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4"/>
    <p:sldMasterId id="2147484540" r:id="rId5"/>
    <p:sldMasterId id="2147484578" r:id="rId6"/>
  </p:sldMasterIdLst>
  <p:notesMasterIdLst>
    <p:notesMasterId r:id="rId36"/>
  </p:notesMasterIdLst>
  <p:handoutMasterIdLst>
    <p:handoutMasterId r:id="rId37"/>
  </p:handoutMasterIdLst>
  <p:sldIdLst>
    <p:sldId id="320" r:id="rId7"/>
    <p:sldId id="3927" r:id="rId8"/>
    <p:sldId id="3604" r:id="rId9"/>
    <p:sldId id="4114" r:id="rId10"/>
    <p:sldId id="4115" r:id="rId11"/>
    <p:sldId id="4133" r:id="rId12"/>
    <p:sldId id="3982" r:id="rId13"/>
    <p:sldId id="3972" r:id="rId14"/>
    <p:sldId id="3793" r:id="rId15"/>
    <p:sldId id="4123" r:id="rId16"/>
    <p:sldId id="4134" r:id="rId17"/>
    <p:sldId id="4124" r:id="rId18"/>
    <p:sldId id="3983" r:id="rId19"/>
    <p:sldId id="4116" r:id="rId20"/>
    <p:sldId id="3828" r:id="rId21"/>
    <p:sldId id="3984" r:id="rId22"/>
    <p:sldId id="3985" r:id="rId23"/>
    <p:sldId id="4132" r:id="rId24"/>
    <p:sldId id="3870" r:id="rId25"/>
    <p:sldId id="4002" r:id="rId26"/>
    <p:sldId id="4003" r:id="rId27"/>
    <p:sldId id="2147480774" r:id="rId28"/>
    <p:sldId id="2147480782" r:id="rId29"/>
    <p:sldId id="2147480777" r:id="rId30"/>
    <p:sldId id="4122" r:id="rId31"/>
    <p:sldId id="3999" r:id="rId32"/>
    <p:sldId id="4126" r:id="rId33"/>
    <p:sldId id="4120" r:id="rId34"/>
    <p:sldId id="3967" r:id="rId35"/>
  </p:sldIdLst>
  <p:sldSz cx="12192000" cy="6858000"/>
  <p:notesSz cx="6880225" cy="96615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7" userDrawn="1">
          <p15:clr>
            <a:srgbClr val="A4A3A4"/>
          </p15:clr>
        </p15:guide>
        <p15:guide id="2" pos="211" userDrawn="1">
          <p15:clr>
            <a:srgbClr val="A4A3A4"/>
          </p15:clr>
        </p15:guide>
        <p15:guide id="3" pos="1391" userDrawn="1">
          <p15:clr>
            <a:srgbClr val="A4A3A4"/>
          </p15:clr>
        </p15:guide>
        <p15:guide id="4" pos="2706" userDrawn="1">
          <p15:clr>
            <a:srgbClr val="A4A3A4"/>
          </p15:clr>
        </p15:guide>
        <p15:guide id="5" pos="3840" userDrawn="1">
          <p15:clr>
            <a:srgbClr val="A4A3A4"/>
          </p15:clr>
        </p15:guide>
        <p15:guide id="6" pos="5042" userDrawn="1">
          <p15:clr>
            <a:srgbClr val="A4A3A4"/>
          </p15:clr>
        </p15:guide>
        <p15:guide id="7" pos="7446" userDrawn="1">
          <p15:clr>
            <a:srgbClr val="A4A3A4"/>
          </p15:clr>
        </p15:guide>
        <p15:guide id="8" orient="horz" pos="4110" userDrawn="1">
          <p15:clr>
            <a:srgbClr val="A4A3A4"/>
          </p15:clr>
        </p15:guide>
        <p15:guide id="9" pos="62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A0360A-689C-F277-5B93-FC29FC3F79B4}" name="Sian Gresswell" initials="SG" userId="S::SGresswell@careersandenterprise.co.uk::c9fec14f-cc73-4e0f-a42c-7edd4b9a73e5" providerId="AD"/>
  <p188:author id="{F4E17A31-157A-C758-980A-194129F081EE}" name="Cameron Nimmo" initials="CN" userId="S::CNimmo@careersandenterprise.co.uk::d69056f9-cfdc-4e21-af4c-745a27447a05" providerId="AD"/>
  <p188:author id="{38099738-600C-F376-B360-A5C96EF7FC08}" name="Victoria Merrick" initials="VM" userId="S::VMerrick@careersandenterprise.co.uk::8b4d0f25-b65e-473e-87a5-e42ad08231d0" providerId="AD"/>
  <p188:author id="{2948CD91-287B-3A82-22F6-A215488D9BBC}" name="Marie Jobson" initials="MJ" userId="S::mjobson@careersandenterprise.co.uk::bb001ab6-dd99-4b09-874d-ddf5a90bdfd2" providerId="AD"/>
  <p188:author id="{0B027E92-44D5-22C8-6796-2F60D6F3B128}" name="Elizabeth Phillips-Rennie" initials="EP" userId="S::EPhillips-Rennie@careersandenterprise.co.uk::26205adf-4d21-454d-9134-27955b9cf1bd" providerId="AD"/>
  <p188:author id="{26320CA0-FDFD-FA4E-57CA-4131F81F6B46}" name="Rosa Alexander" initials="RA" userId="S::RAlexander@careersandenterprise.co.uk::e7566c3b-9388-461c-9fd8-89450ca3ff55" providerId="AD"/>
  <p188:author id="{47D024A9-75B5-68CF-976E-72001A47EBD4}" name="Sian Gresswell" initials="SG" userId="S::sgresswell@careersandenterprise.co.uk::c9fec14f-cc73-4e0f-a42c-7edd4b9a73e5" providerId="AD"/>
  <p188:author id="{BD11C3AF-EF58-5486-7155-73F61C614446}" name="Elizabeth Phillips-Rennie" initials="EP" userId="S::ephillips-rennie@careersandenterprise.co.uk::26205adf-4d21-454d-9134-27955b9cf1bd" providerId="AD"/>
  <p188:author id="{8D5540B1-404C-1483-D94F-945682B65244}" name="Nicola Hall" initials="NH" userId="S::nhall@careersandenterprise.co.uk::8cb49044-8c78-44c9-8863-c24a723aed2a" providerId="AD"/>
  <p188:author id="{EA763BF7-81C2-D08E-1D44-D581A1D7BF03}" name="Victoria Merrick" initials="VM" userId="S::vmerrick@careersandenterprise.co.uk::8b4d0f25-b65e-473e-87a5-e42ad08231d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A8"/>
    <a:srgbClr val="00A9A9"/>
    <a:srgbClr val="FFFC00"/>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2D8368-1920-4063-820F-BC9F34DC5A10}" v="18" dt="2026-08-17T14:14:02.946"/>
    <p1510:client id="{5506D74D-C106-E54D-AE90-B2AF76579788}" v="16" dt="2026-08-18T10:56:23.1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4660"/>
  </p:normalViewPr>
  <p:slideViewPr>
    <p:cSldViewPr snapToGrid="0">
      <p:cViewPr varScale="1">
        <p:scale>
          <a:sx n="105" d="100"/>
          <a:sy n="105" d="100"/>
        </p:scale>
        <p:origin x="810" y="96"/>
      </p:cViewPr>
      <p:guideLst>
        <p:guide orient="horz" pos="187"/>
        <p:guide pos="211"/>
        <p:guide pos="1391"/>
        <p:guide pos="2706"/>
        <p:guide pos="3840"/>
        <p:guide pos="5042"/>
        <p:guide pos="7446"/>
        <p:guide orient="horz" pos="4110"/>
        <p:guide pos="624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s>
</file>

<file path=ppt/diagrams/_rels/data3.xml.rels><?xml version="1.0" encoding="UTF-8" standalone="yes"?>
<Relationships xmlns="http://schemas.openxmlformats.org/package/2006/relationships"><Relationship Id="rId3" Type="http://schemas.openxmlformats.org/officeDocument/2006/relationships/image" Target="../media/image34.png"/><Relationship Id="rId2" Type="http://schemas.microsoft.com/office/2007/relationships/hdphoto" Target="../media/hdphoto1.wdp"/><Relationship Id="rId1" Type="http://schemas.openxmlformats.org/officeDocument/2006/relationships/image" Target="../media/image33.png"/><Relationship Id="rId6" Type="http://schemas.microsoft.com/office/2007/relationships/hdphoto" Target="../media/hdphoto3.wdp"/><Relationship Id="rId5" Type="http://schemas.openxmlformats.org/officeDocument/2006/relationships/image" Target="../media/image35.png"/><Relationship Id="rId4" Type="http://schemas.microsoft.com/office/2007/relationships/hdphoto" Target="../media/hdphoto2.wdp"/></Relationships>
</file>

<file path=ppt/diagrams/_rels/data5.xml.rels><?xml version="1.0" encoding="UTF-8" standalone="yes"?>
<Relationships xmlns="http://schemas.openxmlformats.org/package/2006/relationships"><Relationship Id="rId3" Type="http://schemas.openxmlformats.org/officeDocument/2006/relationships/image" Target="../media/image33.png"/><Relationship Id="rId2" Type="http://schemas.microsoft.com/office/2007/relationships/hdphoto" Target="../media/hdphoto3.wdp"/><Relationship Id="rId1" Type="http://schemas.openxmlformats.org/officeDocument/2006/relationships/image" Target="../media/image35.png"/><Relationship Id="rId6" Type="http://schemas.microsoft.com/office/2007/relationships/hdphoto" Target="../media/hdphoto2.wdp"/><Relationship Id="rId5" Type="http://schemas.openxmlformats.org/officeDocument/2006/relationships/image" Target="../media/image34.png"/><Relationship Id="rId4" Type="http://schemas.microsoft.com/office/2007/relationships/hdphoto" Target="../media/hdphoto1.wdp"/></Relationships>
</file>

<file path=ppt/diagrams/_rels/drawing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4.png"/><Relationship Id="rId2" Type="http://schemas.microsoft.com/office/2007/relationships/hdphoto" Target="../media/hdphoto1.wdp"/><Relationship Id="rId1" Type="http://schemas.openxmlformats.org/officeDocument/2006/relationships/image" Target="../media/image33.png"/><Relationship Id="rId6" Type="http://schemas.microsoft.com/office/2007/relationships/hdphoto" Target="../media/hdphoto3.wdp"/><Relationship Id="rId5" Type="http://schemas.openxmlformats.org/officeDocument/2006/relationships/image" Target="../media/image35.png"/><Relationship Id="rId4" Type="http://schemas.microsoft.com/office/2007/relationships/hdphoto" Target="../media/hdphoto2.wdp"/></Relationships>
</file>

<file path=ppt/diagrams/_rels/drawing5.xml.rels><?xml version="1.0" encoding="UTF-8" standalone="yes"?>
<Relationships xmlns="http://schemas.openxmlformats.org/package/2006/relationships"><Relationship Id="rId3" Type="http://schemas.openxmlformats.org/officeDocument/2006/relationships/image" Target="../media/image33.png"/><Relationship Id="rId2" Type="http://schemas.microsoft.com/office/2007/relationships/hdphoto" Target="../media/hdphoto3.wdp"/><Relationship Id="rId1" Type="http://schemas.openxmlformats.org/officeDocument/2006/relationships/image" Target="../media/image35.png"/><Relationship Id="rId6" Type="http://schemas.microsoft.com/office/2007/relationships/hdphoto" Target="../media/hdphoto2.wdp"/><Relationship Id="rId5" Type="http://schemas.openxmlformats.org/officeDocument/2006/relationships/image" Target="../media/image34.png"/><Relationship Id="rId4" Type="http://schemas.microsoft.com/office/2007/relationships/hdphoto" Target="../media/hdphoto1.wdp"/></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1#2">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C2FBFE-2282-4843-A0F4-E06766770CA5}" type="doc">
      <dgm:prSet loTypeId="urn:microsoft.com/office/officeart/2018/2/layout/IconVerticalSolid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C680489A-477B-41B7-B637-CAF09F16D28B}">
      <dgm:prSet custT="1"/>
      <dgm:spPr/>
      <dgm:t>
        <a:bodyPr/>
        <a:lstStyle/>
        <a:p>
          <a:pPr>
            <a:lnSpc>
              <a:spcPct val="100000"/>
            </a:lnSpc>
          </a:pPr>
          <a:r>
            <a:rPr lang="en-GB" sz="1700"/>
            <a:t>“A different way of talking about careers</a:t>
          </a:r>
          <a:r>
            <a:rPr lang="en-GB" sz="1700">
              <a:latin typeface="Calibri Light" panose="020F0302020204030204"/>
            </a:rPr>
            <a:t> and careers leadership</a:t>
          </a:r>
          <a:r>
            <a:rPr lang="en-GB" sz="1700"/>
            <a:t>: in the realm of overall improvement.”</a:t>
          </a:r>
          <a:endParaRPr lang="en-US" sz="1700"/>
        </a:p>
      </dgm:t>
    </dgm:pt>
    <dgm:pt modelId="{69B5A9C3-5D3C-46E3-9E62-B5927DDDC9FE}" type="parTrans" cxnId="{CA5934B6-DC02-4A5A-8FD6-640C4C928972}">
      <dgm:prSet/>
      <dgm:spPr/>
      <dgm:t>
        <a:bodyPr/>
        <a:lstStyle/>
        <a:p>
          <a:endParaRPr lang="en-US"/>
        </a:p>
      </dgm:t>
    </dgm:pt>
    <dgm:pt modelId="{3ECD5FF6-A76E-4C34-8785-8607EB66911C}" type="sibTrans" cxnId="{CA5934B6-DC02-4A5A-8FD6-640C4C928972}">
      <dgm:prSet/>
      <dgm:spPr/>
      <dgm:t>
        <a:bodyPr/>
        <a:lstStyle/>
        <a:p>
          <a:endParaRPr lang="en-US"/>
        </a:p>
      </dgm:t>
    </dgm:pt>
    <dgm:pt modelId="{0FAA7B40-755D-4A70-9A57-6637A668C371}">
      <dgm:prSet custT="1"/>
      <dgm:spPr/>
      <dgm:t>
        <a:bodyPr/>
        <a:lstStyle/>
        <a:p>
          <a:pPr>
            <a:lnSpc>
              <a:spcPct val="100000"/>
            </a:lnSpc>
          </a:pPr>
          <a:r>
            <a:rPr lang="en-GB" sz="1700"/>
            <a:t>“An opportunity to identify the actions that will create a more sustainable and embedded approach where leadership is distributed, and careers is considered to be everyone’s responsibility.”</a:t>
          </a:r>
          <a:endParaRPr lang="en-US" sz="1700"/>
        </a:p>
      </dgm:t>
    </dgm:pt>
    <dgm:pt modelId="{B0A3E466-0E5F-4189-9DAC-17013CF7C5F0}" type="parTrans" cxnId="{265F22BD-7646-445C-9BC8-7605E0741B9F}">
      <dgm:prSet/>
      <dgm:spPr/>
      <dgm:t>
        <a:bodyPr/>
        <a:lstStyle/>
        <a:p>
          <a:endParaRPr lang="en-US"/>
        </a:p>
      </dgm:t>
    </dgm:pt>
    <dgm:pt modelId="{572D09F2-FC59-4872-A294-740C0CCCAF9D}" type="sibTrans" cxnId="{265F22BD-7646-445C-9BC8-7605E0741B9F}">
      <dgm:prSet/>
      <dgm:spPr/>
      <dgm:t>
        <a:bodyPr/>
        <a:lstStyle/>
        <a:p>
          <a:endParaRPr lang="en-US"/>
        </a:p>
      </dgm:t>
    </dgm:pt>
    <dgm:pt modelId="{BFDB8C31-A476-45D0-A6C2-3FD287C5E96D}">
      <dgm:prSet custT="1"/>
      <dgm:spPr/>
      <dgm:t>
        <a:bodyPr/>
        <a:lstStyle/>
        <a:p>
          <a:pPr>
            <a:lnSpc>
              <a:spcPct val="100000"/>
            </a:lnSpc>
          </a:pPr>
          <a:r>
            <a:rPr lang="en-GB" sz="1700"/>
            <a:t>“A strategic focus on the impact and outcomes of careers provision, when the temptation can be to focus on the operational inputs and activities.”</a:t>
          </a:r>
          <a:endParaRPr lang="en-US" sz="1700"/>
        </a:p>
      </dgm:t>
    </dgm:pt>
    <dgm:pt modelId="{130F8355-B168-4769-AC61-FEC995F5D313}" type="parTrans" cxnId="{8394555D-5475-4E0C-AC95-DC7865F72887}">
      <dgm:prSet/>
      <dgm:spPr/>
      <dgm:t>
        <a:bodyPr/>
        <a:lstStyle/>
        <a:p>
          <a:endParaRPr lang="en-US"/>
        </a:p>
      </dgm:t>
    </dgm:pt>
    <dgm:pt modelId="{86DFFA6A-8378-43AB-93E9-26FC221BB59B}" type="sibTrans" cxnId="{8394555D-5475-4E0C-AC95-DC7865F72887}">
      <dgm:prSet/>
      <dgm:spPr/>
      <dgm:t>
        <a:bodyPr/>
        <a:lstStyle/>
        <a:p>
          <a:endParaRPr lang="en-US"/>
        </a:p>
      </dgm:t>
    </dgm:pt>
    <dgm:pt modelId="{95C32EEA-4813-403C-8E7E-B9747C72ED38}" type="pres">
      <dgm:prSet presAssocID="{FEC2FBFE-2282-4843-A0F4-E06766770CA5}" presName="root" presStyleCnt="0">
        <dgm:presLayoutVars>
          <dgm:dir/>
          <dgm:resizeHandles val="exact"/>
        </dgm:presLayoutVars>
      </dgm:prSet>
      <dgm:spPr/>
    </dgm:pt>
    <dgm:pt modelId="{66E75DDE-7180-4B50-8935-3400289139EE}" type="pres">
      <dgm:prSet presAssocID="{C680489A-477B-41B7-B637-CAF09F16D28B}" presName="compNode" presStyleCnt="0"/>
      <dgm:spPr/>
    </dgm:pt>
    <dgm:pt modelId="{A3588396-5686-41DE-858B-1B30F396B2B8}" type="pres">
      <dgm:prSet presAssocID="{C680489A-477B-41B7-B637-CAF09F16D28B}" presName="bgRect" presStyleLbl="bgShp" presStyleIdx="0" presStyleCnt="3"/>
      <dgm:spPr/>
    </dgm:pt>
    <dgm:pt modelId="{12008F9D-FA32-4B3D-AFA4-871B8623D723}" type="pres">
      <dgm:prSet presAssocID="{C680489A-477B-41B7-B637-CAF09F16D28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FB7A46BF-DE76-4F8A-BB5C-4863FBE506E7}" type="pres">
      <dgm:prSet presAssocID="{C680489A-477B-41B7-B637-CAF09F16D28B}" presName="spaceRect" presStyleCnt="0"/>
      <dgm:spPr/>
    </dgm:pt>
    <dgm:pt modelId="{462588E4-4F88-4D89-AC14-B46A4B6E56D6}" type="pres">
      <dgm:prSet presAssocID="{C680489A-477B-41B7-B637-CAF09F16D28B}" presName="parTx" presStyleLbl="revTx" presStyleIdx="0" presStyleCnt="3" custScaleX="107469" custScaleY="100098" custLinFactY="14501" custLinFactNeighborX="-277" custLinFactNeighborY="100000">
        <dgm:presLayoutVars>
          <dgm:chMax val="0"/>
          <dgm:chPref val="0"/>
        </dgm:presLayoutVars>
      </dgm:prSet>
      <dgm:spPr/>
    </dgm:pt>
    <dgm:pt modelId="{F76B74F6-577A-4875-8C31-47F056619008}" type="pres">
      <dgm:prSet presAssocID="{3ECD5FF6-A76E-4C34-8785-8607EB66911C}" presName="sibTrans" presStyleCnt="0"/>
      <dgm:spPr/>
    </dgm:pt>
    <dgm:pt modelId="{5851317F-A992-4C45-AD01-966BDB159C18}" type="pres">
      <dgm:prSet presAssocID="{0FAA7B40-755D-4A70-9A57-6637A668C371}" presName="compNode" presStyleCnt="0"/>
      <dgm:spPr/>
    </dgm:pt>
    <dgm:pt modelId="{C425A284-B79D-432C-874F-599D161CFA92}" type="pres">
      <dgm:prSet presAssocID="{0FAA7B40-755D-4A70-9A57-6637A668C371}" presName="bgRect" presStyleLbl="bgShp" presStyleIdx="1" presStyleCnt="3"/>
      <dgm:spPr/>
    </dgm:pt>
    <dgm:pt modelId="{71213B5F-C714-409F-A9EC-AC34F69E0DB7}" type="pres">
      <dgm:prSet presAssocID="{0FAA7B40-755D-4A70-9A57-6637A668C371}"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nections"/>
        </a:ext>
      </dgm:extLst>
    </dgm:pt>
    <dgm:pt modelId="{11EA4A5F-1779-4560-B87B-EA7390478B25}" type="pres">
      <dgm:prSet presAssocID="{0FAA7B40-755D-4A70-9A57-6637A668C371}" presName="spaceRect" presStyleCnt="0"/>
      <dgm:spPr/>
    </dgm:pt>
    <dgm:pt modelId="{0137A687-2594-4025-92E3-9C0DA663334C}" type="pres">
      <dgm:prSet presAssocID="{0FAA7B40-755D-4A70-9A57-6637A668C371}" presName="parTx" presStyleLbl="revTx" presStyleIdx="1" presStyleCnt="3" custScaleX="110652" custLinFactY="16192" custLinFactNeighborX="1315" custLinFactNeighborY="100000">
        <dgm:presLayoutVars>
          <dgm:chMax val="0"/>
          <dgm:chPref val="0"/>
        </dgm:presLayoutVars>
      </dgm:prSet>
      <dgm:spPr/>
    </dgm:pt>
    <dgm:pt modelId="{F539AECE-0EE1-43E7-BF19-05E330EBA69D}" type="pres">
      <dgm:prSet presAssocID="{572D09F2-FC59-4872-A294-740C0CCCAF9D}" presName="sibTrans" presStyleCnt="0"/>
      <dgm:spPr/>
    </dgm:pt>
    <dgm:pt modelId="{90A0DB69-AEC4-441C-914F-554B4108DA90}" type="pres">
      <dgm:prSet presAssocID="{BFDB8C31-A476-45D0-A6C2-3FD287C5E96D}" presName="compNode" presStyleCnt="0"/>
      <dgm:spPr/>
    </dgm:pt>
    <dgm:pt modelId="{B4042561-EB4F-44BC-95FD-E939BD5094E2}" type="pres">
      <dgm:prSet presAssocID="{BFDB8C31-A476-45D0-A6C2-3FD287C5E96D}" presName="bgRect" presStyleLbl="bgShp" presStyleIdx="2" presStyleCnt="3"/>
      <dgm:spPr/>
    </dgm:pt>
    <dgm:pt modelId="{CFCAF5BA-C2E7-4E7D-B46C-2452BAB5BE7A}" type="pres">
      <dgm:prSet presAssocID="{BFDB8C31-A476-45D0-A6C2-3FD287C5E96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ight Bulb and Gear"/>
        </a:ext>
      </dgm:extLst>
    </dgm:pt>
    <dgm:pt modelId="{664BF6DE-88DA-411C-9284-614F11D1D793}" type="pres">
      <dgm:prSet presAssocID="{BFDB8C31-A476-45D0-A6C2-3FD287C5E96D}" presName="spaceRect" presStyleCnt="0"/>
      <dgm:spPr/>
    </dgm:pt>
    <dgm:pt modelId="{31074C6E-32CA-4678-8066-5244A16814AA}" type="pres">
      <dgm:prSet presAssocID="{BFDB8C31-A476-45D0-A6C2-3FD287C5E96D}" presName="parTx" presStyleLbl="revTx" presStyleIdx="2" presStyleCnt="3" custScaleX="110650" custScaleY="73562" custLinFactY="13987" custLinFactNeighborX="-922" custLinFactNeighborY="100000">
        <dgm:presLayoutVars>
          <dgm:chMax val="0"/>
          <dgm:chPref val="0"/>
        </dgm:presLayoutVars>
      </dgm:prSet>
      <dgm:spPr/>
    </dgm:pt>
  </dgm:ptLst>
  <dgm:cxnLst>
    <dgm:cxn modelId="{CE9CBC1B-F9E2-49A7-A964-E5C28B39A56B}" type="presOf" srcId="{FEC2FBFE-2282-4843-A0F4-E06766770CA5}" destId="{95C32EEA-4813-403C-8E7E-B9747C72ED38}" srcOrd="0" destOrd="0" presId="urn:microsoft.com/office/officeart/2018/2/layout/IconVerticalSolidList"/>
    <dgm:cxn modelId="{8394555D-5475-4E0C-AC95-DC7865F72887}" srcId="{FEC2FBFE-2282-4843-A0F4-E06766770CA5}" destId="{BFDB8C31-A476-45D0-A6C2-3FD287C5E96D}" srcOrd="2" destOrd="0" parTransId="{130F8355-B168-4769-AC61-FEC995F5D313}" sibTransId="{86DFFA6A-8378-43AB-93E9-26FC221BB59B}"/>
    <dgm:cxn modelId="{4C89E963-6A28-4A78-A909-5F78B306B27B}" type="presOf" srcId="{C680489A-477B-41B7-B637-CAF09F16D28B}" destId="{462588E4-4F88-4D89-AC14-B46A4B6E56D6}" srcOrd="0" destOrd="0" presId="urn:microsoft.com/office/officeart/2018/2/layout/IconVerticalSolidList"/>
    <dgm:cxn modelId="{FFF58D76-F670-4091-AC07-1147DF330B6B}" type="presOf" srcId="{0FAA7B40-755D-4A70-9A57-6637A668C371}" destId="{0137A687-2594-4025-92E3-9C0DA663334C}" srcOrd="0" destOrd="0" presId="urn:microsoft.com/office/officeart/2018/2/layout/IconVerticalSolidList"/>
    <dgm:cxn modelId="{CA5934B6-DC02-4A5A-8FD6-640C4C928972}" srcId="{FEC2FBFE-2282-4843-A0F4-E06766770CA5}" destId="{C680489A-477B-41B7-B637-CAF09F16D28B}" srcOrd="0" destOrd="0" parTransId="{69B5A9C3-5D3C-46E3-9E62-B5927DDDC9FE}" sibTransId="{3ECD5FF6-A76E-4C34-8785-8607EB66911C}"/>
    <dgm:cxn modelId="{265F22BD-7646-445C-9BC8-7605E0741B9F}" srcId="{FEC2FBFE-2282-4843-A0F4-E06766770CA5}" destId="{0FAA7B40-755D-4A70-9A57-6637A668C371}" srcOrd="1" destOrd="0" parTransId="{B0A3E466-0E5F-4189-9DAC-17013CF7C5F0}" sibTransId="{572D09F2-FC59-4872-A294-740C0CCCAF9D}"/>
    <dgm:cxn modelId="{962FD1F2-2464-4A57-9338-815666FE6F0F}" type="presOf" srcId="{BFDB8C31-A476-45D0-A6C2-3FD287C5E96D}" destId="{31074C6E-32CA-4678-8066-5244A16814AA}" srcOrd="0" destOrd="0" presId="urn:microsoft.com/office/officeart/2018/2/layout/IconVerticalSolidList"/>
    <dgm:cxn modelId="{6CC62DBA-CC97-4F48-8A5F-DD5382D08F2E}" type="presParOf" srcId="{95C32EEA-4813-403C-8E7E-B9747C72ED38}" destId="{66E75DDE-7180-4B50-8935-3400289139EE}" srcOrd="0" destOrd="0" presId="urn:microsoft.com/office/officeart/2018/2/layout/IconVerticalSolidList"/>
    <dgm:cxn modelId="{11B75A08-6B35-4820-A5BF-781365D02EB2}" type="presParOf" srcId="{66E75DDE-7180-4B50-8935-3400289139EE}" destId="{A3588396-5686-41DE-858B-1B30F396B2B8}" srcOrd="0" destOrd="0" presId="urn:microsoft.com/office/officeart/2018/2/layout/IconVerticalSolidList"/>
    <dgm:cxn modelId="{7E7064E5-2CDB-4897-B0C4-B9FE4B38D9A1}" type="presParOf" srcId="{66E75DDE-7180-4B50-8935-3400289139EE}" destId="{12008F9D-FA32-4B3D-AFA4-871B8623D723}" srcOrd="1" destOrd="0" presId="urn:microsoft.com/office/officeart/2018/2/layout/IconVerticalSolidList"/>
    <dgm:cxn modelId="{10D2CA1B-3423-4471-B8C9-61A568A5BC35}" type="presParOf" srcId="{66E75DDE-7180-4B50-8935-3400289139EE}" destId="{FB7A46BF-DE76-4F8A-BB5C-4863FBE506E7}" srcOrd="2" destOrd="0" presId="urn:microsoft.com/office/officeart/2018/2/layout/IconVerticalSolidList"/>
    <dgm:cxn modelId="{C659336C-FA41-4786-A7B4-0A686230D4E0}" type="presParOf" srcId="{66E75DDE-7180-4B50-8935-3400289139EE}" destId="{462588E4-4F88-4D89-AC14-B46A4B6E56D6}" srcOrd="3" destOrd="0" presId="urn:microsoft.com/office/officeart/2018/2/layout/IconVerticalSolidList"/>
    <dgm:cxn modelId="{4B0825E1-F6A7-4C08-85FE-E89DF613A1D2}" type="presParOf" srcId="{95C32EEA-4813-403C-8E7E-B9747C72ED38}" destId="{F76B74F6-577A-4875-8C31-47F056619008}" srcOrd="1" destOrd="0" presId="urn:microsoft.com/office/officeart/2018/2/layout/IconVerticalSolidList"/>
    <dgm:cxn modelId="{6327D168-A0C7-42F6-841D-5CC2ACFE2403}" type="presParOf" srcId="{95C32EEA-4813-403C-8E7E-B9747C72ED38}" destId="{5851317F-A992-4C45-AD01-966BDB159C18}" srcOrd="2" destOrd="0" presId="urn:microsoft.com/office/officeart/2018/2/layout/IconVerticalSolidList"/>
    <dgm:cxn modelId="{6B28ED2D-A2F1-4381-A691-4B2D40F29272}" type="presParOf" srcId="{5851317F-A992-4C45-AD01-966BDB159C18}" destId="{C425A284-B79D-432C-874F-599D161CFA92}" srcOrd="0" destOrd="0" presId="urn:microsoft.com/office/officeart/2018/2/layout/IconVerticalSolidList"/>
    <dgm:cxn modelId="{E78A4C8E-AD3B-4650-B8D6-D7CFF765967A}" type="presParOf" srcId="{5851317F-A992-4C45-AD01-966BDB159C18}" destId="{71213B5F-C714-409F-A9EC-AC34F69E0DB7}" srcOrd="1" destOrd="0" presId="urn:microsoft.com/office/officeart/2018/2/layout/IconVerticalSolidList"/>
    <dgm:cxn modelId="{007E844D-E4EE-4A99-9CED-5A1DC825AFD7}" type="presParOf" srcId="{5851317F-A992-4C45-AD01-966BDB159C18}" destId="{11EA4A5F-1779-4560-B87B-EA7390478B25}" srcOrd="2" destOrd="0" presId="urn:microsoft.com/office/officeart/2018/2/layout/IconVerticalSolidList"/>
    <dgm:cxn modelId="{8CFFB1CB-7D6B-4E1E-9299-E9D83583FB06}" type="presParOf" srcId="{5851317F-A992-4C45-AD01-966BDB159C18}" destId="{0137A687-2594-4025-92E3-9C0DA663334C}" srcOrd="3" destOrd="0" presId="urn:microsoft.com/office/officeart/2018/2/layout/IconVerticalSolidList"/>
    <dgm:cxn modelId="{AE86808C-CF7A-4F3B-B018-2B19F92ED2EA}" type="presParOf" srcId="{95C32EEA-4813-403C-8E7E-B9747C72ED38}" destId="{F539AECE-0EE1-43E7-BF19-05E330EBA69D}" srcOrd="3" destOrd="0" presId="urn:microsoft.com/office/officeart/2018/2/layout/IconVerticalSolidList"/>
    <dgm:cxn modelId="{E6177E8A-3976-4C4B-8B19-6EEB6F74FF0C}" type="presParOf" srcId="{95C32EEA-4813-403C-8E7E-B9747C72ED38}" destId="{90A0DB69-AEC4-441C-914F-554B4108DA90}" srcOrd="4" destOrd="0" presId="urn:microsoft.com/office/officeart/2018/2/layout/IconVerticalSolidList"/>
    <dgm:cxn modelId="{A33B10D6-D4A9-42CB-96FC-9FC921134B7F}" type="presParOf" srcId="{90A0DB69-AEC4-441C-914F-554B4108DA90}" destId="{B4042561-EB4F-44BC-95FD-E939BD5094E2}" srcOrd="0" destOrd="0" presId="urn:microsoft.com/office/officeart/2018/2/layout/IconVerticalSolidList"/>
    <dgm:cxn modelId="{04E79F03-DBFD-4E36-A44B-D6EA6D61486D}" type="presParOf" srcId="{90A0DB69-AEC4-441C-914F-554B4108DA90}" destId="{CFCAF5BA-C2E7-4E7D-B46C-2452BAB5BE7A}" srcOrd="1" destOrd="0" presId="urn:microsoft.com/office/officeart/2018/2/layout/IconVerticalSolidList"/>
    <dgm:cxn modelId="{A452DB84-A245-498B-B182-EBEFFAFBC712}" type="presParOf" srcId="{90A0DB69-AEC4-441C-914F-554B4108DA90}" destId="{664BF6DE-88DA-411C-9284-614F11D1D793}" srcOrd="2" destOrd="0" presId="urn:microsoft.com/office/officeart/2018/2/layout/IconVerticalSolidList"/>
    <dgm:cxn modelId="{097194A8-7F93-4F7B-B718-AE0E16C4829E}" type="presParOf" srcId="{90A0DB69-AEC4-441C-914F-554B4108DA90}" destId="{31074C6E-32CA-4678-8066-5244A16814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6A2D28-2A0C-4C05-A527-4777A46FBA95}" type="doc">
      <dgm:prSet loTypeId="urn:microsoft.com/office/officeart/2005/8/layout/hProcess9" loCatId="process" qsTypeId="urn:microsoft.com/office/officeart/2005/8/quickstyle/simple1#2" qsCatId="simple" csTypeId="urn:microsoft.com/office/officeart/2005/8/colors/accent0_1#1" csCatId="mainScheme" phldr="1"/>
      <dgm:spPr/>
      <dgm:t>
        <a:bodyPr/>
        <a:lstStyle/>
        <a:p>
          <a:endParaRPr lang="en-GB"/>
        </a:p>
      </dgm:t>
    </dgm:pt>
    <dgm:pt modelId="{CB430952-DFE3-4EF6-951C-85B53B8A42AC}">
      <dgm:prSet phldrT="[Text]" custT="1"/>
      <dgm:spPr/>
      <dgm:t>
        <a:bodyPr/>
        <a:lstStyle/>
        <a:p>
          <a:r>
            <a:rPr lang="en-GB" sz="1800" b="1" dirty="0"/>
            <a:t>Convene</a:t>
          </a:r>
          <a:endParaRPr lang="en-GB" sz="1800" b="1" dirty="0">
            <a:latin typeface="+mn-lt"/>
          </a:endParaRPr>
        </a:p>
        <a:p>
          <a:r>
            <a:rPr lang="en-GB" sz="1400" dirty="0">
              <a:effectLst/>
              <a:latin typeface="+mn-lt"/>
              <a:ea typeface="Aptos" panose="020B0004020202020204" pitchFamily="34" charset="0"/>
              <a:cs typeface="Times New Roman"/>
            </a:rPr>
            <a:t>All those involved in the distributed leadership of careers should be involved in the review process. </a:t>
          </a:r>
          <a:endParaRPr lang="en-GB" sz="1400" dirty="0">
            <a:latin typeface="+mn-lt"/>
            <a:cs typeface="Times New Roman"/>
          </a:endParaRPr>
        </a:p>
      </dgm:t>
    </dgm:pt>
    <dgm:pt modelId="{3B7CC127-A84C-4D96-9D0E-F7CDC4B03240}" type="parTrans" cxnId="{97408F97-F9A7-4DE0-A307-AA00AD6ABF9C}">
      <dgm:prSet/>
      <dgm:spPr/>
      <dgm:t>
        <a:bodyPr/>
        <a:lstStyle/>
        <a:p>
          <a:endParaRPr lang="en-GB"/>
        </a:p>
      </dgm:t>
    </dgm:pt>
    <dgm:pt modelId="{BA305904-4F8C-4E0D-9AA0-118139F53559}" type="sibTrans" cxnId="{97408F97-F9A7-4DE0-A307-AA00AD6ABF9C}">
      <dgm:prSet/>
      <dgm:spPr/>
      <dgm:t>
        <a:bodyPr/>
        <a:lstStyle/>
        <a:p>
          <a:endParaRPr lang="en-GB"/>
        </a:p>
      </dgm:t>
    </dgm:pt>
    <dgm:pt modelId="{BC9BBA53-2F1C-4DB6-888B-35A896084227}">
      <dgm:prSet phldrT="[Text]" custT="1"/>
      <dgm:spPr/>
      <dgm:t>
        <a:bodyPr/>
        <a:lstStyle/>
        <a:p>
          <a:r>
            <a:rPr lang="en-GB" sz="1800" b="1" dirty="0"/>
            <a:t>Agree</a:t>
          </a:r>
          <a:endParaRPr lang="en-GB" sz="1800" b="1" dirty="0">
            <a:latin typeface="+mn-lt"/>
          </a:endParaRPr>
        </a:p>
        <a:p>
          <a:r>
            <a:rPr lang="en-GB" sz="1400" dirty="0">
              <a:effectLst/>
              <a:latin typeface="+mn-lt"/>
              <a:ea typeface="Aptos" panose="020B0004020202020204" pitchFamily="34" charset="0"/>
              <a:cs typeface="Times New Roman"/>
            </a:rPr>
            <a:t>The review involves colleagues reflecting on which statements in the Maturity Model best describe the practice their institution.</a:t>
          </a:r>
          <a:endParaRPr lang="en-GB" sz="1400" b="1" dirty="0">
            <a:latin typeface="+mn-lt"/>
            <a:cs typeface="Times New Roman"/>
          </a:endParaRPr>
        </a:p>
      </dgm:t>
    </dgm:pt>
    <dgm:pt modelId="{4A25EEC7-E006-48BF-A677-9F76F488F6D6}" type="parTrans" cxnId="{2D0BED0C-0A6F-45F2-8263-189C6BDED628}">
      <dgm:prSet/>
      <dgm:spPr/>
      <dgm:t>
        <a:bodyPr/>
        <a:lstStyle/>
        <a:p>
          <a:endParaRPr lang="en-GB"/>
        </a:p>
      </dgm:t>
    </dgm:pt>
    <dgm:pt modelId="{2F65BFBB-2819-4023-8834-C2C13CC131FD}" type="sibTrans" cxnId="{2D0BED0C-0A6F-45F2-8263-189C6BDED628}">
      <dgm:prSet/>
      <dgm:spPr/>
      <dgm:t>
        <a:bodyPr/>
        <a:lstStyle/>
        <a:p>
          <a:endParaRPr lang="en-GB"/>
        </a:p>
      </dgm:t>
    </dgm:pt>
    <dgm:pt modelId="{1EC5AD44-817A-49C3-98AD-6936D3AFEE13}">
      <dgm:prSet phldrT="[Text]" custT="1"/>
      <dgm:spPr/>
      <dgm:t>
        <a:bodyPr/>
        <a:lstStyle/>
        <a:p>
          <a:r>
            <a:rPr lang="en-GB" sz="1800" b="1" dirty="0"/>
            <a:t>Record</a:t>
          </a:r>
          <a:endParaRPr lang="en-GB" sz="1800" dirty="0"/>
        </a:p>
        <a:p>
          <a:r>
            <a:rPr lang="en-GB" sz="1400" dirty="0"/>
            <a:t>The digital feature allows institutions to record the responses collaboratively agreed during an institution’s internal review. Colleagues will have access to a summary of institution's insights, showing a snapshot of indicated areas of strength and priority action areas.</a:t>
          </a:r>
        </a:p>
      </dgm:t>
    </dgm:pt>
    <dgm:pt modelId="{41B90BCC-A852-41E5-8B50-3E196A6434B6}" type="parTrans" cxnId="{BC3BD815-D88E-4576-A2DE-1223BEA3035B}">
      <dgm:prSet/>
      <dgm:spPr/>
      <dgm:t>
        <a:bodyPr/>
        <a:lstStyle/>
        <a:p>
          <a:endParaRPr lang="en-GB"/>
        </a:p>
      </dgm:t>
    </dgm:pt>
    <dgm:pt modelId="{C5214DE6-2F47-4F91-AFB7-E7E8F8EA3914}" type="sibTrans" cxnId="{BC3BD815-D88E-4576-A2DE-1223BEA3035B}">
      <dgm:prSet/>
      <dgm:spPr/>
      <dgm:t>
        <a:bodyPr/>
        <a:lstStyle/>
        <a:p>
          <a:endParaRPr lang="en-GB"/>
        </a:p>
      </dgm:t>
    </dgm:pt>
    <dgm:pt modelId="{505D7AEF-F5D4-48FD-95E6-45902B5062C4}">
      <dgm:prSet phldrT="[Text]" custT="1"/>
      <dgm:spPr/>
      <dgm:t>
        <a:bodyPr/>
        <a:lstStyle/>
        <a:p>
          <a:r>
            <a:rPr lang="en-GB" sz="1800" b="1" dirty="0"/>
            <a:t>Act</a:t>
          </a:r>
        </a:p>
        <a:p>
          <a:r>
            <a:rPr lang="en-GB" sz="1400" dirty="0">
              <a:latin typeface="+mn-lt"/>
            </a:rPr>
            <a:t>Institution identification of highest leverage actions to drive school, special school or college improvement and to support improved student outcomes.</a:t>
          </a:r>
        </a:p>
      </dgm:t>
    </dgm:pt>
    <dgm:pt modelId="{393586A9-7112-4108-B64F-D9A7134B2EF6}" type="parTrans" cxnId="{E09CEA0D-AAF5-4344-B6E1-0A764E358F24}">
      <dgm:prSet/>
      <dgm:spPr/>
      <dgm:t>
        <a:bodyPr/>
        <a:lstStyle/>
        <a:p>
          <a:endParaRPr lang="en-GB"/>
        </a:p>
      </dgm:t>
    </dgm:pt>
    <dgm:pt modelId="{769D711A-C8EE-4355-A30C-0B260B606C9A}" type="sibTrans" cxnId="{E09CEA0D-AAF5-4344-B6E1-0A764E358F24}">
      <dgm:prSet/>
      <dgm:spPr/>
      <dgm:t>
        <a:bodyPr/>
        <a:lstStyle/>
        <a:p>
          <a:endParaRPr lang="en-GB"/>
        </a:p>
      </dgm:t>
    </dgm:pt>
    <dgm:pt modelId="{4629E8FB-A8F0-4553-9CD9-F9379D36F375}" type="pres">
      <dgm:prSet presAssocID="{E76A2D28-2A0C-4C05-A527-4777A46FBA95}" presName="CompostProcess" presStyleCnt="0">
        <dgm:presLayoutVars>
          <dgm:dir/>
          <dgm:resizeHandles val="exact"/>
        </dgm:presLayoutVars>
      </dgm:prSet>
      <dgm:spPr/>
    </dgm:pt>
    <dgm:pt modelId="{7B58E129-E896-4CD3-AAE0-4FDCF554010C}" type="pres">
      <dgm:prSet presAssocID="{E76A2D28-2A0C-4C05-A527-4777A46FBA95}" presName="arrow" presStyleLbl="bgShp" presStyleIdx="0" presStyleCnt="1"/>
      <dgm:spPr/>
    </dgm:pt>
    <dgm:pt modelId="{607D9158-1656-41C8-BE4A-D6E0A0FF106B}" type="pres">
      <dgm:prSet presAssocID="{E76A2D28-2A0C-4C05-A527-4777A46FBA95}" presName="linearProcess" presStyleCnt="0"/>
      <dgm:spPr/>
    </dgm:pt>
    <dgm:pt modelId="{0A060283-0930-408E-8ED3-E839A10624F9}" type="pres">
      <dgm:prSet presAssocID="{CB430952-DFE3-4EF6-951C-85B53B8A42AC}" presName="textNode" presStyleLbl="node1" presStyleIdx="0" presStyleCnt="4" custScaleY="125684">
        <dgm:presLayoutVars>
          <dgm:bulletEnabled val="1"/>
        </dgm:presLayoutVars>
      </dgm:prSet>
      <dgm:spPr/>
    </dgm:pt>
    <dgm:pt modelId="{55447794-F9D2-47E8-9DBA-1FDD291110FE}" type="pres">
      <dgm:prSet presAssocID="{BA305904-4F8C-4E0D-9AA0-118139F53559}" presName="sibTrans" presStyleCnt="0"/>
      <dgm:spPr/>
    </dgm:pt>
    <dgm:pt modelId="{1F3C736E-A32A-4276-931E-83364FEF4D1C}" type="pres">
      <dgm:prSet presAssocID="{BC9BBA53-2F1C-4DB6-888B-35A896084227}" presName="textNode" presStyleLbl="node1" presStyleIdx="1" presStyleCnt="4" custScaleX="109793" custScaleY="125684">
        <dgm:presLayoutVars>
          <dgm:bulletEnabled val="1"/>
        </dgm:presLayoutVars>
      </dgm:prSet>
      <dgm:spPr/>
    </dgm:pt>
    <dgm:pt modelId="{3AFCDC78-95AB-4B08-8148-7BFEADCE093F}" type="pres">
      <dgm:prSet presAssocID="{2F65BFBB-2819-4023-8834-C2C13CC131FD}" presName="sibTrans" presStyleCnt="0"/>
      <dgm:spPr/>
    </dgm:pt>
    <dgm:pt modelId="{E0E5D9A2-FD88-4719-A5A4-4869733D5F48}" type="pres">
      <dgm:prSet presAssocID="{1EC5AD44-817A-49C3-98AD-6936D3AFEE13}" presName="textNode" presStyleLbl="node1" presStyleIdx="2" presStyleCnt="4" custScaleY="124781">
        <dgm:presLayoutVars>
          <dgm:bulletEnabled val="1"/>
        </dgm:presLayoutVars>
      </dgm:prSet>
      <dgm:spPr/>
    </dgm:pt>
    <dgm:pt modelId="{600C22DE-BD41-4CB5-9D07-FCA7EDC907C0}" type="pres">
      <dgm:prSet presAssocID="{C5214DE6-2F47-4F91-AFB7-E7E8F8EA3914}" presName="sibTrans" presStyleCnt="0"/>
      <dgm:spPr/>
    </dgm:pt>
    <dgm:pt modelId="{D7BB72B1-CE8F-407C-8718-0441BBCA39C0}" type="pres">
      <dgm:prSet presAssocID="{505D7AEF-F5D4-48FD-95E6-45902B5062C4}" presName="textNode" presStyleLbl="node1" presStyleIdx="3" presStyleCnt="4" custScaleY="125684">
        <dgm:presLayoutVars>
          <dgm:bulletEnabled val="1"/>
        </dgm:presLayoutVars>
      </dgm:prSet>
      <dgm:spPr/>
    </dgm:pt>
  </dgm:ptLst>
  <dgm:cxnLst>
    <dgm:cxn modelId="{2D0BED0C-0A6F-45F2-8263-189C6BDED628}" srcId="{E76A2D28-2A0C-4C05-A527-4777A46FBA95}" destId="{BC9BBA53-2F1C-4DB6-888B-35A896084227}" srcOrd="1" destOrd="0" parTransId="{4A25EEC7-E006-48BF-A677-9F76F488F6D6}" sibTransId="{2F65BFBB-2819-4023-8834-C2C13CC131FD}"/>
    <dgm:cxn modelId="{E09CEA0D-AAF5-4344-B6E1-0A764E358F24}" srcId="{E76A2D28-2A0C-4C05-A527-4777A46FBA95}" destId="{505D7AEF-F5D4-48FD-95E6-45902B5062C4}" srcOrd="3" destOrd="0" parTransId="{393586A9-7112-4108-B64F-D9A7134B2EF6}" sibTransId="{769D711A-C8EE-4355-A30C-0B260B606C9A}"/>
    <dgm:cxn modelId="{BC3BD815-D88E-4576-A2DE-1223BEA3035B}" srcId="{E76A2D28-2A0C-4C05-A527-4777A46FBA95}" destId="{1EC5AD44-817A-49C3-98AD-6936D3AFEE13}" srcOrd="2" destOrd="0" parTransId="{41B90BCC-A852-41E5-8B50-3E196A6434B6}" sibTransId="{C5214DE6-2F47-4F91-AFB7-E7E8F8EA3914}"/>
    <dgm:cxn modelId="{CDB7DD61-7B1F-48D3-8E29-686B1FD4D7EB}" type="presOf" srcId="{BC9BBA53-2F1C-4DB6-888B-35A896084227}" destId="{1F3C736E-A32A-4276-931E-83364FEF4D1C}" srcOrd="0" destOrd="0" presId="urn:microsoft.com/office/officeart/2005/8/layout/hProcess9"/>
    <dgm:cxn modelId="{D9EBA845-9260-4DDD-A62E-C7998E225A4A}" type="presOf" srcId="{E76A2D28-2A0C-4C05-A527-4777A46FBA95}" destId="{4629E8FB-A8F0-4553-9CD9-F9379D36F375}" srcOrd="0" destOrd="0" presId="urn:microsoft.com/office/officeart/2005/8/layout/hProcess9"/>
    <dgm:cxn modelId="{B235E672-0B5F-4972-852F-7BB554F1C166}" type="presOf" srcId="{CB430952-DFE3-4EF6-951C-85B53B8A42AC}" destId="{0A060283-0930-408E-8ED3-E839A10624F9}" srcOrd="0" destOrd="0" presId="urn:microsoft.com/office/officeart/2005/8/layout/hProcess9"/>
    <dgm:cxn modelId="{627AB488-552A-47B5-8D1C-42A88D20900E}" type="presOf" srcId="{1EC5AD44-817A-49C3-98AD-6936D3AFEE13}" destId="{E0E5D9A2-FD88-4719-A5A4-4869733D5F48}" srcOrd="0" destOrd="0" presId="urn:microsoft.com/office/officeart/2005/8/layout/hProcess9"/>
    <dgm:cxn modelId="{70D0F58E-2C82-43F2-840C-C76CC5160080}" type="presOf" srcId="{505D7AEF-F5D4-48FD-95E6-45902B5062C4}" destId="{D7BB72B1-CE8F-407C-8718-0441BBCA39C0}" srcOrd="0" destOrd="0" presId="urn:microsoft.com/office/officeart/2005/8/layout/hProcess9"/>
    <dgm:cxn modelId="{97408F97-F9A7-4DE0-A307-AA00AD6ABF9C}" srcId="{E76A2D28-2A0C-4C05-A527-4777A46FBA95}" destId="{CB430952-DFE3-4EF6-951C-85B53B8A42AC}" srcOrd="0" destOrd="0" parTransId="{3B7CC127-A84C-4D96-9D0E-F7CDC4B03240}" sibTransId="{BA305904-4F8C-4E0D-9AA0-118139F53559}"/>
    <dgm:cxn modelId="{15647D20-6CC2-4CCC-8802-F114415CC123}" type="presParOf" srcId="{4629E8FB-A8F0-4553-9CD9-F9379D36F375}" destId="{7B58E129-E896-4CD3-AAE0-4FDCF554010C}" srcOrd="0" destOrd="0" presId="urn:microsoft.com/office/officeart/2005/8/layout/hProcess9"/>
    <dgm:cxn modelId="{51B54903-B27A-4E5D-BD8B-87EE803409D2}" type="presParOf" srcId="{4629E8FB-A8F0-4553-9CD9-F9379D36F375}" destId="{607D9158-1656-41C8-BE4A-D6E0A0FF106B}" srcOrd="1" destOrd="0" presId="urn:microsoft.com/office/officeart/2005/8/layout/hProcess9"/>
    <dgm:cxn modelId="{9E468232-ACC6-4D5E-A2E2-158C8EC520FD}" type="presParOf" srcId="{607D9158-1656-41C8-BE4A-D6E0A0FF106B}" destId="{0A060283-0930-408E-8ED3-E839A10624F9}" srcOrd="0" destOrd="0" presId="urn:microsoft.com/office/officeart/2005/8/layout/hProcess9"/>
    <dgm:cxn modelId="{81794C1A-CA14-4F3C-AA4B-9B7C55628256}" type="presParOf" srcId="{607D9158-1656-41C8-BE4A-D6E0A0FF106B}" destId="{55447794-F9D2-47E8-9DBA-1FDD291110FE}" srcOrd="1" destOrd="0" presId="urn:microsoft.com/office/officeart/2005/8/layout/hProcess9"/>
    <dgm:cxn modelId="{9259EED4-C0BB-4F7A-8010-2CAEE2970C46}" type="presParOf" srcId="{607D9158-1656-41C8-BE4A-D6E0A0FF106B}" destId="{1F3C736E-A32A-4276-931E-83364FEF4D1C}" srcOrd="2" destOrd="0" presId="urn:microsoft.com/office/officeart/2005/8/layout/hProcess9"/>
    <dgm:cxn modelId="{46F75611-767E-45B3-AC6C-871C68C14E8B}" type="presParOf" srcId="{607D9158-1656-41C8-BE4A-D6E0A0FF106B}" destId="{3AFCDC78-95AB-4B08-8148-7BFEADCE093F}" srcOrd="3" destOrd="0" presId="urn:microsoft.com/office/officeart/2005/8/layout/hProcess9"/>
    <dgm:cxn modelId="{6C82C20A-C128-40B2-BE34-E2288933C4F6}" type="presParOf" srcId="{607D9158-1656-41C8-BE4A-D6E0A0FF106B}" destId="{E0E5D9A2-FD88-4719-A5A4-4869733D5F48}" srcOrd="4" destOrd="0" presId="urn:microsoft.com/office/officeart/2005/8/layout/hProcess9"/>
    <dgm:cxn modelId="{ABD9AAE4-AF7C-49D9-968D-7B8FE0153DB7}" type="presParOf" srcId="{607D9158-1656-41C8-BE4A-D6E0A0FF106B}" destId="{600C22DE-BD41-4CB5-9D07-FCA7EDC907C0}" srcOrd="5" destOrd="0" presId="urn:microsoft.com/office/officeart/2005/8/layout/hProcess9"/>
    <dgm:cxn modelId="{67738969-FDFB-4265-8BEC-D30537B10131}" type="presParOf" srcId="{607D9158-1656-41C8-BE4A-D6E0A0FF106B}" destId="{D7BB72B1-CE8F-407C-8718-0441BBCA39C0}"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BD73B0-2230-4A60-A96D-9DE4B2BBD034}" type="doc">
      <dgm:prSet loTypeId="urn:microsoft.com/office/officeart/2005/8/layout/vList3" loCatId="list" qsTypeId="urn:microsoft.com/office/officeart/2005/8/quickstyle/simple2#1" qsCatId="simple" csTypeId="urn:microsoft.com/office/officeart/2005/8/colors/accent4_1#1" csCatId="accent4" phldr="1"/>
      <dgm:spPr/>
      <dgm:t>
        <a:bodyPr/>
        <a:lstStyle/>
        <a:p>
          <a:endParaRPr lang="en-GB"/>
        </a:p>
      </dgm:t>
    </dgm:pt>
    <dgm:pt modelId="{51649EC1-A5AB-444D-9A4A-24E27BE668AA}">
      <dgm:prSet/>
      <dgm:spPr>
        <a:solidFill>
          <a:schemeClr val="accent5"/>
        </a:solidFill>
        <a:ln w="28575">
          <a:solidFill>
            <a:schemeClr val="accent4"/>
          </a:solidFill>
        </a:ln>
      </dgm:spPr>
      <dgm:t>
        <a:bodyPr/>
        <a:lstStyle/>
        <a:p>
          <a:pPr algn="l"/>
          <a:r>
            <a:rPr lang="en-GB" b="0" u="none" dirty="0">
              <a:solidFill>
                <a:schemeClr val="bg2"/>
              </a:solidFill>
            </a:rPr>
            <a:t>94% report a more strategic view of careers.</a:t>
          </a:r>
          <a:endParaRPr lang="en-GB" b="1" u="none" dirty="0">
            <a:solidFill>
              <a:schemeClr val="bg2"/>
            </a:solidFill>
          </a:endParaRPr>
        </a:p>
      </dgm:t>
    </dgm:pt>
    <dgm:pt modelId="{ECC5E2DE-48B5-4480-AE51-906B617D77D4}" type="parTrans" cxnId="{B1525389-7C4E-44A2-A722-CFF5606545D3}">
      <dgm:prSet/>
      <dgm:spPr/>
      <dgm:t>
        <a:bodyPr/>
        <a:lstStyle/>
        <a:p>
          <a:endParaRPr lang="en-GB"/>
        </a:p>
      </dgm:t>
    </dgm:pt>
    <dgm:pt modelId="{3E99870C-8ACA-495F-B552-3E75D0A04AAA}" type="sibTrans" cxnId="{B1525389-7C4E-44A2-A722-CFF5606545D3}">
      <dgm:prSet/>
      <dgm:spPr/>
      <dgm:t>
        <a:bodyPr/>
        <a:lstStyle/>
        <a:p>
          <a:endParaRPr lang="en-GB"/>
        </a:p>
      </dgm:t>
    </dgm:pt>
    <dgm:pt modelId="{2185D554-D72C-4464-A6E2-B9AFE89760CB}">
      <dgm:prSet/>
      <dgm:spPr>
        <a:solidFill>
          <a:schemeClr val="accent5"/>
        </a:solidFill>
        <a:ln w="28575">
          <a:solidFill>
            <a:schemeClr val="accent4"/>
          </a:solidFill>
        </a:ln>
      </dgm:spPr>
      <dgm:t>
        <a:bodyPr/>
        <a:lstStyle/>
        <a:p>
          <a:pPr algn="l"/>
          <a:r>
            <a:rPr lang="en-GB" b="0" u="none" dirty="0">
              <a:solidFill>
                <a:schemeClr val="bg2"/>
              </a:solidFill>
            </a:rPr>
            <a:t>92% report stronger alignment with whole-institution priorities.</a:t>
          </a:r>
          <a:endParaRPr lang="en-GB" b="1" u="none" dirty="0">
            <a:solidFill>
              <a:schemeClr val="bg2"/>
            </a:solidFill>
          </a:endParaRPr>
        </a:p>
      </dgm:t>
    </dgm:pt>
    <dgm:pt modelId="{E7A02943-ADCC-4B6C-AE35-3A2ED9DA1586}" type="parTrans" cxnId="{C1DA1D8C-03FD-45AF-99C8-ECB636C957F1}">
      <dgm:prSet/>
      <dgm:spPr/>
      <dgm:t>
        <a:bodyPr/>
        <a:lstStyle/>
        <a:p>
          <a:endParaRPr lang="en-GB"/>
        </a:p>
      </dgm:t>
    </dgm:pt>
    <dgm:pt modelId="{5ED8A752-BBF2-4BE2-907A-CAD193621127}" type="sibTrans" cxnId="{C1DA1D8C-03FD-45AF-99C8-ECB636C957F1}">
      <dgm:prSet/>
      <dgm:spPr/>
      <dgm:t>
        <a:bodyPr/>
        <a:lstStyle/>
        <a:p>
          <a:endParaRPr lang="en-GB"/>
        </a:p>
      </dgm:t>
    </dgm:pt>
    <dgm:pt modelId="{17075EBA-30F6-47E5-92A7-072AE3CEBA2D}">
      <dgm:prSet/>
      <dgm:spPr>
        <a:solidFill>
          <a:schemeClr val="accent5"/>
        </a:solidFill>
        <a:ln w="28575">
          <a:solidFill>
            <a:schemeClr val="accent4"/>
          </a:solidFill>
        </a:ln>
      </dgm:spPr>
      <dgm:t>
        <a:bodyPr/>
        <a:lstStyle/>
        <a:p>
          <a:pPr algn="l"/>
          <a:r>
            <a:rPr lang="en-GB" b="0" u="none" dirty="0">
              <a:solidFill>
                <a:schemeClr val="bg2"/>
              </a:solidFill>
            </a:rPr>
            <a:t>4 in 5 report increased senior leader engagement.</a:t>
          </a:r>
          <a:endParaRPr lang="en-GB" b="1" u="none" dirty="0">
            <a:solidFill>
              <a:schemeClr val="bg2"/>
            </a:solidFill>
          </a:endParaRPr>
        </a:p>
      </dgm:t>
    </dgm:pt>
    <dgm:pt modelId="{3EC7209E-984C-47AA-99E1-9126EFF13706}" type="parTrans" cxnId="{87BFFEE1-71C5-4292-B247-259C821631D2}">
      <dgm:prSet/>
      <dgm:spPr/>
      <dgm:t>
        <a:bodyPr/>
        <a:lstStyle/>
        <a:p>
          <a:endParaRPr lang="en-GB"/>
        </a:p>
      </dgm:t>
    </dgm:pt>
    <dgm:pt modelId="{02996ACD-0017-4F53-8F2B-E1CB9B80B843}" type="sibTrans" cxnId="{87BFFEE1-71C5-4292-B247-259C821631D2}">
      <dgm:prSet/>
      <dgm:spPr/>
      <dgm:t>
        <a:bodyPr/>
        <a:lstStyle/>
        <a:p>
          <a:endParaRPr lang="en-GB"/>
        </a:p>
      </dgm:t>
    </dgm:pt>
    <dgm:pt modelId="{75AE5DC4-A28F-4872-B210-420C106CD5A9}" type="pres">
      <dgm:prSet presAssocID="{BFBD73B0-2230-4A60-A96D-9DE4B2BBD034}" presName="linearFlow" presStyleCnt="0">
        <dgm:presLayoutVars>
          <dgm:dir/>
          <dgm:resizeHandles val="exact"/>
        </dgm:presLayoutVars>
      </dgm:prSet>
      <dgm:spPr/>
    </dgm:pt>
    <dgm:pt modelId="{6B21647D-403E-4BC6-BA1D-AD15B291427A}" type="pres">
      <dgm:prSet presAssocID="{51649EC1-A5AB-444D-9A4A-24E27BE668AA}" presName="composite" presStyleCnt="0"/>
      <dgm:spPr/>
    </dgm:pt>
    <dgm:pt modelId="{D85261C5-4BCC-418C-9EE0-3646BFEF80F5}" type="pres">
      <dgm:prSet presAssocID="{51649EC1-A5AB-444D-9A4A-24E27BE668AA}" presName="imgShp" presStyleLbl="fgImgPlace1" presStyleIdx="0" presStyleCnt="3" custLinFactNeighborX="-56478" custLinFactNeighborY="-169"/>
      <dgm:spPr>
        <a:blipFill rotWithShape="1">
          <a:blip xmlns:r="http://schemas.openxmlformats.org/officeDocument/2006/relationships" r:embed="rId1">
            <a:extLst>
              <a:ext uri="{BEBA8EAE-BF5A-486C-A8C5-ECC9F3942E4B}">
                <a14:imgProps xmlns:a14="http://schemas.microsoft.com/office/drawing/2010/main">
                  <a14:imgLayer r:embed="rId2">
                    <a14:imgEffect>
                      <a14:saturation sat="33000"/>
                    </a14:imgEffect>
                  </a14:imgLayer>
                </a14:imgProps>
              </a:ext>
            </a:extLst>
          </a:blip>
          <a:srcRect/>
          <a:stretch>
            <a:fillRect/>
          </a:stretch>
        </a:blipFill>
        <a:ln>
          <a:noFill/>
        </a:ln>
      </dgm:spPr>
    </dgm:pt>
    <dgm:pt modelId="{16FDB75C-8CC8-4B3B-9039-ED29AB591B55}" type="pres">
      <dgm:prSet presAssocID="{51649EC1-A5AB-444D-9A4A-24E27BE668AA}" presName="txShp" presStyleLbl="node1" presStyleIdx="0" presStyleCnt="3">
        <dgm:presLayoutVars>
          <dgm:bulletEnabled val="1"/>
        </dgm:presLayoutVars>
      </dgm:prSet>
      <dgm:spPr/>
    </dgm:pt>
    <dgm:pt modelId="{E155E94E-3170-4034-B643-BFAFBCC799A8}" type="pres">
      <dgm:prSet presAssocID="{3E99870C-8ACA-495F-B552-3E75D0A04AAA}" presName="spacing" presStyleCnt="0"/>
      <dgm:spPr/>
    </dgm:pt>
    <dgm:pt modelId="{DF6BC5C2-39EA-4F58-BE14-F52BD29EE8C8}" type="pres">
      <dgm:prSet presAssocID="{2185D554-D72C-4464-A6E2-B9AFE89760CB}" presName="composite" presStyleCnt="0"/>
      <dgm:spPr/>
    </dgm:pt>
    <dgm:pt modelId="{999FCE90-EB78-4034-BDA8-06505CC1989A}" type="pres">
      <dgm:prSet presAssocID="{2185D554-D72C-4464-A6E2-B9AFE89760CB}" presName="imgShp" presStyleLbl="fgImgPlace1" presStyleIdx="1" presStyleCnt="3" custLinFactNeighborX="-55467" custLinFactNeighborY="-32"/>
      <dgm:spPr>
        <a:blipFill rotWithShape="1">
          <a:blip xmlns:r="http://schemas.openxmlformats.org/officeDocument/2006/relationships" r:embed="rId3">
            <a:extLst>
              <a:ext uri="{BEBA8EAE-BF5A-486C-A8C5-ECC9F3942E4B}">
                <a14:imgProps xmlns:a14="http://schemas.microsoft.com/office/drawing/2010/main">
                  <a14:imgLayer r:embed="rId4">
                    <a14:imgEffect>
                      <a14:saturation sat="33000"/>
                    </a14:imgEffect>
                  </a14:imgLayer>
                </a14:imgProps>
              </a:ext>
            </a:extLst>
          </a:blip>
          <a:srcRect/>
          <a:stretch>
            <a:fillRect/>
          </a:stretch>
        </a:blipFill>
        <a:ln>
          <a:noFill/>
        </a:ln>
      </dgm:spPr>
    </dgm:pt>
    <dgm:pt modelId="{AE19B50E-C11B-44C3-BE89-1AB7D7FA8DA6}" type="pres">
      <dgm:prSet presAssocID="{2185D554-D72C-4464-A6E2-B9AFE89760CB}" presName="txShp" presStyleLbl="node1" presStyleIdx="1" presStyleCnt="3">
        <dgm:presLayoutVars>
          <dgm:bulletEnabled val="1"/>
        </dgm:presLayoutVars>
      </dgm:prSet>
      <dgm:spPr/>
    </dgm:pt>
    <dgm:pt modelId="{B3540885-D2F9-4580-89EC-7D1084D164E6}" type="pres">
      <dgm:prSet presAssocID="{5ED8A752-BBF2-4BE2-907A-CAD193621127}" presName="spacing" presStyleCnt="0"/>
      <dgm:spPr/>
    </dgm:pt>
    <dgm:pt modelId="{A5945A92-D64F-459E-B6E2-C37A876157D0}" type="pres">
      <dgm:prSet presAssocID="{17075EBA-30F6-47E5-92A7-072AE3CEBA2D}" presName="composite" presStyleCnt="0"/>
      <dgm:spPr/>
    </dgm:pt>
    <dgm:pt modelId="{1CF990A7-E44F-43D1-8410-F971A861E07F}" type="pres">
      <dgm:prSet presAssocID="{17075EBA-30F6-47E5-92A7-072AE3CEBA2D}" presName="imgShp" presStyleLbl="fgImgPlace1" presStyleIdx="2" presStyleCnt="3" custLinFactNeighborX="-54234" custLinFactNeighborY="169"/>
      <dgm:spPr>
        <a:blipFill rotWithShape="1">
          <a:blip xmlns:r="http://schemas.openxmlformats.org/officeDocument/2006/relationships" r:embed="rId5">
            <a:extLst>
              <a:ext uri="{BEBA8EAE-BF5A-486C-A8C5-ECC9F3942E4B}">
                <a14:imgProps xmlns:a14="http://schemas.microsoft.com/office/drawing/2010/main">
                  <a14:imgLayer r:embed="rId6">
                    <a14:imgEffect>
                      <a14:saturation sat="33000"/>
                    </a14:imgEffect>
                  </a14:imgLayer>
                </a14:imgProps>
              </a:ext>
            </a:extLst>
          </a:blip>
          <a:srcRect/>
          <a:stretch>
            <a:fillRect/>
          </a:stretch>
        </a:blipFill>
        <a:ln>
          <a:noFill/>
        </a:ln>
      </dgm:spPr>
    </dgm:pt>
    <dgm:pt modelId="{E4013EB7-7413-4ABA-9250-F6E45CB23588}" type="pres">
      <dgm:prSet presAssocID="{17075EBA-30F6-47E5-92A7-072AE3CEBA2D}" presName="txShp" presStyleLbl="node1" presStyleIdx="2" presStyleCnt="3">
        <dgm:presLayoutVars>
          <dgm:bulletEnabled val="1"/>
        </dgm:presLayoutVars>
      </dgm:prSet>
      <dgm:spPr/>
    </dgm:pt>
  </dgm:ptLst>
  <dgm:cxnLst>
    <dgm:cxn modelId="{F4BDDA2A-42DE-4792-B55A-EB53D28D1862}" type="presOf" srcId="{51649EC1-A5AB-444D-9A4A-24E27BE668AA}" destId="{16FDB75C-8CC8-4B3B-9039-ED29AB591B55}" srcOrd="0" destOrd="0" presId="urn:microsoft.com/office/officeart/2005/8/layout/vList3"/>
    <dgm:cxn modelId="{7418BC88-E80C-4E18-9249-C2FA56104118}" type="presOf" srcId="{2185D554-D72C-4464-A6E2-B9AFE89760CB}" destId="{AE19B50E-C11B-44C3-BE89-1AB7D7FA8DA6}" srcOrd="0" destOrd="0" presId="urn:microsoft.com/office/officeart/2005/8/layout/vList3"/>
    <dgm:cxn modelId="{B1525389-7C4E-44A2-A722-CFF5606545D3}" srcId="{BFBD73B0-2230-4A60-A96D-9DE4B2BBD034}" destId="{51649EC1-A5AB-444D-9A4A-24E27BE668AA}" srcOrd="0" destOrd="0" parTransId="{ECC5E2DE-48B5-4480-AE51-906B617D77D4}" sibTransId="{3E99870C-8ACA-495F-B552-3E75D0A04AAA}"/>
    <dgm:cxn modelId="{C1DA1D8C-03FD-45AF-99C8-ECB636C957F1}" srcId="{BFBD73B0-2230-4A60-A96D-9DE4B2BBD034}" destId="{2185D554-D72C-4464-A6E2-B9AFE89760CB}" srcOrd="1" destOrd="0" parTransId="{E7A02943-ADCC-4B6C-AE35-3A2ED9DA1586}" sibTransId="{5ED8A752-BBF2-4BE2-907A-CAD193621127}"/>
    <dgm:cxn modelId="{3CBB3A9B-659A-481E-92F6-A8DA04F7A567}" type="presOf" srcId="{17075EBA-30F6-47E5-92A7-072AE3CEBA2D}" destId="{E4013EB7-7413-4ABA-9250-F6E45CB23588}" srcOrd="0" destOrd="0" presId="urn:microsoft.com/office/officeart/2005/8/layout/vList3"/>
    <dgm:cxn modelId="{E0961CDA-BFDD-48FE-9ECF-1495D7BB9633}" type="presOf" srcId="{BFBD73B0-2230-4A60-A96D-9DE4B2BBD034}" destId="{75AE5DC4-A28F-4872-B210-420C106CD5A9}" srcOrd="0" destOrd="0" presId="urn:microsoft.com/office/officeart/2005/8/layout/vList3"/>
    <dgm:cxn modelId="{87BFFEE1-71C5-4292-B247-259C821631D2}" srcId="{BFBD73B0-2230-4A60-A96D-9DE4B2BBD034}" destId="{17075EBA-30F6-47E5-92A7-072AE3CEBA2D}" srcOrd="2" destOrd="0" parTransId="{3EC7209E-984C-47AA-99E1-9126EFF13706}" sibTransId="{02996ACD-0017-4F53-8F2B-E1CB9B80B843}"/>
    <dgm:cxn modelId="{CF88D8A9-9519-4781-9BC3-77A98A3654EE}" type="presParOf" srcId="{75AE5DC4-A28F-4872-B210-420C106CD5A9}" destId="{6B21647D-403E-4BC6-BA1D-AD15B291427A}" srcOrd="0" destOrd="0" presId="urn:microsoft.com/office/officeart/2005/8/layout/vList3"/>
    <dgm:cxn modelId="{A85BA4D0-AB7D-4B9F-8E34-5F168DC8B977}" type="presParOf" srcId="{6B21647D-403E-4BC6-BA1D-AD15B291427A}" destId="{D85261C5-4BCC-418C-9EE0-3646BFEF80F5}" srcOrd="0" destOrd="0" presId="urn:microsoft.com/office/officeart/2005/8/layout/vList3"/>
    <dgm:cxn modelId="{6446C0BD-D678-485E-A346-5E6649BC7A18}" type="presParOf" srcId="{6B21647D-403E-4BC6-BA1D-AD15B291427A}" destId="{16FDB75C-8CC8-4B3B-9039-ED29AB591B55}" srcOrd="1" destOrd="0" presId="urn:microsoft.com/office/officeart/2005/8/layout/vList3"/>
    <dgm:cxn modelId="{90FA8137-37FD-4F34-AE97-D0DE2C4A83C7}" type="presParOf" srcId="{75AE5DC4-A28F-4872-B210-420C106CD5A9}" destId="{E155E94E-3170-4034-B643-BFAFBCC799A8}" srcOrd="1" destOrd="0" presId="urn:microsoft.com/office/officeart/2005/8/layout/vList3"/>
    <dgm:cxn modelId="{581391D1-C4A9-46FE-B59F-CBE11AC9A4C1}" type="presParOf" srcId="{75AE5DC4-A28F-4872-B210-420C106CD5A9}" destId="{DF6BC5C2-39EA-4F58-BE14-F52BD29EE8C8}" srcOrd="2" destOrd="0" presId="urn:microsoft.com/office/officeart/2005/8/layout/vList3"/>
    <dgm:cxn modelId="{6F15278A-3D30-45A5-8743-DDA33763FC43}" type="presParOf" srcId="{DF6BC5C2-39EA-4F58-BE14-F52BD29EE8C8}" destId="{999FCE90-EB78-4034-BDA8-06505CC1989A}" srcOrd="0" destOrd="0" presId="urn:microsoft.com/office/officeart/2005/8/layout/vList3"/>
    <dgm:cxn modelId="{EB73FF3F-B980-4B3D-AD7C-0EAE8FBC21AD}" type="presParOf" srcId="{DF6BC5C2-39EA-4F58-BE14-F52BD29EE8C8}" destId="{AE19B50E-C11B-44C3-BE89-1AB7D7FA8DA6}" srcOrd="1" destOrd="0" presId="urn:microsoft.com/office/officeart/2005/8/layout/vList3"/>
    <dgm:cxn modelId="{D1E63454-36F0-41B0-BB10-8FAE03D08813}" type="presParOf" srcId="{75AE5DC4-A28F-4872-B210-420C106CD5A9}" destId="{B3540885-D2F9-4580-89EC-7D1084D164E6}" srcOrd="3" destOrd="0" presId="urn:microsoft.com/office/officeart/2005/8/layout/vList3"/>
    <dgm:cxn modelId="{13024FDB-9AE2-408C-9F08-043EF0BE921D}" type="presParOf" srcId="{75AE5DC4-A28F-4872-B210-420C106CD5A9}" destId="{A5945A92-D64F-459E-B6E2-C37A876157D0}" srcOrd="4" destOrd="0" presId="urn:microsoft.com/office/officeart/2005/8/layout/vList3"/>
    <dgm:cxn modelId="{8439BC6D-F0AA-481A-AECE-F442B4A193B5}" type="presParOf" srcId="{A5945A92-D64F-459E-B6E2-C37A876157D0}" destId="{1CF990A7-E44F-43D1-8410-F971A861E07F}" srcOrd="0" destOrd="0" presId="urn:microsoft.com/office/officeart/2005/8/layout/vList3"/>
    <dgm:cxn modelId="{853D0205-C00C-4C6C-AA2D-21B559C097E7}" type="presParOf" srcId="{A5945A92-D64F-459E-B6E2-C37A876157D0}" destId="{E4013EB7-7413-4ABA-9250-F6E45CB23588}"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6A2D28-2A0C-4C05-A527-4777A46FBA95}" type="doc">
      <dgm:prSet loTypeId="urn:microsoft.com/office/officeart/2005/8/layout/hProcess9" loCatId="process" qsTypeId="urn:microsoft.com/office/officeart/2005/8/quickstyle/simple1#3" qsCatId="simple" csTypeId="urn:microsoft.com/office/officeart/2005/8/colors/accent3_1#1" csCatId="accent3" phldr="1"/>
      <dgm:spPr/>
    </dgm:pt>
    <dgm:pt modelId="{CB430952-DFE3-4EF6-951C-85B53B8A42AC}">
      <dgm:prSet phldrT="[Text]" custT="1"/>
      <dgm:spPr/>
      <dgm:t>
        <a:bodyPr/>
        <a:lstStyle/>
        <a:p>
          <a:endParaRPr lang="en-GB" sz="1800" b="1"/>
        </a:p>
        <a:p>
          <a:r>
            <a:rPr lang="en-GB" sz="1800" b="1"/>
            <a:t>Internal leadership review</a:t>
          </a:r>
          <a:endParaRPr lang="en-GB" sz="1800" b="1">
            <a:latin typeface="+mn-lt"/>
          </a:endParaRPr>
        </a:p>
        <a:p>
          <a:endParaRPr lang="en-GB" sz="800">
            <a:effectLst/>
            <a:latin typeface="+mn-lt"/>
            <a:ea typeface="Aptos" panose="020B0004020202020204" pitchFamily="34" charset="0"/>
            <a:cs typeface="Times New Roman"/>
          </a:endParaRPr>
        </a:p>
        <a:p>
          <a:r>
            <a:rPr lang="en-GB" sz="1400">
              <a:effectLst/>
              <a:latin typeface="+mn-lt"/>
              <a:ea typeface="Aptos" panose="020B0004020202020204" pitchFamily="34" charset="0"/>
              <a:cs typeface="Times New Roman"/>
            </a:rPr>
            <a:t>Convene</a:t>
          </a:r>
        </a:p>
        <a:p>
          <a:r>
            <a:rPr lang="en-GB" sz="1400">
              <a:effectLst/>
              <a:latin typeface="+mn-lt"/>
              <a:ea typeface="Aptos" panose="020B0004020202020204" pitchFamily="34" charset="0"/>
              <a:cs typeface="Times New Roman"/>
            </a:rPr>
            <a:t>Agree</a:t>
          </a:r>
        </a:p>
        <a:p>
          <a:r>
            <a:rPr lang="en-GB" sz="1400">
              <a:effectLst/>
              <a:latin typeface="+mn-lt"/>
              <a:ea typeface="Aptos" panose="020B0004020202020204" pitchFamily="34" charset="0"/>
              <a:cs typeface="Times New Roman"/>
            </a:rPr>
            <a:t>Record</a:t>
          </a:r>
        </a:p>
        <a:p>
          <a:endParaRPr lang="en-GB" sz="1400">
            <a:latin typeface="+mn-lt"/>
            <a:cs typeface="Times New Roman"/>
          </a:endParaRPr>
        </a:p>
      </dgm:t>
    </dgm:pt>
    <dgm:pt modelId="{3B7CC127-A84C-4D96-9D0E-F7CDC4B03240}" type="parTrans" cxnId="{97408F97-F9A7-4DE0-A307-AA00AD6ABF9C}">
      <dgm:prSet/>
      <dgm:spPr/>
      <dgm:t>
        <a:bodyPr/>
        <a:lstStyle/>
        <a:p>
          <a:endParaRPr lang="en-GB"/>
        </a:p>
      </dgm:t>
    </dgm:pt>
    <dgm:pt modelId="{BA305904-4F8C-4E0D-9AA0-118139F53559}" type="sibTrans" cxnId="{97408F97-F9A7-4DE0-A307-AA00AD6ABF9C}">
      <dgm:prSet/>
      <dgm:spPr/>
      <dgm:t>
        <a:bodyPr/>
        <a:lstStyle/>
        <a:p>
          <a:endParaRPr lang="en-GB"/>
        </a:p>
      </dgm:t>
    </dgm:pt>
    <dgm:pt modelId="{BC9BBA53-2F1C-4DB6-888B-35A896084227}">
      <dgm:prSet phldrT="[Text]" custT="1"/>
      <dgm:spPr/>
      <dgm:t>
        <a:bodyPr/>
        <a:lstStyle/>
        <a:p>
          <a:r>
            <a:rPr lang="en-GB" sz="1800" b="1"/>
            <a:t>Trio formation, preparation and commitment</a:t>
          </a:r>
          <a:endParaRPr lang="en-GB" sz="1800" b="1">
            <a:latin typeface="+mn-lt"/>
          </a:endParaRPr>
        </a:p>
        <a:p>
          <a:pPr rtl="0"/>
          <a:r>
            <a:rPr lang="en-GB" sz="1400">
              <a:effectLst/>
              <a:latin typeface="+mn-lt"/>
              <a:ea typeface="Aptos" panose="020B0004020202020204" pitchFamily="34" charset="0"/>
              <a:cs typeface="Times New Roman"/>
            </a:rPr>
            <a:t>Connect</a:t>
          </a:r>
        </a:p>
        <a:p>
          <a:pPr rtl="0"/>
          <a:r>
            <a:rPr lang="en-GB" sz="1400">
              <a:effectLst/>
              <a:latin typeface="+mn-lt"/>
              <a:ea typeface="Aptos" panose="020B0004020202020204" pitchFamily="34" charset="0"/>
              <a:cs typeface="Times New Roman"/>
            </a:rPr>
            <a:t>Support</a:t>
          </a:r>
        </a:p>
        <a:p>
          <a:pPr rtl="0"/>
          <a:r>
            <a:rPr lang="en-GB" sz="1400">
              <a:effectLst/>
              <a:latin typeface="+mn-lt"/>
              <a:ea typeface="Aptos" panose="020B0004020202020204" pitchFamily="34" charset="0"/>
              <a:cs typeface="Times New Roman"/>
            </a:rPr>
            <a:t>Prepare</a:t>
          </a:r>
        </a:p>
      </dgm:t>
    </dgm:pt>
    <dgm:pt modelId="{4A25EEC7-E006-48BF-A677-9F76F488F6D6}" type="parTrans" cxnId="{2D0BED0C-0A6F-45F2-8263-189C6BDED628}">
      <dgm:prSet/>
      <dgm:spPr/>
      <dgm:t>
        <a:bodyPr/>
        <a:lstStyle/>
        <a:p>
          <a:endParaRPr lang="en-GB"/>
        </a:p>
      </dgm:t>
    </dgm:pt>
    <dgm:pt modelId="{2F65BFBB-2819-4023-8834-C2C13CC131FD}" type="sibTrans" cxnId="{2D0BED0C-0A6F-45F2-8263-189C6BDED628}">
      <dgm:prSet/>
      <dgm:spPr/>
      <dgm:t>
        <a:bodyPr/>
        <a:lstStyle/>
        <a:p>
          <a:endParaRPr lang="en-GB"/>
        </a:p>
      </dgm:t>
    </dgm:pt>
    <dgm:pt modelId="{1EC5AD44-817A-49C3-98AD-6936D3AFEE13}">
      <dgm:prSet phldrT="[Text]" custT="1"/>
      <dgm:spPr/>
      <dgm:t>
        <a:bodyPr/>
        <a:lstStyle/>
        <a:p>
          <a:r>
            <a:rPr lang="en-GB" sz="1800" b="1"/>
            <a:t>Review</a:t>
          </a:r>
          <a:endParaRPr lang="en-GB" sz="1800"/>
        </a:p>
        <a:p>
          <a:r>
            <a:rPr lang="en-GB" sz="1400"/>
            <a:t>Standardised methodology</a:t>
          </a:r>
        </a:p>
        <a:p>
          <a:r>
            <a:rPr lang="en-GB" sz="1400"/>
            <a:t>Lines of enquiry</a:t>
          </a:r>
        </a:p>
        <a:p>
          <a:pPr rtl="0"/>
          <a:r>
            <a:rPr lang="en-GB" sz="1400"/>
            <a:t>Agreed priorities</a:t>
          </a:r>
          <a:r>
            <a:rPr lang="en-GB" sz="1400">
              <a:latin typeface="Calibri Light" panose="020F0302020204030204"/>
            </a:rPr>
            <a:t> and actions</a:t>
          </a:r>
          <a:endParaRPr lang="en-GB" sz="1400"/>
        </a:p>
      </dgm:t>
    </dgm:pt>
    <dgm:pt modelId="{41B90BCC-A852-41E5-8B50-3E196A6434B6}" type="parTrans" cxnId="{BC3BD815-D88E-4576-A2DE-1223BEA3035B}">
      <dgm:prSet/>
      <dgm:spPr/>
      <dgm:t>
        <a:bodyPr/>
        <a:lstStyle/>
        <a:p>
          <a:endParaRPr lang="en-GB"/>
        </a:p>
      </dgm:t>
    </dgm:pt>
    <dgm:pt modelId="{C5214DE6-2F47-4F91-AFB7-E7E8F8EA3914}" type="sibTrans" cxnId="{BC3BD815-D88E-4576-A2DE-1223BEA3035B}">
      <dgm:prSet/>
      <dgm:spPr/>
      <dgm:t>
        <a:bodyPr/>
        <a:lstStyle/>
        <a:p>
          <a:endParaRPr lang="en-GB"/>
        </a:p>
      </dgm:t>
    </dgm:pt>
    <dgm:pt modelId="{505D7AEF-F5D4-48FD-95E6-45902B5062C4}">
      <dgm:prSet phldrT="[Text]" custT="1"/>
      <dgm:spPr/>
      <dgm:t>
        <a:bodyPr/>
        <a:lstStyle/>
        <a:p>
          <a:r>
            <a:rPr lang="en-GB" sz="1800" b="1"/>
            <a:t>Act</a:t>
          </a:r>
        </a:p>
        <a:p>
          <a:r>
            <a:rPr lang="en-GB" sz="1400"/>
            <a:t>Highest Leverage Actions</a:t>
          </a:r>
        </a:p>
        <a:p>
          <a:r>
            <a:rPr lang="en-GB" sz="1400">
              <a:latin typeface="+mn-lt"/>
            </a:rPr>
            <a:t>Action planning</a:t>
          </a:r>
        </a:p>
        <a:p>
          <a:r>
            <a:rPr lang="en-GB" sz="1400">
              <a:latin typeface="+mn-lt"/>
            </a:rPr>
            <a:t>Present to SLT &amp; Governors</a:t>
          </a:r>
        </a:p>
        <a:p>
          <a:r>
            <a:rPr lang="en-GB" sz="1400">
              <a:latin typeface="+mn-lt"/>
            </a:rPr>
            <a:t>Reconvening</a:t>
          </a:r>
        </a:p>
      </dgm:t>
    </dgm:pt>
    <dgm:pt modelId="{393586A9-7112-4108-B64F-D9A7134B2EF6}" type="parTrans" cxnId="{E09CEA0D-AAF5-4344-B6E1-0A764E358F24}">
      <dgm:prSet/>
      <dgm:spPr/>
      <dgm:t>
        <a:bodyPr/>
        <a:lstStyle/>
        <a:p>
          <a:endParaRPr lang="en-GB"/>
        </a:p>
      </dgm:t>
    </dgm:pt>
    <dgm:pt modelId="{769D711A-C8EE-4355-A30C-0B260B606C9A}" type="sibTrans" cxnId="{E09CEA0D-AAF5-4344-B6E1-0A764E358F24}">
      <dgm:prSet/>
      <dgm:spPr/>
      <dgm:t>
        <a:bodyPr/>
        <a:lstStyle/>
        <a:p>
          <a:endParaRPr lang="en-GB"/>
        </a:p>
      </dgm:t>
    </dgm:pt>
    <dgm:pt modelId="{4629E8FB-A8F0-4553-9CD9-F9379D36F375}" type="pres">
      <dgm:prSet presAssocID="{E76A2D28-2A0C-4C05-A527-4777A46FBA95}" presName="CompostProcess" presStyleCnt="0">
        <dgm:presLayoutVars>
          <dgm:dir/>
          <dgm:resizeHandles val="exact"/>
        </dgm:presLayoutVars>
      </dgm:prSet>
      <dgm:spPr/>
    </dgm:pt>
    <dgm:pt modelId="{7B58E129-E896-4CD3-AAE0-4FDCF554010C}" type="pres">
      <dgm:prSet presAssocID="{E76A2D28-2A0C-4C05-A527-4777A46FBA95}" presName="arrow" presStyleLbl="bgShp" presStyleIdx="0" presStyleCnt="1"/>
      <dgm:spPr>
        <a:solidFill>
          <a:schemeClr val="tx2"/>
        </a:solidFill>
      </dgm:spPr>
    </dgm:pt>
    <dgm:pt modelId="{607D9158-1656-41C8-BE4A-D6E0A0FF106B}" type="pres">
      <dgm:prSet presAssocID="{E76A2D28-2A0C-4C05-A527-4777A46FBA95}" presName="linearProcess" presStyleCnt="0"/>
      <dgm:spPr/>
    </dgm:pt>
    <dgm:pt modelId="{0A060283-0930-408E-8ED3-E839A10624F9}" type="pres">
      <dgm:prSet presAssocID="{CB430952-DFE3-4EF6-951C-85B53B8A42AC}" presName="textNode" presStyleLbl="node1" presStyleIdx="0" presStyleCnt="4">
        <dgm:presLayoutVars>
          <dgm:bulletEnabled val="1"/>
        </dgm:presLayoutVars>
      </dgm:prSet>
      <dgm:spPr/>
    </dgm:pt>
    <dgm:pt modelId="{55447794-F9D2-47E8-9DBA-1FDD291110FE}" type="pres">
      <dgm:prSet presAssocID="{BA305904-4F8C-4E0D-9AA0-118139F53559}" presName="sibTrans" presStyleCnt="0"/>
      <dgm:spPr/>
    </dgm:pt>
    <dgm:pt modelId="{1F3C736E-A32A-4276-931E-83364FEF4D1C}" type="pres">
      <dgm:prSet presAssocID="{BC9BBA53-2F1C-4DB6-888B-35A896084227}" presName="textNode" presStyleLbl="node1" presStyleIdx="1" presStyleCnt="4" custScaleX="109793">
        <dgm:presLayoutVars>
          <dgm:bulletEnabled val="1"/>
        </dgm:presLayoutVars>
      </dgm:prSet>
      <dgm:spPr/>
    </dgm:pt>
    <dgm:pt modelId="{3AFCDC78-95AB-4B08-8148-7BFEADCE093F}" type="pres">
      <dgm:prSet presAssocID="{2F65BFBB-2819-4023-8834-C2C13CC131FD}" presName="sibTrans" presStyleCnt="0"/>
      <dgm:spPr/>
    </dgm:pt>
    <dgm:pt modelId="{E0E5D9A2-FD88-4719-A5A4-4869733D5F48}" type="pres">
      <dgm:prSet presAssocID="{1EC5AD44-817A-49C3-98AD-6936D3AFEE13}" presName="textNode" presStyleLbl="node1" presStyleIdx="2" presStyleCnt="4">
        <dgm:presLayoutVars>
          <dgm:bulletEnabled val="1"/>
        </dgm:presLayoutVars>
      </dgm:prSet>
      <dgm:spPr/>
    </dgm:pt>
    <dgm:pt modelId="{600C22DE-BD41-4CB5-9D07-FCA7EDC907C0}" type="pres">
      <dgm:prSet presAssocID="{C5214DE6-2F47-4F91-AFB7-E7E8F8EA3914}" presName="sibTrans" presStyleCnt="0"/>
      <dgm:spPr/>
    </dgm:pt>
    <dgm:pt modelId="{D7BB72B1-CE8F-407C-8718-0441BBCA39C0}" type="pres">
      <dgm:prSet presAssocID="{505D7AEF-F5D4-48FD-95E6-45902B5062C4}" presName="textNode" presStyleLbl="node1" presStyleIdx="3" presStyleCnt="4">
        <dgm:presLayoutVars>
          <dgm:bulletEnabled val="1"/>
        </dgm:presLayoutVars>
      </dgm:prSet>
      <dgm:spPr/>
    </dgm:pt>
  </dgm:ptLst>
  <dgm:cxnLst>
    <dgm:cxn modelId="{2D0BED0C-0A6F-45F2-8263-189C6BDED628}" srcId="{E76A2D28-2A0C-4C05-A527-4777A46FBA95}" destId="{BC9BBA53-2F1C-4DB6-888B-35A896084227}" srcOrd="1" destOrd="0" parTransId="{4A25EEC7-E006-48BF-A677-9F76F488F6D6}" sibTransId="{2F65BFBB-2819-4023-8834-C2C13CC131FD}"/>
    <dgm:cxn modelId="{E09CEA0D-AAF5-4344-B6E1-0A764E358F24}" srcId="{E76A2D28-2A0C-4C05-A527-4777A46FBA95}" destId="{505D7AEF-F5D4-48FD-95E6-45902B5062C4}" srcOrd="3" destOrd="0" parTransId="{393586A9-7112-4108-B64F-D9A7134B2EF6}" sibTransId="{769D711A-C8EE-4355-A30C-0B260B606C9A}"/>
    <dgm:cxn modelId="{BC3BD815-D88E-4576-A2DE-1223BEA3035B}" srcId="{E76A2D28-2A0C-4C05-A527-4777A46FBA95}" destId="{1EC5AD44-817A-49C3-98AD-6936D3AFEE13}" srcOrd="2" destOrd="0" parTransId="{41B90BCC-A852-41E5-8B50-3E196A6434B6}" sibTransId="{C5214DE6-2F47-4F91-AFB7-E7E8F8EA3914}"/>
    <dgm:cxn modelId="{CDB7DD61-7B1F-48D3-8E29-686B1FD4D7EB}" type="presOf" srcId="{BC9BBA53-2F1C-4DB6-888B-35A896084227}" destId="{1F3C736E-A32A-4276-931E-83364FEF4D1C}" srcOrd="0" destOrd="0" presId="urn:microsoft.com/office/officeart/2005/8/layout/hProcess9"/>
    <dgm:cxn modelId="{D9EBA845-9260-4DDD-A62E-C7998E225A4A}" type="presOf" srcId="{E76A2D28-2A0C-4C05-A527-4777A46FBA95}" destId="{4629E8FB-A8F0-4553-9CD9-F9379D36F375}" srcOrd="0" destOrd="0" presId="urn:microsoft.com/office/officeart/2005/8/layout/hProcess9"/>
    <dgm:cxn modelId="{B235E672-0B5F-4972-852F-7BB554F1C166}" type="presOf" srcId="{CB430952-DFE3-4EF6-951C-85B53B8A42AC}" destId="{0A060283-0930-408E-8ED3-E839A10624F9}" srcOrd="0" destOrd="0" presId="urn:microsoft.com/office/officeart/2005/8/layout/hProcess9"/>
    <dgm:cxn modelId="{627AB488-552A-47B5-8D1C-42A88D20900E}" type="presOf" srcId="{1EC5AD44-817A-49C3-98AD-6936D3AFEE13}" destId="{E0E5D9A2-FD88-4719-A5A4-4869733D5F48}" srcOrd="0" destOrd="0" presId="urn:microsoft.com/office/officeart/2005/8/layout/hProcess9"/>
    <dgm:cxn modelId="{70D0F58E-2C82-43F2-840C-C76CC5160080}" type="presOf" srcId="{505D7AEF-F5D4-48FD-95E6-45902B5062C4}" destId="{D7BB72B1-CE8F-407C-8718-0441BBCA39C0}" srcOrd="0" destOrd="0" presId="urn:microsoft.com/office/officeart/2005/8/layout/hProcess9"/>
    <dgm:cxn modelId="{97408F97-F9A7-4DE0-A307-AA00AD6ABF9C}" srcId="{E76A2D28-2A0C-4C05-A527-4777A46FBA95}" destId="{CB430952-DFE3-4EF6-951C-85B53B8A42AC}" srcOrd="0" destOrd="0" parTransId="{3B7CC127-A84C-4D96-9D0E-F7CDC4B03240}" sibTransId="{BA305904-4F8C-4E0D-9AA0-118139F53559}"/>
    <dgm:cxn modelId="{15647D20-6CC2-4CCC-8802-F114415CC123}" type="presParOf" srcId="{4629E8FB-A8F0-4553-9CD9-F9379D36F375}" destId="{7B58E129-E896-4CD3-AAE0-4FDCF554010C}" srcOrd="0" destOrd="0" presId="urn:microsoft.com/office/officeart/2005/8/layout/hProcess9"/>
    <dgm:cxn modelId="{51B54903-B27A-4E5D-BD8B-87EE803409D2}" type="presParOf" srcId="{4629E8FB-A8F0-4553-9CD9-F9379D36F375}" destId="{607D9158-1656-41C8-BE4A-D6E0A0FF106B}" srcOrd="1" destOrd="0" presId="urn:microsoft.com/office/officeart/2005/8/layout/hProcess9"/>
    <dgm:cxn modelId="{9E468232-ACC6-4D5E-A2E2-158C8EC520FD}" type="presParOf" srcId="{607D9158-1656-41C8-BE4A-D6E0A0FF106B}" destId="{0A060283-0930-408E-8ED3-E839A10624F9}" srcOrd="0" destOrd="0" presId="urn:microsoft.com/office/officeart/2005/8/layout/hProcess9"/>
    <dgm:cxn modelId="{81794C1A-CA14-4F3C-AA4B-9B7C55628256}" type="presParOf" srcId="{607D9158-1656-41C8-BE4A-D6E0A0FF106B}" destId="{55447794-F9D2-47E8-9DBA-1FDD291110FE}" srcOrd="1" destOrd="0" presId="urn:microsoft.com/office/officeart/2005/8/layout/hProcess9"/>
    <dgm:cxn modelId="{9259EED4-C0BB-4F7A-8010-2CAEE2970C46}" type="presParOf" srcId="{607D9158-1656-41C8-BE4A-D6E0A0FF106B}" destId="{1F3C736E-A32A-4276-931E-83364FEF4D1C}" srcOrd="2" destOrd="0" presId="urn:microsoft.com/office/officeart/2005/8/layout/hProcess9"/>
    <dgm:cxn modelId="{46F75611-767E-45B3-AC6C-871C68C14E8B}" type="presParOf" srcId="{607D9158-1656-41C8-BE4A-D6E0A0FF106B}" destId="{3AFCDC78-95AB-4B08-8148-7BFEADCE093F}" srcOrd="3" destOrd="0" presId="urn:microsoft.com/office/officeart/2005/8/layout/hProcess9"/>
    <dgm:cxn modelId="{6C82C20A-C128-40B2-BE34-E2288933C4F6}" type="presParOf" srcId="{607D9158-1656-41C8-BE4A-D6E0A0FF106B}" destId="{E0E5D9A2-FD88-4719-A5A4-4869733D5F48}" srcOrd="4" destOrd="0" presId="urn:microsoft.com/office/officeart/2005/8/layout/hProcess9"/>
    <dgm:cxn modelId="{ABD9AAE4-AF7C-49D9-968D-7B8FE0153DB7}" type="presParOf" srcId="{607D9158-1656-41C8-BE4A-D6E0A0FF106B}" destId="{600C22DE-BD41-4CB5-9D07-FCA7EDC907C0}" srcOrd="5" destOrd="0" presId="urn:microsoft.com/office/officeart/2005/8/layout/hProcess9"/>
    <dgm:cxn modelId="{67738969-FDFB-4265-8BEC-D30537B10131}" type="presParOf" srcId="{607D9158-1656-41C8-BE4A-D6E0A0FF106B}" destId="{D7BB72B1-CE8F-407C-8718-0441BBCA39C0}"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BD73B0-2230-4A60-A96D-9DE4B2BBD034}" type="doc">
      <dgm:prSet loTypeId="urn:microsoft.com/office/officeart/2005/8/layout/vList3" loCatId="list" qsTypeId="urn:microsoft.com/office/officeart/2005/8/quickstyle/simple2#2" qsCatId="simple" csTypeId="urn:microsoft.com/office/officeart/2005/8/colors/accent4_1#2" csCatId="accent4" phldr="1"/>
      <dgm:spPr/>
      <dgm:t>
        <a:bodyPr/>
        <a:lstStyle/>
        <a:p>
          <a:endParaRPr lang="en-GB"/>
        </a:p>
      </dgm:t>
    </dgm:pt>
    <dgm:pt modelId="{51649EC1-A5AB-444D-9A4A-24E27BE668AA}">
      <dgm:prSet/>
      <dgm:spPr>
        <a:solidFill>
          <a:schemeClr val="accent5"/>
        </a:solidFill>
        <a:ln w="28575">
          <a:solidFill>
            <a:schemeClr val="accent4"/>
          </a:solidFill>
        </a:ln>
      </dgm:spPr>
      <dgm:t>
        <a:bodyPr/>
        <a:lstStyle/>
        <a:p>
          <a:pPr algn="l"/>
          <a:r>
            <a:rPr lang="en-GB" b="0" u="none" dirty="0">
              <a:solidFill>
                <a:schemeClr val="bg2"/>
              </a:solidFill>
            </a:rPr>
            <a:t>100% report relevance to leadership roles across the setting.</a:t>
          </a:r>
          <a:endParaRPr lang="en-GB" b="1" u="none" dirty="0">
            <a:solidFill>
              <a:schemeClr val="bg2"/>
            </a:solidFill>
          </a:endParaRPr>
        </a:p>
      </dgm:t>
    </dgm:pt>
    <dgm:pt modelId="{ECC5E2DE-48B5-4480-AE51-906B617D77D4}" type="parTrans" cxnId="{B1525389-7C4E-44A2-A722-CFF5606545D3}">
      <dgm:prSet/>
      <dgm:spPr/>
      <dgm:t>
        <a:bodyPr/>
        <a:lstStyle/>
        <a:p>
          <a:endParaRPr lang="en-GB"/>
        </a:p>
      </dgm:t>
    </dgm:pt>
    <dgm:pt modelId="{3E99870C-8ACA-495F-B552-3E75D0A04AAA}" type="sibTrans" cxnId="{B1525389-7C4E-44A2-A722-CFF5606545D3}">
      <dgm:prSet/>
      <dgm:spPr/>
      <dgm:t>
        <a:bodyPr/>
        <a:lstStyle/>
        <a:p>
          <a:endParaRPr lang="en-GB"/>
        </a:p>
      </dgm:t>
    </dgm:pt>
    <dgm:pt modelId="{2185D554-D72C-4464-A6E2-B9AFE89760CB}">
      <dgm:prSet/>
      <dgm:spPr>
        <a:solidFill>
          <a:schemeClr val="accent5"/>
        </a:solidFill>
        <a:ln w="28575">
          <a:solidFill>
            <a:schemeClr val="accent4"/>
          </a:solidFill>
        </a:ln>
      </dgm:spPr>
      <dgm:t>
        <a:bodyPr/>
        <a:lstStyle/>
        <a:p>
          <a:pPr algn="l"/>
          <a:r>
            <a:rPr lang="en-GB" b="0" u="none" dirty="0">
              <a:solidFill>
                <a:schemeClr val="bg2"/>
              </a:solidFill>
            </a:rPr>
            <a:t>97% report confidence that actions will be implemented.</a:t>
          </a:r>
          <a:endParaRPr lang="en-GB" b="1" u="none" dirty="0">
            <a:solidFill>
              <a:schemeClr val="bg2"/>
            </a:solidFill>
          </a:endParaRPr>
        </a:p>
      </dgm:t>
    </dgm:pt>
    <dgm:pt modelId="{E7A02943-ADCC-4B6C-AE35-3A2ED9DA1586}" type="parTrans" cxnId="{C1DA1D8C-03FD-45AF-99C8-ECB636C957F1}">
      <dgm:prSet/>
      <dgm:spPr/>
      <dgm:t>
        <a:bodyPr/>
        <a:lstStyle/>
        <a:p>
          <a:endParaRPr lang="en-GB"/>
        </a:p>
      </dgm:t>
    </dgm:pt>
    <dgm:pt modelId="{5ED8A752-BBF2-4BE2-907A-CAD193621127}" type="sibTrans" cxnId="{C1DA1D8C-03FD-45AF-99C8-ECB636C957F1}">
      <dgm:prSet/>
      <dgm:spPr/>
      <dgm:t>
        <a:bodyPr/>
        <a:lstStyle/>
        <a:p>
          <a:endParaRPr lang="en-GB"/>
        </a:p>
      </dgm:t>
    </dgm:pt>
    <dgm:pt modelId="{17075EBA-30F6-47E5-92A7-072AE3CEBA2D}">
      <dgm:prSet/>
      <dgm:spPr>
        <a:solidFill>
          <a:schemeClr val="accent5"/>
        </a:solidFill>
        <a:ln w="28575">
          <a:solidFill>
            <a:schemeClr val="accent4"/>
          </a:solidFill>
        </a:ln>
      </dgm:spPr>
      <dgm:t>
        <a:bodyPr/>
        <a:lstStyle/>
        <a:p>
          <a:pPr algn="l"/>
          <a:r>
            <a:rPr lang="en-GB" b="0" u="none" dirty="0">
              <a:solidFill>
                <a:schemeClr val="bg2"/>
              </a:solidFill>
            </a:rPr>
            <a:t>100% agreed the review was helpful to address their school's/college's specific challenges and priorities.</a:t>
          </a:r>
          <a:endParaRPr lang="en-GB" b="1" u="none" dirty="0">
            <a:solidFill>
              <a:schemeClr val="bg2"/>
            </a:solidFill>
          </a:endParaRPr>
        </a:p>
      </dgm:t>
    </dgm:pt>
    <dgm:pt modelId="{3EC7209E-984C-47AA-99E1-9126EFF13706}" type="parTrans" cxnId="{87BFFEE1-71C5-4292-B247-259C821631D2}">
      <dgm:prSet/>
      <dgm:spPr/>
      <dgm:t>
        <a:bodyPr/>
        <a:lstStyle/>
        <a:p>
          <a:endParaRPr lang="en-GB"/>
        </a:p>
      </dgm:t>
    </dgm:pt>
    <dgm:pt modelId="{02996ACD-0017-4F53-8F2B-E1CB9B80B843}" type="sibTrans" cxnId="{87BFFEE1-71C5-4292-B247-259C821631D2}">
      <dgm:prSet/>
      <dgm:spPr/>
      <dgm:t>
        <a:bodyPr/>
        <a:lstStyle/>
        <a:p>
          <a:endParaRPr lang="en-GB"/>
        </a:p>
      </dgm:t>
    </dgm:pt>
    <dgm:pt modelId="{75AE5DC4-A28F-4872-B210-420C106CD5A9}" type="pres">
      <dgm:prSet presAssocID="{BFBD73B0-2230-4A60-A96D-9DE4B2BBD034}" presName="linearFlow" presStyleCnt="0">
        <dgm:presLayoutVars>
          <dgm:dir/>
          <dgm:resizeHandles val="exact"/>
        </dgm:presLayoutVars>
      </dgm:prSet>
      <dgm:spPr/>
    </dgm:pt>
    <dgm:pt modelId="{A5945A92-D64F-459E-B6E2-C37A876157D0}" type="pres">
      <dgm:prSet presAssocID="{17075EBA-30F6-47E5-92A7-072AE3CEBA2D}" presName="composite" presStyleCnt="0"/>
      <dgm:spPr/>
    </dgm:pt>
    <dgm:pt modelId="{1CF990A7-E44F-43D1-8410-F971A861E07F}" type="pres">
      <dgm:prSet presAssocID="{17075EBA-30F6-47E5-92A7-072AE3CEBA2D}" presName="imgShp" presStyleLbl="fgImgPlace1" presStyleIdx="0" presStyleCnt="3" custLinFactNeighborX="-54234" custLinFactNeighborY="169"/>
      <dgm:spPr>
        <a:blipFill rotWithShape="1">
          <a:blip xmlns:r="http://schemas.openxmlformats.org/officeDocument/2006/relationships" r:embed="rId1">
            <a:extLst>
              <a:ext uri="{BEBA8EAE-BF5A-486C-A8C5-ECC9F3942E4B}">
                <a14:imgProps xmlns:a14="http://schemas.microsoft.com/office/drawing/2010/main">
                  <a14:imgLayer r:embed="rId2">
                    <a14:imgEffect>
                      <a14:saturation sat="33000"/>
                    </a14:imgEffect>
                  </a14:imgLayer>
                </a14:imgProps>
              </a:ext>
            </a:extLst>
          </a:blip>
          <a:srcRect/>
          <a:stretch>
            <a:fillRect/>
          </a:stretch>
        </a:blipFill>
        <a:ln>
          <a:noFill/>
        </a:ln>
      </dgm:spPr>
    </dgm:pt>
    <dgm:pt modelId="{E4013EB7-7413-4ABA-9250-F6E45CB23588}" type="pres">
      <dgm:prSet presAssocID="{17075EBA-30F6-47E5-92A7-072AE3CEBA2D}" presName="txShp" presStyleLbl="node1" presStyleIdx="0" presStyleCnt="3">
        <dgm:presLayoutVars>
          <dgm:bulletEnabled val="1"/>
        </dgm:presLayoutVars>
      </dgm:prSet>
      <dgm:spPr/>
    </dgm:pt>
    <dgm:pt modelId="{429B6155-26F0-478F-B502-C4A6C164073D}" type="pres">
      <dgm:prSet presAssocID="{02996ACD-0017-4F53-8F2B-E1CB9B80B843}" presName="spacing" presStyleCnt="0"/>
      <dgm:spPr/>
    </dgm:pt>
    <dgm:pt modelId="{6B21647D-403E-4BC6-BA1D-AD15B291427A}" type="pres">
      <dgm:prSet presAssocID="{51649EC1-A5AB-444D-9A4A-24E27BE668AA}" presName="composite" presStyleCnt="0"/>
      <dgm:spPr/>
    </dgm:pt>
    <dgm:pt modelId="{D85261C5-4BCC-418C-9EE0-3646BFEF80F5}" type="pres">
      <dgm:prSet presAssocID="{51649EC1-A5AB-444D-9A4A-24E27BE668AA}" presName="imgShp" presStyleLbl="fgImgPlace1" presStyleIdx="1" presStyleCnt="3" custLinFactNeighborX="-56478" custLinFactNeighborY="-169"/>
      <dgm:spPr>
        <a:blipFill rotWithShape="1">
          <a:blip xmlns:r="http://schemas.openxmlformats.org/officeDocument/2006/relationships" r:embed="rId3">
            <a:extLst>
              <a:ext uri="{BEBA8EAE-BF5A-486C-A8C5-ECC9F3942E4B}">
                <a14:imgProps xmlns:a14="http://schemas.microsoft.com/office/drawing/2010/main">
                  <a14:imgLayer r:embed="rId4">
                    <a14:imgEffect>
                      <a14:saturation sat="33000"/>
                    </a14:imgEffect>
                  </a14:imgLayer>
                </a14:imgProps>
              </a:ext>
            </a:extLst>
          </a:blip>
          <a:srcRect/>
          <a:stretch>
            <a:fillRect/>
          </a:stretch>
        </a:blipFill>
        <a:ln>
          <a:noFill/>
        </a:ln>
      </dgm:spPr>
    </dgm:pt>
    <dgm:pt modelId="{16FDB75C-8CC8-4B3B-9039-ED29AB591B55}" type="pres">
      <dgm:prSet presAssocID="{51649EC1-A5AB-444D-9A4A-24E27BE668AA}" presName="txShp" presStyleLbl="node1" presStyleIdx="1" presStyleCnt="3">
        <dgm:presLayoutVars>
          <dgm:bulletEnabled val="1"/>
        </dgm:presLayoutVars>
      </dgm:prSet>
      <dgm:spPr/>
    </dgm:pt>
    <dgm:pt modelId="{E155E94E-3170-4034-B643-BFAFBCC799A8}" type="pres">
      <dgm:prSet presAssocID="{3E99870C-8ACA-495F-B552-3E75D0A04AAA}" presName="spacing" presStyleCnt="0"/>
      <dgm:spPr/>
    </dgm:pt>
    <dgm:pt modelId="{DF6BC5C2-39EA-4F58-BE14-F52BD29EE8C8}" type="pres">
      <dgm:prSet presAssocID="{2185D554-D72C-4464-A6E2-B9AFE89760CB}" presName="composite" presStyleCnt="0"/>
      <dgm:spPr/>
    </dgm:pt>
    <dgm:pt modelId="{999FCE90-EB78-4034-BDA8-06505CC1989A}" type="pres">
      <dgm:prSet presAssocID="{2185D554-D72C-4464-A6E2-B9AFE89760CB}" presName="imgShp" presStyleLbl="fgImgPlace1" presStyleIdx="2" presStyleCnt="3" custLinFactNeighborX="-55467" custLinFactNeighborY="-32"/>
      <dgm:spPr>
        <a:blipFill rotWithShape="1">
          <a:blip xmlns:r="http://schemas.openxmlformats.org/officeDocument/2006/relationships" r:embed="rId5">
            <a:extLst>
              <a:ext uri="{BEBA8EAE-BF5A-486C-A8C5-ECC9F3942E4B}">
                <a14:imgProps xmlns:a14="http://schemas.microsoft.com/office/drawing/2010/main">
                  <a14:imgLayer r:embed="rId6">
                    <a14:imgEffect>
                      <a14:saturation sat="33000"/>
                    </a14:imgEffect>
                  </a14:imgLayer>
                </a14:imgProps>
              </a:ext>
            </a:extLst>
          </a:blip>
          <a:srcRect/>
          <a:stretch>
            <a:fillRect/>
          </a:stretch>
        </a:blipFill>
        <a:ln>
          <a:noFill/>
        </a:ln>
      </dgm:spPr>
    </dgm:pt>
    <dgm:pt modelId="{AE19B50E-C11B-44C3-BE89-1AB7D7FA8DA6}" type="pres">
      <dgm:prSet presAssocID="{2185D554-D72C-4464-A6E2-B9AFE89760CB}" presName="txShp" presStyleLbl="node1" presStyleIdx="2" presStyleCnt="3">
        <dgm:presLayoutVars>
          <dgm:bulletEnabled val="1"/>
        </dgm:presLayoutVars>
      </dgm:prSet>
      <dgm:spPr/>
    </dgm:pt>
  </dgm:ptLst>
  <dgm:cxnLst>
    <dgm:cxn modelId="{B89A8173-7974-445E-8298-112992540309}" type="presOf" srcId="{17075EBA-30F6-47E5-92A7-072AE3CEBA2D}" destId="{E4013EB7-7413-4ABA-9250-F6E45CB23588}" srcOrd="0" destOrd="0" presId="urn:microsoft.com/office/officeart/2005/8/layout/vList3"/>
    <dgm:cxn modelId="{FF6A9874-BCF4-462D-B57C-A6E49AFF5166}" type="presOf" srcId="{51649EC1-A5AB-444D-9A4A-24E27BE668AA}" destId="{16FDB75C-8CC8-4B3B-9039-ED29AB591B55}" srcOrd="0" destOrd="0" presId="urn:microsoft.com/office/officeart/2005/8/layout/vList3"/>
    <dgm:cxn modelId="{B1525389-7C4E-44A2-A722-CFF5606545D3}" srcId="{BFBD73B0-2230-4A60-A96D-9DE4B2BBD034}" destId="{51649EC1-A5AB-444D-9A4A-24E27BE668AA}" srcOrd="1" destOrd="0" parTransId="{ECC5E2DE-48B5-4480-AE51-906B617D77D4}" sibTransId="{3E99870C-8ACA-495F-B552-3E75D0A04AAA}"/>
    <dgm:cxn modelId="{C1DA1D8C-03FD-45AF-99C8-ECB636C957F1}" srcId="{BFBD73B0-2230-4A60-A96D-9DE4B2BBD034}" destId="{2185D554-D72C-4464-A6E2-B9AFE89760CB}" srcOrd="2" destOrd="0" parTransId="{E7A02943-ADCC-4B6C-AE35-3A2ED9DA1586}" sibTransId="{5ED8A752-BBF2-4BE2-907A-CAD193621127}"/>
    <dgm:cxn modelId="{C00B4D92-1C50-4273-A32C-83C7D26852EE}" type="presOf" srcId="{2185D554-D72C-4464-A6E2-B9AFE89760CB}" destId="{AE19B50E-C11B-44C3-BE89-1AB7D7FA8DA6}" srcOrd="0" destOrd="0" presId="urn:microsoft.com/office/officeart/2005/8/layout/vList3"/>
    <dgm:cxn modelId="{E0961CDA-BFDD-48FE-9ECF-1495D7BB9633}" type="presOf" srcId="{BFBD73B0-2230-4A60-A96D-9DE4B2BBD034}" destId="{75AE5DC4-A28F-4872-B210-420C106CD5A9}" srcOrd="0" destOrd="0" presId="urn:microsoft.com/office/officeart/2005/8/layout/vList3"/>
    <dgm:cxn modelId="{87BFFEE1-71C5-4292-B247-259C821631D2}" srcId="{BFBD73B0-2230-4A60-A96D-9DE4B2BBD034}" destId="{17075EBA-30F6-47E5-92A7-072AE3CEBA2D}" srcOrd="0" destOrd="0" parTransId="{3EC7209E-984C-47AA-99E1-9126EFF13706}" sibTransId="{02996ACD-0017-4F53-8F2B-E1CB9B80B843}"/>
    <dgm:cxn modelId="{65ADB1BF-0A99-4459-94C3-69E10FE22C2E}" type="presParOf" srcId="{75AE5DC4-A28F-4872-B210-420C106CD5A9}" destId="{A5945A92-D64F-459E-B6E2-C37A876157D0}" srcOrd="0" destOrd="0" presId="urn:microsoft.com/office/officeart/2005/8/layout/vList3"/>
    <dgm:cxn modelId="{5FDE6996-4528-451E-B8B4-2E5662F9512F}" type="presParOf" srcId="{A5945A92-D64F-459E-B6E2-C37A876157D0}" destId="{1CF990A7-E44F-43D1-8410-F971A861E07F}" srcOrd="0" destOrd="0" presId="urn:microsoft.com/office/officeart/2005/8/layout/vList3"/>
    <dgm:cxn modelId="{62E0CB56-39CD-49BB-8E51-CC4562A044C3}" type="presParOf" srcId="{A5945A92-D64F-459E-B6E2-C37A876157D0}" destId="{E4013EB7-7413-4ABA-9250-F6E45CB23588}" srcOrd="1" destOrd="0" presId="urn:microsoft.com/office/officeart/2005/8/layout/vList3"/>
    <dgm:cxn modelId="{4CCBBCBD-3B3A-4A25-A461-2CD05551F8BF}" type="presParOf" srcId="{75AE5DC4-A28F-4872-B210-420C106CD5A9}" destId="{429B6155-26F0-478F-B502-C4A6C164073D}" srcOrd="1" destOrd="0" presId="urn:microsoft.com/office/officeart/2005/8/layout/vList3"/>
    <dgm:cxn modelId="{F2CDCC76-51C2-4367-9238-560FE960BE16}" type="presParOf" srcId="{75AE5DC4-A28F-4872-B210-420C106CD5A9}" destId="{6B21647D-403E-4BC6-BA1D-AD15B291427A}" srcOrd="2" destOrd="0" presId="urn:microsoft.com/office/officeart/2005/8/layout/vList3"/>
    <dgm:cxn modelId="{0510F798-3D86-4365-9025-4096E679F9EA}" type="presParOf" srcId="{6B21647D-403E-4BC6-BA1D-AD15B291427A}" destId="{D85261C5-4BCC-418C-9EE0-3646BFEF80F5}" srcOrd="0" destOrd="0" presId="urn:microsoft.com/office/officeart/2005/8/layout/vList3"/>
    <dgm:cxn modelId="{3848D0B3-EDC7-487A-AC10-57BD5412E6B8}" type="presParOf" srcId="{6B21647D-403E-4BC6-BA1D-AD15B291427A}" destId="{16FDB75C-8CC8-4B3B-9039-ED29AB591B55}" srcOrd="1" destOrd="0" presId="urn:microsoft.com/office/officeart/2005/8/layout/vList3"/>
    <dgm:cxn modelId="{D3518CBD-89A8-4EEB-A397-082185788896}" type="presParOf" srcId="{75AE5DC4-A28F-4872-B210-420C106CD5A9}" destId="{E155E94E-3170-4034-B643-BFAFBCC799A8}" srcOrd="3" destOrd="0" presId="urn:microsoft.com/office/officeart/2005/8/layout/vList3"/>
    <dgm:cxn modelId="{F9CFF075-AA2A-4B0B-B432-8F53CC1D3BE1}" type="presParOf" srcId="{75AE5DC4-A28F-4872-B210-420C106CD5A9}" destId="{DF6BC5C2-39EA-4F58-BE14-F52BD29EE8C8}" srcOrd="4" destOrd="0" presId="urn:microsoft.com/office/officeart/2005/8/layout/vList3"/>
    <dgm:cxn modelId="{8C0BD8A6-3F9F-4702-AD5A-6D4A4760B3CF}" type="presParOf" srcId="{DF6BC5C2-39EA-4F58-BE14-F52BD29EE8C8}" destId="{999FCE90-EB78-4034-BDA8-06505CC1989A}" srcOrd="0" destOrd="0" presId="urn:microsoft.com/office/officeart/2005/8/layout/vList3"/>
    <dgm:cxn modelId="{952AB639-006E-4C94-B6DA-D6D22D6BC342}" type="presParOf" srcId="{DF6BC5C2-39EA-4F58-BE14-F52BD29EE8C8}" destId="{AE19B50E-C11B-44C3-BE89-1AB7D7FA8DA6}"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BC086E-A2E4-4B6D-93F1-23BF049FD6FC}" type="doc">
      <dgm:prSet loTypeId="urn:microsoft.com/office/officeart/2005/8/layout/lProcess2" loCatId="list" qsTypeId="urn:microsoft.com/office/officeart/2005/8/quickstyle/simple1#4" qsCatId="simple" csTypeId="urn:microsoft.com/office/officeart/2005/8/colors/accent0_2#1" csCatId="mainScheme" phldr="1"/>
      <dgm:spPr/>
      <dgm:t>
        <a:bodyPr/>
        <a:lstStyle/>
        <a:p>
          <a:endParaRPr lang="en-GB"/>
        </a:p>
      </dgm:t>
    </dgm:pt>
    <dgm:pt modelId="{11FB32E3-6773-4895-976D-FE500F6B2B8B}">
      <dgm:prSet phldrT="[Text]" custT="1"/>
      <dgm:spPr>
        <a:solidFill>
          <a:schemeClr val="bg2">
            <a:alpha val="25000"/>
          </a:schemeClr>
        </a:solidFill>
      </dgm:spPr>
      <dgm:t>
        <a:bodyPr/>
        <a:lstStyle/>
        <a:p>
          <a:pPr rtl="0"/>
          <a:r>
            <a:rPr lang="en-GB" sz="2400" b="1">
              <a:solidFill>
                <a:schemeClr val="bg2"/>
              </a:solidFill>
              <a:latin typeface="Calibri Light" panose="020F0302020204030204"/>
            </a:rPr>
            <a:t>Internal Leadership</a:t>
          </a:r>
          <a:br>
            <a:rPr lang="en-GB" sz="2400" b="1">
              <a:solidFill>
                <a:schemeClr val="bg2"/>
              </a:solidFill>
              <a:latin typeface="Calibri Light" panose="020F0302020204030204"/>
            </a:rPr>
          </a:br>
          <a:r>
            <a:rPr lang="en-GB" sz="2400" b="1">
              <a:solidFill>
                <a:schemeClr val="bg2"/>
              </a:solidFill>
              <a:latin typeface="Calibri Light" panose="020F0302020204030204"/>
            </a:rPr>
            <a:t>Review</a:t>
          </a:r>
          <a:endParaRPr lang="en-GB" sz="2400" b="1">
            <a:solidFill>
              <a:schemeClr val="bg2"/>
            </a:solidFill>
          </a:endParaRPr>
        </a:p>
      </dgm:t>
    </dgm:pt>
    <dgm:pt modelId="{1413ACEB-E1E0-47A9-A39A-A78141D4A7EE}" type="parTrans" cxnId="{91F5D23A-27B4-45F5-A3D8-7BC26D8C2A46}">
      <dgm:prSet/>
      <dgm:spPr/>
      <dgm:t>
        <a:bodyPr/>
        <a:lstStyle/>
        <a:p>
          <a:endParaRPr lang="en-GB">
            <a:solidFill>
              <a:schemeClr val="bg1"/>
            </a:solidFill>
          </a:endParaRPr>
        </a:p>
      </dgm:t>
    </dgm:pt>
    <dgm:pt modelId="{B1D8BD64-6A09-4243-9CED-8A2E7500F2DC}" type="sibTrans" cxnId="{91F5D23A-27B4-45F5-A3D8-7BC26D8C2A46}">
      <dgm:prSet/>
      <dgm:spPr/>
      <dgm:t>
        <a:bodyPr/>
        <a:lstStyle/>
        <a:p>
          <a:endParaRPr lang="en-GB">
            <a:solidFill>
              <a:schemeClr val="bg1"/>
            </a:solidFill>
          </a:endParaRPr>
        </a:p>
      </dgm:t>
    </dgm:pt>
    <dgm:pt modelId="{E764DF63-B054-457C-8242-9B81866F7636}">
      <dgm:prSet phldrT="[Text]"/>
      <dgm:spPr>
        <a:ln>
          <a:noFill/>
        </a:ln>
      </dgm:spPr>
      <dgm:t>
        <a:bodyPr/>
        <a:lstStyle/>
        <a:p>
          <a:r>
            <a:rPr lang="en-GB" b="1" dirty="0">
              <a:solidFill>
                <a:schemeClr val="bg2"/>
              </a:solidFill>
            </a:rPr>
            <a:t>Broadening understanding through wider </a:t>
          </a:r>
          <a:r>
            <a:rPr lang="en-GB" b="1" dirty="0">
              <a:solidFill>
                <a:schemeClr val="bg2"/>
              </a:solidFill>
              <a:latin typeface="Calibri"/>
              <a:cs typeface="Calibri"/>
            </a:rPr>
            <a:t>SLT engagement in Careers.</a:t>
          </a:r>
          <a:endParaRPr lang="en-GB" dirty="0">
            <a:solidFill>
              <a:schemeClr val="bg2"/>
            </a:solidFill>
            <a:latin typeface="Calibri"/>
            <a:cs typeface="Calibri"/>
          </a:endParaRPr>
        </a:p>
      </dgm:t>
    </dgm:pt>
    <dgm:pt modelId="{BFA01378-B77E-400D-BB21-D4F8AC7F7FF6}" type="parTrans" cxnId="{FB178645-FCB5-4675-8E32-E973E0EBD120}">
      <dgm:prSet/>
      <dgm:spPr/>
      <dgm:t>
        <a:bodyPr/>
        <a:lstStyle/>
        <a:p>
          <a:endParaRPr lang="en-GB">
            <a:solidFill>
              <a:schemeClr val="bg1"/>
            </a:solidFill>
          </a:endParaRPr>
        </a:p>
      </dgm:t>
    </dgm:pt>
    <dgm:pt modelId="{56E6EC8E-C636-49D5-B20E-57C0A6372CBC}" type="sibTrans" cxnId="{FB178645-FCB5-4675-8E32-E973E0EBD120}">
      <dgm:prSet/>
      <dgm:spPr/>
      <dgm:t>
        <a:bodyPr/>
        <a:lstStyle/>
        <a:p>
          <a:endParaRPr lang="en-GB">
            <a:solidFill>
              <a:schemeClr val="bg1"/>
            </a:solidFill>
          </a:endParaRPr>
        </a:p>
      </dgm:t>
    </dgm:pt>
    <dgm:pt modelId="{81C0F462-133D-4B87-B16A-51A795164869}">
      <dgm:prSet phldrT="[Text]"/>
      <dgm:spPr>
        <a:ln>
          <a:noFill/>
        </a:ln>
      </dgm:spPr>
      <dgm:t>
        <a:bodyPr/>
        <a:lstStyle/>
        <a:p>
          <a:r>
            <a:rPr lang="en-GB" b="1" dirty="0">
              <a:solidFill>
                <a:schemeClr val="bg2"/>
              </a:solidFill>
              <a:latin typeface="Calibri"/>
              <a:cs typeface="Calibri"/>
            </a:rPr>
            <a:t>Collaborative awareness of current positioning of careers.</a:t>
          </a:r>
          <a:endParaRPr lang="en-GB" dirty="0">
            <a:solidFill>
              <a:schemeClr val="bg2"/>
            </a:solidFill>
            <a:latin typeface="Calibri"/>
            <a:cs typeface="Calibri"/>
          </a:endParaRPr>
        </a:p>
      </dgm:t>
    </dgm:pt>
    <dgm:pt modelId="{DFFDABDA-3AB4-4B62-A035-C4FFE94FF663}" type="parTrans" cxnId="{4DF907C5-CE2A-4191-92A5-E5D6E6185D06}">
      <dgm:prSet/>
      <dgm:spPr/>
      <dgm:t>
        <a:bodyPr/>
        <a:lstStyle/>
        <a:p>
          <a:endParaRPr lang="en-GB">
            <a:solidFill>
              <a:schemeClr val="bg1"/>
            </a:solidFill>
          </a:endParaRPr>
        </a:p>
      </dgm:t>
    </dgm:pt>
    <dgm:pt modelId="{318AFAD9-9950-4EE8-B7CB-8DB3935AB528}" type="sibTrans" cxnId="{4DF907C5-CE2A-4191-92A5-E5D6E6185D06}">
      <dgm:prSet/>
      <dgm:spPr/>
      <dgm:t>
        <a:bodyPr/>
        <a:lstStyle/>
        <a:p>
          <a:endParaRPr lang="en-GB">
            <a:solidFill>
              <a:schemeClr val="bg1"/>
            </a:solidFill>
          </a:endParaRPr>
        </a:p>
      </dgm:t>
    </dgm:pt>
    <dgm:pt modelId="{752ECFB5-12E8-46E6-AB8B-18DD0410E328}">
      <dgm:prSet phldrT="[Text]" custT="1"/>
      <dgm:spPr>
        <a:solidFill>
          <a:schemeClr val="accent6">
            <a:alpha val="25000"/>
          </a:schemeClr>
        </a:solidFill>
      </dgm:spPr>
      <dgm:t>
        <a:bodyPr/>
        <a:lstStyle/>
        <a:p>
          <a:r>
            <a:rPr lang="en-GB" sz="2400">
              <a:solidFill>
                <a:schemeClr val="accent6"/>
              </a:solidFill>
            </a:rPr>
            <a:t>Peer-to-Peer Review</a:t>
          </a:r>
        </a:p>
      </dgm:t>
    </dgm:pt>
    <dgm:pt modelId="{79B7A5CB-B6F2-49A4-885A-3B4F358BBF76}" type="parTrans" cxnId="{11F229A8-2ED7-4820-B39A-A3024B193870}">
      <dgm:prSet/>
      <dgm:spPr/>
      <dgm:t>
        <a:bodyPr/>
        <a:lstStyle/>
        <a:p>
          <a:endParaRPr lang="en-GB">
            <a:solidFill>
              <a:schemeClr val="bg1"/>
            </a:solidFill>
          </a:endParaRPr>
        </a:p>
      </dgm:t>
    </dgm:pt>
    <dgm:pt modelId="{1FF3B4F5-147A-4AB3-9BAD-40AF2A356AF5}" type="sibTrans" cxnId="{11F229A8-2ED7-4820-B39A-A3024B193870}">
      <dgm:prSet/>
      <dgm:spPr/>
      <dgm:t>
        <a:bodyPr/>
        <a:lstStyle/>
        <a:p>
          <a:endParaRPr lang="en-GB">
            <a:solidFill>
              <a:schemeClr val="bg1"/>
            </a:solidFill>
          </a:endParaRPr>
        </a:p>
      </dgm:t>
    </dgm:pt>
    <dgm:pt modelId="{E73FE668-8532-4CC4-B841-706CF75DD66D}">
      <dgm:prSet phldrT="[Text]"/>
      <dgm:spPr>
        <a:ln>
          <a:noFill/>
        </a:ln>
      </dgm:spPr>
      <dgm:t>
        <a:bodyPr/>
        <a:lstStyle/>
        <a:p>
          <a:pPr rtl="0"/>
          <a:r>
            <a:rPr lang="en-GB" b="1" dirty="0">
              <a:solidFill>
                <a:schemeClr val="accent6"/>
              </a:solidFill>
              <a:latin typeface="Calibri"/>
              <a:ea typeface="Lato"/>
              <a:cs typeface="Calibri"/>
            </a:rPr>
            <a:t>Support and challenge from peers with a focus on impact and quality of provision.</a:t>
          </a:r>
          <a:endParaRPr lang="en-GB" dirty="0">
            <a:solidFill>
              <a:schemeClr val="accent6"/>
            </a:solidFill>
          </a:endParaRPr>
        </a:p>
      </dgm:t>
    </dgm:pt>
    <dgm:pt modelId="{F6A3E40F-6616-401D-85F3-2E8D20D539BF}" type="parTrans" cxnId="{1C656054-780C-45D5-A89B-F4CBA554FAEB}">
      <dgm:prSet/>
      <dgm:spPr/>
      <dgm:t>
        <a:bodyPr/>
        <a:lstStyle/>
        <a:p>
          <a:endParaRPr lang="en-GB">
            <a:solidFill>
              <a:schemeClr val="bg1"/>
            </a:solidFill>
          </a:endParaRPr>
        </a:p>
      </dgm:t>
    </dgm:pt>
    <dgm:pt modelId="{D395B29E-AB2F-47A2-81CB-BD0A09498FFF}" type="sibTrans" cxnId="{1C656054-780C-45D5-A89B-F4CBA554FAEB}">
      <dgm:prSet/>
      <dgm:spPr/>
      <dgm:t>
        <a:bodyPr/>
        <a:lstStyle/>
        <a:p>
          <a:endParaRPr lang="en-GB">
            <a:solidFill>
              <a:schemeClr val="bg1"/>
            </a:solidFill>
          </a:endParaRPr>
        </a:p>
      </dgm:t>
    </dgm:pt>
    <dgm:pt modelId="{6C28496A-EAC9-4403-953E-095E1C972416}">
      <dgm:prSet phldrT="[Text]"/>
      <dgm:spPr>
        <a:ln>
          <a:noFill/>
        </a:ln>
      </dgm:spPr>
      <dgm:t>
        <a:bodyPr/>
        <a:lstStyle/>
        <a:p>
          <a:pPr rtl="0"/>
          <a:r>
            <a:rPr lang="en-GB" b="1" dirty="0">
              <a:solidFill>
                <a:schemeClr val="accent6"/>
              </a:solidFill>
              <a:latin typeface="Calibri"/>
              <a:ea typeface="Lato"/>
              <a:cs typeface="Calibri"/>
            </a:rPr>
            <a:t>Expert guidance from a trained facilitator using standardised methodology. </a:t>
          </a:r>
          <a:endParaRPr lang="en-GB" dirty="0">
            <a:solidFill>
              <a:schemeClr val="accent6"/>
            </a:solidFill>
            <a:latin typeface="Calibri Light" panose="020F0302020204030204"/>
          </a:endParaRPr>
        </a:p>
      </dgm:t>
    </dgm:pt>
    <dgm:pt modelId="{354E1C91-0797-4B76-BEA1-FA7727630809}" type="parTrans" cxnId="{1CCE8A06-D43B-4198-94D8-4F219A10DBC0}">
      <dgm:prSet/>
      <dgm:spPr/>
      <dgm:t>
        <a:bodyPr/>
        <a:lstStyle/>
        <a:p>
          <a:endParaRPr lang="en-GB">
            <a:solidFill>
              <a:schemeClr val="bg1"/>
            </a:solidFill>
          </a:endParaRPr>
        </a:p>
      </dgm:t>
    </dgm:pt>
    <dgm:pt modelId="{C938964B-BB02-4AAB-8DDF-E8550782490A}" type="sibTrans" cxnId="{1CCE8A06-D43B-4198-94D8-4F219A10DBC0}">
      <dgm:prSet/>
      <dgm:spPr/>
      <dgm:t>
        <a:bodyPr/>
        <a:lstStyle/>
        <a:p>
          <a:endParaRPr lang="en-GB">
            <a:solidFill>
              <a:schemeClr val="bg1"/>
            </a:solidFill>
          </a:endParaRPr>
        </a:p>
      </dgm:t>
    </dgm:pt>
    <dgm:pt modelId="{FA41FA8B-5CA1-422E-B838-90AC2966A14F}">
      <dgm:prSet phldrT="[Text]" custT="1"/>
      <dgm:spPr/>
      <dgm:t>
        <a:bodyPr/>
        <a:lstStyle/>
        <a:p>
          <a:pPr rtl="0"/>
          <a:r>
            <a:rPr lang="en-GB" sz="2400">
              <a:solidFill>
                <a:schemeClr val="tx2"/>
              </a:solidFill>
            </a:rPr>
            <a:t>Summary of Review, </a:t>
          </a:r>
          <a:br>
            <a:rPr lang="en-GB" sz="2400">
              <a:solidFill>
                <a:schemeClr val="tx2"/>
              </a:solidFill>
            </a:rPr>
          </a:br>
          <a:r>
            <a:rPr lang="en-GB" sz="2400">
              <a:solidFill>
                <a:schemeClr val="tx2"/>
              </a:solidFill>
            </a:rPr>
            <a:t>Action Planning and Post-Review Stages</a:t>
          </a:r>
          <a:r>
            <a:rPr lang="en-GB" sz="2400">
              <a:solidFill>
                <a:schemeClr val="tx2"/>
              </a:solidFill>
              <a:latin typeface="Calibri Light" panose="020F0302020204030204"/>
            </a:rPr>
            <a:t> </a:t>
          </a:r>
          <a:endParaRPr lang="en-GB" sz="2400">
            <a:solidFill>
              <a:schemeClr val="tx2"/>
            </a:solidFill>
          </a:endParaRPr>
        </a:p>
      </dgm:t>
    </dgm:pt>
    <dgm:pt modelId="{2D0F071E-4C81-4FC3-92AF-52B2D24D6E7B}" type="parTrans" cxnId="{3053639A-B879-4536-A131-102FB301C32A}">
      <dgm:prSet/>
      <dgm:spPr/>
      <dgm:t>
        <a:bodyPr/>
        <a:lstStyle/>
        <a:p>
          <a:endParaRPr lang="en-GB">
            <a:solidFill>
              <a:schemeClr val="bg1"/>
            </a:solidFill>
          </a:endParaRPr>
        </a:p>
      </dgm:t>
    </dgm:pt>
    <dgm:pt modelId="{E39D23F2-0AEF-45B4-8727-10692D3D6883}" type="sibTrans" cxnId="{3053639A-B879-4536-A131-102FB301C32A}">
      <dgm:prSet/>
      <dgm:spPr/>
      <dgm:t>
        <a:bodyPr/>
        <a:lstStyle/>
        <a:p>
          <a:endParaRPr lang="en-GB">
            <a:solidFill>
              <a:schemeClr val="bg1"/>
            </a:solidFill>
          </a:endParaRPr>
        </a:p>
      </dgm:t>
    </dgm:pt>
    <dgm:pt modelId="{A6BA85A4-EC45-4D21-82E1-F984FDBCEBCA}">
      <dgm:prSet phldrT="[Text]"/>
      <dgm:spPr>
        <a:ln>
          <a:noFill/>
        </a:ln>
      </dgm:spPr>
      <dgm:t>
        <a:bodyPr/>
        <a:lstStyle/>
        <a:p>
          <a:pPr rtl="0"/>
          <a:r>
            <a:rPr lang="en-GB" b="1" dirty="0">
              <a:latin typeface="Calibri"/>
              <a:ea typeface="Lato"/>
              <a:cs typeface="Calibri"/>
            </a:rPr>
            <a:t>A summary of identified strengths and agreed highest leverage actions to inform SLT and Governors.</a:t>
          </a:r>
          <a:endParaRPr lang="en-GB" dirty="0"/>
        </a:p>
      </dgm:t>
    </dgm:pt>
    <dgm:pt modelId="{8588A6A2-6214-4B0D-A306-3A8564AEECBD}" type="parTrans" cxnId="{0485F5CC-0D47-4947-AB65-017E1CFCCA30}">
      <dgm:prSet/>
      <dgm:spPr/>
      <dgm:t>
        <a:bodyPr/>
        <a:lstStyle/>
        <a:p>
          <a:endParaRPr lang="en-GB">
            <a:solidFill>
              <a:schemeClr val="bg1"/>
            </a:solidFill>
          </a:endParaRPr>
        </a:p>
      </dgm:t>
    </dgm:pt>
    <dgm:pt modelId="{57C62565-94F2-4F5C-859C-A95D9C1DB739}" type="sibTrans" cxnId="{0485F5CC-0D47-4947-AB65-017E1CFCCA30}">
      <dgm:prSet/>
      <dgm:spPr/>
      <dgm:t>
        <a:bodyPr/>
        <a:lstStyle/>
        <a:p>
          <a:endParaRPr lang="en-GB">
            <a:solidFill>
              <a:schemeClr val="bg1"/>
            </a:solidFill>
          </a:endParaRPr>
        </a:p>
      </dgm:t>
    </dgm:pt>
    <dgm:pt modelId="{EFD827B0-36C6-4F7C-8B4F-A84F41B1670A}">
      <dgm:prSet phldrT="[Text]"/>
      <dgm:spPr>
        <a:ln>
          <a:noFill/>
        </a:ln>
      </dgm:spPr>
      <dgm:t>
        <a:bodyPr/>
        <a:lstStyle/>
        <a:p>
          <a:r>
            <a:rPr lang="en-GB" b="1" dirty="0">
              <a:latin typeface="Calibri"/>
              <a:ea typeface="Lato"/>
              <a:cs typeface="Calibri"/>
            </a:rPr>
            <a:t>Collaborative action planning to ensure sustainable, strategic, impact-driven improvement.</a:t>
          </a:r>
          <a:endParaRPr lang="en-GB" b="1" dirty="0"/>
        </a:p>
      </dgm:t>
    </dgm:pt>
    <dgm:pt modelId="{77AECB50-6281-43CC-A0AD-7258018C2588}" type="parTrans" cxnId="{06C1DC12-4BAE-4BD5-B5E0-B148DD8C0E08}">
      <dgm:prSet/>
      <dgm:spPr/>
      <dgm:t>
        <a:bodyPr/>
        <a:lstStyle/>
        <a:p>
          <a:endParaRPr lang="en-GB">
            <a:solidFill>
              <a:schemeClr val="bg1"/>
            </a:solidFill>
          </a:endParaRPr>
        </a:p>
      </dgm:t>
    </dgm:pt>
    <dgm:pt modelId="{378FCFC6-8893-4203-AB6D-CD0527AAFAE1}" type="sibTrans" cxnId="{06C1DC12-4BAE-4BD5-B5E0-B148DD8C0E08}">
      <dgm:prSet/>
      <dgm:spPr/>
      <dgm:t>
        <a:bodyPr/>
        <a:lstStyle/>
        <a:p>
          <a:endParaRPr lang="en-GB">
            <a:solidFill>
              <a:schemeClr val="bg1"/>
            </a:solidFill>
          </a:endParaRPr>
        </a:p>
      </dgm:t>
    </dgm:pt>
    <dgm:pt modelId="{2E2AE1B5-4788-4477-933A-38FCF4B6E6E0}">
      <dgm:prSet phldrT="[Text]"/>
      <dgm:spPr>
        <a:ln>
          <a:noFill/>
        </a:ln>
      </dgm:spPr>
      <dgm:t>
        <a:bodyPr/>
        <a:lstStyle/>
        <a:p>
          <a:pPr rtl="0"/>
          <a:r>
            <a:rPr lang="en-GB" b="1" dirty="0">
              <a:solidFill>
                <a:schemeClr val="bg2"/>
              </a:solidFill>
              <a:latin typeface="Calibri"/>
              <a:cs typeface="Calibri"/>
            </a:rPr>
            <a:t>Stimulates initial thoughts around how to achieve progress through the Maturity Model.</a:t>
          </a:r>
          <a:endParaRPr lang="en-GB" dirty="0">
            <a:solidFill>
              <a:schemeClr val="bg2"/>
            </a:solidFill>
            <a:latin typeface="Calibri"/>
            <a:cs typeface="Calibri"/>
          </a:endParaRPr>
        </a:p>
      </dgm:t>
    </dgm:pt>
    <dgm:pt modelId="{8CAEF5AB-3890-47CC-980D-671EBA396452}" type="parTrans" cxnId="{099010F0-878D-4F00-B1D8-5B7F47C38BCC}">
      <dgm:prSet/>
      <dgm:spPr/>
      <dgm:t>
        <a:bodyPr/>
        <a:lstStyle/>
        <a:p>
          <a:endParaRPr lang="en-GB">
            <a:solidFill>
              <a:schemeClr val="bg1"/>
            </a:solidFill>
          </a:endParaRPr>
        </a:p>
      </dgm:t>
    </dgm:pt>
    <dgm:pt modelId="{DCEC50B6-D542-41CB-908B-D4DFE246F02C}" type="sibTrans" cxnId="{099010F0-878D-4F00-B1D8-5B7F47C38BCC}">
      <dgm:prSet/>
      <dgm:spPr/>
      <dgm:t>
        <a:bodyPr/>
        <a:lstStyle/>
        <a:p>
          <a:endParaRPr lang="en-GB">
            <a:solidFill>
              <a:schemeClr val="bg1"/>
            </a:solidFill>
          </a:endParaRPr>
        </a:p>
      </dgm:t>
    </dgm:pt>
    <dgm:pt modelId="{B688FA56-27EB-44A0-93EE-9431A9F05082}">
      <dgm:prSet phldrT="[Text]"/>
      <dgm:spPr>
        <a:ln>
          <a:noFill/>
        </a:ln>
      </dgm:spPr>
      <dgm:t>
        <a:bodyPr/>
        <a:lstStyle/>
        <a:p>
          <a:r>
            <a:rPr lang="en-GB" b="1" dirty="0">
              <a:solidFill>
                <a:schemeClr val="accent6"/>
              </a:solidFill>
              <a:latin typeface="Calibri"/>
              <a:ea typeface="Lato"/>
              <a:cs typeface="Calibri"/>
            </a:rPr>
            <a:t>Collaboratively agreed highest leverage actions prompted by the Maturity Model language.</a:t>
          </a:r>
          <a:endParaRPr lang="en-GB" dirty="0">
            <a:solidFill>
              <a:schemeClr val="accent6"/>
            </a:solidFill>
          </a:endParaRPr>
        </a:p>
      </dgm:t>
    </dgm:pt>
    <dgm:pt modelId="{54EDD214-D05D-48D8-9C74-BA43373C2477}" type="parTrans" cxnId="{EF38BA7C-53DF-4B4E-9ABC-0A9F491895E6}">
      <dgm:prSet/>
      <dgm:spPr/>
      <dgm:t>
        <a:bodyPr/>
        <a:lstStyle/>
        <a:p>
          <a:endParaRPr lang="en-GB">
            <a:solidFill>
              <a:schemeClr val="bg1"/>
            </a:solidFill>
          </a:endParaRPr>
        </a:p>
      </dgm:t>
    </dgm:pt>
    <dgm:pt modelId="{6281B582-B971-4D71-A4E2-C64B685B5E8A}" type="sibTrans" cxnId="{EF38BA7C-53DF-4B4E-9ABC-0A9F491895E6}">
      <dgm:prSet/>
      <dgm:spPr/>
      <dgm:t>
        <a:bodyPr/>
        <a:lstStyle/>
        <a:p>
          <a:endParaRPr lang="en-GB">
            <a:solidFill>
              <a:schemeClr val="bg1"/>
            </a:solidFill>
          </a:endParaRPr>
        </a:p>
      </dgm:t>
    </dgm:pt>
    <dgm:pt modelId="{6BDE3C7C-BB2D-4628-9C51-D5EA412356A6}">
      <dgm:prSet phldrT="[Text]"/>
      <dgm:spPr>
        <a:ln>
          <a:noFill/>
        </a:ln>
      </dgm:spPr>
      <dgm:t>
        <a:bodyPr/>
        <a:lstStyle/>
        <a:p>
          <a:pPr rtl="0"/>
          <a:r>
            <a:rPr lang="en-GB" b="1" dirty="0"/>
            <a:t>Ongoing support to </a:t>
          </a:r>
          <a:r>
            <a:rPr lang="en-GB" b="1" dirty="0">
              <a:latin typeface="+mn-lt"/>
            </a:rPr>
            <a:t>enable long-term impact where careers is leveraged as a vehicle for overall improvement. </a:t>
          </a:r>
        </a:p>
      </dgm:t>
    </dgm:pt>
    <dgm:pt modelId="{49FFDA0F-B6D3-4B43-B8A8-19D37D22D43B}" type="parTrans" cxnId="{3AA5F2BB-2622-4CF2-8D33-853D9C8F90E5}">
      <dgm:prSet/>
      <dgm:spPr/>
      <dgm:t>
        <a:bodyPr/>
        <a:lstStyle/>
        <a:p>
          <a:endParaRPr lang="en-GB">
            <a:solidFill>
              <a:schemeClr val="bg1"/>
            </a:solidFill>
          </a:endParaRPr>
        </a:p>
      </dgm:t>
    </dgm:pt>
    <dgm:pt modelId="{E1C2DD2E-71AA-452A-A780-1B2A5EC524F6}" type="sibTrans" cxnId="{3AA5F2BB-2622-4CF2-8D33-853D9C8F90E5}">
      <dgm:prSet/>
      <dgm:spPr/>
      <dgm:t>
        <a:bodyPr/>
        <a:lstStyle/>
        <a:p>
          <a:endParaRPr lang="en-GB">
            <a:solidFill>
              <a:schemeClr val="bg1"/>
            </a:solidFill>
          </a:endParaRPr>
        </a:p>
      </dgm:t>
    </dgm:pt>
    <dgm:pt modelId="{6637F56D-69D6-4205-AF3E-DE3ABA392499}" type="pres">
      <dgm:prSet presAssocID="{C2BC086E-A2E4-4B6D-93F1-23BF049FD6FC}" presName="theList" presStyleCnt="0">
        <dgm:presLayoutVars>
          <dgm:dir/>
          <dgm:animLvl val="lvl"/>
          <dgm:resizeHandles val="exact"/>
        </dgm:presLayoutVars>
      </dgm:prSet>
      <dgm:spPr/>
    </dgm:pt>
    <dgm:pt modelId="{C3C7040C-A0D3-482A-A9A4-BAAC2A684686}" type="pres">
      <dgm:prSet presAssocID="{11FB32E3-6773-4895-976D-FE500F6B2B8B}" presName="compNode" presStyleCnt="0"/>
      <dgm:spPr/>
    </dgm:pt>
    <dgm:pt modelId="{869A0EFC-2638-4790-8F41-6740DDBC5766}" type="pres">
      <dgm:prSet presAssocID="{11FB32E3-6773-4895-976D-FE500F6B2B8B}" presName="aNode" presStyleLbl="bgShp" presStyleIdx="0" presStyleCnt="3"/>
      <dgm:spPr/>
    </dgm:pt>
    <dgm:pt modelId="{E8EA29A9-1C61-4E57-B96F-AD384A4D65E8}" type="pres">
      <dgm:prSet presAssocID="{11FB32E3-6773-4895-976D-FE500F6B2B8B}" presName="textNode" presStyleLbl="bgShp" presStyleIdx="0" presStyleCnt="3"/>
      <dgm:spPr/>
    </dgm:pt>
    <dgm:pt modelId="{988DE9C3-469B-4D07-8EAC-75F0B7BFD777}" type="pres">
      <dgm:prSet presAssocID="{11FB32E3-6773-4895-976D-FE500F6B2B8B}" presName="compChildNode" presStyleCnt="0"/>
      <dgm:spPr/>
    </dgm:pt>
    <dgm:pt modelId="{E263ECEE-EF97-496B-AF7B-C21A91B14A9A}" type="pres">
      <dgm:prSet presAssocID="{11FB32E3-6773-4895-976D-FE500F6B2B8B}" presName="theInnerList" presStyleCnt="0"/>
      <dgm:spPr/>
    </dgm:pt>
    <dgm:pt modelId="{911E4DD7-756F-4E1F-B4F8-DDEE33943B18}" type="pres">
      <dgm:prSet presAssocID="{E764DF63-B054-457C-8242-9B81866F7636}" presName="childNode" presStyleLbl="node1" presStyleIdx="0" presStyleCnt="9">
        <dgm:presLayoutVars>
          <dgm:bulletEnabled val="1"/>
        </dgm:presLayoutVars>
      </dgm:prSet>
      <dgm:spPr/>
    </dgm:pt>
    <dgm:pt modelId="{BB037730-AA7D-431A-B642-CF5D9502AFB1}" type="pres">
      <dgm:prSet presAssocID="{E764DF63-B054-457C-8242-9B81866F7636}" presName="aSpace2" presStyleCnt="0"/>
      <dgm:spPr/>
    </dgm:pt>
    <dgm:pt modelId="{9A6B49AF-8738-4B06-A1C4-14B96DE0BD85}" type="pres">
      <dgm:prSet presAssocID="{81C0F462-133D-4B87-B16A-51A795164869}" presName="childNode" presStyleLbl="node1" presStyleIdx="1" presStyleCnt="9">
        <dgm:presLayoutVars>
          <dgm:bulletEnabled val="1"/>
        </dgm:presLayoutVars>
      </dgm:prSet>
      <dgm:spPr/>
    </dgm:pt>
    <dgm:pt modelId="{88F4DD98-CD43-47C8-935C-0F87DC4B7B30}" type="pres">
      <dgm:prSet presAssocID="{81C0F462-133D-4B87-B16A-51A795164869}" presName="aSpace2" presStyleCnt="0"/>
      <dgm:spPr/>
    </dgm:pt>
    <dgm:pt modelId="{3D5EEB99-E1A2-4BC3-ACC6-AA254CDAFE38}" type="pres">
      <dgm:prSet presAssocID="{2E2AE1B5-4788-4477-933A-38FCF4B6E6E0}" presName="childNode" presStyleLbl="node1" presStyleIdx="2" presStyleCnt="9">
        <dgm:presLayoutVars>
          <dgm:bulletEnabled val="1"/>
        </dgm:presLayoutVars>
      </dgm:prSet>
      <dgm:spPr/>
    </dgm:pt>
    <dgm:pt modelId="{FAEF607C-22D8-4BCE-A05B-2191679C6DF5}" type="pres">
      <dgm:prSet presAssocID="{11FB32E3-6773-4895-976D-FE500F6B2B8B}" presName="aSpace" presStyleCnt="0"/>
      <dgm:spPr/>
    </dgm:pt>
    <dgm:pt modelId="{3AECCC8B-2680-4E76-961D-D3F407A67A86}" type="pres">
      <dgm:prSet presAssocID="{752ECFB5-12E8-46E6-AB8B-18DD0410E328}" presName="compNode" presStyleCnt="0"/>
      <dgm:spPr/>
    </dgm:pt>
    <dgm:pt modelId="{52B5ABC6-53A3-4A32-A5C3-D24F87050C60}" type="pres">
      <dgm:prSet presAssocID="{752ECFB5-12E8-46E6-AB8B-18DD0410E328}" presName="aNode" presStyleLbl="bgShp" presStyleIdx="1" presStyleCnt="3"/>
      <dgm:spPr/>
    </dgm:pt>
    <dgm:pt modelId="{DF0C39E2-197C-40E7-B8E5-4ED64C3411C6}" type="pres">
      <dgm:prSet presAssocID="{752ECFB5-12E8-46E6-AB8B-18DD0410E328}" presName="textNode" presStyleLbl="bgShp" presStyleIdx="1" presStyleCnt="3"/>
      <dgm:spPr/>
    </dgm:pt>
    <dgm:pt modelId="{00202196-AF7D-4DF2-93AC-4DB572E2B28E}" type="pres">
      <dgm:prSet presAssocID="{752ECFB5-12E8-46E6-AB8B-18DD0410E328}" presName="compChildNode" presStyleCnt="0"/>
      <dgm:spPr/>
    </dgm:pt>
    <dgm:pt modelId="{67A05BC7-2417-4523-9ACF-E988DDB47877}" type="pres">
      <dgm:prSet presAssocID="{752ECFB5-12E8-46E6-AB8B-18DD0410E328}" presName="theInnerList" presStyleCnt="0"/>
      <dgm:spPr/>
    </dgm:pt>
    <dgm:pt modelId="{818101FE-089B-47CC-9498-337902AE7B3A}" type="pres">
      <dgm:prSet presAssocID="{E73FE668-8532-4CC4-B841-706CF75DD66D}" presName="childNode" presStyleLbl="node1" presStyleIdx="3" presStyleCnt="9">
        <dgm:presLayoutVars>
          <dgm:bulletEnabled val="1"/>
        </dgm:presLayoutVars>
      </dgm:prSet>
      <dgm:spPr/>
    </dgm:pt>
    <dgm:pt modelId="{02CF27F8-3155-4CB5-B5A0-3C0B76B43857}" type="pres">
      <dgm:prSet presAssocID="{E73FE668-8532-4CC4-B841-706CF75DD66D}" presName="aSpace2" presStyleCnt="0"/>
      <dgm:spPr/>
    </dgm:pt>
    <dgm:pt modelId="{7DE71011-0027-4F3B-B3CC-5B0050CAE79F}" type="pres">
      <dgm:prSet presAssocID="{6C28496A-EAC9-4403-953E-095E1C972416}" presName="childNode" presStyleLbl="node1" presStyleIdx="4" presStyleCnt="9">
        <dgm:presLayoutVars>
          <dgm:bulletEnabled val="1"/>
        </dgm:presLayoutVars>
      </dgm:prSet>
      <dgm:spPr/>
    </dgm:pt>
    <dgm:pt modelId="{E88D5836-8962-4CD6-896E-5C0C6DF22651}" type="pres">
      <dgm:prSet presAssocID="{6C28496A-EAC9-4403-953E-095E1C972416}" presName="aSpace2" presStyleCnt="0"/>
      <dgm:spPr/>
    </dgm:pt>
    <dgm:pt modelId="{2BE955AC-5A39-47B9-AA28-A8908C2CE73F}" type="pres">
      <dgm:prSet presAssocID="{B688FA56-27EB-44A0-93EE-9431A9F05082}" presName="childNode" presStyleLbl="node1" presStyleIdx="5" presStyleCnt="9">
        <dgm:presLayoutVars>
          <dgm:bulletEnabled val="1"/>
        </dgm:presLayoutVars>
      </dgm:prSet>
      <dgm:spPr/>
    </dgm:pt>
    <dgm:pt modelId="{22863519-5D07-4F22-AD7D-70712C5BC441}" type="pres">
      <dgm:prSet presAssocID="{752ECFB5-12E8-46E6-AB8B-18DD0410E328}" presName="aSpace" presStyleCnt="0"/>
      <dgm:spPr/>
    </dgm:pt>
    <dgm:pt modelId="{B07B7007-92EE-435E-9E1E-529490C90F7E}" type="pres">
      <dgm:prSet presAssocID="{FA41FA8B-5CA1-422E-B838-90AC2966A14F}" presName="compNode" presStyleCnt="0"/>
      <dgm:spPr/>
    </dgm:pt>
    <dgm:pt modelId="{F62A0096-9986-4ABB-8344-F41C432E6C17}" type="pres">
      <dgm:prSet presAssocID="{FA41FA8B-5CA1-422E-B838-90AC2966A14F}" presName="aNode" presStyleLbl="bgShp" presStyleIdx="2" presStyleCnt="3"/>
      <dgm:spPr/>
    </dgm:pt>
    <dgm:pt modelId="{704EBC0E-2825-459C-B95D-C3355AF64026}" type="pres">
      <dgm:prSet presAssocID="{FA41FA8B-5CA1-422E-B838-90AC2966A14F}" presName="textNode" presStyleLbl="bgShp" presStyleIdx="2" presStyleCnt="3"/>
      <dgm:spPr/>
    </dgm:pt>
    <dgm:pt modelId="{2D306C7E-79EB-4880-9B3D-535A41F75C12}" type="pres">
      <dgm:prSet presAssocID="{FA41FA8B-5CA1-422E-B838-90AC2966A14F}" presName="compChildNode" presStyleCnt="0"/>
      <dgm:spPr/>
    </dgm:pt>
    <dgm:pt modelId="{344EADF2-E63C-451E-A89E-905042CFBCDE}" type="pres">
      <dgm:prSet presAssocID="{FA41FA8B-5CA1-422E-B838-90AC2966A14F}" presName="theInnerList" presStyleCnt="0"/>
      <dgm:spPr/>
    </dgm:pt>
    <dgm:pt modelId="{D849A023-DBA2-4065-910A-0FF5853D0A6D}" type="pres">
      <dgm:prSet presAssocID="{A6BA85A4-EC45-4D21-82E1-F984FDBCEBCA}" presName="childNode" presStyleLbl="node1" presStyleIdx="6" presStyleCnt="9">
        <dgm:presLayoutVars>
          <dgm:bulletEnabled val="1"/>
        </dgm:presLayoutVars>
      </dgm:prSet>
      <dgm:spPr/>
    </dgm:pt>
    <dgm:pt modelId="{5096F774-35D5-42D9-B580-7DF4056EE8C9}" type="pres">
      <dgm:prSet presAssocID="{A6BA85A4-EC45-4D21-82E1-F984FDBCEBCA}" presName="aSpace2" presStyleCnt="0"/>
      <dgm:spPr/>
    </dgm:pt>
    <dgm:pt modelId="{6DFA7829-04C7-4B30-AFFC-F3E78F640CB8}" type="pres">
      <dgm:prSet presAssocID="{EFD827B0-36C6-4F7C-8B4F-A84F41B1670A}" presName="childNode" presStyleLbl="node1" presStyleIdx="7" presStyleCnt="9">
        <dgm:presLayoutVars>
          <dgm:bulletEnabled val="1"/>
        </dgm:presLayoutVars>
      </dgm:prSet>
      <dgm:spPr/>
    </dgm:pt>
    <dgm:pt modelId="{A8A23658-395E-43AD-99F3-AB94DBAC8C26}" type="pres">
      <dgm:prSet presAssocID="{EFD827B0-36C6-4F7C-8B4F-A84F41B1670A}" presName="aSpace2" presStyleCnt="0"/>
      <dgm:spPr/>
    </dgm:pt>
    <dgm:pt modelId="{281193DD-991B-4424-BFF5-CB97723B99CD}" type="pres">
      <dgm:prSet presAssocID="{6BDE3C7C-BB2D-4628-9C51-D5EA412356A6}" presName="childNode" presStyleLbl="node1" presStyleIdx="8" presStyleCnt="9">
        <dgm:presLayoutVars>
          <dgm:bulletEnabled val="1"/>
        </dgm:presLayoutVars>
      </dgm:prSet>
      <dgm:spPr/>
    </dgm:pt>
  </dgm:ptLst>
  <dgm:cxnLst>
    <dgm:cxn modelId="{1CCE8A06-D43B-4198-94D8-4F219A10DBC0}" srcId="{752ECFB5-12E8-46E6-AB8B-18DD0410E328}" destId="{6C28496A-EAC9-4403-953E-095E1C972416}" srcOrd="1" destOrd="0" parTransId="{354E1C91-0797-4B76-BEA1-FA7727630809}" sibTransId="{C938964B-BB02-4AAB-8DDF-E8550782490A}"/>
    <dgm:cxn modelId="{06C1DC12-4BAE-4BD5-B5E0-B148DD8C0E08}" srcId="{FA41FA8B-5CA1-422E-B838-90AC2966A14F}" destId="{EFD827B0-36C6-4F7C-8B4F-A84F41B1670A}" srcOrd="1" destOrd="0" parTransId="{77AECB50-6281-43CC-A0AD-7258018C2588}" sibTransId="{378FCFC6-8893-4203-AB6D-CD0527AAFAE1}"/>
    <dgm:cxn modelId="{EA22061B-826D-4879-BB47-0833C8472946}" type="presOf" srcId="{E73FE668-8532-4CC4-B841-706CF75DD66D}" destId="{818101FE-089B-47CC-9498-337902AE7B3A}" srcOrd="0" destOrd="0" presId="urn:microsoft.com/office/officeart/2005/8/layout/lProcess2"/>
    <dgm:cxn modelId="{69EB2C1B-55DD-4AB4-A7F0-AA01025C50BF}" type="presOf" srcId="{752ECFB5-12E8-46E6-AB8B-18DD0410E328}" destId="{52B5ABC6-53A3-4A32-A5C3-D24F87050C60}" srcOrd="0" destOrd="0" presId="urn:microsoft.com/office/officeart/2005/8/layout/lProcess2"/>
    <dgm:cxn modelId="{8050741B-1F6A-4ADB-BE2B-D74266F36F96}" type="presOf" srcId="{B688FA56-27EB-44A0-93EE-9431A9F05082}" destId="{2BE955AC-5A39-47B9-AA28-A8908C2CE73F}" srcOrd="0" destOrd="0" presId="urn:microsoft.com/office/officeart/2005/8/layout/lProcess2"/>
    <dgm:cxn modelId="{A5F32930-C405-4F50-BC43-368E541F23E4}" type="presOf" srcId="{6BDE3C7C-BB2D-4628-9C51-D5EA412356A6}" destId="{281193DD-991B-4424-BFF5-CB97723B99CD}" srcOrd="0" destOrd="0" presId="urn:microsoft.com/office/officeart/2005/8/layout/lProcess2"/>
    <dgm:cxn modelId="{89E0FB34-723D-477D-8EA1-48A7D2AC67A8}" type="presOf" srcId="{11FB32E3-6773-4895-976D-FE500F6B2B8B}" destId="{E8EA29A9-1C61-4E57-B96F-AD384A4D65E8}" srcOrd="1" destOrd="0" presId="urn:microsoft.com/office/officeart/2005/8/layout/lProcess2"/>
    <dgm:cxn modelId="{91F5D23A-27B4-45F5-A3D8-7BC26D8C2A46}" srcId="{C2BC086E-A2E4-4B6D-93F1-23BF049FD6FC}" destId="{11FB32E3-6773-4895-976D-FE500F6B2B8B}" srcOrd="0" destOrd="0" parTransId="{1413ACEB-E1E0-47A9-A39A-A78141D4A7EE}" sibTransId="{B1D8BD64-6A09-4243-9CED-8A2E7500F2DC}"/>
    <dgm:cxn modelId="{5526F661-60F1-45CF-B8DD-67EFDAC7CCC8}" type="presOf" srcId="{11FB32E3-6773-4895-976D-FE500F6B2B8B}" destId="{869A0EFC-2638-4790-8F41-6740DDBC5766}" srcOrd="0" destOrd="0" presId="urn:microsoft.com/office/officeart/2005/8/layout/lProcess2"/>
    <dgm:cxn modelId="{4BB53644-287A-42A8-90AC-DF0A0AE5A8BE}" type="presOf" srcId="{752ECFB5-12E8-46E6-AB8B-18DD0410E328}" destId="{DF0C39E2-197C-40E7-B8E5-4ED64C3411C6}" srcOrd="1" destOrd="0" presId="urn:microsoft.com/office/officeart/2005/8/layout/lProcess2"/>
    <dgm:cxn modelId="{FB178645-FCB5-4675-8E32-E973E0EBD120}" srcId="{11FB32E3-6773-4895-976D-FE500F6B2B8B}" destId="{E764DF63-B054-457C-8242-9B81866F7636}" srcOrd="0" destOrd="0" parTransId="{BFA01378-B77E-400D-BB21-D4F8AC7F7FF6}" sibTransId="{56E6EC8E-C636-49D5-B20E-57C0A6372CBC}"/>
    <dgm:cxn modelId="{9C13266A-946E-4123-BA90-98C49B075486}" type="presOf" srcId="{E764DF63-B054-457C-8242-9B81866F7636}" destId="{911E4DD7-756F-4E1F-B4F8-DDEE33943B18}" srcOrd="0" destOrd="0" presId="urn:microsoft.com/office/officeart/2005/8/layout/lProcess2"/>
    <dgm:cxn modelId="{F24C5C4B-ED24-4E94-A936-3FCD86FADCD9}" type="presOf" srcId="{FA41FA8B-5CA1-422E-B838-90AC2966A14F}" destId="{704EBC0E-2825-459C-B95D-C3355AF64026}" srcOrd="1" destOrd="0" presId="urn:microsoft.com/office/officeart/2005/8/layout/lProcess2"/>
    <dgm:cxn modelId="{1C656054-780C-45D5-A89B-F4CBA554FAEB}" srcId="{752ECFB5-12E8-46E6-AB8B-18DD0410E328}" destId="{E73FE668-8532-4CC4-B841-706CF75DD66D}" srcOrd="0" destOrd="0" parTransId="{F6A3E40F-6616-401D-85F3-2E8D20D539BF}" sibTransId="{D395B29E-AB2F-47A2-81CB-BD0A09498FFF}"/>
    <dgm:cxn modelId="{EF38BA7C-53DF-4B4E-9ABC-0A9F491895E6}" srcId="{752ECFB5-12E8-46E6-AB8B-18DD0410E328}" destId="{B688FA56-27EB-44A0-93EE-9431A9F05082}" srcOrd="2" destOrd="0" parTransId="{54EDD214-D05D-48D8-9C74-BA43373C2477}" sibTransId="{6281B582-B971-4D71-A4E2-C64B685B5E8A}"/>
    <dgm:cxn modelId="{017B518D-1C59-4402-BF8B-1127E12757ED}" type="presOf" srcId="{FA41FA8B-5CA1-422E-B838-90AC2966A14F}" destId="{F62A0096-9986-4ABB-8344-F41C432E6C17}" srcOrd="0" destOrd="0" presId="urn:microsoft.com/office/officeart/2005/8/layout/lProcess2"/>
    <dgm:cxn modelId="{037E299A-4D4D-41C9-976B-F68561DF1BA2}" type="presOf" srcId="{6C28496A-EAC9-4403-953E-095E1C972416}" destId="{7DE71011-0027-4F3B-B3CC-5B0050CAE79F}" srcOrd="0" destOrd="0" presId="urn:microsoft.com/office/officeart/2005/8/layout/lProcess2"/>
    <dgm:cxn modelId="{3053639A-B879-4536-A131-102FB301C32A}" srcId="{C2BC086E-A2E4-4B6D-93F1-23BF049FD6FC}" destId="{FA41FA8B-5CA1-422E-B838-90AC2966A14F}" srcOrd="2" destOrd="0" parTransId="{2D0F071E-4C81-4FC3-92AF-52B2D24D6E7B}" sibTransId="{E39D23F2-0AEF-45B4-8727-10692D3D6883}"/>
    <dgm:cxn modelId="{11F229A8-2ED7-4820-B39A-A3024B193870}" srcId="{C2BC086E-A2E4-4B6D-93F1-23BF049FD6FC}" destId="{752ECFB5-12E8-46E6-AB8B-18DD0410E328}" srcOrd="1" destOrd="0" parTransId="{79B7A5CB-B6F2-49A4-885A-3B4F358BBF76}" sibTransId="{1FF3B4F5-147A-4AB3-9BAD-40AF2A356AF5}"/>
    <dgm:cxn modelId="{6289B3B9-4732-4DAB-A980-015A5F51F3F1}" type="presOf" srcId="{81C0F462-133D-4B87-B16A-51A795164869}" destId="{9A6B49AF-8738-4B06-A1C4-14B96DE0BD85}" srcOrd="0" destOrd="0" presId="urn:microsoft.com/office/officeart/2005/8/layout/lProcess2"/>
    <dgm:cxn modelId="{3AA5F2BB-2622-4CF2-8D33-853D9C8F90E5}" srcId="{FA41FA8B-5CA1-422E-B838-90AC2966A14F}" destId="{6BDE3C7C-BB2D-4628-9C51-D5EA412356A6}" srcOrd="2" destOrd="0" parTransId="{49FFDA0F-B6D3-4B43-B8A8-19D37D22D43B}" sibTransId="{E1C2DD2E-71AA-452A-A780-1B2A5EC524F6}"/>
    <dgm:cxn modelId="{DDE7C7BD-C339-4C6B-8B2A-4BBA6D8E5743}" type="presOf" srcId="{C2BC086E-A2E4-4B6D-93F1-23BF049FD6FC}" destId="{6637F56D-69D6-4205-AF3E-DE3ABA392499}" srcOrd="0" destOrd="0" presId="urn:microsoft.com/office/officeart/2005/8/layout/lProcess2"/>
    <dgm:cxn modelId="{369A61BE-BCB2-4236-A423-703986062E8E}" type="presOf" srcId="{2E2AE1B5-4788-4477-933A-38FCF4B6E6E0}" destId="{3D5EEB99-E1A2-4BC3-ACC6-AA254CDAFE38}" srcOrd="0" destOrd="0" presId="urn:microsoft.com/office/officeart/2005/8/layout/lProcess2"/>
    <dgm:cxn modelId="{4DF907C5-CE2A-4191-92A5-E5D6E6185D06}" srcId="{11FB32E3-6773-4895-976D-FE500F6B2B8B}" destId="{81C0F462-133D-4B87-B16A-51A795164869}" srcOrd="1" destOrd="0" parTransId="{DFFDABDA-3AB4-4B62-A035-C4FFE94FF663}" sibTransId="{318AFAD9-9950-4EE8-B7CB-8DB3935AB528}"/>
    <dgm:cxn modelId="{0485F5CC-0D47-4947-AB65-017E1CFCCA30}" srcId="{FA41FA8B-5CA1-422E-B838-90AC2966A14F}" destId="{A6BA85A4-EC45-4D21-82E1-F984FDBCEBCA}" srcOrd="0" destOrd="0" parTransId="{8588A6A2-6214-4B0D-A306-3A8564AEECBD}" sibTransId="{57C62565-94F2-4F5C-859C-A95D9C1DB739}"/>
    <dgm:cxn modelId="{5F93A4D1-9C5E-403A-B962-16BE1884A469}" type="presOf" srcId="{A6BA85A4-EC45-4D21-82E1-F984FDBCEBCA}" destId="{D849A023-DBA2-4065-910A-0FF5853D0A6D}" srcOrd="0" destOrd="0" presId="urn:microsoft.com/office/officeart/2005/8/layout/lProcess2"/>
    <dgm:cxn modelId="{099010F0-878D-4F00-B1D8-5B7F47C38BCC}" srcId="{11FB32E3-6773-4895-976D-FE500F6B2B8B}" destId="{2E2AE1B5-4788-4477-933A-38FCF4B6E6E0}" srcOrd="2" destOrd="0" parTransId="{8CAEF5AB-3890-47CC-980D-671EBA396452}" sibTransId="{DCEC50B6-D542-41CB-908B-D4DFE246F02C}"/>
    <dgm:cxn modelId="{F72522FB-CB2E-4454-9958-A36E1C7DD106}" type="presOf" srcId="{EFD827B0-36C6-4F7C-8B4F-A84F41B1670A}" destId="{6DFA7829-04C7-4B30-AFFC-F3E78F640CB8}" srcOrd="0" destOrd="0" presId="urn:microsoft.com/office/officeart/2005/8/layout/lProcess2"/>
    <dgm:cxn modelId="{615F5553-B0A7-480A-80F9-3E70DB8706A1}" type="presParOf" srcId="{6637F56D-69D6-4205-AF3E-DE3ABA392499}" destId="{C3C7040C-A0D3-482A-A9A4-BAAC2A684686}" srcOrd="0" destOrd="0" presId="urn:microsoft.com/office/officeart/2005/8/layout/lProcess2"/>
    <dgm:cxn modelId="{4D46B0D3-BD07-40C9-9D4C-EA0BE41E4287}" type="presParOf" srcId="{C3C7040C-A0D3-482A-A9A4-BAAC2A684686}" destId="{869A0EFC-2638-4790-8F41-6740DDBC5766}" srcOrd="0" destOrd="0" presId="urn:microsoft.com/office/officeart/2005/8/layout/lProcess2"/>
    <dgm:cxn modelId="{2C0D4AB1-5314-4FD3-B7D1-F37FBF7F7A7E}" type="presParOf" srcId="{C3C7040C-A0D3-482A-A9A4-BAAC2A684686}" destId="{E8EA29A9-1C61-4E57-B96F-AD384A4D65E8}" srcOrd="1" destOrd="0" presId="urn:microsoft.com/office/officeart/2005/8/layout/lProcess2"/>
    <dgm:cxn modelId="{83951E35-AB6E-4C52-8086-D470B394C879}" type="presParOf" srcId="{C3C7040C-A0D3-482A-A9A4-BAAC2A684686}" destId="{988DE9C3-469B-4D07-8EAC-75F0B7BFD777}" srcOrd="2" destOrd="0" presId="urn:microsoft.com/office/officeart/2005/8/layout/lProcess2"/>
    <dgm:cxn modelId="{410437BB-6EB1-4D2C-B5AE-1C750FF5FD85}" type="presParOf" srcId="{988DE9C3-469B-4D07-8EAC-75F0B7BFD777}" destId="{E263ECEE-EF97-496B-AF7B-C21A91B14A9A}" srcOrd="0" destOrd="0" presId="urn:microsoft.com/office/officeart/2005/8/layout/lProcess2"/>
    <dgm:cxn modelId="{603E7574-C215-4EDD-BA7D-25A16A468709}" type="presParOf" srcId="{E263ECEE-EF97-496B-AF7B-C21A91B14A9A}" destId="{911E4DD7-756F-4E1F-B4F8-DDEE33943B18}" srcOrd="0" destOrd="0" presId="urn:microsoft.com/office/officeart/2005/8/layout/lProcess2"/>
    <dgm:cxn modelId="{A7577044-62D7-4E71-AD52-78758B72B288}" type="presParOf" srcId="{E263ECEE-EF97-496B-AF7B-C21A91B14A9A}" destId="{BB037730-AA7D-431A-B642-CF5D9502AFB1}" srcOrd="1" destOrd="0" presId="urn:microsoft.com/office/officeart/2005/8/layout/lProcess2"/>
    <dgm:cxn modelId="{A708956B-91D7-492A-9580-121576B53CE4}" type="presParOf" srcId="{E263ECEE-EF97-496B-AF7B-C21A91B14A9A}" destId="{9A6B49AF-8738-4B06-A1C4-14B96DE0BD85}" srcOrd="2" destOrd="0" presId="urn:microsoft.com/office/officeart/2005/8/layout/lProcess2"/>
    <dgm:cxn modelId="{F9E72A0A-AD5C-4787-ADDA-876780D2063F}" type="presParOf" srcId="{E263ECEE-EF97-496B-AF7B-C21A91B14A9A}" destId="{88F4DD98-CD43-47C8-935C-0F87DC4B7B30}" srcOrd="3" destOrd="0" presId="urn:microsoft.com/office/officeart/2005/8/layout/lProcess2"/>
    <dgm:cxn modelId="{52416EA3-96ED-4E2F-8EDF-5286C6A28EA3}" type="presParOf" srcId="{E263ECEE-EF97-496B-AF7B-C21A91B14A9A}" destId="{3D5EEB99-E1A2-4BC3-ACC6-AA254CDAFE38}" srcOrd="4" destOrd="0" presId="urn:microsoft.com/office/officeart/2005/8/layout/lProcess2"/>
    <dgm:cxn modelId="{9B13476F-CB64-4C87-B1A4-17B4A5D661AB}" type="presParOf" srcId="{6637F56D-69D6-4205-AF3E-DE3ABA392499}" destId="{FAEF607C-22D8-4BCE-A05B-2191679C6DF5}" srcOrd="1" destOrd="0" presId="urn:microsoft.com/office/officeart/2005/8/layout/lProcess2"/>
    <dgm:cxn modelId="{2899D4F8-2D8B-4689-B365-2D71CBDACD80}" type="presParOf" srcId="{6637F56D-69D6-4205-AF3E-DE3ABA392499}" destId="{3AECCC8B-2680-4E76-961D-D3F407A67A86}" srcOrd="2" destOrd="0" presId="urn:microsoft.com/office/officeart/2005/8/layout/lProcess2"/>
    <dgm:cxn modelId="{D480DBA1-D727-4A4C-BB3C-ED3BF896D758}" type="presParOf" srcId="{3AECCC8B-2680-4E76-961D-D3F407A67A86}" destId="{52B5ABC6-53A3-4A32-A5C3-D24F87050C60}" srcOrd="0" destOrd="0" presId="urn:microsoft.com/office/officeart/2005/8/layout/lProcess2"/>
    <dgm:cxn modelId="{D7B09CDB-BAE4-4191-A7D0-C5984009B1B3}" type="presParOf" srcId="{3AECCC8B-2680-4E76-961D-D3F407A67A86}" destId="{DF0C39E2-197C-40E7-B8E5-4ED64C3411C6}" srcOrd="1" destOrd="0" presId="urn:microsoft.com/office/officeart/2005/8/layout/lProcess2"/>
    <dgm:cxn modelId="{5588F35E-69E8-4B58-8E6F-AB38476028FF}" type="presParOf" srcId="{3AECCC8B-2680-4E76-961D-D3F407A67A86}" destId="{00202196-AF7D-4DF2-93AC-4DB572E2B28E}" srcOrd="2" destOrd="0" presId="urn:microsoft.com/office/officeart/2005/8/layout/lProcess2"/>
    <dgm:cxn modelId="{9A791588-770F-4EB7-9321-28907BCEE0A6}" type="presParOf" srcId="{00202196-AF7D-4DF2-93AC-4DB572E2B28E}" destId="{67A05BC7-2417-4523-9ACF-E988DDB47877}" srcOrd="0" destOrd="0" presId="urn:microsoft.com/office/officeart/2005/8/layout/lProcess2"/>
    <dgm:cxn modelId="{8144379A-B570-4132-A6A2-C67C22A87D09}" type="presParOf" srcId="{67A05BC7-2417-4523-9ACF-E988DDB47877}" destId="{818101FE-089B-47CC-9498-337902AE7B3A}" srcOrd="0" destOrd="0" presId="urn:microsoft.com/office/officeart/2005/8/layout/lProcess2"/>
    <dgm:cxn modelId="{D854535E-C720-41FF-A3F4-1530B025E035}" type="presParOf" srcId="{67A05BC7-2417-4523-9ACF-E988DDB47877}" destId="{02CF27F8-3155-4CB5-B5A0-3C0B76B43857}" srcOrd="1" destOrd="0" presId="urn:microsoft.com/office/officeart/2005/8/layout/lProcess2"/>
    <dgm:cxn modelId="{72B50C3F-60D1-4FBF-BDB9-10C49C601E9D}" type="presParOf" srcId="{67A05BC7-2417-4523-9ACF-E988DDB47877}" destId="{7DE71011-0027-4F3B-B3CC-5B0050CAE79F}" srcOrd="2" destOrd="0" presId="urn:microsoft.com/office/officeart/2005/8/layout/lProcess2"/>
    <dgm:cxn modelId="{CFE13813-AB78-4849-A3BE-E227DF080CEA}" type="presParOf" srcId="{67A05BC7-2417-4523-9ACF-E988DDB47877}" destId="{E88D5836-8962-4CD6-896E-5C0C6DF22651}" srcOrd="3" destOrd="0" presId="urn:microsoft.com/office/officeart/2005/8/layout/lProcess2"/>
    <dgm:cxn modelId="{83BABEB4-C4E3-45AF-8DE4-33F3D12EE3D9}" type="presParOf" srcId="{67A05BC7-2417-4523-9ACF-E988DDB47877}" destId="{2BE955AC-5A39-47B9-AA28-A8908C2CE73F}" srcOrd="4" destOrd="0" presId="urn:microsoft.com/office/officeart/2005/8/layout/lProcess2"/>
    <dgm:cxn modelId="{A9ADCCB0-1E9C-4961-A5B4-A9C982BB5B20}" type="presParOf" srcId="{6637F56D-69D6-4205-AF3E-DE3ABA392499}" destId="{22863519-5D07-4F22-AD7D-70712C5BC441}" srcOrd="3" destOrd="0" presId="urn:microsoft.com/office/officeart/2005/8/layout/lProcess2"/>
    <dgm:cxn modelId="{FC3F0E53-7EF3-4575-8EAB-E4AEB52642C4}" type="presParOf" srcId="{6637F56D-69D6-4205-AF3E-DE3ABA392499}" destId="{B07B7007-92EE-435E-9E1E-529490C90F7E}" srcOrd="4" destOrd="0" presId="urn:microsoft.com/office/officeart/2005/8/layout/lProcess2"/>
    <dgm:cxn modelId="{DBD7B98C-0492-4529-8540-FF3838AD9CD7}" type="presParOf" srcId="{B07B7007-92EE-435E-9E1E-529490C90F7E}" destId="{F62A0096-9986-4ABB-8344-F41C432E6C17}" srcOrd="0" destOrd="0" presId="urn:microsoft.com/office/officeart/2005/8/layout/lProcess2"/>
    <dgm:cxn modelId="{F8F6F14D-2F42-458C-B795-8CB3AE11640F}" type="presParOf" srcId="{B07B7007-92EE-435E-9E1E-529490C90F7E}" destId="{704EBC0E-2825-459C-B95D-C3355AF64026}" srcOrd="1" destOrd="0" presId="urn:microsoft.com/office/officeart/2005/8/layout/lProcess2"/>
    <dgm:cxn modelId="{A490FD4A-DC3E-4B68-8952-9E8888E0CB42}" type="presParOf" srcId="{B07B7007-92EE-435E-9E1E-529490C90F7E}" destId="{2D306C7E-79EB-4880-9B3D-535A41F75C12}" srcOrd="2" destOrd="0" presId="urn:microsoft.com/office/officeart/2005/8/layout/lProcess2"/>
    <dgm:cxn modelId="{C6568D59-6A19-4BAA-B561-B750629FCABF}" type="presParOf" srcId="{2D306C7E-79EB-4880-9B3D-535A41F75C12}" destId="{344EADF2-E63C-451E-A89E-905042CFBCDE}" srcOrd="0" destOrd="0" presId="urn:microsoft.com/office/officeart/2005/8/layout/lProcess2"/>
    <dgm:cxn modelId="{BEBF32C6-BD9A-4E0E-85CF-095456EAB668}" type="presParOf" srcId="{344EADF2-E63C-451E-A89E-905042CFBCDE}" destId="{D849A023-DBA2-4065-910A-0FF5853D0A6D}" srcOrd="0" destOrd="0" presId="urn:microsoft.com/office/officeart/2005/8/layout/lProcess2"/>
    <dgm:cxn modelId="{29E8C075-6188-4D03-8D27-C91F534C23BD}" type="presParOf" srcId="{344EADF2-E63C-451E-A89E-905042CFBCDE}" destId="{5096F774-35D5-42D9-B580-7DF4056EE8C9}" srcOrd="1" destOrd="0" presId="urn:microsoft.com/office/officeart/2005/8/layout/lProcess2"/>
    <dgm:cxn modelId="{97BA02A4-268B-40CE-AB54-EC7848F7816D}" type="presParOf" srcId="{344EADF2-E63C-451E-A89E-905042CFBCDE}" destId="{6DFA7829-04C7-4B30-AFFC-F3E78F640CB8}" srcOrd="2" destOrd="0" presId="urn:microsoft.com/office/officeart/2005/8/layout/lProcess2"/>
    <dgm:cxn modelId="{BBC6A816-226D-43B1-8B35-831DBA2FA144}" type="presParOf" srcId="{344EADF2-E63C-451E-A89E-905042CFBCDE}" destId="{A8A23658-395E-43AD-99F3-AB94DBAC8C26}" srcOrd="3" destOrd="0" presId="urn:microsoft.com/office/officeart/2005/8/layout/lProcess2"/>
    <dgm:cxn modelId="{1BA76B9D-6B90-4904-94A3-7EF0287AD3A8}" type="presParOf" srcId="{344EADF2-E63C-451E-A89E-905042CFBCDE}" destId="{281193DD-991B-4424-BFF5-CB97723B99CD}"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588396-5686-41DE-858B-1B30F396B2B8}">
      <dsp:nvSpPr>
        <dsp:cNvPr id="0" name=""/>
        <dsp:cNvSpPr/>
      </dsp:nvSpPr>
      <dsp:spPr>
        <a:xfrm>
          <a:off x="-26213" y="10014"/>
          <a:ext cx="5966692" cy="14688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008F9D-FA32-4B3D-AFA4-871B8623D723}">
      <dsp:nvSpPr>
        <dsp:cNvPr id="0" name=""/>
        <dsp:cNvSpPr/>
      </dsp:nvSpPr>
      <dsp:spPr>
        <a:xfrm>
          <a:off x="418104" y="340499"/>
          <a:ext cx="807850" cy="8078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2588E4-4F88-4D89-AC14-B46A4B6E56D6}">
      <dsp:nvSpPr>
        <dsp:cNvPr id="0" name=""/>
        <dsp:cNvSpPr/>
      </dsp:nvSpPr>
      <dsp:spPr>
        <a:xfrm>
          <a:off x="1505639" y="519661"/>
          <a:ext cx="4410582" cy="445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127" tIns="47127" rIns="47127" bIns="47127" numCol="1" spcCol="1270" anchor="ctr" anchorCtr="0">
          <a:noAutofit/>
        </a:bodyPr>
        <a:lstStyle/>
        <a:p>
          <a:pPr marL="0" lvl="0" indent="0" algn="l" defTabSz="755650">
            <a:lnSpc>
              <a:spcPct val="100000"/>
            </a:lnSpc>
            <a:spcBef>
              <a:spcPct val="0"/>
            </a:spcBef>
            <a:spcAft>
              <a:spcPct val="35000"/>
            </a:spcAft>
            <a:buNone/>
          </a:pPr>
          <a:r>
            <a:rPr lang="en-GB" sz="1700" kern="1200"/>
            <a:t>“A different way of talking about careers</a:t>
          </a:r>
          <a:r>
            <a:rPr lang="en-GB" sz="1700" kern="1200">
              <a:latin typeface="Calibri Light" panose="020F0302020204030204"/>
            </a:rPr>
            <a:t> and careers leadership</a:t>
          </a:r>
          <a:r>
            <a:rPr lang="en-GB" sz="1700" kern="1200"/>
            <a:t>: in the realm of overall improvement.”</a:t>
          </a:r>
          <a:endParaRPr lang="en-US" sz="1700" kern="1200"/>
        </a:p>
      </dsp:txBody>
      <dsp:txXfrm>
        <a:off x="1505639" y="519661"/>
        <a:ext cx="4410582" cy="445729"/>
      </dsp:txXfrm>
    </dsp:sp>
    <dsp:sp modelId="{C425A284-B79D-432C-874F-599D161CFA92}">
      <dsp:nvSpPr>
        <dsp:cNvPr id="0" name=""/>
        <dsp:cNvSpPr/>
      </dsp:nvSpPr>
      <dsp:spPr>
        <a:xfrm>
          <a:off x="-26213" y="1805239"/>
          <a:ext cx="5966692" cy="14688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213B5F-C714-409F-A9EC-AC34F69E0DB7}">
      <dsp:nvSpPr>
        <dsp:cNvPr id="0" name=""/>
        <dsp:cNvSpPr/>
      </dsp:nvSpPr>
      <dsp:spPr>
        <a:xfrm>
          <a:off x="418104" y="2135723"/>
          <a:ext cx="807850" cy="8078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37A687-2594-4025-92E3-9C0DA663334C}">
      <dsp:nvSpPr>
        <dsp:cNvPr id="0" name=""/>
        <dsp:cNvSpPr/>
      </dsp:nvSpPr>
      <dsp:spPr>
        <a:xfrm>
          <a:off x="1451691" y="2322634"/>
          <a:ext cx="4541214" cy="445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127" tIns="47127" rIns="47127" bIns="47127" numCol="1" spcCol="1270" anchor="ctr" anchorCtr="0">
          <a:noAutofit/>
        </a:bodyPr>
        <a:lstStyle/>
        <a:p>
          <a:pPr marL="0" lvl="0" indent="0" algn="l" defTabSz="755650">
            <a:lnSpc>
              <a:spcPct val="100000"/>
            </a:lnSpc>
            <a:spcBef>
              <a:spcPct val="0"/>
            </a:spcBef>
            <a:spcAft>
              <a:spcPct val="35000"/>
            </a:spcAft>
            <a:buNone/>
          </a:pPr>
          <a:r>
            <a:rPr lang="en-GB" sz="1700" kern="1200"/>
            <a:t>“An opportunity to identify the actions that will create a more sustainable and embedded approach where leadership is distributed, and careers is considered to be everyone’s responsibility.”</a:t>
          </a:r>
          <a:endParaRPr lang="en-US" sz="1700" kern="1200"/>
        </a:p>
      </dsp:txBody>
      <dsp:txXfrm>
        <a:off x="1451691" y="2322634"/>
        <a:ext cx="4541214" cy="445293"/>
      </dsp:txXfrm>
    </dsp:sp>
    <dsp:sp modelId="{B4042561-EB4F-44BC-95FD-E939BD5094E2}">
      <dsp:nvSpPr>
        <dsp:cNvPr id="0" name=""/>
        <dsp:cNvSpPr/>
      </dsp:nvSpPr>
      <dsp:spPr>
        <a:xfrm>
          <a:off x="-26213" y="3600463"/>
          <a:ext cx="5966692" cy="14688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CAF5BA-C2E7-4E7D-B46C-2452BAB5BE7A}">
      <dsp:nvSpPr>
        <dsp:cNvPr id="0" name=""/>
        <dsp:cNvSpPr/>
      </dsp:nvSpPr>
      <dsp:spPr>
        <a:xfrm>
          <a:off x="418104" y="3930948"/>
          <a:ext cx="807850" cy="8078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074C6E-32CA-4678-8066-5244A16814AA}">
      <dsp:nvSpPr>
        <dsp:cNvPr id="0" name=""/>
        <dsp:cNvSpPr/>
      </dsp:nvSpPr>
      <dsp:spPr>
        <a:xfrm>
          <a:off x="1413893" y="4166903"/>
          <a:ext cx="4541132" cy="327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127" tIns="47127" rIns="47127" bIns="47127" numCol="1" spcCol="1270" anchor="ctr" anchorCtr="0">
          <a:noAutofit/>
        </a:bodyPr>
        <a:lstStyle/>
        <a:p>
          <a:pPr marL="0" lvl="0" indent="0" algn="l" defTabSz="755650">
            <a:lnSpc>
              <a:spcPct val="100000"/>
            </a:lnSpc>
            <a:spcBef>
              <a:spcPct val="0"/>
            </a:spcBef>
            <a:spcAft>
              <a:spcPct val="35000"/>
            </a:spcAft>
            <a:buNone/>
          </a:pPr>
          <a:r>
            <a:rPr lang="en-GB" sz="1700" kern="1200"/>
            <a:t>“A strategic focus on the impact and outcomes of careers provision, when the temptation can be to focus on the operational inputs and activities.”</a:t>
          </a:r>
          <a:endParaRPr lang="en-US" sz="1700" kern="1200"/>
        </a:p>
      </dsp:txBody>
      <dsp:txXfrm>
        <a:off x="1413893" y="4166903"/>
        <a:ext cx="4541132" cy="327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8E129-E896-4CD3-AAE0-4FDCF554010C}">
      <dsp:nvSpPr>
        <dsp:cNvPr id="0" name=""/>
        <dsp:cNvSpPr/>
      </dsp:nvSpPr>
      <dsp:spPr>
        <a:xfrm>
          <a:off x="855790" y="0"/>
          <a:ext cx="9698964" cy="5034225"/>
        </a:xfrm>
        <a:prstGeom prst="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060283-0930-408E-8ED3-E839A10624F9}">
      <dsp:nvSpPr>
        <dsp:cNvPr id="0" name=""/>
        <dsp:cNvSpPr/>
      </dsp:nvSpPr>
      <dsp:spPr>
        <a:xfrm>
          <a:off x="513" y="1251669"/>
          <a:ext cx="2499922" cy="253088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Convene</a:t>
          </a:r>
          <a:endParaRPr lang="en-GB" sz="1800" b="1" kern="1200" dirty="0">
            <a:latin typeface="+mn-lt"/>
          </a:endParaRPr>
        </a:p>
        <a:p>
          <a:pPr marL="0" lvl="0" indent="0" algn="ctr" defTabSz="800100">
            <a:lnSpc>
              <a:spcPct val="90000"/>
            </a:lnSpc>
            <a:spcBef>
              <a:spcPct val="0"/>
            </a:spcBef>
            <a:spcAft>
              <a:spcPct val="35000"/>
            </a:spcAft>
            <a:buNone/>
          </a:pPr>
          <a:r>
            <a:rPr lang="en-GB" sz="1400" kern="1200" dirty="0">
              <a:effectLst/>
              <a:latin typeface="+mn-lt"/>
              <a:ea typeface="Aptos" panose="020B0004020202020204" pitchFamily="34" charset="0"/>
              <a:cs typeface="Times New Roman"/>
            </a:rPr>
            <a:t>All those involved in the distributed leadership of careers should be involved in the review process. </a:t>
          </a:r>
          <a:endParaRPr lang="en-GB" sz="1400" kern="1200" dirty="0">
            <a:latin typeface="+mn-lt"/>
            <a:cs typeface="Times New Roman"/>
          </a:endParaRPr>
        </a:p>
      </dsp:txBody>
      <dsp:txXfrm>
        <a:off x="122549" y="1373705"/>
        <a:ext cx="2255850" cy="2286814"/>
      </dsp:txXfrm>
    </dsp:sp>
    <dsp:sp modelId="{1F3C736E-A32A-4276-931E-83364FEF4D1C}">
      <dsp:nvSpPr>
        <dsp:cNvPr id="0" name=""/>
        <dsp:cNvSpPr/>
      </dsp:nvSpPr>
      <dsp:spPr>
        <a:xfrm>
          <a:off x="2888773" y="1251669"/>
          <a:ext cx="2744739" cy="253088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Agree</a:t>
          </a:r>
          <a:endParaRPr lang="en-GB" sz="1800" b="1" kern="1200" dirty="0">
            <a:latin typeface="+mn-lt"/>
          </a:endParaRPr>
        </a:p>
        <a:p>
          <a:pPr marL="0" lvl="0" indent="0" algn="ctr" defTabSz="800100">
            <a:lnSpc>
              <a:spcPct val="90000"/>
            </a:lnSpc>
            <a:spcBef>
              <a:spcPct val="0"/>
            </a:spcBef>
            <a:spcAft>
              <a:spcPct val="35000"/>
            </a:spcAft>
            <a:buNone/>
          </a:pPr>
          <a:r>
            <a:rPr lang="en-GB" sz="1400" kern="1200" dirty="0">
              <a:effectLst/>
              <a:latin typeface="+mn-lt"/>
              <a:ea typeface="Aptos" panose="020B0004020202020204" pitchFamily="34" charset="0"/>
              <a:cs typeface="Times New Roman"/>
            </a:rPr>
            <a:t>The review involves colleagues reflecting on which statements in the Maturity Model best describe the practice their institution.</a:t>
          </a:r>
          <a:endParaRPr lang="en-GB" sz="1400" b="1" kern="1200" dirty="0">
            <a:latin typeface="+mn-lt"/>
            <a:cs typeface="Times New Roman"/>
          </a:endParaRPr>
        </a:p>
      </dsp:txBody>
      <dsp:txXfrm>
        <a:off x="3012321" y="1375217"/>
        <a:ext cx="2497643" cy="2283790"/>
      </dsp:txXfrm>
    </dsp:sp>
    <dsp:sp modelId="{E0E5D9A2-FD88-4719-A5A4-4869733D5F48}">
      <dsp:nvSpPr>
        <dsp:cNvPr id="0" name=""/>
        <dsp:cNvSpPr/>
      </dsp:nvSpPr>
      <dsp:spPr>
        <a:xfrm>
          <a:off x="6021850" y="1260761"/>
          <a:ext cx="2499922" cy="2512702"/>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Record</a:t>
          </a:r>
          <a:endParaRPr lang="en-GB" sz="1800" kern="1200" dirty="0"/>
        </a:p>
        <a:p>
          <a:pPr marL="0" lvl="0" indent="0" algn="ctr" defTabSz="800100">
            <a:lnSpc>
              <a:spcPct val="90000"/>
            </a:lnSpc>
            <a:spcBef>
              <a:spcPct val="0"/>
            </a:spcBef>
            <a:spcAft>
              <a:spcPct val="35000"/>
            </a:spcAft>
            <a:buNone/>
          </a:pPr>
          <a:r>
            <a:rPr lang="en-GB" sz="1400" kern="1200" dirty="0"/>
            <a:t>The digital feature allows institutions to record the responses collaboratively agreed during an institution’s internal review. Colleagues will have access to a summary of institution's insights, showing a snapshot of indicated areas of strength and priority action areas.</a:t>
          </a:r>
        </a:p>
      </dsp:txBody>
      <dsp:txXfrm>
        <a:off x="6143886" y="1382797"/>
        <a:ext cx="2255850" cy="2268630"/>
      </dsp:txXfrm>
    </dsp:sp>
    <dsp:sp modelId="{D7BB72B1-CE8F-407C-8718-0441BBCA39C0}">
      <dsp:nvSpPr>
        <dsp:cNvPr id="0" name=""/>
        <dsp:cNvSpPr/>
      </dsp:nvSpPr>
      <dsp:spPr>
        <a:xfrm>
          <a:off x="8910110" y="1251669"/>
          <a:ext cx="2499922" cy="2530886"/>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t>Act</a:t>
          </a:r>
        </a:p>
        <a:p>
          <a:pPr marL="0" lvl="0" indent="0" algn="ctr" defTabSz="800100">
            <a:lnSpc>
              <a:spcPct val="90000"/>
            </a:lnSpc>
            <a:spcBef>
              <a:spcPct val="0"/>
            </a:spcBef>
            <a:spcAft>
              <a:spcPct val="35000"/>
            </a:spcAft>
            <a:buNone/>
          </a:pPr>
          <a:r>
            <a:rPr lang="en-GB" sz="1400" kern="1200" dirty="0">
              <a:latin typeface="+mn-lt"/>
            </a:rPr>
            <a:t>Institution identification of highest leverage actions to drive school, special school or college improvement and to support improved student outcomes.</a:t>
          </a:r>
        </a:p>
      </dsp:txBody>
      <dsp:txXfrm>
        <a:off x="9032146" y="1373705"/>
        <a:ext cx="2255850" cy="22868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DB75C-8CC8-4B3B-9039-ED29AB591B55}">
      <dsp:nvSpPr>
        <dsp:cNvPr id="0" name=""/>
        <dsp:cNvSpPr/>
      </dsp:nvSpPr>
      <dsp:spPr>
        <a:xfrm rot="10800000">
          <a:off x="2210291" y="2943"/>
          <a:ext cx="7467933" cy="1317081"/>
        </a:xfrm>
        <a:prstGeom prst="homePlate">
          <a:avLst/>
        </a:prstGeom>
        <a:solidFill>
          <a:schemeClr val="accent5"/>
        </a:solidFill>
        <a:ln w="28575" cap="flat" cmpd="sng" algn="ctr">
          <a:solidFill>
            <a:schemeClr val="accent4"/>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0797" tIns="140970" rIns="263144" bIns="140970" numCol="1" spcCol="1270" anchor="ctr" anchorCtr="0">
          <a:noAutofit/>
        </a:bodyPr>
        <a:lstStyle/>
        <a:p>
          <a:pPr marL="0" lvl="0" indent="0" algn="l" defTabSz="1644650">
            <a:lnSpc>
              <a:spcPct val="90000"/>
            </a:lnSpc>
            <a:spcBef>
              <a:spcPct val="0"/>
            </a:spcBef>
            <a:spcAft>
              <a:spcPct val="35000"/>
            </a:spcAft>
            <a:buNone/>
          </a:pPr>
          <a:r>
            <a:rPr lang="en-GB" sz="3700" b="0" u="none" kern="1200" dirty="0">
              <a:solidFill>
                <a:schemeClr val="bg2"/>
              </a:solidFill>
            </a:rPr>
            <a:t>94% report a more strategic view of careers.</a:t>
          </a:r>
          <a:endParaRPr lang="en-GB" sz="3700" b="1" u="none" kern="1200" dirty="0">
            <a:solidFill>
              <a:schemeClr val="bg2"/>
            </a:solidFill>
          </a:endParaRPr>
        </a:p>
      </dsp:txBody>
      <dsp:txXfrm rot="10800000">
        <a:off x="2539561" y="2943"/>
        <a:ext cx="7138663" cy="1317081"/>
      </dsp:txXfrm>
    </dsp:sp>
    <dsp:sp modelId="{D85261C5-4BCC-418C-9EE0-3646BFEF80F5}">
      <dsp:nvSpPr>
        <dsp:cNvPr id="0" name=""/>
        <dsp:cNvSpPr/>
      </dsp:nvSpPr>
      <dsp:spPr>
        <a:xfrm>
          <a:off x="807888" y="717"/>
          <a:ext cx="1317081" cy="1317081"/>
        </a:xfrm>
        <a:prstGeom prst="ellipse">
          <a:avLst/>
        </a:prstGeom>
        <a:blipFill rotWithShape="1">
          <a:blip xmlns:r="http://schemas.openxmlformats.org/officeDocument/2006/relationships" r:embed="rId1">
            <a:extLst>
              <a:ext uri="{BEBA8EAE-BF5A-486C-A8C5-ECC9F3942E4B}">
                <a14:imgProps xmlns:a14="http://schemas.microsoft.com/office/drawing/2010/main">
                  <a14:imgLayer r:embed="rId2">
                    <a14:imgEffect>
                      <a14:saturation sat="33000"/>
                    </a14:imgEffect>
                  </a14:imgLayer>
                </a14:imgProps>
              </a:ext>
            </a:extLst>
          </a:blip>
          <a:srcRect/>
          <a:stretch>
            <a:fillRect/>
          </a:stretch>
        </a:blipFill>
        <a:ln w="19050" cap="flat" cmpd="sng" algn="ctr">
          <a:noFill/>
          <a:prstDash val="solid"/>
          <a:miter lim="800000"/>
        </a:ln>
        <a:effectLst/>
      </dsp:spPr>
      <dsp:style>
        <a:lnRef idx="3">
          <a:scrgbClr r="0" g="0" b="0"/>
        </a:lnRef>
        <a:fillRef idx="1">
          <a:scrgbClr r="0" g="0" b="0"/>
        </a:fillRef>
        <a:effectRef idx="1">
          <a:scrgbClr r="0" g="0" b="0"/>
        </a:effectRef>
        <a:fontRef idx="minor"/>
      </dsp:style>
    </dsp:sp>
    <dsp:sp modelId="{AE19B50E-C11B-44C3-BE89-1AB7D7FA8DA6}">
      <dsp:nvSpPr>
        <dsp:cNvPr id="0" name=""/>
        <dsp:cNvSpPr/>
      </dsp:nvSpPr>
      <dsp:spPr>
        <a:xfrm rot="10800000">
          <a:off x="2210291" y="1713184"/>
          <a:ext cx="7467933" cy="1317081"/>
        </a:xfrm>
        <a:prstGeom prst="homePlate">
          <a:avLst/>
        </a:prstGeom>
        <a:solidFill>
          <a:schemeClr val="accent5"/>
        </a:solidFill>
        <a:ln w="28575" cap="flat" cmpd="sng" algn="ctr">
          <a:solidFill>
            <a:schemeClr val="accent4"/>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0797" tIns="140970" rIns="263144" bIns="140970" numCol="1" spcCol="1270" anchor="ctr" anchorCtr="0">
          <a:noAutofit/>
        </a:bodyPr>
        <a:lstStyle/>
        <a:p>
          <a:pPr marL="0" lvl="0" indent="0" algn="l" defTabSz="1644650">
            <a:lnSpc>
              <a:spcPct val="90000"/>
            </a:lnSpc>
            <a:spcBef>
              <a:spcPct val="0"/>
            </a:spcBef>
            <a:spcAft>
              <a:spcPct val="35000"/>
            </a:spcAft>
            <a:buNone/>
          </a:pPr>
          <a:r>
            <a:rPr lang="en-GB" sz="3700" b="0" u="none" kern="1200" dirty="0">
              <a:solidFill>
                <a:schemeClr val="bg2"/>
              </a:solidFill>
            </a:rPr>
            <a:t>92% report stronger alignment with whole-institution priorities.</a:t>
          </a:r>
          <a:endParaRPr lang="en-GB" sz="3700" b="1" u="none" kern="1200" dirty="0">
            <a:solidFill>
              <a:schemeClr val="bg2"/>
            </a:solidFill>
          </a:endParaRPr>
        </a:p>
      </dsp:txBody>
      <dsp:txXfrm rot="10800000">
        <a:off x="2539561" y="1713184"/>
        <a:ext cx="7138663" cy="1317081"/>
      </dsp:txXfrm>
    </dsp:sp>
    <dsp:sp modelId="{999FCE90-EB78-4034-BDA8-06505CC1989A}">
      <dsp:nvSpPr>
        <dsp:cNvPr id="0" name=""/>
        <dsp:cNvSpPr/>
      </dsp:nvSpPr>
      <dsp:spPr>
        <a:xfrm>
          <a:off x="821204" y="1712762"/>
          <a:ext cx="1317081" cy="1317081"/>
        </a:xfrm>
        <a:prstGeom prst="ellipse">
          <a:avLst/>
        </a:prstGeom>
        <a:blipFill rotWithShape="1">
          <a:blip xmlns:r="http://schemas.openxmlformats.org/officeDocument/2006/relationships" r:embed="rId3">
            <a:extLst>
              <a:ext uri="{BEBA8EAE-BF5A-486C-A8C5-ECC9F3942E4B}">
                <a14:imgProps xmlns:a14="http://schemas.microsoft.com/office/drawing/2010/main">
                  <a14:imgLayer r:embed="rId4">
                    <a14:imgEffect>
                      <a14:saturation sat="33000"/>
                    </a14:imgEffect>
                  </a14:imgLayer>
                </a14:imgProps>
              </a:ext>
            </a:extLst>
          </a:blip>
          <a:srcRect/>
          <a:stretch>
            <a:fillRect/>
          </a:stretch>
        </a:blipFill>
        <a:ln w="19050" cap="flat" cmpd="sng" algn="ctr">
          <a:noFill/>
          <a:prstDash val="solid"/>
          <a:miter lim="800000"/>
        </a:ln>
        <a:effectLst/>
      </dsp:spPr>
      <dsp:style>
        <a:lnRef idx="3">
          <a:scrgbClr r="0" g="0" b="0"/>
        </a:lnRef>
        <a:fillRef idx="1">
          <a:scrgbClr r="0" g="0" b="0"/>
        </a:fillRef>
        <a:effectRef idx="1">
          <a:scrgbClr r="0" g="0" b="0"/>
        </a:effectRef>
        <a:fontRef idx="minor"/>
      </dsp:style>
    </dsp:sp>
    <dsp:sp modelId="{E4013EB7-7413-4ABA-9250-F6E45CB23588}">
      <dsp:nvSpPr>
        <dsp:cNvPr id="0" name=""/>
        <dsp:cNvSpPr/>
      </dsp:nvSpPr>
      <dsp:spPr>
        <a:xfrm rot="10800000">
          <a:off x="2210291" y="3423424"/>
          <a:ext cx="7467933" cy="1317081"/>
        </a:xfrm>
        <a:prstGeom prst="homePlate">
          <a:avLst/>
        </a:prstGeom>
        <a:solidFill>
          <a:schemeClr val="accent5"/>
        </a:solidFill>
        <a:ln w="28575" cap="flat" cmpd="sng" algn="ctr">
          <a:solidFill>
            <a:schemeClr val="accent4"/>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0797" tIns="140970" rIns="263144" bIns="140970" numCol="1" spcCol="1270" anchor="ctr" anchorCtr="0">
          <a:noAutofit/>
        </a:bodyPr>
        <a:lstStyle/>
        <a:p>
          <a:pPr marL="0" lvl="0" indent="0" algn="l" defTabSz="1644650">
            <a:lnSpc>
              <a:spcPct val="90000"/>
            </a:lnSpc>
            <a:spcBef>
              <a:spcPct val="0"/>
            </a:spcBef>
            <a:spcAft>
              <a:spcPct val="35000"/>
            </a:spcAft>
            <a:buNone/>
          </a:pPr>
          <a:r>
            <a:rPr lang="en-GB" sz="3700" b="0" u="none" kern="1200" dirty="0">
              <a:solidFill>
                <a:schemeClr val="bg2"/>
              </a:solidFill>
            </a:rPr>
            <a:t>4 in 5 report increased senior leader engagement.</a:t>
          </a:r>
          <a:endParaRPr lang="en-GB" sz="3700" b="1" u="none" kern="1200" dirty="0">
            <a:solidFill>
              <a:schemeClr val="bg2"/>
            </a:solidFill>
          </a:endParaRPr>
        </a:p>
      </dsp:txBody>
      <dsp:txXfrm rot="10800000">
        <a:off x="2539561" y="3423424"/>
        <a:ext cx="7138663" cy="1317081"/>
      </dsp:txXfrm>
    </dsp:sp>
    <dsp:sp modelId="{1CF990A7-E44F-43D1-8410-F971A861E07F}">
      <dsp:nvSpPr>
        <dsp:cNvPr id="0" name=""/>
        <dsp:cNvSpPr/>
      </dsp:nvSpPr>
      <dsp:spPr>
        <a:xfrm>
          <a:off x="837444" y="3425650"/>
          <a:ext cx="1317081" cy="1317081"/>
        </a:xfrm>
        <a:prstGeom prst="ellipse">
          <a:avLst/>
        </a:prstGeom>
        <a:blipFill rotWithShape="1">
          <a:blip xmlns:r="http://schemas.openxmlformats.org/officeDocument/2006/relationships" r:embed="rId5">
            <a:extLst>
              <a:ext uri="{BEBA8EAE-BF5A-486C-A8C5-ECC9F3942E4B}">
                <a14:imgProps xmlns:a14="http://schemas.microsoft.com/office/drawing/2010/main">
                  <a14:imgLayer r:embed="rId6">
                    <a14:imgEffect>
                      <a14:saturation sat="33000"/>
                    </a14:imgEffect>
                  </a14:imgLayer>
                </a14:imgProps>
              </a:ext>
            </a:extLst>
          </a:blip>
          <a:srcRect/>
          <a:stretch>
            <a:fillRect/>
          </a:stretch>
        </a:blipFill>
        <a:ln w="19050" cap="flat" cmpd="sng" algn="ctr">
          <a:no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8E129-E896-4CD3-AAE0-4FDCF554010C}">
      <dsp:nvSpPr>
        <dsp:cNvPr id="0" name=""/>
        <dsp:cNvSpPr/>
      </dsp:nvSpPr>
      <dsp:spPr>
        <a:xfrm>
          <a:off x="858709" y="0"/>
          <a:ext cx="9732036" cy="5979586"/>
        </a:xfrm>
        <a:prstGeom prst="rightArrow">
          <a:avLst/>
        </a:prstGeom>
        <a:solidFill>
          <a:schemeClr val="tx2"/>
        </a:solidFill>
        <a:ln>
          <a:noFill/>
        </a:ln>
        <a:effectLst/>
      </dsp:spPr>
      <dsp:style>
        <a:lnRef idx="0">
          <a:scrgbClr r="0" g="0" b="0"/>
        </a:lnRef>
        <a:fillRef idx="1">
          <a:scrgbClr r="0" g="0" b="0"/>
        </a:fillRef>
        <a:effectRef idx="0">
          <a:scrgbClr r="0" g="0" b="0"/>
        </a:effectRef>
        <a:fontRef idx="minor"/>
      </dsp:style>
    </dsp:sp>
    <dsp:sp modelId="{0A060283-0930-408E-8ED3-E839A10624F9}">
      <dsp:nvSpPr>
        <dsp:cNvPr id="0" name=""/>
        <dsp:cNvSpPr/>
      </dsp:nvSpPr>
      <dsp:spPr>
        <a:xfrm>
          <a:off x="2799" y="1793875"/>
          <a:ext cx="2488914" cy="2391834"/>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GB" sz="1800" b="1" kern="1200"/>
        </a:p>
        <a:p>
          <a:pPr marL="0" lvl="0" indent="0" algn="ctr" defTabSz="800100">
            <a:lnSpc>
              <a:spcPct val="90000"/>
            </a:lnSpc>
            <a:spcBef>
              <a:spcPct val="0"/>
            </a:spcBef>
            <a:spcAft>
              <a:spcPct val="35000"/>
            </a:spcAft>
            <a:buNone/>
          </a:pPr>
          <a:r>
            <a:rPr lang="en-GB" sz="1800" b="1" kern="1200"/>
            <a:t>Internal leadership review</a:t>
          </a:r>
          <a:endParaRPr lang="en-GB" sz="1800" b="1" kern="1200">
            <a:latin typeface="+mn-lt"/>
          </a:endParaRPr>
        </a:p>
        <a:p>
          <a:pPr marL="0" lvl="0" indent="0" algn="ctr" defTabSz="800100">
            <a:lnSpc>
              <a:spcPct val="90000"/>
            </a:lnSpc>
            <a:spcBef>
              <a:spcPct val="0"/>
            </a:spcBef>
            <a:spcAft>
              <a:spcPct val="35000"/>
            </a:spcAft>
            <a:buNone/>
          </a:pPr>
          <a:endParaRPr lang="en-GB" sz="800" kern="1200">
            <a:effectLst/>
            <a:latin typeface="+mn-lt"/>
            <a:ea typeface="Aptos" panose="020B0004020202020204" pitchFamily="34" charset="0"/>
            <a:cs typeface="Times New Roman"/>
          </a:endParaRPr>
        </a:p>
        <a:p>
          <a:pPr marL="0" lvl="0" indent="0" algn="ctr" defTabSz="800100">
            <a:lnSpc>
              <a:spcPct val="90000"/>
            </a:lnSpc>
            <a:spcBef>
              <a:spcPct val="0"/>
            </a:spcBef>
            <a:spcAft>
              <a:spcPct val="35000"/>
            </a:spcAft>
            <a:buNone/>
          </a:pPr>
          <a:r>
            <a:rPr lang="en-GB" sz="1400" kern="1200">
              <a:effectLst/>
              <a:latin typeface="+mn-lt"/>
              <a:ea typeface="Aptos" panose="020B0004020202020204" pitchFamily="34" charset="0"/>
              <a:cs typeface="Times New Roman"/>
            </a:rPr>
            <a:t>Convene</a:t>
          </a:r>
        </a:p>
        <a:p>
          <a:pPr marL="0" lvl="0" indent="0" algn="ctr" defTabSz="800100">
            <a:lnSpc>
              <a:spcPct val="90000"/>
            </a:lnSpc>
            <a:spcBef>
              <a:spcPct val="0"/>
            </a:spcBef>
            <a:spcAft>
              <a:spcPct val="35000"/>
            </a:spcAft>
            <a:buNone/>
          </a:pPr>
          <a:r>
            <a:rPr lang="en-GB" sz="1400" kern="1200">
              <a:effectLst/>
              <a:latin typeface="+mn-lt"/>
              <a:ea typeface="Aptos" panose="020B0004020202020204" pitchFamily="34" charset="0"/>
              <a:cs typeface="Times New Roman"/>
            </a:rPr>
            <a:t>Agree</a:t>
          </a:r>
        </a:p>
        <a:p>
          <a:pPr marL="0" lvl="0" indent="0" algn="ctr" defTabSz="800100">
            <a:lnSpc>
              <a:spcPct val="90000"/>
            </a:lnSpc>
            <a:spcBef>
              <a:spcPct val="0"/>
            </a:spcBef>
            <a:spcAft>
              <a:spcPct val="35000"/>
            </a:spcAft>
            <a:buNone/>
          </a:pPr>
          <a:r>
            <a:rPr lang="en-GB" sz="1400" kern="1200">
              <a:effectLst/>
              <a:latin typeface="+mn-lt"/>
              <a:ea typeface="Aptos" panose="020B0004020202020204" pitchFamily="34" charset="0"/>
              <a:cs typeface="Times New Roman"/>
            </a:rPr>
            <a:t>Record</a:t>
          </a:r>
        </a:p>
        <a:p>
          <a:pPr marL="0" lvl="0" indent="0" algn="ctr" defTabSz="800100">
            <a:lnSpc>
              <a:spcPct val="90000"/>
            </a:lnSpc>
            <a:spcBef>
              <a:spcPct val="0"/>
            </a:spcBef>
            <a:spcAft>
              <a:spcPct val="35000"/>
            </a:spcAft>
            <a:buNone/>
          </a:pPr>
          <a:endParaRPr lang="en-GB" sz="1400" kern="1200">
            <a:latin typeface="+mn-lt"/>
            <a:cs typeface="Times New Roman"/>
          </a:endParaRPr>
        </a:p>
      </dsp:txBody>
      <dsp:txXfrm>
        <a:off x="119559" y="1910635"/>
        <a:ext cx="2255394" cy="2158314"/>
      </dsp:txXfrm>
    </dsp:sp>
    <dsp:sp modelId="{1F3C736E-A32A-4276-931E-83364FEF4D1C}">
      <dsp:nvSpPr>
        <dsp:cNvPr id="0" name=""/>
        <dsp:cNvSpPr/>
      </dsp:nvSpPr>
      <dsp:spPr>
        <a:xfrm>
          <a:off x="2906533" y="1793875"/>
          <a:ext cx="2732654" cy="2391834"/>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Trio formation, preparation and commitment</a:t>
          </a:r>
          <a:endParaRPr lang="en-GB" sz="1800" b="1" kern="1200">
            <a:latin typeface="+mn-lt"/>
          </a:endParaRPr>
        </a:p>
        <a:p>
          <a:pPr marL="0" lvl="0" indent="0" algn="ctr" defTabSz="800100" rtl="0">
            <a:lnSpc>
              <a:spcPct val="90000"/>
            </a:lnSpc>
            <a:spcBef>
              <a:spcPct val="0"/>
            </a:spcBef>
            <a:spcAft>
              <a:spcPct val="35000"/>
            </a:spcAft>
            <a:buNone/>
          </a:pPr>
          <a:r>
            <a:rPr lang="en-GB" sz="1400" kern="1200">
              <a:effectLst/>
              <a:latin typeface="+mn-lt"/>
              <a:ea typeface="Aptos" panose="020B0004020202020204" pitchFamily="34" charset="0"/>
              <a:cs typeface="Times New Roman"/>
            </a:rPr>
            <a:t>Connect</a:t>
          </a:r>
        </a:p>
        <a:p>
          <a:pPr marL="0" lvl="0" indent="0" algn="ctr" defTabSz="800100" rtl="0">
            <a:lnSpc>
              <a:spcPct val="90000"/>
            </a:lnSpc>
            <a:spcBef>
              <a:spcPct val="0"/>
            </a:spcBef>
            <a:spcAft>
              <a:spcPct val="35000"/>
            </a:spcAft>
            <a:buNone/>
          </a:pPr>
          <a:r>
            <a:rPr lang="en-GB" sz="1400" kern="1200">
              <a:effectLst/>
              <a:latin typeface="+mn-lt"/>
              <a:ea typeface="Aptos" panose="020B0004020202020204" pitchFamily="34" charset="0"/>
              <a:cs typeface="Times New Roman"/>
            </a:rPr>
            <a:t>Support</a:t>
          </a:r>
        </a:p>
        <a:p>
          <a:pPr marL="0" lvl="0" indent="0" algn="ctr" defTabSz="800100" rtl="0">
            <a:lnSpc>
              <a:spcPct val="90000"/>
            </a:lnSpc>
            <a:spcBef>
              <a:spcPct val="0"/>
            </a:spcBef>
            <a:spcAft>
              <a:spcPct val="35000"/>
            </a:spcAft>
            <a:buNone/>
          </a:pPr>
          <a:r>
            <a:rPr lang="en-GB" sz="1400" kern="1200">
              <a:effectLst/>
              <a:latin typeface="+mn-lt"/>
              <a:ea typeface="Aptos" panose="020B0004020202020204" pitchFamily="34" charset="0"/>
              <a:cs typeface="Times New Roman"/>
            </a:rPr>
            <a:t>Prepare</a:t>
          </a:r>
        </a:p>
      </dsp:txBody>
      <dsp:txXfrm>
        <a:off x="3023293" y="1910635"/>
        <a:ext cx="2499134" cy="2158314"/>
      </dsp:txXfrm>
    </dsp:sp>
    <dsp:sp modelId="{E0E5D9A2-FD88-4719-A5A4-4869733D5F48}">
      <dsp:nvSpPr>
        <dsp:cNvPr id="0" name=""/>
        <dsp:cNvSpPr/>
      </dsp:nvSpPr>
      <dsp:spPr>
        <a:xfrm>
          <a:off x="6054006" y="1793875"/>
          <a:ext cx="2488914" cy="2391834"/>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Review</a:t>
          </a:r>
          <a:endParaRPr lang="en-GB" sz="1800" kern="1200"/>
        </a:p>
        <a:p>
          <a:pPr marL="0" lvl="0" indent="0" algn="ctr" defTabSz="800100">
            <a:lnSpc>
              <a:spcPct val="90000"/>
            </a:lnSpc>
            <a:spcBef>
              <a:spcPct val="0"/>
            </a:spcBef>
            <a:spcAft>
              <a:spcPct val="35000"/>
            </a:spcAft>
            <a:buNone/>
          </a:pPr>
          <a:r>
            <a:rPr lang="en-GB" sz="1400" kern="1200"/>
            <a:t>Standardised methodology</a:t>
          </a:r>
        </a:p>
        <a:p>
          <a:pPr marL="0" lvl="0" indent="0" algn="ctr" defTabSz="800100">
            <a:lnSpc>
              <a:spcPct val="90000"/>
            </a:lnSpc>
            <a:spcBef>
              <a:spcPct val="0"/>
            </a:spcBef>
            <a:spcAft>
              <a:spcPct val="35000"/>
            </a:spcAft>
            <a:buNone/>
          </a:pPr>
          <a:r>
            <a:rPr lang="en-GB" sz="1400" kern="1200"/>
            <a:t>Lines of enquiry</a:t>
          </a:r>
        </a:p>
        <a:p>
          <a:pPr marL="0" lvl="0" indent="0" algn="ctr" defTabSz="800100" rtl="0">
            <a:lnSpc>
              <a:spcPct val="90000"/>
            </a:lnSpc>
            <a:spcBef>
              <a:spcPct val="0"/>
            </a:spcBef>
            <a:spcAft>
              <a:spcPct val="35000"/>
            </a:spcAft>
            <a:buNone/>
          </a:pPr>
          <a:r>
            <a:rPr lang="en-GB" sz="1400" kern="1200"/>
            <a:t>Agreed priorities</a:t>
          </a:r>
          <a:r>
            <a:rPr lang="en-GB" sz="1400" kern="1200">
              <a:latin typeface="Calibri Light" panose="020F0302020204030204"/>
            </a:rPr>
            <a:t> and actions</a:t>
          </a:r>
          <a:endParaRPr lang="en-GB" sz="1400" kern="1200"/>
        </a:p>
      </dsp:txBody>
      <dsp:txXfrm>
        <a:off x="6170766" y="1910635"/>
        <a:ext cx="2255394" cy="2158314"/>
      </dsp:txXfrm>
    </dsp:sp>
    <dsp:sp modelId="{D7BB72B1-CE8F-407C-8718-0441BBCA39C0}">
      <dsp:nvSpPr>
        <dsp:cNvPr id="0" name=""/>
        <dsp:cNvSpPr/>
      </dsp:nvSpPr>
      <dsp:spPr>
        <a:xfrm>
          <a:off x="8957740" y="1793875"/>
          <a:ext cx="2488914" cy="2391834"/>
        </a:xfrm>
        <a:prstGeom prst="round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Act</a:t>
          </a:r>
        </a:p>
        <a:p>
          <a:pPr marL="0" lvl="0" indent="0" algn="ctr" defTabSz="800100">
            <a:lnSpc>
              <a:spcPct val="90000"/>
            </a:lnSpc>
            <a:spcBef>
              <a:spcPct val="0"/>
            </a:spcBef>
            <a:spcAft>
              <a:spcPct val="35000"/>
            </a:spcAft>
            <a:buNone/>
          </a:pPr>
          <a:r>
            <a:rPr lang="en-GB" sz="1400" kern="1200"/>
            <a:t>Highest Leverage Actions</a:t>
          </a:r>
        </a:p>
        <a:p>
          <a:pPr marL="0" lvl="0" indent="0" algn="ctr" defTabSz="800100">
            <a:lnSpc>
              <a:spcPct val="90000"/>
            </a:lnSpc>
            <a:spcBef>
              <a:spcPct val="0"/>
            </a:spcBef>
            <a:spcAft>
              <a:spcPct val="35000"/>
            </a:spcAft>
            <a:buNone/>
          </a:pPr>
          <a:r>
            <a:rPr lang="en-GB" sz="1400" kern="1200">
              <a:latin typeface="+mn-lt"/>
            </a:rPr>
            <a:t>Action planning</a:t>
          </a:r>
        </a:p>
        <a:p>
          <a:pPr marL="0" lvl="0" indent="0" algn="ctr" defTabSz="800100">
            <a:lnSpc>
              <a:spcPct val="90000"/>
            </a:lnSpc>
            <a:spcBef>
              <a:spcPct val="0"/>
            </a:spcBef>
            <a:spcAft>
              <a:spcPct val="35000"/>
            </a:spcAft>
            <a:buNone/>
          </a:pPr>
          <a:r>
            <a:rPr lang="en-GB" sz="1400" kern="1200">
              <a:latin typeface="+mn-lt"/>
            </a:rPr>
            <a:t>Present to SLT &amp; Governors</a:t>
          </a:r>
        </a:p>
        <a:p>
          <a:pPr marL="0" lvl="0" indent="0" algn="ctr" defTabSz="800100">
            <a:lnSpc>
              <a:spcPct val="90000"/>
            </a:lnSpc>
            <a:spcBef>
              <a:spcPct val="0"/>
            </a:spcBef>
            <a:spcAft>
              <a:spcPct val="35000"/>
            </a:spcAft>
            <a:buNone/>
          </a:pPr>
          <a:r>
            <a:rPr lang="en-GB" sz="1400" kern="1200">
              <a:latin typeface="+mn-lt"/>
            </a:rPr>
            <a:t>Reconvening</a:t>
          </a:r>
        </a:p>
      </dsp:txBody>
      <dsp:txXfrm>
        <a:off x="9074500" y="1910635"/>
        <a:ext cx="2255394" cy="21583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13EB7-7413-4ABA-9250-F6E45CB23588}">
      <dsp:nvSpPr>
        <dsp:cNvPr id="0" name=""/>
        <dsp:cNvSpPr/>
      </dsp:nvSpPr>
      <dsp:spPr>
        <a:xfrm rot="10800000">
          <a:off x="2210291" y="2943"/>
          <a:ext cx="7467933" cy="1317081"/>
        </a:xfrm>
        <a:prstGeom prst="homePlate">
          <a:avLst/>
        </a:prstGeom>
        <a:solidFill>
          <a:schemeClr val="accent5"/>
        </a:solidFill>
        <a:ln w="28575" cap="flat" cmpd="sng" algn="ctr">
          <a:solidFill>
            <a:schemeClr val="accent4"/>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0797" tIns="99060" rIns="184912" bIns="99060" numCol="1" spcCol="1270" anchor="ctr" anchorCtr="0">
          <a:noAutofit/>
        </a:bodyPr>
        <a:lstStyle/>
        <a:p>
          <a:pPr marL="0" lvl="0" indent="0" algn="l" defTabSz="1155700">
            <a:lnSpc>
              <a:spcPct val="90000"/>
            </a:lnSpc>
            <a:spcBef>
              <a:spcPct val="0"/>
            </a:spcBef>
            <a:spcAft>
              <a:spcPct val="35000"/>
            </a:spcAft>
            <a:buNone/>
          </a:pPr>
          <a:r>
            <a:rPr lang="en-GB" sz="2600" b="0" u="none" kern="1200" dirty="0">
              <a:solidFill>
                <a:schemeClr val="bg2"/>
              </a:solidFill>
            </a:rPr>
            <a:t>100% agreed the review was helpful to address their school's/college's specific challenges and priorities.</a:t>
          </a:r>
          <a:endParaRPr lang="en-GB" sz="2600" b="1" u="none" kern="1200" dirty="0">
            <a:solidFill>
              <a:schemeClr val="bg2"/>
            </a:solidFill>
          </a:endParaRPr>
        </a:p>
      </dsp:txBody>
      <dsp:txXfrm rot="10800000">
        <a:off x="2539561" y="2943"/>
        <a:ext cx="7138663" cy="1317081"/>
      </dsp:txXfrm>
    </dsp:sp>
    <dsp:sp modelId="{1CF990A7-E44F-43D1-8410-F971A861E07F}">
      <dsp:nvSpPr>
        <dsp:cNvPr id="0" name=""/>
        <dsp:cNvSpPr/>
      </dsp:nvSpPr>
      <dsp:spPr>
        <a:xfrm>
          <a:off x="837444" y="5169"/>
          <a:ext cx="1317081" cy="1317081"/>
        </a:xfrm>
        <a:prstGeom prst="ellipse">
          <a:avLst/>
        </a:prstGeom>
        <a:blipFill rotWithShape="1">
          <a:blip xmlns:r="http://schemas.openxmlformats.org/officeDocument/2006/relationships" r:embed="rId1">
            <a:extLst>
              <a:ext uri="{BEBA8EAE-BF5A-486C-A8C5-ECC9F3942E4B}">
                <a14:imgProps xmlns:a14="http://schemas.microsoft.com/office/drawing/2010/main">
                  <a14:imgLayer r:embed="rId2">
                    <a14:imgEffect>
                      <a14:saturation sat="33000"/>
                    </a14:imgEffect>
                  </a14:imgLayer>
                </a14:imgProps>
              </a:ext>
            </a:extLst>
          </a:blip>
          <a:srcRect/>
          <a:stretch>
            <a:fillRect/>
          </a:stretch>
        </a:blipFill>
        <a:ln w="19050" cap="flat" cmpd="sng" algn="ctr">
          <a:noFill/>
          <a:prstDash val="solid"/>
          <a:miter lim="800000"/>
        </a:ln>
        <a:effectLst/>
      </dsp:spPr>
      <dsp:style>
        <a:lnRef idx="3">
          <a:scrgbClr r="0" g="0" b="0"/>
        </a:lnRef>
        <a:fillRef idx="1">
          <a:scrgbClr r="0" g="0" b="0"/>
        </a:fillRef>
        <a:effectRef idx="1">
          <a:scrgbClr r="0" g="0" b="0"/>
        </a:effectRef>
        <a:fontRef idx="minor"/>
      </dsp:style>
    </dsp:sp>
    <dsp:sp modelId="{16FDB75C-8CC8-4B3B-9039-ED29AB591B55}">
      <dsp:nvSpPr>
        <dsp:cNvPr id="0" name=""/>
        <dsp:cNvSpPr/>
      </dsp:nvSpPr>
      <dsp:spPr>
        <a:xfrm rot="10800000">
          <a:off x="2210291" y="1713184"/>
          <a:ext cx="7467933" cy="1317081"/>
        </a:xfrm>
        <a:prstGeom prst="homePlate">
          <a:avLst/>
        </a:prstGeom>
        <a:solidFill>
          <a:schemeClr val="accent5"/>
        </a:solidFill>
        <a:ln w="28575" cap="flat" cmpd="sng" algn="ctr">
          <a:solidFill>
            <a:schemeClr val="accent4"/>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0797" tIns="99060" rIns="184912" bIns="99060" numCol="1" spcCol="1270" anchor="ctr" anchorCtr="0">
          <a:noAutofit/>
        </a:bodyPr>
        <a:lstStyle/>
        <a:p>
          <a:pPr marL="0" lvl="0" indent="0" algn="l" defTabSz="1155700">
            <a:lnSpc>
              <a:spcPct val="90000"/>
            </a:lnSpc>
            <a:spcBef>
              <a:spcPct val="0"/>
            </a:spcBef>
            <a:spcAft>
              <a:spcPct val="35000"/>
            </a:spcAft>
            <a:buNone/>
          </a:pPr>
          <a:r>
            <a:rPr lang="en-GB" sz="2600" b="0" u="none" kern="1200" dirty="0">
              <a:solidFill>
                <a:schemeClr val="bg2"/>
              </a:solidFill>
            </a:rPr>
            <a:t>100% report relevance to leadership roles across the setting.</a:t>
          </a:r>
          <a:endParaRPr lang="en-GB" sz="2600" b="1" u="none" kern="1200" dirty="0">
            <a:solidFill>
              <a:schemeClr val="bg2"/>
            </a:solidFill>
          </a:endParaRPr>
        </a:p>
      </dsp:txBody>
      <dsp:txXfrm rot="10800000">
        <a:off x="2539561" y="1713184"/>
        <a:ext cx="7138663" cy="1317081"/>
      </dsp:txXfrm>
    </dsp:sp>
    <dsp:sp modelId="{D85261C5-4BCC-418C-9EE0-3646BFEF80F5}">
      <dsp:nvSpPr>
        <dsp:cNvPr id="0" name=""/>
        <dsp:cNvSpPr/>
      </dsp:nvSpPr>
      <dsp:spPr>
        <a:xfrm>
          <a:off x="807888" y="1710958"/>
          <a:ext cx="1317081" cy="1317081"/>
        </a:xfrm>
        <a:prstGeom prst="ellipse">
          <a:avLst/>
        </a:prstGeom>
        <a:blipFill rotWithShape="1">
          <a:blip xmlns:r="http://schemas.openxmlformats.org/officeDocument/2006/relationships" r:embed="rId3">
            <a:extLst>
              <a:ext uri="{BEBA8EAE-BF5A-486C-A8C5-ECC9F3942E4B}">
                <a14:imgProps xmlns:a14="http://schemas.microsoft.com/office/drawing/2010/main">
                  <a14:imgLayer r:embed="rId4">
                    <a14:imgEffect>
                      <a14:saturation sat="33000"/>
                    </a14:imgEffect>
                  </a14:imgLayer>
                </a14:imgProps>
              </a:ext>
            </a:extLst>
          </a:blip>
          <a:srcRect/>
          <a:stretch>
            <a:fillRect/>
          </a:stretch>
        </a:blipFill>
        <a:ln w="19050" cap="flat" cmpd="sng" algn="ctr">
          <a:noFill/>
          <a:prstDash val="solid"/>
          <a:miter lim="800000"/>
        </a:ln>
        <a:effectLst/>
      </dsp:spPr>
      <dsp:style>
        <a:lnRef idx="3">
          <a:scrgbClr r="0" g="0" b="0"/>
        </a:lnRef>
        <a:fillRef idx="1">
          <a:scrgbClr r="0" g="0" b="0"/>
        </a:fillRef>
        <a:effectRef idx="1">
          <a:scrgbClr r="0" g="0" b="0"/>
        </a:effectRef>
        <a:fontRef idx="minor"/>
      </dsp:style>
    </dsp:sp>
    <dsp:sp modelId="{AE19B50E-C11B-44C3-BE89-1AB7D7FA8DA6}">
      <dsp:nvSpPr>
        <dsp:cNvPr id="0" name=""/>
        <dsp:cNvSpPr/>
      </dsp:nvSpPr>
      <dsp:spPr>
        <a:xfrm rot="10800000">
          <a:off x="2210291" y="3423424"/>
          <a:ext cx="7467933" cy="1317081"/>
        </a:xfrm>
        <a:prstGeom prst="homePlate">
          <a:avLst/>
        </a:prstGeom>
        <a:solidFill>
          <a:schemeClr val="accent5"/>
        </a:solidFill>
        <a:ln w="28575" cap="flat" cmpd="sng" algn="ctr">
          <a:solidFill>
            <a:schemeClr val="accent4"/>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80797" tIns="99060" rIns="184912" bIns="99060" numCol="1" spcCol="1270" anchor="ctr" anchorCtr="0">
          <a:noAutofit/>
        </a:bodyPr>
        <a:lstStyle/>
        <a:p>
          <a:pPr marL="0" lvl="0" indent="0" algn="l" defTabSz="1155700">
            <a:lnSpc>
              <a:spcPct val="90000"/>
            </a:lnSpc>
            <a:spcBef>
              <a:spcPct val="0"/>
            </a:spcBef>
            <a:spcAft>
              <a:spcPct val="35000"/>
            </a:spcAft>
            <a:buNone/>
          </a:pPr>
          <a:r>
            <a:rPr lang="en-GB" sz="2600" b="0" u="none" kern="1200" dirty="0">
              <a:solidFill>
                <a:schemeClr val="bg2"/>
              </a:solidFill>
            </a:rPr>
            <a:t>97% report confidence that actions will be implemented.</a:t>
          </a:r>
          <a:endParaRPr lang="en-GB" sz="2600" b="1" u="none" kern="1200" dirty="0">
            <a:solidFill>
              <a:schemeClr val="bg2"/>
            </a:solidFill>
          </a:endParaRPr>
        </a:p>
      </dsp:txBody>
      <dsp:txXfrm rot="10800000">
        <a:off x="2539561" y="3423424"/>
        <a:ext cx="7138663" cy="1317081"/>
      </dsp:txXfrm>
    </dsp:sp>
    <dsp:sp modelId="{999FCE90-EB78-4034-BDA8-06505CC1989A}">
      <dsp:nvSpPr>
        <dsp:cNvPr id="0" name=""/>
        <dsp:cNvSpPr/>
      </dsp:nvSpPr>
      <dsp:spPr>
        <a:xfrm>
          <a:off x="821204" y="3423003"/>
          <a:ext cx="1317081" cy="1317081"/>
        </a:xfrm>
        <a:prstGeom prst="ellipse">
          <a:avLst/>
        </a:prstGeom>
        <a:blipFill rotWithShape="1">
          <a:blip xmlns:r="http://schemas.openxmlformats.org/officeDocument/2006/relationships" r:embed="rId5">
            <a:extLst>
              <a:ext uri="{BEBA8EAE-BF5A-486C-A8C5-ECC9F3942E4B}">
                <a14:imgProps xmlns:a14="http://schemas.microsoft.com/office/drawing/2010/main">
                  <a14:imgLayer r:embed="rId6">
                    <a14:imgEffect>
                      <a14:saturation sat="33000"/>
                    </a14:imgEffect>
                  </a14:imgLayer>
                </a14:imgProps>
              </a:ext>
            </a:extLst>
          </a:blip>
          <a:srcRect/>
          <a:stretch>
            <a:fillRect/>
          </a:stretch>
        </a:blipFill>
        <a:ln w="19050" cap="flat" cmpd="sng" algn="ctr">
          <a:noFill/>
          <a:prstDash val="solid"/>
          <a:miter lim="800000"/>
        </a:ln>
        <a:effectLst/>
      </dsp:spPr>
      <dsp:style>
        <a:lnRef idx="3">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A0EFC-2638-4790-8F41-6740DDBC5766}">
      <dsp:nvSpPr>
        <dsp:cNvPr id="0" name=""/>
        <dsp:cNvSpPr/>
      </dsp:nvSpPr>
      <dsp:spPr>
        <a:xfrm>
          <a:off x="1350" y="0"/>
          <a:ext cx="3510407" cy="4598035"/>
        </a:xfrm>
        <a:prstGeom prst="roundRect">
          <a:avLst>
            <a:gd name="adj" fmla="val 10000"/>
          </a:avLst>
        </a:prstGeom>
        <a:solidFill>
          <a:schemeClr val="bg2">
            <a:alpha val="25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GB" sz="2400" b="1" kern="1200">
              <a:solidFill>
                <a:schemeClr val="bg2"/>
              </a:solidFill>
              <a:latin typeface="Calibri Light" panose="020F0302020204030204"/>
            </a:rPr>
            <a:t>Internal Leadership</a:t>
          </a:r>
          <a:br>
            <a:rPr lang="en-GB" sz="2400" b="1" kern="1200">
              <a:solidFill>
                <a:schemeClr val="bg2"/>
              </a:solidFill>
              <a:latin typeface="Calibri Light" panose="020F0302020204030204"/>
            </a:rPr>
          </a:br>
          <a:r>
            <a:rPr lang="en-GB" sz="2400" b="1" kern="1200">
              <a:solidFill>
                <a:schemeClr val="bg2"/>
              </a:solidFill>
              <a:latin typeface="Calibri Light" panose="020F0302020204030204"/>
            </a:rPr>
            <a:t>Review</a:t>
          </a:r>
          <a:endParaRPr lang="en-GB" sz="2400" b="1" kern="1200">
            <a:solidFill>
              <a:schemeClr val="bg2"/>
            </a:solidFill>
          </a:endParaRPr>
        </a:p>
      </dsp:txBody>
      <dsp:txXfrm>
        <a:off x="1350" y="0"/>
        <a:ext cx="3510407" cy="1379410"/>
      </dsp:txXfrm>
    </dsp:sp>
    <dsp:sp modelId="{911E4DD7-756F-4E1F-B4F8-DDEE33943B18}">
      <dsp:nvSpPr>
        <dsp:cNvPr id="0" name=""/>
        <dsp:cNvSpPr/>
      </dsp:nvSpPr>
      <dsp:spPr>
        <a:xfrm>
          <a:off x="352390" y="1379803"/>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bg2"/>
              </a:solidFill>
            </a:rPr>
            <a:t>Broadening understanding through wider </a:t>
          </a:r>
          <a:r>
            <a:rPr lang="en-GB" sz="1400" b="1" kern="1200" dirty="0">
              <a:solidFill>
                <a:schemeClr val="bg2"/>
              </a:solidFill>
              <a:latin typeface="Calibri"/>
              <a:cs typeface="Calibri"/>
            </a:rPr>
            <a:t>SLT engagement in Careers.</a:t>
          </a:r>
          <a:endParaRPr lang="en-GB" sz="1400" kern="1200" dirty="0">
            <a:solidFill>
              <a:schemeClr val="bg2"/>
            </a:solidFill>
            <a:latin typeface="Calibri"/>
            <a:cs typeface="Calibri"/>
          </a:endParaRPr>
        </a:p>
      </dsp:txBody>
      <dsp:txXfrm>
        <a:off x="378848" y="1406261"/>
        <a:ext cx="2755410" cy="850413"/>
      </dsp:txXfrm>
    </dsp:sp>
    <dsp:sp modelId="{9A6B49AF-8738-4B06-A1C4-14B96DE0BD85}">
      <dsp:nvSpPr>
        <dsp:cNvPr id="0" name=""/>
        <dsp:cNvSpPr/>
      </dsp:nvSpPr>
      <dsp:spPr>
        <a:xfrm>
          <a:off x="352390" y="2422106"/>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bg2"/>
              </a:solidFill>
              <a:latin typeface="Calibri"/>
              <a:cs typeface="Calibri"/>
            </a:rPr>
            <a:t>Collaborative awareness of current positioning of careers.</a:t>
          </a:r>
          <a:endParaRPr lang="en-GB" sz="1400" kern="1200" dirty="0">
            <a:solidFill>
              <a:schemeClr val="bg2"/>
            </a:solidFill>
            <a:latin typeface="Calibri"/>
            <a:cs typeface="Calibri"/>
          </a:endParaRPr>
        </a:p>
      </dsp:txBody>
      <dsp:txXfrm>
        <a:off x="378848" y="2448564"/>
        <a:ext cx="2755410" cy="850413"/>
      </dsp:txXfrm>
    </dsp:sp>
    <dsp:sp modelId="{3D5EEB99-E1A2-4BC3-ACC6-AA254CDAFE38}">
      <dsp:nvSpPr>
        <dsp:cNvPr id="0" name=""/>
        <dsp:cNvSpPr/>
      </dsp:nvSpPr>
      <dsp:spPr>
        <a:xfrm>
          <a:off x="352390" y="3464410"/>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rtl="0">
            <a:lnSpc>
              <a:spcPct val="90000"/>
            </a:lnSpc>
            <a:spcBef>
              <a:spcPct val="0"/>
            </a:spcBef>
            <a:spcAft>
              <a:spcPct val="35000"/>
            </a:spcAft>
            <a:buNone/>
          </a:pPr>
          <a:r>
            <a:rPr lang="en-GB" sz="1400" b="1" kern="1200" dirty="0">
              <a:solidFill>
                <a:schemeClr val="bg2"/>
              </a:solidFill>
              <a:latin typeface="Calibri"/>
              <a:cs typeface="Calibri"/>
            </a:rPr>
            <a:t>Stimulates initial thoughts around how to achieve progress through the Maturity Model.</a:t>
          </a:r>
          <a:endParaRPr lang="en-GB" sz="1400" kern="1200" dirty="0">
            <a:solidFill>
              <a:schemeClr val="bg2"/>
            </a:solidFill>
            <a:latin typeface="Calibri"/>
            <a:cs typeface="Calibri"/>
          </a:endParaRPr>
        </a:p>
      </dsp:txBody>
      <dsp:txXfrm>
        <a:off x="378848" y="3490868"/>
        <a:ext cx="2755410" cy="850413"/>
      </dsp:txXfrm>
    </dsp:sp>
    <dsp:sp modelId="{52B5ABC6-53A3-4A32-A5C3-D24F87050C60}">
      <dsp:nvSpPr>
        <dsp:cNvPr id="0" name=""/>
        <dsp:cNvSpPr/>
      </dsp:nvSpPr>
      <dsp:spPr>
        <a:xfrm>
          <a:off x="3775038" y="0"/>
          <a:ext cx="3510407" cy="4598035"/>
        </a:xfrm>
        <a:prstGeom prst="roundRect">
          <a:avLst>
            <a:gd name="adj" fmla="val 10000"/>
          </a:avLst>
        </a:prstGeom>
        <a:solidFill>
          <a:schemeClr val="accent6">
            <a:alpha val="25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solidFill>
                <a:schemeClr val="accent6"/>
              </a:solidFill>
            </a:rPr>
            <a:t>Peer-to-Peer Review</a:t>
          </a:r>
        </a:p>
      </dsp:txBody>
      <dsp:txXfrm>
        <a:off x="3775038" y="0"/>
        <a:ext cx="3510407" cy="1379410"/>
      </dsp:txXfrm>
    </dsp:sp>
    <dsp:sp modelId="{818101FE-089B-47CC-9498-337902AE7B3A}">
      <dsp:nvSpPr>
        <dsp:cNvPr id="0" name=""/>
        <dsp:cNvSpPr/>
      </dsp:nvSpPr>
      <dsp:spPr>
        <a:xfrm>
          <a:off x="4126078" y="1379803"/>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rtl="0">
            <a:lnSpc>
              <a:spcPct val="90000"/>
            </a:lnSpc>
            <a:spcBef>
              <a:spcPct val="0"/>
            </a:spcBef>
            <a:spcAft>
              <a:spcPct val="35000"/>
            </a:spcAft>
            <a:buNone/>
          </a:pPr>
          <a:r>
            <a:rPr lang="en-GB" sz="1400" b="1" kern="1200" dirty="0">
              <a:solidFill>
                <a:schemeClr val="accent6"/>
              </a:solidFill>
              <a:latin typeface="Calibri"/>
              <a:ea typeface="Lato"/>
              <a:cs typeface="Calibri"/>
            </a:rPr>
            <a:t>Support and challenge from peers with a focus on impact and quality of provision.</a:t>
          </a:r>
          <a:endParaRPr lang="en-GB" sz="1400" kern="1200" dirty="0">
            <a:solidFill>
              <a:schemeClr val="accent6"/>
            </a:solidFill>
          </a:endParaRPr>
        </a:p>
      </dsp:txBody>
      <dsp:txXfrm>
        <a:off x="4152536" y="1406261"/>
        <a:ext cx="2755410" cy="850413"/>
      </dsp:txXfrm>
    </dsp:sp>
    <dsp:sp modelId="{7DE71011-0027-4F3B-B3CC-5B0050CAE79F}">
      <dsp:nvSpPr>
        <dsp:cNvPr id="0" name=""/>
        <dsp:cNvSpPr/>
      </dsp:nvSpPr>
      <dsp:spPr>
        <a:xfrm>
          <a:off x="4126078" y="2422106"/>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rtl="0">
            <a:lnSpc>
              <a:spcPct val="90000"/>
            </a:lnSpc>
            <a:spcBef>
              <a:spcPct val="0"/>
            </a:spcBef>
            <a:spcAft>
              <a:spcPct val="35000"/>
            </a:spcAft>
            <a:buNone/>
          </a:pPr>
          <a:r>
            <a:rPr lang="en-GB" sz="1400" b="1" kern="1200" dirty="0">
              <a:solidFill>
                <a:schemeClr val="accent6"/>
              </a:solidFill>
              <a:latin typeface="Calibri"/>
              <a:ea typeface="Lato"/>
              <a:cs typeface="Calibri"/>
            </a:rPr>
            <a:t>Expert guidance from a trained facilitator using standardised methodology. </a:t>
          </a:r>
          <a:endParaRPr lang="en-GB" sz="1400" kern="1200" dirty="0">
            <a:solidFill>
              <a:schemeClr val="accent6"/>
            </a:solidFill>
            <a:latin typeface="Calibri Light" panose="020F0302020204030204"/>
          </a:endParaRPr>
        </a:p>
      </dsp:txBody>
      <dsp:txXfrm>
        <a:off x="4152536" y="2448564"/>
        <a:ext cx="2755410" cy="850413"/>
      </dsp:txXfrm>
    </dsp:sp>
    <dsp:sp modelId="{2BE955AC-5A39-47B9-AA28-A8908C2CE73F}">
      <dsp:nvSpPr>
        <dsp:cNvPr id="0" name=""/>
        <dsp:cNvSpPr/>
      </dsp:nvSpPr>
      <dsp:spPr>
        <a:xfrm>
          <a:off x="4126078" y="3464410"/>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GB" sz="1400" b="1" kern="1200" dirty="0">
              <a:solidFill>
                <a:schemeClr val="accent6"/>
              </a:solidFill>
              <a:latin typeface="Calibri"/>
              <a:ea typeface="Lato"/>
              <a:cs typeface="Calibri"/>
            </a:rPr>
            <a:t>Collaboratively agreed highest leverage actions prompted by the Maturity Model language.</a:t>
          </a:r>
          <a:endParaRPr lang="en-GB" sz="1400" kern="1200" dirty="0">
            <a:solidFill>
              <a:schemeClr val="accent6"/>
            </a:solidFill>
          </a:endParaRPr>
        </a:p>
      </dsp:txBody>
      <dsp:txXfrm>
        <a:off x="4152536" y="3490868"/>
        <a:ext cx="2755410" cy="850413"/>
      </dsp:txXfrm>
    </dsp:sp>
    <dsp:sp modelId="{F62A0096-9986-4ABB-8344-F41C432E6C17}">
      <dsp:nvSpPr>
        <dsp:cNvPr id="0" name=""/>
        <dsp:cNvSpPr/>
      </dsp:nvSpPr>
      <dsp:spPr>
        <a:xfrm>
          <a:off x="7548726" y="0"/>
          <a:ext cx="3510407" cy="4598035"/>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GB" sz="2400" kern="1200">
              <a:solidFill>
                <a:schemeClr val="tx2"/>
              </a:solidFill>
            </a:rPr>
            <a:t>Summary of Review, </a:t>
          </a:r>
          <a:br>
            <a:rPr lang="en-GB" sz="2400" kern="1200">
              <a:solidFill>
                <a:schemeClr val="tx2"/>
              </a:solidFill>
            </a:rPr>
          </a:br>
          <a:r>
            <a:rPr lang="en-GB" sz="2400" kern="1200">
              <a:solidFill>
                <a:schemeClr val="tx2"/>
              </a:solidFill>
            </a:rPr>
            <a:t>Action Planning and Post-Review Stages</a:t>
          </a:r>
          <a:r>
            <a:rPr lang="en-GB" sz="2400" kern="1200">
              <a:solidFill>
                <a:schemeClr val="tx2"/>
              </a:solidFill>
              <a:latin typeface="Calibri Light" panose="020F0302020204030204"/>
            </a:rPr>
            <a:t> </a:t>
          </a:r>
          <a:endParaRPr lang="en-GB" sz="2400" kern="1200">
            <a:solidFill>
              <a:schemeClr val="tx2"/>
            </a:solidFill>
          </a:endParaRPr>
        </a:p>
      </dsp:txBody>
      <dsp:txXfrm>
        <a:off x="7548726" y="0"/>
        <a:ext cx="3510407" cy="1379410"/>
      </dsp:txXfrm>
    </dsp:sp>
    <dsp:sp modelId="{D849A023-DBA2-4065-910A-0FF5853D0A6D}">
      <dsp:nvSpPr>
        <dsp:cNvPr id="0" name=""/>
        <dsp:cNvSpPr/>
      </dsp:nvSpPr>
      <dsp:spPr>
        <a:xfrm>
          <a:off x="7899767" y="1379803"/>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rtl="0">
            <a:lnSpc>
              <a:spcPct val="90000"/>
            </a:lnSpc>
            <a:spcBef>
              <a:spcPct val="0"/>
            </a:spcBef>
            <a:spcAft>
              <a:spcPct val="35000"/>
            </a:spcAft>
            <a:buNone/>
          </a:pPr>
          <a:r>
            <a:rPr lang="en-GB" sz="1400" b="1" kern="1200" dirty="0">
              <a:latin typeface="Calibri"/>
              <a:ea typeface="Lato"/>
              <a:cs typeface="Calibri"/>
            </a:rPr>
            <a:t>A summary of identified strengths and agreed highest leverage actions to inform SLT and Governors.</a:t>
          </a:r>
          <a:endParaRPr lang="en-GB" sz="1400" kern="1200" dirty="0"/>
        </a:p>
      </dsp:txBody>
      <dsp:txXfrm>
        <a:off x="7926225" y="1406261"/>
        <a:ext cx="2755410" cy="850413"/>
      </dsp:txXfrm>
    </dsp:sp>
    <dsp:sp modelId="{6DFA7829-04C7-4B30-AFFC-F3E78F640CB8}">
      <dsp:nvSpPr>
        <dsp:cNvPr id="0" name=""/>
        <dsp:cNvSpPr/>
      </dsp:nvSpPr>
      <dsp:spPr>
        <a:xfrm>
          <a:off x="7899767" y="2422106"/>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Calibri"/>
              <a:ea typeface="Lato"/>
              <a:cs typeface="Calibri"/>
            </a:rPr>
            <a:t>Collaborative action planning to ensure sustainable, strategic, impact-driven improvement.</a:t>
          </a:r>
          <a:endParaRPr lang="en-GB" sz="1400" b="1" kern="1200" dirty="0"/>
        </a:p>
      </dsp:txBody>
      <dsp:txXfrm>
        <a:off x="7926225" y="2448564"/>
        <a:ext cx="2755410" cy="850413"/>
      </dsp:txXfrm>
    </dsp:sp>
    <dsp:sp modelId="{281193DD-991B-4424-BFF5-CB97723B99CD}">
      <dsp:nvSpPr>
        <dsp:cNvPr id="0" name=""/>
        <dsp:cNvSpPr/>
      </dsp:nvSpPr>
      <dsp:spPr>
        <a:xfrm>
          <a:off x="7899767" y="3464410"/>
          <a:ext cx="2808326" cy="903329"/>
        </a:xfrm>
        <a:prstGeom prst="roundRect">
          <a:avLst>
            <a:gd name="adj" fmla="val 10000"/>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rtl="0">
            <a:lnSpc>
              <a:spcPct val="90000"/>
            </a:lnSpc>
            <a:spcBef>
              <a:spcPct val="0"/>
            </a:spcBef>
            <a:spcAft>
              <a:spcPct val="35000"/>
            </a:spcAft>
            <a:buNone/>
          </a:pPr>
          <a:r>
            <a:rPr lang="en-GB" sz="1400" b="1" kern="1200" dirty="0"/>
            <a:t>Ongoing support to </a:t>
          </a:r>
          <a:r>
            <a:rPr lang="en-GB" sz="1400" b="1" kern="1200" dirty="0">
              <a:latin typeface="+mn-lt"/>
            </a:rPr>
            <a:t>enable long-term impact where careers is leveraged as a vehicle for overall improvement. </a:t>
          </a:r>
        </a:p>
      </dsp:txBody>
      <dsp:txXfrm>
        <a:off x="7926225" y="3490868"/>
        <a:ext cx="2755410" cy="85041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388A0F-072E-D64F-859F-043D90B34697}"/>
              </a:ext>
            </a:extLst>
          </p:cNvPr>
          <p:cNvSpPr>
            <a:spLocks noGrp="1"/>
          </p:cNvSpPr>
          <p:nvPr>
            <p:ph type="hdr" sz="quarter"/>
          </p:nvPr>
        </p:nvSpPr>
        <p:spPr>
          <a:xfrm>
            <a:off x="1" y="1"/>
            <a:ext cx="2981430" cy="484754"/>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575CFF-56C2-9947-8C0D-7B3E79251494}"/>
              </a:ext>
            </a:extLst>
          </p:cNvPr>
          <p:cNvSpPr>
            <a:spLocks noGrp="1"/>
          </p:cNvSpPr>
          <p:nvPr>
            <p:ph type="dt" sz="quarter" idx="1"/>
          </p:nvPr>
        </p:nvSpPr>
        <p:spPr>
          <a:xfrm>
            <a:off x="3897203" y="1"/>
            <a:ext cx="2981430" cy="484754"/>
          </a:xfrm>
          <a:prstGeom prst="rect">
            <a:avLst/>
          </a:prstGeom>
        </p:spPr>
        <p:txBody>
          <a:bodyPr vert="horz" lIns="91440" tIns="45720" rIns="91440" bIns="45720" rtlCol="0"/>
          <a:lstStyle>
            <a:lvl1pPr algn="r">
              <a:defRPr sz="1200"/>
            </a:lvl1pPr>
          </a:lstStyle>
          <a:p>
            <a:fld id="{D33274B3-EC98-7444-97B8-31A1BF69A40A}" type="datetimeFigureOut">
              <a:rPr lang="en-US" smtClean="0"/>
              <a:t>8/24/2026</a:t>
            </a:fld>
            <a:endParaRPr lang="en-US"/>
          </a:p>
        </p:txBody>
      </p:sp>
      <p:sp>
        <p:nvSpPr>
          <p:cNvPr id="4" name="Footer Placeholder 3">
            <a:extLst>
              <a:ext uri="{FF2B5EF4-FFF2-40B4-BE49-F238E27FC236}">
                <a16:creationId xmlns:a16="http://schemas.microsoft.com/office/drawing/2014/main" id="{9686BE66-61FD-F943-A8C2-0FD78A05EBE6}"/>
              </a:ext>
            </a:extLst>
          </p:cNvPr>
          <p:cNvSpPr>
            <a:spLocks noGrp="1"/>
          </p:cNvSpPr>
          <p:nvPr>
            <p:ph type="ftr" sz="quarter" idx="2"/>
          </p:nvPr>
        </p:nvSpPr>
        <p:spPr>
          <a:xfrm>
            <a:off x="1" y="9176773"/>
            <a:ext cx="2981430" cy="48475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88A4CC3-F66C-BA43-9A8B-C7CF7F4425A7}"/>
              </a:ext>
            </a:extLst>
          </p:cNvPr>
          <p:cNvSpPr>
            <a:spLocks noGrp="1"/>
          </p:cNvSpPr>
          <p:nvPr>
            <p:ph type="sldNum" sz="quarter" idx="3"/>
          </p:nvPr>
        </p:nvSpPr>
        <p:spPr>
          <a:xfrm>
            <a:off x="3897203" y="9176773"/>
            <a:ext cx="2981430" cy="484753"/>
          </a:xfrm>
          <a:prstGeom prst="rect">
            <a:avLst/>
          </a:prstGeom>
        </p:spPr>
        <p:txBody>
          <a:bodyPr vert="horz" lIns="91440" tIns="45720" rIns="91440" bIns="45720" rtlCol="0" anchor="b"/>
          <a:lstStyle>
            <a:lvl1pPr algn="r">
              <a:defRPr sz="1200"/>
            </a:lvl1pPr>
          </a:lstStyle>
          <a:p>
            <a:fld id="{ABB3DFC3-9DEC-0E4C-95FC-EA4FE5E2E230}" type="slidenum">
              <a:rPr lang="en-US" smtClean="0"/>
              <a:t>‹#›</a:t>
            </a:fld>
            <a:endParaRPr lang="en-US"/>
          </a:p>
        </p:txBody>
      </p:sp>
    </p:spTree>
    <p:extLst>
      <p:ext uri="{BB962C8B-B14F-4D97-AF65-F5344CB8AC3E}">
        <p14:creationId xmlns:p14="http://schemas.microsoft.com/office/powerpoint/2010/main" val="1942288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1430" cy="48475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97203" y="1"/>
            <a:ext cx="2981430" cy="484754"/>
          </a:xfrm>
          <a:prstGeom prst="rect">
            <a:avLst/>
          </a:prstGeom>
        </p:spPr>
        <p:txBody>
          <a:bodyPr vert="horz" lIns="91440" tIns="45720" rIns="91440" bIns="45720" rtlCol="0"/>
          <a:lstStyle>
            <a:lvl1pPr algn="r">
              <a:defRPr sz="1200"/>
            </a:lvl1pPr>
          </a:lstStyle>
          <a:p>
            <a:fld id="{D4353D0C-D2FB-4A30-B209-1C51E11EC8D8}" type="datetimeFigureOut">
              <a:rPr lang="en-GB" smtClean="0"/>
              <a:t>24/08/2026</a:t>
            </a:fld>
            <a:endParaRPr lang="en-GB"/>
          </a:p>
        </p:txBody>
      </p:sp>
      <p:sp>
        <p:nvSpPr>
          <p:cNvPr id="4" name="Slide Image Placeholder 3"/>
          <p:cNvSpPr>
            <a:spLocks noGrp="1" noRot="1" noChangeAspect="1"/>
          </p:cNvSpPr>
          <p:nvPr>
            <p:ph type="sldImg" idx="2"/>
          </p:nvPr>
        </p:nvSpPr>
        <p:spPr>
          <a:xfrm>
            <a:off x="542925" y="1208088"/>
            <a:ext cx="5794375" cy="32591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8023" y="4649609"/>
            <a:ext cx="5504180" cy="380422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176773"/>
            <a:ext cx="2981430" cy="48475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97203" y="9176773"/>
            <a:ext cx="2981430" cy="484753"/>
          </a:xfrm>
          <a:prstGeom prst="rect">
            <a:avLst/>
          </a:prstGeom>
        </p:spPr>
        <p:txBody>
          <a:bodyPr vert="horz" lIns="91440" tIns="45720" rIns="91440" bIns="45720" rtlCol="0" anchor="b"/>
          <a:lstStyle>
            <a:lvl1pPr algn="r">
              <a:defRPr sz="1200"/>
            </a:lvl1pPr>
          </a:lstStyle>
          <a:p>
            <a:fld id="{B6A7A875-82CA-438E-839B-8C02F61E3A4E}" type="slidenum">
              <a:rPr lang="en-GB" smtClean="0"/>
              <a:t>‹#›</a:t>
            </a:fld>
            <a:endParaRPr lang="en-GB"/>
          </a:p>
        </p:txBody>
      </p:sp>
    </p:spTree>
    <p:extLst>
      <p:ext uri="{BB962C8B-B14F-4D97-AF65-F5344CB8AC3E}">
        <p14:creationId xmlns:p14="http://schemas.microsoft.com/office/powerpoint/2010/main" val="685468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resources.careersandenterprise.co.uk/careers-impact-internal-leadership-review"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b="1" i="0" dirty="0">
                <a:effectLst/>
                <a:latin typeface="Segoe UI" panose="020B0502040204020203" pitchFamily="34" charset="0"/>
              </a:rPr>
              <a:t>The Careers Impact System has always been  about more than careers provision.</a:t>
            </a:r>
            <a:br>
              <a:rPr lang="en-GB" b="0" i="0" dirty="0">
                <a:effectLst/>
                <a:latin typeface="Segoe UI" panose="020B0502040204020203" pitchFamily="34" charset="0"/>
              </a:rPr>
            </a:br>
            <a:r>
              <a:rPr lang="en-GB" b="0" i="0" dirty="0">
                <a:effectLst/>
                <a:latin typeface="Segoe UI" panose="020B0502040204020203" pitchFamily="34" charset="0"/>
              </a:rPr>
              <a:t>It’s about strengthening sustainable and strategic careers leadership leadership and improving institutions and learner outcomes.</a:t>
            </a:r>
          </a:p>
          <a:p>
            <a:pPr fontAlgn="t"/>
            <a:r>
              <a:rPr lang="en-GB" b="1" i="0" dirty="0">
                <a:effectLst/>
                <a:latin typeface="Segoe UI" panose="020B0502040204020203" pitchFamily="34" charset="0"/>
              </a:rPr>
              <a:t>The Careers Impact System is:</a:t>
            </a:r>
            <a:endParaRPr lang="en-GB" b="0" i="0" dirty="0">
              <a:effectLst/>
              <a:latin typeface="Segoe UI" panose="020B0502040204020203" pitchFamily="34" charset="0"/>
            </a:endParaRPr>
          </a:p>
          <a:p>
            <a:pPr fontAlgn="t">
              <a:buFont typeface="Arial" panose="020B0604020202020204" pitchFamily="34" charset="0"/>
              <a:buChar char="•"/>
            </a:pPr>
            <a:r>
              <a:rPr lang="en-GB" b="0" i="0" dirty="0">
                <a:effectLst/>
                <a:latin typeface="Segoe UI" panose="020B0502040204020203" pitchFamily="34" charset="0"/>
              </a:rPr>
              <a:t>Moving careers into strategic leadership</a:t>
            </a:r>
          </a:p>
          <a:p>
            <a:pPr fontAlgn="t">
              <a:buFont typeface="Arial" panose="020B0604020202020204" pitchFamily="34" charset="0"/>
              <a:buChar char="•"/>
            </a:pPr>
            <a:r>
              <a:rPr lang="en-GB" b="0" i="0" dirty="0">
                <a:effectLst/>
                <a:latin typeface="Segoe UI" panose="020B0502040204020203" pitchFamily="34" charset="0"/>
              </a:rPr>
              <a:t>Embedding evidence and peer challenge</a:t>
            </a:r>
          </a:p>
          <a:p>
            <a:pPr fontAlgn="t">
              <a:buFont typeface="Arial" panose="020B0604020202020204" pitchFamily="34" charset="0"/>
              <a:buChar char="•"/>
            </a:pPr>
            <a:r>
              <a:rPr lang="en-GB" b="0" i="0" dirty="0">
                <a:effectLst/>
                <a:latin typeface="Segoe UI" panose="020B0502040204020203" pitchFamily="34" charset="0"/>
              </a:rPr>
              <a:t>Creating a repeatable, high-quality improvement model</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90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6A7A875-82CA-438E-839B-8C02F61E3A4E}" type="slidenum">
              <a:rPr lang="en-GB" smtClean="0"/>
              <a:t>2</a:t>
            </a:fld>
            <a:endParaRPr lang="en-GB"/>
          </a:p>
        </p:txBody>
      </p:sp>
    </p:spTree>
    <p:extLst>
      <p:ext uri="{BB962C8B-B14F-4D97-AF65-F5344CB8AC3E}">
        <p14:creationId xmlns:p14="http://schemas.microsoft.com/office/powerpoint/2010/main" val="2253912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5215">
              <a:defRPr/>
            </a:pPr>
            <a:r>
              <a:rPr lang="en-GB"/>
              <a:t>This is the overarching ambition for the Careers Impact System.</a:t>
            </a:r>
          </a:p>
          <a:p>
            <a:pPr defTabSz="945215">
              <a:defRPr/>
            </a:pPr>
            <a:endParaRPr lang="en-GB"/>
          </a:p>
          <a:p>
            <a:pPr marR="540385">
              <a:lnSpc>
                <a:spcPct val="130000"/>
              </a:lnSpc>
              <a:spcBef>
                <a:spcPts val="1200"/>
              </a:spcBef>
              <a:spcAft>
                <a:spcPts val="600"/>
              </a:spcAft>
            </a:pPr>
            <a:r>
              <a:rPr lang="en-GB" sz="1200">
                <a:solidFill>
                  <a:srgbClr val="262626"/>
                </a:solidFill>
                <a:effectLst/>
                <a:uFill>
                  <a:solidFill>
                    <a:srgbClr val="111111"/>
                  </a:solidFill>
                </a:uFill>
                <a:latin typeface="Calibri" panose="020F0502020204030204" pitchFamily="34" charset="0"/>
                <a:ea typeface="Arial Unicode MS"/>
              </a:rPr>
              <a:t>Rooted in the Gatsby Benchmarks and other evidence about best practice in careers, the Careers Impact System aims to:</a:t>
            </a:r>
          </a:p>
          <a:p>
            <a:pPr marL="342900" marR="540385" lvl="0" indent="-342900">
              <a:lnSpc>
                <a:spcPct val="130000"/>
              </a:lnSpc>
              <a:spcBef>
                <a:spcPts val="600"/>
              </a:spcBef>
              <a:spcAft>
                <a:spcPts val="600"/>
              </a:spcAft>
              <a:buFont typeface="Symbol" panose="05050102010706020507" pitchFamily="18" charset="2"/>
              <a:buChar char=""/>
            </a:pPr>
            <a:r>
              <a:rPr lang="en-GB" sz="1200">
                <a:solidFill>
                  <a:srgbClr val="262626"/>
                </a:solidFill>
                <a:effectLst/>
                <a:uFill>
                  <a:solidFill>
                    <a:srgbClr val="111111"/>
                  </a:solidFill>
                </a:uFill>
                <a:latin typeface="Calibri" panose="020F0502020204030204" pitchFamily="34" charset="0"/>
                <a:ea typeface="Arial Unicode MS"/>
              </a:rPr>
              <a:t>Provide assurance of quality of careers provision</a:t>
            </a:r>
          </a:p>
          <a:p>
            <a:pPr marL="342900" marR="540385" lvl="0" indent="-342900">
              <a:lnSpc>
                <a:spcPct val="130000"/>
              </a:lnSpc>
              <a:spcBef>
                <a:spcPts val="600"/>
              </a:spcBef>
              <a:spcAft>
                <a:spcPts val="600"/>
              </a:spcAft>
              <a:buFont typeface="Symbol" panose="05050102010706020507" pitchFamily="18" charset="2"/>
              <a:buChar char=""/>
            </a:pPr>
            <a:r>
              <a:rPr lang="en-GB" sz="1200">
                <a:solidFill>
                  <a:srgbClr val="262626"/>
                </a:solidFill>
                <a:effectLst/>
                <a:uFill>
                  <a:solidFill>
                    <a:srgbClr val="111111"/>
                  </a:solidFill>
                </a:uFill>
                <a:latin typeface="Calibri" panose="020F0502020204030204" pitchFamily="34" charset="0"/>
                <a:ea typeface="Arial Unicode MS"/>
              </a:rPr>
              <a:t>Improve careers provision across the country</a:t>
            </a:r>
          </a:p>
          <a:p>
            <a:pPr marL="342900" marR="540385" lvl="0" indent="-342900">
              <a:lnSpc>
                <a:spcPct val="130000"/>
              </a:lnSpc>
              <a:spcBef>
                <a:spcPts val="600"/>
              </a:spcBef>
              <a:spcAft>
                <a:spcPts val="600"/>
              </a:spcAft>
              <a:buFont typeface="Symbol" panose="05050102010706020507" pitchFamily="18" charset="2"/>
              <a:buChar char=""/>
            </a:pPr>
            <a:r>
              <a:rPr lang="en-GB" sz="1200">
                <a:solidFill>
                  <a:srgbClr val="262626"/>
                </a:solidFill>
                <a:effectLst/>
                <a:uFill>
                  <a:solidFill>
                    <a:srgbClr val="111111"/>
                  </a:solidFill>
                </a:uFill>
                <a:latin typeface="Calibri" panose="020F0502020204030204" pitchFamily="34" charset="0"/>
                <a:ea typeface="Arial Unicode MS"/>
              </a:rPr>
              <a:t>Elevate the status of Careers Leadership</a:t>
            </a:r>
          </a:p>
          <a:p>
            <a:pPr marL="342900" marR="540385" lvl="0" indent="-342900">
              <a:lnSpc>
                <a:spcPct val="130000"/>
              </a:lnSpc>
              <a:spcBef>
                <a:spcPts val="600"/>
              </a:spcBef>
              <a:spcAft>
                <a:spcPts val="600"/>
              </a:spcAft>
              <a:buFont typeface="Symbol" panose="05050102010706020507" pitchFamily="18" charset="2"/>
              <a:buChar char=""/>
            </a:pPr>
            <a:r>
              <a:rPr lang="en-GB" sz="1200">
                <a:solidFill>
                  <a:srgbClr val="262626"/>
                </a:solidFill>
                <a:effectLst/>
                <a:uFill>
                  <a:solidFill>
                    <a:srgbClr val="111111"/>
                  </a:solidFill>
                </a:uFill>
                <a:latin typeface="Calibri" panose="020F0502020204030204" pitchFamily="34" charset="0"/>
                <a:ea typeface="Arial Unicode MS"/>
              </a:rPr>
              <a:t>Support leaders to feel confident in a quality careers education programme that is actually designed to support whole school improvement.</a:t>
            </a:r>
          </a:p>
          <a:p>
            <a:pPr defTabSz="945215">
              <a:defRPr/>
            </a:pPr>
            <a:endParaRPr lang="en-GB"/>
          </a:p>
          <a:p>
            <a:pPr defTabSz="945215">
              <a:defRPr/>
            </a:pPr>
            <a:endParaRPr lang="en-GB"/>
          </a:p>
          <a:p>
            <a:pPr defTabSz="945215">
              <a:defRPr/>
            </a:pPr>
            <a:endParaRPr lang="en-GB"/>
          </a:p>
        </p:txBody>
      </p:sp>
      <p:sp>
        <p:nvSpPr>
          <p:cNvPr id="4" name="Slide Number Placeholder 3"/>
          <p:cNvSpPr>
            <a:spLocks noGrp="1"/>
          </p:cNvSpPr>
          <p:nvPr>
            <p:ph type="sldNum" sz="quarter" idx="5"/>
          </p:nvPr>
        </p:nvSpPr>
        <p:spPr/>
        <p:txBody>
          <a:bodyPr/>
          <a:lstStyle/>
          <a:p>
            <a:pPr marL="0" marR="0" lvl="0" indent="0" algn="r" defTabSz="945215"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5215"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035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Careers Impact System is made up of two key parts, both of which I will outline today</a:t>
            </a:r>
          </a:p>
          <a:p>
            <a:r>
              <a:rPr lang="en-GB"/>
              <a:t>Careers Impact internal leadership reviews and peer-to-peer reviews, both of which are based in the five conditions for success that were identified as the elements that need to be in place in order to ensure a sustainable and strategic approach to careers leadership and the meaningful achievement of the Gatsby Benchmarks.</a:t>
            </a:r>
          </a:p>
          <a:p>
            <a:endParaRPr lang="en-GB"/>
          </a:p>
          <a:p>
            <a:r>
              <a:rPr lang="en-GB"/>
              <a:t>The five conditions for success are embedded within the Careers Impact System and help leaders to focus time and effort in the places that will make the biggest difference.</a:t>
            </a:r>
          </a:p>
          <a:p>
            <a:endParaRPr lang="en-GB"/>
          </a:p>
          <a:p>
            <a:r>
              <a:rPr lang="en-GB"/>
              <a:t>These are ensuring a clear, well-articulated leaders' vision for the impact of the provision, a strategic approach to careers planning, aligning with wider school improvement priorities, clearly defined learning outcomes to support learners as leavers, a distributed approach to careers leadership and the effective use of data within impact evaluation.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2499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r>
              <a:rPr lang="en-GB" sz="1200" b="0" i="0" u="none" strike="noStrike">
                <a:solidFill>
                  <a:srgbClr val="585857"/>
                </a:solidFill>
                <a:effectLst/>
                <a:latin typeface="Calibri" panose="020F0502020204030204" pitchFamily="34" charset="0"/>
              </a:rPr>
              <a:t>The system overall provides us with a different way of talking about careers and careers leadership, specifically through the lens of wider school, special school and college improvement</a:t>
            </a:r>
          </a:p>
          <a:p>
            <a:pPr algn="l" rtl="0" fontAlgn="base">
              <a:buFont typeface="Arial" panose="020B0604020202020204" pitchFamily="34" charset="0"/>
              <a:buNone/>
            </a:pPr>
            <a:endParaRPr lang="en-GB" sz="1200" b="0" i="0" u="none" strike="noStrike">
              <a:solidFill>
                <a:srgbClr val="585857"/>
              </a:solidFill>
              <a:effectLst/>
              <a:latin typeface="Calibri" panose="020F0502020204030204" pitchFamily="34" charset="0"/>
            </a:endParaRPr>
          </a:p>
          <a:p>
            <a:pPr algn="l" rtl="0" fontAlgn="base">
              <a:buFont typeface="Arial" panose="020B0604020202020204" pitchFamily="34" charset="0"/>
              <a:buNone/>
            </a:pPr>
            <a:r>
              <a:rPr lang="en-GB" sz="1200" b="0" i="0" u="none" strike="noStrike">
                <a:solidFill>
                  <a:srgbClr val="585857"/>
                </a:solidFill>
                <a:effectLst/>
                <a:latin typeface="Calibri" panose="020F0502020204030204" pitchFamily="34" charset="0"/>
              </a:rPr>
              <a:t>The reviews within the system allow us all to reflect on practice and to identify actions that will create a more sustainable and strategic approach to careers leadership </a:t>
            </a:r>
            <a:endParaRPr lang="en-US" b="0" i="0">
              <a:solidFill>
                <a:srgbClr val="585857"/>
              </a:solidFill>
              <a:effectLst/>
              <a:latin typeface="Arial" panose="020B0604020202020204" pitchFamily="34" charset="0"/>
            </a:endParaRPr>
          </a:p>
          <a:p>
            <a:endParaRPr lang="en-GB"/>
          </a:p>
          <a:p>
            <a:r>
              <a:rPr lang="en-GB"/>
              <a:t>The reviews give you a safe space to focus on the strategic leadership of careers and to step back from the to-do list to re-calibrate, focusing time and effort on the things that will make the biggest difference in your setting,</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AD37EEC-1AD9-4BD1-97B9-55588DD8BA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643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462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734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6A147-FCF1-4F8D-D92E-0A8281F56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A6F40-722D-796E-B9B0-28440147C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5E48E-EBE3-DBFE-A36D-9FCD830BBE8E}"/>
              </a:ext>
            </a:extLst>
          </p:cNvPr>
          <p:cNvSpPr>
            <a:spLocks noGrp="1"/>
          </p:cNvSpPr>
          <p:nvPr>
            <p:ph type="body" idx="1"/>
          </p:nvPr>
        </p:nvSpPr>
        <p:spPr/>
        <p:txBody>
          <a:bodyPr/>
          <a:lstStyle/>
          <a:p>
            <a:r>
              <a:rPr lang="en-GB" dirty="0"/>
              <a:t>Ambition that every school, special school and college undertakes a careers impact internal leadership review annually within their impact evaluation process</a:t>
            </a:r>
            <a:endParaRPr lang="en-GB" dirty="0">
              <a:ea typeface="Calibri"/>
              <a:cs typeface="Calibri"/>
            </a:endParaRPr>
          </a:p>
          <a:p>
            <a:endParaRPr lang="en-GB" dirty="0">
              <a:ea typeface="Calibri"/>
              <a:cs typeface="Calibri"/>
            </a:endParaRPr>
          </a:p>
          <a:p>
            <a:r>
              <a:rPr lang="en-GB" dirty="0">
                <a:ea typeface="Calibri"/>
                <a:cs typeface="Calibri"/>
              </a:rPr>
              <a:t>The key steps to a review are highlighted on this slide</a:t>
            </a:r>
          </a:p>
          <a:p>
            <a:endParaRPr lang="en-GB" dirty="0">
              <a:ea typeface="Calibri"/>
              <a:cs typeface="Calibri"/>
            </a:endParaRPr>
          </a:p>
          <a:p>
            <a:r>
              <a:rPr lang="en-GB" dirty="0">
                <a:ea typeface="Calibri"/>
                <a:cs typeface="Calibri"/>
              </a:rPr>
              <a:t>All those involved in distributed leadership of careers within an institution should convene in the review process</a:t>
            </a:r>
          </a:p>
          <a:p>
            <a:r>
              <a:rPr lang="en-GB" dirty="0">
                <a:ea typeface="Calibri"/>
                <a:cs typeface="Calibri"/>
              </a:rPr>
              <a:t>Those convened then consider the maturity model and agree the best ft statements on each line that describes practice in their institutions</a:t>
            </a:r>
          </a:p>
          <a:p>
            <a:r>
              <a:rPr lang="en-GB" dirty="0">
                <a:ea typeface="Calibri"/>
                <a:cs typeface="Calibri"/>
              </a:rPr>
              <a:t>We then encourage colleagues to return to the digital tool to record their responses – crucial that this lands as an offline review/discussion process where responses are recorded online through compass/Compass+</a:t>
            </a:r>
          </a:p>
          <a:p>
            <a:r>
              <a:rPr lang="en-GB" dirty="0">
                <a:ea typeface="Calibri"/>
                <a:cs typeface="Calibri"/>
              </a:rPr>
              <a:t>The digital functionality allows institutions to see data visualisations of their strengths and areas for focus and recommendations for improvement</a:t>
            </a:r>
          </a:p>
          <a:p>
            <a:endParaRPr lang="en-GB" dirty="0">
              <a:ea typeface="Calibri"/>
              <a:cs typeface="Calibri"/>
            </a:endParaRPr>
          </a:p>
          <a:p>
            <a:r>
              <a:rPr lang="en-GB" dirty="0">
                <a:ea typeface="Calibri"/>
                <a:cs typeface="Calibri"/>
              </a:rPr>
              <a:t>The data that institutions see will inform next steps and action planning and will likely inform your ways of working as a Hub…this is straying into value and purpose to Hubs so let’s go back to a focus on value and purpose to schools, special schools and colleges!</a:t>
            </a:r>
          </a:p>
          <a:p>
            <a:endParaRPr lang="en-GB" dirty="0">
              <a:cs typeface="Calibri"/>
            </a:endParaRPr>
          </a:p>
          <a:p>
            <a:endParaRPr lang="en-GB" dirty="0"/>
          </a:p>
        </p:txBody>
      </p:sp>
      <p:sp>
        <p:nvSpPr>
          <p:cNvPr id="4" name="Slide Number Placeholder 3">
            <a:extLst>
              <a:ext uri="{FF2B5EF4-FFF2-40B4-BE49-F238E27FC236}">
                <a16:creationId xmlns:a16="http://schemas.microsoft.com/office/drawing/2014/main" id="{8FD85ED7-E46D-22AF-EFE3-81605A59BA0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00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966CC-4B1A-74A8-72F1-6C816D240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FB90A-E4B5-7EB3-3FE2-2F636CA45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6E7C1-FC84-C4C2-F335-6530949B2E44}"/>
              </a:ext>
            </a:extLst>
          </p:cNvPr>
          <p:cNvSpPr>
            <a:spLocks noGrp="1"/>
          </p:cNvSpPr>
          <p:nvPr>
            <p:ph type="body" idx="1"/>
          </p:nvPr>
        </p:nvSpPr>
        <p:spPr/>
        <p:txBody>
          <a:bodyPr/>
          <a:lstStyle/>
          <a:p>
            <a:r>
              <a:rPr lang="en-GB" dirty="0"/>
              <a:t>As of participant feedback data May 2026</a:t>
            </a:r>
          </a:p>
        </p:txBody>
      </p:sp>
      <p:sp>
        <p:nvSpPr>
          <p:cNvPr id="4" name="Slide Number Placeholder 3">
            <a:extLst>
              <a:ext uri="{FF2B5EF4-FFF2-40B4-BE49-F238E27FC236}">
                <a16:creationId xmlns:a16="http://schemas.microsoft.com/office/drawing/2014/main" id="{7214E2A9-9EF6-3F6A-89E5-6000143F75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900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Aptos" panose="020B0004020202020204" pitchFamily="34" charset="0"/>
                <a:ea typeface="Times New Roman" panose="02020603050405020304" pitchFamily="18" charset="0"/>
              </a:rPr>
              <a:t>It is recommended in Statutory Guidance, that institutions undertake a Careers Impact internal leadership review. This process involves key senior staff and will support you in understanding what embedded good practice looks like and how to recognise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Aptos" panose="020B00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Aptos" panose="020B0004020202020204" pitchFamily="34" charset="0"/>
                <a:ea typeface="Times New Roman" panose="02020603050405020304" pitchFamily="18" charset="0"/>
              </a:rPr>
              <a:t>Engagement with this process also enables you more confidently articulate the intent, design and impact of your careers provision </a:t>
            </a:r>
            <a:r>
              <a:rPr lang="en-GB" sz="1800">
                <a:effectLst/>
                <a:latin typeface="Aptos" panose="020B0004020202020204" pitchFamily="34" charset="0"/>
                <a:ea typeface="Aptos" panose="020B0004020202020204" pitchFamily="34" charset="0"/>
                <a:cs typeface="Times New Roman" panose="02020603050405020304" pitchFamily="18" charset="0"/>
              </a:rPr>
              <a:t>whether for internal reflection, external validation, during</a:t>
            </a:r>
            <a:r>
              <a:rPr lang="en-US" sz="1800">
                <a:effectLst/>
                <a:latin typeface="Aptos" panose="020B0004020202020204" pitchFamily="34" charset="0"/>
                <a:ea typeface="Aptos" panose="020B0004020202020204" pitchFamily="34" charset="0"/>
                <a:cs typeface="Times New Roman" panose="02020603050405020304" pitchFamily="18" charset="0"/>
              </a:rPr>
              <a:t> an Ofsted inspection </a:t>
            </a:r>
            <a:r>
              <a:rPr lang="en-GB" sz="1800">
                <a:effectLst/>
                <a:latin typeface="Aptos" panose="020B0004020202020204" pitchFamily="34" charset="0"/>
                <a:ea typeface="Aptos" panose="020B0004020202020204" pitchFamily="34" charset="0"/>
                <a:cs typeface="Times New Roman" panose="02020603050405020304" pitchFamily="18" charset="0"/>
              </a:rPr>
              <a:t>or within stakeholder 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Aptos" panose="020B0004020202020204" pitchFamily="34" charset="0"/>
              <a:ea typeface="Times New Roman" panose="02020603050405020304" pitchFamily="18" charset="0"/>
            </a:endParaRPr>
          </a:p>
          <a:p>
            <a:r>
              <a:rPr lang="en-US" sz="1800">
                <a:effectLst/>
                <a:latin typeface="Aptos" panose="020B0004020202020204" pitchFamily="34" charset="0"/>
                <a:ea typeface="Times New Roman" panose="02020603050405020304" pitchFamily="18" charset="0"/>
              </a:rPr>
              <a:t>Through this process, leaders gain:</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a clear understanding of strengths and areas for development within their careers provision.</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evidence-based insights to inform inspection discussions and stakeholder engagement.</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increased confidence across leadership and staff in articulating impact and strategic direction.</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a demonstration of a culture of continuous improvement and strategic oversight.</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strengthened collaboration across departments, fostering shared ownership of careers education.</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development of robust impact measures aligned with institutional priorities.</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a:effectLst/>
                <a:latin typeface="Aptos" panose="020B0004020202020204" pitchFamily="34" charset="0"/>
                <a:ea typeface="Times New Roman" panose="02020603050405020304" pitchFamily="18" charset="0"/>
              </a:rPr>
              <a:t>the ability to monitor progress over time and adapt strategies responsively.</a:t>
            </a:r>
            <a:endParaRPr lang="en-GB" sz="180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Times New Roman" panose="02020603050405020304" pitchFamily="18" charset="0"/>
              <a:ea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B6A7A875-82CA-438E-839B-8C02F61E3A4E}" type="slidenum">
              <a:rPr lang="en-GB" smtClean="0"/>
              <a:t>10</a:t>
            </a:fld>
            <a:endParaRPr lang="en-GB"/>
          </a:p>
        </p:txBody>
      </p:sp>
    </p:spTree>
    <p:extLst>
      <p:ext uri="{BB962C8B-B14F-4D97-AF65-F5344CB8AC3E}">
        <p14:creationId xmlns:p14="http://schemas.microsoft.com/office/powerpoint/2010/main" val="3361017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FC46B-D155-BCA0-3E11-960870BEEB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C84A3-2119-BCD4-E68A-FFEA473109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2893DB-3F10-A4D5-2793-959F06D198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Aptos" panose="020B0004020202020204" pitchFamily="34" charset="0"/>
                <a:ea typeface="Times New Roman" panose="02020603050405020304" pitchFamily="18" charset="0"/>
              </a:rPr>
              <a:t>It is recommended in Statutory Guidance, that institutions undertake a Careers Impact internal leadership review. This process involves key senior staff and will support you in understanding what embedded good practice looks like and how to recognise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Aptos" panose="020B00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Aptos" panose="020B0004020202020204" pitchFamily="34" charset="0"/>
                <a:ea typeface="Times New Roman" panose="02020603050405020304" pitchFamily="18" charset="0"/>
              </a:rPr>
              <a:t>Engagement with this process also enables you more confidently articulate the intent, design and impact of your careers provision </a:t>
            </a:r>
            <a:r>
              <a:rPr lang="en-GB" sz="1800">
                <a:effectLst/>
                <a:latin typeface="Aptos" panose="020B0004020202020204" pitchFamily="34" charset="0"/>
                <a:ea typeface="Aptos" panose="020B0004020202020204" pitchFamily="34" charset="0"/>
                <a:cs typeface="Times New Roman" panose="02020603050405020304" pitchFamily="18" charset="0"/>
              </a:rPr>
              <a:t>whether for internal reflection, external validation, during</a:t>
            </a:r>
            <a:r>
              <a:rPr lang="en-US" sz="1800">
                <a:effectLst/>
                <a:latin typeface="Aptos" panose="020B0004020202020204" pitchFamily="34" charset="0"/>
                <a:ea typeface="Aptos" panose="020B0004020202020204" pitchFamily="34" charset="0"/>
                <a:cs typeface="Times New Roman" panose="02020603050405020304" pitchFamily="18" charset="0"/>
              </a:rPr>
              <a:t> an Ofsted inspection </a:t>
            </a:r>
            <a:r>
              <a:rPr lang="en-GB" sz="1800">
                <a:effectLst/>
                <a:latin typeface="Aptos" panose="020B0004020202020204" pitchFamily="34" charset="0"/>
                <a:ea typeface="Aptos" panose="020B0004020202020204" pitchFamily="34" charset="0"/>
                <a:cs typeface="Times New Roman" panose="02020603050405020304" pitchFamily="18" charset="0"/>
              </a:rPr>
              <a:t>or within stakeholder 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Aptos" panose="020B0004020202020204" pitchFamily="34" charset="0"/>
              <a:ea typeface="Times New Roman" panose="02020603050405020304" pitchFamily="18" charset="0"/>
            </a:endParaRPr>
          </a:p>
          <a:p>
            <a:r>
              <a:rPr lang="en-US" sz="1800">
                <a:effectLst/>
                <a:latin typeface="Aptos" panose="020B0004020202020204" pitchFamily="34" charset="0"/>
                <a:ea typeface="Times New Roman" panose="02020603050405020304" pitchFamily="18" charset="0"/>
              </a:rPr>
              <a:t>Through this process, leaders gain:</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a clear understanding of strengths and areas for development within their careers provision.</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evidence-based insights to inform inspection discussions and stakeholder engagement.</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increased confidence across leadership and staff in articulating impact and strategic direction.</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a demonstration of a culture of continuous improvement and strategic oversight.</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strengthened collaboration across departments, fostering shared ownership of careers education.</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800">
                <a:effectLst/>
                <a:latin typeface="Aptos" panose="020B0004020202020204" pitchFamily="34" charset="0"/>
                <a:ea typeface="Times New Roman" panose="02020603050405020304" pitchFamily="18" charset="0"/>
              </a:rPr>
              <a:t>development of robust impact measures aligned with institutional priorities.</a:t>
            </a:r>
            <a:endParaRPr lang="en-GB" sz="18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a:effectLst/>
                <a:latin typeface="Aptos" panose="020B0004020202020204" pitchFamily="34" charset="0"/>
                <a:ea typeface="Times New Roman" panose="02020603050405020304" pitchFamily="18" charset="0"/>
              </a:rPr>
              <a:t>the ability to monitor progress over time and adapt strategies responsively.</a:t>
            </a:r>
            <a:endParaRPr lang="en-GB" sz="180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Times New Roman" panose="02020603050405020304" pitchFamily="18" charset="0"/>
              <a:ea typeface="Times New Roman" panose="02020603050405020304" pitchFamily="18" charset="0"/>
            </a:endParaRPr>
          </a:p>
          <a:p>
            <a:endParaRPr lang="en-GB"/>
          </a:p>
        </p:txBody>
      </p:sp>
      <p:sp>
        <p:nvSpPr>
          <p:cNvPr id="4" name="Slide Number Placeholder 3">
            <a:extLst>
              <a:ext uri="{FF2B5EF4-FFF2-40B4-BE49-F238E27FC236}">
                <a16:creationId xmlns:a16="http://schemas.microsoft.com/office/drawing/2014/main" id="{0E5EECBE-B090-DB69-CAD8-5E2389DD5ECB}"/>
              </a:ext>
            </a:extLst>
          </p:cNvPr>
          <p:cNvSpPr>
            <a:spLocks noGrp="1"/>
          </p:cNvSpPr>
          <p:nvPr>
            <p:ph type="sldNum" sz="quarter" idx="5"/>
          </p:nvPr>
        </p:nvSpPr>
        <p:spPr/>
        <p:txBody>
          <a:bodyPr/>
          <a:lstStyle/>
          <a:p>
            <a:fld id="{B6A7A875-82CA-438E-839B-8C02F61E3A4E}" type="slidenum">
              <a:rPr lang="en-GB" smtClean="0"/>
              <a:t>11</a:t>
            </a:fld>
            <a:endParaRPr lang="en-GB"/>
          </a:p>
        </p:txBody>
      </p:sp>
    </p:spTree>
    <p:extLst>
      <p:ext uri="{BB962C8B-B14F-4D97-AF65-F5344CB8AC3E}">
        <p14:creationId xmlns:p14="http://schemas.microsoft.com/office/powerpoint/2010/main" val="3422693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NEW Ofsted guide coming out in the next few weeks will dig deeper into how to confidently articulate impact to Ofsted.</a:t>
            </a:r>
          </a:p>
          <a:p>
            <a:endParaRPr lang="en-GB"/>
          </a:p>
          <a:p>
            <a:r>
              <a:rPr lang="en-GB"/>
              <a:t>The process of undertaking a Careers Leadership internal leadership review is not only recommended in Statutory Guidance, it also </a:t>
            </a:r>
            <a:r>
              <a:rPr lang="en-GB" sz="1800">
                <a:effectLst/>
                <a:latin typeface="Aptos" panose="020B0004020202020204" pitchFamily="34" charset="0"/>
                <a:ea typeface="Aptos" panose="020B0004020202020204" pitchFamily="34" charset="0"/>
                <a:cs typeface="Times New Roman" panose="02020603050405020304" pitchFamily="18" charset="0"/>
              </a:rPr>
              <a:t>can help strengthen your confidence in effectively articulating how careers provision contributes to other Ofsted evaluation areas. You can see some examples of the types of reflective questions and conversations that will arise through the process of collective self-evaluation.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ptos" panose="020B0004020202020204" pitchFamily="34" charset="0"/>
                <a:ea typeface="Aptos" panose="020B0004020202020204" pitchFamily="34" charset="0"/>
                <a:cs typeface="Times New Roman" panose="02020603050405020304" pitchFamily="18" charset="0"/>
              </a:rPr>
              <a:t>Senior leader participation in a </a:t>
            </a:r>
            <a:r>
              <a:rPr lang="en-GB" sz="1800" u="sng" kern="10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Careers Impact internal leadership review</a:t>
            </a:r>
            <a:r>
              <a:rPr lang="en-GB" sz="1800" kern="100">
                <a:effectLst/>
                <a:latin typeface="Aptos" panose="020B0004020202020204" pitchFamily="34" charset="0"/>
                <a:ea typeface="Aptos" panose="020B0004020202020204" pitchFamily="34" charset="0"/>
                <a:cs typeface="Times New Roman" panose="02020603050405020304" pitchFamily="18" charset="0"/>
              </a:rPr>
              <a:t> or their strategic and responsive involvement in a peer-to-peer review, provides a strong indication of effective leadership. Participation not only supports informed decision-making but also demonstrates a commitment to inclusive, high-quality provision. The peer-to-peer review adds further rigour, and the resulting impact-evaluated strategic action planning can serve as potential evidence of ‘strong’ or even ‘exemplary’ practice under the new framework.</a:t>
            </a:r>
          </a:p>
          <a:p>
            <a:endParaRPr lang="en-GB"/>
          </a:p>
        </p:txBody>
      </p:sp>
      <p:sp>
        <p:nvSpPr>
          <p:cNvPr id="4" name="Slide Number Placeholder 3"/>
          <p:cNvSpPr>
            <a:spLocks noGrp="1"/>
          </p:cNvSpPr>
          <p:nvPr>
            <p:ph type="sldNum" sz="quarter" idx="5"/>
          </p:nvPr>
        </p:nvSpPr>
        <p:spPr/>
        <p:txBody>
          <a:bodyPr/>
          <a:lstStyle/>
          <a:p>
            <a:fld id="{B6A7A875-82CA-438E-839B-8C02F61E3A4E}" type="slidenum">
              <a:rPr lang="en-GB" smtClean="0"/>
              <a:t>12</a:t>
            </a:fld>
            <a:endParaRPr lang="en-GB"/>
          </a:p>
        </p:txBody>
      </p:sp>
    </p:spTree>
    <p:extLst>
      <p:ext uri="{BB962C8B-B14F-4D97-AF65-F5344CB8AC3E}">
        <p14:creationId xmlns:p14="http://schemas.microsoft.com/office/powerpoint/2010/main" val="3267308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May feedback data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1343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6A7A875-82CA-438E-839B-8C02F61E3A4E}" type="slidenum">
              <a:rPr lang="en-GB" smtClean="0"/>
              <a:t>14</a:t>
            </a:fld>
            <a:endParaRPr lang="en-GB"/>
          </a:p>
        </p:txBody>
      </p:sp>
    </p:spTree>
    <p:extLst>
      <p:ext uri="{BB962C8B-B14F-4D97-AF65-F5344CB8AC3E}">
        <p14:creationId xmlns:p14="http://schemas.microsoft.com/office/powerpoint/2010/main" val="1867154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65881"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5881"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614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2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2478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6A147-FCF1-4F8D-D92E-0A8281F56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A6F40-722D-796E-B9B0-28440147C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5E48E-EBE3-DBFE-A36D-9FCD830BBE8E}"/>
              </a:ext>
            </a:extLst>
          </p:cNvPr>
          <p:cNvSpPr>
            <a:spLocks noGrp="1"/>
          </p:cNvSpPr>
          <p:nvPr>
            <p:ph type="body" idx="1"/>
          </p:nvPr>
        </p:nvSpPr>
        <p:spPr/>
        <p:txBody>
          <a:bodyPr/>
          <a:lstStyle/>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Arial" panose="020B0604020202020204" pitchFamily="34" charset="0"/>
              </a:rPr>
              <a:t>Internal leadership review</a:t>
            </a:r>
            <a:br>
              <a:rPr lang="en-GB" sz="1800" kern="100" dirty="0">
                <a:effectLst/>
                <a:latin typeface="Aptos" panose="020B0004020202020204" pitchFamily="34" charset="0"/>
                <a:ea typeface="Aptos" panose="020B0004020202020204" pitchFamily="34" charset="0"/>
                <a:cs typeface="Arial" panose="020B0604020202020204" pitchFamily="34" charset="0"/>
              </a:rPr>
            </a:br>
            <a:r>
              <a:rPr lang="en-GB" sz="1800" kern="100" dirty="0">
                <a:effectLst/>
                <a:latin typeface="Aptos" panose="020B0004020202020204" pitchFamily="34" charset="0"/>
                <a:ea typeface="Aptos" panose="020B0004020202020204" pitchFamily="34" charset="0"/>
                <a:cs typeface="Arial" panose="020B0604020202020204" pitchFamily="34" charset="0"/>
              </a:rPr>
              <a:t>Institutions begin by bringing together the right colleagues (internal to their institution) to complete an internal leadership review, reflecting on strengths and areas for development in relation to Careers Leadership Maturity.</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Arial" panose="020B0604020202020204" pitchFamily="34" charset="0"/>
              </a:rPr>
              <a:t>Forming trios and preparation for review</a:t>
            </a:r>
            <a:br>
              <a:rPr lang="en-GB" sz="1800" kern="100" dirty="0">
                <a:effectLst/>
                <a:latin typeface="Aptos" panose="020B0004020202020204" pitchFamily="34" charset="0"/>
                <a:ea typeface="Aptos" panose="020B0004020202020204" pitchFamily="34" charset="0"/>
                <a:cs typeface="Arial" panose="020B0604020202020204" pitchFamily="34" charset="0"/>
              </a:rPr>
            </a:br>
            <a:r>
              <a:rPr lang="en-GB" sz="1800" kern="100" dirty="0">
                <a:effectLst/>
                <a:latin typeface="Aptos" panose="020B0004020202020204" pitchFamily="34" charset="0"/>
                <a:ea typeface="Aptos" panose="020B0004020202020204" pitchFamily="34" charset="0"/>
                <a:cs typeface="Arial" panose="020B0604020202020204" pitchFamily="34" charset="0"/>
              </a:rPr>
              <a:t>Institutions are grouped into trios for the review day. Groupings may be based on setting type (e.g. special schools, colleges), similar /different benchmarks or priorities, geographical location, or Trust membership. Sharing the rationale for groupings with leaders helps reinforce the value of the collaborative approach. Colleagues will need to prepare for the review which will be covered in the next section on commitment.</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Arial" panose="020B0604020202020204" pitchFamily="34" charset="0"/>
              </a:rPr>
              <a:t>Review day participation</a:t>
            </a:r>
            <a:br>
              <a:rPr lang="en-GB" sz="1800" kern="100" dirty="0">
                <a:effectLst/>
                <a:latin typeface="Aptos" panose="020B0004020202020204" pitchFamily="34" charset="0"/>
                <a:ea typeface="Aptos" panose="020B0004020202020204" pitchFamily="34" charset="0"/>
                <a:cs typeface="Arial" panose="020B0604020202020204" pitchFamily="34" charset="0"/>
              </a:rPr>
            </a:br>
            <a:r>
              <a:rPr lang="en-GB" sz="1800" kern="100" dirty="0">
                <a:effectLst/>
                <a:latin typeface="Aptos" panose="020B0004020202020204" pitchFamily="34" charset="0"/>
                <a:ea typeface="Aptos" panose="020B0004020202020204" pitchFamily="34" charset="0"/>
                <a:cs typeface="Arial" panose="020B0604020202020204" pitchFamily="34" charset="0"/>
              </a:rPr>
              <a:t>Each institution commits up to two staff members to attend the full review day, one of whom must be the senior leader responsible for careers. Full engagement is essential for meaningful peer learning and reflection.</a:t>
            </a:r>
          </a:p>
          <a:p>
            <a:pPr>
              <a:lnSpc>
                <a:spcPct val="107000"/>
              </a:lnSpc>
              <a:spcAft>
                <a:spcPts val="800"/>
              </a:spcAft>
            </a:pPr>
            <a:r>
              <a:rPr lang="en-GB" sz="1800" b="1" kern="100" dirty="0">
                <a:effectLst/>
                <a:latin typeface="Aptos" panose="020B0004020202020204" pitchFamily="34" charset="0"/>
                <a:ea typeface="Aptos" panose="020B0004020202020204" pitchFamily="34" charset="0"/>
                <a:cs typeface="Arial" panose="020B0604020202020204" pitchFamily="34" charset="0"/>
              </a:rPr>
              <a:t>Post-review – Summary and action planning</a:t>
            </a:r>
            <a:br>
              <a:rPr lang="en-GB" sz="1800" kern="100" dirty="0">
                <a:effectLst/>
                <a:latin typeface="Aptos" panose="020B0004020202020204" pitchFamily="34" charset="0"/>
                <a:ea typeface="Aptos" panose="020B0004020202020204" pitchFamily="34" charset="0"/>
                <a:cs typeface="Arial" panose="020B0604020202020204" pitchFamily="34" charset="0"/>
              </a:rPr>
            </a:br>
            <a:r>
              <a:rPr lang="en-GB" sz="1800" kern="100" dirty="0">
                <a:effectLst/>
                <a:latin typeface="Aptos" panose="020B0004020202020204" pitchFamily="34" charset="0"/>
                <a:ea typeface="Aptos" panose="020B0004020202020204" pitchFamily="34" charset="0"/>
                <a:cs typeface="Arial" panose="020B0604020202020204" pitchFamily="34" charset="0"/>
              </a:rPr>
              <a:t>Following the review, the facilitator provides a summary of review document. Each institution then completes an action plan within the same document. This is designed to support strategic conversations with wider leadership teams and governors, promoting distributed leadership of careers. There is finally the option to reconvene as a trio to share progress and maintain momentum.</a:t>
            </a:r>
          </a:p>
          <a:p>
            <a:endParaRPr lang="en-GB" dirty="0">
              <a:ea typeface="Calibri"/>
              <a:cs typeface="Calibri" panose="020F0502020204030204"/>
            </a:endParaRPr>
          </a:p>
        </p:txBody>
      </p:sp>
      <p:sp>
        <p:nvSpPr>
          <p:cNvPr id="4" name="Slide Number Placeholder 3">
            <a:extLst>
              <a:ext uri="{FF2B5EF4-FFF2-40B4-BE49-F238E27FC236}">
                <a16:creationId xmlns:a16="http://schemas.microsoft.com/office/drawing/2014/main" id="{8FD85ED7-E46D-22AF-EFE3-81605A59BA08}"/>
              </a:ext>
            </a:extLst>
          </p:cNvPr>
          <p:cNvSpPr>
            <a:spLocks noGrp="1"/>
          </p:cNvSpPr>
          <p:nvPr>
            <p:ph type="sldNum" sz="quarter" idx="5"/>
          </p:nvPr>
        </p:nvSpPr>
        <p:spPr/>
        <p:txBody>
          <a:bodyPr/>
          <a:lstStyle/>
          <a:p>
            <a:pPr marL="0" marR="0" lvl="0" indent="0" algn="r" defTabSz="467167"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7167"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1936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53316-1ACF-C60E-A4FC-F937877B8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671B2-F646-525C-CBFA-222C1C4200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7DD369-6F5C-0AF8-02AF-7D7DF16FBB0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20C7B09-5CEC-9DD5-009A-402E1233A4AB}"/>
              </a:ext>
            </a:extLst>
          </p:cNvPr>
          <p:cNvSpPr>
            <a:spLocks noGrp="1"/>
          </p:cNvSpPr>
          <p:nvPr>
            <p:ph type="sldNum" sz="quarter" idx="5"/>
          </p:nvPr>
        </p:nvSpPr>
        <p:spPr/>
        <p:txBody>
          <a:bodyPr/>
          <a:lstStyle/>
          <a:p>
            <a:pPr marL="0" marR="0" lvl="0" indent="0" algn="r" defTabSz="965881"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5881" rtl="0" eaLnBrk="1" fontAlgn="auto" latinLnBrk="0" hangingPunct="1">
                <a:lnSpc>
                  <a:spcPct val="100000"/>
                </a:lnSpc>
                <a:spcBef>
                  <a:spcPts val="0"/>
                </a:spcBef>
                <a:spcAft>
                  <a:spcPts val="0"/>
                </a:spcAft>
                <a:buClrTx/>
                <a:buSzTx/>
                <a:buFontTx/>
                <a:buNone/>
                <a:tabLst/>
                <a:defRPr/>
              </a:pPr>
              <a:t>19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9255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966CC-4B1A-74A8-72F1-6C816D240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FB90A-E4B5-7EB3-3FE2-2F636CA45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6E7C1-FC84-C4C2-F335-6530949B2E44}"/>
              </a:ext>
            </a:extLst>
          </p:cNvPr>
          <p:cNvSpPr>
            <a:spLocks noGrp="1"/>
          </p:cNvSpPr>
          <p:nvPr>
            <p:ph type="body" idx="1"/>
          </p:nvPr>
        </p:nvSpPr>
        <p:spPr/>
        <p:txBody>
          <a:bodyPr/>
          <a:lstStyle/>
          <a:p>
            <a:r>
              <a:rPr lang="en-GB" dirty="0"/>
              <a:t>Survey data May 2026</a:t>
            </a:r>
          </a:p>
        </p:txBody>
      </p:sp>
      <p:sp>
        <p:nvSpPr>
          <p:cNvPr id="4" name="Slide Number Placeholder 3">
            <a:extLst>
              <a:ext uri="{FF2B5EF4-FFF2-40B4-BE49-F238E27FC236}">
                <a16:creationId xmlns:a16="http://schemas.microsoft.com/office/drawing/2014/main" id="{7214E2A9-9EF6-3F6A-89E5-6000143F75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F67D13-372F-416F-9136-66DAE35139F2}"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866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May feedback data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8099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5E366-362C-B4C0-BCE4-50B169897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5DBA6-1F90-F469-A849-6EF6F56FFD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DE566-ADEF-C3A2-B4D0-3AF7CC693BC3}"/>
              </a:ext>
            </a:extLst>
          </p:cNvPr>
          <p:cNvSpPr>
            <a:spLocks noGrp="1"/>
          </p:cNvSpPr>
          <p:nvPr>
            <p:ph type="body" idx="1"/>
          </p:nvPr>
        </p:nvSpPr>
        <p:spPr/>
        <p:txBody>
          <a:bodyPr/>
          <a:lstStyle/>
          <a:p>
            <a:pPr fontAlgn="t"/>
            <a:r>
              <a:rPr lang="en-GB" sz="1200" b="1" i="0" kern="1200" dirty="0">
                <a:solidFill>
                  <a:schemeClr val="tx1"/>
                </a:solidFill>
                <a:effectLst/>
                <a:latin typeface="+mn-lt"/>
                <a:ea typeface="+mn-ea"/>
                <a:cs typeface="+mn-cs"/>
              </a:rPr>
              <a:t>This finding is particularly important because it suggests careers is increasingly being seen as a strategic lever for whole-establishment improvement rather than a standalone programme.</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Looking first at the survey evidence, the impact is clear. </a:t>
            </a:r>
            <a:r>
              <a:rPr lang="en-GB" sz="1200" b="1" i="0" kern="1200" dirty="0">
                <a:solidFill>
                  <a:schemeClr val="tx1"/>
                </a:solidFill>
                <a:effectLst/>
                <a:latin typeface="+mn-lt"/>
                <a:ea typeface="+mn-ea"/>
                <a:cs typeface="+mn-cs"/>
              </a:rPr>
              <a:t>95%of respondents said the internal leadership review helped them view careers more strategically</a:t>
            </a:r>
            <a:r>
              <a:rPr lang="en-GB" sz="1200" b="0" i="0" kern="1200" dirty="0">
                <a:solidFill>
                  <a:schemeClr val="tx1"/>
                </a:solidFill>
                <a:effectLst/>
                <a:latin typeface="+mn-lt"/>
                <a:ea typeface="+mn-ea"/>
                <a:cs typeface="+mn-cs"/>
              </a:rPr>
              <a:t>, while </a:t>
            </a:r>
            <a:r>
              <a:rPr lang="en-GB" sz="1200" b="1" i="0" kern="1200" dirty="0">
                <a:solidFill>
                  <a:schemeClr val="tx1"/>
                </a:solidFill>
                <a:effectLst/>
                <a:latin typeface="+mn-lt"/>
                <a:ea typeface="+mn-ea"/>
                <a:cs typeface="+mn-cs"/>
              </a:rPr>
              <a:t>93% reported stronger links between careers and wider institutional improvement priorities</a:t>
            </a:r>
            <a:r>
              <a:rPr lang="en-GB" sz="1200" b="0" i="0" kern="1200" dirty="0">
                <a:solidFill>
                  <a:schemeClr val="tx1"/>
                </a:solidFill>
                <a:effectLst/>
                <a:latin typeface="+mn-lt"/>
                <a:ea typeface="+mn-ea"/>
                <a:cs typeface="+mn-cs"/>
              </a:rPr>
              <a:t>. In addition, </a:t>
            </a:r>
            <a:r>
              <a:rPr lang="en-GB" sz="1200" b="1" i="0" kern="1200" dirty="0">
                <a:solidFill>
                  <a:schemeClr val="tx1"/>
                </a:solidFill>
                <a:effectLst/>
                <a:latin typeface="+mn-lt"/>
                <a:ea typeface="+mn-ea"/>
                <a:cs typeface="+mn-cs"/>
              </a:rPr>
              <a:t>88% said the process helped create a shared language for careers leadership</a:t>
            </a:r>
            <a:r>
              <a:rPr lang="en-GB" sz="1200" b="0" i="0" kern="1200" dirty="0">
                <a:solidFill>
                  <a:schemeClr val="tx1"/>
                </a:solidFill>
                <a:effectLst/>
                <a:latin typeface="+mn-lt"/>
                <a:ea typeface="+mn-ea"/>
                <a:cs typeface="+mn-cs"/>
              </a:rPr>
              <a:t>, and </a:t>
            </a:r>
            <a:r>
              <a:rPr lang="en-GB" sz="1200" b="1" i="0" kern="1200" dirty="0">
                <a:solidFill>
                  <a:schemeClr val="tx1"/>
                </a:solidFill>
                <a:effectLst/>
                <a:latin typeface="+mn-lt"/>
                <a:ea typeface="+mn-ea"/>
                <a:cs typeface="+mn-cs"/>
              </a:rPr>
              <a:t>78% reported a better understanding of how careers can contribute to wider priorities such as attendance, engagement and learner outcomes.</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These findings indicate that the Careers Impact System is helping establishments move beyond a focus on individual careers activities and towards a more strategic view of careers as part of organisational improvement.</a:t>
            </a:r>
          </a:p>
          <a:p>
            <a:pPr fontAlgn="t"/>
            <a:r>
              <a:rPr lang="en-GB" sz="1200" b="0" i="0" kern="1200" dirty="0">
                <a:solidFill>
                  <a:schemeClr val="tx1"/>
                </a:solidFill>
                <a:effectLst/>
                <a:latin typeface="+mn-lt"/>
                <a:ea typeface="+mn-ea"/>
                <a:cs typeface="+mn-cs"/>
              </a:rPr>
              <a:t>What is particularly encouraging is that the </a:t>
            </a:r>
            <a:r>
              <a:rPr lang="en-GB" sz="1200" b="1" i="0" kern="1200" dirty="0">
                <a:solidFill>
                  <a:schemeClr val="tx1"/>
                </a:solidFill>
                <a:effectLst/>
                <a:latin typeface="+mn-lt"/>
                <a:ea typeface="+mn-ea"/>
                <a:cs typeface="+mn-cs"/>
              </a:rPr>
              <a:t>Quality Review evidence suggests these changes are being sustained over time</a:t>
            </a:r>
            <a:r>
              <a:rPr lang="en-GB" sz="1200" b="0" i="0" kern="1200" dirty="0">
                <a:solidFill>
                  <a:schemeClr val="tx1"/>
                </a:solidFill>
                <a:effectLst/>
                <a:latin typeface="+mn-lt"/>
                <a:ea typeface="+mn-ea"/>
                <a:cs typeface="+mn-cs"/>
              </a:rPr>
              <a:t>.</a:t>
            </a:r>
          </a:p>
          <a:p>
            <a:pPr fontAlgn="t"/>
            <a:r>
              <a:rPr lang="en-GB" sz="1200" b="0" i="0" kern="1200" dirty="0">
                <a:solidFill>
                  <a:schemeClr val="tx1"/>
                </a:solidFill>
                <a:effectLst/>
                <a:latin typeface="+mn-lt"/>
                <a:ea typeface="+mn-ea"/>
                <a:cs typeface="+mn-cs"/>
              </a:rPr>
              <a:t>More than 12 months after participating in a peer-to-peer review, institutions described careers priorities being incorporated into </a:t>
            </a:r>
            <a:r>
              <a:rPr lang="en-GB" sz="1200" b="1" i="0" kern="1200" dirty="0">
                <a:solidFill>
                  <a:schemeClr val="tx1"/>
                </a:solidFill>
                <a:effectLst/>
                <a:latin typeface="+mn-lt"/>
                <a:ea typeface="+mn-ea"/>
                <a:cs typeface="+mn-cs"/>
              </a:rPr>
              <a:t>school improvement plans and strategic careers plans</a:t>
            </a:r>
            <a:r>
              <a:rPr lang="en-GB" sz="1200" b="0" i="0" kern="1200" dirty="0">
                <a:solidFill>
                  <a:schemeClr val="tx1"/>
                </a:solidFill>
                <a:effectLst/>
                <a:latin typeface="+mn-lt"/>
                <a:ea typeface="+mn-ea"/>
                <a:cs typeface="+mn-cs"/>
              </a:rPr>
              <a:t>. They reported </a:t>
            </a:r>
            <a:r>
              <a:rPr lang="en-GB" sz="1200" b="1" i="0" kern="1200" dirty="0">
                <a:solidFill>
                  <a:schemeClr val="tx1"/>
                </a:solidFill>
                <a:effectLst/>
                <a:latin typeface="+mn-lt"/>
                <a:ea typeface="+mn-ea"/>
                <a:cs typeface="+mn-cs"/>
              </a:rPr>
              <a:t>stronger involvement from senior leaders, governors and trust leaders</a:t>
            </a:r>
            <a:r>
              <a:rPr lang="en-GB" sz="1200" b="0" i="0" kern="1200" dirty="0">
                <a:solidFill>
                  <a:schemeClr val="tx1"/>
                </a:solidFill>
                <a:effectLst/>
                <a:latin typeface="+mn-lt"/>
                <a:ea typeface="+mn-ea"/>
                <a:cs typeface="+mn-cs"/>
              </a:rPr>
              <a:t>, demonstrating that responsibility for careers was becoming more widely shared.</a:t>
            </a:r>
          </a:p>
          <a:p>
            <a:pPr fontAlgn="t"/>
            <a:r>
              <a:rPr lang="en-GB" sz="1200" b="0" i="0" kern="1200" dirty="0">
                <a:solidFill>
                  <a:schemeClr val="tx1"/>
                </a:solidFill>
                <a:effectLst/>
                <a:latin typeface="+mn-lt"/>
                <a:ea typeface="+mn-ea"/>
                <a:cs typeface="+mn-cs"/>
              </a:rPr>
              <a:t>The Quality Review also found evidence that </a:t>
            </a:r>
            <a:r>
              <a:rPr lang="en-GB" sz="1200" b="1" i="0" kern="1200" dirty="0">
                <a:solidFill>
                  <a:schemeClr val="tx1"/>
                </a:solidFill>
                <a:effectLst/>
                <a:latin typeface="+mn-lt"/>
                <a:ea typeface="+mn-ea"/>
                <a:cs typeface="+mn-cs"/>
              </a:rPr>
              <a:t>careers leadership was becoming more distributed</a:t>
            </a:r>
            <a:r>
              <a:rPr lang="en-GB" sz="1200" b="0" i="0" kern="1200" dirty="0">
                <a:solidFill>
                  <a:schemeClr val="tx1"/>
                </a:solidFill>
                <a:effectLst/>
                <a:latin typeface="+mn-lt"/>
                <a:ea typeface="+mn-ea"/>
                <a:cs typeface="+mn-cs"/>
              </a:rPr>
              <a:t>, reducing reliance on individual Careers Leaders and embedding careers more firmly within leadership structures. Several institutions had introduced </a:t>
            </a:r>
            <a:r>
              <a:rPr lang="en-GB" sz="1200" b="1" i="0" kern="1200" dirty="0">
                <a:solidFill>
                  <a:schemeClr val="tx1"/>
                </a:solidFill>
                <a:effectLst/>
                <a:latin typeface="+mn-lt"/>
                <a:ea typeface="+mn-ea"/>
                <a:cs typeface="+mn-cs"/>
              </a:rPr>
              <a:t>new policies, governance arrangements and trust-level approaches</a:t>
            </a:r>
            <a:r>
              <a:rPr lang="en-GB" sz="1200" b="0" i="0" kern="1200" dirty="0">
                <a:solidFill>
                  <a:schemeClr val="tx1"/>
                </a:solidFill>
                <a:effectLst/>
                <a:latin typeface="+mn-lt"/>
                <a:ea typeface="+mn-ea"/>
                <a:cs typeface="+mn-cs"/>
              </a:rPr>
              <a:t>, demonstrating that the review process had influenced not only thinking but also organisational practice.</a:t>
            </a:r>
          </a:p>
          <a:p>
            <a:pPr fontAlgn="t"/>
            <a:r>
              <a:rPr lang="en-GB" sz="1200" b="1" i="0" kern="1200" dirty="0">
                <a:solidFill>
                  <a:schemeClr val="tx1"/>
                </a:solidFill>
                <a:effectLst/>
                <a:latin typeface="+mn-lt"/>
                <a:ea typeface="+mn-ea"/>
                <a:cs typeface="+mn-cs"/>
              </a:rPr>
              <a:t>Taken together, the survey and Quality Review findings tell a consistent story. The immediate impact of the Careers Impact System is helping institutions think more strategically about careers, while the longer-term evidence suggests this is translating into sustained organisational change, with careers increasingly embedded within leadership, governance and whole-establishment improvement planning.</a:t>
            </a: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Provide your feedback on </a:t>
            </a:r>
            <a:r>
              <a:rPr lang="en-GB" sz="1200" b="1" i="0" kern="1200" dirty="0" err="1">
                <a:solidFill>
                  <a:schemeClr val="tx1"/>
                </a:solidFill>
                <a:effectLst/>
                <a:latin typeface="+mn-lt"/>
                <a:ea typeface="+mn-ea"/>
                <a:cs typeface="+mn-cs"/>
              </a:rPr>
              <a:t>BizChat</a:t>
            </a:r>
            <a:endParaRPr lang="en-GB" sz="1200" b="1"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C4B4AE78-F8DC-59C2-477F-630157204E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6E62-9A50-4226-98D1-B8063D0E36A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56301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A6ED6-D1BE-D41A-A3DF-F0B5E57F6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8586D-CEA8-DAF3-D9C0-FAA7F7FB7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4120E3-77BF-39D5-EA52-5E7BFB3B47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8A8388-0955-6787-BDA5-0F0BBA9F2D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6E62-9A50-4226-98D1-B8063D0E36A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2245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C9411-F104-D994-4950-FB4515BA6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4B9407-0FBF-415D-4210-2722940EBF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35E643-83A6-4771-5069-AAAFF15B26F4}"/>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The Quality Review helps us understand why these changes appear to endure. </a:t>
            </a:r>
          </a:p>
          <a:p>
            <a:pPr fontAlgn="t"/>
            <a:r>
              <a:rPr lang="en-GB" sz="1200" b="0" i="0" kern="1200" dirty="0">
                <a:solidFill>
                  <a:schemeClr val="tx1"/>
                </a:solidFill>
                <a:effectLst/>
                <a:latin typeface="+mn-lt"/>
                <a:ea typeface="+mn-ea"/>
                <a:cs typeface="+mn-cs"/>
              </a:rPr>
              <a:t>Participants consistently highlighted the value of having dedicated time to reflect, constructive challenge from peers, and practical next steps that could be implemented immediately. </a:t>
            </a:r>
          </a:p>
          <a:p>
            <a:pPr fontAlgn="t"/>
            <a:r>
              <a:rPr lang="en-GB" sz="1200" b="0" i="0" kern="1200" dirty="0">
                <a:solidFill>
                  <a:schemeClr val="tx1"/>
                </a:solidFill>
                <a:effectLst/>
                <a:latin typeface="+mn-lt"/>
                <a:ea typeface="+mn-ea"/>
                <a:cs typeface="+mn-cs"/>
              </a:rPr>
              <a:t>Reviews were described as reflective, supportive and non-judgemental, creating an environment where institutions could recognise strengths, identify priorities and, most importantly, turn those priorities into action.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This suggests the greatest value of the Careers Impact System is not simply diagnosis. It's creating the conditions for meaningful action and sustained improvement."</a:t>
            </a:r>
          </a:p>
          <a:p>
            <a:pPr fontAlgn="t">
              <a:lnSpc>
                <a:spcPts val="1500"/>
              </a:lnSpc>
              <a:buFont typeface="Arial" panose="020B0604020202020204" pitchFamily="34" charset="0"/>
              <a:buNone/>
            </a:pPr>
            <a:endParaRPr lang="en-GB" sz="1200" b="0" i="0" dirty="0">
              <a:effectLst/>
              <a:latin typeface="Segoe UI" panose="020B0502040204020203" pitchFamily="34" charset="0"/>
            </a:endParaRPr>
          </a:p>
          <a:p>
            <a:endParaRPr lang="en-GB" dirty="0"/>
          </a:p>
        </p:txBody>
      </p:sp>
      <p:sp>
        <p:nvSpPr>
          <p:cNvPr id="4" name="Slide Number Placeholder 3">
            <a:extLst>
              <a:ext uri="{FF2B5EF4-FFF2-40B4-BE49-F238E27FC236}">
                <a16:creationId xmlns:a16="http://schemas.microsoft.com/office/drawing/2014/main" id="{03725019-38A2-C69D-ABE2-249304E8DF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6E62-9A50-4226-98D1-B8063D0E36A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2073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6A7A875-82CA-438E-839B-8C02F61E3A4E}" type="slidenum">
              <a:rPr lang="en-GB" smtClean="0"/>
              <a:t>25</a:t>
            </a:fld>
            <a:endParaRPr lang="en-GB"/>
          </a:p>
        </p:txBody>
      </p:sp>
    </p:spTree>
    <p:extLst>
      <p:ext uri="{BB962C8B-B14F-4D97-AF65-F5344CB8AC3E}">
        <p14:creationId xmlns:p14="http://schemas.microsoft.com/office/powerpoint/2010/main" val="730919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a:t>Following an internal leadership review, you may decide that engaging in a peer-to-peer review is </a:t>
            </a:r>
            <a:r>
              <a:rPr lang="en-GB" sz="1800" kern="100">
                <a:effectLst/>
                <a:latin typeface="Aptos" panose="020B0004020202020204" pitchFamily="34" charset="0"/>
                <a:ea typeface="Aptos" panose="020B0004020202020204" pitchFamily="34" charset="0"/>
                <a:cs typeface="Arial" panose="020B0604020202020204" pitchFamily="34" charset="0"/>
              </a:rPr>
              <a:t>the natural progression. It adds value through:</a:t>
            </a:r>
          </a:p>
          <a:p>
            <a:pPr>
              <a:lnSpc>
                <a:spcPct val="107000"/>
              </a:lnSpc>
              <a:spcAft>
                <a:spcPts val="800"/>
              </a:spcAft>
            </a:pPr>
            <a:endParaRPr lang="en-GB" sz="1800">
              <a:effectLst/>
              <a:latin typeface="Calibri" panose="020F0502020204030204" pitchFamily="34" charset="0"/>
              <a:ea typeface="Calibri" panose="020F0502020204030204" pitchFamily="34" charset="0"/>
            </a:endParaRP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Arial" panose="020B0604020202020204" pitchFamily="34" charset="0"/>
              </a:rPr>
              <a:t>Expert guidance and constructive challenge.</a:t>
            </a:r>
            <a:endParaRPr lang="en-GB" sz="1800">
              <a:effectLst/>
              <a:latin typeface="Calibri" panose="020F0502020204030204" pitchFamily="34" charset="0"/>
              <a:ea typeface="Calibri" panose="020F0502020204030204" pitchFamily="34" charset="0"/>
            </a:endParaRP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Arial" panose="020B0604020202020204" pitchFamily="34" charset="0"/>
              </a:rPr>
              <a:t>Supportive collaboration with peers, enabling shared learning and best practice exchange.</a:t>
            </a:r>
            <a:endParaRPr lang="en-GB" sz="1800">
              <a:effectLst/>
              <a:latin typeface="Calibri" panose="020F0502020204030204" pitchFamily="34" charset="0"/>
              <a:ea typeface="Calibri" panose="020F0502020204030204" pitchFamily="34" charset="0"/>
            </a:endParaRP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Arial" panose="020B0604020202020204" pitchFamily="34" charset="0"/>
              </a:rPr>
              <a:t>The collective identification and lasting impact of highest leverage actions.</a:t>
            </a:r>
            <a:endParaRPr lang="en-GB" sz="1800">
              <a:effectLst/>
              <a:latin typeface="Calibri" panose="020F0502020204030204" pitchFamily="34" charset="0"/>
              <a:ea typeface="Calibri" panose="020F0502020204030204" pitchFamily="34" charset="0"/>
            </a:endParaRPr>
          </a:p>
          <a:p>
            <a:endParaRPr lang="en-GB"/>
          </a:p>
          <a:p>
            <a:r>
              <a:rPr lang="en-GB"/>
              <a:t>It builds on the strengths and areas for development surfaced through the internal leadership review and senior leaders and practitioners work together and share best practice examples and engage in reflective dialogue, to identify highest leverage actions in a fraction of the time.</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ptos" panose="020B0004020202020204" pitchFamily="34" charset="0"/>
                <a:ea typeface="Aptos" panose="020B0004020202020204" pitchFamily="34" charset="0"/>
                <a:cs typeface="Arial" panose="020B0604020202020204" pitchFamily="34" charset="0"/>
              </a:rPr>
              <a:t>The process results in a clear, prioritised direction of travel, documented in a summary report which includes a collaborative action plan to drive improvement.</a:t>
            </a:r>
            <a:endParaRPr lang="en-GB" sz="1800">
              <a:effectLst/>
              <a:latin typeface="Calibri" panose="020F0502020204030204" pitchFamily="34" charset="0"/>
              <a:ea typeface="Calibri" panose="020F0502020204030204" pitchFamily="34"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D37EEC-1AD9-4BD1-97B9-55588DD8BA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517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a:ln>
                  <a:noFill/>
                </a:ln>
                <a:effectLst/>
                <a:uLnTx/>
                <a:uFillTx/>
                <a:latin typeface="Aptos" panose="020B0004020202020204" pitchFamily="34" charset="0"/>
                <a:ea typeface="Calibri"/>
                <a:cs typeface="Calibri"/>
              </a:rPr>
              <a:t>The expectation is that each institution: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a:latin typeface="Aptos" panose="020B0004020202020204" pitchFamily="34" charset="0"/>
              <a:ea typeface="Calibri"/>
              <a:cs typeface="Calibri"/>
            </a:endParaRP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i="0" u="none" strike="noStrike" kern="1200" cap="none" spc="0" normalizeH="0" baseline="0" noProof="0">
                <a:ln>
                  <a:noFill/>
                </a:ln>
                <a:effectLst/>
                <a:uLnTx/>
                <a:uFillTx/>
                <a:latin typeface="Aptos" panose="020B0004020202020204" pitchFamily="34" charset="0"/>
                <a:ea typeface="Calibri"/>
                <a:cs typeface="Calibri"/>
              </a:rPr>
              <a:t>Completes an internal leadership review annually, to track and measure progress.</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 i="0" u="none" strike="noStrike" kern="1200" cap="none" spc="0" normalizeH="0" baseline="0" noProof="0">
              <a:ln>
                <a:noFill/>
              </a:ln>
              <a:effectLst/>
              <a:uLnTx/>
              <a:uFillTx/>
              <a:latin typeface="Aptos" panose="020B0004020202020204" pitchFamily="34" charset="0"/>
              <a:ea typeface="Calibri"/>
              <a:cs typeface="Calibri"/>
            </a:endParaRP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ptos" panose="020B0004020202020204" pitchFamily="34" charset="0"/>
                <a:ea typeface="Calibri"/>
                <a:cs typeface="Calibri"/>
              </a:rPr>
              <a:t>Engages in a peer-to-peer review every three years.</a:t>
            </a:r>
            <a:endParaRPr kumimoji="0" lang="en-GB" sz="1200" i="0" u="none" strike="noStrike" kern="1200" cap="none" spc="0" normalizeH="0" baseline="0" noProof="0">
              <a:ln>
                <a:noFill/>
              </a:ln>
              <a:effectLst/>
              <a:uLnTx/>
              <a:uFillTx/>
              <a:latin typeface="Aptos" panose="020B0004020202020204" pitchFamily="34" charset="0"/>
              <a:ea typeface="Calibri"/>
              <a:cs typeface="Calibri"/>
            </a:endParaRPr>
          </a:p>
          <a:p>
            <a:endParaRPr lang="en-GB"/>
          </a:p>
          <a:p>
            <a:r>
              <a:rPr lang="en-GB"/>
              <a:t>This will ensure the ongoing internal reflection and external support and challenge continues to drive improvement and benefit each and every learner.</a:t>
            </a:r>
          </a:p>
        </p:txBody>
      </p:sp>
      <p:sp>
        <p:nvSpPr>
          <p:cNvPr id="4" name="Slide Number Placeholder 3"/>
          <p:cNvSpPr>
            <a:spLocks noGrp="1"/>
          </p:cNvSpPr>
          <p:nvPr>
            <p:ph type="sldNum" sz="quarter" idx="5"/>
          </p:nvPr>
        </p:nvSpPr>
        <p:spPr/>
        <p:txBody>
          <a:bodyPr/>
          <a:lstStyle/>
          <a:p>
            <a:fld id="{B6A7A875-82CA-438E-839B-8C02F61E3A4E}" type="slidenum">
              <a:rPr lang="en-GB" smtClean="0"/>
              <a:t>27</a:t>
            </a:fld>
            <a:endParaRPr lang="en-GB"/>
          </a:p>
        </p:txBody>
      </p:sp>
    </p:spTree>
    <p:extLst>
      <p:ext uri="{BB962C8B-B14F-4D97-AF65-F5344CB8AC3E}">
        <p14:creationId xmlns:p14="http://schemas.microsoft.com/office/powerpoint/2010/main" val="32873108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a:t>Not engaging risks careers provision that is not providing for our learners, particularly impacting those who are at disadvantage. Without reflection and continuous improvement driven by school, special school and college leaders, </a:t>
            </a:r>
            <a:r>
              <a:rPr lang="en-GB" sz="1200">
                <a:solidFill>
                  <a:schemeClr val="bg1"/>
                </a:solidFill>
                <a:latin typeface="Aptos" panose="020B0004020202020204" pitchFamily="34" charset="0"/>
              </a:rPr>
              <a:t>careers provision risks remaining fragmented, reactive, and disconnected from wider improvement efforts, ultimately limiting its impact on learner outcomes. </a:t>
            </a:r>
          </a:p>
          <a:p>
            <a:endParaRPr lang="en-GB"/>
          </a:p>
        </p:txBody>
      </p:sp>
      <p:sp>
        <p:nvSpPr>
          <p:cNvPr id="4" name="Slide Number Placeholder 3"/>
          <p:cNvSpPr>
            <a:spLocks noGrp="1"/>
          </p:cNvSpPr>
          <p:nvPr>
            <p:ph type="sldNum" sz="quarter" idx="5"/>
          </p:nvPr>
        </p:nvSpPr>
        <p:spPr/>
        <p:txBody>
          <a:bodyPr/>
          <a:lstStyle/>
          <a:p>
            <a:fld id="{B6A7A875-82CA-438E-839B-8C02F61E3A4E}" type="slidenum">
              <a:rPr lang="en-GB" smtClean="0"/>
              <a:t>28</a:t>
            </a:fld>
            <a:endParaRPr lang="en-GB"/>
          </a:p>
        </p:txBody>
      </p:sp>
    </p:spTree>
    <p:extLst>
      <p:ext uri="{BB962C8B-B14F-4D97-AF65-F5344CB8AC3E}">
        <p14:creationId xmlns:p14="http://schemas.microsoft.com/office/powerpoint/2010/main" val="31381704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A7A875-82CA-438E-839B-8C02F61E3A4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6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7.e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7.e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7.e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3.xml"/><Relationship Id="rId5" Type="http://schemas.openxmlformats.org/officeDocument/2006/relationships/image" Target="../media/image22.svg"/><Relationship Id="rId4" Type="http://schemas.openxmlformats.org/officeDocument/2006/relationships/image" Target="../media/image8.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3.xml"/><Relationship Id="rId5" Type="http://schemas.openxmlformats.org/officeDocument/2006/relationships/image" Target="../media/image22.svg"/><Relationship Id="rId4" Type="http://schemas.openxmlformats.org/officeDocument/2006/relationships/image" Target="../media/image8.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Master" Target="../slideMasters/slideMaster3.xml"/><Relationship Id="rId5" Type="http://schemas.openxmlformats.org/officeDocument/2006/relationships/image" Target="../media/image22.svg"/><Relationship Id="rId4" Type="http://schemas.openxmlformats.org/officeDocument/2006/relationships/image" Target="../media/image8.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emf"/><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8.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Master" Target="../slideMasters/slideMaster3.xml"/><Relationship Id="rId4" Type="http://schemas.openxmlformats.org/officeDocument/2006/relationships/image" Target="../media/image7.emf"/></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8.emf"/><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2.emf"/></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2.emf"/></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4.emf"/></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6.emf"/></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6.emf"/></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2.emf"/></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4.emf"/></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6.emf"/></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4.emf"/></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6.emf"/></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6.emf"/></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6.emf"/></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al">
    <p:bg>
      <p:bgPr>
        <a:solidFill>
          <a:schemeClr val="tx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447B164-CE1F-0342-957A-DD0DAB3D8DAF}"/>
              </a:ext>
            </a:extLst>
          </p:cNvPr>
          <p:cNvSpPr>
            <a:spLocks noGrp="1"/>
          </p:cNvSpPr>
          <p:nvPr>
            <p:ph type="body" sz="quarter" idx="10" hasCustomPrompt="1"/>
          </p:nvPr>
        </p:nvSpPr>
        <p:spPr>
          <a:xfrm>
            <a:off x="866388" y="3269957"/>
            <a:ext cx="6389600" cy="388861"/>
          </a:xfrm>
          <a:prstGeom prst="rect">
            <a:avLst/>
          </a:prstGeom>
        </p:spPr>
        <p:txBody>
          <a:bodyPr/>
          <a:lstStyle>
            <a:lvl1pPr marL="0" indent="0">
              <a:buNone/>
              <a:defRPr sz="2698" b="1">
                <a:solidFill>
                  <a:schemeClr val="bg1"/>
                </a:solidFill>
                <a:latin typeface="Lato" panose="020F0502020204030203" pitchFamily="34" charset="0"/>
                <a:ea typeface="Lato" panose="020F0502020204030203" pitchFamily="34" charset="0"/>
                <a:cs typeface="Lato" panose="020F0502020204030203" pitchFamily="34" charset="0"/>
              </a:defRPr>
            </a:lvl1pPr>
          </a:lstStyle>
          <a:p>
            <a:pPr lvl="0"/>
            <a:r>
              <a:rPr lang="en-US"/>
              <a:t>Subject divider</a:t>
            </a:r>
          </a:p>
        </p:txBody>
      </p:sp>
      <p:cxnSp>
        <p:nvCxnSpPr>
          <p:cNvPr id="4" name="Straight Connector 3">
            <a:extLst>
              <a:ext uri="{FF2B5EF4-FFF2-40B4-BE49-F238E27FC236}">
                <a16:creationId xmlns:a16="http://schemas.microsoft.com/office/drawing/2014/main" id="{6F1F6560-A293-4E44-8D73-1FE9A180422F}"/>
              </a:ext>
            </a:extLst>
          </p:cNvPr>
          <p:cNvCxnSpPr>
            <a:cxnSpLocks/>
          </p:cNvCxnSpPr>
          <p:nvPr userDrawn="1"/>
        </p:nvCxnSpPr>
        <p:spPr>
          <a:xfrm>
            <a:off x="924147" y="3832780"/>
            <a:ext cx="901854"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440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4"/>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447B164-CE1F-0342-957A-DD0DAB3D8DAF}"/>
              </a:ext>
            </a:extLst>
          </p:cNvPr>
          <p:cNvSpPr>
            <a:spLocks noGrp="1"/>
          </p:cNvSpPr>
          <p:nvPr>
            <p:ph type="body" sz="quarter" idx="10" hasCustomPrompt="1"/>
          </p:nvPr>
        </p:nvSpPr>
        <p:spPr>
          <a:xfrm>
            <a:off x="866388" y="3269957"/>
            <a:ext cx="6389600" cy="388861"/>
          </a:xfrm>
          <a:prstGeom prst="rect">
            <a:avLst/>
          </a:prstGeom>
        </p:spPr>
        <p:txBody>
          <a:bodyPr/>
          <a:lstStyle>
            <a:lvl1pPr marL="0" indent="0">
              <a:buNone/>
              <a:defRPr sz="2698" b="1">
                <a:solidFill>
                  <a:schemeClr val="bg1"/>
                </a:solidFill>
                <a:latin typeface="Lato" panose="020F0502020204030203" pitchFamily="34" charset="0"/>
                <a:ea typeface="Lato" panose="020F0502020204030203" pitchFamily="34" charset="0"/>
                <a:cs typeface="Lato" panose="020F0502020204030203" pitchFamily="34" charset="0"/>
              </a:defRPr>
            </a:lvl1pPr>
          </a:lstStyle>
          <a:p>
            <a:pPr lvl="0"/>
            <a:r>
              <a:rPr lang="en-US"/>
              <a:t>Subject divider</a:t>
            </a:r>
          </a:p>
        </p:txBody>
      </p:sp>
      <p:cxnSp>
        <p:nvCxnSpPr>
          <p:cNvPr id="4" name="Straight Connector 3">
            <a:extLst>
              <a:ext uri="{FF2B5EF4-FFF2-40B4-BE49-F238E27FC236}">
                <a16:creationId xmlns:a16="http://schemas.microsoft.com/office/drawing/2014/main" id="{6F1F6560-A293-4E44-8D73-1FE9A180422F}"/>
              </a:ext>
            </a:extLst>
          </p:cNvPr>
          <p:cNvCxnSpPr>
            <a:cxnSpLocks/>
          </p:cNvCxnSpPr>
          <p:nvPr userDrawn="1"/>
        </p:nvCxnSpPr>
        <p:spPr>
          <a:xfrm>
            <a:off x="924147" y="3832780"/>
            <a:ext cx="901854"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509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rple">
    <p:bg>
      <p:bgPr>
        <a:solidFill>
          <a:schemeClr val="accent3"/>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447B164-CE1F-0342-957A-DD0DAB3D8DAF}"/>
              </a:ext>
            </a:extLst>
          </p:cNvPr>
          <p:cNvSpPr>
            <a:spLocks noGrp="1"/>
          </p:cNvSpPr>
          <p:nvPr>
            <p:ph type="body" sz="quarter" idx="10" hasCustomPrompt="1"/>
          </p:nvPr>
        </p:nvSpPr>
        <p:spPr>
          <a:xfrm>
            <a:off x="866388" y="3269957"/>
            <a:ext cx="6389600" cy="388861"/>
          </a:xfrm>
          <a:prstGeom prst="rect">
            <a:avLst/>
          </a:prstGeom>
        </p:spPr>
        <p:txBody>
          <a:bodyPr/>
          <a:lstStyle>
            <a:lvl1pPr marL="0" indent="0">
              <a:buNone/>
              <a:defRPr sz="2698" b="1">
                <a:solidFill>
                  <a:schemeClr val="bg1"/>
                </a:solidFill>
                <a:latin typeface="Lato" panose="020F0502020204030203" pitchFamily="34" charset="0"/>
                <a:ea typeface="Lato" panose="020F0502020204030203" pitchFamily="34" charset="0"/>
                <a:cs typeface="Lato" panose="020F0502020204030203" pitchFamily="34" charset="0"/>
              </a:defRPr>
            </a:lvl1pPr>
          </a:lstStyle>
          <a:p>
            <a:pPr lvl="0"/>
            <a:r>
              <a:rPr lang="en-US"/>
              <a:t>Subject divider</a:t>
            </a:r>
          </a:p>
        </p:txBody>
      </p:sp>
      <p:cxnSp>
        <p:nvCxnSpPr>
          <p:cNvPr id="4" name="Straight Connector 3">
            <a:extLst>
              <a:ext uri="{FF2B5EF4-FFF2-40B4-BE49-F238E27FC236}">
                <a16:creationId xmlns:a16="http://schemas.microsoft.com/office/drawing/2014/main" id="{6F1F6560-A293-4E44-8D73-1FE9A180422F}"/>
              </a:ext>
            </a:extLst>
          </p:cNvPr>
          <p:cNvCxnSpPr>
            <a:cxnSpLocks/>
          </p:cNvCxnSpPr>
          <p:nvPr userDrawn="1"/>
        </p:nvCxnSpPr>
        <p:spPr>
          <a:xfrm>
            <a:off x="924147" y="3832780"/>
            <a:ext cx="901854"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9798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447B164-CE1F-0342-957A-DD0DAB3D8DAF}"/>
              </a:ext>
            </a:extLst>
          </p:cNvPr>
          <p:cNvSpPr>
            <a:spLocks noGrp="1"/>
          </p:cNvSpPr>
          <p:nvPr>
            <p:ph type="body" sz="quarter" idx="10" hasCustomPrompt="1"/>
          </p:nvPr>
        </p:nvSpPr>
        <p:spPr>
          <a:xfrm>
            <a:off x="866388" y="3269957"/>
            <a:ext cx="6389600" cy="388861"/>
          </a:xfrm>
          <a:prstGeom prst="rect">
            <a:avLst/>
          </a:prstGeom>
        </p:spPr>
        <p:txBody>
          <a:bodyPr/>
          <a:lstStyle>
            <a:lvl1pPr marL="0" indent="0">
              <a:buNone/>
              <a:defRPr sz="2698" b="1">
                <a:solidFill>
                  <a:schemeClr val="bg1"/>
                </a:solidFill>
                <a:latin typeface="Lato" panose="020F0502020204030203" pitchFamily="34" charset="0"/>
                <a:ea typeface="Lato" panose="020F0502020204030203" pitchFamily="34" charset="0"/>
                <a:cs typeface="Lato" panose="020F0502020204030203" pitchFamily="34" charset="0"/>
              </a:defRPr>
            </a:lvl1pPr>
          </a:lstStyle>
          <a:p>
            <a:pPr lvl="0"/>
            <a:r>
              <a:rPr lang="en-US"/>
              <a:t>Subject divider</a:t>
            </a:r>
          </a:p>
        </p:txBody>
      </p:sp>
      <p:cxnSp>
        <p:nvCxnSpPr>
          <p:cNvPr id="4" name="Straight Connector 3">
            <a:extLst>
              <a:ext uri="{FF2B5EF4-FFF2-40B4-BE49-F238E27FC236}">
                <a16:creationId xmlns:a16="http://schemas.microsoft.com/office/drawing/2014/main" id="{6F1F6560-A293-4E44-8D73-1FE9A180422F}"/>
              </a:ext>
            </a:extLst>
          </p:cNvPr>
          <p:cNvCxnSpPr>
            <a:cxnSpLocks/>
          </p:cNvCxnSpPr>
          <p:nvPr userDrawn="1"/>
        </p:nvCxnSpPr>
        <p:spPr>
          <a:xfrm>
            <a:off x="924147" y="3832780"/>
            <a:ext cx="901854"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2495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descr="A black and blue text&#10;&#10;AI-generated content may be incorrect.">
            <a:extLst>
              <a:ext uri="{FF2B5EF4-FFF2-40B4-BE49-F238E27FC236}">
                <a16:creationId xmlns:a16="http://schemas.microsoft.com/office/drawing/2014/main" id="{D3EDFE21-FE26-4C1D-DFBE-7341324865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036948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3EFD2B09-4921-D4B4-06DF-4396E00C1F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672639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F6AC905D-B182-4010-DC01-2E485C993C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196441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6E97602-0D61-551F-E5FA-F7FCEA4585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14348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B0E74D23-8E9F-65C2-6BE2-BD6A1287CB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025348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ght Teal">
    <p:bg>
      <p:bgPr>
        <a:solidFill>
          <a:schemeClr val="accent4">
            <a:alpha val="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CE2AB1-C982-4A17-01F9-7B1E6334804D}"/>
              </a:ext>
            </a:extLst>
          </p:cNvPr>
          <p:cNvSpPr/>
          <p:nvPr userDrawn="1"/>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77758CD0-89F6-C4B0-B603-ACBAE9920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406095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black and blue text&#10;&#10;AI-generated content may be incorrect.">
            <a:extLst>
              <a:ext uri="{FF2B5EF4-FFF2-40B4-BE49-F238E27FC236}">
                <a16:creationId xmlns:a16="http://schemas.microsoft.com/office/drawing/2014/main" id="{79107A93-D1AD-8B02-AA6E-BD82A83B9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a:extLst>
              <a:ext uri="{FF2B5EF4-FFF2-40B4-BE49-F238E27FC236}">
                <a16:creationId xmlns:a16="http://schemas.microsoft.com/office/drawing/2014/main" id="{443E3092-7D84-09B9-8062-8E23F4978EDD}"/>
              </a:ext>
            </a:extLst>
          </p:cNvPr>
          <p:cNvPicPr>
            <a:picLocks noChangeAspect="1"/>
          </p:cNvPicPr>
          <p:nvPr userDrawn="1"/>
        </p:nvPicPr>
        <p:blipFill>
          <a:blip r:embed="rId3"/>
          <a:srcRect t="30461" b="24389"/>
          <a:stretch>
            <a:fillRect/>
          </a:stretch>
        </p:blipFill>
        <p:spPr>
          <a:xfrm>
            <a:off x="7010455" y="0"/>
            <a:ext cx="5463958" cy="6858000"/>
          </a:xfrm>
          <a:prstGeom prst="rect">
            <a:avLst/>
          </a:prstGeom>
        </p:spPr>
      </p:pic>
    </p:spTree>
    <p:extLst>
      <p:ext uri="{BB962C8B-B14F-4D97-AF65-F5344CB8AC3E}">
        <p14:creationId xmlns:p14="http://schemas.microsoft.com/office/powerpoint/2010/main" val="1198838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ght Teal Graphic 2">
    <p:bg>
      <p:bgPr>
        <a:solidFill>
          <a:schemeClr val="accent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0D7D295-1D10-2FD6-9376-25F4200E8EE9}"/>
              </a:ext>
            </a:extLst>
          </p:cNvPr>
          <p:cNvPicPr>
            <a:picLocks noChangeAspect="1"/>
          </p:cNvPicPr>
          <p:nvPr userDrawn="1"/>
        </p:nvPicPr>
        <p:blipFill>
          <a:blip r:embed="rId2"/>
          <a:srcRect r="7808" b="18021"/>
          <a:stretch>
            <a:fillRect/>
          </a:stretch>
        </p:blipFill>
        <p:spPr>
          <a:xfrm>
            <a:off x="8335009" y="2802331"/>
            <a:ext cx="3856991" cy="4055669"/>
          </a:xfrm>
          <a:prstGeom prst="rect">
            <a:avLst/>
          </a:prstGeom>
        </p:spPr>
      </p:pic>
      <p:pic>
        <p:nvPicPr>
          <p:cNvPr id="5" name="Picture 4" descr="A black and blue text&#10;&#10;AI-generated content may be incorrect.">
            <a:extLst>
              <a:ext uri="{FF2B5EF4-FFF2-40B4-BE49-F238E27FC236}">
                <a16:creationId xmlns:a16="http://schemas.microsoft.com/office/drawing/2014/main" id="{D03214DB-04D3-CA88-AF43-EE6C2AEF6EF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806534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Teal Graphic 4">
    <p:bg>
      <p:bgPr>
        <a:solidFill>
          <a:schemeClr val="accent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5">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black and blue text&#10;&#10;AI-generated content may be incorrect.">
            <a:extLst>
              <a:ext uri="{FF2B5EF4-FFF2-40B4-BE49-F238E27FC236}">
                <a16:creationId xmlns:a16="http://schemas.microsoft.com/office/drawing/2014/main" id="{6AB01B83-1641-783A-FFF8-3064771C5F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6" name="Picture 5">
            <a:extLst>
              <a:ext uri="{FF2B5EF4-FFF2-40B4-BE49-F238E27FC236}">
                <a16:creationId xmlns:a16="http://schemas.microsoft.com/office/drawing/2014/main" id="{D0017A4A-4230-E1A1-6BD8-C8BD9ABD02AE}"/>
              </a:ext>
            </a:extLst>
          </p:cNvPr>
          <p:cNvPicPr>
            <a:picLocks noChangeAspect="1"/>
          </p:cNvPicPr>
          <p:nvPr userDrawn="1"/>
        </p:nvPicPr>
        <p:blipFill>
          <a:blip r:embed="rId3"/>
          <a:srcRect l="22239" r="11057" b="58179"/>
          <a:stretch>
            <a:fillRect/>
          </a:stretch>
        </p:blipFill>
        <p:spPr>
          <a:xfrm>
            <a:off x="0" y="4239090"/>
            <a:ext cx="12192000" cy="2618910"/>
          </a:xfrm>
          <a:prstGeom prst="rect">
            <a:avLst/>
          </a:prstGeom>
        </p:spPr>
      </p:pic>
    </p:spTree>
    <p:extLst>
      <p:ext uri="{BB962C8B-B14F-4D97-AF65-F5344CB8AC3E}">
        <p14:creationId xmlns:p14="http://schemas.microsoft.com/office/powerpoint/2010/main" val="3877434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FE132F2E-F50E-EA86-30D7-FB6CEAC280DA}"/>
              </a:ext>
            </a:extLst>
          </p:cNvPr>
          <p:cNvPicPr>
            <a:picLocks noChangeAspect="1"/>
          </p:cNvPicPr>
          <p:nvPr userDrawn="1"/>
        </p:nvPicPr>
        <p:blipFill>
          <a:blip r:embed="rId2"/>
          <a:stretch>
            <a:fillRect/>
          </a:stretch>
        </p:blipFill>
        <p:spPr>
          <a:xfrm>
            <a:off x="9741405" y="503675"/>
            <a:ext cx="1958629" cy="854500"/>
          </a:xfrm>
          <a:prstGeom prst="rect">
            <a:avLst/>
          </a:prstGeom>
        </p:spPr>
      </p:pic>
    </p:spTree>
    <p:extLst>
      <p:ext uri="{BB962C8B-B14F-4D97-AF65-F5344CB8AC3E}">
        <p14:creationId xmlns:p14="http://schemas.microsoft.com/office/powerpoint/2010/main" val="3891522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F3786F0-9FE9-F1A5-098B-7F21D33EB343}"/>
              </a:ext>
            </a:extLst>
          </p:cNvPr>
          <p:cNvPicPr>
            <a:picLocks noChangeAspect="1"/>
          </p:cNvPicPr>
          <p:nvPr userDrawn="1"/>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552011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861C97F-3F24-4318-0EDA-E696E07436C6}"/>
              </a:ext>
            </a:extLst>
          </p:cNvPr>
          <p:cNvPicPr>
            <a:picLocks noChangeAspect="1"/>
          </p:cNvPicPr>
          <p:nvPr userDrawn="1"/>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634626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in Teal Garphic 1">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CEC5C89F-B7A9-48D1-AEBB-D95D54252CF0}"/>
              </a:ext>
            </a:extLst>
          </p:cNvPr>
          <p:cNvPicPr>
            <a:picLocks noChangeAspect="1"/>
          </p:cNvPicPr>
          <p:nvPr userDrawn="1"/>
        </p:nvPicPr>
        <p:blipFill>
          <a:blip r:embed="rId3"/>
          <a:srcRect t="11348" b="11348"/>
          <a:stretch>
            <a:fillRect/>
          </a:stretch>
        </p:blipFill>
        <p:spPr>
          <a:xfrm>
            <a:off x="7945275" y="0"/>
            <a:ext cx="3191192" cy="6858000"/>
          </a:xfrm>
          <a:prstGeom prst="rect">
            <a:avLst/>
          </a:prstGeom>
        </p:spPr>
      </p:pic>
      <p:pic>
        <p:nvPicPr>
          <p:cNvPr id="3" name="Picture 2">
            <a:extLst>
              <a:ext uri="{FF2B5EF4-FFF2-40B4-BE49-F238E27FC236}">
                <a16:creationId xmlns:a16="http://schemas.microsoft.com/office/drawing/2014/main" id="{2B1DCB64-8F39-3AB1-B2E4-45F0D6A92FDC}"/>
              </a:ext>
            </a:extLst>
          </p:cNvPr>
          <p:cNvPicPr>
            <a:picLocks noChangeAspect="1"/>
          </p:cNvPicPr>
          <p:nvPr userDrawn="1"/>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41452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in Teal Garphic 2">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6B67B040-B6FE-B547-4400-8CD1D2BA0F0F}"/>
              </a:ext>
            </a:extLst>
          </p:cNvPr>
          <p:cNvPicPr>
            <a:picLocks noChangeAspect="1"/>
          </p:cNvPicPr>
          <p:nvPr userDrawn="1"/>
        </p:nvPicPr>
        <p:blipFill>
          <a:blip r:embed="rId3"/>
          <a:srcRect r="6859" b="35398"/>
          <a:stretch>
            <a:fillRect/>
          </a:stretch>
        </p:blipFill>
        <p:spPr>
          <a:xfrm>
            <a:off x="7949346" y="721181"/>
            <a:ext cx="4242654" cy="6136820"/>
          </a:xfrm>
          <a:prstGeom prst="rect">
            <a:avLst/>
          </a:prstGeom>
        </p:spPr>
      </p:pic>
      <p:pic>
        <p:nvPicPr>
          <p:cNvPr id="2" name="Picture 1">
            <a:extLst>
              <a:ext uri="{FF2B5EF4-FFF2-40B4-BE49-F238E27FC236}">
                <a16:creationId xmlns:a16="http://schemas.microsoft.com/office/drawing/2014/main" id="{CE16D30D-2630-D542-5BE1-AEEA0926C19E}"/>
              </a:ext>
            </a:extLst>
          </p:cNvPr>
          <p:cNvPicPr>
            <a:picLocks noChangeAspect="1"/>
          </p:cNvPicPr>
          <p:nvPr userDrawn="1"/>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4964069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ain Teal Garphic 3">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2AB7501-3267-0639-F4BE-E5744E40BF90}"/>
              </a:ext>
            </a:extLst>
          </p:cNvPr>
          <p:cNvPicPr>
            <a:picLocks noChangeAspect="1"/>
          </p:cNvPicPr>
          <p:nvPr userDrawn="1"/>
        </p:nvPicPr>
        <p:blipFill>
          <a:blip r:embed="rId3"/>
          <a:srcRect r="25782" b="40188"/>
          <a:stretch>
            <a:fillRect/>
          </a:stretch>
        </p:blipFill>
        <p:spPr>
          <a:xfrm>
            <a:off x="2278380" y="2171699"/>
            <a:ext cx="9913620" cy="4724401"/>
          </a:xfrm>
          <a:prstGeom prst="rect">
            <a:avLst/>
          </a:prstGeom>
        </p:spPr>
      </p:pic>
      <p:pic>
        <p:nvPicPr>
          <p:cNvPr id="3" name="Picture 2">
            <a:extLst>
              <a:ext uri="{FF2B5EF4-FFF2-40B4-BE49-F238E27FC236}">
                <a16:creationId xmlns:a16="http://schemas.microsoft.com/office/drawing/2014/main" id="{AE1C6179-7DFB-1F97-1E6A-BE68A86F0751}"/>
              </a:ext>
            </a:extLst>
          </p:cNvPr>
          <p:cNvPicPr>
            <a:picLocks noChangeAspect="1"/>
          </p:cNvPicPr>
          <p:nvPr userDrawn="1"/>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9811494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B4917FE2-EBF7-A279-55B2-0EFA9C007C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268886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4AD1054-DF27-5C30-796F-DA8A7C9F11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0309263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userDrawn="1"/>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663937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userDrawn="1"/>
        </p:nvPicPr>
        <p:blipFill>
          <a:blip r:embed="rId2"/>
          <a:stretch>
            <a:fillRect/>
          </a:stretch>
        </p:blipFill>
        <p:spPr>
          <a:xfrm>
            <a:off x="9741405" y="503675"/>
            <a:ext cx="1952347" cy="851760"/>
          </a:xfrm>
          <a:prstGeom prst="rect">
            <a:avLst/>
          </a:prstGeom>
        </p:spPr>
      </p:pic>
      <p:sp>
        <p:nvSpPr>
          <p:cNvPr id="3" name="Rectangle 2">
            <a:extLst>
              <a:ext uri="{FF2B5EF4-FFF2-40B4-BE49-F238E27FC236}">
                <a16:creationId xmlns:a16="http://schemas.microsoft.com/office/drawing/2014/main" id="{919ED8F9-00B2-9043-3911-D980BD25C7C8}"/>
              </a:ext>
            </a:extLst>
          </p:cNvPr>
          <p:cNvSpPr/>
          <p:nvPr userDrawn="1"/>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0375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1AE3DFC-A247-B340-AB77-8A7B707A1730}"/>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a:noFill/>
        </p:spPr>
      </p:pic>
      <p:pic>
        <p:nvPicPr>
          <p:cNvPr id="2" name="Picture 1" descr="A black and blue text&#10;&#10;AI-generated content may be incorrect.">
            <a:extLst>
              <a:ext uri="{FF2B5EF4-FFF2-40B4-BE49-F238E27FC236}">
                <a16:creationId xmlns:a16="http://schemas.microsoft.com/office/drawing/2014/main" id="{C83CF921-7A06-94D1-0C56-24EF3A294B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891047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pic>
        <p:nvPicPr>
          <p:cNvPr id="2" name="Picture 1" descr="A black and blue text&#10;&#10;AI-generated content may be incorrect.">
            <a:extLst>
              <a:ext uri="{FF2B5EF4-FFF2-40B4-BE49-F238E27FC236}">
                <a16:creationId xmlns:a16="http://schemas.microsoft.com/office/drawing/2014/main" id="{ED96BFAF-B29E-EA08-3326-07F041EDF8D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1652310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p:spPr>
      </p:pic>
      <p:pic>
        <p:nvPicPr>
          <p:cNvPr id="2" name="Picture 1" descr="A black and blue text&#10;&#10;AI-generated content may be incorrect.">
            <a:extLst>
              <a:ext uri="{FF2B5EF4-FFF2-40B4-BE49-F238E27FC236}">
                <a16:creationId xmlns:a16="http://schemas.microsoft.com/office/drawing/2014/main" id="{30F1B1CB-9882-481D-CF80-861C6B052D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0858117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pic>
        <p:nvPicPr>
          <p:cNvPr id="3" name="Picture 2" descr="A black and blue text&#10;&#10;AI-generated content may be incorrect.">
            <a:extLst>
              <a:ext uri="{FF2B5EF4-FFF2-40B4-BE49-F238E27FC236}">
                <a16:creationId xmlns:a16="http://schemas.microsoft.com/office/drawing/2014/main" id="{6248BD64-48E2-8EAE-A1DE-A0ED9509224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979736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3 Teal and Lin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D49597-3330-C64D-AEDB-1262D3199F06}"/>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descr="A black and blue text&#10;&#10;AI-generated content may be incorrect.">
            <a:extLst>
              <a:ext uri="{FF2B5EF4-FFF2-40B4-BE49-F238E27FC236}">
                <a16:creationId xmlns:a16="http://schemas.microsoft.com/office/drawing/2014/main" id="{959894AF-F451-5ED2-D63B-344DC35DC6B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5188354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pic>
        <p:nvPicPr>
          <p:cNvPr id="2" name="Picture 1" descr="A black and blue text&#10;&#10;AI-generated content may be incorrect.">
            <a:extLst>
              <a:ext uri="{FF2B5EF4-FFF2-40B4-BE49-F238E27FC236}">
                <a16:creationId xmlns:a16="http://schemas.microsoft.com/office/drawing/2014/main" id="{224D249B-ECDD-CA51-0139-5E04676911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9738956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28D4FD4-0CD5-513E-22FA-DF3AFCD9C862}"/>
              </a:ext>
            </a:extLst>
          </p:cNvPr>
          <p:cNvPicPr>
            <a:picLocks noChangeAspect="1"/>
          </p:cNvPicPr>
          <p:nvPr userDrawn="1"/>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512762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descr="A black and blue text&#10;&#10;AI-generated content may be incorrect.">
            <a:extLst>
              <a:ext uri="{FF2B5EF4-FFF2-40B4-BE49-F238E27FC236}">
                <a16:creationId xmlns:a16="http://schemas.microsoft.com/office/drawing/2014/main" id="{C9AA1145-B42A-0BC4-40E3-768DDB39A9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0834606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180CB0C5-2C59-9D1D-B566-8B853B2223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644148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userDrawn="1"/>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312787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userDrawn="1"/>
        </p:nvPicPr>
        <p:blipFill>
          <a:blip r:embed="rId3"/>
          <a:stretch>
            <a:fillRect/>
          </a:stretch>
        </p:blipFill>
        <p:spPr>
          <a:xfrm>
            <a:off x="9741405" y="503675"/>
            <a:ext cx="1952347" cy="851760"/>
          </a:xfrm>
          <a:prstGeom prst="rect">
            <a:avLst/>
          </a:prstGeom>
        </p:spPr>
      </p:pic>
      <p:sp>
        <p:nvSpPr>
          <p:cNvPr id="3" name="Rectangle 2">
            <a:extLst>
              <a:ext uri="{FF2B5EF4-FFF2-40B4-BE49-F238E27FC236}">
                <a16:creationId xmlns:a16="http://schemas.microsoft.com/office/drawing/2014/main" id="{4DCFA3E2-3A91-C0AA-23A0-98AD8DAAA38B}"/>
              </a:ext>
            </a:extLst>
          </p:cNvPr>
          <p:cNvSpPr/>
          <p:nvPr userDrawn="1"/>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46126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58A613F-A8A0-F6DC-E40C-1E0A5FDFDCBB}"/>
              </a:ext>
            </a:extLst>
          </p:cNvPr>
          <p:cNvPicPr>
            <a:picLocks noChangeAspect="1"/>
          </p:cNvPicPr>
          <p:nvPr userDrawn="1"/>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9043001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ue 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796C164-6CD4-2D17-11E6-A911E37F5CE1}"/>
              </a:ext>
            </a:extLst>
          </p:cNvPr>
          <p:cNvPicPr>
            <a:picLocks noChangeAspect="1"/>
          </p:cNvPicPr>
          <p:nvPr userDrawn="1"/>
        </p:nvPicPr>
        <p:blipFill>
          <a:blip r:embed="rId2"/>
          <a:srcRect b="15592"/>
          <a:stretch>
            <a:fillRect/>
          </a:stretch>
        </p:blipFill>
        <p:spPr>
          <a:xfrm>
            <a:off x="8166230" y="1069298"/>
            <a:ext cx="1769165" cy="5788702"/>
          </a:xfrm>
          <a:prstGeom prst="rect">
            <a:avLst/>
          </a:prstGeom>
        </p:spPr>
      </p:pic>
      <p:pic>
        <p:nvPicPr>
          <p:cNvPr id="3" name="Picture 2">
            <a:extLst>
              <a:ext uri="{FF2B5EF4-FFF2-40B4-BE49-F238E27FC236}">
                <a16:creationId xmlns:a16="http://schemas.microsoft.com/office/drawing/2014/main" id="{A1786179-466E-E957-4780-AEE9E558A6C7}"/>
              </a:ext>
            </a:extLst>
          </p:cNvPr>
          <p:cNvPicPr>
            <a:picLocks noChangeAspect="1"/>
          </p:cNvPicPr>
          <p:nvPr userDrawn="1"/>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7695698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ue Graphic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2B30FF4-6112-ABBC-DCA2-04D1AD21A3CB}"/>
              </a:ext>
            </a:extLst>
          </p:cNvPr>
          <p:cNvPicPr>
            <a:picLocks noChangeAspect="1"/>
          </p:cNvPicPr>
          <p:nvPr userDrawn="1"/>
        </p:nvPicPr>
        <p:blipFill>
          <a:blip r:embed="rId2"/>
          <a:srcRect t="14442" b="19913"/>
          <a:stretch>
            <a:fillRect/>
          </a:stretch>
        </p:blipFill>
        <p:spPr>
          <a:xfrm>
            <a:off x="6276020" y="0"/>
            <a:ext cx="4750543" cy="6858000"/>
          </a:xfrm>
          <a:prstGeom prst="rect">
            <a:avLst/>
          </a:prstGeom>
        </p:spPr>
      </p:pic>
      <p:pic>
        <p:nvPicPr>
          <p:cNvPr id="2" name="Picture 1">
            <a:extLst>
              <a:ext uri="{FF2B5EF4-FFF2-40B4-BE49-F238E27FC236}">
                <a16:creationId xmlns:a16="http://schemas.microsoft.com/office/drawing/2014/main" id="{F6677345-FDBC-9941-F1EB-1AFEFF19211B}"/>
              </a:ext>
            </a:extLst>
          </p:cNvPr>
          <p:cNvPicPr>
            <a:picLocks noChangeAspect="1"/>
          </p:cNvPicPr>
          <p:nvPr userDrawn="1"/>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8462270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6653CD1-C7DA-4B37-F841-05F758D6F104}"/>
              </a:ext>
            </a:extLst>
          </p:cNvPr>
          <p:cNvPicPr>
            <a:picLocks noChangeAspect="1"/>
          </p:cNvPicPr>
          <p:nvPr userDrawn="1"/>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7871518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urple 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618169D-D0D0-01E9-2F3C-DB44F5055390}"/>
              </a:ext>
            </a:extLst>
          </p:cNvPr>
          <p:cNvPicPr>
            <a:picLocks noChangeAspect="1"/>
          </p:cNvPicPr>
          <p:nvPr userDrawn="1"/>
        </p:nvPicPr>
        <p:blipFill>
          <a:blip r:embed="rId2"/>
          <a:srcRect b="34880"/>
          <a:stretch>
            <a:fillRect/>
          </a:stretch>
        </p:blipFill>
        <p:spPr>
          <a:xfrm rot="10800000">
            <a:off x="8781105" y="0"/>
            <a:ext cx="921954" cy="2941866"/>
          </a:xfrm>
          <a:prstGeom prst="rect">
            <a:avLst/>
          </a:prstGeom>
        </p:spPr>
      </p:pic>
      <p:pic>
        <p:nvPicPr>
          <p:cNvPr id="4" name="Picture 3">
            <a:extLst>
              <a:ext uri="{FF2B5EF4-FFF2-40B4-BE49-F238E27FC236}">
                <a16:creationId xmlns:a16="http://schemas.microsoft.com/office/drawing/2014/main" id="{C7CDC36B-2721-A2A8-04ED-298FB8CE0F23}"/>
              </a:ext>
            </a:extLst>
          </p:cNvPr>
          <p:cNvPicPr>
            <a:picLocks noChangeAspect="1"/>
          </p:cNvPicPr>
          <p:nvPr userDrawn="1"/>
        </p:nvPicPr>
        <p:blipFill>
          <a:blip r:embed="rId3"/>
          <a:srcRect b="57103"/>
          <a:stretch>
            <a:fillRect/>
          </a:stretch>
        </p:blipFill>
        <p:spPr>
          <a:xfrm>
            <a:off x="5356284" y="3916135"/>
            <a:ext cx="6398926" cy="2941865"/>
          </a:xfrm>
          <a:prstGeom prst="rect">
            <a:avLst/>
          </a:prstGeom>
        </p:spPr>
      </p:pic>
      <p:pic>
        <p:nvPicPr>
          <p:cNvPr id="3" name="Picture 2">
            <a:extLst>
              <a:ext uri="{FF2B5EF4-FFF2-40B4-BE49-F238E27FC236}">
                <a16:creationId xmlns:a16="http://schemas.microsoft.com/office/drawing/2014/main" id="{90755305-C167-68AF-E57E-39FCEAA1A1EA}"/>
              </a:ext>
            </a:extLst>
          </p:cNvPr>
          <p:cNvPicPr>
            <a:picLocks noChangeAspect="1"/>
          </p:cNvPicPr>
          <p:nvPr userDrawn="1"/>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3121223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urple Graphic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2AC7CBF-8EE3-0B19-D66E-85A911124CBA}"/>
              </a:ext>
            </a:extLst>
          </p:cNvPr>
          <p:cNvPicPr>
            <a:picLocks noChangeAspect="1"/>
          </p:cNvPicPr>
          <p:nvPr userDrawn="1"/>
        </p:nvPicPr>
        <p:blipFill>
          <a:blip r:embed="rId2"/>
          <a:srcRect l="11186" t="25667" b="8533"/>
          <a:stretch>
            <a:fillRect/>
          </a:stretch>
        </p:blipFill>
        <p:spPr>
          <a:xfrm rot="10800000">
            <a:off x="8027328" y="-2"/>
            <a:ext cx="4164672" cy="6858002"/>
          </a:xfrm>
          <a:prstGeom prst="rect">
            <a:avLst/>
          </a:prstGeom>
        </p:spPr>
      </p:pic>
      <p:pic>
        <p:nvPicPr>
          <p:cNvPr id="2" name="Picture 1">
            <a:extLst>
              <a:ext uri="{FF2B5EF4-FFF2-40B4-BE49-F238E27FC236}">
                <a16:creationId xmlns:a16="http://schemas.microsoft.com/office/drawing/2014/main" id="{8CEED6D4-918A-5F95-74D1-5A85113653F0}"/>
              </a:ext>
            </a:extLst>
          </p:cNvPr>
          <p:cNvPicPr>
            <a:picLocks noChangeAspect="1"/>
          </p:cNvPicPr>
          <p:nvPr userDrawn="1"/>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42792353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75C6-04B5-A548-B314-F7B6D9EBF189}"/>
              </a:ext>
            </a:extLst>
          </p:cNvPr>
          <p:cNvSpPr/>
          <p:nvPr userDrawn="1"/>
        </p:nvSpPr>
        <p:spPr>
          <a:xfrm>
            <a:off x="8003786" y="0"/>
            <a:ext cx="418782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12A5ED1-7D8B-8141-90EE-60FAAA6EC92E}"/>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26319099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4" name="Picture 3" descr="A black and blue text&#10;&#10;AI-generated content may be incorrect.">
            <a:extLst>
              <a:ext uri="{FF2B5EF4-FFF2-40B4-BE49-F238E27FC236}">
                <a16:creationId xmlns:a16="http://schemas.microsoft.com/office/drawing/2014/main" id="{D3EDFE21-FE26-4C1D-DFBE-7341324865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17873557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3EFD2B09-4921-D4B4-06DF-4396E00C1F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2142628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F6AC905D-B182-4010-DC01-2E485C993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8808057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6E97602-0D61-551F-E5FA-F7FCEA4585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2051708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B0E74D23-8E9F-65C2-6BE2-BD6A1287C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42729822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Light Teal">
    <p:bg>
      <p:bgPr>
        <a:solidFill>
          <a:schemeClr val="accent4">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77758CD0-89F6-C4B0-B603-ACBAE9920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31393845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black and blue text&#10;&#10;AI-generated content may be incorrect.">
            <a:extLst>
              <a:ext uri="{FF2B5EF4-FFF2-40B4-BE49-F238E27FC236}">
                <a16:creationId xmlns:a16="http://schemas.microsoft.com/office/drawing/2014/main" id="{79107A93-D1AD-8B02-AA6E-BD82A83B9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8" name="Picture 7">
            <a:extLst>
              <a:ext uri="{FF2B5EF4-FFF2-40B4-BE49-F238E27FC236}">
                <a16:creationId xmlns:a16="http://schemas.microsoft.com/office/drawing/2014/main" id="{C09D8A13-6C8C-1513-F0E1-670BA605C023}"/>
              </a:ext>
            </a:extLst>
          </p:cNvPr>
          <p:cNvPicPr>
            <a:picLocks noChangeAspect="1"/>
          </p:cNvPicPr>
          <p:nvPr/>
        </p:nvPicPr>
        <p:blipFill>
          <a:blip r:embed="rId3"/>
          <a:srcRect t="30461" b="24389"/>
          <a:stretch>
            <a:fillRect/>
          </a:stretch>
        </p:blipFill>
        <p:spPr>
          <a:xfrm>
            <a:off x="7010455" y="0"/>
            <a:ext cx="5463958" cy="6858000"/>
          </a:xfrm>
          <a:prstGeom prst="rect">
            <a:avLst/>
          </a:prstGeom>
        </p:spPr>
      </p:pic>
    </p:spTree>
    <p:extLst>
      <p:ext uri="{BB962C8B-B14F-4D97-AF65-F5344CB8AC3E}">
        <p14:creationId xmlns:p14="http://schemas.microsoft.com/office/powerpoint/2010/main" val="17591366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Light Teal Graphic 2">
    <p:bg>
      <p:bgPr>
        <a:solidFill>
          <a:schemeClr val="accent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D7D295-1D10-2FD6-9376-25F4200E8EE9}"/>
              </a:ext>
            </a:extLst>
          </p:cNvPr>
          <p:cNvPicPr>
            <a:picLocks noChangeAspect="1"/>
          </p:cNvPicPr>
          <p:nvPr/>
        </p:nvPicPr>
        <p:blipFill>
          <a:blip r:embed="rId2"/>
          <a:srcRect r="7808" b="18021"/>
          <a:stretch>
            <a:fillRect/>
          </a:stretch>
        </p:blipFill>
        <p:spPr>
          <a:xfrm>
            <a:off x="8335009" y="2802331"/>
            <a:ext cx="3856991" cy="4055669"/>
          </a:xfrm>
          <a:prstGeom prst="rect">
            <a:avLst/>
          </a:prstGeom>
        </p:spPr>
      </p:pic>
      <p:pic>
        <p:nvPicPr>
          <p:cNvPr id="5" name="Picture 4" descr="A black and blue text&#10;&#10;AI-generated content may be incorrect.">
            <a:extLst>
              <a:ext uri="{FF2B5EF4-FFF2-40B4-BE49-F238E27FC236}">
                <a16:creationId xmlns:a16="http://schemas.microsoft.com/office/drawing/2014/main" id="{D03214DB-04D3-CA88-AF43-EE6C2AEF6E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9441243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Light Teal Graphic 4">
    <p:bg>
      <p:bgPr>
        <a:solidFill>
          <a:schemeClr val="accent4"/>
        </a:solidFill>
        <a:effectLst/>
      </p:bgPr>
    </p:bg>
    <p:spTree>
      <p:nvGrpSpPr>
        <p:cNvPr id="1" name=""/>
        <p:cNvGrpSpPr/>
        <p:nvPr/>
      </p:nvGrpSpPr>
      <p:grpSpPr>
        <a:xfrm>
          <a:off x="0" y="0"/>
          <a:ext cx="0" cy="0"/>
          <a:chOff x="0" y="0"/>
          <a:chExt cx="0" cy="0"/>
        </a:xfrm>
      </p:grpSpPr>
      <p:pic>
        <p:nvPicPr>
          <p:cNvPr id="5" name="Picture 4" descr="A black and blue text&#10;&#10;AI-generated content may be incorrect.">
            <a:extLst>
              <a:ext uri="{FF2B5EF4-FFF2-40B4-BE49-F238E27FC236}">
                <a16:creationId xmlns:a16="http://schemas.microsoft.com/office/drawing/2014/main" id="{6AB01B83-1641-783A-FFF8-3064771C5F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10" name="Picture 9">
            <a:extLst>
              <a:ext uri="{FF2B5EF4-FFF2-40B4-BE49-F238E27FC236}">
                <a16:creationId xmlns:a16="http://schemas.microsoft.com/office/drawing/2014/main" id="{B2FB3705-C8AC-CC9D-0683-271D78FB3BF1}"/>
              </a:ext>
            </a:extLst>
          </p:cNvPr>
          <p:cNvPicPr>
            <a:picLocks noChangeAspect="1"/>
          </p:cNvPicPr>
          <p:nvPr/>
        </p:nvPicPr>
        <p:blipFill>
          <a:blip r:embed="rId3"/>
          <a:srcRect l="22239" r="11057" b="58179"/>
          <a:stretch>
            <a:fillRect/>
          </a:stretch>
        </p:blipFill>
        <p:spPr>
          <a:xfrm>
            <a:off x="0" y="4239090"/>
            <a:ext cx="12192000" cy="2618910"/>
          </a:xfrm>
          <a:prstGeom prst="rect">
            <a:avLst/>
          </a:prstGeom>
        </p:spPr>
      </p:pic>
    </p:spTree>
    <p:extLst>
      <p:ext uri="{BB962C8B-B14F-4D97-AF65-F5344CB8AC3E}">
        <p14:creationId xmlns:p14="http://schemas.microsoft.com/office/powerpoint/2010/main" val="36056908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FE132F2E-F50E-EA86-30D7-FB6CEAC280DA}"/>
              </a:ext>
            </a:extLst>
          </p:cNvPr>
          <p:cNvPicPr>
            <a:picLocks noChangeAspect="1"/>
          </p:cNvPicPr>
          <p:nvPr/>
        </p:nvPicPr>
        <p:blipFill>
          <a:blip r:embed="rId2"/>
          <a:stretch>
            <a:fillRect/>
          </a:stretch>
        </p:blipFill>
        <p:spPr>
          <a:xfrm>
            <a:off x="9741405" y="503675"/>
            <a:ext cx="1958629" cy="854500"/>
          </a:xfrm>
          <a:prstGeom prst="rect">
            <a:avLst/>
          </a:prstGeom>
        </p:spPr>
      </p:pic>
    </p:spTree>
    <p:extLst>
      <p:ext uri="{BB962C8B-B14F-4D97-AF65-F5344CB8AC3E}">
        <p14:creationId xmlns:p14="http://schemas.microsoft.com/office/powerpoint/2010/main" val="22798325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0F3786F0-9FE9-F1A5-098B-7F21D33EB343}"/>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3719546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9861C97F-3F24-4318-0EDA-E696E07436C6}"/>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0413973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Main Teal Garphic 1">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CEC5C89F-B7A9-48D1-AEBB-D95D54252CF0}"/>
              </a:ext>
            </a:extLst>
          </p:cNvPr>
          <p:cNvPicPr>
            <a:picLocks noChangeAspect="1"/>
          </p:cNvPicPr>
          <p:nvPr/>
        </p:nvPicPr>
        <p:blipFill>
          <a:blip r:embed="rId3"/>
          <a:srcRect t="11348" b="11348"/>
          <a:stretch>
            <a:fillRect/>
          </a:stretch>
        </p:blipFill>
        <p:spPr>
          <a:xfrm>
            <a:off x="7945275" y="0"/>
            <a:ext cx="3191192" cy="6858000"/>
          </a:xfrm>
          <a:prstGeom prst="rect">
            <a:avLst/>
          </a:prstGeom>
        </p:spPr>
      </p:pic>
      <p:pic>
        <p:nvPicPr>
          <p:cNvPr id="3" name="Picture 2">
            <a:extLst>
              <a:ext uri="{FF2B5EF4-FFF2-40B4-BE49-F238E27FC236}">
                <a16:creationId xmlns:a16="http://schemas.microsoft.com/office/drawing/2014/main" id="{2B1DCB64-8F39-3AB1-B2E4-45F0D6A92FDC}"/>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2021527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Main Teal Garphic 2">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6B67B040-B6FE-B547-4400-8CD1D2BA0F0F}"/>
              </a:ext>
            </a:extLst>
          </p:cNvPr>
          <p:cNvPicPr>
            <a:picLocks noChangeAspect="1"/>
          </p:cNvPicPr>
          <p:nvPr/>
        </p:nvPicPr>
        <p:blipFill>
          <a:blip r:embed="rId3"/>
          <a:srcRect r="6859" b="35398"/>
          <a:stretch>
            <a:fillRect/>
          </a:stretch>
        </p:blipFill>
        <p:spPr>
          <a:xfrm>
            <a:off x="7949346" y="721181"/>
            <a:ext cx="4242654" cy="6136820"/>
          </a:xfrm>
          <a:prstGeom prst="rect">
            <a:avLst/>
          </a:prstGeom>
        </p:spPr>
      </p:pic>
      <p:pic>
        <p:nvPicPr>
          <p:cNvPr id="2" name="Picture 1">
            <a:extLst>
              <a:ext uri="{FF2B5EF4-FFF2-40B4-BE49-F238E27FC236}">
                <a16:creationId xmlns:a16="http://schemas.microsoft.com/office/drawing/2014/main" id="{CE16D30D-2630-D542-5BE1-AEEA0926C19E}"/>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4968866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Main Teal Garphic 3">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2AB7501-3267-0639-F4BE-E5744E40BF90}"/>
              </a:ext>
            </a:extLst>
          </p:cNvPr>
          <p:cNvPicPr>
            <a:picLocks noChangeAspect="1"/>
          </p:cNvPicPr>
          <p:nvPr/>
        </p:nvPicPr>
        <p:blipFill>
          <a:blip r:embed="rId3"/>
          <a:srcRect r="25782" b="40188"/>
          <a:stretch>
            <a:fillRect/>
          </a:stretch>
        </p:blipFill>
        <p:spPr>
          <a:xfrm>
            <a:off x="2278380" y="2171699"/>
            <a:ext cx="9913620" cy="4724401"/>
          </a:xfrm>
          <a:prstGeom prst="rect">
            <a:avLst/>
          </a:prstGeom>
        </p:spPr>
      </p:pic>
      <p:pic>
        <p:nvPicPr>
          <p:cNvPr id="3" name="Picture 2">
            <a:extLst>
              <a:ext uri="{FF2B5EF4-FFF2-40B4-BE49-F238E27FC236}">
                <a16:creationId xmlns:a16="http://schemas.microsoft.com/office/drawing/2014/main" id="{AE1C6179-7DFB-1F97-1E6A-BE68A86F0751}"/>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0588210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B4917FE2-EBF7-A279-55B2-0EFA9C007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2" name="Picture 1" descr="A picture containing text, sign&#10;&#10;Description automatically generated">
            <a:extLst>
              <a:ext uri="{FF2B5EF4-FFF2-40B4-BE49-F238E27FC236}">
                <a16:creationId xmlns:a16="http://schemas.microsoft.com/office/drawing/2014/main" id="{44830FD8-99D9-B29C-652D-61C22A9899E7}"/>
              </a:ext>
            </a:extLst>
          </p:cNvPr>
          <p:cNvPicPr>
            <a:picLocks noChangeAspect="1"/>
          </p:cNvPicPr>
          <p:nvPr userDrawn="1"/>
        </p:nvPicPr>
        <p:blipFill>
          <a:blip r:embed="rId3"/>
          <a:stretch>
            <a:fillRect/>
          </a:stretch>
        </p:blipFill>
        <p:spPr>
          <a:xfrm>
            <a:off x="9912349" y="334963"/>
            <a:ext cx="1908175" cy="772434"/>
          </a:xfrm>
          <a:prstGeom prst="rect">
            <a:avLst/>
          </a:prstGeom>
        </p:spPr>
      </p:pic>
      <p:sp>
        <p:nvSpPr>
          <p:cNvPr id="5" name="Rectangle 4">
            <a:extLst>
              <a:ext uri="{FF2B5EF4-FFF2-40B4-BE49-F238E27FC236}">
                <a16:creationId xmlns:a16="http://schemas.microsoft.com/office/drawing/2014/main" id="{087F9A75-C912-2F96-D9E9-4B264A23D982}"/>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8263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84AD1054-DF27-5C30-796F-DA8A7C9F11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432766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0839736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2"/>
          <a:stretch>
            <a:fillRect/>
          </a:stretch>
        </p:blipFill>
        <p:spPr>
          <a:xfrm>
            <a:off x="9741405" y="503675"/>
            <a:ext cx="1952347" cy="851760"/>
          </a:xfrm>
          <a:prstGeom prst="rect">
            <a:avLst/>
          </a:prstGeom>
        </p:spPr>
      </p:pic>
      <p:sp>
        <p:nvSpPr>
          <p:cNvPr id="3" name="Rectangle 2">
            <a:extLst>
              <a:ext uri="{FF2B5EF4-FFF2-40B4-BE49-F238E27FC236}">
                <a16:creationId xmlns:a16="http://schemas.microsoft.com/office/drawing/2014/main" id="{919ED8F9-00B2-9043-3911-D980BD25C7C8}"/>
              </a:ext>
            </a:extLst>
          </p:cNvPr>
          <p:cNvSpPr/>
          <p:nvPr/>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89243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1AE3DFC-A247-B340-AB77-8A7B707A1730}"/>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a:noFill/>
        </p:spPr>
      </p:pic>
      <p:pic>
        <p:nvPicPr>
          <p:cNvPr id="2" name="Picture 1" descr="A black and blue text&#10;&#10;AI-generated content may be incorrect.">
            <a:extLst>
              <a:ext uri="{FF2B5EF4-FFF2-40B4-BE49-F238E27FC236}">
                <a16:creationId xmlns:a16="http://schemas.microsoft.com/office/drawing/2014/main" id="{C83CF921-7A06-94D1-0C56-24EF3A294B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
        <p:nvSpPr>
          <p:cNvPr id="3" name="Rectangle 2">
            <a:extLst>
              <a:ext uri="{FF2B5EF4-FFF2-40B4-BE49-F238E27FC236}">
                <a16:creationId xmlns:a16="http://schemas.microsoft.com/office/drawing/2014/main" id="{D527EDB1-FA6C-A6AA-8BF9-FC28AD880CAA}"/>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5" name="Picture 4" descr="A picture containing text, sign&#10;&#10;Description automatically generated">
            <a:extLst>
              <a:ext uri="{FF2B5EF4-FFF2-40B4-BE49-F238E27FC236}">
                <a16:creationId xmlns:a16="http://schemas.microsoft.com/office/drawing/2014/main" id="{62BFF77B-1D3E-F07C-5AF8-408320DED00A}"/>
              </a:ext>
            </a:extLst>
          </p:cNvPr>
          <p:cNvPicPr>
            <a:picLocks noChangeAspect="1"/>
          </p:cNvPicPr>
          <p:nvPr userDrawn="1"/>
        </p:nvPicPr>
        <p:blipFill>
          <a:blip r:embed="rId4"/>
          <a:stretch>
            <a:fillRect/>
          </a:stretch>
        </p:blipFill>
        <p:spPr>
          <a:xfrm>
            <a:off x="9912349" y="334963"/>
            <a:ext cx="1908175" cy="772434"/>
          </a:xfrm>
          <a:prstGeom prst="rect">
            <a:avLst/>
          </a:prstGeom>
        </p:spPr>
      </p:pic>
      <p:pic>
        <p:nvPicPr>
          <p:cNvPr id="6" name="Picture 5">
            <a:extLst>
              <a:ext uri="{FF2B5EF4-FFF2-40B4-BE49-F238E27FC236}">
                <a16:creationId xmlns:a16="http://schemas.microsoft.com/office/drawing/2014/main" id="{209368E7-4EB6-D06D-979E-E3BD5B8E092F}"/>
              </a:ext>
            </a:extLst>
          </p:cNvPr>
          <p:cNvPicPr>
            <a:picLocks noChangeAspect="1"/>
          </p:cNvPicPr>
          <p:nvPr userDrawn="1"/>
        </p:nvPicPr>
        <p:blipFill rotWithShape="1">
          <a:blip r:embed="rId2">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4184535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pic>
        <p:nvPicPr>
          <p:cNvPr id="2" name="Picture 1" descr="A black and blue text&#10;&#10;AI-generated content may be incorrect.">
            <a:extLst>
              <a:ext uri="{FF2B5EF4-FFF2-40B4-BE49-F238E27FC236}">
                <a16:creationId xmlns:a16="http://schemas.microsoft.com/office/drawing/2014/main" id="{ED96BFAF-B29E-EA08-3326-07F041EDF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BC730006-E05D-880E-3817-796DC9C74630}"/>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6E344094-A8E3-7FE2-DFDB-89C42CC28B80}"/>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Graphic 6">
            <a:extLst>
              <a:ext uri="{FF2B5EF4-FFF2-40B4-BE49-F238E27FC236}">
                <a16:creationId xmlns:a16="http://schemas.microsoft.com/office/drawing/2014/main" id="{75244F42-08C1-42FF-9252-92E0F7695F03}"/>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61607" t="32365" r="37077" b="41599"/>
          <a:stretch/>
        </p:blipFill>
        <p:spPr>
          <a:xfrm>
            <a:off x="4289459" y="560598"/>
            <a:ext cx="310092" cy="6297403"/>
          </a:xfrm>
          <a:prstGeom prst="rect">
            <a:avLst/>
          </a:prstGeom>
        </p:spPr>
      </p:pic>
    </p:spTree>
    <p:extLst>
      <p:ext uri="{BB962C8B-B14F-4D97-AF65-F5344CB8AC3E}">
        <p14:creationId xmlns:p14="http://schemas.microsoft.com/office/powerpoint/2010/main" val="2016041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p:spPr>
      </p:pic>
      <p:pic>
        <p:nvPicPr>
          <p:cNvPr id="2" name="Picture 1" descr="A black and blue text&#10;&#10;AI-generated content may be incorrect.">
            <a:extLst>
              <a:ext uri="{FF2B5EF4-FFF2-40B4-BE49-F238E27FC236}">
                <a16:creationId xmlns:a16="http://schemas.microsoft.com/office/drawing/2014/main" id="{30F1B1CB-9882-481D-CF80-861C6B052D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0F28CBEA-F4A7-B6F2-4736-04646411773F}"/>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ED073E02-16F6-4EDA-DD4A-4898A962174A}"/>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3D5A2EF9-07BA-672D-7AFB-4BE46600ED64}"/>
              </a:ext>
            </a:extLst>
          </p:cNvPr>
          <p:cNvPicPr>
            <a:picLocks noChangeAspect="1"/>
          </p:cNvPicPr>
          <p:nvPr userDrawn="1"/>
        </p:nvPicPr>
        <p:blipFill rotWithShape="1">
          <a:blip r:embed="rId2">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36458276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pic>
        <p:nvPicPr>
          <p:cNvPr id="3" name="Picture 2" descr="A black and blue text&#10;&#10;AI-generated content may be incorrect.">
            <a:extLst>
              <a:ext uri="{FF2B5EF4-FFF2-40B4-BE49-F238E27FC236}">
                <a16:creationId xmlns:a16="http://schemas.microsoft.com/office/drawing/2014/main" id="{6248BD64-48E2-8EAE-A1DE-A0ED950922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2" name="Picture 1" descr="A picture containing text, sign&#10;&#10;Description automatically generated">
            <a:extLst>
              <a:ext uri="{FF2B5EF4-FFF2-40B4-BE49-F238E27FC236}">
                <a16:creationId xmlns:a16="http://schemas.microsoft.com/office/drawing/2014/main" id="{E4AF1A22-5BAA-F298-F23D-CF51B7A94A1C}"/>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B98E7D8D-1F44-0A5B-B6D6-FDF4B2EDFD49}"/>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Graphic 6">
            <a:extLst>
              <a:ext uri="{FF2B5EF4-FFF2-40B4-BE49-F238E27FC236}">
                <a16:creationId xmlns:a16="http://schemas.microsoft.com/office/drawing/2014/main" id="{F8BA2D57-0DE2-B1D2-EB9E-C5E5D146A463}"/>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61607" t="32365" r="37077" b="41599"/>
          <a:stretch/>
        </p:blipFill>
        <p:spPr>
          <a:xfrm>
            <a:off x="6076123" y="560598"/>
            <a:ext cx="310092" cy="6297403"/>
          </a:xfrm>
          <a:prstGeom prst="rect">
            <a:avLst/>
          </a:prstGeom>
        </p:spPr>
      </p:pic>
    </p:spTree>
    <p:extLst>
      <p:ext uri="{BB962C8B-B14F-4D97-AF65-F5344CB8AC3E}">
        <p14:creationId xmlns:p14="http://schemas.microsoft.com/office/powerpoint/2010/main" val="37132553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2/3 Teal and Lin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D49597-3330-C64D-AEDB-1262D3199F06}"/>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4187824" y="1"/>
            <a:ext cx="8005788" cy="6858000"/>
          </a:xfrm>
          <a:prstGeom prst="rect">
            <a:avLst/>
          </a:prstGeom>
        </p:spPr>
      </p:pic>
      <p:sp>
        <p:nvSpPr>
          <p:cNvPr id="6" name="Rectangle 5">
            <a:extLst>
              <a:ext uri="{FF2B5EF4-FFF2-40B4-BE49-F238E27FC236}">
                <a16:creationId xmlns:a16="http://schemas.microsoft.com/office/drawing/2014/main" id="{D5CBA522-6635-774E-8226-5EA89DF25AB0}"/>
              </a:ext>
            </a:extLst>
          </p:cNvPr>
          <p:cNvSpPr/>
          <p:nvPr/>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descr="A black and blue text&#10;&#10;AI-generated content may be incorrect.">
            <a:extLst>
              <a:ext uri="{FF2B5EF4-FFF2-40B4-BE49-F238E27FC236}">
                <a16:creationId xmlns:a16="http://schemas.microsoft.com/office/drawing/2014/main" id="{959894AF-F451-5ED2-D63B-344DC35DC6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15B0EED4-E6E0-B27C-61E3-D155CF332E95}"/>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5" name="Rectangle 4">
            <a:extLst>
              <a:ext uri="{FF2B5EF4-FFF2-40B4-BE49-F238E27FC236}">
                <a16:creationId xmlns:a16="http://schemas.microsoft.com/office/drawing/2014/main" id="{E4F84B57-6D96-0149-8B7B-4398C93709E1}"/>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71E1CED2-CFE7-2777-1392-F1E829B0D1CF}"/>
              </a:ext>
            </a:extLst>
          </p:cNvPr>
          <p:cNvPicPr>
            <a:picLocks noChangeAspect="1"/>
          </p:cNvPicPr>
          <p:nvPr userDrawn="1"/>
        </p:nvPicPr>
        <p:blipFill rotWithShape="1">
          <a:blip r:embed="rId2">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31184978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pic>
        <p:nvPicPr>
          <p:cNvPr id="2" name="Picture 1" descr="A black and blue text&#10;&#10;AI-generated content may be incorrect.">
            <a:extLst>
              <a:ext uri="{FF2B5EF4-FFF2-40B4-BE49-F238E27FC236}">
                <a16:creationId xmlns:a16="http://schemas.microsoft.com/office/drawing/2014/main" id="{224D249B-ECDD-CA51-0139-5E0467691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E7DA50B7-83C6-4305-484D-2E2524B3F4D6}"/>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5" name="Rectangle 4">
            <a:extLst>
              <a:ext uri="{FF2B5EF4-FFF2-40B4-BE49-F238E27FC236}">
                <a16:creationId xmlns:a16="http://schemas.microsoft.com/office/drawing/2014/main" id="{D8E70C80-D3E3-3BE1-FECD-9BF4FF50D6D6}"/>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Graphic 6">
            <a:extLst>
              <a:ext uri="{FF2B5EF4-FFF2-40B4-BE49-F238E27FC236}">
                <a16:creationId xmlns:a16="http://schemas.microsoft.com/office/drawing/2014/main" id="{9AD165A3-8E7D-32D3-244C-D097F059F6EB}"/>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61607" t="32365" r="37077" b="41599"/>
          <a:stretch/>
        </p:blipFill>
        <p:spPr>
          <a:xfrm>
            <a:off x="7994235" y="560598"/>
            <a:ext cx="310092" cy="6297403"/>
          </a:xfrm>
          <a:prstGeom prst="rect">
            <a:avLst/>
          </a:prstGeom>
        </p:spPr>
      </p:pic>
    </p:spTree>
    <p:extLst>
      <p:ext uri="{BB962C8B-B14F-4D97-AF65-F5344CB8AC3E}">
        <p14:creationId xmlns:p14="http://schemas.microsoft.com/office/powerpoint/2010/main" val="2973850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28D4FD4-0CD5-513E-22FA-DF3AFCD9C862}"/>
              </a:ext>
            </a:extLst>
          </p:cNvPr>
          <p:cNvPicPr>
            <a:picLocks noChangeAspect="1"/>
          </p:cNvPicPr>
          <p:nvPr/>
        </p:nvPicPr>
        <p:blipFill>
          <a:blip r:embed="rId3"/>
          <a:stretch>
            <a:fillRect/>
          </a:stretch>
        </p:blipFill>
        <p:spPr>
          <a:xfrm>
            <a:off x="9741405" y="503675"/>
            <a:ext cx="1952347" cy="851760"/>
          </a:xfrm>
          <a:prstGeom prst="rect">
            <a:avLst/>
          </a:prstGeom>
        </p:spPr>
      </p:pic>
      <p:pic>
        <p:nvPicPr>
          <p:cNvPr id="3" name="Picture 2" descr="A picture containing text, sign&#10;&#10;Description automatically generated">
            <a:extLst>
              <a:ext uri="{FF2B5EF4-FFF2-40B4-BE49-F238E27FC236}">
                <a16:creationId xmlns:a16="http://schemas.microsoft.com/office/drawing/2014/main" id="{DDDBC853-0E1F-7876-08B2-91585E0E0AFB}"/>
              </a:ext>
            </a:extLst>
          </p:cNvPr>
          <p:cNvPicPr>
            <a:picLocks noChangeAspect="1"/>
          </p:cNvPicPr>
          <p:nvPr userDrawn="1"/>
        </p:nvPicPr>
        <p:blipFill>
          <a:blip r:embed="rId4"/>
          <a:stretch>
            <a:fillRect/>
          </a:stretch>
        </p:blipFill>
        <p:spPr>
          <a:xfrm>
            <a:off x="9912349" y="334963"/>
            <a:ext cx="1908175" cy="772434"/>
          </a:xfrm>
          <a:prstGeom prst="rect">
            <a:avLst/>
          </a:prstGeom>
        </p:spPr>
      </p:pic>
      <p:sp>
        <p:nvSpPr>
          <p:cNvPr id="5" name="Rectangle 4">
            <a:extLst>
              <a:ext uri="{FF2B5EF4-FFF2-40B4-BE49-F238E27FC236}">
                <a16:creationId xmlns:a16="http://schemas.microsoft.com/office/drawing/2014/main" id="{19F29D12-5A1B-939F-1A08-4F0C1863B3A1}"/>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BAF005E8-B290-7109-68E2-979926F73D37}"/>
              </a:ext>
            </a:extLst>
          </p:cNvPr>
          <p:cNvPicPr>
            <a:picLocks noChangeAspect="1"/>
          </p:cNvPicPr>
          <p:nvPr userDrawn="1"/>
        </p:nvPicPr>
        <p:blipFill>
          <a:blip r:embed="rId5"/>
          <a:stretch>
            <a:fillRect/>
          </a:stretch>
        </p:blipFill>
        <p:spPr>
          <a:xfrm>
            <a:off x="9912348" y="296864"/>
            <a:ext cx="1908176" cy="772435"/>
          </a:xfrm>
          <a:prstGeom prst="rect">
            <a:avLst/>
          </a:prstGeom>
        </p:spPr>
      </p:pic>
      <p:pic>
        <p:nvPicPr>
          <p:cNvPr id="8" name="Picture 7">
            <a:extLst>
              <a:ext uri="{FF2B5EF4-FFF2-40B4-BE49-F238E27FC236}">
                <a16:creationId xmlns:a16="http://schemas.microsoft.com/office/drawing/2014/main" id="{B78E6053-42BD-2579-2521-AFBBE18FDFA1}"/>
              </a:ext>
            </a:extLst>
          </p:cNvPr>
          <p:cNvPicPr>
            <a:picLocks noChangeAspect="1"/>
          </p:cNvPicPr>
          <p:nvPr userDrawn="1"/>
        </p:nvPicPr>
        <p:blipFill rotWithShape="1">
          <a:blip r:embed="rId2">
            <a:alphaModFix amt="20000"/>
          </a:blip>
          <a:srcRect t="25169" b="14298"/>
          <a:stretch/>
        </p:blipFill>
        <p:spPr>
          <a:xfrm>
            <a:off x="0" y="1"/>
            <a:ext cx="8005788" cy="6858000"/>
          </a:xfrm>
          <a:prstGeom prst="rect">
            <a:avLst/>
          </a:prstGeom>
        </p:spPr>
      </p:pic>
    </p:spTree>
    <p:extLst>
      <p:ext uri="{BB962C8B-B14F-4D97-AF65-F5344CB8AC3E}">
        <p14:creationId xmlns:p14="http://schemas.microsoft.com/office/powerpoint/2010/main" val="133789428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descr="A black and blue text&#10;&#10;AI-generated content may be incorrect.">
            <a:extLst>
              <a:ext uri="{FF2B5EF4-FFF2-40B4-BE49-F238E27FC236}">
                <a16:creationId xmlns:a16="http://schemas.microsoft.com/office/drawing/2014/main" id="{C9AA1145-B42A-0BC4-40E3-768DDB39A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221073794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3" name="Picture 2" descr="A black and blue text&#10;&#10;AI-generated content may be incorrect.">
            <a:extLst>
              <a:ext uri="{FF2B5EF4-FFF2-40B4-BE49-F238E27FC236}">
                <a16:creationId xmlns:a16="http://schemas.microsoft.com/office/drawing/2014/main" id="{180CB0C5-2C59-9D1D-B566-8B853B222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2434" y="498533"/>
            <a:ext cx="1979191" cy="860237"/>
          </a:xfrm>
          <a:prstGeom prst="rect">
            <a:avLst/>
          </a:prstGeom>
        </p:spPr>
      </p:pic>
    </p:spTree>
    <p:extLst>
      <p:ext uri="{BB962C8B-B14F-4D97-AF65-F5344CB8AC3E}">
        <p14:creationId xmlns:p14="http://schemas.microsoft.com/office/powerpoint/2010/main" val="16359467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7375573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39573F2-3348-BB0A-8D81-204CD5F7576F}"/>
              </a:ext>
            </a:extLst>
          </p:cNvPr>
          <p:cNvPicPr>
            <a:picLocks noChangeAspect="1"/>
          </p:cNvPicPr>
          <p:nvPr/>
        </p:nvPicPr>
        <p:blipFill>
          <a:blip r:embed="rId3"/>
          <a:stretch>
            <a:fillRect/>
          </a:stretch>
        </p:blipFill>
        <p:spPr>
          <a:xfrm>
            <a:off x="9741405" y="503675"/>
            <a:ext cx="1952347" cy="851760"/>
          </a:xfrm>
          <a:prstGeom prst="rect">
            <a:avLst/>
          </a:prstGeom>
        </p:spPr>
      </p:pic>
      <p:sp>
        <p:nvSpPr>
          <p:cNvPr id="3" name="Rectangle 2">
            <a:extLst>
              <a:ext uri="{FF2B5EF4-FFF2-40B4-BE49-F238E27FC236}">
                <a16:creationId xmlns:a16="http://schemas.microsoft.com/office/drawing/2014/main" id="{4DCFA3E2-3A91-C0AA-23A0-98AD8DAAA38B}"/>
              </a:ext>
            </a:extLst>
          </p:cNvPr>
          <p:cNvSpPr/>
          <p:nvPr/>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017630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58A613F-A8A0-F6DC-E40C-1E0A5FDFDCBB}"/>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40899866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Blue 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796C164-6CD4-2D17-11E6-A911E37F5CE1}"/>
              </a:ext>
            </a:extLst>
          </p:cNvPr>
          <p:cNvPicPr>
            <a:picLocks noChangeAspect="1"/>
          </p:cNvPicPr>
          <p:nvPr/>
        </p:nvPicPr>
        <p:blipFill>
          <a:blip r:embed="rId2"/>
          <a:srcRect b="15592"/>
          <a:stretch>
            <a:fillRect/>
          </a:stretch>
        </p:blipFill>
        <p:spPr>
          <a:xfrm>
            <a:off x="8166230" y="1069298"/>
            <a:ext cx="1769165" cy="5788702"/>
          </a:xfrm>
          <a:prstGeom prst="rect">
            <a:avLst/>
          </a:prstGeom>
        </p:spPr>
      </p:pic>
      <p:pic>
        <p:nvPicPr>
          <p:cNvPr id="3" name="Picture 2">
            <a:extLst>
              <a:ext uri="{FF2B5EF4-FFF2-40B4-BE49-F238E27FC236}">
                <a16:creationId xmlns:a16="http://schemas.microsoft.com/office/drawing/2014/main" id="{A1786179-466E-E957-4780-AEE9E558A6C7}"/>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69518175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Blue Graphic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2B30FF4-6112-ABBC-DCA2-04D1AD21A3CB}"/>
              </a:ext>
            </a:extLst>
          </p:cNvPr>
          <p:cNvPicPr>
            <a:picLocks noChangeAspect="1"/>
          </p:cNvPicPr>
          <p:nvPr/>
        </p:nvPicPr>
        <p:blipFill>
          <a:blip r:embed="rId2"/>
          <a:srcRect t="14442" b="19913"/>
          <a:stretch>
            <a:fillRect/>
          </a:stretch>
        </p:blipFill>
        <p:spPr>
          <a:xfrm>
            <a:off x="6276020" y="0"/>
            <a:ext cx="4750543" cy="6858000"/>
          </a:xfrm>
          <a:prstGeom prst="rect">
            <a:avLst/>
          </a:prstGeom>
        </p:spPr>
      </p:pic>
      <p:pic>
        <p:nvPicPr>
          <p:cNvPr id="2" name="Picture 1">
            <a:extLst>
              <a:ext uri="{FF2B5EF4-FFF2-40B4-BE49-F238E27FC236}">
                <a16:creationId xmlns:a16="http://schemas.microsoft.com/office/drawing/2014/main" id="{F6677345-FDBC-9941-F1EB-1AFEFF19211B}"/>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29003594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6653CD1-C7DA-4B37-F841-05F758D6F104}"/>
              </a:ext>
            </a:extLst>
          </p:cNvPr>
          <p:cNvPicPr>
            <a:picLocks noChangeAspect="1"/>
          </p:cNvPicPr>
          <p:nvPr/>
        </p:nvPicPr>
        <p:blipFill>
          <a:blip r:embed="rId2"/>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5148556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Purple 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618169D-D0D0-01E9-2F3C-DB44F5055390}"/>
              </a:ext>
            </a:extLst>
          </p:cNvPr>
          <p:cNvPicPr>
            <a:picLocks noChangeAspect="1"/>
          </p:cNvPicPr>
          <p:nvPr/>
        </p:nvPicPr>
        <p:blipFill>
          <a:blip r:embed="rId2"/>
          <a:srcRect b="34880"/>
          <a:stretch>
            <a:fillRect/>
          </a:stretch>
        </p:blipFill>
        <p:spPr>
          <a:xfrm rot="10800000">
            <a:off x="8781105" y="0"/>
            <a:ext cx="921954" cy="2941866"/>
          </a:xfrm>
          <a:prstGeom prst="rect">
            <a:avLst/>
          </a:prstGeom>
        </p:spPr>
      </p:pic>
      <p:pic>
        <p:nvPicPr>
          <p:cNvPr id="4" name="Picture 3">
            <a:extLst>
              <a:ext uri="{FF2B5EF4-FFF2-40B4-BE49-F238E27FC236}">
                <a16:creationId xmlns:a16="http://schemas.microsoft.com/office/drawing/2014/main" id="{C7CDC36B-2721-A2A8-04ED-298FB8CE0F23}"/>
              </a:ext>
            </a:extLst>
          </p:cNvPr>
          <p:cNvPicPr>
            <a:picLocks noChangeAspect="1"/>
          </p:cNvPicPr>
          <p:nvPr/>
        </p:nvPicPr>
        <p:blipFill>
          <a:blip r:embed="rId3"/>
          <a:srcRect b="57103"/>
          <a:stretch>
            <a:fillRect/>
          </a:stretch>
        </p:blipFill>
        <p:spPr>
          <a:xfrm>
            <a:off x="5356284" y="3916135"/>
            <a:ext cx="6398926" cy="2941865"/>
          </a:xfrm>
          <a:prstGeom prst="rect">
            <a:avLst/>
          </a:prstGeom>
        </p:spPr>
      </p:pic>
      <p:pic>
        <p:nvPicPr>
          <p:cNvPr id="3" name="Picture 2">
            <a:extLst>
              <a:ext uri="{FF2B5EF4-FFF2-40B4-BE49-F238E27FC236}">
                <a16:creationId xmlns:a16="http://schemas.microsoft.com/office/drawing/2014/main" id="{90755305-C167-68AF-E57E-39FCEAA1A1EA}"/>
              </a:ext>
            </a:extLst>
          </p:cNvPr>
          <p:cNvPicPr>
            <a:picLocks noChangeAspect="1"/>
          </p:cNvPicPr>
          <p:nvPr/>
        </p:nvPicPr>
        <p:blipFill>
          <a:blip r:embed="rId4"/>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11541000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Purple Graphic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2AC7CBF-8EE3-0B19-D66E-85A911124CBA}"/>
              </a:ext>
            </a:extLst>
          </p:cNvPr>
          <p:cNvPicPr>
            <a:picLocks noChangeAspect="1"/>
          </p:cNvPicPr>
          <p:nvPr/>
        </p:nvPicPr>
        <p:blipFill>
          <a:blip r:embed="rId2"/>
          <a:srcRect l="11186" t="25667" b="8533"/>
          <a:stretch>
            <a:fillRect/>
          </a:stretch>
        </p:blipFill>
        <p:spPr>
          <a:xfrm rot="10800000">
            <a:off x="8027328" y="-2"/>
            <a:ext cx="4164672" cy="6858002"/>
          </a:xfrm>
          <a:prstGeom prst="rect">
            <a:avLst/>
          </a:prstGeom>
        </p:spPr>
      </p:pic>
      <p:pic>
        <p:nvPicPr>
          <p:cNvPr id="2" name="Picture 1">
            <a:extLst>
              <a:ext uri="{FF2B5EF4-FFF2-40B4-BE49-F238E27FC236}">
                <a16:creationId xmlns:a16="http://schemas.microsoft.com/office/drawing/2014/main" id="{8CEED6D4-918A-5F95-74D1-5A85113653F0}"/>
              </a:ext>
            </a:extLst>
          </p:cNvPr>
          <p:cNvPicPr>
            <a:picLocks noChangeAspect="1"/>
          </p:cNvPicPr>
          <p:nvPr/>
        </p:nvPicPr>
        <p:blipFill>
          <a:blip r:embed="rId3"/>
          <a:stretch>
            <a:fillRect/>
          </a:stretch>
        </p:blipFill>
        <p:spPr>
          <a:xfrm>
            <a:off x="9741405" y="503675"/>
            <a:ext cx="1952347" cy="851760"/>
          </a:xfrm>
          <a:prstGeom prst="rect">
            <a:avLst/>
          </a:prstGeom>
        </p:spPr>
      </p:pic>
    </p:spTree>
    <p:extLst>
      <p:ext uri="{BB962C8B-B14F-4D97-AF65-F5344CB8AC3E}">
        <p14:creationId xmlns:p14="http://schemas.microsoft.com/office/powerpoint/2010/main" val="349163638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3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24022371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71AE3DFC-A247-B340-AB77-8A7B707A1730}"/>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246107636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1/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85AAACFD-F6AA-AB4D-8FFD-0933B201C669}"/>
              </a:ext>
            </a:extLst>
          </p:cNvPr>
          <p:cNvSpPr/>
          <p:nvPr userDrawn="1"/>
        </p:nvSpPr>
        <p:spPr>
          <a:xfrm>
            <a:off x="1"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4289459" y="560598"/>
            <a:ext cx="310092" cy="6297403"/>
          </a:xfrm>
          <a:prstGeom prst="rect">
            <a:avLst/>
          </a:prstGeom>
        </p:spPr>
      </p:pic>
    </p:spTree>
    <p:extLst>
      <p:ext uri="{BB962C8B-B14F-4D97-AF65-F5344CB8AC3E}">
        <p14:creationId xmlns:p14="http://schemas.microsoft.com/office/powerpoint/2010/main" val="38184382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1/2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86584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1/2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9969710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1/2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6076123" y="560598"/>
            <a:ext cx="310092" cy="6297403"/>
          </a:xfrm>
          <a:prstGeom prst="rect">
            <a:avLst/>
          </a:prstGeom>
        </p:spPr>
      </p:pic>
    </p:spTree>
    <p:extLst>
      <p:ext uri="{BB962C8B-B14F-4D97-AF65-F5344CB8AC3E}">
        <p14:creationId xmlns:p14="http://schemas.microsoft.com/office/powerpoint/2010/main" val="27195545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76354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2/3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D49597-3330-C64D-AEDB-1262D3199F06}"/>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18051432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2/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7994235" y="560598"/>
            <a:ext cx="310092" cy="6297403"/>
          </a:xfrm>
          <a:prstGeom prst="rect">
            <a:avLst/>
          </a:prstGeom>
        </p:spPr>
      </p:pic>
    </p:spTree>
    <p:extLst>
      <p:ext uri="{BB962C8B-B14F-4D97-AF65-F5344CB8AC3E}">
        <p14:creationId xmlns:p14="http://schemas.microsoft.com/office/powerpoint/2010/main" val="85531993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3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spTree>
    <p:extLst>
      <p:ext uri="{BB962C8B-B14F-4D97-AF65-F5344CB8AC3E}">
        <p14:creationId xmlns:p14="http://schemas.microsoft.com/office/powerpoint/2010/main" val="6377643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1/3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4">
            <a:alphaModFix amt="20000"/>
          </a:blip>
          <a:srcRect t="25169" b="14298"/>
          <a:stretch/>
        </p:blipFill>
        <p:spPr>
          <a:xfrm>
            <a:off x="0" y="1"/>
            <a:ext cx="8005788" cy="6858000"/>
          </a:xfrm>
          <a:prstGeom prst="rect">
            <a:avLst/>
          </a:prstGeom>
        </p:spPr>
      </p:pic>
    </p:spTree>
    <p:extLst>
      <p:ext uri="{BB962C8B-B14F-4D97-AF65-F5344CB8AC3E}">
        <p14:creationId xmlns:p14="http://schemas.microsoft.com/office/powerpoint/2010/main" val="200211400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2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B9A940-CAF5-3341-9126-99C37C80F729}"/>
              </a:ext>
            </a:extLst>
          </p:cNvPr>
          <p:cNvSpPr/>
          <p:nvPr userDrawn="1"/>
        </p:nvSpPr>
        <p:spPr>
          <a:xfrm>
            <a:off x="609600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42EEF915-CD5C-514B-840D-FB7C851275B3}"/>
              </a:ext>
            </a:extLst>
          </p:cNvPr>
          <p:cNvPicPr>
            <a:picLocks noChangeAspect="1"/>
          </p:cNvPicPr>
          <p:nvPr userDrawn="1"/>
        </p:nvPicPr>
        <p:blipFill>
          <a:blip r:embed="rId2"/>
          <a:stretch>
            <a:fillRect/>
          </a:stretch>
        </p:blipFill>
        <p:spPr>
          <a:xfrm>
            <a:off x="9912348" y="296864"/>
            <a:ext cx="1908176" cy="772435"/>
          </a:xfrm>
          <a:prstGeom prst="rect">
            <a:avLst/>
          </a:prstGeom>
        </p:spPr>
      </p:pic>
    </p:spTree>
    <p:extLst>
      <p:ext uri="{BB962C8B-B14F-4D97-AF65-F5344CB8AC3E}">
        <p14:creationId xmlns:p14="http://schemas.microsoft.com/office/powerpoint/2010/main" val="397801026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75C6-04B5-A548-B314-F7B6D9EBF189}"/>
              </a:ext>
            </a:extLst>
          </p:cNvPr>
          <p:cNvSpPr/>
          <p:nvPr userDrawn="1"/>
        </p:nvSpPr>
        <p:spPr>
          <a:xfrm>
            <a:off x="8003786" y="0"/>
            <a:ext cx="418782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12A5ED1-7D8B-8141-90EE-60FAAA6EC92E}"/>
              </a:ext>
            </a:extLst>
          </p:cNvPr>
          <p:cNvPicPr>
            <a:picLocks noChangeAspect="1"/>
          </p:cNvPicPr>
          <p:nvPr userDrawn="1"/>
        </p:nvPicPr>
        <p:blipFill>
          <a:blip r:embed="rId2"/>
          <a:stretch>
            <a:fillRect/>
          </a:stretch>
        </p:blipFill>
        <p:spPr>
          <a:xfrm>
            <a:off x="9912348" y="296864"/>
            <a:ext cx="1908176" cy="772435"/>
          </a:xfrm>
          <a:prstGeom prst="rect">
            <a:avLst/>
          </a:prstGeom>
        </p:spPr>
      </p:pic>
    </p:spTree>
    <p:extLst>
      <p:ext uri="{BB962C8B-B14F-4D97-AF65-F5344CB8AC3E}">
        <p14:creationId xmlns:p14="http://schemas.microsoft.com/office/powerpoint/2010/main" val="26469693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spTree>
    <p:extLst>
      <p:ext uri="{BB962C8B-B14F-4D97-AF65-F5344CB8AC3E}">
        <p14:creationId xmlns:p14="http://schemas.microsoft.com/office/powerpoint/2010/main" val="931950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6885274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71AE3DFC-A247-B340-AB77-8A7B707A1730}"/>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24733130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10781359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866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313425751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145617782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9619534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D49597-3330-C64D-AEDB-1262D3199F06}"/>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9655678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116032204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9167097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4">
            <a:alphaModFix amt="20000"/>
          </a:blip>
          <a:srcRect t="25169" b="14298"/>
          <a:stretch/>
        </p:blipFill>
        <p:spPr>
          <a:xfrm>
            <a:off x="0" y="1"/>
            <a:ext cx="8005788" cy="6858000"/>
          </a:xfrm>
          <a:prstGeom prst="rect">
            <a:avLst/>
          </a:prstGeom>
        </p:spPr>
      </p:pic>
    </p:spTree>
    <p:extLst>
      <p:ext uri="{BB962C8B-B14F-4D97-AF65-F5344CB8AC3E}">
        <p14:creationId xmlns:p14="http://schemas.microsoft.com/office/powerpoint/2010/main" val="21448974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B9A940-CAF5-3341-9126-99C37C80F729}"/>
              </a:ext>
            </a:extLst>
          </p:cNvPr>
          <p:cNvSpPr/>
          <p:nvPr userDrawn="1"/>
        </p:nvSpPr>
        <p:spPr>
          <a:xfrm>
            <a:off x="609600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42EEF915-CD5C-514B-840D-FB7C851275B3}"/>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20028807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75C6-04B5-A548-B314-F7B6D9EBF189}"/>
              </a:ext>
            </a:extLst>
          </p:cNvPr>
          <p:cNvSpPr/>
          <p:nvPr userDrawn="1"/>
        </p:nvSpPr>
        <p:spPr>
          <a:xfrm>
            <a:off x="8003786" y="0"/>
            <a:ext cx="418782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12A5ED1-7D8B-8141-90EE-60FAAA6EC92E}"/>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29526833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F76B9A54-5AEA-DD47-9624-49782F5B253F}"/>
              </a:ext>
            </a:extLst>
          </p:cNvPr>
          <p:cNvSpPr/>
          <p:nvPr userDrawn="1"/>
        </p:nvSpPr>
        <p:spPr>
          <a:xfrm>
            <a:off x="-1" y="6524624"/>
            <a:ext cx="12192001" cy="333375"/>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59166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38E6EBE8-0A72-9E4F-A761-9342F6E6CA92}"/>
              </a:ext>
            </a:extLst>
          </p:cNvPr>
          <p:cNvPicPr>
            <a:picLocks noChangeAspect="1"/>
          </p:cNvPicPr>
          <p:nvPr userDrawn="1"/>
        </p:nvPicPr>
        <p:blipFill rotWithShape="1">
          <a:blip r:embed="rId3">
            <a:alphaModFix amt="50000"/>
          </a:blip>
          <a:srcRect l="42146" t="44779" r="45142" b="38721"/>
          <a:stretch/>
        </p:blipFill>
        <p:spPr>
          <a:xfrm>
            <a:off x="9101471" y="939113"/>
            <a:ext cx="3090530" cy="5918887"/>
          </a:xfrm>
          <a:prstGeom prst="rect">
            <a:avLst/>
          </a:prstGeom>
        </p:spPr>
      </p:pic>
    </p:spTree>
    <p:extLst>
      <p:ext uri="{BB962C8B-B14F-4D97-AF65-F5344CB8AC3E}">
        <p14:creationId xmlns:p14="http://schemas.microsoft.com/office/powerpoint/2010/main" val="407895605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6" name="Picture 5">
            <a:extLst>
              <a:ext uri="{FF2B5EF4-FFF2-40B4-BE49-F238E27FC236}">
                <a16:creationId xmlns:a16="http://schemas.microsoft.com/office/drawing/2014/main" id="{B7493131-0071-9343-8BB9-5937799C213F}"/>
              </a:ext>
            </a:extLst>
          </p:cNvPr>
          <p:cNvPicPr>
            <a:picLocks noChangeAspect="1"/>
          </p:cNvPicPr>
          <p:nvPr userDrawn="1"/>
        </p:nvPicPr>
        <p:blipFill rotWithShape="1">
          <a:blip r:embed="rId4">
            <a:alphaModFix amt="50000"/>
          </a:blip>
          <a:srcRect l="41935" t="45045" r="42085" b="37103"/>
          <a:stretch/>
        </p:blipFill>
        <p:spPr>
          <a:xfrm>
            <a:off x="8736227" y="1161536"/>
            <a:ext cx="3455773" cy="5696464"/>
          </a:xfrm>
          <a:prstGeom prst="rect">
            <a:avLst/>
          </a:prstGeom>
        </p:spPr>
      </p:pic>
    </p:spTree>
    <p:extLst>
      <p:ext uri="{BB962C8B-B14F-4D97-AF65-F5344CB8AC3E}">
        <p14:creationId xmlns:p14="http://schemas.microsoft.com/office/powerpoint/2010/main" val="14939051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915FA825-007D-4C43-8946-1CB5D273ABB5}"/>
              </a:ext>
            </a:extLst>
          </p:cNvPr>
          <p:cNvPicPr>
            <a:picLocks noChangeAspect="1"/>
          </p:cNvPicPr>
          <p:nvPr userDrawn="1"/>
        </p:nvPicPr>
        <p:blipFill rotWithShape="1">
          <a:blip r:embed="rId3">
            <a:alphaModFix amt="50000"/>
          </a:blip>
          <a:srcRect l="42236" t="48649" r="36206" b="35676"/>
          <a:stretch/>
        </p:blipFill>
        <p:spPr>
          <a:xfrm rot="20700000">
            <a:off x="7830440" y="1816439"/>
            <a:ext cx="5721178" cy="5721183"/>
          </a:xfrm>
          <a:prstGeom prst="rect">
            <a:avLst/>
          </a:prstGeom>
        </p:spPr>
      </p:pic>
      <p:sp>
        <p:nvSpPr>
          <p:cNvPr id="4" name="Oval 3">
            <a:extLst>
              <a:ext uri="{FF2B5EF4-FFF2-40B4-BE49-F238E27FC236}">
                <a16:creationId xmlns:a16="http://schemas.microsoft.com/office/drawing/2014/main" id="{71B5BC12-9B70-2B45-A57B-30ABEA441BB7}"/>
              </a:ext>
            </a:extLst>
          </p:cNvPr>
          <p:cNvSpPr/>
          <p:nvPr userDrawn="1"/>
        </p:nvSpPr>
        <p:spPr>
          <a:xfrm>
            <a:off x="8841635" y="2827636"/>
            <a:ext cx="3698788" cy="36987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999663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7" name="Picture 6">
            <a:extLst>
              <a:ext uri="{FF2B5EF4-FFF2-40B4-BE49-F238E27FC236}">
                <a16:creationId xmlns:a16="http://schemas.microsoft.com/office/drawing/2014/main" id="{D7B10D6B-FA4E-C64C-80CB-C26EB625392C}"/>
              </a:ext>
            </a:extLst>
          </p:cNvPr>
          <p:cNvPicPr>
            <a:picLocks noChangeAspect="1"/>
          </p:cNvPicPr>
          <p:nvPr userDrawn="1"/>
        </p:nvPicPr>
        <p:blipFill rotWithShape="1">
          <a:blip r:embed="rId4">
            <a:alphaModFix amt="50000"/>
          </a:blip>
          <a:srcRect l="41988" t="48648" r="36206" b="35496"/>
          <a:stretch/>
        </p:blipFill>
        <p:spPr>
          <a:xfrm rot="19800000">
            <a:off x="7806389" y="1941002"/>
            <a:ext cx="5576706" cy="5576706"/>
          </a:xfrm>
          <a:prstGeom prst="rect">
            <a:avLst/>
          </a:prstGeom>
        </p:spPr>
      </p:pic>
      <p:sp>
        <p:nvSpPr>
          <p:cNvPr id="9" name="Oval 8">
            <a:extLst>
              <a:ext uri="{FF2B5EF4-FFF2-40B4-BE49-F238E27FC236}">
                <a16:creationId xmlns:a16="http://schemas.microsoft.com/office/drawing/2014/main" id="{690F0DEB-57AB-6B46-A742-550FA8584794}"/>
              </a:ext>
            </a:extLst>
          </p:cNvPr>
          <p:cNvSpPr/>
          <p:nvPr userDrawn="1"/>
        </p:nvSpPr>
        <p:spPr>
          <a:xfrm>
            <a:off x="8745348" y="2879961"/>
            <a:ext cx="3698788" cy="3698788"/>
          </a:xfrm>
          <a:prstGeom prst="ellipse">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77021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80D2A033-ABBC-394E-A536-802FBF18F261}"/>
              </a:ext>
            </a:extLst>
          </p:cNvPr>
          <p:cNvPicPr>
            <a:picLocks noChangeAspect="1"/>
          </p:cNvPicPr>
          <p:nvPr userDrawn="1"/>
        </p:nvPicPr>
        <p:blipFill rotWithShape="1">
          <a:blip r:embed="rId3">
            <a:alphaModFix amt="50000"/>
          </a:blip>
          <a:srcRect l="42236" t="48649" r="36206" b="35676"/>
          <a:stretch/>
        </p:blipFill>
        <p:spPr>
          <a:xfrm rot="20700000">
            <a:off x="10359400" y="5135278"/>
            <a:ext cx="2318533" cy="2318535"/>
          </a:xfrm>
          <a:prstGeom prst="rect">
            <a:avLst/>
          </a:prstGeom>
        </p:spPr>
      </p:pic>
      <p:pic>
        <p:nvPicPr>
          <p:cNvPr id="5" name="Picture 4">
            <a:extLst>
              <a:ext uri="{FF2B5EF4-FFF2-40B4-BE49-F238E27FC236}">
                <a16:creationId xmlns:a16="http://schemas.microsoft.com/office/drawing/2014/main" id="{1D77F93C-DE66-F243-8552-88020A8EC067}"/>
              </a:ext>
            </a:extLst>
          </p:cNvPr>
          <p:cNvPicPr>
            <a:picLocks noChangeAspect="1"/>
          </p:cNvPicPr>
          <p:nvPr userDrawn="1"/>
        </p:nvPicPr>
        <p:blipFill rotWithShape="1">
          <a:blip r:embed="rId3">
            <a:alphaModFix amt="50000"/>
          </a:blip>
          <a:srcRect l="42236" t="48649" r="36206" b="35676"/>
          <a:stretch/>
        </p:blipFill>
        <p:spPr>
          <a:xfrm rot="20700000">
            <a:off x="10585358" y="3775867"/>
            <a:ext cx="839024" cy="839025"/>
          </a:xfrm>
          <a:prstGeom prst="rect">
            <a:avLst/>
          </a:prstGeom>
        </p:spPr>
      </p:pic>
      <p:pic>
        <p:nvPicPr>
          <p:cNvPr id="6" name="Picture 5">
            <a:extLst>
              <a:ext uri="{FF2B5EF4-FFF2-40B4-BE49-F238E27FC236}">
                <a16:creationId xmlns:a16="http://schemas.microsoft.com/office/drawing/2014/main" id="{BAEA0E8B-253F-EC49-B65D-7740FAF8617E}"/>
              </a:ext>
            </a:extLst>
          </p:cNvPr>
          <p:cNvPicPr>
            <a:picLocks noChangeAspect="1"/>
          </p:cNvPicPr>
          <p:nvPr userDrawn="1"/>
        </p:nvPicPr>
        <p:blipFill rotWithShape="1">
          <a:blip r:embed="rId3">
            <a:alphaModFix amt="50000"/>
          </a:blip>
          <a:srcRect l="42236" t="48649" r="36206" b="35676"/>
          <a:stretch/>
        </p:blipFill>
        <p:spPr>
          <a:xfrm rot="20700000">
            <a:off x="8375592" y="1801126"/>
            <a:ext cx="1901776" cy="1901778"/>
          </a:xfrm>
          <a:prstGeom prst="rect">
            <a:avLst/>
          </a:prstGeom>
        </p:spPr>
      </p:pic>
      <p:pic>
        <p:nvPicPr>
          <p:cNvPr id="7" name="Picture 6">
            <a:extLst>
              <a:ext uri="{FF2B5EF4-FFF2-40B4-BE49-F238E27FC236}">
                <a16:creationId xmlns:a16="http://schemas.microsoft.com/office/drawing/2014/main" id="{0A0202F4-BB05-D042-A8D9-39782D252F37}"/>
              </a:ext>
            </a:extLst>
          </p:cNvPr>
          <p:cNvPicPr>
            <a:picLocks noChangeAspect="1"/>
          </p:cNvPicPr>
          <p:nvPr userDrawn="1"/>
        </p:nvPicPr>
        <p:blipFill rotWithShape="1">
          <a:blip r:embed="rId3">
            <a:alphaModFix amt="50000"/>
          </a:blip>
          <a:srcRect l="42236" t="48649" r="36206" b="35676"/>
          <a:stretch/>
        </p:blipFill>
        <p:spPr>
          <a:xfrm rot="20700000">
            <a:off x="11612949" y="2269212"/>
            <a:ext cx="839024" cy="839025"/>
          </a:xfrm>
          <a:prstGeom prst="rect">
            <a:avLst/>
          </a:prstGeom>
        </p:spPr>
      </p:pic>
      <p:pic>
        <p:nvPicPr>
          <p:cNvPr id="9" name="Picture 8">
            <a:extLst>
              <a:ext uri="{FF2B5EF4-FFF2-40B4-BE49-F238E27FC236}">
                <a16:creationId xmlns:a16="http://schemas.microsoft.com/office/drawing/2014/main" id="{90D9096B-0DFA-0941-927F-E07E60EB6090}"/>
              </a:ext>
            </a:extLst>
          </p:cNvPr>
          <p:cNvPicPr>
            <a:picLocks noChangeAspect="1"/>
          </p:cNvPicPr>
          <p:nvPr userDrawn="1"/>
        </p:nvPicPr>
        <p:blipFill rotWithShape="1">
          <a:blip r:embed="rId3">
            <a:alphaModFix amt="50000"/>
          </a:blip>
          <a:srcRect l="42236" t="48649" r="36206" b="35676"/>
          <a:stretch/>
        </p:blipFill>
        <p:spPr>
          <a:xfrm rot="20700000">
            <a:off x="8856748" y="4418482"/>
            <a:ext cx="1178319" cy="1178320"/>
          </a:xfrm>
          <a:prstGeom prst="rect">
            <a:avLst/>
          </a:prstGeom>
        </p:spPr>
      </p:pic>
      <p:pic>
        <p:nvPicPr>
          <p:cNvPr id="10" name="Picture 9">
            <a:extLst>
              <a:ext uri="{FF2B5EF4-FFF2-40B4-BE49-F238E27FC236}">
                <a16:creationId xmlns:a16="http://schemas.microsoft.com/office/drawing/2014/main" id="{42429DDE-216A-CF43-BDA2-F719EB651F58}"/>
              </a:ext>
            </a:extLst>
          </p:cNvPr>
          <p:cNvPicPr>
            <a:picLocks noChangeAspect="1"/>
          </p:cNvPicPr>
          <p:nvPr userDrawn="1"/>
        </p:nvPicPr>
        <p:blipFill rotWithShape="1">
          <a:blip r:embed="rId3">
            <a:alphaModFix amt="50000"/>
          </a:blip>
          <a:srcRect l="42236" t="48649" r="36206" b="35676"/>
          <a:stretch/>
        </p:blipFill>
        <p:spPr>
          <a:xfrm rot="20700000">
            <a:off x="10555771" y="1885283"/>
            <a:ext cx="260385" cy="260385"/>
          </a:xfrm>
          <a:prstGeom prst="rect">
            <a:avLst/>
          </a:prstGeom>
        </p:spPr>
      </p:pic>
      <p:pic>
        <p:nvPicPr>
          <p:cNvPr id="11" name="Picture 10">
            <a:extLst>
              <a:ext uri="{FF2B5EF4-FFF2-40B4-BE49-F238E27FC236}">
                <a16:creationId xmlns:a16="http://schemas.microsoft.com/office/drawing/2014/main" id="{C67B6329-3108-304E-AC21-E5F7C79A6490}"/>
              </a:ext>
            </a:extLst>
          </p:cNvPr>
          <p:cNvPicPr>
            <a:picLocks noChangeAspect="1"/>
          </p:cNvPicPr>
          <p:nvPr userDrawn="1"/>
        </p:nvPicPr>
        <p:blipFill rotWithShape="1">
          <a:blip r:embed="rId3">
            <a:alphaModFix amt="50000"/>
          </a:blip>
          <a:srcRect l="42236" t="48649" r="36206" b="35676"/>
          <a:stretch/>
        </p:blipFill>
        <p:spPr>
          <a:xfrm rot="20700000">
            <a:off x="8580321" y="6272685"/>
            <a:ext cx="260385" cy="260385"/>
          </a:xfrm>
          <a:prstGeom prst="rect">
            <a:avLst/>
          </a:prstGeom>
        </p:spPr>
      </p:pic>
      <p:pic>
        <p:nvPicPr>
          <p:cNvPr id="12" name="Picture 11">
            <a:extLst>
              <a:ext uri="{FF2B5EF4-FFF2-40B4-BE49-F238E27FC236}">
                <a16:creationId xmlns:a16="http://schemas.microsoft.com/office/drawing/2014/main" id="{431B2A82-9F9E-D646-847C-5FCB36D8988F}"/>
              </a:ext>
            </a:extLst>
          </p:cNvPr>
          <p:cNvPicPr>
            <a:picLocks noChangeAspect="1"/>
          </p:cNvPicPr>
          <p:nvPr userDrawn="1"/>
        </p:nvPicPr>
        <p:blipFill rotWithShape="1">
          <a:blip r:embed="rId3">
            <a:alphaModFix amt="50000"/>
          </a:blip>
          <a:srcRect l="42236" t="48649" r="36206" b="35676"/>
          <a:stretch/>
        </p:blipFill>
        <p:spPr>
          <a:xfrm rot="20700000">
            <a:off x="8645346" y="427185"/>
            <a:ext cx="839024" cy="839025"/>
          </a:xfrm>
          <a:prstGeom prst="rect">
            <a:avLst/>
          </a:prstGeom>
        </p:spPr>
      </p:pic>
    </p:spTree>
    <p:extLst>
      <p:ext uri="{BB962C8B-B14F-4D97-AF65-F5344CB8AC3E}">
        <p14:creationId xmlns:p14="http://schemas.microsoft.com/office/powerpoint/2010/main" val="247194440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10" name="Picture 9">
            <a:extLst>
              <a:ext uri="{FF2B5EF4-FFF2-40B4-BE49-F238E27FC236}">
                <a16:creationId xmlns:a16="http://schemas.microsoft.com/office/drawing/2014/main" id="{CD137945-847D-DD4B-B75C-150F4DD9B866}"/>
              </a:ext>
            </a:extLst>
          </p:cNvPr>
          <p:cNvPicPr>
            <a:picLocks noChangeAspect="1"/>
          </p:cNvPicPr>
          <p:nvPr userDrawn="1"/>
        </p:nvPicPr>
        <p:blipFill rotWithShape="1">
          <a:blip r:embed="rId4">
            <a:alphaModFix amt="50000"/>
          </a:blip>
          <a:srcRect l="41988" t="48648" r="36206" b="35496"/>
          <a:stretch/>
        </p:blipFill>
        <p:spPr>
          <a:xfrm rot="19800000">
            <a:off x="10355446" y="5079507"/>
            <a:ext cx="2448244" cy="2448244"/>
          </a:xfrm>
          <a:prstGeom prst="rect">
            <a:avLst/>
          </a:prstGeom>
        </p:spPr>
      </p:pic>
      <p:pic>
        <p:nvPicPr>
          <p:cNvPr id="11" name="Picture 10">
            <a:extLst>
              <a:ext uri="{FF2B5EF4-FFF2-40B4-BE49-F238E27FC236}">
                <a16:creationId xmlns:a16="http://schemas.microsoft.com/office/drawing/2014/main" id="{425DD202-2248-1D4B-AF19-4ECC41FFEA89}"/>
              </a:ext>
            </a:extLst>
          </p:cNvPr>
          <p:cNvPicPr>
            <a:picLocks noChangeAspect="1"/>
          </p:cNvPicPr>
          <p:nvPr userDrawn="1"/>
        </p:nvPicPr>
        <p:blipFill rotWithShape="1">
          <a:blip r:embed="rId4">
            <a:alphaModFix amt="50000"/>
          </a:blip>
          <a:srcRect l="41988" t="48648" r="36206" b="35496"/>
          <a:stretch/>
        </p:blipFill>
        <p:spPr>
          <a:xfrm rot="19800000">
            <a:off x="8360550" y="1842934"/>
            <a:ext cx="1931860" cy="1931860"/>
          </a:xfrm>
          <a:prstGeom prst="rect">
            <a:avLst/>
          </a:prstGeom>
        </p:spPr>
      </p:pic>
      <p:pic>
        <p:nvPicPr>
          <p:cNvPr id="12" name="Picture 11">
            <a:extLst>
              <a:ext uri="{FF2B5EF4-FFF2-40B4-BE49-F238E27FC236}">
                <a16:creationId xmlns:a16="http://schemas.microsoft.com/office/drawing/2014/main" id="{CD2C5C3E-06C4-6F43-9B6F-B4552945064D}"/>
              </a:ext>
            </a:extLst>
          </p:cNvPr>
          <p:cNvPicPr>
            <a:picLocks noChangeAspect="1"/>
          </p:cNvPicPr>
          <p:nvPr userDrawn="1"/>
        </p:nvPicPr>
        <p:blipFill rotWithShape="1">
          <a:blip r:embed="rId4">
            <a:alphaModFix amt="50000"/>
          </a:blip>
          <a:srcRect l="41988" t="48648" r="36206" b="35496"/>
          <a:stretch/>
        </p:blipFill>
        <p:spPr>
          <a:xfrm rot="19800000">
            <a:off x="8844687" y="4415440"/>
            <a:ext cx="1202439" cy="1202439"/>
          </a:xfrm>
          <a:prstGeom prst="rect">
            <a:avLst/>
          </a:prstGeom>
        </p:spPr>
      </p:pic>
      <p:pic>
        <p:nvPicPr>
          <p:cNvPr id="13" name="Picture 12">
            <a:extLst>
              <a:ext uri="{FF2B5EF4-FFF2-40B4-BE49-F238E27FC236}">
                <a16:creationId xmlns:a16="http://schemas.microsoft.com/office/drawing/2014/main" id="{CD4897B8-E2A8-5344-898E-A7C75BE20771}"/>
              </a:ext>
            </a:extLst>
          </p:cNvPr>
          <p:cNvPicPr>
            <a:picLocks noChangeAspect="1"/>
          </p:cNvPicPr>
          <p:nvPr userDrawn="1"/>
        </p:nvPicPr>
        <p:blipFill rotWithShape="1">
          <a:blip r:embed="rId4">
            <a:alphaModFix amt="50000"/>
          </a:blip>
          <a:srcRect l="41988" t="48648" r="36206" b="35496"/>
          <a:stretch/>
        </p:blipFill>
        <p:spPr>
          <a:xfrm rot="19800000">
            <a:off x="8682108" y="467773"/>
            <a:ext cx="757849" cy="757849"/>
          </a:xfrm>
          <a:prstGeom prst="rect">
            <a:avLst/>
          </a:prstGeom>
        </p:spPr>
      </p:pic>
      <p:pic>
        <p:nvPicPr>
          <p:cNvPr id="14" name="Picture 13">
            <a:extLst>
              <a:ext uri="{FF2B5EF4-FFF2-40B4-BE49-F238E27FC236}">
                <a16:creationId xmlns:a16="http://schemas.microsoft.com/office/drawing/2014/main" id="{F19C0D9D-0EAA-7943-B589-079A933D769B}"/>
              </a:ext>
            </a:extLst>
          </p:cNvPr>
          <p:cNvPicPr>
            <a:picLocks noChangeAspect="1"/>
          </p:cNvPicPr>
          <p:nvPr userDrawn="1"/>
        </p:nvPicPr>
        <p:blipFill rotWithShape="1">
          <a:blip r:embed="rId4">
            <a:alphaModFix amt="50000"/>
          </a:blip>
          <a:srcRect l="41988" t="48648" r="36206" b="35496"/>
          <a:stretch/>
        </p:blipFill>
        <p:spPr>
          <a:xfrm rot="19800000">
            <a:off x="11635373" y="2284216"/>
            <a:ext cx="757849" cy="757849"/>
          </a:xfrm>
          <a:prstGeom prst="rect">
            <a:avLst/>
          </a:prstGeom>
        </p:spPr>
      </p:pic>
      <p:pic>
        <p:nvPicPr>
          <p:cNvPr id="15" name="Picture 14">
            <a:extLst>
              <a:ext uri="{FF2B5EF4-FFF2-40B4-BE49-F238E27FC236}">
                <a16:creationId xmlns:a16="http://schemas.microsoft.com/office/drawing/2014/main" id="{8903BE03-4D2C-9249-90CF-7B3BEBDEDCC6}"/>
              </a:ext>
            </a:extLst>
          </p:cNvPr>
          <p:cNvPicPr>
            <a:picLocks noChangeAspect="1"/>
          </p:cNvPicPr>
          <p:nvPr userDrawn="1"/>
        </p:nvPicPr>
        <p:blipFill rotWithShape="1">
          <a:blip r:embed="rId4">
            <a:alphaModFix amt="50000"/>
          </a:blip>
          <a:srcRect l="41988" t="48648" r="36206" b="35496"/>
          <a:stretch/>
        </p:blipFill>
        <p:spPr>
          <a:xfrm rot="19800000">
            <a:off x="10609762" y="3828811"/>
            <a:ext cx="757849" cy="757849"/>
          </a:xfrm>
          <a:prstGeom prst="rect">
            <a:avLst/>
          </a:prstGeom>
        </p:spPr>
      </p:pic>
      <p:pic>
        <p:nvPicPr>
          <p:cNvPr id="16" name="Picture 15">
            <a:extLst>
              <a:ext uri="{FF2B5EF4-FFF2-40B4-BE49-F238E27FC236}">
                <a16:creationId xmlns:a16="http://schemas.microsoft.com/office/drawing/2014/main" id="{9031D330-C626-7B46-9BD2-D85E00D7A5B3}"/>
              </a:ext>
            </a:extLst>
          </p:cNvPr>
          <p:cNvPicPr>
            <a:picLocks noChangeAspect="1"/>
          </p:cNvPicPr>
          <p:nvPr userDrawn="1"/>
        </p:nvPicPr>
        <p:blipFill rotWithShape="1">
          <a:blip r:embed="rId4">
            <a:alphaModFix amt="50000"/>
          </a:blip>
          <a:srcRect l="41988" t="48648" r="36206" b="35496"/>
          <a:stretch/>
        </p:blipFill>
        <p:spPr>
          <a:xfrm rot="19800000">
            <a:off x="8590425" y="6295330"/>
            <a:ext cx="215095" cy="215095"/>
          </a:xfrm>
          <a:prstGeom prst="rect">
            <a:avLst/>
          </a:prstGeom>
        </p:spPr>
      </p:pic>
      <p:pic>
        <p:nvPicPr>
          <p:cNvPr id="17" name="Picture 16">
            <a:extLst>
              <a:ext uri="{FF2B5EF4-FFF2-40B4-BE49-F238E27FC236}">
                <a16:creationId xmlns:a16="http://schemas.microsoft.com/office/drawing/2014/main" id="{1ED25077-5EDB-CA42-BCE8-4DE22976927E}"/>
              </a:ext>
            </a:extLst>
          </p:cNvPr>
          <p:cNvPicPr>
            <a:picLocks noChangeAspect="1"/>
          </p:cNvPicPr>
          <p:nvPr userDrawn="1"/>
        </p:nvPicPr>
        <p:blipFill rotWithShape="1">
          <a:blip r:embed="rId4">
            <a:alphaModFix amt="50000"/>
          </a:blip>
          <a:srcRect l="41988" t="48648" r="36206" b="35496"/>
          <a:stretch/>
        </p:blipFill>
        <p:spPr>
          <a:xfrm rot="19800000">
            <a:off x="10592219" y="1896324"/>
            <a:ext cx="215095" cy="215095"/>
          </a:xfrm>
          <a:prstGeom prst="rect">
            <a:avLst/>
          </a:prstGeom>
        </p:spPr>
      </p:pic>
    </p:spTree>
    <p:extLst>
      <p:ext uri="{BB962C8B-B14F-4D97-AF65-F5344CB8AC3E}">
        <p14:creationId xmlns:p14="http://schemas.microsoft.com/office/powerpoint/2010/main" val="98819188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269516165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1/3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11308517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71AE3DFC-A247-B340-AB77-8A7B707A1730}"/>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130769264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1/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421497464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1/2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226798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1/2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380795796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1/2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231545178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2/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590168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2/3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D49597-3330-C64D-AEDB-1262D3199F06}"/>
              </a:ext>
            </a:extLst>
          </p:cNvPr>
          <p:cNvPicPr>
            <a:picLocks noChangeAspect="1"/>
          </p:cNvPicPr>
          <p:nvPr userDrawn="1"/>
        </p:nvPicPr>
        <p:blipFill rotWithShape="1">
          <a:blip r:embed="rId3">
            <a:alphaModFix amt="20000"/>
          </a:blip>
          <a:srcRect t="25169" b="14298"/>
          <a:stretch/>
        </p:blipFill>
        <p:spPr>
          <a:xfrm>
            <a:off x="4187824" y="1"/>
            <a:ext cx="8005788" cy="6858000"/>
          </a:xfrm>
          <a:prstGeom prst="rect">
            <a:avLst/>
          </a:prstGeom>
        </p:spPr>
      </p:pic>
    </p:spTree>
    <p:extLst>
      <p:ext uri="{BB962C8B-B14F-4D97-AF65-F5344CB8AC3E}">
        <p14:creationId xmlns:p14="http://schemas.microsoft.com/office/powerpoint/2010/main" val="127670334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2/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25754383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1/3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42452838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1/3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4">
            <a:alphaModFix amt="20000"/>
          </a:blip>
          <a:srcRect t="25169" b="14298"/>
          <a:stretch/>
        </p:blipFill>
        <p:spPr>
          <a:xfrm>
            <a:off x="0" y="1"/>
            <a:ext cx="8005788" cy="6858000"/>
          </a:xfrm>
          <a:prstGeom prst="rect">
            <a:avLst/>
          </a:prstGeom>
        </p:spPr>
      </p:pic>
    </p:spTree>
    <p:extLst>
      <p:ext uri="{BB962C8B-B14F-4D97-AF65-F5344CB8AC3E}">
        <p14:creationId xmlns:p14="http://schemas.microsoft.com/office/powerpoint/2010/main" val="408295278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1/2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B9A940-CAF5-3341-9126-99C37C80F729}"/>
              </a:ext>
            </a:extLst>
          </p:cNvPr>
          <p:cNvSpPr/>
          <p:nvPr userDrawn="1"/>
        </p:nvSpPr>
        <p:spPr>
          <a:xfrm>
            <a:off x="6096000" y="0"/>
            <a:ext cx="6096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42EEF915-CD5C-514B-840D-FB7C851275B3}"/>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184762726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75C6-04B5-A548-B314-F7B6D9EBF189}"/>
              </a:ext>
            </a:extLst>
          </p:cNvPr>
          <p:cNvSpPr/>
          <p:nvPr userDrawn="1"/>
        </p:nvSpPr>
        <p:spPr>
          <a:xfrm>
            <a:off x="8003786" y="0"/>
            <a:ext cx="4187825"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12A5ED1-7D8B-8141-90EE-60FAAA6EC92E}"/>
              </a:ext>
            </a:extLst>
          </p:cNvPr>
          <p:cNvPicPr>
            <a:picLocks noChangeAspect="1"/>
          </p:cNvPicPr>
          <p:nvPr userDrawn="1"/>
        </p:nvPicPr>
        <p:blipFill>
          <a:blip r:embed="rId2"/>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251625850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spTree>
    <p:extLst>
      <p:ext uri="{BB962C8B-B14F-4D97-AF65-F5344CB8AC3E}">
        <p14:creationId xmlns:p14="http://schemas.microsoft.com/office/powerpoint/2010/main" val="313714177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Teal Lin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F76B9A54-5AEA-DD47-9624-49782F5B253F}"/>
              </a:ext>
            </a:extLst>
          </p:cNvPr>
          <p:cNvSpPr/>
          <p:nvPr userDrawn="1"/>
        </p:nvSpPr>
        <p:spPr>
          <a:xfrm>
            <a:off x="-1" y="6524624"/>
            <a:ext cx="12192001" cy="333375"/>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238262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ircles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38E6EBE8-0A72-9E4F-A761-9342F6E6CA92}"/>
              </a:ext>
            </a:extLst>
          </p:cNvPr>
          <p:cNvPicPr>
            <a:picLocks noChangeAspect="1"/>
          </p:cNvPicPr>
          <p:nvPr userDrawn="1"/>
        </p:nvPicPr>
        <p:blipFill rotWithShape="1">
          <a:blip r:embed="rId3">
            <a:alphaModFix amt="50000"/>
          </a:blip>
          <a:srcRect l="42146" t="44779" r="45142" b="38721"/>
          <a:stretch/>
        </p:blipFill>
        <p:spPr>
          <a:xfrm>
            <a:off x="9101471" y="939113"/>
            <a:ext cx="3090530" cy="5918887"/>
          </a:xfrm>
          <a:prstGeom prst="rect">
            <a:avLst/>
          </a:prstGeom>
        </p:spPr>
      </p:pic>
    </p:spTree>
    <p:extLst>
      <p:ext uri="{BB962C8B-B14F-4D97-AF65-F5344CB8AC3E}">
        <p14:creationId xmlns:p14="http://schemas.microsoft.com/office/powerpoint/2010/main" val="360580932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ircle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pic>
        <p:nvPicPr>
          <p:cNvPr id="6" name="Picture 5">
            <a:extLst>
              <a:ext uri="{FF2B5EF4-FFF2-40B4-BE49-F238E27FC236}">
                <a16:creationId xmlns:a16="http://schemas.microsoft.com/office/drawing/2014/main" id="{B7493131-0071-9343-8BB9-5937799C213F}"/>
              </a:ext>
            </a:extLst>
          </p:cNvPr>
          <p:cNvPicPr>
            <a:picLocks noChangeAspect="1"/>
          </p:cNvPicPr>
          <p:nvPr userDrawn="1"/>
        </p:nvPicPr>
        <p:blipFill rotWithShape="1">
          <a:blip r:embed="rId4">
            <a:alphaModFix amt="50000"/>
          </a:blip>
          <a:srcRect l="41935" t="45045" r="42085" b="37103"/>
          <a:stretch/>
        </p:blipFill>
        <p:spPr>
          <a:xfrm>
            <a:off x="8736228" y="1161536"/>
            <a:ext cx="3455773" cy="5696464"/>
          </a:xfrm>
          <a:prstGeom prst="rect">
            <a:avLst/>
          </a:prstGeom>
        </p:spPr>
      </p:pic>
    </p:spTree>
    <p:extLst>
      <p:ext uri="{BB962C8B-B14F-4D97-AF65-F5344CB8AC3E}">
        <p14:creationId xmlns:p14="http://schemas.microsoft.com/office/powerpoint/2010/main" val="382023820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Ring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915FA825-007D-4C43-8946-1CB5D273ABB5}"/>
              </a:ext>
            </a:extLst>
          </p:cNvPr>
          <p:cNvPicPr>
            <a:picLocks noChangeAspect="1"/>
          </p:cNvPicPr>
          <p:nvPr userDrawn="1"/>
        </p:nvPicPr>
        <p:blipFill rotWithShape="1">
          <a:blip r:embed="rId3">
            <a:alphaModFix amt="50000"/>
          </a:blip>
          <a:srcRect l="42236" t="48649" r="36206" b="35676"/>
          <a:stretch/>
        </p:blipFill>
        <p:spPr>
          <a:xfrm rot="20700000">
            <a:off x="7830440" y="1816440"/>
            <a:ext cx="5721178" cy="5721183"/>
          </a:xfrm>
          <a:prstGeom prst="rect">
            <a:avLst/>
          </a:prstGeom>
        </p:spPr>
      </p:pic>
      <p:sp>
        <p:nvSpPr>
          <p:cNvPr id="4" name="Oval 3">
            <a:extLst>
              <a:ext uri="{FF2B5EF4-FFF2-40B4-BE49-F238E27FC236}">
                <a16:creationId xmlns:a16="http://schemas.microsoft.com/office/drawing/2014/main" id="{71B5BC12-9B70-2B45-A57B-30ABEA441BB7}"/>
              </a:ext>
            </a:extLst>
          </p:cNvPr>
          <p:cNvSpPr/>
          <p:nvPr userDrawn="1"/>
        </p:nvSpPr>
        <p:spPr>
          <a:xfrm>
            <a:off x="8841635" y="2827636"/>
            <a:ext cx="3698788" cy="36987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74529638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Ring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pic>
        <p:nvPicPr>
          <p:cNvPr id="7" name="Picture 6">
            <a:extLst>
              <a:ext uri="{FF2B5EF4-FFF2-40B4-BE49-F238E27FC236}">
                <a16:creationId xmlns:a16="http://schemas.microsoft.com/office/drawing/2014/main" id="{D7B10D6B-FA4E-C64C-80CB-C26EB625392C}"/>
              </a:ext>
            </a:extLst>
          </p:cNvPr>
          <p:cNvPicPr>
            <a:picLocks noChangeAspect="1"/>
          </p:cNvPicPr>
          <p:nvPr userDrawn="1"/>
        </p:nvPicPr>
        <p:blipFill rotWithShape="1">
          <a:blip r:embed="rId4">
            <a:alphaModFix amt="50000"/>
          </a:blip>
          <a:srcRect l="41988" t="48648" r="36206" b="35496"/>
          <a:stretch/>
        </p:blipFill>
        <p:spPr>
          <a:xfrm rot="19800000">
            <a:off x="7806389" y="1941002"/>
            <a:ext cx="5576706" cy="5576706"/>
          </a:xfrm>
          <a:prstGeom prst="rect">
            <a:avLst/>
          </a:prstGeom>
        </p:spPr>
      </p:pic>
      <p:sp>
        <p:nvSpPr>
          <p:cNvPr id="9" name="Oval 8">
            <a:extLst>
              <a:ext uri="{FF2B5EF4-FFF2-40B4-BE49-F238E27FC236}">
                <a16:creationId xmlns:a16="http://schemas.microsoft.com/office/drawing/2014/main" id="{690F0DEB-57AB-6B46-A742-550FA8584794}"/>
              </a:ext>
            </a:extLst>
          </p:cNvPr>
          <p:cNvSpPr/>
          <p:nvPr userDrawn="1"/>
        </p:nvSpPr>
        <p:spPr>
          <a:xfrm>
            <a:off x="8745349" y="2879961"/>
            <a:ext cx="3698788" cy="3698788"/>
          </a:xfrm>
          <a:prstGeom prst="ellipse">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149885458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Circle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6" name="Picture 5">
            <a:extLst>
              <a:ext uri="{FF2B5EF4-FFF2-40B4-BE49-F238E27FC236}">
                <a16:creationId xmlns:a16="http://schemas.microsoft.com/office/drawing/2014/main" id="{B7493131-0071-9343-8BB9-5937799C213F}"/>
              </a:ext>
            </a:extLst>
          </p:cNvPr>
          <p:cNvPicPr>
            <a:picLocks noChangeAspect="1"/>
          </p:cNvPicPr>
          <p:nvPr userDrawn="1"/>
        </p:nvPicPr>
        <p:blipFill rotWithShape="1">
          <a:blip r:embed="rId4">
            <a:alphaModFix amt="50000"/>
          </a:blip>
          <a:srcRect l="41935" t="45045" r="42085" b="37103"/>
          <a:stretch/>
        </p:blipFill>
        <p:spPr>
          <a:xfrm>
            <a:off x="8736227" y="1161536"/>
            <a:ext cx="3455773" cy="5696464"/>
          </a:xfrm>
          <a:prstGeom prst="rect">
            <a:avLst/>
          </a:prstGeom>
        </p:spPr>
      </p:pic>
    </p:spTree>
    <p:extLst>
      <p:ext uri="{BB962C8B-B14F-4D97-AF65-F5344CB8AC3E}">
        <p14:creationId xmlns:p14="http://schemas.microsoft.com/office/powerpoint/2010/main" val="123679951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Ring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3" name="Picture 2">
            <a:extLst>
              <a:ext uri="{FF2B5EF4-FFF2-40B4-BE49-F238E27FC236}">
                <a16:creationId xmlns:a16="http://schemas.microsoft.com/office/drawing/2014/main" id="{915FA825-007D-4C43-8946-1CB5D273ABB5}"/>
              </a:ext>
            </a:extLst>
          </p:cNvPr>
          <p:cNvPicPr>
            <a:picLocks noChangeAspect="1"/>
          </p:cNvPicPr>
          <p:nvPr userDrawn="1"/>
        </p:nvPicPr>
        <p:blipFill rotWithShape="1">
          <a:blip r:embed="rId3">
            <a:alphaModFix amt="50000"/>
          </a:blip>
          <a:srcRect l="42236" t="48649" r="36206" b="35676"/>
          <a:stretch/>
        </p:blipFill>
        <p:spPr>
          <a:xfrm rot="20700000">
            <a:off x="7830440" y="1816439"/>
            <a:ext cx="5721178" cy="5721183"/>
          </a:xfrm>
          <a:prstGeom prst="rect">
            <a:avLst/>
          </a:prstGeom>
        </p:spPr>
      </p:pic>
      <p:sp>
        <p:nvSpPr>
          <p:cNvPr id="4" name="Oval 3">
            <a:extLst>
              <a:ext uri="{FF2B5EF4-FFF2-40B4-BE49-F238E27FC236}">
                <a16:creationId xmlns:a16="http://schemas.microsoft.com/office/drawing/2014/main" id="{71B5BC12-9B70-2B45-A57B-30ABEA441BB7}"/>
              </a:ext>
            </a:extLst>
          </p:cNvPr>
          <p:cNvSpPr/>
          <p:nvPr userDrawn="1"/>
        </p:nvSpPr>
        <p:spPr>
          <a:xfrm>
            <a:off x="8841635" y="2827636"/>
            <a:ext cx="3698788" cy="36987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45203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Ring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7" name="Picture 6">
            <a:extLst>
              <a:ext uri="{FF2B5EF4-FFF2-40B4-BE49-F238E27FC236}">
                <a16:creationId xmlns:a16="http://schemas.microsoft.com/office/drawing/2014/main" id="{D7B10D6B-FA4E-C64C-80CB-C26EB625392C}"/>
              </a:ext>
            </a:extLst>
          </p:cNvPr>
          <p:cNvPicPr>
            <a:picLocks noChangeAspect="1"/>
          </p:cNvPicPr>
          <p:nvPr userDrawn="1"/>
        </p:nvPicPr>
        <p:blipFill rotWithShape="1">
          <a:blip r:embed="rId4">
            <a:alphaModFix amt="50000"/>
          </a:blip>
          <a:srcRect l="41988" t="48648" r="36206" b="35496"/>
          <a:stretch/>
        </p:blipFill>
        <p:spPr>
          <a:xfrm rot="19800000">
            <a:off x="7806389" y="1941002"/>
            <a:ext cx="5576706" cy="5576706"/>
          </a:xfrm>
          <a:prstGeom prst="rect">
            <a:avLst/>
          </a:prstGeom>
        </p:spPr>
      </p:pic>
      <p:sp>
        <p:nvSpPr>
          <p:cNvPr id="9" name="Oval 8">
            <a:extLst>
              <a:ext uri="{FF2B5EF4-FFF2-40B4-BE49-F238E27FC236}">
                <a16:creationId xmlns:a16="http://schemas.microsoft.com/office/drawing/2014/main" id="{690F0DEB-57AB-6B46-A742-550FA8584794}"/>
              </a:ext>
            </a:extLst>
          </p:cNvPr>
          <p:cNvSpPr/>
          <p:nvPr userDrawn="1"/>
        </p:nvSpPr>
        <p:spPr>
          <a:xfrm>
            <a:off x="8745348" y="2879961"/>
            <a:ext cx="3698788" cy="3698788"/>
          </a:xfrm>
          <a:prstGeom prst="ellipse">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164445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Dots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pic>
        <p:nvPicPr>
          <p:cNvPr id="4" name="Picture 3">
            <a:extLst>
              <a:ext uri="{FF2B5EF4-FFF2-40B4-BE49-F238E27FC236}">
                <a16:creationId xmlns:a16="http://schemas.microsoft.com/office/drawing/2014/main" id="{80D2A033-ABBC-394E-A536-802FBF18F261}"/>
              </a:ext>
            </a:extLst>
          </p:cNvPr>
          <p:cNvPicPr>
            <a:picLocks noChangeAspect="1"/>
          </p:cNvPicPr>
          <p:nvPr userDrawn="1"/>
        </p:nvPicPr>
        <p:blipFill rotWithShape="1">
          <a:blip r:embed="rId3">
            <a:alphaModFix amt="50000"/>
          </a:blip>
          <a:srcRect l="42236" t="48649" r="36206" b="35676"/>
          <a:stretch/>
        </p:blipFill>
        <p:spPr>
          <a:xfrm rot="20700000">
            <a:off x="10359400" y="5135278"/>
            <a:ext cx="2318533" cy="2318535"/>
          </a:xfrm>
          <a:prstGeom prst="rect">
            <a:avLst/>
          </a:prstGeom>
        </p:spPr>
      </p:pic>
      <p:pic>
        <p:nvPicPr>
          <p:cNvPr id="5" name="Picture 4">
            <a:extLst>
              <a:ext uri="{FF2B5EF4-FFF2-40B4-BE49-F238E27FC236}">
                <a16:creationId xmlns:a16="http://schemas.microsoft.com/office/drawing/2014/main" id="{1D77F93C-DE66-F243-8552-88020A8EC067}"/>
              </a:ext>
            </a:extLst>
          </p:cNvPr>
          <p:cNvPicPr>
            <a:picLocks noChangeAspect="1"/>
          </p:cNvPicPr>
          <p:nvPr userDrawn="1"/>
        </p:nvPicPr>
        <p:blipFill rotWithShape="1">
          <a:blip r:embed="rId3">
            <a:alphaModFix amt="50000"/>
          </a:blip>
          <a:srcRect l="42236" t="48649" r="36206" b="35676"/>
          <a:stretch/>
        </p:blipFill>
        <p:spPr>
          <a:xfrm rot="20700000">
            <a:off x="10585358" y="3775867"/>
            <a:ext cx="839024" cy="839025"/>
          </a:xfrm>
          <a:prstGeom prst="rect">
            <a:avLst/>
          </a:prstGeom>
        </p:spPr>
      </p:pic>
      <p:pic>
        <p:nvPicPr>
          <p:cNvPr id="6" name="Picture 5">
            <a:extLst>
              <a:ext uri="{FF2B5EF4-FFF2-40B4-BE49-F238E27FC236}">
                <a16:creationId xmlns:a16="http://schemas.microsoft.com/office/drawing/2014/main" id="{BAEA0E8B-253F-EC49-B65D-7740FAF8617E}"/>
              </a:ext>
            </a:extLst>
          </p:cNvPr>
          <p:cNvPicPr>
            <a:picLocks noChangeAspect="1"/>
          </p:cNvPicPr>
          <p:nvPr userDrawn="1"/>
        </p:nvPicPr>
        <p:blipFill rotWithShape="1">
          <a:blip r:embed="rId3">
            <a:alphaModFix amt="50000"/>
          </a:blip>
          <a:srcRect l="42236" t="48649" r="36206" b="35676"/>
          <a:stretch/>
        </p:blipFill>
        <p:spPr>
          <a:xfrm rot="20700000">
            <a:off x="8375592" y="1801126"/>
            <a:ext cx="1901776" cy="1901778"/>
          </a:xfrm>
          <a:prstGeom prst="rect">
            <a:avLst/>
          </a:prstGeom>
        </p:spPr>
      </p:pic>
      <p:pic>
        <p:nvPicPr>
          <p:cNvPr id="7" name="Picture 6">
            <a:extLst>
              <a:ext uri="{FF2B5EF4-FFF2-40B4-BE49-F238E27FC236}">
                <a16:creationId xmlns:a16="http://schemas.microsoft.com/office/drawing/2014/main" id="{0A0202F4-BB05-D042-A8D9-39782D252F37}"/>
              </a:ext>
            </a:extLst>
          </p:cNvPr>
          <p:cNvPicPr>
            <a:picLocks noChangeAspect="1"/>
          </p:cNvPicPr>
          <p:nvPr userDrawn="1"/>
        </p:nvPicPr>
        <p:blipFill rotWithShape="1">
          <a:blip r:embed="rId3">
            <a:alphaModFix amt="50000"/>
          </a:blip>
          <a:srcRect l="42236" t="48649" r="36206" b="35676"/>
          <a:stretch/>
        </p:blipFill>
        <p:spPr>
          <a:xfrm rot="20700000">
            <a:off x="11612949" y="2269212"/>
            <a:ext cx="839024" cy="839025"/>
          </a:xfrm>
          <a:prstGeom prst="rect">
            <a:avLst/>
          </a:prstGeom>
        </p:spPr>
      </p:pic>
      <p:pic>
        <p:nvPicPr>
          <p:cNvPr id="9" name="Picture 8">
            <a:extLst>
              <a:ext uri="{FF2B5EF4-FFF2-40B4-BE49-F238E27FC236}">
                <a16:creationId xmlns:a16="http://schemas.microsoft.com/office/drawing/2014/main" id="{90D9096B-0DFA-0941-927F-E07E60EB6090}"/>
              </a:ext>
            </a:extLst>
          </p:cNvPr>
          <p:cNvPicPr>
            <a:picLocks noChangeAspect="1"/>
          </p:cNvPicPr>
          <p:nvPr userDrawn="1"/>
        </p:nvPicPr>
        <p:blipFill rotWithShape="1">
          <a:blip r:embed="rId3">
            <a:alphaModFix amt="50000"/>
          </a:blip>
          <a:srcRect l="42236" t="48649" r="36206" b="35676"/>
          <a:stretch/>
        </p:blipFill>
        <p:spPr>
          <a:xfrm rot="20700000">
            <a:off x="8856748" y="4418482"/>
            <a:ext cx="1178319" cy="1178320"/>
          </a:xfrm>
          <a:prstGeom prst="rect">
            <a:avLst/>
          </a:prstGeom>
        </p:spPr>
      </p:pic>
      <p:pic>
        <p:nvPicPr>
          <p:cNvPr id="10" name="Picture 9">
            <a:extLst>
              <a:ext uri="{FF2B5EF4-FFF2-40B4-BE49-F238E27FC236}">
                <a16:creationId xmlns:a16="http://schemas.microsoft.com/office/drawing/2014/main" id="{42429DDE-216A-CF43-BDA2-F719EB651F58}"/>
              </a:ext>
            </a:extLst>
          </p:cNvPr>
          <p:cNvPicPr>
            <a:picLocks noChangeAspect="1"/>
          </p:cNvPicPr>
          <p:nvPr userDrawn="1"/>
        </p:nvPicPr>
        <p:blipFill rotWithShape="1">
          <a:blip r:embed="rId3">
            <a:alphaModFix amt="50000"/>
          </a:blip>
          <a:srcRect l="42236" t="48649" r="36206" b="35676"/>
          <a:stretch/>
        </p:blipFill>
        <p:spPr>
          <a:xfrm rot="20700000">
            <a:off x="10555771" y="1885283"/>
            <a:ext cx="260385" cy="260385"/>
          </a:xfrm>
          <a:prstGeom prst="rect">
            <a:avLst/>
          </a:prstGeom>
        </p:spPr>
      </p:pic>
      <p:pic>
        <p:nvPicPr>
          <p:cNvPr id="11" name="Picture 10">
            <a:extLst>
              <a:ext uri="{FF2B5EF4-FFF2-40B4-BE49-F238E27FC236}">
                <a16:creationId xmlns:a16="http://schemas.microsoft.com/office/drawing/2014/main" id="{C67B6329-3108-304E-AC21-E5F7C79A6490}"/>
              </a:ext>
            </a:extLst>
          </p:cNvPr>
          <p:cNvPicPr>
            <a:picLocks noChangeAspect="1"/>
          </p:cNvPicPr>
          <p:nvPr userDrawn="1"/>
        </p:nvPicPr>
        <p:blipFill rotWithShape="1">
          <a:blip r:embed="rId3">
            <a:alphaModFix amt="50000"/>
          </a:blip>
          <a:srcRect l="42236" t="48649" r="36206" b="35676"/>
          <a:stretch/>
        </p:blipFill>
        <p:spPr>
          <a:xfrm rot="20700000">
            <a:off x="8580321" y="6272685"/>
            <a:ext cx="260385" cy="260385"/>
          </a:xfrm>
          <a:prstGeom prst="rect">
            <a:avLst/>
          </a:prstGeom>
        </p:spPr>
      </p:pic>
      <p:pic>
        <p:nvPicPr>
          <p:cNvPr id="12" name="Picture 11">
            <a:extLst>
              <a:ext uri="{FF2B5EF4-FFF2-40B4-BE49-F238E27FC236}">
                <a16:creationId xmlns:a16="http://schemas.microsoft.com/office/drawing/2014/main" id="{431B2A82-9F9E-D646-847C-5FCB36D8988F}"/>
              </a:ext>
            </a:extLst>
          </p:cNvPr>
          <p:cNvPicPr>
            <a:picLocks noChangeAspect="1"/>
          </p:cNvPicPr>
          <p:nvPr userDrawn="1"/>
        </p:nvPicPr>
        <p:blipFill rotWithShape="1">
          <a:blip r:embed="rId3">
            <a:alphaModFix amt="50000"/>
          </a:blip>
          <a:srcRect l="42236" t="48649" r="36206" b="35676"/>
          <a:stretch/>
        </p:blipFill>
        <p:spPr>
          <a:xfrm rot="20700000">
            <a:off x="8645346" y="427185"/>
            <a:ext cx="839024" cy="839025"/>
          </a:xfrm>
          <a:prstGeom prst="rect">
            <a:avLst/>
          </a:prstGeom>
        </p:spPr>
      </p:pic>
    </p:spTree>
    <p:extLst>
      <p:ext uri="{BB962C8B-B14F-4D97-AF65-F5344CB8AC3E}">
        <p14:creationId xmlns:p14="http://schemas.microsoft.com/office/powerpoint/2010/main" val="169132747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ot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4"/>
            <a:ext cx="1908176" cy="772435"/>
          </a:xfrm>
          <a:prstGeom prst="rect">
            <a:avLst/>
          </a:prstGeom>
        </p:spPr>
      </p:pic>
      <p:pic>
        <p:nvPicPr>
          <p:cNvPr id="10" name="Picture 9">
            <a:extLst>
              <a:ext uri="{FF2B5EF4-FFF2-40B4-BE49-F238E27FC236}">
                <a16:creationId xmlns:a16="http://schemas.microsoft.com/office/drawing/2014/main" id="{CD137945-847D-DD4B-B75C-150F4DD9B866}"/>
              </a:ext>
            </a:extLst>
          </p:cNvPr>
          <p:cNvPicPr>
            <a:picLocks noChangeAspect="1"/>
          </p:cNvPicPr>
          <p:nvPr userDrawn="1"/>
        </p:nvPicPr>
        <p:blipFill rotWithShape="1">
          <a:blip r:embed="rId4">
            <a:alphaModFix amt="50000"/>
          </a:blip>
          <a:srcRect l="41988" t="48648" r="36206" b="35496"/>
          <a:stretch/>
        </p:blipFill>
        <p:spPr>
          <a:xfrm rot="19800000">
            <a:off x="10355446" y="5079507"/>
            <a:ext cx="2448244" cy="2448244"/>
          </a:xfrm>
          <a:prstGeom prst="rect">
            <a:avLst/>
          </a:prstGeom>
        </p:spPr>
      </p:pic>
      <p:pic>
        <p:nvPicPr>
          <p:cNvPr id="11" name="Picture 10">
            <a:extLst>
              <a:ext uri="{FF2B5EF4-FFF2-40B4-BE49-F238E27FC236}">
                <a16:creationId xmlns:a16="http://schemas.microsoft.com/office/drawing/2014/main" id="{425DD202-2248-1D4B-AF19-4ECC41FFEA89}"/>
              </a:ext>
            </a:extLst>
          </p:cNvPr>
          <p:cNvPicPr>
            <a:picLocks noChangeAspect="1"/>
          </p:cNvPicPr>
          <p:nvPr userDrawn="1"/>
        </p:nvPicPr>
        <p:blipFill rotWithShape="1">
          <a:blip r:embed="rId4">
            <a:alphaModFix amt="50000"/>
          </a:blip>
          <a:srcRect l="41988" t="48648" r="36206" b="35496"/>
          <a:stretch/>
        </p:blipFill>
        <p:spPr>
          <a:xfrm rot="19800000">
            <a:off x="8360550" y="1842934"/>
            <a:ext cx="1931860" cy="1931860"/>
          </a:xfrm>
          <a:prstGeom prst="rect">
            <a:avLst/>
          </a:prstGeom>
        </p:spPr>
      </p:pic>
      <p:pic>
        <p:nvPicPr>
          <p:cNvPr id="12" name="Picture 11">
            <a:extLst>
              <a:ext uri="{FF2B5EF4-FFF2-40B4-BE49-F238E27FC236}">
                <a16:creationId xmlns:a16="http://schemas.microsoft.com/office/drawing/2014/main" id="{CD2C5C3E-06C4-6F43-9B6F-B4552945064D}"/>
              </a:ext>
            </a:extLst>
          </p:cNvPr>
          <p:cNvPicPr>
            <a:picLocks noChangeAspect="1"/>
          </p:cNvPicPr>
          <p:nvPr userDrawn="1"/>
        </p:nvPicPr>
        <p:blipFill rotWithShape="1">
          <a:blip r:embed="rId4">
            <a:alphaModFix amt="50000"/>
          </a:blip>
          <a:srcRect l="41988" t="48648" r="36206" b="35496"/>
          <a:stretch/>
        </p:blipFill>
        <p:spPr>
          <a:xfrm rot="19800000">
            <a:off x="8844687" y="4415441"/>
            <a:ext cx="1202439" cy="1202439"/>
          </a:xfrm>
          <a:prstGeom prst="rect">
            <a:avLst/>
          </a:prstGeom>
        </p:spPr>
      </p:pic>
      <p:pic>
        <p:nvPicPr>
          <p:cNvPr id="13" name="Picture 12">
            <a:extLst>
              <a:ext uri="{FF2B5EF4-FFF2-40B4-BE49-F238E27FC236}">
                <a16:creationId xmlns:a16="http://schemas.microsoft.com/office/drawing/2014/main" id="{CD4897B8-E2A8-5344-898E-A7C75BE20771}"/>
              </a:ext>
            </a:extLst>
          </p:cNvPr>
          <p:cNvPicPr>
            <a:picLocks noChangeAspect="1"/>
          </p:cNvPicPr>
          <p:nvPr userDrawn="1"/>
        </p:nvPicPr>
        <p:blipFill rotWithShape="1">
          <a:blip r:embed="rId4">
            <a:alphaModFix amt="50000"/>
          </a:blip>
          <a:srcRect l="41988" t="48648" r="36206" b="35496"/>
          <a:stretch/>
        </p:blipFill>
        <p:spPr>
          <a:xfrm rot="19800000">
            <a:off x="8682108" y="467774"/>
            <a:ext cx="757849" cy="757849"/>
          </a:xfrm>
          <a:prstGeom prst="rect">
            <a:avLst/>
          </a:prstGeom>
        </p:spPr>
      </p:pic>
      <p:pic>
        <p:nvPicPr>
          <p:cNvPr id="14" name="Picture 13">
            <a:extLst>
              <a:ext uri="{FF2B5EF4-FFF2-40B4-BE49-F238E27FC236}">
                <a16:creationId xmlns:a16="http://schemas.microsoft.com/office/drawing/2014/main" id="{F19C0D9D-0EAA-7943-B589-079A933D769B}"/>
              </a:ext>
            </a:extLst>
          </p:cNvPr>
          <p:cNvPicPr>
            <a:picLocks noChangeAspect="1"/>
          </p:cNvPicPr>
          <p:nvPr userDrawn="1"/>
        </p:nvPicPr>
        <p:blipFill rotWithShape="1">
          <a:blip r:embed="rId4">
            <a:alphaModFix amt="50000"/>
          </a:blip>
          <a:srcRect l="41988" t="48648" r="36206" b="35496"/>
          <a:stretch/>
        </p:blipFill>
        <p:spPr>
          <a:xfrm rot="19800000">
            <a:off x="11635374" y="2284217"/>
            <a:ext cx="757849" cy="757849"/>
          </a:xfrm>
          <a:prstGeom prst="rect">
            <a:avLst/>
          </a:prstGeom>
        </p:spPr>
      </p:pic>
      <p:pic>
        <p:nvPicPr>
          <p:cNvPr id="15" name="Picture 14">
            <a:extLst>
              <a:ext uri="{FF2B5EF4-FFF2-40B4-BE49-F238E27FC236}">
                <a16:creationId xmlns:a16="http://schemas.microsoft.com/office/drawing/2014/main" id="{8903BE03-4D2C-9249-90CF-7B3BEBDEDCC6}"/>
              </a:ext>
            </a:extLst>
          </p:cNvPr>
          <p:cNvPicPr>
            <a:picLocks noChangeAspect="1"/>
          </p:cNvPicPr>
          <p:nvPr userDrawn="1"/>
        </p:nvPicPr>
        <p:blipFill rotWithShape="1">
          <a:blip r:embed="rId4">
            <a:alphaModFix amt="50000"/>
          </a:blip>
          <a:srcRect l="41988" t="48648" r="36206" b="35496"/>
          <a:stretch/>
        </p:blipFill>
        <p:spPr>
          <a:xfrm rot="19800000">
            <a:off x="10609762" y="3828812"/>
            <a:ext cx="757849" cy="757849"/>
          </a:xfrm>
          <a:prstGeom prst="rect">
            <a:avLst/>
          </a:prstGeom>
        </p:spPr>
      </p:pic>
      <p:pic>
        <p:nvPicPr>
          <p:cNvPr id="16" name="Picture 15">
            <a:extLst>
              <a:ext uri="{FF2B5EF4-FFF2-40B4-BE49-F238E27FC236}">
                <a16:creationId xmlns:a16="http://schemas.microsoft.com/office/drawing/2014/main" id="{9031D330-C626-7B46-9BD2-D85E00D7A5B3}"/>
              </a:ext>
            </a:extLst>
          </p:cNvPr>
          <p:cNvPicPr>
            <a:picLocks noChangeAspect="1"/>
          </p:cNvPicPr>
          <p:nvPr userDrawn="1"/>
        </p:nvPicPr>
        <p:blipFill rotWithShape="1">
          <a:blip r:embed="rId4">
            <a:alphaModFix amt="50000"/>
          </a:blip>
          <a:srcRect l="41988" t="48648" r="36206" b="35496"/>
          <a:stretch/>
        </p:blipFill>
        <p:spPr>
          <a:xfrm rot="19800000">
            <a:off x="8590426" y="6295331"/>
            <a:ext cx="215095" cy="215095"/>
          </a:xfrm>
          <a:prstGeom prst="rect">
            <a:avLst/>
          </a:prstGeom>
        </p:spPr>
      </p:pic>
      <p:pic>
        <p:nvPicPr>
          <p:cNvPr id="17" name="Picture 16">
            <a:extLst>
              <a:ext uri="{FF2B5EF4-FFF2-40B4-BE49-F238E27FC236}">
                <a16:creationId xmlns:a16="http://schemas.microsoft.com/office/drawing/2014/main" id="{1ED25077-5EDB-CA42-BCE8-4DE22976927E}"/>
              </a:ext>
            </a:extLst>
          </p:cNvPr>
          <p:cNvPicPr>
            <a:picLocks noChangeAspect="1"/>
          </p:cNvPicPr>
          <p:nvPr userDrawn="1"/>
        </p:nvPicPr>
        <p:blipFill rotWithShape="1">
          <a:blip r:embed="rId4">
            <a:alphaModFix amt="50000"/>
          </a:blip>
          <a:srcRect l="41988" t="48648" r="36206" b="35496"/>
          <a:stretch/>
        </p:blipFill>
        <p:spPr>
          <a:xfrm rot="19800000">
            <a:off x="10592220" y="1896325"/>
            <a:ext cx="215095" cy="215095"/>
          </a:xfrm>
          <a:prstGeom prst="rect">
            <a:avLst/>
          </a:prstGeom>
        </p:spPr>
      </p:pic>
    </p:spTree>
    <p:extLst>
      <p:ext uri="{BB962C8B-B14F-4D97-AF65-F5344CB8AC3E}">
        <p14:creationId xmlns:p14="http://schemas.microsoft.com/office/powerpoint/2010/main" val="273989159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Dot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9912348" y="296863"/>
            <a:ext cx="1908176" cy="772435"/>
          </a:xfrm>
          <a:prstGeom prst="rect">
            <a:avLst/>
          </a:prstGeom>
        </p:spPr>
      </p:pic>
      <p:pic>
        <p:nvPicPr>
          <p:cNvPr id="10" name="Picture 9">
            <a:extLst>
              <a:ext uri="{FF2B5EF4-FFF2-40B4-BE49-F238E27FC236}">
                <a16:creationId xmlns:a16="http://schemas.microsoft.com/office/drawing/2014/main" id="{CD137945-847D-DD4B-B75C-150F4DD9B866}"/>
              </a:ext>
            </a:extLst>
          </p:cNvPr>
          <p:cNvPicPr>
            <a:picLocks noChangeAspect="1"/>
          </p:cNvPicPr>
          <p:nvPr userDrawn="1"/>
        </p:nvPicPr>
        <p:blipFill rotWithShape="1">
          <a:blip r:embed="rId4">
            <a:alphaModFix amt="50000"/>
          </a:blip>
          <a:srcRect l="41988" t="48648" r="36206" b="35496"/>
          <a:stretch/>
        </p:blipFill>
        <p:spPr>
          <a:xfrm rot="19800000">
            <a:off x="10355446" y="5079507"/>
            <a:ext cx="2448244" cy="2448244"/>
          </a:xfrm>
          <a:prstGeom prst="rect">
            <a:avLst/>
          </a:prstGeom>
        </p:spPr>
      </p:pic>
      <p:pic>
        <p:nvPicPr>
          <p:cNvPr id="11" name="Picture 10">
            <a:extLst>
              <a:ext uri="{FF2B5EF4-FFF2-40B4-BE49-F238E27FC236}">
                <a16:creationId xmlns:a16="http://schemas.microsoft.com/office/drawing/2014/main" id="{425DD202-2248-1D4B-AF19-4ECC41FFEA89}"/>
              </a:ext>
            </a:extLst>
          </p:cNvPr>
          <p:cNvPicPr>
            <a:picLocks noChangeAspect="1"/>
          </p:cNvPicPr>
          <p:nvPr userDrawn="1"/>
        </p:nvPicPr>
        <p:blipFill rotWithShape="1">
          <a:blip r:embed="rId4">
            <a:alphaModFix amt="50000"/>
          </a:blip>
          <a:srcRect l="41988" t="48648" r="36206" b="35496"/>
          <a:stretch/>
        </p:blipFill>
        <p:spPr>
          <a:xfrm rot="19800000">
            <a:off x="8360550" y="1842934"/>
            <a:ext cx="1931860" cy="1931860"/>
          </a:xfrm>
          <a:prstGeom prst="rect">
            <a:avLst/>
          </a:prstGeom>
        </p:spPr>
      </p:pic>
      <p:pic>
        <p:nvPicPr>
          <p:cNvPr id="12" name="Picture 11">
            <a:extLst>
              <a:ext uri="{FF2B5EF4-FFF2-40B4-BE49-F238E27FC236}">
                <a16:creationId xmlns:a16="http://schemas.microsoft.com/office/drawing/2014/main" id="{CD2C5C3E-06C4-6F43-9B6F-B4552945064D}"/>
              </a:ext>
            </a:extLst>
          </p:cNvPr>
          <p:cNvPicPr>
            <a:picLocks noChangeAspect="1"/>
          </p:cNvPicPr>
          <p:nvPr userDrawn="1"/>
        </p:nvPicPr>
        <p:blipFill rotWithShape="1">
          <a:blip r:embed="rId4">
            <a:alphaModFix amt="50000"/>
          </a:blip>
          <a:srcRect l="41988" t="48648" r="36206" b="35496"/>
          <a:stretch/>
        </p:blipFill>
        <p:spPr>
          <a:xfrm rot="19800000">
            <a:off x="8844687" y="4415440"/>
            <a:ext cx="1202439" cy="1202439"/>
          </a:xfrm>
          <a:prstGeom prst="rect">
            <a:avLst/>
          </a:prstGeom>
        </p:spPr>
      </p:pic>
      <p:pic>
        <p:nvPicPr>
          <p:cNvPr id="13" name="Picture 12">
            <a:extLst>
              <a:ext uri="{FF2B5EF4-FFF2-40B4-BE49-F238E27FC236}">
                <a16:creationId xmlns:a16="http://schemas.microsoft.com/office/drawing/2014/main" id="{CD4897B8-E2A8-5344-898E-A7C75BE20771}"/>
              </a:ext>
            </a:extLst>
          </p:cNvPr>
          <p:cNvPicPr>
            <a:picLocks noChangeAspect="1"/>
          </p:cNvPicPr>
          <p:nvPr userDrawn="1"/>
        </p:nvPicPr>
        <p:blipFill rotWithShape="1">
          <a:blip r:embed="rId4">
            <a:alphaModFix amt="50000"/>
          </a:blip>
          <a:srcRect l="41988" t="48648" r="36206" b="35496"/>
          <a:stretch/>
        </p:blipFill>
        <p:spPr>
          <a:xfrm rot="19800000">
            <a:off x="8682108" y="467773"/>
            <a:ext cx="757849" cy="757849"/>
          </a:xfrm>
          <a:prstGeom prst="rect">
            <a:avLst/>
          </a:prstGeom>
        </p:spPr>
      </p:pic>
      <p:pic>
        <p:nvPicPr>
          <p:cNvPr id="14" name="Picture 13">
            <a:extLst>
              <a:ext uri="{FF2B5EF4-FFF2-40B4-BE49-F238E27FC236}">
                <a16:creationId xmlns:a16="http://schemas.microsoft.com/office/drawing/2014/main" id="{F19C0D9D-0EAA-7943-B589-079A933D769B}"/>
              </a:ext>
            </a:extLst>
          </p:cNvPr>
          <p:cNvPicPr>
            <a:picLocks noChangeAspect="1"/>
          </p:cNvPicPr>
          <p:nvPr userDrawn="1"/>
        </p:nvPicPr>
        <p:blipFill rotWithShape="1">
          <a:blip r:embed="rId4">
            <a:alphaModFix amt="50000"/>
          </a:blip>
          <a:srcRect l="41988" t="48648" r="36206" b="35496"/>
          <a:stretch/>
        </p:blipFill>
        <p:spPr>
          <a:xfrm rot="19800000">
            <a:off x="11635373" y="2284216"/>
            <a:ext cx="757849" cy="757849"/>
          </a:xfrm>
          <a:prstGeom prst="rect">
            <a:avLst/>
          </a:prstGeom>
        </p:spPr>
      </p:pic>
      <p:pic>
        <p:nvPicPr>
          <p:cNvPr id="15" name="Picture 14">
            <a:extLst>
              <a:ext uri="{FF2B5EF4-FFF2-40B4-BE49-F238E27FC236}">
                <a16:creationId xmlns:a16="http://schemas.microsoft.com/office/drawing/2014/main" id="{8903BE03-4D2C-9249-90CF-7B3BEBDEDCC6}"/>
              </a:ext>
            </a:extLst>
          </p:cNvPr>
          <p:cNvPicPr>
            <a:picLocks noChangeAspect="1"/>
          </p:cNvPicPr>
          <p:nvPr userDrawn="1"/>
        </p:nvPicPr>
        <p:blipFill rotWithShape="1">
          <a:blip r:embed="rId4">
            <a:alphaModFix amt="50000"/>
          </a:blip>
          <a:srcRect l="41988" t="48648" r="36206" b="35496"/>
          <a:stretch/>
        </p:blipFill>
        <p:spPr>
          <a:xfrm rot="19800000">
            <a:off x="10609762" y="3828811"/>
            <a:ext cx="757849" cy="757849"/>
          </a:xfrm>
          <a:prstGeom prst="rect">
            <a:avLst/>
          </a:prstGeom>
        </p:spPr>
      </p:pic>
      <p:pic>
        <p:nvPicPr>
          <p:cNvPr id="16" name="Picture 15">
            <a:extLst>
              <a:ext uri="{FF2B5EF4-FFF2-40B4-BE49-F238E27FC236}">
                <a16:creationId xmlns:a16="http://schemas.microsoft.com/office/drawing/2014/main" id="{9031D330-C626-7B46-9BD2-D85E00D7A5B3}"/>
              </a:ext>
            </a:extLst>
          </p:cNvPr>
          <p:cNvPicPr>
            <a:picLocks noChangeAspect="1"/>
          </p:cNvPicPr>
          <p:nvPr userDrawn="1"/>
        </p:nvPicPr>
        <p:blipFill rotWithShape="1">
          <a:blip r:embed="rId4">
            <a:alphaModFix amt="50000"/>
          </a:blip>
          <a:srcRect l="41988" t="48648" r="36206" b="35496"/>
          <a:stretch/>
        </p:blipFill>
        <p:spPr>
          <a:xfrm rot="19800000">
            <a:off x="8590425" y="6295330"/>
            <a:ext cx="215095" cy="215095"/>
          </a:xfrm>
          <a:prstGeom prst="rect">
            <a:avLst/>
          </a:prstGeom>
        </p:spPr>
      </p:pic>
      <p:pic>
        <p:nvPicPr>
          <p:cNvPr id="17" name="Picture 16">
            <a:extLst>
              <a:ext uri="{FF2B5EF4-FFF2-40B4-BE49-F238E27FC236}">
                <a16:creationId xmlns:a16="http://schemas.microsoft.com/office/drawing/2014/main" id="{1ED25077-5EDB-CA42-BCE8-4DE22976927E}"/>
              </a:ext>
            </a:extLst>
          </p:cNvPr>
          <p:cNvPicPr>
            <a:picLocks noChangeAspect="1"/>
          </p:cNvPicPr>
          <p:nvPr userDrawn="1"/>
        </p:nvPicPr>
        <p:blipFill rotWithShape="1">
          <a:blip r:embed="rId4">
            <a:alphaModFix amt="50000"/>
          </a:blip>
          <a:srcRect l="41988" t="48648" r="36206" b="35496"/>
          <a:stretch/>
        </p:blipFill>
        <p:spPr>
          <a:xfrm rot="19800000">
            <a:off x="10592219" y="1896324"/>
            <a:ext cx="215095" cy="215095"/>
          </a:xfrm>
          <a:prstGeom prst="rect">
            <a:avLst/>
          </a:prstGeom>
        </p:spPr>
      </p:pic>
    </p:spTree>
    <p:extLst>
      <p:ext uri="{BB962C8B-B14F-4D97-AF65-F5344CB8AC3E}">
        <p14:creationId xmlns:p14="http://schemas.microsoft.com/office/powerpoint/2010/main" val="80983766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Tree>
    <p:extLst>
      <p:ext uri="{BB962C8B-B14F-4D97-AF65-F5344CB8AC3E}">
        <p14:creationId xmlns:p14="http://schemas.microsoft.com/office/powerpoint/2010/main" val="1769458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theme" Target="../theme/theme2.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8" Type="http://schemas.openxmlformats.org/officeDocument/2006/relationships/slideLayout" Target="../slideLayouts/slideLayout12.xml"/><Relationship Id="rId3"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67.xml"/><Relationship Id="rId21" Type="http://schemas.openxmlformats.org/officeDocument/2006/relationships/slideLayout" Target="../slideLayouts/slideLayout62.xml"/><Relationship Id="rId42" Type="http://schemas.openxmlformats.org/officeDocument/2006/relationships/slideLayout" Target="../slideLayouts/slideLayout83.xml"/><Relationship Id="rId47" Type="http://schemas.openxmlformats.org/officeDocument/2006/relationships/slideLayout" Target="../slideLayouts/slideLayout88.xml"/><Relationship Id="rId63" Type="http://schemas.openxmlformats.org/officeDocument/2006/relationships/slideLayout" Target="../slideLayouts/slideLayout104.xml"/><Relationship Id="rId68" Type="http://schemas.openxmlformats.org/officeDocument/2006/relationships/slideLayout" Target="../slideLayouts/slideLayout109.xml"/><Relationship Id="rId84" Type="http://schemas.openxmlformats.org/officeDocument/2006/relationships/slideLayout" Target="../slideLayouts/slideLayout125.xml"/><Relationship Id="rId89" Type="http://schemas.openxmlformats.org/officeDocument/2006/relationships/slideLayout" Target="../slideLayouts/slideLayout130.xml"/><Relationship Id="rId16" Type="http://schemas.openxmlformats.org/officeDocument/2006/relationships/slideLayout" Target="../slideLayouts/slideLayout57.xml"/><Relationship Id="rId11" Type="http://schemas.openxmlformats.org/officeDocument/2006/relationships/slideLayout" Target="../slideLayouts/slideLayout52.xml"/><Relationship Id="rId32" Type="http://schemas.openxmlformats.org/officeDocument/2006/relationships/slideLayout" Target="../slideLayouts/slideLayout73.xml"/><Relationship Id="rId37" Type="http://schemas.openxmlformats.org/officeDocument/2006/relationships/slideLayout" Target="../slideLayouts/slideLayout78.xml"/><Relationship Id="rId53" Type="http://schemas.openxmlformats.org/officeDocument/2006/relationships/slideLayout" Target="../slideLayouts/slideLayout94.xml"/><Relationship Id="rId58" Type="http://schemas.openxmlformats.org/officeDocument/2006/relationships/slideLayout" Target="../slideLayouts/slideLayout99.xml"/><Relationship Id="rId74" Type="http://schemas.openxmlformats.org/officeDocument/2006/relationships/slideLayout" Target="../slideLayouts/slideLayout115.xml"/><Relationship Id="rId79" Type="http://schemas.openxmlformats.org/officeDocument/2006/relationships/slideLayout" Target="../slideLayouts/slideLayout120.xml"/><Relationship Id="rId5" Type="http://schemas.openxmlformats.org/officeDocument/2006/relationships/slideLayout" Target="../slideLayouts/slideLayout46.xml"/><Relationship Id="rId90" Type="http://schemas.openxmlformats.org/officeDocument/2006/relationships/slideLayout" Target="../slideLayouts/slideLayout131.xml"/><Relationship Id="rId95" Type="http://schemas.openxmlformats.org/officeDocument/2006/relationships/slideLayout" Target="../slideLayouts/slideLayout136.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43" Type="http://schemas.openxmlformats.org/officeDocument/2006/relationships/slideLayout" Target="../slideLayouts/slideLayout84.xml"/><Relationship Id="rId48" Type="http://schemas.openxmlformats.org/officeDocument/2006/relationships/slideLayout" Target="../slideLayouts/slideLayout89.xml"/><Relationship Id="rId64" Type="http://schemas.openxmlformats.org/officeDocument/2006/relationships/slideLayout" Target="../slideLayouts/slideLayout105.xml"/><Relationship Id="rId69" Type="http://schemas.openxmlformats.org/officeDocument/2006/relationships/slideLayout" Target="../slideLayouts/slideLayout110.xml"/><Relationship Id="rId80" Type="http://schemas.openxmlformats.org/officeDocument/2006/relationships/slideLayout" Target="../slideLayouts/slideLayout121.xml"/><Relationship Id="rId85" Type="http://schemas.openxmlformats.org/officeDocument/2006/relationships/slideLayout" Target="../slideLayouts/slideLayout126.xml"/><Relationship Id="rId3" Type="http://schemas.openxmlformats.org/officeDocument/2006/relationships/slideLayout" Target="../slideLayouts/slideLayout44.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33" Type="http://schemas.openxmlformats.org/officeDocument/2006/relationships/slideLayout" Target="../slideLayouts/slideLayout74.xml"/><Relationship Id="rId38" Type="http://schemas.openxmlformats.org/officeDocument/2006/relationships/slideLayout" Target="../slideLayouts/slideLayout79.xml"/><Relationship Id="rId46" Type="http://schemas.openxmlformats.org/officeDocument/2006/relationships/slideLayout" Target="../slideLayouts/slideLayout87.xml"/><Relationship Id="rId59" Type="http://schemas.openxmlformats.org/officeDocument/2006/relationships/slideLayout" Target="../slideLayouts/slideLayout100.xml"/><Relationship Id="rId67" Type="http://schemas.openxmlformats.org/officeDocument/2006/relationships/slideLayout" Target="../slideLayouts/slideLayout108.xml"/><Relationship Id="rId20" Type="http://schemas.openxmlformats.org/officeDocument/2006/relationships/slideLayout" Target="../slideLayouts/slideLayout61.xml"/><Relationship Id="rId41" Type="http://schemas.openxmlformats.org/officeDocument/2006/relationships/slideLayout" Target="../slideLayouts/slideLayout82.xml"/><Relationship Id="rId54" Type="http://schemas.openxmlformats.org/officeDocument/2006/relationships/slideLayout" Target="../slideLayouts/slideLayout95.xml"/><Relationship Id="rId62" Type="http://schemas.openxmlformats.org/officeDocument/2006/relationships/slideLayout" Target="../slideLayouts/slideLayout103.xml"/><Relationship Id="rId70" Type="http://schemas.openxmlformats.org/officeDocument/2006/relationships/slideLayout" Target="../slideLayouts/slideLayout111.xml"/><Relationship Id="rId75" Type="http://schemas.openxmlformats.org/officeDocument/2006/relationships/slideLayout" Target="../slideLayouts/slideLayout116.xml"/><Relationship Id="rId83" Type="http://schemas.openxmlformats.org/officeDocument/2006/relationships/slideLayout" Target="../slideLayouts/slideLayout124.xml"/><Relationship Id="rId88" Type="http://schemas.openxmlformats.org/officeDocument/2006/relationships/slideLayout" Target="../slideLayouts/slideLayout129.xml"/><Relationship Id="rId91" Type="http://schemas.openxmlformats.org/officeDocument/2006/relationships/slideLayout" Target="../slideLayouts/slideLayout132.xml"/><Relationship Id="rId96" Type="http://schemas.openxmlformats.org/officeDocument/2006/relationships/slideLayout" Target="../slideLayouts/slideLayout13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36" Type="http://schemas.openxmlformats.org/officeDocument/2006/relationships/slideLayout" Target="../slideLayouts/slideLayout77.xml"/><Relationship Id="rId49" Type="http://schemas.openxmlformats.org/officeDocument/2006/relationships/slideLayout" Target="../slideLayouts/slideLayout90.xml"/><Relationship Id="rId57" Type="http://schemas.openxmlformats.org/officeDocument/2006/relationships/slideLayout" Target="../slideLayouts/slideLayout98.xml"/><Relationship Id="rId10" Type="http://schemas.openxmlformats.org/officeDocument/2006/relationships/slideLayout" Target="../slideLayouts/slideLayout51.xml"/><Relationship Id="rId31" Type="http://schemas.openxmlformats.org/officeDocument/2006/relationships/slideLayout" Target="../slideLayouts/slideLayout72.xml"/><Relationship Id="rId44" Type="http://schemas.openxmlformats.org/officeDocument/2006/relationships/slideLayout" Target="../slideLayouts/slideLayout85.xml"/><Relationship Id="rId52" Type="http://schemas.openxmlformats.org/officeDocument/2006/relationships/slideLayout" Target="../slideLayouts/slideLayout93.xml"/><Relationship Id="rId60" Type="http://schemas.openxmlformats.org/officeDocument/2006/relationships/slideLayout" Target="../slideLayouts/slideLayout101.xml"/><Relationship Id="rId65" Type="http://schemas.openxmlformats.org/officeDocument/2006/relationships/slideLayout" Target="../slideLayouts/slideLayout106.xml"/><Relationship Id="rId73" Type="http://schemas.openxmlformats.org/officeDocument/2006/relationships/slideLayout" Target="../slideLayouts/slideLayout114.xml"/><Relationship Id="rId78" Type="http://schemas.openxmlformats.org/officeDocument/2006/relationships/slideLayout" Target="../slideLayouts/slideLayout119.xml"/><Relationship Id="rId81" Type="http://schemas.openxmlformats.org/officeDocument/2006/relationships/slideLayout" Target="../slideLayouts/slideLayout122.xml"/><Relationship Id="rId86" Type="http://schemas.openxmlformats.org/officeDocument/2006/relationships/slideLayout" Target="../slideLayouts/slideLayout127.xml"/><Relationship Id="rId94" Type="http://schemas.openxmlformats.org/officeDocument/2006/relationships/slideLayout" Target="../slideLayouts/slideLayout135.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9" Type="http://schemas.openxmlformats.org/officeDocument/2006/relationships/slideLayout" Target="../slideLayouts/slideLayout80.xml"/><Relationship Id="rId34" Type="http://schemas.openxmlformats.org/officeDocument/2006/relationships/slideLayout" Target="../slideLayouts/slideLayout75.xml"/><Relationship Id="rId50" Type="http://schemas.openxmlformats.org/officeDocument/2006/relationships/slideLayout" Target="../slideLayouts/slideLayout91.xml"/><Relationship Id="rId55" Type="http://schemas.openxmlformats.org/officeDocument/2006/relationships/slideLayout" Target="../slideLayouts/slideLayout96.xml"/><Relationship Id="rId76" Type="http://schemas.openxmlformats.org/officeDocument/2006/relationships/slideLayout" Target="../slideLayouts/slideLayout117.xml"/><Relationship Id="rId97" Type="http://schemas.openxmlformats.org/officeDocument/2006/relationships/slideLayout" Target="../slideLayouts/slideLayout138.xml"/><Relationship Id="rId7" Type="http://schemas.openxmlformats.org/officeDocument/2006/relationships/slideLayout" Target="../slideLayouts/slideLayout48.xml"/><Relationship Id="rId71" Type="http://schemas.openxmlformats.org/officeDocument/2006/relationships/slideLayout" Target="../slideLayouts/slideLayout112.xml"/><Relationship Id="rId92" Type="http://schemas.openxmlformats.org/officeDocument/2006/relationships/slideLayout" Target="../slideLayouts/slideLayout133.xml"/><Relationship Id="rId2" Type="http://schemas.openxmlformats.org/officeDocument/2006/relationships/slideLayout" Target="../slideLayouts/slideLayout43.xml"/><Relationship Id="rId29" Type="http://schemas.openxmlformats.org/officeDocument/2006/relationships/slideLayout" Target="../slideLayouts/slideLayout70.xml"/><Relationship Id="rId24" Type="http://schemas.openxmlformats.org/officeDocument/2006/relationships/slideLayout" Target="../slideLayouts/slideLayout65.xml"/><Relationship Id="rId40" Type="http://schemas.openxmlformats.org/officeDocument/2006/relationships/slideLayout" Target="../slideLayouts/slideLayout81.xml"/><Relationship Id="rId45" Type="http://schemas.openxmlformats.org/officeDocument/2006/relationships/slideLayout" Target="../slideLayouts/slideLayout86.xml"/><Relationship Id="rId66" Type="http://schemas.openxmlformats.org/officeDocument/2006/relationships/slideLayout" Target="../slideLayouts/slideLayout107.xml"/><Relationship Id="rId87" Type="http://schemas.openxmlformats.org/officeDocument/2006/relationships/slideLayout" Target="../slideLayouts/slideLayout128.xml"/><Relationship Id="rId61" Type="http://schemas.openxmlformats.org/officeDocument/2006/relationships/slideLayout" Target="../slideLayouts/slideLayout102.xml"/><Relationship Id="rId82" Type="http://schemas.openxmlformats.org/officeDocument/2006/relationships/slideLayout" Target="../slideLayouts/slideLayout123.xml"/><Relationship Id="rId19" Type="http://schemas.openxmlformats.org/officeDocument/2006/relationships/slideLayout" Target="../slideLayouts/slideLayout60.xml"/><Relationship Id="rId14" Type="http://schemas.openxmlformats.org/officeDocument/2006/relationships/slideLayout" Target="../slideLayouts/slideLayout55.xml"/><Relationship Id="rId30" Type="http://schemas.openxmlformats.org/officeDocument/2006/relationships/slideLayout" Target="../slideLayouts/slideLayout71.xml"/><Relationship Id="rId35" Type="http://schemas.openxmlformats.org/officeDocument/2006/relationships/slideLayout" Target="../slideLayouts/slideLayout76.xml"/><Relationship Id="rId56" Type="http://schemas.openxmlformats.org/officeDocument/2006/relationships/slideLayout" Target="../slideLayouts/slideLayout97.xml"/><Relationship Id="rId77" Type="http://schemas.openxmlformats.org/officeDocument/2006/relationships/slideLayout" Target="../slideLayouts/slideLayout118.xml"/><Relationship Id="rId8" Type="http://schemas.openxmlformats.org/officeDocument/2006/relationships/slideLayout" Target="../slideLayouts/slideLayout49.xml"/><Relationship Id="rId51" Type="http://schemas.openxmlformats.org/officeDocument/2006/relationships/slideLayout" Target="../slideLayouts/slideLayout92.xml"/><Relationship Id="rId72" Type="http://schemas.openxmlformats.org/officeDocument/2006/relationships/slideLayout" Target="../slideLayouts/slideLayout113.xml"/><Relationship Id="rId93" Type="http://schemas.openxmlformats.org/officeDocument/2006/relationships/slideLayout" Target="../slideLayouts/slideLayout134.xml"/><Relationship Id="rId98"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F10E10E-8DF5-FE48-9172-8B499410CED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069350" y="656443"/>
            <a:ext cx="1364136" cy="553523"/>
          </a:xfrm>
          <a:prstGeom prst="rect">
            <a:avLst/>
          </a:prstGeom>
        </p:spPr>
      </p:pic>
    </p:spTree>
    <p:extLst>
      <p:ext uri="{BB962C8B-B14F-4D97-AF65-F5344CB8AC3E}">
        <p14:creationId xmlns:p14="http://schemas.microsoft.com/office/powerpoint/2010/main" val="8580160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xStyles>
    <p:titleStyle>
      <a:lvl1pPr algn="l" defTabSz="91426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65" indent="-228565" algn="l" defTabSz="914262"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97" indent="-228565" algn="l" defTabSz="91426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28" indent="-228565" algn="l" defTabSz="91426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959" indent="-228565" algn="l" defTabSz="91426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7090" indent="-228565" algn="l" defTabSz="91426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4221" indent="-228565" algn="l" defTabSz="91426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352" indent="-228565" algn="l" defTabSz="91426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483" indent="-228565" algn="l" defTabSz="91426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614" indent="-228565" algn="l" defTabSz="914262"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262" rtl="0" eaLnBrk="1" latinLnBrk="0" hangingPunct="1">
        <a:defRPr sz="1799" kern="1200">
          <a:solidFill>
            <a:schemeClr val="tx1"/>
          </a:solidFill>
          <a:latin typeface="+mn-lt"/>
          <a:ea typeface="+mn-ea"/>
          <a:cs typeface="+mn-cs"/>
        </a:defRPr>
      </a:lvl1pPr>
      <a:lvl2pPr marL="457131" algn="l" defTabSz="914262" rtl="0" eaLnBrk="1" latinLnBrk="0" hangingPunct="1">
        <a:defRPr sz="1799" kern="1200">
          <a:solidFill>
            <a:schemeClr val="tx1"/>
          </a:solidFill>
          <a:latin typeface="+mn-lt"/>
          <a:ea typeface="+mn-ea"/>
          <a:cs typeface="+mn-cs"/>
        </a:defRPr>
      </a:lvl2pPr>
      <a:lvl3pPr marL="914262" algn="l" defTabSz="914262" rtl="0" eaLnBrk="1" latinLnBrk="0" hangingPunct="1">
        <a:defRPr sz="1799" kern="1200">
          <a:solidFill>
            <a:schemeClr val="tx1"/>
          </a:solidFill>
          <a:latin typeface="+mn-lt"/>
          <a:ea typeface="+mn-ea"/>
          <a:cs typeface="+mn-cs"/>
        </a:defRPr>
      </a:lvl3pPr>
      <a:lvl4pPr marL="1371394" algn="l" defTabSz="914262" rtl="0" eaLnBrk="1" latinLnBrk="0" hangingPunct="1">
        <a:defRPr sz="1799" kern="1200">
          <a:solidFill>
            <a:schemeClr val="tx1"/>
          </a:solidFill>
          <a:latin typeface="+mn-lt"/>
          <a:ea typeface="+mn-ea"/>
          <a:cs typeface="+mn-cs"/>
        </a:defRPr>
      </a:lvl4pPr>
      <a:lvl5pPr marL="1828524" algn="l" defTabSz="914262" rtl="0" eaLnBrk="1" latinLnBrk="0" hangingPunct="1">
        <a:defRPr sz="1799" kern="1200">
          <a:solidFill>
            <a:schemeClr val="tx1"/>
          </a:solidFill>
          <a:latin typeface="+mn-lt"/>
          <a:ea typeface="+mn-ea"/>
          <a:cs typeface="+mn-cs"/>
        </a:defRPr>
      </a:lvl5pPr>
      <a:lvl6pPr marL="2285656" algn="l" defTabSz="914262" rtl="0" eaLnBrk="1" latinLnBrk="0" hangingPunct="1">
        <a:defRPr sz="1799" kern="1200">
          <a:solidFill>
            <a:schemeClr val="tx1"/>
          </a:solidFill>
          <a:latin typeface="+mn-lt"/>
          <a:ea typeface="+mn-ea"/>
          <a:cs typeface="+mn-cs"/>
        </a:defRPr>
      </a:lvl6pPr>
      <a:lvl7pPr marL="2742787" algn="l" defTabSz="914262" rtl="0" eaLnBrk="1" latinLnBrk="0" hangingPunct="1">
        <a:defRPr sz="1799" kern="1200">
          <a:solidFill>
            <a:schemeClr val="tx1"/>
          </a:solidFill>
          <a:latin typeface="+mn-lt"/>
          <a:ea typeface="+mn-ea"/>
          <a:cs typeface="+mn-cs"/>
        </a:defRPr>
      </a:lvl7pPr>
      <a:lvl8pPr marL="3199918" algn="l" defTabSz="914262" rtl="0" eaLnBrk="1" latinLnBrk="0" hangingPunct="1">
        <a:defRPr sz="1799" kern="1200">
          <a:solidFill>
            <a:schemeClr val="tx1"/>
          </a:solidFill>
          <a:latin typeface="+mn-lt"/>
          <a:ea typeface="+mn-ea"/>
          <a:cs typeface="+mn-cs"/>
        </a:defRPr>
      </a:lvl8pPr>
      <a:lvl9pPr marL="3657049" algn="l" defTabSz="914262" rtl="0" eaLnBrk="1" latinLnBrk="0" hangingPunct="1">
        <a:defRPr sz="17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969993"/>
      </p:ext>
    </p:extLst>
  </p:cSld>
  <p:clrMap bg1="lt1" tx1="dk1" bg2="lt2" tx2="dk2" accent1="accent1" accent2="accent2" accent3="accent3" accent4="accent4" accent5="accent5" accent6="accent6" hlink="hlink" folHlink="folHlink"/>
  <p:sldLayoutIdLst>
    <p:sldLayoutId id="2147484541" r:id="rId1"/>
    <p:sldLayoutId id="2147484542" r:id="rId2"/>
    <p:sldLayoutId id="2147484543" r:id="rId3"/>
    <p:sldLayoutId id="2147484544" r:id="rId4"/>
    <p:sldLayoutId id="2147484545" r:id="rId5"/>
    <p:sldLayoutId id="2147484546" r:id="rId6"/>
    <p:sldLayoutId id="2147484547" r:id="rId7"/>
    <p:sldLayoutId id="2147484548" r:id="rId8"/>
    <p:sldLayoutId id="2147484549" r:id="rId9"/>
    <p:sldLayoutId id="2147484550" r:id="rId10"/>
    <p:sldLayoutId id="2147484551" r:id="rId11"/>
    <p:sldLayoutId id="2147484552" r:id="rId12"/>
    <p:sldLayoutId id="2147484553" r:id="rId13"/>
    <p:sldLayoutId id="2147484554" r:id="rId14"/>
    <p:sldLayoutId id="2147484555" r:id="rId15"/>
    <p:sldLayoutId id="2147484556" r:id="rId16"/>
    <p:sldLayoutId id="2147484557" r:id="rId17"/>
    <p:sldLayoutId id="2147484558" r:id="rId18"/>
    <p:sldLayoutId id="2147484559" r:id="rId19"/>
    <p:sldLayoutId id="2147484560" r:id="rId20"/>
    <p:sldLayoutId id="2147484561" r:id="rId21"/>
    <p:sldLayoutId id="2147484562" r:id="rId22"/>
    <p:sldLayoutId id="2147484563" r:id="rId23"/>
    <p:sldLayoutId id="2147484564" r:id="rId24"/>
    <p:sldLayoutId id="2147484565" r:id="rId25"/>
    <p:sldLayoutId id="2147484566" r:id="rId26"/>
    <p:sldLayoutId id="2147484567" r:id="rId27"/>
    <p:sldLayoutId id="2147484568" r:id="rId28"/>
    <p:sldLayoutId id="2147484569" r:id="rId29"/>
    <p:sldLayoutId id="2147484570" r:id="rId30"/>
    <p:sldLayoutId id="2147484571" r:id="rId31"/>
    <p:sldLayoutId id="2147484572" r:id="rId32"/>
    <p:sldLayoutId id="2147484573" r:id="rId33"/>
    <p:sldLayoutId id="2147484574" r:id="rId34"/>
    <p:sldLayoutId id="2147484575" r:id="rId35"/>
    <p:sldLayoutId id="2147484576" r:id="rId36"/>
    <p:sldLayoutId id="2147484577"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327">
          <p15:clr>
            <a:srgbClr val="F26B43"/>
          </p15:clr>
        </p15:guide>
        <p15:guide id="4" pos="6165">
          <p15:clr>
            <a:srgbClr val="F26B43"/>
          </p15:clr>
        </p15:guide>
        <p15:guide id="5" pos="5002">
          <p15:clr>
            <a:srgbClr val="F26B43"/>
          </p15:clr>
        </p15:guide>
        <p15:guide id="6" pos="353">
          <p15:clr>
            <a:srgbClr val="F26B43"/>
          </p15:clr>
        </p15:guide>
        <p15:guide id="7" pos="1515">
          <p15:clr>
            <a:srgbClr val="F26B43"/>
          </p15:clr>
        </p15:guide>
        <p15:guide id="8" orient="horz" pos="3946">
          <p15:clr>
            <a:srgbClr val="F26B43"/>
          </p15:clr>
        </p15:guide>
        <p15:guide id="9" pos="2678">
          <p15:clr>
            <a:srgbClr val="F26B43"/>
          </p15:clr>
        </p15:guide>
        <p15:guide id="10" orient="horz" pos="3067">
          <p15:clr>
            <a:srgbClr val="F26B43"/>
          </p15:clr>
        </p15:guide>
        <p15:guide id="11" orient="horz" pos="346">
          <p15:clr>
            <a:srgbClr val="F26B43"/>
          </p15:clr>
        </p15:guide>
        <p15:guide id="12" orient="horz" pos="125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1722252"/>
      </p:ext>
    </p:extLst>
  </p:cSld>
  <p:clrMap bg1="lt1" tx1="dk1" bg2="lt2" tx2="dk2" accent1="accent1" accent2="accent2" accent3="accent3" accent4="accent4" accent5="accent5" accent6="accent6" hlink="hlink" folHlink="folHlink"/>
  <p:sldLayoutIdLst>
    <p:sldLayoutId id="2147484579" r:id="rId1"/>
    <p:sldLayoutId id="2147484580" r:id="rId2"/>
    <p:sldLayoutId id="2147484581" r:id="rId3"/>
    <p:sldLayoutId id="2147484582" r:id="rId4"/>
    <p:sldLayoutId id="2147484583" r:id="rId5"/>
    <p:sldLayoutId id="2147484584" r:id="rId6"/>
    <p:sldLayoutId id="2147484585" r:id="rId7"/>
    <p:sldLayoutId id="2147484586" r:id="rId8"/>
    <p:sldLayoutId id="2147484587" r:id="rId9"/>
    <p:sldLayoutId id="2147484588" r:id="rId10"/>
    <p:sldLayoutId id="2147484589" r:id="rId11"/>
    <p:sldLayoutId id="2147484590" r:id="rId12"/>
    <p:sldLayoutId id="2147484591" r:id="rId13"/>
    <p:sldLayoutId id="2147484592" r:id="rId14"/>
    <p:sldLayoutId id="2147484593" r:id="rId15"/>
    <p:sldLayoutId id="2147484594" r:id="rId16"/>
    <p:sldLayoutId id="2147484595" r:id="rId17"/>
    <p:sldLayoutId id="2147484596" r:id="rId18"/>
    <p:sldLayoutId id="2147484597" r:id="rId19"/>
    <p:sldLayoutId id="2147484598" r:id="rId20"/>
    <p:sldLayoutId id="2147484599" r:id="rId21"/>
    <p:sldLayoutId id="2147484600" r:id="rId22"/>
    <p:sldLayoutId id="2147484601" r:id="rId23"/>
    <p:sldLayoutId id="2147484602" r:id="rId24"/>
    <p:sldLayoutId id="2147484603" r:id="rId25"/>
    <p:sldLayoutId id="2147484604" r:id="rId26"/>
    <p:sldLayoutId id="2147484605" r:id="rId27"/>
    <p:sldLayoutId id="2147484606" r:id="rId28"/>
    <p:sldLayoutId id="2147484607" r:id="rId29"/>
    <p:sldLayoutId id="2147484608" r:id="rId30"/>
    <p:sldLayoutId id="2147484609" r:id="rId31"/>
    <p:sldLayoutId id="2147484610" r:id="rId32"/>
    <p:sldLayoutId id="2147484611" r:id="rId33"/>
    <p:sldLayoutId id="2147484612" r:id="rId34"/>
    <p:sldLayoutId id="2147484613" r:id="rId35"/>
    <p:sldLayoutId id="2147484614" r:id="rId36"/>
    <p:sldLayoutId id="2147484615" r:id="rId37"/>
    <p:sldLayoutId id="2147484616" r:id="rId38"/>
    <p:sldLayoutId id="2147484617" r:id="rId39"/>
    <p:sldLayoutId id="2147484618" r:id="rId40"/>
    <p:sldLayoutId id="2147484619" r:id="rId41"/>
    <p:sldLayoutId id="2147484620" r:id="rId42"/>
    <p:sldLayoutId id="2147484621" r:id="rId43"/>
    <p:sldLayoutId id="2147484622" r:id="rId44"/>
    <p:sldLayoutId id="2147484623" r:id="rId45"/>
    <p:sldLayoutId id="2147484624" r:id="rId46"/>
    <p:sldLayoutId id="2147484625" r:id="rId47"/>
    <p:sldLayoutId id="2147484626" r:id="rId48"/>
    <p:sldLayoutId id="2147484627" r:id="rId49"/>
    <p:sldLayoutId id="2147484628" r:id="rId50"/>
    <p:sldLayoutId id="2147484629" r:id="rId51"/>
    <p:sldLayoutId id="2147484630" r:id="rId52"/>
    <p:sldLayoutId id="2147484631" r:id="rId53"/>
    <p:sldLayoutId id="2147484632" r:id="rId54"/>
    <p:sldLayoutId id="2147484633" r:id="rId55"/>
    <p:sldLayoutId id="2147484634" r:id="rId56"/>
    <p:sldLayoutId id="2147484635" r:id="rId57"/>
    <p:sldLayoutId id="2147484636" r:id="rId58"/>
    <p:sldLayoutId id="2147484637" r:id="rId59"/>
    <p:sldLayoutId id="2147484638" r:id="rId60"/>
    <p:sldLayoutId id="2147484639" r:id="rId61"/>
    <p:sldLayoutId id="2147484640" r:id="rId62"/>
    <p:sldLayoutId id="2147484641" r:id="rId63"/>
    <p:sldLayoutId id="2147484642" r:id="rId64"/>
    <p:sldLayoutId id="2147484643" r:id="rId65"/>
    <p:sldLayoutId id="2147484644" r:id="rId66"/>
    <p:sldLayoutId id="2147484645" r:id="rId67"/>
    <p:sldLayoutId id="2147484646" r:id="rId68"/>
    <p:sldLayoutId id="2147484647" r:id="rId69"/>
    <p:sldLayoutId id="2147484648" r:id="rId70"/>
    <p:sldLayoutId id="2147484649" r:id="rId71"/>
    <p:sldLayoutId id="2147484650" r:id="rId72"/>
    <p:sldLayoutId id="2147484651" r:id="rId73"/>
    <p:sldLayoutId id="2147484652" r:id="rId74"/>
    <p:sldLayoutId id="2147484653" r:id="rId75"/>
    <p:sldLayoutId id="2147484654" r:id="rId76"/>
    <p:sldLayoutId id="2147484655" r:id="rId77"/>
    <p:sldLayoutId id="2147484656" r:id="rId78"/>
    <p:sldLayoutId id="2147484657" r:id="rId79"/>
    <p:sldLayoutId id="2147484658" r:id="rId80"/>
    <p:sldLayoutId id="2147484659" r:id="rId81"/>
    <p:sldLayoutId id="2147484660" r:id="rId82"/>
    <p:sldLayoutId id="2147484661" r:id="rId83"/>
    <p:sldLayoutId id="2147484662" r:id="rId84"/>
    <p:sldLayoutId id="2147484663" r:id="rId85"/>
    <p:sldLayoutId id="2147484664" r:id="rId86"/>
    <p:sldLayoutId id="2147484665" r:id="rId87"/>
    <p:sldLayoutId id="2147484666" r:id="rId88"/>
    <p:sldLayoutId id="2147484667" r:id="rId89"/>
    <p:sldLayoutId id="2147484668" r:id="rId90"/>
    <p:sldLayoutId id="2147484669" r:id="rId91"/>
    <p:sldLayoutId id="2147484670" r:id="rId92"/>
    <p:sldLayoutId id="2147484671" r:id="rId93"/>
    <p:sldLayoutId id="2147484672" r:id="rId94"/>
    <p:sldLayoutId id="2147484673" r:id="rId95"/>
    <p:sldLayoutId id="2147484674" r:id="rId96"/>
    <p:sldLayoutId id="2147484675" r:id="rId9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327">
          <p15:clr>
            <a:srgbClr val="F26B43"/>
          </p15:clr>
        </p15:guide>
        <p15:guide id="4" pos="6165">
          <p15:clr>
            <a:srgbClr val="F26B43"/>
          </p15:clr>
        </p15:guide>
        <p15:guide id="5" pos="5002">
          <p15:clr>
            <a:srgbClr val="F26B43"/>
          </p15:clr>
        </p15:guide>
        <p15:guide id="6" pos="353">
          <p15:clr>
            <a:srgbClr val="F26B43"/>
          </p15:clr>
        </p15:guide>
        <p15:guide id="7" pos="1515">
          <p15:clr>
            <a:srgbClr val="F26B43"/>
          </p15:clr>
        </p15:guide>
        <p15:guide id="8" orient="horz" pos="3946">
          <p15:clr>
            <a:srgbClr val="F26B43"/>
          </p15:clr>
        </p15:guide>
        <p15:guide id="9" pos="2678">
          <p15:clr>
            <a:srgbClr val="F26B43"/>
          </p15:clr>
        </p15:guide>
        <p15:guide id="10" orient="horz" pos="3067">
          <p15:clr>
            <a:srgbClr val="F26B43"/>
          </p15:clr>
        </p15:guide>
        <p15:guide id="11" orient="horz" pos="346">
          <p15:clr>
            <a:srgbClr val="F26B43"/>
          </p15:clr>
        </p15:guide>
        <p15:guide id="12" orient="horz" pos="125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areersandenterprise.co.uk/careers-impact-system/" TargetMode="External"/><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hyperlink" Target="https://www.gov.uk/government/publications/careers-guidance-provision-for-young-people-in-schools/careers-guidance-and-access-for-education-and-training-provider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government/publications/careers-guidance-provision-for-young-people-in-schools/careers-guidance-and-access-for-education-and-training-providers" TargetMode="External"/><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video" Target="https://www.youtube.com/embed/NUKvPE_R9fU?feature=oembed" TargetMode="Externa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45.xml"/><Relationship Id="rId6" Type="http://schemas.microsoft.com/office/2007/relationships/hdphoto" Target="../media/hdphoto5.wdp"/><Relationship Id="rId5" Type="http://schemas.openxmlformats.org/officeDocument/2006/relationships/image" Target="../media/image38.png"/><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4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3.xml"/><Relationship Id="rId1" Type="http://schemas.openxmlformats.org/officeDocument/2006/relationships/video" Target="https://www.youtube.com/embed/O_b8xutL5Ts?feature=oembed" TargetMode="External"/><Relationship Id="rId4" Type="http://schemas.openxmlformats.org/officeDocument/2006/relationships/image" Target="../media/image39.jpe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6.xml"/><Relationship Id="rId1" Type="http://schemas.openxmlformats.org/officeDocument/2006/relationships/slideLayout" Target="../slideLayouts/slideLayout4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5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81BBD3-9EB6-6FA5-9F05-A68764D3276E}"/>
              </a:ext>
            </a:extLst>
          </p:cNvPr>
          <p:cNvSpPr txBox="1"/>
          <p:nvPr/>
        </p:nvSpPr>
        <p:spPr>
          <a:xfrm>
            <a:off x="549367" y="2376108"/>
            <a:ext cx="7370366"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FFFFFF"/>
                </a:solidFill>
                <a:effectLst/>
                <a:uLnTx/>
                <a:uFillTx/>
                <a:latin typeface="Lato Medium" panose="020F0502020204030203" pitchFamily="34" charset="77"/>
                <a:ea typeface="+mn-ea"/>
                <a:cs typeface="+mn-cs"/>
              </a:rPr>
              <a:t>The Careers Impact System: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srgbClr val="FFFFFF"/>
              </a:solidFill>
              <a:effectLst/>
              <a:uLnTx/>
              <a:uFillTx/>
              <a:latin typeface="Lato Medium" panose="020F0502020204030203" pitchFamily="34"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FFFF"/>
                </a:solidFill>
                <a:effectLst/>
                <a:uLnTx/>
                <a:uFillTx/>
                <a:latin typeface="Lato Medium" panose="020F0502020204030203" pitchFamily="34" charset="77"/>
                <a:ea typeface="+mn-ea"/>
                <a:cs typeface="+mn-cs"/>
              </a:rPr>
              <a:t>Driving internal insight, external challenge, system-wide impact.</a:t>
            </a:r>
          </a:p>
        </p:txBody>
      </p:sp>
    </p:spTree>
    <p:extLst>
      <p:ext uri="{BB962C8B-B14F-4D97-AF65-F5344CB8AC3E}">
        <p14:creationId xmlns:p14="http://schemas.microsoft.com/office/powerpoint/2010/main" val="1987019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E27338-90D6-6603-272E-8170C4EDB3AA}"/>
              </a:ext>
            </a:extLst>
          </p:cNvPr>
          <p:cNvSpPr txBox="1"/>
          <p:nvPr/>
        </p:nvSpPr>
        <p:spPr>
          <a:xfrm>
            <a:off x="702816" y="2644170"/>
            <a:ext cx="3033161" cy="1569660"/>
          </a:xfrm>
          <a:prstGeom prst="rect">
            <a:avLst/>
          </a:prstGeom>
          <a:noFill/>
        </p:spPr>
        <p:txBody>
          <a:bodyPr wrap="square" rtlCol="0">
            <a:spAutoFit/>
          </a:bodyPr>
          <a:lstStyle/>
          <a:p>
            <a:r>
              <a:rPr lang="en-GB" sz="4800" b="1">
                <a:solidFill>
                  <a:schemeClr val="tx2"/>
                </a:solidFill>
                <a:latin typeface="Aptos" panose="020B0004020202020204" pitchFamily="34" charset="0"/>
              </a:rPr>
              <a:t>Session Aims</a:t>
            </a:r>
          </a:p>
        </p:txBody>
      </p:sp>
      <p:sp>
        <p:nvSpPr>
          <p:cNvPr id="3" name="TextBox 2">
            <a:extLst>
              <a:ext uri="{FF2B5EF4-FFF2-40B4-BE49-F238E27FC236}">
                <a16:creationId xmlns:a16="http://schemas.microsoft.com/office/drawing/2014/main" id="{3B14AE20-4A17-2DB5-0C5F-3180883507BB}"/>
              </a:ext>
            </a:extLst>
          </p:cNvPr>
          <p:cNvSpPr txBox="1"/>
          <p:nvPr/>
        </p:nvSpPr>
        <p:spPr>
          <a:xfrm>
            <a:off x="4513406" y="1720839"/>
            <a:ext cx="7263161" cy="3785652"/>
          </a:xfrm>
          <a:prstGeom prst="rect">
            <a:avLst/>
          </a:prstGeom>
          <a:noFill/>
        </p:spPr>
        <p:txBody>
          <a:bodyPr wrap="square" rtlCol="0">
            <a:spAutoFit/>
          </a:bodyPr>
          <a:lstStyle/>
          <a:p>
            <a:endParaRPr lang="en-GB" sz="2400">
              <a:solidFill>
                <a:schemeClr val="bg1"/>
              </a:solidFill>
            </a:endParaRPr>
          </a:p>
          <a:p>
            <a:pPr marL="285750" indent="-285750">
              <a:buFont typeface="Arial" panose="020B0604020202020204" pitchFamily="34" charset="0"/>
              <a:buChar char="•"/>
            </a:pPr>
            <a:r>
              <a:rPr lang="en-GB" sz="2400">
                <a:solidFill>
                  <a:schemeClr val="bg1"/>
                </a:solidFill>
              </a:rPr>
              <a:t>To appreciate how engaging with the Careers Impact System can support continuous improvement.</a:t>
            </a:r>
          </a:p>
          <a:p>
            <a:pPr marL="285750" indent="-285750">
              <a:buFont typeface="Arial" panose="020B0604020202020204" pitchFamily="34" charset="0"/>
              <a:buChar char="•"/>
            </a:pPr>
            <a:endParaRPr lang="en-GB" sz="2400">
              <a:solidFill>
                <a:schemeClr val="bg1"/>
              </a:solidFill>
            </a:endParaRPr>
          </a:p>
          <a:p>
            <a:pPr marL="285750" indent="-285750">
              <a:buFont typeface="Arial" panose="020B0604020202020204" pitchFamily="34" charset="0"/>
              <a:buChar char="•"/>
            </a:pPr>
            <a:r>
              <a:rPr lang="en-GB" sz="2400">
                <a:solidFill>
                  <a:schemeClr val="bg1"/>
                </a:solidFill>
              </a:rPr>
              <a:t>To understand the value &amp; purpose of engaging with a Careers Impact peer-to-peer review.</a:t>
            </a:r>
          </a:p>
          <a:p>
            <a:pPr marL="285750" indent="-285750">
              <a:buFont typeface="Arial" panose="020B0604020202020204" pitchFamily="34" charset="0"/>
              <a:buChar char="•"/>
            </a:pPr>
            <a:endParaRPr lang="en-GB" sz="2400">
              <a:solidFill>
                <a:schemeClr val="bg1"/>
              </a:solidFill>
            </a:endParaRPr>
          </a:p>
          <a:p>
            <a:pPr marL="285750" indent="-285750">
              <a:buFont typeface="Arial" panose="020B0604020202020204" pitchFamily="34" charset="0"/>
              <a:buChar char="•"/>
            </a:pPr>
            <a:r>
              <a:rPr lang="en-GB" sz="2400">
                <a:solidFill>
                  <a:schemeClr val="bg1"/>
                </a:solidFill>
              </a:rPr>
              <a:t>To understand the process and commitment to engage in a Careers Impact peer-to-peer review.</a:t>
            </a:r>
          </a:p>
          <a:p>
            <a:endParaRPr lang="en-GB" sz="2400">
              <a:solidFill>
                <a:schemeClr val="bg1"/>
              </a:solidFill>
            </a:endParaRPr>
          </a:p>
        </p:txBody>
      </p:sp>
    </p:spTree>
    <p:extLst>
      <p:ext uri="{BB962C8B-B14F-4D97-AF65-F5344CB8AC3E}">
        <p14:creationId xmlns:p14="http://schemas.microsoft.com/office/powerpoint/2010/main" val="1798933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0E3FA64-7853-9F66-55CB-E8CBFBB60658}"/>
              </a:ext>
            </a:extLst>
          </p:cNvPr>
          <p:cNvPicPr>
            <a:picLocks noChangeAspect="1"/>
          </p:cNvPicPr>
          <p:nvPr/>
        </p:nvPicPr>
        <p:blipFill rotWithShape="1">
          <a:blip r:embed="rId3"/>
          <a:srcRect r="2811"/>
          <a:stretch/>
        </p:blipFill>
        <p:spPr>
          <a:xfrm>
            <a:off x="279365" y="309282"/>
            <a:ext cx="11779801" cy="5943600"/>
          </a:xfrm>
          <a:prstGeom prst="rect">
            <a:avLst/>
          </a:prstGeom>
        </p:spPr>
      </p:pic>
    </p:spTree>
    <p:extLst>
      <p:ext uri="{BB962C8B-B14F-4D97-AF65-F5344CB8AC3E}">
        <p14:creationId xmlns:p14="http://schemas.microsoft.com/office/powerpoint/2010/main" val="989879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diagram of a diagram&#10;&#10;AI-generated content may be incorrect.">
            <a:extLst>
              <a:ext uri="{FF2B5EF4-FFF2-40B4-BE49-F238E27FC236}">
                <a16:creationId xmlns:a16="http://schemas.microsoft.com/office/drawing/2014/main" id="{31136BB5-1D1A-52A3-7993-4B7FB17A6E77}"/>
              </a:ext>
            </a:extLst>
          </p:cNvPr>
          <p:cNvPicPr>
            <a:picLocks noChangeAspect="1"/>
          </p:cNvPicPr>
          <p:nvPr/>
        </p:nvPicPr>
        <p:blipFill>
          <a:blip r:embed="rId3"/>
          <a:stretch>
            <a:fillRect/>
          </a:stretch>
        </p:blipFill>
        <p:spPr>
          <a:xfrm>
            <a:off x="0" y="1391343"/>
            <a:ext cx="12192000" cy="4075314"/>
          </a:xfrm>
          <a:prstGeom prst="rect">
            <a:avLst/>
          </a:prstGeom>
        </p:spPr>
      </p:pic>
      <p:sp>
        <p:nvSpPr>
          <p:cNvPr id="5" name="TextBox 4">
            <a:extLst>
              <a:ext uri="{FF2B5EF4-FFF2-40B4-BE49-F238E27FC236}">
                <a16:creationId xmlns:a16="http://schemas.microsoft.com/office/drawing/2014/main" id="{EB3941E6-F00A-EBD3-30A4-05CD0763DD02}"/>
              </a:ext>
            </a:extLst>
          </p:cNvPr>
          <p:cNvSpPr txBox="1"/>
          <p:nvPr/>
        </p:nvSpPr>
        <p:spPr>
          <a:xfrm>
            <a:off x="447224" y="559169"/>
            <a:ext cx="846512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2"/>
                </a:solidFill>
                <a:effectLst/>
                <a:uLnTx/>
                <a:uFillTx/>
                <a:latin typeface="Lato" panose="020F0502020204030203" pitchFamily="34" charset="77"/>
                <a:ea typeface="Calibri"/>
                <a:cs typeface="Calibri"/>
              </a:rPr>
              <a:t>The Careers Impact Model</a:t>
            </a:r>
            <a:endParaRPr kumimoji="0" lang="en-GB" sz="3200" b="1" i="0" u="none" strike="noStrike" kern="1200" cap="none" spc="0" normalizeH="0" baseline="0" noProof="0" dirty="0">
              <a:ln>
                <a:noFill/>
              </a:ln>
              <a:solidFill>
                <a:schemeClr val="tx2"/>
              </a:solidFill>
              <a:effectLst/>
              <a:uLnTx/>
              <a:uFillTx/>
              <a:latin typeface="Lato" panose="020F0502020204030203" pitchFamily="34" charset="77"/>
            </a:endParaRPr>
          </a:p>
        </p:txBody>
      </p:sp>
      <p:sp>
        <p:nvSpPr>
          <p:cNvPr id="3" name="TextBox 2">
            <a:extLst>
              <a:ext uri="{FF2B5EF4-FFF2-40B4-BE49-F238E27FC236}">
                <a16:creationId xmlns:a16="http://schemas.microsoft.com/office/drawing/2014/main" id="{F190B473-D0C8-ADB5-6754-EE0EA402B4B3}"/>
              </a:ext>
            </a:extLst>
          </p:cNvPr>
          <p:cNvSpPr txBox="1"/>
          <p:nvPr/>
        </p:nvSpPr>
        <p:spPr>
          <a:xfrm>
            <a:off x="3048000" y="4990326"/>
            <a:ext cx="6096000" cy="1200329"/>
          </a:xfrm>
          <a:prstGeom prst="rect">
            <a:avLst/>
          </a:prstGeom>
          <a:noFill/>
        </p:spPr>
        <p:txBody>
          <a:bodyPr wrap="square">
            <a:spAutoFit/>
          </a:bodyPr>
          <a:lstStyle/>
          <a:p>
            <a:pPr algn="ctr"/>
            <a:r>
              <a:rPr lang="en-GB" sz="2400" b="1" dirty="0">
                <a:solidFill>
                  <a:schemeClr val="tx2"/>
                </a:solidFill>
              </a:rPr>
              <a:t>A structured, evidence-led improvement cycle that makes careers a strategic driver of outcomes across institutions</a:t>
            </a:r>
          </a:p>
        </p:txBody>
      </p:sp>
    </p:spTree>
    <p:extLst>
      <p:ext uri="{BB962C8B-B14F-4D97-AF65-F5344CB8AC3E}">
        <p14:creationId xmlns:p14="http://schemas.microsoft.com/office/powerpoint/2010/main" val="1391113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985194-4386-0049-95AF-53291C857C57}"/>
              </a:ext>
            </a:extLst>
          </p:cNvPr>
          <p:cNvSpPr txBox="1"/>
          <p:nvPr/>
        </p:nvSpPr>
        <p:spPr>
          <a:xfrm>
            <a:off x="352064" y="1394691"/>
            <a:ext cx="3939688" cy="3425000"/>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schemeClr val="tx2"/>
                </a:solidFill>
                <a:effectLst/>
                <a:uLnTx/>
                <a:uFillTx/>
                <a:latin typeface="Aptos" panose="020B0004020202020204" pitchFamily="34" charset="0"/>
              </a:rPr>
              <a:t>What does the</a:t>
            </a:r>
            <a:r>
              <a:rPr kumimoji="0" lang="en-US" sz="4800" b="1" i="0" u="none" strike="noStrike" kern="1200" cap="none" spc="0" normalizeH="0" baseline="0" noProof="0" dirty="0">
                <a:ln>
                  <a:noFill/>
                </a:ln>
                <a:solidFill>
                  <a:schemeClr val="tx2"/>
                </a:solidFill>
                <a:effectLst/>
                <a:uLnTx/>
                <a:uFillTx/>
                <a:latin typeface="Aptos" panose="020B0004020202020204" pitchFamily="34" charset="0"/>
              </a:rPr>
              <a:t> Careers Impact System </a:t>
            </a:r>
            <a:r>
              <a:rPr kumimoji="0" lang="en-US" sz="4800" b="0" i="0" u="none" strike="noStrike" kern="1200" cap="none" spc="0" normalizeH="0" baseline="0" noProof="0" dirty="0">
                <a:ln>
                  <a:noFill/>
                </a:ln>
                <a:solidFill>
                  <a:schemeClr val="tx2"/>
                </a:solidFill>
                <a:effectLst/>
                <a:uLnTx/>
                <a:uFillTx/>
                <a:latin typeface="Aptos" panose="020B0004020202020204" pitchFamily="34" charset="0"/>
              </a:rPr>
              <a:t>give us?</a:t>
            </a:r>
          </a:p>
        </p:txBody>
      </p:sp>
      <p:graphicFrame>
        <p:nvGraphicFramePr>
          <p:cNvPr id="7" name="TextBox 1">
            <a:extLst>
              <a:ext uri="{FF2B5EF4-FFF2-40B4-BE49-F238E27FC236}">
                <a16:creationId xmlns:a16="http://schemas.microsoft.com/office/drawing/2014/main" id="{F0062126-C11A-9F7E-7343-B243A18834F2}"/>
              </a:ext>
            </a:extLst>
          </p:cNvPr>
          <p:cNvGraphicFramePr/>
          <p:nvPr>
            <p:extLst>
              <p:ext uri="{D42A27DB-BD31-4B8C-83A1-F6EECF244321}">
                <p14:modId xmlns:p14="http://schemas.microsoft.com/office/powerpoint/2010/main" val="1602401452"/>
              </p:ext>
            </p:extLst>
          </p:nvPr>
        </p:nvGraphicFramePr>
        <p:xfrm>
          <a:off x="4775199" y="1394691"/>
          <a:ext cx="5966692" cy="5079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3025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04621E-9ED6-7ACA-245E-86BC59482BFD}"/>
              </a:ext>
            </a:extLst>
          </p:cNvPr>
          <p:cNvSpPr txBox="1"/>
          <p:nvPr/>
        </p:nvSpPr>
        <p:spPr>
          <a:xfrm>
            <a:off x="894945" y="2470827"/>
            <a:ext cx="10680970" cy="378565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FFFF"/>
                </a:solidFill>
                <a:effectLst/>
                <a:uLnTx/>
                <a:uFillTx/>
                <a:latin typeface="Calibri" panose="020F0502020204030204"/>
                <a:ea typeface="+mn-ea"/>
                <a:cs typeface="+mn-cs"/>
              </a:rPr>
              <a:t>Why engage in a Careers Impact internal leadership review?</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GB" sz="4000" b="0" i="0" u="none" strike="noStrike" kern="1200" cap="none" spc="0" normalizeH="0" baseline="0" noProof="0" dirty="0">
                <a:ln>
                  <a:noFill/>
                </a:ln>
                <a:solidFill>
                  <a:srgbClr val="FFFFFF"/>
                </a:solidFill>
                <a:effectLst/>
                <a:uLnTx/>
                <a:uFillTx/>
                <a:latin typeface="Calibri" panose="020F0502020204030204"/>
                <a:ea typeface="+mn-ea"/>
                <a:cs typeface="+mn-cs"/>
              </a:rPr>
              <a:t>Builds shared understanding, aligns careers to priorities, and identifies clear, evidence-based actions.</a:t>
            </a:r>
          </a:p>
        </p:txBody>
      </p:sp>
      <p:pic>
        <p:nvPicPr>
          <p:cNvPr id="5" name="Graphic 4" descr="Help outline">
            <a:extLst>
              <a:ext uri="{FF2B5EF4-FFF2-40B4-BE49-F238E27FC236}">
                <a16:creationId xmlns:a16="http://schemas.microsoft.com/office/drawing/2014/main" id="{66E11EC0-5CC0-C8B6-7C57-1825F4E784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3468" y="601521"/>
            <a:ext cx="1605064" cy="1605064"/>
          </a:xfrm>
          <a:prstGeom prst="rect">
            <a:avLst/>
          </a:prstGeom>
        </p:spPr>
      </p:pic>
    </p:spTree>
    <p:extLst>
      <p:ext uri="{BB962C8B-B14F-4D97-AF65-F5344CB8AC3E}">
        <p14:creationId xmlns:p14="http://schemas.microsoft.com/office/powerpoint/2010/main" val="2567030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89C78F-46D6-BD61-AEC5-A8A3B0C8DE7B}"/>
              </a:ext>
            </a:extLst>
          </p:cNvPr>
          <p:cNvSpPr txBox="1"/>
          <p:nvPr/>
        </p:nvSpPr>
        <p:spPr>
          <a:xfrm>
            <a:off x="324140" y="2707479"/>
            <a:ext cx="4072112"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FFFF"/>
                </a:solidFill>
                <a:effectLst/>
                <a:uLnTx/>
                <a:uFillTx/>
                <a:latin typeface="Calibri" panose="020F0502020204030204"/>
                <a:ea typeface="Calibri"/>
                <a:cs typeface="Calibri"/>
              </a:rPr>
              <a:t>What is a Careers impact internal leadership review?</a:t>
            </a: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B7081DA-9FEF-59C8-C8A8-F63166546EA8}"/>
              </a:ext>
            </a:extLst>
          </p:cNvPr>
          <p:cNvSpPr txBox="1"/>
          <p:nvPr/>
        </p:nvSpPr>
        <p:spPr>
          <a:xfrm>
            <a:off x="4753388" y="1667716"/>
            <a:ext cx="7179127" cy="418576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The internal leadership review is a collaborative, evidence-informed self-evaluation process based on the Careers Impact Maturity Model.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It brings together those responsible for the distributed leadership of careers to: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Assess current practice across key themes.</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Agree a shared view of strengths and priorities.</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Align careers with wider improvement goals.</a:t>
            </a:r>
          </a:p>
        </p:txBody>
      </p:sp>
    </p:spTree>
    <p:extLst>
      <p:ext uri="{BB962C8B-B14F-4D97-AF65-F5344CB8AC3E}">
        <p14:creationId xmlns:p14="http://schemas.microsoft.com/office/powerpoint/2010/main" val="3869886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CACA2-3A14-8504-ED5C-8D04BCC457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38BA12-173B-7BE5-ECF8-B322509E51D6}"/>
              </a:ext>
            </a:extLst>
          </p:cNvPr>
          <p:cNvSpPr txBox="1"/>
          <p:nvPr/>
        </p:nvSpPr>
        <p:spPr>
          <a:xfrm>
            <a:off x="874059" y="2097741"/>
            <a:ext cx="5221941" cy="172354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rgbClr val="FFFFFF"/>
                </a:solidFill>
                <a:effectLst/>
                <a:uLnTx/>
                <a:uFillTx/>
                <a:latin typeface="Calibri" panose="020F0502020204030204"/>
                <a:ea typeface="+mn-ea"/>
                <a:cs typeface="+mn-cs"/>
              </a:rPr>
              <a:t>Careers Impact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rgbClr val="FFFFFF"/>
                </a:solidFill>
                <a:effectLst/>
                <a:uLnTx/>
                <a:uFillTx/>
                <a:latin typeface="Calibri" panose="020F0502020204030204"/>
                <a:ea typeface="+mn-ea"/>
                <a:cs typeface="+mn-cs"/>
              </a:rPr>
              <a:t>Self-evaluation tool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85857"/>
              </a:solidFill>
              <a:effectLst/>
              <a:uLnTx/>
              <a:uFillTx/>
              <a:latin typeface="Calibri" panose="020F0502020204030204"/>
              <a:ea typeface="+mn-ea"/>
              <a:cs typeface="+mn-cs"/>
            </a:endParaRPr>
          </a:p>
        </p:txBody>
      </p:sp>
      <p:graphicFrame>
        <p:nvGraphicFramePr>
          <p:cNvPr id="3" name="Diagram 2">
            <a:extLst>
              <a:ext uri="{FF2B5EF4-FFF2-40B4-BE49-F238E27FC236}">
                <a16:creationId xmlns:a16="http://schemas.microsoft.com/office/drawing/2014/main" id="{51CE16AA-AB99-393F-FA2F-FBFF45F04F07}"/>
              </a:ext>
            </a:extLst>
          </p:cNvPr>
          <p:cNvGraphicFramePr/>
          <p:nvPr>
            <p:extLst>
              <p:ext uri="{D42A27DB-BD31-4B8C-83A1-F6EECF244321}">
                <p14:modId xmlns:p14="http://schemas.microsoft.com/office/powerpoint/2010/main" val="64510293"/>
              </p:ext>
            </p:extLst>
          </p:nvPr>
        </p:nvGraphicFramePr>
        <p:xfrm>
          <a:off x="511443" y="1108464"/>
          <a:ext cx="11410546" cy="5034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3E742DCE-2D70-856E-2388-AA7DAF0CAE51}"/>
              </a:ext>
            </a:extLst>
          </p:cNvPr>
          <p:cNvSpPr txBox="1"/>
          <p:nvPr/>
        </p:nvSpPr>
        <p:spPr>
          <a:xfrm>
            <a:off x="511443" y="439207"/>
            <a:ext cx="6589747"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2"/>
                </a:solidFill>
                <a:effectLst/>
                <a:uLnTx/>
                <a:uFillTx/>
                <a:latin typeface="Calibri" panose="020F0502020204030204"/>
                <a:ea typeface="+mn-ea"/>
                <a:cs typeface="+mn-cs"/>
              </a:rPr>
              <a:t>Internal leadership reviews: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2"/>
                </a:solidFill>
                <a:effectLst/>
                <a:uLnTx/>
                <a:uFillTx/>
                <a:latin typeface="Calibri" panose="020F0502020204030204"/>
                <a:ea typeface="+mn-ea"/>
                <a:cs typeface="+mn-cs"/>
              </a:rPr>
              <a:t>Process</a:t>
            </a:r>
          </a:p>
        </p:txBody>
      </p:sp>
    </p:spTree>
    <p:extLst>
      <p:ext uri="{BB962C8B-B14F-4D97-AF65-F5344CB8AC3E}">
        <p14:creationId xmlns:p14="http://schemas.microsoft.com/office/powerpoint/2010/main" val="3676865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A0843-4558-0563-35AC-675D4390064B}"/>
            </a:ext>
          </a:extLst>
        </p:cNvPr>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id="{E8C1049F-39F7-D8D3-2D33-BAB9739783D6}"/>
              </a:ext>
            </a:extLst>
          </p:cNvPr>
          <p:cNvGraphicFramePr>
            <a:graphicFrameLocks noGrp="1"/>
          </p:cNvGraphicFramePr>
          <p:nvPr>
            <p:ph idx="4294967295"/>
            <p:extLst>
              <p:ext uri="{D42A27DB-BD31-4B8C-83A1-F6EECF244321}">
                <p14:modId xmlns:p14="http://schemas.microsoft.com/office/powerpoint/2010/main" val="2758335132"/>
              </p:ext>
            </p:extLst>
          </p:nvPr>
        </p:nvGraphicFramePr>
        <p:xfrm>
          <a:off x="0" y="1374775"/>
          <a:ext cx="11229975" cy="4743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4FE580CC-2CBE-F3BB-75A6-E129FA2DE6B2}"/>
              </a:ext>
            </a:extLst>
          </p:cNvPr>
          <p:cNvSpPr txBox="1"/>
          <p:nvPr/>
        </p:nvSpPr>
        <p:spPr>
          <a:xfrm>
            <a:off x="481012" y="188770"/>
            <a:ext cx="909501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2"/>
                </a:solidFill>
                <a:effectLst/>
                <a:uLnTx/>
                <a:uFillTx/>
                <a:latin typeface="Calibri" panose="020F0502020204030204"/>
                <a:ea typeface="+mn-ea"/>
                <a:cs typeface="+mn-cs"/>
              </a:rPr>
              <a:t>Careers Impact internal leadership review: IMPACT</a:t>
            </a:r>
          </a:p>
        </p:txBody>
      </p:sp>
    </p:spTree>
    <p:extLst>
      <p:ext uri="{BB962C8B-B14F-4D97-AF65-F5344CB8AC3E}">
        <p14:creationId xmlns:p14="http://schemas.microsoft.com/office/powerpoint/2010/main" val="1712571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524B9C27-119E-F9C8-45F4-9A4E7E0E7406}"/>
              </a:ext>
            </a:extLst>
          </p:cNvPr>
          <p:cNvSpPr txBox="1"/>
          <p:nvPr/>
        </p:nvSpPr>
        <p:spPr>
          <a:xfrm>
            <a:off x="927463" y="1502229"/>
            <a:ext cx="10175965" cy="466344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en-GB" sz="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“We strongly recommend the use of the </a:t>
            </a:r>
            <a:r>
              <a:rPr lang="en-GB" sz="32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Careers Impact System</a:t>
            </a:r>
            <a:r>
              <a:rPr lang="en-GB" sz="3200" kern="100" dirty="0">
                <a:effectLst/>
                <a:latin typeface="Aptos" panose="020B0004020202020204" pitchFamily="34" charset="0"/>
                <a:ea typeface="Aptos" panose="020B0004020202020204" pitchFamily="34" charset="0"/>
                <a:cs typeface="Times New Roman" panose="02020603050405020304" pitchFamily="18" charset="0"/>
              </a:rPr>
              <a:t> which supports a quality assured, sustainable and strategic approach to careers leadership and establishes a shared and standardised language of quality improvement for careers, aligned to school and college improvement.” </a:t>
            </a:r>
          </a:p>
          <a:p>
            <a:pPr algn="ctr">
              <a:lnSpc>
                <a:spcPct val="107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Department for Education Statutory Guidance: </a:t>
            </a:r>
            <a:r>
              <a:rPr lang="en-GB"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Careers guidance and access for education and training providers June 202</a:t>
            </a:r>
            <a:r>
              <a:rPr lang="en-GB" sz="2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rPr>
              <a:t>6</a:t>
            </a:r>
          </a:p>
          <a:p>
            <a:pPr algn="ctr">
              <a:lnSpc>
                <a:spcPct val="107000"/>
              </a:lnSpc>
              <a:spcAft>
                <a:spcPts val="800"/>
              </a:spcAft>
            </a:pP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83026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49C73-0FAC-F329-B38B-FBE3450D2CDB}"/>
            </a:ext>
          </a:extLst>
        </p:cNvPr>
        <p:cNvGrpSpPr/>
        <p:nvPr/>
      </p:nvGrpSpPr>
      <p:grpSpPr>
        <a:xfrm>
          <a:off x="0" y="0"/>
          <a:ext cx="0" cy="0"/>
          <a:chOff x="0" y="0"/>
          <a:chExt cx="0" cy="0"/>
        </a:xfrm>
      </p:grpSpPr>
      <p:sp>
        <p:nvSpPr>
          <p:cNvPr id="2" name="Text Box 1">
            <a:extLst>
              <a:ext uri="{FF2B5EF4-FFF2-40B4-BE49-F238E27FC236}">
                <a16:creationId xmlns:a16="http://schemas.microsoft.com/office/drawing/2014/main" id="{50AABED4-E1BA-6984-36BF-C2724733D733}"/>
              </a:ext>
            </a:extLst>
          </p:cNvPr>
          <p:cNvSpPr txBox="1"/>
          <p:nvPr/>
        </p:nvSpPr>
        <p:spPr>
          <a:xfrm>
            <a:off x="927463" y="1677720"/>
            <a:ext cx="10175965" cy="3919516"/>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en-GB" sz="800" kern="100" dirty="0">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3200" kern="100" dirty="0">
                <a:effectLst/>
                <a:latin typeface="Aptos" panose="020B0004020202020204" pitchFamily="34" charset="0"/>
                <a:ea typeface="Aptos" panose="020B0004020202020204" pitchFamily="34" charset="0"/>
                <a:cs typeface="Times New Roman" panose="02020603050405020304" pitchFamily="18" charset="0"/>
              </a:rPr>
              <a:t>“The Careers Impact internal leadership review sets clearly defined standards on what good careers leadership looks like: it is directly linked to wider school and college improvement.”</a:t>
            </a:r>
          </a:p>
          <a:p>
            <a:pPr algn="ctr">
              <a:lnSpc>
                <a:spcPct val="107000"/>
              </a:lnSpc>
              <a:spcAft>
                <a:spcPts val="800"/>
              </a:spcAft>
            </a:pPr>
            <a:endParaRPr lang="en-GB" sz="1200" kern="100" dirty="0">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Department for Education Statutory Guidance: </a:t>
            </a:r>
            <a:r>
              <a:rPr lang="en-GB" sz="2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3"/>
              </a:rPr>
              <a:t>Careers guidance and access for education and training providers June 2026</a:t>
            </a:r>
            <a:endParaRPr lang="en-GB"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90854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6A882A2-0EFB-60A2-F26B-CB01D5AEFC03}"/>
              </a:ext>
            </a:extLst>
          </p:cNvPr>
          <p:cNvGraphicFramePr>
            <a:graphicFrameLocks noGrp="1"/>
          </p:cNvGraphicFramePr>
          <p:nvPr>
            <p:extLst>
              <p:ext uri="{D42A27DB-BD31-4B8C-83A1-F6EECF244321}">
                <p14:modId xmlns:p14="http://schemas.microsoft.com/office/powerpoint/2010/main" val="271029998"/>
              </p:ext>
            </p:extLst>
          </p:nvPr>
        </p:nvGraphicFramePr>
        <p:xfrm>
          <a:off x="550816" y="1646881"/>
          <a:ext cx="11090367" cy="4416289"/>
        </p:xfrm>
        <a:graphic>
          <a:graphicData uri="http://schemas.openxmlformats.org/drawingml/2006/table">
            <a:tbl>
              <a:tblPr firstRow="1" firstCol="1" bandRow="1"/>
              <a:tblGrid>
                <a:gridCol w="1748971">
                  <a:extLst>
                    <a:ext uri="{9D8B030D-6E8A-4147-A177-3AD203B41FA5}">
                      <a16:colId xmlns:a16="http://schemas.microsoft.com/office/drawing/2014/main" val="3559270773"/>
                    </a:ext>
                  </a:extLst>
                </a:gridCol>
                <a:gridCol w="9341396">
                  <a:extLst>
                    <a:ext uri="{9D8B030D-6E8A-4147-A177-3AD203B41FA5}">
                      <a16:colId xmlns:a16="http://schemas.microsoft.com/office/drawing/2014/main" val="3109322554"/>
                    </a:ext>
                  </a:extLst>
                </a:gridCol>
              </a:tblGrid>
              <a:tr h="86320">
                <a:tc>
                  <a:txBody>
                    <a:bodyPr/>
                    <a:lstStyle/>
                    <a:p>
                      <a:r>
                        <a:rPr lang="en-GB" sz="1600" b="1" kern="100">
                          <a:solidFill>
                            <a:srgbClr val="000000"/>
                          </a:solidFill>
                          <a:effectLst/>
                          <a:latin typeface="Aptos"/>
                          <a:ea typeface="Times New Roman" panose="02020603050405020304" pitchFamily="18" charset="0"/>
                        </a:rPr>
                        <a:t>Evaluation Area</a:t>
                      </a:r>
                      <a:endParaRPr lang="en-GB" sz="1600" kern="100">
                        <a:effectLst/>
                        <a:latin typeface="Aptos"/>
                        <a:ea typeface="Times New Roman" panose="02020603050405020304" pitchFamily="18" charset="0"/>
                      </a:endParaRP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r>
                        <a:rPr lang="en-GB" sz="1600" b="1" kern="100">
                          <a:solidFill>
                            <a:srgbClr val="000000"/>
                          </a:solidFill>
                          <a:effectLst/>
                          <a:latin typeface="Aptos"/>
                          <a:ea typeface="Times New Roman" panose="02020603050405020304" pitchFamily="18" charset="0"/>
                        </a:rPr>
                        <a:t>Questions to consider</a:t>
                      </a:r>
                      <a:endParaRPr lang="en-GB" sz="1600" kern="100">
                        <a:effectLst/>
                        <a:latin typeface="Aptos"/>
                        <a:ea typeface="Times New Roman" panose="02020603050405020304" pitchFamily="18" charset="0"/>
                      </a:endParaRP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061087542"/>
                  </a:ext>
                </a:extLst>
              </a:tr>
              <a:tr h="396834">
                <a:tc>
                  <a:txBody>
                    <a:bodyPr/>
                    <a:lstStyle/>
                    <a:p>
                      <a:r>
                        <a:rPr lang="en-GB" sz="1600" b="1" kern="100">
                          <a:solidFill>
                            <a:srgbClr val="000000"/>
                          </a:solidFill>
                          <a:effectLst/>
                          <a:latin typeface="Aptos"/>
                          <a:ea typeface="Times New Roman" panose="02020603050405020304" pitchFamily="18" charset="0"/>
                        </a:rPr>
                        <a:t>Leadership and Governance</a:t>
                      </a:r>
                      <a:endParaRPr lang="en-GB" sz="1600" kern="100">
                        <a:effectLst/>
                        <a:latin typeface="Aptos"/>
                        <a:ea typeface="Times New Roman" panose="02020603050405020304" pitchFamily="18" charset="0"/>
                      </a:endParaRP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lvl="0" indent="0">
                        <a:buFontTx/>
                        <a:buNone/>
                      </a:pPr>
                      <a:r>
                        <a:rPr lang="en-US" sz="1600" kern="100">
                          <a:effectLst/>
                          <a:latin typeface="Aptos"/>
                          <a:ea typeface="Times New Roman" panose="02020603050405020304" pitchFamily="18" charset="0"/>
                        </a:rPr>
                        <a:t>How well do leaders understand learners’ needs, and how has this shaped the careers provision?</a:t>
                      </a:r>
                      <a:endParaRPr lang="en-GB" sz="1600" kern="100">
                        <a:effectLst/>
                        <a:latin typeface="Aptos"/>
                        <a:ea typeface="Times New Roman" panose="02020603050405020304" pitchFamily="18" charset="0"/>
                      </a:endParaRPr>
                    </a:p>
                    <a:p>
                      <a:pPr marL="0" lvl="0" indent="0">
                        <a:lnSpc>
                          <a:spcPct val="107000"/>
                        </a:lnSpc>
                        <a:buFontTx/>
                        <a:buNone/>
                      </a:pPr>
                      <a:r>
                        <a:rPr lang="en-GB" sz="1600" kern="100">
                          <a:effectLst/>
                          <a:latin typeface="Aptos"/>
                          <a:ea typeface="Aptos" panose="020B0004020202020204" pitchFamily="34" charset="0"/>
                          <a:cs typeface="Times New Roman"/>
                        </a:rPr>
                        <a:t>Has careers provision been used to address key institutional challenges?</a:t>
                      </a: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9159583"/>
                  </a:ext>
                </a:extLst>
              </a:tr>
              <a:tr h="1539742">
                <a:tc>
                  <a:txBody>
                    <a:bodyPr/>
                    <a:lstStyle/>
                    <a:p>
                      <a:r>
                        <a:rPr lang="en-GB" sz="1600" b="1" kern="100">
                          <a:solidFill>
                            <a:srgbClr val="000000"/>
                          </a:solidFill>
                          <a:effectLst/>
                          <a:latin typeface="Aptos"/>
                          <a:ea typeface="Times New Roman" panose="02020603050405020304" pitchFamily="18" charset="0"/>
                        </a:rPr>
                        <a:t>Curriculum and teaching / Curriculum teaching and training</a:t>
                      </a:r>
                      <a:endParaRPr lang="en-GB" sz="1600" kern="100">
                        <a:effectLst/>
                        <a:latin typeface="Aptos" panose="020B0004020202020204" pitchFamily="34" charset="0"/>
                        <a:ea typeface="Times New Roman" panose="02020603050405020304" pitchFamily="18" charset="0"/>
                      </a:endParaRP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lvl="0" indent="0">
                        <a:buFontTx/>
                        <a:buNone/>
                      </a:pPr>
                      <a:r>
                        <a:rPr lang="en-GB" sz="1600" kern="100">
                          <a:effectLst/>
                          <a:latin typeface="Aptos"/>
                          <a:ea typeface="Times New Roman" panose="02020603050405020304" pitchFamily="18" charset="0"/>
                        </a:rPr>
                        <a:t>Is the curriculum designed to build knowledge and skills for future education, training, or employment?</a:t>
                      </a:r>
                    </a:p>
                    <a:p>
                      <a:pPr marL="0" lvl="0" indent="0">
                        <a:lnSpc>
                          <a:spcPct val="107000"/>
                        </a:lnSpc>
                        <a:buFontTx/>
                        <a:buNone/>
                      </a:pPr>
                      <a:r>
                        <a:rPr lang="en-GB" sz="1600" kern="100">
                          <a:effectLst/>
                          <a:latin typeface="Aptos"/>
                          <a:ea typeface="Aptos" panose="020B0004020202020204" pitchFamily="34" charset="0"/>
                          <a:cs typeface="Times New Roman"/>
                        </a:rPr>
                        <a:t>How does the strategic careers plan influence curriculum intent and planning?</a:t>
                      </a:r>
                    </a:p>
                    <a:p>
                      <a:pPr marL="0" lvl="0" indent="0">
                        <a:lnSpc>
                          <a:spcPct val="107000"/>
                        </a:lnSpc>
                        <a:buFontTx/>
                        <a:buNone/>
                      </a:pPr>
                      <a:r>
                        <a:rPr lang="en-GB" sz="1600" kern="100">
                          <a:effectLst/>
                          <a:latin typeface="Aptos"/>
                          <a:ea typeface="Aptos" panose="020B0004020202020204" pitchFamily="34" charset="0"/>
                          <a:cs typeface="Times New Roman"/>
                        </a:rPr>
                        <a:t>How is destination data used to shape curriculum decisions?</a:t>
                      </a:r>
                    </a:p>
                    <a:p>
                      <a:pPr marL="0" lvl="0" indent="0">
                        <a:lnSpc>
                          <a:spcPct val="100000"/>
                        </a:lnSpc>
                        <a:spcAft>
                          <a:spcPts val="800"/>
                        </a:spcAft>
                        <a:buFontTx/>
                        <a:buNone/>
                      </a:pPr>
                      <a:r>
                        <a:rPr lang="en-GB" sz="1600" kern="100">
                          <a:effectLst/>
                          <a:latin typeface="Aptos"/>
                          <a:ea typeface="Aptos" panose="020B0004020202020204" pitchFamily="34" charset="0"/>
                          <a:cs typeface="Times New Roman"/>
                        </a:rPr>
                        <a:t>Does the curriculum reflect local labour market needs?</a:t>
                      </a:r>
                      <a:endParaRPr lang="en-GB" sz="1600" kern="100">
                        <a:effectLst/>
                        <a:latin typeface="Aptos"/>
                        <a:cs typeface="Times New Roman"/>
                      </a:endParaRPr>
                    </a:p>
                    <a:p>
                      <a:pPr marL="0" lvl="0" indent="0">
                        <a:lnSpc>
                          <a:spcPct val="100000"/>
                        </a:lnSpc>
                        <a:buNone/>
                      </a:pPr>
                      <a:r>
                        <a:rPr lang="en-GB" sz="1600" b="0" i="0" u="none" strike="noStrike" kern="100" noProof="0">
                          <a:solidFill>
                            <a:srgbClr val="585857"/>
                          </a:solidFill>
                          <a:effectLst/>
                          <a:latin typeface="Aptos"/>
                        </a:rPr>
                        <a:t>What support is available to help staff understand labour market information and transition pathways?</a:t>
                      </a:r>
                      <a:endParaRPr lang="en-US" sz="1600" b="0" i="0" u="none" strike="noStrike" kern="100" noProof="0">
                        <a:solidFill>
                          <a:srgbClr val="585857"/>
                        </a:solidFill>
                        <a:effectLst/>
                        <a:latin typeface="Aptos"/>
                      </a:endParaRPr>
                    </a:p>
                    <a:p>
                      <a:pPr marL="0" lvl="0" indent="0">
                        <a:lnSpc>
                          <a:spcPct val="107000"/>
                        </a:lnSpc>
                        <a:buNone/>
                      </a:pPr>
                      <a:r>
                        <a:rPr lang="en-GB" sz="1600" b="0" i="0" u="none" strike="noStrike" kern="100" noProof="0">
                          <a:solidFill>
                            <a:srgbClr val="585857"/>
                          </a:solidFill>
                          <a:effectLst/>
                          <a:latin typeface="Aptos"/>
                        </a:rPr>
                        <a:t>How are staff supported to highlight the relevance of their subject to careers, pathways, &amp; essential skills?</a:t>
                      </a:r>
                      <a:endParaRPr lang="en-US" sz="1600" b="0" i="0" u="none" strike="noStrike" kern="100" noProof="0">
                        <a:solidFill>
                          <a:srgbClr val="585857"/>
                        </a:solidFill>
                        <a:effectLst/>
                        <a:latin typeface="Aptos"/>
                      </a:endParaRPr>
                    </a:p>
                    <a:p>
                      <a:pPr marL="0" lvl="0" indent="0">
                        <a:lnSpc>
                          <a:spcPct val="107000"/>
                        </a:lnSpc>
                        <a:buNone/>
                      </a:pPr>
                      <a:r>
                        <a:rPr lang="en-GB" sz="1600" b="0" i="0" u="none" strike="noStrike" kern="100" noProof="0">
                          <a:solidFill>
                            <a:srgbClr val="585857"/>
                          </a:solidFill>
                          <a:effectLst/>
                          <a:latin typeface="Aptos"/>
                        </a:rPr>
                        <a:t>How are staff supported to make links from the curriculum to careers, pathways, and essential skills? </a:t>
                      </a:r>
                      <a:endParaRPr lang="en-GB"/>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7848546"/>
                  </a:ext>
                </a:extLst>
              </a:tr>
              <a:tr h="908425">
                <a:tc>
                  <a:txBody>
                    <a:bodyPr/>
                    <a:lstStyle/>
                    <a:p>
                      <a:r>
                        <a:rPr lang="en-GB" sz="1600" b="1" kern="100">
                          <a:solidFill>
                            <a:srgbClr val="000000"/>
                          </a:solidFill>
                          <a:effectLst/>
                          <a:latin typeface="Aptos"/>
                          <a:ea typeface="Times New Roman" panose="02020603050405020304" pitchFamily="18" charset="0"/>
                        </a:rPr>
                        <a:t>Attendance and behaviour / Participation and Development</a:t>
                      </a:r>
                      <a:endParaRPr lang="en-GB" sz="1600" kern="100">
                        <a:effectLst/>
                        <a:latin typeface="Aptos"/>
                        <a:ea typeface="Times New Roman" panose="02020603050405020304" pitchFamily="18" charset="0"/>
                      </a:endParaRP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lvl="0" indent="0">
                        <a:buFontTx/>
                        <a:buNone/>
                      </a:pPr>
                      <a:r>
                        <a:rPr lang="en-US" sz="1600" kern="100">
                          <a:effectLst/>
                          <a:latin typeface="Aptos"/>
                          <a:ea typeface="Times New Roman" panose="02020603050405020304" pitchFamily="18" charset="0"/>
                        </a:rPr>
                        <a:t>Does the strategic careers plan help build cultural capital, especially for disadvantaged learners and those with SEND?</a:t>
                      </a:r>
                      <a:endParaRPr lang="en-GB" sz="1600" kern="100">
                        <a:effectLst/>
                        <a:latin typeface="Aptos"/>
                        <a:ea typeface="Times New Roman" panose="02020603050405020304" pitchFamily="18" charset="0"/>
                      </a:endParaRPr>
                    </a:p>
                    <a:p>
                      <a:pPr marL="0" lvl="0" indent="0">
                        <a:lnSpc>
                          <a:spcPct val="107000"/>
                        </a:lnSpc>
                        <a:buFontTx/>
                        <a:buNone/>
                      </a:pPr>
                      <a:r>
                        <a:rPr lang="en-GB" sz="1600" kern="100">
                          <a:effectLst/>
                          <a:latin typeface="Aptos"/>
                          <a:ea typeface="Aptos" panose="020B0004020202020204" pitchFamily="34" charset="0"/>
                          <a:cs typeface="Times New Roman"/>
                        </a:rPr>
                        <a:t>Does the strategic careers plan support positive attitudes to learning and improved engagement?</a:t>
                      </a:r>
                    </a:p>
                    <a:p>
                      <a:pPr marL="0" lvl="0" indent="0">
                        <a:lnSpc>
                          <a:spcPct val="107000"/>
                        </a:lnSpc>
                        <a:buFontTx/>
                        <a:buNone/>
                      </a:pPr>
                      <a:r>
                        <a:rPr lang="en-GB" sz="1600" kern="100">
                          <a:effectLst/>
                          <a:latin typeface="Aptos"/>
                          <a:ea typeface="Aptos" panose="020B0004020202020204" pitchFamily="34" charset="0"/>
                          <a:cs typeface="Times New Roman"/>
                        </a:rPr>
                        <a:t>Do employer and education encounters inspire learners and improve attendance?</a:t>
                      </a: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7275315"/>
                  </a:ext>
                </a:extLst>
              </a:tr>
              <a:tr h="808663">
                <a:tc>
                  <a:txBody>
                    <a:bodyPr/>
                    <a:lstStyle/>
                    <a:p>
                      <a:r>
                        <a:rPr lang="en-GB" sz="1600" b="1" kern="100">
                          <a:solidFill>
                            <a:srgbClr val="000000"/>
                          </a:solidFill>
                          <a:effectLst/>
                          <a:latin typeface="Aptos"/>
                          <a:ea typeface="Times New Roman" panose="02020603050405020304" pitchFamily="18" charset="0"/>
                        </a:rPr>
                        <a:t>Inclusion</a:t>
                      </a:r>
                      <a:endParaRPr lang="en-GB" sz="1600" kern="100">
                        <a:effectLst/>
                        <a:latin typeface="Aptos"/>
                        <a:ea typeface="Times New Roman" panose="02020603050405020304" pitchFamily="18" charset="0"/>
                      </a:endParaRP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lvl="0" indent="0">
                        <a:buFontTx/>
                        <a:buNone/>
                      </a:pPr>
                      <a:r>
                        <a:rPr lang="en-US" sz="1600" kern="100">
                          <a:effectLst/>
                          <a:latin typeface="Aptos"/>
                          <a:ea typeface="Times New Roman" panose="02020603050405020304" pitchFamily="18" charset="0"/>
                        </a:rPr>
                        <a:t>How is data on vulnerable groups used to plan targeted careers provision?</a:t>
                      </a:r>
                      <a:endParaRPr lang="en-GB" sz="1600" kern="100">
                        <a:effectLst/>
                        <a:latin typeface="Aptos"/>
                        <a:ea typeface="Times New Roman" panose="02020603050405020304" pitchFamily="18" charset="0"/>
                      </a:endParaRPr>
                    </a:p>
                    <a:p>
                      <a:pPr marL="0" lvl="0" indent="0">
                        <a:lnSpc>
                          <a:spcPct val="107000"/>
                        </a:lnSpc>
                        <a:buFontTx/>
                        <a:buNone/>
                      </a:pPr>
                      <a:r>
                        <a:rPr lang="en-GB" sz="1600" kern="100">
                          <a:effectLst/>
                          <a:latin typeface="Aptos"/>
                          <a:ea typeface="Aptos" panose="020B0004020202020204" pitchFamily="34" charset="0"/>
                          <a:cs typeface="Times New Roman"/>
                        </a:rPr>
                        <a:t>How do you ensure all learners including those absent or in alternative provision access careers provision?</a:t>
                      </a:r>
                    </a:p>
                    <a:p>
                      <a:pPr marL="0" lvl="0" indent="0">
                        <a:lnSpc>
                          <a:spcPct val="107000"/>
                        </a:lnSpc>
                        <a:buFontTx/>
                        <a:buNone/>
                      </a:pPr>
                      <a:r>
                        <a:rPr lang="en-GB" sz="1600" kern="100">
                          <a:effectLst/>
                          <a:latin typeface="Aptos"/>
                          <a:ea typeface="Aptos" panose="020B0004020202020204" pitchFamily="34" charset="0"/>
                          <a:cs typeface="Times New Roman"/>
                        </a:rPr>
                        <a:t>What evidence shows the impact of differentiated careers provision for vulnerable learners?</a:t>
                      </a:r>
                    </a:p>
                  </a:txBody>
                  <a:tcPr marL="35313" marR="353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6478852"/>
                  </a:ext>
                </a:extLst>
              </a:tr>
            </a:tbl>
          </a:graphicData>
        </a:graphic>
      </p:graphicFrame>
      <p:sp>
        <p:nvSpPr>
          <p:cNvPr id="7" name="TextBox 6">
            <a:extLst>
              <a:ext uri="{FF2B5EF4-FFF2-40B4-BE49-F238E27FC236}">
                <a16:creationId xmlns:a16="http://schemas.microsoft.com/office/drawing/2014/main" id="{ADC2F275-2A8B-67AB-C656-27F09C283F1E}"/>
              </a:ext>
            </a:extLst>
          </p:cNvPr>
          <p:cNvSpPr txBox="1"/>
          <p:nvPr/>
        </p:nvSpPr>
        <p:spPr>
          <a:xfrm>
            <a:off x="550816" y="410549"/>
            <a:ext cx="9181013" cy="954107"/>
          </a:xfrm>
          <a:prstGeom prst="rect">
            <a:avLst/>
          </a:prstGeom>
          <a:noFill/>
        </p:spPr>
        <p:txBody>
          <a:bodyPr wrap="square" rtlCol="0">
            <a:spAutoFit/>
          </a:bodyPr>
          <a:lstStyle/>
          <a:p>
            <a:r>
              <a:rPr lang="en-GB" sz="2800" b="1">
                <a:solidFill>
                  <a:schemeClr val="tx2"/>
                </a:solidFill>
                <a:latin typeface="Aptos" panose="020B0004020202020204" pitchFamily="34" charset="0"/>
              </a:rPr>
              <a:t>Confident articulation of impact across new </a:t>
            </a:r>
          </a:p>
          <a:p>
            <a:r>
              <a:rPr lang="en-GB" sz="2800" b="1">
                <a:solidFill>
                  <a:schemeClr val="tx2"/>
                </a:solidFill>
                <a:latin typeface="Aptos" panose="020B0004020202020204" pitchFamily="34" charset="0"/>
              </a:rPr>
              <a:t>Ofsted Evaluation areas</a:t>
            </a:r>
          </a:p>
        </p:txBody>
      </p:sp>
    </p:spTree>
    <p:extLst>
      <p:ext uri="{BB962C8B-B14F-4D97-AF65-F5344CB8AC3E}">
        <p14:creationId xmlns:p14="http://schemas.microsoft.com/office/powerpoint/2010/main" val="2485616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89C78F-46D6-BD61-AEC5-A8A3B0C8DE7B}"/>
              </a:ext>
            </a:extLst>
          </p:cNvPr>
          <p:cNvSpPr txBox="1"/>
          <p:nvPr/>
        </p:nvSpPr>
        <p:spPr>
          <a:xfrm>
            <a:off x="226864" y="1147864"/>
            <a:ext cx="3780932" cy="4929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FFFF"/>
                </a:solidFill>
                <a:effectLst/>
                <a:uLnTx/>
                <a:uFillTx/>
                <a:latin typeface="Calibri" panose="020F0502020204030204"/>
                <a:ea typeface="Calibri"/>
                <a:cs typeface="Calibri"/>
              </a:rPr>
              <a:t>Scale and impact of Careers Impact internal leadership review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panose="020F0502020204030204"/>
                <a:ea typeface="Calibri"/>
                <a:cs typeface="Calibri"/>
              </a:rPr>
              <a:t>Almost </a:t>
            </a:r>
            <a:r>
              <a:rPr lang="en-GB" sz="2400" b="1" u="sng" dirty="0">
                <a:solidFill>
                  <a:srgbClr val="FFFFFF"/>
                </a:solidFill>
                <a:latin typeface="Calibri" panose="020F0502020204030204"/>
                <a:ea typeface="Calibri"/>
                <a:cs typeface="Calibri"/>
              </a:rPr>
              <a:t>4</a:t>
            </a:r>
            <a:r>
              <a:rPr kumimoji="0" lang="en-GB" sz="2400" b="1" i="0" u="sng" strike="noStrike" kern="1200" cap="none" spc="0" normalizeH="0" baseline="0" noProof="0" dirty="0">
                <a:ln>
                  <a:noFill/>
                </a:ln>
                <a:solidFill>
                  <a:srgbClr val="FFFFFF"/>
                </a:solidFill>
                <a:effectLst/>
                <a:uLnTx/>
                <a:uFillTx/>
                <a:latin typeface="Calibri" panose="020F0502020204030204"/>
                <a:ea typeface="Calibri"/>
                <a:cs typeface="Calibri"/>
              </a:rPr>
              <a:t>,000</a:t>
            </a:r>
            <a:r>
              <a:rPr kumimoji="0" lang="en-GB" sz="2400" b="1" i="0" u="none" strike="noStrike" kern="1200" cap="none" spc="0" normalizeH="0" baseline="0" noProof="0" dirty="0">
                <a:ln>
                  <a:noFill/>
                </a:ln>
                <a:solidFill>
                  <a:srgbClr val="FFFFFF"/>
                </a:solidFill>
                <a:effectLst/>
                <a:uLnTx/>
                <a:uFillTx/>
                <a:latin typeface="Calibri" panose="020F0502020204030204"/>
                <a:ea typeface="Calibri"/>
                <a:cs typeface="Calibri"/>
              </a:rPr>
              <a:t> institutions nationally have undertaken an internal leadership review since pilot with over </a:t>
            </a:r>
            <a:r>
              <a:rPr lang="en-GB" sz="2400" b="1" dirty="0">
                <a:solidFill>
                  <a:srgbClr val="FFFFFF"/>
                </a:solidFill>
                <a:latin typeface="Calibri" panose="020F0502020204030204"/>
                <a:ea typeface="Calibri"/>
                <a:cs typeface="Calibri"/>
              </a:rPr>
              <a:t>20</a:t>
            </a:r>
            <a:r>
              <a:rPr kumimoji="0" lang="en-GB" sz="2400" b="1" i="0" u="none" strike="noStrike" kern="1200" cap="none" spc="0" normalizeH="0" baseline="0" noProof="0" dirty="0">
                <a:ln>
                  <a:noFill/>
                </a:ln>
                <a:solidFill>
                  <a:srgbClr val="FFFFFF"/>
                </a:solidFill>
                <a:effectLst/>
                <a:uLnTx/>
                <a:uFillTx/>
                <a:latin typeface="Calibri" panose="020F0502020204030204"/>
                <a:ea typeface="Calibri"/>
                <a:cs typeface="Calibri"/>
              </a:rPr>
              <a:t>00 in 2025/6.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015C230-DA9C-26C9-6F23-F3CE2D3522FF}"/>
              </a:ext>
            </a:extLst>
          </p:cNvPr>
          <p:cNvSpPr txBox="1"/>
          <p:nvPr/>
        </p:nvSpPr>
        <p:spPr>
          <a:xfrm>
            <a:off x="4713196" y="1335976"/>
            <a:ext cx="7251940" cy="55220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457200" rtl="0" eaLnBrk="1" fontAlgn="auto" latinLnBrk="0" hangingPunct="1">
              <a:lnSpc>
                <a:spcPts val="1500"/>
              </a:lnSpc>
              <a:spcBef>
                <a:spcPts val="0"/>
              </a:spcBef>
              <a:spcAft>
                <a:spcPts val="800"/>
              </a:spcAft>
              <a:buClrTx/>
              <a:buSzTx/>
              <a:buFont typeface="Wingdings" panose="05000000000000000000" pitchFamily="2" charset="2"/>
              <a:buChar char="§"/>
              <a:tabLst/>
              <a:defRPr/>
            </a:pPr>
            <a:r>
              <a:rPr kumimoji="0" lang="en-GB" sz="2000" b="1"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94%</a:t>
            </a: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 report a more strategic view of careers.</a:t>
            </a:r>
          </a:p>
          <a:p>
            <a:pPr marL="342900" marR="0" lvl="0" indent="-342900" algn="l" defTabSz="457200" rtl="0" eaLnBrk="1" fontAlgn="auto" latinLnBrk="0" hangingPunct="1">
              <a:lnSpc>
                <a:spcPts val="1500"/>
              </a:lnSpc>
              <a:spcBef>
                <a:spcPts val="0"/>
              </a:spcBef>
              <a:spcAft>
                <a:spcPts val="800"/>
              </a:spcAft>
              <a:buClrTx/>
              <a:buSzTx/>
              <a:buFont typeface="Wingdings" panose="05000000000000000000" pitchFamily="2" charset="2"/>
              <a:buChar char="§"/>
              <a:tabLst/>
              <a:defRPr/>
            </a:pPr>
            <a:r>
              <a:rPr kumimoji="0" lang="en-GB" sz="2000" b="1"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92%</a:t>
            </a: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 report stronger alignment with whole-institution priorities.</a:t>
            </a:r>
          </a:p>
          <a:p>
            <a:pPr marL="342900" lvl="0" indent="-342900">
              <a:lnSpc>
                <a:spcPts val="1500"/>
              </a:lnSpc>
              <a:spcAft>
                <a:spcPts val="800"/>
              </a:spcAft>
              <a:buFont typeface="Wingdings" panose="05000000000000000000" pitchFamily="2" charset="2"/>
              <a:buChar char="§"/>
              <a:defRPr/>
            </a:pPr>
            <a:r>
              <a:rPr kumimoji="0" lang="en-GB" sz="2000" b="1"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4 in 5 </a:t>
            </a: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report increased senior leader engagement.</a:t>
            </a:r>
          </a:p>
          <a:p>
            <a:pPr marL="342900" lvl="0" indent="-342900">
              <a:lnSpc>
                <a:spcPts val="1500"/>
              </a:lnSpc>
              <a:spcAft>
                <a:spcPts val="800"/>
              </a:spcAft>
              <a:buFont typeface="Wingdings" panose="05000000000000000000" pitchFamily="2" charset="2"/>
              <a:buChar char="§"/>
              <a:defRPr/>
            </a:pPr>
            <a:r>
              <a:rPr lang="en-GB" sz="2000" b="1" kern="0" dirty="0">
                <a:solidFill>
                  <a:srgbClr val="585857"/>
                </a:solidFill>
                <a:latin typeface="Calibri" panose="020F0502020204030204" pitchFamily="34" charset="0"/>
                <a:ea typeface="Times New Roman" panose="02020603050405020304" pitchFamily="18" charset="0"/>
                <a:cs typeface="Times New Roman" panose="02020603050405020304" pitchFamily="18" charset="0"/>
              </a:rPr>
              <a:t>100% </a:t>
            </a:r>
            <a:r>
              <a:rPr lang="en-GB" sz="2000" kern="0" dirty="0">
                <a:solidFill>
                  <a:srgbClr val="585857"/>
                </a:solidFill>
                <a:latin typeface="Calibri" panose="020F0502020204030204" pitchFamily="34" charset="0"/>
                <a:ea typeface="Times New Roman" panose="02020603050405020304" pitchFamily="18" charset="0"/>
                <a:cs typeface="Times New Roman" panose="02020603050405020304" pitchFamily="18" charset="0"/>
              </a:rPr>
              <a:t>report clarity on priority areas for development.</a:t>
            </a:r>
          </a:p>
          <a:p>
            <a:pPr marL="342900" lvl="0" indent="-342900">
              <a:lnSpc>
                <a:spcPts val="1500"/>
              </a:lnSpc>
              <a:spcAft>
                <a:spcPts val="800"/>
              </a:spcAft>
              <a:buFont typeface="Wingdings" panose="05000000000000000000" pitchFamily="2" charset="2"/>
              <a:buChar char="§"/>
              <a:defRPr/>
            </a:pPr>
            <a:r>
              <a:rPr lang="en-GB" sz="2000" b="1" kern="0" dirty="0">
                <a:solidFill>
                  <a:srgbClr val="585857"/>
                </a:solidFill>
                <a:latin typeface="Calibri" panose="020F0502020204030204" pitchFamily="34" charset="0"/>
                <a:ea typeface="Times New Roman" panose="02020603050405020304" pitchFamily="18" charset="0"/>
                <a:cs typeface="Times New Roman" panose="02020603050405020304" pitchFamily="18" charset="0"/>
              </a:rPr>
              <a:t>61% </a:t>
            </a:r>
            <a:r>
              <a:rPr lang="en-GB" sz="2000" kern="0" dirty="0">
                <a:solidFill>
                  <a:srgbClr val="585857"/>
                </a:solidFill>
                <a:latin typeface="Calibri" panose="020F0502020204030204" pitchFamily="34" charset="0"/>
                <a:ea typeface="Times New Roman" panose="02020603050405020304" pitchFamily="18" charset="0"/>
                <a:cs typeface="Times New Roman" panose="02020603050405020304" pitchFamily="18" charset="0"/>
              </a:rPr>
              <a:t>report increased use of evidence (e.g. FSQ).</a:t>
            </a:r>
          </a:p>
          <a:p>
            <a:pPr marL="342900" lvl="0" indent="-342900">
              <a:lnSpc>
                <a:spcPts val="1500"/>
              </a:lnSpc>
              <a:spcAft>
                <a:spcPts val="800"/>
              </a:spcAft>
              <a:buFont typeface="Wingdings" panose="05000000000000000000" pitchFamily="2" charset="2"/>
              <a:buChar char="§"/>
              <a:defRPr/>
            </a:pPr>
            <a:endParaRPr kumimoji="0" lang="en-GB" sz="8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ts val="1500"/>
              </a:lnSpc>
              <a:spcBef>
                <a:spcPts val="0"/>
              </a:spcBef>
              <a:spcAft>
                <a:spcPts val="800"/>
              </a:spcAft>
              <a:buClrTx/>
              <a:buSzTx/>
              <a:buFontTx/>
              <a:buNone/>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 Careers is now:</a:t>
            </a:r>
          </a:p>
          <a:p>
            <a:pPr marL="342900" marR="0" lvl="0" indent="-342900" algn="l" defTabSz="457200" rtl="0" eaLnBrk="1" fontAlgn="auto" latinLnBrk="0" hangingPunct="1">
              <a:spcBef>
                <a:spcPts val="0"/>
              </a:spcBef>
              <a:spcAft>
                <a:spcPts val="800"/>
              </a:spcAft>
              <a:buClrTx/>
              <a:buSzTx/>
              <a:buFont typeface="Wingdings" panose="05000000000000000000" pitchFamily="2" charset="2"/>
              <a:buChar char="Ø"/>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Part of SLT conversations.</a:t>
            </a:r>
          </a:p>
          <a:p>
            <a:pPr marL="342900" marR="0" lvl="0" indent="-342900" algn="l" defTabSz="457200" rtl="0" eaLnBrk="1" fontAlgn="auto" latinLnBrk="0" hangingPunct="1">
              <a:spcBef>
                <a:spcPts val="0"/>
              </a:spcBef>
              <a:spcAft>
                <a:spcPts val="800"/>
              </a:spcAft>
              <a:buClrTx/>
              <a:buSzTx/>
              <a:buFont typeface="Wingdings" panose="05000000000000000000" pitchFamily="2" charset="2"/>
              <a:buChar char="Ø"/>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Aligned to school improvement planning.</a:t>
            </a:r>
          </a:p>
          <a:p>
            <a:pPr marL="342900" marR="0" lvl="0" indent="-342900" algn="l" defTabSz="457200" rtl="0" eaLnBrk="1" fontAlgn="auto" latinLnBrk="0" hangingPunct="1">
              <a:spcBef>
                <a:spcPts val="0"/>
              </a:spcBef>
              <a:spcAft>
                <a:spcPts val="800"/>
              </a:spcAft>
              <a:buClrTx/>
              <a:buSzTx/>
              <a:buFont typeface="Wingdings" panose="05000000000000000000" pitchFamily="2" charset="2"/>
              <a:buChar char="Ø"/>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Informing resource and curriculum decision SLT strengthens quality and accountability.</a:t>
            </a:r>
          </a:p>
          <a:p>
            <a:pPr marR="0" lvl="0" algn="l" defTabSz="457200" rtl="0" eaLnBrk="1" fontAlgn="auto" latinLnBrk="0" hangingPunct="1">
              <a:spcBef>
                <a:spcPts val="0"/>
              </a:spcBef>
              <a:spcAft>
                <a:spcPts val="800"/>
              </a:spcAft>
              <a:buClrTx/>
              <a:buSzTx/>
              <a:tabLst/>
              <a:defRPr/>
            </a:pPr>
            <a:endParaRPr kumimoji="0" lang="en-GB" sz="8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spcBef>
                <a:spcPts val="0"/>
              </a:spcBef>
              <a:spcAft>
                <a:spcPts val="800"/>
              </a:spcAft>
              <a:buClrTx/>
              <a:buSzTx/>
              <a:buFontTx/>
              <a:buNone/>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 This leads to:</a:t>
            </a:r>
          </a:p>
          <a:p>
            <a:pPr marL="342900" marR="0" lvl="0" indent="-342900" algn="l" defTabSz="457200" rtl="0" eaLnBrk="1" fontAlgn="auto" latinLnBrk="0" hangingPunct="1">
              <a:spcBef>
                <a:spcPts val="0"/>
              </a:spcBef>
              <a:spcAft>
                <a:spcPts val="800"/>
              </a:spcAft>
              <a:buClrTx/>
              <a:buSzTx/>
              <a:buFont typeface="Wingdings" panose="05000000000000000000" pitchFamily="2" charset="2"/>
              <a:buChar char="ü"/>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Better targeting of resources.</a:t>
            </a:r>
          </a:p>
          <a:p>
            <a:pPr marL="342900" marR="0" lvl="0" indent="-342900" algn="l" defTabSz="457200" rtl="0" eaLnBrk="1" fontAlgn="auto" latinLnBrk="0" hangingPunct="1">
              <a:spcBef>
                <a:spcPts val="0"/>
              </a:spcBef>
              <a:spcAft>
                <a:spcPts val="800"/>
              </a:spcAft>
              <a:buClrTx/>
              <a:buSzTx/>
              <a:buFont typeface="Wingdings" panose="05000000000000000000" pitchFamily="2" charset="2"/>
              <a:buChar char="ü"/>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Stronger evaluation and accountability.</a:t>
            </a:r>
          </a:p>
          <a:p>
            <a:pPr marL="342900" marR="0" lvl="0" indent="-342900" algn="l" defTabSz="457200" rtl="0" eaLnBrk="1" fontAlgn="auto" latinLnBrk="0" hangingPunct="1">
              <a:spcBef>
                <a:spcPts val="0"/>
              </a:spcBef>
              <a:spcAft>
                <a:spcPts val="800"/>
              </a:spcAft>
              <a:buClrTx/>
              <a:buSzTx/>
              <a:buFont typeface="Wingdings" panose="05000000000000000000" pitchFamily="2" charset="2"/>
              <a:buChar char="ü"/>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Clearer evidence of impact.</a:t>
            </a:r>
            <a:endParaRPr kumimoji="0" lang="en-GB" sz="2000" b="0" i="0" u="none" strike="noStrike" kern="1200" cap="none" spc="0" normalizeH="0" baseline="0" noProof="0" dirty="0">
              <a:ln>
                <a:noFill/>
              </a:ln>
              <a:solidFill>
                <a:srgbClr val="585857"/>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309019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Why do you recommend education and Careers Leaders undertake an internal leadership review?">
            <a:hlinkClick r:id="" action="ppaction://media"/>
            <a:extLst>
              <a:ext uri="{FF2B5EF4-FFF2-40B4-BE49-F238E27FC236}">
                <a16:creationId xmlns:a16="http://schemas.microsoft.com/office/drawing/2014/main" id="{4C5D77B6-D008-8411-DC25-BCCBECD92020}"/>
              </a:ext>
            </a:extLst>
          </p:cNvPr>
          <p:cNvPicPr>
            <a:picLocks noRot="1" noChangeAspect="1"/>
          </p:cNvPicPr>
          <p:nvPr>
            <a:videoFile r:link="rId1"/>
          </p:nvPr>
        </p:nvPicPr>
        <p:blipFill>
          <a:blip r:embed="rId4"/>
          <a:stretch>
            <a:fillRect/>
          </a:stretch>
        </p:blipFill>
        <p:spPr>
          <a:xfrm>
            <a:off x="454297" y="1123884"/>
            <a:ext cx="9460412" cy="5345133"/>
          </a:xfrm>
          <a:prstGeom prst="rect">
            <a:avLst/>
          </a:prstGeom>
        </p:spPr>
      </p:pic>
      <p:sp>
        <p:nvSpPr>
          <p:cNvPr id="5" name="TextBox 4">
            <a:extLst>
              <a:ext uri="{FF2B5EF4-FFF2-40B4-BE49-F238E27FC236}">
                <a16:creationId xmlns:a16="http://schemas.microsoft.com/office/drawing/2014/main" id="{1DB2D050-2B49-DF91-3702-A80E23CFD8A1}"/>
              </a:ext>
            </a:extLst>
          </p:cNvPr>
          <p:cNvSpPr txBox="1"/>
          <p:nvPr/>
        </p:nvSpPr>
        <p:spPr>
          <a:xfrm>
            <a:off x="454297" y="339634"/>
            <a:ext cx="9159966" cy="461665"/>
          </a:xfrm>
          <a:prstGeom prst="rect">
            <a:avLst/>
          </a:prstGeom>
          <a:noFill/>
        </p:spPr>
        <p:txBody>
          <a:bodyPr wrap="square" rtlCol="0">
            <a:spAutoFit/>
          </a:bodyPr>
          <a:lstStyle/>
          <a:p>
            <a:r>
              <a:rPr lang="en-GB" sz="2400" b="1">
                <a:solidFill>
                  <a:schemeClr val="bg1"/>
                </a:solidFill>
                <a:latin typeface="Aptos" panose="020B0004020202020204" pitchFamily="34" charset="0"/>
              </a:rPr>
              <a:t>Why undertake an internal leadership review?</a:t>
            </a:r>
          </a:p>
        </p:txBody>
      </p:sp>
    </p:spTree>
    <p:extLst>
      <p:ext uri="{BB962C8B-B14F-4D97-AF65-F5344CB8AC3E}">
        <p14:creationId xmlns:p14="http://schemas.microsoft.com/office/powerpoint/2010/main" val="321566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18EEC401-D139-5A40-907D-8374E0D10AAF}"/>
              </a:ext>
            </a:extLst>
          </p:cNvPr>
          <p:cNvSpPr txBox="1">
            <a:spLocks/>
          </p:cNvSpPr>
          <p:nvPr/>
        </p:nvSpPr>
        <p:spPr>
          <a:xfrm>
            <a:off x="1097280" y="1789611"/>
            <a:ext cx="10215154" cy="407287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1507937" rtl="0" eaLnBrk="1" fontAlgn="auto" latinLnBrk="0" hangingPunct="1">
              <a:lnSpc>
                <a:spcPct val="120000"/>
              </a:lnSpc>
              <a:spcBef>
                <a:spcPts val="600"/>
              </a:spcBef>
              <a:spcAft>
                <a:spcPts val="600"/>
              </a:spcAft>
              <a:buClrTx/>
              <a:buSzPct val="100000"/>
              <a:buFont typeface="Arial" panose="020B0604020202020204" pitchFamily="34" charset="0"/>
              <a:buNone/>
              <a:tabLst/>
              <a:defRPr/>
            </a:pPr>
            <a:r>
              <a:rPr kumimoji="0" lang="en-GB" sz="2800" b="0" i="0" u="none" strike="noStrike" kern="1200" cap="none" spc="0" normalizeH="0" baseline="0" noProof="0">
                <a:ln>
                  <a:noFill/>
                </a:ln>
                <a:solidFill>
                  <a:srgbClr val="585857"/>
                </a:solidFill>
                <a:effectLst/>
                <a:uLnTx/>
                <a:uFillTx/>
                <a:latin typeface="Aptos" panose="020B0004020202020204" pitchFamily="34" charset="0"/>
              </a:rPr>
              <a:t>“Careers is the cornerstone of education, and the internal leadership review showed us how much we haven’t thought about yet. </a:t>
            </a:r>
            <a:endParaRPr kumimoji="0" lang="en-GB" sz="2800" b="0" i="0" u="none" strike="noStrike" kern="1200" cap="none" spc="0" normalizeH="0" baseline="0" noProof="0">
              <a:ln>
                <a:noFill/>
              </a:ln>
              <a:solidFill>
                <a:srgbClr val="585857"/>
              </a:solidFill>
              <a:effectLst/>
              <a:uLnTx/>
              <a:uFillTx/>
              <a:latin typeface="Aptos" panose="020B0004020202020204" pitchFamily="34" charset="0"/>
              <a:cs typeface="Calibri"/>
            </a:endParaRPr>
          </a:p>
          <a:p>
            <a:pPr marL="0" marR="0" lvl="1" indent="0" algn="ctr" defTabSz="1507937" rtl="0" eaLnBrk="1" fontAlgn="auto" latinLnBrk="0" hangingPunct="1">
              <a:lnSpc>
                <a:spcPct val="120000"/>
              </a:lnSpc>
              <a:spcBef>
                <a:spcPts val="600"/>
              </a:spcBef>
              <a:spcAft>
                <a:spcPts val="600"/>
              </a:spcAft>
              <a:buClrTx/>
              <a:buSzPct val="100000"/>
              <a:buFont typeface="Arial" panose="020B0604020202020204" pitchFamily="34" charset="0"/>
              <a:buNone/>
              <a:tabLst/>
              <a:defRPr/>
            </a:pPr>
            <a:r>
              <a:rPr kumimoji="0" lang="en-GB" sz="2800" b="0" i="0" u="none" strike="noStrike" kern="1200" cap="none" spc="0" normalizeH="0" baseline="0" noProof="0">
                <a:ln>
                  <a:noFill/>
                </a:ln>
                <a:solidFill>
                  <a:srgbClr val="585857"/>
                </a:solidFill>
                <a:effectLst/>
                <a:uLnTx/>
                <a:uFillTx/>
                <a:latin typeface="Aptos" panose="020B0004020202020204" pitchFamily="34" charset="0"/>
              </a:rPr>
              <a:t>The maturity model takes a lot of that thinking work away – it enables us to work out where we are and what we need to do next because it’s  written down for us –  so we can focus on strategy and  implementation.”</a:t>
            </a:r>
            <a:endParaRPr kumimoji="0" lang="en-GB" sz="2800" b="0" i="0" u="none" strike="noStrike" kern="1200" cap="none" spc="0" normalizeH="0" baseline="0" noProof="0">
              <a:ln>
                <a:noFill/>
              </a:ln>
              <a:solidFill>
                <a:srgbClr val="585857"/>
              </a:solidFill>
              <a:effectLst/>
              <a:uLnTx/>
              <a:uFillTx/>
              <a:latin typeface="Aptos" panose="020B0004020202020204" pitchFamily="34" charset="0"/>
              <a:cs typeface="Calibri" panose="020F0502020204030204"/>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1600" b="1" i="0" u="none" strike="noStrike" kern="1200" cap="none" spc="0" normalizeH="0" baseline="0" noProof="0">
              <a:ln>
                <a:noFill/>
              </a:ln>
              <a:solidFill>
                <a:srgbClr val="585857"/>
              </a:solidFill>
              <a:effectLst/>
              <a:uLnTx/>
              <a:uFillTx/>
              <a:latin typeface="Aptos" panose="020B0004020202020204" pitchFamily="34" charset="0"/>
              <a:cs typeface="Calibri"/>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b="1" i="0" u="none" strike="noStrike" kern="1200" cap="none" spc="0" normalizeH="0" baseline="0" noProof="0">
                <a:ln>
                  <a:noFill/>
                </a:ln>
                <a:solidFill>
                  <a:srgbClr val="585857"/>
                </a:solidFill>
                <a:effectLst/>
                <a:uLnTx/>
                <a:uFillTx/>
                <a:latin typeface="Aptos" panose="020B0004020202020204" pitchFamily="34" charset="0"/>
                <a:cs typeface="Calibri"/>
              </a:rPr>
              <a:t>Senior Leader (202</a:t>
            </a:r>
            <a:r>
              <a:rPr lang="en-GB" b="1">
                <a:solidFill>
                  <a:srgbClr val="585857"/>
                </a:solidFill>
                <a:latin typeface="Aptos" panose="020B0004020202020204" pitchFamily="34" charset="0"/>
                <a:cs typeface="Calibri"/>
              </a:rPr>
              <a:t>4</a:t>
            </a:r>
            <a:r>
              <a:rPr kumimoji="0" lang="en-GB" b="1" i="0" u="none" strike="noStrike" kern="1200" cap="none" spc="0" normalizeH="0" baseline="0" noProof="0">
                <a:ln>
                  <a:noFill/>
                </a:ln>
                <a:solidFill>
                  <a:srgbClr val="585857"/>
                </a:solidFill>
                <a:effectLst/>
                <a:uLnTx/>
                <a:uFillTx/>
                <a:latin typeface="Aptos" panose="020B0004020202020204" pitchFamily="34" charset="0"/>
                <a:cs typeface="Calibri"/>
              </a:rPr>
              <a:t>) </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lang="en-GB" sz="1600">
                <a:solidFill>
                  <a:srgbClr val="585857"/>
                </a:solidFill>
                <a:latin typeface="Aptos" panose="020B0004020202020204" pitchFamily="34" charset="0"/>
                <a:cs typeface="Calibri"/>
              </a:rPr>
              <a:t>Following involvement in an internal leadership review</a:t>
            </a:r>
            <a:endParaRPr kumimoji="0" lang="en-GB" sz="1600" i="0" u="none" strike="noStrike" kern="1200" cap="none" spc="0" normalizeH="0" baseline="0" noProof="0">
              <a:ln>
                <a:noFill/>
              </a:ln>
              <a:solidFill>
                <a:srgbClr val="585857"/>
              </a:solidFill>
              <a:effectLst/>
              <a:uLnTx/>
              <a:uFillTx/>
              <a:latin typeface="Aptos" panose="020B0004020202020204" pitchFamily="34" charset="0"/>
              <a:cs typeface="Calibri"/>
            </a:endParaRPr>
          </a:p>
        </p:txBody>
      </p:sp>
      <p:pic>
        <p:nvPicPr>
          <p:cNvPr id="5" name="Picture 7" descr="Logo&#10;&#10;Description automatically generated">
            <a:extLst>
              <a:ext uri="{FF2B5EF4-FFF2-40B4-BE49-F238E27FC236}">
                <a16:creationId xmlns:a16="http://schemas.microsoft.com/office/drawing/2014/main" id="{F911248C-DC20-A0B7-66A4-16520189E289}"/>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flipV="1">
            <a:off x="372979" y="32084"/>
            <a:ext cx="1931069" cy="1931069"/>
          </a:xfrm>
          <a:prstGeom prst="rect">
            <a:avLst/>
          </a:prstGeom>
        </p:spPr>
      </p:pic>
      <p:pic>
        <p:nvPicPr>
          <p:cNvPr id="8" name="Picture 7" descr="Logo&#10;&#10;Description automatically generated">
            <a:extLst>
              <a:ext uri="{FF2B5EF4-FFF2-40B4-BE49-F238E27FC236}">
                <a16:creationId xmlns:a16="http://schemas.microsoft.com/office/drawing/2014/main" id="{62A2B42E-649C-D87B-713C-8654FBF7362A}"/>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rot="10800000" flipV="1">
            <a:off x="9796177" y="4613830"/>
            <a:ext cx="1931069" cy="1931069"/>
          </a:xfrm>
          <a:prstGeom prst="rect">
            <a:avLst/>
          </a:prstGeom>
        </p:spPr>
      </p:pic>
    </p:spTree>
    <p:extLst>
      <p:ext uri="{BB962C8B-B14F-4D97-AF65-F5344CB8AC3E}">
        <p14:creationId xmlns:p14="http://schemas.microsoft.com/office/powerpoint/2010/main" val="604420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04621E-9ED6-7ACA-245E-86BC59482BFD}"/>
              </a:ext>
            </a:extLst>
          </p:cNvPr>
          <p:cNvSpPr txBox="1"/>
          <p:nvPr/>
        </p:nvSpPr>
        <p:spPr>
          <a:xfrm>
            <a:off x="894945" y="2332282"/>
            <a:ext cx="10680970" cy="421653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FFFF"/>
                </a:solidFill>
                <a:effectLst/>
                <a:uLnTx/>
                <a:uFillTx/>
                <a:latin typeface="Calibri" panose="020F0502020204030204"/>
                <a:ea typeface="+mn-ea"/>
                <a:cs typeface="+mn-cs"/>
              </a:rPr>
              <a:t>Why engage in a Careers Impact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FFFF"/>
                </a:solidFill>
                <a:effectLst/>
                <a:uLnTx/>
                <a:uFillTx/>
                <a:latin typeface="Calibri" panose="020F0502020204030204"/>
                <a:ea typeface="+mn-ea"/>
                <a:cs typeface="+mn-cs"/>
              </a:rPr>
              <a:t>peer-to-peer review?</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GB" sz="4000" b="0" i="0" u="none" strike="noStrike" kern="1200" cap="none" spc="0" normalizeH="0" baseline="0" noProof="0" dirty="0">
                <a:ln>
                  <a:noFill/>
                </a:ln>
                <a:solidFill>
                  <a:srgbClr val="FFFFFF"/>
                </a:solidFill>
                <a:effectLst/>
                <a:uLnTx/>
                <a:uFillTx/>
                <a:latin typeface="Calibri" panose="020F0502020204030204"/>
                <a:ea typeface="+mn-ea"/>
                <a:cs typeface="+mn-cs"/>
              </a:rPr>
              <a:t>Expert-facilitated, whole-setting challenge that strengthens leadership decisions and drives consistent, high-quality careers leadership and careers provision across the system.</a:t>
            </a:r>
          </a:p>
        </p:txBody>
      </p:sp>
      <p:pic>
        <p:nvPicPr>
          <p:cNvPr id="5" name="Graphic 4" descr="Help outline">
            <a:extLst>
              <a:ext uri="{FF2B5EF4-FFF2-40B4-BE49-F238E27FC236}">
                <a16:creationId xmlns:a16="http://schemas.microsoft.com/office/drawing/2014/main" id="{66E11EC0-5CC0-C8B6-7C57-1825F4E784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3468" y="601521"/>
            <a:ext cx="1605064" cy="1605064"/>
          </a:xfrm>
          <a:prstGeom prst="rect">
            <a:avLst/>
          </a:prstGeom>
        </p:spPr>
      </p:pic>
    </p:spTree>
    <p:extLst>
      <p:ext uri="{BB962C8B-B14F-4D97-AF65-F5344CB8AC3E}">
        <p14:creationId xmlns:p14="http://schemas.microsoft.com/office/powerpoint/2010/main" val="1512654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89C78F-46D6-BD61-AEC5-A8A3B0C8DE7B}"/>
              </a:ext>
            </a:extLst>
          </p:cNvPr>
          <p:cNvSpPr txBox="1"/>
          <p:nvPr/>
        </p:nvSpPr>
        <p:spPr>
          <a:xfrm>
            <a:off x="149042" y="2551837"/>
            <a:ext cx="4072112"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FFFF"/>
                </a:solidFill>
                <a:effectLst/>
                <a:uLnTx/>
                <a:uFillTx/>
                <a:latin typeface="Calibri" panose="020F0502020204030204"/>
                <a:ea typeface="Calibri"/>
                <a:cs typeface="Calibri"/>
              </a:rPr>
              <a:t>What is a Careers impact peer-to-peer review?</a:t>
            </a: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B7081DA-9FEF-59C8-C8A8-F63166546EA8}"/>
              </a:ext>
            </a:extLst>
          </p:cNvPr>
          <p:cNvSpPr txBox="1"/>
          <p:nvPr/>
        </p:nvSpPr>
        <p:spPr>
          <a:xfrm>
            <a:off x="4688733" y="1538406"/>
            <a:ext cx="7179127" cy="48320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Peer-to-peer r</a:t>
            </a:r>
            <a:r>
              <a:rPr kumimoji="0" lang="en-GB" sz="2800" b="0" i="0" u="none" strike="noStrike" kern="1200" cap="none" spc="0" normalizeH="0" baseline="0" noProof="0" dirty="0" err="1">
                <a:ln>
                  <a:noFill/>
                </a:ln>
                <a:solidFill>
                  <a:srgbClr val="585857"/>
                </a:solidFill>
                <a:effectLst/>
                <a:uLnTx/>
                <a:uFillTx/>
                <a:latin typeface="Calibri" panose="020F0502020204030204"/>
                <a:ea typeface="+mn-ea"/>
                <a:cs typeface="+mn-cs"/>
              </a:rPr>
              <a:t>eview</a:t>
            </a: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 is an </a:t>
            </a:r>
            <a:r>
              <a:rPr kumimoji="0" lang="en-GB" sz="2800" b="1" i="0" u="none" strike="noStrike" kern="1200" cap="none" spc="0" normalizeH="0" baseline="0" noProof="0" dirty="0">
                <a:ln>
                  <a:noFill/>
                </a:ln>
                <a:solidFill>
                  <a:srgbClr val="585857"/>
                </a:solidFill>
                <a:effectLst/>
                <a:uLnTx/>
                <a:uFillTx/>
                <a:latin typeface="Calibri" panose="020F0502020204030204"/>
                <a:ea typeface="+mn-ea"/>
                <a:cs typeface="+mn-cs"/>
              </a:rPr>
              <a:t>expertly</a:t>
            </a: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 facilitated, collaborative leadership process where institutions engage with trained peers to: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	Explore their internal leadership review.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	Test assumptions and challenge thinking.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rPr>
              <a:t>•	Strengthen and refine improvement plans.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GB" sz="2800" b="1" u="sng" dirty="0">
                <a:solidFill>
                  <a:srgbClr val="585857"/>
                </a:solidFill>
                <a:latin typeface="Calibri" panose="020F0502020204030204"/>
              </a:rPr>
              <a:t>Over 12</a:t>
            </a:r>
            <a:r>
              <a:rPr kumimoji="0" lang="en-GB" sz="2800" b="1" i="0" u="sng" strike="noStrike" kern="1200" cap="none" spc="0" normalizeH="0" baseline="0" noProof="0" dirty="0">
                <a:ln>
                  <a:noFill/>
                </a:ln>
                <a:solidFill>
                  <a:srgbClr val="585857"/>
                </a:solidFill>
                <a:effectLst/>
                <a:uLnTx/>
                <a:uFillTx/>
                <a:latin typeface="Calibri" panose="020F0502020204030204"/>
                <a:ea typeface="+mn-ea"/>
                <a:cs typeface="+mn-cs"/>
              </a:rPr>
              <a:t>00 </a:t>
            </a:r>
            <a:r>
              <a:rPr kumimoji="0" lang="en-GB" sz="2800" b="1" i="0" u="none" strike="noStrike" kern="1200" cap="none" spc="0" normalizeH="0" baseline="0" noProof="0" dirty="0">
                <a:ln>
                  <a:noFill/>
                </a:ln>
                <a:solidFill>
                  <a:srgbClr val="585857"/>
                </a:solidFill>
                <a:effectLst/>
                <a:uLnTx/>
                <a:uFillTx/>
                <a:latin typeface="Calibri" panose="020F0502020204030204"/>
                <a:ea typeface="+mn-ea"/>
                <a:cs typeface="+mn-cs"/>
              </a:rPr>
              <a:t>schools, specialist settings and colleges have engaged in peer review to date.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980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CACA2-3A14-8504-ED5C-8D04BCC457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38BA12-173B-7BE5-ECF8-B322509E51D6}"/>
              </a:ext>
            </a:extLst>
          </p:cNvPr>
          <p:cNvSpPr txBox="1"/>
          <p:nvPr/>
        </p:nvSpPr>
        <p:spPr>
          <a:xfrm>
            <a:off x="874059" y="2097741"/>
            <a:ext cx="5221941" cy="172354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rgbClr val="FFFFFF"/>
                </a:solidFill>
                <a:effectLst/>
                <a:uLnTx/>
                <a:uFillTx/>
                <a:latin typeface="Calibri" panose="020F0502020204030204"/>
                <a:ea typeface="+mn-ea"/>
                <a:cs typeface="+mn-cs"/>
              </a:rPr>
              <a:t>Careers Impact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rgbClr val="FFFFFF"/>
                </a:solidFill>
                <a:effectLst/>
                <a:uLnTx/>
                <a:uFillTx/>
                <a:latin typeface="Calibri" panose="020F0502020204030204"/>
                <a:ea typeface="+mn-ea"/>
                <a:cs typeface="+mn-cs"/>
              </a:rPr>
              <a:t>Self-evaluation tool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85857"/>
              </a:solidFill>
              <a:effectLst/>
              <a:uLnTx/>
              <a:uFillTx/>
              <a:latin typeface="Calibri" panose="020F0502020204030204"/>
              <a:ea typeface="+mn-ea"/>
              <a:cs typeface="+mn-cs"/>
            </a:endParaRPr>
          </a:p>
        </p:txBody>
      </p:sp>
      <p:graphicFrame>
        <p:nvGraphicFramePr>
          <p:cNvPr id="3" name="Diagram 2">
            <a:extLst>
              <a:ext uri="{FF2B5EF4-FFF2-40B4-BE49-F238E27FC236}">
                <a16:creationId xmlns:a16="http://schemas.microsoft.com/office/drawing/2014/main" id="{51CE16AA-AB99-393F-FA2F-FBFF45F04F07}"/>
              </a:ext>
            </a:extLst>
          </p:cNvPr>
          <p:cNvGraphicFramePr/>
          <p:nvPr>
            <p:extLst>
              <p:ext uri="{D42A27DB-BD31-4B8C-83A1-F6EECF244321}">
                <p14:modId xmlns:p14="http://schemas.microsoft.com/office/powerpoint/2010/main" val="898830581"/>
              </p:ext>
            </p:extLst>
          </p:nvPr>
        </p:nvGraphicFramePr>
        <p:xfrm>
          <a:off x="371272" y="818857"/>
          <a:ext cx="11449455" cy="5979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3E742DCE-2D70-856E-2388-AA7DAF0CAE51}"/>
              </a:ext>
            </a:extLst>
          </p:cNvPr>
          <p:cNvSpPr txBox="1"/>
          <p:nvPr/>
        </p:nvSpPr>
        <p:spPr>
          <a:xfrm>
            <a:off x="511444" y="439207"/>
            <a:ext cx="9097505"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2"/>
                </a:solidFill>
                <a:effectLst/>
                <a:uLnTx/>
                <a:uFillTx/>
                <a:latin typeface="Calibri" panose="020F0502020204030204"/>
                <a:ea typeface="+mn-ea"/>
                <a:cs typeface="+mn-cs"/>
              </a:rPr>
              <a:t>Peer-to-peer review process</a:t>
            </a:r>
          </a:p>
        </p:txBody>
      </p:sp>
    </p:spTree>
    <p:extLst>
      <p:ext uri="{BB962C8B-B14F-4D97-AF65-F5344CB8AC3E}">
        <p14:creationId xmlns:p14="http://schemas.microsoft.com/office/powerpoint/2010/main" val="1236327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ADC73-9568-E71D-8440-72380DAADB27}"/>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C64D540A-223F-396A-1C8E-E5573F786A4F}"/>
              </a:ext>
            </a:extLst>
          </p:cNvPr>
          <p:cNvSpPr txBox="1">
            <a:spLocks/>
          </p:cNvSpPr>
          <p:nvPr/>
        </p:nvSpPr>
        <p:spPr>
          <a:xfrm>
            <a:off x="1584512" y="1421366"/>
            <a:ext cx="9022975" cy="401526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endParaRPr kumimoji="0" lang="en-GB" sz="2600" b="0" i="0" u="none" strike="noStrike" kern="1200" cap="none" spc="0" normalizeH="0" baseline="0" noProof="0" dirty="0">
              <a:ln>
                <a:noFill/>
              </a:ln>
              <a:solidFill>
                <a:srgbClr val="585857"/>
              </a:solidFill>
              <a:effectLst/>
              <a:uLnTx/>
              <a:uFillTx/>
              <a:latin typeface="Calibri" panose="020F0502020204030204"/>
              <a:ea typeface="Arial Unicode MS"/>
              <a:cs typeface="+mn-cs"/>
            </a:endParaRPr>
          </a:p>
          <a:p>
            <a:pPr marL="0" marR="0" lvl="1" indent="0" algn="ctr" defTabSz="1507937" rtl="0" eaLnBrk="1" fontAlgn="auto" latinLnBrk="0" hangingPunct="1">
              <a:lnSpc>
                <a:spcPct val="110000"/>
              </a:lnSpc>
              <a:spcBef>
                <a:spcPts val="600"/>
              </a:spcBef>
              <a:spcAft>
                <a:spcPts val="600"/>
              </a:spcAft>
              <a:buClrTx/>
              <a:buSzPct val="100000"/>
              <a:buFont typeface="Arial" panose="020B0604020202020204" pitchFamily="34" charset="0"/>
              <a:buNone/>
              <a:tabLst/>
              <a:defRPr/>
            </a:pPr>
            <a:r>
              <a:rPr kumimoji="0" lang="en-GB" sz="3000" b="0" i="0" u="none" strike="noStrike" kern="1200" cap="none" spc="0" normalizeH="0" baseline="0" noProof="0" dirty="0">
                <a:ln>
                  <a:noFill/>
                </a:ln>
                <a:solidFill>
                  <a:srgbClr val="585857"/>
                </a:solidFill>
                <a:effectLst/>
                <a:uLnTx/>
                <a:uFillTx/>
                <a:latin typeface="Calibri" panose="020F0502020204030204"/>
                <a:ea typeface="Arial Unicode MS"/>
                <a:cs typeface="+mn-cs"/>
              </a:rPr>
              <a:t>This opportunity has allowed us the time but more importantly the constructive challenge to reflect on what we do. The Maturity Model has done the thinking, giving our team the space to focus on the strategy to ensure effective implementation.</a:t>
            </a:r>
          </a:p>
          <a:p>
            <a:pPr marL="0" marR="0" lvl="1" indent="0" algn="ctr" defTabSz="1507937" rtl="0" eaLnBrk="1" fontAlgn="auto" latinLnBrk="0" hangingPunct="1">
              <a:lnSpc>
                <a:spcPct val="110000"/>
              </a:lnSpc>
              <a:spcBef>
                <a:spcPts val="600"/>
              </a:spcBef>
              <a:spcAft>
                <a:spcPts val="600"/>
              </a:spcAft>
              <a:buClrTx/>
              <a:buSzPct val="100000"/>
              <a:buFont typeface="Arial" panose="020B0604020202020204" pitchFamily="34" charset="0"/>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Calibri"/>
            </a:endParaRP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Headteacher (2026) </a:t>
            </a:r>
          </a:p>
          <a:p>
            <a:pPr marL="0" marR="0" lvl="1" indent="0" algn="ctr" defTabSz="1507937" rtl="0" eaLnBrk="1" fontAlgn="auto" latinLnBrk="0" hangingPunct="1">
              <a:lnSpc>
                <a:spcPct val="90000"/>
              </a:lnSpc>
              <a:spcBef>
                <a:spcPts val="600"/>
              </a:spcBef>
              <a:spcAft>
                <a:spcPts val="600"/>
              </a:spcAft>
              <a:buClrTx/>
              <a:buSzPct val="100000"/>
              <a:buFont typeface="Arial" panose="020B0604020202020204" pitchFamily="34" charset="0"/>
              <a:buNone/>
              <a:tabLst/>
              <a:defRPr/>
            </a:pPr>
            <a:r>
              <a:rPr kumimoji="0" lang="en-GB" sz="2600" b="1" i="0" u="none" strike="noStrike" kern="1200" cap="none" spc="0" normalizeH="0" baseline="0" noProof="0" dirty="0">
                <a:ln>
                  <a:noFill/>
                </a:ln>
                <a:solidFill>
                  <a:srgbClr val="585857"/>
                </a:solidFill>
                <a:effectLst/>
                <a:uLnTx/>
                <a:uFillTx/>
                <a:latin typeface="Calibri" panose="020F0502020204030204"/>
                <a:ea typeface="+mn-ea"/>
                <a:cs typeface="Calibri"/>
              </a:rPr>
              <a:t>Careers Impact peer-to-peer review</a:t>
            </a:r>
            <a:endParaRPr kumimoji="0" lang="en-GB" sz="2600" b="0" i="0" u="none" strike="noStrike" kern="1200" cap="none" spc="0" normalizeH="0" baseline="0" noProof="0" dirty="0">
              <a:ln>
                <a:noFill/>
              </a:ln>
              <a:solidFill>
                <a:srgbClr val="585857"/>
              </a:solidFill>
              <a:effectLst/>
              <a:uLnTx/>
              <a:uFillTx/>
              <a:latin typeface="Calibri"/>
              <a:ea typeface="+mn-ea"/>
              <a:cs typeface="Calibri"/>
            </a:endParaRPr>
          </a:p>
        </p:txBody>
      </p:sp>
      <p:pic>
        <p:nvPicPr>
          <p:cNvPr id="5" name="Picture 7" descr="Logo&#10;&#10;Description automatically generated">
            <a:extLst>
              <a:ext uri="{FF2B5EF4-FFF2-40B4-BE49-F238E27FC236}">
                <a16:creationId xmlns:a16="http://schemas.microsoft.com/office/drawing/2014/main" id="{9B098634-77E6-82DB-9F38-19C7D8CB0F47}"/>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flipV="1">
            <a:off x="372979" y="32084"/>
            <a:ext cx="1931069" cy="1931069"/>
          </a:xfrm>
          <a:prstGeom prst="rect">
            <a:avLst/>
          </a:prstGeom>
        </p:spPr>
      </p:pic>
      <p:pic>
        <p:nvPicPr>
          <p:cNvPr id="3" name="Picture 2">
            <a:extLst>
              <a:ext uri="{FF2B5EF4-FFF2-40B4-BE49-F238E27FC236}">
                <a16:creationId xmlns:a16="http://schemas.microsoft.com/office/drawing/2014/main" id="{C792D566-E43B-4837-FA69-DC9E56CEC898}"/>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9729409" y="4145353"/>
            <a:ext cx="1932599" cy="1932599"/>
          </a:xfrm>
          <a:prstGeom prst="rect">
            <a:avLst/>
          </a:prstGeom>
        </p:spPr>
      </p:pic>
    </p:spTree>
    <p:extLst>
      <p:ext uri="{BB962C8B-B14F-4D97-AF65-F5344CB8AC3E}">
        <p14:creationId xmlns:p14="http://schemas.microsoft.com/office/powerpoint/2010/main" val="1153536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A0843-4558-0563-35AC-675D4390064B}"/>
            </a:ext>
          </a:extLst>
        </p:cNvPr>
        <p:cNvGrpSpPr/>
        <p:nvPr/>
      </p:nvGrpSpPr>
      <p:grpSpPr>
        <a:xfrm>
          <a:off x="0" y="0"/>
          <a:ext cx="0" cy="0"/>
          <a:chOff x="0" y="0"/>
          <a:chExt cx="0" cy="0"/>
        </a:xfrm>
      </p:grpSpPr>
      <p:graphicFrame>
        <p:nvGraphicFramePr>
          <p:cNvPr id="11" name="Content Placeholder 10">
            <a:extLst>
              <a:ext uri="{FF2B5EF4-FFF2-40B4-BE49-F238E27FC236}">
                <a16:creationId xmlns:a16="http://schemas.microsoft.com/office/drawing/2014/main" id="{E8C1049F-39F7-D8D3-2D33-BAB9739783D6}"/>
              </a:ext>
            </a:extLst>
          </p:cNvPr>
          <p:cNvGraphicFramePr>
            <a:graphicFrameLocks noGrp="1"/>
          </p:cNvGraphicFramePr>
          <p:nvPr>
            <p:ph idx="4294967295"/>
            <p:extLst>
              <p:ext uri="{D42A27DB-BD31-4B8C-83A1-F6EECF244321}">
                <p14:modId xmlns:p14="http://schemas.microsoft.com/office/powerpoint/2010/main" val="833911255"/>
              </p:ext>
            </p:extLst>
          </p:nvPr>
        </p:nvGraphicFramePr>
        <p:xfrm>
          <a:off x="0" y="1389063"/>
          <a:ext cx="11229975" cy="4743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4FE580CC-2CBE-F3BB-75A6-E129FA2DE6B2}"/>
              </a:ext>
            </a:extLst>
          </p:cNvPr>
          <p:cNvSpPr txBox="1"/>
          <p:nvPr/>
        </p:nvSpPr>
        <p:spPr>
          <a:xfrm>
            <a:off x="481012" y="402321"/>
            <a:ext cx="909501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bg2"/>
                </a:solidFill>
                <a:effectLst/>
                <a:uLnTx/>
                <a:uFillTx/>
                <a:latin typeface="Calibri" panose="020F0502020204030204"/>
                <a:ea typeface="+mn-ea"/>
                <a:cs typeface="+mn-cs"/>
              </a:rPr>
              <a:t>Careers Impact peer-to-peer review: IMPACT</a:t>
            </a:r>
          </a:p>
        </p:txBody>
      </p:sp>
    </p:spTree>
    <p:extLst>
      <p:ext uri="{BB962C8B-B14F-4D97-AF65-F5344CB8AC3E}">
        <p14:creationId xmlns:p14="http://schemas.microsoft.com/office/powerpoint/2010/main" val="2163092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89C78F-46D6-BD61-AEC5-A8A3B0C8DE7B}"/>
              </a:ext>
            </a:extLst>
          </p:cNvPr>
          <p:cNvSpPr txBox="1"/>
          <p:nvPr/>
        </p:nvSpPr>
        <p:spPr>
          <a:xfrm>
            <a:off x="226864" y="856034"/>
            <a:ext cx="3780932"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FFFFFF"/>
                </a:solidFill>
                <a:effectLst/>
                <a:uLnTx/>
                <a:uFillTx/>
                <a:latin typeface="Calibri" panose="020F0502020204030204"/>
                <a:ea typeface="Calibri"/>
                <a:cs typeface="Calibri"/>
              </a:rPr>
              <a:t>Scale and impact of Careers Impact peer-to-peer reviews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Calibri" panose="020F0502020204030204"/>
                <a:ea typeface="Calibri"/>
                <a:cs typeface="Calibri"/>
              </a:rPr>
              <a:t>Over </a:t>
            </a:r>
            <a:r>
              <a:rPr kumimoji="0" lang="en-GB" sz="2400" b="1" i="0" u="sng" strike="noStrike" kern="1200" cap="none" spc="0" normalizeH="0" baseline="0" noProof="0" dirty="0">
                <a:ln>
                  <a:noFill/>
                </a:ln>
                <a:solidFill>
                  <a:srgbClr val="FFFFFF"/>
                </a:solidFill>
                <a:effectLst/>
                <a:uLnTx/>
                <a:uFillTx/>
                <a:latin typeface="Calibri" panose="020F0502020204030204"/>
                <a:ea typeface="Calibri"/>
                <a:cs typeface="Calibri"/>
              </a:rPr>
              <a:t>1,200</a:t>
            </a:r>
            <a:r>
              <a:rPr kumimoji="0" lang="en-GB" sz="2400" b="1" i="0" u="none" strike="noStrike" kern="1200" cap="none" spc="0" normalizeH="0" baseline="0" noProof="0" dirty="0">
                <a:ln>
                  <a:noFill/>
                </a:ln>
                <a:solidFill>
                  <a:srgbClr val="FFFFFF"/>
                </a:solidFill>
                <a:effectLst/>
                <a:uLnTx/>
                <a:uFillTx/>
                <a:latin typeface="Calibri" panose="020F0502020204030204"/>
                <a:ea typeface="Calibri"/>
                <a:cs typeface="Calibri"/>
              </a:rPr>
              <a:t> institutions nationally have undertaken a peer-to-peer review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FFFFFF"/>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srgbClr val="FFFFFF"/>
                </a:solidFill>
                <a:effectLst/>
                <a:uLnTx/>
                <a:uFillTx/>
                <a:latin typeface="Calibri" panose="020F0502020204030204"/>
                <a:ea typeface="Calibri"/>
                <a:cs typeface="Calibri"/>
              </a:rPr>
              <a:t>300+ </a:t>
            </a:r>
            <a:r>
              <a:rPr kumimoji="0" lang="en-GB" sz="2400" b="1" i="0" u="none" strike="noStrike" kern="1200" cap="none" spc="0" normalizeH="0" baseline="0" noProof="0" dirty="0">
                <a:ln>
                  <a:noFill/>
                </a:ln>
                <a:solidFill>
                  <a:srgbClr val="FFFFFF"/>
                </a:solidFill>
                <a:effectLst/>
                <a:uLnTx/>
                <a:uFillTx/>
                <a:latin typeface="Calibri" panose="020F0502020204030204"/>
                <a:ea typeface="Calibri"/>
                <a:cs typeface="Calibri"/>
              </a:rPr>
              <a:t>expert facilitators trained 2025/26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015C230-DA9C-26C9-6F23-F3CE2D3522FF}"/>
              </a:ext>
            </a:extLst>
          </p:cNvPr>
          <p:cNvSpPr txBox="1"/>
          <p:nvPr/>
        </p:nvSpPr>
        <p:spPr>
          <a:xfrm>
            <a:off x="4940060" y="1479077"/>
            <a:ext cx="7251940" cy="46422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spcBef>
                <a:spcPts val="0"/>
              </a:spcBef>
              <a:spcAft>
                <a:spcPts val="800"/>
              </a:spcAft>
              <a:buClrTx/>
              <a:buSzTx/>
              <a:buFontTx/>
              <a:buNone/>
              <a:tabLst/>
              <a:defRPr/>
            </a:pPr>
            <a:r>
              <a:rPr kumimoji="0" lang="en-GB" sz="2800" b="1"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100% </a:t>
            </a: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agreed the review was helpful to address their school's/college's specific challenges and priorities.</a:t>
            </a:r>
          </a:p>
          <a:p>
            <a:pPr marL="0" marR="0" lvl="0" indent="0" algn="l" defTabSz="457200" rtl="0" eaLnBrk="1" fontAlgn="auto" latinLnBrk="0" hangingPunct="1">
              <a:spcBef>
                <a:spcPts val="0"/>
              </a:spcBef>
              <a:spcAft>
                <a:spcPts val="800"/>
              </a:spcAft>
              <a:buClrTx/>
              <a:buSzTx/>
              <a:buFontTx/>
              <a:buNone/>
              <a:tabLst/>
              <a:defRPr/>
            </a:pPr>
            <a:r>
              <a:rPr kumimoji="0" lang="en-GB" sz="2800" b="1"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100%</a:t>
            </a:r>
            <a:r>
              <a:rPr kumimoji="0" lang="en-GB" sz="28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report relevance to leadership roles across the setting.</a:t>
            </a:r>
          </a:p>
          <a:p>
            <a:pPr marL="0" marR="0" lvl="0" indent="0" algn="l" defTabSz="457200" rtl="0" eaLnBrk="1" fontAlgn="auto" latinLnBrk="0" hangingPunct="1">
              <a:spcBef>
                <a:spcPts val="0"/>
              </a:spcBef>
              <a:spcAft>
                <a:spcPts val="800"/>
              </a:spcAft>
              <a:buClrTx/>
              <a:buSzTx/>
              <a:buFontTx/>
              <a:buNone/>
              <a:tabLst/>
              <a:defRPr/>
            </a:pPr>
            <a:r>
              <a:rPr kumimoji="0" lang="en-GB" sz="2800" b="1"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97% </a:t>
            </a: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report confidence that actions will be implemented.</a:t>
            </a:r>
          </a:p>
          <a:p>
            <a:pPr marL="0" marR="0" lvl="0" indent="0" algn="l" defTabSz="457200" rtl="0" eaLnBrk="1" fontAlgn="auto" latinLnBrk="0" hangingPunct="1">
              <a:lnSpc>
                <a:spcPts val="1500"/>
              </a:lnSpc>
              <a:spcBef>
                <a:spcPts val="0"/>
              </a:spcBef>
              <a:spcAft>
                <a:spcPts val="800"/>
              </a:spcAft>
              <a:buClrTx/>
              <a:buSzTx/>
              <a:buFontTx/>
              <a:buNone/>
              <a:tabLst/>
              <a:defRPr/>
            </a:pPr>
            <a:endPar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ts val="1500"/>
              </a:lnSpc>
              <a:spcBef>
                <a:spcPts val="0"/>
              </a:spcBef>
              <a:spcAft>
                <a:spcPts val="800"/>
              </a:spcAft>
              <a:buClrTx/>
              <a:buSzTx/>
              <a:buFontTx/>
              <a:buNone/>
              <a:tabLst/>
              <a:defRPr/>
            </a:pPr>
            <a:r>
              <a:rPr kumimoji="0" lang="en-GB" sz="2000" b="1"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Driving quality, accountability, and impact across the system.</a:t>
            </a:r>
            <a:endPar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defTabSz="457200" rtl="0" eaLnBrk="1" fontAlgn="auto" latinLnBrk="0" hangingPunct="1">
              <a:spcBef>
                <a:spcPts val="0"/>
              </a:spcBef>
              <a:spcAft>
                <a:spcPts val="80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Improves quality and consistency through shared learning, collaboration, and alignment to best practice.</a:t>
            </a:r>
          </a:p>
          <a:p>
            <a:pPr marL="342900" marR="0" lvl="0" indent="-342900" algn="l" defTabSz="457200" rtl="0" eaLnBrk="1" fontAlgn="auto" latinLnBrk="0" hangingPunct="1">
              <a:spcBef>
                <a:spcPts val="0"/>
              </a:spcBef>
              <a:spcAft>
                <a:spcPts val="80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Builds trust and accountability by ensuring honest reflection, reliable insight, and strong quality assurance.</a:t>
            </a:r>
          </a:p>
          <a:p>
            <a:pPr marL="342900" marR="0" lvl="0" indent="-342900" algn="l" defTabSz="457200" rtl="0" eaLnBrk="1" fontAlgn="auto" latinLnBrk="0" hangingPunct="1">
              <a:spcBef>
                <a:spcPts val="0"/>
              </a:spcBef>
              <a:spcAft>
                <a:spcPts val="80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585857"/>
                </a:solidFill>
                <a:effectLst/>
                <a:uLnTx/>
                <a:uFillTx/>
                <a:latin typeface="Calibri" panose="020F0502020204030204" pitchFamily="34" charset="0"/>
                <a:ea typeface="Times New Roman" panose="02020603050405020304" pitchFamily="18" charset="0"/>
                <a:cs typeface="Times New Roman" panose="02020603050405020304" pitchFamily="18" charset="0"/>
              </a:rPr>
              <a:t>Strengthens system impact by enabling collective solutions for engagement, NEET risk, and equity.</a:t>
            </a:r>
            <a:endParaRPr kumimoji="0" lang="en-GB" sz="2000" b="0" i="0" u="none" strike="noStrike" kern="1200" cap="none" spc="0" normalizeH="0" baseline="0" noProof="0" dirty="0">
              <a:ln>
                <a:noFill/>
              </a:ln>
              <a:solidFill>
                <a:srgbClr val="585857"/>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426213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22855-4210-0C9A-A9FD-EDD11CFD84C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C50B7C5-775C-9938-F834-F11EE9CE3D38}"/>
              </a:ext>
            </a:extLst>
          </p:cNvPr>
          <p:cNvSpPr txBox="1"/>
          <p:nvPr/>
        </p:nvSpPr>
        <p:spPr>
          <a:xfrm>
            <a:off x="816102" y="429768"/>
            <a:ext cx="68233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rgbClr val="00797B"/>
                </a:solidFill>
                <a:effectLst/>
                <a:uLnTx/>
                <a:uFillTx/>
                <a:latin typeface="Calibri" panose="020F0502020204030204"/>
                <a:ea typeface="+mn-ea"/>
                <a:cs typeface="+mn-cs"/>
              </a:rPr>
              <a:t>From activity to strategy</a:t>
            </a:r>
          </a:p>
        </p:txBody>
      </p:sp>
      <p:sp>
        <p:nvSpPr>
          <p:cNvPr id="3" name="TextBox 2">
            <a:extLst>
              <a:ext uri="{FF2B5EF4-FFF2-40B4-BE49-F238E27FC236}">
                <a16:creationId xmlns:a16="http://schemas.microsoft.com/office/drawing/2014/main" id="{78321E0B-9678-F56B-6A12-0B83F71D10B1}"/>
              </a:ext>
            </a:extLst>
          </p:cNvPr>
          <p:cNvSpPr txBox="1"/>
          <p:nvPr/>
        </p:nvSpPr>
        <p:spPr>
          <a:xfrm>
            <a:off x="816102" y="1360932"/>
            <a:ext cx="10714482" cy="512448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Careers is increasingly being positioned as a whole-setting priority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Survey findings</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95% viewed careers more strategically.</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93% strengthened links to institutional improvement.</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88% developed a shared language for careers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Quality Review (12+ months on)</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Careers embedded within improvement planning.</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Greater involvement from senior leaders, governors and trusts.</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More distributed careers leadership.</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Stronger governance and strategic structures.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2"/>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Insight: Careers is moving from a standalone programme to a strategic whole-setting priority.</a:t>
            </a:r>
            <a:endParaRPr kumimoji="0" lang="en-GB" sz="2000" b="0" i="0" u="none" strike="noStrike" kern="1200" cap="none" spc="0" normalizeH="0" baseline="0" noProof="0" dirty="0">
              <a:ln>
                <a:noFill/>
              </a:ln>
              <a:solidFill>
                <a:schemeClr val="tx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697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56CB7-979E-37AD-B92A-9A56D0D31D7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BA3B2B-4EFB-7ACE-3916-F829107075A7}"/>
              </a:ext>
            </a:extLst>
          </p:cNvPr>
          <p:cNvSpPr txBox="1"/>
          <p:nvPr/>
        </p:nvSpPr>
        <p:spPr>
          <a:xfrm>
            <a:off x="1054608" y="442412"/>
            <a:ext cx="9338416"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797B"/>
                </a:solidFill>
                <a:effectLst/>
                <a:uLnTx/>
                <a:uFillTx/>
                <a:latin typeface="Calibri" panose="020F0502020204030204"/>
                <a:ea typeface="+mn-ea"/>
                <a:cs typeface="+mn-cs"/>
              </a:rPr>
              <a:t>Strengthening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797B"/>
                </a:solidFill>
                <a:effectLst/>
                <a:uLnTx/>
                <a:uFillTx/>
                <a:latin typeface="Calibri" panose="020F0502020204030204"/>
                <a:ea typeface="+mn-ea"/>
                <a:cs typeface="+mn-cs"/>
              </a:rPr>
              <a:t>leadership engagement</a:t>
            </a:r>
          </a:p>
        </p:txBody>
      </p:sp>
      <p:sp>
        <p:nvSpPr>
          <p:cNvPr id="3" name="TextBox 2">
            <a:extLst>
              <a:ext uri="{FF2B5EF4-FFF2-40B4-BE49-F238E27FC236}">
                <a16:creationId xmlns:a16="http://schemas.microsoft.com/office/drawing/2014/main" id="{7AC58E7D-183A-9D2B-103A-5BE0ECFB0459}"/>
              </a:ext>
            </a:extLst>
          </p:cNvPr>
          <p:cNvSpPr txBox="1"/>
          <p:nvPr/>
        </p:nvSpPr>
        <p:spPr>
          <a:xfrm>
            <a:off x="1054608" y="1888962"/>
            <a:ext cx="10658856" cy="483209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Reviews are broadening ownership of careers leadership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Survey findings and data insight:</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63% involved senior leaders in internal leadership reviews.</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85% reported increased SLT engagement following peer-to-peer review.</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Quality Review (12+ months on)</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Careers is featuring more prominently in leadership and governance.</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Careers Leaders report greater influence and organisational backing.</a:t>
            </a:r>
          </a:p>
          <a:p>
            <a:pPr marL="914400" lvl="1" indent="-4572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Careers priorities are increasingly reflected in school and trust-level planning.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chemeClr val="tx2"/>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2"/>
                </a:solidFill>
                <a:effectLst/>
                <a:uLnTx/>
                <a:uFillTx/>
                <a:latin typeface="Calibri" panose="020F0502020204030204"/>
                <a:ea typeface="+mn-ea"/>
                <a:cs typeface="+mn-cs"/>
              </a:rPr>
              <a:t>Careers is becoming a shared leadership responsibility,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2"/>
                </a:solidFill>
                <a:effectLst/>
                <a:uLnTx/>
                <a:uFillTx/>
                <a:latin typeface="Calibri" panose="020F0502020204030204"/>
                <a:ea typeface="+mn-ea"/>
                <a:cs typeface="+mn-cs"/>
              </a:rPr>
              <a:t>not solely the remit of the Careers Leader.</a:t>
            </a:r>
          </a:p>
        </p:txBody>
      </p:sp>
    </p:spTree>
    <p:extLst>
      <p:ext uri="{BB962C8B-B14F-4D97-AF65-F5344CB8AC3E}">
        <p14:creationId xmlns:p14="http://schemas.microsoft.com/office/powerpoint/2010/main" val="118549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5F28B-83B5-5671-555C-2726FC573C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7C2576-6630-A1DF-596D-55EC46F1BC57}"/>
              </a:ext>
            </a:extLst>
          </p:cNvPr>
          <p:cNvSpPr txBox="1"/>
          <p:nvPr/>
        </p:nvSpPr>
        <p:spPr>
          <a:xfrm>
            <a:off x="886968" y="447782"/>
            <a:ext cx="768364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00797B"/>
                </a:solidFill>
                <a:effectLst/>
                <a:uLnTx/>
                <a:uFillTx/>
                <a:latin typeface="Calibri" panose="020F0502020204030204"/>
                <a:ea typeface="+mn-ea"/>
                <a:cs typeface="+mn-cs"/>
              </a:rPr>
              <a:t>From reflection to action</a:t>
            </a:r>
          </a:p>
        </p:txBody>
      </p:sp>
      <p:sp>
        <p:nvSpPr>
          <p:cNvPr id="3" name="TextBox 2">
            <a:extLst>
              <a:ext uri="{FF2B5EF4-FFF2-40B4-BE49-F238E27FC236}">
                <a16:creationId xmlns:a16="http://schemas.microsoft.com/office/drawing/2014/main" id="{C76E9248-7E4C-5E1D-D11B-344DDDD179CF}"/>
              </a:ext>
            </a:extLst>
          </p:cNvPr>
          <p:cNvSpPr txBox="1"/>
          <p:nvPr/>
        </p:nvSpPr>
        <p:spPr>
          <a:xfrm>
            <a:off x="886968" y="1217223"/>
            <a:ext cx="11018520" cy="538609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Reviews are translating reflection into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Survey findings</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100% reported greater clarity about strengths and development priorities.</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93% expected improved careers provision.</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88% expected improved learner outcomes.</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85% anticipated more empowered careers leadership.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585857"/>
                </a:solidFill>
                <a:effectLst/>
                <a:uLnTx/>
                <a:uFillTx/>
                <a:latin typeface="Calibri" panose="020F0502020204030204"/>
                <a:ea typeface="+mn-ea"/>
                <a:cs typeface="+mn-cs"/>
              </a:rPr>
              <a:t>Quality Review (12+ months on)</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Evidence of changes to plans, policies and provision.</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Follow-up activity helped sustain momentum and accountability.</a:t>
            </a:r>
          </a:p>
          <a:p>
            <a:pPr marL="800100" lvl="1" indent="-342900">
              <a:buFont typeface="Wingdings" panose="05000000000000000000" pitchFamily="2" charset="2"/>
              <a:buChar char="Ø"/>
              <a:defRPr/>
            </a:pPr>
            <a:r>
              <a:rPr kumimoji="0" lang="en-GB" sz="2400" b="0" i="0" u="none" strike="noStrike" kern="1200" cap="none" spc="0" normalizeH="0" baseline="0" noProof="0" dirty="0">
                <a:ln>
                  <a:noFill/>
                </a:ln>
                <a:solidFill>
                  <a:srgbClr val="585857"/>
                </a:solidFill>
                <a:effectLst/>
                <a:uLnTx/>
                <a:uFillTx/>
                <a:latin typeface="Calibri" panose="020F0502020204030204"/>
                <a:ea typeface="+mn-ea"/>
                <a:cs typeface="+mn-cs"/>
              </a:rPr>
              <a:t>Review findings continued to inform decision-making over time.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12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GB" sz="800" b="1" i="0" u="none" strike="noStrike" kern="1200" cap="none" spc="0" normalizeH="0" baseline="0" noProof="0" dirty="0">
              <a:ln>
                <a:noFill/>
              </a:ln>
              <a:solidFill>
                <a:srgbClr val="585857"/>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Insight: The process combines reflection, challenge and practical action planning, helping settings convert insight into sustained improvement</a:t>
            </a:r>
            <a:r>
              <a:rPr kumimoji="0" lang="en-GB" sz="2800" b="1" i="0" u="none" strike="noStrike" kern="1200" cap="none" spc="0" normalizeH="0" baseline="0" noProof="0" dirty="0">
                <a:ln>
                  <a:noFill/>
                </a:ln>
                <a:solidFill>
                  <a:srgbClr val="585857"/>
                </a:solidFill>
                <a:effectLst/>
                <a:uLnTx/>
                <a:uFillTx/>
                <a:latin typeface="Calibri" panose="020F0502020204030204"/>
                <a:ea typeface="+mn-ea"/>
                <a:cs typeface="+mn-cs"/>
              </a:rPr>
              <a:t>.</a:t>
            </a:r>
            <a:endParaRPr kumimoji="0" lang="en-GB" sz="2800" b="0" i="0" u="none" strike="noStrike" kern="1200" cap="none" spc="0" normalizeH="0" baseline="0" noProof="0" dirty="0">
              <a:ln>
                <a:noFill/>
              </a:ln>
              <a:solidFill>
                <a:srgbClr val="58585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075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DB2D050-2B49-DF91-3702-A80E23CFD8A1}"/>
              </a:ext>
            </a:extLst>
          </p:cNvPr>
          <p:cNvSpPr txBox="1"/>
          <p:nvPr/>
        </p:nvSpPr>
        <p:spPr>
          <a:xfrm>
            <a:off x="454297" y="339634"/>
            <a:ext cx="9159966" cy="461665"/>
          </a:xfrm>
          <a:prstGeom prst="rect">
            <a:avLst/>
          </a:prstGeom>
          <a:noFill/>
        </p:spPr>
        <p:txBody>
          <a:bodyPr wrap="square" rtlCol="0">
            <a:spAutoFit/>
          </a:bodyPr>
          <a:lstStyle/>
          <a:p>
            <a:r>
              <a:rPr lang="en-GB" sz="2400" b="1">
                <a:solidFill>
                  <a:schemeClr val="bg1"/>
                </a:solidFill>
                <a:latin typeface="Aptos" panose="020B0004020202020204" pitchFamily="34" charset="0"/>
              </a:rPr>
              <a:t>Why undertake a peer-to-peer review?</a:t>
            </a:r>
          </a:p>
        </p:txBody>
      </p:sp>
      <p:pic>
        <p:nvPicPr>
          <p:cNvPr id="2" name="Online Media 1" title="What has been the value and impact of participating in a Careers Impact peer to peer review?">
            <a:hlinkClick r:id="" action="ppaction://media"/>
            <a:extLst>
              <a:ext uri="{FF2B5EF4-FFF2-40B4-BE49-F238E27FC236}">
                <a16:creationId xmlns:a16="http://schemas.microsoft.com/office/drawing/2014/main" id="{C4F1530A-5BB7-9BB1-73C4-5840B924DAD7}"/>
              </a:ext>
            </a:extLst>
          </p:cNvPr>
          <p:cNvPicPr>
            <a:picLocks noRot="1" noChangeAspect="1"/>
          </p:cNvPicPr>
          <p:nvPr>
            <a:videoFile r:link="rId1"/>
          </p:nvPr>
        </p:nvPicPr>
        <p:blipFill>
          <a:blip r:embed="rId4"/>
          <a:stretch>
            <a:fillRect/>
          </a:stretch>
        </p:blipFill>
        <p:spPr>
          <a:xfrm>
            <a:off x="454297" y="1136881"/>
            <a:ext cx="9362911" cy="5290045"/>
          </a:xfrm>
          <a:prstGeom prst="rect">
            <a:avLst/>
          </a:prstGeom>
        </p:spPr>
      </p:pic>
    </p:spTree>
    <p:extLst>
      <p:ext uri="{BB962C8B-B14F-4D97-AF65-F5344CB8AC3E}">
        <p14:creationId xmlns:p14="http://schemas.microsoft.com/office/powerpoint/2010/main" val="195219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033AEE93-7558-4372-0AD4-29CFD3049251}"/>
              </a:ext>
            </a:extLst>
          </p:cNvPr>
          <p:cNvGraphicFramePr/>
          <p:nvPr>
            <p:extLst>
              <p:ext uri="{D42A27DB-BD31-4B8C-83A1-F6EECF244321}">
                <p14:modId xmlns:p14="http://schemas.microsoft.com/office/powerpoint/2010/main" val="3883284128"/>
              </p:ext>
            </p:extLst>
          </p:nvPr>
        </p:nvGraphicFramePr>
        <p:xfrm>
          <a:off x="339365" y="1461154"/>
          <a:ext cx="11060484" cy="4598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312AF1A-7D5D-A180-8BA5-C997B746E6DF}"/>
              </a:ext>
            </a:extLst>
          </p:cNvPr>
          <p:cNvSpPr txBox="1"/>
          <p:nvPr/>
        </p:nvSpPr>
        <p:spPr>
          <a:xfrm>
            <a:off x="-536895" y="544286"/>
            <a:ext cx="9505139" cy="52322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tx2"/>
                </a:solidFill>
                <a:effectLst/>
                <a:uLnTx/>
                <a:uFillTx/>
                <a:latin typeface="Calibri" panose="020F0502020204030204"/>
                <a:ea typeface="+mn-ea"/>
                <a:cs typeface="+mn-cs"/>
              </a:rPr>
              <a:t>Cumulative Added Value of Careers Impact Reviews</a:t>
            </a:r>
            <a:endParaRPr kumimoji="0" lang="en-GB" sz="1800" b="0" i="0" u="none" strike="noStrike" kern="1200" cap="none" spc="0" normalizeH="0" baseline="0" noProof="0" dirty="0">
              <a:ln>
                <a:noFill/>
              </a:ln>
              <a:solidFill>
                <a:schemeClr val="tx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091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6920F3-C08A-7F10-F2F3-D72FAA2EF720}"/>
              </a:ext>
            </a:extLst>
          </p:cNvPr>
          <p:cNvPicPr>
            <a:picLocks noChangeAspect="1"/>
          </p:cNvPicPr>
          <p:nvPr/>
        </p:nvPicPr>
        <p:blipFill>
          <a:blip r:embed="rId3"/>
          <a:stretch>
            <a:fillRect/>
          </a:stretch>
        </p:blipFill>
        <p:spPr>
          <a:xfrm>
            <a:off x="6096000" y="2410968"/>
            <a:ext cx="6096000" cy="2036064"/>
          </a:xfrm>
          <a:prstGeom prst="rect">
            <a:avLst/>
          </a:prstGeom>
        </p:spPr>
      </p:pic>
      <p:sp>
        <p:nvSpPr>
          <p:cNvPr id="2" name="TextBox 1">
            <a:extLst>
              <a:ext uri="{FF2B5EF4-FFF2-40B4-BE49-F238E27FC236}">
                <a16:creationId xmlns:a16="http://schemas.microsoft.com/office/drawing/2014/main" id="{EB3941E6-F00A-EBD3-30A4-05CD0763DD02}"/>
              </a:ext>
            </a:extLst>
          </p:cNvPr>
          <p:cNvSpPr txBox="1"/>
          <p:nvPr/>
        </p:nvSpPr>
        <p:spPr>
          <a:xfrm>
            <a:off x="389075" y="590090"/>
            <a:ext cx="5345519" cy="60631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3600" b="1" dirty="0">
                <a:solidFill>
                  <a:schemeClr val="tx2"/>
                </a:solidFill>
                <a:latin typeface="Aptos" panose="020B0004020202020204" pitchFamily="34" charset="0"/>
                <a:ea typeface="Calibri"/>
                <a:cs typeface="Calibri"/>
              </a:rPr>
              <a:t>Careers</a:t>
            </a:r>
            <a:r>
              <a:rPr kumimoji="0" lang="en-GB" sz="3600" b="1" i="0" u="none" strike="noStrike" kern="1200" cap="none" spc="0" normalizeH="0" baseline="0" noProof="0" dirty="0">
                <a:ln>
                  <a:noFill/>
                </a:ln>
                <a:solidFill>
                  <a:schemeClr val="tx2"/>
                </a:solidFill>
                <a:effectLst/>
                <a:uLnTx/>
                <a:uFillTx/>
                <a:latin typeface="Aptos" panose="020B0004020202020204" pitchFamily="34" charset="0"/>
                <a:ea typeface="Calibri"/>
                <a:cs typeface="Calibri"/>
              </a:rPr>
              <a:t> Impact System engagement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3200" b="1" dirty="0">
              <a:solidFill>
                <a:srgbClr val="00A8A8"/>
              </a:solidFill>
              <a:latin typeface="Lato" panose="020F0502020204030203" pitchFamily="34" charset="77"/>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i="0" u="none" strike="noStrike" kern="1200" cap="none" spc="0" normalizeH="0" baseline="0" noProof="0" dirty="0">
                <a:ln>
                  <a:noFill/>
                </a:ln>
                <a:effectLst/>
                <a:uLnTx/>
                <a:uFillTx/>
                <a:latin typeface="Aptos" panose="020B0004020202020204" pitchFamily="34" charset="0"/>
                <a:ea typeface="Calibri"/>
                <a:cs typeface="Calibri"/>
              </a:rPr>
              <a:t>The expectation is that each setting: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dirty="0">
              <a:latin typeface="Aptos" panose="020B0004020202020204" pitchFamily="34" charset="0"/>
              <a:ea typeface="Calibri"/>
              <a:cs typeface="Calibri"/>
            </a:endParaRP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i="0" u="none" strike="noStrike" kern="1200" cap="none" spc="0" normalizeH="0" baseline="0" noProof="0" dirty="0">
                <a:ln>
                  <a:noFill/>
                </a:ln>
                <a:effectLst/>
                <a:uLnTx/>
                <a:uFillTx/>
                <a:latin typeface="Aptos" panose="020B0004020202020204" pitchFamily="34" charset="0"/>
                <a:ea typeface="Calibri"/>
                <a:cs typeface="Calibri"/>
              </a:rPr>
              <a:t>Completes an internal leadership review annually, to track and measure progress.</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800" i="0" u="none" strike="noStrike" kern="1200" cap="none" spc="0" normalizeH="0" baseline="0" noProof="0" dirty="0">
              <a:ln>
                <a:noFill/>
              </a:ln>
              <a:effectLst/>
              <a:uLnTx/>
              <a:uFillTx/>
              <a:latin typeface="Aptos" panose="020B0004020202020204" pitchFamily="34" charset="0"/>
              <a:ea typeface="Calibri"/>
              <a:cs typeface="Calibri"/>
            </a:endParaRP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800" dirty="0">
                <a:latin typeface="Aptos" panose="020B0004020202020204" pitchFamily="34" charset="0"/>
                <a:ea typeface="Calibri"/>
                <a:cs typeface="Calibri"/>
              </a:rPr>
              <a:t>Engages in a peer-to-peer review every three years        </a:t>
            </a:r>
            <a:r>
              <a:rPr lang="en-GB" sz="2000" dirty="0">
                <a:latin typeface="Aptos" panose="020B0004020202020204" pitchFamily="34" charset="0"/>
                <a:ea typeface="Calibri"/>
                <a:cs typeface="Calibri"/>
              </a:rPr>
              <a:t>(with every institution to have taken part    by 2028/29).</a:t>
            </a:r>
            <a:endParaRPr lang="en-GB" sz="2800" dirty="0">
              <a:latin typeface="Aptos" panose="020B0004020202020204" pitchFamily="34" charset="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800" i="0" u="none" strike="noStrike" kern="1200" cap="none" spc="0" normalizeH="0" baseline="0" noProof="0" dirty="0">
              <a:ln>
                <a:noFill/>
              </a:ln>
              <a:effectLst/>
              <a:uLnTx/>
              <a:uFillTx/>
              <a:latin typeface="Aptos" panose="020B0004020202020204" pitchFamily="34" charset="0"/>
            </a:endParaRPr>
          </a:p>
        </p:txBody>
      </p:sp>
    </p:spTree>
    <p:extLst>
      <p:ext uri="{BB962C8B-B14F-4D97-AF65-F5344CB8AC3E}">
        <p14:creationId xmlns:p14="http://schemas.microsoft.com/office/powerpoint/2010/main" val="683372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8A124EA-3375-612A-BC90-A2FA735DAA04}"/>
              </a:ext>
            </a:extLst>
          </p:cNvPr>
          <p:cNvSpPr/>
          <p:nvPr/>
        </p:nvSpPr>
        <p:spPr>
          <a:xfrm>
            <a:off x="742338" y="1444274"/>
            <a:ext cx="10450287" cy="4419686"/>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103C4614-D6FA-84A9-5823-705462B72D1A}"/>
              </a:ext>
            </a:extLst>
          </p:cNvPr>
          <p:cNvSpPr txBox="1"/>
          <p:nvPr/>
        </p:nvSpPr>
        <p:spPr>
          <a:xfrm>
            <a:off x="922767" y="1935851"/>
            <a:ext cx="10089427" cy="3477875"/>
          </a:xfrm>
          <a:prstGeom prst="rect">
            <a:avLst/>
          </a:prstGeom>
          <a:noFill/>
        </p:spPr>
        <p:txBody>
          <a:bodyPr wrap="square">
            <a:spAutoFit/>
          </a:bodyPr>
          <a:lstStyle/>
          <a:p>
            <a:pPr algn="ctr"/>
            <a:r>
              <a:rPr lang="en-GB" sz="4400" dirty="0">
                <a:solidFill>
                  <a:schemeClr val="bg1"/>
                </a:solidFill>
                <a:latin typeface="Aptos" panose="020B0004020202020204" pitchFamily="34" charset="0"/>
              </a:rPr>
              <a:t>Without strategic reflection, </a:t>
            </a:r>
          </a:p>
          <a:p>
            <a:pPr algn="ctr"/>
            <a:r>
              <a:rPr lang="en-GB" sz="4400" dirty="0">
                <a:solidFill>
                  <a:schemeClr val="bg1"/>
                </a:solidFill>
                <a:latin typeface="Aptos" panose="020B0004020202020204" pitchFamily="34" charset="0"/>
              </a:rPr>
              <a:t>careers provision risks remaining fragmented, reactive, and disconnected from wider improvement efforts, </a:t>
            </a:r>
          </a:p>
          <a:p>
            <a:pPr algn="ctr"/>
            <a:r>
              <a:rPr lang="en-GB" sz="4400" dirty="0">
                <a:solidFill>
                  <a:schemeClr val="bg1"/>
                </a:solidFill>
                <a:latin typeface="Aptos" panose="020B0004020202020204" pitchFamily="34" charset="0"/>
              </a:rPr>
              <a:t>ultimately limiting its impact on learners. </a:t>
            </a:r>
          </a:p>
        </p:txBody>
      </p:sp>
    </p:spTree>
    <p:extLst>
      <p:ext uri="{BB962C8B-B14F-4D97-AF65-F5344CB8AC3E}">
        <p14:creationId xmlns:p14="http://schemas.microsoft.com/office/powerpoint/2010/main" val="2727973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2345AE-24E6-30BB-5B49-8E1341368818}"/>
              </a:ext>
            </a:extLst>
          </p:cNvPr>
          <p:cNvSpPr txBox="1"/>
          <p:nvPr/>
        </p:nvSpPr>
        <p:spPr>
          <a:xfrm>
            <a:off x="3174380" y="2431626"/>
            <a:ext cx="2921620"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a:ln>
                  <a:noFill/>
                </a:ln>
                <a:solidFill>
                  <a:schemeClr val="bg1"/>
                </a:solidFill>
                <a:effectLst/>
                <a:uLnTx/>
                <a:uFillTx/>
                <a:latin typeface="Calibri" panose="020F0502020204030204"/>
                <a:ea typeface="+mn-ea"/>
                <a:cs typeface="+mn-cs"/>
              </a:rPr>
              <a:t>Q&amp;A</a:t>
            </a:r>
          </a:p>
        </p:txBody>
      </p:sp>
    </p:spTree>
    <p:extLst>
      <p:ext uri="{BB962C8B-B14F-4D97-AF65-F5344CB8AC3E}">
        <p14:creationId xmlns:p14="http://schemas.microsoft.com/office/powerpoint/2010/main" val="2050423179"/>
      </p:ext>
    </p:extLst>
  </p:cSld>
  <p:clrMapOvr>
    <a:masterClrMapping/>
  </p:clrMapOvr>
</p:sld>
</file>

<file path=ppt/theme/theme1.xml><?xml version="1.0" encoding="utf-8"?>
<a:theme xmlns:a="http://schemas.openxmlformats.org/drawingml/2006/main" name="1_Subject divider">
  <a:themeElements>
    <a:clrScheme name="Custom 9">
      <a:dk1>
        <a:srgbClr val="484947"/>
      </a:dk1>
      <a:lt1>
        <a:srgbClr val="FFFFFF"/>
      </a:lt1>
      <a:dk2>
        <a:srgbClr val="00A8A8"/>
      </a:dk2>
      <a:lt2>
        <a:srgbClr val="026891"/>
      </a:lt2>
      <a:accent1>
        <a:srgbClr val="077875"/>
      </a:accent1>
      <a:accent2>
        <a:srgbClr val="114F43"/>
      </a:accent2>
      <a:accent3>
        <a:srgbClr val="515E91"/>
      </a:accent3>
      <a:accent4>
        <a:srgbClr val="026891"/>
      </a:accent4>
      <a:accent5>
        <a:srgbClr val="077875"/>
      </a:accent5>
      <a:accent6>
        <a:srgbClr val="114F43"/>
      </a:accent6>
      <a:hlink>
        <a:srgbClr val="00A8A8"/>
      </a:hlink>
      <a:folHlink>
        <a:srgbClr val="484947"/>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83 - New PPT Template v1" id="{6B8D8117-AD27-354B-8F54-41625B1A9EFF}" vid="{B34FDF30-45B0-3D4E-82FA-C09580139842}"/>
    </a:ext>
  </a:extLst>
</a:theme>
</file>

<file path=ppt/theme/theme3.xml><?xml version="1.0" encoding="utf-8"?>
<a:theme xmlns:a="http://schemas.openxmlformats.org/drawingml/2006/main" name="CEC 26">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C 26" id="{73A406A2-BD2F-4346-B410-17296B6F173C}" vid="{F2E90056-CC3B-4747-A7D5-A6845B7C946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67b6cab2-703a-4cb5-91c3-481ce8644fd0">
      <UserInfo>
        <DisplayName>Barbara Thorpe-Tracey</DisplayName>
        <AccountId>292</AccountId>
        <AccountType/>
      </UserInfo>
      <UserInfo>
        <DisplayName>Cameron Nimmo</DisplayName>
        <AccountId>33</AccountId>
        <AccountType/>
      </UserInfo>
      <UserInfo>
        <DisplayName>Marie Jobson</DisplayName>
        <AccountId>32</AccountId>
        <AccountType/>
      </UserInfo>
      <UserInfo>
        <DisplayName>Philippa Hartley</DisplayName>
        <AccountId>24</AccountId>
        <AccountType/>
      </UserInfo>
      <UserInfo>
        <DisplayName>Emily Tanner</DisplayName>
        <AccountId>66</AccountId>
        <AccountType/>
      </UserInfo>
      <UserInfo>
        <DisplayName>Mohammed Sarumi</DisplayName>
        <AccountId>48</AccountId>
        <AccountType/>
      </UserInfo>
      <UserInfo>
        <DisplayName>Daniel Edwards</DisplayName>
        <AccountId>25</AccountId>
        <AccountType/>
      </UserInfo>
      <UserInfo>
        <DisplayName>Tanya Fihosy</DisplayName>
        <AccountId>116</AccountId>
        <AccountType/>
      </UserInfo>
      <UserInfo>
        <DisplayName>Rosa Alexander</DisplayName>
        <AccountId>310</AccountId>
        <AccountType/>
      </UserInfo>
      <UserInfo>
        <DisplayName>Elizabeth Phillips-Rennie</DisplayName>
        <AccountId>415</AccountId>
        <AccountType/>
      </UserInfo>
      <UserInfo>
        <DisplayName>Victoria Merrick</DisplayName>
        <AccountId>557</AccountId>
        <AccountType/>
      </UserInfo>
      <UserInfo>
        <DisplayName>Louise Liddle</DisplayName>
        <AccountId>145</AccountId>
        <AccountType/>
      </UserInfo>
      <UserInfo>
        <DisplayName>Ella Wardleworth-Phillips</DisplayName>
        <AccountId>118</AccountId>
        <AccountType/>
      </UserInfo>
      <UserInfo>
        <DisplayName>Daryl Keyworth</DisplayName>
        <AccountId>299</AccountId>
        <AccountType/>
      </UserInfo>
      <UserInfo>
        <DisplayName>Suzy Wright</DisplayName>
        <AccountId>300</AccountId>
        <AccountType/>
      </UserInfo>
      <UserInfo>
        <DisplayName>Caroline Ledward</DisplayName>
        <AccountId>35</AccountId>
        <AccountType/>
      </UserInfo>
      <UserInfo>
        <DisplayName>Jack Dennis</DisplayName>
        <AccountId>2764</AccountId>
        <AccountType/>
      </UserInfo>
      <UserInfo>
        <DisplayName>Emma Carney</DisplayName>
        <AccountId>1818</AccountId>
        <AccountType/>
      </UserInfo>
      <UserInfo>
        <DisplayName>Pauline Vipond</DisplayName>
        <AccountId>1001</AccountId>
        <AccountType/>
      </UserInfo>
      <UserInfo>
        <DisplayName>Ndidi Edozie-Ansah</DisplayName>
        <AccountId>337</AccountId>
        <AccountType/>
      </UserInfo>
      <UserInfo>
        <DisplayName>Robin MacNeill</DisplayName>
        <AccountId>1781</AccountId>
        <AccountType/>
      </UserInfo>
      <UserInfo>
        <DisplayName>Angela Tellyn</DisplayName>
        <AccountId>181</AccountId>
        <AccountType/>
      </UserInfo>
    </SharedWithUsers>
    <TaxCatchAll xmlns="67b6cab2-703a-4cb5-91c3-481ce8644fd0" xsi:nil="true"/>
    <lcf76f155ced4ddcb4097134ff3c332f xmlns="90fa31b0-8902-42be-919b-282dd03cd4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31797813AA5564F8DD51FF6A324DAA2" ma:contentTypeVersion="15" ma:contentTypeDescription="Create a new document." ma:contentTypeScope="" ma:versionID="0d311088e4fb409c8bef89763feba056">
  <xsd:schema xmlns:xsd="http://www.w3.org/2001/XMLSchema" xmlns:xs="http://www.w3.org/2001/XMLSchema" xmlns:p="http://schemas.microsoft.com/office/2006/metadata/properties" xmlns:ns2="90fa31b0-8902-42be-919b-282dd03cd430" xmlns:ns3="67b6cab2-703a-4cb5-91c3-481ce8644fd0" targetNamespace="http://schemas.microsoft.com/office/2006/metadata/properties" ma:root="true" ma:fieldsID="e88be095804f1aaf8d0f2b5319981ea1" ns2:_="" ns3:_="">
    <xsd:import namespace="90fa31b0-8902-42be-919b-282dd03cd430"/>
    <xsd:import namespace="67b6cab2-703a-4cb5-91c3-481ce8644f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fa31b0-8902-42be-919b-282dd03cd4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6e0c83f-acaa-4304-b138-9c5a9482c26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7b6cab2-703a-4cb5-91c3-481ce8644fd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fc85496-5545-4664-85f9-986316743d5d}" ma:internalName="TaxCatchAll" ma:showField="CatchAllData" ma:web="67b6cab2-703a-4cb5-91c3-481ce8644f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39303B-9819-44D1-B57D-8B3BBE59575B}">
  <ds:schemaRefs>
    <ds:schemaRef ds:uri="http://purl.org/dc/dcmitype/"/>
    <ds:schemaRef ds:uri="67b6cab2-703a-4cb5-91c3-481ce8644fd0"/>
    <ds:schemaRef ds:uri="http://www.w3.org/XML/1998/namespace"/>
    <ds:schemaRef ds:uri="http://schemas.openxmlformats.org/package/2006/metadata/core-properties"/>
    <ds:schemaRef ds:uri="http://schemas.microsoft.com/office/2006/documentManagement/types"/>
    <ds:schemaRef ds:uri="http://purl.org/dc/elements/1.1/"/>
    <ds:schemaRef ds:uri="http://purl.org/dc/terms/"/>
    <ds:schemaRef ds:uri="http://schemas.microsoft.com/office/2006/metadata/properties"/>
    <ds:schemaRef ds:uri="http://schemas.microsoft.com/office/infopath/2007/PartnerControls"/>
    <ds:schemaRef ds:uri="90fa31b0-8902-42be-919b-282dd03cd430"/>
  </ds:schemaRefs>
</ds:datastoreItem>
</file>

<file path=customXml/itemProps2.xml><?xml version="1.0" encoding="utf-8"?>
<ds:datastoreItem xmlns:ds="http://schemas.openxmlformats.org/officeDocument/2006/customXml" ds:itemID="{46226C12-E495-417C-B3C7-22E19FDF7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fa31b0-8902-42be-919b-282dd03cd430"/>
    <ds:schemaRef ds:uri="67b6cab2-703a-4cb5-91c3-481ce8644f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0EA780-2605-442D-8C2A-8C2447E295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46</TotalTime>
  <Words>3841</Words>
  <Application>Microsoft Office PowerPoint</Application>
  <PresentationFormat>Widescreen</PresentationFormat>
  <Paragraphs>352</Paragraphs>
  <Slides>29</Slides>
  <Notes>29</Notes>
  <HiddenSlides>0</HiddenSlides>
  <MMClips>2</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29</vt:i4>
      </vt:variant>
    </vt:vector>
  </HeadingPairs>
  <TitlesOfParts>
    <vt:vector size="42" baseType="lpstr">
      <vt:lpstr>Aptos</vt:lpstr>
      <vt:lpstr>Arial</vt:lpstr>
      <vt:lpstr>Calibri</vt:lpstr>
      <vt:lpstr>Calibri Light</vt:lpstr>
      <vt:lpstr>Lato</vt:lpstr>
      <vt:lpstr>Lato Medium</vt:lpstr>
      <vt:lpstr>Segoe UI</vt:lpstr>
      <vt:lpstr>Symbol</vt:lpstr>
      <vt:lpstr>Times New Roman</vt:lpstr>
      <vt:lpstr>Wingdings</vt:lpstr>
      <vt:lpstr>1_Subject divider</vt:lpstr>
      <vt:lpstr>5_Office Theme</vt:lpstr>
      <vt:lpstr>CEC 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 Clarke</dc:creator>
  <cp:lastModifiedBy>Clare Parker</cp:lastModifiedBy>
  <cp:revision>89</cp:revision>
  <cp:lastPrinted>2023-11-15T08:55:28Z</cp:lastPrinted>
  <dcterms:created xsi:type="dcterms:W3CDTF">2021-08-12T08:10:25Z</dcterms:created>
  <dcterms:modified xsi:type="dcterms:W3CDTF">2026-08-24T09:01:18Z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0x010100731797813AA5564F8DD51FF6A324DAA2</vt:lpwstr>
  </property>
  <property fmtid="{D5CDD505-2E9C-101B-9397-08002B2CF9AE}" pid="3" name="Order">
    <vt:r8>18200</vt:r8>
  </property>
  <property fmtid="{D5CDD505-2E9C-101B-9397-08002B2CF9AE}" pid="4" name="Document Type">
    <vt:lpwstr/>
  </property>
  <property fmtid="{D5CDD505-2E9C-101B-9397-08002B2CF9AE}" pid="5" name="MediaServiceImageTags">
    <vt:lpwstr/>
  </property>
</Properties>
</file>