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8" r:id="rId4"/>
  </p:sldMasterIdLst>
  <p:notesMasterIdLst>
    <p:notesMasterId r:id="rId28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353" r:id="rId13"/>
    <p:sldId id="3996" r:id="rId14"/>
    <p:sldId id="3997" r:id="rId15"/>
    <p:sldId id="4002" r:id="rId16"/>
    <p:sldId id="2869" r:id="rId17"/>
    <p:sldId id="4003" r:id="rId18"/>
    <p:sldId id="4004" r:id="rId19"/>
    <p:sldId id="4005" r:id="rId20"/>
    <p:sldId id="4006" r:id="rId21"/>
    <p:sldId id="2873" r:id="rId22"/>
    <p:sldId id="3998" r:id="rId23"/>
    <p:sldId id="3999" r:id="rId24"/>
    <p:sldId id="4000" r:id="rId25"/>
    <p:sldId id="2870" r:id="rId26"/>
    <p:sldId id="4007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B142D47A-A3B4-4D98-B795-D60EA93F9B8D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353"/>
            <p14:sldId id="3996"/>
            <p14:sldId id="3997"/>
            <p14:sldId id="4002"/>
            <p14:sldId id="2869"/>
            <p14:sldId id="4003"/>
            <p14:sldId id="4004"/>
            <p14:sldId id="4005"/>
            <p14:sldId id="4006"/>
            <p14:sldId id="2873"/>
            <p14:sldId id="3998"/>
            <p14:sldId id="3999"/>
            <p14:sldId id="4000"/>
            <p14:sldId id="2870"/>
            <p14:sldId id="400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B8FE030-797B-237A-2980-AB4E7B1AD317}" name="Kiran Sekhon" initials="" userId="S::KSekhon@careersandenterprise.co.uk::84afe4c5-1cad-4ca4-9580-e4542e645aee" providerId="AD"/>
  <p188:author id="{E056923D-C69A-2D42-A4D5-5AA74C21BA64}" name="Josh Clarke" initials="JC" userId="S::jclarke@careersandenterprise.co.uk::1f1bbf5d-b007-4806-aa6b-91ab8e038bb2" providerId="AD"/>
  <p188:author id="{265D704D-427D-FF7F-01E4-D04E01645CCB}" name="Lucie Heseltine" initials="LH" userId="S::lheseltine@careersandenterprise.co.uk::bf9ceea0-3bb9-4b75-9041-ae9c9cf5d1a3" providerId="AD"/>
  <p188:author id="{D5C8F555-0384-E0B7-A59C-B351B81A08DD}" name="Kiran Sekhon" initials="KS" userId="S::ksekhon@careersandenterprise.co.uk::84afe4c5-1cad-4ca4-9580-e4542e645aee" providerId="AD"/>
  <p188:author id="{0B027E92-44D5-22C8-6796-2F60D6F3B128}" name="Elizabeth Phillips-Rennie" initials="EP" userId="S::EPhillips-Rennie@careersandenterprise.co.uk::26205adf-4d21-454d-9134-27955b9cf1bd" providerId="AD"/>
  <p188:author id="{BDC9AAAA-C25C-AB69-7934-E4BCB8C0E796}" name="Isabel Hutton" initials="IH" userId="S::ihutton@careersandenterprise.co.uk::e1ed1acd-a03f-44ef-9237-5a2e87833fbb" providerId="AD"/>
  <p188:author id="{0E2354E9-4591-0BC7-495F-CCC8A93C515F}" name="Resha Bhatt" initials="RB" userId="S::rbhatt@careersandenterprise.co.uk::7fe70a86-68d3-48b7-8820-8358c4ba984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ECBC6"/>
    <a:srgbClr val="00A8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95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viewProps" Target="viewProps.xml"/><Relationship Id="rId8" Type="http://schemas.openxmlformats.org/officeDocument/2006/relationships/slide" Target="slides/slide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5A2A632-ECA1-42F7-B7ED-0113DA29CEB6}" type="doc">
      <dgm:prSet loTypeId="urn:microsoft.com/office/officeart/2005/8/layout/cycle2" loCatId="cycle" qsTypeId="urn:microsoft.com/office/officeart/2005/8/quickstyle/simple1" qsCatId="simple" csTypeId="urn:microsoft.com/office/officeart/2005/8/colors/accent6_4" csCatId="accent6" phldr="1"/>
      <dgm:spPr/>
      <dgm:t>
        <a:bodyPr/>
        <a:lstStyle/>
        <a:p>
          <a:endParaRPr lang="en-GB"/>
        </a:p>
      </dgm:t>
    </dgm:pt>
    <dgm:pt modelId="{8D51D020-F1B7-4156-A6C0-54E827BB4750}">
      <dgm:prSet phldrT="[Text]" custT="1"/>
      <dgm:spPr>
        <a:solidFill>
          <a:schemeClr val="accent5"/>
        </a:solidFill>
      </dgm:spPr>
      <dgm:t>
        <a:bodyPr/>
        <a:lstStyle/>
        <a:p>
          <a:r>
            <a:rPr lang="en-GB" sz="2400" dirty="0">
              <a:solidFill>
                <a:schemeClr val="accent6"/>
              </a:solidFill>
              <a:effectLst/>
              <a:uFill>
                <a:solidFill>
                  <a:srgbClr val="111111"/>
                </a:solidFill>
              </a:uFill>
              <a:latin typeface="Calibri"/>
              <a:ea typeface="Arial Unicode MS"/>
              <a:cs typeface="Calibri"/>
            </a:rPr>
            <a:t>Make aspirational and informed decisions.</a:t>
          </a:r>
          <a:endParaRPr lang="en-GB" sz="2400" dirty="0">
            <a:solidFill>
              <a:schemeClr val="accent6"/>
            </a:solidFill>
            <a:latin typeface="Calibri"/>
            <a:cs typeface="Calibri"/>
          </a:endParaRPr>
        </a:p>
      </dgm:t>
    </dgm:pt>
    <dgm:pt modelId="{2951D8D3-7983-4461-8F28-04713BD2CC00}" type="parTrans" cxnId="{735270B8-B700-4CD7-B7AF-8C0ABD78F77B}">
      <dgm:prSet/>
      <dgm:spPr/>
      <dgm:t>
        <a:bodyPr/>
        <a:lstStyle/>
        <a:p>
          <a:endParaRPr lang="en-GB"/>
        </a:p>
      </dgm:t>
    </dgm:pt>
    <dgm:pt modelId="{CA69984F-7977-47FA-966F-96086F416275}" type="sibTrans" cxnId="{735270B8-B700-4CD7-B7AF-8C0ABD78F77B}">
      <dgm:prSet/>
      <dgm:spPr>
        <a:solidFill>
          <a:schemeClr val="accent2"/>
        </a:solidFill>
      </dgm:spPr>
      <dgm:t>
        <a:bodyPr/>
        <a:lstStyle/>
        <a:p>
          <a:endParaRPr lang="en-GB"/>
        </a:p>
      </dgm:t>
    </dgm:pt>
    <dgm:pt modelId="{38EE4469-66FD-44A9-A446-315B886D2B5E}">
      <dgm:prSet custT="1"/>
      <dgm:spPr>
        <a:solidFill>
          <a:schemeClr val="accent6"/>
        </a:solidFill>
      </dgm:spPr>
      <dgm:t>
        <a:bodyPr/>
        <a:lstStyle/>
        <a:p>
          <a:r>
            <a:rPr lang="en-GB" sz="2400" dirty="0">
              <a:effectLst/>
              <a:uFill>
                <a:solidFill>
                  <a:srgbClr val="111111"/>
                </a:solidFill>
              </a:uFill>
              <a:latin typeface="Calibri"/>
              <a:ea typeface="Arial Unicode MS"/>
              <a:cs typeface="Calibri"/>
            </a:rPr>
            <a:t>Make effective and sustained transitions.</a:t>
          </a:r>
        </a:p>
      </dgm:t>
    </dgm:pt>
    <dgm:pt modelId="{D27227EF-D04D-4623-986A-FE93595B230B}" type="parTrans" cxnId="{C372D90E-02E1-4C7F-AB4A-8E958137B7F3}">
      <dgm:prSet/>
      <dgm:spPr/>
      <dgm:t>
        <a:bodyPr/>
        <a:lstStyle/>
        <a:p>
          <a:endParaRPr lang="en-GB"/>
        </a:p>
      </dgm:t>
    </dgm:pt>
    <dgm:pt modelId="{984469AE-D870-45DE-B0A8-AD6068A54F0C}" type="sibTrans" cxnId="{C372D90E-02E1-4C7F-AB4A-8E958137B7F3}">
      <dgm:prSet/>
      <dgm:spPr>
        <a:solidFill>
          <a:schemeClr val="accent2"/>
        </a:solidFill>
      </dgm:spPr>
      <dgm:t>
        <a:bodyPr/>
        <a:lstStyle/>
        <a:p>
          <a:endParaRPr lang="en-GB"/>
        </a:p>
      </dgm:t>
    </dgm:pt>
    <dgm:pt modelId="{6346B98C-D058-4E3F-B295-74B935E242D9}">
      <dgm:prSet custT="1"/>
      <dgm:spPr>
        <a:solidFill>
          <a:schemeClr val="tx2"/>
        </a:solidFill>
      </dgm:spPr>
      <dgm:t>
        <a:bodyPr/>
        <a:lstStyle/>
        <a:p>
          <a:r>
            <a:rPr lang="en-GB" sz="2400" dirty="0">
              <a:effectLst/>
              <a:uFill>
                <a:solidFill>
                  <a:srgbClr val="111111"/>
                </a:solidFill>
              </a:uFill>
              <a:latin typeface="Calibri"/>
              <a:ea typeface="Arial Unicode MS"/>
              <a:cs typeface="Calibri"/>
            </a:rPr>
            <a:t>Develop career readiness/</a:t>
          </a:r>
        </a:p>
        <a:p>
          <a:r>
            <a:rPr lang="en-GB" sz="2400" dirty="0">
              <a:effectLst/>
              <a:uFill>
                <a:solidFill>
                  <a:srgbClr val="111111"/>
                </a:solidFill>
              </a:uFill>
              <a:latin typeface="Calibri"/>
              <a:ea typeface="Arial Unicode MS"/>
              <a:cs typeface="Calibri"/>
            </a:rPr>
            <a:t>prepare for adulthood.</a:t>
          </a:r>
        </a:p>
      </dgm:t>
    </dgm:pt>
    <dgm:pt modelId="{D1FAD423-3E49-493D-9B74-97453B819AF1}" type="parTrans" cxnId="{08884753-B766-469A-ABEA-BAB77C8D616D}">
      <dgm:prSet/>
      <dgm:spPr/>
      <dgm:t>
        <a:bodyPr/>
        <a:lstStyle/>
        <a:p>
          <a:endParaRPr lang="en-GB"/>
        </a:p>
      </dgm:t>
    </dgm:pt>
    <dgm:pt modelId="{A44706FF-EB4E-4A0F-ABC2-F5C4C0F8250A}" type="sibTrans" cxnId="{08884753-B766-469A-ABEA-BAB77C8D616D}">
      <dgm:prSet/>
      <dgm:spPr>
        <a:solidFill>
          <a:schemeClr val="accent2"/>
        </a:solidFill>
      </dgm:spPr>
      <dgm:t>
        <a:bodyPr/>
        <a:lstStyle/>
        <a:p>
          <a:endParaRPr lang="en-GB"/>
        </a:p>
      </dgm:t>
    </dgm:pt>
    <dgm:pt modelId="{EAE1C62B-5E88-4408-9D7F-83A6493884D5}" type="pres">
      <dgm:prSet presAssocID="{D5A2A632-ECA1-42F7-B7ED-0113DA29CEB6}" presName="cycle" presStyleCnt="0">
        <dgm:presLayoutVars>
          <dgm:dir/>
          <dgm:resizeHandles val="exact"/>
        </dgm:presLayoutVars>
      </dgm:prSet>
      <dgm:spPr/>
    </dgm:pt>
    <dgm:pt modelId="{99A8924F-D8BB-4999-A3CB-11E2CC88CED1}" type="pres">
      <dgm:prSet presAssocID="{8D51D020-F1B7-4156-A6C0-54E827BB4750}" presName="node" presStyleLbl="node1" presStyleIdx="0" presStyleCnt="3">
        <dgm:presLayoutVars>
          <dgm:bulletEnabled val="1"/>
        </dgm:presLayoutVars>
      </dgm:prSet>
      <dgm:spPr/>
    </dgm:pt>
    <dgm:pt modelId="{77BFEB62-8013-483F-909C-B4CA5B383F15}" type="pres">
      <dgm:prSet presAssocID="{CA69984F-7977-47FA-966F-96086F416275}" presName="sibTrans" presStyleLbl="sibTrans2D1" presStyleIdx="0" presStyleCnt="3"/>
      <dgm:spPr/>
    </dgm:pt>
    <dgm:pt modelId="{3E046AF0-AD58-4E93-ABDC-A7B8912FAD68}" type="pres">
      <dgm:prSet presAssocID="{CA69984F-7977-47FA-966F-96086F416275}" presName="connectorText" presStyleLbl="sibTrans2D1" presStyleIdx="0" presStyleCnt="3"/>
      <dgm:spPr/>
    </dgm:pt>
    <dgm:pt modelId="{5507165A-024F-4437-98BE-889278B34712}" type="pres">
      <dgm:prSet presAssocID="{6346B98C-D058-4E3F-B295-74B935E242D9}" presName="node" presStyleLbl="node1" presStyleIdx="1" presStyleCnt="3">
        <dgm:presLayoutVars>
          <dgm:bulletEnabled val="1"/>
        </dgm:presLayoutVars>
      </dgm:prSet>
      <dgm:spPr/>
    </dgm:pt>
    <dgm:pt modelId="{7D586AFC-C7A7-46F9-8F39-C95C7B7A1AEE}" type="pres">
      <dgm:prSet presAssocID="{A44706FF-EB4E-4A0F-ABC2-F5C4C0F8250A}" presName="sibTrans" presStyleLbl="sibTrans2D1" presStyleIdx="1" presStyleCnt="3"/>
      <dgm:spPr/>
    </dgm:pt>
    <dgm:pt modelId="{D6B6B05B-6F3B-4DBE-98F2-4C936A6557AF}" type="pres">
      <dgm:prSet presAssocID="{A44706FF-EB4E-4A0F-ABC2-F5C4C0F8250A}" presName="connectorText" presStyleLbl="sibTrans2D1" presStyleIdx="1" presStyleCnt="3"/>
      <dgm:spPr/>
    </dgm:pt>
    <dgm:pt modelId="{E80A0EBE-65A3-460E-A353-09D25E63AFD1}" type="pres">
      <dgm:prSet presAssocID="{38EE4469-66FD-44A9-A446-315B886D2B5E}" presName="node" presStyleLbl="node1" presStyleIdx="2" presStyleCnt="3">
        <dgm:presLayoutVars>
          <dgm:bulletEnabled val="1"/>
        </dgm:presLayoutVars>
      </dgm:prSet>
      <dgm:spPr/>
    </dgm:pt>
    <dgm:pt modelId="{D6BFA2BD-EAD7-46DE-A6B7-5616B0CFA5F8}" type="pres">
      <dgm:prSet presAssocID="{984469AE-D870-45DE-B0A8-AD6068A54F0C}" presName="sibTrans" presStyleLbl="sibTrans2D1" presStyleIdx="2" presStyleCnt="3"/>
      <dgm:spPr/>
    </dgm:pt>
    <dgm:pt modelId="{09ECBCDC-5B91-4851-A8D3-3FD3FBAAECC2}" type="pres">
      <dgm:prSet presAssocID="{984469AE-D870-45DE-B0A8-AD6068A54F0C}" presName="connectorText" presStyleLbl="sibTrans2D1" presStyleIdx="2" presStyleCnt="3"/>
      <dgm:spPr/>
    </dgm:pt>
  </dgm:ptLst>
  <dgm:cxnLst>
    <dgm:cxn modelId="{C372D90E-02E1-4C7F-AB4A-8E958137B7F3}" srcId="{D5A2A632-ECA1-42F7-B7ED-0113DA29CEB6}" destId="{38EE4469-66FD-44A9-A446-315B886D2B5E}" srcOrd="2" destOrd="0" parTransId="{D27227EF-D04D-4623-986A-FE93595B230B}" sibTransId="{984469AE-D870-45DE-B0A8-AD6068A54F0C}"/>
    <dgm:cxn modelId="{99815B31-8DF8-4ED4-AA35-365C7DE3C471}" type="presOf" srcId="{D5A2A632-ECA1-42F7-B7ED-0113DA29CEB6}" destId="{EAE1C62B-5E88-4408-9D7F-83A6493884D5}" srcOrd="0" destOrd="0" presId="urn:microsoft.com/office/officeart/2005/8/layout/cycle2"/>
    <dgm:cxn modelId="{16A31436-C7EE-4B6C-972E-D2366F841081}" type="presOf" srcId="{984469AE-D870-45DE-B0A8-AD6068A54F0C}" destId="{D6BFA2BD-EAD7-46DE-A6B7-5616B0CFA5F8}" srcOrd="0" destOrd="0" presId="urn:microsoft.com/office/officeart/2005/8/layout/cycle2"/>
    <dgm:cxn modelId="{F6621738-8758-4106-8A04-8BE31260FDD4}" type="presOf" srcId="{CA69984F-7977-47FA-966F-96086F416275}" destId="{77BFEB62-8013-483F-909C-B4CA5B383F15}" srcOrd="0" destOrd="0" presId="urn:microsoft.com/office/officeart/2005/8/layout/cycle2"/>
    <dgm:cxn modelId="{C19C674E-C233-4E5F-B0E6-F5D4D492ABA2}" type="presOf" srcId="{A44706FF-EB4E-4A0F-ABC2-F5C4C0F8250A}" destId="{D6B6B05B-6F3B-4DBE-98F2-4C936A6557AF}" srcOrd="1" destOrd="0" presId="urn:microsoft.com/office/officeart/2005/8/layout/cycle2"/>
    <dgm:cxn modelId="{08884753-B766-469A-ABEA-BAB77C8D616D}" srcId="{D5A2A632-ECA1-42F7-B7ED-0113DA29CEB6}" destId="{6346B98C-D058-4E3F-B295-74B935E242D9}" srcOrd="1" destOrd="0" parTransId="{D1FAD423-3E49-493D-9B74-97453B819AF1}" sibTransId="{A44706FF-EB4E-4A0F-ABC2-F5C4C0F8250A}"/>
    <dgm:cxn modelId="{5094399D-3544-43F1-84AB-B38C556827C0}" type="presOf" srcId="{984469AE-D870-45DE-B0A8-AD6068A54F0C}" destId="{09ECBCDC-5B91-4851-A8D3-3FD3FBAAECC2}" srcOrd="1" destOrd="0" presId="urn:microsoft.com/office/officeart/2005/8/layout/cycle2"/>
    <dgm:cxn modelId="{34FBD7A3-AFF1-4ED5-881C-08F75F5A7280}" type="presOf" srcId="{6346B98C-D058-4E3F-B295-74B935E242D9}" destId="{5507165A-024F-4437-98BE-889278B34712}" srcOrd="0" destOrd="0" presId="urn:microsoft.com/office/officeart/2005/8/layout/cycle2"/>
    <dgm:cxn modelId="{735270B8-B700-4CD7-B7AF-8C0ABD78F77B}" srcId="{D5A2A632-ECA1-42F7-B7ED-0113DA29CEB6}" destId="{8D51D020-F1B7-4156-A6C0-54E827BB4750}" srcOrd="0" destOrd="0" parTransId="{2951D8D3-7983-4461-8F28-04713BD2CC00}" sibTransId="{CA69984F-7977-47FA-966F-96086F416275}"/>
    <dgm:cxn modelId="{5EF9AEBC-7E2B-4D9E-9B01-44B0F547464D}" type="presOf" srcId="{CA69984F-7977-47FA-966F-96086F416275}" destId="{3E046AF0-AD58-4E93-ABDC-A7B8912FAD68}" srcOrd="1" destOrd="0" presId="urn:microsoft.com/office/officeart/2005/8/layout/cycle2"/>
    <dgm:cxn modelId="{F65434CE-EEB4-42C1-A22F-C73A9639B711}" type="presOf" srcId="{38EE4469-66FD-44A9-A446-315B886D2B5E}" destId="{E80A0EBE-65A3-460E-A353-09D25E63AFD1}" srcOrd="0" destOrd="0" presId="urn:microsoft.com/office/officeart/2005/8/layout/cycle2"/>
    <dgm:cxn modelId="{F71D81E0-E0C1-4681-90C6-CA64A2ED6FAB}" type="presOf" srcId="{8D51D020-F1B7-4156-A6C0-54E827BB4750}" destId="{99A8924F-D8BB-4999-A3CB-11E2CC88CED1}" srcOrd="0" destOrd="0" presId="urn:microsoft.com/office/officeart/2005/8/layout/cycle2"/>
    <dgm:cxn modelId="{41F680E9-B852-4507-A402-F07FCA4CAF11}" type="presOf" srcId="{A44706FF-EB4E-4A0F-ABC2-F5C4C0F8250A}" destId="{7D586AFC-C7A7-46F9-8F39-C95C7B7A1AEE}" srcOrd="0" destOrd="0" presId="urn:microsoft.com/office/officeart/2005/8/layout/cycle2"/>
    <dgm:cxn modelId="{A14D54B5-1536-4329-8E8D-7ED99390BD75}" type="presParOf" srcId="{EAE1C62B-5E88-4408-9D7F-83A6493884D5}" destId="{99A8924F-D8BB-4999-A3CB-11E2CC88CED1}" srcOrd="0" destOrd="0" presId="urn:microsoft.com/office/officeart/2005/8/layout/cycle2"/>
    <dgm:cxn modelId="{B69D6337-D061-4495-B216-3B16D58E0C1B}" type="presParOf" srcId="{EAE1C62B-5E88-4408-9D7F-83A6493884D5}" destId="{77BFEB62-8013-483F-909C-B4CA5B383F15}" srcOrd="1" destOrd="0" presId="urn:microsoft.com/office/officeart/2005/8/layout/cycle2"/>
    <dgm:cxn modelId="{C1021FFC-5BAD-4DE8-B2BF-96D76D231BBD}" type="presParOf" srcId="{77BFEB62-8013-483F-909C-B4CA5B383F15}" destId="{3E046AF0-AD58-4E93-ABDC-A7B8912FAD68}" srcOrd="0" destOrd="0" presId="urn:microsoft.com/office/officeart/2005/8/layout/cycle2"/>
    <dgm:cxn modelId="{474E0EE1-9204-4231-83E6-E291B841E688}" type="presParOf" srcId="{EAE1C62B-5E88-4408-9D7F-83A6493884D5}" destId="{5507165A-024F-4437-98BE-889278B34712}" srcOrd="2" destOrd="0" presId="urn:microsoft.com/office/officeart/2005/8/layout/cycle2"/>
    <dgm:cxn modelId="{7C832E0D-F786-40FD-ACAF-B37B7EF98A6D}" type="presParOf" srcId="{EAE1C62B-5E88-4408-9D7F-83A6493884D5}" destId="{7D586AFC-C7A7-46F9-8F39-C95C7B7A1AEE}" srcOrd="3" destOrd="0" presId="urn:microsoft.com/office/officeart/2005/8/layout/cycle2"/>
    <dgm:cxn modelId="{FC5D445C-E31B-4008-BF46-3AB4769632C1}" type="presParOf" srcId="{7D586AFC-C7A7-46F9-8F39-C95C7B7A1AEE}" destId="{D6B6B05B-6F3B-4DBE-98F2-4C936A6557AF}" srcOrd="0" destOrd="0" presId="urn:microsoft.com/office/officeart/2005/8/layout/cycle2"/>
    <dgm:cxn modelId="{839B433D-4157-481F-B6DC-F548D433BD45}" type="presParOf" srcId="{EAE1C62B-5E88-4408-9D7F-83A6493884D5}" destId="{E80A0EBE-65A3-460E-A353-09D25E63AFD1}" srcOrd="4" destOrd="0" presId="urn:microsoft.com/office/officeart/2005/8/layout/cycle2"/>
    <dgm:cxn modelId="{61B2AEE7-0891-41BD-9854-50F3C2BEE81D}" type="presParOf" srcId="{EAE1C62B-5E88-4408-9D7F-83A6493884D5}" destId="{D6BFA2BD-EAD7-46DE-A6B7-5616B0CFA5F8}" srcOrd="5" destOrd="0" presId="urn:microsoft.com/office/officeart/2005/8/layout/cycle2"/>
    <dgm:cxn modelId="{0374A77E-BE99-4B50-BB1D-72AA3FFDEC74}" type="presParOf" srcId="{D6BFA2BD-EAD7-46DE-A6B7-5616B0CFA5F8}" destId="{09ECBCDC-5B91-4851-A8D3-3FD3FBAAECC2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D36D13C-4930-40B4-8CEC-2B96822484E5}" type="doc">
      <dgm:prSet loTypeId="urn:microsoft.com/office/officeart/2005/8/layout/venn3" loCatId="relationship" qsTypeId="urn:microsoft.com/office/officeart/2005/8/quickstyle/simple2" qsCatId="simple" csTypeId="urn:microsoft.com/office/officeart/2005/8/colors/accent2_1" csCatId="accent2" phldr="1"/>
      <dgm:spPr/>
      <dgm:t>
        <a:bodyPr/>
        <a:lstStyle/>
        <a:p>
          <a:endParaRPr lang="en-GB"/>
        </a:p>
      </dgm:t>
    </dgm:pt>
    <dgm:pt modelId="{3173E5FE-2234-446C-A50F-2E8B0409F00E}">
      <dgm:prSet phldrT="[Text]" custT="1"/>
      <dgm:spPr/>
      <dgm:t>
        <a:bodyPr/>
        <a:lstStyle/>
        <a:p>
          <a:r>
            <a:rPr lang="en-GB" sz="1500" b="1" dirty="0">
              <a:latin typeface="+mn-lt"/>
            </a:rPr>
            <a:t>Impact evaluation </a:t>
          </a:r>
          <a:r>
            <a:rPr lang="en-GB" sz="1500" b="0" dirty="0">
              <a:latin typeface="+mn-lt"/>
            </a:rPr>
            <a:t>with robust and regular</a:t>
          </a:r>
          <a:r>
            <a:rPr lang="en-GB" sz="1500" b="1" dirty="0">
              <a:latin typeface="+mn-lt"/>
            </a:rPr>
            <a:t> </a:t>
          </a:r>
          <a:r>
            <a:rPr lang="en-GB" sz="1500" dirty="0">
              <a:latin typeface="+mn-lt"/>
            </a:rPr>
            <a:t>monitoring (by SLT and governance) and celebration of success.</a:t>
          </a:r>
        </a:p>
      </dgm:t>
    </dgm:pt>
    <dgm:pt modelId="{EAD7A170-CBD9-4199-B90E-3B25B2DA6213}" type="parTrans" cxnId="{F0711521-0A3D-4764-A714-7F1621DF7DD4}">
      <dgm:prSet/>
      <dgm:spPr/>
      <dgm:t>
        <a:bodyPr/>
        <a:lstStyle/>
        <a:p>
          <a:endParaRPr lang="en-GB">
            <a:latin typeface="+mn-lt"/>
          </a:endParaRPr>
        </a:p>
      </dgm:t>
    </dgm:pt>
    <dgm:pt modelId="{33968935-3B05-4E6F-B922-7002484D8B72}" type="sibTrans" cxnId="{F0711521-0A3D-4764-A714-7F1621DF7DD4}">
      <dgm:prSet/>
      <dgm:spPr/>
      <dgm:t>
        <a:bodyPr/>
        <a:lstStyle/>
        <a:p>
          <a:endParaRPr lang="en-GB">
            <a:latin typeface="+mn-lt"/>
          </a:endParaRPr>
        </a:p>
      </dgm:t>
    </dgm:pt>
    <dgm:pt modelId="{57FCD221-F8D4-4E71-BF5C-A1B49B84E220}">
      <dgm:prSet phldrT="[Text]" custT="1"/>
      <dgm:spPr/>
      <dgm:t>
        <a:bodyPr/>
        <a:lstStyle/>
        <a:p>
          <a:r>
            <a:rPr lang="en-GB" sz="1500" dirty="0">
              <a:latin typeface="+mn-lt"/>
            </a:rPr>
            <a:t>Allocating relevant resource and </a:t>
          </a:r>
          <a:r>
            <a:rPr lang="en-GB" sz="1500" b="1" dirty="0">
              <a:latin typeface="+mn-lt"/>
            </a:rPr>
            <a:t>distributed leadership of careers </a:t>
          </a:r>
          <a:r>
            <a:rPr lang="en-GB" sz="1500" dirty="0">
              <a:latin typeface="+mn-lt"/>
            </a:rPr>
            <a:t>(inc. SLT).</a:t>
          </a:r>
        </a:p>
      </dgm:t>
    </dgm:pt>
    <dgm:pt modelId="{80E414A8-9008-4A85-A0AE-F9422DB9B9CC}" type="parTrans" cxnId="{5D64B448-E185-4B11-ADA9-AA0E232899CD}">
      <dgm:prSet/>
      <dgm:spPr/>
      <dgm:t>
        <a:bodyPr/>
        <a:lstStyle/>
        <a:p>
          <a:endParaRPr lang="en-GB">
            <a:latin typeface="+mn-lt"/>
          </a:endParaRPr>
        </a:p>
      </dgm:t>
    </dgm:pt>
    <dgm:pt modelId="{8AA8959C-49E4-497F-8703-249E0FD06DCC}" type="sibTrans" cxnId="{5D64B448-E185-4B11-ADA9-AA0E232899CD}">
      <dgm:prSet/>
      <dgm:spPr/>
      <dgm:t>
        <a:bodyPr/>
        <a:lstStyle/>
        <a:p>
          <a:endParaRPr lang="en-GB">
            <a:latin typeface="+mn-lt"/>
          </a:endParaRPr>
        </a:p>
      </dgm:t>
    </dgm:pt>
    <dgm:pt modelId="{5988DD94-7982-4B90-914F-9EE5BD223F4C}">
      <dgm:prSet phldrT="[Text]" custT="1"/>
      <dgm:spPr/>
      <dgm:t>
        <a:bodyPr/>
        <a:lstStyle/>
        <a:p>
          <a:r>
            <a:rPr lang="en-GB" sz="1500" b="1" dirty="0">
              <a:latin typeface="+mn-lt"/>
            </a:rPr>
            <a:t>Strategic approach to planning </a:t>
          </a:r>
          <a:r>
            <a:rPr lang="en-GB" sz="1500" dirty="0">
              <a:latin typeface="+mn-lt"/>
            </a:rPr>
            <a:t>of careers provision with clearly articulated vision and priorities (link to overall development planning).</a:t>
          </a:r>
        </a:p>
      </dgm:t>
    </dgm:pt>
    <dgm:pt modelId="{F460A216-5FAC-4063-81A9-1EC698F37500}" type="parTrans" cxnId="{C7766BCD-C0AF-4FFB-8BDF-C0E56E587FB8}">
      <dgm:prSet/>
      <dgm:spPr/>
      <dgm:t>
        <a:bodyPr/>
        <a:lstStyle/>
        <a:p>
          <a:endParaRPr lang="en-GB">
            <a:latin typeface="+mn-lt"/>
          </a:endParaRPr>
        </a:p>
      </dgm:t>
    </dgm:pt>
    <dgm:pt modelId="{D4D0CA9A-7ABA-4D32-B1EB-D2FE4EC3CF43}" type="sibTrans" cxnId="{C7766BCD-C0AF-4FFB-8BDF-C0E56E587FB8}">
      <dgm:prSet/>
      <dgm:spPr/>
      <dgm:t>
        <a:bodyPr/>
        <a:lstStyle/>
        <a:p>
          <a:endParaRPr lang="en-GB">
            <a:latin typeface="+mn-lt"/>
          </a:endParaRPr>
        </a:p>
      </dgm:t>
    </dgm:pt>
    <dgm:pt modelId="{DBC7EB85-B89E-4040-9549-24D9DD78AAC9}">
      <dgm:prSet phldrT="[Text]" custT="1"/>
      <dgm:spPr/>
      <dgm:t>
        <a:bodyPr/>
        <a:lstStyle/>
        <a:p>
          <a:r>
            <a:rPr lang="en-GB" sz="1500" dirty="0">
              <a:latin typeface="+mn-lt"/>
            </a:rPr>
            <a:t>Intentionally planned </a:t>
          </a:r>
          <a:r>
            <a:rPr lang="en-GB" sz="1500" b="1" dirty="0">
              <a:latin typeface="+mn-lt"/>
            </a:rPr>
            <a:t>student career learning journeys </a:t>
          </a:r>
          <a:r>
            <a:rPr lang="en-GB" sz="1500" dirty="0">
              <a:latin typeface="+mn-lt"/>
            </a:rPr>
            <a:t>that are responsive to need and that include clear measurable milestones.</a:t>
          </a:r>
        </a:p>
      </dgm:t>
    </dgm:pt>
    <dgm:pt modelId="{D4CAEDC8-4ABD-4CB6-9E2C-DB27F6768410}" type="parTrans" cxnId="{FF8B4665-E33A-49C9-B264-FBF52AD7279D}">
      <dgm:prSet/>
      <dgm:spPr/>
      <dgm:t>
        <a:bodyPr/>
        <a:lstStyle/>
        <a:p>
          <a:endParaRPr lang="en-GB">
            <a:latin typeface="+mn-lt"/>
          </a:endParaRPr>
        </a:p>
      </dgm:t>
    </dgm:pt>
    <dgm:pt modelId="{5A6F3923-304A-4454-B57F-AB9A9EF3C110}" type="sibTrans" cxnId="{FF8B4665-E33A-49C9-B264-FBF52AD7279D}">
      <dgm:prSet/>
      <dgm:spPr/>
      <dgm:t>
        <a:bodyPr/>
        <a:lstStyle/>
        <a:p>
          <a:endParaRPr lang="en-GB">
            <a:latin typeface="+mn-lt"/>
          </a:endParaRPr>
        </a:p>
      </dgm:t>
    </dgm:pt>
    <dgm:pt modelId="{A09B1255-C0CC-4FB8-9EEA-046038A0C4E5}">
      <dgm:prSet phldrT="[Text]" custT="1"/>
      <dgm:spPr/>
      <dgm:t>
        <a:bodyPr/>
        <a:lstStyle/>
        <a:p>
          <a:r>
            <a:rPr lang="en-GB" sz="1500" dirty="0">
              <a:latin typeface="+mn-lt"/>
            </a:rPr>
            <a:t>Clear </a:t>
          </a:r>
          <a:r>
            <a:rPr lang="en-GB" sz="1500" b="1" dirty="0">
              <a:latin typeface="+mn-lt"/>
            </a:rPr>
            <a:t>vision</a:t>
          </a:r>
          <a:r>
            <a:rPr lang="en-GB" sz="1500" dirty="0">
              <a:latin typeface="+mn-lt"/>
            </a:rPr>
            <a:t> from leaders with definition of intended impact and identification of relevant success criteria shared with SLT and governance.</a:t>
          </a:r>
        </a:p>
      </dgm:t>
    </dgm:pt>
    <dgm:pt modelId="{B7EE8475-197F-4351-9C62-EC060D08E7E6}" type="parTrans" cxnId="{B03557DE-CF4D-4F98-96E2-E79BD676326B}">
      <dgm:prSet/>
      <dgm:spPr/>
      <dgm:t>
        <a:bodyPr/>
        <a:lstStyle/>
        <a:p>
          <a:endParaRPr lang="en-GB">
            <a:latin typeface="+mn-lt"/>
          </a:endParaRPr>
        </a:p>
      </dgm:t>
    </dgm:pt>
    <dgm:pt modelId="{87163134-E19E-4546-BC05-C57B7EF480BE}" type="sibTrans" cxnId="{B03557DE-CF4D-4F98-96E2-E79BD676326B}">
      <dgm:prSet/>
      <dgm:spPr/>
      <dgm:t>
        <a:bodyPr/>
        <a:lstStyle/>
        <a:p>
          <a:endParaRPr lang="en-GB">
            <a:latin typeface="+mn-lt"/>
          </a:endParaRPr>
        </a:p>
      </dgm:t>
    </dgm:pt>
    <dgm:pt modelId="{BC25E9C1-306C-43BA-80B5-B474470EF07E}" type="pres">
      <dgm:prSet presAssocID="{9D36D13C-4930-40B4-8CEC-2B96822484E5}" presName="Name0" presStyleCnt="0">
        <dgm:presLayoutVars>
          <dgm:dir/>
          <dgm:resizeHandles val="exact"/>
        </dgm:presLayoutVars>
      </dgm:prSet>
      <dgm:spPr/>
    </dgm:pt>
    <dgm:pt modelId="{B04D5A03-9D9C-455F-BA7D-76CFA57A6373}" type="pres">
      <dgm:prSet presAssocID="{A09B1255-C0CC-4FB8-9EEA-046038A0C4E5}" presName="Name5" presStyleLbl="vennNode1" presStyleIdx="0" presStyleCnt="5">
        <dgm:presLayoutVars>
          <dgm:bulletEnabled val="1"/>
        </dgm:presLayoutVars>
      </dgm:prSet>
      <dgm:spPr/>
    </dgm:pt>
    <dgm:pt modelId="{C994687F-729C-42F1-95C6-6DF9D8E0003B}" type="pres">
      <dgm:prSet presAssocID="{87163134-E19E-4546-BC05-C57B7EF480BE}" presName="space" presStyleCnt="0"/>
      <dgm:spPr/>
    </dgm:pt>
    <dgm:pt modelId="{FF0B5653-D267-4144-A625-3A25B5DF6930}" type="pres">
      <dgm:prSet presAssocID="{5988DD94-7982-4B90-914F-9EE5BD223F4C}" presName="Name5" presStyleLbl="vennNode1" presStyleIdx="1" presStyleCnt="5">
        <dgm:presLayoutVars>
          <dgm:bulletEnabled val="1"/>
        </dgm:presLayoutVars>
      </dgm:prSet>
      <dgm:spPr/>
    </dgm:pt>
    <dgm:pt modelId="{4FD25579-34CA-4441-85D4-7EE46D1E41BA}" type="pres">
      <dgm:prSet presAssocID="{D4D0CA9A-7ABA-4D32-B1EB-D2FE4EC3CF43}" presName="space" presStyleCnt="0"/>
      <dgm:spPr/>
    </dgm:pt>
    <dgm:pt modelId="{6D548E2A-90D3-448E-913F-2A6ED32969AB}" type="pres">
      <dgm:prSet presAssocID="{DBC7EB85-B89E-4040-9549-24D9DD78AAC9}" presName="Name5" presStyleLbl="vennNode1" presStyleIdx="2" presStyleCnt="5">
        <dgm:presLayoutVars>
          <dgm:bulletEnabled val="1"/>
        </dgm:presLayoutVars>
      </dgm:prSet>
      <dgm:spPr/>
    </dgm:pt>
    <dgm:pt modelId="{BB08BABE-3529-42F0-AC97-9AF18E4253F2}" type="pres">
      <dgm:prSet presAssocID="{5A6F3923-304A-4454-B57F-AB9A9EF3C110}" presName="space" presStyleCnt="0"/>
      <dgm:spPr/>
    </dgm:pt>
    <dgm:pt modelId="{41807D91-74C2-47DD-A96A-2C23C58CC8AD}" type="pres">
      <dgm:prSet presAssocID="{57FCD221-F8D4-4E71-BF5C-A1B49B84E220}" presName="Name5" presStyleLbl="vennNode1" presStyleIdx="3" presStyleCnt="5">
        <dgm:presLayoutVars>
          <dgm:bulletEnabled val="1"/>
        </dgm:presLayoutVars>
      </dgm:prSet>
      <dgm:spPr/>
    </dgm:pt>
    <dgm:pt modelId="{89134F4F-7543-4CD1-AB50-0F86AE918CF9}" type="pres">
      <dgm:prSet presAssocID="{8AA8959C-49E4-497F-8703-249E0FD06DCC}" presName="space" presStyleCnt="0"/>
      <dgm:spPr/>
    </dgm:pt>
    <dgm:pt modelId="{47B3E5A7-E668-4016-95C7-0DB1DDD05A58}" type="pres">
      <dgm:prSet presAssocID="{3173E5FE-2234-446C-A50F-2E8B0409F00E}" presName="Name5" presStyleLbl="vennNode1" presStyleIdx="4" presStyleCnt="5" custLinFactNeighborX="17996">
        <dgm:presLayoutVars>
          <dgm:bulletEnabled val="1"/>
        </dgm:presLayoutVars>
      </dgm:prSet>
      <dgm:spPr/>
    </dgm:pt>
  </dgm:ptLst>
  <dgm:cxnLst>
    <dgm:cxn modelId="{F0711521-0A3D-4764-A714-7F1621DF7DD4}" srcId="{9D36D13C-4930-40B4-8CEC-2B96822484E5}" destId="{3173E5FE-2234-446C-A50F-2E8B0409F00E}" srcOrd="4" destOrd="0" parTransId="{EAD7A170-CBD9-4199-B90E-3B25B2DA6213}" sibTransId="{33968935-3B05-4E6F-B922-7002484D8B72}"/>
    <dgm:cxn modelId="{1C703A21-51D1-4ABC-8F22-943915B4DFE2}" type="presOf" srcId="{9D36D13C-4930-40B4-8CEC-2B96822484E5}" destId="{BC25E9C1-306C-43BA-80B5-B474470EF07E}" srcOrd="0" destOrd="0" presId="urn:microsoft.com/office/officeart/2005/8/layout/venn3"/>
    <dgm:cxn modelId="{7CAB2A5C-FC44-450D-896D-5966109763BA}" type="presOf" srcId="{5988DD94-7982-4B90-914F-9EE5BD223F4C}" destId="{FF0B5653-D267-4144-A625-3A25B5DF6930}" srcOrd="0" destOrd="0" presId="urn:microsoft.com/office/officeart/2005/8/layout/venn3"/>
    <dgm:cxn modelId="{FF8B4665-E33A-49C9-B264-FBF52AD7279D}" srcId="{9D36D13C-4930-40B4-8CEC-2B96822484E5}" destId="{DBC7EB85-B89E-4040-9549-24D9DD78AAC9}" srcOrd="2" destOrd="0" parTransId="{D4CAEDC8-4ABD-4CB6-9E2C-DB27F6768410}" sibTransId="{5A6F3923-304A-4454-B57F-AB9A9EF3C110}"/>
    <dgm:cxn modelId="{5D64B448-E185-4B11-ADA9-AA0E232899CD}" srcId="{9D36D13C-4930-40B4-8CEC-2B96822484E5}" destId="{57FCD221-F8D4-4E71-BF5C-A1B49B84E220}" srcOrd="3" destOrd="0" parTransId="{80E414A8-9008-4A85-A0AE-F9422DB9B9CC}" sibTransId="{8AA8959C-49E4-497F-8703-249E0FD06DCC}"/>
    <dgm:cxn modelId="{0A1E7A75-1333-49B0-AD8E-DF4093D1C803}" type="presOf" srcId="{57FCD221-F8D4-4E71-BF5C-A1B49B84E220}" destId="{41807D91-74C2-47DD-A96A-2C23C58CC8AD}" srcOrd="0" destOrd="0" presId="urn:microsoft.com/office/officeart/2005/8/layout/venn3"/>
    <dgm:cxn modelId="{C75DE39B-511F-4924-92AC-48512B833996}" type="presOf" srcId="{3173E5FE-2234-446C-A50F-2E8B0409F00E}" destId="{47B3E5A7-E668-4016-95C7-0DB1DDD05A58}" srcOrd="0" destOrd="0" presId="urn:microsoft.com/office/officeart/2005/8/layout/venn3"/>
    <dgm:cxn modelId="{C7766BCD-C0AF-4FFB-8BDF-C0E56E587FB8}" srcId="{9D36D13C-4930-40B4-8CEC-2B96822484E5}" destId="{5988DD94-7982-4B90-914F-9EE5BD223F4C}" srcOrd="1" destOrd="0" parTransId="{F460A216-5FAC-4063-81A9-1EC698F37500}" sibTransId="{D4D0CA9A-7ABA-4D32-B1EB-D2FE4EC3CF43}"/>
    <dgm:cxn modelId="{9F6E28DD-1C92-4160-8448-F725A1632FBD}" type="presOf" srcId="{A09B1255-C0CC-4FB8-9EEA-046038A0C4E5}" destId="{B04D5A03-9D9C-455F-BA7D-76CFA57A6373}" srcOrd="0" destOrd="0" presId="urn:microsoft.com/office/officeart/2005/8/layout/venn3"/>
    <dgm:cxn modelId="{614699DD-BA83-49C4-924B-9E46566BE075}" type="presOf" srcId="{DBC7EB85-B89E-4040-9549-24D9DD78AAC9}" destId="{6D548E2A-90D3-448E-913F-2A6ED32969AB}" srcOrd="0" destOrd="0" presId="urn:microsoft.com/office/officeart/2005/8/layout/venn3"/>
    <dgm:cxn modelId="{B03557DE-CF4D-4F98-96E2-E79BD676326B}" srcId="{9D36D13C-4930-40B4-8CEC-2B96822484E5}" destId="{A09B1255-C0CC-4FB8-9EEA-046038A0C4E5}" srcOrd="0" destOrd="0" parTransId="{B7EE8475-197F-4351-9C62-EC060D08E7E6}" sibTransId="{87163134-E19E-4546-BC05-C57B7EF480BE}"/>
    <dgm:cxn modelId="{FDC20254-CCD8-4D7D-978D-958FD7909813}" type="presParOf" srcId="{BC25E9C1-306C-43BA-80B5-B474470EF07E}" destId="{B04D5A03-9D9C-455F-BA7D-76CFA57A6373}" srcOrd="0" destOrd="0" presId="urn:microsoft.com/office/officeart/2005/8/layout/venn3"/>
    <dgm:cxn modelId="{5B5E0BDA-1049-44B4-91B9-3E9FB5D10FCD}" type="presParOf" srcId="{BC25E9C1-306C-43BA-80B5-B474470EF07E}" destId="{C994687F-729C-42F1-95C6-6DF9D8E0003B}" srcOrd="1" destOrd="0" presId="urn:microsoft.com/office/officeart/2005/8/layout/venn3"/>
    <dgm:cxn modelId="{AE26A9B9-8588-4954-BCF0-C43C917977FD}" type="presParOf" srcId="{BC25E9C1-306C-43BA-80B5-B474470EF07E}" destId="{FF0B5653-D267-4144-A625-3A25B5DF6930}" srcOrd="2" destOrd="0" presId="urn:microsoft.com/office/officeart/2005/8/layout/venn3"/>
    <dgm:cxn modelId="{6ADBEF68-FF34-4E0C-8990-C3FEFEEC9215}" type="presParOf" srcId="{BC25E9C1-306C-43BA-80B5-B474470EF07E}" destId="{4FD25579-34CA-4441-85D4-7EE46D1E41BA}" srcOrd="3" destOrd="0" presId="urn:microsoft.com/office/officeart/2005/8/layout/venn3"/>
    <dgm:cxn modelId="{7BF0AC85-8BD6-4C34-876F-FBE316F3AA73}" type="presParOf" srcId="{BC25E9C1-306C-43BA-80B5-B474470EF07E}" destId="{6D548E2A-90D3-448E-913F-2A6ED32969AB}" srcOrd="4" destOrd="0" presId="urn:microsoft.com/office/officeart/2005/8/layout/venn3"/>
    <dgm:cxn modelId="{7433BDB4-7EB8-4309-B9F6-6ADC227A9C2E}" type="presParOf" srcId="{BC25E9C1-306C-43BA-80B5-B474470EF07E}" destId="{BB08BABE-3529-42F0-AC97-9AF18E4253F2}" srcOrd="5" destOrd="0" presId="urn:microsoft.com/office/officeart/2005/8/layout/venn3"/>
    <dgm:cxn modelId="{C2BBC02C-7CFC-411A-A58E-582E93ADAB8A}" type="presParOf" srcId="{BC25E9C1-306C-43BA-80B5-B474470EF07E}" destId="{41807D91-74C2-47DD-A96A-2C23C58CC8AD}" srcOrd="6" destOrd="0" presId="urn:microsoft.com/office/officeart/2005/8/layout/venn3"/>
    <dgm:cxn modelId="{A37206D5-0DC9-4E31-B78A-9CDC82900750}" type="presParOf" srcId="{BC25E9C1-306C-43BA-80B5-B474470EF07E}" destId="{89134F4F-7543-4CD1-AB50-0F86AE918CF9}" srcOrd="7" destOrd="0" presId="urn:microsoft.com/office/officeart/2005/8/layout/venn3"/>
    <dgm:cxn modelId="{78A2A546-4D5C-4132-810D-3A8685E23614}" type="presParOf" srcId="{BC25E9C1-306C-43BA-80B5-B474470EF07E}" destId="{47B3E5A7-E668-4016-95C7-0DB1DDD05A58}" srcOrd="8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A8924F-D8BB-4999-A3CB-11E2CC88CED1}">
      <dsp:nvSpPr>
        <dsp:cNvPr id="0" name=""/>
        <dsp:cNvSpPr/>
      </dsp:nvSpPr>
      <dsp:spPr>
        <a:xfrm>
          <a:off x="3378744" y="599"/>
          <a:ext cx="2395512" cy="2395512"/>
        </a:xfrm>
        <a:prstGeom prst="ellipse">
          <a:avLst/>
        </a:prstGeom>
        <a:solidFill>
          <a:schemeClr val="accent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>
              <a:solidFill>
                <a:schemeClr val="accent6"/>
              </a:solidFill>
              <a:effectLst/>
              <a:uFill>
                <a:solidFill>
                  <a:srgbClr val="111111"/>
                </a:solidFill>
              </a:uFill>
              <a:latin typeface="Calibri"/>
              <a:ea typeface="Arial Unicode MS"/>
              <a:cs typeface="Calibri"/>
            </a:rPr>
            <a:t>Make aspirational and informed decisions.</a:t>
          </a:r>
          <a:endParaRPr lang="en-GB" sz="2400" kern="1200" dirty="0">
            <a:solidFill>
              <a:schemeClr val="accent6"/>
            </a:solidFill>
            <a:latin typeface="Calibri"/>
            <a:cs typeface="Calibri"/>
          </a:endParaRPr>
        </a:p>
      </dsp:txBody>
      <dsp:txXfrm>
        <a:off x="3729559" y="351414"/>
        <a:ext cx="1693882" cy="1693882"/>
      </dsp:txXfrm>
    </dsp:sp>
    <dsp:sp modelId="{77BFEB62-8013-483F-909C-B4CA5B383F15}">
      <dsp:nvSpPr>
        <dsp:cNvPr id="0" name=""/>
        <dsp:cNvSpPr/>
      </dsp:nvSpPr>
      <dsp:spPr>
        <a:xfrm rot="3600000">
          <a:off x="5148330" y="2336333"/>
          <a:ext cx="637144" cy="808485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3400" kern="1200"/>
        </a:p>
      </dsp:txBody>
      <dsp:txXfrm>
        <a:off x="5196116" y="2415263"/>
        <a:ext cx="446001" cy="485091"/>
      </dsp:txXfrm>
    </dsp:sp>
    <dsp:sp modelId="{5507165A-024F-4437-98BE-889278B34712}">
      <dsp:nvSpPr>
        <dsp:cNvPr id="0" name=""/>
        <dsp:cNvSpPr/>
      </dsp:nvSpPr>
      <dsp:spPr>
        <a:xfrm>
          <a:off x="5177580" y="3116274"/>
          <a:ext cx="2395512" cy="2395512"/>
        </a:xfrm>
        <a:prstGeom prst="ellipse">
          <a:avLst/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>
              <a:effectLst/>
              <a:uFill>
                <a:solidFill>
                  <a:srgbClr val="111111"/>
                </a:solidFill>
              </a:uFill>
              <a:latin typeface="Calibri"/>
              <a:ea typeface="Arial Unicode MS"/>
              <a:cs typeface="Calibri"/>
            </a:rPr>
            <a:t>Develop career readiness/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>
              <a:effectLst/>
              <a:uFill>
                <a:solidFill>
                  <a:srgbClr val="111111"/>
                </a:solidFill>
              </a:uFill>
              <a:latin typeface="Calibri"/>
              <a:ea typeface="Arial Unicode MS"/>
              <a:cs typeface="Calibri"/>
            </a:rPr>
            <a:t>prepare for adulthood.</a:t>
          </a:r>
        </a:p>
      </dsp:txBody>
      <dsp:txXfrm>
        <a:off x="5528395" y="3467089"/>
        <a:ext cx="1693882" cy="1693882"/>
      </dsp:txXfrm>
    </dsp:sp>
    <dsp:sp modelId="{7D586AFC-C7A7-46F9-8F39-C95C7B7A1AEE}">
      <dsp:nvSpPr>
        <dsp:cNvPr id="0" name=""/>
        <dsp:cNvSpPr/>
      </dsp:nvSpPr>
      <dsp:spPr>
        <a:xfrm rot="10800000">
          <a:off x="4275961" y="3909787"/>
          <a:ext cx="637144" cy="808485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3400" kern="1200"/>
        </a:p>
      </dsp:txBody>
      <dsp:txXfrm rot="10800000">
        <a:off x="4467104" y="4071484"/>
        <a:ext cx="446001" cy="485091"/>
      </dsp:txXfrm>
    </dsp:sp>
    <dsp:sp modelId="{E80A0EBE-65A3-460E-A353-09D25E63AFD1}">
      <dsp:nvSpPr>
        <dsp:cNvPr id="0" name=""/>
        <dsp:cNvSpPr/>
      </dsp:nvSpPr>
      <dsp:spPr>
        <a:xfrm>
          <a:off x="1579909" y="3116274"/>
          <a:ext cx="2395512" cy="2395512"/>
        </a:xfrm>
        <a:prstGeom prst="ellipse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>
              <a:effectLst/>
              <a:uFill>
                <a:solidFill>
                  <a:srgbClr val="111111"/>
                </a:solidFill>
              </a:uFill>
              <a:latin typeface="Calibri"/>
              <a:ea typeface="Arial Unicode MS"/>
              <a:cs typeface="Calibri"/>
            </a:rPr>
            <a:t>Make effective and sustained transitions.</a:t>
          </a:r>
        </a:p>
      </dsp:txBody>
      <dsp:txXfrm>
        <a:off x="1930724" y="3467089"/>
        <a:ext cx="1693882" cy="1693882"/>
      </dsp:txXfrm>
    </dsp:sp>
    <dsp:sp modelId="{D6BFA2BD-EAD7-46DE-A6B7-5616B0CFA5F8}">
      <dsp:nvSpPr>
        <dsp:cNvPr id="0" name=""/>
        <dsp:cNvSpPr/>
      </dsp:nvSpPr>
      <dsp:spPr>
        <a:xfrm rot="18000000">
          <a:off x="3349494" y="2367566"/>
          <a:ext cx="637144" cy="808485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3400" kern="1200"/>
        </a:p>
      </dsp:txBody>
      <dsp:txXfrm>
        <a:off x="3397280" y="2612030"/>
        <a:ext cx="446001" cy="48509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4D5A03-9D9C-455F-BA7D-76CFA57A6373}">
      <dsp:nvSpPr>
        <dsp:cNvPr id="0" name=""/>
        <dsp:cNvSpPr/>
      </dsp:nvSpPr>
      <dsp:spPr>
        <a:xfrm>
          <a:off x="1435" y="1886982"/>
          <a:ext cx="2799350" cy="2799350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4058" tIns="19050" rIns="154058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>
              <a:latin typeface="+mn-lt"/>
            </a:rPr>
            <a:t>Clear </a:t>
          </a:r>
          <a:r>
            <a:rPr lang="en-GB" sz="1500" b="1" kern="1200" dirty="0">
              <a:latin typeface="+mn-lt"/>
            </a:rPr>
            <a:t>vision</a:t>
          </a:r>
          <a:r>
            <a:rPr lang="en-GB" sz="1500" kern="1200" dirty="0">
              <a:latin typeface="+mn-lt"/>
            </a:rPr>
            <a:t> from leaders with definition of intended impact and identification of relevant success criteria shared with SLT and governance.</a:t>
          </a:r>
        </a:p>
      </dsp:txBody>
      <dsp:txXfrm>
        <a:off x="411390" y="2296937"/>
        <a:ext cx="1979440" cy="1979440"/>
      </dsp:txXfrm>
    </dsp:sp>
    <dsp:sp modelId="{FF0B5653-D267-4144-A625-3A25B5DF6930}">
      <dsp:nvSpPr>
        <dsp:cNvPr id="0" name=""/>
        <dsp:cNvSpPr/>
      </dsp:nvSpPr>
      <dsp:spPr>
        <a:xfrm>
          <a:off x="2240916" y="1886982"/>
          <a:ext cx="2799350" cy="2799350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4058" tIns="19050" rIns="154058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b="1" kern="1200" dirty="0">
              <a:latin typeface="+mn-lt"/>
            </a:rPr>
            <a:t>Strategic approach to planning </a:t>
          </a:r>
          <a:r>
            <a:rPr lang="en-GB" sz="1500" kern="1200" dirty="0">
              <a:latin typeface="+mn-lt"/>
            </a:rPr>
            <a:t>of careers provision with clearly articulated vision and priorities (link to overall development planning).</a:t>
          </a:r>
        </a:p>
      </dsp:txBody>
      <dsp:txXfrm>
        <a:off x="2650871" y="2296937"/>
        <a:ext cx="1979440" cy="1979440"/>
      </dsp:txXfrm>
    </dsp:sp>
    <dsp:sp modelId="{6D548E2A-90D3-448E-913F-2A6ED32969AB}">
      <dsp:nvSpPr>
        <dsp:cNvPr id="0" name=""/>
        <dsp:cNvSpPr/>
      </dsp:nvSpPr>
      <dsp:spPr>
        <a:xfrm>
          <a:off x="4480397" y="1886982"/>
          <a:ext cx="2799350" cy="2799350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4058" tIns="19050" rIns="154058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>
              <a:latin typeface="+mn-lt"/>
            </a:rPr>
            <a:t>Intentionally planned </a:t>
          </a:r>
          <a:r>
            <a:rPr lang="en-GB" sz="1500" b="1" kern="1200" dirty="0">
              <a:latin typeface="+mn-lt"/>
            </a:rPr>
            <a:t>student career learning journeys </a:t>
          </a:r>
          <a:r>
            <a:rPr lang="en-GB" sz="1500" kern="1200" dirty="0">
              <a:latin typeface="+mn-lt"/>
            </a:rPr>
            <a:t>that are responsive to need and that include clear measurable milestones.</a:t>
          </a:r>
        </a:p>
      </dsp:txBody>
      <dsp:txXfrm>
        <a:off x="4890352" y="2296937"/>
        <a:ext cx="1979440" cy="1979440"/>
      </dsp:txXfrm>
    </dsp:sp>
    <dsp:sp modelId="{41807D91-74C2-47DD-A96A-2C23C58CC8AD}">
      <dsp:nvSpPr>
        <dsp:cNvPr id="0" name=""/>
        <dsp:cNvSpPr/>
      </dsp:nvSpPr>
      <dsp:spPr>
        <a:xfrm>
          <a:off x="6719877" y="1886982"/>
          <a:ext cx="2799350" cy="2799350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4058" tIns="19050" rIns="154058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>
              <a:latin typeface="+mn-lt"/>
            </a:rPr>
            <a:t>Allocating relevant resource and </a:t>
          </a:r>
          <a:r>
            <a:rPr lang="en-GB" sz="1500" b="1" kern="1200" dirty="0">
              <a:latin typeface="+mn-lt"/>
            </a:rPr>
            <a:t>distributed leadership of careers </a:t>
          </a:r>
          <a:r>
            <a:rPr lang="en-GB" sz="1500" kern="1200" dirty="0">
              <a:latin typeface="+mn-lt"/>
            </a:rPr>
            <a:t>(inc. SLT).</a:t>
          </a:r>
        </a:p>
      </dsp:txBody>
      <dsp:txXfrm>
        <a:off x="7129832" y="2296937"/>
        <a:ext cx="1979440" cy="1979440"/>
      </dsp:txXfrm>
    </dsp:sp>
    <dsp:sp modelId="{47B3E5A7-E668-4016-95C7-0DB1DDD05A58}">
      <dsp:nvSpPr>
        <dsp:cNvPr id="0" name=""/>
        <dsp:cNvSpPr/>
      </dsp:nvSpPr>
      <dsp:spPr>
        <a:xfrm>
          <a:off x="8960794" y="1886982"/>
          <a:ext cx="2799350" cy="2799350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4058" tIns="19050" rIns="154058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b="1" kern="1200" dirty="0">
              <a:latin typeface="+mn-lt"/>
            </a:rPr>
            <a:t>Impact evaluation </a:t>
          </a:r>
          <a:r>
            <a:rPr lang="en-GB" sz="1500" b="0" kern="1200" dirty="0">
              <a:latin typeface="+mn-lt"/>
            </a:rPr>
            <a:t>with robust and regular</a:t>
          </a:r>
          <a:r>
            <a:rPr lang="en-GB" sz="1500" b="1" kern="1200" dirty="0">
              <a:latin typeface="+mn-lt"/>
            </a:rPr>
            <a:t> </a:t>
          </a:r>
          <a:r>
            <a:rPr lang="en-GB" sz="1500" kern="1200" dirty="0">
              <a:latin typeface="+mn-lt"/>
            </a:rPr>
            <a:t>monitoring (by SLT and governance) and celebration of success.</a:t>
          </a:r>
        </a:p>
      </dsp:txBody>
      <dsp:txXfrm>
        <a:off x="9370749" y="2296937"/>
        <a:ext cx="1979440" cy="19794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1D2A70-2239-4671-A645-734613542011}" type="datetimeFigureOut">
              <a:rPr lang="en-GB" smtClean="0"/>
              <a:t>04/08/2026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0D6680-91AC-4926-AF75-E2E4872BAE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1685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AutoNum type="arabicPeriod"/>
            </a:pPr>
            <a:r>
              <a:rPr lang="en-GB" sz="1700"/>
              <a:t>Provide at least six encounters with approved providers of apprenticeships and technical education, for all students: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/>
              <a:t>Two encounters for pupils during the ‘first key phase’ (year 8 or 9) that are mandatory for all pupils to attend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/>
              <a:t>Two encounters for pupils during the ‘second key phase’ (year 10 or 11) that are mandatory for all pupils to attend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/>
              <a:t>Two encounters for pupils during the ‘third key phase’ (year 12 or 13) that are mandatory for the school to put on but optional for pupils to attend </a:t>
            </a:r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363D44-D694-4CCB-AD07-2833C19147F5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47284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363D44-D694-4CCB-AD07-2833C19147F5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9567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363D44-D694-4CCB-AD07-2833C19147F5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10925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363D44-D694-4CCB-AD07-2833C19147F5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768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emf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emf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sv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sv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sv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emf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blue text&#10;&#10;AI-generated content may be incorrect.">
            <a:extLst>
              <a:ext uri="{FF2B5EF4-FFF2-40B4-BE49-F238E27FC236}">
                <a16:creationId xmlns:a16="http://schemas.microsoft.com/office/drawing/2014/main" id="{D3EDFE21-FE26-4C1D-DFBE-7341324865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2434" y="498533"/>
            <a:ext cx="1979191" cy="860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94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Lin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76B9A54-5AEA-DD47-9624-49782F5B253F}"/>
              </a:ext>
            </a:extLst>
          </p:cNvPr>
          <p:cNvSpPr/>
          <p:nvPr userDrawn="1"/>
        </p:nvSpPr>
        <p:spPr>
          <a:xfrm>
            <a:off x="-1" y="0"/>
            <a:ext cx="560387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99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 descr="A black and blue text&#10;&#10;AI-generated content may be incorrect.">
            <a:extLst>
              <a:ext uri="{FF2B5EF4-FFF2-40B4-BE49-F238E27FC236}">
                <a16:creationId xmlns:a16="http://schemas.microsoft.com/office/drawing/2014/main" id="{3EFD2B09-4921-D4B4-06DF-4396E00C1F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2434" y="498533"/>
            <a:ext cx="1979191" cy="860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125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l Line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76B9A54-5AEA-DD47-9624-49782F5B253F}"/>
              </a:ext>
            </a:extLst>
          </p:cNvPr>
          <p:cNvSpPr/>
          <p:nvPr userDrawn="1"/>
        </p:nvSpPr>
        <p:spPr>
          <a:xfrm>
            <a:off x="-1" y="6264275"/>
            <a:ext cx="12192001" cy="5937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99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 descr="A black and blue text&#10;&#10;AI-generated content may be incorrect.">
            <a:extLst>
              <a:ext uri="{FF2B5EF4-FFF2-40B4-BE49-F238E27FC236}">
                <a16:creationId xmlns:a16="http://schemas.microsoft.com/office/drawing/2014/main" id="{F6AC905D-B182-4010-DC01-2E485C993C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2434" y="498533"/>
            <a:ext cx="1979191" cy="860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97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Line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76B9A54-5AEA-DD47-9624-49782F5B253F}"/>
              </a:ext>
            </a:extLst>
          </p:cNvPr>
          <p:cNvSpPr/>
          <p:nvPr userDrawn="1"/>
        </p:nvSpPr>
        <p:spPr>
          <a:xfrm>
            <a:off x="-1" y="6264275"/>
            <a:ext cx="12192001" cy="5937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99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 descr="A black and blue text&#10;&#10;AI-generated content may be incorrect.">
            <a:extLst>
              <a:ext uri="{FF2B5EF4-FFF2-40B4-BE49-F238E27FC236}">
                <a16:creationId xmlns:a16="http://schemas.microsoft.com/office/drawing/2014/main" id="{86E97602-0D61-551F-E5FA-F7FCEA4585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2434" y="498533"/>
            <a:ext cx="1979191" cy="860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588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Line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76B9A54-5AEA-DD47-9624-49782F5B253F}"/>
              </a:ext>
            </a:extLst>
          </p:cNvPr>
          <p:cNvSpPr/>
          <p:nvPr userDrawn="1"/>
        </p:nvSpPr>
        <p:spPr>
          <a:xfrm>
            <a:off x="-1" y="6264275"/>
            <a:ext cx="12192001" cy="5937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99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 descr="A black and blue text&#10;&#10;AI-generated content may be incorrect.">
            <a:extLst>
              <a:ext uri="{FF2B5EF4-FFF2-40B4-BE49-F238E27FC236}">
                <a16:creationId xmlns:a16="http://schemas.microsoft.com/office/drawing/2014/main" id="{B0E74D23-8E9F-65C2-6BE2-BD6A1287CB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2434" y="498533"/>
            <a:ext cx="1979191" cy="860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257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Teal">
    <p:bg>
      <p:bgPr>
        <a:solidFill>
          <a:schemeClr val="accent4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9149ABF-D5F4-0146-9B09-669171DF2A67}"/>
              </a:ext>
            </a:extLst>
          </p:cNvPr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 descr="A black and blue text&#10;&#10;AI-generated content may be incorrect.">
            <a:extLst>
              <a:ext uri="{FF2B5EF4-FFF2-40B4-BE49-F238E27FC236}">
                <a16:creationId xmlns:a16="http://schemas.microsoft.com/office/drawing/2014/main" id="{77758CD0-89F6-C4B0-B603-ACBAE9920B4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2434" y="498533"/>
            <a:ext cx="1979191" cy="860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312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Teal Graphic 1">
    <p:bg>
      <p:bgPr>
        <a:solidFill>
          <a:schemeClr val="accent4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2F32094-C0AC-424C-7C41-CF0649F25AEC}"/>
              </a:ext>
            </a:extLst>
          </p:cNvPr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 descr="A black and blue text&#10;&#10;AI-generated content may be incorrect.">
            <a:extLst>
              <a:ext uri="{FF2B5EF4-FFF2-40B4-BE49-F238E27FC236}">
                <a16:creationId xmlns:a16="http://schemas.microsoft.com/office/drawing/2014/main" id="{79107A93-D1AD-8B02-AA6E-BD82A83B987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2434" y="498533"/>
            <a:ext cx="1979191" cy="86023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09D8A13-6C8C-1513-F0E1-670BA605C02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30461" b="24389"/>
          <a:stretch>
            <a:fillRect/>
          </a:stretch>
        </p:blipFill>
        <p:spPr>
          <a:xfrm>
            <a:off x="7010455" y="0"/>
            <a:ext cx="54639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4363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Teal Graphic 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0D7D295-1D10-2FD6-9376-25F4200E8EE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7808" b="18021"/>
          <a:stretch>
            <a:fillRect/>
          </a:stretch>
        </p:blipFill>
        <p:spPr>
          <a:xfrm>
            <a:off x="8335009" y="2802331"/>
            <a:ext cx="3856991" cy="4055669"/>
          </a:xfrm>
          <a:prstGeom prst="rect">
            <a:avLst/>
          </a:prstGeom>
        </p:spPr>
      </p:pic>
      <p:pic>
        <p:nvPicPr>
          <p:cNvPr id="5" name="Picture 4" descr="A black and blue text&#10;&#10;AI-generated content may be incorrect.">
            <a:extLst>
              <a:ext uri="{FF2B5EF4-FFF2-40B4-BE49-F238E27FC236}">
                <a16:creationId xmlns:a16="http://schemas.microsoft.com/office/drawing/2014/main" id="{D03214DB-04D3-CA88-AF43-EE6C2AEF6EF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2434" y="498533"/>
            <a:ext cx="1979191" cy="860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3659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Teal Graphic 4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ack and blue text&#10;&#10;AI-generated content may be incorrect.">
            <a:extLst>
              <a:ext uri="{FF2B5EF4-FFF2-40B4-BE49-F238E27FC236}">
                <a16:creationId xmlns:a16="http://schemas.microsoft.com/office/drawing/2014/main" id="{6AB01B83-1641-783A-FFF8-3064771C5F8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2434" y="498533"/>
            <a:ext cx="1979191" cy="86023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2FB3705-C8AC-CC9D-0683-271D78FB3BF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22239" r="11057" b="58179"/>
          <a:stretch>
            <a:fillRect/>
          </a:stretch>
        </p:blipFill>
        <p:spPr>
          <a:xfrm>
            <a:off x="0" y="4239090"/>
            <a:ext cx="12192000" cy="2618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604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um Teal">
    <p:bg>
      <p:bgPr>
        <a:solidFill>
          <a:schemeClr val="accent5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9149ABF-D5F4-0146-9B09-669171DF2A67}"/>
              </a:ext>
            </a:extLst>
          </p:cNvPr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tx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132F2E-F50E-EA86-30D7-FB6CEAC280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41405" y="503675"/>
            <a:ext cx="1958629" cy="85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1433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Teal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9149ABF-D5F4-0146-9B09-669171DF2A67}"/>
              </a:ext>
            </a:extLst>
          </p:cNvPr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F3786F0-9FE9-F1A5-098B-7F21D33EB34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41405" y="503675"/>
            <a:ext cx="1952347" cy="851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0612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A37B8E2A-9C55-FF47-979B-4166296E68A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12349" y="334963"/>
            <a:ext cx="1908175" cy="77243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9149ABF-D5F4-0146-9B09-669171DF2A67}"/>
              </a:ext>
            </a:extLst>
          </p:cNvPr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861C97F-3F24-4318-0EDA-E696E07436C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741405" y="503675"/>
            <a:ext cx="1952347" cy="851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6758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Teal Garphic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A37B8E2A-9C55-FF47-979B-4166296E68A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12349" y="334963"/>
            <a:ext cx="1908175" cy="77243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9149ABF-D5F4-0146-9B09-669171DF2A67}"/>
              </a:ext>
            </a:extLst>
          </p:cNvPr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EC5C89F-B7A9-48D1-AEBB-D95D54252CF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11348" b="11348"/>
          <a:stretch>
            <a:fillRect/>
          </a:stretch>
        </p:blipFill>
        <p:spPr>
          <a:xfrm>
            <a:off x="7945275" y="0"/>
            <a:ext cx="3191192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B1DCB64-8F39-3AB1-B2E4-45F0D6A92FD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741405" y="503675"/>
            <a:ext cx="1952347" cy="851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6156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Teal Garphic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A37B8E2A-9C55-FF47-979B-4166296E68A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12349" y="334963"/>
            <a:ext cx="1908175" cy="77243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9149ABF-D5F4-0146-9B09-669171DF2A67}"/>
              </a:ext>
            </a:extLst>
          </p:cNvPr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B67B040-B6FE-B547-4400-8CD1D2BA0F0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r="6859" b="35398"/>
          <a:stretch>
            <a:fillRect/>
          </a:stretch>
        </p:blipFill>
        <p:spPr>
          <a:xfrm>
            <a:off x="7949346" y="721181"/>
            <a:ext cx="4242654" cy="613682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E16D30D-2630-D542-5BE1-AEEA0926C19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741405" y="503675"/>
            <a:ext cx="1952347" cy="851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8411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Teal Garphic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A37B8E2A-9C55-FF47-979B-4166296E68A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12349" y="334963"/>
            <a:ext cx="1908175" cy="77243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9149ABF-D5F4-0146-9B09-669171DF2A67}"/>
              </a:ext>
            </a:extLst>
          </p:cNvPr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2AB7501-3267-0639-F4BE-E5744E40BF9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r="25782" b="40188"/>
          <a:stretch>
            <a:fillRect/>
          </a:stretch>
        </p:blipFill>
        <p:spPr>
          <a:xfrm>
            <a:off x="2278380" y="2171699"/>
            <a:ext cx="9913620" cy="472440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E1C6179-7DFB-1F97-1E6A-BE68A86F075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741405" y="503675"/>
            <a:ext cx="1952347" cy="851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8686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2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9149ABF-D5F4-0146-9B09-669171DF2A67}"/>
              </a:ext>
            </a:extLst>
          </p:cNvPr>
          <p:cNvSpPr/>
          <p:nvPr userDrawn="1"/>
        </p:nvSpPr>
        <p:spPr>
          <a:xfrm>
            <a:off x="-1" y="0"/>
            <a:ext cx="6096001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 descr="A black and blue text&#10;&#10;AI-generated content may be incorrect.">
            <a:extLst>
              <a:ext uri="{FF2B5EF4-FFF2-40B4-BE49-F238E27FC236}">
                <a16:creationId xmlns:a16="http://schemas.microsoft.com/office/drawing/2014/main" id="{B4917FE2-EBF7-A279-55B2-0EFA9C007C4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2434" y="498533"/>
            <a:ext cx="1979191" cy="860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9914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2 Teal - 1/2 Pale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3AEC18C-CF1A-6B7A-A308-124ABF81B569}"/>
              </a:ext>
            </a:extLst>
          </p:cNvPr>
          <p:cNvSpPr/>
          <p:nvPr userDrawn="1"/>
        </p:nvSpPr>
        <p:spPr>
          <a:xfrm>
            <a:off x="6095999" y="0"/>
            <a:ext cx="6096001" cy="6858000"/>
          </a:xfrm>
          <a:prstGeom prst="rect">
            <a:avLst/>
          </a:prstGeom>
          <a:solidFill>
            <a:schemeClr val="tx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9149ABF-D5F4-0146-9B09-669171DF2A67}"/>
              </a:ext>
            </a:extLst>
          </p:cNvPr>
          <p:cNvSpPr/>
          <p:nvPr userDrawn="1"/>
        </p:nvSpPr>
        <p:spPr>
          <a:xfrm>
            <a:off x="-1" y="0"/>
            <a:ext cx="6096001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 descr="A black and blue text&#10;&#10;AI-generated content may be incorrect.">
            <a:extLst>
              <a:ext uri="{FF2B5EF4-FFF2-40B4-BE49-F238E27FC236}">
                <a16:creationId xmlns:a16="http://schemas.microsoft.com/office/drawing/2014/main" id="{84AD1054-DF27-5C30-796F-DA8A7C9F1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2434" y="498533"/>
            <a:ext cx="1979191" cy="860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1976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2 White - 1/2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9149ABF-D5F4-0146-9B09-669171DF2A67}"/>
              </a:ext>
            </a:extLst>
          </p:cNvPr>
          <p:cNvSpPr/>
          <p:nvPr userDrawn="1"/>
        </p:nvSpPr>
        <p:spPr>
          <a:xfrm>
            <a:off x="6095999" y="0"/>
            <a:ext cx="6096001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39573F2-3348-BB0A-8D81-204CD5F7576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41405" y="503675"/>
            <a:ext cx="1952347" cy="851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4483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2 Pale Teal - 1/2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9149ABF-D5F4-0146-9B09-669171DF2A67}"/>
              </a:ext>
            </a:extLst>
          </p:cNvPr>
          <p:cNvSpPr/>
          <p:nvPr userDrawn="1"/>
        </p:nvSpPr>
        <p:spPr>
          <a:xfrm>
            <a:off x="6095999" y="0"/>
            <a:ext cx="6096001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39573F2-3348-BB0A-8D81-204CD5F7576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41405" y="503675"/>
            <a:ext cx="1952347" cy="85176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19ED8F9-00B2-9043-3911-D980BD25C7C8}"/>
              </a:ext>
            </a:extLst>
          </p:cNvPr>
          <p:cNvSpPr/>
          <p:nvPr userDrawn="1"/>
        </p:nvSpPr>
        <p:spPr>
          <a:xfrm>
            <a:off x="0" y="0"/>
            <a:ext cx="6096001" cy="6858000"/>
          </a:xfrm>
          <a:prstGeom prst="rect">
            <a:avLst/>
          </a:prstGeom>
          <a:solidFill>
            <a:schemeClr val="tx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93693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3 Teal and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CE0C41B-69FF-6C45-B76D-C77578B10071}"/>
              </a:ext>
            </a:extLst>
          </p:cNvPr>
          <p:cNvSpPr/>
          <p:nvPr userDrawn="1"/>
        </p:nvSpPr>
        <p:spPr>
          <a:xfrm>
            <a:off x="0" y="0"/>
            <a:ext cx="4295775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AE3DFC-A247-B340-AB77-8A7B707A173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0000"/>
            <a:duotone>
              <a:prstClr val="black"/>
              <a:schemeClr val="tx2">
                <a:tint val="45000"/>
                <a:satMod val="400000"/>
              </a:schemeClr>
            </a:duotone>
          </a:blip>
          <a:srcRect t="25169" b="14298"/>
          <a:stretch/>
        </p:blipFill>
        <p:spPr>
          <a:xfrm>
            <a:off x="4187824" y="1"/>
            <a:ext cx="8005788" cy="6858000"/>
          </a:xfrm>
          <a:prstGeom prst="rect">
            <a:avLst/>
          </a:prstGeom>
          <a:noFill/>
        </p:spPr>
      </p:pic>
      <p:pic>
        <p:nvPicPr>
          <p:cNvPr id="2" name="Picture 1" descr="A black and blue text&#10;&#10;AI-generated content may be incorrect.">
            <a:extLst>
              <a:ext uri="{FF2B5EF4-FFF2-40B4-BE49-F238E27FC236}">
                <a16:creationId xmlns:a16="http://schemas.microsoft.com/office/drawing/2014/main" id="{C83CF921-7A06-94D1-0C56-24EF3A294B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2434" y="498533"/>
            <a:ext cx="1979191" cy="860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7152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3 Teal and Line Shadd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5AAACFD-F6AA-AB4D-8FFD-0933B201C669}"/>
              </a:ext>
            </a:extLst>
          </p:cNvPr>
          <p:cNvSpPr/>
          <p:nvPr userDrawn="1"/>
        </p:nvSpPr>
        <p:spPr>
          <a:xfrm>
            <a:off x="0" y="0"/>
            <a:ext cx="4295775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115C5446-B212-CC47-8F52-ABB36D4E0E41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61607" t="32365" r="37077" b="41599"/>
          <a:stretch/>
        </p:blipFill>
        <p:spPr>
          <a:xfrm>
            <a:off x="4289459" y="560597"/>
            <a:ext cx="310092" cy="6297403"/>
          </a:xfrm>
          <a:prstGeom prst="rect">
            <a:avLst/>
          </a:prstGeom>
        </p:spPr>
      </p:pic>
      <p:pic>
        <p:nvPicPr>
          <p:cNvPr id="2" name="Picture 1" descr="A black and blue text&#10;&#10;AI-generated content may be incorrect.">
            <a:extLst>
              <a:ext uri="{FF2B5EF4-FFF2-40B4-BE49-F238E27FC236}">
                <a16:creationId xmlns:a16="http://schemas.microsoft.com/office/drawing/2014/main" id="{ED96BFAF-B29E-EA08-3326-07F041EDF8D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2434" y="498533"/>
            <a:ext cx="1979191" cy="860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7707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2 Teal and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79C81D3-2073-3B48-9688-7B93B2C89BDF}"/>
              </a:ext>
            </a:extLst>
          </p:cNvPr>
          <p:cNvSpPr/>
          <p:nvPr userDrawn="1"/>
        </p:nvSpPr>
        <p:spPr>
          <a:xfrm>
            <a:off x="0" y="11865"/>
            <a:ext cx="6096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257DA7-BF88-824C-825F-903D796B923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0000"/>
            <a:duotone>
              <a:prstClr val="black"/>
              <a:schemeClr val="tx2">
                <a:tint val="45000"/>
                <a:satMod val="400000"/>
              </a:schemeClr>
            </a:duotone>
          </a:blip>
          <a:srcRect t="25169" b="14298"/>
          <a:stretch/>
        </p:blipFill>
        <p:spPr>
          <a:xfrm>
            <a:off x="4187824" y="1"/>
            <a:ext cx="8005788" cy="6858000"/>
          </a:xfrm>
          <a:prstGeom prst="rect">
            <a:avLst/>
          </a:prstGeom>
        </p:spPr>
      </p:pic>
      <p:pic>
        <p:nvPicPr>
          <p:cNvPr id="2" name="Picture 1" descr="A black and blue text&#10;&#10;AI-generated content may be incorrect.">
            <a:extLst>
              <a:ext uri="{FF2B5EF4-FFF2-40B4-BE49-F238E27FC236}">
                <a16:creationId xmlns:a16="http://schemas.microsoft.com/office/drawing/2014/main" id="{30F1B1CB-9882-481D-CF80-861C6B052D7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2434" y="498533"/>
            <a:ext cx="1979191" cy="860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0287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2 Teal and Line Shadd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79C81D3-2073-3B48-9688-7B93B2C89BDF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49F095BF-102B-1845-8C84-E88244429861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61607" t="32365" r="37077" b="41599"/>
          <a:stretch/>
        </p:blipFill>
        <p:spPr>
          <a:xfrm>
            <a:off x="6076122" y="560597"/>
            <a:ext cx="310092" cy="6297403"/>
          </a:xfrm>
          <a:prstGeom prst="rect">
            <a:avLst/>
          </a:prstGeom>
        </p:spPr>
      </p:pic>
      <p:pic>
        <p:nvPicPr>
          <p:cNvPr id="3" name="Picture 2" descr="A black and blue text&#10;&#10;AI-generated content may be incorrect.">
            <a:extLst>
              <a:ext uri="{FF2B5EF4-FFF2-40B4-BE49-F238E27FC236}">
                <a16:creationId xmlns:a16="http://schemas.microsoft.com/office/drawing/2014/main" id="{6248BD64-48E2-8EAE-A1DE-A0ED9509224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2434" y="498533"/>
            <a:ext cx="1979191" cy="860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21623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 Teal and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1D49597-3330-C64D-AEDB-1262D3199F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0000"/>
            <a:duotone>
              <a:prstClr val="black"/>
              <a:schemeClr val="tx2">
                <a:tint val="45000"/>
                <a:satMod val="400000"/>
              </a:schemeClr>
            </a:duotone>
          </a:blip>
          <a:srcRect t="25169" b="14298"/>
          <a:stretch/>
        </p:blipFill>
        <p:spPr>
          <a:xfrm>
            <a:off x="4187824" y="1"/>
            <a:ext cx="8005788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5CBA522-6635-774E-8226-5EA89DF25AB0}"/>
              </a:ext>
            </a:extLst>
          </p:cNvPr>
          <p:cNvSpPr/>
          <p:nvPr userDrawn="1"/>
        </p:nvSpPr>
        <p:spPr>
          <a:xfrm>
            <a:off x="-1" y="0"/>
            <a:ext cx="8004175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 descr="A black and blue text&#10;&#10;AI-generated content may be incorrect.">
            <a:extLst>
              <a:ext uri="{FF2B5EF4-FFF2-40B4-BE49-F238E27FC236}">
                <a16:creationId xmlns:a16="http://schemas.microsoft.com/office/drawing/2014/main" id="{959894AF-F451-5ED2-D63B-344DC35DC6B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2434" y="498533"/>
            <a:ext cx="1979191" cy="860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50244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 Teal and Line Shadd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5CBA522-6635-774E-8226-5EA89DF25AB0}"/>
              </a:ext>
            </a:extLst>
          </p:cNvPr>
          <p:cNvSpPr/>
          <p:nvPr userDrawn="1"/>
        </p:nvSpPr>
        <p:spPr>
          <a:xfrm>
            <a:off x="0" y="0"/>
            <a:ext cx="8004175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069902A-FC18-184F-AFA3-B8188EEA470C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61607" t="32365" r="37077" b="41599"/>
          <a:stretch/>
        </p:blipFill>
        <p:spPr>
          <a:xfrm>
            <a:off x="7994235" y="560597"/>
            <a:ext cx="310092" cy="6297403"/>
          </a:xfrm>
          <a:prstGeom prst="rect">
            <a:avLst/>
          </a:prstGeom>
        </p:spPr>
      </p:pic>
      <p:pic>
        <p:nvPicPr>
          <p:cNvPr id="2" name="Picture 1" descr="A black and blue text&#10;&#10;AI-generated content may be incorrect.">
            <a:extLst>
              <a:ext uri="{FF2B5EF4-FFF2-40B4-BE49-F238E27FC236}">
                <a16:creationId xmlns:a16="http://schemas.microsoft.com/office/drawing/2014/main" id="{224D249B-ECDD-CA51-0139-5E046769114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2434" y="498533"/>
            <a:ext cx="1979191" cy="860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07456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3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8B80290-92D3-4046-83D7-B3B5DAB497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0000"/>
            <a:duotone>
              <a:prstClr val="black"/>
              <a:schemeClr val="tx2">
                <a:tint val="45000"/>
                <a:satMod val="400000"/>
              </a:schemeClr>
            </a:duotone>
          </a:blip>
          <a:srcRect t="25169" b="14298"/>
          <a:stretch/>
        </p:blipFill>
        <p:spPr>
          <a:xfrm>
            <a:off x="0" y="1"/>
            <a:ext cx="8005788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9149ABF-D5F4-0146-9B09-669171DF2A67}"/>
              </a:ext>
            </a:extLst>
          </p:cNvPr>
          <p:cNvSpPr/>
          <p:nvPr userDrawn="1"/>
        </p:nvSpPr>
        <p:spPr>
          <a:xfrm>
            <a:off x="4187825" y="0"/>
            <a:ext cx="8004175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28D4FD4-0CD5-513E-22FA-DF3AFCD9C86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741405" y="503675"/>
            <a:ext cx="1952347" cy="851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53314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3 Teal - 2/3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9149ABF-D5F4-0146-9B09-669171DF2A67}"/>
              </a:ext>
            </a:extLst>
          </p:cNvPr>
          <p:cNvSpPr/>
          <p:nvPr userDrawn="1"/>
        </p:nvSpPr>
        <p:spPr>
          <a:xfrm>
            <a:off x="0" y="0"/>
            <a:ext cx="42513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 descr="A black and blue text&#10;&#10;AI-generated content may be incorrect.">
            <a:extLst>
              <a:ext uri="{FF2B5EF4-FFF2-40B4-BE49-F238E27FC236}">
                <a16:creationId xmlns:a16="http://schemas.microsoft.com/office/drawing/2014/main" id="{C9AA1145-B42A-0BC4-40E3-768DDB39A9A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2434" y="498533"/>
            <a:ext cx="1979191" cy="860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56341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3 Teal - 2/3 Pale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3AEC18C-CF1A-6B7A-A308-124ABF81B569}"/>
              </a:ext>
            </a:extLst>
          </p:cNvPr>
          <p:cNvSpPr/>
          <p:nvPr userDrawn="1"/>
        </p:nvSpPr>
        <p:spPr>
          <a:xfrm>
            <a:off x="4251325" y="0"/>
            <a:ext cx="7940675" cy="6858000"/>
          </a:xfrm>
          <a:prstGeom prst="rect">
            <a:avLst/>
          </a:prstGeom>
          <a:solidFill>
            <a:schemeClr val="tx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9149ABF-D5F4-0146-9B09-669171DF2A67}"/>
              </a:ext>
            </a:extLst>
          </p:cNvPr>
          <p:cNvSpPr/>
          <p:nvPr userDrawn="1"/>
        </p:nvSpPr>
        <p:spPr>
          <a:xfrm>
            <a:off x="0" y="0"/>
            <a:ext cx="42513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 descr="A black and blue text&#10;&#10;AI-generated content may be incorrect.">
            <a:extLst>
              <a:ext uri="{FF2B5EF4-FFF2-40B4-BE49-F238E27FC236}">
                <a16:creationId xmlns:a16="http://schemas.microsoft.com/office/drawing/2014/main" id="{180CB0C5-2C59-9D1D-B566-8B853B2223C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2434" y="498533"/>
            <a:ext cx="1979191" cy="860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19251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 White - 1/3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A37B8E2A-9C55-FF47-979B-4166296E68A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12349" y="334963"/>
            <a:ext cx="1908175" cy="77243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9149ABF-D5F4-0146-9B09-669171DF2A67}"/>
              </a:ext>
            </a:extLst>
          </p:cNvPr>
          <p:cNvSpPr/>
          <p:nvPr userDrawn="1"/>
        </p:nvSpPr>
        <p:spPr>
          <a:xfrm>
            <a:off x="7940675" y="0"/>
            <a:ext cx="425132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39573F2-3348-BB0A-8D81-204CD5F7576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741405" y="503675"/>
            <a:ext cx="1952347" cy="851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04806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 Pale Teal - 1/3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A37B8E2A-9C55-FF47-979B-4166296E68A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12349" y="334963"/>
            <a:ext cx="1908175" cy="77243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9149ABF-D5F4-0146-9B09-669171DF2A67}"/>
              </a:ext>
            </a:extLst>
          </p:cNvPr>
          <p:cNvSpPr/>
          <p:nvPr userDrawn="1"/>
        </p:nvSpPr>
        <p:spPr>
          <a:xfrm>
            <a:off x="7940675" y="0"/>
            <a:ext cx="425132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39573F2-3348-BB0A-8D81-204CD5F7576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741405" y="503675"/>
            <a:ext cx="1952347" cy="85176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DCFA3E2-3A91-C0AA-23A0-98AD8DAAA38B}"/>
              </a:ext>
            </a:extLst>
          </p:cNvPr>
          <p:cNvSpPr/>
          <p:nvPr userDrawn="1"/>
        </p:nvSpPr>
        <p:spPr>
          <a:xfrm>
            <a:off x="0" y="0"/>
            <a:ext cx="7940675" cy="6858000"/>
          </a:xfrm>
          <a:prstGeom prst="rect">
            <a:avLst/>
          </a:prstGeom>
          <a:solidFill>
            <a:schemeClr val="tx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618265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0548752-A89C-A566-285C-B0FE7B7AF83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58A613F-A8A0-F6DC-E40C-1E0A5FDFDC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41405" y="503675"/>
            <a:ext cx="1952347" cy="851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09152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Graphic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0548752-A89C-A566-285C-B0FE7B7AF83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796C164-6CD4-2D17-11E6-A911E37F5CE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5592"/>
          <a:stretch>
            <a:fillRect/>
          </a:stretch>
        </p:blipFill>
        <p:spPr>
          <a:xfrm>
            <a:off x="8166230" y="1069298"/>
            <a:ext cx="1769165" cy="578870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1786179-466E-E957-4780-AEE9E558A6C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741405" y="503675"/>
            <a:ext cx="1952347" cy="851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75980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Graphic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0548752-A89C-A566-285C-B0FE7B7AF83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B30FF4-6112-ABBC-DCA2-04D1AD21A3C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14442" b="19913"/>
          <a:stretch>
            <a:fillRect/>
          </a:stretch>
        </p:blipFill>
        <p:spPr>
          <a:xfrm>
            <a:off x="6276020" y="0"/>
            <a:ext cx="4750543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6677345-FDBC-9941-F1EB-1AFEFF19211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741405" y="503675"/>
            <a:ext cx="1952347" cy="851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4108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0548752-A89C-A566-285C-B0FE7B7AF83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6653CD1-C7DA-4B37-F841-05F758D6F10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41405" y="503675"/>
            <a:ext cx="1952347" cy="851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52017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Graphic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0548752-A89C-A566-285C-B0FE7B7AF83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618169D-D0D0-01E9-2F3C-DB44F50553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34880"/>
          <a:stretch>
            <a:fillRect/>
          </a:stretch>
        </p:blipFill>
        <p:spPr>
          <a:xfrm rot="10800000">
            <a:off x="8781105" y="0"/>
            <a:ext cx="921954" cy="294186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7CDC36B-2721-A2A8-04ED-298FB8CE0F2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b="57103"/>
          <a:stretch>
            <a:fillRect/>
          </a:stretch>
        </p:blipFill>
        <p:spPr>
          <a:xfrm>
            <a:off x="5356284" y="3916135"/>
            <a:ext cx="6398926" cy="294186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0755305-C167-68AF-E57E-39FCEAA1A1E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741405" y="503675"/>
            <a:ext cx="1952347" cy="851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86437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Graphic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0548752-A89C-A566-285C-B0FE7B7AF83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2AC7CBF-8EE3-0B19-D66E-85A911124CB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1186" t="25667" b="8533"/>
          <a:stretch>
            <a:fillRect/>
          </a:stretch>
        </p:blipFill>
        <p:spPr>
          <a:xfrm rot="10800000">
            <a:off x="8027328" y="-2"/>
            <a:ext cx="4164672" cy="685800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CEED6D4-918A-5F95-74D1-5A85113653F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741405" y="503675"/>
            <a:ext cx="1952347" cy="851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69328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al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073537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A37B8E2A-9C55-FF47-979B-4166296E68A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12349" y="334963"/>
            <a:ext cx="1908175" cy="77243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15FA825-007D-4C43-8946-1CB5D273AB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50000"/>
          </a:blip>
          <a:srcRect l="42236" t="48649" r="36206" b="35676"/>
          <a:stretch/>
        </p:blipFill>
        <p:spPr>
          <a:xfrm rot="20700000">
            <a:off x="7830440" y="1816439"/>
            <a:ext cx="5721178" cy="5721183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71B5BC12-9B70-2B45-A57B-30ABEA441BB7}"/>
              </a:ext>
            </a:extLst>
          </p:cNvPr>
          <p:cNvSpPr/>
          <p:nvPr userDrawn="1"/>
        </p:nvSpPr>
        <p:spPr>
          <a:xfrm>
            <a:off x="8841635" y="2827636"/>
            <a:ext cx="3698788" cy="36987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773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8892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831" r:id="rId2"/>
    <p:sldLayoutId id="2147483865" r:id="rId3"/>
    <p:sldLayoutId id="2147483832" r:id="rId4"/>
    <p:sldLayoutId id="2147483833" r:id="rId5"/>
    <p:sldLayoutId id="2147483834" r:id="rId6"/>
    <p:sldLayoutId id="2147483841" r:id="rId7"/>
    <p:sldLayoutId id="2147483842" r:id="rId8"/>
    <p:sldLayoutId id="2147483843" r:id="rId9"/>
    <p:sldLayoutId id="2147483835" r:id="rId10"/>
    <p:sldLayoutId id="2147483837" r:id="rId11"/>
    <p:sldLayoutId id="2147483845" r:id="rId12"/>
    <p:sldLayoutId id="2147483838" r:id="rId13"/>
    <p:sldLayoutId id="2147483839" r:id="rId14"/>
    <p:sldLayoutId id="2147483840" r:id="rId15"/>
    <p:sldLayoutId id="2147483850" r:id="rId16"/>
    <p:sldLayoutId id="2147483852" r:id="rId17"/>
    <p:sldLayoutId id="2147483848" r:id="rId18"/>
    <p:sldLayoutId id="2147483855" r:id="rId19"/>
    <p:sldLayoutId id="2147483866" r:id="rId20"/>
    <p:sldLayoutId id="2147483867" r:id="rId21"/>
    <p:sldLayoutId id="2147483868" r:id="rId22"/>
    <p:sldLayoutId id="2147483869" r:id="rId23"/>
    <p:sldLayoutId id="2147483870" r:id="rId24"/>
    <p:sldLayoutId id="2147483871" r:id="rId25"/>
    <p:sldLayoutId id="2147483872" r:id="rId26"/>
    <p:sldLayoutId id="2147483851" r:id="rId27"/>
    <p:sldLayoutId id="2147483853" r:id="rId28"/>
    <p:sldLayoutId id="2147483849" r:id="rId29"/>
    <p:sldLayoutId id="2147483854" r:id="rId30"/>
    <p:sldLayoutId id="2147483662" r:id="rId31"/>
    <p:sldLayoutId id="2147483846" r:id="rId32"/>
    <p:sldLayoutId id="2147483847" r:id="rId33"/>
    <p:sldLayoutId id="2147483858" r:id="rId34"/>
    <p:sldLayoutId id="2147483859" r:id="rId35"/>
    <p:sldLayoutId id="2147483860" r:id="rId36"/>
    <p:sldLayoutId id="2147483873" r:id="rId37"/>
    <p:sldLayoutId id="2147483874" r:id="rId3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7327" userDrawn="1">
          <p15:clr>
            <a:srgbClr val="F26B43"/>
          </p15:clr>
        </p15:guide>
        <p15:guide id="4" pos="6165" userDrawn="1">
          <p15:clr>
            <a:srgbClr val="F26B43"/>
          </p15:clr>
        </p15:guide>
        <p15:guide id="5" pos="5002" userDrawn="1">
          <p15:clr>
            <a:srgbClr val="F26B43"/>
          </p15:clr>
        </p15:guide>
        <p15:guide id="6" pos="353" userDrawn="1">
          <p15:clr>
            <a:srgbClr val="F26B43"/>
          </p15:clr>
        </p15:guide>
        <p15:guide id="7" pos="1515" userDrawn="1">
          <p15:clr>
            <a:srgbClr val="F26B43"/>
          </p15:clr>
        </p15:guide>
        <p15:guide id="8" orient="horz" pos="3946" userDrawn="1">
          <p15:clr>
            <a:srgbClr val="F26B43"/>
          </p15:clr>
        </p15:guide>
        <p15:guide id="9" pos="2678" userDrawn="1">
          <p15:clr>
            <a:srgbClr val="F26B43"/>
          </p15:clr>
        </p15:guide>
        <p15:guide id="10" orient="horz" pos="3067" userDrawn="1">
          <p15:clr>
            <a:srgbClr val="F26B43"/>
          </p15:clr>
        </p15:guide>
        <p15:guide id="11" orient="horz" pos="346" userDrawn="1">
          <p15:clr>
            <a:srgbClr val="F26B43"/>
          </p15:clr>
        </p15:guide>
        <p15:guide id="12" orient="horz" pos="125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areersandenterprise.co.uk/who-we-are/what-we-do/our-impact-202324/" TargetMode="External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atsbybenchmarks.org.uk/" TargetMode="External"/><Relationship Id="rId2" Type="http://schemas.openxmlformats.org/officeDocument/2006/relationships/hyperlink" Target="https://www.gatsby.org.uk/uploads/education/good-career-guidance-the-next-10-years-report.pdf" TargetMode="Externa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b-MwdGTRv6U" TargetMode="External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b-MwdGTRv6U?feature=oembed" TargetMode="External"/><Relationship Id="rId4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areersandenterprise.co.uk/educators/provider-access-legislation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Relationship Id="rId4" Type="http://schemas.openxmlformats.org/officeDocument/2006/relationships/hyperlink" Target="https://resources.careersandenterprise.co.uk/resources/careers-statutory-guidance-glance-guides-school-college-and-itp-leaders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resources.careersandenterprise.co.uk/resources/careers-statutory-guidance-glance-guides-school-college-and-itp-leaders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7.xml"/><Relationship Id="rId6" Type="http://schemas.openxmlformats.org/officeDocument/2006/relationships/hyperlink" Target="https://resources.careersandenterprise.co.uk/resources/careers-education-guide-secondary-and-special-school-governors" TargetMode="External"/><Relationship Id="rId5" Type="http://schemas.openxmlformats.org/officeDocument/2006/relationships/hyperlink" Target="https://resources.careersandenterprise.co.uk/resources/careers-education-guide-college-governors" TargetMode="Externa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areersandenterprise.co.uk/modern-work-experience" TargetMode="Externa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resources.careersandenterprise.co.uk/careers-impact-internal-leadership-review" TargetMode="Externa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resources.careersandenterprise.co.uk/resources-governors" TargetMode="External"/><Relationship Id="rId7" Type="http://schemas.openxmlformats.org/officeDocument/2006/relationships/hyperlink" Target="https://www.careersandenterprise.co.uk/modern-work-experience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careersandenterprise.co.uk/careers-hubs/" TargetMode="External"/><Relationship Id="rId5" Type="http://schemas.openxmlformats.org/officeDocument/2006/relationships/hyperlink" Target="https://www.careersandenterprise.co.uk/schools/school-governors/governors-newsletter/" TargetMode="External"/><Relationship Id="rId4" Type="http://schemas.openxmlformats.org/officeDocument/2006/relationships/hyperlink" Target="https://academy.careersandenterprise.co.uk/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22057B8-83E9-98AB-4CD2-75CDD502722D}"/>
              </a:ext>
            </a:extLst>
          </p:cNvPr>
          <p:cNvSpPr txBox="1"/>
          <p:nvPr/>
        </p:nvSpPr>
        <p:spPr>
          <a:xfrm>
            <a:off x="1595500" y="1853825"/>
            <a:ext cx="837093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800" b="1" dirty="0">
                <a:solidFill>
                  <a:schemeClr val="tx2"/>
                </a:solidFill>
                <a:latin typeface="Lato" panose="020F0502020204030203" pitchFamily="34" charset="77"/>
              </a:rPr>
              <a:t>Guidance for Governors</a:t>
            </a:r>
          </a:p>
          <a:p>
            <a:r>
              <a:rPr lang="en-GB" sz="4400" dirty="0">
                <a:solidFill>
                  <a:schemeClr val="accent2"/>
                </a:solidFill>
                <a:latin typeface="Lato" panose="020F0502020204030203" pitchFamily="34" charset="77"/>
              </a:rPr>
              <a:t>Updated July 2026</a:t>
            </a:r>
          </a:p>
        </p:txBody>
      </p:sp>
    </p:spTree>
    <p:extLst>
      <p:ext uri="{BB962C8B-B14F-4D97-AF65-F5344CB8AC3E}">
        <p14:creationId xmlns:p14="http://schemas.microsoft.com/office/powerpoint/2010/main" val="8053717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8AE319C-6A18-1C3A-178C-8BCC1927AED3}"/>
              </a:ext>
            </a:extLst>
          </p:cNvPr>
          <p:cNvSpPr txBox="1"/>
          <p:nvPr/>
        </p:nvSpPr>
        <p:spPr>
          <a:xfrm>
            <a:off x="788565" y="1268760"/>
            <a:ext cx="107714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>
                <a:solidFill>
                  <a:schemeClr val="tx2"/>
                </a:solidFill>
                <a:latin typeface="Lato" panose="020F0502020204030203" pitchFamily="34" charset="77"/>
              </a:rPr>
              <a:t>This guidance is designed to ensure all governors and trustees: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357921-6634-8802-0A30-A39A0D428739}"/>
              </a:ext>
            </a:extLst>
          </p:cNvPr>
          <p:cNvSpPr txBox="1"/>
          <p:nvPr/>
        </p:nvSpPr>
        <p:spPr>
          <a:xfrm>
            <a:off x="1048624" y="2296007"/>
            <a:ext cx="3439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>
                <a:solidFill>
                  <a:schemeClr val="tx2"/>
                </a:solidFill>
                <a:latin typeface="Lato" panose="020F0502020204030203" pitchFamily="34" charset="77"/>
              </a:rPr>
              <a:t>1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986987C-5596-857C-0B34-4B80BBA47F9F}"/>
              </a:ext>
            </a:extLst>
          </p:cNvPr>
          <p:cNvCxnSpPr/>
          <p:nvPr/>
        </p:nvCxnSpPr>
        <p:spPr>
          <a:xfrm>
            <a:off x="1392572" y="2488954"/>
            <a:ext cx="0" cy="318781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56912426-6286-58C4-6FC2-D40C53A7F20D}"/>
              </a:ext>
            </a:extLst>
          </p:cNvPr>
          <p:cNvSpPr txBox="1"/>
          <p:nvPr/>
        </p:nvSpPr>
        <p:spPr>
          <a:xfrm>
            <a:off x="1616364" y="2358240"/>
            <a:ext cx="33545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Lato" panose="020F0502020204030203" pitchFamily="34" charset="77"/>
              </a:rPr>
              <a:t>Have a good understanding of the Careers Strategy.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B44213-5778-C838-2EB3-30311C6F840D}"/>
              </a:ext>
            </a:extLst>
          </p:cNvPr>
          <p:cNvSpPr txBox="1"/>
          <p:nvPr/>
        </p:nvSpPr>
        <p:spPr>
          <a:xfrm>
            <a:off x="1048624" y="3577552"/>
            <a:ext cx="3439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>
                <a:solidFill>
                  <a:schemeClr val="tx2"/>
                </a:solidFill>
                <a:latin typeface="Lato" panose="020F0502020204030203" pitchFamily="34" charset="77"/>
              </a:rPr>
              <a:t>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8F2E21-000E-E206-1257-298F0D35219F}"/>
              </a:ext>
            </a:extLst>
          </p:cNvPr>
          <p:cNvSpPr txBox="1"/>
          <p:nvPr/>
        </p:nvSpPr>
        <p:spPr>
          <a:xfrm>
            <a:off x="1048624" y="4859098"/>
            <a:ext cx="3439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>
                <a:solidFill>
                  <a:schemeClr val="tx2"/>
                </a:solidFill>
                <a:latin typeface="Lato" panose="020F0502020204030203" pitchFamily="34" charset="77"/>
              </a:rPr>
              <a:t>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A3D26D-893C-29FC-C9E8-AD4A57EA2B68}"/>
              </a:ext>
            </a:extLst>
          </p:cNvPr>
          <p:cNvSpPr txBox="1"/>
          <p:nvPr/>
        </p:nvSpPr>
        <p:spPr>
          <a:xfrm>
            <a:off x="6174297" y="2296007"/>
            <a:ext cx="3439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>
                <a:solidFill>
                  <a:schemeClr val="tx2"/>
                </a:solidFill>
                <a:latin typeface="Lato" panose="020F0502020204030203" pitchFamily="34" charset="77"/>
              </a:rPr>
              <a:t>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F77EB53-B761-E7D8-60B7-9F349DF85632}"/>
              </a:ext>
            </a:extLst>
          </p:cNvPr>
          <p:cNvSpPr txBox="1"/>
          <p:nvPr/>
        </p:nvSpPr>
        <p:spPr>
          <a:xfrm>
            <a:off x="6174297" y="3630938"/>
            <a:ext cx="3439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>
                <a:solidFill>
                  <a:schemeClr val="tx2"/>
                </a:solidFill>
                <a:latin typeface="Lato" panose="020F0502020204030203" pitchFamily="34" charset="77"/>
              </a:rPr>
              <a:t>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4C33CB9-0881-9DBE-CDC4-856058487A00}"/>
              </a:ext>
            </a:extLst>
          </p:cNvPr>
          <p:cNvSpPr txBox="1"/>
          <p:nvPr/>
        </p:nvSpPr>
        <p:spPr>
          <a:xfrm>
            <a:off x="1616363" y="3635594"/>
            <a:ext cx="35317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Lato" panose="020F0502020204030203" pitchFamily="34" charset="77"/>
              </a:rPr>
              <a:t>Are fully aware of the setting’s statutory duties.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12E538D-7EFE-566F-9B20-3B634521DA38}"/>
              </a:ext>
            </a:extLst>
          </p:cNvPr>
          <p:cNvSpPr txBox="1"/>
          <p:nvPr/>
        </p:nvSpPr>
        <p:spPr>
          <a:xfrm>
            <a:off x="7043931" y="4856174"/>
            <a:ext cx="43176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Lato" panose="020F0502020204030203" pitchFamily="34" charset="77"/>
              </a:rPr>
              <a:t>Are aware of the range of support available from The Careers &amp; Enterprise Company.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8E70884-6D92-99E4-AC54-2E12D842AAB4}"/>
              </a:ext>
            </a:extLst>
          </p:cNvPr>
          <p:cNvSpPr txBox="1"/>
          <p:nvPr/>
        </p:nvSpPr>
        <p:spPr>
          <a:xfrm>
            <a:off x="1616363" y="4945203"/>
            <a:ext cx="40020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Lato" panose="020F0502020204030203" pitchFamily="34" charset="77"/>
              </a:rPr>
              <a:t>Explore how careers could be allowed to be a driver for improvement.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88445E2-FD4A-A956-FCFD-D955B69CE053}"/>
              </a:ext>
            </a:extLst>
          </p:cNvPr>
          <p:cNvSpPr txBox="1"/>
          <p:nvPr/>
        </p:nvSpPr>
        <p:spPr>
          <a:xfrm>
            <a:off x="7047343" y="2358239"/>
            <a:ext cx="42526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Lato" panose="020F0502020204030203" pitchFamily="34" charset="77"/>
              </a:rPr>
              <a:t>Appreciate the role of the governor in supporting the Careers Strategy.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FEDB925-A5D8-5222-922C-1DC0623E6B26}"/>
              </a:ext>
            </a:extLst>
          </p:cNvPr>
          <p:cNvSpPr txBox="1"/>
          <p:nvPr/>
        </p:nvSpPr>
        <p:spPr>
          <a:xfrm>
            <a:off x="6174297" y="4862097"/>
            <a:ext cx="3439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>
                <a:solidFill>
                  <a:schemeClr val="tx2"/>
                </a:solidFill>
                <a:latin typeface="Lato" panose="020F0502020204030203" pitchFamily="34" charset="77"/>
              </a:rPr>
              <a:t>6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20CE501-6701-7E9A-99B5-ECDE73C52E7A}"/>
              </a:ext>
            </a:extLst>
          </p:cNvPr>
          <p:cNvSpPr txBox="1"/>
          <p:nvPr/>
        </p:nvSpPr>
        <p:spPr>
          <a:xfrm>
            <a:off x="7043929" y="3630938"/>
            <a:ext cx="40020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Lato" panose="020F0502020204030203" pitchFamily="34" charset="77"/>
              </a:rPr>
              <a:t>Feel supported in challenging school or college leaders.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FEE926B-3794-FC88-ACD0-37BBF9B4DB02}"/>
              </a:ext>
            </a:extLst>
          </p:cNvPr>
          <p:cNvCxnSpPr/>
          <p:nvPr/>
        </p:nvCxnSpPr>
        <p:spPr>
          <a:xfrm>
            <a:off x="1381217" y="5061281"/>
            <a:ext cx="0" cy="318781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899DC17-C9EA-6071-0021-881B22E241FC}"/>
              </a:ext>
            </a:extLst>
          </p:cNvPr>
          <p:cNvCxnSpPr/>
          <p:nvPr/>
        </p:nvCxnSpPr>
        <p:spPr>
          <a:xfrm>
            <a:off x="1381217" y="3765881"/>
            <a:ext cx="0" cy="318781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7E0D482-1110-DBD7-EFE2-47CCDEF6F1C8}"/>
              </a:ext>
            </a:extLst>
          </p:cNvPr>
          <p:cNvCxnSpPr/>
          <p:nvPr/>
        </p:nvCxnSpPr>
        <p:spPr>
          <a:xfrm>
            <a:off x="6523244" y="2488954"/>
            <a:ext cx="0" cy="318781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BC2113B-C280-1AD1-78AA-D0D7F2740E3F}"/>
              </a:ext>
            </a:extLst>
          </p:cNvPr>
          <p:cNvCxnSpPr/>
          <p:nvPr/>
        </p:nvCxnSpPr>
        <p:spPr>
          <a:xfrm>
            <a:off x="6518245" y="3837463"/>
            <a:ext cx="0" cy="318781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8539A65-15A6-F693-3891-3F15B97AF71A}"/>
              </a:ext>
            </a:extLst>
          </p:cNvPr>
          <p:cNvCxnSpPr/>
          <p:nvPr/>
        </p:nvCxnSpPr>
        <p:spPr>
          <a:xfrm>
            <a:off x="6529981" y="5061281"/>
            <a:ext cx="0" cy="318781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61358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286A2DC1-95C1-9D4B-1A2E-82B00CBF0A1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13082229"/>
              </p:ext>
            </p:extLst>
          </p:nvPr>
        </p:nvGraphicFramePr>
        <p:xfrm>
          <a:off x="2630615" y="683695"/>
          <a:ext cx="9153002" cy="55123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D6764D80-EFBB-4C70-AA9F-95720F3CCA24}"/>
              </a:ext>
            </a:extLst>
          </p:cNvPr>
          <p:cNvSpPr txBox="1"/>
          <p:nvPr/>
        </p:nvSpPr>
        <p:spPr>
          <a:xfrm>
            <a:off x="858319" y="683695"/>
            <a:ext cx="4375016" cy="2431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sng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Lato" panose="020F0502020204030203" pitchFamily="34" charset="77"/>
              </a:rPr>
              <a:t>What is careers?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srgbClr val="00A9A9"/>
              </a:solidFill>
              <a:effectLst/>
              <a:uLnTx/>
              <a:uFillTx/>
              <a:latin typeface="Lato" panose="020F0502020204030203" pitchFamily="34" charset="77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Lato" panose="020F0502020204030203" pitchFamily="34" charset="77"/>
              </a:rPr>
              <a:t>Careers is everything young people need to know, understand and be able to do in order to:</a:t>
            </a:r>
          </a:p>
        </p:txBody>
      </p:sp>
    </p:spTree>
    <p:extLst>
      <p:ext uri="{BB962C8B-B14F-4D97-AF65-F5344CB8AC3E}">
        <p14:creationId xmlns:p14="http://schemas.microsoft.com/office/powerpoint/2010/main" val="42921691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9833FA-63F4-C405-4E28-EA0F46467C71}"/>
              </a:ext>
            </a:extLst>
          </p:cNvPr>
          <p:cNvSpPr txBox="1"/>
          <p:nvPr/>
        </p:nvSpPr>
        <p:spPr>
          <a:xfrm>
            <a:off x="648182" y="2767280"/>
            <a:ext cx="303256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>
                <a:solidFill>
                  <a:schemeClr val="bg1"/>
                </a:solidFill>
              </a:rPr>
              <a:t>Evidence shows that: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592D75-16FA-5CF2-06AA-6C46689EBF88}"/>
              </a:ext>
            </a:extLst>
          </p:cNvPr>
          <p:cNvSpPr txBox="1"/>
          <p:nvPr/>
        </p:nvSpPr>
        <p:spPr>
          <a:xfrm>
            <a:off x="4977115" y="1797783"/>
            <a:ext cx="672489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>
                <a:solidFill>
                  <a:schemeClr val="tx2"/>
                </a:solidFill>
              </a:rPr>
              <a:t>High quality careers education &amp; guidance:</a:t>
            </a:r>
          </a:p>
          <a:p>
            <a:endParaRPr lang="en-GB" sz="2800" b="1">
              <a:solidFill>
                <a:schemeClr val="tx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/>
              <a:t>Drives learner outcomes.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2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/>
              <a:t>Reduces NEET figures (young people not in Education, Employment or Training).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2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/>
              <a:t>Increases young people’s skills knowledge and behaviours to inform their next steps.</a:t>
            </a:r>
          </a:p>
          <a:p>
            <a:endParaRPr lang="en-GB"/>
          </a:p>
          <a:p>
            <a:endParaRPr lang="en-GB"/>
          </a:p>
          <a:p>
            <a:endParaRPr lang="en-GB"/>
          </a:p>
          <a:p>
            <a:r>
              <a:rPr lang="en-GB">
                <a:hlinkClick r:id="rId2"/>
              </a:rPr>
              <a:t>Impact of the work of the CEC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79237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4BF9820-3AB6-91FE-3CB6-AF5153B38238}"/>
              </a:ext>
            </a:extLst>
          </p:cNvPr>
          <p:cNvSpPr txBox="1"/>
          <p:nvPr/>
        </p:nvSpPr>
        <p:spPr>
          <a:xfrm>
            <a:off x="810229" y="856527"/>
            <a:ext cx="9039828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chemeClr val="tx2"/>
                </a:solidFill>
              </a:rPr>
              <a:t>The Gatsby Benchmarks</a:t>
            </a:r>
          </a:p>
          <a:p>
            <a:endParaRPr lang="en-GB" sz="2400" dirty="0"/>
          </a:p>
          <a:p>
            <a:r>
              <a:rPr lang="en-GB" sz="2400" dirty="0"/>
              <a:t>All education settings are expected to take a strategic approach to the development of their careers provision, through:</a:t>
            </a:r>
          </a:p>
          <a:p>
            <a:endParaRPr lang="en-GB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The appointment of a named Careers Leader.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Using the Gatsby Benchmark Framework.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/>
          </a:p>
          <a:p>
            <a:r>
              <a:rPr lang="en-GB" sz="2000" dirty="0"/>
              <a:t>Find out more about the development of the Benchmarks here                               ‘</a:t>
            </a:r>
            <a:r>
              <a:rPr lang="en-GB" sz="2000" dirty="0">
                <a:hlinkClick r:id="rId2"/>
              </a:rPr>
              <a:t>Good Career Guidance – The Next 10 Years</a:t>
            </a:r>
            <a:r>
              <a:rPr lang="en-GB" sz="2000" dirty="0"/>
              <a:t>’</a:t>
            </a:r>
          </a:p>
          <a:p>
            <a:endParaRPr lang="en-GB" sz="2800" dirty="0"/>
          </a:p>
          <a:p>
            <a:r>
              <a:rPr lang="en-GB" sz="2400" dirty="0"/>
              <a:t>From September 2025, DfE expects all settings to use the </a:t>
            </a:r>
            <a:r>
              <a:rPr lang="en-GB" sz="2400" dirty="0">
                <a:hlinkClick r:id="rId3"/>
              </a:rPr>
              <a:t>updated Gatsby Benchmarks. </a:t>
            </a:r>
            <a:endParaRPr lang="en-GB" sz="2400" dirty="0"/>
          </a:p>
          <a:p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14793454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FEF9B36-45A0-9EA0-A77D-C3314828784D}"/>
              </a:ext>
            </a:extLst>
          </p:cNvPr>
          <p:cNvSpPr txBox="1"/>
          <p:nvPr/>
        </p:nvSpPr>
        <p:spPr>
          <a:xfrm>
            <a:off x="868101" y="474562"/>
            <a:ext cx="82411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Lato" panose="020F0502020204030203" pitchFamily="34" charset="77"/>
              </a:rPr>
              <a:t>The Gatsby Benchmarks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0EEAFE7-32D7-6A5B-7946-FE924BD05FE8}"/>
              </a:ext>
            </a:extLst>
          </p:cNvPr>
          <p:cNvSpPr txBox="1"/>
          <p:nvPr/>
        </p:nvSpPr>
        <p:spPr>
          <a:xfrm>
            <a:off x="1907867" y="1670521"/>
            <a:ext cx="3696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Lato" panose="020F0502020204030203" pitchFamily="34" charset="77"/>
              </a:rPr>
              <a:t>1. A stable careers programme.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242BBFA-DFDB-4145-D5C1-26123F145383}"/>
              </a:ext>
            </a:extLst>
          </p:cNvPr>
          <p:cNvSpPr txBox="1"/>
          <p:nvPr/>
        </p:nvSpPr>
        <p:spPr>
          <a:xfrm>
            <a:off x="1907867" y="2782756"/>
            <a:ext cx="3696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Lato" panose="020F0502020204030203" pitchFamily="34" charset="77"/>
              </a:rPr>
              <a:t>2. Learning from careers and labour market information.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329F43B-2035-5AE2-4B5E-E1FA53A980FA}"/>
              </a:ext>
            </a:extLst>
          </p:cNvPr>
          <p:cNvSpPr txBox="1"/>
          <p:nvPr/>
        </p:nvSpPr>
        <p:spPr>
          <a:xfrm>
            <a:off x="1963806" y="3941406"/>
            <a:ext cx="3696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Lato" panose="020F0502020204030203" pitchFamily="34" charset="77"/>
              </a:rPr>
              <a:t>3. Addressing the needs of each young person.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7A0CE8C-EB92-D6C8-4F3F-0346F872118D}"/>
              </a:ext>
            </a:extLst>
          </p:cNvPr>
          <p:cNvSpPr txBox="1"/>
          <p:nvPr/>
        </p:nvSpPr>
        <p:spPr>
          <a:xfrm>
            <a:off x="2019741" y="5155762"/>
            <a:ext cx="3696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Lato" panose="020F0502020204030203" pitchFamily="34" charset="77"/>
              </a:rPr>
              <a:t>4. Linking curriculum learning to careers.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62B5481-E606-5F2D-1046-AAB77EFE1F43}"/>
              </a:ext>
            </a:extLst>
          </p:cNvPr>
          <p:cNvSpPr txBox="1"/>
          <p:nvPr/>
        </p:nvSpPr>
        <p:spPr>
          <a:xfrm>
            <a:off x="7025335" y="1547680"/>
            <a:ext cx="3696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Lato" panose="020F0502020204030203" pitchFamily="34" charset="77"/>
              </a:rPr>
              <a:t>5. Encounters with employers and employees.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DDBDAEF-5337-E3DC-8AE8-0C4F897244B5}"/>
              </a:ext>
            </a:extLst>
          </p:cNvPr>
          <p:cNvSpPr txBox="1"/>
          <p:nvPr/>
        </p:nvSpPr>
        <p:spPr>
          <a:xfrm>
            <a:off x="7025335" y="2855620"/>
            <a:ext cx="3696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Lato" panose="020F0502020204030203" pitchFamily="34" charset="77"/>
              </a:rPr>
              <a:t>6. Experiences of workplaces.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A02E48C-FFC5-C2B1-D388-5D3D11BFF81E}"/>
              </a:ext>
            </a:extLst>
          </p:cNvPr>
          <p:cNvSpPr txBox="1"/>
          <p:nvPr/>
        </p:nvSpPr>
        <p:spPr>
          <a:xfrm>
            <a:off x="7025335" y="3941406"/>
            <a:ext cx="3696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Lato" panose="020F0502020204030203" pitchFamily="34" charset="77"/>
              </a:rPr>
              <a:t>7. Encounters with further and higher education.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0838413-E4A8-13BE-CF45-0644617600D0}"/>
              </a:ext>
            </a:extLst>
          </p:cNvPr>
          <p:cNvSpPr txBox="1"/>
          <p:nvPr/>
        </p:nvSpPr>
        <p:spPr>
          <a:xfrm>
            <a:off x="7025335" y="5294262"/>
            <a:ext cx="3696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Lato" panose="020F0502020204030203" pitchFamily="34" charset="77"/>
              </a:rPr>
              <a:t>8. Personal guidance.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C2A1E8DD-A3D3-F93A-2DB2-1FCE8E7BB1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2645" y="2584519"/>
            <a:ext cx="902828" cy="9028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3C8DCB58-009B-AEC9-D1F3-EC71727395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2450" y="4950973"/>
            <a:ext cx="902826" cy="90282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2A26EC5D-2A94-86DA-41C0-DCB58EFFE4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4234" y="3767747"/>
            <a:ext cx="902825" cy="902825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DB732172-0830-18B2-CBFA-9A876FF0B7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6020" y="1401293"/>
            <a:ext cx="902824" cy="90282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B9551C1-5E5C-CF33-EB90-5418B8F6885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860" y="4939401"/>
            <a:ext cx="902825" cy="90282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DD5B8ABE-5A36-C237-CCFA-8A812BBCAA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551" y="1564200"/>
            <a:ext cx="902825" cy="90282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D4045DDE-F328-0DBD-035A-8044D841F64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179" y="2686914"/>
            <a:ext cx="902826" cy="902826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16570DE6-635B-EBF7-FA51-0426566D57C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861" y="3813158"/>
            <a:ext cx="902825" cy="902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4982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F3AE336-4EB2-0F5B-E872-06A06C5CDCB9}"/>
              </a:ext>
            </a:extLst>
          </p:cNvPr>
          <p:cNvSpPr txBox="1"/>
          <p:nvPr/>
        </p:nvSpPr>
        <p:spPr>
          <a:xfrm>
            <a:off x="425370" y="503675"/>
            <a:ext cx="9091010" cy="53086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>
                <a:solidFill>
                  <a:schemeClr val="tx2"/>
                </a:solidFill>
                <a:latin typeface="Lato" panose="020F0502020204030203" pitchFamily="34" charset="77"/>
              </a:rPr>
              <a:t>The core of the eight Gatsby Benchmarks remains the same, but some important changes include:</a:t>
            </a:r>
          </a:p>
          <a:p>
            <a:endParaRPr lang="en-GB" sz="1200" b="1">
              <a:solidFill>
                <a:schemeClr val="tx2"/>
              </a:solidFill>
              <a:latin typeface="Lato" panose="020F0502020204030203" pitchFamily="34" charset="77"/>
            </a:endParaRPr>
          </a:p>
          <a:p>
            <a:pPr marL="742950" lvl="1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sz="2800">
                <a:latin typeface="Lato" panose="020F0502020204030203" pitchFamily="34" charset="77"/>
              </a:rPr>
              <a:t>Careers at the heart of education and leadership.</a:t>
            </a:r>
          </a:p>
          <a:p>
            <a:pPr marL="742950" lvl="1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sz="2800">
                <a:latin typeface="Lato" panose="020F0502020204030203" pitchFamily="34" charset="77"/>
              </a:rPr>
              <a:t>Inclusion and impact for every young person.</a:t>
            </a:r>
          </a:p>
          <a:p>
            <a:pPr marL="742950" lvl="1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sz="2800">
                <a:latin typeface="Lato" panose="020F0502020204030203" pitchFamily="34" charset="77"/>
              </a:rPr>
              <a:t>Meaningful and caried encounters and experiences.</a:t>
            </a:r>
          </a:p>
          <a:p>
            <a:pPr marL="742950" lvl="1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sz="2800">
                <a:latin typeface="Lato" panose="020F0502020204030203" pitchFamily="34" charset="77"/>
              </a:rPr>
              <a:t>Focusing on the use of information and data.</a:t>
            </a:r>
          </a:p>
          <a:p>
            <a:pPr marL="742950" lvl="1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sz="2800">
                <a:latin typeface="Lato" panose="020F0502020204030203" pitchFamily="34" charset="77"/>
              </a:rPr>
              <a:t>Engagement of parents and carers.</a:t>
            </a:r>
            <a:endParaRPr lang="en-GB">
              <a:latin typeface="Lato" panose="020F050202020403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6314153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BA7B48C-FB34-708B-0972-4F01A85432ED}"/>
              </a:ext>
            </a:extLst>
          </p:cNvPr>
          <p:cNvSpPr txBox="1"/>
          <p:nvPr/>
        </p:nvSpPr>
        <p:spPr>
          <a:xfrm>
            <a:off x="355549" y="491436"/>
            <a:ext cx="103170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chemeClr val="tx2"/>
                </a:solidFill>
                <a:latin typeface="Lato" panose="020F0502020204030203" pitchFamily="34" charset="77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Understanding the Gatsby Benchmark updates</a:t>
            </a:r>
            <a:endParaRPr lang="en-GB" sz="2800" b="1" dirty="0">
              <a:solidFill>
                <a:schemeClr val="tx2"/>
              </a:solidFill>
              <a:latin typeface="Lato" panose="020F0502020204030203" pitchFamily="34" charset="77"/>
            </a:endParaRPr>
          </a:p>
        </p:txBody>
      </p:sp>
      <p:pic>
        <p:nvPicPr>
          <p:cNvPr id="3" name="Online Media 5" title="Understanding the Gatsby Benchmark updates">
            <a:hlinkClick r:id="" action="ppaction://media"/>
            <a:extLst>
              <a:ext uri="{FF2B5EF4-FFF2-40B4-BE49-F238E27FC236}">
                <a16:creationId xmlns:a16="http://schemas.microsoft.com/office/drawing/2014/main" id="{6B5BC232-254A-C0D3-B00C-02A2C39A568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759995" y="1205268"/>
            <a:ext cx="8672010" cy="4899686"/>
          </a:xfrm>
          <a:prstGeom prst="rect">
            <a:avLst/>
          </a:prstGeom>
          <a:ln w="50800"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1600783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1014D68-63E1-9383-75AA-E4CF07BBBB9E}"/>
              </a:ext>
            </a:extLst>
          </p:cNvPr>
          <p:cNvSpPr txBox="1"/>
          <p:nvPr/>
        </p:nvSpPr>
        <p:spPr>
          <a:xfrm>
            <a:off x="4872942" y="1289952"/>
            <a:ext cx="6774111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500" b="1">
                <a:solidFill>
                  <a:schemeClr val="tx2"/>
                </a:solidFill>
              </a:rPr>
              <a:t>The Governing Body should ensure that the school complies with its statutory responsibilities: </a:t>
            </a:r>
          </a:p>
          <a:p>
            <a:endParaRPr lang="en-GB" sz="1600"/>
          </a:p>
          <a:p>
            <a:pPr marL="342900" indent="-342900">
              <a:buAutoNum type="arabicPeriod"/>
            </a:pPr>
            <a:r>
              <a:rPr lang="en-GB" sz="2400"/>
              <a:t>The appointment of a Careers Leader.</a:t>
            </a:r>
          </a:p>
          <a:p>
            <a:endParaRPr lang="en-GB" sz="1200"/>
          </a:p>
          <a:p>
            <a:r>
              <a:rPr lang="en-GB" sz="2400"/>
              <a:t>2. Compliance with the </a:t>
            </a:r>
            <a:r>
              <a:rPr lang="en-GB" sz="2400">
                <a:hlinkClick r:id="rId3"/>
              </a:rPr>
              <a:t>provider access legislation</a:t>
            </a:r>
            <a:r>
              <a:rPr lang="en-GB" sz="2400"/>
              <a:t>. </a:t>
            </a:r>
          </a:p>
          <a:p>
            <a:endParaRPr lang="en-GB" sz="1200"/>
          </a:p>
          <a:p>
            <a:r>
              <a:rPr lang="en-GB" sz="2400"/>
              <a:t>3. The publishing of policy statements on the school’s website.</a:t>
            </a:r>
          </a:p>
          <a:p>
            <a:endParaRPr lang="en-GB" sz="1200"/>
          </a:p>
          <a:p>
            <a:r>
              <a:rPr lang="en-GB" sz="2400"/>
              <a:t>4. Commitment to the delivery of independent and impartial careers guidance.</a:t>
            </a:r>
          </a:p>
          <a:p>
            <a:endParaRPr lang="en-GB" sz="1200"/>
          </a:p>
          <a:p>
            <a:r>
              <a:rPr lang="en-GB" sz="2400"/>
              <a:t>5. A strategic approach to meeting legal and statutory requirements with a commitment to quality assurance and continuous improvement.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A126C0-72A5-3F34-C3E2-166BBF768B9B}"/>
              </a:ext>
            </a:extLst>
          </p:cNvPr>
          <p:cNvSpPr txBox="1"/>
          <p:nvPr/>
        </p:nvSpPr>
        <p:spPr>
          <a:xfrm>
            <a:off x="544947" y="1289952"/>
            <a:ext cx="29464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chemeClr val="bg1"/>
                </a:solidFill>
              </a:rPr>
              <a:t>Statutory Duties: </a:t>
            </a:r>
          </a:p>
          <a:p>
            <a:r>
              <a:rPr lang="en-GB" sz="3200">
                <a:solidFill>
                  <a:schemeClr val="bg1"/>
                </a:solidFill>
              </a:rPr>
              <a:t>Schools and Special Schools</a:t>
            </a:r>
          </a:p>
          <a:p>
            <a:endParaRPr lang="en-GB" sz="3200">
              <a:solidFill>
                <a:schemeClr val="bg1"/>
              </a:solidFill>
            </a:endParaRPr>
          </a:p>
          <a:p>
            <a:r>
              <a:rPr lang="en-GB" sz="2400">
                <a:solidFill>
                  <a:schemeClr val="bg1"/>
                </a:solidFill>
              </a:rPr>
              <a:t>For further information, access our ‘</a:t>
            </a:r>
            <a:r>
              <a:rPr lang="en-GB" sz="240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 a Glance Checklist and Guide for School Leaders</a:t>
            </a:r>
            <a:r>
              <a:rPr lang="en-GB" sz="2400">
                <a:solidFill>
                  <a:schemeClr val="bg1"/>
                </a:solidFill>
              </a:rPr>
              <a:t>.’</a:t>
            </a:r>
            <a:endParaRPr lang="en-GB" sz="28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80946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2D0E552-BDD0-C797-2865-AE79F3DC935F}"/>
              </a:ext>
            </a:extLst>
          </p:cNvPr>
          <p:cNvSpPr txBox="1"/>
          <p:nvPr/>
        </p:nvSpPr>
        <p:spPr>
          <a:xfrm>
            <a:off x="830415" y="1178750"/>
            <a:ext cx="11157057" cy="5416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500" b="1">
                <a:solidFill>
                  <a:schemeClr val="tx2"/>
                </a:solidFill>
              </a:rPr>
              <a:t>The Governing Body should ensure that the college is following the </a:t>
            </a:r>
            <a:r>
              <a:rPr lang="en-GB" sz="2500" b="1" err="1">
                <a:solidFill>
                  <a:schemeClr val="tx2"/>
                </a:solidFill>
              </a:rPr>
              <a:t>DfEs</a:t>
            </a:r>
            <a:r>
              <a:rPr lang="en-GB" sz="2500" b="1">
                <a:solidFill>
                  <a:schemeClr val="tx2"/>
                </a:solidFill>
              </a:rPr>
              <a:t> expectations to: </a:t>
            </a:r>
          </a:p>
          <a:p>
            <a:endParaRPr lang="en-GB" sz="16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/>
              <a:t>Use the updated Gatsby Benchmarks to improve careers provision.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/>
              <a:t>Offer every learner at least two meaningful encounters with an employer each year, at least one of which should be related to the learner’s field of study.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/>
              <a:t>Undertake an Internal Leadership Review to ensure stability and sustainability within careers leadership and lead to college improvement.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/>
              <a:t>Appoint a named person to the role of Careers Leader to lead the careers programme.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/>
              <a:t>Publish details of the careers programme on the college’s website in a way that enables learners, parents, college staff and employers to access and understand it.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/>
              <a:t>Collect and maintain accurate data for each learner on their education,                                               training or employment destinations.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/>
              <a:t>Ensure that all young people with an EHC plan are provided with independent                                     careers guidance and secure access for all learners.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/>
              <a:t>Hold the matrix Standard if they are in receipt of funding from the                                                               DfE adult skills budget.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E653F6-207B-0650-C7AC-CA34B5E09D0A}"/>
              </a:ext>
            </a:extLst>
          </p:cNvPr>
          <p:cNvSpPr txBox="1"/>
          <p:nvPr/>
        </p:nvSpPr>
        <p:spPr>
          <a:xfrm>
            <a:off x="830415" y="435324"/>
            <a:ext cx="9420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chemeClr val="tx2"/>
                </a:solidFill>
              </a:rPr>
              <a:t>Statutory Duties: </a:t>
            </a:r>
            <a:r>
              <a:rPr lang="en-GB" sz="3200">
                <a:solidFill>
                  <a:schemeClr val="tx2"/>
                </a:solidFill>
              </a:rPr>
              <a:t>Colleges and Training Providers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0BA4FC7-23C2-09EB-FF51-6732015FEA4E}"/>
              </a:ext>
            </a:extLst>
          </p:cNvPr>
          <p:cNvSpPr txBox="1"/>
          <p:nvPr/>
        </p:nvSpPr>
        <p:spPr>
          <a:xfrm>
            <a:off x="9571257" y="5117273"/>
            <a:ext cx="2416215" cy="1477328"/>
          </a:xfrm>
          <a:prstGeom prst="rect">
            <a:avLst/>
          </a:prstGeom>
          <a:noFill/>
          <a:ln w="38100"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1800">
                <a:solidFill>
                  <a:schemeClr val="tx2"/>
                </a:solidFill>
              </a:rPr>
              <a:t>For further information, access our ‘</a:t>
            </a:r>
            <a:r>
              <a:rPr lang="en-GB" sz="1800">
                <a:solidFill>
                  <a:schemeClr val="tx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 a Glance Checklist and Guide for College and ITP Leaders</a:t>
            </a:r>
            <a:r>
              <a:rPr lang="en-GB" sz="1800">
                <a:solidFill>
                  <a:schemeClr val="tx2"/>
                </a:solidFill>
              </a:rPr>
              <a:t>.’</a:t>
            </a:r>
            <a:endParaRPr lang="en-GB" sz="20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22474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2D08FF0-9BCE-B5C4-10A9-706CAFB685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478" y="1131902"/>
            <a:ext cx="3261716" cy="459419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2ECF8E6-784D-42FF-2B4B-9C5732AB58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4939" y="1131902"/>
            <a:ext cx="3263338" cy="459419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20D3A65-646C-D008-19C7-6BC9C21F4EF3}"/>
              </a:ext>
            </a:extLst>
          </p:cNvPr>
          <p:cNvSpPr txBox="1"/>
          <p:nvPr/>
        </p:nvSpPr>
        <p:spPr>
          <a:xfrm>
            <a:off x="7674015" y="1736203"/>
            <a:ext cx="419003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More detailed support and guidance on Statutory requirements and Ofsted expectations, can be found here:</a:t>
            </a:r>
          </a:p>
          <a:p>
            <a:endParaRPr lang="en-GB" dirty="0"/>
          </a:p>
          <a:p>
            <a:r>
              <a:rPr lang="en-GB" b="1" dirty="0">
                <a:hlinkClick r:id="rId5"/>
              </a:rPr>
              <a:t>Careers Education: A Guide for college governors</a:t>
            </a:r>
            <a:endParaRPr lang="en-GB" b="1" dirty="0"/>
          </a:p>
          <a:p>
            <a:endParaRPr lang="en-GB" dirty="0"/>
          </a:p>
          <a:p>
            <a:r>
              <a:rPr lang="en-GB" b="1" dirty="0">
                <a:hlinkClick r:id="rId6"/>
              </a:rPr>
              <a:t>Careers Education: A Guide for secondary and special school governors</a:t>
            </a:r>
            <a:endParaRPr lang="en-GB" b="1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18808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B572E6D-9DF0-6C98-06C9-6C046A07F172}"/>
              </a:ext>
            </a:extLst>
          </p:cNvPr>
          <p:cNvSpPr txBox="1"/>
          <p:nvPr/>
        </p:nvSpPr>
        <p:spPr>
          <a:xfrm>
            <a:off x="904775" y="1097280"/>
            <a:ext cx="6910939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</a:rPr>
              <a:t>Reforming work experience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bg1"/>
                </a:solidFill>
              </a:rPr>
              <a:t>From September 2026, all schools should be reforming their work experience programmes providing a minimum of two weeks’ worth of work experience by Year 11 (during Key Stages 3 and 4), made up of: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</a:rPr>
              <a:t>At least one week of work experience activities in Years 7–9.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</a:rPr>
              <a:t>At least one week of placements in Years 10–11.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bg1"/>
                </a:solidFill>
              </a:rPr>
              <a:t>This ambition will ensure access for all young people, enable flexibility for schools, learners, and employers to design experiences that meet local and individual needs.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bg1"/>
                </a:solidFill>
              </a:rPr>
              <a:t>For further insight and support, please visit The CEC website pages on </a:t>
            </a:r>
            <a:r>
              <a:rPr lang="en-GB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Modern Work Experience 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78298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0C5ECF0-D723-8073-718E-841E785A5B50}"/>
              </a:ext>
            </a:extLst>
          </p:cNvPr>
          <p:cNvSpPr txBox="1"/>
          <p:nvPr/>
        </p:nvSpPr>
        <p:spPr>
          <a:xfrm>
            <a:off x="903088" y="2838138"/>
            <a:ext cx="64293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How can careers be a driver for school, special school or college improvement?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2E3D096-BB66-AB0B-B2A9-5A1CB2FA65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1155" y="1782007"/>
            <a:ext cx="3293985" cy="3293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2761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33832EF-5565-31AB-EF52-AB1E45098466}"/>
              </a:ext>
            </a:extLst>
          </p:cNvPr>
          <p:cNvSpPr txBox="1"/>
          <p:nvPr/>
        </p:nvSpPr>
        <p:spPr>
          <a:xfrm>
            <a:off x="479367" y="597456"/>
            <a:ext cx="10342962" cy="28315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Lato" panose="020F0502020204030203" pitchFamily="34" charset="77"/>
              </a:rPr>
              <a:t>Conditions for Success: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Lato" panose="020F0502020204030203" pitchFamily="34" charset="77"/>
              </a:rPr>
              <a:t>Careers Leadership as a driver for school, special school and college improvement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0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Lato" panose="020F0502020204030203" pitchFamily="34" charset="77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Lato" panose="020F0502020204030203" pitchFamily="34" charset="77"/>
            </a:endParaRPr>
          </a:p>
          <a:p>
            <a:pPr marL="0" marR="0" lvl="0" indent="0" algn="l" defTabSz="4572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Lato" panose="020F0502020204030203" pitchFamily="34" charset="77"/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C0249285-FC5B-0FA8-C00D-12C16DE2182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52191827"/>
              </p:ext>
            </p:extLst>
          </p:nvPr>
        </p:nvGraphicFramePr>
        <p:xfrm>
          <a:off x="178425" y="1065594"/>
          <a:ext cx="11760145" cy="65733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48823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0D245EF-B0F0-EA28-C1CA-E34189E8D6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22" t="23473" r="17987" b="12165"/>
          <a:stretch>
            <a:fillRect/>
          </a:stretch>
        </p:blipFill>
        <p:spPr>
          <a:xfrm>
            <a:off x="875420" y="1538790"/>
            <a:ext cx="9271030" cy="3825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1694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61B241-E27C-6F64-E5FE-401625191826}"/>
              </a:ext>
            </a:extLst>
          </p:cNvPr>
          <p:cNvSpPr txBox="1"/>
          <p:nvPr/>
        </p:nvSpPr>
        <p:spPr>
          <a:xfrm>
            <a:off x="757110" y="1538790"/>
            <a:ext cx="1067778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u="none" strike="noStrike" kern="1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ato" panose="020F0502020204030203" pitchFamily="34" charset="77"/>
                <a:ea typeface="Calibri" panose="020F0502020204030204" pitchFamily="34" charset="0"/>
                <a:cs typeface="Arial" panose="020B0604020202020204" pitchFamily="34" charset="0"/>
              </a:rPr>
              <a:t>Undertaking an internal leadership review will: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800" b="1" kern="100" dirty="0">
              <a:solidFill>
                <a:srgbClr val="FFFFFF"/>
              </a:solidFill>
              <a:latin typeface="Lato" panose="020F0502020204030203" pitchFamily="34" charset="77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800" kern="100" dirty="0">
                <a:solidFill>
                  <a:srgbClr val="FFFFFF"/>
                </a:solidFill>
                <a:latin typeface="Lato" panose="020F0502020204030203" pitchFamily="34" charset="77"/>
                <a:ea typeface="Calibri" panose="020F0502020204030204" pitchFamily="34" charset="0"/>
                <a:cs typeface="Arial" panose="020B0604020202020204" pitchFamily="34" charset="0"/>
              </a:rPr>
              <a:t>Support</a:t>
            </a:r>
            <a:r>
              <a:rPr kumimoji="0" lang="en-GB" sz="2800" u="none" strike="noStrike" kern="1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ato" panose="020F0502020204030203" pitchFamily="34" charset="77"/>
                <a:ea typeface="Calibri" panose="020F0502020204030204" pitchFamily="34" charset="0"/>
                <a:cs typeface="Arial" panose="020B0604020202020204" pitchFamily="34" charset="0"/>
              </a:rPr>
              <a:t> leaders to identify areas for development and a clear strategic action plan. 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800" kern="100" dirty="0">
                <a:solidFill>
                  <a:srgbClr val="FFFFFF"/>
                </a:solidFill>
                <a:latin typeface="Lato" panose="020F0502020204030203" pitchFamily="34" charset="77"/>
                <a:ea typeface="Calibri" panose="020F0502020204030204" pitchFamily="34" charset="0"/>
                <a:cs typeface="Arial" panose="020B0604020202020204" pitchFamily="34" charset="0"/>
              </a:rPr>
              <a:t>Offer</a:t>
            </a:r>
            <a:r>
              <a:rPr kumimoji="0" lang="en-GB" sz="2800" u="none" strike="noStrike" kern="1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ato" panose="020F0502020204030203" pitchFamily="34" charset="77"/>
                <a:ea typeface="Calibri" panose="020F0502020204030204" pitchFamily="34" charset="0"/>
                <a:cs typeface="Arial" panose="020B0604020202020204" pitchFamily="34" charset="0"/>
              </a:rPr>
              <a:t> a measurement of the ability and capacity for continuous improvement.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GB" sz="2800" kern="100" dirty="0">
                <a:solidFill>
                  <a:srgbClr val="FFFFFF"/>
                </a:solidFill>
                <a:latin typeface="Lato" panose="020F0502020204030203" pitchFamily="34" charset="77"/>
                <a:ea typeface="Calibri" panose="020F0502020204030204" pitchFamily="34" charset="0"/>
                <a:cs typeface="Arial" panose="020B0604020202020204" pitchFamily="34" charset="0"/>
              </a:rPr>
              <a:t>Help leaders to </a:t>
            </a:r>
            <a:r>
              <a:rPr kumimoji="0" lang="en-GB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ato" panose="020F0502020204030203" pitchFamily="34" charset="77"/>
                <a:ea typeface="Times New Roman" panose="02020603050405020304" pitchFamily="18" charset="0"/>
                <a:cs typeface="Calibri" panose="020F0502020204030204" pitchFamily="34" charset="0"/>
              </a:rPr>
              <a:t>assess the current effectiveness of a setting or programme.</a:t>
            </a:r>
          </a:p>
          <a:p>
            <a:pPr>
              <a:defRPr/>
            </a:pPr>
            <a:endParaRPr kumimoji="0" lang="en-GB" sz="3200" b="0" i="0" u="none" strike="noStrike" kern="1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" panose="020F0502020204030203" pitchFamily="34" charset="77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kumimoji="0" lang="en-GB" sz="2400" b="0" i="0" u="none" strike="noStrike" kern="1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" panose="020F0502020204030203" pitchFamily="34" charset="77"/>
                <a:ea typeface="Calibri" panose="020F0502020204030204" pitchFamily="34" charset="0"/>
                <a:cs typeface="Arial" panose="020B0604020202020204" pitchFamily="34" charset="0"/>
              </a:rPr>
              <a:t>Access information about the Careers Impact internal leadership reviews </a:t>
            </a:r>
            <a:r>
              <a:rPr kumimoji="0" lang="en-GB" sz="2400" b="0" i="0" u="none" strike="noStrike" kern="1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" panose="020F0502020204030203" pitchFamily="34" charset="77"/>
                <a:ea typeface="Calibri" panose="020F050202020403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 kumimoji="0" lang="en-GB" sz="2400" b="0" i="0" u="none" strike="noStrike" kern="1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" panose="020F0502020204030203" pitchFamily="34" charset="77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800" u="none" strike="noStrike" kern="1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" panose="020F0502020204030203" pitchFamily="34" charset="77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13018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E0E6953-63B7-AEDB-6351-9E24F62ED5CF}"/>
              </a:ext>
            </a:extLst>
          </p:cNvPr>
          <p:cNvSpPr txBox="1"/>
          <p:nvPr/>
        </p:nvSpPr>
        <p:spPr>
          <a:xfrm>
            <a:off x="903088" y="2351782"/>
            <a:ext cx="64293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Key strategic questions</a:t>
            </a:r>
            <a:r>
              <a:rPr lang="en-GB" sz="3200" b="1">
                <a:solidFill>
                  <a:srgbClr val="FFFFFF"/>
                </a:solidFill>
                <a:latin typeface="Calibri" panose="020F0502020204030204"/>
              </a:rPr>
              <a:t> to support and challenge leaders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6AA8654-AC7B-ECF6-934A-9D684652DCC6}"/>
              </a:ext>
            </a:extLst>
          </p:cNvPr>
          <p:cNvSpPr txBox="1"/>
          <p:nvPr/>
        </p:nvSpPr>
        <p:spPr>
          <a:xfrm>
            <a:off x="815083" y="5318181"/>
            <a:ext cx="106785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For further questions to support conversations with Careers Leaders, please access the Guides for school, special school and college Governors.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CEE23E1-54A2-FC96-CA7F-E5554E1062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1155" y="1403775"/>
            <a:ext cx="3293985" cy="3293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6689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EEADD98-AD39-872A-86AD-8D214D7129A3}"/>
              </a:ext>
            </a:extLst>
          </p:cNvPr>
          <p:cNvSpPr txBox="1"/>
          <p:nvPr/>
        </p:nvSpPr>
        <p:spPr>
          <a:xfrm>
            <a:off x="885181" y="1229703"/>
            <a:ext cx="1042393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chemeClr val="tx2"/>
                </a:solidFill>
              </a:rPr>
              <a:t>Legal requirements and other expectations</a:t>
            </a:r>
          </a:p>
          <a:p>
            <a:endParaRPr lang="en-GB" sz="3200" b="1" dirty="0">
              <a:solidFill>
                <a:schemeClr val="tx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Have the school leaders or college executives informed the Governing Body of its legal and other requirements with regard to career guidance, and the expectations in the DfE’s latest guidance?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Does the setting comply with its legal requirements and other responsibilities for career guidance, and are these reflected in the careers policy?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Do all learners have the opportunity to engage with further and higher education, apprenticeships and other routes to employment?</a:t>
            </a:r>
          </a:p>
        </p:txBody>
      </p:sp>
    </p:spTree>
    <p:extLst>
      <p:ext uri="{BB962C8B-B14F-4D97-AF65-F5344CB8AC3E}">
        <p14:creationId xmlns:p14="http://schemas.microsoft.com/office/powerpoint/2010/main" val="41522941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EEADD98-AD39-872A-86AD-8D214D7129A3}"/>
              </a:ext>
            </a:extLst>
          </p:cNvPr>
          <p:cNvSpPr txBox="1"/>
          <p:nvPr/>
        </p:nvSpPr>
        <p:spPr>
          <a:xfrm>
            <a:off x="943238" y="1411132"/>
            <a:ext cx="10307815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chemeClr val="tx2"/>
                </a:solidFill>
              </a:rPr>
              <a:t>Strategic oversight</a:t>
            </a:r>
          </a:p>
          <a:p>
            <a:endParaRPr lang="en-GB" sz="3200" b="1" dirty="0">
              <a:solidFill>
                <a:schemeClr val="tx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Is the Governing Body fully aware of the careers provision and it is engaged in the evaluation of the careers provision?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Is there a strategic careers plan?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Is it aligned with the setting’s strategic priorities?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How frequently is it discussed at Governing Body meetings?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Have leaders taken part in a Careers Impact internal leadership review?</a:t>
            </a:r>
          </a:p>
        </p:txBody>
      </p:sp>
    </p:spTree>
    <p:extLst>
      <p:ext uri="{BB962C8B-B14F-4D97-AF65-F5344CB8AC3E}">
        <p14:creationId xmlns:p14="http://schemas.microsoft.com/office/powerpoint/2010/main" val="35794614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EEADD98-AD39-872A-86AD-8D214D7129A3}"/>
              </a:ext>
            </a:extLst>
          </p:cNvPr>
          <p:cNvSpPr txBox="1"/>
          <p:nvPr/>
        </p:nvSpPr>
        <p:spPr>
          <a:xfrm>
            <a:off x="785322" y="1410551"/>
            <a:ext cx="10613762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>
                <a:solidFill>
                  <a:schemeClr val="tx2"/>
                </a:solidFill>
              </a:rPr>
              <a:t>Leadership of Careers</a:t>
            </a:r>
          </a:p>
          <a:p>
            <a:endParaRPr lang="en-GB" sz="3200" b="1">
              <a:solidFill>
                <a:schemeClr val="tx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/>
              <a:t>Who in the senior leadership team is responsible for careers, and which staff members have defined roles in this area?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12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/>
              <a:t>Is the Careers Leader adequately trained, resourced, and are their details and the careers programme information accessible and up-to-date on the website?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12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/>
              <a:t>How often does the Careers Leader report to the senior leadership team and Governing Body, and is there a Link Governor for careers who meets regularly with the Careers Leader?</a:t>
            </a:r>
          </a:p>
        </p:txBody>
      </p:sp>
    </p:spTree>
    <p:extLst>
      <p:ext uri="{BB962C8B-B14F-4D97-AF65-F5344CB8AC3E}">
        <p14:creationId xmlns:p14="http://schemas.microsoft.com/office/powerpoint/2010/main" val="41368406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EEADD98-AD39-872A-86AD-8D214D7129A3}"/>
              </a:ext>
            </a:extLst>
          </p:cNvPr>
          <p:cNvSpPr txBox="1"/>
          <p:nvPr/>
        </p:nvSpPr>
        <p:spPr>
          <a:xfrm>
            <a:off x="856153" y="1229703"/>
            <a:ext cx="1047721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chemeClr val="tx2"/>
                </a:solidFill>
              </a:rPr>
              <a:t>Quality assurance</a:t>
            </a:r>
          </a:p>
          <a:p>
            <a:endParaRPr lang="en-GB" sz="3200" b="1" dirty="0">
              <a:solidFill>
                <a:schemeClr val="tx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How is the effectiveness of the setting’s careers provision evaluated, and what evidence supports this?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1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Does the careers provision meet the needs of all learners, including vulnerable or disadvantaged learners, and how does it compare to national and regional standards?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1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Is sufficient time allocated to whole-staff CPD to support them to link curriculum learning to careers and to have effective careers conversations with learners, parents and carers.</a:t>
            </a:r>
          </a:p>
        </p:txBody>
      </p:sp>
    </p:spTree>
    <p:extLst>
      <p:ext uri="{BB962C8B-B14F-4D97-AF65-F5344CB8AC3E}">
        <p14:creationId xmlns:p14="http://schemas.microsoft.com/office/powerpoint/2010/main" val="15234339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C8ADC49-085E-83B4-B8E9-7A68D37703B4}"/>
              </a:ext>
            </a:extLst>
          </p:cNvPr>
          <p:cNvSpPr txBox="1"/>
          <p:nvPr/>
        </p:nvSpPr>
        <p:spPr>
          <a:xfrm>
            <a:off x="821213" y="814521"/>
            <a:ext cx="10543198" cy="52322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chemeClr val="tx2"/>
                </a:solidFill>
              </a:rPr>
              <a:t>Support from the Careers &amp; Enterprise Company</a:t>
            </a:r>
          </a:p>
          <a:p>
            <a:endParaRPr lang="en-GB" dirty="0"/>
          </a:p>
          <a:p>
            <a:r>
              <a:rPr lang="en-GB" sz="2400" dirty="0"/>
              <a:t>The Careers &amp; Enterprise Company provide both local and national support for Governors, including:</a:t>
            </a:r>
          </a:p>
          <a:p>
            <a:endParaRPr lang="en-GB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dirty="0"/>
              <a:t>We have a range of training and support available, including a dedicated </a:t>
            </a:r>
            <a:r>
              <a:rPr lang="en-GB" sz="2200" dirty="0">
                <a:hlinkClick r:id="rId3"/>
              </a:rPr>
              <a:t>Governor Page </a:t>
            </a:r>
            <a:r>
              <a:rPr lang="en-GB" sz="2200" dirty="0"/>
              <a:t>on our Resource Directory with training and resources.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dirty="0"/>
              <a:t>There is a free online training module on the </a:t>
            </a:r>
            <a:r>
              <a:rPr lang="en-GB" sz="2200" dirty="0">
                <a:hlinkClick r:id="rId4"/>
              </a:rPr>
              <a:t>Careers &amp; Enterprise Academy</a:t>
            </a:r>
            <a:r>
              <a:rPr lang="en-GB" sz="2200" dirty="0"/>
              <a:t>, designed to support you in your role as Governor.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dirty="0"/>
              <a:t>Register </a:t>
            </a:r>
            <a:r>
              <a:rPr lang="en-GB" sz="2200" dirty="0">
                <a:hlinkClick r:id="rId5"/>
              </a:rPr>
              <a:t>here</a:t>
            </a:r>
            <a:r>
              <a:rPr lang="en-GB" sz="2200" dirty="0"/>
              <a:t> to receive latest policy updates and support via our Governor Newsletter.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dirty="0"/>
              <a:t>Access our Careers Hub network. </a:t>
            </a:r>
            <a:r>
              <a:rPr lang="en-GB" sz="2200" dirty="0">
                <a:hlinkClick r:id="rId6"/>
              </a:rPr>
              <a:t>Careers Hubs </a:t>
            </a:r>
            <a:r>
              <a:rPr lang="en-GB" sz="2200" dirty="0"/>
              <a:t>are partnerships between The Careers &amp; Enterprise Company and Combined and Local Authorities and Local Enterprise Partnerships.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dirty="0"/>
              <a:t>For support to understand the work experience guarantee, visit the CEC website </a:t>
            </a:r>
            <a:r>
              <a:rPr lang="en-GB" sz="2200" dirty="0">
                <a:hlinkClick r:id="rId7"/>
              </a:rPr>
              <a:t>here</a:t>
            </a:r>
            <a:r>
              <a:rPr lang="en-GB" sz="22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878587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5B9FCE-DE89-89A5-971A-F57C7100BB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7513360-8641-DEDC-4E62-C6C6645279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6180" y="1782007"/>
            <a:ext cx="3293985" cy="329398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ABED31D-9EAD-4E14-BD6D-B8AF0106BFF1}"/>
              </a:ext>
            </a:extLst>
          </p:cNvPr>
          <p:cNvSpPr txBox="1"/>
          <p:nvPr/>
        </p:nvSpPr>
        <p:spPr>
          <a:xfrm>
            <a:off x="605390" y="2875002"/>
            <a:ext cx="642937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Any questions?</a:t>
            </a:r>
            <a:endParaRPr lang="en-GB" sz="6600" b="1">
              <a:solidFill>
                <a:srgbClr val="FFFFFF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12547249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EC 2026 1">
      <a:dk1>
        <a:srgbClr val="585857"/>
      </a:dk1>
      <a:lt1>
        <a:srgbClr val="FFFFFF"/>
      </a:lt1>
      <a:dk2>
        <a:srgbClr val="00797B"/>
      </a:dk2>
      <a:lt2>
        <a:srgbClr val="026893"/>
      </a:lt2>
      <a:accent1>
        <a:srgbClr val="515F92"/>
      </a:accent1>
      <a:accent2>
        <a:srgbClr val="ED6D50"/>
      </a:accent2>
      <a:accent3>
        <a:srgbClr val="E7B361"/>
      </a:accent3>
      <a:accent4>
        <a:srgbClr val="EBF0F1"/>
      </a:accent4>
      <a:accent5>
        <a:srgbClr val="C3D2D3"/>
      </a:accent5>
      <a:accent6>
        <a:srgbClr val="055151"/>
      </a:accent6>
      <a:hlink>
        <a:srgbClr val="007173"/>
      </a:hlink>
      <a:folHlink>
        <a:srgbClr val="055151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183 - New PPT Template v1" id="{6B8D8117-AD27-354B-8F54-41625B1A9EFF}" vid="{B34FDF30-45B0-3D4E-82FA-C0958013984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5ca23ed-fdba-4544-8426-dc162b381dbf" xsi:nil="true"/>
    <lcf76f155ced4ddcb4097134ff3c332f xmlns="0b7998e6-b82a-4691-8b94-178a4ba284ea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13EBA5567F16C48BF863E21D3277F25" ma:contentTypeVersion="41" ma:contentTypeDescription="Create a new document." ma:contentTypeScope="" ma:versionID="967cf7185fb38d787f7863c97080d46e">
  <xsd:schema xmlns:xsd="http://www.w3.org/2001/XMLSchema" xmlns:xs="http://www.w3.org/2001/XMLSchema" xmlns:p="http://schemas.microsoft.com/office/2006/metadata/properties" xmlns:ns2="75ca23ed-fdba-4544-8426-dc162b381dbf" xmlns:ns3="0b7998e6-b82a-4691-8b94-178a4ba284ea" targetNamespace="http://schemas.microsoft.com/office/2006/metadata/properties" ma:root="true" ma:fieldsID="8a4b24df0402201f75beca616c2811cd" ns2:_="" ns3:_="">
    <xsd:import namespace="75ca23ed-fdba-4544-8426-dc162b381dbf"/>
    <xsd:import namespace="0b7998e6-b82a-4691-8b94-178a4ba284ea"/>
    <xsd:element name="properties">
      <xsd:complexType>
        <xsd:sequence>
          <xsd:element name="documentManagement">
            <xsd:complexType>
              <xsd:all>
                <xsd:element ref="ns2:TaxCatchAll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LengthInSecond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Location" minOccurs="0"/>
                <xsd:element ref="ns2:SharedWithUsers" minOccurs="0"/>
                <xsd:element ref="ns2:SharedWithDetails" minOccurs="0"/>
                <xsd:element ref="ns3:lcf76f155ced4ddcb4097134ff3c332f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ca23ed-fdba-4544-8426-dc162b381dbf" elementFormDefault="qualified">
    <xsd:import namespace="http://schemas.microsoft.com/office/2006/documentManagement/types"/>
    <xsd:import namespace="http://schemas.microsoft.com/office/infopath/2007/PartnerControls"/>
    <xsd:element name="TaxCatchAll" ma:index="8" nillable="true" ma:displayName="Taxonomy Catch All Column" ma:hidden="true" ma:list="{eb247ed3-2bc0-47f2-ae39-e0008a7ec21d}" ma:internalName="TaxCatchAll" ma:showField="CatchAllData" ma:web="75ca23ed-fdba-4544-8426-dc162b381db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7998e6-b82a-4691-8b94-178a4ba284e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f6e0c83f-acaa-4304-b138-9c5a9482c26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E8B0550-CE99-499E-BACD-B2F7D1C515EE}">
  <ds:schemaRefs>
    <ds:schemaRef ds:uri="http://purl.org/dc/terms/"/>
    <ds:schemaRef ds:uri="http://www.w3.org/XML/1998/namespace"/>
    <ds:schemaRef ds:uri="75ca23ed-fdba-4544-8426-dc162b381dbf"/>
    <ds:schemaRef ds:uri="http://schemas.microsoft.com/office/2006/metadata/properties"/>
    <ds:schemaRef ds:uri="http://purl.org/dc/elements/1.1/"/>
    <ds:schemaRef ds:uri="http://schemas.microsoft.com/office/2006/documentManagement/types"/>
    <ds:schemaRef ds:uri="0b7998e6-b82a-4691-8b94-178a4ba284ea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E097F79A-9D57-4DA5-8826-971C348A504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72A30F5-196C-49D4-9F26-AC0F79169629}">
  <ds:schemaRefs>
    <ds:schemaRef ds:uri="0b7998e6-b82a-4691-8b94-178a4ba284ea"/>
    <ds:schemaRef ds:uri="75ca23ed-fdba-4544-8426-dc162b381db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8424df11-8007-46d0-859c-d06b30e927bc}" enabled="0" method="" siteId="{8424df11-8007-46d0-859c-d06b30e927b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Words>1572</Words>
  <Application>Microsoft Office PowerPoint</Application>
  <PresentationFormat>Widescreen</PresentationFormat>
  <Paragraphs>177</Paragraphs>
  <Slides>23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Aptos</vt:lpstr>
      <vt:lpstr>Arial</vt:lpstr>
      <vt:lpstr>Calibri</vt:lpstr>
      <vt:lpstr>Lato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Isabel Hutton</dc:creator>
  <cp:lastModifiedBy>Clare Parker</cp:lastModifiedBy>
  <cp:revision>3</cp:revision>
  <dcterms:created xsi:type="dcterms:W3CDTF">2025-03-14T15:10:18Z</dcterms:created>
  <dcterms:modified xsi:type="dcterms:W3CDTF">2026-08-04T14:50:30Z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0x010100913EBA5567F16C48BF863E21D3277F25</vt:lpwstr>
  </property>
  <property fmtid="{D5CDD505-2E9C-101B-9397-08002B2CF9AE}" pid="3" name="MediaServiceImageTags">
    <vt:lpwstr/>
  </property>
  <property fmtid="{D5CDD505-2E9C-101B-9397-08002B2CF9AE}" pid="4" name="Document_x0020_Type">
    <vt:lpwstr/>
  </property>
  <property fmtid="{D5CDD505-2E9C-101B-9397-08002B2CF9AE}" pid="5" name="Document Type">
    <vt:lpwstr/>
  </property>
  <property fmtid="{D5CDD505-2E9C-101B-9397-08002B2CF9AE}" pid="6" name="First Name">
    <vt:lpwstr/>
  </property>
  <property fmtid="{D5CDD505-2E9C-101B-9397-08002B2CF9AE}" pid="7" name="Last Name">
    <vt:lpwstr/>
  </property>
</Properties>
</file>