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38"/>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52CAF-CBE0-43D4-85A0-C2D6C4D51034}" v="2" dt="2026-04-23T10:03:17.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06" autoAdjust="0"/>
  </p:normalViewPr>
  <p:slideViewPr>
    <p:cSldViewPr snapToGrid="0">
      <p:cViewPr varScale="1">
        <p:scale>
          <a:sx n="67" d="100"/>
          <a:sy n="67" d="100"/>
        </p:scale>
        <p:origin x="2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08/05/2026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regionalising slides: </a:t>
            </a:r>
            <a:r>
              <a:rPr lang="en-GB" sz="1000" i="1" u="sng" kern="1200" dirty="0">
                <a:solidFill>
                  <a:schemeClr val="tx1"/>
                </a:solidFill>
                <a:effectLst/>
                <a:latin typeface="+mn-lt"/>
                <a:ea typeface="+mn-ea"/>
                <a:cs typeface="+mn-cs"/>
                <a:hlinkClick r:id="rId6"/>
              </a:rPr>
              <a:t>https://resources.careersandenterprise.co.uk/sites/default/files/2026-03/Regionalising%20the%20ATE%20Resources.pdf</a:t>
            </a:r>
            <a:endParaRPr lang="en-GB" sz="1000" i="1" kern="1200" dirty="0">
              <a:solidFill>
                <a:schemeClr val="tx1"/>
              </a:solidFill>
              <a:effectLst/>
              <a:latin typeface="+mn-lt"/>
              <a:ea typeface="+mn-ea"/>
              <a:cs typeface="+mn-cs"/>
            </a:endParaRPr>
          </a:p>
          <a:p>
            <a:endParaRPr lang="en-GB" sz="1000" b="0" i="1" dirty="0"/>
          </a:p>
          <a:p>
            <a:endParaRPr lang="en-GB" sz="1100" b="1"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8085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West Midlands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West Midlands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a:t>
            </a:r>
            <a:r>
              <a:rPr lang="en-GB" sz="1000"/>
              <a:t>that describes how </a:t>
            </a:r>
            <a:r>
              <a:rPr lang="en-GB" sz="1000" dirty="0"/>
              <a:t>many jobs </a:t>
            </a:r>
            <a:r>
              <a:rPr lang="en-GB" sz="1000"/>
              <a:t>are available, how </a:t>
            </a:r>
            <a:r>
              <a:rPr lang="en-GB" sz="1000" dirty="0"/>
              <a:t>many people </a:t>
            </a:r>
            <a:r>
              <a:rPr lang="en-GB" sz="1000"/>
              <a:t>want them and which </a:t>
            </a:r>
            <a:r>
              <a:rPr lang="en-GB" sz="1000" dirty="0"/>
              <a:t>skills employers are </a:t>
            </a:r>
            <a:r>
              <a:rPr lang="en-GB" sz="1000"/>
              <a:t>looking for.</a:t>
            </a:r>
            <a:endParaRPr lang="en-GB" sz="1000" dirty="0"/>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sz="1050"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West Midlands,</a:t>
            </a:r>
            <a:r>
              <a:rPr lang="en-GB" sz="1000" b="0" dirty="0"/>
              <a:t> the biggest growth sectors will be </a:t>
            </a:r>
            <a:r>
              <a:rPr lang="en-GB" sz="1000" b="1" dirty="0"/>
              <a:t>Education</a:t>
            </a:r>
            <a:r>
              <a:rPr lang="en-GB" sz="1000" b="0" dirty="0"/>
              <a:t>, </a:t>
            </a:r>
            <a:r>
              <a:rPr lang="en-GB" sz="1000" b="1" dirty="0"/>
              <a:t>Health &amp; Social Work</a:t>
            </a:r>
            <a:r>
              <a:rPr lang="en-GB" sz="1000" b="0" dirty="0"/>
              <a:t>, </a:t>
            </a:r>
            <a:r>
              <a:rPr lang="en-GB" sz="1000" b="1" dirty="0"/>
              <a:t>Professional Services </a:t>
            </a:r>
            <a:r>
              <a:rPr lang="en-GB" sz="1000" b="0" dirty="0"/>
              <a:t>(this includes roles in the legal sector, finance and accounting, business and management consultation, marketing, HR and many more) </a:t>
            </a:r>
            <a:r>
              <a:rPr lang="en-GB" sz="1000" b="1" dirty="0"/>
              <a:t>Support Services</a:t>
            </a:r>
            <a:r>
              <a:rPr lang="en-GB" sz="1000" b="0" dirty="0"/>
              <a:t> (which includes roles in Health &amp; Safety, Security, Transport, Logistics, Facilities, Administrative &amp; Operational Support and many more) and </a:t>
            </a:r>
            <a:r>
              <a:rPr lang="en-GB" sz="1000" b="1" dirty="0"/>
              <a:t>Wholesale &amp; Retail Trade </a:t>
            </a:r>
            <a:r>
              <a:rPr lang="en-GB" sz="1000" b="0" dirty="0"/>
              <a:t>(which includes a huge range of roles linked to moving and supplying goods, selling goods and supporting the whole operation of wholesale and retail).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West Midlands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endParaRPr lang="en-GB" sz="1100" dirty="0"/>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08/05/2026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08/05/2026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svg"/><Relationship Id="rId21" Type="http://schemas.openxmlformats.org/officeDocument/2006/relationships/image" Target="../media/image30.svg"/><Relationship Id="rId34" Type="http://schemas.openxmlformats.org/officeDocument/2006/relationships/image" Target="../media/image43.png"/><Relationship Id="rId42" Type="http://schemas.openxmlformats.org/officeDocument/2006/relationships/image" Target="../media/image51.png"/><Relationship Id="rId7" Type="http://schemas.openxmlformats.org/officeDocument/2006/relationships/image" Target="../media/image16.svg"/><Relationship Id="rId2" Type="http://schemas.openxmlformats.org/officeDocument/2006/relationships/notesSlide" Target="../notesSlides/notesSlide12.xml"/><Relationship Id="rId16" Type="http://schemas.openxmlformats.org/officeDocument/2006/relationships/image" Target="../media/image25.png"/><Relationship Id="rId29"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40" Type="http://schemas.openxmlformats.org/officeDocument/2006/relationships/image" Target="../media/image49.png"/><Relationship Id="rId45" Type="http://schemas.openxmlformats.org/officeDocument/2006/relationships/image" Target="../media/image54.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4" Type="http://schemas.openxmlformats.org/officeDocument/2006/relationships/image" Target="../media/image53.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43" Type="http://schemas.openxmlformats.org/officeDocument/2006/relationships/image" Target="../media/image52.svg"/><Relationship Id="rId8" Type="http://schemas.openxmlformats.org/officeDocument/2006/relationships/image" Target="../media/image17.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47.png"/><Relationship Id="rId20" Type="http://schemas.openxmlformats.org/officeDocument/2006/relationships/image" Target="../media/image29.png"/><Relationship Id="rId41" Type="http://schemas.openxmlformats.org/officeDocument/2006/relationships/image" Target="../media/image50.svg"/></Relationships>
</file>

<file path=ppt/slides/_rels/slide13.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61.png"/><Relationship Id="rId26" Type="http://schemas.openxmlformats.org/officeDocument/2006/relationships/image" Target="../media/image39.png"/><Relationship Id="rId3" Type="http://schemas.openxmlformats.org/officeDocument/2006/relationships/image" Target="../media/image12.png"/><Relationship Id="rId21" Type="http://schemas.openxmlformats.org/officeDocument/2006/relationships/image" Target="../media/image34.svg"/><Relationship Id="rId34" Type="http://schemas.openxmlformats.org/officeDocument/2006/relationships/image" Target="../media/image71.svg"/><Relationship Id="rId7" Type="http://schemas.openxmlformats.org/officeDocument/2006/relationships/image" Target="../media/image5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66.svg"/><Relationship Id="rId33" Type="http://schemas.openxmlformats.org/officeDocument/2006/relationships/image" Target="../media/image70.png"/><Relationship Id="rId2" Type="http://schemas.openxmlformats.org/officeDocument/2006/relationships/notesSlide" Target="../notesSlides/notesSlide13.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8.svg"/><Relationship Id="rId24" Type="http://schemas.openxmlformats.org/officeDocument/2006/relationships/image" Target="../media/image65.png"/><Relationship Id="rId32" Type="http://schemas.openxmlformats.org/officeDocument/2006/relationships/image" Target="../media/image36.svg"/><Relationship Id="rId5" Type="http://schemas.openxmlformats.org/officeDocument/2006/relationships/image" Target="../media/image14.svg"/><Relationship Id="rId15" Type="http://schemas.openxmlformats.org/officeDocument/2006/relationships/image" Target="../media/image60.svg"/><Relationship Id="rId23" Type="http://schemas.openxmlformats.org/officeDocument/2006/relationships/image" Target="../media/image64.svg"/><Relationship Id="rId28" Type="http://schemas.openxmlformats.org/officeDocument/2006/relationships/image" Target="../media/image67.png"/><Relationship Id="rId36" Type="http://schemas.openxmlformats.org/officeDocument/2006/relationships/image" Target="../media/image73.svg"/><Relationship Id="rId10" Type="http://schemas.openxmlformats.org/officeDocument/2006/relationships/image" Target="../media/image57.png"/><Relationship Id="rId19" Type="http://schemas.openxmlformats.org/officeDocument/2006/relationships/image" Target="../media/image62.svg"/><Relationship Id="rId31"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59.png"/><Relationship Id="rId22" Type="http://schemas.openxmlformats.org/officeDocument/2006/relationships/image" Target="../media/image63.png"/><Relationship Id="rId27" Type="http://schemas.openxmlformats.org/officeDocument/2006/relationships/image" Target="../media/image40.svg"/><Relationship Id="rId30" Type="http://schemas.openxmlformats.org/officeDocument/2006/relationships/image" Target="../media/image69.svg"/><Relationship Id="rId35" Type="http://schemas.openxmlformats.org/officeDocument/2006/relationships/image" Target="../media/image72.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6D984B-B9EE-751A-D8A8-2A2204BC4D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9BC535E1-4499-9DF2-3B82-C61C2781BE9F}"/>
              </a:ext>
            </a:extLst>
          </p:cNvPr>
          <p:cNvSpPr txBox="1"/>
          <p:nvPr/>
        </p:nvSpPr>
        <p:spPr>
          <a:xfrm>
            <a:off x="3143189" y="2047878"/>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FFB438"/>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FFB438"/>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93A4A9DD-FC23-F3E2-9679-544F86811B1F}"/>
              </a:ext>
            </a:extLst>
          </p:cNvPr>
          <p:cNvSpPr txBox="1"/>
          <p:nvPr/>
        </p:nvSpPr>
        <p:spPr>
          <a:xfrm>
            <a:off x="3027349" y="3758400"/>
            <a:ext cx="8125690" cy="315984"/>
          </a:xfrm>
          <a:prstGeom prst="rect">
            <a:avLst/>
          </a:prstGeom>
          <a:noFill/>
        </p:spPr>
        <p:txBody>
          <a:bodyPr wrap="square">
            <a:spAutoFit/>
          </a:bodyPr>
          <a:lstStyle/>
          <a:p>
            <a:pPr algn="l">
              <a:lnSpc>
                <a:spcPts val="1888"/>
              </a:lnSpc>
            </a:pPr>
            <a:r>
              <a:rPr lang="en-US" sz="1100" b="1" u="sng" dirty="0">
                <a:solidFill>
                  <a:srgbClr val="FFB438"/>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971CEF54-EE96-761D-8809-853907AEF4EF}"/>
              </a:ext>
            </a:extLst>
          </p:cNvPr>
          <p:cNvSpPr txBox="1"/>
          <p:nvPr/>
        </p:nvSpPr>
        <p:spPr>
          <a:xfrm>
            <a:off x="2996176" y="4237711"/>
            <a:ext cx="5748847" cy="261610"/>
          </a:xfrm>
          <a:prstGeom prst="rect">
            <a:avLst/>
          </a:prstGeom>
          <a:noFill/>
        </p:spPr>
        <p:txBody>
          <a:bodyPr wrap="square">
            <a:spAutoFit/>
          </a:bodyPr>
          <a:lstStyle/>
          <a:p>
            <a:r>
              <a:rPr lang="en-US" sz="1100" b="1" dirty="0">
                <a:solidFill>
                  <a:srgbClr val="FFB438"/>
                </a:solidFill>
                <a:latin typeface="Poppins Semi-Bold"/>
                <a:ea typeface="Poppins Semi-Bold"/>
                <a:cs typeface="Poppins Semi-Bold"/>
                <a:sym typeface="Poppins Semi-Bold"/>
              </a:rPr>
              <a:t> </a:t>
            </a:r>
            <a:r>
              <a:rPr lang="en-US" sz="1100" b="1" u="sng" dirty="0">
                <a:solidFill>
                  <a:srgbClr val="FFB438"/>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FFB438"/>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FFB438"/>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FFB438"/>
              </a:solidFill>
            </a:endParaRPr>
          </a:p>
        </p:txBody>
      </p:sp>
      <p:sp>
        <p:nvSpPr>
          <p:cNvPr id="2" name="TextBox 1">
            <a:extLst>
              <a:ext uri="{FF2B5EF4-FFF2-40B4-BE49-F238E27FC236}">
                <a16:creationId xmlns:a16="http://schemas.microsoft.com/office/drawing/2014/main" id="{339CE341-59FA-9568-8BA6-1E723A96E45C}"/>
              </a:ext>
            </a:extLst>
          </p:cNvPr>
          <p:cNvSpPr txBox="1"/>
          <p:nvPr/>
        </p:nvSpPr>
        <p:spPr>
          <a:xfrm>
            <a:off x="3021081" y="4937815"/>
            <a:ext cx="8125690" cy="261610"/>
          </a:xfrm>
          <a:prstGeom prst="rect">
            <a:avLst/>
          </a:prstGeom>
          <a:noFill/>
        </p:spPr>
        <p:txBody>
          <a:bodyPr wrap="square">
            <a:spAutoFit/>
          </a:bodyPr>
          <a:lstStyle/>
          <a:p>
            <a:r>
              <a:rPr lang="en-GB" sz="1100" b="1" dirty="0">
                <a:solidFill>
                  <a:srgbClr val="FFB438"/>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FFB438"/>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43501-3750-F2E8-53A9-D6799648FD8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4484AB-0FF9-46CF-C56E-E86CF3A73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21B120-FED2-8555-367F-A545EB3D9B3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24">
                <a:extLst>
                  <a:ext uri="{96DAC541-7B7A-43D3-8B79-37D633B846F1}">
                    <asvg:svgBlip xmlns:asvg="http://schemas.microsoft.com/office/drawing/2016/SVG/main" r:embed="rId25"/>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30">
                <a:extLst>
                  <a:ext uri="{96DAC541-7B7A-43D3-8B79-37D633B846F1}">
                    <asvg:svgBlip xmlns:asvg="http://schemas.microsoft.com/office/drawing/2016/SVG/main" r:embed="rId31"/>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r:embed="rId34">
                <a:extLst>
                  <a:ext uri="{96DAC541-7B7A-43D3-8B79-37D633B846F1}">
                    <asvg:svgBlip xmlns:asvg="http://schemas.microsoft.com/office/drawing/2016/SVG/main" r:embed="rId35"/>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40">
                <a:extLst>
                  <a:ext uri="{96DAC541-7B7A-43D3-8B79-37D633B846F1}">
                    <asvg:svgBlip xmlns:asvg="http://schemas.microsoft.com/office/drawing/2016/SVG/main" r:embed="rId41"/>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E062A5-B7CD-F44B-8130-925552F4C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26">
                <a:extLst>
                  <a:ext uri="{96DAC541-7B7A-43D3-8B79-37D633B846F1}">
                    <asvg:svgBlip xmlns:asvg="http://schemas.microsoft.com/office/drawing/2016/SVG/main" r:embed="rId2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28"/>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r:embed="rId33">
                <a:extLst>
                  <a:ext uri="{96DAC541-7B7A-43D3-8B79-37D633B846F1}">
                    <asvg:svgBlip xmlns:asvg="http://schemas.microsoft.com/office/drawing/2016/SVG/main" r:embed="rId34"/>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DC451-DFA6-F173-1250-24101C0F835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8">
            <a:extLst>
              <a:ext uri="{FF2B5EF4-FFF2-40B4-BE49-F238E27FC236}">
                <a16:creationId xmlns:a16="http://schemas.microsoft.com/office/drawing/2014/main" id="{F91323CE-AB96-0E40-D9BA-DC104E06730B}"/>
              </a:ext>
            </a:extLst>
          </p:cNvPr>
          <p:cNvSpPr txBox="1"/>
          <p:nvPr/>
        </p:nvSpPr>
        <p:spPr>
          <a:xfrm>
            <a:off x="2719036" y="654050"/>
            <a:ext cx="8787165" cy="615553"/>
          </a:xfrm>
          <a:prstGeom prst="rect">
            <a:avLst/>
          </a:prstGeom>
        </p:spPr>
        <p:txBody>
          <a:bodyPr lIns="0" tIns="0" rIns="0" bIns="0" rtlCol="0" anchor="t">
            <a:spAutoFit/>
          </a:body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6525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5818A-A1F3-3E38-648F-09681188057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2E66B-7D0C-36AC-A0EE-9F64411E04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E4BE789-91BC-EB93-B144-513279E87E1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E6CAF2-DC77-3E6A-E323-521B3328F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A048B1-BA21-96CC-588B-E560330BC2C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45A9D8-4D11-6712-9F6B-95EA71CF660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A5B4B8-8224-1566-BEFC-D27A18BFF5D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7B9568-0EB2-C1AC-F4F7-2FFD365C73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7D39B7-30F2-4FEE-9EE2-695D9824545F}">
  <ds:schemaRefs>
    <ds:schemaRef ds:uri="http://purl.org/dc/elements/1.1/"/>
    <ds:schemaRef ds:uri="6c2c260b-7b8b-4528-a165-310b68aa19c0"/>
    <ds:schemaRef ds:uri="01cdd075-c344-4c65-8551-ba9dc45e0196"/>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3C4B59B-D881-4FEA-84CC-B8F03F5E5B5D}">
  <ds:schemaRefs>
    <ds:schemaRef ds:uri="http://schemas.microsoft.com/sharepoint/v3/contenttype/forms"/>
  </ds:schemaRefs>
</ds:datastoreItem>
</file>

<file path=customXml/itemProps3.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TotalTime>
  <Words>2334</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Twomey</dc:creator>
  <cp:lastModifiedBy>Kelly Dillon</cp:lastModifiedBy>
  <cp:revision>4</cp:revision>
  <cp:lastPrinted>2026-03-06T13:49:23Z</cp:lastPrinted>
  <dcterms:created xsi:type="dcterms:W3CDTF">2026-03-03T13:45:20Z</dcterms:created>
  <dcterms:modified xsi:type="dcterms:W3CDTF">2026-05-08T08:29:49Z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