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69" r:id="rId5"/>
    <p:sldId id="256" r:id="rId6"/>
    <p:sldId id="270" r:id="rId7"/>
    <p:sldId id="257" r:id="rId8"/>
    <p:sldId id="258" r:id="rId9"/>
    <p:sldId id="259" r:id="rId10"/>
    <p:sldId id="260" r:id="rId11"/>
    <p:sldId id="261" r:id="rId12"/>
    <p:sldId id="262" r:id="rId13"/>
    <p:sldId id="268" r:id="rId14"/>
    <p:sldId id="263" r:id="rId15"/>
    <p:sldId id="264" r:id="rId16"/>
    <p:sldId id="265" r:id="rId17"/>
    <p:sldId id="271" r:id="rId18"/>
  </p:sldIdLst>
  <p:sldSz cx="12192000" cy="6858000"/>
  <p:notesSz cx="6810375"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CEC"/>
    <a:srgbClr val="7E3B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418ADC-A225-4D5D-9F28-A6DAB08FB1CA}" v="2" dt="2026-04-23T10:00:23.2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9056" autoAdjust="0"/>
  </p:normalViewPr>
  <p:slideViewPr>
    <p:cSldViewPr snapToGrid="0">
      <p:cViewPr varScale="1">
        <p:scale>
          <a:sx n="87" d="100"/>
          <a:sy n="87" d="100"/>
        </p:scale>
        <p:origin x="1512" y="9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 Twomey" userId="ef176716-8ebb-42f3-81eb-15fd71ddcb48" providerId="ADAL" clId="{D60E6996-A7B1-439C-8AAF-FAEAAD91CF15}"/>
    <pc:docChg chg="undo redo custSel addSld delSld modSld">
      <pc:chgData name="Helen Twomey" userId="ef176716-8ebb-42f3-81eb-15fd71ddcb48" providerId="ADAL" clId="{D60E6996-A7B1-439C-8AAF-FAEAAD91CF15}" dt="2026-04-23T10:01:38.418" v="248" actId="1038"/>
      <pc:docMkLst>
        <pc:docMk/>
      </pc:docMkLst>
      <pc:sldChg chg="addSp delSp modSp mod modNotesTx">
        <pc:chgData name="Helen Twomey" userId="ef176716-8ebb-42f3-81eb-15fd71ddcb48" providerId="ADAL" clId="{D60E6996-A7B1-439C-8AAF-FAEAAD91CF15}" dt="2026-04-23T10:01:38.418" v="248" actId="1038"/>
        <pc:sldMkLst>
          <pc:docMk/>
          <pc:sldMk cId="428027527" sldId="269"/>
        </pc:sldMkLst>
        <pc:spChg chg="add mod">
          <ac:chgData name="Helen Twomey" userId="ef176716-8ebb-42f3-81eb-15fd71ddcb48" providerId="ADAL" clId="{D60E6996-A7B1-439C-8AAF-FAEAAD91CF15}" dt="2026-04-23T10:01:38.418" v="248" actId="1038"/>
          <ac:spMkLst>
            <pc:docMk/>
            <pc:sldMk cId="428027527" sldId="269"/>
            <ac:spMk id="2" creationId="{BAFAD9CD-3697-D582-F105-92F6172C289D}"/>
          </ac:spMkLst>
        </pc:spChg>
        <pc:spChg chg="add mod">
          <ac:chgData name="Helen Twomey" userId="ef176716-8ebb-42f3-81eb-15fd71ddcb48" providerId="ADAL" clId="{D60E6996-A7B1-439C-8AAF-FAEAAD91CF15}" dt="2026-04-23T10:01:24.520" v="246" actId="1035"/>
          <ac:spMkLst>
            <pc:docMk/>
            <pc:sldMk cId="428027527" sldId="269"/>
            <ac:spMk id="5" creationId="{267D9E27-AA78-70DA-5336-ADDB2068A538}"/>
          </ac:spMkLst>
        </pc:spChg>
        <pc:spChg chg="add del mod">
          <ac:chgData name="Helen Twomey" userId="ef176716-8ebb-42f3-81eb-15fd71ddcb48" providerId="ADAL" clId="{D60E6996-A7B1-439C-8AAF-FAEAAD91CF15}" dt="2026-04-23T10:00:22.198" v="241" actId="478"/>
          <ac:spMkLst>
            <pc:docMk/>
            <pc:sldMk cId="428027527" sldId="269"/>
            <ac:spMk id="6" creationId="{90138F14-7C57-1A23-0F74-F8EA2501D407}"/>
          </ac:spMkLst>
        </pc:spChg>
        <pc:spChg chg="add mod">
          <ac:chgData name="Helen Twomey" userId="ef176716-8ebb-42f3-81eb-15fd71ddcb48" providerId="ADAL" clId="{D60E6996-A7B1-439C-8AAF-FAEAAD91CF15}" dt="2026-04-23T10:00:30.589" v="243" actId="207"/>
          <ac:spMkLst>
            <pc:docMk/>
            <pc:sldMk cId="428027527" sldId="269"/>
            <ac:spMk id="7" creationId="{2048CC1D-D664-DDDF-CEE0-4BE8C2EF3528}"/>
          </ac:spMkLst>
        </pc:spChg>
        <pc:spChg chg="add mod">
          <ac:chgData name="Helen Twomey" userId="ef176716-8ebb-42f3-81eb-15fd71ddcb48" providerId="ADAL" clId="{D60E6996-A7B1-439C-8AAF-FAEAAD91CF15}" dt="2026-04-23T10:00:36.641" v="244" actId="207"/>
          <ac:spMkLst>
            <pc:docMk/>
            <pc:sldMk cId="428027527" sldId="269"/>
            <ac:spMk id="8" creationId="{FCE3E4EE-DB26-847C-8246-4FE670402109}"/>
          </ac:spMkLst>
        </pc:spChg>
        <pc:picChg chg="add del mod">
          <ac:chgData name="Helen Twomey" userId="ef176716-8ebb-42f3-81eb-15fd71ddcb48" providerId="ADAL" clId="{D60E6996-A7B1-439C-8AAF-FAEAAD91CF15}" dt="2026-04-23T09:33:07.068" v="225" actId="478"/>
          <ac:picMkLst>
            <pc:docMk/>
            <pc:sldMk cId="428027527" sldId="269"/>
            <ac:picMk id="3" creationId="{C8A4EA22-7F4C-F319-4F90-8D3F7F204B7B}"/>
          </ac:picMkLst>
        </pc:picChg>
        <pc:picChg chg="add mod">
          <ac:chgData name="Helen Twomey" userId="ef176716-8ebb-42f3-81eb-15fd71ddcb48" providerId="ADAL" clId="{D60E6996-A7B1-439C-8AAF-FAEAAD91CF15}" dt="2026-04-23T09:33:09.928" v="228" actId="34135"/>
          <ac:picMkLst>
            <pc:docMk/>
            <pc:sldMk cId="428027527" sldId="269"/>
            <ac:picMk id="4" creationId="{2CB2E048-F424-B21C-F27C-7D4B922C7AD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885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7636" y="0"/>
            <a:ext cx="2951163" cy="498852"/>
          </a:xfrm>
          <a:prstGeom prst="rect">
            <a:avLst/>
          </a:prstGeom>
        </p:spPr>
        <p:txBody>
          <a:bodyPr vert="horz" lIns="91440" tIns="45720" rIns="91440" bIns="45720" rtlCol="0"/>
          <a:lstStyle>
            <a:lvl1pPr algn="r">
              <a:defRPr sz="1200"/>
            </a:lvl1pPr>
          </a:lstStyle>
          <a:p>
            <a:fld id="{AA6E1F1B-E794-4EA0-A510-74B0CFDD4A95}" type="datetimeFigureOut">
              <a:rPr lang="en-GB" smtClean="0"/>
              <a:t>23/04/2026</a:t>
            </a:fld>
            <a:endParaRPr lang="en-GB" dirty="0"/>
          </a:p>
        </p:txBody>
      </p:sp>
      <p:sp>
        <p:nvSpPr>
          <p:cNvPr id="4" name="Slide Image Placeholder 3"/>
          <p:cNvSpPr>
            <a:spLocks noGrp="1" noRot="1" noChangeAspect="1"/>
          </p:cNvSpPr>
          <p:nvPr>
            <p:ph type="sldImg" idx="2"/>
          </p:nvPr>
        </p:nvSpPr>
        <p:spPr>
          <a:xfrm>
            <a:off x="422275" y="1243013"/>
            <a:ext cx="5965825" cy="335597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1038" y="4784835"/>
            <a:ext cx="5448300" cy="391486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3662"/>
            <a:ext cx="2951163" cy="498851"/>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7636" y="9443662"/>
            <a:ext cx="2951163" cy="498851"/>
          </a:xfrm>
          <a:prstGeom prst="rect">
            <a:avLst/>
          </a:prstGeom>
        </p:spPr>
        <p:txBody>
          <a:bodyPr vert="horz" lIns="91440" tIns="45720" rIns="91440" bIns="45720" rtlCol="0" anchor="b"/>
          <a:lstStyle>
            <a:lvl1pPr algn="r">
              <a:defRPr sz="1200"/>
            </a:lvl1pPr>
          </a:lstStyle>
          <a:p>
            <a:fld id="{AC5E1D83-A1CE-455E-AC59-91924A03B921}" type="slidenum">
              <a:rPr lang="en-GB" smtClean="0"/>
              <a:t>‹#›</a:t>
            </a:fld>
            <a:endParaRPr lang="en-GB" dirty="0"/>
          </a:p>
        </p:txBody>
      </p:sp>
    </p:spTree>
    <p:extLst>
      <p:ext uri="{BB962C8B-B14F-4D97-AF65-F5344CB8AC3E}">
        <p14:creationId xmlns:p14="http://schemas.microsoft.com/office/powerpoint/2010/main" val="607611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resources.careersandenterprise.co.uk/sites/default/files/2026-03/Combining%20the%20ATE%20Resources.pdf"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resources.careersandenterprise.co.uk/sites/default/files/2026-03/Regionalising%20the%20ATE%20Resources.pdf" TargetMode="External"/><Relationship Id="rId5" Type="http://schemas.openxmlformats.org/officeDocument/2006/relationships/hyperlink" Target="http://www.gov.uk/government/publications/labour-market-and-skills-projections-2020-to-2035" TargetMode="External"/><Relationship Id="rId4" Type="http://schemas.openxmlformats.org/officeDocument/2006/relationships/hyperlink" Target="https://www.careersandenterprise.co.uk/careers-hubs/contact-your-local-careers-hub"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i="1" dirty="0"/>
              <a:t>Speaker note: please ensure you have followed the instructions on this slide and then delete or hide it before presenting.</a:t>
            </a:r>
          </a:p>
          <a:p>
            <a:endParaRPr lang="en-GB" sz="1000" i="1" dirty="0"/>
          </a:p>
          <a:p>
            <a:r>
              <a:rPr lang="en-GB" sz="1000" i="1" dirty="0"/>
              <a:t>Links from the slide:</a:t>
            </a:r>
          </a:p>
          <a:p>
            <a:endParaRPr lang="en-GB" sz="100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i="1" dirty="0"/>
              <a:t>One-page guide to combining the resources: </a:t>
            </a:r>
            <a:r>
              <a:rPr lang="en-GB" sz="1000" i="1" u="sng" kern="1200" dirty="0">
                <a:solidFill>
                  <a:schemeClr val="tx1"/>
                </a:solidFill>
                <a:effectLst/>
                <a:latin typeface="+mn-lt"/>
                <a:ea typeface="+mn-ea"/>
                <a:cs typeface="+mn-cs"/>
                <a:hlinkClick r:id="rId3"/>
              </a:rPr>
              <a:t>https://resources.careersandenterprise.co.uk/sites/default/files/2026-03/Combining%20the%20ATE%20Resources.pdf</a:t>
            </a:r>
            <a:endParaRPr lang="en-GB" sz="1000" i="1" kern="1200" dirty="0">
              <a:solidFill>
                <a:schemeClr val="tx1"/>
              </a:solidFill>
              <a:effectLst/>
              <a:latin typeface="+mn-lt"/>
              <a:ea typeface="+mn-ea"/>
              <a:cs typeface="+mn-cs"/>
            </a:endParaRPr>
          </a:p>
          <a:p>
            <a:endParaRPr lang="en-GB" sz="100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i="1" dirty="0"/>
              <a:t>Finding a careers hub: </a:t>
            </a:r>
            <a:r>
              <a:rPr lang="en-GB" sz="1200" b="0" i="1" u="sng" kern="1200" dirty="0">
                <a:solidFill>
                  <a:schemeClr val="tx1"/>
                </a:solidFill>
                <a:effectLst/>
                <a:latin typeface="+mn-lt"/>
                <a:ea typeface="+mn-ea"/>
                <a:cs typeface="+mn-cs"/>
                <a:hlinkClick r:id="rId4"/>
              </a:rPr>
              <a:t>https://www.careersandenterprise.co.uk/careers-hubs/contact-your-local-careers-hub</a:t>
            </a:r>
            <a:r>
              <a:rPr lang="en-GB" sz="1200" b="0" i="1" kern="1200" dirty="0">
                <a:solidFill>
                  <a:schemeClr val="tx1"/>
                </a:solidFill>
                <a:effectLst/>
                <a:latin typeface="+mn-lt"/>
                <a:ea typeface="+mn-ea"/>
                <a:cs typeface="+mn-cs"/>
              </a:rPr>
              <a:t> </a:t>
            </a:r>
            <a:endParaRPr lang="en-GB" sz="1000" b="0" i="1" dirty="0"/>
          </a:p>
          <a:p>
            <a:r>
              <a:rPr lang="en-GB" sz="1000" i="1" dirty="0"/>
              <a:t> </a:t>
            </a:r>
          </a:p>
          <a:p>
            <a:r>
              <a:rPr lang="en-GB" sz="1000" b="1" i="1" dirty="0"/>
              <a:t>Data used in the slide deck: </a:t>
            </a:r>
            <a:r>
              <a:rPr lang="en-GB" sz="1200" i="1" u="sng" kern="1200" dirty="0">
                <a:solidFill>
                  <a:schemeClr val="tx1"/>
                </a:solidFill>
                <a:effectLst/>
                <a:latin typeface="+mn-lt"/>
                <a:ea typeface="+mn-ea"/>
                <a:cs typeface="+mn-cs"/>
                <a:hlinkClick r:id="rId5"/>
              </a:rPr>
              <a:t>www.gov.uk/government/publications/labour-market-and-skills-projections-2020-to-2035</a:t>
            </a:r>
            <a:endParaRPr lang="en-GB" sz="1200" i="1" u="sng" kern="1200" dirty="0">
              <a:solidFill>
                <a:schemeClr val="tx1"/>
              </a:solidFill>
              <a:effectLst/>
              <a:latin typeface="+mn-lt"/>
              <a:ea typeface="+mn-ea"/>
              <a:cs typeface="+mn-cs"/>
            </a:endParaRPr>
          </a:p>
          <a:p>
            <a:endParaRPr lang="en-GB" sz="100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i="1"/>
              <a:t>One-page guide to regionalising slides: </a:t>
            </a:r>
            <a:r>
              <a:rPr lang="en-GB" sz="1000" i="1" u="sng" kern="1200">
                <a:solidFill>
                  <a:schemeClr val="tx1"/>
                </a:solidFill>
                <a:effectLst/>
                <a:latin typeface="+mn-lt"/>
                <a:ea typeface="+mn-ea"/>
                <a:cs typeface="+mn-cs"/>
                <a:hlinkClick r:id="rId6"/>
              </a:rPr>
              <a:t>https://resources.careersandenterprise.co.uk/sites/default/files/2026-03/Regionalising%20the%20ATE%20Resources.pdf</a:t>
            </a:r>
            <a:endParaRPr lang="en-GB" sz="1000" i="1" kern="1200">
              <a:solidFill>
                <a:schemeClr val="tx1"/>
              </a:solidFill>
              <a:effectLst/>
              <a:latin typeface="+mn-lt"/>
              <a:ea typeface="+mn-ea"/>
              <a:cs typeface="+mn-cs"/>
            </a:endParaRPr>
          </a:p>
          <a:p>
            <a:endParaRPr lang="en-GB" sz="1000" b="0" i="1" dirty="0"/>
          </a:p>
        </p:txBody>
      </p:sp>
      <p:sp>
        <p:nvSpPr>
          <p:cNvPr id="4" name="Slide Number Placeholder 3"/>
          <p:cNvSpPr>
            <a:spLocks noGrp="1"/>
          </p:cNvSpPr>
          <p:nvPr>
            <p:ph type="sldNum" sz="quarter" idx="5"/>
          </p:nvPr>
        </p:nvSpPr>
        <p:spPr/>
        <p:txBody>
          <a:bodyPr/>
          <a:lstStyle/>
          <a:p>
            <a:fld id="{AC5E1D83-A1CE-455E-AC59-91924A03B921}" type="slidenum">
              <a:rPr lang="en-GB" smtClean="0"/>
              <a:t>1</a:t>
            </a:fld>
            <a:endParaRPr lang="en-GB" dirty="0"/>
          </a:p>
        </p:txBody>
      </p:sp>
    </p:spTree>
    <p:extLst>
      <p:ext uri="{BB962C8B-B14F-4D97-AF65-F5344CB8AC3E}">
        <p14:creationId xmlns:p14="http://schemas.microsoft.com/office/powerpoint/2010/main" val="4246951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i="1" dirty="0"/>
              <a:t>Speaker note: please only use this slide if you haven’t personalised the previous slide (slide 9).</a:t>
            </a:r>
            <a:endParaRPr lang="en-GB" sz="1000" dirty="0"/>
          </a:p>
          <a:p>
            <a:endParaRPr lang="en-GB" sz="1000" dirty="0"/>
          </a:p>
          <a:p>
            <a:r>
              <a:rPr lang="en-GB" sz="1000" dirty="0"/>
              <a:t>When a region gets major new developments like new business parks, transport links, science hubs, logistics centres, hospitals, green‑energy sites or digital campuses, it can bring in new employers, new investment and new types of work. For you, this could mean more pathways opening up close to home.</a:t>
            </a:r>
          </a:p>
          <a:p>
            <a:endParaRPr lang="en-GB" sz="1000" dirty="0"/>
          </a:p>
          <a:p>
            <a:r>
              <a:rPr lang="en-GB" sz="1000" dirty="0"/>
              <a:t>You can see some new developments in our region here, that are going to bring in new businesses, new industries and new opportunities. That means more jobs, more apprenticeships and more career paths opening up right here on our doorstep. The roles you’ll step into in the next few years might not even exist yet, but the skills you build now will prepare you for them. These developments aren’t just about buildings or companies; they’re about your future and the chance to shape the place you live.</a:t>
            </a:r>
          </a:p>
          <a:p>
            <a:endParaRPr lang="en-GB" dirty="0"/>
          </a:p>
        </p:txBody>
      </p:sp>
      <p:sp>
        <p:nvSpPr>
          <p:cNvPr id="4" name="Slide Number Placeholder 3"/>
          <p:cNvSpPr>
            <a:spLocks noGrp="1"/>
          </p:cNvSpPr>
          <p:nvPr>
            <p:ph type="sldNum" sz="quarter" idx="5"/>
          </p:nvPr>
        </p:nvSpPr>
        <p:spPr/>
        <p:txBody>
          <a:bodyPr/>
          <a:lstStyle/>
          <a:p>
            <a:fld id="{AC5E1D83-A1CE-455E-AC59-91924A03B921}" type="slidenum">
              <a:rPr lang="en-GB" smtClean="0"/>
              <a:t>10</a:t>
            </a:fld>
            <a:endParaRPr lang="en-GB" dirty="0"/>
          </a:p>
        </p:txBody>
      </p:sp>
    </p:spTree>
    <p:extLst>
      <p:ext uri="{BB962C8B-B14F-4D97-AF65-F5344CB8AC3E}">
        <p14:creationId xmlns:p14="http://schemas.microsoft.com/office/powerpoint/2010/main" val="6395067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a:t>A brilliant way into roles in the growth sectors we’ve discussed today is technical education – for example T Levels, apprenticeships, Higher Technical Qualifications (HTQs). On the screen now you can see some of the providers of apprenticeships and technical education in our area, and where you can find out more about careers locally.</a:t>
            </a:r>
          </a:p>
          <a:p>
            <a:endParaRPr lang="en-GB" sz="1000" dirty="0"/>
          </a:p>
          <a:p>
            <a:r>
              <a:rPr lang="en-GB" sz="1000" i="1" dirty="0"/>
              <a:t>Speaker note: at this point, you may wish to show any websites about careers in your local area.</a:t>
            </a:r>
            <a:endParaRPr lang="en-GB" sz="1050" i="1" dirty="0"/>
          </a:p>
        </p:txBody>
      </p:sp>
      <p:sp>
        <p:nvSpPr>
          <p:cNvPr id="4" name="Slide Number Placeholder 3"/>
          <p:cNvSpPr>
            <a:spLocks noGrp="1"/>
          </p:cNvSpPr>
          <p:nvPr>
            <p:ph type="sldNum" sz="quarter" idx="5"/>
          </p:nvPr>
        </p:nvSpPr>
        <p:spPr/>
        <p:txBody>
          <a:bodyPr/>
          <a:lstStyle/>
          <a:p>
            <a:fld id="{AC5E1D83-A1CE-455E-AC59-91924A03B921}" type="slidenum">
              <a:rPr lang="en-GB" smtClean="0"/>
              <a:t>11</a:t>
            </a:fld>
            <a:endParaRPr lang="en-GB" dirty="0"/>
          </a:p>
        </p:txBody>
      </p:sp>
    </p:spTree>
    <p:extLst>
      <p:ext uri="{BB962C8B-B14F-4D97-AF65-F5344CB8AC3E}">
        <p14:creationId xmlns:p14="http://schemas.microsoft.com/office/powerpoint/2010/main" val="785995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i="1" dirty="0"/>
              <a:t>Speaker note: this slide is not part of the presentation – please copy and paste the imagery to adapt slide 6</a:t>
            </a:r>
          </a:p>
          <a:p>
            <a:endParaRPr lang="en-GB" dirty="0"/>
          </a:p>
        </p:txBody>
      </p:sp>
      <p:sp>
        <p:nvSpPr>
          <p:cNvPr id="4" name="Slide Number Placeholder 3"/>
          <p:cNvSpPr>
            <a:spLocks noGrp="1"/>
          </p:cNvSpPr>
          <p:nvPr>
            <p:ph type="sldNum" sz="quarter" idx="5"/>
          </p:nvPr>
        </p:nvSpPr>
        <p:spPr/>
        <p:txBody>
          <a:bodyPr/>
          <a:lstStyle/>
          <a:p>
            <a:fld id="{AC5E1D83-A1CE-455E-AC59-91924A03B921}" type="slidenum">
              <a:rPr lang="en-GB" smtClean="0"/>
              <a:t>12</a:t>
            </a:fld>
            <a:endParaRPr lang="en-GB" dirty="0"/>
          </a:p>
        </p:txBody>
      </p:sp>
    </p:spTree>
    <p:extLst>
      <p:ext uri="{BB962C8B-B14F-4D97-AF65-F5344CB8AC3E}">
        <p14:creationId xmlns:p14="http://schemas.microsoft.com/office/powerpoint/2010/main" val="6074046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i="1" dirty="0"/>
              <a:t>Speaker note: this slide is not part of the presentation – please copy and paste the imagery to adapt slide 6</a:t>
            </a:r>
          </a:p>
          <a:p>
            <a:endParaRPr lang="en-GB" dirty="0"/>
          </a:p>
        </p:txBody>
      </p:sp>
      <p:sp>
        <p:nvSpPr>
          <p:cNvPr id="4" name="Slide Number Placeholder 3"/>
          <p:cNvSpPr>
            <a:spLocks noGrp="1"/>
          </p:cNvSpPr>
          <p:nvPr>
            <p:ph type="sldNum" sz="quarter" idx="5"/>
          </p:nvPr>
        </p:nvSpPr>
        <p:spPr/>
        <p:txBody>
          <a:bodyPr/>
          <a:lstStyle/>
          <a:p>
            <a:fld id="{AC5E1D83-A1CE-455E-AC59-91924A03B921}" type="slidenum">
              <a:rPr lang="en-GB" smtClean="0"/>
              <a:t>13</a:t>
            </a:fld>
            <a:endParaRPr lang="en-GB" dirty="0"/>
          </a:p>
        </p:txBody>
      </p:sp>
    </p:spTree>
    <p:extLst>
      <p:ext uri="{BB962C8B-B14F-4D97-AF65-F5344CB8AC3E}">
        <p14:creationId xmlns:p14="http://schemas.microsoft.com/office/powerpoint/2010/main" val="38465793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900" dirty="0"/>
          </a:p>
        </p:txBody>
      </p:sp>
      <p:sp>
        <p:nvSpPr>
          <p:cNvPr id="4" name="Slide Number Placeholder 3"/>
          <p:cNvSpPr>
            <a:spLocks noGrp="1"/>
          </p:cNvSpPr>
          <p:nvPr>
            <p:ph type="sldNum" sz="quarter" idx="5"/>
          </p:nvPr>
        </p:nvSpPr>
        <p:spPr/>
        <p:txBody>
          <a:bodyPr/>
          <a:lstStyle/>
          <a:p>
            <a:fld id="{AC5E1D83-A1CE-455E-AC59-91924A03B921}" type="slidenum">
              <a:rPr lang="en-GB" smtClean="0"/>
              <a:t>14</a:t>
            </a:fld>
            <a:endParaRPr lang="en-GB" dirty="0"/>
          </a:p>
        </p:txBody>
      </p:sp>
    </p:spTree>
    <p:extLst>
      <p:ext uri="{BB962C8B-B14F-4D97-AF65-F5344CB8AC3E}">
        <p14:creationId xmlns:p14="http://schemas.microsoft.com/office/powerpoint/2010/main" val="3184743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a:t>Today / Now </a:t>
            </a:r>
            <a:r>
              <a:rPr lang="en-GB" sz="1000" i="1" dirty="0"/>
              <a:t>(if you have added this slide deck to the general ATE slide deck) </a:t>
            </a:r>
            <a:r>
              <a:rPr lang="en-GB" sz="1000" i="0" dirty="0"/>
              <a:t>we are going to have a look at Yorkshire and the Humber more specifically and what the labour market is like here. </a:t>
            </a:r>
          </a:p>
          <a:p>
            <a:endParaRPr lang="en-GB" sz="1000" i="0" dirty="0"/>
          </a:p>
          <a:p>
            <a:r>
              <a:rPr lang="en-GB" sz="1000" i="1" dirty="0"/>
              <a:t>Optional audience question:</a:t>
            </a:r>
            <a:endParaRPr lang="en-GB" sz="1000" i="0" dirty="0"/>
          </a:p>
          <a:p>
            <a:r>
              <a:rPr lang="en-GB" sz="1000" i="0" dirty="0"/>
              <a:t>Does anyone know what the term ‘labour market’ means or describes? Or know anything about it?</a:t>
            </a:r>
          </a:p>
          <a:p>
            <a:endParaRPr lang="en-GB" sz="100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We could also call the labour market the ‘job market’ and it describes the current employment situation in a whole country or in a more specific area, and we’re going to look at both of those today.</a:t>
            </a:r>
          </a:p>
          <a:p>
            <a:endParaRPr lang="en-GB" i="1" dirty="0"/>
          </a:p>
        </p:txBody>
      </p:sp>
      <p:sp>
        <p:nvSpPr>
          <p:cNvPr id="4" name="Slide Number Placeholder 3"/>
          <p:cNvSpPr>
            <a:spLocks noGrp="1"/>
          </p:cNvSpPr>
          <p:nvPr>
            <p:ph type="sldNum" sz="quarter" idx="5"/>
          </p:nvPr>
        </p:nvSpPr>
        <p:spPr/>
        <p:txBody>
          <a:bodyPr/>
          <a:lstStyle/>
          <a:p>
            <a:fld id="{AC5E1D83-A1CE-455E-AC59-91924A03B921}" type="slidenum">
              <a:rPr lang="en-GB" smtClean="0"/>
              <a:t>2</a:t>
            </a:fld>
            <a:endParaRPr lang="en-GB" dirty="0"/>
          </a:p>
        </p:txBody>
      </p:sp>
    </p:spTree>
    <p:extLst>
      <p:ext uri="{BB962C8B-B14F-4D97-AF65-F5344CB8AC3E}">
        <p14:creationId xmlns:p14="http://schemas.microsoft.com/office/powerpoint/2010/main" val="1942961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i="1" dirty="0"/>
              <a:t>Speaker note: If you would like to use a different image to represent your region, please ensure you have done so by adding an image to this slide before presenting. If not, please delete this slide and use the previous slide instead.</a:t>
            </a:r>
          </a:p>
          <a:p>
            <a:endParaRPr lang="en-GB" sz="1000" dirty="0"/>
          </a:p>
          <a:p>
            <a:r>
              <a:rPr lang="en-GB" sz="1000" dirty="0"/>
              <a:t>Today / Now </a:t>
            </a:r>
            <a:r>
              <a:rPr lang="en-GB" sz="1000" i="1" dirty="0"/>
              <a:t>(if you have added this slide deck to the general ATE slide deck) </a:t>
            </a:r>
            <a:r>
              <a:rPr lang="en-GB" sz="1000" i="0" dirty="0"/>
              <a:t>we are going to have a look at Yorkshire and the Humber more specifically and what the labour market is like here. </a:t>
            </a:r>
          </a:p>
          <a:p>
            <a:endParaRPr lang="en-GB" sz="1000" i="0" dirty="0"/>
          </a:p>
          <a:p>
            <a:r>
              <a:rPr lang="en-GB" sz="1000" i="1" dirty="0"/>
              <a:t>Optional audience question:</a:t>
            </a:r>
            <a:endParaRPr lang="en-GB" sz="1000" i="0" dirty="0"/>
          </a:p>
          <a:p>
            <a:r>
              <a:rPr lang="en-GB" sz="1000" i="0" dirty="0"/>
              <a:t>Does anyone know what the term ‘labour market’ means or describes? Or know anything about it?</a:t>
            </a:r>
          </a:p>
          <a:p>
            <a:endParaRPr lang="en-GB" sz="100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We could also call the labour market the ‘job market’ and it describes the current employment situation in a whole country or in a more specific area, and we’re going to look at both of those today.</a:t>
            </a:r>
          </a:p>
          <a:p>
            <a:endParaRPr lang="en-GB" dirty="0"/>
          </a:p>
        </p:txBody>
      </p:sp>
      <p:sp>
        <p:nvSpPr>
          <p:cNvPr id="4" name="Slide Number Placeholder 3"/>
          <p:cNvSpPr>
            <a:spLocks noGrp="1"/>
          </p:cNvSpPr>
          <p:nvPr>
            <p:ph type="sldNum" sz="quarter" idx="5"/>
          </p:nvPr>
        </p:nvSpPr>
        <p:spPr/>
        <p:txBody>
          <a:bodyPr/>
          <a:lstStyle/>
          <a:p>
            <a:fld id="{AC5E1D83-A1CE-455E-AC59-91924A03B921}" type="slidenum">
              <a:rPr lang="en-GB" smtClean="0"/>
              <a:t>3</a:t>
            </a:fld>
            <a:endParaRPr lang="en-GB" dirty="0"/>
          </a:p>
        </p:txBody>
      </p:sp>
    </p:spTree>
    <p:extLst>
      <p:ext uri="{BB962C8B-B14F-4D97-AF65-F5344CB8AC3E}">
        <p14:creationId xmlns:p14="http://schemas.microsoft.com/office/powerpoint/2010/main" val="2151821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a:t>The labour market is a phrase that describes how many jobs are available, how many people want them and which skills employers are looking for.</a:t>
            </a:r>
          </a:p>
          <a:p>
            <a:pPr marL="0" indent="0">
              <a:buFont typeface="Arial" panose="020B0604020202020204" pitchFamily="34" charset="0"/>
              <a:buNone/>
            </a:pPr>
            <a:endParaRPr lang="en-GB" sz="1000" dirty="0"/>
          </a:p>
          <a:p>
            <a:pPr marL="0" indent="0">
              <a:buFont typeface="Arial" panose="020B0604020202020204" pitchFamily="34" charset="0"/>
              <a:buNone/>
            </a:pPr>
            <a:r>
              <a:rPr lang="en-GB" sz="1000" dirty="0"/>
              <a:t>It’s important to know that the labour market changes all the time. Some jobs will decline or disappear, whilst other new roles will appear and evolve. When we’re thinking about careers and future options, we should also consider which sectors and job roles are going to increase. The government calls these growth sectors.</a:t>
            </a:r>
          </a:p>
          <a:p>
            <a:pPr marL="0" indent="0">
              <a:buFont typeface="Arial" panose="020B0604020202020204" pitchFamily="34" charset="0"/>
              <a:buNone/>
            </a:pPr>
            <a:endParaRPr lang="en-GB" sz="1000" dirty="0"/>
          </a:p>
          <a:p>
            <a:pPr marL="0" indent="0">
              <a:buFont typeface="Arial" panose="020B0604020202020204" pitchFamily="34" charset="0"/>
              <a:buNone/>
            </a:pPr>
            <a:r>
              <a:rPr lang="en-GB" sz="1000" i="1" dirty="0"/>
              <a:t>Optional audience interaction:</a:t>
            </a:r>
            <a:endParaRPr lang="en-GB" sz="1000" i="0" dirty="0"/>
          </a:p>
          <a:p>
            <a:pPr marL="0" indent="0">
              <a:buFont typeface="Arial" panose="020B0604020202020204" pitchFamily="34" charset="0"/>
              <a:buNone/>
            </a:pPr>
            <a:r>
              <a:rPr lang="en-GB" sz="1000" i="0" dirty="0"/>
              <a:t>Can you think of a job that was common in the past but has declined or disappeared now?</a:t>
            </a:r>
          </a:p>
          <a:p>
            <a:pPr marL="0" indent="0">
              <a:buFont typeface="Arial" panose="020B0604020202020204" pitchFamily="34" charset="0"/>
              <a:buNone/>
            </a:pPr>
            <a:endParaRPr lang="en-GB" sz="1000" i="1" dirty="0"/>
          </a:p>
          <a:p>
            <a:pPr marL="0" indent="0">
              <a:buFont typeface="Arial" panose="020B0604020202020204" pitchFamily="34" charset="0"/>
              <a:buNone/>
            </a:pPr>
            <a:r>
              <a:rPr lang="en-GB" sz="1000" i="1" dirty="0"/>
              <a:t>Example answers:</a:t>
            </a:r>
          </a:p>
          <a:p>
            <a:pPr marL="171450" indent="-171450">
              <a:buFont typeface="Arial" panose="020B0604020202020204" pitchFamily="34" charset="0"/>
              <a:buChar char="•"/>
            </a:pPr>
            <a:r>
              <a:rPr lang="en-GB" sz="1000" b="1" dirty="0"/>
              <a:t>Video rental shop assistant</a:t>
            </a:r>
            <a:r>
              <a:rPr lang="en-GB" sz="1000" dirty="0"/>
              <a:t> - shops like Blockbuster employed staff to manage physical tapes and DVDs – now we have streaming platforms and automated digital libraries.</a:t>
            </a:r>
          </a:p>
          <a:p>
            <a:pPr marL="171450" indent="-171450">
              <a:buFont typeface="Arial" panose="020B0604020202020204" pitchFamily="34" charset="0"/>
              <a:buChar char="•"/>
            </a:pPr>
            <a:r>
              <a:rPr lang="en-GB" sz="1000" b="1" dirty="0"/>
              <a:t>Typist / word‑processing operator</a:t>
            </a:r>
            <a:r>
              <a:rPr lang="en-GB" sz="1000" dirty="0"/>
              <a:t> - offices once relied on dedicated staff to type letters, reports and forms for colleagues and then to post or fax them. This would’ve been the case in our school / college, but now everyone has personal computers and office software documents are sent via email.</a:t>
            </a:r>
          </a:p>
          <a:p>
            <a:pPr marL="171450" indent="-171450">
              <a:buFont typeface="Arial" panose="020B0604020202020204" pitchFamily="34" charset="0"/>
              <a:buChar char="•"/>
            </a:pPr>
            <a:r>
              <a:rPr lang="en-GB" sz="1000" b="1" dirty="0"/>
              <a:t>Directory enquiries operator</a:t>
            </a:r>
            <a:r>
              <a:rPr lang="en-GB" sz="1000" dirty="0"/>
              <a:t> - people phoned a number to ask for someone’s telephone number, but now we have online search engines and digital contact directories.</a:t>
            </a:r>
          </a:p>
          <a:p>
            <a:pPr marL="171450" indent="-171450">
              <a:buFont typeface="Arial" panose="020B0604020202020204" pitchFamily="34" charset="0"/>
              <a:buChar char="•"/>
            </a:pPr>
            <a:r>
              <a:rPr lang="en-GB" sz="1000" b="1" dirty="0"/>
              <a:t>Paste‑up artist </a:t>
            </a:r>
            <a:r>
              <a:rPr lang="en-GB" sz="1000" dirty="0"/>
              <a:t>(newspaper and magazine layout) - before digital publishing, staff physically cut and arranged content on boards but now it is digital.</a:t>
            </a:r>
          </a:p>
          <a:p>
            <a:pPr marL="171450" indent="-171450">
              <a:buFont typeface="Arial" panose="020B0604020202020204" pitchFamily="34" charset="0"/>
              <a:buChar char="•"/>
            </a:pPr>
            <a:r>
              <a:rPr lang="en-GB" sz="1000" b="1" dirty="0"/>
              <a:t>Traditional travel agent</a:t>
            </a:r>
            <a:r>
              <a:rPr lang="en-GB" sz="1000" dirty="0"/>
              <a:t> (walk‑in model) - booking holidays with in‑person agents haw decreased with</a:t>
            </a:r>
            <a:r>
              <a:rPr lang="en-GB" sz="1000" b="0" dirty="0"/>
              <a:t> online </a:t>
            </a:r>
            <a:r>
              <a:rPr lang="en-GB" sz="1000" dirty="0"/>
              <a:t>booking platforms and comparison sites.</a:t>
            </a:r>
          </a:p>
          <a:p>
            <a:pPr marL="0" indent="0">
              <a:buFont typeface="Arial" panose="020B0604020202020204" pitchFamily="34" charset="0"/>
              <a:buNone/>
            </a:pPr>
            <a:endParaRPr lang="en-GB" i="1" dirty="0"/>
          </a:p>
        </p:txBody>
      </p:sp>
      <p:sp>
        <p:nvSpPr>
          <p:cNvPr id="4" name="Slide Number Placeholder 3"/>
          <p:cNvSpPr>
            <a:spLocks noGrp="1"/>
          </p:cNvSpPr>
          <p:nvPr>
            <p:ph type="sldNum" sz="quarter" idx="5"/>
          </p:nvPr>
        </p:nvSpPr>
        <p:spPr/>
        <p:txBody>
          <a:bodyPr/>
          <a:lstStyle/>
          <a:p>
            <a:fld id="{AC5E1D83-A1CE-455E-AC59-91924A03B921}" type="slidenum">
              <a:rPr lang="en-GB" smtClean="0"/>
              <a:t>4</a:t>
            </a:fld>
            <a:endParaRPr lang="en-GB" dirty="0"/>
          </a:p>
        </p:txBody>
      </p:sp>
    </p:spTree>
    <p:extLst>
      <p:ext uri="{BB962C8B-B14F-4D97-AF65-F5344CB8AC3E}">
        <p14:creationId xmlns:p14="http://schemas.microsoft.com/office/powerpoint/2010/main" val="57366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a:t>Understanding the labour market and growth sectors is important for lots of reasons and it’s something you may not have thought about before. But if you’re starting to think about jobs you want to do in the future, it’s a really good idea to think about which jobs are available and if there will be opportunities in the area you live or want to live.</a:t>
            </a:r>
          </a:p>
          <a:p>
            <a:endParaRPr lang="en-GB" sz="1000" dirty="0"/>
          </a:p>
          <a:p>
            <a:r>
              <a:rPr lang="en-GB" sz="1000" dirty="0"/>
              <a:t>On the screen you can see some of the reasons why it’s important to understand the labour market:</a:t>
            </a:r>
          </a:p>
          <a:p>
            <a:endParaRPr lang="en-GB" sz="1000" dirty="0"/>
          </a:p>
          <a:p>
            <a:pPr marL="171450" indent="-171450">
              <a:buFont typeface="Arial" panose="020B0604020202020204" pitchFamily="34" charset="0"/>
              <a:buChar char="•"/>
            </a:pPr>
            <a:r>
              <a:rPr lang="en-GB" sz="1000" b="1" dirty="0"/>
              <a:t>See where future jobs will be</a:t>
            </a:r>
            <a:r>
              <a:rPr lang="en-GB" sz="1000" dirty="0"/>
              <a:t> – this is fundamental to helping you consider what your options are.</a:t>
            </a:r>
          </a:p>
          <a:p>
            <a:pPr marL="171450" indent="-171450">
              <a:buFont typeface="Arial" panose="020B0604020202020204" pitchFamily="34" charset="0"/>
              <a:buChar char="•"/>
            </a:pPr>
            <a:r>
              <a:rPr lang="en-GB" sz="1000" b="1" dirty="0"/>
              <a:t>Understand the skills local employers want</a:t>
            </a:r>
            <a:r>
              <a:rPr lang="en-GB" sz="1000" dirty="0"/>
              <a:t> – if you know which jobs are going to be available, you can make sure you work on developing relevant skills.</a:t>
            </a:r>
          </a:p>
          <a:p>
            <a:pPr marL="171450" indent="-171450">
              <a:buFont typeface="Arial" panose="020B0604020202020204" pitchFamily="34" charset="0"/>
              <a:buChar char="•"/>
            </a:pPr>
            <a:r>
              <a:rPr lang="en-GB" sz="1000" b="1" dirty="0"/>
              <a:t>Find study and work options you can get to</a:t>
            </a:r>
            <a:r>
              <a:rPr lang="en-GB" sz="1000" dirty="0"/>
              <a:t> – if you want to stay living where you are now, understanding what employers and jobs there are that you could actually travel to is really important.</a:t>
            </a:r>
          </a:p>
          <a:p>
            <a:pPr marL="171450" indent="-171450">
              <a:buFont typeface="Arial" panose="020B0604020202020204" pitchFamily="34" charset="0"/>
              <a:buChar char="•"/>
            </a:pPr>
            <a:r>
              <a:rPr lang="en-GB" sz="1000" b="1" dirty="0"/>
              <a:t>Make informed decisions about your next steps (including which subjects you choose)</a:t>
            </a:r>
            <a:r>
              <a:rPr lang="en-GB" sz="1000" dirty="0"/>
              <a:t> – </a:t>
            </a:r>
            <a:r>
              <a:rPr lang="en-GB" sz="1000" i="1" dirty="0"/>
              <a:t>Speaker note: this will depend on which year group you are delivering to and when during the academic year – for example if it’s to year 9, they might have already chosen their GCSE options – </a:t>
            </a:r>
            <a:r>
              <a:rPr lang="en-GB" sz="1000" i="0" dirty="0"/>
              <a:t>if you know there are going to be lots of jobs in a particular area that you would like to do, it may be that you consider this when you are considering your next steps in education.</a:t>
            </a:r>
            <a:endParaRPr lang="en-GB" sz="1000" dirty="0"/>
          </a:p>
          <a:p>
            <a:pPr marL="171450" indent="-171450">
              <a:buFont typeface="Arial" panose="020B0604020202020204" pitchFamily="34" charset="0"/>
              <a:buChar char="•"/>
            </a:pPr>
            <a:r>
              <a:rPr lang="en-GB" sz="1000" b="1" dirty="0"/>
              <a:t>Feel more confident about your future</a:t>
            </a:r>
            <a:r>
              <a:rPr lang="en-GB" sz="1000" dirty="0"/>
              <a:t> - if you don’t know what you want to do, understanding what jobs are going to be out there can give you some inspiration and confidence, as well as help you know what you could do to work towards them. </a:t>
            </a:r>
          </a:p>
          <a:p>
            <a:pPr marL="171450" indent="-171450">
              <a:buFont typeface="Arial" panose="020B0604020202020204" pitchFamily="34" charset="0"/>
              <a:buChar char="•"/>
            </a:pPr>
            <a:r>
              <a:rPr lang="en-GB" sz="1000" b="1" dirty="0"/>
              <a:t>Understand how your local area works</a:t>
            </a:r>
            <a:r>
              <a:rPr lang="en-GB" sz="1000" b="0" dirty="0"/>
              <a:t> – knowing what your local area is like and what employers and roles there are and might be is really important.</a:t>
            </a:r>
            <a:endParaRPr lang="en-GB" sz="1050" b="1" dirty="0"/>
          </a:p>
        </p:txBody>
      </p:sp>
      <p:sp>
        <p:nvSpPr>
          <p:cNvPr id="4" name="Slide Number Placeholder 3"/>
          <p:cNvSpPr>
            <a:spLocks noGrp="1"/>
          </p:cNvSpPr>
          <p:nvPr>
            <p:ph type="sldNum" sz="quarter" idx="5"/>
          </p:nvPr>
        </p:nvSpPr>
        <p:spPr/>
        <p:txBody>
          <a:bodyPr/>
          <a:lstStyle/>
          <a:p>
            <a:fld id="{AC5E1D83-A1CE-455E-AC59-91924A03B921}" type="slidenum">
              <a:rPr lang="en-GB" smtClean="0"/>
              <a:t>5</a:t>
            </a:fld>
            <a:endParaRPr lang="en-GB" dirty="0"/>
          </a:p>
        </p:txBody>
      </p:sp>
    </p:spTree>
    <p:extLst>
      <p:ext uri="{BB962C8B-B14F-4D97-AF65-F5344CB8AC3E}">
        <p14:creationId xmlns:p14="http://schemas.microsoft.com/office/powerpoint/2010/main" val="1838613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a:t>The government looks at the labour market and which areas are ‘growth sectors’, because they need a clear picture of what kinds of jobs the country will need in the future and what skills people will need to do them.</a:t>
            </a:r>
          </a:p>
          <a:p>
            <a:endParaRPr lang="en-GB"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A study called ‘Labour market and skills projections: 2020-2035’ shows which sectors are likely to expand. This helps the government understand where future workers will be needed and adjust funding, apprenticeships and qualifications so young people can train for those roles.</a:t>
            </a:r>
          </a:p>
          <a:p>
            <a:endParaRPr lang="en-GB" sz="1000" dirty="0"/>
          </a:p>
          <a:p>
            <a:r>
              <a:rPr lang="en-GB" sz="1000" dirty="0"/>
              <a:t>They have found that </a:t>
            </a:r>
            <a:r>
              <a:rPr lang="en-GB" sz="1000" b="1" dirty="0"/>
              <a:t>nationally</a:t>
            </a:r>
            <a:r>
              <a:rPr lang="en-GB" sz="1000" b="0" dirty="0"/>
              <a:t> the biggest growth sectors will be Information Technology, Education, Health &amp; Social Work and Professional Services (this includes roles in the legal sector, finance and accounting, business and management consultation, marketing, HR and many more).</a:t>
            </a:r>
          </a:p>
          <a:p>
            <a:endParaRPr lang="en-GB" sz="10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i="1" dirty="0"/>
              <a:t>Speaker note: At this point, you could share one or more of the sector films, for example: Digital, Health &amp; Adult Social Care or Professional Business Services. You could also share the films relevant to your region in the next slide or slide 8.</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i="1" dirty="0"/>
              <a:t>You can find all the films here: https://resources.careersandenterprise.co.uk/resources/growth-sector-videos </a:t>
            </a:r>
          </a:p>
          <a:p>
            <a:endParaRPr lang="en-GB" sz="1100" b="0" dirty="0"/>
          </a:p>
        </p:txBody>
      </p:sp>
      <p:sp>
        <p:nvSpPr>
          <p:cNvPr id="4" name="Slide Number Placeholder 3"/>
          <p:cNvSpPr>
            <a:spLocks noGrp="1"/>
          </p:cNvSpPr>
          <p:nvPr>
            <p:ph type="sldNum" sz="quarter" idx="5"/>
          </p:nvPr>
        </p:nvSpPr>
        <p:spPr/>
        <p:txBody>
          <a:bodyPr/>
          <a:lstStyle/>
          <a:p>
            <a:fld id="{AC5E1D83-A1CE-455E-AC59-91924A03B921}" type="slidenum">
              <a:rPr lang="en-GB" smtClean="0"/>
              <a:t>6</a:t>
            </a:fld>
            <a:endParaRPr lang="en-GB" dirty="0"/>
          </a:p>
        </p:txBody>
      </p:sp>
    </p:spTree>
    <p:extLst>
      <p:ext uri="{BB962C8B-B14F-4D97-AF65-F5344CB8AC3E}">
        <p14:creationId xmlns:p14="http://schemas.microsoft.com/office/powerpoint/2010/main" val="813680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a:t>As well as looking nationally, it is also important to look locally, as we discussed earlier. Different regions grow in different ways. Projections help local leaders understand which jobs are coming to their area so they can shape local training, colleges and employer partnerships. The government study publishes regional and local breakdowns for this reason.</a:t>
            </a:r>
          </a:p>
          <a:p>
            <a:endParaRPr lang="en-GB"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The labour market study showed that in the </a:t>
            </a:r>
            <a:r>
              <a:rPr lang="en-GB" sz="1000" b="1" i="0" dirty="0"/>
              <a:t>Yorkshire and the Humber</a:t>
            </a:r>
            <a:r>
              <a:rPr lang="en-GB" sz="1000" b="1" dirty="0"/>
              <a:t>,</a:t>
            </a:r>
            <a:r>
              <a:rPr lang="en-GB" sz="1000" b="0" dirty="0"/>
              <a:t> the biggest growth sectors will be </a:t>
            </a:r>
            <a:r>
              <a:rPr lang="en-GB" sz="1000" b="1" dirty="0"/>
              <a:t>Education</a:t>
            </a:r>
            <a:r>
              <a:rPr lang="en-GB" sz="1000" b="0" dirty="0"/>
              <a:t>, </a:t>
            </a:r>
            <a:r>
              <a:rPr lang="en-GB" sz="1000" b="1" dirty="0"/>
              <a:t>Health &amp; Social Work</a:t>
            </a:r>
            <a:r>
              <a:rPr lang="en-GB" sz="1000" b="0" dirty="0"/>
              <a:t>, </a:t>
            </a:r>
            <a:r>
              <a:rPr lang="en-GB" sz="1000" b="1" dirty="0"/>
              <a:t>Professional Services </a:t>
            </a:r>
            <a:r>
              <a:rPr lang="en-GB" sz="1000" b="0" dirty="0"/>
              <a:t>(this includes roles in the legal sector, finance and accounting, business and management consultation, marketing, HR and many more), </a:t>
            </a:r>
            <a:r>
              <a:rPr lang="en-GB" sz="1000" b="1" dirty="0"/>
              <a:t>Support Services </a:t>
            </a:r>
            <a:r>
              <a:rPr lang="en-GB" sz="1000" b="0" dirty="0"/>
              <a:t>(which includes roles in Health &amp; Safety, Security, Transport, Logistics, Facilities, Administrative &amp; Operational Support and many more) and </a:t>
            </a:r>
            <a:r>
              <a:rPr lang="en-GB" sz="1000" b="1" dirty="0"/>
              <a:t>Wholesale &amp; Retail Trade</a:t>
            </a:r>
            <a:r>
              <a:rPr lang="en-GB" sz="1000" b="0" dirty="0"/>
              <a:t> (which includes a huge range of roles linked to moving and supplying goods, selling goods and supporting the whole operation of wholesale and retail).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a:t>This doesn’t mean there aren’t lots of roles in other areas too, but it is really worth looking into growth sectors carefully and thinking about which roles might interest you – you will probably be really surprised at the wide range of interesting roles you may not have considered or even heard of!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i="1" dirty="0"/>
              <a:t>Speaker note: At this point, you could share one or more of the sector films, for example: Health &amp; Adult Social Care or Professional Business Services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i="1" dirty="0"/>
              <a:t>You can find all the films here: https://resources.careersandenterprise.co.uk/resources/growth-sector-videos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AC5E1D83-A1CE-455E-AC59-91924A03B921}" type="slidenum">
              <a:rPr lang="en-GB" smtClean="0"/>
              <a:t>7</a:t>
            </a:fld>
            <a:endParaRPr lang="en-GB" dirty="0"/>
          </a:p>
        </p:txBody>
      </p:sp>
    </p:spTree>
    <p:extLst>
      <p:ext uri="{BB962C8B-B14F-4D97-AF65-F5344CB8AC3E}">
        <p14:creationId xmlns:p14="http://schemas.microsoft.com/office/powerpoint/2010/main" val="1775529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i="1" dirty="0"/>
              <a:t>Speaker note: please see the first slide for instructions on how to add relevant information to this slide before presenting.</a:t>
            </a:r>
          </a:p>
          <a:p>
            <a:endParaRPr lang="en-GB" sz="1000" i="1" dirty="0"/>
          </a:p>
          <a:p>
            <a:r>
              <a:rPr lang="en-GB" sz="1000" i="0" dirty="0"/>
              <a:t>Yorkshire and the Humber is a big region, so it is also a good idea to look more closely at our local area and the growth sectors.  You can see that…</a:t>
            </a:r>
            <a:endParaRPr lang="en-GB" sz="1100" i="0" dirty="0"/>
          </a:p>
        </p:txBody>
      </p:sp>
      <p:sp>
        <p:nvSpPr>
          <p:cNvPr id="4" name="Slide Number Placeholder 3"/>
          <p:cNvSpPr>
            <a:spLocks noGrp="1"/>
          </p:cNvSpPr>
          <p:nvPr>
            <p:ph type="sldNum" sz="quarter" idx="5"/>
          </p:nvPr>
        </p:nvSpPr>
        <p:spPr/>
        <p:txBody>
          <a:bodyPr/>
          <a:lstStyle/>
          <a:p>
            <a:fld id="{AC5E1D83-A1CE-455E-AC59-91924A03B921}" type="slidenum">
              <a:rPr lang="en-GB" smtClean="0"/>
              <a:t>8</a:t>
            </a:fld>
            <a:endParaRPr lang="en-GB" dirty="0"/>
          </a:p>
        </p:txBody>
      </p:sp>
    </p:spTree>
    <p:extLst>
      <p:ext uri="{BB962C8B-B14F-4D97-AF65-F5344CB8AC3E}">
        <p14:creationId xmlns:p14="http://schemas.microsoft.com/office/powerpoint/2010/main" val="71870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i="1" dirty="0"/>
              <a:t>Speaker note: please see the first slide for instructions on how to add relevant information to this slide before presenting.</a:t>
            </a:r>
            <a:endParaRPr lang="en-GB" sz="1000" dirty="0"/>
          </a:p>
          <a:p>
            <a:endParaRPr lang="en-GB" sz="1000" dirty="0"/>
          </a:p>
          <a:p>
            <a:r>
              <a:rPr lang="en-GB" sz="1000" dirty="0"/>
              <a:t>When a region gets major new developments like new business parks, transport links, science hubs, logistics centres, hospitals, green‑energy sites or digital campuses, it can bring in new employers, new investment and new types of work. For you, this could mean more pathways opening up close to home.</a:t>
            </a:r>
          </a:p>
          <a:p>
            <a:endParaRPr lang="en-GB" sz="1000" dirty="0"/>
          </a:p>
          <a:p>
            <a:r>
              <a:rPr lang="en-GB" sz="1000" dirty="0"/>
              <a:t>You can see some new developments in our region here, that are going to bring in new businesses, new industries and new opportunities. That means more jobs, more apprenticeships and more career paths opening up right here on our doorstep.</a:t>
            </a:r>
          </a:p>
          <a:p>
            <a:endParaRPr lang="en-GB" sz="1000" dirty="0"/>
          </a:p>
          <a:p>
            <a:r>
              <a:rPr lang="en-GB" sz="1000" dirty="0"/>
              <a:t>The roles you’ll step into in the next few years might not even exist yet, but the skills you build now will prepare you for them.</a:t>
            </a:r>
          </a:p>
          <a:p>
            <a:endParaRPr lang="en-GB" sz="1000" dirty="0"/>
          </a:p>
          <a:p>
            <a:r>
              <a:rPr lang="en-GB" sz="1000" dirty="0"/>
              <a:t>These developments aren’t just about buildings or companies; they’re about your future and the chance to shape the place you live.</a:t>
            </a:r>
          </a:p>
        </p:txBody>
      </p:sp>
      <p:sp>
        <p:nvSpPr>
          <p:cNvPr id="4" name="Slide Number Placeholder 3"/>
          <p:cNvSpPr>
            <a:spLocks noGrp="1"/>
          </p:cNvSpPr>
          <p:nvPr>
            <p:ph type="sldNum" sz="quarter" idx="5"/>
          </p:nvPr>
        </p:nvSpPr>
        <p:spPr/>
        <p:txBody>
          <a:bodyPr/>
          <a:lstStyle/>
          <a:p>
            <a:fld id="{AC5E1D83-A1CE-455E-AC59-91924A03B921}" type="slidenum">
              <a:rPr lang="en-GB" smtClean="0"/>
              <a:t>9</a:t>
            </a:fld>
            <a:endParaRPr lang="en-GB" dirty="0"/>
          </a:p>
        </p:txBody>
      </p:sp>
    </p:spTree>
    <p:extLst>
      <p:ext uri="{BB962C8B-B14F-4D97-AF65-F5344CB8AC3E}">
        <p14:creationId xmlns:p14="http://schemas.microsoft.com/office/powerpoint/2010/main" val="569778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5F5AC-43D9-2EC2-13F7-88DE7B5E0C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3F6EE76-5090-347F-02A0-B7CD68F17A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BB44263-27E4-524E-C9A7-55A6B7CA8BE2}"/>
              </a:ext>
            </a:extLst>
          </p:cNvPr>
          <p:cNvSpPr>
            <a:spLocks noGrp="1"/>
          </p:cNvSpPr>
          <p:nvPr>
            <p:ph type="dt" sz="half" idx="10"/>
          </p:nvPr>
        </p:nvSpPr>
        <p:spPr/>
        <p:txBody>
          <a:bodyPr/>
          <a:lstStyle/>
          <a:p>
            <a:fld id="{AF263BAE-0DCA-4109-9FA2-3B12748411BD}" type="datetimeFigureOut">
              <a:rPr lang="en-GB" smtClean="0"/>
              <a:t>23/04/2026</a:t>
            </a:fld>
            <a:endParaRPr lang="en-GB" dirty="0"/>
          </a:p>
        </p:txBody>
      </p:sp>
      <p:sp>
        <p:nvSpPr>
          <p:cNvPr id="5" name="Footer Placeholder 4">
            <a:extLst>
              <a:ext uri="{FF2B5EF4-FFF2-40B4-BE49-F238E27FC236}">
                <a16:creationId xmlns:a16="http://schemas.microsoft.com/office/drawing/2014/main" id="{2568872E-8CE9-D45F-8530-B7BDE065340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BD3386E-96A4-DF52-9693-1E330E8105A6}"/>
              </a:ext>
            </a:extLst>
          </p:cNvPr>
          <p:cNvSpPr>
            <a:spLocks noGrp="1"/>
          </p:cNvSpPr>
          <p:nvPr>
            <p:ph type="sldNum" sz="quarter" idx="12"/>
          </p:nvPr>
        </p:nvSpPr>
        <p:spPr/>
        <p:txBody>
          <a:bodyPr/>
          <a:lstStyle/>
          <a:p>
            <a:fld id="{31E47899-4A76-46B3-8E71-E0A4CB82F3E6}" type="slidenum">
              <a:rPr lang="en-GB" smtClean="0"/>
              <a:t>‹#›</a:t>
            </a:fld>
            <a:endParaRPr lang="en-GB" dirty="0"/>
          </a:p>
        </p:txBody>
      </p:sp>
    </p:spTree>
    <p:extLst>
      <p:ext uri="{BB962C8B-B14F-4D97-AF65-F5344CB8AC3E}">
        <p14:creationId xmlns:p14="http://schemas.microsoft.com/office/powerpoint/2010/main" val="2787269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70FC3-5621-6169-66F6-6D4CCB7C96A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FED1C2C-8907-99D7-F386-986B3982E7C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FD9AE6B-A0F6-EDA6-57A9-78FB87B6F436}"/>
              </a:ext>
            </a:extLst>
          </p:cNvPr>
          <p:cNvSpPr>
            <a:spLocks noGrp="1"/>
          </p:cNvSpPr>
          <p:nvPr>
            <p:ph type="dt" sz="half" idx="10"/>
          </p:nvPr>
        </p:nvSpPr>
        <p:spPr/>
        <p:txBody>
          <a:bodyPr/>
          <a:lstStyle/>
          <a:p>
            <a:fld id="{AF263BAE-0DCA-4109-9FA2-3B12748411BD}" type="datetimeFigureOut">
              <a:rPr lang="en-GB" smtClean="0"/>
              <a:t>23/04/2026</a:t>
            </a:fld>
            <a:endParaRPr lang="en-GB" dirty="0"/>
          </a:p>
        </p:txBody>
      </p:sp>
      <p:sp>
        <p:nvSpPr>
          <p:cNvPr id="5" name="Footer Placeholder 4">
            <a:extLst>
              <a:ext uri="{FF2B5EF4-FFF2-40B4-BE49-F238E27FC236}">
                <a16:creationId xmlns:a16="http://schemas.microsoft.com/office/drawing/2014/main" id="{EB7A95B9-7612-86ED-2059-04E09685736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8C12C07-3419-00E6-0091-605EC978D4B6}"/>
              </a:ext>
            </a:extLst>
          </p:cNvPr>
          <p:cNvSpPr>
            <a:spLocks noGrp="1"/>
          </p:cNvSpPr>
          <p:nvPr>
            <p:ph type="sldNum" sz="quarter" idx="12"/>
          </p:nvPr>
        </p:nvSpPr>
        <p:spPr/>
        <p:txBody>
          <a:bodyPr/>
          <a:lstStyle/>
          <a:p>
            <a:fld id="{31E47899-4A76-46B3-8E71-E0A4CB82F3E6}" type="slidenum">
              <a:rPr lang="en-GB" smtClean="0"/>
              <a:t>‹#›</a:t>
            </a:fld>
            <a:endParaRPr lang="en-GB" dirty="0"/>
          </a:p>
        </p:txBody>
      </p:sp>
    </p:spTree>
    <p:extLst>
      <p:ext uri="{BB962C8B-B14F-4D97-AF65-F5344CB8AC3E}">
        <p14:creationId xmlns:p14="http://schemas.microsoft.com/office/powerpoint/2010/main" val="3154481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9B0AAE-A724-A764-2221-5F82ED0A146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55201DB-0752-73D8-7D6E-B439F101A49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C3475D-73F3-865F-7612-AF3EB570B410}"/>
              </a:ext>
            </a:extLst>
          </p:cNvPr>
          <p:cNvSpPr>
            <a:spLocks noGrp="1"/>
          </p:cNvSpPr>
          <p:nvPr>
            <p:ph type="dt" sz="half" idx="10"/>
          </p:nvPr>
        </p:nvSpPr>
        <p:spPr/>
        <p:txBody>
          <a:bodyPr/>
          <a:lstStyle/>
          <a:p>
            <a:fld id="{AF263BAE-0DCA-4109-9FA2-3B12748411BD}" type="datetimeFigureOut">
              <a:rPr lang="en-GB" smtClean="0"/>
              <a:t>23/04/2026</a:t>
            </a:fld>
            <a:endParaRPr lang="en-GB" dirty="0"/>
          </a:p>
        </p:txBody>
      </p:sp>
      <p:sp>
        <p:nvSpPr>
          <p:cNvPr id="5" name="Footer Placeholder 4">
            <a:extLst>
              <a:ext uri="{FF2B5EF4-FFF2-40B4-BE49-F238E27FC236}">
                <a16:creationId xmlns:a16="http://schemas.microsoft.com/office/drawing/2014/main" id="{2A5D14B4-AED9-792A-4C65-D7FBED6668E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38AAD2E-45E4-68ED-544E-2FC347448520}"/>
              </a:ext>
            </a:extLst>
          </p:cNvPr>
          <p:cNvSpPr>
            <a:spLocks noGrp="1"/>
          </p:cNvSpPr>
          <p:nvPr>
            <p:ph type="sldNum" sz="quarter" idx="12"/>
          </p:nvPr>
        </p:nvSpPr>
        <p:spPr/>
        <p:txBody>
          <a:bodyPr/>
          <a:lstStyle/>
          <a:p>
            <a:fld id="{31E47899-4A76-46B3-8E71-E0A4CB82F3E6}" type="slidenum">
              <a:rPr lang="en-GB" smtClean="0"/>
              <a:t>‹#›</a:t>
            </a:fld>
            <a:endParaRPr lang="en-GB" dirty="0"/>
          </a:p>
        </p:txBody>
      </p:sp>
    </p:spTree>
    <p:extLst>
      <p:ext uri="{BB962C8B-B14F-4D97-AF65-F5344CB8AC3E}">
        <p14:creationId xmlns:p14="http://schemas.microsoft.com/office/powerpoint/2010/main" val="418676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F1941-B820-B673-E47D-1A07351AF98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F015448-F91B-D4AC-3C68-CB5FC34FAD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BAAFC6D-2F2C-0F0A-B07B-FC11BA9FFF13}"/>
              </a:ext>
            </a:extLst>
          </p:cNvPr>
          <p:cNvSpPr>
            <a:spLocks noGrp="1"/>
          </p:cNvSpPr>
          <p:nvPr>
            <p:ph type="dt" sz="half" idx="10"/>
          </p:nvPr>
        </p:nvSpPr>
        <p:spPr/>
        <p:txBody>
          <a:bodyPr/>
          <a:lstStyle/>
          <a:p>
            <a:fld id="{AF263BAE-0DCA-4109-9FA2-3B12748411BD}" type="datetimeFigureOut">
              <a:rPr lang="en-GB" smtClean="0"/>
              <a:t>23/04/2026</a:t>
            </a:fld>
            <a:endParaRPr lang="en-GB" dirty="0"/>
          </a:p>
        </p:txBody>
      </p:sp>
      <p:sp>
        <p:nvSpPr>
          <p:cNvPr id="5" name="Footer Placeholder 4">
            <a:extLst>
              <a:ext uri="{FF2B5EF4-FFF2-40B4-BE49-F238E27FC236}">
                <a16:creationId xmlns:a16="http://schemas.microsoft.com/office/drawing/2014/main" id="{45AC1D81-D18C-295C-1C8D-DA14B8D9BAA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EE8612E-77B7-EDA5-E5E1-FBF8456010F9}"/>
              </a:ext>
            </a:extLst>
          </p:cNvPr>
          <p:cNvSpPr>
            <a:spLocks noGrp="1"/>
          </p:cNvSpPr>
          <p:nvPr>
            <p:ph type="sldNum" sz="quarter" idx="12"/>
          </p:nvPr>
        </p:nvSpPr>
        <p:spPr/>
        <p:txBody>
          <a:bodyPr/>
          <a:lstStyle/>
          <a:p>
            <a:fld id="{31E47899-4A76-46B3-8E71-E0A4CB82F3E6}" type="slidenum">
              <a:rPr lang="en-GB" smtClean="0"/>
              <a:t>‹#›</a:t>
            </a:fld>
            <a:endParaRPr lang="en-GB" dirty="0"/>
          </a:p>
        </p:txBody>
      </p:sp>
    </p:spTree>
    <p:extLst>
      <p:ext uri="{BB962C8B-B14F-4D97-AF65-F5344CB8AC3E}">
        <p14:creationId xmlns:p14="http://schemas.microsoft.com/office/powerpoint/2010/main" val="55452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5243C-7240-E7EF-5B4B-E2573BA954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0490993-6953-7D8D-373E-17CB0C590A6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8CCF07-122C-8FCF-9AB0-456E0653FA98}"/>
              </a:ext>
            </a:extLst>
          </p:cNvPr>
          <p:cNvSpPr>
            <a:spLocks noGrp="1"/>
          </p:cNvSpPr>
          <p:nvPr>
            <p:ph type="dt" sz="half" idx="10"/>
          </p:nvPr>
        </p:nvSpPr>
        <p:spPr/>
        <p:txBody>
          <a:bodyPr/>
          <a:lstStyle/>
          <a:p>
            <a:fld id="{AF263BAE-0DCA-4109-9FA2-3B12748411BD}" type="datetimeFigureOut">
              <a:rPr lang="en-GB" smtClean="0"/>
              <a:t>23/04/2026</a:t>
            </a:fld>
            <a:endParaRPr lang="en-GB" dirty="0"/>
          </a:p>
        </p:txBody>
      </p:sp>
      <p:sp>
        <p:nvSpPr>
          <p:cNvPr id="5" name="Footer Placeholder 4">
            <a:extLst>
              <a:ext uri="{FF2B5EF4-FFF2-40B4-BE49-F238E27FC236}">
                <a16:creationId xmlns:a16="http://schemas.microsoft.com/office/drawing/2014/main" id="{86996DEF-369C-3C34-A9D7-2A8D1497D26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C06258B-A978-DD48-CD89-BC1F78004170}"/>
              </a:ext>
            </a:extLst>
          </p:cNvPr>
          <p:cNvSpPr>
            <a:spLocks noGrp="1"/>
          </p:cNvSpPr>
          <p:nvPr>
            <p:ph type="sldNum" sz="quarter" idx="12"/>
          </p:nvPr>
        </p:nvSpPr>
        <p:spPr/>
        <p:txBody>
          <a:bodyPr/>
          <a:lstStyle/>
          <a:p>
            <a:fld id="{31E47899-4A76-46B3-8E71-E0A4CB82F3E6}" type="slidenum">
              <a:rPr lang="en-GB" smtClean="0"/>
              <a:t>‹#›</a:t>
            </a:fld>
            <a:endParaRPr lang="en-GB" dirty="0"/>
          </a:p>
        </p:txBody>
      </p:sp>
    </p:spTree>
    <p:extLst>
      <p:ext uri="{BB962C8B-B14F-4D97-AF65-F5344CB8AC3E}">
        <p14:creationId xmlns:p14="http://schemas.microsoft.com/office/powerpoint/2010/main" val="2623624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EAEAA-3847-5B1F-577C-D43A6BC5B59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77B4EB3-5F6A-46DF-3DB3-C722435C71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EC20BFF-0B12-ADF1-4394-573983586F4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667BDD2-A16A-0FA3-308B-ACFA0A093E41}"/>
              </a:ext>
            </a:extLst>
          </p:cNvPr>
          <p:cNvSpPr>
            <a:spLocks noGrp="1"/>
          </p:cNvSpPr>
          <p:nvPr>
            <p:ph type="dt" sz="half" idx="10"/>
          </p:nvPr>
        </p:nvSpPr>
        <p:spPr/>
        <p:txBody>
          <a:bodyPr/>
          <a:lstStyle/>
          <a:p>
            <a:fld id="{AF263BAE-0DCA-4109-9FA2-3B12748411BD}" type="datetimeFigureOut">
              <a:rPr lang="en-GB" smtClean="0"/>
              <a:t>23/04/2026</a:t>
            </a:fld>
            <a:endParaRPr lang="en-GB" dirty="0"/>
          </a:p>
        </p:txBody>
      </p:sp>
      <p:sp>
        <p:nvSpPr>
          <p:cNvPr id="6" name="Footer Placeholder 5">
            <a:extLst>
              <a:ext uri="{FF2B5EF4-FFF2-40B4-BE49-F238E27FC236}">
                <a16:creationId xmlns:a16="http://schemas.microsoft.com/office/drawing/2014/main" id="{97AA301A-D2AA-8701-13DC-CB05B7769A8B}"/>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AA0EF9E0-3AED-6F6D-F8A6-8A698C99C647}"/>
              </a:ext>
            </a:extLst>
          </p:cNvPr>
          <p:cNvSpPr>
            <a:spLocks noGrp="1"/>
          </p:cNvSpPr>
          <p:nvPr>
            <p:ph type="sldNum" sz="quarter" idx="12"/>
          </p:nvPr>
        </p:nvSpPr>
        <p:spPr/>
        <p:txBody>
          <a:bodyPr/>
          <a:lstStyle/>
          <a:p>
            <a:fld id="{31E47899-4A76-46B3-8E71-E0A4CB82F3E6}" type="slidenum">
              <a:rPr lang="en-GB" smtClean="0"/>
              <a:t>‹#›</a:t>
            </a:fld>
            <a:endParaRPr lang="en-GB" dirty="0"/>
          </a:p>
        </p:txBody>
      </p:sp>
    </p:spTree>
    <p:extLst>
      <p:ext uri="{BB962C8B-B14F-4D97-AF65-F5344CB8AC3E}">
        <p14:creationId xmlns:p14="http://schemas.microsoft.com/office/powerpoint/2010/main" val="1394085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3435D-4796-1105-2563-7E3AA1E325E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D1BC347-9F59-72F8-0D2F-7B16BE076B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354BF4-DC55-BD13-F3EF-063602930BF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3EED8DB-C246-3AA5-EAE0-A9EE13B915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2F83C5-FEAC-7485-B01C-8B7EDC7DBFA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CA5A4AF-0F15-7518-6CD5-B5DD7646E7E8}"/>
              </a:ext>
            </a:extLst>
          </p:cNvPr>
          <p:cNvSpPr>
            <a:spLocks noGrp="1"/>
          </p:cNvSpPr>
          <p:nvPr>
            <p:ph type="dt" sz="half" idx="10"/>
          </p:nvPr>
        </p:nvSpPr>
        <p:spPr/>
        <p:txBody>
          <a:bodyPr/>
          <a:lstStyle/>
          <a:p>
            <a:fld id="{AF263BAE-0DCA-4109-9FA2-3B12748411BD}" type="datetimeFigureOut">
              <a:rPr lang="en-GB" smtClean="0"/>
              <a:t>23/04/2026</a:t>
            </a:fld>
            <a:endParaRPr lang="en-GB" dirty="0"/>
          </a:p>
        </p:txBody>
      </p:sp>
      <p:sp>
        <p:nvSpPr>
          <p:cNvPr id="8" name="Footer Placeholder 7">
            <a:extLst>
              <a:ext uri="{FF2B5EF4-FFF2-40B4-BE49-F238E27FC236}">
                <a16:creationId xmlns:a16="http://schemas.microsoft.com/office/drawing/2014/main" id="{C5163BDC-A0BE-BE5E-F2CF-DD75E361239D}"/>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0FFB9C9E-D985-388F-A288-3B70AB341B54}"/>
              </a:ext>
            </a:extLst>
          </p:cNvPr>
          <p:cNvSpPr>
            <a:spLocks noGrp="1"/>
          </p:cNvSpPr>
          <p:nvPr>
            <p:ph type="sldNum" sz="quarter" idx="12"/>
          </p:nvPr>
        </p:nvSpPr>
        <p:spPr/>
        <p:txBody>
          <a:bodyPr/>
          <a:lstStyle/>
          <a:p>
            <a:fld id="{31E47899-4A76-46B3-8E71-E0A4CB82F3E6}" type="slidenum">
              <a:rPr lang="en-GB" smtClean="0"/>
              <a:t>‹#›</a:t>
            </a:fld>
            <a:endParaRPr lang="en-GB" dirty="0"/>
          </a:p>
        </p:txBody>
      </p:sp>
    </p:spTree>
    <p:extLst>
      <p:ext uri="{BB962C8B-B14F-4D97-AF65-F5344CB8AC3E}">
        <p14:creationId xmlns:p14="http://schemas.microsoft.com/office/powerpoint/2010/main" val="4231544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141F6-C0EF-739E-AAE9-B0A8A367D98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C8B8845-19A7-6470-A5F2-0A2B11900D91}"/>
              </a:ext>
            </a:extLst>
          </p:cNvPr>
          <p:cNvSpPr>
            <a:spLocks noGrp="1"/>
          </p:cNvSpPr>
          <p:nvPr>
            <p:ph type="dt" sz="half" idx="10"/>
          </p:nvPr>
        </p:nvSpPr>
        <p:spPr/>
        <p:txBody>
          <a:bodyPr/>
          <a:lstStyle/>
          <a:p>
            <a:fld id="{AF263BAE-0DCA-4109-9FA2-3B12748411BD}" type="datetimeFigureOut">
              <a:rPr lang="en-GB" smtClean="0"/>
              <a:t>23/04/2026</a:t>
            </a:fld>
            <a:endParaRPr lang="en-GB" dirty="0"/>
          </a:p>
        </p:txBody>
      </p:sp>
      <p:sp>
        <p:nvSpPr>
          <p:cNvPr id="4" name="Footer Placeholder 3">
            <a:extLst>
              <a:ext uri="{FF2B5EF4-FFF2-40B4-BE49-F238E27FC236}">
                <a16:creationId xmlns:a16="http://schemas.microsoft.com/office/drawing/2014/main" id="{CDF67E11-2665-C5DC-0C8E-92A56A3A91C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04D2A528-928F-0F28-1E8C-04639D32EECE}"/>
              </a:ext>
            </a:extLst>
          </p:cNvPr>
          <p:cNvSpPr>
            <a:spLocks noGrp="1"/>
          </p:cNvSpPr>
          <p:nvPr>
            <p:ph type="sldNum" sz="quarter" idx="12"/>
          </p:nvPr>
        </p:nvSpPr>
        <p:spPr/>
        <p:txBody>
          <a:bodyPr/>
          <a:lstStyle/>
          <a:p>
            <a:fld id="{31E47899-4A76-46B3-8E71-E0A4CB82F3E6}" type="slidenum">
              <a:rPr lang="en-GB" smtClean="0"/>
              <a:t>‹#›</a:t>
            </a:fld>
            <a:endParaRPr lang="en-GB" dirty="0"/>
          </a:p>
        </p:txBody>
      </p:sp>
    </p:spTree>
    <p:extLst>
      <p:ext uri="{BB962C8B-B14F-4D97-AF65-F5344CB8AC3E}">
        <p14:creationId xmlns:p14="http://schemas.microsoft.com/office/powerpoint/2010/main" val="3358580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D9E68A-42E9-B23E-F4CD-B2138BA75808}"/>
              </a:ext>
            </a:extLst>
          </p:cNvPr>
          <p:cNvSpPr>
            <a:spLocks noGrp="1"/>
          </p:cNvSpPr>
          <p:nvPr>
            <p:ph type="dt" sz="half" idx="10"/>
          </p:nvPr>
        </p:nvSpPr>
        <p:spPr/>
        <p:txBody>
          <a:bodyPr/>
          <a:lstStyle/>
          <a:p>
            <a:fld id="{AF263BAE-0DCA-4109-9FA2-3B12748411BD}" type="datetimeFigureOut">
              <a:rPr lang="en-GB" smtClean="0"/>
              <a:t>23/04/2026</a:t>
            </a:fld>
            <a:endParaRPr lang="en-GB" dirty="0"/>
          </a:p>
        </p:txBody>
      </p:sp>
      <p:sp>
        <p:nvSpPr>
          <p:cNvPr id="3" name="Footer Placeholder 2">
            <a:extLst>
              <a:ext uri="{FF2B5EF4-FFF2-40B4-BE49-F238E27FC236}">
                <a16:creationId xmlns:a16="http://schemas.microsoft.com/office/drawing/2014/main" id="{66A4E24F-BC27-A6F2-B72F-77B94CC28031}"/>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4A8BA82B-2051-C87F-9912-23AB308891C7}"/>
              </a:ext>
            </a:extLst>
          </p:cNvPr>
          <p:cNvSpPr>
            <a:spLocks noGrp="1"/>
          </p:cNvSpPr>
          <p:nvPr>
            <p:ph type="sldNum" sz="quarter" idx="12"/>
          </p:nvPr>
        </p:nvSpPr>
        <p:spPr/>
        <p:txBody>
          <a:bodyPr/>
          <a:lstStyle/>
          <a:p>
            <a:fld id="{31E47899-4A76-46B3-8E71-E0A4CB82F3E6}" type="slidenum">
              <a:rPr lang="en-GB" smtClean="0"/>
              <a:t>‹#›</a:t>
            </a:fld>
            <a:endParaRPr lang="en-GB" dirty="0"/>
          </a:p>
        </p:txBody>
      </p:sp>
    </p:spTree>
    <p:extLst>
      <p:ext uri="{BB962C8B-B14F-4D97-AF65-F5344CB8AC3E}">
        <p14:creationId xmlns:p14="http://schemas.microsoft.com/office/powerpoint/2010/main" val="1288582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5E879-8323-5EF0-589C-89E5D2F1B5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20DAF01-8B9D-AC44-D9AB-74DE014674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ABB5C79-F3F7-B293-9E22-18737DD7F5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CA961E-62FB-E5AA-598D-53251DB71E10}"/>
              </a:ext>
            </a:extLst>
          </p:cNvPr>
          <p:cNvSpPr>
            <a:spLocks noGrp="1"/>
          </p:cNvSpPr>
          <p:nvPr>
            <p:ph type="dt" sz="half" idx="10"/>
          </p:nvPr>
        </p:nvSpPr>
        <p:spPr/>
        <p:txBody>
          <a:bodyPr/>
          <a:lstStyle/>
          <a:p>
            <a:fld id="{AF263BAE-0DCA-4109-9FA2-3B12748411BD}" type="datetimeFigureOut">
              <a:rPr lang="en-GB" smtClean="0"/>
              <a:t>23/04/2026</a:t>
            </a:fld>
            <a:endParaRPr lang="en-GB" dirty="0"/>
          </a:p>
        </p:txBody>
      </p:sp>
      <p:sp>
        <p:nvSpPr>
          <p:cNvPr id="6" name="Footer Placeholder 5">
            <a:extLst>
              <a:ext uri="{FF2B5EF4-FFF2-40B4-BE49-F238E27FC236}">
                <a16:creationId xmlns:a16="http://schemas.microsoft.com/office/drawing/2014/main" id="{D5F44B9F-64B5-EE7E-CBB4-AE3484255934}"/>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A7BD9C47-7CA3-A1CD-A6F8-844E5D04EADF}"/>
              </a:ext>
            </a:extLst>
          </p:cNvPr>
          <p:cNvSpPr>
            <a:spLocks noGrp="1"/>
          </p:cNvSpPr>
          <p:nvPr>
            <p:ph type="sldNum" sz="quarter" idx="12"/>
          </p:nvPr>
        </p:nvSpPr>
        <p:spPr/>
        <p:txBody>
          <a:bodyPr/>
          <a:lstStyle/>
          <a:p>
            <a:fld id="{31E47899-4A76-46B3-8E71-E0A4CB82F3E6}" type="slidenum">
              <a:rPr lang="en-GB" smtClean="0"/>
              <a:t>‹#›</a:t>
            </a:fld>
            <a:endParaRPr lang="en-GB" dirty="0"/>
          </a:p>
        </p:txBody>
      </p:sp>
    </p:spTree>
    <p:extLst>
      <p:ext uri="{BB962C8B-B14F-4D97-AF65-F5344CB8AC3E}">
        <p14:creationId xmlns:p14="http://schemas.microsoft.com/office/powerpoint/2010/main" val="2155881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741E0-6692-1A5E-A6B5-1782863445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E41AFEF-BE30-7DE0-83E5-0905AB2FBB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51892A8C-E9AD-7C5A-B8ED-B5A4F74720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355D33-A9BB-5998-FE93-E6F5E3BFC8BE}"/>
              </a:ext>
            </a:extLst>
          </p:cNvPr>
          <p:cNvSpPr>
            <a:spLocks noGrp="1"/>
          </p:cNvSpPr>
          <p:nvPr>
            <p:ph type="dt" sz="half" idx="10"/>
          </p:nvPr>
        </p:nvSpPr>
        <p:spPr/>
        <p:txBody>
          <a:bodyPr/>
          <a:lstStyle/>
          <a:p>
            <a:fld id="{AF263BAE-0DCA-4109-9FA2-3B12748411BD}" type="datetimeFigureOut">
              <a:rPr lang="en-GB" smtClean="0"/>
              <a:t>23/04/2026</a:t>
            </a:fld>
            <a:endParaRPr lang="en-GB" dirty="0"/>
          </a:p>
        </p:txBody>
      </p:sp>
      <p:sp>
        <p:nvSpPr>
          <p:cNvPr id="6" name="Footer Placeholder 5">
            <a:extLst>
              <a:ext uri="{FF2B5EF4-FFF2-40B4-BE49-F238E27FC236}">
                <a16:creationId xmlns:a16="http://schemas.microsoft.com/office/drawing/2014/main" id="{3B089CAB-9103-6512-EB1B-E8BA3551915E}"/>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526A18AB-EE91-B204-A334-1A2706BD0282}"/>
              </a:ext>
            </a:extLst>
          </p:cNvPr>
          <p:cNvSpPr>
            <a:spLocks noGrp="1"/>
          </p:cNvSpPr>
          <p:nvPr>
            <p:ph type="sldNum" sz="quarter" idx="12"/>
          </p:nvPr>
        </p:nvSpPr>
        <p:spPr/>
        <p:txBody>
          <a:bodyPr/>
          <a:lstStyle/>
          <a:p>
            <a:fld id="{31E47899-4A76-46B3-8E71-E0A4CB82F3E6}" type="slidenum">
              <a:rPr lang="en-GB" smtClean="0"/>
              <a:t>‹#›</a:t>
            </a:fld>
            <a:endParaRPr lang="en-GB" dirty="0"/>
          </a:p>
        </p:txBody>
      </p:sp>
    </p:spTree>
    <p:extLst>
      <p:ext uri="{BB962C8B-B14F-4D97-AF65-F5344CB8AC3E}">
        <p14:creationId xmlns:p14="http://schemas.microsoft.com/office/powerpoint/2010/main" val="859334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20D65F-749B-E8E8-5EE8-825F7B26F5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450C8FB-9656-2996-9D74-03CC8B5365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6A31F8-ECE6-9431-66A5-A1A24BC1D1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F263BAE-0DCA-4109-9FA2-3B12748411BD}" type="datetimeFigureOut">
              <a:rPr lang="en-GB" smtClean="0"/>
              <a:t>23/04/2026</a:t>
            </a:fld>
            <a:endParaRPr lang="en-GB" dirty="0"/>
          </a:p>
        </p:txBody>
      </p:sp>
      <p:sp>
        <p:nvSpPr>
          <p:cNvPr id="5" name="Footer Placeholder 4">
            <a:extLst>
              <a:ext uri="{FF2B5EF4-FFF2-40B4-BE49-F238E27FC236}">
                <a16:creationId xmlns:a16="http://schemas.microsoft.com/office/drawing/2014/main" id="{1C6577CE-8157-76C1-C452-72580CDF88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dirty="0"/>
          </a:p>
        </p:txBody>
      </p:sp>
      <p:sp>
        <p:nvSpPr>
          <p:cNvPr id="6" name="Slide Number Placeholder 5">
            <a:extLst>
              <a:ext uri="{FF2B5EF4-FFF2-40B4-BE49-F238E27FC236}">
                <a16:creationId xmlns:a16="http://schemas.microsoft.com/office/drawing/2014/main" id="{99826919-692A-A1A0-1B86-4F8C5F62E0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1E47899-4A76-46B3-8E71-E0A4CB82F3E6}" type="slidenum">
              <a:rPr lang="en-GB" smtClean="0"/>
              <a:t>‹#›</a:t>
            </a:fld>
            <a:endParaRPr lang="en-GB" dirty="0"/>
          </a:p>
        </p:txBody>
      </p:sp>
    </p:spTree>
    <p:extLst>
      <p:ext uri="{BB962C8B-B14F-4D97-AF65-F5344CB8AC3E}">
        <p14:creationId xmlns:p14="http://schemas.microsoft.com/office/powerpoint/2010/main" val="28284236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resources.careersandenterprise.co.uk/sites/default/files/2026-03/Regionalising%20the%20ATE%20Resources.pdf"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s://www.gov.uk/government/publications/labour-market-and-skills-projections-2020-to-2035" TargetMode="External"/><Relationship Id="rId5" Type="http://schemas.openxmlformats.org/officeDocument/2006/relationships/hyperlink" Target="https://www.careersandenterprise.co.uk/careers-hubs/contact-your-local-careers-hub/" TargetMode="External"/><Relationship Id="rId4" Type="http://schemas.openxmlformats.org/officeDocument/2006/relationships/hyperlink" Target="https://resources.careersandenterprise.co.uk/sites/default/files/2026-03/Combining%20the%20ATE%20Resources.pdf"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2.svg"/><Relationship Id="rId18" Type="http://schemas.openxmlformats.org/officeDocument/2006/relationships/image" Target="../media/image27.svg"/><Relationship Id="rId3" Type="http://schemas.openxmlformats.org/officeDocument/2006/relationships/image" Target="../media/image12.png"/><Relationship Id="rId21" Type="http://schemas.openxmlformats.org/officeDocument/2006/relationships/image" Target="../media/image30.svg"/><Relationship Id="rId7" Type="http://schemas.openxmlformats.org/officeDocument/2006/relationships/image" Target="../media/image16.svg"/><Relationship Id="rId12" Type="http://schemas.openxmlformats.org/officeDocument/2006/relationships/image" Target="../media/image21.svg"/><Relationship Id="rId17" Type="http://schemas.openxmlformats.org/officeDocument/2006/relationships/image" Target="../media/image26.svg"/><Relationship Id="rId2" Type="http://schemas.openxmlformats.org/officeDocument/2006/relationships/notesSlide" Target="../notesSlides/notesSlide12.xml"/><Relationship Id="rId16" Type="http://schemas.openxmlformats.org/officeDocument/2006/relationships/image" Target="../media/image25.svg"/><Relationship Id="rId20" Type="http://schemas.openxmlformats.org/officeDocument/2006/relationships/image" Target="../media/image29.svg"/><Relationship Id="rId1" Type="http://schemas.openxmlformats.org/officeDocument/2006/relationships/slideLayout" Target="../slideLayouts/slideLayout7.xml"/><Relationship Id="rId6" Type="http://schemas.openxmlformats.org/officeDocument/2006/relationships/image" Target="../media/image15.svg"/><Relationship Id="rId11" Type="http://schemas.openxmlformats.org/officeDocument/2006/relationships/image" Target="../media/image20.svg"/><Relationship Id="rId24" Type="http://schemas.openxmlformats.org/officeDocument/2006/relationships/image" Target="../media/image33.svg"/><Relationship Id="rId5" Type="http://schemas.openxmlformats.org/officeDocument/2006/relationships/image" Target="../media/image14.svg"/><Relationship Id="rId15" Type="http://schemas.openxmlformats.org/officeDocument/2006/relationships/image" Target="../media/image24.svg"/><Relationship Id="rId23" Type="http://schemas.openxmlformats.org/officeDocument/2006/relationships/image" Target="../media/image32.svg"/><Relationship Id="rId10" Type="http://schemas.openxmlformats.org/officeDocument/2006/relationships/image" Target="../media/image19.svg"/><Relationship Id="rId19" Type="http://schemas.openxmlformats.org/officeDocument/2006/relationships/image" Target="../media/image28.svg"/><Relationship Id="rId4" Type="http://schemas.openxmlformats.org/officeDocument/2006/relationships/image" Target="../media/image13.svg"/><Relationship Id="rId9" Type="http://schemas.openxmlformats.org/officeDocument/2006/relationships/image" Target="../media/image18.svg"/><Relationship Id="rId14" Type="http://schemas.openxmlformats.org/officeDocument/2006/relationships/image" Target="../media/image23.svg"/><Relationship Id="rId22" Type="http://schemas.openxmlformats.org/officeDocument/2006/relationships/image" Target="../media/image31.svg"/></Relationships>
</file>

<file path=ppt/slides/_rels/slide13.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38.svg"/><Relationship Id="rId18" Type="http://schemas.openxmlformats.org/officeDocument/2006/relationships/image" Target="../media/image24.svg"/><Relationship Id="rId3" Type="http://schemas.openxmlformats.org/officeDocument/2006/relationships/image" Target="../media/image12.png"/><Relationship Id="rId7" Type="http://schemas.openxmlformats.org/officeDocument/2006/relationships/image" Target="../media/image35.svg"/><Relationship Id="rId12" Type="http://schemas.openxmlformats.org/officeDocument/2006/relationships/image" Target="../media/image23.svg"/><Relationship Id="rId17" Type="http://schemas.openxmlformats.org/officeDocument/2006/relationships/image" Target="../media/image41.svg"/><Relationship Id="rId2" Type="http://schemas.openxmlformats.org/officeDocument/2006/relationships/notesSlide" Target="../notesSlides/notesSlide13.xml"/><Relationship Id="rId16" Type="http://schemas.openxmlformats.org/officeDocument/2006/relationships/image" Target="../media/image40.png"/><Relationship Id="rId20" Type="http://schemas.openxmlformats.org/officeDocument/2006/relationships/image" Target="../media/image43.svg"/><Relationship Id="rId1" Type="http://schemas.openxmlformats.org/officeDocument/2006/relationships/slideLayout" Target="../slideLayouts/slideLayout7.xml"/><Relationship Id="rId6" Type="http://schemas.openxmlformats.org/officeDocument/2006/relationships/image" Target="../media/image15.svg"/><Relationship Id="rId11" Type="http://schemas.openxmlformats.org/officeDocument/2006/relationships/image" Target="../media/image37.svg"/><Relationship Id="rId5" Type="http://schemas.openxmlformats.org/officeDocument/2006/relationships/image" Target="../media/image34.svg"/><Relationship Id="rId15" Type="http://schemas.openxmlformats.org/officeDocument/2006/relationships/image" Target="../media/image26.svg"/><Relationship Id="rId10" Type="http://schemas.openxmlformats.org/officeDocument/2006/relationships/image" Target="../media/image21.svg"/><Relationship Id="rId19" Type="http://schemas.openxmlformats.org/officeDocument/2006/relationships/image" Target="../media/image42.svg"/><Relationship Id="rId4" Type="http://schemas.openxmlformats.org/officeDocument/2006/relationships/image" Target="../media/image13.svg"/><Relationship Id="rId9" Type="http://schemas.openxmlformats.org/officeDocument/2006/relationships/image" Target="../media/image36.svg"/><Relationship Id="rId14" Type="http://schemas.openxmlformats.org/officeDocument/2006/relationships/image" Target="../media/image39.svg"/></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B2E048-F424-B21C-F27C-7D4B922C7AD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2">
            <a:extLst>
              <a:ext uri="{FF2B5EF4-FFF2-40B4-BE49-F238E27FC236}">
                <a16:creationId xmlns:a16="http://schemas.microsoft.com/office/drawing/2014/main" id="{267D9E27-AA78-70DA-5336-ADDB2068A538}"/>
              </a:ext>
            </a:extLst>
          </p:cNvPr>
          <p:cNvSpPr txBox="1"/>
          <p:nvPr/>
        </p:nvSpPr>
        <p:spPr>
          <a:xfrm>
            <a:off x="3157703" y="2040358"/>
            <a:ext cx="7956356" cy="210379"/>
          </a:xfrm>
          <a:prstGeom prst="rect">
            <a:avLst/>
          </a:prstGeom>
        </p:spPr>
        <p:txBody>
          <a:bodyPr wrap="square" lIns="0" tIns="0" rIns="0" bIns="0" rtlCol="0" anchor="t">
            <a:spAutoFit/>
          </a:bodyPr>
          <a:lstStyle/>
          <a:p>
            <a:pPr algn="l">
              <a:lnSpc>
                <a:spcPts val="1770"/>
              </a:lnSpc>
            </a:pPr>
            <a:r>
              <a:rPr lang="en-US" sz="1100" b="1" u="sng" dirty="0">
                <a:solidFill>
                  <a:srgbClr val="00BCEC"/>
                </a:solidFill>
                <a:latin typeface="Poppins Semi-Bold"/>
                <a:ea typeface="Poppins Semi-Bold"/>
                <a:cs typeface="Poppins Semi-Bold"/>
                <a:sym typeface="Poppins Semi-Bold"/>
                <a:hlinkClick r:id="rId4" tooltip="https://resources.careersandenterprise.co.uk/sites/default/files/2026-03/Combining%20the%20ATE%20Resources.pdf">
                  <a:extLst>
                    <a:ext uri="{A12FA001-AC4F-418D-AE19-62706E023703}">
                      <ahyp:hlinkClr xmlns:ahyp="http://schemas.microsoft.com/office/drawing/2018/hyperlinkcolor" val="tx"/>
                    </a:ext>
                  </a:extLst>
                </a:hlinkClick>
              </a:rPr>
              <a:t>resources.careersandenterprise.co.uk/sites/default/files/2026-03/Combining%20the%20ATE%20Resources.pdf</a:t>
            </a:r>
            <a:r>
              <a:rPr lang="en-US" sz="1100" b="1" dirty="0">
                <a:solidFill>
                  <a:srgbClr val="00BCEC"/>
                </a:solidFill>
                <a:latin typeface="Poppins Semi-Bold"/>
                <a:ea typeface="Poppins Semi-Bold"/>
                <a:cs typeface="Poppins Semi-Bold"/>
                <a:sym typeface="Poppins Semi-Bold"/>
              </a:rPr>
              <a:t> </a:t>
            </a:r>
          </a:p>
        </p:txBody>
      </p:sp>
      <p:sp>
        <p:nvSpPr>
          <p:cNvPr id="7" name="TextBox 6">
            <a:extLst>
              <a:ext uri="{FF2B5EF4-FFF2-40B4-BE49-F238E27FC236}">
                <a16:creationId xmlns:a16="http://schemas.microsoft.com/office/drawing/2014/main" id="{2048CC1D-D664-DDDF-CEE0-4BE8C2EF3528}"/>
              </a:ext>
            </a:extLst>
          </p:cNvPr>
          <p:cNvSpPr txBox="1"/>
          <p:nvPr/>
        </p:nvSpPr>
        <p:spPr>
          <a:xfrm>
            <a:off x="3041863" y="3750880"/>
            <a:ext cx="8125690" cy="315984"/>
          </a:xfrm>
          <a:prstGeom prst="rect">
            <a:avLst/>
          </a:prstGeom>
          <a:noFill/>
        </p:spPr>
        <p:txBody>
          <a:bodyPr wrap="square">
            <a:spAutoFit/>
          </a:bodyPr>
          <a:lstStyle/>
          <a:p>
            <a:pPr algn="l">
              <a:lnSpc>
                <a:spcPts val="1888"/>
              </a:lnSpc>
            </a:pPr>
            <a:r>
              <a:rPr lang="en-US" sz="1100" b="1" u="sng" dirty="0">
                <a:solidFill>
                  <a:srgbClr val="00BCEC"/>
                </a:solidFill>
                <a:latin typeface="Poppins Semi-Bold"/>
                <a:ea typeface="Poppins Semi-Bold"/>
                <a:cs typeface="Poppins Semi-Bold"/>
                <a:sym typeface="Poppins Semi-Bold"/>
                <a:hlinkClick r:id="rId5" tooltip="https://www.careersandenterprise.co.uk/careers-hubs/contact-your-local-careers-hub/">
                  <a:extLst>
                    <a:ext uri="{A12FA001-AC4F-418D-AE19-62706E023703}">
                      <ahyp:hlinkClr xmlns:ahyp="http://schemas.microsoft.com/office/drawing/2018/hyperlinkcolor" val="tx"/>
                    </a:ext>
                  </a:extLst>
                </a:hlinkClick>
              </a:rPr>
              <a:t>careersandenterprise.co.uk/careers-hubs/contact-your-local-careers-hub </a:t>
            </a:r>
          </a:p>
        </p:txBody>
      </p:sp>
      <p:sp>
        <p:nvSpPr>
          <p:cNvPr id="8" name="TextBox 7">
            <a:extLst>
              <a:ext uri="{FF2B5EF4-FFF2-40B4-BE49-F238E27FC236}">
                <a16:creationId xmlns:a16="http://schemas.microsoft.com/office/drawing/2014/main" id="{FCE3E4EE-DB26-847C-8246-4FE670402109}"/>
              </a:ext>
            </a:extLst>
          </p:cNvPr>
          <p:cNvSpPr txBox="1"/>
          <p:nvPr/>
        </p:nvSpPr>
        <p:spPr>
          <a:xfrm>
            <a:off x="3010690" y="4219174"/>
            <a:ext cx="5748847" cy="261610"/>
          </a:xfrm>
          <a:prstGeom prst="rect">
            <a:avLst/>
          </a:prstGeom>
          <a:noFill/>
        </p:spPr>
        <p:txBody>
          <a:bodyPr wrap="square">
            <a:spAutoFit/>
          </a:bodyPr>
          <a:lstStyle/>
          <a:p>
            <a:r>
              <a:rPr lang="en-US" sz="1100" b="1" dirty="0">
                <a:solidFill>
                  <a:srgbClr val="00BCEC"/>
                </a:solidFill>
                <a:latin typeface="Poppins Semi-Bold"/>
                <a:ea typeface="Poppins Semi-Bold"/>
                <a:cs typeface="Poppins Semi-Bold"/>
                <a:sym typeface="Poppins Semi-Bold"/>
              </a:rPr>
              <a:t> </a:t>
            </a:r>
            <a:r>
              <a:rPr lang="en-US" sz="1100" b="1" u="sng" dirty="0">
                <a:solidFill>
                  <a:srgbClr val="00BCEC"/>
                </a:solidFill>
                <a:latin typeface="Poppins Semi-Bold"/>
                <a:ea typeface="Poppins Semi-Bold"/>
                <a:cs typeface="Poppins Semi-Bold"/>
                <a:sym typeface="Poppins Semi-Bold"/>
                <a:hlinkClick r:id="rId6" tooltip="https://www.gov.uk/government/publications/labour-market-and-skills-projections-2020-to-2035">
                  <a:extLst>
                    <a:ext uri="{A12FA001-AC4F-418D-AE19-62706E023703}">
                      <ahyp:hlinkClr xmlns:ahyp="http://schemas.microsoft.com/office/drawing/2018/hyperlinkcolor" val="tx"/>
                    </a:ext>
                  </a:extLst>
                </a:hlinkClick>
              </a:rPr>
              <a:t>gov.uk/government/publications/</a:t>
            </a:r>
            <a:r>
              <a:rPr lang="en-US" sz="1100" b="1" u="sng" dirty="0" err="1">
                <a:solidFill>
                  <a:srgbClr val="00BCEC"/>
                </a:solidFill>
                <a:latin typeface="Poppins Semi-Bold"/>
                <a:ea typeface="Poppins Semi-Bold"/>
                <a:cs typeface="Poppins Semi-Bold"/>
                <a:sym typeface="Poppins Semi-Bold"/>
                <a:hlinkClick r:id="rId6" tooltip="https://www.gov.uk/government/publications/labour-market-and-skills-projections-2020-to-2035">
                  <a:extLst>
                    <a:ext uri="{A12FA001-AC4F-418D-AE19-62706E023703}">
                      <ahyp:hlinkClr xmlns:ahyp="http://schemas.microsoft.com/office/drawing/2018/hyperlinkcolor" val="tx"/>
                    </a:ext>
                  </a:extLst>
                </a:hlinkClick>
              </a:rPr>
              <a:t>labour</a:t>
            </a:r>
            <a:r>
              <a:rPr lang="en-US" sz="1100" b="1" u="sng" dirty="0">
                <a:solidFill>
                  <a:srgbClr val="00BCEC"/>
                </a:solidFill>
                <a:latin typeface="Poppins Semi-Bold"/>
                <a:ea typeface="Poppins Semi-Bold"/>
                <a:cs typeface="Poppins Semi-Bold"/>
                <a:sym typeface="Poppins Semi-Bold"/>
                <a:hlinkClick r:id="rId6" tooltip="https://www.gov.uk/government/publications/labour-market-and-skills-projections-2020-to-2035">
                  <a:extLst>
                    <a:ext uri="{A12FA001-AC4F-418D-AE19-62706E023703}">
                      <ahyp:hlinkClr xmlns:ahyp="http://schemas.microsoft.com/office/drawing/2018/hyperlinkcolor" val="tx"/>
                    </a:ext>
                  </a:extLst>
                </a:hlinkClick>
              </a:rPr>
              <a:t>-market-and-skills projections-2020-to-2035</a:t>
            </a:r>
            <a:endParaRPr lang="en-GB" sz="1100" dirty="0">
              <a:solidFill>
                <a:srgbClr val="00BCEC"/>
              </a:solidFill>
            </a:endParaRPr>
          </a:p>
        </p:txBody>
      </p:sp>
      <p:sp>
        <p:nvSpPr>
          <p:cNvPr id="2" name="TextBox 1">
            <a:extLst>
              <a:ext uri="{FF2B5EF4-FFF2-40B4-BE49-F238E27FC236}">
                <a16:creationId xmlns:a16="http://schemas.microsoft.com/office/drawing/2014/main" id="{BAFAD9CD-3697-D582-F105-92F6172C289D}"/>
              </a:ext>
            </a:extLst>
          </p:cNvPr>
          <p:cNvSpPr txBox="1"/>
          <p:nvPr/>
        </p:nvSpPr>
        <p:spPr>
          <a:xfrm>
            <a:off x="3032098" y="4926798"/>
            <a:ext cx="8125690" cy="261610"/>
          </a:xfrm>
          <a:prstGeom prst="rect">
            <a:avLst/>
          </a:prstGeom>
          <a:noFill/>
        </p:spPr>
        <p:txBody>
          <a:bodyPr wrap="square">
            <a:spAutoFit/>
          </a:bodyPr>
          <a:lstStyle/>
          <a:p>
            <a:r>
              <a:rPr lang="en-GB" sz="1100" b="1" dirty="0">
                <a:solidFill>
                  <a:srgbClr val="00BCEC"/>
                </a:solidFill>
                <a:latin typeface="Poppins Semi-Bold"/>
                <a:hlinkClick r:id="rId7">
                  <a:extLst>
                    <a:ext uri="{A12FA001-AC4F-418D-AE19-62706E023703}">
                      <ahyp:hlinkClr xmlns:ahyp="http://schemas.microsoft.com/office/drawing/2018/hyperlinkcolor" val="tx"/>
                    </a:ext>
                  </a:extLst>
                </a:hlinkClick>
              </a:rPr>
              <a:t>resources.careersandenterprise.co.uk/sites/default/files/2026-03/Regionalising%20the%20ATE%20Resources.pdf</a:t>
            </a:r>
            <a:endParaRPr lang="en-GB" sz="1100" b="1" dirty="0">
              <a:solidFill>
                <a:srgbClr val="00BCEC"/>
              </a:solidFill>
              <a:latin typeface="Poppins Semi-Bold"/>
            </a:endParaRPr>
          </a:p>
        </p:txBody>
      </p:sp>
    </p:spTree>
    <p:extLst>
      <p:ext uri="{BB962C8B-B14F-4D97-AF65-F5344CB8AC3E}">
        <p14:creationId xmlns:p14="http://schemas.microsoft.com/office/powerpoint/2010/main" val="428027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31020E-6CE9-28E1-D3CF-C8A93EB564D3}"/>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38802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1AA5CB-8C2E-47EF-0AEA-2667E9D43C9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67FDF45-A6DE-8256-678B-601CB17AA806}"/>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9">
            <a:extLst>
              <a:ext uri="{FF2B5EF4-FFF2-40B4-BE49-F238E27FC236}">
                <a16:creationId xmlns:a16="http://schemas.microsoft.com/office/drawing/2014/main" id="{AE691E97-0B4A-5E9A-06C2-7DBBDA23F194}"/>
              </a:ext>
            </a:extLst>
          </p:cNvPr>
          <p:cNvSpPr txBox="1"/>
          <p:nvPr/>
        </p:nvSpPr>
        <p:spPr>
          <a:xfrm>
            <a:off x="3236926" y="1823891"/>
            <a:ext cx="3322537" cy="923330"/>
          </a:xfrm>
          <a:prstGeom prst="rect">
            <a:avLst/>
          </a:prstGeom>
        </p:spPr>
        <p:txBody>
          <a:bodyPr wrap="square" lIns="0" tIns="0" rIns="0" bIns="0" rtlCol="0" anchor="t">
            <a:spAutoFit/>
          </a:bodyPr>
          <a:lstStyle/>
          <a:p>
            <a:pPr algn="ctr" defTabSz="609630">
              <a:lnSpc>
                <a:spcPts val="2400"/>
              </a:lnSpc>
            </a:pPr>
            <a:r>
              <a:rPr lang="en-US" sz="2000" b="1" dirty="0">
                <a:solidFill>
                  <a:srgbClr val="3C3C3B"/>
                </a:solidFill>
                <a:highlight>
                  <a:srgbClr val="FFFF00"/>
                </a:highlight>
                <a:latin typeface="Poppins Semi-Bold"/>
                <a:ea typeface="Poppins Semi-Bold"/>
                <a:cs typeface="Poppins Semi-Bold"/>
                <a:sym typeface="Poppins Semi-Bold"/>
              </a:rPr>
              <a:t>We suggest you add logos and / or names of providers here</a:t>
            </a:r>
          </a:p>
        </p:txBody>
      </p:sp>
    </p:spTree>
    <p:extLst>
      <p:ext uri="{BB962C8B-B14F-4D97-AF65-F5344CB8AC3E}">
        <p14:creationId xmlns:p14="http://schemas.microsoft.com/office/powerpoint/2010/main" val="3001538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A7654C-37AD-1982-3089-EC63C6FA21B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5BA27D8-71B5-ECA5-5732-CA367EF9137D}"/>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4" name="Group 9">
            <a:extLst>
              <a:ext uri="{FF2B5EF4-FFF2-40B4-BE49-F238E27FC236}">
                <a16:creationId xmlns:a16="http://schemas.microsoft.com/office/drawing/2014/main" id="{25DD1BCB-9587-08B3-1935-B8F9DB192D48}"/>
              </a:ext>
            </a:extLst>
          </p:cNvPr>
          <p:cNvGrpSpPr/>
          <p:nvPr/>
        </p:nvGrpSpPr>
        <p:grpSpPr>
          <a:xfrm>
            <a:off x="3406507" y="515439"/>
            <a:ext cx="1925748" cy="1730181"/>
            <a:chOff x="0" y="0"/>
            <a:chExt cx="3851494" cy="3460361"/>
          </a:xfrm>
        </p:grpSpPr>
        <p:sp>
          <p:nvSpPr>
            <p:cNvPr id="5" name="Freeform 10">
              <a:extLst>
                <a:ext uri="{FF2B5EF4-FFF2-40B4-BE49-F238E27FC236}">
                  <a16:creationId xmlns:a16="http://schemas.microsoft.com/office/drawing/2014/main" id="{A7DF8D30-8091-561D-B5FD-88B0AC44407F}"/>
                </a:ext>
              </a:extLst>
            </p:cNvPr>
            <p:cNvSpPr/>
            <p:nvPr/>
          </p:nvSpPr>
          <p:spPr>
            <a:xfrm>
              <a:off x="898542" y="0"/>
              <a:ext cx="2002419" cy="2348879"/>
            </a:xfrm>
            <a:custGeom>
              <a:avLst/>
              <a:gdLst/>
              <a:ahLst/>
              <a:cxnLst/>
              <a:rect l="l" t="t" r="r" b="b"/>
              <a:pathLst>
                <a:path w="2002419" h="2348879">
                  <a:moveTo>
                    <a:pt x="0" y="0"/>
                  </a:moveTo>
                  <a:lnTo>
                    <a:pt x="2002419" y="0"/>
                  </a:lnTo>
                  <a:lnTo>
                    <a:pt x="2002419" y="2348879"/>
                  </a:lnTo>
                  <a:lnTo>
                    <a:pt x="0" y="2348879"/>
                  </a:lnTo>
                  <a:lnTo>
                    <a:pt x="0" y="0"/>
                  </a:lnTo>
                  <a:close/>
                </a:path>
              </a:pathLst>
            </a:custGeom>
            <a:blipFill>
              <a:blip>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n-GB" sz="1200" dirty="0"/>
            </a:p>
          </p:txBody>
        </p:sp>
        <p:sp>
          <p:nvSpPr>
            <p:cNvPr id="6" name="Freeform 11">
              <a:extLst>
                <a:ext uri="{FF2B5EF4-FFF2-40B4-BE49-F238E27FC236}">
                  <a16:creationId xmlns:a16="http://schemas.microsoft.com/office/drawing/2014/main" id="{95C85437-6384-3C38-0769-B2E196C0A513}"/>
                </a:ext>
              </a:extLst>
            </p:cNvPr>
            <p:cNvSpPr/>
            <p:nvPr/>
          </p:nvSpPr>
          <p:spPr>
            <a:xfrm>
              <a:off x="1510823" y="419100"/>
              <a:ext cx="829848" cy="1121417"/>
            </a:xfrm>
            <a:custGeom>
              <a:avLst/>
              <a:gdLst/>
              <a:ahLst/>
              <a:cxnLst/>
              <a:rect l="l" t="t" r="r" b="b"/>
              <a:pathLst>
                <a:path w="829848" h="1121417">
                  <a:moveTo>
                    <a:pt x="0" y="0"/>
                  </a:moveTo>
                  <a:lnTo>
                    <a:pt x="829848" y="0"/>
                  </a:lnTo>
                  <a:lnTo>
                    <a:pt x="829848" y="1121417"/>
                  </a:lnTo>
                  <a:lnTo>
                    <a:pt x="0" y="1121417"/>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GB" sz="1200" dirty="0"/>
            </a:p>
          </p:txBody>
        </p:sp>
        <p:sp>
          <p:nvSpPr>
            <p:cNvPr id="7" name="TextBox 12">
              <a:extLst>
                <a:ext uri="{FF2B5EF4-FFF2-40B4-BE49-F238E27FC236}">
                  <a16:creationId xmlns:a16="http://schemas.microsoft.com/office/drawing/2014/main" id="{02BDDF5D-1053-89A1-1249-4309913D4F97}"/>
                </a:ext>
              </a:extLst>
            </p:cNvPr>
            <p:cNvSpPr txBox="1"/>
            <p:nvPr/>
          </p:nvSpPr>
          <p:spPr>
            <a:xfrm>
              <a:off x="0" y="2517153"/>
              <a:ext cx="3851494" cy="943208"/>
            </a:xfrm>
            <a:prstGeom prst="rect">
              <a:avLst/>
            </a:prstGeom>
          </p:spPr>
          <p:txBody>
            <a:bodyPr lIns="0" tIns="0" rIns="0" bIns="0" rtlCol="0" anchor="t">
              <a:spAutoFit/>
            </a:bodyPr>
            <a:lstStyle/>
            <a:p>
              <a:pPr algn="ctr">
                <a:lnSpc>
                  <a:spcPts val="1856"/>
                </a:lnSpc>
              </a:pPr>
              <a:r>
                <a:rPr lang="en-US" sz="1547" b="1" dirty="0">
                  <a:solidFill>
                    <a:srgbClr val="3C3C3B"/>
                  </a:solidFill>
                  <a:latin typeface="Poppins Semi-Bold"/>
                  <a:ea typeface="Poppins Semi-Bold"/>
                  <a:cs typeface="Poppins Semi-Bold"/>
                  <a:sym typeface="Poppins Semi-Bold"/>
                </a:rPr>
                <a:t>ACCOMMODATION &amp; FOOD</a:t>
              </a:r>
            </a:p>
          </p:txBody>
        </p:sp>
      </p:grpSp>
      <p:grpSp>
        <p:nvGrpSpPr>
          <p:cNvPr id="8" name="Group 13">
            <a:extLst>
              <a:ext uri="{FF2B5EF4-FFF2-40B4-BE49-F238E27FC236}">
                <a16:creationId xmlns:a16="http://schemas.microsoft.com/office/drawing/2014/main" id="{41B8541A-F8E9-DA60-50F9-5031C9225858}"/>
              </a:ext>
            </a:extLst>
          </p:cNvPr>
          <p:cNvGrpSpPr/>
          <p:nvPr/>
        </p:nvGrpSpPr>
        <p:grpSpPr>
          <a:xfrm>
            <a:off x="5407494" y="515439"/>
            <a:ext cx="1925748" cy="1486525"/>
            <a:chOff x="0" y="0"/>
            <a:chExt cx="3851494" cy="2973049"/>
          </a:xfrm>
        </p:grpSpPr>
        <p:sp>
          <p:nvSpPr>
            <p:cNvPr id="9" name="Freeform 14">
              <a:extLst>
                <a:ext uri="{FF2B5EF4-FFF2-40B4-BE49-F238E27FC236}">
                  <a16:creationId xmlns:a16="http://schemas.microsoft.com/office/drawing/2014/main" id="{2146CC35-D4B3-1B22-E523-6EA1ADB26AF2}"/>
                </a:ext>
              </a:extLst>
            </p:cNvPr>
            <p:cNvSpPr/>
            <p:nvPr/>
          </p:nvSpPr>
          <p:spPr>
            <a:xfrm>
              <a:off x="924537" y="0"/>
              <a:ext cx="2002419" cy="2348879"/>
            </a:xfrm>
            <a:custGeom>
              <a:avLst/>
              <a:gdLst/>
              <a:ahLst/>
              <a:cxnLst/>
              <a:rect l="l" t="t" r="r" b="b"/>
              <a:pathLst>
                <a:path w="2002419" h="2348879">
                  <a:moveTo>
                    <a:pt x="0" y="0"/>
                  </a:moveTo>
                  <a:lnTo>
                    <a:pt x="2002420" y="0"/>
                  </a:lnTo>
                  <a:lnTo>
                    <a:pt x="2002420" y="2348879"/>
                  </a:lnTo>
                  <a:lnTo>
                    <a:pt x="0" y="2348879"/>
                  </a:lnTo>
                  <a:lnTo>
                    <a:pt x="0" y="0"/>
                  </a:lnTo>
                  <a:close/>
                </a:path>
              </a:pathLst>
            </a:custGeom>
            <a:blipFill>
              <a:blip>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GB" sz="1200" dirty="0"/>
            </a:p>
          </p:txBody>
        </p:sp>
        <p:sp>
          <p:nvSpPr>
            <p:cNvPr id="10" name="TextBox 15">
              <a:extLst>
                <a:ext uri="{FF2B5EF4-FFF2-40B4-BE49-F238E27FC236}">
                  <a16:creationId xmlns:a16="http://schemas.microsoft.com/office/drawing/2014/main" id="{A423DFB1-ADF8-0761-FAD4-F59828750C47}"/>
                </a:ext>
              </a:extLst>
            </p:cNvPr>
            <p:cNvSpPr txBox="1"/>
            <p:nvPr/>
          </p:nvSpPr>
          <p:spPr>
            <a:xfrm>
              <a:off x="0" y="2517153"/>
              <a:ext cx="3851494" cy="455896"/>
            </a:xfrm>
            <a:prstGeom prst="rect">
              <a:avLst/>
            </a:prstGeom>
          </p:spPr>
          <p:txBody>
            <a:bodyPr lIns="0" tIns="0" rIns="0" bIns="0" rtlCol="0" anchor="t">
              <a:spAutoFit/>
            </a:bodyPr>
            <a:lstStyle/>
            <a:p>
              <a:pPr algn="ctr">
                <a:lnSpc>
                  <a:spcPts val="1856"/>
                </a:lnSpc>
              </a:pPr>
              <a:r>
                <a:rPr lang="en-US" sz="1547" b="1" dirty="0">
                  <a:solidFill>
                    <a:srgbClr val="000000"/>
                  </a:solidFill>
                  <a:latin typeface="Poppins Semi-Bold"/>
                  <a:ea typeface="Poppins Semi-Bold"/>
                  <a:cs typeface="Poppins Semi-Bold"/>
                  <a:sym typeface="Poppins Semi-Bold"/>
                </a:rPr>
                <a:t>AGRICULTURE</a:t>
              </a:r>
            </a:p>
          </p:txBody>
        </p:sp>
        <p:sp>
          <p:nvSpPr>
            <p:cNvPr id="11" name="Freeform 16">
              <a:extLst>
                <a:ext uri="{FF2B5EF4-FFF2-40B4-BE49-F238E27FC236}">
                  <a16:creationId xmlns:a16="http://schemas.microsoft.com/office/drawing/2014/main" id="{31E7F15D-A5DC-ADA9-049E-B4FDDFCF8F3F}"/>
                </a:ext>
              </a:extLst>
            </p:cNvPr>
            <p:cNvSpPr/>
            <p:nvPr/>
          </p:nvSpPr>
          <p:spPr>
            <a:xfrm>
              <a:off x="1318881" y="353833"/>
              <a:ext cx="1213731" cy="1272588"/>
            </a:xfrm>
            <a:custGeom>
              <a:avLst/>
              <a:gdLst/>
              <a:ahLst/>
              <a:cxnLst/>
              <a:rect l="l" t="t" r="r" b="b"/>
              <a:pathLst>
                <a:path w="1213731" h="1272588">
                  <a:moveTo>
                    <a:pt x="0" y="0"/>
                  </a:moveTo>
                  <a:lnTo>
                    <a:pt x="1213731" y="0"/>
                  </a:lnTo>
                  <a:lnTo>
                    <a:pt x="1213731" y="1272588"/>
                  </a:lnTo>
                  <a:lnTo>
                    <a:pt x="0" y="1272588"/>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GB" sz="1200" dirty="0"/>
            </a:p>
          </p:txBody>
        </p:sp>
      </p:grpSp>
      <p:grpSp>
        <p:nvGrpSpPr>
          <p:cNvPr id="52" name="Group 51">
            <a:extLst>
              <a:ext uri="{FF2B5EF4-FFF2-40B4-BE49-F238E27FC236}">
                <a16:creationId xmlns:a16="http://schemas.microsoft.com/office/drawing/2014/main" id="{926087D3-1B48-4B7A-F0F5-D6C8903A1C3E}"/>
              </a:ext>
            </a:extLst>
          </p:cNvPr>
          <p:cNvGrpSpPr/>
          <p:nvPr/>
        </p:nvGrpSpPr>
        <p:grpSpPr>
          <a:xfrm>
            <a:off x="7411687" y="515440"/>
            <a:ext cx="1925747" cy="1741395"/>
            <a:chOff x="7411687" y="302498"/>
            <a:chExt cx="1925747" cy="1741395"/>
          </a:xfrm>
        </p:grpSpPr>
        <p:sp>
          <p:nvSpPr>
            <p:cNvPr id="13" name="Freeform 18">
              <a:extLst>
                <a:ext uri="{FF2B5EF4-FFF2-40B4-BE49-F238E27FC236}">
                  <a16:creationId xmlns:a16="http://schemas.microsoft.com/office/drawing/2014/main" id="{EBB25258-1702-65D2-7A01-184A24D4EEBC}"/>
                </a:ext>
              </a:extLst>
            </p:cNvPr>
            <p:cNvSpPr/>
            <p:nvPr/>
          </p:nvSpPr>
          <p:spPr>
            <a:xfrm>
              <a:off x="7873956" y="302498"/>
              <a:ext cx="1001210" cy="1174439"/>
            </a:xfrm>
            <a:custGeom>
              <a:avLst/>
              <a:gdLst/>
              <a:ahLst/>
              <a:cxnLst/>
              <a:rect l="l" t="t" r="r" b="b"/>
              <a:pathLst>
                <a:path w="2002419" h="2348879">
                  <a:moveTo>
                    <a:pt x="0" y="0"/>
                  </a:moveTo>
                  <a:lnTo>
                    <a:pt x="2002419" y="0"/>
                  </a:lnTo>
                  <a:lnTo>
                    <a:pt x="2002419" y="2348879"/>
                  </a:lnTo>
                  <a:lnTo>
                    <a:pt x="0" y="2348879"/>
                  </a:lnTo>
                  <a:lnTo>
                    <a:pt x="0" y="0"/>
                  </a:lnTo>
                  <a:close/>
                </a:path>
              </a:pathLst>
            </a:custGeom>
            <a:blipFill>
              <a:blip>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GB" sz="1200" dirty="0"/>
            </a:p>
          </p:txBody>
        </p:sp>
        <p:sp>
          <p:nvSpPr>
            <p:cNvPr id="14" name="TextBox 19">
              <a:extLst>
                <a:ext uri="{FF2B5EF4-FFF2-40B4-BE49-F238E27FC236}">
                  <a16:creationId xmlns:a16="http://schemas.microsoft.com/office/drawing/2014/main" id="{B1289BB4-0371-1B9B-E6FF-346A69968384}"/>
                </a:ext>
              </a:extLst>
            </p:cNvPr>
            <p:cNvSpPr txBox="1"/>
            <p:nvPr/>
          </p:nvSpPr>
          <p:spPr>
            <a:xfrm>
              <a:off x="7411687" y="1572289"/>
              <a:ext cx="1925747" cy="471604"/>
            </a:xfrm>
            <a:prstGeom prst="rect">
              <a:avLst/>
            </a:prstGeom>
          </p:spPr>
          <p:txBody>
            <a:bodyPr wrap="square" lIns="0" tIns="0" rIns="0" bIns="0" rtlCol="0" anchor="t">
              <a:spAutoFit/>
            </a:bodyPr>
            <a:lstStyle/>
            <a:p>
              <a:pPr algn="ctr">
                <a:lnSpc>
                  <a:spcPts val="1856"/>
                </a:lnSpc>
              </a:pPr>
              <a:r>
                <a:rPr lang="en-US" sz="1547" b="1" dirty="0">
                  <a:solidFill>
                    <a:srgbClr val="3C3C3B"/>
                  </a:solidFill>
                  <a:latin typeface="Poppins Semi-Bold"/>
                  <a:ea typeface="Poppins Semi-Bold"/>
                  <a:cs typeface="Poppins Semi-Bold"/>
                  <a:sym typeface="Poppins Semi-Bold"/>
                </a:rPr>
                <a:t>ARTS &amp;</a:t>
              </a:r>
            </a:p>
            <a:p>
              <a:pPr algn="ctr">
                <a:lnSpc>
                  <a:spcPts val="1856"/>
                </a:lnSpc>
              </a:pPr>
              <a:r>
                <a:rPr lang="en-US" sz="1547" b="1" dirty="0">
                  <a:solidFill>
                    <a:srgbClr val="3C3C3B"/>
                  </a:solidFill>
                  <a:latin typeface="Poppins Semi-Bold"/>
                  <a:ea typeface="Poppins Semi-Bold"/>
                  <a:cs typeface="Poppins Semi-Bold"/>
                  <a:sym typeface="Poppins Semi-Bold"/>
                </a:rPr>
                <a:t>ENTERTAINMENT</a:t>
              </a:r>
            </a:p>
          </p:txBody>
        </p:sp>
      </p:grpSp>
      <p:sp>
        <p:nvSpPr>
          <p:cNvPr id="15" name="Freeform 20">
            <a:extLst>
              <a:ext uri="{FF2B5EF4-FFF2-40B4-BE49-F238E27FC236}">
                <a16:creationId xmlns:a16="http://schemas.microsoft.com/office/drawing/2014/main" id="{0BADBBC8-2019-DC1C-2769-448A8E49498E}"/>
              </a:ext>
            </a:extLst>
          </p:cNvPr>
          <p:cNvSpPr/>
          <p:nvPr/>
        </p:nvSpPr>
        <p:spPr>
          <a:xfrm>
            <a:off x="8016222" y="756372"/>
            <a:ext cx="729377" cy="584413"/>
          </a:xfrm>
          <a:custGeom>
            <a:avLst/>
            <a:gdLst/>
            <a:ahLst/>
            <a:cxnLst/>
            <a:rect l="l" t="t" r="r" b="b"/>
            <a:pathLst>
              <a:path w="1458753" h="1168826">
                <a:moveTo>
                  <a:pt x="0" y="0"/>
                </a:moveTo>
                <a:lnTo>
                  <a:pt x="1458753" y="0"/>
                </a:lnTo>
                <a:lnTo>
                  <a:pt x="1458753" y="1168825"/>
                </a:lnTo>
                <a:lnTo>
                  <a:pt x="0" y="1168825"/>
                </a:lnTo>
                <a:lnTo>
                  <a:pt x="0" y="0"/>
                </a:lnTo>
                <a:close/>
              </a:path>
            </a:pathLst>
          </a:custGeom>
          <a:blipFill>
            <a:blip>
              <a:extLst>
                <a:ext uri="{96DAC541-7B7A-43D3-8B79-37D633B846F1}">
                  <asvg:svgBlip xmlns:asvg="http://schemas.microsoft.com/office/drawing/2016/SVG/main" r:embed="rId9"/>
                </a:ext>
              </a:extLst>
            </a:blip>
            <a:stretch>
              <a:fillRect/>
            </a:stretch>
          </a:blipFill>
        </p:spPr>
        <p:txBody>
          <a:bodyPr/>
          <a:lstStyle/>
          <a:p>
            <a:endParaRPr lang="en-GB" sz="1200" dirty="0"/>
          </a:p>
        </p:txBody>
      </p:sp>
      <p:grpSp>
        <p:nvGrpSpPr>
          <p:cNvPr id="16" name="Group 21">
            <a:extLst>
              <a:ext uri="{FF2B5EF4-FFF2-40B4-BE49-F238E27FC236}">
                <a16:creationId xmlns:a16="http://schemas.microsoft.com/office/drawing/2014/main" id="{796D844F-230B-F281-3B77-3E4B6FA11BC6}"/>
              </a:ext>
            </a:extLst>
          </p:cNvPr>
          <p:cNvGrpSpPr/>
          <p:nvPr/>
        </p:nvGrpSpPr>
        <p:grpSpPr>
          <a:xfrm>
            <a:off x="9699777" y="602741"/>
            <a:ext cx="1591054" cy="1474747"/>
            <a:chOff x="0" y="0"/>
            <a:chExt cx="3182108" cy="2949494"/>
          </a:xfrm>
        </p:grpSpPr>
        <p:sp>
          <p:nvSpPr>
            <p:cNvPr id="17" name="Freeform 22">
              <a:extLst>
                <a:ext uri="{FF2B5EF4-FFF2-40B4-BE49-F238E27FC236}">
                  <a16:creationId xmlns:a16="http://schemas.microsoft.com/office/drawing/2014/main" id="{F6829B37-48C4-BE44-573A-45447BF08E66}"/>
                </a:ext>
              </a:extLst>
            </p:cNvPr>
            <p:cNvSpPr/>
            <p:nvPr/>
          </p:nvSpPr>
          <p:spPr>
            <a:xfrm>
              <a:off x="601464" y="0"/>
              <a:ext cx="1979180" cy="2321618"/>
            </a:xfrm>
            <a:custGeom>
              <a:avLst/>
              <a:gdLst/>
              <a:ahLst/>
              <a:cxnLst/>
              <a:rect l="l" t="t" r="r" b="b"/>
              <a:pathLst>
                <a:path w="1979180" h="2321618">
                  <a:moveTo>
                    <a:pt x="0" y="0"/>
                  </a:moveTo>
                  <a:lnTo>
                    <a:pt x="1979180" y="0"/>
                  </a:lnTo>
                  <a:lnTo>
                    <a:pt x="1979180" y="2321618"/>
                  </a:lnTo>
                  <a:lnTo>
                    <a:pt x="0" y="2321618"/>
                  </a:lnTo>
                  <a:lnTo>
                    <a:pt x="0" y="0"/>
                  </a:lnTo>
                  <a:close/>
                </a:path>
              </a:pathLst>
            </a:custGeom>
            <a:blipFill>
              <a:blip>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GB" sz="1200" dirty="0"/>
            </a:p>
          </p:txBody>
        </p:sp>
        <p:sp>
          <p:nvSpPr>
            <p:cNvPr id="18" name="TextBox 23">
              <a:extLst>
                <a:ext uri="{FF2B5EF4-FFF2-40B4-BE49-F238E27FC236}">
                  <a16:creationId xmlns:a16="http://schemas.microsoft.com/office/drawing/2014/main" id="{B0AF38E3-AED1-31AC-5F69-4467A9876897}"/>
                </a:ext>
              </a:extLst>
            </p:cNvPr>
            <p:cNvSpPr txBox="1"/>
            <p:nvPr/>
          </p:nvSpPr>
          <p:spPr>
            <a:xfrm>
              <a:off x="0" y="2487830"/>
              <a:ext cx="3182108" cy="461664"/>
            </a:xfrm>
            <a:prstGeom prst="rect">
              <a:avLst/>
            </a:prstGeom>
          </p:spPr>
          <p:txBody>
            <a:bodyPr lIns="0" tIns="0" rIns="0" bIns="0" rtlCol="0" anchor="t">
              <a:spAutoFit/>
            </a:bodyPr>
            <a:lstStyle/>
            <a:p>
              <a:pPr algn="ctr">
                <a:lnSpc>
                  <a:spcPts val="1834"/>
                </a:lnSpc>
              </a:pPr>
              <a:r>
                <a:rPr lang="en-US" sz="1529" b="1" dirty="0">
                  <a:solidFill>
                    <a:srgbClr val="3C3C3B"/>
                  </a:solidFill>
                  <a:latin typeface="Poppins Semi-Bold"/>
                  <a:ea typeface="Poppins Semi-Bold"/>
                  <a:cs typeface="Poppins Semi-Bold"/>
                  <a:sym typeface="Poppins Semi-Bold"/>
                </a:rPr>
                <a:t>CONSTRUCTION</a:t>
              </a:r>
            </a:p>
          </p:txBody>
        </p:sp>
        <p:sp>
          <p:nvSpPr>
            <p:cNvPr id="19" name="Freeform 24">
              <a:extLst>
                <a:ext uri="{FF2B5EF4-FFF2-40B4-BE49-F238E27FC236}">
                  <a16:creationId xmlns:a16="http://schemas.microsoft.com/office/drawing/2014/main" id="{A700809E-1BAA-B6FB-F147-A76E23BCAAD7}"/>
                </a:ext>
              </a:extLst>
            </p:cNvPr>
            <p:cNvSpPr/>
            <p:nvPr/>
          </p:nvSpPr>
          <p:spPr>
            <a:xfrm>
              <a:off x="931131" y="318445"/>
              <a:ext cx="1194319" cy="1285471"/>
            </a:xfrm>
            <a:custGeom>
              <a:avLst/>
              <a:gdLst/>
              <a:ahLst/>
              <a:cxnLst/>
              <a:rect l="l" t="t" r="r" b="b"/>
              <a:pathLst>
                <a:path w="1194319" h="1285471">
                  <a:moveTo>
                    <a:pt x="0" y="0"/>
                  </a:moveTo>
                  <a:lnTo>
                    <a:pt x="1194320" y="0"/>
                  </a:lnTo>
                  <a:lnTo>
                    <a:pt x="1194320" y="1285471"/>
                  </a:lnTo>
                  <a:lnTo>
                    <a:pt x="0" y="1285471"/>
                  </a:lnTo>
                  <a:lnTo>
                    <a:pt x="0" y="0"/>
                  </a:lnTo>
                  <a:close/>
                </a:path>
              </a:pathLst>
            </a:custGeom>
            <a:blipFill>
              <a:blip>
                <a:extLst>
                  <a:ext uri="{96DAC541-7B7A-43D3-8B79-37D633B846F1}">
                    <asvg:svgBlip xmlns:asvg="http://schemas.microsoft.com/office/drawing/2016/SVG/main" r:embed="rId11"/>
                  </a:ext>
                </a:extLst>
              </a:blip>
              <a:stretch>
                <a:fillRect/>
              </a:stretch>
            </a:blipFill>
          </p:spPr>
          <p:txBody>
            <a:bodyPr/>
            <a:lstStyle/>
            <a:p>
              <a:endParaRPr lang="en-GB" sz="1200" dirty="0"/>
            </a:p>
          </p:txBody>
        </p:sp>
      </p:grpSp>
      <p:grpSp>
        <p:nvGrpSpPr>
          <p:cNvPr id="20" name="Group 25">
            <a:extLst>
              <a:ext uri="{FF2B5EF4-FFF2-40B4-BE49-F238E27FC236}">
                <a16:creationId xmlns:a16="http://schemas.microsoft.com/office/drawing/2014/main" id="{3C62449B-77C6-176A-13E7-09804B1387D0}"/>
              </a:ext>
            </a:extLst>
          </p:cNvPr>
          <p:cNvGrpSpPr/>
          <p:nvPr/>
        </p:nvGrpSpPr>
        <p:grpSpPr>
          <a:xfrm>
            <a:off x="3705389" y="2657847"/>
            <a:ext cx="1327983" cy="1475043"/>
            <a:chOff x="0" y="0"/>
            <a:chExt cx="2655966" cy="2950085"/>
          </a:xfrm>
        </p:grpSpPr>
        <p:sp>
          <p:nvSpPr>
            <p:cNvPr id="21" name="Freeform 26">
              <a:extLst>
                <a:ext uri="{FF2B5EF4-FFF2-40B4-BE49-F238E27FC236}">
                  <a16:creationId xmlns:a16="http://schemas.microsoft.com/office/drawing/2014/main" id="{98AF845E-4FD3-7ECB-21F8-2B91BD31614A}"/>
                </a:ext>
              </a:extLst>
            </p:cNvPr>
            <p:cNvSpPr/>
            <p:nvPr/>
          </p:nvSpPr>
          <p:spPr>
            <a:xfrm>
              <a:off x="339652" y="0"/>
              <a:ext cx="1976662" cy="2318665"/>
            </a:xfrm>
            <a:custGeom>
              <a:avLst/>
              <a:gdLst/>
              <a:ahLst/>
              <a:cxnLst/>
              <a:rect l="l" t="t" r="r" b="b"/>
              <a:pathLst>
                <a:path w="1976662" h="2318665">
                  <a:moveTo>
                    <a:pt x="0" y="0"/>
                  </a:moveTo>
                  <a:lnTo>
                    <a:pt x="1976662" y="0"/>
                  </a:lnTo>
                  <a:lnTo>
                    <a:pt x="1976662" y="2318665"/>
                  </a:lnTo>
                  <a:lnTo>
                    <a:pt x="0" y="2318665"/>
                  </a:lnTo>
                  <a:lnTo>
                    <a:pt x="0" y="0"/>
                  </a:lnTo>
                  <a:close/>
                </a:path>
              </a:pathLst>
            </a:custGeom>
            <a:blipFill>
              <a:blip>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GB" sz="1200" dirty="0"/>
            </a:p>
          </p:txBody>
        </p:sp>
        <p:sp>
          <p:nvSpPr>
            <p:cNvPr id="22" name="Freeform 27">
              <a:extLst>
                <a:ext uri="{FF2B5EF4-FFF2-40B4-BE49-F238E27FC236}">
                  <a16:creationId xmlns:a16="http://schemas.microsoft.com/office/drawing/2014/main" id="{ADFE8B37-440A-830E-C81E-A4A86F81A5CF}"/>
                </a:ext>
              </a:extLst>
            </p:cNvPr>
            <p:cNvSpPr/>
            <p:nvPr/>
          </p:nvSpPr>
          <p:spPr>
            <a:xfrm>
              <a:off x="712919" y="354791"/>
              <a:ext cx="1230127" cy="1225514"/>
            </a:xfrm>
            <a:custGeom>
              <a:avLst/>
              <a:gdLst/>
              <a:ahLst/>
              <a:cxnLst/>
              <a:rect l="l" t="t" r="r" b="b"/>
              <a:pathLst>
                <a:path w="1230127" h="1225514">
                  <a:moveTo>
                    <a:pt x="0" y="0"/>
                  </a:moveTo>
                  <a:lnTo>
                    <a:pt x="1230128" y="0"/>
                  </a:lnTo>
                  <a:lnTo>
                    <a:pt x="1230128" y="1225514"/>
                  </a:lnTo>
                  <a:lnTo>
                    <a:pt x="0" y="1225514"/>
                  </a:lnTo>
                  <a:lnTo>
                    <a:pt x="0" y="0"/>
                  </a:lnTo>
                  <a:close/>
                </a:path>
              </a:pathLst>
            </a:custGeom>
            <a:blipFill>
              <a:blip>
                <a:extLst>
                  <a:ext uri="{96DAC541-7B7A-43D3-8B79-37D633B846F1}">
                    <asvg:svgBlip xmlns:asvg="http://schemas.microsoft.com/office/drawing/2016/SVG/main" r:embed="rId13"/>
                  </a:ext>
                </a:extLst>
              </a:blip>
              <a:stretch>
                <a:fillRect/>
              </a:stretch>
            </a:blipFill>
          </p:spPr>
          <p:txBody>
            <a:bodyPr/>
            <a:lstStyle/>
            <a:p>
              <a:endParaRPr lang="en-GB" sz="1200" dirty="0"/>
            </a:p>
          </p:txBody>
        </p:sp>
        <p:sp>
          <p:nvSpPr>
            <p:cNvPr id="23" name="TextBox 28">
              <a:extLst>
                <a:ext uri="{FF2B5EF4-FFF2-40B4-BE49-F238E27FC236}">
                  <a16:creationId xmlns:a16="http://schemas.microsoft.com/office/drawing/2014/main" id="{AE4B00A7-A3B3-6554-8054-28D439B369E9}"/>
                </a:ext>
              </a:extLst>
            </p:cNvPr>
            <p:cNvSpPr txBox="1"/>
            <p:nvPr/>
          </p:nvSpPr>
          <p:spPr>
            <a:xfrm>
              <a:off x="0" y="2488421"/>
              <a:ext cx="2655966" cy="461664"/>
            </a:xfrm>
            <a:prstGeom prst="rect">
              <a:avLst/>
            </a:prstGeom>
          </p:spPr>
          <p:txBody>
            <a:bodyPr lIns="0" tIns="0" rIns="0" bIns="0" rtlCol="0" anchor="t">
              <a:spAutoFit/>
            </a:bodyPr>
            <a:lstStyle/>
            <a:p>
              <a:pPr algn="ctr">
                <a:lnSpc>
                  <a:spcPts val="1832"/>
                </a:lnSpc>
              </a:pPr>
              <a:r>
                <a:rPr lang="en-US" sz="1527" b="1" dirty="0">
                  <a:solidFill>
                    <a:srgbClr val="3C3C3B"/>
                  </a:solidFill>
                  <a:latin typeface="Poppins Semi-Bold"/>
                  <a:ea typeface="Poppins Semi-Bold"/>
                  <a:cs typeface="Poppins Semi-Bold"/>
                  <a:sym typeface="Poppins Semi-Bold"/>
                </a:rPr>
                <a:t>EDUCATION</a:t>
              </a:r>
            </a:p>
          </p:txBody>
        </p:sp>
      </p:grpSp>
      <p:grpSp>
        <p:nvGrpSpPr>
          <p:cNvPr id="24" name="Group 29">
            <a:extLst>
              <a:ext uri="{FF2B5EF4-FFF2-40B4-BE49-F238E27FC236}">
                <a16:creationId xmlns:a16="http://schemas.microsoft.com/office/drawing/2014/main" id="{14D5BB56-E6B8-3A07-9D19-DB46186A6903}"/>
              </a:ext>
            </a:extLst>
          </p:cNvPr>
          <p:cNvGrpSpPr/>
          <p:nvPr/>
        </p:nvGrpSpPr>
        <p:grpSpPr>
          <a:xfrm>
            <a:off x="5697725" y="2657848"/>
            <a:ext cx="1345287" cy="1760522"/>
            <a:chOff x="0" y="0"/>
            <a:chExt cx="2690575" cy="3521042"/>
          </a:xfrm>
        </p:grpSpPr>
        <p:sp>
          <p:nvSpPr>
            <p:cNvPr id="25" name="Freeform 30">
              <a:extLst>
                <a:ext uri="{FF2B5EF4-FFF2-40B4-BE49-F238E27FC236}">
                  <a16:creationId xmlns:a16="http://schemas.microsoft.com/office/drawing/2014/main" id="{06D39A54-27ED-5DD9-2142-98EE960F455B}"/>
                </a:ext>
              </a:extLst>
            </p:cNvPr>
            <p:cNvSpPr/>
            <p:nvPr/>
          </p:nvSpPr>
          <p:spPr>
            <a:xfrm>
              <a:off x="344078" y="0"/>
              <a:ext cx="2002419" cy="2348879"/>
            </a:xfrm>
            <a:custGeom>
              <a:avLst/>
              <a:gdLst/>
              <a:ahLst/>
              <a:cxnLst/>
              <a:rect l="l" t="t" r="r" b="b"/>
              <a:pathLst>
                <a:path w="2002419" h="2348879">
                  <a:moveTo>
                    <a:pt x="0" y="0"/>
                  </a:moveTo>
                  <a:lnTo>
                    <a:pt x="2002419" y="0"/>
                  </a:lnTo>
                  <a:lnTo>
                    <a:pt x="2002419" y="2348879"/>
                  </a:lnTo>
                  <a:lnTo>
                    <a:pt x="0" y="2348879"/>
                  </a:lnTo>
                  <a:lnTo>
                    <a:pt x="0" y="0"/>
                  </a:lnTo>
                  <a:close/>
                </a:path>
              </a:pathLst>
            </a:custGeom>
            <a:blipFill>
              <a:blip>
                <a:extLst>
                  <a:ext uri="{96DAC541-7B7A-43D3-8B79-37D633B846F1}">
                    <asvg:svgBlip xmlns:asvg="http://schemas.microsoft.com/office/drawing/2016/SVG/main" r:embed="rId14"/>
                  </a:ext>
                </a:extLst>
              </a:blip>
              <a:stretch>
                <a:fillRect/>
              </a:stretch>
            </a:blipFill>
            <a:ln cap="sq">
              <a:noFill/>
              <a:prstDash val="solid"/>
              <a:miter/>
            </a:ln>
          </p:spPr>
          <p:txBody>
            <a:bodyPr/>
            <a:lstStyle/>
            <a:p>
              <a:endParaRPr lang="en-GB" sz="1200" dirty="0"/>
            </a:p>
          </p:txBody>
        </p:sp>
        <p:sp>
          <p:nvSpPr>
            <p:cNvPr id="26" name="Freeform 31">
              <a:extLst>
                <a:ext uri="{FF2B5EF4-FFF2-40B4-BE49-F238E27FC236}">
                  <a16:creationId xmlns:a16="http://schemas.microsoft.com/office/drawing/2014/main" id="{F352BFB2-587C-69D0-C762-B852BC66809F}"/>
                </a:ext>
              </a:extLst>
            </p:cNvPr>
            <p:cNvSpPr/>
            <p:nvPr/>
          </p:nvSpPr>
          <p:spPr>
            <a:xfrm>
              <a:off x="813328" y="479072"/>
              <a:ext cx="1078234" cy="1080198"/>
            </a:xfrm>
            <a:custGeom>
              <a:avLst/>
              <a:gdLst/>
              <a:ahLst/>
              <a:cxnLst/>
              <a:rect l="l" t="t" r="r" b="b"/>
              <a:pathLst>
                <a:path w="1078234" h="1080198">
                  <a:moveTo>
                    <a:pt x="0" y="0"/>
                  </a:moveTo>
                  <a:lnTo>
                    <a:pt x="1078234" y="0"/>
                  </a:lnTo>
                  <a:lnTo>
                    <a:pt x="1078234" y="1080198"/>
                  </a:lnTo>
                  <a:lnTo>
                    <a:pt x="0" y="1080198"/>
                  </a:lnTo>
                  <a:lnTo>
                    <a:pt x="0" y="0"/>
                  </a:lnTo>
                  <a:close/>
                </a:path>
              </a:pathLst>
            </a:custGeom>
            <a:blipFill>
              <a:blip>
                <a:extLst>
                  <a:ext uri="{96DAC541-7B7A-43D3-8B79-37D633B846F1}">
                    <asvg:svgBlip xmlns:asvg="http://schemas.microsoft.com/office/drawing/2016/SVG/main" r:embed="rId15"/>
                  </a:ext>
                </a:extLst>
              </a:blip>
              <a:stretch>
                <a:fillRect/>
              </a:stretch>
            </a:blipFill>
          </p:spPr>
          <p:txBody>
            <a:bodyPr/>
            <a:lstStyle/>
            <a:p>
              <a:endParaRPr lang="en-GB" sz="1200" dirty="0"/>
            </a:p>
          </p:txBody>
        </p:sp>
        <p:sp>
          <p:nvSpPr>
            <p:cNvPr id="27" name="TextBox 32">
              <a:extLst>
                <a:ext uri="{FF2B5EF4-FFF2-40B4-BE49-F238E27FC236}">
                  <a16:creationId xmlns:a16="http://schemas.microsoft.com/office/drawing/2014/main" id="{31CC3179-9373-6B8F-28EB-A94DD5F0D5F5}"/>
                </a:ext>
              </a:extLst>
            </p:cNvPr>
            <p:cNvSpPr txBox="1"/>
            <p:nvPr/>
          </p:nvSpPr>
          <p:spPr>
            <a:xfrm>
              <a:off x="0" y="2577834"/>
              <a:ext cx="2690575" cy="943208"/>
            </a:xfrm>
            <a:prstGeom prst="rect">
              <a:avLst/>
            </a:prstGeom>
          </p:spPr>
          <p:txBody>
            <a:bodyPr lIns="0" tIns="0" rIns="0" bIns="0" rtlCol="0" anchor="t">
              <a:spAutoFit/>
            </a:bodyPr>
            <a:lstStyle/>
            <a:p>
              <a:pPr algn="ctr">
                <a:lnSpc>
                  <a:spcPts val="1856"/>
                </a:lnSpc>
              </a:pPr>
              <a:r>
                <a:rPr lang="en-US" sz="1547" b="1" dirty="0">
                  <a:solidFill>
                    <a:srgbClr val="3C3C3B"/>
                  </a:solidFill>
                  <a:latin typeface="Poppins Semi-Bold"/>
                  <a:ea typeface="Poppins Semi-Bold"/>
                  <a:cs typeface="Poppins Semi-Bold"/>
                  <a:sym typeface="Poppins Semi-Bold"/>
                </a:rPr>
                <a:t>ELECTRICITY &amp; GAS</a:t>
              </a:r>
            </a:p>
          </p:txBody>
        </p:sp>
      </p:grpSp>
      <p:grpSp>
        <p:nvGrpSpPr>
          <p:cNvPr id="28" name="Group 33">
            <a:extLst>
              <a:ext uri="{FF2B5EF4-FFF2-40B4-BE49-F238E27FC236}">
                <a16:creationId xmlns:a16="http://schemas.microsoft.com/office/drawing/2014/main" id="{8B76D753-0B8C-9EEA-57AF-3890DF98A816}"/>
              </a:ext>
            </a:extLst>
          </p:cNvPr>
          <p:cNvGrpSpPr/>
          <p:nvPr/>
        </p:nvGrpSpPr>
        <p:grpSpPr>
          <a:xfrm>
            <a:off x="7755778" y="2657848"/>
            <a:ext cx="1457284" cy="1527471"/>
            <a:chOff x="0" y="0"/>
            <a:chExt cx="2914566" cy="3054941"/>
          </a:xfrm>
        </p:grpSpPr>
        <p:sp>
          <p:nvSpPr>
            <p:cNvPr id="29" name="Freeform 34">
              <a:extLst>
                <a:ext uri="{FF2B5EF4-FFF2-40B4-BE49-F238E27FC236}">
                  <a16:creationId xmlns:a16="http://schemas.microsoft.com/office/drawing/2014/main" id="{F65FAE5C-9816-59CC-5577-73E3B70E549D}"/>
                </a:ext>
              </a:extLst>
            </p:cNvPr>
            <p:cNvSpPr/>
            <p:nvPr/>
          </p:nvSpPr>
          <p:spPr>
            <a:xfrm>
              <a:off x="456074" y="0"/>
              <a:ext cx="2002419" cy="2348879"/>
            </a:xfrm>
            <a:custGeom>
              <a:avLst/>
              <a:gdLst/>
              <a:ahLst/>
              <a:cxnLst/>
              <a:rect l="l" t="t" r="r" b="b"/>
              <a:pathLst>
                <a:path w="2002419" h="2348879">
                  <a:moveTo>
                    <a:pt x="0" y="0"/>
                  </a:moveTo>
                  <a:lnTo>
                    <a:pt x="2002419" y="0"/>
                  </a:lnTo>
                  <a:lnTo>
                    <a:pt x="2002419" y="2348879"/>
                  </a:lnTo>
                  <a:lnTo>
                    <a:pt x="0" y="2348879"/>
                  </a:lnTo>
                  <a:lnTo>
                    <a:pt x="0" y="0"/>
                  </a:lnTo>
                  <a:close/>
                </a:path>
              </a:pathLst>
            </a:custGeom>
            <a:blipFill>
              <a:blip>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GB" sz="1200" dirty="0"/>
            </a:p>
          </p:txBody>
        </p:sp>
        <p:sp>
          <p:nvSpPr>
            <p:cNvPr id="30" name="Freeform 35">
              <a:extLst>
                <a:ext uri="{FF2B5EF4-FFF2-40B4-BE49-F238E27FC236}">
                  <a16:creationId xmlns:a16="http://schemas.microsoft.com/office/drawing/2014/main" id="{CB5934EE-0874-EACB-B797-17FA4A4228AC}"/>
                </a:ext>
              </a:extLst>
            </p:cNvPr>
            <p:cNvSpPr/>
            <p:nvPr/>
          </p:nvSpPr>
          <p:spPr>
            <a:xfrm>
              <a:off x="823312" y="370219"/>
              <a:ext cx="1286820" cy="1286820"/>
            </a:xfrm>
            <a:custGeom>
              <a:avLst/>
              <a:gdLst/>
              <a:ahLst/>
              <a:cxnLst/>
              <a:rect l="l" t="t" r="r" b="b"/>
              <a:pathLst>
                <a:path w="1286820" h="1286820">
                  <a:moveTo>
                    <a:pt x="0" y="0"/>
                  </a:moveTo>
                  <a:lnTo>
                    <a:pt x="1286820" y="0"/>
                  </a:lnTo>
                  <a:lnTo>
                    <a:pt x="1286820" y="1286820"/>
                  </a:lnTo>
                  <a:lnTo>
                    <a:pt x="0" y="1286820"/>
                  </a:lnTo>
                  <a:lnTo>
                    <a:pt x="0" y="0"/>
                  </a:lnTo>
                  <a:close/>
                </a:path>
              </a:pathLst>
            </a:custGeom>
            <a:blipFill>
              <a:blip>
                <a:extLst>
                  <a:ext uri="{96DAC541-7B7A-43D3-8B79-37D633B846F1}">
                    <asvg:svgBlip xmlns:asvg="http://schemas.microsoft.com/office/drawing/2016/SVG/main" r:embed="rId16"/>
                  </a:ext>
                </a:extLst>
              </a:blip>
              <a:stretch>
                <a:fillRect/>
              </a:stretch>
            </a:blipFill>
          </p:spPr>
          <p:txBody>
            <a:bodyPr/>
            <a:lstStyle/>
            <a:p>
              <a:endParaRPr lang="en-GB" sz="1200" dirty="0"/>
            </a:p>
          </p:txBody>
        </p:sp>
        <p:sp>
          <p:nvSpPr>
            <p:cNvPr id="31" name="TextBox 36">
              <a:extLst>
                <a:ext uri="{FF2B5EF4-FFF2-40B4-BE49-F238E27FC236}">
                  <a16:creationId xmlns:a16="http://schemas.microsoft.com/office/drawing/2014/main" id="{E9A96683-EAA4-64C4-0DFE-9AB94E8C9669}"/>
                </a:ext>
              </a:extLst>
            </p:cNvPr>
            <p:cNvSpPr txBox="1"/>
            <p:nvPr/>
          </p:nvSpPr>
          <p:spPr>
            <a:xfrm>
              <a:off x="0" y="2599045"/>
              <a:ext cx="2914566" cy="455896"/>
            </a:xfrm>
            <a:prstGeom prst="rect">
              <a:avLst/>
            </a:prstGeom>
          </p:spPr>
          <p:txBody>
            <a:bodyPr lIns="0" tIns="0" rIns="0" bIns="0" rtlCol="0" anchor="t">
              <a:spAutoFit/>
            </a:bodyPr>
            <a:lstStyle/>
            <a:p>
              <a:pPr algn="ctr">
                <a:lnSpc>
                  <a:spcPts val="1856"/>
                </a:lnSpc>
              </a:pPr>
              <a:r>
                <a:rPr lang="en-US" sz="1547" b="1" dirty="0">
                  <a:solidFill>
                    <a:srgbClr val="3C3C3B"/>
                  </a:solidFill>
                  <a:latin typeface="Poppins Semi-Bold"/>
                  <a:ea typeface="Poppins Semi-Bold"/>
                  <a:cs typeface="Poppins Semi-Bold"/>
                  <a:sym typeface="Poppins Semi-Bold"/>
                </a:rPr>
                <a:t>ENGINEERING</a:t>
              </a:r>
            </a:p>
          </p:txBody>
        </p:sp>
      </p:grpSp>
      <p:grpSp>
        <p:nvGrpSpPr>
          <p:cNvPr id="32" name="Group 37">
            <a:extLst>
              <a:ext uri="{FF2B5EF4-FFF2-40B4-BE49-F238E27FC236}">
                <a16:creationId xmlns:a16="http://schemas.microsoft.com/office/drawing/2014/main" id="{5015BFAD-2B1F-1303-395A-926B7AD09469}"/>
              </a:ext>
            </a:extLst>
          </p:cNvPr>
          <p:cNvGrpSpPr/>
          <p:nvPr/>
        </p:nvGrpSpPr>
        <p:grpSpPr>
          <a:xfrm>
            <a:off x="9822661" y="2559891"/>
            <a:ext cx="1345287" cy="1732091"/>
            <a:chOff x="0" y="0"/>
            <a:chExt cx="2690575" cy="3464180"/>
          </a:xfrm>
        </p:grpSpPr>
        <p:sp>
          <p:nvSpPr>
            <p:cNvPr id="33" name="Freeform 38">
              <a:extLst>
                <a:ext uri="{FF2B5EF4-FFF2-40B4-BE49-F238E27FC236}">
                  <a16:creationId xmlns:a16="http://schemas.microsoft.com/office/drawing/2014/main" id="{C2C1988C-113E-9F29-2365-4F1141E0F621}"/>
                </a:ext>
              </a:extLst>
            </p:cNvPr>
            <p:cNvSpPr/>
            <p:nvPr/>
          </p:nvSpPr>
          <p:spPr>
            <a:xfrm>
              <a:off x="344078" y="0"/>
              <a:ext cx="2002419" cy="2348879"/>
            </a:xfrm>
            <a:custGeom>
              <a:avLst/>
              <a:gdLst/>
              <a:ahLst/>
              <a:cxnLst/>
              <a:rect l="l" t="t" r="r" b="b"/>
              <a:pathLst>
                <a:path w="2002419" h="2348879">
                  <a:moveTo>
                    <a:pt x="0" y="0"/>
                  </a:moveTo>
                  <a:lnTo>
                    <a:pt x="2002419" y="0"/>
                  </a:lnTo>
                  <a:lnTo>
                    <a:pt x="2002419" y="2348879"/>
                  </a:lnTo>
                  <a:lnTo>
                    <a:pt x="0" y="2348879"/>
                  </a:lnTo>
                  <a:lnTo>
                    <a:pt x="0" y="0"/>
                  </a:lnTo>
                  <a:close/>
                </a:path>
              </a:pathLst>
            </a:custGeom>
            <a:blipFill>
              <a:blip>
                <a:extLst>
                  <a:ext uri="{96DAC541-7B7A-43D3-8B79-37D633B846F1}">
                    <asvg:svgBlip xmlns:asvg="http://schemas.microsoft.com/office/drawing/2016/SVG/main" r:embed="rId17"/>
                  </a:ext>
                </a:extLst>
              </a:blip>
              <a:stretch>
                <a:fillRect/>
              </a:stretch>
            </a:blipFill>
            <a:ln cap="sq">
              <a:noFill/>
              <a:prstDash val="solid"/>
              <a:miter/>
            </a:ln>
          </p:spPr>
          <p:txBody>
            <a:bodyPr/>
            <a:lstStyle/>
            <a:p>
              <a:endParaRPr lang="en-GB" sz="1200" dirty="0"/>
            </a:p>
          </p:txBody>
        </p:sp>
        <p:sp>
          <p:nvSpPr>
            <p:cNvPr id="34" name="TextBox 39">
              <a:extLst>
                <a:ext uri="{FF2B5EF4-FFF2-40B4-BE49-F238E27FC236}">
                  <a16:creationId xmlns:a16="http://schemas.microsoft.com/office/drawing/2014/main" id="{62A35E0D-C432-5673-8BD6-C12FCC8586A1}"/>
                </a:ext>
              </a:extLst>
            </p:cNvPr>
            <p:cNvSpPr txBox="1"/>
            <p:nvPr/>
          </p:nvSpPr>
          <p:spPr>
            <a:xfrm>
              <a:off x="0" y="2520972"/>
              <a:ext cx="2690575" cy="943208"/>
            </a:xfrm>
            <a:prstGeom prst="rect">
              <a:avLst/>
            </a:prstGeom>
          </p:spPr>
          <p:txBody>
            <a:bodyPr lIns="0" tIns="0" rIns="0" bIns="0" rtlCol="0" anchor="t">
              <a:spAutoFit/>
            </a:bodyPr>
            <a:lstStyle/>
            <a:p>
              <a:pPr algn="ctr">
                <a:lnSpc>
                  <a:spcPts val="1856"/>
                </a:lnSpc>
              </a:pPr>
              <a:r>
                <a:rPr lang="en-US" sz="1547" b="1" dirty="0">
                  <a:solidFill>
                    <a:srgbClr val="3C3C3B"/>
                  </a:solidFill>
                  <a:latin typeface="Poppins Semi-Bold"/>
                  <a:ea typeface="Poppins Semi-Bold"/>
                  <a:cs typeface="Poppins Semi-Bold"/>
                  <a:sym typeface="Poppins Semi-Bold"/>
                </a:rPr>
                <a:t>FINANCE &amp; INSURANCE</a:t>
              </a:r>
            </a:p>
          </p:txBody>
        </p:sp>
        <p:sp>
          <p:nvSpPr>
            <p:cNvPr id="35" name="Freeform 40">
              <a:extLst>
                <a:ext uri="{FF2B5EF4-FFF2-40B4-BE49-F238E27FC236}">
                  <a16:creationId xmlns:a16="http://schemas.microsoft.com/office/drawing/2014/main" id="{A6C9948C-A49B-EDFA-CD09-EE24AA2C58FB}"/>
                </a:ext>
              </a:extLst>
            </p:cNvPr>
            <p:cNvSpPr/>
            <p:nvPr/>
          </p:nvSpPr>
          <p:spPr>
            <a:xfrm>
              <a:off x="610212" y="519605"/>
              <a:ext cx="1470151" cy="1086535"/>
            </a:xfrm>
            <a:custGeom>
              <a:avLst/>
              <a:gdLst/>
              <a:ahLst/>
              <a:cxnLst/>
              <a:rect l="l" t="t" r="r" b="b"/>
              <a:pathLst>
                <a:path w="1470151" h="1086535">
                  <a:moveTo>
                    <a:pt x="0" y="0"/>
                  </a:moveTo>
                  <a:lnTo>
                    <a:pt x="1470151" y="0"/>
                  </a:lnTo>
                  <a:lnTo>
                    <a:pt x="1470151" y="1086535"/>
                  </a:lnTo>
                  <a:lnTo>
                    <a:pt x="0" y="1086535"/>
                  </a:lnTo>
                  <a:lnTo>
                    <a:pt x="0" y="0"/>
                  </a:lnTo>
                  <a:close/>
                </a:path>
              </a:pathLst>
            </a:custGeom>
            <a:blipFill>
              <a:blip>
                <a:extLst>
                  <a:ext uri="{96DAC541-7B7A-43D3-8B79-37D633B846F1}">
                    <asvg:svgBlip xmlns:asvg="http://schemas.microsoft.com/office/drawing/2016/SVG/main" r:embed="rId18"/>
                  </a:ext>
                </a:extLst>
              </a:blip>
              <a:stretch>
                <a:fillRect/>
              </a:stretch>
            </a:blipFill>
          </p:spPr>
          <p:txBody>
            <a:bodyPr/>
            <a:lstStyle/>
            <a:p>
              <a:endParaRPr lang="en-GB" sz="1200" dirty="0"/>
            </a:p>
          </p:txBody>
        </p:sp>
      </p:grpSp>
      <p:grpSp>
        <p:nvGrpSpPr>
          <p:cNvPr id="36" name="Group 41">
            <a:extLst>
              <a:ext uri="{FF2B5EF4-FFF2-40B4-BE49-F238E27FC236}">
                <a16:creationId xmlns:a16="http://schemas.microsoft.com/office/drawing/2014/main" id="{D33AC53F-3E74-979D-5459-4AD284183367}"/>
              </a:ext>
            </a:extLst>
          </p:cNvPr>
          <p:cNvGrpSpPr/>
          <p:nvPr/>
        </p:nvGrpSpPr>
        <p:grpSpPr>
          <a:xfrm>
            <a:off x="7612814" y="4811623"/>
            <a:ext cx="1925748" cy="1730183"/>
            <a:chOff x="0" y="0"/>
            <a:chExt cx="3851494" cy="3460364"/>
          </a:xfrm>
        </p:grpSpPr>
        <p:sp>
          <p:nvSpPr>
            <p:cNvPr id="37" name="Freeform 42">
              <a:extLst>
                <a:ext uri="{FF2B5EF4-FFF2-40B4-BE49-F238E27FC236}">
                  <a16:creationId xmlns:a16="http://schemas.microsoft.com/office/drawing/2014/main" id="{2706B5B3-7455-282E-519B-71FA97F5FEDC}"/>
                </a:ext>
              </a:extLst>
            </p:cNvPr>
            <p:cNvSpPr/>
            <p:nvPr/>
          </p:nvSpPr>
          <p:spPr>
            <a:xfrm>
              <a:off x="924537" y="0"/>
              <a:ext cx="2002419" cy="2348879"/>
            </a:xfrm>
            <a:custGeom>
              <a:avLst/>
              <a:gdLst/>
              <a:ahLst/>
              <a:cxnLst/>
              <a:rect l="l" t="t" r="r" b="b"/>
              <a:pathLst>
                <a:path w="2002419" h="2348879">
                  <a:moveTo>
                    <a:pt x="0" y="0"/>
                  </a:moveTo>
                  <a:lnTo>
                    <a:pt x="2002420" y="0"/>
                  </a:lnTo>
                  <a:lnTo>
                    <a:pt x="2002420" y="2348879"/>
                  </a:lnTo>
                  <a:lnTo>
                    <a:pt x="0" y="2348879"/>
                  </a:lnTo>
                  <a:lnTo>
                    <a:pt x="0" y="0"/>
                  </a:lnTo>
                  <a:close/>
                </a:path>
              </a:pathLst>
            </a:custGeom>
            <a:blipFill>
              <a:blip>
                <a:extLst>
                  <a:ext uri="{96DAC541-7B7A-43D3-8B79-37D633B846F1}">
                    <asvg:svgBlip xmlns:asvg="http://schemas.microsoft.com/office/drawing/2016/SVG/main" r:embed="rId19"/>
                  </a:ext>
                </a:extLst>
              </a:blip>
              <a:stretch>
                <a:fillRect/>
              </a:stretch>
            </a:blipFill>
            <a:ln cap="sq">
              <a:noFill/>
              <a:prstDash val="solid"/>
              <a:miter/>
            </a:ln>
          </p:spPr>
          <p:txBody>
            <a:bodyPr/>
            <a:lstStyle/>
            <a:p>
              <a:endParaRPr lang="en-GB" sz="1200" dirty="0"/>
            </a:p>
          </p:txBody>
        </p:sp>
        <p:sp>
          <p:nvSpPr>
            <p:cNvPr id="38" name="Freeform 43">
              <a:extLst>
                <a:ext uri="{FF2B5EF4-FFF2-40B4-BE49-F238E27FC236}">
                  <a16:creationId xmlns:a16="http://schemas.microsoft.com/office/drawing/2014/main" id="{E3DF9F6D-8F5B-F3B6-7A73-A9816B43D9EC}"/>
                </a:ext>
              </a:extLst>
            </p:cNvPr>
            <p:cNvSpPr/>
            <p:nvPr/>
          </p:nvSpPr>
          <p:spPr>
            <a:xfrm>
              <a:off x="1330254" y="361887"/>
              <a:ext cx="1216386" cy="1216386"/>
            </a:xfrm>
            <a:custGeom>
              <a:avLst/>
              <a:gdLst/>
              <a:ahLst/>
              <a:cxnLst/>
              <a:rect l="l" t="t" r="r" b="b"/>
              <a:pathLst>
                <a:path w="1216386" h="1216386">
                  <a:moveTo>
                    <a:pt x="0" y="0"/>
                  </a:moveTo>
                  <a:lnTo>
                    <a:pt x="1216386" y="0"/>
                  </a:lnTo>
                  <a:lnTo>
                    <a:pt x="1216386" y="1216386"/>
                  </a:lnTo>
                  <a:lnTo>
                    <a:pt x="0" y="1216386"/>
                  </a:lnTo>
                  <a:lnTo>
                    <a:pt x="0" y="0"/>
                  </a:lnTo>
                  <a:close/>
                </a:path>
              </a:pathLst>
            </a:custGeom>
            <a:blipFill>
              <a:blip>
                <a:extLst>
                  <a:ext uri="{96DAC541-7B7A-43D3-8B79-37D633B846F1}">
                    <asvg:svgBlip xmlns:asvg="http://schemas.microsoft.com/office/drawing/2016/SVG/main" r:embed="rId20"/>
                  </a:ext>
                </a:extLst>
              </a:blip>
              <a:stretch>
                <a:fillRect/>
              </a:stretch>
            </a:blipFill>
          </p:spPr>
          <p:txBody>
            <a:bodyPr/>
            <a:lstStyle/>
            <a:p>
              <a:endParaRPr lang="en-GB" sz="1200" dirty="0"/>
            </a:p>
          </p:txBody>
        </p:sp>
        <p:sp>
          <p:nvSpPr>
            <p:cNvPr id="39" name="TextBox 44">
              <a:extLst>
                <a:ext uri="{FF2B5EF4-FFF2-40B4-BE49-F238E27FC236}">
                  <a16:creationId xmlns:a16="http://schemas.microsoft.com/office/drawing/2014/main" id="{AAA4A81F-F0E5-7C7F-B9C7-8E5DAB82C6EE}"/>
                </a:ext>
              </a:extLst>
            </p:cNvPr>
            <p:cNvSpPr txBox="1"/>
            <p:nvPr/>
          </p:nvSpPr>
          <p:spPr>
            <a:xfrm>
              <a:off x="0" y="2517156"/>
              <a:ext cx="3851494" cy="943208"/>
            </a:xfrm>
            <a:prstGeom prst="rect">
              <a:avLst/>
            </a:prstGeom>
          </p:spPr>
          <p:txBody>
            <a:bodyPr lIns="0" tIns="0" rIns="0" bIns="0" rtlCol="0" anchor="t">
              <a:spAutoFit/>
            </a:bodyPr>
            <a:lstStyle/>
            <a:p>
              <a:pPr algn="ctr">
                <a:lnSpc>
                  <a:spcPts val="1856"/>
                </a:lnSpc>
              </a:pPr>
              <a:r>
                <a:rPr lang="en-US" sz="1547" b="1" dirty="0">
                  <a:solidFill>
                    <a:srgbClr val="3C3C3B"/>
                  </a:solidFill>
                  <a:latin typeface="Poppins Semi-Bold"/>
                  <a:ea typeface="Poppins Semi-Bold"/>
                  <a:cs typeface="Poppins Semi-Bold"/>
                  <a:sym typeface="Poppins Semi-Bold"/>
                </a:rPr>
                <a:t>INFORMATION TECHNOLOGY</a:t>
              </a:r>
            </a:p>
          </p:txBody>
        </p:sp>
      </p:grpSp>
      <p:grpSp>
        <p:nvGrpSpPr>
          <p:cNvPr id="40" name="Group 45">
            <a:extLst>
              <a:ext uri="{FF2B5EF4-FFF2-40B4-BE49-F238E27FC236}">
                <a16:creationId xmlns:a16="http://schemas.microsoft.com/office/drawing/2014/main" id="{DF9190F1-75D5-9F97-2372-BDB17D1C84C3}"/>
              </a:ext>
            </a:extLst>
          </p:cNvPr>
          <p:cNvGrpSpPr/>
          <p:nvPr/>
        </p:nvGrpSpPr>
        <p:grpSpPr>
          <a:xfrm>
            <a:off x="3423309" y="4831996"/>
            <a:ext cx="1925748" cy="1730181"/>
            <a:chOff x="0" y="0"/>
            <a:chExt cx="3851494" cy="3460361"/>
          </a:xfrm>
        </p:grpSpPr>
        <p:sp>
          <p:nvSpPr>
            <p:cNvPr id="41" name="Freeform 46">
              <a:extLst>
                <a:ext uri="{FF2B5EF4-FFF2-40B4-BE49-F238E27FC236}">
                  <a16:creationId xmlns:a16="http://schemas.microsoft.com/office/drawing/2014/main" id="{A0732F1A-69A3-9153-9D7A-61A226D7BA80}"/>
                </a:ext>
              </a:extLst>
            </p:cNvPr>
            <p:cNvSpPr/>
            <p:nvPr/>
          </p:nvSpPr>
          <p:spPr>
            <a:xfrm>
              <a:off x="924537" y="0"/>
              <a:ext cx="2002419" cy="2348879"/>
            </a:xfrm>
            <a:custGeom>
              <a:avLst/>
              <a:gdLst/>
              <a:ahLst/>
              <a:cxnLst/>
              <a:rect l="l" t="t" r="r" b="b"/>
              <a:pathLst>
                <a:path w="2002419" h="2348879">
                  <a:moveTo>
                    <a:pt x="0" y="0"/>
                  </a:moveTo>
                  <a:lnTo>
                    <a:pt x="2002420" y="0"/>
                  </a:lnTo>
                  <a:lnTo>
                    <a:pt x="2002420" y="2348879"/>
                  </a:lnTo>
                  <a:lnTo>
                    <a:pt x="0" y="2348879"/>
                  </a:lnTo>
                  <a:lnTo>
                    <a:pt x="0" y="0"/>
                  </a:lnTo>
                  <a:close/>
                </a:path>
              </a:pathLst>
            </a:custGeom>
            <a:blipFill>
              <a:blip>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GB" sz="1200" dirty="0"/>
            </a:p>
          </p:txBody>
        </p:sp>
        <p:sp>
          <p:nvSpPr>
            <p:cNvPr id="42" name="TextBox 47">
              <a:extLst>
                <a:ext uri="{FF2B5EF4-FFF2-40B4-BE49-F238E27FC236}">
                  <a16:creationId xmlns:a16="http://schemas.microsoft.com/office/drawing/2014/main" id="{6B102A8D-9E9A-B4D4-895F-CE6DAFC7A1A5}"/>
                </a:ext>
              </a:extLst>
            </p:cNvPr>
            <p:cNvSpPr txBox="1"/>
            <p:nvPr/>
          </p:nvSpPr>
          <p:spPr>
            <a:xfrm>
              <a:off x="0" y="2517153"/>
              <a:ext cx="3851494" cy="943208"/>
            </a:xfrm>
            <a:prstGeom prst="rect">
              <a:avLst/>
            </a:prstGeom>
          </p:spPr>
          <p:txBody>
            <a:bodyPr lIns="0" tIns="0" rIns="0" bIns="0" rtlCol="0" anchor="t">
              <a:spAutoFit/>
            </a:bodyPr>
            <a:lstStyle/>
            <a:p>
              <a:pPr algn="ctr">
                <a:lnSpc>
                  <a:spcPts val="1856"/>
                </a:lnSpc>
              </a:pPr>
              <a:r>
                <a:rPr lang="en-US" sz="1547" b="1" dirty="0">
                  <a:solidFill>
                    <a:srgbClr val="3C3C3B"/>
                  </a:solidFill>
                  <a:latin typeface="Poppins Semi-Bold"/>
                  <a:ea typeface="Poppins Semi-Bold"/>
                  <a:cs typeface="Poppins Semi-Bold"/>
                  <a:sym typeface="Poppins Semi-Bold"/>
                </a:rPr>
                <a:t>FOOD, DRINK &amp; TOBACCO</a:t>
              </a:r>
            </a:p>
          </p:txBody>
        </p:sp>
        <p:sp>
          <p:nvSpPr>
            <p:cNvPr id="43" name="Freeform 48">
              <a:extLst>
                <a:ext uri="{FF2B5EF4-FFF2-40B4-BE49-F238E27FC236}">
                  <a16:creationId xmlns:a16="http://schemas.microsoft.com/office/drawing/2014/main" id="{AAE08640-A2AC-B72C-9FBC-42CC3CE5E8BB}"/>
                </a:ext>
              </a:extLst>
            </p:cNvPr>
            <p:cNvSpPr/>
            <p:nvPr/>
          </p:nvSpPr>
          <p:spPr>
            <a:xfrm>
              <a:off x="1386964" y="355642"/>
              <a:ext cx="1061155" cy="1260551"/>
            </a:xfrm>
            <a:custGeom>
              <a:avLst/>
              <a:gdLst/>
              <a:ahLst/>
              <a:cxnLst/>
              <a:rect l="l" t="t" r="r" b="b"/>
              <a:pathLst>
                <a:path w="1061155" h="1260551">
                  <a:moveTo>
                    <a:pt x="0" y="0"/>
                  </a:moveTo>
                  <a:lnTo>
                    <a:pt x="1061155" y="0"/>
                  </a:lnTo>
                  <a:lnTo>
                    <a:pt x="1061155" y="1260551"/>
                  </a:lnTo>
                  <a:lnTo>
                    <a:pt x="0" y="1260551"/>
                  </a:lnTo>
                  <a:lnTo>
                    <a:pt x="0" y="0"/>
                  </a:lnTo>
                  <a:close/>
                </a:path>
              </a:pathLst>
            </a:custGeom>
            <a:blipFill>
              <a:blip>
                <a:extLst>
                  <a:ext uri="{96DAC541-7B7A-43D3-8B79-37D633B846F1}">
                    <asvg:svgBlip xmlns:asvg="http://schemas.microsoft.com/office/drawing/2016/SVG/main" r:embed="rId21"/>
                  </a:ext>
                </a:extLst>
              </a:blip>
              <a:stretch>
                <a:fillRect/>
              </a:stretch>
            </a:blipFill>
          </p:spPr>
          <p:txBody>
            <a:bodyPr/>
            <a:lstStyle/>
            <a:p>
              <a:endParaRPr lang="en-GB" sz="1200" dirty="0"/>
            </a:p>
          </p:txBody>
        </p:sp>
      </p:grpSp>
      <p:grpSp>
        <p:nvGrpSpPr>
          <p:cNvPr id="44" name="Group 49">
            <a:extLst>
              <a:ext uri="{FF2B5EF4-FFF2-40B4-BE49-F238E27FC236}">
                <a16:creationId xmlns:a16="http://schemas.microsoft.com/office/drawing/2014/main" id="{0242FF88-254C-5961-38B3-2B20BCF95312}"/>
              </a:ext>
            </a:extLst>
          </p:cNvPr>
          <p:cNvGrpSpPr/>
          <p:nvPr/>
        </p:nvGrpSpPr>
        <p:grpSpPr>
          <a:xfrm>
            <a:off x="5752294" y="4791150"/>
            <a:ext cx="1457284" cy="1771127"/>
            <a:chOff x="0" y="0"/>
            <a:chExt cx="2914566" cy="3542255"/>
          </a:xfrm>
        </p:grpSpPr>
        <p:sp>
          <p:nvSpPr>
            <p:cNvPr id="45" name="Freeform 50">
              <a:extLst>
                <a:ext uri="{FF2B5EF4-FFF2-40B4-BE49-F238E27FC236}">
                  <a16:creationId xmlns:a16="http://schemas.microsoft.com/office/drawing/2014/main" id="{5B17BF63-FCCE-4C63-DA7B-01075ECACDD9}"/>
                </a:ext>
              </a:extLst>
            </p:cNvPr>
            <p:cNvSpPr/>
            <p:nvPr/>
          </p:nvSpPr>
          <p:spPr>
            <a:xfrm>
              <a:off x="456074" y="0"/>
              <a:ext cx="2002419" cy="2348879"/>
            </a:xfrm>
            <a:custGeom>
              <a:avLst/>
              <a:gdLst/>
              <a:ahLst/>
              <a:cxnLst/>
              <a:rect l="l" t="t" r="r" b="b"/>
              <a:pathLst>
                <a:path w="2002419" h="2348879">
                  <a:moveTo>
                    <a:pt x="0" y="0"/>
                  </a:moveTo>
                  <a:lnTo>
                    <a:pt x="2002419" y="0"/>
                  </a:lnTo>
                  <a:lnTo>
                    <a:pt x="2002419" y="2348879"/>
                  </a:lnTo>
                  <a:lnTo>
                    <a:pt x="0" y="2348879"/>
                  </a:lnTo>
                  <a:lnTo>
                    <a:pt x="0" y="0"/>
                  </a:lnTo>
                  <a:close/>
                </a:path>
              </a:pathLst>
            </a:custGeom>
            <a:blipFill>
              <a:blip>
                <a:extLst>
                  <a:ext uri="{96DAC541-7B7A-43D3-8B79-37D633B846F1}">
                    <asvg:svgBlip xmlns:asvg="http://schemas.microsoft.com/office/drawing/2016/SVG/main" r:embed="rId22"/>
                  </a:ext>
                </a:extLst>
              </a:blip>
              <a:stretch>
                <a:fillRect/>
              </a:stretch>
            </a:blipFill>
            <a:ln cap="sq">
              <a:noFill/>
              <a:prstDash val="solid"/>
              <a:miter/>
            </a:ln>
          </p:spPr>
          <p:txBody>
            <a:bodyPr/>
            <a:lstStyle/>
            <a:p>
              <a:endParaRPr lang="en-GB" sz="1200" dirty="0"/>
            </a:p>
          </p:txBody>
        </p:sp>
        <p:sp>
          <p:nvSpPr>
            <p:cNvPr id="46" name="Freeform 51">
              <a:extLst>
                <a:ext uri="{FF2B5EF4-FFF2-40B4-BE49-F238E27FC236}">
                  <a16:creationId xmlns:a16="http://schemas.microsoft.com/office/drawing/2014/main" id="{EC7B85F1-889D-67B6-479A-C3D927A80DEC}"/>
                </a:ext>
              </a:extLst>
            </p:cNvPr>
            <p:cNvSpPr/>
            <p:nvPr/>
          </p:nvSpPr>
          <p:spPr>
            <a:xfrm>
              <a:off x="856091" y="409522"/>
              <a:ext cx="1176984" cy="1204076"/>
            </a:xfrm>
            <a:custGeom>
              <a:avLst/>
              <a:gdLst/>
              <a:ahLst/>
              <a:cxnLst/>
              <a:rect l="l" t="t" r="r" b="b"/>
              <a:pathLst>
                <a:path w="1176984" h="1204076">
                  <a:moveTo>
                    <a:pt x="0" y="0"/>
                  </a:moveTo>
                  <a:lnTo>
                    <a:pt x="1176984" y="0"/>
                  </a:lnTo>
                  <a:lnTo>
                    <a:pt x="1176984" y="1204076"/>
                  </a:lnTo>
                  <a:lnTo>
                    <a:pt x="0" y="1204076"/>
                  </a:lnTo>
                  <a:lnTo>
                    <a:pt x="0" y="0"/>
                  </a:lnTo>
                  <a:close/>
                </a:path>
              </a:pathLst>
            </a:custGeom>
            <a:blipFill>
              <a:blip>
                <a:extLst>
                  <a:ext uri="{96DAC541-7B7A-43D3-8B79-37D633B846F1}">
                    <asvg:svgBlip xmlns:asvg="http://schemas.microsoft.com/office/drawing/2016/SVG/main" r:embed="rId23"/>
                  </a:ext>
                </a:extLst>
              </a:blip>
              <a:stretch>
                <a:fillRect/>
              </a:stretch>
            </a:blipFill>
          </p:spPr>
          <p:txBody>
            <a:bodyPr/>
            <a:lstStyle/>
            <a:p>
              <a:endParaRPr lang="en-GB" sz="1200" dirty="0"/>
            </a:p>
          </p:txBody>
        </p:sp>
        <p:sp>
          <p:nvSpPr>
            <p:cNvPr id="47" name="TextBox 52">
              <a:extLst>
                <a:ext uri="{FF2B5EF4-FFF2-40B4-BE49-F238E27FC236}">
                  <a16:creationId xmlns:a16="http://schemas.microsoft.com/office/drawing/2014/main" id="{36687E0B-7B6B-C2C0-A3DC-009197233AB6}"/>
                </a:ext>
              </a:extLst>
            </p:cNvPr>
            <p:cNvSpPr txBox="1"/>
            <p:nvPr/>
          </p:nvSpPr>
          <p:spPr>
            <a:xfrm>
              <a:off x="0" y="2599046"/>
              <a:ext cx="2914566" cy="943209"/>
            </a:xfrm>
            <a:prstGeom prst="rect">
              <a:avLst/>
            </a:prstGeom>
          </p:spPr>
          <p:txBody>
            <a:bodyPr lIns="0" tIns="0" rIns="0" bIns="0" rtlCol="0" anchor="t">
              <a:spAutoFit/>
            </a:bodyPr>
            <a:lstStyle/>
            <a:p>
              <a:pPr algn="ctr">
                <a:lnSpc>
                  <a:spcPts val="1856"/>
                </a:lnSpc>
              </a:pPr>
              <a:r>
                <a:rPr lang="en-US" sz="1547" b="1" dirty="0">
                  <a:solidFill>
                    <a:srgbClr val="3C3C3B"/>
                  </a:solidFill>
                  <a:latin typeface="Poppins Semi-Bold"/>
                  <a:ea typeface="Poppins Semi-Bold"/>
                  <a:cs typeface="Poppins Semi-Bold"/>
                  <a:sym typeface="Poppins Semi-Bold"/>
                </a:rPr>
                <a:t>HEALTH &amp; SOCIAL WORK</a:t>
              </a:r>
            </a:p>
          </p:txBody>
        </p:sp>
      </p:grpSp>
      <p:grpSp>
        <p:nvGrpSpPr>
          <p:cNvPr id="48" name="Group 53">
            <a:extLst>
              <a:ext uri="{FF2B5EF4-FFF2-40B4-BE49-F238E27FC236}">
                <a16:creationId xmlns:a16="http://schemas.microsoft.com/office/drawing/2014/main" id="{D3B3F210-45D8-64EB-814A-2587A77E90DE}"/>
              </a:ext>
            </a:extLst>
          </p:cNvPr>
          <p:cNvGrpSpPr/>
          <p:nvPr/>
        </p:nvGrpSpPr>
        <p:grpSpPr>
          <a:xfrm>
            <a:off x="9538561" y="4771289"/>
            <a:ext cx="1925748" cy="1486525"/>
            <a:chOff x="0" y="0"/>
            <a:chExt cx="3851494" cy="2973049"/>
          </a:xfrm>
        </p:grpSpPr>
        <p:sp>
          <p:nvSpPr>
            <p:cNvPr id="49" name="Freeform 54">
              <a:extLst>
                <a:ext uri="{FF2B5EF4-FFF2-40B4-BE49-F238E27FC236}">
                  <a16:creationId xmlns:a16="http://schemas.microsoft.com/office/drawing/2014/main" id="{E8F84C28-E22A-5463-6199-8A8AEDB6EC0F}"/>
                </a:ext>
              </a:extLst>
            </p:cNvPr>
            <p:cNvSpPr/>
            <p:nvPr/>
          </p:nvSpPr>
          <p:spPr>
            <a:xfrm>
              <a:off x="898542" y="0"/>
              <a:ext cx="2002419" cy="2348879"/>
            </a:xfrm>
            <a:custGeom>
              <a:avLst/>
              <a:gdLst/>
              <a:ahLst/>
              <a:cxnLst/>
              <a:rect l="l" t="t" r="r" b="b"/>
              <a:pathLst>
                <a:path w="2002419" h="2348879">
                  <a:moveTo>
                    <a:pt x="0" y="0"/>
                  </a:moveTo>
                  <a:lnTo>
                    <a:pt x="2002419" y="0"/>
                  </a:lnTo>
                  <a:lnTo>
                    <a:pt x="2002419" y="2348879"/>
                  </a:lnTo>
                  <a:lnTo>
                    <a:pt x="0" y="2348879"/>
                  </a:lnTo>
                  <a:lnTo>
                    <a:pt x="0" y="0"/>
                  </a:lnTo>
                  <a:close/>
                </a:path>
              </a:pathLst>
            </a:custGeom>
            <a:blipFill>
              <a:blip>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n-GB" sz="1200" dirty="0"/>
            </a:p>
          </p:txBody>
        </p:sp>
        <p:sp>
          <p:nvSpPr>
            <p:cNvPr id="50" name="TextBox 55">
              <a:extLst>
                <a:ext uri="{FF2B5EF4-FFF2-40B4-BE49-F238E27FC236}">
                  <a16:creationId xmlns:a16="http://schemas.microsoft.com/office/drawing/2014/main" id="{78549FF1-1D90-2829-CC56-549F23D8E019}"/>
                </a:ext>
              </a:extLst>
            </p:cNvPr>
            <p:cNvSpPr txBox="1"/>
            <p:nvPr/>
          </p:nvSpPr>
          <p:spPr>
            <a:xfrm>
              <a:off x="0" y="2517153"/>
              <a:ext cx="3851494" cy="455896"/>
            </a:xfrm>
            <a:prstGeom prst="rect">
              <a:avLst/>
            </a:prstGeom>
          </p:spPr>
          <p:txBody>
            <a:bodyPr lIns="0" tIns="0" rIns="0" bIns="0" rtlCol="0" anchor="t">
              <a:spAutoFit/>
            </a:bodyPr>
            <a:lstStyle/>
            <a:p>
              <a:pPr algn="ctr">
                <a:lnSpc>
                  <a:spcPts val="1856"/>
                </a:lnSpc>
              </a:pPr>
              <a:r>
                <a:rPr lang="en-US" sz="1547" b="1" dirty="0">
                  <a:solidFill>
                    <a:srgbClr val="3C3C3B"/>
                  </a:solidFill>
                  <a:latin typeface="Poppins Semi-Bold"/>
                  <a:ea typeface="Poppins Semi-Bold"/>
                  <a:cs typeface="Poppins Semi-Bold"/>
                  <a:sym typeface="Poppins Semi-Bold"/>
                </a:rPr>
                <a:t>MEDIA</a:t>
              </a:r>
            </a:p>
          </p:txBody>
        </p:sp>
        <p:sp>
          <p:nvSpPr>
            <p:cNvPr id="51" name="Freeform 56">
              <a:extLst>
                <a:ext uri="{FF2B5EF4-FFF2-40B4-BE49-F238E27FC236}">
                  <a16:creationId xmlns:a16="http://schemas.microsoft.com/office/drawing/2014/main" id="{765D8607-8436-C17F-1326-161BAB8201FA}"/>
                </a:ext>
              </a:extLst>
            </p:cNvPr>
            <p:cNvSpPr/>
            <p:nvPr/>
          </p:nvSpPr>
          <p:spPr>
            <a:xfrm>
              <a:off x="1276948" y="383689"/>
              <a:ext cx="1260551" cy="1260551"/>
            </a:xfrm>
            <a:custGeom>
              <a:avLst/>
              <a:gdLst/>
              <a:ahLst/>
              <a:cxnLst/>
              <a:rect l="l" t="t" r="r" b="b"/>
              <a:pathLst>
                <a:path w="1260551" h="1260551">
                  <a:moveTo>
                    <a:pt x="0" y="0"/>
                  </a:moveTo>
                  <a:lnTo>
                    <a:pt x="1260551" y="0"/>
                  </a:lnTo>
                  <a:lnTo>
                    <a:pt x="1260551" y="1260551"/>
                  </a:lnTo>
                  <a:lnTo>
                    <a:pt x="0" y="1260551"/>
                  </a:lnTo>
                  <a:lnTo>
                    <a:pt x="0" y="0"/>
                  </a:lnTo>
                  <a:close/>
                </a:path>
              </a:pathLst>
            </a:custGeom>
            <a:blipFill>
              <a:blip>
                <a:extLst>
                  <a:ext uri="{96DAC541-7B7A-43D3-8B79-37D633B846F1}">
                    <asvg:svgBlip xmlns:asvg="http://schemas.microsoft.com/office/drawing/2016/SVG/main" r:embed="rId24"/>
                  </a:ext>
                </a:extLst>
              </a:blip>
              <a:stretch>
                <a:fillRect/>
              </a:stretch>
            </a:blipFill>
          </p:spPr>
          <p:txBody>
            <a:bodyPr/>
            <a:lstStyle/>
            <a:p>
              <a:endParaRPr lang="en-GB" sz="1200" dirty="0"/>
            </a:p>
          </p:txBody>
        </p:sp>
      </p:grpSp>
      <p:sp>
        <p:nvSpPr>
          <p:cNvPr id="53" name="TextBox 9">
            <a:extLst>
              <a:ext uri="{FF2B5EF4-FFF2-40B4-BE49-F238E27FC236}">
                <a16:creationId xmlns:a16="http://schemas.microsoft.com/office/drawing/2014/main" id="{ABD6462B-7EFB-2414-086B-E0D04CA27338}"/>
              </a:ext>
            </a:extLst>
          </p:cNvPr>
          <p:cNvSpPr txBox="1"/>
          <p:nvPr/>
        </p:nvSpPr>
        <p:spPr>
          <a:xfrm>
            <a:off x="2665093" y="69764"/>
            <a:ext cx="9336296" cy="277512"/>
          </a:xfrm>
          <a:prstGeom prst="rect">
            <a:avLst/>
          </a:prstGeom>
        </p:spPr>
        <p:txBody>
          <a:bodyPr wrap="square" lIns="0" tIns="0" rIns="0" bIns="0" rtlCol="0" anchor="t">
            <a:spAutoFit/>
          </a:bodyPr>
          <a:lstStyle/>
          <a:p>
            <a:pPr algn="ctr" defTabSz="609630">
              <a:lnSpc>
                <a:spcPts val="2400"/>
              </a:lnSpc>
            </a:pPr>
            <a:r>
              <a:rPr lang="en-US" sz="1600" b="1" dirty="0">
                <a:solidFill>
                  <a:srgbClr val="3C3C3B"/>
                </a:solidFill>
                <a:highlight>
                  <a:srgbClr val="FFFF00"/>
                </a:highlight>
                <a:latin typeface="Poppins Semi-Bold"/>
                <a:ea typeface="Poppins Semi-Bold"/>
                <a:cs typeface="Poppins Semi-Bold"/>
                <a:sym typeface="Poppins Semi-Bold"/>
              </a:rPr>
              <a:t>This slide is not part of the presentation – please copy and paste the imagery to adapt slide 6</a:t>
            </a:r>
          </a:p>
        </p:txBody>
      </p:sp>
    </p:spTree>
    <p:extLst>
      <p:ext uri="{BB962C8B-B14F-4D97-AF65-F5344CB8AC3E}">
        <p14:creationId xmlns:p14="http://schemas.microsoft.com/office/powerpoint/2010/main" val="3025912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CCFB8B-288C-C8BB-38AC-C16773583F6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0AF0513-42EC-1574-A21C-94DA8064856C}"/>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4" name="Group 9">
            <a:extLst>
              <a:ext uri="{FF2B5EF4-FFF2-40B4-BE49-F238E27FC236}">
                <a16:creationId xmlns:a16="http://schemas.microsoft.com/office/drawing/2014/main" id="{6552EF9A-4418-2D70-1E23-93072D66A963}"/>
              </a:ext>
            </a:extLst>
          </p:cNvPr>
          <p:cNvGrpSpPr/>
          <p:nvPr/>
        </p:nvGrpSpPr>
        <p:grpSpPr>
          <a:xfrm>
            <a:off x="3274111" y="614068"/>
            <a:ext cx="1925748" cy="1730181"/>
            <a:chOff x="0" y="0"/>
            <a:chExt cx="3851494" cy="3460361"/>
          </a:xfrm>
        </p:grpSpPr>
        <p:sp>
          <p:nvSpPr>
            <p:cNvPr id="5" name="Freeform 10">
              <a:extLst>
                <a:ext uri="{FF2B5EF4-FFF2-40B4-BE49-F238E27FC236}">
                  <a16:creationId xmlns:a16="http://schemas.microsoft.com/office/drawing/2014/main" id="{9EE5662B-BFF8-AC5F-559A-D0BD98E5E689}"/>
                </a:ext>
              </a:extLst>
            </p:cNvPr>
            <p:cNvSpPr/>
            <p:nvPr/>
          </p:nvSpPr>
          <p:spPr>
            <a:xfrm>
              <a:off x="898542" y="0"/>
              <a:ext cx="2002419" cy="2348879"/>
            </a:xfrm>
            <a:custGeom>
              <a:avLst/>
              <a:gdLst/>
              <a:ahLst/>
              <a:cxnLst/>
              <a:rect l="l" t="t" r="r" b="b"/>
              <a:pathLst>
                <a:path w="2002419" h="2348879">
                  <a:moveTo>
                    <a:pt x="0" y="0"/>
                  </a:moveTo>
                  <a:lnTo>
                    <a:pt x="2002419" y="0"/>
                  </a:lnTo>
                  <a:lnTo>
                    <a:pt x="2002419" y="2348879"/>
                  </a:lnTo>
                  <a:lnTo>
                    <a:pt x="0" y="2348879"/>
                  </a:lnTo>
                  <a:lnTo>
                    <a:pt x="0" y="0"/>
                  </a:lnTo>
                  <a:close/>
                </a:path>
              </a:pathLst>
            </a:custGeom>
            <a:blipFill>
              <a:blip>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n-GB" sz="1200" dirty="0"/>
            </a:p>
          </p:txBody>
        </p:sp>
        <p:sp>
          <p:nvSpPr>
            <p:cNvPr id="6" name="TextBox 11">
              <a:extLst>
                <a:ext uri="{FF2B5EF4-FFF2-40B4-BE49-F238E27FC236}">
                  <a16:creationId xmlns:a16="http://schemas.microsoft.com/office/drawing/2014/main" id="{F38A7B6E-3E8B-A41D-4D36-B5C4003134B3}"/>
                </a:ext>
              </a:extLst>
            </p:cNvPr>
            <p:cNvSpPr txBox="1"/>
            <p:nvPr/>
          </p:nvSpPr>
          <p:spPr>
            <a:xfrm>
              <a:off x="0" y="2517153"/>
              <a:ext cx="3851494" cy="943208"/>
            </a:xfrm>
            <a:prstGeom prst="rect">
              <a:avLst/>
            </a:prstGeom>
          </p:spPr>
          <p:txBody>
            <a:bodyPr lIns="0" tIns="0" rIns="0" bIns="0" rtlCol="0" anchor="t">
              <a:spAutoFit/>
            </a:bodyPr>
            <a:lstStyle/>
            <a:p>
              <a:pPr algn="ctr">
                <a:lnSpc>
                  <a:spcPts val="1856"/>
                </a:lnSpc>
              </a:pPr>
              <a:r>
                <a:rPr lang="en-US" sz="1547" b="1" dirty="0">
                  <a:solidFill>
                    <a:srgbClr val="3C3C3B"/>
                  </a:solidFill>
                  <a:latin typeface="Poppins Semi-Bold"/>
                  <a:ea typeface="Poppins Semi-Bold"/>
                  <a:cs typeface="Poppins Semi-Bold"/>
                  <a:sym typeface="Poppins Semi-Bold"/>
                </a:rPr>
                <a:t>MINING &amp; QUARRYING</a:t>
              </a:r>
            </a:p>
          </p:txBody>
        </p:sp>
        <p:sp>
          <p:nvSpPr>
            <p:cNvPr id="7" name="Freeform 12">
              <a:extLst>
                <a:ext uri="{FF2B5EF4-FFF2-40B4-BE49-F238E27FC236}">
                  <a16:creationId xmlns:a16="http://schemas.microsoft.com/office/drawing/2014/main" id="{C2A16A3B-A65F-5477-F9FD-F14BF90EF89B}"/>
                </a:ext>
              </a:extLst>
            </p:cNvPr>
            <p:cNvSpPr/>
            <p:nvPr/>
          </p:nvSpPr>
          <p:spPr>
            <a:xfrm>
              <a:off x="1315573" y="358457"/>
              <a:ext cx="1220349" cy="1222572"/>
            </a:xfrm>
            <a:custGeom>
              <a:avLst/>
              <a:gdLst/>
              <a:ahLst/>
              <a:cxnLst/>
              <a:rect l="l" t="t" r="r" b="b"/>
              <a:pathLst>
                <a:path w="1220349" h="1222572">
                  <a:moveTo>
                    <a:pt x="0" y="0"/>
                  </a:moveTo>
                  <a:lnTo>
                    <a:pt x="1220348" y="0"/>
                  </a:lnTo>
                  <a:lnTo>
                    <a:pt x="1220348" y="1222571"/>
                  </a:lnTo>
                  <a:lnTo>
                    <a:pt x="0" y="1222571"/>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GB" sz="1200" dirty="0"/>
            </a:p>
          </p:txBody>
        </p:sp>
      </p:grpSp>
      <p:grpSp>
        <p:nvGrpSpPr>
          <p:cNvPr id="8" name="Group 13">
            <a:extLst>
              <a:ext uri="{FF2B5EF4-FFF2-40B4-BE49-F238E27FC236}">
                <a16:creationId xmlns:a16="http://schemas.microsoft.com/office/drawing/2014/main" id="{164B0110-C1CC-CAAB-EC5D-E4A1C4CDC197}"/>
              </a:ext>
            </a:extLst>
          </p:cNvPr>
          <p:cNvGrpSpPr/>
          <p:nvPr/>
        </p:nvGrpSpPr>
        <p:grpSpPr>
          <a:xfrm>
            <a:off x="5420712" y="614068"/>
            <a:ext cx="1925748" cy="1486525"/>
            <a:chOff x="0" y="0"/>
            <a:chExt cx="3851494" cy="2973049"/>
          </a:xfrm>
        </p:grpSpPr>
        <p:sp>
          <p:nvSpPr>
            <p:cNvPr id="9" name="Freeform 14">
              <a:extLst>
                <a:ext uri="{FF2B5EF4-FFF2-40B4-BE49-F238E27FC236}">
                  <a16:creationId xmlns:a16="http://schemas.microsoft.com/office/drawing/2014/main" id="{9BC8EACC-B63D-0E13-32C6-17102B5FB140}"/>
                </a:ext>
              </a:extLst>
            </p:cNvPr>
            <p:cNvSpPr/>
            <p:nvPr/>
          </p:nvSpPr>
          <p:spPr>
            <a:xfrm>
              <a:off x="924537" y="0"/>
              <a:ext cx="2002419" cy="2348879"/>
            </a:xfrm>
            <a:custGeom>
              <a:avLst/>
              <a:gdLst/>
              <a:ahLst/>
              <a:cxnLst/>
              <a:rect l="l" t="t" r="r" b="b"/>
              <a:pathLst>
                <a:path w="2002419" h="2348879">
                  <a:moveTo>
                    <a:pt x="0" y="0"/>
                  </a:moveTo>
                  <a:lnTo>
                    <a:pt x="2002420" y="0"/>
                  </a:lnTo>
                  <a:lnTo>
                    <a:pt x="2002420" y="2348879"/>
                  </a:lnTo>
                  <a:lnTo>
                    <a:pt x="0" y="2348879"/>
                  </a:lnTo>
                  <a:lnTo>
                    <a:pt x="0" y="0"/>
                  </a:lnTo>
                  <a:close/>
                </a:path>
              </a:pathLst>
            </a:custGeom>
            <a:blipFill>
              <a:blip>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GB" sz="1200" dirty="0"/>
            </a:p>
          </p:txBody>
        </p:sp>
        <p:sp>
          <p:nvSpPr>
            <p:cNvPr id="10" name="TextBox 15">
              <a:extLst>
                <a:ext uri="{FF2B5EF4-FFF2-40B4-BE49-F238E27FC236}">
                  <a16:creationId xmlns:a16="http://schemas.microsoft.com/office/drawing/2014/main" id="{20B89698-B4A4-6206-E004-64F5A01E0D82}"/>
                </a:ext>
              </a:extLst>
            </p:cNvPr>
            <p:cNvSpPr txBox="1"/>
            <p:nvPr/>
          </p:nvSpPr>
          <p:spPr>
            <a:xfrm>
              <a:off x="0" y="2517153"/>
              <a:ext cx="3851494" cy="455896"/>
            </a:xfrm>
            <a:prstGeom prst="rect">
              <a:avLst/>
            </a:prstGeom>
          </p:spPr>
          <p:txBody>
            <a:bodyPr lIns="0" tIns="0" rIns="0" bIns="0" rtlCol="0" anchor="t">
              <a:spAutoFit/>
            </a:bodyPr>
            <a:lstStyle/>
            <a:p>
              <a:pPr algn="ctr">
                <a:lnSpc>
                  <a:spcPts val="1856"/>
                </a:lnSpc>
              </a:pPr>
              <a:r>
                <a:rPr lang="en-US" sz="1547" b="1" dirty="0">
                  <a:solidFill>
                    <a:srgbClr val="3C3C3B"/>
                  </a:solidFill>
                  <a:latin typeface="Poppins Semi-Bold"/>
                  <a:ea typeface="Poppins Semi-Bold"/>
                  <a:cs typeface="Poppins Semi-Bold"/>
                  <a:sym typeface="Poppins Semi-Bold"/>
                </a:rPr>
                <a:t>OTHER SERVICES</a:t>
              </a:r>
            </a:p>
          </p:txBody>
        </p:sp>
        <p:sp>
          <p:nvSpPr>
            <p:cNvPr id="11" name="Freeform 16">
              <a:extLst>
                <a:ext uri="{FF2B5EF4-FFF2-40B4-BE49-F238E27FC236}">
                  <a16:creationId xmlns:a16="http://schemas.microsoft.com/office/drawing/2014/main" id="{684095EB-0F5E-AE05-6958-5680C6974E38}"/>
                </a:ext>
              </a:extLst>
            </p:cNvPr>
            <p:cNvSpPr/>
            <p:nvPr/>
          </p:nvSpPr>
          <p:spPr>
            <a:xfrm>
              <a:off x="1388882" y="274537"/>
              <a:ext cx="1073730" cy="1333073"/>
            </a:xfrm>
            <a:custGeom>
              <a:avLst/>
              <a:gdLst/>
              <a:ahLst/>
              <a:cxnLst/>
              <a:rect l="l" t="t" r="r" b="b"/>
              <a:pathLst>
                <a:path w="1073730" h="1333073">
                  <a:moveTo>
                    <a:pt x="0" y="0"/>
                  </a:moveTo>
                  <a:lnTo>
                    <a:pt x="1073730" y="0"/>
                  </a:lnTo>
                  <a:lnTo>
                    <a:pt x="1073730" y="1333072"/>
                  </a:lnTo>
                  <a:lnTo>
                    <a:pt x="0" y="1333072"/>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GB" sz="1200" dirty="0"/>
            </a:p>
          </p:txBody>
        </p:sp>
      </p:grpSp>
      <p:grpSp>
        <p:nvGrpSpPr>
          <p:cNvPr id="12" name="Group 17">
            <a:extLst>
              <a:ext uri="{FF2B5EF4-FFF2-40B4-BE49-F238E27FC236}">
                <a16:creationId xmlns:a16="http://schemas.microsoft.com/office/drawing/2014/main" id="{3DB3C3A4-1773-94C2-1491-CA7FE1628805}"/>
              </a:ext>
            </a:extLst>
          </p:cNvPr>
          <p:cNvGrpSpPr/>
          <p:nvPr/>
        </p:nvGrpSpPr>
        <p:grpSpPr>
          <a:xfrm>
            <a:off x="9740426" y="614068"/>
            <a:ext cx="1591054" cy="1705581"/>
            <a:chOff x="0" y="0"/>
            <a:chExt cx="3182108" cy="3411162"/>
          </a:xfrm>
        </p:grpSpPr>
        <p:sp>
          <p:nvSpPr>
            <p:cNvPr id="13" name="Freeform 18">
              <a:extLst>
                <a:ext uri="{FF2B5EF4-FFF2-40B4-BE49-F238E27FC236}">
                  <a16:creationId xmlns:a16="http://schemas.microsoft.com/office/drawing/2014/main" id="{10BA74B2-A38F-4233-F3CE-C53A0EF6F9DE}"/>
                </a:ext>
              </a:extLst>
            </p:cNvPr>
            <p:cNvSpPr/>
            <p:nvPr/>
          </p:nvSpPr>
          <p:spPr>
            <a:xfrm>
              <a:off x="601464" y="0"/>
              <a:ext cx="1979180" cy="2321618"/>
            </a:xfrm>
            <a:custGeom>
              <a:avLst/>
              <a:gdLst/>
              <a:ahLst/>
              <a:cxnLst/>
              <a:rect l="l" t="t" r="r" b="b"/>
              <a:pathLst>
                <a:path w="1979180" h="2321618">
                  <a:moveTo>
                    <a:pt x="0" y="0"/>
                  </a:moveTo>
                  <a:lnTo>
                    <a:pt x="1979180" y="0"/>
                  </a:lnTo>
                  <a:lnTo>
                    <a:pt x="1979180" y="2321618"/>
                  </a:lnTo>
                  <a:lnTo>
                    <a:pt x="0" y="2321618"/>
                  </a:lnTo>
                  <a:lnTo>
                    <a:pt x="0" y="0"/>
                  </a:lnTo>
                  <a:close/>
                </a:path>
              </a:pathLst>
            </a:custGeom>
            <a:blipFill>
              <a:blip>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GB" sz="1200" dirty="0"/>
            </a:p>
          </p:txBody>
        </p:sp>
        <p:sp>
          <p:nvSpPr>
            <p:cNvPr id="14" name="TextBox 19">
              <a:extLst>
                <a:ext uri="{FF2B5EF4-FFF2-40B4-BE49-F238E27FC236}">
                  <a16:creationId xmlns:a16="http://schemas.microsoft.com/office/drawing/2014/main" id="{5403EC1B-579D-3A7D-1D61-E7AF25772B73}"/>
                </a:ext>
              </a:extLst>
            </p:cNvPr>
            <p:cNvSpPr txBox="1"/>
            <p:nvPr/>
          </p:nvSpPr>
          <p:spPr>
            <a:xfrm>
              <a:off x="0" y="2487832"/>
              <a:ext cx="3182108" cy="923330"/>
            </a:xfrm>
            <a:prstGeom prst="rect">
              <a:avLst/>
            </a:prstGeom>
          </p:spPr>
          <p:txBody>
            <a:bodyPr lIns="0" tIns="0" rIns="0" bIns="0" rtlCol="0" anchor="t">
              <a:spAutoFit/>
            </a:bodyPr>
            <a:lstStyle/>
            <a:p>
              <a:pPr algn="ctr">
                <a:lnSpc>
                  <a:spcPts val="1834"/>
                </a:lnSpc>
              </a:pPr>
              <a:r>
                <a:rPr lang="en-US" sz="1529" b="1" dirty="0">
                  <a:solidFill>
                    <a:srgbClr val="3C3C3B"/>
                  </a:solidFill>
                  <a:latin typeface="Poppins Semi-Bold"/>
                  <a:ea typeface="Poppins Semi-Bold"/>
                  <a:cs typeface="Poppins Semi-Bold"/>
                  <a:sym typeface="Poppins Semi-Bold"/>
                </a:rPr>
                <a:t>PUBLIC ADMIN &amp; DEFENCE</a:t>
              </a:r>
            </a:p>
          </p:txBody>
        </p:sp>
        <p:sp>
          <p:nvSpPr>
            <p:cNvPr id="15" name="Freeform 20">
              <a:extLst>
                <a:ext uri="{FF2B5EF4-FFF2-40B4-BE49-F238E27FC236}">
                  <a16:creationId xmlns:a16="http://schemas.microsoft.com/office/drawing/2014/main" id="{0708A7E1-F2FB-8030-5C1A-47CEFFEE65B2}"/>
                </a:ext>
              </a:extLst>
            </p:cNvPr>
            <p:cNvSpPr/>
            <p:nvPr/>
          </p:nvSpPr>
          <p:spPr>
            <a:xfrm>
              <a:off x="978375" y="422075"/>
              <a:ext cx="1225358" cy="1185534"/>
            </a:xfrm>
            <a:custGeom>
              <a:avLst/>
              <a:gdLst/>
              <a:ahLst/>
              <a:cxnLst/>
              <a:rect l="l" t="t" r="r" b="b"/>
              <a:pathLst>
                <a:path w="1225358" h="1185534">
                  <a:moveTo>
                    <a:pt x="0" y="0"/>
                  </a:moveTo>
                  <a:lnTo>
                    <a:pt x="1225358" y="0"/>
                  </a:lnTo>
                  <a:lnTo>
                    <a:pt x="1225358" y="1185534"/>
                  </a:lnTo>
                  <a:lnTo>
                    <a:pt x="0" y="1185534"/>
                  </a:lnTo>
                  <a:lnTo>
                    <a:pt x="0" y="0"/>
                  </a:lnTo>
                  <a:close/>
                </a:path>
              </a:pathLst>
            </a:custGeom>
            <a:blipFill>
              <a:blip>
                <a:extLst>
                  <a:ext uri="{96DAC541-7B7A-43D3-8B79-37D633B846F1}">
                    <asvg:svgBlip xmlns:asvg="http://schemas.microsoft.com/office/drawing/2016/SVG/main" r:embed="rId9"/>
                  </a:ext>
                </a:extLst>
              </a:blip>
              <a:stretch>
                <a:fillRect/>
              </a:stretch>
            </a:blipFill>
          </p:spPr>
          <p:txBody>
            <a:bodyPr/>
            <a:lstStyle/>
            <a:p>
              <a:endParaRPr lang="en-GB" sz="1200" dirty="0"/>
            </a:p>
          </p:txBody>
        </p:sp>
      </p:grpSp>
      <p:grpSp>
        <p:nvGrpSpPr>
          <p:cNvPr id="20" name="Group 25">
            <a:extLst>
              <a:ext uri="{FF2B5EF4-FFF2-40B4-BE49-F238E27FC236}">
                <a16:creationId xmlns:a16="http://schemas.microsoft.com/office/drawing/2014/main" id="{D4066700-2188-A820-FBB1-19FDEE8438DC}"/>
              </a:ext>
            </a:extLst>
          </p:cNvPr>
          <p:cNvGrpSpPr/>
          <p:nvPr/>
        </p:nvGrpSpPr>
        <p:grpSpPr>
          <a:xfrm>
            <a:off x="3572993" y="2584905"/>
            <a:ext cx="1327983" cy="1705876"/>
            <a:chOff x="0" y="0"/>
            <a:chExt cx="2655966" cy="3411751"/>
          </a:xfrm>
        </p:grpSpPr>
        <p:sp>
          <p:nvSpPr>
            <p:cNvPr id="21" name="Freeform 26">
              <a:extLst>
                <a:ext uri="{FF2B5EF4-FFF2-40B4-BE49-F238E27FC236}">
                  <a16:creationId xmlns:a16="http://schemas.microsoft.com/office/drawing/2014/main" id="{1AE3E6DA-BC2D-A225-87D0-36B5382A7D06}"/>
                </a:ext>
              </a:extLst>
            </p:cNvPr>
            <p:cNvSpPr/>
            <p:nvPr/>
          </p:nvSpPr>
          <p:spPr>
            <a:xfrm>
              <a:off x="339652" y="0"/>
              <a:ext cx="1976662" cy="2318665"/>
            </a:xfrm>
            <a:custGeom>
              <a:avLst/>
              <a:gdLst/>
              <a:ahLst/>
              <a:cxnLst/>
              <a:rect l="l" t="t" r="r" b="b"/>
              <a:pathLst>
                <a:path w="1976662" h="2318665">
                  <a:moveTo>
                    <a:pt x="0" y="0"/>
                  </a:moveTo>
                  <a:lnTo>
                    <a:pt x="1976662" y="0"/>
                  </a:lnTo>
                  <a:lnTo>
                    <a:pt x="1976662" y="2318665"/>
                  </a:lnTo>
                  <a:lnTo>
                    <a:pt x="0" y="2318665"/>
                  </a:lnTo>
                  <a:lnTo>
                    <a:pt x="0" y="0"/>
                  </a:lnTo>
                  <a:close/>
                </a:path>
              </a:pathLst>
            </a:custGeom>
            <a:blipFill>
              <a:blip>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GB" sz="1200" dirty="0"/>
            </a:p>
          </p:txBody>
        </p:sp>
        <p:sp>
          <p:nvSpPr>
            <p:cNvPr id="22" name="TextBox 27">
              <a:extLst>
                <a:ext uri="{FF2B5EF4-FFF2-40B4-BE49-F238E27FC236}">
                  <a16:creationId xmlns:a16="http://schemas.microsoft.com/office/drawing/2014/main" id="{EEDEB68F-6224-689A-1155-5FA44F7A1DDB}"/>
                </a:ext>
              </a:extLst>
            </p:cNvPr>
            <p:cNvSpPr txBox="1"/>
            <p:nvPr/>
          </p:nvSpPr>
          <p:spPr>
            <a:xfrm>
              <a:off x="0" y="2488421"/>
              <a:ext cx="2655966" cy="923330"/>
            </a:xfrm>
            <a:prstGeom prst="rect">
              <a:avLst/>
            </a:prstGeom>
          </p:spPr>
          <p:txBody>
            <a:bodyPr lIns="0" tIns="0" rIns="0" bIns="0" rtlCol="0" anchor="t">
              <a:spAutoFit/>
            </a:bodyPr>
            <a:lstStyle/>
            <a:p>
              <a:pPr algn="ctr">
                <a:lnSpc>
                  <a:spcPts val="1832"/>
                </a:lnSpc>
              </a:pPr>
              <a:r>
                <a:rPr lang="en-US" sz="1527" b="1" dirty="0">
                  <a:solidFill>
                    <a:srgbClr val="3C3C3B"/>
                  </a:solidFill>
                  <a:latin typeface="Poppins Semi-Bold"/>
                  <a:ea typeface="Poppins Semi-Bold"/>
                  <a:cs typeface="Poppins Semi-Bold"/>
                  <a:sym typeface="Poppins Semi-Bold"/>
                </a:rPr>
                <a:t>REAL ESTATE</a:t>
              </a:r>
            </a:p>
          </p:txBody>
        </p:sp>
        <p:sp>
          <p:nvSpPr>
            <p:cNvPr id="23" name="Freeform 28">
              <a:extLst>
                <a:ext uri="{FF2B5EF4-FFF2-40B4-BE49-F238E27FC236}">
                  <a16:creationId xmlns:a16="http://schemas.microsoft.com/office/drawing/2014/main" id="{ED4EFDEE-1B50-D786-A6C1-C4E1410905D7}"/>
                </a:ext>
              </a:extLst>
            </p:cNvPr>
            <p:cNvSpPr/>
            <p:nvPr/>
          </p:nvSpPr>
          <p:spPr>
            <a:xfrm>
              <a:off x="760389" y="345757"/>
              <a:ext cx="1169797" cy="1190633"/>
            </a:xfrm>
            <a:custGeom>
              <a:avLst/>
              <a:gdLst/>
              <a:ahLst/>
              <a:cxnLst/>
              <a:rect l="l" t="t" r="r" b="b"/>
              <a:pathLst>
                <a:path w="1169797" h="1190633">
                  <a:moveTo>
                    <a:pt x="0" y="0"/>
                  </a:moveTo>
                  <a:lnTo>
                    <a:pt x="1169797" y="0"/>
                  </a:lnTo>
                  <a:lnTo>
                    <a:pt x="1169797" y="1190632"/>
                  </a:lnTo>
                  <a:lnTo>
                    <a:pt x="0" y="1190632"/>
                  </a:lnTo>
                  <a:lnTo>
                    <a:pt x="0" y="0"/>
                  </a:lnTo>
                  <a:close/>
                </a:path>
              </a:pathLst>
            </a:custGeom>
            <a:blipFill>
              <a:blip>
                <a:extLst>
                  <a:ext uri="{96DAC541-7B7A-43D3-8B79-37D633B846F1}">
                    <asvg:svgBlip xmlns:asvg="http://schemas.microsoft.com/office/drawing/2016/SVG/main" r:embed="rId11"/>
                  </a:ext>
                </a:extLst>
              </a:blip>
              <a:stretch>
                <a:fillRect/>
              </a:stretch>
            </a:blipFill>
          </p:spPr>
          <p:txBody>
            <a:bodyPr/>
            <a:lstStyle/>
            <a:p>
              <a:endParaRPr lang="en-GB" sz="1200" dirty="0"/>
            </a:p>
          </p:txBody>
        </p:sp>
      </p:grpSp>
      <p:grpSp>
        <p:nvGrpSpPr>
          <p:cNvPr id="24" name="Group 29">
            <a:extLst>
              <a:ext uri="{FF2B5EF4-FFF2-40B4-BE49-F238E27FC236}">
                <a16:creationId xmlns:a16="http://schemas.microsoft.com/office/drawing/2014/main" id="{21DD9F2E-43B0-D798-DA89-CA6FA44B2738}"/>
              </a:ext>
            </a:extLst>
          </p:cNvPr>
          <p:cNvGrpSpPr/>
          <p:nvPr/>
        </p:nvGrpSpPr>
        <p:grpSpPr>
          <a:xfrm>
            <a:off x="5504116" y="2584905"/>
            <a:ext cx="1758941" cy="1760522"/>
            <a:chOff x="0" y="0"/>
            <a:chExt cx="3517881" cy="3521042"/>
          </a:xfrm>
        </p:grpSpPr>
        <p:sp>
          <p:nvSpPr>
            <p:cNvPr id="25" name="Freeform 30">
              <a:extLst>
                <a:ext uri="{FF2B5EF4-FFF2-40B4-BE49-F238E27FC236}">
                  <a16:creationId xmlns:a16="http://schemas.microsoft.com/office/drawing/2014/main" id="{05D37258-CDE1-7345-38D7-EBB004585519}"/>
                </a:ext>
              </a:extLst>
            </p:cNvPr>
            <p:cNvSpPr/>
            <p:nvPr/>
          </p:nvSpPr>
          <p:spPr>
            <a:xfrm>
              <a:off x="757731" y="0"/>
              <a:ext cx="2002419" cy="2348879"/>
            </a:xfrm>
            <a:custGeom>
              <a:avLst/>
              <a:gdLst/>
              <a:ahLst/>
              <a:cxnLst/>
              <a:rect l="l" t="t" r="r" b="b"/>
              <a:pathLst>
                <a:path w="2002419" h="2348879">
                  <a:moveTo>
                    <a:pt x="0" y="0"/>
                  </a:moveTo>
                  <a:lnTo>
                    <a:pt x="2002419" y="0"/>
                  </a:lnTo>
                  <a:lnTo>
                    <a:pt x="2002419" y="2348879"/>
                  </a:lnTo>
                  <a:lnTo>
                    <a:pt x="0" y="2348879"/>
                  </a:lnTo>
                  <a:lnTo>
                    <a:pt x="0" y="0"/>
                  </a:lnTo>
                  <a:close/>
                </a:path>
              </a:pathLst>
            </a:custGeom>
            <a:blipFill>
              <a:blip>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GB" sz="1200" dirty="0"/>
            </a:p>
          </p:txBody>
        </p:sp>
        <p:sp>
          <p:nvSpPr>
            <p:cNvPr id="26" name="TextBox 31">
              <a:extLst>
                <a:ext uri="{FF2B5EF4-FFF2-40B4-BE49-F238E27FC236}">
                  <a16:creationId xmlns:a16="http://schemas.microsoft.com/office/drawing/2014/main" id="{E514A173-D45E-6259-8E13-468BE76B22F4}"/>
                </a:ext>
              </a:extLst>
            </p:cNvPr>
            <p:cNvSpPr txBox="1"/>
            <p:nvPr/>
          </p:nvSpPr>
          <p:spPr>
            <a:xfrm>
              <a:off x="0" y="2577834"/>
              <a:ext cx="3517881" cy="943208"/>
            </a:xfrm>
            <a:prstGeom prst="rect">
              <a:avLst/>
            </a:prstGeom>
          </p:spPr>
          <p:txBody>
            <a:bodyPr lIns="0" tIns="0" rIns="0" bIns="0" rtlCol="0" anchor="t">
              <a:spAutoFit/>
            </a:bodyPr>
            <a:lstStyle/>
            <a:p>
              <a:pPr algn="ctr">
                <a:lnSpc>
                  <a:spcPts val="1856"/>
                </a:lnSpc>
              </a:pPr>
              <a:r>
                <a:rPr lang="en-US" sz="1547" b="1" dirty="0">
                  <a:solidFill>
                    <a:srgbClr val="3C3C3B"/>
                  </a:solidFill>
                  <a:latin typeface="Poppins Semi-Bold"/>
                  <a:ea typeface="Poppins Semi-Bold"/>
                  <a:cs typeface="Poppins Semi-Bold"/>
                  <a:sym typeface="Poppins Semi-Bold"/>
                </a:rPr>
                <a:t>REST OF MANUFACTURING</a:t>
              </a:r>
            </a:p>
          </p:txBody>
        </p:sp>
        <p:sp>
          <p:nvSpPr>
            <p:cNvPr id="27" name="Freeform 32">
              <a:extLst>
                <a:ext uri="{FF2B5EF4-FFF2-40B4-BE49-F238E27FC236}">
                  <a16:creationId xmlns:a16="http://schemas.microsoft.com/office/drawing/2014/main" id="{0538A60E-697D-2D44-A2C4-7ADDB10DC757}"/>
                </a:ext>
              </a:extLst>
            </p:cNvPr>
            <p:cNvSpPr/>
            <p:nvPr/>
          </p:nvSpPr>
          <p:spPr>
            <a:xfrm>
              <a:off x="1188819" y="411464"/>
              <a:ext cx="1140243" cy="1140243"/>
            </a:xfrm>
            <a:custGeom>
              <a:avLst/>
              <a:gdLst/>
              <a:ahLst/>
              <a:cxnLst/>
              <a:rect l="l" t="t" r="r" b="b"/>
              <a:pathLst>
                <a:path w="1140243" h="1140243">
                  <a:moveTo>
                    <a:pt x="0" y="0"/>
                  </a:moveTo>
                  <a:lnTo>
                    <a:pt x="1140243" y="0"/>
                  </a:lnTo>
                  <a:lnTo>
                    <a:pt x="1140243" y="1140243"/>
                  </a:lnTo>
                  <a:lnTo>
                    <a:pt x="0" y="1140243"/>
                  </a:lnTo>
                  <a:lnTo>
                    <a:pt x="0" y="0"/>
                  </a:lnTo>
                  <a:close/>
                </a:path>
              </a:pathLst>
            </a:custGeom>
            <a:blipFill>
              <a:blip>
                <a:extLst>
                  <a:ext uri="{96DAC541-7B7A-43D3-8B79-37D633B846F1}">
                    <asvg:svgBlip xmlns:asvg="http://schemas.microsoft.com/office/drawing/2016/SVG/main" r:embed="rId13"/>
                  </a:ext>
                </a:extLst>
              </a:blip>
              <a:stretch>
                <a:fillRect/>
              </a:stretch>
            </a:blipFill>
          </p:spPr>
          <p:txBody>
            <a:bodyPr/>
            <a:lstStyle/>
            <a:p>
              <a:endParaRPr lang="en-GB" sz="1200" dirty="0"/>
            </a:p>
          </p:txBody>
        </p:sp>
      </p:grpSp>
      <p:grpSp>
        <p:nvGrpSpPr>
          <p:cNvPr id="28" name="Group 33">
            <a:extLst>
              <a:ext uri="{FF2B5EF4-FFF2-40B4-BE49-F238E27FC236}">
                <a16:creationId xmlns:a16="http://schemas.microsoft.com/office/drawing/2014/main" id="{BB6C23EF-43B0-6F13-74FC-93FE3305DDF7}"/>
              </a:ext>
            </a:extLst>
          </p:cNvPr>
          <p:cNvGrpSpPr/>
          <p:nvPr/>
        </p:nvGrpSpPr>
        <p:grpSpPr>
          <a:xfrm>
            <a:off x="5516171" y="4717957"/>
            <a:ext cx="1734831" cy="1730181"/>
            <a:chOff x="0" y="0"/>
            <a:chExt cx="3469660" cy="3460361"/>
          </a:xfrm>
        </p:grpSpPr>
        <p:sp>
          <p:nvSpPr>
            <p:cNvPr id="29" name="Freeform 34">
              <a:extLst>
                <a:ext uri="{FF2B5EF4-FFF2-40B4-BE49-F238E27FC236}">
                  <a16:creationId xmlns:a16="http://schemas.microsoft.com/office/drawing/2014/main" id="{DBFA681F-28F9-ADFA-971E-86EAEBDBC348}"/>
                </a:ext>
              </a:extLst>
            </p:cNvPr>
            <p:cNvSpPr/>
            <p:nvPr/>
          </p:nvSpPr>
          <p:spPr>
            <a:xfrm>
              <a:off x="733620" y="0"/>
              <a:ext cx="2002419" cy="2348879"/>
            </a:xfrm>
            <a:custGeom>
              <a:avLst/>
              <a:gdLst/>
              <a:ahLst/>
              <a:cxnLst/>
              <a:rect l="l" t="t" r="r" b="b"/>
              <a:pathLst>
                <a:path w="2002419" h="2348879">
                  <a:moveTo>
                    <a:pt x="0" y="0"/>
                  </a:moveTo>
                  <a:lnTo>
                    <a:pt x="2002420" y="0"/>
                  </a:lnTo>
                  <a:lnTo>
                    <a:pt x="2002420" y="2348879"/>
                  </a:lnTo>
                  <a:lnTo>
                    <a:pt x="0" y="2348879"/>
                  </a:lnTo>
                  <a:lnTo>
                    <a:pt x="0" y="0"/>
                  </a:lnTo>
                  <a:close/>
                </a:path>
              </a:pathLst>
            </a:custGeom>
            <a:blipFill>
              <a:blip>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GB" sz="1200" dirty="0"/>
            </a:p>
          </p:txBody>
        </p:sp>
        <p:sp>
          <p:nvSpPr>
            <p:cNvPr id="30" name="TextBox 35">
              <a:extLst>
                <a:ext uri="{FF2B5EF4-FFF2-40B4-BE49-F238E27FC236}">
                  <a16:creationId xmlns:a16="http://schemas.microsoft.com/office/drawing/2014/main" id="{91E23A84-7022-A842-2471-42E0FD08823A}"/>
                </a:ext>
              </a:extLst>
            </p:cNvPr>
            <p:cNvSpPr txBox="1"/>
            <p:nvPr/>
          </p:nvSpPr>
          <p:spPr>
            <a:xfrm>
              <a:off x="0" y="2517153"/>
              <a:ext cx="3469660" cy="943208"/>
            </a:xfrm>
            <a:prstGeom prst="rect">
              <a:avLst/>
            </a:prstGeom>
          </p:spPr>
          <p:txBody>
            <a:bodyPr lIns="0" tIns="0" rIns="0" bIns="0" rtlCol="0" anchor="t">
              <a:spAutoFit/>
            </a:bodyPr>
            <a:lstStyle/>
            <a:p>
              <a:pPr algn="ctr">
                <a:lnSpc>
                  <a:spcPts val="1856"/>
                </a:lnSpc>
              </a:pPr>
              <a:r>
                <a:rPr lang="en-US" sz="1547" b="1" dirty="0">
                  <a:solidFill>
                    <a:srgbClr val="3C3C3B"/>
                  </a:solidFill>
                  <a:latin typeface="Poppins Semi-Bold"/>
                  <a:ea typeface="Poppins Semi-Bold"/>
                  <a:cs typeface="Poppins Semi-Bold"/>
                  <a:sym typeface="Poppins Semi-Bold"/>
                </a:rPr>
                <a:t>WATER &amp; SEWERAGE</a:t>
              </a:r>
            </a:p>
          </p:txBody>
        </p:sp>
        <p:sp>
          <p:nvSpPr>
            <p:cNvPr id="31" name="Freeform 36">
              <a:extLst>
                <a:ext uri="{FF2B5EF4-FFF2-40B4-BE49-F238E27FC236}">
                  <a16:creationId xmlns:a16="http://schemas.microsoft.com/office/drawing/2014/main" id="{3D9C0EB2-1C42-9A12-E45E-505D49684DDC}"/>
                </a:ext>
              </a:extLst>
            </p:cNvPr>
            <p:cNvSpPr/>
            <p:nvPr/>
          </p:nvSpPr>
          <p:spPr>
            <a:xfrm>
              <a:off x="983619" y="256218"/>
              <a:ext cx="1502422" cy="1502422"/>
            </a:xfrm>
            <a:custGeom>
              <a:avLst/>
              <a:gdLst/>
              <a:ahLst/>
              <a:cxnLst/>
              <a:rect l="l" t="t" r="r" b="b"/>
              <a:pathLst>
                <a:path w="1502422" h="1502422">
                  <a:moveTo>
                    <a:pt x="0" y="0"/>
                  </a:moveTo>
                  <a:lnTo>
                    <a:pt x="1502422" y="0"/>
                  </a:lnTo>
                  <a:lnTo>
                    <a:pt x="1502422" y="1502421"/>
                  </a:lnTo>
                  <a:lnTo>
                    <a:pt x="0" y="1502421"/>
                  </a:lnTo>
                  <a:lnTo>
                    <a:pt x="0" y="0"/>
                  </a:lnTo>
                  <a:close/>
                </a:path>
              </a:pathLst>
            </a:custGeom>
            <a:blipFill>
              <a:blip>
                <a:extLst>
                  <a:ext uri="{96DAC541-7B7A-43D3-8B79-37D633B846F1}">
                    <asvg:svgBlip xmlns:asvg="http://schemas.microsoft.com/office/drawing/2016/SVG/main" r:embed="rId14"/>
                  </a:ext>
                </a:extLst>
              </a:blip>
              <a:stretch>
                <a:fillRect/>
              </a:stretch>
            </a:blipFill>
          </p:spPr>
          <p:txBody>
            <a:bodyPr/>
            <a:lstStyle/>
            <a:p>
              <a:endParaRPr lang="en-GB" sz="1200" dirty="0"/>
            </a:p>
          </p:txBody>
        </p:sp>
      </p:grpSp>
      <p:grpSp>
        <p:nvGrpSpPr>
          <p:cNvPr id="32" name="Group 37">
            <a:extLst>
              <a:ext uri="{FF2B5EF4-FFF2-40B4-BE49-F238E27FC236}">
                <a16:creationId xmlns:a16="http://schemas.microsoft.com/office/drawing/2014/main" id="{EFD3E8C9-A4C4-C427-A032-D62732323F75}"/>
              </a:ext>
            </a:extLst>
          </p:cNvPr>
          <p:cNvGrpSpPr/>
          <p:nvPr/>
        </p:nvGrpSpPr>
        <p:grpSpPr>
          <a:xfrm>
            <a:off x="9863310" y="2584905"/>
            <a:ext cx="1345287" cy="1732091"/>
            <a:chOff x="0" y="0"/>
            <a:chExt cx="2690575" cy="3464180"/>
          </a:xfrm>
        </p:grpSpPr>
        <p:sp>
          <p:nvSpPr>
            <p:cNvPr id="33" name="Freeform 38">
              <a:extLst>
                <a:ext uri="{FF2B5EF4-FFF2-40B4-BE49-F238E27FC236}">
                  <a16:creationId xmlns:a16="http://schemas.microsoft.com/office/drawing/2014/main" id="{D4DD1162-1C7A-7E3B-2623-892F1567262F}"/>
                </a:ext>
              </a:extLst>
            </p:cNvPr>
            <p:cNvSpPr/>
            <p:nvPr/>
          </p:nvSpPr>
          <p:spPr>
            <a:xfrm>
              <a:off x="344078" y="0"/>
              <a:ext cx="2002419" cy="2348879"/>
            </a:xfrm>
            <a:custGeom>
              <a:avLst/>
              <a:gdLst/>
              <a:ahLst/>
              <a:cxnLst/>
              <a:rect l="l" t="t" r="r" b="b"/>
              <a:pathLst>
                <a:path w="2002419" h="2348879">
                  <a:moveTo>
                    <a:pt x="0" y="0"/>
                  </a:moveTo>
                  <a:lnTo>
                    <a:pt x="2002419" y="0"/>
                  </a:lnTo>
                  <a:lnTo>
                    <a:pt x="2002419" y="2348879"/>
                  </a:lnTo>
                  <a:lnTo>
                    <a:pt x="0" y="2348879"/>
                  </a:lnTo>
                  <a:lnTo>
                    <a:pt x="0" y="0"/>
                  </a:lnTo>
                  <a:close/>
                </a:path>
              </a:pathLst>
            </a:custGeom>
            <a:blipFill>
              <a:blip>
                <a:extLst>
                  <a:ext uri="{96DAC541-7B7A-43D3-8B79-37D633B846F1}">
                    <asvg:svgBlip xmlns:asvg="http://schemas.microsoft.com/office/drawing/2016/SVG/main" r:embed="rId15"/>
                  </a:ext>
                </a:extLst>
              </a:blip>
              <a:stretch>
                <a:fillRect/>
              </a:stretch>
            </a:blipFill>
            <a:ln cap="sq">
              <a:noFill/>
              <a:prstDash val="solid"/>
              <a:miter/>
            </a:ln>
          </p:spPr>
          <p:txBody>
            <a:bodyPr/>
            <a:lstStyle/>
            <a:p>
              <a:endParaRPr lang="en-GB" sz="1200" dirty="0"/>
            </a:p>
          </p:txBody>
        </p:sp>
        <p:sp>
          <p:nvSpPr>
            <p:cNvPr id="34" name="TextBox 39">
              <a:extLst>
                <a:ext uri="{FF2B5EF4-FFF2-40B4-BE49-F238E27FC236}">
                  <a16:creationId xmlns:a16="http://schemas.microsoft.com/office/drawing/2014/main" id="{DF097461-58E5-2FCF-9ED3-62E133A73499}"/>
                </a:ext>
              </a:extLst>
            </p:cNvPr>
            <p:cNvSpPr txBox="1"/>
            <p:nvPr/>
          </p:nvSpPr>
          <p:spPr>
            <a:xfrm>
              <a:off x="0" y="2520972"/>
              <a:ext cx="2690575" cy="943208"/>
            </a:xfrm>
            <a:prstGeom prst="rect">
              <a:avLst/>
            </a:prstGeom>
          </p:spPr>
          <p:txBody>
            <a:bodyPr lIns="0" tIns="0" rIns="0" bIns="0" rtlCol="0" anchor="t">
              <a:spAutoFit/>
            </a:bodyPr>
            <a:lstStyle/>
            <a:p>
              <a:pPr algn="ctr">
                <a:lnSpc>
                  <a:spcPts val="1856"/>
                </a:lnSpc>
              </a:pPr>
              <a:r>
                <a:rPr lang="en-US" sz="1547" b="1" dirty="0">
                  <a:solidFill>
                    <a:srgbClr val="3C3C3B"/>
                  </a:solidFill>
                  <a:latin typeface="Poppins Semi-Bold"/>
                  <a:ea typeface="Poppins Semi-Bold"/>
                  <a:cs typeface="Poppins Semi-Bold"/>
                  <a:sym typeface="Poppins Semi-Bold"/>
                </a:rPr>
                <a:t>TRANSPORT &amp; STORAGE</a:t>
              </a:r>
            </a:p>
          </p:txBody>
        </p:sp>
        <p:sp>
          <p:nvSpPr>
            <p:cNvPr id="35" name="Freeform 40">
              <a:extLst>
                <a:ext uri="{FF2B5EF4-FFF2-40B4-BE49-F238E27FC236}">
                  <a16:creationId xmlns:a16="http://schemas.microsoft.com/office/drawing/2014/main" id="{D5D3A174-6F30-E374-0FB7-51007EB6ADA2}"/>
                </a:ext>
              </a:extLst>
            </p:cNvPr>
            <p:cNvSpPr/>
            <p:nvPr/>
          </p:nvSpPr>
          <p:spPr>
            <a:xfrm>
              <a:off x="271110" y="161058"/>
              <a:ext cx="2148354" cy="1641054"/>
            </a:xfrm>
            <a:custGeom>
              <a:avLst/>
              <a:gdLst/>
              <a:ahLst/>
              <a:cxnLst/>
              <a:rect l="l" t="t" r="r" b="b"/>
              <a:pathLst>
                <a:path w="2148354" h="1641054">
                  <a:moveTo>
                    <a:pt x="0" y="0"/>
                  </a:moveTo>
                  <a:lnTo>
                    <a:pt x="2148355" y="0"/>
                  </a:lnTo>
                  <a:lnTo>
                    <a:pt x="2148355" y="1641054"/>
                  </a:lnTo>
                  <a:lnTo>
                    <a:pt x="0" y="1641054"/>
                  </a:lnTo>
                  <a:lnTo>
                    <a:pt x="0" y="0"/>
                  </a:lnTo>
                  <a:close/>
                </a:path>
              </a:pathLst>
            </a:custGeom>
            <a:blipFill>
              <a:blip r:embed="rId16"/>
              <a:stretch>
                <a:fillRect t="-13548" b="-17364"/>
              </a:stretch>
            </a:blipFill>
          </p:spPr>
          <p:txBody>
            <a:bodyPr/>
            <a:lstStyle/>
            <a:p>
              <a:endParaRPr lang="en-GB" sz="1200" dirty="0"/>
            </a:p>
          </p:txBody>
        </p:sp>
      </p:grpSp>
      <p:grpSp>
        <p:nvGrpSpPr>
          <p:cNvPr id="36" name="Group 41">
            <a:extLst>
              <a:ext uri="{FF2B5EF4-FFF2-40B4-BE49-F238E27FC236}">
                <a16:creationId xmlns:a16="http://schemas.microsoft.com/office/drawing/2014/main" id="{AFB61E79-A0E0-25FE-4737-B6104DC4B8F4}"/>
              </a:ext>
            </a:extLst>
          </p:cNvPr>
          <p:cNvGrpSpPr/>
          <p:nvPr/>
        </p:nvGrpSpPr>
        <p:grpSpPr>
          <a:xfrm>
            <a:off x="7874668" y="2584905"/>
            <a:ext cx="1345287" cy="1732091"/>
            <a:chOff x="0" y="0"/>
            <a:chExt cx="2690575" cy="3464180"/>
          </a:xfrm>
        </p:grpSpPr>
        <p:sp>
          <p:nvSpPr>
            <p:cNvPr id="37" name="Freeform 42">
              <a:extLst>
                <a:ext uri="{FF2B5EF4-FFF2-40B4-BE49-F238E27FC236}">
                  <a16:creationId xmlns:a16="http://schemas.microsoft.com/office/drawing/2014/main" id="{FE780BB7-83D4-DC09-4157-82B3B823D463}"/>
                </a:ext>
              </a:extLst>
            </p:cNvPr>
            <p:cNvSpPr/>
            <p:nvPr/>
          </p:nvSpPr>
          <p:spPr>
            <a:xfrm>
              <a:off x="344078" y="0"/>
              <a:ext cx="2002419" cy="2348879"/>
            </a:xfrm>
            <a:custGeom>
              <a:avLst/>
              <a:gdLst/>
              <a:ahLst/>
              <a:cxnLst/>
              <a:rect l="l" t="t" r="r" b="b"/>
              <a:pathLst>
                <a:path w="2002419" h="2348879">
                  <a:moveTo>
                    <a:pt x="0" y="0"/>
                  </a:moveTo>
                  <a:lnTo>
                    <a:pt x="2002419" y="0"/>
                  </a:lnTo>
                  <a:lnTo>
                    <a:pt x="2002419" y="2348879"/>
                  </a:lnTo>
                  <a:lnTo>
                    <a:pt x="0" y="2348879"/>
                  </a:lnTo>
                  <a:lnTo>
                    <a:pt x="0" y="0"/>
                  </a:lnTo>
                  <a:close/>
                </a:path>
              </a:pathLst>
            </a:custGeom>
            <a:blipFill>
              <a:blip>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GB" sz="1200" dirty="0"/>
            </a:p>
          </p:txBody>
        </p:sp>
        <p:sp>
          <p:nvSpPr>
            <p:cNvPr id="38" name="Freeform 43">
              <a:extLst>
                <a:ext uri="{FF2B5EF4-FFF2-40B4-BE49-F238E27FC236}">
                  <a16:creationId xmlns:a16="http://schemas.microsoft.com/office/drawing/2014/main" id="{01274566-E896-AAA5-45D4-94898BDB65E6}"/>
                </a:ext>
              </a:extLst>
            </p:cNvPr>
            <p:cNvSpPr/>
            <p:nvPr/>
          </p:nvSpPr>
          <p:spPr>
            <a:xfrm>
              <a:off x="770792" y="473821"/>
              <a:ext cx="1148990" cy="1067125"/>
            </a:xfrm>
            <a:custGeom>
              <a:avLst/>
              <a:gdLst/>
              <a:ahLst/>
              <a:cxnLst/>
              <a:rect l="l" t="t" r="r" b="b"/>
              <a:pathLst>
                <a:path w="1148990" h="1067125">
                  <a:moveTo>
                    <a:pt x="0" y="0"/>
                  </a:moveTo>
                  <a:lnTo>
                    <a:pt x="1148991" y="0"/>
                  </a:lnTo>
                  <a:lnTo>
                    <a:pt x="1148991" y="1067125"/>
                  </a:lnTo>
                  <a:lnTo>
                    <a:pt x="0" y="1067125"/>
                  </a:lnTo>
                  <a:lnTo>
                    <a:pt x="0" y="0"/>
                  </a:lnTo>
                  <a:close/>
                </a:path>
              </a:pathLst>
            </a:custGeom>
            <a:blipFill>
              <a:blip>
                <a:extLst>
                  <a:ext uri="{96DAC541-7B7A-43D3-8B79-37D633B846F1}">
                    <asvg:svgBlip xmlns:asvg="http://schemas.microsoft.com/office/drawing/2016/SVG/main" r:embed="rId17"/>
                  </a:ext>
                </a:extLst>
              </a:blip>
              <a:stretch>
                <a:fillRect/>
              </a:stretch>
            </a:blipFill>
          </p:spPr>
          <p:txBody>
            <a:bodyPr/>
            <a:lstStyle/>
            <a:p>
              <a:endParaRPr lang="en-GB" sz="1200" dirty="0"/>
            </a:p>
          </p:txBody>
        </p:sp>
        <p:sp>
          <p:nvSpPr>
            <p:cNvPr id="39" name="TextBox 44">
              <a:extLst>
                <a:ext uri="{FF2B5EF4-FFF2-40B4-BE49-F238E27FC236}">
                  <a16:creationId xmlns:a16="http://schemas.microsoft.com/office/drawing/2014/main" id="{9803B6C9-EF26-7A90-3D26-75B317E3C421}"/>
                </a:ext>
              </a:extLst>
            </p:cNvPr>
            <p:cNvSpPr txBox="1"/>
            <p:nvPr/>
          </p:nvSpPr>
          <p:spPr>
            <a:xfrm>
              <a:off x="0" y="2520972"/>
              <a:ext cx="2690575" cy="943208"/>
            </a:xfrm>
            <a:prstGeom prst="rect">
              <a:avLst/>
            </a:prstGeom>
          </p:spPr>
          <p:txBody>
            <a:bodyPr lIns="0" tIns="0" rIns="0" bIns="0" rtlCol="0" anchor="t">
              <a:spAutoFit/>
            </a:bodyPr>
            <a:lstStyle/>
            <a:p>
              <a:pPr algn="ctr">
                <a:lnSpc>
                  <a:spcPts val="1856"/>
                </a:lnSpc>
              </a:pPr>
              <a:r>
                <a:rPr lang="en-US" sz="1547" b="1" dirty="0">
                  <a:solidFill>
                    <a:srgbClr val="3C3C3B"/>
                  </a:solidFill>
                  <a:latin typeface="Poppins Semi-Bold"/>
                  <a:ea typeface="Poppins Semi-Bold"/>
                  <a:cs typeface="Poppins Semi-Bold"/>
                  <a:sym typeface="Poppins Semi-Bold"/>
                </a:rPr>
                <a:t>SUPPORT SERVICES</a:t>
              </a:r>
            </a:p>
          </p:txBody>
        </p:sp>
      </p:grpSp>
      <p:grpSp>
        <p:nvGrpSpPr>
          <p:cNvPr id="41" name="Group 45">
            <a:extLst>
              <a:ext uri="{FF2B5EF4-FFF2-40B4-BE49-F238E27FC236}">
                <a16:creationId xmlns:a16="http://schemas.microsoft.com/office/drawing/2014/main" id="{D9DC0D34-4561-1F53-6D1D-AB0CB5F8CFBF}"/>
              </a:ext>
            </a:extLst>
          </p:cNvPr>
          <p:cNvGrpSpPr/>
          <p:nvPr/>
        </p:nvGrpSpPr>
        <p:grpSpPr>
          <a:xfrm>
            <a:off x="7874668" y="4717957"/>
            <a:ext cx="1345287" cy="2014783"/>
            <a:chOff x="0" y="0"/>
            <a:chExt cx="2690575" cy="4029567"/>
          </a:xfrm>
        </p:grpSpPr>
        <p:sp>
          <p:nvSpPr>
            <p:cNvPr id="42" name="Freeform 46">
              <a:extLst>
                <a:ext uri="{FF2B5EF4-FFF2-40B4-BE49-F238E27FC236}">
                  <a16:creationId xmlns:a16="http://schemas.microsoft.com/office/drawing/2014/main" id="{137A0A25-7ADF-FAF5-66E5-C9A9CD120CBD}"/>
                </a:ext>
              </a:extLst>
            </p:cNvPr>
            <p:cNvSpPr/>
            <p:nvPr/>
          </p:nvSpPr>
          <p:spPr>
            <a:xfrm>
              <a:off x="344078" y="0"/>
              <a:ext cx="2002419" cy="2348879"/>
            </a:xfrm>
            <a:custGeom>
              <a:avLst/>
              <a:gdLst/>
              <a:ahLst/>
              <a:cxnLst/>
              <a:rect l="l" t="t" r="r" b="b"/>
              <a:pathLst>
                <a:path w="2002419" h="2348879">
                  <a:moveTo>
                    <a:pt x="0" y="0"/>
                  </a:moveTo>
                  <a:lnTo>
                    <a:pt x="2002419" y="0"/>
                  </a:lnTo>
                  <a:lnTo>
                    <a:pt x="2002419" y="2348879"/>
                  </a:lnTo>
                  <a:lnTo>
                    <a:pt x="0" y="2348879"/>
                  </a:lnTo>
                  <a:lnTo>
                    <a:pt x="0" y="0"/>
                  </a:lnTo>
                  <a:close/>
                </a:path>
              </a:pathLst>
            </a:custGeom>
            <a:blipFill>
              <a:blip>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GB" sz="1200" dirty="0"/>
            </a:p>
          </p:txBody>
        </p:sp>
        <p:sp>
          <p:nvSpPr>
            <p:cNvPr id="43" name="Freeform 47">
              <a:extLst>
                <a:ext uri="{FF2B5EF4-FFF2-40B4-BE49-F238E27FC236}">
                  <a16:creationId xmlns:a16="http://schemas.microsoft.com/office/drawing/2014/main" id="{6DF7DA99-B7F2-B087-BCBC-9F2E5E57CD18}"/>
                </a:ext>
              </a:extLst>
            </p:cNvPr>
            <p:cNvSpPr/>
            <p:nvPr/>
          </p:nvSpPr>
          <p:spPr>
            <a:xfrm>
              <a:off x="813328" y="479072"/>
              <a:ext cx="1078234" cy="1080198"/>
            </a:xfrm>
            <a:custGeom>
              <a:avLst/>
              <a:gdLst/>
              <a:ahLst/>
              <a:cxnLst/>
              <a:rect l="l" t="t" r="r" b="b"/>
              <a:pathLst>
                <a:path w="1078234" h="1080198">
                  <a:moveTo>
                    <a:pt x="0" y="0"/>
                  </a:moveTo>
                  <a:lnTo>
                    <a:pt x="1078234" y="0"/>
                  </a:lnTo>
                  <a:lnTo>
                    <a:pt x="1078234" y="1080198"/>
                  </a:lnTo>
                  <a:lnTo>
                    <a:pt x="0" y="1080198"/>
                  </a:lnTo>
                  <a:lnTo>
                    <a:pt x="0" y="0"/>
                  </a:lnTo>
                  <a:close/>
                </a:path>
              </a:pathLst>
            </a:custGeom>
            <a:blipFill>
              <a:blip>
                <a:extLst>
                  <a:ext uri="{96DAC541-7B7A-43D3-8B79-37D633B846F1}">
                    <asvg:svgBlip xmlns:asvg="http://schemas.microsoft.com/office/drawing/2016/SVG/main" r:embed="rId18"/>
                  </a:ext>
                </a:extLst>
              </a:blip>
              <a:stretch>
                <a:fillRect/>
              </a:stretch>
            </a:blipFill>
          </p:spPr>
          <p:txBody>
            <a:bodyPr/>
            <a:lstStyle/>
            <a:p>
              <a:endParaRPr lang="en-GB" sz="1200" dirty="0"/>
            </a:p>
          </p:txBody>
        </p:sp>
        <p:sp>
          <p:nvSpPr>
            <p:cNvPr id="44" name="TextBox 48">
              <a:extLst>
                <a:ext uri="{FF2B5EF4-FFF2-40B4-BE49-F238E27FC236}">
                  <a16:creationId xmlns:a16="http://schemas.microsoft.com/office/drawing/2014/main" id="{353CCCFE-D594-42D5-BFA1-75517B293B52}"/>
                </a:ext>
              </a:extLst>
            </p:cNvPr>
            <p:cNvSpPr txBox="1"/>
            <p:nvPr/>
          </p:nvSpPr>
          <p:spPr>
            <a:xfrm>
              <a:off x="0" y="2599047"/>
              <a:ext cx="2690575" cy="1430520"/>
            </a:xfrm>
            <a:prstGeom prst="rect">
              <a:avLst/>
            </a:prstGeom>
          </p:spPr>
          <p:txBody>
            <a:bodyPr lIns="0" tIns="0" rIns="0" bIns="0" rtlCol="0" anchor="t">
              <a:spAutoFit/>
            </a:bodyPr>
            <a:lstStyle/>
            <a:p>
              <a:pPr algn="ctr">
                <a:lnSpc>
                  <a:spcPts val="1856"/>
                </a:lnSpc>
              </a:pPr>
              <a:r>
                <a:rPr lang="en-US" sz="1547" b="1" dirty="0">
                  <a:solidFill>
                    <a:srgbClr val="3C3C3B"/>
                  </a:solidFill>
                  <a:latin typeface="Poppins Semi-Bold"/>
                  <a:ea typeface="Poppins Semi-Bold"/>
                  <a:cs typeface="Poppins Semi-Bold"/>
                  <a:sym typeface="Poppins Semi-Bold"/>
                </a:rPr>
                <a:t>WHOLESALE &amp; RETAIL TRADE</a:t>
              </a:r>
            </a:p>
          </p:txBody>
        </p:sp>
      </p:grpSp>
      <p:sp>
        <p:nvSpPr>
          <p:cNvPr id="45" name="TextBox 9">
            <a:extLst>
              <a:ext uri="{FF2B5EF4-FFF2-40B4-BE49-F238E27FC236}">
                <a16:creationId xmlns:a16="http://schemas.microsoft.com/office/drawing/2014/main" id="{0E7D2681-8409-013F-4176-8FE13D4D8510}"/>
              </a:ext>
            </a:extLst>
          </p:cNvPr>
          <p:cNvSpPr txBox="1"/>
          <p:nvPr/>
        </p:nvSpPr>
        <p:spPr>
          <a:xfrm>
            <a:off x="2665093" y="69764"/>
            <a:ext cx="9336296" cy="277512"/>
          </a:xfrm>
          <a:prstGeom prst="rect">
            <a:avLst/>
          </a:prstGeom>
        </p:spPr>
        <p:txBody>
          <a:bodyPr wrap="square" lIns="0" tIns="0" rIns="0" bIns="0" rtlCol="0" anchor="t">
            <a:spAutoFit/>
          </a:bodyPr>
          <a:lstStyle/>
          <a:p>
            <a:pPr algn="ctr" defTabSz="609630">
              <a:lnSpc>
                <a:spcPts val="2400"/>
              </a:lnSpc>
            </a:pPr>
            <a:r>
              <a:rPr lang="en-US" sz="1600" b="1" dirty="0">
                <a:solidFill>
                  <a:srgbClr val="3C3C3B"/>
                </a:solidFill>
                <a:highlight>
                  <a:srgbClr val="FFFF00"/>
                </a:highlight>
                <a:latin typeface="Poppins Semi-Bold"/>
                <a:ea typeface="Poppins Semi-Bold"/>
                <a:cs typeface="Poppins Semi-Bold"/>
                <a:sym typeface="Poppins Semi-Bold"/>
              </a:rPr>
              <a:t>This slide is not part of the presentation – please copy and paste the imagery to adapt slide 6</a:t>
            </a:r>
          </a:p>
        </p:txBody>
      </p:sp>
      <p:grpSp>
        <p:nvGrpSpPr>
          <p:cNvPr id="48" name="Group 45">
            <a:extLst>
              <a:ext uri="{FF2B5EF4-FFF2-40B4-BE49-F238E27FC236}">
                <a16:creationId xmlns:a16="http://schemas.microsoft.com/office/drawing/2014/main" id="{26B11A46-56E0-5F56-93C4-565E57F82F75}"/>
              </a:ext>
            </a:extLst>
          </p:cNvPr>
          <p:cNvGrpSpPr/>
          <p:nvPr/>
        </p:nvGrpSpPr>
        <p:grpSpPr>
          <a:xfrm>
            <a:off x="7823076" y="586307"/>
            <a:ext cx="1460337" cy="1706582"/>
            <a:chOff x="0" y="0"/>
            <a:chExt cx="2920673" cy="3413163"/>
          </a:xfrm>
        </p:grpSpPr>
        <p:sp>
          <p:nvSpPr>
            <p:cNvPr id="49" name="Freeform 46">
              <a:extLst>
                <a:ext uri="{FF2B5EF4-FFF2-40B4-BE49-F238E27FC236}">
                  <a16:creationId xmlns:a16="http://schemas.microsoft.com/office/drawing/2014/main" id="{B1D81F78-2E61-4421-00DE-3F76329F3B80}"/>
                </a:ext>
              </a:extLst>
            </p:cNvPr>
            <p:cNvSpPr/>
            <p:nvPr/>
          </p:nvSpPr>
          <p:spPr>
            <a:xfrm>
              <a:off x="439525" y="0"/>
              <a:ext cx="2002419" cy="2348879"/>
            </a:xfrm>
            <a:custGeom>
              <a:avLst/>
              <a:gdLst/>
              <a:ahLst/>
              <a:cxnLst/>
              <a:rect l="l" t="t" r="r" b="b"/>
              <a:pathLst>
                <a:path w="2002419" h="2348879">
                  <a:moveTo>
                    <a:pt x="0" y="0"/>
                  </a:moveTo>
                  <a:lnTo>
                    <a:pt x="2002420" y="0"/>
                  </a:lnTo>
                  <a:lnTo>
                    <a:pt x="2002420" y="2348879"/>
                  </a:lnTo>
                  <a:lnTo>
                    <a:pt x="0" y="2348879"/>
                  </a:lnTo>
                  <a:lnTo>
                    <a:pt x="0" y="0"/>
                  </a:lnTo>
                  <a:close/>
                </a:path>
              </a:pathLst>
            </a:custGeom>
            <a:blipFill>
              <a:blip>
                <a:extLst>
                  <a:ext uri="{96DAC541-7B7A-43D3-8B79-37D633B846F1}">
                    <asvg:svgBlip xmlns:asvg="http://schemas.microsoft.com/office/drawing/2016/SVG/main" r:embed="rId19"/>
                  </a:ext>
                </a:extLst>
              </a:blip>
              <a:stretch>
                <a:fillRect/>
              </a:stretch>
            </a:blipFill>
            <a:ln cap="sq">
              <a:noFill/>
              <a:prstDash val="solid"/>
              <a:miter/>
            </a:ln>
          </p:spPr>
          <p:txBody>
            <a:bodyPr/>
            <a:lstStyle/>
            <a:p>
              <a:pPr defTabSz="609630"/>
              <a:endParaRPr lang="en-GB" sz="1200" dirty="0">
                <a:solidFill>
                  <a:prstClr val="black"/>
                </a:solidFill>
                <a:latin typeface="Calibri"/>
              </a:endParaRPr>
            </a:p>
          </p:txBody>
        </p:sp>
        <p:sp>
          <p:nvSpPr>
            <p:cNvPr id="50" name="Freeform 47">
              <a:extLst>
                <a:ext uri="{FF2B5EF4-FFF2-40B4-BE49-F238E27FC236}">
                  <a16:creationId xmlns:a16="http://schemas.microsoft.com/office/drawing/2014/main" id="{9F78C54B-98E1-C704-B9BF-8655750D44DC}"/>
                </a:ext>
              </a:extLst>
            </p:cNvPr>
            <p:cNvSpPr/>
            <p:nvPr/>
          </p:nvSpPr>
          <p:spPr>
            <a:xfrm>
              <a:off x="910682" y="419100"/>
              <a:ext cx="1099309" cy="1216386"/>
            </a:xfrm>
            <a:custGeom>
              <a:avLst/>
              <a:gdLst/>
              <a:ahLst/>
              <a:cxnLst/>
              <a:rect l="l" t="t" r="r" b="b"/>
              <a:pathLst>
                <a:path w="1099309" h="1216386">
                  <a:moveTo>
                    <a:pt x="0" y="0"/>
                  </a:moveTo>
                  <a:lnTo>
                    <a:pt x="1099309" y="0"/>
                  </a:lnTo>
                  <a:lnTo>
                    <a:pt x="1099309" y="1216386"/>
                  </a:lnTo>
                  <a:lnTo>
                    <a:pt x="0" y="1216386"/>
                  </a:lnTo>
                  <a:lnTo>
                    <a:pt x="0" y="0"/>
                  </a:lnTo>
                  <a:close/>
                </a:path>
              </a:pathLst>
            </a:custGeom>
            <a:blipFill>
              <a:blip>
                <a:extLst>
                  <a:ext uri="{96DAC541-7B7A-43D3-8B79-37D633B846F1}">
                    <asvg:svgBlip xmlns:asvg="http://schemas.microsoft.com/office/drawing/2016/SVG/main" r:embed="rId20"/>
                  </a:ext>
                </a:extLst>
              </a:blip>
              <a:stretch>
                <a:fillRect/>
              </a:stretch>
            </a:blipFill>
          </p:spPr>
          <p:txBody>
            <a:bodyPr/>
            <a:lstStyle/>
            <a:p>
              <a:pPr defTabSz="609630"/>
              <a:endParaRPr lang="en-GB" sz="1200" dirty="0">
                <a:solidFill>
                  <a:prstClr val="black"/>
                </a:solidFill>
                <a:latin typeface="Calibri"/>
              </a:endParaRPr>
            </a:p>
          </p:txBody>
        </p:sp>
        <p:sp>
          <p:nvSpPr>
            <p:cNvPr id="51" name="TextBox 48">
              <a:extLst>
                <a:ext uri="{FF2B5EF4-FFF2-40B4-BE49-F238E27FC236}">
                  <a16:creationId xmlns:a16="http://schemas.microsoft.com/office/drawing/2014/main" id="{6561E3A5-3404-2EE2-C4A2-43297F18DF5D}"/>
                </a:ext>
              </a:extLst>
            </p:cNvPr>
            <p:cNvSpPr txBox="1"/>
            <p:nvPr/>
          </p:nvSpPr>
          <p:spPr>
            <a:xfrm>
              <a:off x="0" y="2469955"/>
              <a:ext cx="2920673" cy="943208"/>
            </a:xfrm>
            <a:prstGeom prst="rect">
              <a:avLst/>
            </a:prstGeom>
          </p:spPr>
          <p:txBody>
            <a:bodyPr lIns="0" tIns="0" rIns="0" bIns="0" rtlCol="0" anchor="t">
              <a:spAutoFit/>
            </a:bodyPr>
            <a:lstStyle/>
            <a:p>
              <a:pPr algn="ctr" defTabSz="609630">
                <a:lnSpc>
                  <a:spcPts val="1856"/>
                </a:lnSpc>
              </a:pPr>
              <a:r>
                <a:rPr lang="en-US" sz="1547" b="1" dirty="0">
                  <a:solidFill>
                    <a:srgbClr val="3C3C3B"/>
                  </a:solidFill>
                  <a:latin typeface="Poppins Semi-Bold"/>
                  <a:ea typeface="Poppins Semi-Bold"/>
                  <a:cs typeface="Poppins Semi-Bold"/>
                  <a:sym typeface="Poppins Semi-Bold"/>
                </a:rPr>
                <a:t>PROFESSIONAL SERVICES</a:t>
              </a:r>
            </a:p>
          </p:txBody>
        </p:sp>
      </p:grpSp>
    </p:spTree>
    <p:extLst>
      <p:ext uri="{BB962C8B-B14F-4D97-AF65-F5344CB8AC3E}">
        <p14:creationId xmlns:p14="http://schemas.microsoft.com/office/powerpoint/2010/main" val="4273194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82B41A8-0B1E-A463-AC8F-5DF0EA897768}"/>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8">
            <a:extLst>
              <a:ext uri="{FF2B5EF4-FFF2-40B4-BE49-F238E27FC236}">
                <a16:creationId xmlns:a16="http://schemas.microsoft.com/office/drawing/2014/main" id="{FAFCE456-4750-9170-0036-A0D5849DDF7A}"/>
              </a:ext>
            </a:extLst>
          </p:cNvPr>
          <p:cNvSpPr txBox="1"/>
          <p:nvPr/>
        </p:nvSpPr>
        <p:spPr>
          <a:xfrm>
            <a:off x="2769218" y="682823"/>
            <a:ext cx="8787165" cy="615553"/>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400"/>
              </a:lnSpc>
            </a:pPr>
            <a:r>
              <a:rPr lang="en-US" sz="2000" b="1" dirty="0">
                <a:solidFill>
                  <a:srgbClr val="3C3C3B"/>
                </a:solidFill>
                <a:highlight>
                  <a:srgbClr val="FFFF00"/>
                </a:highlight>
                <a:latin typeface="Poppins Semi-Bold"/>
                <a:ea typeface="Poppins Semi-Bold"/>
                <a:cs typeface="Poppins Semi-Bold"/>
                <a:sym typeface="Poppins Semi-Bold"/>
              </a:rPr>
              <a:t>Blank slide if there is anything else you would like to add</a:t>
            </a:r>
          </a:p>
          <a:p>
            <a:pPr algn="ctr">
              <a:lnSpc>
                <a:spcPts val="2400"/>
              </a:lnSpc>
            </a:pPr>
            <a:endParaRPr lang="en-US" sz="2000" b="1" dirty="0">
              <a:solidFill>
                <a:srgbClr val="3C3C3B"/>
              </a:solidFill>
              <a:latin typeface="Poppins Semi-Bold"/>
              <a:ea typeface="Poppins Semi-Bold"/>
              <a:cs typeface="Poppins Semi-Bold"/>
              <a:sym typeface="Poppins Semi-Bold"/>
            </a:endParaRPr>
          </a:p>
        </p:txBody>
      </p:sp>
    </p:spTree>
    <p:extLst>
      <p:ext uri="{BB962C8B-B14F-4D97-AF65-F5344CB8AC3E}">
        <p14:creationId xmlns:p14="http://schemas.microsoft.com/office/powerpoint/2010/main" val="1178997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239B68-FE67-0A6E-0C97-EDEF64F1BA7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41129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46692A-1986-C182-9396-87CA2993CED6}"/>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9">
            <a:extLst>
              <a:ext uri="{FF2B5EF4-FFF2-40B4-BE49-F238E27FC236}">
                <a16:creationId xmlns:a16="http://schemas.microsoft.com/office/drawing/2014/main" id="{3665D6F2-1CB0-1103-B794-52A772ABBA0A}"/>
              </a:ext>
            </a:extLst>
          </p:cNvPr>
          <p:cNvSpPr txBox="1"/>
          <p:nvPr/>
        </p:nvSpPr>
        <p:spPr>
          <a:xfrm>
            <a:off x="8373074" y="2615327"/>
            <a:ext cx="3322537" cy="2462213"/>
          </a:xfrm>
          <a:prstGeom prst="rect">
            <a:avLst/>
          </a:prstGeom>
        </p:spPr>
        <p:txBody>
          <a:bodyPr wrap="square" lIns="0" tIns="0" rIns="0" bIns="0" rtlCol="0" anchor="t">
            <a:spAutoFit/>
          </a:bodyPr>
          <a:lstStyle/>
          <a:p>
            <a:pPr algn="ctr" defTabSz="609630">
              <a:lnSpc>
                <a:spcPts val="2400"/>
              </a:lnSpc>
            </a:pPr>
            <a:r>
              <a:rPr lang="en-US" sz="2000" b="1" dirty="0">
                <a:solidFill>
                  <a:srgbClr val="3C3C3B"/>
                </a:solidFill>
                <a:highlight>
                  <a:srgbClr val="FFFF00"/>
                </a:highlight>
                <a:latin typeface="Poppins Semi-Bold"/>
                <a:ea typeface="Poppins Semi-Bold"/>
                <a:cs typeface="Poppins Semi-Bold"/>
                <a:sym typeface="Poppins Semi-Bold"/>
              </a:rPr>
              <a:t>If you would like to use a different image to represent your region, please do so here and delete the previous slide.</a:t>
            </a:r>
          </a:p>
          <a:p>
            <a:pPr algn="ctr" defTabSz="609630">
              <a:lnSpc>
                <a:spcPts val="2400"/>
              </a:lnSpc>
            </a:pPr>
            <a:endParaRPr lang="en-US" sz="2000" b="1" dirty="0">
              <a:solidFill>
                <a:srgbClr val="3C3C3B"/>
              </a:solidFill>
              <a:highlight>
                <a:srgbClr val="FFFF00"/>
              </a:highlight>
              <a:latin typeface="Poppins Semi-Bold"/>
              <a:ea typeface="Poppins Semi-Bold"/>
              <a:cs typeface="Poppins Semi-Bold"/>
              <a:sym typeface="Poppins Semi-Bold"/>
            </a:endParaRPr>
          </a:p>
          <a:p>
            <a:pPr algn="ctr" defTabSz="609630">
              <a:lnSpc>
                <a:spcPts val="2400"/>
              </a:lnSpc>
            </a:pPr>
            <a:r>
              <a:rPr lang="en-US" sz="2000" b="1" dirty="0">
                <a:solidFill>
                  <a:srgbClr val="3C3C3B"/>
                </a:solidFill>
                <a:highlight>
                  <a:srgbClr val="FFFF00"/>
                </a:highlight>
                <a:latin typeface="Poppins Semi-Bold"/>
                <a:ea typeface="Poppins Semi-Bold"/>
                <a:cs typeface="Poppins Semi-Bold"/>
                <a:sym typeface="Poppins Semi-Bold"/>
              </a:rPr>
              <a:t>If you want to use the previous slide, please delete this one before presenting.</a:t>
            </a:r>
          </a:p>
        </p:txBody>
      </p:sp>
    </p:spTree>
    <p:extLst>
      <p:ext uri="{BB962C8B-B14F-4D97-AF65-F5344CB8AC3E}">
        <p14:creationId xmlns:p14="http://schemas.microsoft.com/office/powerpoint/2010/main" val="2081111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B2318F-F36C-81E9-D546-4FB42391C11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830092C-C65A-A39A-8ADC-A3E639A7C94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79060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324C65-ECDD-60C1-FD4F-F945D707404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1CE09E4-23E0-3D22-996A-B2143D79D37B}"/>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46367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AF9C19-E8F2-A4BF-3EBE-AB5F48E94A7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2767642-789E-9261-0917-DCC0AFBAF3C0}"/>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96770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B1849-B194-BB9A-26F7-CFEA1608C96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515EDA90-928D-5792-0EE9-228498FF60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06044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514901-87AD-C29A-8710-D98E77965F11}"/>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4E5423EC-AA96-585A-9412-9E38AA0D135D}"/>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9">
            <a:extLst>
              <a:ext uri="{FF2B5EF4-FFF2-40B4-BE49-F238E27FC236}">
                <a16:creationId xmlns:a16="http://schemas.microsoft.com/office/drawing/2014/main" id="{6882CA94-17D9-C4CA-997E-5211ED6BCC3F}"/>
              </a:ext>
            </a:extLst>
          </p:cNvPr>
          <p:cNvSpPr txBox="1"/>
          <p:nvPr/>
        </p:nvSpPr>
        <p:spPr>
          <a:xfrm>
            <a:off x="3481034" y="2813447"/>
            <a:ext cx="3322537" cy="1231106"/>
          </a:xfrm>
          <a:prstGeom prst="rect">
            <a:avLst/>
          </a:prstGeom>
        </p:spPr>
        <p:txBody>
          <a:bodyPr wrap="square" lIns="0" tIns="0" rIns="0" bIns="0" rtlCol="0" anchor="t">
            <a:spAutoFit/>
          </a:bodyPr>
          <a:lstStyle/>
          <a:p>
            <a:pPr algn="ctr" defTabSz="609630">
              <a:lnSpc>
                <a:spcPts val="2400"/>
              </a:lnSpc>
            </a:pPr>
            <a:r>
              <a:rPr lang="en-US" sz="2000" b="1" dirty="0">
                <a:solidFill>
                  <a:srgbClr val="3C3C3B"/>
                </a:solidFill>
                <a:highlight>
                  <a:srgbClr val="FFFF00"/>
                </a:highlight>
                <a:latin typeface="Poppins Semi-Bold"/>
                <a:ea typeface="Poppins Semi-Bold"/>
                <a:cs typeface="Poppins Semi-Bold"/>
                <a:sym typeface="Poppins Semi-Bold"/>
              </a:rPr>
              <a:t>We suggest you select up to 5 images from the graphics at the end of this presentation</a:t>
            </a:r>
          </a:p>
        </p:txBody>
      </p:sp>
      <p:sp>
        <p:nvSpPr>
          <p:cNvPr id="2" name="TextBox 9">
            <a:extLst>
              <a:ext uri="{FF2B5EF4-FFF2-40B4-BE49-F238E27FC236}">
                <a16:creationId xmlns:a16="http://schemas.microsoft.com/office/drawing/2014/main" id="{C2245FE9-B739-8414-1455-9CA530E7B856}"/>
              </a:ext>
            </a:extLst>
          </p:cNvPr>
          <p:cNvSpPr txBox="1"/>
          <p:nvPr/>
        </p:nvSpPr>
        <p:spPr>
          <a:xfrm>
            <a:off x="7953185" y="2813447"/>
            <a:ext cx="3322537" cy="615553"/>
          </a:xfrm>
          <a:prstGeom prst="rect">
            <a:avLst/>
          </a:prstGeom>
        </p:spPr>
        <p:txBody>
          <a:bodyPr wrap="square" lIns="0" tIns="0" rIns="0" bIns="0" rtlCol="0" anchor="t">
            <a:spAutoFit/>
          </a:bodyPr>
          <a:lstStyle/>
          <a:p>
            <a:pPr algn="ctr" defTabSz="609630">
              <a:lnSpc>
                <a:spcPts val="2400"/>
              </a:lnSpc>
            </a:pPr>
            <a:r>
              <a:rPr lang="en-US" sz="2000" b="1" dirty="0">
                <a:solidFill>
                  <a:srgbClr val="3C3C3B"/>
                </a:solidFill>
                <a:highlight>
                  <a:srgbClr val="FFFF00"/>
                </a:highlight>
                <a:latin typeface="Poppins Semi-Bold"/>
                <a:ea typeface="Poppins Semi-Bold"/>
                <a:cs typeface="Poppins Semi-Bold"/>
                <a:sym typeface="Poppins Semi-Bold"/>
              </a:rPr>
              <a:t>We suggest you add an image of or from your region here</a:t>
            </a:r>
          </a:p>
        </p:txBody>
      </p:sp>
    </p:spTree>
    <p:extLst>
      <p:ext uri="{BB962C8B-B14F-4D97-AF65-F5344CB8AC3E}">
        <p14:creationId xmlns:p14="http://schemas.microsoft.com/office/powerpoint/2010/main" val="592663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754A86-4DD2-22DF-2215-5D5791F1F5B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C96E85D-13BD-AA7D-05DD-8417A03A85F4}"/>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9">
            <a:extLst>
              <a:ext uri="{FF2B5EF4-FFF2-40B4-BE49-F238E27FC236}">
                <a16:creationId xmlns:a16="http://schemas.microsoft.com/office/drawing/2014/main" id="{4194EF19-05BE-F8A4-DDCC-89CF7854E5D4}"/>
              </a:ext>
            </a:extLst>
          </p:cNvPr>
          <p:cNvSpPr txBox="1"/>
          <p:nvPr/>
        </p:nvSpPr>
        <p:spPr>
          <a:xfrm>
            <a:off x="2773463" y="408450"/>
            <a:ext cx="3322537" cy="2462213"/>
          </a:xfrm>
          <a:prstGeom prst="rect">
            <a:avLst/>
          </a:prstGeom>
        </p:spPr>
        <p:txBody>
          <a:bodyPr wrap="square" lIns="0" tIns="0" rIns="0" bIns="0" rtlCol="0" anchor="t">
            <a:spAutoFit/>
          </a:bodyPr>
          <a:lstStyle/>
          <a:p>
            <a:pPr algn="ctr" defTabSz="609630">
              <a:lnSpc>
                <a:spcPts val="2400"/>
              </a:lnSpc>
            </a:pPr>
            <a:r>
              <a:rPr lang="en-US" sz="2000" b="1" dirty="0">
                <a:solidFill>
                  <a:srgbClr val="3C3C3B"/>
                </a:solidFill>
                <a:highlight>
                  <a:srgbClr val="FFFF00"/>
                </a:highlight>
                <a:latin typeface="Poppins Semi-Bold"/>
                <a:ea typeface="Poppins Semi-Bold"/>
                <a:cs typeface="Poppins Semi-Bold"/>
                <a:sym typeface="Poppins Semi-Bold"/>
              </a:rPr>
              <a:t>We suggest you add any local developments that may have opportunities now or in the future. Alternatively, you can delete this slide and use the next slide with provided examples.</a:t>
            </a:r>
          </a:p>
        </p:txBody>
      </p:sp>
    </p:spTree>
    <p:extLst>
      <p:ext uri="{BB962C8B-B14F-4D97-AF65-F5344CB8AC3E}">
        <p14:creationId xmlns:p14="http://schemas.microsoft.com/office/powerpoint/2010/main" val="3060899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47A01B3A3E01C46B68A68956A53F376" ma:contentTypeVersion="27" ma:contentTypeDescription="Create a new document." ma:contentTypeScope="" ma:versionID="5d5b6c428b6ac1ded20bcc7303877a5b">
  <xsd:schema xmlns:xsd="http://www.w3.org/2001/XMLSchema" xmlns:xs="http://www.w3.org/2001/XMLSchema" xmlns:p="http://schemas.microsoft.com/office/2006/metadata/properties" xmlns:ns2="01cdd075-c344-4c65-8551-ba9dc45e0196" xmlns:ns3="6c2c260b-7b8b-4528-a165-310b68aa19c0" targetNamespace="http://schemas.microsoft.com/office/2006/metadata/properties" ma:root="true" ma:fieldsID="92d924a8168c65035eeefd968babf21f" ns2:_="" ns3:_="">
    <xsd:import namespace="01cdd075-c344-4c65-8551-ba9dc45e0196"/>
    <xsd:import namespace="6c2c260b-7b8b-4528-a165-310b68aa19c0"/>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2:MediaServiceAutoTags" minOccurs="0"/>
                <xsd:element ref="ns2:MediaServiceOCR" minOccurs="0"/>
                <xsd:element ref="ns2:MediaServiceLocation" minOccurs="0"/>
                <xsd:element ref="ns3:SharedWithDetails" minOccurs="0"/>
                <xsd:element ref="ns2:MediaServiceEventHashCode" minOccurs="0"/>
                <xsd:element ref="ns2:MediaServiceGenerationTime" minOccurs="0"/>
                <xsd:element ref="ns2:Location" minOccurs="0"/>
                <xsd:element ref="ns2:f07d3687-ac90-42b1-a51b-18f0a9d734dcCountryOrRegion" minOccurs="0"/>
                <xsd:element ref="ns2:f07d3687-ac90-42b1-a51b-18f0a9d734dcState" minOccurs="0"/>
                <xsd:element ref="ns2:f07d3687-ac90-42b1-a51b-18f0a9d734dcCity" minOccurs="0"/>
                <xsd:element ref="ns2:f07d3687-ac90-42b1-a51b-18f0a9d734dcPostalCode" minOccurs="0"/>
                <xsd:element ref="ns2:f07d3687-ac90-42b1-a51b-18f0a9d734dcStreet" minOccurs="0"/>
                <xsd:element ref="ns2:f07d3687-ac90-42b1-a51b-18f0a9d734dcGeoLoc" minOccurs="0"/>
                <xsd:element ref="ns2:f07d3687-ac90-42b1-a51b-18f0a9d734dcDispNam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cdd075-c344-4c65-8551-ba9dc45e01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Location" ma:index="14"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Location" ma:index="18" nillable="true" ma:displayName="Location" ma:format="Dropdown" ma:internalName="Location">
      <xsd:simpleType>
        <xsd:restriction base="dms:Unknown"/>
      </xsd:simpleType>
    </xsd:element>
    <xsd:element name="f07d3687-ac90-42b1-a51b-18f0a9d734dcCountryOrRegion" ma:index="19" nillable="true" ma:displayName="Location: Country/Region" ma:internalName="CountryOrRegion" ma:readOnly="true">
      <xsd:simpleType>
        <xsd:restriction base="dms:Text"/>
      </xsd:simpleType>
    </xsd:element>
    <xsd:element name="f07d3687-ac90-42b1-a51b-18f0a9d734dcState" ma:index="20" nillable="true" ma:displayName="Location: State" ma:internalName="State" ma:readOnly="true">
      <xsd:simpleType>
        <xsd:restriction base="dms:Text"/>
      </xsd:simpleType>
    </xsd:element>
    <xsd:element name="f07d3687-ac90-42b1-a51b-18f0a9d734dcCity" ma:index="21" nillable="true" ma:displayName="Location: City" ma:internalName="City" ma:readOnly="true">
      <xsd:simpleType>
        <xsd:restriction base="dms:Text"/>
      </xsd:simpleType>
    </xsd:element>
    <xsd:element name="f07d3687-ac90-42b1-a51b-18f0a9d734dcPostalCode" ma:index="22" nillable="true" ma:displayName="Location: Postal Code" ma:internalName="PostalCode" ma:readOnly="true">
      <xsd:simpleType>
        <xsd:restriction base="dms:Text"/>
      </xsd:simpleType>
    </xsd:element>
    <xsd:element name="f07d3687-ac90-42b1-a51b-18f0a9d734dcStreet" ma:index="23" nillable="true" ma:displayName="Location: Street" ma:internalName="Street" ma:readOnly="true">
      <xsd:simpleType>
        <xsd:restriction base="dms:Text"/>
      </xsd:simpleType>
    </xsd:element>
    <xsd:element name="f07d3687-ac90-42b1-a51b-18f0a9d734dcGeoLoc" ma:index="24" nillable="true" ma:displayName="Location: Coordinates" ma:internalName="GeoLoc" ma:readOnly="true">
      <xsd:simpleType>
        <xsd:restriction base="dms:Unknown"/>
      </xsd:simpleType>
    </xsd:element>
    <xsd:element name="f07d3687-ac90-42b1-a51b-18f0a9d734dcDispName" ma:index="25" nillable="true" ma:displayName="Location: Name" ma:internalName="DispName" ma:readOnly="true">
      <xsd:simpleType>
        <xsd:restriction base="dms:Text"/>
      </xsd:simpleType>
    </xsd:element>
    <xsd:element name="MediaServiceAutoKeyPoints" ma:index="26" nillable="true" ma:displayName="MediaServiceAutoKeyPoints" ma:hidden="true" ma:internalName="MediaServiceAutoKeyPoints" ma:readOnly="true">
      <xsd:simpleType>
        <xsd:restriction base="dms:Note"/>
      </xsd:simpleType>
    </xsd:element>
    <xsd:element name="MediaServiceKeyPoints" ma:index="27" nillable="true" ma:displayName="KeyPoints" ma:internalName="MediaServiceKeyPoints" ma:readOnly="true">
      <xsd:simpleType>
        <xsd:restriction base="dms:Note">
          <xsd:maxLength value="255"/>
        </xsd:restriction>
      </xsd:simpleType>
    </xsd:element>
    <xsd:element name="MediaLengthInSeconds" ma:index="28" nillable="true" ma:displayName="Length (seconds)" ma:internalName="MediaLengthInSeconds" ma:readOnly="true">
      <xsd:simpleType>
        <xsd:restriction base="dms:Unknown"/>
      </xsd:simpleType>
    </xsd:element>
    <xsd:element name="lcf76f155ced4ddcb4097134ff3c332f" ma:index="30" nillable="true" ma:taxonomy="true" ma:internalName="lcf76f155ced4ddcb4097134ff3c332f" ma:taxonomyFieldName="MediaServiceImageTags" ma:displayName="Image Tags" ma:readOnly="false" ma:fieldId="{5cf76f15-5ced-4ddc-b409-7134ff3c332f}" ma:taxonomyMulti="true" ma:sspId="ff8b8215-537e-473c-a938-1c22ac075c1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3" nillable="true" ma:displayName="MediaServiceSearchProperties" ma:hidden="true" ma:internalName="MediaServiceSearchProperties" ma:readOnly="true">
      <xsd:simpleType>
        <xsd:restriction base="dms:Note"/>
      </xsd:simpleType>
    </xsd:element>
    <xsd:element name="MediaServiceBillingMetadata" ma:index="3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c2c260b-7b8b-4528-a165-310b68aa19c0"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31" nillable="true" ma:displayName="Taxonomy Catch All Column" ma:hidden="true" ma:list="{177cddd9-1127-4499-8272-b131e8285558}" ma:internalName="TaxCatchAll" ma:showField="CatchAllData" ma:web="6c2c260b-7b8b-4528-a165-310b68aa19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ocation xmlns="01cdd075-c344-4c65-8551-ba9dc45e0196" xsi:nil="true"/>
    <lcf76f155ced4ddcb4097134ff3c332f xmlns="01cdd075-c344-4c65-8551-ba9dc45e0196">
      <Terms xmlns="http://schemas.microsoft.com/office/infopath/2007/PartnerControls"/>
    </lcf76f155ced4ddcb4097134ff3c332f>
    <TaxCatchAll xmlns="6c2c260b-7b8b-4528-a165-310b68aa19c0" xsi:nil="true"/>
  </documentManagement>
</p:properties>
</file>

<file path=customXml/itemProps1.xml><?xml version="1.0" encoding="utf-8"?>
<ds:datastoreItem xmlns:ds="http://schemas.openxmlformats.org/officeDocument/2006/customXml" ds:itemID="{BDC5849A-AF6D-427D-BE6A-F10C7A3D3D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cdd075-c344-4c65-8551-ba9dc45e0196"/>
    <ds:schemaRef ds:uri="6c2c260b-7b8b-4528-a165-310b68aa19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3C4B59B-D881-4FEA-84CC-B8F03F5E5B5D}">
  <ds:schemaRefs>
    <ds:schemaRef ds:uri="http://schemas.microsoft.com/sharepoint/v3/contenttype/forms"/>
  </ds:schemaRefs>
</ds:datastoreItem>
</file>

<file path=customXml/itemProps3.xml><?xml version="1.0" encoding="utf-8"?>
<ds:datastoreItem xmlns:ds="http://schemas.openxmlformats.org/officeDocument/2006/customXml" ds:itemID="{F87D39B7-30F2-4FEE-9EE2-695D9824545F}">
  <ds:schemaRefs>
    <ds:schemaRef ds:uri="http://purl.org/dc/terms/"/>
    <ds:schemaRef ds:uri="http://schemas.microsoft.com/office/2006/metadata/properties"/>
    <ds:schemaRef ds:uri="6c2c260b-7b8b-4528-a165-310b68aa19c0"/>
    <ds:schemaRef ds:uri="01cdd075-c344-4c65-8551-ba9dc45e0196"/>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463</TotalTime>
  <Words>2338</Words>
  <Application>Microsoft Office PowerPoint</Application>
  <PresentationFormat>Widescreen</PresentationFormat>
  <Paragraphs>137</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Aptos</vt:lpstr>
      <vt:lpstr>Aptos Display</vt:lpstr>
      <vt:lpstr>Arial</vt:lpstr>
      <vt:lpstr>Calibri</vt:lpstr>
      <vt:lpstr>Poppins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Helen Twomey</dc:creator>
  <cp:lastModifiedBy>Helen Twomey</cp:lastModifiedBy>
  <cp:revision>3</cp:revision>
  <cp:lastPrinted>2026-03-06T13:49:23Z</cp:lastPrinted>
  <dcterms:created xsi:type="dcterms:W3CDTF">2026-03-03T13:45:20Z</dcterms:created>
  <dcterms:modified xsi:type="dcterms:W3CDTF">2026-04-23T10:01:47Z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0x010100447A01B3A3E01C46B68A68956A53F376</vt:lpwstr>
  </property>
  <property fmtid="{D5CDD505-2E9C-101B-9397-08002B2CF9AE}" pid="3" name="MediaServiceImageTags">
    <vt:lpwstr/>
  </property>
</Properties>
</file>