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296"/>
    <a:srgbClr val="008592"/>
    <a:srgbClr val="7E3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35FE2-B380-4947-9BEC-2E9AB9D8504F}" v="2" dt="2026-04-23T09:59:03.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806" autoAdjust="0"/>
  </p:normalViewPr>
  <p:slideViewPr>
    <p:cSldViewPr snapToGrid="0">
      <p:cViewPr varScale="1">
        <p:scale>
          <a:sx n="66" d="100"/>
          <a:sy n="66" d="100"/>
        </p:scale>
        <p:origin x="231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undo custSel addSld modSld">
      <pc:chgData name="Helen Twomey" userId="ef176716-8ebb-42f3-81eb-15fd71ddcb48" providerId="ADAL" clId="{D60E6996-A7B1-439C-8AAF-FAEAAD91CF15}" dt="2026-04-23T09:59:14.142" v="285" actId="207"/>
      <pc:docMkLst>
        <pc:docMk/>
      </pc:docMkLst>
      <pc:sldChg chg="addSp delSp modSp mod modNotesTx">
        <pc:chgData name="Helen Twomey" userId="ef176716-8ebb-42f3-81eb-15fd71ddcb48" providerId="ADAL" clId="{D60E6996-A7B1-439C-8AAF-FAEAAD91CF15}" dt="2026-04-23T09:59:14.142" v="285" actId="207"/>
        <pc:sldMkLst>
          <pc:docMk/>
          <pc:sldMk cId="428027527" sldId="269"/>
        </pc:sldMkLst>
        <pc:spChg chg="add mod">
          <ac:chgData name="Helen Twomey" userId="ef176716-8ebb-42f3-81eb-15fd71ddcb48" providerId="ADAL" clId="{D60E6996-A7B1-439C-8AAF-FAEAAD91CF15}" dt="2026-04-23T09:59:14.142" v="285" actId="207"/>
          <ac:spMkLst>
            <pc:docMk/>
            <pc:sldMk cId="428027527" sldId="269"/>
            <ac:spMk id="2" creationId="{AFE3C75F-7051-0D11-4D82-13C00711A90D}"/>
          </ac:spMkLst>
        </pc:spChg>
        <pc:spChg chg="add mod">
          <ac:chgData name="Helen Twomey" userId="ef176716-8ebb-42f3-81eb-15fd71ddcb48" providerId="ADAL" clId="{D60E6996-A7B1-439C-8AAF-FAEAAD91CF15}" dt="2026-04-23T09:59:14.142" v="285" actId="207"/>
          <ac:spMkLst>
            <pc:docMk/>
            <pc:sldMk cId="428027527" sldId="269"/>
            <ac:spMk id="5" creationId="{23823DAE-6339-EB56-E2F3-AF35B2661F82}"/>
          </ac:spMkLst>
        </pc:spChg>
        <pc:spChg chg="add del mod">
          <ac:chgData name="Helen Twomey" userId="ef176716-8ebb-42f3-81eb-15fd71ddcb48" providerId="ADAL" clId="{D60E6996-A7B1-439C-8AAF-FAEAAD91CF15}" dt="2026-04-23T09:59:02.933" v="282" actId="478"/>
          <ac:spMkLst>
            <pc:docMk/>
            <pc:sldMk cId="428027527" sldId="269"/>
            <ac:spMk id="6" creationId="{EB17C9A4-ACBA-E593-0D22-D75D06EDF360}"/>
          </ac:spMkLst>
        </pc:spChg>
        <pc:spChg chg="add mod">
          <ac:chgData name="Helen Twomey" userId="ef176716-8ebb-42f3-81eb-15fd71ddcb48" providerId="ADAL" clId="{D60E6996-A7B1-439C-8AAF-FAEAAD91CF15}" dt="2026-04-23T09:59:14.142" v="285" actId="207"/>
          <ac:spMkLst>
            <pc:docMk/>
            <pc:sldMk cId="428027527" sldId="269"/>
            <ac:spMk id="7" creationId="{B6321FB2-803E-8250-90D5-1524DA83D06E}"/>
          </ac:spMkLst>
        </pc:spChg>
        <pc:spChg chg="add mod">
          <ac:chgData name="Helen Twomey" userId="ef176716-8ebb-42f3-81eb-15fd71ddcb48" providerId="ADAL" clId="{D60E6996-A7B1-439C-8AAF-FAEAAD91CF15}" dt="2026-04-23T09:59:14.142" v="285" actId="207"/>
          <ac:spMkLst>
            <pc:docMk/>
            <pc:sldMk cId="428027527" sldId="269"/>
            <ac:spMk id="8" creationId="{9BE2D286-AD83-56BB-3329-CA83A5E1898A}"/>
          </ac:spMkLst>
        </pc:spChg>
        <pc:picChg chg="add del mod">
          <ac:chgData name="Helen Twomey" userId="ef176716-8ebb-42f3-81eb-15fd71ddcb48" providerId="ADAL" clId="{D60E6996-A7B1-439C-8AAF-FAEAAD91CF15}" dt="2026-04-23T09:20:53.529" v="272" actId="478"/>
          <ac:picMkLst>
            <pc:docMk/>
            <pc:sldMk cId="428027527" sldId="269"/>
            <ac:picMk id="3" creationId="{7ED28A53-D39D-247B-D7AC-EDDE9E513998}"/>
          </ac:picMkLst>
        </pc:picChg>
        <pc:picChg chg="add mod">
          <ac:chgData name="Helen Twomey" userId="ef176716-8ebb-42f3-81eb-15fd71ddcb48" providerId="ADAL" clId="{D60E6996-A7B1-439C-8AAF-FAEAAD91CF15}" dt="2026-04-23T09:20:57.287" v="275" actId="34135"/>
          <ac:picMkLst>
            <pc:docMk/>
            <pc:sldMk cId="428027527" sldId="269"/>
            <ac:picMk id="4" creationId="{EAC8967B-F80C-F07B-748B-5051C7A577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23/04/2026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a:t>One-page guide to regionalising slides: </a:t>
            </a:r>
            <a:r>
              <a:rPr lang="en-GB" sz="1000" i="1" u="sng" kern="1200">
                <a:solidFill>
                  <a:schemeClr val="tx1"/>
                </a:solidFill>
                <a:effectLst/>
                <a:latin typeface="+mn-lt"/>
                <a:ea typeface="+mn-ea"/>
                <a:cs typeface="+mn-cs"/>
                <a:hlinkClick r:id="rId6"/>
              </a:rPr>
              <a:t>https://resources.careersandenterprise.co.uk/sites/default/files/2026-03/Regionalising%20the%20ATE%20Resources.pdf</a:t>
            </a:r>
            <a:endParaRPr lang="en-GB" sz="1000" i="1" kern="1200">
              <a:solidFill>
                <a:schemeClr val="tx1"/>
              </a:solidFill>
              <a:effectLst/>
              <a:latin typeface="+mn-lt"/>
              <a:ea typeface="+mn-ea"/>
              <a:cs typeface="+mn-cs"/>
            </a:endParaRPr>
          </a:p>
          <a:p>
            <a:endParaRPr lang="en-GB" sz="1000" b="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32397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the South West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the South West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labour market is a phrase that describes how many jobs are available, how many people want them and which skills employers are looking for.</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i="1" dirty="0"/>
              <a:t>Optional audience interaction:</a:t>
            </a:r>
            <a:endParaRPr lang="en-GB" sz="1000" i="0" dirty="0"/>
          </a:p>
          <a:p>
            <a:pPr marL="0" indent="0">
              <a:buFont typeface="Arial" panose="020B0604020202020204" pitchFamily="34" charset="0"/>
              <a:buNone/>
            </a:pPr>
            <a:r>
              <a:rPr lang="en-GB" sz="1000" i="0" dirty="0"/>
              <a:t>Can you think of a job that was common in the past but has declined or disappeared now?</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1000" i="1" dirty="0"/>
              <a:t>Example answers:</a:t>
            </a:r>
          </a:p>
          <a:p>
            <a:pPr marL="171450" indent="-171450">
              <a:buFont typeface="Arial" panose="020B0604020202020204" pitchFamily="34" charset="0"/>
              <a:buChar char="•"/>
            </a:pPr>
            <a:r>
              <a:rPr lang="en-GB" sz="1000" b="1" dirty="0"/>
              <a:t>Video rental shop assistant</a:t>
            </a:r>
            <a:r>
              <a:rPr lang="en-GB" sz="1000" dirty="0"/>
              <a:t> - shops like Blockbuster employed staff to manage physical tapes and DVDs – now we have streaming platforms and automated digital libraries.</a:t>
            </a:r>
          </a:p>
          <a:p>
            <a:pPr marL="171450" indent="-171450">
              <a:buFont typeface="Arial" panose="020B0604020202020204" pitchFamily="34" charset="0"/>
              <a:buChar char="•"/>
            </a:pPr>
            <a:r>
              <a:rPr lang="en-GB" sz="1000" b="1" dirty="0"/>
              <a:t>Typist / word‑processing operator</a:t>
            </a:r>
            <a:r>
              <a:rPr lang="en-GB" sz="1000" dirty="0"/>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indent="-171450">
              <a:buFont typeface="Arial" panose="020B0604020202020204" pitchFamily="34" charset="0"/>
              <a:buChar char="•"/>
            </a:pPr>
            <a:r>
              <a:rPr lang="en-GB" sz="1000" b="1" dirty="0"/>
              <a:t>Directory enquiries operator</a:t>
            </a:r>
            <a:r>
              <a:rPr lang="en-GB" sz="1000" dirty="0"/>
              <a:t> - people phoned a number to ask for someone’s telephone number, but now we have online search engines and digital contact directories.</a:t>
            </a:r>
          </a:p>
          <a:p>
            <a:pPr marL="171450" indent="-171450">
              <a:buFont typeface="Arial" panose="020B0604020202020204" pitchFamily="34" charset="0"/>
              <a:buChar char="•"/>
            </a:pPr>
            <a:r>
              <a:rPr lang="en-GB" sz="1000" b="1" dirty="0"/>
              <a:t>Paste‑up artist </a:t>
            </a:r>
            <a:r>
              <a:rPr lang="en-GB" sz="1000" dirty="0"/>
              <a:t>(newspaper and magazine layout) - before digital publishing, staff physically cut and arranged content on boards but now it is digital.</a:t>
            </a:r>
          </a:p>
          <a:p>
            <a:pPr marL="171450" indent="-171450">
              <a:buFont typeface="Arial" panose="020B0604020202020204" pitchFamily="34" charset="0"/>
              <a:buChar char="•"/>
            </a:pPr>
            <a:r>
              <a:rPr lang="en-GB" sz="1000" b="1" dirty="0"/>
              <a:t>Traditional travel agent</a:t>
            </a:r>
            <a:r>
              <a:rPr lang="en-GB" sz="1000" dirty="0"/>
              <a:t> (walk‑in model) - booking holidays with in‑person agents haw decreased with</a:t>
            </a:r>
            <a:r>
              <a:rPr lang="en-GB" sz="1000" b="0" dirty="0"/>
              <a:t> online </a:t>
            </a:r>
            <a:r>
              <a:rPr lang="en-GB" sz="1000" dirty="0"/>
              <a:t>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sz="1050"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more).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endParaRPr lang="en-GB" sz="1100" b="0" dirty="0"/>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the </a:t>
            </a:r>
            <a:r>
              <a:rPr lang="en-GB" sz="1000" b="1" dirty="0"/>
              <a:t>South West,</a:t>
            </a:r>
            <a:r>
              <a:rPr lang="en-GB" sz="1000" b="0" dirty="0"/>
              <a:t> the biggest growth sectors will be </a:t>
            </a:r>
            <a:r>
              <a:rPr lang="en-GB" sz="1000" b="1" dirty="0"/>
              <a:t>Accommodation &amp; Food</a:t>
            </a:r>
            <a:r>
              <a:rPr lang="en-GB" sz="1000" b="0" dirty="0"/>
              <a:t>, </a:t>
            </a:r>
            <a:r>
              <a:rPr lang="en-GB" sz="1000" b="1" dirty="0"/>
              <a:t>Construction</a:t>
            </a:r>
            <a:r>
              <a:rPr lang="en-GB" sz="1000" b="0" dirty="0"/>
              <a:t>, </a:t>
            </a:r>
            <a:r>
              <a:rPr lang="en-GB" sz="1000" b="1" dirty="0"/>
              <a:t>Health &amp; Social Work</a:t>
            </a:r>
            <a:r>
              <a:rPr lang="en-GB" sz="1000" b="0" dirty="0"/>
              <a:t>, </a:t>
            </a:r>
            <a:r>
              <a:rPr lang="en-GB" sz="1000" b="1" dirty="0"/>
              <a:t>Professional Services </a:t>
            </a:r>
            <a:r>
              <a:rPr lang="en-GB" sz="1000" b="0" dirty="0"/>
              <a:t>(this includes roles in the legal sector, finance and accounting, business and management consultation, marketing, HR and many more) and </a:t>
            </a:r>
            <a:r>
              <a:rPr lang="en-GB" sz="1000" b="1" dirty="0"/>
              <a:t>Wholesale &amp; Retail Trade</a:t>
            </a:r>
            <a:r>
              <a:rPr lang="en-GB" sz="1000" b="0" dirty="0"/>
              <a:t> (which includes a huge range of roles linked to moving and supplying goods, selling goods and supporting the whole operation of wholesale and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Construction, Health &amp; Adult Social Care or Professional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The South West is a big region, so it is also a good idea to look more closely at our local area and the growth sectors.  You can see that…</a:t>
            </a:r>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svg"/><Relationship Id="rId1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35.svg"/><Relationship Id="rId12" Type="http://schemas.openxmlformats.org/officeDocument/2006/relationships/image" Target="../media/image23.sv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svg"/><Relationship Id="rId5" Type="http://schemas.openxmlformats.org/officeDocument/2006/relationships/image" Target="../media/image34.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2.svg"/><Relationship Id="rId4" Type="http://schemas.openxmlformats.org/officeDocument/2006/relationships/image" Target="../media/image13.svg"/><Relationship Id="rId9" Type="http://schemas.openxmlformats.org/officeDocument/2006/relationships/image" Target="../media/image36.sv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C8967B-F80C-F07B-748B-5051C7A5779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23823DAE-6339-EB56-E2F3-AF35B2661F82}"/>
              </a:ext>
            </a:extLst>
          </p:cNvPr>
          <p:cNvSpPr txBox="1"/>
          <p:nvPr/>
        </p:nvSpPr>
        <p:spPr>
          <a:xfrm>
            <a:off x="3157703" y="2062392"/>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00B296"/>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00B296"/>
                </a:solidFill>
                <a:latin typeface="Poppins Semi-Bold"/>
                <a:ea typeface="Poppins Semi-Bold"/>
                <a:cs typeface="Poppins Semi-Bold"/>
                <a:sym typeface="Poppins Semi-Bold"/>
              </a:rPr>
              <a:t> </a:t>
            </a:r>
          </a:p>
        </p:txBody>
      </p:sp>
      <p:sp>
        <p:nvSpPr>
          <p:cNvPr id="7" name="TextBox 6">
            <a:extLst>
              <a:ext uri="{FF2B5EF4-FFF2-40B4-BE49-F238E27FC236}">
                <a16:creationId xmlns:a16="http://schemas.microsoft.com/office/drawing/2014/main" id="{B6321FB2-803E-8250-90D5-1524DA83D06E}"/>
              </a:ext>
            </a:extLst>
          </p:cNvPr>
          <p:cNvSpPr txBox="1"/>
          <p:nvPr/>
        </p:nvSpPr>
        <p:spPr>
          <a:xfrm>
            <a:off x="3041863" y="3772914"/>
            <a:ext cx="8125690" cy="315984"/>
          </a:xfrm>
          <a:prstGeom prst="rect">
            <a:avLst/>
          </a:prstGeom>
          <a:noFill/>
        </p:spPr>
        <p:txBody>
          <a:bodyPr wrap="square">
            <a:spAutoFit/>
          </a:bodyPr>
          <a:lstStyle/>
          <a:p>
            <a:pPr algn="l">
              <a:lnSpc>
                <a:spcPts val="1888"/>
              </a:lnSpc>
            </a:pPr>
            <a:r>
              <a:rPr lang="en-US" sz="1100" b="1" u="sng" dirty="0">
                <a:solidFill>
                  <a:srgbClr val="00B296"/>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8" name="TextBox 7">
            <a:extLst>
              <a:ext uri="{FF2B5EF4-FFF2-40B4-BE49-F238E27FC236}">
                <a16:creationId xmlns:a16="http://schemas.microsoft.com/office/drawing/2014/main" id="{9BE2D286-AD83-56BB-3329-CA83A5E1898A}"/>
              </a:ext>
            </a:extLst>
          </p:cNvPr>
          <p:cNvSpPr txBox="1"/>
          <p:nvPr/>
        </p:nvSpPr>
        <p:spPr>
          <a:xfrm>
            <a:off x="3010690" y="4223197"/>
            <a:ext cx="5748847" cy="261610"/>
          </a:xfrm>
          <a:prstGeom prst="rect">
            <a:avLst/>
          </a:prstGeom>
          <a:noFill/>
        </p:spPr>
        <p:txBody>
          <a:bodyPr wrap="square">
            <a:spAutoFit/>
          </a:bodyPr>
          <a:lstStyle/>
          <a:p>
            <a:r>
              <a:rPr lang="en-US" sz="1100" b="1" dirty="0">
                <a:solidFill>
                  <a:srgbClr val="00B296"/>
                </a:solidFill>
                <a:latin typeface="Poppins Semi-Bold"/>
                <a:ea typeface="Poppins Semi-Bold"/>
                <a:cs typeface="Poppins Semi-Bold"/>
                <a:sym typeface="Poppins Semi-Bold"/>
              </a:rPr>
              <a:t> </a:t>
            </a:r>
            <a:r>
              <a:rPr lang="en-US" sz="1100" b="1" u="sng" dirty="0">
                <a:solidFill>
                  <a:srgbClr val="00B296"/>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00B296"/>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00B296"/>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00B296"/>
              </a:solidFill>
            </a:endParaRPr>
          </a:p>
        </p:txBody>
      </p:sp>
      <p:sp>
        <p:nvSpPr>
          <p:cNvPr id="2" name="TextBox 1">
            <a:extLst>
              <a:ext uri="{FF2B5EF4-FFF2-40B4-BE49-F238E27FC236}">
                <a16:creationId xmlns:a16="http://schemas.microsoft.com/office/drawing/2014/main" id="{AFE3C75F-7051-0D11-4D82-13C00711A90D}"/>
              </a:ext>
            </a:extLst>
          </p:cNvPr>
          <p:cNvSpPr txBox="1"/>
          <p:nvPr/>
        </p:nvSpPr>
        <p:spPr>
          <a:xfrm>
            <a:off x="3021081" y="4937815"/>
            <a:ext cx="8125690" cy="261610"/>
          </a:xfrm>
          <a:prstGeom prst="rect">
            <a:avLst/>
          </a:prstGeom>
          <a:noFill/>
        </p:spPr>
        <p:txBody>
          <a:bodyPr wrap="square">
            <a:spAutoFit/>
          </a:bodyPr>
          <a:lstStyle/>
          <a:p>
            <a:r>
              <a:rPr lang="en-GB" sz="1100" b="1" dirty="0">
                <a:solidFill>
                  <a:srgbClr val="00B296"/>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00B296"/>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6EA3D-1FB0-118F-6664-4AF196B4659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214D5A-B2CE-D86C-C441-8624791E177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44CBB3-866E-4F5B-2CEE-A1FF79F8BE5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5592CC-9673-14E8-FA4C-AB44008FCBF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16"/>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FB5BB-38E9-DE06-5F99-20DEEAE7B6E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8">
            <a:extLst>
              <a:ext uri="{FF2B5EF4-FFF2-40B4-BE49-F238E27FC236}">
                <a16:creationId xmlns:a16="http://schemas.microsoft.com/office/drawing/2014/main" id="{FAFCE456-4750-9170-0036-A0D5849DDF7A}"/>
              </a:ext>
            </a:extLst>
          </p:cNvPr>
          <p:cNvSpPr txBox="1"/>
          <p:nvPr/>
        </p:nvSpPr>
        <p:spPr>
          <a:xfrm>
            <a:off x="2769218" y="682823"/>
            <a:ext cx="8787165" cy="61555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17899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9D8995-3C42-1449-00C7-4655E7824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D33C38-6881-AB1D-F485-6B598F45F48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CB3870-59F8-8426-F9D0-B6F39C97F53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CEDB20-174E-CFEF-2F97-B9648C2A69B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50CA78A-3DA3-AA08-CC98-630A0C463D8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7882CE-61FC-E592-7824-3E2A36C012C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A34957F-ECB3-37AC-5AA4-C55BF89B178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7EEBA1-10FF-13C3-4FE7-C953F81F8D3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Props1.xml><?xml version="1.0" encoding="utf-8"?>
<ds:datastoreItem xmlns:ds="http://schemas.openxmlformats.org/officeDocument/2006/customXml" ds:itemID="{F3C4B59B-D881-4FEA-84CC-B8F03F5E5B5D}">
  <ds:schemaRefs>
    <ds:schemaRef ds:uri="http://schemas.microsoft.com/sharepoint/v3/contenttype/forms"/>
  </ds:schemaRefs>
</ds:datastoreItem>
</file>

<file path=customXml/itemProps2.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7D39B7-30F2-4FEE-9EE2-695D9824545F}">
  <ds:schemaRefs>
    <ds:schemaRef ds:uri="http://purl.org/dc/terms/"/>
    <ds:schemaRef ds:uri="http://schemas.microsoft.com/office/2006/metadata/properties"/>
    <ds:schemaRef ds:uri="6c2c260b-7b8b-4528-a165-310b68aa19c0"/>
    <ds:schemaRef ds:uri="01cdd075-c344-4c65-8551-ba9dc45e0196"/>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459</TotalTime>
  <Words>2313</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3</cp:revision>
  <cp:lastPrinted>2026-03-06T13:49:23Z</cp:lastPrinted>
  <dcterms:created xsi:type="dcterms:W3CDTF">2026-03-03T13:45:20Z</dcterms:created>
  <dcterms:modified xsi:type="dcterms:W3CDTF">2026-04-23T09:59:17Z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