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76" r:id="rId6"/>
    <p:sldId id="256" r:id="rId7"/>
    <p:sldId id="257" r:id="rId8"/>
    <p:sldId id="258" r:id="rId9"/>
    <p:sldId id="259" r:id="rId10"/>
    <p:sldId id="260" r:id="rId11"/>
    <p:sldId id="261" r:id="rId12"/>
    <p:sldId id="262" r:id="rId13"/>
    <p:sldId id="263" r:id="rId14"/>
    <p:sldId id="278" r:id="rId15"/>
    <p:sldId id="269" r:id="rId16"/>
    <p:sldId id="268" r:id="rId17"/>
    <p:sldId id="281" r:id="rId18"/>
    <p:sldId id="273" r:id="rId19"/>
    <p:sldId id="274" r:id="rId20"/>
    <p:sldId id="290"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265" autoAdjust="0"/>
  </p:normalViewPr>
  <p:slideViewPr>
    <p:cSldViewPr snapToGrid="0">
      <p:cViewPr varScale="1">
        <p:scale>
          <a:sx n="36" d="100"/>
          <a:sy n="36" d="100"/>
        </p:scale>
        <p:origin x="1844" y="4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redo custSel addSld delSld modSld sldOrd">
      <pc:chgData name="Helen Twomey" userId="ef176716-8ebb-42f3-81eb-15fd71ddcb48" providerId="ADAL" clId="{D60E6996-A7B1-439C-8AAF-FAEAAD91CF15}" dt="2026-03-27T09:29:47.728" v="8857" actId="20577"/>
      <pc:docMkLst>
        <pc:docMk/>
      </pc:docMkLst>
      <pc:sldChg chg="addSp delSp modSp mod">
        <pc:chgData name="Helen Twomey" userId="ef176716-8ebb-42f3-81eb-15fd71ddcb48" providerId="ADAL" clId="{D60E6996-A7B1-439C-8AAF-FAEAAD91CF15}" dt="2026-03-24T14:55:03.280" v="8841" actId="34135"/>
        <pc:sldMkLst>
          <pc:docMk/>
          <pc:sldMk cId="1466384612" sldId="256"/>
        </pc:sldMkLst>
        <pc:picChg chg="add mod">
          <ac:chgData name="Helen Twomey" userId="ef176716-8ebb-42f3-81eb-15fd71ddcb48" providerId="ADAL" clId="{D60E6996-A7B1-439C-8AAF-FAEAAD91CF15}" dt="2026-03-24T14:55:03.280" v="8841" actId="34135"/>
          <ac:picMkLst>
            <pc:docMk/>
            <pc:sldMk cId="1466384612" sldId="256"/>
            <ac:picMk id="3" creationId="{7955CAF5-E851-833D-0495-AC59ECD19686}"/>
          </ac:picMkLst>
        </pc:picChg>
      </pc:sldChg>
      <pc:sldChg chg="addSp delSp modSp mod">
        <pc:chgData name="Helen Twomey" userId="ef176716-8ebb-42f3-81eb-15fd71ddcb48" providerId="ADAL" clId="{D60E6996-A7B1-439C-8AAF-FAEAAD91CF15}" dt="2026-03-27T09:26:08.737" v="8849" actId="34135"/>
        <pc:sldMkLst>
          <pc:docMk/>
          <pc:sldMk cId="3743476892" sldId="258"/>
        </pc:sldMkLst>
        <pc:picChg chg="add del mod">
          <ac:chgData name="Helen Twomey" userId="ef176716-8ebb-42f3-81eb-15fd71ddcb48" providerId="ADAL" clId="{D60E6996-A7B1-439C-8AAF-FAEAAD91CF15}" dt="2026-03-27T09:26:00.389" v="8846" actId="931"/>
          <ac:picMkLst>
            <pc:docMk/>
            <pc:sldMk cId="3743476892" sldId="258"/>
            <ac:picMk id="3" creationId="{ECD1DF69-9287-0961-C04A-0A485DF05F57}"/>
          </ac:picMkLst>
        </pc:picChg>
        <pc:picChg chg="del mod">
          <ac:chgData name="Helen Twomey" userId="ef176716-8ebb-42f3-81eb-15fd71ddcb48" providerId="ADAL" clId="{D60E6996-A7B1-439C-8AAF-FAEAAD91CF15}" dt="2026-03-27T09:25:58.182" v="8843" actId="478"/>
          <ac:picMkLst>
            <pc:docMk/>
            <pc:sldMk cId="3743476892" sldId="258"/>
            <ac:picMk id="4" creationId="{1B0F5A74-A21E-D9DA-3671-D751383FE701}"/>
          </ac:picMkLst>
        </pc:picChg>
        <pc:picChg chg="add mod">
          <ac:chgData name="Helen Twomey" userId="ef176716-8ebb-42f3-81eb-15fd71ddcb48" providerId="ADAL" clId="{D60E6996-A7B1-439C-8AAF-FAEAAD91CF15}" dt="2026-03-27T09:26:08.737" v="8849" actId="34135"/>
          <ac:picMkLst>
            <pc:docMk/>
            <pc:sldMk cId="3743476892" sldId="258"/>
            <ac:picMk id="6" creationId="{B97435F6-70D2-693C-E422-AD64AF6ACD41}"/>
          </ac:picMkLst>
        </pc:picChg>
      </pc:sldChg>
      <pc:sldChg chg="addSp delSp modSp mod">
        <pc:chgData name="Helen Twomey" userId="ef176716-8ebb-42f3-81eb-15fd71ddcb48" providerId="ADAL" clId="{D60E6996-A7B1-439C-8AAF-FAEAAD91CF15}" dt="2026-03-24T14:54:12.900" v="8836" actId="34135"/>
        <pc:sldMkLst>
          <pc:docMk/>
          <pc:sldMk cId="3007444611" sldId="274"/>
        </pc:sldMkLst>
        <pc:picChg chg="add mod ord">
          <ac:chgData name="Helen Twomey" userId="ef176716-8ebb-42f3-81eb-15fd71ddcb48" providerId="ADAL" clId="{D60E6996-A7B1-439C-8AAF-FAEAAD91CF15}" dt="2026-03-24T14:54:12.900" v="8836" actId="34135"/>
          <ac:picMkLst>
            <pc:docMk/>
            <pc:sldMk cId="3007444611" sldId="274"/>
            <ac:picMk id="4" creationId="{578D0B68-E997-EB71-323B-99F06BE648F8}"/>
          </ac:picMkLst>
        </pc:picChg>
      </pc:sldChg>
      <pc:sldChg chg="modNotesTx">
        <pc:chgData name="Helen Twomey" userId="ef176716-8ebb-42f3-81eb-15fd71ddcb48" providerId="ADAL" clId="{D60E6996-A7B1-439C-8AAF-FAEAAD91CF15}" dt="2026-03-27T09:29:47.728" v="8857" actId="20577"/>
        <pc:sldMkLst>
          <pc:docMk/>
          <pc:sldMk cId="38938256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29019-0F2B-47BF-ADF1-C43682797B4F}" type="datetimeFigureOut">
              <a:rPr lang="en-GB" smtClean="0"/>
              <a:t>27/03/2026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2274-FC53-4070-A309-80F08091EFE7}" type="slidenum">
              <a:rPr lang="en-GB" smtClean="0"/>
              <a:t>‹#›</a:t>
            </a:fld>
            <a:endParaRPr lang="en-GB"/>
          </a:p>
        </p:txBody>
      </p:sp>
    </p:spTree>
    <p:extLst>
      <p:ext uri="{BB962C8B-B14F-4D97-AF65-F5344CB8AC3E}">
        <p14:creationId xmlns:p14="http://schemas.microsoft.com/office/powerpoint/2010/main" val="238785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132274-FC53-4070-A309-80F08091EFE7}" type="slidenum">
              <a:rPr lang="en-GB" smtClean="0"/>
              <a:t>1</a:t>
            </a:fld>
            <a:endParaRPr lang="en-GB"/>
          </a:p>
        </p:txBody>
      </p:sp>
    </p:spTree>
    <p:extLst>
      <p:ext uri="{BB962C8B-B14F-4D97-AF65-F5344CB8AC3E}">
        <p14:creationId xmlns:p14="http://schemas.microsoft.com/office/powerpoint/2010/main" val="238226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i="1" kern="100" dirty="0">
                <a:effectLst/>
                <a:latin typeface="Calibri Light" panose="020F0302020204030204" pitchFamily="34" charset="0"/>
                <a:ea typeface="Aptos" panose="020B0004020202020204" pitchFamily="34" charset="0"/>
              </a:rPr>
              <a:t>(Speaker note: Please click for animation – circles will appear individually)</a:t>
            </a:r>
          </a:p>
          <a:p>
            <a:pPr marL="0" lvl="0" indent="0">
              <a:buFont typeface="Symbol" panose="05050102010706020507" pitchFamily="18" charset="2"/>
              <a:buNone/>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Apprenticeships are available from level 2 (foundation and intermediate level) (for context, GCSEs are level 2 qualifications), all the way up to level 7 (again, for context, a university bachelor’s degree is a level 6 and a master’s degree is level 7). Apprenticeships have levels to give an idea of the level of knowledge, skills and behaviours needed for a particular role, as well as to align with the level of the qualification that is built into the apprenticeship.</a:t>
            </a:r>
            <a:br>
              <a:rPr lang="en-GB" sz="800" kern="100" dirty="0">
                <a:effectLst/>
                <a:latin typeface="Calibri Light" panose="020F0302020204030204" pitchFamily="34" charset="0"/>
                <a:ea typeface="Aptos" panose="020B0004020202020204" pitchFamily="34" charset="0"/>
              </a:rPr>
            </a:b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What is important to know about apprenticeship levels is that say you’ve done A-levels, which are a level 3 qualification, it doesn’t mean you can’t or shouldn’t do a level 3 apprenticeship. If the job you want to do is accessible via a level 3 apprenticeship – go for it!</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There are more than 650 apprenticeship standards. A standard sets out all the details about the apprenticeship. The range is huge, from accountant to zookeeper, and you can access nearly 70% of the occupations available in England via an apprenticeship.</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Apprenticeships typically take between one and six years to complete, depending on the level and the role. There are some apprenticeships that are now a minimum of 8 months, if they are foundation apprenticeships or if the apprentice has prior experience that can shorten it.</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Now we’re coming to that BIG difference between apprenticeships and ‘real jobs’ – off-the-job training. What is really special about it is that you are paid to take regular, scheduled time away from your workplace tasks and duties, to spend time learning and working towards any qualifications that are part of your apprenticeship.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This learning is provided by a college, university, independent training provider or even the employer themselves if they are set up to do so.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You also don’t pay any fees – so if you’re doing a degree apprenticeship for example, you wouldn’t pay the university fees (unless you’re over 21 and doing a level 7 apprenticeship).</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Entry requirements for apprenticeships really vary and will depend on the level, the role, the employer and the training provider. For example, some level 2 apprenticeships don’t have specific entry requirements, although lots will, but degree apprenticeships will almost always require GCSEs and a level 3 qualification like A-levels or T Levels (more on those in a bit!), and at certain grades too.</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Finding an apprenticeship can be confusing because sometimes people think you apply through a college for example. But you actually find an apprenticeship in the same way you would with any other job – looking for an employer with a vacancy and applying to them. </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You find apprenticeships in all the places you’d find other jobs, as well as on a special government website called Find an apprenticeship, which we can give you some support to use.</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Progression is an important part of apprenticeships, because they are designed to support your career development, meaning that many individuals will undertake more than 1 apprenticeship, moving through different levels as they progress their career and need to learn new skills.</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10</a:t>
            </a:fld>
            <a:endParaRPr lang="en-GB"/>
          </a:p>
        </p:txBody>
      </p:sp>
    </p:spTree>
    <p:extLst>
      <p:ext uri="{BB962C8B-B14F-4D97-AF65-F5344CB8AC3E}">
        <p14:creationId xmlns:p14="http://schemas.microsoft.com/office/powerpoint/2010/main" val="330795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800" dirty="0"/>
              <a:t>The next option we are going to discuss today is </a:t>
            </a:r>
            <a:r>
              <a:rPr lang="en-GB" sz="800" b="1" dirty="0"/>
              <a:t>Higher Technical Qualifications – also known as HTQs for short</a:t>
            </a:r>
            <a:r>
              <a:rPr lang="en-GB" sz="800" dirty="0"/>
              <a:t> </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If you are considering higher education, which is education after secondary school leading to level 4 qualifications and above, but aren’t sure if a full bachelor’s degree is right for you and you’re interested in the idea of technical education, HTQs could be the perfect next step!</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Watch this short film about HTQs and then we’ll go over the key facts.</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11</a:t>
            </a:fld>
            <a:endParaRPr lang="en-GB"/>
          </a:p>
        </p:txBody>
      </p:sp>
    </p:spTree>
    <p:extLst>
      <p:ext uri="{BB962C8B-B14F-4D97-AF65-F5344CB8AC3E}">
        <p14:creationId xmlns:p14="http://schemas.microsoft.com/office/powerpoint/2010/main" val="3717653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00" dirty="0">
                <a:effectLst/>
                <a:latin typeface="Calibri Light" panose="020F0302020204030204" pitchFamily="34" charset="0"/>
                <a:ea typeface="Aptos" panose="020B0004020202020204" pitchFamily="34" charset="0"/>
              </a:rPr>
              <a:t>(Speaker note: </a:t>
            </a:r>
            <a:r>
              <a:rPr lang="en-GB" sz="800" b="0" i="1" kern="100" dirty="0">
                <a:effectLst/>
                <a:latin typeface="Calibri Light" panose="020F0302020204030204" pitchFamily="34" charset="0"/>
                <a:ea typeface="Aptos" panose="020B0004020202020204" pitchFamily="34" charset="0"/>
              </a:rPr>
              <a:t>Play this short film – the link is here if you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1" kern="100" dirty="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00" dirty="0">
                <a:effectLst/>
                <a:latin typeface="Calibri Light" panose="020F0302020204030204" pitchFamily="34" charset="0"/>
                <a:ea typeface="Aptos" panose="020B0004020202020204" pitchFamily="34" charset="0"/>
              </a:rPr>
              <a:t>https://vimeo.com/1120766498</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12</a:t>
            </a:fld>
            <a:endParaRPr lang="en-GB"/>
          </a:p>
        </p:txBody>
      </p:sp>
    </p:spTree>
    <p:extLst>
      <p:ext uri="{BB962C8B-B14F-4D97-AF65-F5344CB8AC3E}">
        <p14:creationId xmlns:p14="http://schemas.microsoft.com/office/powerpoint/2010/main" val="6729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i="1" kern="100" dirty="0">
                <a:effectLst/>
                <a:latin typeface="Calibri Light" panose="020F0302020204030204" pitchFamily="34" charset="0"/>
                <a:ea typeface="Aptos" panose="020B0004020202020204" pitchFamily="34" charset="0"/>
              </a:rPr>
              <a:t>(Speaker note: Please click for animation – circles will appear individually)</a:t>
            </a: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Let’s look at some of the key facts.</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HTQs are level 4 and 5 qualifications and to give that some context like we did for apprenticeships, A-levels and T Levels are level 3 and a full bachelor's degree is level 6.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So HTQs sit just between those.</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You do need to be 18+ and have a level 3 qualification to be eligible for an HTQ.</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They are taught in colleges, universities and Institutes of Technology.</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Level 4 HTQs take one year and level 5 HTQs take two years.</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HTQs are really flexible and can be studied full or part time, which means you can do them alongside a job.</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They are typically delivered in a classroom setting, with practical elements depending on the course.</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You can access the same student finance as for a full degree.</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After an HTQ, you can top it up to a full degree, go on to an apprenticeship or into employment.</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13</a:t>
            </a:fld>
            <a:endParaRPr lang="en-GB"/>
          </a:p>
        </p:txBody>
      </p:sp>
    </p:spTree>
    <p:extLst>
      <p:ext uri="{BB962C8B-B14F-4D97-AF65-F5344CB8AC3E}">
        <p14:creationId xmlns:p14="http://schemas.microsoft.com/office/powerpoint/2010/main" val="12826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00" dirty="0">
                <a:effectLst/>
                <a:latin typeface="Calibri Light" panose="020F0302020204030204" pitchFamily="34" charset="0"/>
                <a:ea typeface="Aptos" panose="020B0004020202020204" pitchFamily="34" charset="0"/>
              </a:rPr>
              <a:t>(Speaker note: </a:t>
            </a:r>
            <a:r>
              <a:rPr lang="en-GB" sz="800" i="1" dirty="0"/>
              <a:t>This slide has been included so you can summarise the two technical education options we have discussed today. This slide could also be shared with students, colleagues or parents after the session to summarise what has been discussed.)</a:t>
            </a:r>
          </a:p>
          <a:p>
            <a:endParaRPr lang="en-GB" sz="800" dirty="0"/>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14</a:t>
            </a:fld>
            <a:endParaRPr lang="en-GB"/>
          </a:p>
        </p:txBody>
      </p:sp>
    </p:spTree>
    <p:extLst>
      <p:ext uri="{BB962C8B-B14F-4D97-AF65-F5344CB8AC3E}">
        <p14:creationId xmlns:p14="http://schemas.microsoft.com/office/powerpoint/2010/main" val="320312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800" dirty="0"/>
              <a:t>There are lots of places that you can find out more about the different options we’ve discussed today, and you can see some of these on the screen now. </a:t>
            </a:r>
          </a:p>
          <a:p>
            <a:endParaRPr lang="en-GB" sz="800" dirty="0"/>
          </a:p>
          <a:p>
            <a:pPr marL="171450" indent="-171450">
              <a:buFont typeface="Arial" panose="020B0604020202020204" pitchFamily="34" charset="0"/>
              <a:buChar char="•"/>
            </a:pPr>
            <a:r>
              <a:rPr lang="en-GB" sz="800" dirty="0"/>
              <a:t>On the top row you can see the Government apprenticeships website and Find an apprenticeship, which we spoke about earlier.</a:t>
            </a:r>
          </a:p>
          <a:p>
            <a:endParaRPr lang="en-GB"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On the bottom row, you can see the HTQ Toolkit page, which has a section called ‘For potential learners’ with resources you can explore, and the Government HTQs page.</a:t>
            </a:r>
          </a:p>
          <a:p>
            <a:pPr marL="171450" indent="-171450">
              <a:buFont typeface="Arial" panose="020B0604020202020204" pitchFamily="34" charset="0"/>
              <a:buChar char="•"/>
            </a:pPr>
            <a:endParaRPr lang="en-GB"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kern="100" dirty="0">
                <a:effectLst/>
                <a:latin typeface="Calibri Light" panose="020F0302020204030204" pitchFamily="34" charset="0"/>
                <a:ea typeface="Aptos" panose="020B0004020202020204" pitchFamily="34" charset="0"/>
              </a:rPr>
              <a:t>(Speaker note: </a:t>
            </a:r>
            <a:r>
              <a:rPr lang="en-GB" sz="800" i="1" dirty="0"/>
              <a:t>You could offer to share the links)</a:t>
            </a:r>
            <a:br>
              <a:rPr lang="en-GB" sz="800" i="1" dirty="0"/>
            </a:br>
            <a:endParaRPr lang="en-GB" sz="800" i="1" dirty="0"/>
          </a:p>
          <a:p>
            <a:pPr marL="171450" indent="-171450">
              <a:buFont typeface="Arial" panose="020B0604020202020204" pitchFamily="34" charset="0"/>
              <a:buChar char="•"/>
            </a:pPr>
            <a:r>
              <a:rPr lang="en-GB" sz="800" dirty="0"/>
              <a:t>https://www.apprenticeships.gov.uk/</a:t>
            </a:r>
          </a:p>
          <a:p>
            <a:pPr marL="171450" indent="-171450">
              <a:buFont typeface="Arial" panose="020B0604020202020204" pitchFamily="34" charset="0"/>
              <a:buChar char="•"/>
            </a:pPr>
            <a:r>
              <a:rPr lang="en-GB" sz="800" dirty="0"/>
              <a:t>https://www.findapprenticeship.service.gov.uk/</a:t>
            </a:r>
          </a:p>
          <a:p>
            <a:pPr marL="171450" indent="-171450">
              <a:buFont typeface="Arial" panose="020B0604020202020204" pitchFamily="34" charset="0"/>
              <a:buChar char="•"/>
            </a:pPr>
            <a:r>
              <a:rPr lang="en-GB" sz="800" dirty="0"/>
              <a:t>https://www.htqtoolkit.co.uk/</a:t>
            </a:r>
          </a:p>
          <a:p>
            <a:pPr marL="171450" indent="-171450">
              <a:buFont typeface="Arial" panose="020B0604020202020204" pitchFamily="34" charset="0"/>
              <a:buChar char="•"/>
            </a:pPr>
            <a:r>
              <a:rPr lang="en-GB" sz="800" dirty="0"/>
              <a:t>https://www.skillsforcareers.education.gov.uk/pages/training-choice/htq-higher-technical-qualification</a:t>
            </a:r>
          </a:p>
        </p:txBody>
      </p:sp>
      <p:sp>
        <p:nvSpPr>
          <p:cNvPr id="4" name="Slide Number Placeholder 3"/>
          <p:cNvSpPr>
            <a:spLocks noGrp="1"/>
          </p:cNvSpPr>
          <p:nvPr>
            <p:ph type="sldNum" sz="quarter" idx="5"/>
          </p:nvPr>
        </p:nvSpPr>
        <p:spPr/>
        <p:txBody>
          <a:bodyPr/>
          <a:lstStyle/>
          <a:p>
            <a:fld id="{BD132274-FC53-4070-A309-80F08091EFE7}" type="slidenum">
              <a:rPr lang="en-GB" smtClean="0"/>
              <a:t>15</a:t>
            </a:fld>
            <a:endParaRPr lang="en-GB"/>
          </a:p>
        </p:txBody>
      </p:sp>
    </p:spTree>
    <p:extLst>
      <p:ext uri="{BB962C8B-B14F-4D97-AF65-F5344CB8AC3E}">
        <p14:creationId xmlns:p14="http://schemas.microsoft.com/office/powerpoint/2010/main" val="1493562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also a website where you can explore other options that we haven’t discussed in detail today, which you can see on the screen now.</a:t>
            </a:r>
          </a:p>
          <a:p>
            <a:endParaRPr lang="en-GB" dirty="0"/>
          </a:p>
          <a:p>
            <a:r>
              <a:rPr lang="en-GB" dirty="0"/>
              <a:t>www.skillsforcareers.education.gov.uk</a:t>
            </a:r>
          </a:p>
        </p:txBody>
      </p:sp>
      <p:sp>
        <p:nvSpPr>
          <p:cNvPr id="4" name="Slide Number Placeholder 3"/>
          <p:cNvSpPr>
            <a:spLocks noGrp="1"/>
          </p:cNvSpPr>
          <p:nvPr>
            <p:ph type="sldNum" sz="quarter" idx="5"/>
          </p:nvPr>
        </p:nvSpPr>
        <p:spPr/>
        <p:txBody>
          <a:bodyPr/>
          <a:lstStyle/>
          <a:p>
            <a:fld id="{BD132274-FC53-4070-A309-80F08091EFE7}" type="slidenum">
              <a:rPr lang="en-GB" smtClean="0"/>
              <a:t>16</a:t>
            </a:fld>
            <a:endParaRPr lang="en-GB"/>
          </a:p>
        </p:txBody>
      </p:sp>
    </p:spTree>
    <p:extLst>
      <p:ext uri="{BB962C8B-B14F-4D97-AF65-F5344CB8AC3E}">
        <p14:creationId xmlns:p14="http://schemas.microsoft.com/office/powerpoint/2010/main" val="369980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Amazing Apprenticeships also has a page on their website called ‘The Options’ where you can explore different resources to help you understand them.</a:t>
            </a:r>
          </a:p>
          <a:p>
            <a:endParaRPr lang="en-GB" sz="800" dirty="0"/>
          </a:p>
          <a:p>
            <a:r>
              <a:rPr lang="en-GB" sz="800" dirty="0"/>
              <a:t>www.amazingapprenticeships.com/the-options/ </a:t>
            </a:r>
          </a:p>
        </p:txBody>
      </p:sp>
      <p:sp>
        <p:nvSpPr>
          <p:cNvPr id="4" name="Slide Number Placeholder 3"/>
          <p:cNvSpPr>
            <a:spLocks noGrp="1"/>
          </p:cNvSpPr>
          <p:nvPr>
            <p:ph type="sldNum" sz="quarter" idx="5"/>
          </p:nvPr>
        </p:nvSpPr>
        <p:spPr/>
        <p:txBody>
          <a:bodyPr/>
          <a:lstStyle/>
          <a:p>
            <a:fld id="{BD132274-FC53-4070-A309-80F08091EFE7}" type="slidenum">
              <a:rPr lang="en-GB" smtClean="0"/>
              <a:t>17</a:t>
            </a:fld>
            <a:endParaRPr lang="en-GB"/>
          </a:p>
        </p:txBody>
      </p:sp>
    </p:spTree>
    <p:extLst>
      <p:ext uri="{BB962C8B-B14F-4D97-AF65-F5344CB8AC3E}">
        <p14:creationId xmlns:p14="http://schemas.microsoft.com/office/powerpoint/2010/main" val="350183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b="1" kern="100" dirty="0">
                <a:effectLst/>
                <a:latin typeface="Calibri Light" panose="020F0302020204030204" pitchFamily="34" charset="0"/>
                <a:ea typeface="Aptos" panose="020B0004020202020204" pitchFamily="34" charset="0"/>
              </a:rPr>
              <a:t>What is technical education?</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Welcome to today’s session.</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Today we are going to be exploring technical education:</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What it is</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The different options and how they work,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Who technical education can suit, and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What you could do next if you’re interested.</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Even if you don’t think technical education is for you, please listen carefully, because you may be surprised at some of the new opportunities that it can offer you.</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It’s always important to have an open mind and not limit your options.</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2</a:t>
            </a:fld>
            <a:endParaRPr lang="en-GB"/>
          </a:p>
        </p:txBody>
      </p:sp>
    </p:spTree>
    <p:extLst>
      <p:ext uri="{BB962C8B-B14F-4D97-AF65-F5344CB8AC3E}">
        <p14:creationId xmlns:p14="http://schemas.microsoft.com/office/powerpoint/2010/main" val="381210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700" b="1" kern="100" dirty="0">
                <a:effectLst/>
                <a:latin typeface="Calibri Light" panose="020F0302020204030204" pitchFamily="34" charset="0"/>
                <a:ea typeface="Aptos" panose="020B0004020202020204" pitchFamily="34" charset="0"/>
              </a:rPr>
              <a:t>What do we mean by technical education?</a:t>
            </a:r>
            <a:br>
              <a:rPr lang="en-GB" sz="700" b="1" kern="100" dirty="0">
                <a:effectLst/>
                <a:latin typeface="Calibri Light" panose="020F0302020204030204" pitchFamily="34" charset="0"/>
                <a:ea typeface="Aptos" panose="020B0004020202020204" pitchFamily="34" charset="0"/>
              </a:rPr>
            </a:br>
            <a:endParaRPr lang="en-GB" sz="700" b="1"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700" kern="100" dirty="0">
                <a:effectLst/>
                <a:latin typeface="Calibri Light" panose="020F0302020204030204" pitchFamily="34" charset="0"/>
                <a:ea typeface="Aptos" panose="020B0004020202020204" pitchFamily="34" charset="0"/>
              </a:rPr>
              <a:t>Technical education can be described as “</a:t>
            </a:r>
            <a:r>
              <a:rPr lang="en-GB" sz="700" i="1" kern="100" dirty="0">
                <a:effectLst/>
                <a:latin typeface="Calibri Light" panose="020F0302020204030204" pitchFamily="34" charset="0"/>
                <a:ea typeface="Aptos" panose="020B0004020202020204" pitchFamily="34" charset="0"/>
              </a:rPr>
              <a:t>education that focuses on practical skills and applied knowledge for specific careers”</a:t>
            </a:r>
            <a:r>
              <a:rPr lang="en-GB" sz="700" kern="100" dirty="0">
                <a:effectLst/>
                <a:latin typeface="Calibri Light" panose="020F0302020204030204" pitchFamily="34" charset="0"/>
                <a:ea typeface="Aptos" panose="020B0004020202020204" pitchFamily="34" charset="0"/>
              </a:rPr>
              <a:t>.</a:t>
            </a:r>
          </a:p>
          <a:p>
            <a:pPr marL="342900" lvl="0" indent="-342900">
              <a:buFont typeface="Symbol" panose="05050102010706020507" pitchFamily="18" charset="2"/>
              <a:buChar char=""/>
            </a:pPr>
            <a:endParaRPr lang="en-GB" sz="700" kern="100" dirty="0">
              <a:effectLst/>
              <a:latin typeface="Calibri Light" panose="020F0302020204030204" pitchFamily="34" charset="0"/>
            </a:endParaRPr>
          </a:p>
          <a:p>
            <a:pPr marL="342900" lvl="0" indent="-342900">
              <a:buFont typeface="Symbol" panose="05050102010706020507" pitchFamily="18" charset="2"/>
              <a:buChar char=""/>
            </a:pPr>
            <a:r>
              <a:rPr lang="en-GB" sz="800" dirty="0"/>
              <a:t>Here’s what makes technical education different:</a:t>
            </a:r>
            <a:br>
              <a:rPr lang="en-GB" sz="800" dirty="0"/>
            </a:br>
            <a:r>
              <a:rPr lang="en-GB" sz="800" dirty="0"/>
              <a:t>- </a:t>
            </a:r>
            <a:r>
              <a:rPr lang="en-GB" sz="800" b="1" dirty="0"/>
              <a:t>Practical learning - </a:t>
            </a:r>
            <a:r>
              <a:rPr lang="en-GB" sz="800" dirty="0"/>
              <a:t>You’ll learn by doing, not just by listening.</a:t>
            </a:r>
            <a:br>
              <a:rPr lang="en-GB" sz="800" dirty="0"/>
            </a:br>
            <a:r>
              <a:rPr lang="en-GB" sz="800" dirty="0"/>
              <a:t>- </a:t>
            </a:r>
            <a:r>
              <a:rPr lang="en-GB" sz="800" b="1" dirty="0"/>
              <a:t>Built with employers </a:t>
            </a:r>
            <a:r>
              <a:rPr lang="en-GB" sz="800" b="0" dirty="0"/>
              <a:t>- </a:t>
            </a:r>
            <a:r>
              <a:rPr lang="en-GB" sz="800" dirty="0"/>
              <a:t>Courses are designed with businesses, so you gain the skills they’re looking for.</a:t>
            </a:r>
            <a:br>
              <a:rPr lang="en-GB" sz="800" dirty="0"/>
            </a:br>
            <a:r>
              <a:rPr lang="en-GB" sz="800" dirty="0"/>
              <a:t>- </a:t>
            </a:r>
            <a:r>
              <a:rPr lang="en-GB" sz="800" b="1" dirty="0"/>
              <a:t>Career-focussed - </a:t>
            </a:r>
            <a:r>
              <a:rPr lang="en-GB" sz="800" dirty="0"/>
              <a:t>Everything you learn helps you move towards the job you want.</a:t>
            </a:r>
            <a:br>
              <a:rPr lang="en-GB" sz="800" dirty="0"/>
            </a:br>
            <a:r>
              <a:rPr lang="en-GB" sz="800" dirty="0"/>
              <a:t>- </a:t>
            </a:r>
            <a:r>
              <a:rPr lang="en-GB" sz="800" b="1" dirty="0"/>
              <a:t>Industry-ready</a:t>
            </a:r>
            <a:r>
              <a:rPr lang="en-GB" sz="800" dirty="0"/>
              <a:t> - What you study matches what’s happening in the real world.</a:t>
            </a:r>
            <a:br>
              <a:rPr lang="en-GB" sz="800" dirty="0"/>
            </a:br>
            <a:r>
              <a:rPr lang="en-GB" sz="800" dirty="0"/>
              <a:t>- </a:t>
            </a:r>
            <a:r>
              <a:rPr lang="en-GB" sz="800" b="1" dirty="0"/>
              <a:t>Bridges the gap</a:t>
            </a:r>
            <a:r>
              <a:rPr lang="en-GB" sz="800" dirty="0"/>
              <a:t> - It connects classroom learning with actual work experience</a:t>
            </a:r>
          </a:p>
          <a:p>
            <a:pPr marL="171450" lvl="0" indent="-171450">
              <a:buFont typeface="Arial" panose="020B0604020202020204" pitchFamily="34" charset="0"/>
              <a:buChar char="•"/>
            </a:pPr>
            <a:endParaRPr lang="en-GB" sz="700" kern="100" dirty="0">
              <a:effectLst/>
              <a:latin typeface="Calibri Light" panose="020F0302020204030204" pitchFamily="34" charset="0"/>
              <a:ea typeface="Aptos" panose="020B0004020202020204" pitchFamily="34" charset="0"/>
            </a:endParaRPr>
          </a:p>
          <a:p>
            <a:pPr marL="0" lvl="0" indent="0">
              <a:buFont typeface="Calibri Light" panose="020F0302020204030204" pitchFamily="34" charset="0"/>
              <a:buNone/>
            </a:pPr>
            <a:endParaRPr lang="en-GB" sz="700" kern="100" dirty="0">
              <a:effectLst/>
              <a:latin typeface="Calibri Light" panose="020F0302020204030204" pitchFamily="34" charset="0"/>
              <a:ea typeface="Aptos" panose="020B0004020202020204" pitchFamily="34" charset="0"/>
            </a:endParaRPr>
          </a:p>
          <a:p>
            <a:endParaRPr lang="en-GB" sz="700" dirty="0"/>
          </a:p>
        </p:txBody>
      </p:sp>
      <p:sp>
        <p:nvSpPr>
          <p:cNvPr id="4" name="Slide Number Placeholder 3"/>
          <p:cNvSpPr>
            <a:spLocks noGrp="1"/>
          </p:cNvSpPr>
          <p:nvPr>
            <p:ph type="sldNum" sz="quarter" idx="5"/>
          </p:nvPr>
        </p:nvSpPr>
        <p:spPr/>
        <p:txBody>
          <a:bodyPr/>
          <a:lstStyle/>
          <a:p>
            <a:fld id="{BD132274-FC53-4070-A309-80F08091EFE7}" type="slidenum">
              <a:rPr lang="en-GB" smtClean="0"/>
              <a:t>3</a:t>
            </a:fld>
            <a:endParaRPr lang="en-GB"/>
          </a:p>
        </p:txBody>
      </p:sp>
    </p:spTree>
    <p:extLst>
      <p:ext uri="{BB962C8B-B14F-4D97-AF65-F5344CB8AC3E}">
        <p14:creationId xmlns:p14="http://schemas.microsoft.com/office/powerpoint/2010/main" val="11690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800" kern="100" dirty="0">
                <a:effectLst/>
                <a:latin typeface="Calibri Light" panose="020F0302020204030204" pitchFamily="34" charset="0"/>
                <a:ea typeface="Aptos" panose="020B0004020202020204" pitchFamily="34" charset="0"/>
              </a:rPr>
              <a:t>Once you are 18, you have a range of options available to you, which you can see on the screen. We are going to talk about </a:t>
            </a:r>
            <a:r>
              <a:rPr lang="en-GB" sz="800" b="1" kern="100" dirty="0">
                <a:effectLst/>
                <a:latin typeface="Calibri Light" panose="020F0302020204030204" pitchFamily="34" charset="0"/>
                <a:ea typeface="Aptos" panose="020B0004020202020204" pitchFamily="34" charset="0"/>
              </a:rPr>
              <a:t>two of the main technical education options</a:t>
            </a:r>
            <a:r>
              <a:rPr lang="en-GB" sz="800" kern="100" dirty="0">
                <a:effectLst/>
                <a:latin typeface="Calibri Light" panose="020F0302020204030204" pitchFamily="34" charset="0"/>
                <a:ea typeface="Aptos" panose="020B0004020202020204" pitchFamily="34" charset="0"/>
              </a:rPr>
              <a:t> today, apprenticeships and HTQs.</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Apprenticeships can be undertaken once you are 16 and have left full-time education and there is no upper age limit for doing an apprenticeship. As well as being a great option for those leaving school or college, lots of adults will undertake apprenticeships too, so even if you don’t want to do an apprenticeship now, it could be something you look at in the future.</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Higher Technical Qualifications (HTQs) are level 4 and 5 qualifications for people aged 18+. Like apprenticeships, HTQs can be undertaken during your career to upskill or retrain so could be something you consider when you’re older too.</a:t>
            </a:r>
          </a:p>
          <a:p>
            <a:pPr marL="0" lvl="0" indent="0">
              <a:buFont typeface="Symbol" panose="05050102010706020507" pitchFamily="18" charset="2"/>
              <a:buNone/>
            </a:pPr>
            <a:endParaRPr lang="en-GB" sz="800" kern="100" dirty="0">
              <a:effectLst/>
              <a:latin typeface="Calibri Light" panose="020F030202020403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BD132274-FC53-4070-A309-80F08091EFE7}" type="slidenum">
              <a:rPr lang="en-GB" smtClean="0"/>
              <a:t>4</a:t>
            </a:fld>
            <a:endParaRPr lang="en-GB"/>
          </a:p>
        </p:txBody>
      </p:sp>
    </p:spTree>
    <p:extLst>
      <p:ext uri="{BB962C8B-B14F-4D97-AF65-F5344CB8AC3E}">
        <p14:creationId xmlns:p14="http://schemas.microsoft.com/office/powerpoint/2010/main" val="379965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Before we get into the detail of the different options, I want to explore who technical education might be best suited to.</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Technical education could be a great option for you…</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If you want to start working and earning money</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want to get a head start to your career</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know which industry you want to work in</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want a structured route with clear progression</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want to start getting valuable workplace experience and</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want to continue learning and gaining new skills, just not necessarily not in a classroom the whole time…</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If this sounds like you, then one of the technical education options we’re going to discuss could be the right choice for you.</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Even if none of these apply to you right now, please listen carefully because you never know what might change and how you might feel in the future.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AND you might be surprised once you’ve heard about the options!</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5</a:t>
            </a:fld>
            <a:endParaRPr lang="en-GB"/>
          </a:p>
        </p:txBody>
      </p:sp>
    </p:spTree>
    <p:extLst>
      <p:ext uri="{BB962C8B-B14F-4D97-AF65-F5344CB8AC3E}">
        <p14:creationId xmlns:p14="http://schemas.microsoft.com/office/powerpoint/2010/main" val="61553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The first option we are going to discuss today is </a:t>
            </a:r>
            <a:r>
              <a:rPr lang="en-GB" sz="800" b="1" dirty="0"/>
              <a:t>apprenticeships</a:t>
            </a:r>
            <a:r>
              <a:rPr lang="en-GB" sz="800" dirty="0"/>
              <a:t>. </a:t>
            </a:r>
          </a:p>
        </p:txBody>
      </p:sp>
      <p:sp>
        <p:nvSpPr>
          <p:cNvPr id="4" name="Slide Number Placeholder 3"/>
          <p:cNvSpPr>
            <a:spLocks noGrp="1"/>
          </p:cNvSpPr>
          <p:nvPr>
            <p:ph type="sldNum" sz="quarter" idx="5"/>
          </p:nvPr>
        </p:nvSpPr>
        <p:spPr/>
        <p:txBody>
          <a:bodyPr/>
          <a:lstStyle/>
          <a:p>
            <a:fld id="{BD132274-FC53-4070-A309-80F08091EFE7}" type="slidenum">
              <a:rPr lang="en-GB" smtClean="0"/>
              <a:t>6</a:t>
            </a:fld>
            <a:endParaRPr lang="en-GB"/>
          </a:p>
        </p:txBody>
      </p:sp>
    </p:spTree>
    <p:extLst>
      <p:ext uri="{BB962C8B-B14F-4D97-AF65-F5344CB8AC3E}">
        <p14:creationId xmlns:p14="http://schemas.microsoft.com/office/powerpoint/2010/main" val="217576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b="1" kern="100" dirty="0">
                <a:effectLst/>
                <a:latin typeface="Calibri Light" panose="020F0302020204030204" pitchFamily="34" charset="0"/>
                <a:ea typeface="Aptos" panose="020B0004020202020204" pitchFamily="34" charset="0"/>
              </a:rPr>
              <a:t>*OPTIONAL INTERACTIVE SLIDE*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800" i="1" kern="100" dirty="0">
                <a:effectLst/>
                <a:latin typeface="Calibri Light" panose="020F0302020204030204" pitchFamily="34" charset="0"/>
                <a:ea typeface="Aptos" panose="020B0004020202020204" pitchFamily="34" charset="0"/>
              </a:rPr>
              <a:t>(Speaker note: If you are not using interaction, please delete / hide this slide, and use the next slide)</a:t>
            </a:r>
            <a:br>
              <a:rPr lang="en-GB" sz="800" i="1" kern="100" dirty="0">
                <a:effectLst/>
                <a:latin typeface="Calibri Light" panose="020F0302020204030204" pitchFamily="34" charset="0"/>
                <a:ea typeface="Aptos" panose="020B0004020202020204" pitchFamily="34" charset="0"/>
              </a:rPr>
            </a:br>
            <a:endParaRPr lang="en-GB" sz="800" b="1"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b="0" kern="100" dirty="0">
                <a:effectLst/>
                <a:latin typeface="Calibri Light" panose="020F0302020204030204" pitchFamily="34" charset="0"/>
                <a:ea typeface="Aptos" panose="020B0004020202020204" pitchFamily="34" charset="0"/>
              </a:rPr>
              <a:t>You can see on the screen the statement ‘An apprenticeship is a real job’.</a:t>
            </a:r>
            <a:br>
              <a:rPr lang="en-GB" sz="800" b="0" kern="100" dirty="0">
                <a:effectLst/>
                <a:latin typeface="Calibri Light" panose="020F0302020204030204" pitchFamily="34" charset="0"/>
                <a:ea typeface="Aptos" panose="020B0004020202020204" pitchFamily="34" charset="0"/>
              </a:rPr>
            </a:br>
            <a:endParaRPr lang="en-GB" sz="800" b="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What do you know about ‘real jobs’? What do they involve? (</a:t>
            </a:r>
            <a:r>
              <a:rPr lang="en-GB" sz="800" i="1" kern="100" dirty="0">
                <a:effectLst/>
                <a:latin typeface="Calibri Light" panose="020F0302020204030204" pitchFamily="34" charset="0"/>
                <a:ea typeface="Aptos" panose="020B0004020202020204" pitchFamily="34" charset="0"/>
              </a:rPr>
              <a:t>Students suggest </a:t>
            </a:r>
            <a:r>
              <a:rPr lang="en-GB" sz="800" i="1" kern="100">
                <a:effectLst/>
                <a:latin typeface="Calibri Light" panose="020F0302020204030204" pitchFamily="34" charset="0"/>
                <a:ea typeface="Aptos" panose="020B0004020202020204" pitchFamily="34" charset="0"/>
              </a:rPr>
              <a:t>ideas)</a:t>
            </a:r>
          </a:p>
          <a:p>
            <a:pPr marL="0" lvl="0" indent="0">
              <a:buFont typeface="Symbol" panose="05050102010706020507" pitchFamily="18" charset="2"/>
              <a:buNone/>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Great ideas, thank you. </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i="1" kern="100" dirty="0">
                <a:effectLst/>
                <a:latin typeface="Calibri Light" panose="020F0302020204030204" pitchFamily="34" charset="0"/>
                <a:ea typeface="Aptos" panose="020B0004020202020204" pitchFamily="34" charset="0"/>
              </a:rPr>
              <a:t>(Speaker note: Please click for animation – circles will appear individually)</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On the screen you can now see some of the things a ‘real job’ involves </a:t>
            </a:r>
            <a:r>
              <a:rPr lang="en-GB" sz="800" i="1" kern="100" dirty="0">
                <a:effectLst/>
                <a:latin typeface="Calibri Light" panose="020F0302020204030204" pitchFamily="34" charset="0"/>
                <a:ea typeface="Aptos" panose="020B0004020202020204" pitchFamily="34" charset="0"/>
              </a:rPr>
              <a:t>(go over any that you haven’t discussed following the students’ suggestions):</a:t>
            </a:r>
            <a:br>
              <a:rPr lang="en-GB" sz="800" i="1"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You’re paid a salary</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have real responsibilities and tasks to do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have a contract of employment and are an employee just like anyone else</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There are application processes that vary from employer to employer</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learn by doing your job and from your colleagues</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get valuable experience of the workplace</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are part of a team</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and you thought of lots more too!</a:t>
            </a:r>
            <a:endParaRPr lang="en-GB" sz="800" kern="100" dirty="0">
              <a:solidFill>
                <a:schemeClr val="tx1"/>
              </a:solidFill>
              <a:effectLst/>
              <a:latin typeface="Calibri Light" panose="020F0302020204030204" pitchFamily="34" charset="0"/>
              <a:ea typeface="Aptos" panose="020B0004020202020204" pitchFamily="34" charset="0"/>
              <a:cs typeface="+mn-cs"/>
            </a:endParaRPr>
          </a:p>
          <a:p>
            <a:pPr marL="342900" lvl="0" indent="-342900">
              <a:buFont typeface="Symbol" panose="05050102010706020507" pitchFamily="18" charset="2"/>
              <a:buChar char=""/>
            </a:pPr>
            <a:endParaRPr lang="en-GB" sz="800" kern="100" dirty="0">
              <a:solidFill>
                <a:schemeClr val="tx1"/>
              </a:solidFill>
              <a:effectLst/>
              <a:latin typeface="Calibri Light" panose="020F0302020204030204" pitchFamily="34" charset="0"/>
              <a:ea typeface="+mn-ea"/>
              <a:cs typeface="+mn-cs"/>
            </a:endParaRPr>
          </a:p>
          <a:p>
            <a:pPr marL="342900" lvl="0" indent="-342900">
              <a:buFont typeface="Symbol" panose="05050102010706020507" pitchFamily="18" charset="2"/>
              <a:buChar char=""/>
            </a:pPr>
            <a:r>
              <a:rPr lang="en-GB" sz="800" kern="1200" dirty="0">
                <a:solidFill>
                  <a:schemeClr val="tx1"/>
                </a:solidFill>
                <a:effectLst/>
                <a:latin typeface="+mn-lt"/>
                <a:ea typeface="+mn-ea"/>
                <a:cs typeface="+mn-cs"/>
              </a:rPr>
              <a:t>Everything you’ve suggested about real jobs is also true about apprenticeships! </a:t>
            </a:r>
          </a:p>
          <a:p>
            <a:pPr marL="342900" lvl="0" indent="-342900">
              <a:buFont typeface="Symbol" panose="05050102010706020507" pitchFamily="18" charset="2"/>
              <a:buChar char=""/>
            </a:pPr>
            <a:endParaRPr lang="en-GB" sz="800" kern="1200" dirty="0">
              <a:solidFill>
                <a:schemeClr val="tx1"/>
              </a:solidFill>
              <a:effectLst/>
              <a:latin typeface="+mn-lt"/>
              <a:ea typeface="+mn-ea"/>
              <a:cs typeface="+mn-cs"/>
            </a:endParaRPr>
          </a:p>
          <a:p>
            <a:pPr marL="342900" lvl="0" indent="-342900">
              <a:buFont typeface="Symbol" panose="05050102010706020507" pitchFamily="18" charset="2"/>
              <a:buChar char=""/>
            </a:pPr>
            <a:r>
              <a:rPr lang="en-GB" sz="800" kern="1200" dirty="0">
                <a:solidFill>
                  <a:schemeClr val="tx1"/>
                </a:solidFill>
                <a:effectLst/>
                <a:latin typeface="+mn-lt"/>
                <a:ea typeface="+mn-ea"/>
                <a:cs typeface="+mn-cs"/>
              </a:rPr>
              <a:t>But does anyone know how an apprenticeship is </a:t>
            </a:r>
            <a:r>
              <a:rPr lang="en-GB" sz="800" i="1" kern="1200" dirty="0">
                <a:solidFill>
                  <a:schemeClr val="tx1"/>
                </a:solidFill>
                <a:effectLst/>
                <a:latin typeface="+mn-lt"/>
                <a:ea typeface="+mn-ea"/>
                <a:cs typeface="+mn-cs"/>
              </a:rPr>
              <a:t>DIFFERENT</a:t>
            </a:r>
            <a:r>
              <a:rPr lang="en-GB" sz="800" kern="1200" dirty="0">
                <a:solidFill>
                  <a:schemeClr val="tx1"/>
                </a:solidFill>
                <a:effectLst/>
                <a:latin typeface="+mn-lt"/>
                <a:ea typeface="+mn-ea"/>
                <a:cs typeface="+mn-cs"/>
              </a:rPr>
              <a:t> to a real job?</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7</a:t>
            </a:fld>
            <a:endParaRPr lang="en-GB"/>
          </a:p>
        </p:txBody>
      </p:sp>
    </p:spTree>
    <p:extLst>
      <p:ext uri="{BB962C8B-B14F-4D97-AF65-F5344CB8AC3E}">
        <p14:creationId xmlns:p14="http://schemas.microsoft.com/office/powerpoint/2010/main" val="131872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You can see on the screen the statement ‘An apprenticeship is a real job’.</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en-GB" sz="800" kern="100" dirty="0">
                <a:effectLst/>
                <a:latin typeface="Calibri Light" panose="020F0302020204030204" pitchFamily="34" charset="0"/>
                <a:ea typeface="Aptos" panose="020B0004020202020204" pitchFamily="34" charset="0"/>
              </a:rPr>
              <a:t>On the screen you can see some of the things a ‘real job’ involves</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You’re paid a salary</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have real responsibilities and tasks to do </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have a contract of employment and are an employee just like anyone else</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There are application processes that vary from employer to employer</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learn by doing your job and from your colleagues</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get valuable experience of the workplace</a:t>
            </a:r>
            <a:br>
              <a:rPr lang="en-GB" sz="800" kern="100" dirty="0">
                <a:effectLst/>
                <a:latin typeface="Calibri Light" panose="020F0302020204030204" pitchFamily="34" charset="0"/>
                <a:ea typeface="Aptos" panose="020B0004020202020204" pitchFamily="34" charset="0"/>
              </a:rPr>
            </a:br>
            <a:r>
              <a:rPr lang="en-GB" sz="800" kern="100" dirty="0">
                <a:effectLst/>
                <a:latin typeface="Calibri Light" panose="020F0302020204030204" pitchFamily="34" charset="0"/>
                <a:ea typeface="Aptos" panose="020B0004020202020204" pitchFamily="34" charset="0"/>
              </a:rPr>
              <a:t>- You are part of a team</a:t>
            </a:r>
            <a:br>
              <a:rPr lang="en-GB" sz="800" kern="100" dirty="0">
                <a:effectLst/>
                <a:latin typeface="Calibri Light" panose="020F0302020204030204" pitchFamily="34" charset="0"/>
                <a:ea typeface="Aptos" panose="020B0004020202020204" pitchFamily="34" charset="0"/>
              </a:rPr>
            </a:b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All of these things are also true about apprenticeships! </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But does anyone know how an apprenticeship is </a:t>
            </a:r>
            <a:r>
              <a:rPr lang="en-GB" sz="800" i="1" kern="100" dirty="0">
                <a:effectLst/>
                <a:latin typeface="Calibri Light" panose="020F0302020204030204" pitchFamily="34" charset="0"/>
                <a:ea typeface="Aptos" panose="020B0004020202020204" pitchFamily="34" charset="0"/>
              </a:rPr>
              <a:t>DIFFERENT</a:t>
            </a:r>
            <a:r>
              <a:rPr lang="en-GB" sz="800" kern="100" dirty="0">
                <a:effectLst/>
                <a:latin typeface="Calibri Light" panose="020F0302020204030204" pitchFamily="34" charset="0"/>
                <a:ea typeface="Aptos" panose="020B0004020202020204" pitchFamily="34" charset="0"/>
              </a:rPr>
              <a:t> to a real job?</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8</a:t>
            </a:fld>
            <a:endParaRPr lang="en-GB"/>
          </a:p>
        </p:txBody>
      </p:sp>
    </p:spTree>
    <p:extLst>
      <p:ext uri="{BB962C8B-B14F-4D97-AF65-F5344CB8AC3E}">
        <p14:creationId xmlns:p14="http://schemas.microsoft.com/office/powerpoint/2010/main" val="328198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If you’re doing an apprenticeship, as well as all the ‘</a:t>
            </a:r>
            <a:r>
              <a:rPr lang="en-GB" sz="800" i="1" kern="100" dirty="0">
                <a:effectLst/>
                <a:latin typeface="Calibri Light" panose="020F0302020204030204" pitchFamily="34" charset="0"/>
                <a:ea typeface="Aptos" panose="020B0004020202020204" pitchFamily="34" charset="0"/>
              </a:rPr>
              <a:t>real job</a:t>
            </a:r>
            <a:r>
              <a:rPr lang="en-GB" sz="800" kern="100" dirty="0">
                <a:effectLst/>
                <a:latin typeface="Calibri Light" panose="020F0302020204030204" pitchFamily="34" charset="0"/>
                <a:ea typeface="Aptos" panose="020B0004020202020204" pitchFamily="34" charset="0"/>
              </a:rPr>
              <a:t>’ things we’ve just covered, you also </a:t>
            </a:r>
            <a:r>
              <a:rPr lang="en-GB" sz="800" b="1" i="1" u="sng" kern="100" dirty="0">
                <a:effectLst/>
                <a:latin typeface="Calibri Light" panose="020F0302020204030204" pitchFamily="34" charset="0"/>
                <a:ea typeface="Aptos" panose="020B0004020202020204" pitchFamily="34" charset="0"/>
              </a:rPr>
              <a:t>LEARN and gain new skills</a:t>
            </a:r>
            <a:r>
              <a:rPr lang="en-GB" sz="800" kern="100" dirty="0">
                <a:effectLst/>
                <a:latin typeface="Calibri Light" panose="020F0302020204030204" pitchFamily="34" charset="0"/>
                <a:ea typeface="Aptos" panose="020B0004020202020204" pitchFamily="34" charset="0"/>
              </a:rPr>
              <a:t> at the same time. </a:t>
            </a:r>
          </a:p>
          <a:p>
            <a:pPr marL="342900" lvl="0" indent="-342900">
              <a:buFont typeface="Symbol" panose="05050102010706020507" pitchFamily="18" charset="2"/>
              <a:buChar char=""/>
            </a:pPr>
            <a:endParaRPr lang="en-GB" sz="800" kern="100" dirty="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dirty="0">
                <a:effectLst/>
                <a:latin typeface="Calibri Light" panose="020F0302020204030204" pitchFamily="34" charset="0"/>
                <a:ea typeface="Aptos" panose="020B0004020202020204" pitchFamily="34" charset="0"/>
              </a:rPr>
              <a:t>But how does this work and what else is important to know about apprenticeships?</a:t>
            </a:r>
          </a:p>
          <a:p>
            <a:endParaRPr lang="en-GB" sz="800" dirty="0"/>
          </a:p>
        </p:txBody>
      </p:sp>
      <p:sp>
        <p:nvSpPr>
          <p:cNvPr id="4" name="Slide Number Placeholder 3"/>
          <p:cNvSpPr>
            <a:spLocks noGrp="1"/>
          </p:cNvSpPr>
          <p:nvPr>
            <p:ph type="sldNum" sz="quarter" idx="5"/>
          </p:nvPr>
        </p:nvSpPr>
        <p:spPr/>
        <p:txBody>
          <a:bodyPr/>
          <a:lstStyle/>
          <a:p>
            <a:fld id="{BD132274-FC53-4070-A309-80F08091EFE7}" type="slidenum">
              <a:rPr lang="en-GB" smtClean="0"/>
              <a:t>9</a:t>
            </a:fld>
            <a:endParaRPr lang="en-GB"/>
          </a:p>
        </p:txBody>
      </p:sp>
    </p:spTree>
    <p:extLst>
      <p:ext uri="{BB962C8B-B14F-4D97-AF65-F5344CB8AC3E}">
        <p14:creationId xmlns:p14="http://schemas.microsoft.com/office/powerpoint/2010/main" val="111871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32D1-4020-9A61-ABAF-323DE0319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3FD677-E43C-871C-A37D-22DBAE49D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CCBE5A-92DB-2916-EB81-79753D166934}"/>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5" name="Footer Placeholder 4">
            <a:extLst>
              <a:ext uri="{FF2B5EF4-FFF2-40B4-BE49-F238E27FC236}">
                <a16:creationId xmlns:a16="http://schemas.microsoft.com/office/drawing/2014/main" id="{5539B57F-BC02-15BF-BEA6-F11509A1E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225EB-BE7C-0405-E3AD-69CF0241581C}"/>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280991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9404-1F5F-9ED6-DFC4-C25967AAC9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C3CB4-498F-749A-AA41-A063ACD67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E1FE9-9814-868C-6C3B-3D80869AF721}"/>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5" name="Footer Placeholder 4">
            <a:extLst>
              <a:ext uri="{FF2B5EF4-FFF2-40B4-BE49-F238E27FC236}">
                <a16:creationId xmlns:a16="http://schemas.microsoft.com/office/drawing/2014/main" id="{F3C50C0A-EF84-4CD3-598B-785571A7A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D2E85-D4E4-3CE2-BEF2-FC9CF28220EF}"/>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64371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9EDA3-A0B5-9EE4-B48F-EDAFFBFE9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148F14-BF8C-4B25-78D0-B36CA8A61E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6D63E-B22A-C5CB-D944-C4E90D602A22}"/>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5" name="Footer Placeholder 4">
            <a:extLst>
              <a:ext uri="{FF2B5EF4-FFF2-40B4-BE49-F238E27FC236}">
                <a16:creationId xmlns:a16="http://schemas.microsoft.com/office/drawing/2014/main" id="{94A418C6-7881-AFCC-7262-B91CE8504D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0C232-0B0C-63B5-0047-1711C3B10DC7}"/>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7088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771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144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21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69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2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43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13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38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52D1-AA8F-F6B2-355F-BA4BEFF3E9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E4E0E5-4579-9F38-3E19-4B3CF62519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A702DB-395C-CB5D-1ECE-D3D19738CE73}"/>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5" name="Footer Placeholder 4">
            <a:extLst>
              <a:ext uri="{FF2B5EF4-FFF2-40B4-BE49-F238E27FC236}">
                <a16:creationId xmlns:a16="http://schemas.microsoft.com/office/drawing/2014/main" id="{3FC349CF-23B2-8F19-4EA9-6DBA47DBD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AC2522-4890-EB4D-C011-02B93338D79B}"/>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90473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1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559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1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3CF0-C116-3509-E396-6DD8EFA70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E3D1F0-FF9C-DB3F-59B9-72C4B6A73D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E3195D-48DB-CD45-9E79-126AE9599B53}"/>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5" name="Footer Placeholder 4">
            <a:extLst>
              <a:ext uri="{FF2B5EF4-FFF2-40B4-BE49-F238E27FC236}">
                <a16:creationId xmlns:a16="http://schemas.microsoft.com/office/drawing/2014/main" id="{47674811-863D-A2C4-2037-1E66AE001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77EB6C-C41F-EACF-EDBD-E7C15DD48395}"/>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14157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480C-5951-CA56-6F89-A9A938D0FF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66D9ED-DD90-700B-0082-3370B2DBB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EF2971-978B-873D-25BA-88791A178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CACA97-F4FE-B0DE-E296-CD93446409EB}"/>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6" name="Footer Placeholder 5">
            <a:extLst>
              <a:ext uri="{FF2B5EF4-FFF2-40B4-BE49-F238E27FC236}">
                <a16:creationId xmlns:a16="http://schemas.microsoft.com/office/drawing/2014/main" id="{D620D786-8546-620C-7B1D-2519F687D8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480486-D098-CC1F-E6B6-3FA7170BA64F}"/>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2868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6104-F803-EFFF-474D-12261184E4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57329F-A508-6198-2971-EA0C21F66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02094E-31D5-AD08-95B1-C018A69ED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509354-CC55-8D55-74AA-0FD671554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BAED8-3EAD-D518-F508-B7F2D935B3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C452E-8692-C4A0-56A8-13CB6AE38746}"/>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8" name="Footer Placeholder 7">
            <a:extLst>
              <a:ext uri="{FF2B5EF4-FFF2-40B4-BE49-F238E27FC236}">
                <a16:creationId xmlns:a16="http://schemas.microsoft.com/office/drawing/2014/main" id="{D9C6CA4F-901F-89D7-ACD4-4A6B67CC7A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A4185F-0B76-4B0A-05D5-5D34DEDCD7DF}"/>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176013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CA73-1B58-6EE6-F04D-CA77FED3BA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EE32F9-48A9-6DE1-0906-30D5F036F5E3}"/>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4" name="Footer Placeholder 3">
            <a:extLst>
              <a:ext uri="{FF2B5EF4-FFF2-40B4-BE49-F238E27FC236}">
                <a16:creationId xmlns:a16="http://schemas.microsoft.com/office/drawing/2014/main" id="{1F2DB40D-AD15-5FA1-13F3-15E64A21DD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4EDDD9-6662-3557-7363-DB5A4F67D9F6}"/>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48864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5B4DA0-D90D-798F-6BDE-E1712DD60EE6}"/>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3" name="Footer Placeholder 2">
            <a:extLst>
              <a:ext uri="{FF2B5EF4-FFF2-40B4-BE49-F238E27FC236}">
                <a16:creationId xmlns:a16="http://schemas.microsoft.com/office/drawing/2014/main" id="{A8D45998-25FA-D2AE-5366-0DB03ACF6C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EA2362-3B78-5910-062D-8265F72E5BEB}"/>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420006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139E-AD05-F39B-1A9D-5DC0C0A02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75A975-66BD-7A38-FFB1-D2FBF813E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B1F826-A801-3562-5DD3-F3BCC079A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584DF-D58D-8648-23B8-70DF703D1758}"/>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6" name="Footer Placeholder 5">
            <a:extLst>
              <a:ext uri="{FF2B5EF4-FFF2-40B4-BE49-F238E27FC236}">
                <a16:creationId xmlns:a16="http://schemas.microsoft.com/office/drawing/2014/main" id="{111AB4FF-7AA9-9981-7C2A-9EB27E081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93DB3B-9328-3057-EA49-8D1C3B91FD20}"/>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132702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C842-AF6B-866F-765C-DBCB70D79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F00165-3C92-A2FE-F718-BB6C9F1C1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CE75CA-9865-45FF-51C5-066D7DA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D289-AF98-80BB-9064-38385E41D50F}"/>
              </a:ext>
            </a:extLst>
          </p:cNvPr>
          <p:cNvSpPr>
            <a:spLocks noGrp="1"/>
          </p:cNvSpPr>
          <p:nvPr>
            <p:ph type="dt" sz="half" idx="10"/>
          </p:nvPr>
        </p:nvSpPr>
        <p:spPr/>
        <p:txBody>
          <a:bodyPr/>
          <a:lstStyle/>
          <a:p>
            <a:fld id="{EA7AF240-55C9-4A7F-8756-BB6699BBA196}" type="datetimeFigureOut">
              <a:rPr lang="en-GB" smtClean="0"/>
              <a:t>27/03/2026</a:t>
            </a:fld>
            <a:endParaRPr lang="en-GB"/>
          </a:p>
        </p:txBody>
      </p:sp>
      <p:sp>
        <p:nvSpPr>
          <p:cNvPr id="6" name="Footer Placeholder 5">
            <a:extLst>
              <a:ext uri="{FF2B5EF4-FFF2-40B4-BE49-F238E27FC236}">
                <a16:creationId xmlns:a16="http://schemas.microsoft.com/office/drawing/2014/main" id="{09F784E1-18BE-B5F5-4717-3849ACADD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C01A2C-9A65-BAB3-4497-EB64207B89FC}"/>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1758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AED93-5195-3A71-6D60-8C2C30BAE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2210F0-D75A-72DD-7D2A-51001EBBE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71FE3E-F3ED-4A5B-E689-44E2F976C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7AF240-55C9-4A7F-8756-BB6699BBA196}" type="datetimeFigureOut">
              <a:rPr lang="en-GB" smtClean="0"/>
              <a:t>27/03/2026</a:t>
            </a:fld>
            <a:endParaRPr lang="en-GB"/>
          </a:p>
        </p:txBody>
      </p:sp>
      <p:sp>
        <p:nvSpPr>
          <p:cNvPr id="5" name="Footer Placeholder 4">
            <a:extLst>
              <a:ext uri="{FF2B5EF4-FFF2-40B4-BE49-F238E27FC236}">
                <a16:creationId xmlns:a16="http://schemas.microsoft.com/office/drawing/2014/main" id="{F555976C-AF58-3F17-D970-C012C2BBB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A65D47-C27D-AD56-64D9-B5557EAA4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D5D59-E37D-4D71-9DFD-03057B024012}" type="slidenum">
              <a:rPr lang="en-GB" smtClean="0"/>
              <a:t>‹#›</a:t>
            </a:fld>
            <a:endParaRPr lang="en-GB"/>
          </a:p>
        </p:txBody>
      </p:sp>
    </p:spTree>
    <p:extLst>
      <p:ext uri="{BB962C8B-B14F-4D97-AF65-F5344CB8AC3E}">
        <p14:creationId xmlns:p14="http://schemas.microsoft.com/office/powerpoint/2010/main" val="334350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3/27/2026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5516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findapprenticeship.service.gov.uk/" TargetMode="External"/><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player.vimeo.com/video/1120766498?app_id=122963"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findapprenticeship.service.gov.uk" TargetMode="External"/><Relationship Id="rId3" Type="http://schemas.openxmlformats.org/officeDocument/2006/relationships/image" Target="../media/image24.png"/><Relationship Id="rId7" Type="http://schemas.openxmlformats.org/officeDocument/2006/relationships/hyperlink" Target="https://www.tlevels.gov.u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htqtoolkit.co.uk/" TargetMode="External"/><Relationship Id="rId5" Type="http://schemas.openxmlformats.org/officeDocument/2006/relationships/hyperlink" Target="https://www.apprenticeships.gov.uk" TargetMode="External"/><Relationship Id="rId10" Type="http://schemas.openxmlformats.org/officeDocument/2006/relationships/hyperlink" Target="https://www.amazingapprenticeships.com/t-levels/" TargetMode="External"/><Relationship Id="rId4" Type="http://schemas.openxmlformats.org/officeDocument/2006/relationships/hyperlink" Target="https://www.apprenticeships.gov.uk/" TargetMode="External"/><Relationship Id="rId9" Type="http://schemas.openxmlformats.org/officeDocument/2006/relationships/hyperlink" Target="https://www.skillsforcareers.education.gov.uk/pages/training-choice/htq-higher-technical-qualifi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amazingapprenticeships.com/t-leve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amazingapprenticeships.com/the-op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n overview of notes for how to deliver the slides.">
            <a:extLst>
              <a:ext uri="{FF2B5EF4-FFF2-40B4-BE49-F238E27FC236}">
                <a16:creationId xmlns:a16="http://schemas.microsoft.com/office/drawing/2014/main" id="{1D2B6479-1B9F-0BF9-6E9B-7FFAD9E2BD8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56342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7 blue circles, each with a key fact about apprenticeships in white text.&#10;&#10;Images of icons relevant to the facts.&#10;&#10;An image of a laptop showing the website Find an apprenticeship.">
            <a:extLst>
              <a:ext uri="{FF2B5EF4-FFF2-40B4-BE49-F238E27FC236}">
                <a16:creationId xmlns:a16="http://schemas.microsoft.com/office/drawing/2014/main" id="{5C969034-C163-9CE4-E5F9-CAD34F973B5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3" name="Picture 15">
            <a:extLst>
              <a:ext uri="{FF2B5EF4-FFF2-40B4-BE49-F238E27FC236}">
                <a16:creationId xmlns:a16="http://schemas.microsoft.com/office/drawing/2014/main" id="{340FB766-B92E-87EC-909F-25DDE7B7CC34}"/>
              </a:ext>
            </a:extLst>
          </p:cNvPr>
          <p:cNvPicPr>
            <a:picLocks noChangeAspect="1"/>
          </p:cNvPicPr>
          <p:nvPr/>
        </p:nvPicPr>
        <p:blipFill>
          <a:blip r:embed="rId4"/>
          <a:stretch>
            <a:fillRect/>
          </a:stretch>
        </p:blipFill>
        <p:spPr>
          <a:xfrm>
            <a:off x="6289370" y="1902791"/>
            <a:ext cx="914465" cy="539391"/>
          </a:xfrm>
          <a:prstGeom prst="rect">
            <a:avLst/>
          </a:prstGeom>
        </p:spPr>
      </p:pic>
      <p:grpSp>
        <p:nvGrpSpPr>
          <p:cNvPr id="54" name="Group 26">
            <a:extLst>
              <a:ext uri="{FF2B5EF4-FFF2-40B4-BE49-F238E27FC236}">
                <a16:creationId xmlns:a16="http://schemas.microsoft.com/office/drawing/2014/main" id="{4C098876-C5CF-C502-8FFE-9A9BCED8FA12}"/>
              </a:ext>
            </a:extLst>
          </p:cNvPr>
          <p:cNvGrpSpPr/>
          <p:nvPr/>
        </p:nvGrpSpPr>
        <p:grpSpPr>
          <a:xfrm>
            <a:off x="1770514" y="4562152"/>
            <a:ext cx="1715035" cy="1702990"/>
            <a:chOff x="0" y="0"/>
            <a:chExt cx="3430070" cy="3405980"/>
          </a:xfrm>
        </p:grpSpPr>
        <p:grpSp>
          <p:nvGrpSpPr>
            <p:cNvPr id="55" name="Group 27">
              <a:extLst>
                <a:ext uri="{FF2B5EF4-FFF2-40B4-BE49-F238E27FC236}">
                  <a16:creationId xmlns:a16="http://schemas.microsoft.com/office/drawing/2014/main" id="{66BEFEE2-FDE0-63F7-65B0-8637A60AA2DC}"/>
                </a:ext>
              </a:extLst>
            </p:cNvPr>
            <p:cNvGrpSpPr/>
            <p:nvPr/>
          </p:nvGrpSpPr>
          <p:grpSpPr>
            <a:xfrm>
              <a:off x="24090" y="0"/>
              <a:ext cx="3405980" cy="3405980"/>
              <a:chOff x="0" y="0"/>
              <a:chExt cx="812800" cy="812800"/>
            </a:xfrm>
          </p:grpSpPr>
          <p:sp>
            <p:nvSpPr>
              <p:cNvPr id="57" name="Freeform 28">
                <a:extLst>
                  <a:ext uri="{FF2B5EF4-FFF2-40B4-BE49-F238E27FC236}">
                    <a16:creationId xmlns:a16="http://schemas.microsoft.com/office/drawing/2014/main" id="{082069A0-F882-45F1-DA0E-F47816AF5D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58" name="TextBox 29">
                <a:extLst>
                  <a:ext uri="{FF2B5EF4-FFF2-40B4-BE49-F238E27FC236}">
                    <a16:creationId xmlns:a16="http://schemas.microsoft.com/office/drawing/2014/main" id="{24819F1F-1FCB-209C-CCF3-2ED6C0CCE03A}"/>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56" name="TextBox 30">
              <a:extLst>
                <a:ext uri="{FF2B5EF4-FFF2-40B4-BE49-F238E27FC236}">
                  <a16:creationId xmlns:a16="http://schemas.microsoft.com/office/drawing/2014/main" id="{E8E2A75A-19C9-BB4B-21F0-3CC603400BCD}"/>
                </a:ext>
              </a:extLst>
            </p:cNvPr>
            <p:cNvSpPr txBox="1"/>
            <p:nvPr/>
          </p:nvSpPr>
          <p:spPr>
            <a:xfrm>
              <a:off x="0" y="1159348"/>
              <a:ext cx="3416806" cy="974626"/>
            </a:xfrm>
            <a:prstGeom prst="rect">
              <a:avLst/>
            </a:prstGeom>
          </p:spPr>
          <p:txBody>
            <a:bodyPr lIns="0" tIns="0" rIns="0" bIns="0" rtlCol="0" anchor="t">
              <a:spAutoFit/>
            </a:bodyPr>
            <a:lstStyle/>
            <a:p>
              <a:pPr algn="ctr">
                <a:lnSpc>
                  <a:spcPts val="1919"/>
                </a:lnSpc>
              </a:pPr>
              <a:r>
                <a:rPr lang="en-US" sz="1600" b="1" dirty="0">
                  <a:solidFill>
                    <a:srgbClr val="FFFFFF"/>
                  </a:solidFill>
                  <a:latin typeface="Poppins Bold"/>
                  <a:ea typeface="Poppins Bold"/>
                  <a:cs typeface="Poppins Bold"/>
                  <a:sym typeface="Poppins Bold"/>
                </a:rPr>
                <a:t>Entry requirements</a:t>
              </a:r>
            </a:p>
          </p:txBody>
        </p:sp>
      </p:grpSp>
      <p:grpSp>
        <p:nvGrpSpPr>
          <p:cNvPr id="59" name="Group 35">
            <a:extLst>
              <a:ext uri="{FF2B5EF4-FFF2-40B4-BE49-F238E27FC236}">
                <a16:creationId xmlns:a16="http://schemas.microsoft.com/office/drawing/2014/main" id="{D7B38B97-440B-9A92-9311-ACE567E90242}"/>
              </a:ext>
            </a:extLst>
          </p:cNvPr>
          <p:cNvGrpSpPr/>
          <p:nvPr/>
        </p:nvGrpSpPr>
        <p:grpSpPr>
          <a:xfrm>
            <a:off x="4503012" y="4562152"/>
            <a:ext cx="1708403" cy="1702990"/>
            <a:chOff x="0" y="0"/>
            <a:chExt cx="3416806" cy="3405980"/>
          </a:xfrm>
        </p:grpSpPr>
        <p:grpSp>
          <p:nvGrpSpPr>
            <p:cNvPr id="60" name="Group 36">
              <a:extLst>
                <a:ext uri="{FF2B5EF4-FFF2-40B4-BE49-F238E27FC236}">
                  <a16:creationId xmlns:a16="http://schemas.microsoft.com/office/drawing/2014/main" id="{34EF964C-A145-4E4F-56EA-BA4B6A9D3150}"/>
                </a:ext>
              </a:extLst>
            </p:cNvPr>
            <p:cNvGrpSpPr/>
            <p:nvPr/>
          </p:nvGrpSpPr>
          <p:grpSpPr>
            <a:xfrm>
              <a:off x="10826" y="0"/>
              <a:ext cx="3405980" cy="3405980"/>
              <a:chOff x="0" y="0"/>
              <a:chExt cx="812800" cy="812800"/>
            </a:xfrm>
          </p:grpSpPr>
          <p:sp>
            <p:nvSpPr>
              <p:cNvPr id="62" name="Freeform 37">
                <a:extLst>
                  <a:ext uri="{FF2B5EF4-FFF2-40B4-BE49-F238E27FC236}">
                    <a16:creationId xmlns:a16="http://schemas.microsoft.com/office/drawing/2014/main" id="{B9DC4806-70C8-4F33-4E9F-AC090821F5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63" name="TextBox 38">
                <a:extLst>
                  <a:ext uri="{FF2B5EF4-FFF2-40B4-BE49-F238E27FC236}">
                    <a16:creationId xmlns:a16="http://schemas.microsoft.com/office/drawing/2014/main" id="{8589E935-AF96-C5BC-595D-3E60303F7D7B}"/>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61" name="TextBox 39">
              <a:extLst>
                <a:ext uri="{FF2B5EF4-FFF2-40B4-BE49-F238E27FC236}">
                  <a16:creationId xmlns:a16="http://schemas.microsoft.com/office/drawing/2014/main" id="{567B8952-9E3F-FC18-79F0-C663F6F39F57}"/>
                </a:ext>
              </a:extLst>
            </p:cNvPr>
            <p:cNvSpPr txBox="1"/>
            <p:nvPr/>
          </p:nvSpPr>
          <p:spPr>
            <a:xfrm>
              <a:off x="0" y="1394296"/>
              <a:ext cx="3416806" cy="504370"/>
            </a:xfrm>
            <a:prstGeom prst="rect">
              <a:avLst/>
            </a:prstGeom>
          </p:spPr>
          <p:txBody>
            <a:bodyPr lIns="0" tIns="0" rIns="0" bIns="0" rtlCol="0" anchor="t">
              <a:spAutoFit/>
            </a:bodyPr>
            <a:lstStyle/>
            <a:p>
              <a:pPr algn="ctr">
                <a:lnSpc>
                  <a:spcPts val="1999"/>
                </a:lnSpc>
              </a:pPr>
              <a:r>
                <a:rPr lang="en-US" sz="1666" b="1">
                  <a:solidFill>
                    <a:srgbClr val="FFFFFF"/>
                  </a:solidFill>
                  <a:latin typeface="Poppins Bold"/>
                  <a:ea typeface="Poppins Bold"/>
                  <a:cs typeface="Poppins Bold"/>
                  <a:sym typeface="Poppins Bold"/>
                </a:rPr>
                <a:t>Progression</a:t>
              </a:r>
            </a:p>
          </p:txBody>
        </p:sp>
      </p:grpSp>
      <p:grpSp>
        <p:nvGrpSpPr>
          <p:cNvPr id="64" name="Group 63">
            <a:extLst>
              <a:ext uri="{FF2B5EF4-FFF2-40B4-BE49-F238E27FC236}">
                <a16:creationId xmlns:a16="http://schemas.microsoft.com/office/drawing/2014/main" id="{3CC91B19-78F1-293F-CABF-8199594596E6}"/>
              </a:ext>
            </a:extLst>
          </p:cNvPr>
          <p:cNvGrpSpPr/>
          <p:nvPr/>
        </p:nvGrpSpPr>
        <p:grpSpPr>
          <a:xfrm>
            <a:off x="1825184" y="1452020"/>
            <a:ext cx="1708403" cy="1702990"/>
            <a:chOff x="1825184" y="1452020"/>
            <a:chExt cx="1708403" cy="1702990"/>
          </a:xfrm>
        </p:grpSpPr>
        <p:grpSp>
          <p:nvGrpSpPr>
            <p:cNvPr id="65" name="Group 2">
              <a:extLst>
                <a:ext uri="{FF2B5EF4-FFF2-40B4-BE49-F238E27FC236}">
                  <a16:creationId xmlns:a16="http://schemas.microsoft.com/office/drawing/2014/main" id="{A5FCE7AF-2F74-EECA-7AF8-C0091D68727F}"/>
                </a:ext>
              </a:extLst>
            </p:cNvPr>
            <p:cNvGrpSpPr/>
            <p:nvPr/>
          </p:nvGrpSpPr>
          <p:grpSpPr>
            <a:xfrm>
              <a:off x="1830597" y="1452020"/>
              <a:ext cx="1702990" cy="1702990"/>
              <a:chOff x="0" y="0"/>
              <a:chExt cx="812800" cy="812800"/>
            </a:xfrm>
          </p:grpSpPr>
          <p:sp>
            <p:nvSpPr>
              <p:cNvPr id="67" name="Freeform 3">
                <a:extLst>
                  <a:ext uri="{FF2B5EF4-FFF2-40B4-BE49-F238E27FC236}">
                    <a16:creationId xmlns:a16="http://schemas.microsoft.com/office/drawing/2014/main" id="{688D5348-9666-4812-5D2B-FF8200B1EE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68" name="TextBox 4">
                <a:extLst>
                  <a:ext uri="{FF2B5EF4-FFF2-40B4-BE49-F238E27FC236}">
                    <a16:creationId xmlns:a16="http://schemas.microsoft.com/office/drawing/2014/main" id="{0C38CA1F-EB08-C0A7-A1E4-21E07A3821CE}"/>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66" name="TextBox 41">
              <a:extLst>
                <a:ext uri="{FF2B5EF4-FFF2-40B4-BE49-F238E27FC236}">
                  <a16:creationId xmlns:a16="http://schemas.microsoft.com/office/drawing/2014/main" id="{1D21AB63-14F4-6056-0DDE-9F5A5597CA69}"/>
                </a:ext>
              </a:extLst>
            </p:cNvPr>
            <p:cNvSpPr txBox="1"/>
            <p:nvPr/>
          </p:nvSpPr>
          <p:spPr>
            <a:xfrm>
              <a:off x="1825184" y="1943643"/>
              <a:ext cx="1708403" cy="765146"/>
            </a:xfrm>
            <a:prstGeom prst="rect">
              <a:avLst/>
            </a:prstGeom>
          </p:spPr>
          <p:txBody>
            <a:bodyPr lIns="0" tIns="0" rIns="0" bIns="0" rtlCol="0" anchor="t">
              <a:spAutoFit/>
            </a:bodyPr>
            <a:lstStyle/>
            <a:p>
              <a:pPr algn="ctr">
                <a:lnSpc>
                  <a:spcPts val="1999"/>
                </a:lnSpc>
              </a:pPr>
              <a:r>
                <a:rPr lang="en-US" sz="1666" b="1" dirty="0">
                  <a:solidFill>
                    <a:srgbClr val="FFFFFF"/>
                  </a:solidFill>
                  <a:latin typeface="Poppins Bold"/>
                  <a:ea typeface="Poppins Bold"/>
                  <a:cs typeface="Poppins Bold"/>
                  <a:sym typeface="Poppins Bold"/>
                </a:rPr>
                <a:t>Foundation</a:t>
              </a:r>
            </a:p>
            <a:p>
              <a:pPr algn="ctr">
                <a:lnSpc>
                  <a:spcPts val="1999"/>
                </a:lnSpc>
              </a:pPr>
              <a:r>
                <a:rPr lang="en-US" sz="1666" b="1" dirty="0">
                  <a:solidFill>
                    <a:srgbClr val="FFFFFF"/>
                  </a:solidFill>
                  <a:latin typeface="Poppins Bold"/>
                  <a:ea typeface="Poppins Bold"/>
                  <a:cs typeface="Poppins Bold"/>
                  <a:sym typeface="Poppins Bold"/>
                </a:rPr>
                <a:t> - degree </a:t>
              </a:r>
            </a:p>
            <a:p>
              <a:pPr algn="ctr">
                <a:lnSpc>
                  <a:spcPts val="1999"/>
                </a:lnSpc>
              </a:pPr>
              <a:r>
                <a:rPr lang="en-US" sz="1666" b="1" dirty="0">
                  <a:solidFill>
                    <a:srgbClr val="FFFFFF"/>
                  </a:solidFill>
                  <a:latin typeface="Poppins Bold"/>
                  <a:ea typeface="Poppins Bold"/>
                  <a:cs typeface="Poppins Bold"/>
                  <a:sym typeface="Poppins Bold"/>
                </a:rPr>
                <a:t>level</a:t>
              </a:r>
            </a:p>
          </p:txBody>
        </p:sp>
      </p:grpSp>
      <p:grpSp>
        <p:nvGrpSpPr>
          <p:cNvPr id="69" name="Group 68">
            <a:extLst>
              <a:ext uri="{FF2B5EF4-FFF2-40B4-BE49-F238E27FC236}">
                <a16:creationId xmlns:a16="http://schemas.microsoft.com/office/drawing/2014/main" id="{9379F107-1334-6962-B343-F5D618F4D2EE}"/>
              </a:ext>
            </a:extLst>
          </p:cNvPr>
          <p:cNvGrpSpPr/>
          <p:nvPr/>
        </p:nvGrpSpPr>
        <p:grpSpPr>
          <a:xfrm>
            <a:off x="4270187" y="1452020"/>
            <a:ext cx="2137716" cy="1702990"/>
            <a:chOff x="4270187" y="1452020"/>
            <a:chExt cx="2137716" cy="1702990"/>
          </a:xfrm>
        </p:grpSpPr>
        <p:grpSp>
          <p:nvGrpSpPr>
            <p:cNvPr id="70" name="Group 5">
              <a:extLst>
                <a:ext uri="{FF2B5EF4-FFF2-40B4-BE49-F238E27FC236}">
                  <a16:creationId xmlns:a16="http://schemas.microsoft.com/office/drawing/2014/main" id="{4504B825-72A4-C435-E3C7-B7BFECFCB87D}"/>
                </a:ext>
              </a:extLst>
            </p:cNvPr>
            <p:cNvGrpSpPr/>
            <p:nvPr/>
          </p:nvGrpSpPr>
          <p:grpSpPr>
            <a:xfrm>
              <a:off x="4487550" y="1452020"/>
              <a:ext cx="1702990" cy="1702990"/>
              <a:chOff x="0" y="0"/>
              <a:chExt cx="812800" cy="812800"/>
            </a:xfrm>
          </p:grpSpPr>
          <p:sp>
            <p:nvSpPr>
              <p:cNvPr id="72" name="Freeform 6">
                <a:extLst>
                  <a:ext uri="{FF2B5EF4-FFF2-40B4-BE49-F238E27FC236}">
                    <a16:creationId xmlns:a16="http://schemas.microsoft.com/office/drawing/2014/main" id="{48401BC5-DA13-044B-2896-0A92512326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73" name="TextBox 7">
                <a:extLst>
                  <a:ext uri="{FF2B5EF4-FFF2-40B4-BE49-F238E27FC236}">
                    <a16:creationId xmlns:a16="http://schemas.microsoft.com/office/drawing/2014/main" id="{93D910FB-2373-F8DC-D495-1C1E231E24C4}"/>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71" name="TextBox 42">
              <a:extLst>
                <a:ext uri="{FF2B5EF4-FFF2-40B4-BE49-F238E27FC236}">
                  <a16:creationId xmlns:a16="http://schemas.microsoft.com/office/drawing/2014/main" id="{36C135CB-E90D-7604-F013-EFD3AD065565}"/>
                </a:ext>
              </a:extLst>
            </p:cNvPr>
            <p:cNvSpPr txBox="1"/>
            <p:nvPr/>
          </p:nvSpPr>
          <p:spPr>
            <a:xfrm>
              <a:off x="4270187" y="1751163"/>
              <a:ext cx="2137716" cy="974626"/>
            </a:xfrm>
            <a:prstGeom prst="rect">
              <a:avLst/>
            </a:prstGeom>
          </p:spPr>
          <p:txBody>
            <a:bodyPr lIns="0" tIns="0" rIns="0" bIns="0" rtlCol="0" anchor="t">
              <a:spAutoFit/>
            </a:bodyPr>
            <a:lstStyle/>
            <a:p>
              <a:pPr algn="ctr">
                <a:lnSpc>
                  <a:spcPts val="1919"/>
                </a:lnSpc>
              </a:pPr>
              <a:r>
                <a:rPr lang="en-US" sz="1600" b="1" dirty="0">
                  <a:solidFill>
                    <a:srgbClr val="FFFFFF"/>
                  </a:solidFill>
                  <a:latin typeface="Poppins Bold"/>
                  <a:ea typeface="Poppins Bold"/>
                  <a:cs typeface="Poppins Bold"/>
                  <a:sym typeface="Poppins Bold"/>
                </a:rPr>
                <a:t>650+ </a:t>
              </a:r>
            </a:p>
            <a:p>
              <a:pPr algn="ctr">
                <a:lnSpc>
                  <a:spcPts val="1919"/>
                </a:lnSpc>
              </a:pPr>
              <a:r>
                <a:rPr lang="en-US" sz="1600" b="1" dirty="0">
                  <a:solidFill>
                    <a:srgbClr val="FFFFFF"/>
                  </a:solidFill>
                  <a:latin typeface="Poppins Bold"/>
                  <a:ea typeface="Poppins Bold"/>
                  <a:cs typeface="Poppins Bold"/>
                  <a:sym typeface="Poppins Bold"/>
                </a:rPr>
                <a:t>standards - </a:t>
              </a:r>
            </a:p>
            <a:p>
              <a:pPr algn="ctr">
                <a:lnSpc>
                  <a:spcPts val="1919"/>
                </a:lnSpc>
              </a:pPr>
              <a:r>
                <a:rPr lang="en-US" sz="1600" b="1" dirty="0">
                  <a:solidFill>
                    <a:srgbClr val="FFFFFF"/>
                  </a:solidFill>
                  <a:latin typeface="Poppins Bold"/>
                  <a:ea typeface="Poppins Bold"/>
                  <a:cs typeface="Poppins Bold"/>
                  <a:sym typeface="Poppins Bold"/>
                </a:rPr>
                <a:t>70%</a:t>
              </a:r>
            </a:p>
            <a:p>
              <a:pPr algn="ctr">
                <a:lnSpc>
                  <a:spcPts val="1919"/>
                </a:lnSpc>
              </a:pPr>
              <a:r>
                <a:rPr lang="en-US" sz="1600" b="1" dirty="0">
                  <a:solidFill>
                    <a:srgbClr val="FFFFFF"/>
                  </a:solidFill>
                  <a:latin typeface="Poppins Bold"/>
                  <a:ea typeface="Poppins Bold"/>
                  <a:cs typeface="Poppins Bold"/>
                  <a:sym typeface="Poppins Bold"/>
                </a:rPr>
                <a:t>occupations</a:t>
              </a:r>
            </a:p>
          </p:txBody>
        </p:sp>
      </p:grpSp>
      <p:grpSp>
        <p:nvGrpSpPr>
          <p:cNvPr id="74" name="Group 73">
            <a:extLst>
              <a:ext uri="{FF2B5EF4-FFF2-40B4-BE49-F238E27FC236}">
                <a16:creationId xmlns:a16="http://schemas.microsoft.com/office/drawing/2014/main" id="{E086FCBD-1222-83C1-94E3-CD9C37E72489}"/>
              </a:ext>
            </a:extLst>
          </p:cNvPr>
          <p:cNvGrpSpPr/>
          <p:nvPr/>
        </p:nvGrpSpPr>
        <p:grpSpPr>
          <a:xfrm>
            <a:off x="6960253" y="1452020"/>
            <a:ext cx="2137716" cy="1702990"/>
            <a:chOff x="6960253" y="1452020"/>
            <a:chExt cx="2137716" cy="1702990"/>
          </a:xfrm>
        </p:grpSpPr>
        <p:grpSp>
          <p:nvGrpSpPr>
            <p:cNvPr id="75" name="Group 8">
              <a:extLst>
                <a:ext uri="{FF2B5EF4-FFF2-40B4-BE49-F238E27FC236}">
                  <a16:creationId xmlns:a16="http://schemas.microsoft.com/office/drawing/2014/main" id="{6B4ED04B-AD19-3437-98B3-EB198C4B2798}"/>
                </a:ext>
              </a:extLst>
            </p:cNvPr>
            <p:cNvGrpSpPr/>
            <p:nvPr/>
          </p:nvGrpSpPr>
          <p:grpSpPr>
            <a:xfrm>
              <a:off x="7177617" y="1452020"/>
              <a:ext cx="1702990" cy="1702990"/>
              <a:chOff x="0" y="0"/>
              <a:chExt cx="812800" cy="812800"/>
            </a:xfrm>
          </p:grpSpPr>
          <p:sp>
            <p:nvSpPr>
              <p:cNvPr id="77" name="Freeform 9">
                <a:extLst>
                  <a:ext uri="{FF2B5EF4-FFF2-40B4-BE49-F238E27FC236}">
                    <a16:creationId xmlns:a16="http://schemas.microsoft.com/office/drawing/2014/main" id="{9EBA556F-CC33-2F60-7260-53E6FA0B6A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78" name="TextBox 10">
                <a:extLst>
                  <a:ext uri="{FF2B5EF4-FFF2-40B4-BE49-F238E27FC236}">
                    <a16:creationId xmlns:a16="http://schemas.microsoft.com/office/drawing/2014/main" id="{5BC7C353-AC25-EB22-710F-5BFCA0E2F4A4}"/>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76" name="TextBox 43">
              <a:extLst>
                <a:ext uri="{FF2B5EF4-FFF2-40B4-BE49-F238E27FC236}">
                  <a16:creationId xmlns:a16="http://schemas.microsoft.com/office/drawing/2014/main" id="{4156284D-B3C4-0578-F465-0537B5923D45}"/>
                </a:ext>
              </a:extLst>
            </p:cNvPr>
            <p:cNvSpPr txBox="1"/>
            <p:nvPr/>
          </p:nvSpPr>
          <p:spPr>
            <a:xfrm>
              <a:off x="6960253" y="2067468"/>
              <a:ext cx="2137716" cy="508665"/>
            </a:xfrm>
            <a:prstGeom prst="rect">
              <a:avLst/>
            </a:prstGeom>
          </p:spPr>
          <p:txBody>
            <a:bodyPr lIns="0" tIns="0" rIns="0" bIns="0" rtlCol="0" anchor="t">
              <a:spAutoFit/>
            </a:bodyPr>
            <a:lstStyle/>
            <a:p>
              <a:pPr algn="ctr">
                <a:lnSpc>
                  <a:spcPts val="1999"/>
                </a:lnSpc>
              </a:pPr>
              <a:r>
                <a:rPr lang="en-US" sz="1666" b="1" dirty="0">
                  <a:solidFill>
                    <a:srgbClr val="FFFFFF"/>
                  </a:solidFill>
                  <a:latin typeface="Poppins Bold"/>
                  <a:ea typeface="Poppins Bold"/>
                  <a:cs typeface="Poppins Bold"/>
                  <a:sym typeface="Poppins Bold"/>
                </a:rPr>
                <a:t>Typically </a:t>
              </a:r>
            </a:p>
            <a:p>
              <a:pPr algn="ctr">
                <a:lnSpc>
                  <a:spcPts val="1999"/>
                </a:lnSpc>
              </a:pPr>
              <a:r>
                <a:rPr lang="en-US" sz="1666" b="1" dirty="0">
                  <a:solidFill>
                    <a:srgbClr val="FFFFFF"/>
                  </a:solidFill>
                  <a:latin typeface="Poppins Bold"/>
                  <a:ea typeface="Poppins Bold"/>
                  <a:cs typeface="Poppins Bold"/>
                  <a:sym typeface="Poppins Bold"/>
                </a:rPr>
                <a:t>1-6 years</a:t>
              </a:r>
            </a:p>
          </p:txBody>
        </p:sp>
      </p:grpSp>
      <p:grpSp>
        <p:nvGrpSpPr>
          <p:cNvPr id="79" name="Group 78">
            <a:extLst>
              <a:ext uri="{FF2B5EF4-FFF2-40B4-BE49-F238E27FC236}">
                <a16:creationId xmlns:a16="http://schemas.microsoft.com/office/drawing/2014/main" id="{08C95FC8-8F76-49B2-FC21-092EECC3A297}"/>
              </a:ext>
            </a:extLst>
          </p:cNvPr>
          <p:cNvGrpSpPr/>
          <p:nvPr/>
        </p:nvGrpSpPr>
        <p:grpSpPr>
          <a:xfrm>
            <a:off x="9847269" y="1452020"/>
            <a:ext cx="1918508" cy="1702990"/>
            <a:chOff x="9847269" y="1452020"/>
            <a:chExt cx="1918508" cy="1702990"/>
          </a:xfrm>
        </p:grpSpPr>
        <p:grpSp>
          <p:nvGrpSpPr>
            <p:cNvPr id="80" name="Group 11">
              <a:extLst>
                <a:ext uri="{FF2B5EF4-FFF2-40B4-BE49-F238E27FC236}">
                  <a16:creationId xmlns:a16="http://schemas.microsoft.com/office/drawing/2014/main" id="{129A65E7-8CA0-4275-CC01-150C64A13446}"/>
                </a:ext>
              </a:extLst>
            </p:cNvPr>
            <p:cNvGrpSpPr/>
            <p:nvPr/>
          </p:nvGrpSpPr>
          <p:grpSpPr>
            <a:xfrm>
              <a:off x="9955029" y="1452020"/>
              <a:ext cx="1702990" cy="1702990"/>
              <a:chOff x="0" y="0"/>
              <a:chExt cx="812800" cy="812800"/>
            </a:xfrm>
          </p:grpSpPr>
          <p:sp>
            <p:nvSpPr>
              <p:cNvPr id="82" name="Freeform 12">
                <a:extLst>
                  <a:ext uri="{FF2B5EF4-FFF2-40B4-BE49-F238E27FC236}">
                    <a16:creationId xmlns:a16="http://schemas.microsoft.com/office/drawing/2014/main" id="{840866B1-FEE2-94CB-26A4-A43462DE65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83" name="TextBox 13">
                <a:extLst>
                  <a:ext uri="{FF2B5EF4-FFF2-40B4-BE49-F238E27FC236}">
                    <a16:creationId xmlns:a16="http://schemas.microsoft.com/office/drawing/2014/main" id="{D096236C-4974-B903-F836-276EECF96761}"/>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81" name="TextBox 44">
              <a:extLst>
                <a:ext uri="{FF2B5EF4-FFF2-40B4-BE49-F238E27FC236}">
                  <a16:creationId xmlns:a16="http://schemas.microsoft.com/office/drawing/2014/main" id="{D45D50B3-9C09-3925-4E21-6155E85DA79F}"/>
                </a:ext>
              </a:extLst>
            </p:cNvPr>
            <p:cNvSpPr txBox="1"/>
            <p:nvPr/>
          </p:nvSpPr>
          <p:spPr>
            <a:xfrm>
              <a:off x="9847269" y="2105627"/>
              <a:ext cx="1918508" cy="508665"/>
            </a:xfrm>
            <a:prstGeom prst="rect">
              <a:avLst/>
            </a:prstGeom>
          </p:spPr>
          <p:txBody>
            <a:bodyPr lIns="0" tIns="0" rIns="0" bIns="0" rtlCol="0" anchor="t">
              <a:spAutoFit/>
            </a:bodyPr>
            <a:lstStyle/>
            <a:p>
              <a:pPr algn="ctr">
                <a:lnSpc>
                  <a:spcPts val="1999"/>
                </a:lnSpc>
              </a:pPr>
              <a:r>
                <a:rPr lang="en-US" sz="1666" b="1" dirty="0">
                  <a:solidFill>
                    <a:srgbClr val="FFFFFF"/>
                  </a:solidFill>
                  <a:latin typeface="Poppins Bold"/>
                  <a:ea typeface="Poppins Bold"/>
                  <a:cs typeface="Poppins Bold"/>
                  <a:sym typeface="Poppins Bold"/>
                </a:rPr>
                <a:t>Off-the-job training</a:t>
              </a:r>
            </a:p>
          </p:txBody>
        </p:sp>
      </p:grpSp>
      <p:grpSp>
        <p:nvGrpSpPr>
          <p:cNvPr id="84" name="Group 83">
            <a:extLst>
              <a:ext uri="{FF2B5EF4-FFF2-40B4-BE49-F238E27FC236}">
                <a16:creationId xmlns:a16="http://schemas.microsoft.com/office/drawing/2014/main" id="{61DBFA22-4D8A-DC97-06F3-80084E90E3D6}"/>
              </a:ext>
            </a:extLst>
          </p:cNvPr>
          <p:cNvGrpSpPr/>
          <p:nvPr/>
        </p:nvGrpSpPr>
        <p:grpSpPr>
          <a:xfrm>
            <a:off x="7197049" y="4562152"/>
            <a:ext cx="4701950" cy="1839989"/>
            <a:chOff x="7197049" y="4562152"/>
            <a:chExt cx="4701950" cy="1839989"/>
          </a:xfrm>
        </p:grpSpPr>
        <p:pic>
          <p:nvPicPr>
            <p:cNvPr id="85" name="Picture 25">
              <a:extLst>
                <a:ext uri="{FF2B5EF4-FFF2-40B4-BE49-F238E27FC236}">
                  <a16:creationId xmlns:a16="http://schemas.microsoft.com/office/drawing/2014/main" id="{7D54B6E9-B2DF-E533-BE21-0E2050BC06E4}"/>
                </a:ext>
              </a:extLst>
            </p:cNvPr>
            <p:cNvPicPr>
              <a:picLocks noChangeAspect="1"/>
            </p:cNvPicPr>
            <p:nvPr/>
          </p:nvPicPr>
          <p:blipFill>
            <a:blip r:embed="rId5"/>
            <a:stretch>
              <a:fillRect/>
            </a:stretch>
          </p:blipFill>
          <p:spPr>
            <a:xfrm>
              <a:off x="9615662" y="4624963"/>
              <a:ext cx="2283337" cy="1513599"/>
            </a:xfrm>
            <a:prstGeom prst="rect">
              <a:avLst/>
            </a:prstGeom>
          </p:spPr>
        </p:pic>
        <p:grpSp>
          <p:nvGrpSpPr>
            <p:cNvPr id="86" name="Group 85">
              <a:extLst>
                <a:ext uri="{FF2B5EF4-FFF2-40B4-BE49-F238E27FC236}">
                  <a16:creationId xmlns:a16="http://schemas.microsoft.com/office/drawing/2014/main" id="{76144503-25D0-22F8-EC9D-8ECCD877CEFD}"/>
                </a:ext>
              </a:extLst>
            </p:cNvPr>
            <p:cNvGrpSpPr/>
            <p:nvPr/>
          </p:nvGrpSpPr>
          <p:grpSpPr>
            <a:xfrm>
              <a:off x="7197049" y="4562152"/>
              <a:ext cx="1708403" cy="1702990"/>
              <a:chOff x="7197049" y="4562152"/>
              <a:chExt cx="1708403" cy="1702990"/>
            </a:xfrm>
          </p:grpSpPr>
          <p:grpSp>
            <p:nvGrpSpPr>
              <p:cNvPr id="89" name="Group 31">
                <a:extLst>
                  <a:ext uri="{FF2B5EF4-FFF2-40B4-BE49-F238E27FC236}">
                    <a16:creationId xmlns:a16="http://schemas.microsoft.com/office/drawing/2014/main" id="{67202854-F744-68D9-9DD8-721AF237C127}"/>
                  </a:ext>
                </a:extLst>
              </p:cNvPr>
              <p:cNvGrpSpPr/>
              <p:nvPr/>
            </p:nvGrpSpPr>
            <p:grpSpPr>
              <a:xfrm>
                <a:off x="7197049" y="4562152"/>
                <a:ext cx="1702990" cy="1702990"/>
                <a:chOff x="0" y="0"/>
                <a:chExt cx="812800" cy="812800"/>
              </a:xfrm>
            </p:grpSpPr>
            <p:sp>
              <p:nvSpPr>
                <p:cNvPr id="91" name="Freeform 32">
                  <a:extLst>
                    <a:ext uri="{FF2B5EF4-FFF2-40B4-BE49-F238E27FC236}">
                      <a16:creationId xmlns:a16="http://schemas.microsoft.com/office/drawing/2014/main" id="{AC39EA6F-2195-6A6F-6818-4972CD74273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92" name="TextBox 33">
                  <a:extLst>
                    <a:ext uri="{FF2B5EF4-FFF2-40B4-BE49-F238E27FC236}">
                      <a16:creationId xmlns:a16="http://schemas.microsoft.com/office/drawing/2014/main" id="{1A583521-6D3A-3EAB-CE10-C6AC2870C896}"/>
                    </a:ext>
                  </a:extLst>
                </p:cNvPr>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90" name="TextBox 34">
                <a:extLst>
                  <a:ext uri="{FF2B5EF4-FFF2-40B4-BE49-F238E27FC236}">
                    <a16:creationId xmlns:a16="http://schemas.microsoft.com/office/drawing/2014/main" id="{E62A079D-1CDF-98E3-49DD-42BAAFAAA243}"/>
                  </a:ext>
                </a:extLst>
              </p:cNvPr>
              <p:cNvSpPr txBox="1"/>
              <p:nvPr/>
            </p:nvSpPr>
            <p:spPr>
              <a:xfrm>
                <a:off x="7197049" y="5134142"/>
                <a:ext cx="1708403" cy="461665"/>
              </a:xfrm>
              <a:prstGeom prst="rect">
                <a:avLst/>
              </a:prstGeom>
            </p:spPr>
            <p:txBody>
              <a:bodyPr lIns="0" tIns="0" rIns="0" bIns="0" rtlCol="0" anchor="t">
                <a:spAutoFit/>
              </a:bodyPr>
              <a:lstStyle/>
              <a:p>
                <a:pPr algn="ctr">
                  <a:lnSpc>
                    <a:spcPts val="1840"/>
                  </a:lnSpc>
                </a:pPr>
                <a:r>
                  <a:rPr lang="en-US" sz="1533" b="1" dirty="0">
                    <a:solidFill>
                      <a:srgbClr val="FFFFFF"/>
                    </a:solidFill>
                    <a:latin typeface="Poppins Bold"/>
                    <a:ea typeface="Poppins Bold"/>
                    <a:cs typeface="Poppins Bold"/>
                    <a:sym typeface="Poppins Bold"/>
                  </a:rPr>
                  <a:t>Finding an apprenticeship</a:t>
                </a:r>
              </a:p>
            </p:txBody>
          </p:sp>
        </p:grpSp>
        <p:sp>
          <p:nvSpPr>
            <p:cNvPr id="87" name="Freeform 40">
              <a:extLst>
                <a:ext uri="{FF2B5EF4-FFF2-40B4-BE49-F238E27FC236}">
                  <a16:creationId xmlns:a16="http://schemas.microsoft.com/office/drawing/2014/main" id="{91831CE1-D86E-6DFC-4DB1-04863E9C0025}"/>
                </a:ext>
              </a:extLst>
            </p:cNvPr>
            <p:cNvSpPr/>
            <p:nvPr/>
          </p:nvSpPr>
          <p:spPr>
            <a:xfrm rot="1334129">
              <a:off x="9049252" y="4576713"/>
              <a:ext cx="665113" cy="678687"/>
            </a:xfrm>
            <a:custGeom>
              <a:avLst/>
              <a:gdLst/>
              <a:ahLst/>
              <a:cxnLst/>
              <a:rect l="l" t="t" r="r" b="b"/>
              <a:pathLst>
                <a:path w="997670" h="1018031">
                  <a:moveTo>
                    <a:pt x="0" y="0"/>
                  </a:moveTo>
                  <a:lnTo>
                    <a:pt x="997670" y="0"/>
                  </a:lnTo>
                  <a:lnTo>
                    <a:pt x="997670" y="1018030"/>
                  </a:lnTo>
                  <a:lnTo>
                    <a:pt x="0" y="1018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88" name="TextBox 47">
              <a:extLst>
                <a:ext uri="{FF2B5EF4-FFF2-40B4-BE49-F238E27FC236}">
                  <a16:creationId xmlns:a16="http://schemas.microsoft.com/office/drawing/2014/main" id="{AEE2820B-2730-720A-D961-B19B77489934}"/>
                </a:ext>
              </a:extLst>
            </p:cNvPr>
            <p:cNvSpPr txBox="1"/>
            <p:nvPr/>
          </p:nvSpPr>
          <p:spPr>
            <a:xfrm>
              <a:off x="9805940" y="6038580"/>
              <a:ext cx="1813253" cy="363561"/>
            </a:xfrm>
            <a:prstGeom prst="rect">
              <a:avLst/>
            </a:prstGeom>
          </p:spPr>
          <p:txBody>
            <a:bodyPr lIns="0" tIns="0" rIns="0" bIns="0" rtlCol="0" anchor="t">
              <a:spAutoFit/>
            </a:bodyPr>
            <a:lstStyle/>
            <a:p>
              <a:pPr algn="ctr">
                <a:lnSpc>
                  <a:spcPts val="1375"/>
                </a:lnSpc>
              </a:pPr>
              <a:r>
                <a:rPr lang="en-US" sz="1375" b="1" u="sng">
                  <a:solidFill>
                    <a:srgbClr val="346EF7"/>
                  </a:solidFill>
                  <a:latin typeface="Poppins Bold"/>
                  <a:ea typeface="Poppins Bold"/>
                  <a:cs typeface="Poppins Bold"/>
                  <a:sym typeface="Poppins Bold"/>
                  <a:hlinkClick r:id="rId8" tooltip="https://www.findapprenticeship.service.gov.uk"/>
                </a:rPr>
                <a:t>findapprenticeship.service.gov.uk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E4DF-9BFE-F754-35F9-98C3FE924057}"/>
            </a:ext>
          </a:extLst>
        </p:cNvPr>
        <p:cNvGrpSpPr/>
        <p:nvPr/>
      </p:nvGrpSpPr>
      <p:grpSpPr>
        <a:xfrm>
          <a:off x="0" y="0"/>
          <a:ext cx="0" cy="0"/>
          <a:chOff x="0" y="0"/>
          <a:chExt cx="0" cy="0"/>
        </a:xfrm>
      </p:grpSpPr>
      <p:pic>
        <p:nvPicPr>
          <p:cNvPr id="4" name="Picture 3" descr="An image of an HTQ student wearing a black t-shirt and standing in front of an orange background.">
            <a:extLst>
              <a:ext uri="{FF2B5EF4-FFF2-40B4-BE49-F238E27FC236}">
                <a16:creationId xmlns:a16="http://schemas.microsoft.com/office/drawing/2014/main" id="{27182368-822A-06D6-495B-10E2AEF289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853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17D0-1E09-9F56-555B-F8E566065242}"/>
            </a:ext>
          </a:extLst>
        </p:cNvPr>
        <p:cNvGrpSpPr/>
        <p:nvPr/>
      </p:nvGrpSpPr>
      <p:grpSpPr>
        <a:xfrm>
          <a:off x="0" y="0"/>
          <a:ext cx="0" cy="0"/>
          <a:chOff x="0" y="0"/>
          <a:chExt cx="0" cy="0"/>
        </a:xfrm>
      </p:grpSpPr>
      <p:pic>
        <p:nvPicPr>
          <p:cNvPr id="4" name="Picture 3" descr="An image of a video camera viewing screen with an animated HTQ film showing.">
            <a:extLst>
              <a:ext uri="{FF2B5EF4-FFF2-40B4-BE49-F238E27FC236}">
                <a16:creationId xmlns:a16="http://schemas.microsoft.com/office/drawing/2014/main" id="{681C6177-D0DE-B6A9-C533-17B161D7FBF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Online Media 4" descr="HTQs Animated Film">
            <a:hlinkClick r:id="" action="ppaction://media"/>
            <a:extLst>
              <a:ext uri="{FF2B5EF4-FFF2-40B4-BE49-F238E27FC236}">
                <a16:creationId xmlns:a16="http://schemas.microsoft.com/office/drawing/2014/main" id="{6E2C8F37-1F60-7BE0-10AF-222834085CB7}"/>
              </a:ext>
            </a:extLst>
          </p:cNvPr>
          <p:cNvPicPr>
            <a:picLocks noRot="1" noChangeAspect="1"/>
          </p:cNvPicPr>
          <p:nvPr>
            <a:videoFile r:link="rId1"/>
          </p:nvPr>
        </p:nvPicPr>
        <p:blipFill>
          <a:blip r:embed="rId5"/>
          <a:stretch>
            <a:fillRect/>
          </a:stretch>
        </p:blipFill>
        <p:spPr>
          <a:xfrm>
            <a:off x="2186609" y="1028676"/>
            <a:ext cx="8189843" cy="4563741"/>
          </a:xfrm>
          <a:prstGeom prst="rect">
            <a:avLst/>
          </a:prstGeom>
        </p:spPr>
      </p:pic>
    </p:spTree>
    <p:extLst>
      <p:ext uri="{BB962C8B-B14F-4D97-AF65-F5344CB8AC3E}">
        <p14:creationId xmlns:p14="http://schemas.microsoft.com/office/powerpoint/2010/main" val="8279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5921"/>
        </a:solidFill>
        <a:effectLst/>
      </p:bgPr>
    </p:bg>
    <p:spTree>
      <p:nvGrpSpPr>
        <p:cNvPr id="1" name=""/>
        <p:cNvGrpSpPr/>
        <p:nvPr/>
      </p:nvGrpSpPr>
      <p:grpSpPr>
        <a:xfrm>
          <a:off x="0" y="0"/>
          <a:ext cx="0" cy="0"/>
          <a:chOff x="0" y="0"/>
          <a:chExt cx="0" cy="0"/>
        </a:xfrm>
      </p:grpSpPr>
      <p:grpSp>
        <p:nvGrpSpPr>
          <p:cNvPr id="2" name="Group 2"/>
          <p:cNvGrpSpPr/>
          <p:nvPr/>
        </p:nvGrpSpPr>
        <p:grpSpPr>
          <a:xfrm>
            <a:off x="1312926" y="1076404"/>
            <a:ext cx="2141797" cy="2141797"/>
            <a:chOff x="0" y="0"/>
            <a:chExt cx="4283595" cy="4283595"/>
          </a:xfrm>
        </p:grpSpPr>
        <p:sp>
          <p:nvSpPr>
            <p:cNvPr id="3" name="Freeform 3"/>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5" name="TextBox 5"/>
            <p:cNvSpPr txBox="1"/>
            <p:nvPr/>
          </p:nvSpPr>
          <p:spPr>
            <a:xfrm>
              <a:off x="760868" y="1486476"/>
              <a:ext cx="2761859" cy="1285224"/>
            </a:xfrm>
            <a:prstGeom prst="rect">
              <a:avLst/>
            </a:prstGeom>
          </p:spPr>
          <p:txBody>
            <a:bodyPr lIns="0" tIns="0" rIns="0" bIns="0" rtlCol="0" anchor="t">
              <a:spAutoFit/>
            </a:bodyPr>
            <a:lstStyle/>
            <a:p>
              <a:pPr algn="ctr" defTabSz="609630">
                <a:lnSpc>
                  <a:spcPts val="1680"/>
                </a:lnSpc>
              </a:pPr>
              <a:r>
                <a:rPr lang="en-US" sz="1200" b="1" dirty="0">
                  <a:solidFill>
                    <a:srgbClr val="F15921"/>
                  </a:solidFill>
                  <a:latin typeface="Poppins Bold"/>
                  <a:ea typeface="Poppins Bold"/>
                  <a:cs typeface="Poppins Bold"/>
                  <a:sym typeface="Poppins Bold"/>
                </a:rPr>
                <a:t>HTQs are level 4 and 5 qualifications</a:t>
              </a:r>
            </a:p>
          </p:txBody>
        </p:sp>
      </p:grpSp>
      <p:grpSp>
        <p:nvGrpSpPr>
          <p:cNvPr id="6" name="Group 6"/>
          <p:cNvGrpSpPr/>
          <p:nvPr/>
        </p:nvGrpSpPr>
        <p:grpSpPr>
          <a:xfrm>
            <a:off x="4033532" y="1076404"/>
            <a:ext cx="2141797" cy="2141797"/>
            <a:chOff x="0" y="0"/>
            <a:chExt cx="4283595" cy="4283595"/>
          </a:xfrm>
        </p:grpSpPr>
        <p:sp>
          <p:nvSpPr>
            <p:cNvPr id="7" name="Freeform 7"/>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8" name="Freeform 8"/>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9" name="TextBox 9"/>
            <p:cNvSpPr txBox="1"/>
            <p:nvPr/>
          </p:nvSpPr>
          <p:spPr>
            <a:xfrm>
              <a:off x="874568" y="702396"/>
              <a:ext cx="2534459" cy="3029291"/>
            </a:xfrm>
            <a:prstGeom prst="rect">
              <a:avLst/>
            </a:prstGeom>
          </p:spPr>
          <p:txBody>
            <a:bodyPr lIns="0" tIns="0" rIns="0" bIns="0" rtlCol="0" anchor="t">
              <a:spAutoFit/>
            </a:bodyPr>
            <a:lstStyle/>
            <a:p>
              <a:pPr algn="ctr" defTabSz="609630">
                <a:lnSpc>
                  <a:spcPts val="1680"/>
                </a:lnSpc>
              </a:pPr>
              <a:r>
                <a:rPr lang="en-US" sz="1200" b="1" dirty="0">
                  <a:solidFill>
                    <a:srgbClr val="F15921"/>
                  </a:solidFill>
                  <a:latin typeface="Poppins Bold"/>
                  <a:ea typeface="Poppins Bold"/>
                  <a:cs typeface="Poppins Bold"/>
                  <a:sym typeface="Poppins Bold"/>
                </a:rPr>
                <a:t>They are for people aged 18+ who have a level 3 qualification like A levels or a T Level</a:t>
              </a:r>
            </a:p>
          </p:txBody>
        </p:sp>
      </p:grpSp>
      <p:grpSp>
        <p:nvGrpSpPr>
          <p:cNvPr id="10" name="Group 10"/>
          <p:cNvGrpSpPr/>
          <p:nvPr/>
        </p:nvGrpSpPr>
        <p:grpSpPr>
          <a:xfrm>
            <a:off x="6698968" y="1076404"/>
            <a:ext cx="2141797" cy="2141797"/>
            <a:chOff x="0" y="0"/>
            <a:chExt cx="4283595" cy="4283595"/>
          </a:xfrm>
        </p:grpSpPr>
        <p:sp>
          <p:nvSpPr>
            <p:cNvPr id="11" name="Freeform 11"/>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12" name="Freeform 12"/>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13" name="TextBox 13"/>
            <p:cNvSpPr txBox="1"/>
            <p:nvPr/>
          </p:nvSpPr>
          <p:spPr>
            <a:xfrm>
              <a:off x="773568" y="1005160"/>
              <a:ext cx="2761859" cy="2593275"/>
            </a:xfrm>
            <a:prstGeom prst="rect">
              <a:avLst/>
            </a:prstGeom>
          </p:spPr>
          <p:txBody>
            <a:bodyPr lIns="0" tIns="0" rIns="0" bIns="0" rtlCol="0" anchor="t">
              <a:spAutoFit/>
            </a:bodyPr>
            <a:lstStyle/>
            <a:p>
              <a:pPr algn="ctr" defTabSz="609630">
                <a:lnSpc>
                  <a:spcPts val="1680"/>
                </a:lnSpc>
              </a:pPr>
              <a:r>
                <a:rPr lang="en-US" sz="1200" b="1">
                  <a:solidFill>
                    <a:srgbClr val="F15921"/>
                  </a:solidFill>
                  <a:latin typeface="Poppins Bold"/>
                  <a:ea typeface="Poppins Bold"/>
                  <a:cs typeface="Poppins Bold"/>
                  <a:sym typeface="Poppins Bold"/>
                </a:rPr>
                <a:t>Taught in further education colleges, universities and Institutes of Technology</a:t>
              </a:r>
            </a:p>
          </p:txBody>
        </p:sp>
      </p:grpSp>
      <p:grpSp>
        <p:nvGrpSpPr>
          <p:cNvPr id="14" name="Group 14"/>
          <p:cNvGrpSpPr/>
          <p:nvPr/>
        </p:nvGrpSpPr>
        <p:grpSpPr>
          <a:xfrm>
            <a:off x="9364403" y="1076404"/>
            <a:ext cx="2141797" cy="2141797"/>
            <a:chOff x="0" y="0"/>
            <a:chExt cx="4283595" cy="4283595"/>
          </a:xfrm>
        </p:grpSpPr>
        <p:sp>
          <p:nvSpPr>
            <p:cNvPr id="15" name="Freeform 15"/>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16" name="Freeform 16"/>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17" name="TextBox 17"/>
            <p:cNvSpPr txBox="1"/>
            <p:nvPr/>
          </p:nvSpPr>
          <p:spPr>
            <a:xfrm>
              <a:off x="760868" y="1424260"/>
              <a:ext cx="2761859" cy="1721240"/>
            </a:xfrm>
            <a:prstGeom prst="rect">
              <a:avLst/>
            </a:prstGeom>
          </p:spPr>
          <p:txBody>
            <a:bodyPr lIns="0" tIns="0" rIns="0" bIns="0" rtlCol="0" anchor="t">
              <a:spAutoFit/>
            </a:bodyPr>
            <a:lstStyle/>
            <a:p>
              <a:pPr algn="ctr" defTabSz="609630">
                <a:lnSpc>
                  <a:spcPts val="1680"/>
                </a:lnSpc>
              </a:pPr>
              <a:r>
                <a:rPr lang="en-US" sz="1200" b="1" dirty="0">
                  <a:solidFill>
                    <a:srgbClr val="F15921"/>
                  </a:solidFill>
                  <a:latin typeface="Poppins Bold"/>
                  <a:ea typeface="Poppins Bold"/>
                  <a:cs typeface="Poppins Bold"/>
                  <a:sym typeface="Poppins Bold"/>
                </a:rPr>
                <a:t>An HTQ will usually take 1-2 years to complete</a:t>
              </a:r>
            </a:p>
          </p:txBody>
        </p:sp>
      </p:grpSp>
      <p:grpSp>
        <p:nvGrpSpPr>
          <p:cNvPr id="18" name="Group 18"/>
          <p:cNvGrpSpPr/>
          <p:nvPr/>
        </p:nvGrpSpPr>
        <p:grpSpPr>
          <a:xfrm>
            <a:off x="1312926" y="3739012"/>
            <a:ext cx="2141797" cy="2141797"/>
            <a:chOff x="0" y="0"/>
            <a:chExt cx="4283595" cy="4283595"/>
          </a:xfrm>
        </p:grpSpPr>
        <p:sp>
          <p:nvSpPr>
            <p:cNvPr id="19" name="Freeform 19"/>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20" name="Freeform 20"/>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21" name="TextBox 21"/>
            <p:cNvSpPr txBox="1"/>
            <p:nvPr/>
          </p:nvSpPr>
          <p:spPr>
            <a:xfrm>
              <a:off x="760868" y="1302192"/>
              <a:ext cx="2761859" cy="1821012"/>
            </a:xfrm>
            <a:prstGeom prst="rect">
              <a:avLst/>
            </a:prstGeom>
          </p:spPr>
          <p:txBody>
            <a:bodyPr lIns="0" tIns="0" rIns="0" bIns="0" rtlCol="0" anchor="t">
              <a:spAutoFit/>
            </a:bodyPr>
            <a:lstStyle/>
            <a:p>
              <a:pPr algn="ctr" defTabSz="609630">
                <a:lnSpc>
                  <a:spcPts val="1751"/>
                </a:lnSpc>
              </a:pPr>
              <a:r>
                <a:rPr lang="en-US" sz="1250" b="1">
                  <a:solidFill>
                    <a:srgbClr val="F15921"/>
                  </a:solidFill>
                  <a:latin typeface="Poppins Bold"/>
                  <a:ea typeface="Poppins Bold"/>
                  <a:cs typeface="Poppins Bold"/>
                  <a:sym typeface="Poppins Bold"/>
                </a:rPr>
                <a:t>HTQs are flexible and can be studied full time or part time</a:t>
              </a:r>
            </a:p>
          </p:txBody>
        </p:sp>
      </p:grpSp>
      <p:grpSp>
        <p:nvGrpSpPr>
          <p:cNvPr id="22" name="Group 22"/>
          <p:cNvGrpSpPr/>
          <p:nvPr/>
        </p:nvGrpSpPr>
        <p:grpSpPr>
          <a:xfrm>
            <a:off x="4033532" y="3776403"/>
            <a:ext cx="2141797" cy="2141797"/>
            <a:chOff x="0" y="0"/>
            <a:chExt cx="4283595" cy="4283595"/>
          </a:xfrm>
        </p:grpSpPr>
        <p:sp>
          <p:nvSpPr>
            <p:cNvPr id="23" name="Freeform 23"/>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24" name="Freeform 24"/>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25" name="TextBox 25"/>
            <p:cNvSpPr txBox="1"/>
            <p:nvPr/>
          </p:nvSpPr>
          <p:spPr>
            <a:xfrm>
              <a:off x="760868" y="1127226"/>
              <a:ext cx="2761859" cy="2157259"/>
            </a:xfrm>
            <a:prstGeom prst="rect">
              <a:avLst/>
            </a:prstGeom>
          </p:spPr>
          <p:txBody>
            <a:bodyPr lIns="0" tIns="0" rIns="0" bIns="0" rtlCol="0" anchor="t">
              <a:spAutoFit/>
            </a:bodyPr>
            <a:lstStyle/>
            <a:p>
              <a:pPr algn="ctr" defTabSz="609630">
                <a:lnSpc>
                  <a:spcPts val="1680"/>
                </a:lnSpc>
              </a:pPr>
              <a:r>
                <a:rPr lang="en-US" sz="1200" b="1">
                  <a:solidFill>
                    <a:srgbClr val="F15921"/>
                  </a:solidFill>
                  <a:latin typeface="Poppins Bold"/>
                  <a:ea typeface="Poppins Bold"/>
                  <a:cs typeface="Poppins Bold"/>
                  <a:sym typeface="Poppins Bold"/>
                </a:rPr>
                <a:t> HTQs are typically delivered in classroom settings</a:t>
              </a:r>
            </a:p>
          </p:txBody>
        </p:sp>
      </p:grpSp>
      <p:grpSp>
        <p:nvGrpSpPr>
          <p:cNvPr id="26" name="Group 26"/>
          <p:cNvGrpSpPr/>
          <p:nvPr/>
        </p:nvGrpSpPr>
        <p:grpSpPr>
          <a:xfrm>
            <a:off x="6698968" y="3739012"/>
            <a:ext cx="2141797" cy="2141797"/>
            <a:chOff x="0" y="0"/>
            <a:chExt cx="4283595" cy="4283595"/>
          </a:xfrm>
        </p:grpSpPr>
        <p:sp>
          <p:nvSpPr>
            <p:cNvPr id="27" name="Freeform 27"/>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28" name="Freeform 28"/>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29" name="TextBox 29"/>
            <p:cNvSpPr txBox="1"/>
            <p:nvPr/>
          </p:nvSpPr>
          <p:spPr>
            <a:xfrm>
              <a:off x="760868" y="1240108"/>
              <a:ext cx="2761859" cy="2157259"/>
            </a:xfrm>
            <a:prstGeom prst="rect">
              <a:avLst/>
            </a:prstGeom>
          </p:spPr>
          <p:txBody>
            <a:bodyPr lIns="0" tIns="0" rIns="0" bIns="0" rtlCol="0" anchor="t">
              <a:spAutoFit/>
            </a:bodyPr>
            <a:lstStyle/>
            <a:p>
              <a:pPr algn="ctr" defTabSz="609630">
                <a:lnSpc>
                  <a:spcPts val="1680"/>
                </a:lnSpc>
              </a:pPr>
              <a:r>
                <a:rPr lang="en-US" sz="1200" b="1" dirty="0">
                  <a:solidFill>
                    <a:srgbClr val="F15921"/>
                  </a:solidFill>
                  <a:latin typeface="Poppins Bold"/>
                  <a:ea typeface="Poppins Bold"/>
                  <a:cs typeface="Poppins Bold"/>
                  <a:sym typeface="Poppins Bold"/>
                </a:rPr>
                <a:t>Students are able to access the same student finance as a degree</a:t>
              </a:r>
            </a:p>
          </p:txBody>
        </p:sp>
      </p:grpSp>
      <p:grpSp>
        <p:nvGrpSpPr>
          <p:cNvPr id="30" name="Group 30"/>
          <p:cNvGrpSpPr/>
          <p:nvPr/>
        </p:nvGrpSpPr>
        <p:grpSpPr>
          <a:xfrm>
            <a:off x="9364403" y="3739012"/>
            <a:ext cx="2141797" cy="2141797"/>
            <a:chOff x="0" y="0"/>
            <a:chExt cx="4283595" cy="4283595"/>
          </a:xfrm>
        </p:grpSpPr>
        <p:sp>
          <p:nvSpPr>
            <p:cNvPr id="31" name="Freeform 31"/>
            <p:cNvSpPr/>
            <p:nvPr/>
          </p:nvSpPr>
          <p:spPr>
            <a:xfrm>
              <a:off x="0" y="0"/>
              <a:ext cx="4283595" cy="4283595"/>
            </a:xfrm>
            <a:custGeom>
              <a:avLst/>
              <a:gdLst/>
              <a:ahLst/>
              <a:cxnLst/>
              <a:rect l="l" t="t" r="r" b="b"/>
              <a:pathLst>
                <a:path w="4283595" h="4283595">
                  <a:moveTo>
                    <a:pt x="0" y="0"/>
                  </a:moveTo>
                  <a:lnTo>
                    <a:pt x="4283595" y="0"/>
                  </a:lnTo>
                  <a:lnTo>
                    <a:pt x="4283595" y="4283595"/>
                  </a:lnTo>
                  <a:lnTo>
                    <a:pt x="0" y="4283595"/>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32" name="Freeform 32"/>
            <p:cNvSpPr/>
            <p:nvPr/>
          </p:nvSpPr>
          <p:spPr>
            <a:xfrm>
              <a:off x="456093" y="456093"/>
              <a:ext cx="3371410" cy="3371410"/>
            </a:xfrm>
            <a:custGeom>
              <a:avLst/>
              <a:gdLst/>
              <a:ahLst/>
              <a:cxnLst/>
              <a:rect l="l" t="t" r="r" b="b"/>
              <a:pathLst>
                <a:path w="3371410" h="3371410">
                  <a:moveTo>
                    <a:pt x="0" y="0"/>
                  </a:moveTo>
                  <a:lnTo>
                    <a:pt x="3371409" y="0"/>
                  </a:lnTo>
                  <a:lnTo>
                    <a:pt x="3371409" y="3371409"/>
                  </a:lnTo>
                  <a:lnTo>
                    <a:pt x="0" y="3371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33" name="TextBox 33"/>
            <p:cNvSpPr txBox="1"/>
            <p:nvPr/>
          </p:nvSpPr>
          <p:spPr>
            <a:xfrm>
              <a:off x="760868" y="1005160"/>
              <a:ext cx="2761859" cy="2157259"/>
            </a:xfrm>
            <a:prstGeom prst="rect">
              <a:avLst/>
            </a:prstGeom>
          </p:spPr>
          <p:txBody>
            <a:bodyPr lIns="0" tIns="0" rIns="0" bIns="0" rtlCol="0" anchor="t">
              <a:spAutoFit/>
            </a:bodyPr>
            <a:lstStyle/>
            <a:p>
              <a:pPr algn="ctr" defTabSz="609630">
                <a:lnSpc>
                  <a:spcPts val="1680"/>
                </a:lnSpc>
              </a:pPr>
              <a:r>
                <a:rPr lang="en-US" sz="1200" b="1" dirty="0">
                  <a:solidFill>
                    <a:srgbClr val="F15921"/>
                  </a:solidFill>
                  <a:latin typeface="Poppins Bold"/>
                  <a:ea typeface="Poppins Bold"/>
                  <a:cs typeface="Poppins Bold"/>
                  <a:sym typeface="Poppins Bold"/>
                </a:rPr>
                <a:t>HTQs could</a:t>
              </a:r>
            </a:p>
            <a:p>
              <a:pPr algn="ctr" defTabSz="609630">
                <a:lnSpc>
                  <a:spcPts val="1680"/>
                </a:lnSpc>
              </a:pPr>
              <a:r>
                <a:rPr lang="en-US" sz="1200" b="1" dirty="0">
                  <a:solidFill>
                    <a:srgbClr val="F15921"/>
                  </a:solidFill>
                  <a:latin typeface="Poppins Bold"/>
                  <a:ea typeface="Poppins Bold"/>
                  <a:cs typeface="Poppins Bold"/>
                  <a:sym typeface="Poppins Bold"/>
                </a:rPr>
                <a:t> lead into an apprenticeship, </a:t>
              </a:r>
            </a:p>
            <a:p>
              <a:pPr algn="ctr" defTabSz="609630">
                <a:lnSpc>
                  <a:spcPts val="1680"/>
                </a:lnSpc>
              </a:pPr>
              <a:r>
                <a:rPr lang="en-US" sz="1200" b="1" dirty="0">
                  <a:solidFill>
                    <a:srgbClr val="F15921"/>
                  </a:solidFill>
                  <a:latin typeface="Poppins Bold"/>
                  <a:ea typeface="Poppins Bold"/>
                  <a:cs typeface="Poppins Bold"/>
                  <a:sym typeface="Poppins Bold"/>
                </a:rPr>
                <a:t>full degree or employment</a:t>
              </a:r>
            </a:p>
          </p:txBody>
        </p:sp>
      </p:grpSp>
      <p:sp>
        <p:nvSpPr>
          <p:cNvPr id="34" name="TextBox 34" descr="8 key facts about HTQs."/>
          <p:cNvSpPr txBox="1">
            <a:spLocks noGrp="1" noRot="1" noMove="1" noResize="1" noEditPoints="1" noAdjustHandles="1" noChangeArrowheads="1" noChangeShapeType="1"/>
          </p:cNvSpPr>
          <p:nvPr/>
        </p:nvSpPr>
        <p:spPr>
          <a:xfrm rot="-5400000">
            <a:off x="-2396168" y="3021930"/>
            <a:ext cx="6292971" cy="633891"/>
          </a:xfrm>
          <a:prstGeom prst="rect">
            <a:avLst/>
          </a:prstGeom>
        </p:spPr>
        <p:txBody>
          <a:bodyPr lIns="0" tIns="0" rIns="0" bIns="0" rtlCol="0" anchor="t">
            <a:spAutoFit/>
          </a:bodyPr>
          <a:lstStyle/>
          <a:p>
            <a:pPr algn="ctr" defTabSz="609630">
              <a:lnSpc>
                <a:spcPts val="4640"/>
              </a:lnSpc>
            </a:pPr>
            <a:r>
              <a:rPr lang="en-US" sz="5333" b="1" dirty="0">
                <a:solidFill>
                  <a:srgbClr val="FFFFFF"/>
                </a:solidFill>
                <a:latin typeface="Poppins Bold"/>
                <a:ea typeface="Poppins Bold"/>
                <a:cs typeface="Poppins Bold"/>
                <a:sym typeface="Poppins Bold"/>
              </a:rPr>
              <a:t>HTQS</a:t>
            </a:r>
          </a:p>
        </p:txBody>
      </p:sp>
      <p:grpSp>
        <p:nvGrpSpPr>
          <p:cNvPr id="42" name="Group 41">
            <a:extLst>
              <a:ext uri="{FF2B5EF4-FFF2-40B4-BE49-F238E27FC236}">
                <a16:creationId xmlns:a16="http://schemas.microsoft.com/office/drawing/2014/main" id="{DA39352A-2D25-4C68-AD01-48E000039043}"/>
              </a:ext>
            </a:extLst>
          </p:cNvPr>
          <p:cNvGrpSpPr>
            <a:grpSpLocks noGrp="1" noUngrp="1" noRot="1" noMove="1" noResize="1"/>
          </p:cNvGrpSpPr>
          <p:nvPr/>
        </p:nvGrpSpPr>
        <p:grpSpPr>
          <a:xfrm>
            <a:off x="10853276" y="5603113"/>
            <a:ext cx="1362500" cy="1264358"/>
            <a:chOff x="10853276" y="5603113"/>
            <a:chExt cx="1362500" cy="1264358"/>
          </a:xfrm>
        </p:grpSpPr>
        <p:sp>
          <p:nvSpPr>
            <p:cNvPr id="36" name="Freeform 36"/>
            <p:cNvSpPr>
              <a:spLocks noGrp="1" noRot="1" noMove="1" noResize="1" noEditPoints="1" noAdjustHandles="1" noChangeArrowheads="1" noChangeShapeType="1"/>
            </p:cNvSpPr>
            <p:nvPr/>
          </p:nvSpPr>
          <p:spPr>
            <a:xfrm>
              <a:off x="10853276" y="5603113"/>
              <a:ext cx="1362500" cy="1264358"/>
            </a:xfrm>
            <a:custGeom>
              <a:avLst/>
              <a:gdLst/>
              <a:ahLst/>
              <a:cxnLst/>
              <a:rect l="l" t="t" r="r" b="b"/>
              <a:pathLst>
                <a:path w="2725000" h="2528716">
                  <a:moveTo>
                    <a:pt x="0" y="0"/>
                  </a:moveTo>
                  <a:lnTo>
                    <a:pt x="2725000" y="0"/>
                  </a:lnTo>
                  <a:lnTo>
                    <a:pt x="2725000" y="2528716"/>
                  </a:lnTo>
                  <a:lnTo>
                    <a:pt x="0" y="2528716"/>
                  </a:lnTo>
                  <a:lnTo>
                    <a:pt x="0" y="0"/>
                  </a:lnTo>
                  <a:close/>
                </a:path>
              </a:pathLst>
            </a:custGeom>
            <a:blipFill>
              <a:blip r:embed="rId3"/>
              <a:stretch>
                <a:fillRect r="-143068" b="-161935"/>
              </a:stretch>
            </a:blipFill>
          </p:spPr>
          <p:txBody>
            <a:bodyPr/>
            <a:lstStyle/>
            <a:p>
              <a:pPr defTabSz="609630"/>
              <a:endParaRPr lang="en-GB" sz="1200">
                <a:solidFill>
                  <a:prstClr val="black"/>
                </a:solidFill>
                <a:latin typeface="Calibri"/>
              </a:endParaRPr>
            </a:p>
          </p:txBody>
        </p:sp>
        <p:sp>
          <p:nvSpPr>
            <p:cNvPr id="37" name="Freeform 37"/>
            <p:cNvSpPr>
              <a:spLocks noGrp="1" noRot="1" noMove="1" noResize="1" noEditPoints="1" noAdjustHandles="1" noChangeArrowheads="1" noChangeShapeType="1"/>
            </p:cNvSpPr>
            <p:nvPr/>
          </p:nvSpPr>
          <p:spPr>
            <a:xfrm>
              <a:off x="11220412" y="5955735"/>
              <a:ext cx="981013" cy="911736"/>
            </a:xfrm>
            <a:custGeom>
              <a:avLst/>
              <a:gdLst/>
              <a:ahLst/>
              <a:cxnLst/>
              <a:rect l="l" t="t" r="r" b="b"/>
              <a:pathLst>
                <a:path w="1962025" h="1823472">
                  <a:moveTo>
                    <a:pt x="0" y="0"/>
                  </a:moveTo>
                  <a:lnTo>
                    <a:pt x="1962025" y="0"/>
                  </a:lnTo>
                  <a:lnTo>
                    <a:pt x="1962025" y="1823472"/>
                  </a:lnTo>
                  <a:lnTo>
                    <a:pt x="0" y="1823472"/>
                  </a:lnTo>
                  <a:lnTo>
                    <a:pt x="0" y="0"/>
                  </a:lnTo>
                  <a:close/>
                </a:path>
              </a:pathLst>
            </a:custGeom>
            <a:blipFill>
              <a:blip r:embed="rId4">
                <a:extLst>
                  <a:ext uri="{96DAC541-7B7A-43D3-8B79-37D633B846F1}">
                    <asvg:svgBlip xmlns:asvg="http://schemas.microsoft.com/office/drawing/2016/SVG/main" r:embed="rId5"/>
                  </a:ext>
                </a:extLst>
              </a:blip>
              <a:stretch>
                <a:fillRect r="-165701" b="-185890"/>
              </a:stretch>
            </a:blipFill>
          </p:spPr>
          <p:txBody>
            <a:bodyPr/>
            <a:lstStyle/>
            <a:p>
              <a:pPr defTabSz="609630"/>
              <a:endParaRPr lang="en-GB" sz="1200">
                <a:solidFill>
                  <a:prstClr val="black"/>
                </a:solidFill>
                <a:latin typeface="Calibri"/>
              </a:endParaRPr>
            </a:p>
          </p:txBody>
        </p:sp>
      </p:grpSp>
      <p:sp>
        <p:nvSpPr>
          <p:cNvPr id="38" name="TextBox 38"/>
          <p:cNvSpPr txBox="1"/>
          <p:nvPr/>
        </p:nvSpPr>
        <p:spPr>
          <a:xfrm>
            <a:off x="11419559" y="6695940"/>
            <a:ext cx="2135296" cy="300339"/>
          </a:xfrm>
          <a:prstGeom prst="rect">
            <a:avLst/>
          </a:prstGeom>
        </p:spPr>
        <p:txBody>
          <a:bodyPr lIns="0" tIns="0" rIns="0" bIns="0" rtlCol="0" anchor="t">
            <a:spAutoFit/>
          </a:bodyPr>
          <a:lstStyle/>
          <a:p>
            <a:pPr algn="ctr" defTabSz="609630">
              <a:lnSpc>
                <a:spcPts val="2707"/>
              </a:lnSpc>
            </a:pPr>
            <a:endParaRPr sz="1200">
              <a:solidFill>
                <a:prstClr val="black"/>
              </a:solidFill>
              <a:latin typeface="Calibri"/>
            </a:endParaRPr>
          </a:p>
        </p:txBody>
      </p:sp>
      <p:sp>
        <p:nvSpPr>
          <p:cNvPr id="39" name="TextBox 39"/>
          <p:cNvSpPr txBox="1">
            <a:spLocks noGrp="1" noRot="1" noMove="1" noResize="1" noEditPoints="1" noAdjustHandles="1" noChangeArrowheads="1" noChangeShapeType="1"/>
          </p:cNvSpPr>
          <p:nvPr/>
        </p:nvSpPr>
        <p:spPr>
          <a:xfrm>
            <a:off x="4078091" y="3150293"/>
            <a:ext cx="4572728" cy="581185"/>
          </a:xfrm>
          <a:prstGeom prst="rect">
            <a:avLst/>
          </a:prstGeom>
        </p:spPr>
        <p:txBody>
          <a:bodyPr lIns="0" tIns="0" rIns="0" bIns="0" rtlCol="0" anchor="t">
            <a:spAutoFit/>
          </a:bodyPr>
          <a:lstStyle/>
          <a:p>
            <a:pPr algn="ctr" defTabSz="609630">
              <a:lnSpc>
                <a:spcPts val="4400"/>
              </a:lnSpc>
            </a:pPr>
            <a:r>
              <a:rPr lang="en-US" sz="4400">
                <a:solidFill>
                  <a:srgbClr val="FFFFFF"/>
                </a:solidFill>
                <a:latin typeface="Poppins"/>
                <a:ea typeface="Poppins"/>
                <a:cs typeface="Poppins"/>
                <a:sym typeface="Poppins"/>
              </a:rPr>
              <a:t>Key</a:t>
            </a:r>
          </a:p>
        </p:txBody>
      </p:sp>
      <p:sp>
        <p:nvSpPr>
          <p:cNvPr id="40" name="TextBox 40"/>
          <p:cNvSpPr txBox="1">
            <a:spLocks noGrp="1" noRot="1" noMove="1" noResize="1" noEditPoints="1" noAdjustHandles="1" noChangeArrowheads="1" noChangeShapeType="1"/>
          </p:cNvSpPr>
          <p:nvPr/>
        </p:nvSpPr>
        <p:spPr>
          <a:xfrm>
            <a:off x="1441453" y="3150293"/>
            <a:ext cx="4572728" cy="581185"/>
          </a:xfrm>
          <a:prstGeom prst="rect">
            <a:avLst/>
          </a:prstGeom>
        </p:spPr>
        <p:txBody>
          <a:bodyPr lIns="0" tIns="0" rIns="0" bIns="0" rtlCol="0" anchor="t">
            <a:spAutoFit/>
          </a:bodyPr>
          <a:lstStyle/>
          <a:p>
            <a:pPr algn="ctr" defTabSz="609630">
              <a:lnSpc>
                <a:spcPts val="4400"/>
              </a:lnSpc>
            </a:pPr>
            <a:r>
              <a:rPr lang="en-US" sz="4400" dirty="0">
                <a:solidFill>
                  <a:srgbClr val="FFFFFF"/>
                </a:solidFill>
                <a:latin typeface="Poppins"/>
                <a:ea typeface="Poppins"/>
                <a:cs typeface="Poppins"/>
                <a:sym typeface="Poppins"/>
              </a:rPr>
              <a:t>HTQs</a:t>
            </a:r>
          </a:p>
        </p:txBody>
      </p:sp>
      <p:sp>
        <p:nvSpPr>
          <p:cNvPr id="41" name="TextBox 41"/>
          <p:cNvSpPr txBox="1">
            <a:spLocks noGrp="1" noRot="1" noMove="1" noResize="1" noEditPoints="1" noAdjustHandles="1" noChangeArrowheads="1" noChangeShapeType="1"/>
          </p:cNvSpPr>
          <p:nvPr/>
        </p:nvSpPr>
        <p:spPr>
          <a:xfrm>
            <a:off x="6861129" y="3150293"/>
            <a:ext cx="4572728" cy="581185"/>
          </a:xfrm>
          <a:prstGeom prst="rect">
            <a:avLst/>
          </a:prstGeom>
        </p:spPr>
        <p:txBody>
          <a:bodyPr lIns="0" tIns="0" rIns="0" bIns="0" rtlCol="0" anchor="t">
            <a:spAutoFit/>
          </a:bodyPr>
          <a:lstStyle/>
          <a:p>
            <a:pPr algn="ctr" defTabSz="609630">
              <a:lnSpc>
                <a:spcPts val="4400"/>
              </a:lnSpc>
            </a:pPr>
            <a:r>
              <a:rPr lang="en-US" sz="4400">
                <a:solidFill>
                  <a:srgbClr val="FFFFFF"/>
                </a:solidFill>
                <a:latin typeface="Poppins"/>
                <a:ea typeface="Poppins"/>
                <a:cs typeface="Poppins"/>
                <a:sym typeface="Poppins"/>
              </a:rPr>
              <a:t>Facts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C70A720A-EA25-72FF-5F7E-5E0E93220CA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620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0B68-E997-EB71-323B-99F06BE648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12">
            <a:extLst>
              <a:ext uri="{FF2B5EF4-FFF2-40B4-BE49-F238E27FC236}">
                <a16:creationId xmlns:a16="http://schemas.microsoft.com/office/drawing/2014/main" id="{BA4AE3BC-06DC-D2CF-4E23-522B1BCF609B}"/>
              </a:ext>
            </a:extLst>
          </p:cNvPr>
          <p:cNvSpPr txBox="1"/>
          <p:nvPr/>
        </p:nvSpPr>
        <p:spPr>
          <a:xfrm>
            <a:off x="3102611" y="3413502"/>
            <a:ext cx="4155112" cy="350737"/>
          </a:xfrm>
          <a:prstGeom prst="rect">
            <a:avLst/>
          </a:prstGeom>
        </p:spPr>
        <p:txBody>
          <a:bodyPr lIns="0" tIns="0" rIns="0" bIns="0" rtlCol="0" anchor="t">
            <a:spAutoFit/>
          </a:bodyPr>
          <a:lstStyle/>
          <a:p>
            <a:pPr algn="ctr">
              <a:lnSpc>
                <a:spcPts val="2946"/>
              </a:lnSpc>
            </a:pPr>
            <a:r>
              <a:rPr lang="en-US" sz="2000" b="1" u="sng" dirty="0">
                <a:solidFill>
                  <a:schemeClr val="bg1"/>
                </a:solidFill>
                <a:latin typeface="Poppins Bold"/>
                <a:ea typeface="Poppins Bold"/>
                <a:cs typeface="Poppins Bold"/>
                <a:sym typeface="Poppins Bold"/>
                <a:hlinkClick r:id="rId4" tooltip="https://www.apprenticeships.gov.uk">
                  <a:extLst>
                    <a:ext uri="{A12FA001-AC4F-418D-AE19-62706E023703}">
                      <ahyp:hlinkClr xmlns:ahyp="http://schemas.microsoft.com/office/drawing/2018/hyperlinkcolor" val="tx"/>
                    </a:ext>
                  </a:extLst>
                </a:hlinkClick>
              </a:rPr>
              <a:t>apprenticeships.gov.uk</a:t>
            </a:r>
            <a:endParaRPr lang="en-US" sz="2000" b="1" u="sng" dirty="0">
              <a:solidFill>
                <a:schemeClr val="bg1"/>
              </a:solidFill>
              <a:latin typeface="Poppins Bold"/>
              <a:ea typeface="Poppins Bold"/>
              <a:cs typeface="Poppins Bold"/>
              <a:sym typeface="Poppins Bold"/>
              <a:hlinkClick r:id="rId5" tooltip="https://www.apprenticeships.gov.uk">
                <a:extLst>
                  <a:ext uri="{A12FA001-AC4F-418D-AE19-62706E023703}">
                    <ahyp:hlinkClr xmlns:ahyp="http://schemas.microsoft.com/office/drawing/2018/hyperlinkcolor" val="tx"/>
                  </a:ext>
                </a:extLst>
              </a:hlinkClick>
            </a:endParaRPr>
          </a:p>
        </p:txBody>
      </p:sp>
      <p:sp>
        <p:nvSpPr>
          <p:cNvPr id="6" name="TextBox 13">
            <a:extLst>
              <a:ext uri="{FF2B5EF4-FFF2-40B4-BE49-F238E27FC236}">
                <a16:creationId xmlns:a16="http://schemas.microsoft.com/office/drawing/2014/main" id="{5817CF07-258C-2E23-1E94-0D6667706C3E}"/>
              </a:ext>
            </a:extLst>
          </p:cNvPr>
          <p:cNvSpPr txBox="1"/>
          <p:nvPr/>
        </p:nvSpPr>
        <p:spPr>
          <a:xfrm>
            <a:off x="4032548" y="6082855"/>
            <a:ext cx="2389260" cy="350737"/>
          </a:xfrm>
          <a:prstGeom prst="rect">
            <a:avLst/>
          </a:prstGeom>
        </p:spPr>
        <p:txBody>
          <a:bodyPr lIns="0" tIns="0" rIns="0" bIns="0" rtlCol="0" anchor="t">
            <a:spAutoFit/>
          </a:bodyPr>
          <a:lstStyle/>
          <a:p>
            <a:pPr algn="ctr">
              <a:lnSpc>
                <a:spcPts val="2946"/>
              </a:lnSpc>
            </a:pPr>
            <a:r>
              <a:rPr lang="en-US" sz="2000" b="1" u="sng" dirty="0">
                <a:solidFill>
                  <a:schemeClr val="bg1"/>
                </a:solidFill>
                <a:latin typeface="Poppins Bold"/>
                <a:ea typeface="Poppins Bold"/>
                <a:cs typeface="Poppins Bold"/>
                <a:sym typeface="Poppins Bold"/>
                <a:hlinkClick r:id="rId6" tooltip="https://www.tlevels.gov.uk">
                  <a:extLst>
                    <a:ext uri="{A12FA001-AC4F-418D-AE19-62706E023703}">
                      <ahyp:hlinkClr xmlns:ahyp="http://schemas.microsoft.com/office/drawing/2018/hyperlinkcolor" val="tx"/>
                    </a:ext>
                  </a:extLst>
                </a:hlinkClick>
              </a:rPr>
              <a:t>htqtoolkit.co.uk</a:t>
            </a:r>
            <a:endParaRPr lang="en-US" sz="2000" b="1" u="sng" dirty="0">
              <a:solidFill>
                <a:schemeClr val="bg1"/>
              </a:solidFill>
              <a:latin typeface="Poppins Bold"/>
              <a:ea typeface="Poppins Bold"/>
              <a:cs typeface="Poppins Bold"/>
              <a:sym typeface="Poppins Bold"/>
              <a:hlinkClick r:id="rId7" tooltip="https://www.tlevels.gov.uk">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C76FCC91-A85E-1169-85CB-C38A8690E07E}"/>
              </a:ext>
            </a:extLst>
          </p:cNvPr>
          <p:cNvSpPr txBox="1"/>
          <p:nvPr/>
        </p:nvSpPr>
        <p:spPr>
          <a:xfrm>
            <a:off x="7518881" y="3356170"/>
            <a:ext cx="3763886" cy="615553"/>
          </a:xfrm>
          <a:prstGeom prst="rect">
            <a:avLst/>
          </a:prstGeom>
        </p:spPr>
        <p:txBody>
          <a:bodyPr wrap="square" lIns="0" tIns="0" rIns="0" bIns="0" rtlCol="0" anchor="t">
            <a:spAutoFit/>
          </a:bodyPr>
          <a:lstStyle/>
          <a:p>
            <a:pPr algn="ctr"/>
            <a:r>
              <a:rPr lang="en-US" sz="2000" b="1" u="sng" dirty="0">
                <a:solidFill>
                  <a:schemeClr val="bg1"/>
                </a:solidFill>
                <a:latin typeface="Poppins Bold"/>
                <a:ea typeface="Poppins Bold"/>
                <a:cs typeface="Poppins Bold"/>
                <a:sym typeface="Poppins Bold"/>
                <a:hlinkClick r:id="rId8" tooltip="https://www.findapprenticeship.service.gov.uk">
                  <a:extLst>
                    <a:ext uri="{A12FA001-AC4F-418D-AE19-62706E023703}">
                      <ahyp:hlinkClr xmlns:ahyp="http://schemas.microsoft.com/office/drawing/2018/hyperlinkcolor" val="tx"/>
                    </a:ext>
                  </a:extLst>
                </a:hlinkClick>
              </a:rPr>
              <a:t>findapprenticeship.service.gov.uk</a:t>
            </a:r>
          </a:p>
        </p:txBody>
      </p:sp>
      <p:sp>
        <p:nvSpPr>
          <p:cNvPr id="8" name="TextBox 21">
            <a:extLst>
              <a:ext uri="{FF2B5EF4-FFF2-40B4-BE49-F238E27FC236}">
                <a16:creationId xmlns:a16="http://schemas.microsoft.com/office/drawing/2014/main" id="{16D12F12-7078-E40D-A2EF-A31B017B87B9}"/>
              </a:ext>
            </a:extLst>
          </p:cNvPr>
          <p:cNvSpPr txBox="1"/>
          <p:nvPr/>
        </p:nvSpPr>
        <p:spPr>
          <a:xfrm>
            <a:off x="6877000" y="6027392"/>
            <a:ext cx="4859808" cy="461665"/>
          </a:xfrm>
          <a:prstGeom prst="rect">
            <a:avLst/>
          </a:prstGeom>
        </p:spPr>
        <p:txBody>
          <a:bodyPr wrap="square" lIns="0" tIns="0" rIns="0" bIns="0" rtlCol="0" anchor="t">
            <a:spAutoFit/>
          </a:bodyPr>
          <a:lstStyle/>
          <a:p>
            <a:pPr algn="ctr"/>
            <a:r>
              <a:rPr lang="en-GB" sz="1500" b="1" dirty="0">
                <a:solidFill>
                  <a:schemeClr val="bg1"/>
                </a:solidFill>
                <a:latin typeface="Poppins Bold" panose="00000800000000000000" charset="0"/>
                <a:cs typeface="Poppins Bold" panose="00000800000000000000" charset="0"/>
                <a:hlinkClick r:id="rId9">
                  <a:extLst>
                    <a:ext uri="{A12FA001-AC4F-418D-AE19-62706E023703}">
                      <ahyp:hlinkClr xmlns:ahyp="http://schemas.microsoft.com/office/drawing/2018/hyperlinkcolor" val="tx"/>
                    </a:ext>
                  </a:extLst>
                </a:hlinkClick>
              </a:rPr>
              <a:t>skillsforcareers.education.gov.uk/pages/training-choice/</a:t>
            </a:r>
            <a:r>
              <a:rPr lang="en-GB" sz="1500" b="1" dirty="0" err="1">
                <a:solidFill>
                  <a:schemeClr val="bg1"/>
                </a:solidFill>
                <a:latin typeface="Poppins Bold" panose="00000800000000000000" charset="0"/>
                <a:cs typeface="Poppins Bold" panose="00000800000000000000" charset="0"/>
                <a:hlinkClick r:id="rId9">
                  <a:extLst>
                    <a:ext uri="{A12FA001-AC4F-418D-AE19-62706E023703}">
                      <ahyp:hlinkClr xmlns:ahyp="http://schemas.microsoft.com/office/drawing/2018/hyperlinkcolor" val="tx"/>
                    </a:ext>
                  </a:extLst>
                </a:hlinkClick>
              </a:rPr>
              <a:t>htq</a:t>
            </a:r>
            <a:r>
              <a:rPr lang="en-GB" sz="1500" b="1" dirty="0">
                <a:solidFill>
                  <a:schemeClr val="bg1"/>
                </a:solidFill>
                <a:latin typeface="Poppins Bold" panose="00000800000000000000" charset="0"/>
                <a:cs typeface="Poppins Bold" panose="00000800000000000000" charset="0"/>
                <a:hlinkClick r:id="rId9">
                  <a:extLst>
                    <a:ext uri="{A12FA001-AC4F-418D-AE19-62706E023703}">
                      <ahyp:hlinkClr xmlns:ahyp="http://schemas.microsoft.com/office/drawing/2018/hyperlinkcolor" val="tx"/>
                    </a:ext>
                  </a:extLst>
                </a:hlinkClick>
              </a:rPr>
              <a:t>-higher-technical-qualification</a:t>
            </a:r>
            <a:endParaRPr lang="en-US" sz="1500" b="1" u="sng" dirty="0">
              <a:solidFill>
                <a:schemeClr val="bg1"/>
              </a:solidFill>
              <a:latin typeface="Poppins Bold" panose="00000800000000000000" charset="0"/>
              <a:ea typeface="Poppins Bold"/>
              <a:cs typeface="Poppins Bold" panose="00000800000000000000" charset="0"/>
              <a:sym typeface="Poppins Bold"/>
              <a:hlinkClick r:id="rId10" tooltip="https://www.amazingapprenticeships.com/t-levels/">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0744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screen on&#10;&#10;AI-generated content may be incorrect.">
            <a:extLst>
              <a:ext uri="{FF2B5EF4-FFF2-40B4-BE49-F238E27FC236}">
                <a16:creationId xmlns:a16="http://schemas.microsoft.com/office/drawing/2014/main" id="{8DFDB5D5-266E-7E90-F117-7F74B8A74B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21">
            <a:extLst>
              <a:ext uri="{FF2B5EF4-FFF2-40B4-BE49-F238E27FC236}">
                <a16:creationId xmlns:a16="http://schemas.microsoft.com/office/drawing/2014/main" id="{EDD6F604-35F9-338E-A750-BBB45AA1632D}"/>
              </a:ext>
            </a:extLst>
          </p:cNvPr>
          <p:cNvSpPr txBox="1"/>
          <p:nvPr/>
        </p:nvSpPr>
        <p:spPr>
          <a:xfrm>
            <a:off x="3385446" y="5734373"/>
            <a:ext cx="5576087" cy="369332"/>
          </a:xfrm>
          <a:prstGeom prst="rect">
            <a:avLst/>
          </a:prstGeom>
        </p:spPr>
        <p:txBody>
          <a:bodyPr wrap="square" lIns="0" tIns="0" rIns="0" bIns="0" rtlCol="0" anchor="t">
            <a:spAutoFit/>
          </a:bodyPr>
          <a:lstStyle/>
          <a:p>
            <a:pPr algn="ctr"/>
            <a:r>
              <a:rPr lang="en-US" sz="2400" b="1" u="sng" dirty="0">
                <a:solidFill>
                  <a:schemeClr val="bg1"/>
                </a:solidFill>
                <a:latin typeface="Poppins Bold"/>
                <a:ea typeface="Poppins Bold"/>
                <a:cs typeface="Poppins Bold"/>
                <a:sym typeface="Poppins Bold"/>
                <a:hlinkClick r:id="rId4" tooltip="https://www.amazingapprenticeships.com/t-levels/">
                  <a:extLst>
                    <a:ext uri="{A12FA001-AC4F-418D-AE19-62706E023703}">
                      <ahyp:hlinkClr xmlns:ahyp="http://schemas.microsoft.com/office/drawing/2018/hyperlinkcolor" val="tx"/>
                    </a:ext>
                  </a:extLst>
                </a:hlinkClick>
              </a:rPr>
              <a:t>skillsforcareers.education.gov.uk</a:t>
            </a:r>
          </a:p>
        </p:txBody>
      </p:sp>
    </p:spTree>
    <p:extLst>
      <p:ext uri="{BB962C8B-B14F-4D97-AF65-F5344CB8AC3E}">
        <p14:creationId xmlns:p14="http://schemas.microsoft.com/office/powerpoint/2010/main" val="305509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mage of a computer screen showing a technical education options website and several images of guides available for further information.">
            <a:extLst>
              <a:ext uri="{FF2B5EF4-FFF2-40B4-BE49-F238E27FC236}">
                <a16:creationId xmlns:a16="http://schemas.microsoft.com/office/drawing/2014/main" id="{EB494146-9DD2-3BF6-E663-DCB19E8687D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16">
            <a:extLst>
              <a:ext uri="{FF2B5EF4-FFF2-40B4-BE49-F238E27FC236}">
                <a16:creationId xmlns:a16="http://schemas.microsoft.com/office/drawing/2014/main" id="{B40AF57B-5015-FCC3-6769-4192C25F314E}"/>
              </a:ext>
            </a:extLst>
          </p:cNvPr>
          <p:cNvSpPr txBox="1">
            <a:spLocks/>
          </p:cNvSpPr>
          <p:nvPr/>
        </p:nvSpPr>
        <p:spPr>
          <a:xfrm>
            <a:off x="1323137" y="5317468"/>
            <a:ext cx="3995623" cy="641201"/>
          </a:xfrm>
          <a:prstGeom prst="rect">
            <a:avLst/>
          </a:prstGeom>
        </p:spPr>
        <p:txBody>
          <a:bodyPr wrap="square" lIns="0" tIns="0" rIns="0" bIns="0" rtlCol="0" anchor="t">
            <a:spAutoFit/>
          </a:bodyPr>
          <a:lstStyle/>
          <a:p>
            <a:pPr algn="ctr">
              <a:lnSpc>
                <a:spcPts val="2534"/>
              </a:lnSpc>
            </a:pPr>
            <a:r>
              <a:rPr lang="en-US" sz="2000" b="1" u="sng" dirty="0">
                <a:solidFill>
                  <a:srgbClr val="00A8A8"/>
                </a:solidFill>
                <a:latin typeface="Poppins Bold"/>
                <a:ea typeface="Poppins Bold"/>
                <a:cs typeface="Poppins Bold"/>
                <a:sym typeface="Poppins Bold"/>
                <a:hlinkClick r:id="rId4" tooltip="https://www.amazingapprenticeships.com/the-options/">
                  <a:extLst>
                    <a:ext uri="{A12FA001-AC4F-418D-AE19-62706E023703}">
                      <ahyp:hlinkClr xmlns:ahyp="http://schemas.microsoft.com/office/drawing/2018/hyperlinkcolor" val="tx"/>
                    </a:ext>
                  </a:extLst>
                </a:hlinkClick>
              </a:rPr>
              <a:t>amazingapprenticeships.com/the-options</a:t>
            </a:r>
          </a:p>
        </p:txBody>
      </p:sp>
    </p:spTree>
    <p:extLst>
      <p:ext uri="{BB962C8B-B14F-4D97-AF65-F5344CB8AC3E}">
        <p14:creationId xmlns:p14="http://schemas.microsoft.com/office/powerpoint/2010/main" val="38938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5CAF5-E851-833D-0495-AC59ECD1968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638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6454-9CBD-6005-0634-8377AA9FF7CC}"/>
            </a:ext>
          </a:extLst>
        </p:cNvPr>
        <p:cNvGrpSpPr/>
        <p:nvPr/>
      </p:nvGrpSpPr>
      <p:grpSpPr>
        <a:xfrm>
          <a:off x="0" y="0"/>
          <a:ext cx="0" cy="0"/>
          <a:chOff x="0" y="0"/>
          <a:chExt cx="0" cy="0"/>
        </a:xfrm>
      </p:grpSpPr>
      <p:pic>
        <p:nvPicPr>
          <p:cNvPr id="3" name="Picture 2" descr="Five boxes highlighting ways in which technical education is different to other forms of education.">
            <a:extLst>
              <a:ext uri="{FF2B5EF4-FFF2-40B4-BE49-F238E27FC236}">
                <a16:creationId xmlns:a16="http://schemas.microsoft.com/office/drawing/2014/main" id="{EA67BC68-F295-6E3A-0A7D-939A909E589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80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330F5-0BE5-3B6E-C83D-8FA7D0581B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97435F6-70D2-693C-E422-AD64AF6ACD4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347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93E9-7A82-592B-D59E-ADC1EC9DDA35}"/>
            </a:ext>
          </a:extLst>
        </p:cNvPr>
        <p:cNvGrpSpPr/>
        <p:nvPr/>
      </p:nvGrpSpPr>
      <p:grpSpPr>
        <a:xfrm>
          <a:off x="0" y="0"/>
          <a:ext cx="0" cy="0"/>
          <a:chOff x="0" y="0"/>
          <a:chExt cx="0" cy="0"/>
        </a:xfrm>
      </p:grpSpPr>
      <p:pic>
        <p:nvPicPr>
          <p:cNvPr id="3" name="Picture 2" descr="Images of six different people in white circles with their name and which apprenticeship, T Level or HTQ they are doing.&#10;Under each person is a statement about the kind of person technical education may suit.">
            <a:extLst>
              <a:ext uri="{FF2B5EF4-FFF2-40B4-BE49-F238E27FC236}">
                <a16:creationId xmlns:a16="http://schemas.microsoft.com/office/drawing/2014/main" id="{4851EBE9-0857-9A56-C698-BAD8790F6B0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365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3BA87-0FEE-6249-24EF-2F5DEFA22A51}"/>
            </a:ext>
          </a:extLst>
        </p:cNvPr>
        <p:cNvGrpSpPr/>
        <p:nvPr/>
      </p:nvGrpSpPr>
      <p:grpSpPr>
        <a:xfrm>
          <a:off x="0" y="0"/>
          <a:ext cx="0" cy="0"/>
          <a:chOff x="0" y="0"/>
          <a:chExt cx="0" cy="0"/>
        </a:xfrm>
      </p:grpSpPr>
      <p:pic>
        <p:nvPicPr>
          <p:cNvPr id="4" name="Picture 3" descr="An image of an apprentice who is wearing a college lanyard and practising cutting hair on a training mannequin head.&#10;&#10;Finding out more about apprenticeships.">
            <a:extLst>
              <a:ext uri="{FF2B5EF4-FFF2-40B4-BE49-F238E27FC236}">
                <a16:creationId xmlns:a16="http://schemas.microsoft.com/office/drawing/2014/main" id="{5B8D2EB9-7616-09E7-264C-C6EAE331A0F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433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A214-352A-3F2A-169C-D086ED7C5BD6}"/>
            </a:ext>
          </a:extLst>
        </p:cNvPr>
        <p:cNvGrpSpPr/>
        <p:nvPr/>
      </p:nvGrpSpPr>
      <p:grpSpPr>
        <a:xfrm>
          <a:off x="0" y="0"/>
          <a:ext cx="0" cy="0"/>
          <a:chOff x="0" y="0"/>
          <a:chExt cx="0" cy="0"/>
        </a:xfrm>
      </p:grpSpPr>
      <p:pic>
        <p:nvPicPr>
          <p:cNvPr id="8" name="Picture 7" descr="7 white circles, each with a fact about what a real job is like/involves.">
            <a:extLst>
              <a:ext uri="{FF2B5EF4-FFF2-40B4-BE49-F238E27FC236}">
                <a16:creationId xmlns:a16="http://schemas.microsoft.com/office/drawing/2014/main" id="{F92FD018-5F39-EDC6-7EF8-1063598745F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6" name="Group 11">
            <a:extLst>
              <a:ext uri="{FF2B5EF4-FFF2-40B4-BE49-F238E27FC236}">
                <a16:creationId xmlns:a16="http://schemas.microsoft.com/office/drawing/2014/main" id="{1DA3ED1F-817A-3A5A-A596-431F51CD61A5}"/>
              </a:ext>
            </a:extLst>
          </p:cNvPr>
          <p:cNvGrpSpPr/>
          <p:nvPr/>
        </p:nvGrpSpPr>
        <p:grpSpPr>
          <a:xfrm>
            <a:off x="1855016" y="1994629"/>
            <a:ext cx="1823057" cy="1788035"/>
            <a:chOff x="-361663" y="295466"/>
            <a:chExt cx="3217838" cy="3255729"/>
          </a:xfrm>
        </p:grpSpPr>
        <p:grpSp>
          <p:nvGrpSpPr>
            <p:cNvPr id="67" name="Group 12">
              <a:extLst>
                <a:ext uri="{FF2B5EF4-FFF2-40B4-BE49-F238E27FC236}">
                  <a16:creationId xmlns:a16="http://schemas.microsoft.com/office/drawing/2014/main" id="{1BB9DE42-3E06-BC1A-41C0-53E9C1BD7D2C}"/>
                </a:ext>
              </a:extLst>
            </p:cNvPr>
            <p:cNvGrpSpPr/>
            <p:nvPr/>
          </p:nvGrpSpPr>
          <p:grpSpPr>
            <a:xfrm>
              <a:off x="-361663" y="295466"/>
              <a:ext cx="3217838" cy="3255729"/>
              <a:chOff x="-93272" y="76200"/>
              <a:chExt cx="829872" cy="839644"/>
            </a:xfrm>
          </p:grpSpPr>
          <p:sp>
            <p:nvSpPr>
              <p:cNvPr id="69" name="Freeform 13">
                <a:extLst>
                  <a:ext uri="{FF2B5EF4-FFF2-40B4-BE49-F238E27FC236}">
                    <a16:creationId xmlns:a16="http://schemas.microsoft.com/office/drawing/2014/main" id="{2CAAE657-E037-2099-F65A-C28019E367A3}"/>
                  </a:ext>
                </a:extLst>
              </p:cNvPr>
              <p:cNvSpPr/>
              <p:nvPr/>
            </p:nvSpPr>
            <p:spPr>
              <a:xfrm>
                <a:off x="-93272" y="103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70" name="TextBox 14">
                <a:extLst>
                  <a:ext uri="{FF2B5EF4-FFF2-40B4-BE49-F238E27FC236}">
                    <a16:creationId xmlns:a16="http://schemas.microsoft.com/office/drawing/2014/main" id="{FFCCDBE5-4185-A81B-25C3-BAB222DC47D4}"/>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68" name="TextBox 15">
              <a:extLst>
                <a:ext uri="{FF2B5EF4-FFF2-40B4-BE49-F238E27FC236}">
                  <a16:creationId xmlns:a16="http://schemas.microsoft.com/office/drawing/2014/main" id="{437E32D9-CEF1-23B7-E511-7AEA680054DA}"/>
                </a:ext>
              </a:extLst>
            </p:cNvPr>
            <p:cNvSpPr txBox="1"/>
            <p:nvPr/>
          </p:nvSpPr>
          <p:spPr>
            <a:xfrm>
              <a:off x="-50563" y="1528841"/>
              <a:ext cx="2529438" cy="952701"/>
            </a:xfrm>
            <a:prstGeom prst="rect">
              <a:avLst/>
            </a:prstGeom>
          </p:spPr>
          <p:txBody>
            <a:bodyPr lIns="0" tIns="0" rIns="0" bIns="0" rtlCol="0" anchor="t">
              <a:spAutoFit/>
            </a:bodyPr>
            <a:lstStyle/>
            <a:p>
              <a:pPr algn="ctr"/>
              <a:r>
                <a:rPr lang="en-US" sz="1700" b="1" dirty="0">
                  <a:solidFill>
                    <a:srgbClr val="3C3C3B"/>
                  </a:solidFill>
                  <a:latin typeface="Poppins Bold"/>
                  <a:ea typeface="Poppins Bold"/>
                  <a:cs typeface="Poppins Bold"/>
                  <a:sym typeface="Poppins Bold"/>
                </a:rPr>
                <a:t>You are paid a salary</a:t>
              </a:r>
            </a:p>
          </p:txBody>
        </p:sp>
      </p:grpSp>
      <p:grpSp>
        <p:nvGrpSpPr>
          <p:cNvPr id="71" name="Group 16">
            <a:extLst>
              <a:ext uri="{FF2B5EF4-FFF2-40B4-BE49-F238E27FC236}">
                <a16:creationId xmlns:a16="http://schemas.microsoft.com/office/drawing/2014/main" id="{60A725BE-9619-12B1-4E69-4A63C598999C}"/>
              </a:ext>
            </a:extLst>
          </p:cNvPr>
          <p:cNvGrpSpPr/>
          <p:nvPr/>
        </p:nvGrpSpPr>
        <p:grpSpPr>
          <a:xfrm>
            <a:off x="3896764" y="2035892"/>
            <a:ext cx="2737289" cy="1730870"/>
            <a:chOff x="-1975355" y="288902"/>
            <a:chExt cx="4831530" cy="3151641"/>
          </a:xfrm>
        </p:grpSpPr>
        <p:grpSp>
          <p:nvGrpSpPr>
            <p:cNvPr id="72" name="Group 17">
              <a:extLst>
                <a:ext uri="{FF2B5EF4-FFF2-40B4-BE49-F238E27FC236}">
                  <a16:creationId xmlns:a16="http://schemas.microsoft.com/office/drawing/2014/main" id="{FE6A79F9-96C0-7019-D51C-12A61FE3A433}"/>
                </a:ext>
              </a:extLst>
            </p:cNvPr>
            <p:cNvGrpSpPr/>
            <p:nvPr/>
          </p:nvGrpSpPr>
          <p:grpSpPr>
            <a:xfrm>
              <a:off x="-1975355" y="288902"/>
              <a:ext cx="4831530" cy="3151641"/>
              <a:chOff x="-509439" y="74507"/>
              <a:chExt cx="1246039" cy="812800"/>
            </a:xfrm>
          </p:grpSpPr>
          <p:sp>
            <p:nvSpPr>
              <p:cNvPr id="74" name="Freeform 18">
                <a:extLst>
                  <a:ext uri="{FF2B5EF4-FFF2-40B4-BE49-F238E27FC236}">
                    <a16:creationId xmlns:a16="http://schemas.microsoft.com/office/drawing/2014/main" id="{6D59B54B-CCB9-5C2C-90EB-9E8E81B03501}"/>
                  </a:ext>
                </a:extLst>
              </p:cNvPr>
              <p:cNvSpPr/>
              <p:nvPr/>
            </p:nvSpPr>
            <p:spPr>
              <a:xfrm>
                <a:off x="-509439" y="745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75" name="TextBox 19">
                <a:extLst>
                  <a:ext uri="{FF2B5EF4-FFF2-40B4-BE49-F238E27FC236}">
                    <a16:creationId xmlns:a16="http://schemas.microsoft.com/office/drawing/2014/main" id="{4699EE31-F2F3-B0A5-0F6E-5F2AEF672CE7}"/>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73" name="TextBox 20">
              <a:extLst>
                <a:ext uri="{FF2B5EF4-FFF2-40B4-BE49-F238E27FC236}">
                  <a16:creationId xmlns:a16="http://schemas.microsoft.com/office/drawing/2014/main" id="{46C0C478-0B5D-E6E4-B2F7-B80D32990525}"/>
                </a:ext>
              </a:extLst>
            </p:cNvPr>
            <p:cNvSpPr txBox="1"/>
            <p:nvPr/>
          </p:nvSpPr>
          <p:spPr>
            <a:xfrm>
              <a:off x="-1938673" y="1190931"/>
              <a:ext cx="3078274" cy="1429052"/>
            </a:xfrm>
            <a:prstGeom prst="rect">
              <a:avLst/>
            </a:prstGeom>
          </p:spPr>
          <p:txBody>
            <a:bodyPr wrap="square" lIns="0" tIns="0" rIns="0" bIns="0" rtlCol="0" anchor="t">
              <a:spAutoFit/>
            </a:bodyPr>
            <a:lstStyle/>
            <a:p>
              <a:pPr algn="ctr"/>
              <a:r>
                <a:rPr lang="en-US" sz="1700" b="1" dirty="0">
                  <a:solidFill>
                    <a:srgbClr val="3C3C3B"/>
                  </a:solidFill>
                  <a:latin typeface="Poppins Bold"/>
                  <a:ea typeface="Poppins Bold"/>
                  <a:cs typeface="Poppins Bold"/>
                  <a:sym typeface="Poppins Bold"/>
                </a:rPr>
                <a:t>You have real responsibilities and tasks</a:t>
              </a:r>
            </a:p>
          </p:txBody>
        </p:sp>
      </p:grpSp>
      <p:grpSp>
        <p:nvGrpSpPr>
          <p:cNvPr id="76" name="Group 21" descr="7 facts about real jobs.&#10;">
            <a:extLst>
              <a:ext uri="{FF2B5EF4-FFF2-40B4-BE49-F238E27FC236}">
                <a16:creationId xmlns:a16="http://schemas.microsoft.com/office/drawing/2014/main" id="{B48F2D38-CE6F-81F7-E948-72F38558B409}"/>
              </a:ext>
            </a:extLst>
          </p:cNvPr>
          <p:cNvGrpSpPr/>
          <p:nvPr/>
        </p:nvGrpSpPr>
        <p:grpSpPr>
          <a:xfrm>
            <a:off x="5980728" y="1994629"/>
            <a:ext cx="3609306" cy="1788035"/>
            <a:chOff x="-3514534" y="295466"/>
            <a:chExt cx="6370708" cy="3255729"/>
          </a:xfrm>
        </p:grpSpPr>
        <p:grpSp>
          <p:nvGrpSpPr>
            <p:cNvPr id="77" name="Group 22">
              <a:extLst>
                <a:ext uri="{FF2B5EF4-FFF2-40B4-BE49-F238E27FC236}">
                  <a16:creationId xmlns:a16="http://schemas.microsoft.com/office/drawing/2014/main" id="{6B87EEF6-703E-0CC8-D604-ECA86BA9956C}"/>
                </a:ext>
              </a:extLst>
            </p:cNvPr>
            <p:cNvGrpSpPr/>
            <p:nvPr/>
          </p:nvGrpSpPr>
          <p:grpSpPr>
            <a:xfrm>
              <a:off x="-3514534" y="295466"/>
              <a:ext cx="6370708" cy="3255729"/>
              <a:chOff x="-906389" y="76200"/>
              <a:chExt cx="1642989" cy="839644"/>
            </a:xfrm>
          </p:grpSpPr>
          <p:sp>
            <p:nvSpPr>
              <p:cNvPr id="79" name="Freeform 23">
                <a:extLst>
                  <a:ext uri="{FF2B5EF4-FFF2-40B4-BE49-F238E27FC236}">
                    <a16:creationId xmlns:a16="http://schemas.microsoft.com/office/drawing/2014/main" id="{CCCE4F41-5953-8966-A199-7D861EF641C2}"/>
                  </a:ext>
                </a:extLst>
              </p:cNvPr>
              <p:cNvSpPr/>
              <p:nvPr/>
            </p:nvSpPr>
            <p:spPr>
              <a:xfrm>
                <a:off x="-906389" y="103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80" name="TextBox 24">
                <a:extLst>
                  <a:ext uri="{FF2B5EF4-FFF2-40B4-BE49-F238E27FC236}">
                    <a16:creationId xmlns:a16="http://schemas.microsoft.com/office/drawing/2014/main" id="{AE2E6EEA-2347-5DA7-9E92-7103367DA965}"/>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78" name="TextBox 25">
              <a:extLst>
                <a:ext uri="{FF2B5EF4-FFF2-40B4-BE49-F238E27FC236}">
                  <a16:creationId xmlns:a16="http://schemas.microsoft.com/office/drawing/2014/main" id="{244B3C0F-5434-F6EF-7360-33940EA8074E}"/>
                </a:ext>
              </a:extLst>
            </p:cNvPr>
            <p:cNvSpPr txBox="1"/>
            <p:nvPr/>
          </p:nvSpPr>
          <p:spPr>
            <a:xfrm>
              <a:off x="-3428650" y="1276953"/>
              <a:ext cx="2979872" cy="1429052"/>
            </a:xfrm>
            <a:prstGeom prst="rect">
              <a:avLst/>
            </a:prstGeom>
          </p:spPr>
          <p:txBody>
            <a:bodyPr lIns="0" tIns="0" rIns="0" bIns="0" rtlCol="0" anchor="t">
              <a:spAutoFit/>
            </a:bodyPr>
            <a:lstStyle/>
            <a:p>
              <a:pPr algn="ctr"/>
              <a:r>
                <a:rPr lang="en-US" sz="1700" b="1" dirty="0">
                  <a:solidFill>
                    <a:srgbClr val="3C3C3B"/>
                  </a:solidFill>
                  <a:latin typeface="Poppins Bold"/>
                  <a:ea typeface="Poppins Bold"/>
                  <a:cs typeface="Poppins Bold"/>
                  <a:sym typeface="Poppins Bold"/>
                </a:rPr>
                <a:t>You are an employee with a contract</a:t>
              </a:r>
            </a:p>
          </p:txBody>
        </p:sp>
      </p:grpSp>
      <p:grpSp>
        <p:nvGrpSpPr>
          <p:cNvPr id="81" name="Group 26">
            <a:extLst>
              <a:ext uri="{FF2B5EF4-FFF2-40B4-BE49-F238E27FC236}">
                <a16:creationId xmlns:a16="http://schemas.microsoft.com/office/drawing/2014/main" id="{98005AD5-B5F3-A669-0FA8-A88893BCD5B9}"/>
              </a:ext>
            </a:extLst>
          </p:cNvPr>
          <p:cNvGrpSpPr/>
          <p:nvPr/>
        </p:nvGrpSpPr>
        <p:grpSpPr>
          <a:xfrm>
            <a:off x="7998306" y="1994629"/>
            <a:ext cx="4610523" cy="1788035"/>
            <a:chOff x="-5281760" y="295466"/>
            <a:chExt cx="8137934" cy="3255729"/>
          </a:xfrm>
        </p:grpSpPr>
        <p:grpSp>
          <p:nvGrpSpPr>
            <p:cNvPr id="82" name="Group 27">
              <a:extLst>
                <a:ext uri="{FF2B5EF4-FFF2-40B4-BE49-F238E27FC236}">
                  <a16:creationId xmlns:a16="http://schemas.microsoft.com/office/drawing/2014/main" id="{19ED56B7-5D34-B891-5437-AD731BA1550F}"/>
                </a:ext>
              </a:extLst>
            </p:cNvPr>
            <p:cNvGrpSpPr/>
            <p:nvPr/>
          </p:nvGrpSpPr>
          <p:grpSpPr>
            <a:xfrm>
              <a:off x="-5281760" y="295466"/>
              <a:ext cx="8137934" cy="3255729"/>
              <a:chOff x="-1362152" y="76200"/>
              <a:chExt cx="2098752" cy="839644"/>
            </a:xfrm>
          </p:grpSpPr>
          <p:sp>
            <p:nvSpPr>
              <p:cNvPr id="84" name="Freeform 28">
                <a:extLst>
                  <a:ext uri="{FF2B5EF4-FFF2-40B4-BE49-F238E27FC236}">
                    <a16:creationId xmlns:a16="http://schemas.microsoft.com/office/drawing/2014/main" id="{0326B522-CB4C-450A-418C-63819D28945C}"/>
                  </a:ext>
                </a:extLst>
              </p:cNvPr>
              <p:cNvSpPr/>
              <p:nvPr/>
            </p:nvSpPr>
            <p:spPr>
              <a:xfrm>
                <a:off x="-1362152" y="103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85" name="TextBox 29">
                <a:extLst>
                  <a:ext uri="{FF2B5EF4-FFF2-40B4-BE49-F238E27FC236}">
                    <a16:creationId xmlns:a16="http://schemas.microsoft.com/office/drawing/2014/main" id="{43F8A5BC-0921-E437-5BBD-C02BB458A717}"/>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83" name="TextBox 30">
              <a:extLst>
                <a:ext uri="{FF2B5EF4-FFF2-40B4-BE49-F238E27FC236}">
                  <a16:creationId xmlns:a16="http://schemas.microsoft.com/office/drawing/2014/main" id="{D28D54C8-0231-281B-B27D-99CB5E4D26E0}"/>
                </a:ext>
              </a:extLst>
            </p:cNvPr>
            <p:cNvSpPr txBox="1"/>
            <p:nvPr/>
          </p:nvSpPr>
          <p:spPr>
            <a:xfrm>
              <a:off x="-5008252" y="1014362"/>
              <a:ext cx="2604624" cy="1905402"/>
            </a:xfrm>
            <a:prstGeom prst="rect">
              <a:avLst/>
            </a:prstGeom>
          </p:spPr>
          <p:txBody>
            <a:bodyPr lIns="0" tIns="0" rIns="0" bIns="0" rtlCol="0" anchor="t">
              <a:spAutoFit/>
            </a:bodyPr>
            <a:lstStyle/>
            <a:p>
              <a:pPr algn="ctr"/>
              <a:r>
                <a:rPr lang="en-US" sz="1700" b="1" dirty="0">
                  <a:solidFill>
                    <a:srgbClr val="3C3C3B"/>
                  </a:solidFill>
                  <a:latin typeface="Poppins Bold"/>
                  <a:ea typeface="Poppins Bold"/>
                  <a:cs typeface="Poppins Bold"/>
                  <a:sym typeface="Poppins Bold"/>
                </a:rPr>
                <a:t>You go through an application process</a:t>
              </a:r>
            </a:p>
          </p:txBody>
        </p:sp>
      </p:grpSp>
      <p:grpSp>
        <p:nvGrpSpPr>
          <p:cNvPr id="86" name="Group 31">
            <a:extLst>
              <a:ext uri="{FF2B5EF4-FFF2-40B4-BE49-F238E27FC236}">
                <a16:creationId xmlns:a16="http://schemas.microsoft.com/office/drawing/2014/main" id="{18384A74-AA96-FBFA-5619-A395B50A40C9}"/>
              </a:ext>
            </a:extLst>
          </p:cNvPr>
          <p:cNvGrpSpPr/>
          <p:nvPr/>
        </p:nvGrpSpPr>
        <p:grpSpPr>
          <a:xfrm>
            <a:off x="2649416" y="3906020"/>
            <a:ext cx="2622114" cy="1730869"/>
            <a:chOff x="-1772061" y="-195683"/>
            <a:chExt cx="4628236" cy="3151641"/>
          </a:xfrm>
        </p:grpSpPr>
        <p:grpSp>
          <p:nvGrpSpPr>
            <p:cNvPr id="87" name="Group 32">
              <a:extLst>
                <a:ext uri="{FF2B5EF4-FFF2-40B4-BE49-F238E27FC236}">
                  <a16:creationId xmlns:a16="http://schemas.microsoft.com/office/drawing/2014/main" id="{99348D3E-5A4C-B0B8-715A-573F7AD57279}"/>
                </a:ext>
              </a:extLst>
            </p:cNvPr>
            <p:cNvGrpSpPr/>
            <p:nvPr/>
          </p:nvGrpSpPr>
          <p:grpSpPr>
            <a:xfrm>
              <a:off x="-1772061" y="-195683"/>
              <a:ext cx="4628236" cy="3151641"/>
              <a:chOff x="-457010" y="-50466"/>
              <a:chExt cx="1193610" cy="812800"/>
            </a:xfrm>
          </p:grpSpPr>
          <p:sp>
            <p:nvSpPr>
              <p:cNvPr id="89" name="Freeform 33">
                <a:extLst>
                  <a:ext uri="{FF2B5EF4-FFF2-40B4-BE49-F238E27FC236}">
                    <a16:creationId xmlns:a16="http://schemas.microsoft.com/office/drawing/2014/main" id="{2527D701-2CBC-3BAD-AE9E-75A55ED1F66F}"/>
                  </a:ext>
                </a:extLst>
              </p:cNvPr>
              <p:cNvSpPr/>
              <p:nvPr/>
            </p:nvSpPr>
            <p:spPr>
              <a:xfrm>
                <a:off x="-457010" y="-5046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90" name="TextBox 34">
                <a:extLst>
                  <a:ext uri="{FF2B5EF4-FFF2-40B4-BE49-F238E27FC236}">
                    <a16:creationId xmlns:a16="http://schemas.microsoft.com/office/drawing/2014/main" id="{0E5A8E7D-F75D-2235-6A9F-6418DED7C7D3}"/>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88" name="TextBox 35">
              <a:extLst>
                <a:ext uri="{FF2B5EF4-FFF2-40B4-BE49-F238E27FC236}">
                  <a16:creationId xmlns:a16="http://schemas.microsoft.com/office/drawing/2014/main" id="{A79E6936-73C9-1B1A-B168-C49ECFD86FED}"/>
                </a:ext>
              </a:extLst>
            </p:cNvPr>
            <p:cNvSpPr txBox="1"/>
            <p:nvPr/>
          </p:nvSpPr>
          <p:spPr>
            <a:xfrm>
              <a:off x="-1460957" y="138719"/>
              <a:ext cx="2529438" cy="2381754"/>
            </a:xfrm>
            <a:prstGeom prst="rect">
              <a:avLst/>
            </a:prstGeom>
          </p:spPr>
          <p:txBody>
            <a:bodyPr lIns="0" tIns="0" rIns="0" bIns="0" rtlCol="0" anchor="t">
              <a:spAutoFit/>
            </a:bodyPr>
            <a:lstStyle/>
            <a:p>
              <a:pPr algn="ctr"/>
              <a:r>
                <a:rPr lang="en-US" sz="1700" b="1" dirty="0">
                  <a:solidFill>
                    <a:srgbClr val="3C3C3B"/>
                  </a:solidFill>
                  <a:latin typeface="Poppins Bold"/>
                  <a:ea typeface="Poppins Bold"/>
                  <a:cs typeface="Poppins Bold"/>
                  <a:sym typeface="Poppins Bold"/>
                </a:rPr>
                <a:t>You</a:t>
              </a:r>
            </a:p>
            <a:p>
              <a:pPr algn="ctr"/>
              <a:r>
                <a:rPr lang="en-US" sz="1700" b="1" dirty="0">
                  <a:solidFill>
                    <a:srgbClr val="3C3C3B"/>
                  </a:solidFill>
                  <a:latin typeface="Poppins Bold"/>
                  <a:ea typeface="Poppins Bold"/>
                  <a:cs typeface="Poppins Bold"/>
                  <a:sym typeface="Poppins Bold"/>
                </a:rPr>
                <a:t>learn by doing your job and from colleagues </a:t>
              </a:r>
            </a:p>
          </p:txBody>
        </p:sp>
      </p:grpSp>
      <p:grpSp>
        <p:nvGrpSpPr>
          <p:cNvPr id="91" name="Group 36">
            <a:extLst>
              <a:ext uri="{FF2B5EF4-FFF2-40B4-BE49-F238E27FC236}">
                <a16:creationId xmlns:a16="http://schemas.microsoft.com/office/drawing/2014/main" id="{535E9F67-08F2-C978-78D6-F3677AFA530C}"/>
              </a:ext>
            </a:extLst>
          </p:cNvPr>
          <p:cNvGrpSpPr/>
          <p:nvPr/>
        </p:nvGrpSpPr>
        <p:grpSpPr>
          <a:xfrm>
            <a:off x="4907466" y="3937614"/>
            <a:ext cx="4166525" cy="1730870"/>
            <a:chOff x="-4498068" y="84448"/>
            <a:chExt cx="7354243" cy="3151641"/>
          </a:xfrm>
        </p:grpSpPr>
        <p:grpSp>
          <p:nvGrpSpPr>
            <p:cNvPr id="92" name="Group 37">
              <a:extLst>
                <a:ext uri="{FF2B5EF4-FFF2-40B4-BE49-F238E27FC236}">
                  <a16:creationId xmlns:a16="http://schemas.microsoft.com/office/drawing/2014/main" id="{B9B32F30-BA6D-B4F4-168A-EDEE271137AA}"/>
                </a:ext>
              </a:extLst>
            </p:cNvPr>
            <p:cNvGrpSpPr/>
            <p:nvPr/>
          </p:nvGrpSpPr>
          <p:grpSpPr>
            <a:xfrm>
              <a:off x="-4498068" y="84448"/>
              <a:ext cx="7354243" cy="3151641"/>
              <a:chOff x="-1160040" y="21779"/>
              <a:chExt cx="1896640" cy="812800"/>
            </a:xfrm>
          </p:grpSpPr>
          <p:sp>
            <p:nvSpPr>
              <p:cNvPr id="94" name="Freeform 38">
                <a:extLst>
                  <a:ext uri="{FF2B5EF4-FFF2-40B4-BE49-F238E27FC236}">
                    <a16:creationId xmlns:a16="http://schemas.microsoft.com/office/drawing/2014/main" id="{2D58AFEA-45CC-873F-3FDF-590749A63C24}"/>
                  </a:ext>
                </a:extLst>
              </p:cNvPr>
              <p:cNvSpPr/>
              <p:nvPr/>
            </p:nvSpPr>
            <p:spPr>
              <a:xfrm>
                <a:off x="-1160040" y="2177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95" name="TextBox 39">
                <a:extLst>
                  <a:ext uri="{FF2B5EF4-FFF2-40B4-BE49-F238E27FC236}">
                    <a16:creationId xmlns:a16="http://schemas.microsoft.com/office/drawing/2014/main" id="{3EFC0B9F-2696-C0E8-B438-7713194E2572}"/>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93" name="TextBox 40">
              <a:extLst>
                <a:ext uri="{FF2B5EF4-FFF2-40B4-BE49-F238E27FC236}">
                  <a16:creationId xmlns:a16="http://schemas.microsoft.com/office/drawing/2014/main" id="{F8B22E49-82E2-CC88-A38A-D234B0D0FCC5}"/>
                </a:ext>
              </a:extLst>
            </p:cNvPr>
            <p:cNvSpPr txBox="1"/>
            <p:nvPr/>
          </p:nvSpPr>
          <p:spPr>
            <a:xfrm>
              <a:off x="-4412186" y="722382"/>
              <a:ext cx="2979872" cy="1905402"/>
            </a:xfrm>
            <a:prstGeom prst="rect">
              <a:avLst/>
            </a:prstGeom>
          </p:spPr>
          <p:txBody>
            <a:bodyPr lIns="0" tIns="0" rIns="0" bIns="0" rtlCol="0" anchor="t">
              <a:spAutoFit/>
            </a:bodyPr>
            <a:lstStyle/>
            <a:p>
              <a:pPr algn="ctr"/>
              <a:r>
                <a:rPr lang="en-US" sz="1700" b="1" dirty="0">
                  <a:solidFill>
                    <a:srgbClr val="3C3C3B"/>
                  </a:solidFill>
                  <a:latin typeface="Poppins Bold"/>
                  <a:ea typeface="Poppins Bold"/>
                  <a:cs typeface="Poppins Bold"/>
                  <a:sym typeface="Poppins Bold"/>
                </a:rPr>
                <a:t>You get experience </a:t>
              </a:r>
            </a:p>
            <a:p>
              <a:pPr algn="ctr"/>
              <a:r>
                <a:rPr lang="en-US" sz="1700" b="1" dirty="0">
                  <a:solidFill>
                    <a:srgbClr val="3C3C3B"/>
                  </a:solidFill>
                  <a:latin typeface="Poppins Bold"/>
                  <a:ea typeface="Poppins Bold"/>
                  <a:cs typeface="Poppins Bold"/>
                  <a:sym typeface="Poppins Bold"/>
                </a:rPr>
                <a:t>of the </a:t>
              </a:r>
            </a:p>
            <a:p>
              <a:pPr algn="ctr"/>
              <a:r>
                <a:rPr lang="en-US" sz="1700" b="1" dirty="0">
                  <a:solidFill>
                    <a:srgbClr val="3C3C3B"/>
                  </a:solidFill>
                  <a:latin typeface="Poppins Bold"/>
                  <a:ea typeface="Poppins Bold"/>
                  <a:cs typeface="Poppins Bold"/>
                  <a:sym typeface="Poppins Bold"/>
                </a:rPr>
                <a:t>workplace</a:t>
              </a:r>
            </a:p>
          </p:txBody>
        </p:sp>
      </p:grpSp>
      <p:grpSp>
        <p:nvGrpSpPr>
          <p:cNvPr id="96" name="Group 41">
            <a:extLst>
              <a:ext uri="{FF2B5EF4-FFF2-40B4-BE49-F238E27FC236}">
                <a16:creationId xmlns:a16="http://schemas.microsoft.com/office/drawing/2014/main" id="{D9FB3C03-BB0D-894F-5CFC-4577C3E8C575}"/>
              </a:ext>
            </a:extLst>
          </p:cNvPr>
          <p:cNvGrpSpPr/>
          <p:nvPr/>
        </p:nvGrpSpPr>
        <p:grpSpPr>
          <a:xfrm>
            <a:off x="7077195" y="3926239"/>
            <a:ext cx="4875094" cy="1730870"/>
            <a:chOff x="-5748747" y="167377"/>
            <a:chExt cx="8604922" cy="3151641"/>
          </a:xfrm>
        </p:grpSpPr>
        <p:grpSp>
          <p:nvGrpSpPr>
            <p:cNvPr id="97" name="Group 42">
              <a:extLst>
                <a:ext uri="{FF2B5EF4-FFF2-40B4-BE49-F238E27FC236}">
                  <a16:creationId xmlns:a16="http://schemas.microsoft.com/office/drawing/2014/main" id="{4D5EA269-17B5-A025-51A9-96E7C7A7B22A}"/>
                </a:ext>
              </a:extLst>
            </p:cNvPr>
            <p:cNvGrpSpPr/>
            <p:nvPr/>
          </p:nvGrpSpPr>
          <p:grpSpPr>
            <a:xfrm>
              <a:off x="-5748747" y="167377"/>
              <a:ext cx="8604922" cy="3151641"/>
              <a:chOff x="-1482587" y="43166"/>
              <a:chExt cx="2219187" cy="812800"/>
            </a:xfrm>
          </p:grpSpPr>
          <p:sp>
            <p:nvSpPr>
              <p:cNvPr id="99" name="Freeform 43">
                <a:extLst>
                  <a:ext uri="{FF2B5EF4-FFF2-40B4-BE49-F238E27FC236}">
                    <a16:creationId xmlns:a16="http://schemas.microsoft.com/office/drawing/2014/main" id="{92E2A99F-665A-5F51-FCC6-6F6A32D9ADB6}"/>
                  </a:ext>
                </a:extLst>
              </p:cNvPr>
              <p:cNvSpPr/>
              <p:nvPr/>
            </p:nvSpPr>
            <p:spPr>
              <a:xfrm>
                <a:off x="-1482587" y="4316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700"/>
              </a:p>
            </p:txBody>
          </p:sp>
          <p:sp>
            <p:nvSpPr>
              <p:cNvPr id="100" name="TextBox 44">
                <a:extLst>
                  <a:ext uri="{FF2B5EF4-FFF2-40B4-BE49-F238E27FC236}">
                    <a16:creationId xmlns:a16="http://schemas.microsoft.com/office/drawing/2014/main" id="{4BCC0D99-9117-5A4D-99D5-FC148A455FF1}"/>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98" name="TextBox 45">
              <a:extLst>
                <a:ext uri="{FF2B5EF4-FFF2-40B4-BE49-F238E27FC236}">
                  <a16:creationId xmlns:a16="http://schemas.microsoft.com/office/drawing/2014/main" id="{1625B6F3-2CB7-55A1-53BC-2465E26BAD5B}"/>
                </a:ext>
              </a:extLst>
            </p:cNvPr>
            <p:cNvSpPr txBox="1"/>
            <p:nvPr/>
          </p:nvSpPr>
          <p:spPr>
            <a:xfrm>
              <a:off x="-5532968" y="1283972"/>
              <a:ext cx="2720084" cy="952701"/>
            </a:xfrm>
            <a:prstGeom prst="rect">
              <a:avLst/>
            </a:prstGeom>
          </p:spPr>
          <p:txBody>
            <a:bodyPr lIns="0" tIns="0" rIns="0" bIns="0" rtlCol="0" anchor="t">
              <a:spAutoFit/>
            </a:bodyPr>
            <a:lstStyle/>
            <a:p>
              <a:pPr algn="ctr"/>
              <a:r>
                <a:rPr lang="en-US" sz="1700" b="1" dirty="0">
                  <a:solidFill>
                    <a:srgbClr val="3C3C3B"/>
                  </a:solidFill>
                  <a:latin typeface="Poppins Bold"/>
                  <a:ea typeface="Poppins Bold"/>
                  <a:cs typeface="Poppins Bold"/>
                  <a:sym typeface="Poppins Bold"/>
                </a:rPr>
                <a:t>You are part of a team</a:t>
              </a:r>
            </a:p>
          </p:txBody>
        </p:sp>
      </p:grpSp>
      <p:sp>
        <p:nvSpPr>
          <p:cNvPr id="103" name="Freeform 5">
            <a:extLst>
              <a:ext uri="{FF2B5EF4-FFF2-40B4-BE49-F238E27FC236}">
                <a16:creationId xmlns:a16="http://schemas.microsoft.com/office/drawing/2014/main" id="{11529B1F-4875-60BD-2242-AF910A44773E}"/>
              </a:ext>
            </a:extLst>
          </p:cNvPr>
          <p:cNvSpPr/>
          <p:nvPr/>
        </p:nvSpPr>
        <p:spPr>
          <a:xfrm>
            <a:off x="876906" y="6095399"/>
            <a:ext cx="572983" cy="471599"/>
          </a:xfrm>
          <a:custGeom>
            <a:avLst/>
            <a:gdLst/>
            <a:ahLst/>
            <a:cxnLst/>
            <a:rect l="l" t="t" r="r" b="b"/>
            <a:pathLst>
              <a:path w="753882" h="722784">
                <a:moveTo>
                  <a:pt x="0" y="0"/>
                </a:moveTo>
                <a:lnTo>
                  <a:pt x="753882" y="0"/>
                </a:lnTo>
                <a:lnTo>
                  <a:pt x="753882" y="722784"/>
                </a:lnTo>
                <a:lnTo>
                  <a:pt x="0" y="722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050" dirty="0"/>
          </a:p>
        </p:txBody>
      </p:sp>
      <p:sp>
        <p:nvSpPr>
          <p:cNvPr id="104" name="TextBox 9">
            <a:extLst>
              <a:ext uri="{FF2B5EF4-FFF2-40B4-BE49-F238E27FC236}">
                <a16:creationId xmlns:a16="http://schemas.microsoft.com/office/drawing/2014/main" id="{723BA0F7-D79C-F549-E4EB-F060C6ACE287}"/>
              </a:ext>
            </a:extLst>
          </p:cNvPr>
          <p:cNvSpPr txBox="1"/>
          <p:nvPr/>
        </p:nvSpPr>
        <p:spPr>
          <a:xfrm>
            <a:off x="1615176" y="6066104"/>
            <a:ext cx="10062162" cy="738664"/>
          </a:xfrm>
          <a:prstGeom prst="rect">
            <a:avLst/>
          </a:prstGeom>
        </p:spPr>
        <p:txBody>
          <a:bodyPr wrap="square" lIns="0" tIns="0" rIns="0" bIns="0" rtlCol="0" anchor="t">
            <a:spAutoFit/>
          </a:bodyPr>
          <a:lstStyle/>
          <a:p>
            <a:pPr algn="l">
              <a:spcBef>
                <a:spcPct val="0"/>
              </a:spcBef>
            </a:pPr>
            <a:r>
              <a:rPr lang="en-US" sz="2400" dirty="0">
                <a:solidFill>
                  <a:srgbClr val="FFFFFF"/>
                </a:solidFill>
                <a:latin typeface="Poppins"/>
                <a:ea typeface="Poppins"/>
                <a:cs typeface="Poppins"/>
                <a:sym typeface="Poppins"/>
              </a:rPr>
              <a:t>Everything you’ve suggested about real jobs is also true about apprenticeships.</a:t>
            </a:r>
          </a:p>
        </p:txBody>
      </p:sp>
    </p:spTree>
    <p:extLst>
      <p:ext uri="{BB962C8B-B14F-4D97-AF65-F5344CB8AC3E}">
        <p14:creationId xmlns:p14="http://schemas.microsoft.com/office/powerpoint/2010/main" val="13698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95FA-C316-F1D2-3919-FD28067FF55D}"/>
            </a:ext>
          </a:extLst>
        </p:cNvPr>
        <p:cNvGrpSpPr/>
        <p:nvPr/>
      </p:nvGrpSpPr>
      <p:grpSpPr>
        <a:xfrm>
          <a:off x="0" y="0"/>
          <a:ext cx="0" cy="0"/>
          <a:chOff x="0" y="0"/>
          <a:chExt cx="0" cy="0"/>
        </a:xfrm>
      </p:grpSpPr>
      <p:pic>
        <p:nvPicPr>
          <p:cNvPr id="4" name="Picture 3" descr="7 white circles, each with a fact about what a real job is like/involves.">
            <a:extLst>
              <a:ext uri="{FF2B5EF4-FFF2-40B4-BE49-F238E27FC236}">
                <a16:creationId xmlns:a16="http://schemas.microsoft.com/office/drawing/2014/main" id="{315A350D-B624-8583-6AD6-0702954027D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117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27E6-2FCB-BA6D-3B42-A71D2F166BEF}"/>
            </a:ext>
          </a:extLst>
        </p:cNvPr>
        <p:cNvGrpSpPr/>
        <p:nvPr/>
      </p:nvGrpSpPr>
      <p:grpSpPr>
        <a:xfrm>
          <a:off x="0" y="0"/>
          <a:ext cx="0" cy="0"/>
          <a:chOff x="0" y="0"/>
          <a:chExt cx="0" cy="0"/>
        </a:xfrm>
      </p:grpSpPr>
      <p:pic>
        <p:nvPicPr>
          <p:cNvPr id="4" name="Picture 3" descr="An apprentice wearing a Herts Football Association top is standing in front of a blue background.&#10;&#10;Question: how is an apprenticeship different to a 'real job'?">
            <a:extLst>
              <a:ext uri="{FF2B5EF4-FFF2-40B4-BE49-F238E27FC236}">
                <a16:creationId xmlns:a16="http://schemas.microsoft.com/office/drawing/2014/main" id="{1D44CAF0-DDBC-AC1E-F253-32042F09EEB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9331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1CDEF-7FAB-44B9-B823-988D3DC6C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E946A7-B0F8-40DD-AD5D-8AED6E1C5B21}">
  <ds:schemaRef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6c2c260b-7b8b-4528-a165-310b68aa19c0"/>
    <ds:schemaRef ds:uri="http://schemas.openxmlformats.org/package/2006/metadata/core-properties"/>
    <ds:schemaRef ds:uri="01cdd075-c344-4c65-8551-ba9dc45e0196"/>
    <ds:schemaRef ds:uri="http://www.w3.org/XML/1998/namespace"/>
  </ds:schemaRefs>
</ds:datastoreItem>
</file>

<file path=customXml/itemProps3.xml><?xml version="1.0" encoding="utf-8"?>
<ds:datastoreItem xmlns:ds="http://schemas.openxmlformats.org/officeDocument/2006/customXml" ds:itemID="{98783AEF-C8B6-4679-95E1-D0A2E8B63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1700</TotalTime>
  <Words>2374</Words>
  <Application>Microsoft Office PowerPoint</Application>
  <PresentationFormat>Widescreen</PresentationFormat>
  <Paragraphs>149</Paragraphs>
  <Slides>17</Slides>
  <Notes>17</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Aptos Display</vt:lpstr>
      <vt:lpstr>Arial</vt:lpstr>
      <vt:lpstr>Calibri</vt:lpstr>
      <vt:lpstr>Calibri Light</vt:lpstr>
      <vt:lpstr>Poppins</vt:lpstr>
      <vt:lpstr>Poppins Bold</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1</cp:revision>
  <dcterms:created xsi:type="dcterms:W3CDTF">2025-09-25T14:33:05Z</dcterms:created>
  <dcterms:modified xsi:type="dcterms:W3CDTF">2026-03-27T09:29:55Z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