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276" r:id="rId6"/>
    <p:sldId id="256" r:id="rId7"/>
    <p:sldId id="257" r:id="rId8"/>
    <p:sldId id="289" r:id="rId9"/>
    <p:sldId id="259" r:id="rId10"/>
    <p:sldId id="260" r:id="rId11"/>
    <p:sldId id="261" r:id="rId12"/>
    <p:sldId id="262" r:id="rId13"/>
    <p:sldId id="263" r:id="rId14"/>
    <p:sldId id="283" r:id="rId15"/>
    <p:sldId id="265" r:id="rId16"/>
    <p:sldId id="280" r:id="rId17"/>
    <p:sldId id="272" r:id="rId18"/>
    <p:sldId id="282" r:id="rId19"/>
    <p:sldId id="284" r:id="rId20"/>
    <p:sldId id="286" r:id="rId21"/>
    <p:sldId id="285" r:id="rId22"/>
    <p:sldId id="287" r:id="rId23"/>
    <p:sldId id="273" r:id="rId24"/>
    <p:sldId id="274" r:id="rId25"/>
    <p:sldId id="290" r:id="rId26"/>
    <p:sldId id="275" r:id="rId27"/>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5" d="100"/>
          <a:sy n="105"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B9829019-0F2B-47BF-ADF1-C43682797B4F}" type="datetimeFigureOut">
              <a:rPr lang="en-GB" smtClean="0"/>
              <a:t>08/04/2026</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BD132274-FC53-4070-A309-80F08091EFE7}" type="slidenum">
              <a:rPr lang="en-GB" smtClean="0"/>
              <a:t>‹#›</a:t>
            </a:fld>
            <a:endParaRPr lang="en-GB"/>
          </a:p>
        </p:txBody>
      </p:sp>
    </p:spTree>
    <p:extLst>
      <p:ext uri="{BB962C8B-B14F-4D97-AF65-F5344CB8AC3E}">
        <p14:creationId xmlns:p14="http://schemas.microsoft.com/office/powerpoint/2010/main" val="238785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1123908385"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vimeo.com/1124852577" TargetMode="External"/><Relationship Id="rId5" Type="http://schemas.openxmlformats.org/officeDocument/2006/relationships/hyperlink" Target="https://vimeo.com/1124852290" TargetMode="External"/><Relationship Id="rId4" Type="http://schemas.openxmlformats.org/officeDocument/2006/relationships/hyperlink" Target="https://vimeo.com/1123911126"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meo.com/1123908385"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vimeo.com/1124852577" TargetMode="External"/><Relationship Id="rId5" Type="http://schemas.openxmlformats.org/officeDocument/2006/relationships/hyperlink" Target="https://vimeo.com/1124852290" TargetMode="External"/><Relationship Id="rId4" Type="http://schemas.openxmlformats.org/officeDocument/2006/relationships/hyperlink" Target="https://vimeo.com/1123911126"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imeo.com/1123908385"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vimeo.com/1124852577" TargetMode="External"/><Relationship Id="rId5" Type="http://schemas.openxmlformats.org/officeDocument/2006/relationships/hyperlink" Target="https://vimeo.com/1124852290" TargetMode="External"/><Relationship Id="rId4" Type="http://schemas.openxmlformats.org/officeDocument/2006/relationships/hyperlink" Target="https://vimeo.com/1123911126"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imeo.com/1123908385"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vimeo.com/1124852577" TargetMode="External"/><Relationship Id="rId5" Type="http://schemas.openxmlformats.org/officeDocument/2006/relationships/hyperlink" Target="https://vimeo.com/1124852290" TargetMode="External"/><Relationship Id="rId4" Type="http://schemas.openxmlformats.org/officeDocument/2006/relationships/hyperlink" Target="https://vimeo.com/1123911126"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imeo.com/1123908385"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vimeo.com/1124852577" TargetMode="External"/><Relationship Id="rId5" Type="http://schemas.openxmlformats.org/officeDocument/2006/relationships/hyperlink" Target="https://vimeo.com/1124852290" TargetMode="External"/><Relationship Id="rId4" Type="http://schemas.openxmlformats.org/officeDocument/2006/relationships/hyperlink" Target="https://vimeo.com/112391112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Guide to combining the resources: https://resources.careersandenterprise.co.uk/sites/default/files/2026-03/Combining%20the%20ATE%20Resources.pdf </a:t>
            </a:r>
          </a:p>
        </p:txBody>
      </p:sp>
      <p:sp>
        <p:nvSpPr>
          <p:cNvPr id="4" name="Slide Number Placeholder 3"/>
          <p:cNvSpPr>
            <a:spLocks noGrp="1"/>
          </p:cNvSpPr>
          <p:nvPr>
            <p:ph type="sldNum" sz="quarter" idx="5"/>
          </p:nvPr>
        </p:nvSpPr>
        <p:spPr/>
        <p:txBody>
          <a:bodyPr/>
          <a:lstStyle/>
          <a:p>
            <a:fld id="{BD132274-FC53-4070-A309-80F08091EFE7}" type="slidenum">
              <a:rPr lang="en-GB" smtClean="0"/>
              <a:t>1</a:t>
            </a:fld>
            <a:endParaRPr lang="en-GB"/>
          </a:p>
        </p:txBody>
      </p:sp>
    </p:spTree>
    <p:extLst>
      <p:ext uri="{BB962C8B-B14F-4D97-AF65-F5344CB8AC3E}">
        <p14:creationId xmlns:p14="http://schemas.microsoft.com/office/powerpoint/2010/main" val="238226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800" i="1" kern="100">
                <a:effectLst/>
                <a:latin typeface="Calibri Light" panose="020F0302020204030204" pitchFamily="34" charset="0"/>
                <a:ea typeface="Aptos" panose="020B0004020202020204" pitchFamily="34" charset="0"/>
              </a:rPr>
              <a:t>(Speaker note: Please click for animation – circles will appear individually)</a:t>
            </a:r>
          </a:p>
          <a:p>
            <a:pPr marL="0" lvl="0" indent="0">
              <a:buFont typeface="Symbol" panose="05050102010706020507" pitchFamily="18" charset="2"/>
              <a:buNone/>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Apprenticeships are available from level 2 (foundation and intermediate level) (for context, GCSEs are level 2 qualifications), all the way up to level 7 (again, for context, a university bachelor’s degree is a level 6 and a master’s degree is level 7). Apprenticeships have levels to give an idea of the level of knowledge, skills and behaviours needed for a particular role, as well as to align with the level of the qualification that is built into the apprenticeship.</a:t>
            </a:r>
            <a:br>
              <a:rPr lang="en-GB" sz="800" kern="100">
                <a:effectLst/>
                <a:latin typeface="Calibri Light" panose="020F0302020204030204" pitchFamily="34" charset="0"/>
                <a:ea typeface="Aptos" panose="020B0004020202020204" pitchFamily="34" charset="0"/>
              </a:rPr>
            </a:b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What is important to know about apprenticeship levels is that say you’ve done A-levels or a T Level, which are level 3 qualifications, it doesn’t mean you can’t or shouldn’t do a level 3 apprenticeship. If the job you want to do is accessible via a level 3 apprenticeship – go for it!</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There are more than 650 apprenticeship standards. A standard sets out all the details about the apprenticeship. The range is huge, from accountant to zookeeper, and you can access nearly 70% of the occupations available in England via an apprenticeship.</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Apprenticeships typically take between one and six years to complete, depending on the level and the role. There are some apprenticeships that are now a minimum of 8 months if they are foundation apprenticeships or if the apprentice has prior experience that can shorten it.</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Now we’re coming to that BIG difference between apprenticeships and ‘real jobs’ – off-the-job training. What is really special about it is that you are paid to take regular, scheduled time away from your workplace tasks and duties, to spend time learning and working towards any qualifications that are part of your apprenticeship. </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This learning is provided by a college, university, independent training provider or even the employer themselves if they are set up to do so. </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You also don’t pay any fees – so if you’re doing a degree apprenticeship for example, you wouldn’t pay the university fees (unless you’re over 21 and doing a level 7 apprenticeship).</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Entry requirements for apprenticeships really vary and will depend on the level, the role, the employer and the training provider. For example, some level 2 apprenticeships don’t have specific entry requirements, although lots will, but degree apprenticeships will almost always require GCSEs and a level 3 qualification like A-levels or T Levels (more on those in a bit!), and at certain grades too.</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Progression is an important part of apprenticeships, because they are designed to support your career development, meaning that many individuals will undertake more than one apprenticeship, moving through different levels as they progress their career and need to learn new skills.</a:t>
            </a:r>
          </a:p>
          <a:p>
            <a:pPr marL="0" lvl="0" indent="0">
              <a:buFont typeface="Symbol" panose="05050102010706020507" pitchFamily="18" charset="2"/>
              <a:buNone/>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Finding an apprenticeship can be confusing because sometimes people think you apply through a college for example. But you actually find an apprenticeship in the same way you would with any other job – looking for an employer with a vacancy and applying to them. </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You find apprenticeships in all the places you’d find other jobs, as well as on a special government website called Find an apprenticeship, which we can give you some support to use.</a:t>
            </a:r>
          </a:p>
          <a:p>
            <a:pPr marL="342900" lvl="0" indent="-342900">
              <a:buFont typeface="Symbol" panose="05050102010706020507" pitchFamily="18" charset="2"/>
              <a:buChar char=""/>
            </a:pPr>
            <a:endParaRPr lang="en-GB" sz="800" i="1"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i="1" kern="100">
                <a:effectLst/>
                <a:latin typeface="Calibri Light" panose="020F0302020204030204" pitchFamily="34" charset="0"/>
                <a:ea typeface="Aptos" panose="020B0004020202020204" pitchFamily="34" charset="0"/>
              </a:rPr>
              <a:t>(Speaker note: if you would like to share more information on looking for apprenticeships on Find an apprenticeship, you could show or share this 10 minute video created by the DfE: https://www.youtube.com/watch?v=r0NY-VBdkg4 or share this guide to registering on Find an apprenticeship https://www.amazingapprenticeships.com/resources/how-to-register-on-find-an-apprenticeship-guide )</a:t>
            </a:r>
          </a:p>
          <a:p>
            <a:pPr marL="0" lvl="0" indent="0">
              <a:buFont typeface="Symbol" panose="05050102010706020507" pitchFamily="18" charset="2"/>
              <a:buNone/>
            </a:pPr>
            <a:endParaRPr lang="en-GB" sz="800" kern="100">
              <a:effectLst/>
              <a:latin typeface="Calibri Light" panose="020F0302020204030204" pitchFamily="34" charset="0"/>
              <a:ea typeface="Aptos" panose="020B0004020202020204" pitchFamily="34" charset="0"/>
            </a:endParaRPr>
          </a:p>
          <a:p>
            <a:endParaRPr lang="en-GB"/>
          </a:p>
        </p:txBody>
      </p:sp>
      <p:sp>
        <p:nvSpPr>
          <p:cNvPr id="4" name="Slide Number Placeholder 3"/>
          <p:cNvSpPr>
            <a:spLocks noGrp="1"/>
          </p:cNvSpPr>
          <p:nvPr>
            <p:ph type="sldNum" sz="quarter" idx="5"/>
          </p:nvPr>
        </p:nvSpPr>
        <p:spPr/>
        <p:txBody>
          <a:bodyPr/>
          <a:lstStyle/>
          <a:p>
            <a:fld id="{BD132274-FC53-4070-A309-80F08091EFE7}" type="slidenum">
              <a:rPr lang="en-GB" smtClean="0"/>
              <a:t>10</a:t>
            </a:fld>
            <a:endParaRPr lang="en-GB"/>
          </a:p>
        </p:txBody>
      </p:sp>
    </p:spTree>
    <p:extLst>
      <p:ext uri="{BB962C8B-B14F-4D97-AF65-F5344CB8AC3E}">
        <p14:creationId xmlns:p14="http://schemas.microsoft.com/office/powerpoint/2010/main" val="1569943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t>The next option we are going to discuss today is </a:t>
            </a:r>
            <a:r>
              <a:rPr lang="en-GB" sz="800" b="1"/>
              <a:t>T Levels</a:t>
            </a:r>
            <a:r>
              <a:rPr lang="en-GB" sz="800"/>
              <a:t>. </a:t>
            </a:r>
            <a:endParaRPr lang="en-GB" sz="800" kern="100">
              <a:effectLst/>
              <a:latin typeface="Calibri Light" panose="020F03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00">
              <a:effectLst/>
              <a:latin typeface="Calibri Light" panose="020F0302020204030204" pitchFamily="34" charset="0"/>
              <a:ea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00">
                <a:effectLst/>
                <a:latin typeface="Calibri Light" panose="020F0302020204030204" pitchFamily="34" charset="0"/>
                <a:ea typeface="Aptos" panose="020B0004020202020204" pitchFamily="34" charset="0"/>
              </a:rPr>
              <a:t>You will have almost certainly heard of A-levels, but there is a brilliant technical option you can take after your GCSEs called T Levels.</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11</a:t>
            </a:fld>
            <a:endParaRPr lang="en-GB"/>
          </a:p>
        </p:txBody>
      </p:sp>
    </p:spTree>
    <p:extLst>
      <p:ext uri="{BB962C8B-B14F-4D97-AF65-F5344CB8AC3E}">
        <p14:creationId xmlns:p14="http://schemas.microsoft.com/office/powerpoint/2010/main" val="3877328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800" i="1" kern="100">
                <a:effectLst/>
                <a:latin typeface="Calibri Light" panose="020F0302020204030204" pitchFamily="34" charset="0"/>
                <a:ea typeface="Aptos" panose="020B0004020202020204" pitchFamily="34" charset="0"/>
              </a:rPr>
              <a:t>(Speaker note: Please click for animation – circles will appear individually)</a:t>
            </a:r>
            <a:br>
              <a:rPr lang="en-GB" sz="800" i="1"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 Levels are a two-year course for people aged 16-19, designed as a technical alternative to A-levels.</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 Levels are really unique compared to other post-16 options, because you spend 80% of your time in the classroom, but 20% of your course is spent on an industry work placement – around 45 days.</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You take one T Level, but it’s equivalent in size to 3 A-levels and when you complete it, you get allocated UCAS points in the same way.</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 Levels have the real career focus and industry alignment we spoke about earlier because they have been designed with employers from all the relevant industries to ensure they teach students exactly the right skills they need to be work ready. And the industry placement means T Level students gain valuable workplace experience, adding to their employability. </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There are currently 20 different T level subjects you can take, and you can see these on the next slide.</a:t>
            </a:r>
          </a:p>
          <a:p>
            <a:pPr marL="342900" lvl="0" indent="-342900">
              <a:buFont typeface="Symbol" panose="05050102010706020507" pitchFamily="18" charset="2"/>
              <a:buChar char=""/>
            </a:pPr>
            <a:endParaRPr lang="en-GB" sz="800" kern="100">
              <a:effectLst/>
              <a:latin typeface="Calibri Light" panose="020F0302020204030204" pitchFamily="34" charset="0"/>
            </a:endParaRPr>
          </a:p>
          <a:p>
            <a:pPr marL="342900" lvl="0" indent="-342900">
              <a:buFont typeface="Symbol" panose="05050102010706020507" pitchFamily="18" charset="2"/>
              <a:buChar char=""/>
            </a:pPr>
            <a:r>
              <a:rPr lang="en-GB" sz="800"/>
              <a:t>After finishing your T Level, you could go straight into a job, start an apprenticeship, go onto an HTQ, or apply to university.</a:t>
            </a:r>
          </a:p>
        </p:txBody>
      </p:sp>
      <p:sp>
        <p:nvSpPr>
          <p:cNvPr id="4" name="Slide Number Placeholder 3"/>
          <p:cNvSpPr>
            <a:spLocks noGrp="1"/>
          </p:cNvSpPr>
          <p:nvPr>
            <p:ph type="sldNum" sz="quarter" idx="5"/>
          </p:nvPr>
        </p:nvSpPr>
        <p:spPr/>
        <p:txBody>
          <a:bodyPr/>
          <a:lstStyle/>
          <a:p>
            <a:fld id="{BD132274-FC53-4070-A309-80F08091EFE7}" type="slidenum">
              <a:rPr lang="en-GB" smtClean="0"/>
              <a:t>12</a:t>
            </a:fld>
            <a:endParaRPr lang="en-GB"/>
          </a:p>
        </p:txBody>
      </p:sp>
    </p:spTree>
    <p:extLst>
      <p:ext uri="{BB962C8B-B14F-4D97-AF65-F5344CB8AC3E}">
        <p14:creationId xmlns:p14="http://schemas.microsoft.com/office/powerpoint/2010/main" val="339564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00">
                <a:effectLst/>
                <a:latin typeface="Calibri Light" panose="020F0302020204030204" pitchFamily="34" charset="0"/>
                <a:ea typeface="Aptos" panose="020B0004020202020204" pitchFamily="34" charset="0"/>
              </a:rPr>
              <a:t>There are 20 different T Level subjects you can take and you can see them on the screen.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b="0" kern="100">
              <a:effectLst/>
              <a:latin typeface="Calibri Light" panose="020F0302020204030204" pitchFamily="34" charset="0"/>
              <a:ea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00">
                <a:effectLst/>
                <a:latin typeface="Calibri Light" panose="020F0302020204030204" pitchFamily="34" charset="0"/>
                <a:ea typeface="Aptos" panose="020B0004020202020204" pitchFamily="34" charset="0"/>
              </a:rPr>
              <a:t>You can also hopefully see that they span a wide range of subjects and sectors – from animal care and agriculture, through to accounting and marketing.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b="0" kern="100">
              <a:effectLst/>
              <a:latin typeface="Calibri Light" panose="020F0302020204030204" pitchFamily="34" charset="0"/>
              <a:ea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00">
                <a:effectLst/>
                <a:latin typeface="Calibri Light" panose="020F0302020204030204" pitchFamily="34" charset="0"/>
                <a:ea typeface="Aptos" panose="020B0004020202020204" pitchFamily="34" charset="0"/>
              </a:rPr>
              <a:t>It is really important to check which are available at providers local to you. T Levels were launched in 2020 so are still rolling out in schools and colleges across the country. You can check by looking on the Find a T Level page on the T Levels website by putting in your postcode.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00">
              <a:effectLst/>
              <a:latin typeface="Calibri Light" panose="020F0302020204030204" pitchFamily="34" charset="0"/>
              <a:ea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00">
                <a:effectLst/>
                <a:latin typeface="Calibri Light" panose="020F0302020204030204" pitchFamily="34" charset="0"/>
                <a:ea typeface="Aptos" panose="020B0004020202020204" pitchFamily="34" charset="0"/>
              </a:rPr>
              <a:t>We’re going to watch a short film(s) now, so you can hear directly from T Level students about their experience.</a:t>
            </a: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13</a:t>
            </a:fld>
            <a:endParaRPr lang="en-GB"/>
          </a:p>
        </p:txBody>
      </p:sp>
    </p:spTree>
    <p:extLst>
      <p:ext uri="{BB962C8B-B14F-4D97-AF65-F5344CB8AC3E}">
        <p14:creationId xmlns:p14="http://schemas.microsoft.com/office/powerpoint/2010/main" val="365310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800" i="1" kern="100">
                <a:effectLst/>
                <a:latin typeface="Calibri Light" panose="020F0302020204030204" pitchFamily="34" charset="0"/>
                <a:ea typeface="Aptos" panose="020B0004020202020204" pitchFamily="34" charset="0"/>
              </a:rPr>
              <a:t>(Speaker note: </a:t>
            </a:r>
            <a:r>
              <a:rPr lang="en-GB" sz="800" b="0" i="1" kern="100">
                <a:effectLst/>
                <a:latin typeface="Calibri Light" panose="020F0302020204030204" pitchFamily="34" charset="0"/>
                <a:ea typeface="Aptos" panose="020B0004020202020204" pitchFamily="34" charset="0"/>
              </a:rPr>
              <a:t>There are five T Level student films on these slides - select one or more options that best suit your students and learning environment.</a:t>
            </a:r>
          </a:p>
          <a:p>
            <a:pPr>
              <a:buNone/>
            </a:pPr>
            <a:r>
              <a:rPr lang="en-GB" sz="800" b="0" i="1" kern="100">
                <a:effectLst/>
                <a:latin typeface="Calibri Light" panose="020F0302020204030204" pitchFamily="34" charset="0"/>
                <a:ea typeface="Aptos" panose="020B0004020202020204" pitchFamily="34" charset="0"/>
              </a:rPr>
              <a:t>These slides could also be left out and the links shared with students to explore independently.</a:t>
            </a:r>
          </a:p>
          <a:p>
            <a:pPr>
              <a:buNone/>
            </a:pPr>
            <a:r>
              <a:rPr lang="en-GB" sz="800" b="0" i="1" kern="100">
                <a:effectLst/>
                <a:latin typeface="Calibri Light" panose="020F0302020204030204" pitchFamily="34" charset="0"/>
                <a:ea typeface="Aptos" panose="020B0004020202020204" pitchFamily="34" charset="0"/>
              </a:rPr>
              <a:t>Please note that Joseph’s film also includes an HTQ student, Harrison.)</a:t>
            </a:r>
          </a:p>
          <a:p>
            <a:pPr>
              <a:buNone/>
            </a:pPr>
            <a:endParaRPr lang="en-GB" sz="800" b="1" i="1" kern="100">
              <a:effectLst/>
              <a:latin typeface="Calibri Light" panose="020F03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a:solidFill>
                  <a:schemeClr val="tx1"/>
                </a:solidFill>
                <a:effectLst/>
                <a:latin typeface="+mn-lt"/>
                <a:ea typeface="+mn-ea"/>
                <a:cs typeface="+mn-cs"/>
              </a:rPr>
              <a:t>Sydney (Construction, Design, Planning and Surveying T Level): </a:t>
            </a:r>
            <a:r>
              <a:rPr lang="en-GB" sz="800" u="sng" kern="1200">
                <a:solidFill>
                  <a:schemeClr val="tx1"/>
                </a:solidFill>
                <a:effectLst/>
                <a:latin typeface="+mn-lt"/>
                <a:ea typeface="+mn-ea"/>
                <a:cs typeface="+mn-cs"/>
                <a:hlinkClick r:id="rId3"/>
              </a:rPr>
              <a:t>https://vimeo.com/1123908385</a:t>
            </a:r>
            <a:endParaRPr lang="en-GB" sz="800" kern="1200">
              <a:solidFill>
                <a:schemeClr val="tx1"/>
              </a:solidFill>
              <a:effectLst/>
              <a:latin typeface="+mn-lt"/>
              <a:ea typeface="+mn-ea"/>
              <a:cs typeface="+mn-cs"/>
            </a:endParaRPr>
          </a:p>
          <a:p>
            <a:r>
              <a:rPr lang="en-GB" sz="800" kern="1200">
                <a:solidFill>
                  <a:schemeClr val="tx1"/>
                </a:solidFill>
                <a:effectLst/>
                <a:latin typeface="+mn-lt"/>
                <a:ea typeface="+mn-ea"/>
                <a:cs typeface="+mn-cs"/>
              </a:rPr>
              <a:t>Dawn (Design and Development for Engineering and Manufacturing T Level): </a:t>
            </a:r>
            <a:r>
              <a:rPr lang="en-GB" sz="800" u="sng" kern="1200">
                <a:solidFill>
                  <a:schemeClr val="tx1"/>
                </a:solidFill>
                <a:effectLst/>
                <a:latin typeface="+mn-lt"/>
                <a:ea typeface="+mn-ea"/>
                <a:cs typeface="+mn-cs"/>
                <a:hlinkClick r:id="rId4"/>
              </a:rPr>
              <a:t>https://vimeo.com/1123911126</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Katy (Education and Early Years T Level) &amp; Dina (Health T Level): </a:t>
            </a:r>
            <a:r>
              <a:rPr lang="en-GB" sz="800" u="sng" kern="1200">
                <a:solidFill>
                  <a:schemeClr val="tx1"/>
                </a:solidFill>
                <a:effectLst/>
                <a:latin typeface="+mn-lt"/>
                <a:ea typeface="+mn-ea"/>
                <a:cs typeface="+mn-cs"/>
                <a:hlinkClick r:id="rId5"/>
              </a:rPr>
              <a:t>https://vimeo.com/1124852290</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Joseph (Digital T Level): </a:t>
            </a:r>
            <a:r>
              <a:rPr lang="en-GB" sz="800" u="sng" kern="1200">
                <a:solidFill>
                  <a:schemeClr val="tx1"/>
                </a:solidFill>
                <a:effectLst/>
                <a:latin typeface="+mn-lt"/>
                <a:ea typeface="+mn-ea"/>
                <a:cs typeface="+mn-cs"/>
                <a:hlinkClick r:id="rId6"/>
              </a:rPr>
              <a:t>https://vimeo.com/1124852577</a:t>
            </a:r>
            <a:r>
              <a:rPr lang="en-GB" sz="800" u="sng" kern="1200">
                <a:solidFill>
                  <a:schemeClr val="tx1"/>
                </a:solidFill>
                <a:effectLst/>
                <a:latin typeface="+mn-lt"/>
                <a:ea typeface="+mn-ea"/>
                <a:cs typeface="+mn-cs"/>
              </a:rPr>
              <a:t> </a:t>
            </a:r>
          </a:p>
          <a:p>
            <a:r>
              <a:rPr lang="en-GB" sz="800" u="none" kern="1200">
                <a:solidFill>
                  <a:schemeClr val="tx1"/>
                </a:solidFill>
                <a:effectLst/>
                <a:latin typeface="+mn-lt"/>
                <a:ea typeface="+mn-ea"/>
                <a:cs typeface="+mn-cs"/>
              </a:rPr>
              <a:t>Fernanda (Digital T Level): </a:t>
            </a:r>
            <a:r>
              <a:rPr lang="en-GB" sz="800" b="0" i="0" u="sng" kern="1200">
                <a:solidFill>
                  <a:schemeClr val="tx1"/>
                </a:solidFill>
                <a:effectLst/>
                <a:latin typeface="+mn-lt"/>
                <a:ea typeface="+mn-ea"/>
                <a:cs typeface="+mn-cs"/>
              </a:rPr>
              <a:t>https://vimeo.com/1129099098/ee0c031ae6?fl=pl&amp;fe=sh</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 </a:t>
            </a:r>
          </a:p>
          <a:p>
            <a:endParaRPr lang="en-GB" sz="800" u="none" kern="1200">
              <a:solidFill>
                <a:schemeClr val="tx1"/>
              </a:solidFill>
              <a:effectLst/>
              <a:latin typeface="+mn-lt"/>
              <a:ea typeface="+mn-ea"/>
              <a:cs typeface="+mn-cs"/>
            </a:endParaRPr>
          </a:p>
          <a:p>
            <a:endParaRPr lang="en-GB" sz="8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BD132274-FC53-4070-A309-80F08091EFE7}" type="slidenum">
              <a:rPr lang="en-GB" smtClean="0"/>
              <a:t>14</a:t>
            </a:fld>
            <a:endParaRPr lang="en-GB"/>
          </a:p>
        </p:txBody>
      </p:sp>
    </p:spTree>
    <p:extLst>
      <p:ext uri="{BB962C8B-B14F-4D97-AF65-F5344CB8AC3E}">
        <p14:creationId xmlns:p14="http://schemas.microsoft.com/office/powerpoint/2010/main" val="3381254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800" i="1" kern="100">
                <a:effectLst/>
                <a:latin typeface="Calibri Light" panose="020F0302020204030204" pitchFamily="34" charset="0"/>
                <a:ea typeface="Aptos" panose="020B0004020202020204" pitchFamily="34" charset="0"/>
              </a:rPr>
              <a:t>(Speaker note: </a:t>
            </a:r>
            <a:r>
              <a:rPr lang="en-GB" sz="800" b="0" i="1" kern="100">
                <a:effectLst/>
                <a:latin typeface="Calibri Light" panose="020F0302020204030204" pitchFamily="34" charset="0"/>
                <a:ea typeface="Aptos" panose="020B0004020202020204" pitchFamily="34" charset="0"/>
              </a:rPr>
              <a:t>There are five T Level student films on these slides - select one or more options that best suit your students and learning environment.</a:t>
            </a:r>
          </a:p>
          <a:p>
            <a:pPr>
              <a:buNone/>
            </a:pPr>
            <a:r>
              <a:rPr lang="en-GB" sz="800" b="0" i="1" kern="100">
                <a:effectLst/>
                <a:latin typeface="Calibri Light" panose="020F0302020204030204" pitchFamily="34" charset="0"/>
                <a:ea typeface="Aptos" panose="020B0004020202020204" pitchFamily="34" charset="0"/>
              </a:rPr>
              <a:t>These slides could also be left out and the links shared with students to explore independently.</a:t>
            </a:r>
          </a:p>
          <a:p>
            <a:pPr>
              <a:buNone/>
            </a:pPr>
            <a:r>
              <a:rPr lang="en-GB" sz="800" b="0" i="1" kern="100">
                <a:effectLst/>
                <a:latin typeface="Calibri Light" panose="020F0302020204030204" pitchFamily="34" charset="0"/>
                <a:ea typeface="Aptos" panose="020B0004020202020204" pitchFamily="34" charset="0"/>
              </a:rPr>
              <a:t>Please note that Joseph’s film also includes an HTQ student, Harrison.)</a:t>
            </a:r>
          </a:p>
          <a:p>
            <a:pPr>
              <a:buNone/>
            </a:pPr>
            <a:endParaRPr lang="en-GB" sz="800" b="1" i="1" kern="100">
              <a:effectLst/>
              <a:latin typeface="Calibri Light" panose="020F03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a:solidFill>
                  <a:schemeClr val="tx1"/>
                </a:solidFill>
                <a:effectLst/>
                <a:latin typeface="+mn-lt"/>
                <a:ea typeface="+mn-ea"/>
                <a:cs typeface="+mn-cs"/>
              </a:rPr>
              <a:t>Sydney (Construction, Design, Planning and Surveying T Level): </a:t>
            </a:r>
            <a:r>
              <a:rPr lang="en-GB" sz="800" u="sng" kern="1200">
                <a:solidFill>
                  <a:schemeClr val="tx1"/>
                </a:solidFill>
                <a:effectLst/>
                <a:latin typeface="+mn-lt"/>
                <a:ea typeface="+mn-ea"/>
                <a:cs typeface="+mn-cs"/>
                <a:hlinkClick r:id="rId3"/>
              </a:rPr>
              <a:t>https://vimeo.com/1123908385</a:t>
            </a:r>
            <a:endParaRPr lang="en-GB" sz="800" kern="1200">
              <a:solidFill>
                <a:schemeClr val="tx1"/>
              </a:solidFill>
              <a:effectLst/>
              <a:latin typeface="+mn-lt"/>
              <a:ea typeface="+mn-ea"/>
              <a:cs typeface="+mn-cs"/>
            </a:endParaRPr>
          </a:p>
          <a:p>
            <a:r>
              <a:rPr lang="en-GB" sz="800" kern="1200">
                <a:solidFill>
                  <a:schemeClr val="tx1"/>
                </a:solidFill>
                <a:effectLst/>
                <a:latin typeface="+mn-lt"/>
                <a:ea typeface="+mn-ea"/>
                <a:cs typeface="+mn-cs"/>
              </a:rPr>
              <a:t>Dawn (Design and Development for Engineering and Manufacturing T Level): </a:t>
            </a:r>
            <a:r>
              <a:rPr lang="en-GB" sz="800" u="sng" kern="1200">
                <a:solidFill>
                  <a:schemeClr val="tx1"/>
                </a:solidFill>
                <a:effectLst/>
                <a:latin typeface="+mn-lt"/>
                <a:ea typeface="+mn-ea"/>
                <a:cs typeface="+mn-cs"/>
                <a:hlinkClick r:id="rId4"/>
              </a:rPr>
              <a:t>https://vimeo.com/1123911126</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Katy (Education and Early Years T Level) &amp; Dina (Health T Level): </a:t>
            </a:r>
            <a:r>
              <a:rPr lang="en-GB" sz="800" u="sng" kern="1200">
                <a:solidFill>
                  <a:schemeClr val="tx1"/>
                </a:solidFill>
                <a:effectLst/>
                <a:latin typeface="+mn-lt"/>
                <a:ea typeface="+mn-ea"/>
                <a:cs typeface="+mn-cs"/>
                <a:hlinkClick r:id="rId5"/>
              </a:rPr>
              <a:t>https://vimeo.com/1124852290</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Joseph (Digital T Level): </a:t>
            </a:r>
            <a:r>
              <a:rPr lang="en-GB" sz="800" u="sng" kern="1200">
                <a:solidFill>
                  <a:schemeClr val="tx1"/>
                </a:solidFill>
                <a:effectLst/>
                <a:latin typeface="+mn-lt"/>
                <a:ea typeface="+mn-ea"/>
                <a:cs typeface="+mn-cs"/>
                <a:hlinkClick r:id="rId6"/>
              </a:rPr>
              <a:t>https://vimeo.com/1124852577</a:t>
            </a:r>
            <a:r>
              <a:rPr lang="en-GB" sz="800" u="sng" kern="1200">
                <a:solidFill>
                  <a:schemeClr val="tx1"/>
                </a:solidFill>
                <a:effectLst/>
                <a:latin typeface="+mn-lt"/>
                <a:ea typeface="+mn-ea"/>
                <a:cs typeface="+mn-cs"/>
              </a:rPr>
              <a:t> </a:t>
            </a:r>
          </a:p>
          <a:p>
            <a:r>
              <a:rPr lang="en-GB" sz="800" u="none" kern="1200">
                <a:solidFill>
                  <a:schemeClr val="tx1"/>
                </a:solidFill>
                <a:effectLst/>
                <a:latin typeface="+mn-lt"/>
                <a:ea typeface="+mn-ea"/>
                <a:cs typeface="+mn-cs"/>
              </a:rPr>
              <a:t>Fernanda (Digital T Level): </a:t>
            </a:r>
            <a:r>
              <a:rPr lang="en-GB" sz="800" b="0" i="0" u="sng" kern="1200">
                <a:solidFill>
                  <a:schemeClr val="tx1"/>
                </a:solidFill>
                <a:effectLst/>
                <a:latin typeface="+mn-lt"/>
                <a:ea typeface="+mn-ea"/>
                <a:cs typeface="+mn-cs"/>
              </a:rPr>
              <a:t>https://vimeo.com/1129099098/ee0c031ae6?fl=pl&amp;fe=sh</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D132274-FC53-4070-A309-80F08091EFE7}" type="slidenum">
              <a:rPr lang="en-GB" smtClean="0"/>
              <a:t>15</a:t>
            </a:fld>
            <a:endParaRPr lang="en-GB"/>
          </a:p>
        </p:txBody>
      </p:sp>
    </p:spTree>
    <p:extLst>
      <p:ext uri="{BB962C8B-B14F-4D97-AF65-F5344CB8AC3E}">
        <p14:creationId xmlns:p14="http://schemas.microsoft.com/office/powerpoint/2010/main" val="1920975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800" i="1" kern="100">
                <a:effectLst/>
                <a:latin typeface="Calibri Light" panose="020F0302020204030204" pitchFamily="34" charset="0"/>
                <a:ea typeface="Aptos" panose="020B0004020202020204" pitchFamily="34" charset="0"/>
              </a:rPr>
              <a:t>(Speaker note: </a:t>
            </a:r>
            <a:r>
              <a:rPr lang="en-GB" sz="800" b="0" i="1" kern="100">
                <a:effectLst/>
                <a:latin typeface="Calibri Light" panose="020F0302020204030204" pitchFamily="34" charset="0"/>
                <a:ea typeface="Aptos" panose="020B0004020202020204" pitchFamily="34" charset="0"/>
              </a:rPr>
              <a:t>There are five T Level student films on these slides - select one or more options that best suit your students and learning environment.</a:t>
            </a:r>
          </a:p>
          <a:p>
            <a:pPr>
              <a:buNone/>
            </a:pPr>
            <a:r>
              <a:rPr lang="en-GB" sz="800" b="0" i="1" kern="100">
                <a:effectLst/>
                <a:latin typeface="Calibri Light" panose="020F0302020204030204" pitchFamily="34" charset="0"/>
                <a:ea typeface="Aptos" panose="020B0004020202020204" pitchFamily="34" charset="0"/>
              </a:rPr>
              <a:t>These slides could also be left out and the links shared with students to explore independently.</a:t>
            </a:r>
          </a:p>
          <a:p>
            <a:pPr>
              <a:buNone/>
            </a:pPr>
            <a:r>
              <a:rPr lang="en-GB" sz="800" b="0" i="1" kern="100">
                <a:effectLst/>
                <a:latin typeface="Calibri Light" panose="020F0302020204030204" pitchFamily="34" charset="0"/>
                <a:ea typeface="Aptos" panose="020B0004020202020204" pitchFamily="34" charset="0"/>
              </a:rPr>
              <a:t>Please note that Joseph’s film also includes an HTQ student, Harrison.)</a:t>
            </a:r>
          </a:p>
          <a:p>
            <a:pPr>
              <a:buNone/>
            </a:pPr>
            <a:endParaRPr lang="en-GB" sz="800" b="1" i="1" kern="100">
              <a:effectLst/>
              <a:latin typeface="Calibri Light" panose="020F03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a:solidFill>
                  <a:schemeClr val="tx1"/>
                </a:solidFill>
                <a:effectLst/>
                <a:latin typeface="+mn-lt"/>
                <a:ea typeface="+mn-ea"/>
                <a:cs typeface="+mn-cs"/>
              </a:rPr>
              <a:t>Sydney (Construction, Design, Planning and Surveying T Level): </a:t>
            </a:r>
            <a:r>
              <a:rPr lang="en-GB" sz="800" u="sng" kern="1200">
                <a:solidFill>
                  <a:schemeClr val="tx1"/>
                </a:solidFill>
                <a:effectLst/>
                <a:latin typeface="+mn-lt"/>
                <a:ea typeface="+mn-ea"/>
                <a:cs typeface="+mn-cs"/>
                <a:hlinkClick r:id="rId3"/>
              </a:rPr>
              <a:t>https://vimeo.com/1123908385</a:t>
            </a:r>
            <a:endParaRPr lang="en-GB" sz="800" kern="1200">
              <a:solidFill>
                <a:schemeClr val="tx1"/>
              </a:solidFill>
              <a:effectLst/>
              <a:latin typeface="+mn-lt"/>
              <a:ea typeface="+mn-ea"/>
              <a:cs typeface="+mn-cs"/>
            </a:endParaRPr>
          </a:p>
          <a:p>
            <a:r>
              <a:rPr lang="en-GB" sz="800" kern="1200">
                <a:solidFill>
                  <a:schemeClr val="tx1"/>
                </a:solidFill>
                <a:effectLst/>
                <a:latin typeface="+mn-lt"/>
                <a:ea typeface="+mn-ea"/>
                <a:cs typeface="+mn-cs"/>
              </a:rPr>
              <a:t>Dawn (Design and Development for Engineering and Manufacturing T Level): </a:t>
            </a:r>
            <a:r>
              <a:rPr lang="en-GB" sz="800" u="sng" kern="1200">
                <a:solidFill>
                  <a:schemeClr val="tx1"/>
                </a:solidFill>
                <a:effectLst/>
                <a:latin typeface="+mn-lt"/>
                <a:ea typeface="+mn-ea"/>
                <a:cs typeface="+mn-cs"/>
                <a:hlinkClick r:id="rId4"/>
              </a:rPr>
              <a:t>https://vimeo.com/1123911126</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Katy (Education and Early Years T Level) &amp; Dina (Health T Level): </a:t>
            </a:r>
            <a:r>
              <a:rPr lang="en-GB" sz="800" u="sng" kern="1200">
                <a:solidFill>
                  <a:schemeClr val="tx1"/>
                </a:solidFill>
                <a:effectLst/>
                <a:latin typeface="+mn-lt"/>
                <a:ea typeface="+mn-ea"/>
                <a:cs typeface="+mn-cs"/>
                <a:hlinkClick r:id="rId5"/>
              </a:rPr>
              <a:t>https://vimeo.com/1124852290</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Joseph (Digital T Level): </a:t>
            </a:r>
            <a:r>
              <a:rPr lang="en-GB" sz="800" u="sng" kern="1200">
                <a:solidFill>
                  <a:schemeClr val="tx1"/>
                </a:solidFill>
                <a:effectLst/>
                <a:latin typeface="+mn-lt"/>
                <a:ea typeface="+mn-ea"/>
                <a:cs typeface="+mn-cs"/>
                <a:hlinkClick r:id="rId6"/>
              </a:rPr>
              <a:t>https://vimeo.com/1124852577</a:t>
            </a:r>
            <a:r>
              <a:rPr lang="en-GB" sz="800" u="sng" kern="1200">
                <a:solidFill>
                  <a:schemeClr val="tx1"/>
                </a:solidFill>
                <a:effectLst/>
                <a:latin typeface="+mn-lt"/>
                <a:ea typeface="+mn-ea"/>
                <a:cs typeface="+mn-cs"/>
              </a:rPr>
              <a:t> </a:t>
            </a:r>
          </a:p>
          <a:p>
            <a:r>
              <a:rPr lang="en-GB" sz="800" u="none" kern="1200">
                <a:solidFill>
                  <a:schemeClr val="tx1"/>
                </a:solidFill>
                <a:effectLst/>
                <a:latin typeface="+mn-lt"/>
                <a:ea typeface="+mn-ea"/>
                <a:cs typeface="+mn-cs"/>
              </a:rPr>
              <a:t>Fernanda (Digital T Level): </a:t>
            </a:r>
            <a:r>
              <a:rPr lang="en-GB" sz="800" b="0" i="0" u="sng" kern="1200">
                <a:solidFill>
                  <a:schemeClr val="tx1"/>
                </a:solidFill>
                <a:effectLst/>
                <a:latin typeface="+mn-lt"/>
                <a:ea typeface="+mn-ea"/>
                <a:cs typeface="+mn-cs"/>
              </a:rPr>
              <a:t>https://vimeo.com/1129099098/ee0c031ae6?fl=pl&amp;fe=sh</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D132274-FC53-4070-A309-80F08091EFE7}" type="slidenum">
              <a:rPr lang="en-GB" smtClean="0"/>
              <a:t>16</a:t>
            </a:fld>
            <a:endParaRPr lang="en-GB"/>
          </a:p>
        </p:txBody>
      </p:sp>
    </p:spTree>
    <p:extLst>
      <p:ext uri="{BB962C8B-B14F-4D97-AF65-F5344CB8AC3E}">
        <p14:creationId xmlns:p14="http://schemas.microsoft.com/office/powerpoint/2010/main" val="34946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800" i="1" kern="100">
                <a:effectLst/>
                <a:latin typeface="Calibri Light" panose="020F0302020204030204" pitchFamily="34" charset="0"/>
                <a:ea typeface="Aptos" panose="020B0004020202020204" pitchFamily="34" charset="0"/>
              </a:rPr>
              <a:t>(Speaker note: </a:t>
            </a:r>
            <a:r>
              <a:rPr lang="en-GB" sz="800" b="0" i="1" kern="100">
                <a:effectLst/>
                <a:latin typeface="Calibri Light" panose="020F0302020204030204" pitchFamily="34" charset="0"/>
                <a:ea typeface="Aptos" panose="020B0004020202020204" pitchFamily="34" charset="0"/>
              </a:rPr>
              <a:t>There are five T Level student films on these slides - select one or more options that best suit your students and learning environment.</a:t>
            </a:r>
          </a:p>
          <a:p>
            <a:pPr>
              <a:buNone/>
            </a:pPr>
            <a:r>
              <a:rPr lang="en-GB" sz="800" b="0" i="1" kern="100">
                <a:effectLst/>
                <a:latin typeface="Calibri Light" panose="020F0302020204030204" pitchFamily="34" charset="0"/>
                <a:ea typeface="Aptos" panose="020B0004020202020204" pitchFamily="34" charset="0"/>
              </a:rPr>
              <a:t>These slides could also be left out and the links shared with students to explore independently.</a:t>
            </a:r>
          </a:p>
          <a:p>
            <a:pPr>
              <a:buNone/>
            </a:pPr>
            <a:r>
              <a:rPr lang="en-GB" sz="800" b="0" i="1" kern="100">
                <a:effectLst/>
                <a:latin typeface="Calibri Light" panose="020F0302020204030204" pitchFamily="34" charset="0"/>
                <a:ea typeface="Aptos" panose="020B0004020202020204" pitchFamily="34" charset="0"/>
              </a:rPr>
              <a:t>Please note that Joseph’s film also includes an HTQ student, Harrison.)</a:t>
            </a:r>
          </a:p>
          <a:p>
            <a:pPr>
              <a:buNone/>
            </a:pPr>
            <a:endParaRPr lang="en-GB" sz="800" b="1" i="1" kern="100">
              <a:effectLst/>
              <a:latin typeface="Calibri Light" panose="020F03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a:solidFill>
                  <a:schemeClr val="tx1"/>
                </a:solidFill>
                <a:effectLst/>
                <a:latin typeface="+mn-lt"/>
                <a:ea typeface="+mn-ea"/>
                <a:cs typeface="+mn-cs"/>
              </a:rPr>
              <a:t>Sydney (Construction, Design, Planning and Surveying T Level): </a:t>
            </a:r>
            <a:r>
              <a:rPr lang="en-GB" sz="800" u="sng" kern="1200">
                <a:solidFill>
                  <a:schemeClr val="tx1"/>
                </a:solidFill>
                <a:effectLst/>
                <a:latin typeface="+mn-lt"/>
                <a:ea typeface="+mn-ea"/>
                <a:cs typeface="+mn-cs"/>
                <a:hlinkClick r:id="rId3"/>
              </a:rPr>
              <a:t>https://vimeo.com/1123908385</a:t>
            </a:r>
            <a:endParaRPr lang="en-GB" sz="800" kern="1200">
              <a:solidFill>
                <a:schemeClr val="tx1"/>
              </a:solidFill>
              <a:effectLst/>
              <a:latin typeface="+mn-lt"/>
              <a:ea typeface="+mn-ea"/>
              <a:cs typeface="+mn-cs"/>
            </a:endParaRPr>
          </a:p>
          <a:p>
            <a:r>
              <a:rPr lang="en-GB" sz="800" kern="1200">
                <a:solidFill>
                  <a:schemeClr val="tx1"/>
                </a:solidFill>
                <a:effectLst/>
                <a:latin typeface="+mn-lt"/>
                <a:ea typeface="+mn-ea"/>
                <a:cs typeface="+mn-cs"/>
              </a:rPr>
              <a:t>Dawn (Design and Development for Engineering and Manufacturing T Level): </a:t>
            </a:r>
            <a:r>
              <a:rPr lang="en-GB" sz="800" u="sng" kern="1200">
                <a:solidFill>
                  <a:schemeClr val="tx1"/>
                </a:solidFill>
                <a:effectLst/>
                <a:latin typeface="+mn-lt"/>
                <a:ea typeface="+mn-ea"/>
                <a:cs typeface="+mn-cs"/>
                <a:hlinkClick r:id="rId4"/>
              </a:rPr>
              <a:t>https://vimeo.com/1123911126</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Katy (Education and Early Years T Level) &amp; Dina (Health T Level): </a:t>
            </a:r>
            <a:r>
              <a:rPr lang="en-GB" sz="800" u="sng" kern="1200">
                <a:solidFill>
                  <a:schemeClr val="tx1"/>
                </a:solidFill>
                <a:effectLst/>
                <a:latin typeface="+mn-lt"/>
                <a:ea typeface="+mn-ea"/>
                <a:cs typeface="+mn-cs"/>
                <a:hlinkClick r:id="rId5"/>
              </a:rPr>
              <a:t>https://vimeo.com/1124852290</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Joseph (Digital T Level): </a:t>
            </a:r>
            <a:r>
              <a:rPr lang="en-GB" sz="800" u="sng" kern="1200">
                <a:solidFill>
                  <a:schemeClr val="tx1"/>
                </a:solidFill>
                <a:effectLst/>
                <a:latin typeface="+mn-lt"/>
                <a:ea typeface="+mn-ea"/>
                <a:cs typeface="+mn-cs"/>
                <a:hlinkClick r:id="rId6"/>
              </a:rPr>
              <a:t>https://vimeo.com/1124852577</a:t>
            </a:r>
            <a:r>
              <a:rPr lang="en-GB" sz="800" u="sng" kern="1200">
                <a:solidFill>
                  <a:schemeClr val="tx1"/>
                </a:solidFill>
                <a:effectLst/>
                <a:latin typeface="+mn-lt"/>
                <a:ea typeface="+mn-ea"/>
                <a:cs typeface="+mn-cs"/>
              </a:rPr>
              <a:t> </a:t>
            </a:r>
          </a:p>
          <a:p>
            <a:r>
              <a:rPr lang="en-GB" sz="800" u="none" kern="1200">
                <a:solidFill>
                  <a:schemeClr val="tx1"/>
                </a:solidFill>
                <a:effectLst/>
                <a:latin typeface="+mn-lt"/>
                <a:ea typeface="+mn-ea"/>
                <a:cs typeface="+mn-cs"/>
              </a:rPr>
              <a:t>Fernanda (Digital T Level): </a:t>
            </a:r>
            <a:r>
              <a:rPr lang="en-GB" sz="800" b="0" i="0" u="sng" kern="1200">
                <a:solidFill>
                  <a:schemeClr val="tx1"/>
                </a:solidFill>
                <a:effectLst/>
                <a:latin typeface="+mn-lt"/>
                <a:ea typeface="+mn-ea"/>
                <a:cs typeface="+mn-cs"/>
              </a:rPr>
              <a:t>https://vimeo.com/1129099098/ee0c031ae6?fl=pl&amp;fe=sh</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 </a:t>
            </a: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17</a:t>
            </a:fld>
            <a:endParaRPr lang="en-GB"/>
          </a:p>
        </p:txBody>
      </p:sp>
    </p:spTree>
    <p:extLst>
      <p:ext uri="{BB962C8B-B14F-4D97-AF65-F5344CB8AC3E}">
        <p14:creationId xmlns:p14="http://schemas.microsoft.com/office/powerpoint/2010/main" val="3326171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800" i="1" kern="100">
                <a:effectLst/>
                <a:latin typeface="Calibri Light" panose="020F0302020204030204" pitchFamily="34" charset="0"/>
                <a:ea typeface="Aptos" panose="020B0004020202020204" pitchFamily="34" charset="0"/>
              </a:rPr>
              <a:t>(Speaker note: </a:t>
            </a:r>
            <a:r>
              <a:rPr lang="en-GB" sz="800" b="0" i="1" kern="100">
                <a:effectLst/>
                <a:latin typeface="Calibri Light" panose="020F0302020204030204" pitchFamily="34" charset="0"/>
                <a:ea typeface="Aptos" panose="020B0004020202020204" pitchFamily="34" charset="0"/>
              </a:rPr>
              <a:t>There are five T Level student films on these slides - select one or more options that best suit your students and learning environment.</a:t>
            </a:r>
          </a:p>
          <a:p>
            <a:pPr>
              <a:buNone/>
            </a:pPr>
            <a:r>
              <a:rPr lang="en-GB" sz="800" b="0" i="1" kern="100">
                <a:effectLst/>
                <a:latin typeface="Calibri Light" panose="020F0302020204030204" pitchFamily="34" charset="0"/>
                <a:ea typeface="Aptos" panose="020B0004020202020204" pitchFamily="34" charset="0"/>
              </a:rPr>
              <a:t>These slides could also be left out and the links shared with students to explore independently.</a:t>
            </a:r>
          </a:p>
          <a:p>
            <a:pPr>
              <a:buNone/>
            </a:pPr>
            <a:r>
              <a:rPr lang="en-GB" sz="800" b="0" i="1" kern="100">
                <a:effectLst/>
                <a:latin typeface="Calibri Light" panose="020F0302020204030204" pitchFamily="34" charset="0"/>
                <a:ea typeface="Aptos" panose="020B0004020202020204" pitchFamily="34" charset="0"/>
              </a:rPr>
              <a:t>Please note that Joseph’s film also includes an HTQ student, Harrison.)</a:t>
            </a:r>
          </a:p>
          <a:p>
            <a:pPr>
              <a:buNone/>
            </a:pPr>
            <a:endParaRPr lang="en-GB" sz="800" b="1" i="1" kern="100">
              <a:effectLst/>
              <a:latin typeface="Calibri Light" panose="020F03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a:solidFill>
                  <a:schemeClr val="tx1"/>
                </a:solidFill>
                <a:effectLst/>
                <a:latin typeface="+mn-lt"/>
                <a:ea typeface="+mn-ea"/>
                <a:cs typeface="+mn-cs"/>
              </a:rPr>
              <a:t>Sydney (Construction, Design, Planning and Surveying T Level): </a:t>
            </a:r>
            <a:r>
              <a:rPr lang="en-GB" sz="800" u="sng" kern="1200">
                <a:solidFill>
                  <a:schemeClr val="tx1"/>
                </a:solidFill>
                <a:effectLst/>
                <a:latin typeface="+mn-lt"/>
                <a:ea typeface="+mn-ea"/>
                <a:cs typeface="+mn-cs"/>
                <a:hlinkClick r:id="rId3"/>
              </a:rPr>
              <a:t>https://vimeo.com/1123908385</a:t>
            </a:r>
            <a:endParaRPr lang="en-GB" sz="800" kern="1200">
              <a:solidFill>
                <a:schemeClr val="tx1"/>
              </a:solidFill>
              <a:effectLst/>
              <a:latin typeface="+mn-lt"/>
              <a:ea typeface="+mn-ea"/>
              <a:cs typeface="+mn-cs"/>
            </a:endParaRPr>
          </a:p>
          <a:p>
            <a:r>
              <a:rPr lang="en-GB" sz="800" kern="1200">
                <a:solidFill>
                  <a:schemeClr val="tx1"/>
                </a:solidFill>
                <a:effectLst/>
                <a:latin typeface="+mn-lt"/>
                <a:ea typeface="+mn-ea"/>
                <a:cs typeface="+mn-cs"/>
              </a:rPr>
              <a:t>Dawn (Design and Development for Engineering and Manufacturing T Level): </a:t>
            </a:r>
            <a:r>
              <a:rPr lang="en-GB" sz="800" u="sng" kern="1200">
                <a:solidFill>
                  <a:schemeClr val="tx1"/>
                </a:solidFill>
                <a:effectLst/>
                <a:latin typeface="+mn-lt"/>
                <a:ea typeface="+mn-ea"/>
                <a:cs typeface="+mn-cs"/>
                <a:hlinkClick r:id="rId4"/>
              </a:rPr>
              <a:t>https://vimeo.com/1123911126</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Katy (Education and Early Years T Level) &amp; Dina (Health T Level): </a:t>
            </a:r>
            <a:r>
              <a:rPr lang="en-GB" sz="800" u="sng" kern="1200">
                <a:solidFill>
                  <a:schemeClr val="tx1"/>
                </a:solidFill>
                <a:effectLst/>
                <a:latin typeface="+mn-lt"/>
                <a:ea typeface="+mn-ea"/>
                <a:cs typeface="+mn-cs"/>
                <a:hlinkClick r:id="rId5"/>
              </a:rPr>
              <a:t>https://vimeo.com/1124852290</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Joseph (Digital T Level): </a:t>
            </a:r>
            <a:r>
              <a:rPr lang="en-GB" sz="800" u="sng" kern="1200">
                <a:solidFill>
                  <a:schemeClr val="tx1"/>
                </a:solidFill>
                <a:effectLst/>
                <a:latin typeface="+mn-lt"/>
                <a:ea typeface="+mn-ea"/>
                <a:cs typeface="+mn-cs"/>
                <a:hlinkClick r:id="rId6"/>
              </a:rPr>
              <a:t>https://vimeo.com/1124852577</a:t>
            </a:r>
            <a:r>
              <a:rPr lang="en-GB" sz="800" u="sng" kern="1200">
                <a:solidFill>
                  <a:schemeClr val="tx1"/>
                </a:solidFill>
                <a:effectLst/>
                <a:latin typeface="+mn-lt"/>
                <a:ea typeface="+mn-ea"/>
                <a:cs typeface="+mn-cs"/>
              </a:rPr>
              <a:t> </a:t>
            </a:r>
          </a:p>
          <a:p>
            <a:r>
              <a:rPr lang="en-GB" sz="800" u="none" kern="1200">
                <a:solidFill>
                  <a:schemeClr val="tx1"/>
                </a:solidFill>
                <a:effectLst/>
                <a:latin typeface="+mn-lt"/>
                <a:ea typeface="+mn-ea"/>
                <a:cs typeface="+mn-cs"/>
              </a:rPr>
              <a:t>Fernanda (Digital T Level): </a:t>
            </a:r>
            <a:r>
              <a:rPr lang="en-GB" sz="800" b="0" i="0" u="sng" kern="1200">
                <a:solidFill>
                  <a:schemeClr val="tx1"/>
                </a:solidFill>
                <a:effectLst/>
                <a:latin typeface="+mn-lt"/>
                <a:ea typeface="+mn-ea"/>
                <a:cs typeface="+mn-cs"/>
              </a:rPr>
              <a:t>https://vimeo.com/1129099098/ee0c031ae6?fl=pl&amp;fe=sh</a:t>
            </a:r>
            <a:endParaRPr lang="en-GB" sz="800" u="sng" kern="1200">
              <a:solidFill>
                <a:schemeClr val="tx1"/>
              </a:solidFill>
              <a:effectLst/>
              <a:latin typeface="+mn-lt"/>
              <a:ea typeface="+mn-ea"/>
              <a:cs typeface="+mn-cs"/>
            </a:endParaRPr>
          </a:p>
          <a:p>
            <a:r>
              <a:rPr lang="en-GB" sz="800" u="none" kern="1200">
                <a:solidFill>
                  <a:schemeClr val="tx1"/>
                </a:solidFill>
                <a:effectLst/>
                <a:latin typeface="+mn-lt"/>
                <a:ea typeface="+mn-ea"/>
                <a:cs typeface="+mn-cs"/>
              </a:rPr>
              <a:t> </a:t>
            </a: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18</a:t>
            </a:fld>
            <a:endParaRPr lang="en-GB"/>
          </a:p>
        </p:txBody>
      </p:sp>
    </p:spTree>
    <p:extLst>
      <p:ext uri="{BB962C8B-B14F-4D97-AF65-F5344CB8AC3E}">
        <p14:creationId xmlns:p14="http://schemas.microsoft.com/office/powerpoint/2010/main" val="143158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00">
                <a:effectLst/>
                <a:latin typeface="Calibri Light" panose="020F0302020204030204" pitchFamily="34" charset="0"/>
                <a:ea typeface="Aptos" panose="020B0004020202020204" pitchFamily="34" charset="0"/>
              </a:rPr>
              <a:t>(Speaker note: </a:t>
            </a:r>
            <a:r>
              <a:rPr lang="en-GB" sz="800" i="1"/>
              <a:t>This slide has been included so you can summarise the two technical education options we have discussed today. This slide could also be shared with students, colleagues or parents after the session to summarise what has been discussed.)</a:t>
            </a:r>
          </a:p>
          <a:p>
            <a:endParaRPr lang="en-GB" sz="800"/>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19</a:t>
            </a:fld>
            <a:endParaRPr lang="en-GB"/>
          </a:p>
        </p:txBody>
      </p:sp>
    </p:spTree>
    <p:extLst>
      <p:ext uri="{BB962C8B-B14F-4D97-AF65-F5344CB8AC3E}">
        <p14:creationId xmlns:p14="http://schemas.microsoft.com/office/powerpoint/2010/main" val="320312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800" b="1" kern="100">
                <a:effectLst/>
                <a:latin typeface="Calibri Light" panose="020F0302020204030204" pitchFamily="34" charset="0"/>
                <a:ea typeface="Aptos" panose="020B0004020202020204" pitchFamily="34" charset="0"/>
              </a:rPr>
              <a:t>What is technical education?</a:t>
            </a:r>
          </a:p>
          <a:p>
            <a:pPr marL="342900" lvl="0" indent="-342900">
              <a:buFont typeface="Symbol" panose="05050102010706020507" pitchFamily="18" charset="2"/>
              <a:buChar char=""/>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Welcome to today’s session.</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Today we are going to be exploring technical education:</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What it is</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The different options there are and how they work </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Who technical education can suit, and </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What you could do next if you’re interested.</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Even if you don’t think technical education is for you, please listen carefully, because you may be surprised at some of the new opportunities that it can offer you.</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It’s always important to have an open mind and not limit your options.</a:t>
            </a: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2</a:t>
            </a:fld>
            <a:endParaRPr lang="en-GB"/>
          </a:p>
        </p:txBody>
      </p:sp>
    </p:spTree>
    <p:extLst>
      <p:ext uri="{BB962C8B-B14F-4D97-AF65-F5344CB8AC3E}">
        <p14:creationId xmlns:p14="http://schemas.microsoft.com/office/powerpoint/2010/main" val="3812102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800"/>
              <a:t>There are lots of places that you can find out more about the different options we’ve discussed today, and you can see some of these on the screen now. </a:t>
            </a:r>
          </a:p>
          <a:p>
            <a:pPr marL="0" indent="0">
              <a:buFont typeface="Arial" panose="020B0604020202020204" pitchFamily="34" charset="0"/>
              <a:buNone/>
            </a:pPr>
            <a:endParaRPr lang="en-GB" sz="800"/>
          </a:p>
          <a:p>
            <a:pPr marL="171450" indent="-171450">
              <a:buFont typeface="Arial" panose="020B0604020202020204" pitchFamily="34" charset="0"/>
              <a:buChar char="•"/>
            </a:pPr>
            <a:r>
              <a:rPr lang="en-GB" sz="800"/>
              <a:t>On the top row you can see the Government apprenticeships website and Find an apprenticeship, which we spoke about earlier.</a:t>
            </a:r>
          </a:p>
          <a:p>
            <a:pPr marL="171450" indent="-171450">
              <a:buFont typeface="Arial" panose="020B0604020202020204" pitchFamily="34" charset="0"/>
              <a:buChar char="•"/>
            </a:pPr>
            <a:endParaRPr lang="en-GB" sz="800"/>
          </a:p>
          <a:p>
            <a:pPr marL="171450" indent="-171450">
              <a:buFont typeface="Arial" panose="020B0604020202020204" pitchFamily="34" charset="0"/>
              <a:buChar char="•"/>
            </a:pPr>
            <a:r>
              <a:rPr lang="en-GB" sz="800"/>
              <a:t>On the bottom row, you can see the T Levels website and the Amazing Apprenticeships T Level page.</a:t>
            </a:r>
          </a:p>
          <a:p>
            <a:endParaRPr lang="en-GB" sz="8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kern="100">
                <a:effectLst/>
                <a:latin typeface="Calibri Light" panose="020F0302020204030204" pitchFamily="34" charset="0"/>
                <a:ea typeface="Aptos" panose="020B0004020202020204" pitchFamily="34" charset="0"/>
              </a:rPr>
              <a:t>(Speaker note: </a:t>
            </a:r>
            <a:r>
              <a:rPr lang="en-GB" sz="800" i="1"/>
              <a:t>You could offer to share the links)</a:t>
            </a:r>
            <a:br>
              <a:rPr lang="en-GB" sz="800" i="1"/>
            </a:br>
            <a:endParaRPr lang="en-GB" sz="800" i="1"/>
          </a:p>
          <a:p>
            <a:pPr marL="171450" indent="-171450">
              <a:buFont typeface="Arial" panose="020B0604020202020204" pitchFamily="34" charset="0"/>
              <a:buChar char="•"/>
            </a:pPr>
            <a:r>
              <a:rPr lang="en-GB" sz="800"/>
              <a:t>https://www.apprenticeships.gov.uk/</a:t>
            </a:r>
          </a:p>
          <a:p>
            <a:pPr marL="171450" indent="-171450">
              <a:buFont typeface="Arial" panose="020B0604020202020204" pitchFamily="34" charset="0"/>
              <a:buChar char="•"/>
            </a:pPr>
            <a:r>
              <a:rPr lang="en-GB" sz="800"/>
              <a:t>https://www.findapprenticeship.service.gov.uk/</a:t>
            </a:r>
          </a:p>
          <a:p>
            <a:pPr marL="171450" indent="-171450">
              <a:buFont typeface="Arial" panose="020B0604020202020204" pitchFamily="34" charset="0"/>
              <a:buChar char="•"/>
            </a:pPr>
            <a:r>
              <a:rPr lang="en-GB" sz="800"/>
              <a:t>https://www.tlevels.gov.uk/</a:t>
            </a:r>
          </a:p>
          <a:p>
            <a:pPr marL="171450" indent="-171450">
              <a:buFont typeface="Arial" panose="020B0604020202020204" pitchFamily="34" charset="0"/>
              <a:buChar char="•"/>
            </a:pPr>
            <a:r>
              <a:rPr lang="en-GB" sz="800"/>
              <a:t>https://www.amazingapprenticeships.com/t-levels/</a:t>
            </a:r>
          </a:p>
        </p:txBody>
      </p:sp>
      <p:sp>
        <p:nvSpPr>
          <p:cNvPr id="4" name="Slide Number Placeholder 3"/>
          <p:cNvSpPr>
            <a:spLocks noGrp="1"/>
          </p:cNvSpPr>
          <p:nvPr>
            <p:ph type="sldNum" sz="quarter" idx="5"/>
          </p:nvPr>
        </p:nvSpPr>
        <p:spPr/>
        <p:txBody>
          <a:bodyPr/>
          <a:lstStyle/>
          <a:p>
            <a:fld id="{BD132274-FC53-4070-A309-80F08091EFE7}" type="slidenum">
              <a:rPr lang="en-GB" smtClean="0"/>
              <a:t>20</a:t>
            </a:fld>
            <a:endParaRPr lang="en-GB"/>
          </a:p>
        </p:txBody>
      </p:sp>
    </p:spTree>
    <p:extLst>
      <p:ext uri="{BB962C8B-B14F-4D97-AF65-F5344CB8AC3E}">
        <p14:creationId xmlns:p14="http://schemas.microsoft.com/office/powerpoint/2010/main" val="149356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is also a website where you can explore some of the options I mentioned at the start that we haven’t discussed in detail today, which you can see on the screen now.</a:t>
            </a:r>
          </a:p>
          <a:p>
            <a:endParaRPr lang="en-GB"/>
          </a:p>
          <a:p>
            <a:r>
              <a:rPr lang="en-GB"/>
              <a:t>www.skillsforcareers.education.gov.uk</a:t>
            </a:r>
          </a:p>
        </p:txBody>
      </p:sp>
      <p:sp>
        <p:nvSpPr>
          <p:cNvPr id="4" name="Slide Number Placeholder 3"/>
          <p:cNvSpPr>
            <a:spLocks noGrp="1"/>
          </p:cNvSpPr>
          <p:nvPr>
            <p:ph type="sldNum" sz="quarter" idx="5"/>
          </p:nvPr>
        </p:nvSpPr>
        <p:spPr/>
        <p:txBody>
          <a:bodyPr/>
          <a:lstStyle/>
          <a:p>
            <a:fld id="{BD132274-FC53-4070-A309-80F08091EFE7}" type="slidenum">
              <a:rPr lang="en-GB" smtClean="0"/>
              <a:t>21</a:t>
            </a:fld>
            <a:endParaRPr lang="en-GB"/>
          </a:p>
        </p:txBody>
      </p:sp>
    </p:spTree>
    <p:extLst>
      <p:ext uri="{BB962C8B-B14F-4D97-AF65-F5344CB8AC3E}">
        <p14:creationId xmlns:p14="http://schemas.microsoft.com/office/powerpoint/2010/main" val="3699800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t>Amazing Apprenticeships also has a page on their website called ‘The Options’ where you can explore different resources to help you understand them.</a:t>
            </a:r>
          </a:p>
          <a:p>
            <a:endParaRPr lang="en-GB" sz="800"/>
          </a:p>
          <a:p>
            <a:r>
              <a:rPr lang="en-GB" sz="800"/>
              <a:t>www.amazingapprenticeships.com/the-options/ </a:t>
            </a:r>
          </a:p>
        </p:txBody>
      </p:sp>
      <p:sp>
        <p:nvSpPr>
          <p:cNvPr id="4" name="Slide Number Placeholder 3"/>
          <p:cNvSpPr>
            <a:spLocks noGrp="1"/>
          </p:cNvSpPr>
          <p:nvPr>
            <p:ph type="sldNum" sz="quarter" idx="5"/>
          </p:nvPr>
        </p:nvSpPr>
        <p:spPr/>
        <p:txBody>
          <a:bodyPr/>
          <a:lstStyle/>
          <a:p>
            <a:fld id="{BD132274-FC53-4070-A309-80F08091EFE7}" type="slidenum">
              <a:rPr lang="en-GB" smtClean="0"/>
              <a:t>22</a:t>
            </a:fld>
            <a:endParaRPr lang="en-GB"/>
          </a:p>
        </p:txBody>
      </p:sp>
    </p:spTree>
    <p:extLst>
      <p:ext uri="{BB962C8B-B14F-4D97-AF65-F5344CB8AC3E}">
        <p14:creationId xmlns:p14="http://schemas.microsoft.com/office/powerpoint/2010/main" val="350183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700" b="1" kern="100">
                <a:effectLst/>
                <a:latin typeface="Calibri Light" panose="020F0302020204030204" pitchFamily="34" charset="0"/>
                <a:ea typeface="Aptos" panose="020B0004020202020204" pitchFamily="34" charset="0"/>
              </a:rPr>
              <a:t>What do we mean by technical education?</a:t>
            </a:r>
            <a:br>
              <a:rPr lang="en-GB" sz="700" b="1" kern="100">
                <a:effectLst/>
                <a:latin typeface="Calibri Light" panose="020F0302020204030204" pitchFamily="34" charset="0"/>
                <a:ea typeface="Aptos" panose="020B0004020202020204" pitchFamily="34" charset="0"/>
              </a:rPr>
            </a:br>
            <a:endParaRPr lang="en-GB" sz="700" b="1"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700" kern="100">
                <a:effectLst/>
                <a:latin typeface="Calibri Light" panose="020F0302020204030204" pitchFamily="34" charset="0"/>
                <a:ea typeface="Aptos" panose="020B0004020202020204" pitchFamily="34" charset="0"/>
              </a:rPr>
              <a:t>Technical education can be described as “</a:t>
            </a:r>
            <a:r>
              <a:rPr lang="en-GB" sz="700" i="1" kern="100">
                <a:effectLst/>
                <a:latin typeface="Calibri Light" panose="020F0302020204030204" pitchFamily="34" charset="0"/>
                <a:ea typeface="Aptos" panose="020B0004020202020204" pitchFamily="34" charset="0"/>
              </a:rPr>
              <a:t>education that focuses on practical skills and applied knowledge for specific careers”</a:t>
            </a:r>
            <a:r>
              <a:rPr lang="en-GB" sz="700" kern="100">
                <a:effectLst/>
                <a:latin typeface="Calibri Light" panose="020F0302020204030204" pitchFamily="34" charset="0"/>
                <a:ea typeface="Aptos" panose="020B0004020202020204" pitchFamily="34" charset="0"/>
              </a:rPr>
              <a:t>.</a:t>
            </a:r>
          </a:p>
          <a:p>
            <a:pPr marL="342900" lvl="0" indent="-342900">
              <a:buFont typeface="Symbol" panose="05050102010706020507" pitchFamily="18" charset="2"/>
              <a:buChar char=""/>
            </a:pPr>
            <a:endParaRPr lang="en-GB" sz="700" kern="100">
              <a:effectLst/>
              <a:latin typeface="Calibri Light" panose="020F0302020204030204" pitchFamily="34" charset="0"/>
            </a:endParaRPr>
          </a:p>
          <a:p>
            <a:pPr marL="342900" lvl="0" indent="-342900">
              <a:buFont typeface="Symbol" panose="05050102010706020507" pitchFamily="18" charset="2"/>
              <a:buChar char=""/>
            </a:pPr>
            <a:r>
              <a:rPr lang="en-GB" sz="800"/>
              <a:t>Here’s what makes technical education different:</a:t>
            </a:r>
            <a:br>
              <a:rPr lang="en-GB" sz="800"/>
            </a:br>
            <a:r>
              <a:rPr lang="en-GB" sz="800"/>
              <a:t>- </a:t>
            </a:r>
            <a:r>
              <a:rPr lang="en-GB" sz="800" b="1"/>
              <a:t>Practical learning - </a:t>
            </a:r>
            <a:r>
              <a:rPr lang="en-GB" sz="800"/>
              <a:t>You’ll learn by doing, not just by listening.</a:t>
            </a:r>
            <a:br>
              <a:rPr lang="en-GB" sz="800"/>
            </a:br>
            <a:r>
              <a:rPr lang="en-GB" sz="800"/>
              <a:t>- </a:t>
            </a:r>
            <a:r>
              <a:rPr lang="en-GB" sz="800" b="1"/>
              <a:t>Built with employers </a:t>
            </a:r>
            <a:r>
              <a:rPr lang="en-GB" sz="800" b="0"/>
              <a:t>- </a:t>
            </a:r>
            <a:r>
              <a:rPr lang="en-GB" sz="800"/>
              <a:t>Courses are designed with businesses, so you gain the skills they’re looking for.</a:t>
            </a:r>
            <a:br>
              <a:rPr lang="en-GB" sz="800"/>
            </a:br>
            <a:r>
              <a:rPr lang="en-GB" sz="800"/>
              <a:t>- </a:t>
            </a:r>
            <a:r>
              <a:rPr lang="en-GB" sz="800" b="1"/>
              <a:t>Career-focussed - </a:t>
            </a:r>
            <a:r>
              <a:rPr lang="en-GB" sz="800"/>
              <a:t>Everything you learn helps you move towards the job you want.</a:t>
            </a:r>
            <a:br>
              <a:rPr lang="en-GB" sz="800"/>
            </a:br>
            <a:r>
              <a:rPr lang="en-GB" sz="800"/>
              <a:t>- </a:t>
            </a:r>
            <a:r>
              <a:rPr lang="en-GB" sz="800" b="1"/>
              <a:t>Industry-ready</a:t>
            </a:r>
            <a:r>
              <a:rPr lang="en-GB" sz="800"/>
              <a:t> - What you study matches what’s happening in the real world.</a:t>
            </a:r>
            <a:br>
              <a:rPr lang="en-GB" sz="800"/>
            </a:br>
            <a:r>
              <a:rPr lang="en-GB" sz="800"/>
              <a:t>- </a:t>
            </a:r>
            <a:r>
              <a:rPr lang="en-GB" sz="800" b="1"/>
              <a:t>Bridges the gap</a:t>
            </a:r>
            <a:r>
              <a:rPr lang="en-GB" sz="800"/>
              <a:t> - It connects classroom learning with actual work experience.</a:t>
            </a:r>
          </a:p>
          <a:p>
            <a:pPr marL="171450" lvl="0" indent="-171450">
              <a:buFont typeface="Arial" panose="020B0604020202020204" pitchFamily="34" charset="0"/>
              <a:buChar char="•"/>
            </a:pPr>
            <a:endParaRPr lang="en-GB" sz="700" kern="100">
              <a:effectLst/>
              <a:latin typeface="Calibri Light" panose="020F0302020204030204" pitchFamily="34" charset="0"/>
              <a:ea typeface="Aptos" panose="020B0004020202020204" pitchFamily="34" charset="0"/>
            </a:endParaRPr>
          </a:p>
          <a:p>
            <a:pPr marL="0" lvl="0" indent="0">
              <a:buFont typeface="Calibri Light" panose="020F0302020204030204" pitchFamily="34" charset="0"/>
              <a:buNone/>
            </a:pPr>
            <a:endParaRPr lang="en-GB" sz="700" kern="100">
              <a:effectLst/>
              <a:latin typeface="Calibri Light" panose="020F0302020204030204" pitchFamily="34" charset="0"/>
              <a:ea typeface="Aptos" panose="020B0004020202020204" pitchFamily="34" charset="0"/>
            </a:endParaRPr>
          </a:p>
          <a:p>
            <a:endParaRPr lang="en-GB" sz="700"/>
          </a:p>
        </p:txBody>
      </p:sp>
      <p:sp>
        <p:nvSpPr>
          <p:cNvPr id="4" name="Slide Number Placeholder 3"/>
          <p:cNvSpPr>
            <a:spLocks noGrp="1"/>
          </p:cNvSpPr>
          <p:nvPr>
            <p:ph type="sldNum" sz="quarter" idx="5"/>
          </p:nvPr>
        </p:nvSpPr>
        <p:spPr/>
        <p:txBody>
          <a:bodyPr/>
          <a:lstStyle/>
          <a:p>
            <a:fld id="{BD132274-FC53-4070-A309-80F08091EFE7}" type="slidenum">
              <a:rPr lang="en-GB" smtClean="0"/>
              <a:t>3</a:t>
            </a:fld>
            <a:endParaRPr lang="en-GB"/>
          </a:p>
        </p:txBody>
      </p:sp>
    </p:spTree>
    <p:extLst>
      <p:ext uri="{BB962C8B-B14F-4D97-AF65-F5344CB8AC3E}">
        <p14:creationId xmlns:p14="http://schemas.microsoft.com/office/powerpoint/2010/main" val="11690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277A-0E60-DD48-859D-4047451F6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D1FEE-3089-3228-66FB-DD1D57CDE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08C45-3A04-C863-25FA-A4F2C1CE320E}"/>
              </a:ext>
            </a:extLst>
          </p:cNvPr>
          <p:cNvSpPr>
            <a:spLocks noGrp="1"/>
          </p:cNvSpPr>
          <p:nvPr>
            <p:ph type="body" idx="1"/>
          </p:nvPr>
        </p:nvSpPr>
        <p:spPr/>
        <p:txBody>
          <a:bodyPr/>
          <a:lstStyle/>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In England, you can leave school on the last Friday in June if you’ll be 16 by the end of the summer holidays, BUT, you must </a:t>
            </a:r>
            <a:r>
              <a:rPr lang="en-GB" sz="1200" b="0" i="0" kern="1200">
                <a:solidFill>
                  <a:schemeClr val="tx1"/>
                </a:solidFill>
                <a:effectLst/>
                <a:latin typeface="+mn-lt"/>
                <a:ea typeface="+mn-ea"/>
                <a:cs typeface="+mn-cs"/>
              </a:rPr>
              <a:t>then do one of the following until you’re 18:</a:t>
            </a:r>
          </a:p>
          <a:p>
            <a:pPr marL="628650" lvl="1" indent="-171450">
              <a:buFontTx/>
              <a:buChar char="-"/>
            </a:pPr>
            <a:r>
              <a:rPr lang="en-GB" sz="1200" b="0" i="0" kern="1200">
                <a:solidFill>
                  <a:schemeClr val="tx1"/>
                </a:solidFill>
                <a:effectLst/>
                <a:latin typeface="+mn-lt"/>
                <a:ea typeface="+mn-ea"/>
                <a:cs typeface="+mn-cs"/>
              </a:rPr>
              <a:t>stay in full-time education (at school or college)</a:t>
            </a:r>
          </a:p>
          <a:p>
            <a:pPr marL="628650" lvl="1" indent="-171450">
              <a:buFontTx/>
              <a:buChar char="-"/>
            </a:pPr>
            <a:r>
              <a:rPr lang="en-GB" sz="1200" b="0" i="0" kern="1200">
                <a:solidFill>
                  <a:schemeClr val="tx1"/>
                </a:solidFill>
                <a:effectLst/>
                <a:latin typeface="+mn-lt"/>
                <a:ea typeface="+mn-ea"/>
                <a:cs typeface="+mn-cs"/>
              </a:rPr>
              <a:t>start an apprenticeship</a:t>
            </a:r>
          </a:p>
          <a:p>
            <a:pPr marL="628650" lvl="1" indent="-171450">
              <a:buFontTx/>
              <a:buChar char="-"/>
            </a:pPr>
            <a:r>
              <a:rPr lang="en-GB" sz="1200" b="0" i="0" kern="1200">
                <a:solidFill>
                  <a:schemeClr val="tx1"/>
                </a:solidFill>
                <a:effectLst/>
                <a:latin typeface="+mn-lt"/>
                <a:ea typeface="+mn-ea"/>
                <a:cs typeface="+mn-cs"/>
              </a:rPr>
              <a:t>spend 20 hours or more a week working or volunteering, while in part-time education or training</a:t>
            </a:r>
          </a:p>
          <a:p>
            <a:pPr marL="0" lvl="0" indent="0">
              <a:buFont typeface="Symbol" panose="05050102010706020507" pitchFamily="18" charset="2"/>
              <a:buNone/>
            </a:pPr>
            <a:endParaRPr lang="en-GB" sz="800" kern="100">
              <a:effectLst/>
              <a:latin typeface="Calibri Light" panose="020F0302020204030204" pitchFamily="34" charset="0"/>
              <a:ea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800" kern="100">
                <a:effectLst/>
                <a:latin typeface="Calibri Light" panose="020F0302020204030204" pitchFamily="34" charset="0"/>
                <a:ea typeface="Aptos" panose="020B0004020202020204" pitchFamily="34" charset="0"/>
              </a:rPr>
              <a:t>We are going to talk about </a:t>
            </a:r>
            <a:r>
              <a:rPr lang="en-GB" sz="800" b="1" kern="100">
                <a:effectLst/>
                <a:latin typeface="Calibri Light" panose="020F0302020204030204" pitchFamily="34" charset="0"/>
                <a:ea typeface="Aptos" panose="020B0004020202020204" pitchFamily="34" charset="0"/>
              </a:rPr>
              <a:t>two of the main technical education options</a:t>
            </a:r>
            <a:r>
              <a:rPr lang="en-GB" sz="800" kern="100">
                <a:effectLst/>
                <a:latin typeface="Calibri Light" panose="020F0302020204030204" pitchFamily="34" charset="0"/>
                <a:ea typeface="Aptos" panose="020B0004020202020204" pitchFamily="34" charset="0"/>
              </a:rPr>
              <a:t> available to 16-19 year olds today: apprenticeships and T Levels, although there are other technical education options you may have heard of.</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GB" sz="800" kern="100">
              <a:effectLst/>
              <a:latin typeface="Calibri Light" panose="020F0302020204030204" pitchFamily="34" charset="0"/>
              <a:ea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800" kern="100">
                <a:effectLst/>
                <a:latin typeface="Calibri Light" panose="020F0302020204030204" pitchFamily="34" charset="0"/>
                <a:ea typeface="Aptos" panose="020B0004020202020204" pitchFamily="34" charset="0"/>
              </a:rPr>
              <a:t>After GCSEs or Functional Skills, you can see on the screen that you can go straight on to an apprenticeship (at level 2 or 3), a T Level, another technical option such as a BTEC or a Supported Internship, or A-levels.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GB" sz="800" kern="100">
              <a:effectLst/>
              <a:latin typeface="Calibri Light" panose="020F0302020204030204" pitchFamily="34" charset="0"/>
              <a:ea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800" kern="100">
                <a:effectLst/>
                <a:latin typeface="Calibri Light" panose="020F0302020204030204" pitchFamily="34" charset="0"/>
                <a:ea typeface="Aptos" panose="020B0004020202020204" pitchFamily="34" charset="0"/>
              </a:rPr>
              <a:t>Apprenticeships can be undertaken once you are 16 and have left full-time education. There is no upper age limit for doing an apprenticeship, and as well as being a great option for those leaving school or college, lots of adults will undertake apprenticeships too.</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 Levels are for 16-19 year olds. </a:t>
            </a:r>
          </a:p>
          <a:p>
            <a:pPr marL="342900" lvl="0" indent="-342900">
              <a:buFont typeface="Symbol" panose="05050102010706020507" pitchFamily="18" charset="2"/>
              <a:buChar char=""/>
            </a:pPr>
            <a:endParaRPr lang="en-GB" sz="800" kern="100">
              <a:effectLst/>
              <a:latin typeface="Calibri Light" panose="020F0302020204030204" pitchFamily="34" charset="0"/>
              <a:ea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800" kern="100">
                <a:effectLst/>
                <a:latin typeface="Calibri Light" panose="020F0302020204030204" pitchFamily="34" charset="0"/>
                <a:ea typeface="Aptos" panose="020B0004020202020204" pitchFamily="34" charset="0"/>
              </a:rPr>
              <a:t>Other technical options you may have heard of are: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800" kern="100">
                <a:effectLst/>
                <a:latin typeface="Calibri Light" panose="020F0302020204030204" pitchFamily="34" charset="0"/>
                <a:ea typeface="Aptos" panose="020B0004020202020204" pitchFamily="34" charset="0"/>
              </a:rPr>
              <a:t>-   Qualifications grouped under the name Vocational Technical Qualifications (VTQs), which currently include BTECs, Cambridge Nationals and Cambridge Technicals.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kern="100">
                <a:effectLst/>
                <a:latin typeface="Calibri Light" panose="020F0302020204030204" pitchFamily="34" charset="0"/>
                <a:ea typeface="Aptos" panose="020B0004020202020204" pitchFamily="34" charset="0"/>
              </a:rPr>
              <a:t>There are also other options like supported internships and vocational study programmes that could be of interest to you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00">
              <a:effectLst/>
              <a:latin typeface="Calibri Light" panose="020F0302020204030204" pitchFamily="34" charset="0"/>
              <a:ea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kern="100">
                <a:effectLst/>
                <a:latin typeface="Calibri Light" panose="020F0302020204030204" pitchFamily="34" charset="0"/>
                <a:ea typeface="Aptos" panose="020B0004020202020204" pitchFamily="34" charset="0"/>
              </a:rPr>
              <a:t>In addition, the Government recently shared more information about new qualifications called V Levels, which are new level 3 vocational qualifications available in some subjects from 2027 with more rolling out over the next few years. One V Level will be the same ‘size’ as an A-level and students will be able to mix and match V Levels and A-levels.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00">
              <a:effectLst/>
              <a:latin typeface="Calibri Light" panose="020F0302020204030204" pitchFamily="34" charset="0"/>
              <a:ea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kern="100">
                <a:effectLst/>
                <a:latin typeface="Calibri Light" panose="020F0302020204030204" pitchFamily="34" charset="0"/>
                <a:ea typeface="Aptos" panose="020B0004020202020204" pitchFamily="34" charset="0"/>
              </a:rPr>
              <a:t>You can also see on the screen that there are two new level 2 options that have recently been announced by the Government that you can take after GCSEs or Functional Skills. The Further Study pathway will provide a year of study to students who want to go on to do V Levels, A-levels or T Levels but who aren’t ready to go straight to one of those options. There is also the occupational pathway, which is a two-year programme designed to support students to progress to a skilled job or apprenticeship.</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sz="800" kern="100">
              <a:effectLst/>
              <a:latin typeface="Calibri Light" panose="020F03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800" kern="100">
                <a:effectLst/>
                <a:latin typeface="Calibri Light" panose="020F0302020204030204" pitchFamily="34" charset="0"/>
                <a:ea typeface="Aptos" panose="020B0004020202020204" pitchFamily="34" charset="0"/>
              </a:rPr>
              <a:t>At the end of this presentation I will share some useful links where you can learn more about all these different options.</a:t>
            </a:r>
          </a:p>
          <a:p>
            <a:pPr marL="0" lvl="0" indent="0">
              <a:buFont typeface="Symbol" panose="05050102010706020507" pitchFamily="18" charset="2"/>
              <a:buNone/>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There are technical education options after the age of 18, in particular Higher Technical Qualifications (HTQs), which are for people aged 18+. We aren’t going to focus on HTQs today, but please ask at the end if you’d like more information.</a:t>
            </a:r>
          </a:p>
          <a:p>
            <a:endParaRPr lang="en-GB"/>
          </a:p>
        </p:txBody>
      </p:sp>
      <p:sp>
        <p:nvSpPr>
          <p:cNvPr id="4" name="Slide Number Placeholder 3">
            <a:extLst>
              <a:ext uri="{FF2B5EF4-FFF2-40B4-BE49-F238E27FC236}">
                <a16:creationId xmlns:a16="http://schemas.microsoft.com/office/drawing/2014/main" id="{595C5B42-4DBA-C2CB-EC92-E926A5486E84}"/>
              </a:ext>
            </a:extLst>
          </p:cNvPr>
          <p:cNvSpPr>
            <a:spLocks noGrp="1"/>
          </p:cNvSpPr>
          <p:nvPr>
            <p:ph type="sldNum" sz="quarter" idx="5"/>
          </p:nvPr>
        </p:nvSpPr>
        <p:spPr/>
        <p:txBody>
          <a:bodyPr/>
          <a:lstStyle/>
          <a:p>
            <a:fld id="{BD132274-FC53-4070-A309-80F08091EFE7}" type="slidenum">
              <a:rPr lang="en-GB" smtClean="0"/>
              <a:t>4</a:t>
            </a:fld>
            <a:endParaRPr lang="en-GB"/>
          </a:p>
        </p:txBody>
      </p:sp>
    </p:spTree>
    <p:extLst>
      <p:ext uri="{BB962C8B-B14F-4D97-AF65-F5344CB8AC3E}">
        <p14:creationId xmlns:p14="http://schemas.microsoft.com/office/powerpoint/2010/main" val="256409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Before we get into the detail of the different options, I want to explore who technical education might be best suited to.</a:t>
            </a:r>
          </a:p>
          <a:p>
            <a:pPr marL="342900" lvl="0" indent="-342900">
              <a:buFont typeface="Symbol" panose="05050102010706020507" pitchFamily="18" charset="2"/>
              <a:buChar char=""/>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Technical education could be a great option for you…</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If you want to start working and earning money</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want to get a head start to your career</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know which industry you want to work in</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want a structured route with clear progression</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want to start getting valuable workplace experience and</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want to continue learning and gaining new skills, just not necessarily in a classroom the whole time…</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If this sounds like you, then one of the technical education options we’re going to discuss could be the right choice for you.</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Even if none of these apply to you right now, please listen carefully because you never know what might change and how you might feel in the future. </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AND you might be surprised once you’ve heard about the options!</a:t>
            </a: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5</a:t>
            </a:fld>
            <a:endParaRPr lang="en-GB"/>
          </a:p>
        </p:txBody>
      </p:sp>
    </p:spTree>
    <p:extLst>
      <p:ext uri="{BB962C8B-B14F-4D97-AF65-F5344CB8AC3E}">
        <p14:creationId xmlns:p14="http://schemas.microsoft.com/office/powerpoint/2010/main" val="61553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t>The first option we are going to discuss today is </a:t>
            </a:r>
            <a:r>
              <a:rPr lang="en-GB" sz="800" b="1"/>
              <a:t>apprenticeships</a:t>
            </a:r>
            <a:r>
              <a:rPr lang="en-GB" sz="800"/>
              <a:t>. </a:t>
            </a:r>
          </a:p>
        </p:txBody>
      </p:sp>
      <p:sp>
        <p:nvSpPr>
          <p:cNvPr id="4" name="Slide Number Placeholder 3"/>
          <p:cNvSpPr>
            <a:spLocks noGrp="1"/>
          </p:cNvSpPr>
          <p:nvPr>
            <p:ph type="sldNum" sz="quarter" idx="5"/>
          </p:nvPr>
        </p:nvSpPr>
        <p:spPr/>
        <p:txBody>
          <a:bodyPr/>
          <a:lstStyle/>
          <a:p>
            <a:fld id="{BD132274-FC53-4070-A309-80F08091EFE7}" type="slidenum">
              <a:rPr lang="en-GB" smtClean="0"/>
              <a:t>6</a:t>
            </a:fld>
            <a:endParaRPr lang="en-GB"/>
          </a:p>
        </p:txBody>
      </p:sp>
    </p:spTree>
    <p:extLst>
      <p:ext uri="{BB962C8B-B14F-4D97-AF65-F5344CB8AC3E}">
        <p14:creationId xmlns:p14="http://schemas.microsoft.com/office/powerpoint/2010/main" val="217576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800" b="1" kern="100">
                <a:effectLst/>
                <a:latin typeface="Calibri Light" panose="020F0302020204030204" pitchFamily="34" charset="0"/>
                <a:ea typeface="Aptos" panose="020B0004020202020204" pitchFamily="34" charset="0"/>
              </a:rPr>
              <a:t>*OPTIONAL INTERACTIVE SLIDE*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800" i="1" kern="100">
                <a:effectLst/>
                <a:latin typeface="Calibri Light" panose="020F0302020204030204" pitchFamily="34" charset="0"/>
                <a:ea typeface="Aptos" panose="020B0004020202020204" pitchFamily="34" charset="0"/>
              </a:rPr>
              <a:t>(Speaker note: If you are not using interaction, please delete / hide this slide, and use the next slide)</a:t>
            </a:r>
            <a:br>
              <a:rPr lang="en-GB" sz="800" i="1" kern="100">
                <a:effectLst/>
                <a:latin typeface="Calibri Light" panose="020F0302020204030204" pitchFamily="34" charset="0"/>
                <a:ea typeface="Aptos" panose="020B0004020202020204" pitchFamily="34" charset="0"/>
              </a:rPr>
            </a:br>
            <a:endParaRPr lang="en-GB" sz="800" b="1"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b="0" kern="100">
                <a:effectLst/>
                <a:latin typeface="Calibri Light" panose="020F0302020204030204" pitchFamily="34" charset="0"/>
                <a:ea typeface="Aptos" panose="020B0004020202020204" pitchFamily="34" charset="0"/>
              </a:rPr>
              <a:t>You can see on the screen the statement ‘An apprenticeship is a real job’.</a:t>
            </a:r>
            <a:br>
              <a:rPr lang="en-GB" sz="800" b="0" kern="100">
                <a:effectLst/>
                <a:latin typeface="Calibri Light" panose="020F0302020204030204" pitchFamily="34" charset="0"/>
                <a:ea typeface="Aptos" panose="020B0004020202020204" pitchFamily="34" charset="0"/>
              </a:rPr>
            </a:br>
            <a:endParaRPr lang="en-GB" sz="800" b="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What do you know about ‘real jobs’? What do they involve? (</a:t>
            </a:r>
            <a:r>
              <a:rPr lang="en-GB" sz="800" i="1" kern="100">
                <a:effectLst/>
                <a:latin typeface="Calibri Light" panose="020F0302020204030204" pitchFamily="34" charset="0"/>
                <a:ea typeface="Aptos" panose="020B0004020202020204" pitchFamily="34" charset="0"/>
              </a:rPr>
              <a:t>Students suggest ideas)</a:t>
            </a:r>
          </a:p>
          <a:p>
            <a:pPr marL="0" lvl="0" indent="0">
              <a:buFont typeface="Symbol" panose="05050102010706020507" pitchFamily="18" charset="2"/>
              <a:buNone/>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Great ideas, thank you. </a:t>
            </a:r>
          </a:p>
          <a:p>
            <a:pPr marL="342900" lvl="0" indent="-342900">
              <a:buFont typeface="Symbol" panose="05050102010706020507" pitchFamily="18" charset="2"/>
              <a:buChar char=""/>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i="1" kern="100">
                <a:effectLst/>
                <a:latin typeface="Calibri Light" panose="020F0302020204030204" pitchFamily="34" charset="0"/>
                <a:ea typeface="Aptos" panose="020B0004020202020204" pitchFamily="34" charset="0"/>
              </a:rPr>
              <a:t>(Speaker note: Please click for animation – circles will appear individually)</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On the screen you can now see some of the things a ‘real job’ involves </a:t>
            </a:r>
            <a:r>
              <a:rPr lang="en-GB" sz="800" i="1" kern="100">
                <a:effectLst/>
                <a:latin typeface="Calibri Light" panose="020F0302020204030204" pitchFamily="34" charset="0"/>
                <a:ea typeface="Aptos" panose="020B0004020202020204" pitchFamily="34" charset="0"/>
              </a:rPr>
              <a:t>(go over any that you haven’t discussed following the students’ suggestions):</a:t>
            </a:r>
            <a:br>
              <a:rPr lang="en-GB" sz="800" i="1"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You’re paid a salary</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have real responsibilities and tasks to do </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have a contract of employment and are an employee just like anyone else</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There are application processes that vary from employer to employer</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learn by doing your job and from your colleagues</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get valuable experience of the workplace</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are part of a team</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and you thought of lots more too!</a:t>
            </a:r>
            <a:endParaRPr lang="en-GB" sz="800" kern="100">
              <a:solidFill>
                <a:schemeClr val="tx1"/>
              </a:solidFill>
              <a:effectLst/>
              <a:latin typeface="Calibri Light" panose="020F0302020204030204" pitchFamily="34" charset="0"/>
              <a:ea typeface="Aptos" panose="020B0004020202020204" pitchFamily="34" charset="0"/>
              <a:cs typeface="+mn-cs"/>
            </a:endParaRPr>
          </a:p>
          <a:p>
            <a:pPr marL="342900" lvl="0" indent="-342900">
              <a:buFont typeface="Symbol" panose="05050102010706020507" pitchFamily="18" charset="2"/>
              <a:buChar char=""/>
            </a:pPr>
            <a:endParaRPr lang="en-GB" sz="800" kern="100">
              <a:solidFill>
                <a:schemeClr val="tx1"/>
              </a:solidFill>
              <a:effectLst/>
              <a:latin typeface="Calibri Light" panose="020F0302020204030204" pitchFamily="34" charset="0"/>
              <a:ea typeface="+mn-ea"/>
              <a:cs typeface="+mn-cs"/>
            </a:endParaRPr>
          </a:p>
          <a:p>
            <a:pPr marL="342900" lvl="0" indent="-342900">
              <a:buFont typeface="Symbol" panose="05050102010706020507" pitchFamily="18" charset="2"/>
              <a:buChar char=""/>
            </a:pPr>
            <a:r>
              <a:rPr lang="en-GB" sz="800" kern="1200">
                <a:solidFill>
                  <a:schemeClr val="tx1"/>
                </a:solidFill>
                <a:effectLst/>
                <a:latin typeface="+mn-lt"/>
                <a:ea typeface="+mn-ea"/>
                <a:cs typeface="+mn-cs"/>
              </a:rPr>
              <a:t>Everything you’ve suggested about real jobs is also true about apprenticeships! </a:t>
            </a:r>
          </a:p>
          <a:p>
            <a:pPr marL="342900" lvl="0" indent="-342900">
              <a:buFont typeface="Symbol" panose="05050102010706020507" pitchFamily="18" charset="2"/>
              <a:buChar char=""/>
            </a:pPr>
            <a:endParaRPr lang="en-GB" sz="800" kern="1200">
              <a:solidFill>
                <a:schemeClr val="tx1"/>
              </a:solidFill>
              <a:effectLst/>
              <a:latin typeface="+mn-lt"/>
              <a:ea typeface="+mn-ea"/>
              <a:cs typeface="+mn-cs"/>
            </a:endParaRPr>
          </a:p>
          <a:p>
            <a:pPr marL="342900" lvl="0" indent="-342900">
              <a:buFont typeface="Symbol" panose="05050102010706020507" pitchFamily="18" charset="2"/>
              <a:buChar char=""/>
            </a:pPr>
            <a:r>
              <a:rPr lang="en-GB" sz="800" kern="1200">
                <a:solidFill>
                  <a:schemeClr val="tx1"/>
                </a:solidFill>
                <a:effectLst/>
                <a:latin typeface="+mn-lt"/>
                <a:ea typeface="+mn-ea"/>
                <a:cs typeface="+mn-cs"/>
              </a:rPr>
              <a:t>But does anyone know how an apprenticeship is </a:t>
            </a:r>
            <a:r>
              <a:rPr lang="en-GB" sz="800" i="1" kern="1200">
                <a:solidFill>
                  <a:schemeClr val="tx1"/>
                </a:solidFill>
                <a:effectLst/>
                <a:latin typeface="+mn-lt"/>
                <a:ea typeface="+mn-ea"/>
                <a:cs typeface="+mn-cs"/>
              </a:rPr>
              <a:t>DIFFERENT</a:t>
            </a:r>
            <a:r>
              <a:rPr lang="en-GB" sz="800" kern="1200">
                <a:solidFill>
                  <a:schemeClr val="tx1"/>
                </a:solidFill>
                <a:effectLst/>
                <a:latin typeface="+mn-lt"/>
                <a:ea typeface="+mn-ea"/>
                <a:cs typeface="+mn-cs"/>
              </a:rPr>
              <a:t> to a real job?</a:t>
            </a: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7</a:t>
            </a:fld>
            <a:endParaRPr lang="en-GB"/>
          </a:p>
        </p:txBody>
      </p:sp>
    </p:spTree>
    <p:extLst>
      <p:ext uri="{BB962C8B-B14F-4D97-AF65-F5344CB8AC3E}">
        <p14:creationId xmlns:p14="http://schemas.microsoft.com/office/powerpoint/2010/main" val="131872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You can see on the screen the statement ‘An apprenticeship is a real job’.</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en-GB" sz="800" kern="100">
                <a:effectLst/>
                <a:latin typeface="Calibri Light" panose="020F0302020204030204" pitchFamily="34" charset="0"/>
                <a:ea typeface="Aptos" panose="020B0004020202020204" pitchFamily="34" charset="0"/>
              </a:rPr>
              <a:t>On the screen you can see some of the things a ‘real job’ involves</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You’re paid a salary</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have real responsibilities and tasks to do </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have a contract of employment and are an employee just like anyone else</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There are application processes that vary from employer to employer</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learn by doing your job and from your colleagues</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get valuable experience of the workplace</a:t>
            </a:r>
            <a:br>
              <a:rPr lang="en-GB" sz="800" kern="100">
                <a:effectLst/>
                <a:latin typeface="Calibri Light" panose="020F0302020204030204" pitchFamily="34" charset="0"/>
                <a:ea typeface="Aptos" panose="020B0004020202020204" pitchFamily="34" charset="0"/>
              </a:rPr>
            </a:br>
            <a:r>
              <a:rPr lang="en-GB" sz="800" kern="100">
                <a:effectLst/>
                <a:latin typeface="Calibri Light" panose="020F0302020204030204" pitchFamily="34" charset="0"/>
                <a:ea typeface="Aptos" panose="020B0004020202020204" pitchFamily="34" charset="0"/>
              </a:rPr>
              <a:t>- You are part of a team</a:t>
            </a:r>
            <a:br>
              <a:rPr lang="en-GB" sz="800" kern="100">
                <a:effectLst/>
                <a:latin typeface="Calibri Light" panose="020F0302020204030204" pitchFamily="34" charset="0"/>
                <a:ea typeface="Aptos" panose="020B0004020202020204" pitchFamily="34" charset="0"/>
              </a:rPr>
            </a:b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All of these things are also true about apprenticeships! </a:t>
            </a:r>
          </a:p>
          <a:p>
            <a:pPr marL="342900" lvl="0" indent="-342900">
              <a:buFont typeface="Symbol" panose="05050102010706020507" pitchFamily="18" charset="2"/>
              <a:buChar char=""/>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But does anyone know how an apprenticeship is </a:t>
            </a:r>
            <a:r>
              <a:rPr lang="en-GB" sz="800" i="1" kern="100">
                <a:effectLst/>
                <a:latin typeface="Calibri Light" panose="020F0302020204030204" pitchFamily="34" charset="0"/>
                <a:ea typeface="Aptos" panose="020B0004020202020204" pitchFamily="34" charset="0"/>
              </a:rPr>
              <a:t>DIFFERENT</a:t>
            </a:r>
            <a:r>
              <a:rPr lang="en-GB" sz="800" kern="100">
                <a:effectLst/>
                <a:latin typeface="Calibri Light" panose="020F0302020204030204" pitchFamily="34" charset="0"/>
                <a:ea typeface="Aptos" panose="020B0004020202020204" pitchFamily="34" charset="0"/>
              </a:rPr>
              <a:t> to a real job?</a:t>
            </a: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8</a:t>
            </a:fld>
            <a:endParaRPr lang="en-GB"/>
          </a:p>
        </p:txBody>
      </p:sp>
    </p:spTree>
    <p:extLst>
      <p:ext uri="{BB962C8B-B14F-4D97-AF65-F5344CB8AC3E}">
        <p14:creationId xmlns:p14="http://schemas.microsoft.com/office/powerpoint/2010/main" val="328198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If you’re doing an apprenticeship, as well as all the ‘</a:t>
            </a:r>
            <a:r>
              <a:rPr lang="en-GB" sz="800" i="1" kern="100">
                <a:effectLst/>
                <a:latin typeface="Calibri Light" panose="020F0302020204030204" pitchFamily="34" charset="0"/>
                <a:ea typeface="Aptos" panose="020B0004020202020204" pitchFamily="34" charset="0"/>
              </a:rPr>
              <a:t>real job</a:t>
            </a:r>
            <a:r>
              <a:rPr lang="en-GB" sz="800" kern="100">
                <a:effectLst/>
                <a:latin typeface="Calibri Light" panose="020F0302020204030204" pitchFamily="34" charset="0"/>
                <a:ea typeface="Aptos" panose="020B0004020202020204" pitchFamily="34" charset="0"/>
              </a:rPr>
              <a:t>’ things we’ve just covered, you also </a:t>
            </a:r>
            <a:r>
              <a:rPr lang="en-GB" sz="800" b="1" i="1" u="sng" kern="100">
                <a:effectLst/>
                <a:latin typeface="Calibri Light" panose="020F0302020204030204" pitchFamily="34" charset="0"/>
                <a:ea typeface="Aptos" panose="020B0004020202020204" pitchFamily="34" charset="0"/>
              </a:rPr>
              <a:t>LEARN and gain new skills</a:t>
            </a:r>
            <a:r>
              <a:rPr lang="en-GB" sz="800" kern="100">
                <a:effectLst/>
                <a:latin typeface="Calibri Light" panose="020F0302020204030204" pitchFamily="34" charset="0"/>
                <a:ea typeface="Aptos" panose="020B0004020202020204" pitchFamily="34" charset="0"/>
              </a:rPr>
              <a:t> at the same time. </a:t>
            </a:r>
          </a:p>
          <a:p>
            <a:pPr marL="342900" lvl="0" indent="-342900">
              <a:buFont typeface="Symbol" panose="05050102010706020507" pitchFamily="18" charset="2"/>
              <a:buChar char=""/>
            </a:pPr>
            <a:endParaRPr lang="en-GB" sz="800" kern="100">
              <a:effectLst/>
              <a:latin typeface="Calibri Light" panose="020F0302020204030204" pitchFamily="34" charset="0"/>
              <a:ea typeface="Aptos" panose="020B0004020202020204" pitchFamily="34" charset="0"/>
            </a:endParaRPr>
          </a:p>
          <a:p>
            <a:pPr marL="342900" lvl="0" indent="-342900">
              <a:buFont typeface="Symbol" panose="05050102010706020507" pitchFamily="18" charset="2"/>
              <a:buChar char=""/>
            </a:pPr>
            <a:r>
              <a:rPr lang="en-GB" sz="800" kern="100">
                <a:effectLst/>
                <a:latin typeface="Calibri Light" panose="020F0302020204030204" pitchFamily="34" charset="0"/>
                <a:ea typeface="Aptos" panose="020B0004020202020204" pitchFamily="34" charset="0"/>
              </a:rPr>
              <a:t>But how does this work and what else is important to know about apprenticeships?</a:t>
            </a:r>
          </a:p>
          <a:p>
            <a:endParaRPr lang="en-GB" sz="800"/>
          </a:p>
        </p:txBody>
      </p:sp>
      <p:sp>
        <p:nvSpPr>
          <p:cNvPr id="4" name="Slide Number Placeholder 3"/>
          <p:cNvSpPr>
            <a:spLocks noGrp="1"/>
          </p:cNvSpPr>
          <p:nvPr>
            <p:ph type="sldNum" sz="quarter" idx="5"/>
          </p:nvPr>
        </p:nvSpPr>
        <p:spPr/>
        <p:txBody>
          <a:bodyPr/>
          <a:lstStyle/>
          <a:p>
            <a:fld id="{BD132274-FC53-4070-A309-80F08091EFE7}" type="slidenum">
              <a:rPr lang="en-GB" smtClean="0"/>
              <a:t>9</a:t>
            </a:fld>
            <a:endParaRPr lang="en-GB"/>
          </a:p>
        </p:txBody>
      </p:sp>
    </p:spTree>
    <p:extLst>
      <p:ext uri="{BB962C8B-B14F-4D97-AF65-F5344CB8AC3E}">
        <p14:creationId xmlns:p14="http://schemas.microsoft.com/office/powerpoint/2010/main" val="111871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32D1-4020-9A61-ABAF-323DE0319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3FD677-E43C-871C-A37D-22DBAE49D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CCBE5A-92DB-2916-EB81-79753D166934}"/>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5" name="Footer Placeholder 4">
            <a:extLst>
              <a:ext uri="{FF2B5EF4-FFF2-40B4-BE49-F238E27FC236}">
                <a16:creationId xmlns:a16="http://schemas.microsoft.com/office/drawing/2014/main" id="{5539B57F-BC02-15BF-BEA6-F11509A1EC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225EB-BE7C-0405-E3AD-69CF0241581C}"/>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280991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9404-1F5F-9ED6-DFC4-C25967AAC9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8C3CB4-498F-749A-AA41-A063ACD67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E1FE9-9814-868C-6C3B-3D80869AF721}"/>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5" name="Footer Placeholder 4">
            <a:extLst>
              <a:ext uri="{FF2B5EF4-FFF2-40B4-BE49-F238E27FC236}">
                <a16:creationId xmlns:a16="http://schemas.microsoft.com/office/drawing/2014/main" id="{F3C50C0A-EF84-4CD3-598B-785571A7A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D2E85-D4E4-3CE2-BEF2-FC9CF28220EF}"/>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64371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9EDA3-A0B5-9EE4-B48F-EDAFFBFE9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148F14-BF8C-4B25-78D0-B36CA8A61E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F6D63E-B22A-C5CB-D944-C4E90D602A22}"/>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5" name="Footer Placeholder 4">
            <a:extLst>
              <a:ext uri="{FF2B5EF4-FFF2-40B4-BE49-F238E27FC236}">
                <a16:creationId xmlns:a16="http://schemas.microsoft.com/office/drawing/2014/main" id="{94A418C6-7881-AFCC-7262-B91CE8504D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0C232-0B0C-63B5-0047-1711C3B10DC7}"/>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7088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771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144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21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569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342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343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13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638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52D1-AA8F-F6B2-355F-BA4BEFF3E9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E4E0E5-4579-9F38-3E19-4B3CF62519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A702DB-395C-CB5D-1ECE-D3D19738CE73}"/>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5" name="Footer Placeholder 4">
            <a:extLst>
              <a:ext uri="{FF2B5EF4-FFF2-40B4-BE49-F238E27FC236}">
                <a16:creationId xmlns:a16="http://schemas.microsoft.com/office/drawing/2014/main" id="{3FC349CF-23B2-8F19-4EA9-6DBA47DBD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AC2522-4890-EB4D-C011-02B93338D79B}"/>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90473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19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559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1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3CF0-C116-3509-E396-6DD8EFA70D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E3D1F0-FF9C-DB3F-59B9-72C4B6A73D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E3195D-48DB-CD45-9E79-126AE9599B53}"/>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5" name="Footer Placeholder 4">
            <a:extLst>
              <a:ext uri="{FF2B5EF4-FFF2-40B4-BE49-F238E27FC236}">
                <a16:creationId xmlns:a16="http://schemas.microsoft.com/office/drawing/2014/main" id="{47674811-863D-A2C4-2037-1E66AE001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77EB6C-C41F-EACF-EDBD-E7C15DD48395}"/>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14157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480C-5951-CA56-6F89-A9A938D0FF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66D9ED-DD90-700B-0082-3370B2DBB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EF2971-978B-873D-25BA-88791A1782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CACA97-F4FE-B0DE-E296-CD93446409EB}"/>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6" name="Footer Placeholder 5">
            <a:extLst>
              <a:ext uri="{FF2B5EF4-FFF2-40B4-BE49-F238E27FC236}">
                <a16:creationId xmlns:a16="http://schemas.microsoft.com/office/drawing/2014/main" id="{D620D786-8546-620C-7B1D-2519F687D8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480486-D098-CC1F-E6B6-3FA7170BA64F}"/>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28687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6104-F803-EFFF-474D-12261184E4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57329F-A508-6198-2971-EA0C21F66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02094E-31D5-AD08-95B1-C018A69ED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509354-CC55-8D55-74AA-0FD671554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BAED8-3EAD-D518-F508-B7F2D935B3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C452E-8692-C4A0-56A8-13CB6AE38746}"/>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8" name="Footer Placeholder 7">
            <a:extLst>
              <a:ext uri="{FF2B5EF4-FFF2-40B4-BE49-F238E27FC236}">
                <a16:creationId xmlns:a16="http://schemas.microsoft.com/office/drawing/2014/main" id="{D9C6CA4F-901F-89D7-ACD4-4A6B67CC7A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A4185F-0B76-4B0A-05D5-5D34DEDCD7DF}"/>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176013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CA73-1B58-6EE6-F04D-CA77FED3BA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EE32F9-48A9-6DE1-0906-30D5F036F5E3}"/>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4" name="Footer Placeholder 3">
            <a:extLst>
              <a:ext uri="{FF2B5EF4-FFF2-40B4-BE49-F238E27FC236}">
                <a16:creationId xmlns:a16="http://schemas.microsoft.com/office/drawing/2014/main" id="{1F2DB40D-AD15-5FA1-13F3-15E64A21DD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4EDDD9-6662-3557-7363-DB5A4F67D9F6}"/>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48864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5B4DA0-D90D-798F-6BDE-E1712DD60EE6}"/>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3" name="Footer Placeholder 2">
            <a:extLst>
              <a:ext uri="{FF2B5EF4-FFF2-40B4-BE49-F238E27FC236}">
                <a16:creationId xmlns:a16="http://schemas.microsoft.com/office/drawing/2014/main" id="{A8D45998-25FA-D2AE-5366-0DB03ACF6C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EA2362-3B78-5910-062D-8265F72E5BEB}"/>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420006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139E-AD05-F39B-1A9D-5DC0C0A02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75A975-66BD-7A38-FFB1-D2FBF813E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B1F826-A801-3562-5DD3-F3BCC079A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584DF-D58D-8648-23B8-70DF703D1758}"/>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6" name="Footer Placeholder 5">
            <a:extLst>
              <a:ext uri="{FF2B5EF4-FFF2-40B4-BE49-F238E27FC236}">
                <a16:creationId xmlns:a16="http://schemas.microsoft.com/office/drawing/2014/main" id="{111AB4FF-7AA9-9981-7C2A-9EB27E081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93DB3B-9328-3057-EA49-8D1C3B91FD20}"/>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132702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C842-AF6B-866F-765C-DBCB70D79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F00165-3C92-A2FE-F718-BB6C9F1C16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CE75CA-9865-45FF-51C5-066D7DA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D289-AF98-80BB-9064-38385E41D50F}"/>
              </a:ext>
            </a:extLst>
          </p:cNvPr>
          <p:cNvSpPr>
            <a:spLocks noGrp="1"/>
          </p:cNvSpPr>
          <p:nvPr>
            <p:ph type="dt" sz="half" idx="10"/>
          </p:nvPr>
        </p:nvSpPr>
        <p:spPr/>
        <p:txBody>
          <a:bodyPr/>
          <a:lstStyle/>
          <a:p>
            <a:fld id="{EA7AF240-55C9-4A7F-8756-BB6699BBA196}" type="datetimeFigureOut">
              <a:rPr lang="en-GB" smtClean="0"/>
              <a:t>08/04/2026</a:t>
            </a:fld>
            <a:endParaRPr lang="en-GB"/>
          </a:p>
        </p:txBody>
      </p:sp>
      <p:sp>
        <p:nvSpPr>
          <p:cNvPr id="6" name="Footer Placeholder 5">
            <a:extLst>
              <a:ext uri="{FF2B5EF4-FFF2-40B4-BE49-F238E27FC236}">
                <a16:creationId xmlns:a16="http://schemas.microsoft.com/office/drawing/2014/main" id="{09F784E1-18BE-B5F5-4717-3849ACADD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C01A2C-9A65-BAB3-4497-EB64207B89FC}"/>
              </a:ext>
            </a:extLst>
          </p:cNvPr>
          <p:cNvSpPr>
            <a:spLocks noGrp="1"/>
          </p:cNvSpPr>
          <p:nvPr>
            <p:ph type="sldNum" sz="quarter" idx="12"/>
          </p:nvPr>
        </p:nvSpPr>
        <p:spPr/>
        <p:txBody>
          <a:bodyPr/>
          <a:lstStyle/>
          <a:p>
            <a:fld id="{34AD5D59-E37D-4D71-9DFD-03057B024012}" type="slidenum">
              <a:rPr lang="en-GB" smtClean="0"/>
              <a:t>‹#›</a:t>
            </a:fld>
            <a:endParaRPr lang="en-GB"/>
          </a:p>
        </p:txBody>
      </p:sp>
    </p:spTree>
    <p:extLst>
      <p:ext uri="{BB962C8B-B14F-4D97-AF65-F5344CB8AC3E}">
        <p14:creationId xmlns:p14="http://schemas.microsoft.com/office/powerpoint/2010/main" val="31758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AED93-5195-3A71-6D60-8C2C30BAE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2210F0-D75A-72DD-7D2A-51001EBBE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71FE3E-F3ED-4A5B-E689-44E2F976C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7AF240-55C9-4A7F-8756-BB6699BBA196}" type="datetimeFigureOut">
              <a:rPr lang="en-GB" smtClean="0"/>
              <a:t>08/04/2026</a:t>
            </a:fld>
            <a:endParaRPr lang="en-GB"/>
          </a:p>
        </p:txBody>
      </p:sp>
      <p:sp>
        <p:nvSpPr>
          <p:cNvPr id="5" name="Footer Placeholder 4">
            <a:extLst>
              <a:ext uri="{FF2B5EF4-FFF2-40B4-BE49-F238E27FC236}">
                <a16:creationId xmlns:a16="http://schemas.microsoft.com/office/drawing/2014/main" id="{F555976C-AF58-3F17-D970-C012C2BBB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CA65D47-C27D-AD56-64D9-B5557EAA4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D5D59-E37D-4D71-9DFD-03057B024012}" type="slidenum">
              <a:rPr lang="en-GB" smtClean="0"/>
              <a:t>‹#›</a:t>
            </a:fld>
            <a:endParaRPr lang="en-GB"/>
          </a:p>
        </p:txBody>
      </p:sp>
    </p:spTree>
    <p:extLst>
      <p:ext uri="{BB962C8B-B14F-4D97-AF65-F5344CB8AC3E}">
        <p14:creationId xmlns:p14="http://schemas.microsoft.com/office/powerpoint/2010/main" val="334350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5516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findapprenticeship.service.gov.uk/"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player.vimeo.com/video/1123908385?app_id=122963"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player.vimeo.com/video/1123911126?app_id=122963" TargetMode="External"/><Relationship Id="rId5" Type="http://schemas.openxmlformats.org/officeDocument/2006/relationships/image" Target="../media/image19.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player.vimeo.com/video/1124852290?app_id=122963" TargetMode="External"/><Relationship Id="rId5" Type="http://schemas.openxmlformats.org/officeDocument/2006/relationships/image" Target="../media/image20.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player.vimeo.com/video/1124852577?app_id=122963" TargetMode="External"/><Relationship Id="rId5" Type="http://schemas.openxmlformats.org/officeDocument/2006/relationships/image" Target="../media/image21.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player.vimeo.com/video/1129099098?h=ee0c031ae6&amp;amp;app_id=122963" TargetMode="External"/><Relationship Id="rId5" Type="http://schemas.openxmlformats.org/officeDocument/2006/relationships/image" Target="../media/image22.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amazingapprenticeships.com/t-levels/" TargetMode="External"/><Relationship Id="rId3" Type="http://schemas.openxmlformats.org/officeDocument/2006/relationships/image" Target="../media/image24.png"/><Relationship Id="rId7" Type="http://schemas.openxmlformats.org/officeDocument/2006/relationships/hyperlink" Target="https://www.findapprenticeship.service.gov.uk"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tlevels.gov.uk" TargetMode="External"/><Relationship Id="rId5" Type="http://schemas.openxmlformats.org/officeDocument/2006/relationships/hyperlink" Target="https://www.apprenticeships.gov.uk" TargetMode="External"/><Relationship Id="rId4" Type="http://schemas.openxmlformats.org/officeDocument/2006/relationships/hyperlink" Target="https://www.apprenticeships.gov.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amazingapprenticeships.com/t-leve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amazingapprenticeships.com/the-op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hlinkClick r:id="rId3"/>
            <a:extLst>
              <a:ext uri="{FF2B5EF4-FFF2-40B4-BE49-F238E27FC236}">
                <a16:creationId xmlns:a16="http://schemas.microsoft.com/office/drawing/2014/main" id="{10BA49FB-4E8E-47FE-A449-107DFC6C88D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3424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7 blue circles, each with a key fact about apprenticeships in white text.&#10;&#10;Images of icons relevant to the facts.&#10;&#10;An image of a laptop showing the website Find an apprenticeship.">
            <a:extLst>
              <a:ext uri="{FF2B5EF4-FFF2-40B4-BE49-F238E27FC236}">
                <a16:creationId xmlns:a16="http://schemas.microsoft.com/office/drawing/2014/main" id="{4290920F-65F8-2D7F-27E0-38CD13E6C45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5"/>
          <p:cNvPicPr>
            <a:picLocks noChangeAspect="1"/>
          </p:cNvPicPr>
          <p:nvPr/>
        </p:nvPicPr>
        <p:blipFill>
          <a:blip r:embed="rId4"/>
          <a:stretch>
            <a:fillRect/>
          </a:stretch>
        </p:blipFill>
        <p:spPr>
          <a:xfrm>
            <a:off x="6289370" y="1902791"/>
            <a:ext cx="914465" cy="539391"/>
          </a:xfrm>
          <a:prstGeom prst="rect">
            <a:avLst/>
          </a:prstGeom>
        </p:spPr>
      </p:pic>
      <p:grpSp>
        <p:nvGrpSpPr>
          <p:cNvPr id="26" name="Group 26"/>
          <p:cNvGrpSpPr/>
          <p:nvPr/>
        </p:nvGrpSpPr>
        <p:grpSpPr>
          <a:xfrm>
            <a:off x="1770514" y="4562152"/>
            <a:ext cx="1715035" cy="1702990"/>
            <a:chOff x="0" y="0"/>
            <a:chExt cx="3430070" cy="3405980"/>
          </a:xfrm>
        </p:grpSpPr>
        <p:grpSp>
          <p:nvGrpSpPr>
            <p:cNvPr id="27" name="Group 27"/>
            <p:cNvGrpSpPr/>
            <p:nvPr/>
          </p:nvGrpSpPr>
          <p:grpSpPr>
            <a:xfrm>
              <a:off x="24090" y="0"/>
              <a:ext cx="3405980" cy="340598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29" name="TextBox 29"/>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30" name="TextBox 30"/>
            <p:cNvSpPr txBox="1"/>
            <p:nvPr/>
          </p:nvSpPr>
          <p:spPr>
            <a:xfrm>
              <a:off x="0" y="1159348"/>
              <a:ext cx="3416806" cy="974626"/>
            </a:xfrm>
            <a:prstGeom prst="rect">
              <a:avLst/>
            </a:prstGeom>
          </p:spPr>
          <p:txBody>
            <a:bodyPr lIns="0" tIns="0" rIns="0" bIns="0" rtlCol="0" anchor="t">
              <a:spAutoFit/>
            </a:bodyPr>
            <a:lstStyle/>
            <a:p>
              <a:pPr algn="ctr">
                <a:lnSpc>
                  <a:spcPts val="1919"/>
                </a:lnSpc>
              </a:pPr>
              <a:r>
                <a:rPr lang="en-US" sz="1600" b="1">
                  <a:solidFill>
                    <a:srgbClr val="FFFFFF"/>
                  </a:solidFill>
                  <a:latin typeface="Poppins Bold"/>
                  <a:ea typeface="Poppins Bold"/>
                  <a:cs typeface="Poppins Bold"/>
                  <a:sym typeface="Poppins Bold"/>
                </a:rPr>
                <a:t>Entry requirements</a:t>
              </a:r>
            </a:p>
          </p:txBody>
        </p:sp>
      </p:grpSp>
      <p:grpSp>
        <p:nvGrpSpPr>
          <p:cNvPr id="35" name="Group 35"/>
          <p:cNvGrpSpPr/>
          <p:nvPr/>
        </p:nvGrpSpPr>
        <p:grpSpPr>
          <a:xfrm>
            <a:off x="4503012" y="4562152"/>
            <a:ext cx="1708403" cy="1702990"/>
            <a:chOff x="0" y="0"/>
            <a:chExt cx="3416806" cy="3405980"/>
          </a:xfrm>
        </p:grpSpPr>
        <p:grpSp>
          <p:nvGrpSpPr>
            <p:cNvPr id="36" name="Group 36"/>
            <p:cNvGrpSpPr/>
            <p:nvPr/>
          </p:nvGrpSpPr>
          <p:grpSpPr>
            <a:xfrm>
              <a:off x="10826" y="0"/>
              <a:ext cx="3405980" cy="3405980"/>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38" name="TextBox 38"/>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39" name="TextBox 39"/>
            <p:cNvSpPr txBox="1"/>
            <p:nvPr/>
          </p:nvSpPr>
          <p:spPr>
            <a:xfrm>
              <a:off x="0" y="1394296"/>
              <a:ext cx="3416806" cy="504370"/>
            </a:xfrm>
            <a:prstGeom prst="rect">
              <a:avLst/>
            </a:prstGeom>
          </p:spPr>
          <p:txBody>
            <a:bodyPr lIns="0" tIns="0" rIns="0" bIns="0" rtlCol="0" anchor="t">
              <a:spAutoFit/>
            </a:bodyPr>
            <a:lstStyle/>
            <a:p>
              <a:pPr algn="ctr">
                <a:lnSpc>
                  <a:spcPts val="1999"/>
                </a:lnSpc>
              </a:pPr>
              <a:r>
                <a:rPr lang="en-US" sz="1666" b="1">
                  <a:solidFill>
                    <a:srgbClr val="FFFFFF"/>
                  </a:solidFill>
                  <a:latin typeface="Poppins Bold"/>
                  <a:ea typeface="Poppins Bold"/>
                  <a:cs typeface="Poppins Bold"/>
                  <a:sym typeface="Poppins Bold"/>
                </a:rPr>
                <a:t>Progression</a:t>
              </a:r>
            </a:p>
          </p:txBody>
        </p:sp>
      </p:grpSp>
      <p:grpSp>
        <p:nvGrpSpPr>
          <p:cNvPr id="16" name="Group 15">
            <a:extLst>
              <a:ext uri="{FF2B5EF4-FFF2-40B4-BE49-F238E27FC236}">
                <a16:creationId xmlns:a16="http://schemas.microsoft.com/office/drawing/2014/main" id="{3F165BE3-86CC-8C62-B1A8-2017EB348336}"/>
              </a:ext>
            </a:extLst>
          </p:cNvPr>
          <p:cNvGrpSpPr/>
          <p:nvPr/>
        </p:nvGrpSpPr>
        <p:grpSpPr>
          <a:xfrm>
            <a:off x="1825184" y="1452020"/>
            <a:ext cx="1708403" cy="1702990"/>
            <a:chOff x="1825184" y="1452020"/>
            <a:chExt cx="1708403" cy="1702990"/>
          </a:xfrm>
        </p:grpSpPr>
        <p:grpSp>
          <p:nvGrpSpPr>
            <p:cNvPr id="2" name="Group 2"/>
            <p:cNvGrpSpPr/>
            <p:nvPr/>
          </p:nvGrpSpPr>
          <p:grpSpPr>
            <a:xfrm>
              <a:off x="1830597" y="1452020"/>
              <a:ext cx="1702990" cy="17029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4" name="TextBox 4"/>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41" name="TextBox 41"/>
            <p:cNvSpPr txBox="1"/>
            <p:nvPr/>
          </p:nvSpPr>
          <p:spPr>
            <a:xfrm>
              <a:off x="1825184" y="1943643"/>
              <a:ext cx="1708403" cy="765146"/>
            </a:xfrm>
            <a:prstGeom prst="rect">
              <a:avLst/>
            </a:prstGeom>
          </p:spPr>
          <p:txBody>
            <a:bodyPr lIns="0" tIns="0" rIns="0" bIns="0" rtlCol="0" anchor="t">
              <a:spAutoFit/>
            </a:bodyPr>
            <a:lstStyle/>
            <a:p>
              <a:pPr algn="ctr">
                <a:lnSpc>
                  <a:spcPts val="1999"/>
                </a:lnSpc>
              </a:pPr>
              <a:r>
                <a:rPr lang="en-US" sz="1666" b="1">
                  <a:solidFill>
                    <a:srgbClr val="FFFFFF"/>
                  </a:solidFill>
                  <a:latin typeface="Poppins Bold"/>
                  <a:ea typeface="Poppins Bold"/>
                  <a:cs typeface="Poppins Bold"/>
                  <a:sym typeface="Poppins Bold"/>
                </a:rPr>
                <a:t>Foundation</a:t>
              </a:r>
            </a:p>
            <a:p>
              <a:pPr algn="ctr">
                <a:lnSpc>
                  <a:spcPts val="1999"/>
                </a:lnSpc>
              </a:pPr>
              <a:r>
                <a:rPr lang="en-US" sz="1666" b="1">
                  <a:solidFill>
                    <a:srgbClr val="FFFFFF"/>
                  </a:solidFill>
                  <a:latin typeface="Poppins Bold"/>
                  <a:ea typeface="Poppins Bold"/>
                  <a:cs typeface="Poppins Bold"/>
                  <a:sym typeface="Poppins Bold"/>
                </a:rPr>
                <a:t> - degree </a:t>
              </a:r>
            </a:p>
            <a:p>
              <a:pPr algn="ctr">
                <a:lnSpc>
                  <a:spcPts val="1999"/>
                </a:lnSpc>
              </a:pPr>
              <a:r>
                <a:rPr lang="en-US" sz="1666" b="1">
                  <a:solidFill>
                    <a:srgbClr val="FFFFFF"/>
                  </a:solidFill>
                  <a:latin typeface="Poppins Bold"/>
                  <a:ea typeface="Poppins Bold"/>
                  <a:cs typeface="Poppins Bold"/>
                  <a:sym typeface="Poppins Bold"/>
                </a:rPr>
                <a:t>level</a:t>
              </a:r>
            </a:p>
          </p:txBody>
        </p:sp>
      </p:grpSp>
      <p:grpSp>
        <p:nvGrpSpPr>
          <p:cNvPr id="17" name="Group 16" descr="7 blue circles, each with a key fact about apprenticeships in white text.&#10;&#10;Images of icons relevant to the facts.&#10;&#10;An image of a laptop showing the website Find an apprenticeship.">
            <a:extLst>
              <a:ext uri="{FF2B5EF4-FFF2-40B4-BE49-F238E27FC236}">
                <a16:creationId xmlns:a16="http://schemas.microsoft.com/office/drawing/2014/main" id="{4A6FF8A4-25E8-CFA5-AB6D-10AA89D1AE32}"/>
              </a:ext>
            </a:extLst>
          </p:cNvPr>
          <p:cNvGrpSpPr/>
          <p:nvPr/>
        </p:nvGrpSpPr>
        <p:grpSpPr>
          <a:xfrm>
            <a:off x="4270187" y="1452020"/>
            <a:ext cx="2137716" cy="1702990"/>
            <a:chOff x="4270187" y="1452020"/>
            <a:chExt cx="2137716" cy="1702990"/>
          </a:xfrm>
        </p:grpSpPr>
        <p:grpSp>
          <p:nvGrpSpPr>
            <p:cNvPr id="5" name="Group 5"/>
            <p:cNvGrpSpPr/>
            <p:nvPr/>
          </p:nvGrpSpPr>
          <p:grpSpPr>
            <a:xfrm>
              <a:off x="4487550" y="1452020"/>
              <a:ext cx="1702990" cy="170299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7" name="TextBox 7"/>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42" name="TextBox 42"/>
            <p:cNvSpPr txBox="1"/>
            <p:nvPr/>
          </p:nvSpPr>
          <p:spPr>
            <a:xfrm>
              <a:off x="4270187" y="1751163"/>
              <a:ext cx="2137716" cy="974626"/>
            </a:xfrm>
            <a:prstGeom prst="rect">
              <a:avLst/>
            </a:prstGeom>
          </p:spPr>
          <p:txBody>
            <a:bodyPr lIns="0" tIns="0" rIns="0" bIns="0" rtlCol="0" anchor="t">
              <a:spAutoFit/>
            </a:bodyPr>
            <a:lstStyle/>
            <a:p>
              <a:pPr algn="ctr">
                <a:lnSpc>
                  <a:spcPts val="1919"/>
                </a:lnSpc>
              </a:pPr>
              <a:r>
                <a:rPr lang="en-US" sz="1600" b="1">
                  <a:solidFill>
                    <a:srgbClr val="FFFFFF"/>
                  </a:solidFill>
                  <a:latin typeface="Poppins Bold"/>
                  <a:ea typeface="Poppins Bold"/>
                  <a:cs typeface="Poppins Bold"/>
                  <a:sym typeface="Poppins Bold"/>
                </a:rPr>
                <a:t>650+ </a:t>
              </a:r>
            </a:p>
            <a:p>
              <a:pPr algn="ctr">
                <a:lnSpc>
                  <a:spcPts val="1919"/>
                </a:lnSpc>
              </a:pPr>
              <a:r>
                <a:rPr lang="en-US" sz="1600" b="1">
                  <a:solidFill>
                    <a:srgbClr val="FFFFFF"/>
                  </a:solidFill>
                  <a:latin typeface="Poppins Bold"/>
                  <a:ea typeface="Poppins Bold"/>
                  <a:cs typeface="Poppins Bold"/>
                  <a:sym typeface="Poppins Bold"/>
                </a:rPr>
                <a:t>standards - </a:t>
              </a:r>
            </a:p>
            <a:p>
              <a:pPr algn="ctr">
                <a:lnSpc>
                  <a:spcPts val="1919"/>
                </a:lnSpc>
              </a:pPr>
              <a:r>
                <a:rPr lang="en-US" sz="1600" b="1">
                  <a:solidFill>
                    <a:srgbClr val="FFFFFF"/>
                  </a:solidFill>
                  <a:latin typeface="Poppins Bold"/>
                  <a:ea typeface="Poppins Bold"/>
                  <a:cs typeface="Poppins Bold"/>
                  <a:sym typeface="Poppins Bold"/>
                </a:rPr>
                <a:t>70%</a:t>
              </a:r>
            </a:p>
            <a:p>
              <a:pPr algn="ctr">
                <a:lnSpc>
                  <a:spcPts val="1919"/>
                </a:lnSpc>
              </a:pPr>
              <a:r>
                <a:rPr lang="en-US" sz="1600" b="1">
                  <a:solidFill>
                    <a:srgbClr val="FFFFFF"/>
                  </a:solidFill>
                  <a:latin typeface="Poppins Bold"/>
                  <a:ea typeface="Poppins Bold"/>
                  <a:cs typeface="Poppins Bold"/>
                  <a:sym typeface="Poppins Bold"/>
                </a:rPr>
                <a:t>occupations</a:t>
              </a:r>
            </a:p>
          </p:txBody>
        </p:sp>
      </p:grpSp>
      <p:grpSp>
        <p:nvGrpSpPr>
          <p:cNvPr id="18" name="Group 17">
            <a:extLst>
              <a:ext uri="{FF2B5EF4-FFF2-40B4-BE49-F238E27FC236}">
                <a16:creationId xmlns:a16="http://schemas.microsoft.com/office/drawing/2014/main" id="{AA932A60-F968-4058-2B83-D18B8C8E7BAA}"/>
              </a:ext>
            </a:extLst>
          </p:cNvPr>
          <p:cNvGrpSpPr/>
          <p:nvPr/>
        </p:nvGrpSpPr>
        <p:grpSpPr>
          <a:xfrm>
            <a:off x="6960253" y="1452020"/>
            <a:ext cx="2137716" cy="1702990"/>
            <a:chOff x="6960253" y="1452020"/>
            <a:chExt cx="2137716" cy="1702990"/>
          </a:xfrm>
        </p:grpSpPr>
        <p:grpSp>
          <p:nvGrpSpPr>
            <p:cNvPr id="8" name="Group 8"/>
            <p:cNvGrpSpPr/>
            <p:nvPr/>
          </p:nvGrpSpPr>
          <p:grpSpPr>
            <a:xfrm>
              <a:off x="7177617" y="1452020"/>
              <a:ext cx="1702990" cy="170299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10" name="TextBox 10"/>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43" name="TextBox 43"/>
            <p:cNvSpPr txBox="1"/>
            <p:nvPr/>
          </p:nvSpPr>
          <p:spPr>
            <a:xfrm>
              <a:off x="6960253" y="2067468"/>
              <a:ext cx="2137716" cy="508665"/>
            </a:xfrm>
            <a:prstGeom prst="rect">
              <a:avLst/>
            </a:prstGeom>
          </p:spPr>
          <p:txBody>
            <a:bodyPr lIns="0" tIns="0" rIns="0" bIns="0" rtlCol="0" anchor="t">
              <a:spAutoFit/>
            </a:bodyPr>
            <a:lstStyle/>
            <a:p>
              <a:pPr algn="ctr">
                <a:lnSpc>
                  <a:spcPts val="1999"/>
                </a:lnSpc>
              </a:pPr>
              <a:r>
                <a:rPr lang="en-US" sz="1666" b="1">
                  <a:solidFill>
                    <a:srgbClr val="FFFFFF"/>
                  </a:solidFill>
                  <a:latin typeface="Poppins Bold"/>
                  <a:ea typeface="Poppins Bold"/>
                  <a:cs typeface="Poppins Bold"/>
                  <a:sym typeface="Poppins Bold"/>
                </a:rPr>
                <a:t>Typically </a:t>
              </a:r>
            </a:p>
            <a:p>
              <a:pPr algn="ctr">
                <a:lnSpc>
                  <a:spcPts val="1999"/>
                </a:lnSpc>
              </a:pPr>
              <a:r>
                <a:rPr lang="en-US" sz="1666" b="1">
                  <a:solidFill>
                    <a:srgbClr val="FFFFFF"/>
                  </a:solidFill>
                  <a:latin typeface="Poppins Bold"/>
                  <a:ea typeface="Poppins Bold"/>
                  <a:cs typeface="Poppins Bold"/>
                  <a:sym typeface="Poppins Bold"/>
                </a:rPr>
                <a:t>1-6 years</a:t>
              </a:r>
            </a:p>
          </p:txBody>
        </p:sp>
      </p:grpSp>
      <p:grpSp>
        <p:nvGrpSpPr>
          <p:cNvPr id="19" name="Group 18">
            <a:extLst>
              <a:ext uri="{FF2B5EF4-FFF2-40B4-BE49-F238E27FC236}">
                <a16:creationId xmlns:a16="http://schemas.microsoft.com/office/drawing/2014/main" id="{67C66AF4-E136-B276-A30A-B785013E7F01}"/>
              </a:ext>
            </a:extLst>
          </p:cNvPr>
          <p:cNvGrpSpPr/>
          <p:nvPr/>
        </p:nvGrpSpPr>
        <p:grpSpPr>
          <a:xfrm>
            <a:off x="9847269" y="1452020"/>
            <a:ext cx="1918508" cy="1702990"/>
            <a:chOff x="9847269" y="1452020"/>
            <a:chExt cx="1918508" cy="1702990"/>
          </a:xfrm>
        </p:grpSpPr>
        <p:grpSp>
          <p:nvGrpSpPr>
            <p:cNvPr id="11" name="Group 11"/>
            <p:cNvGrpSpPr/>
            <p:nvPr/>
          </p:nvGrpSpPr>
          <p:grpSpPr>
            <a:xfrm>
              <a:off x="9955029" y="1452020"/>
              <a:ext cx="1702990" cy="170299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13" name="TextBox 13"/>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44" name="TextBox 44"/>
            <p:cNvSpPr txBox="1"/>
            <p:nvPr/>
          </p:nvSpPr>
          <p:spPr>
            <a:xfrm>
              <a:off x="9847269" y="2105627"/>
              <a:ext cx="1918508" cy="508665"/>
            </a:xfrm>
            <a:prstGeom prst="rect">
              <a:avLst/>
            </a:prstGeom>
          </p:spPr>
          <p:txBody>
            <a:bodyPr lIns="0" tIns="0" rIns="0" bIns="0" rtlCol="0" anchor="t">
              <a:spAutoFit/>
            </a:bodyPr>
            <a:lstStyle/>
            <a:p>
              <a:pPr algn="ctr">
                <a:lnSpc>
                  <a:spcPts val="1999"/>
                </a:lnSpc>
              </a:pPr>
              <a:r>
                <a:rPr lang="en-US" sz="1666" b="1">
                  <a:solidFill>
                    <a:srgbClr val="FFFFFF"/>
                  </a:solidFill>
                  <a:latin typeface="Poppins Bold"/>
                  <a:ea typeface="Poppins Bold"/>
                  <a:cs typeface="Poppins Bold"/>
                  <a:sym typeface="Poppins Bold"/>
                </a:rPr>
                <a:t>Off-the-job training</a:t>
              </a:r>
            </a:p>
          </p:txBody>
        </p:sp>
      </p:grpSp>
      <p:grpSp>
        <p:nvGrpSpPr>
          <p:cNvPr id="21" name="Group 20">
            <a:extLst>
              <a:ext uri="{FF2B5EF4-FFF2-40B4-BE49-F238E27FC236}">
                <a16:creationId xmlns:a16="http://schemas.microsoft.com/office/drawing/2014/main" id="{BC1EF0AB-DC88-0D3A-9CA5-1F771E255EE0}"/>
              </a:ext>
            </a:extLst>
          </p:cNvPr>
          <p:cNvGrpSpPr/>
          <p:nvPr/>
        </p:nvGrpSpPr>
        <p:grpSpPr>
          <a:xfrm>
            <a:off x="7197049" y="4562152"/>
            <a:ext cx="4701950" cy="1839989"/>
            <a:chOff x="7197049" y="4562152"/>
            <a:chExt cx="4701950" cy="1839989"/>
          </a:xfrm>
        </p:grpSpPr>
        <p:pic>
          <p:nvPicPr>
            <p:cNvPr id="25" name="Picture 25"/>
            <p:cNvPicPr>
              <a:picLocks noChangeAspect="1"/>
            </p:cNvPicPr>
            <p:nvPr/>
          </p:nvPicPr>
          <p:blipFill>
            <a:blip r:embed="rId5"/>
            <a:stretch>
              <a:fillRect/>
            </a:stretch>
          </p:blipFill>
          <p:spPr>
            <a:xfrm>
              <a:off x="9615662" y="4624963"/>
              <a:ext cx="2283337" cy="1513599"/>
            </a:xfrm>
            <a:prstGeom prst="rect">
              <a:avLst/>
            </a:prstGeom>
          </p:spPr>
        </p:pic>
        <p:grpSp>
          <p:nvGrpSpPr>
            <p:cNvPr id="20" name="Group 19">
              <a:extLst>
                <a:ext uri="{FF2B5EF4-FFF2-40B4-BE49-F238E27FC236}">
                  <a16:creationId xmlns:a16="http://schemas.microsoft.com/office/drawing/2014/main" id="{0D6633B9-F24B-3494-CAB4-1D322B6F231E}"/>
                </a:ext>
              </a:extLst>
            </p:cNvPr>
            <p:cNvGrpSpPr/>
            <p:nvPr/>
          </p:nvGrpSpPr>
          <p:grpSpPr>
            <a:xfrm>
              <a:off x="7197049" y="4562152"/>
              <a:ext cx="1708403" cy="1702990"/>
              <a:chOff x="7197049" y="4562152"/>
              <a:chExt cx="1708403" cy="1702990"/>
            </a:xfrm>
          </p:grpSpPr>
          <p:grpSp>
            <p:nvGrpSpPr>
              <p:cNvPr id="31" name="Group 31"/>
              <p:cNvGrpSpPr/>
              <p:nvPr/>
            </p:nvGrpSpPr>
            <p:grpSpPr>
              <a:xfrm>
                <a:off x="7197049" y="4562152"/>
                <a:ext cx="1702990" cy="1702990"/>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6EF7"/>
                </a:solidFill>
                <a:ln w="19050" cap="sq">
                  <a:solidFill>
                    <a:srgbClr val="346EF7"/>
                  </a:solidFill>
                  <a:prstDash val="solid"/>
                  <a:miter/>
                </a:ln>
              </p:spPr>
              <p:txBody>
                <a:bodyPr/>
                <a:lstStyle/>
                <a:p>
                  <a:endParaRPr lang="en-GB" sz="1200"/>
                </a:p>
              </p:txBody>
            </p:sp>
            <p:sp>
              <p:nvSpPr>
                <p:cNvPr id="33" name="TextBox 33"/>
                <p:cNvSpPr txBox="1"/>
                <p:nvPr/>
              </p:nvSpPr>
              <p:spPr>
                <a:xfrm>
                  <a:off x="76200" y="76200"/>
                  <a:ext cx="660400" cy="660400"/>
                </a:xfrm>
                <a:prstGeom prst="rect">
                  <a:avLst/>
                </a:prstGeom>
              </p:spPr>
              <p:txBody>
                <a:bodyPr lIns="33867" tIns="33867" rIns="33867" bIns="33867" rtlCol="0" anchor="ctr"/>
                <a:lstStyle/>
                <a:p>
                  <a:pPr algn="ctr">
                    <a:lnSpc>
                      <a:spcPts val="1651"/>
                    </a:lnSpc>
                  </a:pPr>
                  <a:endParaRPr sz="1200"/>
                </a:p>
              </p:txBody>
            </p:sp>
          </p:grpSp>
          <p:sp>
            <p:nvSpPr>
              <p:cNvPr id="34" name="TextBox 34"/>
              <p:cNvSpPr txBox="1"/>
              <p:nvPr/>
            </p:nvSpPr>
            <p:spPr>
              <a:xfrm>
                <a:off x="7197049" y="5134142"/>
                <a:ext cx="1708403" cy="461665"/>
              </a:xfrm>
              <a:prstGeom prst="rect">
                <a:avLst/>
              </a:prstGeom>
            </p:spPr>
            <p:txBody>
              <a:bodyPr lIns="0" tIns="0" rIns="0" bIns="0" rtlCol="0" anchor="t">
                <a:spAutoFit/>
              </a:bodyPr>
              <a:lstStyle/>
              <a:p>
                <a:pPr algn="ctr">
                  <a:lnSpc>
                    <a:spcPts val="1840"/>
                  </a:lnSpc>
                </a:pPr>
                <a:r>
                  <a:rPr lang="en-US" sz="1533" b="1">
                    <a:solidFill>
                      <a:srgbClr val="FFFFFF"/>
                    </a:solidFill>
                    <a:latin typeface="Poppins Bold"/>
                    <a:ea typeface="Poppins Bold"/>
                    <a:cs typeface="Poppins Bold"/>
                    <a:sym typeface="Poppins Bold"/>
                  </a:rPr>
                  <a:t>Finding an apprenticeship</a:t>
                </a:r>
              </a:p>
            </p:txBody>
          </p:sp>
        </p:grpSp>
        <p:sp>
          <p:nvSpPr>
            <p:cNvPr id="40" name="Freeform 40"/>
            <p:cNvSpPr/>
            <p:nvPr/>
          </p:nvSpPr>
          <p:spPr>
            <a:xfrm rot="1334129">
              <a:off x="9049252" y="4576713"/>
              <a:ext cx="665113" cy="678687"/>
            </a:xfrm>
            <a:custGeom>
              <a:avLst/>
              <a:gdLst/>
              <a:ahLst/>
              <a:cxnLst/>
              <a:rect l="l" t="t" r="r" b="b"/>
              <a:pathLst>
                <a:path w="997670" h="1018031">
                  <a:moveTo>
                    <a:pt x="0" y="0"/>
                  </a:moveTo>
                  <a:lnTo>
                    <a:pt x="997670" y="0"/>
                  </a:lnTo>
                  <a:lnTo>
                    <a:pt x="997670" y="1018030"/>
                  </a:lnTo>
                  <a:lnTo>
                    <a:pt x="0" y="101803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47" name="TextBox 47"/>
            <p:cNvSpPr txBox="1"/>
            <p:nvPr/>
          </p:nvSpPr>
          <p:spPr>
            <a:xfrm>
              <a:off x="9805940" y="6038580"/>
              <a:ext cx="1813253" cy="363561"/>
            </a:xfrm>
            <a:prstGeom prst="rect">
              <a:avLst/>
            </a:prstGeom>
          </p:spPr>
          <p:txBody>
            <a:bodyPr lIns="0" tIns="0" rIns="0" bIns="0" rtlCol="0" anchor="t">
              <a:spAutoFit/>
            </a:bodyPr>
            <a:lstStyle/>
            <a:p>
              <a:pPr algn="ctr">
                <a:lnSpc>
                  <a:spcPts val="1375"/>
                </a:lnSpc>
              </a:pPr>
              <a:r>
                <a:rPr lang="en-US" sz="1375" b="1" u="sng">
                  <a:solidFill>
                    <a:srgbClr val="346EF7"/>
                  </a:solidFill>
                  <a:latin typeface="Poppins Bold"/>
                  <a:ea typeface="Poppins Bold"/>
                  <a:cs typeface="Poppins Bold"/>
                  <a:sym typeface="Poppins Bold"/>
                  <a:hlinkClick r:id="rId7" tooltip="https://www.findapprenticeship.service.gov.uk"/>
                </a:rPr>
                <a:t>findapprenticeship.service.gov.uk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7A37A-6E20-CC0D-B2C0-2639BDDD1DE7}"/>
            </a:ext>
          </a:extLst>
        </p:cNvPr>
        <p:cNvGrpSpPr/>
        <p:nvPr/>
      </p:nvGrpSpPr>
      <p:grpSpPr>
        <a:xfrm>
          <a:off x="0" y="0"/>
          <a:ext cx="0" cy="0"/>
          <a:chOff x="0" y="0"/>
          <a:chExt cx="0" cy="0"/>
        </a:xfrm>
      </p:grpSpPr>
      <p:pic>
        <p:nvPicPr>
          <p:cNvPr id="3" name="Picture 2" descr="An image of a T Level student/apprentice with curly hair wearing a dark pink top and a necklace.">
            <a:extLst>
              <a:ext uri="{FF2B5EF4-FFF2-40B4-BE49-F238E27FC236}">
                <a16:creationId xmlns:a16="http://schemas.microsoft.com/office/drawing/2014/main" id="{E0E3B71E-077F-3575-A7AC-E6551AB536D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190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8 key facts about T Levels - four in white circles with purple writing and four in black circles with white writing.&#10;&#10;A black arrow and a smaller white arrow are on the bottom right of the image, pointing up."/>
          <p:cNvGrpSpPr>
            <a:grpSpLocks noGrp="1" noUngrp="1" noRot="1" noMove="1" noResize="1"/>
          </p:cNvGrpSpPr>
          <p:nvPr/>
        </p:nvGrpSpPr>
        <p:grpSpPr>
          <a:xfrm>
            <a:off x="0" y="-132163"/>
            <a:ext cx="12306088" cy="6990163"/>
            <a:chOff x="0" y="0"/>
            <a:chExt cx="4861664" cy="2761546"/>
          </a:xfrm>
        </p:grpSpPr>
        <p:sp>
          <p:nvSpPr>
            <p:cNvPr id="3" name="Freeform 3"/>
            <p:cNvSpPr>
              <a:spLocks noGrp="1" noRot="1" noMove="1" noResize="1" noEditPoints="1" noAdjustHandles="1" noChangeArrowheads="1" noChangeShapeType="1"/>
            </p:cNvSpPr>
            <p:nvPr/>
          </p:nvSpPr>
          <p:spPr>
            <a:xfrm>
              <a:off x="0" y="0"/>
              <a:ext cx="4861664" cy="2761546"/>
            </a:xfrm>
            <a:custGeom>
              <a:avLst/>
              <a:gdLst/>
              <a:ahLst/>
              <a:cxnLst/>
              <a:rect l="l" t="t" r="r" b="b"/>
              <a:pathLst>
                <a:path w="4861664" h="2761546">
                  <a:moveTo>
                    <a:pt x="0" y="0"/>
                  </a:moveTo>
                  <a:lnTo>
                    <a:pt x="4861664" y="0"/>
                  </a:lnTo>
                  <a:lnTo>
                    <a:pt x="4861664" y="2761546"/>
                  </a:lnTo>
                  <a:lnTo>
                    <a:pt x="0" y="2761546"/>
                  </a:lnTo>
                  <a:close/>
                </a:path>
              </a:pathLst>
            </a:custGeom>
            <a:solidFill>
              <a:srgbClr val="765AB0"/>
            </a:solidFill>
          </p:spPr>
          <p:txBody>
            <a:bodyPr/>
            <a:lstStyle/>
            <a:p>
              <a:pPr defTabSz="609630"/>
              <a:endParaRPr lang="en-GB" sz="1200">
                <a:solidFill>
                  <a:prstClr val="black"/>
                </a:solidFill>
                <a:latin typeface="Calibri"/>
              </a:endParaRPr>
            </a:p>
          </p:txBody>
        </p:sp>
        <p:sp>
          <p:nvSpPr>
            <p:cNvPr id="4" name="TextBox 4"/>
            <p:cNvSpPr txBox="1">
              <a:spLocks noGrp="1" noRot="1" noMove="1" noResize="1" noEditPoints="1" noAdjustHandles="1" noChangeArrowheads="1" noChangeShapeType="1"/>
            </p:cNvSpPr>
            <p:nvPr/>
          </p:nvSpPr>
          <p:spPr>
            <a:xfrm>
              <a:off x="0" y="-28575"/>
              <a:ext cx="4861664" cy="2790121"/>
            </a:xfrm>
            <a:prstGeom prst="rect">
              <a:avLst/>
            </a:prstGeom>
          </p:spPr>
          <p:txBody>
            <a:bodyPr lIns="33867" tIns="33867" rIns="33867" bIns="33867" rtlCol="0" anchor="ctr"/>
            <a:lstStyle/>
            <a:p>
              <a:pPr algn="ctr" defTabSz="609630">
                <a:lnSpc>
                  <a:spcPts val="1964"/>
                </a:lnSpc>
              </a:pPr>
              <a:endParaRPr sz="1200">
                <a:solidFill>
                  <a:prstClr val="black"/>
                </a:solidFill>
                <a:latin typeface="Calibri"/>
              </a:endParaRPr>
            </a:p>
          </p:txBody>
        </p:sp>
      </p:grpSp>
      <p:grpSp>
        <p:nvGrpSpPr>
          <p:cNvPr id="63" name="Group 62">
            <a:extLst>
              <a:ext uri="{FF2B5EF4-FFF2-40B4-BE49-F238E27FC236}">
                <a16:creationId xmlns:a16="http://schemas.microsoft.com/office/drawing/2014/main" id="{CDE4C33A-31DD-369B-8A88-A96F5ED0CFBC}"/>
              </a:ext>
            </a:extLst>
          </p:cNvPr>
          <p:cNvGrpSpPr>
            <a:grpSpLocks noGrp="1" noUngrp="1" noRot="1" noMove="1" noResize="1"/>
          </p:cNvGrpSpPr>
          <p:nvPr/>
        </p:nvGrpSpPr>
        <p:grpSpPr>
          <a:xfrm>
            <a:off x="10407272" y="2742586"/>
            <a:ext cx="1873853" cy="4108977"/>
            <a:chOff x="10407272" y="2742586"/>
            <a:chExt cx="1873853" cy="4108977"/>
          </a:xfrm>
        </p:grpSpPr>
        <p:grpSp>
          <p:nvGrpSpPr>
            <p:cNvPr id="39" name="Group 39"/>
            <p:cNvGrpSpPr>
              <a:grpSpLocks noGrp="1" noUngrp="1" noRot="1" noMove="1" noResize="1"/>
            </p:cNvGrpSpPr>
            <p:nvPr/>
          </p:nvGrpSpPr>
          <p:grpSpPr>
            <a:xfrm rot="-10800000">
              <a:off x="10710949" y="2742586"/>
              <a:ext cx="1570176" cy="4108977"/>
              <a:chOff x="0" y="0"/>
              <a:chExt cx="819020" cy="1620791"/>
            </a:xfrm>
          </p:grpSpPr>
          <p:sp>
            <p:nvSpPr>
              <p:cNvPr id="40" name="Freeform 40"/>
              <p:cNvSpPr>
                <a:spLocks noGrp="1" noRot="1" noMove="1" noResize="1" noEditPoints="1" noAdjustHandles="1" noChangeArrowheads="1" noChangeShapeType="1"/>
              </p:cNvSpPr>
              <p:nvPr/>
            </p:nvSpPr>
            <p:spPr>
              <a:xfrm>
                <a:off x="0" y="0"/>
                <a:ext cx="819020" cy="1620791"/>
              </a:xfrm>
              <a:custGeom>
                <a:avLst/>
                <a:gdLst/>
                <a:ahLst/>
                <a:cxnLst/>
                <a:rect l="l" t="t" r="r" b="b"/>
                <a:pathLst>
                  <a:path w="819020" h="1620791">
                    <a:moveTo>
                      <a:pt x="409510" y="1620791"/>
                    </a:moveTo>
                    <a:lnTo>
                      <a:pt x="0" y="1214391"/>
                    </a:lnTo>
                    <a:lnTo>
                      <a:pt x="203200" y="1214391"/>
                    </a:lnTo>
                    <a:lnTo>
                      <a:pt x="203200" y="0"/>
                    </a:lnTo>
                    <a:lnTo>
                      <a:pt x="615820" y="0"/>
                    </a:lnTo>
                    <a:lnTo>
                      <a:pt x="615820" y="1214391"/>
                    </a:lnTo>
                    <a:lnTo>
                      <a:pt x="819020" y="1214391"/>
                    </a:lnTo>
                    <a:lnTo>
                      <a:pt x="409510" y="1620791"/>
                    </a:lnTo>
                    <a:close/>
                  </a:path>
                </a:pathLst>
              </a:custGeom>
              <a:solidFill>
                <a:srgbClr val="000000"/>
              </a:solidFill>
            </p:spPr>
            <p:txBody>
              <a:bodyPr/>
              <a:lstStyle/>
              <a:p>
                <a:pPr defTabSz="609630"/>
                <a:endParaRPr lang="en-GB" sz="1200">
                  <a:solidFill>
                    <a:prstClr val="black"/>
                  </a:solidFill>
                  <a:latin typeface="Calibri"/>
                </a:endParaRPr>
              </a:p>
            </p:txBody>
          </p:sp>
          <p:sp>
            <p:nvSpPr>
              <p:cNvPr id="41" name="TextBox 41"/>
              <p:cNvSpPr txBox="1">
                <a:spLocks noGrp="1" noRot="1" noMove="1" noResize="1" noEditPoints="1" noAdjustHandles="1" noChangeArrowheads="1" noChangeShapeType="1"/>
              </p:cNvSpPr>
              <p:nvPr/>
            </p:nvSpPr>
            <p:spPr>
              <a:xfrm>
                <a:off x="203200" y="0"/>
                <a:ext cx="412620" cy="1519191"/>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grpSp>
          <p:nvGrpSpPr>
            <p:cNvPr id="42" name="Group 42"/>
            <p:cNvGrpSpPr>
              <a:grpSpLocks noGrp="1" noUngrp="1" noRot="1" noMove="1" noResize="1"/>
            </p:cNvGrpSpPr>
            <p:nvPr/>
          </p:nvGrpSpPr>
          <p:grpSpPr>
            <a:xfrm rot="-10800000">
              <a:off x="10407272" y="4522369"/>
              <a:ext cx="1148496" cy="2321230"/>
              <a:chOff x="0" y="0"/>
              <a:chExt cx="768496" cy="1620791"/>
            </a:xfrm>
          </p:grpSpPr>
          <p:sp>
            <p:nvSpPr>
              <p:cNvPr id="43" name="Freeform 43"/>
              <p:cNvSpPr>
                <a:spLocks noGrp="1" noRot="1" noMove="1" noResize="1" noEditPoints="1" noAdjustHandles="1" noChangeArrowheads="1" noChangeShapeType="1"/>
              </p:cNvSpPr>
              <p:nvPr/>
            </p:nvSpPr>
            <p:spPr>
              <a:xfrm>
                <a:off x="0" y="0"/>
                <a:ext cx="768496" cy="1620791"/>
              </a:xfrm>
              <a:custGeom>
                <a:avLst/>
                <a:gdLst/>
                <a:ahLst/>
                <a:cxnLst/>
                <a:rect l="l" t="t" r="r" b="b"/>
                <a:pathLst>
                  <a:path w="768496" h="1620791">
                    <a:moveTo>
                      <a:pt x="384248" y="1620791"/>
                    </a:moveTo>
                    <a:lnTo>
                      <a:pt x="0" y="1214391"/>
                    </a:lnTo>
                    <a:lnTo>
                      <a:pt x="203200" y="1214391"/>
                    </a:lnTo>
                    <a:lnTo>
                      <a:pt x="203200" y="0"/>
                    </a:lnTo>
                    <a:lnTo>
                      <a:pt x="565296" y="0"/>
                    </a:lnTo>
                    <a:lnTo>
                      <a:pt x="565296" y="1214391"/>
                    </a:lnTo>
                    <a:lnTo>
                      <a:pt x="768496" y="1214391"/>
                    </a:lnTo>
                    <a:lnTo>
                      <a:pt x="384248" y="1620791"/>
                    </a:lnTo>
                    <a:close/>
                  </a:path>
                </a:pathLst>
              </a:custGeom>
              <a:solidFill>
                <a:srgbClr val="FFFFFF"/>
              </a:solidFill>
            </p:spPr>
            <p:txBody>
              <a:bodyPr/>
              <a:lstStyle/>
              <a:p>
                <a:pPr defTabSz="609630"/>
                <a:endParaRPr lang="en-GB" sz="1200">
                  <a:solidFill>
                    <a:prstClr val="black"/>
                  </a:solidFill>
                  <a:latin typeface="Calibri"/>
                </a:endParaRPr>
              </a:p>
            </p:txBody>
          </p:sp>
          <p:sp>
            <p:nvSpPr>
              <p:cNvPr id="44" name="TextBox 44"/>
              <p:cNvSpPr txBox="1">
                <a:spLocks noGrp="1" noRot="1" noMove="1" noResize="1" noEditPoints="1" noAdjustHandles="1" noChangeArrowheads="1" noChangeShapeType="1"/>
              </p:cNvSpPr>
              <p:nvPr/>
            </p:nvSpPr>
            <p:spPr>
              <a:xfrm>
                <a:off x="203200" y="0"/>
                <a:ext cx="362096" cy="1519191"/>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grpSp>
      <p:grpSp>
        <p:nvGrpSpPr>
          <p:cNvPr id="72" name="Group 71">
            <a:extLst>
              <a:ext uri="{FF2B5EF4-FFF2-40B4-BE49-F238E27FC236}">
                <a16:creationId xmlns:a16="http://schemas.microsoft.com/office/drawing/2014/main" id="{661F53D6-F3B4-89BD-A1BE-431A47586F1C}"/>
              </a:ext>
            </a:extLst>
          </p:cNvPr>
          <p:cNvGrpSpPr/>
          <p:nvPr/>
        </p:nvGrpSpPr>
        <p:grpSpPr>
          <a:xfrm>
            <a:off x="3961044" y="1646454"/>
            <a:ext cx="1702990" cy="2048959"/>
            <a:chOff x="3961044" y="1646454"/>
            <a:chExt cx="1702990" cy="2048959"/>
          </a:xfrm>
        </p:grpSpPr>
        <p:grpSp>
          <p:nvGrpSpPr>
            <p:cNvPr id="65" name="Group 64">
              <a:extLst>
                <a:ext uri="{FF2B5EF4-FFF2-40B4-BE49-F238E27FC236}">
                  <a16:creationId xmlns:a16="http://schemas.microsoft.com/office/drawing/2014/main" id="{F46096EE-1C60-E273-4863-69B6CE5F5016}"/>
                </a:ext>
              </a:extLst>
            </p:cNvPr>
            <p:cNvGrpSpPr/>
            <p:nvPr/>
          </p:nvGrpSpPr>
          <p:grpSpPr>
            <a:xfrm>
              <a:off x="3961044" y="1992423"/>
              <a:ext cx="1702990" cy="1702990"/>
              <a:chOff x="3961044" y="1992423"/>
              <a:chExt cx="1702990" cy="1702990"/>
            </a:xfrm>
          </p:grpSpPr>
          <p:grpSp>
            <p:nvGrpSpPr>
              <p:cNvPr id="8" name="Group 8"/>
              <p:cNvGrpSpPr/>
              <p:nvPr/>
            </p:nvGrpSpPr>
            <p:grpSpPr>
              <a:xfrm>
                <a:off x="3961044" y="1992423"/>
                <a:ext cx="1702990" cy="170299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19050" cap="sq">
                  <a:solidFill>
                    <a:srgbClr val="000000"/>
                  </a:solidFill>
                  <a:prstDash val="solid"/>
                  <a:miter/>
                </a:ln>
              </p:spPr>
              <p:txBody>
                <a:bodyPr/>
                <a:lstStyle/>
                <a:p>
                  <a:pPr defTabSz="609630"/>
                  <a:endParaRPr lang="en-GB" sz="1200">
                    <a:solidFill>
                      <a:prstClr val="black"/>
                    </a:solidFill>
                    <a:latin typeface="Calibri"/>
                  </a:endParaRPr>
                </a:p>
              </p:txBody>
            </p:sp>
            <p:sp>
              <p:nvSpPr>
                <p:cNvPr id="10" name="TextBox 10"/>
                <p:cNvSpPr txBox="1"/>
                <p:nvPr/>
              </p:nvSpPr>
              <p:spPr>
                <a:xfrm>
                  <a:off x="76200" y="76200"/>
                  <a:ext cx="660400" cy="660400"/>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sp>
            <p:nvSpPr>
              <p:cNvPr id="38" name="TextBox 38"/>
              <p:cNvSpPr txBox="1"/>
              <p:nvPr/>
            </p:nvSpPr>
            <p:spPr>
              <a:xfrm>
                <a:off x="3998463" y="2460004"/>
                <a:ext cx="1633820" cy="764120"/>
              </a:xfrm>
              <a:prstGeom prst="rect">
                <a:avLst/>
              </a:prstGeom>
            </p:spPr>
            <p:txBody>
              <a:bodyPr lIns="0" tIns="0" rIns="0" bIns="0" rtlCol="0" anchor="t">
                <a:spAutoFit/>
              </a:bodyPr>
              <a:lstStyle/>
              <a:p>
                <a:pPr algn="ctr" defTabSz="609630">
                  <a:lnSpc>
                    <a:spcPts val="1964"/>
                  </a:lnSpc>
                </a:pPr>
                <a:r>
                  <a:rPr lang="en-US" sz="1637" b="1">
                    <a:solidFill>
                      <a:srgbClr val="FFFFFF"/>
                    </a:solidFill>
                    <a:latin typeface="Poppins Bold"/>
                    <a:ea typeface="Poppins Bold"/>
                    <a:cs typeface="Poppins Bold"/>
                    <a:sym typeface="Poppins Bold"/>
                  </a:rPr>
                  <a:t>Alternative </a:t>
                </a:r>
              </a:p>
              <a:p>
                <a:pPr algn="ctr" defTabSz="609630">
                  <a:lnSpc>
                    <a:spcPts val="1964"/>
                  </a:lnSpc>
                </a:pPr>
                <a:r>
                  <a:rPr lang="en-US" sz="1637" b="1">
                    <a:solidFill>
                      <a:srgbClr val="FFFFFF"/>
                    </a:solidFill>
                    <a:latin typeface="Poppins Bold"/>
                    <a:ea typeface="Poppins Bold"/>
                    <a:cs typeface="Poppins Bold"/>
                    <a:sym typeface="Poppins Bold"/>
                  </a:rPr>
                  <a:t>to </a:t>
                </a:r>
              </a:p>
              <a:p>
                <a:pPr algn="ctr" defTabSz="609630">
                  <a:lnSpc>
                    <a:spcPts val="1964"/>
                  </a:lnSpc>
                </a:pPr>
                <a:r>
                  <a:rPr lang="en-US" sz="1637" b="1">
                    <a:solidFill>
                      <a:srgbClr val="FFFFFF"/>
                    </a:solidFill>
                    <a:latin typeface="Poppins Bold"/>
                    <a:ea typeface="Poppins Bold"/>
                    <a:cs typeface="Poppins Bold"/>
                    <a:sym typeface="Poppins Bold"/>
                  </a:rPr>
                  <a:t>A-levels</a:t>
                </a:r>
              </a:p>
            </p:txBody>
          </p:sp>
        </p:grpSp>
        <p:grpSp>
          <p:nvGrpSpPr>
            <p:cNvPr id="45" name="Group 45"/>
            <p:cNvGrpSpPr/>
            <p:nvPr/>
          </p:nvGrpSpPr>
          <p:grpSpPr>
            <a:xfrm rot="-10800000">
              <a:off x="4609446" y="1646454"/>
              <a:ext cx="403809" cy="851650"/>
              <a:chOff x="0" y="0"/>
              <a:chExt cx="768496" cy="1620791"/>
            </a:xfrm>
          </p:grpSpPr>
          <p:sp>
            <p:nvSpPr>
              <p:cNvPr id="46" name="Freeform 46"/>
              <p:cNvSpPr/>
              <p:nvPr/>
            </p:nvSpPr>
            <p:spPr>
              <a:xfrm>
                <a:off x="0" y="0"/>
                <a:ext cx="768496" cy="1620791"/>
              </a:xfrm>
              <a:custGeom>
                <a:avLst/>
                <a:gdLst/>
                <a:ahLst/>
                <a:cxnLst/>
                <a:rect l="l" t="t" r="r" b="b"/>
                <a:pathLst>
                  <a:path w="768496" h="1620791">
                    <a:moveTo>
                      <a:pt x="384248" y="1620791"/>
                    </a:moveTo>
                    <a:lnTo>
                      <a:pt x="0" y="1214391"/>
                    </a:lnTo>
                    <a:lnTo>
                      <a:pt x="203200" y="1214391"/>
                    </a:lnTo>
                    <a:lnTo>
                      <a:pt x="203200" y="0"/>
                    </a:lnTo>
                    <a:lnTo>
                      <a:pt x="565296" y="0"/>
                    </a:lnTo>
                    <a:lnTo>
                      <a:pt x="565296" y="1214391"/>
                    </a:lnTo>
                    <a:lnTo>
                      <a:pt x="768496" y="1214391"/>
                    </a:lnTo>
                    <a:lnTo>
                      <a:pt x="384248" y="1620791"/>
                    </a:lnTo>
                    <a:close/>
                  </a:path>
                </a:pathLst>
              </a:custGeom>
              <a:solidFill>
                <a:srgbClr val="000000"/>
              </a:solidFill>
            </p:spPr>
            <p:txBody>
              <a:bodyPr/>
              <a:lstStyle/>
              <a:p>
                <a:pPr defTabSz="609630"/>
                <a:endParaRPr lang="en-GB" sz="1200">
                  <a:solidFill>
                    <a:prstClr val="black"/>
                  </a:solidFill>
                  <a:latin typeface="Calibri"/>
                </a:endParaRPr>
              </a:p>
            </p:txBody>
          </p:sp>
          <p:sp>
            <p:nvSpPr>
              <p:cNvPr id="47" name="TextBox 47"/>
              <p:cNvSpPr txBox="1"/>
              <p:nvPr/>
            </p:nvSpPr>
            <p:spPr>
              <a:xfrm>
                <a:off x="203200" y="0"/>
                <a:ext cx="362096" cy="1519191"/>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grpSp>
      <p:grpSp>
        <p:nvGrpSpPr>
          <p:cNvPr id="76" name="Group 75">
            <a:extLst>
              <a:ext uri="{FF2B5EF4-FFF2-40B4-BE49-F238E27FC236}">
                <a16:creationId xmlns:a16="http://schemas.microsoft.com/office/drawing/2014/main" id="{0983F3E0-FCF5-3B5C-8121-27C0D50F63DD}"/>
              </a:ext>
            </a:extLst>
          </p:cNvPr>
          <p:cNvGrpSpPr/>
          <p:nvPr/>
        </p:nvGrpSpPr>
        <p:grpSpPr>
          <a:xfrm>
            <a:off x="6129959" y="4127358"/>
            <a:ext cx="2037101" cy="1702990"/>
            <a:chOff x="6129959" y="4127358"/>
            <a:chExt cx="2037101" cy="1702990"/>
          </a:xfrm>
        </p:grpSpPr>
        <p:grpSp>
          <p:nvGrpSpPr>
            <p:cNvPr id="70" name="Group 69">
              <a:extLst>
                <a:ext uri="{FF2B5EF4-FFF2-40B4-BE49-F238E27FC236}">
                  <a16:creationId xmlns:a16="http://schemas.microsoft.com/office/drawing/2014/main" id="{4A7E2E89-D316-97BA-E454-23A1B3699D70}"/>
                </a:ext>
              </a:extLst>
            </p:cNvPr>
            <p:cNvGrpSpPr/>
            <p:nvPr/>
          </p:nvGrpSpPr>
          <p:grpSpPr>
            <a:xfrm>
              <a:off x="6129959" y="4127358"/>
              <a:ext cx="1702990" cy="1702990"/>
              <a:chOff x="6129959" y="4127358"/>
              <a:chExt cx="1702990" cy="1702990"/>
            </a:xfrm>
          </p:grpSpPr>
          <p:grpSp>
            <p:nvGrpSpPr>
              <p:cNvPr id="23" name="Group 23"/>
              <p:cNvGrpSpPr/>
              <p:nvPr/>
            </p:nvGrpSpPr>
            <p:grpSpPr>
              <a:xfrm>
                <a:off x="6129959" y="4127358"/>
                <a:ext cx="1702990" cy="1702990"/>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19050" cap="sq">
                  <a:solidFill>
                    <a:srgbClr val="000000"/>
                  </a:solidFill>
                  <a:prstDash val="solid"/>
                  <a:miter/>
                </a:ln>
              </p:spPr>
              <p:txBody>
                <a:bodyPr/>
                <a:lstStyle/>
                <a:p>
                  <a:pPr defTabSz="609630"/>
                  <a:endParaRPr lang="en-GB" sz="1200">
                    <a:solidFill>
                      <a:prstClr val="black"/>
                    </a:solidFill>
                    <a:latin typeface="Calibri"/>
                  </a:endParaRPr>
                </a:p>
              </p:txBody>
            </p:sp>
            <p:sp>
              <p:nvSpPr>
                <p:cNvPr id="25" name="TextBox 25"/>
                <p:cNvSpPr txBox="1"/>
                <p:nvPr/>
              </p:nvSpPr>
              <p:spPr>
                <a:xfrm>
                  <a:off x="76200" y="76200"/>
                  <a:ext cx="660400" cy="660400"/>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sp>
            <p:nvSpPr>
              <p:cNvPr id="35" name="TextBox 35"/>
              <p:cNvSpPr txBox="1"/>
              <p:nvPr/>
            </p:nvSpPr>
            <p:spPr>
              <a:xfrm>
                <a:off x="6164544" y="4594939"/>
                <a:ext cx="1633820" cy="764120"/>
              </a:xfrm>
              <a:prstGeom prst="rect">
                <a:avLst/>
              </a:prstGeom>
            </p:spPr>
            <p:txBody>
              <a:bodyPr lIns="0" tIns="0" rIns="0" bIns="0" rtlCol="0" anchor="t">
                <a:spAutoFit/>
              </a:bodyPr>
              <a:lstStyle/>
              <a:p>
                <a:pPr algn="ctr" defTabSz="609630">
                  <a:lnSpc>
                    <a:spcPts val="1964"/>
                  </a:lnSpc>
                </a:pPr>
                <a:r>
                  <a:rPr lang="en-US" sz="1637" b="1">
                    <a:solidFill>
                      <a:srgbClr val="FFFFFF"/>
                    </a:solidFill>
                    <a:latin typeface="Poppins Bold"/>
                    <a:ea typeface="Poppins Bold"/>
                    <a:cs typeface="Poppins Bold"/>
                    <a:sym typeface="Poppins Bold"/>
                  </a:rPr>
                  <a:t>Get </a:t>
                </a:r>
              </a:p>
              <a:p>
                <a:pPr algn="ctr" defTabSz="609630">
                  <a:lnSpc>
                    <a:spcPts val="1964"/>
                  </a:lnSpc>
                </a:pPr>
                <a:r>
                  <a:rPr lang="en-US" sz="1637" b="1">
                    <a:solidFill>
                      <a:srgbClr val="FFFFFF"/>
                    </a:solidFill>
                    <a:latin typeface="Poppins Bold"/>
                    <a:ea typeface="Poppins Bold"/>
                    <a:cs typeface="Poppins Bold"/>
                    <a:sym typeface="Poppins Bold"/>
                  </a:rPr>
                  <a:t>work </a:t>
                </a:r>
              </a:p>
              <a:p>
                <a:pPr algn="ctr" defTabSz="609630">
                  <a:lnSpc>
                    <a:spcPts val="1964"/>
                  </a:lnSpc>
                </a:pPr>
                <a:r>
                  <a:rPr lang="en-US" sz="1637" b="1">
                    <a:solidFill>
                      <a:srgbClr val="FFFFFF"/>
                    </a:solidFill>
                    <a:latin typeface="Poppins Bold"/>
                    <a:ea typeface="Poppins Bold"/>
                    <a:cs typeface="Poppins Bold"/>
                    <a:sym typeface="Poppins Bold"/>
                  </a:rPr>
                  <a:t>ready</a:t>
                </a:r>
              </a:p>
            </p:txBody>
          </p:sp>
        </p:grpSp>
        <p:grpSp>
          <p:nvGrpSpPr>
            <p:cNvPr id="48" name="Group 48"/>
            <p:cNvGrpSpPr/>
            <p:nvPr/>
          </p:nvGrpSpPr>
          <p:grpSpPr>
            <a:xfrm rot="-5400000">
              <a:off x="7539330" y="4555232"/>
              <a:ext cx="403809" cy="851650"/>
              <a:chOff x="0" y="0"/>
              <a:chExt cx="768496" cy="1620791"/>
            </a:xfrm>
          </p:grpSpPr>
          <p:sp>
            <p:nvSpPr>
              <p:cNvPr id="49" name="Freeform 49"/>
              <p:cNvSpPr/>
              <p:nvPr/>
            </p:nvSpPr>
            <p:spPr>
              <a:xfrm>
                <a:off x="0" y="0"/>
                <a:ext cx="768496" cy="1620791"/>
              </a:xfrm>
              <a:custGeom>
                <a:avLst/>
                <a:gdLst/>
                <a:ahLst/>
                <a:cxnLst/>
                <a:rect l="l" t="t" r="r" b="b"/>
                <a:pathLst>
                  <a:path w="768496" h="1620791">
                    <a:moveTo>
                      <a:pt x="384248" y="1620791"/>
                    </a:moveTo>
                    <a:lnTo>
                      <a:pt x="0" y="1214391"/>
                    </a:lnTo>
                    <a:lnTo>
                      <a:pt x="203200" y="1214391"/>
                    </a:lnTo>
                    <a:lnTo>
                      <a:pt x="203200" y="0"/>
                    </a:lnTo>
                    <a:lnTo>
                      <a:pt x="565296" y="0"/>
                    </a:lnTo>
                    <a:lnTo>
                      <a:pt x="565296" y="1214391"/>
                    </a:lnTo>
                    <a:lnTo>
                      <a:pt x="768496" y="1214391"/>
                    </a:lnTo>
                    <a:lnTo>
                      <a:pt x="384248" y="1620791"/>
                    </a:lnTo>
                    <a:close/>
                  </a:path>
                </a:pathLst>
              </a:custGeom>
              <a:solidFill>
                <a:srgbClr val="000000"/>
              </a:solidFill>
            </p:spPr>
            <p:txBody>
              <a:bodyPr/>
              <a:lstStyle/>
              <a:p>
                <a:pPr defTabSz="609630"/>
                <a:endParaRPr lang="en-GB" sz="1200">
                  <a:solidFill>
                    <a:prstClr val="black"/>
                  </a:solidFill>
                  <a:latin typeface="Calibri"/>
                </a:endParaRPr>
              </a:p>
            </p:txBody>
          </p:sp>
          <p:sp>
            <p:nvSpPr>
              <p:cNvPr id="50" name="TextBox 50"/>
              <p:cNvSpPr txBox="1"/>
              <p:nvPr/>
            </p:nvSpPr>
            <p:spPr>
              <a:xfrm>
                <a:off x="203200" y="0"/>
                <a:ext cx="362096" cy="1519191"/>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grpSp>
      <p:grpSp>
        <p:nvGrpSpPr>
          <p:cNvPr id="71" name="Group 70">
            <a:extLst>
              <a:ext uri="{FF2B5EF4-FFF2-40B4-BE49-F238E27FC236}">
                <a16:creationId xmlns:a16="http://schemas.microsoft.com/office/drawing/2014/main" id="{6ECEADA4-F2DD-2F97-8B69-1A6C698140A5}"/>
              </a:ext>
            </a:extLst>
          </p:cNvPr>
          <p:cNvGrpSpPr/>
          <p:nvPr/>
        </p:nvGrpSpPr>
        <p:grpSpPr>
          <a:xfrm>
            <a:off x="8294123" y="3986260"/>
            <a:ext cx="1702990" cy="1844088"/>
            <a:chOff x="8294123" y="3986260"/>
            <a:chExt cx="1702990" cy="1844088"/>
          </a:xfrm>
        </p:grpSpPr>
        <p:grpSp>
          <p:nvGrpSpPr>
            <p:cNvPr id="20" name="Group 20"/>
            <p:cNvGrpSpPr/>
            <p:nvPr/>
          </p:nvGrpSpPr>
          <p:grpSpPr>
            <a:xfrm>
              <a:off x="8294123" y="4127358"/>
              <a:ext cx="1702990" cy="170299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pPr defTabSz="609630"/>
                <a:endParaRPr lang="en-GB" sz="1200">
                  <a:solidFill>
                    <a:prstClr val="black"/>
                  </a:solidFill>
                  <a:latin typeface="Calibri"/>
                </a:endParaRPr>
              </a:p>
            </p:txBody>
          </p:sp>
          <p:sp>
            <p:nvSpPr>
              <p:cNvPr id="22" name="TextBox 22"/>
              <p:cNvSpPr txBox="1"/>
              <p:nvPr/>
            </p:nvSpPr>
            <p:spPr>
              <a:xfrm>
                <a:off x="76200" y="76200"/>
                <a:ext cx="660400" cy="660400"/>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sp>
          <p:nvSpPr>
            <p:cNvPr id="37" name="TextBox 37"/>
            <p:cNvSpPr txBox="1"/>
            <p:nvPr/>
          </p:nvSpPr>
          <p:spPr>
            <a:xfrm>
              <a:off x="8334599" y="4838182"/>
              <a:ext cx="1633820" cy="251159"/>
            </a:xfrm>
            <a:prstGeom prst="rect">
              <a:avLst/>
            </a:prstGeom>
          </p:spPr>
          <p:txBody>
            <a:bodyPr lIns="0" tIns="0" rIns="0" bIns="0" rtlCol="0" anchor="t">
              <a:spAutoFit/>
            </a:bodyPr>
            <a:lstStyle/>
            <a:p>
              <a:pPr algn="ctr" defTabSz="609630">
                <a:lnSpc>
                  <a:spcPts val="1964"/>
                </a:lnSpc>
              </a:pPr>
              <a:r>
                <a:rPr lang="en-US" sz="1637" b="1">
                  <a:solidFill>
                    <a:srgbClr val="765AB0"/>
                  </a:solidFill>
                  <a:latin typeface="Poppins Bold"/>
                  <a:ea typeface="Poppins Bold"/>
                  <a:cs typeface="Poppins Bold"/>
                  <a:sym typeface="Poppins Bold"/>
                </a:rPr>
                <a:t>20 subjects</a:t>
              </a:r>
            </a:p>
          </p:txBody>
        </p:sp>
        <p:grpSp>
          <p:nvGrpSpPr>
            <p:cNvPr id="51" name="Group 51"/>
            <p:cNvGrpSpPr/>
            <p:nvPr/>
          </p:nvGrpSpPr>
          <p:grpSpPr>
            <a:xfrm rot="-8381536">
              <a:off x="9494944" y="3986260"/>
              <a:ext cx="403809" cy="851650"/>
              <a:chOff x="0" y="0"/>
              <a:chExt cx="768496" cy="1620791"/>
            </a:xfrm>
          </p:grpSpPr>
          <p:sp>
            <p:nvSpPr>
              <p:cNvPr id="52" name="Freeform 52"/>
              <p:cNvSpPr/>
              <p:nvPr/>
            </p:nvSpPr>
            <p:spPr>
              <a:xfrm>
                <a:off x="0" y="0"/>
                <a:ext cx="768496" cy="1620791"/>
              </a:xfrm>
              <a:custGeom>
                <a:avLst/>
                <a:gdLst/>
                <a:ahLst/>
                <a:cxnLst/>
                <a:rect l="l" t="t" r="r" b="b"/>
                <a:pathLst>
                  <a:path w="768496" h="1620791">
                    <a:moveTo>
                      <a:pt x="384248" y="1620791"/>
                    </a:moveTo>
                    <a:lnTo>
                      <a:pt x="0" y="1214391"/>
                    </a:lnTo>
                    <a:lnTo>
                      <a:pt x="203200" y="1214391"/>
                    </a:lnTo>
                    <a:lnTo>
                      <a:pt x="203200" y="0"/>
                    </a:lnTo>
                    <a:lnTo>
                      <a:pt x="565296" y="0"/>
                    </a:lnTo>
                    <a:lnTo>
                      <a:pt x="565296" y="1214391"/>
                    </a:lnTo>
                    <a:lnTo>
                      <a:pt x="768496" y="1214391"/>
                    </a:lnTo>
                    <a:lnTo>
                      <a:pt x="384248" y="1620791"/>
                    </a:lnTo>
                    <a:close/>
                  </a:path>
                </a:pathLst>
              </a:custGeom>
              <a:solidFill>
                <a:srgbClr val="FFFFFF"/>
              </a:solidFill>
            </p:spPr>
            <p:txBody>
              <a:bodyPr/>
              <a:lstStyle/>
              <a:p>
                <a:pPr defTabSz="609630"/>
                <a:endParaRPr lang="en-GB" sz="1200">
                  <a:solidFill>
                    <a:prstClr val="black"/>
                  </a:solidFill>
                  <a:latin typeface="Calibri"/>
                </a:endParaRPr>
              </a:p>
            </p:txBody>
          </p:sp>
          <p:sp>
            <p:nvSpPr>
              <p:cNvPr id="53" name="TextBox 53"/>
              <p:cNvSpPr txBox="1"/>
              <p:nvPr/>
            </p:nvSpPr>
            <p:spPr>
              <a:xfrm>
                <a:off x="203200" y="0"/>
                <a:ext cx="362096" cy="1519191"/>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grpSp>
      <p:grpSp>
        <p:nvGrpSpPr>
          <p:cNvPr id="74" name="Group 73">
            <a:extLst>
              <a:ext uri="{FF2B5EF4-FFF2-40B4-BE49-F238E27FC236}">
                <a16:creationId xmlns:a16="http://schemas.microsoft.com/office/drawing/2014/main" id="{5EBB7060-C86F-ECC2-1384-EC445678DD33}"/>
              </a:ext>
            </a:extLst>
          </p:cNvPr>
          <p:cNvGrpSpPr/>
          <p:nvPr/>
        </p:nvGrpSpPr>
        <p:grpSpPr>
          <a:xfrm>
            <a:off x="1450272" y="4127358"/>
            <a:ext cx="2049598" cy="1702990"/>
            <a:chOff x="1450272" y="4127358"/>
            <a:chExt cx="2049598" cy="1702990"/>
          </a:xfrm>
        </p:grpSpPr>
        <p:grpSp>
          <p:nvGrpSpPr>
            <p:cNvPr id="68" name="Group 67">
              <a:extLst>
                <a:ext uri="{FF2B5EF4-FFF2-40B4-BE49-F238E27FC236}">
                  <a16:creationId xmlns:a16="http://schemas.microsoft.com/office/drawing/2014/main" id="{53DF9CA4-E71D-A4FD-23EE-E77CA6682693}"/>
                </a:ext>
              </a:extLst>
            </p:cNvPr>
            <p:cNvGrpSpPr/>
            <p:nvPr/>
          </p:nvGrpSpPr>
          <p:grpSpPr>
            <a:xfrm>
              <a:off x="1796880" y="4127358"/>
              <a:ext cx="1702990" cy="1702990"/>
              <a:chOff x="1796880" y="4127358"/>
              <a:chExt cx="1702990" cy="1702990"/>
            </a:xfrm>
          </p:grpSpPr>
          <p:grpSp>
            <p:nvGrpSpPr>
              <p:cNvPr id="32" name="Group 32"/>
              <p:cNvGrpSpPr/>
              <p:nvPr/>
            </p:nvGrpSpPr>
            <p:grpSpPr>
              <a:xfrm>
                <a:off x="1796880" y="4127358"/>
                <a:ext cx="1702990" cy="170299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19050" cap="sq">
                  <a:solidFill>
                    <a:srgbClr val="000000"/>
                  </a:solidFill>
                  <a:prstDash val="solid"/>
                  <a:miter/>
                </a:ln>
              </p:spPr>
              <p:txBody>
                <a:bodyPr/>
                <a:lstStyle/>
                <a:p>
                  <a:pPr defTabSz="609630"/>
                  <a:endParaRPr lang="en-GB" sz="1200">
                    <a:solidFill>
                      <a:prstClr val="black"/>
                    </a:solidFill>
                    <a:latin typeface="Calibri"/>
                  </a:endParaRPr>
                </a:p>
              </p:txBody>
            </p:sp>
            <p:sp>
              <p:nvSpPr>
                <p:cNvPr id="34" name="TextBox 34"/>
                <p:cNvSpPr txBox="1"/>
                <p:nvPr/>
              </p:nvSpPr>
              <p:spPr>
                <a:xfrm>
                  <a:off x="76200" y="76200"/>
                  <a:ext cx="660400" cy="660400"/>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sp>
            <p:nvSpPr>
              <p:cNvPr id="36" name="TextBox 36"/>
              <p:cNvSpPr txBox="1"/>
              <p:nvPr/>
            </p:nvSpPr>
            <p:spPr>
              <a:xfrm>
                <a:off x="1826713" y="4594939"/>
                <a:ext cx="1633820" cy="764120"/>
              </a:xfrm>
              <a:prstGeom prst="rect">
                <a:avLst/>
              </a:prstGeom>
            </p:spPr>
            <p:txBody>
              <a:bodyPr lIns="0" tIns="0" rIns="0" bIns="0" rtlCol="0" anchor="t">
                <a:spAutoFit/>
              </a:bodyPr>
              <a:lstStyle/>
              <a:p>
                <a:pPr algn="ctr" defTabSz="609630">
                  <a:lnSpc>
                    <a:spcPts val="1964"/>
                  </a:lnSpc>
                </a:pPr>
                <a:r>
                  <a:rPr lang="en-US" sz="1637" b="1">
                    <a:solidFill>
                      <a:srgbClr val="FFFFFF"/>
                    </a:solidFill>
                    <a:latin typeface="Poppins Bold"/>
                    <a:ea typeface="Poppins Bold"/>
                    <a:cs typeface="Poppins Bold"/>
                    <a:sym typeface="Poppins Bold"/>
                  </a:rPr>
                  <a:t>1 T Level </a:t>
                </a:r>
              </a:p>
              <a:p>
                <a:pPr algn="ctr" defTabSz="609630">
                  <a:lnSpc>
                    <a:spcPts val="1964"/>
                  </a:lnSpc>
                </a:pPr>
                <a:r>
                  <a:rPr lang="en-US" sz="1637" b="1">
                    <a:solidFill>
                      <a:srgbClr val="FFFFFF"/>
                    </a:solidFill>
                    <a:latin typeface="Poppins Bold"/>
                    <a:ea typeface="Poppins Bold"/>
                    <a:cs typeface="Poppins Bold"/>
                    <a:sym typeface="Poppins Bold"/>
                  </a:rPr>
                  <a:t>= </a:t>
                </a:r>
              </a:p>
              <a:p>
                <a:pPr algn="ctr" defTabSz="609630">
                  <a:lnSpc>
                    <a:spcPts val="1964"/>
                  </a:lnSpc>
                </a:pPr>
                <a:r>
                  <a:rPr lang="en-US" sz="1637" b="1">
                    <a:solidFill>
                      <a:srgbClr val="FFFFFF"/>
                    </a:solidFill>
                    <a:latin typeface="Poppins Bold"/>
                    <a:ea typeface="Poppins Bold"/>
                    <a:cs typeface="Poppins Bold"/>
                    <a:sym typeface="Poppins Bold"/>
                  </a:rPr>
                  <a:t>3 A-levels</a:t>
                </a:r>
              </a:p>
            </p:txBody>
          </p:sp>
        </p:grpSp>
        <p:grpSp>
          <p:nvGrpSpPr>
            <p:cNvPr id="54" name="Group 54"/>
            <p:cNvGrpSpPr/>
            <p:nvPr/>
          </p:nvGrpSpPr>
          <p:grpSpPr>
            <a:xfrm rot="5472222">
              <a:off x="1674192" y="4553028"/>
              <a:ext cx="403809" cy="851650"/>
              <a:chOff x="0" y="0"/>
              <a:chExt cx="768496" cy="1620791"/>
            </a:xfrm>
          </p:grpSpPr>
          <p:sp>
            <p:nvSpPr>
              <p:cNvPr id="55" name="Freeform 55"/>
              <p:cNvSpPr/>
              <p:nvPr/>
            </p:nvSpPr>
            <p:spPr>
              <a:xfrm>
                <a:off x="0" y="0"/>
                <a:ext cx="768496" cy="1620791"/>
              </a:xfrm>
              <a:custGeom>
                <a:avLst/>
                <a:gdLst/>
                <a:ahLst/>
                <a:cxnLst/>
                <a:rect l="l" t="t" r="r" b="b"/>
                <a:pathLst>
                  <a:path w="768496" h="1620791">
                    <a:moveTo>
                      <a:pt x="384248" y="1620791"/>
                    </a:moveTo>
                    <a:lnTo>
                      <a:pt x="0" y="1214391"/>
                    </a:lnTo>
                    <a:lnTo>
                      <a:pt x="203200" y="1214391"/>
                    </a:lnTo>
                    <a:lnTo>
                      <a:pt x="203200" y="0"/>
                    </a:lnTo>
                    <a:lnTo>
                      <a:pt x="565296" y="0"/>
                    </a:lnTo>
                    <a:lnTo>
                      <a:pt x="565296" y="1214391"/>
                    </a:lnTo>
                    <a:lnTo>
                      <a:pt x="768496" y="1214391"/>
                    </a:lnTo>
                    <a:lnTo>
                      <a:pt x="384248" y="1620791"/>
                    </a:lnTo>
                    <a:close/>
                  </a:path>
                </a:pathLst>
              </a:custGeom>
              <a:solidFill>
                <a:srgbClr val="000000"/>
              </a:solidFill>
            </p:spPr>
            <p:txBody>
              <a:bodyPr/>
              <a:lstStyle/>
              <a:p>
                <a:pPr defTabSz="609630"/>
                <a:endParaRPr lang="en-GB" sz="1200">
                  <a:solidFill>
                    <a:prstClr val="black"/>
                  </a:solidFill>
                  <a:latin typeface="Calibri"/>
                </a:endParaRPr>
              </a:p>
            </p:txBody>
          </p:sp>
          <p:sp>
            <p:nvSpPr>
              <p:cNvPr id="56" name="TextBox 56"/>
              <p:cNvSpPr txBox="1"/>
              <p:nvPr/>
            </p:nvSpPr>
            <p:spPr>
              <a:xfrm>
                <a:off x="203200" y="0"/>
                <a:ext cx="362096" cy="1519191"/>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grpSp>
      <p:grpSp>
        <p:nvGrpSpPr>
          <p:cNvPr id="64" name="Group 63">
            <a:extLst>
              <a:ext uri="{FF2B5EF4-FFF2-40B4-BE49-F238E27FC236}">
                <a16:creationId xmlns:a16="http://schemas.microsoft.com/office/drawing/2014/main" id="{F4F32D27-163E-019E-87FE-3824BD593E5A}"/>
              </a:ext>
            </a:extLst>
          </p:cNvPr>
          <p:cNvGrpSpPr/>
          <p:nvPr/>
        </p:nvGrpSpPr>
        <p:grpSpPr>
          <a:xfrm>
            <a:off x="1792128" y="1992423"/>
            <a:ext cx="1702990" cy="1702990"/>
            <a:chOff x="1792128" y="1992423"/>
            <a:chExt cx="1702990" cy="1702990"/>
          </a:xfrm>
        </p:grpSpPr>
        <p:grpSp>
          <p:nvGrpSpPr>
            <p:cNvPr id="5" name="Group 5"/>
            <p:cNvGrpSpPr/>
            <p:nvPr/>
          </p:nvGrpSpPr>
          <p:grpSpPr>
            <a:xfrm>
              <a:off x="1792128" y="1992423"/>
              <a:ext cx="1702990" cy="170299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pPr defTabSz="609630"/>
                <a:endParaRPr lang="en-GB" sz="1200">
                  <a:solidFill>
                    <a:prstClr val="black"/>
                  </a:solidFill>
                  <a:latin typeface="Calibri"/>
                </a:endParaRPr>
              </a:p>
            </p:txBody>
          </p:sp>
          <p:sp>
            <p:nvSpPr>
              <p:cNvPr id="7" name="TextBox 7"/>
              <p:cNvSpPr txBox="1"/>
              <p:nvPr/>
            </p:nvSpPr>
            <p:spPr>
              <a:xfrm>
                <a:off x="76200" y="76200"/>
                <a:ext cx="660400" cy="660400"/>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sp>
          <p:nvSpPr>
            <p:cNvPr id="57" name="TextBox 57"/>
            <p:cNvSpPr txBox="1"/>
            <p:nvPr/>
          </p:nvSpPr>
          <p:spPr>
            <a:xfrm>
              <a:off x="1826713" y="2581625"/>
              <a:ext cx="1633820" cy="507639"/>
            </a:xfrm>
            <a:prstGeom prst="rect">
              <a:avLst/>
            </a:prstGeom>
          </p:spPr>
          <p:txBody>
            <a:bodyPr lIns="0" tIns="0" rIns="0" bIns="0" rtlCol="0" anchor="t">
              <a:spAutoFit/>
            </a:bodyPr>
            <a:lstStyle/>
            <a:p>
              <a:pPr algn="ctr" defTabSz="609630">
                <a:lnSpc>
                  <a:spcPts val="1964"/>
                </a:lnSpc>
              </a:pPr>
              <a:r>
                <a:rPr lang="en-US" sz="1637" b="1">
                  <a:solidFill>
                    <a:srgbClr val="765AB0"/>
                  </a:solidFill>
                  <a:latin typeface="Poppins Bold"/>
                  <a:ea typeface="Poppins Bold"/>
                  <a:cs typeface="Poppins Bold"/>
                  <a:sym typeface="Poppins Bold"/>
                </a:rPr>
                <a:t>Two year </a:t>
              </a:r>
            </a:p>
            <a:p>
              <a:pPr algn="ctr" defTabSz="609630">
                <a:lnSpc>
                  <a:spcPts val="1964"/>
                </a:lnSpc>
              </a:pPr>
              <a:r>
                <a:rPr lang="en-US" sz="1637" b="1">
                  <a:solidFill>
                    <a:srgbClr val="765AB0"/>
                  </a:solidFill>
                  <a:latin typeface="Poppins Bold"/>
                  <a:ea typeface="Poppins Bold"/>
                  <a:cs typeface="Poppins Bold"/>
                  <a:sym typeface="Poppins Bold"/>
                </a:rPr>
                <a:t>course</a:t>
              </a:r>
            </a:p>
          </p:txBody>
        </p:sp>
      </p:grpSp>
      <p:grpSp>
        <p:nvGrpSpPr>
          <p:cNvPr id="73" name="Group 72">
            <a:extLst>
              <a:ext uri="{FF2B5EF4-FFF2-40B4-BE49-F238E27FC236}">
                <a16:creationId xmlns:a16="http://schemas.microsoft.com/office/drawing/2014/main" id="{77AB8E58-0CBE-2864-5603-6994E6C7709E}"/>
              </a:ext>
            </a:extLst>
          </p:cNvPr>
          <p:cNvGrpSpPr/>
          <p:nvPr/>
        </p:nvGrpSpPr>
        <p:grpSpPr>
          <a:xfrm>
            <a:off x="8294123" y="1869428"/>
            <a:ext cx="1702990" cy="1825985"/>
            <a:chOff x="8294123" y="1869428"/>
            <a:chExt cx="1702990" cy="1825985"/>
          </a:xfrm>
        </p:grpSpPr>
        <p:grpSp>
          <p:nvGrpSpPr>
            <p:cNvPr id="14" name="Group 14"/>
            <p:cNvGrpSpPr/>
            <p:nvPr/>
          </p:nvGrpSpPr>
          <p:grpSpPr>
            <a:xfrm rot="8338213">
              <a:off x="8396999" y="1869428"/>
              <a:ext cx="403809" cy="851650"/>
              <a:chOff x="0" y="0"/>
              <a:chExt cx="768496" cy="1620791"/>
            </a:xfrm>
          </p:grpSpPr>
          <p:sp>
            <p:nvSpPr>
              <p:cNvPr id="15" name="Freeform 15"/>
              <p:cNvSpPr/>
              <p:nvPr/>
            </p:nvSpPr>
            <p:spPr>
              <a:xfrm>
                <a:off x="0" y="0"/>
                <a:ext cx="768496" cy="1620791"/>
              </a:xfrm>
              <a:custGeom>
                <a:avLst/>
                <a:gdLst/>
                <a:ahLst/>
                <a:cxnLst/>
                <a:rect l="l" t="t" r="r" b="b"/>
                <a:pathLst>
                  <a:path w="768496" h="1620791">
                    <a:moveTo>
                      <a:pt x="384248" y="1620791"/>
                    </a:moveTo>
                    <a:lnTo>
                      <a:pt x="0" y="1214391"/>
                    </a:lnTo>
                    <a:lnTo>
                      <a:pt x="203200" y="1214391"/>
                    </a:lnTo>
                    <a:lnTo>
                      <a:pt x="203200" y="0"/>
                    </a:lnTo>
                    <a:lnTo>
                      <a:pt x="565296" y="0"/>
                    </a:lnTo>
                    <a:lnTo>
                      <a:pt x="565296" y="1214391"/>
                    </a:lnTo>
                    <a:lnTo>
                      <a:pt x="768496" y="1214391"/>
                    </a:lnTo>
                    <a:lnTo>
                      <a:pt x="384248" y="1620791"/>
                    </a:lnTo>
                    <a:close/>
                  </a:path>
                </a:pathLst>
              </a:custGeom>
              <a:solidFill>
                <a:srgbClr val="000000"/>
              </a:solidFill>
            </p:spPr>
            <p:txBody>
              <a:bodyPr/>
              <a:lstStyle/>
              <a:p>
                <a:pPr defTabSz="609630"/>
                <a:endParaRPr lang="en-GB" sz="1200">
                  <a:solidFill>
                    <a:prstClr val="black"/>
                  </a:solidFill>
                  <a:latin typeface="Calibri"/>
                </a:endParaRPr>
              </a:p>
            </p:txBody>
          </p:sp>
          <p:sp>
            <p:nvSpPr>
              <p:cNvPr id="16" name="TextBox 16"/>
              <p:cNvSpPr txBox="1"/>
              <p:nvPr/>
            </p:nvSpPr>
            <p:spPr>
              <a:xfrm>
                <a:off x="203200" y="0"/>
                <a:ext cx="362096" cy="1519191"/>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grpSp>
          <p:nvGrpSpPr>
            <p:cNvPr id="67" name="Group 66">
              <a:extLst>
                <a:ext uri="{FF2B5EF4-FFF2-40B4-BE49-F238E27FC236}">
                  <a16:creationId xmlns:a16="http://schemas.microsoft.com/office/drawing/2014/main" id="{D0A78DA7-1F35-3085-BA32-D961BEF3117A}"/>
                </a:ext>
              </a:extLst>
            </p:cNvPr>
            <p:cNvGrpSpPr/>
            <p:nvPr/>
          </p:nvGrpSpPr>
          <p:grpSpPr>
            <a:xfrm>
              <a:off x="8294123" y="1992423"/>
              <a:ext cx="1702990" cy="1702990"/>
              <a:chOff x="8294123" y="1992423"/>
              <a:chExt cx="1702990" cy="1702990"/>
            </a:xfrm>
          </p:grpSpPr>
          <p:grpSp>
            <p:nvGrpSpPr>
              <p:cNvPr id="17" name="Group 17"/>
              <p:cNvGrpSpPr/>
              <p:nvPr/>
            </p:nvGrpSpPr>
            <p:grpSpPr>
              <a:xfrm>
                <a:off x="8294123" y="1992423"/>
                <a:ext cx="1702990" cy="170299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19050" cap="sq">
                  <a:solidFill>
                    <a:srgbClr val="000000"/>
                  </a:solidFill>
                  <a:prstDash val="solid"/>
                  <a:miter/>
                </a:ln>
              </p:spPr>
              <p:txBody>
                <a:bodyPr/>
                <a:lstStyle/>
                <a:p>
                  <a:pPr defTabSz="609630"/>
                  <a:endParaRPr lang="en-GB" sz="1200">
                    <a:solidFill>
                      <a:prstClr val="black"/>
                    </a:solidFill>
                    <a:latin typeface="Calibri"/>
                  </a:endParaRPr>
                </a:p>
              </p:txBody>
            </p:sp>
            <p:sp>
              <p:nvSpPr>
                <p:cNvPr id="19" name="TextBox 19"/>
                <p:cNvSpPr txBox="1"/>
                <p:nvPr/>
              </p:nvSpPr>
              <p:spPr>
                <a:xfrm>
                  <a:off x="76200" y="76200"/>
                  <a:ext cx="660400" cy="660400"/>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sp>
            <p:nvSpPr>
              <p:cNvPr id="58" name="TextBox 58"/>
              <p:cNvSpPr txBox="1"/>
              <p:nvPr/>
            </p:nvSpPr>
            <p:spPr>
              <a:xfrm>
                <a:off x="8325873" y="2460004"/>
                <a:ext cx="1633820" cy="764120"/>
              </a:xfrm>
              <a:prstGeom prst="rect">
                <a:avLst/>
              </a:prstGeom>
            </p:spPr>
            <p:txBody>
              <a:bodyPr lIns="0" tIns="0" rIns="0" bIns="0" rtlCol="0" anchor="t">
                <a:spAutoFit/>
              </a:bodyPr>
              <a:lstStyle/>
              <a:p>
                <a:pPr algn="ctr" defTabSz="609630">
                  <a:lnSpc>
                    <a:spcPts val="1964"/>
                  </a:lnSpc>
                </a:pPr>
                <a:r>
                  <a:rPr lang="en-US" sz="1637" b="1">
                    <a:solidFill>
                      <a:srgbClr val="FFFFFF"/>
                    </a:solidFill>
                    <a:latin typeface="Poppins Bold"/>
                    <a:ea typeface="Poppins Bold"/>
                    <a:cs typeface="Poppins Bold"/>
                    <a:sym typeface="Poppins Bold"/>
                  </a:rPr>
                  <a:t>45-day </a:t>
                </a:r>
              </a:p>
              <a:p>
                <a:pPr algn="ctr" defTabSz="609630">
                  <a:lnSpc>
                    <a:spcPts val="1964"/>
                  </a:lnSpc>
                </a:pPr>
                <a:r>
                  <a:rPr lang="en-US" sz="1637" b="1">
                    <a:solidFill>
                      <a:srgbClr val="FFFFFF"/>
                    </a:solidFill>
                    <a:latin typeface="Poppins Bold"/>
                    <a:ea typeface="Poppins Bold"/>
                    <a:cs typeface="Poppins Bold"/>
                    <a:sym typeface="Poppins Bold"/>
                  </a:rPr>
                  <a:t>industry placement</a:t>
                </a:r>
              </a:p>
            </p:txBody>
          </p:sp>
        </p:grpSp>
      </p:grpSp>
      <p:grpSp>
        <p:nvGrpSpPr>
          <p:cNvPr id="75" name="Group 74">
            <a:extLst>
              <a:ext uri="{FF2B5EF4-FFF2-40B4-BE49-F238E27FC236}">
                <a16:creationId xmlns:a16="http://schemas.microsoft.com/office/drawing/2014/main" id="{0D1CBB81-BC4D-7796-2BDF-6E3DB6F6FE0D}"/>
              </a:ext>
            </a:extLst>
          </p:cNvPr>
          <p:cNvGrpSpPr/>
          <p:nvPr/>
        </p:nvGrpSpPr>
        <p:grpSpPr>
          <a:xfrm>
            <a:off x="3963420" y="4127358"/>
            <a:ext cx="1702990" cy="1938181"/>
            <a:chOff x="3963420" y="4127358"/>
            <a:chExt cx="1702990" cy="1938181"/>
          </a:xfrm>
        </p:grpSpPr>
        <p:grpSp>
          <p:nvGrpSpPr>
            <p:cNvPr id="26" name="Group 26"/>
            <p:cNvGrpSpPr/>
            <p:nvPr/>
          </p:nvGrpSpPr>
          <p:grpSpPr>
            <a:xfrm rot="2377471">
              <a:off x="4182360" y="5213889"/>
              <a:ext cx="403809" cy="851650"/>
              <a:chOff x="0" y="0"/>
              <a:chExt cx="768496" cy="1620791"/>
            </a:xfrm>
          </p:grpSpPr>
          <p:sp>
            <p:nvSpPr>
              <p:cNvPr id="27" name="Freeform 27"/>
              <p:cNvSpPr/>
              <p:nvPr/>
            </p:nvSpPr>
            <p:spPr>
              <a:xfrm>
                <a:off x="0" y="0"/>
                <a:ext cx="768496" cy="1620791"/>
              </a:xfrm>
              <a:custGeom>
                <a:avLst/>
                <a:gdLst/>
                <a:ahLst/>
                <a:cxnLst/>
                <a:rect l="l" t="t" r="r" b="b"/>
                <a:pathLst>
                  <a:path w="768496" h="1620791">
                    <a:moveTo>
                      <a:pt x="384248" y="1620791"/>
                    </a:moveTo>
                    <a:lnTo>
                      <a:pt x="0" y="1214391"/>
                    </a:lnTo>
                    <a:lnTo>
                      <a:pt x="203200" y="1214391"/>
                    </a:lnTo>
                    <a:lnTo>
                      <a:pt x="203200" y="0"/>
                    </a:lnTo>
                    <a:lnTo>
                      <a:pt x="565296" y="0"/>
                    </a:lnTo>
                    <a:lnTo>
                      <a:pt x="565296" y="1214391"/>
                    </a:lnTo>
                    <a:lnTo>
                      <a:pt x="768496" y="1214391"/>
                    </a:lnTo>
                    <a:lnTo>
                      <a:pt x="384248" y="1620791"/>
                    </a:lnTo>
                    <a:close/>
                  </a:path>
                </a:pathLst>
              </a:custGeom>
              <a:solidFill>
                <a:srgbClr val="FFFFFF"/>
              </a:solidFill>
            </p:spPr>
            <p:txBody>
              <a:bodyPr/>
              <a:lstStyle/>
              <a:p>
                <a:pPr defTabSz="609630"/>
                <a:endParaRPr lang="en-GB" sz="1200">
                  <a:solidFill>
                    <a:prstClr val="black"/>
                  </a:solidFill>
                  <a:latin typeface="Calibri"/>
                </a:endParaRPr>
              </a:p>
            </p:txBody>
          </p:sp>
          <p:sp>
            <p:nvSpPr>
              <p:cNvPr id="28" name="TextBox 28"/>
              <p:cNvSpPr txBox="1"/>
              <p:nvPr/>
            </p:nvSpPr>
            <p:spPr>
              <a:xfrm>
                <a:off x="203200" y="0"/>
                <a:ext cx="362096" cy="1519191"/>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grpSp>
          <p:nvGrpSpPr>
            <p:cNvPr id="69" name="Group 68">
              <a:extLst>
                <a:ext uri="{FF2B5EF4-FFF2-40B4-BE49-F238E27FC236}">
                  <a16:creationId xmlns:a16="http://schemas.microsoft.com/office/drawing/2014/main" id="{B56CCCEB-24B3-D5B7-A16A-5FB8A87A7CF7}"/>
                </a:ext>
              </a:extLst>
            </p:cNvPr>
            <p:cNvGrpSpPr/>
            <p:nvPr/>
          </p:nvGrpSpPr>
          <p:grpSpPr>
            <a:xfrm>
              <a:off x="3963420" y="4127358"/>
              <a:ext cx="1702990" cy="1702990"/>
              <a:chOff x="3963420" y="4127358"/>
              <a:chExt cx="1702990" cy="1702990"/>
            </a:xfrm>
          </p:grpSpPr>
          <p:grpSp>
            <p:nvGrpSpPr>
              <p:cNvPr id="29" name="Group 29"/>
              <p:cNvGrpSpPr/>
              <p:nvPr/>
            </p:nvGrpSpPr>
            <p:grpSpPr>
              <a:xfrm>
                <a:off x="3963420" y="4127358"/>
                <a:ext cx="1702990" cy="1702990"/>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pPr defTabSz="609630"/>
                  <a:endParaRPr lang="en-GB" sz="1200">
                    <a:solidFill>
                      <a:prstClr val="black"/>
                    </a:solidFill>
                    <a:latin typeface="Calibri"/>
                  </a:endParaRPr>
                </a:p>
              </p:txBody>
            </p:sp>
            <p:sp>
              <p:nvSpPr>
                <p:cNvPr id="31" name="TextBox 31"/>
                <p:cNvSpPr txBox="1"/>
                <p:nvPr/>
              </p:nvSpPr>
              <p:spPr>
                <a:xfrm>
                  <a:off x="76200" y="76200"/>
                  <a:ext cx="660400" cy="660400"/>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sp>
            <p:nvSpPr>
              <p:cNvPr id="59" name="TextBox 59"/>
              <p:cNvSpPr txBox="1"/>
              <p:nvPr/>
            </p:nvSpPr>
            <p:spPr>
              <a:xfrm>
                <a:off x="3995628" y="4594939"/>
                <a:ext cx="1633820" cy="764120"/>
              </a:xfrm>
              <a:prstGeom prst="rect">
                <a:avLst/>
              </a:prstGeom>
            </p:spPr>
            <p:txBody>
              <a:bodyPr lIns="0" tIns="0" rIns="0" bIns="0" rtlCol="0" anchor="t">
                <a:spAutoFit/>
              </a:bodyPr>
              <a:lstStyle/>
              <a:p>
                <a:pPr algn="ctr" defTabSz="609630">
                  <a:lnSpc>
                    <a:spcPts val="1964"/>
                  </a:lnSpc>
                </a:pPr>
                <a:r>
                  <a:rPr lang="en-US" sz="1637" b="1">
                    <a:solidFill>
                      <a:srgbClr val="765AB0"/>
                    </a:solidFill>
                    <a:latin typeface="Poppins Bold"/>
                    <a:ea typeface="Poppins Bold"/>
                    <a:cs typeface="Poppins Bold"/>
                    <a:sym typeface="Poppins Bold"/>
                  </a:rPr>
                  <a:t>Designed </a:t>
                </a:r>
              </a:p>
              <a:p>
                <a:pPr algn="ctr" defTabSz="609630">
                  <a:lnSpc>
                    <a:spcPts val="1964"/>
                  </a:lnSpc>
                </a:pPr>
                <a:r>
                  <a:rPr lang="en-US" sz="1637" b="1">
                    <a:solidFill>
                      <a:srgbClr val="765AB0"/>
                    </a:solidFill>
                    <a:latin typeface="Poppins Bold"/>
                    <a:ea typeface="Poppins Bold"/>
                    <a:cs typeface="Poppins Bold"/>
                    <a:sym typeface="Poppins Bold"/>
                  </a:rPr>
                  <a:t>by </a:t>
                </a:r>
              </a:p>
              <a:p>
                <a:pPr algn="ctr" defTabSz="609630">
                  <a:lnSpc>
                    <a:spcPts val="1964"/>
                  </a:lnSpc>
                </a:pPr>
                <a:r>
                  <a:rPr lang="en-US" sz="1637" b="1">
                    <a:solidFill>
                      <a:srgbClr val="765AB0"/>
                    </a:solidFill>
                    <a:latin typeface="Poppins Bold"/>
                    <a:ea typeface="Poppins Bold"/>
                    <a:cs typeface="Poppins Bold"/>
                    <a:sym typeface="Poppins Bold"/>
                  </a:rPr>
                  <a:t>employers</a:t>
                </a:r>
              </a:p>
            </p:txBody>
          </p:sp>
        </p:grpSp>
      </p:grpSp>
      <p:grpSp>
        <p:nvGrpSpPr>
          <p:cNvPr id="66" name="Group 65">
            <a:extLst>
              <a:ext uri="{FF2B5EF4-FFF2-40B4-BE49-F238E27FC236}">
                <a16:creationId xmlns:a16="http://schemas.microsoft.com/office/drawing/2014/main" id="{29540FAA-540D-778E-ACB0-C2F172786082}"/>
              </a:ext>
            </a:extLst>
          </p:cNvPr>
          <p:cNvGrpSpPr/>
          <p:nvPr/>
        </p:nvGrpSpPr>
        <p:grpSpPr>
          <a:xfrm>
            <a:off x="6127584" y="1992423"/>
            <a:ext cx="1702990" cy="1702990"/>
            <a:chOff x="6127584" y="1992423"/>
            <a:chExt cx="1702990" cy="1702990"/>
          </a:xfrm>
        </p:grpSpPr>
        <p:grpSp>
          <p:nvGrpSpPr>
            <p:cNvPr id="11" name="Group 11"/>
            <p:cNvGrpSpPr/>
            <p:nvPr/>
          </p:nvGrpSpPr>
          <p:grpSpPr>
            <a:xfrm>
              <a:off x="6127584" y="1992423"/>
              <a:ext cx="1702990" cy="170299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pPr defTabSz="609630"/>
                <a:endParaRPr lang="en-GB" sz="1200">
                  <a:solidFill>
                    <a:prstClr val="black"/>
                  </a:solidFill>
                  <a:latin typeface="Calibri"/>
                </a:endParaRPr>
              </a:p>
            </p:txBody>
          </p:sp>
          <p:sp>
            <p:nvSpPr>
              <p:cNvPr id="13" name="TextBox 13"/>
              <p:cNvSpPr txBox="1"/>
              <p:nvPr/>
            </p:nvSpPr>
            <p:spPr>
              <a:xfrm>
                <a:off x="76200" y="76200"/>
                <a:ext cx="660400" cy="660400"/>
              </a:xfrm>
              <a:prstGeom prst="rect">
                <a:avLst/>
              </a:prstGeom>
            </p:spPr>
            <p:txBody>
              <a:bodyPr lIns="33867" tIns="33867" rIns="33867" bIns="33867" rtlCol="0" anchor="ctr"/>
              <a:lstStyle/>
              <a:p>
                <a:pPr algn="ctr" defTabSz="609630">
                  <a:lnSpc>
                    <a:spcPts val="1651"/>
                  </a:lnSpc>
                </a:pPr>
                <a:endParaRPr sz="1200">
                  <a:solidFill>
                    <a:prstClr val="black"/>
                  </a:solidFill>
                  <a:latin typeface="Calibri"/>
                </a:endParaRPr>
              </a:p>
            </p:txBody>
          </p:sp>
        </p:grpSp>
        <p:sp>
          <p:nvSpPr>
            <p:cNvPr id="60" name="TextBox 60"/>
            <p:cNvSpPr txBox="1"/>
            <p:nvPr/>
          </p:nvSpPr>
          <p:spPr>
            <a:xfrm>
              <a:off x="6162168" y="2473056"/>
              <a:ext cx="1633820" cy="764120"/>
            </a:xfrm>
            <a:prstGeom prst="rect">
              <a:avLst/>
            </a:prstGeom>
          </p:spPr>
          <p:txBody>
            <a:bodyPr lIns="0" tIns="0" rIns="0" bIns="0" rtlCol="0" anchor="t">
              <a:spAutoFit/>
            </a:bodyPr>
            <a:lstStyle/>
            <a:p>
              <a:pPr algn="ctr" defTabSz="609630">
                <a:lnSpc>
                  <a:spcPts val="1964"/>
                </a:lnSpc>
              </a:pPr>
              <a:r>
                <a:rPr lang="en-US" sz="1637" b="1">
                  <a:solidFill>
                    <a:srgbClr val="765AB0"/>
                  </a:solidFill>
                  <a:latin typeface="Poppins Bold"/>
                  <a:ea typeface="Poppins Bold"/>
                  <a:cs typeface="Poppins Bold"/>
                  <a:sym typeface="Poppins Bold"/>
                </a:rPr>
                <a:t>80% </a:t>
              </a:r>
            </a:p>
            <a:p>
              <a:pPr algn="ctr" defTabSz="609630">
                <a:lnSpc>
                  <a:spcPts val="1964"/>
                </a:lnSpc>
              </a:pPr>
              <a:r>
                <a:rPr lang="en-US" sz="1637" b="1">
                  <a:solidFill>
                    <a:srgbClr val="765AB0"/>
                  </a:solidFill>
                  <a:latin typeface="Poppins Bold"/>
                  <a:ea typeface="Poppins Bold"/>
                  <a:cs typeface="Poppins Bold"/>
                  <a:sym typeface="Poppins Bold"/>
                </a:rPr>
                <a:t>study / </a:t>
              </a:r>
            </a:p>
            <a:p>
              <a:pPr algn="ctr" defTabSz="609630">
                <a:lnSpc>
                  <a:spcPts val="1964"/>
                </a:lnSpc>
              </a:pPr>
              <a:r>
                <a:rPr lang="en-US" sz="1637" b="1">
                  <a:solidFill>
                    <a:srgbClr val="765AB0"/>
                  </a:solidFill>
                  <a:latin typeface="Poppins Bold"/>
                  <a:ea typeface="Poppins Bold"/>
                  <a:cs typeface="Poppins Bold"/>
                  <a:sym typeface="Poppins Bold"/>
                </a:rPr>
                <a:t>20% work</a:t>
              </a:r>
            </a:p>
          </p:txBody>
        </p:sp>
      </p:grpSp>
      <p:sp>
        <p:nvSpPr>
          <p:cNvPr id="61" name="TextBox 61"/>
          <p:cNvSpPr txBox="1"/>
          <p:nvPr/>
        </p:nvSpPr>
        <p:spPr>
          <a:xfrm>
            <a:off x="1725693" y="730250"/>
            <a:ext cx="8959039" cy="581185"/>
          </a:xfrm>
          <a:prstGeom prst="rect">
            <a:avLst/>
          </a:prstGeom>
        </p:spPr>
        <p:txBody>
          <a:bodyPr lIns="0" tIns="0" rIns="0" bIns="0" rtlCol="0" anchor="t">
            <a:spAutoFit/>
          </a:bodyPr>
          <a:lstStyle/>
          <a:p>
            <a:pPr defTabSz="609630">
              <a:lnSpc>
                <a:spcPts val="4400"/>
              </a:lnSpc>
            </a:pPr>
            <a:r>
              <a:rPr lang="en-US" sz="4400">
                <a:solidFill>
                  <a:srgbClr val="FFFFFF"/>
                </a:solidFill>
                <a:latin typeface="Poppins"/>
                <a:ea typeface="Poppins"/>
                <a:cs typeface="Poppins"/>
                <a:sym typeface="Poppins"/>
              </a:rPr>
              <a:t>Key facts about T Levels</a:t>
            </a:r>
          </a:p>
        </p:txBody>
      </p:sp>
      <p:sp>
        <p:nvSpPr>
          <p:cNvPr id="62" name="TextBox 62"/>
          <p:cNvSpPr txBox="1"/>
          <p:nvPr/>
        </p:nvSpPr>
        <p:spPr>
          <a:xfrm rot="-5400000">
            <a:off x="-2403535" y="3112056"/>
            <a:ext cx="6292971" cy="633891"/>
          </a:xfrm>
          <a:prstGeom prst="rect">
            <a:avLst/>
          </a:prstGeom>
        </p:spPr>
        <p:txBody>
          <a:bodyPr lIns="0" tIns="0" rIns="0" bIns="0" rtlCol="0" anchor="t">
            <a:spAutoFit/>
          </a:bodyPr>
          <a:lstStyle/>
          <a:p>
            <a:pPr algn="ctr" defTabSz="609630">
              <a:lnSpc>
                <a:spcPts val="4640"/>
              </a:lnSpc>
            </a:pPr>
            <a:r>
              <a:rPr lang="en-US" sz="5333" b="1">
                <a:solidFill>
                  <a:srgbClr val="FFFFFF"/>
                </a:solidFill>
                <a:latin typeface="Poppins Bold"/>
                <a:ea typeface="Poppins Bold"/>
                <a:cs typeface="Poppins Bold"/>
                <a:sym typeface="Poppins Bold"/>
              </a:rPr>
              <a:t>T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6E3EBE-94FA-8059-E452-2B4D7D896ED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069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T Level student film.">
            <a:extLst>
              <a:ext uri="{FF2B5EF4-FFF2-40B4-BE49-F238E27FC236}">
                <a16:creationId xmlns:a16="http://schemas.microsoft.com/office/drawing/2014/main" id="{361B37D1-596A-1ED0-646B-BBDDD5951EB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Online Media 12" title="Sydney - T Level case study (DfE)">
            <a:hlinkClick r:id="" action="ppaction://media"/>
            <a:extLst>
              <a:ext uri="{FF2B5EF4-FFF2-40B4-BE49-F238E27FC236}">
                <a16:creationId xmlns:a16="http://schemas.microsoft.com/office/drawing/2014/main" id="{22AC5E7C-9CF2-6194-CA24-2B1CA18CDE66}"/>
              </a:ext>
            </a:extLst>
          </p:cNvPr>
          <p:cNvPicPr>
            <a:picLocks noRot="1" noChangeAspect="1"/>
          </p:cNvPicPr>
          <p:nvPr>
            <a:videoFile r:link="rId1"/>
          </p:nvPr>
        </p:nvPicPr>
        <p:blipFill>
          <a:blip r:embed="rId5"/>
          <a:stretch>
            <a:fillRect/>
          </a:stretch>
        </p:blipFill>
        <p:spPr>
          <a:xfrm>
            <a:off x="3069956" y="259596"/>
            <a:ext cx="6338807" cy="6338807"/>
          </a:xfrm>
          <a:prstGeom prst="rect">
            <a:avLst/>
          </a:prstGeom>
        </p:spPr>
      </p:pic>
    </p:spTree>
    <p:extLst>
      <p:ext uri="{BB962C8B-B14F-4D97-AF65-F5344CB8AC3E}">
        <p14:creationId xmlns:p14="http://schemas.microsoft.com/office/powerpoint/2010/main" val="118706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 Level student film.">
            <a:extLst>
              <a:ext uri="{FF2B5EF4-FFF2-40B4-BE49-F238E27FC236}">
                <a16:creationId xmlns:a16="http://schemas.microsoft.com/office/drawing/2014/main" id="{A00D46E9-FC89-FFDA-7E45-8F350852DAC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Dawn - T Level case study (DfE)">
            <a:hlinkClick r:id="" action="ppaction://media"/>
            <a:extLst>
              <a:ext uri="{FF2B5EF4-FFF2-40B4-BE49-F238E27FC236}">
                <a16:creationId xmlns:a16="http://schemas.microsoft.com/office/drawing/2014/main" id="{BE8B0DFC-E4E7-78D3-8679-18C13472A16E}"/>
              </a:ext>
            </a:extLst>
          </p:cNvPr>
          <p:cNvPicPr>
            <a:picLocks noRot="1" noChangeAspect="1"/>
          </p:cNvPicPr>
          <p:nvPr>
            <a:videoFile r:link="rId1"/>
          </p:nvPr>
        </p:nvPicPr>
        <p:blipFill>
          <a:blip r:embed="rId5"/>
          <a:stretch>
            <a:fillRect/>
          </a:stretch>
        </p:blipFill>
        <p:spPr>
          <a:xfrm>
            <a:off x="2849751" y="182751"/>
            <a:ext cx="6492498" cy="6492498"/>
          </a:xfrm>
          <a:prstGeom prst="rect">
            <a:avLst/>
          </a:prstGeom>
        </p:spPr>
      </p:pic>
    </p:spTree>
    <p:extLst>
      <p:ext uri="{BB962C8B-B14F-4D97-AF65-F5344CB8AC3E}">
        <p14:creationId xmlns:p14="http://schemas.microsoft.com/office/powerpoint/2010/main" val="52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 Level student film.">
            <a:extLst>
              <a:ext uri="{FF2B5EF4-FFF2-40B4-BE49-F238E27FC236}">
                <a16:creationId xmlns:a16="http://schemas.microsoft.com/office/drawing/2014/main" id="{7901B989-A888-E8FA-2478-4AC1EAF3440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Katy and Dina">
            <a:hlinkClick r:id="" action="ppaction://media"/>
            <a:extLst>
              <a:ext uri="{FF2B5EF4-FFF2-40B4-BE49-F238E27FC236}">
                <a16:creationId xmlns:a16="http://schemas.microsoft.com/office/drawing/2014/main" id="{50FEBAC1-8BE2-D19A-E651-0945EB90F720}"/>
              </a:ext>
            </a:extLst>
          </p:cNvPr>
          <p:cNvPicPr>
            <a:picLocks noRot="1" noChangeAspect="1"/>
          </p:cNvPicPr>
          <p:nvPr>
            <a:videoFile r:link="rId1"/>
          </p:nvPr>
        </p:nvPicPr>
        <p:blipFill>
          <a:blip r:embed="rId5"/>
          <a:stretch>
            <a:fillRect/>
          </a:stretch>
        </p:blipFill>
        <p:spPr>
          <a:xfrm>
            <a:off x="4411918" y="439997"/>
            <a:ext cx="3368163" cy="5978005"/>
          </a:xfrm>
          <a:prstGeom prst="rect">
            <a:avLst/>
          </a:prstGeom>
        </p:spPr>
      </p:pic>
    </p:spTree>
    <p:extLst>
      <p:ext uri="{BB962C8B-B14F-4D97-AF65-F5344CB8AC3E}">
        <p14:creationId xmlns:p14="http://schemas.microsoft.com/office/powerpoint/2010/main" val="39238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 Level student film.">
            <a:extLst>
              <a:ext uri="{FF2B5EF4-FFF2-40B4-BE49-F238E27FC236}">
                <a16:creationId xmlns:a16="http://schemas.microsoft.com/office/drawing/2014/main" id="{CBDDA4D3-C999-CDC3-9856-C7CB091C28E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Joseph">
            <a:hlinkClick r:id="" action="ppaction://media"/>
            <a:extLst>
              <a:ext uri="{FF2B5EF4-FFF2-40B4-BE49-F238E27FC236}">
                <a16:creationId xmlns:a16="http://schemas.microsoft.com/office/drawing/2014/main" id="{E5C87581-1658-13FD-F93A-4F24151710E3}"/>
              </a:ext>
            </a:extLst>
          </p:cNvPr>
          <p:cNvPicPr>
            <a:picLocks noRot="1" noChangeAspect="1"/>
          </p:cNvPicPr>
          <p:nvPr>
            <a:videoFile r:link="rId1"/>
          </p:nvPr>
        </p:nvPicPr>
        <p:blipFill>
          <a:blip r:embed="rId5"/>
          <a:stretch>
            <a:fillRect/>
          </a:stretch>
        </p:blipFill>
        <p:spPr>
          <a:xfrm>
            <a:off x="4338655" y="309966"/>
            <a:ext cx="3514689" cy="6238068"/>
          </a:xfrm>
          <a:prstGeom prst="rect">
            <a:avLst/>
          </a:prstGeom>
        </p:spPr>
      </p:pic>
    </p:spTree>
    <p:extLst>
      <p:ext uri="{BB962C8B-B14F-4D97-AF65-F5344CB8AC3E}">
        <p14:creationId xmlns:p14="http://schemas.microsoft.com/office/powerpoint/2010/main" val="42121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 Level student film.">
            <a:extLst>
              <a:ext uri="{FF2B5EF4-FFF2-40B4-BE49-F238E27FC236}">
                <a16:creationId xmlns:a16="http://schemas.microsoft.com/office/drawing/2014/main" id="{22DF8A45-A0C0-AA37-B008-15122D148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FERNANDA EVERGREEN 1:1">
            <a:hlinkClick r:id="" action="ppaction://media"/>
            <a:extLst>
              <a:ext uri="{FF2B5EF4-FFF2-40B4-BE49-F238E27FC236}">
                <a16:creationId xmlns:a16="http://schemas.microsoft.com/office/drawing/2014/main" id="{7B8FC87F-B220-949D-52C4-65E34A1B964A}"/>
              </a:ext>
            </a:extLst>
          </p:cNvPr>
          <p:cNvPicPr>
            <a:picLocks noRot="1" noChangeAspect="1"/>
          </p:cNvPicPr>
          <p:nvPr>
            <a:videoFile r:link="rId1"/>
          </p:nvPr>
        </p:nvPicPr>
        <p:blipFill>
          <a:blip r:embed="rId5"/>
          <a:stretch>
            <a:fillRect/>
          </a:stretch>
        </p:blipFill>
        <p:spPr>
          <a:xfrm>
            <a:off x="2852334" y="185334"/>
            <a:ext cx="6487332" cy="6487332"/>
          </a:xfrm>
          <a:prstGeom prst="rect">
            <a:avLst/>
          </a:prstGeom>
        </p:spPr>
      </p:pic>
    </p:spTree>
    <p:extLst>
      <p:ext uri="{BB962C8B-B14F-4D97-AF65-F5344CB8AC3E}">
        <p14:creationId xmlns:p14="http://schemas.microsoft.com/office/powerpoint/2010/main" val="337185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070D936-9159-1E1E-D352-4B5758DADEE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620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6F78C-55DD-EE01-93EC-C102AC05C15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6384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5BE07-3000-FACB-1B5B-F54AB8A0551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12">
            <a:extLst>
              <a:ext uri="{FF2B5EF4-FFF2-40B4-BE49-F238E27FC236}">
                <a16:creationId xmlns:a16="http://schemas.microsoft.com/office/drawing/2014/main" id="{F90AF451-E515-FD60-AB6D-713104D734E5}"/>
              </a:ext>
            </a:extLst>
          </p:cNvPr>
          <p:cNvSpPr txBox="1"/>
          <p:nvPr/>
        </p:nvSpPr>
        <p:spPr>
          <a:xfrm>
            <a:off x="3102611" y="3413502"/>
            <a:ext cx="4155112" cy="350737"/>
          </a:xfrm>
          <a:prstGeom prst="rect">
            <a:avLst/>
          </a:prstGeom>
        </p:spPr>
        <p:txBody>
          <a:bodyPr lIns="0" tIns="0" rIns="0" bIns="0" rtlCol="0" anchor="t">
            <a:spAutoFit/>
          </a:bodyPr>
          <a:lstStyle/>
          <a:p>
            <a:pPr algn="ctr">
              <a:lnSpc>
                <a:spcPts val="2946"/>
              </a:lnSpc>
            </a:pPr>
            <a:r>
              <a:rPr lang="en-US" sz="2000" b="1" u="sng">
                <a:solidFill>
                  <a:schemeClr val="bg1"/>
                </a:solidFill>
                <a:latin typeface="Poppins Bold"/>
                <a:ea typeface="Poppins Bold"/>
                <a:cs typeface="Poppins Bold"/>
                <a:sym typeface="Poppins Bold"/>
                <a:hlinkClick r:id="rId4" tooltip="https://www.apprenticeships.gov.uk">
                  <a:extLst>
                    <a:ext uri="{A12FA001-AC4F-418D-AE19-62706E023703}">
                      <ahyp:hlinkClr xmlns:ahyp="http://schemas.microsoft.com/office/drawing/2018/hyperlinkcolor" val="tx"/>
                    </a:ext>
                  </a:extLst>
                </a:hlinkClick>
              </a:rPr>
              <a:t>apprenticeships.gov.uk</a:t>
            </a:r>
            <a:endParaRPr lang="en-US" sz="2000" b="1" u="sng">
              <a:solidFill>
                <a:schemeClr val="bg1"/>
              </a:solidFill>
              <a:latin typeface="Poppins Bold"/>
              <a:ea typeface="Poppins Bold"/>
              <a:cs typeface="Poppins Bold"/>
              <a:sym typeface="Poppins Bold"/>
              <a:hlinkClick r:id="rId5" tooltip="https://www.apprenticeships.gov.uk">
                <a:extLst>
                  <a:ext uri="{A12FA001-AC4F-418D-AE19-62706E023703}">
                    <ahyp:hlinkClr xmlns:ahyp="http://schemas.microsoft.com/office/drawing/2018/hyperlinkcolor" val="tx"/>
                  </a:ext>
                </a:extLst>
              </a:hlinkClick>
            </a:endParaRPr>
          </a:p>
        </p:txBody>
      </p:sp>
      <p:sp>
        <p:nvSpPr>
          <p:cNvPr id="6" name="TextBox 13">
            <a:extLst>
              <a:ext uri="{FF2B5EF4-FFF2-40B4-BE49-F238E27FC236}">
                <a16:creationId xmlns:a16="http://schemas.microsoft.com/office/drawing/2014/main" id="{A8241AFF-000E-7119-916A-215BBE4832CB}"/>
              </a:ext>
            </a:extLst>
          </p:cNvPr>
          <p:cNvSpPr txBox="1"/>
          <p:nvPr/>
        </p:nvSpPr>
        <p:spPr>
          <a:xfrm>
            <a:off x="4063028" y="5966432"/>
            <a:ext cx="2389260" cy="350737"/>
          </a:xfrm>
          <a:prstGeom prst="rect">
            <a:avLst/>
          </a:prstGeom>
        </p:spPr>
        <p:txBody>
          <a:bodyPr lIns="0" tIns="0" rIns="0" bIns="0" rtlCol="0" anchor="t">
            <a:spAutoFit/>
          </a:bodyPr>
          <a:lstStyle/>
          <a:p>
            <a:pPr algn="ctr">
              <a:lnSpc>
                <a:spcPts val="2946"/>
              </a:lnSpc>
            </a:pPr>
            <a:r>
              <a:rPr lang="en-US" sz="2000" b="1" u="sng">
                <a:solidFill>
                  <a:schemeClr val="bg1"/>
                </a:solidFill>
                <a:latin typeface="Poppins Bold"/>
                <a:ea typeface="Poppins Bold"/>
                <a:cs typeface="Poppins Bold"/>
                <a:sym typeface="Poppins Bold"/>
                <a:hlinkClick r:id="rId6" tooltip="https://www.tlevels.gov.uk">
                  <a:extLst>
                    <a:ext uri="{A12FA001-AC4F-418D-AE19-62706E023703}">
                      <ahyp:hlinkClr xmlns:ahyp="http://schemas.microsoft.com/office/drawing/2018/hyperlinkcolor" val="tx"/>
                    </a:ext>
                  </a:extLst>
                </a:hlinkClick>
              </a:rPr>
              <a:t>tlevels.gov.uk</a:t>
            </a:r>
          </a:p>
        </p:txBody>
      </p:sp>
      <p:sp>
        <p:nvSpPr>
          <p:cNvPr id="7" name="TextBox 19">
            <a:extLst>
              <a:ext uri="{FF2B5EF4-FFF2-40B4-BE49-F238E27FC236}">
                <a16:creationId xmlns:a16="http://schemas.microsoft.com/office/drawing/2014/main" id="{D3E07904-F348-EFE1-C4BF-161DAA3C04BE}"/>
              </a:ext>
            </a:extLst>
          </p:cNvPr>
          <p:cNvSpPr txBox="1"/>
          <p:nvPr/>
        </p:nvSpPr>
        <p:spPr>
          <a:xfrm>
            <a:off x="7518881" y="3340930"/>
            <a:ext cx="3763886" cy="615553"/>
          </a:xfrm>
          <a:prstGeom prst="rect">
            <a:avLst/>
          </a:prstGeom>
        </p:spPr>
        <p:txBody>
          <a:bodyPr wrap="square" lIns="0" tIns="0" rIns="0" bIns="0" rtlCol="0" anchor="t">
            <a:spAutoFit/>
          </a:bodyPr>
          <a:lstStyle/>
          <a:p>
            <a:pPr algn="ctr"/>
            <a:r>
              <a:rPr lang="en-US" sz="2000" b="1" u="sng">
                <a:solidFill>
                  <a:schemeClr val="bg1"/>
                </a:solidFill>
                <a:latin typeface="Poppins Bold"/>
                <a:ea typeface="Poppins Bold"/>
                <a:cs typeface="Poppins Bold"/>
                <a:sym typeface="Poppins Bold"/>
                <a:hlinkClick r:id="rId7" tooltip="https://www.findapprenticeship.service.gov.uk">
                  <a:extLst>
                    <a:ext uri="{A12FA001-AC4F-418D-AE19-62706E023703}">
                      <ahyp:hlinkClr xmlns:ahyp="http://schemas.microsoft.com/office/drawing/2018/hyperlinkcolor" val="tx"/>
                    </a:ext>
                  </a:extLst>
                </a:hlinkClick>
              </a:rPr>
              <a:t>findapprenticeship.service.gov.uk</a:t>
            </a:r>
          </a:p>
        </p:txBody>
      </p:sp>
      <p:sp>
        <p:nvSpPr>
          <p:cNvPr id="8" name="TextBox 21">
            <a:extLst>
              <a:ext uri="{FF2B5EF4-FFF2-40B4-BE49-F238E27FC236}">
                <a16:creationId xmlns:a16="http://schemas.microsoft.com/office/drawing/2014/main" id="{F8550676-C4FC-A9A3-64E5-457DC6616115}"/>
              </a:ext>
            </a:extLst>
          </p:cNvPr>
          <p:cNvSpPr txBox="1"/>
          <p:nvPr/>
        </p:nvSpPr>
        <p:spPr>
          <a:xfrm>
            <a:off x="7225513" y="5981930"/>
            <a:ext cx="4165740" cy="615553"/>
          </a:xfrm>
          <a:prstGeom prst="rect">
            <a:avLst/>
          </a:prstGeom>
        </p:spPr>
        <p:txBody>
          <a:bodyPr wrap="square" lIns="0" tIns="0" rIns="0" bIns="0" rtlCol="0" anchor="t">
            <a:spAutoFit/>
          </a:bodyPr>
          <a:lstStyle/>
          <a:p>
            <a:pPr algn="ctr"/>
            <a:r>
              <a:rPr lang="en-US" sz="2000" b="1" u="sng">
                <a:solidFill>
                  <a:schemeClr val="bg1"/>
                </a:solidFill>
                <a:latin typeface="Poppins Bold"/>
                <a:ea typeface="Poppins Bold"/>
                <a:cs typeface="Poppins Bold"/>
                <a:sym typeface="Poppins Bold"/>
                <a:hlinkClick r:id="rId8" tooltip="https://www.amazingapprenticeships.com/t-levels/">
                  <a:extLst>
                    <a:ext uri="{A12FA001-AC4F-418D-AE19-62706E023703}">
                      <ahyp:hlinkClr xmlns:ahyp="http://schemas.microsoft.com/office/drawing/2018/hyperlinkcolor" val="tx"/>
                    </a:ext>
                  </a:extLst>
                </a:hlinkClick>
              </a:rPr>
              <a:t>amazingapprenticeships.com/t-levels</a:t>
            </a:r>
          </a:p>
        </p:txBody>
      </p:sp>
    </p:spTree>
    <p:extLst>
      <p:ext uri="{BB962C8B-B14F-4D97-AF65-F5344CB8AC3E}">
        <p14:creationId xmlns:p14="http://schemas.microsoft.com/office/powerpoint/2010/main" val="3007444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with a screen on&#10;&#10;AI-generated content may be incorrect.">
            <a:extLst>
              <a:ext uri="{FF2B5EF4-FFF2-40B4-BE49-F238E27FC236}">
                <a16:creationId xmlns:a16="http://schemas.microsoft.com/office/drawing/2014/main" id="{8DFDB5D5-266E-7E90-F117-7F74B8A74B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21">
            <a:extLst>
              <a:ext uri="{FF2B5EF4-FFF2-40B4-BE49-F238E27FC236}">
                <a16:creationId xmlns:a16="http://schemas.microsoft.com/office/drawing/2014/main" id="{EDD6F604-35F9-338E-A750-BBB45AA1632D}"/>
              </a:ext>
            </a:extLst>
          </p:cNvPr>
          <p:cNvSpPr txBox="1"/>
          <p:nvPr/>
        </p:nvSpPr>
        <p:spPr>
          <a:xfrm>
            <a:off x="3385446" y="5734373"/>
            <a:ext cx="5576087" cy="369332"/>
          </a:xfrm>
          <a:prstGeom prst="rect">
            <a:avLst/>
          </a:prstGeom>
        </p:spPr>
        <p:txBody>
          <a:bodyPr wrap="square" lIns="0" tIns="0" rIns="0" bIns="0" rtlCol="0" anchor="t">
            <a:spAutoFit/>
          </a:bodyPr>
          <a:lstStyle/>
          <a:p>
            <a:pPr algn="ctr"/>
            <a:r>
              <a:rPr lang="en-US" sz="2400" b="1" u="sng">
                <a:solidFill>
                  <a:schemeClr val="bg1"/>
                </a:solidFill>
                <a:latin typeface="Poppins Bold"/>
                <a:ea typeface="Poppins Bold"/>
                <a:cs typeface="Poppins Bold"/>
                <a:sym typeface="Poppins Bold"/>
                <a:hlinkClick r:id="rId4" tooltip="https://www.amazingapprenticeships.com/t-levels/">
                  <a:extLst>
                    <a:ext uri="{A12FA001-AC4F-418D-AE19-62706E023703}">
                      <ahyp:hlinkClr xmlns:ahyp="http://schemas.microsoft.com/office/drawing/2018/hyperlinkcolor" val="tx"/>
                    </a:ext>
                  </a:extLst>
                </a:hlinkClick>
              </a:rPr>
              <a:t>skillsforcareers.education.gov.uk</a:t>
            </a:r>
          </a:p>
        </p:txBody>
      </p:sp>
    </p:spTree>
    <p:extLst>
      <p:ext uri="{BB962C8B-B14F-4D97-AF65-F5344CB8AC3E}">
        <p14:creationId xmlns:p14="http://schemas.microsoft.com/office/powerpoint/2010/main" val="3055093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6314E-0960-E6B2-013A-75D9EDCBA3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6"/>
          <p:cNvSpPr txBox="1">
            <a:spLocks/>
          </p:cNvSpPr>
          <p:nvPr/>
        </p:nvSpPr>
        <p:spPr>
          <a:xfrm>
            <a:off x="1293947" y="5331418"/>
            <a:ext cx="4068465" cy="641201"/>
          </a:xfrm>
          <a:prstGeom prst="rect">
            <a:avLst/>
          </a:prstGeom>
        </p:spPr>
        <p:txBody>
          <a:bodyPr wrap="square" lIns="0" tIns="0" rIns="0" bIns="0" rtlCol="0" anchor="t">
            <a:spAutoFit/>
          </a:bodyPr>
          <a:lstStyle/>
          <a:p>
            <a:pPr algn="ctr">
              <a:lnSpc>
                <a:spcPts val="2534"/>
              </a:lnSpc>
            </a:pPr>
            <a:r>
              <a:rPr lang="en-US" sz="2000" b="1" u="sng">
                <a:solidFill>
                  <a:srgbClr val="00A8A8"/>
                </a:solidFill>
                <a:latin typeface="Poppins Bold"/>
                <a:ea typeface="Poppins Bold"/>
                <a:cs typeface="Poppins Bold"/>
                <a:sym typeface="Poppins Bold"/>
                <a:hlinkClick r:id="rId4" tooltip="https://www.amazingapprenticeships.com/the-options/">
                  <a:extLst>
                    <a:ext uri="{A12FA001-AC4F-418D-AE19-62706E023703}">
                      <ahyp:hlinkClr xmlns:ahyp="http://schemas.microsoft.com/office/drawing/2018/hyperlinkcolor" val="tx"/>
                    </a:ext>
                  </a:extLst>
                </a:hlinkClick>
              </a:rPr>
              <a:t>amazingapprenticeships.com/the-options</a:t>
            </a:r>
          </a:p>
        </p:txBody>
      </p:sp>
    </p:spTree>
    <p:extLst>
      <p:ext uri="{BB962C8B-B14F-4D97-AF65-F5344CB8AC3E}">
        <p14:creationId xmlns:p14="http://schemas.microsoft.com/office/powerpoint/2010/main" val="38938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6454-9CBD-6005-0634-8377AA9FF7CC}"/>
            </a:ext>
          </a:extLst>
        </p:cNvPr>
        <p:cNvGrpSpPr/>
        <p:nvPr/>
      </p:nvGrpSpPr>
      <p:grpSpPr>
        <a:xfrm>
          <a:off x="0" y="0"/>
          <a:ext cx="0" cy="0"/>
          <a:chOff x="0" y="0"/>
          <a:chExt cx="0" cy="0"/>
        </a:xfrm>
      </p:grpSpPr>
      <p:pic>
        <p:nvPicPr>
          <p:cNvPr id="3" name="Picture 2" descr="Five boxes highlighting ways in which technical education is different to other forms of education.">
            <a:extLst>
              <a:ext uri="{FF2B5EF4-FFF2-40B4-BE49-F238E27FC236}">
                <a16:creationId xmlns:a16="http://schemas.microsoft.com/office/drawing/2014/main" id="{40751B0A-6956-8A7D-F6CB-031F91A63BC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80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80BDC-9EE0-1B60-7D04-C8A510F835C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04A3276-3E4B-8485-5F3D-5DE8E52CF92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347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B93E9-7A82-592B-D59E-ADC1EC9DDA35}"/>
            </a:ext>
          </a:extLst>
        </p:cNvPr>
        <p:cNvGrpSpPr/>
        <p:nvPr/>
      </p:nvGrpSpPr>
      <p:grpSpPr>
        <a:xfrm>
          <a:off x="0" y="0"/>
          <a:ext cx="0" cy="0"/>
          <a:chOff x="0" y="0"/>
          <a:chExt cx="0" cy="0"/>
        </a:xfrm>
      </p:grpSpPr>
      <p:pic>
        <p:nvPicPr>
          <p:cNvPr id="3" name="Picture 2" descr="Images of six different people in white circles with their name and which apprenticeship, T Level or HTQ they are doing.&#10;Under each person is a statement about the kind of person technical education may suit.">
            <a:extLst>
              <a:ext uri="{FF2B5EF4-FFF2-40B4-BE49-F238E27FC236}">
                <a16:creationId xmlns:a16="http://schemas.microsoft.com/office/drawing/2014/main" id="{3C96627E-B2E2-0085-D0A1-6AA0AA0845D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365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3BA87-0FEE-6249-24EF-2F5DEFA22A51}"/>
            </a:ext>
          </a:extLst>
        </p:cNvPr>
        <p:cNvGrpSpPr/>
        <p:nvPr/>
      </p:nvGrpSpPr>
      <p:grpSpPr>
        <a:xfrm>
          <a:off x="0" y="0"/>
          <a:ext cx="0" cy="0"/>
          <a:chOff x="0" y="0"/>
          <a:chExt cx="0" cy="0"/>
        </a:xfrm>
      </p:grpSpPr>
      <p:pic>
        <p:nvPicPr>
          <p:cNvPr id="4" name="Picture 3" descr="An image of an apprentice who is wearing a college lanyard and practising cutting hair on a training mannequin head.&#10;&#10;Finding out more about apprenticeships.">
            <a:extLst>
              <a:ext uri="{FF2B5EF4-FFF2-40B4-BE49-F238E27FC236}">
                <a16:creationId xmlns:a16="http://schemas.microsoft.com/office/drawing/2014/main" id="{480DF831-D893-BED8-4D78-0AC45127DF1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433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A214-352A-3F2A-169C-D086ED7C5BD6}"/>
            </a:ext>
          </a:extLst>
        </p:cNvPr>
        <p:cNvGrpSpPr/>
        <p:nvPr/>
      </p:nvGrpSpPr>
      <p:grpSpPr>
        <a:xfrm>
          <a:off x="0" y="0"/>
          <a:ext cx="0" cy="0"/>
          <a:chOff x="0" y="0"/>
          <a:chExt cx="0" cy="0"/>
        </a:xfrm>
      </p:grpSpPr>
      <p:pic>
        <p:nvPicPr>
          <p:cNvPr id="8" name="Picture 7" descr="7 white circles, each with a fact about what a real job is like/involves.">
            <a:extLst>
              <a:ext uri="{FF2B5EF4-FFF2-40B4-BE49-F238E27FC236}">
                <a16:creationId xmlns:a16="http://schemas.microsoft.com/office/drawing/2014/main" id="{0B799D09-F846-4110-1499-FD454B32D7B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6" name="Group 11">
            <a:extLst>
              <a:ext uri="{FF2B5EF4-FFF2-40B4-BE49-F238E27FC236}">
                <a16:creationId xmlns:a16="http://schemas.microsoft.com/office/drawing/2014/main" id="{1DA3ED1F-817A-3A5A-A596-431F51CD61A5}"/>
              </a:ext>
            </a:extLst>
          </p:cNvPr>
          <p:cNvGrpSpPr/>
          <p:nvPr/>
        </p:nvGrpSpPr>
        <p:grpSpPr>
          <a:xfrm>
            <a:off x="1948767" y="1965919"/>
            <a:ext cx="1823057" cy="1788035"/>
            <a:chOff x="-361663" y="295466"/>
            <a:chExt cx="3217838" cy="3255729"/>
          </a:xfrm>
        </p:grpSpPr>
        <p:grpSp>
          <p:nvGrpSpPr>
            <p:cNvPr id="67" name="Group 12">
              <a:extLst>
                <a:ext uri="{FF2B5EF4-FFF2-40B4-BE49-F238E27FC236}">
                  <a16:creationId xmlns:a16="http://schemas.microsoft.com/office/drawing/2014/main" id="{1BB9DE42-3E06-BC1A-41C0-53E9C1BD7D2C}"/>
                </a:ext>
              </a:extLst>
            </p:cNvPr>
            <p:cNvGrpSpPr/>
            <p:nvPr/>
          </p:nvGrpSpPr>
          <p:grpSpPr>
            <a:xfrm>
              <a:off x="-361663" y="295466"/>
              <a:ext cx="3217838" cy="3255729"/>
              <a:chOff x="-93272" y="76200"/>
              <a:chExt cx="829872" cy="839644"/>
            </a:xfrm>
          </p:grpSpPr>
          <p:sp>
            <p:nvSpPr>
              <p:cNvPr id="69" name="Freeform 13">
                <a:extLst>
                  <a:ext uri="{FF2B5EF4-FFF2-40B4-BE49-F238E27FC236}">
                    <a16:creationId xmlns:a16="http://schemas.microsoft.com/office/drawing/2014/main" id="{2CAAE657-E037-2099-F65A-C28019E367A3}"/>
                  </a:ext>
                </a:extLst>
              </p:cNvPr>
              <p:cNvSpPr/>
              <p:nvPr/>
            </p:nvSpPr>
            <p:spPr>
              <a:xfrm>
                <a:off x="-93272" y="1030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70" name="TextBox 14">
                <a:extLst>
                  <a:ext uri="{FF2B5EF4-FFF2-40B4-BE49-F238E27FC236}">
                    <a16:creationId xmlns:a16="http://schemas.microsoft.com/office/drawing/2014/main" id="{FFCCDBE5-4185-A81B-25C3-BAB222DC47D4}"/>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68" name="TextBox 15">
              <a:extLst>
                <a:ext uri="{FF2B5EF4-FFF2-40B4-BE49-F238E27FC236}">
                  <a16:creationId xmlns:a16="http://schemas.microsoft.com/office/drawing/2014/main" id="{437E32D9-CEF1-23B7-E511-7AEA680054DA}"/>
                </a:ext>
              </a:extLst>
            </p:cNvPr>
            <p:cNvSpPr txBox="1"/>
            <p:nvPr/>
          </p:nvSpPr>
          <p:spPr>
            <a:xfrm>
              <a:off x="-50563" y="1528841"/>
              <a:ext cx="2529438" cy="952701"/>
            </a:xfrm>
            <a:prstGeom prst="rect">
              <a:avLst/>
            </a:prstGeom>
          </p:spPr>
          <p:txBody>
            <a:bodyPr lIns="0" tIns="0" rIns="0" bIns="0" rtlCol="0" anchor="t">
              <a:spAutoFit/>
            </a:bodyPr>
            <a:lstStyle/>
            <a:p>
              <a:pPr algn="ctr"/>
              <a:r>
                <a:rPr lang="en-US" sz="1700" b="1">
                  <a:solidFill>
                    <a:srgbClr val="3C3C3B"/>
                  </a:solidFill>
                  <a:latin typeface="Poppins Bold"/>
                  <a:ea typeface="Poppins Bold"/>
                  <a:cs typeface="Poppins Bold"/>
                  <a:sym typeface="Poppins Bold"/>
                </a:rPr>
                <a:t>You are paid a salary</a:t>
              </a:r>
            </a:p>
          </p:txBody>
        </p:sp>
      </p:grpSp>
      <p:grpSp>
        <p:nvGrpSpPr>
          <p:cNvPr id="71" name="Group 16">
            <a:extLst>
              <a:ext uri="{FF2B5EF4-FFF2-40B4-BE49-F238E27FC236}">
                <a16:creationId xmlns:a16="http://schemas.microsoft.com/office/drawing/2014/main" id="{60A725BE-9619-12B1-4E69-4A63C598999C}"/>
              </a:ext>
            </a:extLst>
          </p:cNvPr>
          <p:cNvGrpSpPr/>
          <p:nvPr/>
        </p:nvGrpSpPr>
        <p:grpSpPr>
          <a:xfrm>
            <a:off x="3990515" y="2007182"/>
            <a:ext cx="2737289" cy="1730870"/>
            <a:chOff x="-1975355" y="288902"/>
            <a:chExt cx="4831530" cy="3151641"/>
          </a:xfrm>
        </p:grpSpPr>
        <p:grpSp>
          <p:nvGrpSpPr>
            <p:cNvPr id="72" name="Group 17">
              <a:extLst>
                <a:ext uri="{FF2B5EF4-FFF2-40B4-BE49-F238E27FC236}">
                  <a16:creationId xmlns:a16="http://schemas.microsoft.com/office/drawing/2014/main" id="{FE6A79F9-96C0-7019-D51C-12A61FE3A433}"/>
                </a:ext>
              </a:extLst>
            </p:cNvPr>
            <p:cNvGrpSpPr/>
            <p:nvPr/>
          </p:nvGrpSpPr>
          <p:grpSpPr>
            <a:xfrm>
              <a:off x="-1975355" y="288902"/>
              <a:ext cx="4831530" cy="3151641"/>
              <a:chOff x="-509439" y="74507"/>
              <a:chExt cx="1246039" cy="812800"/>
            </a:xfrm>
          </p:grpSpPr>
          <p:sp>
            <p:nvSpPr>
              <p:cNvPr id="74" name="Freeform 18">
                <a:extLst>
                  <a:ext uri="{FF2B5EF4-FFF2-40B4-BE49-F238E27FC236}">
                    <a16:creationId xmlns:a16="http://schemas.microsoft.com/office/drawing/2014/main" id="{6D59B54B-CCB9-5C2C-90EB-9E8E81B03501}"/>
                  </a:ext>
                </a:extLst>
              </p:cNvPr>
              <p:cNvSpPr/>
              <p:nvPr/>
            </p:nvSpPr>
            <p:spPr>
              <a:xfrm>
                <a:off x="-509439" y="745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75" name="TextBox 19">
                <a:extLst>
                  <a:ext uri="{FF2B5EF4-FFF2-40B4-BE49-F238E27FC236}">
                    <a16:creationId xmlns:a16="http://schemas.microsoft.com/office/drawing/2014/main" id="{4699EE31-F2F3-B0A5-0F6E-5F2AEF672CE7}"/>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73" name="TextBox 20">
              <a:extLst>
                <a:ext uri="{FF2B5EF4-FFF2-40B4-BE49-F238E27FC236}">
                  <a16:creationId xmlns:a16="http://schemas.microsoft.com/office/drawing/2014/main" id="{46C0C478-0B5D-E6E4-B2F7-B80D32990525}"/>
                </a:ext>
              </a:extLst>
            </p:cNvPr>
            <p:cNvSpPr txBox="1"/>
            <p:nvPr/>
          </p:nvSpPr>
          <p:spPr>
            <a:xfrm>
              <a:off x="-1938673" y="1190931"/>
              <a:ext cx="3078274" cy="1429052"/>
            </a:xfrm>
            <a:prstGeom prst="rect">
              <a:avLst/>
            </a:prstGeom>
          </p:spPr>
          <p:txBody>
            <a:bodyPr wrap="square" lIns="0" tIns="0" rIns="0" bIns="0" rtlCol="0" anchor="t">
              <a:spAutoFit/>
            </a:bodyPr>
            <a:lstStyle/>
            <a:p>
              <a:pPr algn="ctr"/>
              <a:r>
                <a:rPr lang="en-US" sz="1700" b="1">
                  <a:solidFill>
                    <a:srgbClr val="3C3C3B"/>
                  </a:solidFill>
                  <a:latin typeface="Poppins Bold"/>
                  <a:ea typeface="Poppins Bold"/>
                  <a:cs typeface="Poppins Bold"/>
                  <a:sym typeface="Poppins Bold"/>
                </a:rPr>
                <a:t>You have real responsibilities and tasks</a:t>
              </a:r>
            </a:p>
          </p:txBody>
        </p:sp>
      </p:grpSp>
      <p:grpSp>
        <p:nvGrpSpPr>
          <p:cNvPr id="76" name="Group 21" descr="7 facts about real jobs.&#10;">
            <a:extLst>
              <a:ext uri="{FF2B5EF4-FFF2-40B4-BE49-F238E27FC236}">
                <a16:creationId xmlns:a16="http://schemas.microsoft.com/office/drawing/2014/main" id="{B48F2D38-CE6F-81F7-E948-72F38558B409}"/>
              </a:ext>
            </a:extLst>
          </p:cNvPr>
          <p:cNvGrpSpPr/>
          <p:nvPr/>
        </p:nvGrpSpPr>
        <p:grpSpPr>
          <a:xfrm>
            <a:off x="6074479" y="1965919"/>
            <a:ext cx="3609306" cy="1788035"/>
            <a:chOff x="-3514534" y="295466"/>
            <a:chExt cx="6370708" cy="3255729"/>
          </a:xfrm>
        </p:grpSpPr>
        <p:grpSp>
          <p:nvGrpSpPr>
            <p:cNvPr id="77" name="Group 22">
              <a:extLst>
                <a:ext uri="{FF2B5EF4-FFF2-40B4-BE49-F238E27FC236}">
                  <a16:creationId xmlns:a16="http://schemas.microsoft.com/office/drawing/2014/main" id="{6B87EEF6-703E-0CC8-D604-ECA86BA9956C}"/>
                </a:ext>
              </a:extLst>
            </p:cNvPr>
            <p:cNvGrpSpPr/>
            <p:nvPr/>
          </p:nvGrpSpPr>
          <p:grpSpPr>
            <a:xfrm>
              <a:off x="-3514534" y="295466"/>
              <a:ext cx="6370708" cy="3255729"/>
              <a:chOff x="-906389" y="76200"/>
              <a:chExt cx="1642989" cy="839644"/>
            </a:xfrm>
          </p:grpSpPr>
          <p:sp>
            <p:nvSpPr>
              <p:cNvPr id="79" name="Freeform 23">
                <a:extLst>
                  <a:ext uri="{FF2B5EF4-FFF2-40B4-BE49-F238E27FC236}">
                    <a16:creationId xmlns:a16="http://schemas.microsoft.com/office/drawing/2014/main" id="{CCCE4F41-5953-8966-A199-7D861EF641C2}"/>
                  </a:ext>
                </a:extLst>
              </p:cNvPr>
              <p:cNvSpPr/>
              <p:nvPr/>
            </p:nvSpPr>
            <p:spPr>
              <a:xfrm>
                <a:off x="-906389" y="1030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80" name="TextBox 24">
                <a:extLst>
                  <a:ext uri="{FF2B5EF4-FFF2-40B4-BE49-F238E27FC236}">
                    <a16:creationId xmlns:a16="http://schemas.microsoft.com/office/drawing/2014/main" id="{AE2E6EEA-2347-5DA7-9E92-7103367DA965}"/>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78" name="TextBox 25">
              <a:extLst>
                <a:ext uri="{FF2B5EF4-FFF2-40B4-BE49-F238E27FC236}">
                  <a16:creationId xmlns:a16="http://schemas.microsoft.com/office/drawing/2014/main" id="{244B3C0F-5434-F6EF-7360-33940EA8074E}"/>
                </a:ext>
              </a:extLst>
            </p:cNvPr>
            <p:cNvSpPr txBox="1"/>
            <p:nvPr/>
          </p:nvSpPr>
          <p:spPr>
            <a:xfrm>
              <a:off x="-3428650" y="1276953"/>
              <a:ext cx="2979872" cy="1429052"/>
            </a:xfrm>
            <a:prstGeom prst="rect">
              <a:avLst/>
            </a:prstGeom>
          </p:spPr>
          <p:txBody>
            <a:bodyPr lIns="0" tIns="0" rIns="0" bIns="0" rtlCol="0" anchor="t">
              <a:spAutoFit/>
            </a:bodyPr>
            <a:lstStyle/>
            <a:p>
              <a:pPr algn="ctr"/>
              <a:r>
                <a:rPr lang="en-US" sz="1700" b="1">
                  <a:solidFill>
                    <a:srgbClr val="3C3C3B"/>
                  </a:solidFill>
                  <a:latin typeface="Poppins Bold"/>
                  <a:ea typeface="Poppins Bold"/>
                  <a:cs typeface="Poppins Bold"/>
                  <a:sym typeface="Poppins Bold"/>
                </a:rPr>
                <a:t>You are an employee with a contract</a:t>
              </a:r>
            </a:p>
          </p:txBody>
        </p:sp>
      </p:grpSp>
      <p:grpSp>
        <p:nvGrpSpPr>
          <p:cNvPr id="81" name="Group 26">
            <a:extLst>
              <a:ext uri="{FF2B5EF4-FFF2-40B4-BE49-F238E27FC236}">
                <a16:creationId xmlns:a16="http://schemas.microsoft.com/office/drawing/2014/main" id="{98005AD5-B5F3-A669-0FA8-A88893BCD5B9}"/>
              </a:ext>
            </a:extLst>
          </p:cNvPr>
          <p:cNvGrpSpPr/>
          <p:nvPr/>
        </p:nvGrpSpPr>
        <p:grpSpPr>
          <a:xfrm>
            <a:off x="8092057" y="1965919"/>
            <a:ext cx="4610523" cy="1788035"/>
            <a:chOff x="-5281760" y="295466"/>
            <a:chExt cx="8137934" cy="3255729"/>
          </a:xfrm>
        </p:grpSpPr>
        <p:grpSp>
          <p:nvGrpSpPr>
            <p:cNvPr id="82" name="Group 27">
              <a:extLst>
                <a:ext uri="{FF2B5EF4-FFF2-40B4-BE49-F238E27FC236}">
                  <a16:creationId xmlns:a16="http://schemas.microsoft.com/office/drawing/2014/main" id="{19ED56B7-5D34-B891-5437-AD731BA1550F}"/>
                </a:ext>
              </a:extLst>
            </p:cNvPr>
            <p:cNvGrpSpPr/>
            <p:nvPr/>
          </p:nvGrpSpPr>
          <p:grpSpPr>
            <a:xfrm>
              <a:off x="-5281760" y="295466"/>
              <a:ext cx="8137934" cy="3255729"/>
              <a:chOff x="-1362152" y="76200"/>
              <a:chExt cx="2098752" cy="839644"/>
            </a:xfrm>
          </p:grpSpPr>
          <p:sp>
            <p:nvSpPr>
              <p:cNvPr id="84" name="Freeform 28">
                <a:extLst>
                  <a:ext uri="{FF2B5EF4-FFF2-40B4-BE49-F238E27FC236}">
                    <a16:creationId xmlns:a16="http://schemas.microsoft.com/office/drawing/2014/main" id="{0326B522-CB4C-450A-418C-63819D28945C}"/>
                  </a:ext>
                </a:extLst>
              </p:cNvPr>
              <p:cNvSpPr/>
              <p:nvPr/>
            </p:nvSpPr>
            <p:spPr>
              <a:xfrm>
                <a:off x="-1362152" y="1030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85" name="TextBox 29">
                <a:extLst>
                  <a:ext uri="{FF2B5EF4-FFF2-40B4-BE49-F238E27FC236}">
                    <a16:creationId xmlns:a16="http://schemas.microsoft.com/office/drawing/2014/main" id="{43F8A5BC-0921-E437-5BBD-C02BB458A717}"/>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83" name="TextBox 30">
              <a:extLst>
                <a:ext uri="{FF2B5EF4-FFF2-40B4-BE49-F238E27FC236}">
                  <a16:creationId xmlns:a16="http://schemas.microsoft.com/office/drawing/2014/main" id="{D28D54C8-0231-281B-B27D-99CB5E4D26E0}"/>
                </a:ext>
              </a:extLst>
            </p:cNvPr>
            <p:cNvSpPr txBox="1"/>
            <p:nvPr/>
          </p:nvSpPr>
          <p:spPr>
            <a:xfrm>
              <a:off x="-5008252" y="1014362"/>
              <a:ext cx="2604624" cy="1905402"/>
            </a:xfrm>
            <a:prstGeom prst="rect">
              <a:avLst/>
            </a:prstGeom>
          </p:spPr>
          <p:txBody>
            <a:bodyPr lIns="0" tIns="0" rIns="0" bIns="0" rtlCol="0" anchor="t">
              <a:spAutoFit/>
            </a:bodyPr>
            <a:lstStyle/>
            <a:p>
              <a:pPr algn="ctr"/>
              <a:r>
                <a:rPr lang="en-US" sz="1700" b="1">
                  <a:solidFill>
                    <a:srgbClr val="3C3C3B"/>
                  </a:solidFill>
                  <a:latin typeface="Poppins Bold"/>
                  <a:ea typeface="Poppins Bold"/>
                  <a:cs typeface="Poppins Bold"/>
                  <a:sym typeface="Poppins Bold"/>
                </a:rPr>
                <a:t>You go through an application process</a:t>
              </a:r>
            </a:p>
          </p:txBody>
        </p:sp>
      </p:grpSp>
      <p:grpSp>
        <p:nvGrpSpPr>
          <p:cNvPr id="86" name="Group 31">
            <a:extLst>
              <a:ext uri="{FF2B5EF4-FFF2-40B4-BE49-F238E27FC236}">
                <a16:creationId xmlns:a16="http://schemas.microsoft.com/office/drawing/2014/main" id="{18384A74-AA96-FBFA-5619-A395B50A40C9}"/>
              </a:ext>
            </a:extLst>
          </p:cNvPr>
          <p:cNvGrpSpPr/>
          <p:nvPr/>
        </p:nvGrpSpPr>
        <p:grpSpPr>
          <a:xfrm>
            <a:off x="2743167" y="3877310"/>
            <a:ext cx="2622114" cy="1730869"/>
            <a:chOff x="-1772061" y="-195683"/>
            <a:chExt cx="4628236" cy="3151641"/>
          </a:xfrm>
        </p:grpSpPr>
        <p:grpSp>
          <p:nvGrpSpPr>
            <p:cNvPr id="87" name="Group 32">
              <a:extLst>
                <a:ext uri="{FF2B5EF4-FFF2-40B4-BE49-F238E27FC236}">
                  <a16:creationId xmlns:a16="http://schemas.microsoft.com/office/drawing/2014/main" id="{99348D3E-5A4C-B0B8-715A-573F7AD57279}"/>
                </a:ext>
              </a:extLst>
            </p:cNvPr>
            <p:cNvGrpSpPr/>
            <p:nvPr/>
          </p:nvGrpSpPr>
          <p:grpSpPr>
            <a:xfrm>
              <a:off x="-1772061" y="-195683"/>
              <a:ext cx="4628236" cy="3151641"/>
              <a:chOff x="-457010" y="-50466"/>
              <a:chExt cx="1193610" cy="812800"/>
            </a:xfrm>
          </p:grpSpPr>
          <p:sp>
            <p:nvSpPr>
              <p:cNvPr id="89" name="Freeform 33">
                <a:extLst>
                  <a:ext uri="{FF2B5EF4-FFF2-40B4-BE49-F238E27FC236}">
                    <a16:creationId xmlns:a16="http://schemas.microsoft.com/office/drawing/2014/main" id="{2527D701-2CBC-3BAD-AE9E-75A55ED1F66F}"/>
                  </a:ext>
                </a:extLst>
              </p:cNvPr>
              <p:cNvSpPr/>
              <p:nvPr/>
            </p:nvSpPr>
            <p:spPr>
              <a:xfrm>
                <a:off x="-457010" y="-5046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90" name="TextBox 34">
                <a:extLst>
                  <a:ext uri="{FF2B5EF4-FFF2-40B4-BE49-F238E27FC236}">
                    <a16:creationId xmlns:a16="http://schemas.microsoft.com/office/drawing/2014/main" id="{0E5A8E7D-F75D-2235-6A9F-6418DED7C7D3}"/>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88" name="TextBox 35">
              <a:extLst>
                <a:ext uri="{FF2B5EF4-FFF2-40B4-BE49-F238E27FC236}">
                  <a16:creationId xmlns:a16="http://schemas.microsoft.com/office/drawing/2014/main" id="{A79E6936-73C9-1B1A-B168-C49ECFD86FED}"/>
                </a:ext>
              </a:extLst>
            </p:cNvPr>
            <p:cNvSpPr txBox="1"/>
            <p:nvPr/>
          </p:nvSpPr>
          <p:spPr>
            <a:xfrm>
              <a:off x="-1460957" y="138719"/>
              <a:ext cx="2529438" cy="2381754"/>
            </a:xfrm>
            <a:prstGeom prst="rect">
              <a:avLst/>
            </a:prstGeom>
          </p:spPr>
          <p:txBody>
            <a:bodyPr lIns="0" tIns="0" rIns="0" bIns="0" rtlCol="0" anchor="t">
              <a:spAutoFit/>
            </a:bodyPr>
            <a:lstStyle/>
            <a:p>
              <a:pPr algn="ctr"/>
              <a:r>
                <a:rPr lang="en-US" sz="1700" b="1">
                  <a:solidFill>
                    <a:srgbClr val="3C3C3B"/>
                  </a:solidFill>
                  <a:latin typeface="Poppins Bold"/>
                  <a:ea typeface="Poppins Bold"/>
                  <a:cs typeface="Poppins Bold"/>
                  <a:sym typeface="Poppins Bold"/>
                </a:rPr>
                <a:t>You</a:t>
              </a:r>
            </a:p>
            <a:p>
              <a:pPr algn="ctr"/>
              <a:r>
                <a:rPr lang="en-US" sz="1700" b="1">
                  <a:solidFill>
                    <a:srgbClr val="3C3C3B"/>
                  </a:solidFill>
                  <a:latin typeface="Poppins Bold"/>
                  <a:ea typeface="Poppins Bold"/>
                  <a:cs typeface="Poppins Bold"/>
                  <a:sym typeface="Poppins Bold"/>
                </a:rPr>
                <a:t>learn by doing your job and from colleagues </a:t>
              </a:r>
            </a:p>
          </p:txBody>
        </p:sp>
      </p:grpSp>
      <p:grpSp>
        <p:nvGrpSpPr>
          <p:cNvPr id="91" name="Group 36">
            <a:extLst>
              <a:ext uri="{FF2B5EF4-FFF2-40B4-BE49-F238E27FC236}">
                <a16:creationId xmlns:a16="http://schemas.microsoft.com/office/drawing/2014/main" id="{535E9F67-08F2-C978-78D6-F3677AFA530C}"/>
              </a:ext>
            </a:extLst>
          </p:cNvPr>
          <p:cNvGrpSpPr/>
          <p:nvPr/>
        </p:nvGrpSpPr>
        <p:grpSpPr>
          <a:xfrm>
            <a:off x="5001217" y="3908904"/>
            <a:ext cx="4166525" cy="1730870"/>
            <a:chOff x="-4498068" y="84448"/>
            <a:chExt cx="7354243" cy="3151641"/>
          </a:xfrm>
        </p:grpSpPr>
        <p:grpSp>
          <p:nvGrpSpPr>
            <p:cNvPr id="92" name="Group 37">
              <a:extLst>
                <a:ext uri="{FF2B5EF4-FFF2-40B4-BE49-F238E27FC236}">
                  <a16:creationId xmlns:a16="http://schemas.microsoft.com/office/drawing/2014/main" id="{B9B32F30-BA6D-B4F4-168A-EDEE271137AA}"/>
                </a:ext>
              </a:extLst>
            </p:cNvPr>
            <p:cNvGrpSpPr/>
            <p:nvPr/>
          </p:nvGrpSpPr>
          <p:grpSpPr>
            <a:xfrm>
              <a:off x="-4498068" y="84448"/>
              <a:ext cx="7354243" cy="3151641"/>
              <a:chOff x="-1160040" y="21779"/>
              <a:chExt cx="1896640" cy="812800"/>
            </a:xfrm>
          </p:grpSpPr>
          <p:sp>
            <p:nvSpPr>
              <p:cNvPr id="94" name="Freeform 38">
                <a:extLst>
                  <a:ext uri="{FF2B5EF4-FFF2-40B4-BE49-F238E27FC236}">
                    <a16:creationId xmlns:a16="http://schemas.microsoft.com/office/drawing/2014/main" id="{2D58AFEA-45CC-873F-3FDF-590749A63C24}"/>
                  </a:ext>
                </a:extLst>
              </p:cNvPr>
              <p:cNvSpPr/>
              <p:nvPr/>
            </p:nvSpPr>
            <p:spPr>
              <a:xfrm>
                <a:off x="-1160040" y="2177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400"/>
              </a:p>
            </p:txBody>
          </p:sp>
          <p:sp>
            <p:nvSpPr>
              <p:cNvPr id="95" name="TextBox 39">
                <a:extLst>
                  <a:ext uri="{FF2B5EF4-FFF2-40B4-BE49-F238E27FC236}">
                    <a16:creationId xmlns:a16="http://schemas.microsoft.com/office/drawing/2014/main" id="{3EFC0B9F-2696-C0E8-B438-7713194E2572}"/>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93" name="TextBox 40">
              <a:extLst>
                <a:ext uri="{FF2B5EF4-FFF2-40B4-BE49-F238E27FC236}">
                  <a16:creationId xmlns:a16="http://schemas.microsoft.com/office/drawing/2014/main" id="{F8B22E49-82E2-CC88-A38A-D234B0D0FCC5}"/>
                </a:ext>
              </a:extLst>
            </p:cNvPr>
            <p:cNvSpPr txBox="1"/>
            <p:nvPr/>
          </p:nvSpPr>
          <p:spPr>
            <a:xfrm>
              <a:off x="-4412186" y="722382"/>
              <a:ext cx="2979872" cy="1905402"/>
            </a:xfrm>
            <a:prstGeom prst="rect">
              <a:avLst/>
            </a:prstGeom>
          </p:spPr>
          <p:txBody>
            <a:bodyPr lIns="0" tIns="0" rIns="0" bIns="0" rtlCol="0" anchor="t">
              <a:spAutoFit/>
            </a:bodyPr>
            <a:lstStyle/>
            <a:p>
              <a:pPr algn="ctr"/>
              <a:r>
                <a:rPr lang="en-US" sz="1700" b="1">
                  <a:solidFill>
                    <a:srgbClr val="3C3C3B"/>
                  </a:solidFill>
                  <a:latin typeface="Poppins Bold"/>
                  <a:ea typeface="Poppins Bold"/>
                  <a:cs typeface="Poppins Bold"/>
                  <a:sym typeface="Poppins Bold"/>
                </a:rPr>
                <a:t>You get experience </a:t>
              </a:r>
            </a:p>
            <a:p>
              <a:pPr algn="ctr"/>
              <a:r>
                <a:rPr lang="en-US" sz="1700" b="1">
                  <a:solidFill>
                    <a:srgbClr val="3C3C3B"/>
                  </a:solidFill>
                  <a:latin typeface="Poppins Bold"/>
                  <a:ea typeface="Poppins Bold"/>
                  <a:cs typeface="Poppins Bold"/>
                  <a:sym typeface="Poppins Bold"/>
                </a:rPr>
                <a:t>of the </a:t>
              </a:r>
            </a:p>
            <a:p>
              <a:pPr algn="ctr"/>
              <a:r>
                <a:rPr lang="en-US" sz="1700" b="1">
                  <a:solidFill>
                    <a:srgbClr val="3C3C3B"/>
                  </a:solidFill>
                  <a:latin typeface="Poppins Bold"/>
                  <a:ea typeface="Poppins Bold"/>
                  <a:cs typeface="Poppins Bold"/>
                  <a:sym typeface="Poppins Bold"/>
                </a:rPr>
                <a:t>workplace</a:t>
              </a:r>
            </a:p>
          </p:txBody>
        </p:sp>
      </p:grpSp>
      <p:grpSp>
        <p:nvGrpSpPr>
          <p:cNvPr id="96" name="Group 41">
            <a:extLst>
              <a:ext uri="{FF2B5EF4-FFF2-40B4-BE49-F238E27FC236}">
                <a16:creationId xmlns:a16="http://schemas.microsoft.com/office/drawing/2014/main" id="{D9FB3C03-BB0D-894F-5CFC-4577C3E8C575}"/>
              </a:ext>
            </a:extLst>
          </p:cNvPr>
          <p:cNvGrpSpPr/>
          <p:nvPr/>
        </p:nvGrpSpPr>
        <p:grpSpPr>
          <a:xfrm>
            <a:off x="7170946" y="3897529"/>
            <a:ext cx="4875094" cy="1730870"/>
            <a:chOff x="-5748747" y="167377"/>
            <a:chExt cx="8604922" cy="3151641"/>
          </a:xfrm>
        </p:grpSpPr>
        <p:grpSp>
          <p:nvGrpSpPr>
            <p:cNvPr id="97" name="Group 42">
              <a:extLst>
                <a:ext uri="{FF2B5EF4-FFF2-40B4-BE49-F238E27FC236}">
                  <a16:creationId xmlns:a16="http://schemas.microsoft.com/office/drawing/2014/main" id="{4D5EA269-17B5-A025-51A9-96E7C7A7B22A}"/>
                </a:ext>
              </a:extLst>
            </p:cNvPr>
            <p:cNvGrpSpPr/>
            <p:nvPr/>
          </p:nvGrpSpPr>
          <p:grpSpPr>
            <a:xfrm>
              <a:off x="-5748747" y="167377"/>
              <a:ext cx="8604922" cy="3151641"/>
              <a:chOff x="-1482587" y="43166"/>
              <a:chExt cx="2219187" cy="812800"/>
            </a:xfrm>
          </p:grpSpPr>
          <p:sp>
            <p:nvSpPr>
              <p:cNvPr id="99" name="Freeform 43">
                <a:extLst>
                  <a:ext uri="{FF2B5EF4-FFF2-40B4-BE49-F238E27FC236}">
                    <a16:creationId xmlns:a16="http://schemas.microsoft.com/office/drawing/2014/main" id="{92E2A99F-665A-5F51-FCC6-6F6A32D9ADB6}"/>
                  </a:ext>
                </a:extLst>
              </p:cNvPr>
              <p:cNvSpPr/>
              <p:nvPr/>
            </p:nvSpPr>
            <p:spPr>
              <a:xfrm>
                <a:off x="-1482587" y="4316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FFFFFF"/>
                </a:solidFill>
                <a:prstDash val="solid"/>
                <a:miter/>
              </a:ln>
            </p:spPr>
            <p:txBody>
              <a:bodyPr/>
              <a:lstStyle/>
              <a:p>
                <a:endParaRPr lang="en-GB" sz="1700"/>
              </a:p>
            </p:txBody>
          </p:sp>
          <p:sp>
            <p:nvSpPr>
              <p:cNvPr id="100" name="TextBox 44">
                <a:extLst>
                  <a:ext uri="{FF2B5EF4-FFF2-40B4-BE49-F238E27FC236}">
                    <a16:creationId xmlns:a16="http://schemas.microsoft.com/office/drawing/2014/main" id="{4BCC0D99-9117-5A4D-99D5-FC148A455FF1}"/>
                  </a:ext>
                </a:extLst>
              </p:cNvPr>
              <p:cNvSpPr txBox="1"/>
              <p:nvPr/>
            </p:nvSpPr>
            <p:spPr>
              <a:xfrm>
                <a:off x="76200" y="76200"/>
                <a:ext cx="660400" cy="660400"/>
              </a:xfrm>
              <a:prstGeom prst="rect">
                <a:avLst/>
              </a:prstGeom>
            </p:spPr>
            <p:txBody>
              <a:bodyPr lIns="50800" tIns="50800" rIns="50800" bIns="50800" rtlCol="0" anchor="ctr"/>
              <a:lstStyle/>
              <a:p>
                <a:pPr algn="ctr">
                  <a:lnSpc>
                    <a:spcPts val="2477"/>
                  </a:lnSpc>
                </a:pPr>
                <a:endParaRPr sz="1400"/>
              </a:p>
            </p:txBody>
          </p:sp>
        </p:grpSp>
        <p:sp>
          <p:nvSpPr>
            <p:cNvPr id="98" name="TextBox 45">
              <a:extLst>
                <a:ext uri="{FF2B5EF4-FFF2-40B4-BE49-F238E27FC236}">
                  <a16:creationId xmlns:a16="http://schemas.microsoft.com/office/drawing/2014/main" id="{1625B6F3-2CB7-55A1-53BC-2465E26BAD5B}"/>
                </a:ext>
              </a:extLst>
            </p:cNvPr>
            <p:cNvSpPr txBox="1"/>
            <p:nvPr/>
          </p:nvSpPr>
          <p:spPr>
            <a:xfrm>
              <a:off x="-5532968" y="1283972"/>
              <a:ext cx="2720084" cy="952701"/>
            </a:xfrm>
            <a:prstGeom prst="rect">
              <a:avLst/>
            </a:prstGeom>
          </p:spPr>
          <p:txBody>
            <a:bodyPr lIns="0" tIns="0" rIns="0" bIns="0" rtlCol="0" anchor="t">
              <a:spAutoFit/>
            </a:bodyPr>
            <a:lstStyle/>
            <a:p>
              <a:pPr algn="ctr"/>
              <a:r>
                <a:rPr lang="en-US" sz="1700" b="1">
                  <a:solidFill>
                    <a:srgbClr val="3C3C3B"/>
                  </a:solidFill>
                  <a:latin typeface="Poppins Bold"/>
                  <a:ea typeface="Poppins Bold"/>
                  <a:cs typeface="Poppins Bold"/>
                  <a:sym typeface="Poppins Bold"/>
                </a:rPr>
                <a:t>You are part of a team</a:t>
              </a:r>
            </a:p>
          </p:txBody>
        </p:sp>
      </p:grpSp>
      <p:sp>
        <p:nvSpPr>
          <p:cNvPr id="103" name="Freeform 5">
            <a:extLst>
              <a:ext uri="{FF2B5EF4-FFF2-40B4-BE49-F238E27FC236}">
                <a16:creationId xmlns:a16="http://schemas.microsoft.com/office/drawing/2014/main" id="{11529B1F-4875-60BD-2242-AF910A44773E}"/>
              </a:ext>
            </a:extLst>
          </p:cNvPr>
          <p:cNvSpPr/>
          <p:nvPr/>
        </p:nvSpPr>
        <p:spPr>
          <a:xfrm>
            <a:off x="886099" y="6043367"/>
            <a:ext cx="572983" cy="471599"/>
          </a:xfrm>
          <a:custGeom>
            <a:avLst/>
            <a:gdLst/>
            <a:ahLst/>
            <a:cxnLst/>
            <a:rect l="l" t="t" r="r" b="b"/>
            <a:pathLst>
              <a:path w="753882" h="722784">
                <a:moveTo>
                  <a:pt x="0" y="0"/>
                </a:moveTo>
                <a:lnTo>
                  <a:pt x="753882" y="0"/>
                </a:lnTo>
                <a:lnTo>
                  <a:pt x="753882" y="722784"/>
                </a:lnTo>
                <a:lnTo>
                  <a:pt x="0" y="72278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050"/>
          </a:p>
        </p:txBody>
      </p:sp>
      <p:sp>
        <p:nvSpPr>
          <p:cNvPr id="104" name="TextBox 9">
            <a:extLst>
              <a:ext uri="{FF2B5EF4-FFF2-40B4-BE49-F238E27FC236}">
                <a16:creationId xmlns:a16="http://schemas.microsoft.com/office/drawing/2014/main" id="{723BA0F7-D79C-F549-E4EB-F060C6ACE287}"/>
              </a:ext>
            </a:extLst>
          </p:cNvPr>
          <p:cNvSpPr txBox="1"/>
          <p:nvPr/>
        </p:nvSpPr>
        <p:spPr>
          <a:xfrm>
            <a:off x="1856872" y="6044356"/>
            <a:ext cx="9937338" cy="738664"/>
          </a:xfrm>
          <a:prstGeom prst="rect">
            <a:avLst/>
          </a:prstGeom>
        </p:spPr>
        <p:txBody>
          <a:bodyPr wrap="square" lIns="0" tIns="0" rIns="0" bIns="0" rtlCol="0" anchor="t">
            <a:spAutoFit/>
          </a:bodyPr>
          <a:lstStyle/>
          <a:p>
            <a:pPr algn="l">
              <a:spcBef>
                <a:spcPct val="0"/>
              </a:spcBef>
            </a:pPr>
            <a:r>
              <a:rPr lang="en-US" sz="2400">
                <a:solidFill>
                  <a:srgbClr val="FFFFFF"/>
                </a:solidFill>
                <a:latin typeface="Poppins"/>
                <a:ea typeface="Poppins"/>
                <a:cs typeface="Poppins"/>
                <a:sym typeface="Poppins"/>
              </a:rPr>
              <a:t>Everything you’ve suggested about real jobs is also true about apprenticeships.</a:t>
            </a:r>
          </a:p>
        </p:txBody>
      </p:sp>
    </p:spTree>
    <p:extLst>
      <p:ext uri="{BB962C8B-B14F-4D97-AF65-F5344CB8AC3E}">
        <p14:creationId xmlns:p14="http://schemas.microsoft.com/office/powerpoint/2010/main" val="13698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A95FA-C316-F1D2-3919-FD28067FF55D}"/>
            </a:ext>
          </a:extLst>
        </p:cNvPr>
        <p:cNvGrpSpPr/>
        <p:nvPr/>
      </p:nvGrpSpPr>
      <p:grpSpPr>
        <a:xfrm>
          <a:off x="0" y="0"/>
          <a:ext cx="0" cy="0"/>
          <a:chOff x="0" y="0"/>
          <a:chExt cx="0" cy="0"/>
        </a:xfrm>
      </p:grpSpPr>
      <p:pic>
        <p:nvPicPr>
          <p:cNvPr id="4" name="Picture 3" descr="7 white circles, each with a fact about what a real job is like/involves.">
            <a:extLst>
              <a:ext uri="{FF2B5EF4-FFF2-40B4-BE49-F238E27FC236}">
                <a16:creationId xmlns:a16="http://schemas.microsoft.com/office/drawing/2014/main" id="{40A93FB8-2E77-7E39-AAE5-FD2470B1985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117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B27E6-2FCB-BA6D-3B42-A71D2F166BEF}"/>
            </a:ext>
          </a:extLst>
        </p:cNvPr>
        <p:cNvGrpSpPr/>
        <p:nvPr/>
      </p:nvGrpSpPr>
      <p:grpSpPr>
        <a:xfrm>
          <a:off x="0" y="0"/>
          <a:ext cx="0" cy="0"/>
          <a:chOff x="0" y="0"/>
          <a:chExt cx="0" cy="0"/>
        </a:xfrm>
      </p:grpSpPr>
      <p:pic>
        <p:nvPicPr>
          <p:cNvPr id="4" name="Picture 3" descr="An apprentice wearing a Herts Football Association top is standing in front of a blue background.&#10;&#10;Question: how is an apprenticeship different to a 'real job'?">
            <a:extLst>
              <a:ext uri="{FF2B5EF4-FFF2-40B4-BE49-F238E27FC236}">
                <a16:creationId xmlns:a16="http://schemas.microsoft.com/office/drawing/2014/main" id="{63EACAA3-6D47-BDC9-71AE-6E9164E76A2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9331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E946A7-B0F8-40DD-AD5D-8AED6E1C5B21}">
  <ds:schemaRefs>
    <ds:schemaRef ds:uri="01cdd075-c344-4c65-8551-ba9dc45e0196"/>
    <ds:schemaRef ds:uri="6c2c260b-7b8b-4528-a165-310b68aa19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783AEF-C8B6-4679-95E1-D0A2E8B63D0D}">
  <ds:schemaRefs>
    <ds:schemaRef ds:uri="http://schemas.microsoft.com/sharepoint/v3/contenttype/forms"/>
  </ds:schemaRefs>
</ds:datastoreItem>
</file>

<file path=customXml/itemProps3.xml><?xml version="1.0" encoding="utf-8"?>
<ds:datastoreItem xmlns:ds="http://schemas.openxmlformats.org/officeDocument/2006/customXml" ds:itemID="{E85624E8-FF2C-4FDE-8E45-B23A19F42CA1}">
  <ds:schemaRefs>
    <ds:schemaRef ds:uri="01cdd075-c344-4c65-8551-ba9dc45e0196"/>
    <ds:schemaRef ds:uri="6c2c260b-7b8b-4528-a165-310b68aa19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275</TotalTime>
  <Words>3611</Words>
  <Application>Microsoft Office PowerPoint</Application>
  <PresentationFormat>Widescreen</PresentationFormat>
  <Paragraphs>236</Paragraphs>
  <Slides>22</Slides>
  <Notes>22</Notes>
  <HiddenSlides>0</HiddenSlides>
  <MMClips>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Aptos Display</vt:lpstr>
      <vt:lpstr>Arial</vt:lpstr>
      <vt:lpstr>Calibri</vt:lpstr>
      <vt:lpstr>Calibri Light</vt:lpstr>
      <vt:lpstr>Poppins</vt:lpstr>
      <vt:lpstr>Poppins Bold</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Clare Parker</cp:lastModifiedBy>
  <cp:revision>3</cp:revision>
  <cp:lastPrinted>2025-10-22T08:13:01Z</cp:lastPrinted>
  <dcterms:created xsi:type="dcterms:W3CDTF">2025-09-25T14:33:05Z</dcterms:created>
  <dcterms:modified xsi:type="dcterms:W3CDTF">2026-04-08T15:29:01Z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