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4"/>
  </p:sldMasterIdLst>
  <p:notesMasterIdLst>
    <p:notesMasterId r:id="rId21"/>
  </p:notesMasterIdLst>
  <p:sldIdLst>
    <p:sldId id="256" r:id="rId5"/>
    <p:sldId id="268" r:id="rId6"/>
    <p:sldId id="269" r:id="rId7"/>
    <p:sldId id="270" r:id="rId8"/>
    <p:sldId id="271" r:id="rId9"/>
    <p:sldId id="272" r:id="rId10"/>
    <p:sldId id="273" r:id="rId11"/>
    <p:sldId id="274" r:id="rId12"/>
    <p:sldId id="275" r:id="rId13"/>
    <p:sldId id="276" r:id="rId14"/>
    <p:sldId id="277" r:id="rId15"/>
    <p:sldId id="283" r:id="rId16"/>
    <p:sldId id="279" r:id="rId17"/>
    <p:sldId id="280" r:id="rId18"/>
    <p:sldId id="281" r:id="rId19"/>
    <p:sldId id="26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2EC7BAF-B44B-4157-8671-C634D80EEEF6}">
          <p14:sldIdLst>
            <p14:sldId id="256"/>
            <p14:sldId id="268"/>
            <p14:sldId id="269"/>
            <p14:sldId id="270"/>
            <p14:sldId id="271"/>
            <p14:sldId id="272"/>
            <p14:sldId id="273"/>
            <p14:sldId id="274"/>
            <p14:sldId id="275"/>
            <p14:sldId id="276"/>
            <p14:sldId id="277"/>
            <p14:sldId id="283"/>
            <p14:sldId id="279"/>
            <p14:sldId id="280"/>
            <p14:sldId id="281"/>
            <p14:sldId id="26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56923D-C69A-2D42-A4D5-5AA74C21BA64}" name="Josh Clarke" initials="JC" userId="S::jclarke@careersandenterprise.co.uk::1f1bbf5d-b007-4806-aa6b-91ab8e038bb2" providerId="AD"/>
  <p188:author id="{43FD0C67-F9B9-B401-D6FE-4D5771C8D4FE}" name="Clare Parker" initials="CP" userId="S::cparker@careersandenterprise.co.uk::fec62871-f1d7-4f59-a6d2-54ea7e8491fc" providerId="AD"/>
  <p188:author id="{F91A1868-E2E9-CCA5-59C8-255190F02540}" name="Ella Wardleworth-Phillips" initials="EW" userId="S::ewardleworth-phillips@careersandenterprise.co.uk::2734216c-b4af-48fc-a014-c7a642a82d33" providerId="AD"/>
  <p188:author id="{EB0BA687-7531-2C3C-4977-B4D3D32BB1A5}" name="Marnie Bourne" initials="MB" userId="S::mbourne@careersandenterprise.co.uk::e9583b6f-25f3-4716-abc2-f12fad5f5642" providerId="AD"/>
  <p188:author id="{8DBF948D-37FC-279D-1C3D-E3F3335294CE}" name="Abdul Bathin" initials="AB" userId="S::abathin@careersandenterprise.co.uk::86d43727-89a7-4f06-96dc-99c94ea56dc9" providerId="AD"/>
  <p188:author id="{6FE9E5B5-4243-6E04-3E66-3A6D89DB0FB0}" name="Erica Chamberlain" initials="EC" userId="S::echamberlain@careersandenterprise.co.uk::64925e17-f3e9-4ea0-8fa3-296363bd1573" providerId="AD"/>
  <p188:author id="{EFA082D1-5BCC-FE54-9EAC-B2056FACC564}" name="Abdul Bathin" initials="AB" userId="S::ABathin@careersandenterprise.co.uk::86d43727-89a7-4f06-96dc-99c94ea56dc9" providerId="AD"/>
  <p188:author id="{0E2354E9-4591-0BC7-495F-CCC8A93C515F}" name="Resha Bhatt" initials="RB" userId="S::rbhatt@careersandenterprise.co.uk::7fe70a86-68d3-48b7-8820-8358c4ba9841" providerId="AD"/>
  <p188:author id="{3C8F8CFE-7B65-8C42-6035-FE8FCEFE7BF8}" name="Mariah Kalidas" initials="MK" userId="S::mkalidas@careersandenterprise.co.uk::d70f3d57-da1a-43a5-b37d-4a0e546028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E93"/>
    <a:srgbClr val="EE7459"/>
    <a:srgbClr val="3BA8A8"/>
    <a:srgbClr val="006992"/>
    <a:srgbClr val="E97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99D918-3996-C47C-99D3-EE71DD354C6F}" v="36" dt="2025-11-20T10:52:54.024"/>
    <p1510:client id="{5DE11B70-6AE2-316A-6482-0BB36B068512}" v="4" dt="2025-11-20T17:13:55.0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7"/>
    <p:restoredTop sz="90511" autoAdjust="0"/>
  </p:normalViewPr>
  <p:slideViewPr>
    <p:cSldViewPr snapToGrid="0">
      <p:cViewPr varScale="1">
        <p:scale>
          <a:sx n="100" d="100"/>
          <a:sy n="100" d="100"/>
        </p:scale>
        <p:origin x="90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nie Bourne" userId="S::mbourne@careersandenterprise.co.uk::e9583b6f-25f3-4716-abc2-f12fad5f5642" providerId="AD" clId="Web-{5DE11B70-6AE2-316A-6482-0BB36B068512}"/>
    <pc:docChg chg="modSld sldOrd delSection">
      <pc:chgData name="Marnie Bourne" userId="S::mbourne@careersandenterprise.co.uk::e9583b6f-25f3-4716-abc2-f12fad5f5642" providerId="AD" clId="Web-{5DE11B70-6AE2-316A-6482-0BB36B068512}" dt="2025-11-20T17:13:55.090" v="2" actId="20577"/>
      <pc:docMkLst>
        <pc:docMk/>
      </pc:docMkLst>
      <pc:sldChg chg="ord">
        <pc:chgData name="Marnie Bourne" userId="S::mbourne@careersandenterprise.co.uk::e9583b6f-25f3-4716-abc2-f12fad5f5642" providerId="AD" clId="Web-{5DE11B70-6AE2-316A-6482-0BB36B068512}" dt="2025-11-20T17:13:41.574" v="0"/>
        <pc:sldMkLst>
          <pc:docMk/>
          <pc:sldMk cId="2311319163" sldId="266"/>
        </pc:sldMkLst>
      </pc:sldChg>
      <pc:sldChg chg="modSp">
        <pc:chgData name="Marnie Bourne" userId="S::mbourne@careersandenterprise.co.uk::e9583b6f-25f3-4716-abc2-f12fad5f5642" providerId="AD" clId="Web-{5DE11B70-6AE2-316A-6482-0BB36B068512}" dt="2025-11-20T17:13:55.090" v="2" actId="20577"/>
        <pc:sldMkLst>
          <pc:docMk/>
          <pc:sldMk cId="1998539340" sldId="279"/>
        </pc:sldMkLst>
        <pc:spChg chg="mod">
          <ac:chgData name="Marnie Bourne" userId="S::mbourne@careersandenterprise.co.uk::e9583b6f-25f3-4716-abc2-f12fad5f5642" providerId="AD" clId="Web-{5DE11B70-6AE2-316A-6482-0BB36B068512}" dt="2025-11-20T17:13:55.090" v="2" actId="20577"/>
          <ac:spMkLst>
            <pc:docMk/>
            <pc:sldMk cId="1998539340" sldId="279"/>
            <ac:spMk id="2" creationId="{23129185-8A31-DF9B-E508-2D9B1116DF7A}"/>
          </ac:spMkLst>
        </pc:spChg>
      </pc:sldChg>
    </pc:docChg>
  </pc:docChgLst>
  <pc:docChgLst>
    <pc:chgData name="Marnie Bourne" userId="S::mbourne@careersandenterprise.co.uk::e9583b6f-25f3-4716-abc2-f12fad5f5642" providerId="AD" clId="Web-{5D99D918-3996-C47C-99D3-EE71DD354C6F}"/>
    <pc:docChg chg="modSld">
      <pc:chgData name="Marnie Bourne" userId="S::mbourne@careersandenterprise.co.uk::e9583b6f-25f3-4716-abc2-f12fad5f5642" providerId="AD" clId="Web-{5D99D918-3996-C47C-99D3-EE71DD354C6F}" dt="2025-11-20T10:52:49.789" v="22" actId="20577"/>
      <pc:docMkLst>
        <pc:docMk/>
      </pc:docMkLst>
      <pc:sldChg chg="addSp delSp modSp">
        <pc:chgData name="Marnie Bourne" userId="S::mbourne@careersandenterprise.co.uk::e9583b6f-25f3-4716-abc2-f12fad5f5642" providerId="AD" clId="Web-{5D99D918-3996-C47C-99D3-EE71DD354C6F}" dt="2025-11-20T10:52:49.789" v="22" actId="20577"/>
        <pc:sldMkLst>
          <pc:docMk/>
          <pc:sldMk cId="925508531" sldId="280"/>
        </pc:sldMkLst>
        <pc:spChg chg="add del mod">
          <ac:chgData name="Marnie Bourne" userId="S::mbourne@careersandenterprise.co.uk::e9583b6f-25f3-4716-abc2-f12fad5f5642" providerId="AD" clId="Web-{5D99D918-3996-C47C-99D3-EE71DD354C6F}" dt="2025-11-20T10:51:52.365" v="3"/>
          <ac:spMkLst>
            <pc:docMk/>
            <pc:sldMk cId="925508531" sldId="280"/>
            <ac:spMk id="2" creationId="{0E953628-092D-40D8-71FF-090EECF48ABA}"/>
          </ac:spMkLst>
        </pc:spChg>
        <pc:spChg chg="add mod">
          <ac:chgData name="Marnie Bourne" userId="S::mbourne@careersandenterprise.co.uk::e9583b6f-25f3-4716-abc2-f12fad5f5642" providerId="AD" clId="Web-{5D99D918-3996-C47C-99D3-EE71DD354C6F}" dt="2025-11-20T10:51:54.505" v="5"/>
          <ac:spMkLst>
            <pc:docMk/>
            <pc:sldMk cId="925508531" sldId="280"/>
            <ac:spMk id="6" creationId="{B261F32B-6A36-A4C4-6C8A-E3CE498054B5}"/>
          </ac:spMkLst>
        </pc:spChg>
        <pc:spChg chg="add mod">
          <ac:chgData name="Marnie Bourne" userId="S::mbourne@careersandenterprise.co.uk::e9583b6f-25f3-4716-abc2-f12fad5f5642" providerId="AD" clId="Web-{5D99D918-3996-C47C-99D3-EE71DD354C6F}" dt="2025-11-20T10:52:49.789" v="22" actId="20577"/>
          <ac:spMkLst>
            <pc:docMk/>
            <pc:sldMk cId="925508531" sldId="280"/>
            <ac:spMk id="7" creationId="{E35AEDA4-F3A0-83F4-C140-208FF707A77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30E04-777A-9E47-839D-8B44499C9A5E}" type="datetimeFigureOut">
              <a:rPr lang="en-US" smtClean="0"/>
              <a:t>11/20/2025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957DB8-C227-894A-AECE-3F219200D962}" type="slidenum">
              <a:rPr lang="en-US" smtClean="0"/>
              <a:t>‹#›</a:t>
            </a:fld>
            <a:endParaRPr lang="en-US"/>
          </a:p>
        </p:txBody>
      </p:sp>
    </p:spTree>
    <p:extLst>
      <p:ext uri="{BB962C8B-B14F-4D97-AF65-F5344CB8AC3E}">
        <p14:creationId xmlns:p14="http://schemas.microsoft.com/office/powerpoint/2010/main" val="1255631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957DB8-C227-894A-AECE-3F219200D962}" type="slidenum">
              <a:rPr lang="en-US" smtClean="0"/>
              <a:t>1</a:t>
            </a:fld>
            <a:endParaRPr lang="en-US"/>
          </a:p>
        </p:txBody>
      </p:sp>
    </p:spTree>
    <p:extLst>
      <p:ext uri="{BB962C8B-B14F-4D97-AF65-F5344CB8AC3E}">
        <p14:creationId xmlns:p14="http://schemas.microsoft.com/office/powerpoint/2010/main" val="4070068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957DB8-C227-894A-AECE-3F219200D962}" type="slidenum">
              <a:rPr lang="en-US" smtClean="0"/>
              <a:t>5</a:t>
            </a:fld>
            <a:endParaRPr lang="en-US"/>
          </a:p>
        </p:txBody>
      </p:sp>
    </p:spTree>
    <p:extLst>
      <p:ext uri="{BB962C8B-B14F-4D97-AF65-F5344CB8AC3E}">
        <p14:creationId xmlns:p14="http://schemas.microsoft.com/office/powerpoint/2010/main" val="3971661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957DB8-C227-894A-AECE-3F219200D962}" type="slidenum">
              <a:rPr lang="en-US" smtClean="0"/>
              <a:t>6</a:t>
            </a:fld>
            <a:endParaRPr lang="en-US"/>
          </a:p>
        </p:txBody>
      </p:sp>
    </p:spTree>
    <p:extLst>
      <p:ext uri="{BB962C8B-B14F-4D97-AF65-F5344CB8AC3E}">
        <p14:creationId xmlns:p14="http://schemas.microsoft.com/office/powerpoint/2010/main" val="42435343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C64A1B-E31F-425A-37A5-3279CB2B89B2}"/>
              </a:ext>
            </a:extLst>
          </p:cNvPr>
          <p:cNvPicPr>
            <a:picLocks noChangeAspect="1"/>
          </p:cNvPicPr>
          <p:nvPr userDrawn="1"/>
        </p:nvPicPr>
        <p:blipFill>
          <a:blip r:embed="rId2"/>
          <a:stretch>
            <a:fillRect/>
          </a:stretch>
        </p:blipFill>
        <p:spPr>
          <a:xfrm rot="10800000">
            <a:off x="7994751" y="896712"/>
            <a:ext cx="4852229" cy="6858000"/>
          </a:xfrm>
          <a:prstGeom prst="rect">
            <a:avLst/>
          </a:prstGeom>
        </p:spPr>
      </p:pic>
    </p:spTree>
    <p:extLst>
      <p:ext uri="{BB962C8B-B14F-4D97-AF65-F5344CB8AC3E}">
        <p14:creationId xmlns:p14="http://schemas.microsoft.com/office/powerpoint/2010/main" val="472179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C56375-33D8-CC6C-164F-917D5C20CCB3}"/>
              </a:ext>
            </a:extLst>
          </p:cNvPr>
          <p:cNvPicPr>
            <a:picLocks noChangeAspect="1"/>
          </p:cNvPicPr>
          <p:nvPr userDrawn="1"/>
        </p:nvPicPr>
        <p:blipFill>
          <a:blip r:embed="rId2"/>
          <a:stretch>
            <a:fillRect/>
          </a:stretch>
        </p:blipFill>
        <p:spPr>
          <a:xfrm>
            <a:off x="-654980" y="-815546"/>
            <a:ext cx="4852229" cy="6858000"/>
          </a:xfrm>
          <a:prstGeom prst="rect">
            <a:avLst/>
          </a:prstGeom>
        </p:spPr>
      </p:pic>
      <p:pic>
        <p:nvPicPr>
          <p:cNvPr id="4" name="Picture 3">
            <a:extLst>
              <a:ext uri="{FF2B5EF4-FFF2-40B4-BE49-F238E27FC236}">
                <a16:creationId xmlns:a16="http://schemas.microsoft.com/office/drawing/2014/main" id="{4BC64A1B-E31F-425A-37A5-3279CB2B89B2}"/>
              </a:ext>
            </a:extLst>
          </p:cNvPr>
          <p:cNvPicPr>
            <a:picLocks noChangeAspect="1"/>
          </p:cNvPicPr>
          <p:nvPr userDrawn="1"/>
        </p:nvPicPr>
        <p:blipFill>
          <a:blip r:embed="rId2"/>
          <a:stretch>
            <a:fillRect/>
          </a:stretch>
        </p:blipFill>
        <p:spPr>
          <a:xfrm rot="10800000">
            <a:off x="7994751" y="896712"/>
            <a:ext cx="4852229" cy="6858000"/>
          </a:xfrm>
          <a:prstGeom prst="rect">
            <a:avLst/>
          </a:prstGeom>
        </p:spPr>
      </p:pic>
    </p:spTree>
    <p:extLst>
      <p:ext uri="{BB962C8B-B14F-4D97-AF65-F5344CB8AC3E}">
        <p14:creationId xmlns:p14="http://schemas.microsoft.com/office/powerpoint/2010/main" val="172164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1212A1-F71B-C71A-1D2C-4807A0D8AFA5}"/>
              </a:ext>
            </a:extLst>
          </p:cNvPr>
          <p:cNvPicPr>
            <a:picLocks noChangeAspect="1"/>
          </p:cNvPicPr>
          <p:nvPr userDrawn="1"/>
        </p:nvPicPr>
        <p:blipFill>
          <a:blip r:embed="rId2"/>
          <a:stretch>
            <a:fillRect/>
          </a:stretch>
        </p:blipFill>
        <p:spPr>
          <a:xfrm rot="10800000">
            <a:off x="-1328600" y="-3089189"/>
            <a:ext cx="4852229" cy="6858000"/>
          </a:xfrm>
          <a:prstGeom prst="rect">
            <a:avLst/>
          </a:prstGeom>
        </p:spPr>
      </p:pic>
    </p:spTree>
    <p:extLst>
      <p:ext uri="{BB962C8B-B14F-4D97-AF65-F5344CB8AC3E}">
        <p14:creationId xmlns:p14="http://schemas.microsoft.com/office/powerpoint/2010/main" val="1057664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1212A1-F71B-C71A-1D2C-4807A0D8AFA5}"/>
              </a:ext>
            </a:extLst>
          </p:cNvPr>
          <p:cNvPicPr>
            <a:picLocks noChangeAspect="1"/>
          </p:cNvPicPr>
          <p:nvPr userDrawn="1"/>
        </p:nvPicPr>
        <p:blipFill>
          <a:blip r:embed="rId2"/>
          <a:stretch>
            <a:fillRect/>
          </a:stretch>
        </p:blipFill>
        <p:spPr>
          <a:xfrm rot="10800000">
            <a:off x="-1328600" y="-3076489"/>
            <a:ext cx="4852229" cy="6858000"/>
          </a:xfrm>
          <a:prstGeom prst="rect">
            <a:avLst/>
          </a:prstGeom>
        </p:spPr>
      </p:pic>
      <p:pic>
        <p:nvPicPr>
          <p:cNvPr id="3" name="Picture 2">
            <a:extLst>
              <a:ext uri="{FF2B5EF4-FFF2-40B4-BE49-F238E27FC236}">
                <a16:creationId xmlns:a16="http://schemas.microsoft.com/office/drawing/2014/main" id="{AF1774A1-CD60-E778-FB7C-799F8E29DCCF}"/>
              </a:ext>
            </a:extLst>
          </p:cNvPr>
          <p:cNvPicPr>
            <a:picLocks noChangeAspect="1"/>
          </p:cNvPicPr>
          <p:nvPr userDrawn="1"/>
        </p:nvPicPr>
        <p:blipFill>
          <a:blip r:embed="rId2"/>
          <a:stretch>
            <a:fillRect/>
          </a:stretch>
        </p:blipFill>
        <p:spPr>
          <a:xfrm>
            <a:off x="8513900" y="3108411"/>
            <a:ext cx="4852229" cy="6858000"/>
          </a:xfrm>
          <a:prstGeom prst="rect">
            <a:avLst/>
          </a:prstGeom>
        </p:spPr>
      </p:pic>
    </p:spTree>
    <p:extLst>
      <p:ext uri="{BB962C8B-B14F-4D97-AF65-F5344CB8AC3E}">
        <p14:creationId xmlns:p14="http://schemas.microsoft.com/office/powerpoint/2010/main" val="309854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C55FC74-D201-53C3-55C1-EAC355417A3E}"/>
              </a:ext>
            </a:extLst>
          </p:cNvPr>
          <p:cNvPicPr>
            <a:picLocks noChangeAspect="1"/>
          </p:cNvPicPr>
          <p:nvPr userDrawn="1"/>
        </p:nvPicPr>
        <p:blipFill>
          <a:blip r:embed="rId2"/>
          <a:stretch>
            <a:fillRect/>
          </a:stretch>
        </p:blipFill>
        <p:spPr>
          <a:xfrm>
            <a:off x="9642297" y="438150"/>
            <a:ext cx="1990904" cy="868581"/>
          </a:xfrm>
          <a:prstGeom prst="rect">
            <a:avLst/>
          </a:prstGeom>
        </p:spPr>
      </p:pic>
    </p:spTree>
    <p:extLst>
      <p:ext uri="{BB962C8B-B14F-4D97-AF65-F5344CB8AC3E}">
        <p14:creationId xmlns:p14="http://schemas.microsoft.com/office/powerpoint/2010/main" val="295444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C55FC74-D201-53C3-55C1-EAC355417A3E}"/>
              </a:ext>
            </a:extLst>
          </p:cNvPr>
          <p:cNvPicPr>
            <a:picLocks noChangeAspect="1"/>
          </p:cNvPicPr>
          <p:nvPr userDrawn="1"/>
        </p:nvPicPr>
        <p:blipFill>
          <a:blip r:embed="rId2"/>
          <a:stretch>
            <a:fillRect/>
          </a:stretch>
        </p:blipFill>
        <p:spPr>
          <a:xfrm>
            <a:off x="9642297" y="438150"/>
            <a:ext cx="1990904" cy="868581"/>
          </a:xfrm>
          <a:prstGeom prst="rect">
            <a:avLst/>
          </a:prstGeom>
        </p:spPr>
      </p:pic>
      <p:pic>
        <p:nvPicPr>
          <p:cNvPr id="3" name="Picture 2">
            <a:extLst>
              <a:ext uri="{FF2B5EF4-FFF2-40B4-BE49-F238E27FC236}">
                <a16:creationId xmlns:a16="http://schemas.microsoft.com/office/drawing/2014/main" id="{5A6363BB-99B4-6FF0-7FC4-78ED0A6AEA3F}"/>
              </a:ext>
            </a:extLst>
          </p:cNvPr>
          <p:cNvPicPr>
            <a:picLocks noChangeAspect="1"/>
          </p:cNvPicPr>
          <p:nvPr userDrawn="1"/>
        </p:nvPicPr>
        <p:blipFill>
          <a:blip r:embed="rId3"/>
          <a:stretch>
            <a:fillRect/>
          </a:stretch>
        </p:blipFill>
        <p:spPr>
          <a:xfrm>
            <a:off x="10172285" y="4965700"/>
            <a:ext cx="4852229" cy="6858000"/>
          </a:xfrm>
          <a:prstGeom prst="rect">
            <a:avLst/>
          </a:prstGeom>
        </p:spPr>
      </p:pic>
    </p:spTree>
    <p:extLst>
      <p:ext uri="{BB962C8B-B14F-4D97-AF65-F5344CB8AC3E}">
        <p14:creationId xmlns:p14="http://schemas.microsoft.com/office/powerpoint/2010/main" val="3157146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C55FC74-D201-53C3-55C1-EAC355417A3E}"/>
              </a:ext>
            </a:extLst>
          </p:cNvPr>
          <p:cNvPicPr>
            <a:picLocks noChangeAspect="1"/>
          </p:cNvPicPr>
          <p:nvPr userDrawn="1"/>
        </p:nvPicPr>
        <p:blipFill>
          <a:blip r:embed="rId2"/>
          <a:stretch>
            <a:fillRect/>
          </a:stretch>
        </p:blipFill>
        <p:spPr>
          <a:xfrm>
            <a:off x="9642297" y="438150"/>
            <a:ext cx="1990904" cy="868581"/>
          </a:xfrm>
          <a:prstGeom prst="rect">
            <a:avLst/>
          </a:prstGeom>
        </p:spPr>
      </p:pic>
      <p:pic>
        <p:nvPicPr>
          <p:cNvPr id="2" name="Picture 1">
            <a:extLst>
              <a:ext uri="{FF2B5EF4-FFF2-40B4-BE49-F238E27FC236}">
                <a16:creationId xmlns:a16="http://schemas.microsoft.com/office/drawing/2014/main" id="{0979B81E-2176-B793-B6E6-B4DF927F5633}"/>
              </a:ext>
            </a:extLst>
          </p:cNvPr>
          <p:cNvPicPr>
            <a:picLocks noChangeAspect="1"/>
          </p:cNvPicPr>
          <p:nvPr userDrawn="1"/>
        </p:nvPicPr>
        <p:blipFill>
          <a:blip r:embed="rId3"/>
          <a:stretch>
            <a:fillRect/>
          </a:stretch>
        </p:blipFill>
        <p:spPr>
          <a:xfrm>
            <a:off x="-559215" y="-723900"/>
            <a:ext cx="4852229" cy="6858000"/>
          </a:xfrm>
          <a:prstGeom prst="rect">
            <a:avLst/>
          </a:prstGeom>
        </p:spPr>
      </p:pic>
      <p:pic>
        <p:nvPicPr>
          <p:cNvPr id="3" name="Picture 2">
            <a:extLst>
              <a:ext uri="{FF2B5EF4-FFF2-40B4-BE49-F238E27FC236}">
                <a16:creationId xmlns:a16="http://schemas.microsoft.com/office/drawing/2014/main" id="{5A6363BB-99B4-6FF0-7FC4-78ED0A6AEA3F}"/>
              </a:ext>
            </a:extLst>
          </p:cNvPr>
          <p:cNvPicPr>
            <a:picLocks noChangeAspect="1"/>
          </p:cNvPicPr>
          <p:nvPr userDrawn="1"/>
        </p:nvPicPr>
        <p:blipFill>
          <a:blip r:embed="rId4"/>
          <a:stretch>
            <a:fillRect/>
          </a:stretch>
        </p:blipFill>
        <p:spPr>
          <a:xfrm>
            <a:off x="10172285" y="4965700"/>
            <a:ext cx="4852229" cy="6858000"/>
          </a:xfrm>
          <a:prstGeom prst="rect">
            <a:avLst/>
          </a:prstGeom>
        </p:spPr>
      </p:pic>
    </p:spTree>
    <p:extLst>
      <p:ext uri="{BB962C8B-B14F-4D97-AF65-F5344CB8AC3E}">
        <p14:creationId xmlns:p14="http://schemas.microsoft.com/office/powerpoint/2010/main" val="1177250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C55FC74-D201-53C3-55C1-EAC355417A3E}"/>
              </a:ext>
            </a:extLst>
          </p:cNvPr>
          <p:cNvPicPr>
            <a:picLocks noChangeAspect="1"/>
          </p:cNvPicPr>
          <p:nvPr userDrawn="1"/>
        </p:nvPicPr>
        <p:blipFill>
          <a:blip r:embed="rId2"/>
          <a:stretch>
            <a:fillRect/>
          </a:stretch>
        </p:blipFill>
        <p:spPr>
          <a:xfrm>
            <a:off x="9642297" y="438150"/>
            <a:ext cx="1990904" cy="868581"/>
          </a:xfrm>
          <a:prstGeom prst="rect">
            <a:avLst/>
          </a:prstGeom>
        </p:spPr>
      </p:pic>
      <p:pic>
        <p:nvPicPr>
          <p:cNvPr id="5" name="Picture 4">
            <a:extLst>
              <a:ext uri="{FF2B5EF4-FFF2-40B4-BE49-F238E27FC236}">
                <a16:creationId xmlns:a16="http://schemas.microsoft.com/office/drawing/2014/main" id="{A99E5E1C-ABB5-FDBA-F1F0-3A742C2C55C5}"/>
              </a:ext>
            </a:extLst>
          </p:cNvPr>
          <p:cNvPicPr>
            <a:picLocks noChangeAspect="1"/>
          </p:cNvPicPr>
          <p:nvPr userDrawn="1"/>
        </p:nvPicPr>
        <p:blipFill>
          <a:blip r:embed="rId3"/>
          <a:stretch>
            <a:fillRect/>
          </a:stretch>
        </p:blipFill>
        <p:spPr>
          <a:xfrm>
            <a:off x="9016585" y="3632200"/>
            <a:ext cx="4852229" cy="6858000"/>
          </a:xfrm>
          <a:prstGeom prst="rect">
            <a:avLst/>
          </a:prstGeom>
        </p:spPr>
      </p:pic>
    </p:spTree>
    <p:extLst>
      <p:ext uri="{BB962C8B-B14F-4D97-AF65-F5344CB8AC3E}">
        <p14:creationId xmlns:p14="http://schemas.microsoft.com/office/powerpoint/2010/main" val="3103306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C55FC74-D201-53C3-55C1-EAC355417A3E}"/>
              </a:ext>
            </a:extLst>
          </p:cNvPr>
          <p:cNvPicPr>
            <a:picLocks noChangeAspect="1"/>
          </p:cNvPicPr>
          <p:nvPr userDrawn="1"/>
        </p:nvPicPr>
        <p:blipFill>
          <a:blip r:embed="rId2"/>
          <a:stretch>
            <a:fillRect/>
          </a:stretch>
        </p:blipFill>
        <p:spPr>
          <a:xfrm>
            <a:off x="9642297" y="438150"/>
            <a:ext cx="1990904" cy="868581"/>
          </a:xfrm>
          <a:prstGeom prst="rect">
            <a:avLst/>
          </a:prstGeom>
        </p:spPr>
      </p:pic>
      <p:pic>
        <p:nvPicPr>
          <p:cNvPr id="5" name="Picture 4">
            <a:extLst>
              <a:ext uri="{FF2B5EF4-FFF2-40B4-BE49-F238E27FC236}">
                <a16:creationId xmlns:a16="http://schemas.microsoft.com/office/drawing/2014/main" id="{A99E5E1C-ABB5-FDBA-F1F0-3A742C2C55C5}"/>
              </a:ext>
            </a:extLst>
          </p:cNvPr>
          <p:cNvPicPr>
            <a:picLocks noChangeAspect="1"/>
          </p:cNvPicPr>
          <p:nvPr userDrawn="1"/>
        </p:nvPicPr>
        <p:blipFill>
          <a:blip r:embed="rId3"/>
          <a:stretch>
            <a:fillRect/>
          </a:stretch>
        </p:blipFill>
        <p:spPr>
          <a:xfrm>
            <a:off x="9016585" y="3632200"/>
            <a:ext cx="4852229" cy="6858000"/>
          </a:xfrm>
          <a:prstGeom prst="rect">
            <a:avLst/>
          </a:prstGeom>
        </p:spPr>
      </p:pic>
      <p:pic>
        <p:nvPicPr>
          <p:cNvPr id="2" name="Picture 1">
            <a:extLst>
              <a:ext uri="{FF2B5EF4-FFF2-40B4-BE49-F238E27FC236}">
                <a16:creationId xmlns:a16="http://schemas.microsoft.com/office/drawing/2014/main" id="{2FF6DEFB-8AC2-A1CF-660C-A103AC95E2CE}"/>
              </a:ext>
            </a:extLst>
          </p:cNvPr>
          <p:cNvPicPr>
            <a:picLocks noChangeAspect="1"/>
          </p:cNvPicPr>
          <p:nvPr userDrawn="1"/>
        </p:nvPicPr>
        <p:blipFill>
          <a:blip r:embed="rId3"/>
          <a:stretch>
            <a:fillRect/>
          </a:stretch>
        </p:blipFill>
        <p:spPr>
          <a:xfrm rot="10800000">
            <a:off x="-1676814" y="-3632200"/>
            <a:ext cx="4852229" cy="6858000"/>
          </a:xfrm>
          <a:prstGeom prst="rect">
            <a:avLst/>
          </a:prstGeom>
        </p:spPr>
      </p:pic>
    </p:spTree>
    <p:extLst>
      <p:ext uri="{BB962C8B-B14F-4D97-AF65-F5344CB8AC3E}">
        <p14:creationId xmlns:p14="http://schemas.microsoft.com/office/powerpoint/2010/main" val="287464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C55FC74-D201-53C3-55C1-EAC355417A3E}"/>
              </a:ext>
            </a:extLst>
          </p:cNvPr>
          <p:cNvPicPr>
            <a:picLocks noChangeAspect="1"/>
          </p:cNvPicPr>
          <p:nvPr userDrawn="1"/>
        </p:nvPicPr>
        <p:blipFill>
          <a:blip r:embed="rId2"/>
          <a:stretch>
            <a:fillRect/>
          </a:stretch>
        </p:blipFill>
        <p:spPr>
          <a:xfrm>
            <a:off x="9642297" y="438150"/>
            <a:ext cx="1990904" cy="868581"/>
          </a:xfrm>
          <a:prstGeom prst="rect">
            <a:avLst/>
          </a:prstGeom>
        </p:spPr>
      </p:pic>
      <p:pic>
        <p:nvPicPr>
          <p:cNvPr id="5" name="Picture 4">
            <a:extLst>
              <a:ext uri="{FF2B5EF4-FFF2-40B4-BE49-F238E27FC236}">
                <a16:creationId xmlns:a16="http://schemas.microsoft.com/office/drawing/2014/main" id="{A99E5E1C-ABB5-FDBA-F1F0-3A742C2C55C5}"/>
              </a:ext>
            </a:extLst>
          </p:cNvPr>
          <p:cNvPicPr>
            <a:picLocks noChangeAspect="1"/>
          </p:cNvPicPr>
          <p:nvPr userDrawn="1"/>
        </p:nvPicPr>
        <p:blipFill>
          <a:blip r:embed="rId3"/>
          <a:stretch>
            <a:fillRect/>
          </a:stretch>
        </p:blipFill>
        <p:spPr>
          <a:xfrm>
            <a:off x="9016585" y="3632200"/>
            <a:ext cx="4852229" cy="6858000"/>
          </a:xfrm>
          <a:prstGeom prst="rect">
            <a:avLst/>
          </a:prstGeom>
        </p:spPr>
      </p:pic>
      <p:pic>
        <p:nvPicPr>
          <p:cNvPr id="2" name="Picture 1">
            <a:extLst>
              <a:ext uri="{FF2B5EF4-FFF2-40B4-BE49-F238E27FC236}">
                <a16:creationId xmlns:a16="http://schemas.microsoft.com/office/drawing/2014/main" id="{2FF6DEFB-8AC2-A1CF-660C-A103AC95E2CE}"/>
              </a:ext>
            </a:extLst>
          </p:cNvPr>
          <p:cNvPicPr>
            <a:picLocks noChangeAspect="1"/>
          </p:cNvPicPr>
          <p:nvPr userDrawn="1"/>
        </p:nvPicPr>
        <p:blipFill>
          <a:blip r:embed="rId3"/>
          <a:stretch>
            <a:fillRect/>
          </a:stretch>
        </p:blipFill>
        <p:spPr>
          <a:xfrm rot="10800000">
            <a:off x="-1676814" y="-3632200"/>
            <a:ext cx="4852229" cy="6858000"/>
          </a:xfrm>
          <a:prstGeom prst="rect">
            <a:avLst/>
          </a:prstGeom>
        </p:spPr>
      </p:pic>
      <p:sp>
        <p:nvSpPr>
          <p:cNvPr id="3" name="Rectangle 2">
            <a:extLst>
              <a:ext uri="{FF2B5EF4-FFF2-40B4-BE49-F238E27FC236}">
                <a16:creationId xmlns:a16="http://schemas.microsoft.com/office/drawing/2014/main" id="{07CE2430-C860-CFE3-9F5A-1C0B61CBB910}"/>
              </a:ext>
            </a:extLst>
          </p:cNvPr>
          <p:cNvSpPr/>
          <p:nvPr userDrawn="1"/>
        </p:nvSpPr>
        <p:spPr>
          <a:xfrm>
            <a:off x="1676399" y="1721224"/>
            <a:ext cx="8830235" cy="3621741"/>
          </a:xfrm>
          <a:prstGeom prst="rect">
            <a:avLst/>
          </a:prstGeom>
          <a:solidFill>
            <a:srgbClr val="3BA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8797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C55FC74-D201-53C3-55C1-EAC355417A3E}"/>
              </a:ext>
            </a:extLst>
          </p:cNvPr>
          <p:cNvPicPr>
            <a:picLocks noChangeAspect="1"/>
          </p:cNvPicPr>
          <p:nvPr userDrawn="1"/>
        </p:nvPicPr>
        <p:blipFill>
          <a:blip r:embed="rId2"/>
          <a:stretch>
            <a:fillRect/>
          </a:stretch>
        </p:blipFill>
        <p:spPr>
          <a:xfrm>
            <a:off x="9642297" y="438150"/>
            <a:ext cx="1990904" cy="868581"/>
          </a:xfrm>
          <a:prstGeom prst="rect">
            <a:avLst/>
          </a:prstGeom>
        </p:spPr>
      </p:pic>
      <p:sp>
        <p:nvSpPr>
          <p:cNvPr id="3" name="Rectangle 2">
            <a:extLst>
              <a:ext uri="{FF2B5EF4-FFF2-40B4-BE49-F238E27FC236}">
                <a16:creationId xmlns:a16="http://schemas.microsoft.com/office/drawing/2014/main" id="{B80801BF-6E6D-F43C-5C8B-C46AFA797F50}"/>
              </a:ext>
            </a:extLst>
          </p:cNvPr>
          <p:cNvSpPr/>
          <p:nvPr userDrawn="1"/>
        </p:nvSpPr>
        <p:spPr>
          <a:xfrm>
            <a:off x="0" y="0"/>
            <a:ext cx="6096000" cy="6858000"/>
          </a:xfrm>
          <a:prstGeom prst="rect">
            <a:avLst/>
          </a:prstGeom>
          <a:solidFill>
            <a:srgbClr val="3BA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C3FD97B-FFE8-4BE7-2146-B5339F806A29}"/>
              </a:ext>
            </a:extLst>
          </p:cNvPr>
          <p:cNvPicPr>
            <a:picLocks noChangeAspect="1"/>
          </p:cNvPicPr>
          <p:nvPr userDrawn="1"/>
        </p:nvPicPr>
        <p:blipFill>
          <a:blip r:embed="rId3"/>
          <a:stretch>
            <a:fillRect/>
          </a:stretch>
        </p:blipFill>
        <p:spPr>
          <a:xfrm>
            <a:off x="10172285" y="4965700"/>
            <a:ext cx="4852229" cy="6858000"/>
          </a:xfrm>
          <a:prstGeom prst="rect">
            <a:avLst/>
          </a:prstGeom>
        </p:spPr>
      </p:pic>
      <p:pic>
        <p:nvPicPr>
          <p:cNvPr id="8" name="Picture 7">
            <a:extLst>
              <a:ext uri="{FF2B5EF4-FFF2-40B4-BE49-F238E27FC236}">
                <a16:creationId xmlns:a16="http://schemas.microsoft.com/office/drawing/2014/main" id="{BD590309-EEA7-FA2C-BF63-5BEE070AC528}"/>
              </a:ext>
            </a:extLst>
          </p:cNvPr>
          <p:cNvPicPr>
            <a:picLocks noChangeAspect="1"/>
          </p:cNvPicPr>
          <p:nvPr userDrawn="1"/>
        </p:nvPicPr>
        <p:blipFill>
          <a:blip r:embed="rId4"/>
          <a:stretch>
            <a:fillRect/>
          </a:stretch>
        </p:blipFill>
        <p:spPr>
          <a:xfrm>
            <a:off x="-654980" y="-815546"/>
            <a:ext cx="4852229" cy="6858000"/>
          </a:xfrm>
          <a:prstGeom prst="rect">
            <a:avLst/>
          </a:prstGeom>
        </p:spPr>
      </p:pic>
    </p:spTree>
    <p:extLst>
      <p:ext uri="{BB962C8B-B14F-4D97-AF65-F5344CB8AC3E}">
        <p14:creationId xmlns:p14="http://schemas.microsoft.com/office/powerpoint/2010/main" val="4185656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C55FC74-D201-53C3-55C1-EAC355417A3E}"/>
              </a:ext>
            </a:extLst>
          </p:cNvPr>
          <p:cNvPicPr>
            <a:picLocks noChangeAspect="1"/>
          </p:cNvPicPr>
          <p:nvPr userDrawn="1"/>
        </p:nvPicPr>
        <p:blipFill>
          <a:blip r:embed="rId2"/>
          <a:stretch>
            <a:fillRect/>
          </a:stretch>
        </p:blipFill>
        <p:spPr>
          <a:xfrm>
            <a:off x="9642297" y="438150"/>
            <a:ext cx="1990904" cy="868581"/>
          </a:xfrm>
          <a:prstGeom prst="rect">
            <a:avLst/>
          </a:prstGeom>
        </p:spPr>
      </p:pic>
      <p:sp>
        <p:nvSpPr>
          <p:cNvPr id="3" name="Rectangle 2">
            <a:extLst>
              <a:ext uri="{FF2B5EF4-FFF2-40B4-BE49-F238E27FC236}">
                <a16:creationId xmlns:a16="http://schemas.microsoft.com/office/drawing/2014/main" id="{B80801BF-6E6D-F43C-5C8B-C46AFA797F50}"/>
              </a:ext>
            </a:extLst>
          </p:cNvPr>
          <p:cNvSpPr/>
          <p:nvPr userDrawn="1"/>
        </p:nvSpPr>
        <p:spPr>
          <a:xfrm>
            <a:off x="0" y="0"/>
            <a:ext cx="3012141" cy="6858000"/>
          </a:xfrm>
          <a:prstGeom prst="rect">
            <a:avLst/>
          </a:prstGeom>
          <a:solidFill>
            <a:srgbClr val="3BA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C3FD97B-FFE8-4BE7-2146-B5339F806A29}"/>
              </a:ext>
            </a:extLst>
          </p:cNvPr>
          <p:cNvPicPr>
            <a:picLocks noChangeAspect="1"/>
          </p:cNvPicPr>
          <p:nvPr userDrawn="1"/>
        </p:nvPicPr>
        <p:blipFill>
          <a:blip r:embed="rId3"/>
          <a:stretch>
            <a:fillRect/>
          </a:stretch>
        </p:blipFill>
        <p:spPr>
          <a:xfrm>
            <a:off x="10172285" y="4965700"/>
            <a:ext cx="4852229" cy="6858000"/>
          </a:xfrm>
          <a:prstGeom prst="rect">
            <a:avLst/>
          </a:prstGeom>
        </p:spPr>
      </p:pic>
      <p:pic>
        <p:nvPicPr>
          <p:cNvPr id="8" name="Picture 7">
            <a:extLst>
              <a:ext uri="{FF2B5EF4-FFF2-40B4-BE49-F238E27FC236}">
                <a16:creationId xmlns:a16="http://schemas.microsoft.com/office/drawing/2014/main" id="{BD590309-EEA7-FA2C-BF63-5BEE070AC528}"/>
              </a:ext>
            </a:extLst>
          </p:cNvPr>
          <p:cNvPicPr>
            <a:picLocks noChangeAspect="1"/>
          </p:cNvPicPr>
          <p:nvPr userDrawn="1"/>
        </p:nvPicPr>
        <p:blipFill>
          <a:blip r:embed="rId4"/>
          <a:stretch>
            <a:fillRect/>
          </a:stretch>
        </p:blipFill>
        <p:spPr>
          <a:xfrm>
            <a:off x="-654980" y="-815546"/>
            <a:ext cx="4852229" cy="6858000"/>
          </a:xfrm>
          <a:prstGeom prst="rect">
            <a:avLst/>
          </a:prstGeom>
        </p:spPr>
      </p:pic>
    </p:spTree>
    <p:extLst>
      <p:ext uri="{BB962C8B-B14F-4D97-AF65-F5344CB8AC3E}">
        <p14:creationId xmlns:p14="http://schemas.microsoft.com/office/powerpoint/2010/main" val="556700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6096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C3FD97B-FFE8-4BE7-2146-B5339F806A29}"/>
              </a:ext>
            </a:extLst>
          </p:cNvPr>
          <p:cNvPicPr>
            <a:picLocks noChangeAspect="1"/>
          </p:cNvPicPr>
          <p:nvPr userDrawn="1"/>
        </p:nvPicPr>
        <p:blipFill>
          <a:blip r:embed="rId2"/>
          <a:stretch>
            <a:fillRect/>
          </a:stretch>
        </p:blipFill>
        <p:spPr>
          <a:xfrm rot="10800000">
            <a:off x="-2826538" y="-4787899"/>
            <a:ext cx="4852229" cy="6858000"/>
          </a:xfrm>
          <a:prstGeom prst="rect">
            <a:avLst/>
          </a:prstGeom>
        </p:spPr>
      </p:pic>
      <p:pic>
        <p:nvPicPr>
          <p:cNvPr id="8" name="Picture 7">
            <a:extLst>
              <a:ext uri="{FF2B5EF4-FFF2-40B4-BE49-F238E27FC236}">
                <a16:creationId xmlns:a16="http://schemas.microsoft.com/office/drawing/2014/main" id="{BD590309-EEA7-FA2C-BF63-5BEE070AC528}"/>
              </a:ext>
            </a:extLst>
          </p:cNvPr>
          <p:cNvPicPr>
            <a:picLocks noChangeAspect="1"/>
          </p:cNvPicPr>
          <p:nvPr userDrawn="1"/>
        </p:nvPicPr>
        <p:blipFill>
          <a:blip r:embed="rId3"/>
          <a:stretch>
            <a:fillRect/>
          </a:stretch>
        </p:blipFill>
        <p:spPr>
          <a:xfrm rot="10800000">
            <a:off x="7735985" y="824994"/>
            <a:ext cx="4852229" cy="6858000"/>
          </a:xfrm>
          <a:prstGeom prst="rect">
            <a:avLst/>
          </a:prstGeom>
        </p:spPr>
      </p:pic>
    </p:spTree>
    <p:extLst>
      <p:ext uri="{BB962C8B-B14F-4D97-AF65-F5344CB8AC3E}">
        <p14:creationId xmlns:p14="http://schemas.microsoft.com/office/powerpoint/2010/main" val="2344127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6096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C3FD97B-FFE8-4BE7-2146-B5339F806A29}"/>
              </a:ext>
            </a:extLst>
          </p:cNvPr>
          <p:cNvPicPr>
            <a:picLocks noChangeAspect="1"/>
          </p:cNvPicPr>
          <p:nvPr userDrawn="1"/>
        </p:nvPicPr>
        <p:blipFill>
          <a:blip r:embed="rId2"/>
          <a:stretch>
            <a:fillRect/>
          </a:stretch>
        </p:blipFill>
        <p:spPr>
          <a:xfrm rot="10800000">
            <a:off x="-2826538" y="-4787899"/>
            <a:ext cx="4852229" cy="6858000"/>
          </a:xfrm>
          <a:prstGeom prst="rect">
            <a:avLst/>
          </a:prstGeom>
        </p:spPr>
      </p:pic>
      <p:pic>
        <p:nvPicPr>
          <p:cNvPr id="8" name="Picture 7">
            <a:extLst>
              <a:ext uri="{FF2B5EF4-FFF2-40B4-BE49-F238E27FC236}">
                <a16:creationId xmlns:a16="http://schemas.microsoft.com/office/drawing/2014/main" id="{BD590309-EEA7-FA2C-BF63-5BEE070AC528}"/>
              </a:ext>
            </a:extLst>
          </p:cNvPr>
          <p:cNvPicPr>
            <a:picLocks noChangeAspect="1"/>
          </p:cNvPicPr>
          <p:nvPr userDrawn="1"/>
        </p:nvPicPr>
        <p:blipFill>
          <a:blip r:embed="rId3"/>
          <a:stretch>
            <a:fillRect/>
          </a:stretch>
        </p:blipFill>
        <p:spPr>
          <a:xfrm rot="10800000">
            <a:off x="7740195" y="-752794"/>
            <a:ext cx="4852229" cy="6858000"/>
          </a:xfrm>
          <a:prstGeom prst="rect">
            <a:avLst/>
          </a:prstGeom>
        </p:spPr>
      </p:pic>
      <p:pic>
        <p:nvPicPr>
          <p:cNvPr id="2" name="Picture 1">
            <a:extLst>
              <a:ext uri="{FF2B5EF4-FFF2-40B4-BE49-F238E27FC236}">
                <a16:creationId xmlns:a16="http://schemas.microsoft.com/office/drawing/2014/main" id="{8E3F7396-D9CC-FE46-5FD1-697AF1FAA6B3}"/>
              </a:ext>
            </a:extLst>
          </p:cNvPr>
          <p:cNvPicPr>
            <a:picLocks noChangeAspect="1"/>
          </p:cNvPicPr>
          <p:nvPr userDrawn="1"/>
        </p:nvPicPr>
        <p:blipFill>
          <a:blip r:embed="rId3"/>
          <a:stretch>
            <a:fillRect/>
          </a:stretch>
        </p:blipFill>
        <p:spPr>
          <a:xfrm>
            <a:off x="5736856" y="1174618"/>
            <a:ext cx="4852229" cy="6858000"/>
          </a:xfrm>
          <a:prstGeom prst="rect">
            <a:avLst/>
          </a:prstGeom>
        </p:spPr>
      </p:pic>
      <p:pic>
        <p:nvPicPr>
          <p:cNvPr id="3" name="Picture 2">
            <a:extLst>
              <a:ext uri="{FF2B5EF4-FFF2-40B4-BE49-F238E27FC236}">
                <a16:creationId xmlns:a16="http://schemas.microsoft.com/office/drawing/2014/main" id="{B10CDDCA-DAB0-3176-58AD-C8D46C2E90A5}"/>
              </a:ext>
            </a:extLst>
          </p:cNvPr>
          <p:cNvPicPr>
            <a:picLocks noChangeAspect="1"/>
          </p:cNvPicPr>
          <p:nvPr userDrawn="1"/>
        </p:nvPicPr>
        <p:blipFill>
          <a:blip r:embed="rId2"/>
          <a:stretch>
            <a:fillRect/>
          </a:stretch>
        </p:blipFill>
        <p:spPr>
          <a:xfrm>
            <a:off x="4070310" y="4935552"/>
            <a:ext cx="4852229" cy="6858000"/>
          </a:xfrm>
          <a:prstGeom prst="rect">
            <a:avLst/>
          </a:prstGeom>
        </p:spPr>
      </p:pic>
    </p:spTree>
    <p:extLst>
      <p:ext uri="{BB962C8B-B14F-4D97-AF65-F5344CB8AC3E}">
        <p14:creationId xmlns:p14="http://schemas.microsoft.com/office/powerpoint/2010/main" val="30886286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6096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C3FD97B-FFE8-4BE7-2146-B5339F806A29}"/>
              </a:ext>
            </a:extLst>
          </p:cNvPr>
          <p:cNvPicPr>
            <a:picLocks noChangeAspect="1"/>
          </p:cNvPicPr>
          <p:nvPr userDrawn="1"/>
        </p:nvPicPr>
        <p:blipFill>
          <a:blip r:embed="rId2"/>
          <a:stretch>
            <a:fillRect/>
          </a:stretch>
        </p:blipFill>
        <p:spPr>
          <a:xfrm rot="10800000">
            <a:off x="-2826538" y="-4787899"/>
            <a:ext cx="4852229" cy="6858000"/>
          </a:xfrm>
          <a:prstGeom prst="rect">
            <a:avLst/>
          </a:prstGeom>
        </p:spPr>
      </p:pic>
      <p:pic>
        <p:nvPicPr>
          <p:cNvPr id="3" name="Picture 2">
            <a:extLst>
              <a:ext uri="{FF2B5EF4-FFF2-40B4-BE49-F238E27FC236}">
                <a16:creationId xmlns:a16="http://schemas.microsoft.com/office/drawing/2014/main" id="{B10CDDCA-DAB0-3176-58AD-C8D46C2E90A5}"/>
              </a:ext>
            </a:extLst>
          </p:cNvPr>
          <p:cNvPicPr>
            <a:picLocks noChangeAspect="1"/>
          </p:cNvPicPr>
          <p:nvPr userDrawn="1"/>
        </p:nvPicPr>
        <p:blipFill>
          <a:blip r:embed="rId2"/>
          <a:stretch>
            <a:fillRect/>
          </a:stretch>
        </p:blipFill>
        <p:spPr>
          <a:xfrm>
            <a:off x="4070310" y="4935552"/>
            <a:ext cx="4852229" cy="6858000"/>
          </a:xfrm>
          <a:prstGeom prst="rect">
            <a:avLst/>
          </a:prstGeom>
        </p:spPr>
      </p:pic>
      <p:pic>
        <p:nvPicPr>
          <p:cNvPr id="5" name="Picture 4">
            <a:extLst>
              <a:ext uri="{FF2B5EF4-FFF2-40B4-BE49-F238E27FC236}">
                <a16:creationId xmlns:a16="http://schemas.microsoft.com/office/drawing/2014/main" id="{5E7E76F4-DBB1-4483-DCC4-B464B8317642}"/>
              </a:ext>
            </a:extLst>
          </p:cNvPr>
          <p:cNvPicPr>
            <a:picLocks noChangeAspect="1"/>
          </p:cNvPicPr>
          <p:nvPr userDrawn="1"/>
        </p:nvPicPr>
        <p:blipFill>
          <a:blip r:embed="rId3"/>
          <a:stretch>
            <a:fillRect/>
          </a:stretch>
        </p:blipFill>
        <p:spPr>
          <a:xfrm rot="10800000">
            <a:off x="5215636" y="-1922448"/>
            <a:ext cx="4852229" cy="6858000"/>
          </a:xfrm>
          <a:prstGeom prst="rect">
            <a:avLst/>
          </a:prstGeom>
        </p:spPr>
      </p:pic>
      <p:pic>
        <p:nvPicPr>
          <p:cNvPr id="6" name="Picture 5">
            <a:extLst>
              <a:ext uri="{FF2B5EF4-FFF2-40B4-BE49-F238E27FC236}">
                <a16:creationId xmlns:a16="http://schemas.microsoft.com/office/drawing/2014/main" id="{1B4DE1C1-37E2-7A14-C042-CA61C3B44FAC}"/>
              </a:ext>
            </a:extLst>
          </p:cNvPr>
          <p:cNvPicPr>
            <a:picLocks noChangeAspect="1"/>
          </p:cNvPicPr>
          <p:nvPr userDrawn="1"/>
        </p:nvPicPr>
        <p:blipFill>
          <a:blip r:embed="rId3"/>
          <a:stretch>
            <a:fillRect/>
          </a:stretch>
        </p:blipFill>
        <p:spPr>
          <a:xfrm>
            <a:off x="8226286" y="2609692"/>
            <a:ext cx="4852229" cy="6858000"/>
          </a:xfrm>
          <a:prstGeom prst="rect">
            <a:avLst/>
          </a:prstGeom>
        </p:spPr>
      </p:pic>
    </p:spTree>
    <p:extLst>
      <p:ext uri="{BB962C8B-B14F-4D97-AF65-F5344CB8AC3E}">
        <p14:creationId xmlns:p14="http://schemas.microsoft.com/office/powerpoint/2010/main" val="828169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C55FC74-D201-53C3-55C1-EAC355417A3E}"/>
              </a:ext>
            </a:extLst>
          </p:cNvPr>
          <p:cNvPicPr>
            <a:picLocks noChangeAspect="1"/>
          </p:cNvPicPr>
          <p:nvPr userDrawn="1"/>
        </p:nvPicPr>
        <p:blipFill>
          <a:blip r:embed="rId2"/>
          <a:stretch>
            <a:fillRect/>
          </a:stretch>
        </p:blipFill>
        <p:spPr>
          <a:xfrm>
            <a:off x="9642297" y="438150"/>
            <a:ext cx="1990904" cy="868581"/>
          </a:xfrm>
          <a:prstGeom prst="rect">
            <a:avLst/>
          </a:prstGeom>
        </p:spPr>
      </p:pic>
      <p:sp>
        <p:nvSpPr>
          <p:cNvPr id="3" name="Rectangle 2">
            <a:extLst>
              <a:ext uri="{FF2B5EF4-FFF2-40B4-BE49-F238E27FC236}">
                <a16:creationId xmlns:a16="http://schemas.microsoft.com/office/drawing/2014/main" id="{B80801BF-6E6D-F43C-5C8B-C46AFA797F50}"/>
              </a:ext>
            </a:extLst>
          </p:cNvPr>
          <p:cNvSpPr/>
          <p:nvPr userDrawn="1"/>
        </p:nvSpPr>
        <p:spPr>
          <a:xfrm>
            <a:off x="0" y="0"/>
            <a:ext cx="9083498" cy="6858000"/>
          </a:xfrm>
          <a:prstGeom prst="rect">
            <a:avLst/>
          </a:prstGeom>
          <a:solidFill>
            <a:srgbClr val="3BA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D590309-EEA7-FA2C-BF63-5BEE070AC528}"/>
              </a:ext>
            </a:extLst>
          </p:cNvPr>
          <p:cNvPicPr>
            <a:picLocks noChangeAspect="1"/>
          </p:cNvPicPr>
          <p:nvPr userDrawn="1"/>
        </p:nvPicPr>
        <p:blipFill>
          <a:blip r:embed="rId3"/>
          <a:stretch>
            <a:fillRect/>
          </a:stretch>
        </p:blipFill>
        <p:spPr>
          <a:xfrm>
            <a:off x="-654980" y="-815546"/>
            <a:ext cx="4852229" cy="6858000"/>
          </a:xfrm>
          <a:prstGeom prst="rect">
            <a:avLst/>
          </a:prstGeom>
        </p:spPr>
      </p:pic>
      <p:pic>
        <p:nvPicPr>
          <p:cNvPr id="2" name="Picture 1">
            <a:extLst>
              <a:ext uri="{FF2B5EF4-FFF2-40B4-BE49-F238E27FC236}">
                <a16:creationId xmlns:a16="http://schemas.microsoft.com/office/drawing/2014/main" id="{FCCCE5A0-BB2C-EEB7-FEE5-36BAF4FB1393}"/>
              </a:ext>
            </a:extLst>
          </p:cNvPr>
          <p:cNvPicPr>
            <a:picLocks noChangeAspect="1"/>
          </p:cNvPicPr>
          <p:nvPr userDrawn="1"/>
        </p:nvPicPr>
        <p:blipFill>
          <a:blip r:embed="rId3"/>
          <a:stretch>
            <a:fillRect/>
          </a:stretch>
        </p:blipFill>
        <p:spPr>
          <a:xfrm rot="10800000">
            <a:off x="4790068" y="815546"/>
            <a:ext cx="4852229" cy="6858000"/>
          </a:xfrm>
          <a:prstGeom prst="rect">
            <a:avLst/>
          </a:prstGeom>
        </p:spPr>
      </p:pic>
    </p:spTree>
    <p:extLst>
      <p:ext uri="{BB962C8B-B14F-4D97-AF65-F5344CB8AC3E}">
        <p14:creationId xmlns:p14="http://schemas.microsoft.com/office/powerpoint/2010/main" val="1864653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C55FC74-D201-53C3-55C1-EAC355417A3E}"/>
              </a:ext>
            </a:extLst>
          </p:cNvPr>
          <p:cNvPicPr>
            <a:picLocks noChangeAspect="1"/>
          </p:cNvPicPr>
          <p:nvPr userDrawn="1"/>
        </p:nvPicPr>
        <p:blipFill>
          <a:blip r:embed="rId2"/>
          <a:stretch>
            <a:fillRect/>
          </a:stretch>
        </p:blipFill>
        <p:spPr>
          <a:xfrm>
            <a:off x="9642297" y="438150"/>
            <a:ext cx="1990904" cy="868581"/>
          </a:xfrm>
          <a:prstGeom prst="rect">
            <a:avLst/>
          </a:prstGeom>
        </p:spPr>
      </p:pic>
      <p:sp>
        <p:nvSpPr>
          <p:cNvPr id="3" name="Rectangle 2">
            <a:extLst>
              <a:ext uri="{FF2B5EF4-FFF2-40B4-BE49-F238E27FC236}">
                <a16:creationId xmlns:a16="http://schemas.microsoft.com/office/drawing/2014/main" id="{B80801BF-6E6D-F43C-5C8B-C46AFA797F50}"/>
              </a:ext>
            </a:extLst>
          </p:cNvPr>
          <p:cNvSpPr/>
          <p:nvPr userDrawn="1"/>
        </p:nvSpPr>
        <p:spPr>
          <a:xfrm>
            <a:off x="546847" y="1559859"/>
            <a:ext cx="11086353" cy="4365812"/>
          </a:xfrm>
          <a:prstGeom prst="rect">
            <a:avLst/>
          </a:prstGeom>
          <a:solidFill>
            <a:srgbClr val="3BA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D590309-EEA7-FA2C-BF63-5BEE070AC528}"/>
              </a:ext>
            </a:extLst>
          </p:cNvPr>
          <p:cNvPicPr>
            <a:picLocks noChangeAspect="1"/>
          </p:cNvPicPr>
          <p:nvPr userDrawn="1"/>
        </p:nvPicPr>
        <p:blipFill>
          <a:blip r:embed="rId3"/>
          <a:stretch>
            <a:fillRect/>
          </a:stretch>
        </p:blipFill>
        <p:spPr>
          <a:xfrm>
            <a:off x="-72287" y="699489"/>
            <a:ext cx="4852229" cy="6858000"/>
          </a:xfrm>
          <a:prstGeom prst="rect">
            <a:avLst/>
          </a:prstGeom>
        </p:spPr>
      </p:pic>
      <p:pic>
        <p:nvPicPr>
          <p:cNvPr id="2" name="Picture 1">
            <a:extLst>
              <a:ext uri="{FF2B5EF4-FFF2-40B4-BE49-F238E27FC236}">
                <a16:creationId xmlns:a16="http://schemas.microsoft.com/office/drawing/2014/main" id="{FCCCE5A0-BB2C-EEB7-FEE5-36BAF4FB1393}"/>
              </a:ext>
            </a:extLst>
          </p:cNvPr>
          <p:cNvPicPr>
            <a:picLocks noChangeAspect="1"/>
          </p:cNvPicPr>
          <p:nvPr userDrawn="1"/>
        </p:nvPicPr>
        <p:blipFill>
          <a:blip r:embed="rId3"/>
          <a:stretch>
            <a:fillRect/>
          </a:stretch>
        </p:blipFill>
        <p:spPr>
          <a:xfrm rot="10800000">
            <a:off x="7479480" y="0"/>
            <a:ext cx="4852229" cy="6858000"/>
          </a:xfrm>
          <a:prstGeom prst="rect">
            <a:avLst/>
          </a:prstGeom>
        </p:spPr>
      </p:pic>
    </p:spTree>
    <p:extLst>
      <p:ext uri="{BB962C8B-B14F-4D97-AF65-F5344CB8AC3E}">
        <p14:creationId xmlns:p14="http://schemas.microsoft.com/office/powerpoint/2010/main" val="17754305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158DD-3030-BBC8-CBA2-509F85653E2A}"/>
              </a:ext>
            </a:extLst>
          </p:cNvPr>
          <p:cNvSpPr/>
          <p:nvPr userDrawn="1"/>
        </p:nvSpPr>
        <p:spPr>
          <a:xfrm>
            <a:off x="954741" y="1730188"/>
            <a:ext cx="10282517" cy="437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69FBAA7-350B-6395-F5DB-DDB409FAD965}"/>
              </a:ext>
            </a:extLst>
          </p:cNvPr>
          <p:cNvPicPr>
            <a:picLocks noChangeAspect="1"/>
          </p:cNvPicPr>
          <p:nvPr userDrawn="1"/>
        </p:nvPicPr>
        <p:blipFill>
          <a:blip r:embed="rId2"/>
          <a:stretch>
            <a:fillRect/>
          </a:stretch>
        </p:blipFill>
        <p:spPr>
          <a:xfrm>
            <a:off x="236154" y="880782"/>
            <a:ext cx="4852229" cy="6858000"/>
          </a:xfrm>
          <a:prstGeom prst="rect">
            <a:avLst/>
          </a:prstGeom>
        </p:spPr>
      </p:pic>
      <p:pic>
        <p:nvPicPr>
          <p:cNvPr id="7" name="Picture 6">
            <a:extLst>
              <a:ext uri="{FF2B5EF4-FFF2-40B4-BE49-F238E27FC236}">
                <a16:creationId xmlns:a16="http://schemas.microsoft.com/office/drawing/2014/main" id="{715E3903-5E8C-D002-8DF8-6DAD3FF87274}"/>
              </a:ext>
            </a:extLst>
          </p:cNvPr>
          <p:cNvPicPr>
            <a:picLocks noChangeAspect="1"/>
          </p:cNvPicPr>
          <p:nvPr userDrawn="1"/>
        </p:nvPicPr>
        <p:blipFill>
          <a:blip r:embed="rId3"/>
          <a:stretch>
            <a:fillRect/>
          </a:stretch>
        </p:blipFill>
        <p:spPr>
          <a:xfrm>
            <a:off x="9222026" y="4203700"/>
            <a:ext cx="4852229" cy="6858000"/>
          </a:xfrm>
          <a:prstGeom prst="rect">
            <a:avLst/>
          </a:prstGeom>
        </p:spPr>
      </p:pic>
    </p:spTree>
    <p:extLst>
      <p:ext uri="{BB962C8B-B14F-4D97-AF65-F5344CB8AC3E}">
        <p14:creationId xmlns:p14="http://schemas.microsoft.com/office/powerpoint/2010/main" val="4116316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D768BC8-68A5-F1F4-23E9-2343780F64E0}"/>
              </a:ext>
            </a:extLst>
          </p:cNvPr>
          <p:cNvSpPr/>
          <p:nvPr userDrawn="1"/>
        </p:nvSpPr>
        <p:spPr>
          <a:xfrm>
            <a:off x="0" y="0"/>
            <a:ext cx="12192000" cy="6858000"/>
          </a:xfrm>
          <a:prstGeom prst="rect">
            <a:avLst/>
          </a:prstGeom>
          <a:solidFill>
            <a:srgbClr val="3BA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E78A627-E0EA-3738-D840-AA073977EC94}"/>
              </a:ext>
            </a:extLst>
          </p:cNvPr>
          <p:cNvPicPr>
            <a:picLocks noChangeAspect="1"/>
          </p:cNvPicPr>
          <p:nvPr userDrawn="1"/>
        </p:nvPicPr>
        <p:blipFill>
          <a:blip r:embed="rId20"/>
          <a:stretch>
            <a:fillRect/>
          </a:stretch>
        </p:blipFill>
        <p:spPr>
          <a:xfrm>
            <a:off x="9631015" y="427383"/>
            <a:ext cx="1994453" cy="870129"/>
          </a:xfrm>
          <a:prstGeom prst="rect">
            <a:avLst/>
          </a:prstGeom>
        </p:spPr>
      </p:pic>
    </p:spTree>
    <p:extLst>
      <p:ext uri="{BB962C8B-B14F-4D97-AF65-F5344CB8AC3E}">
        <p14:creationId xmlns:p14="http://schemas.microsoft.com/office/powerpoint/2010/main" val="2378092297"/>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75" r:id="rId10"/>
    <p:sldLayoutId id="2147483668" r:id="rId11"/>
    <p:sldLayoutId id="2147483676" r:id="rId12"/>
    <p:sldLayoutId id="2147483672" r:id="rId13"/>
    <p:sldLayoutId id="2147483673" r:id="rId14"/>
    <p:sldLayoutId id="2147483674" r:id="rId15"/>
    <p:sldLayoutId id="2147483669" r:id="rId16"/>
    <p:sldLayoutId id="2147483670" r:id="rId17"/>
    <p:sldLayoutId id="2147483671"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employers@careersandenterprise.co.uk" TargetMode="External"/><Relationship Id="rId1" Type="http://schemas.openxmlformats.org/officeDocument/2006/relationships/slideLayout" Target="../slideLayouts/slideLayout9.xml"/><Relationship Id="rId4" Type="http://schemas.openxmlformats.org/officeDocument/2006/relationships/hyperlink" Target="https://www.careersandenterprise.co.uk/employers/engage-with-education/workplace-experiences/"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www.educationandemployers.org/research/contemporary-transitions-young-britons-reflect-on-life-after-secondary-school-and-college/" TargetMode="Externa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www.pwc.co.uk/press-room/press-releases/research-commentary/2024/pwc-comments-on-the-latest-uk-neet-rates-among-young-people.html" TargetMode="External"/><Relationship Id="rId2" Type="http://schemas.openxmlformats.org/officeDocument/2006/relationships/hyperlink" Target="https://youthfuturesfoundation.org/news/youth-employment-2024-outlook-report/" TargetMode="External"/><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hyperlink" Target="https://www.careersandenterprise.co.uk/media/uh4jebzc/looking-deeper-at-destinations.pdf" TargetMode="External"/><Relationship Id="rId5" Type="http://schemas.openxmlformats.org/officeDocument/2006/relationships/hyperlink" Target="https://www.careersandenterprise.co.uk/evidence-and-reports/employer-standards-insight-briefing/" TargetMode="External"/><Relationship Id="rId4" Type="http://schemas.openxmlformats.org/officeDocument/2006/relationships/hyperlink" Target="https://www.careersandenterprise.co.uk/evidence-and-reports/employer-standards-for-careers-education-one-year-on/"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reports.weforum.org/docs/WEF_Future_of_Jobs_Report_2025.pdf"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ww.skillsbuilder.uk/file/essential-skills-tracker-2025" TargetMode="External"/><Relationship Id="rId5" Type="http://schemas.openxmlformats.org/officeDocument/2006/relationships/hyperlink" Target="https://www.skillsbuilder.uk/" TargetMode="External"/><Relationship Id="rId4" Type="http://schemas.openxmlformats.org/officeDocument/2006/relationships/hyperlink" Target="https://www.careersandenterprise.co.uk/employers/employer-standard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areersandenterprise.co.uk/evidence-and-reports/employer-standards-for-careers-education-one-year-on/" TargetMode="External"/><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www.ncvo.org.uk/news-and-insights/news-index/key-findings-from-time-well-spent-2023/" TargetMode="External"/><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https://www.careersandenterprise.co.uk/media/5jdfj3dg/1958-employer-standards-for-careers-education-one-year-on-v10-non-print.pdf" TargetMode="External"/><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areersandenterprise.co.uk/employers/employer-standards/" TargetMode="External"/><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hyperlink" Target="https://www.cisco.com/c/dam/global/en_uk/about/our-programmes/pdf/cisco-pathways-sir-2024-digital-rgb-final.pdf"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areersandenterprise.co.uk/employers/employer-standards/" TargetMode="External"/><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mckinsey.com/industries/social-sector/our-insights/breaking-the-standstill-how-social-mobility-can-boost-europes-economy" TargetMode="External"/><Relationship Id="rId2" Type="http://schemas.openxmlformats.org/officeDocument/2006/relationships/image" Target="../media/image11.png"/><Relationship Id="rId1" Type="http://schemas.openxmlformats.org/officeDocument/2006/relationships/slideLayout" Target="../slideLayouts/slideLayout12.xml"/><Relationship Id="rId5" Type="http://schemas.openxmlformats.org/officeDocument/2006/relationships/hyperlink" Target="https://www.careersandenterprise.co.uk/media/3ogdxqu1/bit67-cec-report_v3.pdf" TargetMode="External"/><Relationship Id="rId4" Type="http://schemas.openxmlformats.org/officeDocument/2006/relationships/hyperlink" Target="https://www.educationandemployers.org/wp-content/uploads/2018/01/Drawing-the-Future-FINAL-REPORT.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resources.careersandenterprise.co.uk/sites/default/files/2025-11/KPMG%20Reimagining%20Work%20Experience%20-%20Impact%20Report%202025.pdf" TargetMode="External"/><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hyperlink" Target="https://resources.careersandenterprise.co.uk/sites/default/files/2025-11/KPMG%20Reimagining%20Work%20Experience%20-%20Impact%20Report%202025_0.pdf"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www.careersandenterprise.co.uk/employers/contact-your-local-careers-hub/"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CD470A3-6515-FA8C-2C45-DAFE7AE1D66B}"/>
              </a:ext>
            </a:extLst>
          </p:cNvPr>
          <p:cNvSpPr txBox="1"/>
          <p:nvPr/>
        </p:nvSpPr>
        <p:spPr>
          <a:xfrm>
            <a:off x="365125" y="5329947"/>
            <a:ext cx="8166100" cy="1077218"/>
          </a:xfrm>
          <a:prstGeom prst="rect">
            <a:avLst/>
          </a:prstGeom>
          <a:noFill/>
        </p:spPr>
        <p:txBody>
          <a:bodyPr wrap="square">
            <a:spAutoFit/>
          </a:bodyPr>
          <a:lstStyle/>
          <a:p>
            <a:pPr>
              <a:spcAft>
                <a:spcPts val="1200"/>
              </a:spcAft>
            </a:pPr>
            <a:r>
              <a:rPr lang="en-GB">
                <a:solidFill>
                  <a:schemeClr val="bg1"/>
                </a:solidFill>
                <a:latin typeface="Lato"/>
                <a:ea typeface="Lato"/>
                <a:cs typeface="Lato"/>
              </a:rPr>
              <a:t>Modern work experience.</a:t>
            </a:r>
          </a:p>
          <a:p>
            <a:pPr>
              <a:spcAft>
                <a:spcPts val="1200"/>
              </a:spcAft>
            </a:pPr>
            <a:r>
              <a:rPr lang="en-GB" sz="3600" b="1">
                <a:solidFill>
                  <a:schemeClr val="bg1"/>
                </a:solidFill>
                <a:latin typeface="Lato"/>
                <a:ea typeface="Lato"/>
                <a:cs typeface="Lato"/>
              </a:rPr>
              <a:t>Let’s make it work. </a:t>
            </a:r>
            <a:endParaRPr lang="en-US" sz="3600">
              <a:solidFill>
                <a:schemeClr val="bg1"/>
              </a:solidFill>
            </a:endParaRPr>
          </a:p>
        </p:txBody>
      </p:sp>
      <p:cxnSp>
        <p:nvCxnSpPr>
          <p:cNvPr id="12" name="Straight Connector 11">
            <a:extLst>
              <a:ext uri="{FF2B5EF4-FFF2-40B4-BE49-F238E27FC236}">
                <a16:creationId xmlns:a16="http://schemas.microsoft.com/office/drawing/2014/main" id="{BF4BF316-E547-6A82-16AF-59ED52DECF23}"/>
              </a:ext>
            </a:extLst>
          </p:cNvPr>
          <p:cNvCxnSpPr>
            <a:cxnSpLocks/>
          </p:cNvCxnSpPr>
          <p:nvPr/>
        </p:nvCxnSpPr>
        <p:spPr>
          <a:xfrm>
            <a:off x="1482725" y="6407165"/>
            <a:ext cx="2641600" cy="0"/>
          </a:xfrm>
          <a:prstGeom prst="line">
            <a:avLst/>
          </a:prstGeom>
          <a:ln w="76200">
            <a:solidFill>
              <a:srgbClr val="525E93"/>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60255822-0A08-7442-D0A1-D11EA9780034}"/>
              </a:ext>
            </a:extLst>
          </p:cNvPr>
          <p:cNvSpPr txBox="1"/>
          <p:nvPr/>
        </p:nvSpPr>
        <p:spPr>
          <a:xfrm>
            <a:off x="1488852" y="2381988"/>
            <a:ext cx="10703148" cy="1795876"/>
          </a:xfrm>
          <a:prstGeom prst="rect">
            <a:avLst/>
          </a:prstGeom>
          <a:noFill/>
        </p:spPr>
        <p:txBody>
          <a:bodyPr wrap="square" rtlCol="0">
            <a:spAutoFit/>
          </a:bodyPr>
          <a:lstStyle/>
          <a:p>
            <a:pPr marR="539115" lvl="0" fontAlgn="base" hangingPunct="0">
              <a:lnSpc>
                <a:spcPct val="107000"/>
              </a:lnSpc>
              <a:defRPr/>
            </a:pPr>
            <a:r>
              <a:rPr lang="en-GB" sz="5400" b="1" dirty="0">
                <a:solidFill>
                  <a:prstClr val="white"/>
                </a:solidFill>
                <a:latin typeface="Lato" panose="020F0502020204030203" pitchFamily="34" charset="77"/>
                <a:ea typeface="Lato"/>
                <a:cs typeface="Calibri"/>
              </a:rPr>
              <a:t>The business case for modern work experience</a:t>
            </a:r>
          </a:p>
        </p:txBody>
      </p:sp>
      <p:cxnSp>
        <p:nvCxnSpPr>
          <p:cNvPr id="2" name="Straight Connector 1">
            <a:extLst>
              <a:ext uri="{FF2B5EF4-FFF2-40B4-BE49-F238E27FC236}">
                <a16:creationId xmlns:a16="http://schemas.microsoft.com/office/drawing/2014/main" id="{BEEC04CC-00E9-030F-F1BE-0CD72AB846ED}"/>
              </a:ext>
            </a:extLst>
          </p:cNvPr>
          <p:cNvCxnSpPr>
            <a:cxnSpLocks/>
          </p:cNvCxnSpPr>
          <p:nvPr/>
        </p:nvCxnSpPr>
        <p:spPr>
          <a:xfrm>
            <a:off x="1553608" y="3249295"/>
            <a:ext cx="5439071" cy="0"/>
          </a:xfrm>
          <a:prstGeom prst="line">
            <a:avLst/>
          </a:prstGeom>
          <a:ln w="76200">
            <a:solidFill>
              <a:srgbClr val="525E9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5822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C4042B-2811-3E73-A29D-98A90AEB44A4}"/>
              </a:ext>
            </a:extLst>
          </p:cNvPr>
          <p:cNvSpPr/>
          <p:nvPr/>
        </p:nvSpPr>
        <p:spPr>
          <a:xfrm>
            <a:off x="1384140" y="2425977"/>
            <a:ext cx="9268788" cy="3460947"/>
          </a:xfrm>
          <a:prstGeom prst="rect">
            <a:avLst/>
          </a:prstGeom>
        </p:spPr>
        <p:txBody>
          <a:bodyPr wrap="square" lIns="91440" tIns="45720" rIns="91440" bIns="45720" anchor="t">
            <a:spAutoFit/>
          </a:bodyPr>
          <a:lstStyle/>
          <a:p>
            <a:pPr lvl="0">
              <a:lnSpc>
                <a:spcPct val="115000"/>
              </a:lnSpc>
              <a:spcAft>
                <a:spcPts val="800"/>
              </a:spcAft>
            </a:pPr>
            <a:r>
              <a:rPr lang="en-GB" sz="1400" b="1" kern="100" dirty="0">
                <a:effectLst/>
                <a:latin typeface="Lato" panose="020F0502020204030203" pitchFamily="34" charset="77"/>
                <a:ea typeface="Aptos" panose="020B0004020202020204" pitchFamily="34" charset="0"/>
                <a:cs typeface="Times New Roman" panose="02020603050405020304" pitchFamily="18" charset="0"/>
              </a:rPr>
              <a:t>This document forms part of a suite of resources to support employers to engage in modern work experience.</a:t>
            </a:r>
          </a:p>
          <a:p>
            <a:pPr lvl="0">
              <a:lnSpc>
                <a:spcPct val="115000"/>
              </a:lnSpc>
              <a:spcAft>
                <a:spcPts val="800"/>
              </a:spcAft>
            </a:pPr>
            <a:endParaRPr lang="en-GB" sz="1400" b="1" kern="100" dirty="0">
              <a:effectLst/>
              <a:latin typeface="Lato" panose="020F0502020204030203" pitchFamily="34" charset="77"/>
              <a:ea typeface="Aptos" panose="020B0004020202020204" pitchFamily="34" charset="0"/>
              <a:cs typeface="Times New Roman" panose="02020603050405020304" pitchFamily="18" charset="0"/>
            </a:endParaRPr>
          </a:p>
          <a:p>
            <a:pPr lvl="0">
              <a:lnSpc>
                <a:spcPct val="115000"/>
              </a:lnSpc>
              <a:spcAft>
                <a:spcPts val="800"/>
              </a:spcAft>
            </a:pPr>
            <a:endParaRPr lang="en-GB" sz="1400" b="1" kern="100" dirty="0">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pPr>
            <a:endParaRPr lang="en-GB" sz="1400" b="1" kern="100" dirty="0">
              <a:latin typeface="Lato" panose="020F0502020204030203" pitchFamily="34" charset="77"/>
              <a:ea typeface="Aptos" panose="020B0004020202020204" pitchFamily="34" charset="0"/>
              <a:cs typeface="Times New Roman"/>
            </a:endParaRPr>
          </a:p>
          <a:p>
            <a:pPr>
              <a:lnSpc>
                <a:spcPct val="115000"/>
              </a:lnSpc>
              <a:spcAft>
                <a:spcPts val="800"/>
              </a:spcAft>
            </a:pPr>
            <a:endParaRPr lang="en-GB" sz="1400" b="1" kern="100" dirty="0">
              <a:latin typeface="Lato" panose="020F0502020204030203" pitchFamily="34" charset="77"/>
              <a:ea typeface="Aptos" panose="020B0004020202020204" pitchFamily="34" charset="0"/>
              <a:cs typeface="Times New Roman"/>
            </a:endParaRPr>
          </a:p>
          <a:p>
            <a:pPr>
              <a:lnSpc>
                <a:spcPct val="115000"/>
              </a:lnSpc>
              <a:spcAft>
                <a:spcPts val="800"/>
              </a:spcAft>
            </a:pPr>
            <a:endParaRPr lang="en-GB" sz="1400" b="1" kern="100" dirty="0">
              <a:latin typeface="Lato" panose="020F0502020204030203" pitchFamily="34" charset="77"/>
              <a:ea typeface="Aptos" panose="020B0004020202020204" pitchFamily="34" charset="0"/>
              <a:cs typeface="Times New Roman"/>
            </a:endParaRPr>
          </a:p>
          <a:p>
            <a:pPr lvl="0">
              <a:lnSpc>
                <a:spcPct val="115000"/>
              </a:lnSpc>
              <a:spcAft>
                <a:spcPts val="800"/>
              </a:spcAft>
            </a:pPr>
            <a:endParaRPr lang="en-GB" sz="1400" b="1" kern="100" dirty="0">
              <a:latin typeface="Lato" panose="020F0502020204030203" pitchFamily="34" charset="77"/>
              <a:ea typeface="Aptos" panose="020B0004020202020204" pitchFamily="34" charset="0"/>
              <a:cs typeface="Times New Roman" panose="02020603050405020304" pitchFamily="18" charset="0"/>
            </a:endParaRPr>
          </a:p>
          <a:p>
            <a:pPr lvl="0">
              <a:lnSpc>
                <a:spcPct val="115000"/>
              </a:lnSpc>
              <a:spcAft>
                <a:spcPts val="800"/>
              </a:spcAft>
            </a:pPr>
            <a:endParaRPr lang="en-GB" sz="1400" b="1" kern="100" dirty="0">
              <a:latin typeface="Lato" panose="020F0502020204030203" pitchFamily="34" charset="77"/>
              <a:ea typeface="Aptos" panose="020B0004020202020204" pitchFamily="34" charset="0"/>
              <a:cs typeface="Times New Roman" panose="02020603050405020304" pitchFamily="18" charset="0"/>
            </a:endParaRPr>
          </a:p>
          <a:p>
            <a:pPr lvl="0">
              <a:lnSpc>
                <a:spcPct val="115000"/>
              </a:lnSpc>
              <a:spcAft>
                <a:spcPts val="800"/>
              </a:spcAft>
            </a:pPr>
            <a:endParaRPr lang="en-GB" sz="1400" b="1" kern="100" dirty="0">
              <a:latin typeface="Lato" panose="020F0502020204030203" pitchFamily="34" charset="77"/>
              <a:ea typeface="Aptos" panose="020B0004020202020204" pitchFamily="34" charset="0"/>
              <a:cs typeface="Times New Roman" panose="02020603050405020304" pitchFamily="18" charset="0"/>
            </a:endParaRPr>
          </a:p>
          <a:p>
            <a:pPr>
              <a:spcAft>
                <a:spcPts val="800"/>
              </a:spcAft>
            </a:pPr>
            <a:endParaRPr lang="en-GB" sz="1400" kern="100" dirty="0">
              <a:effectLst/>
              <a:latin typeface="Lato" panose="020F0502020204030203" pitchFamily="34" charset="77"/>
              <a:ea typeface="Aptos" panose="020B000402020202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717FAD81-5C43-F1EA-110C-95638E497D0D}"/>
              </a:ext>
            </a:extLst>
          </p:cNvPr>
          <p:cNvSpPr/>
          <p:nvPr/>
        </p:nvSpPr>
        <p:spPr>
          <a:xfrm>
            <a:off x="1384140" y="1491506"/>
            <a:ext cx="9268788" cy="646331"/>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3600" b="1" dirty="0">
                <a:solidFill>
                  <a:srgbClr val="00A9A9"/>
                </a:solidFill>
                <a:latin typeface="Lato" panose="020F0502020204030203" pitchFamily="34" charset="77"/>
                <a:cs typeface="Calibri"/>
              </a:rPr>
              <a:t>How to use this document.</a:t>
            </a:r>
          </a:p>
        </p:txBody>
      </p:sp>
      <p:sp>
        <p:nvSpPr>
          <p:cNvPr id="4" name="TextBox 3">
            <a:extLst>
              <a:ext uri="{FF2B5EF4-FFF2-40B4-BE49-F238E27FC236}">
                <a16:creationId xmlns:a16="http://schemas.microsoft.com/office/drawing/2014/main" id="{497736FA-15DD-D71D-F880-751E11F4AA04}"/>
              </a:ext>
            </a:extLst>
          </p:cNvPr>
          <p:cNvSpPr txBox="1"/>
          <p:nvPr/>
        </p:nvSpPr>
        <p:spPr>
          <a:xfrm>
            <a:off x="1384140" y="6128092"/>
            <a:ext cx="7683660" cy="967444"/>
          </a:xfrm>
          <a:prstGeom prst="rect">
            <a:avLst/>
          </a:prstGeom>
          <a:noFill/>
        </p:spPr>
        <p:txBody>
          <a:bodyPr wrap="square" rtlCol="0">
            <a:spAutoFit/>
          </a:bodyPr>
          <a:lstStyle/>
          <a:p>
            <a:pPr lvl="0">
              <a:lnSpc>
                <a:spcPct val="115000"/>
              </a:lnSpc>
              <a:spcAft>
                <a:spcPts val="800"/>
              </a:spcAft>
            </a:pPr>
            <a:r>
              <a:rPr lang="en-GB" sz="1400" dirty="0">
                <a:effectLst/>
                <a:latin typeface="Lato" panose="020F0502020204030203" pitchFamily="34" charset="0"/>
                <a:ea typeface="Lato" panose="020F0502020204030203" pitchFamily="34" charset="0"/>
                <a:cs typeface="Lato" panose="020F0502020204030203" pitchFamily="34" charset="0"/>
              </a:rPr>
              <a:t>If you have used any evidence not referenced in the business case that may be supportive to other businesses, please do share with us by emailing: </a:t>
            </a:r>
            <a:r>
              <a:rPr lang="en-GB" sz="1400" dirty="0">
                <a:effectLst/>
                <a:latin typeface="Lato" panose="020F0502020204030203" pitchFamily="34" charset="0"/>
                <a:ea typeface="Lato" panose="020F0502020204030203" pitchFamily="34" charset="0"/>
                <a:cs typeface="Lato" panose="020F0502020204030203" pitchFamily="34" charset="0"/>
                <a:hlinkClick r:id="rId2"/>
              </a:rPr>
              <a:t>employers@careersandenterprise.co.uk</a:t>
            </a:r>
            <a:r>
              <a:rPr lang="en-GB" sz="1400" dirty="0">
                <a:effectLst/>
                <a:latin typeface="Lato" panose="020F0502020204030203" pitchFamily="34" charset="0"/>
                <a:ea typeface="Lato" panose="020F0502020204030203" pitchFamily="34" charset="0"/>
                <a:cs typeface="Lato" panose="020F0502020204030203" pitchFamily="34" charset="0"/>
              </a:rPr>
              <a:t> </a:t>
            </a:r>
            <a:endParaRPr lang="en-GB" sz="1400" b="1" kern="100" dirty="0">
              <a:latin typeface="Lato" panose="020F0502020204030203" pitchFamily="34" charset="0"/>
              <a:ea typeface="Lato" panose="020F0502020204030203" pitchFamily="34" charset="0"/>
              <a:cs typeface="Lato" panose="020F0502020204030203" pitchFamily="34" charset="0"/>
            </a:endParaRPr>
          </a:p>
          <a:p>
            <a:endParaRPr lang="en-GB" dirty="0"/>
          </a:p>
        </p:txBody>
      </p:sp>
      <p:sp>
        <p:nvSpPr>
          <p:cNvPr id="11" name="TextBox 10">
            <a:extLst>
              <a:ext uri="{FF2B5EF4-FFF2-40B4-BE49-F238E27FC236}">
                <a16:creationId xmlns:a16="http://schemas.microsoft.com/office/drawing/2014/main" id="{23D4AD8C-0CB5-68C4-2AE7-6E73B503B7B4}"/>
              </a:ext>
            </a:extLst>
          </p:cNvPr>
          <p:cNvSpPr txBox="1"/>
          <p:nvPr/>
        </p:nvSpPr>
        <p:spPr>
          <a:xfrm>
            <a:off x="1384140" y="2898748"/>
            <a:ext cx="3374572" cy="2985433"/>
          </a:xfrm>
          <a:prstGeom prst="rect">
            <a:avLst/>
          </a:prstGeom>
          <a:noFill/>
        </p:spPr>
        <p:txBody>
          <a:bodyPr wrap="square" rtlCol="0">
            <a:spAutoFit/>
          </a:bodyPr>
          <a:lstStyle/>
          <a:p>
            <a:pPr>
              <a:spcAft>
                <a:spcPts val="600"/>
              </a:spcAft>
            </a:pPr>
            <a:r>
              <a:rPr lang="en-GB" sz="1400" b="1" kern="100" dirty="0">
                <a:latin typeface="Lato" panose="020F0502020204030203" pitchFamily="34" charset="77"/>
                <a:ea typeface="Aptos" panose="020B0004020202020204" pitchFamily="34" charset="0"/>
                <a:cs typeface="Times New Roman" panose="02020603050405020304" pitchFamily="18" charset="0"/>
              </a:rPr>
              <a:t>This slide deck is part of the ‘WHY’ suite of resources which includes a longer set of business case evidence with detailed citations. </a:t>
            </a:r>
          </a:p>
          <a:p>
            <a:pPr>
              <a:spcAft>
                <a:spcPts val="600"/>
              </a:spcAft>
            </a:pPr>
            <a:endParaRPr lang="en-GB" sz="1400" b="1" kern="100" dirty="0">
              <a:latin typeface="Lato" panose="020F0502020204030203" pitchFamily="34" charset="77"/>
              <a:ea typeface="Aptos" panose="020B0004020202020204" pitchFamily="34" charset="0"/>
              <a:cs typeface="Times New Roman" panose="02020603050405020304" pitchFamily="18" charset="0"/>
            </a:endParaRPr>
          </a:p>
          <a:p>
            <a:pPr>
              <a:spcAft>
                <a:spcPts val="600"/>
              </a:spcAft>
            </a:pPr>
            <a:r>
              <a:rPr lang="en-GB" sz="1400" b="1" kern="100" dirty="0">
                <a:latin typeface="Lato" panose="020F0502020204030203" pitchFamily="34" charset="77"/>
                <a:ea typeface="Aptos" panose="020B0004020202020204" pitchFamily="34" charset="0"/>
                <a:cs typeface="Times New Roman" panose="02020603050405020304" pitchFamily="18" charset="0"/>
              </a:rPr>
              <a:t>It is available in both PDF and word format so that you can use relevant parts to support your work.</a:t>
            </a:r>
          </a:p>
          <a:p>
            <a:pPr>
              <a:spcAft>
                <a:spcPts val="600"/>
              </a:spcAft>
            </a:pPr>
            <a:endParaRPr lang="en-GB" sz="1400" b="1" kern="100" dirty="0">
              <a:latin typeface="Lato" panose="020F0502020204030203" pitchFamily="34" charset="77"/>
              <a:ea typeface="Aptos" panose="020B0004020202020204" pitchFamily="34" charset="0"/>
              <a:cs typeface="Times New Roman" panose="02020603050405020304" pitchFamily="18" charset="0"/>
            </a:endParaRPr>
          </a:p>
          <a:p>
            <a:pPr>
              <a:spcAft>
                <a:spcPts val="600"/>
              </a:spcAft>
            </a:pPr>
            <a:r>
              <a:rPr lang="en-GB" sz="1400" b="1" kern="100" dirty="0">
                <a:latin typeface="Lato" panose="020F0502020204030203" pitchFamily="34" charset="77"/>
                <a:ea typeface="Aptos" panose="020B0004020202020204" pitchFamily="34" charset="0"/>
                <a:cs typeface="Times New Roman" panose="02020603050405020304" pitchFamily="18" charset="0"/>
              </a:rPr>
              <a:t>You can select from the following slides to use in presentations to stakeholders to support your business case.</a:t>
            </a:r>
            <a:endParaRPr lang="en-GB" dirty="0"/>
          </a:p>
        </p:txBody>
      </p:sp>
      <p:pic>
        <p:nvPicPr>
          <p:cNvPr id="13" name="Picture 12">
            <a:extLst>
              <a:ext uri="{FF2B5EF4-FFF2-40B4-BE49-F238E27FC236}">
                <a16:creationId xmlns:a16="http://schemas.microsoft.com/office/drawing/2014/main" id="{56AC1D90-B6D8-9662-5557-45418CD421CD}"/>
              </a:ext>
            </a:extLst>
          </p:cNvPr>
          <p:cNvPicPr>
            <a:picLocks noChangeAspect="1"/>
          </p:cNvPicPr>
          <p:nvPr/>
        </p:nvPicPr>
        <p:blipFill>
          <a:blip r:embed="rId3"/>
          <a:stretch>
            <a:fillRect/>
          </a:stretch>
        </p:blipFill>
        <p:spPr>
          <a:xfrm>
            <a:off x="4758712" y="2885770"/>
            <a:ext cx="5888601" cy="2998411"/>
          </a:xfrm>
          <a:prstGeom prst="rect">
            <a:avLst/>
          </a:prstGeom>
        </p:spPr>
      </p:pic>
      <p:sp>
        <p:nvSpPr>
          <p:cNvPr id="14" name="TextBox 13">
            <a:extLst>
              <a:ext uri="{FF2B5EF4-FFF2-40B4-BE49-F238E27FC236}">
                <a16:creationId xmlns:a16="http://schemas.microsoft.com/office/drawing/2014/main" id="{06B68CD7-0223-ED55-BEE3-0823533A04B4}"/>
              </a:ext>
            </a:extLst>
          </p:cNvPr>
          <p:cNvSpPr txBox="1"/>
          <p:nvPr/>
        </p:nvSpPr>
        <p:spPr>
          <a:xfrm>
            <a:off x="5105399" y="5366494"/>
            <a:ext cx="5421086" cy="230832"/>
          </a:xfrm>
          <a:prstGeom prst="rect">
            <a:avLst/>
          </a:prstGeom>
          <a:noFill/>
        </p:spPr>
        <p:txBody>
          <a:bodyPr wrap="square" rtlCol="0">
            <a:spAutoFit/>
          </a:bodyPr>
          <a:lstStyle/>
          <a:p>
            <a:r>
              <a:rPr lang="en-GB" sz="900" dirty="0">
                <a:latin typeface="Lato" panose="020F0502020204030203" pitchFamily="34" charset="0"/>
                <a:ea typeface="Lato" panose="020F0502020204030203" pitchFamily="34" charset="0"/>
                <a:cs typeface="Lato" panose="020F0502020204030203" pitchFamily="34" charset="0"/>
                <a:hlinkClick r:id="rId4" tooltip="https://www.careersandenterprise.co.uk/employers/engage-with-education/workplace-experiences/"/>
              </a:rPr>
              <a:t>https://www.careersandenterprise.co.uk/employers/engage-with-education/workplace-experiences/</a:t>
            </a:r>
            <a:endParaRPr lang="en-GB" sz="9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650231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686DE4-7C8B-6BEC-BE3E-2C044D592425}"/>
              </a:ext>
            </a:extLst>
          </p:cNvPr>
          <p:cNvSpPr txBox="1"/>
          <p:nvPr/>
        </p:nvSpPr>
        <p:spPr>
          <a:xfrm>
            <a:off x="994734" y="1070652"/>
            <a:ext cx="4651154" cy="5232202"/>
          </a:xfrm>
          <a:prstGeom prst="rect">
            <a:avLst/>
          </a:prstGeom>
          <a:noFill/>
        </p:spPr>
        <p:txBody>
          <a:bodyPr wrap="square">
            <a:spAutoFit/>
          </a:bodyPr>
          <a:lstStyle/>
          <a:p>
            <a:r>
              <a:rPr lang="en-GB" sz="1600" dirty="0">
                <a:solidFill>
                  <a:srgbClr val="525E93"/>
                </a:solidFill>
                <a:latin typeface="Lato" panose="020F0502020204030203" pitchFamily="34" charset="77"/>
              </a:rPr>
              <a:t>The UK has almost 1 million young people Not in Education Employment or Training (NEET).  </a:t>
            </a:r>
          </a:p>
          <a:p>
            <a:r>
              <a:rPr lang="en-GB" sz="1600" dirty="0">
                <a:solidFill>
                  <a:srgbClr val="525E93"/>
                </a:solidFill>
                <a:latin typeface="Lato" panose="020F0502020204030203" pitchFamily="34" charset="77"/>
              </a:rPr>
              <a:t>However…</a:t>
            </a:r>
          </a:p>
          <a:p>
            <a:endParaRPr lang="en-GB" sz="2800" dirty="0">
              <a:solidFill>
                <a:srgbClr val="00A8A8"/>
              </a:solidFill>
              <a:latin typeface="Lato" panose="020F0502020204030203" pitchFamily="34" charset="77"/>
            </a:endParaRPr>
          </a:p>
          <a:p>
            <a:r>
              <a:rPr lang="en-GB" sz="2800" dirty="0">
                <a:solidFill>
                  <a:srgbClr val="00A8A8"/>
                </a:solidFill>
                <a:latin typeface="Lato" panose="020F0502020204030203" pitchFamily="34" charset="77"/>
              </a:rPr>
              <a:t>A young person who has 4 or more encounters with employers is 86% less likely to be unemployed… and can earn up to 18% more during their career.</a:t>
            </a:r>
          </a:p>
          <a:p>
            <a:endParaRPr lang="en-GB" sz="1600" dirty="0">
              <a:solidFill>
                <a:srgbClr val="00A8A8"/>
              </a:solidFill>
              <a:latin typeface="Lato" panose="020F0502020204030203" pitchFamily="34" charset="77"/>
              <a:hlinkClick r:id="" action="ppaction://noaction">
                <a:extLst>
                  <a:ext uri="{A12FA001-AC4F-418D-AE19-62706E023703}">
                    <ahyp:hlinkClr xmlns:ahyp="http://schemas.microsoft.com/office/drawing/2018/hyperlinkcolor" val="tx"/>
                  </a:ext>
                </a:extLst>
              </a:hlinkClick>
            </a:endParaRPr>
          </a:p>
          <a:p>
            <a:pPr>
              <a:defRPr/>
            </a:pPr>
            <a:r>
              <a:rPr kumimoji="0" lang="en-GB" sz="2400" b="0" i="0" u="none" strike="noStrike" kern="1200" cap="none" spc="0" normalizeH="0" baseline="0" noProof="0" dirty="0">
                <a:ln>
                  <a:noFill/>
                </a:ln>
                <a:solidFill>
                  <a:srgbClr val="525E93"/>
                </a:solidFill>
                <a:effectLst/>
                <a:uLnTx/>
                <a:uFillTx/>
                <a:latin typeface="Lato" panose="020F0502020204030203" pitchFamily="34" charset="77"/>
              </a:rPr>
              <a:t> </a:t>
            </a:r>
            <a:r>
              <a:rPr lang="en-GB" sz="2400" b="1" dirty="0">
                <a:solidFill>
                  <a:srgbClr val="525E93"/>
                </a:solidFill>
                <a:latin typeface="Lato" panose="020F0502020204030203" pitchFamily="34" charset="77"/>
                <a:cs typeface="Calibri"/>
                <a:hlinkClick r:id="rId2">
                  <a:extLst>
                    <a:ext uri="{A12FA001-AC4F-418D-AE19-62706E023703}">
                      <ahyp:hlinkClr xmlns:ahyp="http://schemas.microsoft.com/office/drawing/2018/hyperlinkcolor" val="tx"/>
                    </a:ext>
                  </a:extLst>
                </a:hlinkClick>
              </a:rPr>
              <a:t>Source</a:t>
            </a:r>
            <a:r>
              <a:rPr lang="en-GB" sz="4000" b="1" dirty="0">
                <a:solidFill>
                  <a:srgbClr val="525E93"/>
                </a:solidFill>
                <a:latin typeface="Lato" panose="020F0502020204030203" pitchFamily="34" charset="77"/>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A8A8"/>
              </a:solidFill>
              <a:effectLst/>
              <a:uLnTx/>
              <a:uFillTx/>
              <a:latin typeface="Lato" panose="020F0502020204030203" pitchFamily="34" charset="77"/>
            </a:endParaRPr>
          </a:p>
        </p:txBody>
      </p:sp>
      <p:sp>
        <p:nvSpPr>
          <p:cNvPr id="4" name="TextBox 3">
            <a:extLst>
              <a:ext uri="{FF2B5EF4-FFF2-40B4-BE49-F238E27FC236}">
                <a16:creationId xmlns:a16="http://schemas.microsoft.com/office/drawing/2014/main" id="{190CFFFB-23EA-31F9-77A4-30E377DFA57E}"/>
              </a:ext>
            </a:extLst>
          </p:cNvPr>
          <p:cNvSpPr txBox="1"/>
          <p:nvPr/>
        </p:nvSpPr>
        <p:spPr>
          <a:xfrm>
            <a:off x="7989175" y="2105561"/>
            <a:ext cx="3887392" cy="2646878"/>
          </a:xfrm>
          <a:prstGeom prst="rect">
            <a:avLst/>
          </a:prstGeom>
          <a:noFill/>
        </p:spPr>
        <p:txBody>
          <a:bodyPr wrap="square" rtlCol="0">
            <a:spAutoFit/>
          </a:bodyPr>
          <a:lstStyle/>
          <a:p>
            <a:r>
              <a:rPr lang="en-US" sz="16600" b="1" dirty="0">
                <a:solidFill>
                  <a:schemeClr val="bg1"/>
                </a:solidFill>
                <a:latin typeface="Lato" panose="020F0502020204030203" pitchFamily="34" charset="77"/>
              </a:rPr>
              <a:t>x4</a:t>
            </a:r>
          </a:p>
        </p:txBody>
      </p:sp>
    </p:spTree>
    <p:extLst>
      <p:ext uri="{BB962C8B-B14F-4D97-AF65-F5344CB8AC3E}">
        <p14:creationId xmlns:p14="http://schemas.microsoft.com/office/powerpoint/2010/main" val="3310911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60C9DF-230C-7473-2263-04A2EC5BF966}"/>
              </a:ext>
            </a:extLst>
          </p:cNvPr>
          <p:cNvSpPr/>
          <p:nvPr/>
        </p:nvSpPr>
        <p:spPr>
          <a:xfrm>
            <a:off x="831695" y="2130975"/>
            <a:ext cx="6770584" cy="2569934"/>
          </a:xfrm>
          <a:prstGeom prst="rect">
            <a:avLst/>
          </a:prstGeom>
        </p:spPr>
        <p:txBody>
          <a:bodyPr wrap="square" lIns="91440" tIns="45720" rIns="91440" bIns="45720" anchor="t">
            <a:spAutoFit/>
          </a:bodyPr>
          <a:lstStyle/>
          <a:p>
            <a:r>
              <a:rPr lang="en-GB" sz="2400" dirty="0">
                <a:solidFill>
                  <a:schemeClr val="bg1"/>
                </a:solidFill>
                <a:latin typeface="Lato" panose="020F0502020204030203" pitchFamily="34" charset="77"/>
              </a:rPr>
              <a:t>There is potential to add £69bn to the economy if we matched the lowest NEET rate in the OECD. </a:t>
            </a:r>
          </a:p>
          <a:p>
            <a:endParaRPr lang="en-GB" sz="2400" dirty="0">
              <a:solidFill>
                <a:schemeClr val="bg1"/>
              </a:solidFill>
              <a:latin typeface="Lato" panose="020F0502020204030203" pitchFamily="34" charset="77"/>
            </a:endParaRPr>
          </a:p>
          <a:p>
            <a:r>
              <a:rPr lang="en-GB" sz="2400" dirty="0">
                <a:solidFill>
                  <a:schemeClr val="bg1"/>
                </a:solidFill>
                <a:latin typeface="Lato" panose="020F0502020204030203" pitchFamily="34" charset="77"/>
              </a:rPr>
              <a:t>Even within the UK, if we improved NEET rates to match those in the best-performing region, it would add £23bn to the economy. </a:t>
            </a:r>
          </a:p>
          <a:p>
            <a:pPr marL="0" marR="0" lvl="1" indent="0" algn="l" defTabSz="1507937" rtl="0" eaLnBrk="1" fontAlgn="auto" latinLnBrk="0" hangingPunct="1">
              <a:lnSpc>
                <a:spcPct val="100000"/>
              </a:lnSpc>
              <a:spcBef>
                <a:spcPts val="600"/>
              </a:spcBef>
              <a:spcAft>
                <a:spcPts val="600"/>
              </a:spcAft>
              <a:buClrTx/>
              <a:buSzPct val="100000"/>
              <a:buFontTx/>
              <a:buNone/>
              <a:tabLst/>
              <a:defRPr/>
            </a:pPr>
            <a:endParaRPr kumimoji="0" lang="en-GB" sz="1100" i="0" u="none" strike="noStrike" kern="1200" cap="none" spc="0" normalizeH="0" baseline="0" noProof="0" dirty="0">
              <a:ln>
                <a:noFill/>
              </a:ln>
              <a:solidFill>
                <a:schemeClr val="bg1"/>
              </a:solidFill>
              <a:effectLst/>
              <a:uLnTx/>
              <a:uFillTx/>
              <a:latin typeface="Lato" panose="020F0502020204030203" pitchFamily="34" charset="77"/>
              <a:cs typeface="Calibri"/>
            </a:endParaRPr>
          </a:p>
        </p:txBody>
      </p:sp>
      <p:sp>
        <p:nvSpPr>
          <p:cNvPr id="3" name="Rectangle 2">
            <a:extLst>
              <a:ext uri="{FF2B5EF4-FFF2-40B4-BE49-F238E27FC236}">
                <a16:creationId xmlns:a16="http://schemas.microsoft.com/office/drawing/2014/main" id="{21EEE32E-BEBA-DAAA-54ED-BF3302E978E5}"/>
              </a:ext>
            </a:extLst>
          </p:cNvPr>
          <p:cNvSpPr/>
          <p:nvPr/>
        </p:nvSpPr>
        <p:spPr>
          <a:xfrm>
            <a:off x="831695" y="875844"/>
            <a:ext cx="9268788" cy="646331"/>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3600" b="1" dirty="0">
                <a:solidFill>
                  <a:schemeClr val="bg1"/>
                </a:solidFill>
                <a:latin typeface="Lato" panose="020F0502020204030203" pitchFamily="34" charset="77"/>
                <a:cs typeface="Calibri"/>
              </a:rPr>
              <a:t>Economic benefits</a:t>
            </a:r>
          </a:p>
        </p:txBody>
      </p:sp>
      <p:sp>
        <p:nvSpPr>
          <p:cNvPr id="4" name="TextBox 3">
            <a:extLst>
              <a:ext uri="{FF2B5EF4-FFF2-40B4-BE49-F238E27FC236}">
                <a16:creationId xmlns:a16="http://schemas.microsoft.com/office/drawing/2014/main" id="{527E79B5-6185-8E13-EFD1-53AEFF2D28A5}"/>
              </a:ext>
            </a:extLst>
          </p:cNvPr>
          <p:cNvSpPr txBox="1"/>
          <p:nvPr/>
        </p:nvSpPr>
        <p:spPr>
          <a:xfrm>
            <a:off x="926941" y="5309710"/>
            <a:ext cx="7217599" cy="954107"/>
          </a:xfrm>
          <a:prstGeom prst="rect">
            <a:avLst/>
          </a:prstGeom>
          <a:noFill/>
        </p:spPr>
        <p:txBody>
          <a:bodyPr wrap="square">
            <a:spAutoFit/>
          </a:bodyPr>
          <a:lstStyle/>
          <a:p>
            <a:r>
              <a:rPr lang="en-GB" sz="1400" u="sng" dirty="0">
                <a:solidFill>
                  <a:schemeClr val="bg1"/>
                </a:solidFill>
                <a:latin typeface="Lato" panose="020F0502020204030203" pitchFamily="34" charset="77"/>
                <a:hlinkClick r:id="rId2">
                  <a:extLst>
                    <a:ext uri="{A12FA001-AC4F-418D-AE19-62706E023703}">
                      <ahyp:hlinkClr xmlns:ahyp="http://schemas.microsoft.com/office/drawing/2018/hyperlinkcolor" val="tx"/>
                    </a:ext>
                  </a:extLst>
                </a:hlinkClick>
              </a:rPr>
              <a:t>Source: </a:t>
            </a:r>
          </a:p>
          <a:p>
            <a:pPr marL="285750" indent="-285750">
              <a:buFont typeface="Arial" panose="020B0604020202020204" pitchFamily="34" charset="0"/>
              <a:buChar char="•"/>
            </a:pPr>
            <a:r>
              <a:rPr lang="en-GB" sz="1400" u="sng" dirty="0">
                <a:solidFill>
                  <a:schemeClr val="bg1"/>
                </a:solidFill>
                <a:latin typeface="Lato" panose="020F0502020204030203" pitchFamily="34" charset="77"/>
                <a:hlinkClick r:id="rId2">
                  <a:extLst>
                    <a:ext uri="{A12FA001-AC4F-418D-AE19-62706E023703}">
                      <ahyp:hlinkClr xmlns:ahyp="http://schemas.microsoft.com/office/drawing/2018/hyperlinkcolor" val="tx"/>
                    </a:ext>
                  </a:extLst>
                </a:hlinkClick>
              </a:rPr>
              <a:t>One in eight young people across the UK not in work or education - Youth Futures Foundation</a:t>
            </a:r>
            <a:endParaRPr lang="en-GB" sz="1400" dirty="0">
              <a:solidFill>
                <a:schemeClr val="bg1"/>
              </a:solidFill>
              <a:latin typeface="Lato" panose="020F0502020204030203" pitchFamily="34" charset="77"/>
            </a:endParaRPr>
          </a:p>
          <a:p>
            <a:pPr marL="285750" indent="-285750">
              <a:buFont typeface="Arial" panose="020B0604020202020204" pitchFamily="34" charset="0"/>
              <a:buChar char="•"/>
            </a:pPr>
            <a:r>
              <a:rPr lang="en-GB" sz="1400" u="sng" dirty="0">
                <a:solidFill>
                  <a:schemeClr val="bg1"/>
                </a:solidFill>
                <a:latin typeface="Lato" panose="020F0502020204030203" pitchFamily="34" charset="77"/>
                <a:hlinkClick r:id="rId3">
                  <a:extLst>
                    <a:ext uri="{A12FA001-AC4F-418D-AE19-62706E023703}">
                      <ahyp:hlinkClr xmlns:ahyp="http://schemas.microsoft.com/office/drawing/2018/hyperlinkcolor" val="tx"/>
                    </a:ext>
                  </a:extLst>
                </a:hlinkClick>
              </a:rPr>
              <a:t>PwC comments on the latest UK NEET rates among young people</a:t>
            </a:r>
            <a:endParaRPr lang="en-GB" sz="1400" dirty="0">
              <a:solidFill>
                <a:schemeClr val="bg1"/>
              </a:solidFill>
              <a:latin typeface="Lato" panose="020F0502020204030203" pitchFamily="34" charset="77"/>
            </a:endParaRPr>
          </a:p>
        </p:txBody>
      </p:sp>
      <p:pic>
        <p:nvPicPr>
          <p:cNvPr id="7" name="Picture 6">
            <a:extLst>
              <a:ext uri="{FF2B5EF4-FFF2-40B4-BE49-F238E27FC236}">
                <a16:creationId xmlns:a16="http://schemas.microsoft.com/office/drawing/2014/main" id="{B1E73A6D-2D11-9073-7E0C-D69B5A7250A1}"/>
              </a:ext>
            </a:extLst>
          </p:cNvPr>
          <p:cNvPicPr>
            <a:picLocks noChangeAspect="1"/>
          </p:cNvPicPr>
          <p:nvPr/>
        </p:nvPicPr>
        <p:blipFill>
          <a:blip r:embed="rId4"/>
          <a:stretch>
            <a:fillRect/>
          </a:stretch>
        </p:blipFill>
        <p:spPr>
          <a:xfrm>
            <a:off x="8385983" y="1701442"/>
            <a:ext cx="3429000" cy="3429000"/>
          </a:xfrm>
          <a:prstGeom prst="rect">
            <a:avLst/>
          </a:prstGeom>
        </p:spPr>
      </p:pic>
    </p:spTree>
    <p:extLst>
      <p:ext uri="{BB962C8B-B14F-4D97-AF65-F5344CB8AC3E}">
        <p14:creationId xmlns:p14="http://schemas.microsoft.com/office/powerpoint/2010/main" val="3893808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3A9972-18E7-D174-E49A-CD5BD7ECC016}"/>
              </a:ext>
            </a:extLst>
          </p:cNvPr>
          <p:cNvSpPr txBox="1">
            <a:spLocks/>
          </p:cNvSpPr>
          <p:nvPr/>
        </p:nvSpPr>
        <p:spPr>
          <a:xfrm>
            <a:off x="927691" y="1352476"/>
            <a:ext cx="4601239" cy="35751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fontAlgn="base">
              <a:lnSpc>
                <a:spcPct val="100000"/>
              </a:lnSpc>
              <a:spcBef>
                <a:spcPts val="0"/>
              </a:spcBef>
              <a:buNone/>
              <a:defRPr/>
            </a:pPr>
            <a:r>
              <a:rPr lang="en-GB" sz="3200" b="1" dirty="0">
                <a:solidFill>
                  <a:schemeClr val="tx1">
                    <a:lumMod val="75000"/>
                  </a:schemeClr>
                </a:solidFill>
                <a:latin typeface="Lato" panose="020F0502020204030203" pitchFamily="34" charset="77"/>
                <a:cs typeface="Calibri"/>
              </a:rPr>
              <a:t>The </a:t>
            </a:r>
            <a:r>
              <a:rPr lang="en-GB" sz="3200" b="1" u="sng" dirty="0">
                <a:solidFill>
                  <a:srgbClr val="525E93"/>
                </a:solidFill>
                <a:latin typeface="Lato" panose="020F0502020204030203" pitchFamily="34" charset="77"/>
                <a:cs typeface="Calibri"/>
              </a:rPr>
              <a:t>better the careers provision</a:t>
            </a:r>
            <a:r>
              <a:rPr lang="en-GB" sz="3200" b="1" dirty="0">
                <a:solidFill>
                  <a:schemeClr val="tx1">
                    <a:lumMod val="75000"/>
                  </a:schemeClr>
                </a:solidFill>
                <a:latin typeface="Lato" panose="020F0502020204030203" pitchFamily="34" charset="77"/>
                <a:cs typeface="Calibri"/>
              </a:rPr>
              <a:t>; the </a:t>
            </a:r>
            <a:r>
              <a:rPr lang="en-GB" sz="3200" b="1" u="sng" dirty="0">
                <a:solidFill>
                  <a:srgbClr val="525E93"/>
                </a:solidFill>
                <a:latin typeface="Lato" panose="020F0502020204030203" pitchFamily="34" charset="77"/>
                <a:cs typeface="Calibri"/>
              </a:rPr>
              <a:t>better the outcomes</a:t>
            </a:r>
            <a:r>
              <a:rPr lang="en-GB" sz="3200" b="1" dirty="0">
                <a:solidFill>
                  <a:srgbClr val="525E93"/>
                </a:solidFill>
                <a:latin typeface="Lato" panose="020F0502020204030203" pitchFamily="34" charset="77"/>
                <a:cs typeface="Calibri"/>
              </a:rPr>
              <a:t> </a:t>
            </a:r>
            <a:r>
              <a:rPr lang="en-GB" sz="3200" b="1" dirty="0">
                <a:solidFill>
                  <a:schemeClr val="tx1">
                    <a:lumMod val="75000"/>
                  </a:schemeClr>
                </a:solidFill>
                <a:latin typeface="Lato" panose="020F0502020204030203" pitchFamily="34" charset="77"/>
                <a:cs typeface="Calibri"/>
              </a:rPr>
              <a:t>for young people​</a:t>
            </a:r>
          </a:p>
          <a:p>
            <a:pPr marL="0" indent="0" defTabSz="457200" fontAlgn="base">
              <a:lnSpc>
                <a:spcPct val="100000"/>
              </a:lnSpc>
              <a:spcBef>
                <a:spcPts val="0"/>
              </a:spcBef>
              <a:buNone/>
              <a:defRPr/>
            </a:pPr>
            <a:endParaRPr lang="en-GB" sz="3200" b="1" dirty="0">
              <a:solidFill>
                <a:schemeClr val="tx2"/>
              </a:solidFill>
              <a:latin typeface="Lato" panose="020F0502020204030203" pitchFamily="34" charset="77"/>
              <a:cs typeface="Calibri"/>
            </a:endParaRPr>
          </a:p>
          <a:p>
            <a:pPr marL="0" indent="0" defTabSz="457200" fontAlgn="base">
              <a:lnSpc>
                <a:spcPct val="100000"/>
              </a:lnSpc>
              <a:spcBef>
                <a:spcPts val="0"/>
              </a:spcBef>
              <a:buNone/>
              <a:defRPr/>
            </a:pPr>
            <a:r>
              <a:rPr lang="en-GB" sz="3200" b="1" dirty="0">
                <a:solidFill>
                  <a:schemeClr val="tx2"/>
                </a:solidFill>
                <a:latin typeface="Lato" panose="020F0502020204030203" pitchFamily="34" charset="77"/>
                <a:cs typeface="Calibri"/>
              </a:rPr>
              <a:t>(And business!)​</a:t>
            </a:r>
            <a:endParaRPr kumimoji="0" lang="en-GB" sz="1600" b="0" i="0" u="none" strike="noStrike" kern="1200" cap="none" spc="0" normalizeH="0" baseline="0" noProof="0" dirty="0">
              <a:ln>
                <a:noFill/>
              </a:ln>
              <a:solidFill>
                <a:schemeClr val="tx2"/>
              </a:solidFill>
              <a:effectLst/>
              <a:uLnTx/>
              <a:uFillTx/>
              <a:latin typeface="Lato" panose="020F0502020204030203" pitchFamily="34" charset="77"/>
            </a:endParaRPr>
          </a:p>
        </p:txBody>
      </p:sp>
      <p:sp>
        <p:nvSpPr>
          <p:cNvPr id="3" name="TextBox 2">
            <a:extLst>
              <a:ext uri="{FF2B5EF4-FFF2-40B4-BE49-F238E27FC236}">
                <a16:creationId xmlns:a16="http://schemas.microsoft.com/office/drawing/2014/main" id="{33A3F799-0199-D312-1D42-370992D6DC6C}"/>
              </a:ext>
            </a:extLst>
          </p:cNvPr>
          <p:cNvSpPr txBox="1"/>
          <p:nvPr/>
        </p:nvSpPr>
        <p:spPr>
          <a:xfrm>
            <a:off x="6663072" y="1352476"/>
            <a:ext cx="4808959" cy="830997"/>
          </a:xfrm>
          <a:prstGeom prst="rect">
            <a:avLst/>
          </a:prstGeom>
          <a:noFill/>
        </p:spPr>
        <p:txBody>
          <a:bodyPr wrap="square" rtlCol="0">
            <a:spAutoFit/>
          </a:bodyPr>
          <a:lstStyle/>
          <a:p>
            <a:r>
              <a:rPr lang="en-GB" sz="2400" b="1" dirty="0">
                <a:solidFill>
                  <a:schemeClr val="bg1"/>
                </a:solidFill>
                <a:latin typeface="Lato" panose="020F0502020204030203" pitchFamily="34" charset="77"/>
              </a:rPr>
              <a:t>Employers who engage effectively report:</a:t>
            </a:r>
          </a:p>
        </p:txBody>
      </p:sp>
      <p:pic>
        <p:nvPicPr>
          <p:cNvPr id="4" name="Picture 3" descr="A white arrow in a blue circle&#10;&#10;Description automatically generated">
            <a:extLst>
              <a:ext uri="{FF2B5EF4-FFF2-40B4-BE49-F238E27FC236}">
                <a16:creationId xmlns:a16="http://schemas.microsoft.com/office/drawing/2014/main" id="{B396E64C-152E-EF2D-0920-6E1DAEAB5A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845722" y="2501351"/>
            <a:ext cx="596348" cy="596348"/>
          </a:xfrm>
          <a:prstGeom prst="rect">
            <a:avLst/>
          </a:prstGeom>
        </p:spPr>
      </p:pic>
      <p:pic>
        <p:nvPicPr>
          <p:cNvPr id="5" name="Picture 4" descr="A white arrow in a blue circle&#10;&#10;Description automatically generated">
            <a:extLst>
              <a:ext uri="{FF2B5EF4-FFF2-40B4-BE49-F238E27FC236}">
                <a16:creationId xmlns:a16="http://schemas.microsoft.com/office/drawing/2014/main" id="{29CA0457-92E3-681D-A3CD-C10867035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845722" y="3263351"/>
            <a:ext cx="596348" cy="596348"/>
          </a:xfrm>
          <a:prstGeom prst="rect">
            <a:avLst/>
          </a:prstGeom>
        </p:spPr>
      </p:pic>
      <p:pic>
        <p:nvPicPr>
          <p:cNvPr id="6" name="Picture 5" descr="A white arrow in a blue circle&#10;&#10;Description automatically generated">
            <a:extLst>
              <a:ext uri="{FF2B5EF4-FFF2-40B4-BE49-F238E27FC236}">
                <a16:creationId xmlns:a16="http://schemas.microsoft.com/office/drawing/2014/main" id="{21552315-DCD4-C62B-1B44-A782BC9BD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845722" y="4025351"/>
            <a:ext cx="596348" cy="596348"/>
          </a:xfrm>
          <a:prstGeom prst="rect">
            <a:avLst/>
          </a:prstGeom>
        </p:spPr>
      </p:pic>
      <p:pic>
        <p:nvPicPr>
          <p:cNvPr id="7" name="Picture 6" descr="A white arrow in a blue circle&#10;&#10;Description automatically generated">
            <a:extLst>
              <a:ext uri="{FF2B5EF4-FFF2-40B4-BE49-F238E27FC236}">
                <a16:creationId xmlns:a16="http://schemas.microsoft.com/office/drawing/2014/main" id="{624CD395-0C88-D160-6ADA-E0108D92F3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845722" y="4787351"/>
            <a:ext cx="596348" cy="596348"/>
          </a:xfrm>
          <a:prstGeom prst="rect">
            <a:avLst/>
          </a:prstGeom>
        </p:spPr>
      </p:pic>
      <p:sp>
        <p:nvSpPr>
          <p:cNvPr id="8" name="TextBox 7">
            <a:extLst>
              <a:ext uri="{FF2B5EF4-FFF2-40B4-BE49-F238E27FC236}">
                <a16:creationId xmlns:a16="http://schemas.microsoft.com/office/drawing/2014/main" id="{4E17940B-B8ED-BFC4-4A8E-012A4312D5C4}"/>
              </a:ext>
            </a:extLst>
          </p:cNvPr>
          <p:cNvSpPr txBox="1"/>
          <p:nvPr/>
        </p:nvSpPr>
        <p:spPr>
          <a:xfrm>
            <a:off x="6184607" y="5901603"/>
            <a:ext cx="4267198" cy="738664"/>
          </a:xfrm>
          <a:prstGeom prst="rect">
            <a:avLst/>
          </a:prstGeom>
          <a:noFill/>
        </p:spPr>
        <p:txBody>
          <a:bodyPr wrap="square" rtlCol="0">
            <a:spAutoFit/>
          </a:bodyPr>
          <a:lstStyle/>
          <a:p>
            <a:r>
              <a:rPr lang="en-GB" sz="1050" dirty="0">
                <a:solidFill>
                  <a:schemeClr val="bg1"/>
                </a:solidFill>
                <a:latin typeface="Lato" panose="020F0502020204030203" pitchFamily="34" charset="77"/>
              </a:rPr>
              <a:t>Source: </a:t>
            </a:r>
            <a:r>
              <a:rPr lang="en-GB" sz="1050" dirty="0">
                <a:solidFill>
                  <a:schemeClr val="bg1"/>
                </a:solidFill>
                <a:latin typeface="Lato" panose="020F0502020204030203" pitchFamily="34" charset="77"/>
                <a:hlinkClick r:id="rId4">
                  <a:extLst>
                    <a:ext uri="{A12FA001-AC4F-418D-AE19-62706E023703}">
                      <ahyp:hlinkClr xmlns:ahyp="http://schemas.microsoft.com/office/drawing/2018/hyperlinkcolor" val="tx"/>
                    </a:ext>
                  </a:extLst>
                </a:hlinkClick>
              </a:rPr>
              <a:t>https://www.careersandenterprise.co.uk/evidence-and-reports/employer-standards-for-careers-education-one-year-on/</a:t>
            </a:r>
            <a:r>
              <a:rPr lang="en-GB" sz="1050" dirty="0">
                <a:solidFill>
                  <a:schemeClr val="bg1"/>
                </a:solidFill>
                <a:latin typeface="Lato" panose="020F0502020204030203" pitchFamily="34" charset="77"/>
              </a:rPr>
              <a:t> and </a:t>
            </a:r>
          </a:p>
          <a:p>
            <a:r>
              <a:rPr lang="en-GB" sz="1050" dirty="0">
                <a:solidFill>
                  <a:schemeClr val="bg1"/>
                </a:solidFill>
                <a:latin typeface="Lato" panose="020F0502020204030203" pitchFamily="34" charset="77"/>
                <a:hlinkClick r:id="rId5">
                  <a:extLst>
                    <a:ext uri="{A12FA001-AC4F-418D-AE19-62706E023703}">
                      <ahyp:hlinkClr xmlns:ahyp="http://schemas.microsoft.com/office/drawing/2018/hyperlinkcolor" val="tx"/>
                    </a:ext>
                  </a:extLst>
                </a:hlinkClick>
              </a:rPr>
              <a:t>https://www.careersandenterprise.co.uk/evidence-and-reports/employer-standards-insight-briefing/</a:t>
            </a:r>
            <a:r>
              <a:rPr lang="en-GB" sz="1050" dirty="0">
                <a:solidFill>
                  <a:schemeClr val="bg1"/>
                </a:solidFill>
                <a:latin typeface="Lato" panose="020F0502020204030203" pitchFamily="34" charset="77"/>
              </a:rPr>
              <a:t> </a:t>
            </a:r>
          </a:p>
        </p:txBody>
      </p:sp>
      <p:sp>
        <p:nvSpPr>
          <p:cNvPr id="9" name="TextBox 8">
            <a:extLst>
              <a:ext uri="{FF2B5EF4-FFF2-40B4-BE49-F238E27FC236}">
                <a16:creationId xmlns:a16="http://schemas.microsoft.com/office/drawing/2014/main" id="{B98AAD06-F4FC-E9B6-1B99-94673CDD211B}"/>
              </a:ext>
            </a:extLst>
          </p:cNvPr>
          <p:cNvSpPr txBox="1"/>
          <p:nvPr/>
        </p:nvSpPr>
        <p:spPr>
          <a:xfrm>
            <a:off x="421664" y="6017019"/>
            <a:ext cx="5316279" cy="415498"/>
          </a:xfrm>
          <a:prstGeom prst="rect">
            <a:avLst/>
          </a:prstGeom>
          <a:noFill/>
        </p:spPr>
        <p:txBody>
          <a:bodyPr wrap="square" rtlCol="0">
            <a:spAutoFit/>
          </a:bodyPr>
          <a:lstStyle/>
          <a:p>
            <a:r>
              <a:rPr lang="en-GB" sz="1050" dirty="0">
                <a:hlinkClick r:id="rId6"/>
              </a:rPr>
              <a:t>Source: https://www.careersandenterprise.co.uk/media/uh4jebzc/looking-deeper-at-destinations.pdf</a:t>
            </a:r>
            <a:r>
              <a:rPr lang="en-GB" sz="1050" dirty="0"/>
              <a:t> </a:t>
            </a:r>
            <a:endParaRPr lang="en-GB" sz="1600" dirty="0">
              <a:latin typeface="Lato" panose="020F0502020204030203" pitchFamily="34" charset="77"/>
            </a:endParaRPr>
          </a:p>
        </p:txBody>
      </p:sp>
      <p:sp>
        <p:nvSpPr>
          <p:cNvPr id="10" name="TextBox 9">
            <a:extLst>
              <a:ext uri="{FF2B5EF4-FFF2-40B4-BE49-F238E27FC236}">
                <a16:creationId xmlns:a16="http://schemas.microsoft.com/office/drawing/2014/main" id="{4B63FD9D-6E01-2ED7-7DA7-9D61666D00FF}"/>
              </a:ext>
            </a:extLst>
          </p:cNvPr>
          <p:cNvSpPr txBox="1"/>
          <p:nvPr/>
        </p:nvSpPr>
        <p:spPr>
          <a:xfrm>
            <a:off x="7657978" y="2599030"/>
            <a:ext cx="6122504" cy="3046988"/>
          </a:xfrm>
          <a:prstGeom prst="rect">
            <a:avLst/>
          </a:prstGeom>
          <a:noFill/>
        </p:spPr>
        <p:txBody>
          <a:bodyPr wrap="square">
            <a:spAutoFit/>
          </a:bodyPr>
          <a:lstStyle/>
          <a:p>
            <a:r>
              <a:rPr lang="en-GB" sz="2400" dirty="0">
                <a:solidFill>
                  <a:schemeClr val="bg1"/>
                </a:solidFill>
                <a:latin typeface="Lato" panose="020F0502020204030203" pitchFamily="34" charset="77"/>
              </a:rPr>
              <a:t>early years recruitment</a:t>
            </a:r>
          </a:p>
          <a:p>
            <a:endParaRPr lang="en-GB" sz="2400" dirty="0">
              <a:solidFill>
                <a:schemeClr val="bg1"/>
              </a:solidFill>
              <a:latin typeface="Lato" panose="020F0502020204030203" pitchFamily="34" charset="77"/>
            </a:endParaRPr>
          </a:p>
          <a:p>
            <a:r>
              <a:rPr lang="en-GB" sz="2400" dirty="0">
                <a:solidFill>
                  <a:schemeClr val="bg1"/>
                </a:solidFill>
                <a:latin typeface="Lato" panose="020F0502020204030203" pitchFamily="34" charset="77"/>
              </a:rPr>
              <a:t>recruitment costs </a:t>
            </a:r>
          </a:p>
          <a:p>
            <a:endParaRPr lang="en-GB" sz="2400" dirty="0">
              <a:solidFill>
                <a:schemeClr val="bg1"/>
              </a:solidFill>
              <a:latin typeface="Lato" panose="020F0502020204030203" pitchFamily="34" charset="77"/>
            </a:endParaRPr>
          </a:p>
          <a:p>
            <a:r>
              <a:rPr lang="en-GB" sz="2400" dirty="0">
                <a:solidFill>
                  <a:schemeClr val="bg1"/>
                </a:solidFill>
                <a:latin typeface="Lato" panose="020F0502020204030203" pitchFamily="34" charset="77"/>
              </a:rPr>
              <a:t>workforce diversity</a:t>
            </a:r>
          </a:p>
          <a:p>
            <a:endParaRPr lang="en-GB" sz="2400" dirty="0">
              <a:solidFill>
                <a:schemeClr val="bg1"/>
              </a:solidFill>
              <a:latin typeface="Lato" panose="020F0502020204030203" pitchFamily="34" charset="77"/>
            </a:endParaRPr>
          </a:p>
          <a:p>
            <a:r>
              <a:rPr lang="en-GB" sz="2400" dirty="0">
                <a:solidFill>
                  <a:schemeClr val="bg1"/>
                </a:solidFill>
                <a:latin typeface="Lato" panose="020F0502020204030203" pitchFamily="34" charset="77"/>
              </a:rPr>
              <a:t>skills gaps </a:t>
            </a:r>
          </a:p>
          <a:p>
            <a:endParaRPr lang="en-GB" sz="2400" dirty="0">
              <a:solidFill>
                <a:schemeClr val="bg1"/>
              </a:solidFill>
              <a:latin typeface="Lato" panose="020F0502020204030203" pitchFamily="34" charset="77"/>
            </a:endParaRPr>
          </a:p>
        </p:txBody>
      </p:sp>
    </p:spTree>
    <p:extLst>
      <p:ext uri="{BB962C8B-B14F-4D97-AF65-F5344CB8AC3E}">
        <p14:creationId xmlns:p14="http://schemas.microsoft.com/office/powerpoint/2010/main" val="1006705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F65DDF-6DEA-3385-CA03-40F1C6702E6A}"/>
              </a:ext>
            </a:extLst>
          </p:cNvPr>
          <p:cNvSpPr txBox="1"/>
          <p:nvPr/>
        </p:nvSpPr>
        <p:spPr>
          <a:xfrm>
            <a:off x="1054531" y="2203317"/>
            <a:ext cx="11013143" cy="5613653"/>
          </a:xfrm>
          <a:prstGeom prst="rect">
            <a:avLst/>
          </a:prstGeom>
          <a:noFill/>
        </p:spPr>
        <p:txBody>
          <a:bodyPr wrap="square" numCol="2">
            <a:spAutoFit/>
          </a:bodyPr>
          <a:lstStyle/>
          <a:p>
            <a:pPr marL="285750" indent="-285750">
              <a:lnSpc>
                <a:spcPct val="150000"/>
              </a:lnSpc>
              <a:buFont typeface="Arial" panose="020B0604020202020204" pitchFamily="34" charset="0"/>
              <a:buChar char="•"/>
            </a:pPr>
            <a:r>
              <a:rPr lang="en-GB" sz="2000" dirty="0">
                <a:solidFill>
                  <a:schemeClr val="tx1">
                    <a:lumMod val="75000"/>
                    <a:lumOff val="25000"/>
                  </a:schemeClr>
                </a:solidFill>
                <a:latin typeface="Lato" panose="020F0502020204030203" pitchFamily="34" charset="77"/>
              </a:rPr>
              <a:t>Creative thinking </a:t>
            </a:r>
          </a:p>
          <a:p>
            <a:pPr marL="285750" indent="-285750">
              <a:lnSpc>
                <a:spcPct val="150000"/>
              </a:lnSpc>
              <a:buFont typeface="Arial" panose="020B0604020202020204" pitchFamily="34" charset="0"/>
              <a:buChar char="•"/>
            </a:pPr>
            <a:r>
              <a:rPr lang="en-GB" sz="2000" dirty="0">
                <a:solidFill>
                  <a:schemeClr val="tx1">
                    <a:lumMod val="75000"/>
                    <a:lumOff val="25000"/>
                  </a:schemeClr>
                </a:solidFill>
                <a:latin typeface="Lato" panose="020F0502020204030203" pitchFamily="34" charset="77"/>
              </a:rPr>
              <a:t>Analytical thinking </a:t>
            </a:r>
          </a:p>
          <a:p>
            <a:pPr marL="285750" indent="-285750">
              <a:lnSpc>
                <a:spcPct val="150000"/>
              </a:lnSpc>
              <a:buFont typeface="Arial" panose="020B0604020202020204" pitchFamily="34" charset="0"/>
              <a:buChar char="•"/>
            </a:pPr>
            <a:r>
              <a:rPr lang="en-GB" sz="2000" dirty="0">
                <a:solidFill>
                  <a:schemeClr val="tx1">
                    <a:lumMod val="75000"/>
                    <a:lumOff val="25000"/>
                  </a:schemeClr>
                </a:solidFill>
                <a:latin typeface="Lato" panose="020F0502020204030203" pitchFamily="34" charset="77"/>
              </a:rPr>
              <a:t>Technological literacy </a:t>
            </a:r>
          </a:p>
          <a:p>
            <a:pPr marL="285750" indent="-285750">
              <a:lnSpc>
                <a:spcPct val="150000"/>
              </a:lnSpc>
              <a:buFont typeface="Arial" panose="020B0604020202020204" pitchFamily="34" charset="0"/>
              <a:buChar char="•"/>
            </a:pPr>
            <a:r>
              <a:rPr lang="en-GB" sz="2000" dirty="0">
                <a:solidFill>
                  <a:schemeClr val="tx1">
                    <a:lumMod val="75000"/>
                    <a:lumOff val="25000"/>
                  </a:schemeClr>
                </a:solidFill>
                <a:latin typeface="Lato" panose="020F0502020204030203" pitchFamily="34" charset="77"/>
              </a:rPr>
              <a:t>Curiosity and lifelong learning </a:t>
            </a:r>
          </a:p>
          <a:p>
            <a:pPr marL="285750" indent="-285750">
              <a:lnSpc>
                <a:spcPct val="150000"/>
              </a:lnSpc>
              <a:buFont typeface="Arial" panose="020B0604020202020204" pitchFamily="34" charset="0"/>
              <a:buChar char="•"/>
            </a:pPr>
            <a:r>
              <a:rPr lang="en-GB" sz="2000" dirty="0">
                <a:solidFill>
                  <a:schemeClr val="tx1">
                    <a:lumMod val="75000"/>
                    <a:lumOff val="25000"/>
                  </a:schemeClr>
                </a:solidFill>
                <a:latin typeface="Lato" panose="020F0502020204030203" pitchFamily="34" charset="77"/>
              </a:rPr>
              <a:t>Resilience, flexibility, and agility </a:t>
            </a:r>
          </a:p>
          <a:p>
            <a:pPr marL="285750" indent="-285750">
              <a:lnSpc>
                <a:spcPct val="150000"/>
              </a:lnSpc>
              <a:buFont typeface="Arial" panose="020B0604020202020204" pitchFamily="34" charset="0"/>
              <a:buChar char="•"/>
            </a:pPr>
            <a:endParaRPr lang="en-GB" sz="2000" dirty="0">
              <a:solidFill>
                <a:schemeClr val="tx1">
                  <a:lumMod val="75000"/>
                  <a:lumOff val="25000"/>
                </a:schemeClr>
              </a:solidFill>
              <a:latin typeface="Lato" panose="020F0502020204030203" pitchFamily="34" charset="77"/>
            </a:endParaRPr>
          </a:p>
          <a:p>
            <a:pPr>
              <a:lnSpc>
                <a:spcPct val="150000"/>
              </a:lnSpc>
            </a:pPr>
            <a:endParaRPr lang="en-GB" sz="2000" dirty="0">
              <a:solidFill>
                <a:schemeClr val="tx1">
                  <a:lumMod val="75000"/>
                  <a:lumOff val="25000"/>
                </a:schemeClr>
              </a:solidFill>
              <a:latin typeface="Lato" panose="020F0502020204030203" pitchFamily="34" charset="77"/>
            </a:endParaRPr>
          </a:p>
          <a:p>
            <a:pPr marL="285750" indent="-285750">
              <a:lnSpc>
                <a:spcPct val="150000"/>
              </a:lnSpc>
              <a:buFont typeface="Arial" panose="020B0604020202020204" pitchFamily="34" charset="0"/>
              <a:buChar char="•"/>
            </a:pPr>
            <a:endParaRPr lang="en-GB" sz="2000" dirty="0">
              <a:solidFill>
                <a:schemeClr val="tx1">
                  <a:lumMod val="75000"/>
                  <a:lumOff val="25000"/>
                </a:schemeClr>
              </a:solidFill>
              <a:latin typeface="Lato" panose="020F0502020204030203" pitchFamily="34" charset="77"/>
            </a:endParaRPr>
          </a:p>
          <a:p>
            <a:pPr marL="285750" indent="-285750">
              <a:lnSpc>
                <a:spcPct val="150000"/>
              </a:lnSpc>
              <a:buFont typeface="Arial" panose="020B0604020202020204" pitchFamily="34" charset="0"/>
              <a:buChar char="•"/>
            </a:pPr>
            <a:endParaRPr lang="en-GB" sz="2000" dirty="0">
              <a:solidFill>
                <a:schemeClr val="tx1">
                  <a:lumMod val="75000"/>
                  <a:lumOff val="25000"/>
                </a:schemeClr>
              </a:solidFill>
              <a:latin typeface="Lato" panose="020F0502020204030203" pitchFamily="34" charset="77"/>
            </a:endParaRPr>
          </a:p>
          <a:p>
            <a:pPr>
              <a:lnSpc>
                <a:spcPct val="150000"/>
              </a:lnSpc>
            </a:pPr>
            <a:endParaRPr lang="en-GB" sz="2000" dirty="0">
              <a:solidFill>
                <a:schemeClr val="tx1">
                  <a:lumMod val="75000"/>
                  <a:lumOff val="25000"/>
                </a:schemeClr>
              </a:solidFill>
              <a:latin typeface="Lato" panose="020F0502020204030203" pitchFamily="34" charset="77"/>
            </a:endParaRPr>
          </a:p>
          <a:p>
            <a:pPr marL="285750" indent="-285750">
              <a:lnSpc>
                <a:spcPct val="150000"/>
              </a:lnSpc>
              <a:buFont typeface="Arial" panose="020B0604020202020204" pitchFamily="34" charset="0"/>
              <a:buChar char="•"/>
            </a:pPr>
            <a:endParaRPr lang="en-GB" sz="2000" dirty="0">
              <a:solidFill>
                <a:schemeClr val="tx1">
                  <a:lumMod val="75000"/>
                  <a:lumOff val="25000"/>
                </a:schemeClr>
              </a:solidFill>
              <a:latin typeface="Lato" panose="020F0502020204030203" pitchFamily="34" charset="77"/>
            </a:endParaRPr>
          </a:p>
          <a:p>
            <a:pPr marL="285750" indent="-285750">
              <a:lnSpc>
                <a:spcPct val="150000"/>
              </a:lnSpc>
              <a:buFont typeface="Arial" panose="020B0604020202020204" pitchFamily="34" charset="0"/>
              <a:buChar char="•"/>
            </a:pPr>
            <a:endParaRPr lang="en-GB" sz="2000" dirty="0">
              <a:solidFill>
                <a:schemeClr val="tx1">
                  <a:lumMod val="75000"/>
                  <a:lumOff val="25000"/>
                </a:schemeClr>
              </a:solidFill>
              <a:latin typeface="Lato" panose="020F0502020204030203" pitchFamily="34" charset="77"/>
            </a:endParaRPr>
          </a:p>
          <a:p>
            <a:pPr marL="285750" indent="-285750">
              <a:lnSpc>
                <a:spcPct val="150000"/>
              </a:lnSpc>
              <a:buFont typeface="Arial" panose="020B0604020202020204" pitchFamily="34" charset="0"/>
              <a:buChar char="•"/>
            </a:pPr>
            <a:r>
              <a:rPr lang="en-GB" sz="2000" dirty="0">
                <a:solidFill>
                  <a:schemeClr val="tx1">
                    <a:lumMod val="75000"/>
                    <a:lumOff val="25000"/>
                  </a:schemeClr>
                </a:solidFill>
                <a:latin typeface="Lato" panose="020F0502020204030203" pitchFamily="34" charset="77"/>
              </a:rPr>
              <a:t>Leadership and social influence </a:t>
            </a:r>
          </a:p>
          <a:p>
            <a:pPr marL="285750" indent="-285750">
              <a:lnSpc>
                <a:spcPct val="150000"/>
              </a:lnSpc>
              <a:buFont typeface="Arial" panose="020B0604020202020204" pitchFamily="34" charset="0"/>
              <a:buChar char="•"/>
            </a:pPr>
            <a:r>
              <a:rPr lang="en-GB" sz="2000" dirty="0">
                <a:solidFill>
                  <a:schemeClr val="tx1">
                    <a:lumMod val="75000"/>
                    <a:lumOff val="25000"/>
                  </a:schemeClr>
                </a:solidFill>
                <a:latin typeface="Lato" panose="020F0502020204030203" pitchFamily="34" charset="77"/>
              </a:rPr>
              <a:t>Empathy and active listening </a:t>
            </a:r>
          </a:p>
          <a:p>
            <a:pPr marL="285750" indent="-285750">
              <a:lnSpc>
                <a:spcPct val="150000"/>
              </a:lnSpc>
              <a:buFont typeface="Arial" panose="020B0604020202020204" pitchFamily="34" charset="0"/>
              <a:buChar char="•"/>
            </a:pPr>
            <a:r>
              <a:rPr lang="en-GB" sz="2000" dirty="0">
                <a:solidFill>
                  <a:schemeClr val="tx1">
                    <a:lumMod val="75000"/>
                    <a:lumOff val="25000"/>
                  </a:schemeClr>
                </a:solidFill>
                <a:latin typeface="Lato" panose="020F0502020204030203" pitchFamily="34" charset="77"/>
              </a:rPr>
              <a:t>Motivation and self-awareness </a:t>
            </a:r>
          </a:p>
          <a:p>
            <a:pPr marL="285750" indent="-285750">
              <a:lnSpc>
                <a:spcPct val="150000"/>
              </a:lnSpc>
              <a:buFont typeface="Arial" panose="020B0604020202020204" pitchFamily="34" charset="0"/>
              <a:buChar char="•"/>
            </a:pPr>
            <a:r>
              <a:rPr lang="en-GB" sz="2000" dirty="0">
                <a:solidFill>
                  <a:schemeClr val="tx1">
                    <a:lumMod val="75000"/>
                    <a:lumOff val="25000"/>
                  </a:schemeClr>
                </a:solidFill>
                <a:latin typeface="Lato" panose="020F0502020204030203" pitchFamily="34" charset="77"/>
              </a:rPr>
              <a:t>Talent management </a:t>
            </a:r>
          </a:p>
          <a:p>
            <a:pPr marL="285750" indent="-285750">
              <a:lnSpc>
                <a:spcPct val="150000"/>
              </a:lnSpc>
              <a:buFont typeface="Arial" panose="020B0604020202020204" pitchFamily="34" charset="0"/>
              <a:buChar char="•"/>
            </a:pPr>
            <a:r>
              <a:rPr lang="en-GB" sz="2000" dirty="0">
                <a:solidFill>
                  <a:schemeClr val="tx1">
                    <a:lumMod val="75000"/>
                    <a:lumOff val="25000"/>
                  </a:schemeClr>
                </a:solidFill>
                <a:latin typeface="Lato" panose="020F0502020204030203" pitchFamily="34" charset="77"/>
              </a:rPr>
              <a:t>Service orientation and customer service </a:t>
            </a:r>
          </a:p>
        </p:txBody>
      </p:sp>
      <p:sp>
        <p:nvSpPr>
          <p:cNvPr id="2" name="Rectangle 1">
            <a:extLst>
              <a:ext uri="{FF2B5EF4-FFF2-40B4-BE49-F238E27FC236}">
                <a16:creationId xmlns:a16="http://schemas.microsoft.com/office/drawing/2014/main" id="{FC287DAA-0330-C767-1B6D-B699D9BB417F}"/>
              </a:ext>
            </a:extLst>
          </p:cNvPr>
          <p:cNvSpPr/>
          <p:nvPr/>
        </p:nvSpPr>
        <p:spPr>
          <a:xfrm>
            <a:off x="1054531" y="1803207"/>
            <a:ext cx="10290409" cy="400110"/>
          </a:xfrm>
          <a:prstGeom prst="rect">
            <a:avLst/>
          </a:prstGeom>
        </p:spPr>
        <p:txBody>
          <a:bodyPr wrap="square" lIns="91440" tIns="45720" rIns="91440" bIns="45720" anchor="t">
            <a:spAutoFit/>
          </a:bodyPr>
          <a:lstStyle/>
          <a:p>
            <a:r>
              <a:rPr lang="en-GB" sz="2000" b="1" dirty="0">
                <a:solidFill>
                  <a:srgbClr val="525E93"/>
                </a:solidFill>
                <a:latin typeface="Lato" panose="020F0502020204030203" pitchFamily="34" charset="77"/>
              </a:rPr>
              <a:t>The WEF's Future of Jobs report identified the top ten skills for the evolving job market:</a:t>
            </a:r>
            <a:endParaRPr kumimoji="0" lang="en-GB" sz="2000" b="1" i="0" u="none" strike="noStrike" kern="1200" cap="none" spc="0" normalizeH="0" baseline="0" noProof="0" dirty="0">
              <a:ln>
                <a:noFill/>
              </a:ln>
              <a:solidFill>
                <a:srgbClr val="525E93"/>
              </a:solidFill>
              <a:effectLst/>
              <a:uLnTx/>
              <a:uFillTx/>
              <a:latin typeface="Lato" panose="020F0502020204030203" pitchFamily="34" charset="77"/>
              <a:cs typeface="Calibri"/>
            </a:endParaRPr>
          </a:p>
        </p:txBody>
      </p:sp>
      <p:sp>
        <p:nvSpPr>
          <p:cNvPr id="3" name="Rectangle 2">
            <a:extLst>
              <a:ext uri="{FF2B5EF4-FFF2-40B4-BE49-F238E27FC236}">
                <a16:creationId xmlns:a16="http://schemas.microsoft.com/office/drawing/2014/main" id="{A5D8C2EF-8BA3-AFF0-6FBC-E6CBF357EB4C}"/>
              </a:ext>
            </a:extLst>
          </p:cNvPr>
          <p:cNvSpPr/>
          <p:nvPr/>
        </p:nvSpPr>
        <p:spPr>
          <a:xfrm>
            <a:off x="1054531" y="1033721"/>
            <a:ext cx="9268788" cy="646331"/>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3600" b="1" dirty="0">
                <a:solidFill>
                  <a:srgbClr val="00A9A9"/>
                </a:solidFill>
                <a:latin typeface="Lato" panose="020F0502020204030203" pitchFamily="34" charset="77"/>
                <a:cs typeface="Calibri"/>
              </a:rPr>
              <a:t>Economic benefits</a:t>
            </a:r>
          </a:p>
        </p:txBody>
      </p:sp>
      <p:sp>
        <p:nvSpPr>
          <p:cNvPr id="4" name="TextBox 3">
            <a:extLst>
              <a:ext uri="{FF2B5EF4-FFF2-40B4-BE49-F238E27FC236}">
                <a16:creationId xmlns:a16="http://schemas.microsoft.com/office/drawing/2014/main" id="{29E7965A-E9FD-159E-DC8C-C2592EAB13D0}"/>
              </a:ext>
            </a:extLst>
          </p:cNvPr>
          <p:cNvSpPr txBox="1"/>
          <p:nvPr/>
        </p:nvSpPr>
        <p:spPr>
          <a:xfrm>
            <a:off x="1854582" y="6184129"/>
            <a:ext cx="2041637" cy="307777"/>
          </a:xfrm>
          <a:prstGeom prst="rect">
            <a:avLst/>
          </a:prstGeom>
          <a:noFill/>
        </p:spPr>
        <p:txBody>
          <a:bodyPr wrap="square">
            <a:spAutoFit/>
          </a:bodyPr>
          <a:lstStyle/>
          <a:p>
            <a:r>
              <a:rPr lang="en-GB" sz="1400" u="sng" dirty="0">
                <a:solidFill>
                  <a:srgbClr val="525E93"/>
                </a:solidFill>
                <a:effectLst/>
                <a:latin typeface="Lato" panose="020F0502020204030203" pitchFamily="34" charset="77"/>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Future of Jobs</a:t>
            </a:r>
            <a:endParaRPr lang="en-GB" sz="1400" u="sng" dirty="0">
              <a:solidFill>
                <a:srgbClr val="525E93"/>
              </a:solidFill>
              <a:latin typeface="Lato" panose="020F0502020204030203" pitchFamily="34" charset="77"/>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D171244-5C41-BDDF-1912-A258F79E4D5A}"/>
              </a:ext>
            </a:extLst>
          </p:cNvPr>
          <p:cNvSpPr txBox="1"/>
          <p:nvPr/>
        </p:nvSpPr>
        <p:spPr>
          <a:xfrm>
            <a:off x="1038447" y="5010143"/>
            <a:ext cx="10728437" cy="1015663"/>
          </a:xfrm>
          <a:prstGeom prst="rect">
            <a:avLst/>
          </a:prstGeom>
          <a:noFill/>
        </p:spPr>
        <p:txBody>
          <a:bodyPr wrap="square">
            <a:spAutoFit/>
          </a:bodyPr>
          <a:lstStyle/>
          <a:p>
            <a:r>
              <a:rPr lang="en-GB" sz="2000" dirty="0">
                <a:solidFill>
                  <a:srgbClr val="525E93"/>
                </a:solidFill>
                <a:latin typeface="Lato" panose="020F0502020204030203" pitchFamily="34" charset="77"/>
              </a:rPr>
              <a:t>The majority of these can be developed and enhanced via work experience. They align well to the Skills Builder framework of essential skills which we recommend embedding in your careers education approach (and forms a key element of our </a:t>
            </a:r>
            <a:r>
              <a:rPr lang="en-GB" sz="2000" dirty="0">
                <a:solidFill>
                  <a:srgbClr val="525E93"/>
                </a:solidFill>
                <a:latin typeface="Lato" panose="020F0502020204030203" pitchFamily="34" charset="77"/>
                <a:hlinkClick r:id="rId4"/>
              </a:rPr>
              <a:t>Employer Standards</a:t>
            </a:r>
            <a:r>
              <a:rPr lang="en-GB" sz="2000" dirty="0">
                <a:solidFill>
                  <a:srgbClr val="525E93"/>
                </a:solidFill>
                <a:latin typeface="Lato" panose="020F0502020204030203" pitchFamily="34" charset="77"/>
              </a:rPr>
              <a:t>).</a:t>
            </a:r>
          </a:p>
        </p:txBody>
      </p:sp>
      <p:sp>
        <p:nvSpPr>
          <p:cNvPr id="7" name="TextBox 6">
            <a:extLst>
              <a:ext uri="{FF2B5EF4-FFF2-40B4-BE49-F238E27FC236}">
                <a16:creationId xmlns:a16="http://schemas.microsoft.com/office/drawing/2014/main" id="{F497A224-9E1B-8246-8454-EE3DAC6D0C83}"/>
              </a:ext>
            </a:extLst>
          </p:cNvPr>
          <p:cNvSpPr txBox="1"/>
          <p:nvPr/>
        </p:nvSpPr>
        <p:spPr>
          <a:xfrm>
            <a:off x="3204402" y="6184129"/>
            <a:ext cx="547433" cy="307777"/>
          </a:xfrm>
          <a:prstGeom prst="rect">
            <a:avLst/>
          </a:prstGeom>
          <a:noFill/>
        </p:spPr>
        <p:txBody>
          <a:bodyPr wrap="square" rtlCol="0">
            <a:spAutoFit/>
          </a:bodyPr>
          <a:lstStyle/>
          <a:p>
            <a:r>
              <a:rPr lang="en-GB" sz="1400" dirty="0">
                <a:latin typeface="Lato" panose="020F0502020204030203" pitchFamily="34" charset="0"/>
                <a:ea typeface="Lato" panose="020F0502020204030203" pitchFamily="34" charset="0"/>
                <a:cs typeface="Lato" panose="020F0502020204030203" pitchFamily="34" charset="0"/>
              </a:rPr>
              <a:t>and</a:t>
            </a:r>
          </a:p>
        </p:txBody>
      </p:sp>
      <p:sp>
        <p:nvSpPr>
          <p:cNvPr id="8" name="TextBox 7">
            <a:extLst>
              <a:ext uri="{FF2B5EF4-FFF2-40B4-BE49-F238E27FC236}">
                <a16:creationId xmlns:a16="http://schemas.microsoft.com/office/drawing/2014/main" id="{127EC81D-3738-141D-71AF-702D38728525}"/>
              </a:ext>
            </a:extLst>
          </p:cNvPr>
          <p:cNvSpPr txBox="1"/>
          <p:nvPr/>
        </p:nvSpPr>
        <p:spPr>
          <a:xfrm>
            <a:off x="3691676" y="6184129"/>
            <a:ext cx="1217781" cy="584775"/>
          </a:xfrm>
          <a:prstGeom prst="rect">
            <a:avLst/>
          </a:prstGeom>
          <a:noFill/>
        </p:spPr>
        <p:txBody>
          <a:bodyPr wrap="square" rtlCol="0">
            <a:spAutoFit/>
          </a:bodyPr>
          <a:lstStyle/>
          <a:p>
            <a:r>
              <a:rPr lang="en-GB" sz="1400" u="sng" dirty="0">
                <a:solidFill>
                  <a:srgbClr val="525E93"/>
                </a:solidFill>
                <a:latin typeface="Lato" panose="020F0502020204030203" pitchFamily="34" charset="77"/>
                <a:cs typeface="Times New Roman" panose="02020603050405020304" pitchFamily="18" charset="0"/>
                <a:hlinkClick r:id="rId5"/>
              </a:rPr>
              <a:t>Skills Builder</a:t>
            </a:r>
            <a:endParaRPr lang="en-GB" sz="1400" dirty="0">
              <a:solidFill>
                <a:srgbClr val="525E93"/>
              </a:solidFill>
              <a:latin typeface="Lato" panose="020F0502020204030203" pitchFamily="34" charset="77"/>
            </a:endParaRPr>
          </a:p>
          <a:p>
            <a:endParaRPr lang="en-GB" dirty="0"/>
          </a:p>
        </p:txBody>
      </p:sp>
      <p:sp>
        <p:nvSpPr>
          <p:cNvPr id="9" name="TextBox 8">
            <a:extLst>
              <a:ext uri="{FF2B5EF4-FFF2-40B4-BE49-F238E27FC236}">
                <a16:creationId xmlns:a16="http://schemas.microsoft.com/office/drawing/2014/main" id="{A2B22A2E-B2DC-98A7-6861-0F290A2FA24C}"/>
              </a:ext>
            </a:extLst>
          </p:cNvPr>
          <p:cNvSpPr txBox="1"/>
          <p:nvPr/>
        </p:nvSpPr>
        <p:spPr>
          <a:xfrm>
            <a:off x="1038447" y="6184129"/>
            <a:ext cx="922421" cy="307777"/>
          </a:xfrm>
          <a:prstGeom prst="rect">
            <a:avLst/>
          </a:prstGeom>
          <a:noFill/>
        </p:spPr>
        <p:txBody>
          <a:bodyPr wrap="square" rtlCol="0">
            <a:spAutoFit/>
          </a:bodyPr>
          <a:lstStyle/>
          <a:p>
            <a:r>
              <a:rPr lang="en-GB" sz="1400" dirty="0">
                <a:latin typeface="Lato" panose="020F0502020204030203" pitchFamily="34" charset="0"/>
                <a:ea typeface="Lato" panose="020F0502020204030203" pitchFamily="34" charset="0"/>
                <a:cs typeface="Lato" panose="020F0502020204030203" pitchFamily="34" charset="0"/>
              </a:rPr>
              <a:t>Source:</a:t>
            </a:r>
          </a:p>
        </p:txBody>
      </p:sp>
      <p:sp>
        <p:nvSpPr>
          <p:cNvPr id="10" name="TextBox 9">
            <a:extLst>
              <a:ext uri="{FF2B5EF4-FFF2-40B4-BE49-F238E27FC236}">
                <a16:creationId xmlns:a16="http://schemas.microsoft.com/office/drawing/2014/main" id="{56B9B446-F40B-CD6B-797C-FC9B0692A4BA}"/>
              </a:ext>
            </a:extLst>
          </p:cNvPr>
          <p:cNvSpPr txBox="1"/>
          <p:nvPr/>
        </p:nvSpPr>
        <p:spPr>
          <a:xfrm>
            <a:off x="4997667" y="6184129"/>
            <a:ext cx="5097870" cy="307777"/>
          </a:xfrm>
          <a:prstGeom prst="rect">
            <a:avLst/>
          </a:prstGeom>
          <a:noFill/>
        </p:spPr>
        <p:txBody>
          <a:bodyPr wrap="none" rtlCol="0">
            <a:spAutoFit/>
          </a:bodyPr>
          <a:lstStyle/>
          <a:p>
            <a:r>
              <a:rPr lang="en-GB" sz="1400" dirty="0">
                <a:latin typeface="Lato" panose="020F0502020204030203" pitchFamily="34" charset="0"/>
                <a:ea typeface="Lato" panose="020F0502020204030203" pitchFamily="34" charset="0"/>
                <a:cs typeface="Lato" panose="020F0502020204030203" pitchFamily="34" charset="0"/>
              </a:rPr>
              <a:t>See more on the role of essential skills in the AI transition </a:t>
            </a:r>
            <a:r>
              <a:rPr lang="en-GB" sz="1400" dirty="0">
                <a:latin typeface="Lato" panose="020F0502020204030203" pitchFamily="34" charset="0"/>
                <a:ea typeface="Lato" panose="020F0502020204030203" pitchFamily="34" charset="0"/>
                <a:cs typeface="Lato" panose="020F0502020204030203" pitchFamily="34" charset="0"/>
                <a:hlinkClick r:id="rId6"/>
              </a:rPr>
              <a:t>here</a:t>
            </a:r>
            <a:endParaRPr lang="en-GB" sz="14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458228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868A26-01E1-DCF4-7389-4956A46A024C}"/>
              </a:ext>
            </a:extLst>
          </p:cNvPr>
          <p:cNvSpPr/>
          <p:nvPr/>
        </p:nvSpPr>
        <p:spPr>
          <a:xfrm>
            <a:off x="2998381" y="0"/>
            <a:ext cx="9193619" cy="6858000"/>
          </a:xfrm>
          <a:prstGeom prst="rect">
            <a:avLst/>
          </a:prstGeom>
          <a:solidFill>
            <a:srgbClr val="525E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3E61FDF-AD39-9604-132C-49D3825BECE7}"/>
              </a:ext>
            </a:extLst>
          </p:cNvPr>
          <p:cNvPicPr>
            <a:picLocks noChangeAspect="1"/>
          </p:cNvPicPr>
          <p:nvPr/>
        </p:nvPicPr>
        <p:blipFill>
          <a:blip r:embed="rId2"/>
          <a:stretch>
            <a:fillRect/>
          </a:stretch>
        </p:blipFill>
        <p:spPr>
          <a:xfrm>
            <a:off x="976423" y="886137"/>
            <a:ext cx="2691809" cy="2691809"/>
          </a:xfrm>
          <a:prstGeom prst="rect">
            <a:avLst/>
          </a:prstGeom>
        </p:spPr>
      </p:pic>
      <p:sp>
        <p:nvSpPr>
          <p:cNvPr id="4" name="Rectangle 3">
            <a:extLst>
              <a:ext uri="{FF2B5EF4-FFF2-40B4-BE49-F238E27FC236}">
                <a16:creationId xmlns:a16="http://schemas.microsoft.com/office/drawing/2014/main" id="{40A0D8C7-BAA5-7C76-5344-3AE3A0C8F71D}"/>
              </a:ext>
            </a:extLst>
          </p:cNvPr>
          <p:cNvSpPr/>
          <p:nvPr/>
        </p:nvSpPr>
        <p:spPr>
          <a:xfrm>
            <a:off x="4095442" y="1901312"/>
            <a:ext cx="6537116" cy="4447371"/>
          </a:xfrm>
          <a:prstGeom prst="rect">
            <a:avLst/>
          </a:prstGeom>
        </p:spPr>
        <p:txBody>
          <a:bodyPr wrap="square" lIns="91440" tIns="45720" rIns="91440" bIns="45720" anchor="t">
            <a:spAutoFit/>
          </a:bodyPr>
          <a:lstStyle/>
          <a:p>
            <a:pPr marL="0" marR="0" lvl="1" algn="l" defTabSz="1507937" rtl="0" eaLnBrk="1" fontAlgn="auto" latinLnBrk="0" hangingPunct="1">
              <a:spcBef>
                <a:spcPts val="600"/>
              </a:spcBef>
              <a:spcAft>
                <a:spcPts val="1200"/>
              </a:spcAft>
              <a:buClrTx/>
              <a:buSzPct val="100000"/>
              <a:tabLst/>
              <a:defRPr/>
            </a:pPr>
            <a:r>
              <a:rPr lang="en-GB" sz="1400" dirty="0">
                <a:solidFill>
                  <a:schemeClr val="bg1"/>
                </a:solidFill>
                <a:latin typeface="Lato" panose="020F0502020204030203" pitchFamily="34" charset="77"/>
                <a:cs typeface="Calibri"/>
              </a:rPr>
              <a:t>Employers delivering the highest quality ‘meaningful opportunities’ (including workplace experiences) are 2x as likely to say their work is helping close skills gaps. </a:t>
            </a:r>
          </a:p>
          <a:p>
            <a:pPr marL="0" lvl="1" defTabSz="1507937">
              <a:spcBef>
                <a:spcPts val="600"/>
              </a:spcBef>
              <a:spcAft>
                <a:spcPts val="1200"/>
              </a:spcAft>
              <a:buSzPct val="100000"/>
              <a:defRPr/>
            </a:pPr>
            <a:r>
              <a:rPr lang="en-GB" sz="1400" dirty="0">
                <a:solidFill>
                  <a:schemeClr val="bg1"/>
                </a:solidFill>
                <a:latin typeface="Lato" panose="020F0502020204030203" pitchFamily="34" charset="77"/>
                <a:cs typeface="Calibri"/>
              </a:rPr>
              <a:t>Employers proactively targeting their activities to under-represented groups are 1/3 more likely to say that their education outreach is helping them to develop new talent pipelines.</a:t>
            </a:r>
          </a:p>
          <a:p>
            <a:pPr marL="0" lvl="1" defTabSz="1507937">
              <a:spcBef>
                <a:spcPts val="600"/>
              </a:spcBef>
              <a:spcAft>
                <a:spcPts val="1200"/>
              </a:spcAft>
              <a:buSzPct val="100000"/>
              <a:defRPr/>
            </a:pPr>
            <a:r>
              <a:rPr lang="en-GB" sz="1400" dirty="0">
                <a:solidFill>
                  <a:schemeClr val="bg1"/>
                </a:solidFill>
                <a:latin typeface="Lato" panose="020F0502020204030203" pitchFamily="34" charset="77"/>
                <a:cs typeface="Calibri"/>
              </a:rPr>
              <a:t>Overall:</a:t>
            </a:r>
          </a:p>
          <a:p>
            <a:pPr marL="342900" lvl="1" indent="-342900" defTabSz="1507937">
              <a:spcBef>
                <a:spcPts val="600"/>
              </a:spcBef>
              <a:spcAft>
                <a:spcPts val="1200"/>
              </a:spcAft>
              <a:buSzPct val="100000"/>
              <a:buFont typeface="Arial" panose="020B0604020202020204" pitchFamily="34" charset="0"/>
              <a:buChar char="•"/>
              <a:defRPr/>
            </a:pPr>
            <a:r>
              <a:rPr lang="en-GB" sz="1400" b="1" dirty="0">
                <a:solidFill>
                  <a:schemeClr val="bg1"/>
                </a:solidFill>
                <a:latin typeface="Lato" panose="020F0502020204030203" pitchFamily="34" charset="77"/>
                <a:cs typeface="Calibri"/>
              </a:rPr>
              <a:t>81% </a:t>
            </a:r>
            <a:r>
              <a:rPr lang="en-GB" sz="1400" dirty="0">
                <a:solidFill>
                  <a:schemeClr val="bg1"/>
                </a:solidFill>
                <a:latin typeface="Lato" panose="020F0502020204030203" pitchFamily="34" charset="77"/>
                <a:cs typeface="Calibri"/>
              </a:rPr>
              <a:t>of employers say their outreach Is helping to </a:t>
            </a:r>
            <a:r>
              <a:rPr lang="en-GB" sz="1400" u="sng" dirty="0">
                <a:solidFill>
                  <a:schemeClr val="bg1"/>
                </a:solidFill>
                <a:latin typeface="Lato" panose="020F0502020204030203" pitchFamily="34" charset="77"/>
                <a:cs typeface="Calibri"/>
              </a:rPr>
              <a:t>develop new talent pipelines</a:t>
            </a:r>
            <a:br>
              <a:rPr lang="en-GB" sz="1400" dirty="0">
                <a:solidFill>
                  <a:schemeClr val="bg1"/>
                </a:solidFill>
                <a:latin typeface="Lato" panose="020F0502020204030203" pitchFamily="34" charset="77"/>
                <a:cs typeface="Calibri"/>
              </a:rPr>
            </a:br>
            <a:endParaRPr lang="en-GB" sz="1400" dirty="0">
              <a:solidFill>
                <a:schemeClr val="bg1"/>
              </a:solidFill>
              <a:latin typeface="Lato" panose="020F0502020204030203" pitchFamily="34" charset="77"/>
              <a:cs typeface="Calibri"/>
            </a:endParaRPr>
          </a:p>
          <a:p>
            <a:pPr marL="342900" lvl="1" indent="-342900" defTabSz="1507937">
              <a:spcBef>
                <a:spcPts val="600"/>
              </a:spcBef>
              <a:spcAft>
                <a:spcPts val="1200"/>
              </a:spcAft>
              <a:buSzPct val="100000"/>
              <a:buFont typeface="Arial" panose="020B0604020202020204" pitchFamily="34" charset="0"/>
              <a:buChar char="•"/>
              <a:defRPr/>
            </a:pPr>
            <a:r>
              <a:rPr lang="en-GB" sz="1400" b="1" dirty="0">
                <a:solidFill>
                  <a:schemeClr val="bg1"/>
                </a:solidFill>
                <a:latin typeface="Lato" panose="020F0502020204030203" pitchFamily="34" charset="77"/>
                <a:cs typeface="Calibri"/>
              </a:rPr>
              <a:t>67%</a:t>
            </a:r>
            <a:r>
              <a:rPr lang="en-GB" sz="1400" dirty="0">
                <a:solidFill>
                  <a:schemeClr val="bg1"/>
                </a:solidFill>
                <a:latin typeface="Lato" panose="020F0502020204030203" pitchFamily="34" charset="77"/>
                <a:cs typeface="Calibri"/>
              </a:rPr>
              <a:t> say it’s helping to </a:t>
            </a:r>
            <a:r>
              <a:rPr lang="en-GB" sz="1400" u="sng" dirty="0">
                <a:solidFill>
                  <a:schemeClr val="bg1"/>
                </a:solidFill>
                <a:latin typeface="Lato" panose="020F0502020204030203" pitchFamily="34" charset="77"/>
                <a:cs typeface="Calibri"/>
              </a:rPr>
              <a:t>improve the diversity </a:t>
            </a:r>
            <a:r>
              <a:rPr lang="en-GB" sz="1400" dirty="0">
                <a:solidFill>
                  <a:schemeClr val="bg1"/>
                </a:solidFill>
                <a:latin typeface="Lato" panose="020F0502020204030203" pitchFamily="34" charset="77"/>
                <a:cs typeface="Calibri"/>
              </a:rPr>
              <a:t>of their workforce</a:t>
            </a:r>
            <a:br>
              <a:rPr lang="en-GB" sz="1400" dirty="0">
                <a:solidFill>
                  <a:schemeClr val="bg1"/>
                </a:solidFill>
                <a:latin typeface="Lato" panose="020F0502020204030203" pitchFamily="34" charset="77"/>
                <a:cs typeface="Calibri"/>
              </a:rPr>
            </a:br>
            <a:endParaRPr lang="en-GB" sz="1400" dirty="0">
              <a:solidFill>
                <a:schemeClr val="bg1"/>
              </a:solidFill>
              <a:latin typeface="Lato" panose="020F0502020204030203" pitchFamily="34" charset="77"/>
              <a:cs typeface="Calibri"/>
            </a:endParaRPr>
          </a:p>
          <a:p>
            <a:pPr marL="342900" lvl="1" indent="-342900" defTabSz="1507937">
              <a:spcBef>
                <a:spcPts val="600"/>
              </a:spcBef>
              <a:spcAft>
                <a:spcPts val="1200"/>
              </a:spcAft>
              <a:buSzPct val="100000"/>
              <a:buFont typeface="Arial" panose="020B0604020202020204" pitchFamily="34" charset="0"/>
              <a:buChar char="•"/>
              <a:defRPr/>
            </a:pPr>
            <a:r>
              <a:rPr lang="en-GB" sz="1400" b="1" dirty="0">
                <a:solidFill>
                  <a:schemeClr val="bg1"/>
                </a:solidFill>
                <a:latin typeface="Lato" panose="020F0502020204030203" pitchFamily="34" charset="77"/>
                <a:cs typeface="Calibri"/>
              </a:rPr>
              <a:t>87% </a:t>
            </a:r>
            <a:r>
              <a:rPr lang="en-GB" sz="1400" dirty="0">
                <a:solidFill>
                  <a:schemeClr val="bg1"/>
                </a:solidFill>
                <a:latin typeface="Lato" panose="020F0502020204030203" pitchFamily="34" charset="77"/>
                <a:cs typeface="Calibri"/>
              </a:rPr>
              <a:t>say it’s encouraging young people to </a:t>
            </a:r>
            <a:r>
              <a:rPr lang="en-GB" sz="1400" u="sng" dirty="0">
                <a:solidFill>
                  <a:schemeClr val="bg1"/>
                </a:solidFill>
                <a:latin typeface="Lato" panose="020F0502020204030203" pitchFamily="34" charset="77"/>
                <a:cs typeface="Calibri"/>
              </a:rPr>
              <a:t>take up careers in their sector</a:t>
            </a:r>
          </a:p>
          <a:p>
            <a:pPr marL="0" marR="0" lvl="1" indent="0" algn="l" defTabSz="1507937" rtl="0" eaLnBrk="1" fontAlgn="auto" latinLnBrk="0" hangingPunct="1">
              <a:lnSpc>
                <a:spcPct val="100000"/>
              </a:lnSpc>
              <a:spcBef>
                <a:spcPts val="600"/>
              </a:spcBef>
              <a:spcAft>
                <a:spcPts val="600"/>
              </a:spcAft>
              <a:buClrTx/>
              <a:buSzPct val="100000"/>
              <a:buFontTx/>
              <a:buNone/>
              <a:tabLst/>
              <a:defRPr/>
            </a:pPr>
            <a:r>
              <a:rPr kumimoji="0" lang="en-GB" sz="1100" i="0" u="none" strike="noStrike" kern="1200" cap="none" spc="0" normalizeH="0" baseline="0" noProof="0" dirty="0">
                <a:ln>
                  <a:noFill/>
                </a:ln>
                <a:solidFill>
                  <a:schemeClr val="bg1"/>
                </a:solidFill>
                <a:effectLst/>
                <a:uLnTx/>
                <a:uFillTx/>
                <a:latin typeface="Lato" panose="020F0502020204030203" pitchFamily="34" charset="77"/>
                <a:cs typeface="Calibri"/>
                <a:hlinkClick r:id="rId3">
                  <a:extLst>
                    <a:ext uri="{A12FA001-AC4F-418D-AE19-62706E023703}">
                      <ahyp:hlinkClr xmlns:ahyp="http://schemas.microsoft.com/office/drawing/2018/hyperlinkcolor" val="tx"/>
                    </a:ext>
                  </a:extLst>
                </a:hlinkClick>
              </a:rPr>
              <a:t>Employer Standards for careers education one-year-on </a:t>
            </a:r>
            <a:endParaRPr kumimoji="0" lang="en-GB" sz="1100" i="0" u="none" strike="noStrike" kern="1200" cap="none" spc="0" normalizeH="0" baseline="0" noProof="0" dirty="0">
              <a:ln>
                <a:noFill/>
              </a:ln>
              <a:solidFill>
                <a:schemeClr val="bg1"/>
              </a:solidFill>
              <a:effectLst/>
              <a:uLnTx/>
              <a:uFillTx/>
              <a:latin typeface="Lato" panose="020F0502020204030203" pitchFamily="34" charset="77"/>
              <a:cs typeface="Calibri"/>
            </a:endParaRPr>
          </a:p>
        </p:txBody>
      </p:sp>
      <p:sp>
        <p:nvSpPr>
          <p:cNvPr id="5" name="Rectangle 4">
            <a:extLst>
              <a:ext uri="{FF2B5EF4-FFF2-40B4-BE49-F238E27FC236}">
                <a16:creationId xmlns:a16="http://schemas.microsoft.com/office/drawing/2014/main" id="{63F26EF0-19FD-24E1-1FA4-D1E74AD8DCB8}"/>
              </a:ext>
            </a:extLst>
          </p:cNvPr>
          <p:cNvSpPr/>
          <p:nvPr/>
        </p:nvSpPr>
        <p:spPr>
          <a:xfrm>
            <a:off x="4095442" y="1056258"/>
            <a:ext cx="9268788" cy="646331"/>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3600" b="1" dirty="0">
                <a:solidFill>
                  <a:schemeClr val="bg1"/>
                </a:solidFill>
                <a:latin typeface="Lato" panose="020F0502020204030203" pitchFamily="34" charset="77"/>
                <a:cs typeface="Calibri"/>
              </a:rPr>
              <a:t>Employer benefits</a:t>
            </a:r>
          </a:p>
        </p:txBody>
      </p:sp>
    </p:spTree>
    <p:extLst>
      <p:ext uri="{BB962C8B-B14F-4D97-AF65-F5344CB8AC3E}">
        <p14:creationId xmlns:p14="http://schemas.microsoft.com/office/powerpoint/2010/main" val="545270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348E6-9708-047F-C163-42DE639D854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49391E5-58E9-503A-8203-8AADA900ACAF}"/>
              </a:ext>
            </a:extLst>
          </p:cNvPr>
          <p:cNvSpPr/>
          <p:nvPr/>
        </p:nvSpPr>
        <p:spPr>
          <a:xfrm>
            <a:off x="2998381" y="0"/>
            <a:ext cx="9193619" cy="6858000"/>
          </a:xfrm>
          <a:prstGeom prst="rect">
            <a:avLst/>
          </a:prstGeom>
          <a:solidFill>
            <a:srgbClr val="525E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ACA091C-D833-8705-8AE3-DDD8ECA63449}"/>
              </a:ext>
            </a:extLst>
          </p:cNvPr>
          <p:cNvPicPr>
            <a:picLocks noChangeAspect="1"/>
          </p:cNvPicPr>
          <p:nvPr/>
        </p:nvPicPr>
        <p:blipFill>
          <a:blip r:embed="rId2"/>
          <a:stretch>
            <a:fillRect/>
          </a:stretch>
        </p:blipFill>
        <p:spPr>
          <a:xfrm>
            <a:off x="976423" y="886137"/>
            <a:ext cx="2691809" cy="2691809"/>
          </a:xfrm>
          <a:prstGeom prst="rect">
            <a:avLst/>
          </a:prstGeom>
        </p:spPr>
      </p:pic>
      <p:sp>
        <p:nvSpPr>
          <p:cNvPr id="5" name="Rectangle 4">
            <a:extLst>
              <a:ext uri="{FF2B5EF4-FFF2-40B4-BE49-F238E27FC236}">
                <a16:creationId xmlns:a16="http://schemas.microsoft.com/office/drawing/2014/main" id="{725DB07D-09A5-3575-C7F9-F829C7F68C03}"/>
              </a:ext>
            </a:extLst>
          </p:cNvPr>
          <p:cNvSpPr/>
          <p:nvPr/>
        </p:nvSpPr>
        <p:spPr>
          <a:xfrm>
            <a:off x="4095442" y="1056258"/>
            <a:ext cx="9268788" cy="646331"/>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3600" b="1" dirty="0">
                <a:solidFill>
                  <a:schemeClr val="bg1"/>
                </a:solidFill>
                <a:latin typeface="Lato" panose="020F0502020204030203" pitchFamily="34" charset="77"/>
                <a:cs typeface="Calibri"/>
              </a:rPr>
              <a:t>Employer benefits</a:t>
            </a:r>
          </a:p>
        </p:txBody>
      </p:sp>
      <p:sp>
        <p:nvSpPr>
          <p:cNvPr id="2" name="Rectangle 1">
            <a:extLst>
              <a:ext uri="{FF2B5EF4-FFF2-40B4-BE49-F238E27FC236}">
                <a16:creationId xmlns:a16="http://schemas.microsoft.com/office/drawing/2014/main" id="{760E43F9-B8FB-B634-370D-43D24A18EA70}"/>
              </a:ext>
            </a:extLst>
          </p:cNvPr>
          <p:cNvSpPr/>
          <p:nvPr/>
        </p:nvSpPr>
        <p:spPr>
          <a:xfrm>
            <a:off x="4095442" y="1869786"/>
            <a:ext cx="7660622" cy="1400383"/>
          </a:xfrm>
          <a:prstGeom prst="rect">
            <a:avLst/>
          </a:prstGeom>
        </p:spPr>
        <p:txBody>
          <a:bodyPr wrap="square" lIns="91440" tIns="45720" rIns="91440" bIns="45720" anchor="t">
            <a:spAutoFit/>
          </a:bodyPr>
          <a:lstStyle/>
          <a:p>
            <a:pPr marL="0" lvl="1" defTabSz="1507937">
              <a:spcBef>
                <a:spcPts val="600"/>
              </a:spcBef>
              <a:spcAft>
                <a:spcPts val="1200"/>
              </a:spcAft>
              <a:buSzPct val="100000"/>
              <a:defRPr/>
            </a:pPr>
            <a:r>
              <a:rPr lang="en-GB" sz="1400" kern="100" dirty="0">
                <a:solidFill>
                  <a:schemeClr val="bg1"/>
                </a:solidFill>
                <a:effectLst/>
                <a:latin typeface="Lato" panose="020F0502020204030203" pitchFamily="34" charset="0"/>
                <a:ea typeface="Lato" panose="020F0502020204030203" pitchFamily="34" charset="0"/>
                <a:cs typeface="Lato" panose="020F0502020204030203" pitchFamily="34" charset="0"/>
              </a:rPr>
              <a:t>Offering workplace experiences can provide opportunities for </a:t>
            </a:r>
            <a:r>
              <a:rPr lang="en-GB" sz="1400" kern="100" dirty="0">
                <a:solidFill>
                  <a:schemeClr val="bg1"/>
                </a:solidFill>
                <a:latin typeface="Lato" panose="020F0502020204030203" pitchFamily="34" charset="0"/>
                <a:ea typeface="Lato" panose="020F0502020204030203" pitchFamily="34" charset="0"/>
                <a:cs typeface="Lato" panose="020F0502020204030203" pitchFamily="34" charset="0"/>
              </a:rPr>
              <a:t>staff</a:t>
            </a:r>
            <a:r>
              <a:rPr lang="en-GB" sz="1400" kern="100" dirty="0">
                <a:solidFill>
                  <a:schemeClr val="bg1"/>
                </a:solidFill>
                <a:effectLst/>
                <a:latin typeface="Lato" panose="020F0502020204030203" pitchFamily="34" charset="0"/>
                <a:ea typeface="Lato" panose="020F0502020204030203" pitchFamily="34" charset="0"/>
                <a:cs typeface="Lato" panose="020F0502020204030203" pitchFamily="34" charset="0"/>
              </a:rPr>
              <a:t> to </a:t>
            </a:r>
            <a:r>
              <a:rPr lang="en-GB" sz="1400" kern="100" dirty="0">
                <a:solidFill>
                  <a:schemeClr val="bg1"/>
                </a:solidFill>
                <a:latin typeface="Lato" panose="020F0502020204030203" pitchFamily="34" charset="0"/>
                <a:ea typeface="Lato" panose="020F0502020204030203" pitchFamily="34" charset="0"/>
                <a:cs typeface="Lato" panose="020F0502020204030203" pitchFamily="34" charset="0"/>
              </a:rPr>
              <a:t>engage, supervise</a:t>
            </a:r>
            <a:r>
              <a:rPr lang="en-GB" sz="1400" kern="100" dirty="0">
                <a:solidFill>
                  <a:schemeClr val="bg1"/>
                </a:solidFill>
                <a:effectLst/>
                <a:latin typeface="Lato" panose="020F0502020204030203" pitchFamily="34" charset="0"/>
                <a:ea typeface="Lato" panose="020F0502020204030203" pitchFamily="34" charset="0"/>
                <a:cs typeface="Lato" panose="020F0502020204030203" pitchFamily="34" charset="0"/>
              </a:rPr>
              <a:t> and mentor young people, providing opportunities to realise unidentified skills and develop other professional and personal skills. </a:t>
            </a:r>
          </a:p>
          <a:p>
            <a:pPr marL="0" lvl="1" defTabSz="1507937">
              <a:spcBef>
                <a:spcPts val="600"/>
              </a:spcBef>
              <a:spcAft>
                <a:spcPts val="1200"/>
              </a:spcAft>
              <a:buSzPct val="100000"/>
              <a:defRPr/>
            </a:pPr>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According to </a:t>
            </a:r>
            <a:r>
              <a:rPr lang="en-GB" sz="1400" b="0" i="0" dirty="0">
                <a:solidFill>
                  <a:schemeClr val="bg1"/>
                </a:solidFill>
                <a:effectLst/>
                <a:latin typeface="Lato" panose="020F0502020204030203" pitchFamily="34" charset="0"/>
                <a:ea typeface="Lato" panose="020F0502020204030203" pitchFamily="34" charset="0"/>
                <a:cs typeface="Lato" panose="020F0502020204030203" pitchFamily="34" charset="0"/>
                <a:hlinkClick r:id="rId3">
                  <a:extLst>
                    <a:ext uri="{A12FA001-AC4F-418D-AE19-62706E023703}">
                      <ahyp:hlinkClr xmlns:ahyp="http://schemas.microsoft.com/office/drawing/2018/hyperlinkcolor" val="tx"/>
                    </a:ext>
                  </a:extLst>
                </a:hlinkClick>
              </a:rPr>
              <a:t>NCVO</a:t>
            </a:r>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 volunteering also drives a more engaged, confident, and mission-focused workforce.</a:t>
            </a:r>
            <a:endParaRPr lang="en-GB" sz="1400" b="0" i="0" dirty="0">
              <a:solidFill>
                <a:schemeClr val="bg1"/>
              </a:solidFill>
              <a:effectLst/>
              <a:latin typeface="Lato" panose="020F0502020204030203" pitchFamily="34" charset="0"/>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id="{A6A01B52-D597-5FD3-3EF0-715F15FE5ED5}"/>
              </a:ext>
            </a:extLst>
          </p:cNvPr>
          <p:cNvSpPr txBox="1"/>
          <p:nvPr/>
        </p:nvSpPr>
        <p:spPr>
          <a:xfrm>
            <a:off x="5352447" y="3601139"/>
            <a:ext cx="5660815" cy="2000548"/>
          </a:xfrm>
          <a:prstGeom prst="rect">
            <a:avLst/>
          </a:prstGeom>
          <a:noFill/>
          <a:ln w="28575">
            <a:solidFill>
              <a:schemeClr val="bg1"/>
            </a:solidFill>
            <a:prstDash val="sysDot"/>
          </a:ln>
        </p:spPr>
        <p:txBody>
          <a:bodyPr wrap="square" rtlCol="0">
            <a:spAutoFit/>
          </a:bodyPr>
          <a:lstStyle>
            <a:defPPr>
              <a:defRPr lang="en-US"/>
            </a:defPPr>
            <a:lvl1pPr algn="ctr"/>
          </a:lstStyle>
          <a:p>
            <a:pPr marL="457200" marR="0" lvl="0" indent="-457200" algn="l" defTabSz="914400" rtl="0" eaLnBrk="1" fontAlgn="base" latinLnBrk="0" hangingPunct="1">
              <a:lnSpc>
                <a:spcPct val="100000"/>
              </a:lnSpc>
              <a:spcBef>
                <a:spcPts val="0"/>
              </a:spcBef>
              <a:spcAft>
                <a:spcPts val="2400"/>
              </a:spcAft>
              <a:buClrTx/>
              <a:buSzTx/>
              <a:buFont typeface="+mj-lt"/>
              <a:buAutoNum type="arabicPeriod"/>
              <a:tabLst/>
              <a:defRPr/>
            </a:pPr>
            <a:r>
              <a:rPr kumimoji="0" lang="en-GB" sz="140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Making a difference:</a:t>
            </a:r>
            <a:r>
              <a:rPr kumimoji="0" lang="en-GB" sz="1400" b="1" i="0" u="none" strike="noStrike" kern="1200" cap="none" spc="0" normalizeH="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 </a:t>
            </a:r>
            <a:r>
              <a:rPr kumimoji="0" lang="en-GB" sz="14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Nine in ten volunteers (89%) agreed that it makes them feel like they are making a difference. </a:t>
            </a:r>
          </a:p>
          <a:p>
            <a:pPr marL="457200" indent="-457200" algn="l" fontAlgn="base">
              <a:spcAft>
                <a:spcPts val="2400"/>
              </a:spcAft>
              <a:buFont typeface="+mj-lt"/>
              <a:buAutoNum type="arabicPeriod"/>
              <a:defRPr/>
            </a:pPr>
            <a:r>
              <a:rPr lang="en-GB" sz="1400" b="1" dirty="0">
                <a:solidFill>
                  <a:schemeClr val="bg1"/>
                </a:solidFill>
                <a:latin typeface="Lato" panose="020F0502020204030203" pitchFamily="34" charset="0"/>
                <a:ea typeface="Lato" panose="020F0502020204030203" pitchFamily="34" charset="0"/>
                <a:cs typeface="Lato" panose="020F0502020204030203" pitchFamily="34" charset="0"/>
              </a:rPr>
              <a:t>Wellbeing: </a:t>
            </a:r>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Three-quarters (75%) reported that volunteering improved their mental health and wellbeing.</a:t>
            </a:r>
          </a:p>
          <a:p>
            <a:pPr marL="457200" indent="-457200" algn="l" fontAlgn="base">
              <a:spcAft>
                <a:spcPts val="2400"/>
              </a:spcAft>
              <a:buFont typeface="+mj-lt"/>
              <a:buAutoNum type="arabicPeriod"/>
              <a:defRPr/>
            </a:pPr>
            <a:r>
              <a:rPr lang="en-GB" sz="1400" b="1" dirty="0">
                <a:solidFill>
                  <a:schemeClr val="bg1"/>
                </a:solidFill>
                <a:latin typeface="Lato" panose="020F0502020204030203" pitchFamily="34" charset="0"/>
                <a:ea typeface="Lato" panose="020F0502020204030203" pitchFamily="34" charset="0"/>
                <a:cs typeface="Lato" panose="020F0502020204030203" pitchFamily="34" charset="0"/>
              </a:rPr>
              <a:t>Connectivity: </a:t>
            </a:r>
            <a:r>
              <a:rPr lang="en-GB" sz="1400" dirty="0">
                <a:solidFill>
                  <a:schemeClr val="bg1"/>
                </a:solidFill>
                <a:latin typeface="Lato" panose="020F0502020204030203" pitchFamily="34" charset="0"/>
                <a:ea typeface="Lato" panose="020F0502020204030203" pitchFamily="34" charset="0"/>
                <a:cs typeface="Lato" panose="020F0502020204030203" pitchFamily="34" charset="0"/>
              </a:rPr>
              <a:t>Almost nine in ten volunteers (87%) connect to new people.</a:t>
            </a:r>
            <a:endParaRPr kumimoji="0" lang="en-GB" sz="14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p:txBody>
      </p:sp>
      <p:pic>
        <p:nvPicPr>
          <p:cNvPr id="8" name="Picture 7" descr="A heart and hand in a circle&#10;&#10;AI-generated content may be incorrect.">
            <a:extLst>
              <a:ext uri="{FF2B5EF4-FFF2-40B4-BE49-F238E27FC236}">
                <a16:creationId xmlns:a16="http://schemas.microsoft.com/office/drawing/2014/main" id="{D5EC2318-C93C-0875-F4D2-A6EC90B1DC45}"/>
              </a:ext>
            </a:extLst>
          </p:cNvPr>
          <p:cNvPicPr>
            <a:picLocks noChangeAspect="1"/>
          </p:cNvPicPr>
          <p:nvPr/>
        </p:nvPicPr>
        <p:blipFill>
          <a:blip r:embed="rId4"/>
          <a:stretch>
            <a:fillRect/>
          </a:stretch>
        </p:blipFill>
        <p:spPr>
          <a:xfrm>
            <a:off x="4816509" y="3509490"/>
            <a:ext cx="535938" cy="535938"/>
          </a:xfrm>
          <a:prstGeom prst="rect">
            <a:avLst/>
          </a:prstGeom>
        </p:spPr>
      </p:pic>
      <p:pic>
        <p:nvPicPr>
          <p:cNvPr id="10" name="Picture 9" descr="A person in a heart shape&#10;&#10;AI-generated content may be incorrect.">
            <a:extLst>
              <a:ext uri="{FF2B5EF4-FFF2-40B4-BE49-F238E27FC236}">
                <a16:creationId xmlns:a16="http://schemas.microsoft.com/office/drawing/2014/main" id="{6D20FDCB-D4B0-C184-9152-84BA8E8A59DB}"/>
              </a:ext>
            </a:extLst>
          </p:cNvPr>
          <p:cNvPicPr>
            <a:picLocks noChangeAspect="1"/>
          </p:cNvPicPr>
          <p:nvPr/>
        </p:nvPicPr>
        <p:blipFill>
          <a:blip r:embed="rId5"/>
          <a:stretch>
            <a:fillRect/>
          </a:stretch>
        </p:blipFill>
        <p:spPr>
          <a:xfrm>
            <a:off x="4816508" y="4230596"/>
            <a:ext cx="535937" cy="535937"/>
          </a:xfrm>
          <a:prstGeom prst="rect">
            <a:avLst/>
          </a:prstGeom>
        </p:spPr>
      </p:pic>
      <p:pic>
        <p:nvPicPr>
          <p:cNvPr id="12" name="Picture 11" descr="A handshake in a circle&#10;&#10;AI-generated content may be incorrect.">
            <a:extLst>
              <a:ext uri="{FF2B5EF4-FFF2-40B4-BE49-F238E27FC236}">
                <a16:creationId xmlns:a16="http://schemas.microsoft.com/office/drawing/2014/main" id="{6C628A59-2C07-842E-FA67-086059F05C32}"/>
              </a:ext>
            </a:extLst>
          </p:cNvPr>
          <p:cNvPicPr>
            <a:picLocks noChangeAspect="1"/>
          </p:cNvPicPr>
          <p:nvPr/>
        </p:nvPicPr>
        <p:blipFill>
          <a:blip r:embed="rId6"/>
          <a:stretch>
            <a:fillRect/>
          </a:stretch>
        </p:blipFill>
        <p:spPr>
          <a:xfrm>
            <a:off x="4816508" y="5005855"/>
            <a:ext cx="535937" cy="535937"/>
          </a:xfrm>
          <a:prstGeom prst="rect">
            <a:avLst/>
          </a:prstGeom>
        </p:spPr>
      </p:pic>
    </p:spTree>
    <p:extLst>
      <p:ext uri="{BB962C8B-B14F-4D97-AF65-F5344CB8AC3E}">
        <p14:creationId xmlns:p14="http://schemas.microsoft.com/office/powerpoint/2010/main" val="114006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98C27-F8BE-A7BD-0B95-8D6F826A02C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6AA52E3-9CBC-37E7-A692-AD4F129F477E}"/>
              </a:ext>
            </a:extLst>
          </p:cNvPr>
          <p:cNvPicPr>
            <a:picLocks noChangeAspect="1"/>
          </p:cNvPicPr>
          <p:nvPr/>
        </p:nvPicPr>
        <p:blipFill>
          <a:blip r:embed="rId2"/>
          <a:stretch>
            <a:fillRect/>
          </a:stretch>
        </p:blipFill>
        <p:spPr>
          <a:xfrm>
            <a:off x="976424" y="886138"/>
            <a:ext cx="1373372" cy="1373372"/>
          </a:xfrm>
          <a:prstGeom prst="rect">
            <a:avLst/>
          </a:prstGeom>
        </p:spPr>
      </p:pic>
      <p:sp>
        <p:nvSpPr>
          <p:cNvPr id="5" name="Rectangle 4">
            <a:extLst>
              <a:ext uri="{FF2B5EF4-FFF2-40B4-BE49-F238E27FC236}">
                <a16:creationId xmlns:a16="http://schemas.microsoft.com/office/drawing/2014/main" id="{AA6162EC-0810-87F2-89EC-BCEC94E8ADCE}"/>
              </a:ext>
            </a:extLst>
          </p:cNvPr>
          <p:cNvSpPr/>
          <p:nvPr/>
        </p:nvSpPr>
        <p:spPr>
          <a:xfrm>
            <a:off x="3244838" y="1056258"/>
            <a:ext cx="9268788" cy="646331"/>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3600" b="1" dirty="0">
                <a:solidFill>
                  <a:srgbClr val="00A9A9"/>
                </a:solidFill>
                <a:latin typeface="Lato" panose="020F0502020204030203" pitchFamily="34" charset="77"/>
                <a:cs typeface="Calibri"/>
              </a:rPr>
              <a:t>Employer benefits</a:t>
            </a:r>
          </a:p>
        </p:txBody>
      </p:sp>
      <p:sp>
        <p:nvSpPr>
          <p:cNvPr id="4" name="Rectangle 3">
            <a:extLst>
              <a:ext uri="{FF2B5EF4-FFF2-40B4-BE49-F238E27FC236}">
                <a16:creationId xmlns:a16="http://schemas.microsoft.com/office/drawing/2014/main" id="{DEA7B769-157D-BB52-3F1A-3604936984AA}"/>
              </a:ext>
            </a:extLst>
          </p:cNvPr>
          <p:cNvSpPr/>
          <p:nvPr/>
        </p:nvSpPr>
        <p:spPr>
          <a:xfrm>
            <a:off x="3244838" y="1912270"/>
            <a:ext cx="8365915" cy="3883627"/>
          </a:xfrm>
          <a:prstGeom prst="rect">
            <a:avLst/>
          </a:prstGeom>
        </p:spPr>
        <p:txBody>
          <a:bodyPr wrap="square" lIns="91440" tIns="45720" rIns="91440" bIns="45720" anchor="t">
            <a:spAutoFit/>
          </a:bodyPr>
          <a:lstStyle/>
          <a:p>
            <a:pPr marL="342900" lvl="0" indent="-342900">
              <a:lnSpc>
                <a:spcPct val="115000"/>
              </a:lnSpc>
              <a:spcAft>
                <a:spcPts val="800"/>
              </a:spcAft>
              <a:buFont typeface="Wingdings" pitchFamily="2" charset="2"/>
              <a:buChar char="ü"/>
            </a:pPr>
            <a:r>
              <a:rPr lang="en-GB" sz="2800" b="1" kern="100" dirty="0">
                <a:effectLst/>
                <a:latin typeface="Lato" panose="020F0502020204030203" pitchFamily="34" charset="77"/>
                <a:ea typeface="Aptos" panose="020B0004020202020204" pitchFamily="34" charset="0"/>
                <a:cs typeface="Times New Roman" panose="02020603050405020304" pitchFamily="18" charset="0"/>
              </a:rPr>
              <a:t>Early talent pipeline development</a:t>
            </a:r>
            <a:endParaRPr lang="en-GB" sz="2800" kern="100" dirty="0">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endParaRPr lang="en-GB" sz="1800" kern="100" dirty="0">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600" kern="100" dirty="0">
                <a:effectLst/>
                <a:latin typeface="Lato" panose="020F0502020204030203" pitchFamily="34" charset="77"/>
                <a:ea typeface="Aptos" panose="020B0004020202020204" pitchFamily="34" charset="0"/>
                <a:cs typeface="Times New Roman" panose="02020603050405020304" pitchFamily="18" charset="0"/>
              </a:rPr>
              <a:t>Work experience can help build awareness of your brand and your sector. </a:t>
            </a:r>
          </a:p>
          <a:p>
            <a:pPr>
              <a:lnSpc>
                <a:spcPct val="115000"/>
              </a:lnSpc>
              <a:spcAft>
                <a:spcPts val="800"/>
              </a:spcAft>
              <a:buNone/>
            </a:pPr>
            <a:endParaRPr lang="en-GB" sz="1600" b="1"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600" b="1"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87% </a:t>
            </a:r>
            <a:r>
              <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of employers say their work in this area is encouraging young people to take up careers in their sector.</a:t>
            </a:r>
          </a:p>
          <a:p>
            <a:pPr>
              <a:lnSpc>
                <a:spcPct val="115000"/>
              </a:lnSpc>
              <a:spcAft>
                <a:spcPts val="800"/>
              </a:spcAft>
            </a:pPr>
            <a:endPar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pPr>
            <a:r>
              <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Employers delivering the highest quality ‘meaningful opportunities’ (including workplace experiences) are </a:t>
            </a:r>
            <a:r>
              <a:rPr lang="en-GB" sz="1600" b="1"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2x </a:t>
            </a:r>
            <a:r>
              <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as likely to say their work is helping close skills gaps. </a:t>
            </a:r>
          </a:p>
          <a:p>
            <a:pPr>
              <a:spcAft>
                <a:spcPts val="800"/>
              </a:spcAft>
            </a:pPr>
            <a:r>
              <a:rPr lang="en-GB" sz="1800" kern="100" dirty="0">
                <a:effectLst/>
                <a:latin typeface="Lato" panose="020F0502020204030203" pitchFamily="34" charset="77"/>
                <a:ea typeface="Aptos" panose="020B0004020202020204" pitchFamily="34" charset="0"/>
                <a:cs typeface="Times New Roman" panose="02020603050405020304" pitchFamily="18" charset="0"/>
              </a:rPr>
              <a:t> </a:t>
            </a:r>
          </a:p>
        </p:txBody>
      </p:sp>
      <p:sp>
        <p:nvSpPr>
          <p:cNvPr id="7" name="TextBox 6">
            <a:extLst>
              <a:ext uri="{FF2B5EF4-FFF2-40B4-BE49-F238E27FC236}">
                <a16:creationId xmlns:a16="http://schemas.microsoft.com/office/drawing/2014/main" id="{76F7E238-E1C9-7670-9337-80BAA772836F}"/>
              </a:ext>
            </a:extLst>
          </p:cNvPr>
          <p:cNvSpPr txBox="1"/>
          <p:nvPr/>
        </p:nvSpPr>
        <p:spPr>
          <a:xfrm>
            <a:off x="3244838" y="6177516"/>
            <a:ext cx="7175069" cy="430887"/>
          </a:xfrm>
          <a:prstGeom prst="rect">
            <a:avLst/>
          </a:prstGeom>
          <a:noFill/>
        </p:spPr>
        <p:txBody>
          <a:bodyPr wrap="square" rtlCol="0">
            <a:spAutoFit/>
          </a:bodyPr>
          <a:lstStyle/>
          <a:p>
            <a:r>
              <a:rPr lang="en-GB" sz="1100" dirty="0"/>
              <a:t>Source: </a:t>
            </a:r>
            <a:r>
              <a:rPr lang="en-GB" sz="1100" dirty="0">
                <a:hlinkClick r:id="rId3"/>
              </a:rPr>
              <a:t>https://www.careersandenterprise.co.uk/media/5jdfj3dg/1958-employer-standards-for-careers-education-one-year-on-v10-non-print.pdf</a:t>
            </a:r>
            <a:r>
              <a:rPr lang="en-GB" sz="1100" dirty="0"/>
              <a:t> (p.7)</a:t>
            </a:r>
          </a:p>
        </p:txBody>
      </p:sp>
    </p:spTree>
    <p:extLst>
      <p:ext uri="{BB962C8B-B14F-4D97-AF65-F5344CB8AC3E}">
        <p14:creationId xmlns:p14="http://schemas.microsoft.com/office/powerpoint/2010/main" val="3287458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BF13C-3480-1E55-E94A-FABA2CDA91A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3F3F945-5DB7-EF96-A964-555E16BAFD23}"/>
              </a:ext>
            </a:extLst>
          </p:cNvPr>
          <p:cNvPicPr>
            <a:picLocks noChangeAspect="1"/>
          </p:cNvPicPr>
          <p:nvPr/>
        </p:nvPicPr>
        <p:blipFill>
          <a:blip r:embed="rId2"/>
          <a:stretch>
            <a:fillRect/>
          </a:stretch>
        </p:blipFill>
        <p:spPr>
          <a:xfrm>
            <a:off x="976424" y="886138"/>
            <a:ext cx="1373372" cy="1373372"/>
          </a:xfrm>
          <a:prstGeom prst="rect">
            <a:avLst/>
          </a:prstGeom>
        </p:spPr>
      </p:pic>
      <p:sp>
        <p:nvSpPr>
          <p:cNvPr id="5" name="Rectangle 4">
            <a:extLst>
              <a:ext uri="{FF2B5EF4-FFF2-40B4-BE49-F238E27FC236}">
                <a16:creationId xmlns:a16="http://schemas.microsoft.com/office/drawing/2014/main" id="{AE1F0184-CBB5-8136-30D0-91B08329FDDA}"/>
              </a:ext>
            </a:extLst>
          </p:cNvPr>
          <p:cNvSpPr/>
          <p:nvPr/>
        </p:nvSpPr>
        <p:spPr>
          <a:xfrm>
            <a:off x="3244838" y="1056258"/>
            <a:ext cx="9268788" cy="646331"/>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3600" b="1" dirty="0">
                <a:solidFill>
                  <a:srgbClr val="00A9A9"/>
                </a:solidFill>
                <a:latin typeface="Lato" panose="020F0502020204030203" pitchFamily="34" charset="77"/>
                <a:cs typeface="Calibri"/>
              </a:rPr>
              <a:t>Employer benefits</a:t>
            </a:r>
          </a:p>
        </p:txBody>
      </p:sp>
      <p:sp>
        <p:nvSpPr>
          <p:cNvPr id="2" name="Rectangle 1">
            <a:extLst>
              <a:ext uri="{FF2B5EF4-FFF2-40B4-BE49-F238E27FC236}">
                <a16:creationId xmlns:a16="http://schemas.microsoft.com/office/drawing/2014/main" id="{26278607-02B5-6B82-E19C-CFD651AF8952}"/>
              </a:ext>
            </a:extLst>
          </p:cNvPr>
          <p:cNvSpPr/>
          <p:nvPr/>
        </p:nvSpPr>
        <p:spPr>
          <a:xfrm>
            <a:off x="3244838" y="1843735"/>
            <a:ext cx="8578567" cy="4517134"/>
          </a:xfrm>
          <a:prstGeom prst="rect">
            <a:avLst/>
          </a:prstGeom>
        </p:spPr>
        <p:txBody>
          <a:bodyPr wrap="square" lIns="91440" tIns="45720" rIns="91440" bIns="45720" anchor="t">
            <a:spAutoFit/>
          </a:bodyPr>
          <a:lstStyle/>
          <a:p>
            <a:pPr marL="285750" lvl="0" indent="-285750">
              <a:lnSpc>
                <a:spcPct val="115000"/>
              </a:lnSpc>
              <a:spcAft>
                <a:spcPts val="800"/>
              </a:spcAft>
              <a:buFont typeface="Wingdings" pitchFamily="2" charset="2"/>
              <a:buChar char="ü"/>
            </a:pPr>
            <a:r>
              <a:rPr lang="en-GB" sz="2800" b="1" kern="100" dirty="0">
                <a:effectLst/>
                <a:latin typeface="Lato" panose="020F0502020204030203" pitchFamily="34" charset="77"/>
                <a:ea typeface="Aptos" panose="020B0004020202020204" pitchFamily="34" charset="0"/>
                <a:cs typeface="Times New Roman" panose="02020603050405020304" pitchFamily="18" charset="0"/>
              </a:rPr>
              <a:t>Inclusive talent development</a:t>
            </a:r>
            <a:endParaRPr lang="en-GB" sz="2800" kern="100" dirty="0">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endParaRPr lang="en-GB" sz="1600" kern="100" dirty="0">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600" kern="100" dirty="0">
                <a:effectLst/>
                <a:latin typeface="Lato" panose="020F0502020204030203" pitchFamily="34" charset="77"/>
                <a:ea typeface="Aptos" panose="020B0004020202020204" pitchFamily="34" charset="0"/>
                <a:cs typeface="Times New Roman" panose="02020603050405020304" pitchFamily="18" charset="0"/>
              </a:rPr>
              <a:t>By ensuring inclusivity you can break down barriers, challenge stereotypes and broaden your future talent pipeline, which can maximise interest in your organisation. </a:t>
            </a:r>
          </a:p>
          <a:p>
            <a:pPr>
              <a:lnSpc>
                <a:spcPct val="115000"/>
              </a:lnSpc>
              <a:spcAft>
                <a:spcPts val="800"/>
              </a:spcAft>
              <a:buNone/>
            </a:pPr>
            <a:endParaRPr lang="en-GB" sz="1600" kern="100" dirty="0">
              <a:solidFill>
                <a:srgbClr val="0070C0"/>
              </a:solidFill>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Employers proactively targeting their activities to under-represented groups are </a:t>
            </a:r>
            <a:r>
              <a:rPr lang="en-GB" sz="1600" b="1"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1.5x</a:t>
            </a:r>
            <a:r>
              <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 </a:t>
            </a:r>
            <a:r>
              <a:rPr lang="en-GB" sz="1600" b="1"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more likely</a:t>
            </a:r>
            <a:r>
              <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 to say that their education outreach is helping them to develop new talent pipelines.</a:t>
            </a:r>
            <a:r>
              <a:rPr lang="en-GB" sz="1600" kern="100" dirty="0">
                <a:solidFill>
                  <a:srgbClr val="525E93"/>
                </a:solidFill>
                <a:latin typeface="Lato" panose="020F0502020204030203" pitchFamily="34" charset="77"/>
                <a:ea typeface="Aptos" panose="020B0004020202020204" pitchFamily="34" charset="0"/>
                <a:cs typeface="Times New Roman" panose="02020603050405020304" pitchFamily="18" charset="0"/>
              </a:rPr>
              <a:t>*</a:t>
            </a:r>
          </a:p>
          <a:p>
            <a:pPr>
              <a:lnSpc>
                <a:spcPct val="115000"/>
              </a:lnSpc>
              <a:spcAft>
                <a:spcPts val="800"/>
              </a:spcAft>
              <a:buNone/>
            </a:pPr>
            <a:endPar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In 2024 Cisco UK &amp; Ireland identified that 50% of their female apprentice cohort came through one of their work experience programmes**. </a:t>
            </a:r>
          </a:p>
          <a:p>
            <a:pPr>
              <a:lnSpc>
                <a:spcPct val="115000"/>
              </a:lnSpc>
              <a:spcAft>
                <a:spcPts val="800"/>
              </a:spcAft>
              <a:buNone/>
            </a:pPr>
            <a:endPar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endParaRPr>
          </a:p>
          <a:p>
            <a:pPr>
              <a:spcAft>
                <a:spcPts val="800"/>
              </a:spcAft>
            </a:pPr>
            <a:r>
              <a:rPr lang="en-GB" sz="1800" kern="100" dirty="0">
                <a:effectLst/>
                <a:latin typeface="Lato" panose="020F0502020204030203" pitchFamily="34" charset="77"/>
                <a:ea typeface="Aptos" panose="020B0004020202020204" pitchFamily="34" charset="0"/>
                <a:cs typeface="Times New Roman" panose="02020603050405020304" pitchFamily="18" charset="0"/>
              </a:rPr>
              <a:t> </a:t>
            </a:r>
          </a:p>
        </p:txBody>
      </p:sp>
      <p:sp>
        <p:nvSpPr>
          <p:cNvPr id="6" name="TextBox 5">
            <a:extLst>
              <a:ext uri="{FF2B5EF4-FFF2-40B4-BE49-F238E27FC236}">
                <a16:creationId xmlns:a16="http://schemas.microsoft.com/office/drawing/2014/main" id="{45E39FBD-DF6A-78E0-02AA-3788C4B49E38}"/>
              </a:ext>
            </a:extLst>
          </p:cNvPr>
          <p:cNvSpPr txBox="1"/>
          <p:nvPr/>
        </p:nvSpPr>
        <p:spPr>
          <a:xfrm>
            <a:off x="3244838" y="5975122"/>
            <a:ext cx="6967728" cy="538609"/>
          </a:xfrm>
          <a:prstGeom prst="rect">
            <a:avLst/>
          </a:prstGeom>
          <a:noFill/>
        </p:spPr>
        <p:txBody>
          <a:bodyPr wrap="square" rtlCol="0">
            <a:spAutoFit/>
          </a:bodyPr>
          <a:lstStyle/>
          <a:p>
            <a:r>
              <a:rPr lang="en-GB" kern="100" dirty="0">
                <a:solidFill>
                  <a:srgbClr val="525E93"/>
                </a:solidFill>
                <a:latin typeface="Aptos" panose="020B0004020202020204" pitchFamily="34" charset="0"/>
                <a:ea typeface="Aptos" panose="020B0004020202020204" pitchFamily="34" charset="0"/>
                <a:cs typeface="Times New Roman" panose="02020603050405020304" pitchFamily="18" charset="0"/>
              </a:rPr>
              <a:t>*</a:t>
            </a:r>
            <a:r>
              <a:rPr lang="en-GB" sz="1100" kern="100" dirty="0">
                <a:solidFill>
                  <a:srgbClr val="525E93"/>
                </a:solidFill>
                <a:latin typeface="Aptos" panose="020B0004020202020204" pitchFamily="34" charset="0"/>
                <a:ea typeface="Aptos" panose="020B0004020202020204" pitchFamily="34" charset="0"/>
                <a:cs typeface="Times New Roman" panose="02020603050405020304" pitchFamily="18" charset="0"/>
              </a:rPr>
              <a:t>based on users of the </a:t>
            </a:r>
            <a:r>
              <a:rPr lang="en-GB" sz="1100" kern="100" dirty="0">
                <a:solidFill>
                  <a:srgbClr val="525E93"/>
                </a:solidFill>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Employer Standards </a:t>
            </a:r>
            <a:r>
              <a:rPr lang="en-GB" sz="1100" kern="100" dirty="0">
                <a:solidFill>
                  <a:srgbClr val="525E93"/>
                </a:solidFill>
                <a:latin typeface="Aptos" panose="020B0004020202020204" pitchFamily="34" charset="0"/>
                <a:ea typeface="Aptos" panose="020B0004020202020204" pitchFamily="34" charset="0"/>
                <a:cs typeface="Times New Roman" panose="02020603050405020304" pitchFamily="18" charset="0"/>
              </a:rPr>
              <a:t>tool  </a:t>
            </a:r>
          </a:p>
          <a:p>
            <a:r>
              <a:rPr lang="en-GB" sz="1100" kern="100" dirty="0">
                <a:solidFill>
                  <a:srgbClr val="525E93"/>
                </a:solidFill>
                <a:effectLst/>
                <a:latin typeface="Aptos" panose="020B0004020202020204" pitchFamily="34" charset="0"/>
                <a:ea typeface="Aptos" panose="020B0004020202020204" pitchFamily="34" charset="0"/>
                <a:cs typeface="Times New Roman" panose="02020603050405020304" pitchFamily="18" charset="0"/>
              </a:rPr>
              <a:t>** </a:t>
            </a:r>
            <a:r>
              <a:rPr lang="en-GB" sz="1100" dirty="0">
                <a:solidFill>
                  <a:srgbClr val="525E93"/>
                </a:solidFill>
                <a:hlinkClick r:id="rId4"/>
              </a:rPr>
              <a:t>Cisco Pathways Social Impact Report 2014-2024 10 years of impact</a:t>
            </a:r>
            <a:endParaRPr lang="en-GB" dirty="0">
              <a:solidFill>
                <a:srgbClr val="525E93"/>
              </a:solidFill>
            </a:endParaRPr>
          </a:p>
        </p:txBody>
      </p:sp>
    </p:spTree>
    <p:extLst>
      <p:ext uri="{BB962C8B-B14F-4D97-AF65-F5344CB8AC3E}">
        <p14:creationId xmlns:p14="http://schemas.microsoft.com/office/powerpoint/2010/main" val="363949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4C3DE-D157-BC3B-B188-0977558B1E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13CFED4-796F-6A50-4876-ECADA2FF81FB}"/>
              </a:ext>
            </a:extLst>
          </p:cNvPr>
          <p:cNvPicPr>
            <a:picLocks noChangeAspect="1"/>
          </p:cNvPicPr>
          <p:nvPr/>
        </p:nvPicPr>
        <p:blipFill>
          <a:blip r:embed="rId2"/>
          <a:stretch>
            <a:fillRect/>
          </a:stretch>
        </p:blipFill>
        <p:spPr>
          <a:xfrm>
            <a:off x="976424" y="886138"/>
            <a:ext cx="1373372" cy="1373372"/>
          </a:xfrm>
          <a:prstGeom prst="rect">
            <a:avLst/>
          </a:prstGeom>
        </p:spPr>
      </p:pic>
      <p:sp>
        <p:nvSpPr>
          <p:cNvPr id="5" name="Rectangle 4">
            <a:extLst>
              <a:ext uri="{FF2B5EF4-FFF2-40B4-BE49-F238E27FC236}">
                <a16:creationId xmlns:a16="http://schemas.microsoft.com/office/drawing/2014/main" id="{4D9F42CF-11B5-50A2-CCEA-FC27AF380106}"/>
              </a:ext>
            </a:extLst>
          </p:cNvPr>
          <p:cNvSpPr/>
          <p:nvPr/>
        </p:nvSpPr>
        <p:spPr>
          <a:xfrm>
            <a:off x="3244838" y="1056258"/>
            <a:ext cx="9268788" cy="646331"/>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3600" b="1" dirty="0">
                <a:solidFill>
                  <a:srgbClr val="00A9A9"/>
                </a:solidFill>
                <a:latin typeface="Lato" panose="020F0502020204030203" pitchFamily="34" charset="77"/>
                <a:cs typeface="Calibri"/>
              </a:rPr>
              <a:t>Employer benefits</a:t>
            </a:r>
          </a:p>
        </p:txBody>
      </p:sp>
      <p:sp>
        <p:nvSpPr>
          <p:cNvPr id="6" name="TextBox 5">
            <a:extLst>
              <a:ext uri="{FF2B5EF4-FFF2-40B4-BE49-F238E27FC236}">
                <a16:creationId xmlns:a16="http://schemas.microsoft.com/office/drawing/2014/main" id="{9F3EFE1F-A7DF-3AC6-4E35-E6534D677904}"/>
              </a:ext>
            </a:extLst>
          </p:cNvPr>
          <p:cNvSpPr txBox="1"/>
          <p:nvPr/>
        </p:nvSpPr>
        <p:spPr>
          <a:xfrm>
            <a:off x="3244838" y="5975122"/>
            <a:ext cx="6967728" cy="646331"/>
          </a:xfrm>
          <a:prstGeom prst="rect">
            <a:avLst/>
          </a:prstGeom>
          <a:noFill/>
        </p:spPr>
        <p:txBody>
          <a:bodyPr wrap="square" rtlCol="0">
            <a:spAutoFit/>
          </a:bodyPr>
          <a:lstStyle/>
          <a:p>
            <a:r>
              <a:rPr lang="en-GB" kern="100" dirty="0">
                <a:solidFill>
                  <a:srgbClr val="525E93"/>
                </a:solidFill>
                <a:latin typeface="Aptos" panose="020B0004020202020204" pitchFamily="34" charset="0"/>
                <a:ea typeface="Aptos" panose="020B0004020202020204" pitchFamily="34" charset="0"/>
                <a:cs typeface="Times New Roman" panose="02020603050405020304" pitchFamily="18" charset="0"/>
              </a:rPr>
              <a:t>*</a:t>
            </a:r>
            <a:r>
              <a:rPr lang="en-GB" sz="1100" kern="100" dirty="0">
                <a:solidFill>
                  <a:srgbClr val="525E93"/>
                </a:solidFill>
                <a:latin typeface="Aptos" panose="020B0004020202020204" pitchFamily="34" charset="0"/>
                <a:ea typeface="Aptos" panose="020B0004020202020204" pitchFamily="34" charset="0"/>
                <a:cs typeface="Times New Roman" panose="02020603050405020304" pitchFamily="18" charset="0"/>
              </a:rPr>
              <a:t>based on users of the </a:t>
            </a:r>
            <a:r>
              <a:rPr lang="en-GB" sz="1100" kern="100" dirty="0">
                <a:solidFill>
                  <a:srgbClr val="525E93"/>
                </a:solidFill>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Employer Standards </a:t>
            </a:r>
            <a:r>
              <a:rPr lang="en-GB" sz="1100" kern="100" dirty="0">
                <a:solidFill>
                  <a:srgbClr val="525E93"/>
                </a:solidFill>
                <a:latin typeface="Aptos" panose="020B0004020202020204" pitchFamily="34" charset="0"/>
                <a:ea typeface="Aptos" panose="020B0004020202020204" pitchFamily="34" charset="0"/>
                <a:cs typeface="Times New Roman" panose="02020603050405020304" pitchFamily="18" charset="0"/>
              </a:rPr>
              <a:t>tool</a:t>
            </a:r>
            <a:endParaRPr lang="en-GB" sz="1100" kern="100" dirty="0">
              <a:solidFill>
                <a:srgbClr val="525E93"/>
              </a:solidFill>
              <a:effectLst/>
              <a:latin typeface="Aptos" panose="020B0004020202020204" pitchFamily="34" charset="0"/>
              <a:ea typeface="Aptos" panose="020B0004020202020204" pitchFamily="34" charset="0"/>
              <a:cs typeface="Times New Roman" panose="02020603050405020304" pitchFamily="18" charset="0"/>
            </a:endParaRPr>
          </a:p>
          <a:p>
            <a:endParaRPr lang="en-GB" dirty="0">
              <a:solidFill>
                <a:srgbClr val="525E93"/>
              </a:solidFill>
            </a:endParaRPr>
          </a:p>
        </p:txBody>
      </p:sp>
      <p:sp>
        <p:nvSpPr>
          <p:cNvPr id="4" name="Rectangle 3">
            <a:extLst>
              <a:ext uri="{FF2B5EF4-FFF2-40B4-BE49-F238E27FC236}">
                <a16:creationId xmlns:a16="http://schemas.microsoft.com/office/drawing/2014/main" id="{ED1DA686-3D5F-0A79-0863-BAA688751DE1}"/>
              </a:ext>
            </a:extLst>
          </p:cNvPr>
          <p:cNvSpPr/>
          <p:nvPr/>
        </p:nvSpPr>
        <p:spPr>
          <a:xfrm>
            <a:off x="3244838" y="1843735"/>
            <a:ext cx="8089469" cy="3930115"/>
          </a:xfrm>
          <a:prstGeom prst="rect">
            <a:avLst/>
          </a:prstGeom>
        </p:spPr>
        <p:txBody>
          <a:bodyPr wrap="square" lIns="91440" tIns="45720" rIns="91440" bIns="45720" anchor="t">
            <a:spAutoFit/>
          </a:bodyPr>
          <a:lstStyle/>
          <a:p>
            <a:pPr marL="457200" lvl="0" indent="-457200">
              <a:lnSpc>
                <a:spcPct val="115000"/>
              </a:lnSpc>
              <a:spcAft>
                <a:spcPts val="800"/>
              </a:spcAft>
              <a:buFont typeface="Wingdings" pitchFamily="2" charset="2"/>
              <a:buChar char="ü"/>
            </a:pPr>
            <a:r>
              <a:rPr lang="en-GB" sz="2800" b="1" kern="100" dirty="0">
                <a:effectLst/>
                <a:latin typeface="Lato" panose="020F0502020204030203" pitchFamily="34" charset="77"/>
                <a:ea typeface="Aptos" panose="020B0004020202020204" pitchFamily="34" charset="0"/>
                <a:cs typeface="Times New Roman" panose="02020603050405020304" pitchFamily="18" charset="0"/>
              </a:rPr>
              <a:t>Cost savings</a:t>
            </a:r>
            <a:endParaRPr lang="en-GB" sz="2800" kern="100" dirty="0">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endParaRPr lang="en-GB" sz="1600" kern="100" dirty="0">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600" kern="100" dirty="0">
                <a:effectLst/>
                <a:latin typeface="Lato" panose="020F0502020204030203" pitchFamily="34" charset="77"/>
                <a:ea typeface="Aptos" panose="020B0004020202020204" pitchFamily="34" charset="0"/>
                <a:cs typeface="Times New Roman" panose="02020603050405020304" pitchFamily="18" charset="0"/>
              </a:rPr>
              <a:t>Engaging your prospective talent pipeline can lower the cost per hire of early careers recruitment and reduce onboarding attrition.</a:t>
            </a:r>
          </a:p>
          <a:p>
            <a:pPr>
              <a:lnSpc>
                <a:spcPct val="115000"/>
              </a:lnSpc>
              <a:spcAft>
                <a:spcPts val="800"/>
              </a:spcAft>
              <a:buNone/>
            </a:pPr>
            <a:endParaRPr lang="en-GB" sz="1600" kern="100" dirty="0">
              <a:solidFill>
                <a:srgbClr val="0070C0"/>
              </a:solidFill>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Almost </a:t>
            </a:r>
            <a:r>
              <a:rPr lang="en-GB" sz="1600" b="1"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40% </a:t>
            </a:r>
            <a:r>
              <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of employers say working with schools and colleges has helped them to reduce their recruitment costs. </a:t>
            </a:r>
            <a:r>
              <a:rPr lang="en-GB" sz="1600" kern="100" dirty="0">
                <a:solidFill>
                  <a:srgbClr val="525E93"/>
                </a:solidFill>
                <a:latin typeface="Lato" panose="020F0502020204030203" pitchFamily="34" charset="77"/>
                <a:ea typeface="Aptos" panose="020B0004020202020204" pitchFamily="34" charset="0"/>
                <a:cs typeface="Times New Roman" panose="02020603050405020304" pitchFamily="18" charset="0"/>
              </a:rPr>
              <a:t>*</a:t>
            </a:r>
          </a:p>
          <a:p>
            <a:pPr>
              <a:lnSpc>
                <a:spcPct val="115000"/>
              </a:lnSpc>
              <a:spcAft>
                <a:spcPts val="800"/>
              </a:spcAft>
              <a:buNone/>
            </a:pPr>
            <a:endParaRPr lang="en-GB" sz="1800" kern="100" dirty="0">
              <a:solidFill>
                <a:srgbClr val="0070C0"/>
              </a:solidFill>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endParaRPr lang="en-GB" kern="100" dirty="0">
              <a:solidFill>
                <a:srgbClr val="0070C0"/>
              </a:solidFill>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endParaRPr lang="en-GB" sz="1800" kern="100" dirty="0">
              <a:solidFill>
                <a:srgbClr val="0070C0"/>
              </a:solidFill>
              <a:effectLst/>
              <a:latin typeface="Lato" panose="020F0502020204030203" pitchFamily="34" charset="77"/>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27870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BA720-5D2E-9A03-3679-4EBEFA4FB0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576E9F4-C8FD-FA67-8660-9D1C7FE568A0}"/>
              </a:ext>
            </a:extLst>
          </p:cNvPr>
          <p:cNvPicPr>
            <a:picLocks noChangeAspect="1"/>
          </p:cNvPicPr>
          <p:nvPr/>
        </p:nvPicPr>
        <p:blipFill>
          <a:blip r:embed="rId2"/>
          <a:stretch>
            <a:fillRect/>
          </a:stretch>
        </p:blipFill>
        <p:spPr>
          <a:xfrm>
            <a:off x="976424" y="886138"/>
            <a:ext cx="1373372" cy="1373372"/>
          </a:xfrm>
          <a:prstGeom prst="rect">
            <a:avLst/>
          </a:prstGeom>
        </p:spPr>
      </p:pic>
      <p:sp>
        <p:nvSpPr>
          <p:cNvPr id="5" name="Rectangle 4">
            <a:extLst>
              <a:ext uri="{FF2B5EF4-FFF2-40B4-BE49-F238E27FC236}">
                <a16:creationId xmlns:a16="http://schemas.microsoft.com/office/drawing/2014/main" id="{C7AEF7C1-8EA8-51CA-66A2-C8489FC26A1F}"/>
              </a:ext>
            </a:extLst>
          </p:cNvPr>
          <p:cNvSpPr/>
          <p:nvPr/>
        </p:nvSpPr>
        <p:spPr>
          <a:xfrm>
            <a:off x="3159778" y="562972"/>
            <a:ext cx="9268788" cy="646331"/>
          </a:xfrm>
          <a:prstGeom prst="rect">
            <a:avLst/>
          </a:prstGeom>
        </p:spPr>
        <p:txBody>
          <a:bodyPr wrap="square" lIns="91440" tIns="45720" rIns="91440" bIns="45720" anchor="t">
            <a:spAutoFit/>
          </a:bodyPr>
          <a:lstStyle/>
          <a:p>
            <a:pPr marL="0" marR="0" lvl="1" indent="0" algn="l" defTabSz="1507937" rtl="0" eaLnBrk="1" fontAlgn="auto" latinLnBrk="0" hangingPunct="1">
              <a:lnSpc>
                <a:spcPct val="100000"/>
              </a:lnSpc>
              <a:spcBef>
                <a:spcPts val="600"/>
              </a:spcBef>
              <a:spcAft>
                <a:spcPts val="600"/>
              </a:spcAft>
              <a:buClrTx/>
              <a:buSzPct val="100000"/>
              <a:buFontTx/>
              <a:buNone/>
              <a:tabLst/>
              <a:defRPr/>
            </a:pPr>
            <a:r>
              <a:rPr kumimoji="0" lang="en-GB" sz="3600" b="1" i="0" u="none" strike="noStrike" kern="1200" cap="none" spc="0" normalizeH="0" baseline="0" noProof="0">
                <a:ln>
                  <a:noFill/>
                </a:ln>
                <a:solidFill>
                  <a:srgbClr val="00A9A9"/>
                </a:solidFill>
                <a:effectLst/>
                <a:uLnTx/>
                <a:uFillTx/>
                <a:latin typeface="Lato" panose="020F0502020204030203" pitchFamily="34" charset="77"/>
                <a:ea typeface="+mn-ea"/>
                <a:cs typeface="Calibri"/>
              </a:rPr>
              <a:t>Employer benefits</a:t>
            </a:r>
          </a:p>
        </p:txBody>
      </p:sp>
      <p:sp>
        <p:nvSpPr>
          <p:cNvPr id="2" name="Rectangle 1">
            <a:extLst>
              <a:ext uri="{FF2B5EF4-FFF2-40B4-BE49-F238E27FC236}">
                <a16:creationId xmlns:a16="http://schemas.microsoft.com/office/drawing/2014/main" id="{276F7C8D-836C-69DA-7755-F4E21B8942B1}"/>
              </a:ext>
            </a:extLst>
          </p:cNvPr>
          <p:cNvSpPr/>
          <p:nvPr/>
        </p:nvSpPr>
        <p:spPr>
          <a:xfrm>
            <a:off x="3159778" y="1223810"/>
            <a:ext cx="8496472" cy="5702908"/>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15000"/>
              </a:lnSpc>
              <a:spcBef>
                <a:spcPts val="0"/>
              </a:spcBef>
              <a:spcAft>
                <a:spcPts val="800"/>
              </a:spcAft>
              <a:buClrTx/>
              <a:buSzTx/>
              <a:buFont typeface="Wingdings" panose="05000000000000000000" pitchFamily="2" charset="2"/>
              <a:buChar char="ü"/>
              <a:tabLst/>
              <a:defRPr/>
            </a:pPr>
            <a:r>
              <a:rPr kumimoji="0" lang="en-GB" sz="2800" b="1" i="0" u="none" strike="noStrike" kern="100" cap="none" spc="0" normalizeH="0" baseline="0" noProof="0" dirty="0">
                <a:ln>
                  <a:noFill/>
                </a:ln>
                <a:solidFill>
                  <a:prstClr val="black"/>
                </a:solidFill>
                <a:effectLst/>
                <a:uLnTx/>
                <a:uFillTx/>
                <a:latin typeface="Lato"/>
                <a:ea typeface="Lato"/>
                <a:cs typeface="Lato"/>
              </a:rPr>
              <a:t>Social value and community impact</a:t>
            </a:r>
            <a:endParaRPr kumimoji="0" lang="en-GB" sz="2800" b="0" i="0" u="none" strike="noStrike" kern="100" cap="none" spc="0" normalizeH="0" baseline="0" noProof="0" dirty="0">
              <a:ln>
                <a:noFill/>
              </a:ln>
              <a:solidFill>
                <a:prstClr val="black"/>
              </a:solidFill>
              <a:effectLst/>
              <a:uLnTx/>
              <a:uFillTx/>
              <a:latin typeface="Lato"/>
              <a:ea typeface="Lato"/>
              <a:cs typeface="Lato"/>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0" i="0" u="none" strike="noStrike" kern="100" cap="none" spc="0" normalizeH="0" baseline="0" noProof="0" dirty="0">
                <a:ln>
                  <a:noFill/>
                </a:ln>
                <a:solidFill>
                  <a:prstClr val="black"/>
                </a:solidFill>
                <a:effectLst/>
                <a:uLnTx/>
                <a:uFillTx/>
                <a:latin typeface="Lato"/>
                <a:ea typeface="Lato"/>
                <a:cs typeface="Lato"/>
              </a:rPr>
              <a:t>Modern work experience is one of the most practical and measurable ways for employers to create social value. It strengthens local economies, supports business resilience and develops the future talent pipeline employers rely on.</a:t>
            </a:r>
            <a:endParaRPr lang="en-GB" sz="1400" b="0" i="0" u="none" strike="noStrike" kern="100" cap="none" spc="0" normalizeH="0" baseline="0" noProof="0" dirty="0">
              <a:ln>
                <a:noFill/>
              </a:ln>
              <a:solidFill>
                <a:prstClr val="black"/>
              </a:solidFill>
              <a:effectLst/>
              <a:uLnTx/>
              <a:uFillTx/>
              <a:latin typeface="Lato"/>
              <a:ea typeface="Lato"/>
              <a:cs typeface="Lato"/>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Lato"/>
                <a:ea typeface="Lato"/>
                <a:cs typeface="Lato"/>
              </a:rPr>
              <a:t>Government reforms now make this even more important.</a:t>
            </a:r>
            <a:br>
              <a:rPr lang="en-GB" sz="1400" b="0" i="0" u="none" strike="noStrike" kern="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rPr>
            </a:br>
            <a:r>
              <a:rPr kumimoji="0" lang="en-GB" sz="1400" b="0" i="0" u="none" strike="noStrike" kern="0" cap="none" spc="0" normalizeH="0" baseline="0" noProof="0" dirty="0">
                <a:ln>
                  <a:noFill/>
                </a:ln>
                <a:solidFill>
                  <a:prstClr val="black"/>
                </a:solidFill>
                <a:effectLst/>
                <a:uLnTx/>
                <a:uFillTx/>
                <a:latin typeface="Lato"/>
                <a:ea typeface="Lato"/>
                <a:cs typeface="Lato"/>
              </a:rPr>
              <a:t>Under the Procurement Act 2023, the National Procurement Policy Statement, the Social Value Model and the 2025 Public Procurement consultation, suppliers must show how they support </a:t>
            </a:r>
            <a:r>
              <a:rPr kumimoji="0" lang="en-GB" sz="1400" b="1" i="0" u="none" strike="noStrike" kern="0" cap="none" spc="0" normalizeH="0" baseline="0" noProof="0" dirty="0">
                <a:ln>
                  <a:noFill/>
                </a:ln>
                <a:solidFill>
                  <a:prstClr val="black"/>
                </a:solidFill>
                <a:effectLst/>
                <a:uLnTx/>
                <a:uFillTx/>
                <a:latin typeface="Lato"/>
                <a:ea typeface="Lato"/>
                <a:cs typeface="Lato"/>
              </a:rPr>
              <a:t>skills, opportunity and workforce development</a:t>
            </a:r>
            <a:r>
              <a:rPr kumimoji="0" lang="en-GB" sz="1400" b="0" i="0" u="none" strike="noStrike" kern="0" cap="none" spc="0" normalizeH="0" baseline="0" noProof="0" dirty="0">
                <a:ln>
                  <a:noFill/>
                </a:ln>
                <a:solidFill>
                  <a:prstClr val="black"/>
                </a:solidFill>
                <a:effectLst/>
                <a:uLnTx/>
                <a:uFillTx/>
                <a:latin typeface="Lato"/>
                <a:ea typeface="Lato"/>
                <a:cs typeface="Lato"/>
              </a:rPr>
              <a:t>, </a:t>
            </a:r>
            <a:r>
              <a:rPr kumimoji="0" lang="en-GB" sz="1400" b="0" i="0" u="none" strike="noStrike" kern="100" cap="none" spc="0" normalizeH="0" baseline="0" noProof="0" dirty="0">
                <a:ln>
                  <a:noFill/>
                </a:ln>
                <a:solidFill>
                  <a:prstClr val="black"/>
                </a:solidFill>
                <a:effectLst/>
                <a:uLnTx/>
                <a:uFillTx/>
                <a:latin typeface="Lato"/>
                <a:ea typeface="Lato"/>
                <a:cs typeface="Lato"/>
              </a:rPr>
              <a:t>now central priorities for public procurement and local growth.</a:t>
            </a:r>
            <a:endParaRPr lang="en-GB" sz="1400" b="0" i="0" u="none" strike="noStrike" kern="100" cap="none" spc="0" normalizeH="0" baseline="0" noProof="0" dirty="0">
              <a:ln>
                <a:noFill/>
              </a:ln>
              <a:solidFill>
                <a:prstClr val="black"/>
              </a:solidFill>
              <a:effectLst/>
              <a:uLnTx/>
              <a:uFillTx/>
              <a:latin typeface="Lato"/>
              <a:ea typeface="Lato"/>
              <a:cs typeface="Lato"/>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0" i="0" u="none" strike="noStrike" kern="100" cap="none" spc="0" normalizeH="0" baseline="0" noProof="0" dirty="0">
                <a:ln>
                  <a:noFill/>
                </a:ln>
                <a:solidFill>
                  <a:prstClr val="black"/>
                </a:solidFill>
                <a:effectLst/>
                <a:uLnTx/>
                <a:uFillTx/>
                <a:latin typeface="Lato"/>
                <a:ea typeface="Lato"/>
                <a:cs typeface="Lato"/>
              </a:rPr>
              <a:t>Work experience delivers exactly this: real opportunities for young people and clear contribution to both local and national priorities.</a:t>
            </a:r>
            <a:endParaRPr lang="en-GB" sz="1400" b="0" i="0" u="none" strike="noStrike" kern="100" cap="none" spc="0" normalizeH="0" baseline="0" noProof="0" dirty="0">
              <a:ln>
                <a:noFill/>
              </a:ln>
              <a:solidFill>
                <a:prstClr val="black"/>
              </a:solidFill>
              <a:effectLst/>
              <a:uLnTx/>
              <a:uFillTx/>
              <a:latin typeface="Lato"/>
              <a:ea typeface="Lato"/>
              <a:cs typeface="Lato"/>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Lato"/>
                <a:ea typeface="Lato"/>
                <a:cs typeface="Lato"/>
              </a:rPr>
              <a:t>The Social Value Impact of Work Experience</a:t>
            </a:r>
            <a:endParaRPr kumimoji="0" lang="en-GB" sz="1400" b="0" i="0" u="none" strike="noStrike" kern="100" cap="none" spc="0" normalizeH="0" baseline="0" noProof="0" dirty="0">
              <a:ln>
                <a:noFill/>
              </a:ln>
              <a:solidFill>
                <a:prstClr val="black"/>
              </a:solidFill>
              <a:effectLst/>
              <a:uLnTx/>
              <a:uFillTx/>
              <a:latin typeface="Lato"/>
              <a:ea typeface="Lato"/>
              <a:cs typeface="Lato"/>
            </a:endParaRPr>
          </a:p>
          <a:p>
            <a:pPr marL="342900" indent="-342900">
              <a:lnSpc>
                <a:spcPct val="107000"/>
              </a:lnSpc>
              <a:spcAft>
                <a:spcPts val="800"/>
              </a:spcAft>
              <a:buSzPts val="1000"/>
              <a:buFont typeface="Symbol" panose="05050102010706020507" pitchFamily="18" charset="2"/>
              <a:buChar char=""/>
              <a:tabLst>
                <a:tab pos="457200" algn="l"/>
              </a:tabLst>
              <a:defRPr/>
            </a:pPr>
            <a:r>
              <a:rPr kumimoji="0" lang="en-GB" sz="1400" b="0" i="0" u="none" strike="noStrike" kern="0" cap="none" spc="0" normalizeH="0" baseline="0" noProof="0" dirty="0">
                <a:ln>
                  <a:noFill/>
                </a:ln>
                <a:solidFill>
                  <a:prstClr val="black"/>
                </a:solidFill>
                <a:effectLst/>
                <a:uLnTx/>
                <a:uFillTx/>
                <a:latin typeface="Lato"/>
                <a:ea typeface="Lato"/>
                <a:cs typeface="Lato"/>
              </a:rPr>
              <a:t>Visible commitment to local communities</a:t>
            </a:r>
            <a:r>
              <a:rPr lang="en-GB" sz="1400" kern="0" dirty="0">
                <a:solidFill>
                  <a:prstClr val="black"/>
                </a:solidFill>
                <a:latin typeface="Lato"/>
                <a:ea typeface="Lato"/>
                <a:cs typeface="Lato"/>
              </a:rPr>
              <a:t>, including opportunity to target opportunities to cohorts missing out  </a:t>
            </a:r>
            <a:endParaRPr kumimoji="0" lang="en-GB" sz="1400" b="0" i="0" u="none" strike="noStrike" kern="1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endParaRPr>
          </a:p>
          <a:p>
            <a:pPr marL="342900" indent="-342900">
              <a:lnSpc>
                <a:spcPct val="107000"/>
              </a:lnSpc>
              <a:spcAft>
                <a:spcPts val="800"/>
              </a:spcAft>
              <a:buSzPts val="1000"/>
              <a:buFont typeface="Symbol" panose="05050102010706020507" pitchFamily="18" charset="2"/>
              <a:buChar char=""/>
              <a:tabLst>
                <a:tab pos="457200" algn="l"/>
              </a:tabLst>
              <a:defRPr/>
            </a:pPr>
            <a:r>
              <a:rPr kumimoji="0" lang="en-GB" sz="1400" b="0" i="0" u="none" strike="noStrike" kern="0" cap="none" spc="0" normalizeH="0" baseline="0" noProof="0" dirty="0">
                <a:ln>
                  <a:noFill/>
                </a:ln>
                <a:solidFill>
                  <a:prstClr val="black"/>
                </a:solidFill>
                <a:effectLst/>
                <a:uLnTx/>
                <a:uFillTx/>
                <a:latin typeface="Lato"/>
                <a:ea typeface="Lato"/>
                <a:cs typeface="Lato"/>
              </a:rPr>
              <a:t>Stronger bid performance with clear, </a:t>
            </a:r>
            <a:r>
              <a:rPr lang="en-GB" sz="1400" kern="0" dirty="0">
                <a:solidFill>
                  <a:prstClr val="black"/>
                </a:solidFill>
                <a:latin typeface="Lato"/>
                <a:ea typeface="Lato"/>
                <a:cs typeface="Lato"/>
              </a:rPr>
              <a:t>measurable, robust and reportable</a:t>
            </a:r>
            <a:r>
              <a:rPr kumimoji="0" lang="en-GB" sz="1400" b="0" i="0" u="none" strike="noStrike" kern="0" cap="none" spc="0" normalizeH="0" baseline="0" noProof="0" dirty="0">
                <a:ln>
                  <a:noFill/>
                </a:ln>
                <a:solidFill>
                  <a:prstClr val="black"/>
                </a:solidFill>
                <a:effectLst/>
                <a:uLnTx/>
                <a:uFillTx/>
                <a:latin typeface="Lato"/>
                <a:ea typeface="Lato"/>
                <a:cs typeface="Lato"/>
              </a:rPr>
              <a:t> social value outcomes</a:t>
            </a:r>
            <a:endParaRPr kumimoji="0" lang="en-GB" sz="1400" b="0" i="0" u="none" strike="noStrike" kern="100" cap="none" spc="0" normalizeH="0" baseline="0" noProof="0" dirty="0">
              <a:ln>
                <a:noFill/>
              </a:ln>
              <a:solidFill>
                <a:prstClr val="black"/>
              </a:solidFill>
              <a:effectLst/>
              <a:uLnTx/>
              <a:uFillTx/>
              <a:latin typeface="Lato"/>
              <a:ea typeface="Lato"/>
              <a:cs typeface="Lato"/>
            </a:endParaRP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0" i="0" u="none" strike="noStrike" kern="0" cap="none" spc="0" normalizeH="0" baseline="0" noProof="0" dirty="0">
                <a:ln>
                  <a:noFill/>
                </a:ln>
                <a:solidFill>
                  <a:prstClr val="black"/>
                </a:solidFill>
                <a:effectLst/>
                <a:uLnTx/>
                <a:uFillTx/>
                <a:latin typeface="Lato"/>
                <a:ea typeface="Lato"/>
                <a:cs typeface="Lato"/>
              </a:rPr>
              <a:t>Flexible and achievable for any business, from SMEs to major contractors</a:t>
            </a:r>
            <a:endParaRPr kumimoji="0" lang="en-GB" sz="1400" b="0" i="0" u="none" strike="noStrike" kern="100" cap="none" spc="0" normalizeH="0" baseline="0" noProof="0" dirty="0">
              <a:ln>
                <a:noFill/>
              </a:ln>
              <a:solidFill>
                <a:prstClr val="black"/>
              </a:solidFill>
              <a:effectLst/>
              <a:uLnTx/>
              <a:uFillTx/>
              <a:latin typeface="Lato"/>
              <a:ea typeface="Lato"/>
              <a:cs typeface="Lato"/>
            </a:endParaRP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0" i="0" u="none" strike="noStrike" kern="100" cap="none" spc="0" normalizeH="0" baseline="0" noProof="0" dirty="0">
                <a:ln>
                  <a:noFill/>
                </a:ln>
                <a:solidFill>
                  <a:prstClr val="black"/>
                </a:solidFill>
                <a:effectLst/>
                <a:uLnTx/>
                <a:uFillTx/>
                <a:latin typeface="Lato"/>
                <a:ea typeface="Lato"/>
                <a:cs typeface="Lato"/>
              </a:rPr>
              <a:t>High impact which builds confidence in young people now and strengthens talent pipelines for the future</a:t>
            </a:r>
            <a:endParaRPr lang="en-GB" sz="1400" b="0" i="0" u="none" strike="noStrike" kern="100" cap="none" spc="0" normalizeH="0" baseline="0" noProof="0" dirty="0">
              <a:ln>
                <a:noFill/>
              </a:ln>
              <a:solidFill>
                <a:prstClr val="black"/>
              </a:solidFill>
              <a:effectLst/>
              <a:uLnTx/>
              <a:uFillTx/>
              <a:latin typeface="Lato"/>
              <a:ea typeface="Lato"/>
              <a:cs typeface="La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Lato"/>
                <a:ea typeface="Lato"/>
                <a:cs typeface="Lato"/>
              </a:rPr>
              <a:t>Modern work experience: good for young people, good for communities, good for business.</a:t>
            </a:r>
            <a:endParaRPr lang="en-GB" sz="1400" b="1" i="0" u="none" strike="noStrike" kern="1200" cap="none" spc="0" normalizeH="0" baseline="0" noProof="0" dirty="0">
              <a:ln>
                <a:noFill/>
              </a:ln>
              <a:solidFill>
                <a:prstClr val="black"/>
              </a:solidFill>
              <a:effectLst/>
              <a:uLnTx/>
              <a:uFillTx/>
              <a:latin typeface="Lato"/>
              <a:ea typeface="Lato"/>
              <a:cs typeface="Lato"/>
            </a:endParaRPr>
          </a:p>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en-GB" sz="1800" b="0" i="0" u="none" strike="noStrike" kern="100" cap="none" spc="0" normalizeH="0" baseline="0" noProof="0" dirty="0">
              <a:ln>
                <a:noFill/>
              </a:ln>
              <a:solidFill>
                <a:prstClr val="black"/>
              </a:solidFill>
              <a:effectLst/>
              <a:uLnTx/>
              <a:uFillTx/>
              <a:latin typeface="Lato" panose="020F0502020204030203" pitchFamily="34" charset="77"/>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02812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DA3A7-6E4F-1174-9952-5BE0C2AC50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B04DFD-F9F6-EAB7-41F6-33CA59030579}"/>
              </a:ext>
            </a:extLst>
          </p:cNvPr>
          <p:cNvPicPr>
            <a:picLocks noChangeAspect="1"/>
          </p:cNvPicPr>
          <p:nvPr/>
        </p:nvPicPr>
        <p:blipFill>
          <a:blip r:embed="rId2"/>
          <a:stretch>
            <a:fillRect/>
          </a:stretch>
        </p:blipFill>
        <p:spPr>
          <a:xfrm>
            <a:off x="976424" y="886138"/>
            <a:ext cx="1373372" cy="1373372"/>
          </a:xfrm>
          <a:prstGeom prst="rect">
            <a:avLst/>
          </a:prstGeom>
        </p:spPr>
      </p:pic>
      <p:sp>
        <p:nvSpPr>
          <p:cNvPr id="5" name="Rectangle 4">
            <a:extLst>
              <a:ext uri="{FF2B5EF4-FFF2-40B4-BE49-F238E27FC236}">
                <a16:creationId xmlns:a16="http://schemas.microsoft.com/office/drawing/2014/main" id="{88B7D8CE-4E0F-F883-5C47-43DA00C196F6}"/>
              </a:ext>
            </a:extLst>
          </p:cNvPr>
          <p:cNvSpPr/>
          <p:nvPr/>
        </p:nvSpPr>
        <p:spPr>
          <a:xfrm>
            <a:off x="3244838" y="1056258"/>
            <a:ext cx="9268788" cy="646331"/>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3600" b="1" dirty="0">
                <a:solidFill>
                  <a:srgbClr val="00A9A9"/>
                </a:solidFill>
                <a:latin typeface="Lato" panose="020F0502020204030203" pitchFamily="34" charset="77"/>
                <a:cs typeface="Calibri"/>
              </a:rPr>
              <a:t>Employer benefits</a:t>
            </a:r>
          </a:p>
        </p:txBody>
      </p:sp>
      <p:sp>
        <p:nvSpPr>
          <p:cNvPr id="2" name="Rectangle 1">
            <a:extLst>
              <a:ext uri="{FF2B5EF4-FFF2-40B4-BE49-F238E27FC236}">
                <a16:creationId xmlns:a16="http://schemas.microsoft.com/office/drawing/2014/main" id="{23129185-8A31-DF9B-E508-2D9B1116DF7A}"/>
              </a:ext>
            </a:extLst>
          </p:cNvPr>
          <p:cNvSpPr/>
          <p:nvPr/>
        </p:nvSpPr>
        <p:spPr>
          <a:xfrm>
            <a:off x="3244838" y="1702589"/>
            <a:ext cx="7706697" cy="5065489"/>
          </a:xfrm>
          <a:prstGeom prst="rect">
            <a:avLst/>
          </a:prstGeom>
        </p:spPr>
        <p:txBody>
          <a:bodyPr wrap="square" lIns="91440" tIns="45720" rIns="91440" bIns="45720" anchor="t">
            <a:spAutoFit/>
          </a:bodyPr>
          <a:lstStyle/>
          <a:p>
            <a:pPr marL="285750" lvl="0" indent="-285750">
              <a:lnSpc>
                <a:spcPct val="115000"/>
              </a:lnSpc>
              <a:spcAft>
                <a:spcPts val="800"/>
              </a:spcAft>
              <a:buFont typeface="Wingdings" pitchFamily="2" charset="2"/>
              <a:buChar char="ü"/>
            </a:pPr>
            <a:r>
              <a:rPr lang="en-GB" sz="2800" b="1" kern="100" dirty="0">
                <a:effectLst/>
                <a:latin typeface="Lato" panose="020F0502020204030203" pitchFamily="34" charset="77"/>
                <a:ea typeface="Aptos" panose="020B0004020202020204" pitchFamily="34" charset="0"/>
                <a:cs typeface="Times New Roman" panose="02020603050405020304" pitchFamily="18" charset="0"/>
              </a:rPr>
              <a:t>Supports social mobility</a:t>
            </a:r>
            <a:endParaRPr lang="en-GB" sz="2800" kern="100" dirty="0">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endParaRPr lang="en-GB" sz="1600" kern="100" dirty="0">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600" kern="100" dirty="0">
                <a:effectLst/>
                <a:latin typeface="Lato" panose="020F0502020204030203" pitchFamily="34" charset="77"/>
                <a:ea typeface="Aptos" panose="020B0004020202020204" pitchFamily="34" charset="0"/>
                <a:cs typeface="Times New Roman" panose="02020603050405020304" pitchFamily="18" charset="0"/>
              </a:rPr>
              <a:t>A commitment to social mobility begins with supporting young people without social networks to have their first experience of the workplace. </a:t>
            </a:r>
          </a:p>
          <a:p>
            <a:pPr>
              <a:lnSpc>
                <a:spcPct val="115000"/>
              </a:lnSpc>
              <a:spcAft>
                <a:spcPts val="800"/>
              </a:spcAft>
              <a:buNone/>
            </a:pPr>
            <a:r>
              <a:rPr lang="en-GB" sz="1600" kern="100" dirty="0">
                <a:effectLst/>
                <a:latin typeface="Lato" panose="020F0502020204030203" pitchFamily="34" charset="77"/>
                <a:ea typeface="Aptos" panose="020B0004020202020204" pitchFamily="34" charset="0"/>
                <a:cs typeface="Times New Roman" panose="02020603050405020304" pitchFamily="18" charset="0"/>
              </a:rPr>
              <a:t>Children’s aspirations are shaped, moulded and restricted by gender stereotyping, socio-economic background and social networks</a:t>
            </a:r>
            <a:r>
              <a:rPr lang="en-GB" sz="16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 </a:t>
            </a:r>
          </a:p>
          <a:p>
            <a:pPr>
              <a:lnSpc>
                <a:spcPct val="115000"/>
              </a:lnSpc>
              <a:spcAft>
                <a:spcPts val="800"/>
              </a:spcAft>
              <a:buNone/>
            </a:pPr>
            <a:r>
              <a:rPr lang="en-GB" sz="1600" kern="100">
                <a:solidFill>
                  <a:srgbClr val="525E93"/>
                </a:solidFill>
                <a:effectLst/>
                <a:latin typeface="Lato"/>
                <a:ea typeface="Aptos" panose="020B0004020202020204" pitchFamily="34" charset="0"/>
                <a:cs typeface="Times New Roman"/>
              </a:rPr>
              <a:t>Stereotypes begin to develop as early </a:t>
            </a:r>
            <a:r>
              <a:rPr lang="en-GB" sz="1600" kern="100">
                <a:solidFill>
                  <a:srgbClr val="525E93"/>
                </a:solidFill>
                <a:latin typeface="Lato"/>
                <a:ea typeface="Aptos" panose="020B0004020202020204" pitchFamily="34" charset="0"/>
                <a:cs typeface="Times New Roman"/>
              </a:rPr>
              <a:t>as</a:t>
            </a:r>
            <a:r>
              <a:rPr lang="en-GB" sz="1600" kern="100">
                <a:solidFill>
                  <a:srgbClr val="525E93"/>
                </a:solidFill>
                <a:effectLst/>
                <a:latin typeface="Lato"/>
                <a:ea typeface="Aptos" panose="020B0004020202020204" pitchFamily="34" charset="0"/>
                <a:cs typeface="Times New Roman"/>
              </a:rPr>
              <a:t> seven years old.</a:t>
            </a:r>
            <a:r>
              <a:rPr lang="en-GB" sz="1600" kern="100" baseline="30000" dirty="0">
                <a:solidFill>
                  <a:srgbClr val="525E93"/>
                </a:solidFill>
                <a:latin typeface="Lato"/>
                <a:ea typeface="Aptos" panose="020B0004020202020204" pitchFamily="34" charset="0"/>
                <a:cs typeface="Times New Roman"/>
              </a:rPr>
              <a:t>2</a:t>
            </a:r>
            <a:endParaRPr lang="en-GB" sz="1600" kern="100" baseline="30000" dirty="0">
              <a:solidFill>
                <a:srgbClr val="525E93"/>
              </a:solidFill>
              <a:effectLst/>
              <a:latin typeface="Lato"/>
              <a:ea typeface="Aptos" panose="020B0004020202020204" pitchFamily="34" charset="0"/>
              <a:cs typeface="Times New Roman"/>
            </a:endParaRPr>
          </a:p>
          <a:p>
            <a:pPr>
              <a:lnSpc>
                <a:spcPct val="115000"/>
              </a:lnSpc>
              <a:spcAft>
                <a:spcPts val="800"/>
              </a:spcAft>
              <a:buNone/>
            </a:pPr>
            <a:r>
              <a:rPr lang="en-GB" sz="1600" kern="100" dirty="0">
                <a:effectLst/>
                <a:latin typeface="Lato" panose="020F0502020204030203" pitchFamily="34" charset="77"/>
                <a:ea typeface="Aptos" panose="020B0004020202020204" pitchFamily="34" charset="0"/>
                <a:cs typeface="Times New Roman" panose="02020603050405020304" pitchFamily="18" charset="0"/>
              </a:rPr>
              <a:t>Young people from low socio-economic backgrounds need more support to build their networks, confidence and skills. Their attainment is positively impacted by meeting relatable workplace role models.</a:t>
            </a:r>
            <a:r>
              <a:rPr lang="en-GB" sz="1600" kern="100" baseline="30000" dirty="0">
                <a:effectLst/>
                <a:latin typeface="Lato" panose="020F0502020204030203" pitchFamily="34" charset="77"/>
                <a:ea typeface="Aptos" panose="020B0004020202020204" pitchFamily="34" charset="0"/>
                <a:cs typeface="Times New Roman" panose="02020603050405020304" pitchFamily="18" charset="0"/>
              </a:rPr>
              <a:t>3</a:t>
            </a:r>
          </a:p>
          <a:p>
            <a:pPr>
              <a:lnSpc>
                <a:spcPct val="115000"/>
              </a:lnSpc>
              <a:spcAft>
                <a:spcPts val="800"/>
              </a:spcAft>
              <a:buNone/>
            </a:pPr>
            <a:endParaRPr lang="en-GB" kern="100" dirty="0">
              <a:latin typeface="Lato" panose="020F0502020204030203" pitchFamily="34" charset="77"/>
              <a:ea typeface="Aptos" panose="020B0004020202020204" pitchFamily="34" charset="0"/>
              <a:cs typeface="Times New Roman" panose="02020603050405020304" pitchFamily="18" charset="0"/>
            </a:endParaRPr>
          </a:p>
          <a:p>
            <a:pPr>
              <a:buNone/>
            </a:pPr>
            <a:r>
              <a:rPr lang="en-GB" sz="1000" kern="100" baseline="30000" dirty="0">
                <a:solidFill>
                  <a:srgbClr val="467886"/>
                </a:solidFill>
                <a:effectLst/>
                <a:latin typeface="Lato" panose="020F0502020204030203" pitchFamily="34" charset="77"/>
                <a:ea typeface="Aptos" panose="020B0004020202020204" pitchFamily="34" charset="0"/>
                <a:cs typeface="Times New Roman" panose="02020603050405020304" pitchFamily="18" charset="0"/>
                <a:hlinkClick r:id="rId3"/>
              </a:rPr>
              <a:t>1</a:t>
            </a:r>
            <a:r>
              <a:rPr lang="en-GB" sz="1000" kern="100" dirty="0">
                <a:solidFill>
                  <a:srgbClr val="467886"/>
                </a:solidFill>
                <a:effectLst/>
                <a:latin typeface="Lato" panose="020F0502020204030203" pitchFamily="34" charset="77"/>
                <a:ea typeface="Aptos" panose="020B0004020202020204" pitchFamily="34" charset="0"/>
                <a:cs typeface="Times New Roman" panose="02020603050405020304" pitchFamily="18" charset="0"/>
                <a:hlinkClick r:id="rId3"/>
              </a:rPr>
              <a:t>https://www.mckinsey.com/industries/social-sector/our-insights/breaking-the-standstill-how-social-mobility-can-boost-europes-economy</a:t>
            </a:r>
            <a:r>
              <a:rPr lang="en-GB" sz="1000" kern="100" dirty="0">
                <a:effectLst/>
                <a:latin typeface="Lato" panose="020F0502020204030203" pitchFamily="34" charset="77"/>
                <a:ea typeface="Aptos" panose="020B0004020202020204" pitchFamily="34" charset="0"/>
                <a:cs typeface="Times New Roman" panose="02020603050405020304" pitchFamily="18" charset="0"/>
              </a:rPr>
              <a:t> </a:t>
            </a:r>
          </a:p>
          <a:p>
            <a:pPr>
              <a:buNone/>
            </a:pPr>
            <a:r>
              <a:rPr lang="en-GB" sz="1000" u="sng" kern="100" baseline="30000" dirty="0">
                <a:solidFill>
                  <a:srgbClr val="467886"/>
                </a:solidFill>
                <a:effectLst/>
                <a:latin typeface="Lato" panose="020F0502020204030203" pitchFamily="34" charset="77"/>
                <a:ea typeface="Aptos" panose="020B0004020202020204" pitchFamily="34" charset="0"/>
                <a:cs typeface="Times New Roman" panose="02020603050405020304" pitchFamily="18" charset="0"/>
                <a:hlinkClick r:id="rId4"/>
              </a:rPr>
              <a:t>2</a:t>
            </a:r>
            <a:r>
              <a:rPr lang="en-GB" sz="1000" u="sng" kern="100" dirty="0">
                <a:solidFill>
                  <a:srgbClr val="467886"/>
                </a:solidFill>
                <a:effectLst/>
                <a:latin typeface="Lato" panose="020F0502020204030203" pitchFamily="34" charset="77"/>
                <a:ea typeface="Aptos" panose="020B0004020202020204" pitchFamily="34" charset="0"/>
                <a:cs typeface="Times New Roman" panose="02020603050405020304" pitchFamily="18" charset="0"/>
                <a:hlinkClick r:id="rId4"/>
              </a:rPr>
              <a:t> https://www.educationandemployers.org/wp-content/uploads/2018/01/Drawing-the-Future-FINAL-REPORT.pdf</a:t>
            </a:r>
            <a:r>
              <a:rPr lang="en-GB" sz="1000" kern="100" dirty="0">
                <a:effectLst/>
                <a:latin typeface="Lato" panose="020F0502020204030203" pitchFamily="34" charset="77"/>
                <a:ea typeface="Aptos" panose="020B0004020202020204" pitchFamily="34" charset="0"/>
                <a:cs typeface="Times New Roman" panose="02020603050405020304" pitchFamily="18" charset="0"/>
              </a:rPr>
              <a:t> </a:t>
            </a:r>
          </a:p>
          <a:p>
            <a:pPr>
              <a:buNone/>
            </a:pPr>
            <a:r>
              <a:rPr lang="en-GB" sz="1000" u="sng" kern="100" baseline="30000" dirty="0">
                <a:solidFill>
                  <a:srgbClr val="467886"/>
                </a:solidFill>
                <a:effectLst/>
                <a:latin typeface="Lato" panose="020F0502020204030203" pitchFamily="34" charset="77"/>
                <a:ea typeface="Aptos" panose="020B0004020202020204" pitchFamily="34" charset="0"/>
                <a:cs typeface="Times New Roman" panose="02020603050405020304" pitchFamily="18" charset="0"/>
                <a:hlinkClick r:id="rId5"/>
              </a:rPr>
              <a:t>3 </a:t>
            </a:r>
            <a:r>
              <a:rPr lang="en-GB" sz="1000" u="sng" kern="100" dirty="0">
                <a:solidFill>
                  <a:srgbClr val="467886"/>
                </a:solidFill>
                <a:effectLst/>
                <a:latin typeface="Lato" panose="020F0502020204030203" pitchFamily="34" charset="77"/>
                <a:ea typeface="Aptos" panose="020B0004020202020204" pitchFamily="34" charset="0"/>
                <a:cs typeface="Times New Roman" panose="02020603050405020304" pitchFamily="18" charset="0"/>
                <a:hlinkClick r:id="rId5"/>
              </a:rPr>
              <a:t>https://www.careersandenterprise.co.uk/media/3ogdxqu1/bit67-cec-report_v3.pdf</a:t>
            </a:r>
            <a:r>
              <a:rPr lang="en-GB" sz="1000" kern="100" dirty="0">
                <a:effectLst/>
                <a:latin typeface="Lato" panose="020F0502020204030203" pitchFamily="34" charset="77"/>
                <a:ea typeface="Aptos" panose="020B0004020202020204" pitchFamily="34" charset="0"/>
                <a:cs typeface="Times New Roman" panose="02020603050405020304" pitchFamily="18" charset="0"/>
              </a:rPr>
              <a:t> </a:t>
            </a:r>
          </a:p>
          <a:p>
            <a:pPr>
              <a:spcAft>
                <a:spcPts val="800"/>
              </a:spcAft>
              <a:buNone/>
            </a:pPr>
            <a:endParaRPr lang="en-GB" sz="1800" kern="100" dirty="0">
              <a:effectLst/>
              <a:latin typeface="Lato" panose="020F0502020204030203" pitchFamily="34" charset="77"/>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98539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0A139-DA0C-CD73-75E0-F47D703C884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92BBAB-CF48-814F-2718-F61791FA0BF8}"/>
              </a:ext>
            </a:extLst>
          </p:cNvPr>
          <p:cNvPicPr>
            <a:picLocks noChangeAspect="1"/>
          </p:cNvPicPr>
          <p:nvPr/>
        </p:nvPicPr>
        <p:blipFill>
          <a:blip r:embed="rId2"/>
          <a:stretch>
            <a:fillRect/>
          </a:stretch>
        </p:blipFill>
        <p:spPr>
          <a:xfrm>
            <a:off x="976424" y="886138"/>
            <a:ext cx="1373372" cy="1373372"/>
          </a:xfrm>
          <a:prstGeom prst="rect">
            <a:avLst/>
          </a:prstGeom>
        </p:spPr>
      </p:pic>
      <p:sp>
        <p:nvSpPr>
          <p:cNvPr id="5" name="Rectangle 4">
            <a:extLst>
              <a:ext uri="{FF2B5EF4-FFF2-40B4-BE49-F238E27FC236}">
                <a16:creationId xmlns:a16="http://schemas.microsoft.com/office/drawing/2014/main" id="{35D3CE1A-332B-8BCC-7D05-3FCC63394417}"/>
              </a:ext>
            </a:extLst>
          </p:cNvPr>
          <p:cNvSpPr/>
          <p:nvPr/>
        </p:nvSpPr>
        <p:spPr>
          <a:xfrm>
            <a:off x="3244838" y="1056258"/>
            <a:ext cx="9268788" cy="646331"/>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3600" b="1" dirty="0">
                <a:solidFill>
                  <a:srgbClr val="00A9A9"/>
                </a:solidFill>
                <a:latin typeface="Lato" panose="020F0502020204030203" pitchFamily="34" charset="77"/>
                <a:cs typeface="Calibri"/>
              </a:rPr>
              <a:t>Employer benefits</a:t>
            </a:r>
          </a:p>
        </p:txBody>
      </p:sp>
      <p:sp>
        <p:nvSpPr>
          <p:cNvPr id="4" name="Rectangle 3">
            <a:extLst>
              <a:ext uri="{FF2B5EF4-FFF2-40B4-BE49-F238E27FC236}">
                <a16:creationId xmlns:a16="http://schemas.microsoft.com/office/drawing/2014/main" id="{EDFE85ED-C84C-03D3-BE32-4E0D8B0931F6}"/>
              </a:ext>
            </a:extLst>
          </p:cNvPr>
          <p:cNvSpPr/>
          <p:nvPr/>
        </p:nvSpPr>
        <p:spPr>
          <a:xfrm>
            <a:off x="3244838" y="1852503"/>
            <a:ext cx="8110734" cy="4233980"/>
          </a:xfrm>
          <a:prstGeom prst="rect">
            <a:avLst/>
          </a:prstGeom>
        </p:spPr>
        <p:txBody>
          <a:bodyPr wrap="square" lIns="91440" tIns="45720" rIns="91440" bIns="45720" anchor="t">
            <a:spAutoFit/>
          </a:bodyPr>
          <a:lstStyle/>
          <a:p>
            <a:pPr marL="285750" lvl="0" indent="-285750">
              <a:lnSpc>
                <a:spcPct val="115000"/>
              </a:lnSpc>
              <a:spcAft>
                <a:spcPts val="800"/>
              </a:spcAft>
              <a:buFont typeface="Wingdings" pitchFamily="2" charset="2"/>
              <a:buChar char="ü"/>
            </a:pPr>
            <a:r>
              <a:rPr lang="en-GB" sz="2800" b="1" kern="100" dirty="0">
                <a:effectLst/>
                <a:latin typeface="Lato" panose="020F0502020204030203" pitchFamily="34" charset="77"/>
                <a:ea typeface="Aptos" panose="020B0004020202020204" pitchFamily="34" charset="0"/>
                <a:cs typeface="Times New Roman" panose="02020603050405020304" pitchFamily="18" charset="0"/>
              </a:rPr>
              <a:t>Supports skills development</a:t>
            </a:r>
            <a:endParaRPr lang="en-GB" sz="2800" kern="100" dirty="0">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endParaRPr lang="en-GB" kern="100" dirty="0">
              <a:latin typeface="Lato" panose="020F0502020204030203" pitchFamily="34" charset="77"/>
              <a:ea typeface="Aptos" panose="020B0004020202020204" pitchFamily="34" charset="0"/>
              <a:cs typeface="Times New Roman"/>
            </a:endParaRPr>
          </a:p>
          <a:p>
            <a:pPr>
              <a:lnSpc>
                <a:spcPct val="115000"/>
              </a:lnSpc>
              <a:spcAft>
                <a:spcPts val="800"/>
              </a:spcAft>
              <a:buNone/>
            </a:pPr>
            <a:r>
              <a:rPr lang="en-GB" kern="100" dirty="0">
                <a:latin typeface="Lato" panose="020F0502020204030203" pitchFamily="34" charset="77"/>
                <a:ea typeface="Aptos" panose="020B0004020202020204" pitchFamily="34" charset="0"/>
                <a:cs typeface="Times New Roman"/>
              </a:rPr>
              <a:t>Following a recent work experience pilot engaging learners </a:t>
            </a:r>
            <a:r>
              <a:rPr lang="en-GB" sz="1800" kern="100" dirty="0">
                <a:effectLst/>
                <a:latin typeface="Lato" panose="020F0502020204030203" pitchFamily="34" charset="77"/>
                <a:ea typeface="Aptos" panose="020B0004020202020204" pitchFamily="34" charset="0"/>
                <a:cs typeface="Times New Roman"/>
              </a:rPr>
              <a:t>from high deprivation schools in a </a:t>
            </a:r>
            <a:r>
              <a:rPr lang="en-GB" sz="1800" kern="100" dirty="0">
                <a:effectLst/>
                <a:latin typeface="Lato" panose="020F0502020204030203" pitchFamily="34" charset="77"/>
                <a:ea typeface="Aptos" panose="020B0004020202020204" pitchFamily="34" charset="0"/>
                <a:cs typeface="Times New Roman"/>
                <a:hlinkClick r:id="rId3"/>
              </a:rPr>
              <a:t>KPMG-led pilot. </a:t>
            </a:r>
            <a:endParaRPr lang="en-GB" kern="100" dirty="0">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endParaRPr lang="en-GB" sz="1800" b="1" kern="100" dirty="0">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800" b="1"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92% of students </a:t>
            </a:r>
            <a:endParaRPr lang="en-GB" sz="18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reported they better understood the skills employers are looking for. </a:t>
            </a:r>
          </a:p>
          <a:p>
            <a:pPr>
              <a:lnSpc>
                <a:spcPct val="115000"/>
              </a:lnSpc>
              <a:spcAft>
                <a:spcPts val="800"/>
              </a:spcAft>
              <a:buNone/>
            </a:pPr>
            <a:endParaRPr lang="en-GB" sz="18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endParaRPr>
          </a:p>
          <a:p>
            <a:pPr>
              <a:lnSpc>
                <a:spcPct val="115000"/>
              </a:lnSpc>
              <a:spcAft>
                <a:spcPts val="800"/>
              </a:spcAft>
              <a:buNone/>
            </a:pPr>
            <a:r>
              <a:rPr lang="en-GB" sz="1800" b="1"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83% of students </a:t>
            </a:r>
            <a:endParaRPr lang="en-GB" sz="18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endParaRPr>
          </a:p>
          <a:p>
            <a:pPr>
              <a:buNone/>
            </a:pPr>
            <a:r>
              <a:rPr lang="en-GB" sz="18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rPr>
              <a:t>in the same pilot also reported greater awareness of their skills and talents.</a:t>
            </a:r>
            <a:endParaRPr lang="en-GB" sz="1800" kern="100" dirty="0">
              <a:solidFill>
                <a:srgbClr val="525E93"/>
              </a:solidFill>
              <a:effectLst/>
              <a:latin typeface="Lato" panose="020F0502020204030203" pitchFamily="34" charset="77"/>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0E953628-092D-40D8-71FF-090EECF48ABA}"/>
              </a:ext>
            </a:extLst>
          </p:cNvPr>
          <p:cNvSpPr txBox="1"/>
          <p:nvPr/>
        </p:nvSpPr>
        <p:spPr>
          <a:xfrm>
            <a:off x="3242854" y="6387175"/>
            <a:ext cx="6297130" cy="278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E35AEDA4-F3A0-83F4-C140-208FF707A772}"/>
              </a:ext>
            </a:extLst>
          </p:cNvPr>
          <p:cNvSpPr txBox="1"/>
          <p:nvPr/>
        </p:nvSpPr>
        <p:spPr>
          <a:xfrm>
            <a:off x="3245608" y="6389201"/>
            <a:ext cx="636876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i="1" dirty="0"/>
              <a:t>See the </a:t>
            </a:r>
            <a:r>
              <a:rPr lang="en-GB" sz="1400" i="1" dirty="0">
                <a:hlinkClick r:id="rId4"/>
              </a:rPr>
              <a:t>KPMG impact report</a:t>
            </a:r>
            <a:endParaRPr lang="en-GB" sz="1400" i="1" dirty="0"/>
          </a:p>
        </p:txBody>
      </p:sp>
    </p:spTree>
    <p:extLst>
      <p:ext uri="{BB962C8B-B14F-4D97-AF65-F5344CB8AC3E}">
        <p14:creationId xmlns:p14="http://schemas.microsoft.com/office/powerpoint/2010/main" val="925508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D7C3ED-F033-2348-6153-9BA1E3D47D25}"/>
              </a:ext>
            </a:extLst>
          </p:cNvPr>
          <p:cNvSpPr/>
          <p:nvPr/>
        </p:nvSpPr>
        <p:spPr>
          <a:xfrm>
            <a:off x="1391092" y="2653131"/>
            <a:ext cx="9815624" cy="5386090"/>
          </a:xfrm>
          <a:prstGeom prst="rect">
            <a:avLst/>
          </a:prstGeom>
        </p:spPr>
        <p:txBody>
          <a:bodyPr wrap="square" lIns="91440" tIns="45720" rIns="91440" bIns="45720" numCol="2" anchor="t">
            <a:spAutoFit/>
          </a:bodyPr>
          <a:lstStyle/>
          <a:p>
            <a:pPr marL="342900" indent="-342900">
              <a:spcBef>
                <a:spcPts val="600"/>
              </a:spcBef>
              <a:spcAft>
                <a:spcPts val="1200"/>
              </a:spcAft>
              <a:buFont typeface="Arial" panose="020B0604020202020204" pitchFamily="34" charset="0"/>
              <a:buChar char="•"/>
            </a:pPr>
            <a:r>
              <a:rPr lang="en-GB" dirty="0">
                <a:solidFill>
                  <a:schemeClr val="bg1"/>
                </a:solidFill>
                <a:latin typeface="Lato" panose="020F0502020204030203" pitchFamily="34" charset="77"/>
                <a:cs typeface="Calibri" panose="020F0502020204030204" pitchFamily="34" charset="0"/>
              </a:rPr>
              <a:t>Employers who work with Careers Hubs provide higher quality outreach and see greater business benefits, both in the short and long term.</a:t>
            </a:r>
          </a:p>
          <a:p>
            <a:pPr marL="342900" indent="-342900">
              <a:spcBef>
                <a:spcPts val="600"/>
              </a:spcBef>
              <a:spcAft>
                <a:spcPts val="1200"/>
              </a:spcAft>
              <a:buFont typeface="Arial" panose="020B0604020202020204" pitchFamily="34" charset="0"/>
              <a:buChar char="•"/>
            </a:pPr>
            <a:r>
              <a:rPr lang="en-GB" dirty="0">
                <a:solidFill>
                  <a:schemeClr val="bg1"/>
                </a:solidFill>
                <a:latin typeface="Lato" panose="020F0502020204030203" pitchFamily="34" charset="77"/>
                <a:cs typeface="Calibri" panose="020F0502020204030204" pitchFamily="34" charset="0"/>
              </a:rPr>
              <a:t>Employers delivering high quality opportunities over the long term report the greatest business benefits; and these grow over time, especially when it comes to reduced recruitment costs and closing skills gaps. </a:t>
            </a:r>
          </a:p>
          <a:p>
            <a:pPr marL="342900" indent="-342900">
              <a:spcBef>
                <a:spcPts val="600"/>
              </a:spcBef>
              <a:spcAft>
                <a:spcPts val="1200"/>
              </a:spcAft>
              <a:buFont typeface="Arial" panose="020B0604020202020204" pitchFamily="34" charset="0"/>
              <a:buChar char="•"/>
            </a:pPr>
            <a:endParaRPr lang="en-GB" dirty="0">
              <a:solidFill>
                <a:schemeClr val="bg1"/>
              </a:solidFill>
              <a:latin typeface="Lato" panose="020F0502020204030203" pitchFamily="34" charset="77"/>
              <a:cs typeface="Calibri" panose="020F0502020204030204" pitchFamily="34" charset="0"/>
            </a:endParaRPr>
          </a:p>
          <a:p>
            <a:pPr marL="342900" indent="-342900">
              <a:spcBef>
                <a:spcPts val="600"/>
              </a:spcBef>
              <a:spcAft>
                <a:spcPts val="1200"/>
              </a:spcAft>
              <a:buFont typeface="Arial" panose="020B0604020202020204" pitchFamily="34" charset="0"/>
              <a:buChar char="•"/>
            </a:pPr>
            <a:endParaRPr lang="en-GB" dirty="0">
              <a:solidFill>
                <a:schemeClr val="bg1"/>
              </a:solidFill>
              <a:latin typeface="Lato" panose="020F0502020204030203" pitchFamily="34" charset="77"/>
              <a:cs typeface="Calibri" panose="020F0502020204030204" pitchFamily="34" charset="0"/>
            </a:endParaRPr>
          </a:p>
          <a:p>
            <a:pPr marL="342900" indent="-342900">
              <a:spcBef>
                <a:spcPts val="600"/>
              </a:spcBef>
              <a:spcAft>
                <a:spcPts val="1200"/>
              </a:spcAft>
              <a:buFont typeface="Arial" panose="020B0604020202020204" pitchFamily="34" charset="0"/>
              <a:buChar char="•"/>
            </a:pPr>
            <a:endParaRPr lang="en-GB" dirty="0">
              <a:solidFill>
                <a:schemeClr val="bg1"/>
              </a:solidFill>
              <a:latin typeface="Lato" panose="020F0502020204030203" pitchFamily="34" charset="77"/>
              <a:cs typeface="Calibri" panose="020F0502020204030204" pitchFamily="34" charset="0"/>
            </a:endParaRPr>
          </a:p>
          <a:p>
            <a:pPr marL="342900" indent="-342900">
              <a:spcBef>
                <a:spcPts val="600"/>
              </a:spcBef>
              <a:spcAft>
                <a:spcPts val="1200"/>
              </a:spcAft>
              <a:buFont typeface="Arial" panose="020B0604020202020204" pitchFamily="34" charset="0"/>
              <a:buChar char="•"/>
            </a:pPr>
            <a:endParaRPr lang="en-GB" dirty="0">
              <a:solidFill>
                <a:schemeClr val="bg1"/>
              </a:solidFill>
              <a:latin typeface="Lato" panose="020F0502020204030203" pitchFamily="34" charset="77"/>
              <a:cs typeface="Calibri" panose="020F0502020204030204" pitchFamily="34" charset="0"/>
            </a:endParaRPr>
          </a:p>
          <a:p>
            <a:pPr marL="342900" indent="-342900">
              <a:spcBef>
                <a:spcPts val="600"/>
              </a:spcBef>
              <a:spcAft>
                <a:spcPts val="1200"/>
              </a:spcAft>
              <a:buFont typeface="Arial" panose="020B0604020202020204" pitchFamily="34" charset="0"/>
              <a:buChar char="•"/>
            </a:pPr>
            <a:r>
              <a:rPr lang="en-GB" dirty="0">
                <a:solidFill>
                  <a:schemeClr val="bg1"/>
                </a:solidFill>
                <a:latin typeface="Lato" panose="020F0502020204030203" pitchFamily="34" charset="77"/>
                <a:cs typeface="Calibri" panose="020F0502020204030204" pitchFamily="34" charset="0"/>
              </a:rPr>
              <a:t>Our Hubs help in a range of ways:</a:t>
            </a:r>
          </a:p>
          <a:p>
            <a:pPr marL="800100" lvl="1" indent="-342900">
              <a:spcBef>
                <a:spcPts val="600"/>
              </a:spcBef>
              <a:spcAft>
                <a:spcPts val="1200"/>
              </a:spcAft>
              <a:buFont typeface="Wingdings" panose="05000000000000000000" pitchFamily="2" charset="2"/>
              <a:buChar char="ü"/>
            </a:pPr>
            <a:r>
              <a:rPr lang="en-GB" dirty="0">
                <a:solidFill>
                  <a:schemeClr val="bg1"/>
                </a:solidFill>
                <a:latin typeface="Lato" panose="020F0502020204030203" pitchFamily="34" charset="77"/>
                <a:cs typeface="Calibri" panose="020F0502020204030204" pitchFamily="34" charset="0"/>
              </a:rPr>
              <a:t>Make it easy and efficient to engage </a:t>
            </a:r>
          </a:p>
          <a:p>
            <a:pPr marL="800100" lvl="1" indent="-342900">
              <a:spcBef>
                <a:spcPts val="600"/>
              </a:spcBef>
              <a:spcAft>
                <a:spcPts val="1200"/>
              </a:spcAft>
              <a:buFont typeface="Wingdings" panose="05000000000000000000" pitchFamily="2" charset="2"/>
              <a:buChar char="ü"/>
            </a:pPr>
            <a:r>
              <a:rPr lang="en-GB" dirty="0">
                <a:solidFill>
                  <a:schemeClr val="bg1"/>
                </a:solidFill>
                <a:latin typeface="Lato" panose="020F0502020204030203" pitchFamily="34" charset="77"/>
                <a:cs typeface="Calibri" panose="020F0502020204030204" pitchFamily="34" charset="0"/>
              </a:rPr>
              <a:t>Provide data-informed connections to schools &amp; colleges</a:t>
            </a:r>
            <a:endParaRPr lang="en-US" dirty="0">
              <a:solidFill>
                <a:schemeClr val="bg1"/>
              </a:solidFill>
              <a:latin typeface="Lato" panose="020F0502020204030203" pitchFamily="34" charset="77"/>
              <a:cs typeface="Calibri" panose="020F0502020204030204" pitchFamily="34" charset="0"/>
            </a:endParaRPr>
          </a:p>
          <a:p>
            <a:pPr marL="800100" lvl="1" indent="-342900">
              <a:spcBef>
                <a:spcPts val="600"/>
              </a:spcBef>
              <a:spcAft>
                <a:spcPts val="1200"/>
              </a:spcAft>
              <a:buFont typeface="Wingdings" panose="05000000000000000000" pitchFamily="2" charset="2"/>
              <a:buChar char="ü"/>
            </a:pPr>
            <a:r>
              <a:rPr lang="en-GB" dirty="0">
                <a:solidFill>
                  <a:schemeClr val="bg1"/>
                </a:solidFill>
                <a:latin typeface="Lato" panose="020F0502020204030203" pitchFamily="34" charset="77"/>
                <a:cs typeface="Calibri" panose="020F0502020204030204" pitchFamily="34" charset="0"/>
              </a:rPr>
              <a:t>Share best practice &amp; access to resources</a:t>
            </a:r>
          </a:p>
          <a:p>
            <a:pPr marL="0" marR="0" lvl="1" indent="0" algn="l" defTabSz="1507937" rtl="0" eaLnBrk="1" fontAlgn="auto" latinLnBrk="0" hangingPunct="1">
              <a:lnSpc>
                <a:spcPct val="100000"/>
              </a:lnSpc>
              <a:spcBef>
                <a:spcPts val="600"/>
              </a:spcBef>
              <a:spcAft>
                <a:spcPts val="600"/>
              </a:spcAft>
              <a:buClrTx/>
              <a:buSzPct val="100000"/>
              <a:buFontTx/>
              <a:buNone/>
              <a:tabLst/>
              <a:defRPr/>
            </a:pPr>
            <a:endParaRPr kumimoji="0" lang="en-GB" sz="2000" i="0" u="none" strike="noStrike" kern="1200" cap="none" spc="0" normalizeH="0" baseline="0" noProof="0" dirty="0">
              <a:ln>
                <a:noFill/>
              </a:ln>
              <a:solidFill>
                <a:schemeClr val="bg1"/>
              </a:solidFill>
              <a:effectLst/>
              <a:uLnTx/>
              <a:uFillTx/>
              <a:latin typeface="Lato" panose="020F0502020204030203" pitchFamily="34" charset="77"/>
              <a:cs typeface="Calibri" panose="020F0502020204030204" pitchFamily="34" charset="0"/>
            </a:endParaRPr>
          </a:p>
        </p:txBody>
      </p:sp>
      <p:sp>
        <p:nvSpPr>
          <p:cNvPr id="2" name="Rectangle 1">
            <a:extLst>
              <a:ext uri="{FF2B5EF4-FFF2-40B4-BE49-F238E27FC236}">
                <a16:creationId xmlns:a16="http://schemas.microsoft.com/office/drawing/2014/main" id="{9B0F662F-1461-5B9B-D600-BDEEE4EB3D8E}"/>
              </a:ext>
            </a:extLst>
          </p:cNvPr>
          <p:cNvSpPr/>
          <p:nvPr/>
        </p:nvSpPr>
        <p:spPr>
          <a:xfrm>
            <a:off x="1391092" y="1511824"/>
            <a:ext cx="8514890" cy="1600438"/>
          </a:xfrm>
          <a:prstGeom prst="rect">
            <a:avLst/>
          </a:prstGeom>
        </p:spPr>
        <p:txBody>
          <a:bodyPr wrap="square" lIns="91440" tIns="45720" rIns="91440" bIns="45720" anchor="t">
            <a:spAutoFit/>
          </a:bodyPr>
          <a:lstStyle/>
          <a:p>
            <a:pPr marL="0" lvl="1" defTabSz="1507937">
              <a:spcBef>
                <a:spcPts val="600"/>
              </a:spcBef>
              <a:spcAft>
                <a:spcPts val="600"/>
              </a:spcAft>
              <a:buSzPct val="100000"/>
              <a:defRPr/>
            </a:pPr>
            <a:r>
              <a:rPr lang="en-GB" sz="4400" b="1" dirty="0">
                <a:solidFill>
                  <a:schemeClr val="bg1"/>
                </a:solidFill>
                <a:latin typeface="Lato" panose="020F0502020204030203" pitchFamily="34" charset="77"/>
                <a:cs typeface="Calibri" panose="020F0502020204030204" pitchFamily="34" charset="0"/>
              </a:rPr>
              <a:t>Why work with Careers Hubs?</a:t>
            </a:r>
          </a:p>
          <a:p>
            <a:pPr marL="0" lvl="1" defTabSz="1507937">
              <a:spcBef>
                <a:spcPts val="600"/>
              </a:spcBef>
              <a:spcAft>
                <a:spcPts val="600"/>
              </a:spcAft>
              <a:buSzPct val="100000"/>
              <a:defRPr/>
            </a:pPr>
            <a:endParaRPr kumimoji="0" lang="en-GB" sz="4400" b="1" i="0" u="none" strike="noStrike" kern="1200" cap="none" spc="0" normalizeH="0" baseline="0" noProof="0" dirty="0">
              <a:ln>
                <a:noFill/>
              </a:ln>
              <a:solidFill>
                <a:schemeClr val="bg1"/>
              </a:solidFill>
              <a:effectLst/>
              <a:uLnTx/>
              <a:uFillTx/>
              <a:latin typeface="Lato" panose="020F0502020204030203" pitchFamily="34" charset="77"/>
              <a:cs typeface="Calibri" panose="020F0502020204030204" pitchFamily="34" charset="0"/>
            </a:endParaRPr>
          </a:p>
        </p:txBody>
      </p:sp>
      <p:sp>
        <p:nvSpPr>
          <p:cNvPr id="4" name="Rounded Rectangle 3">
            <a:extLst>
              <a:ext uri="{FF2B5EF4-FFF2-40B4-BE49-F238E27FC236}">
                <a16:creationId xmlns:a16="http://schemas.microsoft.com/office/drawing/2014/main" id="{37C76384-2EB2-E164-C8F2-57515C8CAB71}"/>
              </a:ext>
            </a:extLst>
          </p:cNvPr>
          <p:cNvSpPr/>
          <p:nvPr/>
        </p:nvSpPr>
        <p:spPr>
          <a:xfrm>
            <a:off x="8398868" y="5786089"/>
            <a:ext cx="3408883" cy="749300"/>
          </a:xfrm>
          <a:prstGeom prst="roundRect">
            <a:avLst>
              <a:gd name="adj" fmla="val 50000"/>
            </a:avLst>
          </a:prstGeom>
          <a:solidFill>
            <a:srgbClr val="EE74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EE7459"/>
              </a:solidFill>
            </a:endParaRPr>
          </a:p>
        </p:txBody>
      </p:sp>
      <p:sp>
        <p:nvSpPr>
          <p:cNvPr id="5" name="TextBox 4">
            <a:extLst>
              <a:ext uri="{FF2B5EF4-FFF2-40B4-BE49-F238E27FC236}">
                <a16:creationId xmlns:a16="http://schemas.microsoft.com/office/drawing/2014/main" id="{32840A7C-228A-3308-AA09-4CEEBD9D2B2E}"/>
              </a:ext>
            </a:extLst>
          </p:cNvPr>
          <p:cNvSpPr txBox="1"/>
          <p:nvPr/>
        </p:nvSpPr>
        <p:spPr>
          <a:xfrm>
            <a:off x="8456018" y="5976073"/>
            <a:ext cx="3294583" cy="369332"/>
          </a:xfrm>
          <a:prstGeom prst="rect">
            <a:avLst/>
          </a:prstGeom>
          <a:noFill/>
        </p:spPr>
        <p:txBody>
          <a:bodyPr wrap="square">
            <a:spAutoFit/>
          </a:bodyPr>
          <a:lstStyle/>
          <a:p>
            <a:pPr algn="ctr"/>
            <a:r>
              <a:rPr lang="en-GB" sz="1800" b="1" i="0" u="none" strike="noStrike" baseline="0" dirty="0">
                <a:solidFill>
                  <a:schemeClr val="bg1"/>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Contact</a:t>
            </a:r>
            <a:r>
              <a:rPr lang="en-GB" sz="1800" b="0" i="0" u="none" strike="noStrike" baseline="0" dirty="0">
                <a:solidFill>
                  <a:schemeClr val="bg1"/>
                </a:solidFill>
                <a:latin typeface="Calibri" panose="020F0502020204030204" pitchFamily="34" charset="0"/>
                <a:cs typeface="Calibri" panose="020F0502020204030204" pitchFamily="34" charset="0"/>
              </a:rPr>
              <a:t> your local Careers Hub</a:t>
            </a:r>
            <a:endParaRPr lang="en-GB" dirty="0">
              <a:solidFill>
                <a:schemeClr val="bg1"/>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002DCB88-4F82-EDB7-71C6-63EC48060A09}"/>
              </a:ext>
            </a:extLst>
          </p:cNvPr>
          <p:cNvCxnSpPr/>
          <p:nvPr/>
        </p:nvCxnSpPr>
        <p:spPr>
          <a:xfrm>
            <a:off x="5481065" y="2245901"/>
            <a:ext cx="3638108" cy="0"/>
          </a:xfrm>
          <a:prstGeom prst="line">
            <a:avLst/>
          </a:prstGeom>
          <a:ln w="38100">
            <a:solidFill>
              <a:srgbClr val="EE745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5856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571C0E-29AC-3478-5075-D145715D0B87}"/>
              </a:ext>
            </a:extLst>
          </p:cNvPr>
          <p:cNvSpPr txBox="1"/>
          <p:nvPr/>
        </p:nvSpPr>
        <p:spPr>
          <a:xfrm>
            <a:off x="1436503" y="1564315"/>
            <a:ext cx="6810375" cy="1938992"/>
          </a:xfrm>
          <a:prstGeom prst="rect">
            <a:avLst/>
          </a:prstGeom>
          <a:noFill/>
        </p:spPr>
        <p:txBody>
          <a:bodyPr wrap="square" rtlCol="0">
            <a:spAutoFit/>
          </a:bodyPr>
          <a:lstStyle/>
          <a:p>
            <a:r>
              <a:rPr lang="en-GB" sz="6000" b="1">
                <a:solidFill>
                  <a:schemeClr val="bg1"/>
                </a:solidFill>
                <a:latin typeface="Lato" panose="020F0502020204030203" pitchFamily="34" charset="0"/>
              </a:rPr>
              <a:t>Thank you for your continued support.</a:t>
            </a:r>
          </a:p>
        </p:txBody>
      </p:sp>
      <p:sp>
        <p:nvSpPr>
          <p:cNvPr id="3" name="TextBox 2">
            <a:extLst>
              <a:ext uri="{FF2B5EF4-FFF2-40B4-BE49-F238E27FC236}">
                <a16:creationId xmlns:a16="http://schemas.microsoft.com/office/drawing/2014/main" id="{F9AC6CC1-8007-499B-C983-906D51111CD6}"/>
              </a:ext>
            </a:extLst>
          </p:cNvPr>
          <p:cNvSpPr txBox="1"/>
          <p:nvPr/>
        </p:nvSpPr>
        <p:spPr>
          <a:xfrm>
            <a:off x="511175" y="5347037"/>
            <a:ext cx="8166100" cy="1077218"/>
          </a:xfrm>
          <a:prstGeom prst="rect">
            <a:avLst/>
          </a:prstGeom>
          <a:noFill/>
        </p:spPr>
        <p:txBody>
          <a:bodyPr wrap="square">
            <a:spAutoFit/>
          </a:bodyPr>
          <a:lstStyle/>
          <a:p>
            <a:pPr>
              <a:spcAft>
                <a:spcPts val="1200"/>
              </a:spcAft>
            </a:pPr>
            <a:r>
              <a:rPr lang="en-GB">
                <a:solidFill>
                  <a:schemeClr val="bg1"/>
                </a:solidFill>
                <a:latin typeface="Lato"/>
                <a:ea typeface="Lato"/>
                <a:cs typeface="Lato"/>
              </a:rPr>
              <a:t>Modern work experience.</a:t>
            </a:r>
          </a:p>
          <a:p>
            <a:pPr>
              <a:spcAft>
                <a:spcPts val="1200"/>
              </a:spcAft>
            </a:pPr>
            <a:r>
              <a:rPr lang="en-GB" sz="3600" b="1">
                <a:solidFill>
                  <a:schemeClr val="bg1"/>
                </a:solidFill>
                <a:latin typeface="Lato"/>
                <a:ea typeface="Lato"/>
                <a:cs typeface="Lato"/>
              </a:rPr>
              <a:t>Let’s make it work. </a:t>
            </a:r>
            <a:endParaRPr lang="en-US" sz="3600" b="1">
              <a:solidFill>
                <a:schemeClr val="bg1"/>
              </a:solidFill>
            </a:endParaRPr>
          </a:p>
        </p:txBody>
      </p:sp>
      <p:cxnSp>
        <p:nvCxnSpPr>
          <p:cNvPr id="4" name="Straight Connector 3">
            <a:extLst>
              <a:ext uri="{FF2B5EF4-FFF2-40B4-BE49-F238E27FC236}">
                <a16:creationId xmlns:a16="http://schemas.microsoft.com/office/drawing/2014/main" id="{64411F1D-48E0-4878-C111-709F7B6C2630}"/>
              </a:ext>
            </a:extLst>
          </p:cNvPr>
          <p:cNvCxnSpPr>
            <a:cxnSpLocks/>
          </p:cNvCxnSpPr>
          <p:nvPr/>
        </p:nvCxnSpPr>
        <p:spPr>
          <a:xfrm>
            <a:off x="1651000" y="6424255"/>
            <a:ext cx="2635250" cy="0"/>
          </a:xfrm>
          <a:prstGeom prst="line">
            <a:avLst/>
          </a:prstGeom>
          <a:ln w="76200">
            <a:solidFill>
              <a:srgbClr val="525E9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131916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5ca23ed-fdba-4544-8426-dc162b381dbf" xsi:nil="true"/>
    <lcf76f155ced4ddcb4097134ff3c332f xmlns="b15f8cbd-03b9-4ce2-be29-00eb975ac01b">
      <Terms xmlns="http://schemas.microsoft.com/office/infopath/2007/PartnerControls"/>
    </lcf76f155ced4ddcb4097134ff3c332f>
    <ce5d9a40d6c844d98f990ad854dbda6f xmlns="b15f8cbd-03b9-4ce2-be29-00eb975ac01b">
      <Terms xmlns="http://schemas.microsoft.com/office/infopath/2007/PartnerControls"/>
    </ce5d9a40d6c844d98f990ad854dbda6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F0008D51080CE4F846D707A54D68CC8" ma:contentTypeVersion="19" ma:contentTypeDescription="Create a new document." ma:contentTypeScope="" ma:versionID="220ec753655298d6ba1730ede8f4db70">
  <xsd:schema xmlns:xsd="http://www.w3.org/2001/XMLSchema" xmlns:xs="http://www.w3.org/2001/XMLSchema" xmlns:p="http://schemas.microsoft.com/office/2006/metadata/properties" xmlns:ns2="b15f8cbd-03b9-4ce2-be29-00eb975ac01b" xmlns:ns3="75ca23ed-fdba-4544-8426-dc162b381dbf" targetNamespace="http://schemas.microsoft.com/office/2006/metadata/properties" ma:root="true" ma:fieldsID="dc366b88fb40628309865a4cddca0bb3" ns2:_="" ns3:_="">
    <xsd:import namespace="b15f8cbd-03b9-4ce2-be29-00eb975ac01b"/>
    <xsd:import namespace="75ca23ed-fdba-4544-8426-dc162b381dbf"/>
    <xsd:element name="properties">
      <xsd:complexType>
        <xsd:sequence>
          <xsd:element name="documentManagement">
            <xsd:complexType>
              <xsd:all>
                <xsd:element ref="ns2:ce5d9a40d6c844d98f990ad854dbda6f" minOccurs="0"/>
                <xsd:element ref="ns3:TaxCatchAll" minOccurs="0"/>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lcf76f155ced4ddcb4097134ff3c332f" minOccurs="0"/>
                <xsd:element ref="ns2:MediaServiceDateTaken"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5f8cbd-03b9-4ce2-be29-00eb975ac01b" elementFormDefault="qualified">
    <xsd:import namespace="http://schemas.microsoft.com/office/2006/documentManagement/types"/>
    <xsd:import namespace="http://schemas.microsoft.com/office/infopath/2007/PartnerControls"/>
    <xsd:element name="ce5d9a40d6c844d98f990ad854dbda6f" ma:index="9" nillable="true" ma:taxonomy="true" ma:internalName="ce5d9a40d6c844d98f990ad854dbda6f" ma:taxonomyFieldName="Document_x0020_Type" ma:displayName="Document Type" ma:default="" ma:fieldId="{ce5d9a40-d6c8-44d9-8f99-0ad854dbda6f}" ma:sspId="f6e0c83f-acaa-4304-b138-9c5a9482c26e" ma:termSetId="78ac366d-73ed-452a-8a2f-816ad01162f7" ma:anchorId="00000000-0000-0000-0000-000000000000"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6e0c83f-acaa-4304-b138-9c5a9482c26e"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LengthInSeconds" ma:index="25" nillable="true" ma:displayName="MediaLengthInSeconds" ma:hidden="true" ma:internalName="MediaLengthInSeconds" ma:readOnly="true">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5ca23ed-fdba-4544-8426-dc162b381db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c64f1724-f6c2-41e0-8cf8-d9c1bee390ee}" ma:internalName="TaxCatchAll" ma:showField="CatchAllData" ma:web="75ca23ed-fdba-4544-8426-dc162b381dbf">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A0631A-B5AB-46A8-8E75-530EAC6CD1E4}">
  <ds:schemaRefs>
    <ds:schemaRef ds:uri="http://schemas.microsoft.com/sharepoint/v3/contenttype/forms"/>
  </ds:schemaRefs>
</ds:datastoreItem>
</file>

<file path=customXml/itemProps2.xml><?xml version="1.0" encoding="utf-8"?>
<ds:datastoreItem xmlns:ds="http://schemas.openxmlformats.org/officeDocument/2006/customXml" ds:itemID="{45160579-941F-46F9-9334-D3C464F689E8}">
  <ds:schemaRefs>
    <ds:schemaRef ds:uri="http://schemas.microsoft.com/office/2006/documentManagement/types"/>
    <ds:schemaRef ds:uri="0b7998e6-b82a-4691-8b94-178a4ba284ea"/>
    <ds:schemaRef ds:uri="http://purl.org/dc/elements/1.1/"/>
    <ds:schemaRef ds:uri="http://purl.org/dc/terms/"/>
    <ds:schemaRef ds:uri="http://purl.org/dc/dcmitype/"/>
    <ds:schemaRef ds:uri="http://schemas.microsoft.com/office/2006/metadata/properties"/>
    <ds:schemaRef ds:uri="http://schemas.microsoft.com/office/infopath/2007/PartnerControls"/>
    <ds:schemaRef ds:uri="http://schemas.openxmlformats.org/package/2006/metadata/core-properties"/>
    <ds:schemaRef ds:uri="75ca23ed-fdba-4544-8426-dc162b381dbf"/>
    <ds:schemaRef ds:uri="http://www.w3.org/XML/1998/namespace"/>
    <ds:schemaRef ds:uri="b15f8cbd-03b9-4ce2-be29-00eb975ac01b"/>
  </ds:schemaRefs>
</ds:datastoreItem>
</file>

<file path=customXml/itemProps3.xml><?xml version="1.0" encoding="utf-8"?>
<ds:datastoreItem xmlns:ds="http://schemas.openxmlformats.org/officeDocument/2006/customXml" ds:itemID="{BE1324F9-864C-4F1A-AC0A-BFD1A01BF0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5f8cbd-03b9-4ce2-be29-00eb975ac01b"/>
    <ds:schemaRef ds:uri="75ca23ed-fdba-4544-8426-dc162b381d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11503</TotalTime>
  <Words>1479</Words>
  <Application>Microsoft Office PowerPoint</Application>
  <PresentationFormat>Widescreen</PresentationFormat>
  <Paragraphs>168</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 Clarke</dc:creator>
  <cp:lastModifiedBy>Clare Parker</cp:lastModifiedBy>
  <cp:revision>18</cp:revision>
  <dcterms:created xsi:type="dcterms:W3CDTF">2025-11-04T16:13:02Z</dcterms:created>
  <dcterms:modified xsi:type="dcterms:W3CDTF">2025-11-20T17:13:58Z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0x010100AF0008D51080CE4F846D707A54D68CC8</vt:lpwstr>
  </property>
  <property fmtid="{D5CDD505-2E9C-101B-9397-08002B2CF9AE}" pid="3" name="Document_x0020_Type">
    <vt:lpwstr/>
  </property>
  <property fmtid="{D5CDD505-2E9C-101B-9397-08002B2CF9AE}" pid="4" name="MediaServiceImageTags">
    <vt:lpwstr/>
  </property>
  <property fmtid="{D5CDD505-2E9C-101B-9397-08002B2CF9AE}" pid="5" name="Document Type">
    <vt:lpwstr/>
  </property>
</Properties>
</file>