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295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6"/>
    <a:srgbClr val="E8B462"/>
    <a:srgbClr val="91C155"/>
    <a:srgbClr val="D7EAEA"/>
    <a:srgbClr val="E95F3F"/>
    <a:srgbClr val="EC5F65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/>
    <p:restoredTop sz="66693" autoAdjust="0"/>
  </p:normalViewPr>
  <p:slideViewPr>
    <p:cSldViewPr snapToGrid="0">
      <p:cViewPr varScale="1">
        <p:scale>
          <a:sx n="74" d="100"/>
          <a:sy n="74" d="100"/>
        </p:scale>
        <p:origin x="19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sociolog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uld.com/explore/categories/subject/sociolog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</a:p>
          <a:p>
            <a:r>
              <a:rPr lang="en-GB" dirty="0"/>
              <a:t>To enable students to explore the full range of options available to them.</a:t>
            </a:r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 study Sociology?</a:t>
            </a:r>
            <a:endParaRPr lang="en-GB" dirty="0"/>
          </a:p>
          <a:p>
            <a:endParaRPr lang="en-GB" dirty="0"/>
          </a:p>
          <a:p>
            <a:pPr marL="171450" indent="-171450">
              <a:buFont typeface="Symbol"/>
              <a:buChar char="•"/>
            </a:pPr>
            <a:r>
              <a:rPr lang="en-GB" b="1" dirty="0"/>
              <a:t>Prepare for a range of careers</a:t>
            </a:r>
            <a:endParaRPr lang="en-GB" dirty="0"/>
          </a:p>
          <a:p>
            <a:r>
              <a:rPr lang="en-GB" dirty="0"/>
              <a:t>With its broad scope, sociology is a strong foundation for roles in government, NGOs, education, healthcare, marketing, and beyond.</a:t>
            </a:r>
          </a:p>
          <a:p>
            <a:pPr marL="171450" indent="-171450">
              <a:buFont typeface="Symbol"/>
              <a:buChar char="•"/>
            </a:pPr>
            <a:r>
              <a:rPr lang="en-GB" b="1" dirty="0"/>
              <a:t>Develop essential skills</a:t>
            </a:r>
            <a:endParaRPr lang="en-GB" dirty="0"/>
          </a:p>
          <a:p>
            <a:r>
              <a:rPr lang="en-GB" dirty="0"/>
              <a:t>Sociology builds skills in research, analysis, communication, and critical thinking valuable in careers like social work, education, public policy, journalism, and more.</a:t>
            </a:r>
          </a:p>
          <a:p>
            <a:r>
              <a:rPr lang="en-GB" b="1" dirty="0"/>
              <a:t>Make informed decisions</a:t>
            </a:r>
            <a:endParaRPr lang="en-GB" dirty="0"/>
          </a:p>
          <a:p>
            <a:r>
              <a:rPr lang="en-GB" dirty="0"/>
              <a:t>It encourages you to question assumptions, understand different perspectives, and make evidence-based decisions in both personal and professional life.</a:t>
            </a:r>
          </a:p>
          <a:p>
            <a:r>
              <a:rPr lang="en-GB" b="1" dirty="0"/>
              <a:t>Tackle social issues</a:t>
            </a:r>
            <a:endParaRPr lang="en-GB" dirty="0"/>
          </a:p>
          <a:p>
            <a:r>
              <a:rPr lang="en-GB" dirty="0"/>
              <a:t>It equips you to critically examine issues like inequality, racism, gender, poverty, and crime, and to think about how to create a more just and inclusive society.</a:t>
            </a:r>
          </a:p>
          <a:p>
            <a:r>
              <a:rPr lang="en-GB" b="1" dirty="0"/>
              <a:t>Understand society and human behaviour</a:t>
            </a:r>
            <a:endParaRPr lang="en-GB" dirty="0"/>
          </a:p>
          <a:p>
            <a:r>
              <a:rPr lang="en-GB" dirty="0"/>
              <a:t>Sociology helps you explore how societies function, how people interact, and the forces that shape human behaviour from culture and identity to institutions and power.</a:t>
            </a: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pPr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Sociology</a:t>
            </a:r>
            <a:r>
              <a:rPr lang="en-GB" dirty="0">
                <a:effectLst/>
              </a:rPr>
              <a:t> </a:t>
            </a:r>
            <a:r>
              <a:rPr lang="en-GB" dirty="0"/>
              <a:t>BBC Bitesize Careers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explore/categories/subject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sociology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buFontTx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Sociology </a:t>
            </a:r>
            <a:r>
              <a:rPr lang="en-GB" dirty="0" err="1"/>
              <a:t>iCould</a:t>
            </a:r>
            <a:r>
              <a:rPr lang="en-GB" dirty="0">
                <a:effectLst/>
              </a:rPr>
              <a:t>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</a:t>
            </a:r>
            <a:r>
              <a:rPr lang="en-GB" dirty="0">
                <a:hlinkClick r:id="rId3"/>
              </a:rPr>
              <a:t>icould</a:t>
            </a:r>
            <a:r>
              <a:rPr lang="en-GB" dirty="0">
                <a:effectLst/>
                <a:hlinkClick r:id="rId3"/>
              </a:rPr>
              <a:t>.</a:t>
            </a:r>
            <a:r>
              <a:rPr lang="en-GB" dirty="0">
                <a:hlinkClick r:id="rId3"/>
              </a:rPr>
              <a:t>com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explore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categories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subject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sociology</a:t>
            </a:r>
            <a:endParaRPr lang="en-GB" dirty="0"/>
          </a:p>
          <a:p>
            <a:endParaRPr lang="en-GB" dirty="0">
              <a:effectLst/>
              <a:ea typeface="Calibri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  <a:endParaRPr lang="en-GB" dirty="0"/>
          </a:p>
          <a:p>
            <a:r>
              <a:rPr lang="en-US" dirty="0"/>
              <a:t>BBC Bitesize link:</a:t>
            </a:r>
            <a:endParaRPr lang="en-GB" dirty="0"/>
          </a:p>
          <a:p>
            <a:r>
              <a:rPr lang="en-US" dirty="0">
                <a:hlinkClick r:id="rId3"/>
              </a:rPr>
              <a:t>https://www.bbc.co.uk/bitesize/tags/zjb8f4j/jobs-that-use-science/1</a:t>
            </a:r>
            <a:endParaRPr lang="en-GB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>
              <a:cs typeface="Calibri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Inspire learners with these clips.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0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cv-sections" TargetMode="External"/><Relationship Id="rId3" Type="http://schemas.openxmlformats.org/officeDocument/2006/relationships/image" Target="../media/image20.emf"/><Relationship Id="rId7" Type="http://schemas.openxmlformats.org/officeDocument/2006/relationships/hyperlink" Target="https://nationalcareers.service.gov.uk/careers-advice/application-for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dti.org.uk/resources/preparing-for-adulthood-all-tools-resources" TargetMode="External"/><Relationship Id="rId5" Type="http://schemas.openxmlformats.org/officeDocument/2006/relationships/hyperlink" Target="https://www.gov.uk/access-to-work" TargetMode="External"/><Relationship Id="rId10" Type="http://schemas.openxmlformats.org/officeDocument/2006/relationships/hyperlink" Target="https://nationalcareers.service.gov.uk/careers-advice#progressing-your-career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nationalcareers.service.gov.uk/careers-advice/interview-advi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pleteuniversityguide.co.uk/league-tables/rankings/art-and-design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emf"/><Relationship Id="rId5" Type="http://schemas.openxmlformats.org/officeDocument/2006/relationships/image" Target="../media/image32.jpeg"/><Relationship Id="rId4" Type="http://schemas.openxmlformats.org/officeDocument/2006/relationships/hyperlink" Target="https://www.thecompleteuniversityguide.co.uk/league-tables/rankings/sociolog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bobbie-q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could.com/explore/categories/subject/soci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hyperlink" Target="https://www.bbc.co.uk/bitesize/articles/zm8rhbk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www.bbc.co.uk/bitesize/articles/zb3gmf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kqrj6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could.com/explore/categories/subject/soci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hyperlink" Target="https://www.bbc.co.uk/bitesize/articles/zrsqf4j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bbc.co.uk/bitesize/articles/z46p8xs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bbc.co.uk/bitesize/articles/zmdct3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rown-prosecutor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nationalcareers.service.gov.uk/job-profiles/probation-offic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hhpkmn" TargetMode="External"/><Relationship Id="rId5" Type="http://schemas.openxmlformats.org/officeDocument/2006/relationships/hyperlink" Target="https://www.bbc.co.uk/bitesize/articles/zhyfqp3" TargetMode="External"/><Relationship Id="rId10" Type="http://schemas.openxmlformats.org/officeDocument/2006/relationships/hyperlink" Target="https://www.bbc.co.uk/bitesize/articles/zrx2cqt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registrar-of-births-deaths-marriages-and-civil-partnershi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H9cLAs89ql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XiKt5LoQtRI" TargetMode="External"/><Relationship Id="rId5" Type="http://schemas.openxmlformats.org/officeDocument/2006/relationships/hyperlink" Target="https://www.youtube.com/watch?v=1UKZ4nUc4g4" TargetMode="Externa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ron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m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family-support-worker" TargetMode="External"/><Relationship Id="rId5" Type="http://schemas.openxmlformats.org/officeDocument/2006/relationships/hyperlink" Target="https://nationalcareers.service.gov.uk/job-profiles/police-officer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nationalcareers.service.gov.uk/job-profiles/higher-education-lecturer" TargetMode="External"/><Relationship Id="rId9" Type="http://schemas.openxmlformats.org/officeDocument/2006/relationships/hyperlink" Target="https://nationalcareers.service.gov.uk/job-profiles/newspaper-journalis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7362087" cy="2464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latin typeface="Lato" panose="020F0502020204030203" pitchFamily="34" charset="77"/>
              </a:rPr>
              <a:t>Sociology</a:t>
            </a:r>
          </a:p>
          <a:p>
            <a:pPr>
              <a:lnSpc>
                <a:spcPts val="36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Bringing learning to life: Connecting Sociology to careers, pathways, and the world beyond the classroom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5" name="Picture 4" descr="A black and yellow background with lines&#10;&#10;AI-generated content may be incorrect.">
            <a:extLst>
              <a:ext uri="{FF2B5EF4-FFF2-40B4-BE49-F238E27FC236}">
                <a16:creationId xmlns:a16="http://schemas.microsoft.com/office/drawing/2014/main" id="{DE674EF3-4FCB-6858-8A9C-FDD9CB33B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28543" b="59491"/>
          <a:stretch>
            <a:fillRect/>
          </a:stretch>
        </p:blipFill>
        <p:spPr>
          <a:xfrm>
            <a:off x="3955312" y="6110883"/>
            <a:ext cx="8315275" cy="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00945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72C815-2ABF-5B0B-6FE5-E6402116591B}"/>
              </a:ext>
            </a:extLst>
          </p:cNvPr>
          <p:cNvSpPr txBox="1"/>
          <p:nvPr/>
        </p:nvSpPr>
        <p:spPr>
          <a:xfrm>
            <a:off x="6096000" y="-2987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ADDDA79-BA4E-DA68-04C9-F91C128B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929" b="-4"/>
          <a:stretch>
            <a:fillRect/>
          </a:stretch>
        </p:blipFill>
        <p:spPr>
          <a:xfrm>
            <a:off x="6979010" y="2717301"/>
            <a:ext cx="5212990" cy="1423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60D5C-F346-BCE8-3A37-AE3D6AB1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0" y="2717301"/>
            <a:ext cx="5032375" cy="1423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Sociology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8EB95-2E5C-97A1-E15F-6EA3EE6533D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Market Research Executive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Human Resource Operator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Marketing Executive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Community Worker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Youth Worker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2A8DC9-52E8-4C03-93D1-050E17E5294F}"/>
              </a:ext>
            </a:extLst>
          </p:cNvPr>
          <p:cNvSpPr txBox="1">
            <a:spLocks/>
          </p:cNvSpPr>
          <p:nvPr/>
        </p:nvSpPr>
        <p:spPr>
          <a:xfrm>
            <a:off x="6289194" y="2043996"/>
            <a:ext cx="4992143" cy="200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b="1" dirty="0">
                <a:latin typeface="Lato" panose="020F0502020204030203" pitchFamily="34" charset="77"/>
                <a:cs typeface="Calibri"/>
              </a:rPr>
              <a:t>T Levels </a:t>
            </a:r>
            <a:br>
              <a:rPr lang="en-GB" b="1" dirty="0">
                <a:latin typeface="Lato" panose="020F0502020204030203" pitchFamily="34" charset="77"/>
                <a:cs typeface="Calibri"/>
              </a:rPr>
            </a:br>
            <a:endParaRPr lang="en-GB" sz="1600" u="sng" dirty="0">
              <a:solidFill>
                <a:srgbClr val="48494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169193" y="4259809"/>
            <a:ext cx="36606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Learning Support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Supporting Adults and young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People in Essential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227833" y="2668638"/>
            <a:ext cx="27051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Teaching Assistant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Police Officer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7AEF324-4F7B-AC39-7707-EE19BF211D95}"/>
              </a:ext>
            </a:extLst>
          </p:cNvPr>
          <p:cNvSpPr/>
          <p:nvPr/>
        </p:nvSpPr>
        <p:spPr>
          <a:xfrm>
            <a:off x="9334500" y="4973607"/>
            <a:ext cx="2705100" cy="6998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Education and Training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Learning and Development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A5F5A-7EF1-A205-319E-41B95AD8E970}"/>
              </a:ext>
            </a:extLst>
          </p:cNvPr>
          <p:cNvSpPr txBox="1"/>
          <p:nvPr/>
        </p:nvSpPr>
        <p:spPr>
          <a:xfrm>
            <a:off x="6289194" y="2668638"/>
            <a:ext cx="609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Media, Broadcast and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3599221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US" sz="12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 and Science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Digital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4585759" y="1754961"/>
            <a:ext cx="2211417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Sociology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Law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Government and Politics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7566587" y="1710444"/>
            <a:ext cx="4117413" cy="485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Anthropology and Law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Sociology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Public Services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International Relations and Policy Study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Action on Poverty and hardship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Social Science​​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Associate degree – Psychology  and Sociology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Criminology and Sociology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Sociology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Politics and Sociology​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Ancient History, Archaeology and  Social Anthropology 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Sociology and Social Policy</a:t>
            </a:r>
          </a:p>
          <a:p>
            <a:pPr>
              <a:lnSpc>
                <a:spcPct val="100000"/>
              </a:lnSpc>
            </a:pP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6392F-6857-0BD3-BC07-460B1AFE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1D933-F78C-04E1-EFEB-F467B447705C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997317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Sociology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3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Rankings 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Sociology </a:t>
            </a:r>
            <a:r>
              <a:rPr lang="en-GB" sz="1400" u="sng" dirty="0"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Rankings (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the completeuniversityguide.co.uk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58CF-DAF8-FC55-101E-CFDD5871364A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C68EA-BE85-ABB7-524E-A39FF640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21" r="-1" b="-4"/>
          <a:stretch>
            <a:fillRect/>
          </a:stretch>
        </p:blipFill>
        <p:spPr>
          <a:xfrm>
            <a:off x="4105918" y="3988450"/>
            <a:ext cx="7789682" cy="1423394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Understand society and human behaviour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 essential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7606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Sociology?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Tackle social issues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Make informed decisions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Prepare for a range of careers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459FC9-514F-88F6-9877-FCBA5463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1C4611-9056-E00F-6283-2CF432F96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/>
        </p:blipFill>
        <p:spPr>
          <a:xfrm>
            <a:off x="497135" y="2068007"/>
            <a:ext cx="2496200" cy="249784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7F733B-E71A-7F76-F34A-3D1B9E14B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771"/>
          <a:stretch/>
        </p:blipFill>
        <p:spPr>
          <a:xfrm>
            <a:off x="8487327" y="2063065"/>
            <a:ext cx="2499780" cy="249892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1914B7-58B2-A807-4503-2EC7E8A66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375"/>
          <a:stretch/>
        </p:blipFill>
        <p:spPr>
          <a:xfrm>
            <a:off x="4412796" y="2043931"/>
            <a:ext cx="2547429" cy="2518054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759817"/>
            <a:ext cx="249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400" b="1" dirty="0">
                <a:solidFill>
                  <a:schemeClr val="accent1"/>
                </a:solidFill>
                <a:latin typeface="ReithSans"/>
              </a:rPr>
              <a:t>C</a:t>
            </a:r>
            <a:r>
              <a:rPr lang="en-GB" sz="2400" b="1" i="0" dirty="0">
                <a:solidFill>
                  <a:schemeClr val="accent1"/>
                </a:solidFill>
                <a:effectLst/>
                <a:latin typeface="ReithSans"/>
              </a:rPr>
              <a:t>orporate social responsibility coordinator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345224" y="4713650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Police Officer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487328" y="4693099"/>
            <a:ext cx="329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Family Information Service Development Worker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FCAF2EE-2BAE-CDFC-C511-C4EB6BB44153}"/>
              </a:ext>
            </a:extLst>
          </p:cNvPr>
          <p:cNvSpPr/>
          <p:nvPr/>
        </p:nvSpPr>
        <p:spPr>
          <a:xfrm>
            <a:off x="8476541" y="596014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icould case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1423ED-8451-043D-44F5-9D7B07D0E756}"/>
              </a:ext>
            </a:extLst>
          </p:cNvPr>
          <p:cNvSpPr/>
          <p:nvPr/>
        </p:nvSpPr>
        <p:spPr>
          <a:xfrm>
            <a:off x="4213083" y="596014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B5467-99B4-D3D0-0D94-66FA689AABBE}"/>
              </a:ext>
            </a:extLst>
          </p:cNvPr>
          <p:cNvSpPr/>
          <p:nvPr/>
        </p:nvSpPr>
        <p:spPr>
          <a:xfrm>
            <a:off x="410160" y="5933174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1CD9B-EA31-FD5B-723D-07B7D1E3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E9171-1D4D-2687-A409-71D7D3807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/>
        </p:blipFill>
        <p:spPr>
          <a:xfrm>
            <a:off x="8529858" y="1983796"/>
            <a:ext cx="2500452" cy="249812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39ED3-95AE-B0F2-C020-70FA589D7F9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6800"/>
          <a:stretch/>
        </p:blipFill>
        <p:spPr>
          <a:xfrm>
            <a:off x="502377" y="2013444"/>
            <a:ext cx="2494168" cy="249487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312AB-2B33-6102-A0C8-4653675E21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4418855" y="1987946"/>
            <a:ext cx="2494167" cy="248983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73926" y="4693050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Coroner's Office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430447" y="4764924"/>
            <a:ext cx="249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Member of Youth Parliament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44798" y="4661084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Newspaper Journalist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F97AA-ED4F-CBB4-14CA-61AE97BDCFE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46CCFE-381F-9E38-B68F-C16575777B5C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8AD9E-B8D9-D668-D00E-9B9CD07B3716}"/>
              </a:ext>
            </a:extLst>
          </p:cNvPr>
          <p:cNvSpPr txBox="1"/>
          <p:nvPr/>
        </p:nvSpPr>
        <p:spPr>
          <a:xfrm>
            <a:off x="4373926" y="5965253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EA699-9C25-32D2-539F-C3CF05A19A11}"/>
              </a:ext>
            </a:extLst>
          </p:cNvPr>
          <p:cNvSpPr/>
          <p:nvPr/>
        </p:nvSpPr>
        <p:spPr>
          <a:xfrm>
            <a:off x="430447" y="6045030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1FAE2-79C7-F5DD-2A91-74DCF4FAF662}"/>
              </a:ext>
            </a:extLst>
          </p:cNvPr>
          <p:cNvSpPr txBox="1"/>
          <p:nvPr/>
        </p:nvSpPr>
        <p:spPr>
          <a:xfrm>
            <a:off x="8444798" y="5218521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49E0F-746C-C147-6A90-F2C280F2878B}"/>
              </a:ext>
            </a:extLst>
          </p:cNvPr>
          <p:cNvSpPr txBox="1"/>
          <p:nvPr/>
        </p:nvSpPr>
        <p:spPr>
          <a:xfrm>
            <a:off x="8422288" y="5860364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 so obvious careers that use Sociology: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AC0E0-35FE-C087-AE55-839937CD7999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2F62C0-3939-F45B-835E-AD1392EFD1EF}"/>
              </a:ext>
            </a:extLst>
          </p:cNvPr>
          <p:cNvSpPr txBox="1"/>
          <p:nvPr/>
        </p:nvSpPr>
        <p:spPr>
          <a:xfrm>
            <a:off x="1471742" y="3705901"/>
            <a:ext cx="41424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 a Community Education Coordinator: Annaleigh's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54C47-C9A1-7564-924B-545BEAB20DD1}"/>
              </a:ext>
            </a:extLst>
          </p:cNvPr>
          <p:cNvSpPr txBox="1"/>
          <p:nvPr/>
        </p:nvSpPr>
        <p:spPr>
          <a:xfrm>
            <a:off x="1423144" y="4611518"/>
            <a:ext cx="40388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get into law: Halimah's story</a:t>
            </a:r>
            <a:endParaRPr lang="en-US" dirty="0">
              <a:solidFill>
                <a:srgbClr val="00A8A6"/>
              </a:solidFill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EB735-7F36-89CC-3A2E-946A704DBBE1}"/>
              </a:ext>
            </a:extLst>
          </p:cNvPr>
          <p:cNvSpPr txBox="1"/>
          <p:nvPr/>
        </p:nvSpPr>
        <p:spPr>
          <a:xfrm>
            <a:off x="7026898" y="3685192"/>
            <a:ext cx="34478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Probation Officer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8751A-A816-D65F-248B-133F425E1513}"/>
              </a:ext>
            </a:extLst>
          </p:cNvPr>
          <p:cNvSpPr txBox="1"/>
          <p:nvPr/>
        </p:nvSpPr>
        <p:spPr>
          <a:xfrm>
            <a:off x="7036423" y="2738478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Crown Prosecutor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7345C0-90F0-D03D-AAC5-1495787FA4B6}"/>
              </a:ext>
            </a:extLst>
          </p:cNvPr>
          <p:cNvSpPr txBox="1"/>
          <p:nvPr/>
        </p:nvSpPr>
        <p:spPr>
          <a:xfrm>
            <a:off x="7036423" y="4611518"/>
            <a:ext cx="32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Registrar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62A5A-0AFA-5812-DCC5-B6FE39C7103B}"/>
              </a:ext>
            </a:extLst>
          </p:cNvPr>
          <p:cNvSpPr txBox="1"/>
          <p:nvPr/>
        </p:nvSpPr>
        <p:spPr>
          <a:xfrm>
            <a:off x="1471742" y="2782669"/>
            <a:ext cx="40420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Educational Wellbeing Specialist: Erin's story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(Sociology)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AAF82B-A3A6-4A0F-B1AD-869C0288E834}"/>
              </a:ext>
            </a:extLst>
          </p:cNvPr>
          <p:cNvSpPr txBox="1"/>
          <p:nvPr/>
        </p:nvSpPr>
        <p:spPr>
          <a:xfrm>
            <a:off x="7366262" y="4370734"/>
            <a:ext cx="3209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Coach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endParaRPr lang="en-GB" sz="3200" u="sng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833C5-69A3-51E3-72C8-8A24C7D40A76}"/>
              </a:ext>
            </a:extLst>
          </p:cNvPr>
          <p:cNvSpPr txBox="1"/>
          <p:nvPr/>
        </p:nvSpPr>
        <p:spPr>
          <a:xfrm>
            <a:off x="7366262" y="2365139"/>
            <a:ext cx="3209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Worker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799F3-CFCE-372D-39C7-ADA4FF3C8B22}"/>
              </a:ext>
            </a:extLst>
          </p:cNvPr>
          <p:cNvSpPr txBox="1"/>
          <p:nvPr/>
        </p:nvSpPr>
        <p:spPr>
          <a:xfrm>
            <a:off x="7366262" y="3355431"/>
            <a:ext cx="43363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ea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Fundraiser</a:t>
            </a:r>
            <a:r>
              <a:rPr lang="en-GB" sz="3200" b="1" dirty="0">
                <a:solidFill>
                  <a:schemeClr val="accent4"/>
                </a:solidFill>
                <a:latin typeface="Calibri"/>
                <a:ea typeface="Calibri"/>
                <a:cs typeface="Segoe UI"/>
              </a:rPr>
              <a:t> </a:t>
            </a:r>
            <a:endParaRPr lang="en-GB" sz="3200" u="sng" dirty="0">
              <a:solidFill>
                <a:schemeClr val="accent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Sociology.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18CA6-5717-C741-7946-04CF29A28598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98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E05231-2754-F298-D6CD-34366B7C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4419600" y="6146330"/>
            <a:ext cx="7772400" cy="7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528228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different roles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578195" y="1488916"/>
            <a:ext cx="664352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Visit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1800" dirty="0">
                <a:solidFill>
                  <a:schemeClr val="tx2"/>
                </a:solidFill>
                <a:effectLst/>
                <a:latin typeface="Lato" panose="020F0502020204030203" pitchFamily="34" charset="77"/>
              </a:rPr>
              <a:t>to find out more about different jobs and find one that might suit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A47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2935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Research Ideas: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 education Lecturer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Officer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Support Worker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Newspaper Journalist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6B4CF-2634-B7CC-BCEE-68F4FBF333CE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BD73374-7E83-89B3-8BB5-6B0ADBB01E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0" y="2554668"/>
            <a:ext cx="3991164" cy="31751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1987E-A754-B747-EE7F-5B3FBCFC9AE6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Sociology?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2E53-C787-808C-3341-B5AFA0F6ECB6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FFC000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FFC000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ECAB2-1811-6A6E-2206-69DE2E24DA0C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80DCA-37B5-1DD4-149A-AFAAB219B18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C542F9A3-62EE-F94C-B188-2AF33DF6BAC5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EED64591-B65F-5548-B221-D23FCEFC9315}"/>
              </a:ext>
            </a:extLst>
          </p:cNvPr>
          <p:cNvSpPr/>
          <p:nvPr/>
        </p:nvSpPr>
        <p:spPr>
          <a:xfrm>
            <a:off x="2676774" y="3676506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1D299374-FC98-D14E-B452-A206DACDB44B}"/>
              </a:ext>
            </a:extLst>
          </p:cNvPr>
          <p:cNvSpPr/>
          <p:nvPr/>
        </p:nvSpPr>
        <p:spPr>
          <a:xfrm>
            <a:off x="5049991" y="3676506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61F872F5-4996-8C43-B8BF-7F2A5CE4F6BF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E4ABFBA7-5093-A248-B4C3-D22D2C3AC624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1BE6018D-2686-3541-AF46-C1090753A159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DAA7E-031C-ED48-A81C-44194EB80094}"/>
              </a:ext>
            </a:extLst>
          </p:cNvPr>
          <p:cNvSpPr/>
          <p:nvPr/>
        </p:nvSpPr>
        <p:spPr>
          <a:xfrm>
            <a:off x="591847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85ED89A2-BBEF-7F85-5688-6438064FBFC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13E3761F-3FB5-4C70-9039-67944E24693B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B384DB46-E70F-B23C-B4E5-10791E62D0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7E44D5-4A28-24E1-F1C9-FCC4D7D13957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41026-7C09-6986-6A6E-9D572C00110B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9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7b4fb87f-23cb-4748-807b-ac6ab6b70ca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E90761-9AB0-435D-BC28-ABC2FC2DD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2090</Words>
  <Application>Microsoft Office PowerPoint</Application>
  <PresentationFormat>Widescreen</PresentationFormat>
  <Paragraphs>342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ReithSans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(Sociology)  </vt:lpstr>
      <vt:lpstr>PowerPoint Presentation</vt:lpstr>
      <vt:lpstr>PowerPoint Presentation</vt:lpstr>
      <vt:lpstr>PowerPoint Presentation</vt:lpstr>
      <vt:lpstr>PowerPoint Presentation</vt:lpstr>
      <vt:lpstr>Sociology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175</cp:revision>
  <dcterms:created xsi:type="dcterms:W3CDTF">2022-04-04T12:54:06Z</dcterms:created>
  <dcterms:modified xsi:type="dcterms:W3CDTF">2025-09-04T22:20:40Z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