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7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301" r:id="rId16"/>
    <p:sldId id="269" r:id="rId17"/>
    <p:sldId id="262" r:id="rId18"/>
    <p:sldId id="300" r:id="rId19"/>
    <p:sldId id="296" r:id="rId20"/>
    <p:sldId id="273" r:id="rId21"/>
    <p:sldId id="291" r:id="rId22"/>
    <p:sldId id="298" r:id="rId23"/>
    <p:sldId id="299" r:id="rId24"/>
    <p:sldId id="293" r:id="rId25"/>
    <p:sldId id="258" r:id="rId2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A47"/>
    <a:srgbClr val="00A8A6"/>
    <a:srgbClr val="155045"/>
    <a:srgbClr val="000000"/>
    <a:srgbClr val="EBF7F7"/>
    <a:srgbClr val="E8B462"/>
    <a:srgbClr val="91C155"/>
    <a:srgbClr val="D7EAEA"/>
    <a:srgbClr val="E95F3F"/>
    <a:srgbClr val="EC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0"/>
    <p:restoredTop sz="65200" autoAdjust="0"/>
  </p:normalViewPr>
  <p:slideViewPr>
    <p:cSldViewPr snapToGrid="0">
      <p:cViewPr varScale="1">
        <p:scale>
          <a:sx n="72" d="100"/>
          <a:sy n="72" d="100"/>
        </p:scale>
        <p:origin x="18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</a:p>
          <a:p>
            <a:r>
              <a:rPr lang="en-GB" dirty="0"/>
              <a:t>To enable students to explore the full range of options available to them.</a:t>
            </a:r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pPr marL="0" indent="0">
              <a:buFontTx/>
              <a:buNone/>
            </a:pPr>
            <a:endParaRPr lang="en-GB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163F-D55C-379C-5CE6-C1AB5C039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BB33D-5017-C9DE-45E0-10102ABFF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2FB6D-0085-38EB-0FE1-DE154CBE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C13F-ECA7-02FC-80B7-CB7D0D05C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0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kern="1200" dirty="0">
                <a:effectLst/>
              </a:rPr>
              <a:t>Why study Science?</a:t>
            </a:r>
            <a:endParaRPr lang="en-GB" kern="1200" dirty="0">
              <a:effectLst/>
            </a:endParaRPr>
          </a:p>
          <a:p>
            <a:endParaRPr lang="en-GB" kern="1200" dirty="0">
              <a:effectLst/>
              <a:ea typeface="+mn-ea"/>
              <a:cs typeface="+mn-cs"/>
            </a:endParaRPr>
          </a:p>
          <a:p>
            <a:pPr marL="285750" lvl="0" indent="-285750">
              <a:buFont typeface="Symbol"/>
              <a:buChar char="•"/>
            </a:pPr>
            <a:r>
              <a:rPr lang="en-GB" b="1" kern="1200" dirty="0">
                <a:effectLst/>
              </a:rPr>
              <a:t>Career opportunities</a:t>
            </a:r>
            <a:r>
              <a:rPr lang="en-GB" b="1" dirty="0"/>
              <a:t> 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dirty="0"/>
              <a:t>Applicants </a:t>
            </a:r>
            <a:r>
              <a:rPr lang="en-GB" kern="1200" dirty="0">
                <a:effectLst/>
              </a:rPr>
              <a:t>with a </a:t>
            </a:r>
            <a:r>
              <a:rPr lang="en-GB" dirty="0"/>
              <a:t>background </a:t>
            </a:r>
            <a:r>
              <a:rPr lang="en-GB" kern="1200" dirty="0">
                <a:effectLst/>
              </a:rPr>
              <a:t>in </a:t>
            </a:r>
            <a:r>
              <a:rPr lang="en-GB" dirty="0"/>
              <a:t>science </a:t>
            </a:r>
            <a:r>
              <a:rPr lang="en-GB" kern="1200" dirty="0">
                <a:effectLst/>
              </a:rPr>
              <a:t>or STEM </a:t>
            </a:r>
            <a:r>
              <a:rPr lang="en-GB" dirty="0"/>
              <a:t>whether through technical education training or a degree are highly valued across industries. These skills </a:t>
            </a:r>
            <a:r>
              <a:rPr lang="en-GB" kern="1200" dirty="0">
                <a:effectLst/>
              </a:rPr>
              <a:t>can </a:t>
            </a:r>
            <a:r>
              <a:rPr lang="en-GB" dirty="0"/>
              <a:t>lead to </a:t>
            </a:r>
            <a:r>
              <a:rPr lang="en-GB" kern="1200" dirty="0">
                <a:effectLst/>
              </a:rPr>
              <a:t>well-paid and </a:t>
            </a:r>
            <a:r>
              <a:rPr lang="en-GB" dirty="0"/>
              <a:t>exciting opportunities in a wide range of sectors</a:t>
            </a:r>
            <a:r>
              <a:rPr lang="en-GB" kern="1200" dirty="0">
                <a:effectLst/>
              </a:rPr>
              <a:t>.</a:t>
            </a:r>
          </a:p>
          <a:p>
            <a:pPr marL="285750" lvl="0" indent="-285750">
              <a:buFont typeface="Symbol"/>
              <a:buChar char="•"/>
            </a:pPr>
            <a:r>
              <a:rPr lang="en-GB" b="1" kern="1200" dirty="0">
                <a:effectLst/>
              </a:rPr>
              <a:t>Informed decision-making</a:t>
            </a:r>
            <a:endParaRPr lang="en-GB" kern="1200" dirty="0">
              <a:effectLst/>
            </a:endParaRPr>
          </a:p>
          <a:p>
            <a:r>
              <a:rPr lang="en-GB" kern="1200" dirty="0">
                <a:effectLst/>
              </a:rPr>
              <a:t>Helps students understand how and why things work the way they do, enabling them to create and make informed decisions.</a:t>
            </a:r>
          </a:p>
          <a:p>
            <a:pPr marL="285750" indent="-285750">
              <a:buFont typeface="Symbol"/>
              <a:buChar char="•"/>
            </a:pPr>
            <a:r>
              <a:rPr lang="en-GB" b="1" kern="1200" dirty="0">
                <a:effectLst/>
              </a:rPr>
              <a:t>Developing </a:t>
            </a:r>
            <a:r>
              <a:rPr lang="en-GB" b="1" dirty="0"/>
              <a:t>critical </a:t>
            </a:r>
            <a:r>
              <a:rPr lang="en-GB" b="1" kern="1200" dirty="0">
                <a:effectLst/>
              </a:rPr>
              <a:t>thinking skills</a:t>
            </a:r>
            <a:endParaRPr lang="en-GB" kern="1200" dirty="0">
              <a:effectLst/>
            </a:endParaRPr>
          </a:p>
          <a:p>
            <a:r>
              <a:rPr lang="en-GB" dirty="0"/>
              <a:t>Science teaches you how </a:t>
            </a:r>
            <a:r>
              <a:rPr lang="en-GB" kern="1200" dirty="0">
                <a:effectLst/>
              </a:rPr>
              <a:t>to </a:t>
            </a:r>
            <a:r>
              <a:rPr lang="en-GB" dirty="0"/>
              <a:t>ask questions, gather evidence, analyse </a:t>
            </a:r>
            <a:r>
              <a:rPr lang="en-GB" kern="1200" dirty="0">
                <a:effectLst/>
              </a:rPr>
              <a:t>data, and </a:t>
            </a:r>
            <a:r>
              <a:rPr lang="en-GB" dirty="0"/>
              <a:t>draw logical conclusions. These skills are valuable in any career and in everyday decision-making</a:t>
            </a:r>
            <a:r>
              <a:rPr lang="en-GB" kern="1200" dirty="0">
                <a:effectLst/>
              </a:rPr>
              <a:t>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Understanding the world around us</a:t>
            </a:r>
            <a:endParaRPr lang="en-GB" kern="1200" dirty="0">
              <a:effectLst/>
              <a:ea typeface="+mn-ea"/>
              <a:cs typeface="+mn-cs"/>
            </a:endParaRPr>
          </a:p>
          <a:p>
            <a:r>
              <a:rPr lang="en-GB" dirty="0"/>
              <a:t>Science helps explain natural phenomena from why the sky is blue to how ecosystems function. It gives us </a:t>
            </a:r>
            <a:r>
              <a:rPr lang="en-GB" kern="1200" dirty="0">
                <a:effectLst/>
              </a:rPr>
              <a:t>a </a:t>
            </a:r>
            <a:r>
              <a:rPr lang="en-GB" dirty="0"/>
              <a:t>deeper appreciation of the universe and our place in </a:t>
            </a:r>
            <a:r>
              <a:rPr lang="en-GB" kern="1200" dirty="0">
                <a:effectLst/>
              </a:rPr>
              <a:t>it</a:t>
            </a:r>
            <a:r>
              <a:rPr lang="en-GB" dirty="0"/>
              <a:t>.</a:t>
            </a:r>
          </a:p>
          <a:p>
            <a:pPr marL="285750" indent="-285750">
              <a:buFont typeface="Symbol"/>
              <a:buChar char="•"/>
            </a:pPr>
            <a:r>
              <a:rPr lang="en-GB" b="1" dirty="0"/>
              <a:t>Solving real-world problems</a:t>
            </a:r>
            <a:endParaRPr lang="en-GB" dirty="0"/>
          </a:p>
          <a:p>
            <a:r>
              <a:rPr lang="en-GB" dirty="0"/>
              <a:t>Scientific knowledge drives innovation</a:t>
            </a:r>
            <a:r>
              <a:rPr lang="en-GB" kern="1200" dirty="0">
                <a:effectLst/>
              </a:rPr>
              <a:t> in </a:t>
            </a:r>
            <a:r>
              <a:rPr lang="en-GB" dirty="0"/>
              <a:t>medicine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technology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energy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the environment. Studying </a:t>
            </a:r>
            <a:r>
              <a:rPr lang="en-GB" kern="1200" dirty="0">
                <a:effectLst/>
              </a:rPr>
              <a:t>science</a:t>
            </a:r>
            <a:r>
              <a:rPr lang="en-GB" dirty="0"/>
              <a:t> equips you to tackle global challenges like climate change</a:t>
            </a:r>
            <a:r>
              <a:rPr lang="en-GB" kern="1200" dirty="0">
                <a:effectLst/>
              </a:rPr>
              <a:t>, </a:t>
            </a:r>
            <a:r>
              <a:rPr lang="en-GB" dirty="0"/>
              <a:t>disease</a:t>
            </a:r>
            <a:r>
              <a:rPr lang="en-GB" kern="1200" dirty="0">
                <a:effectLst/>
              </a:rPr>
              <a:t>, and </a:t>
            </a:r>
            <a:r>
              <a:rPr lang="en-GB" dirty="0"/>
              <a:t>food security.</a:t>
            </a:r>
          </a:p>
          <a:p>
            <a:endParaRPr lang="en-GB" dirty="0"/>
          </a:p>
          <a:p>
            <a:r>
              <a:rPr lang="en-GB" dirty="0"/>
              <a:t>Reflection: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Is there anything else you would add to this list?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share the importance of studying Science with learners?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communicate the value of studying Science with parents </a:t>
            </a:r>
            <a:r>
              <a:rPr lang="en-GB" kern="1200" dirty="0">
                <a:effectLst/>
              </a:rPr>
              <a:t>and </a:t>
            </a:r>
            <a:r>
              <a:rPr lang="en-GB" dirty="0"/>
              <a:t>carers?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else would learners add to this list? 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effectLst/>
                <a:hlinkClick r:id="rId3"/>
              </a:rPr>
              <a:t>Jobs that use</a:t>
            </a:r>
            <a:r>
              <a:rPr lang="en-GB" u="sng" dirty="0">
                <a:hlinkClick r:id="rId3"/>
              </a:rPr>
              <a:t> Science</a:t>
            </a:r>
            <a:r>
              <a:rPr lang="en-GB" u="sng" dirty="0"/>
              <a:t> </a:t>
            </a:r>
            <a:r>
              <a:rPr lang="en-GB" dirty="0"/>
              <a:t>BBC Bitesize Careers: </a:t>
            </a:r>
            <a:r>
              <a:rPr lang="en-GB" dirty="0">
                <a:hlinkClick r:id="rId3"/>
              </a:rPr>
              <a:t>https://www.bbc.co.uk/bitesize/tags/zjb8f4j/jobs-that-use-science/1</a:t>
            </a:r>
            <a:endParaRPr lang="en-GB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effectLst/>
                <a:hlinkClick r:id="rId3"/>
              </a:rPr>
              <a:t>Jobs that use</a:t>
            </a:r>
            <a:r>
              <a:rPr lang="en-GB" u="sng" dirty="0">
                <a:hlinkClick r:id="rId3"/>
              </a:rPr>
              <a:t> Science</a:t>
            </a:r>
            <a:r>
              <a:rPr lang="en-GB" u="sng" dirty="0"/>
              <a:t> </a:t>
            </a:r>
            <a:r>
              <a:rPr lang="en-GB" dirty="0"/>
              <a:t>BBC Bitesize Careers: </a:t>
            </a:r>
            <a:r>
              <a:rPr lang="en-GB" dirty="0">
                <a:hlinkClick r:id="rId3"/>
              </a:rPr>
              <a:t>https://www.bbc.co.uk/bitesize/tags/zjb8f4j/jobs-that-use-science/1</a:t>
            </a: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ea typeface="Calibri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ea typeface="Calibri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https://www.bbc.co.uk/bitesize/tags/zjb8f4j/jobs-that-use-science/1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Inspire students with these clips.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371-A56A-F8DC-0509-45FF91669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EFB23-2022-507E-8DA8-D78456143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B7CA-89E1-6725-9360-008CDB070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44D37-C439-333C-261E-8B4B1691E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dirty="0">
              <a:hlinkClick r:id="rId3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GB" dirty="0">
                <a:hlinkClick r:id="rId4"/>
              </a:rPr>
              <a:t>The Buzz Quiz - North East Ambition</a:t>
            </a:r>
            <a:endParaRPr lang="en-GB" dirty="0"/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interview-advice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nationalcareers.service.gov.uk/careers-advice/cv-sec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careers-advice/application-forms" TargetMode="External"/><Relationship Id="rId5" Type="http://schemas.openxmlformats.org/officeDocument/2006/relationships/hyperlink" Target="https://www.ndti.org.uk/resources/preparing-for-adulthood-all-tools-resources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gov.uk/access-to-work" TargetMode="External"/><Relationship Id="rId9" Type="http://schemas.openxmlformats.org/officeDocument/2006/relationships/hyperlink" Target="https://nationalcareers.service.gov.uk/careers-advice#progressing-your-caree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4.png"/><Relationship Id="rId7" Type="http://schemas.openxmlformats.org/officeDocument/2006/relationships/hyperlink" Target="https://www.thecompleteuniversityguide.co.uk/league-tables/rankings/biomedical-scienc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thecompleteuniversityguide.co.uk/league-tables/rankings/biological-sciences" TargetMode="External"/><Relationship Id="rId5" Type="http://schemas.openxmlformats.org/officeDocument/2006/relationships/hyperlink" Target="https://www.thecompleteuniversityguide.co.uk/league-tables/rankings" TargetMode="External"/><Relationship Id="rId4" Type="http://schemas.openxmlformats.org/officeDocument/2006/relationships/hyperlink" Target="https://www.thecompleteuniversityguide.co.uk/league-tables/rankings/art-and-design" TargetMode="External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mh3hbk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tags/zjb8f4j/jobs-that-use-science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www.bbc.co.uk/bitesize/articles/z49b6v4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stepintothenhs.nhs.uk/careers/paramedic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rcn2s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dcvt39" TargetMode="External"/><Relationship Id="rId13" Type="http://schemas.openxmlformats.org/officeDocument/2006/relationships/hyperlink" Target="https://www.bbc.co.uk/bitesize/articles/zdnw382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tags/zjb8f4j/jobs-that-use-science/1" TargetMode="External"/><Relationship Id="rId12" Type="http://schemas.openxmlformats.org/officeDocument/2006/relationships/hyperlink" Target="https://www.stepintothenhs.nhs.uk/careers/mental-health-nur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stem.org.uk/elibrary/resource/36771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stem.org.uk/resources/elibrary/resource/142496/becoming-ecologist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articles/zv2skm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data-analyst-statistician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bbc.co.uk/bitesize/articles/z49bmf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jhqf4j" TargetMode="External"/><Relationship Id="rId5" Type="http://schemas.openxmlformats.org/officeDocument/2006/relationships/hyperlink" Target="https://www.bbc.co.uk/bitesize/articles/z77f7nb" TargetMode="External"/><Relationship Id="rId10" Type="http://schemas.openxmlformats.org/officeDocument/2006/relationships/hyperlink" Target="https://nationalcareers.service.gov.uk/job-profiles/garment-technologist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nationalcareers.service.gov.uk/job-profiles/arboricultural-offic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Nebp4-Szy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TL6EvSZV0vY" TargetMode="External"/><Relationship Id="rId5" Type="http://schemas.openxmlformats.org/officeDocument/2006/relationships/hyperlink" Target="https://www.youtube.com/watch?v=2LB6UiabOYk" TargetMode="Externa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hyperlink" Target="https://nationalcareers.service.gov.uk/explore-careers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mental-health-nurse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research-scientis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critical-care-technologist" TargetMode="External"/><Relationship Id="rId5" Type="http://schemas.openxmlformats.org/officeDocument/2006/relationships/hyperlink" Target="https://nationalcareers.service.gov.uk/job-profiles/pharmacist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nationalcareers.service.gov.uk/job-profiles/paramedic" TargetMode="External"/><Relationship Id="rId9" Type="http://schemas.openxmlformats.org/officeDocument/2006/relationships/hyperlink" Target="https://nationalcareers.service.gov.uk/job-profiles/ecolog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1550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2254319"/>
            <a:ext cx="7362071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Science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Where can studying 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77"/>
              </a:rPr>
              <a:t>Geography </a:t>
            </a: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take you? Highlighting the relevance of Science to future careers and opportunities​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EBABD0-16D2-48E3-D5FC-88EFB89B78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7" b="50000"/>
          <a:stretch>
            <a:fillRect/>
          </a:stretch>
        </p:blipFill>
        <p:spPr>
          <a:xfrm>
            <a:off x="2095936" y="6110884"/>
            <a:ext cx="9568871" cy="7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C176B-0720-1639-EFA1-0BF84FB5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200-FB47-36F1-9DA6-A38C4E73F0F2}"/>
              </a:ext>
            </a:extLst>
          </p:cNvPr>
          <p:cNvSpPr txBox="1"/>
          <p:nvPr/>
        </p:nvSpPr>
        <p:spPr>
          <a:xfrm>
            <a:off x="406012" y="434040"/>
            <a:ext cx="78828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Science?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05A2A-95FE-AC1C-4982-175908A49333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155045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155045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155045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98FEB-8D62-75BA-4CF5-BB63B1BB0641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176BA-06ED-9852-05DE-829703CA46F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2A768667-01F0-6BF4-D87C-AA661AB9F267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1550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FA1F2DA6-B52A-3035-A393-55D264E8DF6E}"/>
              </a:ext>
            </a:extLst>
          </p:cNvPr>
          <p:cNvSpPr/>
          <p:nvPr/>
        </p:nvSpPr>
        <p:spPr>
          <a:xfrm>
            <a:off x="2676774" y="3676506"/>
            <a:ext cx="1860331" cy="630621"/>
          </a:xfrm>
          <a:prstGeom prst="roundRect">
            <a:avLst/>
          </a:prstGeom>
          <a:solidFill>
            <a:srgbClr val="1550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37142847-E010-6FD7-17D9-5F341A4172E9}"/>
              </a:ext>
            </a:extLst>
          </p:cNvPr>
          <p:cNvSpPr/>
          <p:nvPr/>
        </p:nvSpPr>
        <p:spPr>
          <a:xfrm>
            <a:off x="5049991" y="3676506"/>
            <a:ext cx="1860331" cy="630621"/>
          </a:xfrm>
          <a:prstGeom prst="roundRect">
            <a:avLst/>
          </a:prstGeom>
          <a:solidFill>
            <a:srgbClr val="1550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995DB1FB-2FD1-C28C-F21E-7307249C687A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12778D2F-155B-8610-2854-C028F1BFC9FF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29DE2B0D-4B3E-65E1-FB98-90B18E4D35A4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6E52-4DA8-BEA5-D245-605505638593}"/>
              </a:ext>
            </a:extLst>
          </p:cNvPr>
          <p:cNvSpPr/>
          <p:nvPr/>
        </p:nvSpPr>
        <p:spPr>
          <a:xfrm>
            <a:off x="591847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E0AA07AB-E5AA-CE42-CEBB-93FE34ABFBD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8078F934-2742-42B8-44D7-8E30881804C8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614D8224-EEE2-032D-16B5-63B9313891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DF801-3ADB-936F-0696-FD0C587E2AA2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9AFF3-BAAF-069F-8BA6-A9D5259F0572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4" y="2952175"/>
            <a:ext cx="272310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FCB0A-DA2D-2D62-4509-8177A10ED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-808" r="-932" b="1734"/>
          <a:stretch>
            <a:fillRect/>
          </a:stretch>
        </p:blipFill>
        <p:spPr>
          <a:xfrm>
            <a:off x="6979010" y="2723915"/>
            <a:ext cx="7783434" cy="1410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1E278-E2FE-76D3-2FA6-D5D783B1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-808" r="-932" b="1734"/>
          <a:stretch>
            <a:fillRect/>
          </a:stretch>
        </p:blipFill>
        <p:spPr>
          <a:xfrm>
            <a:off x="-2687560" y="2723915"/>
            <a:ext cx="7783434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Science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68EB95-2E5C-97A1-E15F-6EA3EE6533D4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3" y="2027118"/>
            <a:ext cx="5557433" cy="232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7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27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Nuclear Scientist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Laboratory Scientist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Vet Technician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Therapeutic Radiographer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Forensic Practitioner</a:t>
            </a:r>
            <a:br>
              <a:rPr lang="en-GB" sz="1500" dirty="0">
                <a:latin typeface="Lato" panose="020F0502020204030203" pitchFamily="34" charset="77"/>
              </a:rPr>
            </a:br>
            <a:endParaRPr lang="en-GB" sz="15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2A8DC9-52E8-4C03-93D1-050E17E5294F}"/>
              </a:ext>
            </a:extLst>
          </p:cNvPr>
          <p:cNvSpPr txBox="1">
            <a:spLocks/>
          </p:cNvSpPr>
          <p:nvPr/>
        </p:nvSpPr>
        <p:spPr>
          <a:xfrm>
            <a:off x="6169193" y="2027118"/>
            <a:ext cx="4992143" cy="250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0000" b="1" dirty="0">
                <a:latin typeface="Lato" panose="020F0502020204030203" pitchFamily="34" charset="77"/>
                <a:cs typeface="Calibri"/>
              </a:rPr>
              <a:t>T Levels</a:t>
            </a:r>
          </a:p>
          <a:p>
            <a:pPr>
              <a:lnSpc>
                <a:spcPct val="100000"/>
              </a:lnSpc>
            </a:pPr>
            <a:r>
              <a:rPr lang="en-GB" sz="5600" b="1" dirty="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Health </a:t>
            </a:r>
          </a:p>
          <a:p>
            <a:pPr>
              <a:lnSpc>
                <a:spcPct val="100000"/>
              </a:lnSpc>
            </a:pPr>
            <a:r>
              <a:rPr lang="en-GB" sz="5600" b="1" dirty="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Healthcare Science </a:t>
            </a:r>
          </a:p>
          <a:p>
            <a:pPr>
              <a:lnSpc>
                <a:spcPct val="100000"/>
              </a:lnSpc>
            </a:pPr>
            <a:r>
              <a:rPr lang="en-GB" sz="5600" b="1" dirty="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Science </a:t>
            </a:r>
          </a:p>
          <a:p>
            <a:pPr>
              <a:lnSpc>
                <a:spcPct val="100000"/>
              </a:lnSpc>
            </a:pPr>
            <a:r>
              <a:rPr lang="en-GB" sz="5600" b="1" dirty="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Agriculture, Land Management and Production </a:t>
            </a:r>
          </a:p>
          <a:p>
            <a:pPr>
              <a:lnSpc>
                <a:spcPct val="100000"/>
              </a:lnSpc>
            </a:pPr>
            <a:r>
              <a:rPr lang="en-GB" sz="5600" b="1" dirty="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Animal Care and Management</a:t>
            </a:r>
          </a:p>
          <a:p>
            <a:pPr>
              <a:lnSpc>
                <a:spcPct val="100000"/>
              </a:lnSpc>
            </a:pPr>
            <a:r>
              <a:rPr lang="en-GB" sz="5600" b="1" dirty="0">
                <a:solidFill>
                  <a:srgbClr val="484A47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  <a:br>
              <a:rPr lang="en-GB" b="1" dirty="0">
                <a:latin typeface="Lato" panose="020F0502020204030203" pitchFamily="34" charset="77"/>
                <a:cs typeface="Calibri"/>
              </a:rPr>
            </a:br>
            <a:endParaRPr lang="en-GB" sz="1400" b="1" dirty="0">
              <a:latin typeface="Lato" panose="020F0502020204030203" pitchFamily="34" charset="77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800" u="sng" dirty="0">
              <a:solidFill>
                <a:schemeClr val="tx2">
                  <a:lumMod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168793" y="4856384"/>
            <a:ext cx="6023207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Applied Science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Health and Social Care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2856497" y="2619290"/>
            <a:ext cx="27051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Pharmacy Technician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Environmental Health Practitioner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Dental Technician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Conservation Officer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222D55-382B-44C6-40D4-35C4CE368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4" t="-808" r="-932" b="1734"/>
          <a:stretch>
            <a:fillRect/>
          </a:stretch>
        </p:blipFill>
        <p:spPr>
          <a:xfrm>
            <a:off x="-1" y="5134727"/>
            <a:ext cx="5154534" cy="14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Higher technical qualifications (HTQs) | Department for Education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You will find occupation routes in: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Health and Science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Education and Early Years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Engineering and Manufacturing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Construction and the Built Environment</a:t>
            </a: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6364587" y="1710444"/>
            <a:ext cx="6208413" cy="2302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Science (Biology, Chemistry, Physics)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Applied General Science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Statistics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Environmental Science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477000" y="3958207"/>
            <a:ext cx="3102386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endParaRPr lang="en-GB" sz="14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Molecular Science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Animal Science 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Sensory Science 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Research Science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Science, Engineering and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BB826-A487-EE03-72B2-5A69C6ECB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4" t="-808" r="-932" b="1734"/>
          <a:stretch>
            <a:fillRect/>
          </a:stretch>
        </p:blipFill>
        <p:spPr>
          <a:xfrm>
            <a:off x="-1" y="5134727"/>
            <a:ext cx="5154534" cy="14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1D933-F78C-04E1-EFEB-F467B447705C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CCAC4-102D-C9E3-9B81-2B6384EC4F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4" t="-808" r="-932" b="1734"/>
          <a:stretch>
            <a:fillRect/>
          </a:stretch>
        </p:blipFill>
        <p:spPr>
          <a:xfrm>
            <a:off x="-1" y="5134727"/>
            <a:ext cx="5154534" cy="14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281C5-2997-C231-C6C5-542FFB313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9" t="-808" r="-932" b="1734"/>
          <a:stretch>
            <a:fillRect/>
          </a:stretch>
        </p:blipFill>
        <p:spPr>
          <a:xfrm>
            <a:off x="4056244" y="3995062"/>
            <a:ext cx="7889029" cy="141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9550459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various Sciences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4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</a:rPr>
              <a:t>Rankings </a:t>
            </a: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5"/>
              </a:rPr>
              <a:t>Rankings (the completeuniversityguide.co.uk</a:t>
            </a: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6"/>
              </a:rPr>
              <a:t>Biological Sciences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  <a:hlinkClick r:id="rId6"/>
            </a:endParaRPr>
          </a:p>
          <a:p>
            <a:pPr marL="0" indent="0">
              <a:buNone/>
            </a:pPr>
            <a:r>
              <a:rPr lang="en-GB" sz="1400" dirty="0"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7"/>
              </a:rPr>
              <a:t>Biomedical Sciences</a:t>
            </a:r>
            <a:endParaRPr lang="en-GB" sz="1400" dirty="0">
              <a:latin typeface="Lato" panose="020F0502020204030203" pitchFamily="34" charset="0"/>
              <a:cs typeface="Lato" panose="020F0502020204030203" pitchFamily="34" charset="0"/>
              <a:hlinkClick r:id="rId7"/>
            </a:endParaRPr>
          </a:p>
          <a:p>
            <a:pPr marL="0" indent="0">
              <a:buNone/>
            </a:pPr>
            <a:endParaRPr lang="en-GB" sz="1400" dirty="0">
              <a:solidFill>
                <a:srgbClr val="05A8A7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  <a:endParaRPr lang="en-GB" sz="1400" dirty="0">
              <a:solidFill>
                <a:schemeClr val="tx2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458CF-DAF8-FC55-101E-CFDD5871364A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Solving </a:t>
            </a:r>
            <a:b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real-world problems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Informed decision-making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9445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Science?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3007146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Understanding the world around us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Developing critical thinking skills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Career opportunities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D6CACB-ED0F-44F0-D00D-DF9C450F4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8007" r="-331" b="36534"/>
          <a:stretch>
            <a:fillRect/>
          </a:stretch>
        </p:blipFill>
        <p:spPr>
          <a:xfrm>
            <a:off x="0" y="2552432"/>
            <a:ext cx="9239920" cy="15859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61FDE-8E59-E5CB-006C-ACE10B96A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15452"/>
          <a:stretch/>
        </p:blipFill>
        <p:spPr>
          <a:xfrm>
            <a:off x="395751" y="2063552"/>
            <a:ext cx="2496200" cy="2497849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5BD3B0-C62C-B134-3D3F-6A607AC8E2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8520354" y="2062481"/>
            <a:ext cx="2499780" cy="2498920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608509-210C-229B-CFF6-1AABADF930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16956"/>
          <a:stretch/>
        </p:blipFill>
        <p:spPr>
          <a:xfrm>
            <a:off x="4480009" y="2089692"/>
            <a:ext cx="2424343" cy="2445568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to​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313006" y="4805685"/>
            <a:ext cx="249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Paramedic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332818" y="4805685"/>
            <a:ext cx="392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Pharmacist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402858" y="4805685"/>
            <a:ext cx="264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Critical Care Technologist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15450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EA7087A-C984-7121-EB4A-9DFE53F6188C}"/>
              </a:ext>
            </a:extLst>
          </p:cNvPr>
          <p:cNvSpPr/>
          <p:nvPr/>
        </p:nvSpPr>
        <p:spPr>
          <a:xfrm>
            <a:off x="313006" y="5308956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 dirty="0">
                <a:solidFill>
                  <a:schemeClr val="accent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dirty="0">
              <a:solidFill>
                <a:schemeClr val="accen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35864F-B280-87CA-A749-8E1177976478}"/>
              </a:ext>
            </a:extLst>
          </p:cNvPr>
          <p:cNvSpPr/>
          <p:nvPr/>
        </p:nvSpPr>
        <p:spPr>
          <a:xfrm>
            <a:off x="4332818" y="529094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D5B406-F80E-145F-F7EF-DED211EA06D1}"/>
              </a:ext>
            </a:extLst>
          </p:cNvPr>
          <p:cNvSpPr/>
          <p:nvPr/>
        </p:nvSpPr>
        <p:spPr>
          <a:xfrm>
            <a:off x="313006" y="5733297"/>
            <a:ext cx="184133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D72836-7568-1C77-2A12-F60568143F47}"/>
              </a:ext>
            </a:extLst>
          </p:cNvPr>
          <p:cNvSpPr/>
          <p:nvPr/>
        </p:nvSpPr>
        <p:spPr>
          <a:xfrm>
            <a:off x="8452368" y="5678288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6EF7AB-B9B9-3617-EB3A-834D9B704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8007" r="-331" b="36534"/>
          <a:stretch>
            <a:fillRect/>
          </a:stretch>
        </p:blipFill>
        <p:spPr>
          <a:xfrm>
            <a:off x="0" y="2552432"/>
            <a:ext cx="9239920" cy="15859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5FA890-96D9-33EB-94F3-B8553F156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8524206" y="2052315"/>
            <a:ext cx="2500452" cy="2498129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C809D8-83E9-3455-81F2-B96B2E55475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3326"/>
          <a:stretch/>
        </p:blipFill>
        <p:spPr>
          <a:xfrm>
            <a:off x="399812" y="2052315"/>
            <a:ext cx="2494168" cy="2494870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7879B3-B47E-2F4E-9B6E-D31F1DD506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4481587" y="2057355"/>
            <a:ext cx="2494167" cy="2489830"/>
          </a:xfrm>
          <a:prstGeom prst="rect">
            <a:avLst/>
          </a:prstGeom>
          <a:ln w="28575">
            <a:solidFill>
              <a:srgbClr val="155045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57386" y="4801692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Mental Health Nurse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272955" y="4805685"/>
            <a:ext cx="276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Research Scientist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28258" y="4769726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Ecologist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DF97AA-ED4F-CBB4-14CA-61AE97BDCFE4}"/>
              </a:ext>
            </a:extLst>
          </p:cNvPr>
          <p:cNvCxnSpPr/>
          <p:nvPr/>
        </p:nvCxnSpPr>
        <p:spPr>
          <a:xfrm>
            <a:off x="528228" y="1211942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777FA2B-52E4-5C77-9A08-50870FBB0848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to​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361A6-2BCD-555A-7E77-3B2C41AB16D8}"/>
              </a:ext>
            </a:extLst>
          </p:cNvPr>
          <p:cNvSpPr txBox="1"/>
          <p:nvPr/>
        </p:nvSpPr>
        <p:spPr>
          <a:xfrm>
            <a:off x="4350606" y="5324834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27C39D-7FEC-E39D-2866-51635EF6FCD6}"/>
              </a:ext>
            </a:extLst>
          </p:cNvPr>
          <p:cNvSpPr/>
          <p:nvPr/>
        </p:nvSpPr>
        <p:spPr>
          <a:xfrm>
            <a:off x="272955" y="5332820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4EE77-AC3C-1662-7FAD-7692288BD927}"/>
              </a:ext>
            </a:extLst>
          </p:cNvPr>
          <p:cNvSpPr/>
          <p:nvPr/>
        </p:nvSpPr>
        <p:spPr>
          <a:xfrm>
            <a:off x="8428259" y="5780617"/>
            <a:ext cx="1919115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  <a:endParaRPr lang="en-US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A5AC0B-A7FC-37CD-20D2-0F2E9AD7EE51}"/>
              </a:ext>
            </a:extLst>
          </p:cNvPr>
          <p:cNvSpPr/>
          <p:nvPr/>
        </p:nvSpPr>
        <p:spPr>
          <a:xfrm>
            <a:off x="272954" y="5780617"/>
            <a:ext cx="1919115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7499C3-7980-3B19-A671-BF6156853360}"/>
              </a:ext>
            </a:extLst>
          </p:cNvPr>
          <p:cNvSpPr txBox="1"/>
          <p:nvPr/>
        </p:nvSpPr>
        <p:spPr>
          <a:xfrm>
            <a:off x="4357386" y="5780617"/>
            <a:ext cx="178766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C726D-D0ED-73C0-731C-4864EDEECC6A}"/>
              </a:ext>
            </a:extLst>
          </p:cNvPr>
          <p:cNvSpPr/>
          <p:nvPr/>
        </p:nvSpPr>
        <p:spPr>
          <a:xfrm>
            <a:off x="8428258" y="5332820"/>
            <a:ext cx="260802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 so obvious subjects using Science:</a:t>
            </a: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AC0E0-35FE-C087-AE55-839937CD7999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5D235-A191-439F-6E88-A73A310E879B}"/>
              </a:ext>
            </a:extLst>
          </p:cNvPr>
          <p:cNvSpPr txBox="1"/>
          <p:nvPr/>
        </p:nvSpPr>
        <p:spPr>
          <a:xfrm>
            <a:off x="1481238" y="2739632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zero waste shop owner: Lydia's story - BBC Bitesize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04080-C6AB-C29E-CE05-0CF990D8683C}"/>
              </a:ext>
            </a:extLst>
          </p:cNvPr>
          <p:cNvSpPr txBox="1"/>
          <p:nvPr/>
        </p:nvSpPr>
        <p:spPr>
          <a:xfrm>
            <a:off x="1481239" y="3662399"/>
            <a:ext cx="37267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 StreetDoctorIntern: Khadija's story</a:t>
            </a:r>
            <a:endParaRPr lang="en-US">
              <a:solidFill>
                <a:srgbClr val="00A8A6"/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FE3D8-0DF0-767D-40E2-E84FAF373B6E}"/>
              </a:ext>
            </a:extLst>
          </p:cNvPr>
          <p:cNvSpPr txBox="1"/>
          <p:nvPr/>
        </p:nvSpPr>
        <p:spPr>
          <a:xfrm>
            <a:off x="1481238" y="4566229"/>
            <a:ext cx="40388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 Executive Assistant: Emily's story</a:t>
            </a:r>
            <a:endParaRPr lang="en-US" dirty="0">
              <a:solidFill>
                <a:srgbClr val="00A8A6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AE189-AF18-0382-4793-CF2CB680561F}"/>
              </a:ext>
            </a:extLst>
          </p:cNvPr>
          <p:cNvSpPr txBox="1"/>
          <p:nvPr/>
        </p:nvSpPr>
        <p:spPr>
          <a:xfrm>
            <a:off x="7070897" y="3662399"/>
            <a:ext cx="34954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A8A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Analyst/Statistician | Explore careers | National Careers Service</a:t>
            </a:r>
            <a:endParaRPr lang="en-US">
              <a:solidFill>
                <a:srgbClr val="00A8A6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8C477-8151-4B70-220E-20450387DE5E}"/>
              </a:ext>
            </a:extLst>
          </p:cNvPr>
          <p:cNvSpPr txBox="1"/>
          <p:nvPr/>
        </p:nvSpPr>
        <p:spPr>
          <a:xfrm>
            <a:off x="7080422" y="2739632"/>
            <a:ext cx="35780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Arboricultural Officer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2B5648-7564-087E-FA00-A0B7914010C4}"/>
              </a:ext>
            </a:extLst>
          </p:cNvPr>
          <p:cNvSpPr txBox="1"/>
          <p:nvPr/>
        </p:nvSpPr>
        <p:spPr>
          <a:xfrm>
            <a:off x="7070896" y="4566229"/>
            <a:ext cx="36398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Garment Technologist | Explore careers | National Careers Service</a:t>
            </a:r>
            <a:endParaRPr lang="en-US" dirty="0">
              <a:solidFill>
                <a:srgbClr val="00A8A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(Science)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336B1-BD82-8E13-443A-D593D8E47827}"/>
              </a:ext>
            </a:extLst>
          </p:cNvPr>
          <p:cNvSpPr txBox="1"/>
          <p:nvPr/>
        </p:nvSpPr>
        <p:spPr>
          <a:xfrm>
            <a:off x="7676194" y="4249801"/>
            <a:ext cx="22946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Dentist</a:t>
            </a:r>
            <a:r>
              <a:rPr lang="en-GB" sz="3200" b="1">
                <a:solidFill>
                  <a:schemeClr val="accent4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en-GB" sz="3200">
                <a:ea typeface="+mn-lt"/>
                <a:cs typeface="+mn-lt"/>
              </a:rPr>
              <a:t> </a:t>
            </a:r>
            <a:endParaRPr lang="en-US" sz="32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D3339-408E-9919-E282-BBFABDE0A288}"/>
              </a:ext>
            </a:extLst>
          </p:cNvPr>
          <p:cNvSpPr txBox="1"/>
          <p:nvPr/>
        </p:nvSpPr>
        <p:spPr>
          <a:xfrm>
            <a:off x="7676194" y="2244206"/>
            <a:ext cx="22946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Geoscientist</a:t>
            </a:r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endParaRPr lang="en-GB" sz="3200" u="sng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6045B-D133-637E-A892-0B67458F330A}"/>
              </a:ext>
            </a:extLst>
          </p:cNvPr>
          <p:cNvSpPr txBox="1"/>
          <p:nvPr/>
        </p:nvSpPr>
        <p:spPr>
          <a:xfrm>
            <a:off x="7676194" y="3234498"/>
            <a:ext cx="22946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chemeClr val="tx2"/>
                </a:solidFill>
                <a:latin typeface="Calibri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Toxicologist</a:t>
            </a:r>
            <a:r>
              <a:rPr lang="en-GB" sz="3200" b="1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endParaRPr lang="en-GB" sz="320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12991-30EE-8CBC-B781-DAA922B5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2819B5-90C1-9720-8D18-214432B20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35608" r="-331" b="38933"/>
          <a:stretch>
            <a:fillRect/>
          </a:stretch>
        </p:blipFill>
        <p:spPr>
          <a:xfrm>
            <a:off x="-1331081" y="5272056"/>
            <a:ext cx="9239920" cy="1585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CBD12-AF31-13EF-C41C-1F022F0C24F3}"/>
              </a:ext>
            </a:extLst>
          </p:cNvPr>
          <p:cNvSpPr txBox="1"/>
          <p:nvPr/>
        </p:nvSpPr>
        <p:spPr>
          <a:xfrm>
            <a:off x="406012" y="434040"/>
            <a:ext cx="7760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KS3 Home learning task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82E633-5CA6-799D-5B58-474D3D296D0B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2242A0-26AE-CE1E-3D9E-2BE93B0F739D}"/>
              </a:ext>
            </a:extLst>
          </p:cNvPr>
          <p:cNvSpPr txBox="1"/>
          <p:nvPr/>
        </p:nvSpPr>
        <p:spPr>
          <a:xfrm>
            <a:off x="7928105" y="2930713"/>
            <a:ext cx="269873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Use the National Careers Service Explore careers tool to research for this homework</a:t>
            </a:r>
          </a:p>
        </p:txBody>
      </p:sp>
      <p:pic>
        <p:nvPicPr>
          <p:cNvPr id="6" name="Picture 2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1ECAD36-A4A8-CB68-9B22-8B26540D9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9" t="35484" r="68717" b="39794"/>
          <a:stretch/>
        </p:blipFill>
        <p:spPr>
          <a:xfrm>
            <a:off x="7971162" y="1870085"/>
            <a:ext cx="2644708" cy="774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Google Shape;79;p13">
            <a:extLst>
              <a:ext uri="{FF2B5EF4-FFF2-40B4-BE49-F238E27FC236}">
                <a16:creationId xmlns:a16="http://schemas.microsoft.com/office/drawing/2014/main" id="{EBC73EA3-A1AE-325D-2441-E57F37BA256A}"/>
              </a:ext>
            </a:extLst>
          </p:cNvPr>
          <p:cNvSpPr/>
          <p:nvPr/>
        </p:nvSpPr>
        <p:spPr>
          <a:xfrm>
            <a:off x="8009480" y="4417458"/>
            <a:ext cx="1284036" cy="430883"/>
          </a:xfrm>
          <a:prstGeom prst="roundRect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lt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here</a:t>
            </a:r>
            <a:endParaRPr lang="en-GB" sz="1200" b="1" dirty="0">
              <a:solidFill>
                <a:schemeClr val="lt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201EAB-8EF0-9232-EE1B-D63032BD3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12" y="1747608"/>
            <a:ext cx="3549176" cy="5017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C1178-EFF0-87C8-FE48-22015FC68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746" y="1623986"/>
            <a:ext cx="3549176" cy="50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Science.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18CA6-5717-C741-7946-04CF29A28598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CDF30-1C70-F063-E587-312D3C03B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r="-1051"/>
          <a:stretch>
            <a:fillRect/>
          </a:stretch>
        </p:blipFill>
        <p:spPr>
          <a:xfrm>
            <a:off x="-1" y="3561438"/>
            <a:ext cx="2177473" cy="1423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F0EB45-88AB-FAFD-6E67-00A135A0C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t="-808" r="-932" b="50841"/>
          <a:stretch>
            <a:fillRect/>
          </a:stretch>
        </p:blipFill>
        <p:spPr>
          <a:xfrm>
            <a:off x="4408566" y="6146800"/>
            <a:ext cx="7783434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15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528228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the role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578195" y="1488916"/>
            <a:ext cx="702916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Explore careers using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/>
              </a:rPr>
              <a:t>National Careers Service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2935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Research Ideas: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Paramedic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Critical Care Technologist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Scientist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Mental Health Nurse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Ecologist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56B4CF-2634-B7CC-BCEE-68F4FBF333CE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155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A72F684-3230-9E3F-5360-7394836AF21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20" y="2577819"/>
            <a:ext cx="3525413" cy="3733200"/>
          </a:xfrm>
          <a:prstGeom prst="rect">
            <a:avLst/>
          </a:prstGeom>
          <a:ln w="28575">
            <a:solidFill>
              <a:srgbClr val="00A8A6"/>
            </a:solidFill>
          </a:ln>
        </p:spPr>
      </p:pic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7b4fb87f-23cb-4748-807b-ac6ab6b70ca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5ca23ed-fdba-4544-8426-dc162b381d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B294CE-4C9C-49F2-AE20-BA4E749A9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2187</Words>
  <Application>Microsoft Office PowerPoint</Application>
  <PresentationFormat>Widescreen</PresentationFormat>
  <Paragraphs>326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(Science)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174</cp:revision>
  <dcterms:created xsi:type="dcterms:W3CDTF">2022-04-04T12:54:06Z</dcterms:created>
  <dcterms:modified xsi:type="dcterms:W3CDTF">2025-09-04T22:16:23Z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