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26"/>
  </p:notesMasterIdLst>
  <p:sldIdLst>
    <p:sldId id="266" r:id="rId10"/>
    <p:sldId id="265" r:id="rId11"/>
    <p:sldId id="285" r:id="rId12"/>
    <p:sldId id="297" r:id="rId13"/>
    <p:sldId id="271" r:id="rId14"/>
    <p:sldId id="256" r:id="rId15"/>
    <p:sldId id="269" r:id="rId16"/>
    <p:sldId id="262" r:id="rId17"/>
    <p:sldId id="295" r:id="rId18"/>
    <p:sldId id="296" r:id="rId19"/>
    <p:sldId id="273" r:id="rId20"/>
    <p:sldId id="291" r:id="rId21"/>
    <p:sldId id="298" r:id="rId22"/>
    <p:sldId id="299" r:id="rId23"/>
    <p:sldId id="293" r:id="rId24"/>
    <p:sldId id="258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9F6D5970-FCBB-EE61-BE2C-33A064391527}" name="Tash Fuller" initials="TF" userId="S::nfuller@careersandenterprise.co.uk::281d84ef-d589-4e19-9b37-4850dfb7e0b2" providerId="AD"/>
  <p188:author id="{2948CD91-287B-3A82-22F6-A215488D9BBC}" name="Marie Jobson" initials="MJ" userId="S::mjobson@careersandenterprise.co.uk::bb001ab6-dd99-4b09-874d-ddf5a90bdfd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6"/>
    <a:srgbClr val="E8B462"/>
    <a:srgbClr val="91C155"/>
    <a:srgbClr val="D7EAEA"/>
    <a:srgbClr val="E95F3F"/>
    <a:srgbClr val="EC5F65"/>
    <a:srgbClr val="EE856C"/>
    <a:srgbClr val="F4B2A2"/>
    <a:srgbClr val="F0927C"/>
    <a:srgbClr val="73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8282A-8FB1-4D34-8CE6-06E9A31AE3E8}" v="1" dt="2025-08-28T08:51:29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2"/>
    <p:restoredTop sz="66640" autoAdjust="0"/>
  </p:normalViewPr>
  <p:slideViewPr>
    <p:cSldViewPr snapToGrid="0">
      <p:cViewPr varScale="1">
        <p:scale>
          <a:sx n="73" d="100"/>
          <a:sy n="73" d="100"/>
        </p:scale>
        <p:origin x="18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9/4/2025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79qbdm/jobs-that-use-religious-studies/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ags/zfmnwty/jobs-that-use-english-and-drama/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bc.co.uk/bitesize/tags/z79qbdm/jobs-that-use-religious-studies/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7n4bd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tionalcareers.service.gov.uk/explore-career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pathcareersuk.com/other-careers-video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explore-care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mbition.northeast-ca.gov.uk/buzz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Purpose of slides: </a:t>
            </a:r>
            <a:endParaRPr lang="en-GB" dirty="0"/>
          </a:p>
          <a:p>
            <a:r>
              <a:rPr lang="en-GB" dirty="0"/>
              <a:t>To allow you to highlight the relevance of your subject to future careers and opportunities.</a:t>
            </a:r>
            <a:endParaRPr lang="en-GB" dirty="0">
              <a:cs typeface="Calibri"/>
            </a:endParaRPr>
          </a:p>
          <a:p>
            <a:r>
              <a:rPr lang="en-GB" dirty="0"/>
              <a:t>To enable students to explore the full range of options available to them.</a:t>
            </a:r>
            <a:endParaRPr lang="en-US" dirty="0"/>
          </a:p>
          <a:p>
            <a:endParaRPr lang="en-GB" dirty="0"/>
          </a:p>
          <a:p>
            <a:r>
              <a:rPr lang="en-GB" b="1" dirty="0"/>
              <a:t>Aims:</a:t>
            </a:r>
            <a:endParaRPr lang="en-GB" dirty="0"/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engage students in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highlight pathways and opportunities from your subject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encourage students to consider your subject at KS4/Post 16</a:t>
            </a:r>
          </a:p>
          <a:p>
            <a:pPr marL="171450" indent="-171450">
              <a:buFont typeface="Arial,Sans-Serif"/>
              <a:buChar char="•"/>
            </a:pPr>
            <a:r>
              <a:rPr lang="en-GB" dirty="0"/>
              <a:t>To support work across the school towards Gatsby Benchmark 4</a:t>
            </a:r>
          </a:p>
          <a:p>
            <a:pPr marL="171450" indent="-171450">
              <a:buFont typeface="Arial,Sans-Serif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How to use these slides?</a:t>
            </a:r>
            <a:endParaRPr lang="en-GB" dirty="0"/>
          </a:p>
          <a:p>
            <a:r>
              <a:rPr lang="en-GB" dirty="0"/>
              <a:t>These slides can be used at any point during KS3/4 or post 16 to engage students in learning and to highlight the relevance of your subject to future careers and opportunities.</a:t>
            </a:r>
          </a:p>
          <a:p>
            <a:r>
              <a:rPr lang="en-GB" dirty="0"/>
              <a:t>They will be of most relevance within an option process and can support work you are doing to encourage students to consider their options for KS4/Post 16.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b="1" dirty="0">
              <a:cs typeface="Calibri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is the power point version of the infographic resource showing different options learners could follow to get into teaching. </a:t>
            </a:r>
            <a:endParaRPr lang="en-US" dirty="0"/>
          </a:p>
          <a:p>
            <a:r>
              <a:rPr lang="en-GB" dirty="0"/>
              <a:t>Go through this with your learners and give examples of different staff in your school, special school or college who followed these paths.</a:t>
            </a:r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22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91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02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68B5-7F57-5E67-67D8-E5091717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A95040-5012-8088-5435-321B06034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7E575-1BB4-E442-24A2-F773B9A01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025C-F062-AB5B-0D84-5FBF75F8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630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3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 study Religious Studies?</a:t>
            </a:r>
            <a:endParaRPr lang="en-GB" dirty="0"/>
          </a:p>
          <a:p>
            <a:endParaRPr lang="en-GB" dirty="0"/>
          </a:p>
          <a:p>
            <a:pPr marL="285750" indent="-285750">
              <a:buFont typeface="Symbol"/>
              <a:buChar char="•"/>
            </a:pPr>
            <a:r>
              <a:rPr lang="en-GB" b="1" dirty="0"/>
              <a:t>Opens pathways to diverse careers</a:t>
            </a:r>
            <a:endParaRPr lang="en-GB" dirty="0"/>
          </a:p>
          <a:p>
            <a:r>
              <a:rPr lang="en-GB" dirty="0"/>
              <a:t>Religious Studies is valued in fields such as education, law, journalism, social work, international relations, and community leadership anywhere cultural literacy and ethical insight are essential.</a:t>
            </a:r>
          </a:p>
          <a:p>
            <a:r>
              <a:rPr lang="en-GB" b="1" dirty="0"/>
              <a:t>Develops critical thinking and ethical reasoning</a:t>
            </a:r>
            <a:br>
              <a:rPr lang="en-GB" b="1" dirty="0">
                <a:cs typeface="+mn-lt"/>
              </a:rPr>
            </a:br>
            <a:r>
              <a:rPr lang="en-GB" b="1" dirty="0"/>
              <a:t>By examining moral questions, philosophical arguments, and ethical dilemmas, you learn to think critically, evaluate perspectives, and form reasoned judgments.</a:t>
            </a:r>
            <a:endParaRPr lang="en-GB" dirty="0"/>
          </a:p>
          <a:p>
            <a:r>
              <a:rPr lang="en-GB" b="1" dirty="0"/>
              <a:t>Deepens understanding of cultures and beliefs</a:t>
            </a:r>
            <a:br>
              <a:rPr lang="en-GB" b="1" dirty="0">
                <a:cs typeface="+mn-lt"/>
              </a:rPr>
            </a:br>
            <a:r>
              <a:rPr lang="en-GB" b="1" dirty="0"/>
              <a:t>Religious Studies helps you explore the diverse beliefs, practices, and values that shape societies around the world. This fosters empathy, cultural awareness, and global understanding.</a:t>
            </a:r>
            <a:endParaRPr lang="en-GB" dirty="0"/>
          </a:p>
          <a:p>
            <a:r>
              <a:rPr lang="en-GB" b="1" dirty="0"/>
              <a:t>Enhances communication and debate skills</a:t>
            </a:r>
            <a:br>
              <a:rPr lang="en-GB" b="1" dirty="0">
                <a:cs typeface="+mn-lt"/>
              </a:rPr>
            </a:br>
            <a:r>
              <a:rPr lang="en-GB" b="1" dirty="0"/>
              <a:t>Discussing complex topics like faith, identity, and morality sharpens your ability to articulate ideas clearly, listen respectfully, and engage in thoughtful dialogue.</a:t>
            </a:r>
            <a:endParaRPr lang="en-GB" dirty="0"/>
          </a:p>
          <a:p>
            <a:r>
              <a:rPr lang="en-GB" b="1" dirty="0"/>
              <a:t>Supports personal reflection and growth</a:t>
            </a:r>
            <a:br>
              <a:rPr lang="en-GB" b="1" dirty="0">
                <a:cs typeface="+mn-lt"/>
              </a:rPr>
            </a:br>
            <a:r>
              <a:rPr lang="en-GB" b="1" dirty="0"/>
              <a:t>Studying religion encourages self-reflection on your own values, purpose, and worldview, helping you develop a stronger sense of identity and direction.</a:t>
            </a:r>
            <a:endParaRPr lang="en-GB" dirty="0"/>
          </a:p>
          <a:p>
            <a:r>
              <a:rPr lang="en-GB" dirty="0"/>
              <a:t>Reflection: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Is there anything else you would add to this list?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share the importance of studying Religious Studies with learners?</a:t>
            </a:r>
          </a:p>
          <a:p>
            <a:pPr marL="285750" indent="-285750">
              <a:buFont typeface="Symbol"/>
              <a:buChar char="•"/>
            </a:pPr>
            <a:r>
              <a:rPr lang="en-GB" dirty="0"/>
              <a:t>How do you communicate the value of studying Religious Studies with parents and carers?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0" indent="0">
              <a:buFont typeface="Arial"/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chemeClr val="tx2"/>
                </a:solidFill>
                <a:effectLst/>
                <a:latin typeface="+mn-lt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</a:t>
            </a:r>
            <a:r>
              <a:rPr lang="en-GB" sz="12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Calibri"/>
              </a:rPr>
              <a:t>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that use Religious Studies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Bitesize Careers: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 </a:t>
            </a:r>
            <a:r>
              <a:rPr lang="en-GB" dirty="0">
                <a:hlinkClick r:id="rId4"/>
              </a:rPr>
              <a:t>https://www.bbc.co.uk/bitesize/tags/z79qbdm/jobs-that-use-religious-studies/1</a:t>
            </a:r>
            <a:endParaRPr lang="en-GB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en-GB" dirty="0">
              <a:effectLst/>
              <a:latin typeface="Calibri" panose="020F0502020204030204" pitchFamily="34" charset="0"/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b="1" dirty="0">
                <a:effectLst/>
                <a:latin typeface="+mn-lt"/>
                <a:ea typeface="Calibri" panose="020F0502020204030204" pitchFamily="34" charset="0"/>
                <a:cs typeface="Calibri"/>
              </a:rPr>
              <a:t>Activity Ideas: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Ahead of revealing content of slide, encourage students to think about as many roles linked to your subject as they can in pairs/groups.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Encourage students to engage with specific videos/profiles or direct students to specific roles/careers to predict, research and reflect on: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Pathways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Essential Skills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Wages/Work Conditions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Why they, might like/not like </a:t>
            </a:r>
            <a:r>
              <a:rPr lang="en-GB" dirty="0">
                <a:latin typeface="+mn-lt"/>
                <a:ea typeface="Calibri" panose="020F0502020204030204" pitchFamily="34" charset="0"/>
                <a:cs typeface="Calibri"/>
              </a:rPr>
              <a:t>in a particular</a:t>
            </a:r>
            <a:r>
              <a:rPr lang="en-GB" sz="1200" dirty="0">
                <a:effectLst/>
                <a:latin typeface="+mn-lt"/>
                <a:ea typeface="Calibri" panose="020F0502020204030204" pitchFamily="34" charset="0"/>
                <a:cs typeface="Calibri"/>
              </a:rPr>
              <a:t> role?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27AF-8F76-7E96-C0DC-D685C82D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F9BAF-3116-18F0-7BF3-613DEB9B3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15A9B-9DBF-0AE6-62E9-573F101BE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</a:t>
            </a:r>
            <a:r>
              <a:rPr lang="en-GB" u="sng" dirty="0"/>
              <a:t> </a:t>
            </a:r>
            <a:r>
              <a:rPr lang="en-GB" dirty="0"/>
              <a:t>that use Religious Studies Bitesize Careers: </a:t>
            </a:r>
            <a:r>
              <a:rPr lang="en-GB" dirty="0">
                <a:hlinkClick r:id="rId4"/>
              </a:rPr>
              <a:t>https://www.bbc.co.uk/bitesize/tags/z79qbdm/jobs-that-use-religious-studies/1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cs typeface="Calibri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b="1" dirty="0">
                <a:effectLst/>
              </a:rPr>
              <a:t>Activity Ideas: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Ahead of revealing content of slide, encourage students to think about as many roles linked to your subject as they can in pairs/groups.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</a:rPr>
              <a:t>Encourage students to engage with specific videos/profiles or direct students to specific roles/careers to predict, research and reflect on:</a:t>
            </a:r>
            <a:endParaRPr lang="en-US" dirty="0">
              <a:effectLst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Pathways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Essential Skills</a:t>
            </a:r>
            <a:endParaRPr lang="en-US" dirty="0">
              <a:effectLst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Wages/Work Conditions</a:t>
            </a:r>
            <a:endParaRPr lang="en-US" dirty="0">
              <a:effectLst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r>
              <a:rPr lang="en-GB" dirty="0">
                <a:effectLst/>
              </a:rPr>
              <a:t>Why they, might like/not like </a:t>
            </a:r>
            <a:r>
              <a:rPr lang="en-GB" dirty="0"/>
              <a:t>in a particular </a:t>
            </a:r>
            <a:r>
              <a:rPr lang="en-GB" dirty="0">
                <a:effectLst/>
              </a:rPr>
              <a:t>role?</a:t>
            </a:r>
            <a:endParaRPr lang="en-GB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,Sans-Serif"/>
              <a:buChar char="•"/>
            </a:pPr>
            <a:endParaRPr lang="en-GB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5E18D-8FC5-103F-4D07-ED746ADAD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for students to understand the wide range of possibilities arising from your subject. Here’s some to explore…try and focus on less obvious choices.</a:t>
            </a:r>
          </a:p>
          <a:p>
            <a:endParaRPr lang="en-US" dirty="0"/>
          </a:p>
          <a:p>
            <a:r>
              <a:rPr lang="en-US" dirty="0"/>
              <a:t>To select more yourself:</a:t>
            </a:r>
          </a:p>
          <a:p>
            <a:r>
              <a:rPr lang="en-US" dirty="0"/>
              <a:t>BBC Bitesize link:</a:t>
            </a:r>
          </a:p>
          <a:p>
            <a:r>
              <a:rPr lang="en-US" dirty="0">
                <a:hlinkClick r:id="rId3"/>
              </a:rPr>
              <a:t>https://www.bbc.co.uk/bitesize/articles/z7n4bdm</a:t>
            </a:r>
            <a:endParaRPr lang="en-US" dirty="0">
              <a:cs typeface="Calibri" panose="020F0502020204030204"/>
              <a:hlinkClick r:id="rId3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National Careers Service link:</a:t>
            </a:r>
          </a:p>
          <a:p>
            <a:r>
              <a:rPr lang="en-US" dirty="0">
                <a:hlinkClick r:id="rId4"/>
              </a:rPr>
              <a:t>https://nationalcareers.service.gov.uk/explore-careers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MYPATH are a series of fabulous videos designed to inspire students in a variety of jobs.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https://www.mypathcareersuk.com/other-careers-videos</a:t>
            </a:r>
            <a:endParaRPr lang="en-US" dirty="0">
              <a:cs typeface="Calibri"/>
              <a:hlinkClick r:id="rId3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Inspire learners with these clips.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45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https://nationalcareers.service.gov.uk/explore-careers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How to use this slide:</a:t>
            </a:r>
            <a:endParaRPr lang="en-GB" dirty="0"/>
          </a:p>
          <a:p>
            <a:endParaRPr lang="en-GB" dirty="0"/>
          </a:p>
          <a:p>
            <a:pPr>
              <a:defRPr/>
            </a:pPr>
            <a:r>
              <a:rPr lang="en-GB" dirty="0"/>
              <a:t>Highlight the National Careers Service: Explore Careers Tool 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https://nationalcareers.service.gov.uk/explore-careers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endParaRPr lang="en-GB"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Encourage students to access the tool and research general or specific roles linked to your subject.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Set students comparative/reflective tasks about why students may/may not like jobs they research.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Ask if your students have done the Buzz quiz (5mins to complete) – if they haven’t then consider setting this as a pre/post task to allow them to reflect on how these roles may suit them based on their profile. Take the test and find out which animal you are, too!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GB" dirty="0">
                <a:hlinkClick r:id="rId4"/>
              </a:rPr>
              <a:t>The Buzz Quiz - North East Ambition</a:t>
            </a:r>
            <a:endParaRPr lang="en-GB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alibri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7FA38-E476-468F-BBCA-7E6E019007F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bullets on the slide to discuss benefits of teaching.</a:t>
            </a:r>
            <a:endParaRPr lang="en-GB" dirty="0">
              <a:cs typeface="Calibri"/>
            </a:endParaRPr>
          </a:p>
          <a:p>
            <a:r>
              <a:rPr lang="en-GB" dirty="0"/>
              <a:t>Bring through the reasons cited in your guide P5:</a:t>
            </a:r>
            <a:endParaRPr lang="en-GB" dirty="0">
              <a:cs typeface="Calibri"/>
            </a:endParaRPr>
          </a:p>
          <a:p>
            <a:r>
              <a:rPr lang="en-GB" dirty="0"/>
              <a:t>Re teaching: </a:t>
            </a:r>
          </a:p>
          <a:p>
            <a:r>
              <a:rPr lang="en-GB" dirty="0"/>
              <a:t>2. Turn your passion into a career</a:t>
            </a:r>
            <a:endParaRPr lang="en-GB" dirty="0">
              <a:cs typeface="Calibri"/>
            </a:endParaRPr>
          </a:p>
          <a:p>
            <a:r>
              <a:rPr lang="en-GB" dirty="0"/>
              <a:t>3. The reward is always worth the challenge</a:t>
            </a:r>
            <a:endParaRPr lang="en-GB" dirty="0">
              <a:cs typeface="Calibri"/>
            </a:endParaRPr>
          </a:p>
          <a:p>
            <a:r>
              <a:rPr lang="en-GB" dirty="0"/>
              <a:t>4. More time for what you love</a:t>
            </a:r>
            <a:endParaRPr lang="en-GB" dirty="0">
              <a:cs typeface="Calibri"/>
            </a:endParaRPr>
          </a:p>
          <a:p>
            <a:r>
              <a:rPr lang="en-GB" dirty="0"/>
              <a:t>5. Start on at least £25k (£32k inner London)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‘Explore teaching’ is a great introduction for your students to consider what it is really like to be on the other side of the desk (you choose the best fit video for your students).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/>
              <a:t>·Daniel is the early stages of his teaching career as a primary teacher and shares his journey, belief, and pride that great teachers make all the difference. </a:t>
            </a:r>
            <a:endParaRPr lang="en-US" dirty="0"/>
          </a:p>
          <a:p>
            <a:r>
              <a:rPr lang="en-GB" dirty="0"/>
              <a:t>·Jem who always wanted to be a teacher from his time at university, teaches history and politics in an 11-18 secondary school. Filmed in his school, he shares his career progression, along with pupils sharing why they enjoy his lessons.</a:t>
            </a:r>
            <a:endParaRPr lang="en-GB" dirty="0">
              <a:cs typeface="Calibri"/>
            </a:endParaRPr>
          </a:p>
          <a:p>
            <a:r>
              <a:rPr lang="en-GB" dirty="0"/>
              <a:t>·Shaniqua is a primary teacher who shares her inspiring and personal journey from having to retake her GCSEs, to working as a Teaching Assistant, alongside studying for a degree. Filmed in her school, which she used to attend, Shaniqua shares her message that there are ‘other ways to become a teacher than doing A Levels and straight to university’. 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The right skills to teach?</a:t>
            </a:r>
            <a:endParaRPr lang="en-GB" dirty="0">
              <a:cs typeface="Calibri"/>
            </a:endParaRPr>
          </a:p>
          <a:p>
            <a:r>
              <a:rPr lang="en-GB" dirty="0"/>
              <a:t>These three very short films show students those skills they have already gained like teamwork, imagination or a love of learning - could they be more of teacher than they think?</a:t>
            </a:r>
            <a:endParaRPr lang="en-GB" dirty="0">
              <a:cs typeface="Calibri"/>
            </a:endParaRPr>
          </a:p>
          <a:p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/>
              <a:t>What makes a great teacher?</a:t>
            </a:r>
            <a:endParaRPr lang="en-GB" dirty="0">
              <a:cs typeface="Calibri"/>
            </a:endParaRPr>
          </a:p>
          <a:p>
            <a:r>
              <a:rPr lang="en-GB" dirty="0"/>
              <a:t>A short video where secondary pupils share their responses to this question. Try asking your students first and then comparing their answers with the students on film.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0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careers-advice/cv-sections" TargetMode="External"/><Relationship Id="rId3" Type="http://schemas.openxmlformats.org/officeDocument/2006/relationships/image" Target="../media/image20.emf"/><Relationship Id="rId7" Type="http://schemas.openxmlformats.org/officeDocument/2006/relationships/hyperlink" Target="https://nationalcareers.service.gov.uk/careers-advice/application-for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dti.org.uk/resources/preparing-for-adulthood-all-tools-resources" TargetMode="External"/><Relationship Id="rId5" Type="http://schemas.openxmlformats.org/officeDocument/2006/relationships/hyperlink" Target="https://www.gov.uk/access-to-work" TargetMode="External"/><Relationship Id="rId10" Type="http://schemas.openxmlformats.org/officeDocument/2006/relationships/hyperlink" Target="https://nationalcareers.service.gov.uk/careers-advice#progressing-your-career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nationalcareers.service.gov.uk/careers-advice/interview-advi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ompleteuniversityguide.co.uk/league-tables/rankings/art-and-design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emf"/><Relationship Id="rId5" Type="http://schemas.openxmlformats.org/officeDocument/2006/relationships/image" Target="../media/image32.jpeg"/><Relationship Id="rId4" Type="http://schemas.openxmlformats.org/officeDocument/2006/relationships/hyperlink" Target="https://www.thecompleteuniversityguide.co.uk/league-tables/rankings/theology-and-religious-studi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hxssk7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tags/z79qbdm/jobs-that-use-religious-studies/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hyperlink" Target="https://www.bbc.co.uk/bitesize/articles/zmg9f4j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s://www.bbc.co.uk/bitesize/articles/zfgpkm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marie-o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bbc.co.uk/bitesize/tags/z79qbdm/jobs-that-use-religious-studies/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hyperlink" Target="https://www.bbc.co.uk/bitesize/articles/z4fshcw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s://icould.com/stories/ian-s-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mg9f4j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nationalcareers.service.gov.uk/job-profiles/immigration-offic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ationalcareers.service.gov.uk/job-profiles/prison-instructor" TargetMode="External"/><Relationship Id="rId5" Type="http://schemas.openxmlformats.org/officeDocument/2006/relationships/hyperlink" Target="https://www.bbc.co.uk/bitesize/articles/zvkqrj6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jFCifuGxgb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VaN8Yej-l4A" TargetMode="External"/><Relationship Id="rId5" Type="http://schemas.openxmlformats.org/officeDocument/2006/relationships/hyperlink" Target="https://www.youtube.com/watch?v=XiKt5LoQtRI" TargetMode="Externa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civil-service-administrative-offic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archivis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community-development-worker" TargetMode="External"/><Relationship Id="rId5" Type="http://schemas.openxmlformats.org/officeDocument/2006/relationships/hyperlink" Target="https://nationalcareers.service.gov.uk/job-profiles/religious-leader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nationalcareers.service.gov.uk/job-profiles/charity-fundraiser" TargetMode="External"/><Relationship Id="rId9" Type="http://schemas.openxmlformats.org/officeDocument/2006/relationships/hyperlink" Target="https://nationalcareers.service.gov.uk/job-profiles/solicito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Ti_LyNpUqk%20&#8203;" TargetMode="External"/><Relationship Id="rId13" Type="http://schemas.openxmlformats.org/officeDocument/2006/relationships/hyperlink" Target="https://www.youtube.com/watch?v=DFUqsm4tqsY" TargetMode="External"/><Relationship Id="rId3" Type="http://schemas.openxmlformats.org/officeDocument/2006/relationships/hyperlink" Target="https://www.youtube.com/watch?v=2tdtB1gTUkc" TargetMode="External"/><Relationship Id="rId7" Type="http://schemas.openxmlformats.org/officeDocument/2006/relationships/hyperlink" Target="https://www.youtube.com/watch?v=fn1S75ppWuU&amp;feature=youtu.be" TargetMode="Externa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fn1S75ppWuU" TargetMode="External"/><Relationship Id="rId11" Type="http://schemas.openxmlformats.org/officeDocument/2006/relationships/hyperlink" Target="https://www.youtube.com/watch?v=MS5oga97jLI" TargetMode="External"/><Relationship Id="rId5" Type="http://schemas.openxmlformats.org/officeDocument/2006/relationships/hyperlink" Target="https://www.youtube.com/watch?v=XiO4j5AuDXc" TargetMode="External"/><Relationship Id="rId10" Type="http://schemas.openxmlformats.org/officeDocument/2006/relationships/hyperlink" Target="https://youtu.be/MS5oga97jLI" TargetMode="External"/><Relationship Id="rId4" Type="http://schemas.openxmlformats.org/officeDocument/2006/relationships/hyperlink" Target="https://www.youtube.com/watch?v=XaN-7sxSTG8" TargetMode="External"/><Relationship Id="rId9" Type="http://schemas.openxmlformats.org/officeDocument/2006/relationships/hyperlink" Target="https://www.youtube.com/watch?v=oTi_LyNpUqk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BDB53F-ED98-9A26-25E3-AD0189094246}"/>
              </a:ext>
            </a:extLst>
          </p:cNvPr>
          <p:cNvSpPr/>
          <p:nvPr/>
        </p:nvSpPr>
        <p:spPr>
          <a:xfrm>
            <a:off x="2930769" y="0"/>
            <a:ext cx="9261231" cy="6858000"/>
          </a:xfrm>
          <a:prstGeom prst="rect">
            <a:avLst/>
          </a:prstGeom>
          <a:solidFill>
            <a:srgbClr val="00A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F3ED-74A7-8809-9B6C-A2B090547BE2}"/>
              </a:ext>
            </a:extLst>
          </p:cNvPr>
          <p:cNvSpPr/>
          <p:nvPr/>
        </p:nvSpPr>
        <p:spPr>
          <a:xfrm>
            <a:off x="0" y="0"/>
            <a:ext cx="2930769" cy="6858000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19858D-28D0-0460-452B-8CFAE9F0AC27}"/>
              </a:ext>
            </a:extLst>
          </p:cNvPr>
          <p:cNvSpPr txBox="1"/>
          <p:nvPr/>
        </p:nvSpPr>
        <p:spPr>
          <a:xfrm>
            <a:off x="3329353" y="2254319"/>
            <a:ext cx="7362087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848"/>
              </a:spcAft>
              <a:buNone/>
            </a:pPr>
            <a:r>
              <a:rPr lang="en-GB" sz="6600" b="1" dirty="0">
                <a:solidFill>
                  <a:schemeClr val="bg1"/>
                </a:solidFill>
                <a:latin typeface="Lato" panose="020F0502020204030203" pitchFamily="34" charset="77"/>
              </a:rPr>
              <a:t>Religious Studies</a:t>
            </a:r>
            <a:endParaRPr lang="en-GB" sz="6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endParaRPr lang="en-GB" sz="3600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2700"/>
              </a:lnSpc>
              <a:spcAft>
                <a:spcPts val="848"/>
              </a:spcAft>
              <a:buNone/>
            </a:pPr>
            <a:r>
              <a:rPr lang="en-GB" sz="3600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My Learning, My Future</a:t>
            </a:r>
            <a:endParaRPr lang="en-GB" sz="3600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endParaRPr lang="en-GB" b="1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  <a:p>
            <a:pPr>
              <a:lnSpc>
                <a:spcPts val="1800"/>
              </a:lnSpc>
              <a:spcAft>
                <a:spcPts val="848"/>
              </a:spcAft>
            </a:pPr>
            <a:r>
              <a:rPr lang="en-GB" b="1" dirty="0">
                <a:solidFill>
                  <a:schemeClr val="bg1"/>
                </a:solidFill>
                <a:effectLst/>
                <a:latin typeface="Lato" panose="020F0502020204030203" pitchFamily="34" charset="77"/>
              </a:rPr>
              <a:t>Bringing learning to life: Connecting Religious Studies to careers, pathways, and the world beyond the classroom</a:t>
            </a:r>
            <a:endParaRPr lang="en-GB" dirty="0">
              <a:solidFill>
                <a:schemeClr val="bg1"/>
              </a:solidFill>
              <a:effectLst/>
              <a:latin typeface="Lato" panose="020F0502020204030203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F53011-56C0-121F-773E-B540232A729A}"/>
              </a:ext>
            </a:extLst>
          </p:cNvPr>
          <p:cNvCxnSpPr/>
          <p:nvPr/>
        </p:nvCxnSpPr>
        <p:spPr>
          <a:xfrm>
            <a:off x="2930769" y="5287108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3563D-7499-E3CE-772E-9C60085EC3EC}"/>
              </a:ext>
            </a:extLst>
          </p:cNvPr>
          <p:cNvCxnSpPr>
            <a:cxnSpLocks/>
          </p:cNvCxnSpPr>
          <p:nvPr/>
        </p:nvCxnSpPr>
        <p:spPr>
          <a:xfrm flipH="1">
            <a:off x="1019908" y="5287108"/>
            <a:ext cx="1910861" cy="0"/>
          </a:xfrm>
          <a:prstGeom prst="line">
            <a:avLst/>
          </a:prstGeom>
          <a:ln w="38100">
            <a:solidFill>
              <a:srgbClr val="00A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7C048490-4E7B-A17D-4818-F7F0BB2DA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2" y="456235"/>
            <a:ext cx="1910859" cy="4203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5F3E-DB9C-BC45-0568-9071D5D60E2D}"/>
              </a:ext>
            </a:extLst>
          </p:cNvPr>
          <p:cNvCxnSpPr>
            <a:cxnSpLocks/>
          </p:cNvCxnSpPr>
          <p:nvPr/>
        </p:nvCxnSpPr>
        <p:spPr>
          <a:xfrm flipV="1">
            <a:off x="9869451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796E3-80C9-EA70-492B-350DBC344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32" y="362143"/>
            <a:ext cx="1555375" cy="6785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BB4512-ECF9-B35B-654D-B98A4E5D22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7421"/>
          <a:stretch>
            <a:fillRect/>
          </a:stretch>
        </p:blipFill>
        <p:spPr>
          <a:xfrm>
            <a:off x="0" y="1397901"/>
            <a:ext cx="2532184" cy="3205779"/>
          </a:xfrm>
          <a:prstGeom prst="rect">
            <a:avLst/>
          </a:prstGeom>
        </p:spPr>
      </p:pic>
      <p:pic>
        <p:nvPicPr>
          <p:cNvPr id="5" name="Picture 4" descr="A black and yellow background with lines&#10;&#10;AI-generated content may be incorrect.">
            <a:extLst>
              <a:ext uri="{FF2B5EF4-FFF2-40B4-BE49-F238E27FC236}">
                <a16:creationId xmlns:a16="http://schemas.microsoft.com/office/drawing/2014/main" id="{DE674EF3-4FCB-6858-8A9C-FDD9CB33B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28543" b="59491"/>
          <a:stretch>
            <a:fillRect/>
          </a:stretch>
        </p:blipFill>
        <p:spPr>
          <a:xfrm>
            <a:off x="3955312" y="6110883"/>
            <a:ext cx="8315275" cy="7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  <a:latin typeface="Lato" panose="020F0502020204030203" pitchFamily="34" charset="77"/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A-Level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026420" y="2632356"/>
            <a:ext cx="3064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  <a:latin typeface="Lato" panose="020F0502020204030203" pitchFamily="34" charset="77"/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497082" y="2593288"/>
            <a:ext cx="206002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Lato" panose="020F0502020204030203" pitchFamily="34" charset="77"/>
              </a:rPr>
              <a:t>Apprenticeships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Lato" panose="020F0502020204030203" pitchFamily="34" charset="77"/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Lato" panose="020F0502020204030203" pitchFamily="34" charset="77"/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Lato" panose="020F0502020204030203" pitchFamily="34" charset="77"/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2952035" y="5895748"/>
            <a:ext cx="639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598225" y="6444428"/>
            <a:ext cx="1103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/>
                </a:solidFill>
                <a:latin typeface="Lato" panose="020F0502020204030203" pitchFamily="34" charset="77"/>
              </a:rPr>
              <a:t>Teacher</a:t>
            </a:r>
            <a:endParaRPr lang="en-US" sz="1200" b="1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0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/>
              </a:rPr>
              <a:t>• A minimum GCSE Grade 4 or above in English and Maths (plus Science if you want to teach primary) </a:t>
            </a:r>
            <a:endParaRPr lang="en-GB" sz="1100" b="1" dirty="0">
              <a:solidFill>
                <a:schemeClr val="bg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algn="ctr"/>
            <a:r>
              <a:rPr lang="en-GB" sz="1100" b="1" dirty="0">
                <a:solidFill>
                  <a:schemeClr val="bg2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A degree or equivalent qualification</a:t>
            </a:r>
            <a:endParaRPr lang="en-GB" sz="1100" b="1" dirty="0">
              <a:solidFill>
                <a:schemeClr val="bg2"/>
              </a:solidFill>
              <a:effectLst/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A-Levels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00945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 levels are nationally recognised, technical qualifications for 16–19-year-olds. Designed by leading employers, one T level is equivalent in size to 3 A-Levels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chemeClr val="bg2"/>
                </a:solidFill>
                <a:latin typeface="Lato" panose="020F0502020204030203" pitchFamily="34" charset="77"/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  <a:t>Complete a degree course</a:t>
            </a:r>
            <a:br>
              <a:rPr lang="en-GB" sz="1000" b="1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400" b="1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It is possible to get QTS as part of an undergraduate degree, for example:</a:t>
            </a:r>
          </a:p>
          <a:p>
            <a:br>
              <a:rPr lang="en-GB" sz="200">
                <a:solidFill>
                  <a:schemeClr val="bg2"/>
                </a:solidFill>
                <a:latin typeface="Lato" panose="020F0502020204030203" pitchFamily="34" charset="77"/>
              </a:rPr>
            </a:b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Arts (BA)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Education (</a:t>
            </a:r>
            <a:r>
              <a:rPr lang="en-GB" sz="1000" err="1">
                <a:solidFill>
                  <a:schemeClr val="bg2"/>
                </a:solidFill>
                <a:latin typeface="Lato" panose="020F0502020204030203" pitchFamily="34" charset="77"/>
              </a:rPr>
              <a:t>BEd</a:t>
            </a:r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) with QTS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9925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br>
              <a:rPr lang="en-GB" sz="700" dirty="0">
                <a:solidFill>
                  <a:schemeClr val="bg2"/>
                </a:solidFill>
                <a:latin typeface="Lato" panose="020F0502020204030203" pitchFamily="34" charset="77"/>
              </a:rPr>
            </a:br>
            <a:endParaRPr lang="en-GB" sz="700" dirty="0">
              <a:solidFill>
                <a:schemeClr val="bg2"/>
              </a:solidFill>
              <a:latin typeface="Lato" panose="020F0502020204030203" pitchFamily="34" charset="77"/>
            </a:endParaRPr>
          </a:p>
          <a:p>
            <a:r>
              <a:rPr lang="en-GB" sz="1000" dirty="0">
                <a:solidFill>
                  <a:schemeClr val="bg2"/>
                </a:solidFill>
                <a:latin typeface="Lato" panose="020F0502020204030203" pitchFamily="34" charset="77"/>
              </a:rPr>
              <a:t>Top up to a degree (Level 6) in a year of full-time study</a:t>
            </a:r>
            <a:endParaRPr lang="en-GB" sz="10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Degree apprenticeship </a:t>
            </a:r>
          </a:p>
          <a:p>
            <a:r>
              <a:rPr lang="en-GB" sz="1000">
                <a:solidFill>
                  <a:schemeClr val="bg2"/>
                </a:solidFill>
                <a:latin typeface="Lato" panose="020F0502020204030203" pitchFamily="34" charset="77"/>
              </a:rPr>
              <a:t>(Level 6-7). There is a Level 6 Teaching apprenticeship programme</a:t>
            </a:r>
          </a:p>
        </p:txBody>
      </p:sp>
      <p:pic>
        <p:nvPicPr>
          <p:cNvPr id="23" name="Picture 22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DD8FE170-A078-B8BC-B97F-5563A4CC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A96440-D688-FF70-CFF3-1030357961BC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72C815-2ABF-5B0B-6FE5-E6402116591B}"/>
              </a:ext>
            </a:extLst>
          </p:cNvPr>
          <p:cNvSpPr txBox="1"/>
          <p:nvPr/>
        </p:nvSpPr>
        <p:spPr>
          <a:xfrm>
            <a:off x="6096000" y="-2987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ADDDA79-BA4E-DA68-04C9-F91C128B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929" b="-4"/>
          <a:stretch>
            <a:fillRect/>
          </a:stretch>
        </p:blipFill>
        <p:spPr>
          <a:xfrm>
            <a:off x="6979010" y="2717301"/>
            <a:ext cx="5212990" cy="1423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760D5C-F346-BCE8-3A37-AE3D6AB1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0" y="2717301"/>
            <a:ext cx="5032375" cy="1423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0375" y="479861"/>
            <a:ext cx="9144000" cy="2587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Religious Studies pathways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573CAC7-911E-734A-8EBA-E421169048A3}"/>
              </a:ext>
            </a:extLst>
          </p:cNvPr>
          <p:cNvSpPr txBox="1">
            <a:spLocks/>
          </p:cNvSpPr>
          <p:nvPr/>
        </p:nvSpPr>
        <p:spPr>
          <a:xfrm>
            <a:off x="863928" y="5041938"/>
            <a:ext cx="36957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Combine study </a:t>
            </a:r>
            <a:br>
              <a:rPr lang="en-GB" sz="2500" b="1" dirty="0">
                <a:latin typeface="Lato" panose="020F0502020204030203" pitchFamily="34" charset="77"/>
                <a:cs typeface="Calibri" panose="020F0502020204030204" pitchFamily="34" charset="0"/>
              </a:rPr>
            </a:br>
            <a:r>
              <a:rPr lang="en-GB" sz="2500" b="1" dirty="0">
                <a:latin typeface="Lato" panose="020F0502020204030203" pitchFamily="34" charset="77"/>
                <a:cs typeface="Calibri"/>
              </a:rPr>
              <a:t>and work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E53D00-33D1-AD4B-92BE-C5FEE54FE9D2}"/>
              </a:ext>
            </a:extLst>
          </p:cNvPr>
          <p:cNvSpPr txBox="1">
            <a:spLocks/>
          </p:cNvSpPr>
          <p:nvPr/>
        </p:nvSpPr>
        <p:spPr>
          <a:xfrm>
            <a:off x="4718050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Study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7D34C8-B320-AA43-A6E6-09BBD8B2140E}"/>
              </a:ext>
            </a:extLst>
          </p:cNvPr>
          <p:cNvSpPr txBox="1">
            <a:spLocks/>
          </p:cNvSpPr>
          <p:nvPr/>
        </p:nvSpPr>
        <p:spPr>
          <a:xfrm>
            <a:off x="8226425" y="5041938"/>
            <a:ext cx="2755900" cy="4254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b="1" dirty="0">
                <a:latin typeface="Lato" panose="020F0502020204030203" pitchFamily="34" charset="77"/>
                <a:cs typeface="Calibri"/>
              </a:rPr>
              <a:t>Work</a:t>
            </a:r>
          </a:p>
        </p:txBody>
      </p:sp>
      <p:pic>
        <p:nvPicPr>
          <p:cNvPr id="4" name="Picture 3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761A871D-C49D-613E-A882-247BD8110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2292677"/>
            <a:ext cx="2272645" cy="2272645"/>
          </a:xfrm>
          <a:prstGeom prst="rect">
            <a:avLst/>
          </a:prstGeom>
        </p:spPr>
      </p:pic>
      <p:pic>
        <p:nvPicPr>
          <p:cNvPr id="6" name="Picture 5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255874FB-3C3F-38CB-4ACF-F3ACBD142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55" y="2292676"/>
            <a:ext cx="2272645" cy="2272645"/>
          </a:xfrm>
          <a:prstGeom prst="rect">
            <a:avLst/>
          </a:prstGeom>
        </p:spPr>
      </p:pic>
      <p:pic>
        <p:nvPicPr>
          <p:cNvPr id="10" name="Picture 9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4F7AB7C-5EBF-58BA-B577-5EDB08BC7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77" y="2292677"/>
            <a:ext cx="2272646" cy="227264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68EB95-2E5C-97A1-E15F-6EA3EE6533D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4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latin typeface="Lato" panose="020F0502020204030203" pitchFamily="34" charset="77"/>
                <a:cs typeface="Calibri"/>
              </a:rPr>
              <a:t>Combine study and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4603" y="2027118"/>
            <a:ext cx="5557433" cy="23245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700" b="1" dirty="0">
                <a:latin typeface="Lato" panose="020F0502020204030203" pitchFamily="34" charset="77"/>
                <a:cs typeface="Calibri"/>
              </a:rPr>
              <a:t>Apprenticeships</a:t>
            </a:r>
            <a:r>
              <a:rPr lang="en-GB" sz="27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sz="600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Teaching Assistant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Youth Worker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Nursery Nurse 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Childcare Assistant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Lato" panose="020F0502020204030203" pitchFamily="34" charset="77"/>
              </a:rPr>
              <a:t>Early years Assistant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F2A8DC9-52E8-4C03-93D1-050E17E5294F}"/>
              </a:ext>
            </a:extLst>
          </p:cNvPr>
          <p:cNvSpPr txBox="1">
            <a:spLocks/>
          </p:cNvSpPr>
          <p:nvPr/>
        </p:nvSpPr>
        <p:spPr>
          <a:xfrm>
            <a:off x="6169193" y="2027118"/>
            <a:ext cx="4992143" cy="200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T Levels </a:t>
            </a:r>
            <a:br>
              <a:rPr lang="en-GB" b="1" dirty="0">
                <a:latin typeface="Lato" panose="020F0502020204030203" pitchFamily="34" charset="77"/>
                <a:cs typeface="Calibri"/>
              </a:rPr>
            </a:b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F68304F-6F55-4556-B558-F20E0C05F3A1}"/>
              </a:ext>
            </a:extLst>
          </p:cNvPr>
          <p:cNvSpPr txBox="1">
            <a:spLocks/>
          </p:cNvSpPr>
          <p:nvPr/>
        </p:nvSpPr>
        <p:spPr>
          <a:xfrm>
            <a:off x="6169193" y="4259809"/>
            <a:ext cx="6023207" cy="2001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latin typeface="Lato" panose="020F0502020204030203" pitchFamily="34" charset="77"/>
                <a:cs typeface="Calibri"/>
              </a:rPr>
              <a:t>VTQs</a:t>
            </a:r>
            <a:r>
              <a:rPr lang="en-GB" sz="40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</a:t>
            </a:r>
            <a:br>
              <a:rPr lang="en-GB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  <a:ea typeface="Calibri" panose="020F0502020204030204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Learning Support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Training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Learning and Development​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Supporting Adults and Young 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People in Essential Skills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48124F-777D-7642-8D0F-7030616821AF}"/>
              </a:ext>
            </a:extLst>
          </p:cNvPr>
          <p:cNvSpPr/>
          <p:nvPr/>
        </p:nvSpPr>
        <p:spPr>
          <a:xfrm>
            <a:off x="2856497" y="2668638"/>
            <a:ext cx="2705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Adult Care Worker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Quality Administrator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Clerical Administrator 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Legal Office Administrator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Community Care Assistant</a:t>
            </a:r>
          </a:p>
        </p:txBody>
      </p:sp>
      <p:pic>
        <p:nvPicPr>
          <p:cNvPr id="4" name="Picture 3" descr="A blue and white logo with a graduation cap in the center&#10;&#10;AI-generated content may be incorrect.">
            <a:extLst>
              <a:ext uri="{FF2B5EF4-FFF2-40B4-BE49-F238E27FC236}">
                <a16:creationId xmlns:a16="http://schemas.microsoft.com/office/drawing/2014/main" id="{E6F721D6-2324-4A9B-B909-4C229A056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" y="192019"/>
            <a:ext cx="1243160" cy="124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8EC2B-E8F7-8B48-9D3B-77E167B724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C12A9F-4CFB-ACE8-5F72-FD515E0B180D}"/>
              </a:ext>
            </a:extLst>
          </p:cNvPr>
          <p:cNvSpPr txBox="1"/>
          <p:nvPr/>
        </p:nvSpPr>
        <p:spPr>
          <a:xfrm>
            <a:off x="6169193" y="2668638"/>
            <a:ext cx="60938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Education and Early Years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Management and Administration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Legal Services </a:t>
            </a:r>
          </a:p>
        </p:txBody>
      </p:sp>
    </p:spTree>
    <p:extLst>
      <p:ext uri="{BB962C8B-B14F-4D97-AF65-F5344CB8AC3E}">
        <p14:creationId xmlns:p14="http://schemas.microsoft.com/office/powerpoint/2010/main" val="7048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Study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8EC2B-E8F7-8B48-9D3B-77E167B7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541080-EE1F-494F-8439-876E6FA82B9D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and white graduation cap&#10;&#10;AI-generated content may be incorrect.">
            <a:extLst>
              <a:ext uri="{FF2B5EF4-FFF2-40B4-BE49-F238E27FC236}">
                <a16:creationId xmlns:a16="http://schemas.microsoft.com/office/drawing/2014/main" id="{5F1F5191-25FB-F77F-15DF-20C1FEF28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7" y="192019"/>
            <a:ext cx="1243152" cy="1243152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B8F7FB7-B68C-5304-9585-D86C1A17AECB}"/>
              </a:ext>
            </a:extLst>
          </p:cNvPr>
          <p:cNvSpPr txBox="1">
            <a:spLocks/>
          </p:cNvSpPr>
          <p:nvPr/>
        </p:nvSpPr>
        <p:spPr>
          <a:xfrm>
            <a:off x="312379" y="1710444"/>
            <a:ext cx="6019800" cy="3898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HTQs (Higher Technical Qualifications) </a:t>
            </a:r>
            <a:endParaRPr lang="en-GB" sz="2500" dirty="0"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US" sz="1200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Education and Early Years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F5C97D3-BA39-7B83-ABC3-0D9CFA607C13}"/>
              </a:ext>
            </a:extLst>
          </p:cNvPr>
          <p:cNvSpPr txBox="1">
            <a:spLocks/>
          </p:cNvSpPr>
          <p:nvPr/>
        </p:nvSpPr>
        <p:spPr>
          <a:xfrm>
            <a:off x="340691" y="3198885"/>
            <a:ext cx="5514870" cy="2876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A levels</a:t>
            </a:r>
            <a:r>
              <a:rPr lang="en-GB" b="1" dirty="0">
                <a:latin typeface="Lato" panose="020F0502020204030203" pitchFamily="34" charset="77"/>
                <a:cs typeface="Calibri"/>
              </a:rPr>
              <a:t> </a:t>
            </a: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Religious Studies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Philosophy</a:t>
            </a:r>
          </a:p>
          <a:p>
            <a:pPr>
              <a:buFont typeface="Arial"/>
              <a:buChar char="•"/>
            </a:pPr>
            <a:r>
              <a:rPr lang="en-GB" sz="11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Politics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30904A5-E971-E368-A3EE-F0C8D61241F8}"/>
              </a:ext>
            </a:extLst>
          </p:cNvPr>
          <p:cNvSpPr txBox="1">
            <a:spLocks/>
          </p:cNvSpPr>
          <p:nvPr/>
        </p:nvSpPr>
        <p:spPr>
          <a:xfrm>
            <a:off x="6678747" y="1710444"/>
            <a:ext cx="3303453" cy="4601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Higher education </a:t>
            </a:r>
            <a:br>
              <a:rPr lang="en-GB" sz="2500" dirty="0">
                <a:latin typeface="Lato" panose="020F0502020204030203" pitchFamily="34" charset="77"/>
                <a:cs typeface="Calibri"/>
              </a:rPr>
            </a:br>
            <a:endParaRPr lang="en-GB" sz="1400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find courses in: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Mission and Ministry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Theology and Ministry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Theology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Religious Education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History and Theology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Religious, Moral and 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Philosophical Studies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Religions and Theology​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Religion, Culture and Society 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Classical Studies and Theology ​</a:t>
            </a:r>
          </a:p>
          <a:p>
            <a:pPr>
              <a:lnSpc>
                <a:spcPct val="100000"/>
              </a:lnSpc>
            </a:pPr>
            <a:r>
              <a:rPr lang="en-GB" sz="12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Religions, Philosophies and Ethics​</a:t>
            </a:r>
          </a:p>
          <a:p>
            <a:pPr>
              <a:lnSpc>
                <a:spcPct val="100000"/>
              </a:lnSpc>
            </a:pP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60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C452B-5769-A517-7402-A9F40042B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A1B-6F6E-1F74-3E5B-2F69889687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380" y="546525"/>
            <a:ext cx="6023207" cy="534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Work pathways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6392F-6857-0BD3-BC07-460B1AFE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53" b="-4"/>
          <a:stretch>
            <a:fillRect/>
          </a:stretch>
        </p:blipFill>
        <p:spPr>
          <a:xfrm>
            <a:off x="-1" y="5142375"/>
            <a:ext cx="5032375" cy="14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1D933-F78C-04E1-EFEB-F467B447705C}"/>
              </a:ext>
            </a:extLst>
          </p:cNvPr>
          <p:cNvCxnSpPr>
            <a:cxnSpLocks/>
          </p:cNvCxnSpPr>
          <p:nvPr/>
        </p:nvCxnSpPr>
        <p:spPr>
          <a:xfrm>
            <a:off x="1659118" y="1244026"/>
            <a:ext cx="662978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ircle with a person behind a computer&#10;&#10;AI-generated content may be incorrect.">
            <a:extLst>
              <a:ext uri="{FF2B5EF4-FFF2-40B4-BE49-F238E27FC236}">
                <a16:creationId xmlns:a16="http://schemas.microsoft.com/office/drawing/2014/main" id="{D548C857-7D2C-80AC-CBB2-4F8B5CFE3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5" y="192020"/>
            <a:ext cx="1243152" cy="124315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1554ADD-824D-4BFA-3A12-A689BD92658E}"/>
              </a:ext>
            </a:extLst>
          </p:cNvPr>
          <p:cNvSpPr txBox="1">
            <a:spLocks/>
          </p:cNvSpPr>
          <p:nvPr/>
        </p:nvSpPr>
        <p:spPr>
          <a:xfrm>
            <a:off x="444500" y="1945228"/>
            <a:ext cx="5651500" cy="36687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Supported internships with an education, health and care plan 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00" dirty="0">
                <a:latin typeface="Lato" panose="020F0502020204030203" pitchFamily="34" charset="77"/>
                <a:cs typeface="Calibri"/>
              </a:rPr>
            </a:br>
            <a:br>
              <a:rPr lang="en-GB" sz="1400" b="1" dirty="0">
                <a:latin typeface="Lato" panose="020F0502020204030203" pitchFamily="34" charset="77"/>
                <a:cs typeface="Calibri"/>
              </a:rPr>
            </a:b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to Work Funding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 (if you have a disability or health condition)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6"/>
              </a:rPr>
              <a:t>Preparing for Adulthood 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 </a:t>
            </a:r>
          </a:p>
          <a:p>
            <a:pPr indent="0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endParaRPr lang="en-GB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EA0D600-3643-E2B3-8E9B-A2F5D605148C}"/>
              </a:ext>
            </a:extLst>
          </p:cNvPr>
          <p:cNvSpPr txBox="1">
            <a:spLocks/>
          </p:cNvSpPr>
          <p:nvPr/>
        </p:nvSpPr>
        <p:spPr>
          <a:xfrm>
            <a:off x="6446974" y="2046453"/>
            <a:ext cx="4736646" cy="34177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School leaver programmes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>
              <a:solidFill>
                <a:srgbClr val="05A8A7"/>
              </a:solidFill>
              <a:latin typeface="Lato" panose="020F0502020204030203" pitchFamily="34" charset="77"/>
              <a:ea typeface="Calibri"/>
              <a:cs typeface="Calibri"/>
            </a:endParaRP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You might read about:</a:t>
            </a:r>
            <a:endParaRPr lang="en-GB" dirty="0">
              <a:solidFill>
                <a:schemeClr val="tx2"/>
              </a:solidFill>
              <a:latin typeface="Lato" panose="020F0502020204030203" pitchFamily="34" charset="77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fill in an application form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write a CV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help</a:t>
            </a: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Progressing your career</a:t>
            </a:r>
            <a:r>
              <a:rPr lang="en-GB" sz="1400" dirty="0">
                <a:solidFill>
                  <a:schemeClr val="tx2"/>
                </a:solidFill>
                <a:latin typeface="Lato" panose="020F0502020204030203" pitchFamily="34" charset="77"/>
              </a:rPr>
              <a:t> (Careers Advice from NCS)</a:t>
            </a:r>
            <a:endParaRPr lang="en-GB" sz="12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5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5806" y="519883"/>
            <a:ext cx="5651500" cy="74998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University league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8228" y="1714498"/>
            <a:ext cx="8997317" cy="43657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500" b="1" dirty="0">
                <a:latin typeface="Lato" panose="020F0502020204030203" pitchFamily="34" charset="77"/>
                <a:cs typeface="Calibri"/>
              </a:rPr>
              <a:t>See at a glance the university ranking for Physical Education</a:t>
            </a:r>
            <a:endParaRPr lang="en-GB" sz="1600" dirty="0"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77"/>
              <a:hlinkClick r:id="rId3"/>
            </a:endParaRPr>
          </a:p>
          <a:p>
            <a:pPr>
              <a:buNone/>
            </a:pPr>
            <a:r>
              <a:rPr lang="en-GB" sz="1400" dirty="0">
                <a:latin typeface="Lato" panose="020F0502020204030203" pitchFamily="34" charset="0"/>
                <a:cs typeface="Lato" panose="020F0502020204030203" pitchFamily="34" charset="0"/>
                <a:hlinkClick r:id="rId4"/>
              </a:rPr>
              <a:t>Theology and Religious Studies Rankings (thecompleteuniversityguide.co.uk)</a:t>
            </a:r>
            <a:endParaRPr lang="en-GB" sz="1400" dirty="0">
              <a:latin typeface="Lato" panose="020F0502020204030203" pitchFamily="34" charset="0"/>
              <a:ea typeface="+mn-lt"/>
              <a:cs typeface="Lato" panose="020F0502020204030203" pitchFamily="34" charset="0"/>
              <a:hlinkClick r:id="" action="ppaction://noaction"/>
            </a:endParaRPr>
          </a:p>
          <a:p>
            <a:pPr marL="0" indent="0">
              <a:buNone/>
            </a:pPr>
            <a:endParaRPr lang="en-GB" sz="1400" dirty="0"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Filter by:</a:t>
            </a:r>
            <a:endParaRPr lang="en-GB" sz="1400" b="1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Overall score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Entry standards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Student satisfaction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quality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Research intensity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</a:rPr>
              <a:t>Graduate prospects</a:t>
            </a:r>
            <a:endParaRPr lang="en-GB" sz="1400" dirty="0">
              <a:solidFill>
                <a:schemeClr val="tx2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  <a:p>
            <a:pPr marL="0" indent="0" algn="l">
              <a:buNone/>
            </a:pPr>
            <a:endParaRPr lang="en-GB" sz="14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 algn="l">
              <a:buNone/>
            </a:pPr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algn="l"/>
            <a:endParaRPr lang="en-GB" sz="26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6ED3B6-C1F0-6CB6-FE23-2448123B9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296" y="290112"/>
            <a:ext cx="1889391" cy="5974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58CF-DAF8-FC55-101E-CFDD5871364A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AFC68EA-BE85-ABB7-524E-A39FF640C3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21" r="-1" b="-4"/>
          <a:stretch>
            <a:fillRect/>
          </a:stretch>
        </p:blipFill>
        <p:spPr>
          <a:xfrm>
            <a:off x="4105918" y="3988450"/>
            <a:ext cx="7789682" cy="1423394"/>
          </a:xfrm>
          <a:prstGeom prst="rect">
            <a:avLst/>
          </a:prstGeom>
        </p:spPr>
      </p:pic>
      <p:pic>
        <p:nvPicPr>
          <p:cNvPr id="11" name="Picture 10" descr="A blue and white logo of a computer with a graduation cap on the screen&#10;&#10;AI-generated content may be incorrect.">
            <a:extLst>
              <a:ext uri="{FF2B5EF4-FFF2-40B4-BE49-F238E27FC236}">
                <a16:creationId xmlns:a16="http://schemas.microsoft.com/office/drawing/2014/main" id="{6D1E0CF3-2126-0900-B794-7609CC7790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74" y="3175362"/>
            <a:ext cx="3049571" cy="3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5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89" y="2516125"/>
            <a:ext cx="4510221" cy="1825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155C13-59BD-7638-BA49-19DD916E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21"/>
          <a:stretch>
            <a:fillRect/>
          </a:stretch>
        </p:blipFill>
        <p:spPr>
          <a:xfrm>
            <a:off x="0" y="0"/>
            <a:ext cx="2532184" cy="3205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035850-E21C-C502-7537-07E73C9A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5" r="60193"/>
          <a:stretch>
            <a:fillRect/>
          </a:stretch>
        </p:blipFill>
        <p:spPr>
          <a:xfrm>
            <a:off x="9096866" y="3641480"/>
            <a:ext cx="3095134" cy="32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02B33-BEC1-EBE9-B874-A4F1825C1D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6289" t="-665" r="5071" b="15445"/>
          <a:stretch>
            <a:fillRect/>
          </a:stretch>
        </p:blipFill>
        <p:spPr>
          <a:xfrm>
            <a:off x="23643" y="2032753"/>
            <a:ext cx="12168358" cy="482524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8891135" y="3676311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Supports personal reflection and growth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6877160" y="1597918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Develops critical thinking and ethical reasoning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44360" y="459826"/>
            <a:ext cx="77606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Why study Religious Studies?</a:t>
            </a:r>
            <a:endParaRPr lang="en-US" sz="3600" b="1" dirty="0">
              <a:solidFill>
                <a:schemeClr val="bg1"/>
              </a:solidFill>
              <a:latin typeface="Lato" panose="020F0502020204030203" pitchFamily="34" charset="77"/>
              <a:cs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2743200" y="1597918"/>
            <a:ext cx="2638930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Enhances communication and debate skills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4906396" y="3647660"/>
            <a:ext cx="2374984" cy="2374984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Deepens understanding of cultures and beliefs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1036383" y="3647661"/>
            <a:ext cx="2374983" cy="2374983"/>
          </a:xfrm>
          <a:prstGeom prst="ellipse">
            <a:avLst/>
          </a:prstGeom>
          <a:solidFill>
            <a:srgbClr val="00A8A6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  <a:latin typeface="Lato" panose="020F0502020204030203" pitchFamily="34" charset="77"/>
              </a:rPr>
              <a:t>Opens pathways to diverse careers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0E79D5-D103-6B58-4806-F87A5A325B6D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459FC9-514F-88F6-9877-FCBA5463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609" b="3609"/>
          <a:stretch>
            <a:fillRect/>
          </a:stretch>
        </p:blipFill>
        <p:spPr>
          <a:xfrm>
            <a:off x="528228" y="2527032"/>
            <a:ext cx="8711692" cy="1585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20B36-D92F-40B1-12C1-79964EE01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92905" y="2071079"/>
            <a:ext cx="2496200" cy="2497849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7750FB-4684-2E77-078D-CFD0D24240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/>
        </p:blipFill>
        <p:spPr>
          <a:xfrm>
            <a:off x="8519653" y="2068007"/>
            <a:ext cx="2499780" cy="249892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D1A1E-5A6F-FA33-DBD0-73B3472E8F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r="17017"/>
          <a:stretch/>
        </p:blipFill>
        <p:spPr>
          <a:xfrm>
            <a:off x="4408566" y="2043931"/>
            <a:ext cx="2496200" cy="2518054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Religious Studies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414606" y="4759817"/>
            <a:ext cx="249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Youth Worker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4345224" y="4713650"/>
            <a:ext cx="350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Outreach Pastor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8487328" y="4713650"/>
            <a:ext cx="329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Community Cohesion Officer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465C27-DE6C-22DF-77D9-487052A454A6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204B37-EB25-2C88-C494-E77E54EB19EB}"/>
              </a:ext>
            </a:extLst>
          </p:cNvPr>
          <p:cNvSpPr/>
          <p:nvPr/>
        </p:nvSpPr>
        <p:spPr>
          <a:xfrm>
            <a:off x="396709" y="5654850"/>
            <a:ext cx="266169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/>
              </a:rPr>
              <a:t>BBC Bitesize case study 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118D2F-75CC-98CB-0C69-A88C94C0B10C}"/>
              </a:ext>
            </a:extLst>
          </p:cNvPr>
          <p:cNvSpPr/>
          <p:nvPr/>
        </p:nvSpPr>
        <p:spPr>
          <a:xfrm>
            <a:off x="8487328" y="5655424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2659E-3595-B937-2A5A-CD3536C5B8FD}"/>
              </a:ext>
            </a:extLst>
          </p:cNvPr>
          <p:cNvSpPr/>
          <p:nvPr/>
        </p:nvSpPr>
        <p:spPr>
          <a:xfrm>
            <a:off x="4408566" y="5654850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B13A3-2059-28D6-9197-0D6EE2A2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1CD9B-EA31-FD5B-723D-07B7D1E3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3609" b="3609"/>
          <a:stretch>
            <a:fillRect/>
          </a:stretch>
        </p:blipFill>
        <p:spPr>
          <a:xfrm>
            <a:off x="528228" y="2527032"/>
            <a:ext cx="8711692" cy="15859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6CD947-D96B-E295-36B4-1E38D29EF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4" r="16594"/>
          <a:stretch/>
        </p:blipFill>
        <p:spPr>
          <a:xfrm>
            <a:off x="8529858" y="2010185"/>
            <a:ext cx="2500452" cy="2498129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CC9E4-E2E5-5269-E8F3-3AA3FBDBCC0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16767"/>
          <a:stretch/>
        </p:blipFill>
        <p:spPr>
          <a:xfrm>
            <a:off x="482930" y="2013780"/>
            <a:ext cx="2494168" cy="249487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DA8792-CAFD-792B-33DA-06E308239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 b="16725"/>
          <a:stretch/>
        </p:blipFill>
        <p:spPr>
          <a:xfrm>
            <a:off x="4408566" y="2010521"/>
            <a:ext cx="2494167" cy="2489830"/>
          </a:xfrm>
          <a:prstGeom prst="rect">
            <a:avLst/>
          </a:prstGeom>
          <a:ln w="28575">
            <a:solidFill>
              <a:srgbClr val="E8B462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1A0922-3C2E-8EC4-C796-3D203986F450}"/>
              </a:ext>
            </a:extLst>
          </p:cNvPr>
          <p:cNvSpPr txBox="1"/>
          <p:nvPr/>
        </p:nvSpPr>
        <p:spPr>
          <a:xfrm>
            <a:off x="4373926" y="4693050"/>
            <a:ext cx="316101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Policy Manager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135881-5A5F-64C4-6AC2-287C98F7A52B}"/>
              </a:ext>
            </a:extLst>
          </p:cNvPr>
          <p:cNvSpPr txBox="1"/>
          <p:nvPr/>
        </p:nvSpPr>
        <p:spPr>
          <a:xfrm>
            <a:off x="351405" y="4697043"/>
            <a:ext cx="2495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Archivist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131C0-745E-F748-E7B8-9731B79D5FA0}"/>
              </a:ext>
            </a:extLst>
          </p:cNvPr>
          <p:cNvSpPr txBox="1"/>
          <p:nvPr/>
        </p:nvSpPr>
        <p:spPr>
          <a:xfrm>
            <a:off x="8444798" y="4661084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Lato" panose="020F0502020204030203" pitchFamily="34" charset="77"/>
              </a:rPr>
              <a:t>Solicitor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21D4AB-9402-77EC-AC43-EB0E095F30CA}"/>
              </a:ext>
            </a:extLst>
          </p:cNvPr>
          <p:cNvSpPr txBox="1"/>
          <p:nvPr/>
        </p:nvSpPr>
        <p:spPr>
          <a:xfrm>
            <a:off x="410160" y="443638"/>
            <a:ext cx="58786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77"/>
              </a:rPr>
              <a:t>Explore a career as a…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DF97AA-ED4F-CBB4-14CA-61AE97BDCFE4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769B2A7-21F8-8313-97CE-A52E5A91C537}"/>
              </a:ext>
            </a:extLst>
          </p:cNvPr>
          <p:cNvSpPr txBox="1"/>
          <p:nvPr/>
        </p:nvSpPr>
        <p:spPr>
          <a:xfrm>
            <a:off x="430447" y="1270147"/>
            <a:ext cx="100614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Here are some example roles and careers linked to </a:t>
            </a:r>
            <a:r>
              <a:rPr lang="en-GB" sz="2000" b="1" u="sng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Religious Studies</a:t>
            </a:r>
            <a:endParaRPr lang="en-GB" sz="2000" b="1" u="sng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9A802E-2372-4E16-31AD-6BABEB32FCD0}"/>
              </a:ext>
            </a:extLst>
          </p:cNvPr>
          <p:cNvSpPr txBox="1"/>
          <p:nvPr/>
        </p:nvSpPr>
        <p:spPr>
          <a:xfrm>
            <a:off x="4370179" y="5331297"/>
            <a:ext cx="19186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467015-FA21-4549-D789-8E0F12DE25DF}"/>
              </a:ext>
            </a:extLst>
          </p:cNvPr>
          <p:cNvSpPr/>
          <p:nvPr/>
        </p:nvSpPr>
        <p:spPr>
          <a:xfrm>
            <a:off x="351405" y="5244642"/>
            <a:ext cx="19186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  <a:cs typeface="Lato" panose="020F050202020403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1471FA-AD69-D4EA-9C7C-C64F18E18E5E}"/>
              </a:ext>
            </a:extLst>
          </p:cNvPr>
          <p:cNvSpPr txBox="1"/>
          <p:nvPr/>
        </p:nvSpPr>
        <p:spPr>
          <a:xfrm>
            <a:off x="8444798" y="5244642"/>
            <a:ext cx="260802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latin typeface="Lato" panose="020F0502020204030203" pitchFamily="34" charset="0"/>
                <a:cs typeface="Lato" panose="020F050202020403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321435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06774A-EE2C-ECE6-CEDA-9D950EDC41D9}"/>
              </a:ext>
            </a:extLst>
          </p:cNvPr>
          <p:cNvSpPr/>
          <p:nvPr/>
        </p:nvSpPr>
        <p:spPr>
          <a:xfrm>
            <a:off x="6355118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11427-4412-3AC1-B662-D0F1AC1039FC}"/>
              </a:ext>
            </a:extLst>
          </p:cNvPr>
          <p:cNvSpPr/>
          <p:nvPr/>
        </p:nvSpPr>
        <p:spPr>
          <a:xfrm>
            <a:off x="883232" y="2061029"/>
            <a:ext cx="4886412" cy="3918857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7268" y="547270"/>
            <a:ext cx="106421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Not so obvious careers that use Religious Studies:</a:t>
            </a: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endParaRPr lang="en-GB" sz="5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Ever thought about..?</a:t>
            </a:r>
          </a:p>
        </p:txBody>
      </p:sp>
      <p:pic>
        <p:nvPicPr>
          <p:cNvPr id="18" name="Picture 18" descr="Logo&#10;&#10;Description automatically generated">
            <a:extLst>
              <a:ext uri="{FF2B5EF4-FFF2-40B4-BE49-F238E27FC236}">
                <a16:creationId xmlns:a16="http://schemas.microsoft.com/office/drawing/2014/main" id="{8A9645F0-8350-DB06-CC2A-3F0191E20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68" y="2547825"/>
            <a:ext cx="804831" cy="79233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4AC0E0-35FE-C087-AE55-839937CD7999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National Careers Service - National Online Recruitment Academy">
            <a:extLst>
              <a:ext uri="{FF2B5EF4-FFF2-40B4-BE49-F238E27FC236}">
                <a16:creationId xmlns:a16="http://schemas.microsoft.com/office/drawing/2014/main" id="{682C73E1-FFCF-0A13-1494-123705D3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8" y="2547824"/>
            <a:ext cx="671780" cy="79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85901-3FB4-BC8B-5F3C-B5C3134EE962}"/>
              </a:ext>
            </a:extLst>
          </p:cNvPr>
          <p:cNvSpPr txBox="1"/>
          <p:nvPr/>
        </p:nvSpPr>
        <p:spPr>
          <a:xfrm>
            <a:off x="1472222" y="2780136"/>
            <a:ext cx="37267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 Coroner's Officer: Bryony's story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ea typeface="+mn-lt"/>
              <a:cs typeface="Lato" panose="020F0502020204030203" pitchFamily="34" charset="0"/>
            </a:endParaRPr>
          </a:p>
          <a:p>
            <a:endParaRPr lang="en-US" dirty="0">
              <a:solidFill>
                <a:srgbClr val="00A8A6"/>
              </a:solidFill>
              <a:latin typeface="Lato" panose="020F0502020204030203" pitchFamily="34" charset="0"/>
              <a:ea typeface="Calibri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34130-4CA4-CAE3-5140-B086CC17AA30}"/>
              </a:ext>
            </a:extLst>
          </p:cNvPr>
          <p:cNvSpPr txBox="1"/>
          <p:nvPr/>
        </p:nvSpPr>
        <p:spPr>
          <a:xfrm>
            <a:off x="7020696" y="3498944"/>
            <a:ext cx="40582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Prison Instructor | Explore careers | National Careers Service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263D7-AB95-FEEE-D919-ADE4A0E14285}"/>
              </a:ext>
            </a:extLst>
          </p:cNvPr>
          <p:cNvSpPr txBox="1"/>
          <p:nvPr/>
        </p:nvSpPr>
        <p:spPr>
          <a:xfrm>
            <a:off x="7020696" y="2595470"/>
            <a:ext cx="40582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Immigration Officer | Explore careers | National Careers Service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1AFF8B-ED89-0847-F0FA-78875C373E0D}"/>
              </a:ext>
            </a:extLst>
          </p:cNvPr>
          <p:cNvSpPr txBox="1"/>
          <p:nvPr/>
        </p:nvSpPr>
        <p:spPr>
          <a:xfrm>
            <a:off x="1469160" y="3628804"/>
            <a:ext cx="32887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A8A6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become an Outreach Pastor: Jacob's story</a:t>
            </a:r>
            <a:endParaRPr lang="en-US" dirty="0">
              <a:solidFill>
                <a:srgbClr val="00A8A6"/>
              </a:solidFill>
              <a:latin typeface="Lato" panose="020F0502020204030203" pitchFamily="34" charset="0"/>
              <a:ea typeface="Calibri" panose="020F05020202040302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AF7049-1341-1929-8AF5-7870BC16BEF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8344" y="3410823"/>
            <a:ext cx="4369008" cy="238760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600" b="1" dirty="0">
                <a:solidFill>
                  <a:schemeClr val="bg2"/>
                </a:solidFill>
                <a:latin typeface="Lato" panose="020F0502020204030203" pitchFamily="34" charset="77"/>
                <a:ea typeface="Calibri Light"/>
                <a:cs typeface="Calibri"/>
              </a:rPr>
              <a:t>MYPATH Job of the week (Religious Studies) </a:t>
            </a:r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ea typeface="+mj-lt"/>
              <a:cs typeface="Calibri"/>
            </a:endParaRPr>
          </a:p>
          <a:p>
            <a:endParaRPr lang="en-GB" sz="3600" b="1" dirty="0">
              <a:solidFill>
                <a:schemeClr val="bg2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12" name="Picture 11" descr="A blue and white calendar&#10;&#10;AI-generated content may be incorrect.">
            <a:extLst>
              <a:ext uri="{FF2B5EF4-FFF2-40B4-BE49-F238E27FC236}">
                <a16:creationId xmlns:a16="http://schemas.microsoft.com/office/drawing/2014/main" id="{2B5CADCD-2731-6A88-3450-8BDFAA7D8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8" y="982981"/>
            <a:ext cx="2132675" cy="2132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3A08E-77B4-DFCF-3C28-70295AEC5B4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 amt="50000"/>
          </a:blip>
          <a:srcRect l="35961"/>
          <a:stretch>
            <a:fillRect/>
          </a:stretch>
        </p:blipFill>
        <p:spPr>
          <a:xfrm>
            <a:off x="0" y="5057109"/>
            <a:ext cx="4977352" cy="142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63F949-4632-E6EF-3C26-8DE9E06432CF}"/>
              </a:ext>
            </a:extLst>
          </p:cNvPr>
          <p:cNvSpPr txBox="1"/>
          <p:nvPr/>
        </p:nvSpPr>
        <p:spPr>
          <a:xfrm>
            <a:off x="7348254" y="4370734"/>
            <a:ext cx="28839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Worker</a:t>
            </a:r>
            <a:r>
              <a:rPr lang="en-GB" sz="3200" b="1" dirty="0">
                <a:solidFill>
                  <a:schemeClr val="tx2"/>
                </a:solidFill>
                <a:latin typeface="Calibri"/>
                <a:ea typeface="Source Sans Pro"/>
                <a:cs typeface="Calibri"/>
              </a:rPr>
              <a:t> </a:t>
            </a:r>
            <a:endParaRPr lang="en-GB" sz="3200" u="sng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C7DC5-E6DB-FF71-12D2-DA4EDD03B64A}"/>
              </a:ext>
            </a:extLst>
          </p:cNvPr>
          <p:cNvSpPr txBox="1"/>
          <p:nvPr/>
        </p:nvSpPr>
        <p:spPr>
          <a:xfrm>
            <a:off x="7348254" y="2365139"/>
            <a:ext cx="415920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Employment Advisor</a:t>
            </a:r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</a:rPr>
              <a:t> </a:t>
            </a:r>
            <a:r>
              <a:rPr lang="en-GB" sz="3200" dirty="0">
                <a:ea typeface="+mn-lt"/>
                <a:cs typeface="+mn-lt"/>
              </a:rPr>
              <a:t> </a:t>
            </a:r>
            <a:endParaRPr lang="en-GB" sz="3200" dirty="0">
              <a:solidFill>
                <a:schemeClr val="bg1"/>
              </a:solidFill>
              <a:latin typeface="Calibr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90F10-8D9F-EA1B-068A-EF6F692E9709}"/>
              </a:ext>
            </a:extLst>
          </p:cNvPr>
          <p:cNvSpPr txBox="1"/>
          <p:nvPr/>
        </p:nvSpPr>
        <p:spPr>
          <a:xfrm>
            <a:off x="7348254" y="3355431"/>
            <a:ext cx="34040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Calibri"/>
                <a:cs typeface="Segoe U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 Manager</a:t>
            </a:r>
            <a:r>
              <a:rPr lang="en-GB" sz="3200" b="1" dirty="0">
                <a:solidFill>
                  <a:schemeClr val="accent4"/>
                </a:solidFill>
                <a:latin typeface="Calibri"/>
                <a:cs typeface="Segoe UI"/>
              </a:rPr>
              <a:t> </a:t>
            </a:r>
            <a:endParaRPr lang="en-GB" sz="3200" u="sng" dirty="0">
              <a:solidFill>
                <a:schemeClr val="accent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2949" y="503555"/>
            <a:ext cx="9519952" cy="93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 b="1" dirty="0">
                <a:latin typeface="Lato" panose="020F0502020204030203" pitchFamily="34" charset="77"/>
              </a:rPr>
              <a:t>From passion to profession: </a:t>
            </a:r>
          </a:p>
          <a:p>
            <a:pPr marL="0" indent="0">
              <a:buNone/>
            </a:pPr>
            <a:endParaRPr lang="en-GB" sz="1000" b="1" dirty="0">
              <a:latin typeface="Lato" panose="020F0502020204030203" pitchFamily="34" charset="77"/>
            </a:endParaRPr>
          </a:p>
          <a:p>
            <a:pPr marL="0" indent="0">
              <a:buNone/>
            </a:pPr>
            <a:r>
              <a:rPr lang="en-GB" b="1" dirty="0">
                <a:latin typeface="Lato" panose="020F0502020204030203" pitchFamily="34" charset="77"/>
              </a:rPr>
              <a:t>Share a role that sparks your interest</a:t>
            </a:r>
          </a:p>
          <a:p>
            <a:pPr marL="0" indent="0">
              <a:buNone/>
            </a:pPr>
            <a:endParaRPr lang="en-GB" sz="100" dirty="0">
              <a:solidFill>
                <a:schemeClr val="tx2"/>
              </a:solidFill>
              <a:latin typeface="Lato" panose="020F0502020204030203" pitchFamily="34" charset="77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  <a:latin typeface="Lato" panose="020F0502020204030203" pitchFamily="34" charset="77"/>
                <a:cs typeface="Calibri"/>
              </a:rPr>
              <a:t>Prepare a 3 - 5 minute talk to share with a small group on any role that interests you related to Religious Studies.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F89E1E-1E79-CF02-C63C-408876EEA1B7}"/>
              </a:ext>
            </a:extLst>
          </p:cNvPr>
          <p:cNvSpPr txBox="1">
            <a:spLocks/>
          </p:cNvSpPr>
          <p:nvPr/>
        </p:nvSpPr>
        <p:spPr>
          <a:xfrm>
            <a:off x="5477837" y="3027837"/>
            <a:ext cx="5622136" cy="3913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What is the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What do you need to do to get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Where do you need to go to carry out this role?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What might a typical day look like?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Why are you interested in this role?</a:t>
            </a:r>
          </a:p>
        </p:txBody>
      </p:sp>
      <p:pic>
        <p:nvPicPr>
          <p:cNvPr id="7" name="Picture 6" descr="A person sitting at a podium&#10;&#10;AI-generated content may be incorrect.">
            <a:extLst>
              <a:ext uri="{FF2B5EF4-FFF2-40B4-BE49-F238E27FC236}">
                <a16:creationId xmlns:a16="http://schemas.microsoft.com/office/drawing/2014/main" id="{150AEBB2-774F-93CA-15E8-FD17A84AF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54" y="2891479"/>
            <a:ext cx="2743200" cy="27432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B18CA6-5717-C741-7946-04CF29A28598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CDF30-1C70-F063-E587-312D3C03B7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985"/>
          <a:stretch>
            <a:fillRect/>
          </a:stretch>
        </p:blipFill>
        <p:spPr>
          <a:xfrm>
            <a:off x="-1" y="3561438"/>
            <a:ext cx="2177473" cy="1423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E05231-2754-F298-D6CD-34366B7C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0000"/>
          <a:stretch>
            <a:fillRect/>
          </a:stretch>
        </p:blipFill>
        <p:spPr>
          <a:xfrm>
            <a:off x="4419600" y="6146330"/>
            <a:ext cx="7772400" cy="71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5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879308" y="2554668"/>
            <a:ext cx="3728047" cy="3779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8A6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272880" y="2554668"/>
            <a:ext cx="3321763" cy="3779872"/>
          </a:xfrm>
          <a:prstGeom prst="rect">
            <a:avLst/>
          </a:prstGeom>
          <a:solidFill>
            <a:srgbClr val="E8B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528228" y="352806"/>
            <a:ext cx="85624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77"/>
              </a:rPr>
              <a:t>Discover more about different roles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 panose="020F0502020204030203" pitchFamily="34" charset="77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578195" y="1488916"/>
            <a:ext cx="6643526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Visit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1800" dirty="0">
                <a:solidFill>
                  <a:schemeClr val="tx2"/>
                </a:solidFill>
                <a:effectLst/>
                <a:latin typeface="Lato" panose="020F0502020204030203" pitchFamily="34" charset="77"/>
              </a:rPr>
              <a:t>to find out more about different jobs and find one that might suit you!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A47"/>
              </a:solidFill>
              <a:effectLst/>
              <a:uLnTx/>
              <a:uFillTx/>
              <a:latin typeface="Lato" panose="020F0502020204030203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37775" y="2702639"/>
            <a:ext cx="2871034" cy="32470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Includes: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  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Average salary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Typical hours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Work patterns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Pathways/How to become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Essential Skills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</a:rPr>
              <a:t>Daily tasks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Career path and progression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77"/>
                <a:cs typeface="Calibri"/>
              </a:rPr>
              <a:t>Current 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93615" y="2718690"/>
            <a:ext cx="3123951" cy="3351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Lato" panose="020F0502020204030203" pitchFamily="34" charset="77"/>
              </a:rPr>
              <a:t>Research Ideas: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Lato" panose="020F0502020204030203" pitchFamily="34" charset="77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Charity Fundraiser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Religious Leader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Development Worker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Archivist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cs typeface="Lato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Civil Service Administrator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Lato" panose="020F0502020204030203" pitchFamily="34" charset="0"/>
                <a:ea typeface="+mn-lt"/>
                <a:cs typeface="Lato" panose="020F0502020204030203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Solicitor</a:t>
            </a:r>
            <a:endParaRPr lang="en-GB" dirty="0">
              <a:solidFill>
                <a:schemeClr val="bg2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56B4CF-2634-B7CC-BCEE-68F4FBF333CE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FBD73374-7E83-89B3-8BB5-6B0ADBB01E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0" y="2554668"/>
            <a:ext cx="3991164" cy="31751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1987E-A754-B747-EE7F-5B3FBCFC9AE6}"/>
              </a:ext>
            </a:extLst>
          </p:cNvPr>
          <p:cNvSpPr txBox="1"/>
          <p:nvPr/>
        </p:nvSpPr>
        <p:spPr>
          <a:xfrm>
            <a:off x="406012" y="434040"/>
            <a:ext cx="73754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" panose="020F0502020204030203" pitchFamily="34" charset="77"/>
                <a:cs typeface="Calibri"/>
              </a:rPr>
              <a:t>Why not teach Religious Studies?</a:t>
            </a:r>
            <a:endParaRPr lang="en-US" sz="360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2E53-C787-808C-3341-B5AFA0F6ECB6}"/>
              </a:ext>
            </a:extLst>
          </p:cNvPr>
          <p:cNvSpPr txBox="1"/>
          <p:nvPr/>
        </p:nvSpPr>
        <p:spPr>
          <a:xfrm>
            <a:off x="398400" y="3147352"/>
            <a:ext cx="670562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  <a:latin typeface="Lato" panose="020F0502020204030203" pitchFamily="34" charset="77"/>
                <a:cs typeface="Arial"/>
              </a:rPr>
              <a:t>Explore teaching</a:t>
            </a:r>
            <a:endParaRPr lang="en-US" sz="2000" b="1" dirty="0">
              <a:solidFill>
                <a:srgbClr val="FFC000"/>
              </a:solidFill>
              <a:latin typeface="Lato" panose="020F0502020204030203" pitchFamily="34" charset="77"/>
            </a:endParaRPr>
          </a:p>
          <a:p>
            <a:endParaRPr lang="en-GB" dirty="0">
              <a:solidFill>
                <a:srgbClr val="FFC000"/>
              </a:solidFill>
              <a:latin typeface="Lato" panose="020F0502020204030203" pitchFamily="34" charset="77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ECAB2-1811-6A6E-2206-69DE2E24DA0C}"/>
              </a:ext>
            </a:extLst>
          </p:cNvPr>
          <p:cNvSpPr txBox="1"/>
          <p:nvPr/>
        </p:nvSpPr>
        <p:spPr>
          <a:xfrm>
            <a:off x="364318" y="4877059"/>
            <a:ext cx="76778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Lato" panose="020F0502020204030203" pitchFamily="34" charset="77"/>
                <a:cs typeface="Arial"/>
              </a:rPr>
              <a:t>The right skills to teach?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80DCA-37B5-1DD4-149A-AFAAB219B181}"/>
              </a:ext>
            </a:extLst>
          </p:cNvPr>
          <p:cNvSpPr txBox="1"/>
          <p:nvPr/>
        </p:nvSpPr>
        <p:spPr>
          <a:xfrm>
            <a:off x="406012" y="1602289"/>
            <a:ext cx="10757707" cy="1085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No two days are the same – and neither are the pupils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Once qualified you can teach throughout your life 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You could teach abroad </a:t>
            </a:r>
          </a:p>
        </p:txBody>
      </p:sp>
      <p:sp>
        <p:nvSpPr>
          <p:cNvPr id="5" name="Rounded Rectangle 4">
            <a:hlinkClick r:id="rId3"/>
            <a:extLst>
              <a:ext uri="{FF2B5EF4-FFF2-40B4-BE49-F238E27FC236}">
                <a16:creationId xmlns:a16="http://schemas.microsoft.com/office/drawing/2014/main" id="{C542F9A3-62EE-F94C-B188-2AF33DF6BAC5}"/>
              </a:ext>
            </a:extLst>
          </p:cNvPr>
          <p:cNvSpPr/>
          <p:nvPr/>
        </p:nvSpPr>
        <p:spPr>
          <a:xfrm>
            <a:off x="400719" y="3696895"/>
            <a:ext cx="1860331" cy="630621"/>
          </a:xfrm>
          <a:prstGeom prst="roundRect">
            <a:avLst/>
          </a:prstGeom>
          <a:solidFill>
            <a:srgbClr val="E8B4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Lato" panose="020F050202020403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Daniel’s Story</a:t>
            </a:r>
            <a:endParaRPr lang="en-US" sz="15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sp>
        <p:nvSpPr>
          <p:cNvPr id="10" name="Rounded Rectangle 9">
            <a:hlinkClick r:id="rId4"/>
            <a:extLst>
              <a:ext uri="{FF2B5EF4-FFF2-40B4-BE49-F238E27FC236}">
                <a16:creationId xmlns:a16="http://schemas.microsoft.com/office/drawing/2014/main" id="{EED64591-B65F-5548-B221-D23FCEFC9315}"/>
              </a:ext>
            </a:extLst>
          </p:cNvPr>
          <p:cNvSpPr/>
          <p:nvPr/>
        </p:nvSpPr>
        <p:spPr>
          <a:xfrm>
            <a:off x="2676774" y="3676506"/>
            <a:ext cx="1860331" cy="630621"/>
          </a:xfrm>
          <a:prstGeom prst="roundRect">
            <a:avLst/>
          </a:prstGeom>
          <a:solidFill>
            <a:srgbClr val="E8B4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Lato" panose="020F05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Jem’s Story</a:t>
            </a:r>
            <a:endParaRPr lang="en-US" sz="15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sp>
        <p:nvSpPr>
          <p:cNvPr id="11" name="Rounded Rectangle 10">
            <a:hlinkClick r:id="rId5"/>
            <a:extLst>
              <a:ext uri="{FF2B5EF4-FFF2-40B4-BE49-F238E27FC236}">
                <a16:creationId xmlns:a16="http://schemas.microsoft.com/office/drawing/2014/main" id="{1D299374-FC98-D14E-B452-A206DACDB44B}"/>
              </a:ext>
            </a:extLst>
          </p:cNvPr>
          <p:cNvSpPr/>
          <p:nvPr/>
        </p:nvSpPr>
        <p:spPr>
          <a:xfrm>
            <a:off x="5049991" y="3676506"/>
            <a:ext cx="1860331" cy="630621"/>
          </a:xfrm>
          <a:prstGeom prst="roundRect">
            <a:avLst/>
          </a:prstGeom>
          <a:solidFill>
            <a:srgbClr val="E8B4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Lato" panose="020F050202020403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Shaniqua’s Story</a:t>
            </a:r>
            <a:endParaRPr lang="en-US" sz="1500" dirty="0">
              <a:solidFill>
                <a:schemeClr val="tx2"/>
              </a:solidFill>
              <a:latin typeface="Lato" panose="020F0502020204030203" pitchFamily="34" charset="77"/>
            </a:endParaRPr>
          </a:p>
        </p:txBody>
      </p: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61F872F5-4996-8C43-B8BF-7F2A5CE4F6BF}"/>
              </a:ext>
            </a:extLst>
          </p:cNvPr>
          <p:cNvSpPr/>
          <p:nvPr/>
        </p:nvSpPr>
        <p:spPr>
          <a:xfrm>
            <a:off x="400720" y="5398234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 well in a team?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14" name="Rounded Rectangle 13">
            <a:hlinkClick r:id="rId8"/>
            <a:extLst>
              <a:ext uri="{FF2B5EF4-FFF2-40B4-BE49-F238E27FC236}">
                <a16:creationId xmlns:a16="http://schemas.microsoft.com/office/drawing/2014/main" id="{E4ABFBA7-5093-A248-B4C3-D22D2C3AC624}"/>
              </a:ext>
            </a:extLst>
          </p:cNvPr>
          <p:cNvSpPr/>
          <p:nvPr/>
        </p:nvSpPr>
        <p:spPr>
          <a:xfrm>
            <a:off x="2676774" y="5398234"/>
            <a:ext cx="1860331" cy="63062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nurture imagination?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15" name="Rounded Rectangle 14">
            <a:hlinkClick r:id="rId10"/>
            <a:extLst>
              <a:ext uri="{FF2B5EF4-FFF2-40B4-BE49-F238E27FC236}">
                <a16:creationId xmlns:a16="http://schemas.microsoft.com/office/drawing/2014/main" id="{1BE6018D-2686-3541-AF46-C1090753A159}"/>
              </a:ext>
            </a:extLst>
          </p:cNvPr>
          <p:cNvSpPr/>
          <p:nvPr/>
        </p:nvSpPr>
        <p:spPr>
          <a:xfrm>
            <a:off x="5049991" y="5398233"/>
            <a:ext cx="1860331" cy="6306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Love to keep learning?</a:t>
            </a:r>
            <a:endParaRPr lang="en-US" sz="1500" dirty="0">
              <a:solidFill>
                <a:schemeClr val="bg2"/>
              </a:solidFill>
              <a:latin typeface="Lato" panose="020F0502020204030203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DAA7E-031C-ED48-A81C-44194EB80094}"/>
              </a:ext>
            </a:extLst>
          </p:cNvPr>
          <p:cNvSpPr/>
          <p:nvPr/>
        </p:nvSpPr>
        <p:spPr>
          <a:xfrm>
            <a:off x="5918479" y="1581593"/>
            <a:ext cx="6273521" cy="7392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Progress your career into leadership and management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212529"/>
                </a:solidFill>
                <a:latin typeface="Lato" panose="020F0502020204030203" pitchFamily="34" charset="77"/>
                <a:cs typeface="Arial"/>
              </a:rPr>
              <a:t> Bring your outside interests into the classroom and your subject  </a:t>
            </a:r>
          </a:p>
        </p:txBody>
      </p:sp>
      <p:pic>
        <p:nvPicPr>
          <p:cNvPr id="16" name="Picture 15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85ED89A2-BBEF-7F85-5688-6438064FBFC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288905" y="234179"/>
            <a:ext cx="1552874" cy="785754"/>
          </a:xfrm>
          <a:prstGeom prst="rect">
            <a:avLst/>
          </a:prstGeom>
        </p:spPr>
      </p:pic>
      <p:sp>
        <p:nvSpPr>
          <p:cNvPr id="18" name="Rounded Rectangle 11">
            <a:hlinkClick r:id="rId13"/>
            <a:extLst>
              <a:ext uri="{FF2B5EF4-FFF2-40B4-BE49-F238E27FC236}">
                <a16:creationId xmlns:a16="http://schemas.microsoft.com/office/drawing/2014/main" id="{13E3761F-3FB5-4C70-9039-67944E24693B}"/>
              </a:ext>
            </a:extLst>
          </p:cNvPr>
          <p:cNvSpPr/>
          <p:nvPr/>
        </p:nvSpPr>
        <p:spPr>
          <a:xfrm>
            <a:off x="9188917" y="4553340"/>
            <a:ext cx="2249474" cy="1254547"/>
          </a:xfrm>
          <a:prstGeom prst="roundRect">
            <a:avLst/>
          </a:prstGeom>
          <a:solidFill>
            <a:srgbClr val="00A8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Lato" panose="020F0502020204030203" pitchFamily="34" charset="77"/>
              </a:rPr>
              <a:t>What makes a great teacher?</a:t>
            </a:r>
          </a:p>
        </p:txBody>
      </p:sp>
      <p:pic>
        <p:nvPicPr>
          <p:cNvPr id="12" name="Picture 11" descr="A white question mark on a blue circle&#10;&#10;AI-generated content may be incorrect.">
            <a:extLst>
              <a:ext uri="{FF2B5EF4-FFF2-40B4-BE49-F238E27FC236}">
                <a16:creationId xmlns:a16="http://schemas.microsoft.com/office/drawing/2014/main" id="{B384DB46-E70F-B23C-B4E5-10791E62D0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80" y="3563963"/>
            <a:ext cx="1254547" cy="125454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7E44D5-4A28-24E1-F1C9-FCC4D7D13957}"/>
              </a:ext>
            </a:extLst>
          </p:cNvPr>
          <p:cNvCxnSpPr/>
          <p:nvPr/>
        </p:nvCxnSpPr>
        <p:spPr>
          <a:xfrm>
            <a:off x="528228" y="1244026"/>
            <a:ext cx="7760677" cy="0"/>
          </a:xfrm>
          <a:prstGeom prst="line">
            <a:avLst/>
          </a:prstGeom>
          <a:ln w="38100">
            <a:solidFill>
              <a:srgbClr val="E8B4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41026-7C09-6986-6A6E-9D572C00110B}"/>
              </a:ext>
            </a:extLst>
          </p:cNvPr>
          <p:cNvCxnSpPr>
            <a:cxnSpLocks/>
          </p:cNvCxnSpPr>
          <p:nvPr/>
        </p:nvCxnSpPr>
        <p:spPr>
          <a:xfrm flipV="1">
            <a:off x="10106957" y="362143"/>
            <a:ext cx="0" cy="608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9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7b4fb87f-23cb-4748-807b-ac6ab6b70ca3">
      <Terms xmlns="http://schemas.microsoft.com/office/infopath/2007/PartnerControls"/>
    </lcf76f155ced4ddcb4097134ff3c332f>
    <Workstream xmlns="7b4fb87f-23cb-4748-807b-ac6ab6b70ca3" xsi:nil="true"/>
    <InformationClassification xmlns="7b4fb87f-23cb-4748-807b-ac6ab6b70ca3" xsi:nil="true"/>
    <DocumentType xmlns="7b4fb87f-23cb-4748-807b-ac6ab6b70ca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DF83E00146B41AC579BBC327F12B4" ma:contentTypeVersion="22" ma:contentTypeDescription="Create a new document." ma:contentTypeScope="" ma:versionID="a678120e614dd22c33e08bdcafd495cc">
  <xsd:schema xmlns:xsd="http://www.w3.org/2001/XMLSchema" xmlns:xs="http://www.w3.org/2001/XMLSchema" xmlns:p="http://schemas.microsoft.com/office/2006/metadata/properties" xmlns:ns2="7b4fb87f-23cb-4748-807b-ac6ab6b70ca3" xmlns:ns3="75ca23ed-fdba-4544-8426-dc162b381dbf" targetNamespace="http://schemas.microsoft.com/office/2006/metadata/properties" ma:root="true" ma:fieldsID="93ecccb5b7bfea210300a7abb21bd884" ns2:_="" ns3:_="">
    <xsd:import namespace="7b4fb87f-23cb-4748-807b-ac6ab6b70ca3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Workstrea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DocumentType" minOccurs="0"/>
                <xsd:element ref="ns2:InformationClassifica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fb87f-23cb-4748-807b-ac6ab6b70ca3" elementFormDefault="qualified">
    <xsd:import namespace="http://schemas.microsoft.com/office/2006/documentManagement/types"/>
    <xsd:import namespace="http://schemas.microsoft.com/office/infopath/2007/PartnerControls"/>
    <xsd:element name="Workstream" ma:index="8" nillable="true" ma:displayName="Workstream" ma:format="Dropdown" ma:internalName="Workstream">
      <xsd:simpleType>
        <xsd:restriction base="dms:Choice">
          <xsd:enumeration value="FE &amp; Inclusion"/>
          <xsd:enumeration value="CL training, partnerships &amp; insights"/>
          <xsd:enumeration value="Strategic programme development"/>
          <xsd:enumeration value="National CL development"/>
          <xsd:enumeration value="Other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umentType" ma:index="15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Project Brief"/>
              <xsd:enumeration value="Research"/>
              <xsd:enumeration value="Project Planning"/>
              <xsd:enumeration value="Stakeholder Engagement"/>
              <xsd:enumeration value="Finance"/>
              <xsd:enumeration value="Procurement"/>
              <xsd:enumeration value="Compliance"/>
              <xsd:enumeration value="Contracts"/>
              <xsd:enumeration value="Risk Register"/>
              <xsd:enumeration value="Kick Off"/>
              <xsd:enumeration value="Agendas"/>
              <xsd:enumeration value="Draft Content"/>
              <xsd:enumeration value="Design"/>
              <xsd:enumeration value="Delivery Plan"/>
              <xsd:enumeration value="Data"/>
              <xsd:enumeration value="Progress Report"/>
              <xsd:enumeration value="Funder Reports"/>
              <xsd:enumeration value="Final Evaluation"/>
              <xsd:enumeration value="Resources"/>
              <xsd:enumeration value="Asset Contracts"/>
              <xsd:enumeration value="Assets"/>
              <xsd:enumeration value="Templates"/>
              <xsd:enumeration value="Presentations"/>
              <xsd:enumeration value="Approvals"/>
              <xsd:enumeration value="Choice 25"/>
            </xsd:restriction>
          </xsd:simpleType>
        </xsd:union>
      </xsd:simpleType>
    </xsd:element>
    <xsd:element name="InformationClassification" ma:index="16" nillable="true" ma:displayName="Information Classification" ma:format="Dropdown" ma:internalName="InformationClassification">
      <xsd:simpleType>
        <xsd:restriction base="dms:Choice">
          <xsd:enumeration value="Unclassified Documents"/>
          <xsd:enumeration value="Public"/>
          <xsd:enumeration value="Internal"/>
          <xsd:enumeration value="Confidential"/>
          <xsd:enumeration value="Highly Confidential"/>
          <xsd:enumeration value="Personal Data"/>
          <xsd:enumeration value="Special Category Data"/>
          <xsd:enumeration value="Encryption Keys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79049-4F17-4D64-978D-4C862B6C874B}">
  <ds:schemaRefs>
    <ds:schemaRef ds:uri="http://schemas.openxmlformats.org/package/2006/metadata/core-properties"/>
    <ds:schemaRef ds:uri="75ca23ed-fdba-4544-8426-dc162b381dbf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7b4fb87f-23cb-4748-807b-ac6ab6b70ca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FCCB94-B221-4075-BEFA-ABB6E5F79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4fb87f-23cb-4748-807b-ac6ab6b70ca3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424df11-8007-46d0-859c-d06b30e927bc}" enabled="0" method="" siteId="{8424df11-8007-46d0-859c-d06b30e927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2137</Words>
  <Application>Microsoft Office PowerPoint</Application>
  <PresentationFormat>Widescreen</PresentationFormat>
  <Paragraphs>325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Arial,Sans-Serif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MYPATH Job of the week (Religious Studies)  </vt:lpstr>
      <vt:lpstr>PowerPoint Presentation</vt:lpstr>
      <vt:lpstr>PowerPoint Presentation</vt:lpstr>
      <vt:lpstr>PowerPoint Presentation</vt:lpstr>
      <vt:lpstr>PowerPoint Presentation</vt:lpstr>
      <vt:lpstr>Religious Studies pathways</vt:lpstr>
      <vt:lpstr>Combine study and work</vt:lpstr>
      <vt:lpstr>Study pathways</vt:lpstr>
      <vt:lpstr>Work pathways</vt:lpstr>
      <vt:lpstr>University league tables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Clare Parker</cp:lastModifiedBy>
  <cp:revision>174</cp:revision>
  <dcterms:created xsi:type="dcterms:W3CDTF">2022-04-04T12:54:06Z</dcterms:created>
  <dcterms:modified xsi:type="dcterms:W3CDTF">2025-09-04T22:07:31Z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0x01010012BDF83E00146B41AC579BBC327F12B4</vt:lpwstr>
  </property>
  <property fmtid="{D5CDD505-2E9C-101B-9397-08002B2CF9AE}" pid="3" name="Document Type">
    <vt:lpwstr/>
  </property>
  <property fmtid="{D5CDD505-2E9C-101B-9397-08002B2CF9AE}" pid="4" name="MediaServiceImageTags">
    <vt:lpwstr/>
  </property>
  <property fmtid="{D5CDD505-2E9C-101B-9397-08002B2CF9AE}" pid="5" name="Document_x0020_Type">
    <vt:lpwstr/>
  </property>
</Properties>
</file>