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</p:sldMasterIdLst>
  <p:notesMasterIdLst>
    <p:notesMasterId r:id="rId25"/>
  </p:notesMasterIdLst>
  <p:sldIdLst>
    <p:sldId id="266" r:id="rId10"/>
    <p:sldId id="265" r:id="rId11"/>
    <p:sldId id="285" r:id="rId12"/>
    <p:sldId id="297" r:id="rId13"/>
    <p:sldId id="271" r:id="rId14"/>
    <p:sldId id="269" r:id="rId15"/>
    <p:sldId id="262" r:id="rId16"/>
    <p:sldId id="300" r:id="rId17"/>
    <p:sldId id="296" r:id="rId18"/>
    <p:sldId id="273" r:id="rId19"/>
    <p:sldId id="291" r:id="rId20"/>
    <p:sldId id="298" r:id="rId21"/>
    <p:sldId id="299" r:id="rId22"/>
    <p:sldId id="293" r:id="rId23"/>
    <p:sldId id="258" r:id="rId24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1B4A5A60-20A4-0027-BF9B-BEE8141CE74B}" name="Jas Hutter" initials="JH" userId="S::JHutter@careersandenterprise.co.uk::5070b586-ec8a-42b9-8cfe-792df792682d" providerId="AD"/>
  <p188:author id="{9F6D5970-FCBB-EE61-BE2C-33A064391527}" name="Tash Fuller" initials="TF" userId="S::nfuller@careersandenterprise.co.uk::281d84ef-d589-4e19-9b37-4850dfb7e0b2" providerId="AD"/>
  <p188:author id="{2948CD91-287B-3A82-22F6-A215488D9BBC}" name="Marie Jobson" initials="MJ" userId="S::mjobson@careersandenterprise.co.uk::bb001ab6-dd99-4b09-874d-ddf5a90bdfd2" providerId="AD"/>
  <p188:author id="{FB6E9FBE-6266-6B15-6B88-4629FD001FD4}" name="Philippa Hartley" initials="PH" userId="S::phartley@careersandenterprise.co.uk::2a2506f4-19e7-4777-8767-f0efb84bcc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4A47"/>
    <a:srgbClr val="00A8A6"/>
    <a:srgbClr val="525F94"/>
    <a:srgbClr val="00A8A9"/>
    <a:srgbClr val="ED6D52"/>
    <a:srgbClr val="036A94"/>
    <a:srgbClr val="006A94"/>
    <a:srgbClr val="155045"/>
    <a:srgbClr val="000000"/>
    <a:srgbClr val="EB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A555E6-0ECF-4AA7-A1CC-7CE68D7978FD}" v="2" dt="2025-08-28T08:46:53.9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61"/>
    <p:restoredTop sz="65200" autoAdjust="0"/>
  </p:normalViewPr>
  <p:slideViewPr>
    <p:cSldViewPr snapToGrid="0">
      <p:cViewPr varScale="1">
        <p:scale>
          <a:sx n="72" d="100"/>
          <a:sy n="72" d="100"/>
        </p:scale>
        <p:origin x="15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9/5/2025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could.com/explore/categories/subject/psychology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could.com/explore/categories/subject/psychology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articles/zbdhmfr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ationalcareers.service.gov.uk/explore-careers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careers.service.gov.uk/explore-career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mbition.northeast-ca.gov.uk/buzz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Purpose of slides: </a:t>
            </a:r>
            <a:endParaRPr lang="en-GB" dirty="0"/>
          </a:p>
          <a:p>
            <a:r>
              <a:rPr lang="en-GB" dirty="0"/>
              <a:t>To allow you to highlight the relevance of your subject to future careers and opportunities.</a:t>
            </a:r>
            <a:endParaRPr lang="en-GB" dirty="0">
              <a:cs typeface="Calibri"/>
            </a:endParaRPr>
          </a:p>
          <a:p>
            <a:r>
              <a:rPr lang="en-GB" dirty="0"/>
              <a:t>To enable students to explore the full range of options available to them.</a:t>
            </a:r>
            <a:endParaRPr lang="en-US" dirty="0"/>
          </a:p>
          <a:p>
            <a:endParaRPr lang="en-GB" dirty="0"/>
          </a:p>
          <a:p>
            <a:r>
              <a:rPr lang="en-GB" b="1" dirty="0"/>
              <a:t>Aims:</a:t>
            </a:r>
            <a:endParaRPr lang="en-GB" dirty="0"/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engage students in your subject</a:t>
            </a:r>
            <a:endParaRPr lang="en-GB" dirty="0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highlight pathways and opportunities from your subject</a:t>
            </a:r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encourage students to consider your subject at KS4/Post 16</a:t>
            </a:r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support work across the school towards Gatsby Benchmark 4</a:t>
            </a:r>
          </a:p>
          <a:p>
            <a:pPr marL="171450" indent="-171450">
              <a:buFont typeface="Arial,Sans-Serif"/>
              <a:buChar char="•"/>
            </a:pPr>
            <a:endParaRPr lang="en-GB" dirty="0"/>
          </a:p>
          <a:p>
            <a:endParaRPr lang="en-GB" dirty="0"/>
          </a:p>
          <a:p>
            <a:r>
              <a:rPr lang="en-GB" b="1" dirty="0"/>
              <a:t>How to use these slides?</a:t>
            </a:r>
            <a:endParaRPr lang="en-GB" dirty="0"/>
          </a:p>
          <a:p>
            <a:r>
              <a:rPr lang="en-GB" dirty="0"/>
              <a:t>These slides can be used at any point during KS3/4 or post 16 to engage students in learning and to highlight the relevance of your subject to future careers and opportunities.</a:t>
            </a:r>
          </a:p>
          <a:p>
            <a:r>
              <a:rPr lang="en-GB" dirty="0"/>
              <a:t>They will be of most relevance within an option process and can support work you are doing to encourage students to consider their options for KS4/Post 16.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122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791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402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B68B5-7F57-5E67-67D8-E5091717B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A95040-5012-8088-5435-321B060349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67E575-1BB4-E442-24A2-F773B9A01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E025C-F062-AB5B-0D84-5FBF75F80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630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531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31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b="1" kern="1200" dirty="0">
                <a:effectLst/>
              </a:rPr>
              <a:t>Why study Psychology</a:t>
            </a:r>
            <a:r>
              <a:rPr lang="en-GB" b="1" dirty="0"/>
              <a:t>?</a:t>
            </a:r>
            <a:endParaRPr lang="en-GB" kern="1200" dirty="0">
              <a:effectLst/>
              <a:ea typeface="+mn-ea"/>
              <a:cs typeface="+mn-cs"/>
            </a:endParaRPr>
          </a:p>
          <a:p>
            <a:pPr lvl="0"/>
            <a:endParaRPr lang="en-GB" kern="1200" dirty="0">
              <a:effectLst/>
              <a:ea typeface="+mn-ea"/>
              <a:cs typeface="+mn-cs"/>
            </a:endParaRPr>
          </a:p>
          <a:p>
            <a:pPr marL="171450" indent="-171450">
              <a:buFont typeface="Symbol"/>
              <a:buChar char="•"/>
            </a:pPr>
            <a:r>
              <a:rPr lang="en-GB" b="1" dirty="0"/>
              <a:t>Open doors to diverse careers</a:t>
            </a:r>
            <a:br>
              <a:rPr lang="en-GB" b="1" dirty="0"/>
            </a:br>
            <a:r>
              <a:rPr lang="en-GB" b="1" dirty="0"/>
              <a:t>Psychology is </a:t>
            </a:r>
            <a:r>
              <a:rPr lang="en-GB" b="1" kern="1200" dirty="0">
                <a:effectLst/>
              </a:rPr>
              <a:t>a </a:t>
            </a:r>
            <a:r>
              <a:rPr lang="en-GB" b="1" dirty="0"/>
              <a:t>stepping stone to </a:t>
            </a:r>
            <a:r>
              <a:rPr lang="en-GB" b="1" kern="1200" dirty="0">
                <a:effectLst/>
              </a:rPr>
              <a:t>roles in </a:t>
            </a:r>
            <a:r>
              <a:rPr lang="en-GB" b="1" dirty="0"/>
              <a:t>healthcare</a:t>
            </a:r>
            <a:r>
              <a:rPr lang="en-GB" b="1" kern="1200" dirty="0">
                <a:effectLst/>
              </a:rPr>
              <a:t>, </a:t>
            </a:r>
            <a:r>
              <a:rPr lang="en-GB" b="1" dirty="0"/>
              <a:t>education</a:t>
            </a:r>
            <a:r>
              <a:rPr lang="en-GB" b="1" kern="1200" dirty="0">
                <a:effectLst/>
              </a:rPr>
              <a:t>, </a:t>
            </a:r>
            <a:r>
              <a:rPr lang="en-GB" b="1" dirty="0"/>
              <a:t>business</a:t>
            </a:r>
            <a:r>
              <a:rPr lang="en-GB" b="1" kern="1200" dirty="0">
                <a:effectLst/>
              </a:rPr>
              <a:t>, </a:t>
            </a:r>
            <a:r>
              <a:rPr lang="en-GB" b="1" dirty="0"/>
              <a:t>sports</a:t>
            </a:r>
            <a:r>
              <a:rPr lang="en-GB" b="1" kern="1200" dirty="0">
                <a:effectLst/>
              </a:rPr>
              <a:t>, </a:t>
            </a:r>
            <a:r>
              <a:rPr lang="en-GB" b="1" dirty="0"/>
              <a:t>law enforcement</a:t>
            </a:r>
            <a:r>
              <a:rPr lang="en-GB" b="1" kern="1200" dirty="0">
                <a:effectLst/>
              </a:rPr>
              <a:t>, and more</a:t>
            </a:r>
            <a:r>
              <a:rPr lang="en-GB" b="1" dirty="0"/>
              <a:t> anywhere understanding people is key.</a:t>
            </a:r>
            <a:endParaRPr lang="en-GB" kern="1200" dirty="0">
              <a:effectLst/>
              <a:ea typeface="+mn-ea"/>
              <a:cs typeface="+mn-cs"/>
            </a:endParaRPr>
          </a:p>
          <a:p>
            <a:pPr marL="171450" indent="-171450">
              <a:buFont typeface="Symbol"/>
              <a:buChar char="•"/>
            </a:pPr>
            <a:r>
              <a:rPr lang="en-GB" b="1" dirty="0"/>
              <a:t>Develop research and analytical skills</a:t>
            </a:r>
            <a:br>
              <a:rPr lang="en-GB" b="1" dirty="0"/>
            </a:br>
            <a:r>
              <a:rPr lang="en-GB" b="1" dirty="0"/>
              <a:t>You’ll learn how to design experiments, interpret data</a:t>
            </a:r>
            <a:r>
              <a:rPr lang="en-GB" b="1" kern="1200" dirty="0">
                <a:effectLst/>
              </a:rPr>
              <a:t>, </a:t>
            </a:r>
            <a:r>
              <a:rPr lang="en-GB" b="1" dirty="0"/>
              <a:t>and think critically </a:t>
            </a:r>
            <a:r>
              <a:rPr lang="en-GB" b="1" kern="1200" dirty="0">
                <a:effectLst/>
              </a:rPr>
              <a:t>skills that are </a:t>
            </a:r>
            <a:r>
              <a:rPr lang="en-GB" b="1" dirty="0"/>
              <a:t>valuable </a:t>
            </a:r>
            <a:r>
              <a:rPr lang="en-GB" b="1" kern="1200" dirty="0">
                <a:effectLst/>
              </a:rPr>
              <a:t>in </a:t>
            </a:r>
            <a:r>
              <a:rPr lang="en-GB" b="1" dirty="0"/>
              <a:t>many careers </a:t>
            </a:r>
            <a:r>
              <a:rPr lang="en-GB" b="1" kern="1200" dirty="0">
                <a:effectLst/>
              </a:rPr>
              <a:t>and </a:t>
            </a:r>
            <a:r>
              <a:rPr lang="en-GB" b="1" dirty="0"/>
              <a:t>academic fields</a:t>
            </a:r>
            <a:r>
              <a:rPr lang="en-GB" b="1" kern="1200" dirty="0">
                <a:effectLst/>
              </a:rPr>
              <a:t>.</a:t>
            </a:r>
          </a:p>
          <a:p>
            <a:pPr marL="171450" indent="-171450">
              <a:buFont typeface="Symbol"/>
              <a:buChar char="•"/>
            </a:pPr>
            <a:r>
              <a:rPr lang="en-GB" b="1" dirty="0"/>
              <a:t>Improve communication </a:t>
            </a:r>
            <a:r>
              <a:rPr lang="en-GB" b="1" kern="1200" dirty="0">
                <a:effectLst/>
              </a:rPr>
              <a:t>and </a:t>
            </a:r>
            <a:r>
              <a:rPr lang="en-GB" b="1" dirty="0"/>
              <a:t>relationships</a:t>
            </a:r>
            <a:br>
              <a:rPr lang="en-GB" b="1" dirty="0"/>
            </a:br>
            <a:r>
              <a:rPr lang="en-GB" b="1" kern="1200" dirty="0">
                <a:effectLst/>
              </a:rPr>
              <a:t>By </a:t>
            </a:r>
            <a:r>
              <a:rPr lang="en-GB" b="1" dirty="0"/>
              <a:t>learning how people process information </a:t>
            </a:r>
            <a:r>
              <a:rPr lang="en-GB" b="1" kern="1200" dirty="0">
                <a:effectLst/>
              </a:rPr>
              <a:t>and </a:t>
            </a:r>
            <a:r>
              <a:rPr lang="en-GB" b="1" dirty="0"/>
              <a:t>interact</a:t>
            </a:r>
            <a:r>
              <a:rPr lang="en-GB" b="1" kern="1200" dirty="0">
                <a:effectLst/>
              </a:rPr>
              <a:t>, you </a:t>
            </a:r>
            <a:r>
              <a:rPr lang="en-GB" b="1" dirty="0"/>
              <a:t>can build stronger personal and professional relationships </a:t>
            </a:r>
            <a:r>
              <a:rPr lang="en-GB" b="1" kern="1200" dirty="0">
                <a:effectLst/>
              </a:rPr>
              <a:t>and </a:t>
            </a:r>
            <a:r>
              <a:rPr lang="en-GB" b="1" dirty="0"/>
              <a:t>communicate more effectively</a:t>
            </a:r>
            <a:r>
              <a:rPr lang="en-GB" b="1" kern="1200" dirty="0">
                <a:effectLst/>
              </a:rPr>
              <a:t>.</a:t>
            </a:r>
          </a:p>
          <a:p>
            <a:pPr marL="171450" indent="-171450">
              <a:buFont typeface="Symbol"/>
              <a:buChar char="•"/>
            </a:pPr>
            <a:r>
              <a:rPr lang="en-GB" b="1" dirty="0"/>
              <a:t>Real life application</a:t>
            </a:r>
            <a:endParaRPr lang="en-GB" kern="1200" dirty="0">
              <a:effectLst/>
              <a:ea typeface="+mn-ea"/>
              <a:cs typeface="+mn-cs"/>
            </a:endParaRPr>
          </a:p>
          <a:p>
            <a:r>
              <a:rPr lang="en-GB" dirty="0"/>
              <a:t>You will see how </a:t>
            </a:r>
            <a:r>
              <a:rPr lang="en-GB" kern="1200" dirty="0">
                <a:effectLst/>
              </a:rPr>
              <a:t>psychology </a:t>
            </a:r>
            <a:r>
              <a:rPr lang="en-GB" dirty="0"/>
              <a:t>is used </a:t>
            </a:r>
            <a:r>
              <a:rPr lang="en-GB" kern="1200" dirty="0">
                <a:effectLst/>
              </a:rPr>
              <a:t>in </a:t>
            </a:r>
            <a:r>
              <a:rPr lang="en-GB" dirty="0"/>
              <a:t>everyday life from improving learning </a:t>
            </a:r>
            <a:r>
              <a:rPr lang="en-GB" kern="1200" dirty="0">
                <a:effectLst/>
              </a:rPr>
              <a:t>and </a:t>
            </a:r>
            <a:r>
              <a:rPr lang="en-GB" dirty="0"/>
              <a:t>communication to understanding crime </a:t>
            </a:r>
            <a:r>
              <a:rPr lang="en-GB" kern="1200" dirty="0">
                <a:effectLst/>
              </a:rPr>
              <a:t>and </a:t>
            </a:r>
            <a:r>
              <a:rPr lang="en-GB" dirty="0"/>
              <a:t>supporting mental wellbeing</a:t>
            </a:r>
            <a:r>
              <a:rPr lang="en-GB" kern="1200" dirty="0">
                <a:effectLst/>
              </a:rPr>
              <a:t>.</a:t>
            </a:r>
          </a:p>
          <a:p>
            <a:pPr marL="171450" indent="-171450">
              <a:buFont typeface="Symbol"/>
              <a:buChar char="•"/>
            </a:pPr>
            <a:r>
              <a:rPr lang="en-GB" b="1" dirty="0"/>
              <a:t>Explore how the mind works</a:t>
            </a:r>
            <a:endParaRPr lang="en-GB" kern="1200" dirty="0">
              <a:effectLst/>
              <a:ea typeface="+mn-ea"/>
              <a:cs typeface="+mn-cs"/>
            </a:endParaRPr>
          </a:p>
          <a:p>
            <a:r>
              <a:rPr lang="en-GB" kern="1200" dirty="0">
                <a:effectLst/>
              </a:rPr>
              <a:t>Psychology </a:t>
            </a:r>
            <a:r>
              <a:rPr lang="en-GB" dirty="0"/>
              <a:t>introduces you to fascinating topics like memory, perception, development, and mental health helping you </a:t>
            </a:r>
            <a:r>
              <a:rPr lang="en-GB" kern="1200" dirty="0">
                <a:effectLst/>
              </a:rPr>
              <a:t>understand </a:t>
            </a:r>
            <a:r>
              <a:rPr lang="en-GB" dirty="0"/>
              <a:t>how </a:t>
            </a:r>
            <a:r>
              <a:rPr lang="en-GB" kern="1200" dirty="0">
                <a:effectLst/>
              </a:rPr>
              <a:t>people </a:t>
            </a:r>
            <a:r>
              <a:rPr lang="en-GB" dirty="0"/>
              <a:t>think</a:t>
            </a:r>
            <a:r>
              <a:rPr lang="en-GB" kern="1200" dirty="0">
                <a:effectLst/>
              </a:rPr>
              <a:t>, </a:t>
            </a:r>
            <a:r>
              <a:rPr lang="en-GB" dirty="0"/>
              <a:t>feel</a:t>
            </a:r>
            <a:r>
              <a:rPr lang="en-GB" kern="1200" dirty="0">
                <a:effectLst/>
              </a:rPr>
              <a:t>, and </a:t>
            </a:r>
            <a:r>
              <a:rPr lang="en-GB" dirty="0"/>
              <a:t>behave.</a:t>
            </a:r>
            <a:endParaRPr lang="en-GB" kern="1200" dirty="0">
              <a:effectLst/>
              <a:ea typeface="+mn-ea"/>
              <a:cs typeface="+mn-cs"/>
            </a:endParaRPr>
          </a:p>
          <a:p>
            <a:endParaRPr lang="en-GB" kern="1200" dirty="0">
              <a:effectLst/>
              <a:ea typeface="+mn-ea"/>
              <a:cs typeface="+mn-cs"/>
            </a:endParaRPr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</a:rPr>
              <a:t>Jobs that use</a:t>
            </a:r>
            <a:r>
              <a:rPr lang="en-GB" dirty="0"/>
              <a:t> Psychology</a:t>
            </a:r>
            <a:r>
              <a:rPr lang="en-GB" dirty="0">
                <a:effectLst/>
              </a:rPr>
              <a:t> </a:t>
            </a:r>
            <a:r>
              <a:rPr lang="en-GB" dirty="0" err="1"/>
              <a:t>iCould</a:t>
            </a:r>
            <a:r>
              <a:rPr lang="en-GB" dirty="0">
                <a:effectLst/>
              </a:rPr>
              <a:t>:</a:t>
            </a:r>
            <a:r>
              <a:rPr lang="en-GB" dirty="0"/>
              <a:t> </a:t>
            </a:r>
            <a:r>
              <a:rPr lang="en-GB" dirty="0">
                <a:effectLst/>
                <a:hlinkClick r:id="rId3"/>
              </a:rPr>
              <a:t>https://</a:t>
            </a:r>
            <a:r>
              <a:rPr lang="en-GB" dirty="0">
                <a:hlinkClick r:id="rId3"/>
              </a:rPr>
              <a:t>icould</a:t>
            </a:r>
            <a:r>
              <a:rPr lang="en-GB" dirty="0">
                <a:effectLst/>
                <a:hlinkClick r:id="rId3"/>
              </a:rPr>
              <a:t>.</a:t>
            </a:r>
            <a:r>
              <a:rPr lang="en-GB" dirty="0">
                <a:hlinkClick r:id="rId3"/>
              </a:rPr>
              <a:t>com</a:t>
            </a:r>
            <a:r>
              <a:rPr lang="en-GB" dirty="0">
                <a:effectLst/>
                <a:hlinkClick r:id="rId3"/>
              </a:rPr>
              <a:t>/</a:t>
            </a:r>
            <a:r>
              <a:rPr lang="en-GB" dirty="0">
                <a:hlinkClick r:id="rId3"/>
              </a:rPr>
              <a:t>explore/categories/subject</a:t>
            </a:r>
            <a:r>
              <a:rPr lang="en-GB" dirty="0">
                <a:effectLst/>
                <a:hlinkClick r:id="rId3"/>
              </a:rPr>
              <a:t>/</a:t>
            </a:r>
            <a:r>
              <a:rPr lang="en-GB" dirty="0">
                <a:hlinkClick r:id="rId3"/>
              </a:rPr>
              <a:t>psychology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endParaRPr lang="en-GB" dirty="0">
              <a:latin typeface="+mn-lt"/>
              <a:ea typeface="Calibri"/>
              <a:cs typeface="Calibri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b="1" dirty="0">
                <a:effectLst/>
                <a:latin typeface="+mn-lt"/>
                <a:ea typeface="Calibri"/>
                <a:cs typeface="Calibri"/>
              </a:rPr>
              <a:t>Activity Ideas: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dirty="0">
                <a:effectLst/>
                <a:latin typeface="+mn-lt"/>
                <a:ea typeface="Calibri"/>
                <a:cs typeface="Calibri"/>
              </a:rPr>
              <a:t>Ahead of revealing content of slide, encourage students to think about as many roles linked to your subject as they can in pairs/groups.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dirty="0">
                <a:effectLst/>
                <a:latin typeface="+mn-lt"/>
                <a:ea typeface="Calibri"/>
                <a:cs typeface="Calibri"/>
              </a:rPr>
              <a:t>Encourage students to engage with specific videos/profiles or direct students to specific roles/careers to predict, research and reflect on: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/>
                <a:cs typeface="Calibri"/>
              </a:rPr>
              <a:t>Pathways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/>
                <a:cs typeface="Calibri"/>
              </a:rPr>
              <a:t>Essential Skills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/>
                <a:cs typeface="Calibri"/>
              </a:rPr>
              <a:t>Wages/Work Conditions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/>
                <a:cs typeface="Calibri"/>
              </a:rPr>
              <a:t>Why they, might like/not like </a:t>
            </a:r>
            <a:r>
              <a:rPr lang="en-GB" dirty="0">
                <a:latin typeface="+mn-lt"/>
                <a:ea typeface="Calibri"/>
                <a:cs typeface="Calibri"/>
              </a:rPr>
              <a:t>in a particular</a:t>
            </a:r>
            <a:r>
              <a:rPr lang="en-GB" sz="1200" dirty="0">
                <a:effectLst/>
                <a:latin typeface="+mn-lt"/>
                <a:ea typeface="Calibri"/>
                <a:cs typeface="Calibri"/>
              </a:rPr>
              <a:t> role?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F27AF-8F76-7E96-C0DC-D685C82DD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8F9BAF-3116-18F0-7BF3-613DEB9B3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15A9B-9DBF-0AE6-62E9-573F101BE2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</a:rPr>
              <a:t>Jobs that use</a:t>
            </a:r>
            <a:r>
              <a:rPr lang="en-GB" dirty="0"/>
              <a:t> Psychology </a:t>
            </a:r>
            <a:r>
              <a:rPr lang="en-GB" dirty="0" err="1"/>
              <a:t>iCould</a:t>
            </a:r>
            <a:r>
              <a:rPr lang="en-GB" dirty="0">
                <a:effectLst/>
              </a:rPr>
              <a:t>:</a:t>
            </a:r>
            <a:r>
              <a:rPr lang="en-GB" dirty="0"/>
              <a:t> </a:t>
            </a:r>
            <a:r>
              <a:rPr lang="en-GB" dirty="0">
                <a:effectLst/>
                <a:hlinkClick r:id="rId3"/>
              </a:rPr>
              <a:t>https://</a:t>
            </a:r>
            <a:r>
              <a:rPr lang="en-GB" dirty="0">
                <a:hlinkClick r:id="rId3"/>
              </a:rPr>
              <a:t>icould</a:t>
            </a:r>
            <a:r>
              <a:rPr lang="en-GB" dirty="0">
                <a:effectLst/>
                <a:hlinkClick r:id="rId3"/>
              </a:rPr>
              <a:t>.</a:t>
            </a:r>
            <a:r>
              <a:rPr lang="en-GB" dirty="0">
                <a:hlinkClick r:id="rId3"/>
              </a:rPr>
              <a:t>com</a:t>
            </a:r>
            <a:r>
              <a:rPr lang="en-GB" dirty="0">
                <a:effectLst/>
                <a:hlinkClick r:id="rId3"/>
              </a:rPr>
              <a:t>/</a:t>
            </a:r>
            <a:r>
              <a:rPr lang="en-GB" dirty="0">
                <a:hlinkClick r:id="rId3"/>
              </a:rPr>
              <a:t>explore</a:t>
            </a:r>
            <a:r>
              <a:rPr lang="en-GB" dirty="0">
                <a:effectLst/>
                <a:hlinkClick r:id="rId3"/>
              </a:rPr>
              <a:t>/</a:t>
            </a:r>
            <a:r>
              <a:rPr lang="en-GB" dirty="0">
                <a:hlinkClick r:id="rId3"/>
              </a:rPr>
              <a:t>categories</a:t>
            </a:r>
            <a:r>
              <a:rPr lang="en-GB" dirty="0">
                <a:effectLst/>
                <a:hlinkClick r:id="rId3"/>
              </a:rPr>
              <a:t>/</a:t>
            </a:r>
            <a:r>
              <a:rPr lang="en-GB" dirty="0">
                <a:hlinkClick r:id="rId3"/>
              </a:rPr>
              <a:t>subject</a:t>
            </a:r>
            <a:r>
              <a:rPr lang="en-GB" dirty="0">
                <a:effectLst/>
                <a:hlinkClick r:id="rId3"/>
              </a:rPr>
              <a:t>/</a:t>
            </a:r>
            <a:r>
              <a:rPr lang="en-GB" dirty="0">
                <a:hlinkClick r:id="rId3"/>
              </a:rPr>
              <a:t>psychology</a:t>
            </a:r>
            <a:endParaRPr lang="en-GB" dirty="0"/>
          </a:p>
          <a:p>
            <a:endParaRPr lang="en-GB" dirty="0">
              <a:cs typeface="Calibri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>
                <a:effectLst/>
              </a:rPr>
              <a:t>Activity Ideas: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</a:rPr>
              <a:t>Ahead of revealing content of slide, encourage students to think about as many roles linked to your subject as they can in pairs/groups.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</a:rPr>
              <a:t>Encourage students to engage with specific videos/profiles or direct students to specific roles/careers to predict, research and reflect on: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Pathways</a:t>
            </a:r>
            <a:endParaRPr lang="en-US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Essential Skills</a:t>
            </a:r>
            <a:endParaRPr lang="en-US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Wages/Work Conditions</a:t>
            </a:r>
            <a:endParaRPr lang="en-US" dirty="0">
              <a:effectLst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Why they, might like/not like </a:t>
            </a:r>
            <a:r>
              <a:rPr lang="en-GB" dirty="0"/>
              <a:t>in a particular </a:t>
            </a:r>
            <a:r>
              <a:rPr lang="en-GB" dirty="0">
                <a:effectLst/>
              </a:rPr>
              <a:t>role?</a:t>
            </a:r>
            <a:endParaRPr lang="en-GB" dirty="0">
              <a:ea typeface="Calibri"/>
              <a:cs typeface="Calibri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endParaRPr lang="en-GB" dirty="0">
              <a:cs typeface="Calibri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5E18D-8FC5-103F-4D07-ED746ADAD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168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important for students to understand the wide range of possibilities arising from your subject. Here’s some to explore…try and focus on less obvious choices.</a:t>
            </a:r>
          </a:p>
          <a:p>
            <a:endParaRPr lang="en-US" dirty="0"/>
          </a:p>
          <a:p>
            <a:r>
              <a:rPr lang="en-US" dirty="0"/>
              <a:t>To select more yourself:</a:t>
            </a:r>
          </a:p>
          <a:p>
            <a:r>
              <a:rPr lang="en-US" dirty="0"/>
              <a:t>BBC Bitesize link:</a:t>
            </a:r>
          </a:p>
          <a:p>
            <a:r>
              <a:rPr lang="en-US" dirty="0">
                <a:hlinkClick r:id="rId3"/>
              </a:rPr>
              <a:t>https://www.bbc.co.uk/bitesize/articles/zbdhmfr</a:t>
            </a:r>
            <a:endParaRPr lang="en-US" dirty="0">
              <a:cs typeface="Calibri" panose="020F0502020204030204"/>
              <a:hlinkClick r:id="rId3"/>
            </a:endParaRPr>
          </a:p>
          <a:p>
            <a:endParaRPr lang="en-US" dirty="0">
              <a:cs typeface="Calibri"/>
            </a:endParaRPr>
          </a:p>
          <a:p>
            <a:r>
              <a:rPr lang="en-US" dirty="0"/>
              <a:t>National Careers Service link:</a:t>
            </a:r>
          </a:p>
          <a:p>
            <a:r>
              <a:rPr lang="en-US" dirty="0">
                <a:hlinkClick r:id="rId4"/>
              </a:rPr>
              <a:t>https://nationalcareers.service.gov.uk/explore-careers</a:t>
            </a:r>
            <a:endParaRPr lang="en-US" dirty="0"/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366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89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https://nationalcareers.service.gov.uk/explore-careers</a:t>
            </a:r>
          </a:p>
          <a:p>
            <a:endParaRPr lang="en-GB" dirty="0"/>
          </a:p>
          <a:p>
            <a:r>
              <a:rPr lang="en-GB" b="1" dirty="0"/>
              <a:t>How to use this slide:</a:t>
            </a:r>
            <a:endParaRPr lang="en-GB" dirty="0"/>
          </a:p>
          <a:p>
            <a:endParaRPr lang="en-GB" dirty="0"/>
          </a:p>
          <a:p>
            <a:pPr>
              <a:defRPr/>
            </a:pPr>
            <a:r>
              <a:rPr lang="en-GB" dirty="0"/>
              <a:t>Highlight the National Careers Service: Explore Careers Tool 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hlinkClick r:id="rId3"/>
              </a:rPr>
              <a:t>https://nationalcareers.service.gov.uk/explore-careers</a:t>
            </a:r>
            <a:endParaRPr lang="en-GB" dirty="0">
              <a:hlinkClick r:id="rId3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Encourage students to access the tool and research general or specific roles linked to your subject.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Set students comparative/reflective tasks about why students may/may not like jobs they research.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Ask if your students have done the Buzz quiz (5mins to complete) – if they haven’t then consider setting this as a pre/post task to allow them to reflect on how these roles may suit them based on their profile. Take the test and find out which animal you are, too!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r>
              <a:rPr lang="en-GB" dirty="0">
                <a:hlinkClick r:id="rId4"/>
              </a:rPr>
              <a:t>The Buzz Quiz - North East Ambition</a:t>
            </a:r>
            <a:endParaRPr lang="en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7FA38-E476-468F-BBCA-7E6E019007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A163F-D55C-379C-5CE6-C1AB5C039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9BB33D-5017-C9DE-45E0-10102ABFFA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E2FB6D-0085-38EB-0FE1-DE154CBE8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the bullets on the slide to discuss benefits of teaching.</a:t>
            </a:r>
            <a:endParaRPr lang="en-GB" dirty="0">
              <a:cs typeface="Calibri"/>
            </a:endParaRPr>
          </a:p>
          <a:p>
            <a:r>
              <a:rPr lang="en-GB" dirty="0"/>
              <a:t>Bring through the reasons cited in your guide P5:</a:t>
            </a:r>
            <a:endParaRPr lang="en-GB" dirty="0">
              <a:cs typeface="Calibri"/>
            </a:endParaRPr>
          </a:p>
          <a:p>
            <a:r>
              <a:rPr lang="en-GB" dirty="0"/>
              <a:t>Re teaching: </a:t>
            </a:r>
          </a:p>
          <a:p>
            <a:r>
              <a:rPr lang="en-GB" dirty="0"/>
              <a:t>2. Turn your passion into a career</a:t>
            </a:r>
            <a:endParaRPr lang="en-GB" dirty="0">
              <a:cs typeface="Calibri"/>
            </a:endParaRPr>
          </a:p>
          <a:p>
            <a:r>
              <a:rPr lang="en-GB" dirty="0"/>
              <a:t>3. The reward is always worth the challenge</a:t>
            </a:r>
            <a:endParaRPr lang="en-GB" dirty="0">
              <a:cs typeface="Calibri"/>
            </a:endParaRPr>
          </a:p>
          <a:p>
            <a:r>
              <a:rPr lang="en-GB" dirty="0"/>
              <a:t>4. More time for what you love</a:t>
            </a:r>
            <a:endParaRPr lang="en-GB" dirty="0">
              <a:cs typeface="Calibri"/>
            </a:endParaRPr>
          </a:p>
          <a:p>
            <a:r>
              <a:rPr lang="en-GB" dirty="0"/>
              <a:t>5. Start on at least £25k (£32k inner London)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‘Explore teaching’ is a great introduction for your students to consider what it is really like to be on the other side of the desk (you choose the best fit video for your students).</a:t>
            </a:r>
            <a:endParaRPr lang="en-US" dirty="0"/>
          </a:p>
          <a:p>
            <a:r>
              <a:rPr lang="en-GB" dirty="0"/>
              <a:t> </a:t>
            </a:r>
            <a:endParaRPr lang="en-US" dirty="0"/>
          </a:p>
          <a:p>
            <a:r>
              <a:rPr lang="en-GB" dirty="0"/>
              <a:t>·Daniel is the early stages of his teaching career as a primary teacher and shares his journey, belief, and pride that great teachers make all the difference. </a:t>
            </a:r>
            <a:endParaRPr lang="en-US" dirty="0"/>
          </a:p>
          <a:p>
            <a:r>
              <a:rPr lang="en-GB" dirty="0"/>
              <a:t>·Jem who always wanted to be a teacher from his time at university, teaches history and politics in an 11-18 secondary school. Filmed in his school, he shares his career progression, along with pupils sharing why they enjoy his lessons.</a:t>
            </a:r>
            <a:endParaRPr lang="en-GB" dirty="0">
              <a:cs typeface="Calibri"/>
            </a:endParaRPr>
          </a:p>
          <a:p>
            <a:r>
              <a:rPr lang="en-GB" dirty="0"/>
              <a:t>·Shaniqua is a primary teacher who shares her inspiring and personal journey from having to retake her GCSEs, to working as a Teaching Assistant, alongside studying for a degree. Filmed in her school, which she used to attend, Shaniqua shares her message that there are ‘other ways to become a teacher than doing A Levels and straight to university’. 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The right skills to teach?</a:t>
            </a:r>
            <a:endParaRPr lang="en-GB" dirty="0">
              <a:cs typeface="Calibri"/>
            </a:endParaRPr>
          </a:p>
          <a:p>
            <a:r>
              <a:rPr lang="en-GB" dirty="0"/>
              <a:t>These three very short films show students those skills they have already gained like teamwork, imagination or a love of learning - could they be more of teacher than they think?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What makes a great teacher?</a:t>
            </a:r>
            <a:endParaRPr lang="en-GB" dirty="0">
              <a:cs typeface="Calibri"/>
            </a:endParaRPr>
          </a:p>
          <a:p>
            <a:r>
              <a:rPr lang="en-GB" dirty="0"/>
              <a:t>A short video where secondary pupils share their responses to this question. Try asking your students first and then comparing their answers with the students on film.</a:t>
            </a: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5C13F-ECA7-02FC-80B7-CB7D0D05C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703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is the power point version of the infographic resource showing different options learners could follow to get into teaching. </a:t>
            </a:r>
            <a:endParaRPr lang="en-US" dirty="0"/>
          </a:p>
          <a:p>
            <a:r>
              <a:rPr lang="en-GB" dirty="0"/>
              <a:t>Go through this with your learners and give examples of different staff in your school, special school or college who followed these paths.</a:t>
            </a:r>
            <a:endParaRPr lang="en-US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careers-advice/interview-advice" TargetMode="External"/><Relationship Id="rId3" Type="http://schemas.openxmlformats.org/officeDocument/2006/relationships/image" Target="../media/image28.png"/><Relationship Id="rId7" Type="http://schemas.openxmlformats.org/officeDocument/2006/relationships/hyperlink" Target="https://nationalcareers.service.gov.uk/careers-advice/cv-section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nationalcareers.service.gov.uk/careers-advice/application-forms" TargetMode="External"/><Relationship Id="rId5" Type="http://schemas.openxmlformats.org/officeDocument/2006/relationships/hyperlink" Target="https://www.ndti.org.uk/resources/preparing-for-adulthood-all-tools-resources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www.gov.uk/access-to-work" TargetMode="External"/><Relationship Id="rId9" Type="http://schemas.openxmlformats.org/officeDocument/2006/relationships/hyperlink" Target="https://nationalcareers.service.gov.uk/careers-advice#progressing-your-caree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eg"/><Relationship Id="rId5" Type="http://schemas.openxmlformats.org/officeDocument/2006/relationships/hyperlink" Target="https://www.thecompleteuniversityguide.co.uk/league-tables/rankings/psychology" TargetMode="External"/><Relationship Id="rId4" Type="http://schemas.openxmlformats.org/officeDocument/2006/relationships/hyperlink" Target="https://www.thecompleteuniversityguide.co.uk/league-tables/rankings/art-and-desig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icould.com/stories/claire-c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icould.com/explore/categories/subject/psycholog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hyperlink" Target="https://www.bbc.co.uk/bitesize/articles/zjyy2sg" TargetMode="External"/><Relationship Id="rId4" Type="http://schemas.openxmlformats.org/officeDocument/2006/relationships/image" Target="../media/image10.jpeg"/><Relationship Id="rId9" Type="http://schemas.openxmlformats.org/officeDocument/2006/relationships/hyperlink" Target="https://www.bbc.co.uk/bitesize/articles/zmywjs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could.com/stories/laura-w-3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icould.com/explore/categories/subject/psycholog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hyperlink" Target="https://www.bbc.co.uk/bitesize/articles/zf4fhbk" TargetMode="External"/><Relationship Id="rId4" Type="http://schemas.openxmlformats.org/officeDocument/2006/relationships/image" Target="../media/image13.jpeg"/><Relationship Id="rId9" Type="http://schemas.openxmlformats.org/officeDocument/2006/relationships/hyperlink" Target="https://www.stepintothenhs.nhs.uk/careers/psychotherapist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scenes-of-crime-officer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www.bbc.co.uk/bitesize/articles/zjyy2s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bc.co.uk/bitesize/articles/zf4fhbk" TargetMode="External"/><Relationship Id="rId5" Type="http://schemas.openxmlformats.org/officeDocument/2006/relationships/hyperlink" Target="https://www.bbc.co.uk/bitesize/articles/zdcvt39" TargetMode="External"/><Relationship Id="rId10" Type="http://schemas.openxmlformats.org/officeDocument/2006/relationships/hyperlink" Target="https://nationalcareers.service.gov.uk/job-profiles/patient-advice-and-liaison-service-officer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nationalcareers.service.gov.uk/job-profiles/probation-services-offic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human-resources-officer" TargetMode="External"/><Relationship Id="rId3" Type="http://schemas.openxmlformats.org/officeDocument/2006/relationships/hyperlink" Target="https://nationalcareers.service.gov.uk/explore-careers" TargetMode="External"/><Relationship Id="rId7" Type="http://schemas.openxmlformats.org/officeDocument/2006/relationships/hyperlink" Target="https://nationalcareers.service.gov.uk/job-profiles/psychotherapis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clinical-psychologist" TargetMode="External"/><Relationship Id="rId5" Type="http://schemas.openxmlformats.org/officeDocument/2006/relationships/hyperlink" Target="https://nationalcareers.service.gov.uk/job-profiles/estate-agent" TargetMode="External"/><Relationship Id="rId10" Type="http://schemas.openxmlformats.org/officeDocument/2006/relationships/image" Target="../media/image19.png"/><Relationship Id="rId4" Type="http://schemas.openxmlformats.org/officeDocument/2006/relationships/hyperlink" Target="https://nationalcareers.service.gov.uk/job-profiles/sport-and-exercise-psychologist" TargetMode="External"/><Relationship Id="rId9" Type="http://schemas.openxmlformats.org/officeDocument/2006/relationships/hyperlink" Target="https://nationalcareers.service.gov.uk/job-profiles/marketing-manager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oTi_LyNpUqk%20&#8203;" TargetMode="External"/><Relationship Id="rId13" Type="http://schemas.openxmlformats.org/officeDocument/2006/relationships/hyperlink" Target="https://www.youtube.com/watch?v=DFUqsm4tqsY" TargetMode="External"/><Relationship Id="rId3" Type="http://schemas.openxmlformats.org/officeDocument/2006/relationships/hyperlink" Target="https://www.youtube.com/watch?v=2tdtB1gTUkc" TargetMode="External"/><Relationship Id="rId7" Type="http://schemas.openxmlformats.org/officeDocument/2006/relationships/hyperlink" Target="https://www.youtube.com/watch?v=fn1S75ppWuU&amp;feature=youtu.be" TargetMode="External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youtu.be/fn1S75ppWuU" TargetMode="External"/><Relationship Id="rId11" Type="http://schemas.openxmlformats.org/officeDocument/2006/relationships/hyperlink" Target="https://www.youtube.com/watch?v=MS5oga97jLI" TargetMode="External"/><Relationship Id="rId5" Type="http://schemas.openxmlformats.org/officeDocument/2006/relationships/hyperlink" Target="https://www.youtube.com/watch?v=XiO4j5AuDXc" TargetMode="External"/><Relationship Id="rId10" Type="http://schemas.openxmlformats.org/officeDocument/2006/relationships/hyperlink" Target="https://youtu.be/MS5oga97jLI" TargetMode="External"/><Relationship Id="rId4" Type="http://schemas.openxmlformats.org/officeDocument/2006/relationships/hyperlink" Target="https://www.youtube.com/watch?v=XaN-7sxSTG8" TargetMode="External"/><Relationship Id="rId9" Type="http://schemas.openxmlformats.org/officeDocument/2006/relationships/hyperlink" Target="https://www.youtube.com/watch?v=oTi_LyNpUqk" TargetMode="External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BDB53F-ED98-9A26-25E3-AD0189094246}"/>
              </a:ext>
            </a:extLst>
          </p:cNvPr>
          <p:cNvSpPr/>
          <p:nvPr/>
        </p:nvSpPr>
        <p:spPr>
          <a:xfrm>
            <a:off x="2930769" y="0"/>
            <a:ext cx="9261231" cy="6858000"/>
          </a:xfrm>
          <a:prstGeom prst="rect">
            <a:avLst/>
          </a:prstGeom>
          <a:solidFill>
            <a:srgbClr val="00A8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4031EB82-5835-4DBB-B223-6E76D4335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3832412" y="6139073"/>
            <a:ext cx="7772400" cy="7189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7CF3ED-74A7-8809-9B6C-A2B090547BE2}"/>
              </a:ext>
            </a:extLst>
          </p:cNvPr>
          <p:cNvSpPr/>
          <p:nvPr/>
        </p:nvSpPr>
        <p:spPr>
          <a:xfrm>
            <a:off x="0" y="0"/>
            <a:ext cx="2930769" cy="6858000"/>
          </a:xfrm>
          <a:prstGeom prst="rect">
            <a:avLst/>
          </a:prstGeom>
          <a:solidFill>
            <a:srgbClr val="525F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9858D-28D0-0460-452B-8CFAE9F0AC27}"/>
              </a:ext>
            </a:extLst>
          </p:cNvPr>
          <p:cNvSpPr txBox="1"/>
          <p:nvPr/>
        </p:nvSpPr>
        <p:spPr>
          <a:xfrm>
            <a:off x="3329352" y="1276291"/>
            <a:ext cx="7160837" cy="3203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48"/>
              </a:spcAft>
              <a:buNone/>
            </a:pPr>
            <a:r>
              <a:rPr lang="en-GB" sz="6600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Psychology </a:t>
            </a:r>
          </a:p>
          <a:p>
            <a:pPr>
              <a:spcAft>
                <a:spcPts val="848"/>
              </a:spcAft>
              <a:buNone/>
            </a:pPr>
            <a:endParaRPr lang="en-GB" sz="3600" b="1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2700"/>
              </a:lnSpc>
              <a:spcAft>
                <a:spcPts val="848"/>
              </a:spcAft>
              <a:buNone/>
            </a:pPr>
            <a:r>
              <a:rPr lang="en-GB" sz="3600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My Learning, My Future</a:t>
            </a:r>
            <a:endParaRPr lang="en-GB" sz="3600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1800"/>
              </a:lnSpc>
              <a:spcAft>
                <a:spcPts val="848"/>
              </a:spcAft>
            </a:pPr>
            <a:endParaRPr lang="en-GB" b="1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spcAft>
                <a:spcPts val="848"/>
              </a:spcAft>
            </a:pPr>
            <a:r>
              <a:rPr lang="en-GB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Where can studying </a:t>
            </a:r>
            <a:r>
              <a:rPr lang="en-GB" b="1" dirty="0">
                <a:solidFill>
                  <a:schemeClr val="bg1"/>
                </a:solidFill>
                <a:latin typeface="Lato" panose="020F0502020204030203" pitchFamily="34" charset="77"/>
              </a:rPr>
              <a:t>Music </a:t>
            </a:r>
            <a:r>
              <a:rPr lang="en-GB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take you? Highlighting the relevance of Psychology to future careers and opportunities​</a:t>
            </a:r>
            <a:endParaRPr lang="en-GB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F53011-56C0-121F-773E-B540232A729A}"/>
              </a:ext>
            </a:extLst>
          </p:cNvPr>
          <p:cNvCxnSpPr/>
          <p:nvPr/>
        </p:nvCxnSpPr>
        <p:spPr>
          <a:xfrm>
            <a:off x="2930769" y="5287108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B3563D-7499-E3CE-772E-9C60085EC3EC}"/>
              </a:ext>
            </a:extLst>
          </p:cNvPr>
          <p:cNvCxnSpPr>
            <a:cxnSpLocks/>
          </p:cNvCxnSpPr>
          <p:nvPr/>
        </p:nvCxnSpPr>
        <p:spPr>
          <a:xfrm flipH="1">
            <a:off x="1019908" y="5287108"/>
            <a:ext cx="1910861" cy="0"/>
          </a:xfrm>
          <a:prstGeom prst="line">
            <a:avLst/>
          </a:prstGeom>
          <a:ln w="38100">
            <a:solidFill>
              <a:srgbClr val="00A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7C048490-4E7B-A17D-4818-F7F0BB2DA8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612" y="456235"/>
            <a:ext cx="1910859" cy="42038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DC5F3E-DB9C-BC45-0568-9071D5D60E2D}"/>
              </a:ext>
            </a:extLst>
          </p:cNvPr>
          <p:cNvCxnSpPr>
            <a:cxnSpLocks/>
          </p:cNvCxnSpPr>
          <p:nvPr/>
        </p:nvCxnSpPr>
        <p:spPr>
          <a:xfrm flipV="1">
            <a:off x="9869451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AF796E3-80C9-EA70-492B-350DBC344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9432" y="362143"/>
            <a:ext cx="1555375" cy="6785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BB4512-ECF9-B35B-654D-B98A4E5D225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7421"/>
          <a:stretch>
            <a:fillRect/>
          </a:stretch>
        </p:blipFill>
        <p:spPr>
          <a:xfrm>
            <a:off x="0" y="1397901"/>
            <a:ext cx="2532184" cy="32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DE5EE8A4-32B9-BE10-C9BB-40358095C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36"/>
          <a:stretch>
            <a:fillRect/>
          </a:stretch>
        </p:blipFill>
        <p:spPr>
          <a:xfrm>
            <a:off x="7096125" y="2725343"/>
            <a:ext cx="5095875" cy="1437853"/>
          </a:xfrm>
          <a:prstGeom prst="rect">
            <a:avLst/>
          </a:prstGeom>
        </p:spPr>
      </p:pic>
      <p:pic>
        <p:nvPicPr>
          <p:cNvPr id="3" name="Picture 2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FA4DF5B8-2361-96D2-926A-9ED70B3F4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9"/>
          <a:stretch>
            <a:fillRect/>
          </a:stretch>
        </p:blipFill>
        <p:spPr>
          <a:xfrm>
            <a:off x="-26977" y="2725343"/>
            <a:ext cx="5024158" cy="1437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60375" y="479861"/>
            <a:ext cx="9144000" cy="25876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Psychology pathways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573CAC7-911E-734A-8EBA-E421169048A3}"/>
              </a:ext>
            </a:extLst>
          </p:cNvPr>
          <p:cNvSpPr txBox="1">
            <a:spLocks/>
          </p:cNvSpPr>
          <p:nvPr/>
        </p:nvSpPr>
        <p:spPr>
          <a:xfrm>
            <a:off x="863928" y="5041938"/>
            <a:ext cx="36957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 dirty="0">
                <a:latin typeface="Lato" panose="020F0502020204030203" pitchFamily="34" charset="77"/>
                <a:cs typeface="Calibri"/>
              </a:rPr>
              <a:t>Combine study </a:t>
            </a:r>
            <a:br>
              <a:rPr lang="en-GB" sz="2500" b="1" dirty="0">
                <a:latin typeface="Lato" panose="020F0502020204030203" pitchFamily="34" charset="77"/>
                <a:cs typeface="Calibri" panose="020F0502020204030204" pitchFamily="34" charset="0"/>
              </a:rPr>
            </a:br>
            <a:r>
              <a:rPr lang="en-GB" sz="2500" b="1" dirty="0">
                <a:latin typeface="Lato" panose="020F0502020204030203" pitchFamily="34" charset="77"/>
                <a:cs typeface="Calibri"/>
              </a:rPr>
              <a:t>and work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CE53D00-33D1-AD4B-92BE-C5FEE54FE9D2}"/>
              </a:ext>
            </a:extLst>
          </p:cNvPr>
          <p:cNvSpPr txBox="1">
            <a:spLocks/>
          </p:cNvSpPr>
          <p:nvPr/>
        </p:nvSpPr>
        <p:spPr>
          <a:xfrm>
            <a:off x="4718050" y="5041938"/>
            <a:ext cx="27559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 dirty="0">
                <a:latin typeface="Lato" panose="020F0502020204030203" pitchFamily="34" charset="77"/>
                <a:cs typeface="Calibri"/>
              </a:rPr>
              <a:t>Study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7D34C8-B320-AA43-A6E6-09BBD8B2140E}"/>
              </a:ext>
            </a:extLst>
          </p:cNvPr>
          <p:cNvSpPr txBox="1">
            <a:spLocks/>
          </p:cNvSpPr>
          <p:nvPr/>
        </p:nvSpPr>
        <p:spPr>
          <a:xfrm>
            <a:off x="8226425" y="5041938"/>
            <a:ext cx="27559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 dirty="0">
                <a:latin typeface="Lato" panose="020F0502020204030203" pitchFamily="34" charset="77"/>
                <a:cs typeface="Calibri"/>
              </a:rPr>
              <a:t>Work</a:t>
            </a:r>
          </a:p>
        </p:txBody>
      </p:sp>
      <p:pic>
        <p:nvPicPr>
          <p:cNvPr id="4" name="Picture 3" descr="A blue and white circle with a person behind a computer&#10;&#10;AI-generated content may be incorrect.">
            <a:extLst>
              <a:ext uri="{FF2B5EF4-FFF2-40B4-BE49-F238E27FC236}">
                <a16:creationId xmlns:a16="http://schemas.microsoft.com/office/drawing/2014/main" id="{761A871D-C49D-613E-A882-247BD8110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2292677"/>
            <a:ext cx="2272645" cy="2272645"/>
          </a:xfrm>
          <a:prstGeom prst="rect">
            <a:avLst/>
          </a:prstGeom>
        </p:spPr>
      </p:pic>
      <p:pic>
        <p:nvPicPr>
          <p:cNvPr id="6" name="Picture 5" descr="A blue and white logo with a graduation cap in the center&#10;&#10;AI-generated content may be incorrect.">
            <a:extLst>
              <a:ext uri="{FF2B5EF4-FFF2-40B4-BE49-F238E27FC236}">
                <a16:creationId xmlns:a16="http://schemas.microsoft.com/office/drawing/2014/main" id="{255874FB-3C3F-38CB-4ACF-F3ACBD1422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55" y="2292676"/>
            <a:ext cx="2272645" cy="2272645"/>
          </a:xfrm>
          <a:prstGeom prst="rect">
            <a:avLst/>
          </a:prstGeom>
        </p:spPr>
      </p:pic>
      <p:pic>
        <p:nvPicPr>
          <p:cNvPr id="10" name="Picture 9" descr="A blue and white graduation cap&#10;&#10;AI-generated content may be incorrect.">
            <a:extLst>
              <a:ext uri="{FF2B5EF4-FFF2-40B4-BE49-F238E27FC236}">
                <a16:creationId xmlns:a16="http://schemas.microsoft.com/office/drawing/2014/main" id="{54F7AB7C-5EBF-58BA-B577-5EDB08BC74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77" y="2292677"/>
            <a:ext cx="2272646" cy="227264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9E1154-2B7B-B267-EBAD-E9C25C288472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34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latin typeface="Lato" panose="020F0502020204030203" pitchFamily="34" charset="77"/>
                <a:cs typeface="Calibri"/>
              </a:rPr>
              <a:t>Combine study and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34604" y="2027117"/>
            <a:ext cx="2956295" cy="28998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500" b="1" dirty="0">
                <a:latin typeface="Lato" panose="020F0502020204030203" pitchFamily="34" charset="77"/>
                <a:cs typeface="Calibri"/>
              </a:rPr>
              <a:t>Apprenticeships</a:t>
            </a:r>
            <a:r>
              <a:rPr lang="en-GB" sz="45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</a:p>
          <a:p>
            <a:pPr marL="0" indent="0" algn="l">
              <a:lnSpc>
                <a:spcPct val="100000"/>
              </a:lnSpc>
              <a:buNone/>
            </a:pPr>
            <a:endParaRPr lang="en-GB" sz="600" dirty="0">
              <a:solidFill>
                <a:schemeClr val="tx2"/>
              </a:solidFill>
              <a:latin typeface="Lato" panose="020F0502020204030203" pitchFamily="34" charset="77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5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Healthcare Science Practitioner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5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Nursing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5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Careers Adviser 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5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Play Therapist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5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Business Administration and Human Resource 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F68304F-6F55-4556-B558-F20E0C05F3A1}"/>
              </a:ext>
            </a:extLst>
          </p:cNvPr>
          <p:cNvSpPr txBox="1">
            <a:spLocks/>
          </p:cNvSpPr>
          <p:nvPr/>
        </p:nvSpPr>
        <p:spPr>
          <a:xfrm>
            <a:off x="6764612" y="4511899"/>
            <a:ext cx="2717632" cy="20016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700" b="1" dirty="0">
                <a:latin typeface="Lato" panose="020F0502020204030203" pitchFamily="34" charset="77"/>
                <a:cs typeface="Calibri"/>
              </a:rPr>
              <a:t>VTQs</a:t>
            </a:r>
            <a:r>
              <a:rPr lang="en-GB" sz="27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 </a:t>
            </a:r>
            <a:br>
              <a:rPr lang="en-GB" dirty="0">
                <a:latin typeface="Lato" panose="020F0502020204030203" pitchFamily="34" charset="77"/>
                <a:cs typeface="Calibri"/>
              </a:rPr>
            </a:br>
            <a:endParaRPr lang="en-GB" sz="1400" dirty="0">
              <a:latin typeface="Lato" panose="020F0502020204030203" pitchFamily="34" charset="77"/>
              <a:ea typeface="Calibri" panose="020F0502020204030204"/>
              <a:cs typeface="Calibri"/>
            </a:endParaRPr>
          </a:p>
          <a:p>
            <a:r>
              <a:rPr lang="en-GB" sz="15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Mental Health Care</a:t>
            </a:r>
          </a:p>
          <a:p>
            <a:r>
              <a:rPr lang="en-GB" sz="15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Learning Support</a:t>
            </a:r>
          </a:p>
          <a:p>
            <a:r>
              <a:rPr lang="en-GB" sz="15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Education and Training​</a:t>
            </a:r>
          </a:p>
          <a:p>
            <a:r>
              <a:rPr lang="en-GB" sz="15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Supporting Adults and Young</a:t>
            </a:r>
          </a:p>
          <a:p>
            <a:r>
              <a:rPr lang="en-GB" sz="15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People in Essential Skills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48124F-777D-7642-8D0F-7030616821AF}"/>
              </a:ext>
            </a:extLst>
          </p:cNvPr>
          <p:cNvSpPr/>
          <p:nvPr/>
        </p:nvSpPr>
        <p:spPr>
          <a:xfrm>
            <a:off x="3390899" y="2381728"/>
            <a:ext cx="2777399" cy="1023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Human Resources Officer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Life Coach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Policy Officer</a:t>
            </a:r>
          </a:p>
        </p:txBody>
      </p:sp>
      <p:pic>
        <p:nvPicPr>
          <p:cNvPr id="4" name="Picture 3" descr="A blue and white logo with a graduation cap in the center&#10;&#10;AI-generated content may be incorrect.">
            <a:extLst>
              <a:ext uri="{FF2B5EF4-FFF2-40B4-BE49-F238E27FC236}">
                <a16:creationId xmlns:a16="http://schemas.microsoft.com/office/drawing/2014/main" id="{E6F721D6-2324-4A9B-B909-4C229A056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9" y="192019"/>
            <a:ext cx="1243160" cy="124316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5936F9-64AC-6EDB-C253-CD2F5BAAE2A8}"/>
              </a:ext>
            </a:extLst>
          </p:cNvPr>
          <p:cNvCxnSpPr>
            <a:cxnSpLocks/>
          </p:cNvCxnSpPr>
          <p:nvPr/>
        </p:nvCxnSpPr>
        <p:spPr>
          <a:xfrm>
            <a:off x="1685365" y="1215450"/>
            <a:ext cx="6603540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A6FB430D-C64C-A200-BFDA-027F58296D89}"/>
              </a:ext>
            </a:extLst>
          </p:cNvPr>
          <p:cNvSpPr txBox="1">
            <a:spLocks/>
          </p:cNvSpPr>
          <p:nvPr/>
        </p:nvSpPr>
        <p:spPr>
          <a:xfrm>
            <a:off x="6764612" y="2013273"/>
            <a:ext cx="4072982" cy="17008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500" b="1" dirty="0">
                <a:latin typeface="Lato" panose="020F0502020204030203" pitchFamily="34" charset="0"/>
                <a:cs typeface="Lato" panose="020F0502020204030203" pitchFamily="34" charset="0"/>
              </a:rPr>
              <a:t>T Levels </a:t>
            </a:r>
            <a:b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</a:br>
            <a:endParaRPr lang="en-GB" sz="1800" u="sng" dirty="0">
              <a:solidFill>
                <a:srgbClr val="48494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800" u="sng" dirty="0">
              <a:solidFill>
                <a:schemeClr val="tx2">
                  <a:lumMod val="50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17C9F07-5D06-4398-6206-F012BA394E1F}"/>
              </a:ext>
            </a:extLst>
          </p:cNvPr>
          <p:cNvSpPr txBox="1">
            <a:spLocks/>
          </p:cNvSpPr>
          <p:nvPr/>
        </p:nvSpPr>
        <p:spPr>
          <a:xfrm>
            <a:off x="9482244" y="4976490"/>
            <a:ext cx="2717632" cy="1537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Learning and Development​</a:t>
            </a: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Early Years Practitioner​</a:t>
            </a: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Applied Psychology​</a:t>
            </a:r>
          </a:p>
        </p:txBody>
      </p:sp>
      <p:pic>
        <p:nvPicPr>
          <p:cNvPr id="6" name="Picture 5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6802C94F-F8F7-49E1-1F9F-7D0BD14431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1"/>
          <a:stretch>
            <a:fillRect/>
          </a:stretch>
        </p:blipFill>
        <p:spPr>
          <a:xfrm>
            <a:off x="0" y="5146659"/>
            <a:ext cx="5096262" cy="14378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6539A3-AFA0-9F27-4033-FA380FD69386}"/>
              </a:ext>
            </a:extLst>
          </p:cNvPr>
          <p:cNvSpPr txBox="1"/>
          <p:nvPr/>
        </p:nvSpPr>
        <p:spPr>
          <a:xfrm>
            <a:off x="6764612" y="2759173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484A4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Health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484A4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Education and Early Years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484A4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Management and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484A4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Media, Broadcast and Production</a:t>
            </a:r>
          </a:p>
        </p:txBody>
      </p:sp>
    </p:spTree>
    <p:extLst>
      <p:ext uri="{BB962C8B-B14F-4D97-AF65-F5344CB8AC3E}">
        <p14:creationId xmlns:p14="http://schemas.microsoft.com/office/powerpoint/2010/main" val="70482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Study pathways</a:t>
            </a:r>
          </a:p>
        </p:txBody>
      </p:sp>
      <p:pic>
        <p:nvPicPr>
          <p:cNvPr id="8" name="Picture 7" descr="A blue and white graduation cap&#10;&#10;AI-generated content may be incorrect.">
            <a:extLst>
              <a:ext uri="{FF2B5EF4-FFF2-40B4-BE49-F238E27FC236}">
                <a16:creationId xmlns:a16="http://schemas.microsoft.com/office/drawing/2014/main" id="{5F1F5191-25FB-F77F-15DF-20C1FEF284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7" y="192019"/>
            <a:ext cx="1243152" cy="1243152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6B8F7FB7-B68C-5304-9585-D86C1A17AECB}"/>
              </a:ext>
            </a:extLst>
          </p:cNvPr>
          <p:cNvSpPr txBox="1">
            <a:spLocks/>
          </p:cNvSpPr>
          <p:nvPr/>
        </p:nvSpPr>
        <p:spPr>
          <a:xfrm>
            <a:off x="312379" y="1710444"/>
            <a:ext cx="6019800" cy="3898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 dirty="0">
                <a:latin typeface="Lato" panose="020F0502020204030203" pitchFamily="34" charset="77"/>
                <a:cs typeface="Calibri"/>
              </a:rPr>
              <a:t>HTQs (Higher Technical Qualifications) </a:t>
            </a:r>
            <a:endParaRPr lang="en-GB" sz="1800" dirty="0"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200" b="1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will find occupation routes in:</a:t>
            </a:r>
            <a:endParaRPr lang="en-US" sz="1400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Health and Science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Education and Early Years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F5C97D3-BA39-7B83-ABC3-0D9CFA607C13}"/>
              </a:ext>
            </a:extLst>
          </p:cNvPr>
          <p:cNvSpPr txBox="1">
            <a:spLocks/>
          </p:cNvSpPr>
          <p:nvPr/>
        </p:nvSpPr>
        <p:spPr>
          <a:xfrm>
            <a:off x="6245330" y="1710444"/>
            <a:ext cx="2657446" cy="23819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latin typeface="Lato" panose="020F0502020204030203" pitchFamily="34" charset="77"/>
                <a:cs typeface="Calibri"/>
              </a:rPr>
              <a:t>A levels </a:t>
            </a:r>
            <a:endParaRPr lang="en-GB" sz="1800" dirty="0">
              <a:solidFill>
                <a:srgbClr val="05A8A7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 algn="l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find courses in:</a:t>
            </a:r>
          </a:p>
          <a:p>
            <a:pPr>
              <a:buFont typeface="Arial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Psychology</a:t>
            </a:r>
          </a:p>
          <a:p>
            <a:pPr>
              <a:buFont typeface="Arial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Philosophy</a:t>
            </a:r>
          </a:p>
          <a:p>
            <a:pPr>
              <a:buFont typeface="Arial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Government and Politics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30904A5-E971-E368-A3EE-F0C8D61241F8}"/>
              </a:ext>
            </a:extLst>
          </p:cNvPr>
          <p:cNvSpPr txBox="1">
            <a:spLocks/>
          </p:cNvSpPr>
          <p:nvPr/>
        </p:nvSpPr>
        <p:spPr>
          <a:xfrm>
            <a:off x="6246947" y="3798362"/>
            <a:ext cx="2805495" cy="269659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latin typeface="Lato" panose="020F0502020204030203" pitchFamily="34" charset="77"/>
                <a:cs typeface="Calibri"/>
              </a:rPr>
              <a:t>Higher education </a:t>
            </a:r>
            <a:endParaRPr lang="en-GB" sz="1800" dirty="0"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find courses in:</a:t>
            </a:r>
            <a:endParaRPr lang="en-GB" sz="1400" b="1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Humanistic and integrative Counselling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Counselling for the Helping Professionals 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Associate Degree – Psychology and Sociology 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Psychology and Anthropology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Sport and Exercise Psychology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2CE45E-EA92-178E-B807-CA0D35EF1B74}"/>
              </a:ext>
            </a:extLst>
          </p:cNvPr>
          <p:cNvSpPr/>
          <p:nvPr/>
        </p:nvSpPr>
        <p:spPr>
          <a:xfrm>
            <a:off x="9080576" y="4368196"/>
            <a:ext cx="2799045" cy="1167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Psychology​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Psychology and Forensics​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Psychology and Education​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Clinical Psychology​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591186-E2A9-39F8-F1A7-2845AD621307}"/>
              </a:ext>
            </a:extLst>
          </p:cNvPr>
          <p:cNvCxnSpPr>
            <a:cxnSpLocks/>
          </p:cNvCxnSpPr>
          <p:nvPr/>
        </p:nvCxnSpPr>
        <p:spPr>
          <a:xfrm>
            <a:off x="1685365" y="1215450"/>
            <a:ext cx="6603540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0BA05395-EC3B-FF1D-566B-D2E316FAD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1"/>
          <a:stretch>
            <a:fillRect/>
          </a:stretch>
        </p:blipFill>
        <p:spPr>
          <a:xfrm>
            <a:off x="0" y="5146659"/>
            <a:ext cx="5096262" cy="143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02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C452B-5769-A517-7402-A9F40042B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C3A1B-6F6E-1F74-3E5B-2F698896879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Work pathways</a:t>
            </a:r>
          </a:p>
        </p:txBody>
      </p:sp>
      <p:pic>
        <p:nvPicPr>
          <p:cNvPr id="3" name="Picture 2" descr="A blue and white circle with a person behind a computer&#10;&#10;AI-generated content may be incorrect.">
            <a:extLst>
              <a:ext uri="{FF2B5EF4-FFF2-40B4-BE49-F238E27FC236}">
                <a16:creationId xmlns:a16="http://schemas.microsoft.com/office/drawing/2014/main" id="{D548C857-7D2C-80AC-CBB2-4F8B5CFE3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5" y="192020"/>
            <a:ext cx="1243152" cy="1243152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01554ADD-824D-4BFA-3A12-A689BD92658E}"/>
              </a:ext>
            </a:extLst>
          </p:cNvPr>
          <p:cNvSpPr txBox="1">
            <a:spLocks/>
          </p:cNvSpPr>
          <p:nvPr/>
        </p:nvSpPr>
        <p:spPr>
          <a:xfrm>
            <a:off x="444500" y="1945228"/>
            <a:ext cx="5651500" cy="3668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Supported internships with an education, health and care plan 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GB" sz="100" dirty="0">
                <a:latin typeface="Lato" panose="020F0502020204030203" pitchFamily="34" charset="77"/>
                <a:cs typeface="Calibri"/>
              </a:rPr>
            </a:br>
            <a:br>
              <a:rPr lang="en-GB" sz="1400" b="1" dirty="0">
                <a:latin typeface="Lato" panose="020F0502020204030203" pitchFamily="34" charset="77"/>
                <a:cs typeface="Calibri"/>
              </a:rPr>
            </a:b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read about:</a:t>
            </a:r>
            <a:endParaRPr lang="en-GB" b="1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 to Work Funding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 (if you have a disability or health condition)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5"/>
              </a:rPr>
              <a:t>Preparing for Adulthood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</a:p>
          <a:p>
            <a:pPr indent="0">
              <a:lnSpc>
                <a:spcPct val="100000"/>
              </a:lnSpc>
              <a:buNone/>
            </a:pP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EA0D600-3643-E2B3-8E9B-A2F5D605148C}"/>
              </a:ext>
            </a:extLst>
          </p:cNvPr>
          <p:cNvSpPr txBox="1">
            <a:spLocks/>
          </p:cNvSpPr>
          <p:nvPr/>
        </p:nvSpPr>
        <p:spPr>
          <a:xfrm>
            <a:off x="6446974" y="2046453"/>
            <a:ext cx="4736646" cy="34177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School leaver programmes </a:t>
            </a:r>
          </a:p>
          <a:p>
            <a:pPr marL="0" indent="0">
              <a:buNone/>
            </a:pPr>
            <a:endParaRPr lang="en-GB" sz="1400" b="1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read about: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</a:endParaRP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fill in an application form</a:t>
            </a:r>
            <a:endParaRPr lang="en-GB" sz="14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write a CV</a:t>
            </a:r>
            <a:endParaRPr lang="en-GB" sz="14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Interview help</a:t>
            </a:r>
            <a:endParaRPr lang="en-GB" sz="14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Progressing your career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 (Careers Advice from NCS)</a:t>
            </a:r>
            <a:endParaRPr lang="en-GB" sz="12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4950ED-7ED0-3DBB-D729-A10EC4548758}"/>
              </a:ext>
            </a:extLst>
          </p:cNvPr>
          <p:cNvCxnSpPr>
            <a:cxnSpLocks/>
          </p:cNvCxnSpPr>
          <p:nvPr/>
        </p:nvCxnSpPr>
        <p:spPr>
          <a:xfrm>
            <a:off x="1685365" y="1215450"/>
            <a:ext cx="6603540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4AA53393-07D2-7848-9F98-84DB0C38B5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1"/>
          <a:stretch>
            <a:fillRect/>
          </a:stretch>
        </p:blipFill>
        <p:spPr>
          <a:xfrm>
            <a:off x="0" y="5146659"/>
            <a:ext cx="5096262" cy="143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26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BF17D3AE-308A-629D-8C7A-BE2766779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23" r="-2"/>
          <a:stretch>
            <a:fillRect/>
          </a:stretch>
        </p:blipFill>
        <p:spPr>
          <a:xfrm>
            <a:off x="3729294" y="3911498"/>
            <a:ext cx="8271724" cy="1437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65806" y="519883"/>
            <a:ext cx="5651500" cy="74998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University league tables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8228" y="1714498"/>
            <a:ext cx="9326972" cy="43657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See at a glance the university ranking for Psychology</a:t>
            </a:r>
            <a:endParaRPr lang="en-GB" sz="1600" dirty="0"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endParaRPr lang="en-GB" sz="1400" dirty="0">
              <a:latin typeface="Lato" panose="020F0502020204030203" pitchFamily="34" charset="77"/>
              <a:hlinkClick r:id="rId4"/>
            </a:endParaRPr>
          </a:p>
          <a:p>
            <a:pPr marL="0" indent="0">
              <a:buNone/>
            </a:pPr>
            <a:r>
              <a:rPr lang="en-GB" sz="1400" dirty="0">
                <a:latin typeface="Lato" panose="020F0502020204030203" pitchFamily="34" charset="0"/>
                <a:cs typeface="Lato" panose="020F0502020204030203" pitchFamily="34" charset="0"/>
              </a:rPr>
              <a:t>Rankings </a:t>
            </a:r>
          </a:p>
          <a:p>
            <a:pPr marL="0" indent="0">
              <a:buNone/>
            </a:pPr>
            <a:r>
              <a:rPr lang="en-GB" sz="1400" dirty="0">
                <a:latin typeface="Lato" panose="020F0502020204030203" pitchFamily="34" charset="0"/>
                <a:cs typeface="Lato" panose="020F0502020204030203" pitchFamily="34" charset="0"/>
                <a:hlinkClick r:id="rId5"/>
              </a:rPr>
              <a:t>Psychology </a:t>
            </a:r>
            <a:r>
              <a:rPr lang="en-GB" sz="1400" u="sng" dirty="0">
                <a:latin typeface="Lato" panose="020F0502020204030203" pitchFamily="34" charset="0"/>
                <a:cs typeface="Lato" panose="020F0502020204030203" pitchFamily="34" charset="0"/>
                <a:hlinkClick r:id="rId5"/>
              </a:rPr>
              <a:t>Rankings (</a:t>
            </a:r>
            <a:r>
              <a:rPr lang="en-GB" sz="1400" dirty="0">
                <a:latin typeface="Lato" panose="020F0502020204030203" pitchFamily="34" charset="0"/>
                <a:cs typeface="Lato" panose="020F0502020204030203" pitchFamily="34" charset="0"/>
                <a:hlinkClick r:id="rId5"/>
              </a:rPr>
              <a:t>the completeuniversityguide.co.uk</a:t>
            </a:r>
            <a:endParaRPr lang="en-GB" sz="14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Filter by:</a:t>
            </a:r>
          </a:p>
          <a:p>
            <a:pPr>
              <a:lnSpc>
                <a:spcPct val="150000"/>
              </a:lnSpc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Overall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score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Entry standards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Student satisfaction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Research quality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Research intensity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Graduate prospects</a:t>
            </a:r>
          </a:p>
          <a:p>
            <a:pPr marL="0" indent="0" algn="l">
              <a:buNone/>
            </a:pPr>
            <a:endParaRPr lang="en-GB" sz="26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endParaRPr lang="en-GB" sz="26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algn="l"/>
            <a:endParaRPr lang="en-GB" sz="26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pic>
        <p:nvPicPr>
          <p:cNvPr id="8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C6ED3B6-C1F0-6CB6-FE23-2448123B93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9296" y="290112"/>
            <a:ext cx="1889391" cy="597468"/>
          </a:xfrm>
          <a:prstGeom prst="rect">
            <a:avLst/>
          </a:prstGeom>
        </p:spPr>
      </p:pic>
      <p:pic>
        <p:nvPicPr>
          <p:cNvPr id="11" name="Picture 10" descr="A blue and white logo of a computer with a graduation cap on the screen&#10;&#10;AI-generated content may be incorrect.">
            <a:extLst>
              <a:ext uri="{FF2B5EF4-FFF2-40B4-BE49-F238E27FC236}">
                <a16:creationId xmlns:a16="http://schemas.microsoft.com/office/drawing/2014/main" id="{6D1E0CF3-2126-0900-B794-7609CC7790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74" y="3175362"/>
            <a:ext cx="3049571" cy="304957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A102F3-3E68-BECA-EAE2-77C1C6490DDA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055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5E31F-B931-D94E-81CD-458F457C14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889" y="2516125"/>
            <a:ext cx="4510221" cy="18257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155C13-59BD-7638-BA49-19DD916EF8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421"/>
          <a:stretch>
            <a:fillRect/>
          </a:stretch>
        </p:blipFill>
        <p:spPr>
          <a:xfrm>
            <a:off x="0" y="0"/>
            <a:ext cx="2532184" cy="3205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035850-E21C-C502-7537-07E73C9A5C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5" r="60193"/>
          <a:stretch>
            <a:fillRect/>
          </a:stretch>
        </p:blipFill>
        <p:spPr>
          <a:xfrm>
            <a:off x="9096866" y="3641480"/>
            <a:ext cx="3095134" cy="32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C02B33-BEC1-EBE9-B874-A4F1825C1D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6289" t="-665" r="5071" b="15445"/>
          <a:stretch>
            <a:fillRect/>
          </a:stretch>
        </p:blipFill>
        <p:spPr>
          <a:xfrm>
            <a:off x="23643" y="2032753"/>
            <a:ext cx="12168358" cy="4825247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8891135" y="3676311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525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Explore how the mind works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6877160" y="1597918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525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Develop research and analytical skills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344360" y="459826"/>
            <a:ext cx="794454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ato" panose="020F0502020204030203" pitchFamily="34" charset="77"/>
              </a:rPr>
              <a:t>Why study Psychology?</a:t>
            </a:r>
            <a:endParaRPr lang="en-US" sz="3600" b="1" dirty="0">
              <a:solidFill>
                <a:schemeClr val="bg1"/>
              </a:solidFill>
              <a:latin typeface="Lato" panose="020F0502020204030203" pitchFamily="34" charset="77"/>
              <a:cs typeface="Calibri" panose="020F050202020403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3007146" y="1597918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525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Real life application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4906396" y="3647660"/>
            <a:ext cx="2594334" cy="2374983"/>
          </a:xfrm>
          <a:prstGeom prst="ellipse">
            <a:avLst/>
          </a:prstGeom>
          <a:solidFill>
            <a:srgbClr val="00A8A6"/>
          </a:solidFill>
          <a:ln w="38100">
            <a:solidFill>
              <a:srgbClr val="525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Improve communication and relationships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1036383" y="3647661"/>
            <a:ext cx="2374983" cy="2374983"/>
          </a:xfrm>
          <a:prstGeom prst="ellipse">
            <a:avLst/>
          </a:prstGeom>
          <a:solidFill>
            <a:srgbClr val="00A8A6"/>
          </a:solidFill>
          <a:ln w="38100">
            <a:solidFill>
              <a:srgbClr val="525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Open doors to diverse careers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0E79D5-D103-6B58-4806-F87A5A325B6D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A94CD385-9332-BAF5-2210-0DDAF16E0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230" y="2598117"/>
            <a:ext cx="7772400" cy="1437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C9F124-65C4-4010-0EC8-AEFC6A662D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4" r="16684"/>
          <a:stretch/>
        </p:blipFill>
        <p:spPr>
          <a:xfrm>
            <a:off x="430447" y="2037385"/>
            <a:ext cx="2496200" cy="2497849"/>
          </a:xfrm>
          <a:prstGeom prst="rect">
            <a:avLst/>
          </a:prstGeom>
          <a:ln w="28575">
            <a:solidFill>
              <a:srgbClr val="525F94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054C98-D80B-403C-D4D4-CF4CDADD0C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6" b="16616"/>
          <a:stretch/>
        </p:blipFill>
        <p:spPr>
          <a:xfrm>
            <a:off x="8467034" y="2010173"/>
            <a:ext cx="2499780" cy="2498920"/>
          </a:xfrm>
          <a:prstGeom prst="rect">
            <a:avLst/>
          </a:prstGeom>
          <a:ln w="28575">
            <a:solidFill>
              <a:srgbClr val="525F94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03B37F-16BD-5926-B7C3-35DA9F7C95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2" r="12782"/>
          <a:stretch/>
        </p:blipFill>
        <p:spPr>
          <a:xfrm>
            <a:off x="4415430" y="2063525"/>
            <a:ext cx="2424343" cy="2445568"/>
          </a:xfrm>
          <a:prstGeom prst="rect">
            <a:avLst/>
          </a:prstGeom>
          <a:ln w="28575">
            <a:solidFill>
              <a:srgbClr val="525F94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410160" y="443638"/>
            <a:ext cx="58786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Lato" panose="020F0502020204030203" pitchFamily="34" charset="77"/>
              </a:rPr>
              <a:t>Explore a career as a…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F4AD7-F118-2F4F-AB9E-A5FBD6F97090}"/>
              </a:ext>
            </a:extLst>
          </p:cNvPr>
          <p:cNvSpPr txBox="1"/>
          <p:nvPr/>
        </p:nvSpPr>
        <p:spPr>
          <a:xfrm>
            <a:off x="258491" y="4805685"/>
            <a:ext cx="3183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Sports Psychologist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94C9-F05E-334B-9F0B-08C6EA5EFF76}"/>
              </a:ext>
            </a:extLst>
          </p:cNvPr>
          <p:cNvSpPr txBox="1"/>
          <p:nvPr/>
        </p:nvSpPr>
        <p:spPr>
          <a:xfrm>
            <a:off x="4297509" y="4805685"/>
            <a:ext cx="350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Estate Agent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6391FA-62ED-EE04-B20C-E7F0B1F7F1AB}"/>
              </a:ext>
            </a:extLst>
          </p:cNvPr>
          <p:cNvSpPr txBox="1"/>
          <p:nvPr/>
        </p:nvSpPr>
        <p:spPr>
          <a:xfrm>
            <a:off x="8396046" y="4805685"/>
            <a:ext cx="3110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Clinical Psychologist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465C27-DE6C-22DF-77D9-487052A454A6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0575857-4ECD-346D-5177-F3249A946F0D}"/>
              </a:ext>
            </a:extLst>
          </p:cNvPr>
          <p:cNvSpPr txBox="1"/>
          <p:nvPr/>
        </p:nvSpPr>
        <p:spPr>
          <a:xfrm>
            <a:off x="430447" y="1270147"/>
            <a:ext cx="100614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Here are some example roles and careers linked to </a:t>
            </a:r>
            <a:r>
              <a:rPr lang="en-GB" sz="2000" b="1" u="sng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Psychology</a:t>
            </a:r>
            <a:endParaRPr lang="en-GB" sz="2000" b="1" u="sng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8251AE-390C-1DC0-1676-960094C4A59F}"/>
              </a:ext>
            </a:extLst>
          </p:cNvPr>
          <p:cNvSpPr/>
          <p:nvPr/>
        </p:nvSpPr>
        <p:spPr>
          <a:xfrm>
            <a:off x="8434338" y="5333751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GB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7BDED9-7503-BA70-BCD3-EE71857B512E}"/>
              </a:ext>
            </a:extLst>
          </p:cNvPr>
          <p:cNvSpPr/>
          <p:nvPr/>
        </p:nvSpPr>
        <p:spPr>
          <a:xfrm>
            <a:off x="258491" y="5333751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A83AD3-7B70-161D-EFCB-BDCF21752029}"/>
              </a:ext>
            </a:extLst>
          </p:cNvPr>
          <p:cNvSpPr/>
          <p:nvPr/>
        </p:nvSpPr>
        <p:spPr>
          <a:xfrm>
            <a:off x="4278008" y="5333751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B13A3-2059-28D6-9197-0D6EE2A25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116A390A-253F-46C5-68B0-6BD6E6AD2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355" y="2598117"/>
            <a:ext cx="7772400" cy="14378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738EC6-B53F-2CCB-1920-22DAE7B259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9" r="16759"/>
          <a:stretch/>
        </p:blipFill>
        <p:spPr>
          <a:xfrm>
            <a:off x="8626728" y="2049056"/>
            <a:ext cx="2500452" cy="2498129"/>
          </a:xfrm>
          <a:prstGeom prst="rect">
            <a:avLst/>
          </a:prstGeom>
          <a:ln w="28575">
            <a:solidFill>
              <a:srgbClr val="525F94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5957B4-62B4-1ECB-46B5-1D77C161ECA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6" r="16676"/>
          <a:stretch/>
        </p:blipFill>
        <p:spPr>
          <a:xfrm>
            <a:off x="380479" y="2052315"/>
            <a:ext cx="2494168" cy="2494870"/>
          </a:xfrm>
          <a:prstGeom prst="rect">
            <a:avLst/>
          </a:prstGeom>
          <a:ln w="28575">
            <a:solidFill>
              <a:srgbClr val="525F94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8F6CCF-97F2-93E3-BAA1-66C5FC1C0F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7" r="16567"/>
          <a:stretch/>
        </p:blipFill>
        <p:spPr>
          <a:xfrm>
            <a:off x="4562022" y="2057355"/>
            <a:ext cx="2494167" cy="2489830"/>
          </a:xfrm>
          <a:prstGeom prst="rect">
            <a:avLst/>
          </a:prstGeom>
          <a:ln w="28575">
            <a:solidFill>
              <a:srgbClr val="525F94"/>
            </a:solidFill>
          </a:ln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9D2EF1-F69A-B80D-33D5-2B9F0D7E9816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B1A0922-3C2E-8EC4-C796-3D203986F450}"/>
              </a:ext>
            </a:extLst>
          </p:cNvPr>
          <p:cNvSpPr txBox="1"/>
          <p:nvPr/>
        </p:nvSpPr>
        <p:spPr>
          <a:xfrm>
            <a:off x="4408299" y="4801692"/>
            <a:ext cx="316101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Human Resources Manager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135881-5A5F-64C4-6AC2-287C98F7A52B}"/>
              </a:ext>
            </a:extLst>
          </p:cNvPr>
          <p:cNvSpPr txBox="1"/>
          <p:nvPr/>
        </p:nvSpPr>
        <p:spPr>
          <a:xfrm>
            <a:off x="323868" y="4805685"/>
            <a:ext cx="3161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Psychotherapist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1131C0-745E-F748-E7B8-9731B79D5FA0}"/>
              </a:ext>
            </a:extLst>
          </p:cNvPr>
          <p:cNvSpPr txBox="1"/>
          <p:nvPr/>
        </p:nvSpPr>
        <p:spPr>
          <a:xfrm>
            <a:off x="8479171" y="4769726"/>
            <a:ext cx="342673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Marketing Manager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21D4AB-9402-77EC-AC43-EB0E095F30CA}"/>
              </a:ext>
            </a:extLst>
          </p:cNvPr>
          <p:cNvSpPr txBox="1"/>
          <p:nvPr/>
        </p:nvSpPr>
        <p:spPr>
          <a:xfrm>
            <a:off x="410160" y="443638"/>
            <a:ext cx="58786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Lato" panose="020F0502020204030203" pitchFamily="34" charset="77"/>
              </a:rPr>
              <a:t>Explore a career as a…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ECE43-9C80-1479-FE84-AA63BF68F7AE}"/>
              </a:ext>
            </a:extLst>
          </p:cNvPr>
          <p:cNvSpPr txBox="1"/>
          <p:nvPr/>
        </p:nvSpPr>
        <p:spPr>
          <a:xfrm>
            <a:off x="430447" y="1270147"/>
            <a:ext cx="100614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Here are some example roles and careers linked to </a:t>
            </a:r>
            <a:r>
              <a:rPr lang="en-GB" sz="2000" b="1" u="sng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Psychology</a:t>
            </a:r>
            <a:endParaRPr lang="en-GB" sz="2000" b="1" u="sng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DC58AB-BB48-B296-E446-43D3CBD80EA0}"/>
              </a:ext>
            </a:extLst>
          </p:cNvPr>
          <p:cNvSpPr txBox="1"/>
          <p:nvPr/>
        </p:nvSpPr>
        <p:spPr>
          <a:xfrm>
            <a:off x="4434425" y="5746418"/>
            <a:ext cx="19186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A1F3D4-7346-88EA-620B-7F332D1F0158}"/>
              </a:ext>
            </a:extLst>
          </p:cNvPr>
          <p:cNvSpPr/>
          <p:nvPr/>
        </p:nvSpPr>
        <p:spPr>
          <a:xfrm>
            <a:off x="323868" y="5403187"/>
            <a:ext cx="1787669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NHS case study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8228B8-B88A-1434-937D-3F4DC7E8361B}"/>
              </a:ext>
            </a:extLst>
          </p:cNvPr>
          <p:cNvSpPr/>
          <p:nvPr/>
        </p:nvSpPr>
        <p:spPr>
          <a:xfrm>
            <a:off x="8470744" y="5403187"/>
            <a:ext cx="260802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21435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06774A-EE2C-ECE6-CEDA-9D950EDC41D9}"/>
              </a:ext>
            </a:extLst>
          </p:cNvPr>
          <p:cNvSpPr/>
          <p:nvPr/>
        </p:nvSpPr>
        <p:spPr>
          <a:xfrm>
            <a:off x="6355118" y="2061029"/>
            <a:ext cx="4886412" cy="391885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11427-4412-3AC1-B662-D0F1AC1039FC}"/>
              </a:ext>
            </a:extLst>
          </p:cNvPr>
          <p:cNvSpPr/>
          <p:nvPr/>
        </p:nvSpPr>
        <p:spPr>
          <a:xfrm>
            <a:off x="883232" y="2061029"/>
            <a:ext cx="4886412" cy="391885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27268" y="547270"/>
            <a:ext cx="11236504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Not so obvious subjects using Psychology:</a:t>
            </a:r>
            <a:br>
              <a:rPr lang="en-GB" sz="32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</a:br>
            <a:br>
              <a:rPr lang="en-GB" sz="32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</a:br>
            <a:r>
              <a:rPr lang="en-GB" sz="2400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Ever thought about..?</a:t>
            </a:r>
          </a:p>
        </p:txBody>
      </p:sp>
      <p:pic>
        <p:nvPicPr>
          <p:cNvPr id="18" name="Picture 18" descr="Logo&#10;&#10;Description automatically generated">
            <a:extLst>
              <a:ext uri="{FF2B5EF4-FFF2-40B4-BE49-F238E27FC236}">
                <a16:creationId xmlns:a16="http://schemas.microsoft.com/office/drawing/2014/main" id="{8A9645F0-8350-DB06-CC2A-3F0191E20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68" y="2547825"/>
            <a:ext cx="804831" cy="792339"/>
          </a:xfrm>
          <a:prstGeom prst="rect">
            <a:avLst/>
          </a:prstGeom>
        </p:spPr>
      </p:pic>
      <p:pic>
        <p:nvPicPr>
          <p:cNvPr id="1028" name="Picture 4" descr="National Careers Service - National Online Recruitment Academy">
            <a:extLst>
              <a:ext uri="{FF2B5EF4-FFF2-40B4-BE49-F238E27FC236}">
                <a16:creationId xmlns:a16="http://schemas.microsoft.com/office/drawing/2014/main" id="{682C73E1-FFCF-0A13-1494-123705D39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28" y="2547824"/>
            <a:ext cx="671780" cy="79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46F326-B2EC-027B-8BAF-37F966A14D3C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62A7B75-1E27-4FC9-4733-5F5B5853510C}"/>
              </a:ext>
            </a:extLst>
          </p:cNvPr>
          <p:cNvSpPr txBox="1"/>
          <p:nvPr/>
        </p:nvSpPr>
        <p:spPr>
          <a:xfrm>
            <a:off x="1688063" y="2717074"/>
            <a:ext cx="37267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6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 Mental Health Nurse: Jake's story</a:t>
            </a:r>
            <a:endParaRPr lang="en-US" dirty="0">
              <a:solidFill>
                <a:srgbClr val="00A8A6"/>
              </a:solidFill>
              <a:ea typeface="+mn-lt"/>
              <a:cs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2DFB9D-E08B-E059-1762-9FD52082D52B}"/>
              </a:ext>
            </a:extLst>
          </p:cNvPr>
          <p:cNvSpPr txBox="1"/>
          <p:nvPr/>
        </p:nvSpPr>
        <p:spPr>
          <a:xfrm>
            <a:off x="1688064" y="3671573"/>
            <a:ext cx="37267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6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 Marketing Executive: Georgia's story</a:t>
            </a:r>
            <a:endParaRPr lang="en-US" dirty="0">
              <a:solidFill>
                <a:srgbClr val="00A8A6"/>
              </a:solidFill>
              <a:ea typeface="+mn-lt"/>
              <a:cs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0CC418-28CC-EA4E-48AC-09C400BC9217}"/>
              </a:ext>
            </a:extLst>
          </p:cNvPr>
          <p:cNvSpPr txBox="1"/>
          <p:nvPr/>
        </p:nvSpPr>
        <p:spPr>
          <a:xfrm>
            <a:off x="1688063" y="4584928"/>
            <a:ext cx="403883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6"/>
                </a:solidFill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an Estate Agent: Samantha's story</a:t>
            </a:r>
            <a:endParaRPr lang="en-US" dirty="0">
              <a:solidFill>
                <a:srgbClr val="00A8A6"/>
              </a:solidFill>
              <a:ea typeface="+mn-lt"/>
              <a:cs typeface="+mn-lt"/>
            </a:endParaRPr>
          </a:p>
          <a:p>
            <a:endParaRPr lang="en-US" dirty="0">
              <a:solidFill>
                <a:srgbClr val="00A8A6"/>
              </a:solidFill>
              <a:ea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E62EA4-B623-31F8-552C-F935353FA3D0}"/>
              </a:ext>
            </a:extLst>
          </p:cNvPr>
          <p:cNvSpPr txBox="1"/>
          <p:nvPr/>
        </p:nvSpPr>
        <p:spPr>
          <a:xfrm>
            <a:off x="7177225" y="3558792"/>
            <a:ext cx="328590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6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Scenes of Crime Officer | Explore careers | National Careers Service</a:t>
            </a:r>
            <a:endParaRPr lang="en-US" dirty="0">
              <a:solidFill>
                <a:srgbClr val="00A8A6"/>
              </a:solidFill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F94DD7-6770-0C06-5FC2-65CA638A629C}"/>
              </a:ext>
            </a:extLst>
          </p:cNvPr>
          <p:cNvSpPr txBox="1"/>
          <p:nvPr/>
        </p:nvSpPr>
        <p:spPr>
          <a:xfrm>
            <a:off x="7177225" y="2706080"/>
            <a:ext cx="357808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6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Probation Services Officer | Explore careers | National Careers Service</a:t>
            </a:r>
            <a:endParaRPr lang="en-US">
              <a:solidFill>
                <a:srgbClr val="00A8A6"/>
              </a:solidFill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E16675-00B2-6F13-4FEF-DE564FA31156}"/>
              </a:ext>
            </a:extLst>
          </p:cNvPr>
          <p:cNvSpPr txBox="1"/>
          <p:nvPr/>
        </p:nvSpPr>
        <p:spPr>
          <a:xfrm>
            <a:off x="7177225" y="4584928"/>
            <a:ext cx="328590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6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Patient Advice and Liaison Service Officer | Explore careers | National Careers Service</a:t>
            </a:r>
            <a:endParaRPr lang="en-US" dirty="0">
              <a:solidFill>
                <a:srgbClr val="00A8A6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400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2949" y="503555"/>
            <a:ext cx="9519952" cy="931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600" b="1" dirty="0">
                <a:latin typeface="Lato" panose="020F0502020204030203" pitchFamily="34" charset="77"/>
              </a:rPr>
              <a:t>From passion to profession: </a:t>
            </a:r>
          </a:p>
          <a:p>
            <a:pPr marL="0" indent="0">
              <a:buNone/>
            </a:pPr>
            <a:endParaRPr lang="en-GB" sz="1000" b="1" dirty="0"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b="1" dirty="0">
                <a:latin typeface="Lato" panose="020F0502020204030203" pitchFamily="34" charset="77"/>
              </a:rPr>
              <a:t>Share a role that sparks your interest</a:t>
            </a:r>
          </a:p>
          <a:p>
            <a:pPr marL="0" indent="0">
              <a:buNone/>
            </a:pPr>
            <a:endParaRPr lang="en-GB" sz="1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Prepare a 3 - 5 minute talk to share with a small group on any role that interests you related to Psychology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2F89E1E-1E79-CF02-C63C-408876EEA1B7}"/>
              </a:ext>
            </a:extLst>
          </p:cNvPr>
          <p:cNvSpPr txBox="1">
            <a:spLocks/>
          </p:cNvSpPr>
          <p:nvPr/>
        </p:nvSpPr>
        <p:spPr>
          <a:xfrm>
            <a:off x="5477837" y="3027837"/>
            <a:ext cx="5622136" cy="39138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What is the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What do you need to do to get this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Where do you need to go to carry out this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What might a typical day look like?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Why are you interested in this role?</a:t>
            </a:r>
          </a:p>
        </p:txBody>
      </p:sp>
      <p:pic>
        <p:nvPicPr>
          <p:cNvPr id="7" name="Picture 6" descr="A person sitting at a podium&#10;&#10;AI-generated content may be incorrect.">
            <a:extLst>
              <a:ext uri="{FF2B5EF4-FFF2-40B4-BE49-F238E27FC236}">
                <a16:creationId xmlns:a16="http://schemas.microsoft.com/office/drawing/2014/main" id="{150AEBB2-774F-93CA-15E8-FD17A84AF1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54" y="2891479"/>
            <a:ext cx="2743200" cy="2743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F88AAF-2559-F7C7-6D9D-1B7A58C5A88F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60B4FC7A-AA6F-757B-0DCD-D70A50E89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57"/>
          <a:stretch>
            <a:fillRect/>
          </a:stretch>
        </p:blipFill>
        <p:spPr>
          <a:xfrm>
            <a:off x="4369455" y="6141325"/>
            <a:ext cx="7772400" cy="716675"/>
          </a:xfrm>
          <a:prstGeom prst="rect">
            <a:avLst/>
          </a:prstGeom>
        </p:spPr>
      </p:pic>
      <p:pic>
        <p:nvPicPr>
          <p:cNvPr id="8" name="Picture 7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CBF17B10-7666-C5A6-B19C-DA571A678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4"/>
          <a:stretch>
            <a:fillRect/>
          </a:stretch>
        </p:blipFill>
        <p:spPr>
          <a:xfrm>
            <a:off x="0" y="3452804"/>
            <a:ext cx="2096654" cy="143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57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3879308" y="2554668"/>
            <a:ext cx="3728047" cy="3779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8A6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272880" y="2554668"/>
            <a:ext cx="3321763" cy="3779872"/>
          </a:xfrm>
          <a:prstGeom prst="rect">
            <a:avLst/>
          </a:prstGeom>
          <a:solidFill>
            <a:srgbClr val="525F94"/>
          </a:solidFill>
          <a:ln>
            <a:solidFill>
              <a:srgbClr val="525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437775" y="352806"/>
            <a:ext cx="85624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77"/>
              </a:rPr>
              <a:t>Discover more about the role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to" panose="020F0502020204030203" pitchFamily="34" charset="77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487742" y="1488916"/>
            <a:ext cx="702916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Explore careers using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  <a:hlinkClick r:id="rId3"/>
              </a:rPr>
              <a:t>National Careers Service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and find out about what jobs involve and how they are right for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437775" y="2702639"/>
            <a:ext cx="2871034" cy="32470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Includes: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  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Average salary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Typical hours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Work patterns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Pathways/How to become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Essential Skills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Daily tasks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  <a:cs typeface="Calibri"/>
              </a:rPr>
              <a:t>Career path and progression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  <a:cs typeface="Calibri"/>
              </a:rPr>
              <a:t>Current opportunities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093615" y="2718690"/>
            <a:ext cx="3321763" cy="25465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Research Ideas:</a:t>
            </a:r>
          </a:p>
          <a:p>
            <a:endParaRPr lang="en-GB" b="1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Sport and Exercise Psychologist</a:t>
            </a:r>
            <a:endParaRPr lang="en-GB" sz="1400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Estate Agent</a:t>
            </a:r>
            <a:endParaRPr lang="en-GB" sz="1400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Clinical Psychologist</a:t>
            </a:r>
            <a:endParaRPr lang="en-GB" sz="1400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Psychotherapist</a:t>
            </a:r>
            <a:endParaRPr lang="en-GB" sz="1400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Human Resources Manager</a:t>
            </a:r>
            <a:endParaRPr lang="en-GB" sz="1400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Marketing Manager</a:t>
            </a:r>
            <a:endParaRPr lang="en-GB" sz="1400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72F684-3230-9E3F-5360-7394836AF21E}"/>
              </a:ext>
            </a:extLst>
          </p:cNvPr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020" y="2577819"/>
            <a:ext cx="3525413" cy="3733200"/>
          </a:xfrm>
          <a:prstGeom prst="rect">
            <a:avLst/>
          </a:prstGeom>
          <a:ln w="28575">
            <a:solidFill>
              <a:srgbClr val="00A8A6"/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F24485-C8F4-B1FC-740D-6444F5819FD0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C176B-0720-1639-EFA1-0BF84FB54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DAE200-FB47-36F1-9DA6-A38C4E73F0F2}"/>
              </a:ext>
            </a:extLst>
          </p:cNvPr>
          <p:cNvSpPr txBox="1"/>
          <p:nvPr/>
        </p:nvSpPr>
        <p:spPr>
          <a:xfrm>
            <a:off x="406012" y="434040"/>
            <a:ext cx="737547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Why not teach Psychology?</a:t>
            </a:r>
            <a:endParaRPr lang="en-US" sz="320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05A2A-95FE-AC1C-4982-175908A49333}"/>
              </a:ext>
            </a:extLst>
          </p:cNvPr>
          <p:cNvSpPr txBox="1"/>
          <p:nvPr/>
        </p:nvSpPr>
        <p:spPr>
          <a:xfrm>
            <a:off x="398400" y="3147352"/>
            <a:ext cx="6705626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solidFill>
                  <a:srgbClr val="155045"/>
                </a:solidFill>
                <a:latin typeface="Lato" panose="020F0502020204030203" pitchFamily="34" charset="77"/>
                <a:cs typeface="Arial"/>
              </a:rPr>
              <a:t>Explore teaching</a:t>
            </a:r>
            <a:endParaRPr lang="en-US" sz="2000" b="1" dirty="0">
              <a:solidFill>
                <a:srgbClr val="155045"/>
              </a:solidFill>
              <a:latin typeface="Lato" panose="020F0502020204030203" pitchFamily="34" charset="77"/>
            </a:endParaRPr>
          </a:p>
          <a:p>
            <a:endParaRPr lang="en-GB" dirty="0">
              <a:solidFill>
                <a:srgbClr val="155045"/>
              </a:solidFill>
              <a:latin typeface="Lato" panose="020F0502020204030203" pitchFamily="34" charset="77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98FEB-8D62-75BA-4CF5-BB63B1BB0641}"/>
              </a:ext>
            </a:extLst>
          </p:cNvPr>
          <p:cNvSpPr txBox="1"/>
          <p:nvPr/>
        </p:nvSpPr>
        <p:spPr>
          <a:xfrm>
            <a:off x="364318" y="4877059"/>
            <a:ext cx="767789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Lato" panose="020F0502020204030203" pitchFamily="34" charset="77"/>
                <a:cs typeface="Arial"/>
              </a:rPr>
              <a:t>The right skills to teach?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176BA-06ED-9852-05DE-829703CA46F1}"/>
              </a:ext>
            </a:extLst>
          </p:cNvPr>
          <p:cNvSpPr txBox="1"/>
          <p:nvPr/>
        </p:nvSpPr>
        <p:spPr>
          <a:xfrm>
            <a:off x="406012" y="1602289"/>
            <a:ext cx="10757707" cy="10854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No two days are the same – and neither are the pupils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Once qualified you can teach throughout your life 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You could teach abroad </a:t>
            </a:r>
          </a:p>
        </p:txBody>
      </p:sp>
      <p:sp>
        <p:nvSpPr>
          <p:cNvPr id="5" name="Rounded Rectangle 4">
            <a:hlinkClick r:id="rId3"/>
            <a:extLst>
              <a:ext uri="{FF2B5EF4-FFF2-40B4-BE49-F238E27FC236}">
                <a16:creationId xmlns:a16="http://schemas.microsoft.com/office/drawing/2014/main" id="{2A768667-01F0-6BF4-D87C-AA661AB9F267}"/>
              </a:ext>
            </a:extLst>
          </p:cNvPr>
          <p:cNvSpPr/>
          <p:nvPr/>
        </p:nvSpPr>
        <p:spPr>
          <a:xfrm>
            <a:off x="400719" y="3696895"/>
            <a:ext cx="1860331" cy="630621"/>
          </a:xfrm>
          <a:prstGeom prst="roundRect">
            <a:avLst/>
          </a:prstGeom>
          <a:solidFill>
            <a:srgbClr val="525F94"/>
          </a:solidFill>
          <a:ln>
            <a:solidFill>
              <a:srgbClr val="525F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Daniel’s Story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0" name="Rounded Rectangle 9">
            <a:hlinkClick r:id="rId4"/>
            <a:extLst>
              <a:ext uri="{FF2B5EF4-FFF2-40B4-BE49-F238E27FC236}">
                <a16:creationId xmlns:a16="http://schemas.microsoft.com/office/drawing/2014/main" id="{FA1F2DA6-B52A-3035-A393-55D264E8DF6E}"/>
              </a:ext>
            </a:extLst>
          </p:cNvPr>
          <p:cNvSpPr/>
          <p:nvPr/>
        </p:nvSpPr>
        <p:spPr>
          <a:xfrm>
            <a:off x="2676774" y="3696894"/>
            <a:ext cx="1860331" cy="630621"/>
          </a:xfrm>
          <a:prstGeom prst="roundRect">
            <a:avLst/>
          </a:prstGeom>
          <a:solidFill>
            <a:srgbClr val="525F94"/>
          </a:solidFill>
          <a:ln>
            <a:solidFill>
              <a:srgbClr val="525F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Jem’s Story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1" name="Rounded Rectangle 10">
            <a:hlinkClick r:id="rId5"/>
            <a:extLst>
              <a:ext uri="{FF2B5EF4-FFF2-40B4-BE49-F238E27FC236}">
                <a16:creationId xmlns:a16="http://schemas.microsoft.com/office/drawing/2014/main" id="{37142847-E010-6FD7-17D9-5F341A4172E9}"/>
              </a:ext>
            </a:extLst>
          </p:cNvPr>
          <p:cNvSpPr/>
          <p:nvPr/>
        </p:nvSpPr>
        <p:spPr>
          <a:xfrm>
            <a:off x="5049991" y="3696893"/>
            <a:ext cx="1860331" cy="630621"/>
          </a:xfrm>
          <a:prstGeom prst="roundRect">
            <a:avLst/>
          </a:prstGeom>
          <a:solidFill>
            <a:srgbClr val="525F94"/>
          </a:solidFill>
          <a:ln>
            <a:solidFill>
              <a:srgbClr val="525F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Shaniqua’s Story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3" name="Rounded Rectangle 12">
            <a:hlinkClick r:id="rId6"/>
            <a:extLst>
              <a:ext uri="{FF2B5EF4-FFF2-40B4-BE49-F238E27FC236}">
                <a16:creationId xmlns:a16="http://schemas.microsoft.com/office/drawing/2014/main" id="{995DB1FB-2FD1-C28C-F21E-7307249C687A}"/>
              </a:ext>
            </a:extLst>
          </p:cNvPr>
          <p:cNvSpPr/>
          <p:nvPr/>
        </p:nvSpPr>
        <p:spPr>
          <a:xfrm>
            <a:off x="400720" y="5398234"/>
            <a:ext cx="1860331" cy="6306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 well in a team?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14" name="Rounded Rectangle 13">
            <a:hlinkClick r:id="rId8"/>
            <a:extLst>
              <a:ext uri="{FF2B5EF4-FFF2-40B4-BE49-F238E27FC236}">
                <a16:creationId xmlns:a16="http://schemas.microsoft.com/office/drawing/2014/main" id="{12778D2F-155B-8610-2854-C028F1BFC9FF}"/>
              </a:ext>
            </a:extLst>
          </p:cNvPr>
          <p:cNvSpPr/>
          <p:nvPr/>
        </p:nvSpPr>
        <p:spPr>
          <a:xfrm>
            <a:off x="2676774" y="5398234"/>
            <a:ext cx="1860331" cy="63062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Love to nurture imagination?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5" name="Rounded Rectangle 14">
            <a:hlinkClick r:id="rId10"/>
            <a:extLst>
              <a:ext uri="{FF2B5EF4-FFF2-40B4-BE49-F238E27FC236}">
                <a16:creationId xmlns:a16="http://schemas.microsoft.com/office/drawing/2014/main" id="{29DE2B0D-4B3E-65E1-FB98-90B18E4D35A4}"/>
              </a:ext>
            </a:extLst>
          </p:cNvPr>
          <p:cNvSpPr/>
          <p:nvPr/>
        </p:nvSpPr>
        <p:spPr>
          <a:xfrm>
            <a:off x="5049991" y="5398233"/>
            <a:ext cx="1860331" cy="6306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Love to keep learning?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706E52-4DA8-BEA5-D245-605505638593}"/>
              </a:ext>
            </a:extLst>
          </p:cNvPr>
          <p:cNvSpPr/>
          <p:nvPr/>
        </p:nvSpPr>
        <p:spPr>
          <a:xfrm>
            <a:off x="5841761" y="1581593"/>
            <a:ext cx="6273521" cy="7392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Progress your career into leadership and management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Bring your outside interests into the classroom and your subject  </a:t>
            </a:r>
          </a:p>
        </p:txBody>
      </p:sp>
      <p:pic>
        <p:nvPicPr>
          <p:cNvPr id="16" name="Picture 15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E0AA07AB-E5AA-CE42-CEBB-93FE34ABFBD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288905" y="234179"/>
            <a:ext cx="1552874" cy="785754"/>
          </a:xfrm>
          <a:prstGeom prst="rect">
            <a:avLst/>
          </a:prstGeom>
        </p:spPr>
      </p:pic>
      <p:sp>
        <p:nvSpPr>
          <p:cNvPr id="18" name="Rounded Rectangle 11">
            <a:hlinkClick r:id="rId13"/>
            <a:extLst>
              <a:ext uri="{FF2B5EF4-FFF2-40B4-BE49-F238E27FC236}">
                <a16:creationId xmlns:a16="http://schemas.microsoft.com/office/drawing/2014/main" id="{8078F934-2742-42B8-44D7-8E30881804C8}"/>
              </a:ext>
            </a:extLst>
          </p:cNvPr>
          <p:cNvSpPr/>
          <p:nvPr/>
        </p:nvSpPr>
        <p:spPr>
          <a:xfrm>
            <a:off x="9188917" y="4553340"/>
            <a:ext cx="2249474" cy="1254547"/>
          </a:xfrm>
          <a:prstGeom prst="roundRect">
            <a:avLst/>
          </a:prstGeom>
          <a:solidFill>
            <a:srgbClr val="00A8A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</a:rPr>
              <a:t>What makes a great teacher?</a:t>
            </a:r>
          </a:p>
        </p:txBody>
      </p:sp>
      <p:pic>
        <p:nvPicPr>
          <p:cNvPr id="12" name="Picture 11" descr="A white question mark on a blue circle&#10;&#10;AI-generated content may be incorrect.">
            <a:extLst>
              <a:ext uri="{FF2B5EF4-FFF2-40B4-BE49-F238E27FC236}">
                <a16:creationId xmlns:a16="http://schemas.microsoft.com/office/drawing/2014/main" id="{614D8224-EEE2-032D-16B5-63B93138918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380" y="3563963"/>
            <a:ext cx="1254547" cy="125454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59AFF3-BAAF-069F-8BA6-A9D5259F0572}"/>
              </a:ext>
            </a:extLst>
          </p:cNvPr>
          <p:cNvCxnSpPr>
            <a:cxnSpLocks/>
          </p:cNvCxnSpPr>
          <p:nvPr/>
        </p:nvCxnSpPr>
        <p:spPr>
          <a:xfrm flipV="1">
            <a:off x="10106957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101522-097A-5D05-8E1F-5157408632D9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372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bar chart&#10;&#10;Description automatically generated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" y="77928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latin typeface="Lato" panose="020F0502020204030203" pitchFamily="34" charset="77"/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Lato" panose="020F0502020204030203" pitchFamily="34" charset="77"/>
              </a:rPr>
              <a:t>A-Level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Lato" panose="020F0502020204030203" pitchFamily="34" charset="77"/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026420" y="2632356"/>
            <a:ext cx="3064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2"/>
                </a:solidFill>
                <a:latin typeface="Lato" panose="020F0502020204030203" pitchFamily="34" charset="77"/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497082" y="2593288"/>
            <a:ext cx="206002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Lato" panose="020F0502020204030203" pitchFamily="34" charset="77"/>
              </a:rPr>
              <a:t>Apprenticeships</a:t>
            </a:r>
            <a:endParaRPr lang="en-US" sz="1200" b="1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  <a:latin typeface="Lato" panose="020F0502020204030203" pitchFamily="34" charset="77"/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Lato" panose="020F0502020204030203" pitchFamily="34" charset="77"/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2952035" y="5895748"/>
            <a:ext cx="639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Lato" panose="020F0502020204030203" pitchFamily="34" charset="77"/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598225" y="6444428"/>
            <a:ext cx="110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Lato" panose="020F0502020204030203" pitchFamily="34" charset="77"/>
              </a:rPr>
              <a:t>Teacher</a:t>
            </a:r>
            <a:endParaRPr lang="en-US" sz="1200" b="1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001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100" b="1" dirty="0">
                <a:solidFill>
                  <a:schemeClr val="bg2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100" b="1" dirty="0">
                <a:solidFill>
                  <a:schemeClr val="bg2"/>
                </a:solidFill>
                <a:latin typeface="Lato" panose="020F0502020204030203" pitchFamily="34" charset="77"/>
                <a:cs typeface="Calibri"/>
              </a:rPr>
              <a:t>• A minimum GCSE Grade 4 or above in English and Maths (plus Science if you want to teach primary) </a:t>
            </a:r>
            <a:endParaRPr lang="en-GB" sz="1100" b="1" dirty="0">
              <a:solidFill>
                <a:schemeClr val="bg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algn="ctr"/>
            <a:r>
              <a:rPr lang="en-GB" sz="1100" b="1" dirty="0">
                <a:solidFill>
                  <a:schemeClr val="bg2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A degree or equivalent qualification</a:t>
            </a:r>
            <a:endParaRPr lang="en-GB" sz="1100" b="1" dirty="0">
              <a:solidFill>
                <a:schemeClr val="bg2"/>
              </a:solidFill>
              <a:effectLst/>
              <a:latin typeface="Lato" panose="020F0502020204030203" pitchFamily="34" charset="77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616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A-Levels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4" y="2952175"/>
            <a:ext cx="2723106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T levels are nationally recognised, technical qualifications for 16–19-year-olds. Designed by leading employers, one T level is equivalent in size to 3 A-Levels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>
                <a:solidFill>
                  <a:schemeClr val="bg2"/>
                </a:solidFill>
                <a:latin typeface="Lato" panose="020F0502020204030203" pitchFamily="34" charset="77"/>
              </a:rPr>
              <a:t>Complete a degree course</a:t>
            </a:r>
            <a:br>
              <a:rPr lang="en-GB" sz="1000" b="1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400" b="1">
              <a:solidFill>
                <a:schemeClr val="bg2"/>
              </a:solidFill>
              <a:latin typeface="Lato" panose="020F0502020204030203" pitchFamily="34" charset="77"/>
            </a:endParaRP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It is possible to get QTS as part of an undergraduate degree, for example:</a:t>
            </a:r>
          </a:p>
          <a:p>
            <a:br>
              <a:rPr lang="en-GB" sz="200">
                <a:solidFill>
                  <a:schemeClr val="bg2"/>
                </a:solidFill>
                <a:latin typeface="Lato" panose="020F0502020204030203" pitchFamily="34" charset="77"/>
              </a:rPr>
            </a:br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Arts (BA) with QTS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Education (</a:t>
            </a:r>
            <a:r>
              <a:rPr lang="en-GB" sz="1000" err="1">
                <a:solidFill>
                  <a:schemeClr val="bg2"/>
                </a:solidFill>
                <a:latin typeface="Lato" panose="020F0502020204030203" pitchFamily="34" charset="77"/>
              </a:rPr>
              <a:t>BEd</a:t>
            </a:r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) with QTS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9925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Lato" panose="020F0502020204030203" pitchFamily="34" charset="77"/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700" dirty="0">
              <a:solidFill>
                <a:schemeClr val="bg2"/>
              </a:solidFill>
              <a:latin typeface="Lato" panose="020F0502020204030203" pitchFamily="34" charset="77"/>
            </a:endParaRPr>
          </a:p>
          <a:p>
            <a:br>
              <a:rPr lang="en-GB" sz="700" dirty="0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700" dirty="0">
              <a:solidFill>
                <a:schemeClr val="bg2"/>
              </a:solidFill>
              <a:latin typeface="Lato" panose="020F0502020204030203" pitchFamily="34" charset="77"/>
            </a:endParaRPr>
          </a:p>
          <a:p>
            <a:br>
              <a:rPr lang="en-GB" sz="700" dirty="0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700" dirty="0">
              <a:solidFill>
                <a:schemeClr val="bg2"/>
              </a:solidFill>
              <a:latin typeface="Lato" panose="020F0502020204030203" pitchFamily="34" charset="77"/>
            </a:endParaRPr>
          </a:p>
          <a:p>
            <a:r>
              <a:rPr lang="en-GB" sz="1000" dirty="0">
                <a:solidFill>
                  <a:schemeClr val="bg2"/>
                </a:solidFill>
                <a:latin typeface="Lato" panose="020F0502020204030203" pitchFamily="34" charset="77"/>
              </a:rPr>
              <a:t>Top up to a degree (Level 6) in a year of full-time study</a:t>
            </a:r>
            <a:endParaRPr lang="en-GB" sz="1000" dirty="0">
              <a:solidFill>
                <a:schemeClr val="bg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Degree apprenticeship 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(Level 6-7). There is a Level 6 Teaching apprenticeship programme</a:t>
            </a:r>
          </a:p>
        </p:txBody>
      </p:sp>
      <p:pic>
        <p:nvPicPr>
          <p:cNvPr id="23" name="Picture 22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DD8FE170-A078-B8BC-B97F-5563A4CC2A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288905" y="234179"/>
            <a:ext cx="1552874" cy="7857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A96440-D688-FF70-CFF3-1030357961BC}"/>
              </a:ext>
            </a:extLst>
          </p:cNvPr>
          <p:cNvCxnSpPr>
            <a:cxnSpLocks/>
          </p:cNvCxnSpPr>
          <p:nvPr/>
        </p:nvCxnSpPr>
        <p:spPr>
          <a:xfrm flipV="1">
            <a:off x="10106957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BDF83E00146B41AC579BBC327F12B4" ma:contentTypeVersion="22" ma:contentTypeDescription="Create a new document." ma:contentTypeScope="" ma:versionID="a678120e614dd22c33e08bdcafd495cc">
  <xsd:schema xmlns:xsd="http://www.w3.org/2001/XMLSchema" xmlns:xs="http://www.w3.org/2001/XMLSchema" xmlns:p="http://schemas.microsoft.com/office/2006/metadata/properties" xmlns:ns2="7b4fb87f-23cb-4748-807b-ac6ab6b70ca3" xmlns:ns3="75ca23ed-fdba-4544-8426-dc162b381dbf" targetNamespace="http://schemas.microsoft.com/office/2006/metadata/properties" ma:root="true" ma:fieldsID="93ecccb5b7bfea210300a7abb21bd884" ns2:_="" ns3:_="">
    <xsd:import namespace="7b4fb87f-23cb-4748-807b-ac6ab6b70ca3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Workstream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DocumentType" minOccurs="0"/>
                <xsd:element ref="ns2:InformationClassification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fb87f-23cb-4748-807b-ac6ab6b70ca3" elementFormDefault="qualified">
    <xsd:import namespace="http://schemas.microsoft.com/office/2006/documentManagement/types"/>
    <xsd:import namespace="http://schemas.microsoft.com/office/infopath/2007/PartnerControls"/>
    <xsd:element name="Workstream" ma:index="8" nillable="true" ma:displayName="Workstream" ma:format="Dropdown" ma:internalName="Workstream">
      <xsd:simpleType>
        <xsd:restriction base="dms:Choice">
          <xsd:enumeration value="FE &amp; Inclusion"/>
          <xsd:enumeration value="CL training, partnerships &amp; insights"/>
          <xsd:enumeration value="Strategic programme development"/>
          <xsd:enumeration value="National CL development"/>
          <xsd:enumeration value="Other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ocumentType" ma:index="15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Project Brief"/>
              <xsd:enumeration value="Research"/>
              <xsd:enumeration value="Project Planning"/>
              <xsd:enumeration value="Stakeholder Engagement"/>
              <xsd:enumeration value="Finance"/>
              <xsd:enumeration value="Procurement"/>
              <xsd:enumeration value="Compliance"/>
              <xsd:enumeration value="Contracts"/>
              <xsd:enumeration value="Risk Register"/>
              <xsd:enumeration value="Kick Off"/>
              <xsd:enumeration value="Agendas"/>
              <xsd:enumeration value="Draft Content"/>
              <xsd:enumeration value="Design"/>
              <xsd:enumeration value="Delivery Plan"/>
              <xsd:enumeration value="Data"/>
              <xsd:enumeration value="Progress Report"/>
              <xsd:enumeration value="Funder Reports"/>
              <xsd:enumeration value="Final Evaluation"/>
              <xsd:enumeration value="Resources"/>
              <xsd:enumeration value="Asset Contracts"/>
              <xsd:enumeration value="Assets"/>
              <xsd:enumeration value="Templates"/>
              <xsd:enumeration value="Presentations"/>
              <xsd:enumeration value="Approvals"/>
              <xsd:enumeration value="Choice 25"/>
            </xsd:restriction>
          </xsd:simpleType>
        </xsd:union>
      </xsd:simpleType>
    </xsd:element>
    <xsd:element name="InformationClassification" ma:index="16" nillable="true" ma:displayName="Information Classification" ma:format="Dropdown" ma:internalName="InformationClassification">
      <xsd:simpleType>
        <xsd:restriction base="dms:Choice">
          <xsd:enumeration value="Unclassified Documents"/>
          <xsd:enumeration value="Public"/>
          <xsd:enumeration value="Internal"/>
          <xsd:enumeration value="Confidential"/>
          <xsd:enumeration value="Highly Confidential"/>
          <xsd:enumeration value="Personal Data"/>
          <xsd:enumeration value="Special Category Data"/>
          <xsd:enumeration value="Encryption Keys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6916485-7e95-4a10-8beb-ad03f6a8e634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lcf76f155ced4ddcb4097134ff3c332f xmlns="7b4fb87f-23cb-4748-807b-ac6ab6b70ca3">
      <Terms xmlns="http://schemas.microsoft.com/office/infopath/2007/PartnerControls"/>
    </lcf76f155ced4ddcb4097134ff3c332f>
    <Workstream xmlns="7b4fb87f-23cb-4748-807b-ac6ab6b70ca3" xsi:nil="true"/>
    <InformationClassification xmlns="7b4fb87f-23cb-4748-807b-ac6ab6b70ca3" xsi:nil="true"/>
    <DocumentType xmlns="7b4fb87f-23cb-4748-807b-ac6ab6b70ca3" xsi:nil="true"/>
  </documentManagement>
</p:properties>
</file>

<file path=customXml/itemProps1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388BDD-1006-4426-84BA-16C215AA32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4fb87f-23cb-4748-807b-ac6ab6b70ca3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779049-4F17-4D64-978D-4C862B6C874B}">
  <ds:schemaRefs>
    <ds:schemaRef ds:uri="http://schemas.microsoft.com/office/2006/metadata/properties"/>
    <ds:schemaRef ds:uri="http://purl.org/dc/dcmitype/"/>
    <ds:schemaRef ds:uri="http://purl.org/dc/terms/"/>
    <ds:schemaRef ds:uri="75ca23ed-fdba-4544-8426-dc162b381dbf"/>
    <ds:schemaRef ds:uri="http://schemas.microsoft.com/office/2006/documentManagement/types"/>
    <ds:schemaRef ds:uri="http://purl.org/dc/elements/1.1/"/>
    <ds:schemaRef ds:uri="7b4fb87f-23cb-4748-807b-ac6ab6b70ca3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8424df11-8007-46d0-859c-d06b30e927bc}" enabled="0" method="" siteId="{8424df11-8007-46d0-859c-d06b30e927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1069</TotalTime>
  <Words>2032</Words>
  <Application>Microsoft Office PowerPoint</Application>
  <PresentationFormat>Widescreen</PresentationFormat>
  <Paragraphs>301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Arial,Sans-Serif</vt:lpstr>
      <vt:lpstr>Calibri</vt:lpstr>
      <vt:lpstr>Calibri Light</vt:lpstr>
      <vt:lpstr>Lato</vt:lpstr>
      <vt:lpstr>Symbol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Psychology pathways</vt:lpstr>
      <vt:lpstr>Combine study and work</vt:lpstr>
      <vt:lpstr>Study pathways</vt:lpstr>
      <vt:lpstr>Work pathways</vt:lpstr>
      <vt:lpstr>University league tables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Clare Parker</cp:lastModifiedBy>
  <cp:revision>174</cp:revision>
  <dcterms:created xsi:type="dcterms:W3CDTF">2022-04-04T12:54:06Z</dcterms:created>
  <dcterms:modified xsi:type="dcterms:W3CDTF">2025-09-05T10:04:07Z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0x01010012BDF83E00146B41AC579BBC327F12B4</vt:lpwstr>
  </property>
  <property fmtid="{D5CDD505-2E9C-101B-9397-08002B2CF9AE}" pid="3" name="Document Type">
    <vt:lpwstr/>
  </property>
  <property fmtid="{D5CDD505-2E9C-101B-9397-08002B2CF9AE}" pid="4" name="MediaServiceImageTags">
    <vt:lpwstr/>
  </property>
  <property fmtid="{D5CDD505-2E9C-101B-9397-08002B2CF9AE}" pid="5" name="Document_x0020_Type">
    <vt:lpwstr/>
  </property>
</Properties>
</file>