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ppt/slideLayouts/slideLayout16.xml" ContentType="application/vnd.openxmlformats-officedocument.presentationml.slideLayout+xml"/>
  <Override PartName="/ppt/theme/theme5.xml" ContentType="application/vnd.openxmlformats-officedocument.theme+xml"/>
  <Override PartName="/ppt/slideLayouts/slideLayout1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4"/>
    <p:sldMasterId id="2147483671" r:id="rId5"/>
    <p:sldMasterId id="2147483660" r:id="rId6"/>
    <p:sldMasterId id="2147483651" r:id="rId7"/>
    <p:sldMasterId id="2147483654" r:id="rId8"/>
    <p:sldMasterId id="2147483676" r:id="rId9"/>
  </p:sldMasterIdLst>
  <p:notesMasterIdLst>
    <p:notesMasterId r:id="rId27"/>
  </p:notesMasterIdLst>
  <p:sldIdLst>
    <p:sldId id="266" r:id="rId10"/>
    <p:sldId id="265" r:id="rId11"/>
    <p:sldId id="285" r:id="rId12"/>
    <p:sldId id="297" r:id="rId13"/>
    <p:sldId id="271" r:id="rId14"/>
    <p:sldId id="256" r:id="rId15"/>
    <p:sldId id="301" r:id="rId16"/>
    <p:sldId id="269" r:id="rId17"/>
    <p:sldId id="262" r:id="rId18"/>
    <p:sldId id="300" r:id="rId19"/>
    <p:sldId id="296" r:id="rId20"/>
    <p:sldId id="273" r:id="rId21"/>
    <p:sldId id="291" r:id="rId22"/>
    <p:sldId id="298" r:id="rId23"/>
    <p:sldId id="299" r:id="rId24"/>
    <p:sldId id="293" r:id="rId25"/>
    <p:sldId id="258" r:id="rId26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056923D-C69A-2D42-A4D5-5AA74C21BA64}" name="Josh Clarke" initials="JC" userId="S::jclarke@careersandenterprise.co.uk::1f1bbf5d-b007-4806-aa6b-91ab8e038bb2" providerId="AD"/>
  <p188:author id="{9F6D5970-FCBB-EE61-BE2C-33A064391527}" name="Tash Fuller" initials="TF" userId="S::nfuller@careersandenterprise.co.uk::281d84ef-d589-4e19-9b37-4850dfb7e0b2" providerId="AD"/>
  <p188:author id="{2948CD91-287B-3A82-22F6-A215488D9BBC}" name="Marie Jobson" initials="MJ" userId="S::mjobson@careersandenterprise.co.uk::bb001ab6-dd99-4b09-874d-ddf5a90bdfd2" providerId="AD"/>
  <p188:author id="{FB6E9FBE-6266-6B15-6B88-4629FD001FD4}" name="Philippa Hartley" initials="PH" userId="S::phartley@careersandenterprise.co.uk::2a2506f4-19e7-4777-8767-f0efb84bcc1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8A6"/>
    <a:srgbClr val="ED6D52"/>
    <a:srgbClr val="00A8A9"/>
    <a:srgbClr val="484A47"/>
    <a:srgbClr val="036A94"/>
    <a:srgbClr val="006A94"/>
    <a:srgbClr val="155045"/>
    <a:srgbClr val="000000"/>
    <a:srgbClr val="EBF7F7"/>
    <a:srgbClr val="E8B4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12700EF-AFFC-4F21-A040-1BDCEDE11643}" v="4" dt="2025-08-27T13:27:38.94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65"/>
    <p:restoredTop sz="61502" autoAdjust="0"/>
  </p:normalViewPr>
  <p:slideViewPr>
    <p:cSldViewPr snapToGrid="0">
      <p:cViewPr varScale="1">
        <p:scale>
          <a:sx n="68" d="100"/>
          <a:sy n="68" d="100"/>
        </p:scale>
        <p:origin x="215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presProps" Target="pres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8" Type="http://schemas.openxmlformats.org/officeDocument/2006/relationships/slideMaster" Target="slideMasters/slideMaster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1227E9-049B-4639-9970-3AA4415DC243}" type="datetimeFigureOut">
              <a:t>9/4/2025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931DAE-8EEE-416B-A7B3-405BE90A67B5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9675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bc.co.uk/bitesize/tags/zd7fqp3/jobs-that-use-business/1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bbc.co.uk/bitesize/groups/cvpqdxxd824t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bc.co.uk/bitesize/tags/zd7fqp3/jobs-that-use-business/1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bbc.co.uk/bitesize/tags/zn7h8xs/jobs-that-use-design-and-technology/1" TargetMode="Externa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bc.co.uk/bitesize/tags/zn7h8xs/jobs-that-use-design-and-technology/1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nationalcareers.service.gov.uk/explore-careers" TargetMode="Externa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ypathcareersuk.com/other-careers-videos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resources.careersandenterprise.co.uk/resources/my-learning-my-future-product-design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nationalcareers.service.gov.uk/explore-careers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ambition.northeast-ca.gov.uk/buzz-quiz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allow curriculum teachers to </a:t>
            </a:r>
            <a:r>
              <a:rPr lang="en-GB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increase learner engagement,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within meaningful achievement of Gatsby Benchmark 4,by: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highlighting the relevance of their subject and pathways to the world of work and careers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making links to pathways, careers and the world of work from the curriculum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embedding curriculum learning in the context of the world of work</a:t>
            </a:r>
          </a:p>
          <a:p>
            <a:pPr marL="171450" indent="-171450">
              <a:buFont typeface="Arial,Sans-Serif"/>
              <a:buChar char="•"/>
            </a:pPr>
            <a:endParaRPr lang="en-GB" dirty="0">
              <a:cs typeface="Calibri"/>
            </a:endParaRPr>
          </a:p>
          <a:p>
            <a:pPr marL="0" indent="0">
              <a:buNone/>
            </a:pPr>
            <a:endParaRPr lang="en-GB" dirty="0">
              <a:cs typeface="Calibri"/>
            </a:endParaRPr>
          </a:p>
          <a:p>
            <a:pPr marL="0" indent="0">
              <a:buNone/>
            </a:pPr>
            <a:r>
              <a:rPr lang="en-GB" b="1" dirty="0"/>
              <a:t>How to use these slides?</a:t>
            </a:r>
            <a:endParaRPr lang="en-GB" dirty="0">
              <a:cs typeface="Calibri"/>
            </a:endParaRPr>
          </a:p>
          <a:p>
            <a:r>
              <a:rPr lang="en-GB" dirty="0"/>
              <a:t>These slides can be used at any point during KS3/4 or post 16 to engage learners in curriculum learning and to highlight the relevance of your subject to future careers and opportunities.</a:t>
            </a:r>
            <a:endParaRPr lang="en-GB" dirty="0">
              <a:cs typeface="Calibri"/>
            </a:endParaRPr>
          </a:p>
          <a:p>
            <a:r>
              <a:rPr lang="en-GB" dirty="0"/>
              <a:t>They will be of most relevance within an option process and can support work you are doing to encourage learners to consider their options for KS4/Post 16.</a:t>
            </a:r>
            <a:endParaRPr lang="en-GB" dirty="0">
              <a:cs typeface="Calibri"/>
            </a:endParaRPr>
          </a:p>
          <a:p>
            <a:endParaRPr lang="en-GB" dirty="0">
              <a:cs typeface="Calibri"/>
            </a:endParaRPr>
          </a:p>
          <a:p>
            <a:endParaRPr lang="en-GB" dirty="0">
              <a:cs typeface="Calibri"/>
            </a:endParaRPr>
          </a:p>
          <a:p>
            <a:endParaRPr lang="en-GB" dirty="0">
              <a:cs typeface="Calibri"/>
            </a:endParaRPr>
          </a:p>
          <a:p>
            <a:endParaRPr lang="en-GB" dirty="0">
              <a:cs typeface="Calibri"/>
            </a:endParaRPr>
          </a:p>
          <a:p>
            <a:pPr marL="0" indent="0">
              <a:buNone/>
            </a:pPr>
            <a:endParaRPr lang="en-GB" dirty="0">
              <a:cs typeface="Calibri"/>
            </a:endParaRPr>
          </a:p>
          <a:p>
            <a:pPr marL="0" indent="0">
              <a:buNone/>
            </a:pPr>
            <a:endParaRPr lang="en-GB" dirty="0">
              <a:cs typeface="Calibri"/>
            </a:endParaRPr>
          </a:p>
          <a:p>
            <a:endParaRPr lang="en-GB" dirty="0">
              <a:cs typeface="Calibri"/>
            </a:endParaRPr>
          </a:p>
          <a:p>
            <a:endParaRPr lang="en-GB" b="1" dirty="0">
              <a:highlight>
                <a:srgbClr val="FFFF00"/>
              </a:highlight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27FA38-E476-468F-BBCA-7E6E019007F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04844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AA163F-D55C-379C-5CE6-C1AB5C039F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D9BB33D-5017-C9DE-45E0-10102ABFFAF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0E2FB6D-0085-38EB-0FE1-DE154CBE81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Use the bullets on the slide to discuss benefits of teaching.</a:t>
            </a:r>
            <a:endParaRPr lang="en-GB" dirty="0">
              <a:cs typeface="Calibri"/>
            </a:endParaRPr>
          </a:p>
          <a:p>
            <a:r>
              <a:rPr lang="en-GB" dirty="0"/>
              <a:t>Bring through the reasons cited in your guide P5:</a:t>
            </a:r>
            <a:endParaRPr lang="en-GB" dirty="0">
              <a:cs typeface="Calibri"/>
            </a:endParaRPr>
          </a:p>
          <a:p>
            <a:r>
              <a:rPr lang="en-GB" dirty="0"/>
              <a:t>Re teaching: </a:t>
            </a:r>
          </a:p>
          <a:p>
            <a:r>
              <a:rPr lang="en-GB" dirty="0"/>
              <a:t>2. Turn your passion into a career</a:t>
            </a:r>
            <a:endParaRPr lang="en-GB" dirty="0">
              <a:cs typeface="Calibri"/>
            </a:endParaRPr>
          </a:p>
          <a:p>
            <a:r>
              <a:rPr lang="en-GB" dirty="0"/>
              <a:t>3. The reward is always worth the challenge</a:t>
            </a:r>
            <a:endParaRPr lang="en-GB" dirty="0">
              <a:cs typeface="Calibri"/>
            </a:endParaRPr>
          </a:p>
          <a:p>
            <a:r>
              <a:rPr lang="en-GB" dirty="0"/>
              <a:t>4. More time for what you love</a:t>
            </a:r>
            <a:endParaRPr lang="en-GB" dirty="0">
              <a:cs typeface="Calibri"/>
            </a:endParaRPr>
          </a:p>
          <a:p>
            <a:r>
              <a:rPr lang="en-GB" dirty="0"/>
              <a:t>5. Start on at least £25k (£32k inner London)</a:t>
            </a:r>
            <a:endParaRPr lang="en-GB" dirty="0">
              <a:cs typeface="Calibri"/>
            </a:endParaRPr>
          </a:p>
          <a:p>
            <a:r>
              <a:rPr lang="en-GB" dirty="0"/>
              <a:t> </a:t>
            </a:r>
            <a:endParaRPr lang="en-GB" dirty="0">
              <a:cs typeface="Calibri"/>
            </a:endParaRPr>
          </a:p>
          <a:p>
            <a:r>
              <a:rPr lang="en-GB" dirty="0"/>
              <a:t>‘Explore teaching’ is a great introduction for your students to consider what it is really like to be on the other side of the desk (you choose the best fit video for your students).</a:t>
            </a:r>
            <a:endParaRPr lang="en-US" dirty="0"/>
          </a:p>
          <a:p>
            <a:r>
              <a:rPr lang="en-GB" dirty="0"/>
              <a:t> </a:t>
            </a:r>
            <a:endParaRPr lang="en-US" dirty="0"/>
          </a:p>
          <a:p>
            <a:r>
              <a:rPr lang="en-GB" dirty="0"/>
              <a:t>·Daniel is the early stages of his teaching career as a primary teacher and shares his journey, belief, and pride that great teachers make all the difference. </a:t>
            </a:r>
            <a:endParaRPr lang="en-US" dirty="0"/>
          </a:p>
          <a:p>
            <a:r>
              <a:rPr lang="en-GB" dirty="0"/>
              <a:t>·Jem who always wanted to be a teacher from his time at university, teaches history and politics in an 11-18 secondary school. Filmed in his school, he shares his career progression, along with pupils sharing why they enjoy his lessons.</a:t>
            </a:r>
            <a:endParaRPr lang="en-GB" dirty="0">
              <a:cs typeface="Calibri"/>
            </a:endParaRPr>
          </a:p>
          <a:p>
            <a:r>
              <a:rPr lang="en-GB" dirty="0"/>
              <a:t>·Shaniqua is a primary teacher who shares her inspiring and personal journey from having to retake her GCSEs, to working as a Teaching Assistant, alongside studying for a degree. Filmed in her school, which she used to attend, Shaniqua shares her message that there are ‘other ways to become a teacher than doing A Levels and straight to university’. </a:t>
            </a:r>
            <a:endParaRPr lang="en-GB" dirty="0">
              <a:cs typeface="Calibri"/>
            </a:endParaRPr>
          </a:p>
          <a:p>
            <a:r>
              <a:rPr lang="en-GB" dirty="0"/>
              <a:t> </a:t>
            </a:r>
            <a:endParaRPr lang="en-GB" dirty="0">
              <a:cs typeface="Calibri"/>
            </a:endParaRPr>
          </a:p>
          <a:p>
            <a:r>
              <a:rPr lang="en-GB" dirty="0"/>
              <a:t>The right skills to teach?</a:t>
            </a:r>
            <a:endParaRPr lang="en-GB" dirty="0">
              <a:cs typeface="Calibri"/>
            </a:endParaRPr>
          </a:p>
          <a:p>
            <a:r>
              <a:rPr lang="en-GB" dirty="0"/>
              <a:t>These three very short films show students those skills they have already gained like teamwork, imagination or a love of learning - could they be more of teacher than they think?</a:t>
            </a:r>
            <a:endParaRPr lang="en-GB" dirty="0">
              <a:cs typeface="Calibri"/>
            </a:endParaRPr>
          </a:p>
          <a:p>
            <a:r>
              <a:rPr lang="en-GB" dirty="0"/>
              <a:t> </a:t>
            </a:r>
            <a:endParaRPr lang="en-GB" dirty="0">
              <a:cs typeface="Calibri"/>
            </a:endParaRPr>
          </a:p>
          <a:p>
            <a:r>
              <a:rPr lang="en-GB" dirty="0"/>
              <a:t>What makes a great teacher?</a:t>
            </a:r>
            <a:endParaRPr lang="en-GB" dirty="0">
              <a:cs typeface="Calibri"/>
            </a:endParaRPr>
          </a:p>
          <a:p>
            <a:r>
              <a:rPr lang="en-GB" dirty="0"/>
              <a:t>A short video where secondary pupils share their responses to this question. Try asking your students first and then comparing their answers with the students on film.</a:t>
            </a:r>
            <a:endParaRPr lang="en-GB" dirty="0">
              <a:cs typeface="Calibri"/>
            </a:endParaRPr>
          </a:p>
          <a:p>
            <a:endParaRPr lang="en-GB" dirty="0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C5C13F-ECA7-02FC-80B7-CB7D0D05CD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931DAE-8EEE-416B-A7B3-405BE90A67B5}" type="slidenum">
              <a:rPr lang="en-GB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97038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Here is the power point version of the infographic resource showing different options learners could follow to get into teaching. </a:t>
            </a:r>
            <a:endParaRPr lang="en-US" dirty="0"/>
          </a:p>
          <a:p>
            <a:r>
              <a:rPr lang="en-GB" dirty="0"/>
              <a:t>Go through this with your learners and give examples of different staff in your school, special school or college who followed these paths.</a:t>
            </a:r>
            <a:endParaRPr lang="en-US" dirty="0">
              <a:cs typeface="Calibri"/>
            </a:endParaRPr>
          </a:p>
          <a:p>
            <a:endParaRPr lang="en-GB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931DAE-8EEE-416B-A7B3-405BE90A67B5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5587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931DAE-8EEE-416B-A7B3-405BE90A67B5}" type="slidenum">
              <a:rPr lang="en-GB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31224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931DAE-8EEE-416B-A7B3-405BE90A67B5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27915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931DAE-8EEE-416B-A7B3-405BE90A67B5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94029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6B68B5-7F57-5E67-67D8-E5091717BA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CA95040-5012-8088-5435-321B060349D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167E575-1BB4-E442-24A2-F773B9A01A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Supported internship (with EHCP) is an unpaid work-based study programme that usually lasts for one year. It includes an extended work placement that lasts for at least 6 </a:t>
            </a:r>
          </a:p>
          <a:p>
            <a:r>
              <a:rPr lang="en-GB" dirty="0"/>
              <a:t>months. This will help young people take the first step from education into the workplace while gaining the skills they need to get a paid job.</a:t>
            </a:r>
          </a:p>
          <a:p>
            <a:endParaRPr lang="en-GB" dirty="0"/>
          </a:p>
          <a:p>
            <a:r>
              <a:rPr lang="en-GB" dirty="0"/>
              <a:t>School Leaver schemes. Some companies offer school leaver schemes to young people who have completed A levels. The scheme allows them to learn and train with a large company while earning a wage. You need to check each company’s website to see if they offer a school leaver scheme and how to apply.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You need to be 18 or over and not in full time education. Usually, the schemes require high A level grades or equivalent qualifications.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2E025C-F062-AB5B-0D84-5FBF75F8000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931DAE-8EEE-416B-A7B3-405BE90A67B5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56300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Some learners will aspire to go to the top university for their subject. However, this isn't the same for all subjects.</a:t>
            </a:r>
          </a:p>
          <a:p>
            <a:r>
              <a:rPr lang="en-US" dirty="0">
                <a:cs typeface="Calibri"/>
              </a:rPr>
              <a:t>It also depends what aspect of university life young people consider the most important.</a:t>
            </a:r>
          </a:p>
          <a:p>
            <a:r>
              <a:rPr lang="en-US" dirty="0">
                <a:cs typeface="Calibri"/>
              </a:rPr>
              <a:t>Once you have had this discussion with learners, follow the link and filter by different factors to help inform their choices.</a:t>
            </a: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931DAE-8EEE-416B-A7B3-405BE90A67B5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95315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931DAE-8EEE-416B-A7B3-405BE90A67B5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73136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r>
              <a:rPr lang="en-GB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Why study Product Design?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</a:t>
            </a:r>
          </a:p>
          <a:p>
            <a:pPr rtl="0" fontAlgn="base"/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</a:t>
            </a:r>
          </a:p>
          <a:p>
            <a:pPr rtl="0" fontAlgn="base"/>
            <a:r>
              <a:rPr lang="en-GB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Pathway to exciting careers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</a:t>
            </a:r>
          </a:p>
          <a:p>
            <a:pPr rtl="0" fontAlgn="base"/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Product Design can lead to careers in industrial design, architecture, engineering, fashion, interior design, and more.​</a:t>
            </a:r>
          </a:p>
          <a:p>
            <a:pPr rtl="0" fontAlgn="base"/>
            <a:r>
              <a:rPr lang="en-GB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Develop in-demand skills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</a:t>
            </a:r>
          </a:p>
          <a:p>
            <a:pPr rtl="0" fontAlgn="base"/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You’ll gain skills in sketching, CAD (computer-aided design), prototyping, and critical thinking valuable in many industries.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</a:t>
            </a:r>
          </a:p>
          <a:p>
            <a:pPr rtl="0" fontAlgn="base"/>
            <a:r>
              <a:rPr lang="en-GB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Blend art and engineering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</a:t>
            </a:r>
          </a:p>
          <a:p>
            <a:pPr rtl="0" fontAlgn="base"/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It’s a unique subject that brings together design, technology, materials science, and user experience.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</a:t>
            </a:r>
          </a:p>
          <a:p>
            <a:pPr rtl="0" fontAlgn="base"/>
            <a:r>
              <a:rPr lang="en-GB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Solve real-world problems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</a:t>
            </a:r>
          </a:p>
          <a:p>
            <a:pPr rtl="0" fontAlgn="base"/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 will learn how to design products that improve people’s lives, from everyday tools to innovative tech solutions.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</a:t>
            </a:r>
          </a:p>
          <a:p>
            <a:pPr rtl="0" fontAlgn="base"/>
            <a:r>
              <a:rPr lang="en-GB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Unleash your creativity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</a:t>
            </a:r>
          </a:p>
          <a:p>
            <a:pPr rtl="0" fontAlgn="base"/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Product Design lets you turn ideas into real, functional objects combining imagination with practical problem-solving.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</a:t>
            </a:r>
          </a:p>
          <a:p>
            <a:pPr rtl="0" fontAlgn="base"/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</a:t>
            </a:r>
          </a:p>
          <a:p>
            <a:pPr rtl="0" fontAlgn="base"/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Reflection: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</a:t>
            </a:r>
          </a:p>
          <a:p>
            <a:pPr rtl="0" fontAlgn="base"/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there anything else you would add to this list?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</a:t>
            </a:r>
          </a:p>
          <a:p>
            <a:pPr rtl="0" fontAlgn="base"/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do you share the importance of studying Product Design with learners?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</a:t>
            </a:r>
          </a:p>
          <a:p>
            <a:pPr rtl="0" fontAlgn="base"/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do you communicate the value of studying Product Design with parents and carers?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</a:t>
            </a:r>
          </a:p>
          <a:p>
            <a:pPr rtl="0" fontAlgn="base"/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</a:t>
            </a:r>
          </a:p>
          <a:p>
            <a:pPr rtl="0" fontAlgn="base"/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27FA38-E476-468F-BBCA-7E6E019007F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76307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r>
              <a:rPr lang="en-GB" sz="1200" b="0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Jobs that use Design &amp; Technology (Product Design)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BBC Bitesize Careers: </a:t>
            </a:r>
            <a:r>
              <a:rPr lang="en-GB" dirty="0">
                <a:hlinkClick r:id="rId4"/>
              </a:rPr>
              <a:t>Jobs that use Design and Technology – Careers – BBC Bitesize</a:t>
            </a:r>
            <a:endParaRPr lang="en-GB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fontAlgn="base"/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</a:t>
            </a:r>
          </a:p>
          <a:p>
            <a:pPr rtl="0" fontAlgn="base"/>
            <a:r>
              <a:rPr lang="en-GB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Activity Ideas: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</a:t>
            </a:r>
          </a:p>
          <a:p>
            <a:pPr rtl="0" fontAlgn="base"/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Ahead of revealing content of slide, encourage students to think about as many roles linked to your subject as they can in pairs/groups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​.</a:t>
            </a:r>
          </a:p>
          <a:p>
            <a:pPr rtl="0" fontAlgn="base"/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Encourage students to engage with specific videos/profiles or direct students to specific roles/careers to predict, research and reflect on: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</a:t>
            </a:r>
          </a:p>
          <a:p>
            <a:pPr rtl="0" fontAlgn="base"/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</a:t>
            </a:r>
          </a:p>
          <a:p>
            <a:pPr rtl="0" fontAlgn="base"/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Pathways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</a:t>
            </a:r>
          </a:p>
          <a:p>
            <a:pPr rtl="0" fontAlgn="base"/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Essential Skills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</a:t>
            </a:r>
          </a:p>
          <a:p>
            <a:pPr rtl="0" fontAlgn="base"/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Wages/Work Conditions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</a:t>
            </a:r>
          </a:p>
          <a:p>
            <a:pPr rtl="0" fontAlgn="base"/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Why they, might like/not like in a particular role?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</a:t>
            </a:r>
          </a:p>
          <a:p>
            <a:pPr rtl="0" fontAlgn="base"/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</a:t>
            </a:r>
          </a:p>
          <a:p>
            <a:pPr rtl="0" fontAlgn="base"/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</a:t>
            </a:r>
          </a:p>
          <a:p>
            <a:pPr rtl="0" fontAlgn="base"/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</a:t>
            </a:r>
          </a:p>
          <a:p>
            <a:pPr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27FA38-E476-468F-BBCA-7E6E019007F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17178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BF27AF-8F76-7E96-C0DC-D685C82DD1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68F9BAF-3116-18F0-7BF3-613DEB9B35A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3715A9B-9DBF-0AE6-62E9-573F101BE2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u="sng" dirty="0">
                <a:effectLst/>
                <a:hlinkClick r:id="rId3"/>
              </a:rPr>
              <a:t>Jobs that use</a:t>
            </a:r>
            <a:r>
              <a:rPr lang="en-GB" u="sng" dirty="0">
                <a:hlinkClick r:id="rId3"/>
              </a:rPr>
              <a:t> Design &amp; Technology (Product Design)</a:t>
            </a:r>
            <a:r>
              <a:rPr lang="en-GB" dirty="0"/>
              <a:t> </a:t>
            </a:r>
            <a:r>
              <a:rPr lang="en-GB" dirty="0">
                <a:effectLst/>
              </a:rPr>
              <a:t>BBC Bitesize Careers:</a:t>
            </a:r>
            <a:r>
              <a:rPr lang="en-GB" dirty="0"/>
              <a:t> </a:t>
            </a:r>
            <a:r>
              <a:rPr lang="en-GB" dirty="0">
                <a:effectLst/>
                <a:hlinkClick r:id="rId4"/>
              </a:rPr>
              <a:t>https://www.bbc.co.uk/bitesize/tags/</a:t>
            </a:r>
            <a:r>
              <a:rPr lang="en-GB" dirty="0">
                <a:hlinkClick r:id="rId4"/>
              </a:rPr>
              <a:t>zn7h8xs</a:t>
            </a:r>
            <a:r>
              <a:rPr lang="en-GB" dirty="0">
                <a:effectLst/>
                <a:hlinkClick r:id="rId4"/>
              </a:rPr>
              <a:t>/</a:t>
            </a:r>
            <a:r>
              <a:rPr lang="en-GB" dirty="0">
                <a:hlinkClick r:id="rId4"/>
              </a:rPr>
              <a:t>jobs-that-use-design-and-technology</a:t>
            </a:r>
            <a:r>
              <a:rPr lang="en-GB" dirty="0">
                <a:effectLst/>
                <a:hlinkClick r:id="rId4"/>
              </a:rPr>
              <a:t>/1</a:t>
            </a:r>
            <a:endParaRPr lang="en-GB" dirty="0">
              <a:hlinkClick r:id="rId4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dirty="0"/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b="1" dirty="0">
                <a:effectLst/>
              </a:rPr>
              <a:t>Activity Ideas:</a:t>
            </a:r>
            <a:endParaRPr lang="en-US" dirty="0">
              <a:effectLst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dirty="0">
                <a:effectLst/>
              </a:rPr>
              <a:t>Ahead of revealing content of slide, encourage students to think about as many roles linked to your subject as they can in pairs/groups.</a:t>
            </a:r>
            <a:endParaRPr lang="en-US" dirty="0">
              <a:effectLst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dirty="0">
                <a:effectLst/>
              </a:rPr>
              <a:t>Encourage students to engage with specific videos/profiles or direct students to specific roles/careers to predict, research and reflect on:</a:t>
            </a:r>
            <a:endParaRPr lang="en-US" dirty="0">
              <a:effectLst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endParaRPr lang="en-GB" dirty="0">
              <a:effectLst/>
            </a:endParaRPr>
          </a:p>
          <a:p>
            <a:pPr marL="171450" lvl="0" indent="-171450">
              <a:lnSpc>
                <a:spcPct val="107000"/>
              </a:lnSpc>
              <a:spcAft>
                <a:spcPts val="800"/>
              </a:spcAft>
              <a:buFont typeface="Arial,Sans-Serif"/>
              <a:buChar char="•"/>
            </a:pPr>
            <a:r>
              <a:rPr lang="en-GB" dirty="0">
                <a:effectLst/>
              </a:rPr>
              <a:t>Pathways</a:t>
            </a:r>
            <a:endParaRPr lang="en-US" dirty="0">
              <a:effectLst/>
            </a:endParaRPr>
          </a:p>
          <a:p>
            <a:pPr marL="171450" lvl="0" indent="-171450">
              <a:lnSpc>
                <a:spcPct val="107000"/>
              </a:lnSpc>
              <a:spcAft>
                <a:spcPts val="800"/>
              </a:spcAft>
              <a:buFont typeface="Arial,Sans-Serif"/>
              <a:buChar char="•"/>
            </a:pPr>
            <a:r>
              <a:rPr lang="en-GB" dirty="0">
                <a:effectLst/>
              </a:rPr>
              <a:t>Essential Skills</a:t>
            </a:r>
            <a:endParaRPr lang="en-US" dirty="0">
              <a:effectLst/>
            </a:endParaRPr>
          </a:p>
          <a:p>
            <a:pPr marL="171450" lvl="0" indent="-171450">
              <a:lnSpc>
                <a:spcPct val="107000"/>
              </a:lnSpc>
              <a:spcAft>
                <a:spcPts val="800"/>
              </a:spcAft>
              <a:buFont typeface="Arial,Sans-Serif"/>
              <a:buChar char="•"/>
            </a:pPr>
            <a:r>
              <a:rPr lang="en-GB" dirty="0">
                <a:effectLst/>
              </a:rPr>
              <a:t>Wages/Work Conditions</a:t>
            </a:r>
            <a:endParaRPr lang="en-US" dirty="0">
              <a:effectLst/>
            </a:endParaRP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,Sans-Serif"/>
              <a:buChar char="•"/>
            </a:pPr>
            <a:r>
              <a:rPr lang="en-GB" dirty="0">
                <a:effectLst/>
              </a:rPr>
              <a:t>Why they, might like/not like </a:t>
            </a:r>
            <a:r>
              <a:rPr lang="en-GB" dirty="0"/>
              <a:t>in a particular </a:t>
            </a:r>
            <a:r>
              <a:rPr lang="en-GB" dirty="0">
                <a:effectLst/>
              </a:rPr>
              <a:t>role?</a:t>
            </a:r>
            <a:endParaRPr lang="en-GB" dirty="0">
              <a:cs typeface="Calibri"/>
            </a:endParaRP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,Sans-Serif"/>
              <a:buChar char="•"/>
            </a:pPr>
            <a:endParaRPr lang="en-GB" dirty="0">
              <a:cs typeface="Calibri"/>
            </a:endParaRPr>
          </a:p>
          <a:p>
            <a:endParaRPr lang="en-US" dirty="0"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E5E18D-8FC5-103F-4D07-ED746ADADD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27FA38-E476-468F-BBCA-7E6E019007F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01681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It’s important for students to understand the wide range of possibilities arising from your subject. Here’s some to explore…try and focus on less obvious choices.</a:t>
            </a:r>
          </a:p>
          <a:p>
            <a:endParaRPr lang="en-US" dirty="0"/>
          </a:p>
          <a:p>
            <a:r>
              <a:rPr lang="en-US" dirty="0"/>
              <a:t>To select more yourself:</a:t>
            </a:r>
          </a:p>
          <a:p>
            <a:r>
              <a:rPr lang="en-US" dirty="0"/>
              <a:t>BBC Bitesize link:</a:t>
            </a:r>
          </a:p>
          <a:p>
            <a:r>
              <a:rPr lang="en-US" dirty="0">
                <a:hlinkClick r:id="rId3"/>
              </a:rPr>
              <a:t>https://www.bbc.co.uk/bitesize/tags/zn7h8xs/jobs-that-use-design-and-technology/1</a:t>
            </a:r>
            <a:endParaRPr lang="en-US" dirty="0">
              <a:cs typeface="Calibri" panose="020F0502020204030204"/>
              <a:hlinkClick r:id="rId3"/>
            </a:endParaRPr>
          </a:p>
          <a:p>
            <a:endParaRPr lang="en-US" dirty="0">
              <a:cs typeface="Calibri"/>
            </a:endParaRPr>
          </a:p>
          <a:p>
            <a:r>
              <a:rPr lang="en-US" dirty="0"/>
              <a:t>National Careers Service link:</a:t>
            </a:r>
          </a:p>
          <a:p>
            <a:r>
              <a:rPr lang="en-US" dirty="0">
                <a:hlinkClick r:id="rId4"/>
              </a:rPr>
              <a:t>https://nationalcareers.service.gov.uk/explore-careers</a:t>
            </a:r>
            <a:endParaRPr lang="en-US" dirty="0"/>
          </a:p>
          <a:p>
            <a:endParaRPr lang="en-US" dirty="0"/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931DAE-8EEE-416B-A7B3-405BE90A67B5}" type="slidenum">
              <a:rPr lang="en-GB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33667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MYPATH are a series of fabulous videos designed to inspire students in a variety of jobs.</a:t>
            </a:r>
          </a:p>
          <a:p>
            <a:endParaRPr lang="en-US" dirty="0"/>
          </a:p>
          <a:p>
            <a:r>
              <a:rPr lang="en-US" dirty="0">
                <a:hlinkClick r:id="rId3"/>
              </a:rPr>
              <a:t>https://www.mypathcareersuk.com/other-careers-videos</a:t>
            </a:r>
            <a:endParaRPr lang="en-US" dirty="0"/>
          </a:p>
          <a:p>
            <a:endParaRPr lang="en-US" dirty="0"/>
          </a:p>
          <a:p>
            <a:r>
              <a:rPr lang="en-US" dirty="0"/>
              <a:t>Inspire students with these clips. </a:t>
            </a: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931DAE-8EEE-416B-A7B3-405BE90A67B5}" type="slidenum">
              <a:rPr lang="en-GB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74555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7FF371-A56A-F8DC-0509-45FF91669E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82EFB23-2022-507E-8DA8-D78456143AE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0A3B7CA-89E1-6725-9360-008CDB070D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hlinkClick r:id="rId3"/>
              </a:rPr>
              <a:t>My Learning My Future: Product Design | CEC Resource Directory</a:t>
            </a:r>
            <a:endParaRPr lang="en-GB" dirty="0"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F44D37-C439-333C-261E-8B4B1691E2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931DAE-8EEE-416B-A7B3-405BE90A67B5}" type="slidenum">
              <a:rPr lang="en-GB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60440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931DAE-8EEE-416B-A7B3-405BE90A67B5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55898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hlinkClick r:id="rId3"/>
              </a:rPr>
              <a:t>https://nationalcareers.service.gov.uk/explore-careers</a:t>
            </a:r>
            <a:endParaRPr lang="en-GB" dirty="0"/>
          </a:p>
          <a:p>
            <a:endParaRPr lang="en-GB" dirty="0"/>
          </a:p>
          <a:p>
            <a:r>
              <a:rPr lang="en-GB" b="1" dirty="0"/>
              <a:t>How to use this slide:</a:t>
            </a:r>
            <a:endParaRPr lang="en-GB" dirty="0"/>
          </a:p>
          <a:p>
            <a:endParaRPr lang="en-GB" dirty="0"/>
          </a:p>
          <a:p>
            <a:pPr>
              <a:defRPr/>
            </a:pPr>
            <a:r>
              <a:rPr lang="en-GB" dirty="0"/>
              <a:t>Highlight the National Careers Service: Explore Careers Tool 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hlinkClick r:id="rId3"/>
              </a:rPr>
              <a:t>https://nationalcareers.service.gov.uk/explore-careers</a:t>
            </a:r>
            <a:endParaRPr lang="en-GB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>
              <a:defRPr/>
            </a:pPr>
            <a:endParaRPr lang="en-GB" dirty="0"/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Encourage students to access the tool and research general or specific roles linked to your subject.</a:t>
            </a:r>
            <a:endParaRPr lang="en-GB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Set students comparative/reflective tasks about why students may/may not like jobs they research.</a:t>
            </a:r>
            <a:endParaRPr lang="en-GB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/>
            </a:pPr>
            <a:endParaRPr lang="en-GB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Ask if your students have done the Buzz quiz (5mins to complete) – if they haven’t then consider setting this as a pre/post task to allow them to reflect on how these roles may suit them based on their profile. Take the test and find out which animal you are, too!</a:t>
            </a:r>
            <a:endParaRPr lang="en-GB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sng" strike="noStrike" kern="1200" cap="none" spc="0" normalizeH="0" baseline="0" noProof="0" dirty="0">
                <a:ln>
                  <a:noFill/>
                </a:ln>
                <a:solidFill>
                  <a:srgbClr val="48494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hlinkClick r:id="rId4"/>
              </a:rPr>
              <a:t>The Buzz Quiz (Quiz) - North East Ambition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endParaRPr lang="en-GB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27FA38-E476-468F-BBCA-7E6E019007F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3604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04/09/2025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04/09/2025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04/09/2025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23555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32649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43494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10248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57455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3264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04/09/2025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04/09/2025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04/09/2025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04/09/2025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04/09/2025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04/09/2025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04/09/2025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04/09/2025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emf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GB" smtClean="0"/>
              <a:t>04/09/2025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5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BC452FDD-D90C-6B43-BDCC-2EA880D0F2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0102" b="30101"/>
          <a:stretch/>
        </p:blipFill>
        <p:spPr>
          <a:xfrm>
            <a:off x="0" y="-1"/>
            <a:ext cx="12191999" cy="68580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9ABF09B-0349-A54E-82E5-EBDF6E9A60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537" t="-778" r="-2" b="-780"/>
          <a:stretch/>
        </p:blipFill>
        <p:spPr>
          <a:xfrm>
            <a:off x="1558246" y="804387"/>
            <a:ext cx="9075507" cy="52492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E379EAF-8746-AF46-92A0-064D3EE51CB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0060" y="3051726"/>
            <a:ext cx="1847334" cy="754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974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28E3022-65D6-6943-8867-348F40BC5FBA}"/>
              </a:ext>
            </a:extLst>
          </p:cNvPr>
          <p:cNvSpPr/>
          <p:nvPr userDrawn="1"/>
        </p:nvSpPr>
        <p:spPr>
          <a:xfrm>
            <a:off x="0" y="0"/>
            <a:ext cx="3657600" cy="6858000"/>
          </a:xfrm>
          <a:prstGeom prst="rect">
            <a:avLst/>
          </a:prstGeom>
          <a:solidFill>
            <a:srgbClr val="E0DEDA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F354253-4C22-574E-923D-19A18B03B97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2062" y="361232"/>
            <a:ext cx="1405721" cy="574168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A426B351-F836-314A-8E42-9BE524AA71E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1273" y="324292"/>
            <a:ext cx="1084957" cy="66054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2CDE24A-01EA-3743-9882-8086E7D1974F}"/>
              </a:ext>
            </a:extLst>
          </p:cNvPr>
          <p:cNvSpPr txBox="1"/>
          <p:nvPr userDrawn="1"/>
        </p:nvSpPr>
        <p:spPr>
          <a:xfrm>
            <a:off x="312234" y="304496"/>
            <a:ext cx="16280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0">
                <a:solidFill>
                  <a:srgbClr val="00A8A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My Learning, </a:t>
            </a:r>
          </a:p>
          <a:p>
            <a:r>
              <a:rPr lang="en-US" b="1" i="0">
                <a:solidFill>
                  <a:srgbClr val="00A8A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My Future</a:t>
            </a:r>
          </a:p>
        </p:txBody>
      </p:sp>
    </p:spTree>
    <p:extLst>
      <p:ext uri="{BB962C8B-B14F-4D97-AF65-F5344CB8AC3E}">
        <p14:creationId xmlns:p14="http://schemas.microsoft.com/office/powerpoint/2010/main" val="3369813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F354253-4C22-574E-923D-19A18B03B97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2062" y="361232"/>
            <a:ext cx="1405721" cy="574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297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28E3022-65D6-6943-8867-348F40BC5FBA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E0DEDA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F354253-4C22-574E-923D-19A18B03B97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2062" y="361232"/>
            <a:ext cx="1405721" cy="574168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1039FD7D-B565-3143-A952-4268396EF7C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1273" y="324292"/>
            <a:ext cx="1084957" cy="66054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4ACEB13-DE05-A841-8FBB-E4C905E2630D}"/>
              </a:ext>
            </a:extLst>
          </p:cNvPr>
          <p:cNvSpPr txBox="1"/>
          <p:nvPr userDrawn="1"/>
        </p:nvSpPr>
        <p:spPr>
          <a:xfrm>
            <a:off x="312234" y="304496"/>
            <a:ext cx="16280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0">
                <a:solidFill>
                  <a:srgbClr val="00A8A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My Learning, </a:t>
            </a:r>
          </a:p>
          <a:p>
            <a:r>
              <a:rPr lang="en-US" b="1" i="0">
                <a:solidFill>
                  <a:srgbClr val="00A8A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My Future</a:t>
            </a:r>
          </a:p>
        </p:txBody>
      </p:sp>
    </p:spTree>
    <p:extLst>
      <p:ext uri="{BB962C8B-B14F-4D97-AF65-F5344CB8AC3E}">
        <p14:creationId xmlns:p14="http://schemas.microsoft.com/office/powerpoint/2010/main" val="1817050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28E3022-65D6-6943-8867-348F40BC5FBA}"/>
              </a:ext>
            </a:extLst>
          </p:cNvPr>
          <p:cNvSpPr/>
          <p:nvPr userDrawn="1"/>
        </p:nvSpPr>
        <p:spPr>
          <a:xfrm>
            <a:off x="0" y="0"/>
            <a:ext cx="3657600" cy="6858000"/>
          </a:xfrm>
          <a:prstGeom prst="rect">
            <a:avLst/>
          </a:prstGeom>
          <a:solidFill>
            <a:srgbClr val="E0DEDA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CDBD20CD-E578-4C4C-988E-3EB0FA6A179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9486" y="336892"/>
            <a:ext cx="1061607" cy="64633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F354253-4C22-574E-923D-19A18B03B97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2062" y="361232"/>
            <a:ext cx="1405721" cy="57416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6971F4F-D866-424A-9674-65B515A09682}"/>
              </a:ext>
            </a:extLst>
          </p:cNvPr>
          <p:cNvSpPr txBox="1"/>
          <p:nvPr userDrawn="1"/>
        </p:nvSpPr>
        <p:spPr>
          <a:xfrm>
            <a:off x="312234" y="304496"/>
            <a:ext cx="16280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My Learning, </a:t>
            </a:r>
          </a:p>
          <a:p>
            <a:r>
              <a:rPr lang="en-US" b="1" i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My Future</a:t>
            </a:r>
          </a:p>
        </p:txBody>
      </p:sp>
    </p:spTree>
    <p:extLst>
      <p:ext uri="{BB962C8B-B14F-4D97-AF65-F5344CB8AC3E}">
        <p14:creationId xmlns:p14="http://schemas.microsoft.com/office/powerpoint/2010/main" val="3369813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youtu.be/oTi_LyNpUqk%20&#8203;" TargetMode="External"/><Relationship Id="rId13" Type="http://schemas.openxmlformats.org/officeDocument/2006/relationships/hyperlink" Target="https://www.youtube.com/watch?v=DFUqsm4tqsY" TargetMode="External"/><Relationship Id="rId3" Type="http://schemas.openxmlformats.org/officeDocument/2006/relationships/hyperlink" Target="https://www.youtube.com/watch?v=2tdtB1gTUkc" TargetMode="External"/><Relationship Id="rId7" Type="http://schemas.openxmlformats.org/officeDocument/2006/relationships/hyperlink" Target="https://www.youtube.com/watch?v=fn1S75ppWuU&amp;feature=youtu.be" TargetMode="External"/><Relationship Id="rId12" Type="http://schemas.openxmlformats.org/officeDocument/2006/relationships/image" Target="../media/image2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youtu.be/fn1S75ppWuU" TargetMode="External"/><Relationship Id="rId11" Type="http://schemas.openxmlformats.org/officeDocument/2006/relationships/hyperlink" Target="https://www.youtube.com/watch?v=MS5oga97jLI" TargetMode="External"/><Relationship Id="rId5" Type="http://schemas.openxmlformats.org/officeDocument/2006/relationships/hyperlink" Target="https://www.youtube.com/watch?v=XiO4j5AuDXc" TargetMode="External"/><Relationship Id="rId10" Type="http://schemas.openxmlformats.org/officeDocument/2006/relationships/hyperlink" Target="https://youtu.be/MS5oga97jLI" TargetMode="External"/><Relationship Id="rId4" Type="http://schemas.openxmlformats.org/officeDocument/2006/relationships/hyperlink" Target="https://www.youtube.com/watch?v=XaN-7sxSTG8" TargetMode="External"/><Relationship Id="rId9" Type="http://schemas.openxmlformats.org/officeDocument/2006/relationships/hyperlink" Target="https://www.youtube.com/watch?v=oTi_LyNpUqk" TargetMode="External"/><Relationship Id="rId1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nationalcareers.service.gov.uk/careers-advice/interview-advice" TargetMode="External"/><Relationship Id="rId3" Type="http://schemas.openxmlformats.org/officeDocument/2006/relationships/image" Target="../media/image34.png"/><Relationship Id="rId7" Type="http://schemas.openxmlformats.org/officeDocument/2006/relationships/hyperlink" Target="https://nationalcareers.service.gov.uk/careers-advice/cv-sections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nationalcareers.service.gov.uk/careers-advice/application-forms" TargetMode="External"/><Relationship Id="rId5" Type="http://schemas.openxmlformats.org/officeDocument/2006/relationships/hyperlink" Target="https://www.ndti.org.uk/resources/preparing-for-adulthood-all-tools-resources" TargetMode="External"/><Relationship Id="rId10" Type="http://schemas.openxmlformats.org/officeDocument/2006/relationships/image" Target="../media/image9.png"/><Relationship Id="rId4" Type="http://schemas.openxmlformats.org/officeDocument/2006/relationships/hyperlink" Target="https://www.gov.uk/access-to-work" TargetMode="External"/><Relationship Id="rId9" Type="http://schemas.openxmlformats.org/officeDocument/2006/relationships/hyperlink" Target="https://nationalcareers.service.gov.uk/careers-advice#progressing-your-career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9.pn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www.thecompleteuniversityguide.co.uk/league-tables/rankings/manufacturing-and-production-engineering" TargetMode="External"/><Relationship Id="rId5" Type="http://schemas.openxmlformats.org/officeDocument/2006/relationships/hyperlink" Target="https://www.thecompleteuniversityguide.co.uk/league-tables/rankings/architecture" TargetMode="External"/><Relationship Id="rId4" Type="http://schemas.openxmlformats.org/officeDocument/2006/relationships/hyperlink" Target="https://www.thecompleteuniversityguide.co.uk/league-tables/rankings/art-and-design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bbc.co.uk/bitesize/articles/znmr6v4" TargetMode="External"/><Relationship Id="rId3" Type="http://schemas.openxmlformats.org/officeDocument/2006/relationships/image" Target="../media/image9.png"/><Relationship Id="rId7" Type="http://schemas.openxmlformats.org/officeDocument/2006/relationships/hyperlink" Target="https://www.bbc.co.uk/bitesize/tags/zn7h8xs/jobs-that-use-design-and-technology/1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2.jpeg"/><Relationship Id="rId11" Type="http://schemas.openxmlformats.org/officeDocument/2006/relationships/hyperlink" Target="https://www.bbc.co.uk/bitesize/articles/zfd8nrd" TargetMode="External"/><Relationship Id="rId5" Type="http://schemas.openxmlformats.org/officeDocument/2006/relationships/image" Target="../media/image11.jpeg"/><Relationship Id="rId10" Type="http://schemas.openxmlformats.org/officeDocument/2006/relationships/hyperlink" Target="https://www.bbc.co.uk/bitesize/articles/znxkpg8" TargetMode="External"/><Relationship Id="rId4" Type="http://schemas.openxmlformats.org/officeDocument/2006/relationships/image" Target="../media/image10.jpeg"/><Relationship Id="rId9" Type="http://schemas.openxmlformats.org/officeDocument/2006/relationships/hyperlink" Target="https://www.bbc.co.uk/bitesize/articles/zkrmrj6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bbc.co.uk/bitesize/articles/zvfq8xs" TargetMode="External"/><Relationship Id="rId3" Type="http://schemas.openxmlformats.org/officeDocument/2006/relationships/image" Target="../media/image9.png"/><Relationship Id="rId7" Type="http://schemas.openxmlformats.org/officeDocument/2006/relationships/hyperlink" Target="https://www.bbc.co.uk/bitesize/tags/zn7h8xs/jobs-that-use-design-and-technology/1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10" Type="http://schemas.openxmlformats.org/officeDocument/2006/relationships/hyperlink" Target="https://www.bbc.co.uk/bitesize/groups/cnm3nrj16r3t" TargetMode="External"/><Relationship Id="rId4" Type="http://schemas.openxmlformats.org/officeDocument/2006/relationships/image" Target="../media/image13.jpeg"/><Relationship Id="rId9" Type="http://schemas.openxmlformats.org/officeDocument/2006/relationships/hyperlink" Target="https://www.bbc.co.uk/bitesize/articles/zm2rvk7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nationalcareers.service.gov.uk/job-profiles/cnc-machinist" TargetMode="External"/><Relationship Id="rId3" Type="http://schemas.openxmlformats.org/officeDocument/2006/relationships/image" Target="../media/image16.png"/><Relationship Id="rId7" Type="http://schemas.openxmlformats.org/officeDocument/2006/relationships/hyperlink" Target="https://www.bbc.co.uk/bitesize/articles/zkrmrj6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www.bbc.co.uk/bitesize/articles/zjnyqp3" TargetMode="External"/><Relationship Id="rId11" Type="http://schemas.openxmlformats.org/officeDocument/2006/relationships/hyperlink" Target="https://www.youtube.com/watch?v=tTtjETjGDFY" TargetMode="External"/><Relationship Id="rId5" Type="http://schemas.openxmlformats.org/officeDocument/2006/relationships/hyperlink" Target="https://www.bbc.co.uk/bitesize/articles/znmr6v4" TargetMode="External"/><Relationship Id="rId10" Type="http://schemas.openxmlformats.org/officeDocument/2006/relationships/hyperlink" Target="https://nationalcareers.service.gov.uk/job-profiles/design-and-development-engineer" TargetMode="External"/><Relationship Id="rId4" Type="http://schemas.openxmlformats.org/officeDocument/2006/relationships/image" Target="../media/image17.png"/><Relationship Id="rId9" Type="http://schemas.openxmlformats.org/officeDocument/2006/relationships/hyperlink" Target="https://nationalcareers.service.gov.uk/job-profiles/blacksmith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hyperlink" Target="https://www.youtube.com/watch?v=qkhzUtx327M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www.youtube.com/watch?v=nB01lPIVjvk" TargetMode="External"/><Relationship Id="rId5" Type="http://schemas.openxmlformats.org/officeDocument/2006/relationships/hyperlink" Target="https://www.youtube.com/watch?v=b9bPiN6036A" TargetMode="External"/><Relationship Id="rId4" Type="http://schemas.openxmlformats.org/officeDocument/2006/relationships/image" Target="../media/image1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2.png"/><Relationship Id="rId5" Type="http://schemas.openxmlformats.org/officeDocument/2006/relationships/hyperlink" Target="https://nationalcareers.service.gov.uk/explore-careers" TargetMode="Externa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nationalcareers.service.gov.uk/job-profiles/ux-designer" TargetMode="External"/><Relationship Id="rId3" Type="http://schemas.openxmlformats.org/officeDocument/2006/relationships/hyperlink" Target="https://nationalcareers.service.gov.uk/explore-careers?utm_source=CareersandEnterprise&amp;utm_medium=referral&amp;utm_campaign=MyLearning" TargetMode="External"/><Relationship Id="rId7" Type="http://schemas.openxmlformats.org/officeDocument/2006/relationships/hyperlink" Target="https://nationalcareers.service.gov.uk/job-profiles/design-and-development-engineer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6" Type="http://schemas.openxmlformats.org/officeDocument/2006/relationships/hyperlink" Target="https://nationalcareers.service.gov.uk/job-profiles/architectural-technologist" TargetMode="External"/><Relationship Id="rId5" Type="http://schemas.openxmlformats.org/officeDocument/2006/relationships/hyperlink" Target="https://nationalcareers.service.gov.uk/job-profiles/product-designer" TargetMode="External"/><Relationship Id="rId10" Type="http://schemas.openxmlformats.org/officeDocument/2006/relationships/image" Target="../media/image25.png"/><Relationship Id="rId4" Type="http://schemas.openxmlformats.org/officeDocument/2006/relationships/hyperlink" Target="https://nationalcareers.service.gov.uk/job-profiles/carpenter" TargetMode="External"/><Relationship Id="rId9" Type="http://schemas.openxmlformats.org/officeDocument/2006/relationships/hyperlink" Target="https://nationalcareers.service.gov.uk/job-profiles/packaging-technologis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2BDB53F-ED98-9A26-25E3-AD0189094246}"/>
              </a:ext>
            </a:extLst>
          </p:cNvPr>
          <p:cNvSpPr/>
          <p:nvPr/>
        </p:nvSpPr>
        <p:spPr>
          <a:xfrm>
            <a:off x="2930769" y="0"/>
            <a:ext cx="9261231" cy="6858000"/>
          </a:xfrm>
          <a:prstGeom prst="rect">
            <a:avLst/>
          </a:prstGeom>
          <a:solidFill>
            <a:srgbClr val="00A8A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27CF3ED-74A7-8809-9B6C-A2B090547BE2}"/>
              </a:ext>
            </a:extLst>
          </p:cNvPr>
          <p:cNvSpPr/>
          <p:nvPr/>
        </p:nvSpPr>
        <p:spPr>
          <a:xfrm>
            <a:off x="0" y="0"/>
            <a:ext cx="293076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19858D-28D0-0460-452B-8CFAE9F0AC27}"/>
              </a:ext>
            </a:extLst>
          </p:cNvPr>
          <p:cNvSpPr txBox="1"/>
          <p:nvPr/>
        </p:nvSpPr>
        <p:spPr>
          <a:xfrm>
            <a:off x="3329353" y="2254319"/>
            <a:ext cx="6780071" cy="24416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600"/>
              </a:lnSpc>
              <a:spcAft>
                <a:spcPts val="848"/>
              </a:spcAft>
              <a:buNone/>
            </a:pPr>
            <a:r>
              <a:rPr lang="en-GB" sz="6600" b="1" dirty="0">
                <a:solidFill>
                  <a:schemeClr val="bg1"/>
                </a:solidFill>
                <a:effectLst/>
                <a:latin typeface="Lato" panose="020F0502020204030203" pitchFamily="34" charset="77"/>
              </a:rPr>
              <a:t>Product Design</a:t>
            </a:r>
            <a:endParaRPr lang="en-GB" sz="6600" dirty="0">
              <a:solidFill>
                <a:schemeClr val="bg1"/>
              </a:solidFill>
              <a:effectLst/>
              <a:latin typeface="Lato" panose="020F0502020204030203" pitchFamily="34" charset="77"/>
            </a:endParaRPr>
          </a:p>
          <a:p>
            <a:pPr>
              <a:lnSpc>
                <a:spcPts val="2700"/>
              </a:lnSpc>
              <a:spcAft>
                <a:spcPts val="848"/>
              </a:spcAft>
              <a:buNone/>
            </a:pPr>
            <a:endParaRPr lang="en-GB" sz="3600" b="1" dirty="0">
              <a:solidFill>
                <a:schemeClr val="bg1"/>
              </a:solidFill>
              <a:effectLst/>
              <a:latin typeface="Lato" panose="020F0502020204030203" pitchFamily="34" charset="77"/>
            </a:endParaRPr>
          </a:p>
          <a:p>
            <a:pPr>
              <a:lnSpc>
                <a:spcPts val="2700"/>
              </a:lnSpc>
              <a:spcAft>
                <a:spcPts val="848"/>
              </a:spcAft>
              <a:buNone/>
            </a:pPr>
            <a:r>
              <a:rPr lang="en-GB" sz="3600" b="1" dirty="0">
                <a:solidFill>
                  <a:schemeClr val="bg1"/>
                </a:solidFill>
                <a:effectLst/>
                <a:latin typeface="Lato" panose="020F0502020204030203" pitchFamily="34" charset="77"/>
              </a:rPr>
              <a:t>My Learning, My Future</a:t>
            </a:r>
            <a:endParaRPr lang="en-GB" sz="3600" dirty="0">
              <a:solidFill>
                <a:schemeClr val="bg1"/>
              </a:solidFill>
              <a:effectLst/>
              <a:latin typeface="Lato" panose="020F0502020204030203" pitchFamily="34" charset="77"/>
            </a:endParaRPr>
          </a:p>
          <a:p>
            <a:pPr>
              <a:lnSpc>
                <a:spcPts val="1800"/>
              </a:lnSpc>
              <a:spcAft>
                <a:spcPts val="848"/>
              </a:spcAft>
            </a:pPr>
            <a:endParaRPr lang="en-GB" b="1" dirty="0">
              <a:solidFill>
                <a:schemeClr val="bg1"/>
              </a:solidFill>
              <a:effectLst/>
              <a:latin typeface="Lato" panose="020F0502020204030203" pitchFamily="34" charset="77"/>
            </a:endParaRPr>
          </a:p>
          <a:p>
            <a:pPr>
              <a:spcAft>
                <a:spcPts val="848"/>
              </a:spcAft>
            </a:pPr>
            <a:r>
              <a:rPr lang="en-GB" b="1" dirty="0">
                <a:solidFill>
                  <a:schemeClr val="bg1"/>
                </a:solidFill>
                <a:effectLst/>
                <a:latin typeface="Lato" panose="020F0502020204030203" pitchFamily="34" charset="77"/>
              </a:rPr>
              <a:t>Where can studying Product Design take you? Highlighting the relevance of Product Design to future careers and opportunities​</a:t>
            </a:r>
            <a:endParaRPr lang="en-GB" dirty="0">
              <a:solidFill>
                <a:schemeClr val="bg1"/>
              </a:solidFill>
              <a:effectLst/>
              <a:latin typeface="Lato" panose="020F0502020204030203" pitchFamily="34" charset="77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1F53011-56C0-121F-773E-B540232A729A}"/>
              </a:ext>
            </a:extLst>
          </p:cNvPr>
          <p:cNvCxnSpPr/>
          <p:nvPr/>
        </p:nvCxnSpPr>
        <p:spPr>
          <a:xfrm>
            <a:off x="2930769" y="5287108"/>
            <a:ext cx="7760677" cy="0"/>
          </a:xfrm>
          <a:prstGeom prst="line">
            <a:avLst/>
          </a:prstGeom>
          <a:ln w="38100">
            <a:solidFill>
              <a:srgbClr val="ED6D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DB3563D-7499-E3CE-772E-9C60085EC3EC}"/>
              </a:ext>
            </a:extLst>
          </p:cNvPr>
          <p:cNvCxnSpPr>
            <a:cxnSpLocks/>
          </p:cNvCxnSpPr>
          <p:nvPr/>
        </p:nvCxnSpPr>
        <p:spPr>
          <a:xfrm flipH="1">
            <a:off x="1019908" y="5287108"/>
            <a:ext cx="1910861" cy="0"/>
          </a:xfrm>
          <a:prstGeom prst="line">
            <a:avLst/>
          </a:prstGeom>
          <a:ln w="38100">
            <a:solidFill>
              <a:srgbClr val="00A8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A black and white logo&#10;&#10;AI-generated content may be incorrect.">
            <a:extLst>
              <a:ext uri="{FF2B5EF4-FFF2-40B4-BE49-F238E27FC236}">
                <a16:creationId xmlns:a16="http://schemas.microsoft.com/office/drawing/2014/main" id="{7C048490-4E7B-A17D-4818-F7F0BB2DA8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612" y="456235"/>
            <a:ext cx="1910859" cy="420389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DDC5F3E-DB9C-BC45-0568-9071D5D60E2D}"/>
              </a:ext>
            </a:extLst>
          </p:cNvPr>
          <p:cNvCxnSpPr>
            <a:cxnSpLocks/>
          </p:cNvCxnSpPr>
          <p:nvPr/>
        </p:nvCxnSpPr>
        <p:spPr>
          <a:xfrm flipV="1">
            <a:off x="9869451" y="362143"/>
            <a:ext cx="0" cy="608572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CAF796E3-80C9-EA70-492B-350DBC3441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09432" y="362143"/>
            <a:ext cx="1555375" cy="67857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7BB4512-ECF9-B35B-654D-B98A4E5D225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67421"/>
          <a:stretch>
            <a:fillRect/>
          </a:stretch>
        </p:blipFill>
        <p:spPr>
          <a:xfrm>
            <a:off x="0" y="1397901"/>
            <a:ext cx="2532184" cy="3205779"/>
          </a:xfrm>
          <a:prstGeom prst="rect">
            <a:avLst/>
          </a:prstGeom>
        </p:spPr>
      </p:pic>
      <p:pic>
        <p:nvPicPr>
          <p:cNvPr id="5" name="Picture 4" descr="A black and orange background with lines&#10;&#10;AI-generated content may be incorrect.">
            <a:extLst>
              <a:ext uri="{FF2B5EF4-FFF2-40B4-BE49-F238E27FC236}">
                <a16:creationId xmlns:a16="http://schemas.microsoft.com/office/drawing/2014/main" id="{D2A421D1-AA21-3FB7-9923-802CF6FC45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590"/>
          <a:stretch>
            <a:fillRect/>
          </a:stretch>
        </p:blipFill>
        <p:spPr>
          <a:xfrm>
            <a:off x="3832412" y="6133185"/>
            <a:ext cx="7772400" cy="724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7787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4C176B-0720-1639-EFA1-0BF84FB54D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FDAE200-FB47-36F1-9DA6-A38C4E73F0F2}"/>
              </a:ext>
            </a:extLst>
          </p:cNvPr>
          <p:cNvSpPr txBox="1"/>
          <p:nvPr/>
        </p:nvSpPr>
        <p:spPr>
          <a:xfrm>
            <a:off x="406012" y="434040"/>
            <a:ext cx="7375472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  <a:latin typeface="Lato" panose="020F0502020204030203" pitchFamily="34" charset="77"/>
                <a:cs typeface="Calibri"/>
              </a:rPr>
              <a:t>Why not teach Product Design?</a:t>
            </a:r>
            <a:endParaRPr lang="en-US" sz="3600" dirty="0">
              <a:solidFill>
                <a:schemeClr val="bg1"/>
              </a:solidFill>
              <a:latin typeface="Lato" panose="020F0502020204030203" pitchFamily="34" charset="7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6D05A2A-95FE-AC1C-4982-175908A49333}"/>
              </a:ext>
            </a:extLst>
          </p:cNvPr>
          <p:cNvSpPr txBox="1"/>
          <p:nvPr/>
        </p:nvSpPr>
        <p:spPr>
          <a:xfrm>
            <a:off x="398400" y="3147352"/>
            <a:ext cx="6705626" cy="67710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000" b="1" dirty="0">
                <a:solidFill>
                  <a:srgbClr val="155045"/>
                </a:solidFill>
                <a:latin typeface="Lato" panose="020F0502020204030203" pitchFamily="34" charset="77"/>
                <a:cs typeface="Arial"/>
              </a:rPr>
              <a:t>Explore teaching</a:t>
            </a:r>
            <a:endParaRPr lang="en-US" sz="2000" b="1" dirty="0">
              <a:solidFill>
                <a:srgbClr val="155045"/>
              </a:solidFill>
              <a:latin typeface="Lato" panose="020F0502020204030203" pitchFamily="34" charset="77"/>
            </a:endParaRPr>
          </a:p>
          <a:p>
            <a:endParaRPr lang="en-GB" dirty="0">
              <a:solidFill>
                <a:srgbClr val="155045"/>
              </a:solidFill>
              <a:latin typeface="Lato" panose="020F0502020204030203" pitchFamily="34" charset="77"/>
              <a:cs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598FEB-8D62-75BA-4CF5-BB63B1BB0641}"/>
              </a:ext>
            </a:extLst>
          </p:cNvPr>
          <p:cNvSpPr txBox="1"/>
          <p:nvPr/>
        </p:nvSpPr>
        <p:spPr>
          <a:xfrm>
            <a:off x="364318" y="4877059"/>
            <a:ext cx="7677899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000" b="1">
                <a:solidFill>
                  <a:schemeClr val="bg1"/>
                </a:solidFill>
                <a:latin typeface="Lato" panose="020F0502020204030203" pitchFamily="34" charset="77"/>
                <a:cs typeface="Arial"/>
              </a:rPr>
              <a:t>The right skills to teach?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4176BA-06ED-9852-05DE-829703CA46F1}"/>
              </a:ext>
            </a:extLst>
          </p:cNvPr>
          <p:cNvSpPr txBox="1"/>
          <p:nvPr/>
        </p:nvSpPr>
        <p:spPr>
          <a:xfrm>
            <a:off x="406012" y="1602289"/>
            <a:ext cx="10757707" cy="108549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500" dirty="0">
                <a:solidFill>
                  <a:srgbClr val="212529"/>
                </a:solidFill>
                <a:latin typeface="Lato" panose="020F0502020204030203" pitchFamily="34" charset="77"/>
                <a:cs typeface="Arial"/>
              </a:rPr>
              <a:t> No two days are the same – and neither are the pupils 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500" dirty="0">
                <a:solidFill>
                  <a:srgbClr val="212529"/>
                </a:solidFill>
                <a:latin typeface="Lato" panose="020F0502020204030203" pitchFamily="34" charset="77"/>
                <a:cs typeface="Arial"/>
              </a:rPr>
              <a:t> Once qualified you can teach throughout your life  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500" dirty="0">
                <a:solidFill>
                  <a:srgbClr val="212529"/>
                </a:solidFill>
                <a:latin typeface="Lato" panose="020F0502020204030203" pitchFamily="34" charset="77"/>
                <a:cs typeface="Arial"/>
              </a:rPr>
              <a:t> You could teach abroad </a:t>
            </a:r>
          </a:p>
        </p:txBody>
      </p:sp>
      <p:sp>
        <p:nvSpPr>
          <p:cNvPr id="5" name="Rounded Rectangle 4">
            <a:hlinkClick r:id="rId3"/>
            <a:extLst>
              <a:ext uri="{FF2B5EF4-FFF2-40B4-BE49-F238E27FC236}">
                <a16:creationId xmlns:a16="http://schemas.microsoft.com/office/drawing/2014/main" id="{2A768667-01F0-6BF4-D87C-AA661AB9F267}"/>
              </a:ext>
            </a:extLst>
          </p:cNvPr>
          <p:cNvSpPr/>
          <p:nvPr/>
        </p:nvSpPr>
        <p:spPr>
          <a:xfrm>
            <a:off x="400719" y="3696895"/>
            <a:ext cx="1860331" cy="630621"/>
          </a:xfrm>
          <a:prstGeom prst="roundRect">
            <a:avLst/>
          </a:prstGeom>
          <a:solidFill>
            <a:srgbClr val="ED6D52"/>
          </a:solidFill>
          <a:ln>
            <a:solidFill>
              <a:srgbClr val="ED6D5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500" dirty="0">
                <a:solidFill>
                  <a:schemeClr val="bg2"/>
                </a:solidFill>
                <a:latin typeface="Lato" panose="020F0502020204030203" pitchFamily="34" charset="77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Daniel’s Story</a:t>
            </a:r>
            <a:endParaRPr lang="en-US" sz="1500" dirty="0">
              <a:solidFill>
                <a:schemeClr val="bg2"/>
              </a:solidFill>
              <a:latin typeface="Lato" panose="020F0502020204030203" pitchFamily="34" charset="77"/>
            </a:endParaRPr>
          </a:p>
        </p:txBody>
      </p:sp>
      <p:sp>
        <p:nvSpPr>
          <p:cNvPr id="10" name="Rounded Rectangle 9">
            <a:hlinkClick r:id="rId4"/>
            <a:extLst>
              <a:ext uri="{FF2B5EF4-FFF2-40B4-BE49-F238E27FC236}">
                <a16:creationId xmlns:a16="http://schemas.microsoft.com/office/drawing/2014/main" id="{FA1F2DA6-B52A-3035-A393-55D264E8DF6E}"/>
              </a:ext>
            </a:extLst>
          </p:cNvPr>
          <p:cNvSpPr/>
          <p:nvPr/>
        </p:nvSpPr>
        <p:spPr>
          <a:xfrm>
            <a:off x="2676774" y="3696894"/>
            <a:ext cx="1860331" cy="630621"/>
          </a:xfrm>
          <a:prstGeom prst="roundRect">
            <a:avLst/>
          </a:prstGeom>
          <a:solidFill>
            <a:srgbClr val="ED6D52"/>
          </a:solidFill>
          <a:ln>
            <a:solidFill>
              <a:srgbClr val="ED6D5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500" dirty="0">
                <a:solidFill>
                  <a:schemeClr val="bg2"/>
                </a:solidFill>
                <a:latin typeface="Lato" panose="020F0502020204030203" pitchFamily="34" charset="77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Jem’s Story</a:t>
            </a:r>
            <a:endParaRPr lang="en-US" sz="1500" dirty="0">
              <a:solidFill>
                <a:schemeClr val="bg2"/>
              </a:solidFill>
              <a:latin typeface="Lato" panose="020F0502020204030203" pitchFamily="34" charset="77"/>
            </a:endParaRPr>
          </a:p>
        </p:txBody>
      </p:sp>
      <p:sp>
        <p:nvSpPr>
          <p:cNvPr id="11" name="Rounded Rectangle 10">
            <a:hlinkClick r:id="rId5"/>
            <a:extLst>
              <a:ext uri="{FF2B5EF4-FFF2-40B4-BE49-F238E27FC236}">
                <a16:creationId xmlns:a16="http://schemas.microsoft.com/office/drawing/2014/main" id="{37142847-E010-6FD7-17D9-5F341A4172E9}"/>
              </a:ext>
            </a:extLst>
          </p:cNvPr>
          <p:cNvSpPr/>
          <p:nvPr/>
        </p:nvSpPr>
        <p:spPr>
          <a:xfrm>
            <a:off x="5049991" y="3696893"/>
            <a:ext cx="1860331" cy="630621"/>
          </a:xfrm>
          <a:prstGeom prst="roundRect">
            <a:avLst/>
          </a:prstGeom>
          <a:solidFill>
            <a:srgbClr val="ED6D52"/>
          </a:solidFill>
          <a:ln>
            <a:solidFill>
              <a:srgbClr val="ED6D5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500" dirty="0">
                <a:solidFill>
                  <a:schemeClr val="bg2"/>
                </a:solidFill>
                <a:latin typeface="Lato" panose="020F0502020204030203" pitchFamily="34" charset="77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Shaniqua’s Story</a:t>
            </a:r>
            <a:endParaRPr lang="en-US" sz="1500" dirty="0">
              <a:solidFill>
                <a:schemeClr val="bg2"/>
              </a:solidFill>
              <a:latin typeface="Lato" panose="020F0502020204030203" pitchFamily="34" charset="77"/>
            </a:endParaRPr>
          </a:p>
        </p:txBody>
      </p:sp>
      <p:sp>
        <p:nvSpPr>
          <p:cNvPr id="13" name="Rounded Rectangle 12">
            <a:hlinkClick r:id="rId6"/>
            <a:extLst>
              <a:ext uri="{FF2B5EF4-FFF2-40B4-BE49-F238E27FC236}">
                <a16:creationId xmlns:a16="http://schemas.microsoft.com/office/drawing/2014/main" id="{995DB1FB-2FD1-C28C-F21E-7307249C687A}"/>
              </a:ext>
            </a:extLst>
          </p:cNvPr>
          <p:cNvSpPr/>
          <p:nvPr/>
        </p:nvSpPr>
        <p:spPr>
          <a:xfrm>
            <a:off x="400720" y="5398234"/>
            <a:ext cx="1860331" cy="630621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500" dirty="0">
                <a:solidFill>
                  <a:schemeClr val="bg2"/>
                </a:solidFill>
                <a:latin typeface="Lato" panose="020F0502020204030203" pitchFamily="34" charset="77"/>
                <a:cs typeface="Calibri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Work well in a team?</a:t>
            </a:r>
            <a:endParaRPr lang="en-US" sz="1500" dirty="0">
              <a:solidFill>
                <a:schemeClr val="bg2"/>
              </a:solidFill>
              <a:latin typeface="Lato" panose="020F0502020204030203" pitchFamily="34" charset="77"/>
              <a:cs typeface="Calibri"/>
            </a:endParaRPr>
          </a:p>
        </p:txBody>
      </p:sp>
      <p:sp>
        <p:nvSpPr>
          <p:cNvPr id="14" name="Rounded Rectangle 13">
            <a:hlinkClick r:id="rId8"/>
            <a:extLst>
              <a:ext uri="{FF2B5EF4-FFF2-40B4-BE49-F238E27FC236}">
                <a16:creationId xmlns:a16="http://schemas.microsoft.com/office/drawing/2014/main" id="{12778D2F-155B-8610-2854-C028F1BFC9FF}"/>
              </a:ext>
            </a:extLst>
          </p:cNvPr>
          <p:cNvSpPr/>
          <p:nvPr/>
        </p:nvSpPr>
        <p:spPr>
          <a:xfrm>
            <a:off x="2676774" y="5398234"/>
            <a:ext cx="1860331" cy="630621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500" dirty="0">
                <a:solidFill>
                  <a:schemeClr val="bg2"/>
                </a:solidFill>
                <a:latin typeface="Lato" panose="020F0502020204030203" pitchFamily="34" charset="77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Love to nurture imagination?</a:t>
            </a:r>
            <a:endParaRPr lang="en-US" sz="1500" dirty="0">
              <a:solidFill>
                <a:schemeClr val="bg2"/>
              </a:solidFill>
              <a:latin typeface="Lato" panose="020F0502020204030203" pitchFamily="34" charset="77"/>
            </a:endParaRPr>
          </a:p>
        </p:txBody>
      </p:sp>
      <p:sp>
        <p:nvSpPr>
          <p:cNvPr id="15" name="Rounded Rectangle 14">
            <a:hlinkClick r:id="rId10"/>
            <a:extLst>
              <a:ext uri="{FF2B5EF4-FFF2-40B4-BE49-F238E27FC236}">
                <a16:creationId xmlns:a16="http://schemas.microsoft.com/office/drawing/2014/main" id="{29DE2B0D-4B3E-65E1-FB98-90B18E4D35A4}"/>
              </a:ext>
            </a:extLst>
          </p:cNvPr>
          <p:cNvSpPr/>
          <p:nvPr/>
        </p:nvSpPr>
        <p:spPr>
          <a:xfrm>
            <a:off x="5049991" y="5398233"/>
            <a:ext cx="1860331" cy="630621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500" dirty="0">
                <a:solidFill>
                  <a:schemeClr val="bg2"/>
                </a:solidFill>
                <a:latin typeface="Lato" panose="020F0502020204030203" pitchFamily="34" charset="77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Love to keep learning?</a:t>
            </a:r>
            <a:endParaRPr lang="en-US" sz="1500" dirty="0">
              <a:solidFill>
                <a:schemeClr val="bg2"/>
              </a:solidFill>
              <a:latin typeface="Lato" panose="020F0502020204030203" pitchFamily="34" charset="77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0706E52-4DA8-BEA5-D245-605505638593}"/>
              </a:ext>
            </a:extLst>
          </p:cNvPr>
          <p:cNvSpPr/>
          <p:nvPr/>
        </p:nvSpPr>
        <p:spPr>
          <a:xfrm>
            <a:off x="5842279" y="1581593"/>
            <a:ext cx="6273521" cy="73924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500" dirty="0">
                <a:solidFill>
                  <a:srgbClr val="212529"/>
                </a:solidFill>
                <a:latin typeface="Lato" panose="020F0502020204030203" pitchFamily="34" charset="77"/>
                <a:cs typeface="Arial"/>
              </a:rPr>
              <a:t> Progress your career into leadership and management 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500" dirty="0">
                <a:solidFill>
                  <a:srgbClr val="212529"/>
                </a:solidFill>
                <a:latin typeface="Lato" panose="020F0502020204030203" pitchFamily="34" charset="77"/>
                <a:cs typeface="Arial"/>
              </a:rPr>
              <a:t> Bring your outside interests into the classroom and your subject  </a:t>
            </a:r>
          </a:p>
        </p:txBody>
      </p:sp>
      <p:pic>
        <p:nvPicPr>
          <p:cNvPr id="16" name="Picture 15" descr="A yellow and black sign&#10;&#10;Description automatically generated with medium confidence">
            <a:extLst>
              <a:ext uri="{FF2B5EF4-FFF2-40B4-BE49-F238E27FC236}">
                <a16:creationId xmlns:a16="http://schemas.microsoft.com/office/drawing/2014/main" id="{E0AA07AB-E5AA-CE42-CEBB-93FE34ABFBD0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 t="28445" b="26578"/>
          <a:stretch/>
        </p:blipFill>
        <p:spPr>
          <a:xfrm>
            <a:off x="8288905" y="234179"/>
            <a:ext cx="1552874" cy="785754"/>
          </a:xfrm>
          <a:prstGeom prst="rect">
            <a:avLst/>
          </a:prstGeom>
        </p:spPr>
      </p:pic>
      <p:sp>
        <p:nvSpPr>
          <p:cNvPr id="18" name="Rounded Rectangle 11">
            <a:hlinkClick r:id="rId13"/>
            <a:extLst>
              <a:ext uri="{FF2B5EF4-FFF2-40B4-BE49-F238E27FC236}">
                <a16:creationId xmlns:a16="http://schemas.microsoft.com/office/drawing/2014/main" id="{8078F934-2742-42B8-44D7-8E30881804C8}"/>
              </a:ext>
            </a:extLst>
          </p:cNvPr>
          <p:cNvSpPr/>
          <p:nvPr/>
        </p:nvSpPr>
        <p:spPr>
          <a:xfrm>
            <a:off x="9188917" y="4553340"/>
            <a:ext cx="2249474" cy="1254547"/>
          </a:xfrm>
          <a:prstGeom prst="roundRect">
            <a:avLst/>
          </a:prstGeom>
          <a:solidFill>
            <a:srgbClr val="00A8A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500" dirty="0">
                <a:solidFill>
                  <a:schemeClr val="bg2"/>
                </a:solidFill>
                <a:latin typeface="Lato" panose="020F0502020204030203" pitchFamily="34" charset="77"/>
              </a:rPr>
              <a:t>What makes a great teacher?</a:t>
            </a:r>
          </a:p>
        </p:txBody>
      </p:sp>
      <p:pic>
        <p:nvPicPr>
          <p:cNvPr id="12" name="Picture 11" descr="A white question mark on a blue circle&#10;&#10;AI-generated content may be incorrect.">
            <a:extLst>
              <a:ext uri="{FF2B5EF4-FFF2-40B4-BE49-F238E27FC236}">
                <a16:creationId xmlns:a16="http://schemas.microsoft.com/office/drawing/2014/main" id="{614D8224-EEE2-032D-16B5-63B93138918D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6380" y="3563963"/>
            <a:ext cx="1254547" cy="1254547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E59AFF3-BAAF-069F-8BA6-A9D5259F0572}"/>
              </a:ext>
            </a:extLst>
          </p:cNvPr>
          <p:cNvCxnSpPr>
            <a:cxnSpLocks/>
          </p:cNvCxnSpPr>
          <p:nvPr/>
        </p:nvCxnSpPr>
        <p:spPr>
          <a:xfrm flipV="1">
            <a:off x="10106957" y="362143"/>
            <a:ext cx="0" cy="608572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B101522-097A-5D05-8E1F-5157408632D9}"/>
              </a:ext>
            </a:extLst>
          </p:cNvPr>
          <p:cNvCxnSpPr/>
          <p:nvPr/>
        </p:nvCxnSpPr>
        <p:spPr>
          <a:xfrm>
            <a:off x="528228" y="1215450"/>
            <a:ext cx="7760677" cy="0"/>
          </a:xfrm>
          <a:prstGeom prst="line">
            <a:avLst/>
          </a:prstGeom>
          <a:ln w="38100">
            <a:solidFill>
              <a:srgbClr val="ED6D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53721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art, bar chart&#10;&#10;Description automatically generated">
            <a:extLst>
              <a:ext uri="{FF2B5EF4-FFF2-40B4-BE49-F238E27FC236}">
                <a16:creationId xmlns:a16="http://schemas.microsoft.com/office/drawing/2014/main" id="{3F569565-4424-D488-961C-4A92F1C3A6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2" y="77928"/>
            <a:ext cx="12141200" cy="68326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4C8E418-6272-C670-91B8-F317DEE39B8A}"/>
              </a:ext>
            </a:extLst>
          </p:cNvPr>
          <p:cNvSpPr txBox="1"/>
          <p:nvPr/>
        </p:nvSpPr>
        <p:spPr>
          <a:xfrm>
            <a:off x="5759972" y="1312696"/>
            <a:ext cx="8424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2"/>
                </a:solidFill>
                <a:latin typeface="Lato" panose="020F0502020204030203" pitchFamily="34" charset="77"/>
              </a:rPr>
              <a:t>GCSE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CE7EAC-F7E9-A2D5-C3B2-6AD9102D4D92}"/>
              </a:ext>
            </a:extLst>
          </p:cNvPr>
          <p:cNvSpPr txBox="1"/>
          <p:nvPr/>
        </p:nvSpPr>
        <p:spPr>
          <a:xfrm>
            <a:off x="1510717" y="2574672"/>
            <a:ext cx="1474314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 dirty="0">
                <a:solidFill>
                  <a:schemeClr val="bg2"/>
                </a:solidFill>
                <a:latin typeface="Lato" panose="020F0502020204030203" pitchFamily="34" charset="77"/>
              </a:rPr>
              <a:t>A-Level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DB8EB6-35D2-7B53-93AE-5DA4FF4A1E08}"/>
              </a:ext>
            </a:extLst>
          </p:cNvPr>
          <p:cNvSpPr txBox="1"/>
          <p:nvPr/>
        </p:nvSpPr>
        <p:spPr>
          <a:xfrm>
            <a:off x="4336955" y="2574672"/>
            <a:ext cx="953147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 dirty="0">
                <a:solidFill>
                  <a:schemeClr val="bg2"/>
                </a:solidFill>
                <a:latin typeface="Lato" panose="020F0502020204030203" pitchFamily="34" charset="77"/>
              </a:rPr>
              <a:t>T level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D5B0F8-C6AF-25DB-BAA6-C9F3E9307F47}"/>
              </a:ext>
            </a:extLst>
          </p:cNvPr>
          <p:cNvSpPr txBox="1"/>
          <p:nvPr/>
        </p:nvSpPr>
        <p:spPr>
          <a:xfrm>
            <a:off x="6026420" y="2632356"/>
            <a:ext cx="30645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chemeClr val="bg2"/>
                </a:solidFill>
                <a:latin typeface="Lato" panose="020F0502020204030203" pitchFamily="34" charset="77"/>
              </a:rPr>
              <a:t>Vocational/Technical Qualification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D88D06-AE83-5C09-E961-961EBAF10F2F}"/>
              </a:ext>
            </a:extLst>
          </p:cNvPr>
          <p:cNvSpPr txBox="1"/>
          <p:nvPr/>
        </p:nvSpPr>
        <p:spPr>
          <a:xfrm>
            <a:off x="9497082" y="2593288"/>
            <a:ext cx="2060021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 dirty="0">
                <a:solidFill>
                  <a:schemeClr val="bg2"/>
                </a:solidFill>
                <a:latin typeface="Lato" panose="020F0502020204030203" pitchFamily="34" charset="77"/>
              </a:rPr>
              <a:t>Apprenticeships</a:t>
            </a:r>
            <a:endParaRPr lang="en-US" sz="1200" b="1" dirty="0">
              <a:solidFill>
                <a:schemeClr val="bg2"/>
              </a:solidFill>
              <a:latin typeface="Lato" panose="020F0502020204030203" pitchFamily="34" charset="7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E0B94A-A976-A51B-37FD-0A2D1C07BF68}"/>
              </a:ext>
            </a:extLst>
          </p:cNvPr>
          <p:cNvSpPr txBox="1"/>
          <p:nvPr/>
        </p:nvSpPr>
        <p:spPr>
          <a:xfrm>
            <a:off x="1510717" y="3956300"/>
            <a:ext cx="1122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2"/>
                </a:solidFill>
                <a:latin typeface="Lato" panose="020F0502020204030203" pitchFamily="34" charset="77"/>
              </a:rPr>
              <a:t>Degree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CFB459D-A9D8-44B4-CB75-5218EDDD9D09}"/>
              </a:ext>
            </a:extLst>
          </p:cNvPr>
          <p:cNvSpPr txBox="1"/>
          <p:nvPr/>
        </p:nvSpPr>
        <p:spPr>
          <a:xfrm>
            <a:off x="4938410" y="3935851"/>
            <a:ext cx="2746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2"/>
                </a:solidFill>
                <a:latin typeface="Lato" panose="020F0502020204030203" pitchFamily="34" charset="77"/>
              </a:rPr>
              <a:t>Level 4/5 qualifications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C269F26-E3A4-6B04-BD8E-7F9BB17A11C0}"/>
              </a:ext>
            </a:extLst>
          </p:cNvPr>
          <p:cNvSpPr txBox="1"/>
          <p:nvPr/>
        </p:nvSpPr>
        <p:spPr>
          <a:xfrm>
            <a:off x="9214338" y="3950011"/>
            <a:ext cx="23739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solidFill>
                  <a:schemeClr val="bg2"/>
                </a:solidFill>
                <a:latin typeface="Lato" panose="020F0502020204030203" pitchFamily="34" charset="77"/>
              </a:rPr>
              <a:t>Higher apprenticeships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F0F2A67-3456-4E0E-CD74-B3AEEA5B7693}"/>
              </a:ext>
            </a:extLst>
          </p:cNvPr>
          <p:cNvSpPr txBox="1"/>
          <p:nvPr/>
        </p:nvSpPr>
        <p:spPr>
          <a:xfrm>
            <a:off x="9104258" y="4739172"/>
            <a:ext cx="25594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2"/>
                </a:solidFill>
                <a:latin typeface="Lato" panose="020F0502020204030203" pitchFamily="34" charset="77"/>
              </a:rPr>
              <a:t>Degree apprenticeships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9D6C090-8112-B864-17E7-33AE03120E22}"/>
              </a:ext>
            </a:extLst>
          </p:cNvPr>
          <p:cNvSpPr txBox="1"/>
          <p:nvPr/>
        </p:nvSpPr>
        <p:spPr>
          <a:xfrm>
            <a:off x="2952035" y="5895748"/>
            <a:ext cx="63954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2"/>
                </a:solidFill>
                <a:latin typeface="Lato" panose="020F0502020204030203" pitchFamily="34" charset="77"/>
              </a:rPr>
              <a:t>Initial Teacher Training (ITT) with qualified teacher status (QTS)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B117A39-5342-5074-E3AD-7ECF48CEB645}"/>
              </a:ext>
            </a:extLst>
          </p:cNvPr>
          <p:cNvSpPr txBox="1"/>
          <p:nvPr/>
        </p:nvSpPr>
        <p:spPr>
          <a:xfrm>
            <a:off x="5598225" y="6444428"/>
            <a:ext cx="11030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2"/>
                </a:solidFill>
                <a:latin typeface="Lato" panose="020F0502020204030203" pitchFamily="34" charset="77"/>
              </a:rPr>
              <a:t>Teacher</a:t>
            </a:r>
            <a:endParaRPr lang="en-US" sz="1200" b="1" dirty="0">
              <a:solidFill>
                <a:schemeClr val="bg2"/>
              </a:solidFill>
              <a:latin typeface="Lato" panose="020F0502020204030203" pitchFamily="34" charset="77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D9D01F8-15D5-3AFD-53B5-65140555A8C8}"/>
              </a:ext>
            </a:extLst>
          </p:cNvPr>
          <p:cNvSpPr/>
          <p:nvPr/>
        </p:nvSpPr>
        <p:spPr>
          <a:xfrm>
            <a:off x="870284" y="1698955"/>
            <a:ext cx="10717978" cy="60016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GB" sz="1100" b="1" dirty="0">
                <a:solidFill>
                  <a:schemeClr val="bg2"/>
                </a:solidFill>
                <a:latin typeface="Lato" panose="020F0502020204030203" pitchFamily="34" charset="77"/>
                <a:cs typeface="Calibri" panose="020F0502020204030204" pitchFamily="34" charset="0"/>
              </a:rPr>
              <a:t>While there are different routes you can take to be a teacher there are a few essential things that you will need:</a:t>
            </a:r>
          </a:p>
          <a:p>
            <a:pPr algn="ctr"/>
            <a:r>
              <a:rPr lang="en-GB" sz="1100" b="1" dirty="0">
                <a:solidFill>
                  <a:schemeClr val="bg2"/>
                </a:solidFill>
                <a:latin typeface="Lato" panose="020F0502020204030203" pitchFamily="34" charset="77"/>
                <a:cs typeface="Calibri"/>
              </a:rPr>
              <a:t>• A minimum GCSE Grade 4 or above in English and Maths (plus Science if you want to teach primary) </a:t>
            </a:r>
            <a:endParaRPr lang="en-GB" sz="1100" b="1" dirty="0">
              <a:solidFill>
                <a:schemeClr val="bg2"/>
              </a:solidFill>
              <a:latin typeface="Lato" panose="020F0502020204030203" pitchFamily="34" charset="77"/>
              <a:ea typeface="Calibri"/>
              <a:cs typeface="Calibri"/>
            </a:endParaRPr>
          </a:p>
          <a:p>
            <a:pPr algn="ctr"/>
            <a:r>
              <a:rPr lang="en-GB" sz="1100" b="1" dirty="0">
                <a:solidFill>
                  <a:schemeClr val="bg2"/>
                </a:solidFill>
                <a:latin typeface="Lato" panose="020F0502020204030203" pitchFamily="34" charset="77"/>
                <a:cs typeface="Calibri" panose="020F0502020204030204" pitchFamily="34" charset="0"/>
              </a:rPr>
              <a:t>A degree or equivalent qualification</a:t>
            </a:r>
            <a:endParaRPr lang="en-GB" sz="1100" b="1" dirty="0">
              <a:solidFill>
                <a:schemeClr val="bg2"/>
              </a:solidFill>
              <a:effectLst/>
              <a:latin typeface="Lato" panose="020F0502020204030203" pitchFamily="34" charset="77"/>
              <a:cs typeface="Calibri" panose="020F05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303DE10-665E-25A2-93C1-1928158589BE}"/>
              </a:ext>
            </a:extLst>
          </p:cNvPr>
          <p:cNvSpPr/>
          <p:nvPr/>
        </p:nvSpPr>
        <p:spPr>
          <a:xfrm>
            <a:off x="550688" y="2998489"/>
            <a:ext cx="2516989" cy="26161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1050" dirty="0">
                <a:solidFill>
                  <a:schemeClr val="bg2"/>
                </a:solidFill>
                <a:latin typeface="Lato" panose="020F0502020204030203" pitchFamily="34" charset="77"/>
              </a:rPr>
              <a:t>A-Levels are 2 years of study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52D34CD-5984-36D6-B28E-A556BF931E8D}"/>
              </a:ext>
            </a:extLst>
          </p:cNvPr>
          <p:cNvSpPr/>
          <p:nvPr/>
        </p:nvSpPr>
        <p:spPr>
          <a:xfrm>
            <a:off x="3372894" y="2952175"/>
            <a:ext cx="2723106" cy="73866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1050" dirty="0">
                <a:solidFill>
                  <a:schemeClr val="bg2"/>
                </a:solidFill>
                <a:latin typeface="Lato" panose="020F0502020204030203" pitchFamily="34" charset="77"/>
              </a:rPr>
              <a:t>T levels are nationally recognised, technical qualifications for 16–19-year-olds. Designed by leading employers, one T level is equivalent in size to 3 A-Levels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1A7B2F4-9CA9-BAF9-86C3-9C33A6349122}"/>
              </a:ext>
            </a:extLst>
          </p:cNvPr>
          <p:cNvSpPr/>
          <p:nvPr/>
        </p:nvSpPr>
        <p:spPr>
          <a:xfrm>
            <a:off x="6212456" y="2952175"/>
            <a:ext cx="262137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50" dirty="0">
                <a:solidFill>
                  <a:schemeClr val="bg2"/>
                </a:solidFill>
                <a:latin typeface="Lato" panose="020F0502020204030203" pitchFamily="34" charset="77"/>
              </a:rPr>
              <a:t>These include BTEC, Applied General Qualifications (AGQ) and Vocational Technical Qualifications (VTQ) – all at Level 3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F017495-B743-2111-5FCA-E0566C15616E}"/>
              </a:ext>
            </a:extLst>
          </p:cNvPr>
          <p:cNvSpPr/>
          <p:nvPr/>
        </p:nvSpPr>
        <p:spPr>
          <a:xfrm>
            <a:off x="9032048" y="2927423"/>
            <a:ext cx="2663672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50" dirty="0">
                <a:solidFill>
                  <a:schemeClr val="bg2"/>
                </a:solidFill>
                <a:latin typeface="Lato" panose="020F0502020204030203" pitchFamily="34" charset="77"/>
              </a:rPr>
              <a:t>Apprenticeships are jobs which combine practical work and study. Intermediate is Level 2, Advanced is Level 3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BF1A22F-1018-96F9-3926-99A451AB4BC5}"/>
              </a:ext>
            </a:extLst>
          </p:cNvPr>
          <p:cNvSpPr/>
          <p:nvPr/>
        </p:nvSpPr>
        <p:spPr>
          <a:xfrm>
            <a:off x="528313" y="4323673"/>
            <a:ext cx="2663672" cy="1131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b="1">
                <a:solidFill>
                  <a:schemeClr val="bg2"/>
                </a:solidFill>
                <a:latin typeface="Lato" panose="020F0502020204030203" pitchFamily="34" charset="77"/>
              </a:rPr>
              <a:t>Complete a degree course</a:t>
            </a:r>
            <a:br>
              <a:rPr lang="en-GB" sz="1000" b="1">
                <a:solidFill>
                  <a:schemeClr val="bg2"/>
                </a:solidFill>
                <a:latin typeface="Lato" panose="020F0502020204030203" pitchFamily="34" charset="77"/>
              </a:rPr>
            </a:br>
            <a:endParaRPr lang="en-GB" sz="400" b="1">
              <a:solidFill>
                <a:schemeClr val="bg2"/>
              </a:solidFill>
              <a:latin typeface="Lato" panose="020F0502020204030203" pitchFamily="34" charset="77"/>
            </a:endParaRPr>
          </a:p>
          <a:p>
            <a:r>
              <a:rPr lang="en-GB" sz="1000">
                <a:solidFill>
                  <a:schemeClr val="bg2"/>
                </a:solidFill>
                <a:latin typeface="Lato" panose="020F0502020204030203" pitchFamily="34" charset="77"/>
              </a:rPr>
              <a:t>It is possible to get QTS as part of an undergraduate degree, for example:</a:t>
            </a:r>
          </a:p>
          <a:p>
            <a:br>
              <a:rPr lang="en-GB" sz="200">
                <a:solidFill>
                  <a:schemeClr val="bg2"/>
                </a:solidFill>
                <a:latin typeface="Lato" panose="020F0502020204030203" pitchFamily="34" charset="77"/>
              </a:rPr>
            </a:br>
            <a:r>
              <a:rPr lang="en-GB" sz="1000">
                <a:solidFill>
                  <a:schemeClr val="bg2"/>
                </a:solidFill>
                <a:latin typeface="Lato" panose="020F0502020204030203" pitchFamily="34" charset="77"/>
              </a:rPr>
              <a:t>• Bachelor of Arts (BA) with QTS</a:t>
            </a:r>
          </a:p>
          <a:p>
            <a:r>
              <a:rPr lang="en-GB" sz="1000">
                <a:solidFill>
                  <a:schemeClr val="bg2"/>
                </a:solidFill>
                <a:latin typeface="Lato" panose="020F0502020204030203" pitchFamily="34" charset="77"/>
              </a:rPr>
              <a:t>• Bachelor of Education (</a:t>
            </a:r>
            <a:r>
              <a:rPr lang="en-GB" sz="1000" err="1">
                <a:solidFill>
                  <a:schemeClr val="bg2"/>
                </a:solidFill>
                <a:latin typeface="Lato" panose="020F0502020204030203" pitchFamily="34" charset="77"/>
              </a:rPr>
              <a:t>BEd</a:t>
            </a:r>
            <a:r>
              <a:rPr lang="en-GB" sz="1000">
                <a:solidFill>
                  <a:schemeClr val="bg2"/>
                </a:solidFill>
                <a:latin typeface="Lato" panose="020F0502020204030203" pitchFamily="34" charset="77"/>
              </a:rPr>
              <a:t>) with QTS</a:t>
            </a:r>
          </a:p>
          <a:p>
            <a:r>
              <a:rPr lang="en-GB" sz="1000">
                <a:solidFill>
                  <a:schemeClr val="bg2"/>
                </a:solidFill>
                <a:latin typeface="Lato" panose="020F0502020204030203" pitchFamily="34" charset="77"/>
              </a:rPr>
              <a:t>• Bachelor of Science (BSc) with QTS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8E96F54-F170-4363-4071-6904B13407EA}"/>
              </a:ext>
            </a:extLst>
          </p:cNvPr>
          <p:cNvSpPr/>
          <p:nvPr/>
        </p:nvSpPr>
        <p:spPr>
          <a:xfrm>
            <a:off x="3400419" y="4338640"/>
            <a:ext cx="5345724" cy="99257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1000" dirty="0">
                <a:solidFill>
                  <a:schemeClr val="bg2"/>
                </a:solidFill>
                <a:latin typeface="Lato" panose="020F0502020204030203" pitchFamily="34" charset="77"/>
              </a:rPr>
              <a:t>Complete a L4/5 course and top up to a degree – L4/5 includes Certificate of HE, Diploma of HE, Higher Technical Qualification (HTQ), HNC, HND and Foundation degrees</a:t>
            </a:r>
            <a:endParaRPr lang="en-GB" sz="700" dirty="0">
              <a:solidFill>
                <a:schemeClr val="bg2"/>
              </a:solidFill>
              <a:latin typeface="Lato" panose="020F0502020204030203" pitchFamily="34" charset="77"/>
            </a:endParaRPr>
          </a:p>
          <a:p>
            <a:br>
              <a:rPr lang="en-GB" sz="700" dirty="0">
                <a:solidFill>
                  <a:schemeClr val="bg2"/>
                </a:solidFill>
                <a:latin typeface="Lato" panose="020F0502020204030203" pitchFamily="34" charset="77"/>
              </a:rPr>
            </a:br>
            <a:endParaRPr lang="en-GB" sz="700" dirty="0">
              <a:solidFill>
                <a:schemeClr val="bg2"/>
              </a:solidFill>
              <a:latin typeface="Lato" panose="020F0502020204030203" pitchFamily="34" charset="77"/>
            </a:endParaRPr>
          </a:p>
          <a:p>
            <a:br>
              <a:rPr lang="en-GB" sz="700" dirty="0">
                <a:solidFill>
                  <a:schemeClr val="bg2"/>
                </a:solidFill>
                <a:latin typeface="Lato" panose="020F0502020204030203" pitchFamily="34" charset="77"/>
              </a:rPr>
            </a:br>
            <a:endParaRPr lang="en-GB" sz="700" dirty="0">
              <a:solidFill>
                <a:schemeClr val="bg2"/>
              </a:solidFill>
              <a:latin typeface="Lato" panose="020F0502020204030203" pitchFamily="34" charset="77"/>
            </a:endParaRPr>
          </a:p>
          <a:p>
            <a:r>
              <a:rPr lang="en-GB" sz="1000" dirty="0">
                <a:solidFill>
                  <a:schemeClr val="bg2"/>
                </a:solidFill>
                <a:latin typeface="Lato" panose="020F0502020204030203" pitchFamily="34" charset="77"/>
              </a:rPr>
              <a:t>Top up to a degree (Level 6) in a year of full-time study</a:t>
            </a:r>
            <a:endParaRPr lang="en-GB" sz="1000" dirty="0">
              <a:solidFill>
                <a:schemeClr val="bg2"/>
              </a:solidFill>
              <a:latin typeface="Lato" panose="020F0502020204030203" pitchFamily="34" charset="77"/>
              <a:cs typeface="Calibri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B3CE2D9-6567-A8EE-8055-6063064D40E8}"/>
              </a:ext>
            </a:extLst>
          </p:cNvPr>
          <p:cNvSpPr/>
          <p:nvPr/>
        </p:nvSpPr>
        <p:spPr>
          <a:xfrm>
            <a:off x="9091006" y="4321508"/>
            <a:ext cx="251698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>
                <a:solidFill>
                  <a:schemeClr val="bg2"/>
                </a:solidFill>
                <a:latin typeface="Lato" panose="020F0502020204030203" pitchFamily="34" charset="77"/>
              </a:rPr>
              <a:t>Higher level apprenticeship (foundation degree / Level 5)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46DADF8-B748-EC63-DC06-FAB03A740FD7}"/>
              </a:ext>
            </a:extLst>
          </p:cNvPr>
          <p:cNvSpPr/>
          <p:nvPr/>
        </p:nvSpPr>
        <p:spPr>
          <a:xfrm>
            <a:off x="9104258" y="5067073"/>
            <a:ext cx="266367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>
                <a:solidFill>
                  <a:schemeClr val="bg2"/>
                </a:solidFill>
                <a:latin typeface="Lato" panose="020F0502020204030203" pitchFamily="34" charset="77"/>
              </a:rPr>
              <a:t>Degree apprenticeship </a:t>
            </a:r>
          </a:p>
          <a:p>
            <a:r>
              <a:rPr lang="en-GB" sz="1000">
                <a:solidFill>
                  <a:schemeClr val="bg2"/>
                </a:solidFill>
                <a:latin typeface="Lato" panose="020F0502020204030203" pitchFamily="34" charset="77"/>
              </a:rPr>
              <a:t>(Level 6-7). There is a Level 6 Teaching apprenticeship programme</a:t>
            </a:r>
          </a:p>
        </p:txBody>
      </p:sp>
      <p:pic>
        <p:nvPicPr>
          <p:cNvPr id="23" name="Picture 22" descr="A yellow and black sign&#10;&#10;Description automatically generated with medium confidence">
            <a:extLst>
              <a:ext uri="{FF2B5EF4-FFF2-40B4-BE49-F238E27FC236}">
                <a16:creationId xmlns:a16="http://schemas.microsoft.com/office/drawing/2014/main" id="{DD8FE170-A078-B8BC-B97F-5563A4CC2AB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 t="28445" b="26578"/>
          <a:stretch/>
        </p:blipFill>
        <p:spPr>
          <a:xfrm>
            <a:off x="8288905" y="234179"/>
            <a:ext cx="1552874" cy="785754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9A96440-D688-FF70-CFF3-1030357961BC}"/>
              </a:ext>
            </a:extLst>
          </p:cNvPr>
          <p:cNvCxnSpPr>
            <a:cxnSpLocks/>
          </p:cNvCxnSpPr>
          <p:nvPr/>
        </p:nvCxnSpPr>
        <p:spPr>
          <a:xfrm flipV="1">
            <a:off x="10106957" y="362143"/>
            <a:ext cx="0" cy="608572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45640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and orange background with lines&#10;&#10;AI-generated content may be incorrect.">
            <a:extLst>
              <a:ext uri="{FF2B5EF4-FFF2-40B4-BE49-F238E27FC236}">
                <a16:creationId xmlns:a16="http://schemas.microsoft.com/office/drawing/2014/main" id="{527120B9-6E32-1097-D595-D87B385E238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26"/>
          <a:stretch>
            <a:fillRect/>
          </a:stretch>
        </p:blipFill>
        <p:spPr>
          <a:xfrm>
            <a:off x="0" y="2723900"/>
            <a:ext cx="5024158" cy="1440741"/>
          </a:xfrm>
          <a:prstGeom prst="rect">
            <a:avLst/>
          </a:prstGeom>
        </p:spPr>
      </p:pic>
      <p:pic>
        <p:nvPicPr>
          <p:cNvPr id="9" name="Picture 8" descr="A black and orange background with lines&#10;&#10;AI-generated content may be incorrect.">
            <a:extLst>
              <a:ext uri="{FF2B5EF4-FFF2-40B4-BE49-F238E27FC236}">
                <a16:creationId xmlns:a16="http://schemas.microsoft.com/office/drawing/2014/main" id="{FAD4136C-AAD4-ACBC-38BB-EA2B2FC179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32584" b="2121"/>
          <a:stretch>
            <a:fillRect/>
          </a:stretch>
        </p:blipFill>
        <p:spPr>
          <a:xfrm>
            <a:off x="6979011" y="2723914"/>
            <a:ext cx="5212990" cy="14101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460375" y="479861"/>
            <a:ext cx="9144000" cy="258762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/>
          <a:p>
            <a:r>
              <a:rPr lang="en-GB" sz="3600" b="1" dirty="0">
                <a:solidFill>
                  <a:schemeClr val="bg1"/>
                </a:solidFill>
                <a:latin typeface="Lato" panose="020F0502020204030203" pitchFamily="34" charset="77"/>
                <a:cs typeface="Calibri"/>
              </a:rPr>
              <a:t>Product Design pathways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A573CAC7-911E-734A-8EBA-E421169048A3}"/>
              </a:ext>
            </a:extLst>
          </p:cNvPr>
          <p:cNvSpPr txBox="1">
            <a:spLocks/>
          </p:cNvSpPr>
          <p:nvPr/>
        </p:nvSpPr>
        <p:spPr>
          <a:xfrm>
            <a:off x="863928" y="5041938"/>
            <a:ext cx="3695700" cy="425412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500" b="1" dirty="0">
                <a:latin typeface="Lato" panose="020F0502020204030203" pitchFamily="34" charset="77"/>
                <a:cs typeface="Calibri"/>
              </a:rPr>
              <a:t>Combine study </a:t>
            </a:r>
            <a:br>
              <a:rPr lang="en-GB" sz="2500" b="1" dirty="0">
                <a:latin typeface="Lato" panose="020F0502020204030203" pitchFamily="34" charset="77"/>
                <a:cs typeface="Calibri" panose="020F0502020204030204" pitchFamily="34" charset="0"/>
              </a:rPr>
            </a:br>
            <a:r>
              <a:rPr lang="en-GB" sz="2500" b="1" dirty="0">
                <a:latin typeface="Lato" panose="020F0502020204030203" pitchFamily="34" charset="77"/>
                <a:cs typeface="Calibri"/>
              </a:rPr>
              <a:t>and work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ACE53D00-33D1-AD4B-92BE-C5FEE54FE9D2}"/>
              </a:ext>
            </a:extLst>
          </p:cNvPr>
          <p:cNvSpPr txBox="1">
            <a:spLocks/>
          </p:cNvSpPr>
          <p:nvPr/>
        </p:nvSpPr>
        <p:spPr>
          <a:xfrm>
            <a:off x="4718050" y="5041938"/>
            <a:ext cx="2755900" cy="425412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500" b="1" dirty="0">
                <a:latin typeface="Lato" panose="020F0502020204030203" pitchFamily="34" charset="77"/>
                <a:cs typeface="Calibri"/>
              </a:rPr>
              <a:t>Study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4B7D34C8-B320-AA43-A6E6-09BBD8B2140E}"/>
              </a:ext>
            </a:extLst>
          </p:cNvPr>
          <p:cNvSpPr txBox="1">
            <a:spLocks/>
          </p:cNvSpPr>
          <p:nvPr/>
        </p:nvSpPr>
        <p:spPr>
          <a:xfrm>
            <a:off x="8226425" y="5041938"/>
            <a:ext cx="2755900" cy="425412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500" b="1" dirty="0">
                <a:latin typeface="Lato" panose="020F0502020204030203" pitchFamily="34" charset="77"/>
                <a:cs typeface="Calibri"/>
              </a:rPr>
              <a:t>Work</a:t>
            </a:r>
          </a:p>
        </p:txBody>
      </p:sp>
      <p:pic>
        <p:nvPicPr>
          <p:cNvPr id="4" name="Picture 3" descr="A blue and white circle with a person behind a computer&#10;&#10;AI-generated content may be incorrect.">
            <a:extLst>
              <a:ext uri="{FF2B5EF4-FFF2-40B4-BE49-F238E27FC236}">
                <a16:creationId xmlns:a16="http://schemas.microsoft.com/office/drawing/2014/main" id="{761A871D-C49D-613E-A882-247BD8110F1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3900" y="2292677"/>
            <a:ext cx="2272645" cy="2272645"/>
          </a:xfrm>
          <a:prstGeom prst="rect">
            <a:avLst/>
          </a:prstGeom>
        </p:spPr>
      </p:pic>
      <p:pic>
        <p:nvPicPr>
          <p:cNvPr id="6" name="Picture 5" descr="A blue and white logo with a graduation cap in the center&#10;&#10;AI-generated content may be incorrect.">
            <a:extLst>
              <a:ext uri="{FF2B5EF4-FFF2-40B4-BE49-F238E27FC236}">
                <a16:creationId xmlns:a16="http://schemas.microsoft.com/office/drawing/2014/main" id="{255874FB-3C3F-38CB-4ACF-F3ACBD1422C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455" y="2292676"/>
            <a:ext cx="2272645" cy="2272645"/>
          </a:xfrm>
          <a:prstGeom prst="rect">
            <a:avLst/>
          </a:prstGeom>
        </p:spPr>
      </p:pic>
      <p:pic>
        <p:nvPicPr>
          <p:cNvPr id="10" name="Picture 9" descr="A blue and white graduation cap&#10;&#10;AI-generated content may be incorrect.">
            <a:extLst>
              <a:ext uri="{FF2B5EF4-FFF2-40B4-BE49-F238E27FC236}">
                <a16:creationId xmlns:a16="http://schemas.microsoft.com/office/drawing/2014/main" id="{54F7AB7C-5EBF-58BA-B577-5EDB08BC744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677" y="2292677"/>
            <a:ext cx="2272646" cy="2272646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49E1154-2B7B-B267-EBAD-E9C25C288472}"/>
              </a:ext>
            </a:extLst>
          </p:cNvPr>
          <p:cNvCxnSpPr/>
          <p:nvPr/>
        </p:nvCxnSpPr>
        <p:spPr>
          <a:xfrm>
            <a:off x="528228" y="1215450"/>
            <a:ext cx="7760677" cy="0"/>
          </a:xfrm>
          <a:prstGeom prst="line">
            <a:avLst/>
          </a:prstGeom>
          <a:ln w="38100">
            <a:solidFill>
              <a:srgbClr val="ED6D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53428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ack and orange background with lines&#10;&#10;AI-generated content may be incorrect.">
            <a:extLst>
              <a:ext uri="{FF2B5EF4-FFF2-40B4-BE49-F238E27FC236}">
                <a16:creationId xmlns:a16="http://schemas.microsoft.com/office/drawing/2014/main" id="{C515500E-1905-7D6F-F334-308F2E2633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93" t="1" b="2121"/>
          <a:stretch>
            <a:fillRect/>
          </a:stretch>
        </p:blipFill>
        <p:spPr>
          <a:xfrm>
            <a:off x="0" y="5152657"/>
            <a:ext cx="5096262" cy="14101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543380" y="546525"/>
            <a:ext cx="6023207" cy="534148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/>
          <a:p>
            <a:r>
              <a:rPr lang="en-GB" sz="3600" b="1" dirty="0">
                <a:latin typeface="Lato" panose="020F0502020204030203" pitchFamily="34" charset="77"/>
                <a:cs typeface="Calibri"/>
              </a:rPr>
              <a:t>Combine study and work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434604" y="2027118"/>
            <a:ext cx="3691347" cy="243486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62500" lnSpcReduction="2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sz="2900" b="1" dirty="0">
                <a:latin typeface="Lato" panose="020F0502020204030203" pitchFamily="34" charset="77"/>
                <a:cs typeface="Calibri"/>
              </a:rPr>
              <a:t>Apprenticeships</a:t>
            </a:r>
            <a:r>
              <a:rPr lang="en-GB" sz="2900" dirty="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 </a:t>
            </a:r>
          </a:p>
          <a:p>
            <a:pPr marL="0" indent="0" algn="l">
              <a:lnSpc>
                <a:spcPct val="100000"/>
              </a:lnSpc>
              <a:buNone/>
            </a:pPr>
            <a:endParaRPr lang="en-GB" sz="600" dirty="0">
              <a:solidFill>
                <a:schemeClr val="tx2"/>
              </a:solidFill>
              <a:latin typeface="Lato" panose="020F0502020204030203" pitchFamily="34" charset="77"/>
            </a:endParaRP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en-GB" sz="2200" dirty="0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</a:rPr>
              <a:t>Trainee Designer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en-GB" sz="2200" dirty="0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</a:rPr>
              <a:t>Room Designer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en-GB" sz="2200" dirty="0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</a:rPr>
              <a:t>Furniture Designer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en-GB" sz="2200" dirty="0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</a:rPr>
              <a:t>Junior CAD Designer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en-GB" sz="2200" dirty="0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</a:rPr>
              <a:t>Games Designer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en-GB" sz="2200" dirty="0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</a:rPr>
              <a:t>Design Operations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F68304F-6F55-4556-B558-F20E0C05F3A1}"/>
              </a:ext>
            </a:extLst>
          </p:cNvPr>
          <p:cNvSpPr txBox="1">
            <a:spLocks/>
          </p:cNvSpPr>
          <p:nvPr/>
        </p:nvSpPr>
        <p:spPr>
          <a:xfrm>
            <a:off x="6434397" y="4752694"/>
            <a:ext cx="2717632" cy="20016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GB" sz="1800" b="1" dirty="0">
                <a:latin typeface="Lato" panose="020F0502020204030203" pitchFamily="34" charset="77"/>
                <a:cs typeface="Calibri"/>
              </a:rPr>
              <a:t>VTQs</a:t>
            </a:r>
            <a:r>
              <a:rPr lang="en-GB" sz="1800" dirty="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 </a:t>
            </a:r>
            <a:endParaRPr lang="en-GB" sz="1400" dirty="0">
              <a:latin typeface="Lato" panose="020F0502020204030203" pitchFamily="34" charset="77"/>
              <a:ea typeface="Calibri" panose="020F0502020204030204"/>
              <a:cs typeface="Calibri"/>
            </a:endParaRPr>
          </a:p>
          <a:p>
            <a:r>
              <a:rPr lang="en-GB" sz="1400" dirty="0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</a:rPr>
              <a:t>Engineering</a:t>
            </a:r>
          </a:p>
          <a:p>
            <a:r>
              <a:rPr lang="en-GB" sz="1400" dirty="0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</a:rPr>
              <a:t>Design and Technology  </a:t>
            </a:r>
          </a:p>
          <a:p>
            <a:r>
              <a:rPr lang="en-GB" sz="1400" dirty="0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</a:rPr>
              <a:t>Engineering Design</a:t>
            </a:r>
          </a:p>
          <a:p>
            <a:r>
              <a:rPr lang="en-GB" sz="1400" dirty="0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</a:rPr>
              <a:t>Creative </a:t>
            </a:r>
            <a:r>
              <a:rPr lang="en-GB" sz="1400" dirty="0" err="1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</a:rPr>
              <a:t>iMedia</a:t>
            </a:r>
            <a:endParaRPr lang="en-GB" sz="1400" dirty="0">
              <a:solidFill>
                <a:schemeClr val="tx2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E48124F-777D-7642-8D0F-7030616821AF}"/>
              </a:ext>
            </a:extLst>
          </p:cNvPr>
          <p:cNvSpPr/>
          <p:nvPr/>
        </p:nvSpPr>
        <p:spPr>
          <a:xfrm>
            <a:off x="2771776" y="2381728"/>
            <a:ext cx="3253648" cy="1023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</a:rPr>
              <a:t>Product Designer and Development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</a:rPr>
              <a:t>Junior Product Design Engineer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</a:rPr>
              <a:t>Construction Technician</a:t>
            </a:r>
          </a:p>
        </p:txBody>
      </p:sp>
      <p:pic>
        <p:nvPicPr>
          <p:cNvPr id="4" name="Picture 3" descr="A blue and white logo with a graduation cap in the center&#10;&#10;AI-generated content may be incorrect.">
            <a:extLst>
              <a:ext uri="{FF2B5EF4-FFF2-40B4-BE49-F238E27FC236}">
                <a16:creationId xmlns:a16="http://schemas.microsoft.com/office/drawing/2014/main" id="{E6F721D6-2324-4A9B-B909-4C229A05602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69" y="192019"/>
            <a:ext cx="1243160" cy="1243160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FA32A702-1054-D531-2E18-B4314EE6E61B}"/>
              </a:ext>
            </a:extLst>
          </p:cNvPr>
          <p:cNvSpPr txBox="1">
            <a:spLocks/>
          </p:cNvSpPr>
          <p:nvPr/>
        </p:nvSpPr>
        <p:spPr>
          <a:xfrm>
            <a:off x="6434397" y="2027118"/>
            <a:ext cx="5818439" cy="27920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1800" b="1" dirty="0">
                <a:latin typeface="Lato" panose="020F0502020204030203" pitchFamily="34" charset="77"/>
                <a:cs typeface="Calibri"/>
              </a:rPr>
              <a:t>T levels</a:t>
            </a:r>
            <a:br>
              <a:rPr lang="en-GB" sz="1200" b="1" dirty="0">
                <a:cs typeface="Calibri"/>
              </a:rPr>
            </a:br>
            <a:endParaRPr lang="en-GB" sz="1400" u="sng" dirty="0">
              <a:solidFill>
                <a:srgbClr val="484948"/>
              </a:solidFill>
              <a:ea typeface="+mn-lt"/>
              <a:cs typeface="+mn-lt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35936F9-64AC-6EDB-C253-CD2F5BAAE2A8}"/>
              </a:ext>
            </a:extLst>
          </p:cNvPr>
          <p:cNvCxnSpPr>
            <a:cxnSpLocks/>
          </p:cNvCxnSpPr>
          <p:nvPr/>
        </p:nvCxnSpPr>
        <p:spPr>
          <a:xfrm>
            <a:off x="1685365" y="1215450"/>
            <a:ext cx="6603540" cy="0"/>
          </a:xfrm>
          <a:prstGeom prst="line">
            <a:avLst/>
          </a:prstGeom>
          <a:ln w="38100">
            <a:solidFill>
              <a:srgbClr val="ED6D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C2DC4B31-DB83-9330-844C-A0398F7DDD10}"/>
              </a:ext>
            </a:extLst>
          </p:cNvPr>
          <p:cNvSpPr/>
          <p:nvPr/>
        </p:nvSpPr>
        <p:spPr>
          <a:xfrm>
            <a:off x="9532281" y="5025055"/>
            <a:ext cx="3122634" cy="69987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</a:rPr>
              <a:t>Digital Media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</a:rPr>
              <a:t>Product Design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97BC690-3776-E6FE-8ECF-31DFC9F0DF15}"/>
              </a:ext>
            </a:extLst>
          </p:cNvPr>
          <p:cNvSpPr txBox="1"/>
          <p:nvPr/>
        </p:nvSpPr>
        <p:spPr>
          <a:xfrm>
            <a:off x="6434397" y="2545962"/>
            <a:ext cx="633046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2">
                    <a:lumMod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Building Services Engineering for Construction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2">
                    <a:lumMod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Craft and Design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2">
                    <a:lumMod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Design and Development for Engineering and Manufacturing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2">
                    <a:lumMod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Design, Surveying and planning for Construction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2">
                    <a:lumMod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Digital Production, Design and Development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2">
                    <a:lumMod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Engineering Manufacturing, Processing and Control </a:t>
            </a:r>
          </a:p>
        </p:txBody>
      </p:sp>
    </p:spTree>
    <p:extLst>
      <p:ext uri="{BB962C8B-B14F-4D97-AF65-F5344CB8AC3E}">
        <p14:creationId xmlns:p14="http://schemas.microsoft.com/office/powerpoint/2010/main" val="704826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543380" y="546525"/>
            <a:ext cx="6023207" cy="534148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/>
          <a:p>
            <a:r>
              <a:rPr lang="en-GB" sz="3600" b="1" dirty="0">
                <a:solidFill>
                  <a:schemeClr val="bg1"/>
                </a:solidFill>
                <a:latin typeface="Lato" panose="020F0502020204030203" pitchFamily="34" charset="77"/>
                <a:cs typeface="Calibri"/>
              </a:rPr>
              <a:t>Study pathways</a:t>
            </a:r>
          </a:p>
        </p:txBody>
      </p:sp>
      <p:pic>
        <p:nvPicPr>
          <p:cNvPr id="8" name="Picture 7" descr="A blue and white graduation cap&#10;&#10;AI-generated content may be incorrect.">
            <a:extLst>
              <a:ext uri="{FF2B5EF4-FFF2-40B4-BE49-F238E27FC236}">
                <a16:creationId xmlns:a16="http://schemas.microsoft.com/office/drawing/2014/main" id="{5F1F5191-25FB-F77F-15DF-20C1FEF284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77" y="192019"/>
            <a:ext cx="1243152" cy="1243152"/>
          </a:xfrm>
          <a:prstGeom prst="rect">
            <a:avLst/>
          </a:prstGeom>
        </p:spPr>
      </p:pic>
      <p:sp>
        <p:nvSpPr>
          <p:cNvPr id="13" name="Subtitle 2">
            <a:extLst>
              <a:ext uri="{FF2B5EF4-FFF2-40B4-BE49-F238E27FC236}">
                <a16:creationId xmlns:a16="http://schemas.microsoft.com/office/drawing/2014/main" id="{6B8F7FB7-B68C-5304-9585-D86C1A17AECB}"/>
              </a:ext>
            </a:extLst>
          </p:cNvPr>
          <p:cNvSpPr txBox="1">
            <a:spLocks/>
          </p:cNvSpPr>
          <p:nvPr/>
        </p:nvSpPr>
        <p:spPr>
          <a:xfrm>
            <a:off x="312379" y="1710444"/>
            <a:ext cx="5096262" cy="389850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sz="2500" b="1" dirty="0">
                <a:latin typeface="Lato" panose="020F0502020204030203" pitchFamily="34" charset="77"/>
                <a:cs typeface="Calibri"/>
              </a:rPr>
              <a:t>HTQs (Higher Technical Qualifications) </a:t>
            </a:r>
            <a:endParaRPr lang="en-GB" sz="2500" dirty="0">
              <a:latin typeface="Lato" panose="020F0502020204030203" pitchFamily="34" charset="77"/>
              <a:cs typeface="Calibri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1200" b="1" dirty="0">
              <a:solidFill>
                <a:schemeClr val="tx2"/>
              </a:solidFill>
              <a:latin typeface="Lato" panose="020F0502020204030203" pitchFamily="34" charset="77"/>
              <a:cs typeface="Calibri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400" b="1" dirty="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You will find occupation routes in:</a:t>
            </a:r>
            <a:endParaRPr lang="en-US" sz="1400" dirty="0">
              <a:solidFill>
                <a:schemeClr val="tx2"/>
              </a:solidFill>
              <a:latin typeface="Lato" panose="020F0502020204030203" pitchFamily="34" charset="77"/>
              <a:ea typeface="Calibri"/>
              <a:cs typeface="Calibri"/>
            </a:endParaRP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1200" dirty="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Engineering and Manufacturing 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1200" dirty="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Construction and the Built Environment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1200" dirty="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Business Management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CF5C97D3-BA39-7B83-ABC3-0D9CFA607C13}"/>
              </a:ext>
            </a:extLst>
          </p:cNvPr>
          <p:cNvSpPr txBox="1">
            <a:spLocks/>
          </p:cNvSpPr>
          <p:nvPr/>
        </p:nvSpPr>
        <p:spPr>
          <a:xfrm>
            <a:off x="5854170" y="1710444"/>
            <a:ext cx="5514870" cy="20324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500" b="1" dirty="0">
                <a:latin typeface="Lato" panose="020F0502020204030203" pitchFamily="34" charset="77"/>
                <a:cs typeface="Calibri"/>
              </a:rPr>
              <a:t>A levels</a:t>
            </a:r>
            <a:r>
              <a:rPr lang="en-GB" b="1" dirty="0">
                <a:latin typeface="Lato" panose="020F0502020204030203" pitchFamily="34" charset="77"/>
                <a:cs typeface="Calibri"/>
              </a:rPr>
              <a:t> </a:t>
            </a:r>
            <a:br>
              <a:rPr lang="en-GB" dirty="0">
                <a:latin typeface="Lato" panose="020F0502020204030203" pitchFamily="34" charset="77"/>
                <a:cs typeface="Calibri"/>
              </a:rPr>
            </a:br>
            <a:endParaRPr lang="en-GB" sz="1400" dirty="0">
              <a:solidFill>
                <a:srgbClr val="05A8A7"/>
              </a:solidFill>
              <a:latin typeface="Lato" panose="020F0502020204030203" pitchFamily="34" charset="77"/>
              <a:ea typeface="Calibri"/>
              <a:cs typeface="Calibri"/>
            </a:endParaRPr>
          </a:p>
          <a:p>
            <a:pPr marL="0" indent="0" algn="l">
              <a:buNone/>
            </a:pPr>
            <a:r>
              <a:rPr lang="en-GB" sz="1400" b="1" dirty="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You might find courses in:</a:t>
            </a:r>
          </a:p>
          <a:p>
            <a:pPr>
              <a:buFont typeface="Arial"/>
              <a:buChar char="•"/>
            </a:pPr>
            <a:r>
              <a:rPr lang="en-GB" sz="1200" dirty="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Art and Design</a:t>
            </a:r>
          </a:p>
          <a:p>
            <a:pPr>
              <a:buFont typeface="Arial"/>
              <a:buChar char="•"/>
            </a:pPr>
            <a:r>
              <a:rPr lang="en-GB" sz="1200" dirty="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Design and Technology: Product Design</a:t>
            </a:r>
          </a:p>
          <a:p>
            <a:pPr>
              <a:buFont typeface="Arial"/>
              <a:buChar char="•"/>
            </a:pPr>
            <a:r>
              <a:rPr lang="en-GB" sz="1200" dirty="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Design and Technology: Engineering Design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830904A5-E971-E368-A3EE-F0C8D61241F8}"/>
              </a:ext>
            </a:extLst>
          </p:cNvPr>
          <p:cNvSpPr txBox="1">
            <a:spLocks/>
          </p:cNvSpPr>
          <p:nvPr/>
        </p:nvSpPr>
        <p:spPr>
          <a:xfrm>
            <a:off x="5855787" y="3914371"/>
            <a:ext cx="2805495" cy="389850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500" b="1" dirty="0">
                <a:latin typeface="Lato" panose="020F0502020204030203" pitchFamily="34" charset="77"/>
                <a:cs typeface="Calibri"/>
              </a:rPr>
              <a:t>Higher education </a:t>
            </a:r>
            <a:endParaRPr lang="en-GB" sz="1400" dirty="0">
              <a:latin typeface="Lato" panose="020F0502020204030203" pitchFamily="34" charset="77"/>
            </a:endParaRPr>
          </a:p>
          <a:p>
            <a:pPr marL="0" indent="0">
              <a:buNone/>
            </a:pPr>
            <a:r>
              <a:rPr lang="en-GB" sz="1400" b="1" dirty="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You might find courses in:</a:t>
            </a:r>
            <a:endParaRPr lang="en-GB" sz="1400" b="1" dirty="0">
              <a:solidFill>
                <a:schemeClr val="tx2"/>
              </a:solidFill>
              <a:latin typeface="Lato" panose="020F0502020204030203" pitchFamily="34" charset="77"/>
              <a:ea typeface="Calibri"/>
              <a:cs typeface="Calibri"/>
            </a:endParaRPr>
          </a:p>
          <a:p>
            <a:pPr>
              <a:lnSpc>
                <a:spcPct val="100000"/>
              </a:lnSpc>
            </a:pPr>
            <a:r>
              <a:rPr lang="en-GB" sz="1200" dirty="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Aircraft Design</a:t>
            </a:r>
          </a:p>
          <a:p>
            <a:pPr>
              <a:lnSpc>
                <a:spcPct val="100000"/>
              </a:lnSpc>
            </a:pPr>
            <a:r>
              <a:rPr lang="en-GB" sz="1200" dirty="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Airframe Design and Flight Dynamics </a:t>
            </a:r>
          </a:p>
          <a:p>
            <a:pPr>
              <a:lnSpc>
                <a:spcPct val="100000"/>
              </a:lnSpc>
            </a:pPr>
            <a:r>
              <a:rPr lang="en-GB" sz="1200" dirty="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Architecture</a:t>
            </a:r>
          </a:p>
          <a:p>
            <a:pPr>
              <a:lnSpc>
                <a:spcPct val="100000"/>
              </a:lnSpc>
            </a:pPr>
            <a:r>
              <a:rPr lang="en-GB" sz="1200" dirty="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Landscape and Garden Design</a:t>
            </a:r>
          </a:p>
          <a:p>
            <a:pPr>
              <a:lnSpc>
                <a:spcPct val="100000"/>
              </a:lnSpc>
            </a:pPr>
            <a:r>
              <a:rPr lang="en-GB" sz="1200" dirty="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Product Design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72CE45E-EA92-178E-B807-CA0D35EF1B74}"/>
              </a:ext>
            </a:extLst>
          </p:cNvPr>
          <p:cNvSpPr/>
          <p:nvPr/>
        </p:nvSpPr>
        <p:spPr>
          <a:xfrm>
            <a:off x="8683066" y="4658078"/>
            <a:ext cx="3025508" cy="11671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Product Design and Technology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Engineering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Digital Environment Building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Design and Development Engineering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1591186-E2A9-39F8-F1A7-2845AD621307}"/>
              </a:ext>
            </a:extLst>
          </p:cNvPr>
          <p:cNvCxnSpPr>
            <a:cxnSpLocks/>
          </p:cNvCxnSpPr>
          <p:nvPr/>
        </p:nvCxnSpPr>
        <p:spPr>
          <a:xfrm>
            <a:off x="1685365" y="1215450"/>
            <a:ext cx="6603540" cy="0"/>
          </a:xfrm>
          <a:prstGeom prst="line">
            <a:avLst/>
          </a:prstGeom>
          <a:ln w="38100">
            <a:solidFill>
              <a:srgbClr val="ED6D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 black and orange background with lines&#10;&#10;AI-generated content may be incorrect.">
            <a:extLst>
              <a:ext uri="{FF2B5EF4-FFF2-40B4-BE49-F238E27FC236}">
                <a16:creationId xmlns:a16="http://schemas.microsoft.com/office/drawing/2014/main" id="{69FBFAE3-A213-78BA-6A62-D9F5F0494F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93" t="1" b="2121"/>
          <a:stretch>
            <a:fillRect/>
          </a:stretch>
        </p:blipFill>
        <p:spPr>
          <a:xfrm>
            <a:off x="0" y="5152657"/>
            <a:ext cx="5096262" cy="1410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6022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DC452B-5769-A517-7402-A9F40042B2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C3A1B-6F6E-1F74-3E5B-2F6988968796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543380" y="546525"/>
            <a:ext cx="6023207" cy="534148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/>
          <a:p>
            <a:r>
              <a:rPr lang="en-GB" sz="3600" b="1" dirty="0">
                <a:solidFill>
                  <a:schemeClr val="bg1"/>
                </a:solidFill>
                <a:latin typeface="Lato" panose="020F0502020204030203" pitchFamily="34" charset="77"/>
                <a:cs typeface="Calibri"/>
              </a:rPr>
              <a:t>Work pathways</a:t>
            </a:r>
          </a:p>
        </p:txBody>
      </p:sp>
      <p:pic>
        <p:nvPicPr>
          <p:cNvPr id="3" name="Picture 2" descr="A blue and white circle with a person behind a computer&#10;&#10;AI-generated content may be incorrect.">
            <a:extLst>
              <a:ext uri="{FF2B5EF4-FFF2-40B4-BE49-F238E27FC236}">
                <a16:creationId xmlns:a16="http://schemas.microsoft.com/office/drawing/2014/main" id="{D548C857-7D2C-80AC-CBB2-4F8B5CFE3C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285" y="192020"/>
            <a:ext cx="1243152" cy="1243152"/>
          </a:xfrm>
          <a:prstGeom prst="rect">
            <a:avLst/>
          </a:prstGeom>
        </p:spPr>
      </p:pic>
      <p:sp>
        <p:nvSpPr>
          <p:cNvPr id="4" name="Subtitle 2">
            <a:extLst>
              <a:ext uri="{FF2B5EF4-FFF2-40B4-BE49-F238E27FC236}">
                <a16:creationId xmlns:a16="http://schemas.microsoft.com/office/drawing/2014/main" id="{01554ADD-824D-4BFA-3A12-A689BD92658E}"/>
              </a:ext>
            </a:extLst>
          </p:cNvPr>
          <p:cNvSpPr txBox="1">
            <a:spLocks/>
          </p:cNvSpPr>
          <p:nvPr/>
        </p:nvSpPr>
        <p:spPr>
          <a:xfrm>
            <a:off x="444500" y="1945228"/>
            <a:ext cx="5651500" cy="366874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500" b="1" dirty="0">
                <a:latin typeface="Lato" panose="020F0502020204030203" pitchFamily="34" charset="77"/>
                <a:cs typeface="Calibri"/>
              </a:rPr>
              <a:t>Supported internships with an education, health and care plan </a:t>
            </a:r>
          </a:p>
          <a:p>
            <a:pPr marL="0" indent="0">
              <a:buFont typeface="Arial" panose="020B0604020202020204" pitchFamily="34" charset="0"/>
              <a:buNone/>
            </a:pPr>
            <a:br>
              <a:rPr lang="en-GB" sz="100" dirty="0">
                <a:latin typeface="Lato" panose="020F0502020204030203" pitchFamily="34" charset="77"/>
                <a:cs typeface="Calibri"/>
              </a:rPr>
            </a:br>
            <a:br>
              <a:rPr lang="en-GB" sz="1400" b="1" dirty="0">
                <a:latin typeface="Lato" panose="020F0502020204030203" pitchFamily="34" charset="77"/>
                <a:cs typeface="Calibri"/>
              </a:rPr>
            </a:br>
            <a:r>
              <a:rPr lang="en-GB" sz="1400" b="1" dirty="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 </a:t>
            </a:r>
            <a:endParaRPr lang="en-GB" dirty="0">
              <a:solidFill>
                <a:schemeClr val="tx2"/>
              </a:solidFill>
              <a:latin typeface="Lato" panose="020F0502020204030203" pitchFamily="34" charset="77"/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GB" sz="1400" b="1" dirty="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You might read about:</a:t>
            </a:r>
            <a:endParaRPr lang="en-GB" b="1" dirty="0">
              <a:solidFill>
                <a:schemeClr val="tx2"/>
              </a:solidFill>
              <a:latin typeface="Lato" panose="020F0502020204030203" pitchFamily="34" charset="77"/>
              <a:cs typeface="Calibri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GB" sz="1400" dirty="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• </a:t>
            </a:r>
            <a:r>
              <a:rPr lang="en-GB" sz="1400" dirty="0">
                <a:solidFill>
                  <a:schemeClr val="tx2"/>
                </a:solidFill>
                <a:latin typeface="Lato" panose="020F0502020204030203" pitchFamily="34" charset="77"/>
                <a:cs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Access to Work Funding</a:t>
            </a:r>
            <a:r>
              <a:rPr lang="en-GB" sz="1400" dirty="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 (if you have a disability or health condition)</a:t>
            </a:r>
            <a:endParaRPr lang="en-GB" dirty="0">
              <a:solidFill>
                <a:schemeClr val="tx2"/>
              </a:solidFill>
              <a:latin typeface="Lato" panose="020F0502020204030203" pitchFamily="34" charset="77"/>
              <a:cs typeface="Calibri" panose="020F0502020204030204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GB" sz="1600" dirty="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• </a:t>
            </a:r>
            <a:r>
              <a:rPr lang="en-GB" sz="1400" dirty="0">
                <a:solidFill>
                  <a:schemeClr val="tx2"/>
                </a:solidFill>
                <a:latin typeface="Lato" panose="020F0502020204030203" pitchFamily="34" charset="77"/>
                <a:cs typeface="Calibri"/>
                <a:hlinkClick r:id="rId5"/>
              </a:rPr>
              <a:t>Preparing for Adulthood </a:t>
            </a:r>
            <a:r>
              <a:rPr lang="en-GB" sz="1400" dirty="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 </a:t>
            </a:r>
          </a:p>
          <a:p>
            <a:pPr indent="0">
              <a:lnSpc>
                <a:spcPct val="100000"/>
              </a:lnSpc>
              <a:buNone/>
            </a:pPr>
            <a:endParaRPr lang="en-GB" dirty="0">
              <a:solidFill>
                <a:schemeClr val="tx2"/>
              </a:solidFill>
              <a:latin typeface="Lato" panose="020F0502020204030203" pitchFamily="34" charset="77"/>
              <a:cs typeface="Calibri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dirty="0">
              <a:solidFill>
                <a:schemeClr val="tx2"/>
              </a:solidFill>
              <a:latin typeface="Lato" panose="020F0502020204030203" pitchFamily="34" charset="77"/>
              <a:cs typeface="Calibri"/>
            </a:endParaRPr>
          </a:p>
          <a:p>
            <a:endParaRPr lang="en-GB" dirty="0">
              <a:solidFill>
                <a:schemeClr val="tx2"/>
              </a:solidFill>
              <a:latin typeface="Lato" panose="020F0502020204030203" pitchFamily="34" charset="77"/>
              <a:cs typeface="Calibri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1EA0D600-3643-E2B3-8E9B-A2F5D605148C}"/>
              </a:ext>
            </a:extLst>
          </p:cNvPr>
          <p:cNvSpPr txBox="1">
            <a:spLocks/>
          </p:cNvSpPr>
          <p:nvPr/>
        </p:nvSpPr>
        <p:spPr>
          <a:xfrm>
            <a:off x="6446974" y="2046453"/>
            <a:ext cx="4736646" cy="341770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500" b="1" dirty="0">
                <a:latin typeface="Lato" panose="020F0502020204030203" pitchFamily="34" charset="77"/>
                <a:cs typeface="Calibri"/>
              </a:rPr>
              <a:t>School leaver programmes </a:t>
            </a:r>
          </a:p>
          <a:p>
            <a:pPr marL="0" indent="0">
              <a:buNone/>
            </a:pPr>
            <a:endParaRPr lang="en-GB" sz="1400" b="1" dirty="0">
              <a:solidFill>
                <a:schemeClr val="tx2"/>
              </a:solidFill>
              <a:latin typeface="Lato" panose="020F0502020204030203" pitchFamily="34" charset="77"/>
              <a:cs typeface="Calibri"/>
            </a:endParaRPr>
          </a:p>
          <a:p>
            <a:pPr marL="0" indent="0" algn="l">
              <a:buNone/>
            </a:pPr>
            <a:r>
              <a:rPr lang="en-GB" sz="1400" b="1" dirty="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You might read about:</a:t>
            </a:r>
            <a:endParaRPr lang="en-GB" dirty="0">
              <a:solidFill>
                <a:schemeClr val="tx2"/>
              </a:solidFill>
              <a:latin typeface="Lato" panose="020F0502020204030203" pitchFamily="34" charset="77"/>
            </a:endParaRPr>
          </a:p>
          <a:p>
            <a:pPr marL="0" indent="0">
              <a:buNone/>
            </a:pPr>
            <a:r>
              <a:rPr lang="en-GB" sz="1400" dirty="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• </a:t>
            </a:r>
            <a:r>
              <a:rPr lang="en-GB" sz="1400" dirty="0">
                <a:solidFill>
                  <a:schemeClr val="tx2"/>
                </a:solidFill>
                <a:latin typeface="Lato" panose="020F0502020204030203" pitchFamily="34" charset="77"/>
                <a:cs typeface="Calibri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How to fill in an application form</a:t>
            </a:r>
            <a:endParaRPr lang="en-GB" sz="1400" dirty="0">
              <a:solidFill>
                <a:schemeClr val="tx2"/>
              </a:solidFill>
              <a:latin typeface="Lato" panose="020F0502020204030203" pitchFamily="34" charset="77"/>
              <a:cs typeface="Calibri"/>
            </a:endParaRPr>
          </a:p>
          <a:p>
            <a:pPr marL="0" indent="0">
              <a:buNone/>
            </a:pPr>
            <a:r>
              <a:rPr lang="en-GB" sz="1400" dirty="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• </a:t>
            </a:r>
            <a:r>
              <a:rPr lang="en-GB" sz="1400" dirty="0">
                <a:solidFill>
                  <a:schemeClr val="tx2"/>
                </a:solidFill>
                <a:latin typeface="Lato" panose="020F0502020204030203" pitchFamily="34" charset="77"/>
                <a:cs typeface="Calibri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How to write a CV</a:t>
            </a:r>
            <a:endParaRPr lang="en-GB" sz="1400" dirty="0">
              <a:solidFill>
                <a:schemeClr val="tx2"/>
              </a:solidFill>
              <a:latin typeface="Lato" panose="020F0502020204030203" pitchFamily="34" charset="77"/>
              <a:cs typeface="Calibri"/>
            </a:endParaRPr>
          </a:p>
          <a:p>
            <a:pPr marL="0" indent="0">
              <a:buNone/>
            </a:pPr>
            <a:r>
              <a:rPr lang="en-GB" sz="1400" dirty="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• </a:t>
            </a:r>
            <a:r>
              <a:rPr lang="en-GB" sz="1400" dirty="0">
                <a:solidFill>
                  <a:schemeClr val="tx2"/>
                </a:solidFill>
                <a:latin typeface="Lato" panose="020F0502020204030203" pitchFamily="34" charset="77"/>
                <a:cs typeface="Calibri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Interview help</a:t>
            </a:r>
            <a:endParaRPr lang="en-GB" sz="1400" dirty="0">
              <a:solidFill>
                <a:schemeClr val="tx2"/>
              </a:solidFill>
              <a:latin typeface="Lato" panose="020F0502020204030203" pitchFamily="34" charset="77"/>
              <a:cs typeface="Calibri"/>
            </a:endParaRPr>
          </a:p>
          <a:p>
            <a:pPr marL="0" indent="0">
              <a:buNone/>
            </a:pPr>
            <a:r>
              <a:rPr lang="en-GB" sz="1400" dirty="0">
                <a:solidFill>
                  <a:schemeClr val="tx2"/>
                </a:solidFill>
                <a:latin typeface="Lato" panose="020F0502020204030203" pitchFamily="34" charset="77"/>
              </a:rPr>
              <a:t>• </a:t>
            </a:r>
            <a:r>
              <a:rPr lang="en-GB" sz="1400" dirty="0">
                <a:solidFill>
                  <a:schemeClr val="tx2"/>
                </a:solidFill>
                <a:latin typeface="Lato" panose="020F0502020204030203" pitchFamily="34" charset="77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Progressing your career</a:t>
            </a:r>
            <a:r>
              <a:rPr lang="en-GB" sz="1400" dirty="0">
                <a:solidFill>
                  <a:schemeClr val="tx2"/>
                </a:solidFill>
                <a:latin typeface="Lato" panose="020F0502020204030203" pitchFamily="34" charset="77"/>
              </a:rPr>
              <a:t> (Careers Advice from NCS)</a:t>
            </a:r>
            <a:endParaRPr lang="en-GB" sz="1200" dirty="0">
              <a:solidFill>
                <a:schemeClr val="tx2"/>
              </a:solidFill>
              <a:latin typeface="Lato" panose="020F0502020204030203" pitchFamily="34" charset="77"/>
              <a:cs typeface="Calibri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F4950ED-7ED0-3DBB-D729-A10EC4548758}"/>
              </a:ext>
            </a:extLst>
          </p:cNvPr>
          <p:cNvCxnSpPr>
            <a:cxnSpLocks/>
          </p:cNvCxnSpPr>
          <p:nvPr/>
        </p:nvCxnSpPr>
        <p:spPr>
          <a:xfrm>
            <a:off x="1685365" y="1215450"/>
            <a:ext cx="6603540" cy="0"/>
          </a:xfrm>
          <a:prstGeom prst="line">
            <a:avLst/>
          </a:prstGeom>
          <a:ln w="38100">
            <a:solidFill>
              <a:srgbClr val="ED6D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black and orange background with lines&#10;&#10;AI-generated content may be incorrect.">
            <a:extLst>
              <a:ext uri="{FF2B5EF4-FFF2-40B4-BE49-F238E27FC236}">
                <a16:creationId xmlns:a16="http://schemas.microsoft.com/office/drawing/2014/main" id="{8A3842ED-AB97-AE17-9101-184AA6AC056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93" t="1" b="2121"/>
          <a:stretch>
            <a:fillRect/>
          </a:stretch>
        </p:blipFill>
        <p:spPr>
          <a:xfrm>
            <a:off x="0" y="5152657"/>
            <a:ext cx="5096262" cy="1410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5264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and orange background with lines&#10;&#10;AI-generated content may be incorrect.">
            <a:extLst>
              <a:ext uri="{FF2B5EF4-FFF2-40B4-BE49-F238E27FC236}">
                <a16:creationId xmlns:a16="http://schemas.microsoft.com/office/drawing/2014/main" id="{0310DAF6-A8BC-7D43-8264-C79C253611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68" t="1" b="2121"/>
          <a:stretch>
            <a:fillRect/>
          </a:stretch>
        </p:blipFill>
        <p:spPr>
          <a:xfrm>
            <a:off x="3998259" y="3995062"/>
            <a:ext cx="7876946" cy="14101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365806" y="519883"/>
            <a:ext cx="5651500" cy="749980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/>
          <a:p>
            <a:r>
              <a:rPr lang="en-GB" sz="3600" b="1" dirty="0">
                <a:solidFill>
                  <a:schemeClr val="bg1"/>
                </a:solidFill>
                <a:latin typeface="Lato" panose="020F0502020204030203" pitchFamily="34" charset="77"/>
                <a:cs typeface="Calibri"/>
              </a:rPr>
              <a:t>University league tables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528228" y="1714498"/>
            <a:ext cx="10444572" cy="462361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en-GB" sz="2500" b="1" dirty="0">
                <a:latin typeface="Lato" panose="020F0502020204030203" pitchFamily="34" charset="77"/>
                <a:cs typeface="Calibri"/>
              </a:rPr>
              <a:t>See at a glance the university ranking for </a:t>
            </a:r>
            <a:r>
              <a:rPr lang="en-GB" sz="2500" b="1" dirty="0">
                <a:cs typeface="Calibri"/>
              </a:rPr>
              <a:t>Architecture and Production Engineering</a:t>
            </a:r>
          </a:p>
          <a:p>
            <a:pPr marL="0" indent="0">
              <a:buNone/>
            </a:pPr>
            <a:endParaRPr lang="en-GB" sz="1400" dirty="0">
              <a:latin typeface="Lato" panose="020F0502020204030203" pitchFamily="34" charset="77"/>
              <a:hlinkClick r:id="rId4"/>
            </a:endParaRPr>
          </a:p>
          <a:p>
            <a:pPr>
              <a:buNone/>
            </a:pPr>
            <a:r>
              <a:rPr lang="en-GB" sz="1400" dirty="0">
                <a:latin typeface="Lato" panose="020F0502020204030203" pitchFamily="34" charset="0"/>
                <a:ea typeface="+mn-lt"/>
                <a:cs typeface="Lato" panose="020F0502020204030203" pitchFamily="34" charset="0"/>
                <a:hlinkClick r:id="rId5"/>
              </a:rPr>
              <a:t>Architecture Rankings (thecompleteuniversityguide.co.uk)</a:t>
            </a:r>
            <a:endParaRPr lang="en-GB" sz="1400" dirty="0">
              <a:latin typeface="Lato" panose="020F0502020204030203" pitchFamily="34" charset="0"/>
              <a:ea typeface="+mn-lt"/>
              <a:cs typeface="Lato" panose="020F0502020204030203" pitchFamily="34" charset="0"/>
            </a:endParaRPr>
          </a:p>
          <a:p>
            <a:pPr>
              <a:buNone/>
            </a:pPr>
            <a:r>
              <a:rPr lang="en-GB" sz="1400" dirty="0">
                <a:latin typeface="Lato" panose="020F0502020204030203" pitchFamily="34" charset="0"/>
                <a:ea typeface="+mn-lt"/>
                <a:cs typeface="Lato" panose="020F0502020204030203" pitchFamily="34" charset="0"/>
                <a:hlinkClick r:id="rId6"/>
              </a:rPr>
              <a:t>Production Engineering</a:t>
            </a:r>
            <a:endParaRPr lang="en-GB" sz="1400" dirty="0">
              <a:latin typeface="Lato" panose="020F0502020204030203" pitchFamily="34" charset="0"/>
              <a:cs typeface="Lato" panose="020F0502020204030203" pitchFamily="34" charset="0"/>
            </a:endParaRPr>
          </a:p>
          <a:p>
            <a:pPr>
              <a:buNone/>
            </a:pPr>
            <a:endParaRPr lang="en-GB" sz="1400" dirty="0">
              <a:latin typeface="Lato" panose="020F0502020204030203" pitchFamily="34" charset="0"/>
              <a:ea typeface="+mn-lt"/>
              <a:cs typeface="Lato" panose="020F0502020204030203" pitchFamily="34" charset="0"/>
            </a:endParaRPr>
          </a:p>
          <a:p>
            <a:pPr marL="0" indent="0">
              <a:buNone/>
            </a:pPr>
            <a:r>
              <a:rPr lang="en-GB" sz="1400" b="1" dirty="0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</a:rPr>
              <a:t>Filter by:</a:t>
            </a:r>
            <a:endParaRPr lang="en-GB" sz="1400" dirty="0">
              <a:solidFill>
                <a:schemeClr val="tx2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1400" dirty="0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</a:rPr>
              <a:t>Overall score</a:t>
            </a:r>
          </a:p>
          <a:p>
            <a:pPr>
              <a:lnSpc>
                <a:spcPct val="150000"/>
              </a:lnSpc>
            </a:pPr>
            <a:r>
              <a:rPr lang="en-GB" sz="1400" dirty="0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</a:rPr>
              <a:t>Entry standards</a:t>
            </a:r>
          </a:p>
          <a:p>
            <a:pPr>
              <a:lnSpc>
                <a:spcPct val="150000"/>
              </a:lnSpc>
            </a:pPr>
            <a:r>
              <a:rPr lang="en-GB" sz="1400" dirty="0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</a:rPr>
              <a:t>Student satisfaction</a:t>
            </a:r>
          </a:p>
          <a:p>
            <a:pPr>
              <a:lnSpc>
                <a:spcPct val="150000"/>
              </a:lnSpc>
            </a:pPr>
            <a:r>
              <a:rPr lang="en-GB" sz="1400" dirty="0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</a:rPr>
              <a:t>Research quality</a:t>
            </a:r>
          </a:p>
          <a:p>
            <a:pPr>
              <a:lnSpc>
                <a:spcPct val="150000"/>
              </a:lnSpc>
            </a:pPr>
            <a:r>
              <a:rPr lang="en-GB" sz="1400" dirty="0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</a:rPr>
              <a:t>Research intensity</a:t>
            </a:r>
          </a:p>
          <a:p>
            <a:pPr>
              <a:lnSpc>
                <a:spcPct val="150000"/>
              </a:lnSpc>
            </a:pPr>
            <a:r>
              <a:rPr lang="en-GB" sz="1400" dirty="0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</a:rPr>
              <a:t>Graduate prospects</a:t>
            </a:r>
            <a:endParaRPr lang="en-GB" sz="1400" dirty="0">
              <a:solidFill>
                <a:schemeClr val="tx2"/>
              </a:solidFill>
              <a:latin typeface="Lato" panose="020F0502020204030203" pitchFamily="34" charset="0"/>
              <a:ea typeface="Calibri"/>
              <a:cs typeface="Lato" panose="020F0502020204030203" pitchFamily="34" charset="0"/>
            </a:endParaRPr>
          </a:p>
          <a:p>
            <a:pPr marL="0" indent="0" algn="l">
              <a:buNone/>
            </a:pPr>
            <a:endParaRPr lang="en-GB" sz="2600" dirty="0">
              <a:solidFill>
                <a:schemeClr val="tx2"/>
              </a:solidFill>
              <a:latin typeface="Lato" panose="020F0502020204030203" pitchFamily="34" charset="77"/>
              <a:cs typeface="Calibri"/>
            </a:endParaRPr>
          </a:p>
          <a:p>
            <a:pPr marL="0" indent="0" algn="l">
              <a:buNone/>
            </a:pPr>
            <a:endParaRPr lang="en-GB" sz="2600" dirty="0">
              <a:solidFill>
                <a:schemeClr val="tx2"/>
              </a:solidFill>
              <a:latin typeface="Lato" panose="020F0502020204030203" pitchFamily="34" charset="77"/>
              <a:cs typeface="Calibri"/>
            </a:endParaRPr>
          </a:p>
          <a:p>
            <a:pPr algn="l"/>
            <a:endParaRPr lang="en-GB" sz="2600" dirty="0">
              <a:solidFill>
                <a:schemeClr val="tx2"/>
              </a:solidFill>
              <a:latin typeface="Lato" panose="020F0502020204030203" pitchFamily="34" charset="77"/>
              <a:cs typeface="Calibri"/>
            </a:endParaRPr>
          </a:p>
        </p:txBody>
      </p:sp>
      <p:pic>
        <p:nvPicPr>
          <p:cNvPr id="8" name="Picture 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C6ED3B6-C1F0-6CB6-FE23-2448123B93E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89296" y="290112"/>
            <a:ext cx="1889391" cy="597468"/>
          </a:xfrm>
          <a:prstGeom prst="rect">
            <a:avLst/>
          </a:prstGeom>
        </p:spPr>
      </p:pic>
      <p:pic>
        <p:nvPicPr>
          <p:cNvPr id="11" name="Picture 10" descr="A blue and white logo of a computer with a graduation cap on the screen&#10;&#10;AI-generated content may be incorrect.">
            <a:extLst>
              <a:ext uri="{FF2B5EF4-FFF2-40B4-BE49-F238E27FC236}">
                <a16:creationId xmlns:a16="http://schemas.microsoft.com/office/drawing/2014/main" id="{6D1E0CF3-2126-0900-B794-7609CC77900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974" y="3175362"/>
            <a:ext cx="3049571" cy="3049571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8A102F3-3E68-BECA-EAE2-77C1C6490DDA}"/>
              </a:ext>
            </a:extLst>
          </p:cNvPr>
          <p:cNvCxnSpPr/>
          <p:nvPr/>
        </p:nvCxnSpPr>
        <p:spPr>
          <a:xfrm>
            <a:off x="528228" y="1215450"/>
            <a:ext cx="7760677" cy="0"/>
          </a:xfrm>
          <a:prstGeom prst="line">
            <a:avLst/>
          </a:prstGeom>
          <a:ln w="38100">
            <a:solidFill>
              <a:srgbClr val="ED6D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90555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F895E31F-B931-D94E-81CD-458F457C14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889" y="2516125"/>
            <a:ext cx="4510221" cy="182575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9155C13-59BD-7638-BA49-19DD916EF80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67421"/>
          <a:stretch>
            <a:fillRect/>
          </a:stretch>
        </p:blipFill>
        <p:spPr>
          <a:xfrm>
            <a:off x="0" y="0"/>
            <a:ext cx="2532184" cy="320577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4035850-E21C-C502-7537-07E73C9A5C1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-15" r="60193"/>
          <a:stretch>
            <a:fillRect/>
          </a:stretch>
        </p:blipFill>
        <p:spPr>
          <a:xfrm>
            <a:off x="9096866" y="3641480"/>
            <a:ext cx="3095134" cy="3205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0692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CC02B33-BEC1-EBE9-B874-A4F1825C1DE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5000"/>
          </a:blip>
          <a:srcRect l="6289" t="-665" r="5071" b="15445"/>
          <a:stretch>
            <a:fillRect/>
          </a:stretch>
        </p:blipFill>
        <p:spPr>
          <a:xfrm>
            <a:off x="23643" y="2032753"/>
            <a:ext cx="12168358" cy="4825247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C1F3FFC9-E02E-3147-8B8C-7D0A7C0C9953}"/>
              </a:ext>
            </a:extLst>
          </p:cNvPr>
          <p:cNvSpPr/>
          <p:nvPr/>
        </p:nvSpPr>
        <p:spPr>
          <a:xfrm>
            <a:off x="8891135" y="3676311"/>
            <a:ext cx="2374984" cy="2374984"/>
          </a:xfrm>
          <a:prstGeom prst="ellipse">
            <a:avLst/>
          </a:prstGeom>
          <a:solidFill>
            <a:srgbClr val="00A8A6"/>
          </a:solidFill>
          <a:ln w="38100">
            <a:solidFill>
              <a:srgbClr val="ED6D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b="1" dirty="0">
                <a:solidFill>
                  <a:schemeClr val="bg2"/>
                </a:solidFill>
                <a:latin typeface="Lato" panose="020F0502020204030203" pitchFamily="34" charset="77"/>
              </a:rPr>
              <a:t>Unleash your </a:t>
            </a:r>
          </a:p>
          <a:p>
            <a:pPr algn="ctr"/>
            <a:r>
              <a:rPr lang="en-GB" b="1" dirty="0">
                <a:solidFill>
                  <a:schemeClr val="bg2"/>
                </a:solidFill>
                <a:latin typeface="Lato" panose="020F0502020204030203" pitchFamily="34" charset="77"/>
              </a:rPr>
              <a:t>creativity 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A45F70C-A6EF-914F-B7F4-BEE66325AC83}"/>
              </a:ext>
            </a:extLst>
          </p:cNvPr>
          <p:cNvSpPr/>
          <p:nvPr/>
        </p:nvSpPr>
        <p:spPr>
          <a:xfrm>
            <a:off x="6877160" y="1597918"/>
            <a:ext cx="2374984" cy="2374984"/>
          </a:xfrm>
          <a:prstGeom prst="ellipse">
            <a:avLst/>
          </a:prstGeom>
          <a:solidFill>
            <a:srgbClr val="00A8A6"/>
          </a:solidFill>
          <a:ln w="38100">
            <a:solidFill>
              <a:srgbClr val="ED6D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1600" b="1" dirty="0">
                <a:solidFill>
                  <a:schemeClr val="bg2"/>
                </a:solidFill>
                <a:latin typeface="Lato" panose="020F0502020204030203" pitchFamily="34" charset="77"/>
              </a:rPr>
              <a:t>Develop </a:t>
            </a:r>
            <a:br>
              <a:rPr lang="en-GB" sz="1600" b="1" dirty="0">
                <a:solidFill>
                  <a:schemeClr val="bg2"/>
                </a:solidFill>
                <a:latin typeface="Lato" panose="020F0502020204030203" pitchFamily="34" charset="77"/>
              </a:rPr>
            </a:br>
            <a:r>
              <a:rPr lang="en-GB" sz="1600" b="1" dirty="0">
                <a:solidFill>
                  <a:schemeClr val="bg2"/>
                </a:solidFill>
                <a:latin typeface="Lato" panose="020F0502020204030203" pitchFamily="34" charset="77"/>
              </a:rPr>
              <a:t>in-demand </a:t>
            </a:r>
            <a:br>
              <a:rPr lang="en-GB" sz="1600" b="1" dirty="0">
                <a:solidFill>
                  <a:schemeClr val="bg2"/>
                </a:solidFill>
                <a:latin typeface="Lato" panose="020F0502020204030203" pitchFamily="34" charset="77"/>
              </a:rPr>
            </a:br>
            <a:r>
              <a:rPr lang="en-GB" sz="1600" b="1" dirty="0">
                <a:solidFill>
                  <a:schemeClr val="bg2"/>
                </a:solidFill>
                <a:latin typeface="Lato" panose="020F0502020204030203" pitchFamily="34" charset="77"/>
              </a:rPr>
              <a:t>skills​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F8D53C1-6EFB-2D4E-BA80-9A9F2FCD68BC}"/>
              </a:ext>
            </a:extLst>
          </p:cNvPr>
          <p:cNvSpPr txBox="1"/>
          <p:nvPr/>
        </p:nvSpPr>
        <p:spPr>
          <a:xfrm>
            <a:off x="344360" y="459826"/>
            <a:ext cx="6092299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Lato" panose="020F0502020204030203" pitchFamily="34" charset="77"/>
              </a:rPr>
              <a:t>Why study Product Design?</a:t>
            </a:r>
            <a:endParaRPr lang="en-US" sz="3600" b="1" dirty="0">
              <a:solidFill>
                <a:schemeClr val="bg1"/>
              </a:solidFill>
              <a:latin typeface="Lato" panose="020F0502020204030203" pitchFamily="34" charset="77"/>
              <a:cs typeface="Calibri" panose="020F0502020204030204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868093E-2FEF-F440-B14F-0739A841BAAB}"/>
              </a:ext>
            </a:extLst>
          </p:cNvPr>
          <p:cNvSpPr/>
          <p:nvPr/>
        </p:nvSpPr>
        <p:spPr>
          <a:xfrm>
            <a:off x="3007146" y="1597918"/>
            <a:ext cx="2374984" cy="2374984"/>
          </a:xfrm>
          <a:prstGeom prst="ellipse">
            <a:avLst/>
          </a:prstGeom>
          <a:solidFill>
            <a:srgbClr val="00A8A6"/>
          </a:solidFill>
          <a:ln w="38100">
            <a:solidFill>
              <a:srgbClr val="ED6D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b="1" dirty="0">
                <a:solidFill>
                  <a:schemeClr val="bg2"/>
                </a:solidFill>
                <a:latin typeface="Lato" panose="020F0502020204030203" pitchFamily="34" charset="77"/>
              </a:rPr>
              <a:t>Solve real-world </a:t>
            </a:r>
          </a:p>
          <a:p>
            <a:pPr lvl="0" algn="ctr"/>
            <a:r>
              <a:rPr lang="en-GB" b="1" dirty="0">
                <a:solidFill>
                  <a:schemeClr val="bg2"/>
                </a:solidFill>
                <a:latin typeface="Lato" panose="020F0502020204030203" pitchFamily="34" charset="77"/>
              </a:rPr>
              <a:t>problems​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C2C7EEA-3067-9653-ED8D-5936C99C789D}"/>
              </a:ext>
            </a:extLst>
          </p:cNvPr>
          <p:cNvSpPr/>
          <p:nvPr/>
        </p:nvSpPr>
        <p:spPr>
          <a:xfrm>
            <a:off x="4906396" y="3647660"/>
            <a:ext cx="2374984" cy="2374984"/>
          </a:xfrm>
          <a:prstGeom prst="ellipse">
            <a:avLst/>
          </a:prstGeom>
          <a:solidFill>
            <a:srgbClr val="00A8A6"/>
          </a:solidFill>
          <a:ln w="38100">
            <a:solidFill>
              <a:srgbClr val="ED6D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b="1" dirty="0">
                <a:solidFill>
                  <a:schemeClr val="bg2"/>
                </a:solidFill>
                <a:latin typeface="Lato" panose="020F0502020204030203" pitchFamily="34" charset="77"/>
              </a:rPr>
              <a:t>Blend art and </a:t>
            </a:r>
          </a:p>
          <a:p>
            <a:pPr algn="ctr"/>
            <a:r>
              <a:rPr lang="en-GB" b="1" dirty="0">
                <a:solidFill>
                  <a:schemeClr val="bg2"/>
                </a:solidFill>
                <a:latin typeface="Lato" panose="020F0502020204030203" pitchFamily="34" charset="77"/>
              </a:rPr>
              <a:t>engineering​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99594C31-1B9A-2FE6-F3F0-5EB37D3A7C7C}"/>
              </a:ext>
            </a:extLst>
          </p:cNvPr>
          <p:cNvSpPr/>
          <p:nvPr/>
        </p:nvSpPr>
        <p:spPr>
          <a:xfrm>
            <a:off x="1036383" y="3647661"/>
            <a:ext cx="2374983" cy="2374983"/>
          </a:xfrm>
          <a:prstGeom prst="ellipse">
            <a:avLst/>
          </a:prstGeom>
          <a:solidFill>
            <a:srgbClr val="00A8A6"/>
          </a:solidFill>
          <a:ln w="38100">
            <a:solidFill>
              <a:srgbClr val="ED6D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2"/>
                </a:solidFill>
                <a:latin typeface="Lato" panose="020F0502020204030203" pitchFamily="34" charset="77"/>
              </a:rPr>
              <a:t>Pathway to </a:t>
            </a:r>
          </a:p>
          <a:p>
            <a:pPr algn="ctr"/>
            <a:r>
              <a:rPr lang="en-GB" b="1" dirty="0">
                <a:solidFill>
                  <a:schemeClr val="bg2"/>
                </a:solidFill>
                <a:latin typeface="Lato" panose="020F0502020204030203" pitchFamily="34" charset="77"/>
              </a:rPr>
              <a:t>exciting careers​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30E79D5-D103-6B58-4806-F87A5A325B6D}"/>
              </a:ext>
            </a:extLst>
          </p:cNvPr>
          <p:cNvCxnSpPr/>
          <p:nvPr/>
        </p:nvCxnSpPr>
        <p:spPr>
          <a:xfrm>
            <a:off x="528228" y="1244026"/>
            <a:ext cx="7760677" cy="0"/>
          </a:xfrm>
          <a:prstGeom prst="line">
            <a:avLst/>
          </a:prstGeom>
          <a:ln w="38100">
            <a:solidFill>
              <a:srgbClr val="ED6D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8774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and orange background with lines&#10;&#10;AI-generated content may be incorrect.">
            <a:extLst>
              <a:ext uri="{FF2B5EF4-FFF2-40B4-BE49-F238E27FC236}">
                <a16:creationId xmlns:a16="http://schemas.microsoft.com/office/drawing/2014/main" id="{A7D0D181-6ACC-E7BC-42E4-D056A4EDA4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132" y="2523464"/>
            <a:ext cx="8733453" cy="16156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0CB90A9-DEA4-273E-3588-50A04BADA71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06" r="16606"/>
          <a:stretch/>
        </p:blipFill>
        <p:spPr>
          <a:xfrm>
            <a:off x="410160" y="2082359"/>
            <a:ext cx="2496200" cy="2497849"/>
          </a:xfrm>
          <a:prstGeom prst="rect">
            <a:avLst/>
          </a:prstGeom>
          <a:ln w="28575">
            <a:solidFill>
              <a:srgbClr val="ED6D52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349953E-4699-6318-0954-B617968D5D3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71" b="16771"/>
          <a:stretch/>
        </p:blipFill>
        <p:spPr>
          <a:xfrm>
            <a:off x="8528260" y="2055148"/>
            <a:ext cx="2499780" cy="2498920"/>
          </a:xfrm>
          <a:prstGeom prst="rect">
            <a:avLst/>
          </a:prstGeom>
          <a:ln w="28575">
            <a:solidFill>
              <a:srgbClr val="ED6D52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518D043-9B03-1BE6-37F5-71DE12BC4A4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15" r="16915"/>
          <a:stretch/>
        </p:blipFill>
        <p:spPr>
          <a:xfrm>
            <a:off x="4445451" y="2058543"/>
            <a:ext cx="2599199" cy="2521665"/>
          </a:xfrm>
          <a:prstGeom prst="rect">
            <a:avLst/>
          </a:prstGeom>
          <a:ln w="28575">
            <a:solidFill>
              <a:srgbClr val="ED6D52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E9BBF76-F44C-8548-A670-F8CD7AEC63DB}"/>
              </a:ext>
            </a:extLst>
          </p:cNvPr>
          <p:cNvSpPr txBox="1"/>
          <p:nvPr/>
        </p:nvSpPr>
        <p:spPr>
          <a:xfrm>
            <a:off x="410160" y="443638"/>
            <a:ext cx="5878686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Lato" panose="020F0502020204030203" pitchFamily="34" charset="77"/>
              </a:rPr>
              <a:t>Explore a career as a…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4F4AD7-F118-2F4F-AB9E-A5FBD6F97090}"/>
              </a:ext>
            </a:extLst>
          </p:cNvPr>
          <p:cNvSpPr txBox="1"/>
          <p:nvPr/>
        </p:nvSpPr>
        <p:spPr>
          <a:xfrm>
            <a:off x="258492" y="4805685"/>
            <a:ext cx="27323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Lato" panose="020F0502020204030203" pitchFamily="34" charset="77"/>
              </a:rPr>
              <a:t>Furniture Maker/Carpenter ​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7DC94C9-F05E-334B-9F0B-08C6EA5EFF76}"/>
              </a:ext>
            </a:extLst>
          </p:cNvPr>
          <p:cNvSpPr txBox="1"/>
          <p:nvPr/>
        </p:nvSpPr>
        <p:spPr>
          <a:xfrm>
            <a:off x="4297509" y="4805685"/>
            <a:ext cx="35099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Lato" panose="020F0502020204030203" pitchFamily="34" charset="77"/>
              </a:rPr>
              <a:t>Product Designer​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56391FA-62ED-EE04-B20C-E7F0B1F7F1AB}"/>
              </a:ext>
            </a:extLst>
          </p:cNvPr>
          <p:cNvSpPr txBox="1"/>
          <p:nvPr/>
        </p:nvSpPr>
        <p:spPr>
          <a:xfrm>
            <a:off x="8396046" y="4805685"/>
            <a:ext cx="35099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Lato" panose="020F0502020204030203" pitchFamily="34" charset="77"/>
              </a:rPr>
              <a:t>Architectural Assistant/ </a:t>
            </a:r>
          </a:p>
          <a:p>
            <a:r>
              <a:rPr lang="en-GB" sz="2400" b="1" dirty="0">
                <a:solidFill>
                  <a:schemeClr val="bg1"/>
                </a:solidFill>
                <a:latin typeface="Lato" panose="020F0502020204030203" pitchFamily="34" charset="77"/>
              </a:rPr>
              <a:t>Technologist​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1465C27-DE6C-22DF-77D9-487052A454A6}"/>
              </a:ext>
            </a:extLst>
          </p:cNvPr>
          <p:cNvCxnSpPr/>
          <p:nvPr/>
        </p:nvCxnSpPr>
        <p:spPr>
          <a:xfrm>
            <a:off x="528228" y="1215450"/>
            <a:ext cx="7760677" cy="0"/>
          </a:xfrm>
          <a:prstGeom prst="line">
            <a:avLst/>
          </a:prstGeom>
          <a:ln w="38100">
            <a:solidFill>
              <a:srgbClr val="ED6D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D0575857-4ECD-346D-5177-F3249A946F0D}"/>
              </a:ext>
            </a:extLst>
          </p:cNvPr>
          <p:cNvSpPr txBox="1"/>
          <p:nvPr/>
        </p:nvSpPr>
        <p:spPr>
          <a:xfrm>
            <a:off x="430447" y="1270147"/>
            <a:ext cx="10061412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Here are some example roles and careers linked to </a:t>
            </a:r>
            <a:r>
              <a:rPr lang="en-GB" sz="2000" b="1" u="sng" dirty="0">
                <a:latin typeface="Lato" panose="020F0502020204030203" pitchFamily="34" charset="0"/>
                <a:cs typeface="Lato" panose="020F0502020204030203" pitchFamily="34" charset="0"/>
                <a:hlinkClick r:id="rId7"/>
              </a:rPr>
              <a:t>Product Design</a:t>
            </a:r>
            <a:endParaRPr lang="en-GB" sz="2000" b="1" u="sng" dirty="0">
              <a:solidFill>
                <a:schemeClr val="tx2"/>
              </a:solidFill>
              <a:latin typeface="Lato" panose="020F0502020204030203" pitchFamily="34" charset="0"/>
              <a:ea typeface="Calibri"/>
              <a:cs typeface="Lato" panose="020F0502020204030203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940E382-82BD-081C-B054-76664CBEF678}"/>
              </a:ext>
            </a:extLst>
          </p:cNvPr>
          <p:cNvSpPr/>
          <p:nvPr/>
        </p:nvSpPr>
        <p:spPr>
          <a:xfrm>
            <a:off x="8420018" y="5723667"/>
            <a:ext cx="2608022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BBC Bitesize case study</a:t>
            </a:r>
            <a:endParaRPr lang="en-US" dirty="0">
              <a:solidFill>
                <a:schemeClr val="tx2"/>
              </a:solidFill>
              <a:latin typeface="Lato" panose="020F0502020204030203" pitchFamily="34" charset="0"/>
              <a:cs typeface="Lato" panose="020F0502020204030203" pitchFamily="34" charset="0"/>
              <a:hlinkClick r:id="rId8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10" name="TextBox 1">
            <a:extLst>
              <a:ext uri="{FF2B5EF4-FFF2-40B4-BE49-F238E27FC236}">
                <a16:creationId xmlns:a16="http://schemas.microsoft.com/office/drawing/2014/main" id="{D9F16956-4B00-59E6-448C-EAC6197C0B78}"/>
              </a:ext>
            </a:extLst>
          </p:cNvPr>
          <p:cNvSpPr txBox="1"/>
          <p:nvPr/>
        </p:nvSpPr>
        <p:spPr>
          <a:xfrm>
            <a:off x="4297509" y="5403187"/>
            <a:ext cx="2608022" cy="36933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BBC Bitesize case study</a:t>
            </a:r>
            <a:endParaRPr lang="en-US" dirty="0">
              <a:solidFill>
                <a:schemeClr val="tx2"/>
              </a:solidFill>
              <a:latin typeface="Lato" panose="020F0502020204030203" pitchFamily="34" charset="0"/>
              <a:cs typeface="Lato" panose="020F0502020204030203" pitchFamily="34" charset="0"/>
              <a:hlinkClick r:id="rId9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6021BBA-C7A7-C282-2904-C8EC7EFB6C1C}"/>
              </a:ext>
            </a:extLst>
          </p:cNvPr>
          <p:cNvSpPr/>
          <p:nvPr/>
        </p:nvSpPr>
        <p:spPr>
          <a:xfrm>
            <a:off x="258492" y="5734643"/>
            <a:ext cx="2608022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BBC Bitesize case study</a:t>
            </a:r>
            <a:endParaRPr lang="en-US" dirty="0">
              <a:solidFill>
                <a:schemeClr val="tx2"/>
              </a:solidFill>
              <a:latin typeface="Lato" panose="020F0502020204030203" pitchFamily="34" charset="0"/>
              <a:cs typeface="Lato" panose="020F0502020204030203" pitchFamily="34" charset="0"/>
              <a:hlinkClick r:id="rId10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F77614C-195F-9954-FE07-3D5BD1832A59}"/>
              </a:ext>
            </a:extLst>
          </p:cNvPr>
          <p:cNvSpPr/>
          <p:nvPr/>
        </p:nvSpPr>
        <p:spPr>
          <a:xfrm>
            <a:off x="258492" y="6238730"/>
            <a:ext cx="2608022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BBC Bitesize case study</a:t>
            </a:r>
            <a:endParaRPr lang="en-US" dirty="0">
              <a:solidFill>
                <a:schemeClr val="tx2"/>
              </a:solidFill>
              <a:latin typeface="Lato" panose="020F0502020204030203" pitchFamily="34" charset="0"/>
              <a:cs typeface="Lato" panose="020F0502020204030203" pitchFamily="34" charset="0"/>
              <a:hlinkClick r:id="rId1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</p:spTree>
    <p:extLst>
      <p:ext uri="{BB962C8B-B14F-4D97-AF65-F5344CB8AC3E}">
        <p14:creationId xmlns:p14="http://schemas.microsoft.com/office/powerpoint/2010/main" val="17863019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0B13A3-2059-28D6-9197-0D6EE2A255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black and orange background with lines&#10;&#10;AI-generated content may be incorrect.">
            <a:extLst>
              <a:ext uri="{FF2B5EF4-FFF2-40B4-BE49-F238E27FC236}">
                <a16:creationId xmlns:a16="http://schemas.microsoft.com/office/drawing/2014/main" id="{E222EF86-7E78-7C5C-999F-28A437034E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132" y="2523464"/>
            <a:ext cx="8733453" cy="161564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0406654-6E29-AAA0-1DC9-25284A82843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69" r="16569"/>
          <a:stretch/>
        </p:blipFill>
        <p:spPr>
          <a:xfrm>
            <a:off x="8537351" y="2030592"/>
            <a:ext cx="2500452" cy="2498129"/>
          </a:xfrm>
          <a:prstGeom prst="rect">
            <a:avLst/>
          </a:prstGeom>
          <a:ln w="28575">
            <a:solidFill>
              <a:srgbClr val="ED6D52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9E21A30-9F1C-D774-7C2A-EFAC555EB517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35" r="16635"/>
          <a:stretch/>
        </p:blipFill>
        <p:spPr>
          <a:xfrm>
            <a:off x="449685" y="2060749"/>
            <a:ext cx="2494168" cy="2494870"/>
          </a:xfrm>
          <a:prstGeom prst="rect">
            <a:avLst/>
          </a:prstGeom>
          <a:ln w="28575">
            <a:solidFill>
              <a:srgbClr val="ED6D52"/>
            </a:solidFill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7E5224A-86F0-A3A0-B659-6602EB1B9B0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67" r="16567"/>
          <a:stretch/>
        </p:blipFill>
        <p:spPr>
          <a:xfrm>
            <a:off x="4467206" y="2073305"/>
            <a:ext cx="2494167" cy="2489830"/>
          </a:xfrm>
          <a:prstGeom prst="rect">
            <a:avLst/>
          </a:prstGeom>
          <a:ln w="28575">
            <a:solidFill>
              <a:srgbClr val="ED6D52"/>
            </a:solidFill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B1A0922-3C2E-8EC4-C796-3D203986F450}"/>
              </a:ext>
            </a:extLst>
          </p:cNvPr>
          <p:cNvSpPr txBox="1"/>
          <p:nvPr/>
        </p:nvSpPr>
        <p:spPr>
          <a:xfrm>
            <a:off x="4325174" y="4801692"/>
            <a:ext cx="3751920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Lato" panose="020F0502020204030203" pitchFamily="34" charset="77"/>
                <a:cs typeface="Calibri"/>
              </a:rPr>
              <a:t>UX Designer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C135881-5A5F-64C4-6AC2-287C98F7A52B}"/>
              </a:ext>
            </a:extLst>
          </p:cNvPr>
          <p:cNvSpPr txBox="1"/>
          <p:nvPr/>
        </p:nvSpPr>
        <p:spPr>
          <a:xfrm>
            <a:off x="297893" y="4805685"/>
            <a:ext cx="35552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Lato" panose="020F0502020204030203" pitchFamily="34" charset="77"/>
              </a:rPr>
              <a:t>Design and </a:t>
            </a:r>
          </a:p>
          <a:p>
            <a:r>
              <a:rPr lang="en-GB" sz="2400" b="1" dirty="0">
                <a:solidFill>
                  <a:schemeClr val="bg1"/>
                </a:solidFill>
                <a:latin typeface="Lato" panose="020F0502020204030203" pitchFamily="34" charset="77"/>
              </a:rPr>
              <a:t>Development Engineer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41131C0-745E-F748-E7B8-9731B79D5FA0}"/>
              </a:ext>
            </a:extLst>
          </p:cNvPr>
          <p:cNvSpPr txBox="1"/>
          <p:nvPr/>
        </p:nvSpPr>
        <p:spPr>
          <a:xfrm>
            <a:off x="8396046" y="4769726"/>
            <a:ext cx="3426733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Lato" panose="020F0502020204030203" pitchFamily="34" charset="77"/>
              </a:rPr>
              <a:t>Packaging Technologist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E21D4AB-9402-77EC-AC43-EB0E095F30CA}"/>
              </a:ext>
            </a:extLst>
          </p:cNvPr>
          <p:cNvSpPr txBox="1"/>
          <p:nvPr/>
        </p:nvSpPr>
        <p:spPr>
          <a:xfrm>
            <a:off x="410160" y="443638"/>
            <a:ext cx="5878686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Lato" panose="020F0502020204030203" pitchFamily="34" charset="77"/>
              </a:rPr>
              <a:t>Explore a career as a…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4735073-0BE5-93A3-6D76-07BEBBB14154}"/>
              </a:ext>
            </a:extLst>
          </p:cNvPr>
          <p:cNvCxnSpPr/>
          <p:nvPr/>
        </p:nvCxnSpPr>
        <p:spPr>
          <a:xfrm>
            <a:off x="528228" y="1215450"/>
            <a:ext cx="7760677" cy="0"/>
          </a:xfrm>
          <a:prstGeom prst="line">
            <a:avLst/>
          </a:prstGeom>
          <a:ln w="38100">
            <a:solidFill>
              <a:srgbClr val="ED6D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9A5E36FB-7E06-3B0D-A701-61DDA8F38294}"/>
              </a:ext>
            </a:extLst>
          </p:cNvPr>
          <p:cNvSpPr txBox="1"/>
          <p:nvPr/>
        </p:nvSpPr>
        <p:spPr>
          <a:xfrm>
            <a:off x="430447" y="1270147"/>
            <a:ext cx="10061412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Here are some example roles and careers linked to </a:t>
            </a:r>
            <a:r>
              <a:rPr lang="en-GB" sz="2000" b="1" u="sng" dirty="0">
                <a:latin typeface="Lato" panose="020F0502020204030203" pitchFamily="34" charset="0"/>
                <a:cs typeface="Lato" panose="020F0502020204030203" pitchFamily="34" charset="0"/>
                <a:hlinkClick r:id="rId7"/>
              </a:rPr>
              <a:t>Product Design</a:t>
            </a:r>
            <a:endParaRPr lang="en-GB" sz="2000" b="1" u="sng" dirty="0">
              <a:solidFill>
                <a:schemeClr val="tx2"/>
              </a:solidFill>
              <a:latin typeface="Lato" panose="020F0502020204030203" pitchFamily="34" charset="0"/>
              <a:ea typeface="Calibri"/>
              <a:cs typeface="Lato" panose="020F0502020204030203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873859E-2C41-3156-4621-F3DA8AFD1BB6}"/>
              </a:ext>
            </a:extLst>
          </p:cNvPr>
          <p:cNvSpPr/>
          <p:nvPr/>
        </p:nvSpPr>
        <p:spPr>
          <a:xfrm>
            <a:off x="8396046" y="5359790"/>
            <a:ext cx="2641757" cy="3693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BBC Bitesize case study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8C3BCDF-14CB-15E2-F2C0-61B5B56BAD55}"/>
              </a:ext>
            </a:extLst>
          </p:cNvPr>
          <p:cNvSpPr/>
          <p:nvPr/>
        </p:nvSpPr>
        <p:spPr>
          <a:xfrm>
            <a:off x="4331087" y="5359790"/>
            <a:ext cx="2747142" cy="3693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BBC Bitesize case study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38C2E25-D916-F1A8-C6C1-6DF21F666DF0}"/>
              </a:ext>
            </a:extLst>
          </p:cNvPr>
          <p:cNvSpPr/>
          <p:nvPr/>
        </p:nvSpPr>
        <p:spPr>
          <a:xfrm>
            <a:off x="300419" y="5781670"/>
            <a:ext cx="2661691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  <a:hlinkClick r:id="rId10"/>
              </a:rPr>
              <a:t>BBC Bitesize case study </a:t>
            </a:r>
            <a:endParaRPr lang="en-US" dirty="0">
              <a:solidFill>
                <a:schemeClr val="tx2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43544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E06774A-EE2C-ECE6-CEDA-9D950EDC41D9}"/>
              </a:ext>
            </a:extLst>
          </p:cNvPr>
          <p:cNvSpPr/>
          <p:nvPr/>
        </p:nvSpPr>
        <p:spPr>
          <a:xfrm>
            <a:off x="6355118" y="2061029"/>
            <a:ext cx="4886412" cy="3918857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0D11427-4412-3AC1-B662-D0F1AC1039FC}"/>
              </a:ext>
            </a:extLst>
          </p:cNvPr>
          <p:cNvSpPr/>
          <p:nvPr/>
        </p:nvSpPr>
        <p:spPr>
          <a:xfrm>
            <a:off x="883232" y="2061029"/>
            <a:ext cx="4886412" cy="3918857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427268" y="547270"/>
            <a:ext cx="10642143" cy="9334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GB" sz="3600" b="1" dirty="0">
                <a:solidFill>
                  <a:schemeClr val="bg1"/>
                </a:solidFill>
                <a:latin typeface="Lato" panose="020F0502020204030203" pitchFamily="34" charset="77"/>
                <a:cs typeface="Calibri"/>
              </a:rPr>
              <a:t>Not so obvious subjects using Product Design:</a:t>
            </a:r>
          </a:p>
          <a:p>
            <a:pPr marL="0" indent="0">
              <a:buNone/>
            </a:pPr>
            <a:endParaRPr lang="en-GB" sz="500" b="1" dirty="0">
              <a:solidFill>
                <a:schemeClr val="bg1"/>
              </a:solidFill>
              <a:latin typeface="Lato" panose="020F0502020204030203" pitchFamily="34" charset="77"/>
              <a:cs typeface="Calibri"/>
            </a:endParaRPr>
          </a:p>
          <a:p>
            <a:pPr marL="0" indent="0">
              <a:buNone/>
            </a:pPr>
            <a:r>
              <a:rPr lang="en-GB" sz="3600" dirty="0">
                <a:solidFill>
                  <a:schemeClr val="bg1"/>
                </a:solidFill>
                <a:latin typeface="Lato" panose="020F0502020204030203" pitchFamily="34" charset="77"/>
                <a:cs typeface="Calibri"/>
              </a:rPr>
              <a:t>Ever thought about..?</a:t>
            </a:r>
          </a:p>
        </p:txBody>
      </p:sp>
      <p:pic>
        <p:nvPicPr>
          <p:cNvPr id="18" name="Picture 18" descr="Logo&#10;&#10;Description automatically generated">
            <a:extLst>
              <a:ext uri="{FF2B5EF4-FFF2-40B4-BE49-F238E27FC236}">
                <a16:creationId xmlns:a16="http://schemas.microsoft.com/office/drawing/2014/main" id="{8A9645F0-8350-DB06-CC2A-3F0191E204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268" y="2547825"/>
            <a:ext cx="804831" cy="792339"/>
          </a:xfrm>
          <a:prstGeom prst="rect">
            <a:avLst/>
          </a:prstGeom>
        </p:spPr>
      </p:pic>
      <p:pic>
        <p:nvPicPr>
          <p:cNvPr id="1028" name="Picture 4" descr="National Careers Service - National Online Recruitment Academy">
            <a:extLst>
              <a:ext uri="{FF2B5EF4-FFF2-40B4-BE49-F238E27FC236}">
                <a16:creationId xmlns:a16="http://schemas.microsoft.com/office/drawing/2014/main" id="{682C73E1-FFCF-0A13-1494-123705D39C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228" y="2547824"/>
            <a:ext cx="671780" cy="792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946F326-B2EC-027B-8BAF-37F966A14D3C}"/>
              </a:ext>
            </a:extLst>
          </p:cNvPr>
          <p:cNvCxnSpPr/>
          <p:nvPr/>
        </p:nvCxnSpPr>
        <p:spPr>
          <a:xfrm>
            <a:off x="528228" y="1215450"/>
            <a:ext cx="7760677" cy="0"/>
          </a:xfrm>
          <a:prstGeom prst="line">
            <a:avLst/>
          </a:prstGeom>
          <a:ln w="38100">
            <a:solidFill>
              <a:srgbClr val="ED6D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5E5EC3F2-6F8B-C441-98DF-9016830342A2}"/>
              </a:ext>
            </a:extLst>
          </p:cNvPr>
          <p:cNvSpPr txBox="1"/>
          <p:nvPr/>
        </p:nvSpPr>
        <p:spPr>
          <a:xfrm>
            <a:off x="1467594" y="2693764"/>
            <a:ext cx="372677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A8A6"/>
                </a:solidFill>
                <a:ea typeface="+mn-lt"/>
                <a:cs typeface="+mn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How to become an Architectural Assistant: Hannah's story</a:t>
            </a:r>
            <a:endParaRPr lang="en-US" dirty="0">
              <a:solidFill>
                <a:srgbClr val="00A8A6"/>
              </a:solidFill>
              <a:ea typeface="+mn-lt"/>
              <a:cs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6FD45B-AAEB-0C3C-8264-09BB0BCE282F}"/>
              </a:ext>
            </a:extLst>
          </p:cNvPr>
          <p:cNvSpPr txBox="1"/>
          <p:nvPr/>
        </p:nvSpPr>
        <p:spPr>
          <a:xfrm>
            <a:off x="1467595" y="3509417"/>
            <a:ext cx="3415052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A8A6"/>
                </a:solidFill>
                <a:ea typeface="+mn-lt"/>
                <a:cs typeface="+mn-lt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How to become an Innovation Manager: Holly's story</a:t>
            </a:r>
            <a:endParaRPr lang="en-US" dirty="0">
              <a:solidFill>
                <a:srgbClr val="00A8A6"/>
              </a:solidFill>
              <a:ea typeface="+mn-lt"/>
              <a:cs typeface="+mn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7ABB36C-805F-B755-B39D-BB9A5C6FC6DB}"/>
              </a:ext>
            </a:extLst>
          </p:cNvPr>
          <p:cNvSpPr txBox="1"/>
          <p:nvPr/>
        </p:nvSpPr>
        <p:spPr>
          <a:xfrm>
            <a:off x="1467594" y="4300950"/>
            <a:ext cx="4038837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A8A6"/>
                </a:solidFill>
                <a:ea typeface="+mn-lt"/>
                <a:cs typeface="+mn-lt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How to become a Product Designer: Michael's story</a:t>
            </a:r>
            <a:endParaRPr lang="en-US" dirty="0">
              <a:solidFill>
                <a:srgbClr val="00A8A6"/>
              </a:solidFill>
              <a:ea typeface="+mn-lt"/>
              <a:cs typeface="+mn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2574114-ACA9-F1B8-1229-FFB7BBC8A9C5}"/>
              </a:ext>
            </a:extLst>
          </p:cNvPr>
          <p:cNvSpPr txBox="1"/>
          <p:nvPr/>
        </p:nvSpPr>
        <p:spPr>
          <a:xfrm>
            <a:off x="6935934" y="4104576"/>
            <a:ext cx="3666908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dirty="0"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CNC machinist | Explore Careers | National Careers Service</a:t>
            </a:r>
            <a:endParaRPr lang="en-US" dirty="0">
              <a:cs typeface="Calibri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71F3396-E59A-3288-7F02-FE1F4C598AA1}"/>
              </a:ext>
            </a:extLst>
          </p:cNvPr>
          <p:cNvSpPr txBox="1"/>
          <p:nvPr/>
        </p:nvSpPr>
        <p:spPr>
          <a:xfrm>
            <a:off x="6945459" y="3234062"/>
            <a:ext cx="3578087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A8A6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Blacksmith | Explore careers | National Careers Service</a:t>
            </a:r>
            <a:endParaRPr lang="en-US" dirty="0">
              <a:solidFill>
                <a:srgbClr val="00A8A6"/>
              </a:solidFill>
              <a:cs typeface="Calibri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0750DBD-5F2D-C353-7B5E-ECD9B20744D8}"/>
              </a:ext>
            </a:extLst>
          </p:cNvPr>
          <p:cNvSpPr txBox="1"/>
          <p:nvPr/>
        </p:nvSpPr>
        <p:spPr>
          <a:xfrm>
            <a:off x="6935934" y="4922952"/>
            <a:ext cx="4133477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A8A6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Design and Development Engineer | Explore careers | National Careers Service</a:t>
            </a:r>
            <a:endParaRPr lang="en-US" dirty="0">
              <a:solidFill>
                <a:srgbClr val="00A8A6"/>
              </a:solidFill>
              <a:cs typeface="Calibri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93C3578-732A-180F-31EA-5E571BE02EB2}"/>
              </a:ext>
            </a:extLst>
          </p:cNvPr>
          <p:cNvSpPr txBox="1"/>
          <p:nvPr/>
        </p:nvSpPr>
        <p:spPr>
          <a:xfrm>
            <a:off x="6929646" y="2693764"/>
            <a:ext cx="35814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b="1">
                <a:solidFill>
                  <a:srgbClr val="00A8A6"/>
                </a:solidFill>
                <a:cs typeface="Segoe UI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Everyone Can Be Creative</a:t>
            </a:r>
            <a:r>
              <a:rPr lang="en-GB">
                <a:solidFill>
                  <a:srgbClr val="00A8A6"/>
                </a:solidFill>
                <a:cs typeface="Calibri"/>
              </a:rPr>
              <a:t>​</a:t>
            </a:r>
            <a:endParaRPr lang="en-GB">
              <a:solidFill>
                <a:srgbClr val="00A8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0072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0AF7049-1341-1929-8AF5-7870BC16BEFC}"/>
              </a:ext>
            </a:extLst>
          </p:cNvPr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Lato" panose="020F0502020204030203" pitchFamily="34" charset="77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08344" y="3410823"/>
            <a:ext cx="4977352" cy="2387600"/>
          </a:xfrm>
          <a:prstGeom prst="rect">
            <a:avLst/>
          </a:prstGeom>
        </p:spPr>
        <p:txBody>
          <a:bodyPr lIns="91440" tIns="45720" rIns="91440" bIns="45720" anchor="t"/>
          <a:lstStyle/>
          <a:p>
            <a:r>
              <a:rPr lang="en-GB" sz="3600" b="1" dirty="0">
                <a:solidFill>
                  <a:schemeClr val="bg2"/>
                </a:solidFill>
                <a:latin typeface="Lato" panose="020F0502020204030203" pitchFamily="34" charset="77"/>
                <a:ea typeface="Calibri Light"/>
                <a:cs typeface="Calibri"/>
              </a:rPr>
              <a:t>MYPATH Job of the week (Product Design) </a:t>
            </a:r>
            <a:endParaRPr lang="en-GB" sz="3600" b="1" dirty="0">
              <a:solidFill>
                <a:schemeClr val="bg2"/>
              </a:solidFill>
              <a:latin typeface="Lato" panose="020F0502020204030203" pitchFamily="34" charset="77"/>
              <a:ea typeface="+mj-lt"/>
              <a:cs typeface="Calibri"/>
            </a:endParaRPr>
          </a:p>
          <a:p>
            <a:endParaRPr lang="en-GB" sz="3600" b="1" dirty="0">
              <a:solidFill>
                <a:schemeClr val="bg2"/>
              </a:solidFill>
              <a:latin typeface="Lato" panose="020F0502020204030203" pitchFamily="34" charset="77"/>
              <a:cs typeface="Calibri" panose="020F0502020204030204" pitchFamily="34" charset="0"/>
            </a:endParaRPr>
          </a:p>
        </p:txBody>
      </p:sp>
      <p:pic>
        <p:nvPicPr>
          <p:cNvPr id="12" name="Picture 11" descr="A blue and white calendar&#10;&#10;AI-generated content may be incorrect.">
            <a:extLst>
              <a:ext uri="{FF2B5EF4-FFF2-40B4-BE49-F238E27FC236}">
                <a16:creationId xmlns:a16="http://schemas.microsoft.com/office/drawing/2014/main" id="{2B5CADCD-2731-6A88-3450-8BDFAA7D8C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408" y="982981"/>
            <a:ext cx="2132675" cy="21326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E33A08E-77B4-DFCF-3C28-70295AEC5B41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alphaModFix amt="50000"/>
          </a:blip>
          <a:srcRect l="35961"/>
          <a:stretch>
            <a:fillRect/>
          </a:stretch>
        </p:blipFill>
        <p:spPr>
          <a:xfrm>
            <a:off x="0" y="5057109"/>
            <a:ext cx="4977352" cy="142334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376A367-6100-F0C3-EC03-3645EEBB8BE0}"/>
              </a:ext>
            </a:extLst>
          </p:cNvPr>
          <p:cNvSpPr txBox="1"/>
          <p:nvPr/>
        </p:nvSpPr>
        <p:spPr>
          <a:xfrm>
            <a:off x="7516071" y="4270950"/>
            <a:ext cx="4067585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200" b="1" dirty="0">
                <a:solidFill>
                  <a:schemeClr val="tx2"/>
                </a:solidFill>
                <a:latin typeface="Calibri"/>
                <a:ea typeface="Calibri"/>
                <a:cs typeface="Segoe U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Quantity Surveyor</a:t>
            </a:r>
            <a:r>
              <a:rPr lang="en-GB" sz="3200" b="1" dirty="0">
                <a:solidFill>
                  <a:schemeClr val="tx2"/>
                </a:solidFill>
                <a:latin typeface="Calibri"/>
                <a:ea typeface="Source Sans Pro"/>
                <a:cs typeface="Segoe UI"/>
              </a:rPr>
              <a:t> </a:t>
            </a:r>
            <a:endParaRPr lang="en-GB" sz="3200" u="sng" dirty="0">
              <a:solidFill>
                <a:schemeClr val="tx2"/>
              </a:solidFill>
              <a:latin typeface="Calibri"/>
              <a:ea typeface="+mn-lt"/>
              <a:cs typeface="Segoe UI"/>
            </a:endParaRPr>
          </a:p>
          <a:p>
            <a:endParaRPr lang="en-GB" sz="3200" u="sng" dirty="0">
              <a:solidFill>
                <a:srgbClr val="05A8A7"/>
              </a:solidFill>
              <a:latin typeface="Calibri"/>
              <a:ea typeface="Calibri"/>
              <a:cs typeface="Segoe U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2ECCFF-E8E6-DFE8-5082-C511D47F096F}"/>
              </a:ext>
            </a:extLst>
          </p:cNvPr>
          <p:cNvSpPr txBox="1"/>
          <p:nvPr/>
        </p:nvSpPr>
        <p:spPr>
          <a:xfrm>
            <a:off x="7516071" y="2265355"/>
            <a:ext cx="4067585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200" b="1" dirty="0">
                <a:solidFill>
                  <a:schemeClr val="tx2"/>
                </a:solidFill>
                <a:latin typeface="Calibri"/>
                <a:ea typeface="Calibri"/>
                <a:cs typeface="Segoe UI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Urban Designer</a:t>
            </a:r>
            <a:r>
              <a:rPr lang="en-GB" sz="3200" b="1" dirty="0">
                <a:solidFill>
                  <a:schemeClr val="tx2"/>
                </a:solidFill>
                <a:latin typeface="Calibri"/>
                <a:ea typeface="Calibri"/>
                <a:cs typeface="Segoe UI"/>
              </a:rPr>
              <a:t> </a:t>
            </a:r>
            <a:endParaRPr lang="en-GB" sz="3200" u="sng" dirty="0">
              <a:solidFill>
                <a:schemeClr val="tx2"/>
              </a:solidFill>
              <a:latin typeface="Calibri"/>
              <a:ea typeface="Calibri"/>
              <a:cs typeface="Segoe U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61E63B-1E49-EAD0-004E-CF430A249E8B}"/>
              </a:ext>
            </a:extLst>
          </p:cNvPr>
          <p:cNvSpPr txBox="1"/>
          <p:nvPr/>
        </p:nvSpPr>
        <p:spPr>
          <a:xfrm>
            <a:off x="7516071" y="3255647"/>
            <a:ext cx="4067585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200" b="1" dirty="0">
                <a:solidFill>
                  <a:schemeClr val="tx2"/>
                </a:solidFill>
                <a:latin typeface="Calibri"/>
                <a:ea typeface="Calibri"/>
                <a:cs typeface="Segoe UI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Furniture Designer</a:t>
            </a:r>
            <a:r>
              <a:rPr lang="en-GB" sz="3200" b="1" dirty="0">
                <a:solidFill>
                  <a:schemeClr val="tx2"/>
                </a:solidFill>
                <a:latin typeface="Calibri"/>
                <a:ea typeface="Calibri"/>
                <a:cs typeface="Segoe UI"/>
              </a:rPr>
              <a:t> </a:t>
            </a:r>
            <a:endParaRPr lang="en-GB" sz="3200" dirty="0">
              <a:solidFill>
                <a:schemeClr val="tx2"/>
              </a:solidFill>
              <a:latin typeface="Calibri"/>
              <a:ea typeface="Calibri"/>
              <a:cs typeface="+mn-lt"/>
            </a:endParaRPr>
          </a:p>
          <a:p>
            <a:endParaRPr lang="en-GB" sz="3200" dirty="0">
              <a:solidFill>
                <a:srgbClr val="05A8A7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D12991-30EE-8CBC-B781-DAA922B559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A2819B5-90C1-9720-8D18-214432B203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9" t="35608" r="-331" b="38933"/>
          <a:stretch>
            <a:fillRect/>
          </a:stretch>
        </p:blipFill>
        <p:spPr>
          <a:xfrm>
            <a:off x="-1331081" y="5272056"/>
            <a:ext cx="9239920" cy="158594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99CBD12-AF31-13EF-C41C-1F022F0C24F3}"/>
              </a:ext>
            </a:extLst>
          </p:cNvPr>
          <p:cNvSpPr txBox="1"/>
          <p:nvPr/>
        </p:nvSpPr>
        <p:spPr>
          <a:xfrm>
            <a:off x="406012" y="434040"/>
            <a:ext cx="7760677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  <a:latin typeface="Lato" panose="020F0502020204030203" pitchFamily="34" charset="77"/>
                <a:cs typeface="Calibri"/>
              </a:rPr>
              <a:t>KS3 Home learning task</a:t>
            </a:r>
            <a:endParaRPr lang="en-US" sz="3600" dirty="0">
              <a:solidFill>
                <a:schemeClr val="bg1"/>
              </a:solidFill>
              <a:latin typeface="Lato" panose="020F0502020204030203" pitchFamily="34" charset="7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2242A0-26AE-CE1E-3D9E-2BE93B0F739D}"/>
              </a:ext>
            </a:extLst>
          </p:cNvPr>
          <p:cNvSpPr txBox="1"/>
          <p:nvPr/>
        </p:nvSpPr>
        <p:spPr>
          <a:xfrm>
            <a:off x="7928105" y="2930713"/>
            <a:ext cx="2698738" cy="120032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Use the National Careers Service Explore careers tool to research for this homework</a:t>
            </a:r>
          </a:p>
        </p:txBody>
      </p:sp>
      <p:pic>
        <p:nvPicPr>
          <p:cNvPr id="6" name="Picture 23" descr="Graphical user interface, application, PowerPoint&#10;&#10;Description automatically generated">
            <a:extLst>
              <a:ext uri="{FF2B5EF4-FFF2-40B4-BE49-F238E27FC236}">
                <a16:creationId xmlns:a16="http://schemas.microsoft.com/office/drawing/2014/main" id="{01ECAD36-A4A8-CB68-9B22-8B26540D969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199" t="35484" r="68717" b="39794"/>
          <a:stretch/>
        </p:blipFill>
        <p:spPr>
          <a:xfrm>
            <a:off x="7971162" y="1870085"/>
            <a:ext cx="2644708" cy="7742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Google Shape;79;p13">
            <a:extLst>
              <a:ext uri="{FF2B5EF4-FFF2-40B4-BE49-F238E27FC236}">
                <a16:creationId xmlns:a16="http://schemas.microsoft.com/office/drawing/2014/main" id="{EBC73EA3-A1AE-325D-2441-E57F37BA256A}"/>
              </a:ext>
            </a:extLst>
          </p:cNvPr>
          <p:cNvSpPr/>
          <p:nvPr/>
        </p:nvSpPr>
        <p:spPr>
          <a:xfrm>
            <a:off x="8009480" y="4417458"/>
            <a:ext cx="1284036" cy="430883"/>
          </a:xfrm>
          <a:prstGeom prst="roundRect">
            <a:avLst/>
          </a:prstGeom>
          <a:solidFill>
            <a:schemeClr val="lt1"/>
          </a:solidFill>
          <a:ln>
            <a:noFill/>
          </a:ln>
          <a:effectLst/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200" b="1" dirty="0">
                <a:solidFill>
                  <a:schemeClr val="lt2"/>
                </a:solidFill>
                <a:latin typeface="Lato" panose="020F0502020204030203" pitchFamily="34" charset="0"/>
                <a:cs typeface="Lato" panose="020F0502020204030203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Explore here</a:t>
            </a:r>
            <a:endParaRPr lang="en-GB" sz="1200" b="1" dirty="0">
              <a:solidFill>
                <a:schemeClr val="lt2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FC3ADF6-DC8E-EB9C-2A25-9DF5E40F033F}"/>
              </a:ext>
            </a:extLst>
          </p:cNvPr>
          <p:cNvCxnSpPr/>
          <p:nvPr/>
        </p:nvCxnSpPr>
        <p:spPr>
          <a:xfrm>
            <a:off x="528228" y="1215450"/>
            <a:ext cx="7760677" cy="0"/>
          </a:xfrm>
          <a:prstGeom prst="line">
            <a:avLst/>
          </a:prstGeom>
          <a:ln w="38100">
            <a:solidFill>
              <a:srgbClr val="ED6D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35C399FA-F3F6-2D8C-77A3-4515A688005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8228" y="1842151"/>
            <a:ext cx="3021281" cy="43264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D982492-7FCE-3FED-6AE2-3950EE69859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86350" y="1870085"/>
            <a:ext cx="3021282" cy="4313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2523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and orange background with lines&#10;&#10;AI-generated content may be incorrect.">
            <a:extLst>
              <a:ext uri="{FF2B5EF4-FFF2-40B4-BE49-F238E27FC236}">
                <a16:creationId xmlns:a16="http://schemas.microsoft.com/office/drawing/2014/main" id="{F7AB4AFD-2AC5-729B-0FE1-BBBD51AE85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150"/>
          <a:stretch>
            <a:fillRect/>
          </a:stretch>
        </p:blipFill>
        <p:spPr>
          <a:xfrm>
            <a:off x="4387423" y="6139790"/>
            <a:ext cx="7732533" cy="718210"/>
          </a:xfrm>
          <a:prstGeom prst="rect">
            <a:avLst/>
          </a:prstGeom>
        </p:spPr>
      </p:pic>
      <p:pic>
        <p:nvPicPr>
          <p:cNvPr id="8" name="Picture 7" descr="A black and orange background with lines&#10;&#10;AI-generated content may be incorrect.">
            <a:extLst>
              <a:ext uri="{FF2B5EF4-FFF2-40B4-BE49-F238E27FC236}">
                <a16:creationId xmlns:a16="http://schemas.microsoft.com/office/drawing/2014/main" id="{7BC4CF29-D3DF-157A-C7A6-B0254143E5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85" t="-1" b="1209"/>
          <a:stretch>
            <a:fillRect/>
          </a:stretch>
        </p:blipFill>
        <p:spPr>
          <a:xfrm>
            <a:off x="0" y="3541529"/>
            <a:ext cx="2096654" cy="142334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522949" y="503555"/>
            <a:ext cx="9519952" cy="93186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GB" sz="3600" b="1" dirty="0">
                <a:latin typeface="Lato" panose="020F0502020204030203" pitchFamily="34" charset="77"/>
              </a:rPr>
              <a:t>From passion to profession: </a:t>
            </a:r>
          </a:p>
          <a:p>
            <a:pPr marL="0" indent="0">
              <a:buNone/>
            </a:pPr>
            <a:endParaRPr lang="en-GB" sz="1000" b="1" dirty="0">
              <a:latin typeface="Lato" panose="020F0502020204030203" pitchFamily="34" charset="77"/>
            </a:endParaRPr>
          </a:p>
          <a:p>
            <a:pPr marL="0" indent="0">
              <a:buNone/>
            </a:pPr>
            <a:r>
              <a:rPr lang="en-GB" b="1" dirty="0">
                <a:latin typeface="Lato" panose="020F0502020204030203" pitchFamily="34" charset="77"/>
              </a:rPr>
              <a:t>Share a role that sparks your interest</a:t>
            </a:r>
          </a:p>
          <a:p>
            <a:pPr marL="0" indent="0">
              <a:buNone/>
            </a:pPr>
            <a:endParaRPr lang="en-GB" sz="100" dirty="0">
              <a:solidFill>
                <a:schemeClr val="tx2"/>
              </a:solidFill>
              <a:latin typeface="Lato" panose="020F0502020204030203" pitchFamily="34" charset="77"/>
              <a:cs typeface="Calibri"/>
            </a:endParaRPr>
          </a:p>
          <a:p>
            <a:pPr marL="0" indent="0">
              <a:buNone/>
            </a:pPr>
            <a:r>
              <a:rPr lang="en-GB" sz="1800" dirty="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Prepare a 3 - 5 minute talk to share with a small group on any role that interests you related to Product Design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32F89E1E-1E79-CF02-C63C-408876EEA1B7}"/>
              </a:ext>
            </a:extLst>
          </p:cNvPr>
          <p:cNvSpPr txBox="1">
            <a:spLocks/>
          </p:cNvSpPr>
          <p:nvPr/>
        </p:nvSpPr>
        <p:spPr>
          <a:xfrm>
            <a:off x="5477837" y="3027837"/>
            <a:ext cx="5622136" cy="39138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GB" sz="1800" dirty="0">
                <a:latin typeface="Lato" panose="020F0502020204030203" pitchFamily="34" charset="0"/>
                <a:cs typeface="Lato" panose="020F0502020204030203" pitchFamily="34" charset="0"/>
              </a:rPr>
              <a:t>What is the role?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GB" sz="1800" dirty="0">
                <a:latin typeface="Lato" panose="020F0502020204030203" pitchFamily="34" charset="0"/>
                <a:cs typeface="Lato" panose="020F0502020204030203" pitchFamily="34" charset="0"/>
              </a:rPr>
              <a:t>What do you need to do to get this role?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GB" sz="1800" dirty="0">
                <a:latin typeface="Lato" panose="020F0502020204030203" pitchFamily="34" charset="0"/>
                <a:cs typeface="Lato" panose="020F0502020204030203" pitchFamily="34" charset="0"/>
              </a:rPr>
              <a:t>Where do you need to go to carry out this role?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GB" sz="1800" dirty="0">
                <a:latin typeface="Lato" panose="020F0502020204030203" pitchFamily="34" charset="0"/>
                <a:cs typeface="Lato" panose="020F0502020204030203" pitchFamily="34" charset="0"/>
              </a:rPr>
              <a:t>What might a typical day look like?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GB" sz="1800" dirty="0">
                <a:latin typeface="Lato" panose="020F0502020204030203" pitchFamily="34" charset="0"/>
                <a:cs typeface="Lato" panose="020F0502020204030203" pitchFamily="34" charset="0"/>
              </a:rPr>
              <a:t>Why are you interested in this role?</a:t>
            </a:r>
          </a:p>
        </p:txBody>
      </p:sp>
      <p:pic>
        <p:nvPicPr>
          <p:cNvPr id="7" name="Picture 6" descr="A person sitting at a podium&#10;&#10;AI-generated content may be incorrect.">
            <a:extLst>
              <a:ext uri="{FF2B5EF4-FFF2-40B4-BE49-F238E27FC236}">
                <a16:creationId xmlns:a16="http://schemas.microsoft.com/office/drawing/2014/main" id="{150AEBB2-774F-93CA-15E8-FD17A84AF1C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654" y="2891479"/>
            <a:ext cx="2743200" cy="2743200"/>
          </a:xfrm>
          <a:prstGeom prst="rect">
            <a:avLst/>
          </a:prstGeom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E1F71FD6-1FB5-3E28-BBE4-2013969E245A}"/>
              </a:ext>
            </a:extLst>
          </p:cNvPr>
          <p:cNvCxnSpPr/>
          <p:nvPr/>
        </p:nvCxnSpPr>
        <p:spPr>
          <a:xfrm>
            <a:off x="528228" y="1215450"/>
            <a:ext cx="7760677" cy="0"/>
          </a:xfrm>
          <a:prstGeom prst="line">
            <a:avLst/>
          </a:prstGeom>
          <a:ln w="38100">
            <a:solidFill>
              <a:srgbClr val="ED6D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18575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2C24812E-F911-7847-B13C-AECDA1565763}"/>
              </a:ext>
            </a:extLst>
          </p:cNvPr>
          <p:cNvSpPr/>
          <p:nvPr/>
        </p:nvSpPr>
        <p:spPr>
          <a:xfrm>
            <a:off x="3879308" y="2554668"/>
            <a:ext cx="3728047" cy="37798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A8A6"/>
              </a:solidFill>
              <a:effectLst/>
              <a:uLnTx/>
              <a:uFillTx/>
              <a:latin typeface="Lato" panose="020F0502020204030203" pitchFamily="34" charset="77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526EAFF-5604-C24B-AAF5-C81392A0FA8D}"/>
              </a:ext>
            </a:extLst>
          </p:cNvPr>
          <p:cNvSpPr/>
          <p:nvPr/>
        </p:nvSpPr>
        <p:spPr>
          <a:xfrm>
            <a:off x="272880" y="2554668"/>
            <a:ext cx="3321763" cy="3779872"/>
          </a:xfrm>
          <a:prstGeom prst="rect">
            <a:avLst/>
          </a:prstGeom>
          <a:solidFill>
            <a:srgbClr val="ED6D52"/>
          </a:solidFill>
          <a:ln>
            <a:solidFill>
              <a:srgbClr val="ED6D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Lato" panose="020F0502020204030203" pitchFamily="34" charset="7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F7930A-B75A-ED47-B671-F64D82EA86D6}"/>
              </a:ext>
            </a:extLst>
          </p:cNvPr>
          <p:cNvSpPr txBox="1"/>
          <p:nvPr/>
        </p:nvSpPr>
        <p:spPr>
          <a:xfrm>
            <a:off x="437775" y="352806"/>
            <a:ext cx="8562405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Lato" panose="020F0502020204030203" pitchFamily="34" charset="77"/>
              </a:rPr>
              <a:t>Discover more about the role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Lato" panose="020F0502020204030203" pitchFamily="34" charset="77"/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085741-4222-1949-B149-FF751E1EE3B7}"/>
              </a:ext>
            </a:extLst>
          </p:cNvPr>
          <p:cNvSpPr txBox="1"/>
          <p:nvPr/>
        </p:nvSpPr>
        <p:spPr>
          <a:xfrm>
            <a:off x="487742" y="1488916"/>
            <a:ext cx="7029160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Lato" panose="020F0502020204030203" pitchFamily="34" charset="77"/>
              </a:rPr>
              <a:t>Explore careers using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Lato" panose="020F0502020204030203" pitchFamily="34" charset="77"/>
                <a:hlinkClick r:id="rId3"/>
              </a:rPr>
              <a:t>National Careers Service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Lato" panose="020F0502020204030203" pitchFamily="34" charset="77"/>
              </a:rPr>
              <a:t>and find out about what jobs involve and how they are right for you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EF52478-F4E4-674F-83ED-41A1DFBAAF9D}"/>
              </a:ext>
            </a:extLst>
          </p:cNvPr>
          <p:cNvSpPr/>
          <p:nvPr/>
        </p:nvSpPr>
        <p:spPr>
          <a:xfrm>
            <a:off x="437775" y="2702639"/>
            <a:ext cx="2871034" cy="3247043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Lato" panose="020F0502020204030203" pitchFamily="34" charset="77"/>
              </a:rPr>
              <a:t>Includes: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Lato" panose="020F0502020204030203" pitchFamily="34" charset="77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Lato" panose="020F0502020204030203" pitchFamily="34" charset="77"/>
              </a:rPr>
              <a:t>  </a:t>
            </a: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Lato" panose="020F0502020204030203" pitchFamily="34" charset="77"/>
              <a:cs typeface="Calibri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Lato" panose="020F0502020204030203" pitchFamily="34" charset="77"/>
              </a:rPr>
              <a:t>Average salary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Lato" panose="020F0502020204030203" pitchFamily="34" charset="77"/>
              <a:cs typeface="Calibri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Lato" panose="020F0502020204030203" pitchFamily="34" charset="77"/>
              </a:rPr>
              <a:t>Typical hours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Lato" panose="020F0502020204030203" pitchFamily="34" charset="77"/>
              <a:cs typeface="Calibri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Lato" panose="020F0502020204030203" pitchFamily="34" charset="77"/>
              </a:rPr>
              <a:t>Work patterns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Lato" panose="020F0502020204030203" pitchFamily="34" charset="77"/>
              <a:cs typeface="Calibri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Lato" panose="020F0502020204030203" pitchFamily="34" charset="77"/>
              </a:rPr>
              <a:t>Pathways/How to become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Lato" panose="020F0502020204030203" pitchFamily="34" charset="77"/>
              <a:cs typeface="Calibri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Lato" panose="020F0502020204030203" pitchFamily="34" charset="77"/>
              </a:rPr>
              <a:t>Essential Skills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Lato" panose="020F0502020204030203" pitchFamily="34" charset="77"/>
              <a:cs typeface="Calibri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Lato" panose="020F0502020204030203" pitchFamily="34" charset="77"/>
              </a:rPr>
              <a:t>Daily tasks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Lato" panose="020F0502020204030203" pitchFamily="34" charset="77"/>
              <a:cs typeface="Calibri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Lato" panose="020F0502020204030203" pitchFamily="34" charset="77"/>
                <a:cs typeface="Calibri"/>
              </a:rPr>
              <a:t>Career path and progression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Lato" panose="020F0502020204030203" pitchFamily="34" charset="77"/>
                <a:cs typeface="Calibri"/>
              </a:rPr>
              <a:t>Current opportunities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A463CFE-DA5B-6341-BEAE-A0CCD088C9F2}"/>
              </a:ext>
            </a:extLst>
          </p:cNvPr>
          <p:cNvSpPr txBox="1"/>
          <p:nvPr/>
        </p:nvSpPr>
        <p:spPr>
          <a:xfrm>
            <a:off x="4093615" y="2718690"/>
            <a:ext cx="3123951" cy="335797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b="1" dirty="0">
                <a:solidFill>
                  <a:schemeClr val="bg2"/>
                </a:solidFill>
                <a:latin typeface="Lato" panose="020F0502020204030203" pitchFamily="34" charset="0"/>
                <a:cs typeface="Lato" panose="020F0502020204030203" pitchFamily="34" charset="0"/>
              </a:rPr>
              <a:t>Research Ideas:</a:t>
            </a:r>
          </a:p>
          <a:p>
            <a:endParaRPr lang="en-GB" sz="800" dirty="0">
              <a:solidFill>
                <a:schemeClr val="bg2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Carpenter</a:t>
            </a:r>
            <a:endParaRPr lang="en-GB" dirty="0">
              <a:solidFill>
                <a:schemeClr val="bg2"/>
              </a:solidFill>
              <a:cs typeface="Calibri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2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Product Designer</a:t>
            </a:r>
            <a:endParaRPr lang="en-GB" dirty="0">
              <a:solidFill>
                <a:schemeClr val="bg2"/>
              </a:solidFill>
              <a:cs typeface="Calibri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2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Architectural Technologist</a:t>
            </a:r>
            <a:endParaRPr lang="en-GB" dirty="0">
              <a:solidFill>
                <a:schemeClr val="bg2"/>
              </a:solidFill>
              <a:cs typeface="Calibri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2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Design and Development Engineer</a:t>
            </a:r>
            <a:endParaRPr lang="en-GB" dirty="0">
              <a:solidFill>
                <a:schemeClr val="bg2"/>
              </a:solidFill>
              <a:cs typeface="Calibri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2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UX Designer</a:t>
            </a:r>
            <a:endParaRPr lang="en-GB" dirty="0">
              <a:solidFill>
                <a:schemeClr val="bg2"/>
              </a:solidFill>
              <a:cs typeface="Calibri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2"/>
                </a:solidFill>
                <a:ea typeface="+mn-lt"/>
                <a:cs typeface="+mn-lt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Packaging Technologist</a:t>
            </a:r>
            <a:endParaRPr lang="en-GB" dirty="0">
              <a:solidFill>
                <a:schemeClr val="bg2"/>
              </a:solidFill>
              <a:cs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A72F684-3230-9E3F-5360-7394836AF21E}"/>
              </a:ext>
            </a:extLst>
          </p:cNvPr>
          <p:cNvPicPr>
            <a:picLocks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2020" y="2577819"/>
            <a:ext cx="3525413" cy="3733200"/>
          </a:xfrm>
          <a:prstGeom prst="rect">
            <a:avLst/>
          </a:prstGeom>
          <a:ln w="28575">
            <a:solidFill>
              <a:srgbClr val="00A8A6"/>
            </a:solidFill>
          </a:ln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9F24485-C8F4-B1FC-740D-6444F5819FD0}"/>
              </a:ext>
            </a:extLst>
          </p:cNvPr>
          <p:cNvCxnSpPr/>
          <p:nvPr/>
        </p:nvCxnSpPr>
        <p:spPr>
          <a:xfrm>
            <a:off x="528228" y="1215450"/>
            <a:ext cx="7760677" cy="0"/>
          </a:xfrm>
          <a:prstGeom prst="line">
            <a:avLst/>
          </a:prstGeom>
          <a:ln w="38100">
            <a:solidFill>
              <a:srgbClr val="ED6D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90868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End slide">
  <a:themeElements>
    <a:clrScheme name="Custom 4">
      <a:dk1>
        <a:srgbClr val="05A8A7"/>
      </a:dk1>
      <a:lt1>
        <a:srgbClr val="00A8A6"/>
      </a:lt1>
      <a:dk2>
        <a:srgbClr val="484A47"/>
      </a:dk2>
      <a:lt2>
        <a:srgbClr val="FEFFFE"/>
      </a:lt2>
      <a:accent1>
        <a:srgbClr val="05A8A6"/>
      </a:accent1>
      <a:accent2>
        <a:srgbClr val="006792"/>
      </a:accent2>
      <a:accent3>
        <a:srgbClr val="4E5E92"/>
      </a:accent3>
      <a:accent4>
        <a:srgbClr val="EB6E4F"/>
      </a:accent4>
      <a:accent5>
        <a:srgbClr val="E8B462"/>
      </a:accent5>
      <a:accent6>
        <a:srgbClr val="077876"/>
      </a:accent6>
      <a:hlink>
        <a:srgbClr val="484948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Breakout - one third">
  <a:themeElements>
    <a:clrScheme name="Custom 4">
      <a:dk1>
        <a:srgbClr val="05A8A7"/>
      </a:dk1>
      <a:lt1>
        <a:srgbClr val="00A8A6"/>
      </a:lt1>
      <a:dk2>
        <a:srgbClr val="484A47"/>
      </a:dk2>
      <a:lt2>
        <a:srgbClr val="FEFFFE"/>
      </a:lt2>
      <a:accent1>
        <a:srgbClr val="05A8A6"/>
      </a:accent1>
      <a:accent2>
        <a:srgbClr val="006792"/>
      </a:accent2>
      <a:accent3>
        <a:srgbClr val="4E5E92"/>
      </a:accent3>
      <a:accent4>
        <a:srgbClr val="EB6E4F"/>
      </a:accent4>
      <a:accent5>
        <a:srgbClr val="E8B462"/>
      </a:accent5>
      <a:accent6>
        <a:srgbClr val="077876"/>
      </a:accent6>
      <a:hlink>
        <a:srgbClr val="484948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No breakout">
  <a:themeElements>
    <a:clrScheme name="Custom 4">
      <a:dk1>
        <a:srgbClr val="05A8A7"/>
      </a:dk1>
      <a:lt1>
        <a:srgbClr val="00A8A6"/>
      </a:lt1>
      <a:dk2>
        <a:srgbClr val="484A47"/>
      </a:dk2>
      <a:lt2>
        <a:srgbClr val="FEFFFE"/>
      </a:lt2>
      <a:accent1>
        <a:srgbClr val="05A8A6"/>
      </a:accent1>
      <a:accent2>
        <a:srgbClr val="006792"/>
      </a:accent2>
      <a:accent3>
        <a:srgbClr val="4E5E92"/>
      </a:accent3>
      <a:accent4>
        <a:srgbClr val="EB6E4F"/>
      </a:accent4>
      <a:accent5>
        <a:srgbClr val="E8B462"/>
      </a:accent5>
      <a:accent6>
        <a:srgbClr val="077876"/>
      </a:accent6>
      <a:hlink>
        <a:srgbClr val="484948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Breakout - half page">
  <a:themeElements>
    <a:clrScheme name="Custom 4">
      <a:dk1>
        <a:srgbClr val="05A8A7"/>
      </a:dk1>
      <a:lt1>
        <a:srgbClr val="00A8A6"/>
      </a:lt1>
      <a:dk2>
        <a:srgbClr val="484A47"/>
      </a:dk2>
      <a:lt2>
        <a:srgbClr val="FEFFFE"/>
      </a:lt2>
      <a:accent1>
        <a:srgbClr val="05A8A6"/>
      </a:accent1>
      <a:accent2>
        <a:srgbClr val="006792"/>
      </a:accent2>
      <a:accent3>
        <a:srgbClr val="4E5E92"/>
      </a:accent3>
      <a:accent4>
        <a:srgbClr val="EB6E4F"/>
      </a:accent4>
      <a:accent5>
        <a:srgbClr val="E8B462"/>
      </a:accent5>
      <a:accent6>
        <a:srgbClr val="077876"/>
      </a:accent6>
      <a:hlink>
        <a:srgbClr val="484948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Breakout - one third">
  <a:themeElements>
    <a:clrScheme name="Custom 4">
      <a:dk1>
        <a:srgbClr val="05A8A7"/>
      </a:dk1>
      <a:lt1>
        <a:srgbClr val="00A8A6"/>
      </a:lt1>
      <a:dk2>
        <a:srgbClr val="484A47"/>
      </a:dk2>
      <a:lt2>
        <a:srgbClr val="FEFFFE"/>
      </a:lt2>
      <a:accent1>
        <a:srgbClr val="05A8A6"/>
      </a:accent1>
      <a:accent2>
        <a:srgbClr val="006792"/>
      </a:accent2>
      <a:accent3>
        <a:srgbClr val="4E5E92"/>
      </a:accent3>
      <a:accent4>
        <a:srgbClr val="EB6E4F"/>
      </a:accent4>
      <a:accent5>
        <a:srgbClr val="E8B462"/>
      </a:accent5>
      <a:accent6>
        <a:srgbClr val="077876"/>
      </a:accent6>
      <a:hlink>
        <a:srgbClr val="484948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5ca23ed-fdba-4544-8426-dc162b381dbf" xsi:nil="true"/>
    <lcf76f155ced4ddcb4097134ff3c332f xmlns="7b4fb87f-23cb-4748-807b-ac6ab6b70ca3">
      <Terms xmlns="http://schemas.microsoft.com/office/infopath/2007/PartnerControls"/>
    </lcf76f155ced4ddcb4097134ff3c332f>
    <Workstream xmlns="7b4fb87f-23cb-4748-807b-ac6ab6b70ca3" xsi:nil="true"/>
    <InformationClassification xmlns="7b4fb87f-23cb-4748-807b-ac6ab6b70ca3" xsi:nil="true"/>
    <DocumentType xmlns="7b4fb87f-23cb-4748-807b-ac6ab6b70ca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2BDF83E00146B41AC579BBC327F12B4" ma:contentTypeVersion="22" ma:contentTypeDescription="Create a new document." ma:contentTypeScope="" ma:versionID="a678120e614dd22c33e08bdcafd495cc">
  <xsd:schema xmlns:xsd="http://www.w3.org/2001/XMLSchema" xmlns:xs="http://www.w3.org/2001/XMLSchema" xmlns:p="http://schemas.microsoft.com/office/2006/metadata/properties" xmlns:ns2="7b4fb87f-23cb-4748-807b-ac6ab6b70ca3" xmlns:ns3="75ca23ed-fdba-4544-8426-dc162b381dbf" targetNamespace="http://schemas.microsoft.com/office/2006/metadata/properties" ma:root="true" ma:fieldsID="93ecccb5b7bfea210300a7abb21bd884" ns2:_="" ns3:_="">
    <xsd:import namespace="7b4fb87f-23cb-4748-807b-ac6ab6b70ca3"/>
    <xsd:import namespace="75ca23ed-fdba-4544-8426-dc162b381dbf"/>
    <xsd:element name="properties">
      <xsd:complexType>
        <xsd:sequence>
          <xsd:element name="documentManagement">
            <xsd:complexType>
              <xsd:all>
                <xsd:element ref="ns2:Workstream" minOccurs="0"/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DocumentType" minOccurs="0"/>
                <xsd:element ref="ns2:InformationClassification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4fb87f-23cb-4748-807b-ac6ab6b70ca3" elementFormDefault="qualified">
    <xsd:import namespace="http://schemas.microsoft.com/office/2006/documentManagement/types"/>
    <xsd:import namespace="http://schemas.microsoft.com/office/infopath/2007/PartnerControls"/>
    <xsd:element name="Workstream" ma:index="8" nillable="true" ma:displayName="Workstream" ma:format="Dropdown" ma:internalName="Workstream">
      <xsd:simpleType>
        <xsd:restriction base="dms:Choice">
          <xsd:enumeration value="FE &amp; Inclusion"/>
          <xsd:enumeration value="CL training, partnerships &amp; insights"/>
          <xsd:enumeration value="Strategic programme development"/>
          <xsd:enumeration value="National CL development"/>
          <xsd:enumeration value="Other"/>
        </xsd:restriction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DocumentType" ma:index="15" nillable="true" ma:displayName="Document Type" ma:format="Dropdown" ma:internalName="DocumentType">
      <xsd:simpleType>
        <xsd:union memberTypes="dms:Text">
          <xsd:simpleType>
            <xsd:restriction base="dms:Choice">
              <xsd:enumeration value="Project Brief"/>
              <xsd:enumeration value="Research"/>
              <xsd:enumeration value="Project Planning"/>
              <xsd:enumeration value="Stakeholder Engagement"/>
              <xsd:enumeration value="Finance"/>
              <xsd:enumeration value="Procurement"/>
              <xsd:enumeration value="Compliance"/>
              <xsd:enumeration value="Contracts"/>
              <xsd:enumeration value="Risk Register"/>
              <xsd:enumeration value="Kick Off"/>
              <xsd:enumeration value="Agendas"/>
              <xsd:enumeration value="Draft Content"/>
              <xsd:enumeration value="Design"/>
              <xsd:enumeration value="Delivery Plan"/>
              <xsd:enumeration value="Data"/>
              <xsd:enumeration value="Progress Report"/>
              <xsd:enumeration value="Funder Reports"/>
              <xsd:enumeration value="Final Evaluation"/>
              <xsd:enumeration value="Resources"/>
              <xsd:enumeration value="Asset Contracts"/>
              <xsd:enumeration value="Assets"/>
              <xsd:enumeration value="Templates"/>
              <xsd:enumeration value="Presentations"/>
              <xsd:enumeration value="Approvals"/>
              <xsd:enumeration value="Choice 25"/>
            </xsd:restriction>
          </xsd:simpleType>
        </xsd:union>
      </xsd:simpleType>
    </xsd:element>
    <xsd:element name="InformationClassification" ma:index="16" nillable="true" ma:displayName="Information Classification" ma:format="Dropdown" ma:internalName="InformationClassification">
      <xsd:simpleType>
        <xsd:restriction base="dms:Choice">
          <xsd:enumeration value="Unclassified Documents"/>
          <xsd:enumeration value="Public"/>
          <xsd:enumeration value="Internal"/>
          <xsd:enumeration value="Confidential"/>
          <xsd:enumeration value="Highly Confidential"/>
          <xsd:enumeration value="Personal Data"/>
          <xsd:enumeration value="Special Category Data"/>
          <xsd:enumeration value="Encryption Keys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f6e0c83f-acaa-4304-b138-9c5a9482c26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2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8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ca23ed-fdba-4544-8426-dc162b381dbf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06916485-7e95-4a10-8beb-ad03f6a8e634}" ma:internalName="TaxCatchAll" ma:showField="CatchAllData" ma:web="75ca23ed-fdba-4544-8426-dc162b381db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2779049-4F17-4D64-978D-4C862B6C874B}">
  <ds:schemaRefs>
    <ds:schemaRef ds:uri="http://schemas.microsoft.com/office/2006/metadata/properties"/>
    <ds:schemaRef ds:uri="http://schemas.microsoft.com/office/infopath/2007/PartnerControls"/>
    <ds:schemaRef ds:uri="75ca23ed-fdba-4544-8426-dc162b381dbf"/>
    <ds:schemaRef ds:uri="7b4fb87f-23cb-4748-807b-ac6ab6b70ca3"/>
    <ds:schemaRef ds:uri="http://schemas.microsoft.com/office/2006/documentManagement/types"/>
    <ds:schemaRef ds:uri="http://purl.org/dc/elements/1.1/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D6721283-21C3-49A6-937B-6314E51AAF6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7D8CA64-4FE1-4F49-814C-C7D117E32C7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b4fb87f-23cb-4748-807b-ac6ab6b70ca3"/>
    <ds:schemaRef ds:uri="75ca23ed-fdba-4544-8426-dc162b381db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8424df11-8007-46d0-859c-d06b30e927bc}" enabled="0" method="" siteId="{8424df11-8007-46d0-859c-d06b30e927bc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986</TotalTime>
  <Words>2415</Words>
  <Application>Microsoft Office PowerPoint</Application>
  <PresentationFormat>Widescreen</PresentationFormat>
  <Paragraphs>338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17</vt:i4>
      </vt:variant>
    </vt:vector>
  </HeadingPairs>
  <TitlesOfParts>
    <vt:vector size="29" baseType="lpstr">
      <vt:lpstr>Arial</vt:lpstr>
      <vt:lpstr>Arial,Sans-Serif</vt:lpstr>
      <vt:lpstr>Calibri</vt:lpstr>
      <vt:lpstr>Calibri Light</vt:lpstr>
      <vt:lpstr>Lato</vt:lpstr>
      <vt:lpstr>Segoe UI</vt:lpstr>
      <vt:lpstr>office theme</vt:lpstr>
      <vt:lpstr>4_End slide</vt:lpstr>
      <vt:lpstr>Breakout - one third</vt:lpstr>
      <vt:lpstr>No breakout</vt:lpstr>
      <vt:lpstr>Breakout - half page</vt:lpstr>
      <vt:lpstr>Breakout - one third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MYPATH Job of the week (Product Design) 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Product Design pathways</vt:lpstr>
      <vt:lpstr>Combine study and work</vt:lpstr>
      <vt:lpstr>Study pathways</vt:lpstr>
      <vt:lpstr>Work pathways</vt:lpstr>
      <vt:lpstr>University league tables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/>
  <cp:keywords/>
  <dc:description/>
  <cp:lastModifiedBy>Clare Parker</cp:lastModifiedBy>
  <cp:revision>174</cp:revision>
  <dcterms:created xsi:type="dcterms:W3CDTF">2022-04-04T12:54:06Z</dcterms:created>
  <dcterms:modified xsi:type="dcterms:W3CDTF">2025-09-04T22:03:23Z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0x01010012BDF83E00146B41AC579BBC327F12B4</vt:lpwstr>
  </property>
  <property fmtid="{D5CDD505-2E9C-101B-9397-08002B2CF9AE}" pid="3" name="Document Type">
    <vt:lpwstr/>
  </property>
  <property fmtid="{D5CDD505-2E9C-101B-9397-08002B2CF9AE}" pid="4" name="MediaServiceImageTags">
    <vt:lpwstr/>
  </property>
  <property fmtid="{D5CDD505-2E9C-101B-9397-08002B2CF9AE}" pid="5" name="Document_x0020_Type">
    <vt:lpwstr/>
  </property>
</Properties>
</file>