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slideLayouts/slideLayout13.xml" ContentType="application/vnd.openxmlformats-officedocument.presentationml.slideLayout+xml"/>
  <Override PartName="/ppt/theme/theme3.xml" ContentType="application/vnd.openxmlformats-officedocument.theme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4.xml" ContentType="application/vnd.openxmlformats-officedocument.theme+xml"/>
  <Override PartName="/ppt/slideLayouts/slideLayout16.xml" ContentType="application/vnd.openxmlformats-officedocument.presentationml.slideLayout+xml"/>
  <Override PartName="/ppt/theme/theme5.xml" ContentType="application/vnd.openxmlformats-officedocument.theme+xml"/>
  <Override PartName="/ppt/slideLayouts/slideLayout17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4" r:id="rId4"/>
    <p:sldMasterId id="2147483671" r:id="rId5"/>
    <p:sldMasterId id="2147483660" r:id="rId6"/>
    <p:sldMasterId id="2147483651" r:id="rId7"/>
    <p:sldMasterId id="2147483654" r:id="rId8"/>
    <p:sldMasterId id="2147483676" r:id="rId9"/>
  </p:sldMasterIdLst>
  <p:notesMasterIdLst>
    <p:notesMasterId r:id="rId26"/>
  </p:notesMasterIdLst>
  <p:sldIdLst>
    <p:sldId id="266" r:id="rId10"/>
    <p:sldId id="265" r:id="rId11"/>
    <p:sldId id="285" r:id="rId12"/>
    <p:sldId id="297" r:id="rId13"/>
    <p:sldId id="271" r:id="rId14"/>
    <p:sldId id="256" r:id="rId15"/>
    <p:sldId id="269" r:id="rId16"/>
    <p:sldId id="262" r:id="rId17"/>
    <p:sldId id="300" r:id="rId18"/>
    <p:sldId id="296" r:id="rId19"/>
    <p:sldId id="273" r:id="rId20"/>
    <p:sldId id="291" r:id="rId21"/>
    <p:sldId id="298" r:id="rId22"/>
    <p:sldId id="299" r:id="rId23"/>
    <p:sldId id="293" r:id="rId24"/>
    <p:sldId id="258" r:id="rId25"/>
  </p:sldIdLst>
  <p:sldSz cx="12192000" cy="6858000"/>
  <p:notesSz cx="6858000" cy="9144000"/>
  <p:defaultTextStyle>
    <a:defPPr>
      <a:defRPr lang="en-GB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E056923D-C69A-2D42-A4D5-5AA74C21BA64}" name="Josh Clarke" initials="JC" userId="S::jclarke@careersandenterprise.co.uk::1f1bbf5d-b007-4806-aa6b-91ab8e038bb2" providerId="AD"/>
  <p188:author id="{1B4A5A60-20A4-0027-BF9B-BEE8141CE74B}" name="Jas Hutter" initials="JH" userId="S::JHutter@careersandenterprise.co.uk::5070b586-ec8a-42b9-8cfe-792df792682d" providerId="AD"/>
  <p188:author id="{9F6D5970-FCBB-EE61-BE2C-33A064391527}" name="Tash Fuller" initials="TF" userId="S::nfuller@careersandenterprise.co.uk::281d84ef-d589-4e19-9b37-4850dfb7e0b2" providerId="AD"/>
  <p188:author id="{2948CD91-287B-3A82-22F6-A215488D9BBC}" name="Marie Jobson" initials="MJ" userId="S::mjobson@careersandenterprise.co.uk::bb001ab6-dd99-4b09-874d-ddf5a90bdfd2" providerId="AD"/>
  <p188:author id="{FB6E9FBE-6266-6B15-6B88-4629FD001FD4}" name="Philippa Hartley" initials="PH" userId="S::phartley@careersandenterprise.co.uk::2a2506f4-19e7-4777-8767-f0efb84bcc1f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84A47"/>
    <a:srgbClr val="00A8A6"/>
    <a:srgbClr val="00A8A9"/>
    <a:srgbClr val="ED6D52"/>
    <a:srgbClr val="036A94"/>
    <a:srgbClr val="006A94"/>
    <a:srgbClr val="155045"/>
    <a:srgbClr val="000000"/>
    <a:srgbClr val="EBF7F7"/>
    <a:srgbClr val="E8B46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03227B5-8F8E-4D9B-A2BE-BB10820308C0}" v="1" dt="2025-08-27T13:06:12.270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947"/>
    <p:restoredTop sz="67840" autoAdjust="0"/>
  </p:normalViewPr>
  <p:slideViewPr>
    <p:cSldViewPr snapToGrid="0">
      <p:cViewPr varScale="1">
        <p:scale>
          <a:sx n="75" d="100"/>
          <a:sy n="75" d="100"/>
        </p:scale>
        <p:origin x="2070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5.xml"/><Relationship Id="rId13" Type="http://schemas.openxmlformats.org/officeDocument/2006/relationships/slide" Target="slides/slide4.xml"/><Relationship Id="rId18" Type="http://schemas.openxmlformats.org/officeDocument/2006/relationships/slide" Target="slides/slide9.xml"/><Relationship Id="rId26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slide" Target="slides/slide12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3.xml"/><Relationship Id="rId17" Type="http://schemas.openxmlformats.org/officeDocument/2006/relationships/slide" Target="slides/slide8.xml"/><Relationship Id="rId25" Type="http://schemas.openxmlformats.org/officeDocument/2006/relationships/slide" Target="slides/slide16.xml"/><Relationship Id="rId2" Type="http://schemas.openxmlformats.org/officeDocument/2006/relationships/customXml" Target="../customXml/item2.xml"/><Relationship Id="rId16" Type="http://schemas.openxmlformats.org/officeDocument/2006/relationships/slide" Target="slides/slide7.xml"/><Relationship Id="rId20" Type="http://schemas.openxmlformats.org/officeDocument/2006/relationships/slide" Target="slides/slide11.xml"/><Relationship Id="rId29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2.xml"/><Relationship Id="rId24" Type="http://schemas.openxmlformats.org/officeDocument/2006/relationships/slide" Target="slides/slide15.xml"/><Relationship Id="rId32" Type="http://schemas.microsoft.com/office/2018/10/relationships/authors" Target="author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6.xml"/><Relationship Id="rId23" Type="http://schemas.openxmlformats.org/officeDocument/2006/relationships/slide" Target="slides/slide14.xml"/><Relationship Id="rId28" Type="http://schemas.openxmlformats.org/officeDocument/2006/relationships/viewProps" Target="viewProps.xml"/><Relationship Id="rId10" Type="http://schemas.openxmlformats.org/officeDocument/2006/relationships/slide" Target="slides/slide1.xml"/><Relationship Id="rId19" Type="http://schemas.openxmlformats.org/officeDocument/2006/relationships/slide" Target="slides/slide10.xml"/><Relationship Id="rId31" Type="http://schemas.microsoft.com/office/2015/10/relationships/revisionInfo" Target="revisionInfo.xml"/><Relationship Id="rId4" Type="http://schemas.openxmlformats.org/officeDocument/2006/relationships/slideMaster" Target="slideMasters/slideMaster1.xml"/><Relationship Id="rId9" Type="http://schemas.openxmlformats.org/officeDocument/2006/relationships/slideMaster" Target="slideMasters/slideMaster6.xml"/><Relationship Id="rId14" Type="http://schemas.openxmlformats.org/officeDocument/2006/relationships/slide" Target="slides/slide5.xml"/><Relationship Id="rId22" Type="http://schemas.openxmlformats.org/officeDocument/2006/relationships/slide" Target="slides/slide13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71227E9-049B-4639-9970-3AA4415DC243}" type="datetimeFigureOut">
              <a:t>9/4/2025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0931DAE-8EEE-416B-A7B3-405BE90A67B5}" type="slidenum"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796755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bbc.co.uk/bitesize/tags/zjb8f4j/jobs-that-use-science/1" TargetMode="External"/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bbc.co.uk/bitesize/tags/zjb8f4j/jobs-that-use-science/1" TargetMode="External"/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bbc.co.uk/bitesize/tags/zjb8f4j/jobs-that-use-science/1" TargetMode="External"/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s://nationalcareers.service.gov.uk/explore-careers" TargetMode="External"/></Relationships>
</file>

<file path=ppt/notesSlides/_rels/notes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mypathcareersuk.com/other-careers-videos" TargetMode="External"/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nationalcareers.service.gov.uk/explore-careers" TargetMode="External"/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s://ambition.northeast-ca.gov.uk/buzz-quiz" TargetMode="Externa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b="1" dirty="0"/>
              <a:t>Purpose of slides: </a:t>
            </a:r>
            <a:endParaRPr lang="en-GB" dirty="0"/>
          </a:p>
          <a:p>
            <a:r>
              <a:rPr lang="en-GB" dirty="0"/>
              <a:t>To allow you to highlight the relevance of your subject to future careers and opportunities.</a:t>
            </a:r>
          </a:p>
          <a:p>
            <a:r>
              <a:rPr lang="en-GB" dirty="0"/>
              <a:t>To enable students to explore the full range of options available to them.</a:t>
            </a:r>
            <a:endParaRPr lang="en-US" dirty="0"/>
          </a:p>
          <a:p>
            <a:endParaRPr lang="en-GB" dirty="0"/>
          </a:p>
          <a:p>
            <a:r>
              <a:rPr lang="en-GB" b="1" dirty="0"/>
              <a:t>Aims:</a:t>
            </a:r>
            <a:endParaRPr lang="en-GB" dirty="0"/>
          </a:p>
          <a:p>
            <a:pPr marL="171450" indent="-171450">
              <a:buFont typeface="Arial,Sans-Serif"/>
              <a:buChar char="•"/>
            </a:pPr>
            <a:r>
              <a:rPr lang="en-GB" dirty="0"/>
              <a:t>To engage students in your subject</a:t>
            </a:r>
          </a:p>
          <a:p>
            <a:pPr marL="171450" indent="-171450">
              <a:buFont typeface="Arial,Sans-Serif"/>
              <a:buChar char="•"/>
            </a:pPr>
            <a:r>
              <a:rPr lang="en-GB" dirty="0"/>
              <a:t>To highlight pathways and opportunities from your subject</a:t>
            </a:r>
          </a:p>
          <a:p>
            <a:pPr marL="171450" indent="-171450">
              <a:buFont typeface="Arial,Sans-Serif"/>
              <a:buChar char="•"/>
            </a:pPr>
            <a:r>
              <a:rPr lang="en-GB" dirty="0"/>
              <a:t>To encourage students to consider your subject at KS4/Post 16</a:t>
            </a:r>
          </a:p>
          <a:p>
            <a:pPr marL="171450" indent="-171450">
              <a:buFont typeface="Arial,Sans-Serif"/>
              <a:buChar char="•"/>
            </a:pPr>
            <a:r>
              <a:rPr lang="en-GB" dirty="0"/>
              <a:t>To support work across the school towards Gatsby Benchmark 4</a:t>
            </a:r>
          </a:p>
          <a:p>
            <a:pPr marL="171450" indent="-171450">
              <a:buFont typeface="Arial,Sans-Serif"/>
              <a:buChar char="•"/>
            </a:pPr>
            <a:endParaRPr lang="en-GB" dirty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b="1" dirty="0"/>
              <a:t>How to use these slides?</a:t>
            </a:r>
            <a:endParaRPr lang="en-GB" dirty="0"/>
          </a:p>
          <a:p>
            <a:r>
              <a:rPr lang="en-GB" dirty="0"/>
              <a:t>These slides can be used at any point during KS3/4 or post 16 to engage students in learning and to highlight the relevance of your subject to future careers and opportunities.</a:t>
            </a:r>
          </a:p>
          <a:p>
            <a:r>
              <a:rPr lang="en-GB" dirty="0"/>
              <a:t>They will be of most relevance within an option process and can support work you are doing to encourage students to consider their options for KS4/Post 16.</a:t>
            </a:r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pPr marL="0" indent="0">
              <a:buFontTx/>
              <a:buNone/>
            </a:pPr>
            <a:endParaRPr lang="en-GB" b="1" dirty="0">
              <a:cs typeface="Calibri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n-GB" dirty="0"/>
          </a:p>
          <a:p>
            <a:endParaRPr lang="en-GB" dirty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427FA38-E476-468F-BBCA-7E6E019007F0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2048442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Here is the power point version of the infographic resource showing different options learners could follow to get into teaching. </a:t>
            </a:r>
            <a:endParaRPr lang="en-US" dirty="0"/>
          </a:p>
          <a:p>
            <a:r>
              <a:rPr lang="en-GB" dirty="0"/>
              <a:t>Go through this with your learners and give examples of different staff in your school, special school or college who followed these paths.</a:t>
            </a:r>
            <a:endParaRPr lang="en-US" dirty="0">
              <a:cs typeface="Calibri"/>
            </a:endParaRPr>
          </a:p>
          <a:p>
            <a:endParaRPr lang="en-GB" dirty="0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0931DAE-8EEE-416B-A7B3-405BE90A67B5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955879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These are the three pathway choices all students have.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0931DAE-8EEE-416B-A7B3-405BE90A67B5}" type="slidenum">
              <a:rPr lang="en-GB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6312241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baseline="0" dirty="0"/>
          </a:p>
          <a:p>
            <a:endParaRPr lang="en-GB" baseline="0" dirty="0"/>
          </a:p>
          <a:p>
            <a:endParaRPr lang="en-GB" baseline="0" dirty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0931DAE-8EEE-416B-A7B3-405BE90A67B5}" type="slidenum">
              <a:rPr lang="en-GB" smtClean="0"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4279159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0931DAE-8EEE-416B-A7B3-405BE90A67B5}" type="slidenum">
              <a:rPr lang="en-GB" smtClean="0"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0940299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36B68B5-7F57-5E67-67D8-E5091717BAE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0CA95040-5012-8088-5435-321B060349D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2167E575-1BB4-E442-24A2-F773B9A01A5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12E025C-F062-AB5B-0D84-5FBF75F8000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0931DAE-8EEE-416B-A7B3-405BE90A67B5}" type="slidenum">
              <a:rPr lang="en-GB" smtClean="0"/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6563008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cs typeface="Calibri"/>
              </a:rPr>
              <a:t>Some learners will aspire to go to the top university for their subject. However, this isn't the same for all subjects.</a:t>
            </a:r>
          </a:p>
          <a:p>
            <a:r>
              <a:rPr lang="en-US" dirty="0">
                <a:cs typeface="Calibri"/>
              </a:rPr>
              <a:t>It also depends what aspect of university life young people consider the most important.</a:t>
            </a:r>
          </a:p>
          <a:p>
            <a:r>
              <a:rPr lang="en-US" dirty="0">
                <a:cs typeface="Calibri"/>
              </a:rPr>
              <a:t>Once you have had this discussion with learners, follow the link and filter by different factors to help inform their choices.</a:t>
            </a:r>
          </a:p>
          <a:p>
            <a:endParaRPr lang="en-US" dirty="0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0931DAE-8EEE-416B-A7B3-405BE90A67B5}" type="slidenum">
              <a:rPr lang="en-GB" smtClean="0"/>
              <a:t>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4953157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0931DAE-8EEE-416B-A7B3-405BE90A67B5}" type="slidenum">
              <a:rPr lang="en-GB" smtClean="0"/>
              <a:t>16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1731363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b="1" kern="1200" dirty="0">
                <a:effectLst/>
              </a:rPr>
              <a:t>Why study Physics?</a:t>
            </a:r>
            <a:endParaRPr lang="en-GB" kern="1200" dirty="0">
              <a:effectLst/>
            </a:endParaRPr>
          </a:p>
          <a:p>
            <a:r>
              <a:rPr lang="en-GB" b="1" dirty="0"/>
              <a:t>Career opportunities</a:t>
            </a:r>
            <a:endParaRPr lang="en-GB" kern="1200" dirty="0">
              <a:effectLst/>
              <a:ea typeface="+mn-ea"/>
              <a:cs typeface="+mn-cs"/>
            </a:endParaRPr>
          </a:p>
          <a:p>
            <a:r>
              <a:rPr lang="en-GB" dirty="0"/>
              <a:t>Whether through academic degrees or technical pathways, </a:t>
            </a:r>
            <a:r>
              <a:rPr lang="en-GB" kern="1200" dirty="0">
                <a:effectLst/>
              </a:rPr>
              <a:t>physics </a:t>
            </a:r>
            <a:r>
              <a:rPr lang="en-GB" dirty="0"/>
              <a:t>equips learners with </a:t>
            </a:r>
            <a:r>
              <a:rPr lang="en-GB" kern="1200" dirty="0">
                <a:effectLst/>
              </a:rPr>
              <a:t>a </a:t>
            </a:r>
            <a:r>
              <a:rPr lang="en-GB" dirty="0"/>
              <a:t>powerful foundation in analytical thinking</a:t>
            </a:r>
            <a:r>
              <a:rPr lang="en-GB" kern="1200" dirty="0">
                <a:effectLst/>
              </a:rPr>
              <a:t>, mathematical </a:t>
            </a:r>
            <a:r>
              <a:rPr lang="en-GB" dirty="0"/>
              <a:t>modelling</a:t>
            </a:r>
            <a:r>
              <a:rPr lang="en-GB" kern="1200" dirty="0">
                <a:effectLst/>
              </a:rPr>
              <a:t>, and </a:t>
            </a:r>
            <a:r>
              <a:rPr lang="en-GB" dirty="0"/>
              <a:t>problem-solving</a:t>
            </a:r>
            <a:r>
              <a:rPr lang="en-GB" kern="1200" dirty="0">
                <a:effectLst/>
              </a:rPr>
              <a:t>.</a:t>
            </a:r>
            <a:r>
              <a:rPr lang="en-GB" dirty="0"/>
              <a:t> As a result</a:t>
            </a:r>
            <a:r>
              <a:rPr lang="en-GB" kern="1200" dirty="0">
                <a:effectLst/>
              </a:rPr>
              <a:t>, </a:t>
            </a:r>
            <a:r>
              <a:rPr lang="en-GB" dirty="0"/>
              <a:t>physics-trained individuals are in high demand across a wide range of sectors </a:t>
            </a:r>
            <a:r>
              <a:rPr lang="en-GB" kern="1200" dirty="0">
                <a:effectLst/>
              </a:rPr>
              <a:t>including </a:t>
            </a:r>
            <a:r>
              <a:rPr lang="en-GB" dirty="0"/>
              <a:t>data science</a:t>
            </a:r>
            <a:r>
              <a:rPr lang="en-GB" kern="1200" dirty="0">
                <a:effectLst/>
              </a:rPr>
              <a:t>, </a:t>
            </a:r>
            <a:r>
              <a:rPr lang="en-GB" dirty="0"/>
              <a:t>finance</a:t>
            </a:r>
            <a:r>
              <a:rPr lang="en-GB" kern="1200" dirty="0">
                <a:effectLst/>
              </a:rPr>
              <a:t>, </a:t>
            </a:r>
            <a:r>
              <a:rPr lang="en-GB" dirty="0"/>
              <a:t>engineering</a:t>
            </a:r>
            <a:r>
              <a:rPr lang="en-GB" kern="1200" dirty="0">
                <a:effectLst/>
              </a:rPr>
              <a:t>, </a:t>
            </a:r>
            <a:r>
              <a:rPr lang="en-GB" dirty="0"/>
              <a:t>education</a:t>
            </a:r>
            <a:r>
              <a:rPr lang="en-GB" kern="1200" dirty="0">
                <a:effectLst/>
              </a:rPr>
              <a:t>, and </a:t>
            </a:r>
            <a:r>
              <a:rPr lang="en-GB" dirty="0"/>
              <a:t>research</a:t>
            </a:r>
            <a:r>
              <a:rPr lang="en-GB" kern="1200" dirty="0">
                <a:effectLst/>
              </a:rPr>
              <a:t>, </a:t>
            </a:r>
            <a:r>
              <a:rPr lang="en-GB" dirty="0"/>
              <a:t>etc</a:t>
            </a:r>
            <a:r>
              <a:rPr lang="en-GB" kern="1200" dirty="0">
                <a:effectLst/>
              </a:rPr>
              <a:t>.</a:t>
            </a:r>
          </a:p>
          <a:p>
            <a:r>
              <a:rPr lang="en-GB" b="1" dirty="0"/>
              <a:t>Technical </a:t>
            </a:r>
            <a:r>
              <a:rPr lang="en-GB" b="1" kern="1200" dirty="0">
                <a:effectLst/>
              </a:rPr>
              <a:t>innovation</a:t>
            </a:r>
            <a:endParaRPr lang="en-GB" kern="1200" dirty="0">
              <a:effectLst/>
            </a:endParaRPr>
          </a:p>
          <a:p>
            <a:r>
              <a:rPr lang="en-GB" kern="1200" dirty="0">
                <a:effectLst/>
              </a:rPr>
              <a:t>Many </a:t>
            </a:r>
            <a:r>
              <a:rPr lang="en-GB" dirty="0"/>
              <a:t>modern technologies like smartphones, MRI machines</a:t>
            </a:r>
            <a:r>
              <a:rPr lang="en-GB" kern="1200" dirty="0">
                <a:effectLst/>
              </a:rPr>
              <a:t>, and </a:t>
            </a:r>
            <a:r>
              <a:rPr lang="en-GB" dirty="0"/>
              <a:t>solar panels are based on principles of </a:t>
            </a:r>
            <a:r>
              <a:rPr lang="en-GB" kern="1200" dirty="0">
                <a:effectLst/>
              </a:rPr>
              <a:t>physics. </a:t>
            </a:r>
            <a:r>
              <a:rPr lang="en-GB" dirty="0"/>
              <a:t>Studying </a:t>
            </a:r>
            <a:r>
              <a:rPr lang="en-GB" kern="1200" dirty="0">
                <a:effectLst/>
              </a:rPr>
              <a:t>physics </a:t>
            </a:r>
            <a:r>
              <a:rPr lang="en-GB" dirty="0"/>
              <a:t>can lead </a:t>
            </a:r>
            <a:r>
              <a:rPr lang="en-GB" kern="1200" dirty="0">
                <a:effectLst/>
              </a:rPr>
              <a:t>to breakthroughs</a:t>
            </a:r>
            <a:r>
              <a:rPr lang="en-GB" dirty="0"/>
              <a:t> in engineering, medicine, and computing</a:t>
            </a:r>
            <a:r>
              <a:rPr lang="en-GB" kern="1200" dirty="0">
                <a:effectLst/>
              </a:rPr>
              <a:t>.</a:t>
            </a:r>
          </a:p>
          <a:p>
            <a:r>
              <a:rPr lang="en-GB" b="1" dirty="0"/>
              <a:t>Tackle global challenges</a:t>
            </a:r>
            <a:endParaRPr lang="en-GB" kern="1200" dirty="0">
              <a:effectLst/>
              <a:ea typeface="+mn-ea"/>
              <a:cs typeface="+mn-cs"/>
            </a:endParaRPr>
          </a:p>
          <a:p>
            <a:r>
              <a:rPr lang="en-GB" kern="1200" dirty="0">
                <a:solidFill>
                  <a:srgbClr val="424242"/>
                </a:solidFill>
                <a:effectLst/>
              </a:rPr>
              <a:t>Physics </a:t>
            </a:r>
            <a:r>
              <a:rPr lang="en-GB" dirty="0">
                <a:solidFill>
                  <a:srgbClr val="424242"/>
                </a:solidFill>
              </a:rPr>
              <a:t>plays a key role </a:t>
            </a:r>
            <a:r>
              <a:rPr lang="en-GB" kern="1200" dirty="0">
                <a:solidFill>
                  <a:srgbClr val="424242"/>
                </a:solidFill>
                <a:effectLst/>
              </a:rPr>
              <a:t>in </a:t>
            </a:r>
            <a:r>
              <a:rPr lang="en-GB" dirty="0">
                <a:solidFill>
                  <a:srgbClr val="424242"/>
                </a:solidFill>
              </a:rPr>
              <a:t>addressing issues like:</a:t>
            </a:r>
            <a:endParaRPr lang="en-GB" dirty="0">
              <a:solidFill>
                <a:srgbClr val="424242"/>
              </a:solidFill>
              <a:ea typeface="Calibri"/>
              <a:cs typeface="Calibri"/>
            </a:endParaRPr>
          </a:p>
          <a:p>
            <a:pPr marL="171450" indent="-171450">
              <a:buFont typeface="Symbol"/>
              <a:buChar char="•"/>
            </a:pPr>
            <a:r>
              <a:rPr lang="en-GB" dirty="0">
                <a:solidFill>
                  <a:srgbClr val="424242"/>
                </a:solidFill>
              </a:rPr>
              <a:t>Climate change (energy efficiency, sustainable tech)</a:t>
            </a:r>
            <a:endParaRPr lang="en-GB" dirty="0">
              <a:solidFill>
                <a:srgbClr val="424242"/>
              </a:solidFill>
              <a:ea typeface="Calibri"/>
              <a:cs typeface="Calibri"/>
            </a:endParaRPr>
          </a:p>
          <a:p>
            <a:pPr marL="171450" indent="-171450">
              <a:buFont typeface="Symbol"/>
              <a:buChar char="•"/>
            </a:pPr>
            <a:r>
              <a:rPr lang="en-GB" dirty="0">
                <a:solidFill>
                  <a:srgbClr val="424242"/>
                </a:solidFill>
              </a:rPr>
              <a:t>Clean water (filtration and desalination technologies)</a:t>
            </a:r>
            <a:endParaRPr lang="en-GB" dirty="0">
              <a:solidFill>
                <a:srgbClr val="424242"/>
              </a:solidFill>
              <a:ea typeface="Calibri"/>
              <a:cs typeface="Calibri"/>
            </a:endParaRPr>
          </a:p>
          <a:p>
            <a:pPr marL="171450" indent="-171450">
              <a:buFont typeface="Symbol"/>
              <a:buChar char="•"/>
            </a:pPr>
            <a:r>
              <a:rPr lang="en-GB" dirty="0">
                <a:solidFill>
                  <a:srgbClr val="424242"/>
                </a:solidFill>
              </a:rPr>
              <a:t>Space exploration </a:t>
            </a:r>
            <a:r>
              <a:rPr lang="en-GB" kern="1200" dirty="0">
                <a:solidFill>
                  <a:srgbClr val="424242"/>
                </a:solidFill>
                <a:effectLst/>
              </a:rPr>
              <a:t>and </a:t>
            </a:r>
            <a:r>
              <a:rPr lang="en-GB" dirty="0">
                <a:solidFill>
                  <a:srgbClr val="424242"/>
                </a:solidFill>
              </a:rPr>
              <a:t>satellite communication</a:t>
            </a:r>
            <a:endParaRPr lang="en-GB" dirty="0">
              <a:solidFill>
                <a:srgbClr val="424242"/>
              </a:solidFill>
              <a:ea typeface="Calibri"/>
              <a:cs typeface="Calibri"/>
            </a:endParaRPr>
          </a:p>
          <a:p>
            <a:endParaRPr lang="en-GB" dirty="0"/>
          </a:p>
          <a:p>
            <a:r>
              <a:rPr lang="en-GB" b="1" dirty="0"/>
              <a:t>Understanding the universe</a:t>
            </a:r>
            <a:endParaRPr lang="en-GB" dirty="0"/>
          </a:p>
          <a:p>
            <a:r>
              <a:rPr lang="en-GB" dirty="0"/>
              <a:t>Physics helps explain how the universe works from the tiniest particles to the largest galaxies. It answers fundamental questions about matter</a:t>
            </a:r>
            <a:r>
              <a:rPr lang="en-GB" kern="1200" dirty="0">
                <a:effectLst/>
              </a:rPr>
              <a:t>, </a:t>
            </a:r>
            <a:r>
              <a:rPr lang="en-GB" dirty="0"/>
              <a:t>energy</a:t>
            </a:r>
            <a:r>
              <a:rPr lang="en-GB" kern="1200" dirty="0">
                <a:effectLst/>
              </a:rPr>
              <a:t>, </a:t>
            </a:r>
            <a:r>
              <a:rPr lang="en-GB" dirty="0"/>
              <a:t>space</a:t>
            </a:r>
            <a:r>
              <a:rPr lang="en-GB" kern="1200" dirty="0">
                <a:effectLst/>
              </a:rPr>
              <a:t>, </a:t>
            </a:r>
            <a:r>
              <a:rPr lang="en-GB" dirty="0"/>
              <a:t>and time.</a:t>
            </a:r>
          </a:p>
          <a:p>
            <a:r>
              <a:rPr lang="en-GB" b="1" dirty="0"/>
              <a:t>Curiosity and discovery</a:t>
            </a:r>
            <a:endParaRPr lang="en-GB" dirty="0"/>
          </a:p>
          <a:p>
            <a:r>
              <a:rPr lang="en-GB" dirty="0"/>
              <a:t>If you are driven by curiosity about the workings of the world</a:t>
            </a:r>
            <a:r>
              <a:rPr lang="en-GB" kern="1200" dirty="0">
                <a:effectLst/>
              </a:rPr>
              <a:t>, </a:t>
            </a:r>
            <a:r>
              <a:rPr lang="en-GB" dirty="0"/>
              <a:t>physics offers a natural and inspiring path. It encourages deep exploration and intellectual discovery</a:t>
            </a:r>
            <a:r>
              <a:rPr lang="en-GB" kern="1200" dirty="0">
                <a:effectLst/>
              </a:rPr>
              <a:t>, </a:t>
            </a:r>
            <a:r>
              <a:rPr lang="en-GB" dirty="0"/>
              <a:t>often unlocking surprising insights that challenge assumptions </a:t>
            </a:r>
            <a:r>
              <a:rPr lang="en-GB" kern="1200" dirty="0">
                <a:effectLst/>
              </a:rPr>
              <a:t>and </a:t>
            </a:r>
            <a:r>
              <a:rPr lang="en-GB" dirty="0"/>
              <a:t>expand our understanding of the universe</a:t>
            </a:r>
            <a:r>
              <a:rPr lang="en-GB" kern="1200" dirty="0">
                <a:effectLst/>
              </a:rPr>
              <a:t>.</a:t>
            </a:r>
            <a:endParaRPr lang="en-GB" kern="1200" dirty="0">
              <a:effectLst/>
              <a:ea typeface="Calibri" panose="020F0502020204030204"/>
              <a:cs typeface="Calibri" panose="020F0502020204030204"/>
            </a:endParaRPr>
          </a:p>
          <a:p>
            <a:r>
              <a:rPr lang="en-GB" kern="1200" dirty="0">
                <a:effectLst/>
              </a:rPr>
              <a:t>Reflection:</a:t>
            </a:r>
            <a:endParaRPr lang="en-GB" kern="1200" dirty="0">
              <a:effectLst/>
              <a:ea typeface="Calibri" panose="020F0502020204030204"/>
              <a:cs typeface="Calibri" panose="020F0502020204030204"/>
            </a:endParaRPr>
          </a:p>
          <a:p>
            <a:pPr marL="171450" indent="-171450">
              <a:buFont typeface="Symbol"/>
              <a:buChar char="•"/>
            </a:pPr>
            <a:r>
              <a:rPr lang="en-GB" dirty="0"/>
              <a:t>Is there anything </a:t>
            </a:r>
            <a:r>
              <a:rPr lang="en-GB" kern="1200" dirty="0">
                <a:effectLst/>
              </a:rPr>
              <a:t>else </a:t>
            </a:r>
            <a:r>
              <a:rPr lang="en-GB" dirty="0"/>
              <a:t>you </a:t>
            </a:r>
            <a:r>
              <a:rPr lang="en-GB" kern="1200" dirty="0">
                <a:effectLst/>
              </a:rPr>
              <a:t>would add to this list?</a:t>
            </a:r>
            <a:endParaRPr lang="en-GB" dirty="0">
              <a:ea typeface="Calibri" panose="020F0502020204030204"/>
              <a:cs typeface="Calibri" panose="020F0502020204030204"/>
            </a:endParaRPr>
          </a:p>
          <a:p>
            <a:pPr marL="171450" indent="-171450">
              <a:buFont typeface="Symbol"/>
              <a:buChar char="•"/>
            </a:pPr>
            <a:r>
              <a:rPr lang="en-GB" dirty="0"/>
              <a:t>How do you share the importance of studying Physics with learners?</a:t>
            </a:r>
          </a:p>
          <a:p>
            <a:pPr marL="171450" indent="-171450">
              <a:buFont typeface="Symbol"/>
              <a:buChar char="•"/>
            </a:pPr>
            <a:r>
              <a:rPr lang="en-GB" dirty="0"/>
              <a:t>How do you communicate the value of studying Physics with parents and carers?</a:t>
            </a:r>
          </a:p>
          <a:p>
            <a:pPr lvl="0"/>
            <a:endParaRPr lang="en-GB" sz="1200" b="1" kern="1200" dirty="0">
              <a:solidFill>
                <a:schemeClr val="tx1"/>
              </a:solidFill>
              <a:effectLst/>
              <a:latin typeface="+mn-lt"/>
              <a:ea typeface="Calibri"/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427FA38-E476-468F-BBCA-7E6E019007F0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2763074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dirty="0">
                <a:effectLst/>
              </a:rPr>
              <a:t>Jobs that use</a:t>
            </a:r>
            <a:r>
              <a:rPr lang="en-GB" dirty="0"/>
              <a:t> Science (Physics) </a:t>
            </a:r>
            <a:r>
              <a:rPr lang="en-GB" dirty="0">
                <a:effectLst/>
              </a:rPr>
              <a:t>BBC Bitesize Careers:</a:t>
            </a:r>
            <a:r>
              <a:rPr lang="en-GB" dirty="0"/>
              <a:t> </a:t>
            </a:r>
            <a:r>
              <a:rPr lang="en-GB" dirty="0">
                <a:effectLst/>
                <a:hlinkClick r:id="rId3"/>
              </a:rPr>
              <a:t>https://www.bbc.co.uk/bitesize/tags/</a:t>
            </a:r>
            <a:r>
              <a:rPr lang="en-GB" dirty="0">
                <a:hlinkClick r:id="rId3"/>
              </a:rPr>
              <a:t>z4x3y9q</a:t>
            </a:r>
            <a:r>
              <a:rPr lang="en-GB" dirty="0">
                <a:effectLst/>
                <a:hlinkClick r:id="rId3"/>
              </a:rPr>
              <a:t>/</a:t>
            </a:r>
            <a:r>
              <a:rPr lang="en-GB" dirty="0">
                <a:hlinkClick r:id="rId3"/>
              </a:rPr>
              <a:t>jobs-that-use-science</a:t>
            </a:r>
            <a:r>
              <a:rPr lang="en-GB" dirty="0">
                <a:effectLst/>
                <a:hlinkClick r:id="rId3"/>
              </a:rPr>
              <a:t>/1</a:t>
            </a:r>
            <a:endParaRPr lang="en-US" dirty="0">
              <a:effectLst/>
              <a:hlinkClick r:id="rId3"/>
            </a:endParaRPr>
          </a:p>
          <a:p>
            <a:pPr marL="0" lvl="0" indent="0">
              <a:lnSpc>
                <a:spcPct val="107000"/>
              </a:lnSpc>
              <a:spcAft>
                <a:spcPts val="800"/>
              </a:spcAft>
              <a:buNone/>
            </a:pPr>
            <a:endParaRPr lang="en-GB" dirty="0">
              <a:effectLst/>
              <a:cs typeface="Calibri"/>
            </a:endParaRPr>
          </a:p>
          <a:p>
            <a:pPr marL="0" lv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en-GB" b="1" dirty="0">
                <a:effectLst/>
              </a:rPr>
              <a:t>Activity Ideas:</a:t>
            </a:r>
            <a:endParaRPr lang="en-US" dirty="0">
              <a:effectLst/>
            </a:endParaRPr>
          </a:p>
          <a:p>
            <a:pPr marL="0" lv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en-GB" dirty="0">
                <a:effectLst/>
              </a:rPr>
              <a:t>Ahead of revealing content of slide, encourage students to think about as many roles linked to your subject as they can in pairs/groups.</a:t>
            </a:r>
            <a:endParaRPr lang="en-US" dirty="0">
              <a:effectLst/>
            </a:endParaRPr>
          </a:p>
          <a:p>
            <a:pPr marL="0" lv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en-GB" dirty="0">
                <a:effectLst/>
              </a:rPr>
              <a:t>Encourage students to engage with specific videos/profiles or direct students to specific roles/careers to predict, research and reflect on:</a:t>
            </a:r>
            <a:endParaRPr lang="en-US" dirty="0">
              <a:effectLst/>
            </a:endParaRPr>
          </a:p>
          <a:p>
            <a:pPr marL="0" lvl="0" indent="0">
              <a:lnSpc>
                <a:spcPct val="107000"/>
              </a:lnSpc>
              <a:spcAft>
                <a:spcPts val="800"/>
              </a:spcAft>
              <a:buNone/>
            </a:pPr>
            <a:endParaRPr lang="en-GB" dirty="0">
              <a:effectLst/>
            </a:endParaRPr>
          </a:p>
          <a:p>
            <a:pPr marL="171450" lvl="0" indent="-171450">
              <a:lnSpc>
                <a:spcPct val="107000"/>
              </a:lnSpc>
              <a:spcAft>
                <a:spcPts val="800"/>
              </a:spcAft>
              <a:buFont typeface="Arial,Sans-Serif"/>
              <a:buChar char="•"/>
            </a:pPr>
            <a:r>
              <a:rPr lang="en-GB" dirty="0">
                <a:effectLst/>
              </a:rPr>
              <a:t>Pathways</a:t>
            </a:r>
            <a:endParaRPr lang="en-US" dirty="0">
              <a:effectLst/>
            </a:endParaRPr>
          </a:p>
          <a:p>
            <a:pPr marL="171450" lvl="0" indent="-171450">
              <a:lnSpc>
                <a:spcPct val="107000"/>
              </a:lnSpc>
              <a:spcAft>
                <a:spcPts val="800"/>
              </a:spcAft>
              <a:buFont typeface="Arial,Sans-Serif"/>
              <a:buChar char="•"/>
            </a:pPr>
            <a:r>
              <a:rPr lang="en-GB" dirty="0">
                <a:effectLst/>
              </a:rPr>
              <a:t>Essential Skills</a:t>
            </a:r>
            <a:endParaRPr lang="en-US" dirty="0">
              <a:effectLst/>
            </a:endParaRPr>
          </a:p>
          <a:p>
            <a:pPr marL="171450" lvl="0" indent="-171450">
              <a:lnSpc>
                <a:spcPct val="107000"/>
              </a:lnSpc>
              <a:spcAft>
                <a:spcPts val="800"/>
              </a:spcAft>
              <a:buFont typeface="Arial,Sans-Serif"/>
              <a:buChar char="•"/>
            </a:pPr>
            <a:r>
              <a:rPr lang="en-GB" dirty="0">
                <a:effectLst/>
              </a:rPr>
              <a:t>Wages/Work Conditions</a:t>
            </a:r>
            <a:endParaRPr lang="en-US" dirty="0">
              <a:effectLst/>
            </a:endParaRPr>
          </a:p>
          <a:p>
            <a:pPr marL="171450" indent="-171450">
              <a:lnSpc>
                <a:spcPct val="107000"/>
              </a:lnSpc>
              <a:spcAft>
                <a:spcPts val="800"/>
              </a:spcAft>
              <a:buFont typeface="Arial,Sans-Serif"/>
              <a:buChar char="•"/>
            </a:pPr>
            <a:r>
              <a:rPr lang="en-GB" dirty="0">
                <a:effectLst/>
              </a:rPr>
              <a:t>Why they, might like/not like </a:t>
            </a:r>
            <a:r>
              <a:rPr lang="en-GB" dirty="0"/>
              <a:t>in a particular</a:t>
            </a:r>
            <a:r>
              <a:rPr lang="en-GB" dirty="0">
                <a:effectLst/>
              </a:rPr>
              <a:t> role?</a:t>
            </a:r>
            <a:endParaRPr lang="en-US" dirty="0"/>
          </a:p>
          <a:p>
            <a:pPr marL="171450" indent="-171450">
              <a:lnSpc>
                <a:spcPct val="107000"/>
              </a:lnSpc>
              <a:spcAft>
                <a:spcPts val="800"/>
              </a:spcAft>
              <a:buFont typeface="Arial,Sans-Serif"/>
              <a:buChar char="•"/>
            </a:pPr>
            <a:endParaRPr lang="en-GB" dirty="0"/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en-GB" dirty="0">
              <a:effectLst/>
            </a:endParaRPr>
          </a:p>
          <a:p>
            <a:pPr marL="0" lvl="0" indent="0">
              <a:lnSpc>
                <a:spcPct val="107000"/>
              </a:lnSpc>
              <a:spcAft>
                <a:spcPts val="800"/>
              </a:spcAft>
              <a:buNone/>
            </a:pPr>
            <a:endParaRPr lang="en-GB" dirty="0">
              <a:effectLst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Symbol,Sans-Serif"/>
              <a:buChar char=""/>
            </a:pPr>
            <a:endParaRPr lang="en-GB" dirty="0">
              <a:effectLst/>
            </a:endParaRPr>
          </a:p>
          <a:p>
            <a:pPr lvl="0"/>
            <a:endParaRPr lang="en-US" dirty="0">
              <a:effectLst/>
            </a:endParaRPr>
          </a:p>
          <a:p>
            <a:pPr>
              <a:lnSpc>
                <a:spcPct val="107000"/>
              </a:lnSpc>
              <a:spcAft>
                <a:spcPts val="800"/>
              </a:spcAft>
              <a:buFont typeface="Symbol" panose="05050102010706020507" pitchFamily="18" charset="2"/>
            </a:pPr>
            <a:endParaRPr lang="en-GB" dirty="0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427FA38-E476-468F-BBCA-7E6E019007F0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5171786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7BF27AF-8F76-7E96-C0DC-D685C82DD16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F68F9BAF-3116-18F0-7BF3-613DEB9B35A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13715A9B-9DBF-0AE6-62E9-573F101BE28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>
                <a:effectLst/>
              </a:rPr>
              <a:t>Jobs that use</a:t>
            </a:r>
            <a:r>
              <a:rPr lang="en-GB" dirty="0"/>
              <a:t> Science (Physics) </a:t>
            </a:r>
            <a:r>
              <a:rPr lang="en-GB" dirty="0">
                <a:effectLst/>
              </a:rPr>
              <a:t>BBC Bitesize Careers:</a:t>
            </a:r>
            <a:r>
              <a:rPr lang="en-GB" dirty="0"/>
              <a:t> </a:t>
            </a:r>
            <a:r>
              <a:rPr lang="en-GB" dirty="0">
                <a:effectLst/>
                <a:hlinkClick r:id="rId3"/>
              </a:rPr>
              <a:t>https://www.bbc.co.uk/bitesize/tags/</a:t>
            </a:r>
            <a:r>
              <a:rPr lang="en-GB" dirty="0">
                <a:hlinkClick r:id="rId3"/>
              </a:rPr>
              <a:t>z4x3y9q</a:t>
            </a:r>
            <a:r>
              <a:rPr lang="en-GB" dirty="0">
                <a:effectLst/>
                <a:hlinkClick r:id="rId3"/>
              </a:rPr>
              <a:t>/</a:t>
            </a:r>
            <a:r>
              <a:rPr lang="en-GB" dirty="0">
                <a:hlinkClick r:id="rId3"/>
              </a:rPr>
              <a:t>jobs-that-use-science</a:t>
            </a:r>
            <a:r>
              <a:rPr lang="en-GB" dirty="0">
                <a:effectLst/>
                <a:hlinkClick r:id="rId3"/>
              </a:rPr>
              <a:t>/1</a:t>
            </a:r>
            <a:endParaRPr lang="en-GB" dirty="0">
              <a:hlinkClick r:id="rId3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en-GB" dirty="0">
              <a:cs typeface="Calibri"/>
            </a:endParaRPr>
          </a:p>
          <a:p>
            <a:pPr marL="0" lv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en-GB" b="1" dirty="0">
                <a:effectLst/>
              </a:rPr>
              <a:t>Activity Ideas:</a:t>
            </a:r>
            <a:endParaRPr lang="en-US" dirty="0">
              <a:effectLst/>
            </a:endParaRPr>
          </a:p>
          <a:p>
            <a:pPr marL="0" lv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en-GB" dirty="0">
                <a:effectLst/>
              </a:rPr>
              <a:t>Ahead of revealing content of slide, encourage students to think about as many roles linked to your subject as they can in pairs/groups.</a:t>
            </a:r>
            <a:endParaRPr lang="en-US" dirty="0">
              <a:effectLst/>
            </a:endParaRPr>
          </a:p>
          <a:p>
            <a:pPr marL="0" lv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en-GB" dirty="0">
                <a:effectLst/>
              </a:rPr>
              <a:t>Encourage students to engage with specific videos/profiles or direct students to specific roles/careers to predict, research and reflect on:</a:t>
            </a:r>
            <a:endParaRPr lang="en-US" dirty="0">
              <a:effectLst/>
            </a:endParaRPr>
          </a:p>
          <a:p>
            <a:pPr marL="0" lvl="0" indent="0">
              <a:lnSpc>
                <a:spcPct val="107000"/>
              </a:lnSpc>
              <a:spcAft>
                <a:spcPts val="800"/>
              </a:spcAft>
              <a:buNone/>
            </a:pPr>
            <a:endParaRPr lang="en-GB" dirty="0">
              <a:effectLst/>
            </a:endParaRPr>
          </a:p>
          <a:p>
            <a:pPr marL="171450" lvl="0" indent="-171450">
              <a:lnSpc>
                <a:spcPct val="107000"/>
              </a:lnSpc>
              <a:spcAft>
                <a:spcPts val="800"/>
              </a:spcAft>
              <a:buFont typeface="Arial,Sans-Serif"/>
              <a:buChar char="•"/>
            </a:pPr>
            <a:r>
              <a:rPr lang="en-GB" dirty="0">
                <a:effectLst/>
              </a:rPr>
              <a:t>Pathways</a:t>
            </a:r>
            <a:endParaRPr lang="en-US" dirty="0">
              <a:effectLst/>
            </a:endParaRPr>
          </a:p>
          <a:p>
            <a:pPr marL="171450" lvl="0" indent="-171450">
              <a:lnSpc>
                <a:spcPct val="107000"/>
              </a:lnSpc>
              <a:spcAft>
                <a:spcPts val="800"/>
              </a:spcAft>
              <a:buFont typeface="Arial,Sans-Serif"/>
              <a:buChar char="•"/>
            </a:pPr>
            <a:r>
              <a:rPr lang="en-GB" dirty="0">
                <a:effectLst/>
              </a:rPr>
              <a:t>Essential Skills</a:t>
            </a:r>
            <a:endParaRPr lang="en-US" dirty="0">
              <a:effectLst/>
            </a:endParaRPr>
          </a:p>
          <a:p>
            <a:pPr marL="171450" lvl="0" indent="-171450">
              <a:lnSpc>
                <a:spcPct val="107000"/>
              </a:lnSpc>
              <a:spcAft>
                <a:spcPts val="800"/>
              </a:spcAft>
              <a:buFont typeface="Arial,Sans-Serif"/>
              <a:buChar char="•"/>
            </a:pPr>
            <a:r>
              <a:rPr lang="en-GB" dirty="0">
                <a:effectLst/>
              </a:rPr>
              <a:t>Wages/Work Conditions</a:t>
            </a:r>
            <a:endParaRPr lang="en-US" dirty="0">
              <a:effectLst/>
            </a:endParaRPr>
          </a:p>
          <a:p>
            <a:pPr marL="171450" indent="-171450">
              <a:lnSpc>
                <a:spcPct val="107000"/>
              </a:lnSpc>
              <a:spcAft>
                <a:spcPts val="800"/>
              </a:spcAft>
              <a:buFont typeface="Arial,Sans-Serif"/>
              <a:buChar char="•"/>
            </a:pPr>
            <a:r>
              <a:rPr lang="en-GB" dirty="0">
                <a:effectLst/>
              </a:rPr>
              <a:t>Why they, might like/not like </a:t>
            </a:r>
            <a:r>
              <a:rPr lang="en-GB" dirty="0"/>
              <a:t>in a particular </a:t>
            </a:r>
            <a:r>
              <a:rPr lang="en-GB" dirty="0">
                <a:effectLst/>
              </a:rPr>
              <a:t>role?</a:t>
            </a:r>
            <a:endParaRPr lang="en-GB" dirty="0">
              <a:cs typeface="Calibri"/>
            </a:endParaRPr>
          </a:p>
          <a:p>
            <a:pPr marL="171450" indent="-171450">
              <a:lnSpc>
                <a:spcPct val="107000"/>
              </a:lnSpc>
              <a:spcAft>
                <a:spcPts val="800"/>
              </a:spcAft>
              <a:buFont typeface="Arial,Sans-Serif"/>
              <a:buChar char="•"/>
            </a:pPr>
            <a:endParaRPr lang="en-GB" dirty="0">
              <a:cs typeface="Calibri"/>
            </a:endParaRPr>
          </a:p>
          <a:p>
            <a:endParaRPr lang="en-US" dirty="0">
              <a:cs typeface="Calibri" panose="020F0502020204030204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AE5E18D-8FC5-103F-4D07-ED746ADADD4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427FA38-E476-468F-BBCA-7E6E019007F0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2016818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It’s important for students to understand the wide range of possibilities arising from your subject. Here’s some to explore…try and focus on less obvious choices.</a:t>
            </a:r>
          </a:p>
          <a:p>
            <a:endParaRPr lang="en-US" dirty="0"/>
          </a:p>
          <a:p>
            <a:r>
              <a:rPr lang="en-US" dirty="0"/>
              <a:t>To select more yourself:</a:t>
            </a:r>
          </a:p>
          <a:p>
            <a:r>
              <a:rPr lang="en-US" dirty="0"/>
              <a:t>BBC Bitesize link:</a:t>
            </a:r>
          </a:p>
          <a:p>
            <a:r>
              <a:rPr lang="en-US" dirty="0">
                <a:hlinkClick r:id="rId3"/>
              </a:rPr>
              <a:t>https://www.bbc.co.uk/bitesize/tags/zjb8f4j/jobs-that-use-science/1</a:t>
            </a:r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National Careers Service link:</a:t>
            </a:r>
          </a:p>
          <a:p>
            <a:r>
              <a:rPr lang="en-US" dirty="0">
                <a:hlinkClick r:id="rId4"/>
              </a:rPr>
              <a:t>https://nationalcareers.service.gov.uk/explore-careers</a:t>
            </a:r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>
              <a:cs typeface="Calibri"/>
            </a:endParaRPr>
          </a:p>
          <a:p>
            <a:endParaRPr lang="en-US" dirty="0">
              <a:cs typeface="Calibri"/>
            </a:endParaRPr>
          </a:p>
          <a:p>
            <a:endParaRPr lang="en-US" dirty="0">
              <a:cs typeface="Calibri"/>
            </a:endParaRPr>
          </a:p>
          <a:p>
            <a:endParaRPr lang="en-US" dirty="0">
              <a:cs typeface="Calibri"/>
            </a:endParaRPr>
          </a:p>
          <a:p>
            <a:endParaRPr lang="en-US" dirty="0">
              <a:cs typeface="Calibri"/>
            </a:endParaRPr>
          </a:p>
          <a:p>
            <a:endParaRPr lang="en-US" dirty="0">
              <a:cs typeface="Calibri"/>
            </a:endParaRPr>
          </a:p>
          <a:p>
            <a:endParaRPr lang="en-US" dirty="0">
              <a:cs typeface="Calibri"/>
            </a:endParaRPr>
          </a:p>
          <a:p>
            <a:endParaRPr lang="en-US" dirty="0">
              <a:cs typeface="Calibri"/>
            </a:endParaRPr>
          </a:p>
          <a:p>
            <a:endParaRPr lang="en-US" dirty="0">
              <a:cs typeface="Calibri"/>
            </a:endParaRPr>
          </a:p>
          <a:p>
            <a:endParaRPr lang="en-US" dirty="0">
              <a:cs typeface="Calibri"/>
            </a:endParaRPr>
          </a:p>
          <a:p>
            <a:endParaRPr lang="en-US" dirty="0">
              <a:cs typeface="Calibri"/>
            </a:endParaRPr>
          </a:p>
          <a:p>
            <a:endParaRPr lang="en-US" dirty="0">
              <a:cs typeface="Calibri"/>
            </a:endParaRPr>
          </a:p>
          <a:p>
            <a:endParaRPr lang="en-US" dirty="0">
              <a:cs typeface="Calibri"/>
            </a:endParaRPr>
          </a:p>
          <a:p>
            <a:endParaRPr lang="en-US" dirty="0">
              <a:cs typeface="Calibri"/>
            </a:endParaRPr>
          </a:p>
          <a:p>
            <a:endParaRPr lang="en-US" dirty="0">
              <a:cs typeface="Calibri"/>
            </a:endParaRPr>
          </a:p>
          <a:p>
            <a:endParaRPr lang="en-US" dirty="0">
              <a:cs typeface="Calibri"/>
            </a:endParaRPr>
          </a:p>
          <a:p>
            <a:endParaRPr lang="en-US" dirty="0">
              <a:cs typeface="Calibri"/>
            </a:endParaRPr>
          </a:p>
          <a:p>
            <a:endParaRPr lang="en-US" dirty="0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0931DAE-8EEE-416B-A7B3-405BE90A67B5}" type="slidenum">
              <a:rPr lang="en-GB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2336672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MYPATH are a series of fabulous videos designed to inspire students in a variety of jobs.</a:t>
            </a:r>
          </a:p>
          <a:p>
            <a:endParaRPr lang="en-US" dirty="0"/>
          </a:p>
          <a:p>
            <a:r>
              <a:rPr lang="en-US" dirty="0">
                <a:hlinkClick r:id="rId3"/>
              </a:rPr>
              <a:t>https://www.mypathcareersuk.com/other-careers-videos</a:t>
            </a:r>
            <a:endParaRPr lang="en-US" dirty="0"/>
          </a:p>
          <a:p>
            <a:endParaRPr lang="en-US" dirty="0"/>
          </a:p>
          <a:p>
            <a:r>
              <a:rPr lang="en-US" dirty="0"/>
              <a:t>Inspire students with these clips. </a:t>
            </a:r>
          </a:p>
          <a:p>
            <a:endParaRPr lang="en-US" dirty="0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0931DAE-8EEE-416B-A7B3-405BE90A67B5}" type="slidenum">
              <a:rPr lang="en-GB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7745557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0931DAE-8EEE-416B-A7B3-405BE90A67B5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5558986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>
                <a:hlinkClick r:id="rId3"/>
              </a:rPr>
              <a:t>https://nationalcareers.service.gov.uk/explore-careers</a:t>
            </a:r>
            <a:endParaRPr lang="en-GB" dirty="0"/>
          </a:p>
          <a:p>
            <a:endParaRPr lang="en-GB" dirty="0"/>
          </a:p>
          <a:p>
            <a:r>
              <a:rPr lang="en-GB" b="1" dirty="0"/>
              <a:t>How to use this slide:</a:t>
            </a:r>
            <a:endParaRPr lang="en-GB" dirty="0"/>
          </a:p>
          <a:p>
            <a:endParaRPr lang="en-GB" dirty="0"/>
          </a:p>
          <a:p>
            <a:pPr>
              <a:defRPr/>
            </a:pPr>
            <a:r>
              <a:rPr lang="en-GB" dirty="0"/>
              <a:t>Highlight the National Careers Service: Explore Careers Tool </a:t>
            </a:r>
            <a:r>
              <a:rPr kumimoji="0" lang="en-GB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hlinkClick r:id="rId3"/>
              </a:rPr>
              <a:t>https://nationalcareers.service.gov.uk/explore-careers</a:t>
            </a:r>
            <a:endParaRPr lang="en-GB" dirty="0"/>
          </a:p>
          <a:p>
            <a:pPr marL="0" marR="0" lvl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/>
            </a:pPr>
            <a:endParaRPr lang="en-GB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ea typeface="+mn-ea"/>
              <a:cs typeface="+mn-cs"/>
            </a:endParaRPr>
          </a:p>
          <a:p>
            <a:pPr marL="0" marR="0" lvl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/>
            </a:pPr>
            <a:r>
              <a:rPr kumimoji="0" lang="en-GB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</a:rPr>
              <a:t>Encourage students to access the tool and research general or specific roles linked to your subject.</a:t>
            </a:r>
            <a:endParaRPr lang="en-GB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</a:endParaRPr>
          </a:p>
          <a:p>
            <a:pPr marL="0" marR="0" lvl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/>
            </a:pPr>
            <a:r>
              <a:rPr kumimoji="0" lang="en-GB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</a:rPr>
              <a:t>Set students comparative/reflective tasks about why students may/may not like jobs they research.</a:t>
            </a:r>
            <a:endParaRPr lang="en-GB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</a:endParaRPr>
          </a:p>
          <a:p>
            <a:pPr marL="0" marR="0" lvl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/>
            </a:pPr>
            <a:endParaRPr lang="en-GB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ea typeface="+mn-ea"/>
              <a:cs typeface="+mn-cs"/>
            </a:endParaRPr>
          </a:p>
          <a:p>
            <a:pPr marL="0" marR="0" lvl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/>
            </a:pPr>
            <a:r>
              <a:rPr kumimoji="0" lang="en-GB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</a:rPr>
              <a:t>Ask if your students have done the Buzz quiz (5mins to complete) – if they haven’t then consider setting this as a pre/post task to allow them to reflect on how these roles may suit them based on their profile. Take the test and find out which animal you are, too!</a:t>
            </a:r>
            <a:endParaRPr lang="en-GB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</a:endParaRPr>
          </a:p>
          <a:p>
            <a:pPr>
              <a:defRPr/>
            </a:pPr>
            <a:r>
              <a:rPr lang="en-GB" b="0" i="0" u="sng" strike="noStrike" dirty="0">
                <a:solidFill>
                  <a:srgbClr val="484948"/>
                </a:solidFill>
                <a:effectLst/>
                <a:latin typeface="Calibri" panose="020F0502020204030204" pitchFamily="34" charset="0"/>
                <a:hlinkClick r:id="rId4"/>
              </a:rPr>
              <a:t>The Buzz Quiz (Quiz) - North East Ambition</a:t>
            </a:r>
            <a:endParaRPr lang="en-GB" dirty="0"/>
          </a:p>
          <a:p>
            <a:pPr marL="0" marR="0" lvl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/>
            </a:pPr>
            <a:endParaRPr lang="en-GB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cs typeface="Calibri"/>
            </a:endParaRPr>
          </a:p>
          <a:p>
            <a:endParaRPr lang="en-GB" dirty="0"/>
          </a:p>
          <a:p>
            <a:endParaRPr lang="en-GB" dirty="0">
              <a:ea typeface="Calibri"/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427FA38-E476-468F-BBCA-7E6E019007F0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2360462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8AA163F-D55C-379C-5CE6-C1AB5C039F9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2D9BB33D-5017-C9DE-45E0-10102ABFFAF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A0E2FB6D-0085-38EB-0FE1-DE154CBE814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Use the bullets on the slide to discuss benefits of teaching.</a:t>
            </a:r>
            <a:endParaRPr lang="en-GB" dirty="0">
              <a:cs typeface="Calibri"/>
            </a:endParaRPr>
          </a:p>
          <a:p>
            <a:r>
              <a:rPr lang="en-GB" dirty="0"/>
              <a:t>Bring through the reasons cited in your guide P5:</a:t>
            </a:r>
            <a:endParaRPr lang="en-GB" dirty="0">
              <a:cs typeface="Calibri"/>
            </a:endParaRPr>
          </a:p>
          <a:p>
            <a:r>
              <a:rPr lang="en-GB" dirty="0"/>
              <a:t>Re teaching: </a:t>
            </a:r>
          </a:p>
          <a:p>
            <a:r>
              <a:rPr lang="en-GB" dirty="0"/>
              <a:t>2. Turn your passion into a career</a:t>
            </a:r>
            <a:endParaRPr lang="en-GB" dirty="0">
              <a:cs typeface="Calibri"/>
            </a:endParaRPr>
          </a:p>
          <a:p>
            <a:r>
              <a:rPr lang="en-GB" dirty="0"/>
              <a:t>3. The reward is always worth the challenge</a:t>
            </a:r>
            <a:endParaRPr lang="en-GB" dirty="0">
              <a:cs typeface="Calibri"/>
            </a:endParaRPr>
          </a:p>
          <a:p>
            <a:r>
              <a:rPr lang="en-GB" dirty="0"/>
              <a:t>4. More time for what you love</a:t>
            </a:r>
            <a:endParaRPr lang="en-GB" dirty="0">
              <a:cs typeface="Calibri"/>
            </a:endParaRPr>
          </a:p>
          <a:p>
            <a:r>
              <a:rPr lang="en-GB" dirty="0"/>
              <a:t>5. Start on at least £25k (£32k inner London)</a:t>
            </a:r>
            <a:endParaRPr lang="en-GB" dirty="0">
              <a:cs typeface="Calibri"/>
            </a:endParaRPr>
          </a:p>
          <a:p>
            <a:r>
              <a:rPr lang="en-GB" dirty="0"/>
              <a:t> </a:t>
            </a:r>
            <a:endParaRPr lang="en-GB" dirty="0">
              <a:cs typeface="Calibri"/>
            </a:endParaRPr>
          </a:p>
          <a:p>
            <a:r>
              <a:rPr lang="en-GB" dirty="0"/>
              <a:t>‘Explore teaching’ is a great introduction for your students to consider what it is really like to be on the other side of the desk (you choose the best fit video for your students).</a:t>
            </a:r>
            <a:endParaRPr lang="en-US" dirty="0"/>
          </a:p>
          <a:p>
            <a:r>
              <a:rPr lang="en-GB" dirty="0"/>
              <a:t> </a:t>
            </a:r>
            <a:endParaRPr lang="en-US" dirty="0"/>
          </a:p>
          <a:p>
            <a:r>
              <a:rPr lang="en-GB" dirty="0"/>
              <a:t>·Daniel is the early stages of his teaching career as a primary teacher and shares his journey, belief, and pride that great teachers make all the difference. </a:t>
            </a:r>
            <a:endParaRPr lang="en-US" dirty="0"/>
          </a:p>
          <a:p>
            <a:r>
              <a:rPr lang="en-GB" dirty="0"/>
              <a:t>·Jem who always wanted to be a teacher from his time at university, teaches history and politics in an 11-18 secondary school. Filmed in his school, he shares his career progression, along with pupils sharing why they enjoy his lessons.</a:t>
            </a:r>
            <a:endParaRPr lang="en-GB" dirty="0">
              <a:cs typeface="Calibri"/>
            </a:endParaRPr>
          </a:p>
          <a:p>
            <a:r>
              <a:rPr lang="en-GB" dirty="0"/>
              <a:t>·Shaniqua is a primary teacher who shares her inspiring and personal journey from having to retake her GCSEs, to working as a Teaching Assistant, alongside studying for a degree. Filmed in her school, which she used to attend, Shaniqua shares her message that there are ‘other ways to become a teacher than doing A Levels and straight to university’. </a:t>
            </a:r>
            <a:endParaRPr lang="en-GB" dirty="0">
              <a:cs typeface="Calibri"/>
            </a:endParaRPr>
          </a:p>
          <a:p>
            <a:r>
              <a:rPr lang="en-GB" dirty="0"/>
              <a:t> </a:t>
            </a:r>
            <a:endParaRPr lang="en-GB" dirty="0">
              <a:cs typeface="Calibri"/>
            </a:endParaRPr>
          </a:p>
          <a:p>
            <a:r>
              <a:rPr lang="en-GB" dirty="0"/>
              <a:t>The right skills to teach?</a:t>
            </a:r>
            <a:endParaRPr lang="en-GB" dirty="0">
              <a:cs typeface="Calibri"/>
            </a:endParaRPr>
          </a:p>
          <a:p>
            <a:r>
              <a:rPr lang="en-GB" dirty="0"/>
              <a:t>These three very short films show students those skills they have already gained like teamwork, imagination or a love of learning - could they be more of teacher than they think?</a:t>
            </a:r>
            <a:endParaRPr lang="en-GB" dirty="0">
              <a:cs typeface="Calibri"/>
            </a:endParaRPr>
          </a:p>
          <a:p>
            <a:r>
              <a:rPr lang="en-GB" dirty="0"/>
              <a:t> </a:t>
            </a:r>
            <a:endParaRPr lang="en-GB" dirty="0">
              <a:cs typeface="Calibri"/>
            </a:endParaRPr>
          </a:p>
          <a:p>
            <a:r>
              <a:rPr lang="en-GB" dirty="0"/>
              <a:t>What makes a great teacher?</a:t>
            </a:r>
            <a:endParaRPr lang="en-GB" dirty="0">
              <a:cs typeface="Calibri"/>
            </a:endParaRPr>
          </a:p>
          <a:p>
            <a:r>
              <a:rPr lang="en-GB" dirty="0"/>
              <a:t>A short video where secondary pupils share their responses to this question. Try asking your students first and then comparing their answers with the students on film.</a:t>
            </a:r>
            <a:endParaRPr lang="en-GB" dirty="0">
              <a:cs typeface="Calibri"/>
            </a:endParaRPr>
          </a:p>
          <a:p>
            <a:endParaRPr lang="en-GB" dirty="0">
              <a:cs typeface="Calibri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BC5C13F-ECA7-02FC-80B7-CB7D0D05CDC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0931DAE-8EEE-416B-A7B3-405BE90A67B5}" type="slidenum">
              <a:rPr lang="en-GB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5970383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04/09/2025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853878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04/09/2025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029054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04/09/2025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7944565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3235554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2326492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0434943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8102489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7574555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232649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04/09/2025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491384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04/09/2025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915245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04/09/2025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030920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04/09/2025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331723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04/09/2025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103125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04/09/2025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463889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04/09/2025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718414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04/09/2025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189582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3.emf"/><Relationship Id="rId4" Type="http://schemas.openxmlformats.org/officeDocument/2006/relationships/image" Target="../media/image2.emf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4.png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theme" Target="../theme/theme4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3.emf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theme" Target="../theme/theme5.xml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4.png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theme" Target="../theme/theme6.xml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3.e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alpha val="3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6CE7D5-CF57-46EF-B807-FDD0502418D4}" type="datetimeFigureOut">
              <a:rPr lang="en-GB" smtClean="0"/>
              <a:t>04/09/2025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609540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75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GB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2">
            <a:alpha val="3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Background pattern&#10;&#10;Description automatically generated">
            <a:extLst>
              <a:ext uri="{FF2B5EF4-FFF2-40B4-BE49-F238E27FC236}">
                <a16:creationId xmlns:a16="http://schemas.microsoft.com/office/drawing/2014/main" id="{BC452FDD-D90C-6B43-BDCC-2EA880D0F2F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30102" b="30101"/>
          <a:stretch/>
        </p:blipFill>
        <p:spPr>
          <a:xfrm>
            <a:off x="0" y="-1"/>
            <a:ext cx="12191999" cy="685800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99ABF09B-0349-A54E-82E5-EBDF6E9A60C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1537" t="-778" r="-2" b="-780"/>
          <a:stretch/>
        </p:blipFill>
        <p:spPr>
          <a:xfrm>
            <a:off x="1558246" y="804387"/>
            <a:ext cx="9075507" cy="5249225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1E379EAF-8746-AF46-92A0-064D3EE51CBA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60060" y="3051726"/>
            <a:ext cx="1847334" cy="7545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69741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2">
            <a:alpha val="3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028E3022-65D6-6943-8867-348F40BC5FBA}"/>
              </a:ext>
            </a:extLst>
          </p:cNvPr>
          <p:cNvSpPr/>
          <p:nvPr userDrawn="1"/>
        </p:nvSpPr>
        <p:spPr>
          <a:xfrm>
            <a:off x="0" y="0"/>
            <a:ext cx="3657600" cy="6858000"/>
          </a:xfrm>
          <a:prstGeom prst="rect">
            <a:avLst/>
          </a:prstGeom>
          <a:solidFill>
            <a:srgbClr val="E0DEDA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8F354253-4C22-574E-923D-19A18B03B971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82062" y="361232"/>
            <a:ext cx="1405721" cy="574168"/>
          </a:xfrm>
          <a:prstGeom prst="rect">
            <a:avLst/>
          </a:prstGeom>
        </p:spPr>
      </p:pic>
      <p:pic>
        <p:nvPicPr>
          <p:cNvPr id="7" name="Picture 6" descr="Icon&#10;&#10;Description automatically generated">
            <a:extLst>
              <a:ext uri="{FF2B5EF4-FFF2-40B4-BE49-F238E27FC236}">
                <a16:creationId xmlns:a16="http://schemas.microsoft.com/office/drawing/2014/main" id="{A426B351-F836-314A-8E42-9BE524AA71E6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71273" y="324292"/>
            <a:ext cx="1084957" cy="660547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E2CDE24A-01EA-3743-9882-8086E7D1974F}"/>
              </a:ext>
            </a:extLst>
          </p:cNvPr>
          <p:cNvSpPr txBox="1"/>
          <p:nvPr userDrawn="1"/>
        </p:nvSpPr>
        <p:spPr>
          <a:xfrm>
            <a:off x="312234" y="304496"/>
            <a:ext cx="162807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0">
                <a:solidFill>
                  <a:srgbClr val="00A8A8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My Learning, </a:t>
            </a:r>
          </a:p>
          <a:p>
            <a:r>
              <a:rPr lang="en-US" b="1" i="0">
                <a:solidFill>
                  <a:srgbClr val="00A8A8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My Future</a:t>
            </a:r>
          </a:p>
        </p:txBody>
      </p:sp>
    </p:spTree>
    <p:extLst>
      <p:ext uri="{BB962C8B-B14F-4D97-AF65-F5344CB8AC3E}">
        <p14:creationId xmlns:p14="http://schemas.microsoft.com/office/powerpoint/2010/main" val="33698137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2">
            <a:alpha val="3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8F354253-4C22-574E-923D-19A18B03B971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82062" y="361232"/>
            <a:ext cx="1405721" cy="574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82970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53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2">
            <a:alpha val="3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028E3022-65D6-6943-8867-348F40BC5FBA}"/>
              </a:ext>
            </a:extLst>
          </p:cNvPr>
          <p:cNvSpPr/>
          <p:nvPr userDrawn="1"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rgbClr val="E0DEDA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8F354253-4C22-574E-923D-19A18B03B971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82062" y="361232"/>
            <a:ext cx="1405721" cy="574168"/>
          </a:xfrm>
          <a:prstGeom prst="rect">
            <a:avLst/>
          </a:prstGeom>
        </p:spPr>
      </p:pic>
      <p:pic>
        <p:nvPicPr>
          <p:cNvPr id="7" name="Picture 6" descr="Icon&#10;&#10;Description automatically generated">
            <a:extLst>
              <a:ext uri="{FF2B5EF4-FFF2-40B4-BE49-F238E27FC236}">
                <a16:creationId xmlns:a16="http://schemas.microsoft.com/office/drawing/2014/main" id="{1039FD7D-B565-3143-A952-4268396EF7CC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71273" y="324292"/>
            <a:ext cx="1084957" cy="660547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34ACEB13-DE05-A841-8FBB-E4C905E2630D}"/>
              </a:ext>
            </a:extLst>
          </p:cNvPr>
          <p:cNvSpPr txBox="1"/>
          <p:nvPr userDrawn="1"/>
        </p:nvSpPr>
        <p:spPr>
          <a:xfrm>
            <a:off x="312234" y="304496"/>
            <a:ext cx="162807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0">
                <a:solidFill>
                  <a:srgbClr val="00A8A8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My Learning, </a:t>
            </a:r>
          </a:p>
          <a:p>
            <a:r>
              <a:rPr lang="en-US" b="1" i="0">
                <a:solidFill>
                  <a:srgbClr val="00A8A8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My Future</a:t>
            </a:r>
          </a:p>
        </p:txBody>
      </p:sp>
    </p:spTree>
    <p:extLst>
      <p:ext uri="{BB962C8B-B14F-4D97-AF65-F5344CB8AC3E}">
        <p14:creationId xmlns:p14="http://schemas.microsoft.com/office/powerpoint/2010/main" val="18170507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2">
            <a:alpha val="3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028E3022-65D6-6943-8867-348F40BC5FBA}"/>
              </a:ext>
            </a:extLst>
          </p:cNvPr>
          <p:cNvSpPr/>
          <p:nvPr userDrawn="1"/>
        </p:nvSpPr>
        <p:spPr>
          <a:xfrm>
            <a:off x="0" y="0"/>
            <a:ext cx="3657600" cy="6858000"/>
          </a:xfrm>
          <a:prstGeom prst="rect">
            <a:avLst/>
          </a:prstGeom>
          <a:solidFill>
            <a:srgbClr val="E0DEDA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 descr="Icon&#10;&#10;Description automatically generated">
            <a:extLst>
              <a:ext uri="{FF2B5EF4-FFF2-40B4-BE49-F238E27FC236}">
                <a16:creationId xmlns:a16="http://schemas.microsoft.com/office/drawing/2014/main" id="{CDBD20CD-E578-4C4C-988E-3EB0FA6A179E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69486" y="336892"/>
            <a:ext cx="1061607" cy="646331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8F354253-4C22-574E-923D-19A18B03B971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82062" y="361232"/>
            <a:ext cx="1405721" cy="574168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96971F4F-D866-424A-9674-65B515A09682}"/>
              </a:ext>
            </a:extLst>
          </p:cNvPr>
          <p:cNvSpPr txBox="1"/>
          <p:nvPr userDrawn="1"/>
        </p:nvSpPr>
        <p:spPr>
          <a:xfrm>
            <a:off x="312234" y="304496"/>
            <a:ext cx="162807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0">
                <a:solidFill>
                  <a:schemeClr val="tx2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My Learning, </a:t>
            </a:r>
          </a:p>
          <a:p>
            <a:r>
              <a:rPr lang="en-US" b="1" i="0">
                <a:solidFill>
                  <a:schemeClr val="tx2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My Future</a:t>
            </a:r>
          </a:p>
        </p:txBody>
      </p:sp>
    </p:spTree>
    <p:extLst>
      <p:ext uri="{BB962C8B-B14F-4D97-AF65-F5344CB8AC3E}">
        <p14:creationId xmlns:p14="http://schemas.microsoft.com/office/powerpoint/2010/main" val="33698137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emf"/><Relationship Id="rId5" Type="http://schemas.openxmlformats.org/officeDocument/2006/relationships/image" Target="../media/image8.emf"/><Relationship Id="rId4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2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4.xml"/><Relationship Id="rId5" Type="http://schemas.openxmlformats.org/officeDocument/2006/relationships/hyperlink" Target="https://www.tlevels.gov.uk/students/subjects/maintenance-installation-repair" TargetMode="External"/><Relationship Id="rId4" Type="http://schemas.openxmlformats.org/officeDocument/2006/relationships/image" Target="../media/image2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6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hyperlink" Target="https://nationalcareers.service.gov.uk/careers-advice/interview-advice" TargetMode="External"/><Relationship Id="rId3" Type="http://schemas.openxmlformats.org/officeDocument/2006/relationships/image" Target="../media/image30.png"/><Relationship Id="rId7" Type="http://schemas.openxmlformats.org/officeDocument/2006/relationships/hyperlink" Target="https://nationalcareers.service.gov.uk/careers-advice/cv-sections" TargetMode="Externa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4.xml"/><Relationship Id="rId6" Type="http://schemas.openxmlformats.org/officeDocument/2006/relationships/hyperlink" Target="https://nationalcareers.service.gov.uk/careers-advice/application-forms" TargetMode="External"/><Relationship Id="rId5" Type="http://schemas.openxmlformats.org/officeDocument/2006/relationships/hyperlink" Target="https://www.ndti.org.uk/resources/preparing-for-adulthood-all-tools-resources" TargetMode="External"/><Relationship Id="rId10" Type="http://schemas.openxmlformats.org/officeDocument/2006/relationships/image" Target="../media/image6.png"/><Relationship Id="rId4" Type="http://schemas.openxmlformats.org/officeDocument/2006/relationships/hyperlink" Target="https://www.gov.uk/access-to-work" TargetMode="External"/><Relationship Id="rId9" Type="http://schemas.openxmlformats.org/officeDocument/2006/relationships/hyperlink" Target="https://nationalcareers.service.gov.uk/careers-advice#progressing-your-career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3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31.jpeg"/><Relationship Id="rId5" Type="http://schemas.openxmlformats.org/officeDocument/2006/relationships/hyperlink" Target="https://www.thecompleteuniversityguide.co.uk/league-tables/rankings/physics-and-astronomy" TargetMode="External"/><Relationship Id="rId4" Type="http://schemas.openxmlformats.org/officeDocument/2006/relationships/hyperlink" Target="https://www.thecompleteuniversityguide.co.uk/league-tables/rankings/art-and-design" TargetMode="Externa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e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5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hyperlink" Target="https://imagine.gsfc.nasa.gov/features/yba/" TargetMode="External"/><Relationship Id="rId3" Type="http://schemas.openxmlformats.org/officeDocument/2006/relationships/image" Target="../media/image6.png"/><Relationship Id="rId7" Type="http://schemas.openxmlformats.org/officeDocument/2006/relationships/hyperlink" Target="https://www.bbc.co.uk/bitesize/tags/zjb8f4j/jobs-that-use-science/1" TargetMode="External"/><Relationship Id="rId12" Type="http://schemas.openxmlformats.org/officeDocument/2006/relationships/hyperlink" Target="https://www.stem.org.uk/resources/elibrary/resource/448961/engineering-walk-wizard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12.jpeg"/><Relationship Id="rId11" Type="http://schemas.openxmlformats.org/officeDocument/2006/relationships/hyperlink" Target="https://icould.com/stories/maggie-aderin-pocock-mbe/" TargetMode="External"/><Relationship Id="rId5" Type="http://schemas.openxmlformats.org/officeDocument/2006/relationships/image" Target="../media/image11.jpeg"/><Relationship Id="rId10" Type="http://schemas.openxmlformats.org/officeDocument/2006/relationships/hyperlink" Target="https://www.bbc.co.uk/bitesize/articles/zkn3mfr" TargetMode="External"/><Relationship Id="rId4" Type="http://schemas.openxmlformats.org/officeDocument/2006/relationships/image" Target="../media/image10.jpeg"/><Relationship Id="rId9" Type="http://schemas.openxmlformats.org/officeDocument/2006/relationships/hyperlink" Target="https://www.bbc.co.uk/bitesize/articles/zk3b2sg" TargetMode="Externa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bbc.co.uk/bitesize/articles/z4thd6f" TargetMode="External"/><Relationship Id="rId3" Type="http://schemas.openxmlformats.org/officeDocument/2006/relationships/image" Target="../media/image6.png"/><Relationship Id="rId7" Type="http://schemas.openxmlformats.org/officeDocument/2006/relationships/hyperlink" Target="https://www.bbc.co.uk/bitesize/tags/zjb8f4j/jobs-that-use-science/1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15.jpeg"/><Relationship Id="rId11" Type="http://schemas.openxmlformats.org/officeDocument/2006/relationships/hyperlink" Target="https://www.stem.org.uk/resources/elibrary/resource/442714/born-engineer-faye-banks" TargetMode="External"/><Relationship Id="rId5" Type="http://schemas.openxmlformats.org/officeDocument/2006/relationships/image" Target="../media/image14.jpeg"/><Relationship Id="rId10" Type="http://schemas.openxmlformats.org/officeDocument/2006/relationships/hyperlink" Target="https://www.bbc.co.uk/bitesize/articles/zvqyqp3" TargetMode="External"/><Relationship Id="rId4" Type="http://schemas.openxmlformats.org/officeDocument/2006/relationships/image" Target="../media/image13.jpeg"/><Relationship Id="rId9" Type="http://schemas.openxmlformats.org/officeDocument/2006/relationships/hyperlink" Target="https://www.iop.org/careers-physics/your-future-with-physics/career-paths/project-manager" TargetMode="Externa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hyperlink" Target="https://nationalcareers.service.gov.uk/job-profiles/energy-engineer" TargetMode="External"/><Relationship Id="rId3" Type="http://schemas.openxmlformats.org/officeDocument/2006/relationships/image" Target="../media/image16.png"/><Relationship Id="rId7" Type="http://schemas.openxmlformats.org/officeDocument/2006/relationships/hyperlink" Target="https://www.bbc.co.uk/bitesize/articles/z6gjscw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4.xml"/><Relationship Id="rId6" Type="http://schemas.openxmlformats.org/officeDocument/2006/relationships/hyperlink" Target="https://www.bbc.co.uk/bitesize/articles/z4thd6f" TargetMode="External"/><Relationship Id="rId5" Type="http://schemas.openxmlformats.org/officeDocument/2006/relationships/hyperlink" Target="https://www.bbc.co.uk/bitesize/articles/zkj2rj6" TargetMode="External"/><Relationship Id="rId10" Type="http://schemas.openxmlformats.org/officeDocument/2006/relationships/hyperlink" Target="https://nationalcareers.service.gov.uk/job-profiles/medical-physicist" TargetMode="External"/><Relationship Id="rId4" Type="http://schemas.openxmlformats.org/officeDocument/2006/relationships/image" Target="../media/image17.png"/><Relationship Id="rId9" Type="http://schemas.openxmlformats.org/officeDocument/2006/relationships/hyperlink" Target="https://nationalcareers.service.gov.uk/job-profiles/astronaut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7" Type="http://schemas.openxmlformats.org/officeDocument/2006/relationships/hyperlink" Target="https://www.youtube.com/watch?v=c0jl--1JMkY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4.xml"/><Relationship Id="rId6" Type="http://schemas.openxmlformats.org/officeDocument/2006/relationships/hyperlink" Target="https://www.youtube.com/watch?v=oZt8-otJMHA" TargetMode="External"/><Relationship Id="rId5" Type="http://schemas.openxmlformats.org/officeDocument/2006/relationships/hyperlink" Target="https://www.youtube.com/watch?v=d8m-C2mOlUY" TargetMode="External"/><Relationship Id="rId4" Type="http://schemas.openxmlformats.org/officeDocument/2006/relationships/image" Target="../media/image19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20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hyperlink" Target="https://nationalcareers.service.gov.uk/job-profiles/wind-turbine-technician" TargetMode="External"/><Relationship Id="rId3" Type="http://schemas.openxmlformats.org/officeDocument/2006/relationships/hyperlink" Target="https://nationalcareers.service.gov.uk/explore-careers?utm_source=CareersandEnterprise&amp;utm_medium=referral&amp;utm_campaign=MyLearning" TargetMode="External"/><Relationship Id="rId7" Type="http://schemas.openxmlformats.org/officeDocument/2006/relationships/hyperlink" Target="https://nationalcareers.service.gov.uk/job-profiles/insurance-risk-surveyor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5.xml"/><Relationship Id="rId6" Type="http://schemas.openxmlformats.org/officeDocument/2006/relationships/hyperlink" Target="https://nationalcareers.service.gov.uk/job-profiles/prosthetist-orthotist" TargetMode="External"/><Relationship Id="rId5" Type="http://schemas.openxmlformats.org/officeDocument/2006/relationships/hyperlink" Target="https://nationalcareers.service.gov.uk/job-profiles/naval-architect" TargetMode="External"/><Relationship Id="rId10" Type="http://schemas.openxmlformats.org/officeDocument/2006/relationships/image" Target="../media/image21.png"/><Relationship Id="rId4" Type="http://schemas.openxmlformats.org/officeDocument/2006/relationships/hyperlink" Target="https://nationalcareers.service.gov.uk/job-profiles/astronomer" TargetMode="External"/><Relationship Id="rId9" Type="http://schemas.openxmlformats.org/officeDocument/2006/relationships/hyperlink" Target="https://nationalcareers.service.gov.uk/job-profiles/electrical-engineer" TargetMode="Externa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hyperlink" Target="https://youtu.be/oTi_LyNpUqk%20&#8203;" TargetMode="External"/><Relationship Id="rId13" Type="http://schemas.openxmlformats.org/officeDocument/2006/relationships/hyperlink" Target="https://www.youtube.com/watch?v=DFUqsm4tqsY" TargetMode="External"/><Relationship Id="rId3" Type="http://schemas.openxmlformats.org/officeDocument/2006/relationships/hyperlink" Target="https://www.youtube.com/watch?v=2tdtB1gTUkc" TargetMode="External"/><Relationship Id="rId7" Type="http://schemas.openxmlformats.org/officeDocument/2006/relationships/hyperlink" Target="https://www.youtube.com/watch?v=fn1S75ppWuU&amp;feature=youtu.be" TargetMode="External"/><Relationship Id="rId12" Type="http://schemas.openxmlformats.org/officeDocument/2006/relationships/image" Target="../media/image22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4.xml"/><Relationship Id="rId6" Type="http://schemas.openxmlformats.org/officeDocument/2006/relationships/hyperlink" Target="https://youtu.be/fn1S75ppWuU" TargetMode="External"/><Relationship Id="rId11" Type="http://schemas.openxmlformats.org/officeDocument/2006/relationships/hyperlink" Target="https://www.youtube.com/watch?v=MS5oga97jLI" TargetMode="External"/><Relationship Id="rId5" Type="http://schemas.openxmlformats.org/officeDocument/2006/relationships/hyperlink" Target="https://www.youtube.com/watch?v=XiO4j5AuDXc" TargetMode="External"/><Relationship Id="rId10" Type="http://schemas.openxmlformats.org/officeDocument/2006/relationships/hyperlink" Target="https://youtu.be/MS5oga97jLI" TargetMode="External"/><Relationship Id="rId4" Type="http://schemas.openxmlformats.org/officeDocument/2006/relationships/hyperlink" Target="https://www.youtube.com/watch?v=XaN-7sxSTG8" TargetMode="External"/><Relationship Id="rId9" Type="http://schemas.openxmlformats.org/officeDocument/2006/relationships/hyperlink" Target="https://www.youtube.com/watch?v=oTi_LyNpUqk" TargetMode="External"/><Relationship Id="rId14" Type="http://schemas.openxmlformats.org/officeDocument/2006/relationships/image" Target="../media/image2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3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42BDB53F-ED98-9A26-25E3-AD0189094246}"/>
              </a:ext>
            </a:extLst>
          </p:cNvPr>
          <p:cNvSpPr/>
          <p:nvPr/>
        </p:nvSpPr>
        <p:spPr>
          <a:xfrm>
            <a:off x="2930769" y="0"/>
            <a:ext cx="9261231" cy="6858000"/>
          </a:xfrm>
          <a:prstGeom prst="rect">
            <a:avLst/>
          </a:prstGeom>
          <a:solidFill>
            <a:srgbClr val="00A8A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A black and grey striped background&#10;&#10;AI-generated content may be incorrect.">
            <a:extLst>
              <a:ext uri="{FF2B5EF4-FFF2-40B4-BE49-F238E27FC236}">
                <a16:creationId xmlns:a16="http://schemas.microsoft.com/office/drawing/2014/main" id="{4F626768-933A-A1A6-725A-A9579B4B5E6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0000"/>
          <a:stretch>
            <a:fillRect/>
          </a:stretch>
        </p:blipFill>
        <p:spPr>
          <a:xfrm>
            <a:off x="3832412" y="6143067"/>
            <a:ext cx="7772400" cy="714933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627CF3ED-74A7-8809-9B6C-A2B090547BE2}"/>
              </a:ext>
            </a:extLst>
          </p:cNvPr>
          <p:cNvSpPr/>
          <p:nvPr/>
        </p:nvSpPr>
        <p:spPr>
          <a:xfrm>
            <a:off x="0" y="0"/>
            <a:ext cx="2930769" cy="6858000"/>
          </a:xfrm>
          <a:prstGeom prst="rect">
            <a:avLst/>
          </a:prstGeom>
          <a:solidFill>
            <a:srgbClr val="484A47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619858D-28D0-0460-452B-8CFAE9F0AC27}"/>
              </a:ext>
            </a:extLst>
          </p:cNvPr>
          <p:cNvSpPr txBox="1"/>
          <p:nvPr/>
        </p:nvSpPr>
        <p:spPr>
          <a:xfrm>
            <a:off x="3329353" y="1496948"/>
            <a:ext cx="6780072" cy="29956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848"/>
              </a:spcAft>
              <a:buNone/>
            </a:pPr>
            <a:r>
              <a:rPr lang="en-GB" sz="6600" b="1" dirty="0">
                <a:solidFill>
                  <a:schemeClr val="bg1"/>
                </a:solidFill>
                <a:effectLst/>
                <a:latin typeface="Lato" panose="020F0502020204030203" pitchFamily="34" charset="77"/>
              </a:rPr>
              <a:t>Physics</a:t>
            </a:r>
            <a:endParaRPr lang="en-GB" sz="6600" dirty="0">
              <a:solidFill>
                <a:schemeClr val="bg1"/>
              </a:solidFill>
              <a:effectLst/>
              <a:latin typeface="Lato" panose="020F0502020204030203" pitchFamily="34" charset="77"/>
            </a:endParaRPr>
          </a:p>
          <a:p>
            <a:pPr>
              <a:lnSpc>
                <a:spcPts val="2700"/>
              </a:lnSpc>
              <a:spcAft>
                <a:spcPts val="848"/>
              </a:spcAft>
              <a:buNone/>
            </a:pPr>
            <a:endParaRPr lang="en-GB" sz="3600" b="1" dirty="0">
              <a:solidFill>
                <a:schemeClr val="bg1"/>
              </a:solidFill>
              <a:effectLst/>
              <a:latin typeface="Lato" panose="020F0502020204030203" pitchFamily="34" charset="77"/>
            </a:endParaRPr>
          </a:p>
          <a:p>
            <a:pPr>
              <a:lnSpc>
                <a:spcPts val="2700"/>
              </a:lnSpc>
              <a:spcAft>
                <a:spcPts val="848"/>
              </a:spcAft>
              <a:buNone/>
            </a:pPr>
            <a:r>
              <a:rPr lang="en-GB" sz="3600" b="1" dirty="0">
                <a:solidFill>
                  <a:schemeClr val="bg1"/>
                </a:solidFill>
                <a:effectLst/>
                <a:latin typeface="Lato" panose="020F0502020204030203" pitchFamily="34" charset="77"/>
              </a:rPr>
              <a:t>My Learning, My Future</a:t>
            </a:r>
            <a:endParaRPr lang="en-GB" sz="3600" dirty="0">
              <a:solidFill>
                <a:schemeClr val="bg1"/>
              </a:solidFill>
              <a:effectLst/>
              <a:latin typeface="Lato" panose="020F0502020204030203" pitchFamily="34" charset="77"/>
            </a:endParaRPr>
          </a:p>
          <a:p>
            <a:pPr>
              <a:lnSpc>
                <a:spcPts val="1800"/>
              </a:lnSpc>
              <a:spcAft>
                <a:spcPts val="848"/>
              </a:spcAft>
            </a:pPr>
            <a:endParaRPr lang="en-GB" b="1" dirty="0">
              <a:solidFill>
                <a:schemeClr val="bg1"/>
              </a:solidFill>
              <a:effectLst/>
              <a:latin typeface="Lato" panose="020F0502020204030203" pitchFamily="34" charset="77"/>
            </a:endParaRPr>
          </a:p>
          <a:p>
            <a:pPr>
              <a:spcAft>
                <a:spcPts val="848"/>
              </a:spcAft>
            </a:pPr>
            <a:r>
              <a:rPr lang="en-GB" b="1" dirty="0">
                <a:solidFill>
                  <a:schemeClr val="bg1"/>
                </a:solidFill>
                <a:effectLst/>
                <a:latin typeface="Lato" panose="020F0502020204030203" pitchFamily="34" charset="77"/>
              </a:rPr>
              <a:t>Where can studying </a:t>
            </a:r>
            <a:r>
              <a:rPr lang="en-GB" b="1" dirty="0">
                <a:solidFill>
                  <a:schemeClr val="bg1"/>
                </a:solidFill>
                <a:latin typeface="Lato" panose="020F0502020204030203" pitchFamily="34" charset="77"/>
              </a:rPr>
              <a:t>History </a:t>
            </a:r>
            <a:r>
              <a:rPr lang="en-GB" b="1" dirty="0">
                <a:solidFill>
                  <a:schemeClr val="bg1"/>
                </a:solidFill>
                <a:effectLst/>
                <a:latin typeface="Lato" panose="020F0502020204030203" pitchFamily="34" charset="77"/>
              </a:rPr>
              <a:t>take you? Highlighting the relevance of Physics to future careers and opportunities​</a:t>
            </a:r>
            <a:endParaRPr lang="en-GB" dirty="0">
              <a:solidFill>
                <a:schemeClr val="bg1"/>
              </a:solidFill>
              <a:effectLst/>
              <a:latin typeface="Lato" panose="020F0502020204030203" pitchFamily="34" charset="77"/>
            </a:endParaRP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A1F53011-56C0-121F-773E-B540232A729A}"/>
              </a:ext>
            </a:extLst>
          </p:cNvPr>
          <p:cNvCxnSpPr/>
          <p:nvPr/>
        </p:nvCxnSpPr>
        <p:spPr>
          <a:xfrm>
            <a:off x="2930769" y="5287108"/>
            <a:ext cx="7760677" cy="0"/>
          </a:xfrm>
          <a:prstGeom prst="line">
            <a:avLst/>
          </a:prstGeom>
          <a:ln w="38100">
            <a:solidFill>
              <a:srgbClr val="484A4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FDB3563D-7499-E3CE-772E-9C60085EC3EC}"/>
              </a:ext>
            </a:extLst>
          </p:cNvPr>
          <p:cNvCxnSpPr>
            <a:cxnSpLocks/>
          </p:cNvCxnSpPr>
          <p:nvPr/>
        </p:nvCxnSpPr>
        <p:spPr>
          <a:xfrm flipH="1">
            <a:off x="1019908" y="5287108"/>
            <a:ext cx="1910861" cy="0"/>
          </a:xfrm>
          <a:prstGeom prst="line">
            <a:avLst/>
          </a:prstGeom>
          <a:ln w="38100">
            <a:solidFill>
              <a:srgbClr val="00A8A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Picture 14" descr="A black and white logo&#10;&#10;AI-generated content may be incorrect.">
            <a:extLst>
              <a:ext uri="{FF2B5EF4-FFF2-40B4-BE49-F238E27FC236}">
                <a16:creationId xmlns:a16="http://schemas.microsoft.com/office/drawing/2014/main" id="{7C048490-4E7B-A17D-4818-F7F0BB2DA8A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18612" y="456235"/>
            <a:ext cx="1910859" cy="420389"/>
          </a:xfrm>
          <a:prstGeom prst="rect">
            <a:avLst/>
          </a:prstGeom>
        </p:spPr>
      </p:pic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1DDC5F3E-DB9C-BC45-0568-9071D5D60E2D}"/>
              </a:ext>
            </a:extLst>
          </p:cNvPr>
          <p:cNvCxnSpPr>
            <a:cxnSpLocks/>
          </p:cNvCxnSpPr>
          <p:nvPr/>
        </p:nvCxnSpPr>
        <p:spPr>
          <a:xfrm flipV="1">
            <a:off x="9869451" y="362143"/>
            <a:ext cx="0" cy="608572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" name="Picture 19">
            <a:extLst>
              <a:ext uri="{FF2B5EF4-FFF2-40B4-BE49-F238E27FC236}">
                <a16:creationId xmlns:a16="http://schemas.microsoft.com/office/drawing/2014/main" id="{CAF796E3-80C9-EA70-492B-350DBC34415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109432" y="362143"/>
            <a:ext cx="1555375" cy="678570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C7BB4512-ECF9-B35B-654D-B98A4E5D225E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 l="67421"/>
          <a:stretch>
            <a:fillRect/>
          </a:stretch>
        </p:blipFill>
        <p:spPr>
          <a:xfrm>
            <a:off x="0" y="1397901"/>
            <a:ext cx="2532184" cy="32057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277875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hart, bar chart&#10;&#10;Description automatically generated">
            <a:extLst>
              <a:ext uri="{FF2B5EF4-FFF2-40B4-BE49-F238E27FC236}">
                <a16:creationId xmlns:a16="http://schemas.microsoft.com/office/drawing/2014/main" id="{3F569565-4424-D488-961C-4A92F1C3A6A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152" y="77928"/>
            <a:ext cx="12141200" cy="68326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74C8E418-6272-C670-91B8-F317DEE39B8A}"/>
              </a:ext>
            </a:extLst>
          </p:cNvPr>
          <p:cNvSpPr txBox="1"/>
          <p:nvPr/>
        </p:nvSpPr>
        <p:spPr>
          <a:xfrm>
            <a:off x="5759972" y="1312696"/>
            <a:ext cx="84247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>
                <a:solidFill>
                  <a:schemeClr val="bg2"/>
                </a:solidFill>
                <a:latin typeface="Lato" panose="020F0502020204030203" pitchFamily="34" charset="77"/>
              </a:rPr>
              <a:t>GCSE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CCE7EAC-F7E9-A2D5-C3B2-6AD9102D4D92}"/>
              </a:ext>
            </a:extLst>
          </p:cNvPr>
          <p:cNvSpPr txBox="1"/>
          <p:nvPr/>
        </p:nvSpPr>
        <p:spPr>
          <a:xfrm>
            <a:off x="1510717" y="2574672"/>
            <a:ext cx="1474314" cy="36933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b="1" dirty="0">
                <a:solidFill>
                  <a:schemeClr val="bg2"/>
                </a:solidFill>
                <a:latin typeface="Lato" panose="020F0502020204030203" pitchFamily="34" charset="77"/>
              </a:rPr>
              <a:t>A-Level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2DB8EB6-35D2-7B53-93AE-5DA4FF4A1E08}"/>
              </a:ext>
            </a:extLst>
          </p:cNvPr>
          <p:cNvSpPr txBox="1"/>
          <p:nvPr/>
        </p:nvSpPr>
        <p:spPr>
          <a:xfrm>
            <a:off x="4336955" y="2574672"/>
            <a:ext cx="953147" cy="36933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b="1" dirty="0">
                <a:solidFill>
                  <a:schemeClr val="bg2"/>
                </a:solidFill>
                <a:latin typeface="Lato" panose="020F0502020204030203" pitchFamily="34" charset="77"/>
              </a:rPr>
              <a:t>T level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9D5B0F8-C6AF-25DB-BAA6-C9F3E9307F47}"/>
              </a:ext>
            </a:extLst>
          </p:cNvPr>
          <p:cNvSpPr txBox="1"/>
          <p:nvPr/>
        </p:nvSpPr>
        <p:spPr>
          <a:xfrm>
            <a:off x="6026420" y="2632356"/>
            <a:ext cx="306458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b="1" dirty="0">
                <a:solidFill>
                  <a:schemeClr val="bg2"/>
                </a:solidFill>
                <a:latin typeface="Lato" panose="020F0502020204030203" pitchFamily="34" charset="77"/>
              </a:rPr>
              <a:t>Vocational/Technical Qualification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4D88D06-AE83-5C09-E961-961EBAF10F2F}"/>
              </a:ext>
            </a:extLst>
          </p:cNvPr>
          <p:cNvSpPr txBox="1"/>
          <p:nvPr/>
        </p:nvSpPr>
        <p:spPr>
          <a:xfrm>
            <a:off x="9497082" y="2593288"/>
            <a:ext cx="2060021" cy="36933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b="1" dirty="0">
                <a:solidFill>
                  <a:schemeClr val="bg2"/>
                </a:solidFill>
                <a:latin typeface="Lato" panose="020F0502020204030203" pitchFamily="34" charset="77"/>
              </a:rPr>
              <a:t>Apprenticeships</a:t>
            </a:r>
            <a:endParaRPr lang="en-US" sz="1200" b="1" dirty="0">
              <a:solidFill>
                <a:schemeClr val="bg2"/>
              </a:solidFill>
              <a:latin typeface="Lato" panose="020F0502020204030203" pitchFamily="34" charset="77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CE0B94A-A976-A51B-37FD-0A2D1C07BF68}"/>
              </a:ext>
            </a:extLst>
          </p:cNvPr>
          <p:cNvSpPr txBox="1"/>
          <p:nvPr/>
        </p:nvSpPr>
        <p:spPr>
          <a:xfrm>
            <a:off x="1510717" y="3956300"/>
            <a:ext cx="11224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>
                <a:solidFill>
                  <a:schemeClr val="bg2"/>
                </a:solidFill>
                <a:latin typeface="Lato" panose="020F0502020204030203" pitchFamily="34" charset="77"/>
              </a:rPr>
              <a:t>Degree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CFB459D-A9D8-44B4-CB75-5218EDDD9D09}"/>
              </a:ext>
            </a:extLst>
          </p:cNvPr>
          <p:cNvSpPr txBox="1"/>
          <p:nvPr/>
        </p:nvSpPr>
        <p:spPr>
          <a:xfrm>
            <a:off x="4938410" y="3935851"/>
            <a:ext cx="27467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>
                <a:solidFill>
                  <a:schemeClr val="bg2"/>
                </a:solidFill>
                <a:latin typeface="Lato" panose="020F0502020204030203" pitchFamily="34" charset="77"/>
              </a:rPr>
              <a:t>Level 4/5 qualifications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C269F26-E3A4-6B04-BD8E-7F9BB17A11C0}"/>
              </a:ext>
            </a:extLst>
          </p:cNvPr>
          <p:cNvSpPr txBox="1"/>
          <p:nvPr/>
        </p:nvSpPr>
        <p:spPr>
          <a:xfrm>
            <a:off x="9214338" y="3950011"/>
            <a:ext cx="237392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>
                <a:solidFill>
                  <a:schemeClr val="bg2"/>
                </a:solidFill>
                <a:latin typeface="Lato" panose="020F0502020204030203" pitchFamily="34" charset="77"/>
              </a:rPr>
              <a:t>Higher apprenticeships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F0F2A67-3456-4E0E-CD74-B3AEEA5B7693}"/>
              </a:ext>
            </a:extLst>
          </p:cNvPr>
          <p:cNvSpPr txBox="1"/>
          <p:nvPr/>
        </p:nvSpPr>
        <p:spPr>
          <a:xfrm>
            <a:off x="9104258" y="4739172"/>
            <a:ext cx="255942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chemeClr val="bg2"/>
                </a:solidFill>
                <a:latin typeface="Lato" panose="020F0502020204030203" pitchFamily="34" charset="77"/>
              </a:rPr>
              <a:t>Degree apprenticeships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9D6C090-8112-B864-17E7-33AE03120E22}"/>
              </a:ext>
            </a:extLst>
          </p:cNvPr>
          <p:cNvSpPr txBox="1"/>
          <p:nvPr/>
        </p:nvSpPr>
        <p:spPr>
          <a:xfrm>
            <a:off x="2952035" y="5895748"/>
            <a:ext cx="639543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>
                <a:solidFill>
                  <a:schemeClr val="bg2"/>
                </a:solidFill>
                <a:latin typeface="Lato" panose="020F0502020204030203" pitchFamily="34" charset="77"/>
              </a:rPr>
              <a:t>Initial Teacher Training (ITT) with qualified teacher status (QTS)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4B117A39-5342-5074-E3AD-7ECF48CEB645}"/>
              </a:ext>
            </a:extLst>
          </p:cNvPr>
          <p:cNvSpPr txBox="1"/>
          <p:nvPr/>
        </p:nvSpPr>
        <p:spPr>
          <a:xfrm>
            <a:off x="5598225" y="6444428"/>
            <a:ext cx="110305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>
                <a:solidFill>
                  <a:schemeClr val="bg2"/>
                </a:solidFill>
                <a:latin typeface="Lato" panose="020F0502020204030203" pitchFamily="34" charset="77"/>
              </a:rPr>
              <a:t>Teacher</a:t>
            </a:r>
            <a:endParaRPr lang="en-US" sz="1200" b="1" dirty="0">
              <a:solidFill>
                <a:schemeClr val="bg2"/>
              </a:solidFill>
              <a:latin typeface="Lato" panose="020F0502020204030203" pitchFamily="34" charset="77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DD9D01F8-15D5-3AFD-53B5-65140555A8C8}"/>
              </a:ext>
            </a:extLst>
          </p:cNvPr>
          <p:cNvSpPr/>
          <p:nvPr/>
        </p:nvSpPr>
        <p:spPr>
          <a:xfrm>
            <a:off x="870284" y="1698955"/>
            <a:ext cx="10717978" cy="600164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pPr algn="ctr"/>
            <a:r>
              <a:rPr lang="en-GB" sz="1100" b="1" dirty="0">
                <a:solidFill>
                  <a:schemeClr val="bg2"/>
                </a:solidFill>
                <a:latin typeface="Lato" panose="020F0502020204030203" pitchFamily="34" charset="77"/>
                <a:cs typeface="Calibri" panose="020F0502020204030204" pitchFamily="34" charset="0"/>
              </a:rPr>
              <a:t>While there are different routes you can take to be a teacher there are a few essential things that you will need:</a:t>
            </a:r>
          </a:p>
          <a:p>
            <a:pPr algn="ctr"/>
            <a:r>
              <a:rPr lang="en-GB" sz="1100" b="1" dirty="0">
                <a:solidFill>
                  <a:schemeClr val="bg2"/>
                </a:solidFill>
                <a:latin typeface="Lato" panose="020F0502020204030203" pitchFamily="34" charset="77"/>
                <a:cs typeface="Calibri"/>
              </a:rPr>
              <a:t>• A minimum GCSE Grade 4 or above in English and Maths (plus Science if you want to teach primary) </a:t>
            </a:r>
            <a:endParaRPr lang="en-GB" sz="1100" b="1" dirty="0">
              <a:solidFill>
                <a:schemeClr val="bg2"/>
              </a:solidFill>
              <a:latin typeface="Lato" panose="020F0502020204030203" pitchFamily="34" charset="77"/>
              <a:ea typeface="Calibri"/>
              <a:cs typeface="Calibri"/>
            </a:endParaRPr>
          </a:p>
          <a:p>
            <a:pPr algn="ctr"/>
            <a:r>
              <a:rPr lang="en-GB" sz="1100" b="1" dirty="0">
                <a:solidFill>
                  <a:schemeClr val="bg2"/>
                </a:solidFill>
                <a:latin typeface="Lato" panose="020F0502020204030203" pitchFamily="34" charset="77"/>
                <a:cs typeface="Calibri" panose="020F0502020204030204" pitchFamily="34" charset="0"/>
              </a:rPr>
              <a:t>A degree or equivalent qualification</a:t>
            </a:r>
            <a:endParaRPr lang="en-GB" sz="1100" b="1" dirty="0">
              <a:solidFill>
                <a:schemeClr val="bg2"/>
              </a:solidFill>
              <a:effectLst/>
              <a:latin typeface="Lato" panose="020F0502020204030203" pitchFamily="34" charset="77"/>
              <a:cs typeface="Calibri" panose="020F0502020204030204" pitchFamily="34" charset="0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6303DE10-665E-25A2-93C1-1928158589BE}"/>
              </a:ext>
            </a:extLst>
          </p:cNvPr>
          <p:cNvSpPr/>
          <p:nvPr/>
        </p:nvSpPr>
        <p:spPr>
          <a:xfrm>
            <a:off x="550688" y="2998489"/>
            <a:ext cx="2516989" cy="261610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r>
              <a:rPr lang="en-GB" sz="1050" dirty="0">
                <a:solidFill>
                  <a:schemeClr val="bg2"/>
                </a:solidFill>
                <a:latin typeface="Lato" panose="020F0502020204030203" pitchFamily="34" charset="77"/>
              </a:rPr>
              <a:t>A-Levels are 2 years of study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752D34CD-5984-36D6-B28E-A556BF931E8D}"/>
              </a:ext>
            </a:extLst>
          </p:cNvPr>
          <p:cNvSpPr/>
          <p:nvPr/>
        </p:nvSpPr>
        <p:spPr>
          <a:xfrm>
            <a:off x="3372894" y="2952175"/>
            <a:ext cx="2723106" cy="738664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r>
              <a:rPr lang="en-GB" sz="1050" dirty="0">
                <a:solidFill>
                  <a:schemeClr val="bg2"/>
                </a:solidFill>
                <a:latin typeface="Lato" panose="020F0502020204030203" pitchFamily="34" charset="77"/>
              </a:rPr>
              <a:t>T levels are nationally recognised, technical qualifications for 16–19-year-olds. Designed by leading employers, one T level is equivalent in size to 3 A-Levels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F1A7B2F4-9CA9-BAF9-86C3-9C33A6349122}"/>
              </a:ext>
            </a:extLst>
          </p:cNvPr>
          <p:cNvSpPr/>
          <p:nvPr/>
        </p:nvSpPr>
        <p:spPr>
          <a:xfrm>
            <a:off x="6212456" y="2952175"/>
            <a:ext cx="2621377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050" dirty="0">
                <a:solidFill>
                  <a:schemeClr val="bg2"/>
                </a:solidFill>
                <a:latin typeface="Lato" panose="020F0502020204030203" pitchFamily="34" charset="77"/>
              </a:rPr>
              <a:t>These include BTEC, Applied General Qualifications (AGQ) and Vocational Technical Qualifications (VTQ) – all at Level 3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3F017495-B743-2111-5FCA-E0566C15616E}"/>
              </a:ext>
            </a:extLst>
          </p:cNvPr>
          <p:cNvSpPr/>
          <p:nvPr/>
        </p:nvSpPr>
        <p:spPr>
          <a:xfrm>
            <a:off x="9032048" y="2927423"/>
            <a:ext cx="2663672" cy="5770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050" dirty="0">
                <a:solidFill>
                  <a:schemeClr val="bg2"/>
                </a:solidFill>
                <a:latin typeface="Lato" panose="020F0502020204030203" pitchFamily="34" charset="77"/>
              </a:rPr>
              <a:t>Apprenticeships are jobs which combine practical work and study. Intermediate is Level 2, Advanced is Level 3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ABF1A22F-1018-96F9-3926-99A451AB4BC5}"/>
              </a:ext>
            </a:extLst>
          </p:cNvPr>
          <p:cNvSpPr/>
          <p:nvPr/>
        </p:nvSpPr>
        <p:spPr>
          <a:xfrm>
            <a:off x="528313" y="4323673"/>
            <a:ext cx="2663672" cy="11310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000" b="1">
                <a:solidFill>
                  <a:schemeClr val="bg2"/>
                </a:solidFill>
                <a:latin typeface="Lato" panose="020F0502020204030203" pitchFamily="34" charset="77"/>
              </a:rPr>
              <a:t>Complete a degree course</a:t>
            </a:r>
            <a:br>
              <a:rPr lang="en-GB" sz="1000" b="1">
                <a:solidFill>
                  <a:schemeClr val="bg2"/>
                </a:solidFill>
                <a:latin typeface="Lato" panose="020F0502020204030203" pitchFamily="34" charset="77"/>
              </a:rPr>
            </a:br>
            <a:endParaRPr lang="en-GB" sz="400" b="1">
              <a:solidFill>
                <a:schemeClr val="bg2"/>
              </a:solidFill>
              <a:latin typeface="Lato" panose="020F0502020204030203" pitchFamily="34" charset="77"/>
            </a:endParaRPr>
          </a:p>
          <a:p>
            <a:r>
              <a:rPr lang="en-GB" sz="1000">
                <a:solidFill>
                  <a:schemeClr val="bg2"/>
                </a:solidFill>
                <a:latin typeface="Lato" panose="020F0502020204030203" pitchFamily="34" charset="77"/>
              </a:rPr>
              <a:t>It is possible to get QTS as part of an undergraduate degree, for example:</a:t>
            </a:r>
          </a:p>
          <a:p>
            <a:br>
              <a:rPr lang="en-GB" sz="200">
                <a:solidFill>
                  <a:schemeClr val="bg2"/>
                </a:solidFill>
                <a:latin typeface="Lato" panose="020F0502020204030203" pitchFamily="34" charset="77"/>
              </a:rPr>
            </a:br>
            <a:r>
              <a:rPr lang="en-GB" sz="1000">
                <a:solidFill>
                  <a:schemeClr val="bg2"/>
                </a:solidFill>
                <a:latin typeface="Lato" panose="020F0502020204030203" pitchFamily="34" charset="77"/>
              </a:rPr>
              <a:t>• Bachelor of Arts (BA) with QTS</a:t>
            </a:r>
          </a:p>
          <a:p>
            <a:r>
              <a:rPr lang="en-GB" sz="1000">
                <a:solidFill>
                  <a:schemeClr val="bg2"/>
                </a:solidFill>
                <a:latin typeface="Lato" panose="020F0502020204030203" pitchFamily="34" charset="77"/>
              </a:rPr>
              <a:t>• Bachelor of Education (</a:t>
            </a:r>
            <a:r>
              <a:rPr lang="en-GB" sz="1000" err="1">
                <a:solidFill>
                  <a:schemeClr val="bg2"/>
                </a:solidFill>
                <a:latin typeface="Lato" panose="020F0502020204030203" pitchFamily="34" charset="77"/>
              </a:rPr>
              <a:t>BEd</a:t>
            </a:r>
            <a:r>
              <a:rPr lang="en-GB" sz="1000">
                <a:solidFill>
                  <a:schemeClr val="bg2"/>
                </a:solidFill>
                <a:latin typeface="Lato" panose="020F0502020204030203" pitchFamily="34" charset="77"/>
              </a:rPr>
              <a:t>) with QTS</a:t>
            </a:r>
          </a:p>
          <a:p>
            <a:r>
              <a:rPr lang="en-GB" sz="1000">
                <a:solidFill>
                  <a:schemeClr val="bg2"/>
                </a:solidFill>
                <a:latin typeface="Lato" panose="020F0502020204030203" pitchFamily="34" charset="77"/>
              </a:rPr>
              <a:t>• Bachelor of Science (BSc) with QTS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B8E96F54-F170-4363-4071-6904B13407EA}"/>
              </a:ext>
            </a:extLst>
          </p:cNvPr>
          <p:cNvSpPr/>
          <p:nvPr/>
        </p:nvSpPr>
        <p:spPr>
          <a:xfrm>
            <a:off x="3400419" y="4338640"/>
            <a:ext cx="5345724" cy="992579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r>
              <a:rPr lang="en-GB" sz="1000" dirty="0">
                <a:solidFill>
                  <a:schemeClr val="bg2"/>
                </a:solidFill>
                <a:latin typeface="Lato" panose="020F0502020204030203" pitchFamily="34" charset="77"/>
              </a:rPr>
              <a:t>Complete a L4/5 course and top up to a degree – L4/5 includes Certificate of HE, Diploma of HE, Higher Technical Qualification (HTQ), HNC, HND and Foundation degrees</a:t>
            </a:r>
            <a:endParaRPr lang="en-GB" sz="700" dirty="0">
              <a:solidFill>
                <a:schemeClr val="bg2"/>
              </a:solidFill>
              <a:latin typeface="Lato" panose="020F0502020204030203" pitchFamily="34" charset="77"/>
            </a:endParaRPr>
          </a:p>
          <a:p>
            <a:br>
              <a:rPr lang="en-GB" sz="700" dirty="0">
                <a:solidFill>
                  <a:schemeClr val="bg2"/>
                </a:solidFill>
                <a:latin typeface="Lato" panose="020F0502020204030203" pitchFamily="34" charset="77"/>
              </a:rPr>
            </a:br>
            <a:endParaRPr lang="en-GB" sz="700" dirty="0">
              <a:solidFill>
                <a:schemeClr val="bg2"/>
              </a:solidFill>
              <a:latin typeface="Lato" panose="020F0502020204030203" pitchFamily="34" charset="77"/>
            </a:endParaRPr>
          </a:p>
          <a:p>
            <a:br>
              <a:rPr lang="en-GB" sz="700" dirty="0">
                <a:solidFill>
                  <a:schemeClr val="bg2"/>
                </a:solidFill>
                <a:latin typeface="Lato" panose="020F0502020204030203" pitchFamily="34" charset="77"/>
              </a:rPr>
            </a:br>
            <a:endParaRPr lang="en-GB" sz="700" dirty="0">
              <a:solidFill>
                <a:schemeClr val="bg2"/>
              </a:solidFill>
              <a:latin typeface="Lato" panose="020F0502020204030203" pitchFamily="34" charset="77"/>
            </a:endParaRPr>
          </a:p>
          <a:p>
            <a:r>
              <a:rPr lang="en-GB" sz="1000" dirty="0">
                <a:solidFill>
                  <a:schemeClr val="bg2"/>
                </a:solidFill>
                <a:latin typeface="Lato" panose="020F0502020204030203" pitchFamily="34" charset="77"/>
              </a:rPr>
              <a:t>Top up to a degree (Level 6) in a year of full-time study</a:t>
            </a:r>
            <a:endParaRPr lang="en-GB" sz="1000" dirty="0">
              <a:solidFill>
                <a:schemeClr val="bg2"/>
              </a:solidFill>
              <a:latin typeface="Lato" panose="020F0502020204030203" pitchFamily="34" charset="77"/>
              <a:cs typeface="Calibri"/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8B3CE2D9-6567-A8EE-8055-6063064D40E8}"/>
              </a:ext>
            </a:extLst>
          </p:cNvPr>
          <p:cNvSpPr/>
          <p:nvPr/>
        </p:nvSpPr>
        <p:spPr>
          <a:xfrm>
            <a:off x="9091006" y="4321508"/>
            <a:ext cx="2516989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000">
                <a:solidFill>
                  <a:schemeClr val="bg2"/>
                </a:solidFill>
                <a:latin typeface="Lato" panose="020F0502020204030203" pitchFamily="34" charset="77"/>
              </a:rPr>
              <a:t>Higher level apprenticeship (foundation degree / Level 5)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E46DADF8-B748-EC63-DC06-FAB03A740FD7}"/>
              </a:ext>
            </a:extLst>
          </p:cNvPr>
          <p:cNvSpPr/>
          <p:nvPr/>
        </p:nvSpPr>
        <p:spPr>
          <a:xfrm>
            <a:off x="9104258" y="5067073"/>
            <a:ext cx="2663672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000">
                <a:solidFill>
                  <a:schemeClr val="bg2"/>
                </a:solidFill>
                <a:latin typeface="Lato" panose="020F0502020204030203" pitchFamily="34" charset="77"/>
              </a:rPr>
              <a:t>Degree apprenticeship </a:t>
            </a:r>
          </a:p>
          <a:p>
            <a:r>
              <a:rPr lang="en-GB" sz="1000">
                <a:solidFill>
                  <a:schemeClr val="bg2"/>
                </a:solidFill>
                <a:latin typeface="Lato" panose="020F0502020204030203" pitchFamily="34" charset="77"/>
              </a:rPr>
              <a:t>(Level 6-7). There is a Level 6 Teaching apprenticeship programme</a:t>
            </a:r>
          </a:p>
        </p:txBody>
      </p:sp>
      <p:pic>
        <p:nvPicPr>
          <p:cNvPr id="23" name="Picture 22" descr="A yellow and black sign&#10;&#10;Description automatically generated with medium confidence">
            <a:extLst>
              <a:ext uri="{FF2B5EF4-FFF2-40B4-BE49-F238E27FC236}">
                <a16:creationId xmlns:a16="http://schemas.microsoft.com/office/drawing/2014/main" id="{DD8FE170-A078-B8BC-B97F-5563A4CC2AB1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11" t="28445" b="26578"/>
          <a:stretch/>
        </p:blipFill>
        <p:spPr>
          <a:xfrm>
            <a:off x="8288905" y="234179"/>
            <a:ext cx="1552874" cy="785754"/>
          </a:xfrm>
          <a:prstGeom prst="rect">
            <a:avLst/>
          </a:prstGeom>
        </p:spPr>
      </p:pic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59A96440-D688-FF70-CFF3-1030357961BC}"/>
              </a:ext>
            </a:extLst>
          </p:cNvPr>
          <p:cNvCxnSpPr>
            <a:cxnSpLocks/>
          </p:cNvCxnSpPr>
          <p:nvPr/>
        </p:nvCxnSpPr>
        <p:spPr>
          <a:xfrm flipV="1">
            <a:off x="10106957" y="362143"/>
            <a:ext cx="0" cy="608572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6456406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black and grey striped background&#10;&#10;AI-generated content may be incorrect.">
            <a:extLst>
              <a:ext uri="{FF2B5EF4-FFF2-40B4-BE49-F238E27FC236}">
                <a16:creationId xmlns:a16="http://schemas.microsoft.com/office/drawing/2014/main" id="{E3632060-03F5-9AE5-02AD-D54F807AFEC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261"/>
          <a:stretch>
            <a:fillRect/>
          </a:stretch>
        </p:blipFill>
        <p:spPr>
          <a:xfrm>
            <a:off x="0" y="2643875"/>
            <a:ext cx="5024158" cy="1600790"/>
          </a:xfrm>
          <a:prstGeom prst="rect">
            <a:avLst/>
          </a:prstGeom>
        </p:spPr>
      </p:pic>
      <p:pic>
        <p:nvPicPr>
          <p:cNvPr id="7" name="Picture 6" descr="A black and grey striped background&#10;&#10;AI-generated content may be incorrect.">
            <a:extLst>
              <a:ext uri="{FF2B5EF4-FFF2-40B4-BE49-F238E27FC236}">
                <a16:creationId xmlns:a16="http://schemas.microsoft.com/office/drawing/2014/main" id="{6C22192C-5581-F84A-856B-7A814512F69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0091"/>
          <a:stretch>
            <a:fillRect/>
          </a:stretch>
        </p:blipFill>
        <p:spPr>
          <a:xfrm>
            <a:off x="6979011" y="2643875"/>
            <a:ext cx="5212989" cy="160079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idx="4294967295"/>
          </p:nvPr>
        </p:nvSpPr>
        <p:spPr>
          <a:xfrm>
            <a:off x="460375" y="479861"/>
            <a:ext cx="9144000" cy="258762"/>
          </a:xfrm>
          <a:prstGeom prst="rect">
            <a:avLst/>
          </a:prstGeom>
        </p:spPr>
        <p:txBody>
          <a:bodyPr lIns="91440" tIns="45720" rIns="91440" bIns="45720" anchor="t">
            <a:noAutofit/>
          </a:bodyPr>
          <a:lstStyle/>
          <a:p>
            <a:r>
              <a:rPr lang="en-GB" sz="3600" b="1" dirty="0">
                <a:solidFill>
                  <a:schemeClr val="bg1"/>
                </a:solidFill>
                <a:latin typeface="Lato" panose="020F0502020204030203" pitchFamily="34" charset="77"/>
                <a:cs typeface="Calibri"/>
              </a:rPr>
              <a:t>Physics pathways</a:t>
            </a:r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A573CAC7-911E-734A-8EBA-E421169048A3}"/>
              </a:ext>
            </a:extLst>
          </p:cNvPr>
          <p:cNvSpPr txBox="1">
            <a:spLocks/>
          </p:cNvSpPr>
          <p:nvPr/>
        </p:nvSpPr>
        <p:spPr>
          <a:xfrm>
            <a:off x="863928" y="5041938"/>
            <a:ext cx="3695700" cy="425412"/>
          </a:xfrm>
          <a:prstGeom prst="rect">
            <a:avLst/>
          </a:prstGeom>
        </p:spPr>
        <p:txBody>
          <a:bodyPr lIns="91440" tIns="45720" rIns="91440" bIns="4572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2500" b="1" dirty="0">
                <a:latin typeface="Lato" panose="020F0502020204030203" pitchFamily="34" charset="77"/>
                <a:cs typeface="Calibri"/>
              </a:rPr>
              <a:t>Combine study </a:t>
            </a:r>
            <a:br>
              <a:rPr lang="en-GB" sz="2500" b="1" dirty="0">
                <a:latin typeface="Lato" panose="020F0502020204030203" pitchFamily="34" charset="77"/>
                <a:cs typeface="Calibri" panose="020F0502020204030204" pitchFamily="34" charset="0"/>
              </a:rPr>
            </a:br>
            <a:r>
              <a:rPr lang="en-GB" sz="2500" b="1" dirty="0">
                <a:latin typeface="Lato" panose="020F0502020204030203" pitchFamily="34" charset="77"/>
                <a:cs typeface="Calibri"/>
              </a:rPr>
              <a:t>and work</a:t>
            </a:r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ACE53D00-33D1-AD4B-92BE-C5FEE54FE9D2}"/>
              </a:ext>
            </a:extLst>
          </p:cNvPr>
          <p:cNvSpPr txBox="1">
            <a:spLocks/>
          </p:cNvSpPr>
          <p:nvPr/>
        </p:nvSpPr>
        <p:spPr>
          <a:xfrm>
            <a:off x="4718050" y="5041938"/>
            <a:ext cx="2755900" cy="425412"/>
          </a:xfrm>
          <a:prstGeom prst="rect">
            <a:avLst/>
          </a:prstGeom>
        </p:spPr>
        <p:txBody>
          <a:bodyPr lIns="91440" tIns="45720" rIns="91440" bIns="4572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2500" b="1" dirty="0">
                <a:latin typeface="Lato" panose="020F0502020204030203" pitchFamily="34" charset="77"/>
                <a:cs typeface="Calibri"/>
              </a:rPr>
              <a:t>Study</a:t>
            </a:r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id="{4B7D34C8-B320-AA43-A6E6-09BBD8B2140E}"/>
              </a:ext>
            </a:extLst>
          </p:cNvPr>
          <p:cNvSpPr txBox="1">
            <a:spLocks/>
          </p:cNvSpPr>
          <p:nvPr/>
        </p:nvSpPr>
        <p:spPr>
          <a:xfrm>
            <a:off x="8226425" y="5041938"/>
            <a:ext cx="2755900" cy="425412"/>
          </a:xfrm>
          <a:prstGeom prst="rect">
            <a:avLst/>
          </a:prstGeom>
        </p:spPr>
        <p:txBody>
          <a:bodyPr lIns="91440" tIns="45720" rIns="91440" bIns="4572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2500" b="1" dirty="0">
                <a:latin typeface="Lato" panose="020F0502020204030203" pitchFamily="34" charset="77"/>
                <a:cs typeface="Calibri"/>
              </a:rPr>
              <a:t>Work</a:t>
            </a:r>
          </a:p>
        </p:txBody>
      </p:sp>
      <p:pic>
        <p:nvPicPr>
          <p:cNvPr id="4" name="Picture 3" descr="A blue and white circle with a person behind a computer&#10;&#10;AI-generated content may be incorrect.">
            <a:extLst>
              <a:ext uri="{FF2B5EF4-FFF2-40B4-BE49-F238E27FC236}">
                <a16:creationId xmlns:a16="http://schemas.microsoft.com/office/drawing/2014/main" id="{761A871D-C49D-613E-A882-247BD8110F1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43900" y="2292677"/>
            <a:ext cx="2272645" cy="2272645"/>
          </a:xfrm>
          <a:prstGeom prst="rect">
            <a:avLst/>
          </a:prstGeom>
        </p:spPr>
      </p:pic>
      <p:pic>
        <p:nvPicPr>
          <p:cNvPr id="6" name="Picture 5" descr="A blue and white logo with a graduation cap in the center&#10;&#10;AI-generated content may be incorrect.">
            <a:extLst>
              <a:ext uri="{FF2B5EF4-FFF2-40B4-BE49-F238E27FC236}">
                <a16:creationId xmlns:a16="http://schemas.microsoft.com/office/drawing/2014/main" id="{255874FB-3C3F-38CB-4ACF-F3ACBD1422C4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5455" y="2292676"/>
            <a:ext cx="2272645" cy="2272645"/>
          </a:xfrm>
          <a:prstGeom prst="rect">
            <a:avLst/>
          </a:prstGeom>
        </p:spPr>
      </p:pic>
      <p:pic>
        <p:nvPicPr>
          <p:cNvPr id="10" name="Picture 9" descr="A blue and white graduation cap&#10;&#10;AI-generated content may be incorrect.">
            <a:extLst>
              <a:ext uri="{FF2B5EF4-FFF2-40B4-BE49-F238E27FC236}">
                <a16:creationId xmlns:a16="http://schemas.microsoft.com/office/drawing/2014/main" id="{54F7AB7C-5EBF-58BA-B577-5EDB08BC744F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9677" y="2292677"/>
            <a:ext cx="2272646" cy="2272646"/>
          </a:xfrm>
          <a:prstGeom prst="rect">
            <a:avLst/>
          </a:prstGeom>
        </p:spPr>
      </p:pic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049E1154-2B7B-B267-EBAD-E9C25C288472}"/>
              </a:ext>
            </a:extLst>
          </p:cNvPr>
          <p:cNvCxnSpPr/>
          <p:nvPr/>
        </p:nvCxnSpPr>
        <p:spPr>
          <a:xfrm>
            <a:off x="528228" y="1215450"/>
            <a:ext cx="7760677" cy="0"/>
          </a:xfrm>
          <a:prstGeom prst="line">
            <a:avLst/>
          </a:prstGeom>
          <a:ln w="38100">
            <a:solidFill>
              <a:srgbClr val="484A4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9534282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A black and grey striped background&#10;&#10;AI-generated content may be incorrect.">
            <a:extLst>
              <a:ext uri="{FF2B5EF4-FFF2-40B4-BE49-F238E27FC236}">
                <a16:creationId xmlns:a16="http://schemas.microsoft.com/office/drawing/2014/main" id="{2F47CB1F-AFB8-0AB7-FDA0-A950AEAD25D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432"/>
          <a:stretch>
            <a:fillRect/>
          </a:stretch>
        </p:blipFill>
        <p:spPr>
          <a:xfrm>
            <a:off x="0" y="5065191"/>
            <a:ext cx="5096262" cy="160079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idx="4294967295"/>
          </p:nvPr>
        </p:nvSpPr>
        <p:spPr>
          <a:xfrm>
            <a:off x="1543380" y="546525"/>
            <a:ext cx="6023207" cy="534148"/>
          </a:xfrm>
          <a:prstGeom prst="rect">
            <a:avLst/>
          </a:prstGeom>
        </p:spPr>
        <p:txBody>
          <a:bodyPr lIns="91440" tIns="45720" rIns="91440" bIns="45720" anchor="t">
            <a:noAutofit/>
          </a:bodyPr>
          <a:lstStyle/>
          <a:p>
            <a:r>
              <a:rPr lang="en-GB" sz="3600" b="1" dirty="0">
                <a:latin typeface="Lato" panose="020F0502020204030203" pitchFamily="34" charset="77"/>
                <a:cs typeface="Calibri"/>
              </a:rPr>
              <a:t>Combine study and work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4294967295"/>
          </p:nvPr>
        </p:nvSpPr>
        <p:spPr>
          <a:xfrm>
            <a:off x="434604" y="2027118"/>
            <a:ext cx="2955399" cy="2194145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70000" lnSpcReduction="20000"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en-GB" sz="3600" b="1" dirty="0">
                <a:latin typeface="Lato" panose="020F0502020204030203" pitchFamily="34" charset="77"/>
                <a:cs typeface="Calibri"/>
              </a:rPr>
              <a:t>Apprenticeships</a:t>
            </a:r>
            <a:r>
              <a:rPr lang="en-GB" sz="3600" dirty="0">
                <a:solidFill>
                  <a:schemeClr val="tx2"/>
                </a:solidFill>
                <a:latin typeface="Lato" panose="020F0502020204030203" pitchFamily="34" charset="77"/>
                <a:cs typeface="Calibri"/>
              </a:rPr>
              <a:t> </a:t>
            </a:r>
          </a:p>
          <a:p>
            <a:pPr marL="0" indent="0" algn="l">
              <a:lnSpc>
                <a:spcPct val="100000"/>
              </a:lnSpc>
              <a:buNone/>
            </a:pPr>
            <a:endParaRPr lang="en-GB" sz="600" dirty="0">
              <a:solidFill>
                <a:schemeClr val="tx2"/>
              </a:solidFill>
              <a:latin typeface="Lato" panose="020F0502020204030203" pitchFamily="34" charset="77"/>
            </a:endParaRPr>
          </a:p>
          <a:p>
            <a:pPr>
              <a:lnSpc>
                <a:spcPct val="170000"/>
              </a:lnSpc>
              <a:spcBef>
                <a:spcPts val="0"/>
              </a:spcBef>
            </a:pPr>
            <a:r>
              <a:rPr lang="en-GB" sz="2000" dirty="0">
                <a:solidFill>
                  <a:schemeClr val="tx2"/>
                </a:solidFill>
                <a:latin typeface="Lato" panose="020F0502020204030203" pitchFamily="34" charset="0"/>
                <a:cs typeface="Lato" panose="020F0502020204030203" pitchFamily="34" charset="0"/>
              </a:rPr>
              <a:t>Nuclear Scientist </a:t>
            </a:r>
          </a:p>
          <a:p>
            <a:pPr>
              <a:lnSpc>
                <a:spcPct val="170000"/>
              </a:lnSpc>
              <a:spcBef>
                <a:spcPts val="0"/>
              </a:spcBef>
            </a:pPr>
            <a:r>
              <a:rPr lang="en-GB" sz="2000" dirty="0">
                <a:solidFill>
                  <a:schemeClr val="tx2"/>
                </a:solidFill>
                <a:latin typeface="Lato" panose="020F0502020204030203" pitchFamily="34" charset="0"/>
                <a:cs typeface="Lato" panose="020F0502020204030203" pitchFamily="34" charset="0"/>
              </a:rPr>
              <a:t>Metrology Technician</a:t>
            </a:r>
          </a:p>
          <a:p>
            <a:pPr>
              <a:lnSpc>
                <a:spcPct val="170000"/>
              </a:lnSpc>
              <a:spcBef>
                <a:spcPts val="0"/>
              </a:spcBef>
            </a:pPr>
            <a:r>
              <a:rPr lang="en-GB" sz="2000" dirty="0">
                <a:solidFill>
                  <a:schemeClr val="tx2"/>
                </a:solidFill>
                <a:latin typeface="Lato" panose="020F0502020204030203" pitchFamily="34" charset="0"/>
                <a:cs typeface="Lato" panose="020F0502020204030203" pitchFamily="34" charset="0"/>
              </a:rPr>
              <a:t>Laboratory Scientist </a:t>
            </a:r>
          </a:p>
          <a:p>
            <a:pPr>
              <a:lnSpc>
                <a:spcPct val="170000"/>
              </a:lnSpc>
              <a:spcBef>
                <a:spcPts val="0"/>
              </a:spcBef>
            </a:pPr>
            <a:r>
              <a:rPr lang="en-GB" sz="2000" dirty="0">
                <a:solidFill>
                  <a:schemeClr val="tx2"/>
                </a:solidFill>
                <a:latin typeface="Lato" panose="020F0502020204030203" pitchFamily="34" charset="0"/>
                <a:cs typeface="Lato" panose="020F0502020204030203" pitchFamily="34" charset="0"/>
              </a:rPr>
              <a:t>Veterinary Scientist</a:t>
            </a:r>
          </a:p>
          <a:p>
            <a:pPr>
              <a:lnSpc>
                <a:spcPct val="170000"/>
              </a:lnSpc>
              <a:spcBef>
                <a:spcPts val="0"/>
              </a:spcBef>
            </a:pPr>
            <a:r>
              <a:rPr lang="en-GB" sz="2000" dirty="0">
                <a:solidFill>
                  <a:schemeClr val="tx2"/>
                </a:solidFill>
                <a:latin typeface="Lato" panose="020F0502020204030203" pitchFamily="34" charset="0"/>
                <a:cs typeface="Lato" panose="020F0502020204030203" pitchFamily="34" charset="0"/>
              </a:rPr>
              <a:t>Therapeutic Radiographer </a:t>
            </a:r>
          </a:p>
        </p:txBody>
      </p:sp>
      <p:sp>
        <p:nvSpPr>
          <p:cNvPr id="12" name="Subtitle 2">
            <a:extLst>
              <a:ext uri="{FF2B5EF4-FFF2-40B4-BE49-F238E27FC236}">
                <a16:creationId xmlns:a16="http://schemas.microsoft.com/office/drawing/2014/main" id="{1F68304F-6F55-4556-B558-F20E0C05F3A1}"/>
              </a:ext>
            </a:extLst>
          </p:cNvPr>
          <p:cNvSpPr txBox="1">
            <a:spLocks/>
          </p:cNvSpPr>
          <p:nvPr/>
        </p:nvSpPr>
        <p:spPr>
          <a:xfrm>
            <a:off x="6610181" y="4681556"/>
            <a:ext cx="2717632" cy="200161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buNone/>
            </a:pPr>
            <a:r>
              <a:rPr lang="en-GB" sz="2500" b="1" dirty="0">
                <a:latin typeface="Lato" panose="020F0502020204030203" pitchFamily="34" charset="77"/>
                <a:cs typeface="Calibri"/>
              </a:rPr>
              <a:t>VTQs</a:t>
            </a:r>
            <a:r>
              <a:rPr lang="en-GB" sz="2500" dirty="0">
                <a:solidFill>
                  <a:schemeClr val="tx2"/>
                </a:solidFill>
                <a:latin typeface="Lato" panose="020F0502020204030203" pitchFamily="34" charset="77"/>
                <a:cs typeface="Calibri"/>
              </a:rPr>
              <a:t> </a:t>
            </a:r>
            <a:br>
              <a:rPr lang="en-GB" dirty="0">
                <a:latin typeface="Lato" panose="020F0502020204030203" pitchFamily="34" charset="77"/>
                <a:cs typeface="Calibri"/>
              </a:rPr>
            </a:br>
            <a:endParaRPr lang="en-GB" sz="1400" dirty="0">
              <a:latin typeface="Lato" panose="020F0502020204030203" pitchFamily="34" charset="77"/>
              <a:ea typeface="Calibri" panose="020F0502020204030204"/>
              <a:cs typeface="Calibri"/>
            </a:endParaRPr>
          </a:p>
          <a:p>
            <a:r>
              <a:rPr lang="en-GB" sz="1400" dirty="0">
                <a:solidFill>
                  <a:schemeClr val="tx2"/>
                </a:solidFill>
                <a:latin typeface="Lato" panose="020F0502020204030203" pitchFamily="34" charset="0"/>
                <a:cs typeface="Lato" panose="020F0502020204030203" pitchFamily="34" charset="0"/>
              </a:rPr>
              <a:t>Applied Science</a:t>
            </a:r>
          </a:p>
          <a:p>
            <a:r>
              <a:rPr lang="en-GB" sz="1400" dirty="0">
                <a:solidFill>
                  <a:schemeClr val="tx2"/>
                </a:solidFill>
                <a:latin typeface="Lato" panose="020F0502020204030203" pitchFamily="34" charset="0"/>
                <a:cs typeface="Lato" panose="020F0502020204030203" pitchFamily="34" charset="0"/>
              </a:rPr>
              <a:t>Engineering</a:t>
            </a:r>
          </a:p>
          <a:p>
            <a:r>
              <a:rPr lang="en-GB" sz="1400" dirty="0">
                <a:solidFill>
                  <a:schemeClr val="tx2"/>
                </a:solidFill>
                <a:latin typeface="Lato" panose="020F0502020204030203" pitchFamily="34" charset="0"/>
                <a:cs typeface="Lato" panose="020F0502020204030203" pitchFamily="34" charset="0"/>
              </a:rPr>
              <a:t>Electrical Electronic Engineering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E48124F-777D-7642-8D0F-7030616821AF}"/>
              </a:ext>
            </a:extLst>
          </p:cNvPr>
          <p:cNvSpPr/>
          <p:nvPr/>
        </p:nvSpPr>
        <p:spPr>
          <a:xfrm>
            <a:off x="3390899" y="2455870"/>
            <a:ext cx="2955399" cy="13462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1400" dirty="0">
                <a:solidFill>
                  <a:schemeClr val="tx2"/>
                </a:solidFill>
                <a:latin typeface="Lato" panose="020F0502020204030203" pitchFamily="34" charset="0"/>
                <a:cs typeface="Lato" panose="020F0502020204030203" pitchFamily="34" charset="0"/>
              </a:rPr>
              <a:t>Forensic Practitioner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1400" dirty="0">
                <a:solidFill>
                  <a:schemeClr val="tx2"/>
                </a:solidFill>
                <a:latin typeface="Lato" panose="020F0502020204030203" pitchFamily="34" charset="0"/>
                <a:cs typeface="Lato" panose="020F0502020204030203" pitchFamily="34" charset="0"/>
              </a:rPr>
              <a:t>Acoustics Technician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1400" dirty="0">
                <a:solidFill>
                  <a:schemeClr val="tx2"/>
                </a:solidFill>
                <a:latin typeface="Lato" panose="020F0502020204030203" pitchFamily="34" charset="0"/>
                <a:cs typeface="Lato" panose="020F0502020204030203" pitchFamily="34" charset="0"/>
              </a:rPr>
              <a:t>Aerospace Engineer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1400" dirty="0">
                <a:solidFill>
                  <a:schemeClr val="tx2"/>
                </a:solidFill>
                <a:latin typeface="Lato" panose="020F0502020204030203" pitchFamily="34" charset="0"/>
                <a:cs typeface="Lato" panose="020F0502020204030203" pitchFamily="34" charset="0"/>
              </a:rPr>
              <a:t>Software Developer</a:t>
            </a:r>
          </a:p>
        </p:txBody>
      </p:sp>
      <p:pic>
        <p:nvPicPr>
          <p:cNvPr id="4" name="Picture 3" descr="A blue and white logo with a graduation cap in the center&#10;&#10;AI-generated content may be incorrect.">
            <a:extLst>
              <a:ext uri="{FF2B5EF4-FFF2-40B4-BE49-F238E27FC236}">
                <a16:creationId xmlns:a16="http://schemas.microsoft.com/office/drawing/2014/main" id="{E6F721D6-2324-4A9B-B909-4C229A05602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569" y="192019"/>
            <a:ext cx="1243160" cy="1243160"/>
          </a:xfrm>
          <a:prstGeom prst="rect">
            <a:avLst/>
          </a:prstGeom>
        </p:spPr>
      </p:pic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335936F9-64AC-6EDB-C253-CD2F5BAAE2A8}"/>
              </a:ext>
            </a:extLst>
          </p:cNvPr>
          <p:cNvCxnSpPr>
            <a:cxnSpLocks/>
          </p:cNvCxnSpPr>
          <p:nvPr/>
        </p:nvCxnSpPr>
        <p:spPr>
          <a:xfrm>
            <a:off x="1685365" y="1215450"/>
            <a:ext cx="6603540" cy="0"/>
          </a:xfrm>
          <a:prstGeom prst="line">
            <a:avLst/>
          </a:prstGeom>
          <a:ln w="38100">
            <a:solidFill>
              <a:srgbClr val="484A4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Subtitle 2">
            <a:extLst>
              <a:ext uri="{FF2B5EF4-FFF2-40B4-BE49-F238E27FC236}">
                <a16:creationId xmlns:a16="http://schemas.microsoft.com/office/drawing/2014/main" id="{A6FB430D-C64C-A200-BFDA-027F58296D89}"/>
              </a:ext>
            </a:extLst>
          </p:cNvPr>
          <p:cNvSpPr txBox="1">
            <a:spLocks/>
          </p:cNvSpPr>
          <p:nvPr/>
        </p:nvSpPr>
        <p:spPr>
          <a:xfrm>
            <a:off x="6677550" y="1844758"/>
            <a:ext cx="5118101" cy="236260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GB" sz="2500" b="1" dirty="0">
                <a:latin typeface="Lato" panose="020F0502020204030203" pitchFamily="34" charset="0"/>
                <a:cs typeface="Lato" panose="020F0502020204030203" pitchFamily="34" charset="0"/>
              </a:rPr>
              <a:t>T Levels </a:t>
            </a:r>
            <a:br>
              <a:rPr lang="en-GB" b="1" dirty="0">
                <a:latin typeface="Lato" panose="020F0502020204030203" pitchFamily="34" charset="0"/>
                <a:cs typeface="Lato" panose="020F0502020204030203" pitchFamily="34" charset="0"/>
              </a:rPr>
            </a:br>
            <a:endParaRPr lang="en-GB" sz="1500" u="sng" dirty="0">
              <a:solidFill>
                <a:srgbClr val="484948"/>
              </a:solidFill>
              <a:latin typeface="Lato" panose="020F0502020204030203" pitchFamily="34" charset="0"/>
              <a:cs typeface="Lato" panose="020F0502020204030203" pitchFamily="34" charset="0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endParaRPr lang="en-GB" sz="1500" u="sng" dirty="0">
              <a:solidFill>
                <a:schemeClr val="tx2">
                  <a:lumMod val="50000"/>
                </a:schemeClr>
              </a:solidFill>
              <a:latin typeface="Lato" panose="020F0502020204030203" pitchFamily="34" charset="0"/>
              <a:cs typeface="Lato" panose="020F0502020204030203" pitchFamily="34" charset="0"/>
              <a:hlinkClick r:id="rId5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A165B05-0E9E-3E26-A6A8-CCF8A6626409}"/>
              </a:ext>
            </a:extLst>
          </p:cNvPr>
          <p:cNvSpPr/>
          <p:nvPr/>
        </p:nvSpPr>
        <p:spPr>
          <a:xfrm>
            <a:off x="9236601" y="5065191"/>
            <a:ext cx="2955399" cy="16693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1400" dirty="0">
                <a:solidFill>
                  <a:schemeClr val="tx2"/>
                </a:solidFill>
                <a:latin typeface="Lato" panose="020F0502020204030203" pitchFamily="34" charset="0"/>
                <a:cs typeface="Lato" panose="020F0502020204030203" pitchFamily="34" charset="0"/>
              </a:rPr>
              <a:t>Operations and Maintenance Engineering​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1400" dirty="0">
                <a:solidFill>
                  <a:schemeClr val="tx2"/>
                </a:solidFill>
                <a:latin typeface="Lato" panose="020F0502020204030203" pitchFamily="34" charset="0"/>
                <a:cs typeface="Lato" panose="020F0502020204030203" pitchFamily="34" charset="0"/>
              </a:rPr>
              <a:t>Aviation Operations​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1400" dirty="0">
                <a:solidFill>
                  <a:schemeClr val="tx2"/>
                </a:solidFill>
                <a:latin typeface="Lato" panose="020F0502020204030203" pitchFamily="34" charset="0"/>
                <a:cs typeface="Lato" panose="020F0502020204030203" pitchFamily="34" charset="0"/>
              </a:rPr>
              <a:t>Forensic and Criminal Investigation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9215335-DC63-0259-D56A-828972157D15}"/>
              </a:ext>
            </a:extLst>
          </p:cNvPr>
          <p:cNvSpPr txBox="1"/>
          <p:nvPr/>
        </p:nvSpPr>
        <p:spPr>
          <a:xfrm>
            <a:off x="6610181" y="2321845"/>
            <a:ext cx="4870619" cy="18158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 dirty="0">
                <a:solidFill>
                  <a:srgbClr val="484A47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Design and Development for Engineering and Manufacturing 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 dirty="0">
                <a:solidFill>
                  <a:srgbClr val="484A47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Education and Early Years </a:t>
            </a:r>
            <a:br>
              <a:rPr lang="en-GB" sz="1400" dirty="0">
                <a:solidFill>
                  <a:srgbClr val="484A47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</a:br>
            <a:r>
              <a:rPr lang="en-GB" sz="1400" dirty="0">
                <a:solidFill>
                  <a:srgbClr val="484A47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Health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 dirty="0">
                <a:solidFill>
                  <a:srgbClr val="484A47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Healthcare Science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 dirty="0">
                <a:solidFill>
                  <a:srgbClr val="484A47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Science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 dirty="0">
                <a:solidFill>
                  <a:srgbClr val="484A47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Maintenance, Installation and Repair for Engineering and Manufacturing</a:t>
            </a:r>
          </a:p>
        </p:txBody>
      </p:sp>
    </p:spTree>
    <p:extLst>
      <p:ext uri="{BB962C8B-B14F-4D97-AF65-F5344CB8AC3E}">
        <p14:creationId xmlns:p14="http://schemas.microsoft.com/office/powerpoint/2010/main" val="7048263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idx="4294967295"/>
          </p:nvPr>
        </p:nvSpPr>
        <p:spPr>
          <a:xfrm>
            <a:off x="1543380" y="546525"/>
            <a:ext cx="6023207" cy="534148"/>
          </a:xfrm>
          <a:prstGeom prst="rect">
            <a:avLst/>
          </a:prstGeom>
        </p:spPr>
        <p:txBody>
          <a:bodyPr lIns="91440" tIns="45720" rIns="91440" bIns="45720" anchor="t">
            <a:noAutofit/>
          </a:bodyPr>
          <a:lstStyle/>
          <a:p>
            <a:r>
              <a:rPr lang="en-GB" sz="3600" b="1" dirty="0">
                <a:solidFill>
                  <a:schemeClr val="bg1"/>
                </a:solidFill>
                <a:latin typeface="Lato" panose="020F0502020204030203" pitchFamily="34" charset="77"/>
                <a:cs typeface="Calibri"/>
              </a:rPr>
              <a:t>Study pathways</a:t>
            </a:r>
          </a:p>
        </p:txBody>
      </p:sp>
      <p:pic>
        <p:nvPicPr>
          <p:cNvPr id="8" name="Picture 7" descr="A blue and white graduation cap&#10;&#10;AI-generated content may be incorrect.">
            <a:extLst>
              <a:ext uri="{FF2B5EF4-FFF2-40B4-BE49-F238E27FC236}">
                <a16:creationId xmlns:a16="http://schemas.microsoft.com/office/drawing/2014/main" id="{5F1F5191-25FB-F77F-15DF-20C1FEF2841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577" y="192019"/>
            <a:ext cx="1243152" cy="1243152"/>
          </a:xfrm>
          <a:prstGeom prst="rect">
            <a:avLst/>
          </a:prstGeom>
        </p:spPr>
      </p:pic>
      <p:sp>
        <p:nvSpPr>
          <p:cNvPr id="13" name="Subtitle 2">
            <a:extLst>
              <a:ext uri="{FF2B5EF4-FFF2-40B4-BE49-F238E27FC236}">
                <a16:creationId xmlns:a16="http://schemas.microsoft.com/office/drawing/2014/main" id="{6B8F7FB7-B68C-5304-9585-D86C1A17AECB}"/>
              </a:ext>
            </a:extLst>
          </p:cNvPr>
          <p:cNvSpPr txBox="1">
            <a:spLocks/>
          </p:cNvSpPr>
          <p:nvPr/>
        </p:nvSpPr>
        <p:spPr>
          <a:xfrm>
            <a:off x="312379" y="1710444"/>
            <a:ext cx="6019800" cy="389850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GB" sz="2500" b="1" dirty="0">
                <a:latin typeface="Lato" panose="020F0502020204030203" pitchFamily="34" charset="77"/>
                <a:cs typeface="Calibri"/>
              </a:rPr>
              <a:t>HTQs (Higher Technical Qualifications) </a:t>
            </a:r>
            <a:endParaRPr lang="en-GB" sz="2500" dirty="0">
              <a:latin typeface="Lato" panose="020F0502020204030203" pitchFamily="34" charset="77"/>
              <a:cs typeface="Calibri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n-GB" sz="1200" b="1" dirty="0">
              <a:solidFill>
                <a:schemeClr val="tx2"/>
              </a:solidFill>
              <a:latin typeface="Lato" panose="020F0502020204030203" pitchFamily="34" charset="77"/>
              <a:cs typeface="Calibri"/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en-GB" sz="1400" b="1" dirty="0">
                <a:solidFill>
                  <a:schemeClr val="tx2"/>
                </a:solidFill>
                <a:latin typeface="Lato" panose="020F0502020204030203" pitchFamily="34" charset="77"/>
                <a:cs typeface="Calibri"/>
              </a:rPr>
              <a:t>You will find occupation routes in:</a:t>
            </a:r>
            <a:endParaRPr lang="en-US" sz="1400" dirty="0">
              <a:solidFill>
                <a:schemeClr val="tx2"/>
              </a:solidFill>
              <a:latin typeface="Lato" panose="020F0502020204030203" pitchFamily="34" charset="77"/>
              <a:ea typeface="Calibri"/>
              <a:cs typeface="Calibri"/>
            </a:endParaRPr>
          </a:p>
          <a:p>
            <a:pPr>
              <a:lnSpc>
                <a:spcPct val="100000"/>
              </a:lnSpc>
              <a:spcAft>
                <a:spcPts val="600"/>
              </a:spcAft>
            </a:pPr>
            <a:r>
              <a:rPr lang="en-GB" sz="1200" dirty="0">
                <a:solidFill>
                  <a:schemeClr val="tx2"/>
                </a:solidFill>
                <a:latin typeface="Lato" panose="020F0502020204030203" pitchFamily="34" charset="77"/>
                <a:cs typeface="Calibri"/>
              </a:rPr>
              <a:t>Construction and the Built Environment</a:t>
            </a:r>
          </a:p>
          <a:p>
            <a:pPr>
              <a:lnSpc>
                <a:spcPct val="100000"/>
              </a:lnSpc>
              <a:spcAft>
                <a:spcPts val="600"/>
              </a:spcAft>
            </a:pPr>
            <a:r>
              <a:rPr lang="en-GB" sz="1200" dirty="0">
                <a:solidFill>
                  <a:schemeClr val="tx2"/>
                </a:solidFill>
                <a:latin typeface="Lato" panose="020F0502020204030203" pitchFamily="34" charset="77"/>
                <a:cs typeface="Calibri"/>
              </a:rPr>
              <a:t>Engineering and Manufacturing</a:t>
            </a:r>
          </a:p>
        </p:txBody>
      </p:sp>
      <p:sp>
        <p:nvSpPr>
          <p:cNvPr id="14" name="Subtitle 2">
            <a:extLst>
              <a:ext uri="{FF2B5EF4-FFF2-40B4-BE49-F238E27FC236}">
                <a16:creationId xmlns:a16="http://schemas.microsoft.com/office/drawing/2014/main" id="{CF5C97D3-BA39-7B83-ABC3-0D9CFA607C13}"/>
              </a:ext>
            </a:extLst>
          </p:cNvPr>
          <p:cNvSpPr txBox="1">
            <a:spLocks/>
          </p:cNvSpPr>
          <p:nvPr/>
        </p:nvSpPr>
        <p:spPr>
          <a:xfrm>
            <a:off x="6254689" y="1710444"/>
            <a:ext cx="2657446" cy="2032470"/>
          </a:xfrm>
          <a:prstGeom prst="rect">
            <a:avLst/>
          </a:prstGeom>
        </p:spPr>
        <p:txBody>
          <a:bodyPr vert="horz" lIns="91440" tIns="45720" rIns="91440" bIns="45720" rtlCol="0" anchor="t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sz="2500" b="1" dirty="0">
                <a:latin typeface="Lato" panose="020F0502020204030203" pitchFamily="34" charset="77"/>
                <a:cs typeface="Calibri"/>
              </a:rPr>
              <a:t>A levels</a:t>
            </a:r>
            <a:r>
              <a:rPr lang="en-GB" b="1" dirty="0">
                <a:latin typeface="Lato" panose="020F0502020204030203" pitchFamily="34" charset="77"/>
                <a:cs typeface="Calibri"/>
              </a:rPr>
              <a:t> </a:t>
            </a:r>
            <a:br>
              <a:rPr lang="en-GB" dirty="0">
                <a:latin typeface="Lato" panose="020F0502020204030203" pitchFamily="34" charset="77"/>
                <a:cs typeface="Calibri"/>
              </a:rPr>
            </a:br>
            <a:endParaRPr lang="en-GB" sz="1400" dirty="0">
              <a:solidFill>
                <a:srgbClr val="05A8A7"/>
              </a:solidFill>
              <a:latin typeface="Lato" panose="020F0502020204030203" pitchFamily="34" charset="77"/>
              <a:ea typeface="Calibri"/>
              <a:cs typeface="Calibri"/>
            </a:endParaRPr>
          </a:p>
          <a:p>
            <a:pPr marL="0" indent="0" algn="l">
              <a:buNone/>
            </a:pPr>
            <a:r>
              <a:rPr lang="en-GB" sz="1400" b="1" dirty="0">
                <a:solidFill>
                  <a:schemeClr val="tx2"/>
                </a:solidFill>
                <a:latin typeface="Lato" panose="020F0502020204030203" pitchFamily="34" charset="77"/>
                <a:cs typeface="Calibri"/>
              </a:rPr>
              <a:t>You might find courses in:</a:t>
            </a:r>
          </a:p>
          <a:p>
            <a:pPr>
              <a:buFont typeface="Arial"/>
              <a:buChar char="•"/>
            </a:pPr>
            <a:r>
              <a:rPr lang="en-GB" sz="1200" dirty="0">
                <a:solidFill>
                  <a:schemeClr val="tx2"/>
                </a:solidFill>
                <a:latin typeface="Lato" panose="020F0502020204030203" pitchFamily="34" charset="77"/>
                <a:cs typeface="Calibri"/>
              </a:rPr>
              <a:t>Physics</a:t>
            </a:r>
          </a:p>
          <a:p>
            <a:pPr>
              <a:buFont typeface="Arial"/>
              <a:buChar char="•"/>
            </a:pPr>
            <a:r>
              <a:rPr lang="en-GB" sz="1200" dirty="0">
                <a:solidFill>
                  <a:schemeClr val="tx2"/>
                </a:solidFill>
                <a:latin typeface="Lato" panose="020F0502020204030203" pitchFamily="34" charset="77"/>
                <a:cs typeface="Calibri"/>
              </a:rPr>
              <a:t>Engineering</a:t>
            </a:r>
          </a:p>
          <a:p>
            <a:pPr>
              <a:buFont typeface="Arial"/>
              <a:buChar char="•"/>
            </a:pPr>
            <a:r>
              <a:rPr lang="en-GB" sz="1200" dirty="0">
                <a:solidFill>
                  <a:schemeClr val="tx2"/>
                </a:solidFill>
                <a:latin typeface="Lato" panose="020F0502020204030203" pitchFamily="34" charset="77"/>
                <a:cs typeface="Calibri"/>
              </a:rPr>
              <a:t>Statistics</a:t>
            </a:r>
          </a:p>
          <a:p>
            <a:pPr>
              <a:buFont typeface="Arial"/>
              <a:buChar char="•"/>
            </a:pPr>
            <a:r>
              <a:rPr lang="en-GB" sz="1200" dirty="0">
                <a:solidFill>
                  <a:schemeClr val="tx2"/>
                </a:solidFill>
                <a:latin typeface="Lato" panose="020F0502020204030203" pitchFamily="34" charset="77"/>
                <a:cs typeface="Calibri"/>
              </a:rPr>
              <a:t>Computer Science</a:t>
            </a:r>
          </a:p>
        </p:txBody>
      </p:sp>
      <p:sp>
        <p:nvSpPr>
          <p:cNvPr id="15" name="Subtitle 2">
            <a:extLst>
              <a:ext uri="{FF2B5EF4-FFF2-40B4-BE49-F238E27FC236}">
                <a16:creationId xmlns:a16="http://schemas.microsoft.com/office/drawing/2014/main" id="{830904A5-E971-E368-A3EE-F0C8D61241F8}"/>
              </a:ext>
            </a:extLst>
          </p:cNvPr>
          <p:cNvSpPr txBox="1">
            <a:spLocks/>
          </p:cNvSpPr>
          <p:nvPr/>
        </p:nvSpPr>
        <p:spPr>
          <a:xfrm>
            <a:off x="6256306" y="4130716"/>
            <a:ext cx="2805495" cy="269659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sz="2500" b="1" dirty="0">
                <a:latin typeface="Lato" panose="020F0502020204030203" pitchFamily="34" charset="77"/>
                <a:cs typeface="Calibri"/>
              </a:rPr>
              <a:t>Higher education </a:t>
            </a:r>
            <a:endParaRPr lang="en-GB" sz="1800" dirty="0">
              <a:latin typeface="Lato" panose="020F0502020204030203" pitchFamily="34" charset="77"/>
            </a:endParaRPr>
          </a:p>
          <a:p>
            <a:pPr marL="0" indent="0">
              <a:buNone/>
            </a:pPr>
            <a:r>
              <a:rPr lang="en-GB" sz="1400" b="1" dirty="0">
                <a:solidFill>
                  <a:schemeClr val="tx2"/>
                </a:solidFill>
                <a:latin typeface="Lato" panose="020F0502020204030203" pitchFamily="34" charset="77"/>
                <a:cs typeface="Calibri"/>
              </a:rPr>
              <a:t>You might find courses in:</a:t>
            </a:r>
            <a:endParaRPr lang="en-GB" sz="1400" b="1" dirty="0">
              <a:solidFill>
                <a:schemeClr val="tx2"/>
              </a:solidFill>
              <a:latin typeface="Lato" panose="020F0502020204030203" pitchFamily="34" charset="77"/>
              <a:ea typeface="Calibri"/>
              <a:cs typeface="Calibri"/>
            </a:endParaRPr>
          </a:p>
          <a:p>
            <a:pPr>
              <a:lnSpc>
                <a:spcPct val="100000"/>
              </a:lnSpc>
            </a:pPr>
            <a:r>
              <a:rPr lang="en-GB" sz="1200" dirty="0">
                <a:solidFill>
                  <a:schemeClr val="tx2"/>
                </a:solidFill>
                <a:latin typeface="Lato" panose="020F0502020204030203" pitchFamily="34" charset="77"/>
                <a:cs typeface="Calibri"/>
              </a:rPr>
              <a:t>Aerospace Engineering</a:t>
            </a:r>
          </a:p>
          <a:p>
            <a:pPr>
              <a:lnSpc>
                <a:spcPct val="100000"/>
              </a:lnSpc>
            </a:pPr>
            <a:r>
              <a:rPr lang="en-GB" sz="1200" dirty="0">
                <a:solidFill>
                  <a:schemeClr val="tx2"/>
                </a:solidFill>
                <a:latin typeface="Lato" panose="020F0502020204030203" pitchFamily="34" charset="77"/>
                <a:cs typeface="Calibri"/>
              </a:rPr>
              <a:t>Agriculture and related Sciences</a:t>
            </a:r>
          </a:p>
          <a:p>
            <a:pPr>
              <a:lnSpc>
                <a:spcPct val="100000"/>
              </a:lnSpc>
            </a:pPr>
            <a:r>
              <a:rPr lang="en-GB" sz="1200" dirty="0">
                <a:solidFill>
                  <a:schemeClr val="tx2"/>
                </a:solidFill>
                <a:latin typeface="Lato" panose="020F0502020204030203" pitchFamily="34" charset="77"/>
                <a:cs typeface="Calibri"/>
              </a:rPr>
              <a:t>Medicine and allied subjects</a:t>
            </a:r>
          </a:p>
          <a:p>
            <a:pPr>
              <a:lnSpc>
                <a:spcPct val="100000"/>
              </a:lnSpc>
            </a:pPr>
            <a:r>
              <a:rPr lang="en-GB" sz="1200" dirty="0">
                <a:solidFill>
                  <a:schemeClr val="tx2"/>
                </a:solidFill>
                <a:latin typeface="Lato" panose="020F0502020204030203" pitchFamily="34" charset="77"/>
                <a:cs typeface="Calibri"/>
              </a:rPr>
              <a:t>Electrical and Electronic Engineering</a:t>
            </a:r>
          </a:p>
          <a:p>
            <a:pPr>
              <a:lnSpc>
                <a:spcPct val="100000"/>
              </a:lnSpc>
            </a:pPr>
            <a:r>
              <a:rPr lang="en-GB" sz="1200" dirty="0">
                <a:solidFill>
                  <a:schemeClr val="tx2"/>
                </a:solidFill>
                <a:latin typeface="Lato" panose="020F0502020204030203" pitchFamily="34" charset="77"/>
                <a:cs typeface="Calibri"/>
              </a:rPr>
              <a:t>Biophysics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372CE45E-EA92-178E-B807-CA0D35EF1B74}"/>
              </a:ext>
            </a:extLst>
          </p:cNvPr>
          <p:cNvSpPr/>
          <p:nvPr/>
        </p:nvSpPr>
        <p:spPr>
          <a:xfrm>
            <a:off x="9080576" y="4369923"/>
            <a:ext cx="2657446" cy="2275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1200" dirty="0">
                <a:solidFill>
                  <a:schemeClr val="tx2"/>
                </a:solidFill>
                <a:latin typeface="Lato" panose="020F0502020204030203" pitchFamily="34" charset="77"/>
                <a:cs typeface="Calibri"/>
              </a:rPr>
              <a:t>Veterinary Science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1200" dirty="0">
                <a:solidFill>
                  <a:schemeClr val="tx2"/>
                </a:solidFill>
                <a:latin typeface="Lato" panose="020F0502020204030203" pitchFamily="34" charset="77"/>
                <a:cs typeface="Calibri"/>
              </a:rPr>
              <a:t>Optometry​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1200" dirty="0">
                <a:solidFill>
                  <a:schemeClr val="tx2"/>
                </a:solidFill>
                <a:latin typeface="Lato" panose="020F0502020204030203" pitchFamily="34" charset="77"/>
                <a:cs typeface="Calibri"/>
              </a:rPr>
              <a:t>Paramedic Science ​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1200" dirty="0">
                <a:solidFill>
                  <a:schemeClr val="tx2"/>
                </a:solidFill>
                <a:latin typeface="Lato" panose="020F0502020204030203" pitchFamily="34" charset="77"/>
                <a:cs typeface="Calibri"/>
              </a:rPr>
              <a:t>Physical Sciences ​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1200" dirty="0">
                <a:solidFill>
                  <a:schemeClr val="tx2"/>
                </a:solidFill>
                <a:latin typeface="Lato" panose="020F0502020204030203" pitchFamily="34" charset="77"/>
                <a:cs typeface="Calibri"/>
              </a:rPr>
              <a:t>Pharmacology, Toxicology and Pharmacy​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1200" dirty="0">
                <a:solidFill>
                  <a:schemeClr val="tx2"/>
                </a:solidFill>
                <a:latin typeface="Lato" panose="020F0502020204030203" pitchFamily="34" charset="77"/>
                <a:cs typeface="Calibri"/>
              </a:rPr>
              <a:t>Radiography and Medical Technology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81591186-E2A9-39F8-F1A7-2845AD621307}"/>
              </a:ext>
            </a:extLst>
          </p:cNvPr>
          <p:cNvCxnSpPr>
            <a:cxnSpLocks/>
          </p:cNvCxnSpPr>
          <p:nvPr/>
        </p:nvCxnSpPr>
        <p:spPr>
          <a:xfrm>
            <a:off x="1685365" y="1215450"/>
            <a:ext cx="6603540" cy="0"/>
          </a:xfrm>
          <a:prstGeom prst="line">
            <a:avLst/>
          </a:prstGeom>
          <a:ln w="38100">
            <a:solidFill>
              <a:srgbClr val="484A4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4" descr="A black and grey striped background&#10;&#10;AI-generated content may be incorrect.">
            <a:extLst>
              <a:ext uri="{FF2B5EF4-FFF2-40B4-BE49-F238E27FC236}">
                <a16:creationId xmlns:a16="http://schemas.microsoft.com/office/drawing/2014/main" id="{35C6CDF9-CBFC-1F0D-43BF-D017DEC2388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432"/>
          <a:stretch>
            <a:fillRect/>
          </a:stretch>
        </p:blipFill>
        <p:spPr>
          <a:xfrm>
            <a:off x="0" y="5065191"/>
            <a:ext cx="5096262" cy="16007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960222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4DC452B-5769-A517-7402-A9F40042B25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9C3A1B-6F6E-1F74-3E5B-2F6988968796}"/>
              </a:ext>
            </a:extLst>
          </p:cNvPr>
          <p:cNvSpPr>
            <a:spLocks noGrp="1"/>
          </p:cNvSpPr>
          <p:nvPr>
            <p:ph type="ctrTitle" idx="4294967295"/>
          </p:nvPr>
        </p:nvSpPr>
        <p:spPr>
          <a:xfrm>
            <a:off x="1543380" y="546525"/>
            <a:ext cx="6023207" cy="534148"/>
          </a:xfrm>
          <a:prstGeom prst="rect">
            <a:avLst/>
          </a:prstGeom>
        </p:spPr>
        <p:txBody>
          <a:bodyPr lIns="91440" tIns="45720" rIns="91440" bIns="45720" anchor="t">
            <a:noAutofit/>
          </a:bodyPr>
          <a:lstStyle/>
          <a:p>
            <a:r>
              <a:rPr lang="en-GB" sz="3600" b="1" dirty="0">
                <a:solidFill>
                  <a:schemeClr val="bg1"/>
                </a:solidFill>
                <a:latin typeface="Lato" panose="020F0502020204030203" pitchFamily="34" charset="77"/>
                <a:cs typeface="Calibri"/>
              </a:rPr>
              <a:t>Work pathways</a:t>
            </a:r>
          </a:p>
        </p:txBody>
      </p:sp>
      <p:pic>
        <p:nvPicPr>
          <p:cNvPr id="3" name="Picture 2" descr="A blue and white circle with a person behind a computer&#10;&#10;AI-generated content may be incorrect.">
            <a:extLst>
              <a:ext uri="{FF2B5EF4-FFF2-40B4-BE49-F238E27FC236}">
                <a16:creationId xmlns:a16="http://schemas.microsoft.com/office/drawing/2014/main" id="{D548C857-7D2C-80AC-CBB2-4F8B5CFE3C0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285" y="192020"/>
            <a:ext cx="1243152" cy="1243152"/>
          </a:xfrm>
          <a:prstGeom prst="rect">
            <a:avLst/>
          </a:prstGeom>
        </p:spPr>
      </p:pic>
      <p:sp>
        <p:nvSpPr>
          <p:cNvPr id="4" name="Subtitle 2">
            <a:extLst>
              <a:ext uri="{FF2B5EF4-FFF2-40B4-BE49-F238E27FC236}">
                <a16:creationId xmlns:a16="http://schemas.microsoft.com/office/drawing/2014/main" id="{01554ADD-824D-4BFA-3A12-A689BD92658E}"/>
              </a:ext>
            </a:extLst>
          </p:cNvPr>
          <p:cNvSpPr txBox="1">
            <a:spLocks/>
          </p:cNvSpPr>
          <p:nvPr/>
        </p:nvSpPr>
        <p:spPr>
          <a:xfrm>
            <a:off x="444500" y="1945228"/>
            <a:ext cx="5651500" cy="366874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sz="2500" b="1" dirty="0">
                <a:latin typeface="Lato" panose="020F0502020204030203" pitchFamily="34" charset="77"/>
                <a:cs typeface="Calibri"/>
              </a:rPr>
              <a:t>Supported internships with an education, health and care plan </a:t>
            </a:r>
          </a:p>
          <a:p>
            <a:pPr marL="0" indent="0">
              <a:buFont typeface="Arial" panose="020B0604020202020204" pitchFamily="34" charset="0"/>
              <a:buNone/>
            </a:pPr>
            <a:br>
              <a:rPr lang="en-GB" sz="100" dirty="0">
                <a:latin typeface="Lato" panose="020F0502020204030203" pitchFamily="34" charset="77"/>
                <a:cs typeface="Calibri"/>
              </a:rPr>
            </a:br>
            <a:br>
              <a:rPr lang="en-GB" sz="1400" b="1" dirty="0">
                <a:latin typeface="Lato" panose="020F0502020204030203" pitchFamily="34" charset="77"/>
                <a:cs typeface="Calibri"/>
              </a:rPr>
            </a:br>
            <a:r>
              <a:rPr lang="en-GB" sz="1400" b="1" dirty="0">
                <a:solidFill>
                  <a:schemeClr val="tx2"/>
                </a:solidFill>
                <a:latin typeface="Lato" panose="020F0502020204030203" pitchFamily="34" charset="77"/>
                <a:cs typeface="Calibri"/>
              </a:rPr>
              <a:t> </a:t>
            </a:r>
            <a:endParaRPr lang="en-GB" dirty="0">
              <a:solidFill>
                <a:schemeClr val="tx2"/>
              </a:solidFill>
              <a:latin typeface="Lato" panose="020F0502020204030203" pitchFamily="34" charset="77"/>
              <a:ea typeface="Calibri"/>
              <a:cs typeface="Calibri"/>
            </a:endParaRPr>
          </a:p>
          <a:p>
            <a:pPr marL="0" indent="0">
              <a:buNone/>
            </a:pPr>
            <a:r>
              <a:rPr lang="en-GB" sz="1400" b="1" dirty="0">
                <a:solidFill>
                  <a:schemeClr val="tx2"/>
                </a:solidFill>
                <a:latin typeface="Lato" panose="020F0502020204030203" pitchFamily="34" charset="77"/>
                <a:cs typeface="Calibri"/>
              </a:rPr>
              <a:t>You might read about:</a:t>
            </a:r>
            <a:endParaRPr lang="en-GB" b="1" dirty="0">
              <a:solidFill>
                <a:schemeClr val="tx2"/>
              </a:solidFill>
              <a:latin typeface="Lato" panose="020F0502020204030203" pitchFamily="34" charset="77"/>
              <a:cs typeface="Calibri"/>
            </a:endParaRPr>
          </a:p>
          <a:p>
            <a:pPr>
              <a:lnSpc>
                <a:spcPct val="100000"/>
              </a:lnSpc>
            </a:pPr>
            <a:r>
              <a:rPr lang="en-GB" sz="1400" dirty="0">
                <a:solidFill>
                  <a:schemeClr val="tx2"/>
                </a:solidFill>
                <a:latin typeface="Lato" panose="020F0502020204030203" pitchFamily="34" charset="77"/>
                <a:cs typeface="Calibri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Access to Work Funding</a:t>
            </a:r>
            <a:r>
              <a:rPr lang="en-GB" sz="1400" dirty="0">
                <a:solidFill>
                  <a:schemeClr val="tx2"/>
                </a:solidFill>
                <a:latin typeface="Lato" panose="020F0502020204030203" pitchFamily="34" charset="77"/>
                <a:cs typeface="Calibri"/>
              </a:rPr>
              <a:t> (if you have a disability or health condition)</a:t>
            </a:r>
            <a:endParaRPr lang="en-GB" dirty="0">
              <a:solidFill>
                <a:schemeClr val="tx2"/>
              </a:solidFill>
              <a:latin typeface="Lato" panose="020F0502020204030203" pitchFamily="34" charset="77"/>
              <a:cs typeface="Calibri" panose="020F0502020204030204"/>
            </a:endParaRPr>
          </a:p>
          <a:p>
            <a:pPr>
              <a:lnSpc>
                <a:spcPct val="100000"/>
              </a:lnSpc>
            </a:pPr>
            <a:r>
              <a:rPr lang="en-GB" sz="1400" dirty="0">
                <a:solidFill>
                  <a:schemeClr val="tx2"/>
                </a:solidFill>
                <a:latin typeface="Lato" panose="020F0502020204030203" pitchFamily="34" charset="77"/>
                <a:cs typeface="Calibri"/>
                <a:hlinkClick r:id="rId5"/>
              </a:rPr>
              <a:t>Preparing for Adulthood </a:t>
            </a:r>
            <a:r>
              <a:rPr lang="en-GB" sz="1400" dirty="0">
                <a:solidFill>
                  <a:schemeClr val="tx2"/>
                </a:solidFill>
                <a:latin typeface="Lato" panose="020F0502020204030203" pitchFamily="34" charset="77"/>
                <a:cs typeface="Calibri"/>
              </a:rPr>
              <a:t> </a:t>
            </a:r>
          </a:p>
          <a:p>
            <a:pPr indent="0">
              <a:lnSpc>
                <a:spcPct val="100000"/>
              </a:lnSpc>
              <a:buNone/>
            </a:pPr>
            <a:endParaRPr lang="en-GB" dirty="0">
              <a:solidFill>
                <a:schemeClr val="tx2"/>
              </a:solidFill>
              <a:latin typeface="Lato" panose="020F0502020204030203" pitchFamily="34" charset="77"/>
              <a:cs typeface="Calibri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n-GB" dirty="0">
              <a:solidFill>
                <a:schemeClr val="tx2"/>
              </a:solidFill>
              <a:latin typeface="Lato" panose="020F0502020204030203" pitchFamily="34" charset="77"/>
              <a:cs typeface="Calibri"/>
            </a:endParaRPr>
          </a:p>
          <a:p>
            <a:endParaRPr lang="en-GB" dirty="0">
              <a:solidFill>
                <a:schemeClr val="tx2"/>
              </a:solidFill>
              <a:latin typeface="Lato" panose="020F0502020204030203" pitchFamily="34" charset="77"/>
              <a:cs typeface="Calibri"/>
            </a:endParaRPr>
          </a:p>
        </p:txBody>
      </p:sp>
      <p:sp>
        <p:nvSpPr>
          <p:cNvPr id="5" name="Subtitle 2">
            <a:extLst>
              <a:ext uri="{FF2B5EF4-FFF2-40B4-BE49-F238E27FC236}">
                <a16:creationId xmlns:a16="http://schemas.microsoft.com/office/drawing/2014/main" id="{1EA0D600-3643-E2B3-8E9B-A2F5D605148C}"/>
              </a:ext>
            </a:extLst>
          </p:cNvPr>
          <p:cNvSpPr txBox="1">
            <a:spLocks/>
          </p:cNvSpPr>
          <p:nvPr/>
        </p:nvSpPr>
        <p:spPr>
          <a:xfrm>
            <a:off x="6446974" y="2046453"/>
            <a:ext cx="4736646" cy="341770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sz="2500" b="1" dirty="0">
                <a:latin typeface="Lato" panose="020F0502020204030203" pitchFamily="34" charset="77"/>
                <a:cs typeface="Calibri"/>
              </a:rPr>
              <a:t>School leaver programmes </a:t>
            </a:r>
          </a:p>
          <a:p>
            <a:pPr marL="0" indent="0">
              <a:buNone/>
            </a:pPr>
            <a:endParaRPr lang="en-GB" sz="1400" b="1" dirty="0">
              <a:solidFill>
                <a:schemeClr val="tx2"/>
              </a:solidFill>
              <a:latin typeface="Lato" panose="020F0502020204030203" pitchFamily="34" charset="77"/>
              <a:cs typeface="Calibri"/>
            </a:endParaRPr>
          </a:p>
          <a:p>
            <a:pPr marL="0" indent="0" algn="l">
              <a:buNone/>
            </a:pPr>
            <a:r>
              <a:rPr lang="en-GB" sz="1400" b="1" dirty="0">
                <a:solidFill>
                  <a:schemeClr val="tx2"/>
                </a:solidFill>
                <a:latin typeface="Lato" panose="020F0502020204030203" pitchFamily="34" charset="77"/>
                <a:cs typeface="Calibri"/>
              </a:rPr>
              <a:t>You might read about:</a:t>
            </a:r>
            <a:endParaRPr lang="en-GB" dirty="0">
              <a:solidFill>
                <a:schemeClr val="tx2"/>
              </a:solidFill>
              <a:latin typeface="Lato" panose="020F0502020204030203" pitchFamily="34" charset="77"/>
            </a:endParaRPr>
          </a:p>
          <a:p>
            <a:r>
              <a:rPr lang="en-GB" sz="1400" dirty="0">
                <a:solidFill>
                  <a:schemeClr val="tx2"/>
                </a:solidFill>
                <a:latin typeface="Lato" panose="020F0502020204030203" pitchFamily="34" charset="77"/>
                <a:cs typeface="Calibri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How to fill in an application form</a:t>
            </a:r>
            <a:endParaRPr lang="en-GB" sz="1400" dirty="0">
              <a:solidFill>
                <a:schemeClr val="tx2"/>
              </a:solidFill>
              <a:latin typeface="Lato" panose="020F0502020204030203" pitchFamily="34" charset="77"/>
              <a:cs typeface="Calibri"/>
            </a:endParaRPr>
          </a:p>
          <a:p>
            <a:r>
              <a:rPr lang="en-GB" sz="1400" dirty="0">
                <a:solidFill>
                  <a:schemeClr val="tx2"/>
                </a:solidFill>
                <a:latin typeface="Lato" panose="020F0502020204030203" pitchFamily="34" charset="77"/>
                <a:cs typeface="Calibri"/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How to write a CV</a:t>
            </a:r>
            <a:endParaRPr lang="en-GB" sz="1400" dirty="0">
              <a:solidFill>
                <a:schemeClr val="tx2"/>
              </a:solidFill>
              <a:latin typeface="Lato" panose="020F0502020204030203" pitchFamily="34" charset="77"/>
              <a:cs typeface="Calibri"/>
            </a:endParaRPr>
          </a:p>
          <a:p>
            <a:r>
              <a:rPr lang="en-GB" sz="1400" dirty="0">
                <a:solidFill>
                  <a:schemeClr val="tx2"/>
                </a:solidFill>
                <a:latin typeface="Lato" panose="020F0502020204030203" pitchFamily="34" charset="77"/>
                <a:cs typeface="Calibri"/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Interview help</a:t>
            </a:r>
            <a:endParaRPr lang="en-GB" sz="1400" dirty="0">
              <a:solidFill>
                <a:schemeClr val="tx2"/>
              </a:solidFill>
              <a:latin typeface="Lato" panose="020F0502020204030203" pitchFamily="34" charset="77"/>
              <a:cs typeface="Calibri"/>
            </a:endParaRPr>
          </a:p>
          <a:p>
            <a:r>
              <a:rPr lang="en-GB" sz="1400" dirty="0">
                <a:solidFill>
                  <a:schemeClr val="tx2"/>
                </a:solidFill>
                <a:latin typeface="Lato" panose="020F0502020204030203" pitchFamily="34" charset="77"/>
                <a:hlinkClick r:id="rId9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Progressing your career</a:t>
            </a:r>
            <a:r>
              <a:rPr lang="en-GB" sz="1400" dirty="0">
                <a:solidFill>
                  <a:schemeClr val="tx2"/>
                </a:solidFill>
                <a:latin typeface="Lato" panose="020F0502020204030203" pitchFamily="34" charset="77"/>
              </a:rPr>
              <a:t> (Careers Advice from NCS)</a:t>
            </a:r>
            <a:endParaRPr lang="en-GB" sz="1200" dirty="0">
              <a:solidFill>
                <a:schemeClr val="tx2"/>
              </a:solidFill>
              <a:latin typeface="Lato" panose="020F0502020204030203" pitchFamily="34" charset="77"/>
              <a:cs typeface="Calibri"/>
            </a:endParaRP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6F4950ED-7ED0-3DBB-D729-A10EC4548758}"/>
              </a:ext>
            </a:extLst>
          </p:cNvPr>
          <p:cNvCxnSpPr>
            <a:cxnSpLocks/>
          </p:cNvCxnSpPr>
          <p:nvPr/>
        </p:nvCxnSpPr>
        <p:spPr>
          <a:xfrm>
            <a:off x="1685365" y="1215450"/>
            <a:ext cx="6603540" cy="0"/>
          </a:xfrm>
          <a:prstGeom prst="line">
            <a:avLst/>
          </a:prstGeom>
          <a:ln w="38100">
            <a:solidFill>
              <a:srgbClr val="484A4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5" descr="A black and grey striped background&#10;&#10;AI-generated content may be incorrect.">
            <a:extLst>
              <a:ext uri="{FF2B5EF4-FFF2-40B4-BE49-F238E27FC236}">
                <a16:creationId xmlns:a16="http://schemas.microsoft.com/office/drawing/2014/main" id="{00FB6A5D-A62D-2BCD-0ABF-B8A7865F3399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432"/>
          <a:stretch>
            <a:fillRect/>
          </a:stretch>
        </p:blipFill>
        <p:spPr>
          <a:xfrm>
            <a:off x="0" y="5065191"/>
            <a:ext cx="5096262" cy="16007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252648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black and grey striped background&#10;&#10;AI-generated content may be incorrect.">
            <a:extLst>
              <a:ext uri="{FF2B5EF4-FFF2-40B4-BE49-F238E27FC236}">
                <a16:creationId xmlns:a16="http://schemas.microsoft.com/office/drawing/2014/main" id="{8372C3B2-7C5B-7E7C-E420-6E0B9373997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617" r="-1"/>
          <a:stretch>
            <a:fillRect/>
          </a:stretch>
        </p:blipFill>
        <p:spPr>
          <a:xfrm>
            <a:off x="3947647" y="3899751"/>
            <a:ext cx="8053371" cy="144377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idx="4294967295"/>
          </p:nvPr>
        </p:nvSpPr>
        <p:spPr>
          <a:xfrm>
            <a:off x="365806" y="519883"/>
            <a:ext cx="5651500" cy="749980"/>
          </a:xfrm>
          <a:prstGeom prst="rect">
            <a:avLst/>
          </a:prstGeom>
        </p:spPr>
        <p:txBody>
          <a:bodyPr lIns="91440" tIns="45720" rIns="91440" bIns="45720" anchor="t">
            <a:normAutofit/>
          </a:bodyPr>
          <a:lstStyle/>
          <a:p>
            <a:r>
              <a:rPr lang="en-GB" sz="3600" b="1" dirty="0">
                <a:solidFill>
                  <a:schemeClr val="bg1"/>
                </a:solidFill>
                <a:latin typeface="Lato" panose="020F0502020204030203" pitchFamily="34" charset="77"/>
                <a:cs typeface="Calibri"/>
              </a:rPr>
              <a:t>University league tables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4294967295"/>
          </p:nvPr>
        </p:nvSpPr>
        <p:spPr>
          <a:xfrm>
            <a:off x="528228" y="1714498"/>
            <a:ext cx="8038256" cy="436578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n-GB" sz="2500" b="1" dirty="0">
                <a:latin typeface="Lato" panose="020F0502020204030203" pitchFamily="34" charset="77"/>
                <a:cs typeface="Calibri"/>
              </a:rPr>
              <a:t>See at a glance the university ranking for Physics</a:t>
            </a:r>
            <a:endParaRPr lang="en-GB" sz="1600" dirty="0">
              <a:latin typeface="Lato" panose="020F0502020204030203" pitchFamily="34" charset="77"/>
              <a:cs typeface="Calibri"/>
            </a:endParaRPr>
          </a:p>
          <a:p>
            <a:pPr marL="0" indent="0">
              <a:buNone/>
            </a:pPr>
            <a:endParaRPr lang="en-GB" sz="1400" dirty="0">
              <a:latin typeface="Lato" panose="020F0502020204030203" pitchFamily="34" charset="77"/>
              <a:hlinkClick r:id="rId4"/>
            </a:endParaRPr>
          </a:p>
          <a:p>
            <a:pPr marL="0" indent="0">
              <a:buNone/>
            </a:pPr>
            <a:r>
              <a:rPr lang="en-GB" sz="1400" dirty="0">
                <a:latin typeface="Lato" panose="020F0502020204030203" pitchFamily="34" charset="0"/>
                <a:cs typeface="Lato" panose="020F0502020204030203" pitchFamily="34" charset="0"/>
                <a:hlinkClick r:id="rId5"/>
              </a:rPr>
              <a:t>Physics and Astonomy Rankings (thecompleteuniversityguide.co.uk)</a:t>
            </a:r>
            <a:endParaRPr lang="en-GB" sz="1400" dirty="0">
              <a:latin typeface="Lato" panose="020F0502020204030203" pitchFamily="34" charset="0"/>
              <a:cs typeface="Lato" panose="020F0502020204030203" pitchFamily="34" charset="0"/>
              <a:hlinkClick r:id="" action="ppaction://noaction"/>
            </a:endParaRPr>
          </a:p>
          <a:p>
            <a:pPr marL="0" indent="0">
              <a:buNone/>
            </a:pPr>
            <a:r>
              <a:rPr lang="en-GB" sz="1400" b="1" dirty="0">
                <a:solidFill>
                  <a:schemeClr val="tx2"/>
                </a:solidFill>
                <a:latin typeface="Lato" panose="020F0502020204030203" pitchFamily="34" charset="0"/>
                <a:cs typeface="Lato" panose="020F0502020204030203" pitchFamily="34" charset="0"/>
              </a:rPr>
              <a:t>Filter by:</a:t>
            </a:r>
          </a:p>
          <a:p>
            <a:pPr>
              <a:lnSpc>
                <a:spcPct val="150000"/>
              </a:lnSpc>
            </a:pPr>
            <a:r>
              <a:rPr lang="en-GB" sz="1400" dirty="0">
                <a:solidFill>
                  <a:schemeClr val="tx2"/>
                </a:solidFill>
                <a:latin typeface="Lato" panose="020F0502020204030203" pitchFamily="34" charset="0"/>
                <a:cs typeface="Lato" panose="020F0502020204030203" pitchFamily="34" charset="0"/>
              </a:rPr>
              <a:t>Overall score</a:t>
            </a:r>
          </a:p>
          <a:p>
            <a:pPr>
              <a:lnSpc>
                <a:spcPct val="150000"/>
              </a:lnSpc>
            </a:pPr>
            <a:r>
              <a:rPr lang="en-GB" sz="1400" dirty="0">
                <a:solidFill>
                  <a:schemeClr val="tx2"/>
                </a:solidFill>
                <a:latin typeface="Lato" panose="020F0502020204030203" pitchFamily="34" charset="0"/>
                <a:cs typeface="Lato" panose="020F0502020204030203" pitchFamily="34" charset="0"/>
              </a:rPr>
              <a:t>Entry standards</a:t>
            </a:r>
          </a:p>
          <a:p>
            <a:pPr>
              <a:lnSpc>
                <a:spcPct val="150000"/>
              </a:lnSpc>
            </a:pPr>
            <a:r>
              <a:rPr lang="en-GB" sz="1400" dirty="0">
                <a:solidFill>
                  <a:schemeClr val="tx2"/>
                </a:solidFill>
                <a:latin typeface="Lato" panose="020F0502020204030203" pitchFamily="34" charset="0"/>
                <a:cs typeface="Lato" panose="020F0502020204030203" pitchFamily="34" charset="0"/>
              </a:rPr>
              <a:t>Student satisfaction</a:t>
            </a:r>
          </a:p>
          <a:p>
            <a:pPr>
              <a:lnSpc>
                <a:spcPct val="150000"/>
              </a:lnSpc>
            </a:pPr>
            <a:r>
              <a:rPr lang="en-GB" sz="1400" dirty="0">
                <a:solidFill>
                  <a:schemeClr val="tx2"/>
                </a:solidFill>
                <a:latin typeface="Lato" panose="020F0502020204030203" pitchFamily="34" charset="0"/>
                <a:cs typeface="Lato" panose="020F0502020204030203" pitchFamily="34" charset="0"/>
              </a:rPr>
              <a:t>Research quality</a:t>
            </a:r>
          </a:p>
          <a:p>
            <a:pPr>
              <a:lnSpc>
                <a:spcPct val="150000"/>
              </a:lnSpc>
            </a:pPr>
            <a:r>
              <a:rPr lang="en-GB" sz="1400" dirty="0">
                <a:solidFill>
                  <a:schemeClr val="tx2"/>
                </a:solidFill>
                <a:latin typeface="Lato" panose="020F0502020204030203" pitchFamily="34" charset="0"/>
                <a:cs typeface="Lato" panose="020F0502020204030203" pitchFamily="34" charset="0"/>
              </a:rPr>
              <a:t>Research intensity</a:t>
            </a:r>
          </a:p>
          <a:p>
            <a:pPr>
              <a:lnSpc>
                <a:spcPct val="150000"/>
              </a:lnSpc>
            </a:pPr>
            <a:r>
              <a:rPr lang="en-GB" sz="1400" dirty="0">
                <a:solidFill>
                  <a:schemeClr val="tx2"/>
                </a:solidFill>
                <a:latin typeface="Lato" panose="020F0502020204030203" pitchFamily="34" charset="0"/>
                <a:cs typeface="Lato" panose="020F0502020204030203" pitchFamily="34" charset="0"/>
              </a:rPr>
              <a:t>Graduate prospects</a:t>
            </a:r>
          </a:p>
          <a:p>
            <a:pPr marL="0" indent="0" algn="l">
              <a:buNone/>
            </a:pPr>
            <a:endParaRPr lang="en-GB" sz="2600" dirty="0">
              <a:solidFill>
                <a:schemeClr val="tx2"/>
              </a:solidFill>
              <a:latin typeface="Lato" panose="020F0502020204030203" pitchFamily="34" charset="77"/>
              <a:cs typeface="Calibri"/>
            </a:endParaRPr>
          </a:p>
          <a:p>
            <a:pPr algn="l"/>
            <a:endParaRPr lang="en-GB" sz="2600" dirty="0">
              <a:solidFill>
                <a:schemeClr val="tx2"/>
              </a:solidFill>
              <a:latin typeface="Lato" panose="020F0502020204030203" pitchFamily="34" charset="77"/>
              <a:cs typeface="Calibri"/>
            </a:endParaRPr>
          </a:p>
        </p:txBody>
      </p:sp>
      <p:pic>
        <p:nvPicPr>
          <p:cNvPr id="8" name="Picture 8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BC6ED3B6-C1F0-6CB6-FE23-2448123B93E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189296" y="290112"/>
            <a:ext cx="1889391" cy="597468"/>
          </a:xfrm>
          <a:prstGeom prst="rect">
            <a:avLst/>
          </a:prstGeom>
        </p:spPr>
      </p:pic>
      <p:pic>
        <p:nvPicPr>
          <p:cNvPr id="11" name="Picture 10" descr="A blue and white logo of a computer with a graduation cap on the screen&#10;&#10;AI-generated content may be incorrect.">
            <a:extLst>
              <a:ext uri="{FF2B5EF4-FFF2-40B4-BE49-F238E27FC236}">
                <a16:creationId xmlns:a16="http://schemas.microsoft.com/office/drawing/2014/main" id="{6D1E0CF3-2126-0900-B794-7609CC779007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5974" y="3175362"/>
            <a:ext cx="3049571" cy="3049571"/>
          </a:xfrm>
          <a:prstGeom prst="rect">
            <a:avLst/>
          </a:prstGeom>
        </p:spPr>
      </p:pic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18A102F3-3E68-BECA-EAE2-77C1C6490DDA}"/>
              </a:ext>
            </a:extLst>
          </p:cNvPr>
          <p:cNvCxnSpPr/>
          <p:nvPr/>
        </p:nvCxnSpPr>
        <p:spPr>
          <a:xfrm>
            <a:off x="528228" y="1215450"/>
            <a:ext cx="7760677" cy="0"/>
          </a:xfrm>
          <a:prstGeom prst="line">
            <a:avLst/>
          </a:prstGeom>
          <a:ln w="38100">
            <a:solidFill>
              <a:srgbClr val="484A4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>
            <a:extLst>
              <a:ext uri="{FF2B5EF4-FFF2-40B4-BE49-F238E27FC236}">
                <a16:creationId xmlns:a16="http://schemas.microsoft.com/office/drawing/2014/main" id="{B94ABCBB-DDBD-0740-5BBB-3138E1D02610}"/>
              </a:ext>
            </a:extLst>
          </p:cNvPr>
          <p:cNvSpPr txBox="1"/>
          <p:nvPr/>
        </p:nvSpPr>
        <p:spPr>
          <a:xfrm>
            <a:off x="172995" y="780947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905557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3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text, sign&#10;&#10;Description automatically generated">
            <a:extLst>
              <a:ext uri="{FF2B5EF4-FFF2-40B4-BE49-F238E27FC236}">
                <a16:creationId xmlns:a16="http://schemas.microsoft.com/office/drawing/2014/main" id="{F895E31F-B931-D94E-81CD-458F457C141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0889" y="2516125"/>
            <a:ext cx="4510221" cy="1825750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29155C13-59BD-7638-BA49-19DD916EF805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67421"/>
          <a:stretch>
            <a:fillRect/>
          </a:stretch>
        </p:blipFill>
        <p:spPr>
          <a:xfrm>
            <a:off x="0" y="0"/>
            <a:ext cx="2532184" cy="3205779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74035850-E21C-C502-7537-07E73C9A5C10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-15" r="60193"/>
          <a:stretch>
            <a:fillRect/>
          </a:stretch>
        </p:blipFill>
        <p:spPr>
          <a:xfrm>
            <a:off x="9096866" y="3641480"/>
            <a:ext cx="3095134" cy="32057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306929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BCC02B33-BEC1-EBE9-B874-A4F1825C1DE7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25000"/>
          </a:blip>
          <a:srcRect l="6289" t="-665" r="5071" b="15445"/>
          <a:stretch>
            <a:fillRect/>
          </a:stretch>
        </p:blipFill>
        <p:spPr>
          <a:xfrm>
            <a:off x="23643" y="2032753"/>
            <a:ext cx="12168358" cy="4825247"/>
          </a:xfrm>
          <a:prstGeom prst="rect">
            <a:avLst/>
          </a:prstGeom>
        </p:spPr>
      </p:pic>
      <p:sp>
        <p:nvSpPr>
          <p:cNvPr id="18" name="Oval 17">
            <a:extLst>
              <a:ext uri="{FF2B5EF4-FFF2-40B4-BE49-F238E27FC236}">
                <a16:creationId xmlns:a16="http://schemas.microsoft.com/office/drawing/2014/main" id="{C1F3FFC9-E02E-3147-8B8C-7D0A7C0C9953}"/>
              </a:ext>
            </a:extLst>
          </p:cNvPr>
          <p:cNvSpPr/>
          <p:nvPr/>
        </p:nvSpPr>
        <p:spPr>
          <a:xfrm>
            <a:off x="8891135" y="3676311"/>
            <a:ext cx="2374984" cy="2374984"/>
          </a:xfrm>
          <a:prstGeom prst="ellipse">
            <a:avLst/>
          </a:prstGeom>
          <a:solidFill>
            <a:srgbClr val="00A8A6"/>
          </a:solidFill>
          <a:ln w="38100">
            <a:solidFill>
              <a:srgbClr val="484A4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GB" sz="1600" b="1" dirty="0">
                <a:solidFill>
                  <a:schemeClr val="bg2"/>
                </a:solidFill>
                <a:latin typeface="Lato" panose="020F0502020204030203" pitchFamily="34" charset="77"/>
              </a:rPr>
              <a:t>Understanding the universe</a:t>
            </a: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7A45F70C-A6EF-914F-B7F4-BEE66325AC83}"/>
              </a:ext>
            </a:extLst>
          </p:cNvPr>
          <p:cNvSpPr/>
          <p:nvPr/>
        </p:nvSpPr>
        <p:spPr>
          <a:xfrm>
            <a:off x="6877160" y="1597918"/>
            <a:ext cx="2374984" cy="2374984"/>
          </a:xfrm>
          <a:prstGeom prst="ellipse">
            <a:avLst/>
          </a:prstGeom>
          <a:solidFill>
            <a:srgbClr val="00A8A6"/>
          </a:solidFill>
          <a:ln w="38100">
            <a:solidFill>
              <a:srgbClr val="484A4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GB" b="1" dirty="0">
                <a:solidFill>
                  <a:schemeClr val="bg2"/>
                </a:solidFill>
                <a:latin typeface="Lato" panose="020F0502020204030203" pitchFamily="34" charset="77"/>
              </a:rPr>
              <a:t>Technical innovation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F8D53C1-6EFB-2D4E-BA80-9A9F2FCD68BC}"/>
              </a:ext>
            </a:extLst>
          </p:cNvPr>
          <p:cNvSpPr txBox="1"/>
          <p:nvPr/>
        </p:nvSpPr>
        <p:spPr>
          <a:xfrm>
            <a:off x="344360" y="459826"/>
            <a:ext cx="7944545" cy="646331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Lato" panose="020F0502020204030203" pitchFamily="34" charset="77"/>
              </a:rPr>
              <a:t>Why study Physics?</a:t>
            </a:r>
            <a:endParaRPr lang="en-US" sz="3600" b="1" dirty="0">
              <a:solidFill>
                <a:schemeClr val="bg1"/>
              </a:solidFill>
              <a:latin typeface="Lato" panose="020F0502020204030203" pitchFamily="34" charset="77"/>
              <a:cs typeface="Calibri" panose="020F0502020204030204"/>
            </a:endParaRP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0868093E-2FEF-F440-B14F-0739A841BAAB}"/>
              </a:ext>
            </a:extLst>
          </p:cNvPr>
          <p:cNvSpPr/>
          <p:nvPr/>
        </p:nvSpPr>
        <p:spPr>
          <a:xfrm>
            <a:off x="3007146" y="1597918"/>
            <a:ext cx="2374984" cy="2374984"/>
          </a:xfrm>
          <a:prstGeom prst="ellipse">
            <a:avLst/>
          </a:prstGeom>
          <a:solidFill>
            <a:srgbClr val="00A8A6"/>
          </a:solidFill>
          <a:ln w="38100">
            <a:solidFill>
              <a:srgbClr val="484A4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GB" sz="1500" b="1" dirty="0">
                <a:solidFill>
                  <a:schemeClr val="bg2"/>
                </a:solidFill>
                <a:latin typeface="Lato" panose="020F0502020204030203" pitchFamily="34" charset="77"/>
              </a:rPr>
              <a:t>Curiosity and discovery</a:t>
            </a: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FC2C7EEA-3067-9653-ED8D-5936C99C789D}"/>
              </a:ext>
            </a:extLst>
          </p:cNvPr>
          <p:cNvSpPr/>
          <p:nvPr/>
        </p:nvSpPr>
        <p:spPr>
          <a:xfrm>
            <a:off x="4906396" y="3647660"/>
            <a:ext cx="2374984" cy="2374984"/>
          </a:xfrm>
          <a:prstGeom prst="ellipse">
            <a:avLst/>
          </a:prstGeom>
          <a:solidFill>
            <a:srgbClr val="00A8A6"/>
          </a:solidFill>
          <a:ln w="38100">
            <a:solidFill>
              <a:srgbClr val="484A4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GB" sz="1600" b="1" dirty="0">
                <a:solidFill>
                  <a:schemeClr val="bg2"/>
                </a:solidFill>
                <a:latin typeface="Lato" panose="020F0502020204030203" pitchFamily="34" charset="77"/>
              </a:rPr>
              <a:t>Tackle global challenges</a:t>
            </a:r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99594C31-1B9A-2FE6-F3F0-5EB37D3A7C7C}"/>
              </a:ext>
            </a:extLst>
          </p:cNvPr>
          <p:cNvSpPr/>
          <p:nvPr/>
        </p:nvSpPr>
        <p:spPr>
          <a:xfrm>
            <a:off x="1036383" y="3647661"/>
            <a:ext cx="2374983" cy="2374983"/>
          </a:xfrm>
          <a:prstGeom prst="ellipse">
            <a:avLst/>
          </a:prstGeom>
          <a:solidFill>
            <a:srgbClr val="00A8A6"/>
          </a:solidFill>
          <a:ln w="38100">
            <a:solidFill>
              <a:srgbClr val="484A4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chemeClr val="bg2"/>
                </a:solidFill>
                <a:latin typeface="Lato" panose="020F0502020204030203" pitchFamily="34" charset="77"/>
              </a:rPr>
              <a:t>Career opportunities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630E79D5-D103-6B58-4806-F87A5A325B6D}"/>
              </a:ext>
            </a:extLst>
          </p:cNvPr>
          <p:cNvCxnSpPr/>
          <p:nvPr/>
        </p:nvCxnSpPr>
        <p:spPr>
          <a:xfrm>
            <a:off x="528228" y="1244026"/>
            <a:ext cx="7760677" cy="0"/>
          </a:xfrm>
          <a:prstGeom prst="line">
            <a:avLst/>
          </a:prstGeom>
          <a:ln w="38100">
            <a:solidFill>
              <a:srgbClr val="484A4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0877432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A black and grey striped background&#10;&#10;AI-generated content may be incorrect.">
            <a:extLst>
              <a:ext uri="{FF2B5EF4-FFF2-40B4-BE49-F238E27FC236}">
                <a16:creationId xmlns:a16="http://schemas.microsoft.com/office/drawing/2014/main" id="{ABFE44B3-98F3-4F67-6F6E-63213B468CE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4348" y="2538317"/>
            <a:ext cx="8701507" cy="1600790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A38DC03F-4DCA-EB22-20E7-A2511CC6A6A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743" r="16743"/>
          <a:stretch/>
        </p:blipFill>
        <p:spPr>
          <a:xfrm>
            <a:off x="391554" y="2089787"/>
            <a:ext cx="2496200" cy="2497849"/>
          </a:xfrm>
          <a:prstGeom prst="rect">
            <a:avLst/>
          </a:prstGeom>
          <a:ln w="28575">
            <a:solidFill>
              <a:srgbClr val="484A47"/>
            </a:solidFill>
          </a:ln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8D223408-BACF-1C75-4C41-AB4FC9644E09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55" r="16655"/>
          <a:stretch/>
        </p:blipFill>
        <p:spPr>
          <a:xfrm>
            <a:off x="8538022" y="2088716"/>
            <a:ext cx="2499780" cy="2498920"/>
          </a:xfrm>
          <a:prstGeom prst="rect">
            <a:avLst/>
          </a:prstGeom>
          <a:ln w="28575">
            <a:solidFill>
              <a:srgbClr val="484A47"/>
            </a:solidFill>
          </a:ln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2576B5F1-B651-39C8-113C-D89FDAE579AA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111" r="22111"/>
          <a:stretch/>
        </p:blipFill>
        <p:spPr>
          <a:xfrm>
            <a:off x="4455485" y="2067064"/>
            <a:ext cx="2498696" cy="2520572"/>
          </a:xfrm>
          <a:prstGeom prst="rect">
            <a:avLst/>
          </a:prstGeom>
          <a:ln w="28575">
            <a:solidFill>
              <a:srgbClr val="484A47"/>
            </a:solidFill>
          </a:ln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3E9BBF76-F44C-8548-A670-F8CD7AEC63DB}"/>
              </a:ext>
            </a:extLst>
          </p:cNvPr>
          <p:cNvSpPr txBox="1"/>
          <p:nvPr/>
        </p:nvSpPr>
        <p:spPr>
          <a:xfrm>
            <a:off x="410160" y="443638"/>
            <a:ext cx="5878686" cy="707886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4000" b="1" dirty="0">
                <a:solidFill>
                  <a:schemeClr val="bg1"/>
                </a:solidFill>
                <a:latin typeface="Lato" panose="020F0502020204030203" pitchFamily="34" charset="77"/>
              </a:rPr>
              <a:t>Explore a career as a…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B4F4AD7-F118-2F4F-AB9E-A5FBD6F97090}"/>
              </a:ext>
            </a:extLst>
          </p:cNvPr>
          <p:cNvSpPr txBox="1"/>
          <p:nvPr/>
        </p:nvSpPr>
        <p:spPr>
          <a:xfrm>
            <a:off x="258491" y="4805685"/>
            <a:ext cx="318353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>
                <a:solidFill>
                  <a:schemeClr val="bg1"/>
                </a:solidFill>
                <a:latin typeface="Lato" panose="020F0502020204030203" pitchFamily="34" charset="77"/>
              </a:rPr>
              <a:t>Astrophysicist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F7DC94C9-F05E-334B-9F0B-08C6EA5EFF76}"/>
              </a:ext>
            </a:extLst>
          </p:cNvPr>
          <p:cNvSpPr txBox="1"/>
          <p:nvPr/>
        </p:nvSpPr>
        <p:spPr>
          <a:xfrm>
            <a:off x="4297509" y="4805685"/>
            <a:ext cx="35099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>
                <a:solidFill>
                  <a:schemeClr val="bg1"/>
                </a:solidFill>
                <a:latin typeface="Lato" panose="020F0502020204030203" pitchFamily="34" charset="77"/>
              </a:rPr>
              <a:t>Naval Architect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56391FA-62ED-EE04-B20C-E7F0B1F7F1AB}"/>
              </a:ext>
            </a:extLst>
          </p:cNvPr>
          <p:cNvSpPr txBox="1"/>
          <p:nvPr/>
        </p:nvSpPr>
        <p:spPr>
          <a:xfrm>
            <a:off x="8396046" y="4805685"/>
            <a:ext cx="311015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>
                <a:solidFill>
                  <a:schemeClr val="bg1"/>
                </a:solidFill>
                <a:latin typeface="Lato" panose="020F0502020204030203" pitchFamily="34" charset="77"/>
              </a:rPr>
              <a:t>Prosthetist/Orthotist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11465C27-DE6C-22DF-77D9-487052A454A6}"/>
              </a:ext>
            </a:extLst>
          </p:cNvPr>
          <p:cNvCxnSpPr/>
          <p:nvPr/>
        </p:nvCxnSpPr>
        <p:spPr>
          <a:xfrm>
            <a:off x="528228" y="1215450"/>
            <a:ext cx="7760677" cy="0"/>
          </a:xfrm>
          <a:prstGeom prst="line">
            <a:avLst/>
          </a:prstGeom>
          <a:ln w="38100">
            <a:solidFill>
              <a:srgbClr val="484A4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>
            <a:extLst>
              <a:ext uri="{FF2B5EF4-FFF2-40B4-BE49-F238E27FC236}">
                <a16:creationId xmlns:a16="http://schemas.microsoft.com/office/drawing/2014/main" id="{D0575857-4ECD-346D-5177-F3249A946F0D}"/>
              </a:ext>
            </a:extLst>
          </p:cNvPr>
          <p:cNvSpPr txBox="1"/>
          <p:nvPr/>
        </p:nvSpPr>
        <p:spPr>
          <a:xfrm>
            <a:off x="430447" y="1270147"/>
            <a:ext cx="10061412" cy="40011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GB" sz="2000" b="1" dirty="0">
                <a:solidFill>
                  <a:schemeClr val="bg1"/>
                </a:solidFill>
                <a:latin typeface="Lato" panose="020F0502020204030203" pitchFamily="34" charset="0"/>
                <a:cs typeface="Lato" panose="020F0502020204030203" pitchFamily="34" charset="0"/>
              </a:rPr>
              <a:t>Here are some example roles and careers linked to </a:t>
            </a:r>
            <a:r>
              <a:rPr lang="en-GB" sz="2000" b="1" dirty="0">
                <a:solidFill>
                  <a:schemeClr val="tx2"/>
                </a:solidFill>
                <a:latin typeface="Lato" panose="020F0502020204030203" pitchFamily="34" charset="0"/>
                <a:cs typeface="Lato" panose="020F0502020204030203" pitchFamily="34" charset="0"/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Physics</a:t>
            </a:r>
            <a:endParaRPr lang="en-GB" sz="2000" b="1" dirty="0">
              <a:solidFill>
                <a:schemeClr val="tx2"/>
              </a:solidFill>
              <a:latin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07AC1080-85A7-600B-0CD2-A3142D17363C}"/>
              </a:ext>
            </a:extLst>
          </p:cNvPr>
          <p:cNvSpPr/>
          <p:nvPr/>
        </p:nvSpPr>
        <p:spPr>
          <a:xfrm>
            <a:off x="258491" y="5353531"/>
            <a:ext cx="1813060" cy="369332"/>
          </a:xfrm>
          <a:prstGeom prst="rect">
            <a:avLst/>
          </a:prstGeom>
        </p:spPr>
        <p:txBody>
          <a:bodyPr wrap="none" lIns="91440" tIns="45720" rIns="91440" bIns="45720" anchor="t">
            <a:spAutoFit/>
          </a:bodyPr>
          <a:lstStyle/>
          <a:p>
            <a:r>
              <a:rPr lang="en-GB" dirty="0">
                <a:solidFill>
                  <a:schemeClr val="tx2"/>
                </a:solidFill>
                <a:latin typeface="Lato" panose="020F0502020204030203" pitchFamily="34" charset="0"/>
                <a:cs typeface="Lato" panose="020F0502020204030203" pitchFamily="34" charset="0"/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Nasa case study</a:t>
            </a:r>
            <a:endParaRPr lang="en-US" dirty="0">
              <a:solidFill>
                <a:schemeClr val="tx2"/>
              </a:solidFill>
              <a:latin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477DCC58-C7D2-D614-51DD-11B4D5744672}"/>
              </a:ext>
            </a:extLst>
          </p:cNvPr>
          <p:cNvSpPr/>
          <p:nvPr/>
        </p:nvSpPr>
        <p:spPr>
          <a:xfrm>
            <a:off x="8396046" y="5353531"/>
            <a:ext cx="2641757" cy="369332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r>
              <a:rPr lang="en-GB" dirty="0">
                <a:solidFill>
                  <a:schemeClr val="tx2"/>
                </a:solidFill>
                <a:latin typeface="Lato" panose="020F0502020204030203" pitchFamily="34" charset="0"/>
                <a:cs typeface="Lato" panose="020F0502020204030203" pitchFamily="34" charset="0"/>
                <a:hlinkClick r:id="rId9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BBC Bitesize case study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EFB1BC56-C5C0-ECA3-22ED-F80BED4BEC87}"/>
              </a:ext>
            </a:extLst>
          </p:cNvPr>
          <p:cNvSpPr/>
          <p:nvPr/>
        </p:nvSpPr>
        <p:spPr>
          <a:xfrm>
            <a:off x="4297509" y="5353531"/>
            <a:ext cx="2197781" cy="369332"/>
          </a:xfrm>
          <a:prstGeom prst="rect">
            <a:avLst/>
          </a:prstGeom>
        </p:spPr>
        <p:txBody>
          <a:bodyPr wrap="none" lIns="91440" tIns="45720" rIns="91440" bIns="45720" anchor="t">
            <a:spAutoFit/>
          </a:bodyPr>
          <a:lstStyle/>
          <a:p>
            <a:r>
              <a:rPr lang="en-GB" dirty="0">
                <a:solidFill>
                  <a:schemeClr val="tx2"/>
                </a:solidFill>
                <a:latin typeface="Lato" panose="020F0502020204030203" pitchFamily="34" charset="0"/>
                <a:cs typeface="Lato" panose="020F0502020204030203" pitchFamily="34" charset="0"/>
                <a:hlinkClick r:id="rId10"/>
              </a:rPr>
              <a:t>BBC Bitesize Profile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E218BDF8-D0F5-0C7B-DBC1-71A01BB0B31B}"/>
              </a:ext>
            </a:extLst>
          </p:cNvPr>
          <p:cNvSpPr/>
          <p:nvPr/>
        </p:nvSpPr>
        <p:spPr>
          <a:xfrm>
            <a:off x="258491" y="5831267"/>
            <a:ext cx="1918667" cy="369332"/>
          </a:xfrm>
          <a:prstGeom prst="rect">
            <a:avLst/>
          </a:prstGeom>
        </p:spPr>
        <p:txBody>
          <a:bodyPr wrap="none" lIns="91440" tIns="45720" rIns="91440" bIns="45720" anchor="t">
            <a:spAutoFit/>
          </a:bodyPr>
          <a:lstStyle/>
          <a:p>
            <a:r>
              <a:rPr lang="en-GB" dirty="0">
                <a:solidFill>
                  <a:schemeClr val="tx2"/>
                </a:solidFill>
                <a:latin typeface="Lato" panose="020F0502020204030203" pitchFamily="34" charset="0"/>
                <a:cs typeface="Lato" panose="020F0502020204030203" pitchFamily="34" charset="0"/>
                <a:hlinkClick r:id="rId11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icould case study</a:t>
            </a:r>
            <a:endParaRPr lang="en-GB" dirty="0">
              <a:solidFill>
                <a:schemeClr val="tx2"/>
              </a:solidFill>
              <a:latin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CFD953B3-1A21-F175-5FEB-18FED73D18A5}"/>
              </a:ext>
            </a:extLst>
          </p:cNvPr>
          <p:cNvSpPr/>
          <p:nvPr/>
        </p:nvSpPr>
        <p:spPr>
          <a:xfrm>
            <a:off x="8396045" y="5831267"/>
            <a:ext cx="2641757" cy="369332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r>
              <a:rPr lang="en-GB" dirty="0">
                <a:solidFill>
                  <a:schemeClr val="tx2"/>
                </a:solidFill>
                <a:latin typeface="Lato" panose="020F0502020204030203" pitchFamily="34" charset="0"/>
                <a:cs typeface="Lato" panose="020F0502020204030203" pitchFamily="34" charset="0"/>
                <a:hlinkClick r:id="rId1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STEM case study</a:t>
            </a:r>
          </a:p>
        </p:txBody>
      </p:sp>
    </p:spTree>
    <p:extLst>
      <p:ext uri="{BB962C8B-B14F-4D97-AF65-F5344CB8AC3E}">
        <p14:creationId xmlns:p14="http://schemas.microsoft.com/office/powerpoint/2010/main" val="178630190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00B13A3-2059-28D6-9197-0D6EE2A2557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 descr="A black and grey striped background&#10;&#10;AI-generated content may be incorrect.">
            <a:extLst>
              <a:ext uri="{FF2B5EF4-FFF2-40B4-BE49-F238E27FC236}">
                <a16:creationId xmlns:a16="http://schemas.microsoft.com/office/drawing/2014/main" id="{1DEE2D18-BE01-181F-CDD9-B7BCA23FE0E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4348" y="2538317"/>
            <a:ext cx="8701507" cy="160079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989338D1-E8FA-65B3-449B-6B2169CE88B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594" r="16594"/>
          <a:stretch/>
        </p:blipFill>
        <p:spPr>
          <a:xfrm>
            <a:off x="8538748" y="2060749"/>
            <a:ext cx="2500452" cy="2498129"/>
          </a:xfrm>
          <a:prstGeom prst="rect">
            <a:avLst/>
          </a:prstGeom>
          <a:ln w="28575">
            <a:solidFill>
              <a:srgbClr val="484A47"/>
            </a:solidFill>
          </a:ln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E9AC6DFF-396E-3B8E-14FD-2BA4707C0482}"/>
              </a:ext>
            </a:extLst>
          </p:cNvPr>
          <p:cNvPicPr>
            <a:picLocks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76" r="16676"/>
          <a:stretch/>
        </p:blipFill>
        <p:spPr>
          <a:xfrm>
            <a:off x="430447" y="2065167"/>
            <a:ext cx="2494168" cy="2494870"/>
          </a:xfrm>
          <a:prstGeom prst="rect">
            <a:avLst/>
          </a:prstGeom>
          <a:ln w="28575">
            <a:solidFill>
              <a:srgbClr val="484A47"/>
            </a:solidFill>
          </a:ln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B5480023-A32A-BB28-57DF-9A2A5363EB80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565" b="12565"/>
          <a:stretch/>
        </p:blipFill>
        <p:spPr>
          <a:xfrm>
            <a:off x="4450293" y="2065167"/>
            <a:ext cx="2494167" cy="2489830"/>
          </a:xfrm>
          <a:prstGeom prst="rect">
            <a:avLst/>
          </a:prstGeom>
          <a:ln w="28575">
            <a:solidFill>
              <a:srgbClr val="484A47"/>
            </a:solidFill>
          </a:ln>
        </p:spPr>
      </p:pic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1F9D2EF1-F69A-B80D-33D5-2B9F0D7E9816}"/>
              </a:ext>
            </a:extLst>
          </p:cNvPr>
          <p:cNvCxnSpPr/>
          <p:nvPr/>
        </p:nvCxnSpPr>
        <p:spPr>
          <a:xfrm>
            <a:off x="528228" y="1215450"/>
            <a:ext cx="7760677" cy="0"/>
          </a:xfrm>
          <a:prstGeom prst="line">
            <a:avLst/>
          </a:prstGeom>
          <a:ln w="38100">
            <a:solidFill>
              <a:srgbClr val="484A4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6B1A0922-3C2E-8EC4-C796-3D203986F450}"/>
              </a:ext>
            </a:extLst>
          </p:cNvPr>
          <p:cNvSpPr txBox="1"/>
          <p:nvPr/>
        </p:nvSpPr>
        <p:spPr>
          <a:xfrm>
            <a:off x="4325174" y="4801692"/>
            <a:ext cx="3161013" cy="830997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GB" sz="2400" b="1" dirty="0">
                <a:solidFill>
                  <a:schemeClr val="bg1"/>
                </a:solidFill>
                <a:latin typeface="Lato" panose="020F0502020204030203" pitchFamily="34" charset="77"/>
                <a:cs typeface="Calibri"/>
              </a:rPr>
              <a:t>Field Technician (Wind Turbine)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6C135881-5A5F-64C4-6AC2-287C98F7A52B}"/>
              </a:ext>
            </a:extLst>
          </p:cNvPr>
          <p:cNvSpPr txBox="1"/>
          <p:nvPr/>
        </p:nvSpPr>
        <p:spPr>
          <a:xfrm>
            <a:off x="240743" y="4805685"/>
            <a:ext cx="31610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>
                <a:solidFill>
                  <a:schemeClr val="bg1"/>
                </a:solidFill>
                <a:latin typeface="Lato" panose="020F0502020204030203" pitchFamily="34" charset="77"/>
              </a:rPr>
              <a:t>Risk Manager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F41131C0-745E-F748-E7B8-9731B79D5FA0}"/>
              </a:ext>
            </a:extLst>
          </p:cNvPr>
          <p:cNvSpPr txBox="1"/>
          <p:nvPr/>
        </p:nvSpPr>
        <p:spPr>
          <a:xfrm>
            <a:off x="8396046" y="4769726"/>
            <a:ext cx="3426733" cy="46166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GB" sz="2400" b="1" dirty="0">
                <a:solidFill>
                  <a:schemeClr val="bg1"/>
                </a:solidFill>
                <a:latin typeface="Lato" panose="020F0502020204030203" pitchFamily="34" charset="77"/>
              </a:rPr>
              <a:t>Electrical Engineer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4E21D4AB-9402-77EC-AC43-EB0E095F30CA}"/>
              </a:ext>
            </a:extLst>
          </p:cNvPr>
          <p:cNvSpPr txBox="1"/>
          <p:nvPr/>
        </p:nvSpPr>
        <p:spPr>
          <a:xfrm>
            <a:off x="410160" y="443638"/>
            <a:ext cx="5878686" cy="707886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4000" b="1" dirty="0">
                <a:solidFill>
                  <a:schemeClr val="bg1"/>
                </a:solidFill>
                <a:latin typeface="Lato" panose="020F0502020204030203" pitchFamily="34" charset="77"/>
              </a:rPr>
              <a:t>Explore a career as a…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A7144C6-B289-0A7F-8ADD-E66479A3DFA4}"/>
              </a:ext>
            </a:extLst>
          </p:cNvPr>
          <p:cNvSpPr txBox="1"/>
          <p:nvPr/>
        </p:nvSpPr>
        <p:spPr>
          <a:xfrm>
            <a:off x="430447" y="1270147"/>
            <a:ext cx="10061412" cy="40011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GB" sz="2000" b="1" dirty="0">
                <a:solidFill>
                  <a:schemeClr val="bg1"/>
                </a:solidFill>
                <a:latin typeface="Lato" panose="020F0502020204030203" pitchFamily="34" charset="0"/>
                <a:cs typeface="Lato" panose="020F0502020204030203" pitchFamily="34" charset="0"/>
              </a:rPr>
              <a:t>Here are some example roles and careers linked to </a:t>
            </a:r>
            <a:r>
              <a:rPr lang="en-GB" sz="2000" b="1" dirty="0">
                <a:solidFill>
                  <a:schemeClr val="tx2"/>
                </a:solidFill>
                <a:latin typeface="Lato" panose="020F0502020204030203" pitchFamily="34" charset="0"/>
                <a:cs typeface="Lato" panose="020F0502020204030203" pitchFamily="34" charset="0"/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Physics</a:t>
            </a:r>
            <a:endParaRPr lang="en-GB" sz="2000" b="1" dirty="0">
              <a:solidFill>
                <a:schemeClr val="tx2"/>
              </a:solidFill>
              <a:latin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A716715-D945-E6DD-02AF-CAF014FB3BC4}"/>
              </a:ext>
            </a:extLst>
          </p:cNvPr>
          <p:cNvSpPr txBox="1"/>
          <p:nvPr/>
        </p:nvSpPr>
        <p:spPr>
          <a:xfrm>
            <a:off x="4325174" y="5738440"/>
            <a:ext cx="2608022" cy="369332"/>
          </a:xfrm>
          <a:prstGeom prst="rect">
            <a:avLst/>
          </a:prstGeom>
          <a:noFill/>
        </p:spPr>
        <p:txBody>
          <a:bodyPr wrap="none" lIns="91440" tIns="45720" rIns="91440" bIns="45720" rtlCol="0" anchor="t">
            <a:spAutoFit/>
          </a:bodyPr>
          <a:lstStyle/>
          <a:p>
            <a:r>
              <a:rPr lang="en-GB" dirty="0">
                <a:solidFill>
                  <a:schemeClr val="tx2"/>
                </a:solidFill>
                <a:latin typeface="Lato" panose="020F0502020204030203" pitchFamily="34" charset="0"/>
                <a:cs typeface="Lato" panose="020F0502020204030203" pitchFamily="34" charset="0"/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BBC Bitesize case study</a:t>
            </a:r>
            <a:endParaRPr lang="en-US" dirty="0">
              <a:solidFill>
                <a:schemeClr val="tx2"/>
              </a:solidFill>
              <a:latin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20ADBCCE-D8AD-511A-A0A5-2B26E1C3C104}"/>
              </a:ext>
            </a:extLst>
          </p:cNvPr>
          <p:cNvSpPr/>
          <p:nvPr/>
        </p:nvSpPr>
        <p:spPr>
          <a:xfrm>
            <a:off x="240743" y="5275429"/>
            <a:ext cx="1664879" cy="369332"/>
          </a:xfrm>
          <a:prstGeom prst="rect">
            <a:avLst/>
          </a:prstGeom>
        </p:spPr>
        <p:txBody>
          <a:bodyPr wrap="none" lIns="91440" tIns="45720" rIns="91440" bIns="45720" anchor="t">
            <a:spAutoFit/>
          </a:bodyPr>
          <a:lstStyle/>
          <a:p>
            <a:r>
              <a:rPr lang="en-GB" dirty="0">
                <a:solidFill>
                  <a:schemeClr val="tx2"/>
                </a:solidFill>
                <a:latin typeface="Lato" panose="020F0502020204030203" pitchFamily="34" charset="0"/>
                <a:cs typeface="Lato" panose="020F0502020204030203" pitchFamily="34" charset="0"/>
                <a:hlinkClick r:id="rId9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Job case study</a:t>
            </a:r>
            <a:endParaRPr lang="en-GB" dirty="0">
              <a:solidFill>
                <a:schemeClr val="tx2"/>
              </a:solidFill>
              <a:latin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B664236-7FAE-8FE5-2A4D-A15F34110309}"/>
              </a:ext>
            </a:extLst>
          </p:cNvPr>
          <p:cNvSpPr/>
          <p:nvPr/>
        </p:nvSpPr>
        <p:spPr>
          <a:xfrm>
            <a:off x="8409606" y="5275429"/>
            <a:ext cx="2608022" cy="369332"/>
          </a:xfrm>
          <a:prstGeom prst="rect">
            <a:avLst/>
          </a:prstGeom>
        </p:spPr>
        <p:txBody>
          <a:bodyPr wrap="none" lIns="91440" tIns="45720" rIns="91440" bIns="45720" anchor="t">
            <a:spAutoFit/>
          </a:bodyPr>
          <a:lstStyle/>
          <a:p>
            <a:r>
              <a:rPr lang="en-GB" dirty="0">
                <a:solidFill>
                  <a:schemeClr val="tx2"/>
                </a:solidFill>
                <a:latin typeface="Lato" panose="020F0502020204030203" pitchFamily="34" charset="0"/>
                <a:cs typeface="Lato" panose="020F0502020204030203" pitchFamily="34" charset="0"/>
                <a:hlinkClick r:id="rId1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BBC Bitesize case study</a:t>
            </a:r>
            <a:endParaRPr lang="en-GB" dirty="0">
              <a:solidFill>
                <a:schemeClr val="tx2"/>
              </a:solidFill>
              <a:latin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B487DA26-BAFC-1B50-178C-280FA8F5AF03}"/>
              </a:ext>
            </a:extLst>
          </p:cNvPr>
          <p:cNvSpPr/>
          <p:nvPr/>
        </p:nvSpPr>
        <p:spPr>
          <a:xfrm>
            <a:off x="8396046" y="5738440"/>
            <a:ext cx="1919115" cy="369332"/>
          </a:xfrm>
          <a:prstGeom prst="rect">
            <a:avLst/>
          </a:prstGeom>
        </p:spPr>
        <p:txBody>
          <a:bodyPr wrap="none" lIns="91440" tIns="45720" rIns="91440" bIns="45720" anchor="t">
            <a:spAutoFit/>
          </a:bodyPr>
          <a:lstStyle/>
          <a:p>
            <a:r>
              <a:rPr lang="en-GB" dirty="0">
                <a:solidFill>
                  <a:schemeClr val="tx2"/>
                </a:solidFill>
                <a:latin typeface="Lato" panose="020F0502020204030203" pitchFamily="34" charset="0"/>
                <a:cs typeface="Lato" panose="020F0502020204030203" pitchFamily="34" charset="0"/>
                <a:hlinkClick r:id="rId11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STEM case study</a:t>
            </a:r>
            <a:endParaRPr lang="en-US" dirty="0">
              <a:solidFill>
                <a:schemeClr val="tx2"/>
              </a:solidFill>
              <a:latin typeface="Lato" panose="020F0502020204030203" pitchFamily="34" charset="0"/>
              <a:cs typeface="Lato" panose="020F050202020403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1435445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AE06774A-EE2C-ECE6-CEDA-9D950EDC41D9}"/>
              </a:ext>
            </a:extLst>
          </p:cNvPr>
          <p:cNvSpPr/>
          <p:nvPr/>
        </p:nvSpPr>
        <p:spPr>
          <a:xfrm>
            <a:off x="6355118" y="2061029"/>
            <a:ext cx="4886412" cy="3918857"/>
          </a:xfrm>
          <a:prstGeom prst="rect">
            <a:avLst/>
          </a:prstGeom>
          <a:solidFill>
            <a:schemeClr val="accent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20D11427-4412-3AC1-B662-D0F1AC1039FC}"/>
              </a:ext>
            </a:extLst>
          </p:cNvPr>
          <p:cNvSpPr/>
          <p:nvPr/>
        </p:nvSpPr>
        <p:spPr>
          <a:xfrm>
            <a:off x="883232" y="2061029"/>
            <a:ext cx="4886412" cy="3918857"/>
          </a:xfrm>
          <a:prstGeom prst="rect">
            <a:avLst/>
          </a:prstGeom>
          <a:solidFill>
            <a:schemeClr val="accent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4294967295"/>
          </p:nvPr>
        </p:nvSpPr>
        <p:spPr>
          <a:xfrm>
            <a:off x="427268" y="547270"/>
            <a:ext cx="11236504" cy="93345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pPr marL="0" indent="0">
              <a:buNone/>
            </a:pPr>
            <a:r>
              <a:rPr lang="en-GB" sz="3200" b="1" dirty="0">
                <a:solidFill>
                  <a:schemeClr val="bg1"/>
                </a:solidFill>
                <a:latin typeface="Lato" panose="020F0502020204030203" pitchFamily="34" charset="77"/>
                <a:cs typeface="Calibri"/>
              </a:rPr>
              <a:t>Not so obvious jobs using Physics:</a:t>
            </a:r>
            <a:br>
              <a:rPr lang="en-GB" sz="3200" b="1" dirty="0">
                <a:solidFill>
                  <a:schemeClr val="bg1"/>
                </a:solidFill>
                <a:latin typeface="Lato" panose="020F0502020204030203" pitchFamily="34" charset="77"/>
                <a:cs typeface="Calibri"/>
              </a:rPr>
            </a:br>
            <a:br>
              <a:rPr lang="en-GB" sz="3200" b="1" dirty="0">
                <a:solidFill>
                  <a:schemeClr val="bg1"/>
                </a:solidFill>
                <a:latin typeface="Lato" panose="020F0502020204030203" pitchFamily="34" charset="77"/>
                <a:cs typeface="Calibri"/>
              </a:rPr>
            </a:br>
            <a:r>
              <a:rPr lang="en-GB" sz="2400" dirty="0">
                <a:solidFill>
                  <a:schemeClr val="bg1"/>
                </a:solidFill>
                <a:latin typeface="Lato" panose="020F0502020204030203" pitchFamily="34" charset="77"/>
                <a:cs typeface="Calibri"/>
              </a:rPr>
              <a:t>Ever thought about..?</a:t>
            </a:r>
          </a:p>
        </p:txBody>
      </p:sp>
      <p:pic>
        <p:nvPicPr>
          <p:cNvPr id="18" name="Picture 18" descr="Logo&#10;&#10;Description automatically generated">
            <a:extLst>
              <a:ext uri="{FF2B5EF4-FFF2-40B4-BE49-F238E27FC236}">
                <a16:creationId xmlns:a16="http://schemas.microsoft.com/office/drawing/2014/main" id="{8A9645F0-8350-DB06-CC2A-3F0191E2046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7268" y="2547825"/>
            <a:ext cx="804831" cy="792339"/>
          </a:xfrm>
          <a:prstGeom prst="rect">
            <a:avLst/>
          </a:prstGeom>
        </p:spPr>
      </p:pic>
      <p:pic>
        <p:nvPicPr>
          <p:cNvPr id="1028" name="Picture 4" descr="National Careers Service - National Online Recruitment Academy">
            <a:extLst>
              <a:ext uri="{FF2B5EF4-FFF2-40B4-BE49-F238E27FC236}">
                <a16:creationId xmlns:a16="http://schemas.microsoft.com/office/drawing/2014/main" id="{682C73E1-FFCF-0A13-1494-123705D39C4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228" y="2547824"/>
            <a:ext cx="671780" cy="7922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6946F326-B2EC-027B-8BAF-37F966A14D3C}"/>
              </a:ext>
            </a:extLst>
          </p:cNvPr>
          <p:cNvCxnSpPr/>
          <p:nvPr/>
        </p:nvCxnSpPr>
        <p:spPr>
          <a:xfrm>
            <a:off x="528228" y="1215450"/>
            <a:ext cx="7760677" cy="0"/>
          </a:xfrm>
          <a:prstGeom prst="line">
            <a:avLst/>
          </a:prstGeom>
          <a:ln w="38100">
            <a:solidFill>
              <a:srgbClr val="484A4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>
            <a:extLst>
              <a:ext uri="{FF2B5EF4-FFF2-40B4-BE49-F238E27FC236}">
                <a16:creationId xmlns:a16="http://schemas.microsoft.com/office/drawing/2014/main" id="{34B41E99-34E3-900D-3098-4EA2F3955D73}"/>
              </a:ext>
            </a:extLst>
          </p:cNvPr>
          <p:cNvSpPr txBox="1"/>
          <p:nvPr/>
        </p:nvSpPr>
        <p:spPr>
          <a:xfrm>
            <a:off x="1539779" y="2693764"/>
            <a:ext cx="3726779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dirty="0">
                <a:solidFill>
                  <a:srgbClr val="00A8A6"/>
                </a:solidFill>
                <a:ea typeface="+mn-lt"/>
                <a:cs typeface="+mn-lt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How to become an Audiologist: Amun's story - BBC Bitesize</a:t>
            </a:r>
            <a:endParaRPr lang="en-US" dirty="0">
              <a:solidFill>
                <a:srgbClr val="00A8A6"/>
              </a:solidFill>
              <a:ea typeface="+mn-lt"/>
              <a:cs typeface="+mn-lt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B07A69C-93A0-D185-F143-514B50585020}"/>
              </a:ext>
            </a:extLst>
          </p:cNvPr>
          <p:cNvSpPr txBox="1"/>
          <p:nvPr/>
        </p:nvSpPr>
        <p:spPr>
          <a:xfrm>
            <a:off x="1539780" y="3492099"/>
            <a:ext cx="3726779" cy="92333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dirty="0">
                <a:solidFill>
                  <a:srgbClr val="00A8A6"/>
                </a:solidFill>
                <a:ea typeface="+mn-lt"/>
                <a:cs typeface="+mn-lt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How to become a Field Technician: Harry's story</a:t>
            </a:r>
            <a:endParaRPr lang="en-US" dirty="0">
              <a:solidFill>
                <a:srgbClr val="00A8A6"/>
              </a:solidFill>
              <a:ea typeface="+mn-lt"/>
              <a:cs typeface="+mn-lt"/>
            </a:endParaRPr>
          </a:p>
          <a:p>
            <a:endParaRPr lang="en-US" dirty="0">
              <a:solidFill>
                <a:srgbClr val="00A8A6"/>
              </a:solidFill>
              <a:cs typeface="Calibri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BD9E91A-FE94-B93B-5BCC-8AB6BAAE3640}"/>
              </a:ext>
            </a:extLst>
          </p:cNvPr>
          <p:cNvSpPr txBox="1"/>
          <p:nvPr/>
        </p:nvSpPr>
        <p:spPr>
          <a:xfrm>
            <a:off x="1539780" y="4300950"/>
            <a:ext cx="3538330" cy="120032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dirty="0">
                <a:solidFill>
                  <a:srgbClr val="00A8A6"/>
                </a:solidFill>
                <a:ea typeface="+mn-lt"/>
                <a:cs typeface="+mn-lt"/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How to become a Solar Farm Manager: Manish's story</a:t>
            </a:r>
            <a:endParaRPr lang="en-US" dirty="0">
              <a:solidFill>
                <a:srgbClr val="00A8A6"/>
              </a:solidFill>
            </a:endParaRPr>
          </a:p>
          <a:p>
            <a:endParaRPr lang="en-US" dirty="0">
              <a:solidFill>
                <a:srgbClr val="00A8A6"/>
              </a:solidFill>
              <a:ea typeface="Calibri"/>
              <a:cs typeface="Calibri"/>
            </a:endParaRPr>
          </a:p>
          <a:p>
            <a:endParaRPr lang="en-US" dirty="0">
              <a:solidFill>
                <a:srgbClr val="00A8A6"/>
              </a:solidFill>
              <a:ea typeface="Calibri"/>
              <a:cs typeface="Calibri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FE308919-A42F-BD25-1D5D-D395473B728E}"/>
              </a:ext>
            </a:extLst>
          </p:cNvPr>
          <p:cNvSpPr txBox="1"/>
          <p:nvPr/>
        </p:nvSpPr>
        <p:spPr>
          <a:xfrm>
            <a:off x="7064608" y="3514539"/>
            <a:ext cx="3476408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dirty="0">
                <a:solidFill>
                  <a:srgbClr val="00A8A6"/>
                </a:solidFill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Energy Engineer | Explore careers | National Careers Service</a:t>
            </a:r>
            <a:endParaRPr lang="en-US" dirty="0">
              <a:solidFill>
                <a:srgbClr val="00A8A6"/>
              </a:solidFill>
              <a:cs typeface="Calibri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7B0B57C4-3E41-1DB9-02E9-7E0285A75245}"/>
              </a:ext>
            </a:extLst>
          </p:cNvPr>
          <p:cNvSpPr txBox="1"/>
          <p:nvPr/>
        </p:nvSpPr>
        <p:spPr>
          <a:xfrm>
            <a:off x="7074133" y="2644025"/>
            <a:ext cx="3578087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dirty="0">
                <a:solidFill>
                  <a:srgbClr val="00A8A6"/>
                </a:solidFill>
                <a:hlinkClick r:id="rId9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Astronaut | Explore careers | National Careers Service</a:t>
            </a:r>
            <a:endParaRPr lang="en-US" dirty="0">
              <a:solidFill>
                <a:srgbClr val="00A8A6"/>
              </a:solidFill>
              <a:cs typeface="Calibri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150B6B6F-973E-EB74-0133-B11705128E4D}"/>
              </a:ext>
            </a:extLst>
          </p:cNvPr>
          <p:cNvSpPr txBox="1"/>
          <p:nvPr/>
        </p:nvSpPr>
        <p:spPr>
          <a:xfrm>
            <a:off x="7074133" y="4313865"/>
            <a:ext cx="3578086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dirty="0">
                <a:solidFill>
                  <a:srgbClr val="00A8A6"/>
                </a:solidFill>
                <a:hlinkClick r:id="rId1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Medical Physicist | Explore careers | National Careers Service</a:t>
            </a:r>
            <a:endParaRPr lang="en-US" dirty="0">
              <a:solidFill>
                <a:srgbClr val="00A8A6"/>
              </a:solidFill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08400728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60AF7049-1341-1929-8AF5-7870BC16BEFC}"/>
              </a:ext>
            </a:extLst>
          </p:cNvPr>
          <p:cNvSpPr/>
          <p:nvPr/>
        </p:nvSpPr>
        <p:spPr>
          <a:xfrm>
            <a:off x="0" y="0"/>
            <a:ext cx="6096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Lato" panose="020F0502020204030203" pitchFamily="34" charset="77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 idx="4294967295"/>
          </p:nvPr>
        </p:nvSpPr>
        <p:spPr>
          <a:xfrm>
            <a:off x="608344" y="3410823"/>
            <a:ext cx="4369008" cy="1423340"/>
          </a:xfrm>
          <a:prstGeom prst="rect">
            <a:avLst/>
          </a:prstGeom>
        </p:spPr>
        <p:txBody>
          <a:bodyPr lIns="91440" tIns="45720" rIns="91440" bIns="45720" anchor="t"/>
          <a:lstStyle/>
          <a:p>
            <a:r>
              <a:rPr lang="en-GB" sz="3600" b="1" dirty="0">
                <a:solidFill>
                  <a:schemeClr val="bg2"/>
                </a:solidFill>
                <a:latin typeface="Lato" panose="020F0502020204030203" pitchFamily="34" charset="77"/>
                <a:ea typeface="Calibri Light"/>
                <a:cs typeface="Calibri"/>
              </a:rPr>
              <a:t>MYPATH Job of the week (Physics) </a:t>
            </a:r>
            <a:endParaRPr lang="en-GB" sz="3600" b="1" dirty="0">
              <a:solidFill>
                <a:schemeClr val="bg2"/>
              </a:solidFill>
              <a:latin typeface="Lato" panose="020F0502020204030203" pitchFamily="34" charset="77"/>
              <a:ea typeface="+mj-lt"/>
              <a:cs typeface="Calibri"/>
            </a:endParaRPr>
          </a:p>
        </p:txBody>
      </p:sp>
      <p:pic>
        <p:nvPicPr>
          <p:cNvPr id="12" name="Picture 11" descr="A blue and white calendar&#10;&#10;AI-generated content may be incorrect.">
            <a:extLst>
              <a:ext uri="{FF2B5EF4-FFF2-40B4-BE49-F238E27FC236}">
                <a16:creationId xmlns:a16="http://schemas.microsoft.com/office/drawing/2014/main" id="{2B5CADCD-2731-6A88-3450-8BDFAA7D8C6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408" y="982981"/>
            <a:ext cx="2132675" cy="2132675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EE33A08E-77B4-DFCF-3C28-70295AEC5B41}"/>
              </a:ext>
            </a:extLst>
          </p:cNvPr>
          <p:cNvPicPr>
            <a:picLocks noChangeAspect="1"/>
          </p:cNvPicPr>
          <p:nvPr/>
        </p:nvPicPr>
        <p:blipFill>
          <a:blip r:embed="rId4">
            <a:lum bright="70000" contrast="-70000"/>
            <a:alphaModFix amt="50000"/>
          </a:blip>
          <a:srcRect l="35961"/>
          <a:stretch>
            <a:fillRect/>
          </a:stretch>
        </p:blipFill>
        <p:spPr>
          <a:xfrm>
            <a:off x="0" y="5057109"/>
            <a:ext cx="4977352" cy="142334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1778EB68-AE49-8B27-D03E-52C7F9C89DA0}"/>
              </a:ext>
            </a:extLst>
          </p:cNvPr>
          <p:cNvSpPr txBox="1"/>
          <p:nvPr/>
        </p:nvSpPr>
        <p:spPr>
          <a:xfrm>
            <a:off x="7244768" y="4339200"/>
            <a:ext cx="4098734" cy="1077218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GB" sz="3200" b="1" dirty="0">
                <a:solidFill>
                  <a:schemeClr val="tx2"/>
                </a:solidFill>
                <a:latin typeface="Calibri"/>
                <a:cs typeface="Segoe UI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Mechanical Engineer</a:t>
            </a:r>
            <a:r>
              <a:rPr lang="en-GB" sz="3200" b="1" dirty="0">
                <a:solidFill>
                  <a:schemeClr val="tx2"/>
                </a:solidFill>
                <a:latin typeface="Calibri"/>
                <a:ea typeface="Source Sans Pro"/>
                <a:cs typeface="Segoe UI"/>
              </a:rPr>
              <a:t> </a:t>
            </a:r>
            <a:endParaRPr lang="en-GB" sz="3200" dirty="0">
              <a:solidFill>
                <a:schemeClr val="tx2"/>
              </a:solidFill>
              <a:latin typeface="Calibri"/>
              <a:ea typeface="+mn-lt"/>
              <a:cs typeface="Segoe UI"/>
            </a:endParaRPr>
          </a:p>
          <a:p>
            <a:endParaRPr lang="en-GB" sz="3200" dirty="0">
              <a:solidFill>
                <a:srgbClr val="05A8A7"/>
              </a:solidFill>
              <a:latin typeface="Calibri"/>
              <a:cs typeface="Segoe UI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6B9F229-65FD-C428-BB5C-B04B65B851A0}"/>
              </a:ext>
            </a:extLst>
          </p:cNvPr>
          <p:cNvSpPr txBox="1"/>
          <p:nvPr/>
        </p:nvSpPr>
        <p:spPr>
          <a:xfrm>
            <a:off x="7244768" y="2333605"/>
            <a:ext cx="2894959" cy="1077218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GB" sz="3200" b="1" dirty="0">
                <a:solidFill>
                  <a:schemeClr val="tx2"/>
                </a:solidFill>
                <a:latin typeface="Calibri"/>
                <a:cs typeface="Segoe UI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Neurologist</a:t>
            </a:r>
            <a:r>
              <a:rPr lang="en-GB" sz="3200" b="1" dirty="0">
                <a:solidFill>
                  <a:schemeClr val="tx2"/>
                </a:solidFill>
                <a:latin typeface="Calibri"/>
                <a:cs typeface="Segoe UI"/>
              </a:rPr>
              <a:t> </a:t>
            </a:r>
            <a:endParaRPr lang="en-GB" sz="3200" u="sng" dirty="0">
              <a:solidFill>
                <a:schemeClr val="tx2"/>
              </a:solidFill>
              <a:latin typeface="Calibri"/>
              <a:ea typeface="+mn-lt"/>
              <a:cs typeface="Segoe UI"/>
            </a:endParaRPr>
          </a:p>
          <a:p>
            <a:endParaRPr lang="en-GB" sz="3200" u="sng" dirty="0">
              <a:solidFill>
                <a:srgbClr val="05A8A7"/>
              </a:solidFill>
              <a:latin typeface="Calibri"/>
              <a:cs typeface="Segoe UI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D54B900-9482-68FF-EE2F-1386D33010CD}"/>
              </a:ext>
            </a:extLst>
          </p:cNvPr>
          <p:cNvSpPr txBox="1"/>
          <p:nvPr/>
        </p:nvSpPr>
        <p:spPr>
          <a:xfrm>
            <a:off x="7244768" y="3323897"/>
            <a:ext cx="2894959" cy="1077218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GB" sz="3200" b="1" dirty="0">
                <a:solidFill>
                  <a:schemeClr val="tx2"/>
                </a:solidFill>
                <a:latin typeface="Calibri"/>
                <a:cs typeface="Segoe UI"/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Nasa Engineer</a:t>
            </a:r>
            <a:r>
              <a:rPr lang="en-GB" sz="3200" b="1" dirty="0">
                <a:solidFill>
                  <a:schemeClr val="accent4"/>
                </a:solidFill>
                <a:latin typeface="Calibri"/>
                <a:cs typeface="Segoe UI"/>
              </a:rPr>
              <a:t> </a:t>
            </a:r>
            <a:endParaRPr lang="en-GB" sz="3200" dirty="0">
              <a:solidFill>
                <a:schemeClr val="accent4"/>
              </a:solidFill>
              <a:latin typeface="Calibri"/>
              <a:cs typeface="Segoe UI"/>
            </a:endParaRPr>
          </a:p>
          <a:p>
            <a:endParaRPr lang="en-GB" sz="3200" dirty="0">
              <a:latin typeface="Calibri"/>
              <a:ea typeface="+mn-lt"/>
              <a:cs typeface="Segoe UI"/>
            </a:endParaRPr>
          </a:p>
        </p:txBody>
      </p:sp>
    </p:spTree>
    <p:extLst>
      <p:ext uri="{BB962C8B-B14F-4D97-AF65-F5344CB8AC3E}">
        <p14:creationId xmlns:p14="http://schemas.microsoft.com/office/powerpoint/2010/main" val="10985722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black and grey striped background&#10;&#10;AI-generated content may be incorrect.">
            <a:extLst>
              <a:ext uri="{FF2B5EF4-FFF2-40B4-BE49-F238E27FC236}">
                <a16:creationId xmlns:a16="http://schemas.microsoft.com/office/drawing/2014/main" id="{ED10A977-B4E2-F067-6D36-B6EB62DD2E0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5230"/>
          <a:stretch>
            <a:fillRect/>
          </a:stretch>
        </p:blipFill>
        <p:spPr>
          <a:xfrm>
            <a:off x="3517250" y="6141325"/>
            <a:ext cx="8701507" cy="716675"/>
          </a:xfrm>
          <a:prstGeom prst="rect">
            <a:avLst/>
          </a:prstGeom>
        </p:spPr>
      </p:pic>
      <p:pic>
        <p:nvPicPr>
          <p:cNvPr id="9" name="Picture 8" descr="A black and grey striped background&#10;&#10;AI-generated content may be incorrect.">
            <a:extLst>
              <a:ext uri="{FF2B5EF4-FFF2-40B4-BE49-F238E27FC236}">
                <a16:creationId xmlns:a16="http://schemas.microsoft.com/office/drawing/2014/main" id="{6DED9C11-AF11-05BC-4FA1-673B1A051D6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905"/>
          <a:stretch>
            <a:fillRect/>
          </a:stretch>
        </p:blipFill>
        <p:spPr>
          <a:xfrm>
            <a:off x="0" y="3452804"/>
            <a:ext cx="2096654" cy="1600790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4294967295"/>
          </p:nvPr>
        </p:nvSpPr>
        <p:spPr>
          <a:xfrm>
            <a:off x="522949" y="503555"/>
            <a:ext cx="9519952" cy="93186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pPr marL="0" indent="0">
              <a:buNone/>
            </a:pPr>
            <a:r>
              <a:rPr lang="en-GB" sz="3600" b="1" dirty="0">
                <a:latin typeface="Lato" panose="020F0502020204030203" pitchFamily="34" charset="77"/>
              </a:rPr>
              <a:t>From passion to profession: </a:t>
            </a:r>
          </a:p>
          <a:p>
            <a:pPr marL="0" indent="0">
              <a:buNone/>
            </a:pPr>
            <a:endParaRPr lang="en-GB" sz="1000" b="1" dirty="0">
              <a:latin typeface="Lato" panose="020F0502020204030203" pitchFamily="34" charset="77"/>
            </a:endParaRPr>
          </a:p>
          <a:p>
            <a:pPr marL="0" indent="0">
              <a:buNone/>
            </a:pPr>
            <a:r>
              <a:rPr lang="en-GB" b="1" dirty="0">
                <a:latin typeface="Lato" panose="020F0502020204030203" pitchFamily="34" charset="77"/>
              </a:rPr>
              <a:t>Share a role that sparks your interest</a:t>
            </a:r>
          </a:p>
          <a:p>
            <a:pPr marL="0" indent="0">
              <a:buNone/>
            </a:pPr>
            <a:endParaRPr lang="en-GB" sz="100" dirty="0">
              <a:solidFill>
                <a:schemeClr val="tx2"/>
              </a:solidFill>
              <a:latin typeface="Lato" panose="020F0502020204030203" pitchFamily="34" charset="77"/>
              <a:cs typeface="Calibri"/>
            </a:endParaRPr>
          </a:p>
          <a:p>
            <a:pPr marL="0" indent="0">
              <a:buNone/>
            </a:pPr>
            <a:r>
              <a:rPr lang="en-GB" sz="1800" dirty="0">
                <a:solidFill>
                  <a:schemeClr val="tx2"/>
                </a:solidFill>
                <a:latin typeface="Lato" panose="020F0502020204030203" pitchFamily="34" charset="77"/>
                <a:cs typeface="Calibri"/>
              </a:rPr>
              <a:t>Prepare a 3 - 5 minute talk to share with a small group on any role that interests you related to Physics.</a:t>
            </a:r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32F89E1E-1E79-CF02-C63C-408876EEA1B7}"/>
              </a:ext>
            </a:extLst>
          </p:cNvPr>
          <p:cNvSpPr txBox="1">
            <a:spLocks/>
          </p:cNvSpPr>
          <p:nvPr/>
        </p:nvSpPr>
        <p:spPr>
          <a:xfrm>
            <a:off x="5477837" y="3027837"/>
            <a:ext cx="5622136" cy="391388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lvl="0" indent="-342900" algn="l">
              <a:buFont typeface="Arial" panose="020B0604020202020204" pitchFamily="34" charset="0"/>
              <a:buChar char="•"/>
            </a:pPr>
            <a:r>
              <a:rPr lang="en-GB" sz="1800" dirty="0">
                <a:latin typeface="Lato" panose="020F0502020204030203" pitchFamily="34" charset="0"/>
                <a:cs typeface="Lato" panose="020F0502020204030203" pitchFamily="34" charset="0"/>
              </a:rPr>
              <a:t>What is the role?</a:t>
            </a:r>
          </a:p>
          <a:p>
            <a:pPr marL="342900" lvl="0" indent="-342900" algn="l">
              <a:buFont typeface="Arial" panose="020B0604020202020204" pitchFamily="34" charset="0"/>
              <a:buChar char="•"/>
            </a:pPr>
            <a:r>
              <a:rPr lang="en-GB" sz="1800" dirty="0">
                <a:latin typeface="Lato" panose="020F0502020204030203" pitchFamily="34" charset="0"/>
                <a:cs typeface="Lato" panose="020F0502020204030203" pitchFamily="34" charset="0"/>
              </a:rPr>
              <a:t>What do you need to do to get this role?</a:t>
            </a:r>
          </a:p>
          <a:p>
            <a:pPr marL="342900" lvl="0" indent="-342900" algn="l">
              <a:buFont typeface="Arial" panose="020B0604020202020204" pitchFamily="34" charset="0"/>
              <a:buChar char="•"/>
            </a:pPr>
            <a:r>
              <a:rPr lang="en-GB" sz="1800" dirty="0">
                <a:latin typeface="Lato" panose="020F0502020204030203" pitchFamily="34" charset="0"/>
                <a:cs typeface="Lato" panose="020F0502020204030203" pitchFamily="34" charset="0"/>
              </a:rPr>
              <a:t>Where do you need to go to carry out this role?</a:t>
            </a:r>
          </a:p>
          <a:p>
            <a:pPr marL="342900" lvl="0" indent="-342900" algn="l">
              <a:buFont typeface="Arial" panose="020B0604020202020204" pitchFamily="34" charset="0"/>
              <a:buChar char="•"/>
            </a:pPr>
            <a:r>
              <a:rPr lang="en-GB" sz="1800" dirty="0">
                <a:latin typeface="Lato" panose="020F0502020204030203" pitchFamily="34" charset="0"/>
                <a:cs typeface="Lato" panose="020F0502020204030203" pitchFamily="34" charset="0"/>
              </a:rPr>
              <a:t>What might a typical day look like?</a:t>
            </a:r>
          </a:p>
          <a:p>
            <a:pPr marL="342900" lvl="0" indent="-342900" algn="l">
              <a:buFont typeface="Arial" panose="020B0604020202020204" pitchFamily="34" charset="0"/>
              <a:buChar char="•"/>
            </a:pPr>
            <a:r>
              <a:rPr lang="en-GB" sz="1800" dirty="0">
                <a:latin typeface="Lato" panose="020F0502020204030203" pitchFamily="34" charset="0"/>
                <a:cs typeface="Lato" panose="020F0502020204030203" pitchFamily="34" charset="0"/>
              </a:rPr>
              <a:t>Why are you interested in this role?</a:t>
            </a:r>
          </a:p>
        </p:txBody>
      </p:sp>
      <p:pic>
        <p:nvPicPr>
          <p:cNvPr id="7" name="Picture 6" descr="A person sitting at a podium&#10;&#10;AI-generated content may be incorrect.">
            <a:extLst>
              <a:ext uri="{FF2B5EF4-FFF2-40B4-BE49-F238E27FC236}">
                <a16:creationId xmlns:a16="http://schemas.microsoft.com/office/drawing/2014/main" id="{150AEBB2-774F-93CA-15E8-FD17A84AF1C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6654" y="2891479"/>
            <a:ext cx="2743200" cy="2743200"/>
          </a:xfrm>
          <a:prstGeom prst="rect">
            <a:avLst/>
          </a:prstGeom>
        </p:spPr>
      </p:pic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E1F71FD6-1FB5-3E28-BBE4-2013969E245A}"/>
              </a:ext>
            </a:extLst>
          </p:cNvPr>
          <p:cNvCxnSpPr/>
          <p:nvPr/>
        </p:nvCxnSpPr>
        <p:spPr>
          <a:xfrm>
            <a:off x="528228" y="1215450"/>
            <a:ext cx="7760677" cy="0"/>
          </a:xfrm>
          <a:prstGeom prst="line">
            <a:avLst/>
          </a:prstGeom>
          <a:ln w="38100">
            <a:solidFill>
              <a:srgbClr val="484A4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3185750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2C24812E-F911-7847-B13C-AECDA1565763}"/>
              </a:ext>
            </a:extLst>
          </p:cNvPr>
          <p:cNvSpPr/>
          <p:nvPr/>
        </p:nvSpPr>
        <p:spPr>
          <a:xfrm>
            <a:off x="3879308" y="2554668"/>
            <a:ext cx="3728047" cy="377987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A8A6"/>
              </a:solidFill>
              <a:effectLst/>
              <a:uLnTx/>
              <a:uFillTx/>
              <a:latin typeface="Lato" panose="020F0502020204030203" pitchFamily="34" charset="77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9526EAFF-5604-C24B-AAF5-C81392A0FA8D}"/>
              </a:ext>
            </a:extLst>
          </p:cNvPr>
          <p:cNvSpPr/>
          <p:nvPr/>
        </p:nvSpPr>
        <p:spPr>
          <a:xfrm>
            <a:off x="272880" y="2554668"/>
            <a:ext cx="3321763" cy="3779872"/>
          </a:xfrm>
          <a:prstGeom prst="rect">
            <a:avLst/>
          </a:prstGeom>
          <a:solidFill>
            <a:srgbClr val="484A47"/>
          </a:solidFill>
          <a:ln>
            <a:solidFill>
              <a:srgbClr val="484A4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Lato" panose="020F0502020204030203" pitchFamily="34" charset="77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3F7930A-B75A-ED47-B671-F64D82EA86D6}"/>
              </a:ext>
            </a:extLst>
          </p:cNvPr>
          <p:cNvSpPr txBox="1"/>
          <p:nvPr/>
        </p:nvSpPr>
        <p:spPr>
          <a:xfrm>
            <a:off x="437775" y="352806"/>
            <a:ext cx="8562405" cy="646331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Lato" panose="020F0502020204030203" pitchFamily="34" charset="77"/>
              </a:rPr>
              <a:t>Discover more about the role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Lato" panose="020F0502020204030203" pitchFamily="34" charset="77"/>
              <a:cs typeface="Calibri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6085741-4222-1949-B149-FF751E1EE3B7}"/>
              </a:ext>
            </a:extLst>
          </p:cNvPr>
          <p:cNvSpPr txBox="1"/>
          <p:nvPr/>
        </p:nvSpPr>
        <p:spPr>
          <a:xfrm>
            <a:off x="487742" y="1488916"/>
            <a:ext cx="7029160" cy="707886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Lato" panose="020F0502020204030203" pitchFamily="34" charset="77"/>
              </a:rPr>
              <a:t>Explore careers using 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Lato" panose="020F0502020204030203" pitchFamily="34" charset="77"/>
                <a:hlinkClick r:id="rId3"/>
              </a:rPr>
              <a:t>National Careers Service 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Lato" panose="020F0502020204030203" pitchFamily="34" charset="77"/>
              </a:rPr>
              <a:t>and find out about what jobs involve and how they are right for you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EF52478-F4E4-674F-83ED-41A1DFBAAF9D}"/>
              </a:ext>
            </a:extLst>
          </p:cNvPr>
          <p:cNvSpPr/>
          <p:nvPr/>
        </p:nvSpPr>
        <p:spPr>
          <a:xfrm>
            <a:off x="437775" y="2702639"/>
            <a:ext cx="2871034" cy="3247043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Lato" panose="020F0502020204030203" pitchFamily="34" charset="77"/>
              </a:rPr>
              <a:t>Includes:</a:t>
            </a:r>
            <a:endParaRPr kumimoji="0" lang="en-GB" sz="1800" b="1" i="0" u="none" strike="noStrike" kern="1200" cap="none" spc="0" normalizeH="0" baseline="0" noProof="0" dirty="0">
              <a:ln>
                <a:noFill/>
              </a:ln>
              <a:solidFill>
                <a:schemeClr val="bg2"/>
              </a:solidFill>
              <a:effectLst/>
              <a:uLnTx/>
              <a:uFillTx/>
              <a:latin typeface="Lato" panose="020F0502020204030203" pitchFamily="34" charset="77"/>
              <a:cs typeface="Calibri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800" b="0" i="0" u="none" strike="noStrike" kern="1200" cap="none" spc="0" normalizeH="0" baseline="0" noProof="0" dirty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Lato" panose="020F0502020204030203" pitchFamily="34" charset="77"/>
              </a:rPr>
              <a:t>  </a:t>
            </a:r>
            <a:endParaRPr kumimoji="0" lang="en-GB" sz="800" b="0" i="0" u="none" strike="noStrike" kern="1200" cap="none" spc="0" normalizeH="0" baseline="0" noProof="0" dirty="0">
              <a:ln>
                <a:noFill/>
              </a:ln>
              <a:solidFill>
                <a:schemeClr val="bg2"/>
              </a:solidFill>
              <a:effectLst/>
              <a:uLnTx/>
              <a:uFillTx/>
              <a:latin typeface="Lato" panose="020F0502020204030203" pitchFamily="34" charset="77"/>
              <a:cs typeface="Calibri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Lato" panose="020F0502020204030203" pitchFamily="34" charset="77"/>
              </a:rPr>
              <a:t>Average salary</a:t>
            </a:r>
            <a:endParaRPr kumimoji="0" lang="en-GB" sz="1600" b="0" i="0" u="none" strike="noStrike" kern="1200" cap="none" spc="0" normalizeH="0" baseline="0" noProof="0" dirty="0">
              <a:ln>
                <a:noFill/>
              </a:ln>
              <a:solidFill>
                <a:schemeClr val="bg2"/>
              </a:solidFill>
              <a:effectLst/>
              <a:uLnTx/>
              <a:uFillTx/>
              <a:latin typeface="Lato" panose="020F0502020204030203" pitchFamily="34" charset="77"/>
              <a:cs typeface="Calibri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Lato" panose="020F0502020204030203" pitchFamily="34" charset="77"/>
              </a:rPr>
              <a:t>Typical hours</a:t>
            </a:r>
            <a:endParaRPr kumimoji="0" lang="en-GB" sz="1600" b="0" i="0" u="none" strike="noStrike" kern="1200" cap="none" spc="0" normalizeH="0" baseline="0" noProof="0" dirty="0">
              <a:ln>
                <a:noFill/>
              </a:ln>
              <a:solidFill>
                <a:schemeClr val="bg2"/>
              </a:solidFill>
              <a:effectLst/>
              <a:uLnTx/>
              <a:uFillTx/>
              <a:latin typeface="Lato" panose="020F0502020204030203" pitchFamily="34" charset="77"/>
              <a:cs typeface="Calibri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Lato" panose="020F0502020204030203" pitchFamily="34" charset="77"/>
              </a:rPr>
              <a:t>Work patterns</a:t>
            </a:r>
            <a:endParaRPr kumimoji="0" lang="en-GB" sz="1600" b="0" i="0" u="none" strike="noStrike" kern="1200" cap="none" spc="0" normalizeH="0" baseline="0" noProof="0" dirty="0">
              <a:ln>
                <a:noFill/>
              </a:ln>
              <a:solidFill>
                <a:schemeClr val="bg2"/>
              </a:solidFill>
              <a:effectLst/>
              <a:uLnTx/>
              <a:uFillTx/>
              <a:latin typeface="Lato" panose="020F0502020204030203" pitchFamily="34" charset="77"/>
              <a:cs typeface="Calibri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Lato" panose="020F0502020204030203" pitchFamily="34" charset="77"/>
              </a:rPr>
              <a:t>Pathways/How to become</a:t>
            </a:r>
            <a:endParaRPr kumimoji="0" lang="en-GB" sz="1600" b="0" i="0" u="none" strike="noStrike" kern="1200" cap="none" spc="0" normalizeH="0" baseline="0" noProof="0" dirty="0">
              <a:ln>
                <a:noFill/>
              </a:ln>
              <a:solidFill>
                <a:schemeClr val="bg2"/>
              </a:solidFill>
              <a:effectLst/>
              <a:uLnTx/>
              <a:uFillTx/>
              <a:latin typeface="Lato" panose="020F0502020204030203" pitchFamily="34" charset="77"/>
              <a:cs typeface="Calibri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Lato" panose="020F0502020204030203" pitchFamily="34" charset="77"/>
              </a:rPr>
              <a:t>Essential Skills</a:t>
            </a:r>
            <a:endParaRPr kumimoji="0" lang="en-GB" sz="1600" b="0" i="0" u="none" strike="noStrike" kern="1200" cap="none" spc="0" normalizeH="0" baseline="0" noProof="0" dirty="0">
              <a:ln>
                <a:noFill/>
              </a:ln>
              <a:solidFill>
                <a:schemeClr val="bg2"/>
              </a:solidFill>
              <a:effectLst/>
              <a:uLnTx/>
              <a:uFillTx/>
              <a:latin typeface="Lato" panose="020F0502020204030203" pitchFamily="34" charset="77"/>
              <a:cs typeface="Calibri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Lato" panose="020F0502020204030203" pitchFamily="34" charset="77"/>
              </a:rPr>
              <a:t>Daily tasks</a:t>
            </a:r>
            <a:endParaRPr kumimoji="0" lang="en-GB" sz="1600" b="0" i="0" u="none" strike="noStrike" kern="1200" cap="none" spc="0" normalizeH="0" baseline="0" noProof="0" dirty="0">
              <a:ln>
                <a:noFill/>
              </a:ln>
              <a:solidFill>
                <a:schemeClr val="bg2"/>
              </a:solidFill>
              <a:effectLst/>
              <a:uLnTx/>
              <a:uFillTx/>
              <a:latin typeface="Lato" panose="020F0502020204030203" pitchFamily="34" charset="77"/>
              <a:cs typeface="Calibri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Lato" panose="020F0502020204030203" pitchFamily="34" charset="77"/>
                <a:cs typeface="Calibri"/>
              </a:rPr>
              <a:t>Career path and progression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Lato" panose="020F0502020204030203" pitchFamily="34" charset="77"/>
                <a:cs typeface="Calibri"/>
              </a:rPr>
              <a:t>Current opportunities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A463CFE-DA5B-6341-BEAE-A0CCD088C9F2}"/>
              </a:ext>
            </a:extLst>
          </p:cNvPr>
          <p:cNvSpPr txBox="1"/>
          <p:nvPr/>
        </p:nvSpPr>
        <p:spPr>
          <a:xfrm>
            <a:off x="4093615" y="2718690"/>
            <a:ext cx="3321763" cy="294247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GB" b="1" dirty="0">
                <a:solidFill>
                  <a:schemeClr val="bg2"/>
                </a:solidFill>
                <a:latin typeface="Lato" panose="020F0502020204030203" pitchFamily="34" charset="0"/>
                <a:cs typeface="Lato" panose="020F0502020204030203" pitchFamily="34" charset="0"/>
              </a:rPr>
              <a:t>Research Ideas:</a:t>
            </a:r>
            <a:endParaRPr lang="en-GB" dirty="0">
              <a:solidFill>
                <a:schemeClr val="bg2"/>
              </a:solidFill>
              <a:latin typeface="Lato" panose="020F0502020204030203" pitchFamily="34" charset="0"/>
              <a:cs typeface="Lato" panose="020F0502020204030203" pitchFamily="34" charset="0"/>
            </a:endParaRPr>
          </a:p>
          <a:p>
            <a:endParaRPr lang="en-GB" sz="800" dirty="0">
              <a:solidFill>
                <a:schemeClr val="bg2"/>
              </a:solidFill>
              <a:latin typeface="Lato" panose="020F0502020204030203" pitchFamily="34" charset="0"/>
              <a:cs typeface="Lato" panose="020F0502020204030203" pitchFamily="34" charset="0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bg2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Astronomer</a:t>
            </a:r>
            <a:endParaRPr lang="en-GB" dirty="0">
              <a:solidFill>
                <a:schemeClr val="bg2"/>
              </a:solidFill>
              <a:cs typeface="Calibri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bg2"/>
                </a:solidFill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Naval Architect</a:t>
            </a:r>
            <a:endParaRPr lang="en-GB" dirty="0">
              <a:solidFill>
                <a:schemeClr val="bg2"/>
              </a:solidFill>
              <a:cs typeface="Calibri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bg2"/>
                </a:solidFill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Prothetist/Orthotist</a:t>
            </a:r>
            <a:endParaRPr lang="en-GB" dirty="0">
              <a:solidFill>
                <a:schemeClr val="bg2"/>
              </a:solidFill>
              <a:cs typeface="Calibri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bg2"/>
                </a:solidFill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Risk manager</a:t>
            </a:r>
            <a:endParaRPr lang="en-GB" dirty="0">
              <a:solidFill>
                <a:schemeClr val="bg2"/>
              </a:solidFill>
              <a:cs typeface="Calibri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bg2"/>
                </a:solidFill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Wind Turbine Technician</a:t>
            </a:r>
            <a:endParaRPr lang="en-GB" dirty="0">
              <a:solidFill>
                <a:schemeClr val="bg2"/>
              </a:solidFill>
              <a:cs typeface="Calibri"/>
              <a:hlinkClick r:id="" action="ppaction://noaction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bg2"/>
                </a:solidFill>
                <a:ea typeface="+mn-lt"/>
                <a:cs typeface="+mn-lt"/>
                <a:hlinkClick r:id="rId9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Electrical Engineer</a:t>
            </a:r>
            <a:endParaRPr lang="en-GB" dirty="0">
              <a:solidFill>
                <a:schemeClr val="bg2"/>
              </a:solidFill>
              <a:cs typeface="Calibri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A72F684-3230-9E3F-5360-7394836AF21E}"/>
              </a:ext>
            </a:extLst>
          </p:cNvPr>
          <p:cNvPicPr>
            <a:picLocks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92020" y="2577819"/>
            <a:ext cx="3525413" cy="3733200"/>
          </a:xfrm>
          <a:prstGeom prst="rect">
            <a:avLst/>
          </a:prstGeom>
          <a:ln w="28575">
            <a:solidFill>
              <a:srgbClr val="00A8A6"/>
            </a:solidFill>
          </a:ln>
        </p:spPr>
      </p:pic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99F24485-C8F4-B1FC-740D-6444F5819FD0}"/>
              </a:ext>
            </a:extLst>
          </p:cNvPr>
          <p:cNvCxnSpPr/>
          <p:nvPr/>
        </p:nvCxnSpPr>
        <p:spPr>
          <a:xfrm>
            <a:off x="528228" y="1215450"/>
            <a:ext cx="7760677" cy="0"/>
          </a:xfrm>
          <a:prstGeom prst="line">
            <a:avLst/>
          </a:prstGeom>
          <a:ln w="38100">
            <a:solidFill>
              <a:srgbClr val="484A4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3908680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34C176B-0720-1639-EFA1-0BF84FB54D0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1FDAE200-FB47-36F1-9DA6-A38C4E73F0F2}"/>
              </a:ext>
            </a:extLst>
          </p:cNvPr>
          <p:cNvSpPr txBox="1"/>
          <p:nvPr/>
        </p:nvSpPr>
        <p:spPr>
          <a:xfrm>
            <a:off x="406012" y="434040"/>
            <a:ext cx="7375472" cy="58477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GB" sz="3200" b="1" dirty="0">
                <a:solidFill>
                  <a:schemeClr val="bg1"/>
                </a:solidFill>
                <a:latin typeface="Lato" panose="020F0502020204030203" pitchFamily="34" charset="77"/>
                <a:cs typeface="Calibri"/>
              </a:rPr>
              <a:t>Why not teach Physics?</a:t>
            </a:r>
            <a:endParaRPr lang="en-US" sz="3200" dirty="0">
              <a:solidFill>
                <a:schemeClr val="bg1"/>
              </a:solidFill>
              <a:latin typeface="Lato" panose="020F0502020204030203" pitchFamily="34" charset="77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6D05A2A-95FE-AC1C-4982-175908A49333}"/>
              </a:ext>
            </a:extLst>
          </p:cNvPr>
          <p:cNvSpPr txBox="1"/>
          <p:nvPr/>
        </p:nvSpPr>
        <p:spPr>
          <a:xfrm>
            <a:off x="398400" y="3147352"/>
            <a:ext cx="6705626" cy="677108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GB" sz="2000" b="1" dirty="0">
                <a:solidFill>
                  <a:srgbClr val="155045"/>
                </a:solidFill>
                <a:latin typeface="Lato" panose="020F0502020204030203" pitchFamily="34" charset="77"/>
                <a:cs typeface="Arial"/>
              </a:rPr>
              <a:t>Explore teaching</a:t>
            </a:r>
            <a:endParaRPr lang="en-US" sz="2000" b="1" dirty="0">
              <a:solidFill>
                <a:srgbClr val="155045"/>
              </a:solidFill>
              <a:latin typeface="Lato" panose="020F0502020204030203" pitchFamily="34" charset="77"/>
            </a:endParaRPr>
          </a:p>
          <a:p>
            <a:endParaRPr lang="en-GB" dirty="0">
              <a:solidFill>
                <a:srgbClr val="155045"/>
              </a:solidFill>
              <a:latin typeface="Lato" panose="020F0502020204030203" pitchFamily="34" charset="77"/>
              <a:cs typeface="Arial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E598FEB-8D62-75BA-4CF5-BB63B1BB0641}"/>
              </a:ext>
            </a:extLst>
          </p:cNvPr>
          <p:cNvSpPr txBox="1"/>
          <p:nvPr/>
        </p:nvSpPr>
        <p:spPr>
          <a:xfrm>
            <a:off x="364318" y="4877059"/>
            <a:ext cx="7677899" cy="40011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GB" sz="2000" b="1">
                <a:solidFill>
                  <a:schemeClr val="bg1"/>
                </a:solidFill>
                <a:latin typeface="Lato" panose="020F0502020204030203" pitchFamily="34" charset="77"/>
                <a:cs typeface="Arial"/>
              </a:rPr>
              <a:t>The right skills to teach?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D4176BA-06ED-9852-05DE-829703CA46F1}"/>
              </a:ext>
            </a:extLst>
          </p:cNvPr>
          <p:cNvSpPr txBox="1"/>
          <p:nvPr/>
        </p:nvSpPr>
        <p:spPr>
          <a:xfrm>
            <a:off x="406012" y="1602289"/>
            <a:ext cx="10757707" cy="108549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1500" dirty="0">
                <a:solidFill>
                  <a:srgbClr val="212529"/>
                </a:solidFill>
                <a:latin typeface="Lato" panose="020F0502020204030203" pitchFamily="34" charset="77"/>
                <a:cs typeface="Arial"/>
              </a:rPr>
              <a:t> No two days are the same – and neither are the pupils 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1500" dirty="0">
                <a:solidFill>
                  <a:srgbClr val="212529"/>
                </a:solidFill>
                <a:latin typeface="Lato" panose="020F0502020204030203" pitchFamily="34" charset="77"/>
                <a:cs typeface="Arial"/>
              </a:rPr>
              <a:t> Once qualified you can teach throughout your life  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1500" dirty="0">
                <a:solidFill>
                  <a:srgbClr val="212529"/>
                </a:solidFill>
                <a:latin typeface="Lato" panose="020F0502020204030203" pitchFamily="34" charset="77"/>
                <a:cs typeface="Arial"/>
              </a:rPr>
              <a:t> You could teach abroad </a:t>
            </a:r>
          </a:p>
        </p:txBody>
      </p:sp>
      <p:sp>
        <p:nvSpPr>
          <p:cNvPr id="5" name="Rounded Rectangle 4">
            <a:hlinkClick r:id="rId3"/>
            <a:extLst>
              <a:ext uri="{FF2B5EF4-FFF2-40B4-BE49-F238E27FC236}">
                <a16:creationId xmlns:a16="http://schemas.microsoft.com/office/drawing/2014/main" id="{2A768667-01F0-6BF4-D87C-AA661AB9F267}"/>
              </a:ext>
            </a:extLst>
          </p:cNvPr>
          <p:cNvSpPr/>
          <p:nvPr/>
        </p:nvSpPr>
        <p:spPr>
          <a:xfrm>
            <a:off x="400719" y="3696895"/>
            <a:ext cx="1860331" cy="630621"/>
          </a:xfrm>
          <a:prstGeom prst="roundRect">
            <a:avLst/>
          </a:prstGeom>
          <a:solidFill>
            <a:srgbClr val="484A47"/>
          </a:solidFill>
          <a:ln>
            <a:solidFill>
              <a:srgbClr val="484A47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sz="1500" dirty="0">
                <a:solidFill>
                  <a:schemeClr val="bg2"/>
                </a:solidFill>
                <a:latin typeface="Lato" panose="020F0502020204030203" pitchFamily="34" charset="77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Daniel’s Story</a:t>
            </a:r>
            <a:endParaRPr lang="en-US" sz="1500" dirty="0">
              <a:solidFill>
                <a:schemeClr val="bg2"/>
              </a:solidFill>
              <a:latin typeface="Lato" panose="020F0502020204030203" pitchFamily="34" charset="77"/>
            </a:endParaRPr>
          </a:p>
        </p:txBody>
      </p:sp>
      <p:sp>
        <p:nvSpPr>
          <p:cNvPr id="10" name="Rounded Rectangle 9">
            <a:hlinkClick r:id="rId4"/>
            <a:extLst>
              <a:ext uri="{FF2B5EF4-FFF2-40B4-BE49-F238E27FC236}">
                <a16:creationId xmlns:a16="http://schemas.microsoft.com/office/drawing/2014/main" id="{FA1F2DA6-B52A-3035-A393-55D264E8DF6E}"/>
              </a:ext>
            </a:extLst>
          </p:cNvPr>
          <p:cNvSpPr/>
          <p:nvPr/>
        </p:nvSpPr>
        <p:spPr>
          <a:xfrm>
            <a:off x="2676774" y="3696894"/>
            <a:ext cx="1860331" cy="630621"/>
          </a:xfrm>
          <a:prstGeom prst="roundRect">
            <a:avLst/>
          </a:prstGeom>
          <a:solidFill>
            <a:srgbClr val="484A47"/>
          </a:solidFill>
          <a:ln>
            <a:solidFill>
              <a:srgbClr val="484A47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sz="1500" dirty="0">
                <a:solidFill>
                  <a:schemeClr val="bg2"/>
                </a:solidFill>
                <a:latin typeface="Lato" panose="020F0502020204030203" pitchFamily="34" charset="77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Jem’s Story</a:t>
            </a:r>
            <a:endParaRPr lang="en-US" sz="1500" dirty="0">
              <a:solidFill>
                <a:schemeClr val="bg2"/>
              </a:solidFill>
              <a:latin typeface="Lato" panose="020F0502020204030203" pitchFamily="34" charset="77"/>
            </a:endParaRPr>
          </a:p>
        </p:txBody>
      </p:sp>
      <p:sp>
        <p:nvSpPr>
          <p:cNvPr id="11" name="Rounded Rectangle 10">
            <a:hlinkClick r:id="rId5"/>
            <a:extLst>
              <a:ext uri="{FF2B5EF4-FFF2-40B4-BE49-F238E27FC236}">
                <a16:creationId xmlns:a16="http://schemas.microsoft.com/office/drawing/2014/main" id="{37142847-E010-6FD7-17D9-5F341A4172E9}"/>
              </a:ext>
            </a:extLst>
          </p:cNvPr>
          <p:cNvSpPr/>
          <p:nvPr/>
        </p:nvSpPr>
        <p:spPr>
          <a:xfrm>
            <a:off x="5049991" y="3696893"/>
            <a:ext cx="1860331" cy="630621"/>
          </a:xfrm>
          <a:prstGeom prst="roundRect">
            <a:avLst/>
          </a:prstGeom>
          <a:solidFill>
            <a:srgbClr val="484A47"/>
          </a:solidFill>
          <a:ln>
            <a:solidFill>
              <a:srgbClr val="484A47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sz="1500" dirty="0">
                <a:solidFill>
                  <a:schemeClr val="bg2"/>
                </a:solidFill>
                <a:latin typeface="Lato" panose="020F0502020204030203" pitchFamily="34" charset="77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Shaniqua’s Story</a:t>
            </a:r>
            <a:endParaRPr lang="en-US" sz="1500" dirty="0">
              <a:solidFill>
                <a:schemeClr val="bg2"/>
              </a:solidFill>
              <a:latin typeface="Lato" panose="020F0502020204030203" pitchFamily="34" charset="77"/>
            </a:endParaRPr>
          </a:p>
        </p:txBody>
      </p:sp>
      <p:sp>
        <p:nvSpPr>
          <p:cNvPr id="13" name="Rounded Rectangle 12">
            <a:hlinkClick r:id="rId6"/>
            <a:extLst>
              <a:ext uri="{FF2B5EF4-FFF2-40B4-BE49-F238E27FC236}">
                <a16:creationId xmlns:a16="http://schemas.microsoft.com/office/drawing/2014/main" id="{995DB1FB-2FD1-C28C-F21E-7307249C687A}"/>
              </a:ext>
            </a:extLst>
          </p:cNvPr>
          <p:cNvSpPr/>
          <p:nvPr/>
        </p:nvSpPr>
        <p:spPr>
          <a:xfrm>
            <a:off x="400720" y="5398234"/>
            <a:ext cx="1860331" cy="630621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sz="1500" dirty="0">
                <a:solidFill>
                  <a:schemeClr val="bg2"/>
                </a:solidFill>
                <a:latin typeface="Lato" panose="020F0502020204030203" pitchFamily="34" charset="77"/>
                <a:cs typeface="Calibri"/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Work well in a team?</a:t>
            </a:r>
            <a:endParaRPr lang="en-US" sz="1500" dirty="0">
              <a:solidFill>
                <a:schemeClr val="bg2"/>
              </a:solidFill>
              <a:latin typeface="Lato" panose="020F0502020204030203" pitchFamily="34" charset="77"/>
              <a:cs typeface="Calibri"/>
            </a:endParaRPr>
          </a:p>
        </p:txBody>
      </p:sp>
      <p:sp>
        <p:nvSpPr>
          <p:cNvPr id="14" name="Rounded Rectangle 13">
            <a:hlinkClick r:id="rId8"/>
            <a:extLst>
              <a:ext uri="{FF2B5EF4-FFF2-40B4-BE49-F238E27FC236}">
                <a16:creationId xmlns:a16="http://schemas.microsoft.com/office/drawing/2014/main" id="{12778D2F-155B-8610-2854-C028F1BFC9FF}"/>
              </a:ext>
            </a:extLst>
          </p:cNvPr>
          <p:cNvSpPr/>
          <p:nvPr/>
        </p:nvSpPr>
        <p:spPr>
          <a:xfrm>
            <a:off x="2676774" y="5398234"/>
            <a:ext cx="1860331" cy="630621"/>
          </a:xfrm>
          <a:prstGeom prst="roundRect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sz="1500" dirty="0">
                <a:solidFill>
                  <a:schemeClr val="bg2"/>
                </a:solidFill>
                <a:latin typeface="Lato" panose="020F0502020204030203" pitchFamily="34" charset="77"/>
                <a:hlinkClick r:id="rId9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Love to nurture imagination?</a:t>
            </a:r>
            <a:endParaRPr lang="en-US" sz="1500" dirty="0">
              <a:solidFill>
                <a:schemeClr val="bg2"/>
              </a:solidFill>
              <a:latin typeface="Lato" panose="020F0502020204030203" pitchFamily="34" charset="77"/>
            </a:endParaRPr>
          </a:p>
        </p:txBody>
      </p:sp>
      <p:sp>
        <p:nvSpPr>
          <p:cNvPr id="15" name="Rounded Rectangle 14">
            <a:hlinkClick r:id="rId10"/>
            <a:extLst>
              <a:ext uri="{FF2B5EF4-FFF2-40B4-BE49-F238E27FC236}">
                <a16:creationId xmlns:a16="http://schemas.microsoft.com/office/drawing/2014/main" id="{29DE2B0D-4B3E-65E1-FB98-90B18E4D35A4}"/>
              </a:ext>
            </a:extLst>
          </p:cNvPr>
          <p:cNvSpPr/>
          <p:nvPr/>
        </p:nvSpPr>
        <p:spPr>
          <a:xfrm>
            <a:off x="5049991" y="5398233"/>
            <a:ext cx="1860331" cy="630621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sz="1500" dirty="0">
                <a:solidFill>
                  <a:schemeClr val="bg2"/>
                </a:solidFill>
                <a:latin typeface="Lato" panose="020F0502020204030203" pitchFamily="34" charset="77"/>
                <a:hlinkClick r:id="rId11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Love to keep learning?</a:t>
            </a:r>
            <a:endParaRPr lang="en-US" sz="1500" dirty="0">
              <a:solidFill>
                <a:schemeClr val="bg2"/>
              </a:solidFill>
              <a:latin typeface="Lato" panose="020F0502020204030203" pitchFamily="34" charset="77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0706E52-4DA8-BEA5-D245-605505638593}"/>
              </a:ext>
            </a:extLst>
          </p:cNvPr>
          <p:cNvSpPr/>
          <p:nvPr/>
        </p:nvSpPr>
        <p:spPr>
          <a:xfrm>
            <a:off x="5918479" y="1581593"/>
            <a:ext cx="6273521" cy="739241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1500" dirty="0">
                <a:solidFill>
                  <a:srgbClr val="212529"/>
                </a:solidFill>
                <a:latin typeface="Lato" panose="020F0502020204030203" pitchFamily="34" charset="77"/>
                <a:cs typeface="Arial"/>
              </a:rPr>
              <a:t> Progress your career into leadership and management 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1500" dirty="0">
                <a:solidFill>
                  <a:srgbClr val="212529"/>
                </a:solidFill>
                <a:latin typeface="Lato" panose="020F0502020204030203" pitchFamily="34" charset="77"/>
                <a:cs typeface="Arial"/>
              </a:rPr>
              <a:t> Bring your outside interests into the classroom and your subject  </a:t>
            </a:r>
          </a:p>
        </p:txBody>
      </p:sp>
      <p:pic>
        <p:nvPicPr>
          <p:cNvPr id="16" name="Picture 15" descr="A yellow and black sign&#10;&#10;Description automatically generated with medium confidence">
            <a:extLst>
              <a:ext uri="{FF2B5EF4-FFF2-40B4-BE49-F238E27FC236}">
                <a16:creationId xmlns:a16="http://schemas.microsoft.com/office/drawing/2014/main" id="{E0AA07AB-E5AA-CE42-CEBB-93FE34ABFBD0}"/>
              </a:ext>
            </a:extLst>
          </p:cNvPr>
          <p:cNvPicPr>
            <a:picLocks noChangeAspect="1"/>
          </p:cNvPicPr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11" t="28445" b="26578"/>
          <a:stretch/>
        </p:blipFill>
        <p:spPr>
          <a:xfrm>
            <a:off x="8288905" y="234179"/>
            <a:ext cx="1552874" cy="785754"/>
          </a:xfrm>
          <a:prstGeom prst="rect">
            <a:avLst/>
          </a:prstGeom>
        </p:spPr>
      </p:pic>
      <p:sp>
        <p:nvSpPr>
          <p:cNvPr id="18" name="Rounded Rectangle 11">
            <a:hlinkClick r:id="rId13"/>
            <a:extLst>
              <a:ext uri="{FF2B5EF4-FFF2-40B4-BE49-F238E27FC236}">
                <a16:creationId xmlns:a16="http://schemas.microsoft.com/office/drawing/2014/main" id="{8078F934-2742-42B8-44D7-8E30881804C8}"/>
              </a:ext>
            </a:extLst>
          </p:cNvPr>
          <p:cNvSpPr/>
          <p:nvPr/>
        </p:nvSpPr>
        <p:spPr>
          <a:xfrm>
            <a:off x="9188917" y="4553340"/>
            <a:ext cx="2249474" cy="1254547"/>
          </a:xfrm>
          <a:prstGeom prst="roundRect">
            <a:avLst/>
          </a:prstGeom>
          <a:solidFill>
            <a:srgbClr val="00A8A6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sz="1500" dirty="0">
                <a:solidFill>
                  <a:schemeClr val="bg2"/>
                </a:solidFill>
                <a:latin typeface="Lato" panose="020F0502020204030203" pitchFamily="34" charset="77"/>
              </a:rPr>
              <a:t>What makes a great teacher?</a:t>
            </a:r>
          </a:p>
        </p:txBody>
      </p:sp>
      <p:pic>
        <p:nvPicPr>
          <p:cNvPr id="12" name="Picture 11" descr="A white question mark on a blue circle&#10;&#10;AI-generated content may be incorrect.">
            <a:extLst>
              <a:ext uri="{FF2B5EF4-FFF2-40B4-BE49-F238E27FC236}">
                <a16:creationId xmlns:a16="http://schemas.microsoft.com/office/drawing/2014/main" id="{614D8224-EEE2-032D-16B5-63B93138918D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86380" y="3563963"/>
            <a:ext cx="1254547" cy="1254547"/>
          </a:xfrm>
          <a:prstGeom prst="rect">
            <a:avLst/>
          </a:prstGeom>
        </p:spPr>
      </p:pic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CE59AFF3-BAAF-069F-8BA6-A9D5259F0572}"/>
              </a:ext>
            </a:extLst>
          </p:cNvPr>
          <p:cNvCxnSpPr>
            <a:cxnSpLocks/>
          </p:cNvCxnSpPr>
          <p:nvPr/>
        </p:nvCxnSpPr>
        <p:spPr>
          <a:xfrm flipV="1">
            <a:off x="10106957" y="362143"/>
            <a:ext cx="0" cy="608572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9B101522-097A-5D05-8E1F-5157408632D9}"/>
              </a:ext>
            </a:extLst>
          </p:cNvPr>
          <p:cNvCxnSpPr/>
          <p:nvPr/>
        </p:nvCxnSpPr>
        <p:spPr>
          <a:xfrm>
            <a:off x="528228" y="1215450"/>
            <a:ext cx="7760677" cy="0"/>
          </a:xfrm>
          <a:prstGeom prst="line">
            <a:avLst/>
          </a:prstGeom>
          <a:ln w="38100">
            <a:solidFill>
              <a:srgbClr val="484A4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1537216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4_End slide">
  <a:themeElements>
    <a:clrScheme name="Custom 4">
      <a:dk1>
        <a:srgbClr val="05A8A7"/>
      </a:dk1>
      <a:lt1>
        <a:srgbClr val="00A8A6"/>
      </a:lt1>
      <a:dk2>
        <a:srgbClr val="484A47"/>
      </a:dk2>
      <a:lt2>
        <a:srgbClr val="FEFFFE"/>
      </a:lt2>
      <a:accent1>
        <a:srgbClr val="05A8A6"/>
      </a:accent1>
      <a:accent2>
        <a:srgbClr val="006792"/>
      </a:accent2>
      <a:accent3>
        <a:srgbClr val="4E5E92"/>
      </a:accent3>
      <a:accent4>
        <a:srgbClr val="EB6E4F"/>
      </a:accent4>
      <a:accent5>
        <a:srgbClr val="E8B462"/>
      </a:accent5>
      <a:accent6>
        <a:srgbClr val="077876"/>
      </a:accent6>
      <a:hlink>
        <a:srgbClr val="484948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Breakout - one third">
  <a:themeElements>
    <a:clrScheme name="Custom 4">
      <a:dk1>
        <a:srgbClr val="05A8A7"/>
      </a:dk1>
      <a:lt1>
        <a:srgbClr val="00A8A6"/>
      </a:lt1>
      <a:dk2>
        <a:srgbClr val="484A47"/>
      </a:dk2>
      <a:lt2>
        <a:srgbClr val="FEFFFE"/>
      </a:lt2>
      <a:accent1>
        <a:srgbClr val="05A8A6"/>
      </a:accent1>
      <a:accent2>
        <a:srgbClr val="006792"/>
      </a:accent2>
      <a:accent3>
        <a:srgbClr val="4E5E92"/>
      </a:accent3>
      <a:accent4>
        <a:srgbClr val="EB6E4F"/>
      </a:accent4>
      <a:accent5>
        <a:srgbClr val="E8B462"/>
      </a:accent5>
      <a:accent6>
        <a:srgbClr val="077876"/>
      </a:accent6>
      <a:hlink>
        <a:srgbClr val="484948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No breakout">
  <a:themeElements>
    <a:clrScheme name="Custom 4">
      <a:dk1>
        <a:srgbClr val="05A8A7"/>
      </a:dk1>
      <a:lt1>
        <a:srgbClr val="00A8A6"/>
      </a:lt1>
      <a:dk2>
        <a:srgbClr val="484A47"/>
      </a:dk2>
      <a:lt2>
        <a:srgbClr val="FEFFFE"/>
      </a:lt2>
      <a:accent1>
        <a:srgbClr val="05A8A6"/>
      </a:accent1>
      <a:accent2>
        <a:srgbClr val="006792"/>
      </a:accent2>
      <a:accent3>
        <a:srgbClr val="4E5E92"/>
      </a:accent3>
      <a:accent4>
        <a:srgbClr val="EB6E4F"/>
      </a:accent4>
      <a:accent5>
        <a:srgbClr val="E8B462"/>
      </a:accent5>
      <a:accent6>
        <a:srgbClr val="077876"/>
      </a:accent6>
      <a:hlink>
        <a:srgbClr val="484948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Breakout - half page">
  <a:themeElements>
    <a:clrScheme name="Custom 4">
      <a:dk1>
        <a:srgbClr val="05A8A7"/>
      </a:dk1>
      <a:lt1>
        <a:srgbClr val="00A8A6"/>
      </a:lt1>
      <a:dk2>
        <a:srgbClr val="484A47"/>
      </a:dk2>
      <a:lt2>
        <a:srgbClr val="FEFFFE"/>
      </a:lt2>
      <a:accent1>
        <a:srgbClr val="05A8A6"/>
      </a:accent1>
      <a:accent2>
        <a:srgbClr val="006792"/>
      </a:accent2>
      <a:accent3>
        <a:srgbClr val="4E5E92"/>
      </a:accent3>
      <a:accent4>
        <a:srgbClr val="EB6E4F"/>
      </a:accent4>
      <a:accent5>
        <a:srgbClr val="E8B462"/>
      </a:accent5>
      <a:accent6>
        <a:srgbClr val="077876"/>
      </a:accent6>
      <a:hlink>
        <a:srgbClr val="484948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Breakout - one third">
  <a:themeElements>
    <a:clrScheme name="Custom 4">
      <a:dk1>
        <a:srgbClr val="05A8A7"/>
      </a:dk1>
      <a:lt1>
        <a:srgbClr val="00A8A6"/>
      </a:lt1>
      <a:dk2>
        <a:srgbClr val="484A47"/>
      </a:dk2>
      <a:lt2>
        <a:srgbClr val="FEFFFE"/>
      </a:lt2>
      <a:accent1>
        <a:srgbClr val="05A8A6"/>
      </a:accent1>
      <a:accent2>
        <a:srgbClr val="006792"/>
      </a:accent2>
      <a:accent3>
        <a:srgbClr val="4E5E92"/>
      </a:accent3>
      <a:accent4>
        <a:srgbClr val="EB6E4F"/>
      </a:accent4>
      <a:accent5>
        <a:srgbClr val="E8B462"/>
      </a:accent5>
      <a:accent6>
        <a:srgbClr val="077876"/>
      </a:accent6>
      <a:hlink>
        <a:srgbClr val="484948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75ca23ed-fdba-4544-8426-dc162b381dbf" xsi:nil="true"/>
    <lcf76f155ced4ddcb4097134ff3c332f xmlns="7b4fb87f-23cb-4748-807b-ac6ab6b70ca3">
      <Terms xmlns="http://schemas.microsoft.com/office/infopath/2007/PartnerControls"/>
    </lcf76f155ced4ddcb4097134ff3c332f>
    <Workstream xmlns="7b4fb87f-23cb-4748-807b-ac6ab6b70ca3" xsi:nil="true"/>
    <InformationClassification xmlns="7b4fb87f-23cb-4748-807b-ac6ab6b70ca3" xsi:nil="true"/>
    <DocumentType xmlns="7b4fb87f-23cb-4748-807b-ac6ab6b70ca3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2BDF83E00146B41AC579BBC327F12B4" ma:contentTypeVersion="22" ma:contentTypeDescription="Create a new document." ma:contentTypeScope="" ma:versionID="a678120e614dd22c33e08bdcafd495cc">
  <xsd:schema xmlns:xsd="http://www.w3.org/2001/XMLSchema" xmlns:xs="http://www.w3.org/2001/XMLSchema" xmlns:p="http://schemas.microsoft.com/office/2006/metadata/properties" xmlns:ns2="7b4fb87f-23cb-4748-807b-ac6ab6b70ca3" xmlns:ns3="75ca23ed-fdba-4544-8426-dc162b381dbf" targetNamespace="http://schemas.microsoft.com/office/2006/metadata/properties" ma:root="true" ma:fieldsID="93ecccb5b7bfea210300a7abb21bd884" ns2:_="" ns3:_="">
    <xsd:import namespace="7b4fb87f-23cb-4748-807b-ac6ab6b70ca3"/>
    <xsd:import namespace="75ca23ed-fdba-4544-8426-dc162b381dbf"/>
    <xsd:element name="properties">
      <xsd:complexType>
        <xsd:sequence>
          <xsd:element name="documentManagement">
            <xsd:complexType>
              <xsd:all>
                <xsd:element ref="ns2:Workstream" minOccurs="0"/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DocumentType" minOccurs="0"/>
                <xsd:element ref="ns2:InformationClassification" minOccurs="0"/>
                <xsd:element ref="ns2:MediaServiceDateTaken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Location" minOccurs="0"/>
                <xsd:element ref="ns2:MediaServiceObjectDetectorVersions" minOccurs="0"/>
                <xsd:element ref="ns2:MediaServiceSearchProperties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b4fb87f-23cb-4748-807b-ac6ab6b70ca3" elementFormDefault="qualified">
    <xsd:import namespace="http://schemas.microsoft.com/office/2006/documentManagement/types"/>
    <xsd:import namespace="http://schemas.microsoft.com/office/infopath/2007/PartnerControls"/>
    <xsd:element name="Workstream" ma:index="8" nillable="true" ma:displayName="Workstream" ma:format="Dropdown" ma:internalName="Workstream">
      <xsd:simpleType>
        <xsd:restriction base="dms:Choice">
          <xsd:enumeration value="FE &amp; Inclusion"/>
          <xsd:enumeration value="CL training, partnerships &amp; insights"/>
          <xsd:enumeration value="Strategic programme development"/>
          <xsd:enumeration value="National CL development"/>
          <xsd:enumeration value="Other"/>
        </xsd:restriction>
      </xsd:simpleType>
    </xsd:element>
    <xsd:element name="MediaServiceMetadata" ma:index="9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0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1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2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DocumentType" ma:index="15" nillable="true" ma:displayName="Document Type" ma:format="Dropdown" ma:internalName="DocumentType">
      <xsd:simpleType>
        <xsd:union memberTypes="dms:Text">
          <xsd:simpleType>
            <xsd:restriction base="dms:Choice">
              <xsd:enumeration value="Project Brief"/>
              <xsd:enumeration value="Research"/>
              <xsd:enumeration value="Project Planning"/>
              <xsd:enumeration value="Stakeholder Engagement"/>
              <xsd:enumeration value="Finance"/>
              <xsd:enumeration value="Procurement"/>
              <xsd:enumeration value="Compliance"/>
              <xsd:enumeration value="Contracts"/>
              <xsd:enumeration value="Risk Register"/>
              <xsd:enumeration value="Kick Off"/>
              <xsd:enumeration value="Agendas"/>
              <xsd:enumeration value="Draft Content"/>
              <xsd:enumeration value="Design"/>
              <xsd:enumeration value="Delivery Plan"/>
              <xsd:enumeration value="Data"/>
              <xsd:enumeration value="Progress Report"/>
              <xsd:enumeration value="Funder Reports"/>
              <xsd:enumeration value="Final Evaluation"/>
              <xsd:enumeration value="Resources"/>
              <xsd:enumeration value="Asset Contracts"/>
              <xsd:enumeration value="Assets"/>
              <xsd:enumeration value="Templates"/>
              <xsd:enumeration value="Presentations"/>
              <xsd:enumeration value="Approvals"/>
              <xsd:enumeration value="Choice 25"/>
            </xsd:restriction>
          </xsd:simpleType>
        </xsd:union>
      </xsd:simpleType>
    </xsd:element>
    <xsd:element name="InformationClassification" ma:index="16" nillable="true" ma:displayName="Information Classification" ma:format="Dropdown" ma:internalName="InformationClassification">
      <xsd:simpleType>
        <xsd:restriction base="dms:Choice">
          <xsd:enumeration value="Unclassified Documents"/>
          <xsd:enumeration value="Public"/>
          <xsd:enumeration value="Internal"/>
          <xsd:enumeration value="Confidential"/>
          <xsd:enumeration value="Highly Confidential"/>
          <xsd:enumeration value="Personal Data"/>
          <xsd:enumeration value="Special Category Data"/>
          <xsd:enumeration value="Encryption Keys"/>
        </xsd:restriction>
      </xsd:simpleType>
    </xsd:element>
    <xsd:element name="MediaServiceDateTaken" ma:index="17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8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20" nillable="true" ma:taxonomy="true" ma:internalName="lcf76f155ced4ddcb4097134ff3c332f" ma:taxonomyFieldName="MediaServiceImageTags" ma:displayName="Image Tags" ma:readOnly="false" ma:fieldId="{5cf76f15-5ced-4ddc-b409-7134ff3c332f}" ma:taxonomyMulti="true" ma:sspId="f6e0c83f-acaa-4304-b138-9c5a9482c26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GenerationTime" ma:index="2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2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2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25" nillable="true" ma:displayName="Location" ma:indexed="true" ma:internalName="MediaServiceLocation" ma:readOnly="true">
      <xsd:simpleType>
        <xsd:restriction base="dms:Text"/>
      </xsd:simpleType>
    </xsd:element>
    <xsd:element name="MediaServiceObjectDetectorVersions" ma:index="26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7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BillingMetadata" ma:index="28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5ca23ed-fdba-4544-8426-dc162b381dbf" elementFormDefault="qualified">
    <xsd:import namespace="http://schemas.microsoft.com/office/2006/documentManagement/types"/>
    <xsd:import namespace="http://schemas.microsoft.com/office/infopath/2007/PartnerControls"/>
    <xsd:element name="SharedWithUsers" ma:index="13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4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1" nillable="true" ma:displayName="Taxonomy Catch All Column" ma:hidden="true" ma:list="{06916485-7e95-4a10-8beb-ad03f6a8e634}" ma:internalName="TaxCatchAll" ma:showField="CatchAllData" ma:web="75ca23ed-fdba-4544-8426-dc162b381dbf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D6721283-21C3-49A6-937B-6314E51AAF65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12779049-4F17-4D64-978D-4C862B6C874B}">
  <ds:schemaRefs>
    <ds:schemaRef ds:uri="http://schemas.microsoft.com/office/2006/documentManagement/types"/>
    <ds:schemaRef ds:uri="http://schemas.openxmlformats.org/package/2006/metadata/core-properties"/>
    <ds:schemaRef ds:uri="http://www.w3.org/XML/1998/namespace"/>
    <ds:schemaRef ds:uri="7b4fb87f-23cb-4748-807b-ac6ab6b70ca3"/>
    <ds:schemaRef ds:uri="http://purl.org/dc/elements/1.1/"/>
    <ds:schemaRef ds:uri="http://purl.org/dc/terms/"/>
    <ds:schemaRef ds:uri="http://purl.org/dc/dcmitype/"/>
    <ds:schemaRef ds:uri="http://schemas.microsoft.com/office/infopath/2007/PartnerControls"/>
    <ds:schemaRef ds:uri="75ca23ed-fdba-4544-8426-dc162b381dbf"/>
    <ds:schemaRef ds:uri="http://schemas.microsoft.com/office/2006/metadata/properties"/>
  </ds:schemaRefs>
</ds:datastoreItem>
</file>

<file path=customXml/itemProps3.xml><?xml version="1.0" encoding="utf-8"?>
<ds:datastoreItem xmlns:ds="http://schemas.openxmlformats.org/officeDocument/2006/customXml" ds:itemID="{644B9461-9ADF-4FFB-A255-821C30C954F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b4fb87f-23cb-4748-807b-ac6ab6b70ca3"/>
    <ds:schemaRef ds:uri="75ca23ed-fdba-4544-8426-dc162b381dbf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Metadata/LabelInfo.xml><?xml version="1.0" encoding="utf-8"?>
<clbl:labelList xmlns:clbl="http://schemas.microsoft.com/office/2020/mipLabelMetadata">
  <clbl:label id="{8424df11-8007-46d0-859c-d06b30e927bc}" enabled="0" method="" siteId="{8424df11-8007-46d0-859c-d06b30e927bc}" removed="1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1029</TotalTime>
  <Words>2278</Words>
  <Application>Microsoft Office PowerPoint</Application>
  <PresentationFormat>Widescreen</PresentationFormat>
  <Paragraphs>358</Paragraphs>
  <Slides>16</Slides>
  <Notes>16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6</vt:i4>
      </vt:variant>
      <vt:variant>
        <vt:lpstr>Slide Titles</vt:lpstr>
      </vt:variant>
      <vt:variant>
        <vt:i4>16</vt:i4>
      </vt:variant>
    </vt:vector>
  </HeadingPairs>
  <TitlesOfParts>
    <vt:vector size="29" baseType="lpstr">
      <vt:lpstr>Arial</vt:lpstr>
      <vt:lpstr>Arial,Sans-Serif</vt:lpstr>
      <vt:lpstr>Calibri</vt:lpstr>
      <vt:lpstr>Calibri Light</vt:lpstr>
      <vt:lpstr>Lato</vt:lpstr>
      <vt:lpstr>Symbol</vt:lpstr>
      <vt:lpstr>Symbol,Sans-Serif</vt:lpstr>
      <vt:lpstr>office theme</vt:lpstr>
      <vt:lpstr>4_End slide</vt:lpstr>
      <vt:lpstr>Breakout - one third</vt:lpstr>
      <vt:lpstr>No breakout</vt:lpstr>
      <vt:lpstr>Breakout - half page</vt:lpstr>
      <vt:lpstr>Breakout - one third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MYPATH Job of the week (Physics) </vt:lpstr>
      <vt:lpstr>PowerPoint Presentation</vt:lpstr>
      <vt:lpstr>PowerPoint Presentation</vt:lpstr>
      <vt:lpstr>PowerPoint Presentation</vt:lpstr>
      <vt:lpstr>PowerPoint Presentation</vt:lpstr>
      <vt:lpstr>Physics pathways</vt:lpstr>
      <vt:lpstr>Combine study and work</vt:lpstr>
      <vt:lpstr>Study pathways</vt:lpstr>
      <vt:lpstr>Work pathways</vt:lpstr>
      <vt:lpstr>University league tables</vt:lpstr>
      <vt:lpstr>PowerPoint Presentation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/>
  <dc:creator/>
  <cp:keywords/>
  <dc:description/>
  <cp:lastModifiedBy>Clare Parker</cp:lastModifiedBy>
  <cp:revision>174</cp:revision>
  <dcterms:created xsi:type="dcterms:W3CDTF">2022-04-04T12:54:06Z</dcterms:created>
  <dcterms:modified xsi:type="dcterms:W3CDTF">2025-09-04T21:57:07Z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0x01010012BDF83E00146B41AC579BBC327F12B4</vt:lpwstr>
  </property>
  <property fmtid="{D5CDD505-2E9C-101B-9397-08002B2CF9AE}" pid="3" name="Document Type">
    <vt:lpwstr/>
  </property>
  <property fmtid="{D5CDD505-2E9C-101B-9397-08002B2CF9AE}" pid="4" name="MediaServiceImageTags">
    <vt:lpwstr/>
  </property>
  <property fmtid="{D5CDD505-2E9C-101B-9397-08002B2CF9AE}" pid="5" name="Document_x0020_Type">
    <vt:lpwstr/>
  </property>
</Properties>
</file>