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slideLayouts/slideLayout13.xml" ContentType="application/vnd.openxmlformats-officedocument.presentationml.slideLayout+xml"/>
  <Override PartName="/ppt/theme/theme3.xml" ContentType="application/vnd.openxmlformats-officedocument.theme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4.xml" ContentType="application/vnd.openxmlformats-officedocument.theme+xml"/>
  <Override PartName="/ppt/slideLayouts/slideLayout16.xml" ContentType="application/vnd.openxmlformats-officedocument.presentationml.slideLayout+xml"/>
  <Override PartName="/ppt/theme/theme5.xml" ContentType="application/vnd.openxmlformats-officedocument.theme+xml"/>
  <Override PartName="/ppt/slideLayouts/slideLayout17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4" r:id="rId4"/>
    <p:sldMasterId id="2147483671" r:id="rId5"/>
    <p:sldMasterId id="2147483660" r:id="rId6"/>
    <p:sldMasterId id="2147483651" r:id="rId7"/>
    <p:sldMasterId id="2147483654" r:id="rId8"/>
    <p:sldMasterId id="2147483676" r:id="rId9"/>
  </p:sldMasterIdLst>
  <p:notesMasterIdLst>
    <p:notesMasterId r:id="rId25"/>
  </p:notesMasterIdLst>
  <p:sldIdLst>
    <p:sldId id="266" r:id="rId10"/>
    <p:sldId id="265" r:id="rId11"/>
    <p:sldId id="285" r:id="rId12"/>
    <p:sldId id="297" r:id="rId13"/>
    <p:sldId id="271" r:id="rId14"/>
    <p:sldId id="269" r:id="rId15"/>
    <p:sldId id="262" r:id="rId16"/>
    <p:sldId id="295" r:id="rId17"/>
    <p:sldId id="296" r:id="rId18"/>
    <p:sldId id="273" r:id="rId19"/>
    <p:sldId id="291" r:id="rId20"/>
    <p:sldId id="298" r:id="rId21"/>
    <p:sldId id="299" r:id="rId22"/>
    <p:sldId id="293" r:id="rId23"/>
    <p:sldId id="258" r:id="rId24"/>
  </p:sldIdLst>
  <p:sldSz cx="12192000" cy="6858000"/>
  <p:notesSz cx="6858000" cy="9144000"/>
  <p:defaultTextStyle>
    <a:defPPr>
      <a:defRPr lang="en-GB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E056923D-C69A-2D42-A4D5-5AA74C21BA64}" name="Josh Clarke" initials="JC" userId="S::jclarke@careersandenterprise.co.uk::1f1bbf5d-b007-4806-aa6b-91ab8e038bb2" providerId="AD"/>
  <p188:author id="{9F6D5970-FCBB-EE61-BE2C-33A064391527}" name="Tash Fuller" initials="TF" userId="S::nfuller@careersandenterprise.co.uk::281d84ef-d589-4e19-9b37-4850dfb7e0b2" providerId="AD"/>
  <p188:author id="{2948CD91-287B-3A82-22F6-A215488D9BBC}" name="Marie Jobson" initials="MJ" userId="S::mjobson@careersandenterprise.co.uk::bb001ab6-dd99-4b09-874d-ddf5a90bdfd2" providerId="AD"/>
  <p188:author id="{FB6E9FBE-6266-6B15-6B88-4629FD001FD4}" name="Philippa Hartley" initials="PH" userId="S::phartley@careersandenterprise.co.uk::2a2506f4-19e7-4777-8767-f0efb84bcc1f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8B462"/>
    <a:srgbClr val="00A8A6"/>
    <a:srgbClr val="91C155"/>
    <a:srgbClr val="D7EAEA"/>
    <a:srgbClr val="E95F3F"/>
    <a:srgbClr val="EC5F65"/>
    <a:srgbClr val="EE856C"/>
    <a:srgbClr val="F4B2A2"/>
    <a:srgbClr val="F0927C"/>
    <a:srgbClr val="73BEB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4CDE51A-D52E-4527-A528-05CCFB523E45}" v="4" dt="2025-08-27T12:56:55.020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66344" autoAdjust="0"/>
  </p:normalViewPr>
  <p:slideViewPr>
    <p:cSldViewPr snapToGrid="0">
      <p:cViewPr varScale="1">
        <p:scale>
          <a:sx n="73" d="100"/>
          <a:sy n="73" d="100"/>
        </p:scale>
        <p:origin x="199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5.xml"/><Relationship Id="rId13" Type="http://schemas.openxmlformats.org/officeDocument/2006/relationships/slide" Target="slides/slide4.xml"/><Relationship Id="rId18" Type="http://schemas.openxmlformats.org/officeDocument/2006/relationships/slide" Target="slides/slide9.xml"/><Relationship Id="rId26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2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3.xml"/><Relationship Id="rId17" Type="http://schemas.openxmlformats.org/officeDocument/2006/relationships/slide" Target="slides/slide8.xml"/><Relationship Id="rId25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7.xml"/><Relationship Id="rId20" Type="http://schemas.openxmlformats.org/officeDocument/2006/relationships/slide" Target="slides/slide11.xml"/><Relationship Id="rId29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2.xml"/><Relationship Id="rId24" Type="http://schemas.openxmlformats.org/officeDocument/2006/relationships/slide" Target="slides/slide15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6.xml"/><Relationship Id="rId23" Type="http://schemas.openxmlformats.org/officeDocument/2006/relationships/slide" Target="slides/slide14.xml"/><Relationship Id="rId28" Type="http://schemas.openxmlformats.org/officeDocument/2006/relationships/theme" Target="theme/theme1.xml"/><Relationship Id="rId10" Type="http://schemas.openxmlformats.org/officeDocument/2006/relationships/slide" Target="slides/slide1.xml"/><Relationship Id="rId19" Type="http://schemas.openxmlformats.org/officeDocument/2006/relationships/slide" Target="slides/slide10.xml"/><Relationship Id="rId31" Type="http://schemas.microsoft.com/office/2018/10/relationships/authors" Target="authors.xml"/><Relationship Id="rId4" Type="http://schemas.openxmlformats.org/officeDocument/2006/relationships/slideMaster" Target="slideMasters/slideMaster1.xml"/><Relationship Id="rId9" Type="http://schemas.openxmlformats.org/officeDocument/2006/relationships/slideMaster" Target="slideMasters/slideMaster6.xml"/><Relationship Id="rId14" Type="http://schemas.openxmlformats.org/officeDocument/2006/relationships/slide" Target="slides/slide5.xml"/><Relationship Id="rId22" Type="http://schemas.openxmlformats.org/officeDocument/2006/relationships/slide" Target="slides/slide13.xml"/><Relationship Id="rId27" Type="http://schemas.openxmlformats.org/officeDocument/2006/relationships/viewProps" Target="viewProps.xml"/><Relationship Id="rId30" Type="http://schemas.microsoft.com/office/2015/10/relationships/revisionInfo" Target="revisionInfo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71227E9-049B-4639-9970-3AA4415DC243}" type="datetimeFigureOut">
              <a:t>9/4/2025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0931DAE-8EEE-416B-A7B3-405BE90A67B5}" type="slidenum"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796755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ucas.com/further-education/post-16-qualifications/qualifications-you-can-take/btec-diplomas" TargetMode="External"/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Relationship Id="rId6" Type="http://schemas.openxmlformats.org/officeDocument/2006/relationships/hyperlink" Target="https://nationalcareers.service.gov.uk/explore-your-education-and-training-choices/t-levels" TargetMode="External"/><Relationship Id="rId5" Type="http://schemas.openxmlformats.org/officeDocument/2006/relationships/hyperlink" Target="https://www.ocr.org.uk/qualifications/cambridge-technicals/" TargetMode="External"/><Relationship Id="rId4" Type="http://schemas.openxmlformats.org/officeDocument/2006/relationships/hyperlink" Target="https://www.ocr.org.uk/qualifications/cambridge-nationals/" TargetMode="Externa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bbc.co.uk/bitesize/tags/zjb8f4j/jobs-that-use-science/1" TargetMode="External"/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s://www.bbc.co.uk/bitesize/tags/zjcwvk7/jobs-that-use-pe/1" TargetMode="External"/></Relationships>
</file>

<file path=ppt/notesSlides/_rels/notes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bbc.co.uk/bitesize/tags/zjb8f4j/jobs-that-use-science/1" TargetMode="External"/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s://www.bbc.co.uk/bitesize/tags/zjcwvk7/jobs-that-use-pe/1" TargetMode="External"/></Relationships>
</file>

<file path=ppt/notesSlides/_rels/notes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bbc.co.uk/bitesize/groups/ckxjydpd39zt" TargetMode="External"/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s://nationalcareers.service.gov.uk/explore-careers" TargetMode="Externa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nationalcareers.service.gov.uk/explore-careers" TargetMode="External"/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s://ambition.northeast-ca.gov.uk/buzz-quiz" TargetMode="Externa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This presentation has been created to allow curriculum teachers to </a:t>
            </a:r>
            <a:r>
              <a:rPr lang="en-GB" sz="1200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increase learner engagement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within meaningful achievement of Gatsby Benchmark 4 by: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highlighting the relevance of their subject and pathways to the world of work and careers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making links to pathways, careers and the world of work from the curriculum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embedding curriculum learning in the context of the world of work</a:t>
            </a:r>
          </a:p>
          <a:p>
            <a:pPr marL="171450" indent="-171450">
              <a:buFont typeface="Arial,Sans-Serif"/>
              <a:buChar char="•"/>
            </a:pPr>
            <a:endParaRPr lang="en-GB" dirty="0">
              <a:cs typeface="Calibri"/>
            </a:endParaRPr>
          </a:p>
          <a:p>
            <a:pPr marL="0" indent="0">
              <a:buNone/>
            </a:pPr>
            <a:endParaRPr lang="en-GB" dirty="0">
              <a:cs typeface="Calibri"/>
            </a:endParaRPr>
          </a:p>
          <a:p>
            <a:pPr marL="0" indent="0">
              <a:buNone/>
            </a:pPr>
            <a:r>
              <a:rPr lang="en-GB" b="1" dirty="0"/>
              <a:t>How to use these slides?</a:t>
            </a:r>
            <a:endParaRPr lang="en-GB" dirty="0">
              <a:cs typeface="Calibri"/>
            </a:endParaRPr>
          </a:p>
          <a:p>
            <a:r>
              <a:rPr lang="en-GB" dirty="0"/>
              <a:t>These slides can be used at any point during KS3/4 or post 16 to engage learners in curriculum learning and to highlight the relevance of your subject to future careers and opportunities.</a:t>
            </a:r>
            <a:endParaRPr lang="en-GB" dirty="0">
              <a:cs typeface="Calibri"/>
            </a:endParaRPr>
          </a:p>
          <a:p>
            <a:r>
              <a:rPr lang="en-GB" dirty="0"/>
              <a:t>They will be of most relevance within an option process and can support work you are doing to encourage learners to consider their options for KS4/Post 16.</a:t>
            </a:r>
            <a:endParaRPr lang="en-GB" dirty="0">
              <a:cs typeface="Calibri"/>
            </a:endParaRPr>
          </a:p>
          <a:p>
            <a:endParaRPr lang="en-GB" dirty="0">
              <a:cs typeface="Calibri"/>
            </a:endParaRPr>
          </a:p>
          <a:p>
            <a:endParaRPr lang="en-GB" dirty="0">
              <a:cs typeface="Calibri"/>
            </a:endParaRPr>
          </a:p>
          <a:p>
            <a:pPr marL="171450" indent="-171450">
              <a:buFont typeface="Arial,Sans-Serif"/>
              <a:buChar char="•"/>
            </a:pPr>
            <a:endParaRPr lang="en-GB" dirty="0"/>
          </a:p>
          <a:p>
            <a:pPr marL="0" indent="0">
              <a:buNone/>
            </a:pPr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pPr marL="0" indent="0">
              <a:buNone/>
            </a:pPr>
            <a:endParaRPr lang="en-GB" dirty="0"/>
          </a:p>
          <a:p>
            <a:pPr marL="0" indent="0">
              <a:buFontTx/>
              <a:buNone/>
            </a:pPr>
            <a:endParaRPr lang="en-GB" b="1" dirty="0">
              <a:cs typeface="Calibri"/>
            </a:endParaRPr>
          </a:p>
          <a:p>
            <a:endParaRPr lang="en-GB" dirty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427FA38-E476-468F-BBCA-7E6E019007F0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2048442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These are the three pathway choices all students have.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0931DAE-8EEE-416B-A7B3-405BE90A67B5}" type="slidenum">
              <a:rPr lang="en-GB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6312241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baseline="0"/>
          </a:p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0931DAE-8EEE-416B-A7B3-405BE90A67B5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4279159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0931DAE-8EEE-416B-A7B3-405BE90A67B5}" type="slidenum">
              <a:rPr lang="en-GB" smtClean="0"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0940299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36B68B5-7F57-5E67-67D8-E5091717BAE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0CA95040-5012-8088-5435-321B060349D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2167E575-1BB4-E442-24A2-F773B9A01A5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Apprenticeships can take between 1 and 5 years to complete, depending on the level. To</a:t>
            </a:r>
            <a:r>
              <a:rPr lang="en-GB" baseline="0" dirty="0"/>
              <a:t> start an apprenticeship you must be :</a:t>
            </a:r>
          </a:p>
          <a:p>
            <a:r>
              <a:rPr lang="en-GB" baseline="0" dirty="0"/>
              <a:t>16 or over; Live in England; Not be in full-time education.</a:t>
            </a:r>
            <a:r>
              <a:rPr lang="en-GB" dirty="0"/>
              <a:t> </a:t>
            </a:r>
            <a:endParaRPr lang="en-GB" baseline="0" dirty="0">
              <a:cs typeface="Calibri"/>
            </a:endParaRPr>
          </a:p>
          <a:p>
            <a:r>
              <a:rPr lang="en-GB" baseline="0" dirty="0"/>
              <a:t>You can apply whilst you are still at school.</a:t>
            </a:r>
            <a:endParaRPr lang="en-GB" baseline="0" dirty="0">
              <a:cs typeface="Calibri"/>
            </a:endParaRPr>
          </a:p>
          <a:p>
            <a:endParaRPr lang="en-GB" baseline="0" dirty="0"/>
          </a:p>
          <a:p>
            <a:r>
              <a:rPr lang="en-GB" baseline="0" dirty="0"/>
              <a:t>T Levels are nationally recognised qualifications for 16-19 year olds that last for two years and an alternative to doing A levels</a:t>
            </a:r>
            <a:endParaRPr lang="en-GB" baseline="0" dirty="0">
              <a:cs typeface="Calibri"/>
            </a:endParaRPr>
          </a:p>
          <a:p>
            <a:endParaRPr lang="en-GB" baseline="0" dirty="0"/>
          </a:p>
          <a:p>
            <a:r>
              <a:rPr lang="en-GB" baseline="0" dirty="0"/>
              <a:t>VTQs (Vocational technical qualifications) are practical qualifications for over 16s. They are designed to help students gets the skills they need to start a career or go on to higher levels of education. There are different types, including</a:t>
            </a:r>
            <a:endParaRPr lang="en-GB" baseline="0" dirty="0">
              <a:cs typeface="Calibri"/>
            </a:endParaRPr>
          </a:p>
          <a:p>
            <a:r>
              <a:rPr lang="en-GB" baseline="0" dirty="0"/>
              <a:t>BTECs </a:t>
            </a:r>
            <a:r>
              <a:rPr lang="en-GB" dirty="0">
                <a:hlinkClick r:id="rId3"/>
              </a:rPr>
              <a:t>What is a BTEC diploma? - Nationals, Firsts &amp; Apprenticeships (ucas.com)</a:t>
            </a:r>
            <a:r>
              <a:rPr lang="en-GB" baseline="0" dirty="0"/>
              <a:t>;</a:t>
            </a:r>
            <a:r>
              <a:rPr lang="en-GB" dirty="0"/>
              <a:t> </a:t>
            </a:r>
            <a:endParaRPr lang="en-GB" baseline="0" dirty="0">
              <a:cs typeface="Calibri"/>
            </a:endParaRPr>
          </a:p>
          <a:p>
            <a:r>
              <a:rPr lang="en-GB" baseline="0" dirty="0"/>
              <a:t>Cambridge Nationals </a:t>
            </a:r>
            <a:r>
              <a:rPr lang="en-GB" dirty="0">
                <a:hlinkClick r:id="rId4"/>
              </a:rPr>
              <a:t>Cambridge Nationals (ocr.org.uk)</a:t>
            </a:r>
            <a:endParaRPr lang="en-GB" baseline="0" dirty="0"/>
          </a:p>
          <a:p>
            <a:r>
              <a:rPr lang="en-GB" baseline="0" dirty="0"/>
              <a:t>Cambridge </a:t>
            </a:r>
            <a:r>
              <a:rPr lang="en-GB" baseline="0" dirty="0" err="1"/>
              <a:t>Technicals</a:t>
            </a:r>
            <a:r>
              <a:rPr lang="en-GB" baseline="0" dirty="0"/>
              <a:t> </a:t>
            </a:r>
            <a:r>
              <a:rPr lang="en-GB" dirty="0">
                <a:hlinkClick r:id="rId5"/>
              </a:rPr>
              <a:t>Cambridge </a:t>
            </a:r>
            <a:r>
              <a:rPr lang="en-GB" dirty="0" err="1">
                <a:hlinkClick r:id="rId5"/>
              </a:rPr>
              <a:t>Technicals</a:t>
            </a:r>
            <a:r>
              <a:rPr lang="en-GB" dirty="0">
                <a:hlinkClick r:id="rId5"/>
              </a:rPr>
              <a:t> (ocr.org.uk)</a:t>
            </a:r>
            <a:endParaRPr lang="en-GB" baseline="0" dirty="0"/>
          </a:p>
          <a:p>
            <a:r>
              <a:rPr lang="en-GB" baseline="0" dirty="0"/>
              <a:t>T Levels </a:t>
            </a:r>
            <a:r>
              <a:rPr lang="en-GB" dirty="0">
                <a:hlinkClick r:id="rId6"/>
              </a:rPr>
              <a:t>T Levels | National Careers Service</a:t>
            </a:r>
            <a:endParaRPr lang="en-GB" dirty="0"/>
          </a:p>
          <a:p>
            <a:endParaRPr lang="en-GB" baseline="0" dirty="0"/>
          </a:p>
          <a:p>
            <a:endParaRPr lang="en-GB" baseline="0" dirty="0"/>
          </a:p>
          <a:p>
            <a:endParaRPr lang="en-GB" baseline="0" dirty="0"/>
          </a:p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12E025C-F062-AB5B-0D84-5FBF75F8000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0931DAE-8EEE-416B-A7B3-405BE90A67B5}" type="slidenum">
              <a:rPr lang="en-GB" smtClean="0"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6563008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0931DAE-8EEE-416B-A7B3-405BE90A67B5}" type="slidenum">
              <a:rPr lang="en-GB" smtClean="0"/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4953157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  <a:p>
            <a:endParaRPr lang="en-GB" dirty="0"/>
          </a:p>
          <a:p>
            <a:r>
              <a:rPr lang="en-GB" b="1" dirty="0"/>
              <a:t>Why study Physical Education?</a:t>
            </a:r>
            <a:endParaRPr lang="en-GB" dirty="0"/>
          </a:p>
          <a:p>
            <a:pPr marL="285750" indent="-285750">
              <a:buFont typeface="Symbol"/>
              <a:buChar char="•"/>
            </a:pPr>
            <a:r>
              <a:rPr lang="en-GB" b="1" dirty="0"/>
              <a:t>Pathway to exciting careers </a:t>
            </a:r>
            <a:endParaRPr lang="en-GB" dirty="0"/>
          </a:p>
          <a:p>
            <a:r>
              <a:rPr lang="en-GB" dirty="0"/>
              <a:t>PE can lead to careers in sports coaching, physiotherapy, teaching, fitness training, nutrition, and more.</a:t>
            </a:r>
          </a:p>
          <a:p>
            <a:pPr marL="285750" indent="-285750">
              <a:buFont typeface="Symbol"/>
              <a:buChar char="•"/>
            </a:pPr>
            <a:r>
              <a:rPr lang="en-GB" b="1" dirty="0"/>
              <a:t>Develop teamwork and leadership</a:t>
            </a:r>
            <a:br>
              <a:rPr lang="en-GB" b="1" dirty="0"/>
            </a:br>
            <a:r>
              <a:rPr lang="en-GB" b="1" dirty="0"/>
              <a:t>Through sports and group activities, you learn how to work with others, lead, communicate, and solve problems effectively.</a:t>
            </a:r>
            <a:endParaRPr lang="en-GB" dirty="0"/>
          </a:p>
          <a:p>
            <a:pPr marL="285750" indent="-285750">
              <a:buFont typeface="Symbol"/>
              <a:buChar char="•"/>
            </a:pPr>
            <a:r>
              <a:rPr lang="en-GB" b="1" dirty="0"/>
              <a:t>Understand the human body</a:t>
            </a:r>
            <a:br>
              <a:rPr lang="en-GB" b="1" dirty="0">
                <a:cs typeface="+mn-lt"/>
              </a:rPr>
            </a:br>
            <a:r>
              <a:rPr lang="en-GB" b="1" dirty="0"/>
              <a:t>PE teaches you about anatomy, physiology, and how the body responds to exercise—great preparation for careers in health, fitness, or sports science.</a:t>
            </a:r>
            <a:endParaRPr lang="en-GB" dirty="0"/>
          </a:p>
          <a:p>
            <a:pPr marL="285750" indent="-285750">
              <a:buFont typeface="Symbol"/>
              <a:buChar char="•"/>
            </a:pPr>
            <a:r>
              <a:rPr lang="en-GB" b="1" dirty="0"/>
              <a:t>Learn about healthy lifestyles</a:t>
            </a:r>
            <a:br>
              <a:rPr lang="en-GB" b="1" dirty="0">
                <a:cs typeface="+mn-lt"/>
              </a:rPr>
            </a:br>
            <a:r>
              <a:rPr lang="en-GB" b="1" dirty="0"/>
              <a:t>PE teaches you about nutrition, fitness, and how to make informed choices that support long-term health and wellbeing.</a:t>
            </a:r>
            <a:endParaRPr lang="en-GB" dirty="0"/>
          </a:p>
          <a:p>
            <a:pPr marL="285750" indent="-285750">
              <a:buFont typeface="Symbol"/>
              <a:buChar char="•"/>
            </a:pPr>
            <a:r>
              <a:rPr lang="en-GB" b="1" dirty="0"/>
              <a:t>Discover talents and interests</a:t>
            </a:r>
            <a:br>
              <a:rPr lang="en-GB" b="1" dirty="0">
                <a:cs typeface="+mn-lt"/>
              </a:rPr>
            </a:br>
            <a:r>
              <a:rPr lang="en-GB" b="1" dirty="0"/>
              <a:t>PE gives you the chance to try a variety of sports and activities, helping you find what you enjoy and where you excel.</a:t>
            </a:r>
            <a:endParaRPr lang="en-GB" dirty="0"/>
          </a:p>
          <a:p>
            <a:endParaRPr lang="en-GB" dirty="0"/>
          </a:p>
          <a:p>
            <a:r>
              <a:rPr lang="en-GB" kern="1200" dirty="0">
                <a:effectLst/>
              </a:rPr>
              <a:t>Reflection:</a:t>
            </a:r>
            <a:endParaRPr lang="en-GB" dirty="0">
              <a:ea typeface="Calibri" panose="020F0502020204030204"/>
              <a:cs typeface="Calibri" panose="020F0502020204030204"/>
            </a:endParaRPr>
          </a:p>
          <a:p>
            <a:pPr marL="285750" indent="-285750">
              <a:buFont typeface="Symbol"/>
              <a:buChar char="•"/>
            </a:pPr>
            <a:r>
              <a:rPr lang="en-GB" dirty="0"/>
              <a:t>Is there anything </a:t>
            </a:r>
            <a:r>
              <a:rPr lang="en-GB" kern="1200" dirty="0">
                <a:effectLst/>
              </a:rPr>
              <a:t>else </a:t>
            </a:r>
            <a:r>
              <a:rPr lang="en-GB" dirty="0"/>
              <a:t>you </a:t>
            </a:r>
            <a:r>
              <a:rPr lang="en-GB" kern="1200" dirty="0">
                <a:effectLst/>
              </a:rPr>
              <a:t>would add to this list?</a:t>
            </a:r>
            <a:endParaRPr lang="en-GB" dirty="0">
              <a:ea typeface="Calibri" panose="020F0502020204030204"/>
              <a:cs typeface="Calibri" panose="020F0502020204030204"/>
            </a:endParaRPr>
          </a:p>
          <a:p>
            <a:pPr marL="285750" indent="-285750">
              <a:buFont typeface="Symbol"/>
              <a:buChar char="•"/>
            </a:pPr>
            <a:r>
              <a:rPr lang="en-GB" dirty="0"/>
              <a:t>How do you share the importance of studying Physical Education with learners?</a:t>
            </a:r>
          </a:p>
          <a:p>
            <a:pPr marL="285750" indent="-285750">
              <a:buFont typeface="Symbol"/>
              <a:buChar char="•"/>
            </a:pPr>
            <a:r>
              <a:rPr lang="en-GB" dirty="0"/>
              <a:t>How do you communicate the value of studying Physical Education with parents and carers?</a:t>
            </a:r>
          </a:p>
          <a:p>
            <a:pPr lvl="0"/>
            <a:endParaRPr lang="en-GB" sz="1200" kern="1200" dirty="0">
              <a:solidFill>
                <a:schemeClr val="tx1"/>
              </a:solidFill>
              <a:effectLst/>
              <a:latin typeface="+mn-lt"/>
              <a:ea typeface="Calibri"/>
              <a:cs typeface="Calibri"/>
            </a:endParaRPr>
          </a:p>
          <a:p>
            <a:pPr marL="171450" indent="-171450">
              <a:buFont typeface="Arial"/>
              <a:buChar char="•"/>
            </a:pPr>
            <a:endParaRPr lang="en-GB" dirty="0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427FA38-E476-468F-BBCA-7E6E019007F0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2763074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lvl="0" indent="0">
              <a:lnSpc>
                <a:spcPct val="107000"/>
              </a:lnSpc>
              <a:spcAft>
                <a:spcPts val="800"/>
              </a:spcAft>
              <a:buFont typeface="Symbol" panose="05050102010706020507" pitchFamily="18" charset="2"/>
              <a:buNone/>
            </a:pPr>
            <a:r>
              <a:rPr lang="en-GB" sz="1200" u="sng" dirty="0">
                <a:solidFill>
                  <a:schemeClr val="tx2"/>
                </a:solidFill>
                <a:effectLst/>
                <a:latin typeface="+mn-lt"/>
                <a:ea typeface="Calibri" panose="020F0502020204030204" pitchFamily="34" charset="0"/>
                <a:cs typeface="Calibri"/>
                <a:hlinkClick r:id="rId3"/>
              </a:rPr>
              <a:t>Jobs that use </a:t>
            </a:r>
            <a:r>
              <a:rPr lang="en-GB" u="sng" dirty="0">
                <a:solidFill>
                  <a:schemeClr val="tx2"/>
                </a:solidFill>
                <a:latin typeface="+mn-lt"/>
                <a:ea typeface="Calibri" panose="020F0502020204030204" pitchFamily="34" charset="0"/>
                <a:cs typeface="Calibri"/>
                <a:hlinkClick r:id="rId3"/>
              </a:rPr>
              <a:t>PE</a:t>
            </a:r>
            <a:r>
              <a:rPr lang="en-GB" sz="1200" u="sng" dirty="0">
                <a:solidFill>
                  <a:srgbClr val="0563C1"/>
                </a:solidFill>
                <a:effectLst/>
                <a:latin typeface="+mn-lt"/>
                <a:ea typeface="Calibri" panose="020F0502020204030204" pitchFamily="34" charset="0"/>
                <a:cs typeface="Calibri"/>
              </a:rPr>
              <a:t> </a:t>
            </a:r>
            <a:r>
              <a:rPr lang="en-GB" sz="1200" dirty="0">
                <a:effectLst/>
                <a:latin typeface="+mn-lt"/>
                <a:ea typeface="Calibri" panose="020F0502020204030204" pitchFamily="34" charset="0"/>
                <a:cs typeface="Calibri"/>
              </a:rPr>
              <a:t>BBC Bitesize Careers: </a:t>
            </a:r>
            <a:r>
              <a:rPr lang="en-GB" dirty="0">
                <a:effectLst/>
                <a:hlinkClick r:id="rId4"/>
              </a:rPr>
              <a:t>https://www.bbc.co.uk/bitesize/tags/</a:t>
            </a:r>
            <a:r>
              <a:rPr lang="en-GB" dirty="0">
                <a:hlinkClick r:id="rId4"/>
              </a:rPr>
              <a:t>zjcwvk7</a:t>
            </a:r>
            <a:r>
              <a:rPr lang="en-GB" dirty="0">
                <a:effectLst/>
                <a:hlinkClick r:id="rId4"/>
              </a:rPr>
              <a:t>/</a:t>
            </a:r>
            <a:r>
              <a:rPr lang="en-GB" dirty="0">
                <a:hlinkClick r:id="rId4"/>
              </a:rPr>
              <a:t>jobs-that-use-pe</a:t>
            </a:r>
            <a:r>
              <a:rPr lang="en-GB" dirty="0">
                <a:effectLst/>
                <a:hlinkClick r:id="rId4"/>
              </a:rPr>
              <a:t>/1</a:t>
            </a:r>
            <a:endParaRPr lang="en-GB" dirty="0">
              <a:effectLst/>
            </a:endParaRPr>
          </a:p>
          <a:p>
            <a:pPr marL="0" lvl="0" indent="0">
              <a:lnSpc>
                <a:spcPct val="107000"/>
              </a:lnSpc>
              <a:spcAft>
                <a:spcPts val="800"/>
              </a:spcAft>
              <a:buFont typeface="Symbol" panose="05050102010706020507" pitchFamily="18" charset="2"/>
              <a:buNone/>
            </a:pPr>
            <a:endParaRPr lang="en-GB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Calibri"/>
            </a:endParaRPr>
          </a:p>
          <a:p>
            <a:pPr marL="0" lvl="0" indent="0">
              <a:lnSpc>
                <a:spcPct val="107000"/>
              </a:lnSpc>
              <a:spcAft>
                <a:spcPts val="800"/>
              </a:spcAft>
              <a:buFont typeface="Symbol" panose="05050102010706020507" pitchFamily="18" charset="2"/>
              <a:buNone/>
            </a:pPr>
            <a:r>
              <a:rPr lang="en-GB" sz="1200" b="1" dirty="0">
                <a:effectLst/>
                <a:latin typeface="+mn-lt"/>
                <a:ea typeface="Calibri" panose="020F0502020204030204" pitchFamily="34" charset="0"/>
                <a:cs typeface="Calibri"/>
              </a:rPr>
              <a:t>Activity Ideas:</a:t>
            </a:r>
          </a:p>
          <a:p>
            <a:pPr marL="0" lvl="0" indent="0">
              <a:lnSpc>
                <a:spcPct val="107000"/>
              </a:lnSpc>
              <a:spcAft>
                <a:spcPts val="800"/>
              </a:spcAft>
              <a:buFont typeface="Symbol" panose="05050102010706020507" pitchFamily="18" charset="2"/>
              <a:buNone/>
            </a:pPr>
            <a:r>
              <a:rPr lang="en-GB" sz="1200" dirty="0">
                <a:effectLst/>
                <a:latin typeface="+mn-lt"/>
                <a:ea typeface="Calibri" panose="020F0502020204030204" pitchFamily="34" charset="0"/>
                <a:cs typeface="Calibri"/>
              </a:rPr>
              <a:t>Ahead of revealing content of slide, encourage students to think about as many roles linked to your subject as they can in pairs/groups.</a:t>
            </a:r>
          </a:p>
          <a:p>
            <a:pPr marL="0" lvl="0" indent="0">
              <a:lnSpc>
                <a:spcPct val="107000"/>
              </a:lnSpc>
              <a:spcAft>
                <a:spcPts val="800"/>
              </a:spcAft>
              <a:buFont typeface="Symbol" panose="05050102010706020507" pitchFamily="18" charset="2"/>
              <a:buNone/>
            </a:pPr>
            <a:r>
              <a:rPr lang="en-GB" sz="1200" dirty="0">
                <a:effectLst/>
                <a:latin typeface="+mn-lt"/>
                <a:ea typeface="Calibri" panose="020F0502020204030204" pitchFamily="34" charset="0"/>
                <a:cs typeface="Calibri"/>
              </a:rPr>
              <a:t>Encourage students to engage with specific videos/profiles or direct students to specific roles/careers to predict, research and reflect on:</a:t>
            </a:r>
          </a:p>
          <a:p>
            <a:pPr marL="0" lvl="0" indent="0">
              <a:lnSpc>
                <a:spcPct val="107000"/>
              </a:lnSpc>
              <a:spcAft>
                <a:spcPts val="800"/>
              </a:spcAft>
              <a:buFont typeface="Symbol" panose="05050102010706020507" pitchFamily="18" charset="2"/>
              <a:buNone/>
            </a:pPr>
            <a:endParaRPr lang="en-GB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71450" lvl="0" indent="-1714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GB" sz="1200" dirty="0">
                <a:effectLst/>
                <a:latin typeface="+mn-lt"/>
                <a:ea typeface="Calibri" panose="020F0502020204030204" pitchFamily="34" charset="0"/>
                <a:cs typeface="Calibri"/>
              </a:rPr>
              <a:t>Pathways</a:t>
            </a:r>
          </a:p>
          <a:p>
            <a:pPr marL="171450" lvl="0" indent="-1714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GB" sz="1200" dirty="0">
                <a:effectLst/>
                <a:latin typeface="+mn-lt"/>
                <a:ea typeface="Calibri" panose="020F0502020204030204" pitchFamily="34" charset="0"/>
                <a:cs typeface="Calibri"/>
              </a:rPr>
              <a:t>Essential Skills</a:t>
            </a:r>
          </a:p>
          <a:p>
            <a:pPr marL="171450" lvl="0" indent="-1714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GB" sz="1200" dirty="0">
                <a:effectLst/>
                <a:latin typeface="+mn-lt"/>
                <a:ea typeface="Calibri" panose="020F0502020204030204" pitchFamily="34" charset="0"/>
                <a:cs typeface="Calibri"/>
              </a:rPr>
              <a:t>Wages/Work Conditions</a:t>
            </a:r>
          </a:p>
          <a:p>
            <a:pPr marL="171450" indent="-1714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GB" sz="1200" dirty="0">
                <a:effectLst/>
                <a:latin typeface="+mn-lt"/>
                <a:ea typeface="Calibri" panose="020F0502020204030204" pitchFamily="34" charset="0"/>
                <a:cs typeface="Calibri"/>
              </a:rPr>
              <a:t>Why they, might like/not like </a:t>
            </a:r>
            <a:r>
              <a:rPr lang="en-GB" dirty="0">
                <a:latin typeface="+mn-lt"/>
                <a:ea typeface="Calibri" panose="020F0502020204030204" pitchFamily="34" charset="0"/>
                <a:cs typeface="Calibri"/>
              </a:rPr>
              <a:t>in a particular</a:t>
            </a:r>
            <a:r>
              <a:rPr lang="en-GB" sz="1200" dirty="0">
                <a:effectLst/>
                <a:latin typeface="+mn-lt"/>
                <a:ea typeface="Calibri" panose="020F0502020204030204" pitchFamily="34" charset="0"/>
                <a:cs typeface="Calibri"/>
              </a:rPr>
              <a:t> role?</a:t>
            </a:r>
          </a:p>
          <a:p>
            <a:pPr marL="0" lvl="0" indent="0">
              <a:lnSpc>
                <a:spcPct val="107000"/>
              </a:lnSpc>
              <a:spcAft>
                <a:spcPts val="800"/>
              </a:spcAft>
              <a:buFont typeface="Symbol" panose="05050102010706020507" pitchFamily="18" charset="2"/>
              <a:buNone/>
            </a:pPr>
            <a:endParaRPr lang="en-GB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lvl="0" indent="0">
              <a:lnSpc>
                <a:spcPct val="107000"/>
              </a:lnSpc>
              <a:spcAft>
                <a:spcPts val="800"/>
              </a:spcAft>
              <a:buFont typeface="Symbol" panose="05050102010706020507" pitchFamily="18" charset="2"/>
              <a:buNone/>
            </a:pPr>
            <a:endParaRPr lang="en-GB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Symbol" panose="05050102010706020507" pitchFamily="18" charset="2"/>
              <a:buChar char=""/>
            </a:pPr>
            <a:endParaRPr lang="en-GB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427FA38-E476-468F-BBCA-7E6E019007F0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5171786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7BF27AF-8F76-7E96-C0DC-D685C82DD16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F68F9BAF-3116-18F0-7BF3-613DEB9B35A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13715A9B-9DBF-0AE6-62E9-573F101BE28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u="sng" dirty="0">
                <a:hlinkClick r:id="rId3"/>
              </a:rPr>
              <a:t>Jobs that use PE</a:t>
            </a:r>
            <a:r>
              <a:rPr lang="en-GB" u="sng" dirty="0"/>
              <a:t> </a:t>
            </a:r>
            <a:r>
              <a:rPr lang="en-GB" dirty="0"/>
              <a:t>BBC Bitesize Careers: </a:t>
            </a:r>
            <a:r>
              <a:rPr lang="en-GB" dirty="0">
                <a:hlinkClick r:id="rId4"/>
              </a:rPr>
              <a:t>https://www.bbc.co.uk/bitesize/tags/zjcwvk7/jobs-that-use-pe/1</a:t>
            </a:r>
          </a:p>
          <a:p>
            <a:endParaRPr lang="en-GB" dirty="0">
              <a:cs typeface="Calibri"/>
            </a:endParaRPr>
          </a:p>
          <a:p>
            <a:pPr marL="0" lv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en-GB" b="1" dirty="0">
                <a:effectLst/>
              </a:rPr>
              <a:t>Activity Ideas:</a:t>
            </a:r>
            <a:endParaRPr lang="en-US" dirty="0">
              <a:effectLst/>
            </a:endParaRPr>
          </a:p>
          <a:p>
            <a:pPr marL="0" lv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en-GB" dirty="0">
                <a:effectLst/>
              </a:rPr>
              <a:t>Ahead of revealing content of slide, encourage students to think about as many roles linked to your subject as they can in pairs/groups,</a:t>
            </a:r>
            <a:endParaRPr lang="en-US" dirty="0">
              <a:effectLst/>
            </a:endParaRPr>
          </a:p>
          <a:p>
            <a:pPr marL="0" lv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en-GB" dirty="0">
                <a:effectLst/>
              </a:rPr>
              <a:t>Encourage students to engage with specific videos/profiles or direct students to specific roles/careers to predict, research and reflect on:</a:t>
            </a:r>
            <a:endParaRPr lang="en-US" dirty="0">
              <a:effectLst/>
            </a:endParaRPr>
          </a:p>
          <a:p>
            <a:pPr marL="0" lvl="0" indent="0">
              <a:lnSpc>
                <a:spcPct val="107000"/>
              </a:lnSpc>
              <a:spcAft>
                <a:spcPts val="800"/>
              </a:spcAft>
              <a:buNone/>
            </a:pPr>
            <a:endParaRPr lang="en-GB" dirty="0">
              <a:effectLst/>
            </a:endParaRPr>
          </a:p>
          <a:p>
            <a:pPr marL="171450" lvl="0" indent="-171450">
              <a:lnSpc>
                <a:spcPct val="107000"/>
              </a:lnSpc>
              <a:spcAft>
                <a:spcPts val="800"/>
              </a:spcAft>
              <a:buFont typeface="Arial,Sans-Serif"/>
              <a:buChar char="•"/>
            </a:pPr>
            <a:r>
              <a:rPr lang="en-GB" dirty="0">
                <a:effectLst/>
              </a:rPr>
              <a:t>Pathways</a:t>
            </a:r>
            <a:endParaRPr lang="en-US" dirty="0">
              <a:effectLst/>
            </a:endParaRPr>
          </a:p>
          <a:p>
            <a:pPr marL="171450" lvl="0" indent="-171450">
              <a:lnSpc>
                <a:spcPct val="107000"/>
              </a:lnSpc>
              <a:spcAft>
                <a:spcPts val="800"/>
              </a:spcAft>
              <a:buFont typeface="Arial,Sans-Serif"/>
              <a:buChar char="•"/>
            </a:pPr>
            <a:r>
              <a:rPr lang="en-GB" dirty="0">
                <a:effectLst/>
              </a:rPr>
              <a:t>Essential Skills</a:t>
            </a:r>
            <a:endParaRPr lang="en-US" dirty="0">
              <a:effectLst/>
            </a:endParaRPr>
          </a:p>
          <a:p>
            <a:pPr marL="171450" lvl="0" indent="-171450">
              <a:lnSpc>
                <a:spcPct val="107000"/>
              </a:lnSpc>
              <a:spcAft>
                <a:spcPts val="800"/>
              </a:spcAft>
              <a:buFont typeface="Arial,Sans-Serif"/>
              <a:buChar char="•"/>
            </a:pPr>
            <a:r>
              <a:rPr lang="en-GB" dirty="0">
                <a:effectLst/>
              </a:rPr>
              <a:t>Wages/Work Conditions</a:t>
            </a:r>
            <a:endParaRPr lang="en-US" dirty="0">
              <a:effectLst/>
            </a:endParaRPr>
          </a:p>
          <a:p>
            <a:pPr marL="171450" indent="-171450">
              <a:lnSpc>
                <a:spcPct val="107000"/>
              </a:lnSpc>
              <a:spcAft>
                <a:spcPts val="800"/>
              </a:spcAft>
              <a:buFont typeface="Arial,Sans-Serif"/>
              <a:buChar char="•"/>
            </a:pPr>
            <a:r>
              <a:rPr lang="en-GB" dirty="0">
                <a:effectLst/>
              </a:rPr>
              <a:t>Why they, might like/not like </a:t>
            </a:r>
            <a:r>
              <a:rPr lang="en-GB" dirty="0"/>
              <a:t>in a particular </a:t>
            </a:r>
            <a:r>
              <a:rPr lang="en-GB" dirty="0">
                <a:effectLst/>
              </a:rPr>
              <a:t>role?</a:t>
            </a:r>
            <a:endParaRPr lang="en-GB" dirty="0">
              <a:cs typeface="Calibri"/>
            </a:endParaRPr>
          </a:p>
          <a:p>
            <a:pPr marL="171450" indent="-171450">
              <a:lnSpc>
                <a:spcPct val="107000"/>
              </a:lnSpc>
              <a:spcAft>
                <a:spcPts val="800"/>
              </a:spcAft>
              <a:buFont typeface="Arial,Sans-Serif"/>
              <a:buChar char="•"/>
            </a:pPr>
            <a:endParaRPr lang="en-GB" dirty="0">
              <a:cs typeface="Calibri"/>
            </a:endParaRPr>
          </a:p>
          <a:p>
            <a:endParaRPr lang="en-US" dirty="0">
              <a:cs typeface="Calibri" panose="020F0502020204030204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AE5E18D-8FC5-103F-4D07-ED746ADADD4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427FA38-E476-468F-BBCA-7E6E019007F0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2016818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It’s important for students to understand the wide range of possibilities arising from your subject. Here’s some to explore…try and focus on less obvious choices,</a:t>
            </a:r>
          </a:p>
          <a:p>
            <a:endParaRPr lang="en-US" dirty="0"/>
          </a:p>
          <a:p>
            <a:r>
              <a:rPr lang="en-US" dirty="0"/>
              <a:t>To select more yourself:</a:t>
            </a:r>
          </a:p>
          <a:p>
            <a:r>
              <a:rPr lang="en-US" dirty="0"/>
              <a:t>BBC Bitesize link:</a:t>
            </a:r>
          </a:p>
          <a:p>
            <a:r>
              <a:rPr lang="en-GB" dirty="0">
                <a:hlinkClick r:id="rId3"/>
              </a:rPr>
              <a:t>Careers in sport - Careers - BBC Bitesize</a:t>
            </a:r>
            <a:endParaRPr lang="en-US" dirty="0">
              <a:cs typeface="Calibri"/>
            </a:endParaRPr>
          </a:p>
          <a:p>
            <a:endParaRPr lang="en-US" dirty="0"/>
          </a:p>
          <a:p>
            <a:r>
              <a:rPr lang="en-US" dirty="0"/>
              <a:t>National Careers Service link:</a:t>
            </a:r>
          </a:p>
          <a:p>
            <a:r>
              <a:rPr lang="en-US" dirty="0">
                <a:hlinkClick r:id="rId4"/>
              </a:rPr>
              <a:t>https://nationalcareers.service.gov.uk/explore-careers</a:t>
            </a:r>
            <a:endParaRPr lang="en-US" dirty="0"/>
          </a:p>
          <a:p>
            <a:endParaRPr lang="en-US" dirty="0">
              <a:cs typeface="Calibri"/>
            </a:endParaRPr>
          </a:p>
          <a:p>
            <a:endParaRPr lang="en-US" dirty="0">
              <a:cs typeface="Calibri"/>
            </a:endParaRPr>
          </a:p>
          <a:p>
            <a:endParaRPr lang="en-US" dirty="0">
              <a:cs typeface="Calibri"/>
            </a:endParaRPr>
          </a:p>
          <a:p>
            <a:endParaRPr lang="en-US" dirty="0">
              <a:cs typeface="Calibri"/>
            </a:endParaRPr>
          </a:p>
          <a:p>
            <a:endParaRPr lang="en-US" dirty="0">
              <a:cs typeface="Calibri"/>
            </a:endParaRPr>
          </a:p>
          <a:p>
            <a:endParaRPr lang="en-US" dirty="0">
              <a:cs typeface="Calibri"/>
            </a:endParaRPr>
          </a:p>
          <a:p>
            <a:endParaRPr lang="en-US" dirty="0">
              <a:cs typeface="Calibri"/>
            </a:endParaRPr>
          </a:p>
          <a:p>
            <a:endParaRPr lang="en-US" dirty="0">
              <a:cs typeface="Calibri"/>
            </a:endParaRPr>
          </a:p>
          <a:p>
            <a:endParaRPr lang="en-US" dirty="0">
              <a:cs typeface="Calibri"/>
            </a:endParaRPr>
          </a:p>
          <a:p>
            <a:endParaRPr lang="en-US" dirty="0">
              <a:cs typeface="Calibri"/>
            </a:endParaRPr>
          </a:p>
          <a:p>
            <a:endParaRPr lang="en-US" dirty="0">
              <a:cs typeface="Calibri"/>
            </a:endParaRPr>
          </a:p>
          <a:p>
            <a:endParaRPr lang="en-US" dirty="0">
              <a:cs typeface="Calibri"/>
            </a:endParaRPr>
          </a:p>
          <a:p>
            <a:endParaRPr lang="en-US" dirty="0">
              <a:cs typeface="Calibri"/>
            </a:endParaRPr>
          </a:p>
          <a:p>
            <a:endParaRPr lang="en-US" dirty="0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0931DAE-8EEE-416B-A7B3-405BE90A67B5}" type="slidenum">
              <a:rPr lang="en-GB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2336672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0931DAE-8EEE-416B-A7B3-405BE90A67B5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5558986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>
                <a:hlinkClick r:id="rId3"/>
              </a:rPr>
              <a:t>https://nationalcareers.service.gov.uk/explore-careers</a:t>
            </a:r>
            <a:endParaRPr lang="en-GB" dirty="0"/>
          </a:p>
          <a:p>
            <a:endParaRPr lang="en-GB" dirty="0"/>
          </a:p>
          <a:p>
            <a:r>
              <a:rPr lang="en-GB" b="1" dirty="0"/>
              <a:t>How to use this slide:</a:t>
            </a:r>
            <a:endParaRPr lang="en-GB" dirty="0"/>
          </a:p>
          <a:p>
            <a:endParaRPr lang="en-GB" dirty="0"/>
          </a:p>
          <a:p>
            <a:pPr>
              <a:defRPr/>
            </a:pPr>
            <a:r>
              <a:rPr lang="en-GB" dirty="0"/>
              <a:t>Highlight the National Careers Service: Explore Careers Tool </a:t>
            </a:r>
            <a:r>
              <a:rPr kumimoji="0" lang="en-GB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hlinkClick r:id="rId3"/>
              </a:rPr>
              <a:t>https://nationalcareers.service.gov.uk/explore-careers</a:t>
            </a:r>
            <a:endParaRPr lang="en-GB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ea typeface="+mn-ea"/>
              <a:cs typeface="+mn-cs"/>
            </a:endParaRPr>
          </a:p>
          <a:p>
            <a:pPr>
              <a:defRPr/>
            </a:pPr>
            <a:endParaRPr lang="en-GB" dirty="0"/>
          </a:p>
          <a:p>
            <a:pPr marL="0" marR="0" lvl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/>
            </a:pPr>
            <a:r>
              <a:rPr kumimoji="0" lang="en-GB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</a:rPr>
              <a:t>Encourage students to access the tool and research general or specific roles linked to your subject.</a:t>
            </a:r>
            <a:endParaRPr lang="en-GB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cs typeface="Calibri" panose="020F0502020204030204"/>
            </a:endParaRPr>
          </a:p>
          <a:p>
            <a:pPr marL="0" marR="0" lvl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/>
            </a:pPr>
            <a:r>
              <a:rPr kumimoji="0" lang="en-GB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</a:rPr>
              <a:t>Set students comparative/reflective tasks about why students may/may not like jobs they research.</a:t>
            </a:r>
            <a:endParaRPr lang="en-GB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cs typeface="Calibri" panose="020F0502020204030204"/>
            </a:endParaRPr>
          </a:p>
          <a:p>
            <a:pPr marL="0" marR="0" lvl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/>
            </a:pPr>
            <a:endParaRPr lang="en-GB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ea typeface="+mn-ea"/>
              <a:cs typeface="+mn-cs"/>
            </a:endParaRPr>
          </a:p>
          <a:p>
            <a:pPr marL="0" marR="0" lvl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/>
            </a:pPr>
            <a:r>
              <a:rPr kumimoji="0" lang="en-GB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</a:rPr>
              <a:t>Ask if your students have done the Buzz quiz (5mins to complete) – if they haven’t then consider setting this as a pre/post task to allow them to reflect on how these roles may suit them based n their profile. Take the test and find out which animal you are, too!</a:t>
            </a:r>
            <a:endParaRPr lang="en-GB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cs typeface="Calibri" panose="020F0502020204030204"/>
            </a:endParaRPr>
          </a:p>
          <a:p>
            <a:pPr>
              <a:defRPr/>
            </a:pPr>
            <a:r>
              <a:rPr lang="en-GB" dirty="0">
                <a:hlinkClick r:id="rId4"/>
              </a:rPr>
              <a:t>The Buzz Quiz (Quiz) - North East Ambition</a:t>
            </a:r>
            <a:endParaRPr lang="en-GB" dirty="0"/>
          </a:p>
          <a:p>
            <a:pPr>
              <a:defRPr/>
            </a:pPr>
            <a:endParaRPr lang="en-GB" dirty="0"/>
          </a:p>
          <a:p>
            <a:pPr>
              <a:defRPr/>
            </a:pPr>
            <a:endParaRPr lang="en-GB" dirty="0"/>
          </a:p>
          <a:p>
            <a:pPr marL="0" marR="0" lvl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/>
            </a:pPr>
            <a:endParaRPr lang="en-GB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ea typeface="+mn-ea"/>
              <a:cs typeface="+mn-cs"/>
            </a:endParaRPr>
          </a:p>
          <a:p>
            <a:pPr marL="0" marR="0" lvl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/>
            </a:pPr>
            <a:endParaRPr lang="en-US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ea typeface="+mn-ea"/>
              <a:cs typeface="+mn-cs"/>
            </a:endParaRPr>
          </a:p>
          <a:p>
            <a:endParaRPr lang="en-GB" dirty="0">
              <a:cs typeface="Calibri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427FA38-E476-468F-BBCA-7E6E019007F0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2360462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0931DAE-8EEE-416B-A7B3-405BE90A67B5}" type="slidenum">
              <a:rPr lang="en-GB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6530914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/>
              <a:t>Here is the power point version of the infographic resource showing different options learners could follow to get into teaching. </a:t>
            </a:r>
            <a:endParaRPr lang="en-US"/>
          </a:p>
          <a:p>
            <a:r>
              <a:rPr lang="en-GB"/>
              <a:t>Go through this with your learners and give examples of different staff in your school, special school or college who followed these paths.</a:t>
            </a:r>
            <a:endParaRPr lang="en-US">
              <a:cs typeface="Calibri"/>
            </a:endParaRPr>
          </a:p>
          <a:p>
            <a:endParaRPr lang="en-GB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0931DAE-8EEE-416B-A7B3-405BE90A67B5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955879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04/09/2025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853878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04/09/2025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029054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04/09/2025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7944565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3235554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2326492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0434943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8102489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7574555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232649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04/09/2025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491384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04/09/2025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915245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04/09/2025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030920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04/09/2025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331723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04/09/2025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103125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04/09/2025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463889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04/09/2025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718414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04/09/2025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189582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3.emf"/><Relationship Id="rId4" Type="http://schemas.openxmlformats.org/officeDocument/2006/relationships/image" Target="../media/image2.emf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4.png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theme" Target="../theme/theme4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3.emf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theme" Target="../theme/theme5.xml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4.png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theme" Target="../theme/theme6.xml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3.e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alpha val="3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6CE7D5-CF57-46EF-B807-FDD0502418D4}" type="datetimeFigureOut">
              <a:rPr lang="en-GB" smtClean="0"/>
              <a:t>04/09/2025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609540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75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GB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2">
            <a:alpha val="3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Background pattern&#10;&#10;Description automatically generated">
            <a:extLst>
              <a:ext uri="{FF2B5EF4-FFF2-40B4-BE49-F238E27FC236}">
                <a16:creationId xmlns:a16="http://schemas.microsoft.com/office/drawing/2014/main" id="{BC452FDD-D90C-6B43-BDCC-2EA880D0F2F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30102" b="30101"/>
          <a:stretch/>
        </p:blipFill>
        <p:spPr>
          <a:xfrm>
            <a:off x="0" y="-1"/>
            <a:ext cx="12191999" cy="685800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99ABF09B-0349-A54E-82E5-EBDF6E9A60C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1537" t="-778" r="-2" b="-780"/>
          <a:stretch/>
        </p:blipFill>
        <p:spPr>
          <a:xfrm>
            <a:off x="1558246" y="804387"/>
            <a:ext cx="9075507" cy="5249225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1E379EAF-8746-AF46-92A0-064D3EE51CBA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60060" y="3051726"/>
            <a:ext cx="1847334" cy="7545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69741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2">
            <a:alpha val="3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028E3022-65D6-6943-8867-348F40BC5FBA}"/>
              </a:ext>
            </a:extLst>
          </p:cNvPr>
          <p:cNvSpPr/>
          <p:nvPr userDrawn="1"/>
        </p:nvSpPr>
        <p:spPr>
          <a:xfrm>
            <a:off x="0" y="0"/>
            <a:ext cx="3657600" cy="6858000"/>
          </a:xfrm>
          <a:prstGeom prst="rect">
            <a:avLst/>
          </a:prstGeom>
          <a:solidFill>
            <a:srgbClr val="E0DEDA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8F354253-4C22-574E-923D-19A18B03B971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82062" y="361232"/>
            <a:ext cx="1405721" cy="574168"/>
          </a:xfrm>
          <a:prstGeom prst="rect">
            <a:avLst/>
          </a:prstGeom>
        </p:spPr>
      </p:pic>
      <p:pic>
        <p:nvPicPr>
          <p:cNvPr id="7" name="Picture 6" descr="Icon&#10;&#10;Description automatically generated">
            <a:extLst>
              <a:ext uri="{FF2B5EF4-FFF2-40B4-BE49-F238E27FC236}">
                <a16:creationId xmlns:a16="http://schemas.microsoft.com/office/drawing/2014/main" id="{A426B351-F836-314A-8E42-9BE524AA71E6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71273" y="324292"/>
            <a:ext cx="1084957" cy="660547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E2CDE24A-01EA-3743-9882-8086E7D1974F}"/>
              </a:ext>
            </a:extLst>
          </p:cNvPr>
          <p:cNvSpPr txBox="1"/>
          <p:nvPr userDrawn="1"/>
        </p:nvSpPr>
        <p:spPr>
          <a:xfrm>
            <a:off x="312234" y="304496"/>
            <a:ext cx="162807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0">
                <a:solidFill>
                  <a:srgbClr val="00A8A8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My Learning, </a:t>
            </a:r>
          </a:p>
          <a:p>
            <a:r>
              <a:rPr lang="en-US" b="1" i="0">
                <a:solidFill>
                  <a:srgbClr val="00A8A8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My Future</a:t>
            </a:r>
          </a:p>
        </p:txBody>
      </p:sp>
    </p:spTree>
    <p:extLst>
      <p:ext uri="{BB962C8B-B14F-4D97-AF65-F5344CB8AC3E}">
        <p14:creationId xmlns:p14="http://schemas.microsoft.com/office/powerpoint/2010/main" val="33698137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2">
            <a:alpha val="3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8F354253-4C22-574E-923D-19A18B03B971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82062" y="361232"/>
            <a:ext cx="1405721" cy="574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82970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53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2">
            <a:alpha val="3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028E3022-65D6-6943-8867-348F40BC5FBA}"/>
              </a:ext>
            </a:extLst>
          </p:cNvPr>
          <p:cNvSpPr/>
          <p:nvPr userDrawn="1"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rgbClr val="E0DEDA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8F354253-4C22-574E-923D-19A18B03B971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82062" y="361232"/>
            <a:ext cx="1405721" cy="574168"/>
          </a:xfrm>
          <a:prstGeom prst="rect">
            <a:avLst/>
          </a:prstGeom>
        </p:spPr>
      </p:pic>
      <p:pic>
        <p:nvPicPr>
          <p:cNvPr id="7" name="Picture 6" descr="Icon&#10;&#10;Description automatically generated">
            <a:extLst>
              <a:ext uri="{FF2B5EF4-FFF2-40B4-BE49-F238E27FC236}">
                <a16:creationId xmlns:a16="http://schemas.microsoft.com/office/drawing/2014/main" id="{1039FD7D-B565-3143-A952-4268396EF7CC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71273" y="324292"/>
            <a:ext cx="1084957" cy="660547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34ACEB13-DE05-A841-8FBB-E4C905E2630D}"/>
              </a:ext>
            </a:extLst>
          </p:cNvPr>
          <p:cNvSpPr txBox="1"/>
          <p:nvPr userDrawn="1"/>
        </p:nvSpPr>
        <p:spPr>
          <a:xfrm>
            <a:off x="312234" y="304496"/>
            <a:ext cx="162807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0">
                <a:solidFill>
                  <a:srgbClr val="00A8A8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My Learning, </a:t>
            </a:r>
          </a:p>
          <a:p>
            <a:r>
              <a:rPr lang="en-US" b="1" i="0">
                <a:solidFill>
                  <a:srgbClr val="00A8A8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My Future</a:t>
            </a:r>
          </a:p>
        </p:txBody>
      </p:sp>
    </p:spTree>
    <p:extLst>
      <p:ext uri="{BB962C8B-B14F-4D97-AF65-F5344CB8AC3E}">
        <p14:creationId xmlns:p14="http://schemas.microsoft.com/office/powerpoint/2010/main" val="18170507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2">
            <a:alpha val="3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028E3022-65D6-6943-8867-348F40BC5FBA}"/>
              </a:ext>
            </a:extLst>
          </p:cNvPr>
          <p:cNvSpPr/>
          <p:nvPr userDrawn="1"/>
        </p:nvSpPr>
        <p:spPr>
          <a:xfrm>
            <a:off x="0" y="0"/>
            <a:ext cx="3657600" cy="6858000"/>
          </a:xfrm>
          <a:prstGeom prst="rect">
            <a:avLst/>
          </a:prstGeom>
          <a:solidFill>
            <a:srgbClr val="E0DEDA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 descr="Icon&#10;&#10;Description automatically generated">
            <a:extLst>
              <a:ext uri="{FF2B5EF4-FFF2-40B4-BE49-F238E27FC236}">
                <a16:creationId xmlns:a16="http://schemas.microsoft.com/office/drawing/2014/main" id="{CDBD20CD-E578-4C4C-988E-3EB0FA6A179E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69486" y="336892"/>
            <a:ext cx="1061607" cy="646331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8F354253-4C22-574E-923D-19A18B03B971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82062" y="361232"/>
            <a:ext cx="1405721" cy="574168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96971F4F-D866-424A-9674-65B515A09682}"/>
              </a:ext>
            </a:extLst>
          </p:cNvPr>
          <p:cNvSpPr txBox="1"/>
          <p:nvPr userDrawn="1"/>
        </p:nvSpPr>
        <p:spPr>
          <a:xfrm>
            <a:off x="312234" y="304496"/>
            <a:ext cx="162807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0">
                <a:solidFill>
                  <a:schemeClr val="tx2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My Learning, </a:t>
            </a:r>
          </a:p>
          <a:p>
            <a:r>
              <a:rPr lang="en-US" b="1" i="0">
                <a:solidFill>
                  <a:schemeClr val="tx2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My Future</a:t>
            </a:r>
          </a:p>
        </p:txBody>
      </p:sp>
    </p:spTree>
    <p:extLst>
      <p:ext uri="{BB962C8B-B14F-4D97-AF65-F5344CB8AC3E}">
        <p14:creationId xmlns:p14="http://schemas.microsoft.com/office/powerpoint/2010/main" val="33698137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8.emf"/><Relationship Id="rId4" Type="http://schemas.openxmlformats.org/officeDocument/2006/relationships/image" Target="../media/image7.em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20.e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29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hyperlink" Target="https://nationalcareers.service.gov.uk/careers-advice/cv-sections" TargetMode="External"/><Relationship Id="rId3" Type="http://schemas.openxmlformats.org/officeDocument/2006/relationships/image" Target="../media/image20.emf"/><Relationship Id="rId7" Type="http://schemas.openxmlformats.org/officeDocument/2006/relationships/hyperlink" Target="https://nationalcareers.service.gov.uk/careers-advice/application-forms" TargetMode="Externa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4.xml"/><Relationship Id="rId6" Type="http://schemas.openxmlformats.org/officeDocument/2006/relationships/hyperlink" Target="https://www.ndti.org.uk/resources/preparing-for-adulthood-all-tools-resources" TargetMode="External"/><Relationship Id="rId5" Type="http://schemas.openxmlformats.org/officeDocument/2006/relationships/hyperlink" Target="https://www.gov.uk/access-to-work" TargetMode="External"/><Relationship Id="rId10" Type="http://schemas.openxmlformats.org/officeDocument/2006/relationships/hyperlink" Target="https://nationalcareers.service.gov.uk/careers-advice#progressing-your-career" TargetMode="External"/><Relationship Id="rId4" Type="http://schemas.openxmlformats.org/officeDocument/2006/relationships/image" Target="../media/image30.png"/><Relationship Id="rId9" Type="http://schemas.openxmlformats.org/officeDocument/2006/relationships/hyperlink" Target="https://nationalcareers.service.gov.uk/careers-advice/interview-advice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thecompleteuniversityguide.co.uk/league-tables/rankings/art-and-design" TargetMode="External"/><Relationship Id="rId7" Type="http://schemas.openxmlformats.org/officeDocument/2006/relationships/image" Target="../media/image3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20.emf"/><Relationship Id="rId5" Type="http://schemas.openxmlformats.org/officeDocument/2006/relationships/image" Target="../media/image31.jpeg"/><Relationship Id="rId4" Type="http://schemas.openxmlformats.org/officeDocument/2006/relationships/hyperlink" Target="https://www.thecompleteuniversityguide.co.uk/league-tables/rankings/sports-science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5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bbc.co.uk/bitesize/articles/zjrgpg8" TargetMode="External"/><Relationship Id="rId3" Type="http://schemas.openxmlformats.org/officeDocument/2006/relationships/image" Target="../media/image10.png"/><Relationship Id="rId7" Type="http://schemas.openxmlformats.org/officeDocument/2006/relationships/hyperlink" Target="https://www.bbc.co.uk/bitesize/articles/zmkh92p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4.xml"/><Relationship Id="rId6" Type="http://schemas.openxmlformats.org/officeDocument/2006/relationships/hyperlink" Target="https://www.bbc.co.uk/bitesize/articles/zvfnxyc" TargetMode="External"/><Relationship Id="rId11" Type="http://schemas.openxmlformats.org/officeDocument/2006/relationships/image" Target="../media/image13.jpeg"/><Relationship Id="rId5" Type="http://schemas.openxmlformats.org/officeDocument/2006/relationships/hyperlink" Target="https://www.bbc.co.uk/bitesize/articles/zrbp47h" TargetMode="External"/><Relationship Id="rId10" Type="http://schemas.openxmlformats.org/officeDocument/2006/relationships/image" Target="../media/image12.jpeg"/><Relationship Id="rId4" Type="http://schemas.openxmlformats.org/officeDocument/2006/relationships/hyperlink" Target="https://www.bbc.co.uk/bitesize/tags/zjcwvk7/jobs-that-use-pe/1" TargetMode="External"/><Relationship Id="rId9" Type="http://schemas.openxmlformats.org/officeDocument/2006/relationships/image" Target="../media/image11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bbc.co.uk/bitesize/articles/zdrv7nb" TargetMode="External"/><Relationship Id="rId3" Type="http://schemas.openxmlformats.org/officeDocument/2006/relationships/image" Target="../media/image10.png"/><Relationship Id="rId7" Type="http://schemas.openxmlformats.org/officeDocument/2006/relationships/hyperlink" Target="https://www.bbc.co.uk/bitesize/tags/zjcwvk7/jobs-that-use-pe/1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16.jpeg"/><Relationship Id="rId11" Type="http://schemas.openxmlformats.org/officeDocument/2006/relationships/hyperlink" Target="https://www.bbc.co.uk/bitesize/articles/zr3b7nb" TargetMode="External"/><Relationship Id="rId5" Type="http://schemas.openxmlformats.org/officeDocument/2006/relationships/image" Target="../media/image15.jpeg"/><Relationship Id="rId10" Type="http://schemas.openxmlformats.org/officeDocument/2006/relationships/hyperlink" Target="https://www.bbc.co.uk/bitesize/articles/zh7bqp3" TargetMode="External"/><Relationship Id="rId4" Type="http://schemas.openxmlformats.org/officeDocument/2006/relationships/image" Target="../media/image14.jpeg"/><Relationship Id="rId9" Type="http://schemas.openxmlformats.org/officeDocument/2006/relationships/hyperlink" Target="https://www.bbc.co.uk/bitesize/articles/zhs2bdm" TargetMode="Externa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hyperlink" Target="https://nationalcareers.service.gov.uk/job-profiles/leisure-centre-manager" TargetMode="External"/><Relationship Id="rId3" Type="http://schemas.openxmlformats.org/officeDocument/2006/relationships/image" Target="../media/image17.png"/><Relationship Id="rId7" Type="http://schemas.openxmlformats.org/officeDocument/2006/relationships/hyperlink" Target="https://www.bbc.co.uk/bitesize/articles/zbfcpg8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4.xml"/><Relationship Id="rId6" Type="http://schemas.openxmlformats.org/officeDocument/2006/relationships/hyperlink" Target="https://www.bbc.co.uk/bitesize/articles/z6n3mfr" TargetMode="External"/><Relationship Id="rId5" Type="http://schemas.openxmlformats.org/officeDocument/2006/relationships/hyperlink" Target="https://www.bbc.co.uk/bitesize/articles/zvfnxyc" TargetMode="External"/><Relationship Id="rId10" Type="http://schemas.openxmlformats.org/officeDocument/2006/relationships/hyperlink" Target="https://nationalcareers.service.gov.uk/job-profiles/health-play-specialist" TargetMode="External"/><Relationship Id="rId4" Type="http://schemas.openxmlformats.org/officeDocument/2006/relationships/image" Target="../media/image18.png"/><Relationship Id="rId9" Type="http://schemas.openxmlformats.org/officeDocument/2006/relationships/hyperlink" Target="https://nationalcareers.service.gov.uk/job-profiles/resort-representative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20.emf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hyperlink" Target="https://nationalcareers.service.gov.uk/job-profiles/firefighter" TargetMode="External"/><Relationship Id="rId3" Type="http://schemas.openxmlformats.org/officeDocument/2006/relationships/hyperlink" Target="https://nationalcareers.service.gov.uk/explore-careers?utm_source=CareersandEnterprise&amp;utm_medium=referral&amp;utm_campaign=MyLearning" TargetMode="External"/><Relationship Id="rId7" Type="http://schemas.openxmlformats.org/officeDocument/2006/relationships/hyperlink" Target="https://nationalcareers.service.gov.uk/job-profiles/sports-coach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5.xml"/><Relationship Id="rId6" Type="http://schemas.openxmlformats.org/officeDocument/2006/relationships/hyperlink" Target="https://nationalcareers.service.gov.uk/job-profiles/sports-commentator" TargetMode="External"/><Relationship Id="rId5" Type="http://schemas.openxmlformats.org/officeDocument/2006/relationships/hyperlink" Target="https://nationalcareers.service.gov.uk/job-profiles/sports-development-officer" TargetMode="External"/><Relationship Id="rId10" Type="http://schemas.openxmlformats.org/officeDocument/2006/relationships/image" Target="../media/image21.png"/><Relationship Id="rId4" Type="http://schemas.openxmlformats.org/officeDocument/2006/relationships/hyperlink" Target="https://nationalcareers.service.gov.uk/job-profiles/choreographer" TargetMode="External"/><Relationship Id="rId9" Type="http://schemas.openxmlformats.org/officeDocument/2006/relationships/hyperlink" Target="https://nationalcareers.service.gov.uk/job-profiles/physiotherapist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7" Type="http://schemas.openxmlformats.org/officeDocument/2006/relationships/hyperlink" Target="https://url.uk.m.mimecastprotect.com/s/O7a3CP5gDFyA8GI1iQsxJSvA?domain=getintoteaching.education.gov.uk/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4.xml"/><Relationship Id="rId6" Type="http://schemas.openxmlformats.org/officeDocument/2006/relationships/hyperlink" Target="https://url.uk.m.mimecastprotect.com/s/JiY5CO5LBFqrzRcvhMsG5oC8?domain=nationalcareers.service.gov.uk" TargetMode="External"/><Relationship Id="rId5" Type="http://schemas.openxmlformats.org/officeDocument/2006/relationships/image" Target="../media/image23.png"/><Relationship Id="rId4" Type="http://schemas.openxmlformats.org/officeDocument/2006/relationships/hyperlink" Target="https://www.youtube.com/watch?v=DFUqsm4tqsY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2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3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42BDB53F-ED98-9A26-25E3-AD0189094246}"/>
              </a:ext>
            </a:extLst>
          </p:cNvPr>
          <p:cNvSpPr/>
          <p:nvPr/>
        </p:nvSpPr>
        <p:spPr>
          <a:xfrm>
            <a:off x="2930769" y="0"/>
            <a:ext cx="9261231" cy="6858000"/>
          </a:xfrm>
          <a:prstGeom prst="rect">
            <a:avLst/>
          </a:prstGeom>
          <a:solidFill>
            <a:srgbClr val="00A8A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627CF3ED-74A7-8809-9B6C-A2B090547BE2}"/>
              </a:ext>
            </a:extLst>
          </p:cNvPr>
          <p:cNvSpPr/>
          <p:nvPr/>
        </p:nvSpPr>
        <p:spPr>
          <a:xfrm>
            <a:off x="0" y="0"/>
            <a:ext cx="2930769" cy="6858000"/>
          </a:xfrm>
          <a:prstGeom prst="rect">
            <a:avLst/>
          </a:prstGeom>
          <a:solidFill>
            <a:srgbClr val="E8B46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619858D-28D0-0460-452B-8CFAE9F0AC27}"/>
              </a:ext>
            </a:extLst>
          </p:cNvPr>
          <p:cNvSpPr txBox="1"/>
          <p:nvPr/>
        </p:nvSpPr>
        <p:spPr>
          <a:xfrm>
            <a:off x="3329353" y="2254319"/>
            <a:ext cx="7362087" cy="234936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ts val="3600"/>
              </a:lnSpc>
              <a:spcAft>
                <a:spcPts val="848"/>
              </a:spcAft>
              <a:buNone/>
            </a:pPr>
            <a:r>
              <a:rPr lang="en-GB" sz="6600" b="1">
                <a:solidFill>
                  <a:schemeClr val="bg1"/>
                </a:solidFill>
                <a:effectLst/>
                <a:latin typeface="Lato" panose="020F0502020204030203" pitchFamily="34" charset="77"/>
              </a:rPr>
              <a:t>Physical Education</a:t>
            </a:r>
            <a:endParaRPr lang="en-GB" sz="6600">
              <a:solidFill>
                <a:schemeClr val="bg1"/>
              </a:solidFill>
              <a:effectLst/>
              <a:latin typeface="Lato" panose="020F0502020204030203" pitchFamily="34" charset="77"/>
            </a:endParaRPr>
          </a:p>
          <a:p>
            <a:pPr>
              <a:lnSpc>
                <a:spcPts val="2700"/>
              </a:lnSpc>
              <a:spcAft>
                <a:spcPts val="848"/>
              </a:spcAft>
              <a:buNone/>
            </a:pPr>
            <a:endParaRPr lang="en-GB" sz="3600" b="1">
              <a:solidFill>
                <a:schemeClr val="bg1"/>
              </a:solidFill>
              <a:effectLst/>
              <a:latin typeface="Lato" panose="020F0502020204030203" pitchFamily="34" charset="77"/>
            </a:endParaRPr>
          </a:p>
          <a:p>
            <a:pPr>
              <a:lnSpc>
                <a:spcPts val="2700"/>
              </a:lnSpc>
              <a:spcAft>
                <a:spcPts val="848"/>
              </a:spcAft>
              <a:buNone/>
            </a:pPr>
            <a:r>
              <a:rPr lang="en-GB" sz="3600" b="1">
                <a:solidFill>
                  <a:schemeClr val="bg1"/>
                </a:solidFill>
                <a:effectLst/>
                <a:latin typeface="Lato" panose="020F0502020204030203" pitchFamily="34" charset="77"/>
              </a:rPr>
              <a:t>My Learning, My Future</a:t>
            </a:r>
            <a:endParaRPr lang="en-GB" sz="3600">
              <a:solidFill>
                <a:schemeClr val="bg1"/>
              </a:solidFill>
              <a:effectLst/>
              <a:latin typeface="Lato" panose="020F0502020204030203" pitchFamily="34" charset="77"/>
            </a:endParaRPr>
          </a:p>
          <a:p>
            <a:pPr>
              <a:lnSpc>
                <a:spcPts val="1800"/>
              </a:lnSpc>
              <a:spcAft>
                <a:spcPts val="848"/>
              </a:spcAft>
            </a:pPr>
            <a:endParaRPr lang="en-GB" b="1">
              <a:solidFill>
                <a:schemeClr val="bg1"/>
              </a:solidFill>
              <a:effectLst/>
              <a:latin typeface="Lato" panose="020F0502020204030203" pitchFamily="34" charset="77"/>
            </a:endParaRPr>
          </a:p>
          <a:p>
            <a:pPr>
              <a:lnSpc>
                <a:spcPts val="1800"/>
              </a:lnSpc>
              <a:spcAft>
                <a:spcPts val="848"/>
              </a:spcAft>
            </a:pPr>
            <a:r>
              <a:rPr lang="en-GB" b="1">
                <a:solidFill>
                  <a:schemeClr val="bg1"/>
                </a:solidFill>
                <a:effectLst/>
                <a:latin typeface="Lato" panose="020F0502020204030203" pitchFamily="34" charset="77"/>
              </a:rPr>
              <a:t>Bringing learning to life: Connecting Physical Education to careers, pathways, and the world beyond the classroom</a:t>
            </a:r>
            <a:endParaRPr lang="en-GB">
              <a:solidFill>
                <a:schemeClr val="bg1"/>
              </a:solidFill>
              <a:effectLst/>
              <a:latin typeface="Lato" panose="020F0502020204030203" pitchFamily="34" charset="77"/>
            </a:endParaRP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A1F53011-56C0-121F-773E-B540232A729A}"/>
              </a:ext>
            </a:extLst>
          </p:cNvPr>
          <p:cNvCxnSpPr/>
          <p:nvPr/>
        </p:nvCxnSpPr>
        <p:spPr>
          <a:xfrm>
            <a:off x="2930769" y="5287108"/>
            <a:ext cx="7760677" cy="0"/>
          </a:xfrm>
          <a:prstGeom prst="line">
            <a:avLst/>
          </a:prstGeom>
          <a:ln w="38100">
            <a:solidFill>
              <a:srgbClr val="E8B46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FDB3563D-7499-E3CE-772E-9C60085EC3EC}"/>
              </a:ext>
            </a:extLst>
          </p:cNvPr>
          <p:cNvCxnSpPr>
            <a:cxnSpLocks/>
          </p:cNvCxnSpPr>
          <p:nvPr/>
        </p:nvCxnSpPr>
        <p:spPr>
          <a:xfrm flipH="1">
            <a:off x="1019908" y="5287108"/>
            <a:ext cx="1910861" cy="0"/>
          </a:xfrm>
          <a:prstGeom prst="line">
            <a:avLst/>
          </a:prstGeom>
          <a:ln w="38100">
            <a:solidFill>
              <a:srgbClr val="00A8A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Picture 14" descr="A black and white logo&#10;&#10;AI-generated content may be incorrect.">
            <a:extLst>
              <a:ext uri="{FF2B5EF4-FFF2-40B4-BE49-F238E27FC236}">
                <a16:creationId xmlns:a16="http://schemas.microsoft.com/office/drawing/2014/main" id="{7C048490-4E7B-A17D-4818-F7F0BB2DA8A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18612" y="456235"/>
            <a:ext cx="1910859" cy="420389"/>
          </a:xfrm>
          <a:prstGeom prst="rect">
            <a:avLst/>
          </a:prstGeom>
        </p:spPr>
      </p:pic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1DDC5F3E-DB9C-BC45-0568-9071D5D60E2D}"/>
              </a:ext>
            </a:extLst>
          </p:cNvPr>
          <p:cNvCxnSpPr>
            <a:cxnSpLocks/>
          </p:cNvCxnSpPr>
          <p:nvPr/>
        </p:nvCxnSpPr>
        <p:spPr>
          <a:xfrm flipV="1">
            <a:off x="9869451" y="362143"/>
            <a:ext cx="0" cy="608572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" name="Picture 19">
            <a:extLst>
              <a:ext uri="{FF2B5EF4-FFF2-40B4-BE49-F238E27FC236}">
                <a16:creationId xmlns:a16="http://schemas.microsoft.com/office/drawing/2014/main" id="{CAF796E3-80C9-EA70-492B-350DBC34415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109432" y="362143"/>
            <a:ext cx="1555375" cy="678570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C7BB4512-ECF9-B35B-654D-B98A4E5D225E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l="67421"/>
          <a:stretch>
            <a:fillRect/>
          </a:stretch>
        </p:blipFill>
        <p:spPr>
          <a:xfrm>
            <a:off x="0" y="1397901"/>
            <a:ext cx="2532184" cy="3205779"/>
          </a:xfrm>
          <a:prstGeom prst="rect">
            <a:avLst/>
          </a:prstGeom>
        </p:spPr>
      </p:pic>
      <p:pic>
        <p:nvPicPr>
          <p:cNvPr id="5" name="Picture 4" descr="A black and yellow background with lines&#10;&#10;AI-generated content may be incorrect.">
            <a:extLst>
              <a:ext uri="{FF2B5EF4-FFF2-40B4-BE49-F238E27FC236}">
                <a16:creationId xmlns:a16="http://schemas.microsoft.com/office/drawing/2014/main" id="{DE674EF3-4FCB-6858-8A9C-FDD9CB33B8E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296" t="28543" b="59491"/>
          <a:stretch>
            <a:fillRect/>
          </a:stretch>
        </p:blipFill>
        <p:spPr>
          <a:xfrm>
            <a:off x="3955312" y="6110883"/>
            <a:ext cx="8315275" cy="7471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277875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>
            <a:extLst>
              <a:ext uri="{FF2B5EF4-FFF2-40B4-BE49-F238E27FC236}">
                <a16:creationId xmlns:a16="http://schemas.microsoft.com/office/drawing/2014/main" id="{3ADDDA79-BA4E-DA68-04C9-F91C128BFA3F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r="32929" b="-4"/>
          <a:stretch>
            <a:fillRect/>
          </a:stretch>
        </p:blipFill>
        <p:spPr>
          <a:xfrm>
            <a:off x="6979010" y="2717301"/>
            <a:ext cx="5212990" cy="1423394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C5760D5C-F346-BCE8-3A37-AE3D6AB1E1A1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35253" b="-4"/>
          <a:stretch>
            <a:fillRect/>
          </a:stretch>
        </p:blipFill>
        <p:spPr>
          <a:xfrm>
            <a:off x="0" y="2717301"/>
            <a:ext cx="5032375" cy="142339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idx="4294967295"/>
          </p:nvPr>
        </p:nvSpPr>
        <p:spPr>
          <a:xfrm>
            <a:off x="460375" y="479861"/>
            <a:ext cx="9144000" cy="258762"/>
          </a:xfrm>
          <a:prstGeom prst="rect">
            <a:avLst/>
          </a:prstGeom>
        </p:spPr>
        <p:txBody>
          <a:bodyPr lIns="91440" tIns="45720" rIns="91440" bIns="45720" anchor="t">
            <a:noAutofit/>
          </a:bodyPr>
          <a:lstStyle/>
          <a:p>
            <a:r>
              <a:rPr lang="en-GB" sz="3600" b="1">
                <a:solidFill>
                  <a:schemeClr val="bg1"/>
                </a:solidFill>
                <a:latin typeface="Lato" panose="020F0502020204030203" pitchFamily="34" charset="77"/>
                <a:cs typeface="Calibri"/>
              </a:rPr>
              <a:t>Physical Education pathways</a:t>
            </a:r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A573CAC7-911E-734A-8EBA-E421169048A3}"/>
              </a:ext>
            </a:extLst>
          </p:cNvPr>
          <p:cNvSpPr txBox="1">
            <a:spLocks/>
          </p:cNvSpPr>
          <p:nvPr/>
        </p:nvSpPr>
        <p:spPr>
          <a:xfrm>
            <a:off x="863928" y="5041938"/>
            <a:ext cx="3695700" cy="425412"/>
          </a:xfrm>
          <a:prstGeom prst="rect">
            <a:avLst/>
          </a:prstGeom>
        </p:spPr>
        <p:txBody>
          <a:bodyPr lIns="91440" tIns="45720" rIns="91440" bIns="4572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2500" b="1">
                <a:latin typeface="Lato" panose="020F0502020204030203" pitchFamily="34" charset="77"/>
                <a:cs typeface="Calibri"/>
              </a:rPr>
              <a:t>Combine study </a:t>
            </a:r>
            <a:br>
              <a:rPr lang="en-GB" sz="2500" b="1">
                <a:latin typeface="Lato" panose="020F0502020204030203" pitchFamily="34" charset="77"/>
                <a:cs typeface="Calibri" panose="020F0502020204030204" pitchFamily="34" charset="0"/>
              </a:rPr>
            </a:br>
            <a:r>
              <a:rPr lang="en-GB" sz="2500" b="1">
                <a:latin typeface="Lato" panose="020F0502020204030203" pitchFamily="34" charset="77"/>
                <a:cs typeface="Calibri"/>
              </a:rPr>
              <a:t>and work</a:t>
            </a:r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ACE53D00-33D1-AD4B-92BE-C5FEE54FE9D2}"/>
              </a:ext>
            </a:extLst>
          </p:cNvPr>
          <p:cNvSpPr txBox="1">
            <a:spLocks/>
          </p:cNvSpPr>
          <p:nvPr/>
        </p:nvSpPr>
        <p:spPr>
          <a:xfrm>
            <a:off x="4718050" y="5041938"/>
            <a:ext cx="2755900" cy="425412"/>
          </a:xfrm>
          <a:prstGeom prst="rect">
            <a:avLst/>
          </a:prstGeom>
        </p:spPr>
        <p:txBody>
          <a:bodyPr lIns="91440" tIns="45720" rIns="91440" bIns="4572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2500" b="1">
                <a:latin typeface="Lato" panose="020F0502020204030203" pitchFamily="34" charset="77"/>
                <a:cs typeface="Calibri"/>
              </a:rPr>
              <a:t>Study</a:t>
            </a:r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id="{4B7D34C8-B320-AA43-A6E6-09BBD8B2140E}"/>
              </a:ext>
            </a:extLst>
          </p:cNvPr>
          <p:cNvSpPr txBox="1">
            <a:spLocks/>
          </p:cNvSpPr>
          <p:nvPr/>
        </p:nvSpPr>
        <p:spPr>
          <a:xfrm>
            <a:off x="8226425" y="5041938"/>
            <a:ext cx="2755900" cy="425412"/>
          </a:xfrm>
          <a:prstGeom prst="rect">
            <a:avLst/>
          </a:prstGeom>
        </p:spPr>
        <p:txBody>
          <a:bodyPr lIns="91440" tIns="45720" rIns="91440" bIns="4572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2500" b="1">
                <a:latin typeface="Lato" panose="020F0502020204030203" pitchFamily="34" charset="77"/>
                <a:cs typeface="Calibri"/>
              </a:rPr>
              <a:t>Work</a:t>
            </a:r>
          </a:p>
        </p:txBody>
      </p:sp>
      <p:pic>
        <p:nvPicPr>
          <p:cNvPr id="4" name="Picture 3" descr="A blue and white circle with a person behind a computer&#10;&#10;AI-generated content may be incorrect.">
            <a:extLst>
              <a:ext uri="{FF2B5EF4-FFF2-40B4-BE49-F238E27FC236}">
                <a16:creationId xmlns:a16="http://schemas.microsoft.com/office/drawing/2014/main" id="{761A871D-C49D-613E-A882-247BD8110F1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43900" y="2292677"/>
            <a:ext cx="2272645" cy="2272645"/>
          </a:xfrm>
          <a:prstGeom prst="rect">
            <a:avLst/>
          </a:prstGeom>
        </p:spPr>
      </p:pic>
      <p:pic>
        <p:nvPicPr>
          <p:cNvPr id="6" name="Picture 5" descr="A blue and white logo with a graduation cap in the center&#10;&#10;AI-generated content may be incorrect.">
            <a:extLst>
              <a:ext uri="{FF2B5EF4-FFF2-40B4-BE49-F238E27FC236}">
                <a16:creationId xmlns:a16="http://schemas.microsoft.com/office/drawing/2014/main" id="{255874FB-3C3F-38CB-4ACF-F3ACBD1422C4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5455" y="2292676"/>
            <a:ext cx="2272645" cy="2272645"/>
          </a:xfrm>
          <a:prstGeom prst="rect">
            <a:avLst/>
          </a:prstGeom>
        </p:spPr>
      </p:pic>
      <p:pic>
        <p:nvPicPr>
          <p:cNvPr id="10" name="Picture 9" descr="A blue and white graduation cap&#10;&#10;AI-generated content may be incorrect.">
            <a:extLst>
              <a:ext uri="{FF2B5EF4-FFF2-40B4-BE49-F238E27FC236}">
                <a16:creationId xmlns:a16="http://schemas.microsoft.com/office/drawing/2014/main" id="{54F7AB7C-5EBF-58BA-B577-5EDB08BC744F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9677" y="2292677"/>
            <a:ext cx="2272646" cy="2272646"/>
          </a:xfrm>
          <a:prstGeom prst="rect">
            <a:avLst/>
          </a:prstGeom>
        </p:spPr>
      </p:pic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DD68EB95-2E5C-97A1-E15F-6EA3EE6533D4}"/>
              </a:ext>
            </a:extLst>
          </p:cNvPr>
          <p:cNvCxnSpPr/>
          <p:nvPr/>
        </p:nvCxnSpPr>
        <p:spPr>
          <a:xfrm>
            <a:off x="528228" y="1244026"/>
            <a:ext cx="7760677" cy="0"/>
          </a:xfrm>
          <a:prstGeom prst="line">
            <a:avLst/>
          </a:prstGeom>
          <a:ln w="38100">
            <a:solidFill>
              <a:srgbClr val="E8B46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9534282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idx="4294967295"/>
          </p:nvPr>
        </p:nvSpPr>
        <p:spPr>
          <a:xfrm>
            <a:off x="1543380" y="546525"/>
            <a:ext cx="6023207" cy="534148"/>
          </a:xfrm>
          <a:prstGeom prst="rect">
            <a:avLst/>
          </a:prstGeom>
        </p:spPr>
        <p:txBody>
          <a:bodyPr lIns="91440" tIns="45720" rIns="91440" bIns="45720" anchor="t">
            <a:noAutofit/>
          </a:bodyPr>
          <a:lstStyle/>
          <a:p>
            <a:r>
              <a:rPr lang="en-GB" sz="3600" b="1">
                <a:latin typeface="Lato" panose="020F0502020204030203" pitchFamily="34" charset="77"/>
                <a:cs typeface="Calibri"/>
              </a:rPr>
              <a:t>Combine study and work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4294967295"/>
          </p:nvPr>
        </p:nvSpPr>
        <p:spPr>
          <a:xfrm>
            <a:off x="434602" y="1715625"/>
            <a:ext cx="5557433" cy="2324518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2500" lnSpcReduction="10000"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en-GB" sz="2500" b="1" dirty="0">
                <a:latin typeface="Lato" panose="020F0502020204030203" pitchFamily="34" charset="77"/>
                <a:cs typeface="Calibri"/>
              </a:rPr>
              <a:t>Apprenticeships</a:t>
            </a:r>
            <a:r>
              <a:rPr lang="en-GB" dirty="0">
                <a:solidFill>
                  <a:schemeClr val="tx2"/>
                </a:solidFill>
                <a:latin typeface="Lato" panose="020F0502020204030203" pitchFamily="34" charset="77"/>
                <a:cs typeface="Calibri"/>
              </a:rPr>
              <a:t> </a:t>
            </a:r>
          </a:p>
          <a:p>
            <a:pPr marL="0" indent="0" algn="l">
              <a:lnSpc>
                <a:spcPct val="100000"/>
              </a:lnSpc>
              <a:buNone/>
            </a:pPr>
            <a:endParaRPr lang="en-GB" sz="600" dirty="0">
              <a:solidFill>
                <a:schemeClr val="tx2"/>
              </a:solidFill>
              <a:latin typeface="Lato" panose="020F0502020204030203" pitchFamily="34" charset="77"/>
            </a:endParaRPr>
          </a:p>
          <a:p>
            <a:pPr>
              <a:lnSpc>
                <a:spcPct val="100000"/>
              </a:lnSpc>
            </a:pPr>
            <a:r>
              <a:rPr lang="en-GB" sz="1500" dirty="0">
                <a:solidFill>
                  <a:schemeClr val="tx2"/>
                </a:solidFill>
                <a:latin typeface="Lato" panose="020F0502020204030203" pitchFamily="34" charset="77"/>
              </a:rPr>
              <a:t>Personal Trainer</a:t>
            </a:r>
          </a:p>
          <a:p>
            <a:pPr>
              <a:lnSpc>
                <a:spcPct val="100000"/>
              </a:lnSpc>
            </a:pPr>
            <a:r>
              <a:rPr lang="en-GB" sz="1500" dirty="0">
                <a:solidFill>
                  <a:schemeClr val="tx2"/>
                </a:solidFill>
                <a:latin typeface="Lato" panose="020F0502020204030203" pitchFamily="34" charset="77"/>
              </a:rPr>
              <a:t>Sports Turf Operative </a:t>
            </a:r>
          </a:p>
          <a:p>
            <a:pPr>
              <a:lnSpc>
                <a:spcPct val="100000"/>
              </a:lnSpc>
            </a:pPr>
            <a:r>
              <a:rPr lang="en-GB" sz="1500" dirty="0">
                <a:solidFill>
                  <a:schemeClr val="tx2"/>
                </a:solidFill>
                <a:latin typeface="Lato" panose="020F0502020204030203" pitchFamily="34" charset="77"/>
              </a:rPr>
              <a:t>Teacher </a:t>
            </a:r>
          </a:p>
          <a:p>
            <a:pPr>
              <a:lnSpc>
                <a:spcPct val="100000"/>
              </a:lnSpc>
            </a:pPr>
            <a:r>
              <a:rPr lang="en-GB" sz="1500" dirty="0">
                <a:solidFill>
                  <a:schemeClr val="tx2"/>
                </a:solidFill>
                <a:latin typeface="Lato" panose="020F0502020204030203" pitchFamily="34" charset="77"/>
              </a:rPr>
              <a:t>Leisure Team Member</a:t>
            </a:r>
          </a:p>
          <a:p>
            <a:pPr>
              <a:lnSpc>
                <a:spcPct val="100000"/>
              </a:lnSpc>
            </a:pPr>
            <a:r>
              <a:rPr lang="en-GB" sz="1500" dirty="0">
                <a:solidFill>
                  <a:schemeClr val="tx2"/>
                </a:solidFill>
                <a:latin typeface="Lato" panose="020F0502020204030203" pitchFamily="34" charset="77"/>
              </a:rPr>
              <a:t>Sports Coach </a:t>
            </a:r>
            <a:endParaRPr lang="en-GB" sz="1500" dirty="0">
              <a:solidFill>
                <a:schemeClr val="tx2"/>
              </a:solidFill>
              <a:latin typeface="Lato" panose="020F0502020204030203" pitchFamily="34" charset="77"/>
              <a:cs typeface="Calibri"/>
            </a:endParaRPr>
          </a:p>
          <a:p>
            <a:pPr algn="l">
              <a:lnSpc>
                <a:spcPct val="100000"/>
              </a:lnSpc>
            </a:pPr>
            <a:endParaRPr lang="en-GB" dirty="0">
              <a:solidFill>
                <a:schemeClr val="tx2"/>
              </a:solidFill>
              <a:latin typeface="Lato" panose="020F0502020204030203" pitchFamily="34" charset="77"/>
              <a:cs typeface="Calibri"/>
            </a:endParaRPr>
          </a:p>
        </p:txBody>
      </p:sp>
      <p:sp>
        <p:nvSpPr>
          <p:cNvPr id="11" name="Subtitle 2">
            <a:extLst>
              <a:ext uri="{FF2B5EF4-FFF2-40B4-BE49-F238E27FC236}">
                <a16:creationId xmlns:a16="http://schemas.microsoft.com/office/drawing/2014/main" id="{CF2A8DC9-52E8-4C03-93D1-050E17E5294F}"/>
              </a:ext>
            </a:extLst>
          </p:cNvPr>
          <p:cNvSpPr txBox="1">
            <a:spLocks/>
          </p:cNvSpPr>
          <p:nvPr/>
        </p:nvSpPr>
        <p:spPr>
          <a:xfrm>
            <a:off x="6199967" y="1715625"/>
            <a:ext cx="4992143" cy="2001617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77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GB" sz="3200" b="1" dirty="0">
                <a:latin typeface="Lato" panose="020F0502020204030203" pitchFamily="34" charset="77"/>
                <a:cs typeface="Calibri"/>
              </a:rPr>
              <a:t>T Levels 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GB" sz="2200" dirty="0">
                <a:solidFill>
                  <a:schemeClr val="tx2"/>
                </a:solidFill>
                <a:latin typeface="Lato" panose="020F0502020204030203" pitchFamily="34" charset="77"/>
                <a:cs typeface="Calibri"/>
              </a:rPr>
              <a:t>Health 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GB" sz="2200" dirty="0">
                <a:solidFill>
                  <a:schemeClr val="tx2"/>
                </a:solidFill>
                <a:latin typeface="Lato" panose="020F0502020204030203" pitchFamily="34" charset="77"/>
                <a:cs typeface="Calibri"/>
              </a:rPr>
              <a:t>Healthcare Science 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GB" sz="2200" dirty="0">
                <a:solidFill>
                  <a:schemeClr val="tx2"/>
                </a:solidFill>
                <a:latin typeface="Lato" panose="020F0502020204030203" pitchFamily="34" charset="77"/>
                <a:cs typeface="Calibri"/>
              </a:rPr>
              <a:t>Education and Early Years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GB" sz="2200" dirty="0">
                <a:solidFill>
                  <a:schemeClr val="tx2"/>
                </a:solidFill>
                <a:latin typeface="Lato" panose="020F0502020204030203" pitchFamily="34" charset="77"/>
                <a:cs typeface="Calibri"/>
              </a:rPr>
              <a:t>Animal Care and Management 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GB" sz="2200" dirty="0">
                <a:solidFill>
                  <a:schemeClr val="tx2"/>
                </a:solidFill>
                <a:latin typeface="Lato" panose="020F0502020204030203" pitchFamily="34" charset="77"/>
                <a:cs typeface="Calibri"/>
              </a:rPr>
              <a:t>Agriculture, Land Management and Production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endParaRPr lang="en-GB" sz="2500" dirty="0">
              <a:solidFill>
                <a:schemeClr val="tx2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pPr>
              <a:lnSpc>
                <a:spcPct val="100000"/>
              </a:lnSpc>
            </a:pPr>
            <a:endParaRPr lang="en-GB" dirty="0">
              <a:solidFill>
                <a:schemeClr val="tx2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pPr>
              <a:lnSpc>
                <a:spcPct val="100000"/>
              </a:lnSpc>
            </a:pPr>
            <a:endParaRPr lang="en-GB" dirty="0">
              <a:solidFill>
                <a:schemeClr val="tx2"/>
              </a:solidFill>
              <a:latin typeface="Lato" panose="020F0502020204030203" pitchFamily="34" charset="77"/>
              <a:cs typeface="Calibri"/>
            </a:endParaRPr>
          </a:p>
        </p:txBody>
      </p:sp>
      <p:sp>
        <p:nvSpPr>
          <p:cNvPr id="12" name="Subtitle 2">
            <a:extLst>
              <a:ext uri="{FF2B5EF4-FFF2-40B4-BE49-F238E27FC236}">
                <a16:creationId xmlns:a16="http://schemas.microsoft.com/office/drawing/2014/main" id="{1F68304F-6F55-4556-B558-F20E0C05F3A1}"/>
              </a:ext>
            </a:extLst>
          </p:cNvPr>
          <p:cNvSpPr txBox="1">
            <a:spLocks/>
          </p:cNvSpPr>
          <p:nvPr/>
        </p:nvSpPr>
        <p:spPr>
          <a:xfrm>
            <a:off x="6331292" y="3717242"/>
            <a:ext cx="6023207" cy="2001616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25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buNone/>
            </a:pPr>
            <a:endParaRPr lang="en-GB" sz="6400" b="1" dirty="0">
              <a:solidFill>
                <a:schemeClr val="tx2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pPr marL="0" indent="0">
              <a:lnSpc>
                <a:spcPct val="100000"/>
              </a:lnSpc>
              <a:buNone/>
            </a:pPr>
            <a:r>
              <a:rPr lang="en-GB" sz="10000" b="1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VTQs</a:t>
            </a:r>
            <a:r>
              <a:rPr lang="en-GB" sz="10000" dirty="0">
                <a:solidFill>
                  <a:schemeClr val="tx2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endParaRPr lang="en-GB" sz="6400" dirty="0">
              <a:solidFill>
                <a:schemeClr val="tx2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pPr marL="342900" lvl="0" indent="-342900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en-GB" sz="5600" b="1" kern="100" dirty="0">
                <a:solidFill>
                  <a:schemeClr val="tx2">
                    <a:lumMod val="75000"/>
                  </a:schemeClr>
                </a:solidFill>
                <a:effectLst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Sport and Physical Activity</a:t>
            </a:r>
            <a:endParaRPr lang="en-GB" sz="5600" kern="100" dirty="0">
              <a:solidFill>
                <a:schemeClr val="tx2">
                  <a:lumMod val="75000"/>
                </a:schemeClr>
              </a:solidFill>
              <a:effectLst/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pPr marL="342900" lvl="0" indent="-342900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en-GB" sz="5600" b="1" kern="100" dirty="0">
                <a:solidFill>
                  <a:schemeClr val="tx2">
                    <a:lumMod val="75000"/>
                  </a:schemeClr>
                </a:solidFill>
                <a:effectLst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Sport and Exercise Science</a:t>
            </a:r>
            <a:endParaRPr lang="en-GB" sz="5600" kern="100" dirty="0">
              <a:solidFill>
                <a:schemeClr val="tx2">
                  <a:lumMod val="75000"/>
                </a:schemeClr>
              </a:solidFill>
              <a:effectLst/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pPr marL="342900" lvl="0" indent="-342900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en-GB" sz="5600" b="1" kern="100" dirty="0">
                <a:solidFill>
                  <a:schemeClr val="tx2">
                    <a:lumMod val="75000"/>
                  </a:schemeClr>
                </a:solidFill>
                <a:effectLst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Sport and outdoor Activities</a:t>
            </a:r>
            <a:endParaRPr lang="en-GB" sz="5600" kern="100" dirty="0">
              <a:solidFill>
                <a:schemeClr val="tx2">
                  <a:lumMod val="75000"/>
                </a:schemeClr>
              </a:solidFill>
              <a:effectLst/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pPr marL="342900" lvl="0" indent="-342900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en-GB" sz="5600" b="1" kern="100" dirty="0">
                <a:solidFill>
                  <a:schemeClr val="tx2">
                    <a:lumMod val="75000"/>
                  </a:schemeClr>
                </a:solidFill>
                <a:effectLst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Sport, Fitness and Personal Training</a:t>
            </a:r>
            <a:endParaRPr lang="en-GB" sz="5600" kern="100" dirty="0">
              <a:solidFill>
                <a:schemeClr val="tx2">
                  <a:lumMod val="75000"/>
                </a:schemeClr>
              </a:solidFill>
              <a:effectLst/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pPr marL="342900" lvl="0" indent="-342900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en-GB" sz="5600" b="1" kern="100" dirty="0">
                <a:solidFill>
                  <a:schemeClr val="tx2">
                    <a:lumMod val="75000"/>
                  </a:schemeClr>
                </a:solidFill>
                <a:effectLst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Sporting Excellence and Performance</a:t>
            </a:r>
            <a:endParaRPr lang="en-GB" sz="5600" kern="100" dirty="0">
              <a:solidFill>
                <a:schemeClr val="tx2">
                  <a:lumMod val="75000"/>
                </a:schemeClr>
              </a:solidFill>
              <a:effectLst/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pPr marL="342900" lvl="0" indent="-342900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en-GB" sz="5600" b="1" kern="100" dirty="0">
                <a:solidFill>
                  <a:schemeClr val="tx2">
                    <a:lumMod val="75000"/>
                  </a:schemeClr>
                </a:solidFill>
                <a:effectLst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Sports Coaching and Development</a:t>
            </a:r>
            <a:endParaRPr lang="en-GB" sz="5600" kern="100" dirty="0">
              <a:solidFill>
                <a:schemeClr val="tx2">
                  <a:lumMod val="75000"/>
                </a:schemeClr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pPr marL="342900" lvl="0" indent="-342900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en-GB" sz="5600" b="1" dirty="0">
                <a:solidFill>
                  <a:schemeClr val="tx2">
                    <a:lumMod val="75000"/>
                  </a:schemeClr>
                </a:solidFill>
                <a:effectLst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Uniformed Protective Services</a:t>
            </a:r>
            <a:endParaRPr lang="en-GB" sz="5600" dirty="0">
              <a:solidFill>
                <a:schemeClr val="tx2">
                  <a:lumMod val="75000"/>
                </a:schemeClr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pPr>
              <a:lnSpc>
                <a:spcPct val="100000"/>
              </a:lnSpc>
            </a:pPr>
            <a:endParaRPr lang="en-GB" dirty="0">
              <a:solidFill>
                <a:schemeClr val="tx2"/>
              </a:solidFill>
              <a:latin typeface="Lato" panose="020F0502020204030203" pitchFamily="34" charset="77"/>
              <a:cs typeface="Calibri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E48124F-777D-7642-8D0F-7030616821AF}"/>
              </a:ext>
            </a:extLst>
          </p:cNvPr>
          <p:cNvSpPr/>
          <p:nvPr/>
        </p:nvSpPr>
        <p:spPr>
          <a:xfrm>
            <a:off x="2849104" y="2346259"/>
            <a:ext cx="2705100" cy="19851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1400" dirty="0">
                <a:solidFill>
                  <a:schemeClr val="tx2"/>
                </a:solidFill>
                <a:latin typeface="Lato" panose="020F0502020204030203" pitchFamily="34" charset="77"/>
              </a:rPr>
              <a:t>Golf Greenkeeper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1400" dirty="0">
                <a:solidFill>
                  <a:schemeClr val="tx2"/>
                </a:solidFill>
                <a:latin typeface="Lato" panose="020F0502020204030203" pitchFamily="34" charset="77"/>
              </a:rPr>
              <a:t>Community Activator Coach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1400" dirty="0">
                <a:solidFill>
                  <a:schemeClr val="tx2"/>
                </a:solidFill>
                <a:latin typeface="Lato" panose="020F0502020204030203" pitchFamily="34" charset="77"/>
              </a:rPr>
              <a:t>Outdoor Activity Instructor 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1400" dirty="0">
                <a:solidFill>
                  <a:schemeClr val="tx2"/>
                </a:solidFill>
                <a:latin typeface="Lato" panose="020F0502020204030203" pitchFamily="34" charset="77"/>
              </a:rPr>
              <a:t>Operational Firefighter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1400" dirty="0">
                <a:solidFill>
                  <a:schemeClr val="tx2"/>
                </a:solidFill>
                <a:latin typeface="Lato" panose="020F0502020204030203" pitchFamily="34" charset="77"/>
              </a:rPr>
              <a:t>Sporting Excellence Professional ​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1400" dirty="0">
                <a:solidFill>
                  <a:schemeClr val="tx2"/>
                </a:solidFill>
                <a:latin typeface="Lato" panose="020F0502020204030203" pitchFamily="34" charset="77"/>
              </a:rPr>
              <a:t>Workboat Crew Member​</a:t>
            </a:r>
          </a:p>
        </p:txBody>
      </p:sp>
      <p:pic>
        <p:nvPicPr>
          <p:cNvPr id="4" name="Picture 3" descr="A blue and white logo with a graduation cap in the center&#10;&#10;AI-generated content may be incorrect.">
            <a:extLst>
              <a:ext uri="{FF2B5EF4-FFF2-40B4-BE49-F238E27FC236}">
                <a16:creationId xmlns:a16="http://schemas.microsoft.com/office/drawing/2014/main" id="{E6F721D6-2324-4A9B-B909-4C229A05602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569" y="192019"/>
            <a:ext cx="1243160" cy="124316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0E28EC2B-E8F7-8B48-9D3B-77E167B724C8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35253" b="-4"/>
          <a:stretch>
            <a:fillRect/>
          </a:stretch>
        </p:blipFill>
        <p:spPr>
          <a:xfrm>
            <a:off x="-1" y="5142375"/>
            <a:ext cx="5032375" cy="1423394"/>
          </a:xfrm>
          <a:prstGeom prst="rect">
            <a:avLst/>
          </a:prstGeom>
        </p:spPr>
      </p:pic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57541080-EE1F-494F-8439-876E6FA82B9D}"/>
              </a:ext>
            </a:extLst>
          </p:cNvPr>
          <p:cNvCxnSpPr>
            <a:cxnSpLocks/>
          </p:cNvCxnSpPr>
          <p:nvPr/>
        </p:nvCxnSpPr>
        <p:spPr>
          <a:xfrm>
            <a:off x="1659118" y="1244026"/>
            <a:ext cx="6629787" cy="0"/>
          </a:xfrm>
          <a:prstGeom prst="line">
            <a:avLst/>
          </a:prstGeom>
          <a:ln w="38100">
            <a:solidFill>
              <a:srgbClr val="E8B46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048263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idx="4294967295"/>
          </p:nvPr>
        </p:nvSpPr>
        <p:spPr>
          <a:xfrm>
            <a:off x="1543380" y="546525"/>
            <a:ext cx="6023207" cy="534148"/>
          </a:xfrm>
          <a:prstGeom prst="rect">
            <a:avLst/>
          </a:prstGeom>
        </p:spPr>
        <p:txBody>
          <a:bodyPr lIns="91440" tIns="45720" rIns="91440" bIns="45720" anchor="t">
            <a:noAutofit/>
          </a:bodyPr>
          <a:lstStyle/>
          <a:p>
            <a:r>
              <a:rPr lang="en-GB" sz="3600" b="1">
                <a:solidFill>
                  <a:schemeClr val="bg1"/>
                </a:solidFill>
                <a:latin typeface="Lato" panose="020F0502020204030203" pitchFamily="34" charset="77"/>
                <a:cs typeface="Calibri"/>
              </a:rPr>
              <a:t>Study pathways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E28EC2B-E8F7-8B48-9D3B-77E167B724C8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35253" b="-4"/>
          <a:stretch>
            <a:fillRect/>
          </a:stretch>
        </p:blipFill>
        <p:spPr>
          <a:xfrm>
            <a:off x="-1" y="5142375"/>
            <a:ext cx="5032375" cy="1423394"/>
          </a:xfrm>
          <a:prstGeom prst="rect">
            <a:avLst/>
          </a:prstGeom>
        </p:spPr>
      </p:pic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57541080-EE1F-494F-8439-876E6FA82B9D}"/>
              </a:ext>
            </a:extLst>
          </p:cNvPr>
          <p:cNvCxnSpPr>
            <a:cxnSpLocks/>
          </p:cNvCxnSpPr>
          <p:nvPr/>
        </p:nvCxnSpPr>
        <p:spPr>
          <a:xfrm>
            <a:off x="1659118" y="1244026"/>
            <a:ext cx="6629787" cy="0"/>
          </a:xfrm>
          <a:prstGeom prst="line">
            <a:avLst/>
          </a:prstGeom>
          <a:ln w="38100">
            <a:solidFill>
              <a:srgbClr val="E8B46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 descr="A blue and white graduation cap&#10;&#10;AI-generated content may be incorrect.">
            <a:extLst>
              <a:ext uri="{FF2B5EF4-FFF2-40B4-BE49-F238E27FC236}">
                <a16:creationId xmlns:a16="http://schemas.microsoft.com/office/drawing/2014/main" id="{5F1F5191-25FB-F77F-15DF-20C1FEF2841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577" y="192019"/>
            <a:ext cx="1243152" cy="1243152"/>
          </a:xfrm>
          <a:prstGeom prst="rect">
            <a:avLst/>
          </a:prstGeom>
        </p:spPr>
      </p:pic>
      <p:sp>
        <p:nvSpPr>
          <p:cNvPr id="13" name="Subtitle 2">
            <a:extLst>
              <a:ext uri="{FF2B5EF4-FFF2-40B4-BE49-F238E27FC236}">
                <a16:creationId xmlns:a16="http://schemas.microsoft.com/office/drawing/2014/main" id="{6B8F7FB7-B68C-5304-9585-D86C1A17AECB}"/>
              </a:ext>
            </a:extLst>
          </p:cNvPr>
          <p:cNvSpPr txBox="1">
            <a:spLocks/>
          </p:cNvSpPr>
          <p:nvPr/>
        </p:nvSpPr>
        <p:spPr>
          <a:xfrm>
            <a:off x="312379" y="1710444"/>
            <a:ext cx="6019800" cy="389850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GB" sz="2500" b="1">
                <a:latin typeface="Lato" panose="020F0502020204030203" pitchFamily="34" charset="77"/>
                <a:cs typeface="Calibri"/>
              </a:rPr>
              <a:t>HTQs (Higher Technical Qualifications) </a:t>
            </a:r>
            <a:endParaRPr lang="en-GB" sz="2500">
              <a:latin typeface="Lato" panose="020F0502020204030203" pitchFamily="34" charset="77"/>
              <a:cs typeface="Calibri"/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en-GB" sz="1200" b="1">
                <a:solidFill>
                  <a:schemeClr val="tx2"/>
                </a:solidFill>
                <a:latin typeface="Lato" panose="020F0502020204030203" pitchFamily="34" charset="77"/>
                <a:cs typeface="Calibri"/>
              </a:rPr>
              <a:t>You might find courses in:</a:t>
            </a:r>
            <a:endParaRPr lang="en-US" sz="1200">
              <a:solidFill>
                <a:schemeClr val="tx2"/>
              </a:solidFill>
              <a:latin typeface="Lato" panose="020F0502020204030203" pitchFamily="34" charset="77"/>
              <a:ea typeface="Calibri"/>
              <a:cs typeface="Calibri"/>
            </a:endParaRPr>
          </a:p>
          <a:p>
            <a:pPr>
              <a:lnSpc>
                <a:spcPct val="100000"/>
              </a:lnSpc>
              <a:spcAft>
                <a:spcPts val="600"/>
              </a:spcAft>
            </a:pPr>
            <a:r>
              <a:rPr lang="en-GB" sz="1200">
                <a:solidFill>
                  <a:schemeClr val="tx2"/>
                </a:solidFill>
                <a:latin typeface="Lato" panose="020F0502020204030203" pitchFamily="34" charset="77"/>
                <a:cs typeface="Calibri"/>
              </a:rPr>
              <a:t>Health and Science</a:t>
            </a:r>
          </a:p>
          <a:p>
            <a:pPr>
              <a:lnSpc>
                <a:spcPct val="100000"/>
              </a:lnSpc>
              <a:spcAft>
                <a:spcPts val="600"/>
              </a:spcAft>
            </a:pPr>
            <a:r>
              <a:rPr lang="en-GB" sz="1200">
                <a:solidFill>
                  <a:schemeClr val="tx2"/>
                </a:solidFill>
                <a:latin typeface="Lato" panose="020F0502020204030203" pitchFamily="34" charset="77"/>
                <a:cs typeface="Calibri"/>
              </a:rPr>
              <a:t>Education and Early Years</a:t>
            </a:r>
            <a:endParaRPr lang="en-GB">
              <a:solidFill>
                <a:schemeClr val="tx2"/>
              </a:solidFill>
              <a:latin typeface="Lato" panose="020F0502020204030203" pitchFamily="34" charset="77"/>
              <a:cs typeface="Calibri"/>
            </a:endParaRPr>
          </a:p>
          <a:p>
            <a:endParaRPr lang="en-GB">
              <a:solidFill>
                <a:schemeClr val="tx2"/>
              </a:solidFill>
              <a:latin typeface="Lato" panose="020F0502020204030203" pitchFamily="34" charset="77"/>
              <a:cs typeface="Calibri"/>
            </a:endParaRPr>
          </a:p>
        </p:txBody>
      </p:sp>
      <p:sp>
        <p:nvSpPr>
          <p:cNvPr id="14" name="Subtitle 2">
            <a:extLst>
              <a:ext uri="{FF2B5EF4-FFF2-40B4-BE49-F238E27FC236}">
                <a16:creationId xmlns:a16="http://schemas.microsoft.com/office/drawing/2014/main" id="{CF5C97D3-BA39-7B83-ABC3-0D9CFA607C13}"/>
              </a:ext>
            </a:extLst>
          </p:cNvPr>
          <p:cNvSpPr txBox="1">
            <a:spLocks/>
          </p:cNvSpPr>
          <p:nvPr/>
        </p:nvSpPr>
        <p:spPr>
          <a:xfrm>
            <a:off x="6677130" y="1710444"/>
            <a:ext cx="5514870" cy="287648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sz="2500" b="1">
                <a:latin typeface="Lato" panose="020F0502020204030203" pitchFamily="34" charset="77"/>
                <a:cs typeface="Calibri"/>
              </a:rPr>
              <a:t>A levels</a:t>
            </a:r>
            <a:r>
              <a:rPr lang="en-GB" b="1">
                <a:latin typeface="Lato" panose="020F0502020204030203" pitchFamily="34" charset="77"/>
                <a:cs typeface="Calibri"/>
              </a:rPr>
              <a:t> </a:t>
            </a:r>
            <a:br>
              <a:rPr lang="en-GB">
                <a:latin typeface="Lato" panose="020F0502020204030203" pitchFamily="34" charset="77"/>
                <a:cs typeface="Calibri"/>
              </a:rPr>
            </a:br>
            <a:endParaRPr lang="en-GB" sz="1400">
              <a:solidFill>
                <a:srgbClr val="05A8A7"/>
              </a:solidFill>
              <a:latin typeface="Lato" panose="020F0502020204030203" pitchFamily="34" charset="77"/>
              <a:ea typeface="Calibri"/>
              <a:cs typeface="Calibri"/>
            </a:endParaRPr>
          </a:p>
          <a:p>
            <a:pPr marL="0" indent="0" algn="l">
              <a:buNone/>
            </a:pPr>
            <a:r>
              <a:rPr lang="en-GB" sz="1400" b="1">
                <a:solidFill>
                  <a:schemeClr val="tx2"/>
                </a:solidFill>
                <a:latin typeface="Lato" panose="020F0502020204030203" pitchFamily="34" charset="77"/>
                <a:cs typeface="Calibri"/>
              </a:rPr>
              <a:t>You might find courses in:</a:t>
            </a:r>
          </a:p>
          <a:p>
            <a:pPr>
              <a:buFont typeface="Arial"/>
              <a:buChar char="•"/>
            </a:pPr>
            <a:r>
              <a:rPr lang="en-GB" sz="1100">
                <a:solidFill>
                  <a:schemeClr val="tx2"/>
                </a:solidFill>
                <a:latin typeface="Lato" panose="020F0502020204030203" pitchFamily="34" charset="77"/>
                <a:cs typeface="Calibri"/>
              </a:rPr>
              <a:t>Physical Education </a:t>
            </a:r>
          </a:p>
          <a:p>
            <a:pPr>
              <a:buFont typeface="Arial"/>
              <a:buChar char="•"/>
            </a:pPr>
            <a:r>
              <a:rPr lang="en-GB" sz="1100">
                <a:solidFill>
                  <a:schemeClr val="tx2"/>
                </a:solidFill>
                <a:latin typeface="Lato" panose="020F0502020204030203" pitchFamily="34" charset="77"/>
                <a:cs typeface="Calibri"/>
              </a:rPr>
              <a:t>Psychology</a:t>
            </a:r>
          </a:p>
          <a:p>
            <a:pPr>
              <a:buFont typeface="Arial"/>
              <a:buChar char="•"/>
            </a:pPr>
            <a:r>
              <a:rPr lang="en-GB" sz="1100">
                <a:solidFill>
                  <a:schemeClr val="tx2"/>
                </a:solidFill>
                <a:latin typeface="Lato" panose="020F0502020204030203" pitchFamily="34" charset="77"/>
                <a:ea typeface="Calibri"/>
                <a:cs typeface="Calibri"/>
              </a:rPr>
              <a:t>Biology</a:t>
            </a:r>
            <a:endParaRPr lang="en-GB" sz="1400">
              <a:solidFill>
                <a:schemeClr val="tx2"/>
              </a:solidFill>
              <a:latin typeface="Lato" panose="020F0502020204030203" pitchFamily="34" charset="77"/>
              <a:ea typeface="Calibri"/>
              <a:cs typeface="Calibri"/>
            </a:endParaRPr>
          </a:p>
          <a:p>
            <a:endParaRPr lang="en-GB">
              <a:solidFill>
                <a:schemeClr val="tx2"/>
              </a:solidFill>
              <a:latin typeface="Lato" panose="020F0502020204030203" pitchFamily="34" charset="77"/>
              <a:cs typeface="Calibri"/>
            </a:endParaRPr>
          </a:p>
        </p:txBody>
      </p:sp>
      <p:sp>
        <p:nvSpPr>
          <p:cNvPr id="15" name="Subtitle 2">
            <a:extLst>
              <a:ext uri="{FF2B5EF4-FFF2-40B4-BE49-F238E27FC236}">
                <a16:creationId xmlns:a16="http://schemas.microsoft.com/office/drawing/2014/main" id="{830904A5-E971-E368-A3EE-F0C8D61241F8}"/>
              </a:ext>
            </a:extLst>
          </p:cNvPr>
          <p:cNvSpPr txBox="1">
            <a:spLocks/>
          </p:cNvSpPr>
          <p:nvPr/>
        </p:nvSpPr>
        <p:spPr>
          <a:xfrm>
            <a:off x="6678747" y="3934306"/>
            <a:ext cx="2655829" cy="269659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sz="2500" b="1">
                <a:latin typeface="Lato" panose="020F0502020204030203" pitchFamily="34" charset="77"/>
                <a:cs typeface="Calibri"/>
              </a:rPr>
              <a:t>Higher education </a:t>
            </a:r>
            <a:br>
              <a:rPr lang="en-GB" sz="2500">
                <a:latin typeface="Lato" panose="020F0502020204030203" pitchFamily="34" charset="77"/>
                <a:cs typeface="Calibri"/>
              </a:rPr>
            </a:br>
            <a:endParaRPr lang="en-GB" sz="1400">
              <a:latin typeface="Lato" panose="020F0502020204030203" pitchFamily="34" charset="77"/>
            </a:endParaRPr>
          </a:p>
          <a:p>
            <a:pPr marL="0" indent="0">
              <a:buNone/>
            </a:pPr>
            <a:r>
              <a:rPr lang="en-GB" sz="1400" b="1">
                <a:solidFill>
                  <a:schemeClr val="tx2"/>
                </a:solidFill>
                <a:latin typeface="Lato" panose="020F0502020204030203" pitchFamily="34" charset="77"/>
                <a:cs typeface="Calibri"/>
              </a:rPr>
              <a:t>You might find courses in:</a:t>
            </a:r>
            <a:endParaRPr lang="en-GB" sz="1400" b="1">
              <a:solidFill>
                <a:schemeClr val="tx2"/>
              </a:solidFill>
              <a:latin typeface="Lato" panose="020F0502020204030203" pitchFamily="34" charset="77"/>
              <a:ea typeface="Calibri"/>
              <a:cs typeface="Calibri"/>
            </a:endParaRPr>
          </a:p>
          <a:p>
            <a:pPr>
              <a:lnSpc>
                <a:spcPct val="100000"/>
              </a:lnSpc>
            </a:pPr>
            <a:r>
              <a:rPr lang="en-GB" sz="1200">
                <a:solidFill>
                  <a:schemeClr val="tx2"/>
                </a:solidFill>
                <a:latin typeface="Lato" panose="020F0502020204030203" pitchFamily="34" charset="77"/>
                <a:cs typeface="Calibri"/>
              </a:rPr>
              <a:t>Applied Sports Science</a:t>
            </a:r>
          </a:p>
          <a:p>
            <a:pPr>
              <a:lnSpc>
                <a:spcPct val="100000"/>
              </a:lnSpc>
            </a:pPr>
            <a:r>
              <a:rPr lang="en-GB" sz="1200">
                <a:solidFill>
                  <a:schemeClr val="tx2"/>
                </a:solidFill>
                <a:latin typeface="Lato" panose="020F0502020204030203" pitchFamily="34" charset="77"/>
                <a:cs typeface="Calibri"/>
              </a:rPr>
              <a:t>Applied Sports Science and Management </a:t>
            </a:r>
          </a:p>
          <a:p>
            <a:pPr>
              <a:lnSpc>
                <a:spcPct val="100000"/>
              </a:lnSpc>
            </a:pPr>
            <a:r>
              <a:rPr lang="en-GB" sz="1200">
                <a:solidFill>
                  <a:schemeClr val="tx2"/>
                </a:solidFill>
                <a:latin typeface="Lato" panose="020F0502020204030203" pitchFamily="34" charset="77"/>
                <a:cs typeface="Calibri"/>
              </a:rPr>
              <a:t>Adventure Sports and Coaching </a:t>
            </a:r>
          </a:p>
          <a:p>
            <a:pPr>
              <a:lnSpc>
                <a:spcPct val="100000"/>
              </a:lnSpc>
            </a:pPr>
            <a:r>
              <a:rPr lang="en-GB" sz="1200">
                <a:solidFill>
                  <a:schemeClr val="tx2"/>
                </a:solidFill>
                <a:latin typeface="Lato" panose="020F0502020204030203" pitchFamily="34" charset="77"/>
                <a:cs typeface="Calibri"/>
              </a:rPr>
              <a:t>Ballet Education</a:t>
            </a:r>
          </a:p>
          <a:p>
            <a:pPr>
              <a:lnSpc>
                <a:spcPct val="100000"/>
              </a:lnSpc>
            </a:pPr>
            <a:r>
              <a:rPr lang="en-GB" sz="1200">
                <a:solidFill>
                  <a:schemeClr val="tx2"/>
                </a:solidFill>
                <a:latin typeface="Lato" panose="020F0502020204030203" pitchFamily="34" charset="77"/>
                <a:cs typeface="Calibri"/>
              </a:rPr>
              <a:t>Dance Education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372CE45E-EA92-178E-B807-CA0D35EF1B74}"/>
              </a:ext>
            </a:extLst>
          </p:cNvPr>
          <p:cNvSpPr/>
          <p:nvPr/>
        </p:nvSpPr>
        <p:spPr>
          <a:xfrm>
            <a:off x="9334576" y="4819256"/>
            <a:ext cx="2545045" cy="11671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1200">
                <a:solidFill>
                  <a:schemeClr val="tx2"/>
                </a:solidFill>
                <a:latin typeface="Lato" panose="020F0502020204030203" pitchFamily="34" charset="77"/>
                <a:cs typeface="Calibri"/>
              </a:rPr>
              <a:t>Applied Sports Coaching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1200">
                <a:solidFill>
                  <a:schemeClr val="tx2"/>
                </a:solidFill>
                <a:latin typeface="Lato" panose="020F0502020204030203" pitchFamily="34" charset="77"/>
                <a:cs typeface="Calibri"/>
              </a:rPr>
              <a:t>Applied Sports Coaching and Physical Education ​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1200">
                <a:solidFill>
                  <a:schemeClr val="tx2"/>
                </a:solidFill>
                <a:latin typeface="Lato" panose="020F0502020204030203" pitchFamily="34" charset="77"/>
                <a:cs typeface="Calibri"/>
              </a:rPr>
              <a:t>Football Business</a:t>
            </a:r>
          </a:p>
        </p:txBody>
      </p:sp>
    </p:spTree>
    <p:extLst>
      <p:ext uri="{BB962C8B-B14F-4D97-AF65-F5344CB8AC3E}">
        <p14:creationId xmlns:p14="http://schemas.microsoft.com/office/powerpoint/2010/main" val="233960222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4DC452B-5769-A517-7402-A9F40042B25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9C3A1B-6F6E-1F74-3E5B-2F6988968796}"/>
              </a:ext>
            </a:extLst>
          </p:cNvPr>
          <p:cNvSpPr>
            <a:spLocks noGrp="1"/>
          </p:cNvSpPr>
          <p:nvPr>
            <p:ph type="ctrTitle" idx="4294967295"/>
          </p:nvPr>
        </p:nvSpPr>
        <p:spPr>
          <a:xfrm>
            <a:off x="1543380" y="546525"/>
            <a:ext cx="6023207" cy="534148"/>
          </a:xfrm>
          <a:prstGeom prst="rect">
            <a:avLst/>
          </a:prstGeom>
        </p:spPr>
        <p:txBody>
          <a:bodyPr lIns="91440" tIns="45720" rIns="91440" bIns="45720" anchor="t">
            <a:noAutofit/>
          </a:bodyPr>
          <a:lstStyle/>
          <a:p>
            <a:r>
              <a:rPr lang="en-GB" sz="3600" b="1">
                <a:solidFill>
                  <a:schemeClr val="bg1"/>
                </a:solidFill>
                <a:latin typeface="Lato" panose="020F0502020204030203" pitchFamily="34" charset="77"/>
                <a:cs typeface="Calibri"/>
              </a:rPr>
              <a:t>Work pathways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D86392F-6857-0BD3-BC07-460B1AFE9C0E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35253" b="-4"/>
          <a:stretch>
            <a:fillRect/>
          </a:stretch>
        </p:blipFill>
        <p:spPr>
          <a:xfrm>
            <a:off x="-1" y="5142375"/>
            <a:ext cx="5032375" cy="1423394"/>
          </a:xfrm>
          <a:prstGeom prst="rect">
            <a:avLst/>
          </a:prstGeom>
        </p:spPr>
      </p:pic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1851D933-F78C-04E1-EFEB-F467B447705C}"/>
              </a:ext>
            </a:extLst>
          </p:cNvPr>
          <p:cNvCxnSpPr>
            <a:cxnSpLocks/>
          </p:cNvCxnSpPr>
          <p:nvPr/>
        </p:nvCxnSpPr>
        <p:spPr>
          <a:xfrm>
            <a:off x="1659118" y="1244026"/>
            <a:ext cx="6629787" cy="0"/>
          </a:xfrm>
          <a:prstGeom prst="line">
            <a:avLst/>
          </a:prstGeom>
          <a:ln w="38100">
            <a:solidFill>
              <a:srgbClr val="E8B46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Picture 2" descr="A blue and white circle with a person behind a computer&#10;&#10;AI-generated content may be incorrect.">
            <a:extLst>
              <a:ext uri="{FF2B5EF4-FFF2-40B4-BE49-F238E27FC236}">
                <a16:creationId xmlns:a16="http://schemas.microsoft.com/office/drawing/2014/main" id="{D548C857-7D2C-80AC-CBB2-4F8B5CFE3C0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285" y="192020"/>
            <a:ext cx="1243152" cy="1243152"/>
          </a:xfrm>
          <a:prstGeom prst="rect">
            <a:avLst/>
          </a:prstGeom>
        </p:spPr>
      </p:pic>
      <p:sp>
        <p:nvSpPr>
          <p:cNvPr id="4" name="Subtitle 2">
            <a:extLst>
              <a:ext uri="{FF2B5EF4-FFF2-40B4-BE49-F238E27FC236}">
                <a16:creationId xmlns:a16="http://schemas.microsoft.com/office/drawing/2014/main" id="{01554ADD-824D-4BFA-3A12-A689BD92658E}"/>
              </a:ext>
            </a:extLst>
          </p:cNvPr>
          <p:cNvSpPr txBox="1">
            <a:spLocks/>
          </p:cNvSpPr>
          <p:nvPr/>
        </p:nvSpPr>
        <p:spPr>
          <a:xfrm>
            <a:off x="444500" y="1945228"/>
            <a:ext cx="5651500" cy="366874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sz="2500" b="1">
                <a:latin typeface="Lato" panose="020F0502020204030203" pitchFamily="34" charset="77"/>
                <a:cs typeface="Calibri"/>
              </a:rPr>
              <a:t>Supported internships with an education, health and care plan </a:t>
            </a:r>
          </a:p>
          <a:p>
            <a:pPr marL="0" indent="0">
              <a:buFont typeface="Arial" panose="020B0604020202020204" pitchFamily="34" charset="0"/>
              <a:buNone/>
            </a:pPr>
            <a:br>
              <a:rPr lang="en-GB" sz="100">
                <a:latin typeface="Lato" panose="020F0502020204030203" pitchFamily="34" charset="77"/>
                <a:cs typeface="Calibri"/>
              </a:rPr>
            </a:br>
            <a:br>
              <a:rPr lang="en-GB" sz="1400" b="1">
                <a:latin typeface="Lato" panose="020F0502020204030203" pitchFamily="34" charset="77"/>
                <a:cs typeface="Calibri"/>
              </a:rPr>
            </a:br>
            <a:r>
              <a:rPr lang="en-GB" sz="1400" b="1">
                <a:solidFill>
                  <a:schemeClr val="tx2"/>
                </a:solidFill>
                <a:latin typeface="Lato" panose="020F0502020204030203" pitchFamily="34" charset="77"/>
                <a:cs typeface="Calibri"/>
              </a:rPr>
              <a:t> </a:t>
            </a:r>
            <a:endParaRPr lang="en-GB">
              <a:solidFill>
                <a:schemeClr val="tx2"/>
              </a:solidFill>
              <a:latin typeface="Lato" panose="020F0502020204030203" pitchFamily="34" charset="77"/>
              <a:ea typeface="Calibri"/>
              <a:cs typeface="Calibri"/>
            </a:endParaRPr>
          </a:p>
          <a:p>
            <a:pPr marL="0" indent="0">
              <a:buNone/>
            </a:pPr>
            <a:r>
              <a:rPr lang="en-GB" sz="1400" b="1">
                <a:solidFill>
                  <a:schemeClr val="tx2"/>
                </a:solidFill>
                <a:latin typeface="Lato" panose="020F0502020204030203" pitchFamily="34" charset="77"/>
                <a:cs typeface="Calibri"/>
              </a:rPr>
              <a:t>You might read about:</a:t>
            </a:r>
            <a:endParaRPr lang="en-GB" b="1">
              <a:solidFill>
                <a:schemeClr val="tx2"/>
              </a:solidFill>
              <a:latin typeface="Lato" panose="020F0502020204030203" pitchFamily="34" charset="77"/>
              <a:cs typeface="Calibri"/>
            </a:endParaRPr>
          </a:p>
          <a:p>
            <a:pPr>
              <a:lnSpc>
                <a:spcPct val="100000"/>
              </a:lnSpc>
            </a:pPr>
            <a:r>
              <a:rPr lang="en-GB" sz="1400">
                <a:solidFill>
                  <a:schemeClr val="tx2"/>
                </a:solidFill>
                <a:latin typeface="Lato" panose="020F0502020204030203" pitchFamily="34" charset="77"/>
                <a:cs typeface="Calibri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Access to Work Funding</a:t>
            </a:r>
            <a:r>
              <a:rPr lang="en-GB" sz="1400">
                <a:solidFill>
                  <a:schemeClr val="tx2"/>
                </a:solidFill>
                <a:latin typeface="Lato" panose="020F0502020204030203" pitchFamily="34" charset="77"/>
                <a:cs typeface="Calibri"/>
              </a:rPr>
              <a:t> (if you have a disability or health condition)</a:t>
            </a:r>
            <a:endParaRPr lang="en-GB">
              <a:solidFill>
                <a:schemeClr val="tx2"/>
              </a:solidFill>
              <a:latin typeface="Lato" panose="020F0502020204030203" pitchFamily="34" charset="77"/>
              <a:cs typeface="Calibri" panose="020F0502020204030204"/>
            </a:endParaRPr>
          </a:p>
          <a:p>
            <a:pPr>
              <a:lnSpc>
                <a:spcPct val="100000"/>
              </a:lnSpc>
            </a:pPr>
            <a:r>
              <a:rPr lang="en-GB" sz="1400">
                <a:solidFill>
                  <a:schemeClr val="tx2"/>
                </a:solidFill>
                <a:latin typeface="Lato" panose="020F0502020204030203" pitchFamily="34" charset="77"/>
                <a:cs typeface="Calibri"/>
                <a:hlinkClick r:id="rId6"/>
              </a:rPr>
              <a:t>Preparing for Adulthood </a:t>
            </a:r>
            <a:r>
              <a:rPr lang="en-GB" sz="1400">
                <a:solidFill>
                  <a:schemeClr val="tx2"/>
                </a:solidFill>
                <a:latin typeface="Lato" panose="020F0502020204030203" pitchFamily="34" charset="77"/>
                <a:cs typeface="Calibri"/>
              </a:rPr>
              <a:t> </a:t>
            </a:r>
          </a:p>
          <a:p>
            <a:pPr indent="0">
              <a:lnSpc>
                <a:spcPct val="100000"/>
              </a:lnSpc>
              <a:buNone/>
            </a:pPr>
            <a:endParaRPr lang="en-GB">
              <a:solidFill>
                <a:schemeClr val="tx2"/>
              </a:solidFill>
              <a:latin typeface="Lato" panose="020F0502020204030203" pitchFamily="34" charset="77"/>
              <a:cs typeface="Calibri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n-GB">
              <a:solidFill>
                <a:schemeClr val="tx2"/>
              </a:solidFill>
              <a:latin typeface="Lato" panose="020F0502020204030203" pitchFamily="34" charset="77"/>
              <a:cs typeface="Calibri"/>
            </a:endParaRPr>
          </a:p>
          <a:p>
            <a:endParaRPr lang="en-GB">
              <a:solidFill>
                <a:schemeClr val="tx2"/>
              </a:solidFill>
              <a:latin typeface="Lato" panose="020F0502020204030203" pitchFamily="34" charset="77"/>
              <a:cs typeface="Calibri"/>
            </a:endParaRPr>
          </a:p>
        </p:txBody>
      </p:sp>
      <p:sp>
        <p:nvSpPr>
          <p:cNvPr id="5" name="Subtitle 2">
            <a:extLst>
              <a:ext uri="{FF2B5EF4-FFF2-40B4-BE49-F238E27FC236}">
                <a16:creationId xmlns:a16="http://schemas.microsoft.com/office/drawing/2014/main" id="{1EA0D600-3643-E2B3-8E9B-A2F5D605148C}"/>
              </a:ext>
            </a:extLst>
          </p:cNvPr>
          <p:cNvSpPr txBox="1">
            <a:spLocks/>
          </p:cNvSpPr>
          <p:nvPr/>
        </p:nvSpPr>
        <p:spPr>
          <a:xfrm>
            <a:off x="6446974" y="2046453"/>
            <a:ext cx="4736646" cy="341770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sz="2500" b="1">
                <a:latin typeface="Lato" panose="020F0502020204030203" pitchFamily="34" charset="77"/>
                <a:cs typeface="Calibri"/>
              </a:rPr>
              <a:t>School leaver programmes 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GB" sz="1400">
              <a:solidFill>
                <a:srgbClr val="05A8A7"/>
              </a:solidFill>
              <a:latin typeface="Lato" panose="020F0502020204030203" pitchFamily="34" charset="77"/>
              <a:ea typeface="Calibri"/>
              <a:cs typeface="Calibri"/>
            </a:endParaRPr>
          </a:p>
          <a:p>
            <a:pPr marL="0" indent="0">
              <a:buNone/>
            </a:pPr>
            <a:endParaRPr lang="en-GB" sz="1400" b="1">
              <a:solidFill>
                <a:schemeClr val="tx2"/>
              </a:solidFill>
              <a:latin typeface="Lato" panose="020F0502020204030203" pitchFamily="34" charset="77"/>
              <a:cs typeface="Calibri"/>
            </a:endParaRPr>
          </a:p>
          <a:p>
            <a:pPr marL="0" indent="0" algn="l">
              <a:buNone/>
            </a:pPr>
            <a:r>
              <a:rPr lang="en-GB" sz="1400" b="1">
                <a:solidFill>
                  <a:schemeClr val="tx2"/>
                </a:solidFill>
                <a:latin typeface="Lato" panose="020F0502020204030203" pitchFamily="34" charset="77"/>
                <a:cs typeface="Calibri"/>
              </a:rPr>
              <a:t>You might read about:</a:t>
            </a:r>
            <a:endParaRPr lang="en-GB">
              <a:solidFill>
                <a:schemeClr val="tx2"/>
              </a:solidFill>
              <a:latin typeface="Lato" panose="020F0502020204030203" pitchFamily="34" charset="77"/>
            </a:endParaRPr>
          </a:p>
          <a:p>
            <a:r>
              <a:rPr lang="en-GB" sz="1400">
                <a:solidFill>
                  <a:schemeClr val="tx2"/>
                </a:solidFill>
                <a:latin typeface="Lato" panose="020F0502020204030203" pitchFamily="34" charset="77"/>
                <a:cs typeface="Calibri"/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How to fill in an application form</a:t>
            </a:r>
            <a:endParaRPr lang="en-GB" sz="1400">
              <a:solidFill>
                <a:schemeClr val="tx2"/>
              </a:solidFill>
              <a:latin typeface="Lato" panose="020F0502020204030203" pitchFamily="34" charset="77"/>
              <a:cs typeface="Calibri"/>
            </a:endParaRPr>
          </a:p>
          <a:p>
            <a:r>
              <a:rPr lang="en-GB" sz="1400">
                <a:solidFill>
                  <a:schemeClr val="tx2"/>
                </a:solidFill>
                <a:latin typeface="Lato" panose="020F0502020204030203" pitchFamily="34" charset="77"/>
                <a:cs typeface="Calibri"/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How to write a CV</a:t>
            </a:r>
            <a:endParaRPr lang="en-GB" sz="1400">
              <a:solidFill>
                <a:schemeClr val="tx2"/>
              </a:solidFill>
              <a:latin typeface="Lato" panose="020F0502020204030203" pitchFamily="34" charset="77"/>
              <a:cs typeface="Calibri"/>
            </a:endParaRPr>
          </a:p>
          <a:p>
            <a:r>
              <a:rPr lang="en-GB" sz="1400">
                <a:solidFill>
                  <a:schemeClr val="tx2"/>
                </a:solidFill>
                <a:latin typeface="Lato" panose="020F0502020204030203" pitchFamily="34" charset="77"/>
                <a:cs typeface="Calibri"/>
                <a:hlinkClick r:id="rId9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Interview help</a:t>
            </a:r>
            <a:endParaRPr lang="en-GB" sz="1400">
              <a:solidFill>
                <a:schemeClr val="tx2"/>
              </a:solidFill>
              <a:latin typeface="Lato" panose="020F0502020204030203" pitchFamily="34" charset="77"/>
              <a:cs typeface="Calibri"/>
            </a:endParaRPr>
          </a:p>
          <a:p>
            <a:r>
              <a:rPr lang="en-GB" sz="1400">
                <a:solidFill>
                  <a:schemeClr val="tx2"/>
                </a:solidFill>
                <a:latin typeface="Lato" panose="020F0502020204030203" pitchFamily="34" charset="77"/>
                <a:hlinkClick r:id="rId1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Progressing your career</a:t>
            </a:r>
            <a:r>
              <a:rPr lang="en-GB" sz="1400">
                <a:solidFill>
                  <a:schemeClr val="tx2"/>
                </a:solidFill>
                <a:latin typeface="Lato" panose="020F0502020204030203" pitchFamily="34" charset="77"/>
              </a:rPr>
              <a:t> (Careers Advice from NCS)</a:t>
            </a:r>
            <a:endParaRPr lang="en-GB" sz="1200">
              <a:solidFill>
                <a:schemeClr val="tx2"/>
              </a:solidFill>
              <a:latin typeface="Lato" panose="020F0502020204030203" pitchFamily="34" charset="77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81252648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idx="4294967295"/>
          </p:nvPr>
        </p:nvSpPr>
        <p:spPr>
          <a:xfrm>
            <a:off x="365806" y="519883"/>
            <a:ext cx="5651500" cy="749980"/>
          </a:xfrm>
          <a:prstGeom prst="rect">
            <a:avLst/>
          </a:prstGeom>
        </p:spPr>
        <p:txBody>
          <a:bodyPr lIns="91440" tIns="45720" rIns="91440" bIns="45720" anchor="t">
            <a:normAutofit/>
          </a:bodyPr>
          <a:lstStyle/>
          <a:p>
            <a:r>
              <a:rPr lang="en-GB" sz="3600" b="1">
                <a:solidFill>
                  <a:schemeClr val="bg1"/>
                </a:solidFill>
                <a:latin typeface="Lato" panose="020F0502020204030203" pitchFamily="34" charset="77"/>
                <a:cs typeface="Calibri"/>
              </a:rPr>
              <a:t>University league tables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4294967295"/>
          </p:nvPr>
        </p:nvSpPr>
        <p:spPr>
          <a:xfrm>
            <a:off x="528228" y="1714498"/>
            <a:ext cx="8997317" cy="4365783"/>
          </a:xfrm>
          <a:prstGeom prst="rect">
            <a:avLst/>
          </a:prstGeom>
        </p:spPr>
        <p:txBody>
          <a:bodyPr vert="horz" lIns="91440" tIns="45720" rIns="91440" bIns="45720" rtlCol="0" anchor="t">
            <a:normAutofit lnSpcReduction="10000"/>
          </a:bodyPr>
          <a:lstStyle/>
          <a:p>
            <a:pPr marL="0" indent="0">
              <a:buNone/>
            </a:pPr>
            <a:r>
              <a:rPr lang="en-GB" sz="2500" b="1">
                <a:latin typeface="Lato" panose="020F0502020204030203" pitchFamily="34" charset="77"/>
                <a:cs typeface="Calibri"/>
              </a:rPr>
              <a:t>See at a glance the university ranking for Physical Education</a:t>
            </a:r>
            <a:endParaRPr lang="en-GB" sz="1600">
              <a:latin typeface="Lato" panose="020F0502020204030203" pitchFamily="34" charset="77"/>
              <a:cs typeface="Calibri"/>
            </a:endParaRPr>
          </a:p>
          <a:p>
            <a:pPr marL="0" indent="0">
              <a:buNone/>
            </a:pPr>
            <a:endParaRPr lang="en-GB" sz="1400">
              <a:latin typeface="Lato" panose="020F0502020204030203" pitchFamily="34" charset="77"/>
              <a:hlinkClick r:id="rId3"/>
            </a:endParaRPr>
          </a:p>
          <a:p>
            <a:pPr marL="0" indent="0">
              <a:buNone/>
            </a:pPr>
            <a:r>
              <a:rPr lang="en-GB" sz="1400">
                <a:latin typeface="Lato" panose="020F0502020204030203" pitchFamily="34" charset="0"/>
                <a:ea typeface="+mn-lt"/>
                <a:cs typeface="Lato" panose="020F0502020204030203" pitchFamily="34" charset="0"/>
                <a:hlinkClick r:id="rId4"/>
              </a:rPr>
              <a:t>Sports Science Rankings (thecompleteuniversityguide.co.uk)</a:t>
            </a:r>
            <a:endParaRPr lang="en-GB" sz="1400">
              <a:latin typeface="Lato" panose="020F0502020204030203" pitchFamily="34" charset="0"/>
              <a:cs typeface="Lato" panose="020F0502020204030203" pitchFamily="34" charset="0"/>
              <a:hlinkClick r:id="" action="ppaction://noaction"/>
            </a:endParaRPr>
          </a:p>
          <a:p>
            <a:pPr marL="0" indent="0">
              <a:buNone/>
            </a:pPr>
            <a:endParaRPr lang="en-GB" sz="1400">
              <a:solidFill>
                <a:srgbClr val="05A8A7"/>
              </a:solidFill>
              <a:latin typeface="Lato" panose="020F0502020204030203" pitchFamily="34" charset="0"/>
              <a:cs typeface="Lato" panose="020F0502020204030203" pitchFamily="34" charset="0"/>
            </a:endParaRPr>
          </a:p>
          <a:p>
            <a:pPr marL="0" indent="0">
              <a:buNone/>
            </a:pPr>
            <a:r>
              <a:rPr lang="en-GB" sz="1400" b="1">
                <a:solidFill>
                  <a:schemeClr val="tx2"/>
                </a:solidFill>
                <a:latin typeface="Lato" panose="020F0502020204030203" pitchFamily="34" charset="0"/>
                <a:cs typeface="Lato" panose="020F0502020204030203" pitchFamily="34" charset="0"/>
              </a:rPr>
              <a:t>Filter by:</a:t>
            </a:r>
            <a:endParaRPr lang="en-GB" sz="1400" b="1">
              <a:solidFill>
                <a:schemeClr val="tx2"/>
              </a:solidFill>
              <a:latin typeface="Lato" panose="020F0502020204030203" pitchFamily="34" charset="0"/>
              <a:ea typeface="Calibri"/>
              <a:cs typeface="Lato" panose="020F0502020204030203" pitchFamily="34" charset="0"/>
            </a:endParaRPr>
          </a:p>
          <a:p>
            <a:pPr>
              <a:lnSpc>
                <a:spcPct val="150000"/>
              </a:lnSpc>
            </a:pPr>
            <a:r>
              <a:rPr lang="en-GB" sz="1400">
                <a:solidFill>
                  <a:schemeClr val="tx2"/>
                </a:solidFill>
                <a:latin typeface="Lato" panose="020F0502020204030203" pitchFamily="34" charset="0"/>
                <a:cs typeface="Lato" panose="020F0502020204030203" pitchFamily="34" charset="0"/>
              </a:rPr>
              <a:t>Overall score</a:t>
            </a:r>
          </a:p>
          <a:p>
            <a:pPr>
              <a:lnSpc>
                <a:spcPct val="150000"/>
              </a:lnSpc>
            </a:pPr>
            <a:r>
              <a:rPr lang="en-GB" sz="1400">
                <a:solidFill>
                  <a:schemeClr val="tx2"/>
                </a:solidFill>
                <a:latin typeface="Lato" panose="020F0502020204030203" pitchFamily="34" charset="0"/>
                <a:cs typeface="Lato" panose="020F0502020204030203" pitchFamily="34" charset="0"/>
              </a:rPr>
              <a:t>Entry standards</a:t>
            </a:r>
          </a:p>
          <a:p>
            <a:pPr>
              <a:lnSpc>
                <a:spcPct val="150000"/>
              </a:lnSpc>
            </a:pPr>
            <a:r>
              <a:rPr lang="en-GB" sz="1400">
                <a:solidFill>
                  <a:schemeClr val="tx2"/>
                </a:solidFill>
                <a:latin typeface="Lato" panose="020F0502020204030203" pitchFamily="34" charset="0"/>
                <a:cs typeface="Lato" panose="020F0502020204030203" pitchFamily="34" charset="0"/>
              </a:rPr>
              <a:t>Student satisfaction</a:t>
            </a:r>
          </a:p>
          <a:p>
            <a:pPr>
              <a:lnSpc>
                <a:spcPct val="150000"/>
              </a:lnSpc>
            </a:pPr>
            <a:r>
              <a:rPr lang="en-GB" sz="1400">
                <a:solidFill>
                  <a:schemeClr val="tx2"/>
                </a:solidFill>
                <a:latin typeface="Lato" panose="020F0502020204030203" pitchFamily="34" charset="0"/>
                <a:cs typeface="Lato" panose="020F0502020204030203" pitchFamily="34" charset="0"/>
              </a:rPr>
              <a:t>Research quality</a:t>
            </a:r>
          </a:p>
          <a:p>
            <a:pPr>
              <a:lnSpc>
                <a:spcPct val="150000"/>
              </a:lnSpc>
            </a:pPr>
            <a:r>
              <a:rPr lang="en-GB" sz="1400">
                <a:solidFill>
                  <a:schemeClr val="tx2"/>
                </a:solidFill>
                <a:latin typeface="Lato" panose="020F0502020204030203" pitchFamily="34" charset="0"/>
                <a:cs typeface="Lato" panose="020F0502020204030203" pitchFamily="34" charset="0"/>
              </a:rPr>
              <a:t>Research intensity</a:t>
            </a:r>
          </a:p>
          <a:p>
            <a:pPr>
              <a:lnSpc>
                <a:spcPct val="150000"/>
              </a:lnSpc>
            </a:pPr>
            <a:r>
              <a:rPr lang="en-GB" sz="1400">
                <a:solidFill>
                  <a:schemeClr val="tx2"/>
                </a:solidFill>
                <a:latin typeface="Lato" panose="020F0502020204030203" pitchFamily="34" charset="0"/>
                <a:cs typeface="Lato" panose="020F0502020204030203" pitchFamily="34" charset="0"/>
              </a:rPr>
              <a:t>Graduate prospects</a:t>
            </a:r>
            <a:endParaRPr lang="en-GB" sz="1600">
              <a:solidFill>
                <a:schemeClr val="tx2"/>
              </a:solidFill>
              <a:latin typeface="Lato" panose="020F0502020204030203" pitchFamily="34" charset="0"/>
              <a:ea typeface="Calibri"/>
              <a:cs typeface="Lato" panose="020F0502020204030203" pitchFamily="34" charset="0"/>
            </a:endParaRPr>
          </a:p>
          <a:p>
            <a:pPr marL="0" indent="0" algn="l">
              <a:buNone/>
            </a:pPr>
            <a:endParaRPr lang="en-GB" sz="1400">
              <a:solidFill>
                <a:schemeClr val="tx2"/>
              </a:solidFill>
              <a:latin typeface="Lato" panose="020F0502020204030203" pitchFamily="34" charset="77"/>
              <a:cs typeface="Calibri"/>
            </a:endParaRPr>
          </a:p>
          <a:p>
            <a:pPr marL="0" indent="0" algn="l">
              <a:buNone/>
            </a:pPr>
            <a:endParaRPr lang="en-GB" sz="2600">
              <a:solidFill>
                <a:schemeClr val="tx2"/>
              </a:solidFill>
              <a:latin typeface="Lato" panose="020F0502020204030203" pitchFamily="34" charset="77"/>
              <a:cs typeface="Calibri"/>
            </a:endParaRPr>
          </a:p>
          <a:p>
            <a:pPr marL="0" indent="0" algn="l">
              <a:buNone/>
            </a:pPr>
            <a:endParaRPr lang="en-GB" sz="2600">
              <a:solidFill>
                <a:schemeClr val="tx2"/>
              </a:solidFill>
              <a:latin typeface="Lato" panose="020F0502020204030203" pitchFamily="34" charset="77"/>
              <a:cs typeface="Calibri"/>
            </a:endParaRPr>
          </a:p>
          <a:p>
            <a:pPr algn="l"/>
            <a:endParaRPr lang="en-GB" sz="2600">
              <a:solidFill>
                <a:schemeClr val="tx2"/>
              </a:solidFill>
              <a:latin typeface="Lato" panose="020F0502020204030203" pitchFamily="34" charset="77"/>
              <a:cs typeface="Calibri"/>
            </a:endParaRPr>
          </a:p>
        </p:txBody>
      </p:sp>
      <p:pic>
        <p:nvPicPr>
          <p:cNvPr id="8" name="Picture 8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BC6ED3B6-C1F0-6CB6-FE23-2448123B93E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189296" y="290112"/>
            <a:ext cx="1889391" cy="597468"/>
          </a:xfrm>
          <a:prstGeom prst="rect">
            <a:avLst/>
          </a:prstGeom>
        </p:spPr>
      </p:pic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04F458CF-DAF8-FC55-101E-CFDD5871364A}"/>
              </a:ext>
            </a:extLst>
          </p:cNvPr>
          <p:cNvCxnSpPr/>
          <p:nvPr/>
        </p:nvCxnSpPr>
        <p:spPr>
          <a:xfrm>
            <a:off x="528228" y="1244026"/>
            <a:ext cx="7760677" cy="0"/>
          </a:xfrm>
          <a:prstGeom prst="line">
            <a:avLst/>
          </a:prstGeom>
          <a:ln w="38100">
            <a:solidFill>
              <a:srgbClr val="E8B46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11">
            <a:extLst>
              <a:ext uri="{FF2B5EF4-FFF2-40B4-BE49-F238E27FC236}">
                <a16:creationId xmlns:a16="http://schemas.microsoft.com/office/drawing/2014/main" id="{5AFC68EA-BE85-ABB7-524E-A39FF640C3F0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 l="-221" r="-1" b="-4"/>
          <a:stretch>
            <a:fillRect/>
          </a:stretch>
        </p:blipFill>
        <p:spPr>
          <a:xfrm>
            <a:off x="4105918" y="3988450"/>
            <a:ext cx="7789682" cy="1423394"/>
          </a:xfrm>
          <a:prstGeom prst="rect">
            <a:avLst/>
          </a:prstGeom>
        </p:spPr>
      </p:pic>
      <p:pic>
        <p:nvPicPr>
          <p:cNvPr id="11" name="Picture 10" descr="A blue and white logo of a computer with a graduation cap on the screen&#10;&#10;AI-generated content may be incorrect.">
            <a:extLst>
              <a:ext uri="{FF2B5EF4-FFF2-40B4-BE49-F238E27FC236}">
                <a16:creationId xmlns:a16="http://schemas.microsoft.com/office/drawing/2014/main" id="{6D1E0CF3-2126-0900-B794-7609CC779007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5974" y="3175362"/>
            <a:ext cx="3049571" cy="30495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905557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3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text, sign&#10;&#10;Description automatically generated">
            <a:extLst>
              <a:ext uri="{FF2B5EF4-FFF2-40B4-BE49-F238E27FC236}">
                <a16:creationId xmlns:a16="http://schemas.microsoft.com/office/drawing/2014/main" id="{F895E31F-B931-D94E-81CD-458F457C141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0889" y="2516125"/>
            <a:ext cx="4510221" cy="1825750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29155C13-59BD-7638-BA49-19DD916EF805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67421"/>
          <a:stretch>
            <a:fillRect/>
          </a:stretch>
        </p:blipFill>
        <p:spPr>
          <a:xfrm>
            <a:off x="0" y="0"/>
            <a:ext cx="2532184" cy="3205779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74035850-E21C-C502-7537-07E73C9A5C10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-15" r="60193"/>
          <a:stretch>
            <a:fillRect/>
          </a:stretch>
        </p:blipFill>
        <p:spPr>
          <a:xfrm>
            <a:off x="9096866" y="3641480"/>
            <a:ext cx="3095134" cy="32057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306929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BCC02B33-BEC1-EBE9-B874-A4F1825C1DE7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25000"/>
          </a:blip>
          <a:srcRect l="6289" t="-665" r="5071" b="15445"/>
          <a:stretch>
            <a:fillRect/>
          </a:stretch>
        </p:blipFill>
        <p:spPr>
          <a:xfrm>
            <a:off x="23643" y="2032753"/>
            <a:ext cx="12168358" cy="4825247"/>
          </a:xfrm>
          <a:prstGeom prst="rect">
            <a:avLst/>
          </a:prstGeom>
        </p:spPr>
      </p:pic>
      <p:sp>
        <p:nvSpPr>
          <p:cNvPr id="18" name="Oval 17">
            <a:extLst>
              <a:ext uri="{FF2B5EF4-FFF2-40B4-BE49-F238E27FC236}">
                <a16:creationId xmlns:a16="http://schemas.microsoft.com/office/drawing/2014/main" id="{C1F3FFC9-E02E-3147-8B8C-7D0A7C0C9953}"/>
              </a:ext>
            </a:extLst>
          </p:cNvPr>
          <p:cNvSpPr/>
          <p:nvPr/>
        </p:nvSpPr>
        <p:spPr>
          <a:xfrm>
            <a:off x="8891135" y="3676311"/>
            <a:ext cx="2374984" cy="2374984"/>
          </a:xfrm>
          <a:prstGeom prst="ellipse">
            <a:avLst/>
          </a:prstGeom>
          <a:solidFill>
            <a:srgbClr val="00A8A6"/>
          </a:solidFill>
          <a:ln w="38100">
            <a:solidFill>
              <a:srgbClr val="E8B46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GB" b="1">
                <a:solidFill>
                  <a:schemeClr val="bg2"/>
                </a:solidFill>
                <a:latin typeface="Lato" panose="020F0502020204030203" pitchFamily="34" charset="77"/>
              </a:rPr>
              <a:t>Learn about healthy lifestyles</a:t>
            </a: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7A45F70C-A6EF-914F-B7F4-BEE66325AC83}"/>
              </a:ext>
            </a:extLst>
          </p:cNvPr>
          <p:cNvSpPr/>
          <p:nvPr/>
        </p:nvSpPr>
        <p:spPr>
          <a:xfrm>
            <a:off x="6877160" y="1597918"/>
            <a:ext cx="2374984" cy="2374984"/>
          </a:xfrm>
          <a:prstGeom prst="ellipse">
            <a:avLst/>
          </a:prstGeom>
          <a:solidFill>
            <a:srgbClr val="00A8A6"/>
          </a:solidFill>
          <a:ln w="38100">
            <a:solidFill>
              <a:srgbClr val="E8B46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GB" b="1">
                <a:solidFill>
                  <a:schemeClr val="bg2"/>
                </a:solidFill>
                <a:latin typeface="Lato" panose="020F0502020204030203" pitchFamily="34" charset="77"/>
              </a:rPr>
              <a:t>Develop teamwork and leadership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F8D53C1-6EFB-2D4E-BA80-9A9F2FCD68BC}"/>
              </a:ext>
            </a:extLst>
          </p:cNvPr>
          <p:cNvSpPr txBox="1"/>
          <p:nvPr/>
        </p:nvSpPr>
        <p:spPr>
          <a:xfrm>
            <a:off x="344360" y="459826"/>
            <a:ext cx="7760677" cy="646331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3600" b="1">
                <a:solidFill>
                  <a:schemeClr val="bg1"/>
                </a:solidFill>
                <a:latin typeface="Lato" panose="020F0502020204030203" pitchFamily="34" charset="77"/>
              </a:rPr>
              <a:t>Why study Physical Education ?</a:t>
            </a:r>
            <a:endParaRPr lang="en-US" sz="3600" b="1">
              <a:solidFill>
                <a:schemeClr val="bg1"/>
              </a:solidFill>
              <a:latin typeface="Lato" panose="020F0502020204030203" pitchFamily="34" charset="77"/>
              <a:cs typeface="Calibri" panose="020F0502020204030204"/>
            </a:endParaRP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0868093E-2FEF-F440-B14F-0739A841BAAB}"/>
              </a:ext>
            </a:extLst>
          </p:cNvPr>
          <p:cNvSpPr/>
          <p:nvPr/>
        </p:nvSpPr>
        <p:spPr>
          <a:xfrm>
            <a:off x="3007146" y="1597918"/>
            <a:ext cx="2374984" cy="2374984"/>
          </a:xfrm>
          <a:prstGeom prst="ellipse">
            <a:avLst/>
          </a:prstGeom>
          <a:solidFill>
            <a:srgbClr val="00A8A6"/>
          </a:solidFill>
          <a:ln w="38100">
            <a:solidFill>
              <a:srgbClr val="E8B46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GB" b="1">
                <a:solidFill>
                  <a:schemeClr val="bg2"/>
                </a:solidFill>
                <a:latin typeface="Lato" panose="020F0502020204030203" pitchFamily="34" charset="77"/>
              </a:rPr>
              <a:t>Discover talents and interests</a:t>
            </a: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FC2C7EEA-3067-9653-ED8D-5936C99C789D}"/>
              </a:ext>
            </a:extLst>
          </p:cNvPr>
          <p:cNvSpPr/>
          <p:nvPr/>
        </p:nvSpPr>
        <p:spPr>
          <a:xfrm>
            <a:off x="4906396" y="3647660"/>
            <a:ext cx="2374984" cy="2374984"/>
          </a:xfrm>
          <a:prstGeom prst="ellipse">
            <a:avLst/>
          </a:prstGeom>
          <a:solidFill>
            <a:srgbClr val="00A8A6"/>
          </a:solidFill>
          <a:ln w="38100">
            <a:solidFill>
              <a:srgbClr val="E8B46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GB" b="1">
                <a:solidFill>
                  <a:schemeClr val="bg2"/>
                </a:solidFill>
                <a:latin typeface="Lato" panose="020F0502020204030203" pitchFamily="34" charset="77"/>
              </a:rPr>
              <a:t>Understand the human body</a:t>
            </a:r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99594C31-1B9A-2FE6-F3F0-5EB37D3A7C7C}"/>
              </a:ext>
            </a:extLst>
          </p:cNvPr>
          <p:cNvSpPr/>
          <p:nvPr/>
        </p:nvSpPr>
        <p:spPr>
          <a:xfrm>
            <a:off x="1036383" y="3647661"/>
            <a:ext cx="2374983" cy="2374983"/>
          </a:xfrm>
          <a:prstGeom prst="ellipse">
            <a:avLst/>
          </a:prstGeom>
          <a:solidFill>
            <a:srgbClr val="00A8A6"/>
          </a:solidFill>
          <a:ln w="38100">
            <a:solidFill>
              <a:srgbClr val="E8B46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>
                <a:solidFill>
                  <a:schemeClr val="bg2"/>
                </a:solidFill>
                <a:latin typeface="Lato" panose="020F0502020204030203" pitchFamily="34" charset="77"/>
              </a:rPr>
              <a:t>Pathway to exciting careers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630E79D5-D103-6B58-4806-F87A5A325B6D}"/>
              </a:ext>
            </a:extLst>
          </p:cNvPr>
          <p:cNvCxnSpPr/>
          <p:nvPr/>
        </p:nvCxnSpPr>
        <p:spPr>
          <a:xfrm>
            <a:off x="528228" y="1244026"/>
            <a:ext cx="7760677" cy="0"/>
          </a:xfrm>
          <a:prstGeom prst="line">
            <a:avLst/>
          </a:prstGeom>
          <a:ln w="38100">
            <a:solidFill>
              <a:srgbClr val="E8B46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0877432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6A459FC9-514F-88F6-9877-FCBA546386B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17" t="3609" b="3609"/>
          <a:stretch>
            <a:fillRect/>
          </a:stretch>
        </p:blipFill>
        <p:spPr>
          <a:xfrm>
            <a:off x="528228" y="2527032"/>
            <a:ext cx="8711692" cy="1585944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3E9BBF76-F44C-8548-A670-F8CD7AEC63DB}"/>
              </a:ext>
            </a:extLst>
          </p:cNvPr>
          <p:cNvSpPr txBox="1"/>
          <p:nvPr/>
        </p:nvSpPr>
        <p:spPr>
          <a:xfrm>
            <a:off x="410160" y="443638"/>
            <a:ext cx="5878686" cy="707886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4000" b="1">
                <a:solidFill>
                  <a:schemeClr val="bg1"/>
                </a:solidFill>
                <a:latin typeface="Lato" panose="020F0502020204030203" pitchFamily="34" charset="77"/>
              </a:rPr>
              <a:t>Explore a career as a…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58D066B-A5D4-5640-87D3-A10DB6059739}"/>
              </a:ext>
            </a:extLst>
          </p:cNvPr>
          <p:cNvSpPr txBox="1"/>
          <p:nvPr/>
        </p:nvSpPr>
        <p:spPr>
          <a:xfrm>
            <a:off x="430447" y="1270147"/>
            <a:ext cx="10061412" cy="40011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GB" sz="2000" b="1">
                <a:solidFill>
                  <a:schemeClr val="bg1"/>
                </a:solidFill>
                <a:latin typeface="Lato" panose="020F0502020204030203" pitchFamily="34" charset="0"/>
                <a:cs typeface="Lato" panose="020F0502020204030203" pitchFamily="34" charset="0"/>
              </a:rPr>
              <a:t>Here are some example roles and careers linked to </a:t>
            </a:r>
            <a:r>
              <a:rPr lang="en-GB" sz="2000" b="1" u="sng">
                <a:solidFill>
                  <a:schemeClr val="tx2"/>
                </a:solidFill>
                <a:latin typeface="Lato" panose="020F0502020204030203" pitchFamily="34" charset="0"/>
                <a:cs typeface="Lato" panose="020F0502020204030203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Physical Education</a:t>
            </a:r>
            <a:endParaRPr lang="en-GB" sz="2000" b="1" u="sng">
              <a:solidFill>
                <a:schemeClr val="tx2"/>
              </a:solidFill>
              <a:latin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B4F4AD7-F118-2F4F-AB9E-A5FBD6F97090}"/>
              </a:ext>
            </a:extLst>
          </p:cNvPr>
          <p:cNvSpPr txBox="1"/>
          <p:nvPr/>
        </p:nvSpPr>
        <p:spPr>
          <a:xfrm>
            <a:off x="414606" y="4759817"/>
            <a:ext cx="249525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>
                <a:solidFill>
                  <a:schemeClr val="bg1"/>
                </a:solidFill>
                <a:latin typeface="Lato" panose="020F0502020204030203" pitchFamily="34" charset="77"/>
              </a:rPr>
              <a:t>Choreographer/Dancer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F7DC94C9-F05E-334B-9F0B-08C6EA5EFF76}"/>
              </a:ext>
            </a:extLst>
          </p:cNvPr>
          <p:cNvSpPr txBox="1"/>
          <p:nvPr/>
        </p:nvSpPr>
        <p:spPr>
          <a:xfrm>
            <a:off x="4345224" y="4813169"/>
            <a:ext cx="350997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>
                <a:solidFill>
                  <a:schemeClr val="bg1"/>
                </a:solidFill>
                <a:latin typeface="Lato" panose="020F0502020204030203" pitchFamily="34" charset="77"/>
              </a:rPr>
              <a:t>Sports Development Officer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56391FA-62ED-EE04-B20C-E7F0B1F7F1AB}"/>
              </a:ext>
            </a:extLst>
          </p:cNvPr>
          <p:cNvSpPr txBox="1"/>
          <p:nvPr/>
        </p:nvSpPr>
        <p:spPr>
          <a:xfrm>
            <a:off x="8487328" y="4813169"/>
            <a:ext cx="249525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>
                <a:solidFill>
                  <a:schemeClr val="bg1"/>
                </a:solidFill>
                <a:latin typeface="Lato" panose="020F0502020204030203" pitchFamily="34" charset="77"/>
              </a:rPr>
              <a:t>Sports Commentator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11465C27-DE6C-22DF-77D9-487052A454A6}"/>
              </a:ext>
            </a:extLst>
          </p:cNvPr>
          <p:cNvCxnSpPr/>
          <p:nvPr/>
        </p:nvCxnSpPr>
        <p:spPr>
          <a:xfrm>
            <a:off x="528228" y="1244026"/>
            <a:ext cx="7760677" cy="0"/>
          </a:xfrm>
          <a:prstGeom prst="line">
            <a:avLst/>
          </a:prstGeom>
          <a:ln w="38100">
            <a:solidFill>
              <a:srgbClr val="E8B46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>
            <a:extLst>
              <a:ext uri="{FF2B5EF4-FFF2-40B4-BE49-F238E27FC236}">
                <a16:creationId xmlns:a16="http://schemas.microsoft.com/office/drawing/2014/main" id="{0F829D5F-3816-7BA1-9074-3A46C9AFDFCC}"/>
              </a:ext>
            </a:extLst>
          </p:cNvPr>
          <p:cNvSpPr/>
          <p:nvPr/>
        </p:nvSpPr>
        <p:spPr>
          <a:xfrm>
            <a:off x="410160" y="5644166"/>
            <a:ext cx="2661691" cy="369332"/>
          </a:xfrm>
          <a:prstGeom prst="rect">
            <a:avLst/>
          </a:prstGeom>
        </p:spPr>
        <p:txBody>
          <a:bodyPr wrap="none" lIns="91440" tIns="45720" rIns="91440" bIns="45720" anchor="t">
            <a:spAutoFit/>
          </a:bodyPr>
          <a:lstStyle/>
          <a:p>
            <a:r>
              <a:rPr lang="en-GB">
                <a:solidFill>
                  <a:schemeClr val="tx2"/>
                </a:solidFill>
                <a:latin typeface="Lato" panose="020F0502020204030203" pitchFamily="34" charset="0"/>
                <a:cs typeface="Lato" panose="020F0502020204030203" pitchFamily="34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BBC Bitesize case study</a:t>
            </a:r>
            <a:r>
              <a:rPr lang="en-GB">
                <a:solidFill>
                  <a:srgbClr val="006A94"/>
                </a:solidFill>
                <a:latin typeface="Lato" panose="020F0502020204030203" pitchFamily="34" charset="0"/>
                <a:cs typeface="Lato" panose="020F0502020204030203" pitchFamily="34" charset="0"/>
              </a:rPr>
              <a:t> </a:t>
            </a:r>
            <a:endParaRPr lang="en-US">
              <a:solidFill>
                <a:srgbClr val="006A94"/>
              </a:solidFill>
              <a:latin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FBD3A23D-9039-3EF5-6961-DA2C27478FBF}"/>
              </a:ext>
            </a:extLst>
          </p:cNvPr>
          <p:cNvSpPr/>
          <p:nvPr/>
        </p:nvSpPr>
        <p:spPr>
          <a:xfrm>
            <a:off x="4344771" y="5644166"/>
            <a:ext cx="2747142" cy="369332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r>
              <a:rPr lang="en-GB">
                <a:solidFill>
                  <a:schemeClr val="tx2"/>
                </a:solidFill>
                <a:latin typeface="Lato" panose="020F0502020204030203" pitchFamily="34" charset="0"/>
                <a:cs typeface="Lato" panose="020F0502020204030203" pitchFamily="34" charset="0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BBC Bitesize case study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6CC08431-95CD-92AA-02A1-D4D4195764D6}"/>
              </a:ext>
            </a:extLst>
          </p:cNvPr>
          <p:cNvSpPr/>
          <p:nvPr/>
        </p:nvSpPr>
        <p:spPr>
          <a:xfrm>
            <a:off x="410160" y="6130211"/>
            <a:ext cx="2661691" cy="369332"/>
          </a:xfrm>
          <a:prstGeom prst="rect">
            <a:avLst/>
          </a:prstGeom>
        </p:spPr>
        <p:txBody>
          <a:bodyPr wrap="none" lIns="91440" tIns="45720" rIns="91440" bIns="45720" anchor="t">
            <a:spAutoFit/>
          </a:bodyPr>
          <a:lstStyle/>
          <a:p>
            <a:r>
              <a:rPr lang="en-GB">
                <a:solidFill>
                  <a:schemeClr val="tx2"/>
                </a:solidFill>
                <a:latin typeface="Lato" panose="020F0502020204030203" pitchFamily="34" charset="0"/>
                <a:cs typeface="Lato" panose="020F0502020204030203" pitchFamily="34" charset="0"/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BBC Bitesize case study</a:t>
            </a:r>
            <a:r>
              <a:rPr lang="en-GB">
                <a:solidFill>
                  <a:srgbClr val="006A94"/>
                </a:solidFill>
                <a:latin typeface="Lato" panose="020F0502020204030203" pitchFamily="34" charset="0"/>
                <a:cs typeface="Lato" panose="020F0502020204030203" pitchFamily="34" charset="0"/>
              </a:rPr>
              <a:t> </a:t>
            </a:r>
            <a:endParaRPr lang="en-US">
              <a:solidFill>
                <a:srgbClr val="006A94"/>
              </a:solidFill>
              <a:latin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BA0A326A-C723-40EA-25DB-4233F5020336}"/>
              </a:ext>
            </a:extLst>
          </p:cNvPr>
          <p:cNvSpPr/>
          <p:nvPr/>
        </p:nvSpPr>
        <p:spPr>
          <a:xfrm>
            <a:off x="8487328" y="5644166"/>
            <a:ext cx="2747142" cy="369332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r>
              <a:rPr lang="en-GB">
                <a:solidFill>
                  <a:schemeClr val="tx2"/>
                </a:solidFill>
                <a:latin typeface="Lato" panose="020F0502020204030203" pitchFamily="34" charset="0"/>
                <a:cs typeface="Lato" panose="020F0502020204030203" pitchFamily="34" charset="0"/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BBC Bitesize case study</a:t>
            </a: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9695E98E-5273-5546-52BA-35094AC81634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47" r="16647"/>
          <a:stretch/>
        </p:blipFill>
        <p:spPr>
          <a:xfrm>
            <a:off x="492905" y="2065172"/>
            <a:ext cx="2496200" cy="2497849"/>
          </a:xfrm>
          <a:prstGeom prst="rect">
            <a:avLst/>
          </a:prstGeom>
          <a:ln w="28575">
            <a:solidFill>
              <a:srgbClr val="E8B462"/>
            </a:solidFill>
          </a:ln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1179A455-1E47-2BB6-4E6C-FD8BECF351D1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11" r="16611"/>
          <a:stretch/>
        </p:blipFill>
        <p:spPr>
          <a:xfrm>
            <a:off x="8519653" y="2063065"/>
            <a:ext cx="2499780" cy="2498920"/>
          </a:xfrm>
          <a:prstGeom prst="rect">
            <a:avLst/>
          </a:prstGeom>
          <a:ln w="28575">
            <a:solidFill>
              <a:srgbClr val="E8B462"/>
            </a:solidFill>
          </a:ln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A2D42BDF-3C0B-2B88-FA7E-EED30491FF18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984" r="12984"/>
          <a:stretch/>
        </p:blipFill>
        <p:spPr>
          <a:xfrm>
            <a:off x="4408566" y="2063585"/>
            <a:ext cx="2476716" cy="2498400"/>
          </a:xfrm>
          <a:prstGeom prst="rect">
            <a:avLst/>
          </a:prstGeom>
          <a:ln w="28575">
            <a:solidFill>
              <a:srgbClr val="E8B462"/>
            </a:solidFill>
          </a:ln>
        </p:spPr>
      </p:pic>
    </p:spTree>
    <p:extLst>
      <p:ext uri="{BB962C8B-B14F-4D97-AF65-F5344CB8AC3E}">
        <p14:creationId xmlns:p14="http://schemas.microsoft.com/office/powerpoint/2010/main" val="178630190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00B13A3-2059-28D6-9197-0D6EE2A2557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39B1CD9B-EA31-FD5B-723D-07B7D1E33F6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17" t="3609" b="3609"/>
          <a:stretch>
            <a:fillRect/>
          </a:stretch>
        </p:blipFill>
        <p:spPr>
          <a:xfrm>
            <a:off x="528228" y="2527032"/>
            <a:ext cx="8711692" cy="1585944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C14B958B-6714-E1C3-BF96-BAFB4E98F03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36" r="16636"/>
          <a:stretch/>
        </p:blipFill>
        <p:spPr>
          <a:xfrm>
            <a:off x="8529858" y="2010521"/>
            <a:ext cx="2500452" cy="2498129"/>
          </a:xfrm>
          <a:prstGeom prst="rect">
            <a:avLst/>
          </a:prstGeom>
          <a:ln w="28575">
            <a:solidFill>
              <a:srgbClr val="E8B462"/>
            </a:solidFill>
          </a:ln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C14D11A3-D26C-0AAA-BC37-471B77FC2100}"/>
              </a:ext>
            </a:extLst>
          </p:cNvPr>
          <p:cNvPicPr>
            <a:picLocks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35" r="16635"/>
          <a:stretch/>
        </p:blipFill>
        <p:spPr>
          <a:xfrm>
            <a:off x="482930" y="2040854"/>
            <a:ext cx="2494168" cy="2494870"/>
          </a:xfrm>
          <a:prstGeom prst="rect">
            <a:avLst/>
          </a:prstGeom>
          <a:ln w="28575">
            <a:solidFill>
              <a:srgbClr val="E8B462"/>
            </a:solidFill>
          </a:ln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06C8E5CA-8196-E34F-A32A-1BD4F782CCA6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09" r="16609"/>
          <a:stretch/>
        </p:blipFill>
        <p:spPr>
          <a:xfrm>
            <a:off x="4408566" y="2035327"/>
            <a:ext cx="2494167" cy="2489830"/>
          </a:xfrm>
          <a:prstGeom prst="rect">
            <a:avLst/>
          </a:prstGeom>
          <a:ln w="28575">
            <a:solidFill>
              <a:srgbClr val="E8B462"/>
            </a:solidFill>
          </a:ln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6B1A0922-3C2E-8EC4-C796-3D203986F450}"/>
              </a:ext>
            </a:extLst>
          </p:cNvPr>
          <p:cNvSpPr txBox="1"/>
          <p:nvPr/>
        </p:nvSpPr>
        <p:spPr>
          <a:xfrm>
            <a:off x="4373926" y="4693050"/>
            <a:ext cx="3161013" cy="46166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GB" sz="2400" b="1">
                <a:solidFill>
                  <a:schemeClr val="bg1"/>
                </a:solidFill>
                <a:latin typeface="Lato" panose="020F0502020204030203" pitchFamily="34" charset="77"/>
                <a:cs typeface="Calibri"/>
              </a:rPr>
              <a:t>Firefighter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6C135881-5A5F-64C4-6AC2-287C98F7A52B}"/>
              </a:ext>
            </a:extLst>
          </p:cNvPr>
          <p:cNvSpPr txBox="1"/>
          <p:nvPr/>
        </p:nvSpPr>
        <p:spPr>
          <a:xfrm>
            <a:off x="351405" y="4697043"/>
            <a:ext cx="249525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>
                <a:solidFill>
                  <a:schemeClr val="bg1"/>
                </a:solidFill>
                <a:latin typeface="Lato" panose="020F0502020204030203" pitchFamily="34" charset="77"/>
              </a:rPr>
              <a:t>Sports Coach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F41131C0-745E-F748-E7B8-9731B79D5FA0}"/>
              </a:ext>
            </a:extLst>
          </p:cNvPr>
          <p:cNvSpPr txBox="1"/>
          <p:nvPr/>
        </p:nvSpPr>
        <p:spPr>
          <a:xfrm>
            <a:off x="8444798" y="4661084"/>
            <a:ext cx="3426733" cy="46166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GB" sz="2400" b="1">
                <a:solidFill>
                  <a:schemeClr val="bg1"/>
                </a:solidFill>
                <a:latin typeface="Lato" panose="020F0502020204030203" pitchFamily="34" charset="77"/>
              </a:rPr>
              <a:t>Physiotherapist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4E21D4AB-9402-77EC-AC43-EB0E095F30CA}"/>
              </a:ext>
            </a:extLst>
          </p:cNvPr>
          <p:cNvSpPr txBox="1"/>
          <p:nvPr/>
        </p:nvSpPr>
        <p:spPr>
          <a:xfrm>
            <a:off x="410160" y="443638"/>
            <a:ext cx="5878686" cy="707886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4000" b="1">
                <a:solidFill>
                  <a:schemeClr val="bg1"/>
                </a:solidFill>
                <a:latin typeface="Lato" panose="020F0502020204030203" pitchFamily="34" charset="77"/>
              </a:rPr>
              <a:t>Explore a career as a…</a:t>
            </a:r>
          </a:p>
        </p:txBody>
      </p: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B2DF97AA-ED4F-CBB4-14CA-61AE97BDCFE4}"/>
              </a:ext>
            </a:extLst>
          </p:cNvPr>
          <p:cNvCxnSpPr/>
          <p:nvPr/>
        </p:nvCxnSpPr>
        <p:spPr>
          <a:xfrm>
            <a:off x="528228" y="1244026"/>
            <a:ext cx="7760677" cy="0"/>
          </a:xfrm>
          <a:prstGeom prst="line">
            <a:avLst/>
          </a:prstGeom>
          <a:ln w="38100">
            <a:solidFill>
              <a:srgbClr val="E8B46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>
            <a:extLst>
              <a:ext uri="{FF2B5EF4-FFF2-40B4-BE49-F238E27FC236}">
                <a16:creationId xmlns:a16="http://schemas.microsoft.com/office/drawing/2014/main" id="{E8FF1B88-9000-3789-8CB6-1ACD05945B40}"/>
              </a:ext>
            </a:extLst>
          </p:cNvPr>
          <p:cNvSpPr txBox="1"/>
          <p:nvPr/>
        </p:nvSpPr>
        <p:spPr>
          <a:xfrm>
            <a:off x="430447" y="1270147"/>
            <a:ext cx="10061412" cy="40011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GB" sz="2000" b="1">
                <a:solidFill>
                  <a:schemeClr val="bg1"/>
                </a:solidFill>
                <a:latin typeface="Lato" panose="020F0502020204030203" pitchFamily="34" charset="0"/>
                <a:cs typeface="Lato" panose="020F0502020204030203" pitchFamily="34" charset="0"/>
              </a:rPr>
              <a:t>Here are some example roles and careers linked to </a:t>
            </a:r>
            <a:r>
              <a:rPr lang="en-GB" sz="2000" b="1" u="sng">
                <a:solidFill>
                  <a:schemeClr val="tx2"/>
                </a:solidFill>
                <a:latin typeface="Lato" panose="020F0502020204030203" pitchFamily="34" charset="0"/>
                <a:cs typeface="Lato" panose="020F0502020204030203" pitchFamily="34" charset="0"/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Physical Education</a:t>
            </a:r>
            <a:endParaRPr lang="en-GB" sz="2000" b="1" u="sng">
              <a:solidFill>
                <a:schemeClr val="tx2"/>
              </a:solidFill>
              <a:latin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8C14CB0-2613-9C4C-12E9-3559DB0C78EA}"/>
              </a:ext>
            </a:extLst>
          </p:cNvPr>
          <p:cNvSpPr txBox="1"/>
          <p:nvPr/>
        </p:nvSpPr>
        <p:spPr>
          <a:xfrm>
            <a:off x="4342871" y="5275519"/>
            <a:ext cx="2608022" cy="369332"/>
          </a:xfrm>
          <a:prstGeom prst="rect">
            <a:avLst/>
          </a:prstGeom>
          <a:noFill/>
        </p:spPr>
        <p:txBody>
          <a:bodyPr wrap="none" lIns="91440" tIns="45720" rIns="91440" bIns="45720" rtlCol="0" anchor="t">
            <a:spAutoFit/>
          </a:bodyPr>
          <a:lstStyle/>
          <a:p>
            <a:r>
              <a:rPr lang="en-GB">
                <a:solidFill>
                  <a:schemeClr val="tx2"/>
                </a:solidFill>
                <a:latin typeface="Lato" panose="020F0502020204030203" pitchFamily="34" charset="0"/>
                <a:cs typeface="Lato" panose="020F0502020204030203" pitchFamily="34" charset="0"/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BBC Bitesize case study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CC37DCB-E659-7FCA-55F8-5449C1640869}"/>
              </a:ext>
            </a:extLst>
          </p:cNvPr>
          <p:cNvSpPr/>
          <p:nvPr/>
        </p:nvSpPr>
        <p:spPr>
          <a:xfrm>
            <a:off x="374555" y="5290532"/>
            <a:ext cx="2608022" cy="369332"/>
          </a:xfrm>
          <a:prstGeom prst="rect">
            <a:avLst/>
          </a:prstGeom>
        </p:spPr>
        <p:txBody>
          <a:bodyPr wrap="none" lIns="91440" tIns="45720" rIns="91440" bIns="45720" anchor="t">
            <a:spAutoFit/>
          </a:bodyPr>
          <a:lstStyle/>
          <a:p>
            <a:r>
              <a:rPr lang="en-GB">
                <a:solidFill>
                  <a:schemeClr val="tx2"/>
                </a:solidFill>
                <a:latin typeface="Lato" panose="020F0502020204030203" pitchFamily="34" charset="0"/>
                <a:cs typeface="Lato" panose="020F0502020204030203" pitchFamily="34" charset="0"/>
                <a:hlinkClick r:id="rId9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BBC Bitesize case study</a:t>
            </a:r>
            <a:endParaRPr lang="en-US">
              <a:solidFill>
                <a:schemeClr val="tx2"/>
              </a:solidFill>
              <a:latin typeface="Lato" panose="020F0502020204030203" pitchFamily="34" charset="0"/>
              <a:cs typeface="Lato" panose="020F0502020204030203" pitchFamily="34" charset="0"/>
              <a:hlinkClick r:id="rId9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DE29335-3AFA-DECA-8045-33D8C3F0B542}"/>
              </a:ext>
            </a:extLst>
          </p:cNvPr>
          <p:cNvSpPr txBox="1"/>
          <p:nvPr/>
        </p:nvSpPr>
        <p:spPr>
          <a:xfrm>
            <a:off x="358766" y="5905062"/>
            <a:ext cx="2608022" cy="369332"/>
          </a:xfrm>
          <a:prstGeom prst="rect">
            <a:avLst/>
          </a:prstGeom>
          <a:noFill/>
        </p:spPr>
        <p:txBody>
          <a:bodyPr wrap="none" lIns="91440" tIns="45720" rIns="91440" bIns="45720" rtlCol="0" anchor="t">
            <a:spAutoFit/>
          </a:bodyPr>
          <a:lstStyle/>
          <a:p>
            <a:r>
              <a:rPr lang="en-GB">
                <a:solidFill>
                  <a:schemeClr val="tx2"/>
                </a:solidFill>
                <a:latin typeface="Lato" panose="020F0502020204030203" pitchFamily="34" charset="0"/>
                <a:cs typeface="Lato" panose="020F0502020204030203" pitchFamily="34" charset="0"/>
                <a:hlinkClick r:id="rId1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BBC Bitesize case study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A261267-DD84-1955-DED7-B2652B64EFB2}"/>
              </a:ext>
            </a:extLst>
          </p:cNvPr>
          <p:cNvSpPr txBox="1"/>
          <p:nvPr/>
        </p:nvSpPr>
        <p:spPr>
          <a:xfrm>
            <a:off x="8410469" y="5275519"/>
            <a:ext cx="2608022" cy="369332"/>
          </a:xfrm>
          <a:prstGeom prst="rect">
            <a:avLst/>
          </a:prstGeom>
          <a:noFill/>
        </p:spPr>
        <p:txBody>
          <a:bodyPr wrap="none" lIns="91440" tIns="45720" rIns="91440" bIns="45720" rtlCol="0" anchor="t">
            <a:spAutoFit/>
          </a:bodyPr>
          <a:lstStyle/>
          <a:p>
            <a:r>
              <a:rPr lang="en-GB">
                <a:solidFill>
                  <a:schemeClr val="tx2"/>
                </a:solidFill>
                <a:latin typeface="Lato" panose="020F0502020204030203" pitchFamily="34" charset="0"/>
                <a:cs typeface="Lato" panose="020F0502020204030203" pitchFamily="34" charset="0"/>
                <a:hlinkClick r:id="rId11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BBC Bitesize case study</a:t>
            </a:r>
          </a:p>
        </p:txBody>
      </p:sp>
    </p:spTree>
    <p:extLst>
      <p:ext uri="{BB962C8B-B14F-4D97-AF65-F5344CB8AC3E}">
        <p14:creationId xmlns:p14="http://schemas.microsoft.com/office/powerpoint/2010/main" val="321435445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AE06774A-EE2C-ECE6-CEDA-9D950EDC41D9}"/>
              </a:ext>
            </a:extLst>
          </p:cNvPr>
          <p:cNvSpPr/>
          <p:nvPr/>
        </p:nvSpPr>
        <p:spPr>
          <a:xfrm>
            <a:off x="6355118" y="2061029"/>
            <a:ext cx="4886412" cy="3918857"/>
          </a:xfrm>
          <a:prstGeom prst="rect">
            <a:avLst/>
          </a:prstGeom>
          <a:solidFill>
            <a:schemeClr val="accent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20D11427-4412-3AC1-B662-D0F1AC1039FC}"/>
              </a:ext>
            </a:extLst>
          </p:cNvPr>
          <p:cNvSpPr/>
          <p:nvPr/>
        </p:nvSpPr>
        <p:spPr>
          <a:xfrm>
            <a:off x="883232" y="2061029"/>
            <a:ext cx="4886412" cy="3918857"/>
          </a:xfrm>
          <a:prstGeom prst="rect">
            <a:avLst/>
          </a:prstGeom>
          <a:solidFill>
            <a:schemeClr val="accent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4294967295"/>
          </p:nvPr>
        </p:nvSpPr>
        <p:spPr>
          <a:xfrm>
            <a:off x="427268" y="547270"/>
            <a:ext cx="10642143" cy="93345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pPr marL="0" indent="0">
              <a:buNone/>
            </a:pPr>
            <a:r>
              <a:rPr lang="en-GB" sz="3600" b="1">
                <a:solidFill>
                  <a:schemeClr val="bg1"/>
                </a:solidFill>
                <a:latin typeface="Lato" panose="020F0502020204030203" pitchFamily="34" charset="77"/>
                <a:cs typeface="Calibri"/>
              </a:rPr>
              <a:t>Not so obvious careers that use PE:</a:t>
            </a:r>
          </a:p>
          <a:p>
            <a:pPr marL="0" indent="0">
              <a:buNone/>
            </a:pPr>
            <a:endParaRPr lang="en-GB" sz="500" b="1">
              <a:solidFill>
                <a:schemeClr val="bg1"/>
              </a:solidFill>
              <a:latin typeface="Lato" panose="020F0502020204030203" pitchFamily="34" charset="77"/>
              <a:cs typeface="Calibri"/>
            </a:endParaRPr>
          </a:p>
          <a:p>
            <a:pPr marL="0" indent="0">
              <a:buNone/>
            </a:pPr>
            <a:r>
              <a:rPr lang="en-GB" sz="3600">
                <a:solidFill>
                  <a:schemeClr val="bg1"/>
                </a:solidFill>
                <a:latin typeface="Lato" panose="020F0502020204030203" pitchFamily="34" charset="77"/>
                <a:cs typeface="Calibri"/>
              </a:rPr>
              <a:t>Ever thought about..?</a:t>
            </a:r>
          </a:p>
        </p:txBody>
      </p:sp>
      <p:pic>
        <p:nvPicPr>
          <p:cNvPr id="18" name="Picture 18" descr="Logo&#10;&#10;Description automatically generated">
            <a:extLst>
              <a:ext uri="{FF2B5EF4-FFF2-40B4-BE49-F238E27FC236}">
                <a16:creationId xmlns:a16="http://schemas.microsoft.com/office/drawing/2014/main" id="{8A9645F0-8350-DB06-CC2A-3F0191E2046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7268" y="2547825"/>
            <a:ext cx="804831" cy="792339"/>
          </a:xfrm>
          <a:prstGeom prst="rect">
            <a:avLst/>
          </a:prstGeom>
        </p:spPr>
      </p:pic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934AC0E0-35FE-C087-AE55-839937CD7999}"/>
              </a:ext>
            </a:extLst>
          </p:cNvPr>
          <p:cNvCxnSpPr/>
          <p:nvPr/>
        </p:nvCxnSpPr>
        <p:spPr>
          <a:xfrm>
            <a:off x="528228" y="1244026"/>
            <a:ext cx="7760677" cy="0"/>
          </a:xfrm>
          <a:prstGeom prst="line">
            <a:avLst/>
          </a:prstGeom>
          <a:ln w="38100">
            <a:solidFill>
              <a:srgbClr val="E8B46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8" name="Picture 4" descr="National Careers Service - National Online Recruitment Academy">
            <a:extLst>
              <a:ext uri="{FF2B5EF4-FFF2-40B4-BE49-F238E27FC236}">
                <a16:creationId xmlns:a16="http://schemas.microsoft.com/office/drawing/2014/main" id="{682C73E1-FFCF-0A13-1494-123705D39C4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228" y="2547824"/>
            <a:ext cx="671780" cy="7922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DAE1E661-5D42-CC81-A732-5DAB6830E42F}"/>
              </a:ext>
            </a:extLst>
          </p:cNvPr>
          <p:cNvSpPr txBox="1"/>
          <p:nvPr/>
        </p:nvSpPr>
        <p:spPr>
          <a:xfrm>
            <a:off x="1537689" y="2726716"/>
            <a:ext cx="3726779" cy="92333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rgbClr val="00A8A6"/>
                </a:solidFill>
                <a:ea typeface="+mn-lt"/>
                <a:cs typeface="+mn-lt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How to become a Development Officer: Jenna's story</a:t>
            </a:r>
            <a:endParaRPr lang="en-US">
              <a:solidFill>
                <a:srgbClr val="00A8A6"/>
              </a:solidFill>
              <a:ea typeface="+mn-lt"/>
              <a:cs typeface="+mn-lt"/>
            </a:endParaRPr>
          </a:p>
          <a:p>
            <a:endParaRPr lang="en-US">
              <a:solidFill>
                <a:srgbClr val="00A8A6"/>
              </a:solidFill>
              <a:ea typeface="Calibri"/>
              <a:cs typeface="Calibri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1FBA3C3-983C-B40F-DCC0-C88D3384FDC8}"/>
              </a:ext>
            </a:extLst>
          </p:cNvPr>
          <p:cNvSpPr txBox="1"/>
          <p:nvPr/>
        </p:nvSpPr>
        <p:spPr>
          <a:xfrm>
            <a:off x="1537691" y="3567581"/>
            <a:ext cx="3276322" cy="92333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rgbClr val="00A8A6"/>
                </a:solidFill>
                <a:ea typeface="+mn-lt"/>
                <a:cs typeface="+mn-lt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How to become a Firefighter: Izzy's story</a:t>
            </a:r>
            <a:endParaRPr lang="en-US">
              <a:solidFill>
                <a:srgbClr val="00A8A6"/>
              </a:solidFill>
              <a:ea typeface="+mn-lt"/>
              <a:cs typeface="+mn-lt"/>
            </a:endParaRPr>
          </a:p>
          <a:p>
            <a:endParaRPr lang="en-US">
              <a:solidFill>
                <a:srgbClr val="00A8A6"/>
              </a:solidFill>
              <a:ea typeface="+mn-lt"/>
              <a:cs typeface="+mn-lt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0EA88631-F9B1-0ADC-13F5-CFD734C3BD50}"/>
              </a:ext>
            </a:extLst>
          </p:cNvPr>
          <p:cNvSpPr txBox="1"/>
          <p:nvPr/>
        </p:nvSpPr>
        <p:spPr>
          <a:xfrm>
            <a:off x="1537689" y="4353301"/>
            <a:ext cx="3726779" cy="92333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rgbClr val="00A8A6"/>
                </a:solidFill>
                <a:ea typeface="+mn-lt"/>
                <a:cs typeface="+mn-lt"/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How to become a Stunt Performer: Rick's story</a:t>
            </a:r>
            <a:endParaRPr lang="en-US">
              <a:solidFill>
                <a:srgbClr val="00A8A6"/>
              </a:solidFill>
              <a:ea typeface="+mn-lt"/>
              <a:cs typeface="+mn-lt"/>
            </a:endParaRPr>
          </a:p>
          <a:p>
            <a:endParaRPr lang="en-US">
              <a:solidFill>
                <a:srgbClr val="00A8A6"/>
              </a:solidFill>
              <a:ea typeface="Calibri"/>
              <a:cs typeface="Calibri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9E345424-75AB-6086-5251-04201CF5D9D3}"/>
              </a:ext>
            </a:extLst>
          </p:cNvPr>
          <p:cNvSpPr txBox="1"/>
          <p:nvPr/>
        </p:nvSpPr>
        <p:spPr>
          <a:xfrm>
            <a:off x="7066697" y="3564278"/>
            <a:ext cx="3571658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rgbClr val="00A8A6"/>
                </a:solidFill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Leisure Centre Manager | Explore careers | National Careers Service</a:t>
            </a:r>
            <a:endParaRPr lang="en-US">
              <a:solidFill>
                <a:srgbClr val="00A8A6"/>
              </a:solidFill>
              <a:cs typeface="Calibri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9624D51E-656B-5B00-1313-48ACDD91C223}"/>
              </a:ext>
            </a:extLst>
          </p:cNvPr>
          <p:cNvSpPr txBox="1"/>
          <p:nvPr/>
        </p:nvSpPr>
        <p:spPr>
          <a:xfrm>
            <a:off x="7076222" y="2693764"/>
            <a:ext cx="3578087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rgbClr val="00A8A6"/>
                </a:solidFill>
                <a:hlinkClick r:id="rId9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Resort Representative | Explore careers | National Careers Service</a:t>
            </a:r>
            <a:endParaRPr lang="en-US">
              <a:solidFill>
                <a:srgbClr val="00A8A6"/>
              </a:solidFill>
              <a:cs typeface="Calibri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F2427D9A-B66B-8363-3867-963C3854B579}"/>
              </a:ext>
            </a:extLst>
          </p:cNvPr>
          <p:cNvSpPr txBox="1"/>
          <p:nvPr/>
        </p:nvSpPr>
        <p:spPr>
          <a:xfrm>
            <a:off x="7066697" y="4382654"/>
            <a:ext cx="3447833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rgbClr val="00A8A6"/>
                </a:solidFill>
                <a:hlinkClick r:id="rId1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Health Play Specialist | Explore careers | National Careers Service</a:t>
            </a:r>
            <a:endParaRPr lang="en-US">
              <a:solidFill>
                <a:srgbClr val="00A8A6"/>
              </a:solidFill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08400728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4294967295"/>
          </p:nvPr>
        </p:nvSpPr>
        <p:spPr>
          <a:xfrm>
            <a:off x="522949" y="503555"/>
            <a:ext cx="9519952" cy="93186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pPr marL="0" indent="0">
              <a:buNone/>
            </a:pPr>
            <a:r>
              <a:rPr lang="en-GB" sz="3600" b="1" dirty="0">
                <a:latin typeface="Lato" panose="020F0502020204030203" pitchFamily="34" charset="77"/>
              </a:rPr>
              <a:t>From passion to profession: </a:t>
            </a:r>
          </a:p>
          <a:p>
            <a:pPr marL="0" indent="0">
              <a:buNone/>
            </a:pPr>
            <a:endParaRPr lang="en-GB" sz="1000" b="1" dirty="0">
              <a:latin typeface="Lato" panose="020F0502020204030203" pitchFamily="34" charset="77"/>
            </a:endParaRPr>
          </a:p>
          <a:p>
            <a:pPr marL="0" indent="0">
              <a:buNone/>
            </a:pPr>
            <a:r>
              <a:rPr lang="en-GB" b="1" dirty="0">
                <a:latin typeface="Lato" panose="020F0502020204030203" pitchFamily="34" charset="77"/>
              </a:rPr>
              <a:t>Share a role that sparks your interest</a:t>
            </a:r>
          </a:p>
          <a:p>
            <a:pPr marL="0" indent="0">
              <a:buNone/>
            </a:pPr>
            <a:endParaRPr lang="en-GB" sz="100" dirty="0">
              <a:solidFill>
                <a:schemeClr val="tx2"/>
              </a:solidFill>
              <a:latin typeface="Lato" panose="020F0502020204030203" pitchFamily="34" charset="77"/>
              <a:cs typeface="Calibri"/>
            </a:endParaRPr>
          </a:p>
          <a:p>
            <a:pPr marL="0" indent="0">
              <a:buNone/>
            </a:pPr>
            <a:r>
              <a:rPr lang="en-GB" sz="1800" dirty="0">
                <a:solidFill>
                  <a:schemeClr val="tx2"/>
                </a:solidFill>
                <a:latin typeface="Lato" panose="020F0502020204030203" pitchFamily="34" charset="77"/>
                <a:cs typeface="Calibri"/>
              </a:rPr>
              <a:t>Prepare a 3 - 5 minute talk to share with a small group on any role that interests you related to Physical Education.</a:t>
            </a:r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32F89E1E-1E79-CF02-C63C-408876EEA1B7}"/>
              </a:ext>
            </a:extLst>
          </p:cNvPr>
          <p:cNvSpPr txBox="1">
            <a:spLocks/>
          </p:cNvSpPr>
          <p:nvPr/>
        </p:nvSpPr>
        <p:spPr>
          <a:xfrm>
            <a:off x="5477837" y="3027837"/>
            <a:ext cx="5622136" cy="391388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lvl="0" indent="-342900" algn="l">
              <a:buFont typeface="Arial" panose="020B0604020202020204" pitchFamily="34" charset="0"/>
              <a:buChar char="•"/>
            </a:pPr>
            <a:r>
              <a:rPr lang="en-GB"/>
              <a:t>What is the role?</a:t>
            </a:r>
          </a:p>
          <a:p>
            <a:pPr marL="342900" lvl="0" indent="-342900" algn="l">
              <a:buFont typeface="Arial" panose="020B0604020202020204" pitchFamily="34" charset="0"/>
              <a:buChar char="•"/>
            </a:pPr>
            <a:r>
              <a:rPr lang="en-GB"/>
              <a:t>What do you need to do to get this role?</a:t>
            </a:r>
          </a:p>
          <a:p>
            <a:pPr marL="342900" lvl="0" indent="-342900" algn="l">
              <a:buFont typeface="Arial" panose="020B0604020202020204" pitchFamily="34" charset="0"/>
              <a:buChar char="•"/>
            </a:pPr>
            <a:r>
              <a:rPr lang="en-GB"/>
              <a:t>Where do you need to go to carry out this role?</a:t>
            </a:r>
          </a:p>
          <a:p>
            <a:pPr marL="342900" lvl="0" indent="-342900" algn="l">
              <a:buFont typeface="Arial" panose="020B0604020202020204" pitchFamily="34" charset="0"/>
              <a:buChar char="•"/>
            </a:pPr>
            <a:r>
              <a:rPr lang="en-GB"/>
              <a:t>What might a typical day look like?</a:t>
            </a:r>
          </a:p>
          <a:p>
            <a:pPr marL="342900" lvl="0" indent="-342900" algn="l">
              <a:buFont typeface="Arial" panose="020B0604020202020204" pitchFamily="34" charset="0"/>
              <a:buChar char="•"/>
            </a:pPr>
            <a:r>
              <a:rPr lang="en-GB"/>
              <a:t>Why are you interested in this role?</a:t>
            </a:r>
          </a:p>
        </p:txBody>
      </p:sp>
      <p:pic>
        <p:nvPicPr>
          <p:cNvPr id="7" name="Picture 6" descr="A person sitting at a podium&#10;&#10;AI-generated content may be incorrect.">
            <a:extLst>
              <a:ext uri="{FF2B5EF4-FFF2-40B4-BE49-F238E27FC236}">
                <a16:creationId xmlns:a16="http://schemas.microsoft.com/office/drawing/2014/main" id="{150AEBB2-774F-93CA-15E8-FD17A84AF1C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6654" y="2891479"/>
            <a:ext cx="2743200" cy="2743200"/>
          </a:xfrm>
          <a:prstGeom prst="rect">
            <a:avLst/>
          </a:prstGeom>
        </p:spPr>
      </p:pic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1FB18CA6-5717-C741-7946-04CF29A28598}"/>
              </a:ext>
            </a:extLst>
          </p:cNvPr>
          <p:cNvCxnSpPr/>
          <p:nvPr/>
        </p:nvCxnSpPr>
        <p:spPr>
          <a:xfrm>
            <a:off x="528228" y="1244026"/>
            <a:ext cx="7760677" cy="0"/>
          </a:xfrm>
          <a:prstGeom prst="line">
            <a:avLst/>
          </a:prstGeom>
          <a:ln w="38100">
            <a:solidFill>
              <a:srgbClr val="E8B46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Picture 12">
            <a:extLst>
              <a:ext uri="{FF2B5EF4-FFF2-40B4-BE49-F238E27FC236}">
                <a16:creationId xmlns:a16="http://schemas.microsoft.com/office/drawing/2014/main" id="{4C3CDF30-1C70-F063-E587-312D3C03B7AF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71985"/>
          <a:stretch>
            <a:fillRect/>
          </a:stretch>
        </p:blipFill>
        <p:spPr>
          <a:xfrm>
            <a:off x="-1" y="3561438"/>
            <a:ext cx="2177473" cy="142334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BAE05231-2754-F298-D6CD-34366B7C16F9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b="50000"/>
          <a:stretch>
            <a:fillRect/>
          </a:stretch>
        </p:blipFill>
        <p:spPr>
          <a:xfrm>
            <a:off x="4419600" y="6146330"/>
            <a:ext cx="7772400" cy="7116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185750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2C24812E-F911-7847-B13C-AECDA1565763}"/>
              </a:ext>
            </a:extLst>
          </p:cNvPr>
          <p:cNvSpPr/>
          <p:nvPr/>
        </p:nvSpPr>
        <p:spPr>
          <a:xfrm>
            <a:off x="3879308" y="2554668"/>
            <a:ext cx="3728047" cy="377987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A8A6"/>
              </a:solidFill>
              <a:effectLst/>
              <a:uLnTx/>
              <a:uFillTx/>
              <a:latin typeface="Lato" panose="020F0502020204030203" pitchFamily="34" charset="77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9526EAFF-5604-C24B-AAF5-C81392A0FA8D}"/>
              </a:ext>
            </a:extLst>
          </p:cNvPr>
          <p:cNvSpPr/>
          <p:nvPr/>
        </p:nvSpPr>
        <p:spPr>
          <a:xfrm>
            <a:off x="272880" y="2554668"/>
            <a:ext cx="3321763" cy="3779872"/>
          </a:xfrm>
          <a:prstGeom prst="rect">
            <a:avLst/>
          </a:prstGeom>
          <a:solidFill>
            <a:srgbClr val="E8B4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Lato" panose="020F0502020204030203" pitchFamily="34" charset="77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3F7930A-B75A-ED47-B671-F64D82EA86D6}"/>
              </a:ext>
            </a:extLst>
          </p:cNvPr>
          <p:cNvSpPr txBox="1"/>
          <p:nvPr/>
        </p:nvSpPr>
        <p:spPr>
          <a:xfrm>
            <a:off x="528228" y="352806"/>
            <a:ext cx="8562405" cy="646331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Lato" panose="020F0502020204030203" pitchFamily="34" charset="77"/>
              </a:rPr>
              <a:t>Discover more about different roles</a:t>
            </a:r>
            <a:endParaRPr kumimoji="0" lang="en-US" sz="3600" b="1" i="0" u="none" strike="noStrike" kern="1200" cap="none" spc="0" normalizeH="0" baseline="0" noProof="0">
              <a:ln>
                <a:noFill/>
              </a:ln>
              <a:effectLst/>
              <a:uLnTx/>
              <a:uFillTx/>
              <a:latin typeface="Lato" panose="020F0502020204030203" pitchFamily="34" charset="77"/>
              <a:cs typeface="Calibri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6085741-4222-1949-B149-FF751E1EE3B7}"/>
              </a:ext>
            </a:extLst>
          </p:cNvPr>
          <p:cNvSpPr txBox="1"/>
          <p:nvPr/>
        </p:nvSpPr>
        <p:spPr>
          <a:xfrm>
            <a:off x="578195" y="1488916"/>
            <a:ext cx="6643526" cy="98488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>
              <a:defRPr/>
            </a:pPr>
            <a:r>
              <a:rPr kumimoji="0" lang="en-GB" sz="2000" b="0" i="0" u="none" strike="noStrike" kern="1200" cap="none" spc="0" normalizeH="0" baseline="0" noProof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Lato" panose="020F0502020204030203" pitchFamily="34" charset="77"/>
              </a:rPr>
              <a:t>Visit </a:t>
            </a:r>
            <a:r>
              <a:rPr kumimoji="0" lang="en-GB" sz="2000" b="0" i="0" u="none" strike="noStrike" kern="1200" cap="none" spc="0" normalizeH="0" baseline="0" noProof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Lato" panose="020F0502020204030203" pitchFamily="34" charset="77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National Careers Service </a:t>
            </a:r>
            <a:r>
              <a:rPr lang="en-GB" sz="1800">
                <a:solidFill>
                  <a:schemeClr val="tx2"/>
                </a:solidFill>
                <a:effectLst/>
                <a:latin typeface="Lato" panose="020F0502020204030203" pitchFamily="34" charset="77"/>
              </a:rPr>
              <a:t>to find out more about different jobs and find one that might suit you!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000" b="0" i="0" u="none" strike="noStrike" kern="1200" cap="none" spc="0" normalizeH="0" baseline="0" noProof="0">
              <a:ln>
                <a:noFill/>
              </a:ln>
              <a:solidFill>
                <a:srgbClr val="484A47"/>
              </a:solidFill>
              <a:effectLst/>
              <a:uLnTx/>
              <a:uFillTx/>
              <a:latin typeface="Lato" panose="020F0502020204030203" pitchFamily="34" charset="77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EF52478-F4E4-674F-83ED-41A1DFBAAF9D}"/>
              </a:ext>
            </a:extLst>
          </p:cNvPr>
          <p:cNvSpPr/>
          <p:nvPr/>
        </p:nvSpPr>
        <p:spPr>
          <a:xfrm>
            <a:off x="437775" y="2702639"/>
            <a:ext cx="2871034" cy="3247043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none" strike="noStrike" kern="1200" cap="none" spc="0" normalizeH="0" baseline="0" noProof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Lato" panose="020F0502020204030203" pitchFamily="34" charset="77"/>
              </a:rPr>
              <a:t>Includes:</a:t>
            </a:r>
            <a:endParaRPr kumimoji="0" lang="en-GB" sz="1800" b="1" i="0" u="none" strike="noStrike" kern="1200" cap="none" spc="0" normalizeH="0" baseline="0" noProof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Lato" panose="020F0502020204030203" pitchFamily="34" charset="77"/>
              <a:cs typeface="Calibri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800" b="0" i="0" u="none" strike="noStrike" kern="1200" cap="none" spc="0" normalizeH="0" baseline="0" noProof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Lato" panose="020F0502020204030203" pitchFamily="34" charset="77"/>
              </a:rPr>
              <a:t>  </a:t>
            </a:r>
            <a:endParaRPr kumimoji="0" lang="en-GB" sz="800" b="0" i="0" u="none" strike="noStrike" kern="1200" cap="none" spc="0" normalizeH="0" baseline="0" noProof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Lato" panose="020F0502020204030203" pitchFamily="34" charset="77"/>
              <a:cs typeface="Calibri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600" b="0" i="0" u="none" strike="noStrike" kern="1200" cap="none" spc="0" normalizeH="0" baseline="0" noProof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Lato" panose="020F0502020204030203" pitchFamily="34" charset="77"/>
              </a:rPr>
              <a:t>Average salary</a:t>
            </a:r>
            <a:endParaRPr kumimoji="0" lang="en-GB" sz="1600" b="0" i="0" u="none" strike="noStrike" kern="1200" cap="none" spc="0" normalizeH="0" baseline="0" noProof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Lato" panose="020F0502020204030203" pitchFamily="34" charset="77"/>
              <a:cs typeface="Calibri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600" b="0" i="0" u="none" strike="noStrike" kern="1200" cap="none" spc="0" normalizeH="0" baseline="0" noProof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Lato" panose="020F0502020204030203" pitchFamily="34" charset="77"/>
              </a:rPr>
              <a:t>Typical hours</a:t>
            </a:r>
            <a:endParaRPr kumimoji="0" lang="en-GB" sz="1600" b="0" i="0" u="none" strike="noStrike" kern="1200" cap="none" spc="0" normalizeH="0" baseline="0" noProof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Lato" panose="020F0502020204030203" pitchFamily="34" charset="77"/>
              <a:cs typeface="Calibri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600" b="0" i="0" u="none" strike="noStrike" kern="1200" cap="none" spc="0" normalizeH="0" baseline="0" noProof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Lato" panose="020F0502020204030203" pitchFamily="34" charset="77"/>
              </a:rPr>
              <a:t>Work patterns</a:t>
            </a:r>
            <a:endParaRPr kumimoji="0" lang="en-GB" sz="1600" b="0" i="0" u="none" strike="noStrike" kern="1200" cap="none" spc="0" normalizeH="0" baseline="0" noProof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Lato" panose="020F0502020204030203" pitchFamily="34" charset="77"/>
              <a:cs typeface="Calibri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600" b="0" i="0" u="none" strike="noStrike" kern="1200" cap="none" spc="0" normalizeH="0" baseline="0" noProof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Lato" panose="020F0502020204030203" pitchFamily="34" charset="77"/>
              </a:rPr>
              <a:t>Pathways/How to become</a:t>
            </a:r>
            <a:endParaRPr kumimoji="0" lang="en-GB" sz="1600" b="0" i="0" u="none" strike="noStrike" kern="1200" cap="none" spc="0" normalizeH="0" baseline="0" noProof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Lato" panose="020F0502020204030203" pitchFamily="34" charset="77"/>
              <a:cs typeface="Calibri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600" b="0" i="0" u="none" strike="noStrike" kern="1200" cap="none" spc="0" normalizeH="0" baseline="0" noProof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Lato" panose="020F0502020204030203" pitchFamily="34" charset="77"/>
              </a:rPr>
              <a:t>Essential Skills</a:t>
            </a:r>
            <a:endParaRPr kumimoji="0" lang="en-GB" sz="1600" b="0" i="0" u="none" strike="noStrike" kern="1200" cap="none" spc="0" normalizeH="0" baseline="0" noProof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Lato" panose="020F0502020204030203" pitchFamily="34" charset="77"/>
              <a:cs typeface="Calibri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600" b="0" i="0" u="none" strike="noStrike" kern="1200" cap="none" spc="0" normalizeH="0" baseline="0" noProof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Lato" panose="020F0502020204030203" pitchFamily="34" charset="77"/>
              </a:rPr>
              <a:t>Daily tasks</a:t>
            </a:r>
            <a:endParaRPr kumimoji="0" lang="en-GB" sz="1600" b="0" i="0" u="none" strike="noStrike" kern="1200" cap="none" spc="0" normalizeH="0" baseline="0" noProof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Lato" panose="020F0502020204030203" pitchFamily="34" charset="77"/>
              <a:cs typeface="Calibri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600" b="0" i="0" u="none" strike="noStrike" kern="1200" cap="none" spc="0" normalizeH="0" baseline="0" noProof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Lato" panose="020F0502020204030203" pitchFamily="34" charset="77"/>
                <a:cs typeface="Calibri"/>
              </a:rPr>
              <a:t>Career path and progression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600" b="0" i="0" u="none" strike="noStrike" kern="1200" cap="none" spc="0" normalizeH="0" baseline="0" noProof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Lato" panose="020F0502020204030203" pitchFamily="34" charset="77"/>
                <a:cs typeface="Calibri"/>
              </a:rPr>
              <a:t>Current opportunities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A463CFE-DA5B-6341-BEAE-A0CCD088C9F2}"/>
              </a:ext>
            </a:extLst>
          </p:cNvPr>
          <p:cNvSpPr txBox="1"/>
          <p:nvPr/>
        </p:nvSpPr>
        <p:spPr>
          <a:xfrm>
            <a:off x="4093615" y="2718690"/>
            <a:ext cx="3123951" cy="3351046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none" strike="noStrike" kern="1200" cap="none" spc="0" normalizeH="0" baseline="0" noProof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Lato" panose="020F0502020204030203" pitchFamily="34" charset="77"/>
              </a:rPr>
              <a:t>Research Ideas: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800" b="0" i="0" u="none" strike="noStrike" kern="1200" cap="none" spc="0" normalizeH="0" baseline="0" noProof="0">
              <a:ln>
                <a:noFill/>
              </a:ln>
              <a:solidFill>
                <a:schemeClr val="bg2"/>
              </a:solidFill>
              <a:effectLst/>
              <a:uLnTx/>
              <a:uFillTx/>
              <a:latin typeface="Lato" panose="020F0502020204030203" pitchFamily="34" charset="77"/>
              <a:cs typeface="Calibri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>
                <a:solidFill>
                  <a:schemeClr val="bg2"/>
                </a:solidFill>
                <a:latin typeface="Lato" panose="020F0502020204030203" pitchFamily="34" charset="0"/>
                <a:cs typeface="Lato" panose="020F0502020204030203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Choreographer</a:t>
            </a:r>
            <a:endParaRPr lang="en-GB">
              <a:solidFill>
                <a:schemeClr val="bg2"/>
              </a:solidFill>
              <a:latin typeface="Lato" panose="020F0502020204030203" pitchFamily="34" charset="0"/>
              <a:cs typeface="Lato" panose="020F0502020204030203" pitchFamily="34" charset="0"/>
              <a:hlinkClick r:id="" action="ppaction://noaction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>
                <a:solidFill>
                  <a:schemeClr val="bg2"/>
                </a:solidFill>
                <a:latin typeface="Lato" panose="020F0502020204030203" pitchFamily="34" charset="0"/>
                <a:cs typeface="Lato" panose="020F0502020204030203" pitchFamily="34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Sports Development Officer</a:t>
            </a:r>
            <a:endParaRPr lang="en-GB">
              <a:solidFill>
                <a:schemeClr val="bg2"/>
              </a:solidFill>
              <a:latin typeface="Lato" panose="020F0502020204030203" pitchFamily="34" charset="0"/>
              <a:cs typeface="Lato" panose="020F0502020204030203" pitchFamily="34" charset="0"/>
              <a:hlinkClick r:id="" action="ppaction://noaction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>
                <a:solidFill>
                  <a:schemeClr val="bg2"/>
                </a:solidFill>
                <a:latin typeface="Lato" panose="020F0502020204030203" pitchFamily="34" charset="0"/>
                <a:cs typeface="Lato" panose="020F0502020204030203" pitchFamily="34" charset="0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Sports Commentator</a:t>
            </a:r>
            <a:endParaRPr lang="en-GB">
              <a:solidFill>
                <a:schemeClr val="bg2"/>
              </a:solidFill>
              <a:latin typeface="Lato" panose="020F0502020204030203" pitchFamily="34" charset="0"/>
              <a:cs typeface="Lato" panose="020F0502020204030203" pitchFamily="34" charset="0"/>
              <a:hlinkClick r:id="" action="ppaction://noaction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>
                <a:solidFill>
                  <a:schemeClr val="bg2"/>
                </a:solidFill>
                <a:latin typeface="Lato" panose="020F0502020204030203" pitchFamily="34" charset="0"/>
                <a:cs typeface="Lato" panose="020F0502020204030203" pitchFamily="34" charset="0"/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Sports Coach</a:t>
            </a:r>
            <a:endParaRPr lang="en-GB">
              <a:solidFill>
                <a:schemeClr val="bg2"/>
              </a:solidFill>
              <a:latin typeface="Lato" panose="020F0502020204030203" pitchFamily="34" charset="0"/>
              <a:cs typeface="Lato" panose="020F0502020204030203" pitchFamily="34" charset="0"/>
              <a:hlinkClick r:id="" action="ppaction://noaction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>
                <a:solidFill>
                  <a:schemeClr val="bg2"/>
                </a:solidFill>
                <a:latin typeface="Lato" panose="020F0502020204030203" pitchFamily="34" charset="0"/>
                <a:cs typeface="Lato" panose="020F0502020204030203" pitchFamily="34" charset="0"/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Firefighter</a:t>
            </a:r>
            <a:endParaRPr lang="en-GB">
              <a:solidFill>
                <a:schemeClr val="bg2"/>
              </a:solidFill>
              <a:latin typeface="Lato" panose="020F0502020204030203" pitchFamily="34" charset="0"/>
              <a:cs typeface="Lato" panose="020F0502020204030203" pitchFamily="34" charset="0"/>
              <a:hlinkClick r:id="" action="ppaction://noaction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>
                <a:solidFill>
                  <a:schemeClr val="bg2"/>
                </a:solidFill>
                <a:latin typeface="Lato" panose="020F0502020204030203" pitchFamily="34" charset="0"/>
                <a:ea typeface="+mn-lt"/>
                <a:cs typeface="Lato" panose="020F0502020204030203" pitchFamily="34" charset="0"/>
                <a:hlinkClick r:id="rId9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Physiotherapist</a:t>
            </a:r>
            <a:endParaRPr lang="en-GB">
              <a:solidFill>
                <a:schemeClr val="bg2"/>
              </a:solidFill>
              <a:latin typeface="Lato" panose="020F0502020204030203" pitchFamily="34" charset="0"/>
              <a:cs typeface="Lato" panose="020F0502020204030203" pitchFamily="34" charset="0"/>
            </a:endParaRP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BA56B4CF-2634-B7CC-BCEE-68F4FBF333CE}"/>
              </a:ext>
            </a:extLst>
          </p:cNvPr>
          <p:cNvCxnSpPr/>
          <p:nvPr/>
        </p:nvCxnSpPr>
        <p:spPr>
          <a:xfrm>
            <a:off x="528228" y="1244026"/>
            <a:ext cx="7760677" cy="0"/>
          </a:xfrm>
          <a:prstGeom prst="line">
            <a:avLst/>
          </a:prstGeom>
          <a:ln w="38100">
            <a:solidFill>
              <a:srgbClr val="E8B46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10" descr="A screenshot of a web page&#10;&#10;AI-generated content may be incorrect.">
            <a:extLst>
              <a:ext uri="{FF2B5EF4-FFF2-40B4-BE49-F238E27FC236}">
                <a16:creationId xmlns:a16="http://schemas.microsoft.com/office/drawing/2014/main" id="{FBD73374-7E83-89B3-8BB5-6B0ADBB01E3C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92020" y="2554668"/>
            <a:ext cx="3991164" cy="3175109"/>
          </a:xfrm>
          <a:prstGeom prst="rect">
            <a:avLst/>
          </a:prstGeom>
          <a:ln w="28575"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283908680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A871987E-A754-B747-EE7F-5B3FBCFC9AE6}"/>
              </a:ext>
            </a:extLst>
          </p:cNvPr>
          <p:cNvSpPr txBox="1"/>
          <p:nvPr/>
        </p:nvSpPr>
        <p:spPr>
          <a:xfrm>
            <a:off x="406012" y="434040"/>
            <a:ext cx="7375472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GB" sz="3600" b="1">
                <a:solidFill>
                  <a:schemeClr val="bg1"/>
                </a:solidFill>
                <a:latin typeface="Lato" panose="020F0502020204030203" pitchFamily="34" charset="77"/>
                <a:cs typeface="Calibri"/>
              </a:rPr>
              <a:t>Why not teach Physical Education?</a:t>
            </a:r>
            <a:endParaRPr lang="en-US" sz="3600">
              <a:solidFill>
                <a:schemeClr val="bg1"/>
              </a:solidFill>
              <a:latin typeface="Lato" panose="020F0502020204030203" pitchFamily="34" charset="77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7B32E53-C787-808C-3341-B5AFA0F6ECB6}"/>
              </a:ext>
            </a:extLst>
          </p:cNvPr>
          <p:cNvSpPr txBox="1"/>
          <p:nvPr/>
        </p:nvSpPr>
        <p:spPr>
          <a:xfrm>
            <a:off x="398400" y="3147352"/>
            <a:ext cx="6705626" cy="677108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GB" sz="2000" b="1">
                <a:solidFill>
                  <a:srgbClr val="FFC000"/>
                </a:solidFill>
                <a:latin typeface="Lato" panose="020F0502020204030203" pitchFamily="34" charset="77"/>
                <a:cs typeface="Arial"/>
              </a:rPr>
              <a:t>Explore teaching</a:t>
            </a:r>
            <a:endParaRPr lang="en-US" sz="2000" b="1">
              <a:solidFill>
                <a:srgbClr val="FFC000"/>
              </a:solidFill>
              <a:latin typeface="Lato" panose="020F0502020204030203" pitchFamily="34" charset="77"/>
            </a:endParaRPr>
          </a:p>
          <a:p>
            <a:endParaRPr lang="en-GB">
              <a:solidFill>
                <a:srgbClr val="FFC000"/>
              </a:solidFill>
              <a:latin typeface="Lato" panose="020F0502020204030203" pitchFamily="34" charset="77"/>
              <a:cs typeface="Arial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8780DCA-37B5-1DD4-149A-AFAAB219B181}"/>
              </a:ext>
            </a:extLst>
          </p:cNvPr>
          <p:cNvSpPr txBox="1"/>
          <p:nvPr/>
        </p:nvSpPr>
        <p:spPr>
          <a:xfrm>
            <a:off x="406012" y="1602289"/>
            <a:ext cx="10757707" cy="108549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>
              <a:lnSpc>
                <a:spcPct val="150000"/>
              </a:lnSpc>
              <a:buChar char="•"/>
            </a:pPr>
            <a:r>
              <a:rPr lang="en-GB" sz="1500">
                <a:solidFill>
                  <a:srgbClr val="212529"/>
                </a:solidFill>
                <a:latin typeface="Lato" panose="020F0502020204030203" pitchFamily="34" charset="77"/>
                <a:cs typeface="Arial"/>
              </a:rPr>
              <a:t> No two days are the same – and neither are the pupils </a:t>
            </a:r>
          </a:p>
          <a:p>
            <a:pPr>
              <a:lnSpc>
                <a:spcPct val="150000"/>
              </a:lnSpc>
              <a:buChar char="•"/>
            </a:pPr>
            <a:r>
              <a:rPr lang="en-GB" sz="1500">
                <a:solidFill>
                  <a:srgbClr val="212529"/>
                </a:solidFill>
                <a:latin typeface="Lato" panose="020F0502020204030203" pitchFamily="34" charset="77"/>
                <a:cs typeface="Arial"/>
              </a:rPr>
              <a:t> Once qualified you can teach throughout your life  </a:t>
            </a:r>
          </a:p>
          <a:p>
            <a:pPr>
              <a:lnSpc>
                <a:spcPct val="150000"/>
              </a:lnSpc>
              <a:buChar char="•"/>
            </a:pPr>
            <a:r>
              <a:rPr lang="en-GB" sz="1500">
                <a:solidFill>
                  <a:srgbClr val="212529"/>
                </a:solidFill>
                <a:latin typeface="Lato" panose="020F0502020204030203" pitchFamily="34" charset="77"/>
                <a:cs typeface="Arial"/>
              </a:rPr>
              <a:t> You could teach abroad 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96DAA7E-031C-ED48-A81C-44194EB80094}"/>
              </a:ext>
            </a:extLst>
          </p:cNvPr>
          <p:cNvSpPr/>
          <p:nvPr/>
        </p:nvSpPr>
        <p:spPr>
          <a:xfrm>
            <a:off x="5397619" y="1581593"/>
            <a:ext cx="6273521" cy="739241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pPr>
              <a:lnSpc>
                <a:spcPct val="150000"/>
              </a:lnSpc>
              <a:buChar char="•"/>
            </a:pPr>
            <a:r>
              <a:rPr lang="en-GB" sz="1500">
                <a:solidFill>
                  <a:srgbClr val="212529"/>
                </a:solidFill>
                <a:latin typeface="Lato" panose="020F0502020204030203" pitchFamily="34" charset="77"/>
                <a:cs typeface="Arial"/>
              </a:rPr>
              <a:t> Progress your career into leadership and management </a:t>
            </a:r>
          </a:p>
          <a:p>
            <a:pPr>
              <a:lnSpc>
                <a:spcPct val="150000"/>
              </a:lnSpc>
              <a:buChar char="•"/>
            </a:pPr>
            <a:r>
              <a:rPr lang="en-GB" sz="1500">
                <a:solidFill>
                  <a:srgbClr val="212529"/>
                </a:solidFill>
                <a:latin typeface="Lato" panose="020F0502020204030203" pitchFamily="34" charset="77"/>
                <a:cs typeface="Arial"/>
              </a:rPr>
              <a:t> Bring your outside interests into the classroom and your subject  </a:t>
            </a:r>
          </a:p>
        </p:txBody>
      </p:sp>
      <p:pic>
        <p:nvPicPr>
          <p:cNvPr id="16" name="Picture 15" descr="A yellow and black sign&#10;&#10;Description automatically generated with medium confidence">
            <a:extLst>
              <a:ext uri="{FF2B5EF4-FFF2-40B4-BE49-F238E27FC236}">
                <a16:creationId xmlns:a16="http://schemas.microsoft.com/office/drawing/2014/main" id="{85ED89A2-BBEF-7F85-5688-6438064FBFCF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11" t="28445" b="26578"/>
          <a:stretch/>
        </p:blipFill>
        <p:spPr>
          <a:xfrm>
            <a:off x="8288905" y="234179"/>
            <a:ext cx="1552874" cy="785754"/>
          </a:xfrm>
          <a:prstGeom prst="rect">
            <a:avLst/>
          </a:prstGeom>
        </p:spPr>
      </p:pic>
      <p:sp>
        <p:nvSpPr>
          <p:cNvPr id="18" name="Rounded Rectangle 11">
            <a:hlinkClick r:id="rId4"/>
            <a:extLst>
              <a:ext uri="{FF2B5EF4-FFF2-40B4-BE49-F238E27FC236}">
                <a16:creationId xmlns:a16="http://schemas.microsoft.com/office/drawing/2014/main" id="{13E3761F-3FB5-4C70-9039-67944E24693B}"/>
              </a:ext>
            </a:extLst>
          </p:cNvPr>
          <p:cNvSpPr/>
          <p:nvPr/>
        </p:nvSpPr>
        <p:spPr>
          <a:xfrm>
            <a:off x="9188917" y="4553340"/>
            <a:ext cx="2249474" cy="1254547"/>
          </a:xfrm>
          <a:prstGeom prst="roundRect">
            <a:avLst/>
          </a:prstGeom>
          <a:solidFill>
            <a:srgbClr val="00A8A6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sz="1500">
                <a:solidFill>
                  <a:schemeClr val="bg2"/>
                </a:solidFill>
                <a:latin typeface="Lato" panose="020F0502020204030203" pitchFamily="34" charset="77"/>
              </a:rPr>
              <a:t>What makes a great teacher?</a:t>
            </a:r>
          </a:p>
        </p:txBody>
      </p:sp>
      <p:pic>
        <p:nvPicPr>
          <p:cNvPr id="12" name="Picture 11" descr="A white question mark on a blue circle&#10;&#10;AI-generated content may be incorrect.">
            <a:extLst>
              <a:ext uri="{FF2B5EF4-FFF2-40B4-BE49-F238E27FC236}">
                <a16:creationId xmlns:a16="http://schemas.microsoft.com/office/drawing/2014/main" id="{B384DB46-E70F-B23C-B4E5-10791E62D0D2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86380" y="3563963"/>
            <a:ext cx="1254547" cy="1254547"/>
          </a:xfrm>
          <a:prstGeom prst="rect">
            <a:avLst/>
          </a:prstGeom>
        </p:spPr>
      </p:pic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477E44D5-4A28-24E1-F1C9-FCC4D7D13957}"/>
              </a:ext>
            </a:extLst>
          </p:cNvPr>
          <p:cNvCxnSpPr/>
          <p:nvPr/>
        </p:nvCxnSpPr>
        <p:spPr>
          <a:xfrm>
            <a:off x="528228" y="1244026"/>
            <a:ext cx="7760677" cy="0"/>
          </a:xfrm>
          <a:prstGeom prst="line">
            <a:avLst/>
          </a:prstGeom>
          <a:ln w="38100">
            <a:solidFill>
              <a:srgbClr val="E8B46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A0641026-7C09-6986-6A6E-9D572C00110B}"/>
              </a:ext>
            </a:extLst>
          </p:cNvPr>
          <p:cNvCxnSpPr>
            <a:cxnSpLocks/>
          </p:cNvCxnSpPr>
          <p:nvPr/>
        </p:nvCxnSpPr>
        <p:spPr>
          <a:xfrm flipV="1">
            <a:off x="10106957" y="362143"/>
            <a:ext cx="0" cy="608572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9796A5AF-0DFE-2AB0-9184-CA261880776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16159962"/>
              </p:ext>
            </p:extLst>
          </p:nvPr>
        </p:nvGraphicFramePr>
        <p:xfrm>
          <a:off x="425327" y="3785666"/>
          <a:ext cx="8763589" cy="2370265"/>
        </p:xfrm>
        <a:graphic>
          <a:graphicData uri="http://schemas.openxmlformats.org/drawingml/2006/table">
            <a:tbl>
              <a:tblPr/>
              <a:tblGrid>
                <a:gridCol w="8763589">
                  <a:extLst>
                    <a:ext uri="{9D8B030D-6E8A-4147-A177-3AD203B41FA5}">
                      <a16:colId xmlns:a16="http://schemas.microsoft.com/office/drawing/2014/main" val="1905513048"/>
                    </a:ext>
                  </a:extLst>
                </a:gridCol>
              </a:tblGrid>
              <a:tr h="2310333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600" kern="100"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From the pitch to the classroom! Mr Young is making a difference in students’ lives as a teacher. See how his experience as a professional footballer shapes his approach to education and inspires the next generation.</a:t>
                      </a: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600" kern="100"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Greg Young played football professionally for years - before returning to his old secondary school, Hall Cross Academy in Doncaster, as a PE teacher and pastoral lead.</a:t>
                      </a: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600" kern="100"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Learn more about working as a PE teacher: </a:t>
                      </a:r>
                      <a:r>
                        <a:rPr lang="en-GB" sz="1600" u="sng" kern="100">
                          <a:solidFill>
                            <a:srgbClr val="0000FF"/>
                          </a:solidFill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  <a:hlinkClick r:id="rId6" tooltip="https://url.uk.m.mimecastprotect.com/s/JiY5CO5LBFqrzRcvhMsG5oC8?domain=nationalcareers.service.gov.uk"/>
                        </a:rPr>
                        <a:t>PE teacher | Explore Careers | National Careers Service</a:t>
                      </a:r>
                      <a:endParaRPr lang="en-GB" sz="1600" kern="100">
                        <a:effectLst/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600" kern="100"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Explore Get Into Teaching: </a:t>
                      </a:r>
                      <a:r>
                        <a:rPr lang="en-GB" sz="1600" u="sng" kern="100">
                          <a:solidFill>
                            <a:srgbClr val="0000FF"/>
                          </a:solidFill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  <a:hlinkClick r:id="rId7" tooltip="https://url.uk.m.mimecastprotect.com/s/O7a3CP5gDFyA8GI1iQsxJSvA?domain=getintoteaching.education.gov.uk/"/>
                        </a:rPr>
                        <a:t>Get Into Teaching | Get Into Teaching GOV.UK</a:t>
                      </a:r>
                      <a:endParaRPr lang="en-GB" sz="1600" kern="100">
                        <a:effectLst/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114300" marR="11430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7305381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5599044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hart, bar chart&#10;&#10;Description automatically generated">
            <a:extLst>
              <a:ext uri="{FF2B5EF4-FFF2-40B4-BE49-F238E27FC236}">
                <a16:creationId xmlns:a16="http://schemas.microsoft.com/office/drawing/2014/main" id="{3F569565-4424-D488-961C-4A92F1C3A6A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152" y="77928"/>
            <a:ext cx="12141200" cy="68326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74C8E418-6272-C670-91B8-F317DEE39B8A}"/>
              </a:ext>
            </a:extLst>
          </p:cNvPr>
          <p:cNvSpPr txBox="1"/>
          <p:nvPr/>
        </p:nvSpPr>
        <p:spPr>
          <a:xfrm>
            <a:off x="5759972" y="1312696"/>
            <a:ext cx="84247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>
                <a:solidFill>
                  <a:schemeClr val="bg2"/>
                </a:solidFill>
                <a:latin typeface="Lato" panose="020F0502020204030203" pitchFamily="34" charset="77"/>
              </a:rPr>
              <a:t>GCSE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CCE7EAC-F7E9-A2D5-C3B2-6AD9102D4D92}"/>
              </a:ext>
            </a:extLst>
          </p:cNvPr>
          <p:cNvSpPr txBox="1"/>
          <p:nvPr/>
        </p:nvSpPr>
        <p:spPr>
          <a:xfrm>
            <a:off x="1510717" y="2574672"/>
            <a:ext cx="1474314" cy="36933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b="1">
                <a:solidFill>
                  <a:schemeClr val="bg2"/>
                </a:solidFill>
                <a:latin typeface="Lato" panose="020F0502020204030203" pitchFamily="34" charset="77"/>
              </a:rPr>
              <a:t>A-Level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2DB8EB6-35D2-7B53-93AE-5DA4FF4A1E08}"/>
              </a:ext>
            </a:extLst>
          </p:cNvPr>
          <p:cNvSpPr txBox="1"/>
          <p:nvPr/>
        </p:nvSpPr>
        <p:spPr>
          <a:xfrm>
            <a:off x="4336955" y="2574672"/>
            <a:ext cx="953147" cy="36933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b="1">
                <a:solidFill>
                  <a:schemeClr val="bg2"/>
                </a:solidFill>
                <a:latin typeface="Lato" panose="020F0502020204030203" pitchFamily="34" charset="77"/>
              </a:rPr>
              <a:t>T level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9D5B0F8-C6AF-25DB-BAA6-C9F3E9307F47}"/>
              </a:ext>
            </a:extLst>
          </p:cNvPr>
          <p:cNvSpPr txBox="1"/>
          <p:nvPr/>
        </p:nvSpPr>
        <p:spPr>
          <a:xfrm>
            <a:off x="6026420" y="2632356"/>
            <a:ext cx="306458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b="1">
                <a:solidFill>
                  <a:schemeClr val="bg2"/>
                </a:solidFill>
                <a:latin typeface="Lato" panose="020F0502020204030203" pitchFamily="34" charset="77"/>
              </a:rPr>
              <a:t>Vocational/Technical Qualification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4D88D06-AE83-5C09-E961-961EBAF10F2F}"/>
              </a:ext>
            </a:extLst>
          </p:cNvPr>
          <p:cNvSpPr txBox="1"/>
          <p:nvPr/>
        </p:nvSpPr>
        <p:spPr>
          <a:xfrm>
            <a:off x="9497082" y="2593288"/>
            <a:ext cx="2060021" cy="36933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b="1">
                <a:solidFill>
                  <a:schemeClr val="bg2"/>
                </a:solidFill>
                <a:latin typeface="Lato" panose="020F0502020204030203" pitchFamily="34" charset="77"/>
              </a:rPr>
              <a:t>Apprenticeships</a:t>
            </a:r>
            <a:endParaRPr lang="en-US" sz="1200" b="1">
              <a:solidFill>
                <a:schemeClr val="bg2"/>
              </a:solidFill>
              <a:latin typeface="Lato" panose="020F0502020204030203" pitchFamily="34" charset="77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CE0B94A-A976-A51B-37FD-0A2D1C07BF68}"/>
              </a:ext>
            </a:extLst>
          </p:cNvPr>
          <p:cNvSpPr txBox="1"/>
          <p:nvPr/>
        </p:nvSpPr>
        <p:spPr>
          <a:xfrm>
            <a:off x="1510717" y="3956300"/>
            <a:ext cx="11224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>
                <a:solidFill>
                  <a:schemeClr val="bg2"/>
                </a:solidFill>
                <a:latin typeface="Lato" panose="020F0502020204030203" pitchFamily="34" charset="77"/>
              </a:rPr>
              <a:t>Degree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CFB459D-A9D8-44B4-CB75-5218EDDD9D09}"/>
              </a:ext>
            </a:extLst>
          </p:cNvPr>
          <p:cNvSpPr txBox="1"/>
          <p:nvPr/>
        </p:nvSpPr>
        <p:spPr>
          <a:xfrm>
            <a:off x="4938410" y="3935851"/>
            <a:ext cx="27467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>
                <a:solidFill>
                  <a:schemeClr val="bg2"/>
                </a:solidFill>
                <a:latin typeface="Lato" panose="020F0502020204030203" pitchFamily="34" charset="77"/>
              </a:rPr>
              <a:t>Level 4/5 qualifications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C269F26-E3A4-6B04-BD8E-7F9BB17A11C0}"/>
              </a:ext>
            </a:extLst>
          </p:cNvPr>
          <p:cNvSpPr txBox="1"/>
          <p:nvPr/>
        </p:nvSpPr>
        <p:spPr>
          <a:xfrm>
            <a:off x="9214338" y="3950011"/>
            <a:ext cx="237392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>
                <a:solidFill>
                  <a:schemeClr val="bg2"/>
                </a:solidFill>
                <a:latin typeface="Lato" panose="020F0502020204030203" pitchFamily="34" charset="77"/>
              </a:rPr>
              <a:t>Higher apprenticeships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F0F2A67-3456-4E0E-CD74-B3AEEA5B7693}"/>
              </a:ext>
            </a:extLst>
          </p:cNvPr>
          <p:cNvSpPr txBox="1"/>
          <p:nvPr/>
        </p:nvSpPr>
        <p:spPr>
          <a:xfrm>
            <a:off x="9104258" y="4739172"/>
            <a:ext cx="255942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>
                <a:solidFill>
                  <a:schemeClr val="bg2"/>
                </a:solidFill>
                <a:latin typeface="Lato" panose="020F0502020204030203" pitchFamily="34" charset="77"/>
              </a:rPr>
              <a:t>Degree apprenticeships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9D6C090-8112-B864-17E7-33AE03120E22}"/>
              </a:ext>
            </a:extLst>
          </p:cNvPr>
          <p:cNvSpPr txBox="1"/>
          <p:nvPr/>
        </p:nvSpPr>
        <p:spPr>
          <a:xfrm>
            <a:off x="2952035" y="5895748"/>
            <a:ext cx="639543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>
                <a:solidFill>
                  <a:schemeClr val="bg2"/>
                </a:solidFill>
                <a:latin typeface="Lato" panose="020F0502020204030203" pitchFamily="34" charset="77"/>
              </a:rPr>
              <a:t>Initial Teacher Training (ITT) with qualified teacher status (QTS)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4B117A39-5342-5074-E3AD-7ECF48CEB645}"/>
              </a:ext>
            </a:extLst>
          </p:cNvPr>
          <p:cNvSpPr txBox="1"/>
          <p:nvPr/>
        </p:nvSpPr>
        <p:spPr>
          <a:xfrm>
            <a:off x="5598225" y="6444428"/>
            <a:ext cx="110305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>
                <a:solidFill>
                  <a:schemeClr val="bg2"/>
                </a:solidFill>
                <a:latin typeface="Lato" panose="020F0502020204030203" pitchFamily="34" charset="77"/>
              </a:rPr>
              <a:t>Teacher</a:t>
            </a:r>
            <a:endParaRPr lang="en-US" sz="1200" b="1">
              <a:solidFill>
                <a:schemeClr val="bg2"/>
              </a:solidFill>
              <a:latin typeface="Lato" panose="020F0502020204030203" pitchFamily="34" charset="77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DD9D01F8-15D5-3AFD-53B5-65140555A8C8}"/>
              </a:ext>
            </a:extLst>
          </p:cNvPr>
          <p:cNvSpPr/>
          <p:nvPr/>
        </p:nvSpPr>
        <p:spPr>
          <a:xfrm>
            <a:off x="870284" y="1698955"/>
            <a:ext cx="10717978" cy="600164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pPr algn="ctr"/>
            <a:r>
              <a:rPr lang="en-GB" sz="1100" b="1">
                <a:solidFill>
                  <a:schemeClr val="bg2"/>
                </a:solidFill>
                <a:latin typeface="Lato" panose="020F0502020204030203" pitchFamily="34" charset="77"/>
                <a:cs typeface="Calibri" panose="020F0502020204030204" pitchFamily="34" charset="0"/>
              </a:rPr>
              <a:t>While there are different routes you can take to be a teacher there are a few essential things that you will need:</a:t>
            </a:r>
          </a:p>
          <a:p>
            <a:pPr algn="ctr"/>
            <a:r>
              <a:rPr lang="en-GB" sz="1100" b="1">
                <a:solidFill>
                  <a:schemeClr val="bg2"/>
                </a:solidFill>
                <a:latin typeface="Lato" panose="020F0502020204030203" pitchFamily="34" charset="77"/>
                <a:cs typeface="Calibri"/>
              </a:rPr>
              <a:t>• A minimum GCSE Grade 4 or above in English and Maths (plus Science if you want to teach primary) </a:t>
            </a:r>
            <a:endParaRPr lang="en-GB" sz="1100" b="1">
              <a:solidFill>
                <a:schemeClr val="bg2"/>
              </a:solidFill>
              <a:latin typeface="Lato" panose="020F0502020204030203" pitchFamily="34" charset="77"/>
              <a:ea typeface="Calibri"/>
              <a:cs typeface="Calibri"/>
            </a:endParaRPr>
          </a:p>
          <a:p>
            <a:pPr algn="ctr"/>
            <a:r>
              <a:rPr lang="en-GB" sz="1100" b="1">
                <a:solidFill>
                  <a:schemeClr val="bg2"/>
                </a:solidFill>
                <a:latin typeface="Lato" panose="020F0502020204030203" pitchFamily="34" charset="77"/>
                <a:cs typeface="Calibri" panose="020F0502020204030204" pitchFamily="34" charset="0"/>
              </a:rPr>
              <a:t>A degree or equivalent qualification</a:t>
            </a:r>
            <a:endParaRPr lang="en-GB" sz="1100" b="1">
              <a:solidFill>
                <a:schemeClr val="bg2"/>
              </a:solidFill>
              <a:effectLst/>
              <a:latin typeface="Lato" panose="020F0502020204030203" pitchFamily="34" charset="77"/>
              <a:cs typeface="Calibri" panose="020F0502020204030204" pitchFamily="34" charset="0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6303DE10-665E-25A2-93C1-1928158589BE}"/>
              </a:ext>
            </a:extLst>
          </p:cNvPr>
          <p:cNvSpPr/>
          <p:nvPr/>
        </p:nvSpPr>
        <p:spPr>
          <a:xfrm>
            <a:off x="550688" y="2998489"/>
            <a:ext cx="2516989" cy="261610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r>
              <a:rPr lang="en-GB" sz="1050">
                <a:solidFill>
                  <a:schemeClr val="bg2"/>
                </a:solidFill>
                <a:latin typeface="Lato" panose="020F0502020204030203" pitchFamily="34" charset="77"/>
              </a:rPr>
              <a:t>A-Levels are 2 years of study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752D34CD-5984-36D6-B28E-A556BF931E8D}"/>
              </a:ext>
            </a:extLst>
          </p:cNvPr>
          <p:cNvSpPr/>
          <p:nvPr/>
        </p:nvSpPr>
        <p:spPr>
          <a:xfrm>
            <a:off x="3372894" y="2952175"/>
            <a:ext cx="2723106" cy="738664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r>
              <a:rPr lang="en-GB" sz="1050">
                <a:solidFill>
                  <a:schemeClr val="bg2"/>
                </a:solidFill>
                <a:latin typeface="Lato" panose="020F0502020204030203" pitchFamily="34" charset="77"/>
              </a:rPr>
              <a:t>T levels are nationally recognised, technical qualifications for 16–19-year-olds. Designed by leading employers, one T level is equivalent in size to 3 A-Levels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F1A7B2F4-9CA9-BAF9-86C3-9C33A6349122}"/>
              </a:ext>
            </a:extLst>
          </p:cNvPr>
          <p:cNvSpPr/>
          <p:nvPr/>
        </p:nvSpPr>
        <p:spPr>
          <a:xfrm>
            <a:off x="6212456" y="2952175"/>
            <a:ext cx="2621377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050">
                <a:solidFill>
                  <a:schemeClr val="bg2"/>
                </a:solidFill>
                <a:latin typeface="Lato" panose="020F0502020204030203" pitchFamily="34" charset="77"/>
              </a:rPr>
              <a:t>These include BTEC, Applied General Qualifications (AGQ) and Vocational Technical Qualifications (VTQ) – all at Level 3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3F017495-B743-2111-5FCA-E0566C15616E}"/>
              </a:ext>
            </a:extLst>
          </p:cNvPr>
          <p:cNvSpPr/>
          <p:nvPr/>
        </p:nvSpPr>
        <p:spPr>
          <a:xfrm>
            <a:off x="9032048" y="2927423"/>
            <a:ext cx="2663672" cy="5770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050">
                <a:solidFill>
                  <a:schemeClr val="bg2"/>
                </a:solidFill>
                <a:latin typeface="Lato" panose="020F0502020204030203" pitchFamily="34" charset="77"/>
              </a:rPr>
              <a:t>Apprenticeships are jobs which combine practical work and study. Intermediate is Level 2, Advanced is Level 3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ABF1A22F-1018-96F9-3926-99A451AB4BC5}"/>
              </a:ext>
            </a:extLst>
          </p:cNvPr>
          <p:cNvSpPr/>
          <p:nvPr/>
        </p:nvSpPr>
        <p:spPr>
          <a:xfrm>
            <a:off x="528313" y="4323673"/>
            <a:ext cx="2663672" cy="11310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000" b="1">
                <a:solidFill>
                  <a:schemeClr val="bg2"/>
                </a:solidFill>
                <a:latin typeface="Lato" panose="020F0502020204030203" pitchFamily="34" charset="77"/>
              </a:rPr>
              <a:t>Complete a degree course</a:t>
            </a:r>
            <a:br>
              <a:rPr lang="en-GB" sz="1000" b="1">
                <a:solidFill>
                  <a:schemeClr val="bg2"/>
                </a:solidFill>
                <a:latin typeface="Lato" panose="020F0502020204030203" pitchFamily="34" charset="77"/>
              </a:rPr>
            </a:br>
            <a:endParaRPr lang="en-GB" sz="400" b="1">
              <a:solidFill>
                <a:schemeClr val="bg2"/>
              </a:solidFill>
              <a:latin typeface="Lato" panose="020F0502020204030203" pitchFamily="34" charset="77"/>
            </a:endParaRPr>
          </a:p>
          <a:p>
            <a:r>
              <a:rPr lang="en-GB" sz="1000">
                <a:solidFill>
                  <a:schemeClr val="bg2"/>
                </a:solidFill>
                <a:latin typeface="Lato" panose="020F0502020204030203" pitchFamily="34" charset="77"/>
              </a:rPr>
              <a:t>It is possible to get QTS as part of an undergraduate degree, for example:</a:t>
            </a:r>
          </a:p>
          <a:p>
            <a:br>
              <a:rPr lang="en-GB" sz="200">
                <a:solidFill>
                  <a:schemeClr val="bg2"/>
                </a:solidFill>
                <a:latin typeface="Lato" panose="020F0502020204030203" pitchFamily="34" charset="77"/>
              </a:rPr>
            </a:br>
            <a:r>
              <a:rPr lang="en-GB" sz="1000">
                <a:solidFill>
                  <a:schemeClr val="bg2"/>
                </a:solidFill>
                <a:latin typeface="Lato" panose="020F0502020204030203" pitchFamily="34" charset="77"/>
              </a:rPr>
              <a:t>• Bachelor of Arts (BA) with QTS</a:t>
            </a:r>
          </a:p>
          <a:p>
            <a:r>
              <a:rPr lang="en-GB" sz="1000">
                <a:solidFill>
                  <a:schemeClr val="bg2"/>
                </a:solidFill>
                <a:latin typeface="Lato" panose="020F0502020204030203" pitchFamily="34" charset="77"/>
              </a:rPr>
              <a:t>• Bachelor of Education (</a:t>
            </a:r>
            <a:r>
              <a:rPr lang="en-GB" sz="1000" err="1">
                <a:solidFill>
                  <a:schemeClr val="bg2"/>
                </a:solidFill>
                <a:latin typeface="Lato" panose="020F0502020204030203" pitchFamily="34" charset="77"/>
              </a:rPr>
              <a:t>BEd</a:t>
            </a:r>
            <a:r>
              <a:rPr lang="en-GB" sz="1000">
                <a:solidFill>
                  <a:schemeClr val="bg2"/>
                </a:solidFill>
                <a:latin typeface="Lato" panose="020F0502020204030203" pitchFamily="34" charset="77"/>
              </a:rPr>
              <a:t>) with QTS</a:t>
            </a:r>
          </a:p>
          <a:p>
            <a:r>
              <a:rPr lang="en-GB" sz="1000">
                <a:solidFill>
                  <a:schemeClr val="bg2"/>
                </a:solidFill>
                <a:latin typeface="Lato" panose="020F0502020204030203" pitchFamily="34" charset="77"/>
              </a:rPr>
              <a:t>• Bachelor of Science (BSc) with QTS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B8E96F54-F170-4363-4071-6904B13407EA}"/>
              </a:ext>
            </a:extLst>
          </p:cNvPr>
          <p:cNvSpPr/>
          <p:nvPr/>
        </p:nvSpPr>
        <p:spPr>
          <a:xfrm>
            <a:off x="3400419" y="4338640"/>
            <a:ext cx="5345724" cy="992579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r>
              <a:rPr lang="en-GB" sz="1000">
                <a:solidFill>
                  <a:schemeClr val="bg2"/>
                </a:solidFill>
                <a:latin typeface="Lato" panose="020F0502020204030203" pitchFamily="34" charset="77"/>
              </a:rPr>
              <a:t>Complete a L4/5 course and top up to a degree – L4/5 includes Certificate of HE, Diploma of HE, Higher Technical Qualification (HTQ), HNC, HND and Foundation degrees</a:t>
            </a:r>
            <a:endParaRPr lang="en-GB" sz="700">
              <a:solidFill>
                <a:schemeClr val="bg2"/>
              </a:solidFill>
              <a:latin typeface="Lato" panose="020F0502020204030203" pitchFamily="34" charset="77"/>
            </a:endParaRPr>
          </a:p>
          <a:p>
            <a:br>
              <a:rPr lang="en-GB" sz="700">
                <a:solidFill>
                  <a:schemeClr val="bg2"/>
                </a:solidFill>
                <a:latin typeface="Lato" panose="020F0502020204030203" pitchFamily="34" charset="77"/>
              </a:rPr>
            </a:br>
            <a:endParaRPr lang="en-GB" sz="700">
              <a:solidFill>
                <a:schemeClr val="bg2"/>
              </a:solidFill>
              <a:latin typeface="Lato" panose="020F0502020204030203" pitchFamily="34" charset="77"/>
            </a:endParaRPr>
          </a:p>
          <a:p>
            <a:br>
              <a:rPr lang="en-GB" sz="700">
                <a:solidFill>
                  <a:schemeClr val="bg2"/>
                </a:solidFill>
                <a:latin typeface="Lato" panose="020F0502020204030203" pitchFamily="34" charset="77"/>
              </a:rPr>
            </a:br>
            <a:endParaRPr lang="en-GB" sz="700">
              <a:solidFill>
                <a:schemeClr val="bg2"/>
              </a:solidFill>
              <a:latin typeface="Lato" panose="020F0502020204030203" pitchFamily="34" charset="77"/>
            </a:endParaRPr>
          </a:p>
          <a:p>
            <a:r>
              <a:rPr lang="en-GB" sz="1000">
                <a:solidFill>
                  <a:schemeClr val="bg2"/>
                </a:solidFill>
                <a:latin typeface="Lato" panose="020F0502020204030203" pitchFamily="34" charset="77"/>
              </a:rPr>
              <a:t>Top up to a degree (Level 6) in a year of full-time study</a:t>
            </a:r>
            <a:endParaRPr lang="en-GB" sz="1000">
              <a:solidFill>
                <a:schemeClr val="bg2"/>
              </a:solidFill>
              <a:latin typeface="Lato" panose="020F0502020204030203" pitchFamily="34" charset="77"/>
              <a:cs typeface="Calibri"/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8B3CE2D9-6567-A8EE-8055-6063064D40E8}"/>
              </a:ext>
            </a:extLst>
          </p:cNvPr>
          <p:cNvSpPr/>
          <p:nvPr/>
        </p:nvSpPr>
        <p:spPr>
          <a:xfrm>
            <a:off x="9091006" y="4321508"/>
            <a:ext cx="2516989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000">
                <a:solidFill>
                  <a:schemeClr val="bg2"/>
                </a:solidFill>
                <a:latin typeface="Lato" panose="020F0502020204030203" pitchFamily="34" charset="77"/>
              </a:rPr>
              <a:t>Higher level apprenticeship (foundation degree / Level 5)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E46DADF8-B748-EC63-DC06-FAB03A740FD7}"/>
              </a:ext>
            </a:extLst>
          </p:cNvPr>
          <p:cNvSpPr/>
          <p:nvPr/>
        </p:nvSpPr>
        <p:spPr>
          <a:xfrm>
            <a:off x="9104258" y="5067073"/>
            <a:ext cx="2663672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000">
                <a:solidFill>
                  <a:schemeClr val="bg2"/>
                </a:solidFill>
                <a:latin typeface="Lato" panose="020F0502020204030203" pitchFamily="34" charset="77"/>
              </a:rPr>
              <a:t>Degree apprenticeship </a:t>
            </a:r>
          </a:p>
          <a:p>
            <a:r>
              <a:rPr lang="en-GB" sz="1000">
                <a:solidFill>
                  <a:schemeClr val="bg2"/>
                </a:solidFill>
                <a:latin typeface="Lato" panose="020F0502020204030203" pitchFamily="34" charset="77"/>
              </a:rPr>
              <a:t>(Level 6-7). There is a Level 6 Teaching apprenticeship programme</a:t>
            </a:r>
          </a:p>
        </p:txBody>
      </p:sp>
      <p:pic>
        <p:nvPicPr>
          <p:cNvPr id="23" name="Picture 22" descr="A yellow and black sign&#10;&#10;Description automatically generated with medium confidence">
            <a:extLst>
              <a:ext uri="{FF2B5EF4-FFF2-40B4-BE49-F238E27FC236}">
                <a16:creationId xmlns:a16="http://schemas.microsoft.com/office/drawing/2014/main" id="{DD8FE170-A078-B8BC-B97F-5563A4CC2AB1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11" t="28445" b="26578"/>
          <a:stretch/>
        </p:blipFill>
        <p:spPr>
          <a:xfrm>
            <a:off x="8288905" y="234179"/>
            <a:ext cx="1552874" cy="785754"/>
          </a:xfrm>
          <a:prstGeom prst="rect">
            <a:avLst/>
          </a:prstGeom>
        </p:spPr>
      </p:pic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59A96440-D688-FF70-CFF3-1030357961BC}"/>
              </a:ext>
            </a:extLst>
          </p:cNvPr>
          <p:cNvCxnSpPr>
            <a:cxnSpLocks/>
          </p:cNvCxnSpPr>
          <p:nvPr/>
        </p:nvCxnSpPr>
        <p:spPr>
          <a:xfrm flipV="1">
            <a:off x="10106957" y="362143"/>
            <a:ext cx="0" cy="608572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6456406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4_End slide">
  <a:themeElements>
    <a:clrScheme name="Custom 4">
      <a:dk1>
        <a:srgbClr val="05A8A7"/>
      </a:dk1>
      <a:lt1>
        <a:srgbClr val="00A8A6"/>
      </a:lt1>
      <a:dk2>
        <a:srgbClr val="484A47"/>
      </a:dk2>
      <a:lt2>
        <a:srgbClr val="FEFFFE"/>
      </a:lt2>
      <a:accent1>
        <a:srgbClr val="05A8A6"/>
      </a:accent1>
      <a:accent2>
        <a:srgbClr val="006792"/>
      </a:accent2>
      <a:accent3>
        <a:srgbClr val="4E5E92"/>
      </a:accent3>
      <a:accent4>
        <a:srgbClr val="EB6E4F"/>
      </a:accent4>
      <a:accent5>
        <a:srgbClr val="E8B462"/>
      </a:accent5>
      <a:accent6>
        <a:srgbClr val="077876"/>
      </a:accent6>
      <a:hlink>
        <a:srgbClr val="484948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Breakout - one third">
  <a:themeElements>
    <a:clrScheme name="Custom 4">
      <a:dk1>
        <a:srgbClr val="05A8A7"/>
      </a:dk1>
      <a:lt1>
        <a:srgbClr val="00A8A6"/>
      </a:lt1>
      <a:dk2>
        <a:srgbClr val="484A47"/>
      </a:dk2>
      <a:lt2>
        <a:srgbClr val="FEFFFE"/>
      </a:lt2>
      <a:accent1>
        <a:srgbClr val="05A8A6"/>
      </a:accent1>
      <a:accent2>
        <a:srgbClr val="006792"/>
      </a:accent2>
      <a:accent3>
        <a:srgbClr val="4E5E92"/>
      </a:accent3>
      <a:accent4>
        <a:srgbClr val="EB6E4F"/>
      </a:accent4>
      <a:accent5>
        <a:srgbClr val="E8B462"/>
      </a:accent5>
      <a:accent6>
        <a:srgbClr val="077876"/>
      </a:accent6>
      <a:hlink>
        <a:srgbClr val="484948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No breakout">
  <a:themeElements>
    <a:clrScheme name="Custom 4">
      <a:dk1>
        <a:srgbClr val="05A8A7"/>
      </a:dk1>
      <a:lt1>
        <a:srgbClr val="00A8A6"/>
      </a:lt1>
      <a:dk2>
        <a:srgbClr val="484A47"/>
      </a:dk2>
      <a:lt2>
        <a:srgbClr val="FEFFFE"/>
      </a:lt2>
      <a:accent1>
        <a:srgbClr val="05A8A6"/>
      </a:accent1>
      <a:accent2>
        <a:srgbClr val="006792"/>
      </a:accent2>
      <a:accent3>
        <a:srgbClr val="4E5E92"/>
      </a:accent3>
      <a:accent4>
        <a:srgbClr val="EB6E4F"/>
      </a:accent4>
      <a:accent5>
        <a:srgbClr val="E8B462"/>
      </a:accent5>
      <a:accent6>
        <a:srgbClr val="077876"/>
      </a:accent6>
      <a:hlink>
        <a:srgbClr val="484948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Breakout - half page">
  <a:themeElements>
    <a:clrScheme name="Custom 4">
      <a:dk1>
        <a:srgbClr val="05A8A7"/>
      </a:dk1>
      <a:lt1>
        <a:srgbClr val="00A8A6"/>
      </a:lt1>
      <a:dk2>
        <a:srgbClr val="484A47"/>
      </a:dk2>
      <a:lt2>
        <a:srgbClr val="FEFFFE"/>
      </a:lt2>
      <a:accent1>
        <a:srgbClr val="05A8A6"/>
      </a:accent1>
      <a:accent2>
        <a:srgbClr val="006792"/>
      </a:accent2>
      <a:accent3>
        <a:srgbClr val="4E5E92"/>
      </a:accent3>
      <a:accent4>
        <a:srgbClr val="EB6E4F"/>
      </a:accent4>
      <a:accent5>
        <a:srgbClr val="E8B462"/>
      </a:accent5>
      <a:accent6>
        <a:srgbClr val="077876"/>
      </a:accent6>
      <a:hlink>
        <a:srgbClr val="484948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Breakout - one third">
  <a:themeElements>
    <a:clrScheme name="Custom 4">
      <a:dk1>
        <a:srgbClr val="05A8A7"/>
      </a:dk1>
      <a:lt1>
        <a:srgbClr val="00A8A6"/>
      </a:lt1>
      <a:dk2>
        <a:srgbClr val="484A47"/>
      </a:dk2>
      <a:lt2>
        <a:srgbClr val="FEFFFE"/>
      </a:lt2>
      <a:accent1>
        <a:srgbClr val="05A8A6"/>
      </a:accent1>
      <a:accent2>
        <a:srgbClr val="006792"/>
      </a:accent2>
      <a:accent3>
        <a:srgbClr val="4E5E92"/>
      </a:accent3>
      <a:accent4>
        <a:srgbClr val="EB6E4F"/>
      </a:accent4>
      <a:accent5>
        <a:srgbClr val="E8B462"/>
      </a:accent5>
      <a:accent6>
        <a:srgbClr val="077876"/>
      </a:accent6>
      <a:hlink>
        <a:srgbClr val="484948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2BDF83E00146B41AC579BBC327F12B4" ma:contentTypeVersion="22" ma:contentTypeDescription="Create a new document." ma:contentTypeScope="" ma:versionID="a678120e614dd22c33e08bdcafd495cc">
  <xsd:schema xmlns:xsd="http://www.w3.org/2001/XMLSchema" xmlns:xs="http://www.w3.org/2001/XMLSchema" xmlns:p="http://schemas.microsoft.com/office/2006/metadata/properties" xmlns:ns2="7b4fb87f-23cb-4748-807b-ac6ab6b70ca3" xmlns:ns3="75ca23ed-fdba-4544-8426-dc162b381dbf" targetNamespace="http://schemas.microsoft.com/office/2006/metadata/properties" ma:root="true" ma:fieldsID="93ecccb5b7bfea210300a7abb21bd884" ns2:_="" ns3:_="">
    <xsd:import namespace="7b4fb87f-23cb-4748-807b-ac6ab6b70ca3"/>
    <xsd:import namespace="75ca23ed-fdba-4544-8426-dc162b381dbf"/>
    <xsd:element name="properties">
      <xsd:complexType>
        <xsd:sequence>
          <xsd:element name="documentManagement">
            <xsd:complexType>
              <xsd:all>
                <xsd:element ref="ns2:Workstream" minOccurs="0"/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DocumentType" minOccurs="0"/>
                <xsd:element ref="ns2:InformationClassification" minOccurs="0"/>
                <xsd:element ref="ns2:MediaServiceDateTaken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Location" minOccurs="0"/>
                <xsd:element ref="ns2:MediaServiceObjectDetectorVersions" minOccurs="0"/>
                <xsd:element ref="ns2:MediaServiceSearchProperties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b4fb87f-23cb-4748-807b-ac6ab6b70ca3" elementFormDefault="qualified">
    <xsd:import namespace="http://schemas.microsoft.com/office/2006/documentManagement/types"/>
    <xsd:import namespace="http://schemas.microsoft.com/office/infopath/2007/PartnerControls"/>
    <xsd:element name="Workstream" ma:index="8" nillable="true" ma:displayName="Workstream" ma:format="Dropdown" ma:internalName="Workstream">
      <xsd:simpleType>
        <xsd:restriction base="dms:Choice">
          <xsd:enumeration value="FE &amp; Inclusion"/>
          <xsd:enumeration value="CL training, partnerships &amp; insights"/>
          <xsd:enumeration value="Strategic programme development"/>
          <xsd:enumeration value="National CL development"/>
          <xsd:enumeration value="Other"/>
        </xsd:restriction>
      </xsd:simpleType>
    </xsd:element>
    <xsd:element name="MediaServiceMetadata" ma:index="9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0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1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2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DocumentType" ma:index="15" nillable="true" ma:displayName="Document Type" ma:format="Dropdown" ma:internalName="DocumentType">
      <xsd:simpleType>
        <xsd:union memberTypes="dms:Text">
          <xsd:simpleType>
            <xsd:restriction base="dms:Choice">
              <xsd:enumeration value="Project Brief"/>
              <xsd:enumeration value="Research"/>
              <xsd:enumeration value="Project Planning"/>
              <xsd:enumeration value="Stakeholder Engagement"/>
              <xsd:enumeration value="Finance"/>
              <xsd:enumeration value="Procurement"/>
              <xsd:enumeration value="Compliance"/>
              <xsd:enumeration value="Contracts"/>
              <xsd:enumeration value="Risk Register"/>
              <xsd:enumeration value="Kick Off"/>
              <xsd:enumeration value="Agendas"/>
              <xsd:enumeration value="Draft Content"/>
              <xsd:enumeration value="Design"/>
              <xsd:enumeration value="Delivery Plan"/>
              <xsd:enumeration value="Data"/>
              <xsd:enumeration value="Progress Report"/>
              <xsd:enumeration value="Funder Reports"/>
              <xsd:enumeration value="Final Evaluation"/>
              <xsd:enumeration value="Resources"/>
              <xsd:enumeration value="Asset Contracts"/>
              <xsd:enumeration value="Assets"/>
              <xsd:enumeration value="Templates"/>
              <xsd:enumeration value="Presentations"/>
              <xsd:enumeration value="Approvals"/>
              <xsd:enumeration value="Choice 25"/>
            </xsd:restriction>
          </xsd:simpleType>
        </xsd:union>
      </xsd:simpleType>
    </xsd:element>
    <xsd:element name="InformationClassification" ma:index="16" nillable="true" ma:displayName="Information Classification" ma:format="Dropdown" ma:internalName="InformationClassification">
      <xsd:simpleType>
        <xsd:restriction base="dms:Choice">
          <xsd:enumeration value="Unclassified Documents"/>
          <xsd:enumeration value="Public"/>
          <xsd:enumeration value="Internal"/>
          <xsd:enumeration value="Confidential"/>
          <xsd:enumeration value="Highly Confidential"/>
          <xsd:enumeration value="Personal Data"/>
          <xsd:enumeration value="Special Category Data"/>
          <xsd:enumeration value="Encryption Keys"/>
        </xsd:restriction>
      </xsd:simpleType>
    </xsd:element>
    <xsd:element name="MediaServiceDateTaken" ma:index="17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8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20" nillable="true" ma:taxonomy="true" ma:internalName="lcf76f155ced4ddcb4097134ff3c332f" ma:taxonomyFieldName="MediaServiceImageTags" ma:displayName="Image Tags" ma:readOnly="false" ma:fieldId="{5cf76f15-5ced-4ddc-b409-7134ff3c332f}" ma:taxonomyMulti="true" ma:sspId="f6e0c83f-acaa-4304-b138-9c5a9482c26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GenerationTime" ma:index="2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2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2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25" nillable="true" ma:displayName="Location" ma:indexed="true" ma:internalName="MediaServiceLocation" ma:readOnly="true">
      <xsd:simpleType>
        <xsd:restriction base="dms:Text"/>
      </xsd:simpleType>
    </xsd:element>
    <xsd:element name="MediaServiceObjectDetectorVersions" ma:index="26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7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BillingMetadata" ma:index="28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5ca23ed-fdba-4544-8426-dc162b381dbf" elementFormDefault="qualified">
    <xsd:import namespace="http://schemas.microsoft.com/office/2006/documentManagement/types"/>
    <xsd:import namespace="http://schemas.microsoft.com/office/infopath/2007/PartnerControls"/>
    <xsd:element name="SharedWithUsers" ma:index="13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4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1" nillable="true" ma:displayName="Taxonomy Catch All Column" ma:hidden="true" ma:list="{06916485-7e95-4a10-8beb-ad03f6a8e634}" ma:internalName="TaxCatchAll" ma:showField="CatchAllData" ma:web="75ca23ed-fdba-4544-8426-dc162b381dbf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75ca23ed-fdba-4544-8426-dc162b381dbf" xsi:nil="true"/>
    <lcf76f155ced4ddcb4097134ff3c332f xmlns="7b4fb87f-23cb-4748-807b-ac6ab6b70ca3">
      <Terms xmlns="http://schemas.microsoft.com/office/infopath/2007/PartnerControls"/>
    </lcf76f155ced4ddcb4097134ff3c332f>
    <Workstream xmlns="7b4fb87f-23cb-4748-807b-ac6ab6b70ca3" xsi:nil="true"/>
    <InformationClassification xmlns="7b4fb87f-23cb-4748-807b-ac6ab6b70ca3" xsi:nil="true"/>
    <DocumentType xmlns="7b4fb87f-23cb-4748-807b-ac6ab6b70ca3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44D196CF-3369-40E8-9D2C-B299E3CB3C53}">
  <ds:schemaRefs>
    <ds:schemaRef ds:uri="75ca23ed-fdba-4544-8426-dc162b381dbf"/>
    <ds:schemaRef ds:uri="7b4fb87f-23cb-4748-807b-ac6ab6b70ca3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2.xml><?xml version="1.0" encoding="utf-8"?>
<ds:datastoreItem xmlns:ds="http://schemas.openxmlformats.org/officeDocument/2006/customXml" ds:itemID="{12779049-4F17-4D64-978D-4C862B6C874B}">
  <ds:schemaRefs>
    <ds:schemaRef ds:uri="75ca23ed-fdba-4544-8426-dc162b381dbf"/>
    <ds:schemaRef ds:uri="7b4fb87f-23cb-4748-807b-ac6ab6b70ca3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D6721283-21C3-49A6-937B-6314E51AAF65}">
  <ds:schemaRefs>
    <ds:schemaRef ds:uri="http://schemas.microsoft.com/sharepoint/v3/contenttype/forms"/>
  </ds:schemaRefs>
</ds:datastoreItem>
</file>

<file path=docMetadata/LabelInfo.xml><?xml version="1.0" encoding="utf-8"?>
<clbl:labelList xmlns:clbl="http://schemas.microsoft.com/office/2020/mipLabelMetadata">
  <clbl:label id="{8424df11-8007-46d0-859c-d06b30e927bc}" enabled="0" method="" siteId="{8424df11-8007-46d0-859c-d06b30e927bc}" removed="1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2004</Words>
  <Application>Microsoft Office PowerPoint</Application>
  <PresentationFormat>Widescreen</PresentationFormat>
  <Paragraphs>315</Paragraphs>
  <Slides>15</Slides>
  <Notes>14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6</vt:i4>
      </vt:variant>
      <vt:variant>
        <vt:lpstr>Slide Titles</vt:lpstr>
      </vt:variant>
      <vt:variant>
        <vt:i4>15</vt:i4>
      </vt:variant>
    </vt:vector>
  </HeadingPairs>
  <TitlesOfParts>
    <vt:vector size="27" baseType="lpstr">
      <vt:lpstr>Arial</vt:lpstr>
      <vt:lpstr>Arial,Sans-Serif</vt:lpstr>
      <vt:lpstr>Calibri</vt:lpstr>
      <vt:lpstr>Calibri Light</vt:lpstr>
      <vt:lpstr>Lato</vt:lpstr>
      <vt:lpstr>Symbol</vt:lpstr>
      <vt:lpstr>office theme</vt:lpstr>
      <vt:lpstr>4_End slide</vt:lpstr>
      <vt:lpstr>Breakout - one third</vt:lpstr>
      <vt:lpstr>No breakout</vt:lpstr>
      <vt:lpstr>Breakout - half page</vt:lpstr>
      <vt:lpstr>Breakout - one third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Physical Education pathways</vt:lpstr>
      <vt:lpstr>Combine study and work</vt:lpstr>
      <vt:lpstr>Study pathways</vt:lpstr>
      <vt:lpstr>Work pathways</vt:lpstr>
      <vt:lpstr>University league tables</vt:lpstr>
      <vt:lpstr>PowerPoint Presentation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/>
  <dc:creator/>
  <cp:keywords/>
  <dc:description/>
  <cp:lastModifiedBy>Clare Parker</cp:lastModifiedBy>
  <cp:revision>3</cp:revision>
  <dcterms:created xsi:type="dcterms:W3CDTF">2022-04-04T12:54:06Z</dcterms:created>
  <dcterms:modified xsi:type="dcterms:W3CDTF">2025-09-04T21:50:35Z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0x01010012BDF83E00146B41AC579BBC327F12B4</vt:lpwstr>
  </property>
  <property fmtid="{D5CDD505-2E9C-101B-9397-08002B2CF9AE}" pid="3" name="Document Type">
    <vt:lpwstr/>
  </property>
  <property fmtid="{D5CDD505-2E9C-101B-9397-08002B2CF9AE}" pid="4" name="MediaServiceImageTags">
    <vt:lpwstr/>
  </property>
  <property fmtid="{D5CDD505-2E9C-101B-9397-08002B2CF9AE}" pid="5" name="Document_x0020_Type">
    <vt:lpwstr/>
  </property>
</Properties>
</file>