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7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301" r:id="rId16"/>
    <p:sldId id="269" r:id="rId17"/>
    <p:sldId id="262" r:id="rId18"/>
    <p:sldId id="300" r:id="rId19"/>
    <p:sldId id="296" r:id="rId20"/>
    <p:sldId id="273" r:id="rId21"/>
    <p:sldId id="291" r:id="rId22"/>
    <p:sldId id="298" r:id="rId23"/>
    <p:sldId id="299" r:id="rId24"/>
    <p:sldId id="293" r:id="rId25"/>
    <p:sldId id="258" r:id="rId2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1B4A5A60-20A4-0027-BF9B-BEE8141CE74B}" name="Jas Hutter" initials="JH" userId="S::JHutter@careersandenterprise.co.uk::5070b586-ec8a-42b9-8cfe-792df792682d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A8A9"/>
    <a:srgbClr val="525F94"/>
    <a:srgbClr val="484A47"/>
    <a:srgbClr val="ED6D52"/>
    <a:srgbClr val="036A94"/>
    <a:srgbClr val="006A94"/>
    <a:srgbClr val="155045"/>
    <a:srgbClr val="000000"/>
    <a:srgbClr val="00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65200" autoAdjust="0"/>
  </p:normalViewPr>
  <p:slideViewPr>
    <p:cSldViewPr snapToGrid="0">
      <p:cViewPr varScale="1">
        <p:scale>
          <a:sx n="72" d="100"/>
          <a:sy n="72" d="100"/>
        </p:scale>
        <p:origin x="17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dg8f4j/jobs-that-use-music/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dg8f4j/jobs-that-use-music/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bdhmf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/>
          </a:p>
          <a:p>
            <a:r>
              <a:rPr lang="en-GB" dirty="0"/>
              <a:t>To allow you to highlight the relevance of your subject to future careers and opportunities.</a:t>
            </a:r>
            <a:endParaRPr lang="en-GB" dirty="0">
              <a:cs typeface="Calibri"/>
            </a:endParaRPr>
          </a:p>
          <a:p>
            <a:r>
              <a:rPr lang="en-GB" dirty="0"/>
              <a:t>To enable students to explore the full range of options available to them.</a:t>
            </a:r>
            <a:endParaRPr lang="en-US" dirty="0"/>
          </a:p>
          <a:p>
            <a:endParaRPr lang="en-GB" dirty="0"/>
          </a:p>
          <a:p>
            <a:r>
              <a:rPr lang="en-GB" b="1" dirty="0"/>
              <a:t>Aims:</a:t>
            </a:r>
            <a:endParaRPr lang="en-GB" dirty="0"/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  <a:endParaRPr lang="en-GB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b="1" dirty="0"/>
              <a:t>How to use these slides?</a:t>
            </a:r>
            <a:endParaRPr lang="en-GB" dirty="0"/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GB" b="1" dirty="0"/>
              <a:t>Opens career and life opportunities</a:t>
            </a:r>
            <a:endParaRPr lang="en-GB" dirty="0"/>
          </a:p>
          <a:p>
            <a:r>
              <a:rPr lang="en-GB" dirty="0"/>
              <a:t>Music can lead to careers in performance, teaching, production, therapy, and more, or be a lifelong passion that brings joy and connection.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Builds confidence and discipline</a:t>
            </a:r>
            <a:br>
              <a:rPr lang="en-GB" b="1" dirty="0">
                <a:cs typeface="+mn-lt"/>
              </a:rPr>
            </a:br>
            <a:r>
              <a:rPr lang="en-GB" dirty="0"/>
              <a:t>Learning an instrument or performing helps develop self-belief, patience, and perseverance skills that benefit all areas of life.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Boosts brain power</a:t>
            </a:r>
            <a:br>
              <a:rPr lang="en-GB" b="1" dirty="0">
                <a:cs typeface="+mn-lt"/>
              </a:rPr>
            </a:br>
            <a:r>
              <a:rPr lang="en-GB" dirty="0"/>
              <a:t>Music strengthens memory, concentration, and coordination. It has been linked to improved performance in maths, reading, and problem-solving.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Encourages creativity</a:t>
            </a:r>
            <a:br>
              <a:rPr lang="en-GB" b="1" dirty="0">
                <a:cs typeface="+mn-lt"/>
              </a:rPr>
            </a:br>
            <a:r>
              <a:rPr lang="en-GB" dirty="0"/>
              <a:t>Whether composing, performing, or improvising, music gives you the freedom to express yourself and explore your imagination.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Connects cultures and communities</a:t>
            </a:r>
            <a:br>
              <a:rPr lang="en-GB" b="1" dirty="0">
                <a:cs typeface="+mn-lt"/>
              </a:rPr>
            </a:br>
            <a:r>
              <a:rPr lang="en-GB" dirty="0"/>
              <a:t>Studying music exposes you to different traditions and styles, fostering appreciation for global cultures and bringing people together.</a:t>
            </a:r>
          </a:p>
          <a:p>
            <a:endParaRPr lang="en-GB" dirty="0"/>
          </a:p>
          <a:p>
            <a:r>
              <a:rPr lang="en-GB" dirty="0">
                <a:ea typeface="Calibri"/>
                <a:cs typeface="Calibri"/>
              </a:rPr>
              <a:t>Reflection: What else would learners add to the list?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 </a:t>
            </a:r>
            <a:r>
              <a:rPr lang="en-GB" u="sng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u="sng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/>
              </a:rPr>
              <a:t>Music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Calibri"/>
              </a:rPr>
              <a:t>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BBC Bitesize Careers: </a:t>
            </a:r>
            <a:r>
              <a:rPr lang="en-GB" dirty="0">
                <a:effectLst/>
                <a:hlinkClick r:id="rId4"/>
              </a:rPr>
              <a:t>https://www.bbc.co.uk/bitesize/</a:t>
            </a:r>
            <a:r>
              <a:rPr lang="en-GB" dirty="0">
                <a:hlinkClick r:id="rId4"/>
              </a:rPr>
              <a:t>tags/zdg8f4j/jobs-that-use-music</a:t>
            </a:r>
            <a:r>
              <a:rPr lang="en-GB" dirty="0">
                <a:effectLst/>
                <a:hlinkClick r:id="rId4"/>
              </a:rPr>
              <a:t>/</a:t>
            </a:r>
            <a:r>
              <a:rPr lang="en-GB" dirty="0">
                <a:hlinkClick r:id="rId4"/>
              </a:rPr>
              <a:t>1</a:t>
            </a:r>
            <a:endParaRPr lang="en-GB" sz="12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 panose="020F0502020204030204" pitchFamily="34" charset="0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 </a:t>
            </a:r>
            <a:r>
              <a:rPr lang="en-GB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en-GB" u="sng" dirty="0">
                <a:hlinkClick r:id="rId3"/>
              </a:rPr>
              <a:t> </a:t>
            </a:r>
            <a:r>
              <a:rPr lang="en-GB" u="sng" dirty="0"/>
              <a:t>Music </a:t>
            </a:r>
            <a:r>
              <a:rPr lang="en-GB" dirty="0">
                <a:effectLst/>
              </a:rPr>
              <a:t>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4"/>
              </a:rPr>
              <a:t>https://www.bbc.co.uk/bitesize/</a:t>
            </a:r>
            <a:r>
              <a:rPr lang="en-GB" dirty="0">
                <a:hlinkClick r:id="rId4"/>
              </a:rPr>
              <a:t>tags/zdg8f4j/jobs-that-use-music</a:t>
            </a:r>
            <a:r>
              <a:rPr lang="en-GB" dirty="0">
                <a:effectLst/>
                <a:hlinkClick r:id="rId4"/>
              </a:rPr>
              <a:t>/</a:t>
            </a:r>
            <a:r>
              <a:rPr lang="en-GB" dirty="0">
                <a:hlinkClick r:id="rId4"/>
              </a:rPr>
              <a:t>1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https://www.bbc.co.uk/bitesize/articles/zbdhmfr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371-A56A-F8DC-0509-45FF91669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EFB23-2022-507E-8DA8-D78456143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3B7CA-89E1-6725-9360-008CDB070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44D37-C439-333C-261E-8B4B1691E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4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on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hyperlink" Target="https://www.tlevels.gov.uk/students/subjects/media-broadcast-produc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5" Type="http://schemas.openxmlformats.org/officeDocument/2006/relationships/hyperlink" Target="https://www.thecompleteuniversityguide.co.uk/league-tables/rankings/music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fkhp4j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bbc.co.uk/bitesize/tags/zdg8f4j/jobs-that-use-music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www.bbc.co.uk/bitesize/articles/zktkkmn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bbc.co.uk/bitesize/articles/zmvgscw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bbc.co.uk/bitesize/articles/zv6338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dkn6v4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bbc.co.uk/bitesize/tags/zdg8f4j/jobs-that-use-music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bbc.co.uk/bitesize/articles/zjwh8xs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articles/zm6wnrd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icould.com/stories/stephen-t-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music-therapist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46d47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n3ppg8" TargetMode="External"/><Relationship Id="rId5" Type="http://schemas.openxmlformats.org/officeDocument/2006/relationships/hyperlink" Target="https://www.bbc.co.uk/bitesize/articles/zv63382" TargetMode="External"/><Relationship Id="rId10" Type="http://schemas.openxmlformats.org/officeDocument/2006/relationships/hyperlink" Target="https://nationalcareers.service.gov.uk/job-profiles/dj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audio-visual-technici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v6jhD-Ql2h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docASwef4CY" TargetMode="External"/><Relationship Id="rId5" Type="http://schemas.openxmlformats.org/officeDocument/2006/relationships/hyperlink" Target="https://www.youtube.com/watch?v=3m_7u3R57hg" TargetMode="Externa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hyperlink" Target="https://nationalcareers.service.gov.uk/explore-careers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lassical-musician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musical-instrument-maker-repair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live-sound-engineer" TargetMode="External"/><Relationship Id="rId5" Type="http://schemas.openxmlformats.org/officeDocument/2006/relationships/hyperlink" Target="https://nationalcareers.service.gov.uk/job-profiles/music-promotions-manager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nationalcareers.service.gov.uk/job-profiles/tour-manager" TargetMode="External"/><Relationship Id="rId9" Type="http://schemas.openxmlformats.org/officeDocument/2006/relationships/hyperlink" Target="https://nationalcareers.service.gov.uk/job-profiles/tv-or-film-production-assista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4031EB82-5835-4DBB-B223-6E76D4335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3832412" y="6139073"/>
            <a:ext cx="7772400" cy="7189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525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2" y="1076188"/>
            <a:ext cx="7160837" cy="3203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Music </a:t>
            </a:r>
          </a:p>
          <a:p>
            <a:pPr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Music 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take you? Highlighting the relevance of Music to future careers and opportunities​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Music?</a:t>
            </a:r>
            <a:endParaRPr lang="en-US" sz="32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DE5EE8A4-32B9-BE10-C9BB-40358095C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6"/>
          <a:stretch>
            <a:fillRect/>
          </a:stretch>
        </p:blipFill>
        <p:spPr>
          <a:xfrm>
            <a:off x="7096125" y="2725343"/>
            <a:ext cx="5095875" cy="1437853"/>
          </a:xfrm>
          <a:prstGeom prst="rect">
            <a:avLst/>
          </a:prstGeom>
        </p:spPr>
      </p:pic>
      <p:pic>
        <p:nvPicPr>
          <p:cNvPr id="3" name="Picture 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FA4DF5B8-2361-96D2-926A-9ED70B3F4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9"/>
          <a:stretch>
            <a:fillRect/>
          </a:stretch>
        </p:blipFill>
        <p:spPr>
          <a:xfrm>
            <a:off x="-26977" y="2725343"/>
            <a:ext cx="5024158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Music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4" y="2027118"/>
            <a:ext cx="2777399" cy="24348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9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Cultural learning Officer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Visual Effects Artist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Acoustics Technician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Camera Prep Technician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Events Assistant 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7197642" y="4508882"/>
            <a:ext cx="2717632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25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Music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Music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3391795" y="2565042"/>
            <a:ext cx="2777399" cy="166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Live Event Rigger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Creative Venue Technician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Props Technician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Broadcast Production Assistant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6FB430D-C64C-A200-BFDA-027F58296D89}"/>
              </a:ext>
            </a:extLst>
          </p:cNvPr>
          <p:cNvSpPr txBox="1">
            <a:spLocks/>
          </p:cNvSpPr>
          <p:nvPr/>
        </p:nvSpPr>
        <p:spPr>
          <a:xfrm>
            <a:off x="7197642" y="2027016"/>
            <a:ext cx="4072982" cy="1700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500" b="1" dirty="0">
                <a:latin typeface="Lato" panose="020F0502020204030203" pitchFamily="34" charset="0"/>
                <a:cs typeface="Lato" panose="020F0502020204030203" pitchFamily="34" charset="0"/>
              </a:rPr>
              <a:t>T Levels </a:t>
            </a:r>
            <a:b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</a:br>
            <a:br>
              <a:rPr lang="en-GB" sz="1800" u="sng" dirty="0">
                <a:latin typeface="Lato" panose="020F0502020204030203" pitchFamily="34" charset="0"/>
                <a:cs typeface="Lato" panose="020F0502020204030203" pitchFamily="34" charset="0"/>
              </a:rPr>
            </a:br>
            <a:endParaRPr lang="en-GB" sz="1800" u="sng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7C9F07-5D06-4398-6206-F012BA394E1F}"/>
              </a:ext>
            </a:extLst>
          </p:cNvPr>
          <p:cNvSpPr txBox="1">
            <a:spLocks/>
          </p:cNvSpPr>
          <p:nvPr/>
        </p:nvSpPr>
        <p:spPr>
          <a:xfrm>
            <a:off x="9474368" y="5146659"/>
            <a:ext cx="2717632" cy="1537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Music Production​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Vocal Artist</a:t>
            </a:r>
          </a:p>
        </p:txBody>
      </p:sp>
      <p:pic>
        <p:nvPicPr>
          <p:cNvPr id="6" name="Picture 5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6802C94F-F8F7-49E1-1F9F-7D0BD1443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8DA61-51E3-9D91-7CB7-7F718F142882}"/>
              </a:ext>
            </a:extLst>
          </p:cNvPr>
          <p:cNvSpPr txBox="1"/>
          <p:nvPr/>
        </p:nvSpPr>
        <p:spPr>
          <a:xfrm>
            <a:off x="7197642" y="277932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 and Early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Media, Broadcast and Production </a:t>
            </a:r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18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245330" y="1710444"/>
            <a:ext cx="2657446" cy="2381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A levels </a:t>
            </a:r>
            <a:endParaRPr lang="en-GB" sz="18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Music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Music Technology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Drama and Theatre Studies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245330" y="3670621"/>
            <a:ext cx="2805495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Higher education </a:t>
            </a:r>
            <a:endParaRPr lang="en-GB" sz="1800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Music Performance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Music Theatre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Music Production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Music Journalism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Music Business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Music Management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050825" y="4092416"/>
            <a:ext cx="2799045" cy="22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Drama and Music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Composition for Media, Film and Games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Live Events Production​​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Performing Arts​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Electronic Music Production​​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Contemporary Music Performance and Production​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0BA05395-EC3B-FF1D-566B-D2E316FAD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4AA53393-07D2-7848-9F98-84DB0C38B5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BF17D3AE-308A-629D-8C7A-BE2766779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3" r="-2"/>
          <a:stretch>
            <a:fillRect/>
          </a:stretch>
        </p:blipFill>
        <p:spPr>
          <a:xfrm>
            <a:off x="3729294" y="3911498"/>
            <a:ext cx="8271724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9326972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</a:t>
            </a:r>
            <a:r>
              <a:rPr lang="en-GB" sz="2500" b="1">
                <a:latin typeface="Lato" panose="020F0502020204030203" pitchFamily="34" charset="77"/>
                <a:cs typeface="Calibri"/>
              </a:rPr>
              <a:t>for Music</a:t>
            </a:r>
            <a:endParaRPr lang="en-GB" sz="16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Rankings (thecompleteuniversityguide.co.uk) (Music)</a:t>
            </a:r>
            <a:endParaRPr lang="en-GB" sz="1400" dirty="0">
              <a:latin typeface="Lato" panose="020F0502020204030203" pitchFamily="34" charset="0"/>
              <a:cs typeface="Lato" panose="020F0502020204030203" pitchFamily="34" charset="0"/>
              <a:hlinkClick r:id="" action="ppaction://noaction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Connects cultures and communities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  <a:t>Builds confidence and discipline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9445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</a:t>
            </a:r>
            <a:r>
              <a:rPr lang="en-US" sz="3600" b="1">
                <a:solidFill>
                  <a:schemeClr val="bg1"/>
                </a:solidFill>
                <a:latin typeface="Lato" panose="020F0502020204030203" pitchFamily="34" charset="77"/>
              </a:rPr>
              <a:t>study Music?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Encourages creativity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Boosts brain power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Opens career and life opportunities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A94CD385-9332-BAF5-2210-0DDAF16E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30" y="2598117"/>
            <a:ext cx="7772400" cy="1437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69C9BB-E830-7779-35F2-0C66AFF68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30447" y="2059290"/>
            <a:ext cx="2496200" cy="2497849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A5F055-A6CE-6DAD-CDF0-BD3DA54B2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r="16872"/>
          <a:stretch/>
        </p:blipFill>
        <p:spPr>
          <a:xfrm>
            <a:off x="8467034" y="2037385"/>
            <a:ext cx="2499780" cy="249892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6017BC-B2EC-0DA1-11FF-E57C14B94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7" r="19397"/>
          <a:stretch/>
        </p:blipFill>
        <p:spPr>
          <a:xfrm>
            <a:off x="4408566" y="2066601"/>
            <a:ext cx="2424343" cy="2445568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258491" y="4805685"/>
            <a:ext cx="318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Music Director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297509" y="4805685"/>
            <a:ext cx="350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Festival Producer/ Programme Director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396046" y="4805685"/>
            <a:ext cx="3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Acoustics/ Sound Engineer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BBC Bitesize: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8DBD9-0AD8-A310-9F5E-29FEDEA8717F}"/>
              </a:ext>
            </a:extLst>
          </p:cNvPr>
          <p:cNvSpPr/>
          <p:nvPr/>
        </p:nvSpPr>
        <p:spPr>
          <a:xfrm>
            <a:off x="8396046" y="5820039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5C07C3-1B5D-B376-07C6-47DD1AC7E95A}"/>
              </a:ext>
            </a:extLst>
          </p:cNvPr>
          <p:cNvSpPr/>
          <p:nvPr/>
        </p:nvSpPr>
        <p:spPr>
          <a:xfrm>
            <a:off x="258491" y="5944518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E6779D-884B-9DCA-6B70-F6AA58E151C9}"/>
              </a:ext>
            </a:extLst>
          </p:cNvPr>
          <p:cNvSpPr/>
          <p:nvPr/>
        </p:nvSpPr>
        <p:spPr>
          <a:xfrm>
            <a:off x="4330640" y="5820039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/>
              </a:rPr>
              <a:t>BBC Bitesize case study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A868F-31F7-3EF7-8821-5829C90C5950}"/>
              </a:ext>
            </a:extLst>
          </p:cNvPr>
          <p:cNvSpPr/>
          <p:nvPr/>
        </p:nvSpPr>
        <p:spPr>
          <a:xfrm>
            <a:off x="258491" y="5393282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116A390A-253F-46C5-68B0-6BD6E6AD2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55" y="2598117"/>
            <a:ext cx="7772400" cy="143785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9D2EF1-F69A-B80D-33D5-2B9F0D7E981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408299" y="4801692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Musician/Songwriter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323868" y="4805685"/>
            <a:ext cx="316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Music instrument Maker/ Repairer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479171" y="4769726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Production Assistant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D00BD-489E-1BD5-17E5-63449AB531F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612983" y="2060749"/>
            <a:ext cx="24948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E3EEF-70B3-3E63-4E13-06B1E5B55C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80479" y="2060749"/>
            <a:ext cx="24948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F60E1-31E7-BDFB-4223-6FF6F76B09C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r="14143"/>
          <a:stretch/>
        </p:blipFill>
        <p:spPr>
          <a:xfrm>
            <a:off x="4547644" y="2060749"/>
            <a:ext cx="24948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0A32A0-7C80-FF59-3A77-3BD82917AE06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BBC Bitesize: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663B8-E0ED-E5A3-7E83-6C867D6669F0}"/>
              </a:ext>
            </a:extLst>
          </p:cNvPr>
          <p:cNvSpPr/>
          <p:nvPr/>
        </p:nvSpPr>
        <p:spPr>
          <a:xfrm>
            <a:off x="4434422" y="5445568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DAE59-242D-9830-8B6D-B1FA6BDA8414}"/>
              </a:ext>
            </a:extLst>
          </p:cNvPr>
          <p:cNvSpPr txBox="1"/>
          <p:nvPr/>
        </p:nvSpPr>
        <p:spPr>
          <a:xfrm>
            <a:off x="349994" y="5728278"/>
            <a:ext cx="19186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126C1E-5AFE-A50F-5078-759B925D5C2D}"/>
              </a:ext>
            </a:extLst>
          </p:cNvPr>
          <p:cNvSpPr/>
          <p:nvPr/>
        </p:nvSpPr>
        <p:spPr>
          <a:xfrm>
            <a:off x="4434422" y="5991819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2B8CB-7E5B-5AB7-417F-58D4AEF5E500}"/>
              </a:ext>
            </a:extLst>
          </p:cNvPr>
          <p:cNvSpPr/>
          <p:nvPr/>
        </p:nvSpPr>
        <p:spPr>
          <a:xfrm>
            <a:off x="8499761" y="5445568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123650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Music:</a:t>
            </a:r>
            <a:b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b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24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21A1C15-1BBA-0263-8B4C-10D16149275E}"/>
              </a:ext>
            </a:extLst>
          </p:cNvPr>
          <p:cNvSpPr txBox="1"/>
          <p:nvPr/>
        </p:nvSpPr>
        <p:spPr>
          <a:xfrm>
            <a:off x="1493359" y="2653481"/>
            <a:ext cx="39865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Freelance music video Director and stylist: Roisin's story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B745E-7B68-901C-2B7D-F08F04EBD0CC}"/>
              </a:ext>
            </a:extLst>
          </p:cNvPr>
          <p:cNvSpPr txBox="1"/>
          <p:nvPr/>
        </p:nvSpPr>
        <p:spPr>
          <a:xfrm>
            <a:off x="1493360" y="3760868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 Talent Acquisition Manager: Ray's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B9DFD-9D9B-BB6E-EA55-52AE195C483D}"/>
              </a:ext>
            </a:extLst>
          </p:cNvPr>
          <p:cNvSpPr txBox="1"/>
          <p:nvPr/>
        </p:nvSpPr>
        <p:spPr>
          <a:xfrm>
            <a:off x="1493359" y="4685049"/>
            <a:ext cx="40388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Content Editor: Henry's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US">
              <a:solidFill>
                <a:srgbClr val="00A8A9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104419-6881-52D2-E0BD-6E14A79B4A22}"/>
              </a:ext>
            </a:extLst>
          </p:cNvPr>
          <p:cNvSpPr txBox="1"/>
          <p:nvPr/>
        </p:nvSpPr>
        <p:spPr>
          <a:xfrm>
            <a:off x="7041348" y="3761719"/>
            <a:ext cx="36572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 therapist | Explore careers | National Careers Service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CAEF8-85A8-E194-66A5-2DC14BCD7B58}"/>
              </a:ext>
            </a:extLst>
          </p:cNvPr>
          <p:cNvSpPr txBox="1"/>
          <p:nvPr/>
        </p:nvSpPr>
        <p:spPr>
          <a:xfrm>
            <a:off x="7041348" y="2653481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Audio-Visual Technician | Explore careers | National Careers Service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86813-4934-CFD3-8838-34186E758269}"/>
              </a:ext>
            </a:extLst>
          </p:cNvPr>
          <p:cNvSpPr txBox="1"/>
          <p:nvPr/>
        </p:nvSpPr>
        <p:spPr>
          <a:xfrm>
            <a:off x="7041348" y="4686136"/>
            <a:ext cx="32859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 | Explore careers | National Careers Service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(Music)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29728-4A49-B202-C8A0-63C970F7DB80}"/>
              </a:ext>
            </a:extLst>
          </p:cNvPr>
          <p:cNvSpPr txBox="1"/>
          <p:nvPr/>
        </p:nvSpPr>
        <p:spPr>
          <a:xfrm>
            <a:off x="7132169" y="4251363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Options</a:t>
            </a:r>
            <a:r>
              <a:rPr lang="en-GB" sz="3200" b="1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endParaRPr lang="en-GB" sz="3200" dirty="0">
              <a:solidFill>
                <a:schemeClr val="tx2"/>
              </a:solidFill>
              <a:latin typeface="Calibri"/>
              <a:ea typeface="+mn-lt"/>
              <a:cs typeface="Calibri"/>
            </a:endParaRPr>
          </a:p>
          <a:p>
            <a:endParaRPr lang="en-GB" sz="3200" dirty="0">
              <a:solidFill>
                <a:srgbClr val="05A8A7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31134-5A93-93B3-B6C3-9612E0EFE485}"/>
              </a:ext>
            </a:extLst>
          </p:cNvPr>
          <p:cNvSpPr txBox="1"/>
          <p:nvPr/>
        </p:nvSpPr>
        <p:spPr>
          <a:xfrm>
            <a:off x="7132169" y="2245768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Range Musician</a:t>
            </a:r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</a:rPr>
              <a:t> </a:t>
            </a:r>
            <a:endParaRPr lang="en-GB" sz="3200" dirty="0">
              <a:solidFill>
                <a:schemeClr val="tx2"/>
              </a:solidFill>
              <a:latin typeface="Calibri"/>
              <a:ea typeface="+mn-lt"/>
              <a:cs typeface="Calibri"/>
            </a:endParaRPr>
          </a:p>
          <a:p>
            <a:endParaRPr lang="en-GB" sz="3200" dirty="0">
              <a:solidFill>
                <a:srgbClr val="05A8A7"/>
              </a:solidFill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7DC19-FB43-5A85-2B9F-FBB24CF85D3B}"/>
              </a:ext>
            </a:extLst>
          </p:cNvPr>
          <p:cNvSpPr txBox="1"/>
          <p:nvPr/>
        </p:nvSpPr>
        <p:spPr>
          <a:xfrm>
            <a:off x="7132169" y="3266139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 Industry Careers</a:t>
            </a:r>
            <a:r>
              <a:rPr lang="en-GB" sz="3200" b="1" dirty="0">
                <a:solidFill>
                  <a:schemeClr val="accent4"/>
                </a:solidFill>
                <a:latin typeface="Calibri"/>
                <a:cs typeface="Segoe UI"/>
              </a:rPr>
              <a:t> </a:t>
            </a:r>
            <a:endParaRPr lang="en-GB" sz="3200" dirty="0">
              <a:solidFill>
                <a:schemeClr val="accent4"/>
              </a:solidFill>
              <a:latin typeface="Calibri"/>
              <a:ea typeface="+mn-lt"/>
              <a:cs typeface="+mn-lt"/>
            </a:endParaRPr>
          </a:p>
          <a:p>
            <a:endParaRPr lang="en-GB" sz="3200">
              <a:solidFill>
                <a:srgbClr val="05A8A7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12991-30EE-8CBC-B781-DAA922B5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A2A722C3-9A1A-35CD-8E31-E541FD6AF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" y="5449700"/>
            <a:ext cx="7772400" cy="1437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CBD12-AF31-13EF-C41C-1F022F0C24F3}"/>
              </a:ext>
            </a:extLst>
          </p:cNvPr>
          <p:cNvSpPr txBox="1"/>
          <p:nvPr/>
        </p:nvSpPr>
        <p:spPr>
          <a:xfrm>
            <a:off x="406012" y="434040"/>
            <a:ext cx="7760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KS3 Home learning task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242A0-26AE-CE1E-3D9E-2BE93B0F739D}"/>
              </a:ext>
            </a:extLst>
          </p:cNvPr>
          <p:cNvSpPr txBox="1"/>
          <p:nvPr/>
        </p:nvSpPr>
        <p:spPr>
          <a:xfrm>
            <a:off x="7928105" y="2930713"/>
            <a:ext cx="269873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Use the National Careers Service Explore careers tool to research for this homework</a:t>
            </a:r>
          </a:p>
        </p:txBody>
      </p:sp>
      <p:pic>
        <p:nvPicPr>
          <p:cNvPr id="6" name="Picture 2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1ECAD36-A4A8-CB68-9B22-8B26540D9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9" t="35484" r="68717" b="39794"/>
          <a:stretch/>
        </p:blipFill>
        <p:spPr>
          <a:xfrm>
            <a:off x="7971162" y="1870085"/>
            <a:ext cx="2644708" cy="774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Google Shape;79;p13">
            <a:extLst>
              <a:ext uri="{FF2B5EF4-FFF2-40B4-BE49-F238E27FC236}">
                <a16:creationId xmlns:a16="http://schemas.microsoft.com/office/drawing/2014/main" id="{EBC73EA3-A1AE-325D-2441-E57F37BA256A}"/>
              </a:ext>
            </a:extLst>
          </p:cNvPr>
          <p:cNvSpPr/>
          <p:nvPr/>
        </p:nvSpPr>
        <p:spPr>
          <a:xfrm>
            <a:off x="8009480" y="4417458"/>
            <a:ext cx="1284036" cy="430883"/>
          </a:xfrm>
          <a:prstGeom prst="roundRect">
            <a:avLst/>
          </a:prstGeom>
          <a:solidFill>
            <a:schemeClr val="lt1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lt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here</a:t>
            </a:r>
            <a:endParaRPr lang="en-GB" sz="1200" b="1" dirty="0">
              <a:solidFill>
                <a:schemeClr val="l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294432-E5DF-93D3-2F6B-CBD556480EA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8B0311B-30BE-DEF9-826F-696F2F8F7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13" y="1818045"/>
            <a:ext cx="3003457" cy="4391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2DD44F-E3EB-0E50-6FF0-E4AA93DCF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608" y="1812422"/>
            <a:ext cx="3156432" cy="43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Music.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F88AAF-2559-F7C7-6D9D-1B7A58C5A88F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60B4FC7A-AA6F-757B-0DCD-D70A50E89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7"/>
          <a:stretch>
            <a:fillRect/>
          </a:stretch>
        </p:blipFill>
        <p:spPr>
          <a:xfrm>
            <a:off x="4369455" y="6141325"/>
            <a:ext cx="7772400" cy="716675"/>
          </a:xfrm>
          <a:prstGeom prst="rect">
            <a:avLst/>
          </a:prstGeom>
        </p:spPr>
      </p:pic>
      <p:pic>
        <p:nvPicPr>
          <p:cNvPr id="8" name="Picture 7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CBF17B10-7666-C5A6-B19C-DA571A678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4"/>
          <a:stretch>
            <a:fillRect/>
          </a:stretch>
        </p:blipFill>
        <p:spPr>
          <a:xfrm>
            <a:off x="0" y="3452804"/>
            <a:ext cx="2096654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525F94"/>
          </a:solidFill>
          <a:ln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321763" cy="2546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Ideas:</a:t>
            </a:r>
          </a:p>
          <a:p>
            <a:endParaRPr lang="en-GB" b="1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Tour Manager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 Promotions Manager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</a:t>
            </a: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Engineer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Musical Instrument Maker/Repairer 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Musician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Production Assistant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79049-4F17-4D64-978D-4C862B6C874B}">
  <ds:schemaRefs>
    <ds:schemaRef ds:uri="http://schemas.microsoft.com/office/infopath/2007/PartnerControls"/>
    <ds:schemaRef ds:uri="http://schemas.microsoft.com/office/2006/metadata/properties"/>
    <ds:schemaRef ds:uri="7b4fb87f-23cb-4748-807b-ac6ab6b70ca3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75ca23ed-fdba-4544-8426-dc162b381dbf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6E0261C-495C-417E-8BC4-6837D4B9F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2124</Words>
  <Application>Microsoft Office PowerPoint</Application>
  <PresentationFormat>Widescreen</PresentationFormat>
  <Paragraphs>312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(Music)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Music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174</cp:revision>
  <dcterms:created xsi:type="dcterms:W3CDTF">2022-04-04T12:54:06Z</dcterms:created>
  <dcterms:modified xsi:type="dcterms:W3CDTF">2025-09-04T21:40:49Z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