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6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269" r:id="rId16"/>
    <p:sldId id="262" r:id="rId17"/>
    <p:sldId id="300" r:id="rId18"/>
    <p:sldId id="296" r:id="rId19"/>
    <p:sldId id="273" r:id="rId20"/>
    <p:sldId id="291" r:id="rId21"/>
    <p:sldId id="298" r:id="rId22"/>
    <p:sldId id="299" r:id="rId23"/>
    <p:sldId id="293" r:id="rId24"/>
    <p:sldId id="258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1B4A5A60-20A4-0027-BF9B-BEE8141CE74B}" name="Jas Hutter" initials="JH" userId="S::JHutter@careersandenterprise.co.uk::5070b586-ec8a-42b9-8cfe-792df792682d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  <p188:author id="{A416AAC7-C8C6-F0BA-6636-9D2C0469DFFA}" name="Briana Fernandes" initials="BF" userId="S::bfernandes@careersandenterprise.co.uk::5e055639-eedb-4071-8276-f6626bdaab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8A9"/>
    <a:srgbClr val="525F94"/>
    <a:srgbClr val="484A47"/>
    <a:srgbClr val="ED6D52"/>
    <a:srgbClr val="036A94"/>
    <a:srgbClr val="006A94"/>
    <a:srgbClr val="155045"/>
    <a:srgbClr val="00A8A6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41F87-E877-8F32-C7EC-2C4B06F3B7BC}" v="6" dt="2025-08-27T07:23:39.238"/>
    <p1510:client id="{1E2D8C2F-33B5-7AB1-CBE2-761589FD795E}" v="2" dt="2025-08-27T07:24:06.444"/>
    <p1510:client id="{DFB2A7D2-349B-41B7-BFE4-3488B349B249}" v="4" dt="2025-08-25T16:33:11.368"/>
    <p1510:client id="{FF5F4D13-348F-7C65-7373-03578C7BBC3C}" v="8" dt="2025-08-27T07:22:32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680" autoAdjust="0"/>
  </p:normalViewPr>
  <p:slideViewPr>
    <p:cSldViewPr snapToGrid="0">
      <p:cViewPr varScale="1">
        <p:scale>
          <a:sx n="70" d="100"/>
          <a:sy n="70" d="100"/>
        </p:scale>
        <p:origin x="21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4ychbk/jobs-that-use-media-studies/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4ychbk/jobs-that-use-media-studies/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n7h8xs/jobs-that-use-design-and-technology/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>
              <a:cs typeface="Calibri"/>
            </a:endParaRPr>
          </a:p>
          <a:p>
            <a:r>
              <a:rPr lang="en-GB" dirty="0"/>
              <a:t>To allow you to highlight the relevance of your subject to future careers and opportunities.</a:t>
            </a:r>
            <a:endParaRPr lang="en-GB" dirty="0">
              <a:cs typeface="Calibri"/>
            </a:endParaRPr>
          </a:p>
          <a:p>
            <a:r>
              <a:rPr lang="en-GB" dirty="0"/>
              <a:t>To enable students to explore the full range of options available to them.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b="1" dirty="0"/>
              <a:t>Aims:</a:t>
            </a:r>
            <a:endParaRPr lang="en-GB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  <a:endParaRPr lang="en-GB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  <a:endParaRPr lang="en-US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  <a:endParaRPr lang="en-US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  <a:endParaRPr lang="en-US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>
              <a:cs typeface="Calibri"/>
            </a:endParaRPr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  <a:endParaRPr lang="en-US" dirty="0">
              <a:cs typeface="Calibri"/>
            </a:endParaRP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endParaRPr lang="en-GB" b="1" dirty="0">
              <a:highlight>
                <a:srgbClr val="FFFF00"/>
              </a:highlight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Here is the power point version of the infographic resource showing different options learners could follow to get into teaching. </a:t>
            </a:r>
            <a:endParaRPr lang="en-US"/>
          </a:p>
          <a:p>
            <a:r>
              <a:rPr lang="en-GB"/>
              <a:t>Go through this with your learners and give examples of different staff in your school, special school or college who followed these paths.</a:t>
            </a:r>
            <a:endParaRPr lang="en-US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u="sng">
              <a:solidFill>
                <a:srgbClr val="4849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Why study Media Studies?</a:t>
            </a:r>
            <a:endParaRPr lang="en-GB"/>
          </a:p>
          <a:p>
            <a:pPr marL="171450" indent="-171450">
              <a:buFont typeface="Symbol"/>
              <a:buChar char="•"/>
            </a:pPr>
            <a:r>
              <a:rPr lang="en-GB" b="1"/>
              <a:t>Diverse career opportunities </a:t>
            </a:r>
            <a:endParaRPr lang="en-GB"/>
          </a:p>
          <a:p>
            <a:r>
              <a:rPr lang="en-GB"/>
              <a:t>Media Studies can lead to careers in journalism, public relations, marketing, film production, digital content creation, and more.</a:t>
            </a:r>
          </a:p>
          <a:p>
            <a:pPr marL="171450" indent="-171450">
              <a:buFont typeface="Symbol"/>
              <a:buChar char="•"/>
            </a:pPr>
            <a:r>
              <a:rPr lang="en-GB" b="1"/>
              <a:t>Enhancing interpersonal and communication skills</a:t>
            </a:r>
            <a:endParaRPr lang="en-GB"/>
          </a:p>
          <a:p>
            <a:r>
              <a:rPr lang="en-GB"/>
              <a:t>Media Studies enhances your ability to write, speak, and present ideas clearly skills that are essential in almost every career.</a:t>
            </a:r>
          </a:p>
          <a:p>
            <a:pPr marL="171450" indent="-171450">
              <a:buFont typeface="Symbol"/>
              <a:buChar char="•"/>
            </a:pPr>
            <a:r>
              <a:rPr lang="en-GB" b="1"/>
              <a:t>Explore creative expression</a:t>
            </a:r>
            <a:endParaRPr lang="en-GB"/>
          </a:p>
          <a:p>
            <a:r>
              <a:rPr lang="en-GB"/>
              <a:t>Whether it’s film, journalism, social media, or advertising, Media Studies allows you to explore and create content in dynamic and innovative ways.</a:t>
            </a:r>
          </a:p>
          <a:p>
            <a:pPr marL="171450" indent="-171450">
              <a:buFont typeface="Symbol"/>
              <a:buChar char="•"/>
            </a:pPr>
            <a:r>
              <a:rPr lang="en-GB" b="1"/>
              <a:t>Stay relevant in a digital world</a:t>
            </a:r>
            <a:endParaRPr lang="en-GB"/>
          </a:p>
          <a:p>
            <a:r>
              <a:rPr lang="en-GB"/>
              <a:t>In an age dominated by digital platforms, understanding media trends, technologies, and strategies gives you a competitive edge in the job market.</a:t>
            </a:r>
          </a:p>
          <a:p>
            <a:pPr marL="171450" indent="-171450">
              <a:buFont typeface="Symbol"/>
              <a:buChar char="•"/>
            </a:pPr>
            <a:r>
              <a:rPr lang="en-GB" b="1"/>
              <a:t>Understand the power of media</a:t>
            </a:r>
            <a:endParaRPr lang="en-GB"/>
          </a:p>
          <a:p>
            <a:r>
              <a:rPr lang="en-GB"/>
              <a:t>Media shapes public opinion, culture, and even politics. Studying it helps you critically analyse how messages are constructed and how they influence society</a:t>
            </a:r>
          </a:p>
          <a:p>
            <a:endParaRPr lang="en-GB"/>
          </a:p>
          <a:p>
            <a:r>
              <a:rPr lang="en-GB"/>
              <a:t>Reflection:</a:t>
            </a:r>
          </a:p>
          <a:p>
            <a:pPr marL="171450" indent="-171450">
              <a:buFont typeface="Symbol"/>
              <a:buChar char="•"/>
            </a:pPr>
            <a:r>
              <a:rPr lang="en-GB"/>
              <a:t>Is there anything else you would add to this list?</a:t>
            </a:r>
          </a:p>
          <a:p>
            <a:pPr marL="171450" indent="-171450">
              <a:buFont typeface="Symbol"/>
              <a:buChar char="•"/>
            </a:pPr>
            <a:r>
              <a:rPr lang="en-GB"/>
              <a:t>How do you share the importance of studying Media Studies with learners?</a:t>
            </a:r>
          </a:p>
          <a:p>
            <a:pPr marL="171450" indent="-171450">
              <a:buFont typeface="Symbol"/>
              <a:buChar char="•"/>
            </a:pPr>
            <a:r>
              <a:rPr lang="en-GB"/>
              <a:t>How do you communicate the value of studying Media Studies with parents and carers?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 that use</a:t>
            </a:r>
            <a:r>
              <a:rPr lang="en-GB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GB" u="sng" dirty="0"/>
              <a:t>Media Studies </a:t>
            </a:r>
            <a:r>
              <a:rPr lang="en-GB" dirty="0"/>
              <a:t>BBC Bitesize Careers: </a:t>
            </a:r>
            <a:r>
              <a:rPr lang="en-GB" dirty="0">
                <a:hlinkClick r:id="rId4"/>
              </a:rPr>
              <a:t>https://www.bbc.co.uk/bitesize/tags/z4ychbk/jobs-that-use-media-studies/1</a:t>
            </a:r>
            <a:endParaRPr lang="en-GB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 panose="020F0502020204030204" pitchFamily="34" charset="0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 that use</a:t>
            </a:r>
            <a:r>
              <a:rPr lang="en-GB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GB" u="sng" dirty="0"/>
              <a:t>Media Studies </a:t>
            </a:r>
            <a:r>
              <a:rPr lang="en-GB" dirty="0"/>
              <a:t>BBC Bitesize Careers: </a:t>
            </a:r>
            <a:r>
              <a:rPr lang="en-GB" dirty="0">
                <a:hlinkClick r:id="rId4"/>
              </a:rPr>
              <a:t>https://www.bbc.co.uk/bitesize/tags/z4ychbk/jobs-that-use-media-studies/1</a:t>
            </a:r>
            <a:endParaRPr lang="en-GB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https://www.bbc.co.uk/bitesize/tags/zn7h8xs/jobs-that-use-design-and-technology/1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on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hyperlink" Target="https://www.thecompleteuniversityguide.co.uk/league-tables/rankings/communication-and-media-studies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r3xwty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bbc.co.uk/bitesize/tags/z4ychbk/jobs-that-use-media-studies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www.bbc.co.uk/bitesize/articles/zv88rj6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bbc.co.uk/bitesize/articles/z46p8xs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bbc.co.uk/bitesize/articles/zvvft3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77bmfr" TargetMode="External"/><Relationship Id="rId13" Type="http://schemas.openxmlformats.org/officeDocument/2006/relationships/hyperlink" Target="https://www.bbc.co.uk/bitesize/articles/z4bvpg8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bbc.co.uk/bitesize/tags/z4ychbk/jobs-that-use-media-studies/1" TargetMode="External"/><Relationship Id="rId12" Type="http://schemas.openxmlformats.org/officeDocument/2006/relationships/hyperlink" Target="https://www.bbc.co.uk/bitesize/articles/zd778x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bbc.co.uk/bitesize/articles/znh7y9q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articles/zfpjkmn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bbc.co.uk/bitesize/articles/zjrx92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advertising-art-director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hwgt3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fys6v4" TargetMode="External"/><Relationship Id="rId5" Type="http://schemas.openxmlformats.org/officeDocument/2006/relationships/hyperlink" Target="https://www.bbc.co.uk/bitesize/articles/zjrx92p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8C8IxyIIApE" TargetMode="External"/><Relationship Id="rId5" Type="http://schemas.openxmlformats.org/officeDocument/2006/relationships/hyperlink" Target="https://www.youtube.com/watch?v=IEpo7YizXjM" TargetMode="Externa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public-relations-offic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marketing-executiv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social-media-manager" TargetMode="External"/><Relationship Id="rId5" Type="http://schemas.openxmlformats.org/officeDocument/2006/relationships/hyperlink" Target="https://nationalcareers.service.gov.uk/job-profiles/media-researcher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nationalcareers.service.gov.uk/job-profiles/broadcast-journalist" TargetMode="External"/><Relationship Id="rId9" Type="http://schemas.openxmlformats.org/officeDocument/2006/relationships/hyperlink" Target="https://nationalcareers.service.gov.uk/job-profiles/tv-presente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4031EB82-5835-4DBB-B223-6E76D4335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3832412" y="6139073"/>
            <a:ext cx="7772400" cy="7189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525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2" y="1076188"/>
            <a:ext cx="7160837" cy="3203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48"/>
              </a:spcAft>
              <a:buNone/>
            </a:pPr>
            <a:r>
              <a:rPr lang="en-GB" sz="6600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Media Studies </a:t>
            </a:r>
          </a:p>
          <a:p>
            <a:pPr>
              <a:spcAft>
                <a:spcPts val="848"/>
              </a:spcAft>
              <a:buNone/>
            </a:pPr>
            <a:endParaRPr lang="en-GB" sz="3600" b="1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</a:t>
            </a:r>
            <a:r>
              <a:rPr lang="en-GB" b="1">
                <a:solidFill>
                  <a:schemeClr val="bg1"/>
                </a:solidFill>
                <a:latin typeface="Lato" panose="020F0502020204030203" pitchFamily="34" charset="77"/>
              </a:rPr>
              <a:t>Design Technology </a:t>
            </a:r>
            <a:r>
              <a:rPr lang="en-GB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take you? Highlighting the relevance of Media Studies to future careers and opportunities​</a:t>
            </a:r>
            <a:endParaRPr lang="en-GB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DE5EE8A4-32B9-BE10-C9BB-40358095C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6"/>
          <a:stretch>
            <a:fillRect/>
          </a:stretch>
        </p:blipFill>
        <p:spPr>
          <a:xfrm>
            <a:off x="7096125" y="2725343"/>
            <a:ext cx="5095875" cy="1437853"/>
          </a:xfrm>
          <a:prstGeom prst="rect">
            <a:avLst/>
          </a:prstGeom>
        </p:spPr>
      </p:pic>
      <p:pic>
        <p:nvPicPr>
          <p:cNvPr id="3" name="Picture 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FA4DF5B8-2361-96D2-926A-9ED70B3F4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9"/>
          <a:stretch>
            <a:fillRect/>
          </a:stretch>
        </p:blipFill>
        <p:spPr>
          <a:xfrm>
            <a:off x="-26977" y="2725343"/>
            <a:ext cx="5024158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Media Studies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4" y="2027118"/>
            <a:ext cx="4819784" cy="24348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63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63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Advertising Executive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Digital Marketer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Broadcast Media Production and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Editing Assistant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Film Production Assistant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Journalist 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930089" y="4461984"/>
            <a:ext cx="2717632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25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Digital Media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Creative Digital Media Production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Creative Media 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3594511" y="2571450"/>
            <a:ext cx="2777399" cy="134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Publisher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Social Media Executive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Public Relations Officer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Teaching Assistant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6FB430D-C64C-A200-BFDA-027F58296D89}"/>
              </a:ext>
            </a:extLst>
          </p:cNvPr>
          <p:cNvSpPr txBox="1">
            <a:spLocks/>
          </p:cNvSpPr>
          <p:nvPr/>
        </p:nvSpPr>
        <p:spPr>
          <a:xfrm>
            <a:off x="6775017" y="1988315"/>
            <a:ext cx="4313183" cy="1700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500" b="1" dirty="0">
                <a:latin typeface="Lato" panose="020F0502020204030203" pitchFamily="34" charset="0"/>
                <a:cs typeface="Lato" panose="020F0502020204030203" pitchFamily="34" charset="0"/>
              </a:rPr>
              <a:t>T Levels </a:t>
            </a:r>
            <a:b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</a:br>
            <a:endParaRPr lang="en-GB" sz="2000" u="sng" dirty="0">
              <a:solidFill>
                <a:schemeClr val="tx2">
                  <a:lumMod val="75000"/>
                </a:schemeClr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7C9F07-5D06-4398-6206-F012BA394E1F}"/>
              </a:ext>
            </a:extLst>
          </p:cNvPr>
          <p:cNvSpPr txBox="1">
            <a:spLocks/>
          </p:cNvSpPr>
          <p:nvPr/>
        </p:nvSpPr>
        <p:spPr>
          <a:xfrm>
            <a:off x="9350850" y="5244361"/>
            <a:ext cx="2717632" cy="1537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Creative Media Production​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Theatre and Media Make Up​</a:t>
            </a:r>
          </a:p>
        </p:txBody>
      </p:sp>
      <p:pic>
        <p:nvPicPr>
          <p:cNvPr id="6" name="Picture 5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6802C94F-F8F7-49E1-1F9F-7D0BD1443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5F6B73-691F-6EF5-8823-21408A2B2512}"/>
              </a:ext>
            </a:extLst>
          </p:cNvPr>
          <p:cNvSpPr txBox="1"/>
          <p:nvPr/>
        </p:nvSpPr>
        <p:spPr>
          <a:xfrm>
            <a:off x="6775017" y="2635915"/>
            <a:ext cx="6093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 and Early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Media, Broadcast and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180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Digital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 and Management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245330" y="1710444"/>
            <a:ext cx="2657446" cy="2381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>
                <a:latin typeface="Lato" panose="020F0502020204030203" pitchFamily="34" charset="77"/>
                <a:cs typeface="Calibri"/>
              </a:rPr>
              <a:t>A levels </a:t>
            </a:r>
            <a:endParaRPr lang="en-GB" sz="180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Media Studies</a:t>
            </a:r>
          </a:p>
          <a:p>
            <a:pPr>
              <a:buFont typeface="Arial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Film Studies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246947" y="3798362"/>
            <a:ext cx="2805495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>
                <a:latin typeface="Lato" panose="020F0502020204030203" pitchFamily="34" charset="77"/>
                <a:cs typeface="Calibri"/>
              </a:rPr>
              <a:t>Higher education </a:t>
            </a:r>
            <a:endParaRPr lang="en-GB" sz="180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Film Making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Digital Film and TV Production 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Creative Media 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Audio Production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Media and Communication and Creative Writing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080576" y="4446574"/>
            <a:ext cx="2501775" cy="1444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Applied Media​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Media and Communication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Media Production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Film and Media​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Media Studies and Production​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0BA05395-EC3B-FF1D-566B-D2E316FAD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>
                <a:latin typeface="Lato" panose="020F0502020204030203" pitchFamily="34" charset="77"/>
                <a:cs typeface="Calibri"/>
              </a:rPr>
            </a:br>
            <a:br>
              <a:rPr lang="en-GB" sz="1400" b="1">
                <a:latin typeface="Lato" panose="020F0502020204030203" pitchFamily="34" charset="77"/>
                <a:cs typeface="Calibri"/>
              </a:rPr>
            </a:b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None/>
            </a:pPr>
            <a:endParaRPr lang="en-GB" sz="1400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4AA53393-07D2-7848-9F98-84DB0C38B5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BF17D3AE-308A-629D-8C7A-BE2766779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3" r="-2"/>
          <a:stretch>
            <a:fillRect/>
          </a:stretch>
        </p:blipFill>
        <p:spPr>
          <a:xfrm>
            <a:off x="3729294" y="3911498"/>
            <a:ext cx="8271724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9326972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See at a glance the university ranking for Media Studies</a:t>
            </a:r>
            <a:endParaRPr lang="en-GB" sz="160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Communication and Media Studies Rankings (thecompleteuniversityguide.co.uk)</a:t>
            </a:r>
            <a:r>
              <a:rPr lang="en-GB" sz="1400"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140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  <a:endParaRPr lang="en-GB" sz="140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</a:p>
          <a:p>
            <a:pPr marL="0" indent="0" algn="l">
              <a:buNone/>
            </a:pPr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Stay relevant in a digital world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>
                <a:solidFill>
                  <a:schemeClr val="bg2"/>
                </a:solidFill>
                <a:latin typeface="Lato" panose="020F0502020204030203" pitchFamily="34" charset="77"/>
              </a:rPr>
              <a:t>Enhancing interpersonal and communication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9445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Lato" panose="020F0502020204030203" pitchFamily="34" charset="77"/>
              </a:rPr>
              <a:t>Why study Media Studies?</a:t>
            </a:r>
            <a:endParaRPr lang="en-US" sz="3600" b="1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Understand the power of media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Explore creative expression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Diverse career opportunities 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A94CD385-9332-BAF5-2210-0DDAF16E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30" y="2598117"/>
            <a:ext cx="7772400" cy="1437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6E5F52-7383-33F2-780D-DC501D82BD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8" b="12568"/>
          <a:stretch/>
        </p:blipFill>
        <p:spPr>
          <a:xfrm>
            <a:off x="410160" y="2078254"/>
            <a:ext cx="2496200" cy="2497849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674C11-54D6-0947-7A26-2DE155D967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6652"/>
          <a:stretch/>
        </p:blipFill>
        <p:spPr>
          <a:xfrm>
            <a:off x="8473966" y="2050340"/>
            <a:ext cx="2499780" cy="249892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32BABF-21D9-6436-DE81-28EF6D8658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r="22142"/>
          <a:stretch/>
        </p:blipFill>
        <p:spPr>
          <a:xfrm>
            <a:off x="4415430" y="2066601"/>
            <a:ext cx="2424343" cy="2509502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258491" y="4805685"/>
            <a:ext cx="318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Broadcast Journalist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29750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Media Researcher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396046" y="4805685"/>
            <a:ext cx="3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Media Assistant/Manager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Bitesize: MediaStudies</a:t>
            </a:r>
            <a:endParaRPr lang="en-GB" sz="2000" b="1" u="sng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AAC38-8CCE-393C-63C6-BEF33D6D8527}"/>
              </a:ext>
            </a:extLst>
          </p:cNvPr>
          <p:cNvSpPr/>
          <p:nvPr/>
        </p:nvSpPr>
        <p:spPr>
          <a:xfrm>
            <a:off x="271994" y="5868312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FC105-30F3-2BD9-2F9B-EA5245B4DFE4}"/>
              </a:ext>
            </a:extLst>
          </p:cNvPr>
          <p:cNvSpPr/>
          <p:nvPr/>
        </p:nvSpPr>
        <p:spPr>
          <a:xfrm>
            <a:off x="4297509" y="538557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94B2F-6919-DC1F-4F58-65D174AC6340}"/>
              </a:ext>
            </a:extLst>
          </p:cNvPr>
          <p:cNvSpPr/>
          <p:nvPr/>
        </p:nvSpPr>
        <p:spPr>
          <a:xfrm>
            <a:off x="258491" y="538557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EB240-3D6A-F41E-440B-B9612606E7D4}"/>
              </a:ext>
            </a:extLst>
          </p:cNvPr>
          <p:cNvSpPr/>
          <p:nvPr/>
        </p:nvSpPr>
        <p:spPr>
          <a:xfrm>
            <a:off x="8396046" y="5754903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116A390A-253F-46C5-68B0-6BD6E6AD2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55" y="2598117"/>
            <a:ext cx="7772400" cy="143785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9D2EF1-F69A-B80D-33D5-2B9F0D7E981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408299" y="4801692"/>
            <a:ext cx="316101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Public Relations Officer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323868" y="4805685"/>
            <a:ext cx="316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Marketing Executive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479171" y="4769726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Radio/TV Presenter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D00BD-489E-1BD5-17E5-63449AB531F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612983" y="2060749"/>
            <a:ext cx="24948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E3EEF-70B3-3E63-4E13-06B1E5B55C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80479" y="2060749"/>
            <a:ext cx="24948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F60E1-31E7-BDFB-4223-6FF6F76B09C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r="14143"/>
          <a:stretch/>
        </p:blipFill>
        <p:spPr>
          <a:xfrm>
            <a:off x="4547644" y="2060749"/>
            <a:ext cx="24948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9215B-47B9-D30B-BA11-396F4AE95D2E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Bitesize: MediaStudies</a:t>
            </a:r>
            <a:endParaRPr lang="en-GB" sz="2000" b="1" u="sng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B3D83-D7F2-E0FF-792A-BFBEF4D68E56}"/>
              </a:ext>
            </a:extLst>
          </p:cNvPr>
          <p:cNvSpPr txBox="1"/>
          <p:nvPr/>
        </p:nvSpPr>
        <p:spPr>
          <a:xfrm>
            <a:off x="4438967" y="5694021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B77B90-F2BF-C6DA-250F-B9F88D7D9A5B}"/>
              </a:ext>
            </a:extLst>
          </p:cNvPr>
          <p:cNvSpPr/>
          <p:nvPr/>
        </p:nvSpPr>
        <p:spPr>
          <a:xfrm>
            <a:off x="327095" y="5814265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1D81B-8CBB-8948-53A1-2E1582AACD49}"/>
              </a:ext>
            </a:extLst>
          </p:cNvPr>
          <p:cNvSpPr/>
          <p:nvPr/>
        </p:nvSpPr>
        <p:spPr>
          <a:xfrm>
            <a:off x="327094" y="5324689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0F00C-68B6-1A41-12C6-57175D5D72CE}"/>
              </a:ext>
            </a:extLst>
          </p:cNvPr>
          <p:cNvSpPr txBox="1"/>
          <p:nvPr/>
        </p:nvSpPr>
        <p:spPr>
          <a:xfrm>
            <a:off x="4433013" y="6126837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B7C6FA-D3B9-01AF-6526-60BAB4066A0D}"/>
              </a:ext>
            </a:extLst>
          </p:cNvPr>
          <p:cNvSpPr txBox="1"/>
          <p:nvPr/>
        </p:nvSpPr>
        <p:spPr>
          <a:xfrm>
            <a:off x="8495458" y="5329045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EB77B5-0D1F-7305-76A1-2674A98A3B2F}"/>
              </a:ext>
            </a:extLst>
          </p:cNvPr>
          <p:cNvSpPr txBox="1"/>
          <p:nvPr/>
        </p:nvSpPr>
        <p:spPr>
          <a:xfrm>
            <a:off x="8466083" y="5814265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123650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Media Studies:</a:t>
            </a:r>
            <a:br>
              <a:rPr lang="en-GB" sz="32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br>
              <a:rPr lang="en-GB" sz="32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240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3E50C3-5A1D-70A5-0840-8D05E0DFC79A}"/>
              </a:ext>
            </a:extLst>
          </p:cNvPr>
          <p:cNvSpPr txBox="1"/>
          <p:nvPr/>
        </p:nvSpPr>
        <p:spPr>
          <a:xfrm>
            <a:off x="1485568" y="2717074"/>
            <a:ext cx="41827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Marketing and Communication Intern: Lara's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B4434-91FB-F693-F8A7-08C3732BE3C5}"/>
              </a:ext>
            </a:extLst>
          </p:cNvPr>
          <p:cNvSpPr txBox="1"/>
          <p:nvPr/>
        </p:nvSpPr>
        <p:spPr>
          <a:xfrm>
            <a:off x="1485569" y="3587588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Promotions Producer: Kim's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2EEE2A-401F-D942-6C94-7351181F5F12}"/>
              </a:ext>
            </a:extLst>
          </p:cNvPr>
          <p:cNvSpPr txBox="1"/>
          <p:nvPr/>
        </p:nvSpPr>
        <p:spPr>
          <a:xfrm>
            <a:off x="1485568" y="4513913"/>
            <a:ext cx="40388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 Associate Producer: Ellie's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16778-31C1-517B-BD5F-A0FCC2775D14}"/>
              </a:ext>
            </a:extLst>
          </p:cNvPr>
          <p:cNvSpPr txBox="1"/>
          <p:nvPr/>
        </p:nvSpPr>
        <p:spPr>
          <a:xfrm>
            <a:off x="7068948" y="2698588"/>
            <a:ext cx="36383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Advertising Arts Director | Explore careers | National Careers Service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(Design Technology) </a:t>
            </a:r>
            <a:endParaRPr lang="en-GB" sz="3600" b="1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A67C5-F447-778A-9807-C06C2DB3400A}"/>
              </a:ext>
            </a:extLst>
          </p:cNvPr>
          <p:cNvSpPr txBox="1"/>
          <p:nvPr/>
        </p:nvSpPr>
        <p:spPr>
          <a:xfrm>
            <a:off x="7013233" y="2245768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Journalist</a:t>
            </a:r>
            <a:r>
              <a:rPr lang="en-GB" sz="3200" b="1">
                <a:solidFill>
                  <a:schemeClr val="tx2"/>
                </a:solidFill>
                <a:latin typeface="Calibri"/>
                <a:cs typeface="Segoe UI"/>
              </a:rPr>
              <a:t> </a:t>
            </a:r>
            <a:endParaRPr lang="en-GB" sz="3200" b="1" u="sng">
              <a:solidFill>
                <a:schemeClr val="tx2"/>
              </a:solidFill>
              <a:latin typeface="Calibri"/>
              <a:ea typeface="+mn-lt"/>
              <a:cs typeface="Segoe UI"/>
            </a:endParaRPr>
          </a:p>
          <a:p>
            <a:endParaRPr lang="en-GB" sz="3200" b="1" u="sng">
              <a:solidFill>
                <a:srgbClr val="05A8A7"/>
              </a:solidFill>
              <a:latin typeface="Calibr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0CE9C-0F98-EAD6-25C6-E445E1B92CE5}"/>
              </a:ext>
            </a:extLst>
          </p:cNvPr>
          <p:cNvSpPr txBox="1"/>
          <p:nvPr/>
        </p:nvSpPr>
        <p:spPr>
          <a:xfrm>
            <a:off x="7013233" y="3236060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Calibr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UX Designer</a:t>
            </a:r>
            <a:r>
              <a:rPr lang="en-GB" sz="3200" b="1">
                <a:solidFill>
                  <a:schemeClr val="accent4"/>
                </a:solidFill>
                <a:latin typeface="Calibri"/>
                <a:cs typeface="Segoe UI"/>
              </a:rPr>
              <a:t> </a:t>
            </a:r>
            <a:endParaRPr lang="en-GB" sz="3200" b="1" u="sng">
              <a:solidFill>
                <a:schemeClr val="accent4"/>
              </a:solidFill>
              <a:latin typeface="Calibri"/>
              <a:ea typeface="+mn-lt"/>
              <a:cs typeface="Segoe UI"/>
            </a:endParaRPr>
          </a:p>
          <a:p>
            <a:endParaRPr lang="en-GB" sz="3200" b="1" u="sng">
              <a:latin typeface="Calibri"/>
              <a:ea typeface="+mn-l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Media Studies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F88AAF-2559-F7C7-6D9D-1B7A58C5A88F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60B4FC7A-AA6F-757B-0DCD-D70A50E89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7"/>
          <a:stretch>
            <a:fillRect/>
          </a:stretch>
        </p:blipFill>
        <p:spPr>
          <a:xfrm>
            <a:off x="4369455" y="6141325"/>
            <a:ext cx="7772400" cy="716675"/>
          </a:xfrm>
          <a:prstGeom prst="rect">
            <a:avLst/>
          </a:prstGeom>
        </p:spPr>
      </p:pic>
      <p:pic>
        <p:nvPicPr>
          <p:cNvPr id="8" name="Picture 7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CBF17B10-7666-C5A6-B19C-DA571A678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4"/>
          <a:stretch>
            <a:fillRect/>
          </a:stretch>
        </p:blipFill>
        <p:spPr>
          <a:xfrm>
            <a:off x="0" y="3452804"/>
            <a:ext cx="2096654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525F94"/>
          </a:solidFill>
          <a:ln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321763" cy="2935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Ideas:</a:t>
            </a:r>
          </a:p>
          <a:p>
            <a:endParaRPr lang="en-GB" sz="80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Broadcast Journalist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Researcher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Assistant/Manager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Executive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Relations Officer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 Presenter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Media Studies?</a:t>
            </a:r>
            <a:endParaRPr lang="en-US" sz="32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70B497-225B-476C-879B-B43BBAB2C5A9}">
  <ds:schemaRefs>
    <ds:schemaRef ds:uri="75ca23ed-fdba-4544-8426-dc162b381dbf"/>
    <ds:schemaRef ds:uri="7b4fb87f-23cb-4748-807b-ac6ab6b70c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75ca23ed-fdba-4544-8426-dc162b381dbf"/>
    <ds:schemaRef ds:uri="7b4fb87f-23cb-4748-807b-ac6ab6b70c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2159</Words>
  <Application>Microsoft Office PowerPoint</Application>
  <PresentationFormat>Widescreen</PresentationFormat>
  <Paragraphs>344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(Design Technology)  </vt:lpstr>
      <vt:lpstr>PowerPoint Presentation</vt:lpstr>
      <vt:lpstr>PowerPoint Presentation</vt:lpstr>
      <vt:lpstr>PowerPoint Presentation</vt:lpstr>
      <vt:lpstr>PowerPoint Presentation</vt:lpstr>
      <vt:lpstr>Media Studies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3</cp:revision>
  <dcterms:created xsi:type="dcterms:W3CDTF">2022-04-04T12:54:06Z</dcterms:created>
  <dcterms:modified xsi:type="dcterms:W3CDTF">2025-09-04T21:25:38Z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