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26"/>
  </p:notesMasterIdLst>
  <p:sldIdLst>
    <p:sldId id="266" r:id="rId10"/>
    <p:sldId id="265" r:id="rId11"/>
    <p:sldId id="285" r:id="rId12"/>
    <p:sldId id="297" r:id="rId13"/>
    <p:sldId id="271" r:id="rId14"/>
    <p:sldId id="256" r:id="rId15"/>
    <p:sldId id="269" r:id="rId16"/>
    <p:sldId id="262" r:id="rId17"/>
    <p:sldId id="300" r:id="rId18"/>
    <p:sldId id="296" r:id="rId19"/>
    <p:sldId id="273" r:id="rId20"/>
    <p:sldId id="291" r:id="rId21"/>
    <p:sldId id="298" r:id="rId22"/>
    <p:sldId id="299" r:id="rId23"/>
    <p:sldId id="293" r:id="rId24"/>
    <p:sldId id="258" r:id="rId2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9F6D5970-FCBB-EE61-BE2C-33A064391527}" name="Tash Fuller" initials="TF" userId="S::nfuller@careersandenterprise.co.uk::281d84ef-d589-4e19-9b37-4850dfb7e0b2" providerId="AD"/>
  <p188:author id="{2948CD91-287B-3A82-22F6-A215488D9BBC}" name="Marie Jobson" initials="MJ" userId="S::mjobson@careersandenterprise.co.uk::bb001ab6-dd99-4b09-874d-ddf5a90bdfd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8A9"/>
    <a:srgbClr val="525F94"/>
    <a:srgbClr val="006A94"/>
    <a:srgbClr val="F2656A"/>
    <a:srgbClr val="036A94"/>
    <a:srgbClr val="155045"/>
    <a:srgbClr val="484A47"/>
    <a:srgbClr val="00A8A6"/>
    <a:srgbClr val="E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57264" autoAdjust="0"/>
  </p:normalViewPr>
  <p:slideViewPr>
    <p:cSldViewPr snapToGrid="0">
      <p:cViewPr varScale="1">
        <p:scale>
          <a:sx n="63" d="100"/>
          <a:sy n="63" d="100"/>
        </p:scale>
        <p:origin x="24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9/4/2025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k39nrd/jobs-that-use-modern-foreign-languages/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k39nrd/jobs-that-use-modern-foreign-languages/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k39nrd/jobs-that-use-modern-foreign-languages/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icould.com/explore/categories/subject/travel-and-tourism" TargetMode="External"/><Relationship Id="rId4" Type="http://schemas.openxmlformats.org/officeDocument/2006/relationships/hyperlink" Target="https://nationalcareers.service.gov.uk/explore-career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athcareersuk.com/other-careers-video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mbition.northeast-ca.gov.uk/buzz-quiz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Purpose of slides: </a:t>
            </a:r>
            <a:endParaRPr lang="en-GB" dirty="0"/>
          </a:p>
          <a:p>
            <a:r>
              <a:rPr lang="en-GB" dirty="0"/>
              <a:t>To allow you to highlight the relevance of your subject to future careers and opportunities.</a:t>
            </a:r>
          </a:p>
          <a:p>
            <a:r>
              <a:rPr lang="en-GB" dirty="0"/>
              <a:t>To enable students to explore the full range of options available to them.</a:t>
            </a:r>
            <a:endParaRPr lang="en-US" dirty="0"/>
          </a:p>
          <a:p>
            <a:endParaRPr lang="en-GB" dirty="0"/>
          </a:p>
          <a:p>
            <a:r>
              <a:rPr lang="en-GB" b="1" dirty="0"/>
              <a:t>Aims:</a:t>
            </a:r>
            <a:endParaRPr lang="en-GB" dirty="0"/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engage students in your subject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highlight pathways and opportunities from your subject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encourage students to consider your subject at KS4/Post 16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support work across the school towards Gatsby Benchmark 4</a:t>
            </a:r>
          </a:p>
          <a:p>
            <a:pPr marL="171450" indent="-171450">
              <a:buFont typeface="Arial,Sans-Serif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How to use these slides?</a:t>
            </a:r>
            <a:endParaRPr lang="en-GB" dirty="0"/>
          </a:p>
          <a:p>
            <a:r>
              <a:rPr lang="en-GB" dirty="0"/>
              <a:t>These slides can be used at any point during KS3/4 or post 16 to engage students in learning and to highlight the relevance of your subject to future careers and opportunities.</a:t>
            </a:r>
          </a:p>
          <a:p>
            <a:r>
              <a:rPr lang="en-GB" dirty="0"/>
              <a:t>They will be of most relevance within an option process and can support work you are doing to encourage students to consider their options for KS4/Post 16.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FontTx/>
              <a:buNone/>
            </a:pPr>
            <a:endParaRPr lang="en-GB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Here is the power point version of the infographic resource showing different options learners could follow to get into teaching. </a:t>
            </a:r>
            <a:endParaRPr lang="en-US"/>
          </a:p>
          <a:p>
            <a:r>
              <a:rPr lang="en-GB"/>
              <a:t>Go through this with your learners and give examples of different staff in your school, special school or college who followed these paths.</a:t>
            </a:r>
            <a:endParaRPr lang="en-US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2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91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0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68B5-7F57-5E67-67D8-E5091717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95040-5012-8088-5435-321B06034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E575-1BB4-E442-24A2-F773B9A0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025C-F062-AB5B-0D84-5FBF75F80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30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31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1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r>
              <a:rPr lang="en-GB" b="1"/>
              <a:t>Boost career opportunities</a:t>
            </a:r>
            <a:endParaRPr lang="en-GB"/>
          </a:p>
          <a:p>
            <a:r>
              <a:rPr lang="en-GB"/>
              <a:t>Employers value language skills in fields like business, tourism, translation, diplomacy, and international relations.</a:t>
            </a:r>
          </a:p>
          <a:p>
            <a:pPr marL="171450" indent="-171450">
              <a:buFont typeface="Symbol"/>
              <a:buChar char="•"/>
            </a:pPr>
            <a:r>
              <a:rPr lang="en-GB" b="1"/>
              <a:t>Enhancing communication skills</a:t>
            </a:r>
            <a:endParaRPr lang="en-GB"/>
          </a:p>
          <a:p>
            <a:r>
              <a:rPr lang="en-GB"/>
              <a:t>The act of learning and using a new language inherently develops crucial communication skills. You refine your ability to speak clearly, listen attentively, and express complex ideas effectively.</a:t>
            </a:r>
          </a:p>
          <a:p>
            <a:pPr marL="171450" indent="-171450">
              <a:buFont typeface="Symbol"/>
              <a:buChar char="•"/>
            </a:pPr>
            <a:r>
              <a:rPr lang="en-GB" b="1"/>
              <a:t>Understanding others</a:t>
            </a:r>
            <a:endParaRPr lang="en-GB"/>
          </a:p>
          <a:p>
            <a:r>
              <a:rPr lang="en-GB"/>
              <a:t>MFL helps you appreciate different ways of life, traditions, and perspectives, making you a more open-minded and global citizen.</a:t>
            </a:r>
          </a:p>
          <a:p>
            <a:pPr marL="171450" indent="-171450">
              <a:buFont typeface="Symbol"/>
              <a:buChar char="•"/>
            </a:pPr>
            <a:r>
              <a:rPr lang="en-GB" b="1"/>
              <a:t>Improve brain power</a:t>
            </a:r>
            <a:br>
              <a:rPr lang="en-GB" b="1">
                <a:cs typeface="+mn-lt"/>
              </a:rPr>
            </a:br>
            <a:r>
              <a:rPr lang="en-GB"/>
              <a:t>Studying languages strengthens memory, problem-solving, and multitasking skills - and can even delay cognitive decline later in life.</a:t>
            </a:r>
          </a:p>
          <a:p>
            <a:pPr marL="171450" indent="-171450">
              <a:buFont typeface="Symbol"/>
              <a:buChar char="•"/>
            </a:pPr>
            <a:r>
              <a:rPr lang="en-GB" b="1"/>
              <a:t>Communicate with the world</a:t>
            </a:r>
            <a:br>
              <a:rPr lang="en-GB" b="1">
                <a:cs typeface="+mn-lt"/>
              </a:rPr>
            </a:br>
            <a:r>
              <a:rPr lang="en-GB"/>
              <a:t>Learning another language helps you speak with people from different countries, opening up travel, friendships, and cultural exchange.</a:t>
            </a:r>
          </a:p>
          <a:p>
            <a:endParaRPr lang="en-GB"/>
          </a:p>
          <a:p>
            <a:endParaRPr lang="en-GB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Jobs that use</a:t>
            </a:r>
            <a:r>
              <a:rPr lang="en-GB" dirty="0"/>
              <a:t> Modern Foreign languages</a:t>
            </a:r>
            <a:r>
              <a:rPr lang="en-GB" dirty="0">
                <a:effectLst/>
              </a:rPr>
              <a:t> BBC Bitesize Careers:</a:t>
            </a:r>
            <a:r>
              <a:rPr lang="en-GB" dirty="0"/>
              <a:t> </a:t>
            </a:r>
            <a:r>
              <a:rPr lang="en-GB" dirty="0">
                <a:effectLst/>
                <a:hlinkClick r:id="rId3"/>
              </a:rPr>
              <a:t>https://www.bbc.co.uk/bitesize/</a:t>
            </a:r>
            <a:r>
              <a:rPr lang="en-GB" dirty="0">
                <a:hlinkClick r:id="rId3"/>
              </a:rPr>
              <a:t>tags/zk39nrd/jobs-that-use-modern-foreign-languages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1</a:t>
            </a:r>
            <a:endParaRPr lang="en-GB" sz="1200" dirty="0"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b="1" dirty="0">
                <a:effectLst/>
                <a:latin typeface="+mn-lt"/>
                <a:ea typeface="Calibri"/>
                <a:cs typeface="Calibri"/>
              </a:rPr>
              <a:t>Activity Ideas: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Ahead of revealing content of slide, encourage students to think about as many roles linked to your subject as they can in pairs/groups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Encourage students to engage with specific videos/profiles or direct students to specific roles/careers to predict, research and reflect on: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Pathways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Essential Skills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Wages/Work Conditions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Why they, might like/not like </a:t>
            </a:r>
            <a:r>
              <a:rPr lang="en-GB" dirty="0">
                <a:latin typeface="+mn-lt"/>
                <a:ea typeface="Calibri"/>
                <a:cs typeface="Calibri"/>
              </a:rPr>
              <a:t>in a particular</a:t>
            </a: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 role?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27AF-8F76-7E96-C0DC-D685C82D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F9BAF-3116-18F0-7BF3-613DEB9B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15A9B-9DBF-0AE6-62E9-573F101B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Jobs that use</a:t>
            </a:r>
            <a:r>
              <a:rPr lang="en-GB" dirty="0"/>
              <a:t> Modern Foreign languages </a:t>
            </a:r>
            <a:r>
              <a:rPr lang="en-GB" dirty="0">
                <a:effectLst/>
              </a:rPr>
              <a:t>BBC Bitesize Careers:</a:t>
            </a:r>
            <a:r>
              <a:rPr lang="en-GB" dirty="0"/>
              <a:t> </a:t>
            </a:r>
            <a:r>
              <a:rPr lang="en-GB" dirty="0">
                <a:effectLst/>
                <a:hlinkClick r:id="rId3"/>
              </a:rPr>
              <a:t>https://www.bbc.co.uk/bitesize/tags/</a:t>
            </a:r>
            <a:r>
              <a:rPr lang="en-GB" dirty="0">
                <a:hlinkClick r:id="rId3"/>
              </a:rPr>
              <a:t>zk39nrd</a:t>
            </a:r>
            <a:r>
              <a:rPr lang="en-GB" dirty="0">
                <a:effectLst/>
                <a:hlinkClick r:id="rId3"/>
              </a:rPr>
              <a:t>/</a:t>
            </a:r>
            <a:r>
              <a:rPr lang="en-GB" dirty="0">
                <a:hlinkClick r:id="rId3"/>
              </a:rPr>
              <a:t>jobs-that-use-modern-foreign-languages</a:t>
            </a:r>
            <a:r>
              <a:rPr lang="en-GB" dirty="0">
                <a:effectLst/>
                <a:hlinkClick r:id="rId3"/>
              </a:rPr>
              <a:t>/1</a:t>
            </a:r>
            <a:endParaRPr lang="en-GB" dirty="0">
              <a:hlinkClick r:id="rId3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they, might like/not like </a:t>
            </a:r>
            <a:r>
              <a:rPr lang="en-GB" dirty="0"/>
              <a:t>in a particular </a:t>
            </a:r>
            <a:r>
              <a:rPr lang="en-GB" dirty="0">
                <a:effectLst/>
              </a:rPr>
              <a:t>role?</a:t>
            </a:r>
            <a:endParaRPr lang="en-GB" dirty="0">
              <a:ea typeface="Calibri"/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E18D-8FC5-103F-4D07-ED746ADA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6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It’s important for students to understand the wide range of possibilities arising from your subject. Here’s some to explore…try and focus on less obvious choices.</a:t>
            </a:r>
          </a:p>
          <a:p>
            <a:r>
              <a:rPr lang="en-US" dirty="0"/>
              <a:t>To select more yourself:</a:t>
            </a:r>
          </a:p>
          <a:p>
            <a:r>
              <a:rPr lang="en-US" dirty="0"/>
              <a:t>BBC Bitesize link:</a:t>
            </a:r>
          </a:p>
          <a:p>
            <a:r>
              <a:rPr lang="en-US" dirty="0">
                <a:hlinkClick r:id="rId3"/>
              </a:rPr>
              <a:t>https://www.bbc.co.uk/bitesize/tags/zk39nrd/jobs-that-use-modern-foreign-languages/1</a:t>
            </a:r>
            <a:endParaRPr lang="en-US" dirty="0">
              <a:cs typeface="Calibri" panose="020F0502020204030204"/>
              <a:hlinkClick r:id="rId3"/>
            </a:endParaRPr>
          </a:p>
          <a:p>
            <a:endParaRPr lang="en-US" dirty="0">
              <a:cs typeface="Calibri" panose="020F0502020204030204"/>
            </a:endParaRPr>
          </a:p>
          <a:p>
            <a:r>
              <a:rPr lang="en-US" dirty="0"/>
              <a:t>National Careers Service link:</a:t>
            </a:r>
          </a:p>
          <a:p>
            <a:r>
              <a:rPr lang="en-US" dirty="0">
                <a:hlinkClick r:id="rId4"/>
              </a:rPr>
              <a:t>https://nationalcareers.service.gov.uk/explore-careers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Icould</a:t>
            </a:r>
            <a:r>
              <a:rPr lang="en-US" dirty="0">
                <a:cs typeface="Calibri"/>
              </a:rPr>
              <a:t> links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hlinkClick r:id="rId5"/>
              </a:rPr>
              <a:t>Careers ideas and information - Travel &amp; Tourism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MYPATH are a series of fabulous videos designed to inspire students in a variety of jobs.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https://www.mypathcareersuk.com/other-careers-videos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Inspire students with these clips.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5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https://nationalcareers.service.gov.uk/explore-careers</a:t>
            </a:r>
          </a:p>
          <a:p>
            <a:endParaRPr lang="en-GB" dirty="0"/>
          </a:p>
          <a:p>
            <a:r>
              <a:rPr lang="en-GB" b="1" dirty="0"/>
              <a:t>How to use this slide:</a:t>
            </a:r>
            <a:endParaRPr lang="en-GB" dirty="0"/>
          </a:p>
          <a:p>
            <a:endParaRPr lang="en-GB" dirty="0"/>
          </a:p>
          <a:p>
            <a:pPr>
              <a:defRPr/>
            </a:pPr>
            <a:r>
              <a:rPr lang="en-GB" dirty="0"/>
              <a:t>Highlight the National Careers Service: Explore Careers Tool 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https://nationalcareers.service.gov.uk/explore-careers</a:t>
            </a:r>
            <a:endParaRPr lang="en-GB" dirty="0">
              <a:hlinkClick r:id="rId3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Encourage students to access the tool and research general or specific roles linked to your subject.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Set students comparative/reflective tasks about why students may/may not like jobs they research.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Ask if your students have done the Buzz quiz (5mins to complete) – if they haven’t then consider setting this as a pre/post task to allow them to reflect on how these roles may suit them based on their profile. Take the test and find out which animal you are, too!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GB" dirty="0">
                <a:hlinkClick r:id="rId4"/>
              </a:rPr>
              <a:t>The Buzz Quiz (Quiz) - North East Ambition</a:t>
            </a:r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FA38-E476-468F-BBCA-7E6E019007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163F-D55C-379C-5CE6-C1AB5C039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BB33D-5017-C9DE-45E0-10102ABFF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2FB6D-0085-38EB-0FE1-DE154CBE8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bullets on the slide to discuss benefits of teaching.</a:t>
            </a:r>
            <a:endParaRPr lang="en-GB" dirty="0">
              <a:cs typeface="Calibri"/>
            </a:endParaRPr>
          </a:p>
          <a:p>
            <a:r>
              <a:rPr lang="en-GB" dirty="0"/>
              <a:t>Bring through the reasons cited in your guide P5:</a:t>
            </a:r>
            <a:endParaRPr lang="en-GB" dirty="0">
              <a:cs typeface="Calibri"/>
            </a:endParaRPr>
          </a:p>
          <a:p>
            <a:r>
              <a:rPr lang="en-GB" dirty="0"/>
              <a:t>Re teaching: </a:t>
            </a:r>
          </a:p>
          <a:p>
            <a:r>
              <a:rPr lang="en-GB" dirty="0"/>
              <a:t>2. Turn your passion into a career</a:t>
            </a:r>
            <a:endParaRPr lang="en-GB" dirty="0">
              <a:cs typeface="Calibri"/>
            </a:endParaRPr>
          </a:p>
          <a:p>
            <a:r>
              <a:rPr lang="en-GB" dirty="0"/>
              <a:t>3. The reward is always worth the challenge</a:t>
            </a:r>
            <a:endParaRPr lang="en-GB" dirty="0">
              <a:cs typeface="Calibri"/>
            </a:endParaRPr>
          </a:p>
          <a:p>
            <a:r>
              <a:rPr lang="en-GB" dirty="0"/>
              <a:t>4. More time for what you love</a:t>
            </a:r>
            <a:endParaRPr lang="en-GB" dirty="0">
              <a:cs typeface="Calibri"/>
            </a:endParaRPr>
          </a:p>
          <a:p>
            <a:r>
              <a:rPr lang="en-GB" dirty="0"/>
              <a:t>5. Start on at least £25k (£32k inner London)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‘Explore teaching’ is a great introduction for your students to consider what it is really like to be on the other side of the desk (you choose the best fit video for your students).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·Daniel is the early stages of his teaching career as a primary teacher and shares his journey, belief, and pride that great teachers make all the difference. </a:t>
            </a:r>
            <a:endParaRPr lang="en-US" dirty="0"/>
          </a:p>
          <a:p>
            <a:r>
              <a:rPr lang="en-GB" dirty="0"/>
              <a:t>·Jem who always wanted to be a teacher from his time at university, teaches history and politics in an 11-18 secondary school. Filmed in his school, he shares his career progression, along with pupils sharing why they enjoy his lessons.</a:t>
            </a:r>
            <a:endParaRPr lang="en-GB" dirty="0">
              <a:cs typeface="Calibri"/>
            </a:endParaRPr>
          </a:p>
          <a:p>
            <a:r>
              <a:rPr lang="en-GB" dirty="0"/>
              <a:t>·Shaniqua is a primary teacher who shares her inspiring and personal journey from having to retake her GCSEs, to working as a Teaching Assistant, alongside studying for a degree. Filmed in her school, which she used to attend, Shaniqua shares her message that there are ‘other ways to become a teacher than doing A Levels and straight to university’. 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The right skills to teach?</a:t>
            </a:r>
            <a:endParaRPr lang="en-GB" dirty="0">
              <a:cs typeface="Calibri"/>
            </a:endParaRPr>
          </a:p>
          <a:p>
            <a:r>
              <a:rPr lang="en-GB" dirty="0"/>
              <a:t>These three very short films show students those skills they have already gained like teamwork, imagination or a love of learning - could they be more of teacher than they think?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What makes a great teacher?</a:t>
            </a:r>
            <a:endParaRPr lang="en-GB" dirty="0">
              <a:cs typeface="Calibri"/>
            </a:endParaRPr>
          </a:p>
          <a:p>
            <a:r>
              <a:rPr lang="en-GB" dirty="0"/>
              <a:t>A short video where secondary pupils share their responses to this question. Try asking your students first and then comparing their answers with the students on film.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C13F-ECA7-02FC-80B7-CB7D0D05C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0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careers-advice/interview-advice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nationalcareers.service.gov.uk/careers-advice/cv-section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ationalcareers.service.gov.uk/careers-advice/application-forms" TargetMode="External"/><Relationship Id="rId5" Type="http://schemas.openxmlformats.org/officeDocument/2006/relationships/hyperlink" Target="https://www.ndti.org.uk/resources/preparing-for-adulthood-all-tools-resources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gov.uk/access-to-work" TargetMode="External"/><Relationship Id="rId9" Type="http://schemas.openxmlformats.org/officeDocument/2006/relationships/hyperlink" Target="https://nationalcareers.service.gov.uk/careers-advice#progressing-your-care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hyperlink" Target="https://www.thecompleteuniversityguide.co.uk/league-tables/rankings/french" TargetMode="External"/><Relationship Id="rId4" Type="http://schemas.openxmlformats.org/officeDocument/2006/relationships/hyperlink" Target="https://www.thecompleteuniversityguide.co.uk/league-tables/rankings/art-and-desig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spects.ac.uk/job-profiles/diplomatic-service-officer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bbc.co.uk/bitesize/tags/zk39nrd/jobs-that-use-modern-foreign-languages/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11" Type="http://schemas.openxmlformats.org/officeDocument/2006/relationships/hyperlink" Target="https://www.bbc.co.uk/bitesize/articles/z4dm92p" TargetMode="External"/><Relationship Id="rId5" Type="http://schemas.openxmlformats.org/officeDocument/2006/relationships/image" Target="../media/image12.jpeg"/><Relationship Id="rId10" Type="http://schemas.openxmlformats.org/officeDocument/2006/relationships/hyperlink" Target="https://www.bbc.co.uk/bitesize/articles/znffjhv" TargetMode="External"/><Relationship Id="rId4" Type="http://schemas.openxmlformats.org/officeDocument/2006/relationships/image" Target="../media/image11.jpeg"/><Relationship Id="rId9" Type="http://schemas.openxmlformats.org/officeDocument/2006/relationships/hyperlink" Target="https://icould.com/stories/hannah-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could.com/stories/chloe-t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bbc.co.uk/bitesize/tags/zk39nrd/jobs-that-use-modern-foreign-languages/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hyperlink" Target="https://icould.com/stories/frances-p/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s://www.youtube.com/watch?v=19isWA_qv7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security-service-personnel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www.bbc.co.uk/bitesize/articles/zrd7vk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m8rhbk" TargetMode="External"/><Relationship Id="rId5" Type="http://schemas.openxmlformats.org/officeDocument/2006/relationships/hyperlink" Target="https://www.bbc.co.uk/bitesize/articles/z4dm92p" TargetMode="External"/><Relationship Id="rId10" Type="http://schemas.openxmlformats.org/officeDocument/2006/relationships/hyperlink" Target="https://nationalcareers.service.gov.uk/job-profiles/border-force-officer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nationalcareers.service.gov.uk/job-profiles/business-development-manag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youtube.com/watch?v=IEpo7YizXj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dXVpQ7XkSWc" TargetMode="External"/><Relationship Id="rId5" Type="http://schemas.openxmlformats.org/officeDocument/2006/relationships/hyperlink" Target="https://www.youtube.com/watch?v=jFCifuGxgbQ" TargetMode="Externa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customer-services-manage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bilingual-secretar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translator" TargetMode="External"/><Relationship Id="rId5" Type="http://schemas.openxmlformats.org/officeDocument/2006/relationships/hyperlink" Target="https://nationalcareers.service.gov.uk/job-profiles/marketing-executive" TargetMode="External"/><Relationship Id="rId4" Type="http://schemas.openxmlformats.org/officeDocument/2006/relationships/hyperlink" Target="https://nationalcareers.service.gov.uk/job-profiles/diplomatic-service-officer" TargetMode="Externa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Ti_LyNpUqk%20&#8203;" TargetMode="External"/><Relationship Id="rId13" Type="http://schemas.openxmlformats.org/officeDocument/2006/relationships/hyperlink" Target="https://www.youtube.com/watch?v=DFUqsm4tqsY" TargetMode="External"/><Relationship Id="rId3" Type="http://schemas.openxmlformats.org/officeDocument/2006/relationships/hyperlink" Target="https://www.youtube.com/watch?v=2tdtB1gTUkc" TargetMode="External"/><Relationship Id="rId7" Type="http://schemas.openxmlformats.org/officeDocument/2006/relationships/hyperlink" Target="https://www.youtube.com/watch?v=fn1S75ppWuU&amp;feature=youtu.be" TargetMode="Externa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fn1S75ppWuU" TargetMode="External"/><Relationship Id="rId11" Type="http://schemas.openxmlformats.org/officeDocument/2006/relationships/hyperlink" Target="https://www.youtube.com/watch?v=MS5oga97jLI" TargetMode="External"/><Relationship Id="rId5" Type="http://schemas.openxmlformats.org/officeDocument/2006/relationships/hyperlink" Target="https://www.youtube.com/watch?v=XiO4j5AuDXc" TargetMode="External"/><Relationship Id="rId10" Type="http://schemas.openxmlformats.org/officeDocument/2006/relationships/hyperlink" Target="https://youtu.be/MS5oga97jLI" TargetMode="External"/><Relationship Id="rId4" Type="http://schemas.openxmlformats.org/officeDocument/2006/relationships/hyperlink" Target="https://www.youtube.com/watch?v=XaN-7sxSTG8" TargetMode="External"/><Relationship Id="rId9" Type="http://schemas.openxmlformats.org/officeDocument/2006/relationships/hyperlink" Target="https://www.youtube.com/watch?v=oTi_LyNpUqk" TargetMode="Externa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BDB53F-ED98-9A26-25E3-AD0189094246}"/>
              </a:ext>
            </a:extLst>
          </p:cNvPr>
          <p:cNvSpPr/>
          <p:nvPr/>
        </p:nvSpPr>
        <p:spPr>
          <a:xfrm>
            <a:off x="2930769" y="0"/>
            <a:ext cx="9261231" cy="68580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background with black lines&#10;&#10;AI-generated content may be incorrect.">
            <a:extLst>
              <a:ext uri="{FF2B5EF4-FFF2-40B4-BE49-F238E27FC236}">
                <a16:creationId xmlns:a16="http://schemas.microsoft.com/office/drawing/2014/main" id="{5D06784B-25E8-8F31-10BA-463A8232C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3" b="50000"/>
          <a:stretch>
            <a:fillRect/>
          </a:stretch>
        </p:blipFill>
        <p:spPr>
          <a:xfrm>
            <a:off x="2081663" y="6110883"/>
            <a:ext cx="9573738" cy="7471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CF3ED-74A7-8809-9B6C-A2B090547BE2}"/>
              </a:ext>
            </a:extLst>
          </p:cNvPr>
          <p:cNvSpPr/>
          <p:nvPr/>
        </p:nvSpPr>
        <p:spPr>
          <a:xfrm>
            <a:off x="0" y="0"/>
            <a:ext cx="2930769" cy="6858000"/>
          </a:xfrm>
          <a:prstGeom prst="rect">
            <a:avLst/>
          </a:prstGeom>
          <a:solidFill>
            <a:srgbClr val="006A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858D-28D0-0460-452B-8CFAE9F0AC27}"/>
              </a:ext>
            </a:extLst>
          </p:cNvPr>
          <p:cNvSpPr txBox="1"/>
          <p:nvPr/>
        </p:nvSpPr>
        <p:spPr>
          <a:xfrm>
            <a:off x="3329354" y="2254319"/>
            <a:ext cx="7760678" cy="2557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848"/>
              </a:spcAft>
              <a:buNone/>
            </a:pPr>
            <a:r>
              <a:rPr lang="en-GB" sz="4800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Modern Foreign Languages </a:t>
            </a:r>
          </a:p>
          <a:p>
            <a:pPr>
              <a:lnSpc>
                <a:spcPts val="3600"/>
              </a:lnSpc>
              <a:spcAft>
                <a:spcPts val="848"/>
              </a:spcAft>
              <a:buNone/>
            </a:pPr>
            <a:endParaRPr lang="en-GB" sz="3600" b="1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r>
              <a:rPr lang="en-GB" sz="3600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My Learning, My Future</a:t>
            </a:r>
            <a:endParaRPr lang="en-GB" sz="360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endParaRPr lang="en-GB" b="1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spcAft>
                <a:spcPts val="848"/>
              </a:spcAft>
            </a:pPr>
            <a:r>
              <a:rPr lang="en-GB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Where can studying Hair and Beauty take you? Highlighting the relevance of </a:t>
            </a:r>
            <a:r>
              <a:rPr lang="en-GB" b="1">
                <a:solidFill>
                  <a:schemeClr val="bg1"/>
                </a:solidFill>
                <a:latin typeface="Lato" panose="020F0502020204030203" pitchFamily="34" charset="77"/>
              </a:rPr>
              <a:t>Modern Foreign Languages </a:t>
            </a:r>
            <a:r>
              <a:rPr lang="en-GB" b="1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to future careers and opportunities​</a:t>
            </a:r>
            <a:endParaRPr lang="en-GB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F53011-56C0-121F-773E-B540232A729A}"/>
              </a:ext>
            </a:extLst>
          </p:cNvPr>
          <p:cNvCxnSpPr/>
          <p:nvPr/>
        </p:nvCxnSpPr>
        <p:spPr>
          <a:xfrm>
            <a:off x="2930769" y="5287108"/>
            <a:ext cx="7760677" cy="0"/>
          </a:xfrm>
          <a:prstGeom prst="line">
            <a:avLst/>
          </a:prstGeom>
          <a:ln w="38100">
            <a:solidFill>
              <a:srgbClr val="00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3563D-7499-E3CE-772E-9C60085EC3EC}"/>
              </a:ext>
            </a:extLst>
          </p:cNvPr>
          <p:cNvCxnSpPr>
            <a:cxnSpLocks/>
          </p:cNvCxnSpPr>
          <p:nvPr/>
        </p:nvCxnSpPr>
        <p:spPr>
          <a:xfrm flipH="1">
            <a:off x="1019908" y="5287108"/>
            <a:ext cx="1910861" cy="0"/>
          </a:xfrm>
          <a:prstGeom prst="line">
            <a:avLst/>
          </a:prstGeom>
          <a:ln w="38100">
            <a:solidFill>
              <a:srgbClr val="00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C048490-4E7B-A17D-4818-F7F0BB2DA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456235"/>
            <a:ext cx="1910859" cy="4203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5F3E-DB9C-BC45-0568-9071D5D60E2D}"/>
              </a:ext>
            </a:extLst>
          </p:cNvPr>
          <p:cNvCxnSpPr>
            <a:cxnSpLocks/>
          </p:cNvCxnSpPr>
          <p:nvPr/>
        </p:nvCxnSpPr>
        <p:spPr>
          <a:xfrm flipV="1">
            <a:off x="9869451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796E3-80C9-EA70-492B-350DBC344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9432" y="362143"/>
            <a:ext cx="1555375" cy="678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BB4512-ECF9-B35B-654D-B98A4E5D22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421"/>
          <a:stretch>
            <a:fillRect/>
          </a:stretch>
        </p:blipFill>
        <p:spPr>
          <a:xfrm>
            <a:off x="0" y="1397901"/>
            <a:ext cx="253218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Lato" panose="020F0502020204030203" pitchFamily="34" charset="77"/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A-Level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026420" y="2632356"/>
            <a:ext cx="3064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bg2"/>
                </a:solidFill>
                <a:latin typeface="Lato" panose="020F0502020204030203" pitchFamily="34" charset="77"/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497082" y="2593288"/>
            <a:ext cx="20600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Apprenticeships</a:t>
            </a:r>
            <a:endParaRPr lang="en-US" sz="1200" b="1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2952035" y="5895748"/>
            <a:ext cx="639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" panose="020F0502020204030203" pitchFamily="34" charset="77"/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598225" y="6444428"/>
            <a:ext cx="11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Lato" panose="020F0502020204030203" pitchFamily="34" charset="77"/>
              </a:rPr>
              <a:t>Teacher</a:t>
            </a:r>
            <a:endParaRPr lang="en-US" sz="1200" b="1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 b="1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100" b="1">
                <a:solidFill>
                  <a:schemeClr val="bg2"/>
                </a:solidFill>
                <a:latin typeface="Lato" panose="020F0502020204030203" pitchFamily="34" charset="77"/>
                <a:cs typeface="Calibri"/>
              </a:rPr>
              <a:t>• A minimum GCSE Grade 4 or above in English and Maths (plus Science if you want to teach primary) </a:t>
            </a:r>
            <a:endParaRPr lang="en-GB" sz="1100" b="1">
              <a:solidFill>
                <a:schemeClr val="bg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algn="ctr"/>
            <a:r>
              <a:rPr lang="en-GB" sz="1100" b="1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A degree or equivalent qualification</a:t>
            </a:r>
            <a:endParaRPr lang="en-GB" sz="1100" b="1">
              <a:solidFill>
                <a:schemeClr val="bg2"/>
              </a:solidFill>
              <a:effectLst/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A-Levels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4" y="2952175"/>
            <a:ext cx="2723106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T levels are nationally recognised, technical qualifications for 16–19-year-olds. Designed by leading employers, one T level is equivalent in size to 3 A-Levels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>
                <a:solidFill>
                  <a:schemeClr val="bg2"/>
                </a:solidFill>
                <a:latin typeface="Lato" panose="020F0502020204030203" pitchFamily="34" charset="77"/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  <a:t>Complete a degree course</a:t>
            </a:r>
            <a:b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400" b="1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It is possible to get QTS as part of an undergraduate degree, for example:</a:t>
            </a:r>
          </a:p>
          <a:p>
            <a:br>
              <a:rPr lang="en-GB" sz="20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Arts (BA)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Education (</a:t>
            </a:r>
            <a:r>
              <a:rPr lang="en-GB" sz="1000" err="1">
                <a:solidFill>
                  <a:schemeClr val="bg2"/>
                </a:solidFill>
                <a:latin typeface="Lato" panose="020F0502020204030203" pitchFamily="34" charset="77"/>
              </a:rPr>
              <a:t>BEd</a:t>
            </a: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9925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70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Top up to a degree (Level 6) in a year of full-time study</a:t>
            </a:r>
            <a:endParaRPr lang="en-GB" sz="100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Degree apprenticeship 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(Level 6-7). There is a Level 6 Teaching apprenticeship programme</a:t>
            </a:r>
          </a:p>
        </p:txBody>
      </p:sp>
      <p:pic>
        <p:nvPicPr>
          <p:cNvPr id="23" name="Picture 22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D8FE170-A078-B8BC-B97F-5563A4CC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A96440-D688-FF70-CFF3-1030357961BC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C33129-BDDD-CDE1-11D3-E44F9AACF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" r="33024" b="759"/>
          <a:stretch>
            <a:fillRect/>
          </a:stretch>
        </p:blipFill>
        <p:spPr>
          <a:xfrm>
            <a:off x="6979010" y="2723915"/>
            <a:ext cx="5212990" cy="1410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31E278-E2FE-76D3-2FA6-D5D783B14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1" t="759" b="759"/>
          <a:stretch>
            <a:fillRect/>
          </a:stretch>
        </p:blipFill>
        <p:spPr>
          <a:xfrm>
            <a:off x="0" y="2723915"/>
            <a:ext cx="5024158" cy="1410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0375" y="479861"/>
            <a:ext cx="9144000" cy="2587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Modern Foreign Languages pathways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73CAC7-911E-734A-8EBA-E421169048A3}"/>
              </a:ext>
            </a:extLst>
          </p:cNvPr>
          <p:cNvSpPr txBox="1">
            <a:spLocks/>
          </p:cNvSpPr>
          <p:nvPr/>
        </p:nvSpPr>
        <p:spPr>
          <a:xfrm>
            <a:off x="863928" y="5041938"/>
            <a:ext cx="36957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>
                <a:latin typeface="Lato" panose="020F0502020204030203" pitchFamily="34" charset="77"/>
                <a:cs typeface="Calibri"/>
              </a:rPr>
              <a:t>Combine study </a:t>
            </a:r>
            <a:br>
              <a:rPr lang="en-GB" sz="2500" b="1">
                <a:latin typeface="Lato" panose="020F0502020204030203" pitchFamily="34" charset="77"/>
                <a:cs typeface="Calibri" panose="020F0502020204030204" pitchFamily="34" charset="0"/>
              </a:rPr>
            </a:br>
            <a:r>
              <a:rPr lang="en-GB" sz="2500" b="1">
                <a:latin typeface="Lato" panose="020F0502020204030203" pitchFamily="34" charset="77"/>
                <a:cs typeface="Calibri"/>
              </a:rPr>
              <a:t>and work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E53D00-33D1-AD4B-92BE-C5FEE54FE9D2}"/>
              </a:ext>
            </a:extLst>
          </p:cNvPr>
          <p:cNvSpPr txBox="1">
            <a:spLocks/>
          </p:cNvSpPr>
          <p:nvPr/>
        </p:nvSpPr>
        <p:spPr>
          <a:xfrm>
            <a:off x="4718050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>
                <a:latin typeface="Lato" panose="020F0502020204030203" pitchFamily="34" charset="77"/>
                <a:cs typeface="Calibri"/>
              </a:rPr>
              <a:t>Study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D34C8-B320-AA43-A6E6-09BBD8B2140E}"/>
              </a:ext>
            </a:extLst>
          </p:cNvPr>
          <p:cNvSpPr txBox="1">
            <a:spLocks/>
          </p:cNvSpPr>
          <p:nvPr/>
        </p:nvSpPr>
        <p:spPr>
          <a:xfrm>
            <a:off x="8226425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>
                <a:latin typeface="Lato" panose="020F0502020204030203" pitchFamily="34" charset="77"/>
                <a:cs typeface="Calibri"/>
              </a:rPr>
              <a:t>Work</a:t>
            </a:r>
          </a:p>
        </p:txBody>
      </p:sp>
      <p:pic>
        <p:nvPicPr>
          <p:cNvPr id="4" name="Picture 3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761A871D-C49D-613E-A882-247BD8110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292677"/>
            <a:ext cx="2272645" cy="2272645"/>
          </a:xfrm>
          <a:prstGeom prst="rect">
            <a:avLst/>
          </a:prstGeom>
        </p:spPr>
      </p:pic>
      <p:pic>
        <p:nvPicPr>
          <p:cNvPr id="6" name="Picture 5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255874FB-3C3F-38CB-4ACF-F3ACBD142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5" y="2292676"/>
            <a:ext cx="2272645" cy="2272645"/>
          </a:xfrm>
          <a:prstGeom prst="rect">
            <a:avLst/>
          </a:prstGeom>
        </p:spPr>
      </p:pic>
      <p:pic>
        <p:nvPicPr>
          <p:cNvPr id="10" name="Picture 9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4F7AB7C-5EBF-58BA-B577-5EDB08BC7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77" y="2292677"/>
            <a:ext cx="2272646" cy="22726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9E1154-2B7B-B267-EBAD-E9C25C288472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4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latin typeface="Lato" panose="020F0502020204030203" pitchFamily="34" charset="77"/>
                <a:cs typeface="Calibri"/>
              </a:rPr>
              <a:t>Combine study and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4603" y="2027118"/>
            <a:ext cx="5557433" cy="23245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500" b="1" dirty="0">
                <a:latin typeface="Lato" panose="020F0502020204030203" pitchFamily="34" charset="77"/>
                <a:cs typeface="Calibri"/>
              </a:rPr>
              <a:t>Apprenticeships</a:t>
            </a:r>
            <a:r>
              <a:rPr lang="en-GB" sz="45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GB" sz="600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Marine Pilot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Teacher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Intelligence Analyst 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Journalist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5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Transport Planner </a:t>
            </a:r>
            <a:br>
              <a:rPr lang="en-GB" sz="2200" dirty="0">
                <a:latin typeface="Lato" panose="020F0502020204030203" pitchFamily="34" charset="77"/>
              </a:rPr>
            </a:br>
            <a:endParaRPr lang="en-GB" sz="22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>
              <a:lnSpc>
                <a:spcPct val="100000"/>
              </a:lnSpc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68304F-6F55-4556-B558-F20E0C05F3A1}"/>
              </a:ext>
            </a:extLst>
          </p:cNvPr>
          <p:cNvSpPr txBox="1">
            <a:spLocks/>
          </p:cNvSpPr>
          <p:nvPr/>
        </p:nvSpPr>
        <p:spPr>
          <a:xfrm>
            <a:off x="7297772" y="4151848"/>
            <a:ext cx="2717632" cy="2001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VTQs</a:t>
            </a:r>
            <a:r>
              <a:rPr lang="en-GB" sz="25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latin typeface="Lato" panose="020F0502020204030203" pitchFamily="34" charset="77"/>
              <a:ea typeface="Calibri" panose="020F0502020204030204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Travel and Tourism</a:t>
            </a: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Entry Level Latin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8124F-777D-7642-8D0F-7030616821AF}"/>
              </a:ext>
            </a:extLst>
          </p:cNvPr>
          <p:cNvSpPr/>
          <p:nvPr/>
        </p:nvSpPr>
        <p:spPr>
          <a:xfrm>
            <a:off x="3202433" y="2356585"/>
            <a:ext cx="2705100" cy="1665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Travel Consultant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Aviation Operation Manager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Commercial Procurement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Cabin Crew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Air Traffic Controller</a:t>
            </a:r>
          </a:p>
        </p:txBody>
      </p:sp>
      <p:pic>
        <p:nvPicPr>
          <p:cNvPr id="4" name="Picture 3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E6F721D6-2324-4A9B-B909-4C229A056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192019"/>
            <a:ext cx="1243160" cy="124316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32A702-1054-D531-2E18-B4314EE6E61B}"/>
              </a:ext>
            </a:extLst>
          </p:cNvPr>
          <p:cNvSpPr txBox="1">
            <a:spLocks/>
          </p:cNvSpPr>
          <p:nvPr/>
        </p:nvSpPr>
        <p:spPr>
          <a:xfrm>
            <a:off x="7297772" y="2012076"/>
            <a:ext cx="3387943" cy="1444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500" b="1" dirty="0">
                <a:solidFill>
                  <a:srgbClr val="00A8A9"/>
                </a:solidFill>
                <a:latin typeface="Lato" panose="020F0502020204030203" pitchFamily="34" charset="77"/>
                <a:cs typeface="Calibri"/>
              </a:rPr>
              <a:t>T-Levels</a:t>
            </a:r>
            <a:endParaRPr lang="fr-FR" sz="2500" u="sng" dirty="0">
              <a:solidFill>
                <a:srgbClr val="00A8A9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Education and Early Years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Media, Broadcast and production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Management and Administration</a:t>
            </a:r>
            <a:endParaRPr lang="en-GB" sz="1400" dirty="0">
              <a:solidFill>
                <a:srgbClr val="000000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649AE7-D47D-DD72-FC4C-071FFCA56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4" t="759" b="759"/>
          <a:stretch>
            <a:fillRect/>
          </a:stretch>
        </p:blipFill>
        <p:spPr>
          <a:xfrm>
            <a:off x="0" y="5152656"/>
            <a:ext cx="5096262" cy="141017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5936F9-64AC-6EDB-C253-CD2F5BAAE2A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8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Study pathways</a:t>
            </a:r>
          </a:p>
        </p:txBody>
      </p:sp>
      <p:pic>
        <p:nvPicPr>
          <p:cNvPr id="8" name="Picture 7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F1F5191-25FB-F77F-15DF-20C1FEF28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" y="192019"/>
            <a:ext cx="1243152" cy="124315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8F7FB7-B68C-5304-9585-D86C1A17AECB}"/>
              </a:ext>
            </a:extLst>
          </p:cNvPr>
          <p:cNvSpPr txBox="1">
            <a:spLocks/>
          </p:cNvSpPr>
          <p:nvPr/>
        </p:nvSpPr>
        <p:spPr>
          <a:xfrm>
            <a:off x="312379" y="1710444"/>
            <a:ext cx="6019800" cy="389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HTQs (Higher Technical Qualifications) </a:t>
            </a:r>
            <a:endParaRPr lang="en-GB" sz="2500"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="1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will find occupation routes in:</a:t>
            </a:r>
            <a:endParaRPr lang="en-US" sz="140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Education and Early Years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Business and Management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International Travel and tourism Management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Tourism, Hospitality and Events Management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30904A5-E971-E368-A3EE-F0C8D61241F8}"/>
              </a:ext>
            </a:extLst>
          </p:cNvPr>
          <p:cNvSpPr txBox="1">
            <a:spLocks/>
          </p:cNvSpPr>
          <p:nvPr/>
        </p:nvSpPr>
        <p:spPr>
          <a:xfrm>
            <a:off x="6678747" y="4211451"/>
            <a:ext cx="4197800" cy="30104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Higher education </a:t>
            </a:r>
            <a:br>
              <a:rPr lang="en-GB" sz="2500">
                <a:latin typeface="Lato" panose="020F0502020204030203" pitchFamily="34" charset="77"/>
                <a:cs typeface="Calibri"/>
              </a:rPr>
            </a:br>
            <a:endParaRPr lang="en-GB" sz="140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GB" sz="1400" b="1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Linguistics </a:t>
            </a: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Ancient Languages Studies</a:t>
            </a: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Studies in French, German, Italian, Spanish</a:t>
            </a: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Studies in Portuguese, Scandinavian, Russian and East European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91CE1-ED50-BF41-DF36-3A27DCAED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4" t="759" b="759"/>
          <a:stretch>
            <a:fillRect/>
          </a:stretch>
        </p:blipFill>
        <p:spPr>
          <a:xfrm>
            <a:off x="0" y="5152656"/>
            <a:ext cx="5096262" cy="14101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591186-E2A9-39F8-F1A7-2845AD621307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CC4177A3-1C8F-9903-E88C-82601D497CA0}"/>
              </a:ext>
            </a:extLst>
          </p:cNvPr>
          <p:cNvSpPr txBox="1">
            <a:spLocks/>
          </p:cNvSpPr>
          <p:nvPr/>
        </p:nvSpPr>
        <p:spPr>
          <a:xfrm>
            <a:off x="6678747" y="1710444"/>
            <a:ext cx="4197800" cy="30104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Higher education </a:t>
            </a:r>
            <a:br>
              <a:rPr lang="en-GB" sz="1400">
                <a:latin typeface="Lato" panose="020F0502020204030203" pitchFamily="34" charset="77"/>
              </a:rPr>
            </a:br>
            <a:r>
              <a:rPr lang="en-GB" sz="1400">
                <a:latin typeface="Lato" panose="020F0502020204030203" pitchFamily="34" charset="77"/>
              </a:rPr>
              <a:t> </a:t>
            </a:r>
          </a:p>
          <a:p>
            <a:pPr marL="0" indent="0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GB" sz="1400" b="1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French	 </a:t>
            </a: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German		</a:t>
            </a: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Italian		</a:t>
            </a:r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Spanish</a:t>
            </a:r>
          </a:p>
        </p:txBody>
      </p:sp>
    </p:spTree>
    <p:extLst>
      <p:ext uri="{BB962C8B-B14F-4D97-AF65-F5344CB8AC3E}">
        <p14:creationId xmlns:p14="http://schemas.microsoft.com/office/powerpoint/2010/main" val="233960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452B-5769-A517-7402-A9F40042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3A1B-6F6E-1F74-3E5B-2F69889687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Work pathways</a:t>
            </a:r>
          </a:p>
        </p:txBody>
      </p:sp>
      <p:pic>
        <p:nvPicPr>
          <p:cNvPr id="3" name="Picture 2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D548C857-7D2C-80AC-CBB2-4F8B5CFE3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92020"/>
            <a:ext cx="1243152" cy="124315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1554ADD-824D-4BFA-3A12-A689BD92658E}"/>
              </a:ext>
            </a:extLst>
          </p:cNvPr>
          <p:cNvSpPr txBox="1">
            <a:spLocks/>
          </p:cNvSpPr>
          <p:nvPr/>
        </p:nvSpPr>
        <p:spPr>
          <a:xfrm>
            <a:off x="444500" y="1945228"/>
            <a:ext cx="5651500" cy="366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Supported internships with an education, health and care plan 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00">
                <a:latin typeface="Lato" panose="020F0502020204030203" pitchFamily="34" charset="77"/>
                <a:cs typeface="Calibri"/>
              </a:rPr>
            </a:br>
            <a:br>
              <a:rPr lang="en-GB" sz="1400" b="1">
                <a:latin typeface="Lato" panose="020F0502020204030203" pitchFamily="34" charset="77"/>
                <a:cs typeface="Calibri"/>
              </a:rPr>
            </a:b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  <a:endParaRPr lang="en-GB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b="1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to Work Funding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(if you have a disability or health condition)</a:t>
            </a:r>
            <a:endParaRPr lang="en-GB">
              <a:solidFill>
                <a:schemeClr val="tx2"/>
              </a:solidFill>
              <a:latin typeface="Lato" panose="020F0502020204030203" pitchFamily="34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5"/>
              </a:rPr>
              <a:t>Preparing for Adulthood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indent="0">
              <a:lnSpc>
                <a:spcPct val="100000"/>
              </a:lnSpc>
              <a:buNone/>
            </a:pPr>
            <a:endParaRPr lang="en-GB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A0D600-3643-E2B3-8E9B-A2F5D605148C}"/>
              </a:ext>
            </a:extLst>
          </p:cNvPr>
          <p:cNvSpPr txBox="1">
            <a:spLocks/>
          </p:cNvSpPr>
          <p:nvPr/>
        </p:nvSpPr>
        <p:spPr>
          <a:xfrm>
            <a:off x="6446974" y="2046453"/>
            <a:ext cx="4736646" cy="3417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School leaver programmes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endParaRPr lang="en-GB" sz="1400" b="1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fill in an application form</a:t>
            </a: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CV</a:t>
            </a: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help</a:t>
            </a: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</a:rPr>
              <a:t>• 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Progressing your career</a:t>
            </a:r>
            <a:r>
              <a:rPr lang="en-GB" sz="1400">
                <a:solidFill>
                  <a:schemeClr val="tx2"/>
                </a:solidFill>
                <a:latin typeface="Lato" panose="020F0502020204030203" pitchFamily="34" charset="77"/>
              </a:rPr>
              <a:t> (Careers Advice from NCS)</a:t>
            </a:r>
            <a:endParaRPr lang="en-GB" sz="12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6F2BA-DA7C-AB1E-E7B9-0BCDF4C407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4" t="759" b="759"/>
          <a:stretch>
            <a:fillRect/>
          </a:stretch>
        </p:blipFill>
        <p:spPr>
          <a:xfrm>
            <a:off x="0" y="5152656"/>
            <a:ext cx="5096262" cy="14101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4950ED-7ED0-3DBB-D729-A10EC4548758}"/>
              </a:ext>
            </a:extLst>
          </p:cNvPr>
          <p:cNvCxnSpPr>
            <a:cxnSpLocks/>
          </p:cNvCxnSpPr>
          <p:nvPr/>
        </p:nvCxnSpPr>
        <p:spPr>
          <a:xfrm>
            <a:off x="1685365" y="1215450"/>
            <a:ext cx="6603540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52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4B6DDB-0278-CB56-99FE-B5008603C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2" t="759" r="1" b="759"/>
          <a:stretch>
            <a:fillRect/>
          </a:stretch>
        </p:blipFill>
        <p:spPr>
          <a:xfrm>
            <a:off x="3998259" y="4019423"/>
            <a:ext cx="7876946" cy="1410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5806" y="519883"/>
            <a:ext cx="5651500" cy="7499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University league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8228" y="1714498"/>
            <a:ext cx="7468290" cy="4365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latin typeface="Lato" panose="020F0502020204030203" pitchFamily="34" charset="77"/>
                <a:cs typeface="Calibri"/>
              </a:rPr>
              <a:t>See at a glance the university ranking for Business</a:t>
            </a:r>
            <a:r>
              <a:rPr lang="en-GB">
                <a:latin typeface="Lato" panose="020F0502020204030203" pitchFamily="34" charset="77"/>
                <a:cs typeface="Calibri"/>
              </a:rPr>
              <a:t> </a:t>
            </a:r>
            <a:endParaRPr lang="en-GB" sz="1600"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endParaRPr lang="en-GB" sz="1400">
              <a:latin typeface="Lato" panose="020F0502020204030203" pitchFamily="34" charset="77"/>
              <a:hlinkClick r:id="rId4"/>
            </a:endParaRPr>
          </a:p>
          <a:p>
            <a:pPr marL="0" indent="0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Rankings: </a:t>
            </a:r>
            <a:r>
              <a:rPr lang="en-GB" sz="14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French </a:t>
            </a:r>
            <a:r>
              <a:rPr lang="en-GB" sz="1400" b="1" u="sng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Rankings (</a:t>
            </a:r>
            <a:r>
              <a:rPr lang="en-GB" sz="14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completeuniversityguide.co.uk</a:t>
            </a:r>
            <a:r>
              <a:rPr lang="en-GB" sz="14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pPr marL="0" indent="0">
              <a:buNone/>
            </a:pPr>
            <a:r>
              <a:rPr lang="en-GB" sz="1400" b="1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Filter by:</a:t>
            </a: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Overall score</a:t>
            </a: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Entry standards</a:t>
            </a: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Student satisfaction</a:t>
            </a: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quality</a:t>
            </a: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intensity</a:t>
            </a:r>
          </a:p>
          <a:p>
            <a:pPr>
              <a:lnSpc>
                <a:spcPct val="150000"/>
              </a:lnSpc>
            </a:pPr>
            <a:r>
              <a:rPr lang="en-GB" sz="140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Graduate prospects</a:t>
            </a:r>
          </a:p>
          <a:p>
            <a:pPr marL="0" indent="0" algn="l">
              <a:buNone/>
            </a:pPr>
            <a:endParaRPr lang="en-GB" sz="14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/>
            <a:endParaRPr lang="en-GB" sz="260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6ED3B6-C1F0-6CB6-FE23-2448123B9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296" y="290112"/>
            <a:ext cx="1889391" cy="597468"/>
          </a:xfrm>
          <a:prstGeom prst="rect">
            <a:avLst/>
          </a:prstGeom>
        </p:spPr>
      </p:pic>
      <p:pic>
        <p:nvPicPr>
          <p:cNvPr id="11" name="Picture 10" descr="A blue and white logo of a computer with a graduation cap on the screen&#10;&#10;AI-generated content may be incorrect.">
            <a:extLst>
              <a:ext uri="{FF2B5EF4-FFF2-40B4-BE49-F238E27FC236}">
                <a16:creationId xmlns:a16="http://schemas.microsoft.com/office/drawing/2014/main" id="{6D1E0CF3-2126-0900-B794-7609CC7790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74" y="3175362"/>
            <a:ext cx="3049571" cy="30495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102F3-3E68-BECA-EAE2-77C1C6490DDA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5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9" y="2516125"/>
            <a:ext cx="4510221" cy="182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155C13-59BD-7638-BA49-19DD916EF8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421"/>
          <a:stretch>
            <a:fillRect/>
          </a:stretch>
        </p:blipFill>
        <p:spPr>
          <a:xfrm>
            <a:off x="0" y="0"/>
            <a:ext cx="2532184" cy="3205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35850-E21C-C502-7537-07E73C9A5C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5" r="60193"/>
          <a:stretch>
            <a:fillRect/>
          </a:stretch>
        </p:blipFill>
        <p:spPr>
          <a:xfrm>
            <a:off x="9096866" y="3641480"/>
            <a:ext cx="309513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02B33-BEC1-EBE9-B874-A4F1825C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6289" t="-665" r="5071" b="15445"/>
          <a:stretch>
            <a:fillRect/>
          </a:stretch>
        </p:blipFill>
        <p:spPr>
          <a:xfrm>
            <a:off x="23642" y="2070392"/>
            <a:ext cx="12168358" cy="48252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8891135" y="3676311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03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Communicate with the world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6877160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03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>
                <a:solidFill>
                  <a:schemeClr val="bg2"/>
                </a:solidFill>
                <a:latin typeface="Lato" panose="020F0502020204030203" pitchFamily="34" charset="77"/>
              </a:rPr>
              <a:t>Enhancing communication skills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344359" y="459826"/>
            <a:ext cx="837463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Lato" panose="020F0502020204030203" pitchFamily="34" charset="77"/>
              </a:rPr>
              <a:t>Why study Modern Foreign Languages?</a:t>
            </a:r>
            <a:endParaRPr lang="en-US" sz="3600" b="1">
              <a:solidFill>
                <a:schemeClr val="bg1"/>
              </a:solidFill>
              <a:latin typeface="Lato" panose="020F0502020204030203" pitchFamily="34" charset="77"/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3007146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03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Improve brain power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4906396" y="3647659"/>
            <a:ext cx="2489709" cy="2403635"/>
          </a:xfrm>
          <a:prstGeom prst="ellipse">
            <a:avLst/>
          </a:prstGeom>
          <a:solidFill>
            <a:srgbClr val="00A8A6"/>
          </a:solidFill>
          <a:ln w="38100">
            <a:solidFill>
              <a:srgbClr val="03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Understanding others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1036383" y="3647661"/>
            <a:ext cx="2374983" cy="2374983"/>
          </a:xfrm>
          <a:prstGeom prst="ellipse">
            <a:avLst/>
          </a:prstGeom>
          <a:solidFill>
            <a:srgbClr val="00A8A6"/>
          </a:solidFill>
          <a:ln w="38100">
            <a:solidFill>
              <a:srgbClr val="03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2"/>
                </a:solidFill>
                <a:latin typeface="Lato" panose="020F0502020204030203" pitchFamily="34" charset="77"/>
              </a:rPr>
              <a:t>Boost career opportunities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0E79D5-D103-6B58-4806-F87A5A325B6D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C5F9EF1-416F-C67D-55CB-2061F140E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t="759" b="759"/>
          <a:stretch>
            <a:fillRect/>
          </a:stretch>
        </p:blipFill>
        <p:spPr>
          <a:xfrm>
            <a:off x="2366683" y="2534503"/>
            <a:ext cx="7926038" cy="15859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F82A74-BA85-9633-8C1E-CF22A0B56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/>
        </p:blipFill>
        <p:spPr>
          <a:xfrm>
            <a:off x="506184" y="2083937"/>
            <a:ext cx="2496200" cy="2497849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2B365A-563B-7219-F330-9916E59335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r="16614"/>
          <a:stretch/>
        </p:blipFill>
        <p:spPr>
          <a:xfrm>
            <a:off x="8529858" y="2083401"/>
            <a:ext cx="2499780" cy="2498920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8A781D-E9BF-6350-31EC-901411A89A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r="17058"/>
          <a:stretch/>
        </p:blipFill>
        <p:spPr>
          <a:xfrm>
            <a:off x="4476237" y="2078275"/>
            <a:ext cx="2424343" cy="2445568"/>
          </a:xfrm>
          <a:prstGeom prst="rect">
            <a:avLst/>
          </a:prstGeom>
          <a:ln w="28575">
            <a:solidFill>
              <a:srgbClr val="525F94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414606" y="4805685"/>
            <a:ext cx="273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Diplomatic Service Officer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4409019" y="4805685"/>
            <a:ext cx="3509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Entrepreneur (Chief Executive)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8529858" y="4805685"/>
            <a:ext cx="273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Marketing Executive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465C27-DE6C-22DF-77D9-487052A454A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0575857-4ECD-346D-5177-F3249A946F0D}"/>
              </a:ext>
            </a:extLst>
          </p:cNvPr>
          <p:cNvSpPr txBox="1"/>
          <p:nvPr/>
        </p:nvSpPr>
        <p:spPr>
          <a:xfrm>
            <a:off x="430447" y="1270147"/>
            <a:ext cx="1126424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to​ </a:t>
            </a:r>
            <a:r>
              <a:rPr lang="en-GB" sz="2000" b="1" u="sng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Bitesize: Modern Foreign Languages</a:t>
            </a:r>
            <a:endParaRPr lang="en-GB" sz="2000" b="1" u="sng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35933B-FC8C-C14C-F05F-7B8DD8D78CF7}"/>
              </a:ext>
            </a:extLst>
          </p:cNvPr>
          <p:cNvSpPr/>
          <p:nvPr/>
        </p:nvSpPr>
        <p:spPr>
          <a:xfrm>
            <a:off x="430447" y="5681026"/>
            <a:ext cx="235378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Prospects case study</a:t>
            </a:r>
            <a:r>
              <a:rPr lang="en-GB">
                <a:solidFill>
                  <a:schemeClr val="accent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>
              <a:solidFill>
                <a:schemeClr val="accent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2C5110-38E1-10B9-F7C4-7728C304B7FD}"/>
              </a:ext>
            </a:extLst>
          </p:cNvPr>
          <p:cNvSpPr/>
          <p:nvPr/>
        </p:nvSpPr>
        <p:spPr>
          <a:xfrm>
            <a:off x="8529858" y="5681026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3F1A3-E755-7182-EE9B-42FC2C024E16}"/>
              </a:ext>
            </a:extLst>
          </p:cNvPr>
          <p:cNvSpPr/>
          <p:nvPr/>
        </p:nvSpPr>
        <p:spPr>
          <a:xfrm>
            <a:off x="4409019" y="5681026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latin typeface="Lato" panose="020F0502020204030203" pitchFamily="34" charset="0"/>
              <a:ea typeface="Calibri" panose="020F0502020204030204"/>
              <a:cs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E5339F-792F-3989-D503-87F7AB25E307}"/>
              </a:ext>
            </a:extLst>
          </p:cNvPr>
          <p:cNvSpPr/>
          <p:nvPr/>
        </p:nvSpPr>
        <p:spPr>
          <a:xfrm>
            <a:off x="4409019" y="6172314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latin typeface="Lato" panose="020F0502020204030203" pitchFamily="34" charset="0"/>
              <a:ea typeface="Calibri" panose="020F05020202040302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B13A3-2059-28D6-9197-0D6EE2A2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979EA3B-7BCF-6869-1898-27A19349B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t="759" b="759"/>
          <a:stretch>
            <a:fillRect/>
          </a:stretch>
        </p:blipFill>
        <p:spPr>
          <a:xfrm>
            <a:off x="2366683" y="2534503"/>
            <a:ext cx="7926038" cy="1585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7A80B5-2406-BC67-0593-949384F062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r="16697"/>
          <a:stretch/>
        </p:blipFill>
        <p:spPr>
          <a:xfrm>
            <a:off x="387662" y="2060749"/>
            <a:ext cx="2494168" cy="2494870"/>
          </a:xfrm>
          <a:prstGeom prst="rect">
            <a:avLst/>
          </a:prstGeom>
          <a:ln w="28575">
            <a:solidFill>
              <a:srgbClr val="006A94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EAB75F-D9CA-954B-F64A-15BD0E6A0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r="16567"/>
          <a:stretch/>
        </p:blipFill>
        <p:spPr>
          <a:xfrm>
            <a:off x="4484598" y="2065719"/>
            <a:ext cx="2494167" cy="2489830"/>
          </a:xfrm>
          <a:prstGeom prst="rect">
            <a:avLst/>
          </a:prstGeom>
          <a:ln w="28575">
            <a:solidFill>
              <a:srgbClr val="006A94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8BE407-BEE5-F293-3DF1-BCE33A4ACF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/>
        </p:blipFill>
        <p:spPr>
          <a:xfrm>
            <a:off x="8518878" y="2057420"/>
            <a:ext cx="2500452" cy="2498129"/>
          </a:xfrm>
          <a:prstGeom prst="rect">
            <a:avLst/>
          </a:prstGeom>
          <a:ln w="28575">
            <a:solidFill>
              <a:srgbClr val="006A94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1A0922-3C2E-8EC4-C796-3D203986F450}"/>
              </a:ext>
            </a:extLst>
          </p:cNvPr>
          <p:cNvSpPr txBox="1"/>
          <p:nvPr/>
        </p:nvSpPr>
        <p:spPr>
          <a:xfrm>
            <a:off x="4458986" y="4801692"/>
            <a:ext cx="316101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Bilingual Administrator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35881-5A5F-64C4-6AC2-287C98F7A52B}"/>
              </a:ext>
            </a:extLst>
          </p:cNvPr>
          <p:cNvSpPr txBox="1"/>
          <p:nvPr/>
        </p:nvSpPr>
        <p:spPr>
          <a:xfrm>
            <a:off x="374555" y="4805685"/>
            <a:ext cx="3161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Translator (interpreter)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131C0-745E-F748-E7B8-9731B79D5FA0}"/>
              </a:ext>
            </a:extLst>
          </p:cNvPr>
          <p:cNvSpPr txBox="1"/>
          <p:nvPr/>
        </p:nvSpPr>
        <p:spPr>
          <a:xfrm>
            <a:off x="8529858" y="4769726"/>
            <a:ext cx="34267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Lato" panose="020F0502020204030203" pitchFamily="34" charset="77"/>
              </a:rPr>
              <a:t>Customer Service Manager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1D4AB-9402-77EC-AC43-EB0E095F30CA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735073-0BE5-93A3-6D76-07BEBBB14154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809D81B-C75A-F519-9520-86424B4F1BE4}"/>
              </a:ext>
            </a:extLst>
          </p:cNvPr>
          <p:cNvSpPr txBox="1"/>
          <p:nvPr/>
        </p:nvSpPr>
        <p:spPr>
          <a:xfrm>
            <a:off x="430447" y="1270147"/>
            <a:ext cx="1126424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to​ </a:t>
            </a:r>
            <a:r>
              <a:rPr lang="en-GB" sz="2000" b="1" u="sng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Bitesize: Modern Foreign Languages</a:t>
            </a:r>
            <a:endParaRPr lang="en-GB" sz="2000" b="1" u="sng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171E6-A9AE-9DE0-A2F4-A1E5586ADB59}"/>
              </a:ext>
            </a:extLst>
          </p:cNvPr>
          <p:cNvSpPr txBox="1"/>
          <p:nvPr/>
        </p:nvSpPr>
        <p:spPr>
          <a:xfrm>
            <a:off x="4458986" y="5772136"/>
            <a:ext cx="19186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ea typeface="Calibri" panose="020F0502020204030204"/>
              <a:cs typeface="Lato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C90D22-E101-49A5-27F6-D948F0A85244}"/>
              </a:ext>
            </a:extLst>
          </p:cNvPr>
          <p:cNvSpPr/>
          <p:nvPr/>
        </p:nvSpPr>
        <p:spPr>
          <a:xfrm>
            <a:off x="410160" y="5772136"/>
            <a:ext cx="2116028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video You Tube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AE37B-DBEA-71F7-011B-7D2306EC65E4}"/>
              </a:ext>
            </a:extLst>
          </p:cNvPr>
          <p:cNvSpPr/>
          <p:nvPr/>
        </p:nvSpPr>
        <p:spPr>
          <a:xfrm>
            <a:off x="8529858" y="5772136"/>
            <a:ext cx="19186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ea typeface="Calibri" panose="020F05020202040302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06774A-EE2C-ECE6-CEDA-9D950EDC41D9}"/>
              </a:ext>
            </a:extLst>
          </p:cNvPr>
          <p:cNvSpPr/>
          <p:nvPr/>
        </p:nvSpPr>
        <p:spPr>
          <a:xfrm>
            <a:off x="6355118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11427-4412-3AC1-B662-D0F1AC1039FC}"/>
              </a:ext>
            </a:extLst>
          </p:cNvPr>
          <p:cNvSpPr/>
          <p:nvPr/>
        </p:nvSpPr>
        <p:spPr>
          <a:xfrm>
            <a:off x="883232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7268" y="643522"/>
            <a:ext cx="10642143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Not so obvious subjects using Modern Foreign Languages:</a:t>
            </a:r>
          </a:p>
          <a:p>
            <a:pPr marL="0" indent="0">
              <a:buNone/>
            </a:pPr>
            <a:endParaRPr lang="en-GB" sz="500" b="1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240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Ever thought about..?</a:t>
            </a:r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id="{8A9645F0-8350-DB06-CC2A-3F0191E2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68" y="2547825"/>
            <a:ext cx="804831" cy="792339"/>
          </a:xfrm>
          <a:prstGeom prst="rect">
            <a:avLst/>
          </a:prstGeom>
        </p:spPr>
      </p:pic>
      <p:pic>
        <p:nvPicPr>
          <p:cNvPr id="1028" name="Picture 4" descr="National Careers Service - National Online Recruitment Academy">
            <a:extLst>
              <a:ext uri="{FF2B5EF4-FFF2-40B4-BE49-F238E27FC236}">
                <a16:creationId xmlns:a16="http://schemas.microsoft.com/office/drawing/2014/main" id="{682C73E1-FFCF-0A13-1494-123705D3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8" y="2547824"/>
            <a:ext cx="671780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46F326-B2EC-027B-8BAF-37F966A14D3C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BA73DB5-24D1-9B83-E50E-C6C7C67E4EF6}"/>
              </a:ext>
            </a:extLst>
          </p:cNvPr>
          <p:cNvSpPr txBox="1"/>
          <p:nvPr/>
        </p:nvSpPr>
        <p:spPr>
          <a:xfrm>
            <a:off x="1507410" y="2734052"/>
            <a:ext cx="37267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Company Director: Wasim's story</a:t>
            </a:r>
            <a:endParaRPr lang="en-US">
              <a:solidFill>
                <a:srgbClr val="00A8A9"/>
              </a:solidFill>
              <a:ea typeface="+mn-lt"/>
              <a:cs typeface="+mn-lt"/>
            </a:endParaRPr>
          </a:p>
          <a:p>
            <a:endParaRPr lang="en-US">
              <a:solidFill>
                <a:srgbClr val="00A8A9"/>
              </a:solidFill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631A7-351D-1161-EF62-1A559DFD8DE1}"/>
              </a:ext>
            </a:extLst>
          </p:cNvPr>
          <p:cNvSpPr txBox="1"/>
          <p:nvPr/>
        </p:nvSpPr>
        <p:spPr>
          <a:xfrm>
            <a:off x="1507411" y="3670020"/>
            <a:ext cx="42116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Corporate Social Responsibility coordinator: Ben's story</a:t>
            </a:r>
            <a:endParaRPr lang="en-US">
              <a:solidFill>
                <a:srgbClr val="00A8A9"/>
              </a:solidFill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77C43-2879-1D24-B04C-9276D35335CA}"/>
              </a:ext>
            </a:extLst>
          </p:cNvPr>
          <p:cNvSpPr txBox="1"/>
          <p:nvPr/>
        </p:nvSpPr>
        <p:spPr>
          <a:xfrm>
            <a:off x="1507410" y="4524207"/>
            <a:ext cx="40388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9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Humanitarian Worker: Camilla's story</a:t>
            </a:r>
            <a:endParaRPr lang="en-US" dirty="0">
              <a:solidFill>
                <a:srgbClr val="00A8A9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00A8A9"/>
              </a:solidFill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6FD501-EBA5-4498-8B4C-5A4DD44C6B10}"/>
              </a:ext>
            </a:extLst>
          </p:cNvPr>
          <p:cNvSpPr txBox="1"/>
          <p:nvPr/>
        </p:nvSpPr>
        <p:spPr>
          <a:xfrm>
            <a:off x="7083978" y="3652692"/>
            <a:ext cx="35240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Secret Service Personnel | Explore careers | National Careers Service</a:t>
            </a:r>
            <a:endParaRPr lang="en-US">
              <a:solidFill>
                <a:srgbClr val="00A8A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20FFA6-D955-8984-9970-2ECC2E66FC88}"/>
              </a:ext>
            </a:extLst>
          </p:cNvPr>
          <p:cNvSpPr txBox="1"/>
          <p:nvPr/>
        </p:nvSpPr>
        <p:spPr>
          <a:xfrm>
            <a:off x="7083978" y="2734052"/>
            <a:ext cx="3816212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00A8A9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Development Manager | Explore careers |</a:t>
            </a:r>
            <a:r>
              <a:rPr lang="en-US" sz="1600">
                <a:solidFill>
                  <a:srgbClr val="00A8A9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</a:t>
            </a:r>
            <a:r>
              <a:rPr lang="en-US" sz="1700">
                <a:solidFill>
                  <a:srgbClr val="00A8A9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>
                <a:solidFill>
                  <a:srgbClr val="00A8A9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</a:t>
            </a:r>
            <a:endParaRPr lang="en-US" sz="1600">
              <a:solidFill>
                <a:srgbClr val="00A8A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0E046-7CEE-D840-971A-7C6754A66E4A}"/>
              </a:ext>
            </a:extLst>
          </p:cNvPr>
          <p:cNvSpPr txBox="1"/>
          <p:nvPr/>
        </p:nvSpPr>
        <p:spPr>
          <a:xfrm>
            <a:off x="7093503" y="4524207"/>
            <a:ext cx="32859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9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Border Force Officer | Explore careers|National Careers Service</a:t>
            </a:r>
            <a:endParaRPr lang="en-US">
              <a:solidFill>
                <a:srgbClr val="00A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AF7049-1341-1929-8AF5-7870BC16BEF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8343" y="3410823"/>
            <a:ext cx="5263068" cy="2387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3600" b="1">
                <a:solidFill>
                  <a:schemeClr val="bg2"/>
                </a:solidFill>
                <a:latin typeface="Lato" panose="020F0502020204030203" pitchFamily="34" charset="77"/>
                <a:ea typeface="Calibri Light"/>
                <a:cs typeface="Calibri"/>
              </a:rPr>
              <a:t>MYPATH Job of the week (Modern Foreign Languages) </a:t>
            </a:r>
            <a:endParaRPr lang="en-GB" sz="3600" b="1">
              <a:solidFill>
                <a:schemeClr val="bg2"/>
              </a:solidFill>
              <a:latin typeface="Lato" panose="020F0502020204030203" pitchFamily="34" charset="77"/>
              <a:ea typeface="+mj-lt"/>
              <a:cs typeface="Calibri"/>
            </a:endParaRPr>
          </a:p>
          <a:p>
            <a:endParaRPr lang="en-GB" sz="3600" b="1">
              <a:solidFill>
                <a:schemeClr val="bg2"/>
              </a:solidFill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pic>
        <p:nvPicPr>
          <p:cNvPr id="12" name="Picture 11" descr="A blue and white calendar&#10;&#10;AI-generated content may be incorrect.">
            <a:extLst>
              <a:ext uri="{FF2B5EF4-FFF2-40B4-BE49-F238E27FC236}">
                <a16:creationId xmlns:a16="http://schemas.microsoft.com/office/drawing/2014/main" id="{2B5CADCD-2731-6A88-3450-8BDFAA7D8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8" y="982981"/>
            <a:ext cx="2132675" cy="213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3A08E-77B4-DFCF-3C28-70295AEC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50000"/>
          </a:blip>
          <a:srcRect l="35961"/>
          <a:stretch>
            <a:fillRect/>
          </a:stretch>
        </p:blipFill>
        <p:spPr>
          <a:xfrm>
            <a:off x="0" y="5057109"/>
            <a:ext cx="4977352" cy="1423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A43768-9F47-8FFB-5A0D-A82FD86A9608}"/>
              </a:ext>
            </a:extLst>
          </p:cNvPr>
          <p:cNvSpPr txBox="1"/>
          <p:nvPr/>
        </p:nvSpPr>
        <p:spPr>
          <a:xfrm>
            <a:off x="7621577" y="4249801"/>
            <a:ext cx="91408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rgbClr val="525E93"/>
                </a:solidFill>
                <a:latin typeface="Calibri"/>
                <a:cs typeface="Segoe UI"/>
                <a:hlinkClick r:id="rId5"/>
              </a:rPr>
              <a:t>Disaster Manager</a:t>
            </a:r>
            <a:r>
              <a:rPr lang="en-GB" sz="3200" b="1">
                <a:solidFill>
                  <a:srgbClr val="525E93"/>
                </a:solidFill>
                <a:latin typeface="Calibri"/>
                <a:ea typeface="Source Sans Pro"/>
                <a:cs typeface="Segoe UI"/>
              </a:rPr>
              <a:t> </a:t>
            </a:r>
            <a:endParaRPr lang="en-US" sz="3200" b="1">
              <a:solidFill>
                <a:srgbClr val="00A8A6"/>
              </a:solidFill>
              <a:latin typeface="Calibri"/>
              <a:ea typeface="+mn-lt"/>
              <a:cs typeface="Segoe UI"/>
            </a:endParaRPr>
          </a:p>
          <a:p>
            <a:endParaRPr lang="en-GB" sz="3200">
              <a:solidFill>
                <a:srgbClr val="05A8A7"/>
              </a:solidFill>
              <a:latin typeface="Calibri"/>
              <a:cs typeface="Segoe 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07CBD-8C24-7C5F-5CAA-34ECD5283D7E}"/>
              </a:ext>
            </a:extLst>
          </p:cNvPr>
          <p:cNvSpPr txBox="1"/>
          <p:nvPr/>
        </p:nvSpPr>
        <p:spPr>
          <a:xfrm>
            <a:off x="7621577" y="2244206"/>
            <a:ext cx="914084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rgbClr val="525E93"/>
                </a:solidFill>
                <a:latin typeface="Calibri"/>
                <a:cs typeface="Segoe UI"/>
                <a:hlinkClick r:id="rId6"/>
              </a:rPr>
              <a:t>Interpreter</a:t>
            </a:r>
            <a:r>
              <a:rPr lang="en-GB" sz="3200" b="1">
                <a:solidFill>
                  <a:schemeClr val="accent4"/>
                </a:solidFill>
                <a:latin typeface="Calibri"/>
                <a:cs typeface="Segoe UI"/>
              </a:rPr>
              <a:t> </a:t>
            </a:r>
            <a:endParaRPr lang="en-GB" sz="3200" u="sng">
              <a:solidFill>
                <a:schemeClr val="accent4"/>
              </a:solidFill>
              <a:latin typeface="Calibri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5A582-B712-1762-37E6-9ACDE1A196F4}"/>
              </a:ext>
            </a:extLst>
          </p:cNvPr>
          <p:cNvSpPr txBox="1"/>
          <p:nvPr/>
        </p:nvSpPr>
        <p:spPr>
          <a:xfrm>
            <a:off x="7621577" y="3234498"/>
            <a:ext cx="914084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rgbClr val="525E93"/>
                </a:solidFill>
                <a:latin typeface="Calibri"/>
                <a:cs typeface="Segoe UI"/>
                <a:hlinkClick r:id="rId7"/>
              </a:rPr>
              <a:t>Journalist</a:t>
            </a:r>
            <a:r>
              <a:rPr lang="en-GB" sz="3200" b="1">
                <a:solidFill>
                  <a:schemeClr val="accent4"/>
                </a:solidFill>
                <a:latin typeface="Calibri"/>
                <a:cs typeface="Segoe UI"/>
              </a:rPr>
              <a:t> </a:t>
            </a:r>
            <a:endParaRPr lang="en-GB" sz="3200" u="sng">
              <a:solidFill>
                <a:schemeClr val="accent4"/>
              </a:solidFill>
              <a:latin typeface="Calibri"/>
              <a:ea typeface="+mn-lt"/>
              <a:cs typeface="Segoe U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3200" u="sng">
              <a:solidFill>
                <a:srgbClr val="05A8A7"/>
              </a:solidFill>
              <a:latin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2949" y="503555"/>
            <a:ext cx="9519952" cy="93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latin typeface="Lato" panose="020F0502020204030203" pitchFamily="34" charset="77"/>
              </a:rPr>
              <a:t>From passion to profession: </a:t>
            </a:r>
          </a:p>
          <a:p>
            <a:pPr marL="0" indent="0">
              <a:buNone/>
            </a:pPr>
            <a:endParaRPr lang="en-GB" sz="1000" b="1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b="1" dirty="0">
                <a:latin typeface="Lato" panose="020F0502020204030203" pitchFamily="34" charset="77"/>
              </a:rPr>
              <a:t>Share a role that sparks your interest</a:t>
            </a:r>
          </a:p>
          <a:p>
            <a:pPr marL="0" indent="0">
              <a:buNone/>
            </a:pPr>
            <a:endParaRPr lang="en-GB" sz="1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Prepare a 3 - 5 minute talk to share with a small group on any role that interests you related to Modern Foreign Languages.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F89E1E-1E79-CF02-C63C-408876EEA1B7}"/>
              </a:ext>
            </a:extLst>
          </p:cNvPr>
          <p:cNvSpPr txBox="1">
            <a:spLocks/>
          </p:cNvSpPr>
          <p:nvPr/>
        </p:nvSpPr>
        <p:spPr>
          <a:xfrm>
            <a:off x="5477837" y="3027837"/>
            <a:ext cx="5622136" cy="3913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What is the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What do you need to do to get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Where do you need to go to carry out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What might a typical day look like?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>
                <a:latin typeface="Lato" panose="020F0502020204030203" pitchFamily="34" charset="0"/>
                <a:cs typeface="Lato" panose="020F0502020204030203" pitchFamily="34" charset="0"/>
              </a:rPr>
              <a:t>Why are you interested in this role?</a:t>
            </a:r>
          </a:p>
        </p:txBody>
      </p:sp>
      <p:pic>
        <p:nvPicPr>
          <p:cNvPr id="7" name="Picture 6" descr="A person sitting at a podium&#10;&#10;AI-generated content may be incorrect.">
            <a:extLst>
              <a:ext uri="{FF2B5EF4-FFF2-40B4-BE49-F238E27FC236}">
                <a16:creationId xmlns:a16="http://schemas.microsoft.com/office/drawing/2014/main" id="{150AEBB2-774F-93CA-15E8-FD17A84AF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4" y="2891479"/>
            <a:ext cx="27432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3CDF30-1C70-F063-E587-312D3C03B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1" r="-1045"/>
          <a:stretch>
            <a:fillRect/>
          </a:stretch>
        </p:blipFill>
        <p:spPr>
          <a:xfrm>
            <a:off x="-1" y="3561438"/>
            <a:ext cx="2177473" cy="142334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1F71FD6-1FB5-3E28-BBE4-2013969E245A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4D6C926-A489-CB5D-6603-34B3D32FC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2" r="-1046" b="50033"/>
          <a:stretch>
            <a:fillRect/>
          </a:stretch>
        </p:blipFill>
        <p:spPr>
          <a:xfrm>
            <a:off x="4069977" y="6164729"/>
            <a:ext cx="8122024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5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879308" y="2554668"/>
            <a:ext cx="3728047" cy="377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8A6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272880" y="2554668"/>
            <a:ext cx="3321763" cy="3779872"/>
          </a:xfrm>
          <a:prstGeom prst="rect">
            <a:avLst/>
          </a:prstGeom>
          <a:solidFill>
            <a:srgbClr val="036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7775" y="352806"/>
            <a:ext cx="85624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Discover more about the role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Lato" panose="020F0502020204030203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87742" y="1488916"/>
            <a:ext cx="702916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Explore careers using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hlinkClick r:id="rId3"/>
              </a:rPr>
              <a:t>National Careers Service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37775" y="2702639"/>
            <a:ext cx="2871034" cy="32470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Includes: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  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Average salary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Typical hours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Work patterns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Pathways/How to become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Essential Skills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Daily tasks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Career path and progression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Current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45489" y="2718690"/>
            <a:ext cx="3423287" cy="25269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Ideas:</a:t>
            </a:r>
          </a:p>
          <a:p>
            <a:endParaRPr lang="en-GB" sz="80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Diplomatic Service Officer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 Executive</a:t>
            </a:r>
            <a:endParaRPr lang="en-GB">
              <a:solidFill>
                <a:schemeClr val="bg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Translator (Interpreter)</a:t>
            </a:r>
            <a:endParaRPr lang="en-GB">
              <a:solidFill>
                <a:schemeClr val="bg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Bilingual Administrator</a:t>
            </a:r>
            <a:endParaRPr lang="en-GB">
              <a:solidFill>
                <a:schemeClr val="bg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 Service Manager</a:t>
            </a:r>
            <a:endParaRPr lang="en-GB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2F684-3230-9E3F-5360-7394836AF21E}"/>
              </a:ext>
            </a:extLst>
          </p:cNvPr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20" y="2577819"/>
            <a:ext cx="3525413" cy="3733200"/>
          </a:xfrm>
          <a:prstGeom prst="rect">
            <a:avLst/>
          </a:prstGeom>
          <a:ln w="28575">
            <a:solidFill>
              <a:srgbClr val="00A8A6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F24485-C8F4-B1FC-740D-6444F5819FD0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C176B-0720-1639-EFA1-0BF84FB5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AE200-FB47-36F1-9DA6-A38C4E73F0F2}"/>
              </a:ext>
            </a:extLst>
          </p:cNvPr>
          <p:cNvSpPr txBox="1"/>
          <p:nvPr/>
        </p:nvSpPr>
        <p:spPr>
          <a:xfrm>
            <a:off x="406012" y="434040"/>
            <a:ext cx="73754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Why not teach Modern Foreign Languages?</a:t>
            </a:r>
            <a:endParaRPr lang="en-US" sz="280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05A2A-95FE-AC1C-4982-175908A49333}"/>
              </a:ext>
            </a:extLst>
          </p:cNvPr>
          <p:cNvSpPr txBox="1"/>
          <p:nvPr/>
        </p:nvSpPr>
        <p:spPr>
          <a:xfrm>
            <a:off x="398400" y="3147352"/>
            <a:ext cx="67056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rgbClr val="155045"/>
                </a:solidFill>
                <a:latin typeface="Lato" panose="020F0502020204030203" pitchFamily="34" charset="77"/>
                <a:cs typeface="Arial"/>
              </a:rPr>
              <a:t>Explore teaching</a:t>
            </a:r>
            <a:endParaRPr lang="en-US" sz="2000" b="1">
              <a:solidFill>
                <a:srgbClr val="155045"/>
              </a:solidFill>
              <a:latin typeface="Lato" panose="020F0502020204030203" pitchFamily="34" charset="77"/>
            </a:endParaRPr>
          </a:p>
          <a:p>
            <a:endParaRPr lang="en-GB">
              <a:solidFill>
                <a:srgbClr val="155045"/>
              </a:solidFill>
              <a:latin typeface="Lato" panose="020F0502020204030203" pitchFamily="34" charset="77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98FEB-8D62-75BA-4CF5-BB63B1BB0641}"/>
              </a:ext>
            </a:extLst>
          </p:cNvPr>
          <p:cNvSpPr txBox="1"/>
          <p:nvPr/>
        </p:nvSpPr>
        <p:spPr>
          <a:xfrm>
            <a:off x="364318" y="4877059"/>
            <a:ext cx="76778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The right skills to teach?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176BA-06ED-9852-05DE-829703CA46F1}"/>
              </a:ext>
            </a:extLst>
          </p:cNvPr>
          <p:cNvSpPr txBox="1"/>
          <p:nvPr/>
        </p:nvSpPr>
        <p:spPr>
          <a:xfrm>
            <a:off x="406012" y="1602289"/>
            <a:ext cx="10757707" cy="1085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No two days are the same – and neither are the pupils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Once qualified you can teach throughout your life 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You could teach abroad </a:t>
            </a:r>
          </a:p>
        </p:txBody>
      </p:sp>
      <p:sp>
        <p:nvSpPr>
          <p:cNvPr id="5" name="Rounded Rectangle 4">
            <a:hlinkClick r:id="rId3"/>
            <a:extLst>
              <a:ext uri="{FF2B5EF4-FFF2-40B4-BE49-F238E27FC236}">
                <a16:creationId xmlns:a16="http://schemas.microsoft.com/office/drawing/2014/main" id="{2A768667-01F0-6BF4-D87C-AA661AB9F267}"/>
              </a:ext>
            </a:extLst>
          </p:cNvPr>
          <p:cNvSpPr/>
          <p:nvPr/>
        </p:nvSpPr>
        <p:spPr>
          <a:xfrm>
            <a:off x="400719" y="3696895"/>
            <a:ext cx="1860331" cy="630621"/>
          </a:xfrm>
          <a:prstGeom prst="roundRect">
            <a:avLst/>
          </a:prstGeom>
          <a:solidFill>
            <a:srgbClr val="036A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Daniel’s Story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0" name="Rounded Rectangle 9">
            <a:hlinkClick r:id="rId4"/>
            <a:extLst>
              <a:ext uri="{FF2B5EF4-FFF2-40B4-BE49-F238E27FC236}">
                <a16:creationId xmlns:a16="http://schemas.microsoft.com/office/drawing/2014/main" id="{FA1F2DA6-B52A-3035-A393-55D264E8DF6E}"/>
              </a:ext>
            </a:extLst>
          </p:cNvPr>
          <p:cNvSpPr/>
          <p:nvPr/>
        </p:nvSpPr>
        <p:spPr>
          <a:xfrm>
            <a:off x="2676774" y="3696894"/>
            <a:ext cx="1860331" cy="630621"/>
          </a:xfrm>
          <a:prstGeom prst="roundRect">
            <a:avLst/>
          </a:prstGeom>
          <a:solidFill>
            <a:srgbClr val="036A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Jem’s Story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1" name="Rounded Rectangle 10">
            <a:hlinkClick r:id="rId5"/>
            <a:extLst>
              <a:ext uri="{FF2B5EF4-FFF2-40B4-BE49-F238E27FC236}">
                <a16:creationId xmlns:a16="http://schemas.microsoft.com/office/drawing/2014/main" id="{37142847-E010-6FD7-17D9-5F341A4172E9}"/>
              </a:ext>
            </a:extLst>
          </p:cNvPr>
          <p:cNvSpPr/>
          <p:nvPr/>
        </p:nvSpPr>
        <p:spPr>
          <a:xfrm>
            <a:off x="5049991" y="3696893"/>
            <a:ext cx="1860331" cy="630621"/>
          </a:xfrm>
          <a:prstGeom prst="roundRect">
            <a:avLst/>
          </a:prstGeom>
          <a:solidFill>
            <a:srgbClr val="036A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Shaniqua’s Story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3" name="Rounded Rectangle 12">
            <a:hlinkClick r:id="rId6"/>
            <a:extLst>
              <a:ext uri="{FF2B5EF4-FFF2-40B4-BE49-F238E27FC236}">
                <a16:creationId xmlns:a16="http://schemas.microsoft.com/office/drawing/2014/main" id="{995DB1FB-2FD1-C28C-F21E-7307249C687A}"/>
              </a:ext>
            </a:extLst>
          </p:cNvPr>
          <p:cNvSpPr/>
          <p:nvPr/>
        </p:nvSpPr>
        <p:spPr>
          <a:xfrm>
            <a:off x="400720" y="5398234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well in a team?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Rounded Rectangle 13">
            <a:hlinkClick r:id="rId8"/>
            <a:extLst>
              <a:ext uri="{FF2B5EF4-FFF2-40B4-BE49-F238E27FC236}">
                <a16:creationId xmlns:a16="http://schemas.microsoft.com/office/drawing/2014/main" id="{12778D2F-155B-8610-2854-C028F1BFC9FF}"/>
              </a:ext>
            </a:extLst>
          </p:cNvPr>
          <p:cNvSpPr/>
          <p:nvPr/>
        </p:nvSpPr>
        <p:spPr>
          <a:xfrm>
            <a:off x="2676774" y="5398234"/>
            <a:ext cx="1860331" cy="63062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nurture imagination?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5" name="Rounded Rectangle 14">
            <a:hlinkClick r:id="rId10"/>
            <a:extLst>
              <a:ext uri="{FF2B5EF4-FFF2-40B4-BE49-F238E27FC236}">
                <a16:creationId xmlns:a16="http://schemas.microsoft.com/office/drawing/2014/main" id="{29DE2B0D-4B3E-65E1-FB98-90B18E4D35A4}"/>
              </a:ext>
            </a:extLst>
          </p:cNvPr>
          <p:cNvSpPr/>
          <p:nvPr/>
        </p:nvSpPr>
        <p:spPr>
          <a:xfrm>
            <a:off x="5049991" y="5398233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keep learning?</a:t>
            </a:r>
            <a:endParaRPr lang="en-US" sz="150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06E52-4DA8-BEA5-D245-605505638593}"/>
              </a:ext>
            </a:extLst>
          </p:cNvPr>
          <p:cNvSpPr/>
          <p:nvPr/>
        </p:nvSpPr>
        <p:spPr>
          <a:xfrm>
            <a:off x="5397619" y="1581593"/>
            <a:ext cx="6273521" cy="7392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Progress your career into leadership and management </a:t>
            </a:r>
          </a:p>
          <a:p>
            <a:pPr>
              <a:lnSpc>
                <a:spcPct val="150000"/>
              </a:lnSpc>
              <a:buChar char="•"/>
            </a:pPr>
            <a:r>
              <a:rPr lang="en-GB" sz="150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Bring your outside interests into the classroom and your subject  </a:t>
            </a:r>
          </a:p>
        </p:txBody>
      </p:sp>
      <p:pic>
        <p:nvPicPr>
          <p:cNvPr id="16" name="Picture 15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E0AA07AB-E5AA-CE42-CEBB-93FE34ABFBD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sp>
        <p:nvSpPr>
          <p:cNvPr id="18" name="Rounded Rectangle 11">
            <a:hlinkClick r:id="rId13"/>
            <a:extLst>
              <a:ext uri="{FF2B5EF4-FFF2-40B4-BE49-F238E27FC236}">
                <a16:creationId xmlns:a16="http://schemas.microsoft.com/office/drawing/2014/main" id="{8078F934-2742-42B8-44D7-8E30881804C8}"/>
              </a:ext>
            </a:extLst>
          </p:cNvPr>
          <p:cNvSpPr/>
          <p:nvPr/>
        </p:nvSpPr>
        <p:spPr>
          <a:xfrm>
            <a:off x="9188917" y="4553340"/>
            <a:ext cx="2249474" cy="1254547"/>
          </a:xfrm>
          <a:prstGeom prst="roundRect">
            <a:avLst/>
          </a:prstGeom>
          <a:solidFill>
            <a:srgbClr val="00A8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chemeClr val="bg2"/>
                </a:solidFill>
                <a:latin typeface="Lato" panose="020F0502020204030203" pitchFamily="34" charset="77"/>
              </a:rPr>
              <a:t>What makes a great teacher?</a:t>
            </a:r>
          </a:p>
        </p:txBody>
      </p:sp>
      <p:pic>
        <p:nvPicPr>
          <p:cNvPr id="12" name="Picture 11" descr="A white question mark on a blue circle&#10;&#10;AI-generated content may be incorrect.">
            <a:extLst>
              <a:ext uri="{FF2B5EF4-FFF2-40B4-BE49-F238E27FC236}">
                <a16:creationId xmlns:a16="http://schemas.microsoft.com/office/drawing/2014/main" id="{614D8224-EEE2-032D-16B5-63B9313891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80" y="3563963"/>
            <a:ext cx="1254547" cy="12545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59AFF3-BAAF-069F-8BA6-A9D5259F0572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101522-097A-5D05-8E1F-5157408632D9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036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72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DF83E00146B41AC579BBC327F12B4" ma:contentTypeVersion="22" ma:contentTypeDescription="Create a new document." ma:contentTypeScope="" ma:versionID="a678120e614dd22c33e08bdcafd495cc">
  <xsd:schema xmlns:xsd="http://www.w3.org/2001/XMLSchema" xmlns:xs="http://www.w3.org/2001/XMLSchema" xmlns:p="http://schemas.microsoft.com/office/2006/metadata/properties" xmlns:ns2="7b4fb87f-23cb-4748-807b-ac6ab6b70ca3" xmlns:ns3="75ca23ed-fdba-4544-8426-dc162b381dbf" targetNamespace="http://schemas.microsoft.com/office/2006/metadata/properties" ma:root="true" ma:fieldsID="93ecccb5b7bfea210300a7abb21bd884" ns2:_="" ns3:_="">
    <xsd:import namespace="7b4fb87f-23cb-4748-807b-ac6ab6b70ca3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ocumentType" minOccurs="0"/>
                <xsd:element ref="ns2:InformationClassifica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fb87f-23cb-4748-807b-ac6ab6b70ca3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format="Dropdown" ma:internalName="Workstream">
      <xsd:simpleType>
        <xsd:restriction base="dms:Choice">
          <xsd:enumeration value="FE &amp; Inclusion"/>
          <xsd:enumeration value="CL training, partnerships &amp; insights"/>
          <xsd:enumeration value="Strategic programme development"/>
          <xsd:enumeration value="National CL development"/>
          <xsd:enumeration value="Oth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Type" ma:index="15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Project Brief"/>
              <xsd:enumeration value="Research"/>
              <xsd:enumeration value="Project Planning"/>
              <xsd:enumeration value="Stakeholder Engagement"/>
              <xsd:enumeration value="Finance"/>
              <xsd:enumeration value="Procurement"/>
              <xsd:enumeration value="Compliance"/>
              <xsd:enumeration value="Contracts"/>
              <xsd:enumeration value="Risk Register"/>
              <xsd:enumeration value="Kick Off"/>
              <xsd:enumeration value="Agendas"/>
              <xsd:enumeration value="Draft Content"/>
              <xsd:enumeration value="Design"/>
              <xsd:enumeration value="Delivery Plan"/>
              <xsd:enumeration value="Data"/>
              <xsd:enumeration value="Progress Report"/>
              <xsd:enumeration value="Funder Reports"/>
              <xsd:enumeration value="Final Evaluation"/>
              <xsd:enumeration value="Resources"/>
              <xsd:enumeration value="Asset Contracts"/>
              <xsd:enumeration value="Assets"/>
              <xsd:enumeration value="Templates"/>
              <xsd:enumeration value="Presentations"/>
              <xsd:enumeration value="Approvals"/>
              <xsd:enumeration value="Choice 25"/>
            </xsd:restriction>
          </xsd:simpleType>
        </xsd:union>
      </xsd:simpleType>
    </xsd:element>
    <xsd:element name="InformationClassification" ma:index="16" nillable="true" ma:displayName="Information Classification" ma:format="Dropdown" ma:internalName="InformationClassification">
      <xsd:simpleType>
        <xsd:restriction base="dms:Choice">
          <xsd:enumeration value="Unclassified Documents"/>
          <xsd:enumeration value="Public"/>
          <xsd:enumeration value="Internal"/>
          <xsd:enumeration value="Confidential"/>
          <xsd:enumeration value="Highly Confidential"/>
          <xsd:enumeration value="Personal Data"/>
          <xsd:enumeration value="Special Category Data"/>
          <xsd:enumeration value="Encryption Keys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7b4fb87f-23cb-4748-807b-ac6ab6b70ca3">
      <Terms xmlns="http://schemas.microsoft.com/office/infopath/2007/PartnerControls"/>
    </lcf76f155ced4ddcb4097134ff3c332f>
    <Workstream xmlns="7b4fb87f-23cb-4748-807b-ac6ab6b70ca3" xsi:nil="true"/>
    <InformationClassification xmlns="7b4fb87f-23cb-4748-807b-ac6ab6b70ca3" xsi:nil="true"/>
    <DocumentType xmlns="7b4fb87f-23cb-4748-807b-ac6ab6b70ca3" xsi:nil="true"/>
  </documentManagement>
</p:properties>
</file>

<file path=customXml/itemProps1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42353B-54A8-4936-9DF1-91D8B272298E}">
  <ds:schemaRefs>
    <ds:schemaRef ds:uri="75ca23ed-fdba-4544-8426-dc162b381dbf"/>
    <ds:schemaRef ds:uri="7b4fb87f-23cb-4748-807b-ac6ab6b70c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779049-4F17-4D64-978D-4C862B6C874B}">
  <ds:schemaRefs>
    <ds:schemaRef ds:uri="75ca23ed-fdba-4544-8426-dc162b381dbf"/>
    <ds:schemaRef ds:uri="7b4fb87f-23cb-4748-807b-ac6ab6b70c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424df11-8007-46d0-859c-d06b30e927bc}" enabled="0" method="" siteId="{8424df11-8007-46d0-859c-d06b30e927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2113</Words>
  <Application>Microsoft Office PowerPoint</Application>
  <PresentationFormat>Widescreen</PresentationFormat>
  <Paragraphs>330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Arial,Sans-Serif</vt:lpstr>
      <vt:lpstr>Calibri</vt:lpstr>
      <vt:lpstr>Calibri Light</vt:lpstr>
      <vt:lpstr>Lato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MYPATH Job of the week (Modern Foreign Languages)  </vt:lpstr>
      <vt:lpstr>PowerPoint Presentation</vt:lpstr>
      <vt:lpstr>PowerPoint Presentation</vt:lpstr>
      <vt:lpstr>PowerPoint Presentation</vt:lpstr>
      <vt:lpstr>PowerPoint Presentation</vt:lpstr>
      <vt:lpstr>Modern Foreign Languages pathways</vt:lpstr>
      <vt:lpstr>Combine study and work</vt:lpstr>
      <vt:lpstr>Study pathways</vt:lpstr>
      <vt:lpstr>Work pathways</vt:lpstr>
      <vt:lpstr>University league tables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Clare Parker</cp:lastModifiedBy>
  <cp:revision>5</cp:revision>
  <dcterms:created xsi:type="dcterms:W3CDTF">2022-04-04T12:54:06Z</dcterms:created>
  <dcterms:modified xsi:type="dcterms:W3CDTF">2025-09-04T21:35:39Z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0x01010012BDF83E00146B41AC579BBC327F12B4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Document_x0020_Type">
    <vt:lpwstr/>
  </property>
</Properties>
</file>