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71" r:id="rId5"/>
    <p:sldMasterId id="2147483660" r:id="rId6"/>
    <p:sldMasterId id="2147483651" r:id="rId7"/>
    <p:sldMasterId id="2147483654" r:id="rId8"/>
    <p:sldMasterId id="2147483676" r:id="rId9"/>
  </p:sldMasterIdLst>
  <p:notesMasterIdLst>
    <p:notesMasterId r:id="rId26"/>
  </p:notesMasterIdLst>
  <p:sldIdLst>
    <p:sldId id="266" r:id="rId10"/>
    <p:sldId id="265" r:id="rId11"/>
    <p:sldId id="285" r:id="rId12"/>
    <p:sldId id="297" r:id="rId13"/>
    <p:sldId id="271" r:id="rId14"/>
    <p:sldId id="256" r:id="rId15"/>
    <p:sldId id="269" r:id="rId16"/>
    <p:sldId id="262" r:id="rId17"/>
    <p:sldId id="300" r:id="rId18"/>
    <p:sldId id="296" r:id="rId19"/>
    <p:sldId id="273" r:id="rId20"/>
    <p:sldId id="291" r:id="rId21"/>
    <p:sldId id="298" r:id="rId22"/>
    <p:sldId id="299" r:id="rId23"/>
    <p:sldId id="293" r:id="rId24"/>
    <p:sldId id="258"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6923D-C69A-2D42-A4D5-5AA74C21BA64}" name="Josh Clarke" initials="JC" userId="S::jclarke@careersandenterprise.co.uk::1f1bbf5d-b007-4806-aa6b-91ab8e038bb2" providerId="AD"/>
  <p188:author id="{1B4A5A60-20A4-0027-BF9B-BEE8141CE74B}" name="Jas Hutter" initials="JH" userId="S::JHutter@careersandenterprise.co.uk::5070b586-ec8a-42b9-8cfe-792df792682d" providerId="AD"/>
  <p188:author id="{9F6D5970-FCBB-EE61-BE2C-33A064391527}" name="Tash Fuller" initials="TF" userId="S::nfuller@careersandenterprise.co.uk::281d84ef-d589-4e19-9b37-4850dfb7e0b2" providerId="AD"/>
  <p188:author id="{2948CD91-287B-3A82-22F6-A215488D9BBC}" name="Marie Jobson" initials="MJ" userId="S::mjobson@careersandenterprise.co.uk::bb001ab6-dd99-4b09-874d-ddf5a90bdfd2" providerId="AD"/>
  <p188:author id="{FB6E9FBE-6266-6B15-6B88-4629FD001FD4}" name="Philippa Hartley" initials="PH" userId="S::phartley@careersandenterprise.co.uk::2a2506f4-19e7-4777-8767-f0efb84bcc1f" providerId="AD"/>
  <p188:author id="{A416AAC7-C8C6-F0BA-6636-9D2C0469DFFA}" name="Briana Fernandes" initials="BF" userId="S::bfernandes@careersandenterprise.co.uk::5e055639-eedb-4071-8276-f6626bdaa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84A47"/>
    <a:srgbClr val="00A8A9"/>
    <a:srgbClr val="ED6D52"/>
    <a:srgbClr val="036A94"/>
    <a:srgbClr val="006A94"/>
    <a:srgbClr val="155045"/>
    <a:srgbClr val="00A8A6"/>
    <a:srgbClr val="EBF7F7"/>
    <a:srgbClr val="E8B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BA792-4FF5-D1BA-C936-566A3A1AEC07}" v="2" dt="2025-08-25T13:06:56.236"/>
    <p1510:client id="{52A97409-9218-46A8-F5C5-9D37954F1212}" v="10" dt="2025-08-27T11:20:13.104"/>
    <p1510:client id="{9A90DF9E-A8F1-FF4F-5A47-3C5851D45F09}" v="2" dt="2025-08-27T08:43:42.683"/>
    <p1510:client id="{DDF31A2F-E533-4927-88C4-A7C2E917B458}" v="7" dt="2025-08-25T13:16:24.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5"/>
    <p:restoredTop sz="61017" autoAdjust="0"/>
  </p:normalViewPr>
  <p:slideViewPr>
    <p:cSldViewPr snapToGrid="0">
      <p:cViewPr varScale="1">
        <p:scale>
          <a:sx n="67" d="100"/>
          <a:sy n="67" d="100"/>
        </p:scale>
        <p:origin x="202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227E9-049B-4639-9970-3AA4415DC243}" type="datetimeFigureOut">
              <a:t>9/2/2025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DAE-8EEE-416B-A7B3-405BE90A67B5}" type="slidenum">
              <a:t>‹#›</a:t>
            </a:fld>
            <a:endParaRPr lang="en-GB"/>
          </a:p>
        </p:txBody>
      </p:sp>
    </p:spTree>
    <p:extLst>
      <p:ext uri="{BB962C8B-B14F-4D97-AF65-F5344CB8AC3E}">
        <p14:creationId xmlns:p14="http://schemas.microsoft.com/office/powerpoint/2010/main" val="57967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c.co.uk/bitesize/tags/zhj692p/jobs-that-use-computing-and-ict/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uk/bitesize/tags/zhj692p/jobs-that-use-computing-and-ict/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uk/bitesize/tags/zhj692p/jobs-that-use-computing-and-ict/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nationalcareers.service.gov.uk/explore-career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ypathcareersuk.com/other-careers-video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tionalcareers.service.gov.uk/explore-career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mbition.northeast-ca.gov.uk/buzz"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slides: </a:t>
            </a:r>
            <a:endParaRPr lang="en-GB" dirty="0">
              <a:cs typeface="Calibri"/>
            </a:endParaRPr>
          </a:p>
          <a:p>
            <a:r>
              <a:rPr lang="en-GB" dirty="0"/>
              <a:t>To allow you to highlight the relevance of your subject to future careers and opportunities.</a:t>
            </a:r>
            <a:endParaRPr lang="en-GB" dirty="0">
              <a:cs typeface="Calibri"/>
            </a:endParaRPr>
          </a:p>
          <a:p>
            <a:r>
              <a:rPr lang="en-GB" dirty="0"/>
              <a:t>To enable students to explore the full range of options available to them.</a:t>
            </a:r>
            <a:endParaRPr lang="en-US" dirty="0">
              <a:cs typeface="Calibri"/>
            </a:endParaRPr>
          </a:p>
          <a:p>
            <a:endParaRPr lang="en-GB" dirty="0">
              <a:cs typeface="Calibri"/>
            </a:endParaRPr>
          </a:p>
          <a:p>
            <a:r>
              <a:rPr lang="en-GB" b="1" dirty="0"/>
              <a:t>Aims:</a:t>
            </a:r>
            <a:endParaRPr lang="en-GB" dirty="0">
              <a:cs typeface="Calibri"/>
            </a:endParaRPr>
          </a:p>
          <a:p>
            <a:pPr marL="171450" indent="-171450">
              <a:buFont typeface="Arial,Sans-Serif"/>
              <a:buChar char="•"/>
            </a:pPr>
            <a:r>
              <a:rPr lang="en-GB" dirty="0"/>
              <a:t>To engage students in your subject</a:t>
            </a:r>
            <a:endParaRPr lang="en-GB" dirty="0">
              <a:cs typeface="Calibri"/>
            </a:endParaRPr>
          </a:p>
          <a:p>
            <a:pPr marL="171450" indent="-171450">
              <a:buFont typeface="Arial,Sans-Serif"/>
              <a:buChar char="•"/>
            </a:pPr>
            <a:r>
              <a:rPr lang="en-GB" dirty="0"/>
              <a:t>To highlight pathways and opportunities from your subject</a:t>
            </a:r>
            <a:endParaRPr lang="en-GB" dirty="0">
              <a:cs typeface="Calibri"/>
            </a:endParaRPr>
          </a:p>
          <a:p>
            <a:pPr marL="171450" indent="-171450">
              <a:buFont typeface="Arial,Sans-Serif"/>
              <a:buChar char="•"/>
            </a:pPr>
            <a:r>
              <a:rPr lang="en-GB" dirty="0"/>
              <a:t>To encourage students to consider your subject at KS4/Post 16</a:t>
            </a:r>
            <a:endParaRPr lang="en-GB" dirty="0">
              <a:cs typeface="Calibri"/>
            </a:endParaRPr>
          </a:p>
          <a:p>
            <a:pPr marL="171450" indent="-171450">
              <a:buFont typeface="Arial,Sans-Serif"/>
              <a:buChar char="•"/>
            </a:pPr>
            <a:r>
              <a:rPr lang="en-GB" dirty="0"/>
              <a:t>To support work across the school towards Gatsby Benchmark 4</a:t>
            </a:r>
            <a:endParaRPr lang="en-GB" dirty="0">
              <a:cs typeface="Calibri"/>
            </a:endParaRPr>
          </a:p>
          <a:p>
            <a:pPr marL="171450" indent="-171450">
              <a:buFont typeface="Arial,Sans-Serif"/>
              <a:buChar char="•"/>
            </a:pPr>
            <a:endParaRPr lang="en-GB" dirty="0">
              <a:cs typeface="Calibri"/>
            </a:endParaRPr>
          </a:p>
          <a:p>
            <a:pPr marL="0" indent="0">
              <a:buNone/>
            </a:pPr>
            <a:endParaRPr lang="en-GB" dirty="0">
              <a:cs typeface="Calibri"/>
            </a:endParaRPr>
          </a:p>
          <a:p>
            <a:pPr marL="0" indent="0">
              <a:buNone/>
            </a:pPr>
            <a:r>
              <a:rPr lang="en-GB" b="1" dirty="0"/>
              <a:t>How to use these slides?</a:t>
            </a:r>
            <a:endParaRPr lang="en-GB" dirty="0">
              <a:cs typeface="Calibri"/>
            </a:endParaRPr>
          </a:p>
          <a:p>
            <a:r>
              <a:rPr lang="en-GB" dirty="0"/>
              <a:t>These slides can be used at any point during KS3/4 or post 16 to engage students in learning and to highlight the relevance of your subject to future careers and opportunities.</a:t>
            </a:r>
            <a:endParaRPr lang="en-GB" dirty="0">
              <a:cs typeface="Calibri"/>
            </a:endParaRPr>
          </a:p>
          <a:p>
            <a:r>
              <a:rPr lang="en-GB" dirty="0"/>
              <a:t>They will be of most relevance within an option process and can support work you are doing to encourage students to consider their options for KS4/Post 16.</a:t>
            </a:r>
            <a:endParaRPr lang="en-GB" dirty="0">
              <a:cs typeface="Calibri"/>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pPr marL="0" indent="0">
              <a:buFontTx/>
              <a:buNone/>
            </a:pPr>
            <a:endParaRPr lang="en-GB" b="1" dirty="0">
              <a:highlight>
                <a:srgbClr val="FFFF00"/>
              </a:highlight>
              <a:cs typeface="Calibri"/>
            </a:endParaRPr>
          </a:p>
          <a:p>
            <a:pPr marL="0" indent="0">
              <a:buFont typeface="Arial" panose="020B0604020202020204" pitchFamily="34" charset="0"/>
              <a:buNone/>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427FA38-E476-468F-BBCA-7E6E019007F0}" type="slidenum">
              <a:rPr lang="en-GB" smtClean="0"/>
              <a:t>1</a:t>
            </a:fld>
            <a:endParaRPr lang="en-GB"/>
          </a:p>
        </p:txBody>
      </p:sp>
    </p:spTree>
    <p:extLst>
      <p:ext uri="{BB962C8B-B14F-4D97-AF65-F5344CB8AC3E}">
        <p14:creationId xmlns:p14="http://schemas.microsoft.com/office/powerpoint/2010/main" val="392048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power point version of the infographic resource showing different options learners could follow to get into teaching. </a:t>
            </a:r>
            <a:endParaRPr lang="en-US" dirty="0"/>
          </a:p>
          <a:p>
            <a:r>
              <a:rPr lang="en-GB" dirty="0"/>
              <a:t>Go through this with your learners and give examples of different staff in your school, special school or college who followed these paths.</a:t>
            </a:r>
            <a:endParaRPr lang="en-US"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10</a:t>
            </a:fld>
            <a:endParaRPr lang="en-GB"/>
          </a:p>
        </p:txBody>
      </p:sp>
    </p:spTree>
    <p:extLst>
      <p:ext uri="{BB962C8B-B14F-4D97-AF65-F5344CB8AC3E}">
        <p14:creationId xmlns:p14="http://schemas.microsoft.com/office/powerpoint/2010/main" val="31955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31DAE-8EEE-416B-A7B3-405BE90A67B5}" type="slidenum">
              <a:rPr lang="en-GB"/>
              <a:t>11</a:t>
            </a:fld>
            <a:endParaRPr lang="en-GB"/>
          </a:p>
        </p:txBody>
      </p:sp>
    </p:spTree>
    <p:extLst>
      <p:ext uri="{BB962C8B-B14F-4D97-AF65-F5344CB8AC3E}">
        <p14:creationId xmlns:p14="http://schemas.microsoft.com/office/powerpoint/2010/main" val="3163122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12</a:t>
            </a:fld>
            <a:endParaRPr lang="en-GB"/>
          </a:p>
        </p:txBody>
      </p:sp>
    </p:spTree>
    <p:extLst>
      <p:ext uri="{BB962C8B-B14F-4D97-AF65-F5344CB8AC3E}">
        <p14:creationId xmlns:p14="http://schemas.microsoft.com/office/powerpoint/2010/main" val="414279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13</a:t>
            </a:fld>
            <a:endParaRPr lang="en-GB"/>
          </a:p>
        </p:txBody>
      </p:sp>
    </p:spTree>
    <p:extLst>
      <p:ext uri="{BB962C8B-B14F-4D97-AF65-F5344CB8AC3E}">
        <p14:creationId xmlns:p14="http://schemas.microsoft.com/office/powerpoint/2010/main" val="300940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B68B5-7F57-5E67-67D8-E5091717B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95040-5012-8088-5435-321B06034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7E575-1BB4-E442-24A2-F773B9A01A5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2E025C-F062-AB5B-0D84-5FBF75F8000B}"/>
              </a:ext>
            </a:extLst>
          </p:cNvPr>
          <p:cNvSpPr>
            <a:spLocks noGrp="1"/>
          </p:cNvSpPr>
          <p:nvPr>
            <p:ph type="sldNum" sz="quarter" idx="5"/>
          </p:nvPr>
        </p:nvSpPr>
        <p:spPr/>
        <p:txBody>
          <a:bodyPr/>
          <a:lstStyle/>
          <a:p>
            <a:fld id="{F0931DAE-8EEE-416B-A7B3-405BE90A67B5}" type="slidenum">
              <a:rPr lang="en-GB" smtClean="0"/>
              <a:t>14</a:t>
            </a:fld>
            <a:endParaRPr lang="en-GB"/>
          </a:p>
        </p:txBody>
      </p:sp>
    </p:spTree>
    <p:extLst>
      <p:ext uri="{BB962C8B-B14F-4D97-AF65-F5344CB8AC3E}">
        <p14:creationId xmlns:p14="http://schemas.microsoft.com/office/powerpoint/2010/main" val="316563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15</a:t>
            </a:fld>
            <a:endParaRPr lang="en-GB"/>
          </a:p>
        </p:txBody>
      </p:sp>
    </p:spTree>
    <p:extLst>
      <p:ext uri="{BB962C8B-B14F-4D97-AF65-F5344CB8AC3E}">
        <p14:creationId xmlns:p14="http://schemas.microsoft.com/office/powerpoint/2010/main" val="204953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31DAE-8EEE-416B-A7B3-405BE90A67B5}" type="slidenum">
              <a:rPr lang="en-GB" smtClean="0"/>
              <a:t>16</a:t>
            </a:fld>
            <a:endParaRPr lang="en-GB"/>
          </a:p>
        </p:txBody>
      </p:sp>
    </p:spTree>
    <p:extLst>
      <p:ext uri="{BB962C8B-B14F-4D97-AF65-F5344CB8AC3E}">
        <p14:creationId xmlns:p14="http://schemas.microsoft.com/office/powerpoint/2010/main" val="351731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GB" b="1" dirty="0"/>
              <a:t>High demand and careers opportunities</a:t>
            </a:r>
            <a:endParaRPr lang="en-GB" dirty="0"/>
          </a:p>
          <a:p>
            <a:r>
              <a:rPr lang="en-GB" dirty="0"/>
              <a:t>Computer Science skills are in high demand across nearly every industry, from tech and finance to healthcare and entertainment. Careers in software development, cybersecurity, data science, and AI offer strong job prospects and competitive salaries.</a:t>
            </a:r>
          </a:p>
          <a:p>
            <a:pPr marL="285750" indent="-285750">
              <a:buFont typeface="Symbol"/>
              <a:buChar char="•"/>
            </a:pPr>
            <a:r>
              <a:rPr lang="en-GB" b="1" dirty="0"/>
              <a:t>Problem-solving and creativity</a:t>
            </a:r>
            <a:endParaRPr lang="en-GB" dirty="0"/>
          </a:p>
          <a:p>
            <a:r>
              <a:rPr lang="en-GB" dirty="0"/>
              <a:t>Studying computer science hones your ability to think logically and solve complex problems. It also encourages creativity, especially when designing software, building apps, or developing innovative tech solutions.</a:t>
            </a:r>
            <a:endParaRPr lang="en-GB" dirty="0">
              <a:ea typeface="Calibri"/>
              <a:cs typeface="Calibri"/>
            </a:endParaRPr>
          </a:p>
          <a:p>
            <a:pPr marL="285750" indent="-285750">
              <a:buFont typeface="Symbol"/>
              <a:buChar char="•"/>
            </a:pPr>
            <a:r>
              <a:rPr lang="en-GB" b="1" dirty="0"/>
              <a:t>Impact on the world</a:t>
            </a:r>
            <a:endParaRPr lang="en-GB" dirty="0"/>
          </a:p>
          <a:p>
            <a:r>
              <a:rPr lang="en-GB" dirty="0"/>
              <a:t>Technology shapes modern life. With computer science, you can contribute to meaningful projects like improving healthcare systems, advancing education, or addressing climate change through data and automation.</a:t>
            </a:r>
            <a:endParaRPr lang="en-GB" dirty="0">
              <a:ea typeface="Calibri"/>
              <a:cs typeface="Calibri"/>
            </a:endParaRPr>
          </a:p>
          <a:p>
            <a:pPr marL="285750" indent="-285750">
              <a:buFont typeface="Symbol"/>
              <a:buChar char="•"/>
            </a:pPr>
            <a:r>
              <a:rPr lang="en-GB" b="1" dirty="0"/>
              <a:t>Global and remote opportunities</a:t>
            </a:r>
            <a:endParaRPr lang="en-GB" dirty="0"/>
          </a:p>
          <a:p>
            <a:r>
              <a:rPr lang="en-GB" dirty="0"/>
              <a:t>Tech jobs often offer flexibility, including remote work and international opportunities. This makes it easier to work from anywhere and collaborate with diverse teams around the world.</a:t>
            </a:r>
            <a:endParaRPr lang="en-GB" dirty="0">
              <a:ea typeface="Calibri"/>
              <a:cs typeface="Calibri"/>
            </a:endParaRPr>
          </a:p>
          <a:p>
            <a:pPr marL="285750" indent="-285750">
              <a:buFont typeface="Symbol"/>
              <a:buChar char="•"/>
            </a:pPr>
            <a:r>
              <a:rPr lang="en-GB" b="1" dirty="0"/>
              <a:t>Foundation for the future</a:t>
            </a:r>
            <a:endParaRPr lang="en-GB" dirty="0"/>
          </a:p>
          <a:p>
            <a:r>
              <a:rPr lang="en-GB" dirty="0"/>
              <a:t>As AI, robotics, and quantum computing evolve, Computer Science provides the foundation to understand and shape the future. It’s a field that constantly grows and adapts, keeping your skills relevant and valuable.</a:t>
            </a:r>
            <a:endParaRPr lang="en-GB" dirty="0">
              <a:ea typeface="Calibri"/>
              <a:cs typeface="Calibri"/>
            </a:endParaRPr>
          </a:p>
          <a:p>
            <a:pPr lvl="0"/>
            <a:endParaRPr lang="en-GB" sz="1200" b="1" kern="1200" dirty="0">
              <a:solidFill>
                <a:schemeClr val="tx1"/>
              </a:solidFill>
              <a:effectLst/>
              <a:latin typeface="+mn-lt"/>
              <a:ea typeface="Calibri"/>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2</a:t>
            </a:fld>
            <a:endParaRPr lang="en-GB"/>
          </a:p>
        </p:txBody>
      </p:sp>
    </p:spTree>
    <p:extLst>
      <p:ext uri="{BB962C8B-B14F-4D97-AF65-F5344CB8AC3E}">
        <p14:creationId xmlns:p14="http://schemas.microsoft.com/office/powerpoint/2010/main" val="282763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u="sng" dirty="0">
                <a:solidFill>
                  <a:schemeClr val="tx2"/>
                </a:solidFill>
                <a:effectLst/>
                <a:latin typeface="+mn-lt"/>
                <a:ea typeface="Calibri" panose="020F0502020204030204" pitchFamily="34" charset="0"/>
                <a:cs typeface="Calibri"/>
                <a:hlinkClick r:id="rId3"/>
              </a:rPr>
              <a:t>Jobs that use </a:t>
            </a:r>
            <a:r>
              <a:rPr lang="en-GB" u="sng" dirty="0">
                <a:solidFill>
                  <a:schemeClr val="tx2"/>
                </a:solidFill>
                <a:latin typeface="+mn-lt"/>
                <a:ea typeface="Calibri" panose="020F0502020204030204" pitchFamily="34" charset="0"/>
                <a:cs typeface="Calibri"/>
                <a:hlinkClick r:id="rId3"/>
              </a:rPr>
              <a:t>Computer Science/IT</a:t>
            </a:r>
            <a:r>
              <a:rPr lang="en-GB" dirty="0">
                <a:solidFill>
                  <a:schemeClr val="tx2"/>
                </a:solidFill>
                <a:latin typeface="+mn-lt"/>
                <a:ea typeface="Calibri" panose="020F0502020204030204" pitchFamily="34" charset="0"/>
                <a:cs typeface="Calibri"/>
              </a:rPr>
              <a:t> </a:t>
            </a:r>
            <a:r>
              <a:rPr lang="en-GB" dirty="0">
                <a:latin typeface="+mn-lt"/>
                <a:ea typeface="Calibri" panose="020F0502020204030204" pitchFamily="34" charset="0"/>
                <a:cs typeface="Calibri"/>
              </a:rPr>
              <a:t> on BBC Bitesize</a:t>
            </a:r>
            <a:r>
              <a:rPr lang="en-GB" sz="1200" dirty="0">
                <a:effectLst/>
                <a:latin typeface="+mn-lt"/>
                <a:ea typeface="Calibri" panose="020F0502020204030204" pitchFamily="34" charset="0"/>
                <a:cs typeface="Calibri"/>
              </a:rPr>
              <a:t> Careers: </a:t>
            </a:r>
            <a:r>
              <a:rPr lang="en-GB" dirty="0">
                <a:effectLst/>
                <a:hlinkClick r:id="rId3"/>
              </a:rPr>
              <a:t>https://www.bbc.co.uk/bitesize/tags/</a:t>
            </a:r>
            <a:r>
              <a:rPr lang="en-GB" dirty="0">
                <a:hlinkClick r:id="rId3"/>
              </a:rPr>
              <a:t>zhj692p</a:t>
            </a:r>
            <a:r>
              <a:rPr lang="en-GB" dirty="0">
                <a:effectLst/>
                <a:hlinkClick r:id="rId3"/>
              </a:rPr>
              <a:t>/</a:t>
            </a:r>
            <a:r>
              <a:rPr lang="en-GB" dirty="0">
                <a:hlinkClick r:id="rId3"/>
              </a:rPr>
              <a:t>jobs-that-use-computing-and-ict</a:t>
            </a:r>
            <a:r>
              <a:rPr lang="en-GB" dirty="0">
                <a:effectLst/>
                <a:hlinkClick r:id="rId3"/>
              </a:rPr>
              <a:t>/1</a:t>
            </a:r>
            <a:endParaRPr lang="en-GB" dirty="0">
              <a:effectLst/>
            </a:endParaRPr>
          </a:p>
          <a:p>
            <a:pPr marL="0" lvl="0" indent="0">
              <a:lnSpc>
                <a:spcPct val="107000"/>
              </a:lnSpc>
              <a:spcAft>
                <a:spcPts val="800"/>
              </a:spcAft>
              <a:buFontTx/>
              <a:buNone/>
            </a:pPr>
            <a:endParaRPr lang="en-GB" sz="1200" dirty="0">
              <a:effectLst/>
              <a:latin typeface="Calibri" panose="020F0502020204030204" pitchFamily="34" charset="0"/>
              <a:ea typeface="Calibri" panose="020F0502020204030204" pitchFamily="34" charset="0"/>
              <a:cs typeface="Calibri"/>
            </a:endParaRPr>
          </a:p>
          <a:p>
            <a:pPr>
              <a:lnSpc>
                <a:spcPct val="107000"/>
              </a:lnSpc>
              <a:spcAft>
                <a:spcPts val="800"/>
              </a:spcAft>
              <a:buFont typeface="Symbol" panose="05050102010706020507" pitchFamily="18" charset="2"/>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b="1" dirty="0">
                <a:effectLst/>
                <a:latin typeface="+mn-lt"/>
                <a:ea typeface="Calibri" panose="020F0502020204030204" pitchFamily="34" charset="0"/>
                <a:cs typeface="Calibri"/>
              </a:rPr>
              <a:t>Activity Ideas:</a:t>
            </a:r>
          </a:p>
          <a:p>
            <a:pPr marL="0" lvl="0" indent="0">
              <a:lnSpc>
                <a:spcPct val="107000"/>
              </a:lnSpc>
              <a:spcAft>
                <a:spcPts val="800"/>
              </a:spcAft>
              <a:buFont typeface="Symbol" panose="05050102010706020507" pitchFamily="18" charset="2"/>
              <a:buNone/>
            </a:pPr>
            <a:r>
              <a:rPr lang="en-GB" sz="1200" dirty="0">
                <a:effectLst/>
                <a:latin typeface="+mn-lt"/>
                <a:ea typeface="Calibri" panose="020F0502020204030204" pitchFamily="34" charset="0"/>
                <a:cs typeface="Calibri"/>
              </a:rPr>
              <a:t>Ahead of revealing content of slide, encourage students to think about as many roles linked to your subject as they can in pairs/groups.</a:t>
            </a:r>
          </a:p>
          <a:p>
            <a:pPr marL="0" lvl="0" indent="0">
              <a:lnSpc>
                <a:spcPct val="107000"/>
              </a:lnSpc>
              <a:spcAft>
                <a:spcPts val="800"/>
              </a:spcAft>
              <a:buFont typeface="Symbol" panose="05050102010706020507" pitchFamily="18" charset="2"/>
              <a:buNone/>
            </a:pPr>
            <a:r>
              <a:rPr lang="en-GB" sz="1200" dirty="0">
                <a:effectLst/>
                <a:latin typeface="+mn-lt"/>
                <a:ea typeface="Calibri" panose="020F0502020204030204" pitchFamily="34" charset="0"/>
                <a:cs typeface="Calibri"/>
              </a:rPr>
              <a:t>Encourage students to engage with specific videos/profiles or direct students to specific roles/careers to predict, research and reflect on:</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Pathways</a:t>
            </a:r>
          </a:p>
          <a:p>
            <a:pPr marL="171450" lvl="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Essential Skills</a:t>
            </a:r>
          </a:p>
          <a:p>
            <a:pPr marL="171450" lvl="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Wages/Work Conditions</a:t>
            </a:r>
          </a:p>
          <a:p>
            <a:pPr marL="17145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Why they, might like/not like </a:t>
            </a:r>
            <a:r>
              <a:rPr lang="en-GB" dirty="0">
                <a:latin typeface="+mn-lt"/>
                <a:ea typeface="Calibri" panose="020F0502020204030204" pitchFamily="34" charset="0"/>
                <a:cs typeface="Calibri"/>
              </a:rPr>
              <a:t>in a particular</a:t>
            </a:r>
            <a:r>
              <a:rPr lang="en-GB" sz="1200" dirty="0">
                <a:effectLst/>
                <a:latin typeface="+mn-lt"/>
                <a:ea typeface="Calibri" panose="020F0502020204030204" pitchFamily="34" charset="0"/>
                <a:cs typeface="Calibri"/>
              </a:rPr>
              <a:t> role?</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3</a:t>
            </a:fld>
            <a:endParaRPr lang="en-GB"/>
          </a:p>
        </p:txBody>
      </p:sp>
    </p:spTree>
    <p:extLst>
      <p:ext uri="{BB962C8B-B14F-4D97-AF65-F5344CB8AC3E}">
        <p14:creationId xmlns:p14="http://schemas.microsoft.com/office/powerpoint/2010/main" val="155171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F27AF-8F76-7E96-C0DC-D685C82DD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F9BAF-3116-18F0-7BF3-613DEB9B3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15A9B-9DBF-0AE6-62E9-573F101BE281}"/>
              </a:ext>
            </a:extLst>
          </p:cNvPr>
          <p:cNvSpPr>
            <a:spLocks noGrp="1"/>
          </p:cNvSpPr>
          <p:nvPr>
            <p:ph type="body" idx="1"/>
          </p:nvPr>
        </p:nvSpPr>
        <p:spPr/>
        <p:txBody>
          <a:bodyPr/>
          <a:lstStyle/>
          <a:p>
            <a:r>
              <a:rPr lang="en-GB" u="sng" dirty="0">
                <a:effectLst/>
                <a:hlinkClick r:id="rId3"/>
              </a:rPr>
              <a:t>Jobs that use</a:t>
            </a:r>
            <a:r>
              <a:rPr lang="en-GB" u="sng" dirty="0">
                <a:hlinkClick r:id="rId3"/>
              </a:rPr>
              <a:t> Computer Science/IT</a:t>
            </a:r>
            <a:r>
              <a:rPr lang="en-GB" dirty="0"/>
              <a:t>  on </a:t>
            </a:r>
            <a:r>
              <a:rPr lang="en-GB" dirty="0">
                <a:effectLst/>
              </a:rPr>
              <a:t>BBC Bitesize Careers:</a:t>
            </a:r>
            <a:r>
              <a:rPr lang="en-GB" dirty="0"/>
              <a:t> </a:t>
            </a:r>
            <a:r>
              <a:rPr lang="en-GB" dirty="0">
                <a:effectLst/>
                <a:hlinkClick r:id="rId3"/>
              </a:rPr>
              <a:t>https://www.bbc.co.uk/bitesize/tags/</a:t>
            </a:r>
            <a:r>
              <a:rPr lang="en-GB" dirty="0">
                <a:hlinkClick r:id="rId3"/>
              </a:rPr>
              <a:t>zhj692p</a:t>
            </a:r>
            <a:r>
              <a:rPr lang="en-GB" dirty="0">
                <a:effectLst/>
                <a:hlinkClick r:id="rId3"/>
              </a:rPr>
              <a:t>/</a:t>
            </a:r>
            <a:r>
              <a:rPr lang="en-GB" dirty="0">
                <a:hlinkClick r:id="rId3"/>
              </a:rPr>
              <a:t>jobs-that-use-computing-and-ict</a:t>
            </a:r>
            <a:r>
              <a:rPr lang="en-GB" dirty="0">
                <a:effectLst/>
                <a:hlinkClick r:id="rId3"/>
              </a:rPr>
              <a:t>/1</a:t>
            </a:r>
            <a:endParaRPr lang="en-GB" dirty="0"/>
          </a:p>
          <a:p>
            <a:pPr>
              <a:lnSpc>
                <a:spcPct val="107000"/>
              </a:lnSpc>
              <a:spcAft>
                <a:spcPts val="800"/>
              </a:spcAft>
            </a:pPr>
            <a:endParaRPr lang="en-GB" dirty="0">
              <a:cs typeface="Calibri"/>
            </a:endParaRPr>
          </a:p>
          <a:p>
            <a:pPr>
              <a:lnSpc>
                <a:spcPct val="107000"/>
              </a:lnSpc>
              <a:spcAft>
                <a:spcPts val="800"/>
              </a:spcAft>
            </a:pPr>
            <a:endParaRPr lang="en-GB" dirty="0"/>
          </a:p>
          <a:p>
            <a:pPr marL="0" lvl="0" indent="0">
              <a:lnSpc>
                <a:spcPct val="107000"/>
              </a:lnSpc>
              <a:spcAft>
                <a:spcPts val="800"/>
              </a:spcAft>
              <a:buNone/>
            </a:pPr>
            <a:r>
              <a:rPr lang="en-GB" b="1" dirty="0">
                <a:effectLst/>
              </a:rPr>
              <a:t>Activity Ideas:</a:t>
            </a:r>
            <a:endParaRPr lang="en-US" dirty="0">
              <a:effectLst/>
            </a:endParaRPr>
          </a:p>
          <a:p>
            <a:pPr marL="0" lvl="0" indent="0">
              <a:lnSpc>
                <a:spcPct val="107000"/>
              </a:lnSpc>
              <a:spcAft>
                <a:spcPts val="800"/>
              </a:spcAft>
              <a:buNone/>
            </a:pPr>
            <a:r>
              <a:rPr lang="en-GB" dirty="0">
                <a:effectLst/>
              </a:rPr>
              <a:t>Ahead of revealing content of slide, encourage students to think about as many roles linked to your subject as they can in pairs/groups.</a:t>
            </a:r>
            <a:endParaRPr lang="en-US" dirty="0">
              <a:effectLst/>
            </a:endParaRPr>
          </a:p>
          <a:p>
            <a:pPr marL="0" lvl="0" indent="0">
              <a:lnSpc>
                <a:spcPct val="107000"/>
              </a:lnSpc>
              <a:spcAft>
                <a:spcPts val="800"/>
              </a:spcAft>
              <a:buNone/>
            </a:pPr>
            <a:r>
              <a:rPr lang="en-GB" dirty="0">
                <a:effectLst/>
              </a:rPr>
              <a:t>Encourage students to engage with specific videos/profiles or direct students to specific roles/careers to predict, research and reflect on:</a:t>
            </a:r>
            <a:endParaRPr lang="en-US" dirty="0">
              <a:effectLst/>
            </a:endParaRPr>
          </a:p>
          <a:p>
            <a:pPr marL="0" lvl="0" indent="0">
              <a:lnSpc>
                <a:spcPct val="107000"/>
              </a:lnSpc>
              <a:spcAft>
                <a:spcPts val="800"/>
              </a:spcAft>
              <a:buNone/>
            </a:pPr>
            <a:endParaRPr lang="en-GB" dirty="0">
              <a:effectLst/>
            </a:endParaRPr>
          </a:p>
          <a:p>
            <a:pPr marL="171450" lvl="0" indent="-171450">
              <a:lnSpc>
                <a:spcPct val="107000"/>
              </a:lnSpc>
              <a:spcAft>
                <a:spcPts val="800"/>
              </a:spcAft>
              <a:buFont typeface="Arial,Sans-Serif"/>
              <a:buChar char="•"/>
            </a:pPr>
            <a:r>
              <a:rPr lang="en-GB" dirty="0">
                <a:effectLst/>
              </a:rPr>
              <a:t>Pathways</a:t>
            </a:r>
            <a:endParaRPr lang="en-US" dirty="0">
              <a:effectLst/>
            </a:endParaRPr>
          </a:p>
          <a:p>
            <a:pPr marL="171450" lvl="0" indent="-171450">
              <a:lnSpc>
                <a:spcPct val="107000"/>
              </a:lnSpc>
              <a:spcAft>
                <a:spcPts val="800"/>
              </a:spcAft>
              <a:buFont typeface="Arial,Sans-Serif"/>
              <a:buChar char="•"/>
            </a:pPr>
            <a:r>
              <a:rPr lang="en-GB" dirty="0">
                <a:effectLst/>
              </a:rPr>
              <a:t>Essential Skills</a:t>
            </a:r>
            <a:endParaRPr lang="en-US" dirty="0">
              <a:effectLst/>
            </a:endParaRPr>
          </a:p>
          <a:p>
            <a:pPr marL="171450" lvl="0" indent="-171450">
              <a:lnSpc>
                <a:spcPct val="107000"/>
              </a:lnSpc>
              <a:spcAft>
                <a:spcPts val="800"/>
              </a:spcAft>
              <a:buFont typeface="Arial,Sans-Serif"/>
              <a:buChar char="•"/>
            </a:pPr>
            <a:r>
              <a:rPr lang="en-GB" dirty="0">
                <a:effectLst/>
              </a:rPr>
              <a:t>Wages/Work Conditions</a:t>
            </a:r>
            <a:endParaRPr lang="en-US" dirty="0">
              <a:effectLst/>
            </a:endParaRPr>
          </a:p>
          <a:p>
            <a:pPr marL="171450" indent="-171450">
              <a:lnSpc>
                <a:spcPct val="107000"/>
              </a:lnSpc>
              <a:spcAft>
                <a:spcPts val="800"/>
              </a:spcAft>
              <a:buFont typeface="Arial,Sans-Serif"/>
              <a:buChar char="•"/>
            </a:pPr>
            <a:r>
              <a:rPr lang="en-GB" dirty="0">
                <a:effectLst/>
              </a:rPr>
              <a:t>Why they, might like/not like </a:t>
            </a:r>
            <a:r>
              <a:rPr lang="en-GB" dirty="0"/>
              <a:t>in a particular </a:t>
            </a:r>
            <a:r>
              <a:rPr lang="en-GB" dirty="0">
                <a:effectLst/>
              </a:rPr>
              <a:t>role?</a:t>
            </a:r>
            <a:endParaRPr lang="en-GB" dirty="0">
              <a:cs typeface="Calibri"/>
            </a:endParaRPr>
          </a:p>
          <a:p>
            <a:pPr marL="171450" indent="-171450">
              <a:lnSpc>
                <a:spcPct val="107000"/>
              </a:lnSpc>
              <a:spcAft>
                <a:spcPts val="800"/>
              </a:spcAft>
              <a:buFont typeface="Arial,Sans-Serif"/>
              <a:buChar char="•"/>
            </a:pPr>
            <a:endParaRPr lang="en-GB" dirty="0">
              <a:cs typeface="Calibri"/>
            </a:endParaRP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FAE5E18D-8FC5-103F-4D07-ED746ADADD4B}"/>
              </a:ext>
            </a:extLst>
          </p:cNvPr>
          <p:cNvSpPr>
            <a:spLocks noGrp="1"/>
          </p:cNvSpPr>
          <p:nvPr>
            <p:ph type="sldNum" sz="quarter" idx="5"/>
          </p:nvPr>
        </p:nvSpPr>
        <p:spPr/>
        <p:txBody>
          <a:bodyPr/>
          <a:lstStyle/>
          <a:p>
            <a:fld id="{5427FA38-E476-468F-BBCA-7E6E019007F0}" type="slidenum">
              <a:rPr lang="en-GB" smtClean="0"/>
              <a:t>4</a:t>
            </a:fld>
            <a:endParaRPr lang="en-GB"/>
          </a:p>
        </p:txBody>
      </p:sp>
    </p:spTree>
    <p:extLst>
      <p:ext uri="{BB962C8B-B14F-4D97-AF65-F5344CB8AC3E}">
        <p14:creationId xmlns:p14="http://schemas.microsoft.com/office/powerpoint/2010/main" val="132016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students to understand the wide range of possibilities arising from your subject. Here’s some to explore…try and focus on less obvious choices</a:t>
            </a:r>
          </a:p>
          <a:p>
            <a:endParaRPr lang="en-US" dirty="0"/>
          </a:p>
          <a:p>
            <a:r>
              <a:rPr lang="en-US" dirty="0"/>
              <a:t>To select more yourself:</a:t>
            </a:r>
          </a:p>
          <a:p>
            <a:r>
              <a:rPr lang="en-US" dirty="0"/>
              <a:t>BBC Bitesize link:</a:t>
            </a:r>
          </a:p>
          <a:p>
            <a:r>
              <a:rPr lang="en-US" dirty="0">
                <a:hlinkClick r:id="rId3"/>
              </a:rPr>
              <a:t>https://www.bbc.co.uk/bitesize/tags/zhj692p/jobs-that-use-computing-and-ict/1</a:t>
            </a:r>
            <a:endParaRPr lang="en-US" dirty="0">
              <a:cs typeface="Calibri" panose="020F0502020204030204"/>
              <a:hlinkClick r:id="rId3"/>
            </a:endParaRPr>
          </a:p>
          <a:p>
            <a:endParaRPr lang="en-US" dirty="0">
              <a:cs typeface="Calibri" panose="020F0502020204030204"/>
            </a:endParaRPr>
          </a:p>
          <a:p>
            <a:r>
              <a:rPr lang="en-US" dirty="0"/>
              <a:t>National Careers Service link:</a:t>
            </a:r>
          </a:p>
          <a:p>
            <a:r>
              <a:rPr lang="en-US" dirty="0">
                <a:hlinkClick r:id="rId4"/>
              </a:rPr>
              <a:t>https://nationalcareers.service.gov.uk/explore-careers</a:t>
            </a:r>
            <a:endParaRPr lang="en-US" dirty="0"/>
          </a:p>
          <a:p>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5</a:t>
            </a:fld>
            <a:endParaRPr lang="en-GB"/>
          </a:p>
        </p:txBody>
      </p:sp>
    </p:spTree>
    <p:extLst>
      <p:ext uri="{BB962C8B-B14F-4D97-AF65-F5344CB8AC3E}">
        <p14:creationId xmlns:p14="http://schemas.microsoft.com/office/powerpoint/2010/main" val="272336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MYPATH are a series of fabulous videos designed to inspire students in a variety of jobs.</a:t>
            </a:r>
          </a:p>
          <a:p>
            <a:endParaRPr lang="en-US" dirty="0"/>
          </a:p>
          <a:p>
            <a:r>
              <a:rPr lang="en-US" dirty="0">
                <a:hlinkClick r:id="rId3"/>
              </a:rPr>
              <a:t>https://www.mypathcareersuk.com/other-careers-videos</a:t>
            </a:r>
            <a:endParaRPr lang="en-US" dirty="0"/>
          </a:p>
          <a:p>
            <a:endParaRPr lang="en-US" dirty="0"/>
          </a:p>
          <a:p>
            <a:r>
              <a:rPr lang="en-US" dirty="0"/>
              <a:t>Inspire students with these clips. </a:t>
            </a:r>
          </a:p>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6</a:t>
            </a:fld>
            <a:endParaRPr lang="en-GB"/>
          </a:p>
        </p:txBody>
      </p:sp>
    </p:spTree>
    <p:extLst>
      <p:ext uri="{BB962C8B-B14F-4D97-AF65-F5344CB8AC3E}">
        <p14:creationId xmlns:p14="http://schemas.microsoft.com/office/powerpoint/2010/main" val="237745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7</a:t>
            </a:fld>
            <a:endParaRPr lang="en-GB"/>
          </a:p>
        </p:txBody>
      </p:sp>
    </p:spTree>
    <p:extLst>
      <p:ext uri="{BB962C8B-B14F-4D97-AF65-F5344CB8AC3E}">
        <p14:creationId xmlns:p14="http://schemas.microsoft.com/office/powerpoint/2010/main" val="375558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https://nationalcareers.service.gov.uk/explore-careers</a:t>
            </a:r>
            <a:endParaRPr lang="en-GB" dirty="0"/>
          </a:p>
          <a:p>
            <a:endParaRPr lang="en-GB" dirty="0"/>
          </a:p>
          <a:p>
            <a:r>
              <a:rPr lang="en-GB" b="1" dirty="0"/>
              <a:t>How to use this slide:</a:t>
            </a:r>
            <a:endParaRPr lang="en-GB" dirty="0"/>
          </a:p>
          <a:p>
            <a:endParaRPr lang="en-GB" dirty="0"/>
          </a:p>
          <a:p>
            <a:pPr>
              <a:defRPr/>
            </a:pPr>
            <a:r>
              <a:rPr lang="en-GB" dirty="0"/>
              <a:t>Highlight the National Careers Service: Explore Careers Tool </a:t>
            </a:r>
            <a:r>
              <a:rPr kumimoji="0" lang="en-GB" b="0" i="0" u="none" strike="noStrike" kern="1200" cap="none" spc="0" normalizeH="0" baseline="0" noProof="0" dirty="0">
                <a:ln>
                  <a:noFill/>
                </a:ln>
                <a:effectLst/>
                <a:uLnTx/>
                <a:uFillTx/>
                <a:hlinkClick r:id="rId3"/>
              </a:rPr>
              <a:t>https://nationalcareers.service.gov.uk/explore-careers</a:t>
            </a:r>
            <a:endParaRPr lang="en-GB" b="0" i="0" u="none" strike="noStrike" kern="1200" cap="none" spc="0" normalizeH="0" baseline="0" noProof="0" dirty="0">
              <a:ln>
                <a:noFill/>
              </a:ln>
              <a:effectLst/>
              <a:uLnTx/>
              <a:uFillTx/>
              <a:ea typeface="+mn-ea"/>
              <a:cs typeface="+mn-cs"/>
            </a:endParaRPr>
          </a:p>
          <a:p>
            <a:pPr>
              <a:defRPr/>
            </a:pPr>
            <a:endParaRPr lang="en-GB" dirty="0"/>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dirty="0">
                <a:ln>
                  <a:noFill/>
                </a:ln>
                <a:effectLst/>
                <a:uLnTx/>
                <a:uFillTx/>
              </a:rPr>
              <a:t>Encourage students to access the tool and research general or specific roles linked to your subject.</a:t>
            </a:r>
            <a:endParaRPr lang="en-GB" b="0" i="0" u="none" strike="noStrike" kern="1200" cap="none" spc="0" normalizeH="0" baseline="0" noProof="0" dirty="0">
              <a:ln>
                <a:noFill/>
              </a:ln>
              <a:effectLst/>
              <a:uLnTx/>
              <a:uFillTx/>
              <a:cs typeface="Calibri" panose="020F0502020204030204"/>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dirty="0">
                <a:ln>
                  <a:noFill/>
                </a:ln>
                <a:effectLst/>
                <a:uLnTx/>
                <a:uFillTx/>
              </a:rPr>
              <a:t>Set students comparative/reflective tasks about why students may/may not like jobs they research.</a:t>
            </a:r>
            <a:endParaRPr lang="en-GB" b="0" i="0" u="none" strike="noStrike" kern="1200" cap="none" spc="0" normalizeH="0" baseline="0" noProof="0" dirty="0">
              <a:ln>
                <a:noFill/>
              </a:ln>
              <a:effectLst/>
              <a:uLnTx/>
              <a:uFillTx/>
              <a:cs typeface="Calibri" panose="020F0502020204030204"/>
            </a:endParaRPr>
          </a:p>
          <a:p>
            <a:pPr marL="0" marR="0" lvl="0" indent="0" algn="l" defTabSz="914400">
              <a:lnSpc>
                <a:spcPct val="100000"/>
              </a:lnSpc>
              <a:spcBef>
                <a:spcPts val="0"/>
              </a:spcBef>
              <a:spcAft>
                <a:spcPts val="0"/>
              </a:spcAft>
              <a:buNone/>
              <a:tabLst/>
              <a:defRPr/>
            </a:pPr>
            <a:endParaRPr lang="en-GB" b="0" i="0" u="none" strike="noStrike" kern="1200" cap="none" spc="0" normalizeH="0" baseline="0" noProof="0" dirty="0">
              <a:ln>
                <a:noFill/>
              </a:ln>
              <a:effectLst/>
              <a:uLnTx/>
              <a:uFillTx/>
              <a:ea typeface="+mn-ea"/>
              <a:cs typeface="+mn-cs"/>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dirty="0">
                <a:ln>
                  <a:noFill/>
                </a:ln>
                <a:effectLst/>
                <a:uLnTx/>
                <a:uFillTx/>
              </a:rPr>
              <a:t>Ask if your students have done the Buzz quiz (5mins to complete) – if they haven’t then consider setting this as a pre/post task to allow them to reflect on how these roles may suit them based n their profile. Take the test and find out which animal you are, too!</a:t>
            </a:r>
            <a:endParaRPr lang="en-GB" b="0" i="0" u="none" strike="noStrike" kern="1200" cap="none" spc="0" normalizeH="0" baseline="0" noProof="0" dirty="0">
              <a:ln>
                <a:noFill/>
              </a:ln>
              <a:effectLst/>
              <a:uLnTx/>
              <a:uFillTx/>
              <a:cs typeface="Calibri" panose="020F0502020204030204"/>
            </a:endParaRPr>
          </a:p>
          <a:p>
            <a:pPr>
              <a:defRPr/>
            </a:pPr>
            <a:r>
              <a:rPr lang="en-GB" dirty="0">
                <a:hlinkClick r:id="rId4"/>
              </a:rPr>
              <a:t>The Buzz Quiz - North East Ambition</a:t>
            </a:r>
            <a:endParaRPr lang="en-GB" dirty="0"/>
          </a:p>
          <a:p>
            <a:pPr>
              <a:defRPr/>
            </a:pPr>
            <a:endParaRPr lang="en-GB" dirty="0"/>
          </a:p>
          <a:p>
            <a:pPr marL="0" marR="0" lvl="0" indent="0" algn="l" defTabSz="914400">
              <a:lnSpc>
                <a:spcPct val="100000"/>
              </a:lnSpc>
              <a:spcBef>
                <a:spcPts val="0"/>
              </a:spcBef>
              <a:spcAft>
                <a:spcPts val="0"/>
              </a:spcAft>
              <a:buNone/>
              <a:tabLst/>
              <a:defRPr/>
            </a:pPr>
            <a:endParaRPr lang="en-GB" b="0" i="0" u="none" strike="noStrike" kern="1200" cap="none" spc="0" normalizeH="0" baseline="0" noProof="0" dirty="0">
              <a:ln>
                <a:noFill/>
              </a:ln>
              <a:effectLst/>
              <a:uLnTx/>
              <a:uFillTx/>
              <a:ea typeface="+mn-ea"/>
              <a:cs typeface="+mn-cs"/>
            </a:endParaRPr>
          </a:p>
          <a:p>
            <a:pPr marL="0" marR="0" lvl="0" indent="0" algn="l" defTabSz="914400">
              <a:lnSpc>
                <a:spcPct val="100000"/>
              </a:lnSpc>
              <a:spcBef>
                <a:spcPts val="0"/>
              </a:spcBef>
              <a:spcAft>
                <a:spcPts val="0"/>
              </a:spcAft>
              <a:buNone/>
              <a:tabLst/>
              <a:defRPr/>
            </a:pPr>
            <a:endParaRPr lang="en-US" b="0" i="0" u="none" strike="noStrike" kern="1200" cap="none" spc="0" normalizeH="0" baseline="0" noProof="0" dirty="0">
              <a:ln>
                <a:noFill/>
              </a:ln>
              <a:effectLst/>
              <a:uLnTx/>
              <a:uFillTx/>
              <a:ea typeface="+mn-ea"/>
              <a:cs typeface="+mn-cs"/>
            </a:endParaRPr>
          </a:p>
          <a:p>
            <a:endParaRPr lang="en-GB"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7FA38-E476-468F-BBCA-7E6E019007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0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A163F-D55C-379C-5CE6-C1AB5C039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BB33D-5017-C9DE-45E0-10102ABFF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2FB6D-0085-38EB-0FE1-DE154CBE814B}"/>
              </a:ext>
            </a:extLst>
          </p:cNvPr>
          <p:cNvSpPr>
            <a:spLocks noGrp="1"/>
          </p:cNvSpPr>
          <p:nvPr>
            <p:ph type="body" idx="1"/>
          </p:nvPr>
        </p:nvSpPr>
        <p:spPr/>
        <p:txBody>
          <a:bodyPr/>
          <a:lstStyle/>
          <a:p>
            <a:r>
              <a:rPr lang="en-GB" dirty="0"/>
              <a:t>Use the bullets on the slide to discuss benefits of teaching.</a:t>
            </a:r>
            <a:endParaRPr lang="en-GB" dirty="0">
              <a:cs typeface="Calibri"/>
            </a:endParaRPr>
          </a:p>
          <a:p>
            <a:r>
              <a:rPr lang="en-GB" dirty="0"/>
              <a:t>Bring through the reasons cited in your guide P5:</a:t>
            </a:r>
            <a:endParaRPr lang="en-GB" dirty="0">
              <a:cs typeface="Calibri"/>
            </a:endParaRPr>
          </a:p>
          <a:p>
            <a:r>
              <a:rPr lang="en-GB" dirty="0"/>
              <a:t>Re teaching: </a:t>
            </a:r>
          </a:p>
          <a:p>
            <a:r>
              <a:rPr lang="en-GB" dirty="0"/>
              <a:t>2. Turn your passion into a career</a:t>
            </a:r>
            <a:endParaRPr lang="en-GB" dirty="0">
              <a:cs typeface="Calibri"/>
            </a:endParaRPr>
          </a:p>
          <a:p>
            <a:r>
              <a:rPr lang="en-GB" dirty="0"/>
              <a:t>3. The reward is always worth the challenge</a:t>
            </a:r>
            <a:endParaRPr lang="en-GB" dirty="0">
              <a:cs typeface="Calibri"/>
            </a:endParaRPr>
          </a:p>
          <a:p>
            <a:r>
              <a:rPr lang="en-GB" dirty="0"/>
              <a:t>4. More time for what you love</a:t>
            </a:r>
            <a:endParaRPr lang="en-GB" dirty="0">
              <a:cs typeface="Calibri"/>
            </a:endParaRPr>
          </a:p>
          <a:p>
            <a:r>
              <a:rPr lang="en-GB" dirty="0"/>
              <a:t>5. Start on at least £25k (£32k inner London)</a:t>
            </a:r>
            <a:endParaRPr lang="en-GB" dirty="0">
              <a:cs typeface="Calibri"/>
            </a:endParaRPr>
          </a:p>
          <a:p>
            <a:r>
              <a:rPr lang="en-GB" dirty="0"/>
              <a:t> </a:t>
            </a:r>
            <a:endParaRPr lang="en-GB" dirty="0">
              <a:cs typeface="Calibri"/>
            </a:endParaRPr>
          </a:p>
          <a:p>
            <a:r>
              <a:rPr lang="en-GB" dirty="0"/>
              <a:t>‘Explore teaching’ is a great introduction for your students to consider what it is really like to be on the other side of the desk (you choose the best fit video for your students).</a:t>
            </a:r>
            <a:endParaRPr lang="en-US" dirty="0"/>
          </a:p>
          <a:p>
            <a:r>
              <a:rPr lang="en-GB" dirty="0"/>
              <a:t> </a:t>
            </a:r>
            <a:endParaRPr lang="en-US" dirty="0"/>
          </a:p>
          <a:p>
            <a:r>
              <a:rPr lang="en-GB" dirty="0"/>
              <a:t>·Daniel is the early stages of his teaching career as a primary teacher and shares his journey, belief, and pride that great teachers make all the difference </a:t>
            </a:r>
            <a:endParaRPr lang="en-US" dirty="0"/>
          </a:p>
          <a:p>
            <a:r>
              <a:rPr lang="en-GB" dirty="0"/>
              <a:t>·Jem who always wanted to be a teacher from his time at university, teaches history and politics in an 11-18 secondary school. Filmed in his school, he shares his career progression, along with pupils sharing why they enjoy his lessons.</a:t>
            </a:r>
            <a:endParaRPr lang="en-GB" dirty="0">
              <a:cs typeface="Calibri"/>
            </a:endParaRPr>
          </a:p>
          <a:p>
            <a:r>
              <a:rPr lang="en-GB" dirty="0"/>
              <a:t>·Shaniqua is a primary teacher who shares her inspiring and personal journey from having to retake her GCSEs, to working as a Teaching Assistant, alongside studying for a degree. Filmed in her school, which she used to attend, Shaniqua shares her message that there are ‘other ways to become a teacher than doing A Levels and straight to university’. </a:t>
            </a:r>
            <a:endParaRPr lang="en-GB" dirty="0">
              <a:cs typeface="Calibri"/>
            </a:endParaRPr>
          </a:p>
          <a:p>
            <a:r>
              <a:rPr lang="en-GB" dirty="0"/>
              <a:t> </a:t>
            </a:r>
            <a:endParaRPr lang="en-GB" dirty="0">
              <a:cs typeface="Calibri"/>
            </a:endParaRPr>
          </a:p>
          <a:p>
            <a:r>
              <a:rPr lang="en-GB" dirty="0"/>
              <a:t>The right skills to teach?</a:t>
            </a:r>
            <a:endParaRPr lang="en-GB" dirty="0">
              <a:cs typeface="Calibri"/>
            </a:endParaRPr>
          </a:p>
          <a:p>
            <a:r>
              <a:rPr lang="en-GB" dirty="0"/>
              <a:t>These three very short films show students those skills they have already gained like teamwork, imagination or a love of learning - could they be more of teacher than they think?</a:t>
            </a:r>
            <a:endParaRPr lang="en-GB" dirty="0">
              <a:cs typeface="Calibri"/>
            </a:endParaRPr>
          </a:p>
          <a:p>
            <a:r>
              <a:rPr lang="en-GB" dirty="0"/>
              <a:t> </a:t>
            </a:r>
            <a:endParaRPr lang="en-GB" dirty="0">
              <a:cs typeface="Calibri"/>
            </a:endParaRPr>
          </a:p>
          <a:p>
            <a:r>
              <a:rPr lang="en-GB" dirty="0"/>
              <a:t>What makes a great teacher</a:t>
            </a:r>
            <a:endParaRPr lang="en-GB" dirty="0">
              <a:cs typeface="Calibri"/>
            </a:endParaRPr>
          </a:p>
          <a:p>
            <a:r>
              <a:rPr lang="en-GB" dirty="0"/>
              <a:t>A short video where secondary pupils share their responses to this question. Try asking your students first and then comparing their answers with the students on film.</a:t>
            </a:r>
            <a:endParaRPr lang="en-GB" dirty="0">
              <a:cs typeface="Calibri"/>
            </a:endParaRPr>
          </a:p>
          <a:p>
            <a:endParaRPr lang="en-GB" dirty="0">
              <a:cs typeface="Calibri"/>
            </a:endParaRPr>
          </a:p>
        </p:txBody>
      </p:sp>
      <p:sp>
        <p:nvSpPr>
          <p:cNvPr id="4" name="Slide Number Placeholder 3">
            <a:extLst>
              <a:ext uri="{FF2B5EF4-FFF2-40B4-BE49-F238E27FC236}">
                <a16:creationId xmlns:a16="http://schemas.microsoft.com/office/drawing/2014/main" id="{1BC5C13F-ECA7-02FC-80B7-CB7D0D05CDCB}"/>
              </a:ext>
            </a:extLst>
          </p:cNvPr>
          <p:cNvSpPr>
            <a:spLocks noGrp="1"/>
          </p:cNvSpPr>
          <p:nvPr>
            <p:ph type="sldNum" sz="quarter" idx="5"/>
          </p:nvPr>
        </p:nvSpPr>
        <p:spPr/>
        <p:txBody>
          <a:bodyPr/>
          <a:lstStyle/>
          <a:p>
            <a:fld id="{F0931DAE-8EEE-416B-A7B3-405BE90A67B5}" type="slidenum">
              <a:rPr lang="en-GB"/>
              <a:t>9</a:t>
            </a:fld>
            <a:endParaRPr lang="en-GB"/>
          </a:p>
        </p:txBody>
      </p:sp>
    </p:spTree>
    <p:extLst>
      <p:ext uri="{BB962C8B-B14F-4D97-AF65-F5344CB8AC3E}">
        <p14:creationId xmlns:p14="http://schemas.microsoft.com/office/powerpoint/2010/main" val="235970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55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4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24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4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02/09/2025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52FDD-D90C-6B43-BDCC-2EA880D0F2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02" b="30101"/>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42669741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A426B351-F836-314A-8E42-9BE524AA71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E2CDE24A-01EA-3743-9882-8086E7D1974F}"/>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Tree>
    <p:extLst>
      <p:ext uri="{BB962C8B-B14F-4D97-AF65-F5344CB8AC3E}">
        <p14:creationId xmlns:p14="http://schemas.microsoft.com/office/powerpoint/2010/main" val="6982970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60960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1039FD7D-B565-3143-A952-4268396EF7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34ACEB13-DE05-A841-8FBB-E4C905E2630D}"/>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181705073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CDBD20CD-E578-4C4C-988E-3EB0FA6A17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9486" y="336892"/>
            <a:ext cx="1061607" cy="646331"/>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96971F4F-D866-424A-9674-65B515A09682}"/>
              </a:ext>
            </a:extLst>
          </p:cNvPr>
          <p:cNvSpPr txBox="1"/>
          <p:nvPr userDrawn="1"/>
        </p:nvSpPr>
        <p:spPr>
          <a:xfrm>
            <a:off x="312234" y="304496"/>
            <a:ext cx="1628079" cy="646331"/>
          </a:xfrm>
          <a:prstGeom prst="rect">
            <a:avLst/>
          </a:prstGeom>
          <a:noFill/>
        </p:spPr>
        <p:txBody>
          <a:bodyPr wrap="square" rtlCol="0">
            <a:spAutoFit/>
          </a:bodyPr>
          <a:lstStyle/>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hyperlink" Target="https://nationalcareers.service.gov.uk/careers-advice/cv-sections" TargetMode="External"/><Relationship Id="rId3" Type="http://schemas.openxmlformats.org/officeDocument/2006/relationships/image" Target="../media/image30.png"/><Relationship Id="rId7" Type="http://schemas.openxmlformats.org/officeDocument/2006/relationships/hyperlink" Target="https://nationalcareers.service.gov.uk/careers-advice/application-forms"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www.allaboutschoolleavers.co.uk/jobs/school-leaver-programmes" TargetMode="External"/><Relationship Id="rId11" Type="http://schemas.openxmlformats.org/officeDocument/2006/relationships/image" Target="../media/image6.png"/><Relationship Id="rId5" Type="http://schemas.openxmlformats.org/officeDocument/2006/relationships/hyperlink" Target="https://www.ndti.org.uk/resources/preparing-for-adulthood-all-tools-resources" TargetMode="External"/><Relationship Id="rId10" Type="http://schemas.openxmlformats.org/officeDocument/2006/relationships/hyperlink" Target="https://nationalcareers.service.gov.uk/careers-advice#progressing-your-career" TargetMode="External"/><Relationship Id="rId4" Type="http://schemas.openxmlformats.org/officeDocument/2006/relationships/hyperlink" Target="https://www.gov.uk/access-to-work" TargetMode="External"/><Relationship Id="rId9" Type="http://schemas.openxmlformats.org/officeDocument/2006/relationships/hyperlink" Target="https://nationalcareers.service.gov.uk/careers-advice/interview-advi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hyperlink" Target="https://www.thecompleteuniversityguide.co.uk/league-tables/rankings/computer-science" TargetMode="External"/><Relationship Id="rId4" Type="http://schemas.openxmlformats.org/officeDocument/2006/relationships/hyperlink" Target="https://www.thecompleteuniversityguide.co.uk/league-tables/rankings/art-and-desig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hyperlink" Target="https://www.bbc.co.uk/bitesize/articles/zfmbmfr" TargetMode="External"/><Relationship Id="rId3" Type="http://schemas.openxmlformats.org/officeDocument/2006/relationships/image" Target="../media/image6.png"/><Relationship Id="rId7" Type="http://schemas.openxmlformats.org/officeDocument/2006/relationships/hyperlink" Target="https://www.bbc.co.uk/bitesize/tags/zhj692p/jobs-that-use-computing-and-ict/1"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jpeg"/><Relationship Id="rId11" Type="http://schemas.openxmlformats.org/officeDocument/2006/relationships/hyperlink" Target="https://www.bbc.co.uk/bitesize/articles/zjvf2sg" TargetMode="External"/><Relationship Id="rId5" Type="http://schemas.openxmlformats.org/officeDocument/2006/relationships/image" Target="../media/image11.jpeg"/><Relationship Id="rId10" Type="http://schemas.openxmlformats.org/officeDocument/2006/relationships/hyperlink" Target="https://www.bbc.co.uk/bitesize/articles/zm2rvk7" TargetMode="External"/><Relationship Id="rId4" Type="http://schemas.openxmlformats.org/officeDocument/2006/relationships/image" Target="../media/image10.jpeg"/><Relationship Id="rId9" Type="http://schemas.openxmlformats.org/officeDocument/2006/relationships/hyperlink" Target="https://www.bbc.co.uk/bitesize/articles/zb9nd6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bbc.co.uk/bitesize/articles/zv68cqt" TargetMode="External"/><Relationship Id="rId3" Type="http://schemas.openxmlformats.org/officeDocument/2006/relationships/image" Target="../media/image6.png"/><Relationship Id="rId7" Type="http://schemas.openxmlformats.org/officeDocument/2006/relationships/hyperlink" Target="https://www.bbc.co.uk/bitesize/tags/zhj692p/jobs-that-use-computing-and-ict/1"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jpeg"/><Relationship Id="rId11" Type="http://schemas.openxmlformats.org/officeDocument/2006/relationships/hyperlink" Target="https://www.bbc.co.uk/bitesize/articles/zmpmgwx" TargetMode="External"/><Relationship Id="rId5" Type="http://schemas.openxmlformats.org/officeDocument/2006/relationships/image" Target="../media/image14.jpeg"/><Relationship Id="rId10" Type="http://schemas.openxmlformats.org/officeDocument/2006/relationships/hyperlink" Target="https://www.bbc.co.uk/bitesize/articles/zmyyhbk" TargetMode="External"/><Relationship Id="rId4" Type="http://schemas.openxmlformats.org/officeDocument/2006/relationships/image" Target="../media/image13.jpeg"/><Relationship Id="rId9" Type="http://schemas.openxmlformats.org/officeDocument/2006/relationships/hyperlink" Target="https://www.bbc.co.uk/bitesize/articles/zhgn92p"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nationalcareers.service.gov.uk/job-profiles/robotics-engineer" TargetMode="External"/><Relationship Id="rId3" Type="http://schemas.openxmlformats.org/officeDocument/2006/relationships/image" Target="../media/image16.png"/><Relationship Id="rId7" Type="http://schemas.openxmlformats.org/officeDocument/2006/relationships/hyperlink" Target="https://www.bbc.co.uk/bitesize/articles/zf3vpg8"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bbc.co.uk/bitesize/articles/zv68cqt" TargetMode="External"/><Relationship Id="rId5" Type="http://schemas.openxmlformats.org/officeDocument/2006/relationships/hyperlink" Target="https://www.bbc.co.uk/bitesize/articles/z74hkmn" TargetMode="External"/><Relationship Id="rId4" Type="http://schemas.openxmlformats.org/officeDocument/2006/relationships/image" Target="../media/image17.png"/><Relationship Id="rId9" Type="http://schemas.openxmlformats.org/officeDocument/2006/relationships/hyperlink" Target="https://nationalcareers.service.gov.uk/job-profiles/geospatial-technici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youtube.com/watch?v=pR4xsVBFnS8"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youtube.com/watch?v=aP-hRm6MVqA" TargetMode="External"/><Relationship Id="rId5" Type="http://schemas.openxmlformats.org/officeDocument/2006/relationships/hyperlink" Target="https://www.youtube.com/watch?v=dDwpsmJ_aSc" TargetMode="Externa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hyperlink" Target="https://nationalcareers.service.gov.uk/job-profiles/computer-games-developer" TargetMode="External"/><Relationship Id="rId3" Type="http://schemas.openxmlformats.org/officeDocument/2006/relationships/hyperlink" Target="https://nationalcareers.service.gov.uk/explore-careers?utm_source=CareersandEnterprise&amp;utm_medium=referral&amp;utm_campaign=MyLearning" TargetMode="External"/><Relationship Id="rId7" Type="http://schemas.openxmlformats.org/officeDocument/2006/relationships/hyperlink" Target="https://nationalcareers.service.gov.uk/job-profiles/vlogge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nationalcareers.service.gov.uk/job-profiles/web-developer" TargetMode="External"/><Relationship Id="rId5" Type="http://schemas.openxmlformats.org/officeDocument/2006/relationships/hyperlink" Target="https://nationalcareers.service.gov.uk/job-profiles/ux-designer" TargetMode="External"/><Relationship Id="rId10" Type="http://schemas.openxmlformats.org/officeDocument/2006/relationships/image" Target="../media/image21.png"/><Relationship Id="rId4" Type="http://schemas.openxmlformats.org/officeDocument/2006/relationships/hyperlink" Target="https://nationalcareers.service.gov.uk/job-profiles/cyber-intelligence-officer" TargetMode="External"/><Relationship Id="rId9" Type="http://schemas.openxmlformats.org/officeDocument/2006/relationships/hyperlink" Target="https://nationalcareers.service.gov.uk/job-profiles/manufacturing-systems-engineer"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youtu.be/oTi_LyNpUqk%20&#8203;" TargetMode="External"/><Relationship Id="rId13" Type="http://schemas.openxmlformats.org/officeDocument/2006/relationships/hyperlink" Target="https://www.youtube.com/watch?v=DFUqsm4tqsY" TargetMode="External"/><Relationship Id="rId3" Type="http://schemas.openxmlformats.org/officeDocument/2006/relationships/hyperlink" Target="https://www.youtube.com/watch?v=2tdtB1gTUkc" TargetMode="External"/><Relationship Id="rId7" Type="http://schemas.openxmlformats.org/officeDocument/2006/relationships/hyperlink" Target="https://www.youtube.com/watch?v=fn1S75ppWuU&amp;feature=youtu.be" TargetMode="External"/><Relationship Id="rId12"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youtu.be/fn1S75ppWuU" TargetMode="External"/><Relationship Id="rId11" Type="http://schemas.openxmlformats.org/officeDocument/2006/relationships/hyperlink" Target="https://www.youtube.com/watch?v=MS5oga97jLI" TargetMode="External"/><Relationship Id="rId5" Type="http://schemas.openxmlformats.org/officeDocument/2006/relationships/hyperlink" Target="https://www.youtube.com/watch?v=XiO4j5AuDXc" TargetMode="External"/><Relationship Id="rId10" Type="http://schemas.openxmlformats.org/officeDocument/2006/relationships/hyperlink" Target="https://youtu.be/MS5oga97jLI" TargetMode="External"/><Relationship Id="rId4" Type="http://schemas.openxmlformats.org/officeDocument/2006/relationships/hyperlink" Target="https://www.youtube.com/watch?v=XaN-7sxSTG8" TargetMode="External"/><Relationship Id="rId9" Type="http://schemas.openxmlformats.org/officeDocument/2006/relationships/hyperlink" Target="https://www.youtube.com/watch?v=oTi_LyNpUqk" TargetMode="External"/><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DB53F-ED98-9A26-25E3-AD0189094246}"/>
              </a:ext>
            </a:extLst>
          </p:cNvPr>
          <p:cNvSpPr/>
          <p:nvPr/>
        </p:nvSpPr>
        <p:spPr>
          <a:xfrm>
            <a:off x="2930769" y="0"/>
            <a:ext cx="9261231" cy="6858000"/>
          </a:xfrm>
          <a:prstGeom prst="rect">
            <a:avLst/>
          </a:prstGeom>
          <a:solidFill>
            <a:srgbClr val="00A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grey striped background&#10;&#10;AI-generated content may be incorrect.">
            <a:extLst>
              <a:ext uri="{FF2B5EF4-FFF2-40B4-BE49-F238E27FC236}">
                <a16:creationId xmlns:a16="http://schemas.microsoft.com/office/drawing/2014/main" id="{4F626768-933A-A1A6-725A-A9579B4B5E6A}"/>
              </a:ext>
            </a:extLst>
          </p:cNvPr>
          <p:cNvPicPr>
            <a:picLocks noChangeAspect="1"/>
          </p:cNvPicPr>
          <p:nvPr/>
        </p:nvPicPr>
        <p:blipFill>
          <a:blip r:embed="rId3">
            <a:extLst>
              <a:ext uri="{28A0092B-C50C-407E-A947-70E740481C1C}">
                <a14:useLocalDpi xmlns:a14="http://schemas.microsoft.com/office/drawing/2010/main" val="0"/>
              </a:ext>
            </a:extLst>
          </a:blip>
          <a:srcRect b="50000"/>
          <a:stretch>
            <a:fillRect/>
          </a:stretch>
        </p:blipFill>
        <p:spPr>
          <a:xfrm>
            <a:off x="3832412" y="6143067"/>
            <a:ext cx="7772400" cy="714933"/>
          </a:xfrm>
          <a:prstGeom prst="rect">
            <a:avLst/>
          </a:prstGeom>
        </p:spPr>
      </p:pic>
      <p:sp>
        <p:nvSpPr>
          <p:cNvPr id="2" name="Rectangle 1">
            <a:extLst>
              <a:ext uri="{FF2B5EF4-FFF2-40B4-BE49-F238E27FC236}">
                <a16:creationId xmlns:a16="http://schemas.microsoft.com/office/drawing/2014/main" id="{627CF3ED-74A7-8809-9B6C-A2B090547BE2}"/>
              </a:ext>
            </a:extLst>
          </p:cNvPr>
          <p:cNvSpPr/>
          <p:nvPr/>
        </p:nvSpPr>
        <p:spPr>
          <a:xfrm>
            <a:off x="0" y="0"/>
            <a:ext cx="2930769" cy="6858000"/>
          </a:xfrm>
          <a:prstGeom prst="rect">
            <a:avLst/>
          </a:prstGeom>
          <a:solidFill>
            <a:srgbClr val="484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19858D-28D0-0460-452B-8CFAE9F0AC27}"/>
              </a:ext>
            </a:extLst>
          </p:cNvPr>
          <p:cNvSpPr txBox="1"/>
          <p:nvPr/>
        </p:nvSpPr>
        <p:spPr>
          <a:xfrm>
            <a:off x="3329353" y="1076188"/>
            <a:ext cx="6780072" cy="4011355"/>
          </a:xfrm>
          <a:prstGeom prst="rect">
            <a:avLst/>
          </a:prstGeom>
          <a:noFill/>
        </p:spPr>
        <p:txBody>
          <a:bodyPr wrap="square">
            <a:spAutoFit/>
          </a:bodyPr>
          <a:lstStyle/>
          <a:p>
            <a:pPr>
              <a:spcAft>
                <a:spcPts val="848"/>
              </a:spcAft>
              <a:buNone/>
            </a:pPr>
            <a:r>
              <a:rPr lang="en-GB" sz="6600" b="1" dirty="0">
                <a:solidFill>
                  <a:schemeClr val="bg1"/>
                </a:solidFill>
                <a:effectLst/>
                <a:latin typeface="Lato" panose="020F0502020204030203" pitchFamily="34" charset="77"/>
              </a:rPr>
              <a:t>Computer Science/IT</a:t>
            </a:r>
            <a:endParaRPr lang="en-GB" sz="6600" dirty="0">
              <a:solidFill>
                <a:schemeClr val="bg1"/>
              </a:solidFill>
              <a:effectLst/>
              <a:latin typeface="Lato" panose="020F0502020204030203" pitchFamily="34" charset="77"/>
            </a:endParaRPr>
          </a:p>
          <a:p>
            <a:pPr>
              <a:lnSpc>
                <a:spcPts val="2700"/>
              </a:lnSpc>
              <a:spcAft>
                <a:spcPts val="848"/>
              </a:spcAft>
              <a:buNone/>
            </a:pPr>
            <a:endParaRPr lang="en-GB" sz="3600" b="1" dirty="0">
              <a:solidFill>
                <a:schemeClr val="bg1"/>
              </a:solidFill>
              <a:effectLst/>
              <a:latin typeface="Lato" panose="020F0502020204030203" pitchFamily="34" charset="77"/>
            </a:endParaRPr>
          </a:p>
          <a:p>
            <a:pPr>
              <a:lnSpc>
                <a:spcPts val="2700"/>
              </a:lnSpc>
              <a:spcAft>
                <a:spcPts val="848"/>
              </a:spcAft>
              <a:buNone/>
            </a:pPr>
            <a:r>
              <a:rPr lang="en-GB" sz="3600" b="1" dirty="0">
                <a:solidFill>
                  <a:schemeClr val="bg1"/>
                </a:solidFill>
                <a:effectLst/>
                <a:latin typeface="Lato" panose="020F0502020204030203" pitchFamily="34" charset="77"/>
              </a:rPr>
              <a:t>My Learning, My Future</a:t>
            </a:r>
            <a:endParaRPr lang="en-GB" sz="3600" dirty="0">
              <a:solidFill>
                <a:schemeClr val="bg1"/>
              </a:solidFill>
              <a:effectLst/>
              <a:latin typeface="Lato" panose="020F0502020204030203" pitchFamily="34" charset="77"/>
            </a:endParaRPr>
          </a:p>
          <a:p>
            <a:pPr>
              <a:lnSpc>
                <a:spcPts val="1800"/>
              </a:lnSpc>
              <a:spcAft>
                <a:spcPts val="848"/>
              </a:spcAft>
            </a:pPr>
            <a:endParaRPr lang="en-GB" b="1" dirty="0">
              <a:solidFill>
                <a:schemeClr val="bg1"/>
              </a:solidFill>
              <a:effectLst/>
              <a:latin typeface="Lato" panose="020F0502020204030203" pitchFamily="34" charset="77"/>
            </a:endParaRPr>
          </a:p>
          <a:p>
            <a:pPr>
              <a:spcAft>
                <a:spcPts val="848"/>
              </a:spcAft>
            </a:pPr>
            <a:r>
              <a:rPr lang="en-GB" b="1" dirty="0">
                <a:solidFill>
                  <a:schemeClr val="bg1"/>
                </a:solidFill>
                <a:effectLst/>
                <a:latin typeface="Lato" panose="020F0502020204030203" pitchFamily="34" charset="77"/>
              </a:rPr>
              <a:t>Where can studying </a:t>
            </a:r>
            <a:r>
              <a:rPr lang="en-GB" b="1" dirty="0">
                <a:solidFill>
                  <a:schemeClr val="bg1"/>
                </a:solidFill>
                <a:latin typeface="Lato" panose="020F0502020204030203" pitchFamily="34" charset="77"/>
              </a:rPr>
              <a:t>Computer Science/IT</a:t>
            </a:r>
            <a:r>
              <a:rPr lang="en-GB" b="1" dirty="0">
                <a:solidFill>
                  <a:schemeClr val="bg1"/>
                </a:solidFill>
                <a:effectLst/>
                <a:latin typeface="Lato" panose="020F0502020204030203" pitchFamily="34" charset="77"/>
              </a:rPr>
              <a:t> take you? Highlighting the relevance of </a:t>
            </a:r>
            <a:r>
              <a:rPr lang="en-GB" b="1" dirty="0">
                <a:solidFill>
                  <a:schemeClr val="bg1"/>
                </a:solidFill>
                <a:latin typeface="Lato" panose="020F0502020204030203" pitchFamily="34" charset="77"/>
              </a:rPr>
              <a:t>Chemistry</a:t>
            </a:r>
            <a:r>
              <a:rPr lang="en-GB" b="1" dirty="0">
                <a:solidFill>
                  <a:schemeClr val="bg1"/>
                </a:solidFill>
                <a:effectLst/>
                <a:latin typeface="Lato" panose="020F0502020204030203" pitchFamily="34" charset="77"/>
              </a:rPr>
              <a:t> to future careers and opportunities​</a:t>
            </a:r>
            <a:endParaRPr lang="en-GB" dirty="0">
              <a:solidFill>
                <a:schemeClr val="bg1"/>
              </a:solidFill>
              <a:effectLst/>
              <a:latin typeface="Lato" panose="020F0502020204030203" pitchFamily="34" charset="77"/>
            </a:endParaRPr>
          </a:p>
        </p:txBody>
      </p:sp>
      <p:cxnSp>
        <p:nvCxnSpPr>
          <p:cNvPr id="11" name="Straight Connector 10">
            <a:extLst>
              <a:ext uri="{FF2B5EF4-FFF2-40B4-BE49-F238E27FC236}">
                <a16:creationId xmlns:a16="http://schemas.microsoft.com/office/drawing/2014/main" id="{A1F53011-56C0-121F-773E-B540232A729A}"/>
              </a:ext>
            </a:extLst>
          </p:cNvPr>
          <p:cNvCxnSpPr/>
          <p:nvPr/>
        </p:nvCxnSpPr>
        <p:spPr>
          <a:xfrm>
            <a:off x="2930769" y="5287108"/>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B3563D-7499-E3CE-772E-9C60085EC3EC}"/>
              </a:ext>
            </a:extLst>
          </p:cNvPr>
          <p:cNvCxnSpPr>
            <a:cxnSpLocks/>
          </p:cNvCxnSpPr>
          <p:nvPr/>
        </p:nvCxnSpPr>
        <p:spPr>
          <a:xfrm flipH="1">
            <a:off x="1019908" y="5287108"/>
            <a:ext cx="1910861" cy="0"/>
          </a:xfrm>
          <a:prstGeom prst="line">
            <a:avLst/>
          </a:prstGeom>
          <a:ln w="38100">
            <a:solidFill>
              <a:srgbClr val="00A8A6"/>
            </a:solidFill>
          </a:ln>
        </p:spPr>
        <p:style>
          <a:lnRef idx="1">
            <a:schemeClr val="accent1"/>
          </a:lnRef>
          <a:fillRef idx="0">
            <a:schemeClr val="accent1"/>
          </a:fillRef>
          <a:effectRef idx="0">
            <a:schemeClr val="accent1"/>
          </a:effectRef>
          <a:fontRef idx="minor">
            <a:schemeClr val="tx1"/>
          </a:fontRef>
        </p:style>
      </p:cxnSp>
      <p:pic>
        <p:nvPicPr>
          <p:cNvPr id="15" name="Picture 14" descr="A black and white logo&#10;&#10;AI-generated content may be incorrect.">
            <a:extLst>
              <a:ext uri="{FF2B5EF4-FFF2-40B4-BE49-F238E27FC236}">
                <a16:creationId xmlns:a16="http://schemas.microsoft.com/office/drawing/2014/main" id="{7C048490-4E7B-A17D-4818-F7F0BB2DA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8612" y="456235"/>
            <a:ext cx="1910859" cy="420389"/>
          </a:xfrm>
          <a:prstGeom prst="rect">
            <a:avLst/>
          </a:prstGeom>
        </p:spPr>
      </p:pic>
      <p:cxnSp>
        <p:nvCxnSpPr>
          <p:cNvPr id="16" name="Straight Connector 15">
            <a:extLst>
              <a:ext uri="{FF2B5EF4-FFF2-40B4-BE49-F238E27FC236}">
                <a16:creationId xmlns:a16="http://schemas.microsoft.com/office/drawing/2014/main" id="{1DDC5F3E-DB9C-BC45-0568-9071D5D60E2D}"/>
              </a:ext>
            </a:extLst>
          </p:cNvPr>
          <p:cNvCxnSpPr>
            <a:cxnSpLocks/>
          </p:cNvCxnSpPr>
          <p:nvPr/>
        </p:nvCxnSpPr>
        <p:spPr>
          <a:xfrm flipV="1">
            <a:off x="9869451"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AF796E3-80C9-EA70-492B-350DBC34415A}"/>
              </a:ext>
            </a:extLst>
          </p:cNvPr>
          <p:cNvPicPr>
            <a:picLocks noChangeAspect="1"/>
          </p:cNvPicPr>
          <p:nvPr/>
        </p:nvPicPr>
        <p:blipFill>
          <a:blip r:embed="rId5"/>
          <a:stretch>
            <a:fillRect/>
          </a:stretch>
        </p:blipFill>
        <p:spPr>
          <a:xfrm>
            <a:off x="10109432" y="362143"/>
            <a:ext cx="1555375" cy="678570"/>
          </a:xfrm>
          <a:prstGeom prst="rect">
            <a:avLst/>
          </a:prstGeom>
        </p:spPr>
      </p:pic>
      <p:pic>
        <p:nvPicPr>
          <p:cNvPr id="21" name="Picture 20">
            <a:extLst>
              <a:ext uri="{FF2B5EF4-FFF2-40B4-BE49-F238E27FC236}">
                <a16:creationId xmlns:a16="http://schemas.microsoft.com/office/drawing/2014/main" id="{C7BB4512-ECF9-B35B-654D-B98A4E5D225E}"/>
              </a:ext>
            </a:extLst>
          </p:cNvPr>
          <p:cNvPicPr>
            <a:picLocks noChangeAspect="1"/>
          </p:cNvPicPr>
          <p:nvPr/>
        </p:nvPicPr>
        <p:blipFill>
          <a:blip r:embed="rId6"/>
          <a:srcRect l="67421"/>
          <a:stretch>
            <a:fillRect/>
          </a:stretch>
        </p:blipFill>
        <p:spPr>
          <a:xfrm>
            <a:off x="0" y="1397901"/>
            <a:ext cx="2532184" cy="3205779"/>
          </a:xfrm>
          <a:prstGeom prst="rect">
            <a:avLst/>
          </a:prstGeom>
        </p:spPr>
      </p:pic>
    </p:spTree>
    <p:extLst>
      <p:ext uri="{BB962C8B-B14F-4D97-AF65-F5344CB8AC3E}">
        <p14:creationId xmlns:p14="http://schemas.microsoft.com/office/powerpoint/2010/main" val="353277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3F569565-4424-D488-961C-4A92F1C3A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2" y="77928"/>
            <a:ext cx="12141200" cy="6832600"/>
          </a:xfrm>
          <a:prstGeom prst="rect">
            <a:avLst/>
          </a:prstGeom>
        </p:spPr>
      </p:pic>
      <p:sp>
        <p:nvSpPr>
          <p:cNvPr id="3" name="TextBox 2">
            <a:extLst>
              <a:ext uri="{FF2B5EF4-FFF2-40B4-BE49-F238E27FC236}">
                <a16:creationId xmlns:a16="http://schemas.microsoft.com/office/drawing/2014/main" id="{74C8E418-6272-C670-91B8-F317DEE39B8A}"/>
              </a:ext>
            </a:extLst>
          </p:cNvPr>
          <p:cNvSpPr txBox="1"/>
          <p:nvPr/>
        </p:nvSpPr>
        <p:spPr>
          <a:xfrm>
            <a:off x="5759972" y="1312696"/>
            <a:ext cx="842473" cy="400110"/>
          </a:xfrm>
          <a:prstGeom prst="rect">
            <a:avLst/>
          </a:prstGeom>
          <a:noFill/>
        </p:spPr>
        <p:txBody>
          <a:bodyPr wrap="square" rtlCol="0">
            <a:spAutoFit/>
          </a:bodyPr>
          <a:lstStyle/>
          <a:p>
            <a:r>
              <a:rPr lang="en-US" sz="2000" b="1">
                <a:solidFill>
                  <a:schemeClr val="bg2"/>
                </a:solidFill>
                <a:latin typeface="Lato" panose="020F0502020204030203" pitchFamily="34" charset="77"/>
              </a:rPr>
              <a:t>GCSE</a:t>
            </a:r>
          </a:p>
        </p:txBody>
      </p:sp>
      <p:sp>
        <p:nvSpPr>
          <p:cNvPr id="4" name="TextBox 3">
            <a:extLst>
              <a:ext uri="{FF2B5EF4-FFF2-40B4-BE49-F238E27FC236}">
                <a16:creationId xmlns:a16="http://schemas.microsoft.com/office/drawing/2014/main" id="{7CCE7EAC-F7E9-A2D5-C3B2-6AD9102D4D92}"/>
              </a:ext>
            </a:extLst>
          </p:cNvPr>
          <p:cNvSpPr txBox="1"/>
          <p:nvPr/>
        </p:nvSpPr>
        <p:spPr>
          <a:xfrm>
            <a:off x="1510717" y="2574672"/>
            <a:ext cx="1474314"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A-Level</a:t>
            </a:r>
          </a:p>
        </p:txBody>
      </p:sp>
      <p:sp>
        <p:nvSpPr>
          <p:cNvPr id="5" name="TextBox 4">
            <a:extLst>
              <a:ext uri="{FF2B5EF4-FFF2-40B4-BE49-F238E27FC236}">
                <a16:creationId xmlns:a16="http://schemas.microsoft.com/office/drawing/2014/main" id="{A2DB8EB6-35D2-7B53-93AE-5DA4FF4A1E08}"/>
              </a:ext>
            </a:extLst>
          </p:cNvPr>
          <p:cNvSpPr txBox="1"/>
          <p:nvPr/>
        </p:nvSpPr>
        <p:spPr>
          <a:xfrm>
            <a:off x="4336955" y="2574672"/>
            <a:ext cx="953147"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T level</a:t>
            </a:r>
          </a:p>
        </p:txBody>
      </p:sp>
      <p:sp>
        <p:nvSpPr>
          <p:cNvPr id="6" name="TextBox 5">
            <a:extLst>
              <a:ext uri="{FF2B5EF4-FFF2-40B4-BE49-F238E27FC236}">
                <a16:creationId xmlns:a16="http://schemas.microsoft.com/office/drawing/2014/main" id="{79D5B0F8-C6AF-25DB-BAA6-C9F3E9307F47}"/>
              </a:ext>
            </a:extLst>
          </p:cNvPr>
          <p:cNvSpPr txBox="1"/>
          <p:nvPr/>
        </p:nvSpPr>
        <p:spPr>
          <a:xfrm>
            <a:off x="6026420" y="2632356"/>
            <a:ext cx="3064586" cy="261610"/>
          </a:xfrm>
          <a:prstGeom prst="rect">
            <a:avLst/>
          </a:prstGeom>
          <a:noFill/>
        </p:spPr>
        <p:txBody>
          <a:bodyPr wrap="square" rtlCol="0">
            <a:spAutoFit/>
          </a:bodyPr>
          <a:lstStyle/>
          <a:p>
            <a:pPr algn="ctr"/>
            <a:r>
              <a:rPr lang="en-US" sz="1100" b="1" dirty="0">
                <a:solidFill>
                  <a:schemeClr val="bg2"/>
                </a:solidFill>
                <a:latin typeface="Lato" panose="020F0502020204030203" pitchFamily="34" charset="77"/>
              </a:rPr>
              <a:t>Vocational/Technical Qualification</a:t>
            </a:r>
          </a:p>
        </p:txBody>
      </p:sp>
      <p:sp>
        <p:nvSpPr>
          <p:cNvPr id="7" name="TextBox 6">
            <a:extLst>
              <a:ext uri="{FF2B5EF4-FFF2-40B4-BE49-F238E27FC236}">
                <a16:creationId xmlns:a16="http://schemas.microsoft.com/office/drawing/2014/main" id="{54D88D06-AE83-5C09-E961-961EBAF10F2F}"/>
              </a:ext>
            </a:extLst>
          </p:cNvPr>
          <p:cNvSpPr txBox="1"/>
          <p:nvPr/>
        </p:nvSpPr>
        <p:spPr>
          <a:xfrm>
            <a:off x="9497082" y="2593288"/>
            <a:ext cx="2060021"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Apprenticeships</a:t>
            </a:r>
            <a:endParaRPr lang="en-US" sz="1200" b="1" dirty="0">
              <a:solidFill>
                <a:schemeClr val="bg2"/>
              </a:solidFill>
              <a:latin typeface="Lato" panose="020F0502020204030203" pitchFamily="34" charset="77"/>
            </a:endParaRPr>
          </a:p>
        </p:txBody>
      </p:sp>
      <p:sp>
        <p:nvSpPr>
          <p:cNvPr id="8" name="TextBox 7">
            <a:extLst>
              <a:ext uri="{FF2B5EF4-FFF2-40B4-BE49-F238E27FC236}">
                <a16:creationId xmlns:a16="http://schemas.microsoft.com/office/drawing/2014/main" id="{0CE0B94A-A976-A51B-37FD-0A2D1C07BF68}"/>
              </a:ext>
            </a:extLst>
          </p:cNvPr>
          <p:cNvSpPr txBox="1"/>
          <p:nvPr/>
        </p:nvSpPr>
        <p:spPr>
          <a:xfrm>
            <a:off x="1510717" y="3956300"/>
            <a:ext cx="1122461" cy="369332"/>
          </a:xfrm>
          <a:prstGeom prst="rect">
            <a:avLst/>
          </a:prstGeom>
          <a:noFill/>
        </p:spPr>
        <p:txBody>
          <a:bodyPr wrap="square" rtlCol="0">
            <a:spAutoFit/>
          </a:bodyPr>
          <a:lstStyle/>
          <a:p>
            <a:r>
              <a:rPr lang="en-US" b="1">
                <a:solidFill>
                  <a:schemeClr val="bg2"/>
                </a:solidFill>
                <a:latin typeface="Lato" panose="020F0502020204030203" pitchFamily="34" charset="77"/>
              </a:rPr>
              <a:t>Degree</a:t>
            </a:r>
          </a:p>
        </p:txBody>
      </p:sp>
      <p:sp>
        <p:nvSpPr>
          <p:cNvPr id="9" name="TextBox 8">
            <a:extLst>
              <a:ext uri="{FF2B5EF4-FFF2-40B4-BE49-F238E27FC236}">
                <a16:creationId xmlns:a16="http://schemas.microsoft.com/office/drawing/2014/main" id="{9CFB459D-A9D8-44B4-CB75-5218EDDD9D09}"/>
              </a:ext>
            </a:extLst>
          </p:cNvPr>
          <p:cNvSpPr txBox="1"/>
          <p:nvPr/>
        </p:nvSpPr>
        <p:spPr>
          <a:xfrm>
            <a:off x="4938410" y="3935851"/>
            <a:ext cx="2746786" cy="369332"/>
          </a:xfrm>
          <a:prstGeom prst="rect">
            <a:avLst/>
          </a:prstGeom>
          <a:noFill/>
        </p:spPr>
        <p:txBody>
          <a:bodyPr wrap="square" rtlCol="0">
            <a:spAutoFit/>
          </a:bodyPr>
          <a:lstStyle/>
          <a:p>
            <a:r>
              <a:rPr lang="en-US" b="1">
                <a:solidFill>
                  <a:schemeClr val="bg2"/>
                </a:solidFill>
                <a:latin typeface="Lato" panose="020F0502020204030203" pitchFamily="34" charset="77"/>
              </a:rPr>
              <a:t>Level 4/5 qualifications</a:t>
            </a:r>
          </a:p>
        </p:txBody>
      </p:sp>
      <p:sp>
        <p:nvSpPr>
          <p:cNvPr id="10" name="TextBox 9">
            <a:extLst>
              <a:ext uri="{FF2B5EF4-FFF2-40B4-BE49-F238E27FC236}">
                <a16:creationId xmlns:a16="http://schemas.microsoft.com/office/drawing/2014/main" id="{2C269F26-E3A4-6B04-BD8E-7F9BB17A11C0}"/>
              </a:ext>
            </a:extLst>
          </p:cNvPr>
          <p:cNvSpPr txBox="1"/>
          <p:nvPr/>
        </p:nvSpPr>
        <p:spPr>
          <a:xfrm>
            <a:off x="9214338" y="3950011"/>
            <a:ext cx="2373923" cy="338554"/>
          </a:xfrm>
          <a:prstGeom prst="rect">
            <a:avLst/>
          </a:prstGeom>
          <a:noFill/>
        </p:spPr>
        <p:txBody>
          <a:bodyPr wrap="square" rtlCol="0">
            <a:spAutoFit/>
          </a:bodyPr>
          <a:lstStyle/>
          <a:p>
            <a:pPr algn="ctr"/>
            <a:r>
              <a:rPr lang="en-US" sz="1600" b="1">
                <a:solidFill>
                  <a:schemeClr val="bg2"/>
                </a:solidFill>
                <a:latin typeface="Lato" panose="020F0502020204030203" pitchFamily="34" charset="77"/>
              </a:rPr>
              <a:t>Higher apprenticeships</a:t>
            </a:r>
          </a:p>
        </p:txBody>
      </p:sp>
      <p:sp>
        <p:nvSpPr>
          <p:cNvPr id="11" name="TextBox 10">
            <a:extLst>
              <a:ext uri="{FF2B5EF4-FFF2-40B4-BE49-F238E27FC236}">
                <a16:creationId xmlns:a16="http://schemas.microsoft.com/office/drawing/2014/main" id="{FF0F2A67-3456-4E0E-CD74-B3AEEA5B7693}"/>
              </a:ext>
            </a:extLst>
          </p:cNvPr>
          <p:cNvSpPr txBox="1"/>
          <p:nvPr/>
        </p:nvSpPr>
        <p:spPr>
          <a:xfrm>
            <a:off x="9104258" y="4739172"/>
            <a:ext cx="2559429" cy="338554"/>
          </a:xfrm>
          <a:prstGeom prst="rect">
            <a:avLst/>
          </a:prstGeom>
          <a:noFill/>
        </p:spPr>
        <p:txBody>
          <a:bodyPr wrap="square" rtlCol="0">
            <a:spAutoFit/>
          </a:bodyPr>
          <a:lstStyle/>
          <a:p>
            <a:pPr algn="ctr"/>
            <a:r>
              <a:rPr lang="en-US" sz="1600" b="1" dirty="0">
                <a:solidFill>
                  <a:schemeClr val="bg2"/>
                </a:solidFill>
                <a:latin typeface="Lato" panose="020F0502020204030203" pitchFamily="34" charset="77"/>
              </a:rPr>
              <a:t>Degree apprenticeships</a:t>
            </a:r>
          </a:p>
        </p:txBody>
      </p:sp>
      <p:sp>
        <p:nvSpPr>
          <p:cNvPr id="12" name="TextBox 11">
            <a:extLst>
              <a:ext uri="{FF2B5EF4-FFF2-40B4-BE49-F238E27FC236}">
                <a16:creationId xmlns:a16="http://schemas.microsoft.com/office/drawing/2014/main" id="{09D6C090-8112-B864-17E7-33AE03120E22}"/>
              </a:ext>
            </a:extLst>
          </p:cNvPr>
          <p:cNvSpPr txBox="1"/>
          <p:nvPr/>
        </p:nvSpPr>
        <p:spPr>
          <a:xfrm>
            <a:off x="2952035" y="5895748"/>
            <a:ext cx="6395433" cy="307777"/>
          </a:xfrm>
          <a:prstGeom prst="rect">
            <a:avLst/>
          </a:prstGeom>
          <a:noFill/>
        </p:spPr>
        <p:txBody>
          <a:bodyPr wrap="square" rtlCol="0">
            <a:spAutoFit/>
          </a:bodyPr>
          <a:lstStyle/>
          <a:p>
            <a:pPr algn="ctr"/>
            <a:r>
              <a:rPr lang="en-US" sz="1400" b="1" dirty="0">
                <a:solidFill>
                  <a:schemeClr val="bg2"/>
                </a:solidFill>
                <a:latin typeface="Lato" panose="020F0502020204030203" pitchFamily="34" charset="77"/>
              </a:rPr>
              <a:t>Initial Teacher Training (ITT) with qualified teacher status (QTS)</a:t>
            </a:r>
          </a:p>
        </p:txBody>
      </p:sp>
      <p:sp>
        <p:nvSpPr>
          <p:cNvPr id="13" name="TextBox 12">
            <a:extLst>
              <a:ext uri="{FF2B5EF4-FFF2-40B4-BE49-F238E27FC236}">
                <a16:creationId xmlns:a16="http://schemas.microsoft.com/office/drawing/2014/main" id="{4B117A39-5342-5074-E3AD-7ECF48CEB645}"/>
              </a:ext>
            </a:extLst>
          </p:cNvPr>
          <p:cNvSpPr txBox="1"/>
          <p:nvPr/>
        </p:nvSpPr>
        <p:spPr>
          <a:xfrm>
            <a:off x="5598225" y="6444428"/>
            <a:ext cx="1103052" cy="307777"/>
          </a:xfrm>
          <a:prstGeom prst="rect">
            <a:avLst/>
          </a:prstGeom>
          <a:noFill/>
        </p:spPr>
        <p:txBody>
          <a:bodyPr wrap="square" rtlCol="0">
            <a:spAutoFit/>
          </a:bodyPr>
          <a:lstStyle/>
          <a:p>
            <a:pPr algn="ctr"/>
            <a:r>
              <a:rPr lang="en-US" sz="1400" b="1" dirty="0">
                <a:solidFill>
                  <a:schemeClr val="bg2"/>
                </a:solidFill>
                <a:latin typeface="Lato" panose="020F0502020204030203" pitchFamily="34" charset="77"/>
              </a:rPr>
              <a:t>Teacher</a:t>
            </a:r>
            <a:endParaRPr lang="en-US" sz="1200" b="1" dirty="0">
              <a:solidFill>
                <a:schemeClr val="bg2"/>
              </a:solidFill>
              <a:latin typeface="Lato" panose="020F0502020204030203" pitchFamily="34" charset="77"/>
            </a:endParaRPr>
          </a:p>
        </p:txBody>
      </p:sp>
      <p:sp>
        <p:nvSpPr>
          <p:cNvPr id="14" name="Rectangle 13">
            <a:extLst>
              <a:ext uri="{FF2B5EF4-FFF2-40B4-BE49-F238E27FC236}">
                <a16:creationId xmlns:a16="http://schemas.microsoft.com/office/drawing/2014/main" id="{DD9D01F8-15D5-3AFD-53B5-65140555A8C8}"/>
              </a:ext>
            </a:extLst>
          </p:cNvPr>
          <p:cNvSpPr/>
          <p:nvPr/>
        </p:nvSpPr>
        <p:spPr>
          <a:xfrm>
            <a:off x="870284" y="1698955"/>
            <a:ext cx="10717978" cy="600164"/>
          </a:xfrm>
          <a:prstGeom prst="rect">
            <a:avLst/>
          </a:prstGeom>
        </p:spPr>
        <p:txBody>
          <a:bodyPr wrap="square" lIns="91440" tIns="45720" rIns="91440" bIns="45720" anchor="t">
            <a:spAutoFit/>
          </a:bodyPr>
          <a:lstStyle/>
          <a:p>
            <a:pPr algn="ctr"/>
            <a:r>
              <a:rPr lang="en-GB" sz="1100" b="1" dirty="0">
                <a:solidFill>
                  <a:schemeClr val="bg2"/>
                </a:solidFill>
                <a:latin typeface="Lato" panose="020F0502020204030203" pitchFamily="34" charset="77"/>
                <a:cs typeface="Calibri" panose="020F0502020204030204" pitchFamily="34" charset="0"/>
              </a:rPr>
              <a:t>While there are different routes you can take to be a teacher there are a few essential things that you will need:</a:t>
            </a:r>
          </a:p>
          <a:p>
            <a:pPr algn="ctr"/>
            <a:r>
              <a:rPr lang="en-GB" sz="1100" b="1" dirty="0">
                <a:solidFill>
                  <a:schemeClr val="bg2"/>
                </a:solidFill>
                <a:latin typeface="Lato" panose="020F0502020204030203" pitchFamily="34" charset="77"/>
                <a:cs typeface="Calibri"/>
              </a:rPr>
              <a:t>• A minimum GCSE Grade 4 or above in English and Maths (plus Science if you want to teach primary) </a:t>
            </a:r>
            <a:endParaRPr lang="en-GB" sz="1100" b="1" dirty="0">
              <a:solidFill>
                <a:schemeClr val="bg2"/>
              </a:solidFill>
              <a:latin typeface="Lato" panose="020F0502020204030203" pitchFamily="34" charset="77"/>
              <a:ea typeface="Calibri"/>
              <a:cs typeface="Calibri"/>
            </a:endParaRPr>
          </a:p>
          <a:p>
            <a:pPr algn="ctr"/>
            <a:r>
              <a:rPr lang="en-GB" sz="1100" b="1" dirty="0">
                <a:solidFill>
                  <a:schemeClr val="bg2"/>
                </a:solidFill>
                <a:latin typeface="Lato" panose="020F0502020204030203" pitchFamily="34" charset="77"/>
                <a:cs typeface="Calibri" panose="020F0502020204030204" pitchFamily="34" charset="0"/>
              </a:rPr>
              <a:t>A degree or equivalent qualification</a:t>
            </a:r>
            <a:endParaRPr lang="en-GB" sz="1100" b="1" dirty="0">
              <a:solidFill>
                <a:schemeClr val="bg2"/>
              </a:solidFill>
              <a:effectLst/>
              <a:latin typeface="Lato" panose="020F0502020204030203" pitchFamily="34" charset="77"/>
              <a:cs typeface="Calibri" panose="020F0502020204030204" pitchFamily="34" charset="0"/>
            </a:endParaRPr>
          </a:p>
        </p:txBody>
      </p:sp>
      <p:sp>
        <p:nvSpPr>
          <p:cNvPr id="15" name="Rectangle 14">
            <a:extLst>
              <a:ext uri="{FF2B5EF4-FFF2-40B4-BE49-F238E27FC236}">
                <a16:creationId xmlns:a16="http://schemas.microsoft.com/office/drawing/2014/main" id="{6303DE10-665E-25A2-93C1-1928158589BE}"/>
              </a:ext>
            </a:extLst>
          </p:cNvPr>
          <p:cNvSpPr/>
          <p:nvPr/>
        </p:nvSpPr>
        <p:spPr>
          <a:xfrm>
            <a:off x="550688" y="2998489"/>
            <a:ext cx="2516989" cy="261610"/>
          </a:xfrm>
          <a:prstGeom prst="rect">
            <a:avLst/>
          </a:prstGeom>
        </p:spPr>
        <p:txBody>
          <a:bodyPr wrap="square" lIns="91440" tIns="45720" rIns="91440" bIns="45720" anchor="t">
            <a:spAutoFit/>
          </a:bodyPr>
          <a:lstStyle/>
          <a:p>
            <a:r>
              <a:rPr lang="en-GB" sz="1050" dirty="0">
                <a:solidFill>
                  <a:schemeClr val="bg2"/>
                </a:solidFill>
                <a:latin typeface="Lato" panose="020F0502020204030203" pitchFamily="34" charset="77"/>
              </a:rPr>
              <a:t>A-Levels are 2 years of study</a:t>
            </a:r>
          </a:p>
        </p:txBody>
      </p:sp>
      <p:sp>
        <p:nvSpPr>
          <p:cNvPr id="16" name="Rectangle 15">
            <a:extLst>
              <a:ext uri="{FF2B5EF4-FFF2-40B4-BE49-F238E27FC236}">
                <a16:creationId xmlns:a16="http://schemas.microsoft.com/office/drawing/2014/main" id="{752D34CD-5984-36D6-B28E-A556BF931E8D}"/>
              </a:ext>
            </a:extLst>
          </p:cNvPr>
          <p:cNvSpPr/>
          <p:nvPr/>
        </p:nvSpPr>
        <p:spPr>
          <a:xfrm>
            <a:off x="3372894" y="2952175"/>
            <a:ext cx="2723106" cy="738664"/>
          </a:xfrm>
          <a:prstGeom prst="rect">
            <a:avLst/>
          </a:prstGeom>
        </p:spPr>
        <p:txBody>
          <a:bodyPr wrap="square" lIns="91440" tIns="45720" rIns="91440" bIns="45720" anchor="t">
            <a:spAutoFit/>
          </a:bodyPr>
          <a:lstStyle/>
          <a:p>
            <a:r>
              <a:rPr lang="en-GB" sz="1050" dirty="0">
                <a:solidFill>
                  <a:schemeClr val="bg2"/>
                </a:solidFill>
                <a:latin typeface="Lato" panose="020F0502020204030203" pitchFamily="34" charset="77"/>
              </a:rPr>
              <a:t>T levels are nationally recognised, technical qualifications for 16–19-year-olds. Designed by leading employers, one T level is equivalent in size to 3 A-Levels</a:t>
            </a:r>
          </a:p>
        </p:txBody>
      </p:sp>
      <p:sp>
        <p:nvSpPr>
          <p:cNvPr id="17" name="Rectangle 16">
            <a:extLst>
              <a:ext uri="{FF2B5EF4-FFF2-40B4-BE49-F238E27FC236}">
                <a16:creationId xmlns:a16="http://schemas.microsoft.com/office/drawing/2014/main" id="{F1A7B2F4-9CA9-BAF9-86C3-9C33A6349122}"/>
              </a:ext>
            </a:extLst>
          </p:cNvPr>
          <p:cNvSpPr/>
          <p:nvPr/>
        </p:nvSpPr>
        <p:spPr>
          <a:xfrm>
            <a:off x="6212456" y="2952175"/>
            <a:ext cx="2621377" cy="738664"/>
          </a:xfrm>
          <a:prstGeom prst="rect">
            <a:avLst/>
          </a:prstGeom>
        </p:spPr>
        <p:txBody>
          <a:bodyPr wrap="square">
            <a:spAutoFit/>
          </a:bodyPr>
          <a:lstStyle/>
          <a:p>
            <a:r>
              <a:rPr lang="en-GB" sz="1050" dirty="0">
                <a:solidFill>
                  <a:schemeClr val="bg2"/>
                </a:solidFill>
                <a:latin typeface="Lato" panose="020F0502020204030203" pitchFamily="34" charset="77"/>
              </a:rPr>
              <a:t>These include BTEC, Applied General Qualifications (AGQ) and Vocational Technical Qualifications (VTQ) – all at Level 3</a:t>
            </a:r>
          </a:p>
        </p:txBody>
      </p:sp>
      <p:sp>
        <p:nvSpPr>
          <p:cNvPr id="18" name="Rectangle 17">
            <a:extLst>
              <a:ext uri="{FF2B5EF4-FFF2-40B4-BE49-F238E27FC236}">
                <a16:creationId xmlns:a16="http://schemas.microsoft.com/office/drawing/2014/main" id="{3F017495-B743-2111-5FCA-E0566C15616E}"/>
              </a:ext>
            </a:extLst>
          </p:cNvPr>
          <p:cNvSpPr/>
          <p:nvPr/>
        </p:nvSpPr>
        <p:spPr>
          <a:xfrm>
            <a:off x="9032048" y="2927423"/>
            <a:ext cx="2663672" cy="577081"/>
          </a:xfrm>
          <a:prstGeom prst="rect">
            <a:avLst/>
          </a:prstGeom>
        </p:spPr>
        <p:txBody>
          <a:bodyPr wrap="square">
            <a:spAutoFit/>
          </a:bodyPr>
          <a:lstStyle/>
          <a:p>
            <a:r>
              <a:rPr lang="en-GB" sz="1050" dirty="0">
                <a:solidFill>
                  <a:schemeClr val="bg2"/>
                </a:solidFill>
                <a:latin typeface="Lato" panose="020F0502020204030203" pitchFamily="34" charset="77"/>
              </a:rPr>
              <a:t>Apprenticeships are jobs which combine practical work and study. Intermediate is Level 2, Advanced is Level 3</a:t>
            </a:r>
          </a:p>
        </p:txBody>
      </p:sp>
      <p:sp>
        <p:nvSpPr>
          <p:cNvPr id="19" name="Rectangle 18">
            <a:extLst>
              <a:ext uri="{FF2B5EF4-FFF2-40B4-BE49-F238E27FC236}">
                <a16:creationId xmlns:a16="http://schemas.microsoft.com/office/drawing/2014/main" id="{ABF1A22F-1018-96F9-3926-99A451AB4BC5}"/>
              </a:ext>
            </a:extLst>
          </p:cNvPr>
          <p:cNvSpPr/>
          <p:nvPr/>
        </p:nvSpPr>
        <p:spPr>
          <a:xfrm>
            <a:off x="528313" y="4323673"/>
            <a:ext cx="2663672" cy="1131079"/>
          </a:xfrm>
          <a:prstGeom prst="rect">
            <a:avLst/>
          </a:prstGeom>
        </p:spPr>
        <p:txBody>
          <a:bodyPr wrap="square">
            <a:spAutoFit/>
          </a:bodyPr>
          <a:lstStyle/>
          <a:p>
            <a:r>
              <a:rPr lang="en-GB" sz="1000" b="1">
                <a:solidFill>
                  <a:schemeClr val="bg2"/>
                </a:solidFill>
                <a:latin typeface="Lato" panose="020F0502020204030203" pitchFamily="34" charset="77"/>
              </a:rPr>
              <a:t>Complete a degree course</a:t>
            </a:r>
            <a:br>
              <a:rPr lang="en-GB" sz="1000" b="1">
                <a:solidFill>
                  <a:schemeClr val="bg2"/>
                </a:solidFill>
                <a:latin typeface="Lato" panose="020F0502020204030203" pitchFamily="34" charset="77"/>
              </a:rPr>
            </a:br>
            <a:endParaRPr lang="en-GB" sz="400" b="1">
              <a:solidFill>
                <a:schemeClr val="bg2"/>
              </a:solidFill>
              <a:latin typeface="Lato" panose="020F0502020204030203" pitchFamily="34" charset="77"/>
            </a:endParaRPr>
          </a:p>
          <a:p>
            <a:r>
              <a:rPr lang="en-GB" sz="1000">
                <a:solidFill>
                  <a:schemeClr val="bg2"/>
                </a:solidFill>
                <a:latin typeface="Lato" panose="020F0502020204030203" pitchFamily="34" charset="77"/>
              </a:rPr>
              <a:t>It is possible to get QTS as part of an undergraduate degree, for example:</a:t>
            </a:r>
          </a:p>
          <a:p>
            <a:br>
              <a:rPr lang="en-GB" sz="200">
                <a:solidFill>
                  <a:schemeClr val="bg2"/>
                </a:solidFill>
                <a:latin typeface="Lato" panose="020F0502020204030203" pitchFamily="34" charset="77"/>
              </a:rPr>
            </a:br>
            <a:r>
              <a:rPr lang="en-GB" sz="1000">
                <a:solidFill>
                  <a:schemeClr val="bg2"/>
                </a:solidFill>
                <a:latin typeface="Lato" panose="020F0502020204030203" pitchFamily="34" charset="77"/>
              </a:rPr>
              <a:t>• Bachelor of Arts (BA) with QTS</a:t>
            </a:r>
          </a:p>
          <a:p>
            <a:r>
              <a:rPr lang="en-GB" sz="1000">
                <a:solidFill>
                  <a:schemeClr val="bg2"/>
                </a:solidFill>
                <a:latin typeface="Lato" panose="020F0502020204030203" pitchFamily="34" charset="77"/>
              </a:rPr>
              <a:t>• Bachelor of Education (</a:t>
            </a:r>
            <a:r>
              <a:rPr lang="en-GB" sz="1000" err="1">
                <a:solidFill>
                  <a:schemeClr val="bg2"/>
                </a:solidFill>
                <a:latin typeface="Lato" panose="020F0502020204030203" pitchFamily="34" charset="77"/>
              </a:rPr>
              <a:t>BEd</a:t>
            </a:r>
            <a:r>
              <a:rPr lang="en-GB" sz="1000">
                <a:solidFill>
                  <a:schemeClr val="bg2"/>
                </a:solidFill>
                <a:latin typeface="Lato" panose="020F0502020204030203" pitchFamily="34" charset="77"/>
              </a:rPr>
              <a:t>) with QTS</a:t>
            </a:r>
          </a:p>
          <a:p>
            <a:r>
              <a:rPr lang="en-GB" sz="1000">
                <a:solidFill>
                  <a:schemeClr val="bg2"/>
                </a:solidFill>
                <a:latin typeface="Lato" panose="020F0502020204030203" pitchFamily="34" charset="77"/>
              </a:rPr>
              <a:t>• Bachelor of Science (BSc) with QTS</a:t>
            </a:r>
          </a:p>
        </p:txBody>
      </p:sp>
      <p:sp>
        <p:nvSpPr>
          <p:cNvPr id="20" name="Rectangle 19">
            <a:extLst>
              <a:ext uri="{FF2B5EF4-FFF2-40B4-BE49-F238E27FC236}">
                <a16:creationId xmlns:a16="http://schemas.microsoft.com/office/drawing/2014/main" id="{B8E96F54-F170-4363-4071-6904B13407EA}"/>
              </a:ext>
            </a:extLst>
          </p:cNvPr>
          <p:cNvSpPr/>
          <p:nvPr/>
        </p:nvSpPr>
        <p:spPr>
          <a:xfrm>
            <a:off x="3400419" y="4338640"/>
            <a:ext cx="5345724" cy="992579"/>
          </a:xfrm>
          <a:prstGeom prst="rect">
            <a:avLst/>
          </a:prstGeom>
        </p:spPr>
        <p:txBody>
          <a:bodyPr wrap="square" lIns="91440" tIns="45720" rIns="91440" bIns="45720" anchor="t">
            <a:spAutoFit/>
          </a:bodyPr>
          <a:lstStyle/>
          <a:p>
            <a:r>
              <a:rPr lang="en-GB" sz="1000" dirty="0">
                <a:solidFill>
                  <a:schemeClr val="bg2"/>
                </a:solidFill>
                <a:latin typeface="Lato" panose="020F0502020204030203" pitchFamily="34" charset="77"/>
              </a:rPr>
              <a:t>Complete a L4/5 course and top up to a degree – L4/5 includes Certificate of HE, Diploma of HE, Higher Technical Qualification (HTQ), HNC, HND and Foundation degrees</a:t>
            </a:r>
            <a:endParaRPr lang="en-GB" sz="700" dirty="0">
              <a:solidFill>
                <a:schemeClr val="bg2"/>
              </a:solidFill>
              <a:latin typeface="Lato" panose="020F0502020204030203" pitchFamily="34" charset="77"/>
            </a:endParaRPr>
          </a:p>
          <a:p>
            <a:br>
              <a:rPr lang="en-GB" sz="700" dirty="0">
                <a:solidFill>
                  <a:schemeClr val="bg2"/>
                </a:solidFill>
                <a:latin typeface="Lato" panose="020F0502020204030203" pitchFamily="34" charset="77"/>
              </a:rPr>
            </a:br>
            <a:endParaRPr lang="en-GB" sz="700" dirty="0">
              <a:solidFill>
                <a:schemeClr val="bg2"/>
              </a:solidFill>
              <a:latin typeface="Lato" panose="020F0502020204030203" pitchFamily="34" charset="77"/>
            </a:endParaRPr>
          </a:p>
          <a:p>
            <a:br>
              <a:rPr lang="en-GB" sz="700" dirty="0">
                <a:solidFill>
                  <a:schemeClr val="bg2"/>
                </a:solidFill>
                <a:latin typeface="Lato" panose="020F0502020204030203" pitchFamily="34" charset="77"/>
              </a:rPr>
            </a:br>
            <a:endParaRPr lang="en-GB" sz="700" dirty="0">
              <a:solidFill>
                <a:schemeClr val="bg2"/>
              </a:solidFill>
              <a:latin typeface="Lato" panose="020F0502020204030203" pitchFamily="34" charset="77"/>
            </a:endParaRPr>
          </a:p>
          <a:p>
            <a:r>
              <a:rPr lang="en-GB" sz="1000" dirty="0">
                <a:solidFill>
                  <a:schemeClr val="bg2"/>
                </a:solidFill>
                <a:latin typeface="Lato" panose="020F0502020204030203" pitchFamily="34" charset="77"/>
              </a:rPr>
              <a:t>Top up to a degree (Level 6) in a year of full-time study</a:t>
            </a:r>
            <a:endParaRPr lang="en-GB" sz="1000" dirty="0">
              <a:solidFill>
                <a:schemeClr val="bg2"/>
              </a:solidFill>
              <a:latin typeface="Lato" panose="020F0502020204030203" pitchFamily="34" charset="77"/>
              <a:cs typeface="Calibri"/>
            </a:endParaRPr>
          </a:p>
        </p:txBody>
      </p:sp>
      <p:sp>
        <p:nvSpPr>
          <p:cNvPr id="21" name="Rectangle 20">
            <a:extLst>
              <a:ext uri="{FF2B5EF4-FFF2-40B4-BE49-F238E27FC236}">
                <a16:creationId xmlns:a16="http://schemas.microsoft.com/office/drawing/2014/main" id="{8B3CE2D9-6567-A8EE-8055-6063064D40E8}"/>
              </a:ext>
            </a:extLst>
          </p:cNvPr>
          <p:cNvSpPr/>
          <p:nvPr/>
        </p:nvSpPr>
        <p:spPr>
          <a:xfrm>
            <a:off x="9091006" y="4321508"/>
            <a:ext cx="2516989" cy="400110"/>
          </a:xfrm>
          <a:prstGeom prst="rect">
            <a:avLst/>
          </a:prstGeom>
        </p:spPr>
        <p:txBody>
          <a:bodyPr wrap="square">
            <a:spAutoFit/>
          </a:bodyPr>
          <a:lstStyle/>
          <a:p>
            <a:r>
              <a:rPr lang="en-GB" sz="1000">
                <a:solidFill>
                  <a:schemeClr val="bg2"/>
                </a:solidFill>
                <a:latin typeface="Lato" panose="020F0502020204030203" pitchFamily="34" charset="77"/>
              </a:rPr>
              <a:t>Higher level apprenticeship (foundation degree / Level 5)</a:t>
            </a:r>
          </a:p>
        </p:txBody>
      </p:sp>
      <p:sp>
        <p:nvSpPr>
          <p:cNvPr id="22" name="Rectangle 21">
            <a:extLst>
              <a:ext uri="{FF2B5EF4-FFF2-40B4-BE49-F238E27FC236}">
                <a16:creationId xmlns:a16="http://schemas.microsoft.com/office/drawing/2014/main" id="{E46DADF8-B748-EC63-DC06-FAB03A740FD7}"/>
              </a:ext>
            </a:extLst>
          </p:cNvPr>
          <p:cNvSpPr/>
          <p:nvPr/>
        </p:nvSpPr>
        <p:spPr>
          <a:xfrm>
            <a:off x="9104258" y="5067073"/>
            <a:ext cx="2663672" cy="553998"/>
          </a:xfrm>
          <a:prstGeom prst="rect">
            <a:avLst/>
          </a:prstGeom>
        </p:spPr>
        <p:txBody>
          <a:bodyPr wrap="square">
            <a:spAutoFit/>
          </a:bodyPr>
          <a:lstStyle/>
          <a:p>
            <a:r>
              <a:rPr lang="en-GB" sz="1000">
                <a:solidFill>
                  <a:schemeClr val="bg2"/>
                </a:solidFill>
                <a:latin typeface="Lato" panose="020F0502020204030203" pitchFamily="34" charset="77"/>
              </a:rPr>
              <a:t>Degree apprenticeship </a:t>
            </a:r>
          </a:p>
          <a:p>
            <a:r>
              <a:rPr lang="en-GB" sz="1000">
                <a:solidFill>
                  <a:schemeClr val="bg2"/>
                </a:solidFill>
                <a:latin typeface="Lato" panose="020F0502020204030203" pitchFamily="34" charset="77"/>
              </a:rPr>
              <a:t>(Level 6-7). There is a Level 6 Teaching apprenticeship programme</a:t>
            </a:r>
          </a:p>
        </p:txBody>
      </p:sp>
      <p:pic>
        <p:nvPicPr>
          <p:cNvPr id="23" name="Picture 22" descr="A yellow and black sign&#10;&#10;Description automatically generated with medium confidence">
            <a:extLst>
              <a:ext uri="{FF2B5EF4-FFF2-40B4-BE49-F238E27FC236}">
                <a16:creationId xmlns:a16="http://schemas.microsoft.com/office/drawing/2014/main" id="{DD8FE170-A078-B8BC-B97F-5563A4CC2A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1" t="28445" b="26578"/>
          <a:stretch/>
        </p:blipFill>
        <p:spPr>
          <a:xfrm>
            <a:off x="8288905" y="234179"/>
            <a:ext cx="1552874" cy="785754"/>
          </a:xfrm>
          <a:prstGeom prst="rect">
            <a:avLst/>
          </a:prstGeom>
        </p:spPr>
      </p:pic>
      <p:cxnSp>
        <p:nvCxnSpPr>
          <p:cNvPr id="25" name="Straight Connector 24">
            <a:extLst>
              <a:ext uri="{FF2B5EF4-FFF2-40B4-BE49-F238E27FC236}">
                <a16:creationId xmlns:a16="http://schemas.microsoft.com/office/drawing/2014/main" id="{59A96440-D688-FF70-CFF3-1030357961BC}"/>
              </a:ext>
            </a:extLst>
          </p:cNvPr>
          <p:cNvCxnSpPr>
            <a:cxnSpLocks/>
          </p:cNvCxnSpPr>
          <p:nvPr/>
        </p:nvCxnSpPr>
        <p:spPr>
          <a:xfrm flipV="1">
            <a:off x="10106957"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56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grey striped background&#10;&#10;AI-generated content may be incorrect.">
            <a:extLst>
              <a:ext uri="{FF2B5EF4-FFF2-40B4-BE49-F238E27FC236}">
                <a16:creationId xmlns:a16="http://schemas.microsoft.com/office/drawing/2014/main" id="{E3632060-03F5-9AE5-02AD-D54F807AFEC3}"/>
              </a:ext>
            </a:extLst>
          </p:cNvPr>
          <p:cNvPicPr>
            <a:picLocks noChangeAspect="1"/>
          </p:cNvPicPr>
          <p:nvPr/>
        </p:nvPicPr>
        <p:blipFill>
          <a:blip r:embed="rId3">
            <a:extLst>
              <a:ext uri="{28A0092B-C50C-407E-A947-70E740481C1C}">
                <a14:useLocalDpi xmlns:a14="http://schemas.microsoft.com/office/drawing/2010/main" val="0"/>
              </a:ext>
            </a:extLst>
          </a:blip>
          <a:srcRect l="42261"/>
          <a:stretch>
            <a:fillRect/>
          </a:stretch>
        </p:blipFill>
        <p:spPr>
          <a:xfrm>
            <a:off x="0" y="2643875"/>
            <a:ext cx="5024158" cy="1600790"/>
          </a:xfrm>
          <a:prstGeom prst="rect">
            <a:avLst/>
          </a:prstGeom>
        </p:spPr>
      </p:pic>
      <p:pic>
        <p:nvPicPr>
          <p:cNvPr id="7" name="Picture 6" descr="A black and grey striped background&#10;&#10;AI-generated content may be incorrect.">
            <a:extLst>
              <a:ext uri="{FF2B5EF4-FFF2-40B4-BE49-F238E27FC236}">
                <a16:creationId xmlns:a16="http://schemas.microsoft.com/office/drawing/2014/main" id="{6C22192C-5581-F84A-856B-7A814512F699}"/>
              </a:ext>
            </a:extLst>
          </p:cNvPr>
          <p:cNvPicPr>
            <a:picLocks noChangeAspect="1"/>
          </p:cNvPicPr>
          <p:nvPr/>
        </p:nvPicPr>
        <p:blipFill>
          <a:blip r:embed="rId3">
            <a:extLst>
              <a:ext uri="{28A0092B-C50C-407E-A947-70E740481C1C}">
                <a14:useLocalDpi xmlns:a14="http://schemas.microsoft.com/office/drawing/2010/main" val="0"/>
              </a:ext>
            </a:extLst>
          </a:blip>
          <a:srcRect r="40091"/>
          <a:stretch>
            <a:fillRect/>
          </a:stretch>
        </p:blipFill>
        <p:spPr>
          <a:xfrm>
            <a:off x="6979011" y="2643875"/>
            <a:ext cx="5212989" cy="1600790"/>
          </a:xfrm>
          <a:prstGeom prst="rect">
            <a:avLst/>
          </a:prstGeom>
        </p:spPr>
      </p:pic>
      <p:sp>
        <p:nvSpPr>
          <p:cNvPr id="2" name="Title 1"/>
          <p:cNvSpPr>
            <a:spLocks noGrp="1"/>
          </p:cNvSpPr>
          <p:nvPr>
            <p:ph type="ctrTitle" idx="4294967295"/>
          </p:nvPr>
        </p:nvSpPr>
        <p:spPr>
          <a:xfrm>
            <a:off x="460375" y="479861"/>
            <a:ext cx="9144000" cy="258762"/>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Computer Science/IT pathways</a:t>
            </a:r>
          </a:p>
        </p:txBody>
      </p:sp>
      <p:sp>
        <p:nvSpPr>
          <p:cNvPr id="14" name="Title 1">
            <a:extLst>
              <a:ext uri="{FF2B5EF4-FFF2-40B4-BE49-F238E27FC236}">
                <a16:creationId xmlns:a16="http://schemas.microsoft.com/office/drawing/2014/main" id="{A573CAC7-911E-734A-8EBA-E421169048A3}"/>
              </a:ext>
            </a:extLst>
          </p:cNvPr>
          <p:cNvSpPr txBox="1">
            <a:spLocks/>
          </p:cNvSpPr>
          <p:nvPr/>
        </p:nvSpPr>
        <p:spPr>
          <a:xfrm>
            <a:off x="863928" y="5041938"/>
            <a:ext cx="36957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Combine study </a:t>
            </a:r>
            <a:br>
              <a:rPr lang="en-GB" sz="2500" b="1" dirty="0">
                <a:latin typeface="Lato" panose="020F0502020204030203" pitchFamily="34" charset="77"/>
                <a:cs typeface="Calibri" panose="020F0502020204030204" pitchFamily="34" charset="0"/>
              </a:rPr>
            </a:br>
            <a:r>
              <a:rPr lang="en-GB" sz="2500" b="1" dirty="0">
                <a:latin typeface="Lato" panose="020F0502020204030203" pitchFamily="34" charset="77"/>
                <a:cs typeface="Calibri"/>
              </a:rPr>
              <a:t>and work</a:t>
            </a:r>
          </a:p>
        </p:txBody>
      </p:sp>
      <p:sp>
        <p:nvSpPr>
          <p:cNvPr id="15" name="Title 1">
            <a:extLst>
              <a:ext uri="{FF2B5EF4-FFF2-40B4-BE49-F238E27FC236}">
                <a16:creationId xmlns:a16="http://schemas.microsoft.com/office/drawing/2014/main" id="{ACE53D00-33D1-AD4B-92BE-C5FEE54FE9D2}"/>
              </a:ext>
            </a:extLst>
          </p:cNvPr>
          <p:cNvSpPr txBox="1">
            <a:spLocks/>
          </p:cNvSpPr>
          <p:nvPr/>
        </p:nvSpPr>
        <p:spPr>
          <a:xfrm>
            <a:off x="4718050" y="5041938"/>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Study</a:t>
            </a:r>
          </a:p>
        </p:txBody>
      </p:sp>
      <p:sp>
        <p:nvSpPr>
          <p:cNvPr id="16" name="Title 1">
            <a:extLst>
              <a:ext uri="{FF2B5EF4-FFF2-40B4-BE49-F238E27FC236}">
                <a16:creationId xmlns:a16="http://schemas.microsoft.com/office/drawing/2014/main" id="{4B7D34C8-B320-AA43-A6E6-09BBD8B2140E}"/>
              </a:ext>
            </a:extLst>
          </p:cNvPr>
          <p:cNvSpPr txBox="1">
            <a:spLocks/>
          </p:cNvSpPr>
          <p:nvPr/>
        </p:nvSpPr>
        <p:spPr>
          <a:xfrm>
            <a:off x="8226425" y="5041938"/>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Work</a:t>
            </a:r>
          </a:p>
        </p:txBody>
      </p:sp>
      <p:pic>
        <p:nvPicPr>
          <p:cNvPr id="4" name="Picture 3" descr="A blue and white circle with a person behind a computer&#10;&#10;AI-generated content may be incorrect.">
            <a:extLst>
              <a:ext uri="{FF2B5EF4-FFF2-40B4-BE49-F238E27FC236}">
                <a16:creationId xmlns:a16="http://schemas.microsoft.com/office/drawing/2014/main" id="{761A871D-C49D-613E-A882-247BD8110F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900" y="2292677"/>
            <a:ext cx="2272645" cy="2272645"/>
          </a:xfrm>
          <a:prstGeom prst="rect">
            <a:avLst/>
          </a:prstGeom>
        </p:spPr>
      </p:pic>
      <p:pic>
        <p:nvPicPr>
          <p:cNvPr id="6" name="Picture 5" descr="A blue and white logo with a graduation cap in the center&#10;&#10;AI-generated content may be incorrect.">
            <a:extLst>
              <a:ext uri="{FF2B5EF4-FFF2-40B4-BE49-F238E27FC236}">
                <a16:creationId xmlns:a16="http://schemas.microsoft.com/office/drawing/2014/main" id="{255874FB-3C3F-38CB-4ACF-F3ACBD1422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5455" y="2292676"/>
            <a:ext cx="2272645" cy="2272645"/>
          </a:xfrm>
          <a:prstGeom prst="rect">
            <a:avLst/>
          </a:prstGeom>
        </p:spPr>
      </p:pic>
      <p:pic>
        <p:nvPicPr>
          <p:cNvPr id="10" name="Picture 9" descr="A blue and white graduation cap&#10;&#10;AI-generated content may be incorrect.">
            <a:extLst>
              <a:ext uri="{FF2B5EF4-FFF2-40B4-BE49-F238E27FC236}">
                <a16:creationId xmlns:a16="http://schemas.microsoft.com/office/drawing/2014/main" id="{54F7AB7C-5EBF-58BA-B577-5EDB08BC74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677" y="2292677"/>
            <a:ext cx="2272646" cy="2272646"/>
          </a:xfrm>
          <a:prstGeom prst="rect">
            <a:avLst/>
          </a:prstGeom>
        </p:spPr>
      </p:pic>
      <p:cxnSp>
        <p:nvCxnSpPr>
          <p:cNvPr id="8" name="Straight Connector 7">
            <a:extLst>
              <a:ext uri="{FF2B5EF4-FFF2-40B4-BE49-F238E27FC236}">
                <a16:creationId xmlns:a16="http://schemas.microsoft.com/office/drawing/2014/main" id="{049E1154-2B7B-B267-EBAD-E9C25C288472}"/>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34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ack and grey striped background&#10;&#10;AI-generated content may be incorrect.">
            <a:extLst>
              <a:ext uri="{FF2B5EF4-FFF2-40B4-BE49-F238E27FC236}">
                <a16:creationId xmlns:a16="http://schemas.microsoft.com/office/drawing/2014/main" id="{2F47CB1F-AFB8-0AB7-FDA0-A950AEAD25D0}"/>
              </a:ext>
            </a:extLst>
          </p:cNvPr>
          <p:cNvPicPr>
            <a:picLocks noChangeAspect="1"/>
          </p:cNvPicPr>
          <p:nvPr/>
        </p:nvPicPr>
        <p:blipFill>
          <a:blip r:embed="rId3">
            <a:extLst>
              <a:ext uri="{28A0092B-C50C-407E-A947-70E740481C1C}">
                <a14:useLocalDpi xmlns:a14="http://schemas.microsoft.com/office/drawing/2010/main" val="0"/>
              </a:ext>
            </a:extLst>
          </a:blip>
          <a:srcRect l="41432"/>
          <a:stretch>
            <a:fillRect/>
          </a:stretch>
        </p:blipFill>
        <p:spPr>
          <a:xfrm>
            <a:off x="0" y="5065191"/>
            <a:ext cx="5096262" cy="1600790"/>
          </a:xfrm>
          <a:prstGeom prst="rect">
            <a:avLst/>
          </a:prstGeom>
        </p:spPr>
      </p:pic>
      <p:sp>
        <p:nvSpPr>
          <p:cNvPr id="2" name="Title 1"/>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latin typeface="Lato" panose="020F0502020204030203" pitchFamily="34" charset="77"/>
                <a:cs typeface="Calibri"/>
              </a:rPr>
              <a:t>Combine study and work</a:t>
            </a:r>
          </a:p>
        </p:txBody>
      </p:sp>
      <p:sp>
        <p:nvSpPr>
          <p:cNvPr id="3" name="Subtitle 2"/>
          <p:cNvSpPr>
            <a:spLocks noGrp="1"/>
          </p:cNvSpPr>
          <p:nvPr>
            <p:ph type="subTitle" idx="4294967295"/>
          </p:nvPr>
        </p:nvSpPr>
        <p:spPr>
          <a:xfrm>
            <a:off x="208569" y="1771603"/>
            <a:ext cx="3691347" cy="2434866"/>
          </a:xfrm>
          <a:prstGeom prst="rect">
            <a:avLst/>
          </a:prstGeom>
        </p:spPr>
        <p:txBody>
          <a:bodyPr vert="horz" lIns="91440" tIns="45720" rIns="91440" bIns="45720" rtlCol="0" anchor="t">
            <a:normAutofit fontScale="62500" lnSpcReduction="20000"/>
          </a:bodyPr>
          <a:lstStyle/>
          <a:p>
            <a:pPr marL="0" indent="0">
              <a:lnSpc>
                <a:spcPct val="100000"/>
              </a:lnSpc>
              <a:buNone/>
            </a:pPr>
            <a:r>
              <a:rPr lang="en-GB" sz="2900" b="1" dirty="0">
                <a:latin typeface="Lato" panose="020F0502020204030203" pitchFamily="34" charset="77"/>
                <a:cs typeface="Calibri"/>
              </a:rPr>
              <a:t>Apprenticeships</a:t>
            </a:r>
            <a:r>
              <a:rPr lang="en-GB" sz="2900" dirty="0">
                <a:solidFill>
                  <a:schemeClr val="tx2"/>
                </a:solidFill>
                <a:latin typeface="Lato" panose="020F0502020204030203" pitchFamily="34" charset="77"/>
                <a:cs typeface="Calibri"/>
              </a:rPr>
              <a:t> </a:t>
            </a:r>
          </a:p>
          <a:p>
            <a:pPr marL="0" indent="0" algn="l">
              <a:lnSpc>
                <a:spcPct val="100000"/>
              </a:lnSpc>
              <a:buNone/>
            </a:pPr>
            <a:endParaRPr lang="en-GB" sz="600" dirty="0">
              <a:solidFill>
                <a:schemeClr val="tx2"/>
              </a:solidFill>
              <a:latin typeface="Lato" panose="020F0502020204030203" pitchFamily="34" charset="77"/>
            </a:endParaRP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Applications Support Lead</a:t>
            </a: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AI Data Specialist</a:t>
            </a: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Network Manager</a:t>
            </a: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Digital Community Manager</a:t>
            </a: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Cyber Security Analyst</a:t>
            </a: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Software Developer</a:t>
            </a:r>
          </a:p>
        </p:txBody>
      </p:sp>
      <p:sp>
        <p:nvSpPr>
          <p:cNvPr id="12" name="Subtitle 2">
            <a:extLst>
              <a:ext uri="{FF2B5EF4-FFF2-40B4-BE49-F238E27FC236}">
                <a16:creationId xmlns:a16="http://schemas.microsoft.com/office/drawing/2014/main" id="{1F68304F-6F55-4556-B558-F20E0C05F3A1}"/>
              </a:ext>
            </a:extLst>
          </p:cNvPr>
          <p:cNvSpPr txBox="1">
            <a:spLocks/>
          </p:cNvSpPr>
          <p:nvPr/>
        </p:nvSpPr>
        <p:spPr>
          <a:xfrm>
            <a:off x="6169193" y="4259809"/>
            <a:ext cx="2889081" cy="2001616"/>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500" b="1" dirty="0">
                <a:latin typeface="Lato" panose="020F0502020204030203" pitchFamily="34" charset="77"/>
                <a:cs typeface="Calibri"/>
              </a:rPr>
              <a:t>VTQs</a:t>
            </a:r>
            <a:r>
              <a:rPr lang="en-GB" dirty="0">
                <a:solidFill>
                  <a:schemeClr val="tx2"/>
                </a:solidFill>
                <a:latin typeface="Lato" panose="020F0502020204030203" pitchFamily="34" charset="77"/>
                <a:cs typeface="Calibri"/>
              </a:rPr>
              <a:t> </a:t>
            </a:r>
            <a:br>
              <a:rPr lang="en-GB" dirty="0">
                <a:latin typeface="Lato" panose="020F0502020204030203" pitchFamily="34" charset="77"/>
                <a:cs typeface="Calibri"/>
              </a:rPr>
            </a:br>
            <a:endParaRPr lang="en-GB" sz="1400" dirty="0">
              <a:latin typeface="Lato" panose="020F0502020204030203" pitchFamily="34" charset="77"/>
              <a:ea typeface="Calibri" panose="020F0502020204030204"/>
              <a:cs typeface="Calibri"/>
            </a:endParaRPr>
          </a:p>
          <a:p>
            <a:r>
              <a:rPr lang="en-GB" sz="2000" dirty="0">
                <a:solidFill>
                  <a:schemeClr val="tx2"/>
                </a:solidFill>
                <a:latin typeface="Lato" panose="020F0502020204030203" pitchFamily="34" charset="0"/>
                <a:cs typeface="Lato" panose="020F0502020204030203" pitchFamily="34" charset="0"/>
              </a:rPr>
              <a:t>Computer Science and ICT</a:t>
            </a:r>
          </a:p>
          <a:p>
            <a:r>
              <a:rPr lang="en-GB" sz="2000" dirty="0">
                <a:solidFill>
                  <a:schemeClr val="tx2"/>
                </a:solidFill>
                <a:latin typeface="Lato" panose="020F0502020204030203" pitchFamily="34" charset="0"/>
                <a:cs typeface="Lato" panose="020F0502020204030203" pitchFamily="34" charset="0"/>
              </a:rPr>
              <a:t>Digital Technologies</a:t>
            </a:r>
          </a:p>
          <a:p>
            <a:r>
              <a:rPr lang="en-GB" sz="2000" dirty="0">
                <a:solidFill>
                  <a:schemeClr val="tx2"/>
                </a:solidFill>
                <a:latin typeface="Lato" panose="020F0502020204030203" pitchFamily="34" charset="0"/>
                <a:cs typeface="Lato" panose="020F0502020204030203" pitchFamily="34" charset="0"/>
              </a:rPr>
              <a:t>Computing</a:t>
            </a:r>
          </a:p>
          <a:p>
            <a:r>
              <a:rPr lang="en-GB" sz="2000" dirty="0">
                <a:solidFill>
                  <a:schemeClr val="tx2"/>
                </a:solidFill>
                <a:latin typeface="Lato" panose="020F0502020204030203" pitchFamily="34" charset="0"/>
                <a:cs typeface="Lato" panose="020F0502020204030203" pitchFamily="34" charset="0"/>
              </a:rPr>
              <a:t>Creative Digital Media Production</a:t>
            </a:r>
          </a:p>
          <a:p>
            <a:r>
              <a:rPr lang="en-GB" sz="2000" dirty="0">
                <a:solidFill>
                  <a:schemeClr val="tx2"/>
                </a:solidFill>
                <a:latin typeface="Lato" panose="020F0502020204030203" pitchFamily="34" charset="0"/>
                <a:cs typeface="Lato" panose="020F0502020204030203" pitchFamily="34" charset="0"/>
              </a:rPr>
              <a:t>Creative Media Practice</a:t>
            </a:r>
          </a:p>
        </p:txBody>
      </p:sp>
      <p:sp>
        <p:nvSpPr>
          <p:cNvPr id="5" name="Rectangle 4">
            <a:extLst>
              <a:ext uri="{FF2B5EF4-FFF2-40B4-BE49-F238E27FC236}">
                <a16:creationId xmlns:a16="http://schemas.microsoft.com/office/drawing/2014/main" id="{AE48124F-777D-7642-8D0F-7030616821AF}"/>
              </a:ext>
            </a:extLst>
          </p:cNvPr>
          <p:cNvSpPr/>
          <p:nvPr/>
        </p:nvSpPr>
        <p:spPr>
          <a:xfrm>
            <a:off x="2780896" y="2154057"/>
            <a:ext cx="2777399" cy="1992533"/>
          </a:xfrm>
          <a:prstGeom prst="rect">
            <a:avLst/>
          </a:prstGeom>
        </p:spPr>
        <p:txBody>
          <a:bodyPr wrap="square">
            <a:spAutoFit/>
          </a:bodyPr>
          <a:lstStyle/>
          <a:p>
            <a:pPr marL="285750" indent="-285750">
              <a:lnSpc>
                <a:spcPct val="150000"/>
              </a:lnSpc>
              <a:buFont typeface="Arial" panose="020B0604020202020204" pitchFamily="34" charset="0"/>
              <a:buChar char="•"/>
            </a:pPr>
            <a:r>
              <a:rPr lang="en-GB" sz="1400" dirty="0">
                <a:solidFill>
                  <a:schemeClr val="tx2"/>
                </a:solidFill>
                <a:latin typeface="Lato" panose="020F0502020204030203" pitchFamily="34" charset="0"/>
                <a:cs typeface="Lato" panose="020F0502020204030203" pitchFamily="34" charset="0"/>
              </a:rPr>
              <a:t>Creative Digital Design Professional</a:t>
            </a:r>
          </a:p>
          <a:p>
            <a:pPr marL="285750" indent="-285750">
              <a:lnSpc>
                <a:spcPct val="150000"/>
              </a:lnSpc>
              <a:buFont typeface="Arial" panose="020B0604020202020204" pitchFamily="34" charset="0"/>
              <a:buChar char="•"/>
            </a:pPr>
            <a:r>
              <a:rPr lang="en-GB" sz="1400" dirty="0">
                <a:solidFill>
                  <a:schemeClr val="tx2"/>
                </a:solidFill>
                <a:latin typeface="Lato" panose="020F0502020204030203" pitchFamily="34" charset="0"/>
                <a:cs typeface="Lato" panose="020F0502020204030203" pitchFamily="34" charset="0"/>
              </a:rPr>
              <a:t>Network Cable Installer</a:t>
            </a:r>
          </a:p>
          <a:p>
            <a:pPr marL="285750" indent="-285750">
              <a:lnSpc>
                <a:spcPct val="150000"/>
              </a:lnSpc>
              <a:buFont typeface="Arial" panose="020B0604020202020204" pitchFamily="34" charset="0"/>
              <a:buChar char="•"/>
            </a:pPr>
            <a:r>
              <a:rPr lang="en-GB" sz="1400" dirty="0">
                <a:solidFill>
                  <a:schemeClr val="tx2"/>
                </a:solidFill>
                <a:latin typeface="Lato" panose="020F0502020204030203" pitchFamily="34" charset="0"/>
                <a:cs typeface="Lato" panose="020F0502020204030203" pitchFamily="34" charset="0"/>
              </a:rPr>
              <a:t>Game Programmer</a:t>
            </a:r>
          </a:p>
          <a:p>
            <a:pPr marL="285750" indent="-285750">
              <a:lnSpc>
                <a:spcPct val="150000"/>
              </a:lnSpc>
              <a:buFont typeface="Arial" panose="020B0604020202020204" pitchFamily="34" charset="0"/>
              <a:buChar char="•"/>
            </a:pPr>
            <a:r>
              <a:rPr lang="en-GB" sz="1400" dirty="0">
                <a:solidFill>
                  <a:schemeClr val="tx2"/>
                </a:solidFill>
                <a:latin typeface="Lato" panose="020F0502020204030203" pitchFamily="34" charset="0"/>
                <a:cs typeface="Lato" panose="020F0502020204030203" pitchFamily="34" charset="0"/>
              </a:rPr>
              <a:t>Network Engineer</a:t>
            </a:r>
          </a:p>
          <a:p>
            <a:pPr marL="285750" indent="-285750">
              <a:lnSpc>
                <a:spcPct val="150000"/>
              </a:lnSpc>
              <a:buFont typeface="Arial" panose="020B0604020202020204" pitchFamily="34" charset="0"/>
              <a:buChar char="•"/>
            </a:pPr>
            <a:r>
              <a:rPr lang="en-GB" sz="1400" dirty="0">
                <a:solidFill>
                  <a:schemeClr val="tx2"/>
                </a:solidFill>
                <a:latin typeface="Lato" panose="020F0502020204030203" pitchFamily="34" charset="0"/>
                <a:cs typeface="Lato" panose="020F0502020204030203" pitchFamily="34" charset="0"/>
              </a:rPr>
              <a:t>Digital Accessibility Specialist</a:t>
            </a:r>
          </a:p>
        </p:txBody>
      </p:sp>
      <p:pic>
        <p:nvPicPr>
          <p:cNvPr id="4" name="Picture 3" descr="A blue and white logo with a graduation cap in the center&#10;&#10;AI-generated content may be incorrect.">
            <a:extLst>
              <a:ext uri="{FF2B5EF4-FFF2-40B4-BE49-F238E27FC236}">
                <a16:creationId xmlns:a16="http://schemas.microsoft.com/office/drawing/2014/main" id="{E6F721D6-2324-4A9B-B909-4C229A056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569" y="192019"/>
            <a:ext cx="1243160" cy="1243160"/>
          </a:xfrm>
          <a:prstGeom prst="rect">
            <a:avLst/>
          </a:prstGeom>
        </p:spPr>
      </p:pic>
      <p:cxnSp>
        <p:nvCxnSpPr>
          <p:cNvPr id="14" name="Straight Connector 13">
            <a:extLst>
              <a:ext uri="{FF2B5EF4-FFF2-40B4-BE49-F238E27FC236}">
                <a16:creationId xmlns:a16="http://schemas.microsoft.com/office/drawing/2014/main" id="{335936F9-64AC-6EDB-C253-CD2F5BAAE2A8}"/>
              </a:ext>
            </a:extLst>
          </p:cNvPr>
          <p:cNvCxnSpPr>
            <a:cxnSpLocks/>
          </p:cNvCxnSpPr>
          <p:nvPr/>
        </p:nvCxnSpPr>
        <p:spPr>
          <a:xfrm>
            <a:off x="1685365" y="1215450"/>
            <a:ext cx="6603540"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A6FB430D-C64C-A200-BFDA-027F58296D89}"/>
              </a:ext>
            </a:extLst>
          </p:cNvPr>
          <p:cNvSpPr txBox="1">
            <a:spLocks/>
          </p:cNvSpPr>
          <p:nvPr/>
        </p:nvSpPr>
        <p:spPr>
          <a:xfrm>
            <a:off x="6159941" y="1771603"/>
            <a:ext cx="3251163" cy="219414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800" b="1" dirty="0">
                <a:latin typeface="Lato"/>
                <a:ea typeface="Lato"/>
                <a:cs typeface="Lato"/>
              </a:rPr>
              <a:t>T Levels</a:t>
            </a:r>
            <a:endParaRPr lang="en-GB" sz="1200" dirty="0">
              <a:solidFill>
                <a:schemeClr val="tx2">
                  <a:lumMod val="50000"/>
                </a:schemeClr>
              </a:solidFill>
              <a:latin typeface="Lato"/>
              <a:ea typeface="+mn-lt"/>
              <a:cs typeface="Lato"/>
            </a:endParaRPr>
          </a:p>
          <a:p>
            <a:pPr>
              <a:lnSpc>
                <a:spcPct val="120000"/>
              </a:lnSpc>
              <a:spcBef>
                <a:spcPts val="0"/>
              </a:spcBef>
            </a:pPr>
            <a:r>
              <a:rPr lang="en-GB" sz="1400" dirty="0">
                <a:solidFill>
                  <a:schemeClr val="tx2">
                    <a:lumMod val="50000"/>
                  </a:schemeClr>
                </a:solidFill>
                <a:latin typeface="Lato"/>
                <a:ea typeface="+mn-lt"/>
                <a:cs typeface="Lato"/>
              </a:rPr>
              <a:t>Design, Surveying and Planning for Construction</a:t>
            </a:r>
          </a:p>
          <a:p>
            <a:pPr>
              <a:lnSpc>
                <a:spcPct val="120000"/>
              </a:lnSpc>
              <a:spcBef>
                <a:spcPts val="0"/>
              </a:spcBef>
            </a:pPr>
            <a:r>
              <a:rPr lang="en-GB" sz="1400" dirty="0">
                <a:solidFill>
                  <a:schemeClr val="tx2">
                    <a:lumMod val="50000"/>
                  </a:schemeClr>
                </a:solidFill>
                <a:latin typeface="Lato"/>
                <a:ea typeface="+mn-lt"/>
                <a:cs typeface="Lato"/>
              </a:rPr>
              <a:t>Design and Development for Engineering and Manufacturing </a:t>
            </a:r>
          </a:p>
          <a:p>
            <a:pPr>
              <a:lnSpc>
                <a:spcPct val="120000"/>
              </a:lnSpc>
              <a:spcBef>
                <a:spcPts val="0"/>
              </a:spcBef>
            </a:pPr>
            <a:r>
              <a:rPr lang="en-GB" sz="1400" dirty="0">
                <a:solidFill>
                  <a:schemeClr val="tx2">
                    <a:lumMod val="50000"/>
                  </a:schemeClr>
                </a:solidFill>
                <a:latin typeface="Lato"/>
                <a:ea typeface="+mn-lt"/>
                <a:cs typeface="Lato"/>
              </a:rPr>
              <a:t>Digital Support and Security</a:t>
            </a:r>
          </a:p>
          <a:p>
            <a:pPr>
              <a:lnSpc>
                <a:spcPct val="120000"/>
              </a:lnSpc>
              <a:spcBef>
                <a:spcPts val="0"/>
              </a:spcBef>
            </a:pPr>
            <a:r>
              <a:rPr lang="en-GB" sz="1400" dirty="0">
                <a:solidFill>
                  <a:schemeClr val="tx2">
                    <a:lumMod val="50000"/>
                  </a:schemeClr>
                </a:solidFill>
                <a:latin typeface="Lato"/>
                <a:ea typeface="Lato"/>
                <a:cs typeface="Lato"/>
              </a:rPr>
              <a:t>Engineering, manufacturing, Processing and Control </a:t>
            </a:r>
          </a:p>
          <a:p>
            <a:pPr marL="0" indent="0">
              <a:lnSpc>
                <a:spcPct val="120000"/>
              </a:lnSpc>
              <a:spcBef>
                <a:spcPts val="0"/>
              </a:spcBef>
              <a:buNone/>
            </a:pPr>
            <a:endParaRPr lang="en-GB" sz="1200" dirty="0">
              <a:solidFill>
                <a:schemeClr val="tx2">
                  <a:lumMod val="50000"/>
                </a:schemeClr>
              </a:solidFill>
              <a:latin typeface="Lato"/>
              <a:ea typeface="+mn-lt"/>
              <a:cs typeface="Lato"/>
            </a:endParaRPr>
          </a:p>
          <a:p>
            <a:pPr marL="0" indent="0">
              <a:lnSpc>
                <a:spcPct val="120000"/>
              </a:lnSpc>
              <a:spcBef>
                <a:spcPts val="0"/>
              </a:spcBef>
              <a:buNone/>
            </a:pPr>
            <a:endParaRPr lang="en-GB" sz="1200" dirty="0">
              <a:solidFill>
                <a:schemeClr val="tx2">
                  <a:lumMod val="50000"/>
                </a:schemeClr>
              </a:solidFill>
              <a:latin typeface="Lato"/>
              <a:ea typeface="+mn-lt"/>
              <a:cs typeface="Lato"/>
            </a:endParaRPr>
          </a:p>
          <a:p>
            <a:pPr>
              <a:lnSpc>
                <a:spcPct val="100000"/>
              </a:lnSpc>
            </a:pPr>
            <a:endParaRPr lang="en-GB" sz="2400" dirty="0">
              <a:solidFill>
                <a:schemeClr val="tx2"/>
              </a:solidFill>
              <a:latin typeface="Lato" panose="020F0502020204030203" pitchFamily="34" charset="0"/>
              <a:cs typeface="Lato" panose="020F0502020204030203" pitchFamily="34" charset="0"/>
            </a:endParaRPr>
          </a:p>
        </p:txBody>
      </p:sp>
      <p:sp>
        <p:nvSpPr>
          <p:cNvPr id="9" name="Subtitle 2">
            <a:extLst>
              <a:ext uri="{FF2B5EF4-FFF2-40B4-BE49-F238E27FC236}">
                <a16:creationId xmlns:a16="http://schemas.microsoft.com/office/drawing/2014/main" id="{48801477-E8CC-55F2-7DDF-62C642448D16}"/>
              </a:ext>
            </a:extLst>
          </p:cNvPr>
          <p:cNvSpPr txBox="1">
            <a:spLocks/>
          </p:cNvSpPr>
          <p:nvPr/>
        </p:nvSpPr>
        <p:spPr>
          <a:xfrm>
            <a:off x="9318794" y="2012724"/>
            <a:ext cx="2873206" cy="19925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400" dirty="0">
                <a:solidFill>
                  <a:schemeClr val="tx2">
                    <a:lumMod val="50000"/>
                  </a:schemeClr>
                </a:solidFill>
                <a:latin typeface="Lato"/>
                <a:ea typeface="Lato"/>
                <a:cs typeface="Lato"/>
              </a:rPr>
              <a:t>Maintenance, Installation and Repair for Engineering and Manufacturing </a:t>
            </a:r>
          </a:p>
          <a:p>
            <a:pPr>
              <a:lnSpc>
                <a:spcPct val="120000"/>
              </a:lnSpc>
              <a:spcBef>
                <a:spcPts val="0"/>
              </a:spcBef>
            </a:pPr>
            <a:r>
              <a:rPr lang="en-GB" sz="1400" dirty="0">
                <a:solidFill>
                  <a:schemeClr val="tx2">
                    <a:lumMod val="50000"/>
                  </a:schemeClr>
                </a:solidFill>
                <a:latin typeface="Lato"/>
                <a:ea typeface="Lato"/>
                <a:cs typeface="Lato"/>
              </a:rPr>
              <a:t>Management and Administration </a:t>
            </a:r>
          </a:p>
          <a:p>
            <a:pPr>
              <a:lnSpc>
                <a:spcPct val="120000"/>
              </a:lnSpc>
              <a:spcBef>
                <a:spcPts val="0"/>
              </a:spcBef>
            </a:pPr>
            <a:r>
              <a:rPr lang="en-GB" sz="1400" dirty="0">
                <a:solidFill>
                  <a:schemeClr val="tx2">
                    <a:lumMod val="50000"/>
                  </a:schemeClr>
                </a:solidFill>
                <a:latin typeface="Lato"/>
                <a:ea typeface="Lato"/>
                <a:cs typeface="Lato"/>
              </a:rPr>
              <a:t>Media, Broadcast and Production</a:t>
            </a:r>
          </a:p>
          <a:p>
            <a:pPr marL="0" indent="0">
              <a:lnSpc>
                <a:spcPct val="120000"/>
              </a:lnSpc>
              <a:spcBef>
                <a:spcPts val="0"/>
              </a:spcBef>
              <a:buNone/>
            </a:pPr>
            <a:endParaRPr lang="en-GB" sz="1200" dirty="0">
              <a:solidFill>
                <a:schemeClr val="tx2">
                  <a:lumMod val="50000"/>
                </a:schemeClr>
              </a:solidFill>
              <a:latin typeface="Lato"/>
              <a:ea typeface="Lato"/>
              <a:cs typeface="Lato"/>
            </a:endParaRPr>
          </a:p>
          <a:p>
            <a:pPr>
              <a:lnSpc>
                <a:spcPct val="100000"/>
              </a:lnSpc>
            </a:pPr>
            <a:endParaRPr lang="en-GB" sz="1200" dirty="0">
              <a:solidFill>
                <a:schemeClr val="tx2"/>
              </a:solidFill>
              <a:latin typeface="Lato" panose="020F0502020204030203" pitchFamily="34" charset="0"/>
              <a:cs typeface="Lato" panose="020F0502020204030203" pitchFamily="34" charset="0"/>
            </a:endParaRPr>
          </a:p>
        </p:txBody>
      </p:sp>
      <p:sp>
        <p:nvSpPr>
          <p:cNvPr id="10" name="Subtitle 2">
            <a:extLst>
              <a:ext uri="{FF2B5EF4-FFF2-40B4-BE49-F238E27FC236}">
                <a16:creationId xmlns:a16="http://schemas.microsoft.com/office/drawing/2014/main" id="{617C9F07-5D06-4398-6206-F012BA394E1F}"/>
              </a:ext>
            </a:extLst>
          </p:cNvPr>
          <p:cNvSpPr txBox="1">
            <a:spLocks/>
          </p:cNvSpPr>
          <p:nvPr/>
        </p:nvSpPr>
        <p:spPr>
          <a:xfrm>
            <a:off x="9058274" y="4724400"/>
            <a:ext cx="2978152" cy="15370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solidFill>
                  <a:schemeClr val="tx2"/>
                </a:solidFill>
                <a:latin typeface="Lato" panose="020F0502020204030203" pitchFamily="34" charset="0"/>
                <a:cs typeface="Lato" panose="020F0502020204030203" pitchFamily="34" charset="0"/>
              </a:rPr>
              <a:t>Information Technology</a:t>
            </a:r>
          </a:p>
          <a:p>
            <a:r>
              <a:rPr lang="en-GB" sz="1400" dirty="0">
                <a:solidFill>
                  <a:schemeClr val="tx2"/>
                </a:solidFill>
                <a:latin typeface="Lato" panose="020F0502020204030203" pitchFamily="34" charset="0"/>
                <a:cs typeface="Lato" panose="020F0502020204030203" pitchFamily="34" charset="0"/>
              </a:rPr>
              <a:t>ESports</a:t>
            </a:r>
          </a:p>
          <a:p>
            <a:r>
              <a:rPr lang="en-GB" sz="1400" dirty="0">
                <a:solidFill>
                  <a:schemeClr val="tx2"/>
                </a:solidFill>
                <a:latin typeface="Lato" panose="020F0502020204030203" pitchFamily="34" charset="0"/>
                <a:cs typeface="Lato" panose="020F0502020204030203" pitchFamily="34" charset="0"/>
              </a:rPr>
              <a:t>Spreadsheet Processing Techniques</a:t>
            </a:r>
          </a:p>
          <a:p>
            <a:r>
              <a:rPr lang="en-GB" sz="1400" dirty="0">
                <a:solidFill>
                  <a:schemeClr val="tx2"/>
                </a:solidFill>
                <a:latin typeface="Lato" panose="020F0502020204030203" pitchFamily="34" charset="0"/>
                <a:cs typeface="Lato" panose="020F0502020204030203" pitchFamily="34" charset="0"/>
              </a:rPr>
              <a:t> ICT Systems and Principles</a:t>
            </a:r>
          </a:p>
          <a:p>
            <a:r>
              <a:rPr lang="en-GB" sz="1400" dirty="0">
                <a:solidFill>
                  <a:schemeClr val="tx2"/>
                </a:solidFill>
                <a:latin typeface="Lato" panose="020F0502020204030203" pitchFamily="34" charset="0"/>
                <a:cs typeface="Lato" panose="020F0502020204030203" pitchFamily="34" charset="0"/>
              </a:rPr>
              <a:t>Communications Cabling and Networks</a:t>
            </a:r>
          </a:p>
        </p:txBody>
      </p:sp>
    </p:spTree>
    <p:extLst>
      <p:ext uri="{BB962C8B-B14F-4D97-AF65-F5344CB8AC3E}">
        <p14:creationId xmlns:p14="http://schemas.microsoft.com/office/powerpoint/2010/main" val="70482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Study pathways</a:t>
            </a:r>
          </a:p>
        </p:txBody>
      </p:sp>
      <p:pic>
        <p:nvPicPr>
          <p:cNvPr id="8" name="Picture 7" descr="A blue and white graduation cap&#10;&#10;AI-generated content may be incorrect.">
            <a:extLst>
              <a:ext uri="{FF2B5EF4-FFF2-40B4-BE49-F238E27FC236}">
                <a16:creationId xmlns:a16="http://schemas.microsoft.com/office/drawing/2014/main" id="{5F1F5191-25FB-F77F-15DF-20C1FEF28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77" y="192019"/>
            <a:ext cx="1243152" cy="1243152"/>
          </a:xfrm>
          <a:prstGeom prst="rect">
            <a:avLst/>
          </a:prstGeom>
        </p:spPr>
      </p:pic>
      <p:sp>
        <p:nvSpPr>
          <p:cNvPr id="13" name="Subtitle 2">
            <a:extLst>
              <a:ext uri="{FF2B5EF4-FFF2-40B4-BE49-F238E27FC236}">
                <a16:creationId xmlns:a16="http://schemas.microsoft.com/office/drawing/2014/main" id="{6B8F7FB7-B68C-5304-9585-D86C1A17AECB}"/>
              </a:ext>
            </a:extLst>
          </p:cNvPr>
          <p:cNvSpPr txBox="1">
            <a:spLocks/>
          </p:cNvSpPr>
          <p:nvPr/>
        </p:nvSpPr>
        <p:spPr>
          <a:xfrm>
            <a:off x="312379" y="1710444"/>
            <a:ext cx="6019800" cy="38985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b="1" dirty="0">
                <a:latin typeface="Lato" panose="020F0502020204030203" pitchFamily="34" charset="77"/>
                <a:cs typeface="Calibri"/>
              </a:rPr>
              <a:t>HTQs (Higher Technical Qualifications) </a:t>
            </a:r>
            <a:endParaRPr lang="en-GB" sz="2500" dirty="0">
              <a:latin typeface="Lato" panose="020F0502020204030203" pitchFamily="34" charset="77"/>
              <a:cs typeface="Calibri"/>
            </a:endParaRPr>
          </a:p>
          <a:p>
            <a:pPr marL="0" indent="0">
              <a:buFont typeface="Arial" panose="020B0604020202020204" pitchFamily="34" charset="0"/>
              <a:buNone/>
            </a:pPr>
            <a:endParaRPr lang="en-GB" sz="1200" b="1" dirty="0">
              <a:solidFill>
                <a:schemeClr val="tx2"/>
              </a:solidFill>
              <a:latin typeface="Lato" panose="020F0502020204030203" pitchFamily="34" charset="77"/>
              <a:cs typeface="Calibri"/>
            </a:endParaRPr>
          </a:p>
          <a:p>
            <a:pPr marL="0" indent="0">
              <a:buFont typeface="Arial" panose="020B0604020202020204" pitchFamily="34" charset="0"/>
              <a:buNone/>
            </a:pPr>
            <a:r>
              <a:rPr lang="en-GB" sz="1400" b="1" dirty="0">
                <a:solidFill>
                  <a:schemeClr val="tx2"/>
                </a:solidFill>
                <a:latin typeface="Lato" panose="020F0502020204030203" pitchFamily="34" charset="77"/>
                <a:cs typeface="Calibri"/>
              </a:rPr>
              <a:t>You will find occupation routes in:</a:t>
            </a:r>
            <a:endParaRPr lang="en-US" sz="1400" dirty="0">
              <a:solidFill>
                <a:schemeClr val="tx2"/>
              </a:solidFill>
              <a:latin typeface="Lato" panose="020F0502020204030203" pitchFamily="34" charset="77"/>
              <a:ea typeface="Calibri"/>
              <a:cs typeface="Calibri"/>
            </a:endParaRPr>
          </a:p>
          <a:p>
            <a:pPr>
              <a:lnSpc>
                <a:spcPct val="100000"/>
              </a:lnSpc>
              <a:spcAft>
                <a:spcPts val="600"/>
              </a:spcAft>
            </a:pPr>
            <a:r>
              <a:rPr lang="en-GB" sz="1200">
                <a:solidFill>
                  <a:schemeClr val="tx2"/>
                </a:solidFill>
                <a:latin typeface="Lato" panose="020F0502020204030203" pitchFamily="34" charset="77"/>
                <a:cs typeface="Calibri"/>
              </a:rPr>
              <a:t>Digital</a:t>
            </a:r>
            <a:endParaRPr lang="en-GB" sz="1200" dirty="0">
              <a:solidFill>
                <a:schemeClr val="tx2"/>
              </a:solidFill>
              <a:latin typeface="Lato" panose="020F0502020204030203" pitchFamily="34" charset="77"/>
              <a:cs typeface="Calibri"/>
            </a:endParaRPr>
          </a:p>
          <a:p>
            <a:pPr>
              <a:lnSpc>
                <a:spcPct val="100000"/>
              </a:lnSpc>
              <a:spcAft>
                <a:spcPts val="600"/>
              </a:spcAft>
            </a:pPr>
            <a:r>
              <a:rPr lang="en-GB" sz="1200" dirty="0">
                <a:solidFill>
                  <a:schemeClr val="tx2"/>
                </a:solidFill>
                <a:latin typeface="Lato" panose="020F0502020204030203" pitchFamily="34" charset="77"/>
                <a:cs typeface="Calibri"/>
              </a:rPr>
              <a:t>Engineering and Manufacturing</a:t>
            </a:r>
          </a:p>
          <a:p>
            <a:pPr>
              <a:lnSpc>
                <a:spcPct val="100000"/>
              </a:lnSpc>
              <a:spcAft>
                <a:spcPts val="600"/>
              </a:spcAft>
            </a:pPr>
            <a:r>
              <a:rPr lang="en-GB" sz="1200" dirty="0">
                <a:solidFill>
                  <a:schemeClr val="tx2"/>
                </a:solidFill>
                <a:latin typeface="Lato" panose="020F0502020204030203" pitchFamily="34" charset="77"/>
                <a:cs typeface="Calibri"/>
              </a:rPr>
              <a:t>Construction and the Built Environment</a:t>
            </a:r>
          </a:p>
        </p:txBody>
      </p:sp>
      <p:sp>
        <p:nvSpPr>
          <p:cNvPr id="14" name="Subtitle 2">
            <a:extLst>
              <a:ext uri="{FF2B5EF4-FFF2-40B4-BE49-F238E27FC236}">
                <a16:creationId xmlns:a16="http://schemas.microsoft.com/office/drawing/2014/main" id="{CF5C97D3-BA39-7B83-ABC3-0D9CFA607C13}"/>
              </a:ext>
            </a:extLst>
          </p:cNvPr>
          <p:cNvSpPr txBox="1">
            <a:spLocks/>
          </p:cNvSpPr>
          <p:nvPr/>
        </p:nvSpPr>
        <p:spPr>
          <a:xfrm>
            <a:off x="6423130" y="1710444"/>
            <a:ext cx="2657446" cy="20324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A levels</a:t>
            </a:r>
            <a:r>
              <a:rPr lang="en-GB" b="1" dirty="0">
                <a:latin typeface="Lato" panose="020F0502020204030203" pitchFamily="34" charset="77"/>
                <a:cs typeface="Calibri"/>
              </a:rPr>
              <a:t> </a:t>
            </a:r>
            <a:br>
              <a:rPr lang="en-GB" dirty="0">
                <a:latin typeface="Lato" panose="020F0502020204030203" pitchFamily="34" charset="77"/>
                <a:cs typeface="Calibri"/>
              </a:rPr>
            </a:br>
            <a:endParaRPr lang="en-GB" sz="1400" dirty="0">
              <a:solidFill>
                <a:srgbClr val="05A8A7"/>
              </a:solidFill>
              <a:latin typeface="Lato" panose="020F0502020204030203" pitchFamily="34" charset="77"/>
              <a:ea typeface="Calibri"/>
              <a:cs typeface="Calibri"/>
            </a:endParaRPr>
          </a:p>
          <a:p>
            <a:pPr marL="0" indent="0" algn="l">
              <a:buNone/>
            </a:pPr>
            <a:r>
              <a:rPr lang="en-GB" sz="1400" b="1" dirty="0">
                <a:solidFill>
                  <a:schemeClr val="tx2"/>
                </a:solidFill>
                <a:latin typeface="Lato" panose="020F0502020204030203" pitchFamily="34" charset="77"/>
                <a:cs typeface="Calibri"/>
              </a:rPr>
              <a:t>You might find courses in:</a:t>
            </a:r>
          </a:p>
          <a:p>
            <a:pPr>
              <a:buFont typeface="Arial"/>
              <a:buChar char="•"/>
            </a:pPr>
            <a:r>
              <a:rPr lang="en-GB" sz="1200" dirty="0">
                <a:solidFill>
                  <a:schemeClr val="tx2"/>
                </a:solidFill>
                <a:latin typeface="Lato" panose="020F0502020204030203" pitchFamily="34" charset="77"/>
                <a:cs typeface="Calibri"/>
              </a:rPr>
              <a:t>Computer Science</a:t>
            </a:r>
          </a:p>
          <a:p>
            <a:pPr>
              <a:buFont typeface="Arial"/>
              <a:buChar char="•"/>
            </a:pPr>
            <a:r>
              <a:rPr lang="en-GB" sz="1200" dirty="0">
                <a:solidFill>
                  <a:schemeClr val="tx2"/>
                </a:solidFill>
                <a:latin typeface="Lato" panose="020F0502020204030203" pitchFamily="34" charset="77"/>
                <a:cs typeface="Calibri"/>
              </a:rPr>
              <a:t>Physics</a:t>
            </a:r>
          </a:p>
          <a:p>
            <a:pPr>
              <a:buFont typeface="Arial"/>
              <a:buChar char="•"/>
            </a:pPr>
            <a:r>
              <a:rPr lang="en-GB" sz="1200" dirty="0">
                <a:solidFill>
                  <a:schemeClr val="tx2"/>
                </a:solidFill>
                <a:latin typeface="Lato" panose="020F0502020204030203" pitchFamily="34" charset="77"/>
                <a:cs typeface="Calibri"/>
              </a:rPr>
              <a:t>ICT/ Digital Technology </a:t>
            </a:r>
          </a:p>
        </p:txBody>
      </p:sp>
      <p:sp>
        <p:nvSpPr>
          <p:cNvPr id="15" name="Subtitle 2">
            <a:extLst>
              <a:ext uri="{FF2B5EF4-FFF2-40B4-BE49-F238E27FC236}">
                <a16:creationId xmlns:a16="http://schemas.microsoft.com/office/drawing/2014/main" id="{830904A5-E971-E368-A3EE-F0C8D61241F8}"/>
              </a:ext>
            </a:extLst>
          </p:cNvPr>
          <p:cNvSpPr txBox="1">
            <a:spLocks/>
          </p:cNvSpPr>
          <p:nvPr/>
        </p:nvSpPr>
        <p:spPr>
          <a:xfrm>
            <a:off x="6424747" y="3875347"/>
            <a:ext cx="2805495" cy="269659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Higher education </a:t>
            </a:r>
            <a:br>
              <a:rPr lang="en-GB" sz="1800" dirty="0">
                <a:latin typeface="Lato" panose="020F0502020204030203" pitchFamily="34" charset="77"/>
                <a:cs typeface="Calibri"/>
              </a:rPr>
            </a:br>
            <a:endParaRPr lang="en-GB" sz="1800" dirty="0">
              <a:latin typeface="Lato" panose="020F0502020204030203" pitchFamily="34" charset="77"/>
            </a:endParaRPr>
          </a:p>
          <a:p>
            <a:pPr marL="0" indent="0">
              <a:buNone/>
            </a:pPr>
            <a:r>
              <a:rPr lang="en-GB" sz="1400" b="1" dirty="0">
                <a:solidFill>
                  <a:schemeClr val="tx2"/>
                </a:solidFill>
                <a:latin typeface="Lato" panose="020F0502020204030203" pitchFamily="34" charset="77"/>
                <a:cs typeface="Calibri"/>
              </a:rPr>
              <a:t>You might find courses in:</a:t>
            </a:r>
            <a:endParaRPr lang="en-GB" sz="1400" b="1" dirty="0">
              <a:solidFill>
                <a:schemeClr val="tx2"/>
              </a:solidFill>
              <a:latin typeface="Lato" panose="020F0502020204030203" pitchFamily="34" charset="77"/>
              <a:ea typeface="Calibri"/>
              <a:cs typeface="Calibri"/>
            </a:endParaRPr>
          </a:p>
          <a:p>
            <a:pPr>
              <a:lnSpc>
                <a:spcPct val="100000"/>
              </a:lnSpc>
            </a:pPr>
            <a:r>
              <a:rPr lang="en-GB" sz="1200" dirty="0">
                <a:solidFill>
                  <a:schemeClr val="tx2"/>
                </a:solidFill>
                <a:latin typeface="Lato" panose="020F0502020204030203" pitchFamily="34" charset="77"/>
                <a:cs typeface="Calibri"/>
              </a:rPr>
              <a:t>Computer Science</a:t>
            </a:r>
          </a:p>
          <a:p>
            <a:pPr>
              <a:lnSpc>
                <a:spcPct val="100000"/>
              </a:lnSpc>
            </a:pPr>
            <a:r>
              <a:rPr lang="en-GB" sz="1200" dirty="0">
                <a:solidFill>
                  <a:schemeClr val="tx2"/>
                </a:solidFill>
                <a:latin typeface="Lato" panose="020F0502020204030203" pitchFamily="34" charset="77"/>
                <a:cs typeface="Calibri"/>
              </a:rPr>
              <a:t>Information Systems</a:t>
            </a:r>
          </a:p>
          <a:p>
            <a:pPr>
              <a:lnSpc>
                <a:spcPct val="100000"/>
              </a:lnSpc>
            </a:pPr>
            <a:r>
              <a:rPr lang="en-GB" sz="1200" dirty="0">
                <a:solidFill>
                  <a:schemeClr val="tx2"/>
                </a:solidFill>
                <a:latin typeface="Lato" panose="020F0502020204030203" pitchFamily="34" charset="77"/>
                <a:cs typeface="Calibri"/>
              </a:rPr>
              <a:t>Software Engineering</a:t>
            </a:r>
          </a:p>
          <a:p>
            <a:pPr>
              <a:lnSpc>
                <a:spcPct val="100000"/>
              </a:lnSpc>
            </a:pPr>
            <a:r>
              <a:rPr lang="en-GB" sz="1200" dirty="0">
                <a:solidFill>
                  <a:schemeClr val="tx2"/>
                </a:solidFill>
                <a:latin typeface="Lato" panose="020F0502020204030203" pitchFamily="34" charset="77"/>
                <a:cs typeface="Calibri"/>
              </a:rPr>
              <a:t>Artificial Intelligence</a:t>
            </a:r>
          </a:p>
          <a:p>
            <a:pPr>
              <a:lnSpc>
                <a:spcPct val="100000"/>
              </a:lnSpc>
            </a:pPr>
            <a:r>
              <a:rPr lang="en-GB" sz="1200" dirty="0">
                <a:solidFill>
                  <a:schemeClr val="tx2"/>
                </a:solidFill>
                <a:latin typeface="Lato" panose="020F0502020204030203" pitchFamily="34" charset="77"/>
                <a:cs typeface="Calibri"/>
              </a:rPr>
              <a:t>Health Informatics</a:t>
            </a:r>
          </a:p>
          <a:p>
            <a:pPr>
              <a:lnSpc>
                <a:spcPct val="100000"/>
              </a:lnSpc>
            </a:pPr>
            <a:r>
              <a:rPr lang="en-GB" sz="1200" dirty="0">
                <a:solidFill>
                  <a:schemeClr val="tx2"/>
                </a:solidFill>
                <a:latin typeface="Lato" panose="020F0502020204030203" pitchFamily="34" charset="77"/>
                <a:cs typeface="Calibri"/>
              </a:rPr>
              <a:t>Virtualisation and Cloud Computing</a:t>
            </a:r>
          </a:p>
        </p:txBody>
      </p:sp>
      <p:sp>
        <p:nvSpPr>
          <p:cNvPr id="17" name="Rectangle 16">
            <a:extLst>
              <a:ext uri="{FF2B5EF4-FFF2-40B4-BE49-F238E27FC236}">
                <a16:creationId xmlns:a16="http://schemas.microsoft.com/office/drawing/2014/main" id="{372CE45E-EA92-178E-B807-CA0D35EF1B74}"/>
              </a:ext>
            </a:extLst>
          </p:cNvPr>
          <p:cNvSpPr/>
          <p:nvPr/>
        </p:nvSpPr>
        <p:spPr>
          <a:xfrm>
            <a:off x="9080576" y="4740628"/>
            <a:ext cx="2870594" cy="1444113"/>
          </a:xfrm>
          <a:prstGeom prst="rect">
            <a:avLst/>
          </a:prstGeom>
        </p:spPr>
        <p:txBody>
          <a:bodyPr wrap="none">
            <a:spAutoFit/>
          </a:bodyPr>
          <a:lstStyle/>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Programming Languages</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Ethical Hacking </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Application and Web Development​</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Networking and Operating Systems</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Algorithms and Modelling </a:t>
            </a:r>
          </a:p>
        </p:txBody>
      </p:sp>
      <p:cxnSp>
        <p:nvCxnSpPr>
          <p:cNvPr id="6" name="Straight Connector 5">
            <a:extLst>
              <a:ext uri="{FF2B5EF4-FFF2-40B4-BE49-F238E27FC236}">
                <a16:creationId xmlns:a16="http://schemas.microsoft.com/office/drawing/2014/main" id="{81591186-E2A9-39F8-F1A7-2845AD621307}"/>
              </a:ext>
            </a:extLst>
          </p:cNvPr>
          <p:cNvCxnSpPr>
            <a:cxnSpLocks/>
          </p:cNvCxnSpPr>
          <p:nvPr/>
        </p:nvCxnSpPr>
        <p:spPr>
          <a:xfrm>
            <a:off x="1685365" y="1215450"/>
            <a:ext cx="6603540"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CD6AC8E8-FB21-6C3C-6447-D84796BE1B2C}"/>
              </a:ext>
            </a:extLst>
          </p:cNvPr>
          <p:cNvSpPr txBox="1">
            <a:spLocks/>
          </p:cNvSpPr>
          <p:nvPr/>
        </p:nvSpPr>
        <p:spPr>
          <a:xfrm>
            <a:off x="8937730" y="2692400"/>
            <a:ext cx="2657446" cy="10505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GB" sz="1200" dirty="0">
                <a:solidFill>
                  <a:schemeClr val="tx2"/>
                </a:solidFill>
                <a:latin typeface="Lato" panose="020F0502020204030203" pitchFamily="34" charset="77"/>
                <a:cs typeface="Calibri"/>
              </a:rPr>
              <a:t>Applied ICT </a:t>
            </a:r>
          </a:p>
          <a:p>
            <a:pPr>
              <a:buFont typeface="Arial"/>
              <a:buChar char="•"/>
            </a:pPr>
            <a:r>
              <a:rPr lang="en-GB" sz="1200" dirty="0">
                <a:solidFill>
                  <a:schemeClr val="tx2"/>
                </a:solidFill>
                <a:latin typeface="Lato" panose="020F0502020204030203" pitchFamily="34" charset="77"/>
                <a:cs typeface="Calibri"/>
              </a:rPr>
              <a:t>Software Systems Development </a:t>
            </a:r>
          </a:p>
        </p:txBody>
      </p:sp>
      <p:pic>
        <p:nvPicPr>
          <p:cNvPr id="5" name="Picture 4" descr="A black and grey striped background&#10;&#10;AI-generated content may be incorrect.">
            <a:extLst>
              <a:ext uri="{FF2B5EF4-FFF2-40B4-BE49-F238E27FC236}">
                <a16:creationId xmlns:a16="http://schemas.microsoft.com/office/drawing/2014/main" id="{35C6CDF9-CBFC-1F0D-43BF-D017DEC2388E}"/>
              </a:ext>
            </a:extLst>
          </p:cNvPr>
          <p:cNvPicPr>
            <a:picLocks noChangeAspect="1"/>
          </p:cNvPicPr>
          <p:nvPr/>
        </p:nvPicPr>
        <p:blipFill>
          <a:blip r:embed="rId4">
            <a:extLst>
              <a:ext uri="{28A0092B-C50C-407E-A947-70E740481C1C}">
                <a14:useLocalDpi xmlns:a14="http://schemas.microsoft.com/office/drawing/2010/main" val="0"/>
              </a:ext>
            </a:extLst>
          </a:blip>
          <a:srcRect l="41432"/>
          <a:stretch>
            <a:fillRect/>
          </a:stretch>
        </p:blipFill>
        <p:spPr>
          <a:xfrm>
            <a:off x="0" y="5065191"/>
            <a:ext cx="5096262" cy="1600790"/>
          </a:xfrm>
          <a:prstGeom prst="rect">
            <a:avLst/>
          </a:prstGeom>
        </p:spPr>
      </p:pic>
    </p:spTree>
    <p:extLst>
      <p:ext uri="{BB962C8B-B14F-4D97-AF65-F5344CB8AC3E}">
        <p14:creationId xmlns:p14="http://schemas.microsoft.com/office/powerpoint/2010/main" val="233960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452B-5769-A517-7402-A9F40042B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C3A1B-6F6E-1F74-3E5B-2F6988968796}"/>
              </a:ext>
            </a:extLst>
          </p:cNvPr>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Work pathways</a:t>
            </a:r>
          </a:p>
        </p:txBody>
      </p:sp>
      <p:pic>
        <p:nvPicPr>
          <p:cNvPr id="3" name="Picture 2" descr="A blue and white circle with a person behind a computer&#10;&#10;AI-generated content may be incorrect.">
            <a:extLst>
              <a:ext uri="{FF2B5EF4-FFF2-40B4-BE49-F238E27FC236}">
                <a16:creationId xmlns:a16="http://schemas.microsoft.com/office/drawing/2014/main" id="{D548C857-7D2C-80AC-CBB2-4F8B5CFE3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285" y="192020"/>
            <a:ext cx="1243152" cy="1243152"/>
          </a:xfrm>
          <a:prstGeom prst="rect">
            <a:avLst/>
          </a:prstGeom>
        </p:spPr>
      </p:pic>
      <p:sp>
        <p:nvSpPr>
          <p:cNvPr id="4" name="Subtitle 2">
            <a:extLst>
              <a:ext uri="{FF2B5EF4-FFF2-40B4-BE49-F238E27FC236}">
                <a16:creationId xmlns:a16="http://schemas.microsoft.com/office/drawing/2014/main" id="{01554ADD-824D-4BFA-3A12-A689BD92658E}"/>
              </a:ext>
            </a:extLst>
          </p:cNvPr>
          <p:cNvSpPr txBox="1">
            <a:spLocks/>
          </p:cNvSpPr>
          <p:nvPr/>
        </p:nvSpPr>
        <p:spPr>
          <a:xfrm>
            <a:off x="444500" y="1945228"/>
            <a:ext cx="5651500" cy="36687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Supported internships with an education, health and care plan </a:t>
            </a:r>
          </a:p>
          <a:p>
            <a:pPr marL="0" indent="0">
              <a:buFont typeface="Arial" panose="020B0604020202020204" pitchFamily="34" charset="0"/>
              <a:buNone/>
            </a:pPr>
            <a:br>
              <a:rPr lang="en-GB" sz="100" dirty="0">
                <a:latin typeface="Lato" panose="020F0502020204030203" pitchFamily="34" charset="77"/>
                <a:cs typeface="Calibri"/>
              </a:rPr>
            </a:br>
            <a:br>
              <a:rPr lang="en-GB" sz="1400" b="1" dirty="0">
                <a:latin typeface="Lato" panose="020F0502020204030203" pitchFamily="34" charset="77"/>
                <a:cs typeface="Calibri"/>
              </a:rPr>
            </a:br>
            <a:r>
              <a:rPr lang="en-GB" sz="1400" b="1" dirty="0">
                <a:solidFill>
                  <a:schemeClr val="tx2"/>
                </a:solidFill>
                <a:latin typeface="Lato" panose="020F0502020204030203" pitchFamily="34" charset="77"/>
                <a:cs typeface="Calibri"/>
              </a:rPr>
              <a:t> </a:t>
            </a:r>
            <a:endParaRPr lang="en-GB" dirty="0">
              <a:solidFill>
                <a:schemeClr val="tx2"/>
              </a:solidFill>
              <a:latin typeface="Lato" panose="020F0502020204030203" pitchFamily="34" charset="77"/>
              <a:ea typeface="Calibri"/>
              <a:cs typeface="Calibri"/>
            </a:endParaRPr>
          </a:p>
          <a:p>
            <a:pPr marL="0" indent="0">
              <a:buNone/>
            </a:pPr>
            <a:r>
              <a:rPr lang="en-GB" sz="1400" b="1" dirty="0">
                <a:solidFill>
                  <a:schemeClr val="tx2"/>
                </a:solidFill>
                <a:latin typeface="Lato" panose="020F0502020204030203" pitchFamily="34" charset="77"/>
                <a:cs typeface="Calibri"/>
              </a:rPr>
              <a:t>You might read about:</a:t>
            </a:r>
            <a:endParaRPr lang="en-GB" b="1" dirty="0">
              <a:solidFill>
                <a:schemeClr val="tx2"/>
              </a:solidFill>
              <a:latin typeface="Lato" panose="020F0502020204030203" pitchFamily="34" charset="77"/>
              <a:cs typeface="Calibri"/>
            </a:endParaRPr>
          </a:p>
          <a:p>
            <a:pPr marL="0" indent="0">
              <a:lnSpc>
                <a:spcPct val="100000"/>
              </a:lnSpc>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4">
                  <a:extLst>
                    <a:ext uri="{A12FA001-AC4F-418D-AE19-62706E023703}">
                      <ahyp:hlinkClr xmlns:ahyp="http://schemas.microsoft.com/office/drawing/2018/hyperlinkcolor" val="tx"/>
                    </a:ext>
                  </a:extLst>
                </a:hlinkClick>
              </a:rPr>
              <a:t>Access to Work Funding</a:t>
            </a:r>
            <a:r>
              <a:rPr lang="en-GB" sz="1400" dirty="0">
                <a:solidFill>
                  <a:schemeClr val="tx2"/>
                </a:solidFill>
                <a:latin typeface="Lato" panose="020F0502020204030203" pitchFamily="34" charset="77"/>
                <a:cs typeface="Calibri"/>
              </a:rPr>
              <a:t> (if you have a disability or health condition)</a:t>
            </a:r>
            <a:endParaRPr lang="en-GB" dirty="0">
              <a:solidFill>
                <a:schemeClr val="tx2"/>
              </a:solidFill>
              <a:latin typeface="Lato" panose="020F0502020204030203" pitchFamily="34" charset="77"/>
              <a:cs typeface="Calibri" panose="020F0502020204030204"/>
            </a:endParaRPr>
          </a:p>
          <a:p>
            <a:pPr marL="0" indent="0">
              <a:lnSpc>
                <a:spcPct val="100000"/>
              </a:lnSpc>
              <a:buNone/>
            </a:pPr>
            <a:r>
              <a:rPr lang="en-GB" sz="16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5"/>
              </a:rPr>
              <a:t>Preparing for Adulthood </a:t>
            </a:r>
            <a:r>
              <a:rPr lang="en-GB" sz="1400" dirty="0">
                <a:solidFill>
                  <a:schemeClr val="tx2"/>
                </a:solidFill>
                <a:latin typeface="Lato" panose="020F0502020204030203" pitchFamily="34" charset="77"/>
                <a:cs typeface="Calibri"/>
              </a:rPr>
              <a:t> </a:t>
            </a:r>
          </a:p>
          <a:p>
            <a:pPr indent="0">
              <a:lnSpc>
                <a:spcPct val="100000"/>
              </a:lnSpc>
              <a:buNone/>
            </a:pPr>
            <a:endParaRPr lang="en-GB" dirty="0">
              <a:solidFill>
                <a:schemeClr val="tx2"/>
              </a:solidFill>
              <a:latin typeface="Lato" panose="020F0502020204030203" pitchFamily="34" charset="77"/>
              <a:cs typeface="Calibri"/>
            </a:endParaRPr>
          </a:p>
          <a:p>
            <a:pPr marL="0" indent="0">
              <a:buFont typeface="Arial" panose="020B0604020202020204" pitchFamily="34" charset="0"/>
              <a:buNone/>
            </a:pPr>
            <a:endParaRPr lang="en-GB" dirty="0">
              <a:solidFill>
                <a:schemeClr val="tx2"/>
              </a:solidFill>
              <a:latin typeface="Lato" panose="020F0502020204030203" pitchFamily="34" charset="77"/>
              <a:cs typeface="Calibri"/>
            </a:endParaRPr>
          </a:p>
          <a:p>
            <a:endParaRPr lang="en-GB" dirty="0">
              <a:solidFill>
                <a:schemeClr val="tx2"/>
              </a:solidFill>
              <a:latin typeface="Lato" panose="020F0502020204030203" pitchFamily="34" charset="77"/>
              <a:cs typeface="Calibri"/>
            </a:endParaRPr>
          </a:p>
        </p:txBody>
      </p:sp>
      <p:sp>
        <p:nvSpPr>
          <p:cNvPr id="5" name="Subtitle 2">
            <a:extLst>
              <a:ext uri="{FF2B5EF4-FFF2-40B4-BE49-F238E27FC236}">
                <a16:creationId xmlns:a16="http://schemas.microsoft.com/office/drawing/2014/main" id="{1EA0D600-3643-E2B3-8E9B-A2F5D605148C}"/>
              </a:ext>
            </a:extLst>
          </p:cNvPr>
          <p:cNvSpPr txBox="1">
            <a:spLocks/>
          </p:cNvSpPr>
          <p:nvPr/>
        </p:nvSpPr>
        <p:spPr>
          <a:xfrm>
            <a:off x="6446974" y="2046453"/>
            <a:ext cx="4736646" cy="34177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School leaver programmes </a:t>
            </a:r>
          </a:p>
          <a:p>
            <a:pPr marL="0" indent="0">
              <a:buNone/>
            </a:pPr>
            <a:r>
              <a:rPr lang="en-GB" sz="1400" dirty="0">
                <a:solidFill>
                  <a:srgbClr val="000000"/>
                </a:solidFill>
                <a:latin typeface="Lato" panose="020F0502020204030203" pitchFamily="34" charset="0"/>
                <a:cs typeface="Lato" panose="020F0502020204030203" pitchFamily="34" charset="0"/>
                <a:hlinkClick r:id="rId6"/>
              </a:rPr>
              <a:t>School Leavers Schemes</a:t>
            </a:r>
            <a:endParaRPr lang="en-GB" sz="1400" dirty="0">
              <a:solidFill>
                <a:srgbClr val="000000"/>
              </a:solidFill>
              <a:latin typeface="Lato" panose="020F0502020204030203" pitchFamily="34" charset="0"/>
              <a:ea typeface="Calibri"/>
              <a:cs typeface="Lato" panose="020F0502020204030203" pitchFamily="34" charset="0"/>
            </a:endParaRPr>
          </a:p>
          <a:p>
            <a:pPr marL="0" indent="0">
              <a:buNone/>
            </a:pPr>
            <a:endParaRPr lang="en-GB" sz="1400" b="1" dirty="0">
              <a:solidFill>
                <a:schemeClr val="tx2"/>
              </a:solidFill>
              <a:latin typeface="Lato" panose="020F0502020204030203" pitchFamily="34" charset="77"/>
              <a:cs typeface="Calibri"/>
            </a:endParaRPr>
          </a:p>
          <a:p>
            <a:pPr marL="0" indent="0" algn="l">
              <a:buNone/>
            </a:pPr>
            <a:r>
              <a:rPr lang="en-GB" sz="1400" b="1" dirty="0">
                <a:solidFill>
                  <a:schemeClr val="tx2"/>
                </a:solidFill>
                <a:latin typeface="Lato" panose="020F0502020204030203" pitchFamily="34" charset="77"/>
                <a:cs typeface="Calibri"/>
              </a:rPr>
              <a:t>You might read about:</a:t>
            </a:r>
            <a:endParaRPr lang="en-GB" dirty="0">
              <a:solidFill>
                <a:schemeClr val="tx2"/>
              </a:solidFill>
              <a:latin typeface="Lato" panose="020F0502020204030203" pitchFamily="34" charset="77"/>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7">
                  <a:extLst>
                    <a:ext uri="{A12FA001-AC4F-418D-AE19-62706E023703}">
                      <ahyp:hlinkClr xmlns:ahyp="http://schemas.microsoft.com/office/drawing/2018/hyperlinkcolor" val="tx"/>
                    </a:ext>
                  </a:extLst>
                </a:hlinkClick>
              </a:rPr>
              <a:t>How to fill in an application form</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8">
                  <a:extLst>
                    <a:ext uri="{A12FA001-AC4F-418D-AE19-62706E023703}">
                      <ahyp:hlinkClr xmlns:ahyp="http://schemas.microsoft.com/office/drawing/2018/hyperlinkcolor" val="tx"/>
                    </a:ext>
                  </a:extLst>
                </a:hlinkClick>
              </a:rPr>
              <a:t>How to write a CV</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9">
                  <a:extLst>
                    <a:ext uri="{A12FA001-AC4F-418D-AE19-62706E023703}">
                      <ahyp:hlinkClr xmlns:ahyp="http://schemas.microsoft.com/office/drawing/2018/hyperlinkcolor" val="tx"/>
                    </a:ext>
                  </a:extLst>
                </a:hlinkClick>
              </a:rPr>
              <a:t>Interview help</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rPr>
              <a:t>• </a:t>
            </a:r>
            <a:r>
              <a:rPr lang="en-GB" sz="1400" dirty="0">
                <a:solidFill>
                  <a:schemeClr val="tx2"/>
                </a:solidFill>
                <a:latin typeface="Lato" panose="020F0502020204030203" pitchFamily="34" charset="77"/>
                <a:hlinkClick r:id="rId10">
                  <a:extLst>
                    <a:ext uri="{A12FA001-AC4F-418D-AE19-62706E023703}">
                      <ahyp:hlinkClr xmlns:ahyp="http://schemas.microsoft.com/office/drawing/2018/hyperlinkcolor" val="tx"/>
                    </a:ext>
                  </a:extLst>
                </a:hlinkClick>
              </a:rPr>
              <a:t>Progressing your career</a:t>
            </a:r>
            <a:r>
              <a:rPr lang="en-GB" sz="1400" dirty="0">
                <a:solidFill>
                  <a:schemeClr val="tx2"/>
                </a:solidFill>
                <a:latin typeface="Lato" panose="020F0502020204030203" pitchFamily="34" charset="77"/>
              </a:rPr>
              <a:t> (Careers Advice from NCS)</a:t>
            </a:r>
            <a:endParaRPr lang="en-GB" sz="1200" dirty="0">
              <a:solidFill>
                <a:schemeClr val="tx2"/>
              </a:solidFill>
              <a:latin typeface="Lato" panose="020F0502020204030203" pitchFamily="34" charset="77"/>
              <a:cs typeface="Calibri"/>
            </a:endParaRPr>
          </a:p>
        </p:txBody>
      </p:sp>
      <p:cxnSp>
        <p:nvCxnSpPr>
          <p:cNvPr id="9" name="Straight Connector 8">
            <a:extLst>
              <a:ext uri="{FF2B5EF4-FFF2-40B4-BE49-F238E27FC236}">
                <a16:creationId xmlns:a16="http://schemas.microsoft.com/office/drawing/2014/main" id="{6F4950ED-7ED0-3DBB-D729-A10EC4548758}"/>
              </a:ext>
            </a:extLst>
          </p:cNvPr>
          <p:cNvCxnSpPr>
            <a:cxnSpLocks/>
          </p:cNvCxnSpPr>
          <p:nvPr/>
        </p:nvCxnSpPr>
        <p:spPr>
          <a:xfrm>
            <a:off x="1685365" y="1215450"/>
            <a:ext cx="6603540"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pic>
        <p:nvPicPr>
          <p:cNvPr id="6" name="Picture 5" descr="A black and grey striped background&#10;&#10;AI-generated content may be incorrect.">
            <a:extLst>
              <a:ext uri="{FF2B5EF4-FFF2-40B4-BE49-F238E27FC236}">
                <a16:creationId xmlns:a16="http://schemas.microsoft.com/office/drawing/2014/main" id="{00FB6A5D-A62D-2BCD-0ABF-B8A7865F3399}"/>
              </a:ext>
            </a:extLst>
          </p:cNvPr>
          <p:cNvPicPr>
            <a:picLocks noChangeAspect="1"/>
          </p:cNvPicPr>
          <p:nvPr/>
        </p:nvPicPr>
        <p:blipFill>
          <a:blip r:embed="rId11">
            <a:extLst>
              <a:ext uri="{28A0092B-C50C-407E-A947-70E740481C1C}">
                <a14:useLocalDpi xmlns:a14="http://schemas.microsoft.com/office/drawing/2010/main" val="0"/>
              </a:ext>
            </a:extLst>
          </a:blip>
          <a:srcRect l="41432"/>
          <a:stretch>
            <a:fillRect/>
          </a:stretch>
        </p:blipFill>
        <p:spPr>
          <a:xfrm>
            <a:off x="0" y="5065191"/>
            <a:ext cx="5096262" cy="1600790"/>
          </a:xfrm>
          <a:prstGeom prst="rect">
            <a:avLst/>
          </a:prstGeom>
        </p:spPr>
      </p:pic>
    </p:spTree>
    <p:extLst>
      <p:ext uri="{BB962C8B-B14F-4D97-AF65-F5344CB8AC3E}">
        <p14:creationId xmlns:p14="http://schemas.microsoft.com/office/powerpoint/2010/main" val="2812526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grey striped background&#10;&#10;AI-generated content may be incorrect.">
            <a:extLst>
              <a:ext uri="{FF2B5EF4-FFF2-40B4-BE49-F238E27FC236}">
                <a16:creationId xmlns:a16="http://schemas.microsoft.com/office/drawing/2014/main" id="{8372C3B2-7C5B-7E7C-E420-6E0B93739978}"/>
              </a:ext>
            </a:extLst>
          </p:cNvPr>
          <p:cNvPicPr>
            <a:picLocks noChangeAspect="1"/>
          </p:cNvPicPr>
          <p:nvPr/>
        </p:nvPicPr>
        <p:blipFill>
          <a:blip r:embed="rId3">
            <a:extLst>
              <a:ext uri="{28A0092B-C50C-407E-A947-70E740481C1C}">
                <a14:useLocalDpi xmlns:a14="http://schemas.microsoft.com/office/drawing/2010/main" val="0"/>
              </a:ext>
            </a:extLst>
          </a:blip>
          <a:srcRect l="-2617" r="-1"/>
          <a:stretch>
            <a:fillRect/>
          </a:stretch>
        </p:blipFill>
        <p:spPr>
          <a:xfrm>
            <a:off x="3947647" y="3899751"/>
            <a:ext cx="8053371" cy="1443774"/>
          </a:xfrm>
          <a:prstGeom prst="rect">
            <a:avLst/>
          </a:prstGeom>
        </p:spPr>
      </p:pic>
      <p:sp>
        <p:nvSpPr>
          <p:cNvPr id="2" name="Title 1"/>
          <p:cNvSpPr>
            <a:spLocks noGrp="1"/>
          </p:cNvSpPr>
          <p:nvPr>
            <p:ph type="ctrTitle" idx="4294967295"/>
          </p:nvPr>
        </p:nvSpPr>
        <p:spPr>
          <a:xfrm>
            <a:off x="365806" y="519883"/>
            <a:ext cx="5651500" cy="749980"/>
          </a:xfrm>
          <a:prstGeom prst="rect">
            <a:avLst/>
          </a:prstGeom>
        </p:spPr>
        <p:txBody>
          <a:bodyPr lIns="91440" tIns="45720" rIns="91440" bIns="45720" anchor="t">
            <a:normAutofit/>
          </a:bodyPr>
          <a:lstStyle/>
          <a:p>
            <a:r>
              <a:rPr lang="en-GB" sz="3600" b="1" dirty="0">
                <a:solidFill>
                  <a:schemeClr val="bg1"/>
                </a:solidFill>
                <a:latin typeface="Lato" panose="020F0502020204030203" pitchFamily="34" charset="77"/>
                <a:cs typeface="Calibri"/>
              </a:rPr>
              <a:t>University league tables</a:t>
            </a:r>
          </a:p>
        </p:txBody>
      </p:sp>
      <p:sp>
        <p:nvSpPr>
          <p:cNvPr id="3" name="Subtitle 2"/>
          <p:cNvSpPr>
            <a:spLocks noGrp="1"/>
          </p:cNvSpPr>
          <p:nvPr>
            <p:ph type="subTitle" idx="4294967295"/>
          </p:nvPr>
        </p:nvSpPr>
        <p:spPr>
          <a:xfrm>
            <a:off x="528228" y="1714498"/>
            <a:ext cx="8038256" cy="4365783"/>
          </a:xfrm>
          <a:prstGeom prst="rect">
            <a:avLst/>
          </a:prstGeom>
        </p:spPr>
        <p:txBody>
          <a:bodyPr vert="horz" lIns="91440" tIns="45720" rIns="91440" bIns="45720" rtlCol="0" anchor="t">
            <a:normAutofit/>
          </a:bodyPr>
          <a:lstStyle/>
          <a:p>
            <a:pPr marL="0" indent="0">
              <a:buNone/>
            </a:pPr>
            <a:r>
              <a:rPr lang="en-GB" sz="2500" b="1" dirty="0">
                <a:latin typeface="Lato" panose="020F0502020204030203" pitchFamily="34" charset="77"/>
                <a:cs typeface="Calibri"/>
              </a:rPr>
              <a:t>See at a glance the university ranking for Computer Science/IT</a:t>
            </a:r>
            <a:r>
              <a:rPr lang="en-GB" dirty="0">
                <a:latin typeface="Lato" panose="020F0502020204030203" pitchFamily="34" charset="77"/>
                <a:cs typeface="Calibri"/>
              </a:rPr>
              <a:t> </a:t>
            </a:r>
            <a:endParaRPr lang="en-GB" sz="1600" dirty="0">
              <a:latin typeface="Lato" panose="020F0502020204030203" pitchFamily="34" charset="77"/>
              <a:cs typeface="Calibri"/>
            </a:endParaRPr>
          </a:p>
          <a:p>
            <a:pPr marL="0" indent="0">
              <a:buNone/>
            </a:pPr>
            <a:endParaRPr lang="en-GB" sz="1400" dirty="0">
              <a:solidFill>
                <a:schemeClr val="tx2"/>
              </a:solidFill>
              <a:latin typeface="Lato" panose="020F0502020204030203" pitchFamily="34" charset="77"/>
              <a:hlinkClick r:id="rId4">
                <a:extLst>
                  <a:ext uri="{A12FA001-AC4F-418D-AE19-62706E023703}">
                    <ahyp:hlinkClr xmlns:ahyp="http://schemas.microsoft.com/office/drawing/2018/hyperlinkcolor" val="tx"/>
                  </a:ext>
                </a:extLst>
              </a:hlinkClick>
            </a:endParaRPr>
          </a:p>
          <a:p>
            <a:pPr marL="0" indent="0">
              <a:buNone/>
            </a:pPr>
            <a:r>
              <a:rPr lang="en-GB" sz="1400">
                <a:solidFill>
                  <a:schemeClr val="tx2"/>
                </a:solidFill>
                <a:latin typeface="Lato"/>
                <a:ea typeface="Lato"/>
                <a:cs typeface="Lato"/>
              </a:rPr>
              <a:t>Computer Science Rankings (</a:t>
            </a:r>
            <a:r>
              <a:rPr lang="en-GB" sz="1400" dirty="0">
                <a:solidFill>
                  <a:schemeClr val="tx2"/>
                </a:solidFill>
                <a:latin typeface="Lato"/>
                <a:ea typeface="Lato"/>
                <a:cs typeface="Lato"/>
                <a:hlinkClick r:id="rId5"/>
              </a:rPr>
              <a:t>thecompleteuniversityguide.co.uk</a:t>
            </a:r>
            <a:r>
              <a:rPr lang="en-GB" sz="1400" dirty="0">
                <a:solidFill>
                  <a:schemeClr val="tx2"/>
                </a:solidFill>
                <a:latin typeface="Lato"/>
                <a:ea typeface="Lato"/>
                <a:cs typeface="Lato"/>
                <a:hlinkClick r:id="rId5">
                  <a:extLst>
                    <a:ext uri="{A12FA001-AC4F-418D-AE19-62706E023703}">
                      <ahyp:hlinkClr xmlns:ahyp="http://schemas.microsoft.com/office/drawing/2018/hyperlinkcolor" val="tx"/>
                    </a:ext>
                  </a:extLst>
                </a:hlinkClick>
              </a:rPr>
              <a:t>)</a:t>
            </a:r>
          </a:p>
          <a:p>
            <a:pPr marL="0" indent="0" algn="l">
              <a:buNone/>
            </a:pPr>
            <a:endParaRPr lang="en-GB" sz="1400" b="1" dirty="0">
              <a:solidFill>
                <a:schemeClr val="tx2"/>
              </a:solidFill>
              <a:latin typeface="Lato" panose="020F0502020204030203" pitchFamily="34" charset="77"/>
              <a:cs typeface="Calibri"/>
            </a:endParaRPr>
          </a:p>
          <a:p>
            <a:pPr marL="0" indent="0" algn="l">
              <a:buNone/>
            </a:pPr>
            <a:r>
              <a:rPr lang="en-GB" sz="1400" b="1" dirty="0">
                <a:solidFill>
                  <a:schemeClr val="tx2"/>
                </a:solidFill>
                <a:latin typeface="Lato" panose="020F0502020204030203" pitchFamily="34" charset="77"/>
                <a:cs typeface="Calibri"/>
              </a:rPr>
              <a:t>Filter by:</a:t>
            </a:r>
          </a:p>
          <a:p>
            <a:pPr marL="0" indent="0" algn="l">
              <a:lnSpc>
                <a:spcPct val="150000"/>
              </a:lnSpc>
              <a:buNone/>
            </a:pPr>
            <a:r>
              <a:rPr lang="en-GB" sz="1400" dirty="0">
                <a:solidFill>
                  <a:schemeClr val="tx2"/>
                </a:solidFill>
                <a:latin typeface="Lato" panose="020F0502020204030203" pitchFamily="34" charset="77"/>
                <a:cs typeface="Calibri"/>
              </a:rPr>
              <a:t>• Overall score</a:t>
            </a:r>
            <a:br>
              <a:rPr lang="en-GB" sz="1400" dirty="0">
                <a:solidFill>
                  <a:schemeClr val="tx2"/>
                </a:solidFill>
                <a:latin typeface="Lato" panose="020F0502020204030203" pitchFamily="34" charset="77"/>
                <a:cs typeface="Calibri"/>
              </a:rPr>
            </a:br>
            <a:r>
              <a:rPr lang="en-GB" sz="1400" dirty="0">
                <a:solidFill>
                  <a:schemeClr val="tx2"/>
                </a:solidFill>
                <a:latin typeface="Lato" panose="020F0502020204030203" pitchFamily="34" charset="77"/>
                <a:cs typeface="Calibri"/>
              </a:rPr>
              <a:t>• Entry standards</a:t>
            </a:r>
            <a:br>
              <a:rPr lang="en-GB" sz="1400" dirty="0">
                <a:solidFill>
                  <a:schemeClr val="tx2"/>
                </a:solidFill>
                <a:latin typeface="Lato" panose="020F0502020204030203" pitchFamily="34" charset="77"/>
                <a:cs typeface="Calibri"/>
              </a:rPr>
            </a:br>
            <a:r>
              <a:rPr lang="en-GB" sz="1400" dirty="0">
                <a:solidFill>
                  <a:schemeClr val="tx2"/>
                </a:solidFill>
                <a:latin typeface="Lato" panose="020F0502020204030203" pitchFamily="34" charset="77"/>
                <a:cs typeface="Calibri"/>
              </a:rPr>
              <a:t>• Student satisfaction</a:t>
            </a:r>
            <a:br>
              <a:rPr lang="en-GB" sz="1400" dirty="0">
                <a:solidFill>
                  <a:schemeClr val="tx2"/>
                </a:solidFill>
                <a:latin typeface="Lato" panose="020F0502020204030203" pitchFamily="34" charset="77"/>
                <a:cs typeface="Calibri"/>
              </a:rPr>
            </a:br>
            <a:r>
              <a:rPr lang="en-GB" sz="1400" dirty="0">
                <a:solidFill>
                  <a:schemeClr val="tx2"/>
                </a:solidFill>
                <a:latin typeface="Lato" panose="020F0502020204030203" pitchFamily="34" charset="77"/>
                <a:cs typeface="Calibri"/>
              </a:rPr>
              <a:t>• Research quality</a:t>
            </a:r>
            <a:br>
              <a:rPr lang="en-GB" sz="1400" dirty="0">
                <a:solidFill>
                  <a:schemeClr val="tx2"/>
                </a:solidFill>
                <a:latin typeface="Lato" panose="020F0502020204030203" pitchFamily="34" charset="77"/>
                <a:cs typeface="Calibri"/>
              </a:rPr>
            </a:br>
            <a:r>
              <a:rPr lang="en-GB" sz="1400" dirty="0">
                <a:solidFill>
                  <a:schemeClr val="tx2"/>
                </a:solidFill>
                <a:latin typeface="Lato" panose="020F0502020204030203" pitchFamily="34" charset="77"/>
                <a:cs typeface="Calibri"/>
              </a:rPr>
              <a:t>• Research intensity</a:t>
            </a:r>
            <a:br>
              <a:rPr lang="en-GB" sz="1400" dirty="0">
                <a:solidFill>
                  <a:schemeClr val="tx2"/>
                </a:solidFill>
                <a:latin typeface="Lato" panose="020F0502020204030203" pitchFamily="34" charset="77"/>
                <a:cs typeface="Calibri"/>
              </a:rPr>
            </a:br>
            <a:r>
              <a:rPr lang="en-GB" sz="1400" dirty="0">
                <a:solidFill>
                  <a:schemeClr val="tx2"/>
                </a:solidFill>
                <a:latin typeface="Lato" panose="020F0502020204030203" pitchFamily="34" charset="77"/>
                <a:cs typeface="Calibri"/>
              </a:rPr>
              <a:t>• Graduate prospects</a:t>
            </a:r>
            <a:endParaRPr lang="en-GB" sz="1400" dirty="0">
              <a:solidFill>
                <a:schemeClr val="tx2"/>
              </a:solidFill>
              <a:latin typeface="Lato" panose="020F0502020204030203" pitchFamily="34" charset="77"/>
              <a:ea typeface="Calibri"/>
              <a:cs typeface="Calibri"/>
            </a:endParaRPr>
          </a:p>
          <a:p>
            <a:pPr marL="0" indent="0" algn="l">
              <a:buNone/>
            </a:pPr>
            <a:endParaRPr lang="en-GB" sz="1400" dirty="0">
              <a:solidFill>
                <a:schemeClr val="tx2"/>
              </a:solidFill>
              <a:latin typeface="Lato" panose="020F0502020204030203" pitchFamily="34" charset="77"/>
              <a:cs typeface="Calibri"/>
            </a:endParaRPr>
          </a:p>
          <a:p>
            <a:pPr marL="0" indent="0" algn="l">
              <a:buNone/>
            </a:pPr>
            <a:endParaRPr lang="en-GB" sz="2600" dirty="0">
              <a:solidFill>
                <a:schemeClr val="tx2"/>
              </a:solidFill>
              <a:latin typeface="Lato" panose="020F0502020204030203" pitchFamily="34" charset="77"/>
              <a:cs typeface="Calibri"/>
            </a:endParaRPr>
          </a:p>
          <a:p>
            <a:pPr marL="0" indent="0" algn="l">
              <a:buNone/>
            </a:pPr>
            <a:endParaRPr lang="en-GB" sz="2600" dirty="0">
              <a:solidFill>
                <a:schemeClr val="tx2"/>
              </a:solidFill>
              <a:latin typeface="Lato" panose="020F0502020204030203" pitchFamily="34" charset="77"/>
              <a:cs typeface="Calibri"/>
            </a:endParaRPr>
          </a:p>
          <a:p>
            <a:pPr algn="l"/>
            <a:endParaRPr lang="en-GB" sz="2600" dirty="0">
              <a:solidFill>
                <a:schemeClr val="tx2"/>
              </a:solidFill>
              <a:latin typeface="Lato" panose="020F0502020204030203" pitchFamily="34" charset="77"/>
              <a:cs typeface="Calibri"/>
            </a:endParaRPr>
          </a:p>
        </p:txBody>
      </p:sp>
      <p:pic>
        <p:nvPicPr>
          <p:cNvPr id="8" name="Picture 8" descr="A picture containing text, clipart&#10;&#10;Description automatically generated">
            <a:extLst>
              <a:ext uri="{FF2B5EF4-FFF2-40B4-BE49-F238E27FC236}">
                <a16:creationId xmlns:a16="http://schemas.microsoft.com/office/drawing/2014/main" id="{BC6ED3B6-C1F0-6CB6-FE23-2448123B93E3}"/>
              </a:ext>
            </a:extLst>
          </p:cNvPr>
          <p:cNvPicPr>
            <a:picLocks noChangeAspect="1"/>
          </p:cNvPicPr>
          <p:nvPr/>
        </p:nvPicPr>
        <p:blipFill>
          <a:blip r:embed="rId6"/>
          <a:stretch>
            <a:fillRect/>
          </a:stretch>
        </p:blipFill>
        <p:spPr>
          <a:xfrm>
            <a:off x="8189296" y="290112"/>
            <a:ext cx="1889391" cy="597468"/>
          </a:xfrm>
          <a:prstGeom prst="rect">
            <a:avLst/>
          </a:prstGeom>
        </p:spPr>
      </p:pic>
      <p:pic>
        <p:nvPicPr>
          <p:cNvPr id="11" name="Picture 10" descr="A blue and white logo of a computer with a graduation cap on the screen&#10;&#10;AI-generated content may be incorrect.">
            <a:extLst>
              <a:ext uri="{FF2B5EF4-FFF2-40B4-BE49-F238E27FC236}">
                <a16:creationId xmlns:a16="http://schemas.microsoft.com/office/drawing/2014/main" id="{6D1E0CF3-2126-0900-B794-7609CC7790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5974" y="3175362"/>
            <a:ext cx="3049571" cy="3049571"/>
          </a:xfrm>
          <a:prstGeom prst="rect">
            <a:avLst/>
          </a:prstGeom>
        </p:spPr>
      </p:pic>
      <p:cxnSp>
        <p:nvCxnSpPr>
          <p:cNvPr id="6" name="Straight Connector 5">
            <a:extLst>
              <a:ext uri="{FF2B5EF4-FFF2-40B4-BE49-F238E27FC236}">
                <a16:creationId xmlns:a16="http://schemas.microsoft.com/office/drawing/2014/main" id="{18A102F3-3E68-BECA-EAE2-77C1C6490DDA}"/>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05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F895E31F-B931-D94E-81CD-458F457C1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889" y="2516125"/>
            <a:ext cx="4510221" cy="1825750"/>
          </a:xfrm>
          <a:prstGeom prst="rect">
            <a:avLst/>
          </a:prstGeom>
        </p:spPr>
      </p:pic>
      <p:pic>
        <p:nvPicPr>
          <p:cNvPr id="2" name="Picture 1">
            <a:extLst>
              <a:ext uri="{FF2B5EF4-FFF2-40B4-BE49-F238E27FC236}">
                <a16:creationId xmlns:a16="http://schemas.microsoft.com/office/drawing/2014/main" id="{29155C13-59BD-7638-BA49-19DD916EF805}"/>
              </a:ext>
            </a:extLst>
          </p:cNvPr>
          <p:cNvPicPr>
            <a:picLocks noChangeAspect="1"/>
          </p:cNvPicPr>
          <p:nvPr/>
        </p:nvPicPr>
        <p:blipFill>
          <a:blip r:embed="rId4"/>
          <a:srcRect l="67421"/>
          <a:stretch>
            <a:fillRect/>
          </a:stretch>
        </p:blipFill>
        <p:spPr>
          <a:xfrm>
            <a:off x="0" y="0"/>
            <a:ext cx="2532184" cy="3205779"/>
          </a:xfrm>
          <a:prstGeom prst="rect">
            <a:avLst/>
          </a:prstGeom>
        </p:spPr>
      </p:pic>
      <p:pic>
        <p:nvPicPr>
          <p:cNvPr id="4" name="Picture 3">
            <a:extLst>
              <a:ext uri="{FF2B5EF4-FFF2-40B4-BE49-F238E27FC236}">
                <a16:creationId xmlns:a16="http://schemas.microsoft.com/office/drawing/2014/main" id="{74035850-E21C-C502-7537-07E73C9A5C10}"/>
              </a:ext>
            </a:extLst>
          </p:cNvPr>
          <p:cNvPicPr>
            <a:picLocks noChangeAspect="1"/>
          </p:cNvPicPr>
          <p:nvPr/>
        </p:nvPicPr>
        <p:blipFill>
          <a:blip r:embed="rId4"/>
          <a:srcRect l="-15" r="60193"/>
          <a:stretch>
            <a:fillRect/>
          </a:stretch>
        </p:blipFill>
        <p:spPr>
          <a:xfrm>
            <a:off x="9096866" y="3641480"/>
            <a:ext cx="3095134" cy="3205779"/>
          </a:xfrm>
          <a:prstGeom prst="rect">
            <a:avLst/>
          </a:prstGeom>
        </p:spPr>
      </p:pic>
    </p:spTree>
    <p:extLst>
      <p:ext uri="{BB962C8B-B14F-4D97-AF65-F5344CB8AC3E}">
        <p14:creationId xmlns:p14="http://schemas.microsoft.com/office/powerpoint/2010/main" val="125306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C02B33-BEC1-EBE9-B874-A4F1825C1DE7}"/>
              </a:ext>
            </a:extLst>
          </p:cNvPr>
          <p:cNvPicPr>
            <a:picLocks noChangeAspect="1"/>
          </p:cNvPicPr>
          <p:nvPr/>
        </p:nvPicPr>
        <p:blipFill>
          <a:blip r:embed="rId3">
            <a:alphaModFix amt="25000"/>
          </a:blip>
          <a:srcRect l="6289" t="-665" r="5071" b="15445"/>
          <a:stretch>
            <a:fillRect/>
          </a:stretch>
        </p:blipFill>
        <p:spPr>
          <a:xfrm>
            <a:off x="23643" y="2032753"/>
            <a:ext cx="12168358" cy="4825247"/>
          </a:xfrm>
          <a:prstGeom prst="rect">
            <a:avLst/>
          </a:prstGeom>
        </p:spPr>
      </p:pic>
      <p:sp>
        <p:nvSpPr>
          <p:cNvPr id="18" name="Oval 17">
            <a:extLst>
              <a:ext uri="{FF2B5EF4-FFF2-40B4-BE49-F238E27FC236}">
                <a16:creationId xmlns:a16="http://schemas.microsoft.com/office/drawing/2014/main" id="{C1F3FFC9-E02E-3147-8B8C-7D0A7C0C9953}"/>
              </a:ext>
            </a:extLst>
          </p:cNvPr>
          <p:cNvSpPr/>
          <p:nvPr/>
        </p:nvSpPr>
        <p:spPr>
          <a:xfrm>
            <a:off x="8891135" y="3676311"/>
            <a:ext cx="2374984" cy="2374984"/>
          </a:xfrm>
          <a:prstGeom prst="ellipse">
            <a:avLst/>
          </a:prstGeom>
          <a:solidFill>
            <a:srgbClr val="00A8A6"/>
          </a:solidFill>
          <a:ln w="38100">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bg2"/>
                </a:solidFill>
                <a:latin typeface="Lato" panose="020F0502020204030203" pitchFamily="34" charset="77"/>
              </a:rPr>
              <a:t>Foundation for the future</a:t>
            </a:r>
          </a:p>
        </p:txBody>
      </p:sp>
      <p:sp>
        <p:nvSpPr>
          <p:cNvPr id="17" name="Oval 16">
            <a:extLst>
              <a:ext uri="{FF2B5EF4-FFF2-40B4-BE49-F238E27FC236}">
                <a16:creationId xmlns:a16="http://schemas.microsoft.com/office/drawing/2014/main" id="{7A45F70C-A6EF-914F-B7F4-BEE66325AC83}"/>
              </a:ext>
            </a:extLst>
          </p:cNvPr>
          <p:cNvSpPr/>
          <p:nvPr/>
        </p:nvSpPr>
        <p:spPr>
          <a:xfrm>
            <a:off x="6877160" y="1597918"/>
            <a:ext cx="2374984" cy="2374984"/>
          </a:xfrm>
          <a:prstGeom prst="ellipse">
            <a:avLst/>
          </a:prstGeom>
          <a:solidFill>
            <a:srgbClr val="00A8A6"/>
          </a:solidFill>
          <a:ln w="38100">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2"/>
                </a:solidFill>
                <a:latin typeface="Lato" panose="020F0502020204030203" pitchFamily="34" charset="77"/>
              </a:rPr>
              <a:t>Impact on the world</a:t>
            </a:r>
          </a:p>
        </p:txBody>
      </p:sp>
      <p:sp>
        <p:nvSpPr>
          <p:cNvPr id="2" name="TextBox 1">
            <a:extLst>
              <a:ext uri="{FF2B5EF4-FFF2-40B4-BE49-F238E27FC236}">
                <a16:creationId xmlns:a16="http://schemas.microsoft.com/office/drawing/2014/main" id="{CF8D53C1-6EFB-2D4E-BA80-9A9F2FCD68BC}"/>
              </a:ext>
            </a:extLst>
          </p:cNvPr>
          <p:cNvSpPr txBox="1"/>
          <p:nvPr/>
        </p:nvSpPr>
        <p:spPr>
          <a:xfrm>
            <a:off x="344360" y="459826"/>
            <a:ext cx="7944545" cy="646331"/>
          </a:xfrm>
          <a:prstGeom prst="rect">
            <a:avLst/>
          </a:prstGeom>
          <a:noFill/>
        </p:spPr>
        <p:txBody>
          <a:bodyPr wrap="square" lIns="91440" tIns="45720" rIns="91440" bIns="45720" rtlCol="0" anchor="t">
            <a:spAutoFit/>
          </a:bodyPr>
          <a:lstStyle/>
          <a:p>
            <a:r>
              <a:rPr lang="en-US" sz="3600" b="1" dirty="0">
                <a:solidFill>
                  <a:schemeClr val="bg1"/>
                </a:solidFill>
                <a:latin typeface="Lato" panose="020F0502020204030203" pitchFamily="34" charset="77"/>
              </a:rPr>
              <a:t>Why study Computer Science/IT?</a:t>
            </a:r>
            <a:endParaRPr lang="en-US" sz="3600" b="1" dirty="0">
              <a:solidFill>
                <a:schemeClr val="bg1"/>
              </a:solidFill>
              <a:latin typeface="Lato" panose="020F0502020204030203" pitchFamily="34" charset="77"/>
              <a:cs typeface="Calibri" panose="020F0502020204030204"/>
            </a:endParaRPr>
          </a:p>
        </p:txBody>
      </p:sp>
      <p:sp>
        <p:nvSpPr>
          <p:cNvPr id="15" name="Oval 14">
            <a:extLst>
              <a:ext uri="{FF2B5EF4-FFF2-40B4-BE49-F238E27FC236}">
                <a16:creationId xmlns:a16="http://schemas.microsoft.com/office/drawing/2014/main" id="{0868093E-2FEF-F440-B14F-0739A841BAAB}"/>
              </a:ext>
            </a:extLst>
          </p:cNvPr>
          <p:cNvSpPr/>
          <p:nvPr/>
        </p:nvSpPr>
        <p:spPr>
          <a:xfrm>
            <a:off x="3007146" y="1597918"/>
            <a:ext cx="2374984" cy="2374984"/>
          </a:xfrm>
          <a:prstGeom prst="ellipse">
            <a:avLst/>
          </a:prstGeom>
          <a:solidFill>
            <a:srgbClr val="00A8A6"/>
          </a:solidFill>
          <a:ln w="38100">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2"/>
                </a:solidFill>
                <a:latin typeface="Lato" panose="020F0502020204030203" pitchFamily="34" charset="77"/>
              </a:rPr>
              <a:t>Global and remote opportunities</a:t>
            </a:r>
          </a:p>
        </p:txBody>
      </p:sp>
      <p:sp>
        <p:nvSpPr>
          <p:cNvPr id="16" name="Oval 15">
            <a:extLst>
              <a:ext uri="{FF2B5EF4-FFF2-40B4-BE49-F238E27FC236}">
                <a16:creationId xmlns:a16="http://schemas.microsoft.com/office/drawing/2014/main" id="{FC2C7EEA-3067-9653-ED8D-5936C99C789D}"/>
              </a:ext>
            </a:extLst>
          </p:cNvPr>
          <p:cNvSpPr/>
          <p:nvPr/>
        </p:nvSpPr>
        <p:spPr>
          <a:xfrm>
            <a:off x="4906396" y="3647660"/>
            <a:ext cx="2374984" cy="2374984"/>
          </a:xfrm>
          <a:prstGeom prst="ellipse">
            <a:avLst/>
          </a:prstGeom>
          <a:solidFill>
            <a:srgbClr val="00A8A6"/>
          </a:solidFill>
          <a:ln w="38100">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bg2"/>
                </a:solidFill>
                <a:latin typeface="Lato" panose="020F0502020204030203" pitchFamily="34" charset="77"/>
              </a:rPr>
              <a:t>Problem-solving and creativity</a:t>
            </a:r>
          </a:p>
        </p:txBody>
      </p:sp>
      <p:sp>
        <p:nvSpPr>
          <p:cNvPr id="20" name="Oval 19">
            <a:extLst>
              <a:ext uri="{FF2B5EF4-FFF2-40B4-BE49-F238E27FC236}">
                <a16:creationId xmlns:a16="http://schemas.microsoft.com/office/drawing/2014/main" id="{99594C31-1B9A-2FE6-F3F0-5EB37D3A7C7C}"/>
              </a:ext>
            </a:extLst>
          </p:cNvPr>
          <p:cNvSpPr/>
          <p:nvPr/>
        </p:nvSpPr>
        <p:spPr>
          <a:xfrm>
            <a:off x="1036383" y="3647661"/>
            <a:ext cx="2374983" cy="2374983"/>
          </a:xfrm>
          <a:prstGeom prst="ellipse">
            <a:avLst/>
          </a:prstGeom>
          <a:solidFill>
            <a:srgbClr val="00A8A6"/>
          </a:solidFill>
          <a:ln w="38100">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latin typeface="Lato" panose="020F0502020204030203" pitchFamily="34" charset="77"/>
              </a:rPr>
              <a:t>High demand and careers opportunities</a:t>
            </a:r>
          </a:p>
        </p:txBody>
      </p:sp>
      <p:cxnSp>
        <p:nvCxnSpPr>
          <p:cNvPr id="4" name="Straight Connector 3">
            <a:extLst>
              <a:ext uri="{FF2B5EF4-FFF2-40B4-BE49-F238E27FC236}">
                <a16:creationId xmlns:a16="http://schemas.microsoft.com/office/drawing/2014/main" id="{630E79D5-D103-6B58-4806-F87A5A325B6D}"/>
              </a:ext>
            </a:extLst>
          </p:cNvPr>
          <p:cNvCxnSpPr/>
          <p:nvPr/>
        </p:nvCxnSpPr>
        <p:spPr>
          <a:xfrm>
            <a:off x="528228" y="1244026"/>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77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ack and grey striped background&#10;&#10;AI-generated content may be incorrect.">
            <a:extLst>
              <a:ext uri="{FF2B5EF4-FFF2-40B4-BE49-F238E27FC236}">
                <a16:creationId xmlns:a16="http://schemas.microsoft.com/office/drawing/2014/main" id="{ABFE44B3-98F3-4F67-6F6E-63213B468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348" y="2538317"/>
            <a:ext cx="8701507" cy="1600790"/>
          </a:xfrm>
          <a:prstGeom prst="rect">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10160" y="443638"/>
            <a:ext cx="5878686" cy="707886"/>
          </a:xfrm>
          <a:prstGeom prst="rect">
            <a:avLst/>
          </a:prstGeom>
          <a:noFill/>
        </p:spPr>
        <p:txBody>
          <a:bodyPr wrap="square" lIns="91440" tIns="45720" rIns="91440" bIns="45720" rtlCol="0" anchor="t">
            <a:spAutoFit/>
          </a:bodyPr>
          <a:lstStyle/>
          <a:p>
            <a:r>
              <a:rPr lang="en-US" sz="4000" b="1" dirty="0">
                <a:solidFill>
                  <a:schemeClr val="bg1"/>
                </a:solidFill>
                <a:latin typeface="Lato" panose="020F0502020204030203" pitchFamily="34" charset="77"/>
              </a:rPr>
              <a:t>Explore a career as a…</a:t>
            </a:r>
          </a:p>
        </p:txBody>
      </p:sp>
      <p:sp>
        <p:nvSpPr>
          <p:cNvPr id="4" name="TextBox 3">
            <a:extLst>
              <a:ext uri="{FF2B5EF4-FFF2-40B4-BE49-F238E27FC236}">
                <a16:creationId xmlns:a16="http://schemas.microsoft.com/office/drawing/2014/main" id="{8B4F4AD7-F118-2F4F-AB9E-A5FBD6F97090}"/>
              </a:ext>
            </a:extLst>
          </p:cNvPr>
          <p:cNvSpPr txBox="1"/>
          <p:nvPr/>
        </p:nvSpPr>
        <p:spPr>
          <a:xfrm>
            <a:off x="258491" y="4805685"/>
            <a:ext cx="3183533" cy="830997"/>
          </a:xfrm>
          <a:prstGeom prst="rect">
            <a:avLst/>
          </a:prstGeom>
          <a:noFill/>
        </p:spPr>
        <p:txBody>
          <a:bodyPr wrap="square" rtlCol="0">
            <a:spAutoFit/>
          </a:bodyPr>
          <a:lstStyle/>
          <a:p>
            <a:r>
              <a:rPr lang="en-GB" sz="2400" b="1" dirty="0">
                <a:solidFill>
                  <a:schemeClr val="bg1"/>
                </a:solidFill>
                <a:latin typeface="Lato" panose="020F0502020204030203" pitchFamily="34" charset="77"/>
              </a:rPr>
              <a:t>Cyber Security Intelligence Officer</a:t>
            </a:r>
          </a:p>
        </p:txBody>
      </p:sp>
      <p:sp>
        <p:nvSpPr>
          <p:cNvPr id="16" name="TextBox 15">
            <a:extLst>
              <a:ext uri="{FF2B5EF4-FFF2-40B4-BE49-F238E27FC236}">
                <a16:creationId xmlns:a16="http://schemas.microsoft.com/office/drawing/2014/main" id="{F7DC94C9-F05E-334B-9F0B-08C6EA5EFF76}"/>
              </a:ext>
            </a:extLst>
          </p:cNvPr>
          <p:cNvSpPr txBox="1"/>
          <p:nvPr/>
        </p:nvSpPr>
        <p:spPr>
          <a:xfrm>
            <a:off x="4297509" y="4805685"/>
            <a:ext cx="3509972" cy="830997"/>
          </a:xfrm>
          <a:prstGeom prst="rect">
            <a:avLst/>
          </a:prstGeom>
          <a:noFill/>
        </p:spPr>
        <p:txBody>
          <a:bodyPr wrap="square" rtlCol="0">
            <a:spAutoFit/>
          </a:bodyPr>
          <a:lstStyle/>
          <a:p>
            <a:r>
              <a:rPr lang="en-GB" sz="2400" b="1" dirty="0">
                <a:solidFill>
                  <a:schemeClr val="bg1"/>
                </a:solidFill>
                <a:latin typeface="Lato" panose="020F0502020204030203" pitchFamily="34" charset="77"/>
              </a:rPr>
              <a:t>UX/User Experience Designer</a:t>
            </a:r>
          </a:p>
        </p:txBody>
      </p:sp>
      <p:sp>
        <p:nvSpPr>
          <p:cNvPr id="8" name="TextBox 7">
            <a:extLst>
              <a:ext uri="{FF2B5EF4-FFF2-40B4-BE49-F238E27FC236}">
                <a16:creationId xmlns:a16="http://schemas.microsoft.com/office/drawing/2014/main" id="{156391FA-62ED-EE04-B20C-E7F0B1F7F1AB}"/>
              </a:ext>
            </a:extLst>
          </p:cNvPr>
          <p:cNvSpPr txBox="1"/>
          <p:nvPr/>
        </p:nvSpPr>
        <p:spPr>
          <a:xfrm>
            <a:off x="8396046" y="4805685"/>
            <a:ext cx="3110154" cy="830997"/>
          </a:xfrm>
          <a:prstGeom prst="rect">
            <a:avLst/>
          </a:prstGeom>
          <a:noFill/>
        </p:spPr>
        <p:txBody>
          <a:bodyPr wrap="square" rtlCol="0">
            <a:spAutoFit/>
          </a:bodyPr>
          <a:lstStyle/>
          <a:p>
            <a:r>
              <a:rPr lang="en-GB" sz="2400" b="1" dirty="0">
                <a:solidFill>
                  <a:schemeClr val="bg1"/>
                </a:solidFill>
                <a:latin typeface="Lato" panose="020F0502020204030203" pitchFamily="34" charset="77"/>
              </a:rPr>
              <a:t>Software Developer/ Engineer</a:t>
            </a:r>
          </a:p>
        </p:txBody>
      </p:sp>
      <p:cxnSp>
        <p:nvCxnSpPr>
          <p:cNvPr id="14" name="Straight Connector 13">
            <a:extLst>
              <a:ext uri="{FF2B5EF4-FFF2-40B4-BE49-F238E27FC236}">
                <a16:creationId xmlns:a16="http://schemas.microsoft.com/office/drawing/2014/main" id="{11465C27-DE6C-22DF-77D9-487052A454A6}"/>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4D09E10-DBAD-4D27-62AC-7AAC57515140}"/>
              </a:ext>
            </a:extLst>
          </p:cNvPr>
          <p:cNvPicPr>
            <a:picLocks noChangeAspect="1"/>
          </p:cNvPicPr>
          <p:nvPr/>
        </p:nvPicPr>
        <p:blipFill>
          <a:blip r:embed="rId4" cstate="print">
            <a:extLst>
              <a:ext uri="{28A0092B-C50C-407E-A947-70E740481C1C}">
                <a14:useLocalDpi xmlns:a14="http://schemas.microsoft.com/office/drawing/2010/main" val="0"/>
              </a:ext>
            </a:extLst>
          </a:blip>
          <a:srcRect l="16655" r="16655"/>
          <a:stretch/>
        </p:blipFill>
        <p:spPr>
          <a:xfrm>
            <a:off x="8525334" y="2067459"/>
            <a:ext cx="2495659" cy="2494800"/>
          </a:xfrm>
          <a:prstGeom prst="rect">
            <a:avLst/>
          </a:prstGeom>
          <a:ln w="28575">
            <a:solidFill>
              <a:srgbClr val="484A47"/>
            </a:solidFill>
          </a:ln>
        </p:spPr>
      </p:pic>
      <p:pic>
        <p:nvPicPr>
          <p:cNvPr id="25" name="Picture 24">
            <a:extLst>
              <a:ext uri="{FF2B5EF4-FFF2-40B4-BE49-F238E27FC236}">
                <a16:creationId xmlns:a16="http://schemas.microsoft.com/office/drawing/2014/main" id="{DA2F6622-E8EC-A791-8FEF-C3AF5DD286E4}"/>
              </a:ext>
            </a:extLst>
          </p:cNvPr>
          <p:cNvPicPr>
            <a:picLocks/>
          </p:cNvPicPr>
          <p:nvPr/>
        </p:nvPicPr>
        <p:blipFill>
          <a:blip r:embed="rId5" cstate="print">
            <a:extLst>
              <a:ext uri="{28A0092B-C50C-407E-A947-70E740481C1C}">
                <a14:useLocalDpi xmlns:a14="http://schemas.microsoft.com/office/drawing/2010/main" val="0"/>
              </a:ext>
            </a:extLst>
          </a:blip>
          <a:srcRect l="16584" r="16584"/>
          <a:stretch/>
        </p:blipFill>
        <p:spPr>
          <a:xfrm>
            <a:off x="4455485" y="2066601"/>
            <a:ext cx="2494800" cy="2494800"/>
          </a:xfrm>
          <a:prstGeom prst="rect">
            <a:avLst/>
          </a:prstGeom>
          <a:ln w="28575">
            <a:solidFill>
              <a:srgbClr val="484A47"/>
            </a:solidFill>
          </a:ln>
        </p:spPr>
      </p:pic>
      <p:pic>
        <p:nvPicPr>
          <p:cNvPr id="27" name="Picture 26">
            <a:extLst>
              <a:ext uri="{FF2B5EF4-FFF2-40B4-BE49-F238E27FC236}">
                <a16:creationId xmlns:a16="http://schemas.microsoft.com/office/drawing/2014/main" id="{BD508EBF-1339-DA4B-3006-D888E2001C4D}"/>
              </a:ext>
            </a:extLst>
          </p:cNvPr>
          <p:cNvPicPr>
            <a:picLocks/>
          </p:cNvPicPr>
          <p:nvPr/>
        </p:nvPicPr>
        <p:blipFill>
          <a:blip r:embed="rId6" cstate="print">
            <a:extLst>
              <a:ext uri="{28A0092B-C50C-407E-A947-70E740481C1C}">
                <a14:useLocalDpi xmlns:a14="http://schemas.microsoft.com/office/drawing/2010/main" val="0"/>
              </a:ext>
            </a:extLst>
          </a:blip>
          <a:srcRect l="16607" r="16607"/>
          <a:stretch/>
        </p:blipFill>
        <p:spPr>
          <a:xfrm>
            <a:off x="410160" y="2066601"/>
            <a:ext cx="2496200" cy="2494800"/>
          </a:xfrm>
          <a:prstGeom prst="rect">
            <a:avLst/>
          </a:prstGeom>
          <a:ln w="28575">
            <a:solidFill>
              <a:srgbClr val="484A47"/>
            </a:solidFill>
          </a:ln>
        </p:spPr>
      </p:pic>
      <p:sp>
        <p:nvSpPr>
          <p:cNvPr id="28" name="TextBox 27">
            <a:extLst>
              <a:ext uri="{FF2B5EF4-FFF2-40B4-BE49-F238E27FC236}">
                <a16:creationId xmlns:a16="http://schemas.microsoft.com/office/drawing/2014/main" id="{D0575857-4ECD-346D-5177-F3249A946F0D}"/>
              </a:ext>
            </a:extLst>
          </p:cNvPr>
          <p:cNvSpPr txBox="1"/>
          <p:nvPr/>
        </p:nvSpPr>
        <p:spPr>
          <a:xfrm>
            <a:off x="430447" y="1270147"/>
            <a:ext cx="10061412" cy="400110"/>
          </a:xfrm>
          <a:prstGeom prst="rect">
            <a:avLst/>
          </a:prstGeom>
          <a:noFill/>
        </p:spPr>
        <p:txBody>
          <a:bodyPr wrap="square" lIns="91440" tIns="45720" rIns="91440" bIns="45720" rtlCol="0" anchor="t">
            <a:spAutoFit/>
          </a:bodyPr>
          <a:lstStyle/>
          <a:p>
            <a:r>
              <a:rPr lang="en-GB" sz="2000" b="1" dirty="0">
                <a:solidFill>
                  <a:schemeClr val="bg1"/>
                </a:solidFill>
                <a:latin typeface="Lato" panose="020F0502020204030203" pitchFamily="34" charset="77"/>
              </a:rPr>
              <a:t>Here are some example roles and careers linked to </a:t>
            </a:r>
            <a:r>
              <a:rPr lang="en-GB" sz="2000" b="1" u="sng" dirty="0">
                <a:solidFill>
                  <a:srgbClr val="484A47"/>
                </a:solidFill>
                <a:latin typeface="Lato" panose="020F0502020204030203" pitchFamily="34" charset="0"/>
                <a:cs typeface="Lato" panose="020F0502020204030203" pitchFamily="34" charset="0"/>
                <a:hlinkClick r:id="rId7"/>
              </a:rPr>
              <a:t>Computing and IT</a:t>
            </a:r>
            <a:endParaRPr lang="en-GB" sz="2000" b="1" u="sng" dirty="0">
              <a:solidFill>
                <a:srgbClr val="484A47"/>
              </a:solidFill>
              <a:latin typeface="Lato" panose="020F0502020204030203" pitchFamily="34" charset="0"/>
              <a:cs typeface="Lato" panose="020F0502020204030203" pitchFamily="34" charset="0"/>
            </a:endParaRPr>
          </a:p>
        </p:txBody>
      </p:sp>
      <p:sp>
        <p:nvSpPr>
          <p:cNvPr id="5" name="Rectangle 4">
            <a:extLst>
              <a:ext uri="{FF2B5EF4-FFF2-40B4-BE49-F238E27FC236}">
                <a16:creationId xmlns:a16="http://schemas.microsoft.com/office/drawing/2014/main" id="{2BDE8EBA-98C4-3825-18D6-4BE5CD00D6F8}"/>
              </a:ext>
            </a:extLst>
          </p:cNvPr>
          <p:cNvSpPr/>
          <p:nvPr/>
        </p:nvSpPr>
        <p:spPr>
          <a:xfrm>
            <a:off x="8396046" y="5689430"/>
            <a:ext cx="2608022" cy="369332"/>
          </a:xfrm>
          <a:prstGeom prst="rect">
            <a:avLst/>
          </a:prstGeom>
        </p:spPr>
        <p:txBody>
          <a:bodyPr wrap="non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BBC Bitesize case study</a:t>
            </a:r>
            <a:endParaRPr lang="en-US" dirty="0">
              <a:solidFill>
                <a:schemeClr val="tx2"/>
              </a:solidFill>
              <a:latin typeface="Lato" panose="020F0502020204030203" pitchFamily="34" charset="0"/>
              <a:cs typeface="Lato" panose="020F0502020204030203" pitchFamily="34" charset="0"/>
            </a:endParaRPr>
          </a:p>
        </p:txBody>
      </p:sp>
      <p:sp>
        <p:nvSpPr>
          <p:cNvPr id="6" name="TextBox 1">
            <a:extLst>
              <a:ext uri="{FF2B5EF4-FFF2-40B4-BE49-F238E27FC236}">
                <a16:creationId xmlns:a16="http://schemas.microsoft.com/office/drawing/2014/main" id="{B1C67013-ED7D-D96B-4852-6529F74E25BC}"/>
              </a:ext>
            </a:extLst>
          </p:cNvPr>
          <p:cNvSpPr txBox="1"/>
          <p:nvPr/>
        </p:nvSpPr>
        <p:spPr>
          <a:xfrm>
            <a:off x="8396046" y="6109510"/>
            <a:ext cx="2608022" cy="369332"/>
          </a:xfrm>
          <a:prstGeom prst="rect">
            <a:avLst/>
          </a:prstGeom>
          <a:noFill/>
        </p:spPr>
        <p:txBody>
          <a:bodyPr wrap="non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BBC Bitesize case study</a:t>
            </a:r>
            <a:endParaRPr lang="en-US" dirty="0">
              <a:solidFill>
                <a:schemeClr val="tx2"/>
              </a:solidFill>
              <a:latin typeface="Lato" panose="020F0502020204030203" pitchFamily="34" charset="0"/>
              <a:cs typeface="Lato" panose="020F0502020204030203" pitchFamily="34" charset="0"/>
            </a:endParaRPr>
          </a:p>
        </p:txBody>
      </p:sp>
      <p:sp>
        <p:nvSpPr>
          <p:cNvPr id="7" name="TextBox 1">
            <a:extLst>
              <a:ext uri="{FF2B5EF4-FFF2-40B4-BE49-F238E27FC236}">
                <a16:creationId xmlns:a16="http://schemas.microsoft.com/office/drawing/2014/main" id="{E4B41978-2AD9-0AC0-A37A-1F941597234E}"/>
              </a:ext>
            </a:extLst>
          </p:cNvPr>
          <p:cNvSpPr txBox="1"/>
          <p:nvPr/>
        </p:nvSpPr>
        <p:spPr>
          <a:xfrm>
            <a:off x="4297509" y="5689430"/>
            <a:ext cx="2608022" cy="369332"/>
          </a:xfrm>
          <a:prstGeom prst="rect">
            <a:avLst/>
          </a:prstGeom>
          <a:noFill/>
        </p:spPr>
        <p:txBody>
          <a:bodyPr wrap="non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10">
                  <a:extLst>
                    <a:ext uri="{A12FA001-AC4F-418D-AE19-62706E023703}">
                      <ahyp:hlinkClr xmlns:ahyp="http://schemas.microsoft.com/office/drawing/2018/hyperlinkcolor" val="tx"/>
                    </a:ext>
                  </a:extLst>
                </a:hlinkClick>
              </a:rPr>
              <a:t>BBC Bitesize case study</a:t>
            </a:r>
            <a:endParaRPr lang="en-US" dirty="0">
              <a:solidFill>
                <a:schemeClr val="tx2"/>
              </a:solidFill>
              <a:latin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A7C4DD27-2B44-E911-3593-C68F52931291}"/>
              </a:ext>
            </a:extLst>
          </p:cNvPr>
          <p:cNvSpPr/>
          <p:nvPr/>
        </p:nvSpPr>
        <p:spPr>
          <a:xfrm>
            <a:off x="258491" y="5689430"/>
            <a:ext cx="2608022" cy="369332"/>
          </a:xfrm>
          <a:prstGeom prst="rect">
            <a:avLst/>
          </a:prstGeom>
        </p:spPr>
        <p:txBody>
          <a:bodyPr wrap="non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11">
                  <a:extLst>
                    <a:ext uri="{A12FA001-AC4F-418D-AE19-62706E023703}">
                      <ahyp:hlinkClr xmlns:ahyp="http://schemas.microsoft.com/office/drawing/2018/hyperlinkcolor" val="tx"/>
                    </a:ext>
                  </a:extLst>
                </a:hlinkClick>
              </a:rPr>
              <a:t>BBC Bitesize case study</a:t>
            </a:r>
            <a:endParaRPr lang="en-US" dirty="0">
              <a:solidFill>
                <a:schemeClr val="tx2"/>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8630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B13A3-2059-28D6-9197-0D6EE2A25579}"/>
            </a:ext>
          </a:extLst>
        </p:cNvPr>
        <p:cNvGrpSpPr/>
        <p:nvPr/>
      </p:nvGrpSpPr>
      <p:grpSpPr>
        <a:xfrm>
          <a:off x="0" y="0"/>
          <a:ext cx="0" cy="0"/>
          <a:chOff x="0" y="0"/>
          <a:chExt cx="0" cy="0"/>
        </a:xfrm>
      </p:grpSpPr>
      <p:pic>
        <p:nvPicPr>
          <p:cNvPr id="21" name="Picture 20" descr="A black and grey striped background&#10;&#10;AI-generated content may be incorrect.">
            <a:extLst>
              <a:ext uri="{FF2B5EF4-FFF2-40B4-BE49-F238E27FC236}">
                <a16:creationId xmlns:a16="http://schemas.microsoft.com/office/drawing/2014/main" id="{1DEE2D18-BE01-181F-CDD9-B7BCA23F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348" y="2538317"/>
            <a:ext cx="8701507" cy="1600790"/>
          </a:xfrm>
          <a:prstGeom prst="rect">
            <a:avLst/>
          </a:prstGeom>
        </p:spPr>
      </p:pic>
      <p:cxnSp>
        <p:nvCxnSpPr>
          <p:cNvPr id="22" name="Straight Connector 21">
            <a:extLst>
              <a:ext uri="{FF2B5EF4-FFF2-40B4-BE49-F238E27FC236}">
                <a16:creationId xmlns:a16="http://schemas.microsoft.com/office/drawing/2014/main" id="{1F9D2EF1-F69A-B80D-33D5-2B9F0D7E9816}"/>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1A0922-3C2E-8EC4-C796-3D203986F450}"/>
              </a:ext>
            </a:extLst>
          </p:cNvPr>
          <p:cNvSpPr txBox="1"/>
          <p:nvPr/>
        </p:nvSpPr>
        <p:spPr>
          <a:xfrm>
            <a:off x="4325174" y="4801692"/>
            <a:ext cx="3161013" cy="830997"/>
          </a:xfrm>
          <a:prstGeom prst="rect">
            <a:avLst/>
          </a:prstGeom>
          <a:noFill/>
        </p:spPr>
        <p:txBody>
          <a:bodyPr wrap="square" lIns="91440" tIns="45720" rIns="91440" bIns="45720" rtlCol="0" anchor="t">
            <a:spAutoFit/>
          </a:bodyPr>
          <a:lstStyle/>
          <a:p>
            <a:r>
              <a:rPr lang="en-GB" sz="2400" b="1" dirty="0">
                <a:solidFill>
                  <a:schemeClr val="bg1"/>
                </a:solidFill>
                <a:latin typeface="Lato" panose="020F0502020204030203" pitchFamily="34" charset="77"/>
                <a:cs typeface="Calibri"/>
              </a:rPr>
              <a:t>Computer Games Developer</a:t>
            </a:r>
          </a:p>
        </p:txBody>
      </p:sp>
      <p:sp>
        <p:nvSpPr>
          <p:cNvPr id="17" name="TextBox 16">
            <a:extLst>
              <a:ext uri="{FF2B5EF4-FFF2-40B4-BE49-F238E27FC236}">
                <a16:creationId xmlns:a16="http://schemas.microsoft.com/office/drawing/2014/main" id="{6C135881-5A5F-64C4-6AC2-287C98F7A52B}"/>
              </a:ext>
            </a:extLst>
          </p:cNvPr>
          <p:cNvSpPr txBox="1"/>
          <p:nvPr/>
        </p:nvSpPr>
        <p:spPr>
          <a:xfrm>
            <a:off x="240743" y="4805685"/>
            <a:ext cx="3161012" cy="461665"/>
          </a:xfrm>
          <a:prstGeom prst="rect">
            <a:avLst/>
          </a:prstGeom>
          <a:noFill/>
        </p:spPr>
        <p:txBody>
          <a:bodyPr wrap="square" rtlCol="0">
            <a:spAutoFit/>
          </a:bodyPr>
          <a:lstStyle/>
          <a:p>
            <a:r>
              <a:rPr lang="en-GB" sz="2400" b="1" dirty="0">
                <a:solidFill>
                  <a:schemeClr val="bg1"/>
                </a:solidFill>
                <a:latin typeface="Lato" panose="020F0502020204030203" pitchFamily="34" charset="77"/>
              </a:rPr>
              <a:t>Youtuber/Vlogger</a:t>
            </a:r>
          </a:p>
        </p:txBody>
      </p:sp>
      <p:sp>
        <p:nvSpPr>
          <p:cNvPr id="20" name="TextBox 19">
            <a:extLst>
              <a:ext uri="{FF2B5EF4-FFF2-40B4-BE49-F238E27FC236}">
                <a16:creationId xmlns:a16="http://schemas.microsoft.com/office/drawing/2014/main" id="{F41131C0-745E-F748-E7B8-9731B79D5FA0}"/>
              </a:ext>
            </a:extLst>
          </p:cNvPr>
          <p:cNvSpPr txBox="1"/>
          <p:nvPr/>
        </p:nvSpPr>
        <p:spPr>
          <a:xfrm>
            <a:off x="8396046" y="4769726"/>
            <a:ext cx="3426733" cy="830997"/>
          </a:xfrm>
          <a:prstGeom prst="rect">
            <a:avLst/>
          </a:prstGeom>
          <a:noFill/>
        </p:spPr>
        <p:txBody>
          <a:bodyPr wrap="square" lIns="91440" tIns="45720" rIns="91440" bIns="45720" rtlCol="0" anchor="t">
            <a:spAutoFit/>
          </a:bodyPr>
          <a:lstStyle/>
          <a:p>
            <a:r>
              <a:rPr lang="en-GB" sz="2400" b="1" dirty="0">
                <a:solidFill>
                  <a:schemeClr val="bg1"/>
                </a:solidFill>
                <a:latin typeface="Lato" panose="020F0502020204030203" pitchFamily="34" charset="77"/>
              </a:rPr>
              <a:t>Systems Analyst/ </a:t>
            </a:r>
          </a:p>
          <a:p>
            <a:r>
              <a:rPr lang="en-GB" sz="2400" b="1" dirty="0">
                <a:solidFill>
                  <a:schemeClr val="bg1"/>
                </a:solidFill>
                <a:latin typeface="Lato" panose="020F0502020204030203" pitchFamily="34" charset="77"/>
              </a:rPr>
              <a:t>Engineer</a:t>
            </a:r>
          </a:p>
        </p:txBody>
      </p:sp>
      <p:sp>
        <p:nvSpPr>
          <p:cNvPr id="25" name="TextBox 24">
            <a:extLst>
              <a:ext uri="{FF2B5EF4-FFF2-40B4-BE49-F238E27FC236}">
                <a16:creationId xmlns:a16="http://schemas.microsoft.com/office/drawing/2014/main" id="{4E21D4AB-9402-77EC-AC43-EB0E095F30CA}"/>
              </a:ext>
            </a:extLst>
          </p:cNvPr>
          <p:cNvSpPr txBox="1"/>
          <p:nvPr/>
        </p:nvSpPr>
        <p:spPr>
          <a:xfrm>
            <a:off x="410160" y="443638"/>
            <a:ext cx="5878686" cy="707886"/>
          </a:xfrm>
          <a:prstGeom prst="rect">
            <a:avLst/>
          </a:prstGeom>
          <a:noFill/>
        </p:spPr>
        <p:txBody>
          <a:bodyPr wrap="square" lIns="91440" tIns="45720" rIns="91440" bIns="45720" rtlCol="0" anchor="t">
            <a:spAutoFit/>
          </a:bodyPr>
          <a:lstStyle/>
          <a:p>
            <a:r>
              <a:rPr lang="en-US" sz="4000" b="1" dirty="0">
                <a:solidFill>
                  <a:schemeClr val="bg1"/>
                </a:solidFill>
                <a:latin typeface="Lato" panose="020F0502020204030203" pitchFamily="34" charset="77"/>
              </a:rPr>
              <a:t>Explore a career as a…</a:t>
            </a:r>
          </a:p>
        </p:txBody>
      </p:sp>
      <p:pic>
        <p:nvPicPr>
          <p:cNvPr id="2" name="Picture 1">
            <a:extLst>
              <a:ext uri="{FF2B5EF4-FFF2-40B4-BE49-F238E27FC236}">
                <a16:creationId xmlns:a16="http://schemas.microsoft.com/office/drawing/2014/main" id="{A42D00BD-489E-1BD5-17E5-63449AB531F9}"/>
              </a:ext>
            </a:extLst>
          </p:cNvPr>
          <p:cNvPicPr>
            <a:picLocks/>
          </p:cNvPicPr>
          <p:nvPr/>
        </p:nvPicPr>
        <p:blipFill>
          <a:blip r:embed="rId4" cstate="print">
            <a:extLst>
              <a:ext uri="{28A0092B-C50C-407E-A947-70E740481C1C}">
                <a14:useLocalDpi xmlns:a14="http://schemas.microsoft.com/office/drawing/2010/main" val="0"/>
              </a:ext>
            </a:extLst>
          </a:blip>
          <a:srcRect l="16667" r="16667"/>
          <a:stretch/>
        </p:blipFill>
        <p:spPr>
          <a:xfrm>
            <a:off x="410160" y="2060749"/>
            <a:ext cx="2494800" cy="2494800"/>
          </a:xfrm>
          <a:prstGeom prst="rect">
            <a:avLst/>
          </a:prstGeom>
          <a:ln w="28575">
            <a:solidFill>
              <a:srgbClr val="484A47"/>
            </a:solidFill>
          </a:ln>
        </p:spPr>
      </p:pic>
      <p:pic>
        <p:nvPicPr>
          <p:cNvPr id="3" name="Picture 2">
            <a:extLst>
              <a:ext uri="{FF2B5EF4-FFF2-40B4-BE49-F238E27FC236}">
                <a16:creationId xmlns:a16="http://schemas.microsoft.com/office/drawing/2014/main" id="{84EE3EEF-70B3-3E63-4E13-06B1E5B55C1D}"/>
              </a:ext>
            </a:extLst>
          </p:cNvPr>
          <p:cNvPicPr>
            <a:picLocks/>
          </p:cNvPicPr>
          <p:nvPr/>
        </p:nvPicPr>
        <p:blipFill>
          <a:blip r:embed="rId5" cstate="print">
            <a:extLst>
              <a:ext uri="{28A0092B-C50C-407E-A947-70E740481C1C}">
                <a14:useLocalDpi xmlns:a14="http://schemas.microsoft.com/office/drawing/2010/main" val="0"/>
              </a:ext>
            </a:extLst>
          </a:blip>
          <a:srcRect l="16667" r="16667"/>
          <a:stretch/>
        </p:blipFill>
        <p:spPr>
          <a:xfrm>
            <a:off x="8529858" y="2060749"/>
            <a:ext cx="2494800" cy="2494800"/>
          </a:xfrm>
          <a:prstGeom prst="rect">
            <a:avLst/>
          </a:prstGeom>
          <a:ln w="28575">
            <a:solidFill>
              <a:srgbClr val="484A47"/>
            </a:solidFill>
          </a:ln>
        </p:spPr>
      </p:pic>
      <p:pic>
        <p:nvPicPr>
          <p:cNvPr id="4" name="Picture 3">
            <a:extLst>
              <a:ext uri="{FF2B5EF4-FFF2-40B4-BE49-F238E27FC236}">
                <a16:creationId xmlns:a16="http://schemas.microsoft.com/office/drawing/2014/main" id="{EDBF60E1-31E7-BDFB-4223-6FF6F76B09C1}"/>
              </a:ext>
            </a:extLst>
          </p:cNvPr>
          <p:cNvPicPr>
            <a:picLocks/>
          </p:cNvPicPr>
          <p:nvPr/>
        </p:nvPicPr>
        <p:blipFill>
          <a:blip r:embed="rId6" cstate="print">
            <a:extLst>
              <a:ext uri="{28A0092B-C50C-407E-A947-70E740481C1C}">
                <a14:useLocalDpi xmlns:a14="http://schemas.microsoft.com/office/drawing/2010/main" val="0"/>
              </a:ext>
            </a:extLst>
          </a:blip>
          <a:srcRect l="16667" r="16667"/>
          <a:stretch/>
        </p:blipFill>
        <p:spPr>
          <a:xfrm>
            <a:off x="4464519" y="2060749"/>
            <a:ext cx="2494800" cy="2494800"/>
          </a:xfrm>
          <a:prstGeom prst="rect">
            <a:avLst/>
          </a:prstGeom>
          <a:ln w="28575">
            <a:solidFill>
              <a:srgbClr val="484A47"/>
            </a:solidFill>
          </a:ln>
        </p:spPr>
      </p:pic>
      <p:sp>
        <p:nvSpPr>
          <p:cNvPr id="7" name="TextBox 6">
            <a:extLst>
              <a:ext uri="{FF2B5EF4-FFF2-40B4-BE49-F238E27FC236}">
                <a16:creationId xmlns:a16="http://schemas.microsoft.com/office/drawing/2014/main" id="{860DCC7B-EBAA-68E7-2F8D-A740A7AF13B3}"/>
              </a:ext>
            </a:extLst>
          </p:cNvPr>
          <p:cNvSpPr txBox="1"/>
          <p:nvPr/>
        </p:nvSpPr>
        <p:spPr>
          <a:xfrm>
            <a:off x="430447" y="1270147"/>
            <a:ext cx="10061412" cy="400110"/>
          </a:xfrm>
          <a:prstGeom prst="rect">
            <a:avLst/>
          </a:prstGeom>
          <a:noFill/>
        </p:spPr>
        <p:txBody>
          <a:bodyPr wrap="square" lIns="91440" tIns="45720" rIns="91440" bIns="45720" rtlCol="0" anchor="t">
            <a:spAutoFit/>
          </a:bodyPr>
          <a:lstStyle/>
          <a:p>
            <a:r>
              <a:rPr lang="en-GB" sz="2000" b="1" dirty="0">
                <a:solidFill>
                  <a:schemeClr val="bg1"/>
                </a:solidFill>
                <a:latin typeface="Lato" panose="020F0502020204030203" pitchFamily="34" charset="77"/>
              </a:rPr>
              <a:t>Here are some example roles and careers linked to </a:t>
            </a:r>
            <a:r>
              <a:rPr lang="en-GB" sz="2000" b="1" u="sng" dirty="0">
                <a:solidFill>
                  <a:srgbClr val="484A47"/>
                </a:solidFill>
                <a:latin typeface="Lato" panose="020F0502020204030203" pitchFamily="34" charset="0"/>
                <a:cs typeface="Lato" panose="020F0502020204030203" pitchFamily="34" charset="0"/>
                <a:hlinkClick r:id="rId7"/>
              </a:rPr>
              <a:t>Computing and IT</a:t>
            </a:r>
            <a:endParaRPr lang="en-GB" sz="2000" b="1" u="sng" dirty="0">
              <a:solidFill>
                <a:srgbClr val="484A47"/>
              </a:solidFill>
              <a:latin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B794327E-220B-9A2D-102E-69E7AB3B7FF2}"/>
              </a:ext>
            </a:extLst>
          </p:cNvPr>
          <p:cNvSpPr/>
          <p:nvPr/>
        </p:nvSpPr>
        <p:spPr>
          <a:xfrm>
            <a:off x="8382901" y="5767922"/>
            <a:ext cx="2641757" cy="369332"/>
          </a:xfrm>
          <a:prstGeom prst="rect">
            <a:avLst/>
          </a:prstGeom>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BBC Bitesize case study</a:t>
            </a:r>
            <a:endParaRPr lang="en-GB" dirty="0">
              <a:solidFill>
                <a:schemeClr val="tx2"/>
              </a:solidFill>
              <a:latin typeface="Lato" panose="020F0502020204030203" pitchFamily="34" charset="0"/>
              <a:cs typeface="Lato" panose="020F0502020204030203" pitchFamily="34" charset="0"/>
            </a:endParaRPr>
          </a:p>
        </p:txBody>
      </p:sp>
      <p:sp>
        <p:nvSpPr>
          <p:cNvPr id="11" name="Rectangle 10">
            <a:extLst>
              <a:ext uri="{FF2B5EF4-FFF2-40B4-BE49-F238E27FC236}">
                <a16:creationId xmlns:a16="http://schemas.microsoft.com/office/drawing/2014/main" id="{FA85D384-B168-26E3-D586-5006680DCC8B}"/>
              </a:ext>
            </a:extLst>
          </p:cNvPr>
          <p:cNvSpPr/>
          <p:nvPr/>
        </p:nvSpPr>
        <p:spPr>
          <a:xfrm>
            <a:off x="4338348" y="5767922"/>
            <a:ext cx="2747142" cy="369332"/>
          </a:xfrm>
          <a:prstGeom prst="rect">
            <a:avLst/>
          </a:prstGeom>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BBC Bitesize case study</a:t>
            </a:r>
            <a:endParaRPr lang="en-GB" dirty="0">
              <a:solidFill>
                <a:schemeClr val="tx2"/>
              </a:solidFill>
              <a:latin typeface="Lato" panose="020F0502020204030203" pitchFamily="34" charset="0"/>
              <a:cs typeface="Lato" panose="020F0502020204030203" pitchFamily="34" charset="0"/>
            </a:endParaRPr>
          </a:p>
        </p:txBody>
      </p:sp>
      <p:sp>
        <p:nvSpPr>
          <p:cNvPr id="14" name="Rectangle 13">
            <a:extLst>
              <a:ext uri="{FF2B5EF4-FFF2-40B4-BE49-F238E27FC236}">
                <a16:creationId xmlns:a16="http://schemas.microsoft.com/office/drawing/2014/main" id="{DDCEE8E1-155D-AAC8-3B3E-9D34A350D6F1}"/>
              </a:ext>
            </a:extLst>
          </p:cNvPr>
          <p:cNvSpPr/>
          <p:nvPr/>
        </p:nvSpPr>
        <p:spPr>
          <a:xfrm>
            <a:off x="240743" y="5292505"/>
            <a:ext cx="2661691" cy="369332"/>
          </a:xfrm>
          <a:prstGeom prst="rect">
            <a:avLst/>
          </a:prstGeom>
        </p:spPr>
        <p:txBody>
          <a:bodyPr wrap="non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10">
                  <a:extLst>
                    <a:ext uri="{A12FA001-AC4F-418D-AE19-62706E023703}">
                      <ahyp:hlinkClr xmlns:ahyp="http://schemas.microsoft.com/office/drawing/2018/hyperlinkcolor" val="tx"/>
                    </a:ext>
                  </a:extLst>
                </a:hlinkClick>
              </a:rPr>
              <a:t>BBC Bitesize case study</a:t>
            </a:r>
            <a:r>
              <a:rPr lang="en-GB" dirty="0">
                <a:solidFill>
                  <a:schemeClr val="tx2"/>
                </a:solidFill>
                <a:latin typeface="Lato" panose="020F0502020204030203" pitchFamily="34" charset="0"/>
                <a:cs typeface="Lato" panose="020F0502020204030203" pitchFamily="34" charset="0"/>
              </a:rPr>
              <a:t> </a:t>
            </a:r>
            <a:endParaRPr lang="en-US" dirty="0">
              <a:solidFill>
                <a:schemeClr val="tx2"/>
              </a:solidFill>
              <a:latin typeface="Lato" panose="020F0502020204030203" pitchFamily="34" charset="0"/>
              <a:cs typeface="Lato" panose="020F0502020204030203" pitchFamily="34" charset="0"/>
            </a:endParaRPr>
          </a:p>
        </p:txBody>
      </p:sp>
      <p:sp>
        <p:nvSpPr>
          <p:cNvPr id="18" name="Rectangle 17">
            <a:extLst>
              <a:ext uri="{FF2B5EF4-FFF2-40B4-BE49-F238E27FC236}">
                <a16:creationId xmlns:a16="http://schemas.microsoft.com/office/drawing/2014/main" id="{E1AAE9D5-5484-B11D-4168-0D9395D24654}"/>
              </a:ext>
            </a:extLst>
          </p:cNvPr>
          <p:cNvSpPr/>
          <p:nvPr/>
        </p:nvSpPr>
        <p:spPr>
          <a:xfrm>
            <a:off x="240743" y="5772377"/>
            <a:ext cx="2661691" cy="369332"/>
          </a:xfrm>
          <a:prstGeom prst="rect">
            <a:avLst/>
          </a:prstGeom>
        </p:spPr>
        <p:txBody>
          <a:bodyPr wrap="non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11">
                  <a:extLst>
                    <a:ext uri="{A12FA001-AC4F-418D-AE19-62706E023703}">
                      <ahyp:hlinkClr xmlns:ahyp="http://schemas.microsoft.com/office/drawing/2018/hyperlinkcolor" val="tx"/>
                    </a:ext>
                  </a:extLst>
                </a:hlinkClick>
              </a:rPr>
              <a:t>BBC Bitesize case study</a:t>
            </a:r>
            <a:r>
              <a:rPr lang="en-GB" dirty="0">
                <a:solidFill>
                  <a:schemeClr val="tx2"/>
                </a:solidFill>
                <a:latin typeface="Lato" panose="020F0502020204030203" pitchFamily="34" charset="0"/>
                <a:cs typeface="Lato" panose="020F0502020204030203" pitchFamily="34" charset="0"/>
              </a:rPr>
              <a:t> </a:t>
            </a:r>
            <a:endParaRPr lang="en-US" dirty="0">
              <a:solidFill>
                <a:schemeClr val="tx2"/>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1435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6774A-EE2C-ECE6-CEDA-9D950EDC41D9}"/>
              </a:ext>
            </a:extLst>
          </p:cNvPr>
          <p:cNvSpPr/>
          <p:nvPr/>
        </p:nvSpPr>
        <p:spPr>
          <a:xfrm>
            <a:off x="6355118" y="2061029"/>
            <a:ext cx="4886412" cy="3918857"/>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D11427-4412-3AC1-B662-D0F1AC1039FC}"/>
              </a:ext>
            </a:extLst>
          </p:cNvPr>
          <p:cNvSpPr/>
          <p:nvPr/>
        </p:nvSpPr>
        <p:spPr>
          <a:xfrm>
            <a:off x="883232" y="2061029"/>
            <a:ext cx="4886412" cy="3918857"/>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4294967295"/>
          </p:nvPr>
        </p:nvSpPr>
        <p:spPr>
          <a:xfrm>
            <a:off x="427268" y="547270"/>
            <a:ext cx="11236504" cy="933450"/>
          </a:xfrm>
          <a:prstGeom prst="rect">
            <a:avLst/>
          </a:prstGeom>
        </p:spPr>
        <p:txBody>
          <a:bodyPr vert="horz" lIns="91440" tIns="45720" rIns="91440" bIns="45720" rtlCol="0" anchor="t">
            <a:noAutofit/>
          </a:bodyPr>
          <a:lstStyle/>
          <a:p>
            <a:pPr marL="0" indent="0">
              <a:buNone/>
            </a:pPr>
            <a:r>
              <a:rPr lang="en-GB" sz="3200" b="1" dirty="0">
                <a:solidFill>
                  <a:schemeClr val="bg1"/>
                </a:solidFill>
                <a:latin typeface="Lato" panose="020F0502020204030203" pitchFamily="34" charset="77"/>
                <a:cs typeface="Calibri"/>
              </a:rPr>
              <a:t>Not so obvious subjects using Computer Science/IT:</a:t>
            </a:r>
            <a:br>
              <a:rPr lang="en-GB" sz="3200" b="1" dirty="0">
                <a:solidFill>
                  <a:schemeClr val="bg1"/>
                </a:solidFill>
                <a:latin typeface="Lato" panose="020F0502020204030203" pitchFamily="34" charset="77"/>
                <a:cs typeface="Calibri"/>
              </a:rPr>
            </a:br>
            <a:br>
              <a:rPr lang="en-GB" sz="3200" b="1" dirty="0">
                <a:solidFill>
                  <a:schemeClr val="bg1"/>
                </a:solidFill>
                <a:latin typeface="Lato" panose="020F0502020204030203" pitchFamily="34" charset="77"/>
                <a:cs typeface="Calibri"/>
              </a:rPr>
            </a:br>
            <a:r>
              <a:rPr lang="en-GB" sz="2400" dirty="0">
                <a:solidFill>
                  <a:schemeClr val="bg1"/>
                </a:solidFill>
                <a:latin typeface="Lato" panose="020F0502020204030203" pitchFamily="34" charset="77"/>
                <a:cs typeface="Calibri"/>
              </a:rPr>
              <a:t>Ever thought about..?</a:t>
            </a:r>
          </a:p>
        </p:txBody>
      </p:sp>
      <p:pic>
        <p:nvPicPr>
          <p:cNvPr id="18" name="Picture 18" descr="Logo&#10;&#10;Description automatically generated">
            <a:extLst>
              <a:ext uri="{FF2B5EF4-FFF2-40B4-BE49-F238E27FC236}">
                <a16:creationId xmlns:a16="http://schemas.microsoft.com/office/drawing/2014/main" id="{8A9645F0-8350-DB06-CC2A-3F0191E2046B}"/>
              </a:ext>
            </a:extLst>
          </p:cNvPr>
          <p:cNvPicPr>
            <a:picLocks noChangeAspect="1"/>
          </p:cNvPicPr>
          <p:nvPr/>
        </p:nvPicPr>
        <p:blipFill>
          <a:blip r:embed="rId3"/>
          <a:stretch>
            <a:fillRect/>
          </a:stretch>
        </p:blipFill>
        <p:spPr>
          <a:xfrm>
            <a:off x="427268" y="2547825"/>
            <a:ext cx="804831" cy="792339"/>
          </a:xfrm>
          <a:prstGeom prst="rect">
            <a:avLst/>
          </a:prstGeom>
        </p:spPr>
      </p:pic>
      <p:pic>
        <p:nvPicPr>
          <p:cNvPr id="1028" name="Picture 4" descr="National Careers Service - National Online Recruitment Academy">
            <a:extLst>
              <a:ext uri="{FF2B5EF4-FFF2-40B4-BE49-F238E27FC236}">
                <a16:creationId xmlns:a16="http://schemas.microsoft.com/office/drawing/2014/main" id="{682C73E1-FFCF-0A13-1494-123705D39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228" y="2547824"/>
            <a:ext cx="671780" cy="79227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6946F326-B2EC-027B-8BAF-37F966A14D3C}"/>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214347-96A1-62B0-8860-5FA23F4F0837}"/>
              </a:ext>
            </a:extLst>
          </p:cNvPr>
          <p:cNvSpPr txBox="1"/>
          <p:nvPr/>
        </p:nvSpPr>
        <p:spPr>
          <a:xfrm>
            <a:off x="1470930" y="2782669"/>
            <a:ext cx="3726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A8A9"/>
                </a:solidFill>
                <a:latin typeface="Lato" panose="020F0502020204030203" pitchFamily="34" charset="0"/>
                <a:ea typeface="+mn-lt"/>
                <a:cs typeface="Lato" panose="020F0502020204030203" pitchFamily="34" charset="0"/>
                <a:hlinkClick r:id="rId5">
                  <a:extLst>
                    <a:ext uri="{A12FA001-AC4F-418D-AE19-62706E023703}">
                      <ahyp:hlinkClr xmlns:ahyp="http://schemas.microsoft.com/office/drawing/2018/hyperlinkcolor" val="tx"/>
                    </a:ext>
                  </a:extLst>
                </a:hlinkClick>
              </a:rPr>
              <a:t>How to become a Trainee Business Analyst: Megan's story</a:t>
            </a:r>
            <a:endParaRPr lang="en-US">
              <a:solidFill>
                <a:srgbClr val="00A8A9"/>
              </a:solidFill>
              <a:latin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25DCADE9-D744-374A-8481-F2A13196D286}"/>
              </a:ext>
            </a:extLst>
          </p:cNvPr>
          <p:cNvSpPr txBox="1"/>
          <p:nvPr/>
        </p:nvSpPr>
        <p:spPr>
          <a:xfrm>
            <a:off x="1470932" y="3653183"/>
            <a:ext cx="3726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A8A9"/>
                </a:solidFill>
                <a:latin typeface="Lato" panose="020F0502020204030203" pitchFamily="34" charset="0"/>
                <a:ea typeface="+mn-lt"/>
                <a:cs typeface="Lato" panose="020F0502020204030203" pitchFamily="34" charset="0"/>
                <a:hlinkClick r:id="rId6">
                  <a:extLst>
                    <a:ext uri="{A12FA001-AC4F-418D-AE19-62706E023703}">
                      <ahyp:hlinkClr xmlns:ahyp="http://schemas.microsoft.com/office/drawing/2018/hyperlinkcolor" val="tx"/>
                    </a:ext>
                  </a:extLst>
                </a:hlinkClick>
              </a:rPr>
              <a:t>How to become a Senior systems Engineer: Ben's story</a:t>
            </a:r>
            <a:endParaRPr lang="en-US" dirty="0">
              <a:solidFill>
                <a:srgbClr val="00A8A9"/>
              </a:solidFill>
              <a:latin typeface="Lato" panose="020F0502020204030203" pitchFamily="34" charset="0"/>
              <a:ea typeface="+mn-lt"/>
              <a:cs typeface="Lato" panose="020F0502020204030203" pitchFamily="34" charset="0"/>
            </a:endParaRPr>
          </a:p>
        </p:txBody>
      </p:sp>
      <p:sp>
        <p:nvSpPr>
          <p:cNvPr id="8" name="TextBox 7">
            <a:extLst>
              <a:ext uri="{FF2B5EF4-FFF2-40B4-BE49-F238E27FC236}">
                <a16:creationId xmlns:a16="http://schemas.microsoft.com/office/drawing/2014/main" id="{338A53AC-CEC6-606D-48B2-133CB9F1DBD3}"/>
              </a:ext>
            </a:extLst>
          </p:cNvPr>
          <p:cNvSpPr txBox="1"/>
          <p:nvPr/>
        </p:nvSpPr>
        <p:spPr>
          <a:xfrm>
            <a:off x="1470930" y="4523697"/>
            <a:ext cx="40388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A8A9"/>
                </a:solidFill>
                <a:latin typeface="Lato" panose="020F0502020204030203" pitchFamily="34" charset="0"/>
                <a:ea typeface="+mn-lt"/>
                <a:cs typeface="Lato" panose="020F0502020204030203" pitchFamily="34" charset="0"/>
                <a:hlinkClick r:id="rId7">
                  <a:extLst>
                    <a:ext uri="{A12FA001-AC4F-418D-AE19-62706E023703}">
                      <ahyp:hlinkClr xmlns:ahyp="http://schemas.microsoft.com/office/drawing/2018/hyperlinkcolor" val="tx"/>
                    </a:ext>
                  </a:extLst>
                </a:hlinkClick>
              </a:rPr>
              <a:t>How to become a Gaming Company Director: Mike's story</a:t>
            </a:r>
            <a:endParaRPr lang="en-US" dirty="0">
              <a:solidFill>
                <a:srgbClr val="00A8A9"/>
              </a:solidFill>
              <a:latin typeface="Lato" panose="020F0502020204030203" pitchFamily="34" charset="0"/>
              <a:ea typeface="+mn-lt"/>
              <a:cs typeface="Lato" panose="020F0502020204030203" pitchFamily="34" charset="0"/>
            </a:endParaRPr>
          </a:p>
        </p:txBody>
      </p:sp>
      <p:sp>
        <p:nvSpPr>
          <p:cNvPr id="11" name="TextBox 10">
            <a:extLst>
              <a:ext uri="{FF2B5EF4-FFF2-40B4-BE49-F238E27FC236}">
                <a16:creationId xmlns:a16="http://schemas.microsoft.com/office/drawing/2014/main" id="{BDB7246B-E974-E111-2761-DF8E24A1BC9B}"/>
              </a:ext>
            </a:extLst>
          </p:cNvPr>
          <p:cNvSpPr txBox="1"/>
          <p:nvPr/>
        </p:nvSpPr>
        <p:spPr>
          <a:xfrm>
            <a:off x="7149482" y="3653183"/>
            <a:ext cx="35876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A8A9"/>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Robotics Engineer | Explore careers | National Careers Service</a:t>
            </a:r>
            <a:endParaRPr lang="en-US" dirty="0">
              <a:solidFill>
                <a:srgbClr val="00A8A9"/>
              </a:solidFill>
              <a:latin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14AFD42A-1FE2-587C-DC9D-E7F48340A278}"/>
              </a:ext>
            </a:extLst>
          </p:cNvPr>
          <p:cNvSpPr txBox="1"/>
          <p:nvPr/>
        </p:nvSpPr>
        <p:spPr>
          <a:xfrm>
            <a:off x="7159007" y="2782669"/>
            <a:ext cx="357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A8A9"/>
                </a:solidFill>
                <a:latin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Geospatial Technicin | Explore careers | National Careers Service</a:t>
            </a:r>
            <a:endParaRPr lang="en-US">
              <a:solidFill>
                <a:srgbClr val="00A8A9"/>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8400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AF7049-1341-1929-8AF5-7870BC16BEFC}"/>
              </a:ext>
            </a:extLst>
          </p:cNvPr>
          <p:cNvSpPr/>
          <p:nvPr/>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sp>
        <p:nvSpPr>
          <p:cNvPr id="2" name="Title 1"/>
          <p:cNvSpPr>
            <a:spLocks noGrp="1"/>
          </p:cNvSpPr>
          <p:nvPr>
            <p:ph type="ctrTitle" idx="4294967295"/>
          </p:nvPr>
        </p:nvSpPr>
        <p:spPr>
          <a:xfrm>
            <a:off x="608344" y="3410823"/>
            <a:ext cx="4369008" cy="2387600"/>
          </a:xfrm>
          <a:prstGeom prst="rect">
            <a:avLst/>
          </a:prstGeom>
        </p:spPr>
        <p:txBody>
          <a:bodyPr lIns="91440" tIns="45720" rIns="91440" bIns="45720" anchor="t"/>
          <a:lstStyle/>
          <a:p>
            <a:r>
              <a:rPr lang="en-GB" sz="3600" b="1" dirty="0">
                <a:solidFill>
                  <a:schemeClr val="bg2"/>
                </a:solidFill>
                <a:latin typeface="Lato" panose="020F0502020204030203" pitchFamily="34" charset="77"/>
                <a:ea typeface="Calibri Light"/>
                <a:cs typeface="Calibri"/>
              </a:rPr>
              <a:t>MYPATH Job of the week (Computer Science/IT) </a:t>
            </a:r>
            <a:endParaRPr lang="en-GB" sz="3600" b="1" dirty="0">
              <a:solidFill>
                <a:schemeClr val="bg2"/>
              </a:solidFill>
              <a:latin typeface="Lato" panose="020F0502020204030203" pitchFamily="34" charset="77"/>
              <a:ea typeface="+mj-lt"/>
              <a:cs typeface="Calibri"/>
            </a:endParaRPr>
          </a:p>
          <a:p>
            <a:endParaRPr lang="en-GB" sz="3600" b="1" dirty="0">
              <a:solidFill>
                <a:schemeClr val="bg2"/>
              </a:solidFill>
              <a:latin typeface="Lato" panose="020F0502020204030203" pitchFamily="34" charset="77"/>
              <a:cs typeface="Calibri" panose="020F0502020204030204" pitchFamily="34" charset="0"/>
            </a:endParaRPr>
          </a:p>
        </p:txBody>
      </p:sp>
      <p:pic>
        <p:nvPicPr>
          <p:cNvPr id="12" name="Picture 11" descr="A blue and white calendar&#10;&#10;AI-generated content may be incorrect.">
            <a:extLst>
              <a:ext uri="{FF2B5EF4-FFF2-40B4-BE49-F238E27FC236}">
                <a16:creationId xmlns:a16="http://schemas.microsoft.com/office/drawing/2014/main" id="{2B5CADCD-2731-6A88-3450-8BDFAA7D8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08" y="982981"/>
            <a:ext cx="2132675" cy="2132675"/>
          </a:xfrm>
          <a:prstGeom prst="rect">
            <a:avLst/>
          </a:prstGeom>
        </p:spPr>
      </p:pic>
      <p:pic>
        <p:nvPicPr>
          <p:cNvPr id="13" name="Picture 12">
            <a:extLst>
              <a:ext uri="{FF2B5EF4-FFF2-40B4-BE49-F238E27FC236}">
                <a16:creationId xmlns:a16="http://schemas.microsoft.com/office/drawing/2014/main" id="{EE33A08E-77B4-DFCF-3C28-70295AEC5B41}"/>
              </a:ext>
            </a:extLst>
          </p:cNvPr>
          <p:cNvPicPr>
            <a:picLocks noChangeAspect="1"/>
          </p:cNvPicPr>
          <p:nvPr/>
        </p:nvPicPr>
        <p:blipFill>
          <a:blip r:embed="rId4">
            <a:lum bright="70000" contrast="-70000"/>
            <a:alphaModFix amt="50000"/>
          </a:blip>
          <a:srcRect l="35961"/>
          <a:stretch>
            <a:fillRect/>
          </a:stretch>
        </p:blipFill>
        <p:spPr>
          <a:xfrm>
            <a:off x="0" y="5057109"/>
            <a:ext cx="4977352" cy="1423340"/>
          </a:xfrm>
          <a:prstGeom prst="rect">
            <a:avLst/>
          </a:prstGeom>
        </p:spPr>
      </p:pic>
      <p:sp>
        <p:nvSpPr>
          <p:cNvPr id="4" name="TextBox 3">
            <a:extLst>
              <a:ext uri="{FF2B5EF4-FFF2-40B4-BE49-F238E27FC236}">
                <a16:creationId xmlns:a16="http://schemas.microsoft.com/office/drawing/2014/main" id="{867C8353-F272-7188-2EC1-D3D60A2762E2}"/>
              </a:ext>
            </a:extLst>
          </p:cNvPr>
          <p:cNvSpPr txBox="1"/>
          <p:nvPr/>
        </p:nvSpPr>
        <p:spPr>
          <a:xfrm>
            <a:off x="7242114" y="4251363"/>
            <a:ext cx="91408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tx2"/>
                </a:solidFill>
                <a:latin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Financial Advisor</a:t>
            </a:r>
            <a:r>
              <a:rPr lang="en-GB" sz="3200" b="1" dirty="0">
                <a:solidFill>
                  <a:schemeClr val="tx2"/>
                </a:solidFill>
                <a:latin typeface="Lato" panose="020F0502020204030203" pitchFamily="34" charset="0"/>
                <a:ea typeface="Source Sans Pro"/>
                <a:cs typeface="Lato" panose="020F0502020204030203" pitchFamily="34" charset="0"/>
              </a:rPr>
              <a:t> </a:t>
            </a:r>
            <a:endParaRPr lang="en-GB" sz="3200" b="1" u="sng" dirty="0">
              <a:solidFill>
                <a:schemeClr val="tx2"/>
              </a:solidFill>
              <a:latin typeface="Lato" panose="020F0502020204030203" pitchFamily="34" charset="0"/>
              <a:ea typeface="+mn-lt"/>
              <a:cs typeface="Lato" panose="020F0502020204030203" pitchFamily="34" charset="0"/>
            </a:endParaRPr>
          </a:p>
          <a:p>
            <a:endParaRPr lang="en-GB" sz="3200" b="1" u="sng" dirty="0">
              <a:solidFill>
                <a:srgbClr val="05A8A7"/>
              </a:solidFill>
              <a:latin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420ECADA-612A-C112-580A-63B95AF73479}"/>
              </a:ext>
            </a:extLst>
          </p:cNvPr>
          <p:cNvSpPr txBox="1"/>
          <p:nvPr/>
        </p:nvSpPr>
        <p:spPr>
          <a:xfrm>
            <a:off x="7242114" y="2245768"/>
            <a:ext cx="91408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tx2"/>
                </a:solidFill>
                <a:latin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Intelligence Analyst</a:t>
            </a:r>
            <a:r>
              <a:rPr lang="en-GB" sz="3200" b="1" dirty="0">
                <a:solidFill>
                  <a:schemeClr val="tx2"/>
                </a:solidFill>
                <a:latin typeface="Lato" panose="020F0502020204030203" pitchFamily="34" charset="0"/>
                <a:cs typeface="Lato" panose="020F0502020204030203" pitchFamily="34" charset="0"/>
              </a:rPr>
              <a:t> </a:t>
            </a:r>
            <a:endParaRPr lang="en-GB" sz="3200" b="1" u="sng" dirty="0">
              <a:solidFill>
                <a:schemeClr val="tx2"/>
              </a:solidFill>
              <a:latin typeface="Lato" panose="020F0502020204030203" pitchFamily="34" charset="0"/>
              <a:ea typeface="+mn-lt"/>
              <a:cs typeface="Lato" panose="020F0502020204030203" pitchFamily="34" charset="0"/>
            </a:endParaRPr>
          </a:p>
          <a:p>
            <a:endParaRPr lang="en-GB" sz="3200" b="1" u="sng" dirty="0">
              <a:solidFill>
                <a:srgbClr val="05A8A7"/>
              </a:solidFill>
              <a:latin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A61227F5-BF2F-0082-6FD9-C0386DD9DE63}"/>
              </a:ext>
            </a:extLst>
          </p:cNvPr>
          <p:cNvSpPr txBox="1"/>
          <p:nvPr/>
        </p:nvSpPr>
        <p:spPr>
          <a:xfrm>
            <a:off x="7242114" y="3236060"/>
            <a:ext cx="91408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tx2"/>
                </a:solidFill>
                <a:latin typeface="Lato" panose="020F0502020204030203" pitchFamily="34" charset="0"/>
                <a:cs typeface="Lato" panose="020F0502020204030203" pitchFamily="34" charset="0"/>
                <a:hlinkClick r:id="rId7">
                  <a:extLst>
                    <a:ext uri="{A12FA001-AC4F-418D-AE19-62706E023703}">
                      <ahyp:hlinkClr xmlns:ahyp="http://schemas.microsoft.com/office/drawing/2018/hyperlinkcolor" val="tx"/>
                    </a:ext>
                  </a:extLst>
                </a:hlinkClick>
              </a:rPr>
              <a:t>IT Technician</a:t>
            </a:r>
            <a:r>
              <a:rPr lang="en-GB" sz="3200" b="1" dirty="0">
                <a:solidFill>
                  <a:schemeClr val="tx2"/>
                </a:solidFill>
                <a:latin typeface="Lato" panose="020F0502020204030203" pitchFamily="34" charset="0"/>
                <a:cs typeface="Lato" panose="020F0502020204030203" pitchFamily="34" charset="0"/>
              </a:rPr>
              <a:t> </a:t>
            </a:r>
            <a:endParaRPr lang="en-GB" sz="3200" b="1" u="sng" dirty="0">
              <a:solidFill>
                <a:schemeClr val="tx2"/>
              </a:solidFill>
              <a:latin typeface="Lato" panose="020F0502020204030203" pitchFamily="34" charset="0"/>
              <a:ea typeface="+mn-lt"/>
              <a:cs typeface="Lato" panose="020F0502020204030203" pitchFamily="34" charset="0"/>
            </a:endParaRPr>
          </a:p>
          <a:p>
            <a:endParaRPr lang="en-GB" sz="3200" b="1" u="sng" dirty="0">
              <a:solidFill>
                <a:srgbClr val="05A8A7"/>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985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striped background&#10;&#10;AI-generated content may be incorrect.">
            <a:extLst>
              <a:ext uri="{FF2B5EF4-FFF2-40B4-BE49-F238E27FC236}">
                <a16:creationId xmlns:a16="http://schemas.microsoft.com/office/drawing/2014/main" id="{ED10A977-B4E2-F067-6D36-B6EB62DD2E06}"/>
              </a:ext>
            </a:extLst>
          </p:cNvPr>
          <p:cNvPicPr>
            <a:picLocks noChangeAspect="1"/>
          </p:cNvPicPr>
          <p:nvPr/>
        </p:nvPicPr>
        <p:blipFill>
          <a:blip r:embed="rId3">
            <a:extLst>
              <a:ext uri="{28A0092B-C50C-407E-A947-70E740481C1C}">
                <a14:useLocalDpi xmlns:a14="http://schemas.microsoft.com/office/drawing/2010/main" val="0"/>
              </a:ext>
            </a:extLst>
          </a:blip>
          <a:srcRect b="55230"/>
          <a:stretch>
            <a:fillRect/>
          </a:stretch>
        </p:blipFill>
        <p:spPr>
          <a:xfrm>
            <a:off x="3517250" y="6141325"/>
            <a:ext cx="8701507" cy="716675"/>
          </a:xfrm>
          <a:prstGeom prst="rect">
            <a:avLst/>
          </a:prstGeom>
        </p:spPr>
      </p:pic>
      <p:pic>
        <p:nvPicPr>
          <p:cNvPr id="9" name="Picture 8" descr="A black and grey striped background&#10;&#10;AI-generated content may be incorrect.">
            <a:extLst>
              <a:ext uri="{FF2B5EF4-FFF2-40B4-BE49-F238E27FC236}">
                <a16:creationId xmlns:a16="http://schemas.microsoft.com/office/drawing/2014/main" id="{6DED9C11-AF11-05BC-4FA1-673B1A051D65}"/>
              </a:ext>
            </a:extLst>
          </p:cNvPr>
          <p:cNvPicPr>
            <a:picLocks noChangeAspect="1"/>
          </p:cNvPicPr>
          <p:nvPr/>
        </p:nvPicPr>
        <p:blipFill>
          <a:blip r:embed="rId3">
            <a:extLst>
              <a:ext uri="{28A0092B-C50C-407E-A947-70E740481C1C}">
                <a14:useLocalDpi xmlns:a14="http://schemas.microsoft.com/office/drawing/2010/main" val="0"/>
              </a:ext>
            </a:extLst>
          </a:blip>
          <a:srcRect l="75905"/>
          <a:stretch>
            <a:fillRect/>
          </a:stretch>
        </p:blipFill>
        <p:spPr>
          <a:xfrm>
            <a:off x="0" y="3452804"/>
            <a:ext cx="2096654" cy="1600790"/>
          </a:xfrm>
          <a:prstGeom prst="rect">
            <a:avLst/>
          </a:prstGeom>
        </p:spPr>
      </p:pic>
      <p:sp>
        <p:nvSpPr>
          <p:cNvPr id="3" name="Subtitle 2"/>
          <p:cNvSpPr>
            <a:spLocks noGrp="1"/>
          </p:cNvSpPr>
          <p:nvPr>
            <p:ph type="subTitle" idx="4294967295"/>
          </p:nvPr>
        </p:nvSpPr>
        <p:spPr>
          <a:xfrm>
            <a:off x="522949" y="503555"/>
            <a:ext cx="9519952" cy="931862"/>
          </a:xfrm>
          <a:prstGeom prst="rect">
            <a:avLst/>
          </a:prstGeom>
        </p:spPr>
        <p:txBody>
          <a:bodyPr vert="horz" lIns="91440" tIns="45720" rIns="91440" bIns="45720" rtlCol="0" anchor="t">
            <a:noAutofit/>
          </a:bodyPr>
          <a:lstStyle/>
          <a:p>
            <a:pPr marL="0" indent="0">
              <a:buNone/>
            </a:pPr>
            <a:r>
              <a:rPr lang="en-GB" sz="3600" b="1" dirty="0">
                <a:latin typeface="Lato" panose="020F0502020204030203" pitchFamily="34" charset="77"/>
              </a:rPr>
              <a:t>From passion to profession: </a:t>
            </a:r>
          </a:p>
          <a:p>
            <a:pPr marL="0" indent="0">
              <a:buNone/>
            </a:pPr>
            <a:endParaRPr lang="en-GB" sz="1000" b="1" dirty="0">
              <a:latin typeface="Lato" panose="020F0502020204030203" pitchFamily="34" charset="77"/>
            </a:endParaRPr>
          </a:p>
          <a:p>
            <a:pPr marL="0" indent="0">
              <a:buNone/>
            </a:pPr>
            <a:r>
              <a:rPr lang="en-GB" b="1" dirty="0">
                <a:latin typeface="Lato" panose="020F0502020204030203" pitchFamily="34" charset="77"/>
              </a:rPr>
              <a:t>Share a role that sparks your interest</a:t>
            </a:r>
          </a:p>
          <a:p>
            <a:pPr marL="0" indent="0">
              <a:buNone/>
            </a:pPr>
            <a:endParaRPr lang="en-GB" sz="100" dirty="0">
              <a:solidFill>
                <a:schemeClr val="tx2"/>
              </a:solidFill>
              <a:latin typeface="Lato" panose="020F0502020204030203" pitchFamily="34" charset="77"/>
              <a:cs typeface="Calibri"/>
            </a:endParaRPr>
          </a:p>
          <a:p>
            <a:pPr marL="0" indent="0">
              <a:buNone/>
            </a:pPr>
            <a:r>
              <a:rPr lang="en-GB" sz="1800" dirty="0">
                <a:solidFill>
                  <a:schemeClr val="tx2"/>
                </a:solidFill>
                <a:latin typeface="Lato" panose="020F0502020204030203" pitchFamily="34" charset="77"/>
                <a:cs typeface="Calibri"/>
              </a:rPr>
              <a:t>Prepare a 3-5 minute talk to share with a small group on any role that interests you related to Computer Science/IT.</a:t>
            </a:r>
          </a:p>
        </p:txBody>
      </p:sp>
      <p:sp>
        <p:nvSpPr>
          <p:cNvPr id="4" name="Subtitle 2">
            <a:extLst>
              <a:ext uri="{FF2B5EF4-FFF2-40B4-BE49-F238E27FC236}">
                <a16:creationId xmlns:a16="http://schemas.microsoft.com/office/drawing/2014/main" id="{32F89E1E-1E79-CF02-C63C-408876EEA1B7}"/>
              </a:ext>
            </a:extLst>
          </p:cNvPr>
          <p:cNvSpPr txBox="1">
            <a:spLocks/>
          </p:cNvSpPr>
          <p:nvPr/>
        </p:nvSpPr>
        <p:spPr>
          <a:xfrm>
            <a:off x="5477837" y="3027837"/>
            <a:ext cx="5622136" cy="391388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is the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do you need to do to get this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Where do you need to go to carry out this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might a typical day look like?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Why are you interested in this role?</a:t>
            </a:r>
          </a:p>
        </p:txBody>
      </p:sp>
      <p:pic>
        <p:nvPicPr>
          <p:cNvPr id="7" name="Picture 6" descr="A person sitting at a podium&#10;&#10;AI-generated content may be incorrect.">
            <a:extLst>
              <a:ext uri="{FF2B5EF4-FFF2-40B4-BE49-F238E27FC236}">
                <a16:creationId xmlns:a16="http://schemas.microsoft.com/office/drawing/2014/main" id="{150AEBB2-774F-93CA-15E8-FD17A84AF1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6654" y="2891479"/>
            <a:ext cx="2743200" cy="2743200"/>
          </a:xfrm>
          <a:prstGeom prst="rect">
            <a:avLst/>
          </a:prstGeom>
        </p:spPr>
      </p:pic>
      <p:cxnSp>
        <p:nvCxnSpPr>
          <p:cNvPr id="2" name="Straight Connector 1">
            <a:extLst>
              <a:ext uri="{FF2B5EF4-FFF2-40B4-BE49-F238E27FC236}">
                <a16:creationId xmlns:a16="http://schemas.microsoft.com/office/drawing/2014/main" id="{E1F71FD6-1FB5-3E28-BBE4-2013969E245A}"/>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85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24812E-F911-7847-B13C-AECDA1565763}"/>
              </a:ext>
            </a:extLst>
          </p:cNvPr>
          <p:cNvSpPr/>
          <p:nvPr/>
        </p:nvSpPr>
        <p:spPr>
          <a:xfrm>
            <a:off x="3879308" y="2554668"/>
            <a:ext cx="3728047" cy="377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8A6"/>
              </a:solidFill>
              <a:effectLst/>
              <a:uLnTx/>
              <a:uFillTx/>
              <a:latin typeface="Lato" panose="020F0502020204030203" pitchFamily="34" charset="77"/>
            </a:endParaRPr>
          </a:p>
        </p:txBody>
      </p:sp>
      <p:sp>
        <p:nvSpPr>
          <p:cNvPr id="2" name="Rectangle 1">
            <a:extLst>
              <a:ext uri="{FF2B5EF4-FFF2-40B4-BE49-F238E27FC236}">
                <a16:creationId xmlns:a16="http://schemas.microsoft.com/office/drawing/2014/main" id="{9526EAFF-5604-C24B-AAF5-C81392A0FA8D}"/>
              </a:ext>
            </a:extLst>
          </p:cNvPr>
          <p:cNvSpPr/>
          <p:nvPr/>
        </p:nvSpPr>
        <p:spPr>
          <a:xfrm>
            <a:off x="272880" y="2554668"/>
            <a:ext cx="3321763" cy="3779872"/>
          </a:xfrm>
          <a:prstGeom prst="rect">
            <a:avLst/>
          </a:prstGeom>
          <a:solidFill>
            <a:srgbClr val="484A47"/>
          </a:solidFill>
          <a:ln>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Lato" panose="020F0502020204030203" pitchFamily="34" charset="77"/>
            </a:endParaRPr>
          </a:p>
        </p:txBody>
      </p:sp>
      <p:sp>
        <p:nvSpPr>
          <p:cNvPr id="3" name="TextBox 2">
            <a:extLst>
              <a:ext uri="{FF2B5EF4-FFF2-40B4-BE49-F238E27FC236}">
                <a16:creationId xmlns:a16="http://schemas.microsoft.com/office/drawing/2014/main" id="{73F7930A-B75A-ED47-B671-F64D82EA86D6}"/>
              </a:ext>
            </a:extLst>
          </p:cNvPr>
          <p:cNvSpPr txBox="1"/>
          <p:nvPr/>
        </p:nvSpPr>
        <p:spPr>
          <a:xfrm>
            <a:off x="437775" y="352806"/>
            <a:ext cx="8562405"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Lato" panose="020F0502020204030203" pitchFamily="34" charset="77"/>
              </a:rPr>
              <a:t>Discover more about the role</a:t>
            </a:r>
            <a:endParaRPr kumimoji="0" lang="en-US" sz="3600" b="1" i="0" u="none" strike="noStrike" kern="1200" cap="none" spc="0" normalizeH="0" baseline="0" noProof="0" dirty="0">
              <a:ln>
                <a:noFill/>
              </a:ln>
              <a:effectLst/>
              <a:uLnTx/>
              <a:uFillTx/>
              <a:latin typeface="Lato" panose="020F0502020204030203" pitchFamily="34" charset="77"/>
              <a:cs typeface="Calibri"/>
            </a:endParaRPr>
          </a:p>
        </p:txBody>
      </p:sp>
      <p:sp>
        <p:nvSpPr>
          <p:cNvPr id="4" name="TextBox 3">
            <a:extLst>
              <a:ext uri="{FF2B5EF4-FFF2-40B4-BE49-F238E27FC236}">
                <a16:creationId xmlns:a16="http://schemas.microsoft.com/office/drawing/2014/main" id="{E6085741-4222-1949-B149-FF751E1EE3B7}"/>
              </a:ext>
            </a:extLst>
          </p:cNvPr>
          <p:cNvSpPr txBox="1"/>
          <p:nvPr/>
        </p:nvSpPr>
        <p:spPr>
          <a:xfrm>
            <a:off x="487742" y="1488916"/>
            <a:ext cx="7029160" cy="707886"/>
          </a:xfrm>
          <a:prstGeom prst="rect">
            <a:avLst/>
          </a:prstGeom>
          <a:noFill/>
        </p:spPr>
        <p:txBody>
          <a:bodyPr wrap="square" lIns="91440" tIns="45720" rIns="91440" bIns="45720" rtlCol="0" anchor="t">
            <a:spAutoFit/>
          </a:bodyPr>
          <a:lstStyle/>
          <a:p>
            <a:pPr>
              <a:defRPr/>
            </a:pPr>
            <a:r>
              <a:rPr kumimoji="0" lang="en-GB" sz="2000" b="0" i="0" u="none" strike="noStrike" kern="1200" cap="none" spc="0" normalizeH="0" baseline="0" noProof="0" dirty="0">
                <a:ln>
                  <a:noFill/>
                </a:ln>
                <a:solidFill>
                  <a:schemeClr val="tx2"/>
                </a:solidFill>
                <a:effectLst/>
                <a:uLnTx/>
                <a:uFillTx/>
                <a:latin typeface="Lato" panose="020F0502020204030203" pitchFamily="34" charset="77"/>
              </a:rPr>
              <a:t>Explore careers using </a:t>
            </a:r>
            <a:r>
              <a:rPr kumimoji="0" lang="en-GB" sz="2000" b="0" i="0" u="none" strike="noStrike" kern="1200" cap="none" spc="0" normalizeH="0" baseline="0" noProof="0" dirty="0">
                <a:ln>
                  <a:noFill/>
                </a:ln>
                <a:solidFill>
                  <a:schemeClr val="tx2"/>
                </a:solidFill>
                <a:effectLst/>
                <a:uLnTx/>
                <a:uFillTx/>
                <a:latin typeface="Lato" panose="020F0502020204030203" pitchFamily="34" charset="77"/>
                <a:hlinkClick r:id="rId3"/>
              </a:rPr>
              <a:t>National Careers Service </a:t>
            </a:r>
            <a:r>
              <a:rPr kumimoji="0" lang="en-GB" sz="2000" b="0" i="0" u="none" strike="noStrike" kern="1200" cap="none" spc="0" normalizeH="0" baseline="0" noProof="0" dirty="0">
                <a:ln>
                  <a:noFill/>
                </a:ln>
                <a:solidFill>
                  <a:schemeClr val="tx2"/>
                </a:solidFill>
                <a:effectLst/>
                <a:uLnTx/>
                <a:uFillTx/>
                <a:latin typeface="Lato" panose="020F0502020204030203" pitchFamily="34" charset="77"/>
              </a:rPr>
              <a:t>and find out about what jobs involve and how they are right for you</a:t>
            </a:r>
          </a:p>
        </p:txBody>
      </p:sp>
      <p:sp>
        <p:nvSpPr>
          <p:cNvPr id="5" name="Rectangle 4">
            <a:extLst>
              <a:ext uri="{FF2B5EF4-FFF2-40B4-BE49-F238E27FC236}">
                <a16:creationId xmlns:a16="http://schemas.microsoft.com/office/drawing/2014/main" id="{3EF52478-F4E4-674F-83ED-41A1DFBAAF9D}"/>
              </a:ext>
            </a:extLst>
          </p:cNvPr>
          <p:cNvSpPr/>
          <p:nvPr/>
        </p:nvSpPr>
        <p:spPr>
          <a:xfrm>
            <a:off x="437775" y="2702639"/>
            <a:ext cx="2871034" cy="324704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2"/>
                </a:solidFill>
                <a:effectLst/>
                <a:uLnTx/>
                <a:uFillTx/>
                <a:latin typeface="Lato" panose="020F0502020204030203" pitchFamily="34" charset="77"/>
              </a:rPr>
              <a:t>Includes:</a:t>
            </a:r>
            <a:endParaRPr kumimoji="0" lang="en-GB" sz="1800" b="1"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2"/>
                </a:solidFill>
                <a:effectLst/>
                <a:uLnTx/>
                <a:uFillTx/>
                <a:latin typeface="Lato" panose="020F0502020204030203" pitchFamily="34" charset="77"/>
              </a:rPr>
              <a:t>  </a:t>
            </a:r>
            <a:endParaRPr kumimoji="0" lang="en-GB" sz="8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Average salary</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Typical hours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Work patterns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Pathways/How to become</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Essential Skills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Daily tasks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rPr>
              <a:t>Career path and progression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rPr>
              <a:t>Current opportunities</a:t>
            </a:r>
          </a:p>
        </p:txBody>
      </p:sp>
      <p:sp>
        <p:nvSpPr>
          <p:cNvPr id="8" name="TextBox 7">
            <a:extLst>
              <a:ext uri="{FF2B5EF4-FFF2-40B4-BE49-F238E27FC236}">
                <a16:creationId xmlns:a16="http://schemas.microsoft.com/office/drawing/2014/main" id="{2A463CFE-DA5B-6341-BEAE-A0CCD088C9F2}"/>
              </a:ext>
            </a:extLst>
          </p:cNvPr>
          <p:cNvSpPr txBox="1"/>
          <p:nvPr/>
        </p:nvSpPr>
        <p:spPr>
          <a:xfrm>
            <a:off x="4093615" y="2494572"/>
            <a:ext cx="3321763" cy="3366434"/>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Cyber Security Intelligence Officer</a:t>
            </a:r>
            <a:endParaRPr lang="en-GB" dirty="0">
              <a:solidFill>
                <a:schemeClr val="bg2"/>
              </a:solidFill>
              <a:latin typeface="Lato" panose="020F0502020204030203" pitchFamily="34" charset="0"/>
              <a:cs typeface="Lato" panose="020F0502020204030203" pitchFamily="34" charset="0"/>
              <a:hlinkClick r:id="" action="ppaction://noaction">
                <a:extLst>
                  <a:ext uri="{A12FA001-AC4F-418D-AE19-62706E023703}">
                    <ahyp:hlinkClr xmlns:ahyp="http://schemas.microsoft.com/office/drawing/2018/hyperlinkcolor" val="tx"/>
                  </a:ext>
                </a:extLst>
              </a:hlinkClick>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UX User Experience Designer</a:t>
            </a:r>
            <a:endParaRPr lang="en-GB" dirty="0">
              <a:solidFill>
                <a:schemeClr val="bg2"/>
              </a:solidFill>
              <a:latin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Software/Web Developer</a:t>
            </a: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7">
                  <a:extLst>
                    <a:ext uri="{A12FA001-AC4F-418D-AE19-62706E023703}">
                      <ahyp:hlinkClr xmlns:ahyp="http://schemas.microsoft.com/office/drawing/2018/hyperlinkcolor" val="tx"/>
                    </a:ext>
                  </a:extLst>
                </a:hlinkClick>
              </a:rPr>
              <a:t>Youtuber/Vlogger</a:t>
            </a:r>
            <a:endParaRPr lang="en-GB" dirty="0">
              <a:solidFill>
                <a:schemeClr val="bg2"/>
              </a:solidFill>
              <a:latin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Computer Games Developer</a:t>
            </a:r>
            <a:endParaRPr lang="en-GB" dirty="0">
              <a:solidFill>
                <a:schemeClr val="bg2"/>
              </a:solidFill>
              <a:latin typeface="Lato" panose="020F0502020204030203" pitchFamily="34" charset="0"/>
              <a:cs typeface="Lato" panose="020F0502020204030203" pitchFamily="34" charset="0"/>
              <a:hlinkClick r:id="" action="ppaction://noaction">
                <a:extLst>
                  <a:ext uri="{A12FA001-AC4F-418D-AE19-62706E023703}">
                    <ahyp:hlinkClr xmlns:ahyp="http://schemas.microsoft.com/office/drawing/2018/hyperlinkcolor" val="tx"/>
                  </a:ext>
                </a:extLst>
              </a:hlinkClick>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ea typeface="+mn-lt"/>
                <a:cs typeface="Lato" panose="020F0502020204030203" pitchFamily="34" charset="0"/>
                <a:hlinkClick r:id="rId9">
                  <a:extLst>
                    <a:ext uri="{A12FA001-AC4F-418D-AE19-62706E023703}">
                      <ahyp:hlinkClr xmlns:ahyp="http://schemas.microsoft.com/office/drawing/2018/hyperlinkcolor" val="tx"/>
                    </a:ext>
                  </a:extLst>
                </a:hlinkClick>
              </a:rPr>
              <a:t>Systems Analyst/Engineer</a:t>
            </a:r>
            <a:endParaRPr lang="en-GB" dirty="0">
              <a:solidFill>
                <a:schemeClr val="bg2"/>
              </a:solidFill>
              <a:latin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EA72F684-3230-9E3F-5360-7394836AF21E}"/>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7892020" y="2577819"/>
            <a:ext cx="3525413" cy="3733200"/>
          </a:xfrm>
          <a:prstGeom prst="rect">
            <a:avLst/>
          </a:prstGeom>
          <a:ln w="28575">
            <a:solidFill>
              <a:srgbClr val="00A8A6"/>
            </a:solidFill>
          </a:ln>
        </p:spPr>
      </p:pic>
      <p:cxnSp>
        <p:nvCxnSpPr>
          <p:cNvPr id="9" name="Straight Connector 8">
            <a:extLst>
              <a:ext uri="{FF2B5EF4-FFF2-40B4-BE49-F238E27FC236}">
                <a16:creationId xmlns:a16="http://schemas.microsoft.com/office/drawing/2014/main" id="{99F24485-C8F4-B1FC-740D-6444F5819FD0}"/>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08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C176B-0720-1639-EFA1-0BF84FB54D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DAE200-FB47-36F1-9DA6-A38C4E73F0F2}"/>
              </a:ext>
            </a:extLst>
          </p:cNvPr>
          <p:cNvSpPr txBox="1"/>
          <p:nvPr/>
        </p:nvSpPr>
        <p:spPr>
          <a:xfrm>
            <a:off x="406012" y="434040"/>
            <a:ext cx="737547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bg1"/>
                </a:solidFill>
                <a:latin typeface="Lato" panose="020F0502020204030203" pitchFamily="34" charset="77"/>
                <a:cs typeface="Calibri"/>
              </a:rPr>
              <a:t>Why not teach Computer Science/IT?</a:t>
            </a:r>
            <a:endParaRPr lang="en-US" sz="3200" dirty="0">
              <a:solidFill>
                <a:schemeClr val="bg1"/>
              </a:solidFill>
              <a:latin typeface="Lato" panose="020F0502020204030203" pitchFamily="34" charset="77"/>
            </a:endParaRPr>
          </a:p>
        </p:txBody>
      </p:sp>
      <p:sp>
        <p:nvSpPr>
          <p:cNvPr id="3" name="TextBox 2">
            <a:extLst>
              <a:ext uri="{FF2B5EF4-FFF2-40B4-BE49-F238E27FC236}">
                <a16:creationId xmlns:a16="http://schemas.microsoft.com/office/drawing/2014/main" id="{D6D05A2A-95FE-AC1C-4982-175908A49333}"/>
              </a:ext>
            </a:extLst>
          </p:cNvPr>
          <p:cNvSpPr txBox="1"/>
          <p:nvPr/>
        </p:nvSpPr>
        <p:spPr>
          <a:xfrm>
            <a:off x="398400" y="3147352"/>
            <a:ext cx="670562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rgbClr val="155045"/>
                </a:solidFill>
                <a:latin typeface="Lato" panose="020F0502020204030203" pitchFamily="34" charset="77"/>
                <a:cs typeface="Arial"/>
              </a:rPr>
              <a:t>Explore teaching</a:t>
            </a:r>
            <a:endParaRPr lang="en-US" sz="2000" b="1" dirty="0">
              <a:solidFill>
                <a:srgbClr val="155045"/>
              </a:solidFill>
              <a:latin typeface="Lato" panose="020F0502020204030203" pitchFamily="34" charset="77"/>
            </a:endParaRPr>
          </a:p>
          <a:p>
            <a:endParaRPr lang="en-GB" dirty="0">
              <a:solidFill>
                <a:srgbClr val="155045"/>
              </a:solidFill>
              <a:latin typeface="Lato" panose="020F0502020204030203" pitchFamily="34" charset="77"/>
              <a:cs typeface="Arial"/>
            </a:endParaRPr>
          </a:p>
        </p:txBody>
      </p:sp>
      <p:sp>
        <p:nvSpPr>
          <p:cNvPr id="6" name="TextBox 5">
            <a:extLst>
              <a:ext uri="{FF2B5EF4-FFF2-40B4-BE49-F238E27FC236}">
                <a16:creationId xmlns:a16="http://schemas.microsoft.com/office/drawing/2014/main" id="{1E598FEB-8D62-75BA-4CF5-BB63B1BB0641}"/>
              </a:ext>
            </a:extLst>
          </p:cNvPr>
          <p:cNvSpPr txBox="1"/>
          <p:nvPr/>
        </p:nvSpPr>
        <p:spPr>
          <a:xfrm>
            <a:off x="364318" y="4877059"/>
            <a:ext cx="76778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latin typeface="Lato" panose="020F0502020204030203" pitchFamily="34" charset="77"/>
                <a:cs typeface="Arial"/>
              </a:rPr>
              <a:t>The right skills to teach?</a:t>
            </a:r>
          </a:p>
        </p:txBody>
      </p:sp>
      <p:sp>
        <p:nvSpPr>
          <p:cNvPr id="4" name="TextBox 3">
            <a:extLst>
              <a:ext uri="{FF2B5EF4-FFF2-40B4-BE49-F238E27FC236}">
                <a16:creationId xmlns:a16="http://schemas.microsoft.com/office/drawing/2014/main" id="{8D4176BA-06ED-9852-05DE-829703CA46F1}"/>
              </a:ext>
            </a:extLst>
          </p:cNvPr>
          <p:cNvSpPr txBox="1"/>
          <p:nvPr/>
        </p:nvSpPr>
        <p:spPr>
          <a:xfrm>
            <a:off x="406012" y="1602289"/>
            <a:ext cx="10757707" cy="1085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buChar char="•"/>
            </a:pPr>
            <a:r>
              <a:rPr lang="en-GB" sz="1500" dirty="0">
                <a:solidFill>
                  <a:srgbClr val="212529"/>
                </a:solidFill>
                <a:latin typeface="Lato" panose="020F0502020204030203" pitchFamily="34" charset="77"/>
                <a:cs typeface="Arial"/>
              </a:rPr>
              <a:t> No two days are the same – and neither are the pupils </a:t>
            </a:r>
          </a:p>
          <a:p>
            <a:pPr>
              <a:lnSpc>
                <a:spcPct val="150000"/>
              </a:lnSpc>
              <a:buChar char="•"/>
            </a:pPr>
            <a:r>
              <a:rPr lang="en-GB" sz="1500" dirty="0">
                <a:solidFill>
                  <a:srgbClr val="212529"/>
                </a:solidFill>
                <a:latin typeface="Lato" panose="020F0502020204030203" pitchFamily="34" charset="77"/>
                <a:cs typeface="Arial"/>
              </a:rPr>
              <a:t> Once qualified you can teach throughout your life  </a:t>
            </a:r>
          </a:p>
          <a:p>
            <a:pPr>
              <a:lnSpc>
                <a:spcPct val="150000"/>
              </a:lnSpc>
              <a:buChar char="•"/>
            </a:pPr>
            <a:r>
              <a:rPr lang="en-GB" sz="1500" dirty="0">
                <a:solidFill>
                  <a:srgbClr val="212529"/>
                </a:solidFill>
                <a:latin typeface="Lato" panose="020F0502020204030203" pitchFamily="34" charset="77"/>
                <a:cs typeface="Arial"/>
              </a:rPr>
              <a:t> You could teach abroad </a:t>
            </a:r>
          </a:p>
        </p:txBody>
      </p:sp>
      <p:sp>
        <p:nvSpPr>
          <p:cNvPr id="5" name="Rounded Rectangle 4">
            <a:hlinkClick r:id="rId3"/>
            <a:extLst>
              <a:ext uri="{FF2B5EF4-FFF2-40B4-BE49-F238E27FC236}">
                <a16:creationId xmlns:a16="http://schemas.microsoft.com/office/drawing/2014/main" id="{2A768667-01F0-6BF4-D87C-AA661AB9F267}"/>
              </a:ext>
            </a:extLst>
          </p:cNvPr>
          <p:cNvSpPr/>
          <p:nvPr/>
        </p:nvSpPr>
        <p:spPr>
          <a:xfrm>
            <a:off x="400719" y="3696895"/>
            <a:ext cx="1860331" cy="630621"/>
          </a:xfrm>
          <a:prstGeom prst="roundRect">
            <a:avLst/>
          </a:prstGeom>
          <a:solidFill>
            <a:srgbClr val="484A47"/>
          </a:solidFill>
          <a:ln>
            <a:solidFill>
              <a:srgbClr val="484A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3">
                  <a:extLst>
                    <a:ext uri="{A12FA001-AC4F-418D-AE19-62706E023703}">
                      <ahyp:hlinkClr xmlns:ahyp="http://schemas.microsoft.com/office/drawing/2018/hyperlinkcolor" val="tx"/>
                    </a:ext>
                  </a:extLst>
                </a:hlinkClick>
              </a:rPr>
              <a:t>Daniel’s Story</a:t>
            </a:r>
            <a:endParaRPr lang="en-US" sz="1500" dirty="0">
              <a:solidFill>
                <a:schemeClr val="bg2"/>
              </a:solidFill>
              <a:latin typeface="Lato" panose="020F0502020204030203" pitchFamily="34" charset="77"/>
            </a:endParaRPr>
          </a:p>
        </p:txBody>
      </p:sp>
      <p:sp>
        <p:nvSpPr>
          <p:cNvPr id="10" name="Rounded Rectangle 9">
            <a:hlinkClick r:id="rId4"/>
            <a:extLst>
              <a:ext uri="{FF2B5EF4-FFF2-40B4-BE49-F238E27FC236}">
                <a16:creationId xmlns:a16="http://schemas.microsoft.com/office/drawing/2014/main" id="{FA1F2DA6-B52A-3035-A393-55D264E8DF6E}"/>
              </a:ext>
            </a:extLst>
          </p:cNvPr>
          <p:cNvSpPr/>
          <p:nvPr/>
        </p:nvSpPr>
        <p:spPr>
          <a:xfrm>
            <a:off x="2676774" y="3696894"/>
            <a:ext cx="1860331" cy="630621"/>
          </a:xfrm>
          <a:prstGeom prst="roundRect">
            <a:avLst/>
          </a:prstGeom>
          <a:solidFill>
            <a:srgbClr val="484A47"/>
          </a:solidFill>
          <a:ln>
            <a:solidFill>
              <a:srgbClr val="484A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4">
                  <a:extLst>
                    <a:ext uri="{A12FA001-AC4F-418D-AE19-62706E023703}">
                      <ahyp:hlinkClr xmlns:ahyp="http://schemas.microsoft.com/office/drawing/2018/hyperlinkcolor" val="tx"/>
                    </a:ext>
                  </a:extLst>
                </a:hlinkClick>
              </a:rPr>
              <a:t>Jem’s Story</a:t>
            </a:r>
            <a:endParaRPr lang="en-US" sz="1500" dirty="0">
              <a:solidFill>
                <a:schemeClr val="bg2"/>
              </a:solidFill>
              <a:latin typeface="Lato" panose="020F0502020204030203" pitchFamily="34" charset="77"/>
            </a:endParaRPr>
          </a:p>
        </p:txBody>
      </p:sp>
      <p:sp>
        <p:nvSpPr>
          <p:cNvPr id="11" name="Rounded Rectangle 10">
            <a:hlinkClick r:id="rId5"/>
            <a:extLst>
              <a:ext uri="{FF2B5EF4-FFF2-40B4-BE49-F238E27FC236}">
                <a16:creationId xmlns:a16="http://schemas.microsoft.com/office/drawing/2014/main" id="{37142847-E010-6FD7-17D9-5F341A4172E9}"/>
              </a:ext>
            </a:extLst>
          </p:cNvPr>
          <p:cNvSpPr/>
          <p:nvPr/>
        </p:nvSpPr>
        <p:spPr>
          <a:xfrm>
            <a:off x="5049991" y="3696893"/>
            <a:ext cx="1860331" cy="630621"/>
          </a:xfrm>
          <a:prstGeom prst="roundRect">
            <a:avLst/>
          </a:prstGeom>
          <a:solidFill>
            <a:srgbClr val="484A47"/>
          </a:solidFill>
          <a:ln>
            <a:solidFill>
              <a:srgbClr val="484A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5">
                  <a:extLst>
                    <a:ext uri="{A12FA001-AC4F-418D-AE19-62706E023703}">
                      <ahyp:hlinkClr xmlns:ahyp="http://schemas.microsoft.com/office/drawing/2018/hyperlinkcolor" val="tx"/>
                    </a:ext>
                  </a:extLst>
                </a:hlinkClick>
              </a:rPr>
              <a:t>Shaniqua’s Story</a:t>
            </a:r>
            <a:endParaRPr lang="en-US" sz="1500" dirty="0">
              <a:solidFill>
                <a:schemeClr val="bg2"/>
              </a:solidFill>
              <a:latin typeface="Lato" panose="020F0502020204030203" pitchFamily="34" charset="77"/>
            </a:endParaRPr>
          </a:p>
        </p:txBody>
      </p:sp>
      <p:sp>
        <p:nvSpPr>
          <p:cNvPr id="13" name="Rounded Rectangle 12">
            <a:hlinkClick r:id="rId6"/>
            <a:extLst>
              <a:ext uri="{FF2B5EF4-FFF2-40B4-BE49-F238E27FC236}">
                <a16:creationId xmlns:a16="http://schemas.microsoft.com/office/drawing/2014/main" id="{995DB1FB-2FD1-C28C-F21E-7307249C687A}"/>
              </a:ext>
            </a:extLst>
          </p:cNvPr>
          <p:cNvSpPr/>
          <p:nvPr/>
        </p:nvSpPr>
        <p:spPr>
          <a:xfrm>
            <a:off x="400720" y="5398234"/>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cs typeface="Calibri"/>
                <a:hlinkClick r:id="rId7">
                  <a:extLst>
                    <a:ext uri="{A12FA001-AC4F-418D-AE19-62706E023703}">
                      <ahyp:hlinkClr xmlns:ahyp="http://schemas.microsoft.com/office/drawing/2018/hyperlinkcolor" val="tx"/>
                    </a:ext>
                  </a:extLst>
                </a:hlinkClick>
              </a:rPr>
              <a:t>Work well in a team?</a:t>
            </a:r>
            <a:endParaRPr lang="en-US" sz="1500" dirty="0">
              <a:solidFill>
                <a:schemeClr val="bg2"/>
              </a:solidFill>
              <a:latin typeface="Lato" panose="020F0502020204030203" pitchFamily="34" charset="77"/>
              <a:cs typeface="Calibri"/>
            </a:endParaRPr>
          </a:p>
        </p:txBody>
      </p:sp>
      <p:sp>
        <p:nvSpPr>
          <p:cNvPr id="14" name="Rounded Rectangle 13">
            <a:hlinkClick r:id="rId8"/>
            <a:extLst>
              <a:ext uri="{FF2B5EF4-FFF2-40B4-BE49-F238E27FC236}">
                <a16:creationId xmlns:a16="http://schemas.microsoft.com/office/drawing/2014/main" id="{12778D2F-155B-8610-2854-C028F1BFC9FF}"/>
              </a:ext>
            </a:extLst>
          </p:cNvPr>
          <p:cNvSpPr/>
          <p:nvPr/>
        </p:nvSpPr>
        <p:spPr>
          <a:xfrm>
            <a:off x="2676774" y="5398234"/>
            <a:ext cx="1860331" cy="630621"/>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9">
                  <a:extLst>
                    <a:ext uri="{A12FA001-AC4F-418D-AE19-62706E023703}">
                      <ahyp:hlinkClr xmlns:ahyp="http://schemas.microsoft.com/office/drawing/2018/hyperlinkcolor" val="tx"/>
                    </a:ext>
                  </a:extLst>
                </a:hlinkClick>
              </a:rPr>
              <a:t>Love to nurture imagination?</a:t>
            </a:r>
            <a:endParaRPr lang="en-US" sz="1500" dirty="0">
              <a:solidFill>
                <a:schemeClr val="bg2"/>
              </a:solidFill>
              <a:latin typeface="Lato" panose="020F0502020204030203" pitchFamily="34" charset="77"/>
            </a:endParaRPr>
          </a:p>
        </p:txBody>
      </p:sp>
      <p:sp>
        <p:nvSpPr>
          <p:cNvPr id="15" name="Rounded Rectangle 14">
            <a:hlinkClick r:id="rId10"/>
            <a:extLst>
              <a:ext uri="{FF2B5EF4-FFF2-40B4-BE49-F238E27FC236}">
                <a16:creationId xmlns:a16="http://schemas.microsoft.com/office/drawing/2014/main" id="{29DE2B0D-4B3E-65E1-FB98-90B18E4D35A4}"/>
              </a:ext>
            </a:extLst>
          </p:cNvPr>
          <p:cNvSpPr/>
          <p:nvPr/>
        </p:nvSpPr>
        <p:spPr>
          <a:xfrm>
            <a:off x="5049991" y="5398233"/>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11">
                  <a:extLst>
                    <a:ext uri="{A12FA001-AC4F-418D-AE19-62706E023703}">
                      <ahyp:hlinkClr xmlns:ahyp="http://schemas.microsoft.com/office/drawing/2018/hyperlinkcolor" val="tx"/>
                    </a:ext>
                  </a:extLst>
                </a:hlinkClick>
              </a:rPr>
              <a:t>Love to keep learning?</a:t>
            </a:r>
            <a:endParaRPr lang="en-US" sz="1500" dirty="0">
              <a:solidFill>
                <a:schemeClr val="bg2"/>
              </a:solidFill>
              <a:latin typeface="Lato" panose="020F0502020204030203" pitchFamily="34" charset="77"/>
            </a:endParaRPr>
          </a:p>
        </p:txBody>
      </p:sp>
      <p:sp>
        <p:nvSpPr>
          <p:cNvPr id="7" name="Rectangle 6">
            <a:extLst>
              <a:ext uri="{FF2B5EF4-FFF2-40B4-BE49-F238E27FC236}">
                <a16:creationId xmlns:a16="http://schemas.microsoft.com/office/drawing/2014/main" id="{F0706E52-4DA8-BEA5-D245-605505638593}"/>
              </a:ext>
            </a:extLst>
          </p:cNvPr>
          <p:cNvSpPr/>
          <p:nvPr/>
        </p:nvSpPr>
        <p:spPr>
          <a:xfrm>
            <a:off x="5397619" y="1581593"/>
            <a:ext cx="6273521" cy="739241"/>
          </a:xfrm>
          <a:prstGeom prst="rect">
            <a:avLst/>
          </a:prstGeom>
        </p:spPr>
        <p:txBody>
          <a:bodyPr wrap="square" lIns="91440" tIns="45720" rIns="91440" bIns="45720" anchor="t">
            <a:spAutoFit/>
          </a:bodyPr>
          <a:lstStyle/>
          <a:p>
            <a:pPr>
              <a:lnSpc>
                <a:spcPct val="150000"/>
              </a:lnSpc>
              <a:buChar char="•"/>
            </a:pPr>
            <a:r>
              <a:rPr lang="en-GB" sz="1500" dirty="0">
                <a:solidFill>
                  <a:srgbClr val="212529"/>
                </a:solidFill>
                <a:latin typeface="Lato" panose="020F0502020204030203" pitchFamily="34" charset="77"/>
                <a:cs typeface="Arial"/>
              </a:rPr>
              <a:t> Progress your career into leadership and management </a:t>
            </a:r>
          </a:p>
          <a:p>
            <a:pPr>
              <a:lnSpc>
                <a:spcPct val="150000"/>
              </a:lnSpc>
              <a:buChar char="•"/>
            </a:pPr>
            <a:r>
              <a:rPr lang="en-GB" sz="1500" dirty="0">
                <a:solidFill>
                  <a:srgbClr val="212529"/>
                </a:solidFill>
                <a:latin typeface="Lato" panose="020F0502020204030203" pitchFamily="34" charset="77"/>
                <a:cs typeface="Arial"/>
              </a:rPr>
              <a:t> Bring your outside interests into the classroom and your subject  </a:t>
            </a:r>
          </a:p>
        </p:txBody>
      </p:sp>
      <p:pic>
        <p:nvPicPr>
          <p:cNvPr id="16" name="Picture 15" descr="A yellow and black sign&#10;&#10;Description automatically generated with medium confidence">
            <a:extLst>
              <a:ext uri="{FF2B5EF4-FFF2-40B4-BE49-F238E27FC236}">
                <a16:creationId xmlns:a16="http://schemas.microsoft.com/office/drawing/2014/main" id="{E0AA07AB-E5AA-CE42-CEBB-93FE34ABFBD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111" t="28445" b="26578"/>
          <a:stretch/>
        </p:blipFill>
        <p:spPr>
          <a:xfrm>
            <a:off x="8288905" y="234179"/>
            <a:ext cx="1552874" cy="785754"/>
          </a:xfrm>
          <a:prstGeom prst="rect">
            <a:avLst/>
          </a:prstGeom>
        </p:spPr>
      </p:pic>
      <p:sp>
        <p:nvSpPr>
          <p:cNvPr id="18" name="Rounded Rectangle 11">
            <a:hlinkClick r:id="rId13"/>
            <a:extLst>
              <a:ext uri="{FF2B5EF4-FFF2-40B4-BE49-F238E27FC236}">
                <a16:creationId xmlns:a16="http://schemas.microsoft.com/office/drawing/2014/main" id="{8078F934-2742-42B8-44D7-8E30881804C8}"/>
              </a:ext>
            </a:extLst>
          </p:cNvPr>
          <p:cNvSpPr/>
          <p:nvPr/>
        </p:nvSpPr>
        <p:spPr>
          <a:xfrm>
            <a:off x="9188917" y="4553340"/>
            <a:ext cx="2249474" cy="1254547"/>
          </a:xfrm>
          <a:prstGeom prst="roundRect">
            <a:avLst/>
          </a:prstGeom>
          <a:solidFill>
            <a:srgbClr val="00A8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rPr>
              <a:t>What makes a great teacher?</a:t>
            </a:r>
          </a:p>
        </p:txBody>
      </p:sp>
      <p:pic>
        <p:nvPicPr>
          <p:cNvPr id="12" name="Picture 11" descr="A white question mark on a blue circle&#10;&#10;AI-generated content may be incorrect.">
            <a:extLst>
              <a:ext uri="{FF2B5EF4-FFF2-40B4-BE49-F238E27FC236}">
                <a16:creationId xmlns:a16="http://schemas.microsoft.com/office/drawing/2014/main" id="{614D8224-EEE2-032D-16B5-63B93138918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86380" y="3563963"/>
            <a:ext cx="1254547" cy="1254547"/>
          </a:xfrm>
          <a:prstGeom prst="rect">
            <a:avLst/>
          </a:prstGeom>
        </p:spPr>
      </p:pic>
      <p:cxnSp>
        <p:nvCxnSpPr>
          <p:cNvPr id="8" name="Straight Connector 7">
            <a:extLst>
              <a:ext uri="{FF2B5EF4-FFF2-40B4-BE49-F238E27FC236}">
                <a16:creationId xmlns:a16="http://schemas.microsoft.com/office/drawing/2014/main" id="{CE59AFF3-BAAF-069F-8BA6-A9D5259F0572}"/>
              </a:ext>
            </a:extLst>
          </p:cNvPr>
          <p:cNvCxnSpPr>
            <a:cxnSpLocks/>
          </p:cNvCxnSpPr>
          <p:nvPr/>
        </p:nvCxnSpPr>
        <p:spPr>
          <a:xfrm flipV="1">
            <a:off x="10106957"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101522-097A-5D05-8E1F-5157408632D9}"/>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372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 breakout">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reakout - half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BDF83E00146B41AC579BBC327F12B4" ma:contentTypeVersion="22" ma:contentTypeDescription="Create a new document." ma:contentTypeScope="" ma:versionID="a678120e614dd22c33e08bdcafd495cc">
  <xsd:schema xmlns:xsd="http://www.w3.org/2001/XMLSchema" xmlns:xs="http://www.w3.org/2001/XMLSchema" xmlns:p="http://schemas.microsoft.com/office/2006/metadata/properties" xmlns:ns2="7b4fb87f-23cb-4748-807b-ac6ab6b70ca3" xmlns:ns3="75ca23ed-fdba-4544-8426-dc162b381dbf" targetNamespace="http://schemas.microsoft.com/office/2006/metadata/properties" ma:root="true" ma:fieldsID="93ecccb5b7bfea210300a7abb21bd884" ns2:_="" ns3:_="">
    <xsd:import namespace="7b4fb87f-23cb-4748-807b-ac6ab6b70ca3"/>
    <xsd:import namespace="75ca23ed-fdba-4544-8426-dc162b381dbf"/>
    <xsd:element name="properties">
      <xsd:complexType>
        <xsd:sequence>
          <xsd:element name="documentManagement">
            <xsd:complexType>
              <xsd:all>
                <xsd:element ref="ns2:Workstream"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DocumentType" minOccurs="0"/>
                <xsd:element ref="ns2:InformationClassifica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fb87f-23cb-4748-807b-ac6ab6b70ca3" elementFormDefault="qualified">
    <xsd:import namespace="http://schemas.microsoft.com/office/2006/documentManagement/types"/>
    <xsd:import namespace="http://schemas.microsoft.com/office/infopath/2007/PartnerControls"/>
    <xsd:element name="Workstream" ma:index="8" nillable="true" ma:displayName="Workstream" ma:format="Dropdown" ma:internalName="Workstream">
      <xsd:simpleType>
        <xsd:restriction base="dms:Choice">
          <xsd:enumeration value="FE &amp; Inclusion"/>
          <xsd:enumeration value="CL training, partnerships &amp; insights"/>
          <xsd:enumeration value="Strategic programme development"/>
          <xsd:enumeration value="National CL development"/>
          <xsd:enumeration value="Other"/>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DocumentType" ma:index="15" nillable="true" ma:displayName="Document Type" ma:format="Dropdown" ma:internalName="DocumentType">
      <xsd:simpleType>
        <xsd:union memberTypes="dms:Text">
          <xsd:simpleType>
            <xsd:restriction base="dms:Choice">
              <xsd:enumeration value="Project Brief"/>
              <xsd:enumeration value="Research"/>
              <xsd:enumeration value="Project Planning"/>
              <xsd:enumeration value="Stakeholder Engagement"/>
              <xsd:enumeration value="Finance"/>
              <xsd:enumeration value="Procurement"/>
              <xsd:enumeration value="Compliance"/>
              <xsd:enumeration value="Contracts"/>
              <xsd:enumeration value="Risk Register"/>
              <xsd:enumeration value="Kick Off"/>
              <xsd:enumeration value="Agendas"/>
              <xsd:enumeration value="Draft Content"/>
              <xsd:enumeration value="Design"/>
              <xsd:enumeration value="Delivery Plan"/>
              <xsd:enumeration value="Data"/>
              <xsd:enumeration value="Progress Report"/>
              <xsd:enumeration value="Funder Reports"/>
              <xsd:enumeration value="Final Evaluation"/>
              <xsd:enumeration value="Resources"/>
              <xsd:enumeration value="Asset Contracts"/>
              <xsd:enumeration value="Assets"/>
              <xsd:enumeration value="Templates"/>
              <xsd:enumeration value="Presentations"/>
              <xsd:enumeration value="Approvals"/>
              <xsd:enumeration value="Choice 25"/>
            </xsd:restriction>
          </xsd:simpleType>
        </xsd:union>
      </xsd:simpleType>
    </xsd:element>
    <xsd:element name="InformationClassification" ma:index="16" nillable="true" ma:displayName="Information Classification" ma:format="Dropdown" ma:internalName="InformationClassification">
      <xsd:simpleType>
        <xsd:restriction base="dms:Choice">
          <xsd:enumeration value="Unclassified Documents"/>
          <xsd:enumeration value="Public"/>
          <xsd:enumeration value="Internal"/>
          <xsd:enumeration value="Confidential"/>
          <xsd:enumeration value="Highly Confidential"/>
          <xsd:enumeration value="Personal Data"/>
          <xsd:enumeration value="Special Category Data"/>
          <xsd:enumeration value="Encryption Keys"/>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6e0c83f-acaa-4304-b138-9c5a9482c26e" ma:termSetId="09814cd3-568e-fe90-9814-8d621ff8fb84" ma:anchorId="fba54fb3-c3e1-fe81-a776-ca4b69148c4d" ma:open="true" ma:isKeyword="false">
      <xsd:complexType>
        <xsd:sequence>
          <xsd:element ref="pc:Terms" minOccurs="0" maxOccurs="1"/>
        </xsd:sequence>
      </xsd:complex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6916485-7e95-4a10-8beb-ad03f6a8e634}"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lcf76f155ced4ddcb4097134ff3c332f xmlns="7b4fb87f-23cb-4748-807b-ac6ab6b70ca3">
      <Terms xmlns="http://schemas.microsoft.com/office/infopath/2007/PartnerControls"/>
    </lcf76f155ced4ddcb4097134ff3c332f>
    <Workstream xmlns="7b4fb87f-23cb-4748-807b-ac6ab6b70ca3" xsi:nil="true"/>
    <InformationClassification xmlns="7b4fb87f-23cb-4748-807b-ac6ab6b70ca3" xsi:nil="true"/>
    <DocumentType xmlns="7b4fb87f-23cb-4748-807b-ac6ab6b70ca3" xsi:nil="true"/>
  </documentManagement>
</p:properties>
</file>

<file path=customXml/itemProps1.xml><?xml version="1.0" encoding="utf-8"?>
<ds:datastoreItem xmlns:ds="http://schemas.openxmlformats.org/officeDocument/2006/customXml" ds:itemID="{2ADC6C32-C2D0-4D13-AA42-C2D38589C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fb87f-23cb-4748-807b-ac6ab6b70ca3"/>
    <ds:schemaRef ds:uri="75ca23ed-fdba-4544-8426-dc162b381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721283-21C3-49A6-937B-6314E51AAF65}">
  <ds:schemaRefs>
    <ds:schemaRef ds:uri="http://schemas.microsoft.com/sharepoint/v3/contenttype/forms"/>
  </ds:schemaRefs>
</ds:datastoreItem>
</file>

<file path=customXml/itemProps3.xml><?xml version="1.0" encoding="utf-8"?>
<ds:datastoreItem xmlns:ds="http://schemas.openxmlformats.org/officeDocument/2006/customXml" ds:itemID="{12779049-4F17-4D64-978D-4C862B6C874B}">
  <ds:schemaRefs>
    <ds:schemaRef ds:uri="http://purl.org/dc/elements/1.1/"/>
    <ds:schemaRef ds:uri="http://schemas.microsoft.com/office/infopath/2007/PartnerControls"/>
    <ds:schemaRef ds:uri="http://schemas.microsoft.com/office/2006/metadata/properties"/>
    <ds:schemaRef ds:uri="http://purl.org/dc/terms/"/>
    <ds:schemaRef ds:uri="http://www.w3.org/XML/1998/namespace"/>
    <ds:schemaRef ds:uri="7b4fb87f-23cb-4748-807b-ac6ab6b70ca3"/>
    <ds:schemaRef ds:uri="75ca23ed-fdba-4544-8426-dc162b381dbf"/>
    <ds:schemaRef ds:uri="http://schemas.microsoft.com/office/2006/documentManagement/types"/>
    <ds:schemaRef ds:uri="http://schemas.openxmlformats.org/package/2006/metadata/core-properties"/>
    <ds:schemaRef ds:uri="http://purl.org/dc/dcmitype/"/>
  </ds:schemaRefs>
</ds:datastoreItem>
</file>

<file path=docMetadata/LabelInfo.xml><?xml version="1.0" encoding="utf-8"?>
<clbl:labelList xmlns:clbl="http://schemas.microsoft.com/office/2020/mipLabelMetadata">
  <clbl:label id="{8424df11-8007-46d0-859c-d06b30e927bc}" enabled="0" method="" siteId="{8424df11-8007-46d0-859c-d06b30e927bc}" removed="1"/>
</clbl:labelList>
</file>

<file path=docProps/app.xml><?xml version="1.0" encoding="utf-8"?>
<Properties xmlns="http://schemas.openxmlformats.org/officeDocument/2006/extended-properties" xmlns:vt="http://schemas.openxmlformats.org/officeDocument/2006/docPropsVTypes">
  <Template>office theme</Template>
  <TotalTime>959</TotalTime>
  <Words>2251</Words>
  <Application>Microsoft Office PowerPoint</Application>
  <PresentationFormat>Widescreen</PresentationFormat>
  <Paragraphs>351</Paragraphs>
  <Slides>16</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Arial</vt:lpstr>
      <vt:lpstr>Arial,Sans-Serif</vt:lpstr>
      <vt:lpstr>Calibri</vt:lpstr>
      <vt:lpstr>Calibri Light</vt:lpstr>
      <vt:lpstr>Lato</vt:lpstr>
      <vt:lpstr>Symbol</vt:lpstr>
      <vt:lpstr>office theme</vt:lpstr>
      <vt:lpstr>4_End slide</vt:lpstr>
      <vt:lpstr>Breakout - one third</vt:lpstr>
      <vt:lpstr>No breakout</vt:lpstr>
      <vt:lpstr>Breakout - half page</vt:lpstr>
      <vt:lpstr>Breakout - one third</vt:lpstr>
      <vt:lpstr>PowerPoint Presentation</vt:lpstr>
      <vt:lpstr>PowerPoint Presentation</vt:lpstr>
      <vt:lpstr>PowerPoint Presentation</vt:lpstr>
      <vt:lpstr>PowerPoint Presentation</vt:lpstr>
      <vt:lpstr>PowerPoint Presentation</vt:lpstr>
      <vt:lpstr>MYPATH Job of the week (Computer Science/IT)  </vt:lpstr>
      <vt:lpstr>PowerPoint Presentation</vt:lpstr>
      <vt:lpstr>PowerPoint Presentation</vt:lpstr>
      <vt:lpstr>PowerPoint Presentation</vt:lpstr>
      <vt:lpstr>PowerPoint Presentation</vt:lpstr>
      <vt:lpstr>Computer Science/IT pathways</vt:lpstr>
      <vt:lpstr>Combine study and work</vt:lpstr>
      <vt:lpstr>Study pathways</vt:lpstr>
      <vt:lpstr>Work pathways</vt:lpstr>
      <vt:lpstr>University league tables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Clare Parker</cp:lastModifiedBy>
  <cp:revision>202</cp:revision>
  <dcterms:created xsi:type="dcterms:W3CDTF">2022-04-04T12:54:06Z</dcterms:created>
  <dcterms:modified xsi:type="dcterms:W3CDTF">2025-09-02T12:18:04Z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0x01010012BDF83E00146B41AC579BBC327F12B4</vt:lpwstr>
  </property>
  <property fmtid="{D5CDD505-2E9C-101B-9397-08002B2CF9AE}" pid="3" name="Document Type">
    <vt:lpwstr/>
  </property>
  <property fmtid="{D5CDD505-2E9C-101B-9397-08002B2CF9AE}" pid="4" name="MediaServiceImageTags">
    <vt:lpwstr/>
  </property>
  <property fmtid="{D5CDD505-2E9C-101B-9397-08002B2CF9AE}" pid="5" name="Document_x0020_Type">
    <vt:lpwstr/>
  </property>
</Properties>
</file>