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7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301" r:id="rId16"/>
    <p:sldId id="269" r:id="rId17"/>
    <p:sldId id="262" r:id="rId18"/>
    <p:sldId id="300" r:id="rId19"/>
    <p:sldId id="296" r:id="rId20"/>
    <p:sldId id="273" r:id="rId21"/>
    <p:sldId id="291" r:id="rId22"/>
    <p:sldId id="298" r:id="rId23"/>
    <p:sldId id="299" r:id="rId24"/>
    <p:sldId id="293" r:id="rId25"/>
    <p:sldId id="258" r:id="rId2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  <p188:author id="{A416AAC7-C8C6-F0BA-6636-9D2C0469DFFA}" name="Briana Fernandes" initials="BF" userId="S::bfernandes@careersandenterprise.co.uk::5e055639-eedb-4071-8276-f6626bdaab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8A6"/>
    <a:srgbClr val="155045"/>
    <a:srgbClr val="484A47"/>
    <a:srgbClr val="EBF7F7"/>
    <a:srgbClr val="E8B462"/>
    <a:srgbClr val="91C155"/>
    <a:srgbClr val="D7EAEA"/>
    <a:srgbClr val="E95F3F"/>
    <a:srgbClr val="EC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CEE9A-BE8C-FE20-8474-E1B8C6B13620}" v="4" dt="2025-08-27T08:43:15.554"/>
    <p1510:client id="{D630BAA9-D619-4F48-AC2E-0DAD5C8427E2}" v="2" dt="2025-08-25T14:59:06.669"/>
    <p1510:client id="{FC2F6884-055F-E46E-87FC-5AF694D3CBFA}" v="4" dt="2025-08-25T15:28:22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/>
    <p:restoredTop sz="65342" autoAdjust="0"/>
  </p:normalViewPr>
  <p:slideViewPr>
    <p:cSldViewPr snapToGrid="0">
      <p:cViewPr varScale="1">
        <p:scale>
          <a:sx n="72" d="100"/>
          <a:sy n="72" d="100"/>
        </p:scale>
        <p:origin x="16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vty7nb/jobs-that-use-food-and-nutrition/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vty7nb/jobs-that-use-food-and-nutrition/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 of slides: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allow you to highlight the relevance of your subject to future careers and opportunities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enable students to explore the full range of options available to them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Aims: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engage students in your subject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highlight pathways and opportunities from your subject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encourage students to consider your subject at KS4/Post 16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support work across the school towards Gatsby Benchmark 4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use these slides?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slides can be used at any point during KS3/4 or post 16 to engage students in learning and to highlight the relevance of your subject to future careers and opportunities.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will be of most relevance within an option process and can support work you are doing to encourage students to consider their options for KS4/Post 16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kern="1200" dirty="0">
                <a:effectLst/>
              </a:rPr>
              <a:t>Why study Food and Nutrition?</a:t>
            </a:r>
            <a:endParaRPr lang="en-GB" kern="1200" dirty="0">
              <a:effectLst/>
            </a:endParaRPr>
          </a:p>
          <a:p>
            <a:endParaRPr lang="en-GB" kern="1200" dirty="0">
              <a:effectLst/>
              <a:ea typeface="+mn-ea"/>
              <a:cs typeface="+mn-cs"/>
            </a:endParaRPr>
          </a:p>
          <a:p>
            <a:pPr marL="171450" indent="-171450">
              <a:buFont typeface="Symbol"/>
              <a:buChar char="•"/>
            </a:pPr>
            <a:r>
              <a:rPr lang="en-GB" b="1" dirty="0"/>
              <a:t>Opens diverse career opportunities </a:t>
            </a:r>
            <a:endParaRPr lang="en-GB" dirty="0"/>
          </a:p>
          <a:p>
            <a:r>
              <a:rPr lang="en-GB" dirty="0"/>
              <a:t>A background </a:t>
            </a:r>
            <a:r>
              <a:rPr lang="en-GB" kern="1200" dirty="0">
                <a:effectLst/>
              </a:rPr>
              <a:t>in food </a:t>
            </a:r>
            <a:r>
              <a:rPr lang="en-GB" dirty="0"/>
              <a:t>and nutrition can lead to careers </a:t>
            </a:r>
            <a:r>
              <a:rPr lang="en-GB" kern="1200" dirty="0">
                <a:effectLst/>
              </a:rPr>
              <a:t>in </a:t>
            </a:r>
            <a:r>
              <a:rPr lang="en-GB" dirty="0"/>
              <a:t>dietetics, public health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food science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sports nutrition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education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research</a:t>
            </a:r>
            <a:r>
              <a:rPr lang="en-GB" kern="1200" dirty="0">
                <a:effectLst/>
              </a:rPr>
              <a:t>, or </a:t>
            </a:r>
            <a:r>
              <a:rPr lang="en-GB" dirty="0"/>
              <a:t>even culinary arts </a:t>
            </a:r>
            <a:r>
              <a:rPr lang="en-GB" kern="1200" dirty="0">
                <a:effectLst/>
              </a:rPr>
              <a:t>and food </a:t>
            </a:r>
            <a:r>
              <a:rPr lang="en-GB" dirty="0"/>
              <a:t>journalism</a:t>
            </a:r>
            <a:r>
              <a:rPr lang="en-GB" kern="1200" dirty="0">
                <a:effectLst/>
              </a:rPr>
              <a:t>.</a:t>
            </a:r>
          </a:p>
          <a:p>
            <a:pPr marL="171450" indent="-171450">
              <a:buFont typeface="Symbol"/>
              <a:buChar char="•"/>
            </a:pPr>
            <a:r>
              <a:rPr lang="en-GB" b="1" kern="1200" dirty="0">
                <a:effectLst/>
              </a:rPr>
              <a:t>Developing </a:t>
            </a:r>
            <a:r>
              <a:rPr lang="en-GB" b="1" dirty="0"/>
              <a:t>essential skills</a:t>
            </a:r>
            <a:endParaRPr lang="en-GB" dirty="0"/>
          </a:p>
          <a:p>
            <a:r>
              <a:rPr lang="en-GB" dirty="0"/>
              <a:t>From lab work </a:t>
            </a:r>
            <a:r>
              <a:rPr lang="en-GB" kern="1200" dirty="0">
                <a:effectLst/>
              </a:rPr>
              <a:t>and </a:t>
            </a:r>
            <a:r>
              <a:rPr lang="en-GB" dirty="0"/>
              <a:t>data analysis </a:t>
            </a:r>
            <a:r>
              <a:rPr lang="en-GB" kern="1200" dirty="0">
                <a:effectLst/>
              </a:rPr>
              <a:t>to </a:t>
            </a:r>
            <a:r>
              <a:rPr lang="en-GB" dirty="0"/>
              <a:t>teamwork and creative thinking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Food </a:t>
            </a:r>
            <a:r>
              <a:rPr lang="en-GB" kern="1200" dirty="0">
                <a:effectLst/>
              </a:rPr>
              <a:t>and </a:t>
            </a:r>
            <a:r>
              <a:rPr lang="en-GB" dirty="0"/>
              <a:t>Nutrition builds a skill set that’s in demand across industries not just in food</a:t>
            </a:r>
            <a:r>
              <a:rPr lang="en-GB" kern="1200" dirty="0">
                <a:effectLst/>
              </a:rPr>
              <a:t>.</a:t>
            </a:r>
            <a:endParaRPr lang="en-GB" dirty="0"/>
          </a:p>
          <a:p>
            <a:pPr marL="171450" indent="-171450">
              <a:buFont typeface="Symbol"/>
              <a:buChar char="•"/>
            </a:pPr>
            <a:r>
              <a:rPr lang="en-GB" b="1" dirty="0"/>
              <a:t>Promotes better health</a:t>
            </a:r>
            <a:br>
              <a:rPr lang="en-GB" b="1" dirty="0">
                <a:cs typeface="+mn-lt"/>
              </a:rPr>
            </a:br>
            <a:r>
              <a:rPr lang="en-GB" b="1" kern="1200" dirty="0">
                <a:effectLst/>
              </a:rPr>
              <a:t>L</a:t>
            </a:r>
            <a:r>
              <a:rPr lang="en-GB" kern="1200" dirty="0">
                <a:effectLst/>
              </a:rPr>
              <a:t>earning </a:t>
            </a:r>
            <a:r>
              <a:rPr lang="en-GB" dirty="0"/>
              <a:t>about nutrition helps </a:t>
            </a:r>
            <a:r>
              <a:rPr lang="en-GB" kern="1200" dirty="0">
                <a:effectLst/>
              </a:rPr>
              <a:t>individuals make healthier </a:t>
            </a:r>
            <a:r>
              <a:rPr lang="en-GB" dirty="0"/>
              <a:t>food </a:t>
            </a:r>
            <a:r>
              <a:rPr lang="en-GB" kern="1200" dirty="0">
                <a:effectLst/>
              </a:rPr>
              <a:t>choices</a:t>
            </a:r>
            <a:r>
              <a:rPr lang="en-GB" dirty="0"/>
              <a:t>, reducing </a:t>
            </a:r>
            <a:r>
              <a:rPr lang="en-GB" kern="1200" dirty="0">
                <a:effectLst/>
              </a:rPr>
              <a:t>the </a:t>
            </a:r>
            <a:r>
              <a:rPr lang="en-GB" dirty="0"/>
              <a:t>risk </a:t>
            </a:r>
            <a:r>
              <a:rPr lang="en-GB" kern="1200" dirty="0">
                <a:effectLst/>
              </a:rPr>
              <a:t>of </a:t>
            </a:r>
            <a:r>
              <a:rPr lang="en-GB" dirty="0"/>
              <a:t>chronic illnesses like heart disease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diabetes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and obesity.</a:t>
            </a:r>
          </a:p>
          <a:p>
            <a:pPr marL="171450" indent="-171450">
              <a:buFont typeface="Symbol"/>
              <a:buChar char="•"/>
            </a:pPr>
            <a:r>
              <a:rPr lang="en-GB" b="1" dirty="0"/>
              <a:t>Enhances mental and physical performance</a:t>
            </a:r>
            <a:br>
              <a:rPr lang="en-GB" b="1" dirty="0">
                <a:cs typeface="+mn-lt"/>
              </a:rPr>
            </a:br>
            <a:r>
              <a:rPr lang="en-GB" dirty="0"/>
              <a:t>A well-balanced diet supports brain function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concentration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and energy levels key for academic success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athletic performance</a:t>
            </a:r>
            <a:r>
              <a:rPr lang="en-GB" kern="1200" dirty="0">
                <a:effectLst/>
              </a:rPr>
              <a:t>, and </a:t>
            </a:r>
            <a:r>
              <a:rPr lang="en-GB" dirty="0"/>
              <a:t>overall well-being</a:t>
            </a:r>
            <a:r>
              <a:rPr lang="en-GB" kern="1200" dirty="0">
                <a:effectLst/>
              </a:rPr>
              <a:t>.</a:t>
            </a:r>
            <a:endParaRPr lang="en-GB" kern="1200" dirty="0">
              <a:effectLst/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GB" b="1" dirty="0"/>
              <a:t>Supports sustainable and ethical eating</a:t>
            </a:r>
            <a:br>
              <a:rPr lang="en-GB" b="1" dirty="0">
                <a:cs typeface="+mn-lt"/>
              </a:rPr>
            </a:br>
            <a:r>
              <a:rPr lang="en-GB" dirty="0"/>
              <a:t>Studying </a:t>
            </a:r>
            <a:r>
              <a:rPr lang="en-GB" kern="1200" dirty="0">
                <a:effectLst/>
              </a:rPr>
              <a:t>food </a:t>
            </a:r>
            <a:r>
              <a:rPr lang="en-GB" dirty="0"/>
              <a:t>systems and environmental impacts encourages more sustainable and ethical </a:t>
            </a:r>
            <a:r>
              <a:rPr lang="en-GB" kern="1200" dirty="0">
                <a:effectLst/>
              </a:rPr>
              <a:t>food </a:t>
            </a:r>
            <a:r>
              <a:rPr lang="en-GB" dirty="0"/>
              <a:t>choices, such as reducing </a:t>
            </a:r>
            <a:r>
              <a:rPr lang="en-GB" kern="1200" dirty="0">
                <a:effectLst/>
              </a:rPr>
              <a:t>food </a:t>
            </a:r>
            <a:r>
              <a:rPr lang="en-GB" dirty="0"/>
              <a:t>waste or choosing locally sourced produce</a:t>
            </a:r>
            <a:r>
              <a:rPr lang="en-GB" kern="1200" dirty="0">
                <a:effectLst/>
              </a:rPr>
              <a:t>.</a:t>
            </a:r>
            <a:endParaRPr lang="en-GB" kern="1200" dirty="0">
              <a:effectLst/>
              <a:ea typeface="Calibri"/>
              <a:cs typeface="Calibri"/>
            </a:endParaRPr>
          </a:p>
          <a:p>
            <a:endParaRPr lang="en-GB" dirty="0"/>
          </a:p>
          <a:p>
            <a:r>
              <a:rPr lang="en-GB" dirty="0"/>
              <a:t>Reflection:</a:t>
            </a:r>
          </a:p>
          <a:p>
            <a:pPr marL="171450" indent="-171450">
              <a:buFont typeface="Symbol"/>
              <a:buChar char="•"/>
            </a:pPr>
            <a:r>
              <a:rPr lang="en-GB" dirty="0"/>
              <a:t>Is there anything else you would add to this list?</a:t>
            </a:r>
          </a:p>
          <a:p>
            <a:pPr marL="171450" indent="-171450">
              <a:buFont typeface="Symbol"/>
              <a:buChar char="•"/>
            </a:pPr>
            <a:r>
              <a:rPr lang="en-GB" dirty="0"/>
              <a:t>How do you share the importance </a:t>
            </a:r>
            <a:r>
              <a:rPr lang="en-GB" kern="1200" dirty="0">
                <a:effectLst/>
              </a:rPr>
              <a:t>of </a:t>
            </a:r>
            <a:r>
              <a:rPr lang="en-GB" dirty="0"/>
              <a:t>studying Food and Nutrition with learners?</a:t>
            </a:r>
          </a:p>
          <a:p>
            <a:pPr marL="171450" indent="-171450">
              <a:buFont typeface="Symbol"/>
              <a:buChar char="•"/>
            </a:pPr>
            <a:r>
              <a:rPr lang="en-GB" dirty="0"/>
              <a:t>How do you communicate </a:t>
            </a:r>
            <a:r>
              <a:rPr lang="en-GB" kern="1200" dirty="0">
                <a:effectLst/>
              </a:rPr>
              <a:t>the </a:t>
            </a:r>
            <a:r>
              <a:rPr lang="en-GB" dirty="0"/>
              <a:t>value of studying </a:t>
            </a:r>
            <a:r>
              <a:rPr lang="en-GB" kern="1200" dirty="0">
                <a:effectLst/>
              </a:rPr>
              <a:t>Food and </a:t>
            </a:r>
            <a:r>
              <a:rPr lang="en-GB" dirty="0"/>
              <a:t>Nutrition with parents </a:t>
            </a:r>
            <a:r>
              <a:rPr lang="en-GB" kern="1200" dirty="0">
                <a:effectLst/>
              </a:rPr>
              <a:t>and </a:t>
            </a:r>
            <a:r>
              <a:rPr lang="en-GB" dirty="0"/>
              <a:t>carers?</a:t>
            </a:r>
            <a:endParaRPr lang="en-GB" kern="1200" dirty="0">
              <a:effectLst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</a:rPr>
              <a:t>Jobs that use</a:t>
            </a:r>
            <a:r>
              <a:rPr lang="en-GB" dirty="0"/>
              <a:t> Food and Nutrition </a:t>
            </a:r>
            <a:r>
              <a:rPr lang="en-GB" dirty="0">
                <a:effectLst/>
              </a:rPr>
              <a:t>BBC Bitesize Careers: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https://www.bbc.co.uk/bitesize/tags/</a:t>
            </a:r>
            <a:r>
              <a:rPr lang="en-GB" dirty="0">
                <a:hlinkClick r:id="rId3"/>
              </a:rPr>
              <a:t>zvty7nb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jobs-that-use-food-and-nutrition</a:t>
            </a:r>
            <a:r>
              <a:rPr lang="en-GB" dirty="0">
                <a:effectLst/>
                <a:hlinkClick r:id="rId3"/>
              </a:rPr>
              <a:t>/1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 might like/not like </a:t>
            </a:r>
            <a:r>
              <a:rPr lang="en-GB" dirty="0"/>
              <a:t>in a particular</a:t>
            </a:r>
            <a:r>
              <a:rPr lang="en-GB" dirty="0">
                <a:effectLst/>
              </a:rPr>
              <a:t> role?</a:t>
            </a:r>
            <a:endParaRPr lang="en-US" dirty="0"/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Jobs that use</a:t>
            </a:r>
            <a:r>
              <a:rPr lang="en-GB" dirty="0"/>
              <a:t> Food and Nutrition </a:t>
            </a:r>
            <a:r>
              <a:rPr lang="en-GB" dirty="0">
                <a:effectLst/>
              </a:rPr>
              <a:t>BBC Bitesize Careers: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https://www.bbc.co.uk/bitesize/tags/</a:t>
            </a:r>
            <a:r>
              <a:rPr lang="en-GB" dirty="0">
                <a:hlinkClick r:id="rId3"/>
              </a:rPr>
              <a:t>zvty7nb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jobs-that-use-food-and-nutrition</a:t>
            </a:r>
            <a:r>
              <a:rPr lang="en-GB" dirty="0">
                <a:effectLst/>
                <a:hlinkClick r:id="rId3"/>
              </a:rPr>
              <a:t>/1</a:t>
            </a:r>
            <a:endParaRPr lang="en-GB" dirty="0"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https://www.bbc.co.uk/bitesize/tags/zjb8f4j/jobs-that-use-science/1</a:t>
            </a:r>
            <a:endParaRPr lang="en-US" dirty="0">
              <a:cs typeface="Calibri" panose="020F0502020204030204"/>
              <a:hlinkClick r:id="rId3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F371-A56A-F8DC-0509-45FF91669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EFB23-2022-507E-8DA8-D78456143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3B7CA-89E1-6725-9360-008CDB070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44D37-C439-333C-261E-8B4B1691E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4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dirty="0">
              <a:hlinkClick r:id="rId3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(Quiz) - North East Ambition</a:t>
            </a: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endParaRPr lang="en-GB" dirty="0"/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5" Type="http://schemas.openxmlformats.org/officeDocument/2006/relationships/hyperlink" Target="https://www.thecompleteuniversityguide.co.uk/league-tables/rankings/food-science" TargetMode="External"/><Relationship Id="rId4" Type="http://schemas.openxmlformats.org/officeDocument/2006/relationships/hyperlink" Target="https://www.thecompleteuniversityguide.co.uk/league-tables/rankings/art-and-desig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jmct39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hyperlink" Target="https://icould.com/stories/peter-s-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hyperlink" Target="https://www.bbc.co.uk/bitesize/articles/zf4dnrd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www.stem.org.uk/resources/elibrary/resource/26017/food-technologist" TargetMode="External"/><Relationship Id="rId4" Type="http://schemas.openxmlformats.org/officeDocument/2006/relationships/hyperlink" Target="https://www.bbc.co.uk/bitesize/tags/zvty7nb/jobs-that-use-food-and-nutrition/1" TargetMode="External"/><Relationship Id="rId9" Type="http://schemas.openxmlformats.org/officeDocument/2006/relationships/hyperlink" Target="https://www.bbc.co.uk/bitesize/articles/zr6xrj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m3wnrd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tags/zvty7nb/jobs-that-use-food-and-nutrition/1" TargetMode="External"/><Relationship Id="rId12" Type="http://schemas.openxmlformats.org/officeDocument/2006/relationships/hyperlink" Target="https://icould.com/stories/andy-s-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icould.com/stories/jane-c/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youthemployment.org.uk/careers-hub-job-role/bartender-at-prezzo-restaurants/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icould.com/stories/laura-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onsumer-scientist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bc.co.uk/bitesize/articles/z76x92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dhhd6f" TargetMode="External"/><Relationship Id="rId5" Type="http://schemas.openxmlformats.org/officeDocument/2006/relationships/hyperlink" Target="https://www.bbc.co.uk/bitesize/articles/z6hqvk7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wedding-plann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lw69NUAr0o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KTGAS-AJt6w" TargetMode="External"/><Relationship Id="rId5" Type="http://schemas.openxmlformats.org/officeDocument/2006/relationships/hyperlink" Target="https://www.youtube.com/watch?v=Nebp4-SzyrY" TargetMode="Externa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hyperlink" Target="https://nationalcareers.service.gov.uk/explore-careers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restaurant-manag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dietitia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food-manufacturing-inspector" TargetMode="External"/><Relationship Id="rId5" Type="http://schemas.openxmlformats.org/officeDocument/2006/relationships/hyperlink" Target="https://nationalcareers.service.gov.uk/job-profiles/food-scientist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nationalcareers.service.gov.uk/job-profiles/chef" TargetMode="External"/><Relationship Id="rId9" Type="http://schemas.openxmlformats.org/officeDocument/2006/relationships/hyperlink" Target="https://nationalcareers.service.gov.uk/job-profiles/catering-manag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1550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3" y="2254319"/>
            <a:ext cx="7362071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Food and Nutrition</a:t>
            </a:r>
            <a:endParaRPr lang="en-GB" sz="6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Food and Nutrition 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take you? Highlighting the relevance of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Food and Nutrition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 to future careers and opportunities​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EBABD0-16D2-48E3-D5FC-88EFB89B78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7" b="50000"/>
          <a:stretch>
            <a:fillRect/>
          </a:stretch>
        </p:blipFill>
        <p:spPr>
          <a:xfrm>
            <a:off x="2095936" y="6110884"/>
            <a:ext cx="9568871" cy="7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8828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Food and Nutrition?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1550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76506"/>
            <a:ext cx="1860331" cy="630621"/>
          </a:xfrm>
          <a:prstGeom prst="roundRect">
            <a:avLst/>
          </a:prstGeom>
          <a:solidFill>
            <a:srgbClr val="1550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76506"/>
            <a:ext cx="1860331" cy="630621"/>
          </a:xfrm>
          <a:prstGeom prst="roundRect">
            <a:avLst/>
          </a:prstGeom>
          <a:solidFill>
            <a:srgbClr val="1550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39761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DF801-3ADB-936F-0696-FD0C587E2AA2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FCB0A-DA2D-2D62-4509-8177A10ED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t="-808" r="-932" b="1734"/>
          <a:stretch>
            <a:fillRect/>
          </a:stretch>
        </p:blipFill>
        <p:spPr>
          <a:xfrm>
            <a:off x="6979010" y="2723915"/>
            <a:ext cx="7783434" cy="141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1E278-E2FE-76D3-2FA6-D5D783B14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t="-808" r="-932" b="1734"/>
          <a:stretch>
            <a:fillRect/>
          </a:stretch>
        </p:blipFill>
        <p:spPr>
          <a:xfrm>
            <a:off x="-2687560" y="2723915"/>
            <a:ext cx="7783434" cy="1410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Food and Nutrition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68EB95-2E5C-97A1-E15F-6EA3EE6533D4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3" y="2027118"/>
            <a:ext cx="5557433" cy="232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7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27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Dietitian 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Hospitality team member 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Fishmonger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Butcher 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Advanced Baker </a:t>
            </a:r>
            <a:br>
              <a:rPr lang="en-GB" sz="1500" dirty="0">
                <a:latin typeface="Lato" panose="020F0502020204030203" pitchFamily="34" charset="77"/>
              </a:rPr>
            </a:br>
            <a:endParaRPr lang="en-GB" sz="15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2A8DC9-52E8-4C03-93D1-050E17E5294F}"/>
              </a:ext>
            </a:extLst>
          </p:cNvPr>
          <p:cNvSpPr txBox="1">
            <a:spLocks/>
          </p:cNvSpPr>
          <p:nvPr/>
        </p:nvSpPr>
        <p:spPr>
          <a:xfrm>
            <a:off x="6169193" y="1951051"/>
            <a:ext cx="4992143" cy="200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T Levels</a:t>
            </a:r>
            <a:r>
              <a:rPr lang="en-GB" b="1" dirty="0">
                <a:latin typeface="Lato" panose="020F0502020204030203" pitchFamily="34" charset="77"/>
                <a:cs typeface="Calibri"/>
              </a:rPr>
              <a:t> </a:t>
            </a:r>
            <a:br>
              <a:rPr lang="en-GB" b="1" dirty="0">
                <a:latin typeface="Lato" panose="020F0502020204030203" pitchFamily="34" charset="77"/>
                <a:cs typeface="Calibri"/>
              </a:rPr>
            </a:br>
            <a:endParaRPr lang="en-GB" sz="1400" b="1" dirty="0">
              <a:latin typeface="Lato" panose="020F0502020204030203" pitchFamily="34" charset="77"/>
              <a:cs typeface="Calibri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169193" y="4259809"/>
            <a:ext cx="6023207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Food Science and Nutrition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Professional Cookery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Professional Chefs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Global Hospitality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2856497" y="2567038"/>
            <a:ext cx="2705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Senior Production Chef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Dairy Technologist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Commis Chef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Food &amp; Drink Engineer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Chef de </a:t>
            </a:r>
            <a:r>
              <a:rPr lang="en-GB" sz="1400" dirty="0" err="1">
                <a:solidFill>
                  <a:schemeClr val="tx2"/>
                </a:solidFill>
                <a:latin typeface="Lato" panose="020F0502020204030203" pitchFamily="34" charset="77"/>
              </a:rPr>
              <a:t>Partie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</a:endParaRP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541080-EE1F-494F-8439-876E6FA82B9D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0222D55-382B-44C6-40D4-35C4CE368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4" t="-808" r="-932" b="1734"/>
          <a:stretch>
            <a:fillRect/>
          </a:stretch>
        </p:blipFill>
        <p:spPr>
          <a:xfrm>
            <a:off x="-1" y="5134727"/>
            <a:ext cx="5154534" cy="1410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573F6B-781A-1D0C-0A9B-385C7797461C}"/>
              </a:ext>
            </a:extLst>
          </p:cNvPr>
          <p:cNvSpPr txBox="1"/>
          <p:nvPr/>
        </p:nvSpPr>
        <p:spPr>
          <a:xfrm>
            <a:off x="9180796" y="4909901"/>
            <a:ext cx="2743200" cy="13515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cs typeface="Lato" panose="020F0502020204030203" pitchFamily="34" charset="0"/>
              </a:rPr>
              <a:t>Food safety in Catering</a:t>
            </a:r>
            <a:endParaRPr lang="en-US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Hospitality and Catering</a:t>
            </a:r>
            <a:r>
              <a:rPr lang="en-US" sz="1400" dirty="0">
                <a:latin typeface="Lato" panose="020F0502020204030203" pitchFamily="34" charset="0"/>
                <a:cs typeface="Lato" panose="020F0502020204030203" pitchFamily="34" charset="0"/>
              </a:rPr>
              <a:t>​</a:t>
            </a:r>
            <a:br>
              <a:rPr lang="en-US" sz="14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cs typeface="Lato" panose="020F0502020204030203" pitchFamily="34" charset="0"/>
              </a:rPr>
              <a:t>Nutrition</a:t>
            </a:r>
            <a:r>
              <a:rPr lang="en-US" sz="1400" dirty="0">
                <a:latin typeface="Lato" panose="020F0502020204030203" pitchFamily="34" charset="0"/>
                <a:cs typeface="Lato" panose="020F0502020204030203" pitchFamily="34" charset="0"/>
              </a:rPr>
              <a:t>​</a:t>
            </a:r>
            <a:endParaRPr lang="en-US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cs typeface="Lato" panose="020F0502020204030203" pitchFamily="34" charset="0"/>
              </a:rPr>
              <a:t>Professional Bartending</a:t>
            </a:r>
            <a:r>
              <a:rPr lang="en-US" sz="1400" dirty="0">
                <a:latin typeface="Lato" panose="020F0502020204030203" pitchFamily="34" charset="0"/>
                <a:cs typeface="Lato" panose="020F0502020204030203" pitchFamily="34" charset="0"/>
              </a:rPr>
              <a:t>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A15D9-0699-A41C-E01C-9BE151E958D9}"/>
              </a:ext>
            </a:extLst>
          </p:cNvPr>
          <p:cNvSpPr txBox="1"/>
          <p:nvPr/>
        </p:nvSpPr>
        <p:spPr>
          <a:xfrm>
            <a:off x="6169193" y="257969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Agriculture, Land Management and Production</a:t>
            </a:r>
          </a:p>
        </p:txBody>
      </p: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541080-EE1F-494F-8439-876E6FA82B9D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 ​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 and Management​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677130" y="1710444"/>
            <a:ext cx="5514870" cy="2876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 levels</a:t>
            </a:r>
            <a:r>
              <a:rPr lang="en-GB" b="1" dirty="0"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1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Travel and Tourism 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678747" y="3742921"/>
            <a:ext cx="2655829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Higher education </a:t>
            </a:r>
            <a:br>
              <a:rPr lang="en-GB" sz="2500" dirty="0">
                <a:latin typeface="Lato" panose="020F0502020204030203" pitchFamily="34" charset="77"/>
                <a:cs typeface="Calibri"/>
              </a:rPr>
            </a:br>
            <a:br>
              <a:rPr lang="en-GB" sz="1400" dirty="0">
                <a:latin typeface="Lato" panose="020F0502020204030203" pitchFamily="34" charset="77"/>
              </a:rPr>
            </a:br>
            <a:r>
              <a:rPr lang="en-GB" sz="1400" dirty="0">
                <a:latin typeface="Lato" panose="020F0502020204030203" pitchFamily="34" charset="77"/>
              </a:rPr>
              <a:t> 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Quality and safety across the food chain 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Sensory Science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Human Nutrition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Food Chemistry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9434565" y="5341690"/>
            <a:ext cx="2273224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Sustainable Agriculture and ingredient sourcing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Hospitality and Catering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BB826-A487-EE03-72B2-5A69C6ECB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4" t="-808" r="-932" b="1734"/>
          <a:stretch>
            <a:fillRect/>
          </a:stretch>
        </p:blipFill>
        <p:spPr>
          <a:xfrm>
            <a:off x="-1" y="5134727"/>
            <a:ext cx="5154534" cy="14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1D933-F78C-04E1-EFEB-F467B447705C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0CCAC4-102D-C9E3-9B81-2B6384EC4F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4" t="-808" r="-932" b="1734"/>
          <a:stretch>
            <a:fillRect/>
          </a:stretch>
        </p:blipFill>
        <p:spPr>
          <a:xfrm>
            <a:off x="-1" y="5134727"/>
            <a:ext cx="5154534" cy="14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281C5-2997-C231-C6C5-542FFB313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9" t="-808" r="-932" b="1734"/>
          <a:stretch>
            <a:fillRect/>
          </a:stretch>
        </p:blipFill>
        <p:spPr>
          <a:xfrm>
            <a:off x="4056244" y="3995062"/>
            <a:ext cx="7889029" cy="1410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9550459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See at a glance the university ranking for Food and Nutrition</a:t>
            </a:r>
            <a:r>
              <a:rPr lang="en-GB" dirty="0">
                <a:latin typeface="Lato" panose="020F0502020204030203" pitchFamily="34" charset="77"/>
                <a:cs typeface="Calibri"/>
              </a:rPr>
              <a:t> </a:t>
            </a:r>
            <a:endParaRPr lang="en-GB" sz="1600" dirty="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77"/>
              <a:hlinkClick r:id="rId4"/>
            </a:endParaRPr>
          </a:p>
          <a:p>
            <a:pPr marL="0" indent="0">
              <a:buNone/>
            </a:pP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Food and Nutrition Rankings (thecompleteuniversityguide.co.uk)</a:t>
            </a:r>
            <a:endParaRPr lang="en-GB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  <a:endParaRPr lang="en-GB" sz="1400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  <a:p>
            <a:pPr marL="0" indent="0" algn="l">
              <a:buNone/>
            </a:pP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458CF-DAF8-FC55-101E-CFDD5871364A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Supports sustainable and ethical eating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Developing essential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9445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study Food and Nutrition?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Enhances mental and physical performance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Promotes better health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Opens diverse career opportunities 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D6CACB-ED0F-44F0-D00D-DF9C450F4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38007" r="-331" b="36534"/>
          <a:stretch>
            <a:fillRect/>
          </a:stretch>
        </p:blipFill>
        <p:spPr>
          <a:xfrm>
            <a:off x="0" y="2552432"/>
            <a:ext cx="9239920" cy="1585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77"/>
              </a:rPr>
              <a:t>Here are some example roles and careers linked to​ </a:t>
            </a:r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77"/>
                <a:hlinkClick r:id="rId4"/>
              </a:rPr>
              <a:t>Food and Nutrition</a:t>
            </a:r>
            <a:endParaRPr lang="en-GB" sz="20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313006" y="4805685"/>
            <a:ext cx="249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Chef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332819" y="4805685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Food Technologist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402858" y="4805685"/>
            <a:ext cx="264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Food Quality Control Inspector 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>
            <a:extLst>
              <a:ext uri="{FF2B5EF4-FFF2-40B4-BE49-F238E27FC236}">
                <a16:creationId xmlns:a16="http://schemas.microsoft.com/office/drawing/2014/main" id="{2D84D984-5567-09CA-0366-EF5AAE646B14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/>
        </p:blipFill>
        <p:spPr bwMode="auto">
          <a:xfrm>
            <a:off x="410160" y="2066601"/>
            <a:ext cx="2494800" cy="2494800"/>
          </a:xfrm>
          <a:prstGeom prst="rect">
            <a:avLst/>
          </a:prstGeom>
          <a:noFill/>
          <a:ln w="28575">
            <a:solidFill>
              <a:srgbClr val="1550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D09E10-DBAD-4D27-62AC-7AAC575151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r="16879"/>
          <a:stretch/>
        </p:blipFill>
        <p:spPr>
          <a:xfrm>
            <a:off x="8525334" y="2067460"/>
            <a:ext cx="2494800" cy="2493941"/>
          </a:xfrm>
          <a:prstGeom prst="rect">
            <a:avLst/>
          </a:prstGeom>
          <a:ln w="28575">
            <a:solidFill>
              <a:srgbClr val="155045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2F6622-E8EC-A791-8FEF-C3AF5DD286E4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455485" y="2066601"/>
            <a:ext cx="2494800" cy="2494800"/>
          </a:xfrm>
          <a:prstGeom prst="rect">
            <a:avLst/>
          </a:prstGeom>
          <a:ln w="28575">
            <a:solidFill>
              <a:srgbClr val="155045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AAEDE6-70FB-9E17-68E1-7DB098C943CC}"/>
              </a:ext>
            </a:extLst>
          </p:cNvPr>
          <p:cNvSpPr/>
          <p:nvPr/>
        </p:nvSpPr>
        <p:spPr>
          <a:xfrm>
            <a:off x="308560" y="5301294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32AD7-54E6-CCB7-1DBA-3D8E3A79876C}"/>
              </a:ext>
            </a:extLst>
          </p:cNvPr>
          <p:cNvSpPr/>
          <p:nvPr/>
        </p:nvSpPr>
        <p:spPr>
          <a:xfrm>
            <a:off x="8398334" y="5670626"/>
            <a:ext cx="219778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Profile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9C89DA-2870-4DD8-3882-F90F5F136E35}"/>
              </a:ext>
            </a:extLst>
          </p:cNvPr>
          <p:cNvSpPr/>
          <p:nvPr/>
        </p:nvSpPr>
        <p:spPr>
          <a:xfrm>
            <a:off x="4331918" y="5822577"/>
            <a:ext cx="1919115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6FBC67-D1F4-E001-53EE-1AEAB47E40C2}"/>
              </a:ext>
            </a:extLst>
          </p:cNvPr>
          <p:cNvSpPr/>
          <p:nvPr/>
        </p:nvSpPr>
        <p:spPr>
          <a:xfrm>
            <a:off x="308560" y="5822577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0DFEDF-0CA0-6301-80BD-75B31D2D76C6}"/>
              </a:ext>
            </a:extLst>
          </p:cNvPr>
          <p:cNvSpPr/>
          <p:nvPr/>
        </p:nvSpPr>
        <p:spPr>
          <a:xfrm>
            <a:off x="4332366" y="5301294"/>
            <a:ext cx="19186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6EF7AB-B9B9-3617-EB3A-834D9B704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38007" r="-331" b="36534"/>
          <a:stretch>
            <a:fillRect/>
          </a:stretch>
        </p:blipFill>
        <p:spPr>
          <a:xfrm>
            <a:off x="0" y="2552432"/>
            <a:ext cx="9239920" cy="15859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357386" y="4801692"/>
            <a:ext cx="3161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Restaurant Manager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272955" y="4805685"/>
            <a:ext cx="276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Dietician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428258" y="4769726"/>
            <a:ext cx="34267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Food &amp; Beverage Manager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DF97AA-ED4F-CBB4-14CA-61AE97BDCFE4}"/>
              </a:ext>
            </a:extLst>
          </p:cNvPr>
          <p:cNvCxnSpPr/>
          <p:nvPr/>
        </p:nvCxnSpPr>
        <p:spPr>
          <a:xfrm>
            <a:off x="528228" y="1211942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42D00BD-489E-1BD5-17E5-63449AB531F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10160" y="2060749"/>
            <a:ext cx="2494800" cy="2494800"/>
          </a:xfrm>
          <a:prstGeom prst="rect">
            <a:avLst/>
          </a:prstGeom>
          <a:ln w="28575">
            <a:solidFill>
              <a:srgbClr val="155045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E3EEF-70B3-3E63-4E13-06B1E5B55C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6601"/>
          <a:stretch/>
        </p:blipFill>
        <p:spPr>
          <a:xfrm>
            <a:off x="8529858" y="2060749"/>
            <a:ext cx="2494800" cy="2494800"/>
          </a:xfrm>
          <a:prstGeom prst="rect">
            <a:avLst/>
          </a:prstGeom>
          <a:ln w="28575">
            <a:solidFill>
              <a:srgbClr val="155045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F60E1-31E7-BDFB-4223-6FF6F76B09C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20664"/>
          <a:stretch/>
        </p:blipFill>
        <p:spPr>
          <a:xfrm>
            <a:off x="4464519" y="2060749"/>
            <a:ext cx="2494800" cy="2494800"/>
          </a:xfrm>
          <a:prstGeom prst="rect">
            <a:avLst/>
          </a:prstGeom>
          <a:ln w="28575">
            <a:solidFill>
              <a:srgbClr val="155045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350762-9F6B-8F33-CB0B-A8E4CA89BE98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77"/>
              </a:rPr>
              <a:t>Here are some example roles and careers linked to​ </a:t>
            </a:r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77"/>
                <a:hlinkClick r:id="rId7"/>
              </a:rPr>
              <a:t>Food and Nutrition</a:t>
            </a:r>
            <a:endParaRPr lang="en-GB" sz="20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E81AA-4472-9028-F510-BA8A1C8E03D4}"/>
              </a:ext>
            </a:extLst>
          </p:cNvPr>
          <p:cNvSpPr txBox="1"/>
          <p:nvPr/>
        </p:nvSpPr>
        <p:spPr>
          <a:xfrm>
            <a:off x="4357386" y="5292868"/>
            <a:ext cx="219778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Profile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ea typeface="Calibri" panose="020F0502020204030204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B15AB7-624E-7F9E-C115-430E2FF13B1A}"/>
              </a:ext>
            </a:extLst>
          </p:cNvPr>
          <p:cNvSpPr/>
          <p:nvPr/>
        </p:nvSpPr>
        <p:spPr>
          <a:xfrm>
            <a:off x="272955" y="5303981"/>
            <a:ext cx="19186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F8CB1D-1F47-1DE1-5901-7AC1B651A6C5}"/>
              </a:ext>
            </a:extLst>
          </p:cNvPr>
          <p:cNvSpPr/>
          <p:nvPr/>
        </p:nvSpPr>
        <p:spPr>
          <a:xfrm>
            <a:off x="8428258" y="6074190"/>
            <a:ext cx="190949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YEUK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Calibri" panose="020F0502020204030204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3CE6D2-B61D-F2D9-BCF5-FB6C84FABEDF}"/>
              </a:ext>
            </a:extLst>
          </p:cNvPr>
          <p:cNvSpPr txBox="1"/>
          <p:nvPr/>
        </p:nvSpPr>
        <p:spPr>
          <a:xfrm>
            <a:off x="4348858" y="5742135"/>
            <a:ext cx="19186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ea typeface="Calibri" panose="020F0502020204030204"/>
              <a:cs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D476D-0D02-C2BE-975A-22E88E76F1B3}"/>
              </a:ext>
            </a:extLst>
          </p:cNvPr>
          <p:cNvSpPr/>
          <p:nvPr/>
        </p:nvSpPr>
        <p:spPr>
          <a:xfrm>
            <a:off x="8428258" y="5612525"/>
            <a:ext cx="19186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Calibri" panose="020F05020202040302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06421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Food and Nutrition:</a:t>
            </a:r>
          </a:p>
          <a:p>
            <a:pPr marL="0" indent="0">
              <a:buNone/>
            </a:pPr>
            <a:endParaRPr lang="en-GB" sz="5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AC0E0-35FE-C087-AE55-839937CD7999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02650D-2DF4-D12B-5FEE-B445558B0E51}"/>
              </a:ext>
            </a:extLst>
          </p:cNvPr>
          <p:cNvSpPr txBox="1"/>
          <p:nvPr/>
        </p:nvSpPr>
        <p:spPr>
          <a:xfrm>
            <a:off x="1688063" y="2782669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 a Personal Trainer: Louis' story</a:t>
            </a:r>
            <a:endParaRPr lang="en-US" dirty="0">
              <a:solidFill>
                <a:srgbClr val="00A8A6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C4747-EC13-D279-5134-0298DB3B5E60}"/>
              </a:ext>
            </a:extLst>
          </p:cNvPr>
          <p:cNvSpPr txBox="1"/>
          <p:nvPr/>
        </p:nvSpPr>
        <p:spPr>
          <a:xfrm>
            <a:off x="1688064" y="3809604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6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Chocolate maker: Max's story</a:t>
            </a:r>
            <a:endParaRPr lang="en-US">
              <a:solidFill>
                <a:srgbClr val="00A8A6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D1564-661F-AB09-4CB7-7979A2BC6076}"/>
              </a:ext>
            </a:extLst>
          </p:cNvPr>
          <p:cNvSpPr txBox="1"/>
          <p:nvPr/>
        </p:nvSpPr>
        <p:spPr>
          <a:xfrm>
            <a:off x="1688063" y="4780445"/>
            <a:ext cx="40388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Dental lab Assistant: Tom's 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CD40-6DE1-A9CE-A277-97EA1E76108B}"/>
              </a:ext>
            </a:extLst>
          </p:cNvPr>
          <p:cNvSpPr txBox="1"/>
          <p:nvPr/>
        </p:nvSpPr>
        <p:spPr>
          <a:xfrm>
            <a:off x="7184651" y="2619576"/>
            <a:ext cx="38036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Consumer Scientist | Explore careers | National Careers Service</a:t>
            </a:r>
            <a:endParaRPr lang="en-US" dirty="0">
              <a:solidFill>
                <a:srgbClr val="00A8A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EE3D8-9BAC-6E4D-D819-5493ED6BA527}"/>
              </a:ext>
            </a:extLst>
          </p:cNvPr>
          <p:cNvSpPr txBox="1"/>
          <p:nvPr/>
        </p:nvSpPr>
        <p:spPr>
          <a:xfrm>
            <a:off x="7183541" y="3813291"/>
            <a:ext cx="38036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Wedding Planner | Explore careers |National Careers Service</a:t>
            </a:r>
            <a:endParaRPr lang="en-US" dirty="0">
              <a:solidFill>
                <a:srgbClr val="00A8A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 dirty="0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(Food and Nutrition) 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FE6DC-9146-BC5B-B258-56D18177B693}"/>
              </a:ext>
            </a:extLst>
          </p:cNvPr>
          <p:cNvSpPr txBox="1"/>
          <p:nvPr/>
        </p:nvSpPr>
        <p:spPr>
          <a:xfrm>
            <a:off x="7271331" y="4249801"/>
            <a:ext cx="27051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Toxicologist</a:t>
            </a:r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ea typeface="Source Sans Pro"/>
                <a:cs typeface="Lato" panose="020F0502020204030203" pitchFamily="34" charset="0"/>
              </a:rPr>
              <a:t> </a:t>
            </a:r>
            <a:endParaRPr lang="en-GB" sz="3200" u="sng">
              <a:solidFill>
                <a:schemeClr val="tx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GB" sz="3200" u="sng">
              <a:solidFill>
                <a:srgbClr val="05A8A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F1254-3BE9-3889-1377-4F4CA9B9E7D1}"/>
              </a:ext>
            </a:extLst>
          </p:cNvPr>
          <p:cNvSpPr txBox="1"/>
          <p:nvPr/>
        </p:nvSpPr>
        <p:spPr>
          <a:xfrm>
            <a:off x="7271331" y="2244206"/>
            <a:ext cx="27051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Nutritionist</a:t>
            </a:r>
            <a:r>
              <a:rPr lang="en-GB" sz="32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GB" sz="3200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F2110-994D-2A15-5AFA-3F900904BD9E}"/>
              </a:ext>
            </a:extLst>
          </p:cNvPr>
          <p:cNvSpPr txBox="1"/>
          <p:nvPr/>
        </p:nvSpPr>
        <p:spPr>
          <a:xfrm>
            <a:off x="7271331" y="3234498"/>
            <a:ext cx="27051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Chef</a:t>
            </a:r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GB" sz="3200" u="sng">
              <a:solidFill>
                <a:schemeClr val="tx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GB" sz="3200" u="sng">
              <a:solidFill>
                <a:srgbClr val="05A8A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12991-30EE-8CBC-B781-DAA922B5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2819B5-90C1-9720-8D18-214432B20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35608" r="-331" b="38933"/>
          <a:stretch>
            <a:fillRect/>
          </a:stretch>
        </p:blipFill>
        <p:spPr>
          <a:xfrm>
            <a:off x="-1331081" y="5272056"/>
            <a:ext cx="9239920" cy="1585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CBD12-AF31-13EF-C41C-1F022F0C24F3}"/>
              </a:ext>
            </a:extLst>
          </p:cNvPr>
          <p:cNvSpPr txBox="1"/>
          <p:nvPr/>
        </p:nvSpPr>
        <p:spPr>
          <a:xfrm>
            <a:off x="406012" y="434040"/>
            <a:ext cx="7760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KS3 Home learning task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82E633-5CA6-799D-5B58-474D3D296D0B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2242A0-26AE-CE1E-3D9E-2BE93B0F739D}"/>
              </a:ext>
            </a:extLst>
          </p:cNvPr>
          <p:cNvSpPr txBox="1"/>
          <p:nvPr/>
        </p:nvSpPr>
        <p:spPr>
          <a:xfrm>
            <a:off x="7928105" y="2930713"/>
            <a:ext cx="269873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Use the National Careers Service Explore careers tool to research for this homework</a:t>
            </a:r>
          </a:p>
        </p:txBody>
      </p:sp>
      <p:pic>
        <p:nvPicPr>
          <p:cNvPr id="6" name="Picture 2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1ECAD36-A4A8-CB68-9B22-8B26540D9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9" t="35484" r="68717" b="39794"/>
          <a:stretch/>
        </p:blipFill>
        <p:spPr>
          <a:xfrm>
            <a:off x="7971162" y="1870085"/>
            <a:ext cx="2644708" cy="774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Google Shape;79;p13">
            <a:extLst>
              <a:ext uri="{FF2B5EF4-FFF2-40B4-BE49-F238E27FC236}">
                <a16:creationId xmlns:a16="http://schemas.microsoft.com/office/drawing/2014/main" id="{EBC73EA3-A1AE-325D-2441-E57F37BA256A}"/>
              </a:ext>
            </a:extLst>
          </p:cNvPr>
          <p:cNvSpPr/>
          <p:nvPr/>
        </p:nvSpPr>
        <p:spPr>
          <a:xfrm>
            <a:off x="8009480" y="4417458"/>
            <a:ext cx="1284036" cy="430883"/>
          </a:xfrm>
          <a:prstGeom prst="roundRect">
            <a:avLst/>
          </a:prstGeom>
          <a:solidFill>
            <a:schemeClr val="lt1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lt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here</a:t>
            </a:r>
            <a:endParaRPr lang="en-GB" sz="1200" b="1" dirty="0">
              <a:solidFill>
                <a:schemeClr val="l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6F8DBB-88E2-A7D3-BDEC-14881ABEC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13" y="1460730"/>
            <a:ext cx="3566202" cy="5066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796808-02AC-C8FA-AEF5-A2C6089A16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61"/>
          <a:stretch/>
        </p:blipFill>
        <p:spPr>
          <a:xfrm>
            <a:off x="4301896" y="1590260"/>
            <a:ext cx="3566202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Food and Nutrition.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18CA6-5717-C741-7946-04CF29A28598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C3CDF30-1C70-F063-E587-312D3C03B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r="-1051"/>
          <a:stretch>
            <a:fillRect/>
          </a:stretch>
        </p:blipFill>
        <p:spPr>
          <a:xfrm>
            <a:off x="-1" y="3561438"/>
            <a:ext cx="2177473" cy="1423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F0EB45-88AB-FAFD-6E67-00A135A0C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t="-808" r="-932" b="50841"/>
          <a:stretch>
            <a:fillRect/>
          </a:stretch>
        </p:blipFill>
        <p:spPr>
          <a:xfrm>
            <a:off x="4408566" y="6146800"/>
            <a:ext cx="7783434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15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528228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578195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123951" cy="2708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Research Ideas: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Chef</a:t>
            </a: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Technologist/Scientist</a:t>
            </a: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Quality Control Inspector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Dietician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Restaurant Manager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Catering Manager</a:t>
            </a: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</a:rPr>
              <a:t> 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56B4CF-2634-B7CC-BCEE-68F4FBF333CE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587AC2-71B1-4B18-86DB-E1D12DA72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fb87f-23cb-4748-807b-ac6ab6b70ca3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http://schemas.microsoft.com/office/2006/metadata/properties"/>
    <ds:schemaRef ds:uri="http://purl.org/dc/elements/1.1/"/>
    <ds:schemaRef ds:uri="7b4fb87f-23cb-4748-807b-ac6ab6b70ca3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5ca23ed-fdba-4544-8426-dc162b381dbf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2216</Words>
  <Application>Microsoft Office PowerPoint</Application>
  <PresentationFormat>Widescreen</PresentationFormat>
  <Paragraphs>347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(Food and Nutrition)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and Nutrition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180</cp:revision>
  <dcterms:created xsi:type="dcterms:W3CDTF">2022-04-04T12:54:06Z</dcterms:created>
  <dcterms:modified xsi:type="dcterms:W3CDTF">2025-09-04T20:45:26Z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