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8A9"/>
    <a:srgbClr val="484A47"/>
    <a:srgbClr val="ED6D52"/>
    <a:srgbClr val="036A94"/>
    <a:srgbClr val="006A94"/>
    <a:srgbClr val="155045"/>
    <a:srgbClr val="00A8A6"/>
    <a:srgbClr val="EBF7F7"/>
    <a:srgbClr val="E8B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688FF-5781-4903-9EA7-933151BC11CA}" v="1" dt="2025-08-25T14:11:42.238"/>
    <p1510:client id="{F1FFF68A-7286-95C0-8C10-B6E98B9C163A}" v="4" dt="2025-08-25T15:29:06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/>
    <p:restoredTop sz="67806" autoAdjust="0"/>
  </p:normalViewPr>
  <p:slideViewPr>
    <p:cSldViewPr snapToGrid="0">
      <p:cViewPr varScale="1">
        <p:scale>
          <a:sx n="75" d="100"/>
          <a:sy n="75" d="100"/>
        </p:scale>
        <p:origin x="18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n7h8xs/jobs-that-use-design-and-technology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n7h8xs/jobs-that-use-design-and-technology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7n4bd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>
              <a:cs typeface="Calibri"/>
            </a:endParaRPr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b="1" dirty="0"/>
              <a:t>Aims: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  <a:endParaRPr lang="en-GB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>
              <a:cs typeface="Calibri"/>
            </a:endParaRPr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  <a:endParaRPr lang="en-GB" dirty="0">
              <a:cs typeface="Calibri"/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pPr marL="0" indent="0">
              <a:buFontTx/>
              <a:buNone/>
            </a:pPr>
            <a:endParaRPr lang="en-GB" b="1" dirty="0">
              <a:highlight>
                <a:srgbClr val="FFFF00"/>
              </a:highlight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kern="1200" dirty="0">
                <a:effectLst/>
              </a:rPr>
              <a:t>Why study Engineering?</a:t>
            </a:r>
            <a:endParaRPr lang="en-GB" kern="1200" dirty="0">
              <a:effectLst/>
            </a:endParaRPr>
          </a:p>
          <a:p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Strong career prospects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kern="1200" dirty="0">
                <a:effectLst/>
              </a:rPr>
              <a:t>Engineering </a:t>
            </a:r>
            <a:r>
              <a:rPr lang="en-GB" dirty="0"/>
              <a:t>offers diverse career paths in industries like aerospace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automotive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construction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tech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manufacturing. It’s known for high employability and competitive salaries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/>
              <a:t>Innovation and creativity</a:t>
            </a:r>
            <a:r>
              <a:rPr lang="en-GB" dirty="0"/>
              <a:t> 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Engineering isn’t just about maths and science; it </a:t>
            </a:r>
            <a:r>
              <a:rPr lang="en-GB" kern="1200" dirty="0">
                <a:effectLst/>
              </a:rPr>
              <a:t>is </a:t>
            </a:r>
            <a:r>
              <a:rPr lang="en-GB" dirty="0"/>
              <a:t>also </a:t>
            </a:r>
            <a:r>
              <a:rPr lang="en-GB" kern="1200" dirty="0">
                <a:effectLst/>
              </a:rPr>
              <a:t>about </a:t>
            </a:r>
            <a:r>
              <a:rPr lang="en-GB" dirty="0"/>
              <a:t>creativity</a:t>
            </a:r>
            <a:r>
              <a:rPr lang="en-GB" kern="1200" dirty="0">
                <a:effectLst/>
              </a:rPr>
              <a:t>. Engineers </a:t>
            </a:r>
            <a:r>
              <a:rPr lang="en-GB" dirty="0"/>
              <a:t>invent new technologies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improve existing systems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push the boundaries of what is possible.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Solve real-world problems</a:t>
            </a:r>
            <a:endParaRPr lang="en-GB" dirty="0"/>
          </a:p>
          <a:p>
            <a:r>
              <a:rPr lang="en-GB" dirty="0"/>
              <a:t>Engineers design solutions </a:t>
            </a:r>
            <a:r>
              <a:rPr lang="en-GB" kern="1200" dirty="0">
                <a:effectLst/>
              </a:rPr>
              <a:t>to </a:t>
            </a:r>
            <a:r>
              <a:rPr lang="en-GB" dirty="0"/>
              <a:t>everyday challenges from clean energy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safe transportation </a:t>
            </a:r>
            <a:r>
              <a:rPr lang="en-GB" kern="1200" dirty="0">
                <a:effectLst/>
              </a:rPr>
              <a:t>to </a:t>
            </a:r>
            <a:r>
              <a:rPr lang="en-GB" dirty="0"/>
              <a:t>medical devices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sustainable infrastructure. It’s a field where you can make a tangible impact on society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pPr marL="285750" lvl="0" indent="-285750">
              <a:buFont typeface="Symbol"/>
              <a:buChar char="•"/>
            </a:pPr>
            <a:r>
              <a:rPr lang="en-GB" b="1" kern="1200" dirty="0">
                <a:effectLst/>
              </a:rPr>
              <a:t>Global </a:t>
            </a:r>
            <a:r>
              <a:rPr lang="en-GB" b="1" dirty="0"/>
              <a:t>opportunities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Engineering skills are valued worldwide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giving you </a:t>
            </a:r>
            <a:r>
              <a:rPr lang="en-GB" kern="1200" dirty="0">
                <a:effectLst/>
              </a:rPr>
              <a:t>the </a:t>
            </a:r>
            <a:r>
              <a:rPr lang="en-GB" dirty="0"/>
              <a:t>chance </a:t>
            </a:r>
            <a:r>
              <a:rPr lang="en-GB" kern="1200" dirty="0">
                <a:effectLst/>
              </a:rPr>
              <a:t>to work </a:t>
            </a:r>
            <a:r>
              <a:rPr lang="en-GB" dirty="0"/>
              <a:t>abroad, collaborate internationally, or contribute to global projects</a:t>
            </a:r>
            <a:r>
              <a:rPr lang="en-GB" kern="1200" dirty="0">
                <a:effectLst/>
              </a:rPr>
              <a:t>.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/>
              <a:t>Foundation for leadership and entrepreneurship</a:t>
            </a:r>
            <a:br>
              <a:rPr lang="en-GB" b="1" dirty="0">
                <a:cs typeface="+mn-lt"/>
              </a:rPr>
            </a:br>
            <a:r>
              <a:rPr lang="en-GB" dirty="0"/>
              <a:t>Many engineers go on </a:t>
            </a:r>
            <a:r>
              <a:rPr lang="en-GB" kern="1200" dirty="0">
                <a:effectLst/>
              </a:rPr>
              <a:t>to </a:t>
            </a:r>
            <a:r>
              <a:rPr lang="en-GB" dirty="0"/>
              <a:t>become leaders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managers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or entrepreneurs</a:t>
            </a:r>
            <a:r>
              <a:rPr lang="en-GB" kern="1200" dirty="0">
                <a:effectLst/>
              </a:rPr>
              <a:t>. The </a:t>
            </a:r>
            <a:r>
              <a:rPr lang="en-GB" dirty="0"/>
              <a:t>problem-solving mindset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technical knowledge gained </a:t>
            </a:r>
            <a:r>
              <a:rPr lang="en-GB" kern="1200" dirty="0">
                <a:effectLst/>
              </a:rPr>
              <a:t>in engineering </a:t>
            </a:r>
            <a:r>
              <a:rPr lang="en-GB" dirty="0"/>
              <a:t>are </a:t>
            </a:r>
            <a:r>
              <a:rPr lang="en-GB" kern="1200" dirty="0">
                <a:effectLst/>
              </a:rPr>
              <a:t>excellent </a:t>
            </a:r>
            <a:r>
              <a:rPr lang="en-GB" dirty="0"/>
              <a:t>foundations for starting your own business or leading teams.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Reflection: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else you would add to this list?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Engineering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</a:t>
            </a:r>
            <a:r>
              <a:rPr lang="en-GB" kern="1200" dirty="0">
                <a:effectLst/>
              </a:rPr>
              <a:t>the value </a:t>
            </a:r>
            <a:r>
              <a:rPr lang="en-GB" dirty="0"/>
              <a:t>of studying Engineering with parents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carers?</a:t>
            </a:r>
          </a:p>
          <a:p>
            <a:endParaRPr lang="en-GB" dirty="0"/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would learners add to this list?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Engineering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Bitesize Careers: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 </a:t>
            </a:r>
            <a:r>
              <a:rPr lang="en-GB" dirty="0">
                <a:hlinkClick r:id="rId4"/>
              </a:rPr>
              <a:t>https://www.bbc.co.uk/bitesize/tags/zn7h8xs/jobs-that-use-design-and-technology/1</a:t>
            </a: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dirty="0">
              <a:effectLst/>
              <a:latin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</a:t>
            </a:r>
            <a:r>
              <a:rPr lang="en-GB" u="sng" dirty="0"/>
              <a:t> </a:t>
            </a:r>
            <a:r>
              <a:rPr lang="en-GB" dirty="0"/>
              <a:t>in Engineering Bitesize Careers: </a:t>
            </a:r>
            <a:r>
              <a:rPr lang="en-GB" dirty="0">
                <a:hlinkClick r:id="rId4"/>
              </a:rPr>
              <a:t>https://www.bbc.co.uk/bitesize/tags/zn7h8xs/jobs-that-use-design-and-technology/1</a:t>
            </a: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https://www.bbc.co.uk/bitesize/articles/z7n4bdm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hyperlink" Target="https://www.thecompleteuniversityguide.co.uk/league-tables/rankings/general-engineering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nj9scw" TargetMode="External"/><Relationship Id="rId13" Type="http://schemas.openxmlformats.org/officeDocument/2006/relationships/hyperlink" Target="https://neonfutures.org.uk/case-study/automation-engineer-ashley-mcmahon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icould.com/explore/categories/subject/engineering" TargetMode="External"/><Relationship Id="rId12" Type="http://schemas.openxmlformats.org/officeDocument/2006/relationships/hyperlink" Target="https://neonfutures.org.uk/case-study/space-engineer-stephan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neonfutures.org.uk/case-study/biomedical-engineer-professor-rebecca-shipley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neonfutures.org.uk/case-study/biomedical-engineer-rishi-vegad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fmbmf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kn3mfr" TargetMode="External"/><Relationship Id="rId13" Type="http://schemas.openxmlformats.org/officeDocument/2006/relationships/hyperlink" Target="https://www.bbc.co.uk/bitesize/articles/z6796v4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icould.com/explore/categories/subject/engineering" TargetMode="External"/><Relationship Id="rId12" Type="http://schemas.openxmlformats.org/officeDocument/2006/relationships/hyperlink" Target="https://www.bbc.co.uk/bitesize/articles/zvcf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vqyqp3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b29nrd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neonfutures.org.uk/case-study/marine-engineer-rhodri-lewi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broadcast-enginee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kjcm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jq3jhv" TargetMode="External"/><Relationship Id="rId5" Type="http://schemas.openxmlformats.org/officeDocument/2006/relationships/hyperlink" Target="https://www.bbc.co.uk/bitesize/articles/zvk3jhv" TargetMode="External"/><Relationship Id="rId10" Type="http://schemas.openxmlformats.org/officeDocument/2006/relationships/hyperlink" Target="https://nationalcareers.service.gov.uk/job-profiles/cnc-machin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agricultural-engine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qkhzUtx327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jFCifuGxgbQ" TargetMode="External"/><Relationship Id="rId5" Type="http://schemas.openxmlformats.org/officeDocument/2006/relationships/hyperlink" Target="https://www.youtube.com/watch?v=uBx6CXAF0xc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mputer-games-develop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vlogg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web-developer" TargetMode="External"/><Relationship Id="rId5" Type="http://schemas.openxmlformats.org/officeDocument/2006/relationships/hyperlink" Target="https://nationalcareers.service.gov.uk/job-profiles/ux-designer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nationalcareers.service.gov.uk/job-profiles/cyber-intelligence-officer" TargetMode="External"/><Relationship Id="rId9" Type="http://schemas.openxmlformats.org/officeDocument/2006/relationships/hyperlink" Target="https://nationalcareers.service.gov.uk/job-profiles/manufacturing-systems-engine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4F626768-933A-A1A6-725A-A9579B4B5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32412" y="6143067"/>
            <a:ext cx="7772400" cy="7149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484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1076188"/>
            <a:ext cx="6780072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Engineering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Engineering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Engineering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Engineering?</a:t>
            </a:r>
            <a:endParaRPr lang="en-US" sz="32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484A47"/>
          </a:solidFill>
          <a:ln>
            <a:solidFill>
              <a:srgbClr val="484A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E3632060-03F5-9AE5-02AD-D54F807A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1"/>
          <a:stretch>
            <a:fillRect/>
          </a:stretch>
        </p:blipFill>
        <p:spPr>
          <a:xfrm>
            <a:off x="0" y="2643875"/>
            <a:ext cx="5024158" cy="1600790"/>
          </a:xfrm>
          <a:prstGeom prst="rect">
            <a:avLst/>
          </a:prstGeom>
        </p:spPr>
      </p:pic>
      <p:pic>
        <p:nvPicPr>
          <p:cNvPr id="7" name="Picture 6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6C22192C-5581-F84A-856B-7A814512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1"/>
          <a:stretch>
            <a:fillRect/>
          </a:stretch>
        </p:blipFill>
        <p:spPr>
          <a:xfrm>
            <a:off x="6979011" y="2643875"/>
            <a:ext cx="5212989" cy="160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Engineering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2F47CB1F-AFB8-0AB7-FDA0-A950AEAD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5" y="1721872"/>
            <a:ext cx="2955399" cy="2434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9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9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Metrology Technician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Food Industry Technician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Acoustics Engineer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Electronic Technical Support Engineer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Mechanical Engineer 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663598" y="4613593"/>
            <a:ext cx="30383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 Design and Technology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 Design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166283" y="1982471"/>
            <a:ext cx="2777399" cy="231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Manufacturing: Building Services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 and 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Civil Engineer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Environmental Engineer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Railway Engineer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Nuclear Technician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6FB430D-C64C-A200-BFDA-027F58296D89}"/>
              </a:ext>
            </a:extLst>
          </p:cNvPr>
          <p:cNvSpPr txBox="1">
            <a:spLocks/>
          </p:cNvSpPr>
          <p:nvPr/>
        </p:nvSpPr>
        <p:spPr>
          <a:xfrm>
            <a:off x="6663598" y="1672306"/>
            <a:ext cx="5845902" cy="2484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200" b="1" dirty="0">
                <a:latin typeface="Lato"/>
                <a:ea typeface="Lato"/>
                <a:cs typeface="Lato"/>
              </a:rPr>
              <a:t>T Levels </a:t>
            </a:r>
          </a:p>
          <a:p>
            <a:pPr marL="0" indent="0">
              <a:buNone/>
            </a:pPr>
            <a:endParaRPr lang="en-GB" sz="4500" b="1" dirty="0">
              <a:latin typeface="Lato"/>
              <a:ea typeface="Lato"/>
              <a:cs typeface="Lato"/>
            </a:endParaRP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Agriculture, Lane Management and Production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Services Engineering for Construction 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 and Development for Engineering and Manufacturing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Design, Surveying and Planning for Construction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Engineering, Manufacturing, Processing and Control 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Maintenance, Installation and Repair for Engineering and Manufacturing</a:t>
            </a:r>
          </a:p>
          <a:p>
            <a:r>
              <a:rPr lang="en-GB" sz="5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7C9F07-5D06-4398-6206-F012BA394E1F}"/>
              </a:ext>
            </a:extLst>
          </p:cNvPr>
          <p:cNvSpPr txBox="1">
            <a:spLocks/>
          </p:cNvSpPr>
          <p:nvPr/>
        </p:nvSpPr>
        <p:spPr>
          <a:xfrm>
            <a:off x="9140994" y="5196285"/>
            <a:ext cx="2717632" cy="153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Creative </a:t>
            </a:r>
            <a:r>
              <a:rPr lang="en-GB" sz="1400" dirty="0" err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iMedia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​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Digital Media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Manufacturing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Construction and the Built Environment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54689" y="1710444"/>
            <a:ext cx="2657446" cy="203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Electronics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Design and Technology: Engineering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56306" y="4130716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Aerospace Engineering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Agriculture and related Sciences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Architecture, Building and Planning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Chemical Engineering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Civil Engineering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80576" y="4740628"/>
            <a:ext cx="2928687" cy="1998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Electrical and Electronic Engineering​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Engineering and Technology​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Materials Science and Engineering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Mechanical Engineering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Medicine and allied subjects​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Radiology and Medical 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Software Engineering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D6AC8E8-FB21-6C3C-6447-D84796BE1B2C}"/>
              </a:ext>
            </a:extLst>
          </p:cNvPr>
          <p:cNvSpPr txBox="1">
            <a:spLocks/>
          </p:cNvSpPr>
          <p:nvPr/>
        </p:nvSpPr>
        <p:spPr>
          <a:xfrm>
            <a:off x="9080576" y="2710158"/>
            <a:ext cx="2657446" cy="1050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Computer Science​</a:t>
            </a:r>
          </a:p>
        </p:txBody>
      </p:sp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35C6CDF9-CBFC-1F0D-43BF-D017DEC2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00FB6A5D-A62D-2BCD-0ABF-B8A7865F3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/>
          <a:stretch>
            <a:fillRect/>
          </a:stretch>
        </p:blipFill>
        <p:spPr>
          <a:xfrm>
            <a:off x="0" y="5065191"/>
            <a:ext cx="5096262" cy="16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8372C3B2-7C5B-7E7C-E420-6E0B93739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" r="-1"/>
          <a:stretch>
            <a:fillRect/>
          </a:stretch>
        </p:blipFill>
        <p:spPr>
          <a:xfrm>
            <a:off x="3947647" y="3899751"/>
            <a:ext cx="8053371" cy="144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038256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Engineering</a:t>
            </a:r>
            <a:r>
              <a:rPr lang="en-GB" dirty="0">
                <a:latin typeface="Lato" panose="020F0502020204030203" pitchFamily="34" charset="77"/>
                <a:cs typeface="Calibri"/>
              </a:rPr>
              <a:t> 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General Engineering Rankings (thecompleteuniversityguide.co.uk)</a:t>
            </a:r>
            <a:endParaRPr lang="en-GB" sz="1400" dirty="0"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Global opportunities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Innovation and creativity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Engineering?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>
                <a:solidFill>
                  <a:schemeClr val="bg2"/>
                </a:solidFill>
                <a:latin typeface="Lato" panose="020F0502020204030203" pitchFamily="34" charset="77"/>
              </a:rPr>
              <a:t>Foundation for leadership and entrepreneurship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Solve real-world problems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Strong career prospects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ABFE44B3-98F3-4F67-6F6E-63213B46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48" y="2538317"/>
            <a:ext cx="8701507" cy="1600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Aerospace Engineer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Biomedical Engineer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Robotics Engineer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8525334" y="2067459"/>
            <a:ext cx="2495659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6584"/>
          <a:stretch/>
        </p:blipFill>
        <p:spPr>
          <a:xfrm>
            <a:off x="4455485" y="2066601"/>
            <a:ext cx="2494800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508EBF-1339-DA4B-3006-D888E2001C4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r="16607"/>
          <a:stretch/>
        </p:blipFill>
        <p:spPr>
          <a:xfrm>
            <a:off x="410160" y="2066601"/>
            <a:ext cx="2496200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</a:t>
            </a:r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0EF6E-A5B5-31B9-5BED-E1647C3BF9E6}"/>
              </a:ext>
            </a:extLst>
          </p:cNvPr>
          <p:cNvSpPr/>
          <p:nvPr/>
        </p:nvSpPr>
        <p:spPr>
          <a:xfrm>
            <a:off x="258491" y="5325376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D5BEE-3173-CC16-77A1-398CE9EE9B80}"/>
              </a:ext>
            </a:extLst>
          </p:cNvPr>
          <p:cNvSpPr/>
          <p:nvPr/>
        </p:nvSpPr>
        <p:spPr>
          <a:xfrm>
            <a:off x="8396046" y="5335229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B2D9BE-AEA0-3DFB-883E-0346D3087C0E}"/>
              </a:ext>
            </a:extLst>
          </p:cNvPr>
          <p:cNvSpPr/>
          <p:nvPr/>
        </p:nvSpPr>
        <p:spPr>
          <a:xfrm>
            <a:off x="4321572" y="532696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68FBC-5454-81F6-564D-803473238153}"/>
              </a:ext>
            </a:extLst>
          </p:cNvPr>
          <p:cNvSpPr/>
          <p:nvPr/>
        </p:nvSpPr>
        <p:spPr>
          <a:xfrm>
            <a:off x="4321572" y="571877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874243-1FE2-57BD-EEC8-20E89715188C}"/>
              </a:ext>
            </a:extLst>
          </p:cNvPr>
          <p:cNvSpPr/>
          <p:nvPr/>
        </p:nvSpPr>
        <p:spPr>
          <a:xfrm>
            <a:off x="260950" y="5704561"/>
            <a:ext cx="187339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05F91-1364-99AA-5602-B4B74335F0C7}"/>
              </a:ext>
            </a:extLst>
          </p:cNvPr>
          <p:cNvSpPr/>
          <p:nvPr/>
        </p:nvSpPr>
        <p:spPr>
          <a:xfrm>
            <a:off x="8432795" y="5707406"/>
            <a:ext cx="187339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1DEE2D18-BE01-181F-CDD9-B7BCA23F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48" y="2538317"/>
            <a:ext cx="8701507" cy="16007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25174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Electrical Engineer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40743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Marine Engineer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396046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Civil Engineer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10160" y="2060749"/>
            <a:ext cx="2494800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29858" y="2060749"/>
            <a:ext cx="2494800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464519" y="2060749"/>
            <a:ext cx="2494800" cy="2494800"/>
          </a:xfrm>
          <a:prstGeom prst="rect">
            <a:avLst/>
          </a:prstGeom>
          <a:ln w="28575">
            <a:solidFill>
              <a:srgbClr val="484A47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E9861-8C15-C909-6F81-DD4694BA3DF4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77"/>
              </a:rPr>
              <a:t>Here are some example role</a:t>
            </a:r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91F45-C540-A192-13D1-C11A7E5CFF7A}"/>
              </a:ext>
            </a:extLst>
          </p:cNvPr>
          <p:cNvSpPr/>
          <p:nvPr/>
        </p:nvSpPr>
        <p:spPr>
          <a:xfrm>
            <a:off x="240743" y="5278339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0BDD30-0588-044A-4743-C3C8170D5D15}"/>
              </a:ext>
            </a:extLst>
          </p:cNvPr>
          <p:cNvSpPr/>
          <p:nvPr/>
        </p:nvSpPr>
        <p:spPr>
          <a:xfrm>
            <a:off x="240743" y="5749262"/>
            <a:ext cx="18197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EAA45-C48F-8C17-629F-661960A0A5AA}"/>
              </a:ext>
            </a:extLst>
          </p:cNvPr>
          <p:cNvSpPr txBox="1"/>
          <p:nvPr/>
        </p:nvSpPr>
        <p:spPr>
          <a:xfrm>
            <a:off x="4325174" y="5280108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5E4F9-659F-3C8B-73AC-53D6668D4BCD}"/>
              </a:ext>
            </a:extLst>
          </p:cNvPr>
          <p:cNvSpPr txBox="1"/>
          <p:nvPr/>
        </p:nvSpPr>
        <p:spPr>
          <a:xfrm>
            <a:off x="4325174" y="5749262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AACB0-A6D3-FBB0-ACD0-336EF1291B05}"/>
              </a:ext>
            </a:extLst>
          </p:cNvPr>
          <p:cNvSpPr txBox="1"/>
          <p:nvPr/>
        </p:nvSpPr>
        <p:spPr>
          <a:xfrm>
            <a:off x="8409605" y="5278339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ECB7C3-DFD6-3D21-8F66-C3E89B7612C7}"/>
              </a:ext>
            </a:extLst>
          </p:cNvPr>
          <p:cNvSpPr txBox="1"/>
          <p:nvPr/>
        </p:nvSpPr>
        <p:spPr>
          <a:xfrm>
            <a:off x="8409605" y="5749262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jobs using Engineering:</a:t>
            </a: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70AE1A-08D9-287A-4924-D51DA16EAA86}"/>
              </a:ext>
            </a:extLst>
          </p:cNvPr>
          <p:cNvSpPr txBox="1"/>
          <p:nvPr/>
        </p:nvSpPr>
        <p:spPr>
          <a:xfrm>
            <a:off x="1688063" y="2693764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Formula 1 Engineer: Amy's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09F91-73D1-6979-4128-058AFD62E5F9}"/>
              </a:ext>
            </a:extLst>
          </p:cNvPr>
          <p:cNvSpPr txBox="1"/>
          <p:nvPr/>
        </p:nvSpPr>
        <p:spPr>
          <a:xfrm>
            <a:off x="1688064" y="3686347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Wing Designer: Zuzanna's 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742AD-38C2-466C-E5C3-CE3DB4471B9A}"/>
              </a:ext>
            </a:extLst>
          </p:cNvPr>
          <p:cNvSpPr txBox="1"/>
          <p:nvPr/>
        </p:nvSpPr>
        <p:spPr>
          <a:xfrm>
            <a:off x="1688063" y="4634759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Apprentice Welder: Billy's story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C332E-C2AB-5543-A3E9-2FD3A136C077}"/>
              </a:ext>
            </a:extLst>
          </p:cNvPr>
          <p:cNvSpPr txBox="1"/>
          <p:nvPr/>
        </p:nvSpPr>
        <p:spPr>
          <a:xfrm>
            <a:off x="7172462" y="3655687"/>
            <a:ext cx="35876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 Engineer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A3185-2F64-A2BB-09D8-15398EF2B1A5}"/>
              </a:ext>
            </a:extLst>
          </p:cNvPr>
          <p:cNvSpPr txBox="1"/>
          <p:nvPr/>
        </p:nvSpPr>
        <p:spPr>
          <a:xfrm>
            <a:off x="7181988" y="2616732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Agricultural Engineer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73AF4-BDD9-343D-492B-F98BE1229B13}"/>
              </a:ext>
            </a:extLst>
          </p:cNvPr>
          <p:cNvSpPr txBox="1"/>
          <p:nvPr/>
        </p:nvSpPr>
        <p:spPr>
          <a:xfrm>
            <a:off x="7181988" y="4634759"/>
            <a:ext cx="3578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 Machinist | Explore careers | National Careers Service</a:t>
            </a:r>
            <a:endParaRPr lang="en-US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142334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(Engineering)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20BD7-05F7-42BF-4115-3036FE0CCC63}"/>
              </a:ext>
            </a:extLst>
          </p:cNvPr>
          <p:cNvSpPr txBox="1"/>
          <p:nvPr/>
        </p:nvSpPr>
        <p:spPr>
          <a:xfrm>
            <a:off x="7332819" y="4251363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 Tester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ea typeface="Source Sans Pro"/>
                <a:cs typeface="Lato" panose="020F0502020204030203" pitchFamily="34" charset="0"/>
              </a:rPr>
              <a:t> </a:t>
            </a:r>
            <a:endParaRPr lang="en-GB" sz="320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7F90F-7ECE-E18C-75FB-5BCEACDD378F}"/>
              </a:ext>
            </a:extLst>
          </p:cNvPr>
          <p:cNvSpPr txBox="1"/>
          <p:nvPr/>
        </p:nvSpPr>
        <p:spPr>
          <a:xfrm>
            <a:off x="7332819" y="2245768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 Manager</a:t>
            </a:r>
            <a:r>
              <a:rPr lang="en-GB" sz="32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 dirty="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62716-C3CB-F4AA-DF15-3AC51F35D197}"/>
              </a:ext>
            </a:extLst>
          </p:cNvPr>
          <p:cNvSpPr txBox="1"/>
          <p:nvPr/>
        </p:nvSpPr>
        <p:spPr>
          <a:xfrm>
            <a:off x="7332819" y="3236060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Furniture Designer</a:t>
            </a:r>
            <a:r>
              <a:rPr lang="en-GB" sz="32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GB" sz="3200">
              <a:solidFill>
                <a:schemeClr val="tx2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GB" sz="320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19B5-90C1-9720-8D18-214432B2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5608" r="-331" b="38933"/>
          <a:stretch>
            <a:fillRect/>
          </a:stretch>
        </p:blipFill>
        <p:spPr>
          <a:xfrm>
            <a:off x="-1331081" y="5272056"/>
            <a:ext cx="9239920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82E633-5CA6-799D-5B58-474D3D296D0B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page of a notebook with a diagram&#10;&#10;AI-generated content may be incorrect.">
            <a:extLst>
              <a:ext uri="{FF2B5EF4-FFF2-40B4-BE49-F238E27FC236}">
                <a16:creationId xmlns:a16="http://schemas.microsoft.com/office/drawing/2014/main" id="{2BED8D85-C79B-6F97-5229-45ECF30F6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02" y="1423736"/>
            <a:ext cx="3409305" cy="4832685"/>
          </a:xfrm>
          <a:prstGeom prst="rect">
            <a:avLst/>
          </a:prstGeom>
        </p:spPr>
      </p:pic>
      <p:pic>
        <p:nvPicPr>
          <p:cNvPr id="4" name="Picture 3" descr="A group of colorful boxes with text&#10;&#10;AI-generated content may be incorrect.">
            <a:extLst>
              <a:ext uri="{FF2B5EF4-FFF2-40B4-BE49-F238E27FC236}">
                <a16:creationId xmlns:a16="http://schemas.microsoft.com/office/drawing/2014/main" id="{C140D570-5799-A1E9-9B92-40104B19F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282" y="1423735"/>
            <a:ext cx="3422359" cy="48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ED10A977-B4E2-F067-6D36-B6EB62DD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0"/>
          <a:stretch>
            <a:fillRect/>
          </a:stretch>
        </p:blipFill>
        <p:spPr>
          <a:xfrm>
            <a:off x="3517250" y="6141325"/>
            <a:ext cx="8701507" cy="716675"/>
          </a:xfrm>
          <a:prstGeom prst="rect">
            <a:avLst/>
          </a:prstGeom>
        </p:spPr>
      </p:pic>
      <p:pic>
        <p:nvPicPr>
          <p:cNvPr id="9" name="Picture 8" descr="A black and grey striped background&#10;&#10;AI-generated content may be incorrect.">
            <a:extLst>
              <a:ext uri="{FF2B5EF4-FFF2-40B4-BE49-F238E27FC236}">
                <a16:creationId xmlns:a16="http://schemas.microsoft.com/office/drawing/2014/main" id="{6DED9C11-AF11-05BC-4FA1-673B1A05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5"/>
          <a:stretch>
            <a:fillRect/>
          </a:stretch>
        </p:blipFill>
        <p:spPr>
          <a:xfrm>
            <a:off x="0" y="3452804"/>
            <a:ext cx="2096654" cy="16007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Engineering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484A47"/>
          </a:solidFill>
          <a:ln>
            <a:solidFill>
              <a:srgbClr val="484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3879308" y="2577607"/>
            <a:ext cx="3321763" cy="3366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Security Intelligence Officer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User Experience Designer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Software/Web Developer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Youtuber/Vlogger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Games Developer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 Analyst/Engineer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b4fb87f-23cb-4748-807b-ac6ab6b70ca3"/>
    <ds:schemaRef ds:uri="http://www.w3.org/XML/1998/namespace"/>
    <ds:schemaRef ds:uri="http://purl.org/dc/dcmitype/"/>
    <ds:schemaRef ds:uri="http://purl.org/dc/elements/1.1/"/>
    <ds:schemaRef ds:uri="75ca23ed-fdba-4544-8426-dc162b381db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1F5B5E1-32E4-447C-B2F1-D39185133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2241</Words>
  <Application>Microsoft Office PowerPoint</Application>
  <PresentationFormat>Widescreen</PresentationFormat>
  <Paragraphs>364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(Engineering)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185</cp:revision>
  <dcterms:created xsi:type="dcterms:W3CDTF">2022-04-04T12:54:06Z</dcterms:created>
  <dcterms:modified xsi:type="dcterms:W3CDTF">2025-09-04T20:39:10Z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