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06_A93906D9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6"/>
  </p:notesMasterIdLst>
  <p:sldIdLst>
    <p:sldId id="266" r:id="rId10"/>
    <p:sldId id="265" r:id="rId11"/>
    <p:sldId id="285" r:id="rId12"/>
    <p:sldId id="297" r:id="rId13"/>
    <p:sldId id="271" r:id="rId14"/>
    <p:sldId id="256" r:id="rId15"/>
    <p:sldId id="269" r:id="rId16"/>
    <p:sldId id="262" r:id="rId17"/>
    <p:sldId id="300" r:id="rId18"/>
    <p:sldId id="296" r:id="rId19"/>
    <p:sldId id="273" r:id="rId20"/>
    <p:sldId id="291" r:id="rId21"/>
    <p:sldId id="298" r:id="rId22"/>
    <p:sldId id="299" r:id="rId23"/>
    <p:sldId id="293" r:id="rId24"/>
    <p:sldId id="258" r:id="rId2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D52"/>
    <a:srgbClr val="00A8A9"/>
    <a:srgbClr val="484A47"/>
    <a:srgbClr val="036A94"/>
    <a:srgbClr val="006A94"/>
    <a:srgbClr val="155045"/>
    <a:srgbClr val="000000"/>
    <a:srgbClr val="00A8A6"/>
    <a:srgbClr val="EBF7F7"/>
    <a:srgbClr val="E8B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6"/>
    <p:restoredTop sz="69555" autoAdjust="0"/>
  </p:normalViewPr>
  <p:slideViewPr>
    <p:cSldViewPr snapToGrid="0">
      <p:cViewPr varScale="1">
        <p:scale>
          <a:sx n="77" d="100"/>
          <a:sy n="77" d="100"/>
        </p:scale>
        <p:origin x="18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06_A93906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2D7305-576D-4BD0-9108-1B92AB149649}" authorId="{2948CD91-287B-3A82-22F6-A215488D9BBC}" created="2025-07-10T09:31:40.28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39086809" sldId="262"/>
      <ac:picMk id="6" creationId="{5EAA288C-13D7-1643-88DB-D59DCD4DDDF8}"/>
    </ac:deMkLst>
    <p188:txBody>
      <a:bodyPr/>
      <a:lstStyle/>
      <a:p>
        <a:r>
          <a:rPr lang="en-GB"/>
          <a:t>[This screen grab is not very accessible or inviting! It is also out of date can we use a different image if possible or just the banner so learners know they are looking at the right site https://nationalcareers.service.gov.uk/explore-careers?utm_source=CareersandEnterprise&amp;utm_medium=referral&amp;utm_campaign=MyLearning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jb8f4j/jobs-that-use-science/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jb8f4j/jobs-that-use-science/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jb8f4j/jobs-that-use-science/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athcareersuk.com/other-careers-video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-quiz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power point version of the infographic resource showing different options learners could follow to get into teaching. </a:t>
            </a:r>
            <a:endParaRPr lang="en-US" dirty="0"/>
          </a:p>
          <a:p>
            <a:r>
              <a:rPr lang="en-GB" dirty="0"/>
              <a:t>Go through this with your learners and give examples of different staff in your school, special school or college who followed these paths.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31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1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en-GB" b="1" dirty="0"/>
              <a:t>Why study Chemistry?</a:t>
            </a:r>
            <a:endParaRPr lang="en-GB" dirty="0"/>
          </a:p>
          <a:p>
            <a:pPr marL="285750" indent="-285750">
              <a:buFont typeface="Symbol"/>
              <a:buChar char="•"/>
            </a:pPr>
            <a:r>
              <a:rPr lang="en-GB" b="1" dirty="0"/>
              <a:t>Unlock exciting career opportunities</a:t>
            </a:r>
            <a:endParaRPr lang="en-GB" dirty="0"/>
          </a:p>
          <a:p>
            <a:r>
              <a:rPr lang="en-GB" dirty="0"/>
              <a:t>Chemistry opens doors to careers in pharmaceuticals, environmental science, forensic analysis, cosmetics, food technology, and more. Chemistry connects science with innovation.</a:t>
            </a:r>
          </a:p>
          <a:p>
            <a:pPr marL="285750" indent="-285750">
              <a:buFont typeface="Symbol"/>
              <a:buChar char="•"/>
            </a:pPr>
            <a:r>
              <a:rPr lang="en-GB" b="1" dirty="0"/>
              <a:t>Developing essential skills</a:t>
            </a:r>
            <a:endParaRPr lang="en-GB" dirty="0"/>
          </a:p>
          <a:p>
            <a:r>
              <a:rPr lang="en-GB" dirty="0"/>
              <a:t>Studying Chemistry enhances your ability to reason critically and solve complex problems.</a:t>
            </a:r>
          </a:p>
          <a:p>
            <a:pPr marL="285750" indent="-285750">
              <a:buFont typeface="Symbol"/>
              <a:buChar char="•"/>
            </a:pPr>
            <a:r>
              <a:rPr lang="en-GB" b="1" dirty="0"/>
              <a:t>Solve real-world problems </a:t>
            </a:r>
            <a:endParaRPr lang="en-GB" dirty="0"/>
          </a:p>
          <a:p>
            <a:r>
              <a:rPr lang="en-GB" dirty="0"/>
              <a:t>Chemistry is at the heart of addressing global challenges like developing clean energy, reducing pollution, creating sustainable materials, and improving health.</a:t>
            </a:r>
          </a:p>
          <a:p>
            <a:pPr marL="285750" indent="-285750">
              <a:buFont typeface="Symbol"/>
              <a:buChar char="•"/>
            </a:pPr>
            <a:r>
              <a:rPr lang="en-GB" b="1" dirty="0"/>
              <a:t>Discover the science behind everyday life</a:t>
            </a:r>
            <a:endParaRPr lang="en-GB" dirty="0"/>
          </a:p>
          <a:p>
            <a:r>
              <a:rPr lang="en-GB" dirty="0"/>
              <a:t>Chemistry explains the world around us: why food cooks, how batteries work, or what makes fireworks explode. Chemistry makes sense of everyday experiences through science.</a:t>
            </a:r>
          </a:p>
          <a:p>
            <a:pPr marL="285750" indent="-285750">
              <a:buFont typeface="Symbol"/>
              <a:buChar char="•"/>
            </a:pPr>
            <a:r>
              <a:rPr lang="en-GB" b="1" dirty="0"/>
              <a:t>Make a difference in medicine</a:t>
            </a:r>
            <a:endParaRPr lang="en-GB" dirty="0"/>
          </a:p>
          <a:p>
            <a:r>
              <a:rPr lang="en-GB" dirty="0"/>
              <a:t>From designing life-saving drugs to understanding how our bodies work, Chemistry plays a vital role in healthcare. Studying it can lead to careers that improve and save lives.</a:t>
            </a:r>
          </a:p>
          <a:p>
            <a:endParaRPr lang="en-GB" dirty="0"/>
          </a:p>
          <a:p>
            <a:r>
              <a:rPr lang="en-GB" dirty="0"/>
              <a:t>Reflection: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What else would you add to this list?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How do you share the importance of studying Chemistry with learners?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How do you communicate the value of studying Chemistry with parents and carers?</a:t>
            </a: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u="sng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Calibri"/>
                <a:hlinkClick r:id="rId3"/>
              </a:rPr>
              <a:t>Jobs that use </a:t>
            </a:r>
            <a:r>
              <a:rPr lang="en-GB" u="sng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/>
                <a:hlinkClick r:id="rId3"/>
              </a:rPr>
              <a:t>Science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Calibri"/>
              </a:rPr>
              <a:t> 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BBC Bitesize Careers: </a:t>
            </a:r>
            <a:r>
              <a:rPr lang="en-GB" dirty="0">
                <a:effectLst/>
                <a:hlinkClick r:id="rId3"/>
              </a:rPr>
              <a:t>https://www.bbc.co.uk/bitesize/tags/</a:t>
            </a:r>
            <a:r>
              <a:rPr lang="en-GB" dirty="0">
                <a:hlinkClick r:id="rId3"/>
              </a:rPr>
              <a:t>zjb8f4j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jobs-that-use-science</a:t>
            </a:r>
            <a:r>
              <a:rPr lang="en-GB" dirty="0">
                <a:effectLst/>
                <a:hlinkClick r:id="rId3"/>
              </a:rPr>
              <a:t>/1</a:t>
            </a:r>
            <a:endParaRPr lang="en-GB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b="1" dirty="0">
                <a:effectLst/>
                <a:latin typeface="+mn-lt"/>
                <a:ea typeface="Calibri" panose="020F0502020204030204" pitchFamily="34" charset="0"/>
                <a:cs typeface="Calibri"/>
              </a:rPr>
              <a:t>Activity Ideas: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Ahead of revealing content of slide, encourage students to think about as many roles linked to your subject as they can in pairs/groups.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Encourage learners to engage with specific videos/profiles or direct learners to specific roles/careers to predict, research and reflect on: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Pathways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Essential Skills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Wages/Work Conditions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Why they, might like/not like </a:t>
            </a:r>
            <a:r>
              <a:rPr lang="en-GB" dirty="0">
                <a:latin typeface="+mn-lt"/>
                <a:ea typeface="Calibri" panose="020F0502020204030204" pitchFamily="34" charset="0"/>
                <a:cs typeface="Calibri"/>
              </a:rPr>
              <a:t>in a particular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 role?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u="sng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Calibri"/>
                <a:hlinkClick r:id="rId3"/>
              </a:rPr>
              <a:t>Jobs that use </a:t>
            </a:r>
            <a:r>
              <a:rPr lang="en-GB" u="sng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/>
                <a:hlinkClick r:id="rId3"/>
              </a:rPr>
              <a:t>Science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Calibri"/>
              </a:rPr>
              <a:t> 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BBC Bitesize Careers: </a:t>
            </a:r>
            <a:r>
              <a:rPr lang="en-GB" dirty="0">
                <a:effectLst/>
                <a:hlinkClick r:id="rId3"/>
              </a:rPr>
              <a:t>https://www.bbc.co.uk/bitesize/tags/</a:t>
            </a:r>
            <a:r>
              <a:rPr lang="en-GB" dirty="0">
                <a:hlinkClick r:id="rId3"/>
              </a:rPr>
              <a:t>zjb8f4j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jobs-that-use-science</a:t>
            </a:r>
            <a:r>
              <a:rPr lang="en-GB" dirty="0">
                <a:effectLst/>
                <a:hlinkClick r:id="rId3"/>
              </a:rPr>
              <a:t>/1</a:t>
            </a:r>
            <a:endParaRPr lang="en-GB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b="1" dirty="0">
                <a:effectLst/>
                <a:latin typeface="+mn-lt"/>
                <a:ea typeface="Calibri" panose="020F0502020204030204" pitchFamily="34" charset="0"/>
                <a:cs typeface="Calibri"/>
              </a:rPr>
              <a:t>Activity Ideas: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Ahead of revealing content of slide, encourage students to think about as many roles linked to your subject as they can in pairs/groups.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Encourage learners to engage with specific videos/profiles or direct learners to specific roles/careers to predict, research and reflect on: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Pathways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Essential Skills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Wages/Work Conditions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Why they, might like/not like </a:t>
            </a:r>
            <a:r>
              <a:rPr lang="en-GB" dirty="0">
                <a:latin typeface="+mn-lt"/>
                <a:ea typeface="Calibri" panose="020F0502020204030204" pitchFamily="34" charset="0"/>
                <a:cs typeface="Calibri"/>
              </a:rPr>
              <a:t>in a particular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 role?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for learners to understand the wide range of possibilities arising from your subject. Here’s some to explore…try and focus on less obvious choices.</a:t>
            </a:r>
          </a:p>
          <a:p>
            <a:endParaRPr lang="en-US" dirty="0"/>
          </a:p>
          <a:p>
            <a:r>
              <a:rPr lang="en-US" dirty="0"/>
              <a:t>To select more yourself:</a:t>
            </a:r>
          </a:p>
          <a:p>
            <a:r>
              <a:rPr lang="en-US" dirty="0"/>
              <a:t>BBC Bitesize link:</a:t>
            </a:r>
          </a:p>
          <a:p>
            <a:r>
              <a:rPr lang="en-US" dirty="0">
                <a:hlinkClick r:id="rId3"/>
              </a:rPr>
              <a:t>https://www.bbc.co.uk/bitesize/tags/zjb8f4j/jobs-that-use-science/1</a:t>
            </a:r>
            <a:endParaRPr lang="en-US" dirty="0">
              <a:cs typeface="Calibri" panose="020F0502020204030204"/>
              <a:hlinkClick r:id="rId3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MYPATH are a series of fabulous videos designed to inspire learners in a variety of jobs.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https://www.mypathcareersuk.com/other-careers-videos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Inspire learners with these clips.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5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learners to access the tool and research general or specific roles linked to your subject.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learners comparative/reflective tasks about why learners may/may not like jobs they research.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learners have done the Buzz quiz (5mins to complete) – if they haven’t then consider setting this as a pre/post task to allow them to reflect on how these roles may suit them based 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  <a:p>
            <a:pPr>
              <a:defRPr/>
            </a:pPr>
            <a:r>
              <a:rPr lang="en-GB" dirty="0">
                <a:hlinkClick r:id="rId4"/>
              </a:rPr>
              <a:t>The Buzz Quiz (Quiz) - North East Ambition</a:t>
            </a:r>
            <a:endParaRPr lang="en-GB" dirty="0"/>
          </a:p>
          <a:p>
            <a:pPr>
              <a:defRPr/>
            </a:pP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endParaRPr lang="en-GB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163F-D55C-379C-5CE6-C1AB5C03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BB33D-5017-C9DE-45E0-10102ABF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2FB6D-0085-38EB-0FE1-DE154CBE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bullets on the slide to discuss benefits of teaching.</a:t>
            </a:r>
            <a:endParaRPr lang="en-GB" dirty="0">
              <a:cs typeface="Calibri"/>
            </a:endParaRPr>
          </a:p>
          <a:p>
            <a:r>
              <a:rPr lang="en-GB" dirty="0"/>
              <a:t>Bring through the reasons cited in your guide P5:</a:t>
            </a:r>
            <a:endParaRPr lang="en-GB" dirty="0">
              <a:cs typeface="Calibri"/>
            </a:endParaRPr>
          </a:p>
          <a:p>
            <a:r>
              <a:rPr lang="en-GB" dirty="0"/>
              <a:t>Re teaching: </a:t>
            </a:r>
          </a:p>
          <a:p>
            <a:r>
              <a:rPr lang="en-GB" dirty="0"/>
              <a:t>2. Turn your passion into a career</a:t>
            </a:r>
            <a:endParaRPr lang="en-GB" dirty="0">
              <a:cs typeface="Calibri"/>
            </a:endParaRPr>
          </a:p>
          <a:p>
            <a:r>
              <a:rPr lang="en-GB" dirty="0"/>
              <a:t>3. The reward is always worth the challenge</a:t>
            </a:r>
            <a:endParaRPr lang="en-GB" dirty="0">
              <a:cs typeface="Calibri"/>
            </a:endParaRPr>
          </a:p>
          <a:p>
            <a:r>
              <a:rPr lang="en-GB" dirty="0"/>
              <a:t>4. More time for what you love</a:t>
            </a:r>
            <a:endParaRPr lang="en-GB" dirty="0">
              <a:cs typeface="Calibri"/>
            </a:endParaRPr>
          </a:p>
          <a:p>
            <a:r>
              <a:rPr lang="en-GB" dirty="0"/>
              <a:t>5. Start on at least £25k (£32k inner London)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‘Explore teaching’ is a great introduction for your students to consider what it is really like to be on the other side of the desk (you choose the best fit video for your students).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·Daniel is the early stages of his teaching career as a primary teacher and shares his journey, belief, and pride that great teachers make all the difference. </a:t>
            </a:r>
            <a:endParaRPr lang="en-US" dirty="0"/>
          </a:p>
          <a:p>
            <a:r>
              <a:rPr lang="en-GB" dirty="0"/>
              <a:t>·Jem who always wanted to be a teacher from his time at university, teaches history and politics in an 11-18 secondary school. Filmed in his school, he shares his career progression, along with pupils sharing why they enjoy his lessons.</a:t>
            </a:r>
            <a:endParaRPr lang="en-GB" dirty="0">
              <a:cs typeface="Calibri"/>
            </a:endParaRPr>
          </a:p>
          <a:p>
            <a:r>
              <a:rPr lang="en-GB" dirty="0"/>
              <a:t>·Shaniqua is a primary teacher who shares her inspiring and personal journey from having to retake her GCSEs, to working as a Teaching Assistant, alongside studying for a degree. Filmed in her school, which she used to attend, Shaniqua shares her message that there are ‘other ways to become a teacher than doing A Levels and straight to university’. 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The right skills to teach?</a:t>
            </a:r>
            <a:endParaRPr lang="en-GB" dirty="0">
              <a:cs typeface="Calibri"/>
            </a:endParaRPr>
          </a:p>
          <a:p>
            <a:r>
              <a:rPr lang="en-GB" dirty="0"/>
              <a:t>These three very short films show students those skills they have already gained like teamwork, imagination or a love of learning - could they be more of teacher than they think?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What makes a great teacher?</a:t>
            </a:r>
            <a:endParaRPr lang="en-GB" dirty="0">
              <a:cs typeface="Calibri"/>
            </a:endParaRPr>
          </a:p>
          <a:p>
            <a:r>
              <a:rPr lang="en-GB" dirty="0"/>
              <a:t>A short video where secondary pupils share their responses to this question. Try asking your students first and then comparing their answers with the students on film.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C13F-ECA7-02FC-80B7-CB7D0D05C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0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interview-advice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nationalcareers.service.gov.uk/careers-advice/cv-section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ationalcareers.service.gov.uk/careers-advice/application-forms" TargetMode="External"/><Relationship Id="rId5" Type="http://schemas.openxmlformats.org/officeDocument/2006/relationships/hyperlink" Target="https://www.ndti.org.uk/resources/preparing-for-adulthood-all-tools-resources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gov.uk/access-to-work" TargetMode="External"/><Relationship Id="rId9" Type="http://schemas.openxmlformats.org/officeDocument/2006/relationships/hyperlink" Target="https://nationalcareers.service.gov.uk/careers-advice#progressing-your-care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hyperlink" Target="https://www.thecompleteuniversityguide.co.uk/league-tables/rankings/chemistry" TargetMode="External"/><Relationship Id="rId4" Type="http://schemas.openxmlformats.org/officeDocument/2006/relationships/hyperlink" Target="https://www.thecompleteuniversityguide.co.uk/league-tables/rankings/art-and-desig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bhyjhv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bbc.co.uk/bitesize/articles/zkw6cq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stem.org.uk/system/files/elibrary-resources/legacy_files_migrated/38401-Catalyst_25_4_620.pdf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bbc.co.uk/bitesize/tags/zjb8f4j/jobs-that-use-science/1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v6jbdm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youtube.com/watch?v=k-7B_YfHWX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rw647h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hyperlink" Target="https://www.stem.org.uk/resources/elibrary/resource/34435/biochemistry-career-guide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www.bbc.co.uk/bitesize/tags/zjb8f4j/jobs-that-use-science/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hst2sg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bbc.co.uk/bitesize/articles/zkw6cqt" TargetMode="External"/><Relationship Id="rId12" Type="http://schemas.openxmlformats.org/officeDocument/2006/relationships/hyperlink" Target="https://nationalcareers.service.gov.uk/explore-caree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nmvwty" TargetMode="External"/><Relationship Id="rId11" Type="http://schemas.openxmlformats.org/officeDocument/2006/relationships/hyperlink" Target="https://nationalcareers.service.gov.uk/job-profiles/technical-brewer" TargetMode="External"/><Relationship Id="rId5" Type="http://schemas.openxmlformats.org/officeDocument/2006/relationships/hyperlink" Target="https://www.bbc.co.uk/bitesize/articles/zh3292p" TargetMode="External"/><Relationship Id="rId10" Type="http://schemas.openxmlformats.org/officeDocument/2006/relationships/hyperlink" Target="https://nationalcareers.service.gov.uk/job-profiles/agronomist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nationalcareers.service.gov.uk/job-profiles/fingerprint-offic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youtube.com/watch?v=HR3O91Y03S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Nebp4-SzyrY" TargetMode="External"/><Relationship Id="rId5" Type="http://schemas.openxmlformats.org/officeDocument/2006/relationships/hyperlink" Target="https://www.youtube.com/watch?v=oDN0qiApKck" TargetMode="Externa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biochemist" TargetMode="External"/><Relationship Id="rId3" Type="http://schemas.microsoft.com/office/2018/10/relationships/comments" Target="../comments/modernComment_106_A93906D9.xml"/><Relationship Id="rId7" Type="http://schemas.openxmlformats.org/officeDocument/2006/relationships/hyperlink" Target="https://nationalcareers.service.gov.uk/job-profiles/research-scientis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chemist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nationalcareers.service.gov.uk/job-profiles/pharmacologist" TargetMode="External"/><Relationship Id="rId10" Type="http://schemas.openxmlformats.org/officeDocument/2006/relationships/hyperlink" Target="https://nationalcareers.service.gov.uk/job-profiles/nuclear-technician" TargetMode="External"/><Relationship Id="rId4" Type="http://schemas.openxmlformats.org/officeDocument/2006/relationships/hyperlink" Target="https://nationalcareers.service.gov.uk/explore-careers?utm_source=CareersandEnterprise&amp;utm_medium=referral&amp;utm_campaign=MyLearning" TargetMode="External"/><Relationship Id="rId9" Type="http://schemas.openxmlformats.org/officeDocument/2006/relationships/hyperlink" Target="https://nationalcareers.service.gov.uk/job-profiles/chemical-engineer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Ti_LyNpUqk%20&#8203;" TargetMode="External"/><Relationship Id="rId13" Type="http://schemas.openxmlformats.org/officeDocument/2006/relationships/hyperlink" Target="https://www.youtube.com/watch?v=DFUqsm4tqsY" TargetMode="External"/><Relationship Id="rId3" Type="http://schemas.openxmlformats.org/officeDocument/2006/relationships/hyperlink" Target="https://www.youtube.com/watch?v=2tdtB1gTUkc" TargetMode="External"/><Relationship Id="rId7" Type="http://schemas.openxmlformats.org/officeDocument/2006/relationships/hyperlink" Target="https://www.youtube.com/watch?v=fn1S75ppWuU&amp;feature=youtu.be" TargetMode="Externa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fn1S75ppWuU" TargetMode="External"/><Relationship Id="rId11" Type="http://schemas.openxmlformats.org/officeDocument/2006/relationships/hyperlink" Target="https://www.youtube.com/watch?v=MS5oga97jLI" TargetMode="External"/><Relationship Id="rId5" Type="http://schemas.openxmlformats.org/officeDocument/2006/relationships/hyperlink" Target="https://www.youtube.com/watch?v=XiO4j5AuDXc" TargetMode="External"/><Relationship Id="rId10" Type="http://schemas.openxmlformats.org/officeDocument/2006/relationships/hyperlink" Target="https://youtu.be/MS5oga97jLI" TargetMode="External"/><Relationship Id="rId4" Type="http://schemas.openxmlformats.org/officeDocument/2006/relationships/hyperlink" Target="https://www.youtube.com/watch?v=XaN-7sxSTG8" TargetMode="External"/><Relationship Id="rId9" Type="http://schemas.openxmlformats.org/officeDocument/2006/relationships/hyperlink" Target="https://www.youtube.com/watch?v=oTi_LyNpUqk" TargetMode="External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3" y="2254319"/>
            <a:ext cx="6300117" cy="244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848"/>
              </a:spcAft>
              <a:buNone/>
            </a:pPr>
            <a:r>
              <a:rPr lang="en-GB" sz="6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Chemistry</a:t>
            </a:r>
            <a:endParaRPr lang="en-GB" sz="6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endParaRPr lang="en-GB" sz="3600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spcAft>
                <a:spcPts val="848"/>
              </a:spcAft>
            </a:pP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Where can studying 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77"/>
              </a:rPr>
              <a:t>Chemistry</a:t>
            </a: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 take you? Highlighting the relevance of 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77"/>
              </a:rPr>
              <a:t>Chemistry</a:t>
            </a: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 to future careers and opportunities​</a:t>
            </a:r>
            <a:endParaRPr lang="en-GB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  <p:pic>
        <p:nvPicPr>
          <p:cNvPr id="5" name="Picture 4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D2A421D1-AA21-3FB7-9923-802CF6FC4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90"/>
          <a:stretch>
            <a:fillRect/>
          </a:stretch>
        </p:blipFill>
        <p:spPr>
          <a:xfrm>
            <a:off x="3832412" y="6133185"/>
            <a:ext cx="7772400" cy="7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/>
              </a:rPr>
              <a:t>• A minimum GCSE Grade 4 or above in English and Maths (plus Science if you want to teach primary) </a:t>
            </a:r>
            <a:endParaRPr lang="en-GB" sz="1100" b="1" dirty="0">
              <a:solidFill>
                <a:schemeClr val="bg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 dirty="0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4" y="2952175"/>
            <a:ext cx="272310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527120B9-6E32-1097-D595-D87B385E2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6"/>
          <a:stretch>
            <a:fillRect/>
          </a:stretch>
        </p:blipFill>
        <p:spPr>
          <a:xfrm>
            <a:off x="0" y="2723900"/>
            <a:ext cx="5024158" cy="1440741"/>
          </a:xfrm>
          <a:prstGeom prst="rect">
            <a:avLst/>
          </a:prstGeom>
        </p:spPr>
      </p:pic>
      <p:pic>
        <p:nvPicPr>
          <p:cNvPr id="9" name="Picture 8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FAD4136C-AAD4-ACBC-38BB-EA2B2FC17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2584" b="2121"/>
          <a:stretch>
            <a:fillRect/>
          </a:stretch>
        </p:blipFill>
        <p:spPr>
          <a:xfrm>
            <a:off x="6979011" y="2723914"/>
            <a:ext cx="5212990" cy="1410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Chemistry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 dirty="0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 dirty="0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9E1154-2B7B-B267-EBAD-E9C25C288472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C515500E-1905-7D6F-F334-308F2E263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3" t="1" b="2121"/>
          <a:stretch>
            <a:fillRect/>
          </a:stretch>
        </p:blipFill>
        <p:spPr>
          <a:xfrm>
            <a:off x="0" y="5152657"/>
            <a:ext cx="5096262" cy="1410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4604" y="2027118"/>
            <a:ext cx="3691347" cy="24348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900" b="1" dirty="0">
                <a:latin typeface="Lato" panose="020F0502020204030203" pitchFamily="34" charset="77"/>
                <a:cs typeface="Calibri"/>
              </a:rPr>
              <a:t>Apprenticeships</a:t>
            </a:r>
            <a:r>
              <a:rPr lang="en-GB" sz="29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 sz="600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Metrology Technician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Laboratory Scientist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Food Industry Tech Professional 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Forensic Practitioner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Pharmacologist Technician </a:t>
            </a:r>
            <a:br>
              <a:rPr lang="en-GB" sz="2000" dirty="0">
                <a:latin typeface="Lato" panose="020F0502020204030203" pitchFamily="34" charset="77"/>
              </a:rPr>
            </a:br>
            <a:endParaRPr lang="en-GB" sz="20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68304F-6F55-4556-B558-F20E0C05F3A1}"/>
              </a:ext>
            </a:extLst>
          </p:cNvPr>
          <p:cNvSpPr txBox="1">
            <a:spLocks/>
          </p:cNvSpPr>
          <p:nvPr/>
        </p:nvSpPr>
        <p:spPr>
          <a:xfrm>
            <a:off x="6207771" y="4561210"/>
            <a:ext cx="2717632" cy="2001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latin typeface="Lato" panose="020F0502020204030203" pitchFamily="34" charset="77"/>
                <a:cs typeface="Calibri"/>
              </a:rPr>
              <a:t>VTQs</a:t>
            </a: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</a:t>
            </a:r>
            <a:endParaRPr lang="en-GB" sz="1400" dirty="0">
              <a:latin typeface="Lato" panose="020F0502020204030203" pitchFamily="34" charset="77"/>
              <a:ea typeface="Calibri" panose="020F0502020204030204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Applied Science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Chemistry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Health and Social Care​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NHS Careers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124F-777D-7642-8D0F-7030616821AF}"/>
              </a:ext>
            </a:extLst>
          </p:cNvPr>
          <p:cNvSpPr/>
          <p:nvPr/>
        </p:nvSpPr>
        <p:spPr>
          <a:xfrm>
            <a:off x="3598435" y="2376175"/>
            <a:ext cx="2777399" cy="1346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Ecologist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Laboratory Analyst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Biochemist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Chemical Engineering</a:t>
            </a: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32A702-1054-D531-2E18-B4314EE6E61B}"/>
              </a:ext>
            </a:extLst>
          </p:cNvPr>
          <p:cNvSpPr txBox="1">
            <a:spLocks/>
          </p:cNvSpPr>
          <p:nvPr/>
        </p:nvSpPr>
        <p:spPr>
          <a:xfrm>
            <a:off x="7082246" y="2027118"/>
            <a:ext cx="4900029" cy="2434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b="1" dirty="0">
                <a:latin typeface="Lato" panose="020F0502020204030203" pitchFamily="34" charset="77"/>
                <a:cs typeface="Calibri"/>
              </a:rPr>
              <a:t>T levels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Lato"/>
                <a:ea typeface="Lato"/>
                <a:cs typeface="Lato"/>
              </a:rPr>
              <a:t>Education and Early Years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Lato"/>
                <a:ea typeface="Lato"/>
                <a:cs typeface="Lato"/>
              </a:rPr>
              <a:t>Health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rgbClr val="484948"/>
                </a:solidFill>
                <a:latin typeface="Lato"/>
                <a:ea typeface="+mn-lt"/>
                <a:cs typeface="Lato"/>
              </a:rPr>
              <a:t>Management and Administration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rgbClr val="484948"/>
                </a:solidFill>
                <a:latin typeface="Lato"/>
                <a:ea typeface="+mn-lt"/>
                <a:cs typeface="Lato"/>
              </a:rPr>
              <a:t>Healthcare Science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rgbClr val="484948"/>
                </a:solidFill>
                <a:latin typeface="Lato"/>
                <a:ea typeface="+mn-lt"/>
                <a:cs typeface="Lato"/>
              </a:rPr>
              <a:t>Engineering, Manufacturing, Processing and Control </a:t>
            </a:r>
            <a:endParaRPr lang="en-GB" sz="1400" dirty="0">
              <a:solidFill>
                <a:srgbClr val="484948"/>
              </a:solidFill>
              <a:latin typeface="Lato"/>
              <a:ea typeface="Lato"/>
              <a:cs typeface="Lato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rgbClr val="484948"/>
                </a:solidFill>
                <a:latin typeface="Lato"/>
                <a:ea typeface="Lato"/>
                <a:cs typeface="Lato"/>
              </a:rPr>
              <a:t>Agriculture, Land Management and 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Lato"/>
                <a:ea typeface="Lato"/>
                <a:cs typeface="Lato"/>
              </a:rPr>
              <a:t>Production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5936F9-64AC-6EDB-C253-CD2F5BAAE2A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6019800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2500" dirty="0"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will find occupation routes in:</a:t>
            </a:r>
            <a:endParaRPr lang="en-US" sz="1400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Education and Early Years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Engineering and Manufacturing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Health and Science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5C97D3-BA39-7B83-ABC3-0D9CFA607C13}"/>
              </a:ext>
            </a:extLst>
          </p:cNvPr>
          <p:cNvSpPr txBox="1">
            <a:spLocks/>
          </p:cNvSpPr>
          <p:nvPr/>
        </p:nvSpPr>
        <p:spPr>
          <a:xfrm>
            <a:off x="6677130" y="1710444"/>
            <a:ext cx="5514870" cy="2032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A levels</a:t>
            </a:r>
            <a:r>
              <a:rPr lang="en-GB" b="1" dirty="0"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Chemistry 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Applied Science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Mathematics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6644558" y="4161407"/>
            <a:ext cx="2805495" cy="2696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Higher education </a:t>
            </a:r>
            <a:endParaRPr lang="en-GB" sz="1400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Chemical Engineering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Energy Engineering 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Medicinal/Physical Chemistry 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Environmental Chemistry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Biochemistry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CE45E-EA92-178E-B807-CA0D35EF1B74}"/>
              </a:ext>
            </a:extLst>
          </p:cNvPr>
          <p:cNvSpPr/>
          <p:nvPr/>
        </p:nvSpPr>
        <p:spPr>
          <a:xfrm>
            <a:off x="9334576" y="4715228"/>
            <a:ext cx="2872902" cy="1717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Ecology​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Forensics 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Dentistry 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Chemical Process and Energy​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Chemistry with a second subject 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      (management/Industrial placement)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591186-E2A9-39F8-F1A7-2845AD621307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69FBFAE3-A213-78BA-6A62-D9F5F0494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3" t="1" b="2121"/>
          <a:stretch>
            <a:fillRect/>
          </a:stretch>
        </p:blipFill>
        <p:spPr>
          <a:xfrm>
            <a:off x="0" y="5152657"/>
            <a:ext cx="5096262" cy="14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 dirty="0">
                <a:latin typeface="Lato" panose="020F0502020204030203" pitchFamily="34" charset="77"/>
                <a:cs typeface="Calibri"/>
              </a:rPr>
            </a:br>
            <a:br>
              <a:rPr lang="en-GB" sz="1400" b="1" dirty="0">
                <a:latin typeface="Lato" panose="020F0502020204030203" pitchFamily="34" charset="77"/>
                <a:cs typeface="Calibri"/>
              </a:rPr>
            </a:b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/>
              </a:rPr>
              <a:t>Preparing for Adulthood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None/>
            </a:pP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4950ED-7ED0-3DBB-D729-A10EC454875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8A3842ED-AB97-AE17-9101-184AA6AC05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3" t="1" b="2121"/>
          <a:stretch>
            <a:fillRect/>
          </a:stretch>
        </p:blipFill>
        <p:spPr>
          <a:xfrm>
            <a:off x="0" y="5152657"/>
            <a:ext cx="5096262" cy="14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0310DAF6-A8BC-7D43-8264-C79C2536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8" t="1" b="2121"/>
          <a:stretch>
            <a:fillRect/>
          </a:stretch>
        </p:blipFill>
        <p:spPr>
          <a:xfrm>
            <a:off x="3998259" y="3995062"/>
            <a:ext cx="7876946" cy="1410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5806" y="519883"/>
            <a:ext cx="5651500" cy="7499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University league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228" y="1714498"/>
            <a:ext cx="8038256" cy="436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See at a glance the university ranking for Chemistry</a:t>
            </a:r>
            <a:r>
              <a:rPr lang="en-GB" dirty="0">
                <a:latin typeface="Lato" panose="020F0502020204030203" pitchFamily="34" charset="77"/>
                <a:cs typeface="Calibri"/>
              </a:rPr>
              <a:t> </a:t>
            </a:r>
            <a:endParaRPr lang="en-GB" sz="1600" dirty="0"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1400" dirty="0">
              <a:latin typeface="Lato" panose="020F0502020204030203" pitchFamily="34" charset="77"/>
              <a:hlinkClick r:id="rId4"/>
            </a:endParaRPr>
          </a:p>
          <a:p>
            <a:pPr marL="0" indent="0">
              <a:buNone/>
            </a:pPr>
            <a:r>
              <a:rPr lang="en-GB" sz="1400">
                <a:solidFill>
                  <a:srgbClr val="484A47"/>
                </a:solidFill>
                <a:latin typeface="Lato"/>
                <a:ea typeface="Lato"/>
                <a:cs typeface="Lato"/>
              </a:rPr>
              <a:t>Chemistry Rankings </a:t>
            </a:r>
            <a:r>
              <a:rPr lang="en-GB" sz="1400" dirty="0">
                <a:solidFill>
                  <a:srgbClr val="484A47"/>
                </a:solidFill>
                <a:latin typeface="Lato"/>
                <a:ea typeface="Lato"/>
                <a:cs typeface="Lato"/>
                <a:hlinkClick r:id="rId5"/>
              </a:rPr>
              <a:t>(thecompleteuniversityguide.co.uk)</a:t>
            </a:r>
          </a:p>
          <a:p>
            <a:pPr marL="0" indent="0" algn="l">
              <a:buNone/>
            </a:pP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Filter by: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Overall score</a:t>
            </a:r>
            <a:br>
              <a:rPr lang="en-GB" sz="1400" dirty="0">
                <a:latin typeface="Lato" panose="020F0502020204030203" pitchFamily="34" charset="77"/>
                <a:cs typeface="Calibri"/>
              </a:rPr>
            </a:b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Entry standards</a:t>
            </a:r>
            <a:br>
              <a:rPr lang="en-GB" sz="1400" dirty="0">
                <a:latin typeface="Lato" panose="020F0502020204030203" pitchFamily="34" charset="77"/>
                <a:cs typeface="Calibri"/>
              </a:rPr>
            </a:b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Student satisfaction</a:t>
            </a:r>
            <a:br>
              <a:rPr lang="en-GB" sz="1400" dirty="0">
                <a:latin typeface="Lato" panose="020F0502020204030203" pitchFamily="34" charset="77"/>
                <a:cs typeface="Calibri"/>
              </a:rPr>
            </a:b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Research quality</a:t>
            </a:r>
            <a:br>
              <a:rPr lang="en-GB" sz="1400" dirty="0">
                <a:latin typeface="Lato" panose="020F0502020204030203" pitchFamily="34" charset="77"/>
                <a:cs typeface="Calibri"/>
              </a:rPr>
            </a:b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Research intensity</a:t>
            </a:r>
            <a:br>
              <a:rPr lang="en-GB" sz="1400" dirty="0">
                <a:latin typeface="Lato" panose="020F0502020204030203" pitchFamily="34" charset="77"/>
                <a:cs typeface="Calibri"/>
              </a:rPr>
            </a:b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Graduate prospects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/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ED3B6-C1F0-6CB6-FE23-2448123B9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296" y="290112"/>
            <a:ext cx="1889391" cy="597468"/>
          </a:xfrm>
          <a:prstGeom prst="rect">
            <a:avLst/>
          </a:prstGeom>
        </p:spPr>
      </p:pic>
      <p:pic>
        <p:nvPicPr>
          <p:cNvPr id="11" name="Picture 10" descr="A blue and white logo of a computer with a graduation cap on the screen&#10;&#10;AI-generated content may be incorrect.">
            <a:extLst>
              <a:ext uri="{FF2B5EF4-FFF2-40B4-BE49-F238E27FC236}">
                <a16:creationId xmlns:a16="http://schemas.microsoft.com/office/drawing/2014/main" id="{6D1E0CF3-2126-0900-B794-7609CC779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4" y="3175362"/>
            <a:ext cx="3049571" cy="30495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102F3-3E68-BECA-EAE2-77C1C6490DD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5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3" y="2032753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D6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Make a difference in medicine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D6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Developing essential skills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60" y="459826"/>
            <a:ext cx="60922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Why study Chemistry?</a:t>
            </a:r>
            <a:endParaRPr lang="en-US" sz="3600" b="1" dirty="0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3007146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D6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Discover the science behind everyday life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60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D6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Solve real-world problems 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D6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Unlock exciting career opportunities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A7D0D181-6ACC-E7BC-42E4-D056A4EDA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32" y="2523464"/>
            <a:ext cx="8733453" cy="16156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258492" y="4805685"/>
            <a:ext cx="273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Pharmacologist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297509" y="4805685"/>
            <a:ext cx="35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Chemist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396046" y="4805685"/>
            <a:ext cx="2495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Research and Development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4D09E10-DBAD-4D27-62AC-7AAC57515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/>
        </p:blipFill>
        <p:spPr>
          <a:xfrm>
            <a:off x="8525334" y="2067459"/>
            <a:ext cx="2495659" cy="2494800"/>
          </a:xfrm>
          <a:prstGeom prst="rect">
            <a:avLst/>
          </a:prstGeom>
          <a:ln w="28575">
            <a:solidFill>
              <a:srgbClr val="ED6D52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2F6622-E8EC-A791-8FEF-C3AF5DD286E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r="18406"/>
          <a:stretch/>
        </p:blipFill>
        <p:spPr>
          <a:xfrm>
            <a:off x="4455485" y="2066601"/>
            <a:ext cx="2494800" cy="2494800"/>
          </a:xfrm>
          <a:prstGeom prst="rect">
            <a:avLst/>
          </a:prstGeom>
          <a:ln w="28575">
            <a:solidFill>
              <a:srgbClr val="ED6D52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B9C036-87E3-1A6B-1FD7-593C5212EAF9}"/>
              </a:ext>
            </a:extLst>
          </p:cNvPr>
          <p:cNvSpPr/>
          <p:nvPr/>
        </p:nvSpPr>
        <p:spPr>
          <a:xfrm>
            <a:off x="8391522" y="5688430"/>
            <a:ext cx="284206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Learning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072C940-8871-00FE-2807-C7C57482B5AB}"/>
              </a:ext>
            </a:extLst>
          </p:cNvPr>
          <p:cNvSpPr txBox="1"/>
          <p:nvPr/>
        </p:nvSpPr>
        <p:spPr>
          <a:xfrm>
            <a:off x="4343975" y="5301294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6A94"/>
                </a:solidFill>
                <a:latin typeface="Lato" panose="020F0502020204030203" pitchFamily="34" charset="0"/>
                <a:cs typeface="Lato" panose="020F0502020204030203" pitchFamily="34" charset="0"/>
                <a:hlinkClick r:id="rId7"/>
              </a:rPr>
              <a:t>BBC Bitesize case study</a:t>
            </a:r>
            <a:endParaRPr lang="en-GB" dirty="0">
              <a:solidFill>
                <a:srgbClr val="006A9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026518-CD52-3B44-4F94-9FE559999E9F}"/>
              </a:ext>
            </a:extLst>
          </p:cNvPr>
          <p:cNvSpPr/>
          <p:nvPr/>
        </p:nvSpPr>
        <p:spPr>
          <a:xfrm>
            <a:off x="274333" y="5301294"/>
            <a:ext cx="266169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6A94"/>
                </a:solidFill>
                <a:latin typeface="Lato" panose="020F0502020204030203" pitchFamily="34" charset="0"/>
                <a:cs typeface="Lato" panose="020F0502020204030203" pitchFamily="34" charset="0"/>
                <a:hlinkClick r:id="rId8"/>
              </a:rPr>
              <a:t>BBC Bitesize case study</a:t>
            </a:r>
            <a:r>
              <a:rPr lang="en-GB" dirty="0">
                <a:solidFill>
                  <a:srgbClr val="006A94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 dirty="0">
              <a:solidFill>
                <a:srgbClr val="006A9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D508EBF-1339-DA4B-3006-D888E2001C4D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r="16710"/>
          <a:stretch/>
        </p:blipFill>
        <p:spPr>
          <a:xfrm>
            <a:off x="410160" y="2066601"/>
            <a:ext cx="2496200" cy="2494800"/>
          </a:xfrm>
          <a:prstGeom prst="rect">
            <a:avLst/>
          </a:prstGeom>
          <a:ln w="28575">
            <a:solidFill>
              <a:srgbClr val="ED6D52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0575857-4ECD-346D-5177-F3249A946F0D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77"/>
              </a:rPr>
              <a:t>Here are some example roles and careers linked to </a:t>
            </a:r>
            <a:r>
              <a:rPr lang="en-GB" sz="2000" b="1" u="sng" dirty="0">
                <a:solidFill>
                  <a:srgbClr val="484A47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Chemistry</a:t>
            </a:r>
            <a:endParaRPr lang="en-GB" sz="2000" b="1" u="sng" dirty="0">
              <a:solidFill>
                <a:srgbClr val="484A47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E222EF86-7E78-7C5C-999F-28A437034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32" y="2523464"/>
            <a:ext cx="8733453" cy="16156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325174" y="4801692"/>
            <a:ext cx="31610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Chemical Engineer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240743" y="4805685"/>
            <a:ext cx="3161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Biochemist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396046" y="4769726"/>
            <a:ext cx="34267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Nuclear Chemical Technician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D00BD-489E-1BD5-17E5-63449AB531F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3315"/>
          <a:stretch/>
        </p:blipFill>
        <p:spPr>
          <a:xfrm>
            <a:off x="410160" y="2060749"/>
            <a:ext cx="2494800" cy="2494800"/>
          </a:xfrm>
          <a:prstGeom prst="rect">
            <a:avLst/>
          </a:prstGeom>
          <a:ln w="28575">
            <a:solidFill>
              <a:srgbClr val="ED6D5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E3EEF-70B3-3E63-4E13-06B1E5B55C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529858" y="2060749"/>
            <a:ext cx="2494800" cy="2494800"/>
          </a:xfrm>
          <a:prstGeom prst="rect">
            <a:avLst/>
          </a:prstGeom>
          <a:ln w="28575">
            <a:solidFill>
              <a:srgbClr val="ED6D52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C938BC-CAF8-2810-C993-5153DD19D961}"/>
              </a:ext>
            </a:extLst>
          </p:cNvPr>
          <p:cNvSpPr/>
          <p:nvPr/>
        </p:nvSpPr>
        <p:spPr>
          <a:xfrm>
            <a:off x="8396046" y="5767922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F1BEB8-0CDF-09E2-B066-9EC2A516C932}"/>
              </a:ext>
            </a:extLst>
          </p:cNvPr>
          <p:cNvSpPr/>
          <p:nvPr/>
        </p:nvSpPr>
        <p:spPr>
          <a:xfrm>
            <a:off x="4325174" y="5292505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NSF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4C720C-2CE6-4B0D-776A-641BC67830BF}"/>
              </a:ext>
            </a:extLst>
          </p:cNvPr>
          <p:cNvSpPr/>
          <p:nvPr/>
        </p:nvSpPr>
        <p:spPr>
          <a:xfrm>
            <a:off x="240743" y="5280108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2"/>
                </a:solidFill>
                <a:latin typeface="Lato" panose="020F0502020204030203" pitchFamily="34" charset="0"/>
                <a:cs typeface="Lato" panose="020F0502020204030203" pitchFamily="34" charset="0"/>
                <a:hlinkClick r:id="rId8"/>
              </a:rPr>
              <a:t>BBC Bitesize case study</a:t>
            </a:r>
            <a:endParaRPr lang="en-US" dirty="0">
              <a:solidFill>
                <a:schemeClr val="accen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735073-0BE5-93A3-6D76-07BEBBB14154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77A9EDC-44EC-3085-5E6F-3D57F10C493B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77"/>
              </a:rPr>
              <a:t>Here are some example roles and careers linked to </a:t>
            </a:r>
            <a:r>
              <a:rPr lang="en-GB" sz="2000" b="1" u="sng" dirty="0">
                <a:solidFill>
                  <a:srgbClr val="484A47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Chemistry</a:t>
            </a:r>
            <a:endParaRPr lang="en-GB" sz="2000" b="1" u="sng" dirty="0">
              <a:solidFill>
                <a:srgbClr val="484A47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FEE572-C79D-3A3E-8B12-6A857C93B4AE}"/>
              </a:ext>
            </a:extLst>
          </p:cNvPr>
          <p:cNvSpPr/>
          <p:nvPr/>
        </p:nvSpPr>
        <p:spPr>
          <a:xfrm>
            <a:off x="240743" y="5767922"/>
            <a:ext cx="284206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Learning 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14524-5A1F-CADE-587F-127E7A066E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9" r="17839"/>
          <a:stretch/>
        </p:blipFill>
        <p:spPr>
          <a:xfrm>
            <a:off x="4455458" y="2084257"/>
            <a:ext cx="2498400" cy="2494055"/>
          </a:xfrm>
          <a:prstGeom prst="rect">
            <a:avLst/>
          </a:prstGeom>
          <a:ln w="28575">
            <a:solidFill>
              <a:srgbClr val="ED6D52"/>
            </a:solidFill>
          </a:ln>
        </p:spPr>
      </p:pic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547270"/>
            <a:ext cx="10642143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 so obvious subjects using Chemistry:</a:t>
            </a:r>
          </a:p>
          <a:p>
            <a:pPr marL="0" indent="0">
              <a:buNone/>
            </a:pPr>
            <a:endParaRPr lang="en-GB" sz="5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7939B9-0B02-DD3A-6216-A16F22C81BC8}"/>
              </a:ext>
            </a:extLst>
          </p:cNvPr>
          <p:cNvSpPr txBox="1"/>
          <p:nvPr/>
        </p:nvSpPr>
        <p:spPr>
          <a:xfrm>
            <a:off x="1481683" y="2547824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an Air Ambulance Doctor: Matt's story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46F326-B2EC-027B-8BAF-37F966A14D3C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957B7C5-C097-DF41-DEC2-23D8C31BD128}"/>
              </a:ext>
            </a:extLst>
          </p:cNvPr>
          <p:cNvSpPr txBox="1"/>
          <p:nvPr/>
        </p:nvSpPr>
        <p:spPr>
          <a:xfrm>
            <a:off x="1481682" y="3357168"/>
            <a:ext cx="37267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Vet: Lucy's story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18EEB-3496-FCDB-D6B1-08746D4F3D9B}"/>
              </a:ext>
            </a:extLst>
          </p:cNvPr>
          <p:cNvSpPr txBox="1"/>
          <p:nvPr/>
        </p:nvSpPr>
        <p:spPr>
          <a:xfrm>
            <a:off x="1463048" y="3889513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 Professor: Saiful Islam's story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3415A-C507-5C06-7DB8-59C500BB8746}"/>
              </a:ext>
            </a:extLst>
          </p:cNvPr>
          <p:cNvSpPr txBox="1"/>
          <p:nvPr/>
        </p:nvSpPr>
        <p:spPr>
          <a:xfrm>
            <a:off x="1463047" y="4698857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err="1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www.bbc.co.uk</a:t>
            </a:r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/bitesize/articles/zhst2sg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F202C2-B48D-A68A-7970-32CF5331BFD0}"/>
              </a:ext>
            </a:extLst>
          </p:cNvPr>
          <p:cNvSpPr txBox="1"/>
          <p:nvPr/>
        </p:nvSpPr>
        <p:spPr>
          <a:xfrm>
            <a:off x="7177225" y="3357168"/>
            <a:ext cx="35716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Fingerprint Officer | Explore careers | National Careers Service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033DBD-A6D7-8519-3DA9-F440DF8E7207}"/>
              </a:ext>
            </a:extLst>
          </p:cNvPr>
          <p:cNvSpPr txBox="1"/>
          <p:nvPr/>
        </p:nvSpPr>
        <p:spPr>
          <a:xfrm>
            <a:off x="7170796" y="2552730"/>
            <a:ext cx="35780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Agronomist | Explore careers | National Careers Service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6ACF4D-AB31-4435-50CB-4A5CF2C4FE64}"/>
              </a:ext>
            </a:extLst>
          </p:cNvPr>
          <p:cNvSpPr txBox="1"/>
          <p:nvPr/>
        </p:nvSpPr>
        <p:spPr>
          <a:xfrm>
            <a:off x="7177225" y="4143289"/>
            <a:ext cx="35780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Technical Brewer | Explore careers | National Careers Service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551895-A748-A443-561C-4F34CA652107}"/>
              </a:ext>
            </a:extLst>
          </p:cNvPr>
          <p:cNvSpPr txBox="1"/>
          <p:nvPr/>
        </p:nvSpPr>
        <p:spPr>
          <a:xfrm>
            <a:off x="7177224" y="4919900"/>
            <a:ext cx="328261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https://nationalcareers.service.gov.uk/explore-careers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AF7049-1341-1929-8AF5-7870BC16BEF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8344" y="3410823"/>
            <a:ext cx="4369008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3600" b="1" dirty="0">
                <a:solidFill>
                  <a:schemeClr val="bg2"/>
                </a:solidFill>
                <a:latin typeface="Lato" panose="020F0502020204030203" pitchFamily="34" charset="77"/>
                <a:ea typeface="Calibri Light"/>
                <a:cs typeface="Calibri"/>
              </a:rPr>
              <a:t>MYPATH Job of the week (Chemistry) </a:t>
            </a:r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ea typeface="+mj-lt"/>
              <a:cs typeface="Calibri"/>
            </a:endParaRPr>
          </a:p>
          <a:p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pic>
        <p:nvPicPr>
          <p:cNvPr id="12" name="Picture 11" descr="A blue and white calendar&#10;&#10;AI-generated content may be incorrect.">
            <a:extLst>
              <a:ext uri="{FF2B5EF4-FFF2-40B4-BE49-F238E27FC236}">
                <a16:creationId xmlns:a16="http://schemas.microsoft.com/office/drawing/2014/main" id="{2B5CADCD-2731-6A88-3450-8BDFAA7D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8" y="982981"/>
            <a:ext cx="2132675" cy="213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3A08E-77B4-DFCF-3C28-70295AEC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50000"/>
          </a:blip>
          <a:srcRect l="35961"/>
          <a:stretch>
            <a:fillRect/>
          </a:stretch>
        </p:blipFill>
        <p:spPr>
          <a:xfrm>
            <a:off x="0" y="5057109"/>
            <a:ext cx="4977352" cy="1423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22342D-9B0F-B1EA-860B-C13453D9D98F}"/>
              </a:ext>
            </a:extLst>
          </p:cNvPr>
          <p:cNvSpPr txBox="1"/>
          <p:nvPr/>
        </p:nvSpPr>
        <p:spPr>
          <a:xfrm>
            <a:off x="7242114" y="4246614"/>
            <a:ext cx="434154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Veterinary Surgeon</a:t>
            </a:r>
            <a:r>
              <a:rPr lang="en-GB" sz="3200" b="1" dirty="0">
                <a:solidFill>
                  <a:schemeClr val="tx2"/>
                </a:solidFill>
                <a:latin typeface="Lato" panose="020F0502020204030203" pitchFamily="34" charset="0"/>
                <a:ea typeface="Source Sans Pro"/>
                <a:cs typeface="Lato" panose="020F0502020204030203" pitchFamily="34" charset="0"/>
              </a:rPr>
              <a:t> </a:t>
            </a:r>
            <a:endParaRPr lang="en-GB" sz="3200" b="1" u="sng" dirty="0">
              <a:solidFill>
                <a:schemeClr val="tx2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9E432-14E4-DDE8-0D1A-3F83DDA4F01A}"/>
              </a:ext>
            </a:extLst>
          </p:cNvPr>
          <p:cNvSpPr txBox="1"/>
          <p:nvPr/>
        </p:nvSpPr>
        <p:spPr>
          <a:xfrm>
            <a:off x="7242115" y="2245768"/>
            <a:ext cx="258894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Toxicologist</a:t>
            </a:r>
            <a:r>
              <a:rPr lang="en-GB" sz="32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GB" sz="3200" b="1" u="sng" dirty="0">
              <a:solidFill>
                <a:schemeClr val="tx2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A7713-ED84-B6E2-1482-E0684E4C80D1}"/>
              </a:ext>
            </a:extLst>
          </p:cNvPr>
          <p:cNvSpPr txBox="1"/>
          <p:nvPr/>
        </p:nvSpPr>
        <p:spPr>
          <a:xfrm>
            <a:off x="7242115" y="3252346"/>
            <a:ext cx="258894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Anaesthetist</a:t>
            </a:r>
            <a:r>
              <a:rPr lang="en-GB" sz="32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GB" sz="3200" b="1" u="sng" dirty="0">
              <a:solidFill>
                <a:schemeClr val="tx2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F7AB4AFD-2AC5-729B-0FE1-BBBD51AE8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50"/>
          <a:stretch>
            <a:fillRect/>
          </a:stretch>
        </p:blipFill>
        <p:spPr>
          <a:xfrm>
            <a:off x="4387423" y="6139790"/>
            <a:ext cx="7732533" cy="718210"/>
          </a:xfrm>
          <a:prstGeom prst="rect">
            <a:avLst/>
          </a:prstGeom>
        </p:spPr>
      </p:pic>
      <p:pic>
        <p:nvPicPr>
          <p:cNvPr id="8" name="Picture 7" descr="A black and orange background with lines&#10;&#10;AI-generated content may be incorrect.">
            <a:extLst>
              <a:ext uri="{FF2B5EF4-FFF2-40B4-BE49-F238E27FC236}">
                <a16:creationId xmlns:a16="http://schemas.microsoft.com/office/drawing/2014/main" id="{7BC4CF29-D3DF-157A-C7A6-B0254143E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5" t="-1" b="1209"/>
          <a:stretch>
            <a:fillRect/>
          </a:stretch>
        </p:blipFill>
        <p:spPr>
          <a:xfrm>
            <a:off x="0" y="3541529"/>
            <a:ext cx="2096654" cy="14233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 dirty="0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3-5 minute talk to share with a small group on any role that interests you related to Chemistry.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F71FD6-1FB5-3E28-BBE4-2013969E245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ED6D52"/>
          </a:solidFill>
          <a:ln>
            <a:solidFill>
              <a:srgbClr val="ED6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7775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the role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87742" y="1488916"/>
            <a:ext cx="702916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Explore careers using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4"/>
              </a:rPr>
              <a:t>National Careers Service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93615" y="2718690"/>
            <a:ext cx="3123951" cy="2950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Pharmacologist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Chemist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and Development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Biochemist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Chemical Engineer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Nuclear Technician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2F684-3230-9E3F-5360-7394836AF21E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20" y="2577819"/>
            <a:ext cx="3525413" cy="3733200"/>
          </a:xfrm>
          <a:prstGeom prst="rect">
            <a:avLst/>
          </a:prstGeom>
          <a:ln w="28575">
            <a:solidFill>
              <a:srgbClr val="00A8A6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F24485-C8F4-B1FC-740D-6444F5819FD0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176B-0720-1639-EFA1-0BF84FB5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AE200-FB47-36F1-9DA6-A38C4E73F0F2}"/>
              </a:ext>
            </a:extLst>
          </p:cNvPr>
          <p:cNvSpPr txBox="1"/>
          <p:nvPr/>
        </p:nvSpPr>
        <p:spPr>
          <a:xfrm>
            <a:off x="406012" y="434040"/>
            <a:ext cx="73754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Chemistry?</a:t>
            </a:r>
            <a:endParaRPr lang="en-US" sz="36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05A2A-95FE-AC1C-4982-175908A49333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155045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 dirty="0">
              <a:solidFill>
                <a:srgbClr val="155045"/>
              </a:solidFill>
              <a:latin typeface="Lato" panose="020F0502020204030203" pitchFamily="34" charset="77"/>
            </a:endParaRPr>
          </a:p>
          <a:p>
            <a:endParaRPr lang="en-GB" dirty="0">
              <a:solidFill>
                <a:srgbClr val="155045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98FEB-8D62-75BA-4CF5-BB63B1BB0641}"/>
              </a:ext>
            </a:extLst>
          </p:cNvPr>
          <p:cNvSpPr txBox="1"/>
          <p:nvPr/>
        </p:nvSpPr>
        <p:spPr>
          <a:xfrm>
            <a:off x="364318" y="4877059"/>
            <a:ext cx="7677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The right skills to teach?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176BA-06ED-9852-05DE-829703CA46F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2A768667-01F0-6BF4-D87C-AA661AB9F267}"/>
              </a:ext>
            </a:extLst>
          </p:cNvPr>
          <p:cNvSpPr/>
          <p:nvPr/>
        </p:nvSpPr>
        <p:spPr>
          <a:xfrm>
            <a:off x="400719" y="3696895"/>
            <a:ext cx="1860331" cy="630621"/>
          </a:xfrm>
          <a:prstGeom prst="roundRect">
            <a:avLst/>
          </a:prstGeom>
          <a:solidFill>
            <a:srgbClr val="ED6D52"/>
          </a:solidFill>
          <a:ln>
            <a:solidFill>
              <a:srgbClr val="ED6D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FA1F2DA6-B52A-3035-A393-55D264E8DF6E}"/>
              </a:ext>
            </a:extLst>
          </p:cNvPr>
          <p:cNvSpPr/>
          <p:nvPr/>
        </p:nvSpPr>
        <p:spPr>
          <a:xfrm>
            <a:off x="2676774" y="3696894"/>
            <a:ext cx="1860331" cy="630621"/>
          </a:xfrm>
          <a:prstGeom prst="roundRect">
            <a:avLst/>
          </a:prstGeom>
          <a:solidFill>
            <a:srgbClr val="ED6D52"/>
          </a:solidFill>
          <a:ln>
            <a:solidFill>
              <a:srgbClr val="ED6D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Jem’s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1" name="Rounded Rectangle 10">
            <a:hlinkClick r:id="rId5"/>
            <a:extLst>
              <a:ext uri="{FF2B5EF4-FFF2-40B4-BE49-F238E27FC236}">
                <a16:creationId xmlns:a16="http://schemas.microsoft.com/office/drawing/2014/main" id="{37142847-E010-6FD7-17D9-5F341A4172E9}"/>
              </a:ext>
            </a:extLst>
          </p:cNvPr>
          <p:cNvSpPr/>
          <p:nvPr/>
        </p:nvSpPr>
        <p:spPr>
          <a:xfrm>
            <a:off x="5049991" y="3696893"/>
            <a:ext cx="1860331" cy="630621"/>
          </a:xfrm>
          <a:prstGeom prst="roundRect">
            <a:avLst/>
          </a:prstGeom>
          <a:solidFill>
            <a:srgbClr val="ED6D52"/>
          </a:solidFill>
          <a:ln>
            <a:solidFill>
              <a:srgbClr val="ED6D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Shaniqua’s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995DB1FB-2FD1-C28C-F21E-7307249C687A}"/>
              </a:ext>
            </a:extLst>
          </p:cNvPr>
          <p:cNvSpPr/>
          <p:nvPr/>
        </p:nvSpPr>
        <p:spPr>
          <a:xfrm>
            <a:off x="400720" y="5398234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well in a team?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Rounded Rectangle 13">
            <a:hlinkClick r:id="rId8"/>
            <a:extLst>
              <a:ext uri="{FF2B5EF4-FFF2-40B4-BE49-F238E27FC236}">
                <a16:creationId xmlns:a16="http://schemas.microsoft.com/office/drawing/2014/main" id="{12778D2F-155B-8610-2854-C028F1BFC9FF}"/>
              </a:ext>
            </a:extLst>
          </p:cNvPr>
          <p:cNvSpPr/>
          <p:nvPr/>
        </p:nvSpPr>
        <p:spPr>
          <a:xfrm>
            <a:off x="2676774" y="5398234"/>
            <a:ext cx="1860331" cy="63062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nurture imagination?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5" name="Rounded Rectangle 14">
            <a:hlinkClick r:id="rId10"/>
            <a:extLst>
              <a:ext uri="{FF2B5EF4-FFF2-40B4-BE49-F238E27FC236}">
                <a16:creationId xmlns:a16="http://schemas.microsoft.com/office/drawing/2014/main" id="{29DE2B0D-4B3E-65E1-FB98-90B18E4D35A4}"/>
              </a:ext>
            </a:extLst>
          </p:cNvPr>
          <p:cNvSpPr/>
          <p:nvPr/>
        </p:nvSpPr>
        <p:spPr>
          <a:xfrm>
            <a:off x="5049991" y="5398233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keep learning?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6E52-4DA8-BEA5-D245-605505638593}"/>
              </a:ext>
            </a:extLst>
          </p:cNvPr>
          <p:cNvSpPr/>
          <p:nvPr/>
        </p:nvSpPr>
        <p:spPr>
          <a:xfrm>
            <a:off x="5397619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E0AA07AB-E5AA-CE42-CEBB-93FE34ABFBD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13"/>
            <a:extLst>
              <a:ext uri="{FF2B5EF4-FFF2-40B4-BE49-F238E27FC236}">
                <a16:creationId xmlns:a16="http://schemas.microsoft.com/office/drawing/2014/main" id="{8078F934-2742-42B8-44D7-8E30881804C8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614D8224-EEE2-032D-16B5-63B9313891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59AFF3-BAAF-069F-8BA6-A9D5259F0572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101522-097A-5D05-8E1F-5157408632D9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ED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7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7b4fb87f-23cb-4748-807b-ac6ab6b70ca3">
      <Terms xmlns="http://schemas.microsoft.com/office/infopath/2007/PartnerControls"/>
    </lcf76f155ced4ddcb4097134ff3c332f>
    <Workstream xmlns="7b4fb87f-23cb-4748-807b-ac6ab6b70ca3" xsi:nil="true"/>
    <InformationClassification xmlns="7b4fb87f-23cb-4748-807b-ac6ab6b70ca3" xsi:nil="true"/>
    <DocumentType xmlns="7b4fb87f-23cb-4748-807b-ac6ab6b70ca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F83E00146B41AC579BBC327F12B4" ma:contentTypeVersion="22" ma:contentTypeDescription="Create a new document." ma:contentTypeScope="" ma:versionID="a678120e614dd22c33e08bdcafd495cc">
  <xsd:schema xmlns:xsd="http://www.w3.org/2001/XMLSchema" xmlns:xs="http://www.w3.org/2001/XMLSchema" xmlns:p="http://schemas.microsoft.com/office/2006/metadata/properties" xmlns:ns2="7b4fb87f-23cb-4748-807b-ac6ab6b70ca3" xmlns:ns3="75ca23ed-fdba-4544-8426-dc162b381dbf" targetNamespace="http://schemas.microsoft.com/office/2006/metadata/properties" ma:root="true" ma:fieldsID="93ecccb5b7bfea210300a7abb21bd884" ns2:_="" ns3:_="">
    <xsd:import namespace="7b4fb87f-23cb-4748-807b-ac6ab6b70ca3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ocumentType" minOccurs="0"/>
                <xsd:element ref="ns2:InformationClassifica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fb87f-23cb-4748-807b-ac6ab6b70ca3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simpleType>
        <xsd:restriction base="dms:Choice">
          <xsd:enumeration value="FE &amp; Inclusion"/>
          <xsd:enumeration value="CL training, partnerships &amp; insights"/>
          <xsd:enumeration value="Strategic programme development"/>
          <xsd:enumeration value="National CL development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5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roject Brief"/>
              <xsd:enumeration value="Research"/>
              <xsd:enumeration value="Project Planning"/>
              <xsd:enumeration value="Stakeholder Engagement"/>
              <xsd:enumeration value="Finance"/>
              <xsd:enumeration value="Procurement"/>
              <xsd:enumeration value="Compliance"/>
              <xsd:enumeration value="Contracts"/>
              <xsd:enumeration value="Risk Register"/>
              <xsd:enumeration value="Kick Off"/>
              <xsd:enumeration value="Agendas"/>
              <xsd:enumeration value="Draft Content"/>
              <xsd:enumeration value="Design"/>
              <xsd:enumeration value="Delivery Plan"/>
              <xsd:enumeration value="Data"/>
              <xsd:enumeration value="Progress Report"/>
              <xsd:enumeration value="Funder Reports"/>
              <xsd:enumeration value="Final Evaluation"/>
              <xsd:enumeration value="Resources"/>
              <xsd:enumeration value="Asset Contracts"/>
              <xsd:enumeration value="Assets"/>
              <xsd:enumeration value="Templates"/>
              <xsd:enumeration value="Presentations"/>
              <xsd:enumeration value="Approvals"/>
              <xsd:enumeration value="Choice 25"/>
            </xsd:restriction>
          </xsd:simpleType>
        </xsd:union>
      </xsd:simpleType>
    </xsd:element>
    <xsd:element name="InformationClassification" ma:index="16" nillable="true" ma:displayName="Information Classification" ma:format="Dropdown" ma:internalName="InformationClassification">
      <xsd:simpleType>
        <xsd:restriction base="dms:Choice">
          <xsd:enumeration value="Unclassified Documents"/>
          <xsd:enumeration value="Public"/>
          <xsd:enumeration value="Internal"/>
          <xsd:enumeration value="Confidential"/>
          <xsd:enumeration value="Highly Confidential"/>
          <xsd:enumeration value="Personal Data"/>
          <xsd:enumeration value="Special Category Data"/>
          <xsd:enumeration value="Encryption Key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779049-4F17-4D64-978D-4C862B6C874B}">
  <ds:schemaRefs>
    <ds:schemaRef ds:uri="http://purl.org/dc/terms/"/>
    <ds:schemaRef ds:uri="http://purl.org/dc/elements/1.1/"/>
    <ds:schemaRef ds:uri="7b4fb87f-23cb-4748-807b-ac6ab6b70ca3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75ca23ed-fdba-4544-8426-dc162b381db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E01A6-30EC-4383-8F66-F318947A6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4fb87f-23cb-4748-807b-ac6ab6b70ca3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</TotalTime>
  <Words>2014</Words>
  <Application>Microsoft Office PowerPoint</Application>
  <PresentationFormat>Widescreen</PresentationFormat>
  <Paragraphs>304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MYPATH Job of the week (Chemistry)  </vt:lpstr>
      <vt:lpstr>PowerPoint Presentation</vt:lpstr>
      <vt:lpstr>PowerPoint Presentation</vt:lpstr>
      <vt:lpstr>PowerPoint Presentation</vt:lpstr>
      <vt:lpstr>PowerPoint Presentation</vt:lpstr>
      <vt:lpstr>Chemistry pathways</vt:lpstr>
      <vt:lpstr>Combine study and work</vt:lpstr>
      <vt:lpstr>Study pathways</vt:lpstr>
      <vt:lpstr>Work pathways</vt:lpstr>
      <vt:lpstr>University league tables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188</cp:revision>
  <dcterms:created xsi:type="dcterms:W3CDTF">2022-04-04T12:54:06Z</dcterms:created>
  <dcterms:modified xsi:type="dcterms:W3CDTF">2025-09-02T12:06:08Z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0x01010012BDF83E00146B41AC579BBC327F12B4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