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71" r:id="rId5"/>
    <p:sldMasterId id="2147483660" r:id="rId6"/>
    <p:sldMasterId id="2147483651" r:id="rId7"/>
    <p:sldMasterId id="2147483654" r:id="rId8"/>
    <p:sldMasterId id="2147483676" r:id="rId9"/>
  </p:sldMasterIdLst>
  <p:notesMasterIdLst>
    <p:notesMasterId r:id="rId19"/>
  </p:notesMasterIdLst>
  <p:sldIdLst>
    <p:sldId id="266" r:id="rId10"/>
    <p:sldId id="265" r:id="rId11"/>
    <p:sldId id="269" r:id="rId12"/>
    <p:sldId id="302" r:id="rId13"/>
    <p:sldId id="303" r:id="rId14"/>
    <p:sldId id="262" r:id="rId15"/>
    <p:sldId id="304" r:id="rId16"/>
    <p:sldId id="271" r:id="rId17"/>
    <p:sldId id="258" r:id="rId1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6923D-C69A-2D42-A4D5-5AA74C21BA64}" name="Josh Clarke" initials="JC" userId="S::jclarke@careersandenterprise.co.uk::1f1bbf5d-b007-4806-aa6b-91ab8e038bb2" providerId="AD"/>
  <p188:author id="{9F6D5970-FCBB-EE61-BE2C-33A064391527}" name="Tash Fuller" initials="TF" userId="S::nfuller@careersandenterprise.co.uk::281d84ef-d589-4e19-9b37-4850dfb7e0b2" providerId="AD"/>
  <p188:author id="{2948CD91-287B-3A82-22F6-A215488D9BBC}" name="Marie Jobson" initials="MJ" userId="S::mjobson@careersandenterprise.co.uk::bb001ab6-dd99-4b09-874d-ddf5a90bdfd2" providerId="AD"/>
  <p188:author id="{FB6E9FBE-6266-6B15-6B88-4629FD001FD4}" name="Philippa Hartley" initials="PH" userId="S::phartley@careersandenterprise.co.uk::2a2506f4-19e7-4777-8767-f0efb84bcc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A6"/>
    <a:srgbClr val="155045"/>
    <a:srgbClr val="484A47"/>
    <a:srgbClr val="000000"/>
    <a:srgbClr val="EBF7F7"/>
    <a:srgbClr val="E8B462"/>
    <a:srgbClr val="91C155"/>
    <a:srgbClr val="D7EAEA"/>
    <a:srgbClr val="E95F3F"/>
    <a:srgbClr val="EC5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6050C-68AE-4B96-81B2-AFE9D9002A3A}" v="1" dt="2025-08-27T12:49:21.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6"/>
    <p:restoredTop sz="65655" autoAdjust="0"/>
  </p:normalViewPr>
  <p:slideViewPr>
    <p:cSldViewPr snapToGrid="0">
      <p:cViewPr varScale="1">
        <p:scale>
          <a:sx n="72" d="100"/>
          <a:sy n="72" d="100"/>
        </p:scale>
        <p:origin x="187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227E9-049B-4639-9970-3AA4415DC243}" type="datetimeFigureOut">
              <a:t>9/4/2025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1DAE-8EEE-416B-A7B3-405BE90A67B5}" type="slidenum">
              <a:t>‹#›</a:t>
            </a:fld>
            <a:endParaRPr lang="en-GB"/>
          </a:p>
        </p:txBody>
      </p:sp>
    </p:spTree>
    <p:extLst>
      <p:ext uri="{BB962C8B-B14F-4D97-AF65-F5344CB8AC3E}">
        <p14:creationId xmlns:p14="http://schemas.microsoft.com/office/powerpoint/2010/main" val="57967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ducationandemployers.org/research/motivated-to-achiev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presentation has designed to be delivered in 10-15 mins and there are ideas on how to add content if you have a longer slot.</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presentation aims to highlight the value and benefit of embedding careers in the curriculum.</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What exactly is meant by embedding careers in the curriculum.</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How staff can use My Learning, My Future to easily embed careers in the curriculum. </a:t>
            </a:r>
            <a:endParaRPr lang="en-GB" dirty="0"/>
          </a:p>
          <a:p>
            <a:endParaRPr lang="en-GB" dirty="0"/>
          </a:p>
        </p:txBody>
      </p:sp>
      <p:sp>
        <p:nvSpPr>
          <p:cNvPr id="4" name="Slide Number Placeholder 3"/>
          <p:cNvSpPr>
            <a:spLocks noGrp="1"/>
          </p:cNvSpPr>
          <p:nvPr>
            <p:ph type="sldNum" sz="quarter" idx="5"/>
          </p:nvPr>
        </p:nvSpPr>
        <p:spPr/>
        <p:txBody>
          <a:bodyPr/>
          <a:lstStyle/>
          <a:p>
            <a:fld id="{5427FA38-E476-468F-BBCA-7E6E019007F0}" type="slidenum">
              <a:rPr lang="en-GB" smtClean="0"/>
              <a:t>1</a:t>
            </a:fld>
            <a:endParaRPr lang="en-GB"/>
          </a:p>
        </p:txBody>
      </p:sp>
    </p:spTree>
    <p:extLst>
      <p:ext uri="{BB962C8B-B14F-4D97-AF65-F5344CB8AC3E}">
        <p14:creationId xmlns:p14="http://schemas.microsoft.com/office/powerpoint/2010/main" val="392048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Ask this question of colleagues – focus on the benefits to teaching staff.</a:t>
            </a:r>
          </a:p>
          <a:p>
            <a:endParaRPr lang="en-US" dirty="0">
              <a:ea typeface="Calibri"/>
              <a:cs typeface="Calibri"/>
            </a:endParaRPr>
          </a:p>
          <a:p>
            <a:r>
              <a:rPr lang="en-US" dirty="0">
                <a:solidFill>
                  <a:srgbClr val="000000"/>
                </a:solidFill>
                <a:ea typeface="Calibri"/>
                <a:cs typeface="Calibri"/>
              </a:rPr>
              <a:t>Reflect on these ideas and compare them with contributions from your colleagues.</a:t>
            </a:r>
          </a:p>
          <a:p>
            <a:endParaRPr lang="en-US" dirty="0">
              <a:solidFill>
                <a:srgbClr val="000000"/>
              </a:solidFill>
            </a:endParaRPr>
          </a:p>
          <a:p>
            <a:r>
              <a:rPr lang="en-GB" b="1" dirty="0">
                <a:solidFill>
                  <a:schemeClr val="tx2"/>
                </a:solidFill>
              </a:rPr>
              <a:t>Embedding careers in the curriculum can increase learner engagement by showing how subjects connect to careers and the world of work – there is also evidence that career-related learning can improve learner overall outcomes </a:t>
            </a:r>
            <a:r>
              <a:rPr lang="en-GB" dirty="0">
                <a:solidFill>
                  <a:schemeClr val="tx2"/>
                </a:solidFill>
                <a:hlinkClick r:id="rId3"/>
              </a:rPr>
              <a:t>Motivated to achieve: How encounters with the world of work can change attitudes and improve academic achievement - Education and Employers</a:t>
            </a:r>
            <a:endParaRPr lang="en-US" dirty="0">
              <a:solidFill>
                <a:schemeClr val="tx2"/>
              </a:solidFill>
            </a:endParaRPr>
          </a:p>
          <a:p>
            <a:endParaRPr lang="en-GB" dirty="0">
              <a:solidFill>
                <a:schemeClr val="tx2"/>
              </a:solidFill>
            </a:endParaRPr>
          </a:p>
          <a:p>
            <a:r>
              <a:rPr lang="en-GB" b="1" dirty="0">
                <a:solidFill>
                  <a:schemeClr val="tx2"/>
                </a:solidFill>
              </a:rPr>
              <a:t>Highlight relevance of your subject and specific topics/learning enhances curriculum relevance and can drive interest in your subject...particularly during options processes, etc.</a:t>
            </a:r>
            <a:endParaRPr lang="en-GB" dirty="0">
              <a:solidFill>
                <a:srgbClr val="000000"/>
              </a:solidFill>
            </a:endParaRPr>
          </a:p>
          <a:p>
            <a:endParaRPr lang="en-GB" b="1" dirty="0">
              <a:solidFill>
                <a:schemeClr val="tx2"/>
              </a:solidFill>
            </a:endParaRPr>
          </a:p>
          <a:p>
            <a:r>
              <a:rPr lang="en-GB" b="1" dirty="0">
                <a:solidFill>
                  <a:schemeClr val="tx2"/>
                </a:solidFill>
              </a:rPr>
              <a:t>Embedding careers in the curriculum also supports learner skills development by making links to skills and their application in the world of work.</a:t>
            </a:r>
            <a:endParaRPr lang="en-GB" dirty="0"/>
          </a:p>
          <a:p>
            <a:endParaRPr lang="en-GB" b="1" dirty="0">
              <a:solidFill>
                <a:srgbClr val="44546A"/>
              </a:solidFill>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2</a:t>
            </a:fld>
            <a:endParaRPr lang="en-GB"/>
          </a:p>
        </p:txBody>
      </p:sp>
    </p:spTree>
    <p:extLst>
      <p:ext uri="{BB962C8B-B14F-4D97-AF65-F5344CB8AC3E}">
        <p14:creationId xmlns:p14="http://schemas.microsoft.com/office/powerpoint/2010/main" val="282763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cs typeface="Calibri"/>
              </a:rPr>
              <a:t> It can feel overwhelming to embed careers into the curriculum.</a:t>
            </a:r>
          </a:p>
          <a:p>
            <a:endParaRPr lang="en-US" b="0" dirty="0">
              <a:solidFill>
                <a:srgbClr val="44546A"/>
              </a:solidFill>
              <a:ea typeface="Calibri"/>
              <a:cs typeface="Calibri"/>
            </a:endParaRPr>
          </a:p>
          <a:p>
            <a:r>
              <a:rPr lang="en-US" b="0" dirty="0">
                <a:solidFill>
                  <a:srgbClr val="44546A"/>
                </a:solidFill>
                <a:ea typeface="Calibri"/>
                <a:cs typeface="Calibri"/>
              </a:rPr>
              <a:t>You may find it useful to support staff to understand what you mean by careers and then break down how they can engage learners by highlighting the relevance of their subject and making links from the curriculum to essential skills and to pathways/ careers.</a:t>
            </a:r>
          </a:p>
          <a:p>
            <a:endParaRPr lang="en-US" b="0" dirty="0">
              <a:solidFill>
                <a:srgbClr val="44546A"/>
              </a:solidFill>
              <a:ea typeface="Calibri"/>
              <a:cs typeface="Calibri"/>
            </a:endParaRPr>
          </a:p>
          <a:p>
            <a:r>
              <a:rPr lang="en-US" b="0" dirty="0">
                <a:solidFill>
                  <a:srgbClr val="44546A"/>
                </a:solidFill>
                <a:ea typeface="Calibri"/>
                <a:cs typeface="Calibri"/>
              </a:rPr>
              <a:t>Useful definition of careers: </a:t>
            </a:r>
          </a:p>
          <a:p>
            <a:r>
              <a:rPr lang="en-GB" dirty="0"/>
              <a:t>Supporting learners to:</a:t>
            </a:r>
          </a:p>
          <a:p>
            <a:pPr marL="171450" indent="-171450">
              <a:buFont typeface="Arial" panose="020B0604020202020204" pitchFamily="34" charset="0"/>
              <a:buChar char="•"/>
            </a:pPr>
            <a:r>
              <a:rPr lang="en-GB" dirty="0"/>
              <a:t>make aspirational and informed decisions </a:t>
            </a:r>
          </a:p>
          <a:p>
            <a:pPr marL="171450" indent="-171450">
              <a:buFont typeface="Arial" panose="020B0604020202020204" pitchFamily="34" charset="0"/>
              <a:buChar char="•"/>
            </a:pPr>
            <a:r>
              <a:rPr lang="en-GB" dirty="0"/>
              <a:t>make effective and sustained transitions </a:t>
            </a:r>
          </a:p>
          <a:p>
            <a:pPr marL="171450" indent="-171450">
              <a:buFont typeface="Arial" panose="020B0604020202020204" pitchFamily="34" charset="0"/>
              <a:buChar char="•"/>
            </a:pPr>
            <a:r>
              <a:rPr lang="en-GB" dirty="0"/>
              <a:t>develop career readiness.</a:t>
            </a:r>
            <a:endParaRPr lang="en-US" b="0" dirty="0">
              <a:solidFill>
                <a:srgbClr val="44546A"/>
              </a:solidFill>
              <a:ea typeface="Calibri"/>
              <a:cs typeface="Calibri"/>
            </a:endParaRPr>
          </a:p>
          <a:p>
            <a:endParaRPr lang="en-US" b="0" dirty="0">
              <a:solidFill>
                <a:srgbClr val="44546A"/>
              </a:solidFill>
              <a:ea typeface="Calibri"/>
              <a:cs typeface="Calibri"/>
            </a:endParaRPr>
          </a:p>
          <a:p>
            <a:endParaRPr lang="en-US" b="0" dirty="0">
              <a:solidFill>
                <a:srgbClr val="44546A"/>
              </a:solidFill>
              <a:ea typeface="Calibri"/>
              <a:cs typeface="Calibri"/>
            </a:endParaRPr>
          </a:p>
          <a:p>
            <a:r>
              <a:rPr lang="en-US" b="0" dirty="0">
                <a:solidFill>
                  <a:srgbClr val="44546A"/>
                </a:solidFill>
                <a:ea typeface="Calibri"/>
                <a:cs typeface="Calibri"/>
              </a:rPr>
              <a:t>You may also find it useful to highlight that encounters and experiences and embedding teaching in the context of careers and the world of work are extensions to your core ask of:</a:t>
            </a:r>
          </a:p>
          <a:p>
            <a:r>
              <a:rPr lang="en-US" b="1" dirty="0">
                <a:solidFill>
                  <a:srgbClr val="44546A"/>
                </a:solidFill>
                <a:ea typeface="Calibri"/>
                <a:cs typeface="Calibri"/>
              </a:rPr>
              <a:t>All staff highlighting the relevance of their subject and all staff making links from the curriculum to essential skills, pathways and the world of work.</a:t>
            </a:r>
            <a:endParaRPr lang="en-GB" b="1" dirty="0">
              <a:solidFill>
                <a:srgbClr val="44546A"/>
              </a:solidFill>
              <a:ea typeface="Calibri"/>
              <a:cs typeface="Calibri"/>
            </a:endParaRPr>
          </a:p>
          <a:p>
            <a:endParaRPr lang="en-US" b="1" dirty="0">
              <a:ea typeface="Calibri"/>
              <a:cs typeface="Calibri"/>
            </a:endParaRPr>
          </a:p>
          <a:p>
            <a:endParaRPr lang="en-US" b="1" dirty="0">
              <a:ea typeface="Calibri"/>
              <a:cs typeface="Calibri"/>
            </a:endParaRPr>
          </a:p>
          <a:p>
            <a:r>
              <a:rPr lang="en-US" b="0" dirty="0">
                <a:ea typeface="Calibri"/>
                <a:cs typeface="Calibri"/>
              </a:rPr>
              <a:t>What does it mean for staff to </a:t>
            </a:r>
            <a:r>
              <a:rPr lang="en-US" b="1" dirty="0">
                <a:ea typeface="Calibri"/>
                <a:cs typeface="Calibri"/>
              </a:rPr>
              <a:t>highlight the relevance of their subject?</a:t>
            </a:r>
          </a:p>
          <a:p>
            <a:r>
              <a:rPr lang="en-US" b="0" dirty="0">
                <a:ea typeface="Calibri"/>
                <a:cs typeface="Calibri"/>
              </a:rPr>
              <a:t>This is outside of curriculum teaching and involves staff considering the optimal time to highlight the relevance of their subject – this may be at the start of a course or during an options process to support learners to make effective decision, it may also be within National Careers Week, etc. if staff are asked to deliver careers content. Examples include workshops, home learning activities, mini research tasks where learners explore the value and benefit of studying a particular subject. </a:t>
            </a:r>
          </a:p>
          <a:p>
            <a:endParaRPr lang="en-US" b="0" dirty="0">
              <a:ea typeface="Calibri"/>
              <a:cs typeface="Calibri"/>
            </a:endParaRPr>
          </a:p>
          <a:p>
            <a:endParaRPr lang="en-US" b="0" dirty="0">
              <a:ea typeface="Calibri"/>
              <a:cs typeface="Calibri"/>
            </a:endParaRPr>
          </a:p>
          <a:p>
            <a:r>
              <a:rPr lang="en-US" b="0" dirty="0">
                <a:ea typeface="Calibri"/>
                <a:cs typeface="Calibri"/>
              </a:rPr>
              <a:t>What does it mean for staff to </a:t>
            </a:r>
            <a:r>
              <a:rPr lang="en-US" b="1" dirty="0">
                <a:ea typeface="Calibri"/>
                <a:cs typeface="Calibri"/>
              </a:rPr>
              <a:t>make links from the curriculum to essential skills,, pathways and careers</a:t>
            </a:r>
            <a:r>
              <a:rPr lang="en-US" b="0" dirty="0">
                <a:ea typeface="Calibri"/>
                <a:cs typeface="Calibri"/>
              </a:rPr>
              <a:t>?</a:t>
            </a:r>
          </a:p>
          <a:p>
            <a:r>
              <a:rPr lang="en-US" b="0" dirty="0">
                <a:ea typeface="Calibri"/>
                <a:cs typeface="Calibri"/>
              </a:rPr>
              <a:t>This is the heart of BM4 and staff will appreciate clarity on what this means and what it could look like.</a:t>
            </a:r>
          </a:p>
          <a:p>
            <a:r>
              <a:rPr lang="en-US" b="0" dirty="0">
                <a:ea typeface="Calibri"/>
                <a:cs typeface="Calibri"/>
              </a:rPr>
              <a:t>At it’s most simple this is about staff making reference from specific topics/elements of learning to:</a:t>
            </a:r>
          </a:p>
          <a:p>
            <a:r>
              <a:rPr lang="en-US" b="0" dirty="0">
                <a:ea typeface="Calibri"/>
                <a:cs typeface="Calibri"/>
              </a:rPr>
              <a:t>Essential skills being developed and their application in real-life situation.</a:t>
            </a:r>
          </a:p>
          <a:p>
            <a:r>
              <a:rPr lang="en-US" b="0" dirty="0">
                <a:ea typeface="Calibri"/>
                <a:cs typeface="Calibri"/>
              </a:rPr>
              <a:t>Different roles, jobs or careers associated with elements and topics of learning.</a:t>
            </a:r>
          </a:p>
          <a:p>
            <a:r>
              <a:rPr lang="en-US" b="0" dirty="0">
                <a:ea typeface="Calibri"/>
                <a:cs typeface="Calibri"/>
              </a:rPr>
              <a:t>Pathways linked to these roles and pathways and next steps learners could take to explore elements of your subject to a higher level.</a:t>
            </a:r>
          </a:p>
          <a:p>
            <a:endParaRPr lang="en-US" b="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a typeface="Calibri"/>
                <a:cs typeface="Calibri"/>
              </a:rPr>
              <a:t>In some schools, special schools and colleges staff are also encouraged to consider </a:t>
            </a:r>
            <a:r>
              <a:rPr lang="en-GB" sz="1200" b="1" dirty="0">
                <a:solidFill>
                  <a:schemeClr val="tx2"/>
                </a:solidFill>
                <a:ea typeface="+mn-lt"/>
                <a:cs typeface="+mn-lt"/>
              </a:rPr>
              <a:t>Meaningful employer encounters and work experiences linked to curriculum topics. </a:t>
            </a:r>
            <a:r>
              <a:rPr lang="en-GB" sz="1200" b="0" dirty="0">
                <a:solidFill>
                  <a:schemeClr val="tx2"/>
                </a:solidFill>
                <a:ea typeface="+mn-lt"/>
                <a:cs typeface="+mn-lt"/>
              </a:rPr>
              <a:t>This goes beyond BM4 and relates to BM5 &amp; 6(and potentially 7!) and can bring real value to how staff highlight the relevance of their subject and how they make links from the curriculum to essential skills, pathways and careers. How you position this depends on your expectations of staff and how they are encouraged/supported to consider embedding meaningful achievement of Benchmark 5 and 6 within careers in the curriculum.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2"/>
              </a:solidFill>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ea typeface="+mn-lt"/>
                <a:cs typeface="+mn-lt"/>
              </a:rPr>
              <a:t>Similarly, some schools, special schools, colleges and trusts support staff to </a:t>
            </a:r>
            <a:r>
              <a:rPr lang="en-GB" sz="1200" b="1" dirty="0">
                <a:solidFill>
                  <a:schemeClr val="tx2"/>
                </a:solidFill>
                <a:ea typeface="+mn-lt"/>
                <a:cs typeface="+mn-lt"/>
              </a:rPr>
              <a:t>embed curriculum learning in the context of careers. </a:t>
            </a:r>
            <a:r>
              <a:rPr lang="en-GB" sz="1200" b="0" dirty="0">
                <a:solidFill>
                  <a:schemeClr val="tx2"/>
                </a:solidFill>
                <a:ea typeface="+mn-lt"/>
                <a:cs typeface="+mn-lt"/>
              </a:rPr>
              <a:t>This is an extension beyond Benchmark 4 and involves working with employers to plan curriculum learning and schemes of work fully embedded in the context of the world of work. Consider your position on this and what expectations are of staff to consider whether you will include this element of practice in this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2"/>
              </a:solidFill>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2"/>
                </a:solidFill>
                <a:ea typeface="+mn-lt"/>
                <a:cs typeface="+mn-lt"/>
              </a:rPr>
              <a:t>The aim of this slide is to break down into simple steps what is meant and what is expected as a valuable and manageable approach to career sin the curriculum that all staff can be supported to take.</a:t>
            </a:r>
            <a:endParaRPr lang="en-US" sz="1200" b="1" dirty="0">
              <a:solidFill>
                <a:schemeClr val="tx2"/>
              </a:solidFill>
              <a:ea typeface="Calibri"/>
              <a:cs typeface="Calibri"/>
            </a:endParaRPr>
          </a:p>
          <a:p>
            <a:r>
              <a:rPr lang="en-US" b="0" dirty="0">
                <a:ea typeface="Calibri"/>
                <a:cs typeface="Calibri"/>
              </a:rPr>
              <a:t>.</a:t>
            </a:r>
          </a:p>
          <a:p>
            <a:r>
              <a:rPr lang="en-US" b="0" i="1" dirty="0">
                <a:ea typeface="Calibri"/>
                <a:cs typeface="Calibri"/>
              </a:rPr>
              <a:t>Please note that this presentation is designed to be delivered in a 10-15 min slot – if you have longer then you could consider inviting staff to share practice on how they highlight the relevance of their subject and how they make links from the curriculum to essential skills, pathways and careers. </a:t>
            </a:r>
          </a:p>
          <a:p>
            <a:endParaRPr lang="en-US" b="0" dirty="0">
              <a:ea typeface="Calibri"/>
              <a:cs typeface="Calibri"/>
            </a:endParaRPr>
          </a:p>
          <a:p>
            <a:endParaRPr lang="en-US" b="1" dirty="0">
              <a:ea typeface="Calibri"/>
              <a:cs typeface="Calibri"/>
            </a:endParaRPr>
          </a:p>
          <a:p>
            <a:endParaRPr lang="en-US" dirty="0">
              <a:ea typeface="Calibri"/>
              <a:cs typeface="Calibri"/>
            </a:endParaRPr>
          </a:p>
          <a:p>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931DAE-8EEE-416B-A7B3-405BE90A67B5}" type="slidenum">
              <a:rPr lang="en-GB" smtClean="0"/>
              <a:t>3</a:t>
            </a:fld>
            <a:endParaRPr lang="en-GB"/>
          </a:p>
        </p:txBody>
      </p:sp>
    </p:spTree>
    <p:extLst>
      <p:ext uri="{BB962C8B-B14F-4D97-AF65-F5344CB8AC3E}">
        <p14:creationId xmlns:p14="http://schemas.microsoft.com/office/powerpoint/2010/main" val="375558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D9F7D-D3EB-D270-4AA3-70EE387A6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6581D-69E4-AD29-4F52-3670B8F03D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1895E-CA8E-C616-C2CD-CDA4AEE7719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6BBE65A-9194-0334-2DA3-E65BF6388238}"/>
              </a:ext>
            </a:extLst>
          </p:cNvPr>
          <p:cNvSpPr>
            <a:spLocks noGrp="1"/>
          </p:cNvSpPr>
          <p:nvPr>
            <p:ph type="sldNum" sz="quarter" idx="5"/>
          </p:nvPr>
        </p:nvSpPr>
        <p:spPr/>
        <p:txBody>
          <a:bodyPr/>
          <a:lstStyle/>
          <a:p>
            <a:fld id="{F0931DAE-8EEE-416B-A7B3-405BE90A67B5}" type="slidenum">
              <a:rPr lang="en-GB" smtClean="0"/>
              <a:t>4</a:t>
            </a:fld>
            <a:endParaRPr lang="en-GB"/>
          </a:p>
        </p:txBody>
      </p:sp>
    </p:spTree>
    <p:extLst>
      <p:ext uri="{BB962C8B-B14F-4D97-AF65-F5344CB8AC3E}">
        <p14:creationId xmlns:p14="http://schemas.microsoft.com/office/powerpoint/2010/main" val="125125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B9E41-9A82-C6FA-2468-C77A8EA6F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E9ED7-6285-552C-12D3-2D2507383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2A344-D177-67A3-F0D7-B3821A6CC4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27 guides all with learner facing decks and 11 subjects with a PDF KS3 home learning task. </a:t>
            </a:r>
          </a:p>
        </p:txBody>
      </p:sp>
      <p:sp>
        <p:nvSpPr>
          <p:cNvPr id="4" name="Slide Number Placeholder 3">
            <a:extLst>
              <a:ext uri="{FF2B5EF4-FFF2-40B4-BE49-F238E27FC236}">
                <a16:creationId xmlns:a16="http://schemas.microsoft.com/office/drawing/2014/main" id="{14CFA785-9E8F-BB46-BEB9-0C0A0D870A38}"/>
              </a:ext>
            </a:extLst>
          </p:cNvPr>
          <p:cNvSpPr>
            <a:spLocks noGrp="1"/>
          </p:cNvSpPr>
          <p:nvPr>
            <p:ph type="sldNum" sz="quarter" idx="5"/>
          </p:nvPr>
        </p:nvSpPr>
        <p:spPr/>
        <p:txBody>
          <a:bodyPr/>
          <a:lstStyle/>
          <a:p>
            <a:fld id="{F0931DAE-8EEE-416B-A7B3-405BE90A67B5}" type="slidenum">
              <a:rPr lang="en-GB" smtClean="0"/>
              <a:t>5</a:t>
            </a:fld>
            <a:endParaRPr lang="en-GB"/>
          </a:p>
        </p:txBody>
      </p:sp>
    </p:spTree>
    <p:extLst>
      <p:ext uri="{BB962C8B-B14F-4D97-AF65-F5344CB8AC3E}">
        <p14:creationId xmlns:p14="http://schemas.microsoft.com/office/powerpoint/2010/main" val="315214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 </a:t>
            </a:r>
            <a:r>
              <a:rPr lang="en-GB" sz="1800" kern="100" dirty="0">
                <a:effectLst/>
                <a:latin typeface="Aptos" panose="020B0004020202020204" pitchFamily="34" charset="0"/>
                <a:ea typeface="Aptos" panose="020B0004020202020204" pitchFamily="34" charset="0"/>
                <a:cs typeface="Arial" panose="020B0604020202020204" pitchFamily="34" charset="0"/>
              </a:rPr>
              <a:t>My Learning, My Future offers a comprehensive suite of careers-linked curriculum resources designed to support subject teachers in embedding career-related learning meaningfully and confidently.</a:t>
            </a:r>
          </a:p>
          <a:p>
            <a:endParaRPr lang="en-US" dirty="0">
              <a:ea typeface="Calibri"/>
              <a:cs typeface="Calibri"/>
            </a:endParaRPr>
          </a:p>
          <a:p>
            <a:r>
              <a:rPr lang="en-US" dirty="0">
                <a:ea typeface="Calibri"/>
                <a:cs typeface="Calibri"/>
              </a:rPr>
              <a:t>There are teacher inspiration guides for 27 subjects that include easy and practical support for staff to highlight the relevance of their subject and make links from their curriculum to essential skills and to pathways and careers.</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There is also support for staff to explore the extension approaches of </a:t>
            </a:r>
            <a:r>
              <a:rPr lang="en-GB" sz="1200" kern="100" dirty="0">
                <a:solidFill>
                  <a:schemeClr val="tx2"/>
                </a:solidFill>
                <a:effectLst/>
                <a:ea typeface="Aptos" panose="020B0004020202020204" pitchFamily="34" charset="0"/>
                <a:cs typeface="Arial" panose="020B0604020202020204" pitchFamily="34" charset="0"/>
              </a:rPr>
              <a:t>Meaningful employer encounters and work experiences linked to curriculum topics and embedding curriculum in the context of the world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solidFill>
                <a:schemeClr val="tx2"/>
              </a:solidFill>
              <a:effectLst/>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solidFill>
                  <a:schemeClr val="tx2"/>
                </a:solidFill>
                <a:effectLst/>
                <a:ea typeface="Aptos" panose="020B0004020202020204" pitchFamily="34" charset="0"/>
                <a:cs typeface="Arial" panose="020B0604020202020204" pitchFamily="34" charset="0"/>
              </a:rPr>
              <a:t>All guides provide signposting to subject specific information, links, activities and relevant further CPD opportunities.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7FA38-E476-468F-BBCA-7E6E019007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604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D8708-9422-B803-F406-8B0A5CE7C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1EA20-01AD-A15C-49B1-E367C4E54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4EF4B-1A5A-BD7B-FCAB-CA73803BC0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 All 27 subjects have a learner facing slide deck bespoke to each subject. </a:t>
            </a:r>
            <a:endParaRPr lang="en-US" dirty="0">
              <a:ea typeface="Calibri"/>
              <a:cs typeface="Calibri"/>
            </a:endParaRPr>
          </a:p>
        </p:txBody>
      </p:sp>
      <p:sp>
        <p:nvSpPr>
          <p:cNvPr id="4" name="Slide Number Placeholder 3">
            <a:extLst>
              <a:ext uri="{FF2B5EF4-FFF2-40B4-BE49-F238E27FC236}">
                <a16:creationId xmlns:a16="http://schemas.microsoft.com/office/drawing/2014/main" id="{D7C801A3-E5B7-AE8E-45AE-086AC805B2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7FA38-E476-468F-BBCA-7E6E019007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649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8</a:t>
            </a:fld>
            <a:endParaRPr lang="en-GB"/>
          </a:p>
        </p:txBody>
      </p:sp>
    </p:spTree>
    <p:extLst>
      <p:ext uri="{BB962C8B-B14F-4D97-AF65-F5344CB8AC3E}">
        <p14:creationId xmlns:p14="http://schemas.microsoft.com/office/powerpoint/2010/main" val="272336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to the My Learning, My Future Resources </a:t>
            </a:r>
          </a:p>
        </p:txBody>
      </p:sp>
      <p:sp>
        <p:nvSpPr>
          <p:cNvPr id="4" name="Slide Number Placeholder 3"/>
          <p:cNvSpPr>
            <a:spLocks noGrp="1"/>
          </p:cNvSpPr>
          <p:nvPr>
            <p:ph type="sldNum" sz="quarter" idx="5"/>
          </p:nvPr>
        </p:nvSpPr>
        <p:spPr/>
        <p:txBody>
          <a:bodyPr/>
          <a:lstStyle/>
          <a:p>
            <a:fld id="{F0931DAE-8EEE-416B-A7B3-405BE90A67B5}" type="slidenum">
              <a:rPr lang="en-GB" smtClean="0"/>
              <a:t>9</a:t>
            </a:fld>
            <a:endParaRPr lang="en-GB"/>
          </a:p>
        </p:txBody>
      </p:sp>
    </p:spTree>
    <p:extLst>
      <p:ext uri="{BB962C8B-B14F-4D97-AF65-F5344CB8AC3E}">
        <p14:creationId xmlns:p14="http://schemas.microsoft.com/office/powerpoint/2010/main" val="35173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55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49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24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745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7.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04/09/2025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452FDD-D90C-6B43-BDCC-2EA880D0F2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02" b="30101"/>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426697411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descr="Icon&#10;&#10;Description automatically generated">
            <a:extLst>
              <a:ext uri="{FF2B5EF4-FFF2-40B4-BE49-F238E27FC236}">
                <a16:creationId xmlns:a16="http://schemas.microsoft.com/office/drawing/2014/main" id="{A426B351-F836-314A-8E42-9BE524AA71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1273" y="324292"/>
            <a:ext cx="1084957" cy="660547"/>
          </a:xfrm>
          <a:prstGeom prst="rect">
            <a:avLst/>
          </a:prstGeom>
        </p:spPr>
      </p:pic>
      <p:sp>
        <p:nvSpPr>
          <p:cNvPr id="9" name="TextBox 8">
            <a:extLst>
              <a:ext uri="{FF2B5EF4-FFF2-40B4-BE49-F238E27FC236}">
                <a16:creationId xmlns:a16="http://schemas.microsoft.com/office/drawing/2014/main" id="{E2CDE24A-01EA-3743-9882-8086E7D1974F}"/>
              </a:ext>
            </a:extLst>
          </p:cNvPr>
          <p:cNvSpPr txBox="1"/>
          <p:nvPr userDrawn="1"/>
        </p:nvSpPr>
        <p:spPr>
          <a:xfrm>
            <a:off x="312234" y="304496"/>
            <a:ext cx="1628079" cy="646331"/>
          </a:xfrm>
          <a:prstGeom prst="rect">
            <a:avLst/>
          </a:prstGeom>
          <a:noFill/>
        </p:spPr>
        <p:txBody>
          <a:bodyPr wrap="square" rtlCol="0">
            <a:spAutoFit/>
          </a:bodyPr>
          <a:lstStyle/>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Tree>
    <p:extLst>
      <p:ext uri="{BB962C8B-B14F-4D97-AF65-F5344CB8AC3E}">
        <p14:creationId xmlns:p14="http://schemas.microsoft.com/office/powerpoint/2010/main" val="69829700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60960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descr="Icon&#10;&#10;Description automatically generated">
            <a:extLst>
              <a:ext uri="{FF2B5EF4-FFF2-40B4-BE49-F238E27FC236}">
                <a16:creationId xmlns:a16="http://schemas.microsoft.com/office/drawing/2014/main" id="{1039FD7D-B565-3143-A952-4268396EF7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1273" y="324292"/>
            <a:ext cx="1084957" cy="660547"/>
          </a:xfrm>
          <a:prstGeom prst="rect">
            <a:avLst/>
          </a:prstGeom>
        </p:spPr>
      </p:pic>
      <p:sp>
        <p:nvSpPr>
          <p:cNvPr id="9" name="TextBox 8">
            <a:extLst>
              <a:ext uri="{FF2B5EF4-FFF2-40B4-BE49-F238E27FC236}">
                <a16:creationId xmlns:a16="http://schemas.microsoft.com/office/drawing/2014/main" id="{34ACEB13-DE05-A841-8FBB-E4C905E2630D}"/>
              </a:ext>
            </a:extLst>
          </p:cNvPr>
          <p:cNvSpPr txBox="1"/>
          <p:nvPr userDrawn="1"/>
        </p:nvSpPr>
        <p:spPr>
          <a:xfrm>
            <a:off x="312234" y="304496"/>
            <a:ext cx="1628079" cy="646331"/>
          </a:xfrm>
          <a:prstGeom prst="rect">
            <a:avLst/>
          </a:prstGeom>
          <a:noFill/>
        </p:spPr>
        <p:txBody>
          <a:bodyPr wrap="square" rtlCol="0">
            <a:spAutoFit/>
          </a:bodyPr>
          <a:lstStyle/>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181705073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CDBD20CD-E578-4C4C-988E-3EB0FA6A17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9486" y="336892"/>
            <a:ext cx="1061607" cy="646331"/>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8" name="TextBox 7">
            <a:extLst>
              <a:ext uri="{FF2B5EF4-FFF2-40B4-BE49-F238E27FC236}">
                <a16:creationId xmlns:a16="http://schemas.microsoft.com/office/drawing/2014/main" id="{96971F4F-D866-424A-9674-65B515A09682}"/>
              </a:ext>
            </a:extLst>
          </p:cNvPr>
          <p:cNvSpPr txBox="1"/>
          <p:nvPr userDrawn="1"/>
        </p:nvSpPr>
        <p:spPr>
          <a:xfrm>
            <a:off x="312234" y="304496"/>
            <a:ext cx="1628079" cy="646331"/>
          </a:xfrm>
          <a:prstGeom prst="rect">
            <a:avLst/>
          </a:prstGeom>
          <a:noFill/>
        </p:spPr>
        <p:txBody>
          <a:bodyPr wrap="square" rtlCol="0">
            <a:spAutoFit/>
          </a:bodyPr>
          <a:lstStyle/>
          <a:p>
            <a:r>
              <a:rPr lang="en-US" b="1" i="0">
                <a:solidFill>
                  <a:schemeClr val="tx2"/>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chemeClr val="tx2"/>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DB53F-ED98-9A26-25E3-AD0189094246}"/>
              </a:ext>
            </a:extLst>
          </p:cNvPr>
          <p:cNvSpPr/>
          <p:nvPr/>
        </p:nvSpPr>
        <p:spPr>
          <a:xfrm>
            <a:off x="2930769" y="0"/>
            <a:ext cx="9261231" cy="6858000"/>
          </a:xfrm>
          <a:prstGeom prst="rect">
            <a:avLst/>
          </a:prstGeom>
          <a:solidFill>
            <a:srgbClr val="00A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27CF3ED-74A7-8809-9B6C-A2B090547BE2}"/>
              </a:ext>
            </a:extLst>
          </p:cNvPr>
          <p:cNvSpPr/>
          <p:nvPr/>
        </p:nvSpPr>
        <p:spPr>
          <a:xfrm>
            <a:off x="0" y="0"/>
            <a:ext cx="2930769" cy="6858000"/>
          </a:xfrm>
          <a:prstGeom prst="rect">
            <a:avLst/>
          </a:prstGeom>
          <a:solidFill>
            <a:srgbClr val="155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19858D-28D0-0460-452B-8CFAE9F0AC27}"/>
              </a:ext>
            </a:extLst>
          </p:cNvPr>
          <p:cNvSpPr txBox="1"/>
          <p:nvPr/>
        </p:nvSpPr>
        <p:spPr>
          <a:xfrm>
            <a:off x="3329353" y="1570891"/>
            <a:ext cx="8335452" cy="3436838"/>
          </a:xfrm>
          <a:prstGeom prst="rect">
            <a:avLst/>
          </a:prstGeom>
          <a:noFill/>
        </p:spPr>
        <p:txBody>
          <a:bodyPr wrap="square">
            <a:spAutoFit/>
          </a:bodyPr>
          <a:lstStyle/>
          <a:p>
            <a:pPr>
              <a:spcAft>
                <a:spcPts val="848"/>
              </a:spcAft>
              <a:buNone/>
            </a:pPr>
            <a:r>
              <a:rPr lang="en-GB" sz="5400" b="1" dirty="0">
                <a:solidFill>
                  <a:schemeClr val="bg1"/>
                </a:solidFill>
                <a:effectLst/>
                <a:latin typeface="Lato" panose="020F0502020204030203" pitchFamily="34" charset="77"/>
              </a:rPr>
              <a:t>My Learning, My Future</a:t>
            </a:r>
            <a:endParaRPr lang="en-GB" sz="5400" dirty="0">
              <a:solidFill>
                <a:schemeClr val="bg1"/>
              </a:solidFill>
              <a:effectLst/>
              <a:latin typeface="Lato" panose="020F0502020204030203" pitchFamily="34" charset="77"/>
            </a:endParaRPr>
          </a:p>
          <a:p>
            <a:pPr>
              <a:spcAft>
                <a:spcPts val="848"/>
              </a:spcAft>
              <a:buNone/>
            </a:pPr>
            <a:endParaRPr lang="en-GB" sz="3600" b="1" dirty="0">
              <a:solidFill>
                <a:schemeClr val="bg1"/>
              </a:solidFill>
              <a:effectLst/>
              <a:latin typeface="Lato" panose="020F0502020204030203" pitchFamily="34" charset="77"/>
            </a:endParaRPr>
          </a:p>
          <a:p>
            <a:pPr>
              <a:spcAft>
                <a:spcPts val="848"/>
              </a:spcAft>
              <a:buNone/>
            </a:pPr>
            <a:r>
              <a:rPr lang="en-GB" sz="3600" b="1" dirty="0">
                <a:solidFill>
                  <a:schemeClr val="bg1"/>
                </a:solidFill>
                <a:effectLst/>
                <a:latin typeface="Lato" panose="020F0502020204030203" pitchFamily="34" charset="77"/>
              </a:rPr>
              <a:t>Bringing learning to life: Connecting your subject to careers, pathways, </a:t>
            </a:r>
            <a:br>
              <a:rPr lang="en-GB" sz="3600" b="1" dirty="0">
                <a:solidFill>
                  <a:schemeClr val="bg1"/>
                </a:solidFill>
                <a:effectLst/>
                <a:latin typeface="Lato" panose="020F0502020204030203" pitchFamily="34" charset="77"/>
              </a:rPr>
            </a:br>
            <a:r>
              <a:rPr lang="en-GB" sz="3600" b="1" dirty="0">
                <a:solidFill>
                  <a:schemeClr val="bg1"/>
                </a:solidFill>
                <a:effectLst/>
                <a:latin typeface="Lato" panose="020F0502020204030203" pitchFamily="34" charset="77"/>
              </a:rPr>
              <a:t>and the world beyond the classroom</a:t>
            </a:r>
          </a:p>
        </p:txBody>
      </p:sp>
      <p:cxnSp>
        <p:nvCxnSpPr>
          <p:cNvPr id="11" name="Straight Connector 10">
            <a:extLst>
              <a:ext uri="{FF2B5EF4-FFF2-40B4-BE49-F238E27FC236}">
                <a16:creationId xmlns:a16="http://schemas.microsoft.com/office/drawing/2014/main" id="{A1F53011-56C0-121F-773E-B540232A729A}"/>
              </a:ext>
            </a:extLst>
          </p:cNvPr>
          <p:cNvCxnSpPr/>
          <p:nvPr/>
        </p:nvCxnSpPr>
        <p:spPr>
          <a:xfrm>
            <a:off x="2930769" y="5287108"/>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B3563D-7499-E3CE-772E-9C60085EC3EC}"/>
              </a:ext>
            </a:extLst>
          </p:cNvPr>
          <p:cNvCxnSpPr>
            <a:cxnSpLocks/>
          </p:cNvCxnSpPr>
          <p:nvPr/>
        </p:nvCxnSpPr>
        <p:spPr>
          <a:xfrm flipH="1">
            <a:off x="1019908" y="5287108"/>
            <a:ext cx="1910861" cy="0"/>
          </a:xfrm>
          <a:prstGeom prst="line">
            <a:avLst/>
          </a:prstGeom>
          <a:ln w="38100">
            <a:solidFill>
              <a:srgbClr val="00A8A6"/>
            </a:solidFill>
          </a:ln>
        </p:spPr>
        <p:style>
          <a:lnRef idx="1">
            <a:schemeClr val="accent1"/>
          </a:lnRef>
          <a:fillRef idx="0">
            <a:schemeClr val="accent1"/>
          </a:fillRef>
          <a:effectRef idx="0">
            <a:schemeClr val="accent1"/>
          </a:effectRef>
          <a:fontRef idx="minor">
            <a:schemeClr val="tx1"/>
          </a:fontRef>
        </p:style>
      </p:cxnSp>
      <p:pic>
        <p:nvPicPr>
          <p:cNvPr id="15" name="Picture 14" descr="A black and white logo&#10;&#10;AI-generated content may be incorrect.">
            <a:extLst>
              <a:ext uri="{FF2B5EF4-FFF2-40B4-BE49-F238E27FC236}">
                <a16:creationId xmlns:a16="http://schemas.microsoft.com/office/drawing/2014/main" id="{7C048490-4E7B-A17D-4818-F7F0BB2DA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8612" y="456235"/>
            <a:ext cx="1910859" cy="420389"/>
          </a:xfrm>
          <a:prstGeom prst="rect">
            <a:avLst/>
          </a:prstGeom>
        </p:spPr>
      </p:pic>
      <p:cxnSp>
        <p:nvCxnSpPr>
          <p:cNvPr id="16" name="Straight Connector 15">
            <a:extLst>
              <a:ext uri="{FF2B5EF4-FFF2-40B4-BE49-F238E27FC236}">
                <a16:creationId xmlns:a16="http://schemas.microsoft.com/office/drawing/2014/main" id="{1DDC5F3E-DB9C-BC45-0568-9071D5D60E2D}"/>
              </a:ext>
            </a:extLst>
          </p:cNvPr>
          <p:cNvCxnSpPr>
            <a:cxnSpLocks/>
          </p:cNvCxnSpPr>
          <p:nvPr/>
        </p:nvCxnSpPr>
        <p:spPr>
          <a:xfrm flipV="1">
            <a:off x="9869451" y="362143"/>
            <a:ext cx="0" cy="608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AF796E3-80C9-EA70-492B-350DBC34415A}"/>
              </a:ext>
            </a:extLst>
          </p:cNvPr>
          <p:cNvPicPr>
            <a:picLocks noChangeAspect="1"/>
          </p:cNvPicPr>
          <p:nvPr/>
        </p:nvPicPr>
        <p:blipFill>
          <a:blip r:embed="rId4"/>
          <a:stretch>
            <a:fillRect/>
          </a:stretch>
        </p:blipFill>
        <p:spPr>
          <a:xfrm>
            <a:off x="10109432" y="362143"/>
            <a:ext cx="1555375" cy="678570"/>
          </a:xfrm>
          <a:prstGeom prst="rect">
            <a:avLst/>
          </a:prstGeom>
        </p:spPr>
      </p:pic>
      <p:pic>
        <p:nvPicPr>
          <p:cNvPr id="21" name="Picture 20">
            <a:extLst>
              <a:ext uri="{FF2B5EF4-FFF2-40B4-BE49-F238E27FC236}">
                <a16:creationId xmlns:a16="http://schemas.microsoft.com/office/drawing/2014/main" id="{C7BB4512-ECF9-B35B-654D-B98A4E5D225E}"/>
              </a:ext>
            </a:extLst>
          </p:cNvPr>
          <p:cNvPicPr>
            <a:picLocks noChangeAspect="1"/>
          </p:cNvPicPr>
          <p:nvPr/>
        </p:nvPicPr>
        <p:blipFill>
          <a:blip r:embed="rId5"/>
          <a:srcRect l="67421"/>
          <a:stretch>
            <a:fillRect/>
          </a:stretch>
        </p:blipFill>
        <p:spPr>
          <a:xfrm>
            <a:off x="0" y="1397901"/>
            <a:ext cx="2532184" cy="3205779"/>
          </a:xfrm>
          <a:prstGeom prst="rect">
            <a:avLst/>
          </a:prstGeom>
        </p:spPr>
      </p:pic>
      <p:pic>
        <p:nvPicPr>
          <p:cNvPr id="22" name="Picture 21">
            <a:extLst>
              <a:ext uri="{FF2B5EF4-FFF2-40B4-BE49-F238E27FC236}">
                <a16:creationId xmlns:a16="http://schemas.microsoft.com/office/drawing/2014/main" id="{2DEBABD0-16D2-48E3-D5FC-88EFB89B7858}"/>
              </a:ext>
            </a:extLst>
          </p:cNvPr>
          <p:cNvPicPr>
            <a:picLocks noChangeAspect="1"/>
          </p:cNvPicPr>
          <p:nvPr/>
        </p:nvPicPr>
        <p:blipFill>
          <a:blip r:embed="rId6">
            <a:extLst>
              <a:ext uri="{28A0092B-C50C-407E-A947-70E740481C1C}">
                <a14:useLocalDpi xmlns:a14="http://schemas.microsoft.com/office/drawing/2010/main" val="0"/>
              </a:ext>
            </a:extLst>
          </a:blip>
          <a:srcRect t="38007" b="50000"/>
          <a:stretch>
            <a:fillRect/>
          </a:stretch>
        </p:blipFill>
        <p:spPr>
          <a:xfrm>
            <a:off x="2095936" y="6110884"/>
            <a:ext cx="9568871" cy="747115"/>
          </a:xfrm>
          <a:prstGeom prst="rect">
            <a:avLst/>
          </a:prstGeom>
        </p:spPr>
      </p:pic>
    </p:spTree>
    <p:extLst>
      <p:ext uri="{BB962C8B-B14F-4D97-AF65-F5344CB8AC3E}">
        <p14:creationId xmlns:p14="http://schemas.microsoft.com/office/powerpoint/2010/main" val="353277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C02B33-BEC1-EBE9-B874-A4F1825C1DE7}"/>
              </a:ext>
            </a:extLst>
          </p:cNvPr>
          <p:cNvPicPr>
            <a:picLocks noChangeAspect="1"/>
          </p:cNvPicPr>
          <p:nvPr/>
        </p:nvPicPr>
        <p:blipFill>
          <a:blip r:embed="rId3">
            <a:alphaModFix amt="25000"/>
          </a:blip>
          <a:srcRect l="6289" t="-665" r="5071" b="15445"/>
          <a:stretch>
            <a:fillRect/>
          </a:stretch>
        </p:blipFill>
        <p:spPr>
          <a:xfrm>
            <a:off x="23643" y="2032753"/>
            <a:ext cx="12168358" cy="4825247"/>
          </a:xfrm>
          <a:prstGeom prst="rect">
            <a:avLst/>
          </a:prstGeom>
        </p:spPr>
      </p:pic>
      <p:sp>
        <p:nvSpPr>
          <p:cNvPr id="17" name="Oval 16">
            <a:extLst>
              <a:ext uri="{FF2B5EF4-FFF2-40B4-BE49-F238E27FC236}">
                <a16:creationId xmlns:a16="http://schemas.microsoft.com/office/drawing/2014/main" id="{7A45F70C-A6EF-914F-B7F4-BEE66325AC83}"/>
              </a:ext>
            </a:extLst>
          </p:cNvPr>
          <p:cNvSpPr/>
          <p:nvPr/>
        </p:nvSpPr>
        <p:spPr>
          <a:xfrm>
            <a:off x="9033745" y="2760763"/>
            <a:ext cx="2374984" cy="2374984"/>
          </a:xfrm>
          <a:prstGeom prst="ellipse">
            <a:avLst/>
          </a:prstGeom>
          <a:solidFill>
            <a:srgbClr val="00A8A6"/>
          </a:solidFill>
          <a:ln w="38100">
            <a:solidFill>
              <a:srgbClr val="155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2"/>
                </a:solidFill>
                <a:latin typeface="Lato" panose="020F0502020204030203" pitchFamily="34" charset="77"/>
              </a:rPr>
              <a:t>Supports learners' skills development </a:t>
            </a:r>
          </a:p>
        </p:txBody>
      </p:sp>
      <p:sp>
        <p:nvSpPr>
          <p:cNvPr id="2" name="TextBox 1">
            <a:extLst>
              <a:ext uri="{FF2B5EF4-FFF2-40B4-BE49-F238E27FC236}">
                <a16:creationId xmlns:a16="http://schemas.microsoft.com/office/drawing/2014/main" id="{CF8D53C1-6EFB-2D4E-BA80-9A9F2FCD68BC}"/>
              </a:ext>
            </a:extLst>
          </p:cNvPr>
          <p:cNvSpPr txBox="1"/>
          <p:nvPr/>
        </p:nvSpPr>
        <p:spPr>
          <a:xfrm>
            <a:off x="344360" y="459826"/>
            <a:ext cx="8907784" cy="646331"/>
          </a:xfrm>
          <a:prstGeom prst="rect">
            <a:avLst/>
          </a:prstGeom>
          <a:noFill/>
        </p:spPr>
        <p:txBody>
          <a:bodyPr wrap="square" lIns="91440" tIns="45720" rIns="91440" bIns="45720" rtlCol="0" anchor="t">
            <a:spAutoFit/>
          </a:bodyPr>
          <a:lstStyle/>
          <a:p>
            <a:r>
              <a:rPr lang="en-US" sz="3600" b="1" dirty="0">
                <a:solidFill>
                  <a:schemeClr val="bg1"/>
                </a:solidFill>
                <a:latin typeface="Lato" panose="020F0502020204030203" pitchFamily="34" charset="77"/>
              </a:rPr>
              <a:t>Why embed careers in the curriculum?</a:t>
            </a:r>
            <a:endParaRPr lang="en-US" sz="3600" b="1" dirty="0">
              <a:solidFill>
                <a:schemeClr val="bg1"/>
              </a:solidFill>
              <a:latin typeface="Lato" panose="020F0502020204030203" pitchFamily="34" charset="77"/>
              <a:cs typeface="Calibri" panose="020F0502020204030204"/>
            </a:endParaRPr>
          </a:p>
        </p:txBody>
      </p:sp>
      <p:sp>
        <p:nvSpPr>
          <p:cNvPr id="15" name="Oval 14">
            <a:extLst>
              <a:ext uri="{FF2B5EF4-FFF2-40B4-BE49-F238E27FC236}">
                <a16:creationId xmlns:a16="http://schemas.microsoft.com/office/drawing/2014/main" id="{0868093E-2FEF-F440-B14F-0739A841BAAB}"/>
              </a:ext>
            </a:extLst>
          </p:cNvPr>
          <p:cNvSpPr/>
          <p:nvPr/>
        </p:nvSpPr>
        <p:spPr>
          <a:xfrm>
            <a:off x="779047" y="2760763"/>
            <a:ext cx="2374984" cy="2374984"/>
          </a:xfrm>
          <a:prstGeom prst="ellipse">
            <a:avLst/>
          </a:prstGeom>
          <a:solidFill>
            <a:srgbClr val="00A8A6"/>
          </a:solidFill>
          <a:ln w="38100">
            <a:solidFill>
              <a:srgbClr val="155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2"/>
                </a:solidFill>
                <a:latin typeface="Lato" panose="020F0502020204030203" pitchFamily="34" charset="77"/>
              </a:rPr>
              <a:t>Increases learner engagement</a:t>
            </a:r>
          </a:p>
        </p:txBody>
      </p:sp>
      <p:sp>
        <p:nvSpPr>
          <p:cNvPr id="16" name="Oval 15">
            <a:extLst>
              <a:ext uri="{FF2B5EF4-FFF2-40B4-BE49-F238E27FC236}">
                <a16:creationId xmlns:a16="http://schemas.microsoft.com/office/drawing/2014/main" id="{FC2C7EEA-3067-9653-ED8D-5936C99C789D}"/>
              </a:ext>
            </a:extLst>
          </p:cNvPr>
          <p:cNvSpPr/>
          <p:nvPr/>
        </p:nvSpPr>
        <p:spPr>
          <a:xfrm>
            <a:off x="4906396" y="2760763"/>
            <a:ext cx="2374984" cy="2374984"/>
          </a:xfrm>
          <a:prstGeom prst="ellipse">
            <a:avLst/>
          </a:prstGeom>
          <a:solidFill>
            <a:srgbClr val="00A8A6"/>
          </a:solidFill>
          <a:ln w="38100">
            <a:solidFill>
              <a:srgbClr val="15504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bg2"/>
                </a:solidFill>
                <a:latin typeface="Lato" panose="020F0502020204030203" pitchFamily="34" charset="77"/>
              </a:rPr>
              <a:t>Enhances curriculum relevance</a:t>
            </a:r>
          </a:p>
        </p:txBody>
      </p:sp>
      <p:cxnSp>
        <p:nvCxnSpPr>
          <p:cNvPr id="4" name="Straight Connector 3">
            <a:extLst>
              <a:ext uri="{FF2B5EF4-FFF2-40B4-BE49-F238E27FC236}">
                <a16:creationId xmlns:a16="http://schemas.microsoft.com/office/drawing/2014/main" id="{630E79D5-D103-6B58-4806-F87A5A325B6D}"/>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77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72149" y="503555"/>
            <a:ext cx="7760677" cy="931862"/>
          </a:xfrm>
          <a:prstGeom prst="rect">
            <a:avLst/>
          </a:prstGeom>
        </p:spPr>
        <p:txBody>
          <a:bodyPr vert="horz" lIns="91440" tIns="45720" rIns="91440" bIns="45720" rtlCol="0" anchor="t">
            <a:noAutofit/>
          </a:bodyPr>
          <a:lstStyle/>
          <a:p>
            <a:pPr marL="0" indent="0">
              <a:buNone/>
            </a:pPr>
            <a:r>
              <a:rPr lang="en-GB" sz="3600" b="1" dirty="0">
                <a:latin typeface="Lato" panose="020F0502020204030203" pitchFamily="34" charset="77"/>
              </a:rPr>
              <a:t>What does it mean to embed careers in the curriculum?</a:t>
            </a:r>
            <a:endParaRPr lang="en-GB" sz="1800" dirty="0">
              <a:solidFill>
                <a:schemeClr val="tx2"/>
              </a:solidFill>
              <a:latin typeface="Lato" panose="020F0502020204030203" pitchFamily="34" charset="77"/>
              <a:cs typeface="Calibri"/>
            </a:endParaRPr>
          </a:p>
        </p:txBody>
      </p:sp>
      <p:sp>
        <p:nvSpPr>
          <p:cNvPr id="4" name="Subtitle 2">
            <a:extLst>
              <a:ext uri="{FF2B5EF4-FFF2-40B4-BE49-F238E27FC236}">
                <a16:creationId xmlns:a16="http://schemas.microsoft.com/office/drawing/2014/main" id="{32F89E1E-1E79-CF02-C63C-408876EEA1B7}"/>
              </a:ext>
            </a:extLst>
          </p:cNvPr>
          <p:cNvSpPr txBox="1">
            <a:spLocks/>
          </p:cNvSpPr>
          <p:nvPr/>
        </p:nvSpPr>
        <p:spPr>
          <a:xfrm>
            <a:off x="5477837" y="3027837"/>
            <a:ext cx="5622136" cy="391388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Highlight the relevance of your subject</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Make links from the curriculum to essential skills and to careers and the world of work </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Extension: Meaningful employer encounters and work experiences linked to curriculum topics</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Extension: Embedding curriculum learning in the context of the world of work. </a:t>
            </a:r>
          </a:p>
        </p:txBody>
      </p:sp>
      <p:pic>
        <p:nvPicPr>
          <p:cNvPr id="7" name="Picture 6">
            <a:extLst>
              <a:ext uri="{FF2B5EF4-FFF2-40B4-BE49-F238E27FC236}">
                <a16:creationId xmlns:a16="http://schemas.microsoft.com/office/drawing/2014/main" id="{150AEBB2-774F-93CA-15E8-FD17A84AF1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96654" y="2891479"/>
            <a:ext cx="2743200" cy="2743200"/>
          </a:xfrm>
          <a:prstGeom prst="rect">
            <a:avLst/>
          </a:prstGeom>
        </p:spPr>
      </p:pic>
      <p:cxnSp>
        <p:nvCxnSpPr>
          <p:cNvPr id="12" name="Straight Connector 11">
            <a:extLst>
              <a:ext uri="{FF2B5EF4-FFF2-40B4-BE49-F238E27FC236}">
                <a16:creationId xmlns:a16="http://schemas.microsoft.com/office/drawing/2014/main" id="{1FB18CA6-5717-C741-7946-04CF29A28598}"/>
              </a:ext>
            </a:extLst>
          </p:cNvPr>
          <p:cNvCxnSpPr/>
          <p:nvPr/>
        </p:nvCxnSpPr>
        <p:spPr>
          <a:xfrm>
            <a:off x="528228" y="1752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C3CDF30-1C70-F063-E587-312D3C03B7AF}"/>
              </a:ext>
            </a:extLst>
          </p:cNvPr>
          <p:cNvPicPr>
            <a:picLocks noChangeAspect="1"/>
          </p:cNvPicPr>
          <p:nvPr/>
        </p:nvPicPr>
        <p:blipFill>
          <a:blip r:embed="rId4">
            <a:extLst>
              <a:ext uri="{28A0092B-C50C-407E-A947-70E740481C1C}">
                <a14:useLocalDpi xmlns:a14="http://schemas.microsoft.com/office/drawing/2010/main" val="0"/>
              </a:ext>
            </a:extLst>
          </a:blip>
          <a:srcRect l="72749" r="-1051"/>
          <a:stretch>
            <a:fillRect/>
          </a:stretch>
        </p:blipFill>
        <p:spPr>
          <a:xfrm>
            <a:off x="-1" y="3561438"/>
            <a:ext cx="2177473" cy="1423340"/>
          </a:xfrm>
          <a:prstGeom prst="rect">
            <a:avLst/>
          </a:prstGeom>
        </p:spPr>
      </p:pic>
      <p:pic>
        <p:nvPicPr>
          <p:cNvPr id="5" name="Picture 4">
            <a:extLst>
              <a:ext uri="{FF2B5EF4-FFF2-40B4-BE49-F238E27FC236}">
                <a16:creationId xmlns:a16="http://schemas.microsoft.com/office/drawing/2014/main" id="{43F0EB45-88AB-FAFD-6E67-00A135A0CCF6}"/>
              </a:ext>
            </a:extLst>
          </p:cNvPr>
          <p:cNvPicPr>
            <a:picLocks noChangeAspect="1"/>
          </p:cNvPicPr>
          <p:nvPr/>
        </p:nvPicPr>
        <p:blipFill>
          <a:blip r:embed="rId4">
            <a:extLst>
              <a:ext uri="{28A0092B-C50C-407E-A947-70E740481C1C}">
                <a14:useLocalDpi xmlns:a14="http://schemas.microsoft.com/office/drawing/2010/main" val="0"/>
              </a:ext>
            </a:extLst>
          </a:blip>
          <a:srcRect l="-236" t="-808" r="-932" b="50841"/>
          <a:stretch>
            <a:fillRect/>
          </a:stretch>
        </p:blipFill>
        <p:spPr>
          <a:xfrm>
            <a:off x="4408566" y="6146800"/>
            <a:ext cx="7783434" cy="711200"/>
          </a:xfrm>
          <a:prstGeom prst="rect">
            <a:avLst/>
          </a:prstGeom>
        </p:spPr>
      </p:pic>
    </p:spTree>
    <p:extLst>
      <p:ext uri="{BB962C8B-B14F-4D97-AF65-F5344CB8AC3E}">
        <p14:creationId xmlns:p14="http://schemas.microsoft.com/office/powerpoint/2010/main" val="363185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A4C6E-D97C-40E0-3BA8-09B8DE3FD23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E668961-9E1F-320E-228F-B8ADDC4A334E}"/>
              </a:ext>
            </a:extLst>
          </p:cNvPr>
          <p:cNvSpPr>
            <a:spLocks noGrp="1"/>
          </p:cNvSpPr>
          <p:nvPr>
            <p:ph type="subTitle" idx="4294967295"/>
          </p:nvPr>
        </p:nvSpPr>
        <p:spPr>
          <a:xfrm>
            <a:off x="472149" y="503555"/>
            <a:ext cx="7760677" cy="931862"/>
          </a:xfrm>
          <a:prstGeom prst="rect">
            <a:avLst/>
          </a:prstGeom>
        </p:spPr>
        <p:txBody>
          <a:bodyPr vert="horz" lIns="91440" tIns="45720" rIns="91440" bIns="45720" rtlCol="0" anchor="t">
            <a:noAutofit/>
          </a:bodyPr>
          <a:lstStyle/>
          <a:p>
            <a:pPr marL="0" indent="0">
              <a:buNone/>
            </a:pPr>
            <a:r>
              <a:rPr lang="en-GB" sz="3600" b="1" dirty="0">
                <a:latin typeface="Lato" panose="020F0502020204030203" pitchFamily="34" charset="77"/>
              </a:rPr>
              <a:t>What is My Learning, My Future?</a:t>
            </a:r>
            <a:endParaRPr lang="en-GB" sz="1800" dirty="0">
              <a:solidFill>
                <a:schemeClr val="tx2"/>
              </a:solidFill>
              <a:latin typeface="Lato" panose="020F0502020204030203" pitchFamily="34" charset="77"/>
              <a:cs typeface="Calibri"/>
            </a:endParaRPr>
          </a:p>
        </p:txBody>
      </p:sp>
      <p:sp>
        <p:nvSpPr>
          <p:cNvPr id="4" name="Subtitle 2">
            <a:extLst>
              <a:ext uri="{FF2B5EF4-FFF2-40B4-BE49-F238E27FC236}">
                <a16:creationId xmlns:a16="http://schemas.microsoft.com/office/drawing/2014/main" id="{D2C5A6A3-F924-4F2A-F9A7-F7440B8AECAD}"/>
              </a:ext>
            </a:extLst>
          </p:cNvPr>
          <p:cNvSpPr txBox="1">
            <a:spLocks/>
          </p:cNvSpPr>
          <p:nvPr/>
        </p:nvSpPr>
        <p:spPr>
          <a:xfrm>
            <a:off x="5421758" y="3429000"/>
            <a:ext cx="5622136" cy="391388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Empowers you to easily and confidently highlight the relevance of your subject and to embed careers into your curriculum.</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27 subject guides and learner slide decks.</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"Plug and play" resource and signpost to further information and CPD.</a:t>
            </a:r>
          </a:p>
        </p:txBody>
      </p:sp>
      <p:pic>
        <p:nvPicPr>
          <p:cNvPr id="7" name="Picture 6">
            <a:extLst>
              <a:ext uri="{FF2B5EF4-FFF2-40B4-BE49-F238E27FC236}">
                <a16:creationId xmlns:a16="http://schemas.microsoft.com/office/drawing/2014/main" id="{49178A97-2FC4-0FA6-EEBA-A77E6025F2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96654" y="2891479"/>
            <a:ext cx="2743200" cy="2743200"/>
          </a:xfrm>
          <a:prstGeom prst="rect">
            <a:avLst/>
          </a:prstGeom>
        </p:spPr>
      </p:pic>
      <p:pic>
        <p:nvPicPr>
          <p:cNvPr id="13" name="Picture 12">
            <a:extLst>
              <a:ext uri="{FF2B5EF4-FFF2-40B4-BE49-F238E27FC236}">
                <a16:creationId xmlns:a16="http://schemas.microsoft.com/office/drawing/2014/main" id="{9C50B156-F85C-288E-C031-43DCA162D6F8}"/>
              </a:ext>
            </a:extLst>
          </p:cNvPr>
          <p:cNvPicPr>
            <a:picLocks noChangeAspect="1"/>
          </p:cNvPicPr>
          <p:nvPr/>
        </p:nvPicPr>
        <p:blipFill>
          <a:blip r:embed="rId4">
            <a:extLst>
              <a:ext uri="{28A0092B-C50C-407E-A947-70E740481C1C}">
                <a14:useLocalDpi xmlns:a14="http://schemas.microsoft.com/office/drawing/2010/main" val="0"/>
              </a:ext>
            </a:extLst>
          </a:blip>
          <a:srcRect l="72749" r="-1051"/>
          <a:stretch>
            <a:fillRect/>
          </a:stretch>
        </p:blipFill>
        <p:spPr>
          <a:xfrm>
            <a:off x="-1" y="3561438"/>
            <a:ext cx="2177473" cy="1423340"/>
          </a:xfrm>
          <a:prstGeom prst="rect">
            <a:avLst/>
          </a:prstGeom>
        </p:spPr>
      </p:pic>
      <p:pic>
        <p:nvPicPr>
          <p:cNvPr id="5" name="Picture 4">
            <a:extLst>
              <a:ext uri="{FF2B5EF4-FFF2-40B4-BE49-F238E27FC236}">
                <a16:creationId xmlns:a16="http://schemas.microsoft.com/office/drawing/2014/main" id="{AECAAF48-A032-1D5F-C7A7-4646335EAFED}"/>
              </a:ext>
            </a:extLst>
          </p:cNvPr>
          <p:cNvPicPr>
            <a:picLocks noChangeAspect="1"/>
          </p:cNvPicPr>
          <p:nvPr/>
        </p:nvPicPr>
        <p:blipFill>
          <a:blip r:embed="rId4">
            <a:extLst>
              <a:ext uri="{28A0092B-C50C-407E-A947-70E740481C1C}">
                <a14:useLocalDpi xmlns:a14="http://schemas.microsoft.com/office/drawing/2010/main" val="0"/>
              </a:ext>
            </a:extLst>
          </a:blip>
          <a:srcRect l="-236" t="-808" r="-932" b="50841"/>
          <a:stretch>
            <a:fillRect/>
          </a:stretch>
        </p:blipFill>
        <p:spPr>
          <a:xfrm>
            <a:off x="4408566" y="6146800"/>
            <a:ext cx="7783434" cy="711200"/>
          </a:xfrm>
          <a:prstGeom prst="rect">
            <a:avLst/>
          </a:prstGeom>
        </p:spPr>
      </p:pic>
      <p:cxnSp>
        <p:nvCxnSpPr>
          <p:cNvPr id="2" name="Straight Connector 1">
            <a:extLst>
              <a:ext uri="{FF2B5EF4-FFF2-40B4-BE49-F238E27FC236}">
                <a16:creationId xmlns:a16="http://schemas.microsoft.com/office/drawing/2014/main" id="{54B3A4E8-034F-BF6C-6A58-9E65370367B4}"/>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60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1A62A-0D47-0A92-91B6-B4B7BF26EC33}"/>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808EA924-F110-B889-DDA7-DBDCC953161A}"/>
              </a:ext>
            </a:extLst>
          </p:cNvPr>
          <p:cNvPicPr>
            <a:picLocks noChangeAspect="1"/>
          </p:cNvPicPr>
          <p:nvPr/>
        </p:nvPicPr>
        <p:blipFill>
          <a:blip r:embed="rId3">
            <a:extLst>
              <a:ext uri="{28A0092B-C50C-407E-A947-70E740481C1C}">
                <a14:useLocalDpi xmlns:a14="http://schemas.microsoft.com/office/drawing/2010/main" val="0"/>
              </a:ext>
            </a:extLst>
          </a:blip>
          <a:srcRect l="72749" r="-1051"/>
          <a:stretch>
            <a:fillRect/>
          </a:stretch>
        </p:blipFill>
        <p:spPr>
          <a:xfrm>
            <a:off x="6981630" y="2507781"/>
            <a:ext cx="2177473" cy="1423340"/>
          </a:xfrm>
          <a:prstGeom prst="rect">
            <a:avLst/>
          </a:prstGeom>
        </p:spPr>
      </p:pic>
      <p:sp>
        <p:nvSpPr>
          <p:cNvPr id="10" name="Rectangle 9">
            <a:extLst>
              <a:ext uri="{FF2B5EF4-FFF2-40B4-BE49-F238E27FC236}">
                <a16:creationId xmlns:a16="http://schemas.microsoft.com/office/drawing/2014/main" id="{26D4574A-C3D4-80EC-B7DA-3E139169534F}"/>
              </a:ext>
            </a:extLst>
          </p:cNvPr>
          <p:cNvSpPr/>
          <p:nvPr/>
        </p:nvSpPr>
        <p:spPr>
          <a:xfrm>
            <a:off x="9089459" y="2196766"/>
            <a:ext cx="2054440" cy="2045369"/>
          </a:xfrm>
          <a:prstGeom prst="rect">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858B095-160C-6DB7-D6B4-DBA4D0B261AF}"/>
              </a:ext>
            </a:extLst>
          </p:cNvPr>
          <p:cNvPicPr>
            <a:picLocks noChangeAspect="1"/>
          </p:cNvPicPr>
          <p:nvPr/>
        </p:nvPicPr>
        <p:blipFill>
          <a:blip r:embed="rId3">
            <a:extLst>
              <a:ext uri="{28A0092B-C50C-407E-A947-70E740481C1C}">
                <a14:useLocalDpi xmlns:a14="http://schemas.microsoft.com/office/drawing/2010/main" val="0"/>
              </a:ext>
            </a:extLst>
          </a:blip>
          <a:srcRect l="8997" t="-808" r="-932" b="50841"/>
          <a:stretch>
            <a:fillRect/>
          </a:stretch>
        </p:blipFill>
        <p:spPr>
          <a:xfrm>
            <a:off x="0" y="6146800"/>
            <a:ext cx="7073070" cy="711200"/>
          </a:xfrm>
          <a:prstGeom prst="rect">
            <a:avLst/>
          </a:prstGeom>
        </p:spPr>
      </p:pic>
      <p:pic>
        <p:nvPicPr>
          <p:cNvPr id="9" name="Picture 8">
            <a:extLst>
              <a:ext uri="{FF2B5EF4-FFF2-40B4-BE49-F238E27FC236}">
                <a16:creationId xmlns:a16="http://schemas.microsoft.com/office/drawing/2014/main" id="{441C6410-D182-2590-5C1C-C3A2C0ED2911}"/>
              </a:ext>
            </a:extLst>
          </p:cNvPr>
          <p:cNvPicPr>
            <a:picLocks noChangeAspect="1"/>
          </p:cNvPicPr>
          <p:nvPr/>
        </p:nvPicPr>
        <p:blipFill>
          <a:blip r:embed="rId4"/>
          <a:stretch>
            <a:fillRect/>
          </a:stretch>
        </p:blipFill>
        <p:spPr>
          <a:xfrm>
            <a:off x="9159103" y="2354546"/>
            <a:ext cx="1912607" cy="1729810"/>
          </a:xfrm>
          <a:prstGeom prst="rect">
            <a:avLst/>
          </a:prstGeom>
        </p:spPr>
      </p:pic>
      <p:pic>
        <p:nvPicPr>
          <p:cNvPr id="11" name="Picture 10">
            <a:extLst>
              <a:ext uri="{FF2B5EF4-FFF2-40B4-BE49-F238E27FC236}">
                <a16:creationId xmlns:a16="http://schemas.microsoft.com/office/drawing/2014/main" id="{111D62A6-AB1B-8BB1-7A28-6F1D8EB223A2}"/>
              </a:ext>
            </a:extLst>
          </p:cNvPr>
          <p:cNvPicPr>
            <a:picLocks noChangeAspect="1"/>
          </p:cNvPicPr>
          <p:nvPr/>
        </p:nvPicPr>
        <p:blipFill>
          <a:blip r:embed="rId5"/>
          <a:srcRect l="-1" r="384" b="579"/>
          <a:stretch>
            <a:fillRect/>
          </a:stretch>
        </p:blipFill>
        <p:spPr>
          <a:xfrm>
            <a:off x="934954" y="292100"/>
            <a:ext cx="6275041" cy="6237442"/>
          </a:xfrm>
          <a:prstGeom prst="rect">
            <a:avLst/>
          </a:prstGeom>
        </p:spPr>
      </p:pic>
    </p:spTree>
    <p:extLst>
      <p:ext uri="{BB962C8B-B14F-4D97-AF65-F5344CB8AC3E}">
        <p14:creationId xmlns:p14="http://schemas.microsoft.com/office/powerpoint/2010/main" val="156658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FEFCF6-FFD4-9FB3-6094-D474693A3BB5}"/>
              </a:ext>
            </a:extLst>
          </p:cNvPr>
          <p:cNvPicPr>
            <a:picLocks noChangeAspect="1"/>
          </p:cNvPicPr>
          <p:nvPr/>
        </p:nvPicPr>
        <p:blipFill>
          <a:blip r:embed="rId3">
            <a:extLst>
              <a:ext uri="{28A0092B-C50C-407E-A947-70E740481C1C}">
                <a14:useLocalDpi xmlns:a14="http://schemas.microsoft.com/office/drawing/2010/main" val="0"/>
              </a:ext>
            </a:extLst>
          </a:blip>
          <a:srcRect l="72749" r="-1051"/>
          <a:stretch>
            <a:fillRect/>
          </a:stretch>
        </p:blipFill>
        <p:spPr>
          <a:xfrm>
            <a:off x="6017055" y="4394304"/>
            <a:ext cx="2177473" cy="1423340"/>
          </a:xfrm>
          <a:prstGeom prst="rect">
            <a:avLst/>
          </a:prstGeom>
        </p:spPr>
      </p:pic>
      <p:sp>
        <p:nvSpPr>
          <p:cNvPr id="2" name="Rectangle 1">
            <a:extLst>
              <a:ext uri="{FF2B5EF4-FFF2-40B4-BE49-F238E27FC236}">
                <a16:creationId xmlns:a16="http://schemas.microsoft.com/office/drawing/2014/main" id="{9526EAFF-5604-C24B-AAF5-C81392A0FA8D}"/>
              </a:ext>
            </a:extLst>
          </p:cNvPr>
          <p:cNvSpPr/>
          <p:nvPr/>
        </p:nvSpPr>
        <p:spPr>
          <a:xfrm>
            <a:off x="546063" y="2714688"/>
            <a:ext cx="5549937" cy="37078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Lato" panose="020F0502020204030203" pitchFamily="34" charset="77"/>
            </a:endParaRPr>
          </a:p>
        </p:txBody>
      </p:sp>
      <p:sp>
        <p:nvSpPr>
          <p:cNvPr id="3" name="TextBox 2">
            <a:extLst>
              <a:ext uri="{FF2B5EF4-FFF2-40B4-BE49-F238E27FC236}">
                <a16:creationId xmlns:a16="http://schemas.microsoft.com/office/drawing/2014/main" id="{73F7930A-B75A-ED47-B671-F64D82EA86D6}"/>
              </a:ext>
            </a:extLst>
          </p:cNvPr>
          <p:cNvSpPr txBox="1"/>
          <p:nvPr/>
        </p:nvSpPr>
        <p:spPr>
          <a:xfrm>
            <a:off x="528228" y="352806"/>
            <a:ext cx="8684352"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Lato" panose="020F0502020204030203" pitchFamily="34" charset="77"/>
              </a:rPr>
              <a:t>My Learning, My Future: </a:t>
            </a:r>
            <a:br>
              <a:rPr kumimoji="0" lang="en-US" sz="3600" b="1" i="0" u="none" strike="noStrike" kern="1200" cap="none" spc="0" normalizeH="0" baseline="0" noProof="0" dirty="0">
                <a:ln>
                  <a:noFill/>
                </a:ln>
                <a:effectLst/>
                <a:uLnTx/>
                <a:uFillTx/>
                <a:latin typeface="Lato" panose="020F0502020204030203" pitchFamily="34" charset="77"/>
              </a:rPr>
            </a:br>
            <a:r>
              <a:rPr kumimoji="0" lang="en-US" sz="3600" b="1" i="0" u="none" strike="noStrike" kern="1200" cap="none" spc="0" normalizeH="0" baseline="0" noProof="0" dirty="0">
                <a:ln>
                  <a:noFill/>
                </a:ln>
                <a:effectLst/>
                <a:uLnTx/>
                <a:uFillTx/>
                <a:latin typeface="Lato" panose="020F0502020204030203" pitchFamily="34" charset="77"/>
              </a:rPr>
              <a:t>Subject Inspiration Guides</a:t>
            </a:r>
          </a:p>
        </p:txBody>
      </p:sp>
      <p:sp>
        <p:nvSpPr>
          <p:cNvPr id="4" name="TextBox 3">
            <a:extLst>
              <a:ext uri="{FF2B5EF4-FFF2-40B4-BE49-F238E27FC236}">
                <a16:creationId xmlns:a16="http://schemas.microsoft.com/office/drawing/2014/main" id="{E6085741-4222-1949-B149-FF751E1EE3B7}"/>
              </a:ext>
            </a:extLst>
          </p:cNvPr>
          <p:cNvSpPr txBox="1"/>
          <p:nvPr/>
        </p:nvSpPr>
        <p:spPr>
          <a:xfrm>
            <a:off x="578195" y="1932817"/>
            <a:ext cx="7029160" cy="400110"/>
          </a:xfrm>
          <a:prstGeom prst="rect">
            <a:avLst/>
          </a:prstGeom>
          <a:noFill/>
        </p:spPr>
        <p:txBody>
          <a:bodyPr wrap="square" lIns="91440" tIns="45720" rIns="91440" bIns="45720" rtlCol="0" anchor="t">
            <a:spAutoFit/>
          </a:bodyPr>
          <a:lstStyle/>
          <a:p>
            <a:pPr>
              <a:defRPr/>
            </a:pPr>
            <a:r>
              <a:rPr kumimoji="0" lang="en-GB" sz="2000" b="0" i="0" u="none" strike="noStrike" kern="1200" cap="none" spc="0" normalizeH="0" baseline="0" noProof="0" dirty="0">
                <a:ln>
                  <a:noFill/>
                </a:ln>
                <a:solidFill>
                  <a:schemeClr val="tx2"/>
                </a:solidFill>
                <a:effectLst/>
                <a:uLnTx/>
                <a:uFillTx/>
                <a:latin typeface="Lato" panose="020F0502020204030203" pitchFamily="34" charset="77"/>
              </a:rPr>
              <a:t>Inside the subject inspiration guides and slide decks</a:t>
            </a:r>
          </a:p>
        </p:txBody>
      </p:sp>
      <p:sp>
        <p:nvSpPr>
          <p:cNvPr id="5" name="Rectangle 4">
            <a:extLst>
              <a:ext uri="{FF2B5EF4-FFF2-40B4-BE49-F238E27FC236}">
                <a16:creationId xmlns:a16="http://schemas.microsoft.com/office/drawing/2014/main" id="{3EF52478-F4E4-674F-83ED-41A1DFBAAF9D}"/>
              </a:ext>
            </a:extLst>
          </p:cNvPr>
          <p:cNvSpPr/>
          <p:nvPr/>
        </p:nvSpPr>
        <p:spPr>
          <a:xfrm>
            <a:off x="802398" y="3073659"/>
            <a:ext cx="4958322" cy="3016210"/>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Why study (subject)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Highlighting the relevance of studying (subject) with learners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Making links from the(subject) curriculum to careers &amp; essential skills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Meaningful employer encounters and work experiences linked to curriculum topics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(subject) Pathway Maps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Further information/support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Acknowledgements</a:t>
            </a:r>
          </a:p>
        </p:txBody>
      </p:sp>
      <p:cxnSp>
        <p:nvCxnSpPr>
          <p:cNvPr id="9" name="Straight Connector 8">
            <a:extLst>
              <a:ext uri="{FF2B5EF4-FFF2-40B4-BE49-F238E27FC236}">
                <a16:creationId xmlns:a16="http://schemas.microsoft.com/office/drawing/2014/main" id="{89CB3CE4-87C0-A8EA-A382-C643D20BCA61}"/>
              </a:ext>
            </a:extLst>
          </p:cNvPr>
          <p:cNvCxnSpPr/>
          <p:nvPr/>
        </p:nvCxnSpPr>
        <p:spPr>
          <a:xfrm>
            <a:off x="528228" y="1752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ACE99C2-F9F6-53A7-3E47-43DF7B498B75}"/>
              </a:ext>
            </a:extLst>
          </p:cNvPr>
          <p:cNvSpPr/>
          <p:nvPr/>
        </p:nvSpPr>
        <p:spPr>
          <a:xfrm>
            <a:off x="8124884" y="4083289"/>
            <a:ext cx="2054440" cy="2045369"/>
          </a:xfrm>
          <a:prstGeom prst="rect">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52200C5-48F7-5A3E-9012-BEBB3F396977}"/>
              </a:ext>
            </a:extLst>
          </p:cNvPr>
          <p:cNvPicPr>
            <a:picLocks noChangeAspect="1"/>
          </p:cNvPicPr>
          <p:nvPr/>
        </p:nvPicPr>
        <p:blipFill>
          <a:blip r:embed="rId4"/>
          <a:stretch>
            <a:fillRect/>
          </a:stretch>
        </p:blipFill>
        <p:spPr>
          <a:xfrm>
            <a:off x="8233717" y="4275361"/>
            <a:ext cx="1836774" cy="1661224"/>
          </a:xfrm>
          <a:prstGeom prst="rect">
            <a:avLst/>
          </a:prstGeom>
        </p:spPr>
      </p:pic>
    </p:spTree>
    <p:extLst>
      <p:ext uri="{BB962C8B-B14F-4D97-AF65-F5344CB8AC3E}">
        <p14:creationId xmlns:p14="http://schemas.microsoft.com/office/powerpoint/2010/main" val="283908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26D8A-16A4-BE65-BB09-2DD7E7E7E9A4}"/>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DFE4A27-6844-CB1D-BAAF-81161DDDB774}"/>
              </a:ext>
            </a:extLst>
          </p:cNvPr>
          <p:cNvPicPr>
            <a:picLocks noChangeAspect="1"/>
          </p:cNvPicPr>
          <p:nvPr/>
        </p:nvPicPr>
        <p:blipFill>
          <a:blip r:embed="rId3">
            <a:extLst>
              <a:ext uri="{28A0092B-C50C-407E-A947-70E740481C1C}">
                <a14:useLocalDpi xmlns:a14="http://schemas.microsoft.com/office/drawing/2010/main" val="0"/>
              </a:ext>
            </a:extLst>
          </a:blip>
          <a:srcRect l="72749" r="-1051"/>
          <a:stretch>
            <a:fillRect/>
          </a:stretch>
        </p:blipFill>
        <p:spPr>
          <a:xfrm>
            <a:off x="6017055" y="4394304"/>
            <a:ext cx="2177473" cy="1423340"/>
          </a:xfrm>
          <a:prstGeom prst="rect">
            <a:avLst/>
          </a:prstGeom>
        </p:spPr>
      </p:pic>
      <p:sp>
        <p:nvSpPr>
          <p:cNvPr id="2" name="Rectangle 1">
            <a:extLst>
              <a:ext uri="{FF2B5EF4-FFF2-40B4-BE49-F238E27FC236}">
                <a16:creationId xmlns:a16="http://schemas.microsoft.com/office/drawing/2014/main" id="{83A965D9-7068-75A5-BD14-4502FB3FA28D}"/>
              </a:ext>
            </a:extLst>
          </p:cNvPr>
          <p:cNvSpPr/>
          <p:nvPr/>
        </p:nvSpPr>
        <p:spPr>
          <a:xfrm>
            <a:off x="546063" y="2714688"/>
            <a:ext cx="5549937" cy="37078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Lato" panose="020F0502020204030203" pitchFamily="34" charset="77"/>
            </a:endParaRPr>
          </a:p>
        </p:txBody>
      </p:sp>
      <p:sp>
        <p:nvSpPr>
          <p:cNvPr id="3" name="TextBox 2">
            <a:extLst>
              <a:ext uri="{FF2B5EF4-FFF2-40B4-BE49-F238E27FC236}">
                <a16:creationId xmlns:a16="http://schemas.microsoft.com/office/drawing/2014/main" id="{54A3252E-BDFF-7558-09FF-675148534738}"/>
              </a:ext>
            </a:extLst>
          </p:cNvPr>
          <p:cNvSpPr txBox="1"/>
          <p:nvPr/>
        </p:nvSpPr>
        <p:spPr>
          <a:xfrm>
            <a:off x="528228" y="352806"/>
            <a:ext cx="8684352"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Lato" panose="020F0502020204030203" pitchFamily="34" charset="77"/>
              </a:rPr>
              <a:t>My Learning, My Future: </a:t>
            </a:r>
            <a:br>
              <a:rPr kumimoji="0" lang="en-US" sz="3600" b="1" i="0" u="none" strike="noStrike" kern="1200" cap="none" spc="0" normalizeH="0" baseline="0" noProof="0" dirty="0">
                <a:ln>
                  <a:noFill/>
                </a:ln>
                <a:effectLst/>
                <a:uLnTx/>
                <a:uFillTx/>
                <a:latin typeface="Lato" panose="020F0502020204030203" pitchFamily="34" charset="77"/>
              </a:rPr>
            </a:br>
            <a:r>
              <a:rPr kumimoji="0" lang="en-US" sz="3600" b="1" i="0" u="none" strike="noStrike" kern="1200" cap="none" spc="0" normalizeH="0" baseline="0" noProof="0" dirty="0">
                <a:ln>
                  <a:noFill/>
                </a:ln>
                <a:effectLst/>
                <a:uLnTx/>
                <a:uFillTx/>
                <a:latin typeface="Lato" panose="020F0502020204030203" pitchFamily="34" charset="77"/>
              </a:rPr>
              <a:t>Learner Slide Decks</a:t>
            </a:r>
          </a:p>
        </p:txBody>
      </p:sp>
      <p:sp>
        <p:nvSpPr>
          <p:cNvPr id="4" name="TextBox 3">
            <a:extLst>
              <a:ext uri="{FF2B5EF4-FFF2-40B4-BE49-F238E27FC236}">
                <a16:creationId xmlns:a16="http://schemas.microsoft.com/office/drawing/2014/main" id="{C96C40AC-F65B-3090-B10F-B4CA994F4830}"/>
              </a:ext>
            </a:extLst>
          </p:cNvPr>
          <p:cNvSpPr txBox="1"/>
          <p:nvPr/>
        </p:nvSpPr>
        <p:spPr>
          <a:xfrm>
            <a:off x="578195" y="1932817"/>
            <a:ext cx="7029160" cy="400110"/>
          </a:xfrm>
          <a:prstGeom prst="rect">
            <a:avLst/>
          </a:prstGeom>
          <a:noFill/>
        </p:spPr>
        <p:txBody>
          <a:bodyPr wrap="square" lIns="91440" tIns="45720" rIns="91440" bIns="45720" rtlCol="0" anchor="t">
            <a:spAutoFit/>
          </a:bodyPr>
          <a:lstStyle/>
          <a:p>
            <a:pPr>
              <a:defRPr/>
            </a:pPr>
            <a:r>
              <a:rPr kumimoji="0" lang="en-GB" sz="2000" b="0" i="0" u="none" strike="noStrike" kern="1200" cap="none" spc="0" normalizeH="0" baseline="0" noProof="0" dirty="0">
                <a:ln>
                  <a:noFill/>
                </a:ln>
                <a:solidFill>
                  <a:schemeClr val="tx2"/>
                </a:solidFill>
                <a:effectLst/>
                <a:uLnTx/>
                <a:uFillTx/>
                <a:latin typeface="Lato" panose="020F0502020204030203" pitchFamily="34" charset="77"/>
              </a:rPr>
              <a:t>Inside the subject inspiration guides and slide decks</a:t>
            </a:r>
          </a:p>
        </p:txBody>
      </p:sp>
      <p:sp>
        <p:nvSpPr>
          <p:cNvPr id="5" name="Rectangle 4">
            <a:extLst>
              <a:ext uri="{FF2B5EF4-FFF2-40B4-BE49-F238E27FC236}">
                <a16:creationId xmlns:a16="http://schemas.microsoft.com/office/drawing/2014/main" id="{49C8EAF8-429C-0639-B5C0-45299D2BD5B9}"/>
              </a:ext>
            </a:extLst>
          </p:cNvPr>
          <p:cNvSpPr/>
          <p:nvPr/>
        </p:nvSpPr>
        <p:spPr>
          <a:xfrm>
            <a:off x="802398" y="3073659"/>
            <a:ext cx="4780255" cy="2769989"/>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Why study (subject)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Explore a careers as a …(5 careers relevant to your subject)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Not so obvious careers that use your subject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Why not teach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From passion to profession: research activity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Job of the week linked to your subject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Pathways from your subject: study, study &amp; work, work</a:t>
            </a:r>
          </a:p>
        </p:txBody>
      </p:sp>
      <p:cxnSp>
        <p:nvCxnSpPr>
          <p:cNvPr id="9" name="Straight Connector 8">
            <a:extLst>
              <a:ext uri="{FF2B5EF4-FFF2-40B4-BE49-F238E27FC236}">
                <a16:creationId xmlns:a16="http://schemas.microsoft.com/office/drawing/2014/main" id="{213F03BA-04B3-0697-D569-53F3D396340B}"/>
              </a:ext>
            </a:extLst>
          </p:cNvPr>
          <p:cNvCxnSpPr/>
          <p:nvPr/>
        </p:nvCxnSpPr>
        <p:spPr>
          <a:xfrm>
            <a:off x="528228" y="1752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9A4996-C66C-464D-02B2-DFECB431DFBB}"/>
              </a:ext>
            </a:extLst>
          </p:cNvPr>
          <p:cNvSpPr/>
          <p:nvPr/>
        </p:nvSpPr>
        <p:spPr>
          <a:xfrm>
            <a:off x="8124884" y="4083289"/>
            <a:ext cx="2054440" cy="2045369"/>
          </a:xfrm>
          <a:prstGeom prst="rect">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1EF2C92-2C77-A423-B1D9-EF541A8ADA66}"/>
              </a:ext>
            </a:extLst>
          </p:cNvPr>
          <p:cNvPicPr>
            <a:picLocks noChangeAspect="1"/>
          </p:cNvPicPr>
          <p:nvPr/>
        </p:nvPicPr>
        <p:blipFill>
          <a:blip r:embed="rId4"/>
          <a:stretch>
            <a:fillRect/>
          </a:stretch>
        </p:blipFill>
        <p:spPr>
          <a:xfrm>
            <a:off x="8194528" y="4258118"/>
            <a:ext cx="1903446" cy="1721524"/>
          </a:xfrm>
          <a:prstGeom prst="rect">
            <a:avLst/>
          </a:prstGeom>
        </p:spPr>
      </p:pic>
    </p:spTree>
    <p:extLst>
      <p:ext uri="{BB962C8B-B14F-4D97-AF65-F5344CB8AC3E}">
        <p14:creationId xmlns:p14="http://schemas.microsoft.com/office/powerpoint/2010/main" val="389256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D11427-4412-3AC1-B662-D0F1AC1039FC}"/>
              </a:ext>
            </a:extLst>
          </p:cNvPr>
          <p:cNvSpPr/>
          <p:nvPr/>
        </p:nvSpPr>
        <p:spPr>
          <a:xfrm>
            <a:off x="528227" y="1673225"/>
            <a:ext cx="11224562" cy="4749346"/>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4294967295"/>
          </p:nvPr>
        </p:nvSpPr>
        <p:spPr>
          <a:xfrm>
            <a:off x="427268" y="547270"/>
            <a:ext cx="10642143" cy="933450"/>
          </a:xfrm>
          <a:prstGeom prst="rect">
            <a:avLst/>
          </a:prstGeom>
        </p:spPr>
        <p:txBody>
          <a:bodyPr vert="horz" lIns="91440" tIns="45720" rIns="91440" bIns="45720" rtlCol="0" anchor="t">
            <a:noAutofit/>
          </a:bodyPr>
          <a:lstStyle/>
          <a:p>
            <a:pPr marL="0" indent="0">
              <a:buNone/>
            </a:pPr>
            <a:r>
              <a:rPr lang="en-GB" sz="3200" b="1" dirty="0">
                <a:solidFill>
                  <a:schemeClr val="bg1"/>
                </a:solidFill>
                <a:latin typeface="Lato" panose="020F0502020204030203" pitchFamily="34" charset="77"/>
                <a:cs typeface="Calibri"/>
              </a:rPr>
              <a:t>The Careers &amp; Enterprise Academy</a:t>
            </a:r>
          </a:p>
        </p:txBody>
      </p:sp>
      <p:cxnSp>
        <p:nvCxnSpPr>
          <p:cNvPr id="10" name="Straight Connector 9">
            <a:extLst>
              <a:ext uri="{FF2B5EF4-FFF2-40B4-BE49-F238E27FC236}">
                <a16:creationId xmlns:a16="http://schemas.microsoft.com/office/drawing/2014/main" id="{934AC0E0-35FE-C087-AE55-839937CD7999}"/>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02650D-2DF4-D12B-5FEE-B445558B0E51}"/>
              </a:ext>
            </a:extLst>
          </p:cNvPr>
          <p:cNvSpPr txBox="1"/>
          <p:nvPr/>
        </p:nvSpPr>
        <p:spPr>
          <a:xfrm>
            <a:off x="733903" y="1940783"/>
            <a:ext cx="7375381"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00A8A6"/>
                </a:solidFill>
                <a:latin typeface="Lato" panose="020F0502020204030203" pitchFamily="34" charset="0"/>
                <a:ea typeface="+mn-lt"/>
                <a:cs typeface="Lato" panose="020F0502020204030203" pitchFamily="34" charset="0"/>
              </a:rPr>
              <a:t>Our new digital platform is for Career Leaders and all those who work with them to plan and deliver strategic, progressive career </a:t>
            </a:r>
            <a:r>
              <a:rPr lang="en-US" sz="1400" dirty="0" err="1">
                <a:solidFill>
                  <a:srgbClr val="00A8A6"/>
                </a:solidFill>
                <a:latin typeface="Lato" panose="020F0502020204030203" pitchFamily="34" charset="0"/>
                <a:ea typeface="+mn-lt"/>
                <a:cs typeface="Lato" panose="020F0502020204030203" pitchFamily="34" charset="0"/>
              </a:rPr>
              <a:t>programmes</a:t>
            </a:r>
            <a:r>
              <a:rPr lang="en-US" sz="1400" dirty="0">
                <a:solidFill>
                  <a:srgbClr val="00A8A6"/>
                </a:solidFill>
                <a:latin typeface="Lato" panose="020F0502020204030203" pitchFamily="34" charset="0"/>
                <a:ea typeface="+mn-lt"/>
                <a:cs typeface="Lato" panose="020F0502020204030203" pitchFamily="34" charset="0"/>
              </a:rPr>
              <a:t>. </a:t>
            </a:r>
          </a:p>
          <a:p>
            <a:endParaRPr lang="en-US" sz="1400" dirty="0">
              <a:solidFill>
                <a:srgbClr val="00A8A6"/>
              </a:solidFill>
              <a:latin typeface="Lato" panose="020F0502020204030203" pitchFamily="34" charset="0"/>
              <a:ea typeface="+mn-lt"/>
              <a:cs typeface="Lato" panose="020F0502020204030203" pitchFamily="34" charset="0"/>
            </a:endParaRPr>
          </a:p>
          <a:p>
            <a:r>
              <a:rPr lang="en-US" sz="1400" b="1" dirty="0">
                <a:solidFill>
                  <a:srgbClr val="00A8A6"/>
                </a:solidFill>
                <a:latin typeface="Lato" panose="020F0502020204030203" pitchFamily="34" charset="0"/>
                <a:ea typeface="+mn-lt"/>
                <a:cs typeface="Lato" panose="020F0502020204030203" pitchFamily="34" charset="0"/>
              </a:rPr>
              <a:t>For Careers Leaders</a:t>
            </a:r>
            <a:r>
              <a:rPr lang="en-US" sz="1400" dirty="0">
                <a:solidFill>
                  <a:srgbClr val="00A8A6"/>
                </a:solidFill>
                <a:latin typeface="Lato" panose="020F0502020204030203" pitchFamily="34" charset="0"/>
                <a:ea typeface="+mn-lt"/>
                <a:cs typeface="Lato" panose="020F0502020204030203" pitchFamily="34" charset="0"/>
              </a:rPr>
              <a:t>, bespoke learning content is available to build foundational knowledge, then develop deeper skills including learning how to effectively engage parents/carers and using our digital tools to drive impact. To support the release of updated Statutory Guidance, the site also includes a new homepage exclusively for Careers Leaders with a data and learning dashboard, a checklist highlighting all the steps needed to prepare for September 2025 and a handy newsfeed alerting users to new content and events.</a:t>
            </a:r>
          </a:p>
          <a:p>
            <a:endParaRPr lang="en-US" sz="1400" dirty="0">
              <a:solidFill>
                <a:srgbClr val="00A8A6"/>
              </a:solidFill>
              <a:latin typeface="Lato" panose="020F0502020204030203" pitchFamily="34" charset="0"/>
              <a:ea typeface="+mn-lt"/>
              <a:cs typeface="Lato" panose="020F0502020204030203" pitchFamily="34" charset="0"/>
            </a:endParaRPr>
          </a:p>
          <a:p>
            <a:r>
              <a:rPr lang="en-US" sz="1400" b="1" dirty="0">
                <a:solidFill>
                  <a:srgbClr val="00A8A6"/>
                </a:solidFill>
                <a:latin typeface="Lato" panose="020F0502020204030203" pitchFamily="34" charset="0"/>
                <a:ea typeface="+mn-lt"/>
                <a:cs typeface="Lato" panose="020F0502020204030203" pitchFamily="34" charset="0"/>
              </a:rPr>
              <a:t>For Education Leaders, Governors, SENCOs or the wider teaching workforce, </a:t>
            </a:r>
            <a:r>
              <a:rPr lang="en-US" sz="1400" dirty="0">
                <a:solidFill>
                  <a:srgbClr val="00A8A6"/>
                </a:solidFill>
                <a:latin typeface="Lato" panose="020F0502020204030203" pitchFamily="34" charset="0"/>
                <a:ea typeface="+mn-lt"/>
                <a:cs typeface="Lato" panose="020F0502020204030203" pitchFamily="34" charset="0"/>
              </a:rPr>
              <a:t>tailored content is available to help everyone effectively play their part in helping young people find their best next step. </a:t>
            </a:r>
          </a:p>
          <a:p>
            <a:endParaRPr lang="en-US" sz="1400" dirty="0">
              <a:solidFill>
                <a:srgbClr val="00A8A6"/>
              </a:solidFill>
              <a:latin typeface="Lato" panose="020F0502020204030203" pitchFamily="34" charset="0"/>
              <a:ea typeface="+mn-lt"/>
              <a:cs typeface="Lato" panose="020F0502020204030203" pitchFamily="34" charset="0"/>
            </a:endParaRPr>
          </a:p>
          <a:p>
            <a:r>
              <a:rPr lang="en-US" sz="1400" b="1" dirty="0">
                <a:solidFill>
                  <a:srgbClr val="00A8A6"/>
                </a:solidFill>
                <a:latin typeface="Lato" panose="020F0502020204030203" pitchFamily="34" charset="0"/>
                <a:ea typeface="+mn-lt"/>
                <a:cs typeface="Lato" panose="020F0502020204030203" pitchFamily="34" charset="0"/>
              </a:rPr>
              <a:t>For all users, </a:t>
            </a:r>
            <a:r>
              <a:rPr lang="en-US" sz="1400" dirty="0">
                <a:solidFill>
                  <a:srgbClr val="00A8A6"/>
                </a:solidFill>
                <a:latin typeface="Lato" panose="020F0502020204030203" pitchFamily="34" charset="0"/>
                <a:ea typeface="+mn-lt"/>
                <a:cs typeface="Lato" panose="020F0502020204030203" pitchFamily="34" charset="0"/>
              </a:rPr>
              <a:t>there are 15 courses available, including all those for educators previously on the Digital Hub, plus NEW courses:</a:t>
            </a:r>
          </a:p>
          <a:p>
            <a:pPr marL="285750" indent="-285750">
              <a:buFont typeface="Arial" panose="020B0604020202020204" pitchFamily="34" charset="0"/>
              <a:buChar char="•"/>
            </a:pPr>
            <a:r>
              <a:rPr lang="en-US" sz="1400" dirty="0">
                <a:solidFill>
                  <a:srgbClr val="00A8A6"/>
                </a:solidFill>
                <a:latin typeface="Lato" panose="020F0502020204030203" pitchFamily="34" charset="0"/>
                <a:ea typeface="+mn-lt"/>
                <a:cs typeface="Lato" panose="020F0502020204030203" pitchFamily="34" charset="0"/>
              </a:rPr>
              <a:t>Understanding the updates to the Gatsby Benchmarks</a:t>
            </a:r>
          </a:p>
          <a:p>
            <a:pPr marL="285750" indent="-285750">
              <a:buFont typeface="Arial" panose="020B0604020202020204" pitchFamily="34" charset="0"/>
              <a:buChar char="•"/>
            </a:pPr>
            <a:r>
              <a:rPr lang="en-US" sz="1400" dirty="0">
                <a:solidFill>
                  <a:srgbClr val="00A8A6"/>
                </a:solidFill>
                <a:latin typeface="Lato" panose="020F0502020204030203" pitchFamily="34" charset="0"/>
                <a:ea typeface="+mn-lt"/>
                <a:cs typeface="Lato" panose="020F0502020204030203" pitchFamily="34" charset="0"/>
              </a:rPr>
              <a:t>Understanding the Careers Impact internal leadership review</a:t>
            </a:r>
          </a:p>
          <a:p>
            <a:pPr marL="285750" indent="-285750">
              <a:buFont typeface="Arial" panose="020B0604020202020204" pitchFamily="34" charset="0"/>
              <a:buChar char="•"/>
            </a:pPr>
            <a:r>
              <a:rPr lang="en-US" sz="1400" dirty="0">
                <a:solidFill>
                  <a:srgbClr val="00A8A6"/>
                </a:solidFill>
                <a:latin typeface="Lato" panose="020F0502020204030203" pitchFamily="34" charset="0"/>
                <a:ea typeface="+mn-lt"/>
                <a:cs typeface="Lato" panose="020F0502020204030203" pitchFamily="34" charset="0"/>
              </a:rPr>
              <a:t>Preparing for meaningful achievement of the updated Gatsby Benchmarks</a:t>
            </a:r>
          </a:p>
        </p:txBody>
      </p:sp>
      <p:pic>
        <p:nvPicPr>
          <p:cNvPr id="14" name="Picture 13">
            <a:extLst>
              <a:ext uri="{FF2B5EF4-FFF2-40B4-BE49-F238E27FC236}">
                <a16:creationId xmlns:a16="http://schemas.microsoft.com/office/drawing/2014/main" id="{903D7E69-C8F3-5E2D-50C8-F4B51AB779F5}"/>
              </a:ext>
            </a:extLst>
          </p:cNvPr>
          <p:cNvPicPr>
            <a:picLocks noChangeAspect="1"/>
          </p:cNvPicPr>
          <p:nvPr/>
        </p:nvPicPr>
        <p:blipFill>
          <a:blip r:embed="rId3"/>
          <a:srcRect b="2447"/>
          <a:stretch/>
        </p:blipFill>
        <p:spPr>
          <a:xfrm>
            <a:off x="8364954" y="3441100"/>
            <a:ext cx="3132165" cy="2792770"/>
          </a:xfrm>
          <a:prstGeom prst="rect">
            <a:avLst/>
          </a:prstGeom>
        </p:spPr>
      </p:pic>
      <p:grpSp>
        <p:nvGrpSpPr>
          <p:cNvPr id="16" name="Group 15">
            <a:extLst>
              <a:ext uri="{FF2B5EF4-FFF2-40B4-BE49-F238E27FC236}">
                <a16:creationId xmlns:a16="http://schemas.microsoft.com/office/drawing/2014/main" id="{9EC20FEA-10A2-CB7B-64E5-4B3E63662D24}"/>
              </a:ext>
            </a:extLst>
          </p:cNvPr>
          <p:cNvGrpSpPr/>
          <p:nvPr/>
        </p:nvGrpSpPr>
        <p:grpSpPr>
          <a:xfrm>
            <a:off x="9127560" y="1911922"/>
            <a:ext cx="1606951" cy="1599856"/>
            <a:chOff x="9142438" y="4621565"/>
            <a:chExt cx="1606951" cy="1599856"/>
          </a:xfrm>
        </p:grpSpPr>
        <p:sp>
          <p:nvSpPr>
            <p:cNvPr id="15" name="Rectangle 14">
              <a:extLst>
                <a:ext uri="{FF2B5EF4-FFF2-40B4-BE49-F238E27FC236}">
                  <a16:creationId xmlns:a16="http://schemas.microsoft.com/office/drawing/2014/main" id="{9B956284-17EE-2C54-9CDC-1D12021ABFB1}"/>
                </a:ext>
              </a:extLst>
            </p:cNvPr>
            <p:cNvSpPr/>
            <p:nvPr/>
          </p:nvSpPr>
          <p:spPr>
            <a:xfrm>
              <a:off x="9142438" y="4621565"/>
              <a:ext cx="1606951" cy="1599856"/>
            </a:xfrm>
            <a:prstGeom prst="rect">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380B2C6-A636-93FF-41F6-2ECD32C14753}"/>
                </a:ext>
              </a:extLst>
            </p:cNvPr>
            <p:cNvPicPr>
              <a:picLocks noChangeAspect="1"/>
            </p:cNvPicPr>
            <p:nvPr/>
          </p:nvPicPr>
          <p:blipFill>
            <a:blip r:embed="rId4"/>
            <a:stretch>
              <a:fillRect/>
            </a:stretch>
          </p:blipFill>
          <p:spPr>
            <a:xfrm>
              <a:off x="9258264" y="4720424"/>
              <a:ext cx="1406120" cy="1406120"/>
            </a:xfrm>
            <a:prstGeom prst="rect">
              <a:avLst/>
            </a:prstGeom>
          </p:spPr>
        </p:pic>
      </p:grpSp>
    </p:spTree>
    <p:extLst>
      <p:ext uri="{BB962C8B-B14F-4D97-AF65-F5344CB8AC3E}">
        <p14:creationId xmlns:p14="http://schemas.microsoft.com/office/powerpoint/2010/main" val="308400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23613F-C50D-3AA3-5AA9-8945AB734E8D}"/>
              </a:ext>
            </a:extLst>
          </p:cNvPr>
          <p:cNvSpPr/>
          <p:nvPr/>
        </p:nvSpPr>
        <p:spPr>
          <a:xfrm>
            <a:off x="4908975" y="3652222"/>
            <a:ext cx="2374049" cy="2363567"/>
          </a:xfrm>
          <a:prstGeom prst="rect">
            <a:avLst/>
          </a:prstGeom>
          <a:solidFill>
            <a:srgbClr val="FEFFFE"/>
          </a:solidFill>
          <a:ln w="28575" cap="flat" cmpd="sng" algn="ctr">
            <a:solidFill>
              <a:srgbClr val="05A8A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8A6"/>
              </a:solidFill>
              <a:effectLst/>
              <a:uLnTx/>
              <a:uFillTx/>
              <a:latin typeface="Calibri" panose="020F0502020204030204"/>
              <a:ea typeface="+mn-ea"/>
              <a:cs typeface="+mn-cs"/>
            </a:endParaRPr>
          </a:p>
        </p:txBody>
      </p:sp>
      <p:pic>
        <p:nvPicPr>
          <p:cNvPr id="5" name="Picture 4" descr="A picture containing text, sign&#10;&#10;Description automatically generated">
            <a:extLst>
              <a:ext uri="{FF2B5EF4-FFF2-40B4-BE49-F238E27FC236}">
                <a16:creationId xmlns:a16="http://schemas.microsoft.com/office/drawing/2014/main" id="{F895E31F-B931-D94E-81CD-458F457C14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861" y="452377"/>
            <a:ext cx="4510221" cy="1825750"/>
          </a:xfrm>
          <a:prstGeom prst="rect">
            <a:avLst/>
          </a:prstGeom>
        </p:spPr>
      </p:pic>
      <p:pic>
        <p:nvPicPr>
          <p:cNvPr id="2" name="Picture 1">
            <a:extLst>
              <a:ext uri="{FF2B5EF4-FFF2-40B4-BE49-F238E27FC236}">
                <a16:creationId xmlns:a16="http://schemas.microsoft.com/office/drawing/2014/main" id="{29155C13-59BD-7638-BA49-19DD916EF805}"/>
              </a:ext>
            </a:extLst>
          </p:cNvPr>
          <p:cNvPicPr>
            <a:picLocks noChangeAspect="1"/>
          </p:cNvPicPr>
          <p:nvPr/>
        </p:nvPicPr>
        <p:blipFill>
          <a:blip r:embed="rId4"/>
          <a:srcRect l="67421"/>
          <a:stretch>
            <a:fillRect/>
          </a:stretch>
        </p:blipFill>
        <p:spPr>
          <a:xfrm>
            <a:off x="0" y="0"/>
            <a:ext cx="2532184" cy="3205779"/>
          </a:xfrm>
          <a:prstGeom prst="rect">
            <a:avLst/>
          </a:prstGeom>
        </p:spPr>
      </p:pic>
      <p:pic>
        <p:nvPicPr>
          <p:cNvPr id="4" name="Picture 3">
            <a:extLst>
              <a:ext uri="{FF2B5EF4-FFF2-40B4-BE49-F238E27FC236}">
                <a16:creationId xmlns:a16="http://schemas.microsoft.com/office/drawing/2014/main" id="{74035850-E21C-C502-7537-07E73C9A5C10}"/>
              </a:ext>
            </a:extLst>
          </p:cNvPr>
          <p:cNvPicPr>
            <a:picLocks noChangeAspect="1"/>
          </p:cNvPicPr>
          <p:nvPr/>
        </p:nvPicPr>
        <p:blipFill>
          <a:blip r:embed="rId4"/>
          <a:srcRect l="-15" r="60193"/>
          <a:stretch>
            <a:fillRect/>
          </a:stretch>
        </p:blipFill>
        <p:spPr>
          <a:xfrm>
            <a:off x="9096866" y="3641480"/>
            <a:ext cx="3095134" cy="3205779"/>
          </a:xfrm>
          <a:prstGeom prst="rect">
            <a:avLst/>
          </a:prstGeom>
        </p:spPr>
      </p:pic>
      <p:pic>
        <p:nvPicPr>
          <p:cNvPr id="3" name="Picture 2">
            <a:extLst>
              <a:ext uri="{FF2B5EF4-FFF2-40B4-BE49-F238E27FC236}">
                <a16:creationId xmlns:a16="http://schemas.microsoft.com/office/drawing/2014/main" id="{1AEA0899-C30D-AA51-1861-E6E92E21331A}"/>
              </a:ext>
            </a:extLst>
          </p:cNvPr>
          <p:cNvPicPr>
            <a:picLocks noChangeAspect="1"/>
          </p:cNvPicPr>
          <p:nvPr/>
        </p:nvPicPr>
        <p:blipFill>
          <a:blip r:embed="rId5"/>
          <a:stretch>
            <a:fillRect/>
          </a:stretch>
        </p:blipFill>
        <p:spPr>
          <a:xfrm>
            <a:off x="5000136" y="3842879"/>
            <a:ext cx="2191725" cy="1982251"/>
          </a:xfrm>
          <a:prstGeom prst="rect">
            <a:avLst/>
          </a:prstGeom>
        </p:spPr>
      </p:pic>
      <p:sp>
        <p:nvSpPr>
          <p:cNvPr id="6" name="TextBox 5">
            <a:extLst>
              <a:ext uri="{FF2B5EF4-FFF2-40B4-BE49-F238E27FC236}">
                <a16:creationId xmlns:a16="http://schemas.microsoft.com/office/drawing/2014/main" id="{967F4405-6529-019F-596F-D5E4D2A95348}"/>
              </a:ext>
            </a:extLst>
          </p:cNvPr>
          <p:cNvSpPr txBox="1"/>
          <p:nvPr/>
        </p:nvSpPr>
        <p:spPr>
          <a:xfrm>
            <a:off x="3489857" y="2587397"/>
            <a:ext cx="5212282" cy="646331"/>
          </a:xfrm>
          <a:prstGeom prst="rect">
            <a:avLst/>
          </a:prstGeom>
          <a:noFill/>
        </p:spPr>
        <p:txBody>
          <a:bodyPr wrap="square" lIns="91440" tIns="45720" rIns="91440" bIns="45720" rtlCol="0" anchor="t">
            <a:spAutoFit/>
          </a:bodyPr>
          <a:lstStyle/>
          <a:p>
            <a:pPr>
              <a:defRPr/>
            </a:pPr>
            <a:r>
              <a:rPr lang="en-US" sz="3600" b="1" dirty="0">
                <a:solidFill>
                  <a:srgbClr val="05A8A7"/>
                </a:solidFill>
                <a:latin typeface="Lato" panose="020F0502020204030203" pitchFamily="34" charset="77"/>
              </a:rPr>
              <a:t>My Learning, My Future</a:t>
            </a:r>
          </a:p>
        </p:txBody>
      </p:sp>
    </p:spTree>
    <p:extLst>
      <p:ext uri="{BB962C8B-B14F-4D97-AF65-F5344CB8AC3E}">
        <p14:creationId xmlns:p14="http://schemas.microsoft.com/office/powerpoint/2010/main" val="1253069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o breakout">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reakout - half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BDF83E00146B41AC579BBC327F12B4" ma:contentTypeVersion="22" ma:contentTypeDescription="Create a new document." ma:contentTypeScope="" ma:versionID="a678120e614dd22c33e08bdcafd495cc">
  <xsd:schema xmlns:xsd="http://www.w3.org/2001/XMLSchema" xmlns:xs="http://www.w3.org/2001/XMLSchema" xmlns:p="http://schemas.microsoft.com/office/2006/metadata/properties" xmlns:ns2="7b4fb87f-23cb-4748-807b-ac6ab6b70ca3" xmlns:ns3="75ca23ed-fdba-4544-8426-dc162b381dbf" targetNamespace="http://schemas.microsoft.com/office/2006/metadata/properties" ma:root="true" ma:fieldsID="93ecccb5b7bfea210300a7abb21bd884" ns2:_="" ns3:_="">
    <xsd:import namespace="7b4fb87f-23cb-4748-807b-ac6ab6b70ca3"/>
    <xsd:import namespace="75ca23ed-fdba-4544-8426-dc162b381dbf"/>
    <xsd:element name="properties">
      <xsd:complexType>
        <xsd:sequence>
          <xsd:element name="documentManagement">
            <xsd:complexType>
              <xsd:all>
                <xsd:element ref="ns2:Workstream"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DocumentType" minOccurs="0"/>
                <xsd:element ref="ns2:InformationClassifica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fb87f-23cb-4748-807b-ac6ab6b70ca3" elementFormDefault="qualified">
    <xsd:import namespace="http://schemas.microsoft.com/office/2006/documentManagement/types"/>
    <xsd:import namespace="http://schemas.microsoft.com/office/infopath/2007/PartnerControls"/>
    <xsd:element name="Workstream" ma:index="8" nillable="true" ma:displayName="Workstream" ma:format="Dropdown" ma:internalName="Workstream">
      <xsd:simpleType>
        <xsd:restriction base="dms:Choice">
          <xsd:enumeration value="FE &amp; Inclusion"/>
          <xsd:enumeration value="CL training, partnerships &amp; insights"/>
          <xsd:enumeration value="Strategic programme development"/>
          <xsd:enumeration value="National CL development"/>
          <xsd:enumeration value="Other"/>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DocumentType" ma:index="15" nillable="true" ma:displayName="Document Type" ma:format="Dropdown" ma:internalName="DocumentType">
      <xsd:simpleType>
        <xsd:union memberTypes="dms:Text">
          <xsd:simpleType>
            <xsd:restriction base="dms:Choice">
              <xsd:enumeration value="Project Brief"/>
              <xsd:enumeration value="Research"/>
              <xsd:enumeration value="Project Planning"/>
              <xsd:enumeration value="Stakeholder Engagement"/>
              <xsd:enumeration value="Finance"/>
              <xsd:enumeration value="Procurement"/>
              <xsd:enumeration value="Compliance"/>
              <xsd:enumeration value="Contracts"/>
              <xsd:enumeration value="Risk Register"/>
              <xsd:enumeration value="Kick Off"/>
              <xsd:enumeration value="Agendas"/>
              <xsd:enumeration value="Draft Content"/>
              <xsd:enumeration value="Design"/>
              <xsd:enumeration value="Delivery Plan"/>
              <xsd:enumeration value="Data"/>
              <xsd:enumeration value="Progress Report"/>
              <xsd:enumeration value="Funder Reports"/>
              <xsd:enumeration value="Final Evaluation"/>
              <xsd:enumeration value="Resources"/>
              <xsd:enumeration value="Asset Contracts"/>
              <xsd:enumeration value="Assets"/>
              <xsd:enumeration value="Templates"/>
              <xsd:enumeration value="Presentations"/>
              <xsd:enumeration value="Approvals"/>
              <xsd:enumeration value="Choice 25"/>
            </xsd:restriction>
          </xsd:simpleType>
        </xsd:union>
      </xsd:simpleType>
    </xsd:element>
    <xsd:element name="InformationClassification" ma:index="16" nillable="true" ma:displayName="Information Classification" ma:format="Dropdown" ma:internalName="InformationClassification">
      <xsd:simpleType>
        <xsd:restriction base="dms:Choice">
          <xsd:enumeration value="Unclassified Documents"/>
          <xsd:enumeration value="Public"/>
          <xsd:enumeration value="Internal"/>
          <xsd:enumeration value="Confidential"/>
          <xsd:enumeration value="Highly Confidential"/>
          <xsd:enumeration value="Personal Data"/>
          <xsd:enumeration value="Special Category Data"/>
          <xsd:enumeration value="Encryption Keys"/>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6e0c83f-acaa-4304-b138-9c5a9482c26e" ma:termSetId="09814cd3-568e-fe90-9814-8d621ff8fb84" ma:anchorId="fba54fb3-c3e1-fe81-a776-ca4b69148c4d" ma:open="true" ma:isKeyword="false">
      <xsd:complexType>
        <xsd:sequence>
          <xsd:element ref="pc:Terms" minOccurs="0" maxOccurs="1"/>
        </xsd:sequence>
      </xsd:complex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6916485-7e95-4a10-8beb-ad03f6a8e634}"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5ca23ed-fdba-4544-8426-dc162b381dbf" xsi:nil="true"/>
    <lcf76f155ced4ddcb4097134ff3c332f xmlns="7b4fb87f-23cb-4748-807b-ac6ab6b70ca3">
      <Terms xmlns="http://schemas.microsoft.com/office/infopath/2007/PartnerControls"/>
    </lcf76f155ced4ddcb4097134ff3c332f>
    <Workstream xmlns="7b4fb87f-23cb-4748-807b-ac6ab6b70ca3" xsi:nil="true"/>
    <InformationClassification xmlns="7b4fb87f-23cb-4748-807b-ac6ab6b70ca3" xsi:nil="true"/>
    <DocumentType xmlns="7b4fb87f-23cb-4748-807b-ac6ab6b70ca3" xsi:nil="true"/>
  </documentManagement>
</p:properties>
</file>

<file path=customXml/itemProps1.xml><?xml version="1.0" encoding="utf-8"?>
<ds:datastoreItem xmlns:ds="http://schemas.openxmlformats.org/officeDocument/2006/customXml" ds:itemID="{D6721283-21C3-49A6-937B-6314E51AAF65}">
  <ds:schemaRefs>
    <ds:schemaRef ds:uri="http://schemas.microsoft.com/sharepoint/v3/contenttype/forms"/>
  </ds:schemaRefs>
</ds:datastoreItem>
</file>

<file path=customXml/itemProps2.xml><?xml version="1.0" encoding="utf-8"?>
<ds:datastoreItem xmlns:ds="http://schemas.openxmlformats.org/officeDocument/2006/customXml" ds:itemID="{A6C0E3C7-CA42-4BAC-8B00-572B3806FF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4fb87f-23cb-4748-807b-ac6ab6b70ca3"/>
    <ds:schemaRef ds:uri="75ca23ed-fdba-4544-8426-dc162b381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779049-4F17-4D64-978D-4C862B6C874B}">
  <ds:schemaRefs>
    <ds:schemaRef ds:uri="http://schemas.microsoft.com/office/2006/documentManagement/types"/>
    <ds:schemaRef ds:uri="http://schemas.openxmlformats.org/package/2006/metadata/core-properties"/>
    <ds:schemaRef ds:uri="7b4fb87f-23cb-4748-807b-ac6ab6b70ca3"/>
    <ds:schemaRef ds:uri="http://purl.org/dc/dcmitype/"/>
    <ds:schemaRef ds:uri="75ca23ed-fdba-4544-8426-dc162b381dbf"/>
    <ds:schemaRef ds:uri="http://purl.org/dc/terms/"/>
    <ds:schemaRef ds:uri="http://purl.org/dc/elements/1.1/"/>
    <ds:schemaRef ds:uri="http://schemas.microsoft.com/office/infopath/2007/PartnerControl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8424df11-8007-46d0-859c-d06b30e927bc}" enabled="0" method="" siteId="{8424df11-8007-46d0-859c-d06b30e927bc}" removed="1"/>
</clbl:labelList>
</file>

<file path=docProps/app.xml><?xml version="1.0" encoding="utf-8"?>
<Properties xmlns="http://schemas.openxmlformats.org/officeDocument/2006/extended-properties" xmlns:vt="http://schemas.openxmlformats.org/officeDocument/2006/docPropsVTypes">
  <Template>office theme</Template>
  <TotalTime>916</TotalTime>
  <Words>1498</Words>
  <Application>Microsoft Office PowerPoint</Application>
  <PresentationFormat>Widescreen</PresentationFormat>
  <Paragraphs>117</Paragraphs>
  <Slides>9</Slides>
  <Notes>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9</vt:i4>
      </vt:variant>
    </vt:vector>
  </HeadingPairs>
  <TitlesOfParts>
    <vt:vector size="20" baseType="lpstr">
      <vt:lpstr>Aptos</vt:lpstr>
      <vt:lpstr>Arial</vt:lpstr>
      <vt:lpstr>Calibri</vt:lpstr>
      <vt:lpstr>Calibri Light</vt:lpstr>
      <vt:lpstr>Lato</vt:lpstr>
      <vt:lpstr>office theme</vt:lpstr>
      <vt:lpstr>4_End slide</vt:lpstr>
      <vt:lpstr>Breakout - one third</vt:lpstr>
      <vt:lpstr>No breakout</vt:lpstr>
      <vt:lpstr>Breakout - half page</vt:lpstr>
      <vt:lpstr>Breakout - one third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Clare Parker</cp:lastModifiedBy>
  <cp:revision>174</cp:revision>
  <dcterms:created xsi:type="dcterms:W3CDTF">2022-04-04T12:54:06Z</dcterms:created>
  <dcterms:modified xsi:type="dcterms:W3CDTF">2025-09-04T21:59:45Z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0x01010012BDF83E00146B41AC579BBC327F12B4</vt:lpwstr>
  </property>
  <property fmtid="{D5CDD505-2E9C-101B-9397-08002B2CF9AE}" pid="3" name="Document Type">
    <vt:lpwstr/>
  </property>
  <property fmtid="{D5CDD505-2E9C-101B-9397-08002B2CF9AE}" pid="4" name="MediaServiceImageTags">
    <vt:lpwstr/>
  </property>
  <property fmtid="{D5CDD505-2E9C-101B-9397-08002B2CF9AE}" pid="5" name="Document_x0020_Type">
    <vt:lpwstr/>
  </property>
</Properties>
</file>