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6_A93906D9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6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269" r:id="rId16"/>
    <p:sldId id="262" r:id="rId17"/>
    <p:sldId id="300" r:id="rId18"/>
    <p:sldId id="296" r:id="rId19"/>
    <p:sldId id="273" r:id="rId20"/>
    <p:sldId id="291" r:id="rId21"/>
    <p:sldId id="298" r:id="rId22"/>
    <p:sldId id="299" r:id="rId23"/>
    <p:sldId id="293" r:id="rId24"/>
    <p:sldId id="258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6A94"/>
    <a:srgbClr val="006A94"/>
    <a:srgbClr val="00A8A9"/>
    <a:srgbClr val="155045"/>
    <a:srgbClr val="484A47"/>
    <a:srgbClr val="00A8A6"/>
    <a:srgbClr val="EBF7F7"/>
    <a:srgbClr val="E8B462"/>
    <a:srgbClr val="91C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FF24C-7F6D-6432-2EE3-F157D18FBD78}" v="16" dt="2025-08-25T15:34:30.760"/>
    <p1510:client id="{7A4D121B-5FCF-9FD2-CBFF-310A4E474C18}" v="1" dt="2025-08-25T13:18:17.708"/>
    <p1510:client id="{9695B7D0-8DC2-9537-A4CB-6015D1927259}" v="102" dt="2025-08-25T12:58:58.277"/>
    <p1510:client id="{C27AEE14-05D4-EADE-B2C7-0D92FE80AAC2}" v="2" dt="2025-08-25T13:00:14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358" autoAdjust="0"/>
  </p:normalViewPr>
  <p:slideViewPr>
    <p:cSldViewPr snapToGrid="0">
      <p:cViewPr varScale="1">
        <p:scale>
          <a:sx n="60" d="100"/>
          <a:sy n="60" d="100"/>
        </p:scale>
        <p:origin x="25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6_A93906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2D7305-576D-4BD0-9108-1B92AB149649}" authorId="{2948CD91-287B-3A82-22F6-A215488D9BBC}" created="2025-07-10T09:31:40.2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39086809" sldId="262"/>
      <ac:picMk id="6" creationId="{5EAA288C-13D7-1643-88DB-D59DCD4DDDF8}"/>
    </ac:deMkLst>
    <p188:txBody>
      <a:bodyPr/>
      <a:lstStyle/>
      <a:p>
        <a:r>
          <a:rPr lang="en-GB"/>
          <a:t>[This screen grab is not very accessible or inviting! It is also out of date can we use a different image if possible or just the banner so learners know they are looking at the right site https://nationalcareers.service.gov.uk/explore-careers?utm_source=CareersandEnterprise&amp;utm_medium=referral&amp;utm_campaign=MyLearning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d7fqp3/jobs-that-use-business/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d7fqp3/jobs-that-use-business/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d7fqp3/jobs-that-use-business/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cs typeface="Calibri"/>
              </a:rPr>
              <a:t>Purpose of slides: 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To allow you to highlight the relevance of your subject to future careers and opportunities.</a:t>
            </a:r>
          </a:p>
          <a:p>
            <a:r>
              <a:rPr lang="en-GB" dirty="0"/>
              <a:t>To enable students to explore the full range of options available to them.</a:t>
            </a:r>
          </a:p>
          <a:p>
            <a:endParaRPr lang="en-GB" dirty="0"/>
          </a:p>
          <a:p>
            <a:r>
              <a:rPr lang="en-GB" b="1" dirty="0"/>
              <a:t>Aims:</a:t>
            </a:r>
            <a:endParaRPr lang="en-GB" dirty="0"/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subject.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subject.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16.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4.</a:t>
            </a: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b="1" dirty="0"/>
              <a:t>How to use these slides?</a:t>
            </a:r>
            <a:endParaRPr lang="en-GB" dirty="0"/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Here is the power point version of the infographic resource showing different options learners could follow to get into teaching. </a:t>
            </a:r>
            <a:endParaRPr lang="en-US"/>
          </a:p>
          <a:p>
            <a:r>
              <a:rPr lang="en-GB"/>
              <a:t>Go through this with your learners and give examples of different staff in your school, special school or college who followed these paths.</a:t>
            </a:r>
            <a:endParaRPr lang="en-US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Why study Business Studies</a:t>
            </a:r>
            <a:endParaRPr lang="en-GB"/>
          </a:p>
          <a:p>
            <a:endParaRPr lang="en-GB">
              <a:solidFill>
                <a:srgbClr val="42424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en-GB" b="1"/>
              <a:t>Unlock a wide range of career paths</a:t>
            </a:r>
            <a:endParaRPr lang="en-GB"/>
          </a:p>
          <a:p>
            <a:r>
              <a:rPr lang="en-GB"/>
              <a:t>From marketing and finance to entrepreneurship and management, Business Studies opens doors to a wide range of exciting careers. It’s a subject that grows with you, no matter where your ambitions lead.</a:t>
            </a:r>
          </a:p>
          <a:p>
            <a:pPr marL="285750" indent="-285750">
              <a:buFont typeface="Symbol"/>
              <a:buChar char="•"/>
            </a:pPr>
            <a:r>
              <a:rPr lang="en-GB" b="1"/>
              <a:t>Develop essential skills</a:t>
            </a:r>
            <a:endParaRPr lang="en-GB"/>
          </a:p>
          <a:p>
            <a:r>
              <a:rPr lang="en-GB"/>
              <a:t>Develop practical skills like leadership, teamwork, communication, and decision-making skills that are essential in any job and valuable in everyday life.</a:t>
            </a:r>
          </a:p>
          <a:p>
            <a:pPr marL="285750" indent="-285750">
              <a:buFont typeface="Symbol"/>
              <a:buChar char="•"/>
            </a:pPr>
            <a:r>
              <a:rPr lang="en-GB" b="1"/>
              <a:t>Understand the world around you</a:t>
            </a:r>
            <a:endParaRPr lang="en-GB" kern="1200">
              <a:effectLst/>
              <a:ea typeface="+mn-ea"/>
              <a:cs typeface="+mn-cs"/>
            </a:endParaRPr>
          </a:p>
          <a:p>
            <a:r>
              <a:rPr lang="en-GB"/>
              <a:t>Business Studies helps learners make sense of the world</a:t>
            </a:r>
            <a:r>
              <a:rPr lang="en-GB" kern="1200">
                <a:effectLst/>
              </a:rPr>
              <a:t>:</a:t>
            </a:r>
            <a:r>
              <a:rPr lang="en-GB"/>
              <a:t> why prices rise, how companies grow, and what drives innovation. It gives learners the confidence to navigate the modern world with insight and independence.</a:t>
            </a:r>
          </a:p>
          <a:p>
            <a:pPr marL="285750" indent="-285750">
              <a:buFont typeface="Symbol"/>
              <a:buChar char="•"/>
            </a:pPr>
            <a:r>
              <a:rPr lang="en-GB" b="1"/>
              <a:t>Make an impact</a:t>
            </a:r>
            <a:endParaRPr lang="en-GB"/>
          </a:p>
          <a:p>
            <a:r>
              <a:rPr lang="en-GB"/>
              <a:t>Business is everywhere from local shops to global corporations. Studying business helps learners understand how decisions shape communities, economies, and the environment, giving learners the tools to make a positive difference</a:t>
            </a:r>
            <a:r>
              <a:rPr lang="en-GB" b="1"/>
              <a:t>.</a:t>
            </a:r>
            <a:endParaRPr lang="en-GB"/>
          </a:p>
          <a:p>
            <a:pPr marL="285750" indent="-285750">
              <a:buFont typeface="Symbol"/>
              <a:buChar char="•"/>
            </a:pPr>
            <a:r>
              <a:rPr lang="en-GB" b="1"/>
              <a:t>Turn ideas into reality</a:t>
            </a:r>
            <a:endParaRPr lang="en-GB" kern="1200">
              <a:effectLst/>
              <a:ea typeface="+mn-ea"/>
              <a:cs typeface="+mn-cs"/>
            </a:endParaRPr>
          </a:p>
          <a:p>
            <a:r>
              <a:rPr lang="en-GB"/>
              <a:t>Business Studies empowers </a:t>
            </a:r>
            <a:r>
              <a:rPr lang="en-GB" kern="1200">
                <a:effectLst/>
              </a:rPr>
              <a:t>learners to </a:t>
            </a:r>
            <a:r>
              <a:rPr lang="en-GB"/>
              <a:t>take their passions and turn them into real-world ventures. Whether it’s launching a startup, running a social enterprise, or managing a brand, learners can explore how to bring ideas to life.</a:t>
            </a:r>
            <a:endParaRPr lang="en-GB">
              <a:ea typeface="Calibri"/>
              <a:cs typeface="Calibri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/>
                <a:hlinkClick r:id="rId3"/>
              </a:rPr>
              <a:t>Jobs that use </a:t>
            </a:r>
            <a:r>
              <a:rPr lang="en-GB" u="sng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/>
                <a:hlinkClick r:id="rId3"/>
              </a:rPr>
              <a:t>Business</a:t>
            </a:r>
            <a:r>
              <a:rPr lang="en-GB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/>
              </a:rPr>
              <a:t> 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BBC Bitesize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Careers: </a:t>
            </a:r>
            <a:r>
              <a:rPr lang="en-GB" dirty="0">
                <a:effectLst/>
                <a:hlinkClick r:id="rId3"/>
              </a:rPr>
              <a:t>https://www.bbc.co.uk/bitesize/tags/</a:t>
            </a:r>
            <a:r>
              <a:rPr lang="en-GB" dirty="0">
                <a:hlinkClick r:id="rId3"/>
              </a:rPr>
              <a:t>zd7fqp3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jobs-that-use-business</a:t>
            </a:r>
            <a:r>
              <a:rPr lang="en-GB" dirty="0">
                <a:effectLst/>
                <a:hlinkClick r:id="rId3"/>
              </a:rPr>
              <a:t>/1</a:t>
            </a:r>
            <a:endParaRPr lang="en-GB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 panose="020F0502020204030204" pitchFamily="34" charset="0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effectLst/>
                <a:hlinkClick r:id="rId3"/>
              </a:rPr>
              <a:t>Jobs that use</a:t>
            </a:r>
            <a:r>
              <a:rPr lang="en-GB" u="sng" dirty="0">
                <a:hlinkClick r:id="rId3"/>
              </a:rPr>
              <a:t> Business</a:t>
            </a:r>
            <a:r>
              <a:rPr lang="en-GB" dirty="0"/>
              <a:t> </a:t>
            </a:r>
            <a:r>
              <a:rPr lang="en-GB" dirty="0">
                <a:effectLst/>
              </a:rPr>
              <a:t>BBC Bitesize Careers: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https://www.bbc.co.uk/bitesize/tags/</a:t>
            </a:r>
            <a:r>
              <a:rPr lang="en-GB" dirty="0">
                <a:hlinkClick r:id="rId3"/>
              </a:rPr>
              <a:t>zd7fqp3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jobs-that-use-business</a:t>
            </a:r>
            <a:r>
              <a:rPr lang="en-GB" dirty="0">
                <a:effectLst/>
                <a:hlinkClick r:id="rId3"/>
              </a:rPr>
              <a:t>/1</a:t>
            </a:r>
            <a:endParaRPr lang="en-US" dirty="0"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  <a:endParaRPr lang="en-GB" dirty="0"/>
          </a:p>
          <a:p>
            <a:r>
              <a:rPr lang="en-US" dirty="0"/>
              <a:t>BBC Bitesize link:</a:t>
            </a:r>
            <a:endParaRPr lang="en-GB" dirty="0"/>
          </a:p>
          <a:p>
            <a:r>
              <a:rPr lang="en-US" dirty="0">
                <a:hlinkClick r:id="rId3"/>
              </a:rPr>
              <a:t>https://www.bbc.co.uk/bitesize/tags/zd7fqp3/jobs-that-use-business/1</a:t>
            </a:r>
            <a:endParaRPr lang="en-GB" dirty="0"/>
          </a:p>
          <a:p>
            <a:endParaRPr lang="en-US" dirty="0">
              <a:cs typeface="Calibri"/>
            </a:endParaRPr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>
              <a:cs typeface="Calibri"/>
              <a:hlinkClick r:id="" action="ppaction://noaction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dirty="0">
              <a:hlinkClick r:id="rId3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(Quiz) - North East Ambition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endParaRPr lang="en-GB" dirty="0"/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hyperlink" Target="https://www.thecompleteuniversityguide.co.uk/league-tables/rankings/business-and-management-studies" TargetMode="External"/><Relationship Id="rId4" Type="http://schemas.openxmlformats.org/officeDocument/2006/relationships/hyperlink" Target="https://www.thecompleteuniversityguide.co.uk/league-tables/rankings/art-and-desig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j6mgwx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bc.co.uk/bitesize/articles/znffjh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hr9dp3" TargetMode="External"/><Relationship Id="rId11" Type="http://schemas.openxmlformats.org/officeDocument/2006/relationships/hyperlink" Target="https://www.bbc.co.uk/bitesize/tags/zd7fqp3/jobs-that-use-business/1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hyperlink" Target="https://www.bbc.co.uk/bitesize/articles/z47b2s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bvgxyc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bc.co.uk/bitesize/articles/zk3gm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openxmlformats.org/officeDocument/2006/relationships/hyperlink" Target="https://www.bbc.co.uk/bitesize/tags/zd7fqp3/jobs-that-use-business/1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s://www.bbc.co.uk/bitesize/articles/zjnj382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www.bbc.co.uk/bitesize/articles/z4gjbd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insurance-account-manager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bbc.co.uk/bitesize/articles/z4gjbd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jmkpg8" TargetMode="External"/><Relationship Id="rId5" Type="http://schemas.openxmlformats.org/officeDocument/2006/relationships/hyperlink" Target="https://www.bbc.co.uk/bitesize/articles/z4nq8xs" TargetMode="External"/><Relationship Id="rId10" Type="http://schemas.openxmlformats.org/officeDocument/2006/relationships/hyperlink" Target="https://nationalcareers.service.gov.uk/job-profiles/school-business-manager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nationalcareers.service.gov.uk/job-profiles/corporate-responsibility-and-sustainability-practition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-DpUrmadIM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-sgfy2FA4UA" TargetMode="External"/><Relationship Id="rId5" Type="http://schemas.openxmlformats.org/officeDocument/2006/relationships/hyperlink" Target="https://www.youtube.com/watch?v=SsJ9k0ALq6g" TargetMode="Externa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sales-manager" TargetMode="External"/><Relationship Id="rId3" Type="http://schemas.microsoft.com/office/2018/10/relationships/comments" Target="../comments/modernComment_106_A93906D9.xml"/><Relationship Id="rId7" Type="http://schemas.openxmlformats.org/officeDocument/2006/relationships/hyperlink" Target="https://nationalcareers.service.gov.uk/job-profiles/production-manager-manufacturing-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operational-researcher" TargetMode="External"/><Relationship Id="rId5" Type="http://schemas.openxmlformats.org/officeDocument/2006/relationships/hyperlink" Target="https://nationalcareers.service.gov.uk/job-profiles/business-development-manager" TargetMode="External"/><Relationship Id="rId4" Type="http://schemas.openxmlformats.org/officeDocument/2006/relationships/hyperlink" Target="https://nationalcareers.service.gov.uk/explore-careers?utm_source=CareersandEnterprise&amp;utm_medium=referral&amp;utm_campaign=MyLearning" TargetMode="Externa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background with black lines&#10;&#10;AI-generated content may be incorrect.">
            <a:extLst>
              <a:ext uri="{FF2B5EF4-FFF2-40B4-BE49-F238E27FC236}">
                <a16:creationId xmlns:a16="http://schemas.microsoft.com/office/drawing/2014/main" id="{5D06784B-25E8-8F31-10BA-463A8232C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3" b="50000"/>
          <a:stretch>
            <a:fillRect/>
          </a:stretch>
        </p:blipFill>
        <p:spPr>
          <a:xfrm>
            <a:off x="2081663" y="6110883"/>
            <a:ext cx="9573738" cy="7471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006A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4" y="2254319"/>
            <a:ext cx="6096000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848"/>
              </a:spcAft>
              <a:buNone/>
            </a:pPr>
            <a:r>
              <a:rPr lang="en-GB" sz="6600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Business</a:t>
            </a:r>
            <a:endParaRPr lang="en-GB" sz="660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Business take you? Highlighting the relevance of Business to future careers and opportunities​</a:t>
            </a:r>
            <a:endParaRPr lang="en-GB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00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33129-BDDD-CDE1-11D3-E44F9AACF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" r="33024" b="759"/>
          <a:stretch>
            <a:fillRect/>
          </a:stretch>
        </p:blipFill>
        <p:spPr>
          <a:xfrm>
            <a:off x="6979010" y="2723915"/>
            <a:ext cx="5212990" cy="141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1E278-E2FE-76D3-2FA6-D5D783B14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1" t="759" b="759"/>
          <a:stretch>
            <a:fillRect/>
          </a:stretch>
        </p:blipFill>
        <p:spPr>
          <a:xfrm>
            <a:off x="0" y="2723915"/>
            <a:ext cx="5024158" cy="1410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Business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4" y="2027118"/>
            <a:ext cx="3029490" cy="232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72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7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56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 Research Executive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56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Data Analyst                                      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56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Supply Chain Operative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56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Human Resource Operative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56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Executive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5600" dirty="0">
                <a:solidFill>
                  <a:schemeClr val="tx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</a:rPr>
              <a:t>PR Assistant</a:t>
            </a:r>
            <a:br>
              <a:rPr lang="en-GB" sz="4300" dirty="0">
                <a:latin typeface="Lato" panose="020F0502020204030203" pitchFamily="34" charset="77"/>
              </a:rPr>
            </a:br>
            <a:endParaRPr lang="en-GB" sz="43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207771" y="4771265"/>
            <a:ext cx="2717632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9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sz="19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</a:t>
            </a:r>
            <a:endParaRPr lang="en-US" sz="1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Applied Law Enterprise and Entrepreneurship</a:t>
            </a:r>
            <a:endParaRPr lang="en-US" sz="1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Esports</a:t>
            </a:r>
            <a:endParaRPr lang="en-US" sz="1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3202433" y="2357211"/>
            <a:ext cx="2705100" cy="198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Sustainability Business Specialist</a:t>
            </a:r>
            <a:endParaRPr lang="en-US" sz="14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Project Manager</a:t>
            </a:r>
            <a:endParaRPr lang="en-US" sz="14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Junior Energy Manager</a:t>
            </a:r>
            <a:endParaRPr lang="en-US" sz="14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Assistant Buyer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Coaching Professional</a:t>
            </a:r>
            <a:endParaRPr lang="en-US" sz="14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32A702-1054-D531-2E18-B4314EE6E61B}"/>
              </a:ext>
            </a:extLst>
          </p:cNvPr>
          <p:cNvSpPr txBox="1">
            <a:spLocks/>
          </p:cNvSpPr>
          <p:nvPr/>
        </p:nvSpPr>
        <p:spPr>
          <a:xfrm>
            <a:off x="7406589" y="1858577"/>
            <a:ext cx="3750108" cy="22695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200" b="1" dirty="0">
                <a:latin typeface="Lato" panose="020F0502020204030203" pitchFamily="34" charset="77"/>
                <a:cs typeface="Calibri"/>
              </a:rPr>
              <a:t>T Levels</a:t>
            </a:r>
            <a:r>
              <a:rPr lang="en-GB" sz="7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500" u="sng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Management and Administration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 Support and Security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 and Early Years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Accounting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Finance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Legal services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en-GB" sz="35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GB" sz="35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en-GB" sz="12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en-GB" sz="12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94531E-7E5A-661F-35B1-D9B95CB4DBF5}"/>
              </a:ext>
            </a:extLst>
          </p:cNvPr>
          <p:cNvSpPr txBox="1">
            <a:spLocks/>
          </p:cNvSpPr>
          <p:nvPr/>
        </p:nvSpPr>
        <p:spPr>
          <a:xfrm>
            <a:off x="8886826" y="2367440"/>
            <a:ext cx="2777399" cy="138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200" dirty="0">
              <a:solidFill>
                <a:srgbClr val="484A47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CD0ADF-F663-5F01-5657-ECB1BEBA60D3}"/>
              </a:ext>
            </a:extLst>
          </p:cNvPr>
          <p:cNvSpPr/>
          <p:nvPr/>
        </p:nvSpPr>
        <p:spPr>
          <a:xfrm>
            <a:off x="8886826" y="4845888"/>
            <a:ext cx="2705100" cy="198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Preparing for a Business venture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Business Accounting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Administration (Business Professional)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Enterprise and Marketing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49AE7-D47D-DD72-FC4C-071FFCA56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759" b="759"/>
          <a:stretch>
            <a:fillRect/>
          </a:stretch>
        </p:blipFill>
        <p:spPr>
          <a:xfrm>
            <a:off x="0" y="5152656"/>
            <a:ext cx="5096262" cy="141017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 and Management 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Digital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677130" y="1710444"/>
            <a:ext cx="5514870" cy="2876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 levels</a:t>
            </a:r>
            <a:r>
              <a:rPr lang="en-GB" b="1" dirty="0"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Economics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Law</a:t>
            </a:r>
          </a:p>
          <a:p>
            <a:pPr marL="0" indent="0" algn="l">
              <a:buNone/>
            </a:pPr>
            <a:endParaRPr lang="en-GB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695911" y="3950488"/>
            <a:ext cx="2805495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Higher education </a:t>
            </a:r>
            <a:br>
              <a:rPr lang="en-GB" sz="2500" dirty="0">
                <a:latin typeface="Lato" panose="020F0502020204030203" pitchFamily="34" charset="77"/>
                <a:cs typeface="Calibri"/>
              </a:rPr>
            </a:br>
            <a:br>
              <a:rPr lang="en-GB" sz="1400" dirty="0">
                <a:latin typeface="Lato" panose="020F0502020204030203" pitchFamily="34" charset="77"/>
              </a:rPr>
            </a:br>
            <a:r>
              <a:rPr lang="en-GB" sz="1400" dirty="0">
                <a:latin typeface="Lato" panose="020F0502020204030203" pitchFamily="34" charset="77"/>
              </a:rPr>
              <a:t> 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Accountancy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Business, Management and Administrative Studies 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Sports Management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Psychology and Business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Marketing Management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9286450" y="4891691"/>
            <a:ext cx="2397195" cy="1167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Economics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Entrepreneurship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Marketing Business and Law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91CE1-ED50-BF41-DF36-3A27DCAED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759" b="759"/>
          <a:stretch>
            <a:fillRect/>
          </a:stretch>
        </p:blipFill>
        <p:spPr>
          <a:xfrm>
            <a:off x="0" y="5152656"/>
            <a:ext cx="5096262" cy="14101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>
                <a:latin typeface="Lato" panose="020F0502020204030203" pitchFamily="34" charset="77"/>
                <a:cs typeface="Calibri"/>
              </a:rPr>
            </a:br>
            <a:br>
              <a:rPr lang="en-GB" sz="1400" b="1">
                <a:latin typeface="Lato" panose="020F0502020204030203" pitchFamily="34" charset="77"/>
                <a:cs typeface="Calibri"/>
              </a:rPr>
            </a:b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6F2BA-DA7C-AB1E-E7B9-0BCDF4C407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759" b="759"/>
          <a:stretch>
            <a:fillRect/>
          </a:stretch>
        </p:blipFill>
        <p:spPr>
          <a:xfrm>
            <a:off x="0" y="5152656"/>
            <a:ext cx="5096262" cy="14101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4B6DDB-0278-CB56-99FE-B5008603C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2" t="759" r="1" b="759"/>
          <a:stretch>
            <a:fillRect/>
          </a:stretch>
        </p:blipFill>
        <p:spPr>
          <a:xfrm>
            <a:off x="3998259" y="4019423"/>
            <a:ext cx="7876946" cy="1410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7468290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See at a glance the university ranking for Business</a:t>
            </a:r>
            <a:r>
              <a:rPr lang="en-GB">
                <a:latin typeface="Lato" panose="020F0502020204030203" pitchFamily="34" charset="77"/>
                <a:cs typeface="Calibri"/>
              </a:rPr>
              <a:t> </a:t>
            </a:r>
            <a:endParaRPr lang="en-GB" sz="160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>
              <a:latin typeface="Lato" panose="020F0502020204030203" pitchFamily="34" charset="77"/>
              <a:hlinkClick r:id="rId4"/>
            </a:endParaRPr>
          </a:p>
          <a:p>
            <a:pPr marL="0" indent="0">
              <a:buNone/>
            </a:pPr>
            <a:r>
              <a:rPr lang="en-GB" sz="1400">
                <a:solidFill>
                  <a:srgbClr val="484A47"/>
                </a:solidFill>
                <a:latin typeface="Lato"/>
                <a:ea typeface="Lato"/>
                <a:cs typeface="Lato"/>
              </a:rPr>
              <a:t>Business Rankings (</a:t>
            </a:r>
            <a:r>
              <a:rPr lang="en-GB" sz="1400">
                <a:solidFill>
                  <a:srgbClr val="484A47"/>
                </a:solidFill>
                <a:latin typeface="Lato"/>
                <a:ea typeface="Lato"/>
                <a:cs typeface="Lato"/>
                <a:hlinkClick r:id="rId5"/>
              </a:rPr>
              <a:t>thecompleteuniversityguide.co.uk</a:t>
            </a:r>
            <a:r>
              <a:rPr lang="en-GB" sz="1400">
                <a:solidFill>
                  <a:srgbClr val="484A47"/>
                </a:solidFill>
                <a:latin typeface="Lato"/>
                <a:ea typeface="Lato"/>
                <a:cs typeface="Lato"/>
              </a:rPr>
              <a:t>)</a:t>
            </a:r>
          </a:p>
          <a:p>
            <a:pPr marL="0" indent="0" algn="l">
              <a:buNone/>
            </a:pPr>
            <a:endParaRPr lang="en-GB" sz="1400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Filter by: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Overall score</a:t>
            </a:r>
            <a:br>
              <a:rPr lang="en-GB" sz="1400">
                <a:latin typeface="Lato" panose="020F0502020204030203" pitchFamily="34" charset="77"/>
                <a:cs typeface="Calibri"/>
              </a:rPr>
            </a:b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Entry standards</a:t>
            </a:r>
            <a:br>
              <a:rPr lang="en-GB" sz="1400">
                <a:latin typeface="Lato" panose="020F0502020204030203" pitchFamily="34" charset="77"/>
                <a:cs typeface="Calibri"/>
              </a:rPr>
            </a:b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Student satisfaction</a:t>
            </a:r>
            <a:br>
              <a:rPr lang="en-GB" sz="1400">
                <a:latin typeface="Lato" panose="020F0502020204030203" pitchFamily="34" charset="77"/>
                <a:cs typeface="Calibri"/>
              </a:rPr>
            </a:b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Research quality</a:t>
            </a:r>
            <a:br>
              <a:rPr lang="en-GB" sz="1400">
                <a:latin typeface="Lato" panose="020F0502020204030203" pitchFamily="34" charset="77"/>
                <a:cs typeface="Calibri"/>
              </a:rPr>
            </a:b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Research intensity</a:t>
            </a:r>
            <a:br>
              <a:rPr lang="en-GB" sz="1400">
                <a:latin typeface="Lato" panose="020F0502020204030203" pitchFamily="34" charset="77"/>
                <a:cs typeface="Calibri"/>
              </a:rPr>
            </a:b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Graduate prospects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102F3-3E68-BECA-EAE2-77C1C6490DD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Turn ideas into reality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Develop essential skills ​</a:t>
            </a:r>
            <a:endParaRPr lang="en-GB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60922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Lato" panose="020F0502020204030203" pitchFamily="34" charset="77"/>
              </a:rPr>
              <a:t>Why study Business?</a:t>
            </a:r>
            <a:endParaRPr lang="en-US" sz="3600" b="1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Make an impact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Understand the world around you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Unlock a wide range of career paths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C5F9EF1-416F-C67D-55CB-2061F140E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759" b="759"/>
          <a:stretch>
            <a:fillRect/>
          </a:stretch>
        </p:blipFill>
        <p:spPr>
          <a:xfrm>
            <a:off x="2366683" y="2534503"/>
            <a:ext cx="7926038" cy="1585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414606" y="4805685"/>
            <a:ext cx="273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Business Manager Intern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409019" y="4805685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Entrepreneur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529858" y="4805685"/>
            <a:ext cx="249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Operations Manager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4D09E10-DBAD-4D27-62AC-7AAC57515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/>
        </p:blipFill>
        <p:spPr>
          <a:xfrm>
            <a:off x="8525334" y="2067459"/>
            <a:ext cx="2495659" cy="2494800"/>
          </a:xfrm>
          <a:prstGeom prst="rect">
            <a:avLst/>
          </a:prstGeom>
          <a:ln w="28575">
            <a:solidFill>
              <a:srgbClr val="036A94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2F6622-E8EC-A791-8FEF-C3AF5DD286E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455485" y="2066601"/>
            <a:ext cx="2494800" cy="2494800"/>
          </a:xfrm>
          <a:prstGeom prst="rect">
            <a:avLst/>
          </a:prstGeom>
          <a:ln w="28575">
            <a:solidFill>
              <a:srgbClr val="036A94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B9C036-87E3-1A6B-1FD7-593C5212EAF9}"/>
              </a:ext>
            </a:extLst>
          </p:cNvPr>
          <p:cNvSpPr/>
          <p:nvPr/>
        </p:nvSpPr>
        <p:spPr>
          <a:xfrm>
            <a:off x="8525334" y="5688430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072C940-8871-00FE-2807-C7C57482B5AB}"/>
              </a:ext>
            </a:extLst>
          </p:cNvPr>
          <p:cNvSpPr txBox="1"/>
          <p:nvPr/>
        </p:nvSpPr>
        <p:spPr>
          <a:xfrm>
            <a:off x="4455485" y="5301294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8C8E3CB-7FBB-1B70-D09E-EC55705FF4DF}"/>
              </a:ext>
            </a:extLst>
          </p:cNvPr>
          <p:cNvSpPr txBox="1"/>
          <p:nvPr/>
        </p:nvSpPr>
        <p:spPr>
          <a:xfrm>
            <a:off x="4455484" y="5754865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026518-CD52-3B44-4F94-9FE559999E9F}"/>
              </a:ext>
            </a:extLst>
          </p:cNvPr>
          <p:cNvSpPr/>
          <p:nvPr/>
        </p:nvSpPr>
        <p:spPr>
          <a:xfrm>
            <a:off x="430447" y="5754865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508EBF-1339-DA4B-3006-D888E2001C4D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410160" y="2066601"/>
            <a:ext cx="2496200" cy="2494800"/>
          </a:xfrm>
          <a:prstGeom prst="rect">
            <a:avLst/>
          </a:prstGeom>
          <a:ln w="28575">
            <a:solidFill>
              <a:srgbClr val="036A94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</a:rPr>
              <a:t>Here are some example roles and careers linked to​ </a:t>
            </a:r>
            <a:r>
              <a:rPr lang="en-GB" sz="2000" b="1">
                <a:solidFill>
                  <a:srgbClr val="036A94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Business​</a:t>
            </a:r>
            <a:endParaRPr lang="en-GB" sz="2000" b="1">
              <a:solidFill>
                <a:srgbClr val="036A94"/>
              </a:solidFill>
              <a:latin typeface="Lato" panose="020F0502020204030203" pitchFamily="34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979EA3B-7BCF-6869-1898-27A19349B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759" b="759"/>
          <a:stretch>
            <a:fillRect/>
          </a:stretch>
        </p:blipFill>
        <p:spPr>
          <a:xfrm>
            <a:off x="2366683" y="2534503"/>
            <a:ext cx="7926038" cy="15859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458986" y="4801692"/>
            <a:ext cx="3161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Sales Manager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374555" y="4805685"/>
            <a:ext cx="316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Production Manager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529858" y="4769726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Business Owner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D00BD-489E-1BD5-17E5-63449AB531F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10160" y="2060749"/>
            <a:ext cx="2494800" cy="2494800"/>
          </a:xfrm>
          <a:prstGeom prst="rect">
            <a:avLst/>
          </a:prstGeom>
          <a:ln w="28575">
            <a:solidFill>
              <a:srgbClr val="036A94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E3EEF-70B3-3E63-4E13-06B1E5B55C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529858" y="2060749"/>
            <a:ext cx="2494800" cy="2494800"/>
          </a:xfrm>
          <a:prstGeom prst="rect">
            <a:avLst/>
          </a:prstGeom>
          <a:ln w="28575">
            <a:solidFill>
              <a:srgbClr val="036A94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F60E1-31E7-BDFB-4223-6FF6F76B09C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464519" y="2060749"/>
            <a:ext cx="2494800" cy="2494800"/>
          </a:xfrm>
          <a:prstGeom prst="rect">
            <a:avLst/>
          </a:prstGeom>
          <a:ln w="28575">
            <a:solidFill>
              <a:srgbClr val="036A94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C938BC-CAF8-2810-C993-5153DD19D961}"/>
              </a:ext>
            </a:extLst>
          </p:cNvPr>
          <p:cNvSpPr/>
          <p:nvPr/>
        </p:nvSpPr>
        <p:spPr>
          <a:xfrm>
            <a:off x="8529858" y="5292505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DD824B-5FD0-D8FD-D599-D07B5E29E692}"/>
              </a:ext>
            </a:extLst>
          </p:cNvPr>
          <p:cNvSpPr/>
          <p:nvPr/>
        </p:nvSpPr>
        <p:spPr>
          <a:xfrm>
            <a:off x="8530295" y="5782252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1BEB8-0CDF-09E2-B066-9EC2A516C932}"/>
              </a:ext>
            </a:extLst>
          </p:cNvPr>
          <p:cNvSpPr/>
          <p:nvPr/>
        </p:nvSpPr>
        <p:spPr>
          <a:xfrm>
            <a:off x="4458986" y="5292505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C720C-2CE6-4B0D-776A-641BC67830BF}"/>
              </a:ext>
            </a:extLst>
          </p:cNvPr>
          <p:cNvSpPr/>
          <p:nvPr/>
        </p:nvSpPr>
        <p:spPr>
          <a:xfrm>
            <a:off x="374555" y="5280108"/>
            <a:ext cx="266169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FDDA0-86A8-A2EE-B356-315F87FA5E9B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</a:rPr>
              <a:t>Here are some example roles and careers linked to​ </a:t>
            </a:r>
            <a:r>
              <a:rPr lang="en-GB" sz="2000" b="1">
                <a:solidFill>
                  <a:srgbClr val="036A94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Business​</a:t>
            </a:r>
            <a:endParaRPr lang="en-GB" sz="2000" b="1">
              <a:solidFill>
                <a:srgbClr val="036A94"/>
              </a:solidFill>
              <a:latin typeface="Lato" panose="020F0502020204030203" pitchFamily="34" charset="77"/>
              <a:cs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735073-0BE5-93A3-6D76-07BEBBB14154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06421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Business:</a:t>
            </a:r>
          </a:p>
          <a:p>
            <a:pPr marL="0" indent="0">
              <a:buNone/>
            </a:pPr>
            <a:endParaRPr lang="en-GB" sz="500" b="1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360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7939B9-0B02-DD3A-6216-A16F22C81BC8}"/>
              </a:ext>
            </a:extLst>
          </p:cNvPr>
          <p:cNvSpPr txBox="1"/>
          <p:nvPr/>
        </p:nvSpPr>
        <p:spPr>
          <a:xfrm>
            <a:off x="1481683" y="2547824"/>
            <a:ext cx="37267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 Drone Operator: Cary's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3DE58-9EE8-4DB2-250E-43D3FE1D7FA1}"/>
              </a:ext>
            </a:extLst>
          </p:cNvPr>
          <p:cNvSpPr txBox="1"/>
          <p:nvPr/>
        </p:nvSpPr>
        <p:spPr>
          <a:xfrm>
            <a:off x="1481684" y="3748153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set up a Social Enterprise: Alison's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05200-55CB-3388-7BE2-E958BA91FAEF}"/>
              </a:ext>
            </a:extLst>
          </p:cNvPr>
          <p:cNvSpPr txBox="1"/>
          <p:nvPr/>
        </p:nvSpPr>
        <p:spPr>
          <a:xfrm>
            <a:off x="1431716" y="4690644"/>
            <a:ext cx="39089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Sales Perfomance Manager: Grant's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65978-2C7F-7BEE-0B2D-DE5B12A2A8C9}"/>
              </a:ext>
            </a:extLst>
          </p:cNvPr>
          <p:cNvSpPr txBox="1"/>
          <p:nvPr/>
        </p:nvSpPr>
        <p:spPr>
          <a:xfrm>
            <a:off x="6940592" y="3991740"/>
            <a:ext cx="41184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Insurance Account Manager | Explore careers |National Careers Service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AA0EE-44E0-C5A0-24E3-75663954681D}"/>
              </a:ext>
            </a:extLst>
          </p:cNvPr>
          <p:cNvSpPr txBox="1"/>
          <p:nvPr/>
        </p:nvSpPr>
        <p:spPr>
          <a:xfrm>
            <a:off x="6951468" y="2547824"/>
            <a:ext cx="429006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Corporate Responsibiity and Sustainability Practitioner | Explorecareers | National Careers Service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34508-D49B-42DA-171C-F6584CF87C3F}"/>
              </a:ext>
            </a:extLst>
          </p:cNvPr>
          <p:cNvSpPr txBox="1"/>
          <p:nvPr/>
        </p:nvSpPr>
        <p:spPr>
          <a:xfrm>
            <a:off x="6951468" y="4895214"/>
            <a:ext cx="39646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Business Manager | Explore careers |National Careers Service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(Business) </a:t>
            </a:r>
            <a:endParaRPr lang="en-GB" sz="3600" b="1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94BB15-A4DE-72D5-B290-C0A380436E24}"/>
              </a:ext>
            </a:extLst>
          </p:cNvPr>
          <p:cNvSpPr txBox="1"/>
          <p:nvPr/>
        </p:nvSpPr>
        <p:spPr>
          <a:xfrm>
            <a:off x="7371347" y="4232654"/>
            <a:ext cx="3048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006A94"/>
                </a:solidFill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Barrister</a:t>
            </a:r>
            <a:r>
              <a:rPr lang="en-GB" sz="3200" b="1">
                <a:solidFill>
                  <a:srgbClr val="006A94"/>
                </a:solidFill>
                <a:latin typeface="Lato" panose="020F0502020204030203" pitchFamily="34" charset="0"/>
                <a:ea typeface="Source Sans Pro"/>
                <a:cs typeface="Lato" panose="020F0502020204030203" pitchFamily="34" charset="0"/>
              </a:rPr>
              <a:t> </a:t>
            </a:r>
            <a:endParaRPr lang="en-GB" sz="3200">
              <a:solidFill>
                <a:srgbClr val="05A8A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8B727-6A3E-518D-B9C5-A6DBA0D93581}"/>
              </a:ext>
            </a:extLst>
          </p:cNvPr>
          <p:cNvSpPr txBox="1"/>
          <p:nvPr/>
        </p:nvSpPr>
        <p:spPr>
          <a:xfrm>
            <a:off x="7371347" y="2244206"/>
            <a:ext cx="39864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Mortgage Advisor</a:t>
            </a:r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GB" sz="3200" u="sng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E4A69-F2FF-B291-37E9-67131A363D53}"/>
              </a:ext>
            </a:extLst>
          </p:cNvPr>
          <p:cNvSpPr txBox="1"/>
          <p:nvPr/>
        </p:nvSpPr>
        <p:spPr>
          <a:xfrm>
            <a:off x="7371348" y="3246990"/>
            <a:ext cx="36495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006A94"/>
                </a:solidFill>
                <a:latin typeface="Lato" panose="020F0502020204030203" pitchFamily="34" charset="0"/>
                <a:cs typeface="Lato" panose="020F0502020204030203" pitchFamily="34" charset="0"/>
                <a:hlinkClick r:id="rId7"/>
              </a:rPr>
              <a:t>Retail Buyer</a:t>
            </a:r>
            <a:r>
              <a:rPr lang="en-GB" sz="3200" b="1">
                <a:solidFill>
                  <a:schemeClr val="accent4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GB" sz="3200" u="sng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3-5 minute talk to share with a small group on any role that interests you related to Business Studies.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3CDF30-1C70-F063-E587-312D3C03B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1" r="-1045"/>
          <a:stretch>
            <a:fillRect/>
          </a:stretch>
        </p:blipFill>
        <p:spPr>
          <a:xfrm>
            <a:off x="-1" y="3561438"/>
            <a:ext cx="2177473" cy="142334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F71FD6-1FB5-3E28-BBE4-2013969E245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4D6C926-A489-CB5D-6603-34B3D32FC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2" r="-1046" b="50033"/>
          <a:stretch>
            <a:fillRect/>
          </a:stretch>
        </p:blipFill>
        <p:spPr>
          <a:xfrm>
            <a:off x="4069977" y="6164729"/>
            <a:ext cx="8122024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036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4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123951" cy="1699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Manager Intern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>
                <a:solidFill>
                  <a:schemeClr val="bg2"/>
                </a:solidFill>
                <a:latin typeface="Lato"/>
                <a:ea typeface="Lato"/>
                <a:cs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Operational Researcher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Production Manager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 Manager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Business Studies?</a:t>
            </a:r>
            <a:endParaRPr lang="en-US" sz="36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036A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036A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036A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39761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Props1.xml><?xml version="1.0" encoding="utf-8"?>
<ds:datastoreItem xmlns:ds="http://schemas.openxmlformats.org/officeDocument/2006/customXml" ds:itemID="{2C0B5CDD-B7D6-4117-B957-B6261646FF95}">
  <ds:schemaRefs>
    <ds:schemaRef ds:uri="75ca23ed-fdba-4544-8426-dc162b381dbf"/>
    <ds:schemaRef ds:uri="7b4fb87f-23cb-4748-807b-ac6ab6b70c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75ca23ed-fdba-4544-8426-dc162b381dbf"/>
    <ds:schemaRef ds:uri="7b4fb87f-23cb-4748-807b-ac6ab6b70c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2169</Words>
  <Application>Microsoft Office PowerPoint</Application>
  <PresentationFormat>Widescreen</PresentationFormat>
  <Paragraphs>341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(Business)  </vt:lpstr>
      <vt:lpstr>PowerPoint Presentation</vt:lpstr>
      <vt:lpstr>PowerPoint Presentation</vt:lpstr>
      <vt:lpstr>PowerPoint Presentation</vt:lpstr>
      <vt:lpstr>PowerPoint Presentation</vt:lpstr>
      <vt:lpstr>Business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16</cp:revision>
  <dcterms:created xsi:type="dcterms:W3CDTF">2022-04-04T12:54:06Z</dcterms:created>
  <dcterms:modified xsi:type="dcterms:W3CDTF">2025-09-02T11:50:09Z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