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6_A93906D9.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1" r:id="rId5"/>
    <p:sldMasterId id="2147483660" r:id="rId6"/>
    <p:sldMasterId id="2147483651" r:id="rId7"/>
    <p:sldMasterId id="2147483654" r:id="rId8"/>
    <p:sldMasterId id="2147483676" r:id="rId9"/>
  </p:sldMasterIdLst>
  <p:notesMasterIdLst>
    <p:notesMasterId r:id="rId26"/>
  </p:notesMasterIdLst>
  <p:sldIdLst>
    <p:sldId id="266" r:id="rId10"/>
    <p:sldId id="265" r:id="rId11"/>
    <p:sldId id="285" r:id="rId12"/>
    <p:sldId id="297" r:id="rId13"/>
    <p:sldId id="271" r:id="rId14"/>
    <p:sldId id="256" r:id="rId15"/>
    <p:sldId id="269" r:id="rId16"/>
    <p:sldId id="262" r:id="rId17"/>
    <p:sldId id="300" r:id="rId18"/>
    <p:sldId id="296" r:id="rId19"/>
    <p:sldId id="273" r:id="rId20"/>
    <p:sldId id="291" r:id="rId21"/>
    <p:sldId id="298" r:id="rId22"/>
    <p:sldId id="299" r:id="rId23"/>
    <p:sldId id="293" r:id="rId24"/>
    <p:sldId id="258"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6923D-C69A-2D42-A4D5-5AA74C21BA64}" name="Josh Clarke" initials="JC" userId="S::jclarke@careersandenterprise.co.uk::1f1bbf5d-b007-4806-aa6b-91ab8e038bb2" providerId="AD"/>
  <p188:author id="{9F6D5970-FCBB-EE61-BE2C-33A064391527}" name="Tash Fuller" initials="TF" userId="S::nfuller@careersandenterprise.co.uk::281d84ef-d589-4e19-9b37-4850dfb7e0b2" providerId="AD"/>
  <p188:author id="{2948CD91-287B-3A82-22F6-A215488D9BBC}" name="Marie Jobson" initials="MJ" userId="S::mjobson@careersandenterprise.co.uk::bb001ab6-dd99-4b09-874d-ddf5a90bdfd2" providerId="AD"/>
  <p188:author id="{FB6E9FBE-6266-6B15-6B88-4629FD001FD4}" name="Philippa Hartley" initials="PH" userId="S::phartley@careersandenterprise.co.uk::2a2506f4-19e7-4777-8767-f0efb84bcc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045"/>
    <a:srgbClr val="484A47"/>
    <a:srgbClr val="000000"/>
    <a:srgbClr val="00A8A6"/>
    <a:srgbClr val="EBF7F7"/>
    <a:srgbClr val="E8B462"/>
    <a:srgbClr val="91C155"/>
    <a:srgbClr val="D7EAEA"/>
    <a:srgbClr val="E95F3F"/>
    <a:srgbClr val="EC5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6B81CA-6614-C68F-919D-F60D73E740C5}" v="1" dt="2025-08-27T12:29:52.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7"/>
    <p:restoredTop sz="63869" autoAdjust="0"/>
  </p:normalViewPr>
  <p:slideViewPr>
    <p:cSldViewPr snapToGrid="0">
      <p:cViewPr varScale="1">
        <p:scale>
          <a:sx n="70" d="100"/>
          <a:sy n="70" d="100"/>
        </p:scale>
        <p:origin x="167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6_A93906D9.xml><?xml version="1.0" encoding="utf-8"?>
<p188:cmLst xmlns:a="http://schemas.openxmlformats.org/drawingml/2006/main" xmlns:r="http://schemas.openxmlformats.org/officeDocument/2006/relationships" xmlns:p188="http://schemas.microsoft.com/office/powerpoint/2018/8/main">
  <p188:cm id="{A22D7305-576D-4BD0-9108-1B92AB149649}" authorId="{2948CD91-287B-3A82-22F6-A215488D9BBC}" created="2025-07-10T09:31:40.287">
    <ac:deMkLst xmlns:ac="http://schemas.microsoft.com/office/drawing/2013/main/command">
      <pc:docMk xmlns:pc="http://schemas.microsoft.com/office/powerpoint/2013/main/command"/>
      <pc:sldMk xmlns:pc="http://schemas.microsoft.com/office/powerpoint/2013/main/command" cId="2839086809" sldId="262"/>
      <ac:picMk id="6" creationId="{5EAA288C-13D7-1643-88DB-D59DCD4DDDF8}"/>
    </ac:deMkLst>
    <p188:txBody>
      <a:bodyPr/>
      <a:lstStyle/>
      <a:p>
        <a:r>
          <a:rPr lang="en-GB"/>
          <a:t>[This screen grab is not very accessible or inviting! It is also out of date can we use a different image if possible or just the banner so learners know they are looking at the right site https://nationalcareers.service.gov.uk/explore-careers?utm_source=CareersandEnterprise&amp;utm_medium=referral&amp;utm_campaign=MyLearning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227E9-049B-4639-9970-3AA4415DC243}" type="datetimeFigureOut">
              <a:t>9/2/2025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DAE-8EEE-416B-A7B3-405BE90A67B5}" type="slidenum">
              <a:t>‹#›</a:t>
            </a:fld>
            <a:endParaRPr lang="en-GB"/>
          </a:p>
        </p:txBody>
      </p:sp>
    </p:spTree>
    <p:extLst>
      <p:ext uri="{BB962C8B-B14F-4D97-AF65-F5344CB8AC3E}">
        <p14:creationId xmlns:p14="http://schemas.microsoft.com/office/powerpoint/2010/main" val="57967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uk/bitesize/tags/z4x3y9q/jobs-that-use-biology/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bitesize/tags/z4x3y9q/jobs-that-use-biology/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uk/bitesize/tags/zjb8f4j/jobs-that-use-science/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ationalcareers.service.gov.uk/explore-career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ypathcareersuk.com/other-careers-video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tionalcareers.service.gov.uk/explore-career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mbition.northeast-ca.gov.uk/buzz-quiz"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Purpose of slides: </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To allow you to highlight the relevance of your subject to future careers and opportunities</a:t>
            </a:r>
            <a:r>
              <a:rPr lang="en-US"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To enable students to explore the full range of options available to them</a:t>
            </a:r>
            <a:r>
              <a:rPr lang="en-US"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Aims:</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To engage students in your subject</a:t>
            </a:r>
            <a:r>
              <a:rPr lang="en-US"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To highlight pathways and opportunities from your subject</a:t>
            </a:r>
            <a:r>
              <a:rPr lang="en-US"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To encourage students to consider your subject at KS4/Post 16</a:t>
            </a:r>
            <a:r>
              <a:rPr lang="en-US"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To support work across the school towards Gatsby Benchmark 4</a:t>
            </a:r>
            <a:r>
              <a:rPr lang="en-US"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How to use these slides?</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These slides can be used at any point during KS3/4 or post 16 to engage students in learning and to highlight the relevance of your subject to future careers and opportunities</a:t>
            </a:r>
            <a:r>
              <a:rPr lang="en-US"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They will be of most relevance within an option process and can support work you are doing to encourage students to consider their options for KS4/Post 16</a:t>
            </a:r>
            <a:r>
              <a:rPr lang="en-US"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power point version of the infographic resource showing different options learners could follow to get into teaching. </a:t>
            </a:r>
            <a:endParaRPr lang="en-US" dirty="0"/>
          </a:p>
          <a:p>
            <a:r>
              <a:rPr lang="en-GB" dirty="0"/>
              <a:t>Go through this with your learners and give examples of different staff in your school, special school or college who followed these paths.</a:t>
            </a:r>
            <a:endParaRPr lang="en-US"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10</a:t>
            </a:fld>
            <a:endParaRPr lang="en-GB"/>
          </a:p>
        </p:txBody>
      </p:sp>
    </p:spTree>
    <p:extLst>
      <p:ext uri="{BB962C8B-B14F-4D97-AF65-F5344CB8AC3E}">
        <p14:creationId xmlns:p14="http://schemas.microsoft.com/office/powerpoint/2010/main" val="31955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31DAE-8EEE-416B-A7B3-405BE90A67B5}" type="slidenum">
              <a:rPr lang="en-GB"/>
              <a:t>11</a:t>
            </a:fld>
            <a:endParaRPr lang="en-GB"/>
          </a:p>
        </p:txBody>
      </p:sp>
    </p:spTree>
    <p:extLst>
      <p:ext uri="{BB962C8B-B14F-4D97-AF65-F5344CB8AC3E}">
        <p14:creationId xmlns:p14="http://schemas.microsoft.com/office/powerpoint/2010/main" val="316312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12</a:t>
            </a:fld>
            <a:endParaRPr lang="en-GB"/>
          </a:p>
        </p:txBody>
      </p:sp>
    </p:spTree>
    <p:extLst>
      <p:ext uri="{BB962C8B-B14F-4D97-AF65-F5344CB8AC3E}">
        <p14:creationId xmlns:p14="http://schemas.microsoft.com/office/powerpoint/2010/main" val="414279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13</a:t>
            </a:fld>
            <a:endParaRPr lang="en-GB"/>
          </a:p>
        </p:txBody>
      </p:sp>
    </p:spTree>
    <p:extLst>
      <p:ext uri="{BB962C8B-B14F-4D97-AF65-F5344CB8AC3E}">
        <p14:creationId xmlns:p14="http://schemas.microsoft.com/office/powerpoint/2010/main" val="300940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B68B5-7F57-5E67-67D8-E5091717B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95040-5012-8088-5435-321B06034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7E575-1BB4-E442-24A2-F773B9A01A5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2E025C-F062-AB5B-0D84-5FBF75F8000B}"/>
              </a:ext>
            </a:extLst>
          </p:cNvPr>
          <p:cNvSpPr>
            <a:spLocks noGrp="1"/>
          </p:cNvSpPr>
          <p:nvPr>
            <p:ph type="sldNum" sz="quarter" idx="5"/>
          </p:nvPr>
        </p:nvSpPr>
        <p:spPr/>
        <p:txBody>
          <a:bodyPr/>
          <a:lstStyle/>
          <a:p>
            <a:fld id="{F0931DAE-8EEE-416B-A7B3-405BE90A67B5}" type="slidenum">
              <a:rPr lang="en-GB" smtClean="0"/>
              <a:t>14</a:t>
            </a:fld>
            <a:endParaRPr lang="en-GB"/>
          </a:p>
        </p:txBody>
      </p:sp>
    </p:spTree>
    <p:extLst>
      <p:ext uri="{BB962C8B-B14F-4D97-AF65-F5344CB8AC3E}">
        <p14:creationId xmlns:p14="http://schemas.microsoft.com/office/powerpoint/2010/main" val="316563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15</a:t>
            </a:fld>
            <a:endParaRPr lang="en-GB"/>
          </a:p>
        </p:txBody>
      </p:sp>
    </p:spTree>
    <p:extLst>
      <p:ext uri="{BB962C8B-B14F-4D97-AF65-F5344CB8AC3E}">
        <p14:creationId xmlns:p14="http://schemas.microsoft.com/office/powerpoint/2010/main" val="204953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31DAE-8EEE-416B-A7B3-405BE90A67B5}" type="slidenum">
              <a:rPr lang="en-GB" smtClean="0"/>
              <a:t>16</a:t>
            </a:fld>
            <a:endParaRPr lang="en-GB"/>
          </a:p>
        </p:txBody>
      </p:sp>
    </p:spTree>
    <p:extLst>
      <p:ext uri="{BB962C8B-B14F-4D97-AF65-F5344CB8AC3E}">
        <p14:creationId xmlns:p14="http://schemas.microsoft.com/office/powerpoint/2010/main" val="351731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Why study Biology?</a:t>
            </a:r>
            <a:r>
              <a:rPr lang="en-GB" sz="1200" b="0" i="0" u="none" strike="noStrike"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Career opportunities</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Biology opens doors to a wide range of careers not just in science and healthcare, but also in education, environmental policy, biotechnology, and even science communication. ​</a:t>
            </a:r>
          </a:p>
          <a:p>
            <a:pPr rtl="0" fontAlgn="base"/>
            <a:r>
              <a:rPr lang="en-GB" sz="1200" b="1" i="0" u="none" strike="noStrike" kern="1200" dirty="0">
                <a:solidFill>
                  <a:schemeClr val="tx1"/>
                </a:solidFill>
                <a:effectLst/>
                <a:latin typeface="+mn-lt"/>
                <a:ea typeface="+mn-ea"/>
                <a:cs typeface="+mn-cs"/>
              </a:rPr>
              <a:t>Develop essential skills </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Studying biology helps learners grow a wide range of valuable skills that go far beyond the classroom. With a focus on how to design experiments, interpret data, spot patterns, and solve real-world problems. Biology teaches learners how to ask questions, explore ideas, and find evidence-based answers skills that are invaluable in a wide range of careers. ​</a:t>
            </a:r>
          </a:p>
          <a:p>
            <a:pPr rtl="0" fontAlgn="base"/>
            <a:r>
              <a:rPr lang="en-GB" sz="1200" b="1" i="0" u="none" strike="noStrike" kern="1200" dirty="0">
                <a:solidFill>
                  <a:schemeClr val="tx1"/>
                </a:solidFill>
                <a:effectLst/>
                <a:latin typeface="+mn-lt"/>
                <a:ea typeface="+mn-ea"/>
                <a:cs typeface="+mn-cs"/>
              </a:rPr>
              <a:t>Develop critical thinking</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Studying biology sharpens analytical skills, encourages evidence-based reasoning, and nurtures scientific literacy. These are valuable life skills that help learners become informed citizens and problem-solvers.​</a:t>
            </a:r>
          </a:p>
          <a:p>
            <a:pPr rtl="0" fontAlgn="base"/>
            <a:r>
              <a:rPr lang="en-GB" sz="1200" b="1" i="0" u="none" strike="noStrike" kern="1200" dirty="0">
                <a:solidFill>
                  <a:schemeClr val="tx1"/>
                </a:solidFill>
                <a:effectLst/>
                <a:latin typeface="+mn-lt"/>
                <a:ea typeface="+mn-ea"/>
                <a:cs typeface="+mn-cs"/>
              </a:rPr>
              <a:t>Solve real-world problems</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From tackling climate change to curing diseases, biology is at the heart of many global challenges. Showing learners how biology contributes to innovations in medicine, agriculture, and conservation can make learning feel meaningful and urgent.​</a:t>
            </a:r>
          </a:p>
          <a:p>
            <a:pPr rtl="0" fontAlgn="base"/>
            <a:r>
              <a:rPr lang="en-GB" sz="1200" b="1" i="0" u="none" strike="noStrike" kern="1200" dirty="0">
                <a:solidFill>
                  <a:schemeClr val="tx1"/>
                </a:solidFill>
                <a:effectLst/>
                <a:latin typeface="+mn-lt"/>
                <a:ea typeface="+mn-ea"/>
                <a:cs typeface="+mn-cs"/>
              </a:rPr>
              <a:t>Inform ethical decisions</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Learners develop the knowledge needed to understand and contribute meaningfully to ongoing discussions about complex bioethical issues, such as genetic engineering and medical advancements.​</a:t>
            </a:r>
          </a:p>
          <a:p>
            <a:pPr rtl="0" fontAlgn="base"/>
            <a:r>
              <a:rPr lang="en-GB" sz="1200" b="0" i="0" u="none" strike="noStrike" kern="1200" dirty="0">
                <a:solidFill>
                  <a:schemeClr val="tx1"/>
                </a:solidFill>
                <a:effectLst/>
                <a:latin typeface="+mn-lt"/>
                <a:ea typeface="+mn-ea"/>
                <a:cs typeface="+mn-cs"/>
              </a:rPr>
              <a:t>Reflection:​</a:t>
            </a:r>
          </a:p>
          <a:p>
            <a:pPr rtl="0" fontAlgn="base"/>
            <a:r>
              <a:rPr lang="en-GB" sz="1200" b="0" i="0" u="none" strike="noStrike" kern="1200" dirty="0">
                <a:solidFill>
                  <a:schemeClr val="tx1"/>
                </a:solidFill>
                <a:effectLst/>
                <a:latin typeface="+mn-lt"/>
                <a:ea typeface="+mn-ea"/>
                <a:cs typeface="+mn-cs"/>
              </a:rPr>
              <a:t>Is there anything else you would add to this list?​</a:t>
            </a:r>
          </a:p>
          <a:p>
            <a:pPr rtl="0" fontAlgn="base"/>
            <a:r>
              <a:rPr lang="en-GB" sz="1200" b="0" i="0" u="none" strike="noStrike" kern="1200" dirty="0">
                <a:solidFill>
                  <a:schemeClr val="tx1"/>
                </a:solidFill>
                <a:effectLst/>
                <a:latin typeface="+mn-lt"/>
                <a:ea typeface="+mn-ea"/>
                <a:cs typeface="+mn-cs"/>
              </a:rPr>
              <a:t>How do you share the importance of studying Biology with learners?​</a:t>
            </a:r>
          </a:p>
          <a:p>
            <a:pPr rtl="0" fontAlgn="base"/>
            <a:r>
              <a:rPr lang="en-GB" sz="1200" b="0" i="0" u="none" strike="noStrike" kern="1200" dirty="0">
                <a:solidFill>
                  <a:schemeClr val="tx1"/>
                </a:solidFill>
                <a:effectLst/>
                <a:latin typeface="+mn-lt"/>
                <a:ea typeface="+mn-ea"/>
                <a:cs typeface="+mn-cs"/>
              </a:rPr>
              <a:t>How do you communicate the value of studying Biology with parents and carers?​</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427FA38-E476-468F-BBCA-7E6E019007F0}" type="slidenum">
              <a:rPr lang="en-GB" smtClean="0"/>
              <a:t>2</a:t>
            </a:fld>
            <a:endParaRPr lang="en-GB"/>
          </a:p>
        </p:txBody>
      </p:sp>
    </p:spTree>
    <p:extLst>
      <p:ext uri="{BB962C8B-B14F-4D97-AF65-F5344CB8AC3E}">
        <p14:creationId xmlns:p14="http://schemas.microsoft.com/office/powerpoint/2010/main" val="282763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effectLst/>
              </a:rPr>
              <a:t>Jobs that use</a:t>
            </a:r>
            <a:r>
              <a:rPr lang="en-GB" dirty="0"/>
              <a:t> Biology </a:t>
            </a:r>
            <a:r>
              <a:rPr lang="en-GB" dirty="0">
                <a:effectLst/>
              </a:rPr>
              <a:t>BBC Bitesize Careers:</a:t>
            </a:r>
            <a:r>
              <a:rPr lang="en-GB" dirty="0"/>
              <a:t> </a:t>
            </a:r>
            <a:r>
              <a:rPr lang="en-GB" dirty="0">
                <a:effectLst/>
                <a:hlinkClick r:id="rId3"/>
              </a:rPr>
              <a:t>https://www.bbc.co.uk/bitesize/tags/</a:t>
            </a:r>
            <a:r>
              <a:rPr lang="en-GB" dirty="0">
                <a:hlinkClick r:id="rId3"/>
              </a:rPr>
              <a:t>z4x3y9q</a:t>
            </a:r>
            <a:r>
              <a:rPr lang="en-GB" dirty="0">
                <a:effectLst/>
                <a:hlinkClick r:id="rId3"/>
              </a:rPr>
              <a:t>/</a:t>
            </a:r>
            <a:r>
              <a:rPr lang="en-GB" dirty="0">
                <a:hlinkClick r:id="rId3"/>
              </a:rPr>
              <a:t>jobs-that-use-biology</a:t>
            </a:r>
            <a:r>
              <a:rPr lang="en-GB" dirty="0">
                <a:effectLst/>
                <a:hlinkClick r:id="rId3"/>
              </a:rPr>
              <a:t>/1</a:t>
            </a:r>
            <a:endParaRPr lang="en-US" dirty="0">
              <a:effectLst/>
            </a:endParaRPr>
          </a:p>
          <a:p>
            <a:pPr marL="0" lvl="0" indent="0">
              <a:lnSpc>
                <a:spcPct val="107000"/>
              </a:lnSpc>
              <a:spcAft>
                <a:spcPts val="800"/>
              </a:spcAft>
              <a:buNone/>
            </a:pPr>
            <a:endParaRPr lang="en-GB" dirty="0">
              <a:effectLst/>
              <a:cs typeface="Calibri"/>
            </a:endParaRPr>
          </a:p>
          <a:p>
            <a:pPr marL="0" lvl="0" indent="0">
              <a:lnSpc>
                <a:spcPct val="107000"/>
              </a:lnSpc>
              <a:spcAft>
                <a:spcPts val="800"/>
              </a:spcAft>
              <a:buNone/>
            </a:pPr>
            <a:r>
              <a:rPr lang="en-GB" b="1" dirty="0">
                <a:effectLst/>
              </a:rPr>
              <a:t>Activity Ideas:</a:t>
            </a:r>
            <a:endParaRPr lang="en-US" dirty="0">
              <a:effectLst/>
            </a:endParaRPr>
          </a:p>
          <a:p>
            <a:pPr marL="0" lvl="0" indent="0">
              <a:lnSpc>
                <a:spcPct val="107000"/>
              </a:lnSpc>
              <a:spcAft>
                <a:spcPts val="800"/>
              </a:spcAft>
              <a:buNone/>
            </a:pPr>
            <a:r>
              <a:rPr lang="en-GB" dirty="0">
                <a:effectLst/>
              </a:rPr>
              <a:t>Ahead of revealing content of slide, encourage students to think about as many roles linked to your subject as they can in pairs/groups.</a:t>
            </a:r>
            <a:endParaRPr lang="en-US" dirty="0">
              <a:effectLst/>
            </a:endParaRPr>
          </a:p>
          <a:p>
            <a:pPr marL="0" lvl="0" indent="0">
              <a:lnSpc>
                <a:spcPct val="107000"/>
              </a:lnSpc>
              <a:spcAft>
                <a:spcPts val="800"/>
              </a:spcAft>
              <a:buNone/>
            </a:pPr>
            <a:r>
              <a:rPr lang="en-GB" dirty="0">
                <a:effectLst/>
              </a:rPr>
              <a:t>Encourage students to engage with specific videos/profiles or direct students to specific roles/careers to predict, research and reflect on:</a:t>
            </a:r>
            <a:endParaRPr lang="en-US" dirty="0">
              <a:effectLst/>
            </a:endParaRPr>
          </a:p>
          <a:p>
            <a:pPr marL="0" lvl="0" indent="0">
              <a:lnSpc>
                <a:spcPct val="107000"/>
              </a:lnSpc>
              <a:spcAft>
                <a:spcPts val="800"/>
              </a:spcAft>
              <a:buNone/>
            </a:pPr>
            <a:endParaRPr lang="en-GB" dirty="0">
              <a:effectLst/>
            </a:endParaRPr>
          </a:p>
          <a:p>
            <a:pPr marL="171450" lvl="0" indent="-171450">
              <a:lnSpc>
                <a:spcPct val="107000"/>
              </a:lnSpc>
              <a:spcAft>
                <a:spcPts val="800"/>
              </a:spcAft>
              <a:buFont typeface="Arial,Sans-Serif"/>
              <a:buChar char="•"/>
            </a:pPr>
            <a:r>
              <a:rPr lang="en-GB" dirty="0">
                <a:effectLst/>
              </a:rPr>
              <a:t>Pathways</a:t>
            </a:r>
            <a:endParaRPr lang="en-US" dirty="0">
              <a:effectLst/>
            </a:endParaRPr>
          </a:p>
          <a:p>
            <a:pPr marL="171450" lvl="0" indent="-171450">
              <a:lnSpc>
                <a:spcPct val="107000"/>
              </a:lnSpc>
              <a:spcAft>
                <a:spcPts val="800"/>
              </a:spcAft>
              <a:buFont typeface="Arial,Sans-Serif"/>
              <a:buChar char="•"/>
            </a:pPr>
            <a:r>
              <a:rPr lang="en-GB" dirty="0">
                <a:effectLst/>
              </a:rPr>
              <a:t>Essential Skills</a:t>
            </a:r>
            <a:endParaRPr lang="en-US" dirty="0">
              <a:effectLst/>
            </a:endParaRPr>
          </a:p>
          <a:p>
            <a:pPr marL="171450" lvl="0" indent="-171450">
              <a:lnSpc>
                <a:spcPct val="107000"/>
              </a:lnSpc>
              <a:spcAft>
                <a:spcPts val="800"/>
              </a:spcAft>
              <a:buFont typeface="Arial,Sans-Serif"/>
              <a:buChar char="•"/>
            </a:pPr>
            <a:r>
              <a:rPr lang="en-GB" dirty="0">
                <a:effectLst/>
              </a:rPr>
              <a:t>Wages/Work Conditions</a:t>
            </a:r>
            <a:endParaRPr lang="en-US" dirty="0">
              <a:effectLst/>
            </a:endParaRPr>
          </a:p>
          <a:p>
            <a:pPr marL="171450" indent="-171450">
              <a:lnSpc>
                <a:spcPct val="107000"/>
              </a:lnSpc>
              <a:spcAft>
                <a:spcPts val="800"/>
              </a:spcAft>
              <a:buFont typeface="Arial,Sans-Serif"/>
              <a:buChar char="•"/>
            </a:pPr>
            <a:r>
              <a:rPr lang="en-GB" dirty="0">
                <a:effectLst/>
              </a:rPr>
              <a:t>Why they, might like/not like </a:t>
            </a:r>
            <a:r>
              <a:rPr lang="en-GB" dirty="0"/>
              <a:t>in a particular</a:t>
            </a:r>
            <a:r>
              <a:rPr lang="en-GB" dirty="0">
                <a:effectLst/>
              </a:rPr>
              <a:t> role?</a:t>
            </a:r>
            <a:endParaRPr lang="en-US" dirty="0"/>
          </a:p>
          <a:p>
            <a:pPr marL="171450" indent="-171450">
              <a:lnSpc>
                <a:spcPct val="107000"/>
              </a:lnSpc>
              <a:spcAft>
                <a:spcPts val="800"/>
              </a:spcAft>
              <a:buFont typeface="Arial,Sans-Serif"/>
              <a:buChar char="•"/>
            </a:pPr>
            <a:endParaRPr lang="en-GB" dirty="0"/>
          </a:p>
          <a:p>
            <a:pPr>
              <a:lnSpc>
                <a:spcPct val="107000"/>
              </a:lnSpc>
              <a:spcAft>
                <a:spcPts val="800"/>
              </a:spcAft>
            </a:pPr>
            <a:endParaRPr lang="en-GB" dirty="0">
              <a:effectLst/>
            </a:endParaRPr>
          </a:p>
          <a:p>
            <a:pPr marL="0" lvl="0" indent="0">
              <a:lnSpc>
                <a:spcPct val="107000"/>
              </a:lnSpc>
              <a:spcAft>
                <a:spcPts val="800"/>
              </a:spcAft>
              <a:buNone/>
            </a:pPr>
            <a:endParaRPr lang="en-GB" dirty="0">
              <a:effectLst/>
            </a:endParaRPr>
          </a:p>
          <a:p>
            <a:pPr marL="342900" lvl="0" indent="-342900">
              <a:lnSpc>
                <a:spcPct val="107000"/>
              </a:lnSpc>
              <a:spcAft>
                <a:spcPts val="800"/>
              </a:spcAft>
              <a:buFont typeface="Symbol,Sans-Serif"/>
              <a:buChar char=""/>
            </a:pPr>
            <a:endParaRPr lang="en-GB" dirty="0">
              <a:effectLst/>
            </a:endParaRPr>
          </a:p>
          <a:p>
            <a:pPr lvl="0"/>
            <a:endParaRPr lang="en-US" dirty="0">
              <a:effectLst/>
            </a:endParaRPr>
          </a:p>
          <a:p>
            <a:pPr>
              <a:lnSpc>
                <a:spcPct val="107000"/>
              </a:lnSpc>
              <a:spcAft>
                <a:spcPts val="800"/>
              </a:spcAft>
              <a:buFont typeface="Symbol" panose="05050102010706020507" pitchFamily="18" charset="2"/>
            </a:pPr>
            <a:endParaRPr lang="en-GB" dirty="0">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3</a:t>
            </a:fld>
            <a:endParaRPr lang="en-GB"/>
          </a:p>
        </p:txBody>
      </p:sp>
    </p:spTree>
    <p:extLst>
      <p:ext uri="{BB962C8B-B14F-4D97-AF65-F5344CB8AC3E}">
        <p14:creationId xmlns:p14="http://schemas.microsoft.com/office/powerpoint/2010/main" val="155171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F27AF-8F76-7E96-C0DC-D685C82DD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F9BAF-3116-18F0-7BF3-613DEB9B3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15A9B-9DBF-0AE6-62E9-573F101BE281}"/>
              </a:ext>
            </a:extLst>
          </p:cNvPr>
          <p:cNvSpPr>
            <a:spLocks noGrp="1"/>
          </p:cNvSpPr>
          <p:nvPr>
            <p:ph type="body" idx="1"/>
          </p:nvPr>
        </p:nvSpPr>
        <p:spPr/>
        <p:txBody>
          <a:bodyPr/>
          <a:lstStyle/>
          <a:p>
            <a:r>
              <a:rPr lang="en-GB" dirty="0">
                <a:effectLst/>
              </a:rPr>
              <a:t>Jobs that use</a:t>
            </a:r>
            <a:r>
              <a:rPr lang="en-GB" dirty="0"/>
              <a:t> Biology </a:t>
            </a:r>
            <a:r>
              <a:rPr lang="en-GB" dirty="0">
                <a:effectLst/>
              </a:rPr>
              <a:t>BBC Bitesize Careers:</a:t>
            </a:r>
            <a:r>
              <a:rPr lang="en-GB" dirty="0"/>
              <a:t> </a:t>
            </a:r>
            <a:r>
              <a:rPr lang="en-GB" dirty="0">
                <a:effectLst/>
                <a:hlinkClick r:id="rId3"/>
              </a:rPr>
              <a:t>https://www.bbc.co.uk/bitesize/tags/</a:t>
            </a:r>
            <a:r>
              <a:rPr lang="en-GB" dirty="0">
                <a:hlinkClick r:id="rId3"/>
              </a:rPr>
              <a:t>z4x3y9q</a:t>
            </a:r>
            <a:r>
              <a:rPr lang="en-GB" dirty="0">
                <a:effectLst/>
                <a:hlinkClick r:id="rId3"/>
              </a:rPr>
              <a:t>/</a:t>
            </a:r>
            <a:r>
              <a:rPr lang="en-GB" dirty="0">
                <a:hlinkClick r:id="rId3"/>
              </a:rPr>
              <a:t>jobs-that-use-biology</a:t>
            </a:r>
            <a:r>
              <a:rPr lang="en-GB" dirty="0">
                <a:effectLst/>
                <a:hlinkClick r:id="rId3"/>
              </a:rPr>
              <a:t>/1</a:t>
            </a:r>
            <a:endParaRPr lang="en-GB" dirty="0">
              <a:hlinkClick r:id="rId3"/>
            </a:endParaRPr>
          </a:p>
          <a:p>
            <a:pPr>
              <a:lnSpc>
                <a:spcPct val="107000"/>
              </a:lnSpc>
              <a:spcAft>
                <a:spcPts val="800"/>
              </a:spcAft>
            </a:pPr>
            <a:endParaRPr lang="en-GB" dirty="0">
              <a:effectLst/>
              <a:cs typeface="Calibri"/>
            </a:endParaRPr>
          </a:p>
          <a:p>
            <a:pPr marL="0" lvl="0" indent="0">
              <a:lnSpc>
                <a:spcPct val="107000"/>
              </a:lnSpc>
              <a:spcAft>
                <a:spcPts val="800"/>
              </a:spcAft>
              <a:buNone/>
            </a:pPr>
            <a:r>
              <a:rPr lang="en-GB" b="1" dirty="0">
                <a:effectLst/>
              </a:rPr>
              <a:t>Activity Ideas:</a:t>
            </a:r>
            <a:endParaRPr lang="en-US" dirty="0">
              <a:effectLst/>
            </a:endParaRPr>
          </a:p>
          <a:p>
            <a:pPr marL="0" lvl="0" indent="0">
              <a:lnSpc>
                <a:spcPct val="107000"/>
              </a:lnSpc>
              <a:spcAft>
                <a:spcPts val="800"/>
              </a:spcAft>
              <a:buNone/>
            </a:pPr>
            <a:r>
              <a:rPr lang="en-GB" dirty="0">
                <a:effectLst/>
              </a:rPr>
              <a:t>Ahead of revealing content of slide, encourage students to think about as many roles linked to your subject as they can in pairs/groups.</a:t>
            </a:r>
            <a:endParaRPr lang="en-US" dirty="0">
              <a:effectLst/>
            </a:endParaRPr>
          </a:p>
          <a:p>
            <a:pPr marL="0" lvl="0" indent="0">
              <a:lnSpc>
                <a:spcPct val="107000"/>
              </a:lnSpc>
              <a:spcAft>
                <a:spcPts val="800"/>
              </a:spcAft>
              <a:buNone/>
            </a:pPr>
            <a:r>
              <a:rPr lang="en-GB" dirty="0">
                <a:effectLst/>
              </a:rPr>
              <a:t>Encourage students to engage with specific videos/profiles or direct students to specific roles/careers to predict, research and reflect on:</a:t>
            </a:r>
            <a:endParaRPr lang="en-US" dirty="0">
              <a:effectLst/>
            </a:endParaRPr>
          </a:p>
          <a:p>
            <a:pPr marL="0" lvl="0" indent="0">
              <a:lnSpc>
                <a:spcPct val="107000"/>
              </a:lnSpc>
              <a:spcAft>
                <a:spcPts val="800"/>
              </a:spcAft>
              <a:buNone/>
            </a:pPr>
            <a:endParaRPr lang="en-GB" dirty="0">
              <a:effectLst/>
            </a:endParaRPr>
          </a:p>
          <a:p>
            <a:pPr marL="171450" lvl="0" indent="-171450">
              <a:lnSpc>
                <a:spcPct val="107000"/>
              </a:lnSpc>
              <a:spcAft>
                <a:spcPts val="800"/>
              </a:spcAft>
              <a:buFont typeface="Arial,Sans-Serif"/>
              <a:buChar char="•"/>
            </a:pPr>
            <a:r>
              <a:rPr lang="en-GB" dirty="0">
                <a:effectLst/>
              </a:rPr>
              <a:t>Pathways</a:t>
            </a:r>
            <a:endParaRPr lang="en-US" dirty="0">
              <a:effectLst/>
            </a:endParaRPr>
          </a:p>
          <a:p>
            <a:pPr marL="171450" lvl="0" indent="-171450">
              <a:lnSpc>
                <a:spcPct val="107000"/>
              </a:lnSpc>
              <a:spcAft>
                <a:spcPts val="800"/>
              </a:spcAft>
              <a:buFont typeface="Arial,Sans-Serif"/>
              <a:buChar char="•"/>
            </a:pPr>
            <a:r>
              <a:rPr lang="en-GB" dirty="0">
                <a:effectLst/>
              </a:rPr>
              <a:t>Essential Skills</a:t>
            </a:r>
            <a:endParaRPr lang="en-US" dirty="0">
              <a:effectLst/>
            </a:endParaRPr>
          </a:p>
          <a:p>
            <a:pPr marL="171450" lvl="0" indent="-171450">
              <a:lnSpc>
                <a:spcPct val="107000"/>
              </a:lnSpc>
              <a:spcAft>
                <a:spcPts val="800"/>
              </a:spcAft>
              <a:buFont typeface="Arial,Sans-Serif"/>
              <a:buChar char="•"/>
            </a:pPr>
            <a:r>
              <a:rPr lang="en-GB" dirty="0">
                <a:effectLst/>
              </a:rPr>
              <a:t>Wages/Work Conditions</a:t>
            </a:r>
            <a:endParaRPr lang="en-US" dirty="0">
              <a:effectLst/>
            </a:endParaRPr>
          </a:p>
          <a:p>
            <a:pPr marL="171450" indent="-171450">
              <a:lnSpc>
                <a:spcPct val="107000"/>
              </a:lnSpc>
              <a:spcAft>
                <a:spcPts val="800"/>
              </a:spcAft>
              <a:buFont typeface="Arial,Sans-Serif"/>
              <a:buChar char="•"/>
            </a:pPr>
            <a:r>
              <a:rPr lang="en-GB" dirty="0">
                <a:effectLst/>
              </a:rPr>
              <a:t>Why they, might like/not like </a:t>
            </a:r>
            <a:r>
              <a:rPr lang="en-GB" dirty="0"/>
              <a:t>in a particular </a:t>
            </a:r>
            <a:r>
              <a:rPr lang="en-GB" dirty="0">
                <a:effectLst/>
              </a:rPr>
              <a:t>role?</a:t>
            </a:r>
            <a:endParaRPr lang="en-GB" dirty="0"/>
          </a:p>
          <a:p>
            <a:pPr marL="171450" indent="-171450">
              <a:lnSpc>
                <a:spcPct val="107000"/>
              </a:lnSpc>
              <a:spcAft>
                <a:spcPts val="800"/>
              </a:spcAft>
              <a:buFont typeface="Arial,Sans-Serif"/>
              <a:buChar char="•"/>
            </a:pPr>
            <a:endParaRPr lang="en-GB" dirty="0">
              <a:cs typeface="Calibri"/>
            </a:endParaRP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FAE5E18D-8FC5-103F-4D07-ED746ADADD4B}"/>
              </a:ext>
            </a:extLst>
          </p:cNvPr>
          <p:cNvSpPr>
            <a:spLocks noGrp="1"/>
          </p:cNvSpPr>
          <p:nvPr>
            <p:ph type="sldNum" sz="quarter" idx="5"/>
          </p:nvPr>
        </p:nvSpPr>
        <p:spPr/>
        <p:txBody>
          <a:bodyPr/>
          <a:lstStyle/>
          <a:p>
            <a:fld id="{5427FA38-E476-468F-BBCA-7E6E019007F0}" type="slidenum">
              <a:rPr lang="en-GB" smtClean="0"/>
              <a:t>4</a:t>
            </a:fld>
            <a:endParaRPr lang="en-GB"/>
          </a:p>
        </p:txBody>
      </p:sp>
    </p:spTree>
    <p:extLst>
      <p:ext uri="{BB962C8B-B14F-4D97-AF65-F5344CB8AC3E}">
        <p14:creationId xmlns:p14="http://schemas.microsoft.com/office/powerpoint/2010/main" val="132016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students to understand the wide range of possibilities arising from your subject. Here’s some to explore…try and focus on less obvious choices</a:t>
            </a:r>
          </a:p>
          <a:p>
            <a:endParaRPr lang="en-US" dirty="0"/>
          </a:p>
          <a:p>
            <a:r>
              <a:rPr lang="en-US" dirty="0"/>
              <a:t>To select more yourself:</a:t>
            </a:r>
          </a:p>
          <a:p>
            <a:r>
              <a:rPr lang="en-US" dirty="0"/>
              <a:t>BBC Bitesize link:</a:t>
            </a:r>
          </a:p>
          <a:p>
            <a:r>
              <a:rPr lang="en-US" dirty="0">
                <a:hlinkClick r:id="rId3"/>
              </a:rPr>
              <a:t>https://www.bbc.co.uk/bitesize/tags/zjb8f4j/jobs-that-use-science/1</a:t>
            </a:r>
            <a:endParaRPr lang="en-US" dirty="0">
              <a:cs typeface="Calibri" panose="020F0502020204030204"/>
              <a:hlinkClick r:id="rId3"/>
            </a:endParaRPr>
          </a:p>
          <a:p>
            <a:endParaRPr lang="en-US" dirty="0">
              <a:cs typeface="Calibri" panose="020F0502020204030204"/>
            </a:endParaRPr>
          </a:p>
          <a:p>
            <a:r>
              <a:rPr lang="en-US" dirty="0"/>
              <a:t>National Careers Service link:</a:t>
            </a:r>
          </a:p>
          <a:p>
            <a:r>
              <a:rPr lang="en-US" dirty="0">
                <a:hlinkClick r:id="rId4"/>
              </a:rPr>
              <a:t>https://nationalcareers.service.gov.uk/explore-careers</a:t>
            </a:r>
            <a:endParaRPr lang="en-US" dirty="0"/>
          </a:p>
          <a:p>
            <a:endParaRPr lang="en-US" dirty="0"/>
          </a:p>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5</a:t>
            </a:fld>
            <a:endParaRPr lang="en-GB"/>
          </a:p>
        </p:txBody>
      </p:sp>
    </p:spTree>
    <p:extLst>
      <p:ext uri="{BB962C8B-B14F-4D97-AF65-F5344CB8AC3E}">
        <p14:creationId xmlns:p14="http://schemas.microsoft.com/office/powerpoint/2010/main" val="272336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MYPATH are a series of fabulous videos designed to inspire students in a variety of jobs.</a:t>
            </a:r>
          </a:p>
          <a:p>
            <a:endParaRPr lang="en-US" dirty="0"/>
          </a:p>
          <a:p>
            <a:r>
              <a:rPr lang="en-US" dirty="0">
                <a:hlinkClick r:id="rId3"/>
              </a:rPr>
              <a:t>https://www.mypathcareersuk.com/other-careers-videos</a:t>
            </a:r>
            <a:endParaRPr lang="en-US" dirty="0"/>
          </a:p>
          <a:p>
            <a:endParaRPr lang="en-US" dirty="0"/>
          </a:p>
          <a:p>
            <a:r>
              <a:rPr lang="en-US" dirty="0"/>
              <a:t>Inspire students with these clips.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0931DAE-8EEE-416B-A7B3-405BE90A67B5}" type="slidenum">
              <a:rPr lang="en-GB"/>
              <a:t>6</a:t>
            </a:fld>
            <a:endParaRPr lang="en-GB"/>
          </a:p>
        </p:txBody>
      </p:sp>
    </p:spTree>
    <p:extLst>
      <p:ext uri="{BB962C8B-B14F-4D97-AF65-F5344CB8AC3E}">
        <p14:creationId xmlns:p14="http://schemas.microsoft.com/office/powerpoint/2010/main" val="237745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7</a:t>
            </a:fld>
            <a:endParaRPr lang="en-GB"/>
          </a:p>
        </p:txBody>
      </p:sp>
    </p:spTree>
    <p:extLst>
      <p:ext uri="{BB962C8B-B14F-4D97-AF65-F5344CB8AC3E}">
        <p14:creationId xmlns:p14="http://schemas.microsoft.com/office/powerpoint/2010/main" val="375558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https://nationalcareers.service.gov.uk/explore-careers</a:t>
            </a:r>
          </a:p>
          <a:p>
            <a:endParaRPr lang="en-GB" dirty="0"/>
          </a:p>
          <a:p>
            <a:r>
              <a:rPr lang="en-GB" b="1" dirty="0"/>
              <a:t>How to use this slide:</a:t>
            </a:r>
            <a:endParaRPr lang="en-GB" dirty="0"/>
          </a:p>
          <a:p>
            <a:endParaRPr lang="en-GB" dirty="0"/>
          </a:p>
          <a:p>
            <a:pPr>
              <a:defRPr/>
            </a:pPr>
            <a:r>
              <a:rPr lang="en-GB" dirty="0"/>
              <a:t>Highlight the National Careers Service: Explore Careers Tool </a:t>
            </a:r>
            <a:r>
              <a:rPr kumimoji="0" lang="en-GB" b="0" i="0" u="none" strike="noStrike" kern="1200" cap="none" spc="0" normalizeH="0" baseline="0" noProof="0" dirty="0">
                <a:ln>
                  <a:noFill/>
                </a:ln>
                <a:effectLst/>
                <a:uLnTx/>
                <a:uFillTx/>
                <a:hlinkClick r:id="rId3"/>
              </a:rPr>
              <a:t>https://nationalcareers.service.gov.uk/explore-careers</a:t>
            </a:r>
            <a:endParaRPr lang="en-GB" dirty="0">
              <a:hlinkClick r:id="rId3"/>
            </a:endParaRPr>
          </a:p>
          <a:p>
            <a:pPr marL="0" marR="0" lvl="0" indent="0" algn="l" defTabSz="914400">
              <a:lnSpc>
                <a:spcPct val="100000"/>
              </a:lnSpc>
              <a:spcBef>
                <a:spcPts val="0"/>
              </a:spcBef>
              <a:spcAft>
                <a:spcPts val="0"/>
              </a:spcAft>
              <a:buNone/>
              <a:tabLst/>
              <a:defRPr/>
            </a:pPr>
            <a:endParaRPr lang="en-GB" b="0" i="0" u="none" strike="noStrike" kern="1200" cap="none" spc="0" normalizeH="0" baseline="0" noProof="0" dirty="0">
              <a:ln>
                <a:noFill/>
              </a:ln>
              <a:effectLst/>
              <a:uLnTx/>
              <a:uFillTx/>
              <a:ea typeface="+mn-ea"/>
              <a:cs typeface="+mn-cs"/>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Encourage students to access the tool and research general or specific roles linked to your subject.</a:t>
            </a:r>
            <a:endParaRPr lang="en-GB" b="0" i="0" u="none" strike="noStrike" kern="1200" cap="none" spc="0" normalizeH="0" baseline="0" noProof="0" dirty="0">
              <a:ln>
                <a:noFill/>
              </a:ln>
              <a:effectLst/>
              <a:uLnTx/>
              <a:uFillTx/>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Set students comparative/reflective tasks about why students may/may not like jobs they research.</a:t>
            </a:r>
            <a:endParaRPr lang="en-GB" b="0" i="0" u="none" strike="noStrike" kern="1200" cap="none" spc="0" normalizeH="0" baseline="0" noProof="0" dirty="0">
              <a:ln>
                <a:noFill/>
              </a:ln>
              <a:effectLst/>
              <a:uLnTx/>
              <a:uFillTx/>
            </a:endParaRPr>
          </a:p>
          <a:p>
            <a:pPr marL="0" marR="0" lvl="0" indent="0" algn="l" defTabSz="914400">
              <a:lnSpc>
                <a:spcPct val="100000"/>
              </a:lnSpc>
              <a:spcBef>
                <a:spcPts val="0"/>
              </a:spcBef>
              <a:spcAft>
                <a:spcPts val="0"/>
              </a:spcAft>
              <a:buNone/>
              <a:tabLst/>
              <a:defRPr/>
            </a:pPr>
            <a:endParaRPr lang="en-GB" b="0" i="0" u="none" strike="noStrike" kern="1200" cap="none" spc="0" normalizeH="0" baseline="0" noProof="0" dirty="0">
              <a:ln>
                <a:noFill/>
              </a:ln>
              <a:effectLst/>
              <a:uLnTx/>
              <a:uFillTx/>
              <a:ea typeface="+mn-ea"/>
              <a:cs typeface="+mn-cs"/>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Ask if your students have done the Buzz quiz (5mins to complete) – if they haven’t then consider setting this as a pre/post task to allow them to reflect on how these roles may suit them based n their profile. Take the test and find out which animal you are, too!</a:t>
            </a:r>
            <a:endParaRPr lang="en-GB" b="0" i="0" u="none" strike="noStrike" kern="1200" cap="none" spc="0" normalizeH="0" baseline="0" noProof="0" dirty="0">
              <a:ln>
                <a:noFill/>
              </a:ln>
              <a:effectLst/>
              <a:uLnTx/>
              <a:uFillTx/>
            </a:endParaRPr>
          </a:p>
          <a:p>
            <a:pPr>
              <a:defRPr/>
            </a:pPr>
            <a:r>
              <a:rPr lang="en-GB" dirty="0">
                <a:hlinkClick r:id="rId4"/>
              </a:rPr>
              <a:t>The Buzz Quiz (Quiz) - North East Ambition</a:t>
            </a:r>
            <a:endParaRPr lang="en-GB" dirty="0"/>
          </a:p>
          <a:p>
            <a:pPr>
              <a:defRPr/>
            </a:pPr>
            <a:endParaRPr lang="en-GB" dirty="0"/>
          </a:p>
          <a:p>
            <a:pPr marL="0" marR="0" lvl="0" indent="0" algn="l" defTabSz="914400">
              <a:lnSpc>
                <a:spcPct val="100000"/>
              </a:lnSpc>
              <a:spcBef>
                <a:spcPts val="0"/>
              </a:spcBef>
              <a:spcAft>
                <a:spcPts val="0"/>
              </a:spcAft>
              <a:buNone/>
              <a:tabLst/>
              <a:defRPr/>
            </a:pPr>
            <a:endParaRPr lang="en-GB" b="0" i="0" u="none" strike="noStrike" kern="1200" cap="none" spc="0" normalizeH="0" baseline="0" noProof="0" dirty="0">
              <a:ln>
                <a:noFill/>
              </a:ln>
              <a:effectLst/>
              <a:uLnTx/>
              <a:uFillTx/>
              <a:cs typeface="Calibri"/>
            </a:endParaRPr>
          </a:p>
          <a:p>
            <a:endParaRPr lang="en-GB" dirty="0"/>
          </a:p>
          <a:p>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7FA38-E476-468F-BBCA-7E6E019007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0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A163F-D55C-379C-5CE6-C1AB5C039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BB33D-5017-C9DE-45E0-10102ABFF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2FB6D-0085-38EB-0FE1-DE154CBE814B}"/>
              </a:ext>
            </a:extLst>
          </p:cNvPr>
          <p:cNvSpPr>
            <a:spLocks noGrp="1"/>
          </p:cNvSpPr>
          <p:nvPr>
            <p:ph type="body" idx="1"/>
          </p:nvPr>
        </p:nvSpPr>
        <p:spPr/>
        <p:txBody>
          <a:bodyPr/>
          <a:lstStyle/>
          <a:p>
            <a:r>
              <a:rPr lang="en-GB" dirty="0"/>
              <a:t>Use the bullets on the slide to discuss benefits of teaching.</a:t>
            </a:r>
            <a:endParaRPr lang="en-GB" dirty="0">
              <a:cs typeface="Calibri"/>
            </a:endParaRPr>
          </a:p>
          <a:p>
            <a:r>
              <a:rPr lang="en-GB" dirty="0"/>
              <a:t>Bring through the reasons cited in your guide P5:</a:t>
            </a:r>
            <a:endParaRPr lang="en-GB" dirty="0">
              <a:cs typeface="Calibri"/>
            </a:endParaRPr>
          </a:p>
          <a:p>
            <a:r>
              <a:rPr lang="en-GB" dirty="0"/>
              <a:t>Re teaching: </a:t>
            </a:r>
          </a:p>
          <a:p>
            <a:r>
              <a:rPr lang="en-GB" dirty="0"/>
              <a:t>2. Turn your passion into a career</a:t>
            </a:r>
            <a:endParaRPr lang="en-GB" dirty="0">
              <a:cs typeface="Calibri"/>
            </a:endParaRPr>
          </a:p>
          <a:p>
            <a:r>
              <a:rPr lang="en-GB" dirty="0"/>
              <a:t>3. The reward is always worth the challenge</a:t>
            </a:r>
            <a:endParaRPr lang="en-GB" dirty="0">
              <a:cs typeface="Calibri"/>
            </a:endParaRPr>
          </a:p>
          <a:p>
            <a:r>
              <a:rPr lang="en-GB" dirty="0"/>
              <a:t>4. More time for what you love</a:t>
            </a:r>
            <a:endParaRPr lang="en-GB" dirty="0">
              <a:cs typeface="Calibri"/>
            </a:endParaRPr>
          </a:p>
          <a:p>
            <a:r>
              <a:rPr lang="en-GB" dirty="0"/>
              <a:t>5. Start on at least £25k (£32k inner London)</a:t>
            </a:r>
            <a:endParaRPr lang="en-GB" dirty="0">
              <a:cs typeface="Calibri"/>
            </a:endParaRPr>
          </a:p>
          <a:p>
            <a:r>
              <a:rPr lang="en-GB" dirty="0"/>
              <a:t> </a:t>
            </a:r>
            <a:endParaRPr lang="en-GB" dirty="0">
              <a:cs typeface="Calibri"/>
            </a:endParaRPr>
          </a:p>
          <a:p>
            <a:r>
              <a:rPr lang="en-GB" dirty="0"/>
              <a:t>‘Explore teaching’ is a great introduction for your students to consider what it is really like to be on the other side of the desk (you choose the best fit video for your students).</a:t>
            </a:r>
            <a:endParaRPr lang="en-US" dirty="0"/>
          </a:p>
          <a:p>
            <a:r>
              <a:rPr lang="en-GB" dirty="0"/>
              <a:t> </a:t>
            </a:r>
            <a:endParaRPr lang="en-US" dirty="0"/>
          </a:p>
          <a:p>
            <a:r>
              <a:rPr lang="en-GB" dirty="0"/>
              <a:t>·Daniel is the early stages of his teaching career as a primary teacher and shares his journey, belief, and pride that great teachers make all the difference. </a:t>
            </a:r>
            <a:endParaRPr lang="en-US" dirty="0"/>
          </a:p>
          <a:p>
            <a:r>
              <a:rPr lang="en-GB" dirty="0"/>
              <a:t>·Jem who always wanted to be a teacher from his time at university, teaches history and politics in an 11-18 secondary school. Filmed in his school, he shares his career progression, along with pupils sharing why they enjoy his lessons.</a:t>
            </a:r>
            <a:endParaRPr lang="en-GB" dirty="0">
              <a:cs typeface="Calibri"/>
            </a:endParaRPr>
          </a:p>
          <a:p>
            <a:r>
              <a:rPr lang="en-GB" dirty="0"/>
              <a:t>·Shaniqua is a primary teacher who shares her inspiring and personal journey from having to retake her GCSEs, to working as a Teaching Assistant, alongside studying for a degree. Filmed in her school, which she used to attend, Shaniqua shares her message that there are ‘other ways to become a teacher than doing A Levels and straight to university’. </a:t>
            </a:r>
            <a:endParaRPr lang="en-GB" dirty="0">
              <a:cs typeface="Calibri"/>
            </a:endParaRPr>
          </a:p>
          <a:p>
            <a:r>
              <a:rPr lang="en-GB" dirty="0"/>
              <a:t> </a:t>
            </a:r>
            <a:endParaRPr lang="en-GB" dirty="0">
              <a:cs typeface="Calibri"/>
            </a:endParaRPr>
          </a:p>
          <a:p>
            <a:r>
              <a:rPr lang="en-GB" dirty="0"/>
              <a:t>The right skills to teach?</a:t>
            </a:r>
            <a:endParaRPr lang="en-GB" dirty="0">
              <a:cs typeface="Calibri"/>
            </a:endParaRPr>
          </a:p>
          <a:p>
            <a:r>
              <a:rPr lang="en-GB" dirty="0"/>
              <a:t>These three very short films show students those skills they have already gained like teamwork, imagination or a love of learning - could they be more of teacher than they think?</a:t>
            </a:r>
            <a:endParaRPr lang="en-GB" dirty="0">
              <a:cs typeface="Calibri"/>
            </a:endParaRPr>
          </a:p>
          <a:p>
            <a:r>
              <a:rPr lang="en-GB" dirty="0"/>
              <a:t> </a:t>
            </a:r>
            <a:endParaRPr lang="en-GB" dirty="0">
              <a:cs typeface="Calibri"/>
            </a:endParaRPr>
          </a:p>
          <a:p>
            <a:r>
              <a:rPr lang="en-GB" dirty="0"/>
              <a:t>What makes a great teacher?</a:t>
            </a:r>
            <a:endParaRPr lang="en-GB" dirty="0">
              <a:cs typeface="Calibri"/>
            </a:endParaRPr>
          </a:p>
          <a:p>
            <a:r>
              <a:rPr lang="en-GB" dirty="0"/>
              <a:t>A short video where secondary pupils share their responses to this question. Try asking your students first and then comparing their answers with the students on film.</a:t>
            </a:r>
            <a:endParaRPr lang="en-GB" dirty="0">
              <a:cs typeface="Calibri"/>
            </a:endParaRPr>
          </a:p>
          <a:p>
            <a:endParaRPr lang="en-GB" dirty="0">
              <a:cs typeface="Calibri"/>
            </a:endParaRPr>
          </a:p>
        </p:txBody>
      </p:sp>
      <p:sp>
        <p:nvSpPr>
          <p:cNvPr id="4" name="Slide Number Placeholder 3">
            <a:extLst>
              <a:ext uri="{FF2B5EF4-FFF2-40B4-BE49-F238E27FC236}">
                <a16:creationId xmlns:a16="http://schemas.microsoft.com/office/drawing/2014/main" id="{1BC5C13F-ECA7-02FC-80B7-CB7D0D05CDCB}"/>
              </a:ext>
            </a:extLst>
          </p:cNvPr>
          <p:cNvSpPr>
            <a:spLocks noGrp="1"/>
          </p:cNvSpPr>
          <p:nvPr>
            <p:ph type="sldNum" sz="quarter" idx="5"/>
          </p:nvPr>
        </p:nvSpPr>
        <p:spPr/>
        <p:txBody>
          <a:bodyPr/>
          <a:lstStyle/>
          <a:p>
            <a:fld id="{F0931DAE-8EEE-416B-A7B3-405BE90A67B5}" type="slidenum">
              <a:rPr lang="en-GB"/>
              <a:t>9</a:t>
            </a:fld>
            <a:endParaRPr lang="en-GB"/>
          </a:p>
        </p:txBody>
      </p:sp>
    </p:spTree>
    <p:extLst>
      <p:ext uri="{BB962C8B-B14F-4D97-AF65-F5344CB8AC3E}">
        <p14:creationId xmlns:p14="http://schemas.microsoft.com/office/powerpoint/2010/main" val="235970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02/09/2025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02" b="30101"/>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A426B351-F836-314A-8E42-9BE524AA71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E2CDE24A-01EA-3743-9882-8086E7D1974F}"/>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1039FD7D-B565-3143-A952-4268396EF7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34ACEB13-DE05-A841-8FBB-E4C905E2630D}"/>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CDBD20CD-E578-4C4C-988E-3EB0FA6A17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9486" y="336892"/>
            <a:ext cx="1061607" cy="646331"/>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hyperlink" Target="https://nationalcareers.service.gov.uk/careers-advice/interview-advice" TargetMode="External"/><Relationship Id="rId3" Type="http://schemas.openxmlformats.org/officeDocument/2006/relationships/image" Target="../media/image31.png"/><Relationship Id="rId7" Type="http://schemas.openxmlformats.org/officeDocument/2006/relationships/hyperlink" Target="https://nationalcareers.service.gov.uk/careers-advice/cv-sections"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nationalcareers.service.gov.uk/careers-advice/application-forms" TargetMode="External"/><Relationship Id="rId5" Type="http://schemas.openxmlformats.org/officeDocument/2006/relationships/hyperlink" Target="https://www.ndti.org.uk/resources/preparing-for-adulthood-all-tools-resources" TargetMode="External"/><Relationship Id="rId10" Type="http://schemas.openxmlformats.org/officeDocument/2006/relationships/image" Target="../media/image21.png"/><Relationship Id="rId4" Type="http://schemas.openxmlformats.org/officeDocument/2006/relationships/hyperlink" Target="https://www.gov.uk/access-to-work" TargetMode="External"/><Relationship Id="rId9" Type="http://schemas.openxmlformats.org/officeDocument/2006/relationships/hyperlink" Target="https://nationalcareers.service.gov.uk/careers-advice#progressing-your-care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hyperlink" Target="https://www.thecompleteuniversityguide.co.uk/league-tables/rankings/biological-sciences" TargetMode="External"/><Relationship Id="rId4" Type="http://schemas.openxmlformats.org/officeDocument/2006/relationships/hyperlink" Target="https://www.thecompleteuniversityguide.co.uk/league-tables/rankings/art-and-desig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png"/><Relationship Id="rId7" Type="http://schemas.openxmlformats.org/officeDocument/2006/relationships/hyperlink" Target="https://www.bbc.co.uk/bitesize/articles/z49b6v4"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www.bbc.co.uk/bitesize/articles/zrcn2sg" TargetMode="External"/><Relationship Id="rId5" Type="http://schemas.openxmlformats.org/officeDocument/2006/relationships/hyperlink" Target="https://www.bbc.co.uk/bitesize/articles/zk6v2sg" TargetMode="External"/><Relationship Id="rId10" Type="http://schemas.openxmlformats.org/officeDocument/2006/relationships/image" Target="../media/image12.jpeg"/><Relationship Id="rId4" Type="http://schemas.openxmlformats.org/officeDocument/2006/relationships/hyperlink" Target="https://www.bbc.co.uk/bitesize/tags/zjb8f4j/jobs-that-use-science/1" TargetMode="Externa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s://www.bbc.co.uk/bitesize/tags/zjb8f4j/jobs-that-use-science/1" TargetMode="External"/><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hyperlink" Target="https://www.stem.org.uk/elibrary/resource/36771"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bbc.co.uk/bitesize/articles/zv2skmn" TargetMode="External"/><Relationship Id="rId11" Type="http://schemas.openxmlformats.org/officeDocument/2006/relationships/hyperlink" Target="https://www.stepintothenhs.nhs.uk/careers/mental-health-nurse" TargetMode="External"/><Relationship Id="rId5" Type="http://schemas.openxmlformats.org/officeDocument/2006/relationships/hyperlink" Target="https://www.bbc.co.uk/bitesize/articles/zdcvt39" TargetMode="External"/><Relationship Id="rId10" Type="http://schemas.openxmlformats.org/officeDocument/2006/relationships/hyperlink" Target="https://www.stem.org.uk/resources/elibrary/resource/142496/becoming-ecologist" TargetMode="External"/><Relationship Id="rId4" Type="http://schemas.openxmlformats.org/officeDocument/2006/relationships/hyperlink" Target="https://www.bbc.co.uk/bitesize/articles/zdnw382" TargetMode="Externa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hyperlink" Target="https://nationalcareers.service.gov.uk/job-profiles/biotechnologist" TargetMode="External"/><Relationship Id="rId3" Type="http://schemas.openxmlformats.org/officeDocument/2006/relationships/image" Target="../media/image16.png"/><Relationship Id="rId7" Type="http://schemas.openxmlformats.org/officeDocument/2006/relationships/hyperlink" Target="https://www.bbc.co.uk/bitesize/articles/z672382"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bbc.co.uk/bitesize/articles/z6gn92p" TargetMode="External"/><Relationship Id="rId5" Type="http://schemas.openxmlformats.org/officeDocument/2006/relationships/hyperlink" Target="https://www.bbc.co.uk/bitesize/articles/zw8hxbk" TargetMode="External"/><Relationship Id="rId10" Type="http://schemas.openxmlformats.org/officeDocument/2006/relationships/hyperlink" Target="https://nationalcareers.service.gov.uk/job-profiles/oceanographer" TargetMode="External"/><Relationship Id="rId4" Type="http://schemas.openxmlformats.org/officeDocument/2006/relationships/image" Target="../media/image17.png"/><Relationship Id="rId9" Type="http://schemas.openxmlformats.org/officeDocument/2006/relationships/hyperlink" Target="https://nationalcareers.service.gov.uk/job-profiles/agronomi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youtube.com/watch?v=46-UA2C3tdQ"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youtube.com/watch?v=am-StbO53ek" TargetMode="External"/><Relationship Id="rId5" Type="http://schemas.openxmlformats.org/officeDocument/2006/relationships/hyperlink" Target="https://www.youtube.com/watch?v=AXEvA8oOUvE" TargetMode="Externa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hyperlink" Target="https://nationalcareers.service.gov.uk/job-profiles/research-scientist" TargetMode="External"/><Relationship Id="rId3" Type="http://schemas.microsoft.com/office/2018/10/relationships/comments" Target="../comments/modernComment_106_A93906D9.xml"/><Relationship Id="rId7" Type="http://schemas.openxmlformats.org/officeDocument/2006/relationships/hyperlink" Target="https://nationalcareers.service.gov.uk/job-profiles/critical-care-technologist"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nationalcareers.service.gov.uk/job-profiles/pharmacist" TargetMode="External"/><Relationship Id="rId11" Type="http://schemas.openxmlformats.org/officeDocument/2006/relationships/image" Target="../media/image22.png"/><Relationship Id="rId5" Type="http://schemas.openxmlformats.org/officeDocument/2006/relationships/hyperlink" Target="https://nationalcareers.service.gov.uk/job-profiles/paramedic" TargetMode="External"/><Relationship Id="rId10" Type="http://schemas.openxmlformats.org/officeDocument/2006/relationships/hyperlink" Target="https://nationalcareers.service.gov.uk/job-profiles/ecologist" TargetMode="External"/><Relationship Id="rId4" Type="http://schemas.openxmlformats.org/officeDocument/2006/relationships/hyperlink" Target="https://nationalcareers.service.gov.uk/explore-careers?utm_source=CareersandEnterprise&amp;utm_medium=referral&amp;utm_campaign=MyLearning" TargetMode="External"/><Relationship Id="rId9" Type="http://schemas.openxmlformats.org/officeDocument/2006/relationships/hyperlink" Target="https://nationalcareers.service.gov.uk/job-profiles/mental-health-nurs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youtu.be/oTi_LyNpUqk%20&#8203;" TargetMode="External"/><Relationship Id="rId13" Type="http://schemas.openxmlformats.org/officeDocument/2006/relationships/hyperlink" Target="https://www.youtube.com/watch?v=DFUqsm4tqsY" TargetMode="External"/><Relationship Id="rId3" Type="http://schemas.openxmlformats.org/officeDocument/2006/relationships/hyperlink" Target="https://www.youtube.com/watch?v=2tdtB1gTUkc" TargetMode="External"/><Relationship Id="rId7" Type="http://schemas.openxmlformats.org/officeDocument/2006/relationships/hyperlink" Target="https://www.youtube.com/watch?v=fn1S75ppWuU&amp;feature=youtu.be" TargetMode="External"/><Relationship Id="rId12"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youtu.be/fn1S75ppWuU" TargetMode="External"/><Relationship Id="rId11" Type="http://schemas.openxmlformats.org/officeDocument/2006/relationships/hyperlink" Target="https://www.youtube.com/watch?v=MS5oga97jLI" TargetMode="External"/><Relationship Id="rId5" Type="http://schemas.openxmlformats.org/officeDocument/2006/relationships/hyperlink" Target="https://www.youtube.com/watch?v=XiO4j5AuDXc" TargetMode="External"/><Relationship Id="rId10" Type="http://schemas.openxmlformats.org/officeDocument/2006/relationships/hyperlink" Target="https://youtu.be/MS5oga97jLI" TargetMode="External"/><Relationship Id="rId4" Type="http://schemas.openxmlformats.org/officeDocument/2006/relationships/hyperlink" Target="https://www.youtube.com/watch?v=XaN-7sxSTG8" TargetMode="External"/><Relationship Id="rId9" Type="http://schemas.openxmlformats.org/officeDocument/2006/relationships/hyperlink" Target="https://www.youtube.com/watch?v=oTi_LyNpUqk" TargetMode="Externa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DB53F-ED98-9A26-25E3-AD0189094246}"/>
              </a:ext>
            </a:extLst>
          </p:cNvPr>
          <p:cNvSpPr/>
          <p:nvPr/>
        </p:nvSpPr>
        <p:spPr>
          <a:xfrm>
            <a:off x="2930769" y="0"/>
            <a:ext cx="9261231" cy="6858000"/>
          </a:xfrm>
          <a:prstGeom prst="rect">
            <a:avLst/>
          </a:prstGeom>
          <a:solidFill>
            <a:srgbClr val="00A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27CF3ED-74A7-8809-9B6C-A2B090547BE2}"/>
              </a:ext>
            </a:extLst>
          </p:cNvPr>
          <p:cNvSpPr/>
          <p:nvPr/>
        </p:nvSpPr>
        <p:spPr>
          <a:xfrm>
            <a:off x="0" y="0"/>
            <a:ext cx="2930769" cy="6858000"/>
          </a:xfrm>
          <a:prstGeom prst="rect">
            <a:avLst/>
          </a:prstGeom>
          <a:solidFill>
            <a:srgbClr val="155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19858D-28D0-0460-452B-8CFAE9F0AC27}"/>
              </a:ext>
            </a:extLst>
          </p:cNvPr>
          <p:cNvSpPr txBox="1"/>
          <p:nvPr/>
        </p:nvSpPr>
        <p:spPr>
          <a:xfrm>
            <a:off x="3329354" y="2254319"/>
            <a:ext cx="6096000" cy="2441694"/>
          </a:xfrm>
          <a:prstGeom prst="rect">
            <a:avLst/>
          </a:prstGeom>
          <a:noFill/>
        </p:spPr>
        <p:txBody>
          <a:bodyPr wrap="square">
            <a:spAutoFit/>
          </a:bodyPr>
          <a:lstStyle/>
          <a:p>
            <a:pPr>
              <a:lnSpc>
                <a:spcPts val="3600"/>
              </a:lnSpc>
              <a:spcAft>
                <a:spcPts val="848"/>
              </a:spcAft>
              <a:buNone/>
            </a:pPr>
            <a:r>
              <a:rPr lang="en-GB" sz="6600" b="1" dirty="0">
                <a:solidFill>
                  <a:schemeClr val="bg1"/>
                </a:solidFill>
                <a:effectLst/>
                <a:latin typeface="Lato" panose="020F0502020204030203" pitchFamily="34" charset="77"/>
              </a:rPr>
              <a:t>Biology</a:t>
            </a:r>
            <a:endParaRPr lang="en-GB" sz="6600" dirty="0">
              <a:solidFill>
                <a:schemeClr val="bg1"/>
              </a:solidFill>
              <a:effectLst/>
              <a:latin typeface="Lato" panose="020F0502020204030203" pitchFamily="34" charset="77"/>
            </a:endParaRPr>
          </a:p>
          <a:p>
            <a:pPr>
              <a:lnSpc>
                <a:spcPts val="2700"/>
              </a:lnSpc>
              <a:spcAft>
                <a:spcPts val="848"/>
              </a:spcAft>
              <a:buNone/>
            </a:pPr>
            <a:endParaRPr lang="en-GB" sz="3600" b="1" dirty="0">
              <a:solidFill>
                <a:schemeClr val="bg1"/>
              </a:solidFill>
              <a:effectLst/>
              <a:latin typeface="Lato" panose="020F0502020204030203" pitchFamily="34" charset="77"/>
            </a:endParaRPr>
          </a:p>
          <a:p>
            <a:pPr>
              <a:lnSpc>
                <a:spcPts val="2700"/>
              </a:lnSpc>
              <a:spcAft>
                <a:spcPts val="848"/>
              </a:spcAft>
              <a:buNone/>
            </a:pPr>
            <a:r>
              <a:rPr lang="en-GB" sz="3600" b="1" dirty="0">
                <a:solidFill>
                  <a:schemeClr val="bg1"/>
                </a:solidFill>
                <a:effectLst/>
                <a:latin typeface="Lato" panose="020F0502020204030203" pitchFamily="34" charset="77"/>
              </a:rPr>
              <a:t>My Learning, My Future</a:t>
            </a:r>
            <a:endParaRPr lang="en-GB" sz="3600" dirty="0">
              <a:solidFill>
                <a:schemeClr val="bg1"/>
              </a:solidFill>
              <a:effectLst/>
              <a:latin typeface="Lato" panose="020F0502020204030203" pitchFamily="34" charset="77"/>
            </a:endParaRPr>
          </a:p>
          <a:p>
            <a:pPr>
              <a:lnSpc>
                <a:spcPts val="1800"/>
              </a:lnSpc>
              <a:spcAft>
                <a:spcPts val="848"/>
              </a:spcAft>
            </a:pPr>
            <a:endParaRPr lang="en-GB" b="1" dirty="0">
              <a:solidFill>
                <a:schemeClr val="bg1"/>
              </a:solidFill>
              <a:effectLst/>
              <a:latin typeface="Lato" panose="020F0502020204030203" pitchFamily="34" charset="77"/>
            </a:endParaRPr>
          </a:p>
          <a:p>
            <a:pPr>
              <a:spcAft>
                <a:spcPts val="848"/>
              </a:spcAft>
            </a:pPr>
            <a:r>
              <a:rPr lang="en-GB" b="1" dirty="0">
                <a:solidFill>
                  <a:schemeClr val="bg1"/>
                </a:solidFill>
                <a:effectLst/>
                <a:latin typeface="Lato" panose="020F0502020204030203" pitchFamily="34" charset="77"/>
              </a:rPr>
              <a:t>Where can studying Biology take you? Highlighting the relevance of Biology to future careers and opportunities​</a:t>
            </a:r>
            <a:endParaRPr lang="en-GB" dirty="0">
              <a:solidFill>
                <a:schemeClr val="bg1"/>
              </a:solidFill>
              <a:effectLst/>
              <a:latin typeface="Lato" panose="020F0502020204030203" pitchFamily="34" charset="77"/>
            </a:endParaRPr>
          </a:p>
        </p:txBody>
      </p:sp>
      <p:cxnSp>
        <p:nvCxnSpPr>
          <p:cNvPr id="11" name="Straight Connector 10">
            <a:extLst>
              <a:ext uri="{FF2B5EF4-FFF2-40B4-BE49-F238E27FC236}">
                <a16:creationId xmlns:a16="http://schemas.microsoft.com/office/drawing/2014/main" id="{A1F53011-56C0-121F-773E-B540232A729A}"/>
              </a:ext>
            </a:extLst>
          </p:cNvPr>
          <p:cNvCxnSpPr/>
          <p:nvPr/>
        </p:nvCxnSpPr>
        <p:spPr>
          <a:xfrm>
            <a:off x="2930769" y="5287108"/>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B3563D-7499-E3CE-772E-9C60085EC3EC}"/>
              </a:ext>
            </a:extLst>
          </p:cNvPr>
          <p:cNvCxnSpPr>
            <a:cxnSpLocks/>
          </p:cNvCxnSpPr>
          <p:nvPr/>
        </p:nvCxnSpPr>
        <p:spPr>
          <a:xfrm flipH="1">
            <a:off x="1019908" y="5287108"/>
            <a:ext cx="1910861" cy="0"/>
          </a:xfrm>
          <a:prstGeom prst="line">
            <a:avLst/>
          </a:prstGeom>
          <a:ln w="38100">
            <a:solidFill>
              <a:srgbClr val="00A8A6"/>
            </a:solidFill>
          </a:ln>
        </p:spPr>
        <p:style>
          <a:lnRef idx="1">
            <a:schemeClr val="accent1"/>
          </a:lnRef>
          <a:fillRef idx="0">
            <a:schemeClr val="accent1"/>
          </a:fillRef>
          <a:effectRef idx="0">
            <a:schemeClr val="accent1"/>
          </a:effectRef>
          <a:fontRef idx="minor">
            <a:schemeClr val="tx1"/>
          </a:fontRef>
        </p:style>
      </p:cxnSp>
      <p:pic>
        <p:nvPicPr>
          <p:cNvPr id="15" name="Picture 14" descr="A black and white logo&#10;&#10;AI-generated content may be incorrect.">
            <a:extLst>
              <a:ext uri="{FF2B5EF4-FFF2-40B4-BE49-F238E27FC236}">
                <a16:creationId xmlns:a16="http://schemas.microsoft.com/office/drawing/2014/main" id="{7C048490-4E7B-A17D-4818-F7F0BB2DA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8612" y="456235"/>
            <a:ext cx="1910859" cy="420389"/>
          </a:xfrm>
          <a:prstGeom prst="rect">
            <a:avLst/>
          </a:prstGeom>
        </p:spPr>
      </p:pic>
      <p:cxnSp>
        <p:nvCxnSpPr>
          <p:cNvPr id="16" name="Straight Connector 15">
            <a:extLst>
              <a:ext uri="{FF2B5EF4-FFF2-40B4-BE49-F238E27FC236}">
                <a16:creationId xmlns:a16="http://schemas.microsoft.com/office/drawing/2014/main" id="{1DDC5F3E-DB9C-BC45-0568-9071D5D60E2D}"/>
              </a:ext>
            </a:extLst>
          </p:cNvPr>
          <p:cNvCxnSpPr>
            <a:cxnSpLocks/>
          </p:cNvCxnSpPr>
          <p:nvPr/>
        </p:nvCxnSpPr>
        <p:spPr>
          <a:xfrm flipV="1">
            <a:off x="9869451"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AF796E3-80C9-EA70-492B-350DBC34415A}"/>
              </a:ext>
            </a:extLst>
          </p:cNvPr>
          <p:cNvPicPr>
            <a:picLocks noChangeAspect="1"/>
          </p:cNvPicPr>
          <p:nvPr/>
        </p:nvPicPr>
        <p:blipFill>
          <a:blip r:embed="rId4"/>
          <a:stretch>
            <a:fillRect/>
          </a:stretch>
        </p:blipFill>
        <p:spPr>
          <a:xfrm>
            <a:off x="10109432" y="362143"/>
            <a:ext cx="1555375" cy="678570"/>
          </a:xfrm>
          <a:prstGeom prst="rect">
            <a:avLst/>
          </a:prstGeom>
        </p:spPr>
      </p:pic>
      <p:pic>
        <p:nvPicPr>
          <p:cNvPr id="21" name="Picture 20">
            <a:extLst>
              <a:ext uri="{FF2B5EF4-FFF2-40B4-BE49-F238E27FC236}">
                <a16:creationId xmlns:a16="http://schemas.microsoft.com/office/drawing/2014/main" id="{C7BB4512-ECF9-B35B-654D-B98A4E5D225E}"/>
              </a:ext>
            </a:extLst>
          </p:cNvPr>
          <p:cNvPicPr>
            <a:picLocks noChangeAspect="1"/>
          </p:cNvPicPr>
          <p:nvPr/>
        </p:nvPicPr>
        <p:blipFill>
          <a:blip r:embed="rId5"/>
          <a:srcRect l="67421"/>
          <a:stretch>
            <a:fillRect/>
          </a:stretch>
        </p:blipFill>
        <p:spPr>
          <a:xfrm>
            <a:off x="0" y="1397901"/>
            <a:ext cx="2532184" cy="3205779"/>
          </a:xfrm>
          <a:prstGeom prst="rect">
            <a:avLst/>
          </a:prstGeom>
        </p:spPr>
      </p:pic>
      <p:pic>
        <p:nvPicPr>
          <p:cNvPr id="22" name="Picture 21">
            <a:extLst>
              <a:ext uri="{FF2B5EF4-FFF2-40B4-BE49-F238E27FC236}">
                <a16:creationId xmlns:a16="http://schemas.microsoft.com/office/drawing/2014/main" id="{2DEBABD0-16D2-48E3-D5FC-88EFB89B7858}"/>
              </a:ext>
            </a:extLst>
          </p:cNvPr>
          <p:cNvPicPr>
            <a:picLocks noChangeAspect="1"/>
          </p:cNvPicPr>
          <p:nvPr/>
        </p:nvPicPr>
        <p:blipFill>
          <a:blip r:embed="rId6">
            <a:extLst>
              <a:ext uri="{28A0092B-C50C-407E-A947-70E740481C1C}">
                <a14:useLocalDpi xmlns:a14="http://schemas.microsoft.com/office/drawing/2010/main" val="0"/>
              </a:ext>
            </a:extLst>
          </a:blip>
          <a:srcRect t="38007" b="50000"/>
          <a:stretch>
            <a:fillRect/>
          </a:stretch>
        </p:blipFill>
        <p:spPr>
          <a:xfrm>
            <a:off x="2095936" y="6110884"/>
            <a:ext cx="9568871" cy="747115"/>
          </a:xfrm>
          <a:prstGeom prst="rect">
            <a:avLst/>
          </a:prstGeom>
        </p:spPr>
      </p:pic>
    </p:spTree>
    <p:extLst>
      <p:ext uri="{BB962C8B-B14F-4D97-AF65-F5344CB8AC3E}">
        <p14:creationId xmlns:p14="http://schemas.microsoft.com/office/powerpoint/2010/main" val="353277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3F569565-4424-D488-961C-4A92F1C3A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2" y="77928"/>
            <a:ext cx="12141200" cy="6832600"/>
          </a:xfrm>
          <a:prstGeom prst="rect">
            <a:avLst/>
          </a:prstGeom>
        </p:spPr>
      </p:pic>
      <p:sp>
        <p:nvSpPr>
          <p:cNvPr id="3" name="TextBox 2">
            <a:extLst>
              <a:ext uri="{FF2B5EF4-FFF2-40B4-BE49-F238E27FC236}">
                <a16:creationId xmlns:a16="http://schemas.microsoft.com/office/drawing/2014/main" id="{74C8E418-6272-C670-91B8-F317DEE39B8A}"/>
              </a:ext>
            </a:extLst>
          </p:cNvPr>
          <p:cNvSpPr txBox="1"/>
          <p:nvPr/>
        </p:nvSpPr>
        <p:spPr>
          <a:xfrm>
            <a:off x="5759972" y="1312696"/>
            <a:ext cx="842473" cy="400110"/>
          </a:xfrm>
          <a:prstGeom prst="rect">
            <a:avLst/>
          </a:prstGeom>
          <a:noFill/>
        </p:spPr>
        <p:txBody>
          <a:bodyPr wrap="square" rtlCol="0">
            <a:spAutoFit/>
          </a:bodyPr>
          <a:lstStyle/>
          <a:p>
            <a:r>
              <a:rPr lang="en-US" sz="2000" b="1">
                <a:solidFill>
                  <a:schemeClr val="bg2"/>
                </a:solidFill>
                <a:latin typeface="Lato" panose="020F0502020204030203" pitchFamily="34" charset="77"/>
              </a:rPr>
              <a:t>GCSE</a:t>
            </a:r>
          </a:p>
        </p:txBody>
      </p:sp>
      <p:sp>
        <p:nvSpPr>
          <p:cNvPr id="4" name="TextBox 3">
            <a:extLst>
              <a:ext uri="{FF2B5EF4-FFF2-40B4-BE49-F238E27FC236}">
                <a16:creationId xmlns:a16="http://schemas.microsoft.com/office/drawing/2014/main" id="{7CCE7EAC-F7E9-A2D5-C3B2-6AD9102D4D92}"/>
              </a:ext>
            </a:extLst>
          </p:cNvPr>
          <p:cNvSpPr txBox="1"/>
          <p:nvPr/>
        </p:nvSpPr>
        <p:spPr>
          <a:xfrm>
            <a:off x="1510717" y="2574672"/>
            <a:ext cx="1474314"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A-Level</a:t>
            </a:r>
          </a:p>
        </p:txBody>
      </p:sp>
      <p:sp>
        <p:nvSpPr>
          <p:cNvPr id="5" name="TextBox 4">
            <a:extLst>
              <a:ext uri="{FF2B5EF4-FFF2-40B4-BE49-F238E27FC236}">
                <a16:creationId xmlns:a16="http://schemas.microsoft.com/office/drawing/2014/main" id="{A2DB8EB6-35D2-7B53-93AE-5DA4FF4A1E08}"/>
              </a:ext>
            </a:extLst>
          </p:cNvPr>
          <p:cNvSpPr txBox="1"/>
          <p:nvPr/>
        </p:nvSpPr>
        <p:spPr>
          <a:xfrm>
            <a:off x="4336955" y="2574672"/>
            <a:ext cx="953147"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T level</a:t>
            </a:r>
          </a:p>
        </p:txBody>
      </p:sp>
      <p:sp>
        <p:nvSpPr>
          <p:cNvPr id="6" name="TextBox 5">
            <a:extLst>
              <a:ext uri="{FF2B5EF4-FFF2-40B4-BE49-F238E27FC236}">
                <a16:creationId xmlns:a16="http://schemas.microsoft.com/office/drawing/2014/main" id="{79D5B0F8-C6AF-25DB-BAA6-C9F3E9307F47}"/>
              </a:ext>
            </a:extLst>
          </p:cNvPr>
          <p:cNvSpPr txBox="1"/>
          <p:nvPr/>
        </p:nvSpPr>
        <p:spPr>
          <a:xfrm>
            <a:off x="6026420" y="2632356"/>
            <a:ext cx="3064586" cy="261610"/>
          </a:xfrm>
          <a:prstGeom prst="rect">
            <a:avLst/>
          </a:prstGeom>
          <a:noFill/>
        </p:spPr>
        <p:txBody>
          <a:bodyPr wrap="square" rtlCol="0">
            <a:spAutoFit/>
          </a:bodyPr>
          <a:lstStyle/>
          <a:p>
            <a:pPr algn="ctr"/>
            <a:r>
              <a:rPr lang="en-US" sz="1100" b="1" dirty="0">
                <a:solidFill>
                  <a:schemeClr val="bg2"/>
                </a:solidFill>
                <a:latin typeface="Lato" panose="020F0502020204030203" pitchFamily="34" charset="77"/>
              </a:rPr>
              <a:t>Vocational/Technical Qualification</a:t>
            </a:r>
          </a:p>
        </p:txBody>
      </p:sp>
      <p:sp>
        <p:nvSpPr>
          <p:cNvPr id="7" name="TextBox 6">
            <a:extLst>
              <a:ext uri="{FF2B5EF4-FFF2-40B4-BE49-F238E27FC236}">
                <a16:creationId xmlns:a16="http://schemas.microsoft.com/office/drawing/2014/main" id="{54D88D06-AE83-5C09-E961-961EBAF10F2F}"/>
              </a:ext>
            </a:extLst>
          </p:cNvPr>
          <p:cNvSpPr txBox="1"/>
          <p:nvPr/>
        </p:nvSpPr>
        <p:spPr>
          <a:xfrm>
            <a:off x="9497082" y="2593288"/>
            <a:ext cx="2060021"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Apprenticeships</a:t>
            </a:r>
            <a:endParaRPr lang="en-US" sz="1200" b="1" dirty="0">
              <a:solidFill>
                <a:schemeClr val="bg2"/>
              </a:solidFill>
              <a:latin typeface="Lato" panose="020F0502020204030203" pitchFamily="34" charset="77"/>
            </a:endParaRPr>
          </a:p>
        </p:txBody>
      </p:sp>
      <p:sp>
        <p:nvSpPr>
          <p:cNvPr id="8" name="TextBox 7">
            <a:extLst>
              <a:ext uri="{FF2B5EF4-FFF2-40B4-BE49-F238E27FC236}">
                <a16:creationId xmlns:a16="http://schemas.microsoft.com/office/drawing/2014/main" id="{0CE0B94A-A976-A51B-37FD-0A2D1C07BF68}"/>
              </a:ext>
            </a:extLst>
          </p:cNvPr>
          <p:cNvSpPr txBox="1"/>
          <p:nvPr/>
        </p:nvSpPr>
        <p:spPr>
          <a:xfrm>
            <a:off x="1510717" y="3956300"/>
            <a:ext cx="1122461" cy="369332"/>
          </a:xfrm>
          <a:prstGeom prst="rect">
            <a:avLst/>
          </a:prstGeom>
          <a:noFill/>
        </p:spPr>
        <p:txBody>
          <a:bodyPr wrap="square" rtlCol="0">
            <a:spAutoFit/>
          </a:bodyPr>
          <a:lstStyle/>
          <a:p>
            <a:r>
              <a:rPr lang="en-US" b="1">
                <a:solidFill>
                  <a:schemeClr val="bg2"/>
                </a:solidFill>
                <a:latin typeface="Lato" panose="020F0502020204030203" pitchFamily="34" charset="77"/>
              </a:rPr>
              <a:t>Degree</a:t>
            </a:r>
          </a:p>
        </p:txBody>
      </p:sp>
      <p:sp>
        <p:nvSpPr>
          <p:cNvPr id="9" name="TextBox 8">
            <a:extLst>
              <a:ext uri="{FF2B5EF4-FFF2-40B4-BE49-F238E27FC236}">
                <a16:creationId xmlns:a16="http://schemas.microsoft.com/office/drawing/2014/main" id="{9CFB459D-A9D8-44B4-CB75-5218EDDD9D09}"/>
              </a:ext>
            </a:extLst>
          </p:cNvPr>
          <p:cNvSpPr txBox="1"/>
          <p:nvPr/>
        </p:nvSpPr>
        <p:spPr>
          <a:xfrm>
            <a:off x="4938410" y="3935851"/>
            <a:ext cx="2746786" cy="369332"/>
          </a:xfrm>
          <a:prstGeom prst="rect">
            <a:avLst/>
          </a:prstGeom>
          <a:noFill/>
        </p:spPr>
        <p:txBody>
          <a:bodyPr wrap="square" rtlCol="0">
            <a:spAutoFit/>
          </a:bodyPr>
          <a:lstStyle/>
          <a:p>
            <a:r>
              <a:rPr lang="en-US" b="1">
                <a:solidFill>
                  <a:schemeClr val="bg2"/>
                </a:solidFill>
                <a:latin typeface="Lato" panose="020F0502020204030203" pitchFamily="34" charset="77"/>
              </a:rPr>
              <a:t>Level 4/5 qualifications</a:t>
            </a:r>
          </a:p>
        </p:txBody>
      </p:sp>
      <p:sp>
        <p:nvSpPr>
          <p:cNvPr id="10" name="TextBox 9">
            <a:extLst>
              <a:ext uri="{FF2B5EF4-FFF2-40B4-BE49-F238E27FC236}">
                <a16:creationId xmlns:a16="http://schemas.microsoft.com/office/drawing/2014/main" id="{2C269F26-E3A4-6B04-BD8E-7F9BB17A11C0}"/>
              </a:ext>
            </a:extLst>
          </p:cNvPr>
          <p:cNvSpPr txBox="1"/>
          <p:nvPr/>
        </p:nvSpPr>
        <p:spPr>
          <a:xfrm>
            <a:off x="9214338" y="3950011"/>
            <a:ext cx="2373923" cy="338554"/>
          </a:xfrm>
          <a:prstGeom prst="rect">
            <a:avLst/>
          </a:prstGeom>
          <a:noFill/>
        </p:spPr>
        <p:txBody>
          <a:bodyPr wrap="square" rtlCol="0">
            <a:spAutoFit/>
          </a:bodyPr>
          <a:lstStyle/>
          <a:p>
            <a:pPr algn="ctr"/>
            <a:r>
              <a:rPr lang="en-US" sz="1600" b="1">
                <a:solidFill>
                  <a:schemeClr val="bg2"/>
                </a:solidFill>
                <a:latin typeface="Lato" panose="020F0502020204030203" pitchFamily="34" charset="77"/>
              </a:rPr>
              <a:t>Higher apprenticeships</a:t>
            </a:r>
          </a:p>
        </p:txBody>
      </p:sp>
      <p:sp>
        <p:nvSpPr>
          <p:cNvPr id="11" name="TextBox 10">
            <a:extLst>
              <a:ext uri="{FF2B5EF4-FFF2-40B4-BE49-F238E27FC236}">
                <a16:creationId xmlns:a16="http://schemas.microsoft.com/office/drawing/2014/main" id="{FF0F2A67-3456-4E0E-CD74-B3AEEA5B7693}"/>
              </a:ext>
            </a:extLst>
          </p:cNvPr>
          <p:cNvSpPr txBox="1"/>
          <p:nvPr/>
        </p:nvSpPr>
        <p:spPr>
          <a:xfrm>
            <a:off x="9104258" y="4739172"/>
            <a:ext cx="2559429" cy="338554"/>
          </a:xfrm>
          <a:prstGeom prst="rect">
            <a:avLst/>
          </a:prstGeom>
          <a:noFill/>
        </p:spPr>
        <p:txBody>
          <a:bodyPr wrap="square" rtlCol="0">
            <a:spAutoFit/>
          </a:bodyPr>
          <a:lstStyle/>
          <a:p>
            <a:pPr algn="ctr"/>
            <a:r>
              <a:rPr lang="en-US" sz="1600" b="1" dirty="0">
                <a:solidFill>
                  <a:schemeClr val="bg2"/>
                </a:solidFill>
                <a:latin typeface="Lato" panose="020F0502020204030203" pitchFamily="34" charset="77"/>
              </a:rPr>
              <a:t>Degree apprenticeships</a:t>
            </a:r>
          </a:p>
        </p:txBody>
      </p:sp>
      <p:sp>
        <p:nvSpPr>
          <p:cNvPr id="12" name="TextBox 11">
            <a:extLst>
              <a:ext uri="{FF2B5EF4-FFF2-40B4-BE49-F238E27FC236}">
                <a16:creationId xmlns:a16="http://schemas.microsoft.com/office/drawing/2014/main" id="{09D6C090-8112-B864-17E7-33AE03120E22}"/>
              </a:ext>
            </a:extLst>
          </p:cNvPr>
          <p:cNvSpPr txBox="1"/>
          <p:nvPr/>
        </p:nvSpPr>
        <p:spPr>
          <a:xfrm>
            <a:off x="2952035" y="5895748"/>
            <a:ext cx="6395433" cy="307777"/>
          </a:xfrm>
          <a:prstGeom prst="rect">
            <a:avLst/>
          </a:prstGeom>
          <a:noFill/>
        </p:spPr>
        <p:txBody>
          <a:bodyPr wrap="square" rtlCol="0">
            <a:spAutoFit/>
          </a:bodyPr>
          <a:lstStyle/>
          <a:p>
            <a:pPr algn="ctr"/>
            <a:r>
              <a:rPr lang="en-US" sz="1400" b="1" dirty="0">
                <a:solidFill>
                  <a:schemeClr val="bg2"/>
                </a:solidFill>
                <a:latin typeface="Lato" panose="020F0502020204030203" pitchFamily="34" charset="77"/>
              </a:rPr>
              <a:t>Initial Teacher Training (ITT) with qualified teacher status (QTS)</a:t>
            </a:r>
          </a:p>
        </p:txBody>
      </p:sp>
      <p:sp>
        <p:nvSpPr>
          <p:cNvPr id="13" name="TextBox 12">
            <a:extLst>
              <a:ext uri="{FF2B5EF4-FFF2-40B4-BE49-F238E27FC236}">
                <a16:creationId xmlns:a16="http://schemas.microsoft.com/office/drawing/2014/main" id="{4B117A39-5342-5074-E3AD-7ECF48CEB645}"/>
              </a:ext>
            </a:extLst>
          </p:cNvPr>
          <p:cNvSpPr txBox="1"/>
          <p:nvPr/>
        </p:nvSpPr>
        <p:spPr>
          <a:xfrm>
            <a:off x="5598225" y="6444428"/>
            <a:ext cx="1103052" cy="307777"/>
          </a:xfrm>
          <a:prstGeom prst="rect">
            <a:avLst/>
          </a:prstGeom>
          <a:noFill/>
        </p:spPr>
        <p:txBody>
          <a:bodyPr wrap="square" rtlCol="0">
            <a:spAutoFit/>
          </a:bodyPr>
          <a:lstStyle/>
          <a:p>
            <a:pPr algn="ctr"/>
            <a:r>
              <a:rPr lang="en-US" sz="1400" b="1" dirty="0">
                <a:solidFill>
                  <a:schemeClr val="bg2"/>
                </a:solidFill>
                <a:latin typeface="Lato" panose="020F0502020204030203" pitchFamily="34" charset="77"/>
              </a:rPr>
              <a:t>Teacher</a:t>
            </a:r>
            <a:endParaRPr lang="en-US" sz="1200" b="1" dirty="0">
              <a:solidFill>
                <a:schemeClr val="bg2"/>
              </a:solidFill>
              <a:latin typeface="Lato" panose="020F0502020204030203" pitchFamily="34" charset="77"/>
            </a:endParaRPr>
          </a:p>
        </p:txBody>
      </p:sp>
      <p:sp>
        <p:nvSpPr>
          <p:cNvPr id="14" name="Rectangle 13">
            <a:extLst>
              <a:ext uri="{FF2B5EF4-FFF2-40B4-BE49-F238E27FC236}">
                <a16:creationId xmlns:a16="http://schemas.microsoft.com/office/drawing/2014/main" id="{DD9D01F8-15D5-3AFD-53B5-65140555A8C8}"/>
              </a:ext>
            </a:extLst>
          </p:cNvPr>
          <p:cNvSpPr/>
          <p:nvPr/>
        </p:nvSpPr>
        <p:spPr>
          <a:xfrm>
            <a:off x="870284" y="1698955"/>
            <a:ext cx="10717978" cy="600164"/>
          </a:xfrm>
          <a:prstGeom prst="rect">
            <a:avLst/>
          </a:prstGeom>
        </p:spPr>
        <p:txBody>
          <a:bodyPr wrap="square" lIns="91440" tIns="45720" rIns="91440" bIns="45720" anchor="t">
            <a:spAutoFit/>
          </a:bodyPr>
          <a:lstStyle/>
          <a:p>
            <a:pPr algn="ctr"/>
            <a:r>
              <a:rPr lang="en-GB" sz="1100" b="1" dirty="0">
                <a:solidFill>
                  <a:schemeClr val="bg2"/>
                </a:solidFill>
                <a:latin typeface="Lato" panose="020F0502020204030203" pitchFamily="34" charset="77"/>
                <a:cs typeface="Calibri" panose="020F0502020204030204" pitchFamily="34" charset="0"/>
              </a:rPr>
              <a:t>While there are different routes you can take to be a teacher there are a few essential things that you will need:</a:t>
            </a:r>
          </a:p>
          <a:p>
            <a:pPr algn="ctr"/>
            <a:r>
              <a:rPr lang="en-GB" sz="1100" b="1" dirty="0">
                <a:solidFill>
                  <a:schemeClr val="bg2"/>
                </a:solidFill>
                <a:latin typeface="Lato" panose="020F0502020204030203" pitchFamily="34" charset="77"/>
                <a:cs typeface="Calibri"/>
              </a:rPr>
              <a:t>• A minimum GCSE Grade 4 or above in English and Maths (plus Science if you want to teach primary) </a:t>
            </a:r>
            <a:endParaRPr lang="en-GB" sz="1100" b="1" dirty="0">
              <a:solidFill>
                <a:schemeClr val="bg2"/>
              </a:solidFill>
              <a:latin typeface="Lato" panose="020F0502020204030203" pitchFamily="34" charset="77"/>
              <a:ea typeface="Calibri"/>
              <a:cs typeface="Calibri"/>
            </a:endParaRPr>
          </a:p>
          <a:p>
            <a:pPr algn="ctr"/>
            <a:r>
              <a:rPr lang="en-GB" sz="1100" b="1" dirty="0">
                <a:solidFill>
                  <a:schemeClr val="bg2"/>
                </a:solidFill>
                <a:latin typeface="Lato" panose="020F0502020204030203" pitchFamily="34" charset="77"/>
                <a:cs typeface="Calibri" panose="020F0502020204030204" pitchFamily="34" charset="0"/>
              </a:rPr>
              <a:t>A degree or equivalent qualification</a:t>
            </a:r>
            <a:endParaRPr lang="en-GB" sz="1100" b="1" dirty="0">
              <a:solidFill>
                <a:schemeClr val="bg2"/>
              </a:solidFill>
              <a:effectLst/>
              <a:latin typeface="Lato" panose="020F0502020204030203" pitchFamily="34" charset="77"/>
              <a:cs typeface="Calibri" panose="020F0502020204030204" pitchFamily="34" charset="0"/>
            </a:endParaRPr>
          </a:p>
        </p:txBody>
      </p:sp>
      <p:sp>
        <p:nvSpPr>
          <p:cNvPr id="15" name="Rectangle 14">
            <a:extLst>
              <a:ext uri="{FF2B5EF4-FFF2-40B4-BE49-F238E27FC236}">
                <a16:creationId xmlns:a16="http://schemas.microsoft.com/office/drawing/2014/main" id="{6303DE10-665E-25A2-93C1-1928158589BE}"/>
              </a:ext>
            </a:extLst>
          </p:cNvPr>
          <p:cNvSpPr/>
          <p:nvPr/>
        </p:nvSpPr>
        <p:spPr>
          <a:xfrm>
            <a:off x="550688" y="2998489"/>
            <a:ext cx="2516989" cy="261610"/>
          </a:xfrm>
          <a:prstGeom prst="rect">
            <a:avLst/>
          </a:prstGeom>
        </p:spPr>
        <p:txBody>
          <a:bodyPr wrap="square" lIns="91440" tIns="45720" rIns="91440" bIns="45720" anchor="t">
            <a:spAutoFit/>
          </a:bodyPr>
          <a:lstStyle/>
          <a:p>
            <a:r>
              <a:rPr lang="en-GB" sz="1050" dirty="0">
                <a:solidFill>
                  <a:schemeClr val="bg2"/>
                </a:solidFill>
                <a:latin typeface="Lato" panose="020F0502020204030203" pitchFamily="34" charset="77"/>
              </a:rPr>
              <a:t>A-Levels are 2 years of study</a:t>
            </a:r>
          </a:p>
        </p:txBody>
      </p:sp>
      <p:sp>
        <p:nvSpPr>
          <p:cNvPr id="16" name="Rectangle 15">
            <a:extLst>
              <a:ext uri="{FF2B5EF4-FFF2-40B4-BE49-F238E27FC236}">
                <a16:creationId xmlns:a16="http://schemas.microsoft.com/office/drawing/2014/main" id="{752D34CD-5984-36D6-B28E-A556BF931E8D}"/>
              </a:ext>
            </a:extLst>
          </p:cNvPr>
          <p:cNvSpPr/>
          <p:nvPr/>
        </p:nvSpPr>
        <p:spPr>
          <a:xfrm>
            <a:off x="3372894" y="2952175"/>
            <a:ext cx="2723106" cy="738664"/>
          </a:xfrm>
          <a:prstGeom prst="rect">
            <a:avLst/>
          </a:prstGeom>
        </p:spPr>
        <p:txBody>
          <a:bodyPr wrap="square" lIns="91440" tIns="45720" rIns="91440" bIns="45720" anchor="t">
            <a:spAutoFit/>
          </a:bodyPr>
          <a:lstStyle/>
          <a:p>
            <a:r>
              <a:rPr lang="en-GB" sz="1050" dirty="0">
                <a:solidFill>
                  <a:schemeClr val="bg2"/>
                </a:solidFill>
                <a:latin typeface="Lato" panose="020F0502020204030203" pitchFamily="34" charset="77"/>
              </a:rPr>
              <a:t>T levels are nationally recognised, technical qualifications for 16–19-year-olds. Designed by leading employers, one T level is equivalent in size to 3 A-Levels</a:t>
            </a:r>
          </a:p>
        </p:txBody>
      </p:sp>
      <p:sp>
        <p:nvSpPr>
          <p:cNvPr id="17" name="Rectangle 16">
            <a:extLst>
              <a:ext uri="{FF2B5EF4-FFF2-40B4-BE49-F238E27FC236}">
                <a16:creationId xmlns:a16="http://schemas.microsoft.com/office/drawing/2014/main" id="{F1A7B2F4-9CA9-BAF9-86C3-9C33A6349122}"/>
              </a:ext>
            </a:extLst>
          </p:cNvPr>
          <p:cNvSpPr/>
          <p:nvPr/>
        </p:nvSpPr>
        <p:spPr>
          <a:xfrm>
            <a:off x="6212456" y="2952175"/>
            <a:ext cx="2621377" cy="738664"/>
          </a:xfrm>
          <a:prstGeom prst="rect">
            <a:avLst/>
          </a:prstGeom>
        </p:spPr>
        <p:txBody>
          <a:bodyPr wrap="square">
            <a:spAutoFit/>
          </a:bodyPr>
          <a:lstStyle/>
          <a:p>
            <a:r>
              <a:rPr lang="en-GB" sz="1050" dirty="0">
                <a:solidFill>
                  <a:schemeClr val="bg2"/>
                </a:solidFill>
                <a:latin typeface="Lato" panose="020F0502020204030203" pitchFamily="34" charset="77"/>
              </a:rPr>
              <a:t>These include BTEC, Applied General Qualifications (AGQ) and Vocational Technical Qualifications (VTQ) – all at Level 3</a:t>
            </a:r>
          </a:p>
        </p:txBody>
      </p:sp>
      <p:sp>
        <p:nvSpPr>
          <p:cNvPr id="18" name="Rectangle 17">
            <a:extLst>
              <a:ext uri="{FF2B5EF4-FFF2-40B4-BE49-F238E27FC236}">
                <a16:creationId xmlns:a16="http://schemas.microsoft.com/office/drawing/2014/main" id="{3F017495-B743-2111-5FCA-E0566C15616E}"/>
              </a:ext>
            </a:extLst>
          </p:cNvPr>
          <p:cNvSpPr/>
          <p:nvPr/>
        </p:nvSpPr>
        <p:spPr>
          <a:xfrm>
            <a:off x="9032048" y="2927423"/>
            <a:ext cx="2663672" cy="577081"/>
          </a:xfrm>
          <a:prstGeom prst="rect">
            <a:avLst/>
          </a:prstGeom>
        </p:spPr>
        <p:txBody>
          <a:bodyPr wrap="square">
            <a:spAutoFit/>
          </a:bodyPr>
          <a:lstStyle/>
          <a:p>
            <a:r>
              <a:rPr lang="en-GB" sz="1050" dirty="0">
                <a:solidFill>
                  <a:schemeClr val="bg2"/>
                </a:solidFill>
                <a:latin typeface="Lato" panose="020F0502020204030203" pitchFamily="34" charset="77"/>
              </a:rPr>
              <a:t>Apprenticeships are jobs which combine practical work and study. Intermediate is Level 2, Advanced is Level 3</a:t>
            </a:r>
          </a:p>
        </p:txBody>
      </p:sp>
      <p:sp>
        <p:nvSpPr>
          <p:cNvPr id="19" name="Rectangle 18">
            <a:extLst>
              <a:ext uri="{FF2B5EF4-FFF2-40B4-BE49-F238E27FC236}">
                <a16:creationId xmlns:a16="http://schemas.microsoft.com/office/drawing/2014/main" id="{ABF1A22F-1018-96F9-3926-99A451AB4BC5}"/>
              </a:ext>
            </a:extLst>
          </p:cNvPr>
          <p:cNvSpPr/>
          <p:nvPr/>
        </p:nvSpPr>
        <p:spPr>
          <a:xfrm>
            <a:off x="528313" y="4323673"/>
            <a:ext cx="2663672" cy="1131079"/>
          </a:xfrm>
          <a:prstGeom prst="rect">
            <a:avLst/>
          </a:prstGeom>
        </p:spPr>
        <p:txBody>
          <a:bodyPr wrap="square">
            <a:spAutoFit/>
          </a:bodyPr>
          <a:lstStyle/>
          <a:p>
            <a:r>
              <a:rPr lang="en-GB" sz="1000" b="1">
                <a:solidFill>
                  <a:schemeClr val="bg2"/>
                </a:solidFill>
                <a:latin typeface="Lato" panose="020F0502020204030203" pitchFamily="34" charset="77"/>
              </a:rPr>
              <a:t>Complete a degree course</a:t>
            </a:r>
            <a:br>
              <a:rPr lang="en-GB" sz="1000" b="1">
                <a:solidFill>
                  <a:schemeClr val="bg2"/>
                </a:solidFill>
                <a:latin typeface="Lato" panose="020F0502020204030203" pitchFamily="34" charset="77"/>
              </a:rPr>
            </a:br>
            <a:endParaRPr lang="en-GB" sz="400" b="1">
              <a:solidFill>
                <a:schemeClr val="bg2"/>
              </a:solidFill>
              <a:latin typeface="Lato" panose="020F0502020204030203" pitchFamily="34" charset="77"/>
            </a:endParaRPr>
          </a:p>
          <a:p>
            <a:r>
              <a:rPr lang="en-GB" sz="1000">
                <a:solidFill>
                  <a:schemeClr val="bg2"/>
                </a:solidFill>
                <a:latin typeface="Lato" panose="020F0502020204030203" pitchFamily="34" charset="77"/>
              </a:rPr>
              <a:t>It is possible to get QTS as part of an undergraduate degree, for example:</a:t>
            </a:r>
          </a:p>
          <a:p>
            <a:br>
              <a:rPr lang="en-GB" sz="200">
                <a:solidFill>
                  <a:schemeClr val="bg2"/>
                </a:solidFill>
                <a:latin typeface="Lato" panose="020F0502020204030203" pitchFamily="34" charset="77"/>
              </a:rPr>
            </a:br>
            <a:r>
              <a:rPr lang="en-GB" sz="1000">
                <a:solidFill>
                  <a:schemeClr val="bg2"/>
                </a:solidFill>
                <a:latin typeface="Lato" panose="020F0502020204030203" pitchFamily="34" charset="77"/>
              </a:rPr>
              <a:t>• Bachelor of Arts (BA) with QTS</a:t>
            </a:r>
          </a:p>
          <a:p>
            <a:r>
              <a:rPr lang="en-GB" sz="1000">
                <a:solidFill>
                  <a:schemeClr val="bg2"/>
                </a:solidFill>
                <a:latin typeface="Lato" panose="020F0502020204030203" pitchFamily="34" charset="77"/>
              </a:rPr>
              <a:t>• Bachelor of Education (</a:t>
            </a:r>
            <a:r>
              <a:rPr lang="en-GB" sz="1000" err="1">
                <a:solidFill>
                  <a:schemeClr val="bg2"/>
                </a:solidFill>
                <a:latin typeface="Lato" panose="020F0502020204030203" pitchFamily="34" charset="77"/>
              </a:rPr>
              <a:t>BEd</a:t>
            </a:r>
            <a:r>
              <a:rPr lang="en-GB" sz="1000">
                <a:solidFill>
                  <a:schemeClr val="bg2"/>
                </a:solidFill>
                <a:latin typeface="Lato" panose="020F0502020204030203" pitchFamily="34" charset="77"/>
              </a:rPr>
              <a:t>) with QTS</a:t>
            </a:r>
          </a:p>
          <a:p>
            <a:r>
              <a:rPr lang="en-GB" sz="1000">
                <a:solidFill>
                  <a:schemeClr val="bg2"/>
                </a:solidFill>
                <a:latin typeface="Lato" panose="020F0502020204030203" pitchFamily="34" charset="77"/>
              </a:rPr>
              <a:t>• Bachelor of Science (BSc) with QTS</a:t>
            </a:r>
          </a:p>
        </p:txBody>
      </p:sp>
      <p:sp>
        <p:nvSpPr>
          <p:cNvPr id="20" name="Rectangle 19">
            <a:extLst>
              <a:ext uri="{FF2B5EF4-FFF2-40B4-BE49-F238E27FC236}">
                <a16:creationId xmlns:a16="http://schemas.microsoft.com/office/drawing/2014/main" id="{B8E96F54-F170-4363-4071-6904B13407EA}"/>
              </a:ext>
            </a:extLst>
          </p:cNvPr>
          <p:cNvSpPr/>
          <p:nvPr/>
        </p:nvSpPr>
        <p:spPr>
          <a:xfrm>
            <a:off x="3400419" y="4338640"/>
            <a:ext cx="5345724" cy="992579"/>
          </a:xfrm>
          <a:prstGeom prst="rect">
            <a:avLst/>
          </a:prstGeom>
        </p:spPr>
        <p:txBody>
          <a:bodyPr wrap="square" lIns="91440" tIns="45720" rIns="91440" bIns="45720" anchor="t">
            <a:spAutoFit/>
          </a:bodyPr>
          <a:lstStyle/>
          <a:p>
            <a:r>
              <a:rPr lang="en-GB" sz="1000" dirty="0">
                <a:solidFill>
                  <a:schemeClr val="bg2"/>
                </a:solidFill>
                <a:latin typeface="Lato" panose="020F0502020204030203" pitchFamily="34" charset="77"/>
              </a:rPr>
              <a:t>Complete a L4/5 course and top up to a degree – L4/5 includes Certificate of HE, Diploma of HE, Higher Technical Qualification (HTQ), HNC, HND and Foundation degrees</a:t>
            </a:r>
            <a:endParaRPr lang="en-GB" sz="700" dirty="0">
              <a:solidFill>
                <a:schemeClr val="bg2"/>
              </a:solidFill>
              <a:latin typeface="Lato" panose="020F0502020204030203" pitchFamily="34" charset="77"/>
            </a:endParaRPr>
          </a:p>
          <a:p>
            <a:br>
              <a:rPr lang="en-GB" sz="700" dirty="0">
                <a:solidFill>
                  <a:schemeClr val="bg2"/>
                </a:solidFill>
                <a:latin typeface="Lato" panose="020F0502020204030203" pitchFamily="34" charset="77"/>
              </a:rPr>
            </a:br>
            <a:endParaRPr lang="en-GB" sz="700" dirty="0">
              <a:solidFill>
                <a:schemeClr val="bg2"/>
              </a:solidFill>
              <a:latin typeface="Lato" panose="020F0502020204030203" pitchFamily="34" charset="77"/>
            </a:endParaRPr>
          </a:p>
          <a:p>
            <a:br>
              <a:rPr lang="en-GB" sz="700" dirty="0">
                <a:solidFill>
                  <a:schemeClr val="bg2"/>
                </a:solidFill>
                <a:latin typeface="Lato" panose="020F0502020204030203" pitchFamily="34" charset="77"/>
              </a:rPr>
            </a:br>
            <a:endParaRPr lang="en-GB" sz="700" dirty="0">
              <a:solidFill>
                <a:schemeClr val="bg2"/>
              </a:solidFill>
              <a:latin typeface="Lato" panose="020F0502020204030203" pitchFamily="34" charset="77"/>
            </a:endParaRPr>
          </a:p>
          <a:p>
            <a:r>
              <a:rPr lang="en-GB" sz="1000" dirty="0">
                <a:solidFill>
                  <a:schemeClr val="bg2"/>
                </a:solidFill>
                <a:latin typeface="Lato" panose="020F0502020204030203" pitchFamily="34" charset="77"/>
              </a:rPr>
              <a:t>Top up to a degree (Level 6) in a year of full-time study</a:t>
            </a:r>
            <a:endParaRPr lang="en-GB" sz="1000" dirty="0">
              <a:solidFill>
                <a:schemeClr val="bg2"/>
              </a:solidFill>
              <a:latin typeface="Lato" panose="020F0502020204030203" pitchFamily="34" charset="77"/>
              <a:cs typeface="Calibri"/>
            </a:endParaRPr>
          </a:p>
        </p:txBody>
      </p:sp>
      <p:sp>
        <p:nvSpPr>
          <p:cNvPr id="21" name="Rectangle 20">
            <a:extLst>
              <a:ext uri="{FF2B5EF4-FFF2-40B4-BE49-F238E27FC236}">
                <a16:creationId xmlns:a16="http://schemas.microsoft.com/office/drawing/2014/main" id="{8B3CE2D9-6567-A8EE-8055-6063064D40E8}"/>
              </a:ext>
            </a:extLst>
          </p:cNvPr>
          <p:cNvSpPr/>
          <p:nvPr/>
        </p:nvSpPr>
        <p:spPr>
          <a:xfrm>
            <a:off x="9091006" y="4321508"/>
            <a:ext cx="2516989" cy="400110"/>
          </a:xfrm>
          <a:prstGeom prst="rect">
            <a:avLst/>
          </a:prstGeom>
        </p:spPr>
        <p:txBody>
          <a:bodyPr wrap="square">
            <a:spAutoFit/>
          </a:bodyPr>
          <a:lstStyle/>
          <a:p>
            <a:r>
              <a:rPr lang="en-GB" sz="1000">
                <a:solidFill>
                  <a:schemeClr val="bg2"/>
                </a:solidFill>
                <a:latin typeface="Lato" panose="020F0502020204030203" pitchFamily="34" charset="77"/>
              </a:rPr>
              <a:t>Higher level apprenticeship (foundation degree / Level 5)</a:t>
            </a:r>
          </a:p>
        </p:txBody>
      </p:sp>
      <p:sp>
        <p:nvSpPr>
          <p:cNvPr id="22" name="Rectangle 21">
            <a:extLst>
              <a:ext uri="{FF2B5EF4-FFF2-40B4-BE49-F238E27FC236}">
                <a16:creationId xmlns:a16="http://schemas.microsoft.com/office/drawing/2014/main" id="{E46DADF8-B748-EC63-DC06-FAB03A740FD7}"/>
              </a:ext>
            </a:extLst>
          </p:cNvPr>
          <p:cNvSpPr/>
          <p:nvPr/>
        </p:nvSpPr>
        <p:spPr>
          <a:xfrm>
            <a:off x="9104258" y="5067073"/>
            <a:ext cx="2663672" cy="553998"/>
          </a:xfrm>
          <a:prstGeom prst="rect">
            <a:avLst/>
          </a:prstGeom>
        </p:spPr>
        <p:txBody>
          <a:bodyPr wrap="square">
            <a:spAutoFit/>
          </a:bodyPr>
          <a:lstStyle/>
          <a:p>
            <a:r>
              <a:rPr lang="en-GB" sz="1000">
                <a:solidFill>
                  <a:schemeClr val="bg2"/>
                </a:solidFill>
                <a:latin typeface="Lato" panose="020F0502020204030203" pitchFamily="34" charset="77"/>
              </a:rPr>
              <a:t>Degree apprenticeship </a:t>
            </a:r>
          </a:p>
          <a:p>
            <a:r>
              <a:rPr lang="en-GB" sz="1000">
                <a:solidFill>
                  <a:schemeClr val="bg2"/>
                </a:solidFill>
                <a:latin typeface="Lato" panose="020F0502020204030203" pitchFamily="34" charset="77"/>
              </a:rPr>
              <a:t>(Level 6-7). There is a Level 6 Teaching apprenticeship programme</a:t>
            </a:r>
          </a:p>
        </p:txBody>
      </p:sp>
      <p:pic>
        <p:nvPicPr>
          <p:cNvPr id="23" name="Picture 22" descr="A yellow and black sign&#10;&#10;Description automatically generated with medium confidence">
            <a:extLst>
              <a:ext uri="{FF2B5EF4-FFF2-40B4-BE49-F238E27FC236}">
                <a16:creationId xmlns:a16="http://schemas.microsoft.com/office/drawing/2014/main" id="{DD8FE170-A078-B8BC-B97F-5563A4CC2A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1" t="28445" b="26578"/>
          <a:stretch/>
        </p:blipFill>
        <p:spPr>
          <a:xfrm>
            <a:off x="8288905" y="234179"/>
            <a:ext cx="1552874" cy="785754"/>
          </a:xfrm>
          <a:prstGeom prst="rect">
            <a:avLst/>
          </a:prstGeom>
        </p:spPr>
      </p:pic>
      <p:cxnSp>
        <p:nvCxnSpPr>
          <p:cNvPr id="25" name="Straight Connector 24">
            <a:extLst>
              <a:ext uri="{FF2B5EF4-FFF2-40B4-BE49-F238E27FC236}">
                <a16:creationId xmlns:a16="http://schemas.microsoft.com/office/drawing/2014/main" id="{59A96440-D688-FF70-CFF3-1030357961BC}"/>
              </a:ext>
            </a:extLst>
          </p:cNvPr>
          <p:cNvCxnSpPr>
            <a:cxnSpLocks/>
          </p:cNvCxnSpPr>
          <p:nvPr/>
        </p:nvCxnSpPr>
        <p:spPr>
          <a:xfrm flipV="1">
            <a:off x="10106957"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56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DFCB0A-DA2D-2D62-4509-8177A10ED833}"/>
              </a:ext>
            </a:extLst>
          </p:cNvPr>
          <p:cNvPicPr>
            <a:picLocks noChangeAspect="1"/>
          </p:cNvPicPr>
          <p:nvPr/>
        </p:nvPicPr>
        <p:blipFill>
          <a:blip r:embed="rId3">
            <a:extLst>
              <a:ext uri="{28A0092B-C50C-407E-A947-70E740481C1C}">
                <a14:useLocalDpi xmlns:a14="http://schemas.microsoft.com/office/drawing/2010/main" val="0"/>
              </a:ext>
            </a:extLst>
          </a:blip>
          <a:srcRect l="-236" t="-808" r="-932" b="1734"/>
          <a:stretch>
            <a:fillRect/>
          </a:stretch>
        </p:blipFill>
        <p:spPr>
          <a:xfrm>
            <a:off x="6979010" y="2723915"/>
            <a:ext cx="7783434" cy="1410170"/>
          </a:xfrm>
          <a:prstGeom prst="rect">
            <a:avLst/>
          </a:prstGeom>
        </p:spPr>
      </p:pic>
      <p:pic>
        <p:nvPicPr>
          <p:cNvPr id="5" name="Picture 4">
            <a:extLst>
              <a:ext uri="{FF2B5EF4-FFF2-40B4-BE49-F238E27FC236}">
                <a16:creationId xmlns:a16="http://schemas.microsoft.com/office/drawing/2014/main" id="{1731E278-E2FE-76D3-2FA6-D5D783B14DE8}"/>
              </a:ext>
            </a:extLst>
          </p:cNvPr>
          <p:cNvPicPr>
            <a:picLocks noChangeAspect="1"/>
          </p:cNvPicPr>
          <p:nvPr/>
        </p:nvPicPr>
        <p:blipFill>
          <a:blip r:embed="rId3">
            <a:extLst>
              <a:ext uri="{28A0092B-C50C-407E-A947-70E740481C1C}">
                <a14:useLocalDpi xmlns:a14="http://schemas.microsoft.com/office/drawing/2010/main" val="0"/>
              </a:ext>
            </a:extLst>
          </a:blip>
          <a:srcRect l="-236" t="-808" r="-932" b="1734"/>
          <a:stretch>
            <a:fillRect/>
          </a:stretch>
        </p:blipFill>
        <p:spPr>
          <a:xfrm>
            <a:off x="-2687560" y="2723915"/>
            <a:ext cx="7783434" cy="1410170"/>
          </a:xfrm>
          <a:prstGeom prst="rect">
            <a:avLst/>
          </a:prstGeom>
        </p:spPr>
      </p:pic>
      <p:sp>
        <p:nvSpPr>
          <p:cNvPr id="2" name="Title 1"/>
          <p:cNvSpPr>
            <a:spLocks noGrp="1"/>
          </p:cNvSpPr>
          <p:nvPr>
            <p:ph type="ctrTitle" idx="4294967295"/>
          </p:nvPr>
        </p:nvSpPr>
        <p:spPr>
          <a:xfrm>
            <a:off x="460375" y="479861"/>
            <a:ext cx="9144000" cy="258762"/>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Biology pathways</a:t>
            </a:r>
          </a:p>
        </p:txBody>
      </p:sp>
      <p:sp>
        <p:nvSpPr>
          <p:cNvPr id="14" name="Title 1">
            <a:extLst>
              <a:ext uri="{FF2B5EF4-FFF2-40B4-BE49-F238E27FC236}">
                <a16:creationId xmlns:a16="http://schemas.microsoft.com/office/drawing/2014/main" id="{A573CAC7-911E-734A-8EBA-E421169048A3}"/>
              </a:ext>
            </a:extLst>
          </p:cNvPr>
          <p:cNvSpPr txBox="1">
            <a:spLocks/>
          </p:cNvSpPr>
          <p:nvPr/>
        </p:nvSpPr>
        <p:spPr>
          <a:xfrm>
            <a:off x="863928" y="5041938"/>
            <a:ext cx="36957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Combine study </a:t>
            </a:r>
            <a:br>
              <a:rPr lang="en-GB" sz="2500" b="1" dirty="0">
                <a:latin typeface="Lato" panose="020F0502020204030203" pitchFamily="34" charset="77"/>
                <a:cs typeface="Calibri" panose="020F0502020204030204" pitchFamily="34" charset="0"/>
              </a:rPr>
            </a:br>
            <a:r>
              <a:rPr lang="en-GB" sz="2500" b="1" dirty="0">
                <a:latin typeface="Lato" panose="020F0502020204030203" pitchFamily="34" charset="77"/>
                <a:cs typeface="Calibri"/>
              </a:rPr>
              <a:t>and work</a:t>
            </a:r>
          </a:p>
        </p:txBody>
      </p:sp>
      <p:sp>
        <p:nvSpPr>
          <p:cNvPr id="15" name="Title 1">
            <a:extLst>
              <a:ext uri="{FF2B5EF4-FFF2-40B4-BE49-F238E27FC236}">
                <a16:creationId xmlns:a16="http://schemas.microsoft.com/office/drawing/2014/main" id="{ACE53D00-33D1-AD4B-92BE-C5FEE54FE9D2}"/>
              </a:ext>
            </a:extLst>
          </p:cNvPr>
          <p:cNvSpPr txBox="1">
            <a:spLocks/>
          </p:cNvSpPr>
          <p:nvPr/>
        </p:nvSpPr>
        <p:spPr>
          <a:xfrm>
            <a:off x="4718050" y="5041938"/>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Study</a:t>
            </a:r>
          </a:p>
        </p:txBody>
      </p:sp>
      <p:sp>
        <p:nvSpPr>
          <p:cNvPr id="16" name="Title 1">
            <a:extLst>
              <a:ext uri="{FF2B5EF4-FFF2-40B4-BE49-F238E27FC236}">
                <a16:creationId xmlns:a16="http://schemas.microsoft.com/office/drawing/2014/main" id="{4B7D34C8-B320-AA43-A6E6-09BBD8B2140E}"/>
              </a:ext>
            </a:extLst>
          </p:cNvPr>
          <p:cNvSpPr txBox="1">
            <a:spLocks/>
          </p:cNvSpPr>
          <p:nvPr/>
        </p:nvSpPr>
        <p:spPr>
          <a:xfrm>
            <a:off x="8226425" y="5041938"/>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Work</a:t>
            </a:r>
          </a:p>
        </p:txBody>
      </p:sp>
      <p:pic>
        <p:nvPicPr>
          <p:cNvPr id="4" name="Picture 3" descr="A blue and white circle with a person behind a computer&#10;&#10;AI-generated content may be incorrect.">
            <a:extLst>
              <a:ext uri="{FF2B5EF4-FFF2-40B4-BE49-F238E27FC236}">
                <a16:creationId xmlns:a16="http://schemas.microsoft.com/office/drawing/2014/main" id="{761A871D-C49D-613E-A882-247BD8110F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900" y="2292677"/>
            <a:ext cx="2272645" cy="2272645"/>
          </a:xfrm>
          <a:prstGeom prst="rect">
            <a:avLst/>
          </a:prstGeom>
        </p:spPr>
      </p:pic>
      <p:pic>
        <p:nvPicPr>
          <p:cNvPr id="6" name="Picture 5" descr="A blue and white logo with a graduation cap in the center&#10;&#10;AI-generated content may be incorrect.">
            <a:extLst>
              <a:ext uri="{FF2B5EF4-FFF2-40B4-BE49-F238E27FC236}">
                <a16:creationId xmlns:a16="http://schemas.microsoft.com/office/drawing/2014/main" id="{255874FB-3C3F-38CB-4ACF-F3ACBD142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5455" y="2292676"/>
            <a:ext cx="2272645" cy="2272645"/>
          </a:xfrm>
          <a:prstGeom prst="rect">
            <a:avLst/>
          </a:prstGeom>
        </p:spPr>
      </p:pic>
      <p:pic>
        <p:nvPicPr>
          <p:cNvPr id="10" name="Picture 9" descr="A blue and white graduation cap&#10;&#10;AI-generated content may be incorrect.">
            <a:extLst>
              <a:ext uri="{FF2B5EF4-FFF2-40B4-BE49-F238E27FC236}">
                <a16:creationId xmlns:a16="http://schemas.microsoft.com/office/drawing/2014/main" id="{54F7AB7C-5EBF-58BA-B577-5EDB08BC74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677" y="2292677"/>
            <a:ext cx="2272646" cy="2272646"/>
          </a:xfrm>
          <a:prstGeom prst="rect">
            <a:avLst/>
          </a:prstGeom>
        </p:spPr>
      </p:pic>
      <p:cxnSp>
        <p:nvCxnSpPr>
          <p:cNvPr id="21" name="Straight Connector 20">
            <a:extLst>
              <a:ext uri="{FF2B5EF4-FFF2-40B4-BE49-F238E27FC236}">
                <a16:creationId xmlns:a16="http://schemas.microsoft.com/office/drawing/2014/main" id="{DD68EB95-2E5C-97A1-E15F-6EA3EE6533D4}"/>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34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latin typeface="Lato" panose="020F0502020204030203" pitchFamily="34" charset="77"/>
                <a:cs typeface="Calibri"/>
              </a:rPr>
              <a:t>Combine study and work</a:t>
            </a:r>
          </a:p>
        </p:txBody>
      </p:sp>
      <p:sp>
        <p:nvSpPr>
          <p:cNvPr id="3" name="Subtitle 2"/>
          <p:cNvSpPr>
            <a:spLocks noGrp="1"/>
          </p:cNvSpPr>
          <p:nvPr>
            <p:ph type="subTitle" idx="4294967295"/>
          </p:nvPr>
        </p:nvSpPr>
        <p:spPr>
          <a:xfrm>
            <a:off x="434603" y="2027118"/>
            <a:ext cx="5557433" cy="2324518"/>
          </a:xfrm>
          <a:prstGeom prst="rect">
            <a:avLst/>
          </a:prstGeom>
        </p:spPr>
        <p:txBody>
          <a:bodyPr vert="horz" lIns="91440" tIns="45720" rIns="91440" bIns="45720" rtlCol="0" anchor="t">
            <a:normAutofit fontScale="92500" lnSpcReduction="20000"/>
          </a:bodyPr>
          <a:lstStyle/>
          <a:p>
            <a:pPr marL="0" indent="0">
              <a:lnSpc>
                <a:spcPct val="100000"/>
              </a:lnSpc>
              <a:buNone/>
            </a:pPr>
            <a:r>
              <a:rPr lang="en-GB" sz="2500" b="1" dirty="0">
                <a:latin typeface="Lato" panose="020F0502020204030203" pitchFamily="34" charset="77"/>
                <a:cs typeface="Calibri"/>
              </a:rPr>
              <a:t>Apprenticeships</a:t>
            </a:r>
            <a:r>
              <a:rPr lang="en-GB" dirty="0">
                <a:solidFill>
                  <a:schemeClr val="tx2"/>
                </a:solidFill>
                <a:latin typeface="Lato" panose="020F0502020204030203" pitchFamily="34" charset="77"/>
                <a:cs typeface="Calibri"/>
              </a:rPr>
              <a:t> </a:t>
            </a:r>
          </a:p>
          <a:p>
            <a:pPr marL="0" indent="0" algn="l">
              <a:lnSpc>
                <a:spcPct val="100000"/>
              </a:lnSpc>
              <a:buNone/>
            </a:pPr>
            <a:endParaRPr lang="en-GB" sz="600" dirty="0">
              <a:solidFill>
                <a:schemeClr val="tx2"/>
              </a:solidFill>
              <a:latin typeface="Lato" panose="020F0502020204030203" pitchFamily="34" charset="77"/>
            </a:endParaRPr>
          </a:p>
          <a:p>
            <a:pPr>
              <a:lnSpc>
                <a:spcPct val="100000"/>
              </a:lnSpc>
            </a:pPr>
            <a:r>
              <a:rPr lang="en-GB" sz="1500" dirty="0">
                <a:solidFill>
                  <a:schemeClr val="tx2"/>
                </a:solidFill>
                <a:latin typeface="Lato" panose="020F0502020204030203" pitchFamily="34" charset="77"/>
              </a:rPr>
              <a:t>Nurse </a:t>
            </a:r>
          </a:p>
          <a:p>
            <a:pPr>
              <a:lnSpc>
                <a:spcPct val="100000"/>
              </a:lnSpc>
            </a:pPr>
            <a:r>
              <a:rPr lang="en-GB" sz="1500" dirty="0">
                <a:solidFill>
                  <a:schemeClr val="tx2"/>
                </a:solidFill>
                <a:latin typeface="Lato" panose="020F0502020204030203" pitchFamily="34" charset="77"/>
              </a:rPr>
              <a:t>Laboratory Scientist</a:t>
            </a:r>
          </a:p>
          <a:p>
            <a:pPr>
              <a:lnSpc>
                <a:spcPct val="100000"/>
              </a:lnSpc>
            </a:pPr>
            <a:r>
              <a:rPr lang="en-GB" sz="1500" dirty="0">
                <a:solidFill>
                  <a:schemeClr val="tx2"/>
                </a:solidFill>
                <a:latin typeface="Lato" panose="020F0502020204030203" pitchFamily="34" charset="77"/>
              </a:rPr>
              <a:t>Ecologist </a:t>
            </a:r>
          </a:p>
          <a:p>
            <a:pPr>
              <a:lnSpc>
                <a:spcPct val="100000"/>
              </a:lnSpc>
            </a:pPr>
            <a:r>
              <a:rPr lang="en-GB" sz="1500" dirty="0">
                <a:solidFill>
                  <a:schemeClr val="tx2"/>
                </a:solidFill>
                <a:latin typeface="Lato" panose="020F0502020204030203" pitchFamily="34" charset="77"/>
              </a:rPr>
              <a:t>Marine Biologist</a:t>
            </a:r>
          </a:p>
          <a:p>
            <a:pPr>
              <a:lnSpc>
                <a:spcPct val="100000"/>
              </a:lnSpc>
            </a:pPr>
            <a:r>
              <a:rPr lang="en-GB" sz="1500" dirty="0">
                <a:solidFill>
                  <a:schemeClr val="tx2"/>
                </a:solidFill>
                <a:latin typeface="Lato" panose="020F0502020204030203" pitchFamily="34" charset="77"/>
              </a:rPr>
              <a:t>Adult Care Worker </a:t>
            </a:r>
            <a:br>
              <a:rPr lang="en-GB" sz="1500" dirty="0">
                <a:latin typeface="Lato" panose="020F0502020204030203" pitchFamily="34" charset="77"/>
              </a:rPr>
            </a:br>
            <a:endParaRPr lang="en-GB" sz="1500" dirty="0">
              <a:solidFill>
                <a:schemeClr val="tx2"/>
              </a:solidFill>
              <a:latin typeface="Lato" panose="020F0502020204030203" pitchFamily="34" charset="77"/>
              <a:cs typeface="Calibri"/>
            </a:endParaRPr>
          </a:p>
          <a:p>
            <a:pPr algn="l">
              <a:lnSpc>
                <a:spcPct val="100000"/>
              </a:lnSpc>
            </a:pPr>
            <a:endParaRPr lang="en-GB" dirty="0">
              <a:solidFill>
                <a:schemeClr val="tx2"/>
              </a:solidFill>
              <a:latin typeface="Lato" panose="020F0502020204030203" pitchFamily="34" charset="77"/>
              <a:cs typeface="Calibri"/>
            </a:endParaRPr>
          </a:p>
        </p:txBody>
      </p:sp>
      <p:sp>
        <p:nvSpPr>
          <p:cNvPr id="11" name="Subtitle 2">
            <a:extLst>
              <a:ext uri="{FF2B5EF4-FFF2-40B4-BE49-F238E27FC236}">
                <a16:creationId xmlns:a16="http://schemas.microsoft.com/office/drawing/2014/main" id="{CF2A8DC9-52E8-4C03-93D1-050E17E5294F}"/>
              </a:ext>
            </a:extLst>
          </p:cNvPr>
          <p:cNvSpPr txBox="1">
            <a:spLocks/>
          </p:cNvSpPr>
          <p:nvPr/>
        </p:nvSpPr>
        <p:spPr>
          <a:xfrm>
            <a:off x="6169193" y="2027118"/>
            <a:ext cx="4992143" cy="200161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500" b="1" dirty="0">
                <a:latin typeface="Lato" panose="020F0502020204030203" pitchFamily="34" charset="77"/>
                <a:cs typeface="Calibri"/>
              </a:rPr>
              <a:t>T Levels</a:t>
            </a:r>
            <a:r>
              <a:rPr lang="en-GB" b="1" dirty="0">
                <a:latin typeface="Lato" panose="020F0502020204030203" pitchFamily="34" charset="77"/>
                <a:cs typeface="Calibri"/>
              </a:rPr>
              <a:t> </a:t>
            </a:r>
            <a:br>
              <a:rPr lang="en-GB" b="1" dirty="0">
                <a:latin typeface="Lato" panose="020F0502020204030203" pitchFamily="34" charset="77"/>
                <a:cs typeface="Calibri"/>
              </a:rPr>
            </a:br>
            <a:endParaRPr lang="en-GB" sz="1400" b="1" dirty="0">
              <a:latin typeface="Lato" panose="020F0502020204030203" pitchFamily="34" charset="77"/>
              <a:cs typeface="Calibri"/>
            </a:endParaRPr>
          </a:p>
          <a:p>
            <a:pPr>
              <a:lnSpc>
                <a:spcPct val="120000"/>
              </a:lnSpc>
              <a:spcBef>
                <a:spcPts val="0"/>
              </a:spcBef>
            </a:pPr>
            <a:r>
              <a:rPr lang="en-GB" sz="1400" dirty="0">
                <a:solidFill>
                  <a:srgbClr val="484A47"/>
                </a:solidFill>
                <a:latin typeface="Lato"/>
                <a:ea typeface="Lato"/>
                <a:cs typeface="Lato"/>
              </a:rPr>
              <a:t>Education and Early Years</a:t>
            </a:r>
          </a:p>
          <a:p>
            <a:pPr>
              <a:lnSpc>
                <a:spcPct val="120000"/>
              </a:lnSpc>
              <a:spcBef>
                <a:spcPts val="0"/>
              </a:spcBef>
            </a:pPr>
            <a:r>
              <a:rPr lang="en-GB" sz="1400" dirty="0">
                <a:solidFill>
                  <a:srgbClr val="484A47"/>
                </a:solidFill>
                <a:latin typeface="Lato"/>
                <a:ea typeface="+mn-lt"/>
                <a:cs typeface="Lato"/>
              </a:rPr>
              <a:t>Health</a:t>
            </a:r>
          </a:p>
          <a:p>
            <a:pPr>
              <a:lnSpc>
                <a:spcPct val="120000"/>
              </a:lnSpc>
              <a:spcBef>
                <a:spcPts val="0"/>
              </a:spcBef>
            </a:pPr>
            <a:r>
              <a:rPr lang="en-GB" sz="1400" dirty="0">
                <a:solidFill>
                  <a:srgbClr val="484A47"/>
                </a:solidFill>
                <a:latin typeface="Lato"/>
                <a:ea typeface="+mn-lt"/>
                <a:cs typeface="Lato"/>
              </a:rPr>
              <a:t>Science</a:t>
            </a:r>
          </a:p>
          <a:p>
            <a:pPr>
              <a:lnSpc>
                <a:spcPct val="120000"/>
              </a:lnSpc>
              <a:spcBef>
                <a:spcPts val="0"/>
              </a:spcBef>
            </a:pPr>
            <a:r>
              <a:rPr lang="en-GB" sz="1400" dirty="0">
                <a:solidFill>
                  <a:srgbClr val="484948"/>
                </a:solidFill>
                <a:latin typeface="Lato"/>
                <a:ea typeface="+mn-lt"/>
                <a:cs typeface="Lato"/>
              </a:rPr>
              <a:t>Animal Care and Management</a:t>
            </a:r>
            <a:r>
              <a:rPr lang="en-GB" sz="1400" dirty="0">
                <a:solidFill>
                  <a:srgbClr val="484A47"/>
                </a:solidFill>
                <a:latin typeface="Lato"/>
                <a:ea typeface="Lato"/>
                <a:cs typeface="Lato"/>
              </a:rPr>
              <a:t> </a:t>
            </a:r>
          </a:p>
          <a:p>
            <a:pPr>
              <a:lnSpc>
                <a:spcPct val="120000"/>
              </a:lnSpc>
              <a:spcBef>
                <a:spcPts val="0"/>
              </a:spcBef>
            </a:pPr>
            <a:r>
              <a:rPr lang="en-GB" sz="1400" dirty="0">
                <a:solidFill>
                  <a:srgbClr val="484948"/>
                </a:solidFill>
                <a:latin typeface="Lato"/>
                <a:ea typeface="Lato"/>
                <a:cs typeface="Lato"/>
              </a:rPr>
              <a:t>Agriculture, Land Management and </a:t>
            </a:r>
            <a:r>
              <a:rPr lang="en-GB" sz="1400" dirty="0">
                <a:solidFill>
                  <a:srgbClr val="484A47"/>
                </a:solidFill>
                <a:latin typeface="Lato"/>
                <a:ea typeface="Lato"/>
                <a:cs typeface="Lato"/>
              </a:rPr>
              <a:t>Production</a:t>
            </a:r>
          </a:p>
          <a:p>
            <a:pPr>
              <a:lnSpc>
                <a:spcPct val="100000"/>
              </a:lnSpc>
            </a:pPr>
            <a:endParaRPr lang="en-GB" dirty="0">
              <a:solidFill>
                <a:schemeClr val="tx2"/>
              </a:solidFill>
              <a:latin typeface="Lato" panose="020F0502020204030203" pitchFamily="34" charset="77"/>
              <a:cs typeface="Calibri"/>
            </a:endParaRPr>
          </a:p>
          <a:p>
            <a:pPr>
              <a:lnSpc>
                <a:spcPct val="100000"/>
              </a:lnSpc>
            </a:pPr>
            <a:endParaRPr lang="en-GB" dirty="0">
              <a:solidFill>
                <a:schemeClr val="tx2"/>
              </a:solidFill>
              <a:latin typeface="Lato" panose="020F0502020204030203" pitchFamily="34" charset="77"/>
              <a:cs typeface="Calibri"/>
            </a:endParaRPr>
          </a:p>
        </p:txBody>
      </p:sp>
      <p:sp>
        <p:nvSpPr>
          <p:cNvPr id="12" name="Subtitle 2">
            <a:extLst>
              <a:ext uri="{FF2B5EF4-FFF2-40B4-BE49-F238E27FC236}">
                <a16:creationId xmlns:a16="http://schemas.microsoft.com/office/drawing/2014/main" id="{1F68304F-6F55-4556-B558-F20E0C05F3A1}"/>
              </a:ext>
            </a:extLst>
          </p:cNvPr>
          <p:cNvSpPr txBox="1">
            <a:spLocks/>
          </p:cNvSpPr>
          <p:nvPr/>
        </p:nvSpPr>
        <p:spPr>
          <a:xfrm>
            <a:off x="6169193" y="4259809"/>
            <a:ext cx="6023207" cy="20016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500" b="1" dirty="0">
                <a:latin typeface="Lato" panose="020F0502020204030203" pitchFamily="34" charset="77"/>
                <a:cs typeface="Calibri"/>
              </a:rPr>
              <a:t>VTQs</a:t>
            </a:r>
            <a:r>
              <a:rPr lang="en-GB" dirty="0">
                <a:solidFill>
                  <a:schemeClr val="tx2"/>
                </a:solidFill>
                <a:latin typeface="Lato" panose="020F0502020204030203" pitchFamily="34" charset="77"/>
                <a:cs typeface="Calibri"/>
              </a:rPr>
              <a:t> </a:t>
            </a:r>
            <a:br>
              <a:rPr lang="en-GB" dirty="0">
                <a:latin typeface="Lato" panose="020F0502020204030203" pitchFamily="34" charset="77"/>
                <a:cs typeface="Calibri"/>
              </a:rPr>
            </a:br>
            <a:endParaRPr lang="en-GB" sz="1400" dirty="0">
              <a:latin typeface="Lato" panose="020F0502020204030203" pitchFamily="34" charset="77"/>
              <a:ea typeface="Calibri" panose="020F0502020204030204"/>
              <a:cs typeface="Calibri"/>
            </a:endParaRPr>
          </a:p>
          <a:p>
            <a:pPr>
              <a:lnSpc>
                <a:spcPct val="100000"/>
              </a:lnSpc>
            </a:pPr>
            <a:r>
              <a:rPr lang="en-GB" sz="1400" dirty="0">
                <a:solidFill>
                  <a:schemeClr val="tx2"/>
                </a:solidFill>
                <a:latin typeface="Lato" panose="020F0502020204030203" pitchFamily="34" charset="77"/>
                <a:cs typeface="Calibri"/>
              </a:rPr>
              <a:t>Science</a:t>
            </a:r>
          </a:p>
          <a:p>
            <a:pPr>
              <a:lnSpc>
                <a:spcPct val="100000"/>
              </a:lnSpc>
            </a:pPr>
            <a:r>
              <a:rPr lang="en-GB" sz="1400" dirty="0">
                <a:solidFill>
                  <a:schemeClr val="tx2"/>
                </a:solidFill>
                <a:latin typeface="Lato" panose="020F0502020204030203" pitchFamily="34" charset="77"/>
                <a:cs typeface="Calibri"/>
              </a:rPr>
              <a:t>Applied Science</a:t>
            </a:r>
          </a:p>
          <a:p>
            <a:pPr>
              <a:lnSpc>
                <a:spcPct val="100000"/>
              </a:lnSpc>
            </a:pPr>
            <a:r>
              <a:rPr lang="en-GB" sz="1400" dirty="0">
                <a:solidFill>
                  <a:schemeClr val="tx2"/>
                </a:solidFill>
                <a:latin typeface="Lato" panose="020F0502020204030203" pitchFamily="34" charset="77"/>
                <a:cs typeface="Calibri"/>
              </a:rPr>
              <a:t>Land based</a:t>
            </a:r>
            <a:endParaRPr lang="en-GB" dirty="0">
              <a:solidFill>
                <a:schemeClr val="tx2"/>
              </a:solidFill>
              <a:latin typeface="Lato" panose="020F0502020204030203" pitchFamily="34" charset="77"/>
              <a:cs typeface="Calibri"/>
            </a:endParaRPr>
          </a:p>
          <a:p>
            <a:pPr>
              <a:lnSpc>
                <a:spcPct val="100000"/>
              </a:lnSpc>
            </a:pPr>
            <a:endParaRPr lang="en-GB" dirty="0">
              <a:solidFill>
                <a:schemeClr val="tx2"/>
              </a:solidFill>
              <a:latin typeface="Lato" panose="020F0502020204030203" pitchFamily="34" charset="77"/>
              <a:cs typeface="Calibri"/>
            </a:endParaRPr>
          </a:p>
        </p:txBody>
      </p:sp>
      <p:sp>
        <p:nvSpPr>
          <p:cNvPr id="5" name="Rectangle 4">
            <a:extLst>
              <a:ext uri="{FF2B5EF4-FFF2-40B4-BE49-F238E27FC236}">
                <a16:creationId xmlns:a16="http://schemas.microsoft.com/office/drawing/2014/main" id="{AE48124F-777D-7642-8D0F-7030616821AF}"/>
              </a:ext>
            </a:extLst>
          </p:cNvPr>
          <p:cNvSpPr/>
          <p:nvPr/>
        </p:nvSpPr>
        <p:spPr>
          <a:xfrm>
            <a:off x="2856497" y="2567038"/>
            <a:ext cx="2705100" cy="1477328"/>
          </a:xfrm>
          <a:prstGeom prst="rect">
            <a:avLst/>
          </a:prstGeom>
        </p:spPr>
        <p:txBody>
          <a:bodyPr wrap="square">
            <a:spAutoFit/>
          </a:bodyPr>
          <a:lstStyle/>
          <a:p>
            <a:pPr marL="285750" indent="-285750">
              <a:spcAft>
                <a:spcPts val="600"/>
              </a:spcAft>
              <a:buFont typeface="Arial" panose="020B0604020202020204" pitchFamily="34" charset="0"/>
              <a:buChar char="•"/>
            </a:pPr>
            <a:r>
              <a:rPr lang="en-GB" sz="1400" dirty="0">
                <a:solidFill>
                  <a:schemeClr val="tx2"/>
                </a:solidFill>
                <a:latin typeface="Lato" panose="020F0502020204030203" pitchFamily="34" charset="77"/>
              </a:rPr>
              <a:t>Early Years Assistant</a:t>
            </a:r>
          </a:p>
          <a:p>
            <a:pPr marL="285750" indent="-285750">
              <a:spcAft>
                <a:spcPts val="600"/>
              </a:spcAft>
              <a:buFont typeface="Arial" panose="020B0604020202020204" pitchFamily="34" charset="0"/>
              <a:buChar char="•"/>
            </a:pPr>
            <a:r>
              <a:rPr lang="en-GB" sz="1400" dirty="0">
                <a:solidFill>
                  <a:schemeClr val="tx2"/>
                </a:solidFill>
                <a:latin typeface="Lato" panose="020F0502020204030203" pitchFamily="34" charset="77"/>
              </a:rPr>
              <a:t>Dental Nurse</a:t>
            </a:r>
          </a:p>
          <a:p>
            <a:pPr marL="285750" indent="-285750">
              <a:spcAft>
                <a:spcPts val="600"/>
              </a:spcAft>
              <a:buFont typeface="Arial" panose="020B0604020202020204" pitchFamily="34" charset="0"/>
              <a:buChar char="•"/>
            </a:pPr>
            <a:r>
              <a:rPr lang="en-GB" sz="1400" dirty="0">
                <a:solidFill>
                  <a:schemeClr val="tx2"/>
                </a:solidFill>
                <a:latin typeface="Lato" panose="020F0502020204030203" pitchFamily="34" charset="77"/>
              </a:rPr>
              <a:t>Optical Assistant</a:t>
            </a:r>
          </a:p>
          <a:p>
            <a:pPr marL="285750" indent="-285750">
              <a:spcAft>
                <a:spcPts val="600"/>
              </a:spcAft>
              <a:buFont typeface="Arial" panose="020B0604020202020204" pitchFamily="34" charset="0"/>
              <a:buChar char="•"/>
            </a:pPr>
            <a:r>
              <a:rPr lang="en-GB" sz="1400" dirty="0">
                <a:solidFill>
                  <a:schemeClr val="tx2"/>
                </a:solidFill>
                <a:latin typeface="Lato" panose="020F0502020204030203" pitchFamily="34" charset="77"/>
              </a:rPr>
              <a:t>Healthcare Assistant</a:t>
            </a:r>
          </a:p>
          <a:p>
            <a:pPr marL="285750" indent="-285750">
              <a:spcAft>
                <a:spcPts val="600"/>
              </a:spcAft>
              <a:buFont typeface="Arial" panose="020B0604020202020204" pitchFamily="34" charset="0"/>
              <a:buChar char="•"/>
            </a:pPr>
            <a:r>
              <a:rPr lang="en-GB" sz="1400" dirty="0">
                <a:solidFill>
                  <a:schemeClr val="tx2"/>
                </a:solidFill>
                <a:latin typeface="Lato" panose="020F0502020204030203" pitchFamily="34" charset="77"/>
              </a:rPr>
              <a:t>Childcare Assistant</a:t>
            </a:r>
          </a:p>
        </p:txBody>
      </p:sp>
      <p:pic>
        <p:nvPicPr>
          <p:cNvPr id="4" name="Picture 3" descr="A blue and white logo with a graduation cap in the center&#10;&#10;AI-generated content may be incorrect.">
            <a:extLst>
              <a:ext uri="{FF2B5EF4-FFF2-40B4-BE49-F238E27FC236}">
                <a16:creationId xmlns:a16="http://schemas.microsoft.com/office/drawing/2014/main" id="{E6F721D6-2324-4A9B-B909-4C229A056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69" y="192019"/>
            <a:ext cx="1243160" cy="1243160"/>
          </a:xfrm>
          <a:prstGeom prst="rect">
            <a:avLst/>
          </a:prstGeom>
        </p:spPr>
      </p:pic>
      <p:cxnSp>
        <p:nvCxnSpPr>
          <p:cNvPr id="7" name="Straight Connector 6">
            <a:extLst>
              <a:ext uri="{FF2B5EF4-FFF2-40B4-BE49-F238E27FC236}">
                <a16:creationId xmlns:a16="http://schemas.microsoft.com/office/drawing/2014/main" id="{57541080-EE1F-494F-8439-876E6FA82B9D}"/>
              </a:ext>
            </a:extLst>
          </p:cNvPr>
          <p:cNvCxnSpPr>
            <a:cxnSpLocks/>
          </p:cNvCxnSpPr>
          <p:nvPr/>
        </p:nvCxnSpPr>
        <p:spPr>
          <a:xfrm>
            <a:off x="1659118" y="1244026"/>
            <a:ext cx="662978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222D55-382B-44C6-40D4-35C4CE3688FE}"/>
              </a:ext>
            </a:extLst>
          </p:cNvPr>
          <p:cNvPicPr>
            <a:picLocks noChangeAspect="1"/>
          </p:cNvPicPr>
          <p:nvPr/>
        </p:nvPicPr>
        <p:blipFill>
          <a:blip r:embed="rId4">
            <a:extLst>
              <a:ext uri="{28A0092B-C50C-407E-A947-70E740481C1C}">
                <a14:useLocalDpi xmlns:a14="http://schemas.microsoft.com/office/drawing/2010/main" val="0"/>
              </a:ext>
            </a:extLst>
          </a:blip>
          <a:srcRect l="33934" t="-808" r="-932" b="1734"/>
          <a:stretch>
            <a:fillRect/>
          </a:stretch>
        </p:blipFill>
        <p:spPr>
          <a:xfrm>
            <a:off x="-1" y="5134727"/>
            <a:ext cx="5154534" cy="1410170"/>
          </a:xfrm>
          <a:prstGeom prst="rect">
            <a:avLst/>
          </a:prstGeom>
        </p:spPr>
      </p:pic>
    </p:spTree>
    <p:extLst>
      <p:ext uri="{BB962C8B-B14F-4D97-AF65-F5344CB8AC3E}">
        <p14:creationId xmlns:p14="http://schemas.microsoft.com/office/powerpoint/2010/main" val="70482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Study pathways</a:t>
            </a:r>
          </a:p>
        </p:txBody>
      </p:sp>
      <p:cxnSp>
        <p:nvCxnSpPr>
          <p:cNvPr id="7" name="Straight Connector 6">
            <a:extLst>
              <a:ext uri="{FF2B5EF4-FFF2-40B4-BE49-F238E27FC236}">
                <a16:creationId xmlns:a16="http://schemas.microsoft.com/office/drawing/2014/main" id="{57541080-EE1F-494F-8439-876E6FA82B9D}"/>
              </a:ext>
            </a:extLst>
          </p:cNvPr>
          <p:cNvCxnSpPr>
            <a:cxnSpLocks/>
          </p:cNvCxnSpPr>
          <p:nvPr/>
        </p:nvCxnSpPr>
        <p:spPr>
          <a:xfrm>
            <a:off x="1659118" y="1244026"/>
            <a:ext cx="662978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8" name="Picture 7" descr="A blue and white graduation cap&#10;&#10;AI-generated content may be incorrect.">
            <a:extLst>
              <a:ext uri="{FF2B5EF4-FFF2-40B4-BE49-F238E27FC236}">
                <a16:creationId xmlns:a16="http://schemas.microsoft.com/office/drawing/2014/main" id="{5F1F5191-25FB-F77F-15DF-20C1FEF28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77" y="192019"/>
            <a:ext cx="1243152" cy="1243152"/>
          </a:xfrm>
          <a:prstGeom prst="rect">
            <a:avLst/>
          </a:prstGeom>
        </p:spPr>
      </p:pic>
      <p:sp>
        <p:nvSpPr>
          <p:cNvPr id="13" name="Subtitle 2">
            <a:extLst>
              <a:ext uri="{FF2B5EF4-FFF2-40B4-BE49-F238E27FC236}">
                <a16:creationId xmlns:a16="http://schemas.microsoft.com/office/drawing/2014/main" id="{6B8F7FB7-B68C-5304-9585-D86C1A17AECB}"/>
              </a:ext>
            </a:extLst>
          </p:cNvPr>
          <p:cNvSpPr txBox="1">
            <a:spLocks/>
          </p:cNvSpPr>
          <p:nvPr/>
        </p:nvSpPr>
        <p:spPr>
          <a:xfrm>
            <a:off x="312379" y="1710444"/>
            <a:ext cx="6019800" cy="38985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b="1" dirty="0">
                <a:latin typeface="Lato" panose="020F0502020204030203" pitchFamily="34" charset="77"/>
                <a:cs typeface="Calibri"/>
              </a:rPr>
              <a:t>HTQs (Higher Technical Qualifications) </a:t>
            </a:r>
            <a:endParaRPr lang="en-GB" sz="2500" dirty="0">
              <a:latin typeface="Lato" panose="020F0502020204030203" pitchFamily="34" charset="77"/>
              <a:cs typeface="Calibri"/>
            </a:endParaRPr>
          </a:p>
          <a:p>
            <a:pPr marL="0" indent="0">
              <a:buFont typeface="Arial" panose="020B0604020202020204" pitchFamily="34" charset="0"/>
              <a:buNone/>
            </a:pPr>
            <a:r>
              <a:rPr lang="en-GB" sz="1200" b="1" dirty="0">
                <a:solidFill>
                  <a:schemeClr val="tx2"/>
                </a:solidFill>
                <a:latin typeface="Lato" panose="020F0502020204030203" pitchFamily="34" charset="77"/>
                <a:cs typeface="Calibri"/>
              </a:rPr>
              <a:t>You will find occupation routes in:</a:t>
            </a:r>
          </a:p>
          <a:p>
            <a:pPr marL="0" indent="0">
              <a:buFont typeface="Arial" panose="020B0604020202020204" pitchFamily="34" charset="0"/>
              <a:buNone/>
            </a:pPr>
            <a:endParaRPr lang="en-US" sz="1200" dirty="0">
              <a:solidFill>
                <a:schemeClr val="tx2"/>
              </a:solidFill>
              <a:latin typeface="Lato" panose="020F0502020204030203" pitchFamily="34" charset="77"/>
              <a:ea typeface="Calibri"/>
              <a:cs typeface="Calibri"/>
            </a:endParaRPr>
          </a:p>
          <a:p>
            <a:pPr>
              <a:lnSpc>
                <a:spcPct val="100000"/>
              </a:lnSpc>
              <a:spcAft>
                <a:spcPts val="600"/>
              </a:spcAft>
            </a:pPr>
            <a:r>
              <a:rPr lang="en-GB" sz="1200" dirty="0">
                <a:solidFill>
                  <a:schemeClr val="tx2"/>
                </a:solidFill>
                <a:latin typeface="Lato" panose="020F0502020204030203" pitchFamily="34" charset="77"/>
                <a:cs typeface="Calibri"/>
              </a:rPr>
              <a:t>Education and Early Years</a:t>
            </a:r>
          </a:p>
          <a:p>
            <a:pPr>
              <a:lnSpc>
                <a:spcPct val="100000"/>
              </a:lnSpc>
              <a:spcAft>
                <a:spcPts val="600"/>
              </a:spcAft>
            </a:pPr>
            <a:r>
              <a:rPr lang="en-GB" sz="1200" dirty="0">
                <a:solidFill>
                  <a:schemeClr val="tx2"/>
                </a:solidFill>
                <a:latin typeface="Lato" panose="020F0502020204030203" pitchFamily="34" charset="77"/>
                <a:cs typeface="Calibri"/>
              </a:rPr>
              <a:t>Health and Science</a:t>
            </a:r>
          </a:p>
          <a:p>
            <a:pPr>
              <a:lnSpc>
                <a:spcPct val="100000"/>
              </a:lnSpc>
              <a:spcAft>
                <a:spcPts val="600"/>
              </a:spcAft>
            </a:pPr>
            <a:endParaRPr lang="en-GB" sz="1200" dirty="0">
              <a:solidFill>
                <a:schemeClr val="tx2"/>
              </a:solidFill>
              <a:latin typeface="Lato" panose="020F0502020204030203" pitchFamily="34" charset="77"/>
              <a:cs typeface="Calibri"/>
            </a:endParaRPr>
          </a:p>
          <a:p>
            <a:pPr marL="0" indent="0">
              <a:spcAft>
                <a:spcPts val="600"/>
              </a:spcAft>
              <a:buFont typeface="Arial" panose="020B0604020202020204" pitchFamily="34" charset="0"/>
              <a:buNone/>
            </a:pPr>
            <a:endParaRPr lang="en-GB" dirty="0">
              <a:solidFill>
                <a:schemeClr val="tx2"/>
              </a:solidFill>
              <a:latin typeface="Lato" panose="020F0502020204030203" pitchFamily="34" charset="77"/>
              <a:cs typeface="Calibri"/>
            </a:endParaRPr>
          </a:p>
          <a:p>
            <a:endParaRPr lang="en-GB" dirty="0">
              <a:solidFill>
                <a:schemeClr val="tx2"/>
              </a:solidFill>
              <a:latin typeface="Lato" panose="020F0502020204030203" pitchFamily="34" charset="77"/>
              <a:cs typeface="Calibri"/>
            </a:endParaRPr>
          </a:p>
        </p:txBody>
      </p:sp>
      <p:sp>
        <p:nvSpPr>
          <p:cNvPr id="14" name="Subtitle 2">
            <a:extLst>
              <a:ext uri="{FF2B5EF4-FFF2-40B4-BE49-F238E27FC236}">
                <a16:creationId xmlns:a16="http://schemas.microsoft.com/office/drawing/2014/main" id="{CF5C97D3-BA39-7B83-ABC3-0D9CFA607C13}"/>
              </a:ext>
            </a:extLst>
          </p:cNvPr>
          <p:cNvSpPr txBox="1">
            <a:spLocks/>
          </p:cNvSpPr>
          <p:nvPr/>
        </p:nvSpPr>
        <p:spPr>
          <a:xfrm>
            <a:off x="6677130" y="1710444"/>
            <a:ext cx="5514870" cy="28764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A levels</a:t>
            </a:r>
            <a:r>
              <a:rPr lang="en-GB" b="1" dirty="0">
                <a:latin typeface="Lato" panose="020F0502020204030203" pitchFamily="34" charset="77"/>
                <a:cs typeface="Calibri"/>
              </a:rPr>
              <a:t> </a:t>
            </a:r>
            <a:br>
              <a:rPr lang="en-GB" dirty="0">
                <a:latin typeface="Lato" panose="020F0502020204030203" pitchFamily="34" charset="77"/>
                <a:cs typeface="Calibri"/>
              </a:rPr>
            </a:br>
            <a:endParaRPr lang="en-GB" sz="1400" dirty="0">
              <a:solidFill>
                <a:srgbClr val="05A8A7"/>
              </a:solidFill>
              <a:latin typeface="Lato" panose="020F0502020204030203" pitchFamily="34" charset="77"/>
              <a:ea typeface="Calibri"/>
              <a:cs typeface="Calibri"/>
            </a:endParaRPr>
          </a:p>
          <a:p>
            <a:pPr marL="0" indent="0" algn="l">
              <a:buNone/>
            </a:pPr>
            <a:r>
              <a:rPr lang="en-GB" sz="1400" b="1" dirty="0">
                <a:solidFill>
                  <a:schemeClr val="tx2"/>
                </a:solidFill>
                <a:latin typeface="Lato" panose="020F0502020204030203" pitchFamily="34" charset="77"/>
                <a:cs typeface="Calibri"/>
              </a:rPr>
              <a:t>You might find courses in:</a:t>
            </a:r>
          </a:p>
          <a:p>
            <a:pPr>
              <a:buFont typeface="Arial"/>
              <a:buChar char="•"/>
            </a:pPr>
            <a:r>
              <a:rPr lang="en-GB" sz="1100" dirty="0">
                <a:solidFill>
                  <a:schemeClr val="tx2"/>
                </a:solidFill>
                <a:latin typeface="Lato" panose="020F0502020204030203" pitchFamily="34" charset="77"/>
                <a:cs typeface="Calibri"/>
              </a:rPr>
              <a:t>Biology</a:t>
            </a:r>
          </a:p>
          <a:p>
            <a:pPr>
              <a:buFont typeface="Arial"/>
              <a:buChar char="•"/>
            </a:pPr>
            <a:r>
              <a:rPr lang="en-GB" sz="1100" dirty="0">
                <a:solidFill>
                  <a:schemeClr val="tx2"/>
                </a:solidFill>
                <a:latin typeface="Lato" panose="020F0502020204030203" pitchFamily="34" charset="77"/>
                <a:cs typeface="Calibri"/>
              </a:rPr>
              <a:t>Science</a:t>
            </a:r>
          </a:p>
          <a:p>
            <a:pPr marL="0" indent="0" algn="l">
              <a:buNone/>
            </a:pPr>
            <a:endParaRPr lang="en-GB" sz="1400" dirty="0">
              <a:solidFill>
                <a:schemeClr val="tx2"/>
              </a:solidFill>
              <a:latin typeface="Lato" panose="020F0502020204030203" pitchFamily="34" charset="77"/>
              <a:ea typeface="Calibri"/>
              <a:cs typeface="Calibri"/>
            </a:endParaRPr>
          </a:p>
          <a:p>
            <a:endParaRPr lang="en-GB" dirty="0">
              <a:solidFill>
                <a:schemeClr val="tx2"/>
              </a:solidFill>
              <a:latin typeface="Lato" panose="020F0502020204030203" pitchFamily="34" charset="77"/>
              <a:cs typeface="Calibri"/>
            </a:endParaRPr>
          </a:p>
        </p:txBody>
      </p:sp>
      <p:sp>
        <p:nvSpPr>
          <p:cNvPr id="15" name="Subtitle 2">
            <a:extLst>
              <a:ext uri="{FF2B5EF4-FFF2-40B4-BE49-F238E27FC236}">
                <a16:creationId xmlns:a16="http://schemas.microsoft.com/office/drawing/2014/main" id="{830904A5-E971-E368-A3EE-F0C8D61241F8}"/>
              </a:ext>
            </a:extLst>
          </p:cNvPr>
          <p:cNvSpPr txBox="1">
            <a:spLocks/>
          </p:cNvSpPr>
          <p:nvPr/>
        </p:nvSpPr>
        <p:spPr>
          <a:xfrm>
            <a:off x="6678747" y="3742921"/>
            <a:ext cx="5514870" cy="26965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Higher education </a:t>
            </a:r>
            <a:br>
              <a:rPr lang="en-GB" sz="2500" dirty="0">
                <a:latin typeface="Lato" panose="020F0502020204030203" pitchFamily="34" charset="77"/>
                <a:cs typeface="Calibri"/>
              </a:rPr>
            </a:br>
            <a:br>
              <a:rPr lang="en-GB" sz="1400" dirty="0">
                <a:latin typeface="Lato" panose="020F0502020204030203" pitchFamily="34" charset="77"/>
              </a:rPr>
            </a:br>
            <a:r>
              <a:rPr lang="en-GB" sz="1400" dirty="0">
                <a:latin typeface="Lato" panose="020F0502020204030203" pitchFamily="34" charset="77"/>
              </a:rPr>
              <a:t> </a:t>
            </a:r>
          </a:p>
          <a:p>
            <a:pPr marL="0" indent="0">
              <a:buNone/>
            </a:pPr>
            <a:r>
              <a:rPr lang="en-GB" sz="1400" b="1" dirty="0">
                <a:solidFill>
                  <a:schemeClr val="tx2"/>
                </a:solidFill>
                <a:latin typeface="Lato" panose="020F0502020204030203" pitchFamily="34" charset="77"/>
                <a:cs typeface="Calibri"/>
              </a:rPr>
              <a:t>You might find courses in:</a:t>
            </a:r>
            <a:endParaRPr lang="en-GB" sz="1400" b="1" dirty="0">
              <a:solidFill>
                <a:schemeClr val="tx2"/>
              </a:solidFill>
              <a:latin typeface="Lato" panose="020F0502020204030203" pitchFamily="34" charset="77"/>
              <a:ea typeface="Calibri"/>
              <a:cs typeface="Calibri"/>
            </a:endParaRPr>
          </a:p>
          <a:p>
            <a:pPr>
              <a:lnSpc>
                <a:spcPct val="100000"/>
              </a:lnSpc>
            </a:pPr>
            <a:r>
              <a:rPr lang="en-GB" sz="1200" dirty="0">
                <a:solidFill>
                  <a:schemeClr val="tx2"/>
                </a:solidFill>
                <a:latin typeface="Lato" panose="020F0502020204030203" pitchFamily="34" charset="77"/>
                <a:cs typeface="Calibri"/>
              </a:rPr>
              <a:t>Biology</a:t>
            </a:r>
          </a:p>
          <a:p>
            <a:pPr>
              <a:lnSpc>
                <a:spcPct val="100000"/>
              </a:lnSpc>
            </a:pPr>
            <a:r>
              <a:rPr lang="en-GB" sz="1200" dirty="0">
                <a:solidFill>
                  <a:schemeClr val="tx2"/>
                </a:solidFill>
                <a:latin typeface="Lato" panose="020F0502020204030203" pitchFamily="34" charset="77"/>
                <a:cs typeface="Calibri"/>
              </a:rPr>
              <a:t>Human Biology </a:t>
            </a:r>
          </a:p>
          <a:p>
            <a:pPr>
              <a:lnSpc>
                <a:spcPct val="100000"/>
              </a:lnSpc>
            </a:pPr>
            <a:r>
              <a:rPr lang="en-GB" sz="1200" dirty="0">
                <a:solidFill>
                  <a:schemeClr val="tx2"/>
                </a:solidFill>
                <a:latin typeface="Lato" panose="020F0502020204030203" pitchFamily="34" charset="77"/>
                <a:cs typeface="Calibri"/>
              </a:rPr>
              <a:t>Molecular Science </a:t>
            </a:r>
          </a:p>
        </p:txBody>
      </p:sp>
      <p:sp>
        <p:nvSpPr>
          <p:cNvPr id="17" name="Rectangle 16">
            <a:extLst>
              <a:ext uri="{FF2B5EF4-FFF2-40B4-BE49-F238E27FC236}">
                <a16:creationId xmlns:a16="http://schemas.microsoft.com/office/drawing/2014/main" id="{372CE45E-EA92-178E-B807-CA0D35EF1B74}"/>
              </a:ext>
            </a:extLst>
          </p:cNvPr>
          <p:cNvSpPr/>
          <p:nvPr/>
        </p:nvSpPr>
        <p:spPr>
          <a:xfrm>
            <a:off x="9334576" y="4819256"/>
            <a:ext cx="2005421" cy="613117"/>
          </a:xfrm>
          <a:prstGeom prst="rect">
            <a:avLst/>
          </a:prstGeom>
        </p:spPr>
        <p:txBody>
          <a:bodyPr wrap="none">
            <a:spAutoFit/>
          </a:bodyPr>
          <a:lstStyle/>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Animal Science</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Environmental Science</a:t>
            </a:r>
          </a:p>
        </p:txBody>
      </p:sp>
      <p:pic>
        <p:nvPicPr>
          <p:cNvPr id="3" name="Picture 2">
            <a:extLst>
              <a:ext uri="{FF2B5EF4-FFF2-40B4-BE49-F238E27FC236}">
                <a16:creationId xmlns:a16="http://schemas.microsoft.com/office/drawing/2014/main" id="{F08BB826-A487-EE03-72B2-5A69C6ECB21D}"/>
              </a:ext>
            </a:extLst>
          </p:cNvPr>
          <p:cNvPicPr>
            <a:picLocks noChangeAspect="1"/>
          </p:cNvPicPr>
          <p:nvPr/>
        </p:nvPicPr>
        <p:blipFill>
          <a:blip r:embed="rId4">
            <a:extLst>
              <a:ext uri="{28A0092B-C50C-407E-A947-70E740481C1C}">
                <a14:useLocalDpi xmlns:a14="http://schemas.microsoft.com/office/drawing/2010/main" val="0"/>
              </a:ext>
            </a:extLst>
          </a:blip>
          <a:srcRect l="33934" t="-808" r="-932" b="1734"/>
          <a:stretch>
            <a:fillRect/>
          </a:stretch>
        </p:blipFill>
        <p:spPr>
          <a:xfrm>
            <a:off x="-1" y="5134727"/>
            <a:ext cx="5154534" cy="1410170"/>
          </a:xfrm>
          <a:prstGeom prst="rect">
            <a:avLst/>
          </a:prstGeom>
        </p:spPr>
      </p:pic>
    </p:spTree>
    <p:extLst>
      <p:ext uri="{BB962C8B-B14F-4D97-AF65-F5344CB8AC3E}">
        <p14:creationId xmlns:p14="http://schemas.microsoft.com/office/powerpoint/2010/main" val="233960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452B-5769-A517-7402-A9F40042B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C3A1B-6F6E-1F74-3E5B-2F6988968796}"/>
              </a:ext>
            </a:extLst>
          </p:cNvPr>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Work pathways</a:t>
            </a:r>
          </a:p>
        </p:txBody>
      </p:sp>
      <p:cxnSp>
        <p:nvCxnSpPr>
          <p:cNvPr id="7" name="Straight Connector 6">
            <a:extLst>
              <a:ext uri="{FF2B5EF4-FFF2-40B4-BE49-F238E27FC236}">
                <a16:creationId xmlns:a16="http://schemas.microsoft.com/office/drawing/2014/main" id="{1851D933-F78C-04E1-EFEB-F467B447705C}"/>
              </a:ext>
            </a:extLst>
          </p:cNvPr>
          <p:cNvCxnSpPr>
            <a:cxnSpLocks/>
          </p:cNvCxnSpPr>
          <p:nvPr/>
        </p:nvCxnSpPr>
        <p:spPr>
          <a:xfrm>
            <a:off x="1659118" y="1244026"/>
            <a:ext cx="662978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circle with a person behind a computer&#10;&#10;AI-generated content may be incorrect.">
            <a:extLst>
              <a:ext uri="{FF2B5EF4-FFF2-40B4-BE49-F238E27FC236}">
                <a16:creationId xmlns:a16="http://schemas.microsoft.com/office/drawing/2014/main" id="{D548C857-7D2C-80AC-CBB2-4F8B5CFE3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85" y="192020"/>
            <a:ext cx="1243152" cy="1243152"/>
          </a:xfrm>
          <a:prstGeom prst="rect">
            <a:avLst/>
          </a:prstGeom>
        </p:spPr>
      </p:pic>
      <p:sp>
        <p:nvSpPr>
          <p:cNvPr id="4" name="Subtitle 2">
            <a:extLst>
              <a:ext uri="{FF2B5EF4-FFF2-40B4-BE49-F238E27FC236}">
                <a16:creationId xmlns:a16="http://schemas.microsoft.com/office/drawing/2014/main" id="{01554ADD-824D-4BFA-3A12-A689BD92658E}"/>
              </a:ext>
            </a:extLst>
          </p:cNvPr>
          <p:cNvSpPr txBox="1">
            <a:spLocks/>
          </p:cNvSpPr>
          <p:nvPr/>
        </p:nvSpPr>
        <p:spPr>
          <a:xfrm>
            <a:off x="444500" y="1945228"/>
            <a:ext cx="5651500" cy="3668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Supported internships with an education, health and care plan </a:t>
            </a:r>
          </a:p>
          <a:p>
            <a:pPr marL="0" indent="0">
              <a:buFont typeface="Arial" panose="020B0604020202020204" pitchFamily="34" charset="0"/>
              <a:buNone/>
            </a:pPr>
            <a:br>
              <a:rPr lang="en-GB" sz="100" dirty="0">
                <a:latin typeface="Lato" panose="020F0502020204030203" pitchFamily="34" charset="77"/>
                <a:cs typeface="Calibri"/>
              </a:rPr>
            </a:br>
            <a:br>
              <a:rPr lang="en-GB" sz="1400" b="1" dirty="0">
                <a:latin typeface="Lato" panose="020F0502020204030203" pitchFamily="34" charset="77"/>
                <a:cs typeface="Calibri"/>
              </a:rPr>
            </a:br>
            <a:r>
              <a:rPr lang="en-GB" sz="1400" b="1" dirty="0">
                <a:solidFill>
                  <a:schemeClr val="tx2"/>
                </a:solidFill>
                <a:latin typeface="Lato" panose="020F0502020204030203" pitchFamily="34" charset="77"/>
                <a:cs typeface="Calibri"/>
              </a:rPr>
              <a:t> </a:t>
            </a:r>
            <a:endParaRPr lang="en-GB" dirty="0">
              <a:solidFill>
                <a:schemeClr val="tx2"/>
              </a:solidFill>
              <a:latin typeface="Lato" panose="020F0502020204030203" pitchFamily="34" charset="77"/>
              <a:ea typeface="Calibri"/>
              <a:cs typeface="Calibri"/>
            </a:endParaRPr>
          </a:p>
          <a:p>
            <a:pPr marL="0" indent="0">
              <a:buNone/>
            </a:pPr>
            <a:r>
              <a:rPr lang="en-GB" sz="1400" b="1" dirty="0">
                <a:solidFill>
                  <a:schemeClr val="tx2"/>
                </a:solidFill>
                <a:latin typeface="Lato" panose="020F0502020204030203" pitchFamily="34" charset="77"/>
                <a:cs typeface="Calibri"/>
              </a:rPr>
              <a:t>You might read about:</a:t>
            </a:r>
            <a:endParaRPr lang="en-GB" b="1" dirty="0">
              <a:solidFill>
                <a:schemeClr val="tx2"/>
              </a:solidFill>
              <a:latin typeface="Lato" panose="020F0502020204030203" pitchFamily="34" charset="77"/>
              <a:cs typeface="Calibri"/>
            </a:endParaRPr>
          </a:p>
          <a:p>
            <a:pPr marL="0" indent="0">
              <a:lnSpc>
                <a:spcPct val="100000"/>
              </a:lnSpc>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4">
                  <a:extLst>
                    <a:ext uri="{A12FA001-AC4F-418D-AE19-62706E023703}">
                      <ahyp:hlinkClr xmlns:ahyp="http://schemas.microsoft.com/office/drawing/2018/hyperlinkcolor" val="tx"/>
                    </a:ext>
                  </a:extLst>
                </a:hlinkClick>
              </a:rPr>
              <a:t>Access to Work Funding</a:t>
            </a:r>
            <a:r>
              <a:rPr lang="en-GB" sz="1400" dirty="0">
                <a:solidFill>
                  <a:schemeClr val="tx2"/>
                </a:solidFill>
                <a:latin typeface="Lato" panose="020F0502020204030203" pitchFamily="34" charset="77"/>
                <a:cs typeface="Calibri"/>
              </a:rPr>
              <a:t> (if you have a disability or health condition)</a:t>
            </a:r>
            <a:endParaRPr lang="en-GB" dirty="0">
              <a:solidFill>
                <a:schemeClr val="tx2"/>
              </a:solidFill>
              <a:latin typeface="Lato" panose="020F0502020204030203" pitchFamily="34" charset="77"/>
              <a:cs typeface="Calibri" panose="020F0502020204030204"/>
            </a:endParaRPr>
          </a:p>
          <a:p>
            <a:pPr marL="0" indent="0">
              <a:lnSpc>
                <a:spcPct val="100000"/>
              </a:lnSpc>
              <a:buNone/>
            </a:pPr>
            <a:r>
              <a:rPr lang="en-GB" sz="16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5"/>
              </a:rPr>
              <a:t>Preparing for Adulthood </a:t>
            </a:r>
            <a:r>
              <a:rPr lang="en-GB" sz="1400" dirty="0">
                <a:solidFill>
                  <a:schemeClr val="tx2"/>
                </a:solidFill>
                <a:latin typeface="Lato" panose="020F0502020204030203" pitchFamily="34" charset="77"/>
                <a:cs typeface="Calibri"/>
              </a:rPr>
              <a:t> </a:t>
            </a:r>
          </a:p>
          <a:p>
            <a:pPr indent="0">
              <a:lnSpc>
                <a:spcPct val="100000"/>
              </a:lnSpc>
              <a:buNone/>
            </a:pPr>
            <a:endParaRPr lang="en-GB" dirty="0">
              <a:solidFill>
                <a:schemeClr val="tx2"/>
              </a:solidFill>
              <a:latin typeface="Lato" panose="020F0502020204030203" pitchFamily="34" charset="77"/>
              <a:cs typeface="Calibri"/>
            </a:endParaRPr>
          </a:p>
          <a:p>
            <a:pPr marL="0" indent="0">
              <a:buFont typeface="Arial" panose="020B0604020202020204" pitchFamily="34" charset="0"/>
              <a:buNone/>
            </a:pPr>
            <a:endParaRPr lang="en-GB" dirty="0">
              <a:solidFill>
                <a:schemeClr val="tx2"/>
              </a:solidFill>
              <a:latin typeface="Lato" panose="020F0502020204030203" pitchFamily="34" charset="77"/>
              <a:cs typeface="Calibri"/>
            </a:endParaRPr>
          </a:p>
          <a:p>
            <a:endParaRPr lang="en-GB" dirty="0">
              <a:solidFill>
                <a:schemeClr val="tx2"/>
              </a:solidFill>
              <a:latin typeface="Lato" panose="020F0502020204030203" pitchFamily="34" charset="77"/>
              <a:cs typeface="Calibri"/>
            </a:endParaRPr>
          </a:p>
        </p:txBody>
      </p:sp>
      <p:sp>
        <p:nvSpPr>
          <p:cNvPr id="5" name="Subtitle 2">
            <a:extLst>
              <a:ext uri="{FF2B5EF4-FFF2-40B4-BE49-F238E27FC236}">
                <a16:creationId xmlns:a16="http://schemas.microsoft.com/office/drawing/2014/main" id="{1EA0D600-3643-E2B3-8E9B-A2F5D605148C}"/>
              </a:ext>
            </a:extLst>
          </p:cNvPr>
          <p:cNvSpPr txBox="1">
            <a:spLocks/>
          </p:cNvSpPr>
          <p:nvPr/>
        </p:nvSpPr>
        <p:spPr>
          <a:xfrm>
            <a:off x="6446974" y="2046453"/>
            <a:ext cx="4736646" cy="34177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School leaver programmes </a:t>
            </a:r>
          </a:p>
          <a:p>
            <a:pPr marL="0" indent="0">
              <a:buFont typeface="Arial" panose="020B0604020202020204" pitchFamily="34" charset="0"/>
              <a:buNone/>
            </a:pPr>
            <a:endParaRPr lang="en-GB" sz="1400" dirty="0">
              <a:solidFill>
                <a:srgbClr val="05A8A7"/>
              </a:solidFill>
              <a:latin typeface="Lato" panose="020F0502020204030203" pitchFamily="34" charset="77"/>
              <a:ea typeface="Calibri"/>
              <a:cs typeface="Calibri"/>
            </a:endParaRPr>
          </a:p>
          <a:p>
            <a:pPr marL="0" indent="0">
              <a:buNone/>
            </a:pPr>
            <a:endParaRPr lang="en-GB" sz="1400" b="1" dirty="0">
              <a:solidFill>
                <a:schemeClr val="tx2"/>
              </a:solidFill>
              <a:latin typeface="Lato" panose="020F0502020204030203" pitchFamily="34" charset="77"/>
              <a:cs typeface="Calibri"/>
            </a:endParaRPr>
          </a:p>
          <a:p>
            <a:pPr marL="0" indent="0" algn="l">
              <a:buNone/>
            </a:pPr>
            <a:r>
              <a:rPr lang="en-GB" sz="1400" b="1" dirty="0">
                <a:solidFill>
                  <a:schemeClr val="tx2"/>
                </a:solidFill>
                <a:latin typeface="Lato" panose="020F0502020204030203" pitchFamily="34" charset="77"/>
                <a:cs typeface="Calibri"/>
              </a:rPr>
              <a:t>You might read about:</a:t>
            </a:r>
            <a:endParaRPr lang="en-GB" dirty="0">
              <a:solidFill>
                <a:schemeClr val="tx2"/>
              </a:solidFill>
              <a:latin typeface="Lato" panose="020F0502020204030203" pitchFamily="34" charset="77"/>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6">
                  <a:extLst>
                    <a:ext uri="{A12FA001-AC4F-418D-AE19-62706E023703}">
                      <ahyp:hlinkClr xmlns:ahyp="http://schemas.microsoft.com/office/drawing/2018/hyperlinkcolor" val="tx"/>
                    </a:ext>
                  </a:extLst>
                </a:hlinkClick>
              </a:rPr>
              <a:t>How to fill in an application form</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7">
                  <a:extLst>
                    <a:ext uri="{A12FA001-AC4F-418D-AE19-62706E023703}">
                      <ahyp:hlinkClr xmlns:ahyp="http://schemas.microsoft.com/office/drawing/2018/hyperlinkcolor" val="tx"/>
                    </a:ext>
                  </a:extLst>
                </a:hlinkClick>
              </a:rPr>
              <a:t>How to write a CV</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8">
                  <a:extLst>
                    <a:ext uri="{A12FA001-AC4F-418D-AE19-62706E023703}">
                      <ahyp:hlinkClr xmlns:ahyp="http://schemas.microsoft.com/office/drawing/2018/hyperlinkcolor" val="tx"/>
                    </a:ext>
                  </a:extLst>
                </a:hlinkClick>
              </a:rPr>
              <a:t>Interview help</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rPr>
              <a:t>• </a:t>
            </a:r>
            <a:r>
              <a:rPr lang="en-GB" sz="1400" dirty="0">
                <a:solidFill>
                  <a:schemeClr val="tx2"/>
                </a:solidFill>
                <a:latin typeface="Lato" panose="020F0502020204030203" pitchFamily="34" charset="77"/>
                <a:hlinkClick r:id="rId9">
                  <a:extLst>
                    <a:ext uri="{A12FA001-AC4F-418D-AE19-62706E023703}">
                      <ahyp:hlinkClr xmlns:ahyp="http://schemas.microsoft.com/office/drawing/2018/hyperlinkcolor" val="tx"/>
                    </a:ext>
                  </a:extLst>
                </a:hlinkClick>
              </a:rPr>
              <a:t>Progressing your career</a:t>
            </a:r>
            <a:r>
              <a:rPr lang="en-GB" sz="1400" dirty="0">
                <a:solidFill>
                  <a:schemeClr val="tx2"/>
                </a:solidFill>
                <a:latin typeface="Lato" panose="020F0502020204030203" pitchFamily="34" charset="77"/>
              </a:rPr>
              <a:t> (Careers Advice from NCS)</a:t>
            </a:r>
            <a:endParaRPr lang="en-GB" sz="1200" dirty="0">
              <a:solidFill>
                <a:schemeClr val="tx2"/>
              </a:solidFill>
              <a:latin typeface="Lato" panose="020F0502020204030203" pitchFamily="34" charset="77"/>
              <a:cs typeface="Calibri"/>
            </a:endParaRPr>
          </a:p>
        </p:txBody>
      </p:sp>
      <p:pic>
        <p:nvPicPr>
          <p:cNvPr id="8" name="Picture 7">
            <a:extLst>
              <a:ext uri="{FF2B5EF4-FFF2-40B4-BE49-F238E27FC236}">
                <a16:creationId xmlns:a16="http://schemas.microsoft.com/office/drawing/2014/main" id="{450CCAC4-102D-C9E3-9B81-2B6384EC4F40}"/>
              </a:ext>
            </a:extLst>
          </p:cNvPr>
          <p:cNvPicPr>
            <a:picLocks noChangeAspect="1"/>
          </p:cNvPicPr>
          <p:nvPr/>
        </p:nvPicPr>
        <p:blipFill>
          <a:blip r:embed="rId10">
            <a:extLst>
              <a:ext uri="{28A0092B-C50C-407E-A947-70E740481C1C}">
                <a14:useLocalDpi xmlns:a14="http://schemas.microsoft.com/office/drawing/2010/main" val="0"/>
              </a:ext>
            </a:extLst>
          </a:blip>
          <a:srcRect l="33934" t="-808" r="-932" b="1734"/>
          <a:stretch>
            <a:fillRect/>
          </a:stretch>
        </p:blipFill>
        <p:spPr>
          <a:xfrm>
            <a:off x="-1" y="5134727"/>
            <a:ext cx="5154534" cy="1410170"/>
          </a:xfrm>
          <a:prstGeom prst="rect">
            <a:avLst/>
          </a:prstGeom>
        </p:spPr>
      </p:pic>
    </p:spTree>
    <p:extLst>
      <p:ext uri="{BB962C8B-B14F-4D97-AF65-F5344CB8AC3E}">
        <p14:creationId xmlns:p14="http://schemas.microsoft.com/office/powerpoint/2010/main" val="281252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281C5-2997-C231-C6C5-542FFB313C71}"/>
              </a:ext>
            </a:extLst>
          </p:cNvPr>
          <p:cNvPicPr>
            <a:picLocks noChangeAspect="1"/>
          </p:cNvPicPr>
          <p:nvPr/>
        </p:nvPicPr>
        <p:blipFill>
          <a:blip r:embed="rId3">
            <a:extLst>
              <a:ext uri="{28A0092B-C50C-407E-A947-70E740481C1C}">
                <a14:useLocalDpi xmlns:a14="http://schemas.microsoft.com/office/drawing/2010/main" val="0"/>
              </a:ext>
            </a:extLst>
          </a:blip>
          <a:srcRect l="-1609" t="-808" r="-932" b="1734"/>
          <a:stretch>
            <a:fillRect/>
          </a:stretch>
        </p:blipFill>
        <p:spPr>
          <a:xfrm>
            <a:off x="4056244" y="3995062"/>
            <a:ext cx="7889029" cy="1410170"/>
          </a:xfrm>
          <a:prstGeom prst="rect">
            <a:avLst/>
          </a:prstGeom>
        </p:spPr>
      </p:pic>
      <p:sp>
        <p:nvSpPr>
          <p:cNvPr id="2" name="Title 1"/>
          <p:cNvSpPr>
            <a:spLocks noGrp="1"/>
          </p:cNvSpPr>
          <p:nvPr>
            <p:ph type="ctrTitle" idx="4294967295"/>
          </p:nvPr>
        </p:nvSpPr>
        <p:spPr>
          <a:xfrm>
            <a:off x="365806" y="519883"/>
            <a:ext cx="5651500" cy="749980"/>
          </a:xfrm>
          <a:prstGeom prst="rect">
            <a:avLst/>
          </a:prstGeom>
        </p:spPr>
        <p:txBody>
          <a:bodyPr lIns="91440" tIns="45720" rIns="91440" bIns="45720" anchor="t">
            <a:normAutofit/>
          </a:bodyPr>
          <a:lstStyle/>
          <a:p>
            <a:r>
              <a:rPr lang="en-GB" sz="3600" b="1" dirty="0">
                <a:solidFill>
                  <a:schemeClr val="bg1"/>
                </a:solidFill>
                <a:latin typeface="Lato" panose="020F0502020204030203" pitchFamily="34" charset="77"/>
                <a:cs typeface="Calibri"/>
              </a:rPr>
              <a:t>University league tables</a:t>
            </a:r>
          </a:p>
        </p:txBody>
      </p:sp>
      <p:sp>
        <p:nvSpPr>
          <p:cNvPr id="3" name="Subtitle 2"/>
          <p:cNvSpPr>
            <a:spLocks noGrp="1"/>
          </p:cNvSpPr>
          <p:nvPr>
            <p:ph type="subTitle" idx="4294967295"/>
          </p:nvPr>
        </p:nvSpPr>
        <p:spPr>
          <a:xfrm>
            <a:off x="528228" y="1714498"/>
            <a:ext cx="8564517" cy="4365783"/>
          </a:xfrm>
          <a:prstGeom prst="rect">
            <a:avLst/>
          </a:prstGeom>
        </p:spPr>
        <p:txBody>
          <a:bodyPr vert="horz" lIns="91440" tIns="45720" rIns="91440" bIns="45720" rtlCol="0" anchor="t">
            <a:normAutofit/>
          </a:bodyPr>
          <a:lstStyle/>
          <a:p>
            <a:pPr marL="0" indent="0">
              <a:buNone/>
            </a:pPr>
            <a:r>
              <a:rPr lang="en-GB" sz="2500" b="1" dirty="0">
                <a:latin typeface="Lato" panose="020F0502020204030203" pitchFamily="34" charset="77"/>
                <a:cs typeface="Calibri"/>
              </a:rPr>
              <a:t>See at a glance the university ranking for Biology</a:t>
            </a:r>
            <a:r>
              <a:rPr lang="en-GB" dirty="0">
                <a:latin typeface="Lato" panose="020F0502020204030203" pitchFamily="34" charset="77"/>
                <a:cs typeface="Calibri"/>
              </a:rPr>
              <a:t> </a:t>
            </a:r>
            <a:endParaRPr lang="en-GB" sz="1600" dirty="0">
              <a:latin typeface="Lato" panose="020F0502020204030203" pitchFamily="34" charset="77"/>
              <a:cs typeface="Calibri"/>
            </a:endParaRPr>
          </a:p>
          <a:p>
            <a:pPr marL="0" indent="0">
              <a:buNone/>
            </a:pPr>
            <a:endParaRPr lang="en-GB" sz="1400" dirty="0">
              <a:latin typeface="Lato" panose="020F0502020204030203" pitchFamily="34" charset="77"/>
              <a:hlinkClick r:id="rId4"/>
            </a:endParaRPr>
          </a:p>
          <a:p>
            <a:pPr marL="0" indent="0">
              <a:buNone/>
            </a:pPr>
            <a:r>
              <a:rPr lang="en-GB" sz="1400">
                <a:solidFill>
                  <a:srgbClr val="484A47"/>
                </a:solidFill>
                <a:latin typeface="Lato"/>
                <a:ea typeface="Lato"/>
                <a:cs typeface="Lato"/>
              </a:rPr>
              <a:t>Biology Rankings (</a:t>
            </a:r>
            <a:r>
              <a:rPr lang="en-GB" sz="1400">
                <a:solidFill>
                  <a:srgbClr val="484A47"/>
                </a:solidFill>
                <a:latin typeface="Lato"/>
                <a:ea typeface="Lato"/>
                <a:cs typeface="Lato"/>
                <a:hlinkClick r:id="rId5">
                  <a:extLst>
                    <a:ext uri="{A12FA001-AC4F-418D-AE19-62706E023703}">
                      <ahyp:hlinkClr xmlns:ahyp="http://schemas.microsoft.com/office/drawing/2018/hyperlinkcolor" val="tx"/>
                    </a:ext>
                  </a:extLst>
                </a:hlinkClick>
              </a:rPr>
              <a:t>thecompleteuniversityguide.co.uk</a:t>
            </a:r>
            <a:r>
              <a:rPr lang="en-GB" sz="1400">
                <a:solidFill>
                  <a:srgbClr val="484A47"/>
                </a:solidFill>
                <a:latin typeface="Lato"/>
                <a:ea typeface="Lato"/>
                <a:cs typeface="Lato"/>
              </a:rPr>
              <a:t>)</a:t>
            </a:r>
          </a:p>
          <a:p>
            <a:pPr marL="0" indent="0" algn="l">
              <a:buNone/>
            </a:pPr>
            <a:endParaRPr lang="en-GB" sz="1400" b="1" dirty="0">
              <a:solidFill>
                <a:schemeClr val="tx2"/>
              </a:solidFill>
              <a:latin typeface="Lato" panose="020F0502020204030203" pitchFamily="34" charset="77"/>
              <a:cs typeface="Calibri"/>
            </a:endParaRPr>
          </a:p>
          <a:p>
            <a:pPr marL="0" indent="0" algn="l">
              <a:buNone/>
            </a:pPr>
            <a:r>
              <a:rPr lang="en-GB" sz="1400" b="1" dirty="0">
                <a:solidFill>
                  <a:schemeClr val="tx2"/>
                </a:solidFill>
                <a:latin typeface="Lato" panose="020F0502020204030203" pitchFamily="34" charset="77"/>
                <a:cs typeface="Calibri"/>
              </a:rPr>
              <a:t>Filter by:</a:t>
            </a:r>
          </a:p>
          <a:p>
            <a:pPr marL="0" indent="0" algn="l">
              <a:lnSpc>
                <a:spcPct val="150000"/>
              </a:lnSpc>
              <a:buNone/>
            </a:pPr>
            <a:r>
              <a:rPr lang="en-GB" sz="1400" dirty="0">
                <a:solidFill>
                  <a:schemeClr val="tx2"/>
                </a:solidFill>
                <a:latin typeface="Lato" panose="020F0502020204030203" pitchFamily="34" charset="77"/>
                <a:cs typeface="Calibri"/>
              </a:rPr>
              <a:t>• Overall score</a:t>
            </a:r>
            <a:br>
              <a:rPr lang="en-GB" sz="1400" dirty="0">
                <a:latin typeface="Lato" panose="020F0502020204030203" pitchFamily="34" charset="77"/>
                <a:cs typeface="Calibri"/>
              </a:rPr>
            </a:br>
            <a:r>
              <a:rPr lang="en-GB" sz="1400" dirty="0">
                <a:solidFill>
                  <a:schemeClr val="tx2"/>
                </a:solidFill>
                <a:latin typeface="Lato" panose="020F0502020204030203" pitchFamily="34" charset="77"/>
                <a:cs typeface="Calibri"/>
              </a:rPr>
              <a:t>• Entry standards</a:t>
            </a:r>
            <a:br>
              <a:rPr lang="en-GB" sz="1400" dirty="0">
                <a:latin typeface="Lato" panose="020F0502020204030203" pitchFamily="34" charset="77"/>
                <a:cs typeface="Calibri"/>
              </a:rPr>
            </a:br>
            <a:r>
              <a:rPr lang="en-GB" sz="1400" dirty="0">
                <a:solidFill>
                  <a:schemeClr val="tx2"/>
                </a:solidFill>
                <a:latin typeface="Lato" panose="020F0502020204030203" pitchFamily="34" charset="77"/>
                <a:cs typeface="Calibri"/>
              </a:rPr>
              <a:t>• Student satisfaction</a:t>
            </a:r>
            <a:br>
              <a:rPr lang="en-GB" sz="1400" dirty="0">
                <a:latin typeface="Lato" panose="020F0502020204030203" pitchFamily="34" charset="77"/>
                <a:cs typeface="Calibri"/>
              </a:rPr>
            </a:br>
            <a:r>
              <a:rPr lang="en-GB" sz="1400" dirty="0">
                <a:solidFill>
                  <a:schemeClr val="tx2"/>
                </a:solidFill>
                <a:latin typeface="Lato" panose="020F0502020204030203" pitchFamily="34" charset="77"/>
                <a:cs typeface="Calibri"/>
              </a:rPr>
              <a:t>• Research quality</a:t>
            </a:r>
            <a:br>
              <a:rPr lang="en-GB" sz="1400" dirty="0">
                <a:latin typeface="Lato" panose="020F0502020204030203" pitchFamily="34" charset="77"/>
                <a:cs typeface="Calibri"/>
              </a:rPr>
            </a:br>
            <a:r>
              <a:rPr lang="en-GB" sz="1400" dirty="0">
                <a:solidFill>
                  <a:schemeClr val="tx2"/>
                </a:solidFill>
                <a:latin typeface="Lato" panose="020F0502020204030203" pitchFamily="34" charset="77"/>
                <a:cs typeface="Calibri"/>
              </a:rPr>
              <a:t>• Research intensity</a:t>
            </a:r>
            <a:br>
              <a:rPr lang="en-GB" sz="1400" dirty="0">
                <a:latin typeface="Lato" panose="020F0502020204030203" pitchFamily="34" charset="77"/>
                <a:cs typeface="Calibri"/>
              </a:rPr>
            </a:br>
            <a:r>
              <a:rPr lang="en-GB" sz="1400" dirty="0">
                <a:solidFill>
                  <a:schemeClr val="tx2"/>
                </a:solidFill>
                <a:latin typeface="Lato" panose="020F0502020204030203" pitchFamily="34" charset="77"/>
                <a:cs typeface="Calibri"/>
              </a:rPr>
              <a:t>• Graduate prospects</a:t>
            </a:r>
            <a:endParaRPr lang="en-GB" sz="1400" dirty="0">
              <a:solidFill>
                <a:schemeClr val="tx2"/>
              </a:solidFill>
              <a:latin typeface="Lato" panose="020F0502020204030203" pitchFamily="34" charset="77"/>
              <a:ea typeface="Calibri"/>
              <a:cs typeface="Calibri"/>
            </a:endParaRPr>
          </a:p>
          <a:p>
            <a:pPr marL="0" indent="0" algn="l">
              <a:buNone/>
            </a:pPr>
            <a:endParaRPr lang="en-GB" sz="1400" dirty="0">
              <a:solidFill>
                <a:schemeClr val="tx2"/>
              </a:solidFill>
              <a:latin typeface="Lato" panose="020F0502020204030203" pitchFamily="34" charset="77"/>
              <a:cs typeface="Calibri"/>
            </a:endParaRPr>
          </a:p>
          <a:p>
            <a:pPr marL="0" indent="0" algn="l">
              <a:buNone/>
            </a:pPr>
            <a:endParaRPr lang="en-GB" sz="2600" dirty="0">
              <a:solidFill>
                <a:schemeClr val="tx2"/>
              </a:solidFill>
              <a:latin typeface="Lato" panose="020F0502020204030203" pitchFamily="34" charset="77"/>
              <a:cs typeface="Calibri"/>
            </a:endParaRPr>
          </a:p>
          <a:p>
            <a:pPr marL="0" indent="0" algn="l">
              <a:buNone/>
            </a:pPr>
            <a:endParaRPr lang="en-GB" sz="2600" dirty="0">
              <a:solidFill>
                <a:schemeClr val="tx2"/>
              </a:solidFill>
              <a:latin typeface="Lato" panose="020F0502020204030203" pitchFamily="34" charset="77"/>
              <a:cs typeface="Calibri"/>
            </a:endParaRPr>
          </a:p>
          <a:p>
            <a:pPr algn="l"/>
            <a:endParaRPr lang="en-GB" sz="2600" dirty="0">
              <a:solidFill>
                <a:schemeClr val="tx2"/>
              </a:solidFill>
              <a:latin typeface="Lato" panose="020F0502020204030203" pitchFamily="34" charset="77"/>
              <a:cs typeface="Calibri"/>
            </a:endParaRPr>
          </a:p>
        </p:txBody>
      </p:sp>
      <p:pic>
        <p:nvPicPr>
          <p:cNvPr id="8" name="Picture 8" descr="A picture containing text, clipart&#10;&#10;Description automatically generated">
            <a:extLst>
              <a:ext uri="{FF2B5EF4-FFF2-40B4-BE49-F238E27FC236}">
                <a16:creationId xmlns:a16="http://schemas.microsoft.com/office/drawing/2014/main" id="{BC6ED3B6-C1F0-6CB6-FE23-2448123B93E3}"/>
              </a:ext>
            </a:extLst>
          </p:cNvPr>
          <p:cNvPicPr>
            <a:picLocks noChangeAspect="1"/>
          </p:cNvPicPr>
          <p:nvPr/>
        </p:nvPicPr>
        <p:blipFill>
          <a:blip r:embed="rId6"/>
          <a:stretch>
            <a:fillRect/>
          </a:stretch>
        </p:blipFill>
        <p:spPr>
          <a:xfrm>
            <a:off x="8189296" y="290112"/>
            <a:ext cx="1889391" cy="597468"/>
          </a:xfrm>
          <a:prstGeom prst="rect">
            <a:avLst/>
          </a:prstGeom>
        </p:spPr>
      </p:pic>
      <p:cxnSp>
        <p:nvCxnSpPr>
          <p:cNvPr id="9" name="Straight Connector 8">
            <a:extLst>
              <a:ext uri="{FF2B5EF4-FFF2-40B4-BE49-F238E27FC236}">
                <a16:creationId xmlns:a16="http://schemas.microsoft.com/office/drawing/2014/main" id="{04F458CF-DAF8-FC55-101E-CFDD5871364A}"/>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11" name="Picture 10" descr="A blue and white logo of a computer with a graduation cap on the screen&#10;&#10;AI-generated content may be incorrect.">
            <a:extLst>
              <a:ext uri="{FF2B5EF4-FFF2-40B4-BE49-F238E27FC236}">
                <a16:creationId xmlns:a16="http://schemas.microsoft.com/office/drawing/2014/main" id="{6D1E0CF3-2126-0900-B794-7609CC7790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5974" y="3175362"/>
            <a:ext cx="3049571" cy="3049571"/>
          </a:xfrm>
          <a:prstGeom prst="rect">
            <a:avLst/>
          </a:prstGeom>
        </p:spPr>
      </p:pic>
    </p:spTree>
    <p:extLst>
      <p:ext uri="{BB962C8B-B14F-4D97-AF65-F5344CB8AC3E}">
        <p14:creationId xmlns:p14="http://schemas.microsoft.com/office/powerpoint/2010/main" val="416905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F895E31F-B931-D94E-81CD-458F457C1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889" y="2516125"/>
            <a:ext cx="4510221" cy="1825750"/>
          </a:xfrm>
          <a:prstGeom prst="rect">
            <a:avLst/>
          </a:prstGeom>
        </p:spPr>
      </p:pic>
      <p:pic>
        <p:nvPicPr>
          <p:cNvPr id="2" name="Picture 1">
            <a:extLst>
              <a:ext uri="{FF2B5EF4-FFF2-40B4-BE49-F238E27FC236}">
                <a16:creationId xmlns:a16="http://schemas.microsoft.com/office/drawing/2014/main" id="{29155C13-59BD-7638-BA49-19DD916EF805}"/>
              </a:ext>
            </a:extLst>
          </p:cNvPr>
          <p:cNvPicPr>
            <a:picLocks noChangeAspect="1"/>
          </p:cNvPicPr>
          <p:nvPr/>
        </p:nvPicPr>
        <p:blipFill>
          <a:blip r:embed="rId4"/>
          <a:srcRect l="67421"/>
          <a:stretch>
            <a:fillRect/>
          </a:stretch>
        </p:blipFill>
        <p:spPr>
          <a:xfrm>
            <a:off x="0" y="0"/>
            <a:ext cx="2532184" cy="3205779"/>
          </a:xfrm>
          <a:prstGeom prst="rect">
            <a:avLst/>
          </a:prstGeom>
        </p:spPr>
      </p:pic>
      <p:pic>
        <p:nvPicPr>
          <p:cNvPr id="4" name="Picture 3">
            <a:extLst>
              <a:ext uri="{FF2B5EF4-FFF2-40B4-BE49-F238E27FC236}">
                <a16:creationId xmlns:a16="http://schemas.microsoft.com/office/drawing/2014/main" id="{74035850-E21C-C502-7537-07E73C9A5C10}"/>
              </a:ext>
            </a:extLst>
          </p:cNvPr>
          <p:cNvPicPr>
            <a:picLocks noChangeAspect="1"/>
          </p:cNvPicPr>
          <p:nvPr/>
        </p:nvPicPr>
        <p:blipFill>
          <a:blip r:embed="rId4"/>
          <a:srcRect l="-15" r="60193"/>
          <a:stretch>
            <a:fillRect/>
          </a:stretch>
        </p:blipFill>
        <p:spPr>
          <a:xfrm>
            <a:off x="9096866" y="3641480"/>
            <a:ext cx="3095134" cy="3205779"/>
          </a:xfrm>
          <a:prstGeom prst="rect">
            <a:avLst/>
          </a:prstGeom>
        </p:spPr>
      </p:pic>
    </p:spTree>
    <p:extLst>
      <p:ext uri="{BB962C8B-B14F-4D97-AF65-F5344CB8AC3E}">
        <p14:creationId xmlns:p14="http://schemas.microsoft.com/office/powerpoint/2010/main" val="125306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C02B33-BEC1-EBE9-B874-A4F1825C1DE7}"/>
              </a:ext>
            </a:extLst>
          </p:cNvPr>
          <p:cNvPicPr>
            <a:picLocks noChangeAspect="1"/>
          </p:cNvPicPr>
          <p:nvPr/>
        </p:nvPicPr>
        <p:blipFill>
          <a:blip r:embed="rId3">
            <a:alphaModFix amt="25000"/>
          </a:blip>
          <a:srcRect l="6289" t="-665" r="5071" b="15445"/>
          <a:stretch>
            <a:fillRect/>
          </a:stretch>
        </p:blipFill>
        <p:spPr>
          <a:xfrm>
            <a:off x="23643" y="2032753"/>
            <a:ext cx="12168358" cy="4825247"/>
          </a:xfrm>
          <a:prstGeom prst="rect">
            <a:avLst/>
          </a:prstGeom>
        </p:spPr>
      </p:pic>
      <p:sp>
        <p:nvSpPr>
          <p:cNvPr id="18" name="Oval 17">
            <a:extLst>
              <a:ext uri="{FF2B5EF4-FFF2-40B4-BE49-F238E27FC236}">
                <a16:creationId xmlns:a16="http://schemas.microsoft.com/office/drawing/2014/main" id="{C1F3FFC9-E02E-3147-8B8C-7D0A7C0C9953}"/>
              </a:ext>
            </a:extLst>
          </p:cNvPr>
          <p:cNvSpPr/>
          <p:nvPr/>
        </p:nvSpPr>
        <p:spPr>
          <a:xfrm>
            <a:off x="8891135" y="3676311"/>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2"/>
                </a:solidFill>
                <a:latin typeface="Lato" panose="020F0502020204030203" pitchFamily="34" charset="77"/>
              </a:rPr>
              <a:t>Solve </a:t>
            </a:r>
            <a:br>
              <a:rPr lang="en-GB" b="1" dirty="0">
                <a:solidFill>
                  <a:schemeClr val="bg2"/>
                </a:solidFill>
                <a:latin typeface="Lato" panose="020F0502020204030203" pitchFamily="34" charset="77"/>
              </a:rPr>
            </a:br>
            <a:r>
              <a:rPr lang="en-GB" b="1" dirty="0">
                <a:solidFill>
                  <a:schemeClr val="bg2"/>
                </a:solidFill>
                <a:latin typeface="Lato" panose="020F0502020204030203" pitchFamily="34" charset="77"/>
              </a:rPr>
              <a:t>real-world problems​</a:t>
            </a:r>
            <a:endParaRPr lang="en-GB" dirty="0">
              <a:solidFill>
                <a:schemeClr val="bg2"/>
              </a:solidFill>
              <a:latin typeface="Lato" panose="020F0502020204030203" pitchFamily="34" charset="77"/>
            </a:endParaRPr>
          </a:p>
        </p:txBody>
      </p:sp>
      <p:sp>
        <p:nvSpPr>
          <p:cNvPr id="17" name="Oval 16">
            <a:extLst>
              <a:ext uri="{FF2B5EF4-FFF2-40B4-BE49-F238E27FC236}">
                <a16:creationId xmlns:a16="http://schemas.microsoft.com/office/drawing/2014/main" id="{7A45F70C-A6EF-914F-B7F4-BEE66325AC83}"/>
              </a:ext>
            </a:extLst>
          </p:cNvPr>
          <p:cNvSpPr/>
          <p:nvPr/>
        </p:nvSpPr>
        <p:spPr>
          <a:xfrm>
            <a:off x="6877160" y="1597918"/>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2"/>
                </a:solidFill>
                <a:latin typeface="Lato" panose="020F0502020204030203" pitchFamily="34" charset="77"/>
              </a:rPr>
              <a:t>Develop essential skills ​</a:t>
            </a:r>
            <a:endParaRPr lang="en-GB" dirty="0">
              <a:solidFill>
                <a:schemeClr val="bg2"/>
              </a:solidFill>
              <a:latin typeface="Lato" panose="020F0502020204030203" pitchFamily="34" charset="77"/>
            </a:endParaRPr>
          </a:p>
        </p:txBody>
      </p:sp>
      <p:sp>
        <p:nvSpPr>
          <p:cNvPr id="2" name="TextBox 1">
            <a:extLst>
              <a:ext uri="{FF2B5EF4-FFF2-40B4-BE49-F238E27FC236}">
                <a16:creationId xmlns:a16="http://schemas.microsoft.com/office/drawing/2014/main" id="{CF8D53C1-6EFB-2D4E-BA80-9A9F2FCD68BC}"/>
              </a:ext>
            </a:extLst>
          </p:cNvPr>
          <p:cNvSpPr txBox="1"/>
          <p:nvPr/>
        </p:nvSpPr>
        <p:spPr>
          <a:xfrm>
            <a:off x="344360" y="459826"/>
            <a:ext cx="6092299" cy="646331"/>
          </a:xfrm>
          <a:prstGeom prst="rect">
            <a:avLst/>
          </a:prstGeom>
          <a:noFill/>
        </p:spPr>
        <p:txBody>
          <a:bodyPr wrap="square" lIns="91440" tIns="45720" rIns="91440" bIns="45720" rtlCol="0" anchor="t">
            <a:spAutoFit/>
          </a:bodyPr>
          <a:lstStyle/>
          <a:p>
            <a:r>
              <a:rPr lang="en-US" sz="3600" b="1" dirty="0">
                <a:solidFill>
                  <a:schemeClr val="bg1"/>
                </a:solidFill>
                <a:latin typeface="Lato" panose="020F0502020204030203" pitchFamily="34" charset="77"/>
              </a:rPr>
              <a:t>Why study Biology?</a:t>
            </a:r>
            <a:endParaRPr lang="en-US" sz="3600" b="1" dirty="0">
              <a:solidFill>
                <a:schemeClr val="bg1"/>
              </a:solidFill>
              <a:latin typeface="Lato" panose="020F0502020204030203" pitchFamily="34" charset="77"/>
              <a:cs typeface="Calibri" panose="020F0502020204030204"/>
            </a:endParaRPr>
          </a:p>
        </p:txBody>
      </p:sp>
      <p:sp>
        <p:nvSpPr>
          <p:cNvPr id="15" name="Oval 14">
            <a:extLst>
              <a:ext uri="{FF2B5EF4-FFF2-40B4-BE49-F238E27FC236}">
                <a16:creationId xmlns:a16="http://schemas.microsoft.com/office/drawing/2014/main" id="{0868093E-2FEF-F440-B14F-0739A841BAAB}"/>
              </a:ext>
            </a:extLst>
          </p:cNvPr>
          <p:cNvSpPr/>
          <p:nvPr/>
        </p:nvSpPr>
        <p:spPr>
          <a:xfrm>
            <a:off x="3007146" y="1597918"/>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2"/>
                </a:solidFill>
                <a:latin typeface="Lato" panose="020F0502020204030203" pitchFamily="34" charset="77"/>
              </a:rPr>
              <a:t>Inform ethical decisions​</a:t>
            </a:r>
            <a:endParaRPr lang="en-GB" dirty="0">
              <a:solidFill>
                <a:schemeClr val="bg2"/>
              </a:solidFill>
              <a:latin typeface="Lato" panose="020F0502020204030203" pitchFamily="34" charset="77"/>
            </a:endParaRPr>
          </a:p>
        </p:txBody>
      </p:sp>
      <p:sp>
        <p:nvSpPr>
          <p:cNvPr id="16" name="Oval 15">
            <a:extLst>
              <a:ext uri="{FF2B5EF4-FFF2-40B4-BE49-F238E27FC236}">
                <a16:creationId xmlns:a16="http://schemas.microsoft.com/office/drawing/2014/main" id="{FC2C7EEA-3067-9653-ED8D-5936C99C789D}"/>
              </a:ext>
            </a:extLst>
          </p:cNvPr>
          <p:cNvSpPr/>
          <p:nvPr/>
        </p:nvSpPr>
        <p:spPr>
          <a:xfrm>
            <a:off x="4906396" y="3647660"/>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2"/>
                </a:solidFill>
                <a:latin typeface="Lato" panose="020F0502020204030203" pitchFamily="34" charset="77"/>
              </a:rPr>
              <a:t>Develop critical thinking​</a:t>
            </a:r>
            <a:endParaRPr lang="en-GB" dirty="0">
              <a:solidFill>
                <a:schemeClr val="bg2"/>
              </a:solidFill>
              <a:latin typeface="Lato" panose="020F0502020204030203" pitchFamily="34" charset="77"/>
              <a:ea typeface="+mn-lt"/>
              <a:cs typeface="+mn-lt"/>
            </a:endParaRPr>
          </a:p>
        </p:txBody>
      </p:sp>
      <p:sp>
        <p:nvSpPr>
          <p:cNvPr id="20" name="Oval 19">
            <a:extLst>
              <a:ext uri="{FF2B5EF4-FFF2-40B4-BE49-F238E27FC236}">
                <a16:creationId xmlns:a16="http://schemas.microsoft.com/office/drawing/2014/main" id="{99594C31-1B9A-2FE6-F3F0-5EB37D3A7C7C}"/>
              </a:ext>
            </a:extLst>
          </p:cNvPr>
          <p:cNvSpPr/>
          <p:nvPr/>
        </p:nvSpPr>
        <p:spPr>
          <a:xfrm>
            <a:off x="1036383" y="3647661"/>
            <a:ext cx="2374983" cy="2374983"/>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latin typeface="Lato" panose="020F0502020204030203" pitchFamily="34" charset="77"/>
              </a:rPr>
              <a:t>Career opportunities​</a:t>
            </a:r>
            <a:endParaRPr lang="en-GB" dirty="0">
              <a:solidFill>
                <a:schemeClr val="bg2"/>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630E79D5-D103-6B58-4806-F87A5A325B6D}"/>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77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6CACB-ED0F-44F0-D00D-DF9C450F4771}"/>
              </a:ext>
            </a:extLst>
          </p:cNvPr>
          <p:cNvPicPr>
            <a:picLocks noChangeAspect="1"/>
          </p:cNvPicPr>
          <p:nvPr/>
        </p:nvPicPr>
        <p:blipFill>
          <a:blip r:embed="rId3">
            <a:extLst>
              <a:ext uri="{28A0092B-C50C-407E-A947-70E740481C1C}">
                <a14:useLocalDpi xmlns:a14="http://schemas.microsoft.com/office/drawing/2010/main" val="0"/>
              </a:ext>
            </a:extLst>
          </a:blip>
          <a:srcRect l="3769" t="38007" r="-331" b="36534"/>
          <a:stretch>
            <a:fillRect/>
          </a:stretch>
        </p:blipFill>
        <p:spPr>
          <a:xfrm>
            <a:off x="0" y="2552432"/>
            <a:ext cx="9239920" cy="1585944"/>
          </a:xfrm>
          <a:prstGeom prst="rect">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10160" y="443638"/>
            <a:ext cx="5878686" cy="707886"/>
          </a:xfrm>
          <a:prstGeom prst="rect">
            <a:avLst/>
          </a:prstGeom>
          <a:noFill/>
        </p:spPr>
        <p:txBody>
          <a:bodyPr wrap="square" lIns="91440" tIns="45720" rIns="91440" bIns="45720" rtlCol="0" anchor="t">
            <a:spAutoFit/>
          </a:bodyPr>
          <a:lstStyle/>
          <a:p>
            <a:r>
              <a:rPr lang="en-US" sz="4000" b="1" dirty="0">
                <a:solidFill>
                  <a:schemeClr val="bg1"/>
                </a:solidFill>
                <a:latin typeface="Lato" panose="020F0502020204030203" pitchFamily="34" charset="77"/>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0447" y="1270147"/>
            <a:ext cx="10061412" cy="400110"/>
          </a:xfrm>
          <a:prstGeom prst="rect">
            <a:avLst/>
          </a:prstGeom>
          <a:noFill/>
        </p:spPr>
        <p:txBody>
          <a:bodyPr wrap="square" lIns="91440" tIns="45720" rIns="91440" bIns="45720" rtlCol="0" anchor="t">
            <a:spAutoFit/>
          </a:bodyPr>
          <a:lstStyle/>
          <a:p>
            <a:r>
              <a:rPr lang="en-GB" sz="2000" b="1" dirty="0">
                <a:solidFill>
                  <a:schemeClr val="bg1"/>
                </a:solidFill>
                <a:latin typeface="Lato" panose="020F0502020204030203" pitchFamily="34" charset="77"/>
              </a:rPr>
              <a:t>Here are some example roles and careers linked to​​ </a:t>
            </a:r>
            <a:r>
              <a:rPr lang="en-GB" sz="2000" b="1" dirty="0">
                <a:solidFill>
                  <a:schemeClr val="bg1"/>
                </a:solidFill>
                <a:latin typeface="Lato" panose="020F0502020204030203" pitchFamily="34" charset="77"/>
                <a:hlinkClick r:id="rId4">
                  <a:extLst>
                    <a:ext uri="{A12FA001-AC4F-418D-AE19-62706E023703}">
                      <ahyp:hlinkClr xmlns:ahyp="http://schemas.microsoft.com/office/drawing/2018/hyperlinkcolor" val="tx"/>
                    </a:ext>
                  </a:extLst>
                </a:hlinkClick>
              </a:rPr>
              <a:t>Biology</a:t>
            </a:r>
            <a:r>
              <a:rPr lang="en-GB" sz="2000" b="1" dirty="0">
                <a:solidFill>
                  <a:schemeClr val="bg1"/>
                </a:solidFill>
                <a:latin typeface="Lato" panose="020F0502020204030203" pitchFamily="34" charset="77"/>
              </a:rPr>
              <a:t>​</a:t>
            </a:r>
            <a:endParaRPr lang="en-GB" sz="2000" b="1" dirty="0">
              <a:solidFill>
                <a:schemeClr val="bg1"/>
              </a:solidFill>
              <a:latin typeface="Lato" panose="020F0502020204030203" pitchFamily="34" charset="77"/>
              <a:cs typeface="Calibri"/>
            </a:endParaRPr>
          </a:p>
        </p:txBody>
      </p:sp>
      <p:sp>
        <p:nvSpPr>
          <p:cNvPr id="4" name="TextBox 3">
            <a:extLst>
              <a:ext uri="{FF2B5EF4-FFF2-40B4-BE49-F238E27FC236}">
                <a16:creationId xmlns:a16="http://schemas.microsoft.com/office/drawing/2014/main" id="{8B4F4AD7-F118-2F4F-AB9E-A5FBD6F97090}"/>
              </a:ext>
            </a:extLst>
          </p:cNvPr>
          <p:cNvSpPr txBox="1"/>
          <p:nvPr/>
        </p:nvSpPr>
        <p:spPr>
          <a:xfrm>
            <a:off x="414606" y="4805685"/>
            <a:ext cx="2495255" cy="461665"/>
          </a:xfrm>
          <a:prstGeom prst="rect">
            <a:avLst/>
          </a:prstGeom>
          <a:noFill/>
        </p:spPr>
        <p:txBody>
          <a:bodyPr wrap="square" rtlCol="0">
            <a:spAutoFit/>
          </a:bodyPr>
          <a:lstStyle/>
          <a:p>
            <a:r>
              <a:rPr lang="en-GB" sz="2400" b="1" dirty="0">
                <a:solidFill>
                  <a:schemeClr val="bg1"/>
                </a:solidFill>
                <a:latin typeface="Lato" panose="020F0502020204030203" pitchFamily="34" charset="77"/>
              </a:rPr>
              <a:t>Paramedic</a:t>
            </a:r>
          </a:p>
        </p:txBody>
      </p:sp>
      <p:sp>
        <p:nvSpPr>
          <p:cNvPr id="5" name="Rectangle 4">
            <a:extLst>
              <a:ext uri="{FF2B5EF4-FFF2-40B4-BE49-F238E27FC236}">
                <a16:creationId xmlns:a16="http://schemas.microsoft.com/office/drawing/2014/main" id="{E7C53E0D-77AE-3C4D-AFFC-F7353BF321C3}"/>
              </a:ext>
            </a:extLst>
          </p:cNvPr>
          <p:cNvSpPr/>
          <p:nvPr/>
        </p:nvSpPr>
        <p:spPr>
          <a:xfrm>
            <a:off x="410160" y="5301294"/>
            <a:ext cx="2125903" cy="369332"/>
          </a:xfrm>
          <a:prstGeom prst="rect">
            <a:avLst/>
          </a:prstGeom>
        </p:spPr>
        <p:txBody>
          <a:bodyPr wrap="none">
            <a:spAutoFit/>
          </a:bodyPr>
          <a:lstStyle/>
          <a:p>
            <a:r>
              <a:rPr lang="en-GB" dirty="0">
                <a:solidFill>
                  <a:schemeClr val="accent2"/>
                </a:solidFill>
                <a:latin typeface="Lato" panose="020F0502020204030203" pitchFamily="34" charset="77"/>
                <a:hlinkClick r:id="rId5"/>
              </a:rPr>
              <a:t>BBC Bitesize Video</a:t>
            </a:r>
            <a:endParaRPr lang="en-US" dirty="0">
              <a:solidFill>
                <a:schemeClr val="accent2"/>
              </a:solidFill>
              <a:latin typeface="Lato" panose="020F0502020204030203" pitchFamily="34" charset="77"/>
            </a:endParaRPr>
          </a:p>
        </p:txBody>
      </p:sp>
      <p:sp>
        <p:nvSpPr>
          <p:cNvPr id="16" name="TextBox 15">
            <a:extLst>
              <a:ext uri="{FF2B5EF4-FFF2-40B4-BE49-F238E27FC236}">
                <a16:creationId xmlns:a16="http://schemas.microsoft.com/office/drawing/2014/main" id="{F7DC94C9-F05E-334B-9F0B-08C6EA5EFF76}"/>
              </a:ext>
            </a:extLst>
          </p:cNvPr>
          <p:cNvSpPr txBox="1"/>
          <p:nvPr/>
        </p:nvSpPr>
        <p:spPr>
          <a:xfrm>
            <a:off x="4409019" y="4805685"/>
            <a:ext cx="3509972" cy="461665"/>
          </a:xfrm>
          <a:prstGeom prst="rect">
            <a:avLst/>
          </a:prstGeom>
          <a:noFill/>
        </p:spPr>
        <p:txBody>
          <a:bodyPr wrap="square" rtlCol="0">
            <a:spAutoFit/>
          </a:bodyPr>
          <a:lstStyle/>
          <a:p>
            <a:r>
              <a:rPr lang="en-GB" sz="2400" b="1">
                <a:solidFill>
                  <a:schemeClr val="bg1"/>
                </a:solidFill>
                <a:latin typeface="Lato" panose="020F0502020204030203" pitchFamily="34" charset="77"/>
              </a:rPr>
              <a:t>Pharmacist</a:t>
            </a:r>
            <a:endParaRPr lang="en-GB" sz="2400" b="1" dirty="0">
              <a:solidFill>
                <a:schemeClr val="bg1"/>
              </a:solidFill>
              <a:latin typeface="Lato" panose="020F0502020204030203" pitchFamily="34" charset="77"/>
            </a:endParaRPr>
          </a:p>
        </p:txBody>
      </p:sp>
      <p:sp>
        <p:nvSpPr>
          <p:cNvPr id="18" name="Rectangle 17">
            <a:extLst>
              <a:ext uri="{FF2B5EF4-FFF2-40B4-BE49-F238E27FC236}">
                <a16:creationId xmlns:a16="http://schemas.microsoft.com/office/drawing/2014/main" id="{8CB1387A-B77C-6240-9518-8C45A9E66B9E}"/>
              </a:ext>
            </a:extLst>
          </p:cNvPr>
          <p:cNvSpPr/>
          <p:nvPr/>
        </p:nvSpPr>
        <p:spPr>
          <a:xfrm>
            <a:off x="4388943" y="5301294"/>
            <a:ext cx="2641757" cy="369332"/>
          </a:xfrm>
          <a:prstGeom prst="rect">
            <a:avLst/>
          </a:prstGeom>
        </p:spPr>
        <p:txBody>
          <a:bodyPr wrap="square">
            <a:spAutoFit/>
          </a:bodyPr>
          <a:lstStyle/>
          <a:p>
            <a:r>
              <a:rPr lang="en-GB" dirty="0">
                <a:solidFill>
                  <a:schemeClr val="tx2">
                    <a:lumMod val="50000"/>
                  </a:schemeClr>
                </a:solidFill>
                <a:latin typeface="Lato" panose="020F0502020204030203" pitchFamily="34" charset="77"/>
                <a:hlinkClick r:id="rId6"/>
              </a:rPr>
              <a:t>BBC Bitesize Profile</a:t>
            </a:r>
            <a:endParaRPr lang="en-GB" dirty="0">
              <a:solidFill>
                <a:schemeClr val="tx2">
                  <a:lumMod val="50000"/>
                </a:schemeClr>
              </a:solidFill>
              <a:latin typeface="Lato" panose="020F0502020204030203" pitchFamily="34" charset="77"/>
            </a:endParaRPr>
          </a:p>
        </p:txBody>
      </p:sp>
      <p:sp>
        <p:nvSpPr>
          <p:cNvPr id="8" name="TextBox 7">
            <a:extLst>
              <a:ext uri="{FF2B5EF4-FFF2-40B4-BE49-F238E27FC236}">
                <a16:creationId xmlns:a16="http://schemas.microsoft.com/office/drawing/2014/main" id="{156391FA-62ED-EE04-B20C-E7F0B1F7F1AB}"/>
              </a:ext>
            </a:extLst>
          </p:cNvPr>
          <p:cNvSpPr txBox="1"/>
          <p:nvPr/>
        </p:nvSpPr>
        <p:spPr>
          <a:xfrm>
            <a:off x="8529858" y="4805685"/>
            <a:ext cx="2495255" cy="830997"/>
          </a:xfrm>
          <a:prstGeom prst="rect">
            <a:avLst/>
          </a:prstGeom>
          <a:noFill/>
        </p:spPr>
        <p:txBody>
          <a:bodyPr wrap="square" rtlCol="0">
            <a:spAutoFit/>
          </a:bodyPr>
          <a:lstStyle/>
          <a:p>
            <a:r>
              <a:rPr lang="en-GB" sz="2400" b="1" dirty="0">
                <a:solidFill>
                  <a:schemeClr val="bg1"/>
                </a:solidFill>
                <a:latin typeface="Lato" panose="020F0502020204030203" pitchFamily="34" charset="77"/>
              </a:rPr>
              <a:t>Critical Care Technologist </a:t>
            </a:r>
          </a:p>
        </p:txBody>
      </p:sp>
      <p:sp>
        <p:nvSpPr>
          <p:cNvPr id="9" name="Rectangle 8">
            <a:extLst>
              <a:ext uri="{FF2B5EF4-FFF2-40B4-BE49-F238E27FC236}">
                <a16:creationId xmlns:a16="http://schemas.microsoft.com/office/drawing/2014/main" id="{9359E999-90AA-0AD6-D998-09B0610C2EFD}"/>
              </a:ext>
            </a:extLst>
          </p:cNvPr>
          <p:cNvSpPr/>
          <p:nvPr/>
        </p:nvSpPr>
        <p:spPr>
          <a:xfrm>
            <a:off x="8529858" y="5715570"/>
            <a:ext cx="2608022" cy="369332"/>
          </a:xfrm>
          <a:prstGeom prst="rect">
            <a:avLst/>
          </a:prstGeom>
        </p:spPr>
        <p:txBody>
          <a:bodyPr wrap="none">
            <a:spAutoFit/>
          </a:bodyPr>
          <a:lstStyle/>
          <a:p>
            <a:r>
              <a:rPr lang="en-GB" dirty="0">
                <a:solidFill>
                  <a:schemeClr val="accent2"/>
                </a:solidFill>
                <a:latin typeface="Lato" panose="020F0502020204030203" pitchFamily="34" charset="77"/>
                <a:hlinkClick r:id="rId7"/>
              </a:rPr>
              <a:t>BBC Bitesize case study</a:t>
            </a:r>
            <a:endParaRPr lang="en-GB" dirty="0">
              <a:solidFill>
                <a:schemeClr val="accent2"/>
              </a:solidFill>
              <a:latin typeface="Lato" panose="020F0502020204030203" pitchFamily="34" charset="77"/>
            </a:endParaRPr>
          </a:p>
        </p:txBody>
      </p:sp>
      <p:cxnSp>
        <p:nvCxnSpPr>
          <p:cNvPr id="14" name="Straight Connector 13">
            <a:extLst>
              <a:ext uri="{FF2B5EF4-FFF2-40B4-BE49-F238E27FC236}">
                <a16:creationId xmlns:a16="http://schemas.microsoft.com/office/drawing/2014/main" id="{11465C27-DE6C-22DF-77D9-487052A454A6}"/>
              </a:ext>
            </a:extLst>
          </p:cNvPr>
          <p:cNvCxnSpPr/>
          <p:nvPr/>
        </p:nvCxnSpPr>
        <p:spPr>
          <a:xfrm>
            <a:off x="528228" y="1215450"/>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20" name="Picture 8">
            <a:extLst>
              <a:ext uri="{FF2B5EF4-FFF2-40B4-BE49-F238E27FC236}">
                <a16:creationId xmlns:a16="http://schemas.microsoft.com/office/drawing/2014/main" id="{2D84D984-5567-09CA-0366-EF5AAE646B14}"/>
              </a:ext>
            </a:extLst>
          </p:cNvPr>
          <p:cNvPicPr>
            <a:picLocks noChangeArrowheads="1"/>
          </p:cNvPicPr>
          <p:nvPr/>
        </p:nvPicPr>
        <p:blipFill rotWithShape="1">
          <a:blip r:embed="rId8" cstate="print">
            <a:extLst>
              <a:ext uri="{28A0092B-C50C-407E-A947-70E740481C1C}">
                <a14:useLocalDpi xmlns:a14="http://schemas.microsoft.com/office/drawing/2010/main" val="0"/>
              </a:ext>
            </a:extLst>
          </a:blip>
          <a:srcRect l="17031" r="17892"/>
          <a:stretch>
            <a:fillRect/>
          </a:stretch>
        </p:blipFill>
        <p:spPr bwMode="auto">
          <a:xfrm>
            <a:off x="410160" y="2066601"/>
            <a:ext cx="2494800" cy="2494800"/>
          </a:xfrm>
          <a:prstGeom prst="rect">
            <a:avLst/>
          </a:prstGeom>
          <a:noFill/>
          <a:ln w="28575">
            <a:solidFill>
              <a:srgbClr val="155045"/>
            </a:solidFill>
          </a:ln>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E4D09E10-DBAD-4D27-62AC-7AAC57515140}"/>
              </a:ext>
            </a:extLst>
          </p:cNvPr>
          <p:cNvPicPr>
            <a:picLocks noChangeAspect="1"/>
          </p:cNvPicPr>
          <p:nvPr/>
        </p:nvPicPr>
        <p:blipFill>
          <a:blip r:embed="rId9" cstate="print">
            <a:extLst>
              <a:ext uri="{28A0092B-C50C-407E-A947-70E740481C1C}">
                <a14:useLocalDpi xmlns:a14="http://schemas.microsoft.com/office/drawing/2010/main" val="0"/>
              </a:ext>
            </a:extLst>
          </a:blip>
          <a:srcRect l="16717" r="16717"/>
          <a:stretch/>
        </p:blipFill>
        <p:spPr>
          <a:xfrm>
            <a:off x="8525334" y="2067460"/>
            <a:ext cx="2494800" cy="2493941"/>
          </a:xfrm>
          <a:prstGeom prst="rect">
            <a:avLst/>
          </a:prstGeom>
          <a:ln w="28575">
            <a:solidFill>
              <a:srgbClr val="155045"/>
            </a:solidFill>
          </a:ln>
        </p:spPr>
      </p:pic>
      <p:pic>
        <p:nvPicPr>
          <p:cNvPr id="25" name="Picture 24">
            <a:extLst>
              <a:ext uri="{FF2B5EF4-FFF2-40B4-BE49-F238E27FC236}">
                <a16:creationId xmlns:a16="http://schemas.microsoft.com/office/drawing/2014/main" id="{DA2F6622-E8EC-A791-8FEF-C3AF5DD286E4}"/>
              </a:ext>
            </a:extLst>
          </p:cNvPr>
          <p:cNvPicPr>
            <a:picLocks/>
          </p:cNvPicPr>
          <p:nvPr/>
        </p:nvPicPr>
        <p:blipFill>
          <a:blip r:embed="rId10" cstate="print">
            <a:extLst>
              <a:ext uri="{28A0092B-C50C-407E-A947-70E740481C1C}">
                <a14:useLocalDpi xmlns:a14="http://schemas.microsoft.com/office/drawing/2010/main" val="0"/>
              </a:ext>
            </a:extLst>
          </a:blip>
          <a:srcRect l="16956" r="16956"/>
          <a:stretch/>
        </p:blipFill>
        <p:spPr>
          <a:xfrm>
            <a:off x="4455485" y="2066601"/>
            <a:ext cx="2494800" cy="2494800"/>
          </a:xfrm>
          <a:prstGeom prst="rect">
            <a:avLst/>
          </a:prstGeom>
          <a:ln w="28575">
            <a:solidFill>
              <a:srgbClr val="155045"/>
            </a:solidFill>
          </a:ln>
        </p:spPr>
      </p:pic>
    </p:spTree>
    <p:extLst>
      <p:ext uri="{BB962C8B-B14F-4D97-AF65-F5344CB8AC3E}">
        <p14:creationId xmlns:p14="http://schemas.microsoft.com/office/powerpoint/2010/main" val="178630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B13A3-2059-28D6-9197-0D6EE2A2557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36EF7AB-B9B9-3617-EB3A-834D9B704D81}"/>
              </a:ext>
            </a:extLst>
          </p:cNvPr>
          <p:cNvPicPr>
            <a:picLocks noChangeAspect="1"/>
          </p:cNvPicPr>
          <p:nvPr/>
        </p:nvPicPr>
        <p:blipFill>
          <a:blip r:embed="rId3">
            <a:extLst>
              <a:ext uri="{28A0092B-C50C-407E-A947-70E740481C1C}">
                <a14:useLocalDpi xmlns:a14="http://schemas.microsoft.com/office/drawing/2010/main" val="0"/>
              </a:ext>
            </a:extLst>
          </a:blip>
          <a:srcRect l="3769" t="38007" r="-331" b="36534"/>
          <a:stretch>
            <a:fillRect/>
          </a:stretch>
        </p:blipFill>
        <p:spPr>
          <a:xfrm>
            <a:off x="0" y="2552432"/>
            <a:ext cx="9239920" cy="1585944"/>
          </a:xfrm>
          <a:prstGeom prst="rect">
            <a:avLst/>
          </a:prstGeom>
        </p:spPr>
      </p:pic>
      <p:sp>
        <p:nvSpPr>
          <p:cNvPr id="15" name="TextBox 14">
            <a:extLst>
              <a:ext uri="{FF2B5EF4-FFF2-40B4-BE49-F238E27FC236}">
                <a16:creationId xmlns:a16="http://schemas.microsoft.com/office/drawing/2014/main" id="{6B1A0922-3C2E-8EC4-C796-3D203986F450}"/>
              </a:ext>
            </a:extLst>
          </p:cNvPr>
          <p:cNvSpPr txBox="1"/>
          <p:nvPr/>
        </p:nvSpPr>
        <p:spPr>
          <a:xfrm>
            <a:off x="4458986" y="4801692"/>
            <a:ext cx="3161013" cy="461665"/>
          </a:xfrm>
          <a:prstGeom prst="rect">
            <a:avLst/>
          </a:prstGeom>
          <a:noFill/>
        </p:spPr>
        <p:txBody>
          <a:bodyPr wrap="square" lIns="91440" tIns="45720" rIns="91440" bIns="45720" rtlCol="0" anchor="t">
            <a:spAutoFit/>
          </a:bodyPr>
          <a:lstStyle/>
          <a:p>
            <a:r>
              <a:rPr lang="en-GB" sz="2400" b="1" dirty="0">
                <a:solidFill>
                  <a:schemeClr val="bg1"/>
                </a:solidFill>
                <a:latin typeface="Lato" panose="020F0502020204030203" pitchFamily="34" charset="77"/>
                <a:cs typeface="Calibri"/>
              </a:rPr>
              <a:t>Mental Health Nurse</a:t>
            </a:r>
          </a:p>
        </p:txBody>
      </p:sp>
      <p:sp>
        <p:nvSpPr>
          <p:cNvPr id="17" name="TextBox 16">
            <a:extLst>
              <a:ext uri="{FF2B5EF4-FFF2-40B4-BE49-F238E27FC236}">
                <a16:creationId xmlns:a16="http://schemas.microsoft.com/office/drawing/2014/main" id="{6C135881-5A5F-64C4-6AC2-287C98F7A52B}"/>
              </a:ext>
            </a:extLst>
          </p:cNvPr>
          <p:cNvSpPr txBox="1"/>
          <p:nvPr/>
        </p:nvSpPr>
        <p:spPr>
          <a:xfrm>
            <a:off x="374555" y="4805685"/>
            <a:ext cx="2769698" cy="461665"/>
          </a:xfrm>
          <a:prstGeom prst="rect">
            <a:avLst/>
          </a:prstGeom>
          <a:noFill/>
        </p:spPr>
        <p:txBody>
          <a:bodyPr wrap="square" rtlCol="0">
            <a:spAutoFit/>
          </a:bodyPr>
          <a:lstStyle/>
          <a:p>
            <a:r>
              <a:rPr lang="en-GB" sz="2400" b="1" dirty="0">
                <a:solidFill>
                  <a:schemeClr val="bg1"/>
                </a:solidFill>
                <a:latin typeface="Lato" panose="020F0502020204030203" pitchFamily="34" charset="77"/>
              </a:rPr>
              <a:t>Research Scientist</a:t>
            </a:r>
          </a:p>
        </p:txBody>
      </p:sp>
      <p:sp>
        <p:nvSpPr>
          <p:cNvPr id="20" name="TextBox 19">
            <a:extLst>
              <a:ext uri="{FF2B5EF4-FFF2-40B4-BE49-F238E27FC236}">
                <a16:creationId xmlns:a16="http://schemas.microsoft.com/office/drawing/2014/main" id="{F41131C0-745E-F748-E7B8-9731B79D5FA0}"/>
              </a:ext>
            </a:extLst>
          </p:cNvPr>
          <p:cNvSpPr txBox="1"/>
          <p:nvPr/>
        </p:nvSpPr>
        <p:spPr>
          <a:xfrm>
            <a:off x="8529858" y="4769726"/>
            <a:ext cx="3426733" cy="461665"/>
          </a:xfrm>
          <a:prstGeom prst="rect">
            <a:avLst/>
          </a:prstGeom>
          <a:noFill/>
        </p:spPr>
        <p:txBody>
          <a:bodyPr wrap="square" lIns="91440" tIns="45720" rIns="91440" bIns="45720" rtlCol="0" anchor="t">
            <a:spAutoFit/>
          </a:bodyPr>
          <a:lstStyle/>
          <a:p>
            <a:r>
              <a:rPr lang="en-GB" sz="2400" b="1" dirty="0">
                <a:solidFill>
                  <a:schemeClr val="bg1"/>
                </a:solidFill>
                <a:latin typeface="Lato" panose="020F0502020204030203" pitchFamily="34" charset="77"/>
              </a:rPr>
              <a:t>Ecologist</a:t>
            </a:r>
          </a:p>
        </p:txBody>
      </p:sp>
      <p:sp>
        <p:nvSpPr>
          <p:cNvPr id="21" name="TextBox 20">
            <a:extLst>
              <a:ext uri="{FF2B5EF4-FFF2-40B4-BE49-F238E27FC236}">
                <a16:creationId xmlns:a16="http://schemas.microsoft.com/office/drawing/2014/main" id="{49A1E7C1-9549-67C1-F656-FD78E4E8D822}"/>
              </a:ext>
            </a:extLst>
          </p:cNvPr>
          <p:cNvSpPr txBox="1"/>
          <p:nvPr/>
        </p:nvSpPr>
        <p:spPr>
          <a:xfrm>
            <a:off x="8529858" y="5292868"/>
            <a:ext cx="2128403" cy="369332"/>
          </a:xfrm>
          <a:prstGeom prst="rect">
            <a:avLst/>
          </a:prstGeom>
          <a:noFill/>
        </p:spPr>
        <p:txBody>
          <a:bodyPr wrap="none" rtlCol="0">
            <a:spAutoFit/>
          </a:bodyPr>
          <a:lstStyle/>
          <a:p>
            <a:r>
              <a:rPr lang="en-GB" dirty="0">
                <a:solidFill>
                  <a:schemeClr val="accent2"/>
                </a:solidFill>
                <a:latin typeface="Lato" panose="020F0502020204030203" pitchFamily="34" charset="77"/>
                <a:hlinkClick r:id="rId4"/>
              </a:rPr>
              <a:t>BBC Bitesize Video</a:t>
            </a:r>
            <a:endParaRPr lang="en-US" dirty="0">
              <a:solidFill>
                <a:schemeClr val="accent2"/>
              </a:solidFill>
              <a:latin typeface="Lato" panose="020F0502020204030203" pitchFamily="34" charset="77"/>
            </a:endParaRPr>
          </a:p>
        </p:txBody>
      </p:sp>
      <p:sp>
        <p:nvSpPr>
          <p:cNvPr id="22" name="Rectangle 21">
            <a:extLst>
              <a:ext uri="{FF2B5EF4-FFF2-40B4-BE49-F238E27FC236}">
                <a16:creationId xmlns:a16="http://schemas.microsoft.com/office/drawing/2014/main" id="{071A1DAA-8D96-F6C6-1A8C-4235A4BFEE07}"/>
              </a:ext>
            </a:extLst>
          </p:cNvPr>
          <p:cNvSpPr/>
          <p:nvPr/>
        </p:nvSpPr>
        <p:spPr>
          <a:xfrm>
            <a:off x="4458987" y="5292868"/>
            <a:ext cx="2212465" cy="369332"/>
          </a:xfrm>
          <a:prstGeom prst="rect">
            <a:avLst/>
          </a:prstGeom>
        </p:spPr>
        <p:txBody>
          <a:bodyPr wrap="none">
            <a:spAutoFit/>
          </a:bodyPr>
          <a:lstStyle/>
          <a:p>
            <a:r>
              <a:rPr lang="en-GB" dirty="0">
                <a:solidFill>
                  <a:schemeClr val="accent2"/>
                </a:solidFill>
                <a:latin typeface="Lato" panose="020F0502020204030203" pitchFamily="34" charset="77"/>
                <a:hlinkClick r:id="rId5"/>
              </a:rPr>
              <a:t>BBC Bitesize Profile</a:t>
            </a:r>
            <a:endParaRPr lang="en-GB" dirty="0">
              <a:solidFill>
                <a:schemeClr val="accent2"/>
              </a:solidFill>
              <a:latin typeface="Lato" panose="020F0502020204030203" pitchFamily="34" charset="77"/>
            </a:endParaRPr>
          </a:p>
        </p:txBody>
      </p:sp>
      <p:sp>
        <p:nvSpPr>
          <p:cNvPr id="23" name="Rectangle 22">
            <a:extLst>
              <a:ext uri="{FF2B5EF4-FFF2-40B4-BE49-F238E27FC236}">
                <a16:creationId xmlns:a16="http://schemas.microsoft.com/office/drawing/2014/main" id="{64AA15D6-3999-836C-71D7-ACF26D4F1CD7}"/>
              </a:ext>
            </a:extLst>
          </p:cNvPr>
          <p:cNvSpPr/>
          <p:nvPr/>
        </p:nvSpPr>
        <p:spPr>
          <a:xfrm>
            <a:off x="388966" y="5292868"/>
            <a:ext cx="2125903" cy="369332"/>
          </a:xfrm>
          <a:prstGeom prst="rect">
            <a:avLst/>
          </a:prstGeom>
        </p:spPr>
        <p:txBody>
          <a:bodyPr wrap="none">
            <a:spAutoFit/>
          </a:bodyPr>
          <a:lstStyle/>
          <a:p>
            <a:r>
              <a:rPr lang="en-GB" dirty="0">
                <a:solidFill>
                  <a:schemeClr val="accent2"/>
                </a:solidFill>
                <a:latin typeface="Lato" panose="020F0502020204030203" pitchFamily="34" charset="77"/>
                <a:hlinkClick r:id="rId6"/>
              </a:rPr>
              <a:t>BBC Bitesize Video</a:t>
            </a:r>
            <a:endParaRPr lang="en-GB" dirty="0">
              <a:solidFill>
                <a:schemeClr val="accent2"/>
              </a:solidFill>
              <a:latin typeface="Lato" panose="020F0502020204030203" pitchFamily="34" charset="77"/>
            </a:endParaRPr>
          </a:p>
        </p:txBody>
      </p:sp>
      <p:sp>
        <p:nvSpPr>
          <p:cNvPr id="25" name="TextBox 24">
            <a:extLst>
              <a:ext uri="{FF2B5EF4-FFF2-40B4-BE49-F238E27FC236}">
                <a16:creationId xmlns:a16="http://schemas.microsoft.com/office/drawing/2014/main" id="{4E21D4AB-9402-77EC-AC43-EB0E095F30CA}"/>
              </a:ext>
            </a:extLst>
          </p:cNvPr>
          <p:cNvSpPr txBox="1"/>
          <p:nvPr/>
        </p:nvSpPr>
        <p:spPr>
          <a:xfrm>
            <a:off x="410160" y="443638"/>
            <a:ext cx="5878686" cy="707886"/>
          </a:xfrm>
          <a:prstGeom prst="rect">
            <a:avLst/>
          </a:prstGeom>
          <a:noFill/>
        </p:spPr>
        <p:txBody>
          <a:bodyPr wrap="square" lIns="91440" tIns="45720" rIns="91440" bIns="45720" rtlCol="0" anchor="t">
            <a:spAutoFit/>
          </a:bodyPr>
          <a:lstStyle/>
          <a:p>
            <a:r>
              <a:rPr lang="en-US" sz="4000" b="1" dirty="0">
                <a:solidFill>
                  <a:schemeClr val="bg1"/>
                </a:solidFill>
                <a:latin typeface="Lato" panose="020F0502020204030203" pitchFamily="34" charset="77"/>
              </a:rPr>
              <a:t>Explore a career as a…</a:t>
            </a:r>
          </a:p>
        </p:txBody>
      </p:sp>
      <p:cxnSp>
        <p:nvCxnSpPr>
          <p:cNvPr id="27" name="Straight Connector 26">
            <a:extLst>
              <a:ext uri="{FF2B5EF4-FFF2-40B4-BE49-F238E27FC236}">
                <a16:creationId xmlns:a16="http://schemas.microsoft.com/office/drawing/2014/main" id="{B2DF97AA-ED4F-CBB4-14CA-61AE97BDCFE4}"/>
              </a:ext>
            </a:extLst>
          </p:cNvPr>
          <p:cNvCxnSpPr/>
          <p:nvPr/>
        </p:nvCxnSpPr>
        <p:spPr>
          <a:xfrm>
            <a:off x="528228" y="1211942"/>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42D00BD-489E-1BD5-17E5-63449AB531F9}"/>
              </a:ext>
            </a:extLst>
          </p:cNvPr>
          <p:cNvPicPr>
            <a:picLocks/>
          </p:cNvPicPr>
          <p:nvPr/>
        </p:nvPicPr>
        <p:blipFill>
          <a:blip r:embed="rId7" cstate="print">
            <a:extLst>
              <a:ext uri="{28A0092B-C50C-407E-A947-70E740481C1C}">
                <a14:useLocalDpi xmlns:a14="http://schemas.microsoft.com/office/drawing/2010/main" val="0"/>
              </a:ext>
            </a:extLst>
          </a:blip>
          <a:srcRect l="17904" r="17904"/>
          <a:stretch/>
        </p:blipFill>
        <p:spPr>
          <a:xfrm>
            <a:off x="410160" y="2060749"/>
            <a:ext cx="2494800" cy="2494800"/>
          </a:xfrm>
          <a:prstGeom prst="rect">
            <a:avLst/>
          </a:prstGeom>
          <a:ln w="28575">
            <a:solidFill>
              <a:srgbClr val="155045"/>
            </a:solidFill>
          </a:ln>
        </p:spPr>
      </p:pic>
      <p:pic>
        <p:nvPicPr>
          <p:cNvPr id="3" name="Picture 2">
            <a:extLst>
              <a:ext uri="{FF2B5EF4-FFF2-40B4-BE49-F238E27FC236}">
                <a16:creationId xmlns:a16="http://schemas.microsoft.com/office/drawing/2014/main" id="{84EE3EEF-70B3-3E63-4E13-06B1E5B55C1D}"/>
              </a:ext>
            </a:extLst>
          </p:cNvPr>
          <p:cNvPicPr>
            <a:picLocks/>
          </p:cNvPicPr>
          <p:nvPr/>
        </p:nvPicPr>
        <p:blipFill>
          <a:blip r:embed="rId8" cstate="print">
            <a:extLst>
              <a:ext uri="{28A0092B-C50C-407E-A947-70E740481C1C}">
                <a14:useLocalDpi xmlns:a14="http://schemas.microsoft.com/office/drawing/2010/main" val="0"/>
              </a:ext>
            </a:extLst>
          </a:blip>
          <a:srcRect l="16636" r="16636"/>
          <a:stretch/>
        </p:blipFill>
        <p:spPr>
          <a:xfrm>
            <a:off x="8529858" y="2060749"/>
            <a:ext cx="2494800" cy="2494800"/>
          </a:xfrm>
          <a:prstGeom prst="rect">
            <a:avLst/>
          </a:prstGeom>
          <a:ln w="28575">
            <a:solidFill>
              <a:srgbClr val="155045"/>
            </a:solidFill>
          </a:ln>
        </p:spPr>
      </p:pic>
      <p:pic>
        <p:nvPicPr>
          <p:cNvPr id="4" name="Picture 3">
            <a:extLst>
              <a:ext uri="{FF2B5EF4-FFF2-40B4-BE49-F238E27FC236}">
                <a16:creationId xmlns:a16="http://schemas.microsoft.com/office/drawing/2014/main" id="{EDBF60E1-31E7-BDFB-4223-6FF6F76B09C1}"/>
              </a:ext>
            </a:extLst>
          </p:cNvPr>
          <p:cNvPicPr>
            <a:picLocks/>
          </p:cNvPicPr>
          <p:nvPr/>
        </p:nvPicPr>
        <p:blipFill>
          <a:blip r:embed="rId9" cstate="print">
            <a:extLst>
              <a:ext uri="{28A0092B-C50C-407E-A947-70E740481C1C}">
                <a14:useLocalDpi xmlns:a14="http://schemas.microsoft.com/office/drawing/2010/main" val="0"/>
              </a:ext>
            </a:extLst>
          </a:blip>
          <a:srcRect l="16609" r="16609"/>
          <a:stretch/>
        </p:blipFill>
        <p:spPr>
          <a:xfrm>
            <a:off x="4464519" y="2060749"/>
            <a:ext cx="2494800" cy="2494800"/>
          </a:xfrm>
          <a:prstGeom prst="rect">
            <a:avLst/>
          </a:prstGeom>
          <a:ln w="28575">
            <a:solidFill>
              <a:srgbClr val="155045"/>
            </a:solidFill>
          </a:ln>
        </p:spPr>
      </p:pic>
      <p:sp>
        <p:nvSpPr>
          <p:cNvPr id="5" name="TextBox 4">
            <a:extLst>
              <a:ext uri="{FF2B5EF4-FFF2-40B4-BE49-F238E27FC236}">
                <a16:creationId xmlns:a16="http://schemas.microsoft.com/office/drawing/2014/main" id="{6B2B66A6-2E44-2A14-80B2-8DCA22A3C662}"/>
              </a:ext>
            </a:extLst>
          </p:cNvPr>
          <p:cNvSpPr txBox="1"/>
          <p:nvPr/>
        </p:nvSpPr>
        <p:spPr>
          <a:xfrm>
            <a:off x="8529857" y="5662200"/>
            <a:ext cx="2905795" cy="369332"/>
          </a:xfrm>
          <a:prstGeom prst="rect">
            <a:avLst/>
          </a:prstGeom>
          <a:noFill/>
        </p:spPr>
        <p:txBody>
          <a:bodyPr wrap="none" rtlCol="0">
            <a:spAutoFit/>
          </a:bodyPr>
          <a:lstStyle/>
          <a:p>
            <a:r>
              <a:rPr lang="en-GB" dirty="0">
                <a:solidFill>
                  <a:schemeClr val="accent2"/>
                </a:solidFill>
                <a:latin typeface="Lato" panose="020F0502020204030203" pitchFamily="34" charset="77"/>
                <a:hlinkClick r:id="rId10"/>
              </a:rPr>
              <a:t>STEM Learning Case Study</a:t>
            </a:r>
            <a:endParaRPr lang="en-GB" dirty="0">
              <a:solidFill>
                <a:schemeClr val="accent2"/>
              </a:solidFill>
              <a:latin typeface="Lato" panose="020F0502020204030203" pitchFamily="34" charset="77"/>
            </a:endParaRPr>
          </a:p>
        </p:txBody>
      </p:sp>
      <p:sp>
        <p:nvSpPr>
          <p:cNvPr id="6" name="Rectangle 5">
            <a:extLst>
              <a:ext uri="{FF2B5EF4-FFF2-40B4-BE49-F238E27FC236}">
                <a16:creationId xmlns:a16="http://schemas.microsoft.com/office/drawing/2014/main" id="{76AF0765-FC5F-83EA-8824-4274D416043B}"/>
              </a:ext>
            </a:extLst>
          </p:cNvPr>
          <p:cNvSpPr/>
          <p:nvPr/>
        </p:nvSpPr>
        <p:spPr>
          <a:xfrm>
            <a:off x="4458987" y="5661837"/>
            <a:ext cx="1851404" cy="369332"/>
          </a:xfrm>
          <a:prstGeom prst="rect">
            <a:avLst/>
          </a:prstGeom>
        </p:spPr>
        <p:txBody>
          <a:bodyPr wrap="none">
            <a:spAutoFit/>
          </a:bodyPr>
          <a:lstStyle/>
          <a:p>
            <a:r>
              <a:rPr lang="en-GB" dirty="0">
                <a:solidFill>
                  <a:schemeClr val="accent2"/>
                </a:solidFill>
                <a:latin typeface="Lato" panose="020F0502020204030203" pitchFamily="34" charset="77"/>
                <a:hlinkClick r:id="rId11"/>
              </a:rPr>
              <a:t>NHS Case Study</a:t>
            </a:r>
            <a:endParaRPr lang="en-GB" dirty="0">
              <a:solidFill>
                <a:schemeClr val="accent2"/>
              </a:solidFill>
              <a:latin typeface="Lato" panose="020F0502020204030203" pitchFamily="34" charset="77"/>
            </a:endParaRPr>
          </a:p>
        </p:txBody>
      </p:sp>
      <p:sp>
        <p:nvSpPr>
          <p:cNvPr id="7" name="TextBox 6">
            <a:extLst>
              <a:ext uri="{FF2B5EF4-FFF2-40B4-BE49-F238E27FC236}">
                <a16:creationId xmlns:a16="http://schemas.microsoft.com/office/drawing/2014/main" id="{B9BE4FE7-8EE0-A6E0-77A3-76784AB97C90}"/>
              </a:ext>
            </a:extLst>
          </p:cNvPr>
          <p:cNvSpPr txBox="1"/>
          <p:nvPr/>
        </p:nvSpPr>
        <p:spPr>
          <a:xfrm>
            <a:off x="380467" y="5662200"/>
            <a:ext cx="2905795" cy="369332"/>
          </a:xfrm>
          <a:prstGeom prst="rect">
            <a:avLst/>
          </a:prstGeom>
          <a:noFill/>
        </p:spPr>
        <p:txBody>
          <a:bodyPr wrap="none" rtlCol="0">
            <a:spAutoFit/>
          </a:bodyPr>
          <a:lstStyle/>
          <a:p>
            <a:r>
              <a:rPr lang="en-GB" dirty="0">
                <a:solidFill>
                  <a:schemeClr val="accent2"/>
                </a:solidFill>
                <a:latin typeface="Lato" panose="020F0502020204030203" pitchFamily="34" charset="77"/>
                <a:hlinkClick r:id="rId12"/>
              </a:rPr>
              <a:t>STEM Learning Case Study</a:t>
            </a:r>
            <a:endParaRPr lang="en-GB" dirty="0">
              <a:solidFill>
                <a:schemeClr val="accent2"/>
              </a:solidFill>
              <a:latin typeface="Lato" panose="020F0502020204030203" pitchFamily="34" charset="77"/>
            </a:endParaRPr>
          </a:p>
        </p:txBody>
      </p:sp>
      <p:sp>
        <p:nvSpPr>
          <p:cNvPr id="8" name="TextBox 7">
            <a:extLst>
              <a:ext uri="{FF2B5EF4-FFF2-40B4-BE49-F238E27FC236}">
                <a16:creationId xmlns:a16="http://schemas.microsoft.com/office/drawing/2014/main" id="{7C2944D3-7BE8-8459-ED74-4B64AD661781}"/>
              </a:ext>
            </a:extLst>
          </p:cNvPr>
          <p:cNvSpPr txBox="1"/>
          <p:nvPr/>
        </p:nvSpPr>
        <p:spPr>
          <a:xfrm>
            <a:off x="430447" y="1270147"/>
            <a:ext cx="10061412" cy="400110"/>
          </a:xfrm>
          <a:prstGeom prst="rect">
            <a:avLst/>
          </a:prstGeom>
          <a:noFill/>
        </p:spPr>
        <p:txBody>
          <a:bodyPr wrap="square" lIns="91440" tIns="45720" rIns="91440" bIns="45720" rtlCol="0" anchor="t">
            <a:spAutoFit/>
          </a:bodyPr>
          <a:lstStyle/>
          <a:p>
            <a:r>
              <a:rPr lang="en-GB" sz="2000" b="1" dirty="0">
                <a:solidFill>
                  <a:schemeClr val="bg1"/>
                </a:solidFill>
                <a:latin typeface="Lato" panose="020F0502020204030203" pitchFamily="34" charset="77"/>
              </a:rPr>
              <a:t>Here are some example roles and careers linked to​​ </a:t>
            </a:r>
            <a:r>
              <a:rPr lang="en-GB" sz="2000" b="1" dirty="0">
                <a:solidFill>
                  <a:schemeClr val="bg1"/>
                </a:solidFill>
                <a:latin typeface="Lato" panose="020F0502020204030203" pitchFamily="34" charset="77"/>
                <a:hlinkClick r:id="rId13">
                  <a:extLst>
                    <a:ext uri="{A12FA001-AC4F-418D-AE19-62706E023703}">
                      <ahyp:hlinkClr xmlns:ahyp="http://schemas.microsoft.com/office/drawing/2018/hyperlinkcolor" val="tx"/>
                    </a:ext>
                  </a:extLst>
                </a:hlinkClick>
              </a:rPr>
              <a:t>Biology</a:t>
            </a:r>
            <a:r>
              <a:rPr lang="en-GB" sz="2000" b="1" dirty="0">
                <a:solidFill>
                  <a:schemeClr val="bg1"/>
                </a:solidFill>
                <a:latin typeface="Lato" panose="020F0502020204030203" pitchFamily="34" charset="77"/>
              </a:rPr>
              <a:t>​</a:t>
            </a:r>
            <a:endParaRPr lang="en-GB" sz="2000" b="1" dirty="0">
              <a:solidFill>
                <a:schemeClr val="bg1"/>
              </a:solidFill>
              <a:latin typeface="Lato" panose="020F0502020204030203" pitchFamily="34" charset="77"/>
              <a:cs typeface="Calibri"/>
            </a:endParaRPr>
          </a:p>
        </p:txBody>
      </p:sp>
    </p:spTree>
    <p:extLst>
      <p:ext uri="{BB962C8B-B14F-4D97-AF65-F5344CB8AC3E}">
        <p14:creationId xmlns:p14="http://schemas.microsoft.com/office/powerpoint/2010/main" val="321435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6774A-EE2C-ECE6-CEDA-9D950EDC41D9}"/>
              </a:ext>
            </a:extLst>
          </p:cNvPr>
          <p:cNvSpPr/>
          <p:nvPr/>
        </p:nvSpPr>
        <p:spPr>
          <a:xfrm>
            <a:off x="6355118" y="2061029"/>
            <a:ext cx="4886412" cy="3918857"/>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D11427-4412-3AC1-B662-D0F1AC1039FC}"/>
              </a:ext>
            </a:extLst>
          </p:cNvPr>
          <p:cNvSpPr/>
          <p:nvPr/>
        </p:nvSpPr>
        <p:spPr>
          <a:xfrm>
            <a:off x="883232" y="2061029"/>
            <a:ext cx="4886412" cy="3918857"/>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4294967295"/>
          </p:nvPr>
        </p:nvSpPr>
        <p:spPr>
          <a:xfrm>
            <a:off x="427268" y="547270"/>
            <a:ext cx="10642143" cy="933450"/>
          </a:xfrm>
          <a:prstGeom prst="rect">
            <a:avLst/>
          </a:prstGeom>
        </p:spPr>
        <p:txBody>
          <a:bodyPr vert="horz" lIns="91440" tIns="45720" rIns="91440" bIns="45720" rtlCol="0" anchor="t">
            <a:noAutofit/>
          </a:bodyPr>
          <a:lstStyle/>
          <a:p>
            <a:pPr marL="0" indent="0">
              <a:buNone/>
            </a:pPr>
            <a:r>
              <a:rPr lang="en-GB" sz="3600" b="1" dirty="0">
                <a:solidFill>
                  <a:schemeClr val="bg1"/>
                </a:solidFill>
                <a:latin typeface="Lato" panose="020F0502020204030203" pitchFamily="34" charset="77"/>
                <a:cs typeface="Calibri"/>
              </a:rPr>
              <a:t>Not so obvious subjects using Biology:</a:t>
            </a:r>
          </a:p>
          <a:p>
            <a:pPr marL="0" indent="0">
              <a:buNone/>
            </a:pPr>
            <a:endParaRPr lang="en-GB" sz="500" b="1" dirty="0">
              <a:solidFill>
                <a:schemeClr val="bg1"/>
              </a:solidFill>
              <a:latin typeface="Lato" panose="020F0502020204030203" pitchFamily="34" charset="77"/>
              <a:cs typeface="Calibri"/>
            </a:endParaRPr>
          </a:p>
          <a:p>
            <a:pPr marL="0" indent="0">
              <a:buNone/>
            </a:pPr>
            <a:r>
              <a:rPr lang="en-GB" sz="3600" dirty="0">
                <a:solidFill>
                  <a:schemeClr val="bg1"/>
                </a:solidFill>
                <a:latin typeface="Lato" panose="020F0502020204030203" pitchFamily="34" charset="77"/>
                <a:cs typeface="Calibri"/>
              </a:rPr>
              <a:t>Ever thought about..?</a:t>
            </a:r>
          </a:p>
        </p:txBody>
      </p:sp>
      <p:pic>
        <p:nvPicPr>
          <p:cNvPr id="18" name="Picture 18" descr="Logo&#10;&#10;Description automatically generated">
            <a:extLst>
              <a:ext uri="{FF2B5EF4-FFF2-40B4-BE49-F238E27FC236}">
                <a16:creationId xmlns:a16="http://schemas.microsoft.com/office/drawing/2014/main" id="{8A9645F0-8350-DB06-CC2A-3F0191E2046B}"/>
              </a:ext>
            </a:extLst>
          </p:cNvPr>
          <p:cNvPicPr>
            <a:picLocks noChangeAspect="1"/>
          </p:cNvPicPr>
          <p:nvPr/>
        </p:nvPicPr>
        <p:blipFill>
          <a:blip r:embed="rId3"/>
          <a:stretch>
            <a:fillRect/>
          </a:stretch>
        </p:blipFill>
        <p:spPr>
          <a:xfrm>
            <a:off x="427268" y="2547825"/>
            <a:ext cx="804831" cy="792339"/>
          </a:xfrm>
          <a:prstGeom prst="rect">
            <a:avLst/>
          </a:prstGeom>
        </p:spPr>
      </p:pic>
      <p:cxnSp>
        <p:nvCxnSpPr>
          <p:cNvPr id="10" name="Straight Connector 9">
            <a:extLst>
              <a:ext uri="{FF2B5EF4-FFF2-40B4-BE49-F238E27FC236}">
                <a16:creationId xmlns:a16="http://schemas.microsoft.com/office/drawing/2014/main" id="{934AC0E0-35FE-C087-AE55-839937CD7999}"/>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1028" name="Picture 4" descr="National Careers Service - National Online Recruitment Academy">
            <a:extLst>
              <a:ext uri="{FF2B5EF4-FFF2-40B4-BE49-F238E27FC236}">
                <a16:creationId xmlns:a16="http://schemas.microsoft.com/office/drawing/2014/main" id="{682C73E1-FFCF-0A13-1494-123705D39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228" y="2547824"/>
            <a:ext cx="671780" cy="7922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36A3CC8-555C-B626-4997-E5F8113CDDBA}"/>
              </a:ext>
            </a:extLst>
          </p:cNvPr>
          <p:cNvSpPr txBox="1"/>
          <p:nvPr/>
        </p:nvSpPr>
        <p:spPr>
          <a:xfrm>
            <a:off x="1644709" y="2482330"/>
            <a:ext cx="34934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ea typeface="+mn-lt"/>
                <a:cs typeface="+mn-lt"/>
                <a:hlinkClick r:id="rId5">
                  <a:extLst>
                    <a:ext uri="{A12FA001-AC4F-418D-AE19-62706E023703}">
                      <ahyp:hlinkClr xmlns:ahyp="http://schemas.microsoft.com/office/drawing/2018/hyperlinkcolor" val="tx"/>
                    </a:ext>
                  </a:extLst>
                </a:hlinkClick>
              </a:rPr>
              <a:t>How to become an Orthotist: Karrie's story</a:t>
            </a:r>
            <a:endParaRPr lang="en-US" dirty="0">
              <a:solidFill>
                <a:schemeClr val="bg1"/>
              </a:solidFill>
              <a:cs typeface="Calibri"/>
            </a:endParaRPr>
          </a:p>
          <a:p>
            <a:endParaRPr lang="en-US" dirty="0">
              <a:solidFill>
                <a:schemeClr val="bg1"/>
              </a:solidFill>
              <a:cs typeface="Calibri"/>
            </a:endParaRPr>
          </a:p>
          <a:p>
            <a:endParaRPr lang="en-US" dirty="0">
              <a:solidFill>
                <a:schemeClr val="bg1"/>
              </a:solidFill>
              <a:cs typeface="Calibri"/>
            </a:endParaRPr>
          </a:p>
        </p:txBody>
      </p:sp>
      <p:sp>
        <p:nvSpPr>
          <p:cNvPr id="12" name="TextBox 11">
            <a:extLst>
              <a:ext uri="{FF2B5EF4-FFF2-40B4-BE49-F238E27FC236}">
                <a16:creationId xmlns:a16="http://schemas.microsoft.com/office/drawing/2014/main" id="{B4DA7C61-41D0-B5B0-E118-FD77688D3BDF}"/>
              </a:ext>
            </a:extLst>
          </p:cNvPr>
          <p:cNvSpPr txBox="1"/>
          <p:nvPr/>
        </p:nvSpPr>
        <p:spPr>
          <a:xfrm>
            <a:off x="1644710" y="3697291"/>
            <a:ext cx="3726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ea typeface="+mn-lt"/>
                <a:cs typeface="+mn-lt"/>
                <a:hlinkClick r:id="rId6">
                  <a:extLst>
                    <a:ext uri="{A12FA001-AC4F-418D-AE19-62706E023703}">
                      <ahyp:hlinkClr xmlns:ahyp="http://schemas.microsoft.com/office/drawing/2018/hyperlinkcolor" val="tx"/>
                    </a:ext>
                  </a:extLst>
                </a:hlinkClick>
              </a:rPr>
              <a:t>How to become a Science Journalist: Rosie's story</a:t>
            </a:r>
            <a:endParaRPr lang="en-US" dirty="0">
              <a:solidFill>
                <a:schemeClr val="bg1"/>
              </a:solidFill>
              <a:ea typeface="+mn-lt"/>
              <a:cs typeface="+mn-lt"/>
            </a:endParaRPr>
          </a:p>
        </p:txBody>
      </p:sp>
      <p:sp>
        <p:nvSpPr>
          <p:cNvPr id="14" name="TextBox 13">
            <a:extLst>
              <a:ext uri="{FF2B5EF4-FFF2-40B4-BE49-F238E27FC236}">
                <a16:creationId xmlns:a16="http://schemas.microsoft.com/office/drawing/2014/main" id="{878418B4-D806-D479-A1C9-B1FD64CFE06C}"/>
              </a:ext>
            </a:extLst>
          </p:cNvPr>
          <p:cNvSpPr txBox="1"/>
          <p:nvPr/>
        </p:nvSpPr>
        <p:spPr>
          <a:xfrm>
            <a:off x="1641646" y="4730099"/>
            <a:ext cx="34965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ea typeface="+mn-lt"/>
                <a:cs typeface="+mn-lt"/>
                <a:hlinkClick r:id="rId7">
                  <a:extLst>
                    <a:ext uri="{A12FA001-AC4F-418D-AE19-62706E023703}">
                      <ahyp:hlinkClr xmlns:ahyp="http://schemas.microsoft.com/office/drawing/2018/hyperlinkcolor" val="tx"/>
                    </a:ext>
                  </a:extLst>
                </a:hlinkClick>
              </a:rPr>
              <a:t>How to become an Interpretation Officer: Chris's story</a:t>
            </a:r>
          </a:p>
          <a:p>
            <a:endParaRPr lang="en-US" dirty="0">
              <a:solidFill>
                <a:schemeClr val="bg1"/>
              </a:solidFill>
              <a:ea typeface="Calibri"/>
              <a:cs typeface="Calibri"/>
            </a:endParaRPr>
          </a:p>
        </p:txBody>
      </p:sp>
      <p:sp>
        <p:nvSpPr>
          <p:cNvPr id="15" name="TextBox 14">
            <a:extLst>
              <a:ext uri="{FF2B5EF4-FFF2-40B4-BE49-F238E27FC236}">
                <a16:creationId xmlns:a16="http://schemas.microsoft.com/office/drawing/2014/main" id="{B30F6AC8-E479-458C-9C7B-7D222CA843EE}"/>
              </a:ext>
            </a:extLst>
          </p:cNvPr>
          <p:cNvSpPr txBox="1"/>
          <p:nvPr/>
        </p:nvSpPr>
        <p:spPr>
          <a:xfrm>
            <a:off x="7168064" y="3680950"/>
            <a:ext cx="32859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Biotechnologist | National Careers Service</a:t>
            </a:r>
            <a:endParaRPr lang="en-US">
              <a:solidFill>
                <a:schemeClr val="bg1"/>
              </a:solidFill>
              <a:latin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C523DC71-7F57-21A1-07C1-03A2EDFDC63E}"/>
              </a:ext>
            </a:extLst>
          </p:cNvPr>
          <p:cNvSpPr txBox="1"/>
          <p:nvPr/>
        </p:nvSpPr>
        <p:spPr>
          <a:xfrm>
            <a:off x="7168065" y="2547824"/>
            <a:ext cx="3578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Agronomist | National Careers Service</a:t>
            </a:r>
            <a:endParaRPr lang="en-US" dirty="0">
              <a:solidFill>
                <a:schemeClr val="bg1"/>
              </a:solidFill>
              <a:latin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598520D9-0C91-F5FE-3FEB-69634507B147}"/>
              </a:ext>
            </a:extLst>
          </p:cNvPr>
          <p:cNvSpPr txBox="1"/>
          <p:nvPr/>
        </p:nvSpPr>
        <p:spPr>
          <a:xfrm>
            <a:off x="7168063" y="4730099"/>
            <a:ext cx="357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Lato" panose="020F0502020204030203" pitchFamily="34" charset="0"/>
                <a:cs typeface="Lato" panose="020F0502020204030203" pitchFamily="34" charset="0"/>
                <a:hlinkClick r:id="rId10">
                  <a:extLst>
                    <a:ext uri="{A12FA001-AC4F-418D-AE19-62706E023703}">
                      <ahyp:hlinkClr xmlns:ahyp="http://schemas.microsoft.com/office/drawing/2018/hyperlinkcolor" val="tx"/>
                    </a:ext>
                  </a:extLst>
                </a:hlinkClick>
              </a:rPr>
              <a:t>Oceanographer | Explore careers | National Careers Service</a:t>
            </a:r>
            <a:endParaRPr lang="en-US" dirty="0">
              <a:solidFill>
                <a:schemeClr val="bg1"/>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8400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AF7049-1341-1929-8AF5-7870BC16BEFC}"/>
              </a:ext>
            </a:extLst>
          </p:cNvPr>
          <p:cNvSpPr/>
          <p:nvPr/>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sp>
        <p:nvSpPr>
          <p:cNvPr id="2" name="Title 1"/>
          <p:cNvSpPr>
            <a:spLocks noGrp="1"/>
          </p:cNvSpPr>
          <p:nvPr>
            <p:ph type="ctrTitle" idx="4294967295"/>
          </p:nvPr>
        </p:nvSpPr>
        <p:spPr>
          <a:xfrm>
            <a:off x="608344" y="3410823"/>
            <a:ext cx="4369008" cy="2387600"/>
          </a:xfrm>
          <a:prstGeom prst="rect">
            <a:avLst/>
          </a:prstGeom>
        </p:spPr>
        <p:txBody>
          <a:bodyPr lIns="91440" tIns="45720" rIns="91440" bIns="45720" anchor="t"/>
          <a:lstStyle/>
          <a:p>
            <a:r>
              <a:rPr lang="en-GB" sz="3600" b="1" dirty="0">
                <a:solidFill>
                  <a:schemeClr val="bg2"/>
                </a:solidFill>
                <a:latin typeface="Lato" panose="020F0502020204030203" pitchFamily="34" charset="77"/>
                <a:ea typeface="Calibri Light"/>
                <a:cs typeface="Calibri"/>
              </a:rPr>
              <a:t>MYPATH Job of the week (Biology) </a:t>
            </a:r>
            <a:endParaRPr lang="en-GB" sz="3600" b="1" dirty="0">
              <a:solidFill>
                <a:schemeClr val="bg2"/>
              </a:solidFill>
              <a:latin typeface="Lato" panose="020F0502020204030203" pitchFamily="34" charset="77"/>
              <a:ea typeface="+mj-lt"/>
              <a:cs typeface="Calibri"/>
            </a:endParaRPr>
          </a:p>
          <a:p>
            <a:endParaRPr lang="en-GB" sz="3600" b="1" dirty="0">
              <a:solidFill>
                <a:schemeClr val="bg2"/>
              </a:solidFill>
              <a:latin typeface="Lato" panose="020F0502020204030203" pitchFamily="34" charset="77"/>
              <a:cs typeface="Calibri" panose="020F0502020204030204" pitchFamily="34" charset="0"/>
            </a:endParaRPr>
          </a:p>
        </p:txBody>
      </p:sp>
      <p:pic>
        <p:nvPicPr>
          <p:cNvPr id="12" name="Picture 11" descr="A blue and white calendar&#10;&#10;AI-generated content may be incorrect.">
            <a:extLst>
              <a:ext uri="{FF2B5EF4-FFF2-40B4-BE49-F238E27FC236}">
                <a16:creationId xmlns:a16="http://schemas.microsoft.com/office/drawing/2014/main" id="{2B5CADCD-2731-6A88-3450-8BDFAA7D8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08" y="982981"/>
            <a:ext cx="2132675" cy="2132675"/>
          </a:xfrm>
          <a:prstGeom prst="rect">
            <a:avLst/>
          </a:prstGeom>
        </p:spPr>
      </p:pic>
      <p:pic>
        <p:nvPicPr>
          <p:cNvPr id="13" name="Picture 12">
            <a:extLst>
              <a:ext uri="{FF2B5EF4-FFF2-40B4-BE49-F238E27FC236}">
                <a16:creationId xmlns:a16="http://schemas.microsoft.com/office/drawing/2014/main" id="{EE33A08E-77B4-DFCF-3C28-70295AEC5B41}"/>
              </a:ext>
            </a:extLst>
          </p:cNvPr>
          <p:cNvPicPr>
            <a:picLocks noChangeAspect="1"/>
          </p:cNvPicPr>
          <p:nvPr/>
        </p:nvPicPr>
        <p:blipFill>
          <a:blip r:embed="rId4">
            <a:lum bright="70000" contrast="-70000"/>
            <a:alphaModFix amt="50000"/>
          </a:blip>
          <a:srcRect l="35961"/>
          <a:stretch>
            <a:fillRect/>
          </a:stretch>
        </p:blipFill>
        <p:spPr>
          <a:xfrm>
            <a:off x="0" y="5057109"/>
            <a:ext cx="4977352" cy="1423340"/>
          </a:xfrm>
          <a:prstGeom prst="rect">
            <a:avLst/>
          </a:prstGeom>
        </p:spPr>
      </p:pic>
      <p:sp>
        <p:nvSpPr>
          <p:cNvPr id="7" name="TextBox 6">
            <a:extLst>
              <a:ext uri="{FF2B5EF4-FFF2-40B4-BE49-F238E27FC236}">
                <a16:creationId xmlns:a16="http://schemas.microsoft.com/office/drawing/2014/main" id="{48D08219-9678-4A86-6F45-70F448D878A1}"/>
              </a:ext>
            </a:extLst>
          </p:cNvPr>
          <p:cNvSpPr txBox="1"/>
          <p:nvPr/>
        </p:nvSpPr>
        <p:spPr>
          <a:xfrm>
            <a:off x="6768139" y="4246688"/>
            <a:ext cx="91408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484A47"/>
                </a:solidFill>
                <a:latin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Zookeeper</a:t>
            </a:r>
            <a:r>
              <a:rPr lang="en-GB" sz="3200" b="1" dirty="0">
                <a:solidFill>
                  <a:srgbClr val="484A47"/>
                </a:solidFill>
                <a:latin typeface="Lato" panose="020F0502020204030203" pitchFamily="34" charset="0"/>
                <a:ea typeface="Source Sans Pro"/>
                <a:cs typeface="Lato" panose="020F0502020204030203" pitchFamily="34" charset="0"/>
              </a:rPr>
              <a:t> </a:t>
            </a:r>
            <a:endParaRPr lang="en-GB" sz="3200" u="sng" dirty="0">
              <a:solidFill>
                <a:srgbClr val="484A47"/>
              </a:solidFill>
              <a:latin typeface="Lato" panose="020F0502020204030203" pitchFamily="34" charset="0"/>
              <a:ea typeface="+mn-lt"/>
              <a:cs typeface="Lato" panose="020F0502020204030203" pitchFamily="34" charset="0"/>
            </a:endParaRPr>
          </a:p>
          <a:p>
            <a:endParaRPr lang="en-GB" sz="3200" u="sng" dirty="0">
              <a:solidFill>
                <a:srgbClr val="484A47"/>
              </a:solidFill>
              <a:latin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D7817426-8BEF-FD87-B14F-227BD0685F9A}"/>
              </a:ext>
            </a:extLst>
          </p:cNvPr>
          <p:cNvSpPr txBox="1"/>
          <p:nvPr/>
        </p:nvSpPr>
        <p:spPr>
          <a:xfrm>
            <a:off x="6768139" y="2244206"/>
            <a:ext cx="914084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484A47"/>
                </a:solidFill>
                <a:latin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Marine Biologist</a:t>
            </a:r>
            <a:r>
              <a:rPr lang="en-GB" sz="3200" b="1" dirty="0">
                <a:solidFill>
                  <a:srgbClr val="484A47"/>
                </a:solidFill>
                <a:latin typeface="Lato" panose="020F0502020204030203" pitchFamily="34" charset="0"/>
                <a:cs typeface="Lato" panose="020F0502020204030203" pitchFamily="34" charset="0"/>
              </a:rPr>
              <a:t> </a:t>
            </a:r>
            <a:endParaRPr lang="en-GB" sz="3200" dirty="0">
              <a:solidFill>
                <a:srgbClr val="484A47"/>
              </a:solidFill>
              <a:latin typeface="Lato" panose="020F0502020204030203" pitchFamily="34" charset="0"/>
              <a:ea typeface="+mn-lt"/>
              <a:cs typeface="Lato" panose="020F0502020204030203" pitchFamily="34" charset="0"/>
            </a:endParaRPr>
          </a:p>
        </p:txBody>
      </p:sp>
      <p:sp>
        <p:nvSpPr>
          <p:cNvPr id="9" name="TextBox 8">
            <a:extLst>
              <a:ext uri="{FF2B5EF4-FFF2-40B4-BE49-F238E27FC236}">
                <a16:creationId xmlns:a16="http://schemas.microsoft.com/office/drawing/2014/main" id="{9F4DD2A3-A73C-0850-4B27-CA58930334A1}"/>
              </a:ext>
            </a:extLst>
          </p:cNvPr>
          <p:cNvSpPr txBox="1"/>
          <p:nvPr/>
        </p:nvSpPr>
        <p:spPr>
          <a:xfrm>
            <a:off x="6768139" y="3245447"/>
            <a:ext cx="914084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484A47"/>
                </a:solidFill>
                <a:latin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Water Quality Scientist</a:t>
            </a:r>
            <a:r>
              <a:rPr lang="en-GB" sz="3200" b="1">
                <a:solidFill>
                  <a:srgbClr val="484A47"/>
                </a:solidFill>
                <a:latin typeface="Lato" panose="020F0502020204030203" pitchFamily="34" charset="0"/>
                <a:cs typeface="Lato" panose="020F0502020204030203" pitchFamily="34" charset="0"/>
              </a:rPr>
              <a:t> </a:t>
            </a:r>
            <a:endParaRPr lang="en-GB" sz="3200" u="sng">
              <a:solidFill>
                <a:srgbClr val="484A47"/>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985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22949" y="503555"/>
            <a:ext cx="9519952" cy="931862"/>
          </a:xfrm>
          <a:prstGeom prst="rect">
            <a:avLst/>
          </a:prstGeom>
        </p:spPr>
        <p:txBody>
          <a:bodyPr vert="horz" lIns="91440" tIns="45720" rIns="91440" bIns="45720" rtlCol="0" anchor="t">
            <a:noAutofit/>
          </a:bodyPr>
          <a:lstStyle/>
          <a:p>
            <a:pPr marL="0" indent="0">
              <a:buNone/>
            </a:pPr>
            <a:r>
              <a:rPr lang="en-GB" sz="3600" b="1" dirty="0">
                <a:latin typeface="Lato" panose="020F0502020204030203" pitchFamily="34" charset="77"/>
              </a:rPr>
              <a:t>From passion to profession: </a:t>
            </a:r>
          </a:p>
          <a:p>
            <a:pPr marL="0" indent="0">
              <a:buNone/>
            </a:pPr>
            <a:endParaRPr lang="en-GB" sz="1000" b="1" dirty="0">
              <a:latin typeface="Lato" panose="020F0502020204030203" pitchFamily="34" charset="77"/>
            </a:endParaRPr>
          </a:p>
          <a:p>
            <a:pPr marL="0" indent="0">
              <a:buNone/>
            </a:pPr>
            <a:r>
              <a:rPr lang="en-GB" b="1" dirty="0">
                <a:latin typeface="Lato" panose="020F0502020204030203" pitchFamily="34" charset="77"/>
              </a:rPr>
              <a:t>Share a role that sparks your interest</a:t>
            </a:r>
          </a:p>
          <a:p>
            <a:pPr marL="0" indent="0">
              <a:buNone/>
            </a:pPr>
            <a:endParaRPr lang="en-GB" sz="100" dirty="0">
              <a:solidFill>
                <a:schemeClr val="tx2"/>
              </a:solidFill>
              <a:latin typeface="Lato" panose="020F0502020204030203" pitchFamily="34" charset="77"/>
              <a:cs typeface="Calibri"/>
            </a:endParaRPr>
          </a:p>
          <a:p>
            <a:pPr marL="0" indent="0">
              <a:buNone/>
            </a:pPr>
            <a:r>
              <a:rPr lang="en-GB" sz="1800" dirty="0">
                <a:solidFill>
                  <a:schemeClr val="tx2"/>
                </a:solidFill>
                <a:latin typeface="Lato" panose="020F0502020204030203" pitchFamily="34" charset="77"/>
                <a:cs typeface="Calibri"/>
              </a:rPr>
              <a:t>Prepare a 3 –5 minute talk to share with a small group on any role that interests you related to Biology.</a:t>
            </a:r>
          </a:p>
        </p:txBody>
      </p:sp>
      <p:sp>
        <p:nvSpPr>
          <p:cNvPr id="4" name="Subtitle 2">
            <a:extLst>
              <a:ext uri="{FF2B5EF4-FFF2-40B4-BE49-F238E27FC236}">
                <a16:creationId xmlns:a16="http://schemas.microsoft.com/office/drawing/2014/main" id="{32F89E1E-1E79-CF02-C63C-408876EEA1B7}"/>
              </a:ext>
            </a:extLst>
          </p:cNvPr>
          <p:cNvSpPr txBox="1">
            <a:spLocks/>
          </p:cNvSpPr>
          <p:nvPr/>
        </p:nvSpPr>
        <p:spPr>
          <a:xfrm>
            <a:off x="5477837" y="3027837"/>
            <a:ext cx="5622136" cy="39138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is the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do you need to do to get this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Where do you need to go to carry out this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might a typical day look like?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Why are you interested in this role?</a:t>
            </a:r>
          </a:p>
        </p:txBody>
      </p:sp>
      <p:pic>
        <p:nvPicPr>
          <p:cNvPr id="7" name="Picture 6" descr="A person sitting at a podium&#10;&#10;AI-generated content may be incorrect.">
            <a:extLst>
              <a:ext uri="{FF2B5EF4-FFF2-40B4-BE49-F238E27FC236}">
                <a16:creationId xmlns:a16="http://schemas.microsoft.com/office/drawing/2014/main" id="{150AEBB2-774F-93CA-15E8-FD17A84AF1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654" y="2891479"/>
            <a:ext cx="2743200" cy="2743200"/>
          </a:xfrm>
          <a:prstGeom prst="rect">
            <a:avLst/>
          </a:prstGeom>
        </p:spPr>
      </p:pic>
      <p:cxnSp>
        <p:nvCxnSpPr>
          <p:cNvPr id="12" name="Straight Connector 11">
            <a:extLst>
              <a:ext uri="{FF2B5EF4-FFF2-40B4-BE49-F238E27FC236}">
                <a16:creationId xmlns:a16="http://schemas.microsoft.com/office/drawing/2014/main" id="{1FB18CA6-5717-C741-7946-04CF29A28598}"/>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C3CDF30-1C70-F063-E587-312D3C03B7AF}"/>
              </a:ext>
            </a:extLst>
          </p:cNvPr>
          <p:cNvPicPr>
            <a:picLocks noChangeAspect="1"/>
          </p:cNvPicPr>
          <p:nvPr/>
        </p:nvPicPr>
        <p:blipFill>
          <a:blip r:embed="rId4">
            <a:extLst>
              <a:ext uri="{28A0092B-C50C-407E-A947-70E740481C1C}">
                <a14:useLocalDpi xmlns:a14="http://schemas.microsoft.com/office/drawing/2010/main" val="0"/>
              </a:ext>
            </a:extLst>
          </a:blip>
          <a:srcRect l="72749" r="-1051"/>
          <a:stretch>
            <a:fillRect/>
          </a:stretch>
        </p:blipFill>
        <p:spPr>
          <a:xfrm>
            <a:off x="-1" y="3561438"/>
            <a:ext cx="2177473" cy="1423340"/>
          </a:xfrm>
          <a:prstGeom prst="rect">
            <a:avLst/>
          </a:prstGeom>
        </p:spPr>
      </p:pic>
      <p:pic>
        <p:nvPicPr>
          <p:cNvPr id="5" name="Picture 4">
            <a:extLst>
              <a:ext uri="{FF2B5EF4-FFF2-40B4-BE49-F238E27FC236}">
                <a16:creationId xmlns:a16="http://schemas.microsoft.com/office/drawing/2014/main" id="{43F0EB45-88AB-FAFD-6E67-00A135A0CCF6}"/>
              </a:ext>
            </a:extLst>
          </p:cNvPr>
          <p:cNvPicPr>
            <a:picLocks noChangeAspect="1"/>
          </p:cNvPicPr>
          <p:nvPr/>
        </p:nvPicPr>
        <p:blipFill>
          <a:blip r:embed="rId4">
            <a:extLst>
              <a:ext uri="{28A0092B-C50C-407E-A947-70E740481C1C}">
                <a14:useLocalDpi xmlns:a14="http://schemas.microsoft.com/office/drawing/2010/main" val="0"/>
              </a:ext>
            </a:extLst>
          </a:blip>
          <a:srcRect l="-236" t="-808" r="-932" b="50841"/>
          <a:stretch>
            <a:fillRect/>
          </a:stretch>
        </p:blipFill>
        <p:spPr>
          <a:xfrm>
            <a:off x="4408566" y="6146800"/>
            <a:ext cx="7783434" cy="711200"/>
          </a:xfrm>
          <a:prstGeom prst="rect">
            <a:avLst/>
          </a:prstGeom>
        </p:spPr>
      </p:pic>
    </p:spTree>
    <p:extLst>
      <p:ext uri="{BB962C8B-B14F-4D97-AF65-F5344CB8AC3E}">
        <p14:creationId xmlns:p14="http://schemas.microsoft.com/office/powerpoint/2010/main" val="363185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24812E-F911-7847-B13C-AECDA1565763}"/>
              </a:ext>
            </a:extLst>
          </p:cNvPr>
          <p:cNvSpPr/>
          <p:nvPr/>
        </p:nvSpPr>
        <p:spPr>
          <a:xfrm>
            <a:off x="3879308" y="2554668"/>
            <a:ext cx="3728047" cy="377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8A6"/>
              </a:solidFill>
              <a:effectLst/>
              <a:uLnTx/>
              <a:uFillTx/>
              <a:latin typeface="Lato" panose="020F0502020204030203" pitchFamily="34" charset="77"/>
            </a:endParaRPr>
          </a:p>
        </p:txBody>
      </p:sp>
      <p:sp>
        <p:nvSpPr>
          <p:cNvPr id="2" name="Rectangle 1">
            <a:extLst>
              <a:ext uri="{FF2B5EF4-FFF2-40B4-BE49-F238E27FC236}">
                <a16:creationId xmlns:a16="http://schemas.microsoft.com/office/drawing/2014/main" id="{9526EAFF-5604-C24B-AAF5-C81392A0FA8D}"/>
              </a:ext>
            </a:extLst>
          </p:cNvPr>
          <p:cNvSpPr/>
          <p:nvPr/>
        </p:nvSpPr>
        <p:spPr>
          <a:xfrm>
            <a:off x="272880" y="2554668"/>
            <a:ext cx="3321763" cy="3779872"/>
          </a:xfrm>
          <a:prstGeom prst="rect">
            <a:avLst/>
          </a:prstGeom>
          <a:solidFill>
            <a:srgbClr val="155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Lato" panose="020F0502020204030203" pitchFamily="34" charset="77"/>
            </a:endParaRPr>
          </a:p>
        </p:txBody>
      </p:sp>
      <p:sp>
        <p:nvSpPr>
          <p:cNvPr id="3" name="TextBox 2">
            <a:extLst>
              <a:ext uri="{FF2B5EF4-FFF2-40B4-BE49-F238E27FC236}">
                <a16:creationId xmlns:a16="http://schemas.microsoft.com/office/drawing/2014/main" id="{73F7930A-B75A-ED47-B671-F64D82EA86D6}"/>
              </a:ext>
            </a:extLst>
          </p:cNvPr>
          <p:cNvSpPr txBox="1"/>
          <p:nvPr/>
        </p:nvSpPr>
        <p:spPr>
          <a:xfrm>
            <a:off x="528228" y="352806"/>
            <a:ext cx="8562405"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Lato" panose="020F0502020204030203" pitchFamily="34" charset="77"/>
              </a:rPr>
              <a:t>Discover more about the role</a:t>
            </a:r>
            <a:endParaRPr kumimoji="0" lang="en-US" sz="3600" b="1" i="0" u="none" strike="noStrike" kern="1200" cap="none" spc="0" normalizeH="0" baseline="0" noProof="0" dirty="0">
              <a:ln>
                <a:noFill/>
              </a:ln>
              <a:effectLst/>
              <a:uLnTx/>
              <a:uFillTx/>
              <a:latin typeface="Lato" panose="020F0502020204030203" pitchFamily="34" charset="77"/>
              <a:cs typeface="Calibri"/>
            </a:endParaRPr>
          </a:p>
        </p:txBody>
      </p:sp>
      <p:sp>
        <p:nvSpPr>
          <p:cNvPr id="4" name="TextBox 3">
            <a:extLst>
              <a:ext uri="{FF2B5EF4-FFF2-40B4-BE49-F238E27FC236}">
                <a16:creationId xmlns:a16="http://schemas.microsoft.com/office/drawing/2014/main" id="{E6085741-4222-1949-B149-FF751E1EE3B7}"/>
              </a:ext>
            </a:extLst>
          </p:cNvPr>
          <p:cNvSpPr txBox="1"/>
          <p:nvPr/>
        </p:nvSpPr>
        <p:spPr>
          <a:xfrm>
            <a:off x="578195" y="1488916"/>
            <a:ext cx="7029160" cy="707886"/>
          </a:xfrm>
          <a:prstGeom prst="rect">
            <a:avLst/>
          </a:prstGeom>
          <a:noFill/>
        </p:spPr>
        <p:txBody>
          <a:bodyPr wrap="square" lIns="91440" tIns="45720" rIns="91440" bIns="45720" rtlCol="0" anchor="t">
            <a:spAutoFit/>
          </a:bodyPr>
          <a:lstStyle/>
          <a:p>
            <a:pPr>
              <a:defRPr/>
            </a:pPr>
            <a:r>
              <a:rPr kumimoji="0" lang="en-GB" sz="2000" b="0" i="0" u="none" strike="noStrike" kern="1200" cap="none" spc="0" normalizeH="0" baseline="0" noProof="0" dirty="0">
                <a:ln>
                  <a:noFill/>
                </a:ln>
                <a:solidFill>
                  <a:schemeClr val="tx2"/>
                </a:solidFill>
                <a:effectLst/>
                <a:uLnTx/>
                <a:uFillTx/>
                <a:latin typeface="Lato" panose="020F0502020204030203" pitchFamily="34" charset="77"/>
              </a:rPr>
              <a:t>Explore careers using </a:t>
            </a:r>
            <a:r>
              <a:rPr kumimoji="0" lang="en-GB" sz="2000" b="0" i="0" u="none" strike="noStrike" kern="1200" cap="none" spc="0" normalizeH="0" baseline="0" noProof="0" dirty="0">
                <a:ln>
                  <a:noFill/>
                </a:ln>
                <a:solidFill>
                  <a:schemeClr val="tx2"/>
                </a:solidFill>
                <a:effectLst/>
                <a:uLnTx/>
                <a:uFillTx/>
                <a:latin typeface="Lato" panose="020F0502020204030203" pitchFamily="34" charset="77"/>
                <a:hlinkClick r:id="rId4"/>
              </a:rPr>
              <a:t>National Careers Service </a:t>
            </a:r>
            <a:r>
              <a:rPr kumimoji="0" lang="en-GB" sz="2000" b="0" i="0" u="none" strike="noStrike" kern="1200" cap="none" spc="0" normalizeH="0" baseline="0" noProof="0" dirty="0">
                <a:ln>
                  <a:noFill/>
                </a:ln>
                <a:solidFill>
                  <a:schemeClr val="tx2"/>
                </a:solidFill>
                <a:effectLst/>
                <a:uLnTx/>
                <a:uFillTx/>
                <a:latin typeface="Lato" panose="020F0502020204030203" pitchFamily="34" charset="77"/>
              </a:rPr>
              <a:t>and find out about what jobs involve and how they are right for you</a:t>
            </a:r>
          </a:p>
        </p:txBody>
      </p:sp>
      <p:sp>
        <p:nvSpPr>
          <p:cNvPr id="5" name="Rectangle 4">
            <a:extLst>
              <a:ext uri="{FF2B5EF4-FFF2-40B4-BE49-F238E27FC236}">
                <a16:creationId xmlns:a16="http://schemas.microsoft.com/office/drawing/2014/main" id="{3EF52478-F4E4-674F-83ED-41A1DFBAAF9D}"/>
              </a:ext>
            </a:extLst>
          </p:cNvPr>
          <p:cNvSpPr/>
          <p:nvPr/>
        </p:nvSpPr>
        <p:spPr>
          <a:xfrm>
            <a:off x="437775" y="2702639"/>
            <a:ext cx="2871034" cy="324704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2"/>
                </a:solidFill>
                <a:effectLst/>
                <a:uLnTx/>
                <a:uFillTx/>
                <a:latin typeface="Lato" panose="020F0502020204030203" pitchFamily="34" charset="77"/>
              </a:rPr>
              <a:t>Includes:</a:t>
            </a:r>
            <a:endParaRPr kumimoji="0" lang="en-GB" sz="1800" b="1"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2"/>
                </a:solidFill>
                <a:effectLst/>
                <a:uLnTx/>
                <a:uFillTx/>
                <a:latin typeface="Lato" panose="020F0502020204030203" pitchFamily="34" charset="77"/>
              </a:rPr>
              <a:t>  </a:t>
            </a:r>
            <a:endParaRPr kumimoji="0" lang="en-GB" sz="8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Average salary</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Typical hours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Work patterns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Pathways/How to become</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Essential Skills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Daily tasks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rPr>
              <a:t>Career path and progression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rPr>
              <a:t>Current opportunities</a:t>
            </a:r>
          </a:p>
        </p:txBody>
      </p:sp>
      <p:sp>
        <p:nvSpPr>
          <p:cNvPr id="8" name="TextBox 7">
            <a:extLst>
              <a:ext uri="{FF2B5EF4-FFF2-40B4-BE49-F238E27FC236}">
                <a16:creationId xmlns:a16="http://schemas.microsoft.com/office/drawing/2014/main" id="{2A463CFE-DA5B-6341-BEAE-A0CCD088C9F2}"/>
              </a:ext>
            </a:extLst>
          </p:cNvPr>
          <p:cNvSpPr txBox="1"/>
          <p:nvPr/>
        </p:nvSpPr>
        <p:spPr>
          <a:xfrm>
            <a:off x="4093615" y="2718690"/>
            <a:ext cx="3123951" cy="293554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2"/>
                </a:solidFill>
                <a:effectLst/>
                <a:uLnTx/>
                <a:uFillTx/>
                <a:latin typeface="Lato" panose="020F0502020204030203" pitchFamily="34" charset="77"/>
              </a:rPr>
              <a:t>Research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Lato" panose="020F0502020204030203" pitchFamily="34" charset="77"/>
                <a:hlinkClick r:id="rId5">
                  <a:extLst>
                    <a:ext uri="{A12FA001-AC4F-418D-AE19-62706E023703}">
                      <ahyp:hlinkClr xmlns:ahyp="http://schemas.microsoft.com/office/drawing/2018/hyperlinkcolor" val="tx"/>
                    </a:ext>
                  </a:extLst>
                </a:hlinkClick>
              </a:rPr>
              <a:t>Paramedic</a:t>
            </a:r>
            <a:endParaRPr kumimoji="0" lang="en-GB" sz="1800" b="0" i="0" u="none" strike="noStrike" kern="1200" cap="none" spc="0" normalizeH="0" baseline="0" noProof="0" dirty="0">
              <a:ln>
                <a:noFill/>
              </a:ln>
              <a:solidFill>
                <a:schemeClr val="bg2"/>
              </a:solidFill>
              <a:effectLst/>
              <a:uLnTx/>
              <a:uFillTx/>
              <a:latin typeface="Lato" panose="020F0502020204030203" pitchFamily="34" charset="77"/>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Lato" panose="020F0502020204030203" pitchFamily="34" charset="77"/>
                <a:hlinkClick r:id="rId6">
                  <a:extLst>
                    <a:ext uri="{A12FA001-AC4F-418D-AE19-62706E023703}">
                      <ahyp:hlinkClr xmlns:ahyp="http://schemas.microsoft.com/office/drawing/2018/hyperlinkcolor" val="tx"/>
                    </a:ext>
                  </a:extLst>
                </a:hlinkClick>
              </a:rPr>
              <a:t>Pharmacist</a:t>
            </a:r>
            <a:endParaRPr kumimoji="0" lang="en-GB" sz="1800" b="0" i="0" u="none" strike="noStrike" kern="1200" cap="none" spc="0" normalizeH="0" baseline="0" noProof="0" dirty="0">
              <a:ln>
                <a:noFill/>
              </a:ln>
              <a:solidFill>
                <a:schemeClr val="bg2"/>
              </a:solidFill>
              <a:effectLst/>
              <a:uLnTx/>
              <a:uFillTx/>
              <a:latin typeface="Lato" panose="020F0502020204030203" pitchFamily="34" charset="77"/>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Lato" panose="020F0502020204030203" pitchFamily="34" charset="77"/>
                <a:hlinkClick r:id="rId7">
                  <a:extLst>
                    <a:ext uri="{A12FA001-AC4F-418D-AE19-62706E023703}">
                      <ahyp:hlinkClr xmlns:ahyp="http://schemas.microsoft.com/office/drawing/2018/hyperlinkcolor" val="tx"/>
                    </a:ext>
                  </a:extLst>
                </a:hlinkClick>
              </a:rPr>
              <a:t>Critical Care Technologist</a:t>
            </a:r>
            <a:endParaRPr kumimoji="0" lang="en-GB" sz="1800" b="0" i="0" u="none" strike="noStrike" kern="1200" cap="none" spc="0" normalizeH="0" baseline="0" noProof="0" dirty="0">
              <a:ln>
                <a:noFill/>
              </a:ln>
              <a:solidFill>
                <a:schemeClr val="bg2"/>
              </a:solidFill>
              <a:effectLst/>
              <a:uLnTx/>
              <a:uFillTx/>
              <a:latin typeface="Lato" panose="020F0502020204030203" pitchFamily="34" charset="77"/>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Lato" panose="020F0502020204030203" pitchFamily="34" charset="77"/>
                <a:hlinkClick r:id="rId8">
                  <a:extLst>
                    <a:ext uri="{A12FA001-AC4F-418D-AE19-62706E023703}">
                      <ahyp:hlinkClr xmlns:ahyp="http://schemas.microsoft.com/office/drawing/2018/hyperlinkcolor" val="tx"/>
                    </a:ext>
                  </a:extLst>
                </a:hlinkClick>
              </a:rPr>
              <a:t>Research Scientist</a:t>
            </a:r>
            <a:endParaRPr kumimoji="0" lang="en-GB" sz="1800" b="0" i="0" u="none" strike="noStrike" kern="1200" cap="none" spc="0" normalizeH="0" baseline="0" noProof="0" dirty="0">
              <a:ln>
                <a:noFill/>
              </a:ln>
              <a:solidFill>
                <a:schemeClr val="bg2"/>
              </a:solidFill>
              <a:effectLst/>
              <a:uLnTx/>
              <a:uFillTx/>
              <a:latin typeface="Lato" panose="020F0502020204030203" pitchFamily="34" charset="77"/>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Lato" panose="020F0502020204030203" pitchFamily="34" charset="77"/>
                <a:hlinkClick r:id="rId9">
                  <a:extLst>
                    <a:ext uri="{A12FA001-AC4F-418D-AE19-62706E023703}">
                      <ahyp:hlinkClr xmlns:ahyp="http://schemas.microsoft.com/office/drawing/2018/hyperlinkcolor" val="tx"/>
                    </a:ext>
                  </a:extLst>
                </a:hlinkClick>
              </a:rPr>
              <a:t>Mental Health Nurse</a:t>
            </a:r>
            <a:endParaRPr kumimoji="0" lang="en-GB" sz="1800" b="0" i="0" u="none" strike="noStrike" kern="1200" cap="none" spc="0" normalizeH="0" baseline="0" noProof="0" dirty="0">
              <a:ln>
                <a:noFill/>
              </a:ln>
              <a:solidFill>
                <a:schemeClr val="bg2"/>
              </a:solidFill>
              <a:effectLst/>
              <a:uLnTx/>
              <a:uFillTx/>
              <a:latin typeface="Lato" panose="020F0502020204030203" pitchFamily="34" charset="77"/>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solidFill>
                <a:effectLst/>
                <a:uLnTx/>
                <a:uFillTx/>
                <a:latin typeface="Lato" panose="020F0502020204030203" pitchFamily="34" charset="77"/>
                <a:hlinkClick r:id="rId10">
                  <a:extLst>
                    <a:ext uri="{A12FA001-AC4F-418D-AE19-62706E023703}">
                      <ahyp:hlinkClr xmlns:ahyp="http://schemas.microsoft.com/office/drawing/2018/hyperlinkcolor" val="tx"/>
                    </a:ext>
                  </a:extLst>
                </a:hlinkClick>
              </a:rPr>
              <a:t>Ecologist</a:t>
            </a:r>
            <a:endParaRPr kumimoji="0" lang="en-GB" sz="1800" b="0" i="0" u="none" strike="noStrike" kern="1200" cap="none" spc="0" normalizeH="0" baseline="0" noProof="0" dirty="0">
              <a:ln>
                <a:noFill/>
              </a:ln>
              <a:solidFill>
                <a:schemeClr val="bg2"/>
              </a:solidFill>
              <a:effectLst/>
              <a:uLnTx/>
              <a:uFillTx/>
              <a:latin typeface="Lato" panose="020F0502020204030203" pitchFamily="34" charset="77"/>
            </a:endParaRPr>
          </a:p>
        </p:txBody>
      </p:sp>
      <p:cxnSp>
        <p:nvCxnSpPr>
          <p:cNvPr id="7" name="Straight Connector 6">
            <a:extLst>
              <a:ext uri="{FF2B5EF4-FFF2-40B4-BE49-F238E27FC236}">
                <a16:creationId xmlns:a16="http://schemas.microsoft.com/office/drawing/2014/main" id="{BA56B4CF-2634-B7CC-BCEE-68F4FBF333CE}"/>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A72F684-3230-9E3F-5360-7394836AF21E}"/>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7892020" y="2577819"/>
            <a:ext cx="3525413" cy="3733200"/>
          </a:xfrm>
          <a:prstGeom prst="rect">
            <a:avLst/>
          </a:prstGeom>
          <a:ln w="28575">
            <a:solidFill>
              <a:srgbClr val="00A8A6"/>
            </a:solidFill>
          </a:ln>
        </p:spPr>
      </p:pic>
    </p:spTree>
    <p:extLst>
      <p:ext uri="{BB962C8B-B14F-4D97-AF65-F5344CB8AC3E}">
        <p14:creationId xmlns:p14="http://schemas.microsoft.com/office/powerpoint/2010/main" val="283908680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C176B-0720-1639-EFA1-0BF84FB54D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DAE200-FB47-36F1-9DA6-A38C4E73F0F2}"/>
              </a:ext>
            </a:extLst>
          </p:cNvPr>
          <p:cNvSpPr txBox="1"/>
          <p:nvPr/>
        </p:nvSpPr>
        <p:spPr>
          <a:xfrm>
            <a:off x="406012" y="434040"/>
            <a:ext cx="63886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chemeClr val="bg1"/>
                </a:solidFill>
                <a:latin typeface="Lato" panose="020F0502020204030203" pitchFamily="34" charset="77"/>
                <a:cs typeface="Calibri"/>
              </a:rPr>
              <a:t>Why not teach Biology?</a:t>
            </a:r>
            <a:endParaRPr lang="en-US" sz="3600" dirty="0">
              <a:solidFill>
                <a:schemeClr val="bg1"/>
              </a:solidFill>
              <a:latin typeface="Lato" panose="020F0502020204030203" pitchFamily="34" charset="77"/>
            </a:endParaRPr>
          </a:p>
        </p:txBody>
      </p:sp>
      <p:sp>
        <p:nvSpPr>
          <p:cNvPr id="3" name="TextBox 2">
            <a:extLst>
              <a:ext uri="{FF2B5EF4-FFF2-40B4-BE49-F238E27FC236}">
                <a16:creationId xmlns:a16="http://schemas.microsoft.com/office/drawing/2014/main" id="{D6D05A2A-95FE-AC1C-4982-175908A49333}"/>
              </a:ext>
            </a:extLst>
          </p:cNvPr>
          <p:cNvSpPr txBox="1"/>
          <p:nvPr/>
        </p:nvSpPr>
        <p:spPr>
          <a:xfrm>
            <a:off x="398400" y="3147352"/>
            <a:ext cx="670562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rgbClr val="155045"/>
                </a:solidFill>
                <a:latin typeface="Lato" panose="020F0502020204030203" pitchFamily="34" charset="77"/>
                <a:cs typeface="Arial"/>
              </a:rPr>
              <a:t>Explore teaching</a:t>
            </a:r>
            <a:endParaRPr lang="en-US" sz="2000" b="1" dirty="0">
              <a:solidFill>
                <a:srgbClr val="155045"/>
              </a:solidFill>
              <a:latin typeface="Lato" panose="020F0502020204030203" pitchFamily="34" charset="77"/>
            </a:endParaRPr>
          </a:p>
          <a:p>
            <a:endParaRPr lang="en-GB" dirty="0">
              <a:solidFill>
                <a:srgbClr val="155045"/>
              </a:solidFill>
              <a:latin typeface="Lato" panose="020F0502020204030203" pitchFamily="34" charset="77"/>
              <a:cs typeface="Arial"/>
            </a:endParaRPr>
          </a:p>
        </p:txBody>
      </p:sp>
      <p:sp>
        <p:nvSpPr>
          <p:cNvPr id="6" name="TextBox 5">
            <a:extLst>
              <a:ext uri="{FF2B5EF4-FFF2-40B4-BE49-F238E27FC236}">
                <a16:creationId xmlns:a16="http://schemas.microsoft.com/office/drawing/2014/main" id="{1E598FEB-8D62-75BA-4CF5-BB63B1BB0641}"/>
              </a:ext>
            </a:extLst>
          </p:cNvPr>
          <p:cNvSpPr txBox="1"/>
          <p:nvPr/>
        </p:nvSpPr>
        <p:spPr>
          <a:xfrm>
            <a:off x="364318" y="4877059"/>
            <a:ext cx="7677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latin typeface="Lato" panose="020F0502020204030203" pitchFamily="34" charset="77"/>
                <a:cs typeface="Arial"/>
              </a:rPr>
              <a:t>The right skills to teach?</a:t>
            </a:r>
          </a:p>
        </p:txBody>
      </p:sp>
      <p:sp>
        <p:nvSpPr>
          <p:cNvPr id="4" name="TextBox 3">
            <a:extLst>
              <a:ext uri="{FF2B5EF4-FFF2-40B4-BE49-F238E27FC236}">
                <a16:creationId xmlns:a16="http://schemas.microsoft.com/office/drawing/2014/main" id="{8D4176BA-06ED-9852-05DE-829703CA46F1}"/>
              </a:ext>
            </a:extLst>
          </p:cNvPr>
          <p:cNvSpPr txBox="1"/>
          <p:nvPr/>
        </p:nvSpPr>
        <p:spPr>
          <a:xfrm>
            <a:off x="406012" y="1602289"/>
            <a:ext cx="10757707" cy="1085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Char char="•"/>
            </a:pPr>
            <a:r>
              <a:rPr lang="en-GB" sz="1500" dirty="0">
                <a:solidFill>
                  <a:srgbClr val="212529"/>
                </a:solidFill>
                <a:latin typeface="Lato" panose="020F0502020204030203" pitchFamily="34" charset="77"/>
                <a:cs typeface="Arial"/>
              </a:rPr>
              <a:t> No two days are the same – and neither are the pupils </a:t>
            </a:r>
          </a:p>
          <a:p>
            <a:pPr>
              <a:lnSpc>
                <a:spcPct val="150000"/>
              </a:lnSpc>
              <a:buChar char="•"/>
            </a:pPr>
            <a:r>
              <a:rPr lang="en-GB" sz="1500" dirty="0">
                <a:solidFill>
                  <a:srgbClr val="212529"/>
                </a:solidFill>
                <a:latin typeface="Lato" panose="020F0502020204030203" pitchFamily="34" charset="77"/>
                <a:cs typeface="Arial"/>
              </a:rPr>
              <a:t> Once qualified you can teach throughout your life  </a:t>
            </a:r>
          </a:p>
          <a:p>
            <a:pPr>
              <a:lnSpc>
                <a:spcPct val="150000"/>
              </a:lnSpc>
              <a:buChar char="•"/>
            </a:pPr>
            <a:r>
              <a:rPr lang="en-GB" sz="1500" dirty="0">
                <a:solidFill>
                  <a:srgbClr val="212529"/>
                </a:solidFill>
                <a:latin typeface="Lato" panose="020F0502020204030203" pitchFamily="34" charset="77"/>
                <a:cs typeface="Arial"/>
              </a:rPr>
              <a:t> You could teach abroad </a:t>
            </a:r>
          </a:p>
        </p:txBody>
      </p:sp>
      <p:sp>
        <p:nvSpPr>
          <p:cNvPr id="5" name="Rounded Rectangle 4">
            <a:hlinkClick r:id="rId3"/>
            <a:extLst>
              <a:ext uri="{FF2B5EF4-FFF2-40B4-BE49-F238E27FC236}">
                <a16:creationId xmlns:a16="http://schemas.microsoft.com/office/drawing/2014/main" id="{2A768667-01F0-6BF4-D87C-AA661AB9F267}"/>
              </a:ext>
            </a:extLst>
          </p:cNvPr>
          <p:cNvSpPr/>
          <p:nvPr/>
        </p:nvSpPr>
        <p:spPr>
          <a:xfrm>
            <a:off x="400719" y="3696895"/>
            <a:ext cx="1860331" cy="630621"/>
          </a:xfrm>
          <a:prstGeom prst="roundRect">
            <a:avLst/>
          </a:prstGeom>
          <a:solidFill>
            <a:srgbClr val="1550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3">
                  <a:extLst>
                    <a:ext uri="{A12FA001-AC4F-418D-AE19-62706E023703}">
                      <ahyp:hlinkClr xmlns:ahyp="http://schemas.microsoft.com/office/drawing/2018/hyperlinkcolor" val="tx"/>
                    </a:ext>
                  </a:extLst>
                </a:hlinkClick>
              </a:rPr>
              <a:t>Daniel’s Story</a:t>
            </a:r>
            <a:endParaRPr lang="en-US" sz="1500" dirty="0">
              <a:solidFill>
                <a:schemeClr val="bg2"/>
              </a:solidFill>
              <a:latin typeface="Lato" panose="020F0502020204030203" pitchFamily="34" charset="77"/>
            </a:endParaRPr>
          </a:p>
        </p:txBody>
      </p:sp>
      <p:sp>
        <p:nvSpPr>
          <p:cNvPr id="10" name="Rounded Rectangle 9">
            <a:hlinkClick r:id="rId4"/>
            <a:extLst>
              <a:ext uri="{FF2B5EF4-FFF2-40B4-BE49-F238E27FC236}">
                <a16:creationId xmlns:a16="http://schemas.microsoft.com/office/drawing/2014/main" id="{FA1F2DA6-B52A-3035-A393-55D264E8DF6E}"/>
              </a:ext>
            </a:extLst>
          </p:cNvPr>
          <p:cNvSpPr/>
          <p:nvPr/>
        </p:nvSpPr>
        <p:spPr>
          <a:xfrm>
            <a:off x="2676774" y="3676506"/>
            <a:ext cx="1860331" cy="630621"/>
          </a:xfrm>
          <a:prstGeom prst="roundRect">
            <a:avLst/>
          </a:prstGeom>
          <a:solidFill>
            <a:srgbClr val="1550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4">
                  <a:extLst>
                    <a:ext uri="{A12FA001-AC4F-418D-AE19-62706E023703}">
                      <ahyp:hlinkClr xmlns:ahyp="http://schemas.microsoft.com/office/drawing/2018/hyperlinkcolor" val="tx"/>
                    </a:ext>
                  </a:extLst>
                </a:hlinkClick>
              </a:rPr>
              <a:t>Jem’s Story</a:t>
            </a:r>
            <a:endParaRPr lang="en-US" sz="1500" dirty="0">
              <a:solidFill>
                <a:schemeClr val="bg2"/>
              </a:solidFill>
              <a:latin typeface="Lato" panose="020F0502020204030203" pitchFamily="34" charset="77"/>
            </a:endParaRPr>
          </a:p>
        </p:txBody>
      </p:sp>
      <p:sp>
        <p:nvSpPr>
          <p:cNvPr id="11" name="Rounded Rectangle 10">
            <a:hlinkClick r:id="rId5"/>
            <a:extLst>
              <a:ext uri="{FF2B5EF4-FFF2-40B4-BE49-F238E27FC236}">
                <a16:creationId xmlns:a16="http://schemas.microsoft.com/office/drawing/2014/main" id="{37142847-E010-6FD7-17D9-5F341A4172E9}"/>
              </a:ext>
            </a:extLst>
          </p:cNvPr>
          <p:cNvSpPr/>
          <p:nvPr/>
        </p:nvSpPr>
        <p:spPr>
          <a:xfrm>
            <a:off x="5049991" y="3676506"/>
            <a:ext cx="1860331" cy="630621"/>
          </a:xfrm>
          <a:prstGeom prst="roundRect">
            <a:avLst/>
          </a:prstGeom>
          <a:solidFill>
            <a:srgbClr val="1550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5">
                  <a:extLst>
                    <a:ext uri="{A12FA001-AC4F-418D-AE19-62706E023703}">
                      <ahyp:hlinkClr xmlns:ahyp="http://schemas.microsoft.com/office/drawing/2018/hyperlinkcolor" val="tx"/>
                    </a:ext>
                  </a:extLst>
                </a:hlinkClick>
              </a:rPr>
              <a:t>Shaniqua’s Story</a:t>
            </a:r>
            <a:endParaRPr lang="en-US" sz="1500" dirty="0">
              <a:solidFill>
                <a:schemeClr val="bg2"/>
              </a:solidFill>
              <a:latin typeface="Lato" panose="020F0502020204030203" pitchFamily="34" charset="77"/>
            </a:endParaRPr>
          </a:p>
        </p:txBody>
      </p:sp>
      <p:sp>
        <p:nvSpPr>
          <p:cNvPr id="13" name="Rounded Rectangle 12">
            <a:hlinkClick r:id="rId6"/>
            <a:extLst>
              <a:ext uri="{FF2B5EF4-FFF2-40B4-BE49-F238E27FC236}">
                <a16:creationId xmlns:a16="http://schemas.microsoft.com/office/drawing/2014/main" id="{995DB1FB-2FD1-C28C-F21E-7307249C687A}"/>
              </a:ext>
            </a:extLst>
          </p:cNvPr>
          <p:cNvSpPr/>
          <p:nvPr/>
        </p:nvSpPr>
        <p:spPr>
          <a:xfrm>
            <a:off x="400720" y="5398234"/>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cs typeface="Calibri"/>
                <a:hlinkClick r:id="rId7">
                  <a:extLst>
                    <a:ext uri="{A12FA001-AC4F-418D-AE19-62706E023703}">
                      <ahyp:hlinkClr xmlns:ahyp="http://schemas.microsoft.com/office/drawing/2018/hyperlinkcolor" val="tx"/>
                    </a:ext>
                  </a:extLst>
                </a:hlinkClick>
              </a:rPr>
              <a:t>Work well in a team?</a:t>
            </a:r>
            <a:endParaRPr lang="en-US" sz="1500" dirty="0">
              <a:solidFill>
                <a:schemeClr val="bg2"/>
              </a:solidFill>
              <a:latin typeface="Lato" panose="020F0502020204030203" pitchFamily="34" charset="77"/>
              <a:cs typeface="Calibri"/>
            </a:endParaRPr>
          </a:p>
        </p:txBody>
      </p:sp>
      <p:sp>
        <p:nvSpPr>
          <p:cNvPr id="14" name="Rounded Rectangle 13">
            <a:hlinkClick r:id="rId8"/>
            <a:extLst>
              <a:ext uri="{FF2B5EF4-FFF2-40B4-BE49-F238E27FC236}">
                <a16:creationId xmlns:a16="http://schemas.microsoft.com/office/drawing/2014/main" id="{12778D2F-155B-8610-2854-C028F1BFC9FF}"/>
              </a:ext>
            </a:extLst>
          </p:cNvPr>
          <p:cNvSpPr/>
          <p:nvPr/>
        </p:nvSpPr>
        <p:spPr>
          <a:xfrm>
            <a:off x="2676774" y="5398234"/>
            <a:ext cx="1860331" cy="630621"/>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9">
                  <a:extLst>
                    <a:ext uri="{A12FA001-AC4F-418D-AE19-62706E023703}">
                      <ahyp:hlinkClr xmlns:ahyp="http://schemas.microsoft.com/office/drawing/2018/hyperlinkcolor" val="tx"/>
                    </a:ext>
                  </a:extLst>
                </a:hlinkClick>
              </a:rPr>
              <a:t>Love to nurture imagination?</a:t>
            </a:r>
            <a:endParaRPr lang="en-US" sz="1500" dirty="0">
              <a:solidFill>
                <a:schemeClr val="bg2"/>
              </a:solidFill>
              <a:latin typeface="Lato" panose="020F0502020204030203" pitchFamily="34" charset="77"/>
            </a:endParaRPr>
          </a:p>
        </p:txBody>
      </p:sp>
      <p:sp>
        <p:nvSpPr>
          <p:cNvPr id="15" name="Rounded Rectangle 14">
            <a:hlinkClick r:id="rId10"/>
            <a:extLst>
              <a:ext uri="{FF2B5EF4-FFF2-40B4-BE49-F238E27FC236}">
                <a16:creationId xmlns:a16="http://schemas.microsoft.com/office/drawing/2014/main" id="{29DE2B0D-4B3E-65E1-FB98-90B18E4D35A4}"/>
              </a:ext>
            </a:extLst>
          </p:cNvPr>
          <p:cNvSpPr/>
          <p:nvPr/>
        </p:nvSpPr>
        <p:spPr>
          <a:xfrm>
            <a:off x="5049991" y="5398233"/>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11">
                  <a:extLst>
                    <a:ext uri="{A12FA001-AC4F-418D-AE19-62706E023703}">
                      <ahyp:hlinkClr xmlns:ahyp="http://schemas.microsoft.com/office/drawing/2018/hyperlinkcolor" val="tx"/>
                    </a:ext>
                  </a:extLst>
                </a:hlinkClick>
              </a:rPr>
              <a:t>Love to keep learning?</a:t>
            </a:r>
            <a:endParaRPr lang="en-US" sz="1500" dirty="0">
              <a:solidFill>
                <a:schemeClr val="bg2"/>
              </a:solidFill>
              <a:latin typeface="Lato" panose="020F0502020204030203" pitchFamily="34" charset="77"/>
            </a:endParaRPr>
          </a:p>
        </p:txBody>
      </p:sp>
      <p:sp>
        <p:nvSpPr>
          <p:cNvPr id="7" name="Rectangle 6">
            <a:extLst>
              <a:ext uri="{FF2B5EF4-FFF2-40B4-BE49-F238E27FC236}">
                <a16:creationId xmlns:a16="http://schemas.microsoft.com/office/drawing/2014/main" id="{F0706E52-4DA8-BEA5-D245-605505638593}"/>
              </a:ext>
            </a:extLst>
          </p:cNvPr>
          <p:cNvSpPr/>
          <p:nvPr/>
        </p:nvSpPr>
        <p:spPr>
          <a:xfrm>
            <a:off x="5397619" y="1581593"/>
            <a:ext cx="6273521" cy="739241"/>
          </a:xfrm>
          <a:prstGeom prst="rect">
            <a:avLst/>
          </a:prstGeom>
        </p:spPr>
        <p:txBody>
          <a:bodyPr wrap="square" lIns="91440" tIns="45720" rIns="91440" bIns="45720" anchor="t">
            <a:spAutoFit/>
          </a:bodyPr>
          <a:lstStyle/>
          <a:p>
            <a:pPr>
              <a:lnSpc>
                <a:spcPct val="150000"/>
              </a:lnSpc>
              <a:buChar char="•"/>
            </a:pPr>
            <a:r>
              <a:rPr lang="en-GB" sz="1500" dirty="0">
                <a:solidFill>
                  <a:srgbClr val="212529"/>
                </a:solidFill>
                <a:latin typeface="Lato" panose="020F0502020204030203" pitchFamily="34" charset="77"/>
                <a:cs typeface="Arial"/>
              </a:rPr>
              <a:t> Progress your career into leadership and management </a:t>
            </a:r>
          </a:p>
          <a:p>
            <a:pPr>
              <a:lnSpc>
                <a:spcPct val="150000"/>
              </a:lnSpc>
              <a:buChar char="•"/>
            </a:pPr>
            <a:r>
              <a:rPr lang="en-GB" sz="1500" dirty="0">
                <a:solidFill>
                  <a:srgbClr val="212529"/>
                </a:solidFill>
                <a:latin typeface="Lato" panose="020F0502020204030203" pitchFamily="34" charset="77"/>
                <a:cs typeface="Arial"/>
              </a:rPr>
              <a:t> Bring your outside interests into the classroom and your subject  </a:t>
            </a:r>
          </a:p>
        </p:txBody>
      </p:sp>
      <p:pic>
        <p:nvPicPr>
          <p:cNvPr id="16" name="Picture 15" descr="A yellow and black sign&#10;&#10;Description automatically generated with medium confidence">
            <a:extLst>
              <a:ext uri="{FF2B5EF4-FFF2-40B4-BE49-F238E27FC236}">
                <a16:creationId xmlns:a16="http://schemas.microsoft.com/office/drawing/2014/main" id="{E0AA07AB-E5AA-CE42-CEBB-93FE34ABFBD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111" t="28445" b="26578"/>
          <a:stretch/>
        </p:blipFill>
        <p:spPr>
          <a:xfrm>
            <a:off x="8288905" y="234179"/>
            <a:ext cx="1552874" cy="785754"/>
          </a:xfrm>
          <a:prstGeom prst="rect">
            <a:avLst/>
          </a:prstGeom>
        </p:spPr>
      </p:pic>
      <p:sp>
        <p:nvSpPr>
          <p:cNvPr id="18" name="Rounded Rectangle 11">
            <a:hlinkClick r:id="rId13"/>
            <a:extLst>
              <a:ext uri="{FF2B5EF4-FFF2-40B4-BE49-F238E27FC236}">
                <a16:creationId xmlns:a16="http://schemas.microsoft.com/office/drawing/2014/main" id="{8078F934-2742-42B8-44D7-8E30881804C8}"/>
              </a:ext>
            </a:extLst>
          </p:cNvPr>
          <p:cNvSpPr/>
          <p:nvPr/>
        </p:nvSpPr>
        <p:spPr>
          <a:xfrm>
            <a:off x="9188917" y="4553340"/>
            <a:ext cx="2249474" cy="1254547"/>
          </a:xfrm>
          <a:prstGeom prst="roundRect">
            <a:avLst/>
          </a:prstGeom>
          <a:solidFill>
            <a:srgbClr val="00A8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rPr>
              <a:t>What makes a great teacher?</a:t>
            </a:r>
          </a:p>
        </p:txBody>
      </p:sp>
      <p:pic>
        <p:nvPicPr>
          <p:cNvPr id="12" name="Picture 11" descr="A white question mark on a blue circle&#10;&#10;AI-generated content may be incorrect.">
            <a:extLst>
              <a:ext uri="{FF2B5EF4-FFF2-40B4-BE49-F238E27FC236}">
                <a16:creationId xmlns:a16="http://schemas.microsoft.com/office/drawing/2014/main" id="{614D8224-EEE2-032D-16B5-63B93138918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86380" y="3563963"/>
            <a:ext cx="1254547" cy="1254547"/>
          </a:xfrm>
          <a:prstGeom prst="rect">
            <a:avLst/>
          </a:prstGeom>
        </p:spPr>
      </p:pic>
      <p:cxnSp>
        <p:nvCxnSpPr>
          <p:cNvPr id="17" name="Straight Connector 16">
            <a:extLst>
              <a:ext uri="{FF2B5EF4-FFF2-40B4-BE49-F238E27FC236}">
                <a16:creationId xmlns:a16="http://schemas.microsoft.com/office/drawing/2014/main" id="{3AEDF801-3ADB-936F-0696-FD0C587E2AA2}"/>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59AFF3-BAAF-069F-8BA6-A9D5259F0572}"/>
              </a:ext>
            </a:extLst>
          </p:cNvPr>
          <p:cNvCxnSpPr>
            <a:cxnSpLocks/>
          </p:cNvCxnSpPr>
          <p:nvPr/>
        </p:nvCxnSpPr>
        <p:spPr>
          <a:xfrm flipV="1">
            <a:off x="10106957"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372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lcf76f155ced4ddcb4097134ff3c332f xmlns="7b4fb87f-23cb-4748-807b-ac6ab6b70ca3">
      <Terms xmlns="http://schemas.microsoft.com/office/infopath/2007/PartnerControls"/>
    </lcf76f155ced4ddcb4097134ff3c332f>
    <Workstream xmlns="7b4fb87f-23cb-4748-807b-ac6ab6b70ca3" xsi:nil="true"/>
    <InformationClassification xmlns="7b4fb87f-23cb-4748-807b-ac6ab6b70ca3" xsi:nil="true"/>
    <DocumentType xmlns="7b4fb87f-23cb-4748-807b-ac6ab6b70c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BDF83E00146B41AC579BBC327F12B4" ma:contentTypeVersion="22" ma:contentTypeDescription="Create a new document." ma:contentTypeScope="" ma:versionID="a678120e614dd22c33e08bdcafd495cc">
  <xsd:schema xmlns:xsd="http://www.w3.org/2001/XMLSchema" xmlns:xs="http://www.w3.org/2001/XMLSchema" xmlns:p="http://schemas.microsoft.com/office/2006/metadata/properties" xmlns:ns2="7b4fb87f-23cb-4748-807b-ac6ab6b70ca3" xmlns:ns3="75ca23ed-fdba-4544-8426-dc162b381dbf" targetNamespace="http://schemas.microsoft.com/office/2006/metadata/properties" ma:root="true" ma:fieldsID="93ecccb5b7bfea210300a7abb21bd884" ns2:_="" ns3:_="">
    <xsd:import namespace="7b4fb87f-23cb-4748-807b-ac6ab6b70ca3"/>
    <xsd:import namespace="75ca23ed-fdba-4544-8426-dc162b381dbf"/>
    <xsd:element name="properties">
      <xsd:complexType>
        <xsd:sequence>
          <xsd:element name="documentManagement">
            <xsd:complexType>
              <xsd:all>
                <xsd:element ref="ns2:Workstream"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DocumentType" minOccurs="0"/>
                <xsd:element ref="ns2:InformationClassifica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fb87f-23cb-4748-807b-ac6ab6b70ca3" elementFormDefault="qualified">
    <xsd:import namespace="http://schemas.microsoft.com/office/2006/documentManagement/types"/>
    <xsd:import namespace="http://schemas.microsoft.com/office/infopath/2007/PartnerControls"/>
    <xsd:element name="Workstream" ma:index="8" nillable="true" ma:displayName="Workstream" ma:format="Dropdown" ma:internalName="Workstream">
      <xsd:simpleType>
        <xsd:restriction base="dms:Choice">
          <xsd:enumeration value="FE &amp; Inclusion"/>
          <xsd:enumeration value="CL training, partnerships &amp; insights"/>
          <xsd:enumeration value="Strategic programme development"/>
          <xsd:enumeration value="National CL development"/>
          <xsd:enumeration value="Oth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DocumentType" ma:index="15" nillable="true" ma:displayName="Document Type" ma:format="Dropdown" ma:internalName="DocumentType">
      <xsd:simpleType>
        <xsd:union memberTypes="dms:Text">
          <xsd:simpleType>
            <xsd:restriction base="dms:Choice">
              <xsd:enumeration value="Project Brief"/>
              <xsd:enumeration value="Research"/>
              <xsd:enumeration value="Project Planning"/>
              <xsd:enumeration value="Stakeholder Engagement"/>
              <xsd:enumeration value="Finance"/>
              <xsd:enumeration value="Procurement"/>
              <xsd:enumeration value="Compliance"/>
              <xsd:enumeration value="Contracts"/>
              <xsd:enumeration value="Risk Register"/>
              <xsd:enumeration value="Kick Off"/>
              <xsd:enumeration value="Agendas"/>
              <xsd:enumeration value="Draft Content"/>
              <xsd:enumeration value="Design"/>
              <xsd:enumeration value="Delivery Plan"/>
              <xsd:enumeration value="Data"/>
              <xsd:enumeration value="Progress Report"/>
              <xsd:enumeration value="Funder Reports"/>
              <xsd:enumeration value="Final Evaluation"/>
              <xsd:enumeration value="Resources"/>
              <xsd:enumeration value="Asset Contracts"/>
              <xsd:enumeration value="Assets"/>
              <xsd:enumeration value="Templates"/>
              <xsd:enumeration value="Presentations"/>
              <xsd:enumeration value="Approvals"/>
              <xsd:enumeration value="Choice 25"/>
            </xsd:restriction>
          </xsd:simpleType>
        </xsd:union>
      </xsd:simpleType>
    </xsd:element>
    <xsd:element name="InformationClassification" ma:index="16" nillable="true" ma:displayName="Information Classification" ma:format="Dropdown" ma:internalName="InformationClassification">
      <xsd:simpleType>
        <xsd:restriction base="dms:Choice">
          <xsd:enumeration value="Unclassified Documents"/>
          <xsd:enumeration value="Public"/>
          <xsd:enumeration value="Internal"/>
          <xsd:enumeration value="Confidential"/>
          <xsd:enumeration value="Highly Confidential"/>
          <xsd:enumeration value="Personal Data"/>
          <xsd:enumeration value="Special Category Data"/>
          <xsd:enumeration value="Encryption Keys"/>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6e0c83f-acaa-4304-b138-9c5a9482c26e" ma:termSetId="09814cd3-568e-fe90-9814-8d621ff8fb84" ma:anchorId="fba54fb3-c3e1-fe81-a776-ca4b69148c4d" ma:open="true" ma:isKeyword="false">
      <xsd:complexType>
        <xsd:sequence>
          <xsd:element ref="pc:Terms" minOccurs="0" maxOccurs="1"/>
        </xsd:sequence>
      </xsd:complex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916485-7e95-4a10-8beb-ad03f6a8e634}"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79049-4F17-4D64-978D-4C862B6C874B}">
  <ds:schemaRefs>
    <ds:schemaRef ds:uri="http://www.w3.org/XML/1998/namespace"/>
    <ds:schemaRef ds:uri="http://purl.org/dc/elements/1.1/"/>
    <ds:schemaRef ds:uri="http://schemas.microsoft.com/office/2006/documentManagement/types"/>
    <ds:schemaRef ds:uri="7b4fb87f-23cb-4748-807b-ac6ab6b70ca3"/>
    <ds:schemaRef ds:uri="http://schemas.microsoft.com/office/infopath/2007/PartnerControls"/>
    <ds:schemaRef ds:uri="75ca23ed-fdba-4544-8426-dc162b381dbf"/>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6721283-21C3-49A6-937B-6314E51AAF65}">
  <ds:schemaRefs>
    <ds:schemaRef ds:uri="http://schemas.microsoft.com/sharepoint/v3/contenttype/forms"/>
  </ds:schemaRefs>
</ds:datastoreItem>
</file>

<file path=customXml/itemProps3.xml><?xml version="1.0" encoding="utf-8"?>
<ds:datastoreItem xmlns:ds="http://schemas.openxmlformats.org/officeDocument/2006/customXml" ds:itemID="{75D6AFFC-C459-4289-BCCB-2DDBF7C05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fb87f-23cb-4748-807b-ac6ab6b70ca3"/>
    <ds:schemaRef ds:uri="75ca23ed-fdba-4544-8426-dc162b381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424df11-8007-46d0-859c-d06b30e927bc}" enabled="0" method="" siteId="{8424df11-8007-46d0-859c-d06b30e927bc}" removed="1"/>
</clbl:labelList>
</file>

<file path=docProps/app.xml><?xml version="1.0" encoding="utf-8"?>
<Properties xmlns="http://schemas.openxmlformats.org/officeDocument/2006/extended-properties" xmlns:vt="http://schemas.openxmlformats.org/officeDocument/2006/docPropsVTypes">
  <Template>office theme</Template>
  <TotalTime>763</TotalTime>
  <Words>2206</Words>
  <Application>Microsoft Office PowerPoint</Application>
  <PresentationFormat>Widescreen</PresentationFormat>
  <Paragraphs>347</Paragraphs>
  <Slides>16</Slides>
  <Notes>16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16</vt:i4>
      </vt:variant>
    </vt:vector>
  </HeadingPairs>
  <TitlesOfParts>
    <vt:vector size="29" baseType="lpstr">
      <vt:lpstr>Arial</vt:lpstr>
      <vt:lpstr>Arial,Sans-Serif</vt:lpstr>
      <vt:lpstr>Calibri</vt:lpstr>
      <vt:lpstr>Calibri Light</vt:lpstr>
      <vt:lpstr>Lato</vt:lpstr>
      <vt:lpstr>Symbol</vt:lpstr>
      <vt:lpstr>Symbol,Sans-Serif</vt:lpstr>
      <vt:lpstr>office theme</vt:lpstr>
      <vt:lpstr>4_End slide</vt:lpstr>
      <vt:lpstr>Breakout - one third</vt:lpstr>
      <vt:lpstr>No breakout</vt:lpstr>
      <vt:lpstr>Breakout - half page</vt:lpstr>
      <vt:lpstr>Breakout - one third</vt:lpstr>
      <vt:lpstr>PowerPoint Presentation</vt:lpstr>
      <vt:lpstr>PowerPoint Presentation</vt:lpstr>
      <vt:lpstr>PowerPoint Presentation</vt:lpstr>
      <vt:lpstr>PowerPoint Presentation</vt:lpstr>
      <vt:lpstr>PowerPoint Presentation</vt:lpstr>
      <vt:lpstr>MYPATH Job of the week (Biology)  </vt:lpstr>
      <vt:lpstr>PowerPoint Presentation</vt:lpstr>
      <vt:lpstr>PowerPoint Presentation</vt:lpstr>
      <vt:lpstr>PowerPoint Presentation</vt:lpstr>
      <vt:lpstr>PowerPoint Presentation</vt:lpstr>
      <vt:lpstr>Biology pathways</vt:lpstr>
      <vt:lpstr>Combine study and work</vt:lpstr>
      <vt:lpstr>Study pathways</vt:lpstr>
      <vt:lpstr>Work pathways</vt:lpstr>
      <vt:lpstr>University league tables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Clare Parker</cp:lastModifiedBy>
  <cp:revision>184</cp:revision>
  <dcterms:created xsi:type="dcterms:W3CDTF">2022-04-04T12:54:06Z</dcterms:created>
  <dcterms:modified xsi:type="dcterms:W3CDTF">2025-09-02T10:55:39Z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0x01010012BDF83E00146B41AC579BBC327F12B4</vt:lpwstr>
  </property>
  <property fmtid="{D5CDD505-2E9C-101B-9397-08002B2CF9AE}" pid="3" name="Document Type">
    <vt:lpwstr/>
  </property>
  <property fmtid="{D5CDD505-2E9C-101B-9397-08002B2CF9AE}" pid="4" name="MediaServiceImageTags">
    <vt:lpwstr/>
  </property>
  <property fmtid="{D5CDD505-2E9C-101B-9397-08002B2CF9AE}" pid="5" name="Document_x0020_Type">
    <vt:lpwstr/>
  </property>
</Properties>
</file>