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7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301" r:id="rId16"/>
    <p:sldId id="269" r:id="rId17"/>
    <p:sldId id="262" r:id="rId18"/>
    <p:sldId id="300" r:id="rId19"/>
    <p:sldId id="296" r:id="rId20"/>
    <p:sldId id="273" r:id="rId21"/>
    <p:sldId id="291" r:id="rId22"/>
    <p:sldId id="298" r:id="rId23"/>
    <p:sldId id="299" r:id="rId24"/>
    <p:sldId id="293" r:id="rId25"/>
    <p:sldId id="25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1B4A5A60-20A4-0027-BF9B-BEE8141CE74B}" name="Jas Hutter" initials="JH" userId="S::JHutter@careersandenterprise.co.uk::5070b586-ec8a-42b9-8cfe-792df792682d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A47"/>
    <a:srgbClr val="00A8A9"/>
    <a:srgbClr val="F2656A"/>
    <a:srgbClr val="525F94"/>
    <a:srgbClr val="ED6D52"/>
    <a:srgbClr val="036A94"/>
    <a:srgbClr val="006A94"/>
    <a:srgbClr val="155045"/>
    <a:srgbClr val="000000"/>
    <a:srgbClr val="00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357C8-8F39-5386-DDBC-2863814B8F38}" v="3" dt="2025-08-25T15:27:35.042"/>
    <p1510:client id="{F0B5F241-1A45-4C0D-9194-4729BB1688D3}" v="25" dt="2025-08-25T14:52:13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5"/>
    <p:restoredTop sz="67488" autoAdjust="0"/>
  </p:normalViewPr>
  <p:slideViewPr>
    <p:cSldViewPr snapToGrid="0">
      <p:cViewPr varScale="1">
        <p:scale>
          <a:sx n="74" d="100"/>
          <a:sy n="74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bdhmf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u="sng" dirty="0">
              <a:solidFill>
                <a:srgbClr val="4849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kern="1200" dirty="0">
                <a:effectLst/>
              </a:rPr>
              <a:t>Why study English?</a:t>
            </a:r>
            <a:endParaRPr lang="en-GB" kern="1200" dirty="0">
              <a:effectLst/>
            </a:endParaRPr>
          </a:p>
          <a:p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Essential </a:t>
            </a:r>
            <a:r>
              <a:rPr lang="en-GB" b="1" kern="1200" dirty="0">
                <a:effectLst/>
              </a:rPr>
              <a:t>to </a:t>
            </a:r>
            <a:r>
              <a:rPr lang="en-GB" b="1" dirty="0"/>
              <a:t>many careers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kern="1200" dirty="0">
                <a:effectLst/>
              </a:rPr>
              <a:t>English </a:t>
            </a:r>
            <a:r>
              <a:rPr lang="en-GB" dirty="0"/>
              <a:t>provides a vital foundation for a wide range of jobs </a:t>
            </a:r>
            <a:r>
              <a:rPr lang="en-GB" kern="1200" dirty="0">
                <a:effectLst/>
              </a:rPr>
              <a:t>and careers </a:t>
            </a:r>
            <a:r>
              <a:rPr lang="en-GB" dirty="0"/>
              <a:t>from </a:t>
            </a:r>
            <a:r>
              <a:rPr lang="en-GB" kern="1200" dirty="0">
                <a:effectLst/>
              </a:rPr>
              <a:t>journalism</a:t>
            </a:r>
            <a:r>
              <a:rPr lang="en-GB" dirty="0"/>
              <a:t> and law to teaching, publishing</a:t>
            </a:r>
            <a:r>
              <a:rPr lang="en-GB" kern="1200" dirty="0">
                <a:effectLst/>
              </a:rPr>
              <a:t>, marketing, and </a:t>
            </a:r>
            <a:r>
              <a:rPr lang="en-GB" dirty="0"/>
              <a:t>any field where clear and effective communication is key</a:t>
            </a:r>
            <a:r>
              <a:rPr lang="en-GB" kern="1200" dirty="0">
                <a:effectLst/>
              </a:rPr>
              <a:t>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Core skills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kern="1200" dirty="0">
                <a:effectLst/>
              </a:rPr>
              <a:t>English </a:t>
            </a:r>
            <a:r>
              <a:rPr lang="en-GB" dirty="0"/>
              <a:t>develops essential skills that are valued in every career like clear communication, </a:t>
            </a:r>
            <a:r>
              <a:rPr lang="en-GB" kern="1200" dirty="0">
                <a:effectLst/>
              </a:rPr>
              <a:t>critical thinking</a:t>
            </a:r>
            <a:r>
              <a:rPr lang="en-GB" dirty="0"/>
              <a:t>, creativity, and the ability to analyse</a:t>
            </a:r>
            <a:r>
              <a:rPr lang="en-GB" kern="1200" dirty="0">
                <a:effectLst/>
              </a:rPr>
              <a:t> and </a:t>
            </a:r>
            <a:r>
              <a:rPr lang="en-GB" dirty="0"/>
              <a:t>interpret information. These </a:t>
            </a:r>
            <a:r>
              <a:rPr lang="en-GB" kern="1200" dirty="0">
                <a:effectLst/>
              </a:rPr>
              <a:t>skills</a:t>
            </a:r>
            <a:r>
              <a:rPr lang="en-GB" dirty="0"/>
              <a:t> help you express ideas effectively and tackle real-world challenges with confidence</a:t>
            </a:r>
            <a:r>
              <a:rPr lang="en-GB" kern="1200" dirty="0">
                <a:effectLst/>
              </a:rPr>
              <a:t>.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Develop critical thinking</a:t>
            </a:r>
            <a:br>
              <a:rPr lang="en-GB" b="1" dirty="0"/>
            </a:br>
            <a:r>
              <a:rPr lang="en-GB" b="1" dirty="0"/>
              <a:t>Analysing texts teaches you</a:t>
            </a:r>
            <a:r>
              <a:rPr lang="en-GB" b="1" kern="1200" dirty="0">
                <a:effectLst/>
              </a:rPr>
              <a:t> to </a:t>
            </a:r>
            <a:r>
              <a:rPr lang="en-GB" b="1" dirty="0"/>
              <a:t>interpret meaning</a:t>
            </a:r>
            <a:r>
              <a:rPr lang="en-GB" b="1" kern="1200" dirty="0">
                <a:effectLst/>
              </a:rPr>
              <a:t>, evaluate</a:t>
            </a:r>
            <a:r>
              <a:rPr lang="en-GB" b="1" dirty="0"/>
              <a:t> arguments</a:t>
            </a:r>
            <a:r>
              <a:rPr lang="en-GB" b="1" kern="1200" dirty="0">
                <a:effectLst/>
              </a:rPr>
              <a:t>, and </a:t>
            </a:r>
            <a:r>
              <a:rPr lang="en-GB" b="1" dirty="0"/>
              <a:t>think deeply about language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society</a:t>
            </a:r>
            <a:r>
              <a:rPr lang="en-GB" b="1" kern="1200" dirty="0">
                <a:effectLst/>
              </a:rPr>
              <a:t>, and </a:t>
            </a:r>
            <a:r>
              <a:rPr lang="en-GB" b="1" dirty="0"/>
              <a:t>human behaviour</a:t>
            </a:r>
            <a:r>
              <a:rPr lang="en-GB" b="1" kern="1200" dirty="0">
                <a:effectLst/>
              </a:rPr>
              <a:t>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Improve communication skills</a:t>
            </a:r>
            <a:br>
              <a:rPr lang="en-GB" b="1" dirty="0"/>
            </a:br>
            <a:r>
              <a:rPr lang="en-GB" b="1" kern="1200" dirty="0">
                <a:effectLst/>
              </a:rPr>
              <a:t>Studying English </a:t>
            </a:r>
            <a:r>
              <a:rPr lang="en-GB" b="1" dirty="0"/>
              <a:t>helps you express yourself clearly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confidently </a:t>
            </a:r>
            <a:r>
              <a:rPr lang="en-GB" b="1" kern="1200" dirty="0">
                <a:effectLst/>
              </a:rPr>
              <a:t>in </a:t>
            </a:r>
            <a:r>
              <a:rPr lang="en-GB" b="1" dirty="0"/>
              <a:t>both speech and writing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essential for all areas of life</a:t>
            </a:r>
            <a:r>
              <a:rPr lang="en-GB" b="1" kern="1200" dirty="0">
                <a:effectLst/>
              </a:rPr>
              <a:t>.</a:t>
            </a:r>
          </a:p>
          <a:p>
            <a:pPr lvl="0"/>
            <a:endParaRPr lang="en-GB" kern="1200" dirty="0">
              <a:effectLst/>
              <a:ea typeface="+mn-ea"/>
              <a:cs typeface="+mn-cs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/>
              <a:t>Boost creativity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imagination</a:t>
            </a:r>
            <a:br>
              <a:rPr lang="en-GB" b="1" dirty="0">
                <a:cs typeface="+mn-lt"/>
              </a:rPr>
            </a:br>
            <a:r>
              <a:rPr lang="en-GB" b="1" dirty="0"/>
              <a:t>Through literature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storytelling</a:t>
            </a:r>
            <a:r>
              <a:rPr lang="en-GB" b="1" kern="1200" dirty="0">
                <a:effectLst/>
              </a:rPr>
              <a:t>, and </a:t>
            </a:r>
            <a:r>
              <a:rPr lang="en-GB" b="1" dirty="0"/>
              <a:t>creative writing</a:t>
            </a:r>
            <a:r>
              <a:rPr lang="en-GB" b="1" kern="1200" dirty="0">
                <a:effectLst/>
              </a:rPr>
              <a:t>, English </a:t>
            </a:r>
            <a:r>
              <a:rPr lang="en-GB" b="1" dirty="0"/>
              <a:t>encourages </a:t>
            </a:r>
            <a:r>
              <a:rPr lang="en-GB" b="1" kern="1200" dirty="0">
                <a:effectLst/>
              </a:rPr>
              <a:t>you to </a:t>
            </a:r>
            <a:r>
              <a:rPr lang="en-GB" b="1" dirty="0"/>
              <a:t>explore ideas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emotions</a:t>
            </a:r>
            <a:r>
              <a:rPr lang="en-GB" b="1" kern="1200" dirty="0">
                <a:effectLst/>
              </a:rPr>
              <a:t>, and </a:t>
            </a:r>
            <a:r>
              <a:rPr lang="en-GB" b="1" dirty="0"/>
              <a:t>different perspectives</a:t>
            </a:r>
            <a:r>
              <a:rPr lang="en-GB" b="1" kern="1200" dirty="0">
                <a:effectLst/>
              </a:rPr>
              <a:t>.</a:t>
            </a:r>
          </a:p>
          <a:p>
            <a:endParaRPr lang="en-GB" kern="1200" dirty="0">
              <a:effectLst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kern="1200" dirty="0">
                <a:effectLst/>
              </a:rPr>
              <a:t>Reflection:</a:t>
            </a:r>
            <a:endParaRPr lang="en-GB" kern="1200" dirty="0">
              <a:effectLst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Symbol"/>
              <a:buChar char="•"/>
            </a:pPr>
            <a:r>
              <a:rPr lang="en-GB" dirty="0"/>
              <a:t>Is there anything </a:t>
            </a:r>
            <a:r>
              <a:rPr lang="en-GB" kern="1200" dirty="0">
                <a:effectLst/>
              </a:rPr>
              <a:t>else </a:t>
            </a:r>
            <a:r>
              <a:rPr lang="en-GB" dirty="0"/>
              <a:t>you </a:t>
            </a:r>
            <a:r>
              <a:rPr lang="en-GB" kern="1200" dirty="0">
                <a:effectLst/>
              </a:rPr>
              <a:t>would add to this list?</a:t>
            </a:r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English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the value of studying English with parents and carers?</a:t>
            </a:r>
          </a:p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dirty="0"/>
          </a:p>
          <a:p>
            <a:pPr marL="171450" indent="-171450">
              <a:buFont typeface="Arial"/>
              <a:buChar char="•"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Jobs that use</a:t>
            </a:r>
            <a:r>
              <a:rPr lang="en-GB" dirty="0"/>
              <a:t> English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zfmnwty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jobs-that-use-english-and-drama</a:t>
            </a:r>
            <a:r>
              <a:rPr lang="en-GB" dirty="0">
                <a:effectLst/>
                <a:hlinkClick r:id="rId3"/>
              </a:rPr>
              <a:t>/1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</a:t>
            </a:r>
            <a:r>
              <a:rPr lang="en-GB" dirty="0">
                <a:effectLst/>
              </a:rPr>
              <a:t> role?</a:t>
            </a:r>
            <a:endParaRPr lang="en-US" dirty="0"/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,Sans-Serif"/>
              <a:buChar char=""/>
            </a:pPr>
            <a:endParaRPr lang="en-GB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 English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zfmnwty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jobs-that-use-english-and-drama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https://www.bbc.co.uk/bitesize/articles/zbdhmfr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371-A56A-F8DC-0509-45FF916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EFB23-2022-507E-8DA8-D7845614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B7CA-89E1-6725-9360-008CDB070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4D37-C439-333C-261E-8B4B1691E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/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hyperlink" Target="https://www.thecompleteuniversityguide.co.uk/league-tables/rankings/english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6pwnrd" TargetMode="External"/><Relationship Id="rId13" Type="http://schemas.openxmlformats.org/officeDocument/2006/relationships/hyperlink" Target="https://www.bbc.co.uk/bitesize/articles/z46p8x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fmnwty/jobs-that-use-english-and-drama/1" TargetMode="External"/><Relationship Id="rId12" Type="http://schemas.openxmlformats.org/officeDocument/2006/relationships/hyperlink" Target="https://www.bbc.co.uk/bitesize/articles/zf2r6v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482382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kggf4j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rsqf4j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vts7nb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bbc.co.uk/bitesize/tags/zfmnwty/jobs-that-use-english-and-drama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articles/z4fshcw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bddcqt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vbdvk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ommunity-education-coordinator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fnct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vts7nb" TargetMode="External"/><Relationship Id="rId5" Type="http://schemas.openxmlformats.org/officeDocument/2006/relationships/hyperlink" Target="https://www.bbc.co.uk/bitesize/articles/z74n6g8" TargetMode="External"/><Relationship Id="rId10" Type="http://schemas.openxmlformats.org/officeDocument/2006/relationships/hyperlink" Target="https://nationalcareers.service.gov.uk/job-profiles/efl-teacher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civil-service-manag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IEpo7YizXj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SsJ9k0ALq6g" TargetMode="External"/><Relationship Id="rId5" Type="http://schemas.openxmlformats.org/officeDocument/2006/relationships/hyperlink" Target="https://www.youtube.com/watch?v=Bj1lpdGR3CE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primary-school-teach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solicito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broadcast-journalist" TargetMode="External"/><Relationship Id="rId5" Type="http://schemas.openxmlformats.org/officeDocument/2006/relationships/hyperlink" Target="https://nationalcareers.service.gov.uk/job-profiles/advertising-copywriter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nationalcareers.service.gov.uk/job-profiles/writer" TargetMode="External"/><Relationship Id="rId9" Type="http://schemas.openxmlformats.org/officeDocument/2006/relationships/hyperlink" Target="https://nationalcareers.service.gov.uk/job-profiles/web-content-edi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4698E8BC-088C-C855-F6FF-EACB2B173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854307" y="6138333"/>
            <a:ext cx="7772400" cy="7189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F26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1865434"/>
            <a:ext cx="6540098" cy="299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English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English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English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English?</a:t>
            </a:r>
            <a:endParaRPr lang="en-US" sz="32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F2656A"/>
          </a:solidFill>
          <a:ln>
            <a:solidFill>
              <a:srgbClr val="F265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F2656A"/>
          </a:solidFill>
          <a:ln>
            <a:solidFill>
              <a:srgbClr val="F265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F2656A"/>
          </a:solidFill>
          <a:ln>
            <a:solidFill>
              <a:srgbClr val="F265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EC081BEC-229E-284F-CF63-8BD0C34EB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6"/>
          <a:stretch>
            <a:fillRect/>
          </a:stretch>
        </p:blipFill>
        <p:spPr>
          <a:xfrm>
            <a:off x="7085255" y="2725343"/>
            <a:ext cx="5106745" cy="1437853"/>
          </a:xfrm>
          <a:prstGeom prst="rect">
            <a:avLst/>
          </a:prstGeom>
        </p:spPr>
      </p:pic>
      <p:pic>
        <p:nvPicPr>
          <p:cNvPr id="5" name="Picture 4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92897DE1-8AA7-B223-4A9E-38424055F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6"/>
          <a:stretch>
            <a:fillRect/>
          </a:stretch>
        </p:blipFill>
        <p:spPr>
          <a:xfrm>
            <a:off x="-1" y="2725343"/>
            <a:ext cx="4991761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English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B458A27B-8DCC-0F98-49DA-59168FCE9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-2" y="5146658"/>
            <a:ext cx="5096264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004D2ECA-C0F7-FB56-2DB0-E394AB502119}"/>
              </a:ext>
            </a:extLst>
          </p:cNvPr>
          <p:cNvSpPr txBox="1">
            <a:spLocks/>
          </p:cNvSpPr>
          <p:nvPr/>
        </p:nvSpPr>
        <p:spPr>
          <a:xfrm>
            <a:off x="538567" y="1864641"/>
            <a:ext cx="5096263" cy="274615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0"/>
                <a:cs typeface="Lato" panose="020F0502020204030203" pitchFamily="34" charset="0"/>
              </a:rPr>
              <a:t>Apprenticeships</a:t>
            </a:r>
            <a:r>
              <a:rPr lang="en-GB" sz="2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Public Relations Assistant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Journalist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Solicitor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Teaching Assistant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Digital Marketer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Hospitality Team Member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1F3CF98-8AAC-7131-8835-4AEBDA536DFC}"/>
              </a:ext>
            </a:extLst>
          </p:cNvPr>
          <p:cNvSpPr txBox="1">
            <a:spLocks/>
          </p:cNvSpPr>
          <p:nvPr/>
        </p:nvSpPr>
        <p:spPr>
          <a:xfrm>
            <a:off x="6284798" y="1923767"/>
            <a:ext cx="6004622" cy="2094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latin typeface="Lato"/>
                <a:ea typeface="Lato"/>
                <a:cs typeface="Lato"/>
              </a:rPr>
              <a:t>T Levels </a:t>
            </a:r>
            <a:b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</a:br>
            <a:endParaRPr lang="en-GB" sz="1600" dirty="0">
              <a:solidFill>
                <a:srgbClr val="05A8A7"/>
              </a:solidFill>
              <a:latin typeface="Lato" panose="020F0502020204030203" pitchFamily="34" charset="0"/>
              <a:ea typeface="Lato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C2C852-3AFA-2A01-0AD3-16A0EF0CAF91}"/>
              </a:ext>
            </a:extLst>
          </p:cNvPr>
          <p:cNvSpPr/>
          <p:nvPr/>
        </p:nvSpPr>
        <p:spPr>
          <a:xfrm>
            <a:off x="3095720" y="2480859"/>
            <a:ext cx="2800350" cy="19925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Worker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Advertising Executive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Bid and Proposal Co-ordinator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Publishing Assistant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Police Constable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BF2F62-659C-C931-FE37-E64CB52C2624}"/>
              </a:ext>
            </a:extLst>
          </p:cNvPr>
          <p:cNvGrpSpPr/>
          <p:nvPr/>
        </p:nvGrpSpPr>
        <p:grpSpPr>
          <a:xfrm>
            <a:off x="6282876" y="3759820"/>
            <a:ext cx="6007121" cy="1727605"/>
            <a:chOff x="6174871" y="4901797"/>
            <a:chExt cx="6007121" cy="17276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383888-2DEF-8AFF-0754-35898611E0F4}"/>
                </a:ext>
              </a:extLst>
            </p:cNvPr>
            <p:cNvGrpSpPr/>
            <p:nvPr/>
          </p:nvGrpSpPr>
          <p:grpSpPr>
            <a:xfrm>
              <a:off x="6174871" y="4901797"/>
              <a:ext cx="6007121" cy="1727605"/>
              <a:chOff x="6174871" y="4901797"/>
              <a:chExt cx="6007121" cy="1727605"/>
            </a:xfrm>
          </p:grpSpPr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8F9E35EA-BC63-A85C-16FA-9887716958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7370" y="4901797"/>
                <a:ext cx="6004622" cy="17228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500" b="1" dirty="0">
                    <a:latin typeface="Lato" panose="020F0502020204030203" pitchFamily="34" charset="0"/>
                    <a:cs typeface="Lato" panose="020F0502020204030203" pitchFamily="34" charset="0"/>
                  </a:rPr>
                  <a:t>VTQs</a:t>
                </a:r>
                <a:r>
                  <a:rPr lang="en-GB" sz="2500" dirty="0">
                    <a:solidFill>
                      <a:schemeClr val="tx2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br>
                  <a:rPr lang="en-GB" dirty="0">
                    <a:latin typeface="Lato" panose="020F0502020204030203" pitchFamily="34" charset="0"/>
                    <a:cs typeface="Lato" panose="020F0502020204030203" pitchFamily="34" charset="0"/>
                  </a:rPr>
                </a:br>
                <a:endParaRPr lang="en-GB" sz="1400" dirty="0">
                  <a:latin typeface="Lato" panose="020F0502020204030203" pitchFamily="34" charset="0"/>
                  <a:ea typeface="Calibri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17408F-B01C-D0FC-F15F-3F334C0F9D7A}"/>
                  </a:ext>
                </a:extLst>
              </p:cNvPr>
              <p:cNvSpPr txBox="1"/>
              <p:nvPr/>
            </p:nvSpPr>
            <p:spPr>
              <a:xfrm>
                <a:off x="6174871" y="5283200"/>
                <a:ext cx="2743200" cy="134620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chemeClr val="tx2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English for Business Communications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chemeClr val="tx2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English Language Teaching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400" dirty="0">
                    <a:solidFill>
                      <a:schemeClr val="tx2"/>
                    </a:solidFill>
                    <a:latin typeface="Lato" panose="020F0502020204030203" pitchFamily="34" charset="0"/>
                    <a:cs typeface="Lato" panose="020F0502020204030203" pitchFamily="34" charset="0"/>
                  </a:rPr>
                  <a:t>English for Literacy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10CEFA-0727-0A38-2651-F250916D34DE}"/>
                </a:ext>
              </a:extLst>
            </p:cNvPr>
            <p:cNvSpPr txBox="1"/>
            <p:nvPr/>
          </p:nvSpPr>
          <p:spPr>
            <a:xfrm>
              <a:off x="8733085" y="5260282"/>
              <a:ext cx="2743200" cy="102303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484A47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Education and Training​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484A47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Applied law​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484A47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Entry level English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234510-8C2D-FA2F-1FEF-67A21336BA78}"/>
              </a:ext>
            </a:extLst>
          </p:cNvPr>
          <p:cNvSpPr txBox="1"/>
          <p:nvPr/>
        </p:nvSpPr>
        <p:spPr>
          <a:xfrm>
            <a:off x="6282876" y="2509493"/>
            <a:ext cx="6143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 and Early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Media, Broadcast and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Legal Services </a:t>
            </a:r>
            <a:br>
              <a:rPr lang="en-GB" sz="1400" dirty="0">
                <a:solidFill>
                  <a:srgbClr val="484A4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1400" dirty="0">
              <a:solidFill>
                <a:srgbClr val="484A4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18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Management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245330" y="1710444"/>
            <a:ext cx="2657446" cy="1752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A levels </a:t>
            </a:r>
            <a:endParaRPr lang="en-GB" sz="18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rgbClr val="484A47"/>
                </a:solidFill>
              </a:rPr>
              <a:t>English Literature</a:t>
            </a:r>
            <a:r>
              <a:rPr lang="en-GB" sz="1200" dirty="0">
                <a:solidFill>
                  <a:srgbClr val="000000"/>
                </a:solidFill>
                <a:cs typeface="Calibri"/>
              </a:rPr>
              <a:t>​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cs typeface="Calibri"/>
              </a:rPr>
              <a:t>English Language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cs typeface="Calibri"/>
              </a:rPr>
              <a:t>Drama and Theatre Studies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245330" y="3542126"/>
            <a:ext cx="2805495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8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English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English Literature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Drama and English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English Language and Linguistics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English Literature and Publishing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Children and Young People's Education, Curriculum and Development​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CE45E-EA92-178E-B807-CA0D35EF1B74}"/>
              </a:ext>
            </a:extLst>
          </p:cNvPr>
          <p:cNvSpPr/>
          <p:nvPr/>
        </p:nvSpPr>
        <p:spPr>
          <a:xfrm>
            <a:off x="9050825" y="3542126"/>
            <a:ext cx="2805496" cy="282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Advertising, Marketing Communications &amp; Public Relations​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American Literature and Creative Writing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Primary and Early Years Education 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International Relations and Policy Study​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Media &amp; Communication and Creative Writing​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546B23E8-AB20-3636-1195-FB328669E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-2" y="5146658"/>
            <a:ext cx="5096264" cy="143785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CC87C4-B654-7C37-E08B-0C3E5100398A}"/>
              </a:ext>
            </a:extLst>
          </p:cNvPr>
          <p:cNvSpPr txBox="1">
            <a:spLocks/>
          </p:cNvSpPr>
          <p:nvPr/>
        </p:nvSpPr>
        <p:spPr>
          <a:xfrm>
            <a:off x="9090130" y="2387665"/>
            <a:ext cx="2657446" cy="651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cs typeface="Calibri"/>
              </a:rPr>
              <a:t>Film Studies</a:t>
            </a:r>
          </a:p>
          <a:p>
            <a:pPr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cs typeface="Calibri"/>
              </a:rPr>
              <a:t>Media Studies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EE312A30-598A-8AB5-2859-B2258CD3DB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/>
          <a:stretch>
            <a:fillRect/>
          </a:stretch>
        </p:blipFill>
        <p:spPr>
          <a:xfrm>
            <a:off x="-2" y="5146658"/>
            <a:ext cx="5096264" cy="14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121E4CA6-50E5-C555-ABC3-69E11F76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76" y="3897389"/>
            <a:ext cx="7772400" cy="143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326972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English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English Rankings (thecompleteuniversityguide.co.uk)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  <a:hlinkClick r:id="" action="ppaction://noaction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F26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Improve communication skills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F26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Core skill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English?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F26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Boost creativity and imagination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F26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Develop critical thinking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F26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Essential to many careers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47B6038A-60B9-9DFE-8347-7C35E6117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9" y="2588167"/>
            <a:ext cx="7772400" cy="1437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258491" y="4805685"/>
            <a:ext cx="318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Writer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297509" y="4805685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Advertising Copywriter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396046" y="4805685"/>
            <a:ext cx="31101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Journalist </a:t>
            </a:r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77"/>
              </a:rPr>
              <a:t>(Broadcast/Magazine/Newspaper)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4D09E10-DBAD-4D27-62AC-7AAC5751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408566" y="2067459"/>
            <a:ext cx="2495659" cy="2494800"/>
          </a:xfrm>
          <a:prstGeom prst="rect">
            <a:avLst/>
          </a:prstGeom>
          <a:ln w="28575">
            <a:solidFill>
              <a:srgbClr val="F2656A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2F6622-E8EC-A791-8FEF-C3AF5DD286E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505407" y="2066601"/>
            <a:ext cx="2494800" cy="2494800"/>
          </a:xfrm>
          <a:prstGeom prst="rect">
            <a:avLst/>
          </a:prstGeom>
          <a:ln w="28575">
            <a:solidFill>
              <a:srgbClr val="F2656A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508EBF-1339-DA4B-3006-D888E2001C4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/>
        </p:blipFill>
        <p:spPr>
          <a:xfrm>
            <a:off x="410160" y="2066601"/>
            <a:ext cx="2496200" cy="2494800"/>
          </a:xfrm>
          <a:prstGeom prst="rect">
            <a:avLst/>
          </a:prstGeom>
          <a:ln w="28575">
            <a:solidFill>
              <a:srgbClr val="F2656A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</a:t>
            </a:r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English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0132E-BD57-9DD3-6224-041765776305}"/>
              </a:ext>
            </a:extLst>
          </p:cNvPr>
          <p:cNvSpPr/>
          <p:nvPr/>
        </p:nvSpPr>
        <p:spPr>
          <a:xfrm>
            <a:off x="271515" y="5363276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BBC Bitesize case study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7DF6D-A86C-7AD6-F4D4-795855AA3D1C}"/>
              </a:ext>
            </a:extLst>
          </p:cNvPr>
          <p:cNvSpPr/>
          <p:nvPr/>
        </p:nvSpPr>
        <p:spPr>
          <a:xfrm>
            <a:off x="8396046" y="554241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9"/>
              </a:rPr>
              <a:t>BBC Bitesize 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69FE7F-4A23-521B-F69E-674B9676A960}"/>
              </a:ext>
            </a:extLst>
          </p:cNvPr>
          <p:cNvSpPr/>
          <p:nvPr/>
        </p:nvSpPr>
        <p:spPr>
          <a:xfrm>
            <a:off x="4296203" y="5357745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10"/>
              </a:rPr>
              <a:t>BBC Bitesize case study</a:t>
            </a:r>
            <a:endParaRPr lang="en-GB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E992A8-DE2C-CBB8-4F71-54561862F98D}"/>
              </a:ext>
            </a:extLst>
          </p:cNvPr>
          <p:cNvSpPr/>
          <p:nvPr/>
        </p:nvSpPr>
        <p:spPr>
          <a:xfrm>
            <a:off x="258491" y="5837495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11"/>
              </a:rPr>
              <a:t>BBC Bitesize case study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  <a:hlinkClick r:id="rId11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FA6D5-990A-D6EB-E228-B6A29B67C23B}"/>
              </a:ext>
            </a:extLst>
          </p:cNvPr>
          <p:cNvSpPr/>
          <p:nvPr/>
        </p:nvSpPr>
        <p:spPr>
          <a:xfrm>
            <a:off x="4296203" y="5837495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12"/>
              </a:rPr>
              <a:t>BBC Bitesize case study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DCE6BB-D1E6-686F-9B1A-D6A98D04DC44}"/>
              </a:ext>
            </a:extLst>
          </p:cNvPr>
          <p:cNvSpPr/>
          <p:nvPr/>
        </p:nvSpPr>
        <p:spPr>
          <a:xfrm>
            <a:off x="8396045" y="602216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13"/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A730CC90-2E82-5626-298C-AD0251704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9" y="2588167"/>
            <a:ext cx="7772400" cy="14378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F1-F69A-B80D-33D5-2B9F0D7E981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08299" y="4801692"/>
            <a:ext cx="316101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Primary School Teacher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23868" y="4805685"/>
            <a:ext cx="31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Solicitor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79171" y="4769726"/>
            <a:ext cx="34267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Senior Content Executive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D00BD-489E-1BD5-17E5-63449AB531F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612983" y="2060749"/>
            <a:ext cx="2494800" cy="2494800"/>
          </a:xfrm>
          <a:prstGeom prst="rect">
            <a:avLst/>
          </a:prstGeom>
          <a:ln w="28575">
            <a:solidFill>
              <a:srgbClr val="F2656A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E3EEF-70B3-3E63-4E13-06B1E5B55C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6728"/>
          <a:stretch/>
        </p:blipFill>
        <p:spPr>
          <a:xfrm>
            <a:off x="380479" y="2060749"/>
            <a:ext cx="2494800" cy="2494800"/>
          </a:xfrm>
          <a:prstGeom prst="rect">
            <a:avLst/>
          </a:prstGeom>
          <a:ln w="28575">
            <a:solidFill>
              <a:srgbClr val="F2656A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F60E1-31E7-BDFB-4223-6FF6F76B09C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547644" y="2060749"/>
            <a:ext cx="2494800" cy="2494800"/>
          </a:xfrm>
          <a:prstGeom prst="rect">
            <a:avLst/>
          </a:prstGeom>
          <a:ln w="28575">
            <a:solidFill>
              <a:srgbClr val="F2656A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E6A93-7DE9-05C2-348C-E1AF90894BC9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</a:t>
            </a:r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English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5C626-0C58-52A4-A0B9-AD99B4B872AD}"/>
              </a:ext>
            </a:extLst>
          </p:cNvPr>
          <p:cNvSpPr/>
          <p:nvPr/>
        </p:nvSpPr>
        <p:spPr>
          <a:xfrm>
            <a:off x="319068" y="5377787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BBC Bitesize case study</a:t>
            </a:r>
            <a:endParaRPr lang="en-GB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A3EFC-D812-76C0-6A07-3E8D113E77AB}"/>
              </a:ext>
            </a:extLst>
          </p:cNvPr>
          <p:cNvSpPr txBox="1"/>
          <p:nvPr/>
        </p:nvSpPr>
        <p:spPr>
          <a:xfrm>
            <a:off x="4408299" y="5723909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F774F-1F49-C1EC-2C6D-DEFD223480EF}"/>
              </a:ext>
            </a:extLst>
          </p:cNvPr>
          <p:cNvSpPr/>
          <p:nvPr/>
        </p:nvSpPr>
        <p:spPr>
          <a:xfrm>
            <a:off x="8456153" y="5723909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E50545-A903-D3F3-3BCF-0BEAA4DD79B7}"/>
              </a:ext>
            </a:extLst>
          </p:cNvPr>
          <p:cNvSpPr/>
          <p:nvPr/>
        </p:nvSpPr>
        <p:spPr>
          <a:xfrm>
            <a:off x="309359" y="5883175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  <a:hlinkClick r:id="rId11"/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12365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English:</a:t>
            </a: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b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DF7286-F59B-A411-1A2E-C0B11EF582ED}"/>
              </a:ext>
            </a:extLst>
          </p:cNvPr>
          <p:cNvSpPr txBox="1"/>
          <p:nvPr/>
        </p:nvSpPr>
        <p:spPr>
          <a:xfrm>
            <a:off x="1562787" y="2782669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the 'Baby of the house' in Politics</a:t>
            </a:r>
            <a:r>
              <a:rPr lang="en-US" dirty="0">
                <a:solidFill>
                  <a:srgbClr val="00A8A9"/>
                </a:solidFill>
                <a:ea typeface="+mn-lt"/>
                <a:cs typeface="+mn-lt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901BD-4C37-8A27-6081-0277AFBB8621}"/>
              </a:ext>
            </a:extLst>
          </p:cNvPr>
          <p:cNvSpPr txBox="1"/>
          <p:nvPr/>
        </p:nvSpPr>
        <p:spPr>
          <a:xfrm>
            <a:off x="1562788" y="3729383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Solicitor's Apprentice: Jacob's story</a:t>
            </a:r>
            <a:endParaRPr lang="en-US" dirty="0">
              <a:solidFill>
                <a:srgbClr val="00A8A9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3601F-6654-BEAB-B04D-56162B7215E4}"/>
              </a:ext>
            </a:extLst>
          </p:cNvPr>
          <p:cNvSpPr txBox="1"/>
          <p:nvPr/>
        </p:nvSpPr>
        <p:spPr>
          <a:xfrm>
            <a:off x="1562787" y="4678035"/>
            <a:ext cx="40388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Recruitment consultant: Emily's story</a:t>
            </a:r>
            <a:endParaRPr lang="en-US" dirty="0">
              <a:solidFill>
                <a:srgbClr val="00A8A9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A8A9"/>
              </a:solidFill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3C95C-3A4E-1AD7-FEFF-206492F7002F}"/>
              </a:ext>
            </a:extLst>
          </p:cNvPr>
          <p:cNvSpPr txBox="1"/>
          <p:nvPr/>
        </p:nvSpPr>
        <p:spPr>
          <a:xfrm>
            <a:off x="7073282" y="3729383"/>
            <a:ext cx="41682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Education Co-ordinator | Explore careers | National Careers Service</a:t>
            </a:r>
            <a:endParaRPr lang="en-US" dirty="0">
              <a:solidFill>
                <a:srgbClr val="00A8A9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66294-73FA-B4C5-9A9A-E562B31E9319}"/>
              </a:ext>
            </a:extLst>
          </p:cNvPr>
          <p:cNvSpPr txBox="1"/>
          <p:nvPr/>
        </p:nvSpPr>
        <p:spPr>
          <a:xfrm>
            <a:off x="7082807" y="2782669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Service Mnager | Explore careers | National Careers Service</a:t>
            </a:r>
            <a:endParaRPr lang="en-US" dirty="0">
              <a:solidFill>
                <a:srgbClr val="00A8A9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C9D49-EABC-A43D-7D55-AB86880E968A}"/>
              </a:ext>
            </a:extLst>
          </p:cNvPr>
          <p:cNvSpPr txBox="1"/>
          <p:nvPr/>
        </p:nvSpPr>
        <p:spPr>
          <a:xfrm>
            <a:off x="7082807" y="4678035"/>
            <a:ext cx="3285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Efl Teacher | Explore careers | National Careers Service</a:t>
            </a:r>
            <a:endParaRPr lang="en-US">
              <a:solidFill>
                <a:srgbClr val="00A8A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(English)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0C348-D352-E5D8-EFF4-6A7F518664A6}"/>
              </a:ext>
            </a:extLst>
          </p:cNvPr>
          <p:cNvSpPr txBox="1"/>
          <p:nvPr/>
        </p:nvSpPr>
        <p:spPr>
          <a:xfrm>
            <a:off x="7568790" y="4251363"/>
            <a:ext cx="355641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Drama Therapist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endParaRPr lang="en-GB" sz="3200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GB" sz="3200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71904-9250-D452-D910-FA6E84CB5506}"/>
              </a:ext>
            </a:extLst>
          </p:cNvPr>
          <p:cNvSpPr txBox="1"/>
          <p:nvPr/>
        </p:nvSpPr>
        <p:spPr>
          <a:xfrm>
            <a:off x="7568790" y="2245768"/>
            <a:ext cx="237605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Barrister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ea typeface="+mn-lt"/>
              <a:cs typeface="+mn-lt"/>
            </a:endParaRPr>
          </a:p>
          <a:p>
            <a:endParaRPr lang="en-GB" sz="3200" u="sng" dirty="0">
              <a:solidFill>
                <a:srgbClr val="05A8A7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3B4AC-9A38-F6B6-7DBA-30119601425F}"/>
              </a:ext>
            </a:extLst>
          </p:cNvPr>
          <p:cNvSpPr txBox="1"/>
          <p:nvPr/>
        </p:nvSpPr>
        <p:spPr>
          <a:xfrm>
            <a:off x="7568790" y="3236060"/>
            <a:ext cx="237605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Journalist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r>
              <a:rPr lang="en-GB" sz="3200" dirty="0">
                <a:latin typeface="Calibri"/>
                <a:ea typeface="+mn-lt"/>
                <a:cs typeface="+mn-lt"/>
              </a:rPr>
              <a:t> </a:t>
            </a:r>
            <a:endParaRPr lang="en-US" sz="3200" dirty="0">
              <a:solidFill>
                <a:srgbClr val="00A8A6"/>
              </a:solidFill>
              <a:latin typeface="Calibri"/>
              <a:ea typeface="+mn-lt"/>
              <a:cs typeface="+mn-lt"/>
            </a:endParaRPr>
          </a:p>
          <a:p>
            <a:endParaRPr lang="en-GB" sz="3200">
              <a:solidFill>
                <a:srgbClr val="05A8A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2991-30EE-8CBC-B781-DAA922B5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D82B91C8-268C-C6A9-1CBC-ADAB4FA38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147"/>
            <a:ext cx="7772400" cy="1437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CBD12-AF31-13EF-C41C-1F022F0C24F3}"/>
              </a:ext>
            </a:extLst>
          </p:cNvPr>
          <p:cNvSpPr txBox="1"/>
          <p:nvPr/>
        </p:nvSpPr>
        <p:spPr>
          <a:xfrm>
            <a:off x="406012" y="434040"/>
            <a:ext cx="7760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KS3 Home learning task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242A0-26AE-CE1E-3D9E-2BE93B0F739D}"/>
              </a:ext>
            </a:extLst>
          </p:cNvPr>
          <p:cNvSpPr txBox="1"/>
          <p:nvPr/>
        </p:nvSpPr>
        <p:spPr>
          <a:xfrm>
            <a:off x="7928105" y="2930713"/>
            <a:ext cx="269873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Use the National Careers Service Explore careers tool to research for this homework</a:t>
            </a:r>
          </a:p>
        </p:txBody>
      </p:sp>
      <p:pic>
        <p:nvPicPr>
          <p:cNvPr id="6" name="Picture 2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1ECAD36-A4A8-CB68-9B22-8B26540D9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9" t="35484" r="68717" b="39794"/>
          <a:stretch/>
        </p:blipFill>
        <p:spPr>
          <a:xfrm>
            <a:off x="7971162" y="1870085"/>
            <a:ext cx="2644708" cy="774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EBC73EA3-A1AE-325D-2441-E57F37BA256A}"/>
              </a:ext>
            </a:extLst>
          </p:cNvPr>
          <p:cNvSpPr/>
          <p:nvPr/>
        </p:nvSpPr>
        <p:spPr>
          <a:xfrm>
            <a:off x="8009480" y="4417458"/>
            <a:ext cx="1284036" cy="430883"/>
          </a:xfrm>
          <a:prstGeom prst="round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lt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here</a:t>
            </a:r>
            <a:endParaRPr lang="en-GB" sz="1200" b="1" dirty="0">
              <a:solidFill>
                <a:schemeClr val="l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294432-E5DF-93D3-2F6B-CBD556480EA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EC2BF-EEE3-6764-B50D-E91746099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88" y="1732530"/>
            <a:ext cx="7226712" cy="46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BB58AF6F-F146-2253-E2D5-E31A6EFB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7"/>
          <a:stretch>
            <a:fillRect/>
          </a:stretch>
        </p:blipFill>
        <p:spPr>
          <a:xfrm>
            <a:off x="4369455" y="6141325"/>
            <a:ext cx="7772400" cy="716675"/>
          </a:xfrm>
          <a:prstGeom prst="rect">
            <a:avLst/>
          </a:prstGeom>
        </p:spPr>
      </p:pic>
      <p:pic>
        <p:nvPicPr>
          <p:cNvPr id="9" name="Picture 8" descr="A black and red background with lines&#10;&#10;AI-generated content may be incorrect.">
            <a:extLst>
              <a:ext uri="{FF2B5EF4-FFF2-40B4-BE49-F238E27FC236}">
                <a16:creationId xmlns:a16="http://schemas.microsoft.com/office/drawing/2014/main" id="{DBA464E8-C5A0-05E7-BB45-F46E53B59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1"/>
          <a:stretch>
            <a:fillRect/>
          </a:stretch>
        </p:blipFill>
        <p:spPr>
          <a:xfrm>
            <a:off x="0" y="3429000"/>
            <a:ext cx="2080612" cy="14378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English.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88AAF-2559-F7C7-6D9D-1B7A58C5A88F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52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F2656A"/>
          </a:solidFill>
          <a:ln>
            <a:solidFill>
              <a:srgbClr val="525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321763" cy="2997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Advertising Copywriter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Solicitor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Primary School Teacher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Content Executive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F26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Props1.xml><?xml version="1.0" encoding="utf-8"?>
<ds:datastoreItem xmlns:ds="http://schemas.openxmlformats.org/officeDocument/2006/customXml" ds:itemID="{6D917ADB-E9FD-4B06-93DB-4458C9AD2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schemas.microsoft.com/office/2006/metadata/properties"/>
    <ds:schemaRef ds:uri="http://www.w3.org/XML/1998/namespace"/>
    <ds:schemaRef ds:uri="http://purl.org/dc/terms/"/>
    <ds:schemaRef ds:uri="75ca23ed-fdba-4544-8426-dc162b381dbf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b4fb87f-23cb-4748-807b-ac6ab6b70ca3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3543</TotalTime>
  <Words>2220</Words>
  <Application>Microsoft Office PowerPoint</Application>
  <PresentationFormat>Widescreen</PresentationFormat>
  <Paragraphs>416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Lato</vt:lpstr>
      <vt:lpstr>Symbol</vt:lpstr>
      <vt:lpstr>Symbol,Sans-Serif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(English)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177</cp:revision>
  <dcterms:created xsi:type="dcterms:W3CDTF">2022-04-04T12:54:06Z</dcterms:created>
  <dcterms:modified xsi:type="dcterms:W3CDTF">2025-09-05T09:17:25Z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