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6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300" r:id="rId18"/>
    <p:sldId id="296" r:id="rId19"/>
    <p:sldId id="273" r:id="rId20"/>
    <p:sldId id="291" r:id="rId21"/>
    <p:sldId id="298" r:id="rId22"/>
    <p:sldId id="299" r:id="rId23"/>
    <p:sldId id="293" r:id="rId24"/>
    <p:sldId id="258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1B4A5A60-20A4-0027-BF9B-BEE8141CE74B}" name="Jas Hutter" initials="JH" userId="S::JHutter@careersandenterprise.co.uk::5070b586-ec8a-42b9-8cfe-792df792682d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25F94"/>
    <a:srgbClr val="484A47"/>
    <a:srgbClr val="00A8A9"/>
    <a:srgbClr val="ED6D52"/>
    <a:srgbClr val="036A94"/>
    <a:srgbClr val="006A94"/>
    <a:srgbClr val="155045"/>
    <a:srgbClr val="00A8A6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AFEF1-818D-3972-4F5C-6B658C49FA27}" v="6" dt="2025-08-18T07:58:51.371"/>
    <p1510:client id="{8B97C82C-3B90-4821-700A-1AB9666C272B}" v="30" dt="2025-08-19T14:05:38.072"/>
    <p1510:client id="{DA51E2D2-A31B-E4F6-D1D0-9AA1A99F0644}" v="1" dt="2025-08-18T09:55:15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3220" autoAdjust="0"/>
  </p:normalViewPr>
  <p:slideViewPr>
    <p:cSldViewPr snapToGrid="0">
      <p:cViewPr varScale="1">
        <p:scale>
          <a:sx n="47" d="100"/>
          <a:sy n="47" d="100"/>
        </p:scale>
        <p:origin x="29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n7h8xs/jobs-that-use-design-and-technology/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n7h8xs/jobs-that-use-design-and-technology/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n7h8xs/jobs-that-use-design-and-technology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To enable students to explore the full range of options available to them.</a:t>
            </a:r>
            <a:endParaRPr lang="en-US" dirty="0"/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Tx/>
              <a:buNone/>
            </a:pPr>
            <a:endParaRPr lang="en-GB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Here is the power point version of the infographic resource showing different options learners could follow to get into teaching. </a:t>
            </a:r>
            <a:endParaRPr lang="en-US"/>
          </a:p>
          <a:p>
            <a:r>
              <a:rPr lang="en-GB"/>
              <a:t>Go through this with your learners and give examples of different staff in your school, special school or college who followed these paths.</a:t>
            </a:r>
            <a:endParaRPr lang="en-US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Why study Design Technology?</a:t>
            </a:r>
            <a:endParaRPr lang="en-GB"/>
          </a:p>
          <a:p>
            <a:endParaRPr lang="en-GB"/>
          </a:p>
          <a:p>
            <a:pPr marL="285750" indent="-285750">
              <a:buFont typeface="Symbol"/>
              <a:buChar char="•"/>
            </a:pPr>
            <a:r>
              <a:rPr lang="en-GB" b="1"/>
              <a:t>Broad career pathways</a:t>
            </a:r>
            <a:endParaRPr lang="en-GB"/>
          </a:p>
          <a:p>
            <a:r>
              <a:rPr lang="en-GB"/>
              <a:t>Designers have opportunities to explore varied employment sectors, influencing everything from space exploration, sustainable transportation, digital experiences and healthcare. For example, spacecraft design, electric cars, robotics and prosthetic limbs.</a:t>
            </a:r>
          </a:p>
          <a:p>
            <a:pPr marL="285750" indent="-285750">
              <a:buFont typeface="Symbol"/>
              <a:buChar char="•"/>
            </a:pPr>
            <a:r>
              <a:rPr lang="en-GB" b="1"/>
              <a:t>Essential workplace skills</a:t>
            </a:r>
            <a:endParaRPr lang="en-GB"/>
          </a:p>
          <a:p>
            <a:r>
              <a:rPr lang="en-GB"/>
              <a:t>The skills acquired through Design Technology are highly valued and essential in today's dynamic workplace. These include critical thinking, problem-solving, collaboration, project management, communication, and adaptability.</a:t>
            </a:r>
          </a:p>
          <a:p>
            <a:pPr marL="285750" indent="-285750">
              <a:buFont typeface="Symbol"/>
              <a:buChar char="•"/>
            </a:pPr>
            <a:r>
              <a:rPr lang="en-GB" b="1"/>
              <a:t>Shaping our world</a:t>
            </a:r>
            <a:endParaRPr lang="en-GB"/>
          </a:p>
          <a:p>
            <a:r>
              <a:rPr lang="en-GB"/>
              <a:t>Design Technology’s interdisciplinary nature also serves as excellent preparation for other fields, including rapidly evolving areas like computer science, where problem-solving and design thinking are increasingly crucial.</a:t>
            </a:r>
          </a:p>
          <a:p>
            <a:pPr marL="285750" indent="-285750">
              <a:buFont typeface="Symbol"/>
              <a:buChar char="•"/>
            </a:pPr>
            <a:r>
              <a:rPr lang="en-GB" b="1"/>
              <a:t>Nurturing creativity and innovation</a:t>
            </a:r>
            <a:endParaRPr lang="en-GB"/>
          </a:p>
          <a:p>
            <a:r>
              <a:rPr lang="en-GB"/>
              <a:t>Design Technology cultivates and showcases students' innate creativity and innovation skills. Through iterative design processes, prototyping, and problem-solving challenges, students are encouraged to think outside the box.</a:t>
            </a:r>
          </a:p>
          <a:p>
            <a:pPr marL="285750" indent="-285750">
              <a:buFont typeface="Symbol"/>
              <a:buChar char="•"/>
            </a:pPr>
            <a:r>
              <a:rPr lang="en-GB" b="1"/>
              <a:t>Practical application of STEM skills</a:t>
            </a:r>
            <a:endParaRPr lang="en-GB"/>
          </a:p>
          <a:p>
            <a:r>
              <a:rPr lang="en-GB"/>
              <a:t>Studying Design Technology offers a unique opportunity for students to bridge the gap between theoretical knowledge and practical application.</a:t>
            </a:r>
          </a:p>
          <a:p>
            <a:endParaRPr lang="en-GB"/>
          </a:p>
          <a:p>
            <a:r>
              <a:rPr lang="en-GB" kern="1200">
                <a:effectLst/>
              </a:rPr>
              <a:t>Reflection:</a:t>
            </a:r>
            <a:endParaRPr lang="en-GB"/>
          </a:p>
          <a:p>
            <a:pPr marL="285750" indent="-285750">
              <a:buFont typeface="Symbol"/>
              <a:buChar char="•"/>
            </a:pPr>
            <a:r>
              <a:rPr lang="en-GB"/>
              <a:t>Is there anything </a:t>
            </a:r>
            <a:r>
              <a:rPr lang="en-GB" kern="1200">
                <a:effectLst/>
              </a:rPr>
              <a:t>else </a:t>
            </a:r>
            <a:r>
              <a:rPr lang="en-GB"/>
              <a:t>you </a:t>
            </a:r>
            <a:r>
              <a:rPr lang="en-GB" kern="1200">
                <a:effectLst/>
              </a:rPr>
              <a:t>would add to this list?</a:t>
            </a:r>
            <a:endParaRPr lang="en-GB"/>
          </a:p>
          <a:p>
            <a:pPr marL="285750" indent="-285750">
              <a:buFont typeface="Symbol"/>
              <a:buChar char="•"/>
            </a:pPr>
            <a:r>
              <a:rPr lang="en-GB"/>
              <a:t>How do you share the importance of studying Design Technology with learners?</a:t>
            </a:r>
          </a:p>
          <a:p>
            <a:pPr marL="285750" indent="-285750">
              <a:buFont typeface="Symbol"/>
              <a:buChar char="•"/>
            </a:pPr>
            <a:r>
              <a:rPr lang="en-GB"/>
              <a:t>How do you communicate the value of studying Design Technology with parents and carers?</a:t>
            </a:r>
          </a:p>
          <a:p>
            <a:br>
              <a:rPr lang="en-US"/>
            </a:br>
            <a:endParaRPr lang="en-US"/>
          </a:p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 that use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</a:rPr>
              <a:t>Design</a:t>
            </a: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</a:rPr>
              <a:t>and</a:t>
            </a: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</a:rPr>
              <a:t>Technology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BBC Bitesize Careers: </a:t>
            </a:r>
            <a:r>
              <a:rPr lang="en-GB" dirty="0">
                <a:effectLst/>
                <a:hlinkClick r:id="rId4"/>
              </a:rPr>
              <a:t>https://www.bbc.co.uk/bitesize/tags/</a:t>
            </a:r>
            <a:r>
              <a:rPr lang="en-GB" dirty="0">
                <a:hlinkClick r:id="rId4"/>
              </a:rPr>
              <a:t>zn7h8xs</a:t>
            </a:r>
            <a:r>
              <a:rPr lang="en-GB" dirty="0">
                <a:effectLst/>
                <a:hlinkClick r:id="rId4"/>
              </a:rPr>
              <a:t>/</a:t>
            </a:r>
            <a:r>
              <a:rPr lang="en-GB" dirty="0">
                <a:hlinkClick r:id="rId4"/>
              </a:rPr>
              <a:t>jobs-that-use-design-and-technology</a:t>
            </a:r>
            <a:r>
              <a:rPr lang="en-GB" dirty="0">
                <a:effectLst/>
                <a:hlinkClick r:id="rId4"/>
              </a:rPr>
              <a:t>/1</a:t>
            </a: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 that use</a:t>
            </a:r>
            <a:r>
              <a:rPr lang="en-GB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GB" u="sng" dirty="0"/>
              <a:t>Design and Technology </a:t>
            </a:r>
            <a:r>
              <a:rPr lang="en-GB" dirty="0"/>
              <a:t>BBC Bitesize Careers: </a:t>
            </a:r>
            <a:r>
              <a:rPr lang="en-GB" dirty="0">
                <a:hlinkClick r:id="rId4"/>
              </a:rPr>
              <a:t>https://www.bbc.co.uk/bitesize/tags/zn7h8xs/jobs-that-use-design-and-technology/1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https://www.bbc.co.uk/bitesize/tags/zn7h8xs/jobs-that-use-design-and-technology/1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hyperlink" Target="https://www.thecompleteuniversityguide.co.uk/league-tables/rankings/manufacturing-and-production-enginee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thecompleteuniversityguide.co.uk/league-tables/rankings/building" TargetMode="External"/><Relationship Id="rId5" Type="http://schemas.openxmlformats.org/officeDocument/2006/relationships/hyperlink" Target="https://www.thecompleteuniversityguide.co.uk/league-tables/rankings/aeronautical-and-aerospace-engineering" TargetMode="External"/><Relationship Id="rId4" Type="http://schemas.openxmlformats.org/officeDocument/2006/relationships/hyperlink" Target="https://www.thecompleteuniversityguide.co.uk/league-tables/rankings/art-and-design" TargetMode="Externa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v8bqp3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n7h8xs/jobs-that-use-design-and-technology/1" TargetMode="External"/><Relationship Id="rId12" Type="http://schemas.openxmlformats.org/officeDocument/2006/relationships/hyperlink" Target="https://www.bbc.co.uk/bitesize/articles/zkn3m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www.stem.org.uk/resources/elibrary/resource/28123/career-clips-energy-efficiency-and-architecture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articles/znmr6v4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7thd6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b38y9q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n7h8xs/jobs-that-use-design-and-technology/1" TargetMode="External"/><Relationship Id="rId12" Type="http://schemas.openxmlformats.org/officeDocument/2006/relationships/hyperlink" Target="https://www.bbc.co.uk/bitesize/articles/zfs9nr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bbc.co.uk/bitesize/articles/zm2rvk7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6xgmfr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articles/zhmsmf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footwear-designer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b29nr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r6xrj6" TargetMode="External"/><Relationship Id="rId5" Type="http://schemas.openxmlformats.org/officeDocument/2006/relationships/hyperlink" Target="https://www.bbc.co.uk/bitesize/articles/z6rjgwx" TargetMode="External"/><Relationship Id="rId10" Type="http://schemas.openxmlformats.org/officeDocument/2006/relationships/hyperlink" Target="https://nationalcareers.service.gov.uk/job-profiles/technical-author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ergonomi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8C8IxyIIA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_1oF-mCTR8A" TargetMode="External"/><Relationship Id="rId5" Type="http://schemas.openxmlformats.org/officeDocument/2006/relationships/hyperlink" Target="https://www.youtube.com/watch?v=b9bPiN6036A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ivil-engine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computer-games-develop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architect" TargetMode="External"/><Relationship Id="rId5" Type="http://schemas.openxmlformats.org/officeDocument/2006/relationships/hyperlink" Target="https://nationalcareers.service.gov.uk/job-profiles/cad-technician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nationalcareers.service.gov.uk/job-profiles/commercial-energy-assessor" TargetMode="External"/><Relationship Id="rId9" Type="http://schemas.openxmlformats.org/officeDocument/2006/relationships/hyperlink" Target="https://nationalcareers.service.gov.uk/job-profiles/motor-mechani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031EB82-5835-4DBB-B223-6E76D433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832412" y="6139073"/>
            <a:ext cx="7772400" cy="7189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525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2" y="1076188"/>
            <a:ext cx="7160837" cy="4011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48"/>
              </a:spcAft>
              <a:buNone/>
            </a:pPr>
            <a:r>
              <a:rPr lang="en-GB" sz="6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Design Technology</a:t>
            </a:r>
            <a:endParaRPr lang="en-GB" sz="660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>
                <a:solidFill>
                  <a:schemeClr val="bg1"/>
                </a:solidFill>
                <a:latin typeface="Lato" panose="020F0502020204030203" pitchFamily="34" charset="77"/>
              </a:rPr>
              <a:t>Design Technology </a:t>
            </a: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Design </a:t>
            </a:r>
            <a:r>
              <a:rPr lang="en-GB" b="1">
                <a:solidFill>
                  <a:schemeClr val="bg1"/>
                </a:solidFill>
                <a:latin typeface="Lato" panose="020F0502020204030203" pitchFamily="34" charset="77"/>
              </a:rPr>
              <a:t>T</a:t>
            </a: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echnology to future careers and opportunities​</a:t>
            </a:r>
            <a:endParaRPr lang="en-GB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/>
                <a:ea typeface="Lato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DE5EE8A4-32B9-BE10-C9BB-40358095C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6"/>
          <a:stretch>
            <a:fillRect/>
          </a:stretch>
        </p:blipFill>
        <p:spPr>
          <a:xfrm>
            <a:off x="7096125" y="2725343"/>
            <a:ext cx="5095875" cy="1437853"/>
          </a:xfrm>
          <a:prstGeom prst="rect">
            <a:avLst/>
          </a:prstGeom>
        </p:spPr>
      </p:pic>
      <p:pic>
        <p:nvPicPr>
          <p:cNvPr id="3" name="Picture 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FA4DF5B8-2361-96D2-926A-9ED70B3F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/>
          <a:stretch>
            <a:fillRect/>
          </a:stretch>
        </p:blipFill>
        <p:spPr>
          <a:xfrm>
            <a:off x="-26977" y="2725343"/>
            <a:ext cx="5024158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Design Technology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4" y="2027118"/>
            <a:ext cx="2777399" cy="243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Network Engineer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Software Developer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CAD Technician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Creative Digital Design Professional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096000" y="5004196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>
                <a:latin typeface="Lato" panose="020F0502020204030203" pitchFamily="34" charset="77"/>
                <a:cs typeface="Calibri"/>
              </a:rPr>
              <a:t>VTQs</a:t>
            </a:r>
            <a:r>
              <a:rPr lang="en-GB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>
                <a:latin typeface="Lato" panose="020F0502020204030203" pitchFamily="34" charset="77"/>
                <a:cs typeface="Calibri"/>
              </a:rPr>
            </a:br>
            <a:endParaRPr lang="en-GB" sz="140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Construction</a:t>
            </a:r>
          </a:p>
          <a:p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Engineering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2781299" y="2462864"/>
            <a:ext cx="2777399" cy="69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Materials Planner/Buyer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Games Programmer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6FB430D-C64C-A200-BFDA-027F58296D89}"/>
              </a:ext>
            </a:extLst>
          </p:cNvPr>
          <p:cNvSpPr txBox="1">
            <a:spLocks/>
          </p:cNvSpPr>
          <p:nvPr/>
        </p:nvSpPr>
        <p:spPr>
          <a:xfrm>
            <a:off x="5800995" y="2065663"/>
            <a:ext cx="5956401" cy="29385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600" b="1" dirty="0">
                <a:latin typeface="Lato"/>
                <a:ea typeface="Lato"/>
                <a:cs typeface="Lato"/>
              </a:rPr>
              <a:t>T Levels </a:t>
            </a:r>
          </a:p>
          <a:p>
            <a:pPr marL="0" indent="0">
              <a:buNone/>
            </a:pPr>
            <a:endParaRPr lang="en-GB" sz="2900" b="1" dirty="0">
              <a:latin typeface="Lato"/>
              <a:ea typeface="Lato"/>
              <a:cs typeface="Lato"/>
            </a:endParaRPr>
          </a:p>
          <a:p>
            <a:r>
              <a:rPr lang="en-GB" sz="6400" dirty="0">
                <a:solidFill>
                  <a:srgbClr val="000000"/>
                </a:solidFill>
              </a:rPr>
              <a:t>Agriculture, Land Management and Production </a:t>
            </a:r>
          </a:p>
          <a:p>
            <a:r>
              <a:rPr lang="en-GB" sz="6400" dirty="0">
                <a:solidFill>
                  <a:srgbClr val="000000"/>
                </a:solidFill>
              </a:rPr>
              <a:t>Building Services Engineering for Construction</a:t>
            </a:r>
          </a:p>
          <a:p>
            <a:r>
              <a:rPr lang="en-GB" sz="6400" dirty="0">
                <a:solidFill>
                  <a:srgbClr val="000000"/>
                </a:solidFill>
              </a:rPr>
              <a:t>Craft and Design</a:t>
            </a:r>
          </a:p>
          <a:p>
            <a:r>
              <a:rPr lang="en-GB" sz="6400" dirty="0">
                <a:solidFill>
                  <a:srgbClr val="000000"/>
                </a:solidFill>
              </a:rPr>
              <a:t>Design and Development for Engineering and Manufacturing</a:t>
            </a:r>
          </a:p>
          <a:p>
            <a:r>
              <a:rPr lang="en-GB" sz="6400" dirty="0">
                <a:solidFill>
                  <a:srgbClr val="000000"/>
                </a:solidFill>
              </a:rPr>
              <a:t>Design, Surveying and Planning for Construction</a:t>
            </a:r>
          </a:p>
          <a:p>
            <a:r>
              <a:rPr lang="en-GB" sz="6400" dirty="0">
                <a:solidFill>
                  <a:srgbClr val="000000"/>
                </a:solidFill>
              </a:rPr>
              <a:t>Engineering, Manufacturing, Processing and Control</a:t>
            </a:r>
          </a:p>
          <a:p>
            <a:r>
              <a:rPr lang="en-GB" sz="6400" dirty="0">
                <a:solidFill>
                  <a:srgbClr val="000000"/>
                </a:solidFill>
              </a:rPr>
              <a:t>Maintenance, Installation and repair for Engineering a Manufacturing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7C9F07-5D06-4398-6206-F012BA394E1F}"/>
              </a:ext>
            </a:extLst>
          </p:cNvPr>
          <p:cNvSpPr txBox="1">
            <a:spLocks/>
          </p:cNvSpPr>
          <p:nvPr/>
        </p:nvSpPr>
        <p:spPr>
          <a:xfrm>
            <a:off x="7861591" y="5790004"/>
            <a:ext cx="2717632" cy="1537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Land-based​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 and Technology​</a:t>
            </a:r>
          </a:p>
        </p:txBody>
      </p:sp>
      <p:pic>
        <p:nvPicPr>
          <p:cNvPr id="6" name="Picture 5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6802C94F-F8F7-49E1-1F9F-7D0BD1443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180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Digital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Engineering and Manufacturing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Construction and the Built Environment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245330" y="1710444"/>
            <a:ext cx="2657446" cy="2381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>
                <a:latin typeface="Lato" panose="020F0502020204030203" pitchFamily="34" charset="77"/>
                <a:cs typeface="Calibri"/>
              </a:rPr>
              <a:t>A levels </a:t>
            </a:r>
            <a:endParaRPr lang="en-GB" sz="180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Computer Science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Electronics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Computer Science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246947" y="4092416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>
                <a:latin typeface="Lato" panose="020F0502020204030203" pitchFamily="34" charset="77"/>
                <a:cs typeface="Calibri"/>
              </a:rPr>
              <a:t>Higher education </a:t>
            </a:r>
            <a:endParaRPr lang="en-GB" sz="180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Aerospace Engineering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Architecture, building and planning 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Civil Engineering 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Radiography and Medical Technology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080576" y="4740628"/>
            <a:ext cx="2784993" cy="1444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Materials Science and Engineering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Mechanical Engineering​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Game Design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Software Engineering </a:t>
            </a:r>
          </a:p>
          <a:p>
            <a:pPr>
              <a:lnSpc>
                <a:spcPct val="150000"/>
              </a:lnSpc>
            </a:pPr>
            <a:endParaRPr lang="en-GB" sz="12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D6AC8E8-FB21-6C3C-6447-D84796BE1B2C}"/>
              </a:ext>
            </a:extLst>
          </p:cNvPr>
          <p:cNvSpPr txBox="1">
            <a:spLocks/>
          </p:cNvSpPr>
          <p:nvPr/>
        </p:nvSpPr>
        <p:spPr>
          <a:xfrm>
            <a:off x="9080576" y="2075934"/>
            <a:ext cx="2657446" cy="2158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Technology: Engineering Design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Technology: Fashion and Textiles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Technology: Systems and Control</a:t>
            </a:r>
          </a:p>
          <a:p>
            <a:pPr>
              <a:buFont typeface="Arial"/>
              <a:buChar char="•"/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Technology: Product Design</a:t>
            </a:r>
          </a:p>
        </p:txBody>
      </p:sp>
      <p:pic>
        <p:nvPicPr>
          <p:cNvPr id="3" name="Picture 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0BA05395-EC3B-FF1D-566B-D2E316FAD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>
                <a:latin typeface="Lato" panose="020F0502020204030203" pitchFamily="34" charset="77"/>
                <a:cs typeface="Calibri"/>
              </a:rPr>
            </a:br>
            <a:br>
              <a:rPr lang="en-GB" sz="1400" b="1">
                <a:latin typeface="Lato" panose="020F0502020204030203" pitchFamily="34" charset="77"/>
                <a:cs typeface="Calibri"/>
              </a:rPr>
            </a:b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AA53393-07D2-7848-9F98-84DB0C38B5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0" y="5146659"/>
            <a:ext cx="5096262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BF17D3AE-308A-629D-8C7A-BE2766779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3" r="-2"/>
          <a:stretch>
            <a:fillRect/>
          </a:stretch>
        </p:blipFill>
        <p:spPr>
          <a:xfrm>
            <a:off x="3729294" y="3911498"/>
            <a:ext cx="8271724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9326972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See at a glance the university ranking for Design Technology</a:t>
            </a:r>
            <a:endParaRPr lang="en-GB" sz="160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/>
              </a:rPr>
              <a:t>Aeronautical and Aerospace Engineering</a:t>
            </a:r>
            <a:endParaRPr lang="en-GB" sz="1400">
              <a:latin typeface="Lato" panose="020F0502020204030203" pitchFamily="34" charset="0"/>
              <a:cs typeface="Lato" panose="020F0502020204030203" pitchFamily="34" charset="0"/>
              <a:hlinkClick r:id="rId5"/>
            </a:endParaRPr>
          </a:p>
          <a:p>
            <a:pPr marL="0" indent="0">
              <a:buNone/>
            </a:pPr>
            <a:r>
              <a:rPr lang="en-GB" sz="1400"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/>
              </a:rPr>
              <a:t>Building</a:t>
            </a:r>
            <a:endParaRPr lang="en-GB" sz="1400">
              <a:latin typeface="Lato" panose="020F0502020204030203" pitchFamily="34" charset="0"/>
              <a:cs typeface="Lato" panose="020F0502020204030203" pitchFamily="34" charset="0"/>
              <a:hlinkClick r:id="rId6"/>
            </a:endParaRPr>
          </a:p>
          <a:p>
            <a:pPr marL="0" indent="0">
              <a:buNone/>
            </a:pPr>
            <a:r>
              <a:rPr lang="en-GB" sz="1400"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/>
              </a:rPr>
              <a:t>Manufacturing and Production Engineering</a:t>
            </a:r>
            <a:endParaRPr lang="en-GB" sz="1400">
              <a:latin typeface="Lato" panose="020F0502020204030203" pitchFamily="34" charset="0"/>
              <a:cs typeface="Lato" panose="020F0502020204030203" pitchFamily="34" charset="0"/>
              <a:hlinkClick r:id="rId7"/>
            </a:endParaRPr>
          </a:p>
          <a:p>
            <a:pPr marL="0" indent="0" algn="l">
              <a:buNone/>
            </a:pPr>
            <a:endParaRPr lang="en-GB" sz="1400" b="1">
              <a:solidFill>
                <a:srgbClr val="484A47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Filter by: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• Overall score</a:t>
            </a:r>
            <a:b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• Entry standards</a:t>
            </a:r>
            <a:b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• Student satisfaction</a:t>
            </a:r>
            <a:b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• Research quality</a:t>
            </a:r>
            <a:b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• Research intensity</a:t>
            </a:r>
            <a:b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140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• Graduate prospects</a:t>
            </a:r>
            <a:endParaRPr lang="en-GB" sz="1400">
              <a:solidFill>
                <a:srgbClr val="484A4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Nurturing creativity and innovation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Essential workplace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Lato" panose="020F0502020204030203" pitchFamily="34" charset="77"/>
              </a:rPr>
              <a:t>Why study Design Technology?</a:t>
            </a:r>
            <a:endParaRPr lang="en-US" sz="3600" b="1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Practical application of STEM skills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Shaping our world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Broad career pathways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A94CD385-9332-BAF5-2210-0DDAF16E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30" y="2598117"/>
            <a:ext cx="7772400" cy="1437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1" y="4805685"/>
            <a:ext cx="318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Energy Assessor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CAD Technician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3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Architect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4D09E10-DBAD-4D27-62AC-7AAC57515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4408566" y="2067459"/>
            <a:ext cx="2495659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2F6622-E8EC-A791-8FEF-C3AF5DD286E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/>
        </p:blipFill>
        <p:spPr>
          <a:xfrm>
            <a:off x="8505407" y="2066601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508EBF-1339-DA4B-3006-D888E2001C4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/>
        </p:blipFill>
        <p:spPr>
          <a:xfrm>
            <a:off x="410160" y="2066601"/>
            <a:ext cx="24962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</a:rPr>
              <a:t>Here are some example roles and careers linked to</a:t>
            </a:r>
            <a:r>
              <a:rPr lang="en-GB" sz="2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Technology</a:t>
            </a:r>
            <a:endParaRPr lang="en-GB" sz="2000" b="1" u="sng">
              <a:solidFill>
                <a:srgbClr val="484A4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82301-FBFA-01B0-42B3-7E06BDB9D60A}"/>
              </a:ext>
            </a:extLst>
          </p:cNvPr>
          <p:cNvSpPr/>
          <p:nvPr/>
        </p:nvSpPr>
        <p:spPr>
          <a:xfrm>
            <a:off x="258491" y="5403187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6E4E11-6A62-D9FD-33DB-41F4AA7E0E3C}"/>
              </a:ext>
            </a:extLst>
          </p:cNvPr>
          <p:cNvSpPr/>
          <p:nvPr/>
        </p:nvSpPr>
        <p:spPr>
          <a:xfrm>
            <a:off x="8379236" y="5403187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F13A33-BC07-A911-C090-6216E6F0979C}"/>
              </a:ext>
            </a:extLst>
          </p:cNvPr>
          <p:cNvSpPr/>
          <p:nvPr/>
        </p:nvSpPr>
        <p:spPr>
          <a:xfrm>
            <a:off x="4297509" y="540894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43A610-FF33-3814-7447-DDC1D2633558}"/>
              </a:ext>
            </a:extLst>
          </p:cNvPr>
          <p:cNvSpPr/>
          <p:nvPr/>
        </p:nvSpPr>
        <p:spPr>
          <a:xfrm>
            <a:off x="258491" y="5874096"/>
            <a:ext cx="318353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573935-D79E-6AF3-B359-96AF5282553D}"/>
              </a:ext>
            </a:extLst>
          </p:cNvPr>
          <p:cNvSpPr/>
          <p:nvPr/>
        </p:nvSpPr>
        <p:spPr>
          <a:xfrm>
            <a:off x="8379236" y="587409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116A390A-253F-46C5-68B0-6BD6E6AD2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55" y="2598117"/>
            <a:ext cx="7772400" cy="14378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D2EF1-F69A-B80D-33D5-2B9F0D7E981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408299" y="4801692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Civil Engineer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23868" y="4805685"/>
            <a:ext cx="316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Video Games Designer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79171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Motor Mechanic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D00BD-489E-1BD5-17E5-63449AB531F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612983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E3EEF-70B3-3E63-4E13-06B1E5B55C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80479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F60E1-31E7-BDFB-4223-6FF6F76B09C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r="14143"/>
          <a:stretch/>
        </p:blipFill>
        <p:spPr>
          <a:xfrm>
            <a:off x="4547644" y="2060749"/>
            <a:ext cx="2494800" cy="249480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D3588-E51B-7988-DDFE-88E9F873DB52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</a:rPr>
              <a:t>Here are some example roles and careers linked to</a:t>
            </a:r>
            <a:r>
              <a:rPr lang="en-GB" sz="2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Technology</a:t>
            </a:r>
            <a:endParaRPr lang="en-GB" sz="2000" b="1" u="sng">
              <a:solidFill>
                <a:srgbClr val="484A4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664AE-055C-071A-C8E9-007E8A70E2C0}"/>
              </a:ext>
            </a:extLst>
          </p:cNvPr>
          <p:cNvSpPr/>
          <p:nvPr/>
        </p:nvSpPr>
        <p:spPr>
          <a:xfrm>
            <a:off x="323868" y="5767922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0A711-2832-0C44-F7E2-5CB831AAC30F}"/>
              </a:ext>
            </a:extLst>
          </p:cNvPr>
          <p:cNvSpPr/>
          <p:nvPr/>
        </p:nvSpPr>
        <p:spPr>
          <a:xfrm>
            <a:off x="8479171" y="5402321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7D6F5-EE7B-6546-FD9A-81953B2D7D54}"/>
              </a:ext>
            </a:extLst>
          </p:cNvPr>
          <p:cNvSpPr txBox="1"/>
          <p:nvPr/>
        </p:nvSpPr>
        <p:spPr>
          <a:xfrm>
            <a:off x="8471454" y="5891783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53D5B-04C4-A086-A409-F230549E02A6}"/>
              </a:ext>
            </a:extLst>
          </p:cNvPr>
          <p:cNvSpPr txBox="1"/>
          <p:nvPr/>
        </p:nvSpPr>
        <p:spPr>
          <a:xfrm>
            <a:off x="4408299" y="5891649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60FB54-C427-B4C3-7D9B-4D4CFA02358C}"/>
              </a:ext>
            </a:extLst>
          </p:cNvPr>
          <p:cNvSpPr txBox="1"/>
          <p:nvPr/>
        </p:nvSpPr>
        <p:spPr>
          <a:xfrm>
            <a:off x="4405973" y="5454754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123650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Design Technology:</a:t>
            </a:r>
            <a:br>
              <a:rPr lang="en-GB" sz="32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br>
              <a:rPr lang="en-GB" sz="32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240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3F2581-4F6E-747F-2B10-16CB0B49E9E4}"/>
              </a:ext>
            </a:extLst>
          </p:cNvPr>
          <p:cNvSpPr txBox="1"/>
          <p:nvPr/>
        </p:nvSpPr>
        <p:spPr>
          <a:xfrm>
            <a:off x="1688063" y="2672769"/>
            <a:ext cx="34681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Soldier: Naomi's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41D5F-72A1-2280-C115-A016D0166FA1}"/>
              </a:ext>
            </a:extLst>
          </p:cNvPr>
          <p:cNvSpPr txBox="1"/>
          <p:nvPr/>
        </p:nvSpPr>
        <p:spPr>
          <a:xfrm>
            <a:off x="1688064" y="3471104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Waste Warrior: Grace's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73031-CBCC-8829-4991-57C48029EFE4}"/>
              </a:ext>
            </a:extLst>
          </p:cNvPr>
          <p:cNvSpPr txBox="1"/>
          <p:nvPr/>
        </p:nvSpPr>
        <p:spPr>
          <a:xfrm>
            <a:off x="1688063" y="4279955"/>
            <a:ext cx="40388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and Electrical Engineer: Ben's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B8E03-704F-D3C1-D41C-083C9E74F7E9}"/>
              </a:ext>
            </a:extLst>
          </p:cNvPr>
          <p:cNvSpPr txBox="1"/>
          <p:nvPr/>
        </p:nvSpPr>
        <p:spPr>
          <a:xfrm>
            <a:off x="7225682" y="3418338"/>
            <a:ext cx="3571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Footwear Designer | Explore careers | 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6D552-58E3-EC54-58D7-B7BBCC12ECE2}"/>
              </a:ext>
            </a:extLst>
          </p:cNvPr>
          <p:cNvSpPr txBox="1"/>
          <p:nvPr/>
        </p:nvSpPr>
        <p:spPr>
          <a:xfrm>
            <a:off x="7235207" y="2547824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Ergonomist | Explore careers | 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A8F27-1F18-D8AF-3800-8CB358CCA080}"/>
              </a:ext>
            </a:extLst>
          </p:cNvPr>
          <p:cNvSpPr txBox="1"/>
          <p:nvPr/>
        </p:nvSpPr>
        <p:spPr>
          <a:xfrm>
            <a:off x="7225682" y="4236714"/>
            <a:ext cx="3571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Author | Explore careers | National Careers Service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(Design Technology) </a:t>
            </a:r>
            <a:endParaRPr lang="en-GB" sz="3600" b="1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FF97F-B0E0-740F-7DED-4C71AAB3D014}"/>
              </a:ext>
            </a:extLst>
          </p:cNvPr>
          <p:cNvSpPr txBox="1"/>
          <p:nvPr/>
        </p:nvSpPr>
        <p:spPr>
          <a:xfrm>
            <a:off x="7342177" y="4251363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Quantity Surveyor</a:t>
            </a:r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ea typeface="Source Sans Pro"/>
                <a:cs typeface="Lato" panose="020F0502020204030203" pitchFamily="34" charset="0"/>
              </a:rPr>
              <a:t> </a:t>
            </a:r>
            <a:endParaRPr lang="en-GB" sz="3200" b="1" u="sng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GB" sz="3200" b="1" u="sng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5EC61-1E37-34BC-64DB-840B53B12944}"/>
              </a:ext>
            </a:extLst>
          </p:cNvPr>
          <p:cNvSpPr txBox="1"/>
          <p:nvPr/>
        </p:nvSpPr>
        <p:spPr>
          <a:xfrm>
            <a:off x="7342177" y="2245768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Kitchen Fitter</a:t>
            </a:r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b="1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GB" sz="3200" b="1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AE99E-5ECE-66B1-15C1-0EB63E1DA512}"/>
              </a:ext>
            </a:extLst>
          </p:cNvPr>
          <p:cNvSpPr txBox="1"/>
          <p:nvPr/>
        </p:nvSpPr>
        <p:spPr>
          <a:xfrm>
            <a:off x="7342177" y="3236060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UX Designer</a:t>
            </a:r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b="1" u="sng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GB" sz="3200" b="1" u="sng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Design Technology.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88AAF-2559-F7C7-6D9D-1B7A58C5A88F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60B4FC7A-AA6F-757B-0DCD-D70A50E89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7"/>
          <a:stretch>
            <a:fillRect/>
          </a:stretch>
        </p:blipFill>
        <p:spPr>
          <a:xfrm>
            <a:off x="4369455" y="6141325"/>
            <a:ext cx="7772400" cy="716675"/>
          </a:xfrm>
          <a:prstGeom prst="rect">
            <a:avLst/>
          </a:prstGeom>
        </p:spPr>
      </p:pic>
      <p:pic>
        <p:nvPicPr>
          <p:cNvPr id="8" name="Picture 7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CBF17B10-7666-C5A6-B19C-DA571A678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4"/>
          <a:stretch>
            <a:fillRect/>
          </a:stretch>
        </p:blipFill>
        <p:spPr>
          <a:xfrm>
            <a:off x="0" y="3452804"/>
            <a:ext cx="2096654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525F94"/>
          </a:solidFill>
          <a:ln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321763" cy="29424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Assessor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 Technician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games Designer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Civil Engineer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Motor Mechanic</a:t>
            </a:r>
            <a:endParaRPr lang="en-GB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Design Technology?</a:t>
            </a:r>
            <a:endParaRPr lang="en-US" sz="32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525F94"/>
          </a:solidFill>
          <a:ln>
            <a:solidFill>
              <a:srgbClr val="525F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75ca23ed-fdba-4544-8426-dc162b381dbf"/>
    <ds:schemaRef ds:uri="7b4fb87f-23cb-4748-807b-ac6ab6b70c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D530A8-D25D-43B9-96B2-29EB12800BC2}">
  <ds:schemaRefs>
    <ds:schemaRef ds:uri="75ca23ed-fdba-4544-8426-dc162b381dbf"/>
    <ds:schemaRef ds:uri="7b4fb87f-23cb-4748-807b-ac6ab6b70c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2229</Words>
  <Application>Microsoft Office PowerPoint</Application>
  <PresentationFormat>Widescreen</PresentationFormat>
  <Paragraphs>351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(Design Technology)  </vt:lpstr>
      <vt:lpstr>PowerPoint Presentation</vt:lpstr>
      <vt:lpstr>PowerPoint Presentation</vt:lpstr>
      <vt:lpstr>PowerPoint Presentation</vt:lpstr>
      <vt:lpstr>PowerPoint Presentation</vt:lpstr>
      <vt:lpstr>Design Technology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22</cp:revision>
  <dcterms:created xsi:type="dcterms:W3CDTF">2022-04-04T12:54:06Z</dcterms:created>
  <dcterms:modified xsi:type="dcterms:W3CDTF">2025-09-04T20:34:34Z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