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4"/>
    <p:sldMasterId id="2147483676" r:id="rId5"/>
    <p:sldMasterId id="2147483732" r:id="rId6"/>
    <p:sldMasterId id="2147483651" r:id="rId7"/>
    <p:sldMasterId id="2147484179" r:id="rId8"/>
    <p:sldMasterId id="2147484254" r:id="rId9"/>
    <p:sldMasterId id="2147484377" r:id="rId10"/>
    <p:sldMasterId id="2147484491" r:id="rId11"/>
  </p:sldMasterIdLst>
  <p:notesMasterIdLst>
    <p:notesMasterId r:id="rId36"/>
  </p:notesMasterIdLst>
  <p:handoutMasterIdLst>
    <p:handoutMasterId r:id="rId37"/>
  </p:handoutMasterIdLst>
  <p:sldIdLst>
    <p:sldId id="338" r:id="rId12"/>
    <p:sldId id="3927" r:id="rId13"/>
    <p:sldId id="3604" r:id="rId14"/>
    <p:sldId id="4114" r:id="rId15"/>
    <p:sldId id="4115" r:id="rId16"/>
    <p:sldId id="4118" r:id="rId17"/>
    <p:sldId id="4123" r:id="rId18"/>
    <p:sldId id="4124" r:id="rId19"/>
    <p:sldId id="4119" r:id="rId20"/>
    <p:sldId id="4116" r:id="rId21"/>
    <p:sldId id="3828" r:id="rId22"/>
    <p:sldId id="4127" r:id="rId23"/>
    <p:sldId id="4121" r:id="rId24"/>
    <p:sldId id="4122" r:id="rId25"/>
    <p:sldId id="3999" r:id="rId26"/>
    <p:sldId id="4001" r:id="rId27"/>
    <p:sldId id="4117" r:id="rId28"/>
    <p:sldId id="4126" r:id="rId29"/>
    <p:sldId id="4120" r:id="rId30"/>
    <p:sldId id="3967" r:id="rId31"/>
    <p:sldId id="4128" r:id="rId32"/>
    <p:sldId id="4129" r:id="rId33"/>
    <p:sldId id="4130" r:id="rId34"/>
    <p:sldId id="4131" r:id="rId35"/>
  </p:sldIdLst>
  <p:sldSz cx="12192000" cy="6858000"/>
  <p:notesSz cx="6880225" cy="96615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211" userDrawn="1">
          <p15:clr>
            <a:srgbClr val="A4A3A4"/>
          </p15:clr>
        </p15:guide>
        <p15:guide id="3" pos="1391" userDrawn="1">
          <p15:clr>
            <a:srgbClr val="A4A3A4"/>
          </p15:clr>
        </p15:guide>
        <p15:guide id="4" pos="2706" userDrawn="1">
          <p15:clr>
            <a:srgbClr val="A4A3A4"/>
          </p15:clr>
        </p15:guide>
        <p15:guide id="5" pos="3840" userDrawn="1">
          <p15:clr>
            <a:srgbClr val="A4A3A4"/>
          </p15:clr>
        </p15:guide>
        <p15:guide id="6" pos="5042" userDrawn="1">
          <p15:clr>
            <a:srgbClr val="A4A3A4"/>
          </p15:clr>
        </p15:guide>
        <p15:guide id="7" pos="7446" userDrawn="1">
          <p15:clr>
            <a:srgbClr val="A4A3A4"/>
          </p15:clr>
        </p15:guide>
        <p15:guide id="8" orient="horz" pos="4110" userDrawn="1">
          <p15:clr>
            <a:srgbClr val="A4A3A4"/>
          </p15:clr>
        </p15:guide>
        <p15:guide id="9" pos="62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A0360A-689C-F277-5B93-FC29FC3F79B4}" name="Sian Gresswell" initials="SG" userId="S::SGresswell@careersandenterprise.co.uk::c9fec14f-cc73-4e0f-a42c-7edd4b9a73e5" providerId="AD"/>
  <p188:author id="{F4E17A31-157A-C758-980A-194129F081EE}" name="Cameron Nimmo" initials="CN" userId="S::CNimmo@careersandenterprise.co.uk::d69056f9-cfdc-4e21-af4c-745a27447a05" providerId="AD"/>
  <p188:author id="{38099738-600C-F376-B360-A5C96EF7FC08}" name="Victoria Merrick" initials="VM" userId="S::VMerrick@careersandenterprise.co.uk::8b4d0f25-b65e-473e-87a5-e42ad08231d0" providerId="AD"/>
  <p188:author id="{2948CD91-287B-3A82-22F6-A215488D9BBC}" name="Marie Jobson" initials="MJ" userId="S::mjobson@careersandenterprise.co.uk::bb001ab6-dd99-4b09-874d-ddf5a90bdfd2" providerId="AD"/>
  <p188:author id="{0B027E92-44D5-22C8-6796-2F60D6F3B128}" name="Elizabeth Phillips-Rennie" initials="EP" userId="S::EPhillips-Rennie@careersandenterprise.co.uk::26205adf-4d21-454d-9134-27955b9cf1bd" providerId="AD"/>
  <p188:author id="{26320CA0-FDFD-FA4E-57CA-4131F81F6B46}" name="Rosa Alexander" initials="RA" userId="S::RAlexander@careersandenterprise.co.uk::e7566c3b-9388-461c-9fd8-89450ca3ff55" providerId="AD"/>
  <p188:author id="{47D024A9-75B5-68CF-976E-72001A47EBD4}" name="Sian Gresswell" initials="SG" userId="S::sgresswell@careersandenterprise.co.uk::c9fec14f-cc73-4e0f-a42c-7edd4b9a73e5" providerId="AD"/>
  <p188:author id="{BD11C3AF-EF58-5486-7155-73F61C614446}" name="Elizabeth Phillips-Rennie" initials="EP" userId="S::ephillips-rennie@careersandenterprise.co.uk::26205adf-4d21-454d-9134-27955b9cf1bd" providerId="AD"/>
  <p188:author id="{8D5540B1-404C-1483-D94F-945682B65244}" name="Nicola Hall" initials="NH" userId="S::nhall@careersandenterprise.co.uk::8cb49044-8c78-44c9-8863-c24a723aed2a" providerId="AD"/>
  <p188:author id="{EA763BF7-81C2-D08E-1D44-D581A1D7BF03}" name="Victoria Merrick" initials="VM" userId="S::vmerrick@careersandenterprise.co.uk::8b4d0f25-b65e-473e-87a5-e42ad08231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8A8"/>
    <a:srgbClr val="00A9A9"/>
    <a:srgbClr val="FFFC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7"/>
        <p:guide pos="211"/>
        <p:guide pos="1391"/>
        <p:guide pos="2706"/>
        <p:guide pos="3840"/>
        <p:guide pos="5042"/>
        <p:guide pos="7446"/>
        <p:guide orient="horz" pos="4110"/>
        <p:guide pos="624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2FBFE-2282-4843-A0F4-E06766770CA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680489A-477B-41B7-B637-CAF09F16D28B}">
      <dgm:prSet custT="1"/>
      <dgm:spPr/>
      <dgm:t>
        <a:bodyPr/>
        <a:lstStyle/>
        <a:p>
          <a:pPr>
            <a:lnSpc>
              <a:spcPct val="100000"/>
            </a:lnSpc>
          </a:pPr>
          <a:r>
            <a:rPr lang="en-GB" sz="1700"/>
            <a:t>“A different way of talking about careers</a:t>
          </a:r>
          <a:r>
            <a:rPr lang="en-GB" sz="1700">
              <a:latin typeface="Calibri Light" panose="020F0302020204030204"/>
            </a:rPr>
            <a:t> and careers leadership</a:t>
          </a:r>
          <a:r>
            <a:rPr lang="en-GB" sz="1700"/>
            <a:t>: in the realm of overall improvement.”</a:t>
          </a:r>
          <a:endParaRPr lang="en-US" sz="1700"/>
        </a:p>
      </dgm:t>
    </dgm:pt>
    <dgm:pt modelId="{69B5A9C3-5D3C-46E3-9E62-B5927DDDC9FE}" type="parTrans" cxnId="{CA5934B6-DC02-4A5A-8FD6-640C4C928972}">
      <dgm:prSet/>
      <dgm:spPr/>
      <dgm:t>
        <a:bodyPr/>
        <a:lstStyle/>
        <a:p>
          <a:endParaRPr lang="en-US"/>
        </a:p>
      </dgm:t>
    </dgm:pt>
    <dgm:pt modelId="{3ECD5FF6-A76E-4C34-8785-8607EB66911C}" type="sibTrans" cxnId="{CA5934B6-DC02-4A5A-8FD6-640C4C928972}">
      <dgm:prSet/>
      <dgm:spPr/>
      <dgm:t>
        <a:bodyPr/>
        <a:lstStyle/>
        <a:p>
          <a:endParaRPr lang="en-US"/>
        </a:p>
      </dgm:t>
    </dgm:pt>
    <dgm:pt modelId="{0FAA7B40-755D-4A70-9A57-6637A668C371}">
      <dgm:prSet custT="1"/>
      <dgm:spPr/>
      <dgm:t>
        <a:bodyPr/>
        <a:lstStyle/>
        <a:p>
          <a:pPr>
            <a:lnSpc>
              <a:spcPct val="100000"/>
            </a:lnSpc>
          </a:pPr>
          <a:r>
            <a:rPr lang="en-GB" sz="1700"/>
            <a:t>“An opportunity to identify the actions that will create a more sustainable and embedded approach where leadership is distributed, and careers is considered to be everyone’s responsibility.”</a:t>
          </a:r>
          <a:endParaRPr lang="en-US" sz="1700"/>
        </a:p>
      </dgm:t>
    </dgm:pt>
    <dgm:pt modelId="{B0A3E466-0E5F-4189-9DAC-17013CF7C5F0}" type="parTrans" cxnId="{265F22BD-7646-445C-9BC8-7605E0741B9F}">
      <dgm:prSet/>
      <dgm:spPr/>
      <dgm:t>
        <a:bodyPr/>
        <a:lstStyle/>
        <a:p>
          <a:endParaRPr lang="en-US"/>
        </a:p>
      </dgm:t>
    </dgm:pt>
    <dgm:pt modelId="{572D09F2-FC59-4872-A294-740C0CCCAF9D}" type="sibTrans" cxnId="{265F22BD-7646-445C-9BC8-7605E0741B9F}">
      <dgm:prSet/>
      <dgm:spPr/>
      <dgm:t>
        <a:bodyPr/>
        <a:lstStyle/>
        <a:p>
          <a:endParaRPr lang="en-US"/>
        </a:p>
      </dgm:t>
    </dgm:pt>
    <dgm:pt modelId="{BFDB8C31-A476-45D0-A6C2-3FD287C5E96D}">
      <dgm:prSet custT="1"/>
      <dgm:spPr/>
      <dgm:t>
        <a:bodyPr/>
        <a:lstStyle/>
        <a:p>
          <a:pPr>
            <a:lnSpc>
              <a:spcPct val="100000"/>
            </a:lnSpc>
          </a:pPr>
          <a:r>
            <a:rPr lang="en-GB" sz="1700"/>
            <a:t>“A strategic focus on the impact and outcomes of careers provision, when the temptation can be to focus on the operational inputs and activities.”</a:t>
          </a:r>
          <a:endParaRPr lang="en-US" sz="1700"/>
        </a:p>
      </dgm:t>
    </dgm:pt>
    <dgm:pt modelId="{130F8355-B168-4769-AC61-FEC995F5D313}" type="parTrans" cxnId="{8394555D-5475-4E0C-AC95-DC7865F72887}">
      <dgm:prSet/>
      <dgm:spPr/>
      <dgm:t>
        <a:bodyPr/>
        <a:lstStyle/>
        <a:p>
          <a:endParaRPr lang="en-US"/>
        </a:p>
      </dgm:t>
    </dgm:pt>
    <dgm:pt modelId="{86DFFA6A-8378-43AB-93E9-26FC221BB59B}" type="sibTrans" cxnId="{8394555D-5475-4E0C-AC95-DC7865F72887}">
      <dgm:prSet/>
      <dgm:spPr/>
      <dgm:t>
        <a:bodyPr/>
        <a:lstStyle/>
        <a:p>
          <a:endParaRPr lang="en-US"/>
        </a:p>
      </dgm:t>
    </dgm:pt>
    <dgm:pt modelId="{95C32EEA-4813-403C-8E7E-B9747C72ED38}" type="pres">
      <dgm:prSet presAssocID="{FEC2FBFE-2282-4843-A0F4-E06766770CA5}" presName="root" presStyleCnt="0">
        <dgm:presLayoutVars>
          <dgm:dir/>
          <dgm:resizeHandles val="exact"/>
        </dgm:presLayoutVars>
      </dgm:prSet>
      <dgm:spPr/>
    </dgm:pt>
    <dgm:pt modelId="{66E75DDE-7180-4B50-8935-3400289139EE}" type="pres">
      <dgm:prSet presAssocID="{C680489A-477B-41B7-B637-CAF09F16D28B}" presName="compNode" presStyleCnt="0"/>
      <dgm:spPr/>
    </dgm:pt>
    <dgm:pt modelId="{A3588396-5686-41DE-858B-1B30F396B2B8}" type="pres">
      <dgm:prSet presAssocID="{C680489A-477B-41B7-B637-CAF09F16D28B}" presName="bgRect" presStyleLbl="bgShp" presStyleIdx="0" presStyleCnt="3"/>
      <dgm:spPr/>
    </dgm:pt>
    <dgm:pt modelId="{12008F9D-FA32-4B3D-AFA4-871B8623D723}" type="pres">
      <dgm:prSet presAssocID="{C680489A-477B-41B7-B637-CAF09F16D28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FB7A46BF-DE76-4F8A-BB5C-4863FBE506E7}" type="pres">
      <dgm:prSet presAssocID="{C680489A-477B-41B7-B637-CAF09F16D28B}" presName="spaceRect" presStyleCnt="0"/>
      <dgm:spPr/>
    </dgm:pt>
    <dgm:pt modelId="{462588E4-4F88-4D89-AC14-B46A4B6E56D6}" type="pres">
      <dgm:prSet presAssocID="{C680489A-477B-41B7-B637-CAF09F16D28B}" presName="parTx" presStyleLbl="revTx" presStyleIdx="0" presStyleCnt="3" custScaleX="107469" custScaleY="100098" custLinFactY="14501" custLinFactNeighborX="-277" custLinFactNeighborY="100000">
        <dgm:presLayoutVars>
          <dgm:chMax val="0"/>
          <dgm:chPref val="0"/>
        </dgm:presLayoutVars>
      </dgm:prSet>
      <dgm:spPr/>
    </dgm:pt>
    <dgm:pt modelId="{F76B74F6-577A-4875-8C31-47F056619008}" type="pres">
      <dgm:prSet presAssocID="{3ECD5FF6-A76E-4C34-8785-8607EB66911C}" presName="sibTrans" presStyleCnt="0"/>
      <dgm:spPr/>
    </dgm:pt>
    <dgm:pt modelId="{5851317F-A992-4C45-AD01-966BDB159C18}" type="pres">
      <dgm:prSet presAssocID="{0FAA7B40-755D-4A70-9A57-6637A668C371}" presName="compNode" presStyleCnt="0"/>
      <dgm:spPr/>
    </dgm:pt>
    <dgm:pt modelId="{C425A284-B79D-432C-874F-599D161CFA92}" type="pres">
      <dgm:prSet presAssocID="{0FAA7B40-755D-4A70-9A57-6637A668C371}" presName="bgRect" presStyleLbl="bgShp" presStyleIdx="1" presStyleCnt="3"/>
      <dgm:spPr/>
    </dgm:pt>
    <dgm:pt modelId="{71213B5F-C714-409F-A9EC-AC34F69E0DB7}" type="pres">
      <dgm:prSet presAssocID="{0FAA7B40-755D-4A70-9A57-6637A668C3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11EA4A5F-1779-4560-B87B-EA7390478B25}" type="pres">
      <dgm:prSet presAssocID="{0FAA7B40-755D-4A70-9A57-6637A668C371}" presName="spaceRect" presStyleCnt="0"/>
      <dgm:spPr/>
    </dgm:pt>
    <dgm:pt modelId="{0137A687-2594-4025-92E3-9C0DA663334C}" type="pres">
      <dgm:prSet presAssocID="{0FAA7B40-755D-4A70-9A57-6637A668C371}" presName="parTx" presStyleLbl="revTx" presStyleIdx="1" presStyleCnt="3" custScaleX="110652" custLinFactY="16192" custLinFactNeighborX="1315" custLinFactNeighborY="100000">
        <dgm:presLayoutVars>
          <dgm:chMax val="0"/>
          <dgm:chPref val="0"/>
        </dgm:presLayoutVars>
      </dgm:prSet>
      <dgm:spPr/>
    </dgm:pt>
    <dgm:pt modelId="{F539AECE-0EE1-43E7-BF19-05E330EBA69D}" type="pres">
      <dgm:prSet presAssocID="{572D09F2-FC59-4872-A294-740C0CCCAF9D}" presName="sibTrans" presStyleCnt="0"/>
      <dgm:spPr/>
    </dgm:pt>
    <dgm:pt modelId="{90A0DB69-AEC4-441C-914F-554B4108DA90}" type="pres">
      <dgm:prSet presAssocID="{BFDB8C31-A476-45D0-A6C2-3FD287C5E96D}" presName="compNode" presStyleCnt="0"/>
      <dgm:spPr/>
    </dgm:pt>
    <dgm:pt modelId="{B4042561-EB4F-44BC-95FD-E939BD5094E2}" type="pres">
      <dgm:prSet presAssocID="{BFDB8C31-A476-45D0-A6C2-3FD287C5E96D}" presName="bgRect" presStyleLbl="bgShp" presStyleIdx="2" presStyleCnt="3"/>
      <dgm:spPr/>
    </dgm:pt>
    <dgm:pt modelId="{CFCAF5BA-C2E7-4E7D-B46C-2452BAB5BE7A}" type="pres">
      <dgm:prSet presAssocID="{BFDB8C31-A476-45D0-A6C2-3FD287C5E96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664BF6DE-88DA-411C-9284-614F11D1D793}" type="pres">
      <dgm:prSet presAssocID="{BFDB8C31-A476-45D0-A6C2-3FD287C5E96D}" presName="spaceRect" presStyleCnt="0"/>
      <dgm:spPr/>
    </dgm:pt>
    <dgm:pt modelId="{31074C6E-32CA-4678-8066-5244A16814AA}" type="pres">
      <dgm:prSet presAssocID="{BFDB8C31-A476-45D0-A6C2-3FD287C5E96D}" presName="parTx" presStyleLbl="revTx" presStyleIdx="2" presStyleCnt="3" custScaleX="110650" custScaleY="73562" custLinFactY="13987" custLinFactNeighborX="-922" custLinFactNeighborY="100000">
        <dgm:presLayoutVars>
          <dgm:chMax val="0"/>
          <dgm:chPref val="0"/>
        </dgm:presLayoutVars>
      </dgm:prSet>
      <dgm:spPr/>
    </dgm:pt>
  </dgm:ptLst>
  <dgm:cxnLst>
    <dgm:cxn modelId="{CE9CBC1B-F9E2-49A7-A964-E5C28B39A56B}" type="presOf" srcId="{FEC2FBFE-2282-4843-A0F4-E06766770CA5}" destId="{95C32EEA-4813-403C-8E7E-B9747C72ED38}" srcOrd="0" destOrd="0" presId="urn:microsoft.com/office/officeart/2018/2/layout/IconVerticalSolidList"/>
    <dgm:cxn modelId="{8394555D-5475-4E0C-AC95-DC7865F72887}" srcId="{FEC2FBFE-2282-4843-A0F4-E06766770CA5}" destId="{BFDB8C31-A476-45D0-A6C2-3FD287C5E96D}" srcOrd="2" destOrd="0" parTransId="{130F8355-B168-4769-AC61-FEC995F5D313}" sibTransId="{86DFFA6A-8378-43AB-93E9-26FC221BB59B}"/>
    <dgm:cxn modelId="{4C89E963-6A28-4A78-A909-5F78B306B27B}" type="presOf" srcId="{C680489A-477B-41B7-B637-CAF09F16D28B}" destId="{462588E4-4F88-4D89-AC14-B46A4B6E56D6}" srcOrd="0" destOrd="0" presId="urn:microsoft.com/office/officeart/2018/2/layout/IconVerticalSolidList"/>
    <dgm:cxn modelId="{FFF58D76-F670-4091-AC07-1147DF330B6B}" type="presOf" srcId="{0FAA7B40-755D-4A70-9A57-6637A668C371}" destId="{0137A687-2594-4025-92E3-9C0DA663334C}" srcOrd="0" destOrd="0" presId="urn:microsoft.com/office/officeart/2018/2/layout/IconVerticalSolidList"/>
    <dgm:cxn modelId="{CA5934B6-DC02-4A5A-8FD6-640C4C928972}" srcId="{FEC2FBFE-2282-4843-A0F4-E06766770CA5}" destId="{C680489A-477B-41B7-B637-CAF09F16D28B}" srcOrd="0" destOrd="0" parTransId="{69B5A9C3-5D3C-46E3-9E62-B5927DDDC9FE}" sibTransId="{3ECD5FF6-A76E-4C34-8785-8607EB66911C}"/>
    <dgm:cxn modelId="{265F22BD-7646-445C-9BC8-7605E0741B9F}" srcId="{FEC2FBFE-2282-4843-A0F4-E06766770CA5}" destId="{0FAA7B40-755D-4A70-9A57-6637A668C371}" srcOrd="1" destOrd="0" parTransId="{B0A3E466-0E5F-4189-9DAC-17013CF7C5F0}" sibTransId="{572D09F2-FC59-4872-A294-740C0CCCAF9D}"/>
    <dgm:cxn modelId="{962FD1F2-2464-4A57-9338-815666FE6F0F}" type="presOf" srcId="{BFDB8C31-A476-45D0-A6C2-3FD287C5E96D}" destId="{31074C6E-32CA-4678-8066-5244A16814AA}" srcOrd="0" destOrd="0" presId="urn:microsoft.com/office/officeart/2018/2/layout/IconVerticalSolidList"/>
    <dgm:cxn modelId="{6CC62DBA-CC97-4F48-8A5F-DD5382D08F2E}" type="presParOf" srcId="{95C32EEA-4813-403C-8E7E-B9747C72ED38}" destId="{66E75DDE-7180-4B50-8935-3400289139EE}" srcOrd="0" destOrd="0" presId="urn:microsoft.com/office/officeart/2018/2/layout/IconVerticalSolidList"/>
    <dgm:cxn modelId="{11B75A08-6B35-4820-A5BF-781365D02EB2}" type="presParOf" srcId="{66E75DDE-7180-4B50-8935-3400289139EE}" destId="{A3588396-5686-41DE-858B-1B30F396B2B8}" srcOrd="0" destOrd="0" presId="urn:microsoft.com/office/officeart/2018/2/layout/IconVerticalSolidList"/>
    <dgm:cxn modelId="{7E7064E5-2CDB-4897-B0C4-B9FE4B38D9A1}" type="presParOf" srcId="{66E75DDE-7180-4B50-8935-3400289139EE}" destId="{12008F9D-FA32-4B3D-AFA4-871B8623D723}" srcOrd="1" destOrd="0" presId="urn:microsoft.com/office/officeart/2018/2/layout/IconVerticalSolidList"/>
    <dgm:cxn modelId="{10D2CA1B-3423-4471-B8C9-61A568A5BC35}" type="presParOf" srcId="{66E75DDE-7180-4B50-8935-3400289139EE}" destId="{FB7A46BF-DE76-4F8A-BB5C-4863FBE506E7}" srcOrd="2" destOrd="0" presId="urn:microsoft.com/office/officeart/2018/2/layout/IconVerticalSolidList"/>
    <dgm:cxn modelId="{C659336C-FA41-4786-A7B4-0A686230D4E0}" type="presParOf" srcId="{66E75DDE-7180-4B50-8935-3400289139EE}" destId="{462588E4-4F88-4D89-AC14-B46A4B6E56D6}" srcOrd="3" destOrd="0" presId="urn:microsoft.com/office/officeart/2018/2/layout/IconVerticalSolidList"/>
    <dgm:cxn modelId="{4B0825E1-F6A7-4C08-85FE-E89DF613A1D2}" type="presParOf" srcId="{95C32EEA-4813-403C-8E7E-B9747C72ED38}" destId="{F76B74F6-577A-4875-8C31-47F056619008}" srcOrd="1" destOrd="0" presId="urn:microsoft.com/office/officeart/2018/2/layout/IconVerticalSolidList"/>
    <dgm:cxn modelId="{6327D168-A0C7-42F6-841D-5CC2ACFE2403}" type="presParOf" srcId="{95C32EEA-4813-403C-8E7E-B9747C72ED38}" destId="{5851317F-A992-4C45-AD01-966BDB159C18}" srcOrd="2" destOrd="0" presId="urn:microsoft.com/office/officeart/2018/2/layout/IconVerticalSolidList"/>
    <dgm:cxn modelId="{6B28ED2D-A2F1-4381-A691-4B2D40F29272}" type="presParOf" srcId="{5851317F-A992-4C45-AD01-966BDB159C18}" destId="{C425A284-B79D-432C-874F-599D161CFA92}" srcOrd="0" destOrd="0" presId="urn:microsoft.com/office/officeart/2018/2/layout/IconVerticalSolidList"/>
    <dgm:cxn modelId="{E78A4C8E-AD3B-4650-B8D6-D7CFF765967A}" type="presParOf" srcId="{5851317F-A992-4C45-AD01-966BDB159C18}" destId="{71213B5F-C714-409F-A9EC-AC34F69E0DB7}" srcOrd="1" destOrd="0" presId="urn:microsoft.com/office/officeart/2018/2/layout/IconVerticalSolidList"/>
    <dgm:cxn modelId="{007E844D-E4EE-4A99-9CED-5A1DC825AFD7}" type="presParOf" srcId="{5851317F-A992-4C45-AD01-966BDB159C18}" destId="{11EA4A5F-1779-4560-B87B-EA7390478B25}" srcOrd="2" destOrd="0" presId="urn:microsoft.com/office/officeart/2018/2/layout/IconVerticalSolidList"/>
    <dgm:cxn modelId="{8CFFB1CB-7D6B-4E1E-9299-E9D83583FB06}" type="presParOf" srcId="{5851317F-A992-4C45-AD01-966BDB159C18}" destId="{0137A687-2594-4025-92E3-9C0DA663334C}" srcOrd="3" destOrd="0" presId="urn:microsoft.com/office/officeart/2018/2/layout/IconVerticalSolidList"/>
    <dgm:cxn modelId="{AE86808C-CF7A-4F3B-B018-2B19F92ED2EA}" type="presParOf" srcId="{95C32EEA-4813-403C-8E7E-B9747C72ED38}" destId="{F539AECE-0EE1-43E7-BF19-05E330EBA69D}" srcOrd="3" destOrd="0" presId="urn:microsoft.com/office/officeart/2018/2/layout/IconVerticalSolidList"/>
    <dgm:cxn modelId="{E6177E8A-3976-4C4B-8B19-6EEB6F74FF0C}" type="presParOf" srcId="{95C32EEA-4813-403C-8E7E-B9747C72ED38}" destId="{90A0DB69-AEC4-441C-914F-554B4108DA90}" srcOrd="4" destOrd="0" presId="urn:microsoft.com/office/officeart/2018/2/layout/IconVerticalSolidList"/>
    <dgm:cxn modelId="{A33B10D6-D4A9-42CB-96FC-9FC921134B7F}" type="presParOf" srcId="{90A0DB69-AEC4-441C-914F-554B4108DA90}" destId="{B4042561-EB4F-44BC-95FD-E939BD5094E2}" srcOrd="0" destOrd="0" presId="urn:microsoft.com/office/officeart/2018/2/layout/IconVerticalSolidList"/>
    <dgm:cxn modelId="{04E79F03-DBFD-4E36-A44B-D6EA6D61486D}" type="presParOf" srcId="{90A0DB69-AEC4-441C-914F-554B4108DA90}" destId="{CFCAF5BA-C2E7-4E7D-B46C-2452BAB5BE7A}" srcOrd="1" destOrd="0" presId="urn:microsoft.com/office/officeart/2018/2/layout/IconVerticalSolidList"/>
    <dgm:cxn modelId="{A452DB84-A245-498B-B182-EBEFFAFBC712}" type="presParOf" srcId="{90A0DB69-AEC4-441C-914F-554B4108DA90}" destId="{664BF6DE-88DA-411C-9284-614F11D1D793}" srcOrd="2" destOrd="0" presId="urn:microsoft.com/office/officeart/2018/2/layout/IconVerticalSolidList"/>
    <dgm:cxn modelId="{097194A8-7F93-4F7B-B718-AE0E16C4829E}" type="presParOf" srcId="{90A0DB69-AEC4-441C-914F-554B4108DA90}" destId="{31074C6E-32CA-4678-8066-5244A16814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C086E-A2E4-4B6D-93F1-23BF049FD6FC}" type="doc">
      <dgm:prSet loTypeId="urn:microsoft.com/office/officeart/2005/8/layout/lProcess2" loCatId="list" qsTypeId="urn:microsoft.com/office/officeart/2005/8/quickstyle/simple1" qsCatId="simple" csTypeId="urn:microsoft.com/office/officeart/2005/8/colors/accent0_2" csCatId="mainScheme" phldr="1"/>
      <dgm:spPr/>
      <dgm:t>
        <a:bodyPr/>
        <a:lstStyle/>
        <a:p>
          <a:endParaRPr lang="en-GB"/>
        </a:p>
      </dgm:t>
    </dgm:pt>
    <dgm:pt modelId="{11FB32E3-6773-4895-976D-FE500F6B2B8B}">
      <dgm:prSet phldrT="[Text]" custT="1"/>
      <dgm:spPr>
        <a:solidFill>
          <a:schemeClr val="bg2">
            <a:alpha val="25000"/>
          </a:schemeClr>
        </a:solidFill>
      </dgm:spPr>
      <dgm:t>
        <a:bodyPr/>
        <a:lstStyle/>
        <a:p>
          <a:pPr rtl="0"/>
          <a:r>
            <a:rPr lang="en-GB" sz="2400" b="1">
              <a:solidFill>
                <a:schemeClr val="bg2"/>
              </a:solidFill>
              <a:latin typeface="Calibri Light" panose="020F0302020204030204"/>
            </a:rPr>
            <a:t>Internal Leadership</a:t>
          </a:r>
          <a:br>
            <a:rPr lang="en-GB" sz="2400" b="1">
              <a:solidFill>
                <a:schemeClr val="bg2"/>
              </a:solidFill>
              <a:latin typeface="Calibri Light" panose="020F0302020204030204"/>
            </a:rPr>
          </a:br>
          <a:r>
            <a:rPr lang="en-GB" sz="2400" b="1">
              <a:solidFill>
                <a:schemeClr val="bg2"/>
              </a:solidFill>
              <a:latin typeface="Calibri Light" panose="020F0302020204030204"/>
            </a:rPr>
            <a:t>Review</a:t>
          </a:r>
          <a:endParaRPr lang="en-GB" sz="2400" b="1">
            <a:solidFill>
              <a:schemeClr val="bg2"/>
            </a:solidFill>
          </a:endParaRPr>
        </a:p>
      </dgm:t>
    </dgm:pt>
    <dgm:pt modelId="{1413ACEB-E1E0-47A9-A39A-A78141D4A7EE}" type="parTrans" cxnId="{91F5D23A-27B4-45F5-A3D8-7BC26D8C2A46}">
      <dgm:prSet/>
      <dgm:spPr/>
      <dgm:t>
        <a:bodyPr/>
        <a:lstStyle/>
        <a:p>
          <a:endParaRPr lang="en-GB">
            <a:solidFill>
              <a:schemeClr val="bg1"/>
            </a:solidFill>
          </a:endParaRPr>
        </a:p>
      </dgm:t>
    </dgm:pt>
    <dgm:pt modelId="{B1D8BD64-6A09-4243-9CED-8A2E7500F2DC}" type="sibTrans" cxnId="{91F5D23A-27B4-45F5-A3D8-7BC26D8C2A46}">
      <dgm:prSet/>
      <dgm:spPr/>
      <dgm:t>
        <a:bodyPr/>
        <a:lstStyle/>
        <a:p>
          <a:endParaRPr lang="en-GB">
            <a:solidFill>
              <a:schemeClr val="bg1"/>
            </a:solidFill>
          </a:endParaRPr>
        </a:p>
      </dgm:t>
    </dgm:pt>
    <dgm:pt modelId="{E764DF63-B054-457C-8242-9B81866F7636}">
      <dgm:prSet phldrT="[Text]"/>
      <dgm:spPr>
        <a:ln>
          <a:noFill/>
        </a:ln>
      </dgm:spPr>
      <dgm:t>
        <a:bodyPr/>
        <a:lstStyle/>
        <a:p>
          <a:r>
            <a:rPr lang="en-GB" b="1">
              <a:solidFill>
                <a:schemeClr val="bg2"/>
              </a:solidFill>
            </a:rPr>
            <a:t>Broadening understanding through wider </a:t>
          </a:r>
          <a:r>
            <a:rPr lang="en-GB" b="1">
              <a:solidFill>
                <a:schemeClr val="bg2"/>
              </a:solidFill>
              <a:latin typeface="Calibri"/>
              <a:cs typeface="Calibri"/>
            </a:rPr>
            <a:t>SLT engagement in Careers</a:t>
          </a:r>
          <a:endParaRPr lang="en-GB">
            <a:solidFill>
              <a:schemeClr val="bg2"/>
            </a:solidFill>
            <a:latin typeface="Calibri"/>
            <a:cs typeface="Calibri"/>
          </a:endParaRPr>
        </a:p>
      </dgm:t>
    </dgm:pt>
    <dgm:pt modelId="{BFA01378-B77E-400D-BB21-D4F8AC7F7FF6}" type="parTrans" cxnId="{FB178645-FCB5-4675-8E32-E973E0EBD120}">
      <dgm:prSet/>
      <dgm:spPr/>
      <dgm:t>
        <a:bodyPr/>
        <a:lstStyle/>
        <a:p>
          <a:endParaRPr lang="en-GB">
            <a:solidFill>
              <a:schemeClr val="bg1"/>
            </a:solidFill>
          </a:endParaRPr>
        </a:p>
      </dgm:t>
    </dgm:pt>
    <dgm:pt modelId="{56E6EC8E-C636-49D5-B20E-57C0A6372CBC}" type="sibTrans" cxnId="{FB178645-FCB5-4675-8E32-E973E0EBD120}">
      <dgm:prSet/>
      <dgm:spPr/>
      <dgm:t>
        <a:bodyPr/>
        <a:lstStyle/>
        <a:p>
          <a:endParaRPr lang="en-GB">
            <a:solidFill>
              <a:schemeClr val="bg1"/>
            </a:solidFill>
          </a:endParaRPr>
        </a:p>
      </dgm:t>
    </dgm:pt>
    <dgm:pt modelId="{81C0F462-133D-4B87-B16A-51A795164869}">
      <dgm:prSet phldrT="[Text]"/>
      <dgm:spPr>
        <a:ln>
          <a:noFill/>
        </a:ln>
      </dgm:spPr>
      <dgm:t>
        <a:bodyPr/>
        <a:lstStyle/>
        <a:p>
          <a:r>
            <a:rPr lang="en-GB" b="1">
              <a:solidFill>
                <a:schemeClr val="bg2"/>
              </a:solidFill>
              <a:latin typeface="Calibri"/>
              <a:cs typeface="Calibri"/>
            </a:rPr>
            <a:t>Collaborative awareness of current positioning of careers</a:t>
          </a:r>
          <a:endParaRPr lang="en-GB">
            <a:solidFill>
              <a:schemeClr val="bg2"/>
            </a:solidFill>
            <a:latin typeface="Calibri"/>
            <a:cs typeface="Calibri"/>
          </a:endParaRPr>
        </a:p>
      </dgm:t>
    </dgm:pt>
    <dgm:pt modelId="{DFFDABDA-3AB4-4B62-A035-C4FFE94FF663}" type="parTrans" cxnId="{4DF907C5-CE2A-4191-92A5-E5D6E6185D06}">
      <dgm:prSet/>
      <dgm:spPr/>
      <dgm:t>
        <a:bodyPr/>
        <a:lstStyle/>
        <a:p>
          <a:endParaRPr lang="en-GB">
            <a:solidFill>
              <a:schemeClr val="bg1"/>
            </a:solidFill>
          </a:endParaRPr>
        </a:p>
      </dgm:t>
    </dgm:pt>
    <dgm:pt modelId="{318AFAD9-9950-4EE8-B7CB-8DB3935AB528}" type="sibTrans" cxnId="{4DF907C5-CE2A-4191-92A5-E5D6E6185D06}">
      <dgm:prSet/>
      <dgm:spPr/>
      <dgm:t>
        <a:bodyPr/>
        <a:lstStyle/>
        <a:p>
          <a:endParaRPr lang="en-GB">
            <a:solidFill>
              <a:schemeClr val="bg1"/>
            </a:solidFill>
          </a:endParaRPr>
        </a:p>
      </dgm:t>
    </dgm:pt>
    <dgm:pt modelId="{752ECFB5-12E8-46E6-AB8B-18DD0410E328}">
      <dgm:prSet phldrT="[Text]" custT="1"/>
      <dgm:spPr>
        <a:solidFill>
          <a:schemeClr val="accent6">
            <a:alpha val="25000"/>
          </a:schemeClr>
        </a:solidFill>
      </dgm:spPr>
      <dgm:t>
        <a:bodyPr/>
        <a:lstStyle/>
        <a:p>
          <a:r>
            <a:rPr lang="en-GB" sz="2400">
              <a:solidFill>
                <a:schemeClr val="accent6"/>
              </a:solidFill>
            </a:rPr>
            <a:t>Peer-to-Peer Review</a:t>
          </a:r>
        </a:p>
      </dgm:t>
    </dgm:pt>
    <dgm:pt modelId="{79B7A5CB-B6F2-49A4-885A-3B4F358BBF76}" type="parTrans" cxnId="{11F229A8-2ED7-4820-B39A-A3024B193870}">
      <dgm:prSet/>
      <dgm:spPr/>
      <dgm:t>
        <a:bodyPr/>
        <a:lstStyle/>
        <a:p>
          <a:endParaRPr lang="en-GB">
            <a:solidFill>
              <a:schemeClr val="bg1"/>
            </a:solidFill>
          </a:endParaRPr>
        </a:p>
      </dgm:t>
    </dgm:pt>
    <dgm:pt modelId="{1FF3B4F5-147A-4AB3-9BAD-40AF2A356AF5}" type="sibTrans" cxnId="{11F229A8-2ED7-4820-B39A-A3024B193870}">
      <dgm:prSet/>
      <dgm:spPr/>
      <dgm:t>
        <a:bodyPr/>
        <a:lstStyle/>
        <a:p>
          <a:endParaRPr lang="en-GB">
            <a:solidFill>
              <a:schemeClr val="bg1"/>
            </a:solidFill>
          </a:endParaRPr>
        </a:p>
      </dgm:t>
    </dgm:pt>
    <dgm:pt modelId="{E73FE668-8532-4CC4-B841-706CF75DD66D}">
      <dgm:prSet phldrT="[Text]"/>
      <dgm:spPr>
        <a:ln>
          <a:noFill/>
        </a:ln>
      </dgm:spPr>
      <dgm:t>
        <a:bodyPr/>
        <a:lstStyle/>
        <a:p>
          <a:pPr rtl="0"/>
          <a:r>
            <a:rPr lang="en-GB" b="1">
              <a:solidFill>
                <a:schemeClr val="accent6"/>
              </a:solidFill>
              <a:latin typeface="Calibri"/>
              <a:ea typeface="Lato"/>
              <a:cs typeface="Calibri"/>
            </a:rPr>
            <a:t>Support and challenge from peers with a focus on impact and quality of provision</a:t>
          </a:r>
          <a:endParaRPr lang="en-GB">
            <a:solidFill>
              <a:schemeClr val="accent6"/>
            </a:solidFill>
          </a:endParaRPr>
        </a:p>
      </dgm:t>
    </dgm:pt>
    <dgm:pt modelId="{F6A3E40F-6616-401D-85F3-2E8D20D539BF}" type="parTrans" cxnId="{1C656054-780C-45D5-A89B-F4CBA554FAEB}">
      <dgm:prSet/>
      <dgm:spPr/>
      <dgm:t>
        <a:bodyPr/>
        <a:lstStyle/>
        <a:p>
          <a:endParaRPr lang="en-GB">
            <a:solidFill>
              <a:schemeClr val="bg1"/>
            </a:solidFill>
          </a:endParaRPr>
        </a:p>
      </dgm:t>
    </dgm:pt>
    <dgm:pt modelId="{D395B29E-AB2F-47A2-81CB-BD0A09498FFF}" type="sibTrans" cxnId="{1C656054-780C-45D5-A89B-F4CBA554FAEB}">
      <dgm:prSet/>
      <dgm:spPr/>
      <dgm:t>
        <a:bodyPr/>
        <a:lstStyle/>
        <a:p>
          <a:endParaRPr lang="en-GB">
            <a:solidFill>
              <a:schemeClr val="bg1"/>
            </a:solidFill>
          </a:endParaRPr>
        </a:p>
      </dgm:t>
    </dgm:pt>
    <dgm:pt modelId="{6C28496A-EAC9-4403-953E-095E1C972416}">
      <dgm:prSet phldrT="[Text]"/>
      <dgm:spPr>
        <a:ln>
          <a:noFill/>
        </a:ln>
      </dgm:spPr>
      <dgm:t>
        <a:bodyPr/>
        <a:lstStyle/>
        <a:p>
          <a:pPr rtl="0"/>
          <a:r>
            <a:rPr lang="en-GB" b="1">
              <a:solidFill>
                <a:schemeClr val="accent6"/>
              </a:solidFill>
              <a:latin typeface="Calibri"/>
              <a:ea typeface="Lato"/>
              <a:cs typeface="Calibri"/>
            </a:rPr>
            <a:t>Expert guidance from a trained facilitator using standardised methodology </a:t>
          </a:r>
          <a:endParaRPr lang="en-GB">
            <a:solidFill>
              <a:schemeClr val="accent6"/>
            </a:solidFill>
            <a:latin typeface="Calibri Light" panose="020F0302020204030204"/>
          </a:endParaRPr>
        </a:p>
      </dgm:t>
    </dgm:pt>
    <dgm:pt modelId="{354E1C91-0797-4B76-BEA1-FA7727630809}" type="parTrans" cxnId="{1CCE8A06-D43B-4198-94D8-4F219A10DBC0}">
      <dgm:prSet/>
      <dgm:spPr/>
      <dgm:t>
        <a:bodyPr/>
        <a:lstStyle/>
        <a:p>
          <a:endParaRPr lang="en-GB">
            <a:solidFill>
              <a:schemeClr val="bg1"/>
            </a:solidFill>
          </a:endParaRPr>
        </a:p>
      </dgm:t>
    </dgm:pt>
    <dgm:pt modelId="{C938964B-BB02-4AAB-8DDF-E8550782490A}" type="sibTrans" cxnId="{1CCE8A06-D43B-4198-94D8-4F219A10DBC0}">
      <dgm:prSet/>
      <dgm:spPr/>
      <dgm:t>
        <a:bodyPr/>
        <a:lstStyle/>
        <a:p>
          <a:endParaRPr lang="en-GB">
            <a:solidFill>
              <a:schemeClr val="bg1"/>
            </a:solidFill>
          </a:endParaRPr>
        </a:p>
      </dgm:t>
    </dgm:pt>
    <dgm:pt modelId="{FA41FA8B-5CA1-422E-B838-90AC2966A14F}">
      <dgm:prSet phldrT="[Text]" custT="1"/>
      <dgm:spPr/>
      <dgm:t>
        <a:bodyPr/>
        <a:lstStyle/>
        <a:p>
          <a:pPr rtl="0"/>
          <a:r>
            <a:rPr lang="en-GB" sz="2400">
              <a:solidFill>
                <a:schemeClr val="tx2"/>
              </a:solidFill>
            </a:rPr>
            <a:t>Summary of Review, </a:t>
          </a:r>
          <a:br>
            <a:rPr lang="en-GB" sz="2400">
              <a:solidFill>
                <a:schemeClr val="tx2"/>
              </a:solidFill>
            </a:rPr>
          </a:br>
          <a:r>
            <a:rPr lang="en-GB" sz="2400">
              <a:solidFill>
                <a:schemeClr val="tx2"/>
              </a:solidFill>
            </a:rPr>
            <a:t>Action Planning and Post-Review Stages</a:t>
          </a:r>
          <a:r>
            <a:rPr lang="en-GB" sz="2400">
              <a:solidFill>
                <a:schemeClr val="tx2"/>
              </a:solidFill>
              <a:latin typeface="Calibri Light" panose="020F0302020204030204"/>
            </a:rPr>
            <a:t> </a:t>
          </a:r>
          <a:endParaRPr lang="en-GB" sz="2400">
            <a:solidFill>
              <a:schemeClr val="tx2"/>
            </a:solidFill>
          </a:endParaRPr>
        </a:p>
      </dgm:t>
    </dgm:pt>
    <dgm:pt modelId="{2D0F071E-4C81-4FC3-92AF-52B2D24D6E7B}" type="parTrans" cxnId="{3053639A-B879-4536-A131-102FB301C32A}">
      <dgm:prSet/>
      <dgm:spPr/>
      <dgm:t>
        <a:bodyPr/>
        <a:lstStyle/>
        <a:p>
          <a:endParaRPr lang="en-GB">
            <a:solidFill>
              <a:schemeClr val="bg1"/>
            </a:solidFill>
          </a:endParaRPr>
        </a:p>
      </dgm:t>
    </dgm:pt>
    <dgm:pt modelId="{E39D23F2-0AEF-45B4-8727-10692D3D6883}" type="sibTrans" cxnId="{3053639A-B879-4536-A131-102FB301C32A}">
      <dgm:prSet/>
      <dgm:spPr/>
      <dgm:t>
        <a:bodyPr/>
        <a:lstStyle/>
        <a:p>
          <a:endParaRPr lang="en-GB">
            <a:solidFill>
              <a:schemeClr val="bg1"/>
            </a:solidFill>
          </a:endParaRPr>
        </a:p>
      </dgm:t>
    </dgm:pt>
    <dgm:pt modelId="{A6BA85A4-EC45-4D21-82E1-F984FDBCEBCA}">
      <dgm:prSet phldrT="[Text]"/>
      <dgm:spPr>
        <a:ln>
          <a:noFill/>
        </a:ln>
      </dgm:spPr>
      <dgm:t>
        <a:bodyPr/>
        <a:lstStyle/>
        <a:p>
          <a:pPr rtl="0"/>
          <a:r>
            <a:rPr lang="en-GB" b="1">
              <a:latin typeface="Calibri"/>
              <a:ea typeface="Lato"/>
              <a:cs typeface="Calibri"/>
            </a:rPr>
            <a:t>A summary of identified strengths and agreed highest leverage actions to inform SLT and Governors</a:t>
          </a:r>
          <a:endParaRPr lang="en-GB"/>
        </a:p>
      </dgm:t>
    </dgm:pt>
    <dgm:pt modelId="{8588A6A2-6214-4B0D-A306-3A8564AEECBD}" type="parTrans" cxnId="{0485F5CC-0D47-4947-AB65-017E1CFCCA30}">
      <dgm:prSet/>
      <dgm:spPr/>
      <dgm:t>
        <a:bodyPr/>
        <a:lstStyle/>
        <a:p>
          <a:endParaRPr lang="en-GB">
            <a:solidFill>
              <a:schemeClr val="bg1"/>
            </a:solidFill>
          </a:endParaRPr>
        </a:p>
      </dgm:t>
    </dgm:pt>
    <dgm:pt modelId="{57C62565-94F2-4F5C-859C-A95D9C1DB739}" type="sibTrans" cxnId="{0485F5CC-0D47-4947-AB65-017E1CFCCA30}">
      <dgm:prSet/>
      <dgm:spPr/>
      <dgm:t>
        <a:bodyPr/>
        <a:lstStyle/>
        <a:p>
          <a:endParaRPr lang="en-GB">
            <a:solidFill>
              <a:schemeClr val="bg1"/>
            </a:solidFill>
          </a:endParaRPr>
        </a:p>
      </dgm:t>
    </dgm:pt>
    <dgm:pt modelId="{EFD827B0-36C6-4F7C-8B4F-A84F41B1670A}">
      <dgm:prSet phldrT="[Text]"/>
      <dgm:spPr>
        <a:ln>
          <a:noFill/>
        </a:ln>
      </dgm:spPr>
      <dgm:t>
        <a:bodyPr/>
        <a:lstStyle/>
        <a:p>
          <a:r>
            <a:rPr lang="en-GB" b="1">
              <a:latin typeface="Calibri"/>
              <a:ea typeface="Lato"/>
              <a:cs typeface="Calibri"/>
            </a:rPr>
            <a:t>Collaborative action planning to ensure sustainable, strategic, impact-driven improvement</a:t>
          </a:r>
          <a:endParaRPr lang="en-GB" b="1"/>
        </a:p>
      </dgm:t>
    </dgm:pt>
    <dgm:pt modelId="{77AECB50-6281-43CC-A0AD-7258018C2588}" type="parTrans" cxnId="{06C1DC12-4BAE-4BD5-B5E0-B148DD8C0E08}">
      <dgm:prSet/>
      <dgm:spPr/>
      <dgm:t>
        <a:bodyPr/>
        <a:lstStyle/>
        <a:p>
          <a:endParaRPr lang="en-GB">
            <a:solidFill>
              <a:schemeClr val="bg1"/>
            </a:solidFill>
          </a:endParaRPr>
        </a:p>
      </dgm:t>
    </dgm:pt>
    <dgm:pt modelId="{378FCFC6-8893-4203-AB6D-CD0527AAFAE1}" type="sibTrans" cxnId="{06C1DC12-4BAE-4BD5-B5E0-B148DD8C0E08}">
      <dgm:prSet/>
      <dgm:spPr/>
      <dgm:t>
        <a:bodyPr/>
        <a:lstStyle/>
        <a:p>
          <a:endParaRPr lang="en-GB">
            <a:solidFill>
              <a:schemeClr val="bg1"/>
            </a:solidFill>
          </a:endParaRPr>
        </a:p>
      </dgm:t>
    </dgm:pt>
    <dgm:pt modelId="{2E2AE1B5-4788-4477-933A-38FCF4B6E6E0}">
      <dgm:prSet phldrT="[Text]"/>
      <dgm:spPr>
        <a:ln>
          <a:noFill/>
        </a:ln>
      </dgm:spPr>
      <dgm:t>
        <a:bodyPr/>
        <a:lstStyle/>
        <a:p>
          <a:pPr rtl="0"/>
          <a:r>
            <a:rPr lang="en-GB" b="1">
              <a:solidFill>
                <a:schemeClr val="bg2"/>
              </a:solidFill>
              <a:latin typeface="Calibri"/>
              <a:cs typeface="Calibri"/>
            </a:rPr>
            <a:t>Stimulates initial thoughts around how to achieve progress through the Maturity Model</a:t>
          </a:r>
          <a:endParaRPr lang="en-GB">
            <a:solidFill>
              <a:schemeClr val="bg2"/>
            </a:solidFill>
            <a:latin typeface="Calibri"/>
            <a:cs typeface="Calibri"/>
          </a:endParaRPr>
        </a:p>
      </dgm:t>
    </dgm:pt>
    <dgm:pt modelId="{8CAEF5AB-3890-47CC-980D-671EBA396452}" type="parTrans" cxnId="{099010F0-878D-4F00-B1D8-5B7F47C38BCC}">
      <dgm:prSet/>
      <dgm:spPr/>
      <dgm:t>
        <a:bodyPr/>
        <a:lstStyle/>
        <a:p>
          <a:endParaRPr lang="en-GB">
            <a:solidFill>
              <a:schemeClr val="bg1"/>
            </a:solidFill>
          </a:endParaRPr>
        </a:p>
      </dgm:t>
    </dgm:pt>
    <dgm:pt modelId="{DCEC50B6-D542-41CB-908B-D4DFE246F02C}" type="sibTrans" cxnId="{099010F0-878D-4F00-B1D8-5B7F47C38BCC}">
      <dgm:prSet/>
      <dgm:spPr/>
      <dgm:t>
        <a:bodyPr/>
        <a:lstStyle/>
        <a:p>
          <a:endParaRPr lang="en-GB">
            <a:solidFill>
              <a:schemeClr val="bg1"/>
            </a:solidFill>
          </a:endParaRPr>
        </a:p>
      </dgm:t>
    </dgm:pt>
    <dgm:pt modelId="{B688FA56-27EB-44A0-93EE-9431A9F05082}">
      <dgm:prSet phldrT="[Text]"/>
      <dgm:spPr>
        <a:ln>
          <a:noFill/>
        </a:ln>
      </dgm:spPr>
      <dgm:t>
        <a:bodyPr/>
        <a:lstStyle/>
        <a:p>
          <a:r>
            <a:rPr lang="en-GB" b="1">
              <a:solidFill>
                <a:schemeClr val="accent6"/>
              </a:solidFill>
              <a:latin typeface="Calibri"/>
              <a:ea typeface="Lato"/>
              <a:cs typeface="Calibri"/>
            </a:rPr>
            <a:t>Collaboratively agreed highest leverage actions prompted by the Maturity Model language</a:t>
          </a:r>
          <a:endParaRPr lang="en-GB">
            <a:solidFill>
              <a:schemeClr val="accent6"/>
            </a:solidFill>
          </a:endParaRPr>
        </a:p>
      </dgm:t>
    </dgm:pt>
    <dgm:pt modelId="{54EDD214-D05D-48D8-9C74-BA43373C2477}" type="parTrans" cxnId="{EF38BA7C-53DF-4B4E-9ABC-0A9F491895E6}">
      <dgm:prSet/>
      <dgm:spPr/>
      <dgm:t>
        <a:bodyPr/>
        <a:lstStyle/>
        <a:p>
          <a:endParaRPr lang="en-GB">
            <a:solidFill>
              <a:schemeClr val="bg1"/>
            </a:solidFill>
          </a:endParaRPr>
        </a:p>
      </dgm:t>
    </dgm:pt>
    <dgm:pt modelId="{6281B582-B971-4D71-A4E2-C64B685B5E8A}" type="sibTrans" cxnId="{EF38BA7C-53DF-4B4E-9ABC-0A9F491895E6}">
      <dgm:prSet/>
      <dgm:spPr/>
      <dgm:t>
        <a:bodyPr/>
        <a:lstStyle/>
        <a:p>
          <a:endParaRPr lang="en-GB">
            <a:solidFill>
              <a:schemeClr val="bg1"/>
            </a:solidFill>
          </a:endParaRPr>
        </a:p>
      </dgm:t>
    </dgm:pt>
    <dgm:pt modelId="{6BDE3C7C-BB2D-4628-9C51-D5EA412356A6}">
      <dgm:prSet phldrT="[Text]"/>
      <dgm:spPr>
        <a:ln>
          <a:noFill/>
        </a:ln>
      </dgm:spPr>
      <dgm:t>
        <a:bodyPr/>
        <a:lstStyle/>
        <a:p>
          <a:pPr rtl="0"/>
          <a:r>
            <a:rPr lang="en-GB" b="1"/>
            <a:t>Ongoing support to </a:t>
          </a:r>
          <a:r>
            <a:rPr lang="en-GB" b="1">
              <a:latin typeface="+mn-lt"/>
            </a:rPr>
            <a:t>enable long-term impact where careers is leveraged as a vehicle for overall improvement </a:t>
          </a:r>
        </a:p>
      </dgm:t>
    </dgm:pt>
    <dgm:pt modelId="{49FFDA0F-B6D3-4B43-B8A8-19D37D22D43B}" type="parTrans" cxnId="{3AA5F2BB-2622-4CF2-8D33-853D9C8F90E5}">
      <dgm:prSet/>
      <dgm:spPr/>
      <dgm:t>
        <a:bodyPr/>
        <a:lstStyle/>
        <a:p>
          <a:endParaRPr lang="en-GB">
            <a:solidFill>
              <a:schemeClr val="bg1"/>
            </a:solidFill>
          </a:endParaRPr>
        </a:p>
      </dgm:t>
    </dgm:pt>
    <dgm:pt modelId="{E1C2DD2E-71AA-452A-A780-1B2A5EC524F6}" type="sibTrans" cxnId="{3AA5F2BB-2622-4CF2-8D33-853D9C8F90E5}">
      <dgm:prSet/>
      <dgm:spPr/>
      <dgm:t>
        <a:bodyPr/>
        <a:lstStyle/>
        <a:p>
          <a:endParaRPr lang="en-GB">
            <a:solidFill>
              <a:schemeClr val="bg1"/>
            </a:solidFill>
          </a:endParaRPr>
        </a:p>
      </dgm:t>
    </dgm:pt>
    <dgm:pt modelId="{6637F56D-69D6-4205-AF3E-DE3ABA392499}" type="pres">
      <dgm:prSet presAssocID="{C2BC086E-A2E4-4B6D-93F1-23BF049FD6FC}" presName="theList" presStyleCnt="0">
        <dgm:presLayoutVars>
          <dgm:dir/>
          <dgm:animLvl val="lvl"/>
          <dgm:resizeHandles val="exact"/>
        </dgm:presLayoutVars>
      </dgm:prSet>
      <dgm:spPr/>
    </dgm:pt>
    <dgm:pt modelId="{C3C7040C-A0D3-482A-A9A4-BAAC2A684686}" type="pres">
      <dgm:prSet presAssocID="{11FB32E3-6773-4895-976D-FE500F6B2B8B}" presName="compNode" presStyleCnt="0"/>
      <dgm:spPr/>
    </dgm:pt>
    <dgm:pt modelId="{869A0EFC-2638-4790-8F41-6740DDBC5766}" type="pres">
      <dgm:prSet presAssocID="{11FB32E3-6773-4895-976D-FE500F6B2B8B}" presName="aNode" presStyleLbl="bgShp" presStyleIdx="0" presStyleCnt="3"/>
      <dgm:spPr/>
    </dgm:pt>
    <dgm:pt modelId="{E8EA29A9-1C61-4E57-B96F-AD384A4D65E8}" type="pres">
      <dgm:prSet presAssocID="{11FB32E3-6773-4895-976D-FE500F6B2B8B}" presName="textNode" presStyleLbl="bgShp" presStyleIdx="0" presStyleCnt="3"/>
      <dgm:spPr/>
    </dgm:pt>
    <dgm:pt modelId="{988DE9C3-469B-4D07-8EAC-75F0B7BFD777}" type="pres">
      <dgm:prSet presAssocID="{11FB32E3-6773-4895-976D-FE500F6B2B8B}" presName="compChildNode" presStyleCnt="0"/>
      <dgm:spPr/>
    </dgm:pt>
    <dgm:pt modelId="{E263ECEE-EF97-496B-AF7B-C21A91B14A9A}" type="pres">
      <dgm:prSet presAssocID="{11FB32E3-6773-4895-976D-FE500F6B2B8B}" presName="theInnerList" presStyleCnt="0"/>
      <dgm:spPr/>
    </dgm:pt>
    <dgm:pt modelId="{911E4DD7-756F-4E1F-B4F8-DDEE33943B18}" type="pres">
      <dgm:prSet presAssocID="{E764DF63-B054-457C-8242-9B81866F7636}" presName="childNode" presStyleLbl="node1" presStyleIdx="0" presStyleCnt="9">
        <dgm:presLayoutVars>
          <dgm:bulletEnabled val="1"/>
        </dgm:presLayoutVars>
      </dgm:prSet>
      <dgm:spPr/>
    </dgm:pt>
    <dgm:pt modelId="{BB037730-AA7D-431A-B642-CF5D9502AFB1}" type="pres">
      <dgm:prSet presAssocID="{E764DF63-B054-457C-8242-9B81866F7636}" presName="aSpace2" presStyleCnt="0"/>
      <dgm:spPr/>
    </dgm:pt>
    <dgm:pt modelId="{9A6B49AF-8738-4B06-A1C4-14B96DE0BD85}" type="pres">
      <dgm:prSet presAssocID="{81C0F462-133D-4B87-B16A-51A795164869}" presName="childNode" presStyleLbl="node1" presStyleIdx="1" presStyleCnt="9">
        <dgm:presLayoutVars>
          <dgm:bulletEnabled val="1"/>
        </dgm:presLayoutVars>
      </dgm:prSet>
      <dgm:spPr/>
    </dgm:pt>
    <dgm:pt modelId="{88F4DD98-CD43-47C8-935C-0F87DC4B7B30}" type="pres">
      <dgm:prSet presAssocID="{81C0F462-133D-4B87-B16A-51A795164869}" presName="aSpace2" presStyleCnt="0"/>
      <dgm:spPr/>
    </dgm:pt>
    <dgm:pt modelId="{3D5EEB99-E1A2-4BC3-ACC6-AA254CDAFE38}" type="pres">
      <dgm:prSet presAssocID="{2E2AE1B5-4788-4477-933A-38FCF4B6E6E0}" presName="childNode" presStyleLbl="node1" presStyleIdx="2" presStyleCnt="9">
        <dgm:presLayoutVars>
          <dgm:bulletEnabled val="1"/>
        </dgm:presLayoutVars>
      </dgm:prSet>
      <dgm:spPr/>
    </dgm:pt>
    <dgm:pt modelId="{FAEF607C-22D8-4BCE-A05B-2191679C6DF5}" type="pres">
      <dgm:prSet presAssocID="{11FB32E3-6773-4895-976D-FE500F6B2B8B}" presName="aSpace" presStyleCnt="0"/>
      <dgm:spPr/>
    </dgm:pt>
    <dgm:pt modelId="{3AECCC8B-2680-4E76-961D-D3F407A67A86}" type="pres">
      <dgm:prSet presAssocID="{752ECFB5-12E8-46E6-AB8B-18DD0410E328}" presName="compNode" presStyleCnt="0"/>
      <dgm:spPr/>
    </dgm:pt>
    <dgm:pt modelId="{52B5ABC6-53A3-4A32-A5C3-D24F87050C60}" type="pres">
      <dgm:prSet presAssocID="{752ECFB5-12E8-46E6-AB8B-18DD0410E328}" presName="aNode" presStyleLbl="bgShp" presStyleIdx="1" presStyleCnt="3"/>
      <dgm:spPr/>
    </dgm:pt>
    <dgm:pt modelId="{DF0C39E2-197C-40E7-B8E5-4ED64C3411C6}" type="pres">
      <dgm:prSet presAssocID="{752ECFB5-12E8-46E6-AB8B-18DD0410E328}" presName="textNode" presStyleLbl="bgShp" presStyleIdx="1" presStyleCnt="3"/>
      <dgm:spPr/>
    </dgm:pt>
    <dgm:pt modelId="{00202196-AF7D-4DF2-93AC-4DB572E2B28E}" type="pres">
      <dgm:prSet presAssocID="{752ECFB5-12E8-46E6-AB8B-18DD0410E328}" presName="compChildNode" presStyleCnt="0"/>
      <dgm:spPr/>
    </dgm:pt>
    <dgm:pt modelId="{67A05BC7-2417-4523-9ACF-E988DDB47877}" type="pres">
      <dgm:prSet presAssocID="{752ECFB5-12E8-46E6-AB8B-18DD0410E328}" presName="theInnerList" presStyleCnt="0"/>
      <dgm:spPr/>
    </dgm:pt>
    <dgm:pt modelId="{818101FE-089B-47CC-9498-337902AE7B3A}" type="pres">
      <dgm:prSet presAssocID="{E73FE668-8532-4CC4-B841-706CF75DD66D}" presName="childNode" presStyleLbl="node1" presStyleIdx="3" presStyleCnt="9">
        <dgm:presLayoutVars>
          <dgm:bulletEnabled val="1"/>
        </dgm:presLayoutVars>
      </dgm:prSet>
      <dgm:spPr/>
    </dgm:pt>
    <dgm:pt modelId="{02CF27F8-3155-4CB5-B5A0-3C0B76B43857}" type="pres">
      <dgm:prSet presAssocID="{E73FE668-8532-4CC4-B841-706CF75DD66D}" presName="aSpace2" presStyleCnt="0"/>
      <dgm:spPr/>
    </dgm:pt>
    <dgm:pt modelId="{7DE71011-0027-4F3B-B3CC-5B0050CAE79F}" type="pres">
      <dgm:prSet presAssocID="{6C28496A-EAC9-4403-953E-095E1C972416}" presName="childNode" presStyleLbl="node1" presStyleIdx="4" presStyleCnt="9">
        <dgm:presLayoutVars>
          <dgm:bulletEnabled val="1"/>
        </dgm:presLayoutVars>
      </dgm:prSet>
      <dgm:spPr/>
    </dgm:pt>
    <dgm:pt modelId="{E88D5836-8962-4CD6-896E-5C0C6DF22651}" type="pres">
      <dgm:prSet presAssocID="{6C28496A-EAC9-4403-953E-095E1C972416}" presName="aSpace2" presStyleCnt="0"/>
      <dgm:spPr/>
    </dgm:pt>
    <dgm:pt modelId="{2BE955AC-5A39-47B9-AA28-A8908C2CE73F}" type="pres">
      <dgm:prSet presAssocID="{B688FA56-27EB-44A0-93EE-9431A9F05082}" presName="childNode" presStyleLbl="node1" presStyleIdx="5" presStyleCnt="9">
        <dgm:presLayoutVars>
          <dgm:bulletEnabled val="1"/>
        </dgm:presLayoutVars>
      </dgm:prSet>
      <dgm:spPr/>
    </dgm:pt>
    <dgm:pt modelId="{22863519-5D07-4F22-AD7D-70712C5BC441}" type="pres">
      <dgm:prSet presAssocID="{752ECFB5-12E8-46E6-AB8B-18DD0410E328}" presName="aSpace" presStyleCnt="0"/>
      <dgm:spPr/>
    </dgm:pt>
    <dgm:pt modelId="{B07B7007-92EE-435E-9E1E-529490C90F7E}" type="pres">
      <dgm:prSet presAssocID="{FA41FA8B-5CA1-422E-B838-90AC2966A14F}" presName="compNode" presStyleCnt="0"/>
      <dgm:spPr/>
    </dgm:pt>
    <dgm:pt modelId="{F62A0096-9986-4ABB-8344-F41C432E6C17}" type="pres">
      <dgm:prSet presAssocID="{FA41FA8B-5CA1-422E-B838-90AC2966A14F}" presName="aNode" presStyleLbl="bgShp" presStyleIdx="2" presStyleCnt="3"/>
      <dgm:spPr/>
    </dgm:pt>
    <dgm:pt modelId="{704EBC0E-2825-459C-B95D-C3355AF64026}" type="pres">
      <dgm:prSet presAssocID="{FA41FA8B-5CA1-422E-B838-90AC2966A14F}" presName="textNode" presStyleLbl="bgShp" presStyleIdx="2" presStyleCnt="3"/>
      <dgm:spPr/>
    </dgm:pt>
    <dgm:pt modelId="{2D306C7E-79EB-4880-9B3D-535A41F75C12}" type="pres">
      <dgm:prSet presAssocID="{FA41FA8B-5CA1-422E-B838-90AC2966A14F}" presName="compChildNode" presStyleCnt="0"/>
      <dgm:spPr/>
    </dgm:pt>
    <dgm:pt modelId="{344EADF2-E63C-451E-A89E-905042CFBCDE}" type="pres">
      <dgm:prSet presAssocID="{FA41FA8B-5CA1-422E-B838-90AC2966A14F}" presName="theInnerList" presStyleCnt="0"/>
      <dgm:spPr/>
    </dgm:pt>
    <dgm:pt modelId="{D849A023-DBA2-4065-910A-0FF5853D0A6D}" type="pres">
      <dgm:prSet presAssocID="{A6BA85A4-EC45-4D21-82E1-F984FDBCEBCA}" presName="childNode" presStyleLbl="node1" presStyleIdx="6" presStyleCnt="9">
        <dgm:presLayoutVars>
          <dgm:bulletEnabled val="1"/>
        </dgm:presLayoutVars>
      </dgm:prSet>
      <dgm:spPr/>
    </dgm:pt>
    <dgm:pt modelId="{5096F774-35D5-42D9-B580-7DF4056EE8C9}" type="pres">
      <dgm:prSet presAssocID="{A6BA85A4-EC45-4D21-82E1-F984FDBCEBCA}" presName="aSpace2" presStyleCnt="0"/>
      <dgm:spPr/>
    </dgm:pt>
    <dgm:pt modelId="{6DFA7829-04C7-4B30-AFFC-F3E78F640CB8}" type="pres">
      <dgm:prSet presAssocID="{EFD827B0-36C6-4F7C-8B4F-A84F41B1670A}" presName="childNode" presStyleLbl="node1" presStyleIdx="7" presStyleCnt="9">
        <dgm:presLayoutVars>
          <dgm:bulletEnabled val="1"/>
        </dgm:presLayoutVars>
      </dgm:prSet>
      <dgm:spPr/>
    </dgm:pt>
    <dgm:pt modelId="{A8A23658-395E-43AD-99F3-AB94DBAC8C26}" type="pres">
      <dgm:prSet presAssocID="{EFD827B0-36C6-4F7C-8B4F-A84F41B1670A}" presName="aSpace2" presStyleCnt="0"/>
      <dgm:spPr/>
    </dgm:pt>
    <dgm:pt modelId="{281193DD-991B-4424-BFF5-CB97723B99CD}" type="pres">
      <dgm:prSet presAssocID="{6BDE3C7C-BB2D-4628-9C51-D5EA412356A6}" presName="childNode" presStyleLbl="node1" presStyleIdx="8" presStyleCnt="9">
        <dgm:presLayoutVars>
          <dgm:bulletEnabled val="1"/>
        </dgm:presLayoutVars>
      </dgm:prSet>
      <dgm:spPr/>
    </dgm:pt>
  </dgm:ptLst>
  <dgm:cxnLst>
    <dgm:cxn modelId="{1CCE8A06-D43B-4198-94D8-4F219A10DBC0}" srcId="{752ECFB5-12E8-46E6-AB8B-18DD0410E328}" destId="{6C28496A-EAC9-4403-953E-095E1C972416}" srcOrd="1" destOrd="0" parTransId="{354E1C91-0797-4B76-BEA1-FA7727630809}" sibTransId="{C938964B-BB02-4AAB-8DDF-E8550782490A}"/>
    <dgm:cxn modelId="{06C1DC12-4BAE-4BD5-B5E0-B148DD8C0E08}" srcId="{FA41FA8B-5CA1-422E-B838-90AC2966A14F}" destId="{EFD827B0-36C6-4F7C-8B4F-A84F41B1670A}" srcOrd="1" destOrd="0" parTransId="{77AECB50-6281-43CC-A0AD-7258018C2588}" sibTransId="{378FCFC6-8893-4203-AB6D-CD0527AAFAE1}"/>
    <dgm:cxn modelId="{EA22061B-826D-4879-BB47-0833C8472946}" type="presOf" srcId="{E73FE668-8532-4CC4-B841-706CF75DD66D}" destId="{818101FE-089B-47CC-9498-337902AE7B3A}" srcOrd="0" destOrd="0" presId="urn:microsoft.com/office/officeart/2005/8/layout/lProcess2"/>
    <dgm:cxn modelId="{69EB2C1B-55DD-4AB4-A7F0-AA01025C50BF}" type="presOf" srcId="{752ECFB5-12E8-46E6-AB8B-18DD0410E328}" destId="{52B5ABC6-53A3-4A32-A5C3-D24F87050C60}" srcOrd="0" destOrd="0" presId="urn:microsoft.com/office/officeart/2005/8/layout/lProcess2"/>
    <dgm:cxn modelId="{8050741B-1F6A-4ADB-BE2B-D74266F36F96}" type="presOf" srcId="{B688FA56-27EB-44A0-93EE-9431A9F05082}" destId="{2BE955AC-5A39-47B9-AA28-A8908C2CE73F}" srcOrd="0" destOrd="0" presId="urn:microsoft.com/office/officeart/2005/8/layout/lProcess2"/>
    <dgm:cxn modelId="{A5F32930-C405-4F50-BC43-368E541F23E4}" type="presOf" srcId="{6BDE3C7C-BB2D-4628-9C51-D5EA412356A6}" destId="{281193DD-991B-4424-BFF5-CB97723B99CD}" srcOrd="0" destOrd="0" presId="urn:microsoft.com/office/officeart/2005/8/layout/lProcess2"/>
    <dgm:cxn modelId="{89E0FB34-723D-477D-8EA1-48A7D2AC67A8}" type="presOf" srcId="{11FB32E3-6773-4895-976D-FE500F6B2B8B}" destId="{E8EA29A9-1C61-4E57-B96F-AD384A4D65E8}" srcOrd="1" destOrd="0" presId="urn:microsoft.com/office/officeart/2005/8/layout/lProcess2"/>
    <dgm:cxn modelId="{91F5D23A-27B4-45F5-A3D8-7BC26D8C2A46}" srcId="{C2BC086E-A2E4-4B6D-93F1-23BF049FD6FC}" destId="{11FB32E3-6773-4895-976D-FE500F6B2B8B}" srcOrd="0" destOrd="0" parTransId="{1413ACEB-E1E0-47A9-A39A-A78141D4A7EE}" sibTransId="{B1D8BD64-6A09-4243-9CED-8A2E7500F2DC}"/>
    <dgm:cxn modelId="{5526F661-60F1-45CF-B8DD-67EFDAC7CCC8}" type="presOf" srcId="{11FB32E3-6773-4895-976D-FE500F6B2B8B}" destId="{869A0EFC-2638-4790-8F41-6740DDBC5766}" srcOrd="0" destOrd="0" presId="urn:microsoft.com/office/officeart/2005/8/layout/lProcess2"/>
    <dgm:cxn modelId="{4BB53644-287A-42A8-90AC-DF0A0AE5A8BE}" type="presOf" srcId="{752ECFB5-12E8-46E6-AB8B-18DD0410E328}" destId="{DF0C39E2-197C-40E7-B8E5-4ED64C3411C6}" srcOrd="1" destOrd="0" presId="urn:microsoft.com/office/officeart/2005/8/layout/lProcess2"/>
    <dgm:cxn modelId="{FB178645-FCB5-4675-8E32-E973E0EBD120}" srcId="{11FB32E3-6773-4895-976D-FE500F6B2B8B}" destId="{E764DF63-B054-457C-8242-9B81866F7636}" srcOrd="0" destOrd="0" parTransId="{BFA01378-B77E-400D-BB21-D4F8AC7F7FF6}" sibTransId="{56E6EC8E-C636-49D5-B20E-57C0A6372CBC}"/>
    <dgm:cxn modelId="{9C13266A-946E-4123-BA90-98C49B075486}" type="presOf" srcId="{E764DF63-B054-457C-8242-9B81866F7636}" destId="{911E4DD7-756F-4E1F-B4F8-DDEE33943B18}" srcOrd="0" destOrd="0" presId="urn:microsoft.com/office/officeart/2005/8/layout/lProcess2"/>
    <dgm:cxn modelId="{F24C5C4B-ED24-4E94-A936-3FCD86FADCD9}" type="presOf" srcId="{FA41FA8B-5CA1-422E-B838-90AC2966A14F}" destId="{704EBC0E-2825-459C-B95D-C3355AF64026}" srcOrd="1" destOrd="0" presId="urn:microsoft.com/office/officeart/2005/8/layout/lProcess2"/>
    <dgm:cxn modelId="{1C656054-780C-45D5-A89B-F4CBA554FAEB}" srcId="{752ECFB5-12E8-46E6-AB8B-18DD0410E328}" destId="{E73FE668-8532-4CC4-B841-706CF75DD66D}" srcOrd="0" destOrd="0" parTransId="{F6A3E40F-6616-401D-85F3-2E8D20D539BF}" sibTransId="{D395B29E-AB2F-47A2-81CB-BD0A09498FFF}"/>
    <dgm:cxn modelId="{EF38BA7C-53DF-4B4E-9ABC-0A9F491895E6}" srcId="{752ECFB5-12E8-46E6-AB8B-18DD0410E328}" destId="{B688FA56-27EB-44A0-93EE-9431A9F05082}" srcOrd="2" destOrd="0" parTransId="{54EDD214-D05D-48D8-9C74-BA43373C2477}" sibTransId="{6281B582-B971-4D71-A4E2-C64B685B5E8A}"/>
    <dgm:cxn modelId="{017B518D-1C59-4402-BF8B-1127E12757ED}" type="presOf" srcId="{FA41FA8B-5CA1-422E-B838-90AC2966A14F}" destId="{F62A0096-9986-4ABB-8344-F41C432E6C17}" srcOrd="0" destOrd="0" presId="urn:microsoft.com/office/officeart/2005/8/layout/lProcess2"/>
    <dgm:cxn modelId="{037E299A-4D4D-41C9-976B-F68561DF1BA2}" type="presOf" srcId="{6C28496A-EAC9-4403-953E-095E1C972416}" destId="{7DE71011-0027-4F3B-B3CC-5B0050CAE79F}" srcOrd="0" destOrd="0" presId="urn:microsoft.com/office/officeart/2005/8/layout/lProcess2"/>
    <dgm:cxn modelId="{3053639A-B879-4536-A131-102FB301C32A}" srcId="{C2BC086E-A2E4-4B6D-93F1-23BF049FD6FC}" destId="{FA41FA8B-5CA1-422E-B838-90AC2966A14F}" srcOrd="2" destOrd="0" parTransId="{2D0F071E-4C81-4FC3-92AF-52B2D24D6E7B}" sibTransId="{E39D23F2-0AEF-45B4-8727-10692D3D6883}"/>
    <dgm:cxn modelId="{11F229A8-2ED7-4820-B39A-A3024B193870}" srcId="{C2BC086E-A2E4-4B6D-93F1-23BF049FD6FC}" destId="{752ECFB5-12E8-46E6-AB8B-18DD0410E328}" srcOrd="1" destOrd="0" parTransId="{79B7A5CB-B6F2-49A4-885A-3B4F358BBF76}" sibTransId="{1FF3B4F5-147A-4AB3-9BAD-40AF2A356AF5}"/>
    <dgm:cxn modelId="{6289B3B9-4732-4DAB-A980-015A5F51F3F1}" type="presOf" srcId="{81C0F462-133D-4B87-B16A-51A795164869}" destId="{9A6B49AF-8738-4B06-A1C4-14B96DE0BD85}" srcOrd="0" destOrd="0" presId="urn:microsoft.com/office/officeart/2005/8/layout/lProcess2"/>
    <dgm:cxn modelId="{3AA5F2BB-2622-4CF2-8D33-853D9C8F90E5}" srcId="{FA41FA8B-5CA1-422E-B838-90AC2966A14F}" destId="{6BDE3C7C-BB2D-4628-9C51-D5EA412356A6}" srcOrd="2" destOrd="0" parTransId="{49FFDA0F-B6D3-4B43-B8A8-19D37D22D43B}" sibTransId="{E1C2DD2E-71AA-452A-A780-1B2A5EC524F6}"/>
    <dgm:cxn modelId="{DDE7C7BD-C339-4C6B-8B2A-4BBA6D8E5743}" type="presOf" srcId="{C2BC086E-A2E4-4B6D-93F1-23BF049FD6FC}" destId="{6637F56D-69D6-4205-AF3E-DE3ABA392499}" srcOrd="0" destOrd="0" presId="urn:microsoft.com/office/officeart/2005/8/layout/lProcess2"/>
    <dgm:cxn modelId="{369A61BE-BCB2-4236-A423-703986062E8E}" type="presOf" srcId="{2E2AE1B5-4788-4477-933A-38FCF4B6E6E0}" destId="{3D5EEB99-E1A2-4BC3-ACC6-AA254CDAFE38}" srcOrd="0" destOrd="0" presId="urn:microsoft.com/office/officeart/2005/8/layout/lProcess2"/>
    <dgm:cxn modelId="{4DF907C5-CE2A-4191-92A5-E5D6E6185D06}" srcId="{11FB32E3-6773-4895-976D-FE500F6B2B8B}" destId="{81C0F462-133D-4B87-B16A-51A795164869}" srcOrd="1" destOrd="0" parTransId="{DFFDABDA-3AB4-4B62-A035-C4FFE94FF663}" sibTransId="{318AFAD9-9950-4EE8-B7CB-8DB3935AB528}"/>
    <dgm:cxn modelId="{0485F5CC-0D47-4947-AB65-017E1CFCCA30}" srcId="{FA41FA8B-5CA1-422E-B838-90AC2966A14F}" destId="{A6BA85A4-EC45-4D21-82E1-F984FDBCEBCA}" srcOrd="0" destOrd="0" parTransId="{8588A6A2-6214-4B0D-A306-3A8564AEECBD}" sibTransId="{57C62565-94F2-4F5C-859C-A95D9C1DB739}"/>
    <dgm:cxn modelId="{5F93A4D1-9C5E-403A-B962-16BE1884A469}" type="presOf" srcId="{A6BA85A4-EC45-4D21-82E1-F984FDBCEBCA}" destId="{D849A023-DBA2-4065-910A-0FF5853D0A6D}" srcOrd="0" destOrd="0" presId="urn:microsoft.com/office/officeart/2005/8/layout/lProcess2"/>
    <dgm:cxn modelId="{099010F0-878D-4F00-B1D8-5B7F47C38BCC}" srcId="{11FB32E3-6773-4895-976D-FE500F6B2B8B}" destId="{2E2AE1B5-4788-4477-933A-38FCF4B6E6E0}" srcOrd="2" destOrd="0" parTransId="{8CAEF5AB-3890-47CC-980D-671EBA396452}" sibTransId="{DCEC50B6-D542-41CB-908B-D4DFE246F02C}"/>
    <dgm:cxn modelId="{F72522FB-CB2E-4454-9958-A36E1C7DD106}" type="presOf" srcId="{EFD827B0-36C6-4F7C-8B4F-A84F41B1670A}" destId="{6DFA7829-04C7-4B30-AFFC-F3E78F640CB8}" srcOrd="0" destOrd="0" presId="urn:microsoft.com/office/officeart/2005/8/layout/lProcess2"/>
    <dgm:cxn modelId="{615F5553-B0A7-480A-80F9-3E70DB8706A1}" type="presParOf" srcId="{6637F56D-69D6-4205-AF3E-DE3ABA392499}" destId="{C3C7040C-A0D3-482A-A9A4-BAAC2A684686}" srcOrd="0" destOrd="0" presId="urn:microsoft.com/office/officeart/2005/8/layout/lProcess2"/>
    <dgm:cxn modelId="{4D46B0D3-BD07-40C9-9D4C-EA0BE41E4287}" type="presParOf" srcId="{C3C7040C-A0D3-482A-A9A4-BAAC2A684686}" destId="{869A0EFC-2638-4790-8F41-6740DDBC5766}" srcOrd="0" destOrd="0" presId="urn:microsoft.com/office/officeart/2005/8/layout/lProcess2"/>
    <dgm:cxn modelId="{2C0D4AB1-5314-4FD3-B7D1-F37FBF7F7A7E}" type="presParOf" srcId="{C3C7040C-A0D3-482A-A9A4-BAAC2A684686}" destId="{E8EA29A9-1C61-4E57-B96F-AD384A4D65E8}" srcOrd="1" destOrd="0" presId="urn:microsoft.com/office/officeart/2005/8/layout/lProcess2"/>
    <dgm:cxn modelId="{83951E35-AB6E-4C52-8086-D470B394C879}" type="presParOf" srcId="{C3C7040C-A0D3-482A-A9A4-BAAC2A684686}" destId="{988DE9C3-469B-4D07-8EAC-75F0B7BFD777}" srcOrd="2" destOrd="0" presId="urn:microsoft.com/office/officeart/2005/8/layout/lProcess2"/>
    <dgm:cxn modelId="{410437BB-6EB1-4D2C-B5AE-1C750FF5FD85}" type="presParOf" srcId="{988DE9C3-469B-4D07-8EAC-75F0B7BFD777}" destId="{E263ECEE-EF97-496B-AF7B-C21A91B14A9A}" srcOrd="0" destOrd="0" presId="urn:microsoft.com/office/officeart/2005/8/layout/lProcess2"/>
    <dgm:cxn modelId="{603E7574-C215-4EDD-BA7D-25A16A468709}" type="presParOf" srcId="{E263ECEE-EF97-496B-AF7B-C21A91B14A9A}" destId="{911E4DD7-756F-4E1F-B4F8-DDEE33943B18}" srcOrd="0" destOrd="0" presId="urn:microsoft.com/office/officeart/2005/8/layout/lProcess2"/>
    <dgm:cxn modelId="{A7577044-62D7-4E71-AD52-78758B72B288}" type="presParOf" srcId="{E263ECEE-EF97-496B-AF7B-C21A91B14A9A}" destId="{BB037730-AA7D-431A-B642-CF5D9502AFB1}" srcOrd="1" destOrd="0" presId="urn:microsoft.com/office/officeart/2005/8/layout/lProcess2"/>
    <dgm:cxn modelId="{A708956B-91D7-492A-9580-121576B53CE4}" type="presParOf" srcId="{E263ECEE-EF97-496B-AF7B-C21A91B14A9A}" destId="{9A6B49AF-8738-4B06-A1C4-14B96DE0BD85}" srcOrd="2" destOrd="0" presId="urn:microsoft.com/office/officeart/2005/8/layout/lProcess2"/>
    <dgm:cxn modelId="{F9E72A0A-AD5C-4787-ADDA-876780D2063F}" type="presParOf" srcId="{E263ECEE-EF97-496B-AF7B-C21A91B14A9A}" destId="{88F4DD98-CD43-47C8-935C-0F87DC4B7B30}" srcOrd="3" destOrd="0" presId="urn:microsoft.com/office/officeart/2005/8/layout/lProcess2"/>
    <dgm:cxn modelId="{52416EA3-96ED-4E2F-8EDF-5286C6A28EA3}" type="presParOf" srcId="{E263ECEE-EF97-496B-AF7B-C21A91B14A9A}" destId="{3D5EEB99-E1A2-4BC3-ACC6-AA254CDAFE38}" srcOrd="4" destOrd="0" presId="urn:microsoft.com/office/officeart/2005/8/layout/lProcess2"/>
    <dgm:cxn modelId="{9B13476F-CB64-4C87-B1A4-17B4A5D661AB}" type="presParOf" srcId="{6637F56D-69D6-4205-AF3E-DE3ABA392499}" destId="{FAEF607C-22D8-4BCE-A05B-2191679C6DF5}" srcOrd="1" destOrd="0" presId="urn:microsoft.com/office/officeart/2005/8/layout/lProcess2"/>
    <dgm:cxn modelId="{2899D4F8-2D8B-4689-B365-2D71CBDACD80}" type="presParOf" srcId="{6637F56D-69D6-4205-AF3E-DE3ABA392499}" destId="{3AECCC8B-2680-4E76-961D-D3F407A67A86}" srcOrd="2" destOrd="0" presId="urn:microsoft.com/office/officeart/2005/8/layout/lProcess2"/>
    <dgm:cxn modelId="{D480DBA1-D727-4A4C-BB3C-ED3BF896D758}" type="presParOf" srcId="{3AECCC8B-2680-4E76-961D-D3F407A67A86}" destId="{52B5ABC6-53A3-4A32-A5C3-D24F87050C60}" srcOrd="0" destOrd="0" presId="urn:microsoft.com/office/officeart/2005/8/layout/lProcess2"/>
    <dgm:cxn modelId="{D7B09CDB-BAE4-4191-A7D0-C5984009B1B3}" type="presParOf" srcId="{3AECCC8B-2680-4E76-961D-D3F407A67A86}" destId="{DF0C39E2-197C-40E7-B8E5-4ED64C3411C6}" srcOrd="1" destOrd="0" presId="urn:microsoft.com/office/officeart/2005/8/layout/lProcess2"/>
    <dgm:cxn modelId="{5588F35E-69E8-4B58-8E6F-AB38476028FF}" type="presParOf" srcId="{3AECCC8B-2680-4E76-961D-D3F407A67A86}" destId="{00202196-AF7D-4DF2-93AC-4DB572E2B28E}" srcOrd="2" destOrd="0" presId="urn:microsoft.com/office/officeart/2005/8/layout/lProcess2"/>
    <dgm:cxn modelId="{9A791588-770F-4EB7-9321-28907BCEE0A6}" type="presParOf" srcId="{00202196-AF7D-4DF2-93AC-4DB572E2B28E}" destId="{67A05BC7-2417-4523-9ACF-E988DDB47877}" srcOrd="0" destOrd="0" presId="urn:microsoft.com/office/officeart/2005/8/layout/lProcess2"/>
    <dgm:cxn modelId="{8144379A-B570-4132-A6A2-C67C22A87D09}" type="presParOf" srcId="{67A05BC7-2417-4523-9ACF-E988DDB47877}" destId="{818101FE-089B-47CC-9498-337902AE7B3A}" srcOrd="0" destOrd="0" presId="urn:microsoft.com/office/officeart/2005/8/layout/lProcess2"/>
    <dgm:cxn modelId="{D854535E-C720-41FF-A3F4-1530B025E035}" type="presParOf" srcId="{67A05BC7-2417-4523-9ACF-E988DDB47877}" destId="{02CF27F8-3155-4CB5-B5A0-3C0B76B43857}" srcOrd="1" destOrd="0" presId="urn:microsoft.com/office/officeart/2005/8/layout/lProcess2"/>
    <dgm:cxn modelId="{72B50C3F-60D1-4FBF-BDB9-10C49C601E9D}" type="presParOf" srcId="{67A05BC7-2417-4523-9ACF-E988DDB47877}" destId="{7DE71011-0027-4F3B-B3CC-5B0050CAE79F}" srcOrd="2" destOrd="0" presId="urn:microsoft.com/office/officeart/2005/8/layout/lProcess2"/>
    <dgm:cxn modelId="{CFE13813-AB78-4849-A3BE-E227DF080CEA}" type="presParOf" srcId="{67A05BC7-2417-4523-9ACF-E988DDB47877}" destId="{E88D5836-8962-4CD6-896E-5C0C6DF22651}" srcOrd="3" destOrd="0" presId="urn:microsoft.com/office/officeart/2005/8/layout/lProcess2"/>
    <dgm:cxn modelId="{83BABEB4-C4E3-45AF-8DE4-33F3D12EE3D9}" type="presParOf" srcId="{67A05BC7-2417-4523-9ACF-E988DDB47877}" destId="{2BE955AC-5A39-47B9-AA28-A8908C2CE73F}" srcOrd="4" destOrd="0" presId="urn:microsoft.com/office/officeart/2005/8/layout/lProcess2"/>
    <dgm:cxn modelId="{A9ADCCB0-1E9C-4961-A5B4-A9C982BB5B20}" type="presParOf" srcId="{6637F56D-69D6-4205-AF3E-DE3ABA392499}" destId="{22863519-5D07-4F22-AD7D-70712C5BC441}" srcOrd="3" destOrd="0" presId="urn:microsoft.com/office/officeart/2005/8/layout/lProcess2"/>
    <dgm:cxn modelId="{FC3F0E53-7EF3-4575-8EAB-E4AEB52642C4}" type="presParOf" srcId="{6637F56D-69D6-4205-AF3E-DE3ABA392499}" destId="{B07B7007-92EE-435E-9E1E-529490C90F7E}" srcOrd="4" destOrd="0" presId="urn:microsoft.com/office/officeart/2005/8/layout/lProcess2"/>
    <dgm:cxn modelId="{DBD7B98C-0492-4529-8540-FF3838AD9CD7}" type="presParOf" srcId="{B07B7007-92EE-435E-9E1E-529490C90F7E}" destId="{F62A0096-9986-4ABB-8344-F41C432E6C17}" srcOrd="0" destOrd="0" presId="urn:microsoft.com/office/officeart/2005/8/layout/lProcess2"/>
    <dgm:cxn modelId="{F8F6F14D-2F42-458C-B795-8CB3AE11640F}" type="presParOf" srcId="{B07B7007-92EE-435E-9E1E-529490C90F7E}" destId="{704EBC0E-2825-459C-B95D-C3355AF64026}" srcOrd="1" destOrd="0" presId="urn:microsoft.com/office/officeart/2005/8/layout/lProcess2"/>
    <dgm:cxn modelId="{A490FD4A-DC3E-4B68-8952-9E8888E0CB42}" type="presParOf" srcId="{B07B7007-92EE-435E-9E1E-529490C90F7E}" destId="{2D306C7E-79EB-4880-9B3D-535A41F75C12}" srcOrd="2" destOrd="0" presId="urn:microsoft.com/office/officeart/2005/8/layout/lProcess2"/>
    <dgm:cxn modelId="{C6568D59-6A19-4BAA-B561-B750629FCABF}" type="presParOf" srcId="{2D306C7E-79EB-4880-9B3D-535A41F75C12}" destId="{344EADF2-E63C-451E-A89E-905042CFBCDE}" srcOrd="0" destOrd="0" presId="urn:microsoft.com/office/officeart/2005/8/layout/lProcess2"/>
    <dgm:cxn modelId="{BEBF32C6-BD9A-4E0E-85CF-095456EAB668}" type="presParOf" srcId="{344EADF2-E63C-451E-A89E-905042CFBCDE}" destId="{D849A023-DBA2-4065-910A-0FF5853D0A6D}" srcOrd="0" destOrd="0" presId="urn:microsoft.com/office/officeart/2005/8/layout/lProcess2"/>
    <dgm:cxn modelId="{29E8C075-6188-4D03-8D27-C91F534C23BD}" type="presParOf" srcId="{344EADF2-E63C-451E-A89E-905042CFBCDE}" destId="{5096F774-35D5-42D9-B580-7DF4056EE8C9}" srcOrd="1" destOrd="0" presId="urn:microsoft.com/office/officeart/2005/8/layout/lProcess2"/>
    <dgm:cxn modelId="{97BA02A4-268B-40CE-AB54-EC7848F7816D}" type="presParOf" srcId="{344EADF2-E63C-451E-A89E-905042CFBCDE}" destId="{6DFA7829-04C7-4B30-AFFC-F3E78F640CB8}" srcOrd="2" destOrd="0" presId="urn:microsoft.com/office/officeart/2005/8/layout/lProcess2"/>
    <dgm:cxn modelId="{BBC6A816-226D-43B1-8B35-831DBA2FA144}" type="presParOf" srcId="{344EADF2-E63C-451E-A89E-905042CFBCDE}" destId="{A8A23658-395E-43AD-99F3-AB94DBAC8C26}" srcOrd="3" destOrd="0" presId="urn:microsoft.com/office/officeart/2005/8/layout/lProcess2"/>
    <dgm:cxn modelId="{1BA76B9D-6B90-4904-94A3-7EF0287AD3A8}" type="presParOf" srcId="{344EADF2-E63C-451E-A89E-905042CFBCDE}" destId="{281193DD-991B-4424-BFF5-CB97723B99CD}"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6A2D28-2A0C-4C05-A527-4777A46FBA95}" type="doc">
      <dgm:prSet loTypeId="urn:microsoft.com/office/officeart/2005/8/layout/hProcess9" loCatId="process" qsTypeId="urn:microsoft.com/office/officeart/2005/8/quickstyle/simple1" qsCatId="simple" csTypeId="urn:microsoft.com/office/officeart/2005/8/colors/accent0_3" csCatId="mainScheme" phldr="1"/>
      <dgm:spPr/>
    </dgm:pt>
    <dgm:pt modelId="{CB430952-DFE3-4EF6-951C-85B53B8A42AC}">
      <dgm:prSet phldrT="[Text]" custT="1"/>
      <dgm:spPr>
        <a:ln>
          <a:noFill/>
        </a:ln>
      </dgm:spPr>
      <dgm:t>
        <a:bodyPr/>
        <a:lstStyle/>
        <a:p>
          <a:endParaRPr lang="en-GB" sz="1800" b="1"/>
        </a:p>
        <a:p>
          <a:r>
            <a:rPr lang="en-GB" sz="1800" b="1"/>
            <a:t>Internal leadership review</a:t>
          </a:r>
          <a:endParaRPr lang="en-GB" sz="1800" b="1">
            <a:latin typeface="+mn-lt"/>
          </a:endParaRPr>
        </a:p>
        <a:p>
          <a:endParaRPr lang="en-GB" sz="800">
            <a:effectLst/>
            <a:latin typeface="+mn-lt"/>
            <a:ea typeface="Aptos" panose="020B0004020202020204" pitchFamily="34" charset="0"/>
            <a:cs typeface="Times New Roman"/>
          </a:endParaRPr>
        </a:p>
        <a:p>
          <a:r>
            <a:rPr lang="en-GB" sz="1400">
              <a:effectLst/>
              <a:latin typeface="+mn-lt"/>
              <a:ea typeface="Aptos" panose="020B0004020202020204" pitchFamily="34" charset="0"/>
              <a:cs typeface="Times New Roman"/>
            </a:rPr>
            <a:t>Convene</a:t>
          </a:r>
        </a:p>
        <a:p>
          <a:r>
            <a:rPr lang="en-GB" sz="1400">
              <a:effectLst/>
              <a:latin typeface="+mn-lt"/>
              <a:ea typeface="Aptos" panose="020B0004020202020204" pitchFamily="34" charset="0"/>
              <a:cs typeface="Times New Roman"/>
            </a:rPr>
            <a:t>Agree</a:t>
          </a:r>
        </a:p>
        <a:p>
          <a:r>
            <a:rPr lang="en-GB" sz="1400">
              <a:effectLst/>
              <a:latin typeface="+mn-lt"/>
              <a:ea typeface="Aptos" panose="020B0004020202020204" pitchFamily="34" charset="0"/>
              <a:cs typeface="Times New Roman"/>
            </a:rPr>
            <a:t>Record</a:t>
          </a:r>
        </a:p>
        <a:p>
          <a:endParaRPr lang="en-GB" sz="1400">
            <a:latin typeface="+mn-lt"/>
            <a:cs typeface="Times New Roman"/>
          </a:endParaRPr>
        </a:p>
      </dgm:t>
    </dgm:pt>
    <dgm:pt modelId="{3B7CC127-A84C-4D96-9D0E-F7CDC4B03240}" type="parTrans" cxnId="{97408F97-F9A7-4DE0-A307-AA00AD6ABF9C}">
      <dgm:prSet/>
      <dgm:spPr/>
      <dgm:t>
        <a:bodyPr/>
        <a:lstStyle/>
        <a:p>
          <a:endParaRPr lang="en-GB"/>
        </a:p>
      </dgm:t>
    </dgm:pt>
    <dgm:pt modelId="{BA305904-4F8C-4E0D-9AA0-118139F53559}" type="sibTrans" cxnId="{97408F97-F9A7-4DE0-A307-AA00AD6ABF9C}">
      <dgm:prSet/>
      <dgm:spPr/>
      <dgm:t>
        <a:bodyPr/>
        <a:lstStyle/>
        <a:p>
          <a:endParaRPr lang="en-GB"/>
        </a:p>
      </dgm:t>
    </dgm:pt>
    <dgm:pt modelId="{BC9BBA53-2F1C-4DB6-888B-35A896084227}">
      <dgm:prSet phldrT="[Text]" custT="1"/>
      <dgm:spPr>
        <a:ln>
          <a:noFill/>
        </a:ln>
      </dgm:spPr>
      <dgm:t>
        <a:bodyPr/>
        <a:lstStyle/>
        <a:p>
          <a:r>
            <a:rPr lang="en-GB" sz="1800" b="1"/>
            <a:t>Trio formation, preparation and commitment</a:t>
          </a:r>
          <a:endParaRPr lang="en-GB" sz="1800" b="1">
            <a:latin typeface="+mn-lt"/>
          </a:endParaRPr>
        </a:p>
        <a:p>
          <a:pPr rtl="0"/>
          <a:r>
            <a:rPr lang="en-GB" sz="1400">
              <a:effectLst/>
              <a:latin typeface="+mn-lt"/>
              <a:ea typeface="Aptos" panose="020B0004020202020204" pitchFamily="34" charset="0"/>
              <a:cs typeface="Times New Roman"/>
            </a:rPr>
            <a:t>Connect</a:t>
          </a:r>
        </a:p>
        <a:p>
          <a:pPr rtl="0"/>
          <a:r>
            <a:rPr lang="en-GB" sz="1400">
              <a:effectLst/>
              <a:latin typeface="+mn-lt"/>
              <a:ea typeface="Aptos" panose="020B0004020202020204" pitchFamily="34" charset="0"/>
              <a:cs typeface="Times New Roman"/>
            </a:rPr>
            <a:t>Support</a:t>
          </a:r>
        </a:p>
        <a:p>
          <a:pPr rtl="0"/>
          <a:r>
            <a:rPr lang="en-GB" sz="1400">
              <a:effectLst/>
              <a:latin typeface="+mn-lt"/>
              <a:ea typeface="Aptos" panose="020B0004020202020204" pitchFamily="34" charset="0"/>
              <a:cs typeface="Times New Roman"/>
            </a:rPr>
            <a:t>Prepare</a:t>
          </a:r>
        </a:p>
      </dgm:t>
    </dgm:pt>
    <dgm:pt modelId="{4A25EEC7-E006-48BF-A677-9F76F488F6D6}" type="parTrans" cxnId="{2D0BED0C-0A6F-45F2-8263-189C6BDED628}">
      <dgm:prSet/>
      <dgm:spPr/>
      <dgm:t>
        <a:bodyPr/>
        <a:lstStyle/>
        <a:p>
          <a:endParaRPr lang="en-GB"/>
        </a:p>
      </dgm:t>
    </dgm:pt>
    <dgm:pt modelId="{2F65BFBB-2819-4023-8834-C2C13CC131FD}" type="sibTrans" cxnId="{2D0BED0C-0A6F-45F2-8263-189C6BDED628}">
      <dgm:prSet/>
      <dgm:spPr/>
      <dgm:t>
        <a:bodyPr/>
        <a:lstStyle/>
        <a:p>
          <a:endParaRPr lang="en-GB"/>
        </a:p>
      </dgm:t>
    </dgm:pt>
    <dgm:pt modelId="{1EC5AD44-817A-49C3-98AD-6936D3AFEE13}">
      <dgm:prSet phldrT="[Text]" custT="1"/>
      <dgm:spPr>
        <a:ln>
          <a:noFill/>
        </a:ln>
      </dgm:spPr>
      <dgm:t>
        <a:bodyPr/>
        <a:lstStyle/>
        <a:p>
          <a:r>
            <a:rPr lang="en-GB" sz="1800" b="1"/>
            <a:t>Review</a:t>
          </a:r>
          <a:endParaRPr lang="en-GB" sz="1800"/>
        </a:p>
        <a:p>
          <a:r>
            <a:rPr lang="en-GB" sz="1400"/>
            <a:t>Standardised methodology</a:t>
          </a:r>
        </a:p>
        <a:p>
          <a:r>
            <a:rPr lang="en-GB" sz="1400"/>
            <a:t>Lines of enquiry</a:t>
          </a:r>
        </a:p>
        <a:p>
          <a:pPr rtl="0"/>
          <a:r>
            <a:rPr lang="en-GB" sz="1400"/>
            <a:t>Agreed priorities</a:t>
          </a:r>
          <a:r>
            <a:rPr lang="en-GB" sz="1400">
              <a:latin typeface="Calibri Light" panose="020F0302020204030204"/>
            </a:rPr>
            <a:t> and actions</a:t>
          </a:r>
          <a:endParaRPr lang="en-GB" sz="1400"/>
        </a:p>
      </dgm:t>
    </dgm:pt>
    <dgm:pt modelId="{41B90BCC-A852-41E5-8B50-3E196A6434B6}" type="parTrans" cxnId="{BC3BD815-D88E-4576-A2DE-1223BEA3035B}">
      <dgm:prSet/>
      <dgm:spPr/>
      <dgm:t>
        <a:bodyPr/>
        <a:lstStyle/>
        <a:p>
          <a:endParaRPr lang="en-GB"/>
        </a:p>
      </dgm:t>
    </dgm:pt>
    <dgm:pt modelId="{C5214DE6-2F47-4F91-AFB7-E7E8F8EA3914}" type="sibTrans" cxnId="{BC3BD815-D88E-4576-A2DE-1223BEA3035B}">
      <dgm:prSet/>
      <dgm:spPr/>
      <dgm:t>
        <a:bodyPr/>
        <a:lstStyle/>
        <a:p>
          <a:endParaRPr lang="en-GB"/>
        </a:p>
      </dgm:t>
    </dgm:pt>
    <dgm:pt modelId="{505D7AEF-F5D4-48FD-95E6-45902B5062C4}">
      <dgm:prSet phldrT="[Text]" custT="1"/>
      <dgm:spPr>
        <a:ln>
          <a:noFill/>
        </a:ln>
      </dgm:spPr>
      <dgm:t>
        <a:bodyPr/>
        <a:lstStyle/>
        <a:p>
          <a:r>
            <a:rPr lang="en-GB" sz="1800" b="1"/>
            <a:t>Act</a:t>
          </a:r>
        </a:p>
        <a:p>
          <a:r>
            <a:rPr lang="en-GB" sz="1400"/>
            <a:t>Highest Leverage Actions</a:t>
          </a:r>
        </a:p>
        <a:p>
          <a:r>
            <a:rPr lang="en-GB" sz="1400">
              <a:latin typeface="+mn-lt"/>
            </a:rPr>
            <a:t>Action planning</a:t>
          </a:r>
        </a:p>
        <a:p>
          <a:r>
            <a:rPr lang="en-GB" sz="1400">
              <a:latin typeface="+mn-lt"/>
            </a:rPr>
            <a:t>Present to SLT &amp; Governors</a:t>
          </a:r>
        </a:p>
        <a:p>
          <a:r>
            <a:rPr lang="en-GB" sz="1400">
              <a:latin typeface="+mn-lt"/>
            </a:rPr>
            <a:t>Reconvening</a:t>
          </a:r>
        </a:p>
      </dgm:t>
    </dgm:pt>
    <dgm:pt modelId="{393586A9-7112-4108-B64F-D9A7134B2EF6}" type="parTrans" cxnId="{E09CEA0D-AAF5-4344-B6E1-0A764E358F24}">
      <dgm:prSet/>
      <dgm:spPr/>
      <dgm:t>
        <a:bodyPr/>
        <a:lstStyle/>
        <a:p>
          <a:endParaRPr lang="en-GB"/>
        </a:p>
      </dgm:t>
    </dgm:pt>
    <dgm:pt modelId="{769D711A-C8EE-4355-A30C-0B260B606C9A}" type="sibTrans" cxnId="{E09CEA0D-AAF5-4344-B6E1-0A764E358F24}">
      <dgm:prSet/>
      <dgm:spPr/>
      <dgm:t>
        <a:bodyPr/>
        <a:lstStyle/>
        <a:p>
          <a:endParaRPr lang="en-GB"/>
        </a:p>
      </dgm:t>
    </dgm:pt>
    <dgm:pt modelId="{4629E8FB-A8F0-4553-9CD9-F9379D36F375}" type="pres">
      <dgm:prSet presAssocID="{E76A2D28-2A0C-4C05-A527-4777A46FBA95}" presName="CompostProcess" presStyleCnt="0">
        <dgm:presLayoutVars>
          <dgm:dir/>
          <dgm:resizeHandles val="exact"/>
        </dgm:presLayoutVars>
      </dgm:prSet>
      <dgm:spPr/>
    </dgm:pt>
    <dgm:pt modelId="{7B58E129-E896-4CD3-AAE0-4FDCF554010C}" type="pres">
      <dgm:prSet presAssocID="{E76A2D28-2A0C-4C05-A527-4777A46FBA95}" presName="arrow" presStyleLbl="bgShp" presStyleIdx="0" presStyleCnt="1"/>
      <dgm:spPr/>
    </dgm:pt>
    <dgm:pt modelId="{607D9158-1656-41C8-BE4A-D6E0A0FF106B}" type="pres">
      <dgm:prSet presAssocID="{E76A2D28-2A0C-4C05-A527-4777A46FBA95}" presName="linearProcess" presStyleCnt="0"/>
      <dgm:spPr/>
    </dgm:pt>
    <dgm:pt modelId="{0A060283-0930-408E-8ED3-E839A10624F9}" type="pres">
      <dgm:prSet presAssocID="{CB430952-DFE3-4EF6-951C-85B53B8A42AC}" presName="textNode" presStyleLbl="node1" presStyleIdx="0" presStyleCnt="4">
        <dgm:presLayoutVars>
          <dgm:bulletEnabled val="1"/>
        </dgm:presLayoutVars>
      </dgm:prSet>
      <dgm:spPr/>
    </dgm:pt>
    <dgm:pt modelId="{55447794-F9D2-47E8-9DBA-1FDD291110FE}" type="pres">
      <dgm:prSet presAssocID="{BA305904-4F8C-4E0D-9AA0-118139F53559}" presName="sibTrans" presStyleCnt="0"/>
      <dgm:spPr/>
    </dgm:pt>
    <dgm:pt modelId="{1F3C736E-A32A-4276-931E-83364FEF4D1C}" type="pres">
      <dgm:prSet presAssocID="{BC9BBA53-2F1C-4DB6-888B-35A896084227}" presName="textNode" presStyleLbl="node1" presStyleIdx="1" presStyleCnt="4" custScaleX="109793">
        <dgm:presLayoutVars>
          <dgm:bulletEnabled val="1"/>
        </dgm:presLayoutVars>
      </dgm:prSet>
      <dgm:spPr/>
    </dgm:pt>
    <dgm:pt modelId="{3AFCDC78-95AB-4B08-8148-7BFEADCE093F}" type="pres">
      <dgm:prSet presAssocID="{2F65BFBB-2819-4023-8834-C2C13CC131FD}" presName="sibTrans" presStyleCnt="0"/>
      <dgm:spPr/>
    </dgm:pt>
    <dgm:pt modelId="{E0E5D9A2-FD88-4719-A5A4-4869733D5F48}" type="pres">
      <dgm:prSet presAssocID="{1EC5AD44-817A-49C3-98AD-6936D3AFEE13}" presName="textNode" presStyleLbl="node1" presStyleIdx="2" presStyleCnt="4">
        <dgm:presLayoutVars>
          <dgm:bulletEnabled val="1"/>
        </dgm:presLayoutVars>
      </dgm:prSet>
      <dgm:spPr/>
    </dgm:pt>
    <dgm:pt modelId="{600C22DE-BD41-4CB5-9D07-FCA7EDC907C0}" type="pres">
      <dgm:prSet presAssocID="{C5214DE6-2F47-4F91-AFB7-E7E8F8EA3914}" presName="sibTrans" presStyleCnt="0"/>
      <dgm:spPr/>
    </dgm:pt>
    <dgm:pt modelId="{D7BB72B1-CE8F-407C-8718-0441BBCA39C0}" type="pres">
      <dgm:prSet presAssocID="{505D7AEF-F5D4-48FD-95E6-45902B5062C4}" presName="textNode" presStyleLbl="node1" presStyleIdx="3" presStyleCnt="4">
        <dgm:presLayoutVars>
          <dgm:bulletEnabled val="1"/>
        </dgm:presLayoutVars>
      </dgm:prSet>
      <dgm:spPr/>
    </dgm:pt>
  </dgm:ptLst>
  <dgm:cxnLst>
    <dgm:cxn modelId="{2D0BED0C-0A6F-45F2-8263-189C6BDED628}" srcId="{E76A2D28-2A0C-4C05-A527-4777A46FBA95}" destId="{BC9BBA53-2F1C-4DB6-888B-35A896084227}" srcOrd="1" destOrd="0" parTransId="{4A25EEC7-E006-48BF-A677-9F76F488F6D6}" sibTransId="{2F65BFBB-2819-4023-8834-C2C13CC131FD}"/>
    <dgm:cxn modelId="{E09CEA0D-AAF5-4344-B6E1-0A764E358F24}" srcId="{E76A2D28-2A0C-4C05-A527-4777A46FBA95}" destId="{505D7AEF-F5D4-48FD-95E6-45902B5062C4}" srcOrd="3" destOrd="0" parTransId="{393586A9-7112-4108-B64F-D9A7134B2EF6}" sibTransId="{769D711A-C8EE-4355-A30C-0B260B606C9A}"/>
    <dgm:cxn modelId="{BC3BD815-D88E-4576-A2DE-1223BEA3035B}" srcId="{E76A2D28-2A0C-4C05-A527-4777A46FBA95}" destId="{1EC5AD44-817A-49C3-98AD-6936D3AFEE13}" srcOrd="2" destOrd="0" parTransId="{41B90BCC-A852-41E5-8B50-3E196A6434B6}" sibTransId="{C5214DE6-2F47-4F91-AFB7-E7E8F8EA3914}"/>
    <dgm:cxn modelId="{CDB7DD61-7B1F-48D3-8E29-686B1FD4D7EB}" type="presOf" srcId="{BC9BBA53-2F1C-4DB6-888B-35A896084227}" destId="{1F3C736E-A32A-4276-931E-83364FEF4D1C}" srcOrd="0" destOrd="0" presId="urn:microsoft.com/office/officeart/2005/8/layout/hProcess9"/>
    <dgm:cxn modelId="{D9EBA845-9260-4DDD-A62E-C7998E225A4A}" type="presOf" srcId="{E76A2D28-2A0C-4C05-A527-4777A46FBA95}" destId="{4629E8FB-A8F0-4553-9CD9-F9379D36F375}" srcOrd="0" destOrd="0" presId="urn:microsoft.com/office/officeart/2005/8/layout/hProcess9"/>
    <dgm:cxn modelId="{B235E672-0B5F-4972-852F-7BB554F1C166}" type="presOf" srcId="{CB430952-DFE3-4EF6-951C-85B53B8A42AC}" destId="{0A060283-0930-408E-8ED3-E839A10624F9}" srcOrd="0" destOrd="0" presId="urn:microsoft.com/office/officeart/2005/8/layout/hProcess9"/>
    <dgm:cxn modelId="{627AB488-552A-47B5-8D1C-42A88D20900E}" type="presOf" srcId="{1EC5AD44-817A-49C3-98AD-6936D3AFEE13}" destId="{E0E5D9A2-FD88-4719-A5A4-4869733D5F48}" srcOrd="0" destOrd="0" presId="urn:microsoft.com/office/officeart/2005/8/layout/hProcess9"/>
    <dgm:cxn modelId="{70D0F58E-2C82-43F2-840C-C76CC5160080}" type="presOf" srcId="{505D7AEF-F5D4-48FD-95E6-45902B5062C4}" destId="{D7BB72B1-CE8F-407C-8718-0441BBCA39C0}" srcOrd="0" destOrd="0" presId="urn:microsoft.com/office/officeart/2005/8/layout/hProcess9"/>
    <dgm:cxn modelId="{97408F97-F9A7-4DE0-A307-AA00AD6ABF9C}" srcId="{E76A2D28-2A0C-4C05-A527-4777A46FBA95}" destId="{CB430952-DFE3-4EF6-951C-85B53B8A42AC}" srcOrd="0" destOrd="0" parTransId="{3B7CC127-A84C-4D96-9D0E-F7CDC4B03240}" sibTransId="{BA305904-4F8C-4E0D-9AA0-118139F53559}"/>
    <dgm:cxn modelId="{15647D20-6CC2-4CCC-8802-F114415CC123}" type="presParOf" srcId="{4629E8FB-A8F0-4553-9CD9-F9379D36F375}" destId="{7B58E129-E896-4CD3-AAE0-4FDCF554010C}" srcOrd="0" destOrd="0" presId="urn:microsoft.com/office/officeart/2005/8/layout/hProcess9"/>
    <dgm:cxn modelId="{51B54903-B27A-4E5D-BD8B-87EE803409D2}" type="presParOf" srcId="{4629E8FB-A8F0-4553-9CD9-F9379D36F375}" destId="{607D9158-1656-41C8-BE4A-D6E0A0FF106B}" srcOrd="1" destOrd="0" presId="urn:microsoft.com/office/officeart/2005/8/layout/hProcess9"/>
    <dgm:cxn modelId="{9E468232-ACC6-4D5E-A2E2-158C8EC520FD}" type="presParOf" srcId="{607D9158-1656-41C8-BE4A-D6E0A0FF106B}" destId="{0A060283-0930-408E-8ED3-E839A10624F9}" srcOrd="0" destOrd="0" presId="urn:microsoft.com/office/officeart/2005/8/layout/hProcess9"/>
    <dgm:cxn modelId="{81794C1A-CA14-4F3C-AA4B-9B7C55628256}" type="presParOf" srcId="{607D9158-1656-41C8-BE4A-D6E0A0FF106B}" destId="{55447794-F9D2-47E8-9DBA-1FDD291110FE}" srcOrd="1" destOrd="0" presId="urn:microsoft.com/office/officeart/2005/8/layout/hProcess9"/>
    <dgm:cxn modelId="{9259EED4-C0BB-4F7A-8010-2CAEE2970C46}" type="presParOf" srcId="{607D9158-1656-41C8-BE4A-D6E0A0FF106B}" destId="{1F3C736E-A32A-4276-931E-83364FEF4D1C}" srcOrd="2" destOrd="0" presId="urn:microsoft.com/office/officeart/2005/8/layout/hProcess9"/>
    <dgm:cxn modelId="{46F75611-767E-45B3-AC6C-871C68C14E8B}" type="presParOf" srcId="{607D9158-1656-41C8-BE4A-D6E0A0FF106B}" destId="{3AFCDC78-95AB-4B08-8148-7BFEADCE093F}" srcOrd="3" destOrd="0" presId="urn:microsoft.com/office/officeart/2005/8/layout/hProcess9"/>
    <dgm:cxn modelId="{6C82C20A-C128-40B2-BE34-E2288933C4F6}" type="presParOf" srcId="{607D9158-1656-41C8-BE4A-D6E0A0FF106B}" destId="{E0E5D9A2-FD88-4719-A5A4-4869733D5F48}" srcOrd="4" destOrd="0" presId="urn:microsoft.com/office/officeart/2005/8/layout/hProcess9"/>
    <dgm:cxn modelId="{ABD9AAE4-AF7C-49D9-968D-7B8FE0153DB7}" type="presParOf" srcId="{607D9158-1656-41C8-BE4A-D6E0A0FF106B}" destId="{600C22DE-BD41-4CB5-9D07-FCA7EDC907C0}" srcOrd="5" destOrd="0" presId="urn:microsoft.com/office/officeart/2005/8/layout/hProcess9"/>
    <dgm:cxn modelId="{67738969-FDFB-4265-8BEC-D30537B10131}" type="presParOf" srcId="{607D9158-1656-41C8-BE4A-D6E0A0FF106B}" destId="{D7BB72B1-CE8F-407C-8718-0441BBCA39C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88396-5686-41DE-858B-1B30F396B2B8}">
      <dsp:nvSpPr>
        <dsp:cNvPr id="0" name=""/>
        <dsp:cNvSpPr/>
      </dsp:nvSpPr>
      <dsp:spPr>
        <a:xfrm>
          <a:off x="-51975" y="9662"/>
          <a:ext cx="6117772" cy="15120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008F9D-FA32-4B3D-AFA4-871B8623D723}">
      <dsp:nvSpPr>
        <dsp:cNvPr id="0" name=""/>
        <dsp:cNvSpPr/>
      </dsp:nvSpPr>
      <dsp:spPr>
        <a:xfrm>
          <a:off x="405417" y="349872"/>
          <a:ext cx="831623" cy="831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2588E4-4F88-4D89-AC14-B46A4B6E56D6}">
      <dsp:nvSpPr>
        <dsp:cNvPr id="0" name=""/>
        <dsp:cNvSpPr/>
      </dsp:nvSpPr>
      <dsp:spPr>
        <a:xfrm>
          <a:off x="1523984" y="534306"/>
          <a:ext cx="4566370" cy="458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514" tIns="48514" rIns="48514" bIns="48514" numCol="1" spcCol="1270" anchor="ctr" anchorCtr="0">
          <a:noAutofit/>
        </a:bodyPr>
        <a:lstStyle/>
        <a:p>
          <a:pPr marL="0" lvl="0" indent="0" algn="l" defTabSz="755650">
            <a:lnSpc>
              <a:spcPct val="100000"/>
            </a:lnSpc>
            <a:spcBef>
              <a:spcPct val="0"/>
            </a:spcBef>
            <a:spcAft>
              <a:spcPct val="35000"/>
            </a:spcAft>
            <a:buNone/>
          </a:pPr>
          <a:r>
            <a:rPr lang="en-GB" sz="1700" kern="1200"/>
            <a:t>“A different way of talking about careers</a:t>
          </a:r>
          <a:r>
            <a:rPr lang="en-GB" sz="1700" kern="1200">
              <a:latin typeface="Calibri Light" panose="020F0302020204030204"/>
            </a:rPr>
            <a:t> and careers leadership</a:t>
          </a:r>
          <a:r>
            <a:rPr lang="en-GB" sz="1700" kern="1200"/>
            <a:t>: in the realm of overall improvement.”</a:t>
          </a:r>
          <a:endParaRPr lang="en-US" sz="1700" kern="1200"/>
        </a:p>
      </dsp:txBody>
      <dsp:txXfrm>
        <a:off x="1523984" y="534306"/>
        <a:ext cx="4566370" cy="458845"/>
      </dsp:txXfrm>
    </dsp:sp>
    <dsp:sp modelId="{C425A284-B79D-432C-874F-599D161CFA92}">
      <dsp:nvSpPr>
        <dsp:cNvPr id="0" name=""/>
        <dsp:cNvSpPr/>
      </dsp:nvSpPr>
      <dsp:spPr>
        <a:xfrm>
          <a:off x="-51975" y="1877479"/>
          <a:ext cx="6117772" cy="15120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213B5F-C714-409F-A9EC-AC34F69E0DB7}">
      <dsp:nvSpPr>
        <dsp:cNvPr id="0" name=""/>
        <dsp:cNvSpPr/>
      </dsp:nvSpPr>
      <dsp:spPr>
        <a:xfrm>
          <a:off x="405417" y="2217688"/>
          <a:ext cx="831623" cy="831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37A687-2594-4025-92E3-9C0DA663334C}">
      <dsp:nvSpPr>
        <dsp:cNvPr id="0" name=""/>
        <dsp:cNvSpPr/>
      </dsp:nvSpPr>
      <dsp:spPr>
        <a:xfrm>
          <a:off x="1468130" y="2410099"/>
          <a:ext cx="4701616" cy="45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514" tIns="48514" rIns="48514" bIns="48514" numCol="1" spcCol="1270" anchor="ctr" anchorCtr="0">
          <a:noAutofit/>
        </a:bodyPr>
        <a:lstStyle/>
        <a:p>
          <a:pPr marL="0" lvl="0" indent="0" algn="l" defTabSz="755650">
            <a:lnSpc>
              <a:spcPct val="100000"/>
            </a:lnSpc>
            <a:spcBef>
              <a:spcPct val="0"/>
            </a:spcBef>
            <a:spcAft>
              <a:spcPct val="35000"/>
            </a:spcAft>
            <a:buNone/>
          </a:pPr>
          <a:r>
            <a:rPr lang="en-GB" sz="1700" kern="1200"/>
            <a:t>“An opportunity to identify the actions that will create a more sustainable and embedded approach where leadership is distributed, and careers is considered to be everyone’s responsibility.”</a:t>
          </a:r>
          <a:endParaRPr lang="en-US" sz="1700" kern="1200"/>
        </a:p>
      </dsp:txBody>
      <dsp:txXfrm>
        <a:off x="1468130" y="2410099"/>
        <a:ext cx="4701616" cy="458396"/>
      </dsp:txXfrm>
    </dsp:sp>
    <dsp:sp modelId="{B4042561-EB4F-44BC-95FD-E939BD5094E2}">
      <dsp:nvSpPr>
        <dsp:cNvPr id="0" name=""/>
        <dsp:cNvSpPr/>
      </dsp:nvSpPr>
      <dsp:spPr>
        <a:xfrm>
          <a:off x="-51975" y="3745295"/>
          <a:ext cx="6117772" cy="15120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AF5BA-C2E7-4E7D-B46C-2452BAB5BE7A}">
      <dsp:nvSpPr>
        <dsp:cNvPr id="0" name=""/>
        <dsp:cNvSpPr/>
      </dsp:nvSpPr>
      <dsp:spPr>
        <a:xfrm>
          <a:off x="405417" y="4085505"/>
          <a:ext cx="831623" cy="831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074C6E-32CA-4678-8066-5244A16814AA}">
      <dsp:nvSpPr>
        <dsp:cNvPr id="0" name=""/>
        <dsp:cNvSpPr/>
      </dsp:nvSpPr>
      <dsp:spPr>
        <a:xfrm>
          <a:off x="1428997" y="4328403"/>
          <a:ext cx="4701531" cy="33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514" tIns="48514" rIns="48514" bIns="48514" numCol="1" spcCol="1270" anchor="ctr" anchorCtr="0">
          <a:noAutofit/>
        </a:bodyPr>
        <a:lstStyle/>
        <a:p>
          <a:pPr marL="0" lvl="0" indent="0" algn="l" defTabSz="755650">
            <a:lnSpc>
              <a:spcPct val="100000"/>
            </a:lnSpc>
            <a:spcBef>
              <a:spcPct val="0"/>
            </a:spcBef>
            <a:spcAft>
              <a:spcPct val="35000"/>
            </a:spcAft>
            <a:buNone/>
          </a:pPr>
          <a:r>
            <a:rPr lang="en-GB" sz="1700" kern="1200"/>
            <a:t>“A strategic focus on the impact and outcomes of careers provision, when the temptation can be to focus on the operational inputs and activities.”</a:t>
          </a:r>
          <a:endParaRPr lang="en-US" sz="1700" kern="1200"/>
        </a:p>
      </dsp:txBody>
      <dsp:txXfrm>
        <a:off x="1428997" y="4328403"/>
        <a:ext cx="4701531" cy="337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A0EFC-2638-4790-8F41-6740DDBC5766}">
      <dsp:nvSpPr>
        <dsp:cNvPr id="0" name=""/>
        <dsp:cNvSpPr/>
      </dsp:nvSpPr>
      <dsp:spPr>
        <a:xfrm>
          <a:off x="1396" y="0"/>
          <a:ext cx="3629988" cy="5000522"/>
        </a:xfrm>
        <a:prstGeom prst="roundRect">
          <a:avLst>
            <a:gd name="adj" fmla="val 10000"/>
          </a:avLst>
        </a:prstGeom>
        <a:solidFill>
          <a:schemeClr val="bg2">
            <a:alpha val="2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a:solidFill>
                <a:schemeClr val="bg2"/>
              </a:solidFill>
              <a:latin typeface="Calibri Light" panose="020F0302020204030204"/>
            </a:rPr>
            <a:t>Internal Leadership</a:t>
          </a:r>
          <a:br>
            <a:rPr lang="en-GB" sz="2400" b="1" kern="1200">
              <a:solidFill>
                <a:schemeClr val="bg2"/>
              </a:solidFill>
              <a:latin typeface="Calibri Light" panose="020F0302020204030204"/>
            </a:rPr>
          </a:br>
          <a:r>
            <a:rPr lang="en-GB" sz="2400" b="1" kern="1200">
              <a:solidFill>
                <a:schemeClr val="bg2"/>
              </a:solidFill>
              <a:latin typeface="Calibri Light" panose="020F0302020204030204"/>
            </a:rPr>
            <a:t>Review</a:t>
          </a:r>
          <a:endParaRPr lang="en-GB" sz="2400" b="1" kern="1200">
            <a:solidFill>
              <a:schemeClr val="bg2"/>
            </a:solidFill>
          </a:endParaRPr>
        </a:p>
      </dsp:txBody>
      <dsp:txXfrm>
        <a:off x="1396" y="0"/>
        <a:ext cx="3629988" cy="1500156"/>
      </dsp:txXfrm>
    </dsp:sp>
    <dsp:sp modelId="{911E4DD7-756F-4E1F-B4F8-DDEE33943B18}">
      <dsp:nvSpPr>
        <dsp:cNvPr id="0" name=""/>
        <dsp:cNvSpPr/>
      </dsp:nvSpPr>
      <dsp:spPr>
        <a:xfrm>
          <a:off x="364395" y="1500583"/>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bg2"/>
              </a:solidFill>
            </a:rPr>
            <a:t>Broadening understanding through wider </a:t>
          </a:r>
          <a:r>
            <a:rPr lang="en-GB" sz="1500" b="1" kern="1200">
              <a:solidFill>
                <a:schemeClr val="bg2"/>
              </a:solidFill>
              <a:latin typeface="Calibri"/>
              <a:cs typeface="Calibri"/>
            </a:rPr>
            <a:t>SLT engagement in Careers</a:t>
          </a:r>
          <a:endParaRPr lang="en-GB" sz="1500" kern="1200">
            <a:solidFill>
              <a:schemeClr val="bg2"/>
            </a:solidFill>
            <a:latin typeface="Calibri"/>
            <a:cs typeface="Calibri"/>
          </a:endParaRPr>
        </a:p>
      </dsp:txBody>
      <dsp:txXfrm>
        <a:off x="393169" y="1529357"/>
        <a:ext cx="2846443" cy="924854"/>
      </dsp:txXfrm>
    </dsp:sp>
    <dsp:sp modelId="{9A6B49AF-8738-4B06-A1C4-14B96DE0BD85}">
      <dsp:nvSpPr>
        <dsp:cNvPr id="0" name=""/>
        <dsp:cNvSpPr/>
      </dsp:nvSpPr>
      <dsp:spPr>
        <a:xfrm>
          <a:off x="364395" y="2634125"/>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bg2"/>
              </a:solidFill>
              <a:latin typeface="Calibri"/>
              <a:cs typeface="Calibri"/>
            </a:rPr>
            <a:t>Collaborative awareness of current positioning of careers</a:t>
          </a:r>
          <a:endParaRPr lang="en-GB" sz="1500" kern="1200">
            <a:solidFill>
              <a:schemeClr val="bg2"/>
            </a:solidFill>
            <a:latin typeface="Calibri"/>
            <a:cs typeface="Calibri"/>
          </a:endParaRPr>
        </a:p>
      </dsp:txBody>
      <dsp:txXfrm>
        <a:off x="393169" y="2662899"/>
        <a:ext cx="2846443" cy="924854"/>
      </dsp:txXfrm>
    </dsp:sp>
    <dsp:sp modelId="{3D5EEB99-E1A2-4BC3-ACC6-AA254CDAFE38}">
      <dsp:nvSpPr>
        <dsp:cNvPr id="0" name=""/>
        <dsp:cNvSpPr/>
      </dsp:nvSpPr>
      <dsp:spPr>
        <a:xfrm>
          <a:off x="364395" y="3767666"/>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GB" sz="1500" b="1" kern="1200">
              <a:solidFill>
                <a:schemeClr val="bg2"/>
              </a:solidFill>
              <a:latin typeface="Calibri"/>
              <a:cs typeface="Calibri"/>
            </a:rPr>
            <a:t>Stimulates initial thoughts around how to achieve progress through the Maturity Model</a:t>
          </a:r>
          <a:endParaRPr lang="en-GB" sz="1500" kern="1200">
            <a:solidFill>
              <a:schemeClr val="bg2"/>
            </a:solidFill>
            <a:latin typeface="Calibri"/>
            <a:cs typeface="Calibri"/>
          </a:endParaRPr>
        </a:p>
      </dsp:txBody>
      <dsp:txXfrm>
        <a:off x="393169" y="3796440"/>
        <a:ext cx="2846443" cy="924854"/>
      </dsp:txXfrm>
    </dsp:sp>
    <dsp:sp modelId="{52B5ABC6-53A3-4A32-A5C3-D24F87050C60}">
      <dsp:nvSpPr>
        <dsp:cNvPr id="0" name=""/>
        <dsp:cNvSpPr/>
      </dsp:nvSpPr>
      <dsp:spPr>
        <a:xfrm>
          <a:off x="3903634" y="0"/>
          <a:ext cx="3629988" cy="5000522"/>
        </a:xfrm>
        <a:prstGeom prst="roundRect">
          <a:avLst>
            <a:gd name="adj" fmla="val 10000"/>
          </a:avLst>
        </a:prstGeom>
        <a:solidFill>
          <a:schemeClr val="accent6">
            <a:alpha val="2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accent6"/>
              </a:solidFill>
            </a:rPr>
            <a:t>Peer-to-Peer Review</a:t>
          </a:r>
        </a:p>
      </dsp:txBody>
      <dsp:txXfrm>
        <a:off x="3903634" y="0"/>
        <a:ext cx="3629988" cy="1500156"/>
      </dsp:txXfrm>
    </dsp:sp>
    <dsp:sp modelId="{818101FE-089B-47CC-9498-337902AE7B3A}">
      <dsp:nvSpPr>
        <dsp:cNvPr id="0" name=""/>
        <dsp:cNvSpPr/>
      </dsp:nvSpPr>
      <dsp:spPr>
        <a:xfrm>
          <a:off x="4266632" y="1500583"/>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GB" sz="1500" b="1" kern="1200">
              <a:solidFill>
                <a:schemeClr val="accent6"/>
              </a:solidFill>
              <a:latin typeface="Calibri"/>
              <a:ea typeface="Lato"/>
              <a:cs typeface="Calibri"/>
            </a:rPr>
            <a:t>Support and challenge from peers with a focus on impact and quality of provision</a:t>
          </a:r>
          <a:endParaRPr lang="en-GB" sz="1500" kern="1200">
            <a:solidFill>
              <a:schemeClr val="accent6"/>
            </a:solidFill>
          </a:endParaRPr>
        </a:p>
      </dsp:txBody>
      <dsp:txXfrm>
        <a:off x="4295406" y="1529357"/>
        <a:ext cx="2846443" cy="924854"/>
      </dsp:txXfrm>
    </dsp:sp>
    <dsp:sp modelId="{7DE71011-0027-4F3B-B3CC-5B0050CAE79F}">
      <dsp:nvSpPr>
        <dsp:cNvPr id="0" name=""/>
        <dsp:cNvSpPr/>
      </dsp:nvSpPr>
      <dsp:spPr>
        <a:xfrm>
          <a:off x="4266632" y="2634125"/>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GB" sz="1500" b="1" kern="1200">
              <a:solidFill>
                <a:schemeClr val="accent6"/>
              </a:solidFill>
              <a:latin typeface="Calibri"/>
              <a:ea typeface="Lato"/>
              <a:cs typeface="Calibri"/>
            </a:rPr>
            <a:t>Expert guidance from a trained facilitator using standardised methodology </a:t>
          </a:r>
          <a:endParaRPr lang="en-GB" sz="1500" kern="1200">
            <a:solidFill>
              <a:schemeClr val="accent6"/>
            </a:solidFill>
            <a:latin typeface="Calibri Light" panose="020F0302020204030204"/>
          </a:endParaRPr>
        </a:p>
      </dsp:txBody>
      <dsp:txXfrm>
        <a:off x="4295406" y="2662899"/>
        <a:ext cx="2846443" cy="924854"/>
      </dsp:txXfrm>
    </dsp:sp>
    <dsp:sp modelId="{2BE955AC-5A39-47B9-AA28-A8908C2CE73F}">
      <dsp:nvSpPr>
        <dsp:cNvPr id="0" name=""/>
        <dsp:cNvSpPr/>
      </dsp:nvSpPr>
      <dsp:spPr>
        <a:xfrm>
          <a:off x="4266632" y="3767666"/>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accent6"/>
              </a:solidFill>
              <a:latin typeface="Calibri"/>
              <a:ea typeface="Lato"/>
              <a:cs typeface="Calibri"/>
            </a:rPr>
            <a:t>Collaboratively agreed highest leverage actions prompted by the Maturity Model language</a:t>
          </a:r>
          <a:endParaRPr lang="en-GB" sz="1500" kern="1200">
            <a:solidFill>
              <a:schemeClr val="accent6"/>
            </a:solidFill>
          </a:endParaRPr>
        </a:p>
      </dsp:txBody>
      <dsp:txXfrm>
        <a:off x="4295406" y="3796440"/>
        <a:ext cx="2846443" cy="924854"/>
      </dsp:txXfrm>
    </dsp:sp>
    <dsp:sp modelId="{F62A0096-9986-4ABB-8344-F41C432E6C17}">
      <dsp:nvSpPr>
        <dsp:cNvPr id="0" name=""/>
        <dsp:cNvSpPr/>
      </dsp:nvSpPr>
      <dsp:spPr>
        <a:xfrm>
          <a:off x="7805872" y="0"/>
          <a:ext cx="3629988" cy="500052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a:solidFill>
                <a:schemeClr val="tx2"/>
              </a:solidFill>
            </a:rPr>
            <a:t>Summary of Review, </a:t>
          </a:r>
          <a:br>
            <a:rPr lang="en-GB" sz="2400" kern="1200">
              <a:solidFill>
                <a:schemeClr val="tx2"/>
              </a:solidFill>
            </a:rPr>
          </a:br>
          <a:r>
            <a:rPr lang="en-GB" sz="2400" kern="1200">
              <a:solidFill>
                <a:schemeClr val="tx2"/>
              </a:solidFill>
            </a:rPr>
            <a:t>Action Planning and Post-Review Stages</a:t>
          </a:r>
          <a:r>
            <a:rPr lang="en-GB" sz="2400" kern="1200">
              <a:solidFill>
                <a:schemeClr val="tx2"/>
              </a:solidFill>
              <a:latin typeface="Calibri Light" panose="020F0302020204030204"/>
            </a:rPr>
            <a:t> </a:t>
          </a:r>
          <a:endParaRPr lang="en-GB" sz="2400" kern="1200">
            <a:solidFill>
              <a:schemeClr val="tx2"/>
            </a:solidFill>
          </a:endParaRPr>
        </a:p>
      </dsp:txBody>
      <dsp:txXfrm>
        <a:off x="7805872" y="0"/>
        <a:ext cx="3629988" cy="1500156"/>
      </dsp:txXfrm>
    </dsp:sp>
    <dsp:sp modelId="{D849A023-DBA2-4065-910A-0FF5853D0A6D}">
      <dsp:nvSpPr>
        <dsp:cNvPr id="0" name=""/>
        <dsp:cNvSpPr/>
      </dsp:nvSpPr>
      <dsp:spPr>
        <a:xfrm>
          <a:off x="8168870" y="1500583"/>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GB" sz="1500" b="1" kern="1200">
              <a:latin typeface="Calibri"/>
              <a:ea typeface="Lato"/>
              <a:cs typeface="Calibri"/>
            </a:rPr>
            <a:t>A summary of identified strengths and agreed highest leverage actions to inform SLT and Governors</a:t>
          </a:r>
          <a:endParaRPr lang="en-GB" sz="1500" kern="1200"/>
        </a:p>
      </dsp:txBody>
      <dsp:txXfrm>
        <a:off x="8197644" y="1529357"/>
        <a:ext cx="2846443" cy="924854"/>
      </dsp:txXfrm>
    </dsp:sp>
    <dsp:sp modelId="{6DFA7829-04C7-4B30-AFFC-F3E78F640CB8}">
      <dsp:nvSpPr>
        <dsp:cNvPr id="0" name=""/>
        <dsp:cNvSpPr/>
      </dsp:nvSpPr>
      <dsp:spPr>
        <a:xfrm>
          <a:off x="8168870" y="2634125"/>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b="1" kern="1200">
              <a:latin typeface="Calibri"/>
              <a:ea typeface="Lato"/>
              <a:cs typeface="Calibri"/>
            </a:rPr>
            <a:t>Collaborative action planning to ensure sustainable, strategic, impact-driven improvement</a:t>
          </a:r>
          <a:endParaRPr lang="en-GB" sz="1500" b="1" kern="1200"/>
        </a:p>
      </dsp:txBody>
      <dsp:txXfrm>
        <a:off x="8197644" y="2662899"/>
        <a:ext cx="2846443" cy="924854"/>
      </dsp:txXfrm>
    </dsp:sp>
    <dsp:sp modelId="{281193DD-991B-4424-BFF5-CB97723B99CD}">
      <dsp:nvSpPr>
        <dsp:cNvPr id="0" name=""/>
        <dsp:cNvSpPr/>
      </dsp:nvSpPr>
      <dsp:spPr>
        <a:xfrm>
          <a:off x="8168870" y="3767666"/>
          <a:ext cx="2903991" cy="982402"/>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rtl="0">
            <a:lnSpc>
              <a:spcPct val="90000"/>
            </a:lnSpc>
            <a:spcBef>
              <a:spcPct val="0"/>
            </a:spcBef>
            <a:spcAft>
              <a:spcPct val="35000"/>
            </a:spcAft>
            <a:buNone/>
          </a:pPr>
          <a:r>
            <a:rPr lang="en-GB" sz="1500" b="1" kern="1200"/>
            <a:t>Ongoing support to </a:t>
          </a:r>
          <a:r>
            <a:rPr lang="en-GB" sz="1500" b="1" kern="1200">
              <a:latin typeface="+mn-lt"/>
            </a:rPr>
            <a:t>enable long-term impact where careers is leveraged as a vehicle for overall improvement </a:t>
          </a:r>
        </a:p>
      </dsp:txBody>
      <dsp:txXfrm>
        <a:off x="8197644" y="3796440"/>
        <a:ext cx="2846443" cy="924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8E129-E896-4CD3-AAE0-4FDCF554010C}">
      <dsp:nvSpPr>
        <dsp:cNvPr id="0" name=""/>
        <dsp:cNvSpPr/>
      </dsp:nvSpPr>
      <dsp:spPr>
        <a:xfrm>
          <a:off x="858709" y="0"/>
          <a:ext cx="9732036" cy="5979586"/>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60283-0930-408E-8ED3-E839A10624F9}">
      <dsp:nvSpPr>
        <dsp:cNvPr id="0" name=""/>
        <dsp:cNvSpPr/>
      </dsp:nvSpPr>
      <dsp:spPr>
        <a:xfrm>
          <a:off x="2799" y="1793875"/>
          <a:ext cx="2488914" cy="2391834"/>
        </a:xfrm>
        <a:prstGeom prst="round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GB" sz="1800" b="1" kern="1200"/>
        </a:p>
        <a:p>
          <a:pPr marL="0" lvl="0" indent="0" algn="ctr" defTabSz="800100">
            <a:lnSpc>
              <a:spcPct val="90000"/>
            </a:lnSpc>
            <a:spcBef>
              <a:spcPct val="0"/>
            </a:spcBef>
            <a:spcAft>
              <a:spcPct val="35000"/>
            </a:spcAft>
            <a:buNone/>
          </a:pPr>
          <a:r>
            <a:rPr lang="en-GB" sz="1800" b="1" kern="1200"/>
            <a:t>Internal leadership review</a:t>
          </a:r>
          <a:endParaRPr lang="en-GB" sz="1800" b="1" kern="1200">
            <a:latin typeface="+mn-lt"/>
          </a:endParaRPr>
        </a:p>
        <a:p>
          <a:pPr marL="0" lvl="0" indent="0" algn="ctr" defTabSz="800100">
            <a:lnSpc>
              <a:spcPct val="90000"/>
            </a:lnSpc>
            <a:spcBef>
              <a:spcPct val="0"/>
            </a:spcBef>
            <a:spcAft>
              <a:spcPct val="35000"/>
            </a:spcAft>
            <a:buNone/>
          </a:pPr>
          <a:endParaRPr lang="en-GB" sz="800" kern="1200">
            <a:effectLst/>
            <a:latin typeface="+mn-lt"/>
            <a:ea typeface="Aptos" panose="020B0004020202020204" pitchFamily="34" charset="0"/>
            <a:cs typeface="Times New Roman"/>
          </a:endParaRPr>
        </a:p>
        <a:p>
          <a:pPr marL="0" lvl="0" indent="0" algn="ctr" defTabSz="800100">
            <a:lnSpc>
              <a:spcPct val="90000"/>
            </a:lnSpc>
            <a:spcBef>
              <a:spcPct val="0"/>
            </a:spcBef>
            <a:spcAft>
              <a:spcPct val="35000"/>
            </a:spcAft>
            <a:buNone/>
          </a:pPr>
          <a:r>
            <a:rPr lang="en-GB" sz="1400" kern="1200">
              <a:effectLst/>
              <a:latin typeface="+mn-lt"/>
              <a:ea typeface="Aptos" panose="020B0004020202020204" pitchFamily="34" charset="0"/>
              <a:cs typeface="Times New Roman"/>
            </a:rPr>
            <a:t>Convene</a:t>
          </a:r>
        </a:p>
        <a:p>
          <a:pPr marL="0" lvl="0" indent="0" algn="ctr" defTabSz="800100">
            <a:lnSpc>
              <a:spcPct val="90000"/>
            </a:lnSpc>
            <a:spcBef>
              <a:spcPct val="0"/>
            </a:spcBef>
            <a:spcAft>
              <a:spcPct val="35000"/>
            </a:spcAft>
            <a:buNone/>
          </a:pPr>
          <a:r>
            <a:rPr lang="en-GB" sz="1400" kern="1200">
              <a:effectLst/>
              <a:latin typeface="+mn-lt"/>
              <a:ea typeface="Aptos" panose="020B0004020202020204" pitchFamily="34" charset="0"/>
              <a:cs typeface="Times New Roman"/>
            </a:rPr>
            <a:t>Agree</a:t>
          </a:r>
        </a:p>
        <a:p>
          <a:pPr marL="0" lvl="0" indent="0" algn="ctr" defTabSz="800100">
            <a:lnSpc>
              <a:spcPct val="90000"/>
            </a:lnSpc>
            <a:spcBef>
              <a:spcPct val="0"/>
            </a:spcBef>
            <a:spcAft>
              <a:spcPct val="35000"/>
            </a:spcAft>
            <a:buNone/>
          </a:pPr>
          <a:r>
            <a:rPr lang="en-GB" sz="1400" kern="1200">
              <a:effectLst/>
              <a:latin typeface="+mn-lt"/>
              <a:ea typeface="Aptos" panose="020B0004020202020204" pitchFamily="34" charset="0"/>
              <a:cs typeface="Times New Roman"/>
            </a:rPr>
            <a:t>Record</a:t>
          </a:r>
        </a:p>
        <a:p>
          <a:pPr marL="0" lvl="0" indent="0" algn="ctr" defTabSz="800100">
            <a:lnSpc>
              <a:spcPct val="90000"/>
            </a:lnSpc>
            <a:spcBef>
              <a:spcPct val="0"/>
            </a:spcBef>
            <a:spcAft>
              <a:spcPct val="35000"/>
            </a:spcAft>
            <a:buNone/>
          </a:pPr>
          <a:endParaRPr lang="en-GB" sz="1400" kern="1200">
            <a:latin typeface="+mn-lt"/>
            <a:cs typeface="Times New Roman"/>
          </a:endParaRPr>
        </a:p>
      </dsp:txBody>
      <dsp:txXfrm>
        <a:off x="119559" y="1910635"/>
        <a:ext cx="2255394" cy="2158314"/>
      </dsp:txXfrm>
    </dsp:sp>
    <dsp:sp modelId="{1F3C736E-A32A-4276-931E-83364FEF4D1C}">
      <dsp:nvSpPr>
        <dsp:cNvPr id="0" name=""/>
        <dsp:cNvSpPr/>
      </dsp:nvSpPr>
      <dsp:spPr>
        <a:xfrm>
          <a:off x="2906533" y="1793875"/>
          <a:ext cx="2732654" cy="2391834"/>
        </a:xfrm>
        <a:prstGeom prst="round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Trio formation, preparation and commitment</a:t>
          </a:r>
          <a:endParaRPr lang="en-GB" sz="1800" b="1" kern="1200">
            <a:latin typeface="+mn-lt"/>
          </a:endParaRPr>
        </a:p>
        <a:p>
          <a:pPr marL="0" lvl="0" indent="0" algn="ctr" defTabSz="800100" rtl="0">
            <a:lnSpc>
              <a:spcPct val="90000"/>
            </a:lnSpc>
            <a:spcBef>
              <a:spcPct val="0"/>
            </a:spcBef>
            <a:spcAft>
              <a:spcPct val="35000"/>
            </a:spcAft>
            <a:buNone/>
          </a:pPr>
          <a:r>
            <a:rPr lang="en-GB" sz="1400" kern="1200">
              <a:effectLst/>
              <a:latin typeface="+mn-lt"/>
              <a:ea typeface="Aptos" panose="020B0004020202020204" pitchFamily="34" charset="0"/>
              <a:cs typeface="Times New Roman"/>
            </a:rPr>
            <a:t>Connect</a:t>
          </a:r>
        </a:p>
        <a:p>
          <a:pPr marL="0" lvl="0" indent="0" algn="ctr" defTabSz="800100" rtl="0">
            <a:lnSpc>
              <a:spcPct val="90000"/>
            </a:lnSpc>
            <a:spcBef>
              <a:spcPct val="0"/>
            </a:spcBef>
            <a:spcAft>
              <a:spcPct val="35000"/>
            </a:spcAft>
            <a:buNone/>
          </a:pPr>
          <a:r>
            <a:rPr lang="en-GB" sz="1400" kern="1200">
              <a:effectLst/>
              <a:latin typeface="+mn-lt"/>
              <a:ea typeface="Aptos" panose="020B0004020202020204" pitchFamily="34" charset="0"/>
              <a:cs typeface="Times New Roman"/>
            </a:rPr>
            <a:t>Support</a:t>
          </a:r>
        </a:p>
        <a:p>
          <a:pPr marL="0" lvl="0" indent="0" algn="ctr" defTabSz="800100" rtl="0">
            <a:lnSpc>
              <a:spcPct val="90000"/>
            </a:lnSpc>
            <a:spcBef>
              <a:spcPct val="0"/>
            </a:spcBef>
            <a:spcAft>
              <a:spcPct val="35000"/>
            </a:spcAft>
            <a:buNone/>
          </a:pPr>
          <a:r>
            <a:rPr lang="en-GB" sz="1400" kern="1200">
              <a:effectLst/>
              <a:latin typeface="+mn-lt"/>
              <a:ea typeface="Aptos" panose="020B0004020202020204" pitchFamily="34" charset="0"/>
              <a:cs typeface="Times New Roman"/>
            </a:rPr>
            <a:t>Prepare</a:t>
          </a:r>
        </a:p>
      </dsp:txBody>
      <dsp:txXfrm>
        <a:off x="3023293" y="1910635"/>
        <a:ext cx="2499134" cy="2158314"/>
      </dsp:txXfrm>
    </dsp:sp>
    <dsp:sp modelId="{E0E5D9A2-FD88-4719-A5A4-4869733D5F48}">
      <dsp:nvSpPr>
        <dsp:cNvPr id="0" name=""/>
        <dsp:cNvSpPr/>
      </dsp:nvSpPr>
      <dsp:spPr>
        <a:xfrm>
          <a:off x="6054006" y="1793875"/>
          <a:ext cx="2488914" cy="2391834"/>
        </a:xfrm>
        <a:prstGeom prst="round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Review</a:t>
          </a:r>
          <a:endParaRPr lang="en-GB" sz="1800" kern="1200"/>
        </a:p>
        <a:p>
          <a:pPr marL="0" lvl="0" indent="0" algn="ctr" defTabSz="800100">
            <a:lnSpc>
              <a:spcPct val="90000"/>
            </a:lnSpc>
            <a:spcBef>
              <a:spcPct val="0"/>
            </a:spcBef>
            <a:spcAft>
              <a:spcPct val="35000"/>
            </a:spcAft>
            <a:buNone/>
          </a:pPr>
          <a:r>
            <a:rPr lang="en-GB" sz="1400" kern="1200"/>
            <a:t>Standardised methodology</a:t>
          </a:r>
        </a:p>
        <a:p>
          <a:pPr marL="0" lvl="0" indent="0" algn="ctr" defTabSz="800100">
            <a:lnSpc>
              <a:spcPct val="90000"/>
            </a:lnSpc>
            <a:spcBef>
              <a:spcPct val="0"/>
            </a:spcBef>
            <a:spcAft>
              <a:spcPct val="35000"/>
            </a:spcAft>
            <a:buNone/>
          </a:pPr>
          <a:r>
            <a:rPr lang="en-GB" sz="1400" kern="1200"/>
            <a:t>Lines of enquiry</a:t>
          </a:r>
        </a:p>
        <a:p>
          <a:pPr marL="0" lvl="0" indent="0" algn="ctr" defTabSz="800100" rtl="0">
            <a:lnSpc>
              <a:spcPct val="90000"/>
            </a:lnSpc>
            <a:spcBef>
              <a:spcPct val="0"/>
            </a:spcBef>
            <a:spcAft>
              <a:spcPct val="35000"/>
            </a:spcAft>
            <a:buNone/>
          </a:pPr>
          <a:r>
            <a:rPr lang="en-GB" sz="1400" kern="1200"/>
            <a:t>Agreed priorities</a:t>
          </a:r>
          <a:r>
            <a:rPr lang="en-GB" sz="1400" kern="1200">
              <a:latin typeface="Calibri Light" panose="020F0302020204030204"/>
            </a:rPr>
            <a:t> and actions</a:t>
          </a:r>
          <a:endParaRPr lang="en-GB" sz="1400" kern="1200"/>
        </a:p>
      </dsp:txBody>
      <dsp:txXfrm>
        <a:off x="6170766" y="1910635"/>
        <a:ext cx="2255394" cy="2158314"/>
      </dsp:txXfrm>
    </dsp:sp>
    <dsp:sp modelId="{D7BB72B1-CE8F-407C-8718-0441BBCA39C0}">
      <dsp:nvSpPr>
        <dsp:cNvPr id="0" name=""/>
        <dsp:cNvSpPr/>
      </dsp:nvSpPr>
      <dsp:spPr>
        <a:xfrm>
          <a:off x="8957740" y="1793875"/>
          <a:ext cx="2488914" cy="2391834"/>
        </a:xfrm>
        <a:prstGeom prst="round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Act</a:t>
          </a:r>
        </a:p>
        <a:p>
          <a:pPr marL="0" lvl="0" indent="0" algn="ctr" defTabSz="800100">
            <a:lnSpc>
              <a:spcPct val="90000"/>
            </a:lnSpc>
            <a:spcBef>
              <a:spcPct val="0"/>
            </a:spcBef>
            <a:spcAft>
              <a:spcPct val="35000"/>
            </a:spcAft>
            <a:buNone/>
          </a:pPr>
          <a:r>
            <a:rPr lang="en-GB" sz="1400" kern="1200"/>
            <a:t>Highest Leverage Actions</a:t>
          </a:r>
        </a:p>
        <a:p>
          <a:pPr marL="0" lvl="0" indent="0" algn="ctr" defTabSz="800100">
            <a:lnSpc>
              <a:spcPct val="90000"/>
            </a:lnSpc>
            <a:spcBef>
              <a:spcPct val="0"/>
            </a:spcBef>
            <a:spcAft>
              <a:spcPct val="35000"/>
            </a:spcAft>
            <a:buNone/>
          </a:pPr>
          <a:r>
            <a:rPr lang="en-GB" sz="1400" kern="1200">
              <a:latin typeface="+mn-lt"/>
            </a:rPr>
            <a:t>Action planning</a:t>
          </a:r>
        </a:p>
        <a:p>
          <a:pPr marL="0" lvl="0" indent="0" algn="ctr" defTabSz="800100">
            <a:lnSpc>
              <a:spcPct val="90000"/>
            </a:lnSpc>
            <a:spcBef>
              <a:spcPct val="0"/>
            </a:spcBef>
            <a:spcAft>
              <a:spcPct val="35000"/>
            </a:spcAft>
            <a:buNone/>
          </a:pPr>
          <a:r>
            <a:rPr lang="en-GB" sz="1400" kern="1200">
              <a:latin typeface="+mn-lt"/>
            </a:rPr>
            <a:t>Present to SLT &amp; Governors</a:t>
          </a:r>
        </a:p>
        <a:p>
          <a:pPr marL="0" lvl="0" indent="0" algn="ctr" defTabSz="800100">
            <a:lnSpc>
              <a:spcPct val="90000"/>
            </a:lnSpc>
            <a:spcBef>
              <a:spcPct val="0"/>
            </a:spcBef>
            <a:spcAft>
              <a:spcPct val="35000"/>
            </a:spcAft>
            <a:buNone/>
          </a:pPr>
          <a:r>
            <a:rPr lang="en-GB" sz="1400" kern="1200">
              <a:latin typeface="+mn-lt"/>
            </a:rPr>
            <a:t>Reconvening</a:t>
          </a:r>
        </a:p>
      </dsp:txBody>
      <dsp:txXfrm>
        <a:off x="9074500" y="1910635"/>
        <a:ext cx="2255394" cy="215831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388A0F-072E-D64F-859F-043D90B34697}"/>
              </a:ext>
            </a:extLst>
          </p:cNvPr>
          <p:cNvSpPr>
            <a:spLocks noGrp="1"/>
          </p:cNvSpPr>
          <p:nvPr>
            <p:ph type="hdr" sz="quarter"/>
          </p:nvPr>
        </p:nvSpPr>
        <p:spPr>
          <a:xfrm>
            <a:off x="1" y="1"/>
            <a:ext cx="2981430" cy="48475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575CFF-56C2-9947-8C0D-7B3E79251494}"/>
              </a:ext>
            </a:extLst>
          </p:cNvPr>
          <p:cNvSpPr>
            <a:spLocks noGrp="1"/>
          </p:cNvSpPr>
          <p:nvPr>
            <p:ph type="dt" sz="quarter" idx="1"/>
          </p:nvPr>
        </p:nvSpPr>
        <p:spPr>
          <a:xfrm>
            <a:off x="3897203" y="1"/>
            <a:ext cx="2981430" cy="484754"/>
          </a:xfrm>
          <a:prstGeom prst="rect">
            <a:avLst/>
          </a:prstGeom>
        </p:spPr>
        <p:txBody>
          <a:bodyPr vert="horz" lIns="91440" tIns="45720" rIns="91440" bIns="45720" rtlCol="0"/>
          <a:lstStyle>
            <a:lvl1pPr algn="r">
              <a:defRPr sz="1200"/>
            </a:lvl1pPr>
          </a:lstStyle>
          <a:p>
            <a:fld id="{D33274B3-EC98-7444-97B8-31A1BF69A40A}" type="datetimeFigureOut">
              <a:rPr lang="en-US" smtClean="0"/>
              <a:t>9/23/2025</a:t>
            </a:fld>
            <a:endParaRPr lang="en-US"/>
          </a:p>
        </p:txBody>
      </p:sp>
      <p:sp>
        <p:nvSpPr>
          <p:cNvPr id="4" name="Footer Placeholder 3">
            <a:extLst>
              <a:ext uri="{FF2B5EF4-FFF2-40B4-BE49-F238E27FC236}">
                <a16:creationId xmlns:a16="http://schemas.microsoft.com/office/drawing/2014/main" id="{9686BE66-61FD-F943-A8C2-0FD78A05EBE6}"/>
              </a:ext>
            </a:extLst>
          </p:cNvPr>
          <p:cNvSpPr>
            <a:spLocks noGrp="1"/>
          </p:cNvSpPr>
          <p:nvPr>
            <p:ph type="ftr" sz="quarter" idx="2"/>
          </p:nvPr>
        </p:nvSpPr>
        <p:spPr>
          <a:xfrm>
            <a:off x="1" y="9176773"/>
            <a:ext cx="2981430" cy="48475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8A4CC3-F66C-BA43-9A8B-C7CF7F4425A7}"/>
              </a:ext>
            </a:extLst>
          </p:cNvPr>
          <p:cNvSpPr>
            <a:spLocks noGrp="1"/>
          </p:cNvSpPr>
          <p:nvPr>
            <p:ph type="sldNum" sz="quarter" idx="3"/>
          </p:nvPr>
        </p:nvSpPr>
        <p:spPr>
          <a:xfrm>
            <a:off x="3897203" y="9176773"/>
            <a:ext cx="2981430" cy="484753"/>
          </a:xfrm>
          <a:prstGeom prst="rect">
            <a:avLst/>
          </a:prstGeom>
        </p:spPr>
        <p:txBody>
          <a:bodyPr vert="horz" lIns="91440" tIns="45720" rIns="91440" bIns="45720" rtlCol="0" anchor="b"/>
          <a:lstStyle>
            <a:lvl1pPr algn="r">
              <a:defRPr sz="1200"/>
            </a:lvl1pPr>
          </a:lstStyle>
          <a:p>
            <a:fld id="{ABB3DFC3-9DEC-0E4C-95FC-EA4FE5E2E230}" type="slidenum">
              <a:rPr lang="en-US" smtClean="0"/>
              <a:t>‹#›</a:t>
            </a:fld>
            <a:endParaRPr lang="en-US"/>
          </a:p>
        </p:txBody>
      </p:sp>
    </p:spTree>
    <p:extLst>
      <p:ext uri="{BB962C8B-B14F-4D97-AF65-F5344CB8AC3E}">
        <p14:creationId xmlns:p14="http://schemas.microsoft.com/office/powerpoint/2010/main" val="1942288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1430" cy="48475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97203" y="1"/>
            <a:ext cx="2981430" cy="484754"/>
          </a:xfrm>
          <a:prstGeom prst="rect">
            <a:avLst/>
          </a:prstGeom>
        </p:spPr>
        <p:txBody>
          <a:bodyPr vert="horz" lIns="91440" tIns="45720" rIns="91440" bIns="45720" rtlCol="0"/>
          <a:lstStyle>
            <a:lvl1pPr algn="r">
              <a:defRPr sz="1200"/>
            </a:lvl1pPr>
          </a:lstStyle>
          <a:p>
            <a:fld id="{D4353D0C-D2FB-4A30-B209-1C51E11EC8D8}" type="datetimeFigureOut">
              <a:rPr lang="en-GB" smtClean="0"/>
              <a:t>23/09/2025</a:t>
            </a:fld>
            <a:endParaRPr lang="en-GB"/>
          </a:p>
        </p:txBody>
      </p:sp>
      <p:sp>
        <p:nvSpPr>
          <p:cNvPr id="4" name="Slide Image Placeholder 3"/>
          <p:cNvSpPr>
            <a:spLocks noGrp="1" noRot="1" noChangeAspect="1"/>
          </p:cNvSpPr>
          <p:nvPr>
            <p:ph type="sldImg" idx="2"/>
          </p:nvPr>
        </p:nvSpPr>
        <p:spPr>
          <a:xfrm>
            <a:off x="542925" y="1208088"/>
            <a:ext cx="5794375" cy="32591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023" y="4649609"/>
            <a:ext cx="5504180" cy="380422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176773"/>
            <a:ext cx="2981430" cy="48475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97203" y="9176773"/>
            <a:ext cx="2981430" cy="484753"/>
          </a:xfrm>
          <a:prstGeom prst="rect">
            <a:avLst/>
          </a:prstGeom>
        </p:spPr>
        <p:txBody>
          <a:bodyPr vert="horz" lIns="91440" tIns="45720" rIns="91440" bIns="45720" rtlCol="0" anchor="b"/>
          <a:lstStyle>
            <a:lvl1pPr algn="r">
              <a:defRPr sz="1200"/>
            </a:lvl1pPr>
          </a:lstStyle>
          <a:p>
            <a:fld id="{B6A7A875-82CA-438E-839B-8C02F61E3A4E}" type="slidenum">
              <a:rPr lang="en-GB" smtClean="0"/>
              <a:t>‹#›</a:t>
            </a:fld>
            <a:endParaRPr lang="en-GB"/>
          </a:p>
        </p:txBody>
      </p:sp>
    </p:spTree>
    <p:extLst>
      <p:ext uri="{BB962C8B-B14F-4D97-AF65-F5344CB8AC3E}">
        <p14:creationId xmlns:p14="http://schemas.microsoft.com/office/powerpoint/2010/main" val="68546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sources.careersandenterprise.co.uk/careers-impact-internal-leadership-revie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D37EEC-1AD9-4BD1-97B9-55588DD8BA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572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10</a:t>
            </a:fld>
            <a:endParaRPr lang="en-GB"/>
          </a:p>
        </p:txBody>
      </p:sp>
    </p:spTree>
    <p:extLst>
      <p:ext uri="{BB962C8B-B14F-4D97-AF65-F5344CB8AC3E}">
        <p14:creationId xmlns:p14="http://schemas.microsoft.com/office/powerpoint/2010/main" val="186715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5881" rtl="0" eaLnBrk="1" fontAlgn="auto" latinLnBrk="0" hangingPunct="1">
              <a:lnSpc>
                <a:spcPct val="100000"/>
              </a:lnSpc>
              <a:spcBef>
                <a:spcPts val="0"/>
              </a:spcBef>
              <a:spcAft>
                <a:spcPts val="0"/>
              </a:spcAft>
              <a:buClrTx/>
              <a:buSzTx/>
              <a:buFontTx/>
              <a:buNone/>
              <a:tabLst/>
              <a:defRPr/>
            </a:pPr>
            <a:fld id="{5FF67D13-372F-416F-9136-66DAE35139F2}"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5881"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61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A2C89-AC05-F0DC-059B-2BA29FCC9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1C912-0C98-FD2F-C594-869E150BD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D4CC1-95E0-EAB1-6F72-4D8A5BA7124E}"/>
              </a:ext>
            </a:extLst>
          </p:cNvPr>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Self-evaluation: Enabling institutions to reflect on their careers leadership maturity using the Careers Impact Maturity Model.</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Strategic alignment: Helping centrally position careers as part of the solution - a driver for whole-institution improvement, rather than a standalone activity.</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Collaborative insight: Encouraging input from key staff (e.g. Careers Leader, SLT, Pupil Premium lead, SENCo) to build a shared understanding of current practice, reach those most in need and develop a distributed approach to careers leadership.</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Continuous improvement: Identifying strengths and surfacing areas for development, supporting progress toward meaningful Gatsby Benchmark achievement and whole institution improvement.</a:t>
            </a:r>
            <a:endParaRPr lang="en-GB" sz="1800">
              <a:effectLst/>
              <a:latin typeface="Calibri" panose="020F0502020204030204" pitchFamily="34" charset="0"/>
              <a:ea typeface="Calibri" panose="020F0502020204030204" pitchFamily="34" charset="0"/>
            </a:endParaRPr>
          </a:p>
          <a:p>
            <a:pPr marL="34290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a:ea typeface="Aptos" panose="020B0004020202020204" pitchFamily="34" charset="0"/>
                <a:cs typeface="Arial" panose="020B0604020202020204" pitchFamily="34" charset="0"/>
              </a:rPr>
              <a:t>Foundation for peer review: Preparing institutions for deeper engagement through peer-to-peer reviews and strategic planning.</a:t>
            </a:r>
            <a:r>
              <a:rPr lang="en-GB" sz="1800" kern="100">
                <a:latin typeface="Aptos"/>
                <a:ea typeface="Aptos" panose="020B0004020202020204" pitchFamily="34" charset="0"/>
                <a:cs typeface="Arial" panose="020B0604020202020204" pitchFamily="34" charset="0"/>
              </a:rPr>
              <a:t>  </a:t>
            </a:r>
            <a:endParaRPr lang="en-GB" sz="1800">
              <a:effectLst/>
              <a:latin typeface="Aptos"/>
              <a:ea typeface="Calibri" panose="020F0502020204030204" pitchFamily="34" charset="0"/>
            </a:endParaRPr>
          </a:p>
          <a:p>
            <a:endParaRPr lang="en-GB"/>
          </a:p>
        </p:txBody>
      </p:sp>
      <p:sp>
        <p:nvSpPr>
          <p:cNvPr id="4" name="Slide Number Placeholder 3">
            <a:extLst>
              <a:ext uri="{FF2B5EF4-FFF2-40B4-BE49-F238E27FC236}">
                <a16:creationId xmlns:a16="http://schemas.microsoft.com/office/drawing/2014/main" id="{4CFCF520-E441-8048-1EFF-C20660B6BE3A}"/>
              </a:ext>
            </a:extLst>
          </p:cNvPr>
          <p:cNvSpPr>
            <a:spLocks noGrp="1"/>
          </p:cNvSpPr>
          <p:nvPr>
            <p:ph type="sldNum" sz="quarter" idx="5"/>
          </p:nvPr>
        </p:nvSpPr>
        <p:spPr/>
        <p:txBody>
          <a:bodyPr/>
          <a:lstStyle/>
          <a:p>
            <a:fld id="{B6A7A875-82CA-438E-839B-8C02F61E3A4E}" type="slidenum">
              <a:rPr lang="en-GB" smtClean="0"/>
              <a:t>12</a:t>
            </a:fld>
            <a:endParaRPr lang="en-GB"/>
          </a:p>
        </p:txBody>
      </p:sp>
    </p:spTree>
    <p:extLst>
      <p:ext uri="{BB962C8B-B14F-4D97-AF65-F5344CB8AC3E}">
        <p14:creationId xmlns:p14="http://schemas.microsoft.com/office/powerpoint/2010/main" val="2388257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ptos" panose="020B0004020202020204" pitchFamily="34" charset="0"/>
                <a:ea typeface="Aptos" panose="020B0004020202020204" pitchFamily="34" charset="0"/>
                <a:cs typeface="Arial" panose="020B0604020202020204" pitchFamily="34" charset="0"/>
              </a:rPr>
              <a:t>Engaging in a peer-to-peer review is a wonderful opportunity to reflect with senior leaders and Careers Leaders from across or beyond your region, providing the opportunity to learn from others.</a:t>
            </a:r>
          </a:p>
          <a:p>
            <a:pPr>
              <a:lnSpc>
                <a:spcPct val="107000"/>
              </a:lnSpc>
              <a:spcAft>
                <a:spcPts val="800"/>
              </a:spcAft>
            </a:pPr>
            <a:r>
              <a:rPr lang="en-GB" sz="1800" kern="100">
                <a:effectLst/>
                <a:latin typeface="Aptos" panose="020B0004020202020204" pitchFamily="34" charset="0"/>
                <a:ea typeface="Aptos" panose="020B0004020202020204" pitchFamily="34" charset="0"/>
                <a:cs typeface="Arial" panose="020B0604020202020204" pitchFamily="34" charset="0"/>
              </a:rPr>
              <a:t>The peer-to-peer process will support: </a:t>
            </a:r>
          </a:p>
          <a:p>
            <a:pPr>
              <a:lnSpc>
                <a:spcPct val="107000"/>
              </a:lnSpc>
              <a:spcAft>
                <a:spcPts val="800"/>
              </a:spcAft>
            </a:pP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Arial" panose="020B0604020202020204" pitchFamily="34" charset="0"/>
              </a:rPr>
              <a:t>Improved careers provision and understanding of best practice in careers leadership and of meaningful achievement of the Gatsby Benchmarks.</a:t>
            </a:r>
            <a:r>
              <a:rPr lang="en-GB" sz="1800" kern="100">
                <a:effectLst/>
                <a:latin typeface="Aptos" panose="020B0004020202020204" pitchFamily="34" charset="0"/>
                <a:ea typeface="Aptos" panose="020B0004020202020204" pitchFamily="34" charset="0"/>
                <a:cs typeface="Arial" panose="020B0604020202020204" pitchFamily="34" charset="0"/>
              </a:rPr>
              <a:t> </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Improved outcomes, particularly for disadvantaged learners by driving equity, inclusion, and targeted support across the whole institution.</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Recognition of strengths in careers leadership and careers provision. </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Greater SLT engagement in and understanding of careers and increased empowerment of careers leadership. </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Wider distributed leadership of careers, resulting in a whole institution approach to careers and improved learner outcomes. </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Alignment of careers to overall improvement priorities, driving impact for each and every young person. </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A fresh perspective, external insight and challenge from peers can validate strengths and identify areas for growth.</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Professional development for the staff involved who can gain leadership experience and strategic insight.</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Actionable outcomes as the review leads to a practical action plan that supports school, special school or college improvement.</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Clarity and coherence in approaches to personal development, leadership and management.</a:t>
            </a:r>
            <a:endParaRPr lang="en-GB" sz="1800">
              <a:effectLst/>
              <a:latin typeface="Calibri" panose="020F0502020204030204" pitchFamily="34" charset="0"/>
              <a:ea typeface="Calibri" panose="020F0502020204030204" pitchFamily="34" charset="0"/>
            </a:endParaRPr>
          </a:p>
          <a:p>
            <a:pPr>
              <a:lnSpc>
                <a:spcPct val="107000"/>
              </a:lnSpc>
              <a:spcAft>
                <a:spcPts val="800"/>
              </a:spcAft>
            </a:pPr>
            <a:r>
              <a:rPr lang="en-US" sz="1800" i="1"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endParaRPr lang="en-GB" sz="1800">
              <a:effectLst/>
              <a:latin typeface="Calibri" panose="020F0502020204030204" pitchFamily="34" charset="0"/>
              <a:ea typeface="Calibri" panose="020F050202020403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13</a:t>
            </a:fld>
            <a:endParaRPr lang="en-GB"/>
          </a:p>
        </p:txBody>
      </p:sp>
    </p:spTree>
    <p:extLst>
      <p:ext uri="{BB962C8B-B14F-4D97-AF65-F5344CB8AC3E}">
        <p14:creationId xmlns:p14="http://schemas.microsoft.com/office/powerpoint/2010/main" val="1130416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14</a:t>
            </a:fld>
            <a:endParaRPr lang="en-GB"/>
          </a:p>
        </p:txBody>
      </p:sp>
    </p:spTree>
    <p:extLst>
      <p:ext uri="{BB962C8B-B14F-4D97-AF65-F5344CB8AC3E}">
        <p14:creationId xmlns:p14="http://schemas.microsoft.com/office/powerpoint/2010/main" val="730919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t>Following an internal leadership review, you may decide that engaging in a peer-to-peer review is </a:t>
            </a:r>
            <a:r>
              <a:rPr lang="en-GB" sz="1800" kern="100">
                <a:effectLst/>
                <a:latin typeface="Aptos" panose="020B0004020202020204" pitchFamily="34" charset="0"/>
                <a:ea typeface="Aptos" panose="020B0004020202020204" pitchFamily="34" charset="0"/>
                <a:cs typeface="Arial" panose="020B0604020202020204" pitchFamily="34" charset="0"/>
              </a:rPr>
              <a:t>the natural progression. It adds value through:</a:t>
            </a:r>
          </a:p>
          <a:p>
            <a:pPr>
              <a:lnSpc>
                <a:spcPct val="107000"/>
              </a:lnSpc>
              <a:spcAft>
                <a:spcPts val="800"/>
              </a:spcAft>
            </a:pPr>
            <a:endParaRPr lang="en-GB" sz="180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Arial" panose="020B0604020202020204" pitchFamily="34" charset="0"/>
              </a:rPr>
              <a:t>Expert guidance and constructive challenge.</a:t>
            </a:r>
            <a:endParaRPr lang="en-GB" sz="180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Arial" panose="020B0604020202020204" pitchFamily="34" charset="0"/>
              </a:rPr>
              <a:t>Supportive collaboration with peers, enabling shared learning and best practice exchange.</a:t>
            </a:r>
            <a:endParaRPr lang="en-GB" sz="180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kern="100">
                <a:effectLst/>
                <a:latin typeface="Aptos" panose="020B0004020202020204" pitchFamily="34" charset="0"/>
                <a:ea typeface="Aptos" panose="020B0004020202020204" pitchFamily="34" charset="0"/>
                <a:cs typeface="Arial" panose="020B0604020202020204" pitchFamily="34" charset="0"/>
              </a:rPr>
              <a:t>The collective identification and lasting impact of highest leverage actions.</a:t>
            </a:r>
            <a:endParaRPr lang="en-GB" sz="1800">
              <a:effectLst/>
              <a:latin typeface="Calibri" panose="020F0502020204030204" pitchFamily="34" charset="0"/>
              <a:ea typeface="Calibri" panose="020F0502020204030204" pitchFamily="34" charset="0"/>
            </a:endParaRPr>
          </a:p>
          <a:p>
            <a:endParaRPr lang="en-GB"/>
          </a:p>
          <a:p>
            <a:r>
              <a:rPr lang="en-GB"/>
              <a:t>It builds on the strengths and areas for development surfaced through the internal leadership review and senior leaders and practitioners work together and share best practice examples and engage in reflective dialogue, to identify highest leverage actions in a fraction of the time.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Arial" panose="020B0604020202020204" pitchFamily="34" charset="0"/>
              </a:rPr>
              <a:t>The process results in a clear, prioritised direction of travel, documented in a summary report which includes a collaborative action plan to drive improvement.</a:t>
            </a:r>
            <a:endParaRPr lang="en-GB" sz="18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37EEC-1AD9-4BD1-97B9-55588DD8BA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17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6A147-FCF1-4F8D-D92E-0A8281F56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A6F40-722D-796E-B9B0-28440147C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5E48E-EBE3-DBFE-A36D-9FCD830BBE8E}"/>
              </a:ext>
            </a:extLst>
          </p:cNvPr>
          <p:cNvSpPr>
            <a:spLocks noGrp="1"/>
          </p:cNvSpPr>
          <p:nvPr>
            <p:ph type="body" idx="1"/>
          </p:nvPr>
        </p:nvSpPr>
        <p:spPr/>
        <p:txBody>
          <a:bodyPr/>
          <a:lstStyle/>
          <a:p>
            <a:pPr>
              <a:lnSpc>
                <a:spcPct val="107000"/>
              </a:lnSpc>
              <a:spcAft>
                <a:spcPts val="800"/>
              </a:spcAft>
            </a:pPr>
            <a:r>
              <a:rPr lang="en-GB" sz="1800" b="1" kern="100">
                <a:effectLst/>
                <a:latin typeface="Aptos" panose="020B0004020202020204" pitchFamily="34" charset="0"/>
                <a:ea typeface="Aptos" panose="020B0004020202020204" pitchFamily="34" charset="0"/>
                <a:cs typeface="Arial" panose="020B0604020202020204" pitchFamily="34" charset="0"/>
              </a:rPr>
              <a:t>Internal leadership review</a:t>
            </a:r>
            <a:br>
              <a:rPr lang="en-GB" sz="1800" kern="100">
                <a:effectLst/>
                <a:latin typeface="Aptos" panose="020B0004020202020204" pitchFamily="34" charset="0"/>
                <a:ea typeface="Aptos" panose="020B0004020202020204" pitchFamily="34" charset="0"/>
                <a:cs typeface="Arial" panose="020B0604020202020204" pitchFamily="34" charset="0"/>
              </a:rPr>
            </a:br>
            <a:r>
              <a:rPr lang="en-GB" sz="1800" kern="100">
                <a:effectLst/>
                <a:latin typeface="Aptos" panose="020B0004020202020204" pitchFamily="34" charset="0"/>
                <a:ea typeface="Aptos" panose="020B0004020202020204" pitchFamily="34" charset="0"/>
                <a:cs typeface="Arial" panose="020B0604020202020204" pitchFamily="34" charset="0"/>
              </a:rPr>
              <a:t>Institutions begin by bringing together the right colleagues (internal to their institution) to complete an internal leadership review, reflecting on strengths and areas for development in relation to Careers Leadership Maturity.</a:t>
            </a:r>
          </a:p>
          <a:p>
            <a:pPr>
              <a:lnSpc>
                <a:spcPct val="107000"/>
              </a:lnSpc>
              <a:spcAft>
                <a:spcPts val="800"/>
              </a:spcAft>
            </a:pPr>
            <a:r>
              <a:rPr lang="en-GB" sz="1800" b="1" kern="100">
                <a:effectLst/>
                <a:latin typeface="Aptos" panose="020B0004020202020204" pitchFamily="34" charset="0"/>
                <a:ea typeface="Aptos" panose="020B0004020202020204" pitchFamily="34" charset="0"/>
                <a:cs typeface="Arial" panose="020B0604020202020204" pitchFamily="34" charset="0"/>
              </a:rPr>
              <a:t>Forming trios and preparation for review</a:t>
            </a:r>
            <a:br>
              <a:rPr lang="en-GB" sz="1800" kern="100">
                <a:effectLst/>
                <a:latin typeface="Aptos" panose="020B0004020202020204" pitchFamily="34" charset="0"/>
                <a:ea typeface="Aptos" panose="020B0004020202020204" pitchFamily="34" charset="0"/>
                <a:cs typeface="Arial" panose="020B0604020202020204" pitchFamily="34" charset="0"/>
              </a:rPr>
            </a:br>
            <a:r>
              <a:rPr lang="en-GB" sz="1800" kern="100">
                <a:effectLst/>
                <a:latin typeface="Aptos" panose="020B0004020202020204" pitchFamily="34" charset="0"/>
                <a:ea typeface="Aptos" panose="020B0004020202020204" pitchFamily="34" charset="0"/>
                <a:cs typeface="Arial" panose="020B0604020202020204" pitchFamily="34" charset="0"/>
              </a:rPr>
              <a:t>Institutions are grouped into trios for the review day. Groupings may be based on setting type (e.g. special schools, colleges), similar /different benchmarks or priorities, geographical location, or Trust membership. Sharing the rationale for groupings with leaders helps reinforce the value of the collaborative approach. Colleagues will need to prepare for the review which will be covered in the next section on commitment.</a:t>
            </a:r>
          </a:p>
          <a:p>
            <a:pPr>
              <a:lnSpc>
                <a:spcPct val="107000"/>
              </a:lnSpc>
              <a:spcAft>
                <a:spcPts val="800"/>
              </a:spcAft>
            </a:pPr>
            <a:r>
              <a:rPr lang="en-GB" sz="1800" b="1" kern="100">
                <a:effectLst/>
                <a:latin typeface="Aptos" panose="020B0004020202020204" pitchFamily="34" charset="0"/>
                <a:ea typeface="Aptos" panose="020B0004020202020204" pitchFamily="34" charset="0"/>
                <a:cs typeface="Arial" panose="020B0604020202020204" pitchFamily="34" charset="0"/>
              </a:rPr>
              <a:t>Review day participation</a:t>
            </a:r>
            <a:br>
              <a:rPr lang="en-GB" sz="1800" kern="100">
                <a:effectLst/>
                <a:latin typeface="Aptos" panose="020B0004020202020204" pitchFamily="34" charset="0"/>
                <a:ea typeface="Aptos" panose="020B0004020202020204" pitchFamily="34" charset="0"/>
                <a:cs typeface="Arial" panose="020B0604020202020204" pitchFamily="34" charset="0"/>
              </a:rPr>
            </a:br>
            <a:r>
              <a:rPr lang="en-GB" sz="1800" kern="100">
                <a:effectLst/>
                <a:latin typeface="Aptos" panose="020B0004020202020204" pitchFamily="34" charset="0"/>
                <a:ea typeface="Aptos" panose="020B0004020202020204" pitchFamily="34" charset="0"/>
                <a:cs typeface="Arial" panose="020B0604020202020204" pitchFamily="34" charset="0"/>
              </a:rPr>
              <a:t>Each institution commits up to two staff members to attend the full review day, one of whom must be the senior leader responsible for careers. Full engagement is essential for meaningful peer learning and reflection.</a:t>
            </a:r>
          </a:p>
          <a:p>
            <a:pPr>
              <a:lnSpc>
                <a:spcPct val="107000"/>
              </a:lnSpc>
              <a:spcAft>
                <a:spcPts val="800"/>
              </a:spcAft>
            </a:pPr>
            <a:r>
              <a:rPr lang="en-GB" sz="1800" b="1" kern="100">
                <a:effectLst/>
                <a:latin typeface="Aptos" panose="020B0004020202020204" pitchFamily="34" charset="0"/>
                <a:ea typeface="Aptos" panose="020B0004020202020204" pitchFamily="34" charset="0"/>
                <a:cs typeface="Arial" panose="020B0604020202020204" pitchFamily="34" charset="0"/>
              </a:rPr>
              <a:t>Post-review – Summary and action planning</a:t>
            </a:r>
            <a:br>
              <a:rPr lang="en-GB" sz="1800" kern="100">
                <a:effectLst/>
                <a:latin typeface="Aptos" panose="020B0004020202020204" pitchFamily="34" charset="0"/>
                <a:ea typeface="Aptos" panose="020B0004020202020204" pitchFamily="34" charset="0"/>
                <a:cs typeface="Arial" panose="020B0604020202020204" pitchFamily="34" charset="0"/>
              </a:rPr>
            </a:br>
            <a:r>
              <a:rPr lang="en-GB" sz="1800" kern="100">
                <a:effectLst/>
                <a:latin typeface="Aptos" panose="020B0004020202020204" pitchFamily="34" charset="0"/>
                <a:ea typeface="Aptos" panose="020B0004020202020204" pitchFamily="34" charset="0"/>
                <a:cs typeface="Arial" panose="020B0604020202020204" pitchFamily="34" charset="0"/>
              </a:rPr>
              <a:t>Following the review, the facilitator provides a summary of review document. Each institution then completes an action plan within the same document. This is designed to support strategic conversations with wider leadership teams and governors, promoting distributed leadership of careers. There is finally the option to reconvene as a trio to share progress and maintain momentum.</a:t>
            </a:r>
          </a:p>
          <a:p>
            <a:endParaRPr lang="en-GB">
              <a:ea typeface="Calibri"/>
              <a:cs typeface="Calibri" panose="020F0502020204030204"/>
            </a:endParaRPr>
          </a:p>
        </p:txBody>
      </p:sp>
      <p:sp>
        <p:nvSpPr>
          <p:cNvPr id="4" name="Slide Number Placeholder 3">
            <a:extLst>
              <a:ext uri="{FF2B5EF4-FFF2-40B4-BE49-F238E27FC236}">
                <a16:creationId xmlns:a16="http://schemas.microsoft.com/office/drawing/2014/main" id="{8FD85ED7-E46D-22AF-EFE3-81605A59BA08}"/>
              </a:ext>
            </a:extLst>
          </p:cNvPr>
          <p:cNvSpPr>
            <a:spLocks noGrp="1"/>
          </p:cNvSpPr>
          <p:nvPr>
            <p:ph type="sldNum" sz="quarter" idx="5"/>
          </p:nvPr>
        </p:nvSpPr>
        <p:spPr/>
        <p:txBody>
          <a:bodyPr/>
          <a:lstStyle/>
          <a:p>
            <a:pPr marL="0" marR="0" lvl="0" indent="0" algn="r" defTabSz="467167"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716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936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5881" rtl="0" eaLnBrk="1" fontAlgn="auto" latinLnBrk="0" hangingPunct="1">
              <a:lnSpc>
                <a:spcPct val="100000"/>
              </a:lnSpc>
              <a:spcBef>
                <a:spcPts val="0"/>
              </a:spcBef>
              <a:spcAft>
                <a:spcPts val="0"/>
              </a:spcAft>
              <a:buClrTx/>
              <a:buSzTx/>
              <a:buFontTx/>
              <a:buNone/>
              <a:tabLst/>
              <a:defRPr/>
            </a:pPr>
            <a:fld id="{5FF67D13-372F-416F-9136-66DAE35139F2}"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5881"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981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effectLst/>
                <a:uLnTx/>
                <a:uFillTx/>
                <a:latin typeface="Aptos" panose="020B0004020202020204" pitchFamily="34" charset="0"/>
                <a:ea typeface="Calibri"/>
                <a:cs typeface="Calibri"/>
              </a:rPr>
              <a:t>The expectation is that each institution: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a:latin typeface="Aptos" panose="020B0004020202020204" pitchFamily="34" charset="0"/>
              <a:ea typeface="Calibri"/>
              <a:cs typeface="Calibri"/>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i="0" u="none" strike="noStrike" kern="1200" cap="none" spc="0" normalizeH="0" baseline="0" noProof="0">
                <a:ln>
                  <a:noFill/>
                </a:ln>
                <a:effectLst/>
                <a:uLnTx/>
                <a:uFillTx/>
                <a:latin typeface="Aptos" panose="020B0004020202020204" pitchFamily="34" charset="0"/>
                <a:ea typeface="Calibri"/>
                <a:cs typeface="Calibri"/>
              </a:rPr>
              <a:t>Completes an internal leadership review annually, to track and measure progress.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 i="0" u="none" strike="noStrike" kern="1200" cap="none" spc="0" normalizeH="0" baseline="0" noProof="0">
              <a:ln>
                <a:noFill/>
              </a:ln>
              <a:effectLst/>
              <a:uLnTx/>
              <a:uFillTx/>
              <a:latin typeface="Aptos" panose="020B0004020202020204" pitchFamily="34" charset="0"/>
              <a:ea typeface="Calibri"/>
              <a:cs typeface="Calibri"/>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Aptos" panose="020B0004020202020204" pitchFamily="34" charset="0"/>
                <a:ea typeface="Calibri"/>
                <a:cs typeface="Calibri"/>
              </a:rPr>
              <a:t>Engages in a peer-to-peer review every three years.</a:t>
            </a:r>
            <a:endParaRPr kumimoji="0" lang="en-GB" sz="1200" i="0" u="none" strike="noStrike" kern="1200" cap="none" spc="0" normalizeH="0" baseline="0" noProof="0">
              <a:ln>
                <a:noFill/>
              </a:ln>
              <a:effectLst/>
              <a:uLnTx/>
              <a:uFillTx/>
              <a:latin typeface="Aptos" panose="020B0004020202020204" pitchFamily="34" charset="0"/>
              <a:ea typeface="Calibri"/>
              <a:cs typeface="Calibri"/>
            </a:endParaRPr>
          </a:p>
          <a:p>
            <a:endParaRPr lang="en-GB"/>
          </a:p>
          <a:p>
            <a:r>
              <a:rPr lang="en-GB"/>
              <a:t>This will ensure the ongoing internal reflection and external support and challenge continues to drive improvement and benefit each and every learner.</a:t>
            </a:r>
          </a:p>
        </p:txBody>
      </p:sp>
      <p:sp>
        <p:nvSpPr>
          <p:cNvPr id="4" name="Slide Number Placeholder 3"/>
          <p:cNvSpPr>
            <a:spLocks noGrp="1"/>
          </p:cNvSpPr>
          <p:nvPr>
            <p:ph type="sldNum" sz="quarter" idx="5"/>
          </p:nvPr>
        </p:nvSpPr>
        <p:spPr/>
        <p:txBody>
          <a:bodyPr/>
          <a:lstStyle/>
          <a:p>
            <a:fld id="{B6A7A875-82CA-438E-839B-8C02F61E3A4E}" type="slidenum">
              <a:rPr lang="en-GB" smtClean="0"/>
              <a:t>18</a:t>
            </a:fld>
            <a:endParaRPr lang="en-GB"/>
          </a:p>
        </p:txBody>
      </p:sp>
    </p:spTree>
    <p:extLst>
      <p:ext uri="{BB962C8B-B14F-4D97-AF65-F5344CB8AC3E}">
        <p14:creationId xmlns:p14="http://schemas.microsoft.com/office/powerpoint/2010/main" val="3287310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Not engaging risks careers provision that is not providing for our learners, particularly impacting those who are at disadvantage. Without reflection and continuous improvement driven by school, special school and college leaders, </a:t>
            </a:r>
            <a:r>
              <a:rPr lang="en-GB" sz="1200">
                <a:solidFill>
                  <a:schemeClr val="bg1"/>
                </a:solidFill>
                <a:latin typeface="Aptos" panose="020B0004020202020204" pitchFamily="34" charset="0"/>
              </a:rPr>
              <a:t>careers provision risks remaining fragmented, reactive, and disconnected from wider improvement efforts, ultimately limiting its impact on learner outcomes. </a:t>
            </a:r>
          </a:p>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19</a:t>
            </a:fld>
            <a:endParaRPr lang="en-GB"/>
          </a:p>
        </p:txBody>
      </p:sp>
    </p:spTree>
    <p:extLst>
      <p:ext uri="{BB962C8B-B14F-4D97-AF65-F5344CB8AC3E}">
        <p14:creationId xmlns:p14="http://schemas.microsoft.com/office/powerpoint/2010/main" val="313817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2</a:t>
            </a:fld>
            <a:endParaRPr lang="en-GB"/>
          </a:p>
        </p:txBody>
      </p:sp>
    </p:spTree>
    <p:extLst>
      <p:ext uri="{BB962C8B-B14F-4D97-AF65-F5344CB8AC3E}">
        <p14:creationId xmlns:p14="http://schemas.microsoft.com/office/powerpoint/2010/main" val="2253912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62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215">
              <a:defRPr/>
            </a:pPr>
            <a:r>
              <a:rPr lang="en-GB"/>
              <a:t>This is the overarching ambition for the Careers Impact System.</a:t>
            </a:r>
          </a:p>
          <a:p>
            <a:pPr defTabSz="945215">
              <a:defRPr/>
            </a:pPr>
            <a:endParaRPr lang="en-GB"/>
          </a:p>
          <a:p>
            <a:pPr marR="540385">
              <a:lnSpc>
                <a:spcPct val="130000"/>
              </a:lnSpc>
              <a:spcBef>
                <a:spcPts val="1200"/>
              </a:spcBef>
              <a:spcAft>
                <a:spcPts val="600"/>
              </a:spcAft>
            </a:pPr>
            <a:r>
              <a:rPr lang="en-GB" sz="1200">
                <a:solidFill>
                  <a:srgbClr val="262626"/>
                </a:solidFill>
                <a:effectLst/>
                <a:uFill>
                  <a:solidFill>
                    <a:srgbClr val="111111"/>
                  </a:solidFill>
                </a:uFill>
                <a:latin typeface="Calibri" panose="020F0502020204030204" pitchFamily="34" charset="0"/>
                <a:ea typeface="Arial Unicode MS"/>
              </a:rPr>
              <a:t>Rooted in the Gatsby Benchmarks and other evidence about best practice in careers, the Careers Impact System aims to:</a:t>
            </a:r>
          </a:p>
          <a:p>
            <a:pPr marL="342900" marR="540385" lvl="0" indent="-342900">
              <a:lnSpc>
                <a:spcPct val="130000"/>
              </a:lnSpc>
              <a:spcBef>
                <a:spcPts val="600"/>
              </a:spcBef>
              <a:spcAft>
                <a:spcPts val="600"/>
              </a:spcAft>
              <a:buFont typeface="Symbol" panose="05050102010706020507" pitchFamily="18" charset="2"/>
              <a:buChar char=""/>
            </a:pPr>
            <a:r>
              <a:rPr lang="en-GB" sz="1200">
                <a:solidFill>
                  <a:srgbClr val="262626"/>
                </a:solidFill>
                <a:effectLst/>
                <a:uFill>
                  <a:solidFill>
                    <a:srgbClr val="111111"/>
                  </a:solidFill>
                </a:uFill>
                <a:latin typeface="Calibri" panose="020F0502020204030204" pitchFamily="34" charset="0"/>
                <a:ea typeface="Arial Unicode MS"/>
              </a:rPr>
              <a:t>Provide assurance of quality of careers provision</a:t>
            </a:r>
          </a:p>
          <a:p>
            <a:pPr marL="342900" marR="540385" lvl="0" indent="-342900">
              <a:lnSpc>
                <a:spcPct val="130000"/>
              </a:lnSpc>
              <a:spcBef>
                <a:spcPts val="600"/>
              </a:spcBef>
              <a:spcAft>
                <a:spcPts val="600"/>
              </a:spcAft>
              <a:buFont typeface="Symbol" panose="05050102010706020507" pitchFamily="18" charset="2"/>
              <a:buChar char=""/>
            </a:pPr>
            <a:r>
              <a:rPr lang="en-GB" sz="1200">
                <a:solidFill>
                  <a:srgbClr val="262626"/>
                </a:solidFill>
                <a:effectLst/>
                <a:uFill>
                  <a:solidFill>
                    <a:srgbClr val="111111"/>
                  </a:solidFill>
                </a:uFill>
                <a:latin typeface="Calibri" panose="020F0502020204030204" pitchFamily="34" charset="0"/>
                <a:ea typeface="Arial Unicode MS"/>
              </a:rPr>
              <a:t>Improve careers provision across the country</a:t>
            </a:r>
          </a:p>
          <a:p>
            <a:pPr marL="342900" marR="540385" lvl="0" indent="-342900">
              <a:lnSpc>
                <a:spcPct val="130000"/>
              </a:lnSpc>
              <a:spcBef>
                <a:spcPts val="600"/>
              </a:spcBef>
              <a:spcAft>
                <a:spcPts val="600"/>
              </a:spcAft>
              <a:buFont typeface="Symbol" panose="05050102010706020507" pitchFamily="18" charset="2"/>
              <a:buChar char=""/>
            </a:pPr>
            <a:r>
              <a:rPr lang="en-GB" sz="1200">
                <a:solidFill>
                  <a:srgbClr val="262626"/>
                </a:solidFill>
                <a:effectLst/>
                <a:uFill>
                  <a:solidFill>
                    <a:srgbClr val="111111"/>
                  </a:solidFill>
                </a:uFill>
                <a:latin typeface="Calibri" panose="020F0502020204030204" pitchFamily="34" charset="0"/>
                <a:ea typeface="Arial Unicode MS"/>
              </a:rPr>
              <a:t>Elevate the status of Careers Leadership</a:t>
            </a:r>
          </a:p>
          <a:p>
            <a:pPr marL="342900" marR="540385" lvl="0" indent="-342900">
              <a:lnSpc>
                <a:spcPct val="130000"/>
              </a:lnSpc>
              <a:spcBef>
                <a:spcPts val="600"/>
              </a:spcBef>
              <a:spcAft>
                <a:spcPts val="600"/>
              </a:spcAft>
              <a:buFont typeface="Symbol" panose="05050102010706020507" pitchFamily="18" charset="2"/>
              <a:buChar char=""/>
            </a:pPr>
            <a:r>
              <a:rPr lang="en-GB" sz="1200">
                <a:solidFill>
                  <a:srgbClr val="262626"/>
                </a:solidFill>
                <a:effectLst/>
                <a:uFill>
                  <a:solidFill>
                    <a:srgbClr val="111111"/>
                  </a:solidFill>
                </a:uFill>
                <a:latin typeface="Calibri" panose="020F0502020204030204" pitchFamily="34" charset="0"/>
                <a:ea typeface="Arial Unicode MS"/>
              </a:rPr>
              <a:t>Support leaders to feel confident in a quality careers education programme that is actually designed to support whole school improvement.</a:t>
            </a:r>
          </a:p>
          <a:p>
            <a:pPr defTabSz="945215">
              <a:defRPr/>
            </a:pPr>
            <a:endParaRPr lang="en-GB"/>
          </a:p>
          <a:p>
            <a:pPr defTabSz="945215">
              <a:defRPr/>
            </a:pPr>
            <a:endParaRPr lang="en-GB"/>
          </a:p>
          <a:p>
            <a:pPr defTabSz="945215">
              <a:defRPr/>
            </a:pPr>
            <a:endParaRPr lang="en-GB"/>
          </a:p>
        </p:txBody>
      </p:sp>
      <p:sp>
        <p:nvSpPr>
          <p:cNvPr id="4" name="Slide Number Placeholder 3"/>
          <p:cNvSpPr>
            <a:spLocks noGrp="1"/>
          </p:cNvSpPr>
          <p:nvPr>
            <p:ph type="sldNum" sz="quarter" idx="5"/>
          </p:nvPr>
        </p:nvSpPr>
        <p:spPr/>
        <p:txBody>
          <a:bodyPr/>
          <a:lstStyle/>
          <a:p>
            <a:pPr marL="0" marR="0" lvl="0" indent="0" algn="r" defTabSz="945215" rtl="0" eaLnBrk="1" fontAlgn="auto" latinLnBrk="0" hangingPunct="1">
              <a:lnSpc>
                <a:spcPct val="100000"/>
              </a:lnSpc>
              <a:spcBef>
                <a:spcPts val="0"/>
              </a:spcBef>
              <a:spcAft>
                <a:spcPts val="0"/>
              </a:spcAft>
              <a:buClrTx/>
              <a:buSzTx/>
              <a:buFontTx/>
              <a:buNone/>
              <a:tabLst/>
              <a:defRPr/>
            </a:pPr>
            <a:fld id="{5FF67D13-372F-416F-9136-66DAE35139F2}"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5215"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3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Careers Impact System is made up of two key parts, both of which I will outline today</a:t>
            </a:r>
          </a:p>
          <a:p>
            <a:r>
              <a:rPr lang="en-GB"/>
              <a:t>Careers Impact internal leadership reviews and peer-to-peer reviews, both of which are based in the five conditions for success that were identified as the elements that need to be in place in order to ensure a sustainable and strategic approach to careers leadership and the meaningful achievement of the Gatsby Benchmarks.</a:t>
            </a:r>
          </a:p>
          <a:p>
            <a:endParaRPr lang="en-GB"/>
          </a:p>
          <a:p>
            <a:r>
              <a:rPr lang="en-GB"/>
              <a:t>The five conditions for success are embedded within the Careers Impact System and help leaders to focus time and effort in the places that will make the biggest difference.</a:t>
            </a:r>
          </a:p>
          <a:p>
            <a:endParaRPr lang="en-GB"/>
          </a:p>
          <a:p>
            <a:r>
              <a:rPr lang="en-GB"/>
              <a:t>These are ensuring a clear, well-articulated leaders' vision for the impact of the provision, a strategic approach to careers planning, aligning with wider school improvement priorities, clearly defined learning outcomes to support learners as leavers, a distributed approach to careers leadership and the effective use of data within impact evaluation.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49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0" i="0" u="none" strike="noStrike">
                <a:solidFill>
                  <a:srgbClr val="585857"/>
                </a:solidFill>
                <a:effectLst/>
                <a:latin typeface="Calibri" panose="020F0502020204030204" pitchFamily="34" charset="0"/>
              </a:rPr>
              <a:t>The system overall provides us with a different way of talking about careers and careers leadership, specifically through the lens of wider school, special school and college improvement</a:t>
            </a:r>
          </a:p>
          <a:p>
            <a:pPr algn="l" rtl="0" fontAlgn="base">
              <a:buFont typeface="Arial" panose="020B0604020202020204" pitchFamily="34" charset="0"/>
              <a:buNone/>
            </a:pPr>
            <a:endParaRPr lang="en-GB" sz="1200" b="0" i="0" u="none" strike="noStrike">
              <a:solidFill>
                <a:srgbClr val="585857"/>
              </a:solidFill>
              <a:effectLst/>
              <a:latin typeface="Calibri" panose="020F0502020204030204" pitchFamily="34" charset="0"/>
            </a:endParaRPr>
          </a:p>
          <a:p>
            <a:pPr algn="l" rtl="0" fontAlgn="base">
              <a:buFont typeface="Arial" panose="020B0604020202020204" pitchFamily="34" charset="0"/>
              <a:buNone/>
            </a:pPr>
            <a:r>
              <a:rPr lang="en-GB" sz="1200" b="0" i="0" u="none" strike="noStrike">
                <a:solidFill>
                  <a:srgbClr val="585857"/>
                </a:solidFill>
                <a:effectLst/>
                <a:latin typeface="Calibri" panose="020F0502020204030204" pitchFamily="34" charset="0"/>
              </a:rPr>
              <a:t>The reviews within the system allow us all to reflect on practice and to identify actions that will create a more sustainable and strategic approach to careers leadership </a:t>
            </a:r>
            <a:endParaRPr lang="en-US" b="0" i="0">
              <a:solidFill>
                <a:srgbClr val="585857"/>
              </a:solidFill>
              <a:effectLst/>
              <a:latin typeface="Arial" panose="020B0604020202020204" pitchFamily="34" charset="0"/>
            </a:endParaRPr>
          </a:p>
          <a:p>
            <a:endParaRPr lang="en-GB"/>
          </a:p>
          <a:p>
            <a:r>
              <a:rPr lang="en-GB"/>
              <a:t>The reviews give you a safe space to focus on the strategic leadership of careers and to step back from the to-do list to re-calibrate, focusing time and effort on the things that will make the biggest difference in your setting,</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D37EEC-1AD9-4BD1-97B9-55588DD8BA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643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Self-evaluation: Enabling institutions to reflect on their careers leadership maturity using the Careers Impact Maturity Model.</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Strategic alignment: Helping centrally position careers as part of the solution - a driver for whole-institution improvement, rather than a standalone activity.</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Collaborative insight: Encouraging input from key staff (e.g. Careers Leader, SLT, Pupil Premium lead, SENCo) to build a shared understanding of current practice, reach those most in need and develop a distributed approach to careers leadership.</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Continuous improvement: Identifying strengths and surfacing areas for development, supporting progress toward meaningful Gatsby Benchmark achievement and whole institution improvement.</a:t>
            </a:r>
            <a:endParaRPr lang="en-GB" sz="1800">
              <a:effectLst/>
              <a:latin typeface="Calibri" panose="020F0502020204030204" pitchFamily="34" charset="0"/>
              <a:ea typeface="Calibri" panose="020F0502020204030204" pitchFamily="34" charset="0"/>
            </a:endParaRPr>
          </a:p>
          <a:p>
            <a:pPr marL="342900" indent="-342900">
              <a:lnSpc>
                <a:spcPct val="107000"/>
              </a:lnSpc>
              <a:spcAft>
                <a:spcPts val="800"/>
              </a:spcAft>
              <a:buSzPts val="1000"/>
              <a:buFont typeface="Symbol" panose="05050102010706020507" pitchFamily="18" charset="2"/>
              <a:buChar char=""/>
              <a:tabLst>
                <a:tab pos="457200" algn="l"/>
              </a:tabLst>
            </a:pPr>
            <a:r>
              <a:rPr lang="en-GB" sz="1800" kern="100">
                <a:effectLst/>
                <a:latin typeface="Aptos"/>
                <a:ea typeface="Aptos" panose="020B0004020202020204" pitchFamily="34" charset="0"/>
                <a:cs typeface="Arial" panose="020B0604020202020204" pitchFamily="34" charset="0"/>
              </a:rPr>
              <a:t>Foundation for peer review: Preparing institutions for deeper engagement through peer-to-peer reviews and strategic planning.</a:t>
            </a:r>
            <a:r>
              <a:rPr lang="en-GB" sz="1800" kern="100">
                <a:latin typeface="Aptos"/>
                <a:ea typeface="Aptos" panose="020B0004020202020204" pitchFamily="34" charset="0"/>
                <a:cs typeface="Arial" panose="020B0604020202020204" pitchFamily="34" charset="0"/>
              </a:rPr>
              <a:t>  </a:t>
            </a:r>
            <a:endParaRPr lang="en-GB" sz="1800">
              <a:effectLst/>
              <a:latin typeface="Aptos"/>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6</a:t>
            </a:fld>
            <a:endParaRPr lang="en-GB"/>
          </a:p>
        </p:txBody>
      </p:sp>
    </p:spTree>
    <p:extLst>
      <p:ext uri="{BB962C8B-B14F-4D97-AF65-F5344CB8AC3E}">
        <p14:creationId xmlns:p14="http://schemas.microsoft.com/office/powerpoint/2010/main" val="4196230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Times New Roman" panose="02020603050405020304" pitchFamily="18" charset="0"/>
              </a:rPr>
              <a:t>It is recommended in Statutory Guidance, that institutions undertake a Careers Impact internal leadership review. This process involves key senior staff and will support you in understanding what embedded good practice looks like and how to recognise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Times New Roman" panose="02020603050405020304" pitchFamily="18" charset="0"/>
              </a:rPr>
              <a:t>Engagement with this process also enables you more confidently articulate the intent, design and impact of your careers provision </a:t>
            </a:r>
            <a:r>
              <a:rPr lang="en-GB" sz="1800">
                <a:effectLst/>
                <a:latin typeface="Aptos" panose="020B0004020202020204" pitchFamily="34" charset="0"/>
                <a:ea typeface="Aptos" panose="020B0004020202020204" pitchFamily="34" charset="0"/>
                <a:cs typeface="Times New Roman" panose="02020603050405020304" pitchFamily="18" charset="0"/>
              </a:rPr>
              <a:t>whether for internal reflection, external validation, during</a:t>
            </a:r>
            <a:r>
              <a:rPr lang="en-US" sz="1800">
                <a:effectLst/>
                <a:latin typeface="Aptos" panose="020B0004020202020204" pitchFamily="34" charset="0"/>
                <a:ea typeface="Aptos" panose="020B0004020202020204" pitchFamily="34" charset="0"/>
                <a:cs typeface="Times New Roman" panose="02020603050405020304" pitchFamily="18" charset="0"/>
              </a:rPr>
              <a:t> an Ofsted inspection </a:t>
            </a:r>
            <a:r>
              <a:rPr lang="en-GB" sz="1800">
                <a:effectLst/>
                <a:latin typeface="Aptos" panose="020B0004020202020204" pitchFamily="34" charset="0"/>
                <a:ea typeface="Aptos" panose="020B0004020202020204" pitchFamily="34" charset="0"/>
                <a:cs typeface="Times New Roman" panose="02020603050405020304" pitchFamily="18" charset="0"/>
              </a:rPr>
              <a:t>or within stakeholder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ptos" panose="020B0004020202020204" pitchFamily="34" charset="0"/>
              <a:ea typeface="Times New Roman" panose="02020603050405020304" pitchFamily="18" charset="0"/>
            </a:endParaRPr>
          </a:p>
          <a:p>
            <a:r>
              <a:rPr lang="en-US" sz="1800">
                <a:effectLst/>
                <a:latin typeface="Aptos" panose="020B0004020202020204" pitchFamily="34" charset="0"/>
                <a:ea typeface="Times New Roman" panose="02020603050405020304" pitchFamily="18" charset="0"/>
              </a:rPr>
              <a:t>Through this process, leaders gain:</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a:effectLst/>
                <a:latin typeface="Aptos" panose="020B0004020202020204" pitchFamily="34" charset="0"/>
                <a:ea typeface="Times New Roman" panose="02020603050405020304" pitchFamily="18" charset="0"/>
              </a:rPr>
              <a:t>a clear understanding of strengths and areas for development within their careers provision.</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a:effectLst/>
                <a:latin typeface="Aptos" panose="020B0004020202020204" pitchFamily="34" charset="0"/>
                <a:ea typeface="Times New Roman" panose="02020603050405020304" pitchFamily="18" charset="0"/>
              </a:rPr>
              <a:t>evidence-based insights to inform inspection discussions and stakeholder engagement.</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a:effectLst/>
                <a:latin typeface="Aptos" panose="020B0004020202020204" pitchFamily="34" charset="0"/>
                <a:ea typeface="Times New Roman" panose="02020603050405020304" pitchFamily="18" charset="0"/>
              </a:rPr>
              <a:t>increased confidence across leadership and staff in articulating impact and strategic direction.</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a:effectLst/>
                <a:latin typeface="Aptos" panose="020B0004020202020204" pitchFamily="34" charset="0"/>
                <a:ea typeface="Times New Roman" panose="02020603050405020304" pitchFamily="18" charset="0"/>
              </a:rPr>
              <a:t>a demonstration of a culture of continuous improvement and strategic oversight.</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a:effectLst/>
                <a:latin typeface="Aptos" panose="020B0004020202020204" pitchFamily="34" charset="0"/>
                <a:ea typeface="Times New Roman" panose="02020603050405020304" pitchFamily="18" charset="0"/>
              </a:rPr>
              <a:t>strengthened collaboration across departments, fostering shared ownership of careers education.</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a:effectLst/>
                <a:latin typeface="Aptos" panose="020B0004020202020204" pitchFamily="34" charset="0"/>
                <a:ea typeface="Times New Roman" panose="02020603050405020304" pitchFamily="18" charset="0"/>
              </a:rPr>
              <a:t>development of robust impact measures aligned with institutional priorities.</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Aptos" panose="020B0004020202020204" pitchFamily="34" charset="0"/>
                <a:ea typeface="Times New Roman" panose="02020603050405020304" pitchFamily="18" charset="0"/>
              </a:rPr>
              <a:t>the ability to monitor progress over time and adapt strategies responsively.</a:t>
            </a:r>
            <a:endParaRPr lang="en-GB"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7</a:t>
            </a:fld>
            <a:endParaRPr lang="en-GB"/>
          </a:p>
        </p:txBody>
      </p:sp>
    </p:spTree>
    <p:extLst>
      <p:ext uri="{BB962C8B-B14F-4D97-AF65-F5344CB8AC3E}">
        <p14:creationId xmlns:p14="http://schemas.microsoft.com/office/powerpoint/2010/main" val="336101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NEW Ofsted guide coming out in the next few weeks will dig deeper into how to confidently articulate impact to Ofsted.</a:t>
            </a:r>
          </a:p>
          <a:p>
            <a:endParaRPr lang="en-GB"/>
          </a:p>
          <a:p>
            <a:r>
              <a:rPr lang="en-GB"/>
              <a:t>The process of undertaking a Careers Leadership internal leadership review is not only recommended in Statutory Guidance, it also </a:t>
            </a:r>
            <a:r>
              <a:rPr lang="en-GB" sz="1800">
                <a:effectLst/>
                <a:latin typeface="Aptos" panose="020B0004020202020204" pitchFamily="34" charset="0"/>
                <a:ea typeface="Aptos" panose="020B0004020202020204" pitchFamily="34" charset="0"/>
                <a:cs typeface="Times New Roman" panose="02020603050405020304" pitchFamily="18" charset="0"/>
              </a:rPr>
              <a:t>can help strengthen your confidence in effectively articulating how careers provision contributes to other Ofsted evaluation areas. You can see some examples of the types of reflective questions and conversations that will arise through the process of collective self-evaluation.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Senior leader participation in a </a:t>
            </a:r>
            <a:r>
              <a:rPr lang="en-GB" sz="1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Careers Impact internal leadership review</a:t>
            </a:r>
            <a:r>
              <a:rPr lang="en-GB" sz="1800" kern="100">
                <a:effectLst/>
                <a:latin typeface="Aptos" panose="020B0004020202020204" pitchFamily="34" charset="0"/>
                <a:ea typeface="Aptos" panose="020B0004020202020204" pitchFamily="34" charset="0"/>
                <a:cs typeface="Times New Roman" panose="02020603050405020304" pitchFamily="18" charset="0"/>
              </a:rPr>
              <a:t> or their strategic and responsive involvement in a peer-to-peer review, provides a strong indication of effective leadership. Participation not only supports informed decision-making but also demonstrates a commitment to inclusive, high-quality provision. The peer-to-peer review adds further rigour, and the resulting impact-evaluated strategic action planning can serve as potential evidence of ‘strong’ or even ‘exemplary’ practice under the new framework.</a:t>
            </a:r>
          </a:p>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8</a:t>
            </a:fld>
            <a:endParaRPr lang="en-GB"/>
          </a:p>
        </p:txBody>
      </p:sp>
    </p:spTree>
    <p:extLst>
      <p:ext uri="{BB962C8B-B14F-4D97-AF65-F5344CB8AC3E}">
        <p14:creationId xmlns:p14="http://schemas.microsoft.com/office/powerpoint/2010/main" val="326730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are a few of the benefits of undertaking a Careers Impact internal leadership review.</a:t>
            </a:r>
          </a:p>
          <a:p>
            <a:endParaRPr lang="en-GB"/>
          </a:p>
          <a:p>
            <a:pPr marL="285750" lvl="0" indent="-285750">
              <a:lnSpc>
                <a:spcPct val="107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Strategic insight: Provides a clear, evidence-based view of how careers provision aligns with whole-school, special school, or college improvement priorities.</a:t>
            </a:r>
            <a:endParaRPr lang="en-GB" sz="1800">
              <a:effectLst/>
              <a:latin typeface="Calibri" panose="020F0502020204030204" pitchFamily="34" charset="0"/>
              <a:ea typeface="Calibri" panose="020F0502020204030204" pitchFamily="34"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Informed decision-making: Supports data-led planning and resource allocation by identifying strengths, gaps, and opportunities for development, particularly to support those at most disadvantage.</a:t>
            </a:r>
            <a:endParaRPr lang="en-GB" sz="180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GB" sz="1800" kern="100">
                <a:effectLst/>
                <a:latin typeface="Aptos" panose="020B0004020202020204" pitchFamily="34" charset="0"/>
                <a:ea typeface="Aptos" panose="020B0004020202020204" pitchFamily="34" charset="0"/>
                <a:cs typeface="Arial" panose="020B0604020202020204" pitchFamily="34" charset="0"/>
              </a:rPr>
              <a:t>Improved leadership engagement: Encourages senior leaders to take an active role in shaping careers strategy, embedding it across the institution, strengthening distributed leadership and cross-departmental collaboration.</a:t>
            </a:r>
            <a:endParaRPr lang="en-GB" sz="1800">
              <a:effectLst/>
              <a:latin typeface="Aptos" panose="020B0004020202020204" pitchFamily="34" charset="0"/>
              <a:ea typeface="Calibri" panose="020F0502020204030204" pitchFamily="34"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Enhanced accountability: Aligns with Ofsted expectations and national frameworks (e.g. Gatsby Benchmarks), supporting inspection readiness.</a:t>
            </a:r>
            <a:endParaRPr lang="en-GB" sz="1800">
              <a:effectLst/>
              <a:latin typeface="Calibri" panose="020F0502020204030204" pitchFamily="34" charset="0"/>
              <a:ea typeface="Calibri" panose="020F0502020204030204" pitchFamily="34"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a:effectLst/>
                <a:latin typeface="Aptos" panose="020B0004020202020204" pitchFamily="34" charset="0"/>
                <a:ea typeface="Aptos" panose="020B0004020202020204" pitchFamily="34" charset="0"/>
                <a:cs typeface="Arial" panose="020B0604020202020204" pitchFamily="34" charset="0"/>
              </a:rPr>
              <a:t>Sustainable improvement: Lays the foundation for long-term, strategic careers leadership through the Maturity Model with a strategic focus on impact, equity and consistency.</a:t>
            </a:r>
            <a:endParaRPr lang="en-GB" sz="1800">
              <a:effectLst/>
              <a:latin typeface="Calibri" panose="020F0502020204030204" pitchFamily="34" charset="0"/>
              <a:ea typeface="Calibri" panose="020F0502020204030204" pitchFamily="34" charset="0"/>
            </a:endParaRPr>
          </a:p>
          <a:p>
            <a:endParaRPr lang="en-GB"/>
          </a:p>
          <a:p>
            <a:endParaRPr lang="en-GB"/>
          </a:p>
          <a:p>
            <a:r>
              <a:rPr lang="en-GB"/>
              <a:t>The entire process is owned by you. It is completed internally and is for internal use to help you confidently prioritise for continuous improvement.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And there is good reason to get this right. </a:t>
            </a:r>
            <a:r>
              <a:rPr lang="en-GB" sz="1800" kern="100">
                <a:effectLst/>
                <a:latin typeface="Aptos" panose="020B0004020202020204" pitchFamily="34" charset="0"/>
                <a:ea typeface="Aptos" panose="020B0004020202020204" pitchFamily="34" charset="0"/>
                <a:cs typeface="Arial" panose="020B0604020202020204" pitchFamily="34" charset="0"/>
              </a:rPr>
              <a:t>There is well developed evidence linking good careers guidance to reduced levels of young people not in education, employment or training (NEET) at post-16 and post-18. Young people in schools and colleges with the highest quality careers provision are 8% less likely to become NEET. This reduction in NEET rates can reach 20% for the most disadvantaged schools.</a:t>
            </a:r>
            <a:endParaRPr lang="en-GB" sz="1800">
              <a:effectLst/>
              <a:latin typeface="Calibri" panose="020F0502020204030204" pitchFamily="34" charset="0"/>
              <a:ea typeface="Calibri" panose="020F050202020403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9</a:t>
            </a:fld>
            <a:endParaRPr lang="en-GB"/>
          </a:p>
        </p:txBody>
      </p:sp>
    </p:spTree>
    <p:extLst>
      <p:ext uri="{BB962C8B-B14F-4D97-AF65-F5344CB8AC3E}">
        <p14:creationId xmlns:p14="http://schemas.microsoft.com/office/powerpoint/2010/main" val="3953959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7.emf"/></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7.emf"/></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50893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40580338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229609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3" y="560598"/>
            <a:ext cx="310092" cy="6297403"/>
          </a:xfrm>
          <a:prstGeom prst="rect">
            <a:avLst/>
          </a:prstGeom>
        </p:spPr>
      </p:pic>
    </p:spTree>
    <p:extLst>
      <p:ext uri="{BB962C8B-B14F-4D97-AF65-F5344CB8AC3E}">
        <p14:creationId xmlns:p14="http://schemas.microsoft.com/office/powerpoint/2010/main" val="9187988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33171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1732300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8"/>
            <a:ext cx="310092" cy="6297403"/>
          </a:xfrm>
          <a:prstGeom prst="rect">
            <a:avLst/>
          </a:prstGeom>
        </p:spPr>
      </p:pic>
    </p:spTree>
    <p:extLst>
      <p:ext uri="{BB962C8B-B14F-4D97-AF65-F5344CB8AC3E}">
        <p14:creationId xmlns:p14="http://schemas.microsoft.com/office/powerpoint/2010/main" val="23438476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5613510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661716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27121019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3864140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412261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8"/>
            <a:ext cx="310092" cy="6297403"/>
          </a:xfrm>
          <a:prstGeom prst="rect">
            <a:avLst/>
          </a:prstGeom>
        </p:spPr>
      </p:pic>
    </p:spTree>
    <p:extLst>
      <p:ext uri="{BB962C8B-B14F-4D97-AF65-F5344CB8AC3E}">
        <p14:creationId xmlns:p14="http://schemas.microsoft.com/office/powerpoint/2010/main" val="36787885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5"/>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39316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857137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1_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700938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1328402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8051727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17924823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70516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7868794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6613114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8965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4113591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598225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9226241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1405386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24919226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4714857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763646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1899650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40715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9619725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865544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2468711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515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8912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35824823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5996795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496266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16671841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345904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6755145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01678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4037122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28909833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419347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74175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96037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4574860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421827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37098531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6814537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1961998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5009618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7523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38173582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10187339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8" y="1161536"/>
            <a:ext cx="3455773" cy="5696464"/>
          </a:xfrm>
          <a:prstGeom prst="rect">
            <a:avLst/>
          </a:prstGeom>
        </p:spPr>
      </p:pic>
    </p:spTree>
    <p:extLst>
      <p:ext uri="{BB962C8B-B14F-4D97-AF65-F5344CB8AC3E}">
        <p14:creationId xmlns:p14="http://schemas.microsoft.com/office/powerpoint/2010/main" val="33558288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40"/>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9110024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9"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40473473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8783176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5878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0066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5182077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1"/>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4"/>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4" y="2284217"/>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2"/>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6" y="6295331"/>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20" y="1896325"/>
            <a:ext cx="215095" cy="215095"/>
          </a:xfrm>
          <a:prstGeom prst="rect">
            <a:avLst/>
          </a:prstGeom>
        </p:spPr>
      </p:pic>
    </p:spTree>
    <p:extLst>
      <p:ext uri="{BB962C8B-B14F-4D97-AF65-F5344CB8AC3E}">
        <p14:creationId xmlns:p14="http://schemas.microsoft.com/office/powerpoint/2010/main" val="21320655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420918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37748642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40618218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1612494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General slide - white text please.">
  <p:cSld name="General slide - white text please.">
    <p:spTree>
      <p:nvGrpSpPr>
        <p:cNvPr id="1" name="Shape 50"/>
        <p:cNvGrpSpPr/>
        <p:nvPr/>
      </p:nvGrpSpPr>
      <p:grpSpPr>
        <a:xfrm>
          <a:off x="0" y="0"/>
          <a:ext cx="0" cy="0"/>
          <a:chOff x="0" y="0"/>
          <a:chExt cx="0" cy="0"/>
        </a:xfrm>
      </p:grpSpPr>
      <p:sp>
        <p:nvSpPr>
          <p:cNvPr id="51" name="Google Shape;51;p13"/>
          <p:cNvSpPr/>
          <p:nvPr/>
        </p:nvSpPr>
        <p:spPr>
          <a:xfrm>
            <a:off x="-32433" y="-64867"/>
            <a:ext cx="12351600" cy="6982400"/>
          </a:xfrm>
          <a:prstGeom prst="rect">
            <a:avLst/>
          </a:prstGeom>
          <a:solidFill>
            <a:srgbClr val="28889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3" name="Google Shape;53;p13"/>
          <p:cNvPicPr preferRelativeResize="0"/>
          <p:nvPr/>
        </p:nvPicPr>
        <p:blipFill>
          <a:blip r:embed="rId2">
            <a:alphaModFix/>
          </a:blip>
          <a:stretch>
            <a:fillRect/>
          </a:stretch>
        </p:blipFill>
        <p:spPr>
          <a:xfrm>
            <a:off x="53333" y="5968901"/>
            <a:ext cx="1827832" cy="1368132"/>
          </a:xfrm>
          <a:prstGeom prst="rect">
            <a:avLst/>
          </a:prstGeom>
          <a:noFill/>
          <a:ln>
            <a:noFill/>
          </a:ln>
        </p:spPr>
      </p:pic>
    </p:spTree>
    <p:extLst>
      <p:ext uri="{BB962C8B-B14F-4D97-AF65-F5344CB8AC3E}">
        <p14:creationId xmlns:p14="http://schemas.microsoft.com/office/powerpoint/2010/main" val="23179738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slide 2 1">
  <p:cSld name="Title slide 2 1">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29442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2_Teal">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5142878-4AF8-45B2-94EE-0687D1CB3EEA}"/>
              </a:ext>
            </a:extLst>
          </p:cNvPr>
          <p:cNvSpPr txBox="1">
            <a:spLocks noGrp="1"/>
          </p:cNvSpPr>
          <p:nvPr>
            <p:ph type="pic" sz="quarter" idx="4294967295"/>
          </p:nvPr>
        </p:nvSpPr>
        <p:spPr>
          <a:xfrm>
            <a:off x="6523708" y="2148996"/>
            <a:ext cx="4953969" cy="3749620"/>
          </a:xfrm>
          <a:prstGeom prst="rect">
            <a:avLst/>
          </a:prstGeom>
          <a:noFill/>
          <a:ln>
            <a:noFill/>
          </a:ln>
        </p:spPr>
        <p:txBody>
          <a:bodyPr vert="horz" wrap="square" lIns="91440" tIns="45720" rIns="91440" bIns="45720" anchor="t" anchorCtr="0" compatLnSpc="1">
            <a:noAutofit/>
          </a:bodyPr>
          <a:lstStyle>
            <a:lvl1pPr marL="228528" marR="0" lvl="0" indent="-228528" defTabSz="914124" fontAlgn="auto">
              <a:spcBef>
                <a:spcPts val="1000"/>
              </a:spcBef>
              <a:spcAft>
                <a:spcPts val="0"/>
              </a:spcAft>
              <a:buSzPct val="100000"/>
              <a:buFont typeface="Arial" pitchFamily="34"/>
              <a:tabLst/>
              <a:defRPr lang="en-US" sz="2799" b="0" i="0" u="none" strike="noStrike" cap="none" spc="0" baseline="0">
                <a:solidFill>
                  <a:srgbClr val="484947"/>
                </a:solidFill>
                <a:uFillTx/>
                <a:latin typeface="Calibri"/>
              </a:defRPr>
            </a:lvl1pPr>
          </a:lstStyle>
          <a:p>
            <a:pPr lvl="0"/>
            <a:endParaRPr lang="en-US"/>
          </a:p>
        </p:txBody>
      </p:sp>
      <p:sp>
        <p:nvSpPr>
          <p:cNvPr id="3" name="Text Placeholder 2">
            <a:extLst>
              <a:ext uri="{FF2B5EF4-FFF2-40B4-BE49-F238E27FC236}">
                <a16:creationId xmlns:a16="http://schemas.microsoft.com/office/drawing/2014/main" id="{E5D45FB4-C964-4786-9CFB-15F1DE021DEB}"/>
              </a:ext>
            </a:extLst>
          </p:cNvPr>
          <p:cNvSpPr txBox="1">
            <a:spLocks noGrp="1"/>
          </p:cNvSpPr>
          <p:nvPr>
            <p:ph type="body" sz="quarter" idx="4294967295"/>
          </p:nvPr>
        </p:nvSpPr>
        <p:spPr>
          <a:xfrm>
            <a:off x="877938" y="2067198"/>
            <a:ext cx="4514459" cy="76031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1" i="0" u="none" strike="noStrike" cap="none" spc="0" baseline="0">
                <a:solidFill>
                  <a:srgbClr val="484947"/>
                </a:solidFill>
                <a:uFillTx/>
                <a:latin typeface="Lato" pitchFamily="34"/>
                <a:ea typeface="Lato" pitchFamily="34"/>
                <a:cs typeface="Lato" pitchFamily="34"/>
              </a:defRPr>
            </a:lvl1pPr>
          </a:lstStyle>
          <a:p>
            <a:pPr lvl="0"/>
            <a:r>
              <a:rPr lang="en-GB"/>
              <a:t>Subheading goes here</a:t>
            </a:r>
          </a:p>
        </p:txBody>
      </p:sp>
      <p:sp>
        <p:nvSpPr>
          <p:cNvPr id="4" name="Text Placeholder 2">
            <a:extLst>
              <a:ext uri="{FF2B5EF4-FFF2-40B4-BE49-F238E27FC236}">
                <a16:creationId xmlns:a16="http://schemas.microsoft.com/office/drawing/2014/main" id="{0FCFEBF7-B7A3-4CCF-A023-24B75F77A2C0}"/>
              </a:ext>
            </a:extLst>
          </p:cNvPr>
          <p:cNvSpPr txBox="1">
            <a:spLocks noGrp="1"/>
          </p:cNvSpPr>
          <p:nvPr>
            <p:ph type="body" sz="quarter" idx="4294967295"/>
          </p:nvPr>
        </p:nvSpPr>
        <p:spPr>
          <a:xfrm>
            <a:off x="877938" y="2938401"/>
            <a:ext cx="4514459" cy="306487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0" i="0" u="none" strike="noStrike" cap="none" spc="0" baseline="0">
                <a:solidFill>
                  <a:srgbClr val="484947"/>
                </a:solidFill>
                <a:uFillTx/>
                <a:latin typeface="Lato" pitchFamily="34"/>
                <a:ea typeface="Lato" pitchFamily="34"/>
                <a:cs typeface="Lato" pitchFamily="34"/>
              </a:defRPr>
            </a:lvl1pPr>
          </a:lstStyle>
          <a:p>
            <a:pPr lvl="0"/>
            <a:r>
              <a:rPr lang="en-GB"/>
              <a:t>Body copy goes here </a:t>
            </a:r>
          </a:p>
        </p:txBody>
      </p:sp>
      <p:sp>
        <p:nvSpPr>
          <p:cNvPr id="5" name="Text Placeholder 2">
            <a:extLst>
              <a:ext uri="{FF2B5EF4-FFF2-40B4-BE49-F238E27FC236}">
                <a16:creationId xmlns:a16="http://schemas.microsoft.com/office/drawing/2014/main" id="{7127270B-DA23-4879-9175-58E282B890AD}"/>
              </a:ext>
            </a:extLst>
          </p:cNvPr>
          <p:cNvSpPr txBox="1">
            <a:spLocks noGrp="1"/>
          </p:cNvSpPr>
          <p:nvPr>
            <p:ph type="body" sz="quarter" idx="4294967295"/>
          </p:nvPr>
        </p:nvSpPr>
        <p:spPr>
          <a:xfrm>
            <a:off x="877938" y="854726"/>
            <a:ext cx="4514459" cy="565963"/>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2212" b="1" i="0" u="none" strike="noStrike" cap="none" spc="0" baseline="0">
                <a:solidFill>
                  <a:srgbClr val="00A8A8"/>
                </a:solidFill>
                <a:uFillTx/>
                <a:latin typeface="Lato" pitchFamily="34"/>
                <a:ea typeface="Lato" pitchFamily="34"/>
                <a:cs typeface="Lato" pitchFamily="34"/>
              </a:defRPr>
            </a:lvl1pPr>
          </a:lstStyle>
          <a:p>
            <a:pPr lvl="0"/>
            <a:r>
              <a:rPr lang="en-GB"/>
              <a:t>Title text goes here</a:t>
            </a:r>
          </a:p>
        </p:txBody>
      </p:sp>
    </p:spTree>
    <p:extLst>
      <p:ext uri="{BB962C8B-B14F-4D97-AF65-F5344CB8AC3E}">
        <p14:creationId xmlns:p14="http://schemas.microsoft.com/office/powerpoint/2010/main" val="2797758872"/>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48981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72645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0515600" cy="439200"/>
          </a:xfrm>
        </p:spPr>
        <p:txBody>
          <a:bodyPr>
            <a:noAutofit/>
          </a:bodyPr>
          <a:lstStyle>
            <a:lvl1pPr>
              <a:defRPr sz="2600" b="1"/>
            </a:lvl1pPr>
          </a:lstStyle>
          <a:p>
            <a:r>
              <a:rPr lang="en-US"/>
              <a:t>CLICK TO EDIT MASTER TITLE STYLE</a:t>
            </a:r>
          </a:p>
        </p:txBody>
      </p:sp>
      <p:sp>
        <p:nvSpPr>
          <p:cNvPr id="6" name="Text Placeholder 6"/>
          <p:cNvSpPr>
            <a:spLocks noGrp="1"/>
          </p:cNvSpPr>
          <p:nvPr>
            <p:ph type="body" sz="quarter" idx="13"/>
          </p:nvPr>
        </p:nvSpPr>
        <p:spPr>
          <a:xfrm>
            <a:off x="151937" y="583128"/>
            <a:ext cx="6728884" cy="583200"/>
          </a:xfrm>
        </p:spPr>
        <p:txBody>
          <a:bodyPr>
            <a:normAutofit/>
          </a:bodyPr>
          <a:lstStyle>
            <a:lvl1pPr marL="0" indent="0">
              <a:buNone/>
              <a:defRPr sz="2000"/>
            </a:lvl1pPr>
          </a:lstStyle>
          <a:p>
            <a:pPr lvl="0"/>
            <a:r>
              <a:rPr lang="en-GB"/>
              <a:t>Click to edit Master text styles</a:t>
            </a:r>
          </a:p>
        </p:txBody>
      </p:sp>
      <p:sp>
        <p:nvSpPr>
          <p:cNvPr id="11" name="Rectangle 10"/>
          <p:cNvSpPr/>
          <p:nvPr/>
        </p:nvSpPr>
        <p:spPr>
          <a:xfrm>
            <a:off x="-6433" y="6789058"/>
            <a:ext cx="12206400" cy="77821"/>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8677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3144330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735876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5"/>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15113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1391221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1528320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8"/>
            <a:ext cx="310092" cy="6297403"/>
          </a:xfrm>
          <a:prstGeom prst="rect">
            <a:avLst/>
          </a:prstGeom>
        </p:spPr>
      </p:pic>
    </p:spTree>
    <p:extLst>
      <p:ext uri="{BB962C8B-B14F-4D97-AF65-F5344CB8AC3E}">
        <p14:creationId xmlns:p14="http://schemas.microsoft.com/office/powerpoint/2010/main" val="15895313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8659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0773291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3" y="560598"/>
            <a:ext cx="310092" cy="6297403"/>
          </a:xfrm>
          <a:prstGeom prst="rect">
            <a:avLst/>
          </a:prstGeom>
        </p:spPr>
      </p:pic>
    </p:spTree>
    <p:extLst>
      <p:ext uri="{BB962C8B-B14F-4D97-AF65-F5344CB8AC3E}">
        <p14:creationId xmlns:p14="http://schemas.microsoft.com/office/powerpoint/2010/main" val="4208809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68536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9449282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8"/>
            <a:ext cx="310092" cy="6297403"/>
          </a:xfrm>
          <a:prstGeom prst="rect">
            <a:avLst/>
          </a:prstGeom>
        </p:spPr>
      </p:pic>
    </p:spTree>
    <p:extLst>
      <p:ext uri="{BB962C8B-B14F-4D97-AF65-F5344CB8AC3E}">
        <p14:creationId xmlns:p14="http://schemas.microsoft.com/office/powerpoint/2010/main" val="31678365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3533753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8341988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39782732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25083221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30763889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1293483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5"/>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6721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1_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59415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1853814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5699146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0877531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365258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8572187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58031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6286309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5480158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5605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9299467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22061480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4831332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8685924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6614217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16276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2709170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92089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971175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8946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2947305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19044911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0532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142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24521529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33812231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9500809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56115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0814099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3714416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20178650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23931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9703224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3745591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9423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5277354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8169505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3513064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50058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34932031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820570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9340967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7543456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07095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0245756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8" y="1161536"/>
            <a:ext cx="3455773" cy="5696464"/>
          </a:xfrm>
          <a:prstGeom prst="rect">
            <a:avLst/>
          </a:prstGeom>
        </p:spPr>
      </p:pic>
    </p:spTree>
    <p:extLst>
      <p:ext uri="{BB962C8B-B14F-4D97-AF65-F5344CB8AC3E}">
        <p14:creationId xmlns:p14="http://schemas.microsoft.com/office/powerpoint/2010/main" val="27324046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40"/>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3977130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9"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1755725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32846632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207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3110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8581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26857118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1"/>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4"/>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4" y="2284217"/>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2"/>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6" y="6295331"/>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20" y="1896325"/>
            <a:ext cx="215095" cy="215095"/>
          </a:xfrm>
          <a:prstGeom prst="rect">
            <a:avLst/>
          </a:prstGeom>
        </p:spPr>
      </p:pic>
    </p:spTree>
    <p:extLst>
      <p:ext uri="{BB962C8B-B14F-4D97-AF65-F5344CB8AC3E}">
        <p14:creationId xmlns:p14="http://schemas.microsoft.com/office/powerpoint/2010/main" val="28681172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275892437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2115843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103852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General slide - white text please.">
  <p:cSld name="General slide - white text please.">
    <p:spTree>
      <p:nvGrpSpPr>
        <p:cNvPr id="1" name="Shape 50"/>
        <p:cNvGrpSpPr/>
        <p:nvPr/>
      </p:nvGrpSpPr>
      <p:grpSpPr>
        <a:xfrm>
          <a:off x="0" y="0"/>
          <a:ext cx="0" cy="0"/>
          <a:chOff x="0" y="0"/>
          <a:chExt cx="0" cy="0"/>
        </a:xfrm>
      </p:grpSpPr>
      <p:sp>
        <p:nvSpPr>
          <p:cNvPr id="51" name="Google Shape;51;p13"/>
          <p:cNvSpPr/>
          <p:nvPr/>
        </p:nvSpPr>
        <p:spPr>
          <a:xfrm>
            <a:off x="-32433" y="-64867"/>
            <a:ext cx="12351600" cy="6982400"/>
          </a:xfrm>
          <a:prstGeom prst="rect">
            <a:avLst/>
          </a:prstGeom>
          <a:solidFill>
            <a:srgbClr val="28889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3" name="Google Shape;53;p13"/>
          <p:cNvPicPr preferRelativeResize="0"/>
          <p:nvPr/>
        </p:nvPicPr>
        <p:blipFill>
          <a:blip r:embed="rId2">
            <a:alphaModFix/>
          </a:blip>
          <a:stretch>
            <a:fillRect/>
          </a:stretch>
        </p:blipFill>
        <p:spPr>
          <a:xfrm>
            <a:off x="53333" y="5968901"/>
            <a:ext cx="1827832" cy="1368132"/>
          </a:xfrm>
          <a:prstGeom prst="rect">
            <a:avLst/>
          </a:prstGeom>
          <a:noFill/>
          <a:ln>
            <a:noFill/>
          </a:ln>
        </p:spPr>
      </p:pic>
    </p:spTree>
    <p:extLst>
      <p:ext uri="{BB962C8B-B14F-4D97-AF65-F5344CB8AC3E}">
        <p14:creationId xmlns:p14="http://schemas.microsoft.com/office/powerpoint/2010/main" val="10266136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slide 2 1">
  <p:cSld name="Title slide 2 1">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20740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2_Teal">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5142878-4AF8-45B2-94EE-0687D1CB3EEA}"/>
              </a:ext>
            </a:extLst>
          </p:cNvPr>
          <p:cNvSpPr txBox="1">
            <a:spLocks noGrp="1"/>
          </p:cNvSpPr>
          <p:nvPr>
            <p:ph type="pic" sz="quarter" idx="4294967295"/>
          </p:nvPr>
        </p:nvSpPr>
        <p:spPr>
          <a:xfrm>
            <a:off x="6523708" y="2148996"/>
            <a:ext cx="4953969" cy="3749620"/>
          </a:xfrm>
          <a:prstGeom prst="rect">
            <a:avLst/>
          </a:prstGeom>
          <a:noFill/>
          <a:ln>
            <a:noFill/>
          </a:ln>
        </p:spPr>
        <p:txBody>
          <a:bodyPr vert="horz" wrap="square" lIns="91440" tIns="45720" rIns="91440" bIns="45720" anchor="t" anchorCtr="0" compatLnSpc="1">
            <a:noAutofit/>
          </a:bodyPr>
          <a:lstStyle>
            <a:lvl1pPr marL="228528" marR="0" lvl="0" indent="-228528" defTabSz="914124" fontAlgn="auto">
              <a:spcBef>
                <a:spcPts val="1000"/>
              </a:spcBef>
              <a:spcAft>
                <a:spcPts val="0"/>
              </a:spcAft>
              <a:buSzPct val="100000"/>
              <a:buFont typeface="Arial" pitchFamily="34"/>
              <a:tabLst/>
              <a:defRPr lang="en-US" sz="2799" b="0" i="0" u="none" strike="noStrike" cap="none" spc="0" baseline="0">
                <a:solidFill>
                  <a:srgbClr val="484947"/>
                </a:solidFill>
                <a:uFillTx/>
                <a:latin typeface="Calibri"/>
              </a:defRPr>
            </a:lvl1pPr>
          </a:lstStyle>
          <a:p>
            <a:pPr lvl="0"/>
            <a:endParaRPr lang="en-US"/>
          </a:p>
        </p:txBody>
      </p:sp>
      <p:sp>
        <p:nvSpPr>
          <p:cNvPr id="3" name="Text Placeholder 2">
            <a:extLst>
              <a:ext uri="{FF2B5EF4-FFF2-40B4-BE49-F238E27FC236}">
                <a16:creationId xmlns:a16="http://schemas.microsoft.com/office/drawing/2014/main" id="{E5D45FB4-C964-4786-9CFB-15F1DE021DEB}"/>
              </a:ext>
            </a:extLst>
          </p:cNvPr>
          <p:cNvSpPr txBox="1">
            <a:spLocks noGrp="1"/>
          </p:cNvSpPr>
          <p:nvPr>
            <p:ph type="body" sz="quarter" idx="4294967295"/>
          </p:nvPr>
        </p:nvSpPr>
        <p:spPr>
          <a:xfrm>
            <a:off x="877938" y="2067198"/>
            <a:ext cx="4514459" cy="76031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1" i="0" u="none" strike="noStrike" cap="none" spc="0" baseline="0">
                <a:solidFill>
                  <a:srgbClr val="484947"/>
                </a:solidFill>
                <a:uFillTx/>
                <a:latin typeface="Lato" pitchFamily="34"/>
                <a:ea typeface="Lato" pitchFamily="34"/>
                <a:cs typeface="Lato" pitchFamily="34"/>
              </a:defRPr>
            </a:lvl1pPr>
          </a:lstStyle>
          <a:p>
            <a:pPr lvl="0"/>
            <a:r>
              <a:rPr lang="en-GB"/>
              <a:t>Subheading goes here</a:t>
            </a:r>
          </a:p>
        </p:txBody>
      </p:sp>
      <p:sp>
        <p:nvSpPr>
          <p:cNvPr id="4" name="Text Placeholder 2">
            <a:extLst>
              <a:ext uri="{FF2B5EF4-FFF2-40B4-BE49-F238E27FC236}">
                <a16:creationId xmlns:a16="http://schemas.microsoft.com/office/drawing/2014/main" id="{0FCFEBF7-B7A3-4CCF-A023-24B75F77A2C0}"/>
              </a:ext>
            </a:extLst>
          </p:cNvPr>
          <p:cNvSpPr txBox="1">
            <a:spLocks noGrp="1"/>
          </p:cNvSpPr>
          <p:nvPr>
            <p:ph type="body" sz="quarter" idx="4294967295"/>
          </p:nvPr>
        </p:nvSpPr>
        <p:spPr>
          <a:xfrm>
            <a:off x="877938" y="2938401"/>
            <a:ext cx="4514459" cy="306487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0" i="0" u="none" strike="noStrike" cap="none" spc="0" baseline="0">
                <a:solidFill>
                  <a:srgbClr val="484947"/>
                </a:solidFill>
                <a:uFillTx/>
                <a:latin typeface="Lato" pitchFamily="34"/>
                <a:ea typeface="Lato" pitchFamily="34"/>
                <a:cs typeface="Lato" pitchFamily="34"/>
              </a:defRPr>
            </a:lvl1pPr>
          </a:lstStyle>
          <a:p>
            <a:pPr lvl="0"/>
            <a:r>
              <a:rPr lang="en-GB"/>
              <a:t>Body copy goes here </a:t>
            </a:r>
          </a:p>
        </p:txBody>
      </p:sp>
      <p:sp>
        <p:nvSpPr>
          <p:cNvPr id="5" name="Text Placeholder 2">
            <a:extLst>
              <a:ext uri="{FF2B5EF4-FFF2-40B4-BE49-F238E27FC236}">
                <a16:creationId xmlns:a16="http://schemas.microsoft.com/office/drawing/2014/main" id="{7127270B-DA23-4879-9175-58E282B890AD}"/>
              </a:ext>
            </a:extLst>
          </p:cNvPr>
          <p:cNvSpPr txBox="1">
            <a:spLocks noGrp="1"/>
          </p:cNvSpPr>
          <p:nvPr>
            <p:ph type="body" sz="quarter" idx="4294967295"/>
          </p:nvPr>
        </p:nvSpPr>
        <p:spPr>
          <a:xfrm>
            <a:off x="877938" y="854726"/>
            <a:ext cx="4514459" cy="565963"/>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2212" b="1" i="0" u="none" strike="noStrike" cap="none" spc="0" baseline="0">
                <a:solidFill>
                  <a:srgbClr val="00A8A8"/>
                </a:solidFill>
                <a:uFillTx/>
                <a:latin typeface="Lato" pitchFamily="34"/>
                <a:ea typeface="Lato" pitchFamily="34"/>
                <a:cs typeface="Lato" pitchFamily="34"/>
              </a:defRPr>
            </a:lvl1pPr>
          </a:lstStyle>
          <a:p>
            <a:pPr lvl="0"/>
            <a:r>
              <a:rPr lang="en-GB"/>
              <a:t>Title text goes here</a:t>
            </a:r>
          </a:p>
        </p:txBody>
      </p:sp>
    </p:spTree>
    <p:extLst>
      <p:ext uri="{BB962C8B-B14F-4D97-AF65-F5344CB8AC3E}">
        <p14:creationId xmlns:p14="http://schemas.microsoft.com/office/powerpoint/2010/main" val="1222210622"/>
      </p:ext>
    </p:extLst>
  </p:cSld>
  <p:clrMapOvr>
    <a:masterClrMapping/>
  </p:clrMapOvr>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1174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2550404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06769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0515600" cy="439200"/>
          </a:xfrm>
        </p:spPr>
        <p:txBody>
          <a:bodyPr>
            <a:noAutofit/>
          </a:bodyPr>
          <a:lstStyle>
            <a:lvl1pPr>
              <a:defRPr sz="2600" b="1"/>
            </a:lvl1pPr>
          </a:lstStyle>
          <a:p>
            <a:r>
              <a:rPr lang="en-US"/>
              <a:t>CLICK TO EDIT MASTER TITLE STYLE</a:t>
            </a:r>
          </a:p>
        </p:txBody>
      </p:sp>
      <p:sp>
        <p:nvSpPr>
          <p:cNvPr id="6" name="Text Placeholder 6"/>
          <p:cNvSpPr>
            <a:spLocks noGrp="1"/>
          </p:cNvSpPr>
          <p:nvPr>
            <p:ph type="body" sz="quarter" idx="13"/>
          </p:nvPr>
        </p:nvSpPr>
        <p:spPr>
          <a:xfrm>
            <a:off x="151937" y="583128"/>
            <a:ext cx="6728884" cy="583200"/>
          </a:xfrm>
        </p:spPr>
        <p:txBody>
          <a:bodyPr>
            <a:normAutofit/>
          </a:bodyPr>
          <a:lstStyle>
            <a:lvl1pPr marL="0" indent="0">
              <a:buNone/>
              <a:defRPr sz="2000"/>
            </a:lvl1pPr>
          </a:lstStyle>
          <a:p>
            <a:pPr lvl="0"/>
            <a:r>
              <a:rPr lang="en-GB"/>
              <a:t>Click to edit Master text styles</a:t>
            </a:r>
          </a:p>
        </p:txBody>
      </p:sp>
      <p:sp>
        <p:nvSpPr>
          <p:cNvPr id="11" name="Rectangle 10"/>
          <p:cNvSpPr/>
          <p:nvPr/>
        </p:nvSpPr>
        <p:spPr>
          <a:xfrm>
            <a:off x="-6433" y="6789058"/>
            <a:ext cx="12206400" cy="77821"/>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9468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1806792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7015452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9676937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8874313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1590889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94506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7387997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3763610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7564195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30240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6577542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21827523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8803480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38721899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2319286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5391864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4870343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31044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109602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71311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41831059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0287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47016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17716058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9781289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10991017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1781822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49690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9984888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89209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52826453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4616486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5781911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24296415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13236287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5978707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2835447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44567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1805991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38890159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1037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13632096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8908213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4173728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8754343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40993719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30392773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489563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4573585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9112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2764378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2108128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079850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6243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47007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29523683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91717099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16812398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95826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27749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6756827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32810083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540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1644101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5253248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4858863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10645630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309396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82377125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6249420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8546142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48118814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7722108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44428668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14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646082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0821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418266588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33792822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17261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6800" y="583200"/>
            <a:ext cx="10515600" cy="586800"/>
          </a:xfrm>
          <a:prstGeom prst="rect">
            <a:avLst/>
          </a:prstGeom>
        </p:spPr>
        <p:txBody>
          <a:bodyPr/>
          <a:lstStyle/>
          <a:p>
            <a:r>
              <a:rPr lang="en-US"/>
              <a:t>Click to edit Master title style</a:t>
            </a:r>
          </a:p>
        </p:txBody>
      </p:sp>
      <p:sp>
        <p:nvSpPr>
          <p:cNvPr id="5" name="Text Placeholder 5"/>
          <p:cNvSpPr>
            <a:spLocks noGrp="1"/>
          </p:cNvSpPr>
          <p:nvPr>
            <p:ph type="body" sz="quarter" idx="11"/>
          </p:nvPr>
        </p:nvSpPr>
        <p:spPr>
          <a:xfrm>
            <a:off x="586799" y="6274800"/>
            <a:ext cx="11017826" cy="382588"/>
          </a:xfrm>
          <a:prstGeom prst="rect">
            <a:avLst/>
          </a:prstGeom>
        </p:spPr>
        <p:txBody>
          <a:bodyPr>
            <a:normAutofit/>
          </a:bodyPr>
          <a:lstStyle>
            <a:lvl1pPr marL="0" indent="0">
              <a:buNone/>
              <a:defRPr sz="1600"/>
            </a:lvl1pPr>
          </a:lstStyle>
          <a:p>
            <a:pPr lvl="0"/>
            <a:r>
              <a:rPr lang="en-US"/>
              <a:t>Click to edit Master text styles</a:t>
            </a:r>
          </a:p>
        </p:txBody>
      </p:sp>
      <p:cxnSp>
        <p:nvCxnSpPr>
          <p:cNvPr id="6" name="Straight Connector 5" descr="Line" title="Line"/>
          <p:cNvCxnSpPr/>
          <p:nvPr/>
        </p:nvCxnSpPr>
        <p:spPr>
          <a:xfrm>
            <a:off x="587375" y="6129338"/>
            <a:ext cx="11017250" cy="0"/>
          </a:xfrm>
          <a:prstGeom prst="line">
            <a:avLst/>
          </a:prstGeom>
          <a:ln w="38100">
            <a:solidFill>
              <a:srgbClr val="ED64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07637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174764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999641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5134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7253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1398447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4148747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246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03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145229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543274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2346094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538523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92089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081409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4099293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311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255040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122980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713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52826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8"/>
            <a:ext cx="310092" cy="6297403"/>
          </a:xfrm>
          <a:prstGeom prst="rect">
            <a:avLst/>
          </a:prstGeom>
        </p:spPr>
      </p:pic>
    </p:spTree>
    <p:extLst>
      <p:ext uri="{BB962C8B-B14F-4D97-AF65-F5344CB8AC3E}">
        <p14:creationId xmlns:p14="http://schemas.microsoft.com/office/powerpoint/2010/main" val="9967058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1691564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07985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525324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64608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999641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5134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7253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1398447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8" y="1161536"/>
            <a:ext cx="3455773" cy="5696464"/>
          </a:xfrm>
          <a:prstGeom prst="rect">
            <a:avLst/>
          </a:prstGeom>
        </p:spPr>
      </p:pic>
    </p:spTree>
    <p:extLst>
      <p:ext uri="{BB962C8B-B14F-4D97-AF65-F5344CB8AC3E}">
        <p14:creationId xmlns:p14="http://schemas.microsoft.com/office/powerpoint/2010/main" val="3335325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40"/>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10578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7028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9"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283721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4148747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246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030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14522926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1"/>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4"/>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4" y="2284217"/>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2"/>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6" y="6295331"/>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20" y="1896325"/>
            <a:ext cx="215095" cy="215095"/>
          </a:xfrm>
          <a:prstGeom prst="rect">
            <a:avLst/>
          </a:prstGeom>
        </p:spPr>
      </p:pic>
    </p:spTree>
    <p:extLst>
      <p:ext uri="{BB962C8B-B14F-4D97-AF65-F5344CB8AC3E}">
        <p14:creationId xmlns:p14="http://schemas.microsoft.com/office/powerpoint/2010/main" val="1174292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23460940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5385236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13720828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General slide - white text please.">
  <p:cSld name="General slide - white text please.">
    <p:spTree>
      <p:nvGrpSpPr>
        <p:cNvPr id="1" name="Shape 50"/>
        <p:cNvGrpSpPr/>
        <p:nvPr/>
      </p:nvGrpSpPr>
      <p:grpSpPr>
        <a:xfrm>
          <a:off x="0" y="0"/>
          <a:ext cx="0" cy="0"/>
          <a:chOff x="0" y="0"/>
          <a:chExt cx="0" cy="0"/>
        </a:xfrm>
      </p:grpSpPr>
      <p:sp>
        <p:nvSpPr>
          <p:cNvPr id="51" name="Google Shape;51;p13"/>
          <p:cNvSpPr/>
          <p:nvPr/>
        </p:nvSpPr>
        <p:spPr>
          <a:xfrm>
            <a:off x="-32433" y="-64867"/>
            <a:ext cx="12351600" cy="6982400"/>
          </a:xfrm>
          <a:prstGeom prst="rect">
            <a:avLst/>
          </a:prstGeom>
          <a:solidFill>
            <a:srgbClr val="28889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3" name="Google Shape;53;p13"/>
          <p:cNvPicPr preferRelativeResize="0"/>
          <p:nvPr/>
        </p:nvPicPr>
        <p:blipFill>
          <a:blip r:embed="rId2">
            <a:alphaModFix/>
          </a:blip>
          <a:stretch>
            <a:fillRect/>
          </a:stretch>
        </p:blipFill>
        <p:spPr>
          <a:xfrm>
            <a:off x="53333" y="5968901"/>
            <a:ext cx="1827832" cy="1368132"/>
          </a:xfrm>
          <a:prstGeom prst="rect">
            <a:avLst/>
          </a:prstGeom>
          <a:noFill/>
          <a:ln>
            <a:noFill/>
          </a:ln>
        </p:spPr>
      </p:pic>
    </p:spTree>
    <p:extLst>
      <p:ext uri="{BB962C8B-B14F-4D97-AF65-F5344CB8AC3E}">
        <p14:creationId xmlns:p14="http://schemas.microsoft.com/office/powerpoint/2010/main" val="316410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615759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2 1">
  <p:cSld name="Title slide 2 1">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7225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eal">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5142878-4AF8-45B2-94EE-0687D1CB3EEA}"/>
              </a:ext>
            </a:extLst>
          </p:cNvPr>
          <p:cNvSpPr txBox="1">
            <a:spLocks noGrp="1"/>
          </p:cNvSpPr>
          <p:nvPr>
            <p:ph type="pic" sz="quarter" idx="4294967295"/>
          </p:nvPr>
        </p:nvSpPr>
        <p:spPr>
          <a:xfrm>
            <a:off x="6523708" y="2148996"/>
            <a:ext cx="4953969" cy="3749620"/>
          </a:xfrm>
          <a:prstGeom prst="rect">
            <a:avLst/>
          </a:prstGeom>
          <a:noFill/>
          <a:ln>
            <a:noFill/>
          </a:ln>
        </p:spPr>
        <p:txBody>
          <a:bodyPr vert="horz" wrap="square" lIns="91440" tIns="45720" rIns="91440" bIns="45720" anchor="t" anchorCtr="0" compatLnSpc="1">
            <a:noAutofit/>
          </a:bodyPr>
          <a:lstStyle>
            <a:lvl1pPr marL="228528" marR="0" lvl="0" indent="-228528" defTabSz="914124" fontAlgn="auto">
              <a:spcBef>
                <a:spcPts val="1000"/>
              </a:spcBef>
              <a:spcAft>
                <a:spcPts val="0"/>
              </a:spcAft>
              <a:buSzPct val="100000"/>
              <a:buFont typeface="Arial" pitchFamily="34"/>
              <a:tabLst/>
              <a:defRPr lang="en-US" sz="2799" b="0" i="0" u="none" strike="noStrike" cap="none" spc="0" baseline="0">
                <a:solidFill>
                  <a:srgbClr val="484947"/>
                </a:solidFill>
                <a:uFillTx/>
                <a:latin typeface="Calibri"/>
              </a:defRPr>
            </a:lvl1pPr>
          </a:lstStyle>
          <a:p>
            <a:pPr lvl="0"/>
            <a:endParaRPr lang="en-US"/>
          </a:p>
        </p:txBody>
      </p:sp>
      <p:sp>
        <p:nvSpPr>
          <p:cNvPr id="3" name="Text Placeholder 2">
            <a:extLst>
              <a:ext uri="{FF2B5EF4-FFF2-40B4-BE49-F238E27FC236}">
                <a16:creationId xmlns:a16="http://schemas.microsoft.com/office/drawing/2014/main" id="{E5D45FB4-C964-4786-9CFB-15F1DE021DEB}"/>
              </a:ext>
            </a:extLst>
          </p:cNvPr>
          <p:cNvSpPr txBox="1">
            <a:spLocks noGrp="1"/>
          </p:cNvSpPr>
          <p:nvPr>
            <p:ph type="body" sz="quarter" idx="4294967295"/>
          </p:nvPr>
        </p:nvSpPr>
        <p:spPr>
          <a:xfrm>
            <a:off x="877938" y="2067198"/>
            <a:ext cx="4514459" cy="76031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1" i="0" u="none" strike="noStrike" cap="none" spc="0" baseline="0">
                <a:solidFill>
                  <a:srgbClr val="484947"/>
                </a:solidFill>
                <a:uFillTx/>
                <a:latin typeface="Lato" pitchFamily="34"/>
                <a:ea typeface="Lato" pitchFamily="34"/>
                <a:cs typeface="Lato" pitchFamily="34"/>
              </a:defRPr>
            </a:lvl1pPr>
          </a:lstStyle>
          <a:p>
            <a:pPr lvl="0"/>
            <a:r>
              <a:rPr lang="en-GB"/>
              <a:t>Subheading goes here</a:t>
            </a:r>
          </a:p>
        </p:txBody>
      </p:sp>
      <p:sp>
        <p:nvSpPr>
          <p:cNvPr id="4" name="Text Placeholder 2">
            <a:extLst>
              <a:ext uri="{FF2B5EF4-FFF2-40B4-BE49-F238E27FC236}">
                <a16:creationId xmlns:a16="http://schemas.microsoft.com/office/drawing/2014/main" id="{0FCFEBF7-B7A3-4CCF-A023-24B75F77A2C0}"/>
              </a:ext>
            </a:extLst>
          </p:cNvPr>
          <p:cNvSpPr txBox="1">
            <a:spLocks noGrp="1"/>
          </p:cNvSpPr>
          <p:nvPr>
            <p:ph type="body" sz="quarter" idx="4294967295"/>
          </p:nvPr>
        </p:nvSpPr>
        <p:spPr>
          <a:xfrm>
            <a:off x="877938" y="2938401"/>
            <a:ext cx="4514459" cy="306487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0" i="0" u="none" strike="noStrike" cap="none" spc="0" baseline="0">
                <a:solidFill>
                  <a:srgbClr val="484947"/>
                </a:solidFill>
                <a:uFillTx/>
                <a:latin typeface="Lato" pitchFamily="34"/>
                <a:ea typeface="Lato" pitchFamily="34"/>
                <a:cs typeface="Lato" pitchFamily="34"/>
              </a:defRPr>
            </a:lvl1pPr>
          </a:lstStyle>
          <a:p>
            <a:pPr lvl="0"/>
            <a:r>
              <a:rPr lang="en-GB"/>
              <a:t>Body copy goes here </a:t>
            </a:r>
          </a:p>
        </p:txBody>
      </p:sp>
      <p:sp>
        <p:nvSpPr>
          <p:cNvPr id="5" name="Text Placeholder 2">
            <a:extLst>
              <a:ext uri="{FF2B5EF4-FFF2-40B4-BE49-F238E27FC236}">
                <a16:creationId xmlns:a16="http://schemas.microsoft.com/office/drawing/2014/main" id="{7127270B-DA23-4879-9175-58E282B890AD}"/>
              </a:ext>
            </a:extLst>
          </p:cNvPr>
          <p:cNvSpPr txBox="1">
            <a:spLocks noGrp="1"/>
          </p:cNvSpPr>
          <p:nvPr>
            <p:ph type="body" sz="quarter" idx="4294967295"/>
          </p:nvPr>
        </p:nvSpPr>
        <p:spPr>
          <a:xfrm>
            <a:off x="877938" y="854726"/>
            <a:ext cx="4514459" cy="565963"/>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2212" b="1" i="0" u="none" strike="noStrike" cap="none" spc="0" baseline="0">
                <a:solidFill>
                  <a:srgbClr val="00A8A8"/>
                </a:solidFill>
                <a:uFillTx/>
                <a:latin typeface="Lato" pitchFamily="34"/>
                <a:ea typeface="Lato" pitchFamily="34"/>
                <a:cs typeface="Lato" pitchFamily="34"/>
              </a:defRPr>
            </a:lvl1pPr>
          </a:lstStyle>
          <a:p>
            <a:pPr lvl="0"/>
            <a:r>
              <a:rPr lang="en-GB"/>
              <a:t>Title text goes here</a:t>
            </a:r>
          </a:p>
        </p:txBody>
      </p:sp>
    </p:spTree>
    <p:extLst>
      <p:ext uri="{BB962C8B-B14F-4D97-AF65-F5344CB8AC3E}">
        <p14:creationId xmlns:p14="http://schemas.microsoft.com/office/powerpoint/2010/main" val="1881717961"/>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135345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73646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0515600" cy="439200"/>
          </a:xfrm>
        </p:spPr>
        <p:txBody>
          <a:bodyPr>
            <a:noAutofit/>
          </a:bodyPr>
          <a:lstStyle>
            <a:lvl1pPr>
              <a:defRPr sz="2600" b="1"/>
            </a:lvl1pPr>
          </a:lstStyle>
          <a:p>
            <a:r>
              <a:rPr lang="en-US"/>
              <a:t>CLICK TO EDIT MASTER TITLE STYLE</a:t>
            </a:r>
          </a:p>
        </p:txBody>
      </p:sp>
      <p:sp>
        <p:nvSpPr>
          <p:cNvPr id="6" name="Text Placeholder 6"/>
          <p:cNvSpPr>
            <a:spLocks noGrp="1"/>
          </p:cNvSpPr>
          <p:nvPr>
            <p:ph type="body" sz="quarter" idx="13"/>
          </p:nvPr>
        </p:nvSpPr>
        <p:spPr>
          <a:xfrm>
            <a:off x="151937" y="583128"/>
            <a:ext cx="6728884" cy="583200"/>
          </a:xfrm>
        </p:spPr>
        <p:txBody>
          <a:bodyPr>
            <a:normAutofit/>
          </a:bodyPr>
          <a:lstStyle>
            <a:lvl1pPr marL="0" indent="0">
              <a:buNone/>
              <a:defRPr sz="2000"/>
            </a:lvl1pPr>
          </a:lstStyle>
          <a:p>
            <a:pPr lvl="0"/>
            <a:r>
              <a:rPr lang="en-GB"/>
              <a:t>Click to edit Master text styles</a:t>
            </a:r>
          </a:p>
        </p:txBody>
      </p:sp>
      <p:sp>
        <p:nvSpPr>
          <p:cNvPr id="11" name="Rectangle 10"/>
          <p:cNvSpPr/>
          <p:nvPr/>
        </p:nvSpPr>
        <p:spPr>
          <a:xfrm>
            <a:off x="-6433" y="6789058"/>
            <a:ext cx="12206400" cy="77821"/>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193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l">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4407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accent4"/>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5095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urple">
    <p:bg>
      <p:bgPr>
        <a:solidFill>
          <a:schemeClr val="accent3"/>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798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495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xample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CBFE1-A40D-8043-87EC-6A8542B31FEB}"/>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45030" r="-196" b="52930"/>
          <a:stretch/>
        </p:blipFill>
        <p:spPr>
          <a:xfrm>
            <a:off x="6096001" y="2067197"/>
            <a:ext cx="6117714" cy="4789841"/>
          </a:xfrm>
          <a:prstGeom prst="rect">
            <a:avLst/>
          </a:prstGeom>
        </p:spPr>
      </p:pic>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
        <p:nvSpPr>
          <p:cNvPr id="16" name="object 86">
            <a:extLst>
              <a:ext uri="{FF2B5EF4-FFF2-40B4-BE49-F238E27FC236}">
                <a16:creationId xmlns:a16="http://schemas.microsoft.com/office/drawing/2014/main" id="{3345013E-0C17-3842-BEA6-55E12200EF54}"/>
              </a:ext>
            </a:extLst>
          </p:cNvPr>
          <p:cNvSpPr/>
          <p:nvPr userDrawn="1"/>
        </p:nvSpPr>
        <p:spPr>
          <a:xfrm>
            <a:off x="6096000" y="2067197"/>
            <a:ext cx="5295481" cy="3955223"/>
          </a:xfrm>
          <a:prstGeom prst="rect">
            <a:avLst/>
          </a:prstGeom>
          <a:blipFill>
            <a:blip r:embed="rId3" cstate="print"/>
            <a:stretch>
              <a:fillRect/>
            </a:stretch>
          </a:blipFill>
        </p:spPr>
        <p:txBody>
          <a:bodyPr wrap="square" lIns="0" tIns="0" rIns="0" bIns="0" rtlCol="0"/>
          <a:lstStyle/>
          <a:p>
            <a:endParaRPr sz="1091"/>
          </a:p>
        </p:txBody>
      </p:sp>
    </p:spTree>
    <p:extLst>
      <p:ext uri="{BB962C8B-B14F-4D97-AF65-F5344CB8AC3E}">
        <p14:creationId xmlns:p14="http://schemas.microsoft.com/office/powerpoint/2010/main" val="107999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3" y="560598"/>
            <a:ext cx="310092" cy="6297403"/>
          </a:xfrm>
          <a:prstGeom prst="rect">
            <a:avLst/>
          </a:prstGeom>
        </p:spPr>
      </p:pic>
    </p:spTree>
    <p:extLst>
      <p:ext uri="{BB962C8B-B14F-4D97-AF65-F5344CB8AC3E}">
        <p14:creationId xmlns:p14="http://schemas.microsoft.com/office/powerpoint/2010/main" val="13760028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0EB90C-F0B0-6A4A-8854-D3E498D0B70E}"/>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45030" r="-196" b="52930"/>
          <a:stretch/>
        </p:blipFill>
        <p:spPr>
          <a:xfrm>
            <a:off x="6096001" y="2067197"/>
            <a:ext cx="6117714" cy="4789841"/>
          </a:xfrm>
          <a:prstGeom prst="rect">
            <a:avLst/>
          </a:prstGeom>
        </p:spPr>
      </p:pic>
      <p:sp>
        <p:nvSpPr>
          <p:cNvPr id="4" name="Picture Placeholder 3">
            <a:extLst>
              <a:ext uri="{FF2B5EF4-FFF2-40B4-BE49-F238E27FC236}">
                <a16:creationId xmlns:a16="http://schemas.microsoft.com/office/drawing/2014/main" id="{CCDD594D-E35E-B94E-A798-414EF0D26A32}"/>
              </a:ext>
            </a:extLst>
          </p:cNvPr>
          <p:cNvSpPr>
            <a:spLocks noGrp="1"/>
          </p:cNvSpPr>
          <p:nvPr>
            <p:ph type="pic" sz="quarter" idx="26"/>
          </p:nvPr>
        </p:nvSpPr>
        <p:spPr>
          <a:xfrm>
            <a:off x="6096482" y="2067506"/>
            <a:ext cx="5294591" cy="3955021"/>
          </a:xfrm>
          <a:prstGeom prst="rect">
            <a:avLst/>
          </a:prstGeom>
        </p:spPr>
        <p:txBody>
          <a:bodyPr/>
          <a:lstStyle/>
          <a:p>
            <a:endParaRPr lang="en-US"/>
          </a:p>
        </p:txBody>
      </p:sp>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38944050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pic>
        <p:nvPicPr>
          <p:cNvPr id="5" name="Picture 4" descr="A picture containing blue, airplane, plane, skiing&#10;&#10;Description automatically generated">
            <a:extLst>
              <a:ext uri="{FF2B5EF4-FFF2-40B4-BE49-F238E27FC236}">
                <a16:creationId xmlns:a16="http://schemas.microsoft.com/office/drawing/2014/main" id="{BBFE187B-91E1-6E4B-A292-43D4B724411E}"/>
              </a:ext>
            </a:extLst>
          </p:cNvPr>
          <p:cNvPicPr>
            <a:picLocks noChangeAspect="1"/>
          </p:cNvPicPr>
          <p:nvPr userDrawn="1"/>
        </p:nvPicPr>
        <p:blipFill rotWithShape="1">
          <a:blip r:embed="rId2">
            <a:alphaModFix amt="50000"/>
          </a:blip>
          <a:srcRect r="11310" b="50681"/>
          <a:stretch/>
        </p:blipFill>
        <p:spPr>
          <a:xfrm>
            <a:off x="6096000" y="2067197"/>
            <a:ext cx="6096000" cy="4790803"/>
          </a:xfrm>
          <a:prstGeom prst="rect">
            <a:avLst/>
          </a:prstGeom>
        </p:spPr>
      </p:pic>
      <p:sp>
        <p:nvSpPr>
          <p:cNvPr id="4" name="Picture Placeholder 3">
            <a:extLst>
              <a:ext uri="{FF2B5EF4-FFF2-40B4-BE49-F238E27FC236}">
                <a16:creationId xmlns:a16="http://schemas.microsoft.com/office/drawing/2014/main" id="{CCDD594D-E35E-B94E-A798-414EF0D26A32}"/>
              </a:ext>
            </a:extLst>
          </p:cNvPr>
          <p:cNvSpPr>
            <a:spLocks noGrp="1"/>
          </p:cNvSpPr>
          <p:nvPr>
            <p:ph type="pic" sz="quarter" idx="26"/>
          </p:nvPr>
        </p:nvSpPr>
        <p:spPr>
          <a:xfrm>
            <a:off x="6096482" y="2067506"/>
            <a:ext cx="5294591" cy="3955021"/>
          </a:xfrm>
          <a:prstGeom prst="rect">
            <a:avLst/>
          </a:prstGeom>
        </p:spPr>
        <p:txBody>
          <a:bodyPr/>
          <a:lstStyle/>
          <a:p>
            <a:endParaRPr lang="en-US"/>
          </a:p>
        </p:txBody>
      </p:sp>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20867770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E187B-91E1-6E4B-A292-43D4B724411E}"/>
              </a:ext>
            </a:extLst>
          </p:cNvPr>
          <p:cNvPicPr>
            <a:picLocks noChangeAspect="1"/>
          </p:cNvPicPr>
          <p:nvPr userDrawn="1"/>
        </p:nvPicPr>
        <p:blipFill rotWithShape="1">
          <a:blip r:embed="rId2">
            <a:alphaModFix amt="50000"/>
          </a:blip>
          <a:srcRect r="11310" b="50681"/>
          <a:stretch/>
        </p:blipFill>
        <p:spPr>
          <a:xfrm>
            <a:off x="6096000" y="2067197"/>
            <a:ext cx="6096000" cy="4790803"/>
          </a:xfrm>
          <a:prstGeom prst="rect">
            <a:avLst/>
          </a:prstGeom>
        </p:spPr>
      </p:pic>
      <p:sp>
        <p:nvSpPr>
          <p:cNvPr id="4" name="Picture Placeholder 3">
            <a:extLst>
              <a:ext uri="{FF2B5EF4-FFF2-40B4-BE49-F238E27FC236}">
                <a16:creationId xmlns:a16="http://schemas.microsoft.com/office/drawing/2014/main" id="{CCDD594D-E35E-B94E-A798-414EF0D26A32}"/>
              </a:ext>
            </a:extLst>
          </p:cNvPr>
          <p:cNvSpPr>
            <a:spLocks noGrp="1"/>
          </p:cNvSpPr>
          <p:nvPr>
            <p:ph type="pic" sz="quarter" idx="26"/>
          </p:nvPr>
        </p:nvSpPr>
        <p:spPr>
          <a:xfrm>
            <a:off x="6096482" y="2067506"/>
            <a:ext cx="5294591" cy="3955021"/>
          </a:xfrm>
          <a:prstGeom prst="rect">
            <a:avLst/>
          </a:prstGeom>
        </p:spPr>
        <p:txBody>
          <a:bodyPr/>
          <a:lstStyle/>
          <a:p>
            <a:endParaRPr lang="en-US"/>
          </a:p>
        </p:txBody>
      </p:sp>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19128873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E187B-91E1-6E4B-A292-43D4B724411E}"/>
              </a:ext>
            </a:extLst>
          </p:cNvPr>
          <p:cNvPicPr>
            <a:picLocks noChangeAspect="1"/>
          </p:cNvPicPr>
          <p:nvPr userDrawn="1"/>
        </p:nvPicPr>
        <p:blipFill rotWithShape="1">
          <a:blip r:embed="rId2">
            <a:alphaModFix amt="50000"/>
          </a:blip>
          <a:srcRect r="11310" b="50681"/>
          <a:stretch/>
        </p:blipFill>
        <p:spPr>
          <a:xfrm>
            <a:off x="6096000" y="2067197"/>
            <a:ext cx="6096000" cy="4790803"/>
          </a:xfrm>
          <a:prstGeom prst="rect">
            <a:avLst/>
          </a:prstGeom>
        </p:spPr>
      </p:pic>
      <p:sp>
        <p:nvSpPr>
          <p:cNvPr id="4" name="Picture Placeholder 3">
            <a:extLst>
              <a:ext uri="{FF2B5EF4-FFF2-40B4-BE49-F238E27FC236}">
                <a16:creationId xmlns:a16="http://schemas.microsoft.com/office/drawing/2014/main" id="{CCDD594D-E35E-B94E-A798-414EF0D26A32}"/>
              </a:ext>
            </a:extLst>
          </p:cNvPr>
          <p:cNvSpPr>
            <a:spLocks noGrp="1"/>
          </p:cNvSpPr>
          <p:nvPr>
            <p:ph type="pic" sz="quarter" idx="26"/>
          </p:nvPr>
        </p:nvSpPr>
        <p:spPr>
          <a:xfrm>
            <a:off x="6096482" y="2067506"/>
            <a:ext cx="5294591" cy="3955021"/>
          </a:xfrm>
          <a:prstGeom prst="rect">
            <a:avLst/>
          </a:prstGeom>
        </p:spPr>
        <p:txBody>
          <a:bodyPr/>
          <a:lstStyle/>
          <a:p>
            <a:endParaRPr lang="en-US"/>
          </a:p>
        </p:txBody>
      </p:sp>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772903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alpha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9/23/2025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2047000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9/23/2025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3720609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A799-053A-4E51-87C8-4F67FE1C7644}"/>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endParaRPr lang="en-GB"/>
          </a:p>
        </p:txBody>
      </p:sp>
      <p:sp>
        <p:nvSpPr>
          <p:cNvPr id="3" name="Subtitle 2">
            <a:extLst>
              <a:ext uri="{FF2B5EF4-FFF2-40B4-BE49-F238E27FC236}">
                <a16:creationId xmlns:a16="http://schemas.microsoft.com/office/drawing/2014/main" id="{47AA8751-4A2B-4684-ACDD-923814268B0A}"/>
              </a:ext>
            </a:extLst>
          </p:cNvPr>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043AAD-B11D-478F-9B15-4F66685A6EE7}"/>
              </a:ext>
            </a:extLst>
          </p:cNvPr>
          <p:cNvSpPr>
            <a:spLocks noGrp="1"/>
          </p:cNvSpPr>
          <p:nvPr>
            <p:ph type="dt" sz="half" idx="10"/>
          </p:nvPr>
        </p:nvSpPr>
        <p:spPr/>
        <p:txBody>
          <a:bodyPr/>
          <a:lstStyle/>
          <a:p>
            <a:fld id="{F3E191E9-C0C1-4068-A6C9-9A650F9A0660}" type="datetimeFigureOut">
              <a:rPr lang="en-GB" smtClean="0"/>
              <a:t>23/09/2025</a:t>
            </a:fld>
            <a:endParaRPr lang="en-GB"/>
          </a:p>
        </p:txBody>
      </p:sp>
      <p:sp>
        <p:nvSpPr>
          <p:cNvPr id="5" name="Footer Placeholder 4">
            <a:extLst>
              <a:ext uri="{FF2B5EF4-FFF2-40B4-BE49-F238E27FC236}">
                <a16:creationId xmlns:a16="http://schemas.microsoft.com/office/drawing/2014/main" id="{BA8A18E0-B4F8-47E1-9ED7-84DE473F9A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470770-DA7D-4C13-9BDF-7DAFA6CEC125}"/>
              </a:ext>
            </a:extLst>
          </p:cNvPr>
          <p:cNvSpPr>
            <a:spLocks noGrp="1"/>
          </p:cNvSpPr>
          <p:nvPr>
            <p:ph type="sldNum" sz="quarter" idx="12"/>
          </p:nvPr>
        </p:nvSpPr>
        <p:spPr/>
        <p:txBody>
          <a:bodyPr/>
          <a:lstStyle/>
          <a:p>
            <a:fld id="{626A8DF7-C3B2-4E92-987A-5AC0B9B6EADD}" type="slidenum">
              <a:rPr lang="en-GB" smtClean="0"/>
              <a:t>‹#›</a:t>
            </a:fld>
            <a:endParaRPr lang="en-GB"/>
          </a:p>
        </p:txBody>
      </p:sp>
    </p:spTree>
    <p:extLst>
      <p:ext uri="{BB962C8B-B14F-4D97-AF65-F5344CB8AC3E}">
        <p14:creationId xmlns:p14="http://schemas.microsoft.com/office/powerpoint/2010/main" val="6815477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A18C92-ECED-FF4C-BB6F-008F7389ABBD}"/>
              </a:ext>
            </a:extLst>
          </p:cNvPr>
          <p:cNvSpPr>
            <a:spLocks noGrp="1"/>
          </p:cNvSpPr>
          <p:nvPr>
            <p:ph type="body" sz="quarter" idx="10" hasCustomPrompt="1"/>
          </p:nvPr>
        </p:nvSpPr>
        <p:spPr>
          <a:xfrm>
            <a:off x="606425" y="2062164"/>
            <a:ext cx="10810876" cy="208038"/>
          </a:xfrm>
          <a:prstGeom prst="rect">
            <a:avLst/>
          </a:prstGeom>
        </p:spPr>
        <p:txBody>
          <a:bodyPr/>
          <a:lstStyle>
            <a:lvl1pPr>
              <a:buNone/>
              <a:defRPr>
                <a:latin typeface="+mn-lt"/>
              </a:defRPr>
            </a:lvl1pPr>
          </a:lstStyle>
          <a:p>
            <a:pPr lvl="0"/>
            <a:r>
              <a:rPr lang="en-GB"/>
              <a:t>Title here</a:t>
            </a:r>
            <a:endParaRPr lang="en-US"/>
          </a:p>
        </p:txBody>
      </p:sp>
      <p:sp>
        <p:nvSpPr>
          <p:cNvPr id="10" name="Text Placeholder 9">
            <a:extLst>
              <a:ext uri="{FF2B5EF4-FFF2-40B4-BE49-F238E27FC236}">
                <a16:creationId xmlns:a16="http://schemas.microsoft.com/office/drawing/2014/main" id="{B5F7DBEB-6111-C844-9DF0-B38284B0F8D1}"/>
              </a:ext>
            </a:extLst>
          </p:cNvPr>
          <p:cNvSpPr>
            <a:spLocks noGrp="1"/>
          </p:cNvSpPr>
          <p:nvPr>
            <p:ph type="body" sz="quarter" idx="11" hasCustomPrompt="1"/>
          </p:nvPr>
        </p:nvSpPr>
        <p:spPr>
          <a:xfrm>
            <a:off x="606425" y="2833766"/>
            <a:ext cx="10810876" cy="215454"/>
          </a:xfrm>
          <a:prstGeom prst="rect">
            <a:avLst/>
          </a:prstGeom>
          <a:noFill/>
        </p:spPr>
        <p:txBody>
          <a:bodyPr/>
          <a:lstStyle>
            <a:lvl1pPr>
              <a:buNone/>
              <a:defRPr sz="1398">
                <a:solidFill>
                  <a:srgbClr val="E7480F"/>
                </a:solidFill>
                <a:latin typeface="+mn-lt"/>
              </a:defRPr>
            </a:lvl1pPr>
            <a:lvl2pPr>
              <a:buNone/>
              <a:defRPr sz="2397">
                <a:latin typeface="Raleway" pitchFamily="2" charset="77"/>
              </a:defRPr>
            </a:lvl2pPr>
            <a:lvl3pPr>
              <a:buNone/>
              <a:defRPr sz="2397">
                <a:latin typeface="Raleway" pitchFamily="2" charset="77"/>
              </a:defRPr>
            </a:lvl3pPr>
            <a:lvl4pPr>
              <a:buNone/>
              <a:defRPr sz="2397">
                <a:latin typeface="Raleway" pitchFamily="2" charset="77"/>
              </a:defRPr>
            </a:lvl4pPr>
            <a:lvl5pPr>
              <a:buNone/>
              <a:defRPr sz="2397">
                <a:latin typeface="Raleway" pitchFamily="2" charset="77"/>
              </a:defRPr>
            </a:lvl5pPr>
          </a:lstStyle>
          <a:p>
            <a:pPr lvl="0"/>
            <a:r>
              <a:rPr lang="en-GB"/>
              <a:t>Subheading here</a:t>
            </a:r>
            <a:endParaRPr lang="en-US"/>
          </a:p>
        </p:txBody>
      </p:sp>
      <p:sp>
        <p:nvSpPr>
          <p:cNvPr id="4" name="Text Placeholder 9">
            <a:extLst>
              <a:ext uri="{FF2B5EF4-FFF2-40B4-BE49-F238E27FC236}">
                <a16:creationId xmlns:a16="http://schemas.microsoft.com/office/drawing/2014/main" id="{5621589F-7C92-D14C-90FF-C95B5EE9C513}"/>
              </a:ext>
            </a:extLst>
          </p:cNvPr>
          <p:cNvSpPr>
            <a:spLocks noGrp="1"/>
          </p:cNvSpPr>
          <p:nvPr>
            <p:ph type="body" sz="quarter" idx="12" hasCustomPrompt="1"/>
          </p:nvPr>
        </p:nvSpPr>
        <p:spPr>
          <a:xfrm>
            <a:off x="606425" y="3314702"/>
            <a:ext cx="10810876" cy="215454"/>
          </a:xfrm>
          <a:prstGeom prst="rect">
            <a:avLst/>
          </a:prstGeom>
          <a:noFill/>
        </p:spPr>
        <p:txBody>
          <a:bodyPr/>
          <a:lstStyle>
            <a:lvl1pPr>
              <a:buNone/>
              <a:defRPr sz="1398">
                <a:solidFill>
                  <a:schemeClr val="tx1"/>
                </a:solidFill>
                <a:latin typeface="+mn-lt"/>
              </a:defRPr>
            </a:lvl1pPr>
            <a:lvl2pPr>
              <a:buNone/>
              <a:defRPr sz="2397">
                <a:latin typeface="Raleway" pitchFamily="2" charset="77"/>
              </a:defRPr>
            </a:lvl2pPr>
            <a:lvl3pPr>
              <a:buNone/>
              <a:defRPr sz="2397">
                <a:latin typeface="Raleway" pitchFamily="2" charset="77"/>
              </a:defRPr>
            </a:lvl3pPr>
            <a:lvl4pPr>
              <a:buNone/>
              <a:defRPr sz="2397">
                <a:latin typeface="Raleway" pitchFamily="2" charset="77"/>
              </a:defRPr>
            </a:lvl4pPr>
            <a:lvl5pPr>
              <a:buNone/>
              <a:defRPr sz="2397">
                <a:latin typeface="Raleway" pitchFamily="2" charset="77"/>
              </a:defRPr>
            </a:lvl5pPr>
          </a:lstStyle>
          <a:p>
            <a:pPr lvl="0"/>
            <a:r>
              <a:rPr lang="en-GB"/>
              <a:t>Body text here</a:t>
            </a:r>
            <a:endParaRPr lang="en-US"/>
          </a:p>
        </p:txBody>
      </p:sp>
    </p:spTree>
    <p:extLst>
      <p:ext uri="{BB962C8B-B14F-4D97-AF65-F5344CB8AC3E}">
        <p14:creationId xmlns:p14="http://schemas.microsoft.com/office/powerpoint/2010/main" val="74861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82527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C3D95F4-1A30-394D-BCE6-755B6C08D5D0}"/>
              </a:ext>
            </a:extLst>
          </p:cNvPr>
          <p:cNvSpPr>
            <a:spLocks noGrp="1"/>
          </p:cNvSpPr>
          <p:nvPr>
            <p:ph type="body" sz="quarter" idx="10" hasCustomPrompt="1"/>
          </p:nvPr>
        </p:nvSpPr>
        <p:spPr>
          <a:xfrm>
            <a:off x="1739591" y="3266498"/>
            <a:ext cx="9054790" cy="208038"/>
          </a:xfrm>
          <a:prstGeom prst="rect">
            <a:avLst/>
          </a:prstGeom>
        </p:spPr>
        <p:txBody>
          <a:bodyPr/>
          <a:lstStyle>
            <a:lvl1pPr>
              <a:buNone/>
              <a:defRPr>
                <a:solidFill>
                  <a:schemeClr val="bg1"/>
                </a:solidFill>
                <a:latin typeface="+mn-lt"/>
              </a:defRPr>
            </a:lvl1pPr>
          </a:lstStyle>
          <a:p>
            <a:pPr lvl="0"/>
            <a:r>
              <a:rPr lang="en-GB"/>
              <a:t>Title here</a:t>
            </a:r>
            <a:endParaRPr lang="en-US"/>
          </a:p>
        </p:txBody>
      </p:sp>
      <p:sp>
        <p:nvSpPr>
          <p:cNvPr id="6" name="Text Placeholder 9">
            <a:extLst>
              <a:ext uri="{FF2B5EF4-FFF2-40B4-BE49-F238E27FC236}">
                <a16:creationId xmlns:a16="http://schemas.microsoft.com/office/drawing/2014/main" id="{9356ADB6-B85C-6448-BFC9-1825796DECAD}"/>
              </a:ext>
            </a:extLst>
          </p:cNvPr>
          <p:cNvSpPr>
            <a:spLocks noGrp="1"/>
          </p:cNvSpPr>
          <p:nvPr>
            <p:ph type="body" sz="quarter" idx="11" hasCustomPrompt="1"/>
          </p:nvPr>
        </p:nvSpPr>
        <p:spPr>
          <a:xfrm>
            <a:off x="1739591" y="4038100"/>
            <a:ext cx="9054790" cy="215454"/>
          </a:xfrm>
          <a:prstGeom prst="rect">
            <a:avLst/>
          </a:prstGeom>
          <a:noFill/>
        </p:spPr>
        <p:txBody>
          <a:bodyPr/>
          <a:lstStyle>
            <a:lvl1pPr>
              <a:buNone/>
              <a:defRPr sz="1398">
                <a:solidFill>
                  <a:schemeClr val="bg1"/>
                </a:solidFill>
                <a:latin typeface="+mn-lt"/>
              </a:defRPr>
            </a:lvl1pPr>
            <a:lvl2pPr>
              <a:buNone/>
              <a:defRPr sz="2397">
                <a:latin typeface="Raleway" pitchFamily="2" charset="77"/>
              </a:defRPr>
            </a:lvl2pPr>
            <a:lvl3pPr>
              <a:buNone/>
              <a:defRPr sz="2397">
                <a:latin typeface="Raleway" pitchFamily="2" charset="77"/>
              </a:defRPr>
            </a:lvl3pPr>
            <a:lvl4pPr>
              <a:buNone/>
              <a:defRPr sz="2397">
                <a:latin typeface="Raleway" pitchFamily="2" charset="77"/>
              </a:defRPr>
            </a:lvl4pPr>
            <a:lvl5pPr>
              <a:buNone/>
              <a:defRPr sz="2397">
                <a:latin typeface="Raleway" pitchFamily="2" charset="77"/>
              </a:defRPr>
            </a:lvl5pPr>
          </a:lstStyle>
          <a:p>
            <a:pPr lvl="0"/>
            <a:r>
              <a:rPr lang="en-GB"/>
              <a:t>Subheading here</a:t>
            </a:r>
            <a:endParaRPr lang="en-US"/>
          </a:p>
        </p:txBody>
      </p:sp>
    </p:spTree>
    <p:extLst>
      <p:ext uri="{BB962C8B-B14F-4D97-AF65-F5344CB8AC3E}">
        <p14:creationId xmlns:p14="http://schemas.microsoft.com/office/powerpoint/2010/main" val="1817722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88FE-98D1-4D24-906E-48717CB771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B10B9A-A061-4962-AB05-DC7F1D01EF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6C1577-FD56-47AD-BE9A-9D71663A3BE7}"/>
              </a:ext>
            </a:extLst>
          </p:cNvPr>
          <p:cNvSpPr>
            <a:spLocks noGrp="1"/>
          </p:cNvSpPr>
          <p:nvPr>
            <p:ph type="dt" sz="half" idx="10"/>
          </p:nvPr>
        </p:nvSpPr>
        <p:spPr/>
        <p:txBody>
          <a:bodyPr/>
          <a:lstStyle/>
          <a:p>
            <a:fld id="{D5685787-E998-4C86-9C07-017415B31848}" type="datetimeFigureOut">
              <a:rPr lang="en-GB" smtClean="0"/>
              <a:t>23/09/2025</a:t>
            </a:fld>
            <a:endParaRPr lang="en-GB"/>
          </a:p>
        </p:txBody>
      </p:sp>
      <p:sp>
        <p:nvSpPr>
          <p:cNvPr id="5" name="Footer Placeholder 4">
            <a:extLst>
              <a:ext uri="{FF2B5EF4-FFF2-40B4-BE49-F238E27FC236}">
                <a16:creationId xmlns:a16="http://schemas.microsoft.com/office/drawing/2014/main" id="{B10DACA2-65B3-4501-89A7-D0A8A85171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7CF5C-6855-49A1-8F5E-6C5338FBD242}"/>
              </a:ext>
            </a:extLst>
          </p:cNvPr>
          <p:cNvSpPr>
            <a:spLocks noGrp="1"/>
          </p:cNvSpPr>
          <p:nvPr>
            <p:ph type="sldNum" sz="quarter" idx="12"/>
          </p:nvPr>
        </p:nvSpPr>
        <p:spPr/>
        <p:txBody>
          <a:bodyPr/>
          <a:lstStyle/>
          <a:p>
            <a:fld id="{F9E94DE8-B47F-465E-80CE-9B8FF590F85E}" type="slidenum">
              <a:rPr lang="en-GB" smtClean="0"/>
              <a:t>‹#›</a:t>
            </a:fld>
            <a:endParaRPr lang="en-GB"/>
          </a:p>
        </p:txBody>
      </p:sp>
    </p:spTree>
    <p:extLst>
      <p:ext uri="{BB962C8B-B14F-4D97-AF65-F5344CB8AC3E}">
        <p14:creationId xmlns:p14="http://schemas.microsoft.com/office/powerpoint/2010/main" val="9777575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2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8165296" y="2089470"/>
            <a:ext cx="2678906" cy="2492990"/>
          </a:xfrm>
          <a:prstGeom prst="rect">
            <a:avLst/>
          </a:prstGeom>
        </p:spPr>
        <p:txBody>
          <a:bodyPr wrap="square" lIns="0" tIns="0" rIns="0" bIns="0">
            <a:spAutoFit/>
          </a:bodyPr>
          <a:lstStyle>
            <a:lvl1pPr>
              <a:defRPr sz="4050" b="1" i="0">
                <a:solidFill>
                  <a:srgbClr val="00A8A8"/>
                </a:solidFill>
                <a:latin typeface="Lato"/>
                <a:cs typeface="Lato"/>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9/23/2025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318547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Example layou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B2C2FF0-5649-CB42-ADCB-0678ACD30415}"/>
              </a:ext>
            </a:extLst>
          </p:cNvPr>
          <p:cNvSpPr>
            <a:spLocks noGrp="1"/>
          </p:cNvSpPr>
          <p:nvPr>
            <p:ph type="body" sz="quarter" idx="24" hasCustomPrompt="1"/>
          </p:nvPr>
        </p:nvSpPr>
        <p:spPr>
          <a:xfrm>
            <a:off x="877938" y="2067197"/>
            <a:ext cx="4514459" cy="760321"/>
          </a:xfrm>
          <a:prstGeom prst="rect">
            <a:avLst/>
          </a:prstGeom>
        </p:spPr>
        <p:txBody>
          <a:bodyPr/>
          <a:lstStyle>
            <a:lvl1pPr marL="0" indent="0">
              <a:buNone/>
              <a:defRPr sz="1455" b="1">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Subheading goes here</a:t>
            </a:r>
          </a:p>
        </p:txBody>
      </p:sp>
      <p:sp>
        <p:nvSpPr>
          <p:cNvPr id="12" name="Text Placeholder 2">
            <a:extLst>
              <a:ext uri="{FF2B5EF4-FFF2-40B4-BE49-F238E27FC236}">
                <a16:creationId xmlns:a16="http://schemas.microsoft.com/office/drawing/2014/main" id="{99AD90BB-6626-E442-B063-5E4D782F04CB}"/>
              </a:ext>
            </a:extLst>
          </p:cNvPr>
          <p:cNvSpPr>
            <a:spLocks noGrp="1"/>
          </p:cNvSpPr>
          <p:nvPr>
            <p:ph type="body" sz="quarter" idx="25" hasCustomPrompt="1"/>
          </p:nvPr>
        </p:nvSpPr>
        <p:spPr>
          <a:xfrm>
            <a:off x="877938" y="2938401"/>
            <a:ext cx="4514459" cy="3064877"/>
          </a:xfrm>
          <a:prstGeom prst="rect">
            <a:avLst/>
          </a:prstGeom>
        </p:spPr>
        <p:txBody>
          <a:bodyPr/>
          <a:lstStyle>
            <a:lvl1pPr marL="0" indent="0">
              <a:buNone/>
              <a:defRPr sz="1455" b="0">
                <a:solidFill>
                  <a:schemeClr val="tx1"/>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Body copy goes here </a:t>
            </a:r>
          </a:p>
        </p:txBody>
      </p:sp>
      <p:sp>
        <p:nvSpPr>
          <p:cNvPr id="3" name="Text Placeholder 2">
            <a:extLst>
              <a:ext uri="{FF2B5EF4-FFF2-40B4-BE49-F238E27FC236}">
                <a16:creationId xmlns:a16="http://schemas.microsoft.com/office/drawing/2014/main" id="{CEEB01C4-CBF4-A24F-A340-D1902FFEEC83}"/>
              </a:ext>
            </a:extLst>
          </p:cNvPr>
          <p:cNvSpPr>
            <a:spLocks noGrp="1"/>
          </p:cNvSpPr>
          <p:nvPr>
            <p:ph type="body" sz="quarter" idx="19" hasCustomPrompt="1"/>
          </p:nvPr>
        </p:nvSpPr>
        <p:spPr>
          <a:xfrm>
            <a:off x="877939" y="854724"/>
            <a:ext cx="4514459" cy="565965"/>
          </a:xfrm>
          <a:prstGeom prst="rect">
            <a:avLst/>
          </a:prstGeom>
        </p:spPr>
        <p:txBody>
          <a:bodyPr/>
          <a:lstStyle>
            <a:lvl1pPr marL="0"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1pPr>
            <a:lvl2pPr marL="457131"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2pPr>
            <a:lvl3pPr marL="914262"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3pPr>
            <a:lvl4pPr marL="137139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4pPr>
            <a:lvl5pPr marL="1828524" indent="0">
              <a:buNone/>
              <a:defRPr sz="2213" b="1">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GB"/>
              <a:t>Title text goes here</a:t>
            </a:r>
          </a:p>
        </p:txBody>
      </p:sp>
    </p:spTree>
    <p:extLst>
      <p:ext uri="{BB962C8B-B14F-4D97-AF65-F5344CB8AC3E}">
        <p14:creationId xmlns:p14="http://schemas.microsoft.com/office/powerpoint/2010/main" val="36579096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41403576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22720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6439311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8944417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8"/>
            <a:ext cx="310092" cy="6297403"/>
          </a:xfrm>
          <a:prstGeom prst="rect">
            <a:avLst/>
          </a:prstGeom>
        </p:spPr>
      </p:pic>
    </p:spTree>
    <p:extLst>
      <p:ext uri="{BB962C8B-B14F-4D97-AF65-F5344CB8AC3E}">
        <p14:creationId xmlns:p14="http://schemas.microsoft.com/office/powerpoint/2010/main" val="23733739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5443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11.emf"/><Relationship Id="rId5" Type="http://schemas.openxmlformats.org/officeDocument/2006/relationships/theme" Target="../theme/theme2.xml"/><Relationship Id="rId4"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12.emf"/><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3.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9.emf"/><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18.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19.xml"/><Relationship Id="rId21" Type="http://schemas.openxmlformats.org/officeDocument/2006/relationships/slideLayout" Target="../slideLayouts/slideLayout114.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63" Type="http://schemas.openxmlformats.org/officeDocument/2006/relationships/slideLayout" Target="../slideLayouts/slideLayout156.xml"/><Relationship Id="rId68" Type="http://schemas.openxmlformats.org/officeDocument/2006/relationships/slideLayout" Target="../slideLayouts/slideLayout161.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3" Type="http://schemas.openxmlformats.org/officeDocument/2006/relationships/slideLayout" Target="../slideLayouts/slideLayout146.xml"/><Relationship Id="rId58" Type="http://schemas.openxmlformats.org/officeDocument/2006/relationships/slideLayout" Target="../slideLayouts/slideLayout151.xml"/><Relationship Id="rId66" Type="http://schemas.openxmlformats.org/officeDocument/2006/relationships/slideLayout" Target="../slideLayouts/slideLayout159.xml"/><Relationship Id="rId74" Type="http://schemas.openxmlformats.org/officeDocument/2006/relationships/slideLayout" Target="../slideLayouts/slideLayout167.xml"/><Relationship Id="rId5" Type="http://schemas.openxmlformats.org/officeDocument/2006/relationships/slideLayout" Target="../slideLayouts/slideLayout98.xml"/><Relationship Id="rId61" Type="http://schemas.openxmlformats.org/officeDocument/2006/relationships/slideLayout" Target="../slideLayouts/slideLayout154.xml"/><Relationship Id="rId19" Type="http://schemas.openxmlformats.org/officeDocument/2006/relationships/slideLayout" Target="../slideLayouts/slideLayout11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56" Type="http://schemas.openxmlformats.org/officeDocument/2006/relationships/slideLayout" Target="../slideLayouts/slideLayout149.xml"/><Relationship Id="rId64" Type="http://schemas.openxmlformats.org/officeDocument/2006/relationships/slideLayout" Target="../slideLayouts/slideLayout157.xml"/><Relationship Id="rId69" Type="http://schemas.openxmlformats.org/officeDocument/2006/relationships/slideLayout" Target="../slideLayouts/slideLayout162.xml"/><Relationship Id="rId8" Type="http://schemas.openxmlformats.org/officeDocument/2006/relationships/slideLayout" Target="../slideLayouts/slideLayout101.xml"/><Relationship Id="rId51" Type="http://schemas.openxmlformats.org/officeDocument/2006/relationships/slideLayout" Target="../slideLayouts/slideLayout144.xml"/><Relationship Id="rId72" Type="http://schemas.openxmlformats.org/officeDocument/2006/relationships/slideLayout" Target="../slideLayouts/slideLayout165.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59" Type="http://schemas.openxmlformats.org/officeDocument/2006/relationships/slideLayout" Target="../slideLayouts/slideLayout152.xml"/><Relationship Id="rId67" Type="http://schemas.openxmlformats.org/officeDocument/2006/relationships/slideLayout" Target="../slideLayouts/slideLayout160.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54" Type="http://schemas.openxmlformats.org/officeDocument/2006/relationships/slideLayout" Target="../slideLayouts/slideLayout147.xml"/><Relationship Id="rId62" Type="http://schemas.openxmlformats.org/officeDocument/2006/relationships/slideLayout" Target="../slideLayouts/slideLayout155.xml"/><Relationship Id="rId70" Type="http://schemas.openxmlformats.org/officeDocument/2006/relationships/slideLayout" Target="../slideLayouts/slideLayout163.xml"/><Relationship Id="rId75" Type="http://schemas.openxmlformats.org/officeDocument/2006/relationships/theme" Target="../theme/theme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57" Type="http://schemas.openxmlformats.org/officeDocument/2006/relationships/slideLayout" Target="../slideLayouts/slideLayout150.xml"/><Relationship Id="rId10" Type="http://schemas.openxmlformats.org/officeDocument/2006/relationships/slideLayout" Target="../slideLayouts/slideLayout103.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52" Type="http://schemas.openxmlformats.org/officeDocument/2006/relationships/slideLayout" Target="../slideLayouts/slideLayout145.xml"/><Relationship Id="rId60" Type="http://schemas.openxmlformats.org/officeDocument/2006/relationships/slideLayout" Target="../slideLayouts/slideLayout153.xml"/><Relationship Id="rId65" Type="http://schemas.openxmlformats.org/officeDocument/2006/relationships/slideLayout" Target="../slideLayouts/slideLayout158.xml"/><Relationship Id="rId73" Type="http://schemas.openxmlformats.org/officeDocument/2006/relationships/slideLayout" Target="../slideLayouts/slideLayout16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9" Type="http://schemas.openxmlformats.org/officeDocument/2006/relationships/slideLayout" Target="../slideLayouts/slideLayout132.xml"/><Relationship Id="rId34" Type="http://schemas.openxmlformats.org/officeDocument/2006/relationships/slideLayout" Target="../slideLayouts/slideLayout127.xml"/><Relationship Id="rId50" Type="http://schemas.openxmlformats.org/officeDocument/2006/relationships/slideLayout" Target="../slideLayouts/slideLayout143.xml"/><Relationship Id="rId55" Type="http://schemas.openxmlformats.org/officeDocument/2006/relationships/slideLayout" Target="../slideLayouts/slideLayout148.xml"/><Relationship Id="rId7" Type="http://schemas.openxmlformats.org/officeDocument/2006/relationships/slideLayout" Target="../slideLayouts/slideLayout100.xml"/><Relationship Id="rId71" Type="http://schemas.openxmlformats.org/officeDocument/2006/relationships/slideLayout" Target="../slideLayouts/slideLayout164.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93.xml"/><Relationship Id="rId21" Type="http://schemas.openxmlformats.org/officeDocument/2006/relationships/slideLayout" Target="../slideLayouts/slideLayout188.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63" Type="http://schemas.openxmlformats.org/officeDocument/2006/relationships/slideLayout" Target="../slideLayouts/slideLayout230.xml"/><Relationship Id="rId68" Type="http://schemas.openxmlformats.org/officeDocument/2006/relationships/slideLayout" Target="../slideLayouts/slideLayout235.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slideLayout" Target="../slideLayouts/slideLayout220.xml"/><Relationship Id="rId58" Type="http://schemas.openxmlformats.org/officeDocument/2006/relationships/slideLayout" Target="../slideLayouts/slideLayout225.xml"/><Relationship Id="rId66" Type="http://schemas.openxmlformats.org/officeDocument/2006/relationships/slideLayout" Target="../slideLayouts/slideLayout233.xml"/><Relationship Id="rId74" Type="http://schemas.openxmlformats.org/officeDocument/2006/relationships/slideLayout" Target="../slideLayouts/slideLayout241.xml"/><Relationship Id="rId5" Type="http://schemas.openxmlformats.org/officeDocument/2006/relationships/slideLayout" Target="../slideLayouts/slideLayout172.xml"/><Relationship Id="rId61" Type="http://schemas.openxmlformats.org/officeDocument/2006/relationships/slideLayout" Target="../slideLayouts/slideLayout228.xml"/><Relationship Id="rId19" Type="http://schemas.openxmlformats.org/officeDocument/2006/relationships/slideLayout" Target="../slideLayouts/slideLayout18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56" Type="http://schemas.openxmlformats.org/officeDocument/2006/relationships/slideLayout" Target="../slideLayouts/slideLayout223.xml"/><Relationship Id="rId64" Type="http://schemas.openxmlformats.org/officeDocument/2006/relationships/slideLayout" Target="../slideLayouts/slideLayout231.xml"/><Relationship Id="rId69" Type="http://schemas.openxmlformats.org/officeDocument/2006/relationships/slideLayout" Target="../slideLayouts/slideLayout236.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72" Type="http://schemas.openxmlformats.org/officeDocument/2006/relationships/slideLayout" Target="../slideLayouts/slideLayout239.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59" Type="http://schemas.openxmlformats.org/officeDocument/2006/relationships/slideLayout" Target="../slideLayouts/slideLayout226.xml"/><Relationship Id="rId67" Type="http://schemas.openxmlformats.org/officeDocument/2006/relationships/slideLayout" Target="../slideLayouts/slideLayout234.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54" Type="http://schemas.openxmlformats.org/officeDocument/2006/relationships/slideLayout" Target="../slideLayouts/slideLayout221.xml"/><Relationship Id="rId62" Type="http://schemas.openxmlformats.org/officeDocument/2006/relationships/slideLayout" Target="../slideLayouts/slideLayout229.xml"/><Relationship Id="rId70" Type="http://schemas.openxmlformats.org/officeDocument/2006/relationships/slideLayout" Target="../slideLayouts/slideLayout237.xml"/><Relationship Id="rId75" Type="http://schemas.openxmlformats.org/officeDocument/2006/relationships/theme" Target="../theme/theme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 Id="rId57" Type="http://schemas.openxmlformats.org/officeDocument/2006/relationships/slideLayout" Target="../slideLayouts/slideLayout224.xml"/><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slideLayout" Target="../slideLayouts/slideLayout219.xml"/><Relationship Id="rId60" Type="http://schemas.openxmlformats.org/officeDocument/2006/relationships/slideLayout" Target="../slideLayouts/slideLayout227.xml"/><Relationship Id="rId65" Type="http://schemas.openxmlformats.org/officeDocument/2006/relationships/slideLayout" Target="../slideLayouts/slideLayout232.xml"/><Relationship Id="rId73" Type="http://schemas.openxmlformats.org/officeDocument/2006/relationships/slideLayout" Target="../slideLayouts/slideLayout240.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9" Type="http://schemas.openxmlformats.org/officeDocument/2006/relationships/slideLayout" Target="../slideLayouts/slideLayout206.xml"/><Relationship Id="rId34" Type="http://schemas.openxmlformats.org/officeDocument/2006/relationships/slideLayout" Target="../slideLayouts/slideLayout201.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 Type="http://schemas.openxmlformats.org/officeDocument/2006/relationships/slideLayout" Target="../slideLayouts/slideLayout174.xml"/><Relationship Id="rId71" Type="http://schemas.openxmlformats.org/officeDocument/2006/relationships/slideLayout" Target="../slideLayouts/slideLayout2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9" Type="http://schemas.openxmlformats.org/officeDocument/2006/relationships/slideLayout" Target="../slideLayouts/slideLayout306.xml"/><Relationship Id="rId21" Type="http://schemas.openxmlformats.org/officeDocument/2006/relationships/slideLayout" Target="../slideLayouts/slideLayout288.xml"/><Relationship Id="rId34" Type="http://schemas.openxmlformats.org/officeDocument/2006/relationships/slideLayout" Target="../slideLayouts/slideLayout301.xml"/><Relationship Id="rId42" Type="http://schemas.openxmlformats.org/officeDocument/2006/relationships/slideLayout" Target="../slideLayouts/slideLayout309.xml"/><Relationship Id="rId47" Type="http://schemas.openxmlformats.org/officeDocument/2006/relationships/slideLayout" Target="../slideLayouts/slideLayout314.xml"/><Relationship Id="rId7" Type="http://schemas.openxmlformats.org/officeDocument/2006/relationships/slideLayout" Target="../slideLayouts/slideLayout274.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9" Type="http://schemas.openxmlformats.org/officeDocument/2006/relationships/slideLayout" Target="../slideLayouts/slideLayout296.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slideLayout" Target="../slideLayouts/slideLayout299.xml"/><Relationship Id="rId37" Type="http://schemas.openxmlformats.org/officeDocument/2006/relationships/slideLayout" Target="../slideLayouts/slideLayout304.xml"/><Relationship Id="rId40" Type="http://schemas.openxmlformats.org/officeDocument/2006/relationships/slideLayout" Target="../slideLayouts/slideLayout307.xml"/><Relationship Id="rId45" Type="http://schemas.openxmlformats.org/officeDocument/2006/relationships/slideLayout" Target="../slideLayouts/slideLayout312.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36" Type="http://schemas.openxmlformats.org/officeDocument/2006/relationships/slideLayout" Target="../slideLayouts/slideLayout303.xml"/><Relationship Id="rId49" Type="http://schemas.openxmlformats.org/officeDocument/2006/relationships/theme" Target="../theme/theme8.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slideLayout" Target="../slideLayouts/slideLayout298.xml"/><Relationship Id="rId44" Type="http://schemas.openxmlformats.org/officeDocument/2006/relationships/slideLayout" Target="../slideLayouts/slideLayout311.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slideLayout" Target="../slideLayouts/slideLayout297.xml"/><Relationship Id="rId35" Type="http://schemas.openxmlformats.org/officeDocument/2006/relationships/slideLayout" Target="../slideLayouts/slideLayout302.xml"/><Relationship Id="rId43" Type="http://schemas.openxmlformats.org/officeDocument/2006/relationships/slideLayout" Target="../slideLayouts/slideLayout310.xml"/><Relationship Id="rId48" Type="http://schemas.openxmlformats.org/officeDocument/2006/relationships/slideLayout" Target="../slideLayouts/slideLayout315.xml"/><Relationship Id="rId8" Type="http://schemas.openxmlformats.org/officeDocument/2006/relationships/slideLayout" Target="../slideLayouts/slideLayout275.xml"/><Relationship Id="rId3" Type="http://schemas.openxmlformats.org/officeDocument/2006/relationships/slideLayout" Target="../slideLayouts/slideLayout270.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33" Type="http://schemas.openxmlformats.org/officeDocument/2006/relationships/slideLayout" Target="../slideLayouts/slideLayout300.xml"/><Relationship Id="rId38" Type="http://schemas.openxmlformats.org/officeDocument/2006/relationships/slideLayout" Target="../slideLayouts/slideLayout305.xml"/><Relationship Id="rId46" Type="http://schemas.openxmlformats.org/officeDocument/2006/relationships/slideLayout" Target="../slideLayouts/slideLayout313.xml"/><Relationship Id="rId20" Type="http://schemas.openxmlformats.org/officeDocument/2006/relationships/slideLayout" Target="../slideLayouts/slideLayout287.xml"/><Relationship Id="rId41" Type="http://schemas.openxmlformats.org/officeDocument/2006/relationships/slideLayout" Target="../slideLayouts/slideLayout308.xml"/><Relationship Id="rId1" Type="http://schemas.openxmlformats.org/officeDocument/2006/relationships/slideLayout" Target="../slideLayouts/slideLayout268.xml"/><Relationship Id="rId6" Type="http://schemas.openxmlformats.org/officeDocument/2006/relationships/slideLayout" Target="../slideLayouts/slideLayout2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463209247"/>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72" r:id="rId5"/>
    <p:sldLayoutId id="2147484045" r:id="rId6"/>
    <p:sldLayoutId id="2147484046" r:id="rId7"/>
    <p:sldLayoutId id="2147484075" r:id="rId8"/>
    <p:sldLayoutId id="2147484048" r:id="rId9"/>
    <p:sldLayoutId id="2147484049" r:id="rId10"/>
    <p:sldLayoutId id="2147484078" r:id="rId11"/>
    <p:sldLayoutId id="2147484051" r:id="rId12"/>
    <p:sldLayoutId id="2147484052" r:id="rId13"/>
    <p:sldLayoutId id="2147484053" r:id="rId14"/>
    <p:sldLayoutId id="2147484054" r:id="rId15"/>
    <p:sldLayoutId id="2147484055" r:id="rId16"/>
    <p:sldLayoutId id="2147484056" r:id="rId17"/>
    <p:sldLayoutId id="2147483771" r:id="rId18"/>
    <p:sldLayoutId id="2147483684" r:id="rId19"/>
    <p:sldLayoutId id="2147483674" r:id="rId20"/>
    <p:sldLayoutId id="2147483828" r:id="rId21"/>
    <p:sldLayoutId id="2147484089" r:id="rId22"/>
    <p:sldLayoutId id="2147483775" r:id="rId23"/>
    <p:sldLayoutId id="2147483776" r:id="rId24"/>
    <p:sldLayoutId id="2147484092" r:id="rId25"/>
    <p:sldLayoutId id="2147483778" r:id="rId26"/>
    <p:sldLayoutId id="2147483821" r:id="rId27"/>
    <p:sldLayoutId id="2147484095" r:id="rId28"/>
    <p:sldLayoutId id="2147483779" r:id="rId29"/>
    <p:sldLayoutId id="2147483780" r:id="rId30"/>
    <p:sldLayoutId id="2147483781" r:id="rId31"/>
    <p:sldLayoutId id="2147483782" r:id="rId32"/>
    <p:sldLayoutId id="2147483783" r:id="rId33"/>
    <p:sldLayoutId id="2147483784" r:id="rId34"/>
    <p:sldLayoutId id="2147483700" r:id="rId35"/>
    <p:sldLayoutId id="2147483786" r:id="rId36"/>
    <p:sldLayoutId id="2147483787" r:id="rId37"/>
    <p:sldLayoutId id="2147483788" r:id="rId38"/>
    <p:sldLayoutId id="2147483789" r:id="rId39"/>
    <p:sldLayoutId id="2147483790" r:id="rId40"/>
    <p:sldLayoutId id="2147483791" r:id="rId41"/>
    <p:sldLayoutId id="2147483772" r:id="rId42"/>
    <p:sldLayoutId id="2147483830" r:id="rId43"/>
    <p:sldLayoutId id="2147484111" r:id="rId44"/>
    <p:sldLayoutId id="2147483685" r:id="rId45"/>
    <p:sldLayoutId id="2147483693" r:id="rId46"/>
    <p:sldLayoutId id="2147484114" r:id="rId47"/>
    <p:sldLayoutId id="2147483686" r:id="rId48"/>
    <p:sldLayoutId id="2147483715" r:id="rId49"/>
    <p:sldLayoutId id="2147484117" r:id="rId50"/>
    <p:sldLayoutId id="2147483818" r:id="rId51"/>
    <p:sldLayoutId id="2147483822" r:id="rId52"/>
    <p:sldLayoutId id="2147483698" r:id="rId53"/>
    <p:sldLayoutId id="2147483829" r:id="rId54"/>
    <p:sldLayoutId id="2147483688" r:id="rId55"/>
    <p:sldLayoutId id="2147483824" r:id="rId56"/>
    <p:sldLayoutId id="2147483717" r:id="rId57"/>
    <p:sldLayoutId id="2147484058" r:id="rId58"/>
    <p:sldLayoutId id="2147484059" r:id="rId59"/>
    <p:sldLayoutId id="2147484060" r:id="rId60"/>
    <p:sldLayoutId id="2147483701" r:id="rId61"/>
    <p:sldLayoutId id="2147483696" r:id="rId62"/>
    <p:sldLayoutId id="2147483702" r:id="rId63"/>
    <p:sldLayoutId id="2147483823" r:id="rId64"/>
    <p:sldLayoutId id="2147484062" r:id="rId65"/>
    <p:sldLayoutId id="2147483705" r:id="rId66"/>
    <p:sldLayoutId id="2147483704" r:id="rId67"/>
    <p:sldLayoutId id="2147483773" r:id="rId68"/>
    <p:sldLayoutId id="2147483723" r:id="rId69"/>
    <p:sldLayoutId id="2147483724" r:id="rId70"/>
    <p:sldLayoutId id="2147483725" r:id="rId71"/>
    <p:sldLayoutId id="2147483763" r:id="rId72"/>
    <p:sldLayoutId id="2147483764" r:id="rId73"/>
    <p:sldLayoutId id="2147484066"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10E10E-8DF5-FE48-9172-8B499410CED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69350" y="656443"/>
            <a:ext cx="1364136" cy="553523"/>
          </a:xfrm>
          <a:prstGeom prst="rect">
            <a:avLst/>
          </a:prstGeom>
        </p:spPr>
      </p:pic>
    </p:spTree>
    <p:extLst>
      <p:ext uri="{BB962C8B-B14F-4D97-AF65-F5344CB8AC3E}">
        <p14:creationId xmlns:p14="http://schemas.microsoft.com/office/powerpoint/2010/main" val="8580160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l" defTabSz="91426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62" rtl="0" eaLnBrk="1" latinLnBrk="0" hangingPunct="1">
        <a:defRPr sz="1799" kern="1200">
          <a:solidFill>
            <a:schemeClr val="tx1"/>
          </a:solidFill>
          <a:latin typeface="+mn-lt"/>
          <a:ea typeface="+mn-ea"/>
          <a:cs typeface="+mn-cs"/>
        </a:defRPr>
      </a:lvl1pPr>
      <a:lvl2pPr marL="457131" algn="l" defTabSz="914262" rtl="0" eaLnBrk="1" latinLnBrk="0" hangingPunct="1">
        <a:defRPr sz="1799" kern="1200">
          <a:solidFill>
            <a:schemeClr val="tx1"/>
          </a:solidFill>
          <a:latin typeface="+mn-lt"/>
          <a:ea typeface="+mn-ea"/>
          <a:cs typeface="+mn-cs"/>
        </a:defRPr>
      </a:lvl2pPr>
      <a:lvl3pPr marL="914262" algn="l" defTabSz="914262" rtl="0" eaLnBrk="1" latinLnBrk="0" hangingPunct="1">
        <a:defRPr sz="1799" kern="1200">
          <a:solidFill>
            <a:schemeClr val="tx1"/>
          </a:solidFill>
          <a:latin typeface="+mn-lt"/>
          <a:ea typeface="+mn-ea"/>
          <a:cs typeface="+mn-cs"/>
        </a:defRPr>
      </a:lvl3pPr>
      <a:lvl4pPr marL="1371394" algn="l" defTabSz="914262" rtl="0" eaLnBrk="1" latinLnBrk="0" hangingPunct="1">
        <a:defRPr sz="1799" kern="1200">
          <a:solidFill>
            <a:schemeClr val="tx1"/>
          </a:solidFill>
          <a:latin typeface="+mn-lt"/>
          <a:ea typeface="+mn-ea"/>
          <a:cs typeface="+mn-cs"/>
        </a:defRPr>
      </a:lvl4pPr>
      <a:lvl5pPr marL="1828524" algn="l" defTabSz="914262" rtl="0" eaLnBrk="1" latinLnBrk="0" hangingPunct="1">
        <a:defRPr sz="1799" kern="1200">
          <a:solidFill>
            <a:schemeClr val="tx1"/>
          </a:solidFill>
          <a:latin typeface="+mn-lt"/>
          <a:ea typeface="+mn-ea"/>
          <a:cs typeface="+mn-cs"/>
        </a:defRPr>
      </a:lvl5pPr>
      <a:lvl6pPr marL="2285656" algn="l" defTabSz="914262" rtl="0" eaLnBrk="1" latinLnBrk="0" hangingPunct="1">
        <a:defRPr sz="1799" kern="1200">
          <a:solidFill>
            <a:schemeClr val="tx1"/>
          </a:solidFill>
          <a:latin typeface="+mn-lt"/>
          <a:ea typeface="+mn-ea"/>
          <a:cs typeface="+mn-cs"/>
        </a:defRPr>
      </a:lvl6pPr>
      <a:lvl7pPr marL="2742787" algn="l" defTabSz="914262" rtl="0" eaLnBrk="1" latinLnBrk="0" hangingPunct="1">
        <a:defRPr sz="1799" kern="1200">
          <a:solidFill>
            <a:schemeClr val="tx1"/>
          </a:solidFill>
          <a:latin typeface="+mn-lt"/>
          <a:ea typeface="+mn-ea"/>
          <a:cs typeface="+mn-cs"/>
        </a:defRPr>
      </a:lvl7pPr>
      <a:lvl8pPr marL="3199918" algn="l" defTabSz="914262" rtl="0" eaLnBrk="1" latinLnBrk="0" hangingPunct="1">
        <a:defRPr sz="1799" kern="1200">
          <a:solidFill>
            <a:schemeClr val="tx1"/>
          </a:solidFill>
          <a:latin typeface="+mn-lt"/>
          <a:ea typeface="+mn-ea"/>
          <a:cs typeface="+mn-cs"/>
        </a:defRPr>
      </a:lvl8pPr>
      <a:lvl9pPr marL="3657049" algn="l" defTabSz="914262"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0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1A0406-124A-BC4D-A4D1-893DDE3EB7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65325" y="654661"/>
            <a:ext cx="1368161" cy="558752"/>
          </a:xfrm>
          <a:prstGeom prst="rect">
            <a:avLst/>
          </a:prstGeom>
        </p:spPr>
      </p:pic>
    </p:spTree>
    <p:extLst>
      <p:ext uri="{BB962C8B-B14F-4D97-AF65-F5344CB8AC3E}">
        <p14:creationId xmlns:p14="http://schemas.microsoft.com/office/powerpoint/2010/main" val="39450698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xStyles>
    <p:titleStyle>
      <a:lvl1pPr algn="l" defTabSz="91426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62" rtl="0" eaLnBrk="1" latinLnBrk="0" hangingPunct="1">
        <a:defRPr sz="1799" kern="1200">
          <a:solidFill>
            <a:schemeClr val="tx1"/>
          </a:solidFill>
          <a:latin typeface="+mn-lt"/>
          <a:ea typeface="+mn-ea"/>
          <a:cs typeface="+mn-cs"/>
        </a:defRPr>
      </a:lvl1pPr>
      <a:lvl2pPr marL="457131" algn="l" defTabSz="914262" rtl="0" eaLnBrk="1" latinLnBrk="0" hangingPunct="1">
        <a:defRPr sz="1799" kern="1200">
          <a:solidFill>
            <a:schemeClr val="tx1"/>
          </a:solidFill>
          <a:latin typeface="+mn-lt"/>
          <a:ea typeface="+mn-ea"/>
          <a:cs typeface="+mn-cs"/>
        </a:defRPr>
      </a:lvl2pPr>
      <a:lvl3pPr marL="914262" algn="l" defTabSz="914262" rtl="0" eaLnBrk="1" latinLnBrk="0" hangingPunct="1">
        <a:defRPr sz="1799" kern="1200">
          <a:solidFill>
            <a:schemeClr val="tx1"/>
          </a:solidFill>
          <a:latin typeface="+mn-lt"/>
          <a:ea typeface="+mn-ea"/>
          <a:cs typeface="+mn-cs"/>
        </a:defRPr>
      </a:lvl3pPr>
      <a:lvl4pPr marL="1371394" algn="l" defTabSz="914262" rtl="0" eaLnBrk="1" latinLnBrk="0" hangingPunct="1">
        <a:defRPr sz="1799" kern="1200">
          <a:solidFill>
            <a:schemeClr val="tx1"/>
          </a:solidFill>
          <a:latin typeface="+mn-lt"/>
          <a:ea typeface="+mn-ea"/>
          <a:cs typeface="+mn-cs"/>
        </a:defRPr>
      </a:lvl4pPr>
      <a:lvl5pPr marL="1828524" algn="l" defTabSz="914262" rtl="0" eaLnBrk="1" latinLnBrk="0" hangingPunct="1">
        <a:defRPr sz="1799" kern="1200">
          <a:solidFill>
            <a:schemeClr val="tx1"/>
          </a:solidFill>
          <a:latin typeface="+mn-lt"/>
          <a:ea typeface="+mn-ea"/>
          <a:cs typeface="+mn-cs"/>
        </a:defRPr>
      </a:lvl5pPr>
      <a:lvl6pPr marL="2285656" algn="l" defTabSz="914262" rtl="0" eaLnBrk="1" latinLnBrk="0" hangingPunct="1">
        <a:defRPr sz="1799" kern="1200">
          <a:solidFill>
            <a:schemeClr val="tx1"/>
          </a:solidFill>
          <a:latin typeface="+mn-lt"/>
          <a:ea typeface="+mn-ea"/>
          <a:cs typeface="+mn-cs"/>
        </a:defRPr>
      </a:lvl6pPr>
      <a:lvl7pPr marL="2742787" algn="l" defTabSz="914262" rtl="0" eaLnBrk="1" latinLnBrk="0" hangingPunct="1">
        <a:defRPr sz="1799" kern="1200">
          <a:solidFill>
            <a:schemeClr val="tx1"/>
          </a:solidFill>
          <a:latin typeface="+mn-lt"/>
          <a:ea typeface="+mn-ea"/>
          <a:cs typeface="+mn-cs"/>
        </a:defRPr>
      </a:lvl7pPr>
      <a:lvl8pPr marL="3199918" algn="l" defTabSz="914262" rtl="0" eaLnBrk="1" latinLnBrk="0" hangingPunct="1">
        <a:defRPr sz="1799" kern="1200">
          <a:solidFill>
            <a:schemeClr val="tx1"/>
          </a:solidFill>
          <a:latin typeface="+mn-lt"/>
          <a:ea typeface="+mn-ea"/>
          <a:cs typeface="+mn-cs"/>
        </a:defRPr>
      </a:lvl8pPr>
      <a:lvl9pPr marL="3657049" algn="l" defTabSz="914262"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Chart, pie chart&#10;&#10;Description automatically generated">
            <a:extLst>
              <a:ext uri="{FF2B5EF4-FFF2-40B4-BE49-F238E27FC236}">
                <a16:creationId xmlns:a16="http://schemas.microsoft.com/office/drawing/2014/main" id="{4425550C-BD12-9D47-BF6D-07693126A12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68626" y="327646"/>
            <a:ext cx="1087170" cy="661895"/>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2" name="TextBox 1">
            <a:extLst>
              <a:ext uri="{FF2B5EF4-FFF2-40B4-BE49-F238E27FC236}">
                <a16:creationId xmlns:a16="http://schemas.microsoft.com/office/drawing/2014/main" id="{0005D8A7-CE7F-954B-9084-DDB830CDAE9C}"/>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703" r:id="rId3"/>
    <p:sldLayoutId id="2147483689" r:id="rId4"/>
    <p:sldLayoutId id="2147483706" r:id="rId5"/>
    <p:sldLayoutId id="2147483691" r:id="rId6"/>
    <p:sldLayoutId id="2147483694" r:id="rId7"/>
    <p:sldLayoutId id="2147483697" r:id="rId8"/>
    <p:sldLayoutId id="2147483699" r:id="rId9"/>
    <p:sldLayoutId id="214748371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353286777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5" r:id="rId26"/>
    <p:sldLayoutId id="2147484206" r:id="rId27"/>
    <p:sldLayoutId id="2147484207" r:id="rId28"/>
    <p:sldLayoutId id="2147484208" r:id="rId29"/>
    <p:sldLayoutId id="2147484209" r:id="rId30"/>
    <p:sldLayoutId id="2147484210" r:id="rId31"/>
    <p:sldLayoutId id="2147484211" r:id="rId32"/>
    <p:sldLayoutId id="2147484212" r:id="rId33"/>
    <p:sldLayoutId id="2147484213" r:id="rId34"/>
    <p:sldLayoutId id="2147484214" r:id="rId35"/>
    <p:sldLayoutId id="2147484215" r:id="rId36"/>
    <p:sldLayoutId id="2147484216" r:id="rId37"/>
    <p:sldLayoutId id="2147484217" r:id="rId38"/>
    <p:sldLayoutId id="2147484218" r:id="rId39"/>
    <p:sldLayoutId id="2147484219" r:id="rId40"/>
    <p:sldLayoutId id="2147484220" r:id="rId41"/>
    <p:sldLayoutId id="2147484221" r:id="rId42"/>
    <p:sldLayoutId id="2147484222" r:id="rId43"/>
    <p:sldLayoutId id="2147484223" r:id="rId44"/>
    <p:sldLayoutId id="2147484224" r:id="rId45"/>
    <p:sldLayoutId id="2147484225" r:id="rId46"/>
    <p:sldLayoutId id="2147484226" r:id="rId47"/>
    <p:sldLayoutId id="2147484227" r:id="rId48"/>
    <p:sldLayoutId id="2147484228" r:id="rId49"/>
    <p:sldLayoutId id="2147484229" r:id="rId50"/>
    <p:sldLayoutId id="2147484230" r:id="rId51"/>
    <p:sldLayoutId id="2147484231" r:id="rId52"/>
    <p:sldLayoutId id="2147484232" r:id="rId53"/>
    <p:sldLayoutId id="2147484233" r:id="rId54"/>
    <p:sldLayoutId id="2147484234" r:id="rId55"/>
    <p:sldLayoutId id="2147484235" r:id="rId56"/>
    <p:sldLayoutId id="2147484236" r:id="rId57"/>
    <p:sldLayoutId id="2147484237" r:id="rId58"/>
    <p:sldLayoutId id="2147484238" r:id="rId59"/>
    <p:sldLayoutId id="2147484239" r:id="rId60"/>
    <p:sldLayoutId id="2147484240" r:id="rId61"/>
    <p:sldLayoutId id="2147484241" r:id="rId62"/>
    <p:sldLayoutId id="2147484242" r:id="rId63"/>
    <p:sldLayoutId id="2147484243" r:id="rId64"/>
    <p:sldLayoutId id="2147484244" r:id="rId65"/>
    <p:sldLayoutId id="2147484245" r:id="rId66"/>
    <p:sldLayoutId id="2147484246" r:id="rId67"/>
    <p:sldLayoutId id="2147484247" r:id="rId68"/>
    <p:sldLayoutId id="2147484248" r:id="rId69"/>
    <p:sldLayoutId id="2147484249" r:id="rId70"/>
    <p:sldLayoutId id="2147484250" r:id="rId71"/>
    <p:sldLayoutId id="2147484251" r:id="rId72"/>
    <p:sldLayoutId id="2147484252" r:id="rId73"/>
    <p:sldLayoutId id="2147484253"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86119865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 id="2147484272" r:id="rId18"/>
    <p:sldLayoutId id="2147484273" r:id="rId19"/>
    <p:sldLayoutId id="2147484274" r:id="rId20"/>
    <p:sldLayoutId id="2147484275" r:id="rId21"/>
    <p:sldLayoutId id="2147484276" r:id="rId22"/>
    <p:sldLayoutId id="2147484277" r:id="rId23"/>
    <p:sldLayoutId id="2147484278" r:id="rId24"/>
    <p:sldLayoutId id="2147484279" r:id="rId25"/>
    <p:sldLayoutId id="2147484280" r:id="rId26"/>
    <p:sldLayoutId id="2147484281" r:id="rId27"/>
    <p:sldLayoutId id="2147484282" r:id="rId28"/>
    <p:sldLayoutId id="2147484283" r:id="rId29"/>
    <p:sldLayoutId id="2147484284" r:id="rId30"/>
    <p:sldLayoutId id="2147484285" r:id="rId31"/>
    <p:sldLayoutId id="2147484286" r:id="rId32"/>
    <p:sldLayoutId id="2147484287" r:id="rId33"/>
    <p:sldLayoutId id="2147484288" r:id="rId34"/>
    <p:sldLayoutId id="2147484289" r:id="rId35"/>
    <p:sldLayoutId id="2147484290" r:id="rId36"/>
    <p:sldLayoutId id="2147484291" r:id="rId37"/>
    <p:sldLayoutId id="2147484292" r:id="rId38"/>
    <p:sldLayoutId id="2147484293" r:id="rId39"/>
    <p:sldLayoutId id="2147484294" r:id="rId40"/>
    <p:sldLayoutId id="2147484295" r:id="rId41"/>
    <p:sldLayoutId id="2147484296" r:id="rId42"/>
    <p:sldLayoutId id="2147484297" r:id="rId43"/>
    <p:sldLayoutId id="2147484298" r:id="rId44"/>
    <p:sldLayoutId id="2147484299" r:id="rId45"/>
    <p:sldLayoutId id="2147484300" r:id="rId46"/>
    <p:sldLayoutId id="2147484301" r:id="rId47"/>
    <p:sldLayoutId id="2147484302" r:id="rId48"/>
    <p:sldLayoutId id="2147484303" r:id="rId49"/>
    <p:sldLayoutId id="2147484304" r:id="rId50"/>
    <p:sldLayoutId id="2147484305" r:id="rId51"/>
    <p:sldLayoutId id="2147484306" r:id="rId52"/>
    <p:sldLayoutId id="2147484307" r:id="rId53"/>
    <p:sldLayoutId id="2147484308" r:id="rId54"/>
    <p:sldLayoutId id="2147484309" r:id="rId55"/>
    <p:sldLayoutId id="2147484310" r:id="rId56"/>
    <p:sldLayoutId id="2147484311" r:id="rId57"/>
    <p:sldLayoutId id="2147484312" r:id="rId58"/>
    <p:sldLayoutId id="2147484313" r:id="rId59"/>
    <p:sldLayoutId id="2147484314" r:id="rId60"/>
    <p:sldLayoutId id="2147484315" r:id="rId61"/>
    <p:sldLayoutId id="2147484316" r:id="rId62"/>
    <p:sldLayoutId id="2147484317" r:id="rId63"/>
    <p:sldLayoutId id="2147484318" r:id="rId64"/>
    <p:sldLayoutId id="2147484319" r:id="rId65"/>
    <p:sldLayoutId id="2147484320" r:id="rId66"/>
    <p:sldLayoutId id="2147484321" r:id="rId67"/>
    <p:sldLayoutId id="2147484322" r:id="rId68"/>
    <p:sldLayoutId id="2147484323" r:id="rId69"/>
    <p:sldLayoutId id="2147484324" r:id="rId70"/>
    <p:sldLayoutId id="2147484325" r:id="rId71"/>
    <p:sldLayoutId id="2147484326" r:id="rId72"/>
    <p:sldLayoutId id="2147484327" r:id="rId73"/>
    <p:sldLayoutId id="2147484328"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631886265"/>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 id="2147484391" r:id="rId14"/>
    <p:sldLayoutId id="2147484392" r:id="rId15"/>
    <p:sldLayoutId id="2147484393" r:id="rId16"/>
    <p:sldLayoutId id="2147484394" r:id="rId17"/>
    <p:sldLayoutId id="2147484395" r:id="rId18"/>
    <p:sldLayoutId id="2147484396" r:id="rId19"/>
    <p:sldLayoutId id="2147484397" r:id="rId20"/>
    <p:sldLayoutId id="2147484398" r:id="rId21"/>
    <p:sldLayoutId id="2147484399" r:id="rId22"/>
    <p:sldLayoutId id="2147484400" r:id="rId23"/>
    <p:sldLayoutId id="2147484401" r:id="rId24"/>
    <p:sldLayoutId id="2147484402" r:id="rId25"/>
    <p:sldLayoutId id="214748449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1160222033"/>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 id="2147484506" r:id="rId15"/>
    <p:sldLayoutId id="2147484507" r:id="rId16"/>
    <p:sldLayoutId id="2147484508" r:id="rId17"/>
    <p:sldLayoutId id="2147484509" r:id="rId18"/>
    <p:sldLayoutId id="2147484510" r:id="rId19"/>
    <p:sldLayoutId id="2147484511" r:id="rId20"/>
    <p:sldLayoutId id="2147484512" r:id="rId21"/>
    <p:sldLayoutId id="2147484513" r:id="rId22"/>
    <p:sldLayoutId id="2147484514" r:id="rId23"/>
    <p:sldLayoutId id="2147484515" r:id="rId24"/>
    <p:sldLayoutId id="2147484516" r:id="rId25"/>
    <p:sldLayoutId id="2147484517" r:id="rId26"/>
    <p:sldLayoutId id="2147484518" r:id="rId27"/>
    <p:sldLayoutId id="2147484519" r:id="rId28"/>
    <p:sldLayoutId id="2147484520" r:id="rId29"/>
    <p:sldLayoutId id="2147484521" r:id="rId30"/>
    <p:sldLayoutId id="2147484522" r:id="rId31"/>
    <p:sldLayoutId id="2147484523" r:id="rId32"/>
    <p:sldLayoutId id="2147484524" r:id="rId33"/>
    <p:sldLayoutId id="2147484525" r:id="rId34"/>
    <p:sldLayoutId id="2147484526" r:id="rId35"/>
    <p:sldLayoutId id="2147484527" r:id="rId36"/>
    <p:sldLayoutId id="2147484528" r:id="rId37"/>
    <p:sldLayoutId id="2147484529" r:id="rId38"/>
    <p:sldLayoutId id="2147484530" r:id="rId39"/>
    <p:sldLayoutId id="2147484531" r:id="rId40"/>
    <p:sldLayoutId id="2147484532" r:id="rId41"/>
    <p:sldLayoutId id="2147484533" r:id="rId42"/>
    <p:sldLayoutId id="2147484534" r:id="rId43"/>
    <p:sldLayoutId id="2147484535" r:id="rId44"/>
    <p:sldLayoutId id="2147484536" r:id="rId45"/>
    <p:sldLayoutId id="2147484537" r:id="rId46"/>
    <p:sldLayoutId id="2147484538" r:id="rId47"/>
    <p:sldLayoutId id="2147484539"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4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video" Target="https://www.youtube.com/embed/NUKvPE_R9fU?feature=oembed" TargetMode="Externa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video" Target="https://www.youtube.com/embed/O_b8xutL5Ts?feature=oembed" TargetMode="Externa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5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9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hyperlink" Target="https://www.careersandenterprise.co.uk/careers-impact-system/" TargetMode="External"/><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hyperlink" Target="https://www.gov.uk/government/publications/careers-guidance-provision-for-young-people-in-schools/careers-guidance-and-access-for-education-and-training-provider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7000" b="-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3E6142-5736-C842-B974-66F5D7A73B73}"/>
              </a:ext>
            </a:extLst>
          </p:cNvPr>
          <p:cNvSpPr txBox="1"/>
          <p:nvPr/>
        </p:nvSpPr>
        <p:spPr>
          <a:xfrm>
            <a:off x="477981" y="1122363"/>
            <a:ext cx="6010002"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2" name="TextBox 1">
            <a:extLst>
              <a:ext uri="{FF2B5EF4-FFF2-40B4-BE49-F238E27FC236}">
                <a16:creationId xmlns:a16="http://schemas.microsoft.com/office/drawing/2014/main" id="{FBFAECAE-753E-A27E-2272-9FB82150803E}"/>
              </a:ext>
            </a:extLst>
          </p:cNvPr>
          <p:cNvSpPr txBox="1"/>
          <p:nvPr/>
        </p:nvSpPr>
        <p:spPr>
          <a:xfrm>
            <a:off x="744583" y="2247376"/>
            <a:ext cx="2847703" cy="954107"/>
          </a:xfrm>
          <a:prstGeom prst="rect">
            <a:avLst/>
          </a:prstGeom>
          <a:noFill/>
        </p:spPr>
        <p:txBody>
          <a:bodyPr wrap="square" rtlCol="0">
            <a:spAutoFit/>
          </a:bodyPr>
          <a:lstStyle/>
          <a:p>
            <a:r>
              <a:rPr lang="en-GB" sz="2800" b="1">
                <a:solidFill>
                  <a:schemeClr val="bg1"/>
                </a:solidFill>
                <a:latin typeface="Aptos" panose="020B0004020202020204" pitchFamily="34" charset="0"/>
              </a:rPr>
              <a:t>Careers Impact System </a:t>
            </a:r>
          </a:p>
        </p:txBody>
      </p:sp>
    </p:spTree>
    <p:extLst>
      <p:ext uri="{BB962C8B-B14F-4D97-AF65-F5344CB8AC3E}">
        <p14:creationId xmlns:p14="http://schemas.microsoft.com/office/powerpoint/2010/main" val="1385064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y do you recommend education and Careers Leaders undertake an internal leadership review?">
            <a:hlinkClick r:id="" action="ppaction://media"/>
            <a:extLst>
              <a:ext uri="{FF2B5EF4-FFF2-40B4-BE49-F238E27FC236}">
                <a16:creationId xmlns:a16="http://schemas.microsoft.com/office/drawing/2014/main" id="{4C5D77B6-D008-8411-DC25-BCCBECD92020}"/>
              </a:ext>
            </a:extLst>
          </p:cNvPr>
          <p:cNvPicPr>
            <a:picLocks noRot="1" noChangeAspect="1"/>
          </p:cNvPicPr>
          <p:nvPr>
            <a:videoFile r:link="rId1"/>
          </p:nvPr>
        </p:nvPicPr>
        <p:blipFill>
          <a:blip r:embed="rId4"/>
          <a:stretch>
            <a:fillRect/>
          </a:stretch>
        </p:blipFill>
        <p:spPr>
          <a:xfrm>
            <a:off x="454297" y="1123884"/>
            <a:ext cx="9460412" cy="5345133"/>
          </a:xfrm>
          <a:prstGeom prst="rect">
            <a:avLst/>
          </a:prstGeom>
        </p:spPr>
      </p:pic>
      <p:sp>
        <p:nvSpPr>
          <p:cNvPr id="5" name="TextBox 4">
            <a:extLst>
              <a:ext uri="{FF2B5EF4-FFF2-40B4-BE49-F238E27FC236}">
                <a16:creationId xmlns:a16="http://schemas.microsoft.com/office/drawing/2014/main" id="{1DB2D050-2B49-DF91-3702-A80E23CFD8A1}"/>
              </a:ext>
            </a:extLst>
          </p:cNvPr>
          <p:cNvSpPr txBox="1"/>
          <p:nvPr/>
        </p:nvSpPr>
        <p:spPr>
          <a:xfrm>
            <a:off x="454297" y="339634"/>
            <a:ext cx="9159966" cy="461665"/>
          </a:xfrm>
          <a:prstGeom prst="rect">
            <a:avLst/>
          </a:prstGeom>
          <a:noFill/>
        </p:spPr>
        <p:txBody>
          <a:bodyPr wrap="square" rtlCol="0">
            <a:spAutoFit/>
          </a:bodyPr>
          <a:lstStyle/>
          <a:p>
            <a:r>
              <a:rPr lang="en-GB" sz="2400" b="1">
                <a:solidFill>
                  <a:schemeClr val="bg1"/>
                </a:solidFill>
                <a:latin typeface="Aptos" panose="020B0004020202020204" pitchFamily="34" charset="0"/>
              </a:rPr>
              <a:t>Why undertake an internal leadership review?</a:t>
            </a:r>
          </a:p>
        </p:txBody>
      </p:sp>
    </p:spTree>
    <p:extLst>
      <p:ext uri="{BB962C8B-B14F-4D97-AF65-F5344CB8AC3E}">
        <p14:creationId xmlns:p14="http://schemas.microsoft.com/office/powerpoint/2010/main" val="321566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EEC401-D139-5A40-907D-8374E0D10AAF}"/>
              </a:ext>
            </a:extLst>
          </p:cNvPr>
          <p:cNvSpPr txBox="1">
            <a:spLocks/>
          </p:cNvSpPr>
          <p:nvPr/>
        </p:nvSpPr>
        <p:spPr>
          <a:xfrm>
            <a:off x="1097280" y="1789611"/>
            <a:ext cx="10215154" cy="407287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1507937" rtl="0" eaLnBrk="1" fontAlgn="auto" latinLnBrk="0" hangingPunct="1">
              <a:lnSpc>
                <a:spcPct val="120000"/>
              </a:lnSpc>
              <a:spcBef>
                <a:spcPts val="600"/>
              </a:spcBef>
              <a:spcAft>
                <a:spcPts val="600"/>
              </a:spcAft>
              <a:buClrTx/>
              <a:buSzPct val="100000"/>
              <a:buFont typeface="Arial" panose="020B0604020202020204" pitchFamily="34" charset="0"/>
              <a:buNone/>
              <a:tabLst/>
              <a:defRPr/>
            </a:pPr>
            <a:r>
              <a:rPr kumimoji="0" lang="en-GB" sz="2800" b="0" i="0" u="none" strike="noStrike" kern="1200" cap="none" spc="0" normalizeH="0" baseline="0" noProof="0">
                <a:ln>
                  <a:noFill/>
                </a:ln>
                <a:solidFill>
                  <a:srgbClr val="585857"/>
                </a:solidFill>
                <a:effectLst/>
                <a:uLnTx/>
                <a:uFillTx/>
                <a:latin typeface="Aptos" panose="020B0004020202020204" pitchFamily="34" charset="0"/>
              </a:rPr>
              <a:t>“Careers is the cornerstone of education, and the internal leadership review showed us how much we haven’t thought about yet. </a:t>
            </a:r>
            <a:endParaRPr kumimoji="0" lang="en-GB" sz="2800" b="0" i="0" u="none" strike="noStrike" kern="1200" cap="none" spc="0" normalizeH="0" baseline="0" noProof="0">
              <a:ln>
                <a:noFill/>
              </a:ln>
              <a:solidFill>
                <a:srgbClr val="585857"/>
              </a:solidFill>
              <a:effectLst/>
              <a:uLnTx/>
              <a:uFillTx/>
              <a:latin typeface="Aptos" panose="020B0004020202020204" pitchFamily="34" charset="0"/>
              <a:cs typeface="Calibri"/>
            </a:endParaRPr>
          </a:p>
          <a:p>
            <a:pPr marL="0" marR="0" lvl="1" indent="0" algn="ctr" defTabSz="1507937" rtl="0" eaLnBrk="1" fontAlgn="auto" latinLnBrk="0" hangingPunct="1">
              <a:lnSpc>
                <a:spcPct val="120000"/>
              </a:lnSpc>
              <a:spcBef>
                <a:spcPts val="600"/>
              </a:spcBef>
              <a:spcAft>
                <a:spcPts val="600"/>
              </a:spcAft>
              <a:buClrTx/>
              <a:buSzPct val="100000"/>
              <a:buFont typeface="Arial" panose="020B0604020202020204" pitchFamily="34" charset="0"/>
              <a:buNone/>
              <a:tabLst/>
              <a:defRPr/>
            </a:pPr>
            <a:r>
              <a:rPr kumimoji="0" lang="en-GB" sz="2800" b="0" i="0" u="none" strike="noStrike" kern="1200" cap="none" spc="0" normalizeH="0" baseline="0" noProof="0">
                <a:ln>
                  <a:noFill/>
                </a:ln>
                <a:solidFill>
                  <a:srgbClr val="585857"/>
                </a:solidFill>
                <a:effectLst/>
                <a:uLnTx/>
                <a:uFillTx/>
                <a:latin typeface="Aptos" panose="020B0004020202020204" pitchFamily="34" charset="0"/>
              </a:rPr>
              <a:t>The maturity model takes a lot of that thinking work away – it enables us to work out where we are and what we need to do next because it’s  written down for us –  so we can focus on strategy and  implementation.”</a:t>
            </a:r>
            <a:endParaRPr kumimoji="0" lang="en-GB" sz="2800" b="0" i="0" u="none" strike="noStrike" kern="1200" cap="none" spc="0" normalizeH="0" baseline="0" noProof="0">
              <a:ln>
                <a:noFill/>
              </a:ln>
              <a:solidFill>
                <a:srgbClr val="585857"/>
              </a:solidFill>
              <a:effectLst/>
              <a:uLnTx/>
              <a:uFillTx/>
              <a:latin typeface="Aptos" panose="020B0004020202020204" pitchFamily="34" charset="0"/>
              <a:cs typeface="Calibri" panose="020F0502020204030204"/>
            </a:endParaRPr>
          </a:p>
          <a:p>
            <a:pPr marL="0" marR="0" lvl="1" indent="0" algn="ctr" defTabSz="1507937" rtl="0" eaLnBrk="1" fontAlgn="auto" latinLnBrk="0" hangingPunct="1">
              <a:lnSpc>
                <a:spcPct val="90000"/>
              </a:lnSpc>
              <a:spcBef>
                <a:spcPts val="600"/>
              </a:spcBef>
              <a:spcAft>
                <a:spcPts val="600"/>
              </a:spcAft>
              <a:buClrTx/>
              <a:buSzPct val="100000"/>
              <a:buFont typeface="Arial" panose="020B0604020202020204" pitchFamily="34" charset="0"/>
              <a:buNone/>
              <a:tabLst/>
              <a:defRPr/>
            </a:pPr>
            <a:endParaRPr kumimoji="0" lang="en-GB" sz="1600" b="1" i="0" u="none" strike="noStrike" kern="1200" cap="none" spc="0" normalizeH="0" baseline="0" noProof="0">
              <a:ln>
                <a:noFill/>
              </a:ln>
              <a:solidFill>
                <a:srgbClr val="585857"/>
              </a:solidFill>
              <a:effectLst/>
              <a:uLnTx/>
              <a:uFillTx/>
              <a:latin typeface="Aptos" panose="020B0004020202020204" pitchFamily="34" charset="0"/>
              <a:cs typeface="Calibri"/>
            </a:endParaRPr>
          </a:p>
          <a:p>
            <a:pPr marL="0" marR="0" lvl="1" indent="0" algn="ctr" defTabSz="1507937" rtl="0" eaLnBrk="1" fontAlgn="auto" latinLnBrk="0" hangingPunct="1">
              <a:lnSpc>
                <a:spcPct val="90000"/>
              </a:lnSpc>
              <a:spcBef>
                <a:spcPts val="600"/>
              </a:spcBef>
              <a:spcAft>
                <a:spcPts val="600"/>
              </a:spcAft>
              <a:buClrTx/>
              <a:buSzPct val="100000"/>
              <a:buFont typeface="Arial" panose="020B0604020202020204" pitchFamily="34" charset="0"/>
              <a:buNone/>
              <a:tabLst/>
              <a:defRPr/>
            </a:pPr>
            <a:r>
              <a:rPr kumimoji="0" lang="en-GB" b="1" i="0" u="none" strike="noStrike" kern="1200" cap="none" spc="0" normalizeH="0" baseline="0" noProof="0">
                <a:ln>
                  <a:noFill/>
                </a:ln>
                <a:solidFill>
                  <a:srgbClr val="585857"/>
                </a:solidFill>
                <a:effectLst/>
                <a:uLnTx/>
                <a:uFillTx/>
                <a:latin typeface="Aptos" panose="020B0004020202020204" pitchFamily="34" charset="0"/>
                <a:cs typeface="Calibri"/>
              </a:rPr>
              <a:t>Senior Leader (202</a:t>
            </a:r>
            <a:r>
              <a:rPr lang="en-GB" b="1">
                <a:solidFill>
                  <a:srgbClr val="585857"/>
                </a:solidFill>
                <a:latin typeface="Aptos" panose="020B0004020202020204" pitchFamily="34" charset="0"/>
                <a:cs typeface="Calibri"/>
              </a:rPr>
              <a:t>4</a:t>
            </a:r>
            <a:r>
              <a:rPr kumimoji="0" lang="en-GB" b="1" i="0" u="none" strike="noStrike" kern="1200" cap="none" spc="0" normalizeH="0" baseline="0" noProof="0">
                <a:ln>
                  <a:noFill/>
                </a:ln>
                <a:solidFill>
                  <a:srgbClr val="585857"/>
                </a:solidFill>
                <a:effectLst/>
                <a:uLnTx/>
                <a:uFillTx/>
                <a:latin typeface="Aptos" panose="020B0004020202020204" pitchFamily="34" charset="0"/>
                <a:cs typeface="Calibri"/>
              </a:rPr>
              <a:t>) </a:t>
            </a:r>
          </a:p>
          <a:p>
            <a:pPr marL="0" marR="0" lvl="1" indent="0" algn="ctr" defTabSz="1507937" rtl="0" eaLnBrk="1" fontAlgn="auto" latinLnBrk="0" hangingPunct="1">
              <a:lnSpc>
                <a:spcPct val="90000"/>
              </a:lnSpc>
              <a:spcBef>
                <a:spcPts val="600"/>
              </a:spcBef>
              <a:spcAft>
                <a:spcPts val="600"/>
              </a:spcAft>
              <a:buClrTx/>
              <a:buSzPct val="100000"/>
              <a:buFont typeface="Arial" panose="020B0604020202020204" pitchFamily="34" charset="0"/>
              <a:buNone/>
              <a:tabLst/>
              <a:defRPr/>
            </a:pPr>
            <a:r>
              <a:rPr lang="en-GB" sz="1600">
                <a:solidFill>
                  <a:srgbClr val="585857"/>
                </a:solidFill>
                <a:latin typeface="Aptos" panose="020B0004020202020204" pitchFamily="34" charset="0"/>
                <a:cs typeface="Calibri"/>
              </a:rPr>
              <a:t>Following involvement in an internal leadership review</a:t>
            </a:r>
            <a:endParaRPr kumimoji="0" lang="en-GB" sz="1600" i="0" u="none" strike="noStrike" kern="1200" cap="none" spc="0" normalizeH="0" baseline="0" noProof="0">
              <a:ln>
                <a:noFill/>
              </a:ln>
              <a:solidFill>
                <a:srgbClr val="585857"/>
              </a:solidFill>
              <a:effectLst/>
              <a:uLnTx/>
              <a:uFillTx/>
              <a:latin typeface="Aptos" panose="020B0004020202020204" pitchFamily="34" charset="0"/>
              <a:cs typeface="Calibri"/>
            </a:endParaRPr>
          </a:p>
        </p:txBody>
      </p:sp>
      <p:pic>
        <p:nvPicPr>
          <p:cNvPr id="5" name="Picture 7" descr="Logo&#10;&#10;Description automatically generated">
            <a:extLst>
              <a:ext uri="{FF2B5EF4-FFF2-40B4-BE49-F238E27FC236}">
                <a16:creationId xmlns:a16="http://schemas.microsoft.com/office/drawing/2014/main" id="{F911248C-DC20-A0B7-66A4-16520189E289}"/>
              </a:ext>
            </a:extLst>
          </p:cNvPr>
          <p:cNvPicPr>
            <a:picLocks noChangeAspect="1"/>
          </p:cNvPicPr>
          <p:nvPr/>
        </p:nvPicPr>
        <p:blipFill>
          <a:blip r:embed="rId3"/>
          <a:stretch>
            <a:fillRect/>
          </a:stretch>
        </p:blipFill>
        <p:spPr>
          <a:xfrm flipV="1">
            <a:off x="372979" y="32084"/>
            <a:ext cx="1931069" cy="1931069"/>
          </a:xfrm>
          <a:prstGeom prst="rect">
            <a:avLst/>
          </a:prstGeom>
        </p:spPr>
      </p:pic>
      <p:pic>
        <p:nvPicPr>
          <p:cNvPr id="8" name="Picture 7" descr="Logo&#10;&#10;Description automatically generated">
            <a:extLst>
              <a:ext uri="{FF2B5EF4-FFF2-40B4-BE49-F238E27FC236}">
                <a16:creationId xmlns:a16="http://schemas.microsoft.com/office/drawing/2014/main" id="{62A2B42E-649C-D87B-713C-8654FBF7362A}"/>
              </a:ext>
            </a:extLst>
          </p:cNvPr>
          <p:cNvPicPr>
            <a:picLocks noChangeAspect="1"/>
          </p:cNvPicPr>
          <p:nvPr/>
        </p:nvPicPr>
        <p:blipFill>
          <a:blip r:embed="rId3"/>
          <a:stretch>
            <a:fillRect/>
          </a:stretch>
        </p:blipFill>
        <p:spPr>
          <a:xfrm rot="10800000" flipV="1">
            <a:off x="9796177" y="4613830"/>
            <a:ext cx="1931069" cy="1931069"/>
          </a:xfrm>
          <a:prstGeom prst="rect">
            <a:avLst/>
          </a:prstGeom>
        </p:spPr>
      </p:pic>
    </p:spTree>
    <p:extLst>
      <p:ext uri="{BB962C8B-B14F-4D97-AF65-F5344CB8AC3E}">
        <p14:creationId xmlns:p14="http://schemas.microsoft.com/office/powerpoint/2010/main" val="604420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3E148-3B81-2E5D-4091-8A9765856A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9B67A7-8CDD-4534-66B7-22821FC778E7}"/>
              </a:ext>
            </a:extLst>
          </p:cNvPr>
          <p:cNvPicPr>
            <a:picLocks noChangeAspect="1"/>
          </p:cNvPicPr>
          <p:nvPr/>
        </p:nvPicPr>
        <p:blipFill>
          <a:blip r:embed="rId3"/>
          <a:stretch>
            <a:fillRect/>
          </a:stretch>
        </p:blipFill>
        <p:spPr>
          <a:xfrm>
            <a:off x="6096000" y="2410968"/>
            <a:ext cx="6096000" cy="2036064"/>
          </a:xfrm>
          <a:prstGeom prst="rect">
            <a:avLst/>
          </a:prstGeom>
        </p:spPr>
      </p:pic>
      <p:sp>
        <p:nvSpPr>
          <p:cNvPr id="5" name="TextBox 4">
            <a:extLst>
              <a:ext uri="{FF2B5EF4-FFF2-40B4-BE49-F238E27FC236}">
                <a16:creationId xmlns:a16="http://schemas.microsoft.com/office/drawing/2014/main" id="{1E54F2FD-325F-71D1-B7FD-1D764F6C7512}"/>
              </a:ext>
            </a:extLst>
          </p:cNvPr>
          <p:cNvSpPr txBox="1"/>
          <p:nvPr/>
        </p:nvSpPr>
        <p:spPr>
          <a:xfrm>
            <a:off x="391885" y="616082"/>
            <a:ext cx="5482046" cy="5453288"/>
          </a:xfrm>
          <a:prstGeom prst="rect">
            <a:avLst/>
          </a:prstGeom>
          <a:noFill/>
        </p:spPr>
        <p:txBody>
          <a:bodyPr wrap="square" lIns="91440" tIns="45720" rIns="91440" bIns="45720" rtlCol="0" anchor="t">
            <a:spAutoFit/>
          </a:bodyPr>
          <a:lstStyle/>
          <a:p>
            <a:r>
              <a:rPr lang="en-GB" sz="2800" b="1">
                <a:solidFill>
                  <a:schemeClr val="tx2"/>
                </a:solidFill>
                <a:latin typeface="Aptos"/>
              </a:rPr>
              <a:t>What is a Careers Impact peer-to-peer review?</a:t>
            </a:r>
          </a:p>
          <a:p>
            <a:endParaRPr lang="en-GB" sz="1600" b="1">
              <a:solidFill>
                <a:schemeClr val="tx2"/>
              </a:solidFill>
              <a:latin typeface="Aptos" panose="020B0004020202020204" pitchFamily="34" charset="0"/>
            </a:endParaRPr>
          </a:p>
          <a:p>
            <a:pPr marL="342900" indent="-342900">
              <a:lnSpc>
                <a:spcPct val="107000"/>
              </a:lnSpc>
              <a:spcAft>
                <a:spcPts val="800"/>
              </a:spcAft>
              <a:buSzPts val="1000"/>
              <a:buFont typeface="Symbol" panose="05050102010706020507" pitchFamily="18" charset="2"/>
              <a:buChar char=""/>
              <a:tabLst>
                <a:tab pos="457200" algn="l"/>
              </a:tabLst>
            </a:pPr>
            <a:r>
              <a:rPr lang="en-GB" b="1" kern="100">
                <a:latin typeface="Aptos"/>
                <a:ea typeface="Aptos" panose="020B0004020202020204" pitchFamily="34" charset="0"/>
                <a:cs typeface="Arial"/>
              </a:rPr>
              <a:t>Collaborative</a:t>
            </a:r>
            <a:r>
              <a:rPr lang="en-GB" sz="1800" b="1" kern="100">
                <a:effectLst/>
                <a:latin typeface="Aptos"/>
                <a:ea typeface="Aptos" panose="020B0004020202020204" pitchFamily="34" charset="0"/>
                <a:cs typeface="Arial"/>
              </a:rPr>
              <a:t>: </a:t>
            </a:r>
            <a:r>
              <a:rPr lang="en-GB" kern="100">
                <a:latin typeface="Aptos"/>
                <a:ea typeface="Aptos" panose="020B0004020202020204" pitchFamily="34" charset="0"/>
                <a:cs typeface="Arial"/>
              </a:rPr>
              <a:t>Careers Leaders and Senior Leaders providing support and challenge.</a:t>
            </a:r>
            <a:endParaRPr lang="en-GB" sz="1800" kern="100">
              <a:effectLst/>
              <a:latin typeface="Aptos"/>
              <a:ea typeface="Calibri" panose="020F0502020204030204" pitchFamily="34" charset="0"/>
              <a:cs typeface="Arial"/>
            </a:endParaRPr>
          </a:p>
          <a:p>
            <a:pPr marL="342900" indent="-342900">
              <a:lnSpc>
                <a:spcPct val="107000"/>
              </a:lnSpc>
              <a:spcAft>
                <a:spcPts val="800"/>
              </a:spcAft>
              <a:buSzPts val="1000"/>
              <a:buFont typeface="Symbol" panose="05050102010706020507" pitchFamily="18" charset="2"/>
              <a:buChar char=""/>
              <a:tabLst>
                <a:tab pos="457200" algn="l"/>
              </a:tabLst>
            </a:pPr>
            <a:r>
              <a:rPr lang="en-GB" b="1" kern="100">
                <a:latin typeface="Aptos"/>
                <a:ea typeface="Aptos" panose="020B0004020202020204" pitchFamily="34" charset="0"/>
                <a:cs typeface="Arial"/>
              </a:rPr>
              <a:t>Standardised</a:t>
            </a:r>
            <a:r>
              <a:rPr lang="en-GB" sz="1800" b="1" kern="100">
                <a:effectLst/>
                <a:latin typeface="Aptos"/>
                <a:ea typeface="Aptos" panose="020B0004020202020204" pitchFamily="34" charset="0"/>
                <a:cs typeface="Arial"/>
              </a:rPr>
              <a:t>: </a:t>
            </a:r>
            <a:r>
              <a:rPr lang="en-GB" kern="100">
                <a:latin typeface="Aptos"/>
                <a:ea typeface="Aptos" panose="020B0004020202020204" pitchFamily="34" charset="0"/>
                <a:cs typeface="Arial"/>
              </a:rPr>
              <a:t>Methodology to support equity of experience with a focus on strategic development.</a:t>
            </a:r>
            <a:endParaRPr lang="en-GB" sz="1800" kern="100">
              <a:effectLst/>
              <a:latin typeface="Aptos"/>
              <a:ea typeface="Calibri" panose="020F0502020204030204" pitchFamily="34" charset="0"/>
              <a:cs typeface="Arial"/>
            </a:endParaRPr>
          </a:p>
          <a:p>
            <a:pPr marL="342900" indent="-342900">
              <a:lnSpc>
                <a:spcPct val="107000"/>
              </a:lnSpc>
              <a:spcAft>
                <a:spcPts val="800"/>
              </a:spcAft>
              <a:buSzPts val="1000"/>
              <a:buFont typeface="Symbol" panose="05050102010706020507" pitchFamily="18" charset="2"/>
              <a:buChar char=""/>
              <a:tabLst>
                <a:tab pos="457200" algn="l"/>
              </a:tabLst>
            </a:pPr>
            <a:r>
              <a:rPr lang="en-GB" b="1" kern="100">
                <a:latin typeface="Aptos"/>
                <a:ea typeface="Aptos" panose="020B0004020202020204" pitchFamily="34" charset="0"/>
                <a:cs typeface="Arial"/>
              </a:rPr>
              <a:t>Facilitated</a:t>
            </a:r>
            <a:r>
              <a:rPr lang="en-GB" sz="1800" b="1" kern="100">
                <a:effectLst/>
                <a:latin typeface="Aptos"/>
                <a:ea typeface="Aptos" panose="020B0004020202020204" pitchFamily="34" charset="0"/>
                <a:cs typeface="Arial"/>
              </a:rPr>
              <a:t>:</a:t>
            </a:r>
            <a:r>
              <a:rPr lang="en-GB" sz="1800" kern="100">
                <a:effectLst/>
                <a:latin typeface="Aptos"/>
                <a:ea typeface="Aptos" panose="020B0004020202020204" pitchFamily="34" charset="0"/>
                <a:cs typeface="Arial"/>
              </a:rPr>
              <a:t> </a:t>
            </a:r>
            <a:r>
              <a:rPr lang="en-GB" kern="100">
                <a:latin typeface="Aptos"/>
                <a:ea typeface="Aptos" panose="020B0004020202020204" pitchFamily="34" charset="0"/>
                <a:cs typeface="Arial"/>
              </a:rPr>
              <a:t>Guided discussions involving celebrating strengths and committing to highest leverage actions.</a:t>
            </a:r>
            <a:endParaRPr lang="en-GB" sz="1800" kern="100">
              <a:effectLst/>
              <a:latin typeface="Aptos"/>
              <a:ea typeface="Calibri" panose="020F0502020204030204" pitchFamily="34" charset="0"/>
              <a:cs typeface="Arial"/>
            </a:endParaRPr>
          </a:p>
          <a:p>
            <a:pPr marL="342900" indent="-342900">
              <a:lnSpc>
                <a:spcPct val="107000"/>
              </a:lnSpc>
              <a:spcAft>
                <a:spcPts val="800"/>
              </a:spcAft>
              <a:buSzPts val="1000"/>
              <a:buFont typeface="Symbol" panose="05050102010706020507" pitchFamily="18" charset="2"/>
              <a:buChar char=""/>
              <a:tabLst>
                <a:tab pos="457200" algn="l"/>
              </a:tabLst>
            </a:pPr>
            <a:r>
              <a:rPr lang="en-GB" b="1" kern="100">
                <a:latin typeface="Aptos"/>
                <a:ea typeface="Aptos" panose="020B0004020202020204" pitchFamily="34" charset="0"/>
                <a:cs typeface="Arial"/>
              </a:rPr>
              <a:t>Strategic discussion: </a:t>
            </a:r>
            <a:r>
              <a:rPr lang="en-GB" kern="100">
                <a:latin typeface="Aptos"/>
                <a:ea typeface="Aptos" panose="020B0004020202020204" pitchFamily="34" charset="0"/>
                <a:cs typeface="Arial"/>
              </a:rPr>
              <a:t>Time and space to reflect and prioritise, to achieve a sustainable and impactful provision.</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a:effectLst/>
                <a:latin typeface="Aptos"/>
                <a:ea typeface="Aptos" panose="020B0004020202020204" pitchFamily="34" charset="0"/>
                <a:cs typeface="Arial"/>
              </a:rPr>
              <a:t>Continuous improvement: </a:t>
            </a:r>
            <a:r>
              <a:rPr lang="en-GB" sz="1800" kern="100">
                <a:effectLst/>
                <a:latin typeface="Aptos"/>
                <a:ea typeface="Aptos" panose="020B0004020202020204" pitchFamily="34" charset="0"/>
                <a:cs typeface="Arial"/>
              </a:rPr>
              <a:t>Supporting progress toward meaningful Gatsby Benchmark achievement and whole institution improvement.</a:t>
            </a:r>
            <a:endParaRPr lang="en-GB" sz="1800">
              <a:effectLst/>
              <a:latin typeface="Aptos"/>
              <a:ea typeface="Calibri" panose="020F0502020204030204" pitchFamily="34" charset="0"/>
              <a:cs typeface="Arial"/>
            </a:endParaRPr>
          </a:p>
        </p:txBody>
      </p:sp>
    </p:spTree>
    <p:extLst>
      <p:ext uri="{BB962C8B-B14F-4D97-AF65-F5344CB8AC3E}">
        <p14:creationId xmlns:p14="http://schemas.microsoft.com/office/powerpoint/2010/main" val="280014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65F88-CF01-7C68-CFE1-71FEEE21F327}"/>
              </a:ext>
            </a:extLst>
          </p:cNvPr>
          <p:cNvSpPr txBox="1"/>
          <p:nvPr/>
        </p:nvSpPr>
        <p:spPr>
          <a:xfrm>
            <a:off x="4833257" y="1349742"/>
            <a:ext cx="7014753" cy="4689745"/>
          </a:xfrm>
          <a:prstGeom prst="rect">
            <a:avLst/>
          </a:prstGeom>
          <a:noFill/>
        </p:spPr>
        <p:txBody>
          <a:bodyPr wrap="square" rtlCol="0">
            <a:spAutoFit/>
          </a:bodyPr>
          <a:lstStyle/>
          <a:p>
            <a:pPr lvl="0">
              <a:lnSpc>
                <a:spcPct val="107000"/>
              </a:lnSpc>
              <a:spcAft>
                <a:spcPts val="800"/>
              </a:spcAft>
              <a:buSzPts val="1000"/>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Improved outcomes </a:t>
            </a:r>
            <a:r>
              <a:rPr lang="en-GB" sz="1800" kern="100">
                <a:effectLst/>
                <a:latin typeface="Aptos" panose="020B0004020202020204" pitchFamily="34" charset="0"/>
                <a:ea typeface="Aptos" panose="020B0004020202020204" pitchFamily="34" charset="0"/>
                <a:cs typeface="Arial" panose="020B0604020202020204" pitchFamily="34" charset="0"/>
              </a:rPr>
              <a:t>particularly for disadvantaged learners by driving equity, inclusion, and targeted support across the whole institution.</a:t>
            </a:r>
          </a:p>
          <a:p>
            <a:pPr lvl="0">
              <a:lnSpc>
                <a:spcPct val="107000"/>
              </a:lnSpc>
              <a:spcAft>
                <a:spcPts val="800"/>
              </a:spcAft>
              <a:buSzPts val="1000"/>
              <a:tabLst>
                <a:tab pos="457200" algn="l"/>
              </a:tabLst>
            </a:pPr>
            <a:endParaRPr lang="en-GB" sz="800">
              <a:effectLst/>
              <a:latin typeface="Aptos" panose="020B0004020202020204" pitchFamily="34" charset="0"/>
              <a:ea typeface="Calibri" panose="020F0502020204030204" pitchFamily="34" charset="0"/>
            </a:endParaRPr>
          </a:p>
          <a:p>
            <a:pPr lvl="0">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Alignment </a:t>
            </a:r>
            <a:r>
              <a:rPr lang="en-GB" sz="1800" kern="100">
                <a:effectLst/>
                <a:latin typeface="Aptos" panose="020B0004020202020204" pitchFamily="34" charset="0"/>
                <a:ea typeface="Aptos" panose="020B0004020202020204" pitchFamily="34" charset="0"/>
                <a:cs typeface="Arial" panose="020B0604020202020204" pitchFamily="34" charset="0"/>
              </a:rPr>
              <a:t>of careers to overall improvement priorities, driving impact for each and every young person. </a:t>
            </a:r>
          </a:p>
          <a:p>
            <a:pPr lvl="0">
              <a:lnSpc>
                <a:spcPct val="107000"/>
              </a:lnSpc>
              <a:spcAft>
                <a:spcPts val="800"/>
              </a:spcAft>
              <a:tabLst>
                <a:tab pos="457200" algn="l"/>
              </a:tabLst>
            </a:pPr>
            <a:endParaRPr lang="en-GB" sz="800">
              <a:effectLst/>
              <a:latin typeface="Aptos" panose="020B0004020202020204" pitchFamily="34" charset="0"/>
              <a:ea typeface="Calibri" panose="020F0502020204030204" pitchFamily="34" charset="0"/>
            </a:endParaRPr>
          </a:p>
          <a:p>
            <a:pPr>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Clarity and coherence </a:t>
            </a:r>
            <a:r>
              <a:rPr lang="en-GB" sz="1800" kern="100">
                <a:effectLst/>
                <a:latin typeface="Aptos" panose="020B0004020202020204" pitchFamily="34" charset="0"/>
                <a:ea typeface="Aptos" panose="020B0004020202020204" pitchFamily="34" charset="0"/>
                <a:cs typeface="Arial" panose="020B0604020202020204" pitchFamily="34" charset="0"/>
              </a:rPr>
              <a:t>in approaches to personal development, leadership and management.</a:t>
            </a:r>
          </a:p>
          <a:p>
            <a:pPr>
              <a:lnSpc>
                <a:spcPct val="107000"/>
              </a:lnSpc>
              <a:spcAft>
                <a:spcPts val="800"/>
              </a:spcAft>
              <a:tabLst>
                <a:tab pos="457200" algn="l"/>
              </a:tabLst>
            </a:pPr>
            <a:endParaRPr lang="en-GB" sz="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Defined actions </a:t>
            </a:r>
            <a:r>
              <a:rPr lang="en-GB" sz="1800" kern="100">
                <a:effectLst/>
                <a:latin typeface="Aptos" panose="020B0004020202020204" pitchFamily="34" charset="0"/>
                <a:ea typeface="Aptos" panose="020B0004020202020204" pitchFamily="34" charset="0"/>
                <a:cs typeface="Arial" panose="020B0604020202020204" pitchFamily="34" charset="0"/>
              </a:rPr>
              <a:t>as</a:t>
            </a: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 </a:t>
            </a:r>
            <a:r>
              <a:rPr lang="en-GB" sz="1800" kern="100">
                <a:effectLst/>
                <a:latin typeface="Aptos" panose="020B0004020202020204" pitchFamily="34" charset="0"/>
                <a:ea typeface="Aptos" panose="020B0004020202020204" pitchFamily="34" charset="0"/>
                <a:cs typeface="Arial" panose="020B0604020202020204" pitchFamily="34" charset="0"/>
              </a:rPr>
              <a:t>the review leads to a practical action plan that supports school, special school or college improvement.</a:t>
            </a:r>
          </a:p>
          <a:p>
            <a:pPr>
              <a:lnSpc>
                <a:spcPct val="107000"/>
              </a:lnSpc>
              <a:spcAft>
                <a:spcPts val="800"/>
              </a:spcAft>
              <a:tabLst>
                <a:tab pos="457200" algn="l"/>
              </a:tabLst>
            </a:pPr>
            <a:endParaRPr lang="en-GB" sz="800">
              <a:effectLst/>
              <a:latin typeface="Aptos" panose="020B0004020202020204" pitchFamily="34" charset="0"/>
              <a:ea typeface="Calibri" panose="020F0502020204030204" pitchFamily="34" charset="0"/>
            </a:endParaRPr>
          </a:p>
          <a:p>
            <a:pPr lvl="0">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A fresh perspective </a:t>
            </a:r>
            <a:r>
              <a:rPr lang="en-GB" sz="1800" kern="100">
                <a:effectLst/>
                <a:latin typeface="Aptos" panose="020B0004020202020204" pitchFamily="34" charset="0"/>
                <a:ea typeface="Aptos" panose="020B0004020202020204" pitchFamily="34" charset="0"/>
                <a:cs typeface="Arial" panose="020B0604020202020204" pitchFamily="34" charset="0"/>
              </a:rPr>
              <a:t>as</a:t>
            </a: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 </a:t>
            </a:r>
            <a:r>
              <a:rPr lang="en-GB" sz="1800" kern="100">
                <a:effectLst/>
                <a:latin typeface="Aptos" panose="020B0004020202020204" pitchFamily="34" charset="0"/>
                <a:ea typeface="Aptos" panose="020B0004020202020204" pitchFamily="34" charset="0"/>
                <a:cs typeface="Arial" panose="020B0604020202020204" pitchFamily="34" charset="0"/>
              </a:rPr>
              <a:t>external insight and challenge from peers can validate strengths and identify areas for growth. </a:t>
            </a:r>
            <a:endParaRPr lang="en-GB" sz="1800">
              <a:effectLst/>
              <a:latin typeface="Aptos" panose="020B000402020202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32531AC5-9C40-9444-D16F-2FEE4220F1DC}"/>
              </a:ext>
            </a:extLst>
          </p:cNvPr>
          <p:cNvSpPr txBox="1"/>
          <p:nvPr/>
        </p:nvSpPr>
        <p:spPr>
          <a:xfrm>
            <a:off x="561702" y="2151727"/>
            <a:ext cx="3056709" cy="2062103"/>
          </a:xfrm>
          <a:prstGeom prst="rect">
            <a:avLst/>
          </a:prstGeom>
          <a:noFill/>
        </p:spPr>
        <p:txBody>
          <a:bodyPr wrap="square" rtlCol="0">
            <a:spAutoFit/>
          </a:bodyPr>
          <a:lstStyle/>
          <a:p>
            <a:r>
              <a:rPr lang="en-GB" sz="3200" b="1">
                <a:solidFill>
                  <a:schemeClr val="bg1"/>
                </a:solidFill>
                <a:latin typeface="Aptos" panose="020B0004020202020204" pitchFamily="34" charset="0"/>
              </a:rPr>
              <a:t>Benefits of participating in a peer-to-peer review</a:t>
            </a:r>
          </a:p>
        </p:txBody>
      </p:sp>
    </p:spTree>
    <p:extLst>
      <p:ext uri="{BB962C8B-B14F-4D97-AF65-F5344CB8AC3E}">
        <p14:creationId xmlns:p14="http://schemas.microsoft.com/office/powerpoint/2010/main" val="3280999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B2D050-2B49-DF91-3702-A80E23CFD8A1}"/>
              </a:ext>
            </a:extLst>
          </p:cNvPr>
          <p:cNvSpPr txBox="1"/>
          <p:nvPr/>
        </p:nvSpPr>
        <p:spPr>
          <a:xfrm>
            <a:off x="454297" y="339634"/>
            <a:ext cx="9159966" cy="461665"/>
          </a:xfrm>
          <a:prstGeom prst="rect">
            <a:avLst/>
          </a:prstGeom>
          <a:noFill/>
        </p:spPr>
        <p:txBody>
          <a:bodyPr wrap="square" rtlCol="0">
            <a:spAutoFit/>
          </a:bodyPr>
          <a:lstStyle/>
          <a:p>
            <a:r>
              <a:rPr lang="en-GB" sz="2400" b="1">
                <a:solidFill>
                  <a:schemeClr val="bg1"/>
                </a:solidFill>
                <a:latin typeface="Aptos" panose="020B0004020202020204" pitchFamily="34" charset="0"/>
              </a:rPr>
              <a:t>Why undertake a peer-to-peer review?</a:t>
            </a:r>
          </a:p>
        </p:txBody>
      </p:sp>
      <p:pic>
        <p:nvPicPr>
          <p:cNvPr id="2" name="Online Media 1" title="What has been the value and impact of participating in a Careers Impact peer to peer review?">
            <a:hlinkClick r:id="" action="ppaction://media"/>
            <a:extLst>
              <a:ext uri="{FF2B5EF4-FFF2-40B4-BE49-F238E27FC236}">
                <a16:creationId xmlns:a16="http://schemas.microsoft.com/office/drawing/2014/main" id="{C4F1530A-5BB7-9BB1-73C4-5840B924DAD7}"/>
              </a:ext>
            </a:extLst>
          </p:cNvPr>
          <p:cNvPicPr>
            <a:picLocks noRot="1" noChangeAspect="1"/>
          </p:cNvPicPr>
          <p:nvPr>
            <a:videoFile r:link="rId1"/>
          </p:nvPr>
        </p:nvPicPr>
        <p:blipFill>
          <a:blip r:embed="rId4"/>
          <a:stretch>
            <a:fillRect/>
          </a:stretch>
        </p:blipFill>
        <p:spPr>
          <a:xfrm>
            <a:off x="454297" y="1136881"/>
            <a:ext cx="9362911" cy="5290045"/>
          </a:xfrm>
          <a:prstGeom prst="rect">
            <a:avLst/>
          </a:prstGeom>
        </p:spPr>
      </p:pic>
    </p:spTree>
    <p:extLst>
      <p:ext uri="{BB962C8B-B14F-4D97-AF65-F5344CB8AC3E}">
        <p14:creationId xmlns:p14="http://schemas.microsoft.com/office/powerpoint/2010/main" val="195219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33AEE93-7558-4372-0AD4-29CFD3049251}"/>
              </a:ext>
            </a:extLst>
          </p:cNvPr>
          <p:cNvGraphicFramePr/>
          <p:nvPr/>
        </p:nvGraphicFramePr>
        <p:xfrm>
          <a:off x="377371" y="1313192"/>
          <a:ext cx="11437257" cy="5000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312AF1A-7D5D-A180-8BA5-C997B746E6DF}"/>
              </a:ext>
            </a:extLst>
          </p:cNvPr>
          <p:cNvSpPr txBox="1"/>
          <p:nvPr/>
        </p:nvSpPr>
        <p:spPr>
          <a:xfrm>
            <a:off x="-536895" y="544286"/>
            <a:ext cx="9505139"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9A9"/>
                </a:solidFill>
                <a:effectLst/>
                <a:uLnTx/>
                <a:uFillTx/>
                <a:latin typeface="Calibri" panose="020F0502020204030204"/>
                <a:ea typeface="+mn-ea"/>
                <a:cs typeface="+mn-cs"/>
              </a:rPr>
              <a:t>Cumulative Added Value of Careers Impact Reviews</a:t>
            </a:r>
            <a:endParaRPr kumimoji="0" lang="en-GB" sz="1800" b="0" i="0" u="none" strike="noStrike" kern="1200" cap="none" spc="0" normalizeH="0" baseline="0" noProof="0">
              <a:ln>
                <a:noFill/>
              </a:ln>
              <a:solidFill>
                <a:srgbClr val="00A9A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09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CACA2-3A14-8504-ED5C-8D04BCC457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38BA12-173B-7BE5-ECF8-B322509E51D6}"/>
              </a:ext>
            </a:extLst>
          </p:cNvPr>
          <p:cNvSpPr txBox="1"/>
          <p:nvPr/>
        </p:nvSpPr>
        <p:spPr>
          <a:xfrm>
            <a:off x="874059" y="2097741"/>
            <a:ext cx="5221941"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FFFFFF"/>
                </a:solidFill>
                <a:effectLst/>
                <a:uLnTx/>
                <a:uFillTx/>
                <a:latin typeface="Calibri" panose="020F0502020204030204"/>
                <a:ea typeface="+mn-ea"/>
                <a:cs typeface="+mn-cs"/>
              </a:rPr>
              <a:t>Careers Impact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FFFFFF"/>
                </a:solidFill>
                <a:effectLst/>
                <a:uLnTx/>
                <a:uFillTx/>
                <a:latin typeface="Calibri" panose="020F0502020204030204"/>
                <a:ea typeface="+mn-ea"/>
                <a:cs typeface="+mn-cs"/>
              </a:rPr>
              <a:t>Self-evaluation tool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85857"/>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51CE16AA-AB99-393F-FA2F-FBFF45F04F07}"/>
              </a:ext>
            </a:extLst>
          </p:cNvPr>
          <p:cNvGraphicFramePr/>
          <p:nvPr/>
        </p:nvGraphicFramePr>
        <p:xfrm>
          <a:off x="371272" y="818857"/>
          <a:ext cx="11449455" cy="5979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E742DCE-2D70-856E-2388-AA7DAF0CAE51}"/>
              </a:ext>
            </a:extLst>
          </p:cNvPr>
          <p:cNvSpPr txBox="1"/>
          <p:nvPr/>
        </p:nvSpPr>
        <p:spPr>
          <a:xfrm>
            <a:off x="511444" y="439207"/>
            <a:ext cx="90975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A9A9"/>
                </a:solidFill>
                <a:effectLst/>
                <a:uLnTx/>
                <a:uFillTx/>
                <a:latin typeface="Calibri" panose="020F0502020204030204"/>
                <a:ea typeface="+mn-ea"/>
                <a:cs typeface="+mn-cs"/>
              </a:rPr>
              <a:t>Peer-to-peer review process</a:t>
            </a:r>
          </a:p>
        </p:txBody>
      </p:sp>
      <p:pic>
        <p:nvPicPr>
          <p:cNvPr id="6" name="Picture 5">
            <a:extLst>
              <a:ext uri="{FF2B5EF4-FFF2-40B4-BE49-F238E27FC236}">
                <a16:creationId xmlns:a16="http://schemas.microsoft.com/office/drawing/2014/main" id="{314063FC-52C5-4DDE-E6E4-03F5A927960F}"/>
              </a:ext>
            </a:extLst>
          </p:cNvPr>
          <p:cNvPicPr>
            <a:picLocks noChangeAspect="1"/>
          </p:cNvPicPr>
          <p:nvPr/>
        </p:nvPicPr>
        <p:blipFill>
          <a:blip r:embed="rId8"/>
          <a:stretch>
            <a:fillRect/>
          </a:stretch>
        </p:blipFill>
        <p:spPr>
          <a:xfrm>
            <a:off x="9688754" y="0"/>
            <a:ext cx="2272145" cy="2584330"/>
          </a:xfrm>
          <a:prstGeom prst="rect">
            <a:avLst/>
          </a:prstGeom>
        </p:spPr>
      </p:pic>
    </p:spTree>
    <p:extLst>
      <p:ext uri="{BB962C8B-B14F-4D97-AF65-F5344CB8AC3E}">
        <p14:creationId xmlns:p14="http://schemas.microsoft.com/office/powerpoint/2010/main" val="402175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EEC401-D139-5A40-907D-8374E0D10AAF}"/>
              </a:ext>
            </a:extLst>
          </p:cNvPr>
          <p:cNvSpPr txBox="1">
            <a:spLocks/>
          </p:cNvSpPr>
          <p:nvPr/>
        </p:nvSpPr>
        <p:spPr>
          <a:xfrm>
            <a:off x="1461803" y="2107372"/>
            <a:ext cx="9022975" cy="34509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6000"/>
              </a:lnSpc>
              <a:spcAft>
                <a:spcPts val="800"/>
              </a:spcAft>
              <a:buNone/>
            </a:pPr>
            <a:r>
              <a:rPr lang="en-US" sz="2800">
                <a:effectLst/>
                <a:latin typeface="Aptos" panose="020B0004020202020204" pitchFamily="34" charset="0"/>
                <a:ea typeface="MS Mincho" panose="02020609040205080304" pitchFamily="49" charset="-128"/>
                <a:cs typeface="Arial" panose="020B0604020202020204" pitchFamily="34" charset="0"/>
              </a:rPr>
              <a:t>“Today has been incredibly useful – I have gained an understanding that I need to drive this more whole school from SLT level. I can see how it is linked into raising attainment and other key priority areas.” </a:t>
            </a:r>
            <a:endParaRPr lang="en-GB" sz="3200">
              <a:effectLst/>
              <a:latin typeface="Aptos" panose="020B0004020202020204" pitchFamily="34" charset="0"/>
              <a:ea typeface="MS Mincho" panose="02020609040205080304" pitchFamily="49" charset="-128"/>
              <a:cs typeface="Arial" panose="020B0604020202020204" pitchFamily="34" charset="0"/>
            </a:endParaRPr>
          </a:p>
          <a:p>
            <a:pPr marL="0" marR="0" lvl="1" indent="0" algn="ctr" defTabSz="1507937" rtl="0" eaLnBrk="1" fontAlgn="auto" latinLnBrk="0" hangingPunct="1">
              <a:lnSpc>
                <a:spcPct val="90000"/>
              </a:lnSpc>
              <a:spcBef>
                <a:spcPts val="600"/>
              </a:spcBef>
              <a:spcAft>
                <a:spcPts val="600"/>
              </a:spcAft>
              <a:buClrTx/>
              <a:buSzPct val="100000"/>
              <a:buFont typeface="Arial" panose="020B0604020202020204" pitchFamily="34" charset="0"/>
              <a:buNone/>
              <a:tabLst/>
              <a:defRPr/>
            </a:pPr>
            <a:endParaRPr kumimoji="0" lang="en-GB" sz="2600" b="1" i="0" u="none" strike="noStrike" kern="1200" cap="none" spc="0" normalizeH="0" baseline="0" noProof="0">
              <a:ln>
                <a:noFill/>
              </a:ln>
              <a:solidFill>
                <a:srgbClr val="585857"/>
              </a:solidFill>
              <a:effectLst/>
              <a:uLnTx/>
              <a:uFillTx/>
              <a:latin typeface="Aptos" panose="020B0004020202020204" pitchFamily="34" charset="0"/>
              <a:cs typeface="Calibri"/>
            </a:endParaRPr>
          </a:p>
          <a:p>
            <a:pPr marL="0" marR="0" lvl="1" indent="0" algn="ctr" defTabSz="1507937" rtl="0" eaLnBrk="1" fontAlgn="auto" latinLnBrk="0" hangingPunct="1">
              <a:lnSpc>
                <a:spcPct val="90000"/>
              </a:lnSpc>
              <a:spcBef>
                <a:spcPts val="600"/>
              </a:spcBef>
              <a:spcAft>
                <a:spcPts val="600"/>
              </a:spcAft>
              <a:buClrTx/>
              <a:buSzPct val="100000"/>
              <a:buFont typeface="Arial" panose="020B0604020202020204" pitchFamily="34" charset="0"/>
              <a:buNone/>
              <a:tabLst/>
              <a:defRPr/>
            </a:pPr>
            <a:r>
              <a:rPr kumimoji="0" lang="en-GB" sz="2600" b="1" i="0" u="none" strike="noStrike" kern="1200" cap="none" spc="0" normalizeH="0" baseline="0" noProof="0">
                <a:ln>
                  <a:noFill/>
                </a:ln>
                <a:solidFill>
                  <a:srgbClr val="585857"/>
                </a:solidFill>
                <a:effectLst/>
                <a:uLnTx/>
                <a:uFillTx/>
                <a:latin typeface="Aptos" panose="020B0004020202020204" pitchFamily="34" charset="0"/>
                <a:cs typeface="Calibri"/>
              </a:rPr>
              <a:t>Senior Leader (2025) </a:t>
            </a:r>
          </a:p>
          <a:p>
            <a:pPr marL="0" marR="0" lvl="1" indent="0" algn="ctr" defTabSz="1507937" rtl="0" eaLnBrk="1" fontAlgn="auto" latinLnBrk="0" hangingPunct="1">
              <a:lnSpc>
                <a:spcPct val="90000"/>
              </a:lnSpc>
              <a:spcBef>
                <a:spcPts val="600"/>
              </a:spcBef>
              <a:spcAft>
                <a:spcPts val="600"/>
              </a:spcAft>
              <a:buClrTx/>
              <a:buSzPct val="100000"/>
              <a:buFont typeface="Arial" panose="020B0604020202020204" pitchFamily="34" charset="0"/>
              <a:buNone/>
              <a:tabLst/>
              <a:defRPr/>
            </a:pPr>
            <a:r>
              <a:rPr lang="en-GB">
                <a:solidFill>
                  <a:srgbClr val="585857"/>
                </a:solidFill>
                <a:latin typeface="Aptos" panose="020B0004020202020204" pitchFamily="34" charset="0"/>
                <a:cs typeface="Calibri"/>
              </a:rPr>
              <a:t>Following involvement in a peer-to-peer review</a:t>
            </a:r>
            <a:endParaRPr kumimoji="0" lang="en-GB" i="0" u="none" strike="noStrike" kern="1200" cap="none" spc="0" normalizeH="0" baseline="0" noProof="0">
              <a:ln>
                <a:noFill/>
              </a:ln>
              <a:solidFill>
                <a:srgbClr val="585857"/>
              </a:solidFill>
              <a:effectLst/>
              <a:uLnTx/>
              <a:uFillTx/>
              <a:latin typeface="Aptos" panose="020B0004020202020204" pitchFamily="34" charset="0"/>
              <a:cs typeface="Calibri"/>
            </a:endParaRPr>
          </a:p>
        </p:txBody>
      </p:sp>
      <p:pic>
        <p:nvPicPr>
          <p:cNvPr id="5" name="Picture 7" descr="Logo&#10;&#10;Description automatically generated">
            <a:extLst>
              <a:ext uri="{FF2B5EF4-FFF2-40B4-BE49-F238E27FC236}">
                <a16:creationId xmlns:a16="http://schemas.microsoft.com/office/drawing/2014/main" id="{F911248C-DC20-A0B7-66A4-16520189E289}"/>
              </a:ext>
            </a:extLst>
          </p:cNvPr>
          <p:cNvPicPr>
            <a:picLocks noChangeAspect="1"/>
          </p:cNvPicPr>
          <p:nvPr/>
        </p:nvPicPr>
        <p:blipFill>
          <a:blip r:embed="rId3"/>
          <a:stretch>
            <a:fillRect/>
          </a:stretch>
        </p:blipFill>
        <p:spPr>
          <a:xfrm flipV="1">
            <a:off x="372979" y="32084"/>
            <a:ext cx="1931069" cy="1931069"/>
          </a:xfrm>
          <a:prstGeom prst="rect">
            <a:avLst/>
          </a:prstGeom>
        </p:spPr>
      </p:pic>
      <p:pic>
        <p:nvPicPr>
          <p:cNvPr id="8" name="Picture 7" descr="Logo&#10;&#10;Description automatically generated">
            <a:extLst>
              <a:ext uri="{FF2B5EF4-FFF2-40B4-BE49-F238E27FC236}">
                <a16:creationId xmlns:a16="http://schemas.microsoft.com/office/drawing/2014/main" id="{62A2B42E-649C-D87B-713C-8654FBF7362A}"/>
              </a:ext>
            </a:extLst>
          </p:cNvPr>
          <p:cNvPicPr>
            <a:picLocks noChangeAspect="1"/>
          </p:cNvPicPr>
          <p:nvPr/>
        </p:nvPicPr>
        <p:blipFill>
          <a:blip r:embed="rId3"/>
          <a:stretch>
            <a:fillRect/>
          </a:stretch>
        </p:blipFill>
        <p:spPr>
          <a:xfrm rot="10800000" flipV="1">
            <a:off x="9796177" y="4613830"/>
            <a:ext cx="1931069" cy="1931069"/>
          </a:xfrm>
          <a:prstGeom prst="rect">
            <a:avLst/>
          </a:prstGeom>
        </p:spPr>
      </p:pic>
    </p:spTree>
    <p:extLst>
      <p:ext uri="{BB962C8B-B14F-4D97-AF65-F5344CB8AC3E}">
        <p14:creationId xmlns:p14="http://schemas.microsoft.com/office/powerpoint/2010/main" val="467774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920F3-C08A-7F10-F2F3-D72FAA2EF720}"/>
              </a:ext>
            </a:extLst>
          </p:cNvPr>
          <p:cNvPicPr>
            <a:picLocks noChangeAspect="1"/>
          </p:cNvPicPr>
          <p:nvPr/>
        </p:nvPicPr>
        <p:blipFill>
          <a:blip r:embed="rId3"/>
          <a:stretch>
            <a:fillRect/>
          </a:stretch>
        </p:blipFill>
        <p:spPr>
          <a:xfrm>
            <a:off x="6096000" y="2410968"/>
            <a:ext cx="6096000" cy="2036064"/>
          </a:xfrm>
          <a:prstGeom prst="rect">
            <a:avLst/>
          </a:prstGeom>
        </p:spPr>
      </p:pic>
      <p:sp>
        <p:nvSpPr>
          <p:cNvPr id="2" name="TextBox 1">
            <a:extLst>
              <a:ext uri="{FF2B5EF4-FFF2-40B4-BE49-F238E27FC236}">
                <a16:creationId xmlns:a16="http://schemas.microsoft.com/office/drawing/2014/main" id="{EB3941E6-F00A-EBD3-30A4-05CD0763DD02}"/>
              </a:ext>
            </a:extLst>
          </p:cNvPr>
          <p:cNvSpPr txBox="1"/>
          <p:nvPr/>
        </p:nvSpPr>
        <p:spPr>
          <a:xfrm>
            <a:off x="389075" y="590090"/>
            <a:ext cx="5345519" cy="69865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600" b="1">
                <a:solidFill>
                  <a:srgbClr val="00A8A8"/>
                </a:solidFill>
                <a:latin typeface="Aptos" panose="020B0004020202020204" pitchFamily="34" charset="0"/>
                <a:ea typeface="Calibri"/>
                <a:cs typeface="Calibri"/>
              </a:rPr>
              <a:t>Careers</a:t>
            </a:r>
            <a:r>
              <a:rPr kumimoji="0" lang="en-GB" sz="3600" b="1" i="0" u="none" strike="noStrike" kern="1200" cap="none" spc="0" normalizeH="0" baseline="0" noProof="0">
                <a:ln>
                  <a:noFill/>
                </a:ln>
                <a:solidFill>
                  <a:srgbClr val="00A8A8"/>
                </a:solidFill>
                <a:effectLst/>
                <a:uLnTx/>
                <a:uFillTx/>
                <a:latin typeface="Aptos" panose="020B0004020202020204" pitchFamily="34" charset="0"/>
                <a:ea typeface="Calibri"/>
                <a:cs typeface="Calibri"/>
              </a:rPr>
              <a:t> Impact System engagement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3200" b="1">
              <a:solidFill>
                <a:srgbClr val="00A8A8"/>
              </a:solidFill>
              <a:latin typeface="Lato" panose="020F0502020204030203" pitchFamily="34" charset="77"/>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a:ln>
                  <a:noFill/>
                </a:ln>
                <a:effectLst/>
                <a:uLnTx/>
                <a:uFillTx/>
                <a:latin typeface="Aptos" panose="020B0004020202020204" pitchFamily="34" charset="0"/>
                <a:ea typeface="Calibri"/>
                <a:cs typeface="Calibri"/>
              </a:rPr>
              <a:t>The expectation is that each institution: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800">
              <a:latin typeface="Aptos" panose="020B0004020202020204" pitchFamily="34" charset="0"/>
              <a:ea typeface="Calibri"/>
              <a:cs typeface="Calibri"/>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a:ln>
                  <a:noFill/>
                </a:ln>
                <a:effectLst/>
                <a:uLnTx/>
                <a:uFillTx/>
                <a:latin typeface="Aptos" panose="020B0004020202020204" pitchFamily="34" charset="0"/>
                <a:ea typeface="Calibri"/>
                <a:cs typeface="Calibri"/>
              </a:rPr>
              <a:t>Completes an internal leadership review annually, to track and measure progress.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i="0" u="none" strike="noStrike" kern="1200" cap="none" spc="0" normalizeH="0" baseline="0" noProof="0">
              <a:ln>
                <a:noFill/>
              </a:ln>
              <a:effectLst/>
              <a:uLnTx/>
              <a:uFillTx/>
              <a:latin typeface="Aptos" panose="020B0004020202020204" pitchFamily="34" charset="0"/>
              <a:ea typeface="Calibri"/>
              <a:cs typeface="Calibri"/>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a:latin typeface="Aptos" panose="020B0004020202020204" pitchFamily="34" charset="0"/>
                <a:ea typeface="Calibri"/>
                <a:cs typeface="Calibri"/>
              </a:rPr>
              <a:t>Engages in a peer-to-peer review every three years        </a:t>
            </a:r>
            <a:r>
              <a:rPr lang="en-GB" sz="2000">
                <a:latin typeface="Aptos" panose="020B0004020202020204" pitchFamily="34" charset="0"/>
                <a:ea typeface="Calibri"/>
                <a:cs typeface="Calibri"/>
              </a:rPr>
              <a:t>(with every institution to have taken part    by 2028/29).</a:t>
            </a:r>
            <a:endParaRPr kumimoji="0" lang="en-GB" sz="2000" i="0" u="none" strike="noStrike" kern="1200" cap="none" spc="0" normalizeH="0" baseline="0" noProof="0">
              <a:ln>
                <a:noFill/>
              </a:ln>
              <a:effectLst/>
              <a:uLnTx/>
              <a:uFillTx/>
              <a:latin typeface="Aptos" panose="020B0004020202020204" pitchFamily="34" charset="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800">
              <a:latin typeface="Aptos" panose="020B0004020202020204" pitchFamily="34" charset="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i="0" u="none" strike="noStrike" kern="1200" cap="none" spc="0" normalizeH="0" baseline="0" noProof="0">
              <a:ln>
                <a:noFill/>
              </a:ln>
              <a:effectLst/>
              <a:uLnTx/>
              <a:uFillTx/>
              <a:latin typeface="Aptos" panose="020B0004020202020204" pitchFamily="34" charset="0"/>
            </a:endParaRPr>
          </a:p>
        </p:txBody>
      </p:sp>
    </p:spTree>
    <p:extLst>
      <p:ext uri="{BB962C8B-B14F-4D97-AF65-F5344CB8AC3E}">
        <p14:creationId xmlns:p14="http://schemas.microsoft.com/office/powerpoint/2010/main" val="683372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8A124EA-3375-612A-BC90-A2FA735DAA04}"/>
              </a:ext>
            </a:extLst>
          </p:cNvPr>
          <p:cNvSpPr/>
          <p:nvPr/>
        </p:nvSpPr>
        <p:spPr>
          <a:xfrm>
            <a:off x="705393" y="1470548"/>
            <a:ext cx="10450287" cy="4648629"/>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03C4614-D6FA-84A9-5823-705462B72D1A}"/>
              </a:ext>
            </a:extLst>
          </p:cNvPr>
          <p:cNvSpPr txBox="1"/>
          <p:nvPr/>
        </p:nvSpPr>
        <p:spPr>
          <a:xfrm>
            <a:off x="885822" y="1909577"/>
            <a:ext cx="10089427" cy="3477875"/>
          </a:xfrm>
          <a:prstGeom prst="rect">
            <a:avLst/>
          </a:prstGeom>
          <a:noFill/>
        </p:spPr>
        <p:txBody>
          <a:bodyPr wrap="square">
            <a:spAutoFit/>
          </a:bodyPr>
          <a:lstStyle/>
          <a:p>
            <a:pPr algn="ctr"/>
            <a:r>
              <a:rPr lang="en-GB" sz="4400">
                <a:solidFill>
                  <a:schemeClr val="bg1"/>
                </a:solidFill>
                <a:latin typeface="Aptos" panose="020B0004020202020204" pitchFamily="34" charset="0"/>
              </a:rPr>
              <a:t>Without strategic reflection, </a:t>
            </a:r>
          </a:p>
          <a:p>
            <a:pPr algn="ctr"/>
            <a:r>
              <a:rPr lang="en-GB" sz="4400">
                <a:solidFill>
                  <a:schemeClr val="bg1"/>
                </a:solidFill>
                <a:latin typeface="Aptos" panose="020B0004020202020204" pitchFamily="34" charset="0"/>
              </a:rPr>
              <a:t>careers provision risks remaining fragmented, reactive, and disconnected from wider improvement efforts, </a:t>
            </a:r>
          </a:p>
          <a:p>
            <a:pPr algn="ctr"/>
            <a:r>
              <a:rPr lang="en-GB" sz="4400">
                <a:solidFill>
                  <a:schemeClr val="bg1"/>
                </a:solidFill>
                <a:latin typeface="Aptos" panose="020B0004020202020204" pitchFamily="34" charset="0"/>
              </a:rPr>
              <a:t>ultimately limiting its impact on learners. </a:t>
            </a:r>
          </a:p>
        </p:txBody>
      </p:sp>
    </p:spTree>
    <p:extLst>
      <p:ext uri="{BB962C8B-B14F-4D97-AF65-F5344CB8AC3E}">
        <p14:creationId xmlns:p14="http://schemas.microsoft.com/office/powerpoint/2010/main" val="2727973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27338-90D6-6603-272E-8170C4EDB3AA}"/>
              </a:ext>
            </a:extLst>
          </p:cNvPr>
          <p:cNvSpPr txBox="1"/>
          <p:nvPr/>
        </p:nvSpPr>
        <p:spPr>
          <a:xfrm>
            <a:off x="702816" y="2644170"/>
            <a:ext cx="3033161" cy="1569660"/>
          </a:xfrm>
          <a:prstGeom prst="rect">
            <a:avLst/>
          </a:prstGeom>
          <a:noFill/>
        </p:spPr>
        <p:txBody>
          <a:bodyPr wrap="square" rtlCol="0">
            <a:spAutoFit/>
          </a:bodyPr>
          <a:lstStyle/>
          <a:p>
            <a:r>
              <a:rPr lang="en-GB" sz="4800" b="1">
                <a:solidFill>
                  <a:schemeClr val="tx2"/>
                </a:solidFill>
                <a:latin typeface="Aptos" panose="020B0004020202020204" pitchFamily="34" charset="0"/>
              </a:rPr>
              <a:t>Session Aims</a:t>
            </a:r>
          </a:p>
        </p:txBody>
      </p:sp>
      <p:sp>
        <p:nvSpPr>
          <p:cNvPr id="3" name="TextBox 2">
            <a:extLst>
              <a:ext uri="{FF2B5EF4-FFF2-40B4-BE49-F238E27FC236}">
                <a16:creationId xmlns:a16="http://schemas.microsoft.com/office/drawing/2014/main" id="{3B14AE20-4A17-2DB5-0C5F-3180883507BB}"/>
              </a:ext>
            </a:extLst>
          </p:cNvPr>
          <p:cNvSpPr txBox="1"/>
          <p:nvPr/>
        </p:nvSpPr>
        <p:spPr>
          <a:xfrm>
            <a:off x="4513406" y="1720839"/>
            <a:ext cx="7263161" cy="3785652"/>
          </a:xfrm>
          <a:prstGeom prst="rect">
            <a:avLst/>
          </a:prstGeom>
          <a:noFill/>
        </p:spPr>
        <p:txBody>
          <a:bodyPr wrap="square" rtlCol="0">
            <a:spAutoFit/>
          </a:bodyPr>
          <a:lstStyle/>
          <a:p>
            <a:endParaRPr lang="en-GB" sz="2400">
              <a:solidFill>
                <a:schemeClr val="bg1"/>
              </a:solidFill>
            </a:endParaRPr>
          </a:p>
          <a:p>
            <a:pPr marL="285750" indent="-285750">
              <a:buFont typeface="Arial" panose="020B0604020202020204" pitchFamily="34" charset="0"/>
              <a:buChar char="•"/>
            </a:pPr>
            <a:r>
              <a:rPr lang="en-GB" sz="2400">
                <a:solidFill>
                  <a:schemeClr val="bg1"/>
                </a:solidFill>
              </a:rPr>
              <a:t>To appreciate how engaging with the Careers Impact System can support continuous improvement.</a:t>
            </a:r>
          </a:p>
          <a:p>
            <a:pPr marL="285750" indent="-285750">
              <a:buFont typeface="Arial" panose="020B0604020202020204" pitchFamily="34" charset="0"/>
              <a:buChar char="•"/>
            </a:pPr>
            <a:endParaRPr lang="en-GB" sz="2400">
              <a:solidFill>
                <a:schemeClr val="bg1"/>
              </a:solidFill>
            </a:endParaRPr>
          </a:p>
          <a:p>
            <a:pPr marL="285750" indent="-285750">
              <a:buFont typeface="Arial" panose="020B0604020202020204" pitchFamily="34" charset="0"/>
              <a:buChar char="•"/>
            </a:pPr>
            <a:r>
              <a:rPr lang="en-GB" sz="2400">
                <a:solidFill>
                  <a:schemeClr val="bg1"/>
                </a:solidFill>
              </a:rPr>
              <a:t>To understand the value &amp; purpose of engaging with a Careers Impact peer-to-peer review.</a:t>
            </a:r>
          </a:p>
          <a:p>
            <a:pPr marL="285750" indent="-285750">
              <a:buFont typeface="Arial" panose="020B0604020202020204" pitchFamily="34" charset="0"/>
              <a:buChar char="•"/>
            </a:pPr>
            <a:endParaRPr lang="en-GB" sz="2400">
              <a:solidFill>
                <a:schemeClr val="bg1"/>
              </a:solidFill>
            </a:endParaRPr>
          </a:p>
          <a:p>
            <a:pPr marL="285750" indent="-285750">
              <a:buFont typeface="Arial" panose="020B0604020202020204" pitchFamily="34" charset="0"/>
              <a:buChar char="•"/>
            </a:pPr>
            <a:r>
              <a:rPr lang="en-GB" sz="2400">
                <a:solidFill>
                  <a:schemeClr val="bg1"/>
                </a:solidFill>
              </a:rPr>
              <a:t>To understand the process and commitment to engage in a Careers Impact peer-to-peer review.</a:t>
            </a:r>
          </a:p>
          <a:p>
            <a:endParaRPr lang="en-GB" sz="2400">
              <a:solidFill>
                <a:schemeClr val="bg1"/>
              </a:solidFill>
            </a:endParaRPr>
          </a:p>
        </p:txBody>
      </p:sp>
    </p:spTree>
    <p:extLst>
      <p:ext uri="{BB962C8B-B14F-4D97-AF65-F5344CB8AC3E}">
        <p14:creationId xmlns:p14="http://schemas.microsoft.com/office/powerpoint/2010/main" val="1798933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2345AE-24E6-30BB-5B49-8E1341368818}"/>
              </a:ext>
            </a:extLst>
          </p:cNvPr>
          <p:cNvSpPr txBox="1"/>
          <p:nvPr/>
        </p:nvSpPr>
        <p:spPr>
          <a:xfrm>
            <a:off x="4635190" y="2967335"/>
            <a:ext cx="29216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t>Q&amp;A</a:t>
            </a:r>
          </a:p>
        </p:txBody>
      </p:sp>
    </p:spTree>
    <p:extLst>
      <p:ext uri="{BB962C8B-B14F-4D97-AF65-F5344CB8AC3E}">
        <p14:creationId xmlns:p14="http://schemas.microsoft.com/office/powerpoint/2010/main" val="2050423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168B3F-6411-26BA-D229-47C98AA2B21C}"/>
              </a:ext>
            </a:extLst>
          </p:cNvPr>
          <p:cNvSpPr txBox="1"/>
          <p:nvPr/>
        </p:nvSpPr>
        <p:spPr>
          <a:xfrm>
            <a:off x="813759" y="598098"/>
            <a:ext cx="9816859"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2"/>
                </a:solidFill>
              </a:rPr>
              <a:t>Careers education</a:t>
            </a:r>
            <a:endParaRPr lang="en-US" sz="3200" b="1" dirty="0">
              <a:solidFill>
                <a:schemeClr val="bg2"/>
              </a:solidFill>
              <a:ea typeface="Calibri"/>
              <a:cs typeface="Calibri"/>
            </a:endParaRPr>
          </a:p>
          <a:p>
            <a:endParaRPr lang="en-US" sz="3200" b="1" dirty="0">
              <a:solidFill>
                <a:schemeClr val="bg2"/>
              </a:solidFill>
              <a:ea typeface="Calibri"/>
              <a:cs typeface="Calibri"/>
            </a:endParaRPr>
          </a:p>
          <a:p>
            <a:r>
              <a:rPr lang="en-US" sz="3200" b="1" dirty="0">
                <a:solidFill>
                  <a:schemeClr val="bg2"/>
                </a:solidFill>
              </a:rPr>
              <a:t>In gathering evidence about careers education, inspectors consider the extent to which: </a:t>
            </a:r>
            <a:endParaRPr lang="en-US" sz="3200" b="1" dirty="0">
              <a:solidFill>
                <a:schemeClr val="bg2"/>
              </a:solidFill>
              <a:ea typeface="Calibri"/>
              <a:cs typeface="Calibri"/>
            </a:endParaRPr>
          </a:p>
          <a:p>
            <a:endParaRPr lang="en-US" sz="3200" b="1" dirty="0">
              <a:solidFill>
                <a:schemeClr val="bg2"/>
              </a:solidFill>
            </a:endParaRPr>
          </a:p>
          <a:p>
            <a:pPr marL="285750" indent="-285750">
              <a:buFont typeface="Arial"/>
              <a:buChar char="•"/>
            </a:pPr>
            <a:r>
              <a:rPr lang="en-US" dirty="0"/>
              <a:t>Leaders ensure that all secondary-age pupils are well prepared and supported to progress in education, employment or training, including continuing in education or training until at least their 18th birthday</a:t>
            </a:r>
          </a:p>
          <a:p>
            <a:pPr marL="285750" indent="-285750">
              <a:buFont typeface="Arial"/>
              <a:buChar char="•"/>
            </a:pPr>
            <a:r>
              <a:rPr lang="en-US" dirty="0"/>
              <a:t>where relevant, there is an appropriate careers </a:t>
            </a:r>
            <a:r>
              <a:rPr lang="en-US" dirty="0" err="1"/>
              <a:t>programme</a:t>
            </a:r>
            <a:r>
              <a:rPr lang="en-US" dirty="0"/>
              <a:t> that meets the Gatsby Benchmarks and includes impartial advice and guidance from a qualified careers adviser, opportunities for workplace experiences, and engagement with employers, colleges, training providers and universities</a:t>
            </a:r>
            <a:endParaRPr lang="en-US" dirty="0">
              <a:ea typeface="Calibri"/>
              <a:cs typeface="Calibri"/>
            </a:endParaRPr>
          </a:p>
          <a:p>
            <a:pPr marL="285750" indent="-285750">
              <a:buFont typeface="Arial"/>
              <a:buChar char="•"/>
            </a:pPr>
            <a:r>
              <a:rPr lang="en-US" dirty="0"/>
              <a:t>secondary-age pupils have an appropriate understanding of relevant trends in local and national employment and the implications of the choices they make in relation to these</a:t>
            </a:r>
            <a:endParaRPr lang="en-US" dirty="0">
              <a:ea typeface="Calibri"/>
              <a:cs typeface="Calibri"/>
            </a:endParaRPr>
          </a:p>
          <a:p>
            <a:pPr marL="285750" indent="-285750">
              <a:buFont typeface="Arial"/>
              <a:buChar char="•"/>
            </a:pPr>
            <a:r>
              <a:rPr lang="en-US" dirty="0"/>
              <a:t>pupils with SEND develop independence, contribute to their community, make positive friendships and are supported to be as healthy as possible</a:t>
            </a:r>
            <a:endParaRPr lang="en-US">
              <a:ea typeface="Calibri"/>
              <a:cs typeface="Calibri"/>
            </a:endParaRPr>
          </a:p>
        </p:txBody>
      </p:sp>
    </p:spTree>
    <p:extLst>
      <p:ext uri="{BB962C8B-B14F-4D97-AF65-F5344CB8AC3E}">
        <p14:creationId xmlns:p14="http://schemas.microsoft.com/office/powerpoint/2010/main" val="4058636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36580-29E2-01DE-5C54-25C600E7E3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16301F7-297D-FD58-40C9-219E6ED5533F}"/>
              </a:ext>
            </a:extLst>
          </p:cNvPr>
          <p:cNvSpPr txBox="1"/>
          <p:nvPr/>
        </p:nvSpPr>
        <p:spPr>
          <a:xfrm>
            <a:off x="813759" y="598098"/>
            <a:ext cx="9816859" cy="6217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2"/>
                </a:solidFill>
              </a:rPr>
              <a:t>Other careers indicators in inspection toolkit</a:t>
            </a:r>
          </a:p>
          <a:p>
            <a:r>
              <a:rPr lang="en-US" sz="3200" dirty="0">
                <a:solidFill>
                  <a:schemeClr val="bg2"/>
                </a:solidFill>
                <a:ea typeface="Calibri"/>
                <a:cs typeface="Calibri"/>
              </a:rPr>
              <a:t>Personal Development and well-being</a:t>
            </a:r>
          </a:p>
          <a:p>
            <a:r>
              <a:rPr lang="en-US" dirty="0">
                <a:solidFill>
                  <a:schemeClr val="bg2"/>
                </a:solidFill>
                <a:ea typeface="+mn-lt"/>
                <a:cs typeface="+mn-lt"/>
              </a:rPr>
              <a:t>supporting pupils’ readiness for the next phase of education, training or employment so that they are equipped to make the transition successfully, including by providing impartial careers information, education, advice and guidance for secondary-age pupils </a:t>
            </a:r>
            <a:endParaRPr lang="en-US" dirty="0">
              <a:solidFill>
                <a:schemeClr val="bg2"/>
              </a:solidFill>
            </a:endParaRPr>
          </a:p>
          <a:p>
            <a:endParaRPr lang="en-US" dirty="0">
              <a:solidFill>
                <a:schemeClr val="bg2"/>
              </a:solidFill>
              <a:ea typeface="Calibri"/>
              <a:cs typeface="Calibri"/>
            </a:endParaRPr>
          </a:p>
          <a:p>
            <a:r>
              <a:rPr lang="en-US" sz="3200" dirty="0">
                <a:solidFill>
                  <a:schemeClr val="bg2"/>
                </a:solidFill>
                <a:ea typeface="Calibri"/>
                <a:cs typeface="Calibri"/>
              </a:rPr>
              <a:t>Inclusive personal development and well being</a:t>
            </a:r>
          </a:p>
          <a:p>
            <a:r>
              <a:rPr lang="en-US" dirty="0">
                <a:solidFill>
                  <a:schemeClr val="bg2"/>
                </a:solidFill>
                <a:ea typeface="+mn-lt"/>
                <a:cs typeface="+mn-lt"/>
              </a:rPr>
              <a:t>all pupils benefit from high-quality careers education opportunities, where relevant, including the groups of pupils listed above</a:t>
            </a:r>
            <a:endParaRPr lang="en-US" b="1" dirty="0">
              <a:solidFill>
                <a:schemeClr val="bg2"/>
              </a:solidFill>
              <a:ea typeface="Calibri"/>
              <a:cs typeface="Calibri"/>
            </a:endParaRPr>
          </a:p>
          <a:p>
            <a:pPr marL="457200" indent="-457200">
              <a:buFont typeface="Calibri"/>
              <a:buChar char="-"/>
            </a:pPr>
            <a:endParaRPr lang="en-US" dirty="0">
              <a:solidFill>
                <a:schemeClr val="bg2"/>
              </a:solidFill>
              <a:ea typeface="Calibri"/>
              <a:cs typeface="Calibri"/>
            </a:endParaRPr>
          </a:p>
          <a:p>
            <a:r>
              <a:rPr lang="en-US" sz="2800" dirty="0">
                <a:solidFill>
                  <a:schemeClr val="bg2"/>
                </a:solidFill>
                <a:ea typeface="Calibri"/>
                <a:cs typeface="Calibri"/>
              </a:rPr>
              <a:t>Expected standard:</a:t>
            </a:r>
          </a:p>
          <a:p>
            <a:r>
              <a:rPr lang="en-US" dirty="0">
                <a:ea typeface="+mn-lt"/>
                <a:cs typeface="+mn-lt"/>
              </a:rPr>
              <a:t>The school’s careers education, where relevant, prepares pupils for future education, employment or training. The school is making steady progress towards the Gatsby benchmarks</a:t>
            </a:r>
            <a:endParaRPr lang="en-US" dirty="0">
              <a:solidFill>
                <a:srgbClr val="026893"/>
              </a:solidFill>
              <a:ea typeface="+mn-lt"/>
              <a:cs typeface="+mn-lt"/>
            </a:endParaRPr>
          </a:p>
          <a:p>
            <a:endParaRPr lang="en-US" dirty="0">
              <a:ea typeface="Calibri" panose="020F0502020204030204"/>
              <a:cs typeface="Calibri" panose="020F0502020204030204"/>
            </a:endParaRPr>
          </a:p>
          <a:p>
            <a:r>
              <a:rPr lang="en-US" sz="4000" b="1" dirty="0">
                <a:ea typeface="Calibri" panose="020F0502020204030204"/>
                <a:cs typeface="Calibri" panose="020F0502020204030204"/>
              </a:rPr>
              <a:t>Post 16 Provision</a:t>
            </a:r>
          </a:p>
          <a:p>
            <a:r>
              <a:rPr lang="en-US" dirty="0">
                <a:ea typeface="+mn-lt"/>
                <a:cs typeface="+mn-lt"/>
              </a:rPr>
              <a:t>how the wider curriculum enriches students’ education by providing careers education, work experience, industry placements, RSHE and non-qualification activities to equip them with vital life skills for adulthood, successful employment or higher-level study</a:t>
            </a:r>
            <a:endParaRPr lang="en-US" dirty="0"/>
          </a:p>
        </p:txBody>
      </p:sp>
    </p:spTree>
    <p:extLst>
      <p:ext uri="{BB962C8B-B14F-4D97-AF65-F5344CB8AC3E}">
        <p14:creationId xmlns:p14="http://schemas.microsoft.com/office/powerpoint/2010/main" val="2171120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4E418-ED90-D6A7-0463-FB325EBB07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792BDF8-D563-96A0-40BA-569A99C000F7}"/>
              </a:ext>
            </a:extLst>
          </p:cNvPr>
          <p:cNvSpPr txBox="1"/>
          <p:nvPr/>
        </p:nvSpPr>
        <p:spPr>
          <a:xfrm>
            <a:off x="813759" y="598098"/>
            <a:ext cx="9816859"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2"/>
                </a:solidFill>
                <a:ea typeface="+mn-lt"/>
                <a:cs typeface="+mn-lt"/>
              </a:rPr>
              <a:t>Inspectors (different provider types, e.g. UTCs): </a:t>
            </a:r>
            <a:endParaRPr lang="en-US" dirty="0">
              <a:solidFill>
                <a:schemeClr val="bg2"/>
              </a:solidFill>
              <a:ea typeface="+mn-lt"/>
              <a:cs typeface="+mn-lt"/>
            </a:endParaRPr>
          </a:p>
          <a:p>
            <a:pPr marL="457200" indent="-457200">
              <a:buFont typeface="Calibri"/>
              <a:buChar char="-"/>
            </a:pPr>
            <a:r>
              <a:rPr lang="en-US" dirty="0">
                <a:solidFill>
                  <a:schemeClr val="bg2"/>
                </a:solidFill>
                <a:ea typeface="+mn-lt"/>
                <a:cs typeface="+mn-lt"/>
              </a:rPr>
              <a:t>work with leaders to understand the setting’s unique nature and its context, including its curriculum offer, its links to the world of work, and how it prepares students for future careers</a:t>
            </a:r>
            <a:endParaRPr lang="en-US">
              <a:solidFill>
                <a:schemeClr val="bg2"/>
              </a:solidFill>
              <a:ea typeface="+mn-lt"/>
              <a:cs typeface="+mn-lt"/>
            </a:endParaRPr>
          </a:p>
          <a:p>
            <a:pPr marL="457200" indent="-457200">
              <a:buFont typeface="Calibri"/>
              <a:buChar char="-"/>
            </a:pPr>
            <a:endParaRPr lang="en-US" dirty="0">
              <a:solidFill>
                <a:schemeClr val="bg2"/>
              </a:solidFill>
              <a:ea typeface="Calibri"/>
              <a:cs typeface="Calibri"/>
            </a:endParaRPr>
          </a:p>
          <a:p>
            <a:r>
              <a:rPr lang="en-US" sz="3600" dirty="0">
                <a:solidFill>
                  <a:schemeClr val="bg2"/>
                </a:solidFill>
                <a:ea typeface="Calibri"/>
                <a:cs typeface="Calibri"/>
              </a:rPr>
              <a:t>Curriculum and Teaching</a:t>
            </a:r>
          </a:p>
          <a:p>
            <a:r>
              <a:rPr lang="en-US" dirty="0">
                <a:solidFill>
                  <a:schemeClr val="bg2"/>
                </a:solidFill>
                <a:ea typeface="+mn-lt"/>
                <a:cs typeface="+mn-lt"/>
              </a:rPr>
              <a:t>teachers link curriculum learning with careers; they highlight progression routes for their subject and how the knowledge and skills developed in it are relevant to a wide range of career pathways </a:t>
            </a:r>
            <a:endParaRPr lang="en-US" dirty="0">
              <a:solidFill>
                <a:schemeClr val="bg2"/>
              </a:solidFill>
            </a:endParaRPr>
          </a:p>
          <a:p>
            <a:endParaRPr lang="en-US" dirty="0">
              <a:solidFill>
                <a:schemeClr val="bg2"/>
              </a:solidFill>
              <a:ea typeface="Calibri"/>
              <a:cs typeface="Calibri"/>
            </a:endParaRPr>
          </a:p>
          <a:p>
            <a:r>
              <a:rPr lang="en-US" sz="3600" dirty="0">
                <a:solidFill>
                  <a:schemeClr val="bg2"/>
                </a:solidFill>
                <a:ea typeface="Calibri"/>
                <a:cs typeface="Calibri"/>
              </a:rPr>
              <a:t>Preparation for next steps</a:t>
            </a:r>
          </a:p>
          <a:p>
            <a:r>
              <a:rPr lang="en-US" dirty="0">
                <a:solidFill>
                  <a:schemeClr val="bg2"/>
                </a:solidFill>
                <a:ea typeface="+mn-lt"/>
                <a:cs typeface="+mn-lt"/>
              </a:rPr>
              <a:t>the work-related learning and careers </a:t>
            </a:r>
            <a:r>
              <a:rPr lang="en-US" dirty="0" err="1">
                <a:solidFill>
                  <a:schemeClr val="bg2"/>
                </a:solidFill>
                <a:ea typeface="+mn-lt"/>
                <a:cs typeface="+mn-lt"/>
              </a:rPr>
              <a:t>programme</a:t>
            </a:r>
            <a:r>
              <a:rPr lang="en-US" dirty="0">
                <a:solidFill>
                  <a:schemeClr val="bg2"/>
                </a:solidFill>
                <a:ea typeface="+mn-lt"/>
                <a:cs typeface="+mn-lt"/>
              </a:rPr>
              <a:t> meets the requirements of the 16 to 19 study </a:t>
            </a:r>
            <a:r>
              <a:rPr lang="en-US" dirty="0" err="1">
                <a:solidFill>
                  <a:schemeClr val="bg2"/>
                </a:solidFill>
                <a:ea typeface="+mn-lt"/>
                <a:cs typeface="+mn-lt"/>
              </a:rPr>
              <a:t>programme</a:t>
            </a:r>
            <a:r>
              <a:rPr lang="en-US" dirty="0">
                <a:solidFill>
                  <a:schemeClr val="bg2"/>
                </a:solidFill>
                <a:ea typeface="+mn-lt"/>
                <a:cs typeface="+mn-lt"/>
              </a:rPr>
              <a:t> and includes high-quality work experience; work-related learning is well planned and relevant</a:t>
            </a:r>
            <a:endParaRPr lang="en-US" dirty="0">
              <a:solidFill>
                <a:schemeClr val="bg2"/>
              </a:solidFill>
            </a:endParaRPr>
          </a:p>
          <a:p>
            <a:endParaRPr lang="en-US" sz="3600" dirty="0">
              <a:solidFill>
                <a:schemeClr val="bg2"/>
              </a:solidFill>
              <a:ea typeface="Calibri"/>
              <a:cs typeface="Calibri"/>
            </a:endParaRPr>
          </a:p>
          <a:p>
            <a:r>
              <a:rPr lang="en-US" sz="3600" dirty="0">
                <a:solidFill>
                  <a:schemeClr val="bg2"/>
                </a:solidFill>
                <a:ea typeface="+mn-lt"/>
                <a:cs typeface="+mn-lt"/>
              </a:rPr>
              <a:t>Inclusive practices in the post-16 provision</a:t>
            </a:r>
            <a:endParaRPr lang="en-US" sz="3600" dirty="0">
              <a:solidFill>
                <a:schemeClr val="bg2"/>
              </a:solidFill>
            </a:endParaRPr>
          </a:p>
          <a:p>
            <a:r>
              <a:rPr lang="en-US" dirty="0">
                <a:solidFill>
                  <a:schemeClr val="bg2"/>
                </a:solidFill>
                <a:ea typeface="+mn-lt"/>
                <a:cs typeface="+mn-lt"/>
              </a:rPr>
              <a:t>structured careers education and guidance provide tailored support so that these groups of students are able to make informed decisions about their next steps </a:t>
            </a:r>
            <a:endParaRPr lang="en-US" dirty="0">
              <a:solidFill>
                <a:schemeClr val="bg2"/>
              </a:solidFill>
            </a:endParaRPr>
          </a:p>
          <a:p>
            <a:pPr marL="457200" indent="-457200">
              <a:buFont typeface="Calibri"/>
              <a:buChar char="-"/>
            </a:pPr>
            <a:endParaRPr lang="en-US" dirty="0">
              <a:solidFill>
                <a:schemeClr val="bg2"/>
              </a:solidFill>
              <a:ea typeface="Calibri"/>
              <a:cs typeface="Calibri"/>
            </a:endParaRPr>
          </a:p>
        </p:txBody>
      </p:sp>
    </p:spTree>
    <p:extLst>
      <p:ext uri="{BB962C8B-B14F-4D97-AF65-F5344CB8AC3E}">
        <p14:creationId xmlns:p14="http://schemas.microsoft.com/office/powerpoint/2010/main" val="923530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31FC-5696-40C6-2F9F-CEF2DF790FE6}"/>
            </a:ext>
          </a:extLst>
        </p:cNvPr>
        <p:cNvGrpSpPr/>
        <p:nvPr/>
      </p:nvGrpSpPr>
      <p:grpSpPr>
        <a:xfrm>
          <a:off x="0" y="0"/>
          <a:ext cx="0" cy="0"/>
          <a:chOff x="0" y="0"/>
          <a:chExt cx="0" cy="0"/>
        </a:xfrm>
      </p:grpSpPr>
    </p:spTree>
    <p:extLst>
      <p:ext uri="{BB962C8B-B14F-4D97-AF65-F5344CB8AC3E}">
        <p14:creationId xmlns:p14="http://schemas.microsoft.com/office/powerpoint/2010/main" val="1672110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E3FA64-7853-9F66-55CB-E8CBFBB60658}"/>
              </a:ext>
            </a:extLst>
          </p:cNvPr>
          <p:cNvPicPr>
            <a:picLocks noChangeAspect="1"/>
          </p:cNvPicPr>
          <p:nvPr/>
        </p:nvPicPr>
        <p:blipFill rotWithShape="1">
          <a:blip r:embed="rId3"/>
          <a:srcRect r="2811"/>
          <a:stretch/>
        </p:blipFill>
        <p:spPr>
          <a:xfrm>
            <a:off x="279365" y="309282"/>
            <a:ext cx="11779801" cy="5943600"/>
          </a:xfrm>
          <a:prstGeom prst="rect">
            <a:avLst/>
          </a:prstGeom>
        </p:spPr>
      </p:pic>
    </p:spTree>
    <p:extLst>
      <p:ext uri="{BB962C8B-B14F-4D97-AF65-F5344CB8AC3E}">
        <p14:creationId xmlns:p14="http://schemas.microsoft.com/office/powerpoint/2010/main" val="98987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diagram of a diagram&#10;&#10;AI-generated content may be incorrect.">
            <a:extLst>
              <a:ext uri="{FF2B5EF4-FFF2-40B4-BE49-F238E27FC236}">
                <a16:creationId xmlns:a16="http://schemas.microsoft.com/office/drawing/2014/main" id="{31136BB5-1D1A-52A3-7993-4B7FB17A6E77}"/>
              </a:ext>
            </a:extLst>
          </p:cNvPr>
          <p:cNvPicPr>
            <a:picLocks noChangeAspect="1"/>
          </p:cNvPicPr>
          <p:nvPr/>
        </p:nvPicPr>
        <p:blipFill>
          <a:blip r:embed="rId3"/>
          <a:stretch>
            <a:fillRect/>
          </a:stretch>
        </p:blipFill>
        <p:spPr>
          <a:xfrm>
            <a:off x="0" y="1485320"/>
            <a:ext cx="12192000" cy="4075314"/>
          </a:xfrm>
          <a:prstGeom prst="rect">
            <a:avLst/>
          </a:prstGeom>
        </p:spPr>
      </p:pic>
      <p:sp>
        <p:nvSpPr>
          <p:cNvPr id="5" name="TextBox 4">
            <a:extLst>
              <a:ext uri="{FF2B5EF4-FFF2-40B4-BE49-F238E27FC236}">
                <a16:creationId xmlns:a16="http://schemas.microsoft.com/office/drawing/2014/main" id="{EB3941E6-F00A-EBD3-30A4-05CD0763DD02}"/>
              </a:ext>
            </a:extLst>
          </p:cNvPr>
          <p:cNvSpPr txBox="1"/>
          <p:nvPr/>
        </p:nvSpPr>
        <p:spPr>
          <a:xfrm>
            <a:off x="447224" y="559169"/>
            <a:ext cx="84651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8A8"/>
                </a:solidFill>
                <a:effectLst/>
                <a:uLnTx/>
                <a:uFillTx/>
                <a:latin typeface="Lato" panose="020F0502020204030203" pitchFamily="34" charset="77"/>
                <a:ea typeface="Calibri"/>
                <a:cs typeface="Calibri"/>
              </a:rPr>
              <a:t>The Careers Impact Model</a:t>
            </a:r>
            <a:endParaRPr kumimoji="0" lang="en-GB" sz="3200" b="1" i="0" u="none" strike="noStrike" kern="1200" cap="none" spc="0" normalizeH="0" baseline="0" noProof="0">
              <a:ln>
                <a:noFill/>
              </a:ln>
              <a:solidFill>
                <a:srgbClr val="00A8A8"/>
              </a:solidFill>
              <a:effectLst/>
              <a:uLnTx/>
              <a:uFillTx/>
              <a:latin typeface="Lato" panose="020F0502020204030203" pitchFamily="34" charset="77"/>
            </a:endParaRPr>
          </a:p>
        </p:txBody>
      </p:sp>
    </p:spTree>
    <p:extLst>
      <p:ext uri="{BB962C8B-B14F-4D97-AF65-F5344CB8AC3E}">
        <p14:creationId xmlns:p14="http://schemas.microsoft.com/office/powerpoint/2010/main" val="139111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985194-4386-0049-95AF-53291C857C57}"/>
              </a:ext>
            </a:extLst>
          </p:cNvPr>
          <p:cNvSpPr txBox="1"/>
          <p:nvPr/>
        </p:nvSpPr>
        <p:spPr>
          <a:xfrm>
            <a:off x="370537" y="1716500"/>
            <a:ext cx="3939688" cy="34250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schemeClr val="tx2"/>
                </a:solidFill>
                <a:effectLst/>
                <a:uLnTx/>
                <a:uFillTx/>
                <a:latin typeface="Aptos" panose="020B0004020202020204" pitchFamily="34" charset="0"/>
              </a:rPr>
              <a:t>What does the</a:t>
            </a:r>
            <a:r>
              <a:rPr kumimoji="0" lang="en-US" sz="4800" b="1" i="0" u="none" strike="noStrike" kern="1200" cap="none" spc="0" normalizeH="0" baseline="0" noProof="0">
                <a:ln>
                  <a:noFill/>
                </a:ln>
                <a:solidFill>
                  <a:schemeClr val="tx2"/>
                </a:solidFill>
                <a:effectLst/>
                <a:uLnTx/>
                <a:uFillTx/>
                <a:latin typeface="Aptos" panose="020B0004020202020204" pitchFamily="34" charset="0"/>
              </a:rPr>
              <a:t> Careers Impact System </a:t>
            </a:r>
            <a:r>
              <a:rPr kumimoji="0" lang="en-US" sz="4800" b="0" i="0" u="none" strike="noStrike" kern="1200" cap="none" spc="0" normalizeH="0" baseline="0" noProof="0">
                <a:ln>
                  <a:noFill/>
                </a:ln>
                <a:solidFill>
                  <a:schemeClr val="tx2"/>
                </a:solidFill>
                <a:effectLst/>
                <a:uLnTx/>
                <a:uFillTx/>
                <a:latin typeface="Aptos" panose="020B0004020202020204" pitchFamily="34" charset="0"/>
              </a:rPr>
              <a:t>give us?</a:t>
            </a:r>
          </a:p>
        </p:txBody>
      </p:sp>
      <p:graphicFrame>
        <p:nvGraphicFramePr>
          <p:cNvPr id="7" name="TextBox 1">
            <a:extLst>
              <a:ext uri="{FF2B5EF4-FFF2-40B4-BE49-F238E27FC236}">
                <a16:creationId xmlns:a16="http://schemas.microsoft.com/office/drawing/2014/main" id="{F0062126-C11A-9F7E-7343-B243A18834F2}"/>
              </a:ext>
            </a:extLst>
          </p:cNvPr>
          <p:cNvGraphicFramePr/>
          <p:nvPr>
            <p:extLst>
              <p:ext uri="{D42A27DB-BD31-4B8C-83A1-F6EECF244321}">
                <p14:modId xmlns:p14="http://schemas.microsoft.com/office/powerpoint/2010/main" val="2362503073"/>
              </p:ext>
            </p:extLst>
          </p:nvPr>
        </p:nvGraphicFramePr>
        <p:xfrm>
          <a:off x="4571999" y="1077686"/>
          <a:ext cx="6117772" cy="5266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3025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920F3-C08A-7F10-F2F3-D72FAA2EF720}"/>
              </a:ext>
            </a:extLst>
          </p:cNvPr>
          <p:cNvPicPr>
            <a:picLocks noChangeAspect="1"/>
          </p:cNvPicPr>
          <p:nvPr/>
        </p:nvPicPr>
        <p:blipFill>
          <a:blip r:embed="rId3"/>
          <a:stretch>
            <a:fillRect/>
          </a:stretch>
        </p:blipFill>
        <p:spPr>
          <a:xfrm>
            <a:off x="6096000" y="2410968"/>
            <a:ext cx="6096000" cy="2036064"/>
          </a:xfrm>
          <a:prstGeom prst="rect">
            <a:avLst/>
          </a:prstGeom>
        </p:spPr>
      </p:pic>
      <p:sp>
        <p:nvSpPr>
          <p:cNvPr id="5" name="TextBox 4">
            <a:extLst>
              <a:ext uri="{FF2B5EF4-FFF2-40B4-BE49-F238E27FC236}">
                <a16:creationId xmlns:a16="http://schemas.microsoft.com/office/drawing/2014/main" id="{C03BE788-4667-6C0E-8FCD-2AC2231EB35D}"/>
              </a:ext>
            </a:extLst>
          </p:cNvPr>
          <p:cNvSpPr txBox="1"/>
          <p:nvPr/>
        </p:nvSpPr>
        <p:spPr>
          <a:xfrm>
            <a:off x="391885" y="616082"/>
            <a:ext cx="5482046" cy="5748946"/>
          </a:xfrm>
          <a:prstGeom prst="rect">
            <a:avLst/>
          </a:prstGeom>
          <a:noFill/>
        </p:spPr>
        <p:txBody>
          <a:bodyPr wrap="square" rtlCol="0">
            <a:spAutoFit/>
          </a:bodyPr>
          <a:lstStyle/>
          <a:p>
            <a:r>
              <a:rPr lang="en-GB" sz="2800" b="1">
                <a:solidFill>
                  <a:schemeClr val="tx2"/>
                </a:solidFill>
                <a:latin typeface="Aptos" panose="020B0004020202020204" pitchFamily="34" charset="0"/>
              </a:rPr>
              <a:t>What is a Careers Impact internal leadership review?</a:t>
            </a:r>
          </a:p>
          <a:p>
            <a:endParaRPr lang="en-GB" sz="1600" b="1">
              <a:solidFill>
                <a:schemeClr val="tx2"/>
              </a:solidFill>
              <a:latin typeface="Aptos" panose="020B00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a:effectLst/>
                <a:latin typeface="Aptos" panose="020B0004020202020204" pitchFamily="34" charset="0"/>
                <a:ea typeface="Aptos" panose="020B0004020202020204" pitchFamily="34" charset="0"/>
                <a:cs typeface="Arial" panose="020B0604020202020204" pitchFamily="34" charset="0"/>
              </a:rPr>
              <a:t>Self-evaluation: </a:t>
            </a:r>
            <a:r>
              <a:rPr lang="en-GB" sz="1800" kern="100">
                <a:effectLst/>
                <a:latin typeface="Aptos" panose="020B0004020202020204" pitchFamily="34" charset="0"/>
                <a:ea typeface="Aptos" panose="020B0004020202020204" pitchFamily="34" charset="0"/>
                <a:cs typeface="Arial" panose="020B0604020202020204" pitchFamily="34" charset="0"/>
              </a:rPr>
              <a:t>Enabling institutions to reflect on their careers leadership maturity using the Careers Impact Maturity Model.</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a:effectLst/>
                <a:latin typeface="Aptos" panose="020B0004020202020204" pitchFamily="34" charset="0"/>
                <a:ea typeface="Aptos" panose="020B0004020202020204" pitchFamily="34" charset="0"/>
                <a:cs typeface="Arial" panose="020B0604020202020204" pitchFamily="34" charset="0"/>
              </a:rPr>
              <a:t>Strategic alignment: </a:t>
            </a:r>
            <a:r>
              <a:rPr lang="en-GB" sz="1800" kern="100">
                <a:effectLst/>
                <a:latin typeface="Aptos" panose="020B0004020202020204" pitchFamily="34" charset="0"/>
                <a:ea typeface="Aptos" panose="020B0004020202020204" pitchFamily="34" charset="0"/>
                <a:cs typeface="Arial" panose="020B0604020202020204" pitchFamily="34" charset="0"/>
              </a:rPr>
              <a:t>Helping centrally position careers as a driver for whole-institution improvement.</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a:effectLst/>
                <a:latin typeface="Aptos" panose="020B0004020202020204" pitchFamily="34" charset="0"/>
                <a:ea typeface="Aptos" panose="020B0004020202020204" pitchFamily="34" charset="0"/>
                <a:cs typeface="Arial" panose="020B0604020202020204" pitchFamily="34" charset="0"/>
              </a:rPr>
              <a:t>Collaborative insight:</a:t>
            </a:r>
            <a:r>
              <a:rPr lang="en-GB" sz="1800" kern="100">
                <a:effectLst/>
                <a:latin typeface="Aptos" panose="020B0004020202020204" pitchFamily="34" charset="0"/>
                <a:ea typeface="Aptos" panose="020B0004020202020204" pitchFamily="34" charset="0"/>
                <a:cs typeface="Arial" panose="020B0604020202020204" pitchFamily="34" charset="0"/>
              </a:rPr>
              <a:t> Encouraging input from key staff to reach those most in need.</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a:effectLst/>
                <a:latin typeface="Aptos" panose="020B0004020202020204" pitchFamily="34" charset="0"/>
                <a:ea typeface="Aptos" panose="020B0004020202020204" pitchFamily="34" charset="0"/>
                <a:cs typeface="Arial" panose="020B0604020202020204" pitchFamily="34" charset="0"/>
              </a:rPr>
              <a:t>Continuous improvement: </a:t>
            </a:r>
            <a:r>
              <a:rPr lang="en-GB" sz="1800" kern="100">
                <a:effectLst/>
                <a:latin typeface="Aptos" panose="020B0004020202020204" pitchFamily="34" charset="0"/>
                <a:ea typeface="Aptos" panose="020B0004020202020204" pitchFamily="34" charset="0"/>
                <a:cs typeface="Arial" panose="020B0604020202020204" pitchFamily="34" charset="0"/>
              </a:rPr>
              <a:t>Supporting progress toward meaningful Gatsby Benchmark achievement and whole institution improvement.</a:t>
            </a:r>
            <a:endParaRPr lang="en-GB" sz="180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a:effectLst/>
                <a:latin typeface="Aptos" panose="020B0004020202020204" pitchFamily="34" charset="0"/>
                <a:ea typeface="Aptos" panose="020B0004020202020204" pitchFamily="34" charset="0"/>
                <a:cs typeface="Arial" panose="020B0604020202020204" pitchFamily="34" charset="0"/>
              </a:rPr>
              <a:t>Foundation for peer review: </a:t>
            </a:r>
            <a:r>
              <a:rPr lang="en-GB" sz="1800" kern="100">
                <a:effectLst/>
                <a:latin typeface="Aptos" panose="020B0004020202020204" pitchFamily="34" charset="0"/>
                <a:ea typeface="Aptos" panose="020B0004020202020204" pitchFamily="34" charset="0"/>
                <a:cs typeface="Arial" panose="020B0604020202020204" pitchFamily="34" charset="0"/>
              </a:rPr>
              <a:t>Preparing institutions for deeper engagement through peer-to-peer reviews and strategic planning.</a:t>
            </a:r>
            <a:endParaRPr lang="en-GB" sz="1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3976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524B9C27-119E-F9C8-45F4-9A4E7E0E7406}"/>
              </a:ext>
            </a:extLst>
          </p:cNvPr>
          <p:cNvSpPr txBox="1"/>
          <p:nvPr/>
        </p:nvSpPr>
        <p:spPr>
          <a:xfrm>
            <a:off x="927463" y="1502229"/>
            <a:ext cx="10175965" cy="466344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endParaRPr lang="en-GB" sz="800"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GB" sz="3200" kern="100">
                <a:effectLst/>
                <a:latin typeface="Aptos" panose="020B0004020202020204" pitchFamily="34" charset="0"/>
                <a:ea typeface="Aptos" panose="020B0004020202020204" pitchFamily="34" charset="0"/>
                <a:cs typeface="Times New Roman" panose="02020603050405020304" pitchFamily="18" charset="0"/>
              </a:rPr>
              <a:t>“We strongly recommend the use of the </a:t>
            </a:r>
            <a:r>
              <a:rPr lang="en-GB" sz="3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Careers Impact System</a:t>
            </a:r>
            <a:r>
              <a:rPr lang="en-GB" sz="3200" kern="100">
                <a:effectLst/>
                <a:latin typeface="Aptos" panose="020B0004020202020204" pitchFamily="34" charset="0"/>
                <a:ea typeface="Aptos" panose="020B0004020202020204" pitchFamily="34" charset="0"/>
                <a:cs typeface="Times New Roman" panose="02020603050405020304" pitchFamily="18" charset="0"/>
              </a:rPr>
              <a:t> which supports a quality assured, sustainable and strategic approach to careers leadership and establishes a shared and standardised language of quality improvement for careers, aligned to school and college improvement.” </a:t>
            </a:r>
          </a:p>
          <a:p>
            <a:pPr algn="ctr">
              <a:lnSpc>
                <a:spcPct val="107000"/>
              </a:lnSpc>
              <a:spcAft>
                <a:spcPts val="800"/>
              </a:spcAft>
            </a:pPr>
            <a:r>
              <a:rPr lang="en-GB" sz="2800" kern="100">
                <a:effectLst/>
                <a:latin typeface="Aptos" panose="020B0004020202020204" pitchFamily="34" charset="0"/>
                <a:ea typeface="Aptos" panose="020B0004020202020204" pitchFamily="34" charset="0"/>
                <a:cs typeface="Times New Roman" panose="02020603050405020304" pitchFamily="18" charset="0"/>
              </a:rPr>
              <a:t>Department for Education Statutory Guidance: </a:t>
            </a:r>
            <a:r>
              <a:rPr lang="en-GB" sz="2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Careers guidance and access for education and training providers May 2025</a:t>
            </a:r>
            <a:endParaRPr lang="en-GB" sz="2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endParaRPr lang="en-GB" sz="28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8302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6A882A2-0EFB-60A2-F26B-CB01D5AEFC03}"/>
              </a:ext>
            </a:extLst>
          </p:cNvPr>
          <p:cNvGraphicFramePr>
            <a:graphicFrameLocks noGrp="1"/>
          </p:cNvGraphicFramePr>
          <p:nvPr>
            <p:extLst>
              <p:ext uri="{D42A27DB-BD31-4B8C-83A1-F6EECF244321}">
                <p14:modId xmlns:p14="http://schemas.microsoft.com/office/powerpoint/2010/main" val="271029998"/>
              </p:ext>
            </p:extLst>
          </p:nvPr>
        </p:nvGraphicFramePr>
        <p:xfrm>
          <a:off x="550816" y="1646881"/>
          <a:ext cx="11090367" cy="4416289"/>
        </p:xfrm>
        <a:graphic>
          <a:graphicData uri="http://schemas.openxmlformats.org/drawingml/2006/table">
            <a:tbl>
              <a:tblPr firstRow="1" firstCol="1" bandRow="1"/>
              <a:tblGrid>
                <a:gridCol w="1748971">
                  <a:extLst>
                    <a:ext uri="{9D8B030D-6E8A-4147-A177-3AD203B41FA5}">
                      <a16:colId xmlns:a16="http://schemas.microsoft.com/office/drawing/2014/main" val="3559270773"/>
                    </a:ext>
                  </a:extLst>
                </a:gridCol>
                <a:gridCol w="9341396">
                  <a:extLst>
                    <a:ext uri="{9D8B030D-6E8A-4147-A177-3AD203B41FA5}">
                      <a16:colId xmlns:a16="http://schemas.microsoft.com/office/drawing/2014/main" val="3109322554"/>
                    </a:ext>
                  </a:extLst>
                </a:gridCol>
              </a:tblGrid>
              <a:tr h="86320">
                <a:tc>
                  <a:txBody>
                    <a:bodyPr/>
                    <a:lstStyle/>
                    <a:p>
                      <a:r>
                        <a:rPr lang="en-GB" sz="1600" b="1" kern="100">
                          <a:solidFill>
                            <a:srgbClr val="000000"/>
                          </a:solidFill>
                          <a:effectLst/>
                          <a:latin typeface="Aptos"/>
                          <a:ea typeface="Times New Roman" panose="02020603050405020304" pitchFamily="18" charset="0"/>
                        </a:rPr>
                        <a:t>Evaluation Area</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r>
                        <a:rPr lang="en-GB" sz="1600" b="1" kern="100">
                          <a:solidFill>
                            <a:srgbClr val="000000"/>
                          </a:solidFill>
                          <a:effectLst/>
                          <a:latin typeface="Aptos"/>
                          <a:ea typeface="Times New Roman" panose="02020603050405020304" pitchFamily="18" charset="0"/>
                        </a:rPr>
                        <a:t>Questions to consider</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061087542"/>
                  </a:ext>
                </a:extLst>
              </a:tr>
              <a:tr h="396834">
                <a:tc>
                  <a:txBody>
                    <a:bodyPr/>
                    <a:lstStyle/>
                    <a:p>
                      <a:r>
                        <a:rPr lang="en-GB" sz="1600" b="1" kern="100">
                          <a:solidFill>
                            <a:srgbClr val="000000"/>
                          </a:solidFill>
                          <a:effectLst/>
                          <a:latin typeface="Aptos"/>
                          <a:ea typeface="Times New Roman" panose="02020603050405020304" pitchFamily="18" charset="0"/>
                        </a:rPr>
                        <a:t>Leadership and Governance</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lvl="0" indent="0">
                        <a:buFontTx/>
                        <a:buNone/>
                      </a:pPr>
                      <a:r>
                        <a:rPr lang="en-US" sz="1600" kern="100">
                          <a:effectLst/>
                          <a:latin typeface="Aptos"/>
                          <a:ea typeface="Times New Roman" panose="02020603050405020304" pitchFamily="18" charset="0"/>
                        </a:rPr>
                        <a:t>How well do leaders understand learners’ needs, and how has this shaped the careers provision?</a:t>
                      </a:r>
                      <a:endParaRPr lang="en-GB" sz="1600" kern="100">
                        <a:effectLst/>
                        <a:latin typeface="Aptos"/>
                        <a:ea typeface="Times New Roman" panose="02020603050405020304" pitchFamily="18" charset="0"/>
                      </a:endParaRPr>
                    </a:p>
                    <a:p>
                      <a:pPr marL="0" lvl="0" indent="0">
                        <a:lnSpc>
                          <a:spcPct val="107000"/>
                        </a:lnSpc>
                        <a:buFontTx/>
                        <a:buNone/>
                      </a:pPr>
                      <a:r>
                        <a:rPr lang="en-GB" sz="1600" kern="100">
                          <a:effectLst/>
                          <a:latin typeface="Aptos"/>
                          <a:ea typeface="Aptos" panose="020B0004020202020204" pitchFamily="34" charset="0"/>
                          <a:cs typeface="Times New Roman"/>
                        </a:rPr>
                        <a:t>Has careers provision been used to address key institutional challenges?</a:t>
                      </a: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9159583"/>
                  </a:ext>
                </a:extLst>
              </a:tr>
              <a:tr h="1539742">
                <a:tc>
                  <a:txBody>
                    <a:bodyPr/>
                    <a:lstStyle/>
                    <a:p>
                      <a:r>
                        <a:rPr lang="en-GB" sz="1600" b="1" kern="100">
                          <a:solidFill>
                            <a:srgbClr val="000000"/>
                          </a:solidFill>
                          <a:effectLst/>
                          <a:latin typeface="Aptos"/>
                          <a:ea typeface="Times New Roman" panose="02020603050405020304" pitchFamily="18" charset="0"/>
                        </a:rPr>
                        <a:t>Curriculum and teaching / Curriculum teaching and training</a:t>
                      </a:r>
                      <a:endParaRPr lang="en-GB" sz="1600" kern="100">
                        <a:effectLst/>
                        <a:latin typeface="Aptos" panose="020B0004020202020204" pitchFamily="34" charset="0"/>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lvl="0" indent="0">
                        <a:buFontTx/>
                        <a:buNone/>
                      </a:pPr>
                      <a:r>
                        <a:rPr lang="en-GB" sz="1600" kern="100">
                          <a:effectLst/>
                          <a:latin typeface="Aptos"/>
                          <a:ea typeface="Times New Roman" panose="02020603050405020304" pitchFamily="18" charset="0"/>
                        </a:rPr>
                        <a:t>Is the curriculum designed to build knowledge and skills for future education, training, or employment?</a:t>
                      </a:r>
                    </a:p>
                    <a:p>
                      <a:pPr marL="0" lvl="0" indent="0">
                        <a:lnSpc>
                          <a:spcPct val="107000"/>
                        </a:lnSpc>
                        <a:buFontTx/>
                        <a:buNone/>
                      </a:pPr>
                      <a:r>
                        <a:rPr lang="en-GB" sz="1600" kern="100">
                          <a:effectLst/>
                          <a:latin typeface="Aptos"/>
                          <a:ea typeface="Aptos" panose="020B0004020202020204" pitchFamily="34" charset="0"/>
                          <a:cs typeface="Times New Roman"/>
                        </a:rPr>
                        <a:t>How does the strategic careers plan influence curriculum intent and planning?</a:t>
                      </a:r>
                    </a:p>
                    <a:p>
                      <a:pPr marL="0" lvl="0" indent="0">
                        <a:lnSpc>
                          <a:spcPct val="107000"/>
                        </a:lnSpc>
                        <a:buFontTx/>
                        <a:buNone/>
                      </a:pPr>
                      <a:r>
                        <a:rPr lang="en-GB" sz="1600" kern="100">
                          <a:effectLst/>
                          <a:latin typeface="Aptos"/>
                          <a:ea typeface="Aptos" panose="020B0004020202020204" pitchFamily="34" charset="0"/>
                          <a:cs typeface="Times New Roman"/>
                        </a:rPr>
                        <a:t>How is destination data used to shape curriculum decisions?</a:t>
                      </a:r>
                    </a:p>
                    <a:p>
                      <a:pPr marL="0" lvl="0" indent="0">
                        <a:lnSpc>
                          <a:spcPct val="100000"/>
                        </a:lnSpc>
                        <a:spcAft>
                          <a:spcPts val="800"/>
                        </a:spcAft>
                        <a:buFontTx/>
                        <a:buNone/>
                      </a:pPr>
                      <a:r>
                        <a:rPr lang="en-GB" sz="1600" kern="100">
                          <a:effectLst/>
                          <a:latin typeface="Aptos"/>
                          <a:ea typeface="Aptos" panose="020B0004020202020204" pitchFamily="34" charset="0"/>
                          <a:cs typeface="Times New Roman"/>
                        </a:rPr>
                        <a:t>Does the curriculum reflect local labour market needs?</a:t>
                      </a:r>
                      <a:endParaRPr lang="en-GB" sz="1600" kern="100">
                        <a:effectLst/>
                        <a:latin typeface="Aptos"/>
                        <a:cs typeface="Times New Roman"/>
                      </a:endParaRPr>
                    </a:p>
                    <a:p>
                      <a:pPr marL="0" lvl="0" indent="0">
                        <a:lnSpc>
                          <a:spcPct val="100000"/>
                        </a:lnSpc>
                        <a:buNone/>
                      </a:pPr>
                      <a:r>
                        <a:rPr lang="en-GB" sz="1600" b="0" i="0" u="none" strike="noStrike" kern="100" noProof="0">
                          <a:solidFill>
                            <a:srgbClr val="585857"/>
                          </a:solidFill>
                          <a:effectLst/>
                          <a:latin typeface="Aptos"/>
                        </a:rPr>
                        <a:t>What support is available to help staff understand labour market information and transition pathways?</a:t>
                      </a:r>
                      <a:endParaRPr lang="en-US" sz="1600" b="0" i="0" u="none" strike="noStrike" kern="100" noProof="0">
                        <a:solidFill>
                          <a:srgbClr val="585857"/>
                        </a:solidFill>
                        <a:effectLst/>
                        <a:latin typeface="Aptos"/>
                      </a:endParaRPr>
                    </a:p>
                    <a:p>
                      <a:pPr marL="0" lvl="0" indent="0">
                        <a:lnSpc>
                          <a:spcPct val="107000"/>
                        </a:lnSpc>
                        <a:buNone/>
                      </a:pPr>
                      <a:r>
                        <a:rPr lang="en-GB" sz="1600" b="0" i="0" u="none" strike="noStrike" kern="100" noProof="0">
                          <a:solidFill>
                            <a:srgbClr val="585857"/>
                          </a:solidFill>
                          <a:effectLst/>
                          <a:latin typeface="Aptos"/>
                        </a:rPr>
                        <a:t>How are staff supported to highlight the relevance of their subject to careers, pathways, &amp; essential skills?</a:t>
                      </a:r>
                      <a:endParaRPr lang="en-US" sz="1600" b="0" i="0" u="none" strike="noStrike" kern="100" noProof="0">
                        <a:solidFill>
                          <a:srgbClr val="585857"/>
                        </a:solidFill>
                        <a:effectLst/>
                        <a:latin typeface="Aptos"/>
                      </a:endParaRPr>
                    </a:p>
                    <a:p>
                      <a:pPr marL="0" lvl="0" indent="0">
                        <a:lnSpc>
                          <a:spcPct val="107000"/>
                        </a:lnSpc>
                        <a:buNone/>
                      </a:pPr>
                      <a:r>
                        <a:rPr lang="en-GB" sz="1600" b="0" i="0" u="none" strike="noStrike" kern="100" noProof="0">
                          <a:solidFill>
                            <a:srgbClr val="585857"/>
                          </a:solidFill>
                          <a:effectLst/>
                          <a:latin typeface="Aptos"/>
                        </a:rPr>
                        <a:t>How are staff supported to make links from the curriculum to careers, pathways, and essential skills? </a:t>
                      </a:r>
                      <a:endParaRPr lang="en-GB"/>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848546"/>
                  </a:ext>
                </a:extLst>
              </a:tr>
              <a:tr h="908425">
                <a:tc>
                  <a:txBody>
                    <a:bodyPr/>
                    <a:lstStyle/>
                    <a:p>
                      <a:r>
                        <a:rPr lang="en-GB" sz="1600" b="1" kern="100">
                          <a:solidFill>
                            <a:srgbClr val="000000"/>
                          </a:solidFill>
                          <a:effectLst/>
                          <a:latin typeface="Aptos"/>
                          <a:ea typeface="Times New Roman" panose="02020603050405020304" pitchFamily="18" charset="0"/>
                        </a:rPr>
                        <a:t>Attendance and behaviour / Participation and Development</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lvl="0" indent="0">
                        <a:buFontTx/>
                        <a:buNone/>
                      </a:pPr>
                      <a:r>
                        <a:rPr lang="en-US" sz="1600" kern="100">
                          <a:effectLst/>
                          <a:latin typeface="Aptos"/>
                          <a:ea typeface="Times New Roman" panose="02020603050405020304" pitchFamily="18" charset="0"/>
                        </a:rPr>
                        <a:t>Does the strategic careers plan help build cultural capital, especially for disadvantaged learners and those with SEND?</a:t>
                      </a:r>
                      <a:endParaRPr lang="en-GB" sz="1600" kern="100">
                        <a:effectLst/>
                        <a:latin typeface="Aptos"/>
                        <a:ea typeface="Times New Roman" panose="02020603050405020304" pitchFamily="18" charset="0"/>
                      </a:endParaRPr>
                    </a:p>
                    <a:p>
                      <a:pPr marL="0" lvl="0" indent="0">
                        <a:lnSpc>
                          <a:spcPct val="107000"/>
                        </a:lnSpc>
                        <a:buFontTx/>
                        <a:buNone/>
                      </a:pPr>
                      <a:r>
                        <a:rPr lang="en-GB" sz="1600" kern="100">
                          <a:effectLst/>
                          <a:latin typeface="Aptos"/>
                          <a:ea typeface="Aptos" panose="020B0004020202020204" pitchFamily="34" charset="0"/>
                          <a:cs typeface="Times New Roman"/>
                        </a:rPr>
                        <a:t>Does the strategic careers plan support positive attitudes to learning and improved engagement?</a:t>
                      </a:r>
                    </a:p>
                    <a:p>
                      <a:pPr marL="0" lvl="0" indent="0">
                        <a:lnSpc>
                          <a:spcPct val="107000"/>
                        </a:lnSpc>
                        <a:buFontTx/>
                        <a:buNone/>
                      </a:pPr>
                      <a:r>
                        <a:rPr lang="en-GB" sz="1600" kern="100">
                          <a:effectLst/>
                          <a:latin typeface="Aptos"/>
                          <a:ea typeface="Aptos" panose="020B0004020202020204" pitchFamily="34" charset="0"/>
                          <a:cs typeface="Times New Roman"/>
                        </a:rPr>
                        <a:t>Do employer and education encounters inspire learners and improve attendance?</a:t>
                      </a: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7275315"/>
                  </a:ext>
                </a:extLst>
              </a:tr>
              <a:tr h="808663">
                <a:tc>
                  <a:txBody>
                    <a:bodyPr/>
                    <a:lstStyle/>
                    <a:p>
                      <a:r>
                        <a:rPr lang="en-GB" sz="1600" b="1" kern="100">
                          <a:solidFill>
                            <a:srgbClr val="000000"/>
                          </a:solidFill>
                          <a:effectLst/>
                          <a:latin typeface="Aptos"/>
                          <a:ea typeface="Times New Roman" panose="02020603050405020304" pitchFamily="18" charset="0"/>
                        </a:rPr>
                        <a:t>Inclusion</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lvl="0" indent="0">
                        <a:buFontTx/>
                        <a:buNone/>
                      </a:pPr>
                      <a:r>
                        <a:rPr lang="en-US" sz="1600" kern="100">
                          <a:effectLst/>
                          <a:latin typeface="Aptos"/>
                          <a:ea typeface="Times New Roman" panose="02020603050405020304" pitchFamily="18" charset="0"/>
                        </a:rPr>
                        <a:t>How is data on vulnerable groups used to plan targeted careers provision?</a:t>
                      </a:r>
                      <a:endParaRPr lang="en-GB" sz="1600" kern="100">
                        <a:effectLst/>
                        <a:latin typeface="Aptos"/>
                        <a:ea typeface="Times New Roman" panose="02020603050405020304" pitchFamily="18" charset="0"/>
                      </a:endParaRPr>
                    </a:p>
                    <a:p>
                      <a:pPr marL="0" lvl="0" indent="0">
                        <a:lnSpc>
                          <a:spcPct val="107000"/>
                        </a:lnSpc>
                        <a:buFontTx/>
                        <a:buNone/>
                      </a:pPr>
                      <a:r>
                        <a:rPr lang="en-GB" sz="1600" kern="100">
                          <a:effectLst/>
                          <a:latin typeface="Aptos"/>
                          <a:ea typeface="Aptos" panose="020B0004020202020204" pitchFamily="34" charset="0"/>
                          <a:cs typeface="Times New Roman"/>
                        </a:rPr>
                        <a:t>How do you ensure all learners including those absent or in alternative provision access careers provision?</a:t>
                      </a:r>
                    </a:p>
                    <a:p>
                      <a:pPr marL="0" lvl="0" indent="0">
                        <a:lnSpc>
                          <a:spcPct val="107000"/>
                        </a:lnSpc>
                        <a:buFontTx/>
                        <a:buNone/>
                      </a:pPr>
                      <a:r>
                        <a:rPr lang="en-GB" sz="1600" kern="100">
                          <a:effectLst/>
                          <a:latin typeface="Aptos"/>
                          <a:ea typeface="Aptos" panose="020B0004020202020204" pitchFamily="34" charset="0"/>
                          <a:cs typeface="Times New Roman"/>
                        </a:rPr>
                        <a:t>What evidence shows the impact of differentiated careers provision for vulnerable learners?</a:t>
                      </a: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6478852"/>
                  </a:ext>
                </a:extLst>
              </a:tr>
            </a:tbl>
          </a:graphicData>
        </a:graphic>
      </p:graphicFrame>
      <p:sp>
        <p:nvSpPr>
          <p:cNvPr id="7" name="TextBox 6">
            <a:extLst>
              <a:ext uri="{FF2B5EF4-FFF2-40B4-BE49-F238E27FC236}">
                <a16:creationId xmlns:a16="http://schemas.microsoft.com/office/drawing/2014/main" id="{ADC2F275-2A8B-67AB-C656-27F09C283F1E}"/>
              </a:ext>
            </a:extLst>
          </p:cNvPr>
          <p:cNvSpPr txBox="1"/>
          <p:nvPr/>
        </p:nvSpPr>
        <p:spPr>
          <a:xfrm>
            <a:off x="550816" y="410549"/>
            <a:ext cx="9181013" cy="954107"/>
          </a:xfrm>
          <a:prstGeom prst="rect">
            <a:avLst/>
          </a:prstGeom>
          <a:noFill/>
        </p:spPr>
        <p:txBody>
          <a:bodyPr wrap="square" rtlCol="0">
            <a:spAutoFit/>
          </a:bodyPr>
          <a:lstStyle/>
          <a:p>
            <a:r>
              <a:rPr lang="en-GB" sz="2800" b="1">
                <a:solidFill>
                  <a:schemeClr val="tx2"/>
                </a:solidFill>
                <a:latin typeface="Aptos" panose="020B0004020202020204" pitchFamily="34" charset="0"/>
              </a:rPr>
              <a:t>Confident articulation of impact across new </a:t>
            </a:r>
          </a:p>
          <a:p>
            <a:r>
              <a:rPr lang="en-GB" sz="2800" b="1">
                <a:solidFill>
                  <a:schemeClr val="tx2"/>
                </a:solidFill>
                <a:latin typeface="Aptos" panose="020B0004020202020204" pitchFamily="34" charset="0"/>
              </a:rPr>
              <a:t>Ofsted Evaluation areas</a:t>
            </a:r>
          </a:p>
        </p:txBody>
      </p:sp>
    </p:spTree>
    <p:extLst>
      <p:ext uri="{BB962C8B-B14F-4D97-AF65-F5344CB8AC3E}">
        <p14:creationId xmlns:p14="http://schemas.microsoft.com/office/powerpoint/2010/main" val="2485616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65F88-CF01-7C68-CFE1-71FEEE21F327}"/>
              </a:ext>
            </a:extLst>
          </p:cNvPr>
          <p:cNvSpPr txBox="1"/>
          <p:nvPr/>
        </p:nvSpPr>
        <p:spPr>
          <a:xfrm>
            <a:off x="5016137" y="1388931"/>
            <a:ext cx="7014753" cy="5150769"/>
          </a:xfrm>
          <a:prstGeom prst="rect">
            <a:avLst/>
          </a:prstGeom>
          <a:noFill/>
        </p:spPr>
        <p:txBody>
          <a:bodyPr wrap="square" rtlCol="0">
            <a:spAutoFit/>
          </a:bodyPr>
          <a:lstStyle/>
          <a:p>
            <a:pPr lvl="0">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Strategic insight: </a:t>
            </a:r>
            <a:r>
              <a:rPr lang="en-GB" sz="1800" kern="100">
                <a:effectLst/>
                <a:latin typeface="Aptos" panose="020B0004020202020204" pitchFamily="34" charset="0"/>
                <a:ea typeface="Aptos" panose="020B0004020202020204" pitchFamily="34" charset="0"/>
                <a:cs typeface="Arial" panose="020B0604020202020204" pitchFamily="34" charset="0"/>
              </a:rPr>
              <a:t>Provides a clear, evidence-based view of how careers provision aligns with improvement priorities.</a:t>
            </a:r>
          </a:p>
          <a:p>
            <a:pPr lvl="0">
              <a:lnSpc>
                <a:spcPct val="107000"/>
              </a:lnSpc>
              <a:spcAft>
                <a:spcPts val="800"/>
              </a:spcAft>
              <a:tabLst>
                <a:tab pos="457200" algn="l"/>
              </a:tabLst>
            </a:pPr>
            <a:endParaRPr lang="en-GB" sz="800">
              <a:effectLst/>
              <a:latin typeface="Aptos" panose="020B0004020202020204" pitchFamily="34" charset="0"/>
              <a:ea typeface="Calibri" panose="020F0502020204030204" pitchFamily="34" charset="0"/>
            </a:endParaRPr>
          </a:p>
          <a:p>
            <a:pPr lvl="0">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Informed decision-making: </a:t>
            </a:r>
            <a:r>
              <a:rPr lang="en-GB" sz="1800" kern="100">
                <a:effectLst/>
                <a:latin typeface="Aptos" panose="020B0004020202020204" pitchFamily="34" charset="0"/>
                <a:ea typeface="Aptos" panose="020B0004020202020204" pitchFamily="34" charset="0"/>
                <a:cs typeface="Arial" panose="020B0604020202020204" pitchFamily="34" charset="0"/>
              </a:rPr>
              <a:t>Supports data-led planning and resource allocation.</a:t>
            </a:r>
          </a:p>
          <a:p>
            <a:pPr lvl="0">
              <a:lnSpc>
                <a:spcPct val="107000"/>
              </a:lnSpc>
              <a:spcAft>
                <a:spcPts val="800"/>
              </a:spcAft>
              <a:tabLst>
                <a:tab pos="457200" algn="l"/>
              </a:tabLst>
            </a:pPr>
            <a:endParaRPr lang="en-GB" sz="800">
              <a:effectLst/>
              <a:latin typeface="Aptos" panose="020B0004020202020204" pitchFamily="34" charset="0"/>
              <a:ea typeface="Calibri" panose="020F0502020204030204" pitchFamily="34" charset="0"/>
            </a:endParaRPr>
          </a:p>
          <a:p>
            <a:pPr>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Improved leadership engagement: </a:t>
            </a:r>
            <a:r>
              <a:rPr lang="en-GB" sz="1800" kern="100">
                <a:effectLst/>
                <a:latin typeface="Aptos" panose="020B0004020202020204" pitchFamily="34" charset="0"/>
                <a:ea typeface="Aptos" panose="020B0004020202020204" pitchFamily="34" charset="0"/>
                <a:cs typeface="Arial" panose="020B0604020202020204" pitchFamily="34" charset="0"/>
              </a:rPr>
              <a:t>Encourages senior leaders to take an active role in shaping careers strategy, embedding it across the institution.</a:t>
            </a:r>
          </a:p>
          <a:p>
            <a:pPr>
              <a:lnSpc>
                <a:spcPct val="107000"/>
              </a:lnSpc>
              <a:spcAft>
                <a:spcPts val="800"/>
              </a:spcAft>
              <a:tabLst>
                <a:tab pos="457200" algn="l"/>
              </a:tabLst>
            </a:pPr>
            <a:endParaRPr lang="en-GB" sz="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Enhanced accountability: </a:t>
            </a:r>
            <a:r>
              <a:rPr lang="en-GB" sz="1800" kern="100">
                <a:effectLst/>
                <a:latin typeface="Aptos" panose="020B0004020202020204" pitchFamily="34" charset="0"/>
                <a:ea typeface="Aptos" panose="020B0004020202020204" pitchFamily="34" charset="0"/>
                <a:cs typeface="Arial" panose="020B0604020202020204" pitchFamily="34" charset="0"/>
              </a:rPr>
              <a:t>Aligns with Ofsted expectations and national frameworks such as the Gatsby Benchmarks.</a:t>
            </a:r>
          </a:p>
          <a:p>
            <a:pPr>
              <a:lnSpc>
                <a:spcPct val="107000"/>
              </a:lnSpc>
              <a:spcAft>
                <a:spcPts val="800"/>
              </a:spcAft>
              <a:tabLst>
                <a:tab pos="457200" algn="l"/>
              </a:tabLst>
            </a:pPr>
            <a:endParaRPr lang="en-GB" sz="800">
              <a:effectLst/>
              <a:latin typeface="Aptos" panose="020B0004020202020204" pitchFamily="34" charset="0"/>
              <a:ea typeface="Calibri" panose="020F0502020204030204" pitchFamily="34" charset="0"/>
            </a:endParaRPr>
          </a:p>
          <a:p>
            <a:pPr lvl="0">
              <a:lnSpc>
                <a:spcPct val="107000"/>
              </a:lnSpc>
              <a:spcAft>
                <a:spcPts val="800"/>
              </a:spcAft>
              <a:tabLst>
                <a:tab pos="457200" algn="l"/>
              </a:tabLst>
            </a:pPr>
            <a:r>
              <a:rPr lang="en-GB" sz="1800" b="1" kern="100">
                <a:solidFill>
                  <a:schemeClr val="tx2"/>
                </a:solidFill>
                <a:effectLst/>
                <a:latin typeface="Aptos" panose="020B0004020202020204" pitchFamily="34" charset="0"/>
                <a:ea typeface="Aptos" panose="020B0004020202020204" pitchFamily="34" charset="0"/>
                <a:cs typeface="Arial" panose="020B0604020202020204" pitchFamily="34" charset="0"/>
              </a:rPr>
              <a:t>Sustainable improvement: </a:t>
            </a:r>
            <a:r>
              <a:rPr lang="en-GB" sz="1800" kern="100">
                <a:effectLst/>
                <a:latin typeface="Aptos" panose="020B0004020202020204" pitchFamily="34" charset="0"/>
                <a:ea typeface="Aptos" panose="020B0004020202020204" pitchFamily="34" charset="0"/>
                <a:cs typeface="Arial" panose="020B0604020202020204" pitchFamily="34" charset="0"/>
              </a:rPr>
              <a:t>Lays the foundation for long-term, strategic careers leadership with a strategic focus on impact, equity and consistency.</a:t>
            </a:r>
            <a:endParaRPr lang="en-GB" sz="1800">
              <a:effectLst/>
              <a:latin typeface="Aptos" panose="020B000402020202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32531AC5-9C40-9444-D16F-2FEE4220F1DC}"/>
              </a:ext>
            </a:extLst>
          </p:cNvPr>
          <p:cNvSpPr txBox="1"/>
          <p:nvPr/>
        </p:nvSpPr>
        <p:spPr>
          <a:xfrm>
            <a:off x="561702" y="2151727"/>
            <a:ext cx="3056709" cy="2554545"/>
          </a:xfrm>
          <a:prstGeom prst="rect">
            <a:avLst/>
          </a:prstGeom>
          <a:noFill/>
        </p:spPr>
        <p:txBody>
          <a:bodyPr wrap="square" rtlCol="0">
            <a:spAutoFit/>
          </a:bodyPr>
          <a:lstStyle/>
          <a:p>
            <a:r>
              <a:rPr lang="en-GB" sz="3200" b="1">
                <a:solidFill>
                  <a:schemeClr val="bg1"/>
                </a:solidFill>
                <a:latin typeface="Aptos" panose="020B0004020202020204" pitchFamily="34" charset="0"/>
              </a:rPr>
              <a:t>Benefits of undertaking an internal leadership review</a:t>
            </a:r>
          </a:p>
        </p:txBody>
      </p:sp>
    </p:spTree>
    <p:extLst>
      <p:ext uri="{BB962C8B-B14F-4D97-AF65-F5344CB8AC3E}">
        <p14:creationId xmlns:p14="http://schemas.microsoft.com/office/powerpoint/2010/main" val="3156811549"/>
      </p:ext>
    </p:extLst>
  </p:cSld>
  <p:clrMapOvr>
    <a:masterClrMapping/>
  </p:clrMapOvr>
</p:sld>
</file>

<file path=ppt/theme/theme1.xml><?xml version="1.0" encoding="utf-8"?>
<a:theme xmlns:a="http://schemas.openxmlformats.org/drawingml/2006/main" name="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ubject divider">
  <a:themeElements>
    <a:clrScheme name="Custom 9">
      <a:dk1>
        <a:srgbClr val="484947"/>
      </a:dk1>
      <a:lt1>
        <a:srgbClr val="FFFFFF"/>
      </a:lt1>
      <a:dk2>
        <a:srgbClr val="00A8A8"/>
      </a:dk2>
      <a:lt2>
        <a:srgbClr val="026891"/>
      </a:lt2>
      <a:accent1>
        <a:srgbClr val="077875"/>
      </a:accent1>
      <a:accent2>
        <a:srgbClr val="114F43"/>
      </a:accent2>
      <a:accent3>
        <a:srgbClr val="515E91"/>
      </a:accent3>
      <a:accent4>
        <a:srgbClr val="026891"/>
      </a:accent4>
      <a:accent5>
        <a:srgbClr val="077875"/>
      </a:accent5>
      <a:accent6>
        <a:srgbClr val="114F43"/>
      </a:accent6>
      <a:hlink>
        <a:srgbClr val="00A8A8"/>
      </a:hlink>
      <a:folHlink>
        <a:srgbClr val="4849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slide - image">
  <a:themeElements>
    <a:clrScheme name="Custom 9">
      <a:dk1>
        <a:srgbClr val="484947"/>
      </a:dk1>
      <a:lt1>
        <a:srgbClr val="FFFFFF"/>
      </a:lt1>
      <a:dk2>
        <a:srgbClr val="00A8A8"/>
      </a:dk2>
      <a:lt2>
        <a:srgbClr val="026891"/>
      </a:lt2>
      <a:accent1>
        <a:srgbClr val="077875"/>
      </a:accent1>
      <a:accent2>
        <a:srgbClr val="114F43"/>
      </a:accent2>
      <a:accent3>
        <a:srgbClr val="515E91"/>
      </a:accent3>
      <a:accent4>
        <a:srgbClr val="026891"/>
      </a:accent4>
      <a:accent5>
        <a:srgbClr val="077875"/>
      </a:accent5>
      <a:accent6>
        <a:srgbClr val="114F43"/>
      </a:accent6>
      <a:hlink>
        <a:srgbClr val="00A8A8"/>
      </a:hlink>
      <a:folHlink>
        <a:srgbClr val="4849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Custom 1">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7b6cab2-703a-4cb5-91c3-481ce8644fd0">
      <UserInfo>
        <DisplayName>Barbara Thorpe-Tracey</DisplayName>
        <AccountId>292</AccountId>
        <AccountType/>
      </UserInfo>
      <UserInfo>
        <DisplayName>Cameron Nimmo</DisplayName>
        <AccountId>33</AccountId>
        <AccountType/>
      </UserInfo>
      <UserInfo>
        <DisplayName>Marie Jobson</DisplayName>
        <AccountId>32</AccountId>
        <AccountType/>
      </UserInfo>
      <UserInfo>
        <DisplayName>Philippa Hartley</DisplayName>
        <AccountId>24</AccountId>
        <AccountType/>
      </UserInfo>
      <UserInfo>
        <DisplayName>Emily Tanner</DisplayName>
        <AccountId>66</AccountId>
        <AccountType/>
      </UserInfo>
      <UserInfo>
        <DisplayName>Mohammed Sarumi</DisplayName>
        <AccountId>48</AccountId>
        <AccountType/>
      </UserInfo>
      <UserInfo>
        <DisplayName>Daniel Edwards</DisplayName>
        <AccountId>25</AccountId>
        <AccountType/>
      </UserInfo>
      <UserInfo>
        <DisplayName>Tanya Fihosy</DisplayName>
        <AccountId>116</AccountId>
        <AccountType/>
      </UserInfo>
      <UserInfo>
        <DisplayName>Rosa Alexander</DisplayName>
        <AccountId>310</AccountId>
        <AccountType/>
      </UserInfo>
      <UserInfo>
        <DisplayName>Elizabeth Phillips-Rennie</DisplayName>
        <AccountId>415</AccountId>
        <AccountType/>
      </UserInfo>
      <UserInfo>
        <DisplayName>Victoria Merrick</DisplayName>
        <AccountId>557</AccountId>
        <AccountType/>
      </UserInfo>
      <UserInfo>
        <DisplayName>Louise Liddle</DisplayName>
        <AccountId>145</AccountId>
        <AccountType/>
      </UserInfo>
      <UserInfo>
        <DisplayName>Ella Wardleworth-Phillips</DisplayName>
        <AccountId>118</AccountId>
        <AccountType/>
      </UserInfo>
      <UserInfo>
        <DisplayName>Daryl Keyworth</DisplayName>
        <AccountId>299</AccountId>
        <AccountType/>
      </UserInfo>
      <UserInfo>
        <DisplayName>Suzy Wright</DisplayName>
        <AccountId>300</AccountId>
        <AccountType/>
      </UserInfo>
      <UserInfo>
        <DisplayName>Caroline Ledward</DisplayName>
        <AccountId>35</AccountId>
        <AccountType/>
      </UserInfo>
      <UserInfo>
        <DisplayName>Jack Dennis</DisplayName>
        <AccountId>2764</AccountId>
        <AccountType/>
      </UserInfo>
      <UserInfo>
        <DisplayName>Emma Carney</DisplayName>
        <AccountId>1818</AccountId>
        <AccountType/>
      </UserInfo>
      <UserInfo>
        <DisplayName>Pauline Vipond</DisplayName>
        <AccountId>1001</AccountId>
        <AccountType/>
      </UserInfo>
      <UserInfo>
        <DisplayName>Ndidi Edozie-Ansah</DisplayName>
        <AccountId>337</AccountId>
        <AccountType/>
      </UserInfo>
      <UserInfo>
        <DisplayName>Robin MacNeill</DisplayName>
        <AccountId>1781</AccountId>
        <AccountType/>
      </UserInfo>
      <UserInfo>
        <DisplayName>Angela Tellyn</DisplayName>
        <AccountId>181</AccountId>
        <AccountType/>
      </UserInfo>
    </SharedWithUsers>
    <TaxCatchAll xmlns="67b6cab2-703a-4cb5-91c3-481ce8644fd0" xsi:nil="true"/>
    <lcf76f155ced4ddcb4097134ff3c332f xmlns="90fa31b0-8902-42be-919b-282dd03cd43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1797813AA5564F8DD51FF6A324DAA2" ma:contentTypeVersion="15" ma:contentTypeDescription="Create a new document." ma:contentTypeScope="" ma:versionID="9ee9a99d72c5bcdcc488d141a0472762">
  <xsd:schema xmlns:xsd="http://www.w3.org/2001/XMLSchema" xmlns:xs="http://www.w3.org/2001/XMLSchema" xmlns:p="http://schemas.microsoft.com/office/2006/metadata/properties" xmlns:ns2="90fa31b0-8902-42be-919b-282dd03cd430" xmlns:ns3="67b6cab2-703a-4cb5-91c3-481ce8644fd0" targetNamespace="http://schemas.microsoft.com/office/2006/metadata/properties" ma:root="true" ma:fieldsID="8378b87ad62f4d907cf2b7f57f8ac561" ns2:_="" ns3:_="">
    <xsd:import namespace="90fa31b0-8902-42be-919b-282dd03cd430"/>
    <xsd:import namespace="67b6cab2-703a-4cb5-91c3-481ce8644f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a31b0-8902-42be-919b-282dd03cd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b6cab2-703a-4cb5-91c3-481ce8644fd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fc85496-5545-4664-85f9-986316743d5d}" ma:internalName="TaxCatchAll" ma:showField="CatchAllData" ma:web="67b6cab2-703a-4cb5-91c3-481ce8644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39303B-9819-44D1-B57D-8B3BBE59575B}">
  <ds:schemaRefs>
    <ds:schemaRef ds:uri="67b6cab2-703a-4cb5-91c3-481ce8644fd0"/>
    <ds:schemaRef ds:uri="90fa31b0-8902-42be-919b-282dd03cd4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8B5D511-4329-4E15-97F0-C74512E683C8}">
  <ds:schemaRefs>
    <ds:schemaRef ds:uri="67b6cab2-703a-4cb5-91c3-481ce8644fd0"/>
    <ds:schemaRef ds:uri="90fa31b0-8902-42be-919b-282dd03cd4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0EA780-2605-442D-8C2A-8C2447E295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24</Slides>
  <Notes>20</Notes>
  <HiddenSlides>0</HiddenSlides>
  <ScaleCrop>false</ScaleCrop>
  <HeadingPairs>
    <vt:vector size="4" baseType="variant">
      <vt:variant>
        <vt:lpstr>Theme</vt:lpstr>
      </vt:variant>
      <vt:variant>
        <vt:i4>8</vt:i4>
      </vt:variant>
      <vt:variant>
        <vt:lpstr>Slide Titles</vt:lpstr>
      </vt:variant>
      <vt:variant>
        <vt:i4>24</vt:i4>
      </vt:variant>
    </vt:vector>
  </HeadingPairs>
  <TitlesOfParts>
    <vt:vector size="32" baseType="lpstr">
      <vt:lpstr>Office Theme</vt:lpstr>
      <vt:lpstr>1_Subject divider</vt:lpstr>
      <vt:lpstr>Main slide - image</vt:lpstr>
      <vt:lpstr>No breakout</vt:lpstr>
      <vt:lpstr>2_Office Theme</vt:lpstr>
      <vt:lpstr>4_Office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Clarke</dc:creator>
  <cp:revision>80</cp:revision>
  <cp:lastPrinted>2023-11-15T08:55:28Z</cp:lastPrinted>
  <dcterms:created xsi:type="dcterms:W3CDTF">2021-08-12T08:10:25Z</dcterms:created>
  <dcterms:modified xsi:type="dcterms:W3CDTF">2025-09-23T15:08:43Z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0x010100731797813AA5564F8DD51FF6A324DAA2</vt:lpwstr>
  </property>
  <property fmtid="{D5CDD505-2E9C-101B-9397-08002B2CF9AE}" pid="3" name="Order">
    <vt:r8>18200</vt:r8>
  </property>
  <property fmtid="{D5CDD505-2E9C-101B-9397-08002B2CF9AE}" pid="4" name="Document Type">
    <vt:lpwstr/>
  </property>
  <property fmtid="{D5CDD505-2E9C-101B-9397-08002B2CF9AE}" pid="5" name="MediaServiceImageTags">
    <vt:lpwstr/>
  </property>
</Properties>
</file>