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7" r:id="rId5"/>
  </p:sldMasterIdLst>
  <p:notesMasterIdLst>
    <p:notesMasterId r:id="rId43"/>
  </p:notesMasterIdLst>
  <p:sldIdLst>
    <p:sldId id="338" r:id="rId6"/>
    <p:sldId id="3927" r:id="rId7"/>
    <p:sldId id="3604" r:id="rId8"/>
    <p:sldId id="4114" r:id="rId9"/>
    <p:sldId id="4115" r:id="rId10"/>
    <p:sldId id="4118" r:id="rId11"/>
    <p:sldId id="4123" r:id="rId12"/>
    <p:sldId id="4124" r:id="rId13"/>
    <p:sldId id="4119" r:id="rId14"/>
    <p:sldId id="4116" r:id="rId15"/>
    <p:sldId id="3828" r:id="rId16"/>
    <p:sldId id="3789" r:id="rId17"/>
    <p:sldId id="3766" r:id="rId18"/>
    <p:sldId id="3805" r:id="rId19"/>
    <p:sldId id="3973" r:id="rId20"/>
    <p:sldId id="4005" r:id="rId21"/>
    <p:sldId id="3936" r:id="rId22"/>
    <p:sldId id="3803" r:id="rId23"/>
    <p:sldId id="3971" r:id="rId24"/>
    <p:sldId id="3862" r:id="rId25"/>
    <p:sldId id="4006" r:id="rId26"/>
    <p:sldId id="3941" r:id="rId27"/>
    <p:sldId id="3942" r:id="rId28"/>
    <p:sldId id="3943" r:id="rId29"/>
    <p:sldId id="4009" r:id="rId30"/>
    <p:sldId id="2337" r:id="rId31"/>
    <p:sldId id="3970" r:id="rId32"/>
    <p:sldId id="3985" r:id="rId33"/>
    <p:sldId id="3986" r:id="rId34"/>
    <p:sldId id="3987" r:id="rId35"/>
    <p:sldId id="3988" r:id="rId36"/>
    <p:sldId id="3989" r:id="rId37"/>
    <p:sldId id="3990" r:id="rId38"/>
    <p:sldId id="3984" r:id="rId39"/>
    <p:sldId id="4007" r:id="rId40"/>
    <p:sldId id="4120" r:id="rId41"/>
    <p:sldId id="396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C2FBFE-2282-4843-A0F4-E06766770CA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680489A-477B-41B7-B637-CAF09F16D28B}">
      <dgm:prSet custT="1"/>
      <dgm:spPr/>
      <dgm:t>
        <a:bodyPr/>
        <a:lstStyle/>
        <a:p>
          <a:pPr>
            <a:lnSpc>
              <a:spcPct val="100000"/>
            </a:lnSpc>
          </a:pPr>
          <a:r>
            <a:rPr lang="en-GB" sz="1700"/>
            <a:t>“A different way of talking about careers</a:t>
          </a:r>
          <a:r>
            <a:rPr lang="en-GB" sz="1700">
              <a:latin typeface="Calibri Light" panose="020F0302020204030204"/>
            </a:rPr>
            <a:t> and careers leadership</a:t>
          </a:r>
          <a:r>
            <a:rPr lang="en-GB" sz="1700"/>
            <a:t>: in the realm of overall improvement.”</a:t>
          </a:r>
          <a:endParaRPr lang="en-US" sz="1700"/>
        </a:p>
      </dgm:t>
    </dgm:pt>
    <dgm:pt modelId="{69B5A9C3-5D3C-46E3-9E62-B5927DDDC9FE}" type="parTrans" cxnId="{CA5934B6-DC02-4A5A-8FD6-640C4C928972}">
      <dgm:prSet/>
      <dgm:spPr/>
      <dgm:t>
        <a:bodyPr/>
        <a:lstStyle/>
        <a:p>
          <a:endParaRPr lang="en-US"/>
        </a:p>
      </dgm:t>
    </dgm:pt>
    <dgm:pt modelId="{3ECD5FF6-A76E-4C34-8785-8607EB66911C}" type="sibTrans" cxnId="{CA5934B6-DC02-4A5A-8FD6-640C4C928972}">
      <dgm:prSet/>
      <dgm:spPr/>
      <dgm:t>
        <a:bodyPr/>
        <a:lstStyle/>
        <a:p>
          <a:endParaRPr lang="en-US"/>
        </a:p>
      </dgm:t>
    </dgm:pt>
    <dgm:pt modelId="{0FAA7B40-755D-4A70-9A57-6637A668C371}">
      <dgm:prSet custT="1"/>
      <dgm:spPr/>
      <dgm:t>
        <a:bodyPr/>
        <a:lstStyle/>
        <a:p>
          <a:pPr>
            <a:lnSpc>
              <a:spcPct val="100000"/>
            </a:lnSpc>
          </a:pPr>
          <a:r>
            <a:rPr lang="en-GB" sz="1700"/>
            <a:t>“An opportunity to identify the actions that will create a more sustainable and embedded approach where leadership is distributed, and careers is considered to be everyone’s responsibility.”</a:t>
          </a:r>
          <a:endParaRPr lang="en-US" sz="1700"/>
        </a:p>
      </dgm:t>
    </dgm:pt>
    <dgm:pt modelId="{B0A3E466-0E5F-4189-9DAC-17013CF7C5F0}" type="parTrans" cxnId="{265F22BD-7646-445C-9BC8-7605E0741B9F}">
      <dgm:prSet/>
      <dgm:spPr/>
      <dgm:t>
        <a:bodyPr/>
        <a:lstStyle/>
        <a:p>
          <a:endParaRPr lang="en-US"/>
        </a:p>
      </dgm:t>
    </dgm:pt>
    <dgm:pt modelId="{572D09F2-FC59-4872-A294-740C0CCCAF9D}" type="sibTrans" cxnId="{265F22BD-7646-445C-9BC8-7605E0741B9F}">
      <dgm:prSet/>
      <dgm:spPr/>
      <dgm:t>
        <a:bodyPr/>
        <a:lstStyle/>
        <a:p>
          <a:endParaRPr lang="en-US"/>
        </a:p>
      </dgm:t>
    </dgm:pt>
    <dgm:pt modelId="{BFDB8C31-A476-45D0-A6C2-3FD287C5E96D}">
      <dgm:prSet custT="1"/>
      <dgm:spPr/>
      <dgm:t>
        <a:bodyPr/>
        <a:lstStyle/>
        <a:p>
          <a:pPr>
            <a:lnSpc>
              <a:spcPct val="100000"/>
            </a:lnSpc>
          </a:pPr>
          <a:r>
            <a:rPr lang="en-GB" sz="1700"/>
            <a:t>“A strategic focus on the impact and outcomes of careers provision, when the temptation can be to focus on the operational inputs and activities.”</a:t>
          </a:r>
          <a:endParaRPr lang="en-US" sz="1700"/>
        </a:p>
      </dgm:t>
    </dgm:pt>
    <dgm:pt modelId="{130F8355-B168-4769-AC61-FEC995F5D313}" type="parTrans" cxnId="{8394555D-5475-4E0C-AC95-DC7865F72887}">
      <dgm:prSet/>
      <dgm:spPr/>
      <dgm:t>
        <a:bodyPr/>
        <a:lstStyle/>
        <a:p>
          <a:endParaRPr lang="en-US"/>
        </a:p>
      </dgm:t>
    </dgm:pt>
    <dgm:pt modelId="{86DFFA6A-8378-43AB-93E9-26FC221BB59B}" type="sibTrans" cxnId="{8394555D-5475-4E0C-AC95-DC7865F72887}">
      <dgm:prSet/>
      <dgm:spPr/>
      <dgm:t>
        <a:bodyPr/>
        <a:lstStyle/>
        <a:p>
          <a:endParaRPr lang="en-US"/>
        </a:p>
      </dgm:t>
    </dgm:pt>
    <dgm:pt modelId="{95C32EEA-4813-403C-8E7E-B9747C72ED38}" type="pres">
      <dgm:prSet presAssocID="{FEC2FBFE-2282-4843-A0F4-E06766770CA5}" presName="root" presStyleCnt="0">
        <dgm:presLayoutVars>
          <dgm:dir/>
          <dgm:resizeHandles val="exact"/>
        </dgm:presLayoutVars>
      </dgm:prSet>
      <dgm:spPr/>
    </dgm:pt>
    <dgm:pt modelId="{66E75DDE-7180-4B50-8935-3400289139EE}" type="pres">
      <dgm:prSet presAssocID="{C680489A-477B-41B7-B637-CAF09F16D28B}" presName="compNode" presStyleCnt="0"/>
      <dgm:spPr/>
    </dgm:pt>
    <dgm:pt modelId="{A3588396-5686-41DE-858B-1B30F396B2B8}" type="pres">
      <dgm:prSet presAssocID="{C680489A-477B-41B7-B637-CAF09F16D28B}" presName="bgRect" presStyleLbl="bgShp" presStyleIdx="0" presStyleCnt="3"/>
      <dgm:spPr/>
    </dgm:pt>
    <dgm:pt modelId="{12008F9D-FA32-4B3D-AFA4-871B8623D723}" type="pres">
      <dgm:prSet presAssocID="{C680489A-477B-41B7-B637-CAF09F16D28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FB7A46BF-DE76-4F8A-BB5C-4863FBE506E7}" type="pres">
      <dgm:prSet presAssocID="{C680489A-477B-41B7-B637-CAF09F16D28B}" presName="spaceRect" presStyleCnt="0"/>
      <dgm:spPr/>
    </dgm:pt>
    <dgm:pt modelId="{462588E4-4F88-4D89-AC14-B46A4B6E56D6}" type="pres">
      <dgm:prSet presAssocID="{C680489A-477B-41B7-B637-CAF09F16D28B}" presName="parTx" presStyleLbl="revTx" presStyleIdx="0" presStyleCnt="3" custScaleX="107469" custScaleY="100098" custLinFactY="14501" custLinFactNeighborX="-277" custLinFactNeighborY="100000">
        <dgm:presLayoutVars>
          <dgm:chMax val="0"/>
          <dgm:chPref val="0"/>
        </dgm:presLayoutVars>
      </dgm:prSet>
      <dgm:spPr/>
    </dgm:pt>
    <dgm:pt modelId="{F76B74F6-577A-4875-8C31-47F056619008}" type="pres">
      <dgm:prSet presAssocID="{3ECD5FF6-A76E-4C34-8785-8607EB66911C}" presName="sibTrans" presStyleCnt="0"/>
      <dgm:spPr/>
    </dgm:pt>
    <dgm:pt modelId="{5851317F-A992-4C45-AD01-966BDB159C18}" type="pres">
      <dgm:prSet presAssocID="{0FAA7B40-755D-4A70-9A57-6637A668C371}" presName="compNode" presStyleCnt="0"/>
      <dgm:spPr/>
    </dgm:pt>
    <dgm:pt modelId="{C425A284-B79D-432C-874F-599D161CFA92}" type="pres">
      <dgm:prSet presAssocID="{0FAA7B40-755D-4A70-9A57-6637A668C371}" presName="bgRect" presStyleLbl="bgShp" presStyleIdx="1" presStyleCnt="3"/>
      <dgm:spPr/>
    </dgm:pt>
    <dgm:pt modelId="{71213B5F-C714-409F-A9EC-AC34F69E0DB7}" type="pres">
      <dgm:prSet presAssocID="{0FAA7B40-755D-4A70-9A57-6637A668C37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nections"/>
        </a:ext>
      </dgm:extLst>
    </dgm:pt>
    <dgm:pt modelId="{11EA4A5F-1779-4560-B87B-EA7390478B25}" type="pres">
      <dgm:prSet presAssocID="{0FAA7B40-755D-4A70-9A57-6637A668C371}" presName="spaceRect" presStyleCnt="0"/>
      <dgm:spPr/>
    </dgm:pt>
    <dgm:pt modelId="{0137A687-2594-4025-92E3-9C0DA663334C}" type="pres">
      <dgm:prSet presAssocID="{0FAA7B40-755D-4A70-9A57-6637A668C371}" presName="parTx" presStyleLbl="revTx" presStyleIdx="1" presStyleCnt="3" custScaleX="110652" custLinFactY="16192" custLinFactNeighborX="1315" custLinFactNeighborY="100000">
        <dgm:presLayoutVars>
          <dgm:chMax val="0"/>
          <dgm:chPref val="0"/>
        </dgm:presLayoutVars>
      </dgm:prSet>
      <dgm:spPr/>
    </dgm:pt>
    <dgm:pt modelId="{F539AECE-0EE1-43E7-BF19-05E330EBA69D}" type="pres">
      <dgm:prSet presAssocID="{572D09F2-FC59-4872-A294-740C0CCCAF9D}" presName="sibTrans" presStyleCnt="0"/>
      <dgm:spPr/>
    </dgm:pt>
    <dgm:pt modelId="{90A0DB69-AEC4-441C-914F-554B4108DA90}" type="pres">
      <dgm:prSet presAssocID="{BFDB8C31-A476-45D0-A6C2-3FD287C5E96D}" presName="compNode" presStyleCnt="0"/>
      <dgm:spPr/>
    </dgm:pt>
    <dgm:pt modelId="{B4042561-EB4F-44BC-95FD-E939BD5094E2}" type="pres">
      <dgm:prSet presAssocID="{BFDB8C31-A476-45D0-A6C2-3FD287C5E96D}" presName="bgRect" presStyleLbl="bgShp" presStyleIdx="2" presStyleCnt="3"/>
      <dgm:spPr/>
    </dgm:pt>
    <dgm:pt modelId="{CFCAF5BA-C2E7-4E7D-B46C-2452BAB5BE7A}" type="pres">
      <dgm:prSet presAssocID="{BFDB8C31-A476-45D0-A6C2-3FD287C5E96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 Bulb and Gear"/>
        </a:ext>
      </dgm:extLst>
    </dgm:pt>
    <dgm:pt modelId="{664BF6DE-88DA-411C-9284-614F11D1D793}" type="pres">
      <dgm:prSet presAssocID="{BFDB8C31-A476-45D0-A6C2-3FD287C5E96D}" presName="spaceRect" presStyleCnt="0"/>
      <dgm:spPr/>
    </dgm:pt>
    <dgm:pt modelId="{31074C6E-32CA-4678-8066-5244A16814AA}" type="pres">
      <dgm:prSet presAssocID="{BFDB8C31-A476-45D0-A6C2-3FD287C5E96D}" presName="parTx" presStyleLbl="revTx" presStyleIdx="2" presStyleCnt="3" custScaleX="110650" custScaleY="73562" custLinFactY="13987" custLinFactNeighborX="-922" custLinFactNeighborY="100000">
        <dgm:presLayoutVars>
          <dgm:chMax val="0"/>
          <dgm:chPref val="0"/>
        </dgm:presLayoutVars>
      </dgm:prSet>
      <dgm:spPr/>
    </dgm:pt>
  </dgm:ptLst>
  <dgm:cxnLst>
    <dgm:cxn modelId="{CE9CBC1B-F9E2-49A7-A964-E5C28B39A56B}" type="presOf" srcId="{FEC2FBFE-2282-4843-A0F4-E06766770CA5}" destId="{95C32EEA-4813-403C-8E7E-B9747C72ED38}" srcOrd="0" destOrd="0" presId="urn:microsoft.com/office/officeart/2018/2/layout/IconVerticalSolidList"/>
    <dgm:cxn modelId="{8394555D-5475-4E0C-AC95-DC7865F72887}" srcId="{FEC2FBFE-2282-4843-A0F4-E06766770CA5}" destId="{BFDB8C31-A476-45D0-A6C2-3FD287C5E96D}" srcOrd="2" destOrd="0" parTransId="{130F8355-B168-4769-AC61-FEC995F5D313}" sibTransId="{86DFFA6A-8378-43AB-93E9-26FC221BB59B}"/>
    <dgm:cxn modelId="{4C89E963-6A28-4A78-A909-5F78B306B27B}" type="presOf" srcId="{C680489A-477B-41B7-B637-CAF09F16D28B}" destId="{462588E4-4F88-4D89-AC14-B46A4B6E56D6}" srcOrd="0" destOrd="0" presId="urn:microsoft.com/office/officeart/2018/2/layout/IconVerticalSolidList"/>
    <dgm:cxn modelId="{FFF58D76-F670-4091-AC07-1147DF330B6B}" type="presOf" srcId="{0FAA7B40-755D-4A70-9A57-6637A668C371}" destId="{0137A687-2594-4025-92E3-9C0DA663334C}" srcOrd="0" destOrd="0" presId="urn:microsoft.com/office/officeart/2018/2/layout/IconVerticalSolidList"/>
    <dgm:cxn modelId="{CA5934B6-DC02-4A5A-8FD6-640C4C928972}" srcId="{FEC2FBFE-2282-4843-A0F4-E06766770CA5}" destId="{C680489A-477B-41B7-B637-CAF09F16D28B}" srcOrd="0" destOrd="0" parTransId="{69B5A9C3-5D3C-46E3-9E62-B5927DDDC9FE}" sibTransId="{3ECD5FF6-A76E-4C34-8785-8607EB66911C}"/>
    <dgm:cxn modelId="{265F22BD-7646-445C-9BC8-7605E0741B9F}" srcId="{FEC2FBFE-2282-4843-A0F4-E06766770CA5}" destId="{0FAA7B40-755D-4A70-9A57-6637A668C371}" srcOrd="1" destOrd="0" parTransId="{B0A3E466-0E5F-4189-9DAC-17013CF7C5F0}" sibTransId="{572D09F2-FC59-4872-A294-740C0CCCAF9D}"/>
    <dgm:cxn modelId="{962FD1F2-2464-4A57-9338-815666FE6F0F}" type="presOf" srcId="{BFDB8C31-A476-45D0-A6C2-3FD287C5E96D}" destId="{31074C6E-32CA-4678-8066-5244A16814AA}" srcOrd="0" destOrd="0" presId="urn:microsoft.com/office/officeart/2018/2/layout/IconVerticalSolidList"/>
    <dgm:cxn modelId="{6CC62DBA-CC97-4F48-8A5F-DD5382D08F2E}" type="presParOf" srcId="{95C32EEA-4813-403C-8E7E-B9747C72ED38}" destId="{66E75DDE-7180-4B50-8935-3400289139EE}" srcOrd="0" destOrd="0" presId="urn:microsoft.com/office/officeart/2018/2/layout/IconVerticalSolidList"/>
    <dgm:cxn modelId="{11B75A08-6B35-4820-A5BF-781365D02EB2}" type="presParOf" srcId="{66E75DDE-7180-4B50-8935-3400289139EE}" destId="{A3588396-5686-41DE-858B-1B30F396B2B8}" srcOrd="0" destOrd="0" presId="urn:microsoft.com/office/officeart/2018/2/layout/IconVerticalSolidList"/>
    <dgm:cxn modelId="{7E7064E5-2CDB-4897-B0C4-B9FE4B38D9A1}" type="presParOf" srcId="{66E75DDE-7180-4B50-8935-3400289139EE}" destId="{12008F9D-FA32-4B3D-AFA4-871B8623D723}" srcOrd="1" destOrd="0" presId="urn:microsoft.com/office/officeart/2018/2/layout/IconVerticalSolidList"/>
    <dgm:cxn modelId="{10D2CA1B-3423-4471-B8C9-61A568A5BC35}" type="presParOf" srcId="{66E75DDE-7180-4B50-8935-3400289139EE}" destId="{FB7A46BF-DE76-4F8A-BB5C-4863FBE506E7}" srcOrd="2" destOrd="0" presId="urn:microsoft.com/office/officeart/2018/2/layout/IconVerticalSolidList"/>
    <dgm:cxn modelId="{C659336C-FA41-4786-A7B4-0A686230D4E0}" type="presParOf" srcId="{66E75DDE-7180-4B50-8935-3400289139EE}" destId="{462588E4-4F88-4D89-AC14-B46A4B6E56D6}" srcOrd="3" destOrd="0" presId="urn:microsoft.com/office/officeart/2018/2/layout/IconVerticalSolidList"/>
    <dgm:cxn modelId="{4B0825E1-F6A7-4C08-85FE-E89DF613A1D2}" type="presParOf" srcId="{95C32EEA-4813-403C-8E7E-B9747C72ED38}" destId="{F76B74F6-577A-4875-8C31-47F056619008}" srcOrd="1" destOrd="0" presId="urn:microsoft.com/office/officeart/2018/2/layout/IconVerticalSolidList"/>
    <dgm:cxn modelId="{6327D168-A0C7-42F6-841D-5CC2ACFE2403}" type="presParOf" srcId="{95C32EEA-4813-403C-8E7E-B9747C72ED38}" destId="{5851317F-A992-4C45-AD01-966BDB159C18}" srcOrd="2" destOrd="0" presId="urn:microsoft.com/office/officeart/2018/2/layout/IconVerticalSolidList"/>
    <dgm:cxn modelId="{6B28ED2D-A2F1-4381-A691-4B2D40F29272}" type="presParOf" srcId="{5851317F-A992-4C45-AD01-966BDB159C18}" destId="{C425A284-B79D-432C-874F-599D161CFA92}" srcOrd="0" destOrd="0" presId="urn:microsoft.com/office/officeart/2018/2/layout/IconVerticalSolidList"/>
    <dgm:cxn modelId="{E78A4C8E-AD3B-4650-B8D6-D7CFF765967A}" type="presParOf" srcId="{5851317F-A992-4C45-AD01-966BDB159C18}" destId="{71213B5F-C714-409F-A9EC-AC34F69E0DB7}" srcOrd="1" destOrd="0" presId="urn:microsoft.com/office/officeart/2018/2/layout/IconVerticalSolidList"/>
    <dgm:cxn modelId="{007E844D-E4EE-4A99-9CED-5A1DC825AFD7}" type="presParOf" srcId="{5851317F-A992-4C45-AD01-966BDB159C18}" destId="{11EA4A5F-1779-4560-B87B-EA7390478B25}" srcOrd="2" destOrd="0" presId="urn:microsoft.com/office/officeart/2018/2/layout/IconVerticalSolidList"/>
    <dgm:cxn modelId="{8CFFB1CB-7D6B-4E1E-9299-E9D83583FB06}" type="presParOf" srcId="{5851317F-A992-4C45-AD01-966BDB159C18}" destId="{0137A687-2594-4025-92E3-9C0DA663334C}" srcOrd="3" destOrd="0" presId="urn:microsoft.com/office/officeart/2018/2/layout/IconVerticalSolidList"/>
    <dgm:cxn modelId="{AE86808C-CF7A-4F3B-B018-2B19F92ED2EA}" type="presParOf" srcId="{95C32EEA-4813-403C-8E7E-B9747C72ED38}" destId="{F539AECE-0EE1-43E7-BF19-05E330EBA69D}" srcOrd="3" destOrd="0" presId="urn:microsoft.com/office/officeart/2018/2/layout/IconVerticalSolidList"/>
    <dgm:cxn modelId="{E6177E8A-3976-4C4B-8B19-6EEB6F74FF0C}" type="presParOf" srcId="{95C32EEA-4813-403C-8E7E-B9747C72ED38}" destId="{90A0DB69-AEC4-441C-914F-554B4108DA90}" srcOrd="4" destOrd="0" presId="urn:microsoft.com/office/officeart/2018/2/layout/IconVerticalSolidList"/>
    <dgm:cxn modelId="{A33B10D6-D4A9-42CB-96FC-9FC921134B7F}" type="presParOf" srcId="{90A0DB69-AEC4-441C-914F-554B4108DA90}" destId="{B4042561-EB4F-44BC-95FD-E939BD5094E2}" srcOrd="0" destOrd="0" presId="urn:microsoft.com/office/officeart/2018/2/layout/IconVerticalSolidList"/>
    <dgm:cxn modelId="{04E79F03-DBFD-4E36-A44B-D6EA6D61486D}" type="presParOf" srcId="{90A0DB69-AEC4-441C-914F-554B4108DA90}" destId="{CFCAF5BA-C2E7-4E7D-B46C-2452BAB5BE7A}" srcOrd="1" destOrd="0" presId="urn:microsoft.com/office/officeart/2018/2/layout/IconVerticalSolidList"/>
    <dgm:cxn modelId="{A452DB84-A245-498B-B182-EBEFFAFBC712}" type="presParOf" srcId="{90A0DB69-AEC4-441C-914F-554B4108DA90}" destId="{664BF6DE-88DA-411C-9284-614F11D1D793}" srcOrd="2" destOrd="0" presId="urn:microsoft.com/office/officeart/2018/2/layout/IconVerticalSolidList"/>
    <dgm:cxn modelId="{097194A8-7F93-4F7B-B718-AE0E16C4829E}" type="presParOf" srcId="{90A0DB69-AEC4-441C-914F-554B4108DA90}" destId="{31074C6E-32CA-4678-8066-5244A16814A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3D1D6C-099B-4EDC-8758-EA90B57F58B0}" type="doc">
      <dgm:prSet loTypeId="urn:microsoft.com/office/officeart/2005/8/layout/chevron1" loCatId="process" qsTypeId="urn:microsoft.com/office/officeart/2005/8/quickstyle/simple1" qsCatId="simple" csTypeId="urn:microsoft.com/office/officeart/2005/8/colors/accent0_3" csCatId="mainScheme" phldr="1"/>
      <dgm:spPr/>
      <dgm:t>
        <a:bodyPr/>
        <a:lstStyle/>
        <a:p>
          <a:endParaRPr lang="en-GB"/>
        </a:p>
      </dgm:t>
    </dgm:pt>
    <dgm:pt modelId="{0D02430E-9035-40A0-A8B4-E2ABFF7D4954}">
      <dgm:prSet phldrT="[Text]"/>
      <dgm:spPr/>
      <dgm:t>
        <a:bodyPr/>
        <a:lstStyle/>
        <a:p>
          <a:r>
            <a:rPr lang="en-GB"/>
            <a:t>1</a:t>
          </a:r>
        </a:p>
      </dgm:t>
    </dgm:pt>
    <dgm:pt modelId="{DA206644-23B5-4F20-8EF9-B60A08A20AF9}" type="parTrans" cxnId="{8EED8278-26A3-450C-9C00-E297C6A5ACE7}">
      <dgm:prSet/>
      <dgm:spPr/>
      <dgm:t>
        <a:bodyPr/>
        <a:lstStyle/>
        <a:p>
          <a:endParaRPr lang="en-GB"/>
        </a:p>
      </dgm:t>
    </dgm:pt>
    <dgm:pt modelId="{CB8576C6-2291-484C-A4E8-AD2E85D50B5C}" type="sibTrans" cxnId="{8EED8278-26A3-450C-9C00-E297C6A5ACE7}">
      <dgm:prSet/>
      <dgm:spPr/>
      <dgm:t>
        <a:bodyPr/>
        <a:lstStyle/>
        <a:p>
          <a:endParaRPr lang="en-GB"/>
        </a:p>
      </dgm:t>
    </dgm:pt>
    <dgm:pt modelId="{DB1A55A5-E6F0-4E26-A12E-B9B074A47038}">
      <dgm:prSet phldrT="[Text]"/>
      <dgm:spPr/>
      <dgm:t>
        <a:bodyPr/>
        <a:lstStyle/>
        <a:p>
          <a:r>
            <a:rPr lang="en-GB"/>
            <a:t>2</a:t>
          </a:r>
        </a:p>
      </dgm:t>
    </dgm:pt>
    <dgm:pt modelId="{1A2EB91E-7075-4656-9203-E1040B0D6C64}" type="parTrans" cxnId="{536CAC40-E00C-41AA-B652-64AF3B163D29}">
      <dgm:prSet/>
      <dgm:spPr/>
      <dgm:t>
        <a:bodyPr/>
        <a:lstStyle/>
        <a:p>
          <a:endParaRPr lang="en-GB"/>
        </a:p>
      </dgm:t>
    </dgm:pt>
    <dgm:pt modelId="{0ADF5BBA-AF07-4049-BE5D-5186DB2E0C2F}" type="sibTrans" cxnId="{536CAC40-E00C-41AA-B652-64AF3B163D29}">
      <dgm:prSet/>
      <dgm:spPr/>
      <dgm:t>
        <a:bodyPr/>
        <a:lstStyle/>
        <a:p>
          <a:endParaRPr lang="en-GB"/>
        </a:p>
      </dgm:t>
    </dgm:pt>
    <dgm:pt modelId="{687DF4E1-4903-4209-8661-1D8C058D8BF9}">
      <dgm:prSet phldrT="[Text]"/>
      <dgm:spPr/>
      <dgm:t>
        <a:bodyPr/>
        <a:lstStyle/>
        <a:p>
          <a:r>
            <a:rPr lang="en-GB">
              <a:cs typeface="Calibri"/>
            </a:rPr>
            <a:t>Represents indicators of intentional provision with conscious decision making, moving towards a more </a:t>
          </a:r>
          <a:r>
            <a:rPr lang="en-GB" b="1">
              <a:cs typeface="Calibri"/>
            </a:rPr>
            <a:t>strategic</a:t>
          </a:r>
          <a:r>
            <a:rPr lang="en-GB">
              <a:cs typeface="Calibri"/>
            </a:rPr>
            <a:t> and </a:t>
          </a:r>
          <a:r>
            <a:rPr lang="en-GB" b="1">
              <a:cs typeface="Calibri"/>
            </a:rPr>
            <a:t>progressive</a:t>
          </a:r>
          <a:r>
            <a:rPr lang="en-GB">
              <a:cs typeface="Calibri"/>
            </a:rPr>
            <a:t> provision that has elements of continuous improvement</a:t>
          </a:r>
          <a:r>
            <a:rPr lang="en-US">
              <a:cs typeface="Calibri"/>
            </a:rPr>
            <a:t> </a:t>
          </a:r>
          <a:endParaRPr lang="en-GB"/>
        </a:p>
      </dgm:t>
    </dgm:pt>
    <dgm:pt modelId="{869D4124-53F7-4C81-9CAD-B755F6E8FA3C}" type="parTrans" cxnId="{E9A8BACD-39D5-45BF-8836-48BCF0C1658E}">
      <dgm:prSet/>
      <dgm:spPr/>
      <dgm:t>
        <a:bodyPr/>
        <a:lstStyle/>
        <a:p>
          <a:endParaRPr lang="en-GB"/>
        </a:p>
      </dgm:t>
    </dgm:pt>
    <dgm:pt modelId="{201AD32E-4C6C-4161-9B8F-534F3284993E}" type="sibTrans" cxnId="{E9A8BACD-39D5-45BF-8836-48BCF0C1658E}">
      <dgm:prSet/>
      <dgm:spPr/>
      <dgm:t>
        <a:bodyPr/>
        <a:lstStyle/>
        <a:p>
          <a:endParaRPr lang="en-GB"/>
        </a:p>
      </dgm:t>
    </dgm:pt>
    <dgm:pt modelId="{F4D72AD4-A0B0-4FDE-95AA-DB43E99385B9}">
      <dgm:prSet phldrT="[Text]"/>
      <dgm:spPr/>
      <dgm:t>
        <a:bodyPr/>
        <a:lstStyle/>
        <a:p>
          <a:r>
            <a:rPr lang="en-GB"/>
            <a:t>3</a:t>
          </a:r>
        </a:p>
      </dgm:t>
    </dgm:pt>
    <dgm:pt modelId="{8C2FED11-3442-49E3-9C3B-349057CCBF55}" type="parTrans" cxnId="{56FA8FAE-CDAB-4F1F-9186-73BAD773C31E}">
      <dgm:prSet/>
      <dgm:spPr/>
      <dgm:t>
        <a:bodyPr/>
        <a:lstStyle/>
        <a:p>
          <a:endParaRPr lang="en-GB"/>
        </a:p>
      </dgm:t>
    </dgm:pt>
    <dgm:pt modelId="{81AF600A-A33E-403F-BADD-33F5F9506C32}" type="sibTrans" cxnId="{56FA8FAE-CDAB-4F1F-9186-73BAD773C31E}">
      <dgm:prSet/>
      <dgm:spPr/>
      <dgm:t>
        <a:bodyPr/>
        <a:lstStyle/>
        <a:p>
          <a:endParaRPr lang="en-GB"/>
        </a:p>
      </dgm:t>
    </dgm:pt>
    <dgm:pt modelId="{5C9EEFEB-F225-4FD7-ADA5-805344AF403D}">
      <dgm:prSet phldrT="[Text]"/>
      <dgm:spPr/>
      <dgm:t>
        <a:bodyPr/>
        <a:lstStyle/>
        <a:p>
          <a:r>
            <a:rPr lang="en-GB" dirty="0">
              <a:cs typeface="Calibri"/>
            </a:rPr>
            <a:t>Starts to move into a </a:t>
          </a:r>
          <a:r>
            <a:rPr lang="en-GB" b="1" dirty="0">
              <a:cs typeface="Calibri"/>
            </a:rPr>
            <a:t>whole school, special school or college approach </a:t>
          </a:r>
          <a:r>
            <a:rPr lang="en-GB" dirty="0">
              <a:cs typeface="Calibri"/>
            </a:rPr>
            <a:t>that is more </a:t>
          </a:r>
          <a:r>
            <a:rPr lang="en-GB" b="1" dirty="0">
              <a:cs typeface="Calibri"/>
            </a:rPr>
            <a:t>responsive</a:t>
          </a:r>
          <a:r>
            <a:rPr lang="en-GB" dirty="0">
              <a:cs typeface="Calibri"/>
            </a:rPr>
            <a:t> to data and cohort needs… leading to </a:t>
          </a:r>
          <a:r>
            <a:rPr lang="en-GB" b="1" dirty="0">
              <a:cs typeface="Calibri"/>
            </a:rPr>
            <a:t>stability</a:t>
          </a:r>
          <a:r>
            <a:rPr lang="en-GB" dirty="0">
              <a:cs typeface="Calibri"/>
            </a:rPr>
            <a:t> and </a:t>
          </a:r>
          <a:r>
            <a:rPr lang="en-GB" b="1" dirty="0">
              <a:cs typeface="Calibri"/>
            </a:rPr>
            <a:t>sustainability</a:t>
          </a:r>
          <a:r>
            <a:rPr lang="en-GB" dirty="0">
              <a:cs typeface="Calibri"/>
            </a:rPr>
            <a:t> of provision</a:t>
          </a:r>
          <a:endParaRPr lang="en-GB" dirty="0"/>
        </a:p>
      </dgm:t>
    </dgm:pt>
    <dgm:pt modelId="{C0C18D0B-B3AF-4A13-87A9-34232DB7F137}" type="parTrans" cxnId="{0D084E6C-98DD-446F-89E3-7889495B7468}">
      <dgm:prSet/>
      <dgm:spPr/>
      <dgm:t>
        <a:bodyPr/>
        <a:lstStyle/>
        <a:p>
          <a:endParaRPr lang="en-GB"/>
        </a:p>
      </dgm:t>
    </dgm:pt>
    <dgm:pt modelId="{945020EC-778F-4D8C-AEE4-69C7A7C95DCE}" type="sibTrans" cxnId="{0D084E6C-98DD-446F-89E3-7889495B7468}">
      <dgm:prSet/>
      <dgm:spPr/>
      <dgm:t>
        <a:bodyPr/>
        <a:lstStyle/>
        <a:p>
          <a:endParaRPr lang="en-GB"/>
        </a:p>
      </dgm:t>
    </dgm:pt>
    <dgm:pt modelId="{0842B40C-316F-449A-8271-AB495D16BDA0}">
      <dgm:prSet phldrT="[Text]"/>
      <dgm:spPr/>
      <dgm:t>
        <a:bodyPr/>
        <a:lstStyle/>
        <a:p>
          <a:r>
            <a:rPr lang="en-GB"/>
            <a:t>4 </a:t>
          </a:r>
        </a:p>
      </dgm:t>
    </dgm:pt>
    <dgm:pt modelId="{AC3F51C8-C4A6-447F-8877-592F23772A96}" type="parTrans" cxnId="{F67386B1-A7F2-4B18-8DFF-4BAC246BB986}">
      <dgm:prSet/>
      <dgm:spPr/>
      <dgm:t>
        <a:bodyPr/>
        <a:lstStyle/>
        <a:p>
          <a:endParaRPr lang="en-GB"/>
        </a:p>
      </dgm:t>
    </dgm:pt>
    <dgm:pt modelId="{38324CE9-4BB4-49F2-B91E-7C6D9C0B4EEC}" type="sibTrans" cxnId="{F67386B1-A7F2-4B18-8DFF-4BAC246BB986}">
      <dgm:prSet/>
      <dgm:spPr/>
      <dgm:t>
        <a:bodyPr/>
        <a:lstStyle/>
        <a:p>
          <a:endParaRPr lang="en-GB"/>
        </a:p>
      </dgm:t>
    </dgm:pt>
    <dgm:pt modelId="{6FA723D8-C7AC-46F5-A679-021DDFE7DDD3}">
      <dgm:prSet/>
      <dgm:spPr/>
      <dgm:t>
        <a:bodyPr/>
        <a:lstStyle/>
        <a:p>
          <a:r>
            <a:rPr lang="en-GB">
              <a:cs typeface="Calibri"/>
            </a:rPr>
            <a:t>Is where careers is a </a:t>
          </a:r>
          <a:r>
            <a:rPr lang="en-GB" b="1">
              <a:cs typeface="Calibri"/>
            </a:rPr>
            <a:t>golden thread </a:t>
          </a:r>
          <a:r>
            <a:rPr lang="en-GB">
              <a:cs typeface="Calibri"/>
            </a:rPr>
            <a:t>to school, special school and college improvement...where careers is hardwired as </a:t>
          </a:r>
          <a:r>
            <a:rPr lang="en-GB" b="1">
              <a:cs typeface="Calibri"/>
            </a:rPr>
            <a:t>part of the solution </a:t>
          </a:r>
          <a:r>
            <a:rPr lang="en-GB">
              <a:cs typeface="Calibri"/>
            </a:rPr>
            <a:t>to the key strategic priorities of the institution</a:t>
          </a:r>
          <a:endParaRPr lang="en-GB"/>
        </a:p>
      </dgm:t>
    </dgm:pt>
    <dgm:pt modelId="{01F5C923-2367-4ED7-88DA-33414DE05248}" type="parTrans" cxnId="{256073AB-BA7B-4997-AEEA-FA3CCD45BC08}">
      <dgm:prSet/>
      <dgm:spPr/>
      <dgm:t>
        <a:bodyPr/>
        <a:lstStyle/>
        <a:p>
          <a:endParaRPr lang="en-GB"/>
        </a:p>
      </dgm:t>
    </dgm:pt>
    <dgm:pt modelId="{B35DF428-365C-422A-8387-EE46F9402023}" type="sibTrans" cxnId="{256073AB-BA7B-4997-AEEA-FA3CCD45BC08}">
      <dgm:prSet/>
      <dgm:spPr/>
      <dgm:t>
        <a:bodyPr/>
        <a:lstStyle/>
        <a:p>
          <a:endParaRPr lang="en-GB"/>
        </a:p>
      </dgm:t>
    </dgm:pt>
    <dgm:pt modelId="{7E85F2CA-0282-4710-87D9-647A25FD869F}">
      <dgm:prSet/>
      <dgm:spPr/>
      <dgm:t>
        <a:bodyPr/>
        <a:lstStyle/>
        <a:p>
          <a:endParaRPr lang="en-GB"/>
        </a:p>
      </dgm:t>
    </dgm:pt>
    <dgm:pt modelId="{977BAFDF-A6E6-40D2-803D-A1D738C782ED}" type="sibTrans" cxnId="{D4FFA342-1B6F-41E5-9A5D-75B77E8D56BF}">
      <dgm:prSet/>
      <dgm:spPr/>
      <dgm:t>
        <a:bodyPr/>
        <a:lstStyle/>
        <a:p>
          <a:endParaRPr lang="en-GB"/>
        </a:p>
      </dgm:t>
    </dgm:pt>
    <dgm:pt modelId="{BE3D270C-240A-4FB0-8CDF-C5F5E5EB9529}" type="parTrans" cxnId="{D4FFA342-1B6F-41E5-9A5D-75B77E8D56BF}">
      <dgm:prSet/>
      <dgm:spPr/>
      <dgm:t>
        <a:bodyPr/>
        <a:lstStyle/>
        <a:p>
          <a:endParaRPr lang="en-GB"/>
        </a:p>
      </dgm:t>
    </dgm:pt>
    <dgm:pt modelId="{F820F409-5283-41A6-92D3-EB5473C3DF27}">
      <dgm:prSet phldrT="[Text]"/>
      <dgm:spPr/>
      <dgm:t>
        <a:bodyPr/>
        <a:lstStyle/>
        <a:p>
          <a:r>
            <a:rPr lang="en-GB">
              <a:cs typeface="Calibri"/>
            </a:rPr>
            <a:t>Generally represents indicators of a </a:t>
          </a:r>
          <a:r>
            <a:rPr lang="en-GB" b="1">
              <a:cs typeface="Calibri"/>
            </a:rPr>
            <a:t>standalone</a:t>
          </a:r>
          <a:r>
            <a:rPr lang="en-GB">
              <a:cs typeface="Calibri"/>
            </a:rPr>
            <a:t> provision with ad hoc activity that may of course bring value yet potentially more from happenstance than design</a:t>
          </a:r>
          <a:endParaRPr lang="en-GB"/>
        </a:p>
      </dgm:t>
    </dgm:pt>
    <dgm:pt modelId="{047ECC7A-45AC-4BCE-B0FD-5DBF3448106B}" type="sibTrans" cxnId="{7E8A63DB-3245-4D38-AA70-B7900E1A0AB3}">
      <dgm:prSet/>
      <dgm:spPr/>
      <dgm:t>
        <a:bodyPr/>
        <a:lstStyle/>
        <a:p>
          <a:endParaRPr lang="en-GB"/>
        </a:p>
      </dgm:t>
    </dgm:pt>
    <dgm:pt modelId="{0B1F1CE8-1430-449E-AA08-72035D063DBD}" type="parTrans" cxnId="{7E8A63DB-3245-4D38-AA70-B7900E1A0AB3}">
      <dgm:prSet/>
      <dgm:spPr/>
      <dgm:t>
        <a:bodyPr/>
        <a:lstStyle/>
        <a:p>
          <a:endParaRPr lang="en-GB"/>
        </a:p>
      </dgm:t>
    </dgm:pt>
    <dgm:pt modelId="{CE23A845-47A6-4602-AF11-AEC29A84AB73}" type="pres">
      <dgm:prSet presAssocID="{AF3D1D6C-099B-4EDC-8758-EA90B57F58B0}" presName="Name0" presStyleCnt="0">
        <dgm:presLayoutVars>
          <dgm:dir/>
          <dgm:animLvl val="lvl"/>
          <dgm:resizeHandles val="exact"/>
        </dgm:presLayoutVars>
      </dgm:prSet>
      <dgm:spPr/>
    </dgm:pt>
    <dgm:pt modelId="{6DDF4052-7361-4907-9E7A-CC4B2570D0B7}" type="pres">
      <dgm:prSet presAssocID="{0D02430E-9035-40A0-A8B4-E2ABFF7D4954}" presName="composite" presStyleCnt="0"/>
      <dgm:spPr/>
    </dgm:pt>
    <dgm:pt modelId="{3204EF85-426C-46C2-BE31-EDD7758290E0}" type="pres">
      <dgm:prSet presAssocID="{0D02430E-9035-40A0-A8B4-E2ABFF7D4954}" presName="parTx" presStyleLbl="node1" presStyleIdx="0" presStyleCnt="4">
        <dgm:presLayoutVars>
          <dgm:chMax val="0"/>
          <dgm:chPref val="0"/>
          <dgm:bulletEnabled val="1"/>
        </dgm:presLayoutVars>
      </dgm:prSet>
      <dgm:spPr/>
    </dgm:pt>
    <dgm:pt modelId="{86F4A905-D4BD-405B-81B3-7400B959C5DD}" type="pres">
      <dgm:prSet presAssocID="{0D02430E-9035-40A0-A8B4-E2ABFF7D4954}" presName="desTx" presStyleLbl="revTx" presStyleIdx="0" presStyleCnt="4">
        <dgm:presLayoutVars>
          <dgm:bulletEnabled val="1"/>
        </dgm:presLayoutVars>
      </dgm:prSet>
      <dgm:spPr/>
    </dgm:pt>
    <dgm:pt modelId="{F55D2544-8890-42EF-9936-395D5B90F88D}" type="pres">
      <dgm:prSet presAssocID="{CB8576C6-2291-484C-A4E8-AD2E85D50B5C}" presName="space" presStyleCnt="0"/>
      <dgm:spPr/>
    </dgm:pt>
    <dgm:pt modelId="{DD8F6506-C0A0-4139-B40D-0FAB9FA42AF7}" type="pres">
      <dgm:prSet presAssocID="{DB1A55A5-E6F0-4E26-A12E-B9B074A47038}" presName="composite" presStyleCnt="0"/>
      <dgm:spPr/>
    </dgm:pt>
    <dgm:pt modelId="{3D28A6E0-EE68-4E10-8120-A067782CC38A}" type="pres">
      <dgm:prSet presAssocID="{DB1A55A5-E6F0-4E26-A12E-B9B074A47038}" presName="parTx" presStyleLbl="node1" presStyleIdx="1" presStyleCnt="4">
        <dgm:presLayoutVars>
          <dgm:chMax val="0"/>
          <dgm:chPref val="0"/>
          <dgm:bulletEnabled val="1"/>
        </dgm:presLayoutVars>
      </dgm:prSet>
      <dgm:spPr/>
    </dgm:pt>
    <dgm:pt modelId="{A953326B-7A25-4851-B980-B22601B0B30E}" type="pres">
      <dgm:prSet presAssocID="{DB1A55A5-E6F0-4E26-A12E-B9B074A47038}" presName="desTx" presStyleLbl="revTx" presStyleIdx="1" presStyleCnt="4">
        <dgm:presLayoutVars>
          <dgm:bulletEnabled val="1"/>
        </dgm:presLayoutVars>
      </dgm:prSet>
      <dgm:spPr/>
    </dgm:pt>
    <dgm:pt modelId="{E663A5F9-B730-4F22-AED1-ACCA6F69DCBB}" type="pres">
      <dgm:prSet presAssocID="{0ADF5BBA-AF07-4049-BE5D-5186DB2E0C2F}" presName="space" presStyleCnt="0"/>
      <dgm:spPr/>
    </dgm:pt>
    <dgm:pt modelId="{8052F60C-A182-453F-9D95-5CA68129D6A7}" type="pres">
      <dgm:prSet presAssocID="{F4D72AD4-A0B0-4FDE-95AA-DB43E99385B9}" presName="composite" presStyleCnt="0"/>
      <dgm:spPr/>
    </dgm:pt>
    <dgm:pt modelId="{09F98A27-B141-406F-A2A0-193E524562F8}" type="pres">
      <dgm:prSet presAssocID="{F4D72AD4-A0B0-4FDE-95AA-DB43E99385B9}" presName="parTx" presStyleLbl="node1" presStyleIdx="2" presStyleCnt="4">
        <dgm:presLayoutVars>
          <dgm:chMax val="0"/>
          <dgm:chPref val="0"/>
          <dgm:bulletEnabled val="1"/>
        </dgm:presLayoutVars>
      </dgm:prSet>
      <dgm:spPr/>
    </dgm:pt>
    <dgm:pt modelId="{4EA5FF6C-A596-4507-938E-BD0FAE17B1B8}" type="pres">
      <dgm:prSet presAssocID="{F4D72AD4-A0B0-4FDE-95AA-DB43E99385B9}" presName="desTx" presStyleLbl="revTx" presStyleIdx="2" presStyleCnt="4">
        <dgm:presLayoutVars>
          <dgm:bulletEnabled val="1"/>
        </dgm:presLayoutVars>
      </dgm:prSet>
      <dgm:spPr/>
    </dgm:pt>
    <dgm:pt modelId="{58FD221C-EDE3-482C-8599-E69AD45D530E}" type="pres">
      <dgm:prSet presAssocID="{81AF600A-A33E-403F-BADD-33F5F9506C32}" presName="space" presStyleCnt="0"/>
      <dgm:spPr/>
    </dgm:pt>
    <dgm:pt modelId="{68349A90-5F78-4B2F-A363-7FE69CEF1561}" type="pres">
      <dgm:prSet presAssocID="{0842B40C-316F-449A-8271-AB495D16BDA0}" presName="composite" presStyleCnt="0"/>
      <dgm:spPr/>
    </dgm:pt>
    <dgm:pt modelId="{D90F30B4-89BC-4FEB-B4C7-5F58EA8EE6F0}" type="pres">
      <dgm:prSet presAssocID="{0842B40C-316F-449A-8271-AB495D16BDA0}" presName="parTx" presStyleLbl="node1" presStyleIdx="3" presStyleCnt="4">
        <dgm:presLayoutVars>
          <dgm:chMax val="0"/>
          <dgm:chPref val="0"/>
          <dgm:bulletEnabled val="1"/>
        </dgm:presLayoutVars>
      </dgm:prSet>
      <dgm:spPr/>
    </dgm:pt>
    <dgm:pt modelId="{C0F02298-1773-4BFF-A38E-C26E5BB2FBB4}" type="pres">
      <dgm:prSet presAssocID="{0842B40C-316F-449A-8271-AB495D16BDA0}" presName="desTx" presStyleLbl="revTx" presStyleIdx="3" presStyleCnt="4">
        <dgm:presLayoutVars>
          <dgm:bulletEnabled val="1"/>
        </dgm:presLayoutVars>
      </dgm:prSet>
      <dgm:spPr/>
    </dgm:pt>
  </dgm:ptLst>
  <dgm:cxnLst>
    <dgm:cxn modelId="{543B9602-25EF-494C-8105-A0A66C6865DB}" type="presOf" srcId="{F4D72AD4-A0B0-4FDE-95AA-DB43E99385B9}" destId="{09F98A27-B141-406F-A2A0-193E524562F8}" srcOrd="0" destOrd="0" presId="urn:microsoft.com/office/officeart/2005/8/layout/chevron1"/>
    <dgm:cxn modelId="{5E20A304-DB75-455E-9D9E-FD1A970653C3}" type="presOf" srcId="{AF3D1D6C-099B-4EDC-8758-EA90B57F58B0}" destId="{CE23A845-47A6-4602-AF11-AEC29A84AB73}" srcOrd="0" destOrd="0" presId="urn:microsoft.com/office/officeart/2005/8/layout/chevron1"/>
    <dgm:cxn modelId="{CBA30311-E78C-4B00-A744-8D190716EEF1}" type="presOf" srcId="{687DF4E1-4903-4209-8661-1D8C058D8BF9}" destId="{A953326B-7A25-4851-B980-B22601B0B30E}" srcOrd="0" destOrd="0" presId="urn:microsoft.com/office/officeart/2005/8/layout/chevron1"/>
    <dgm:cxn modelId="{536CAC40-E00C-41AA-B652-64AF3B163D29}" srcId="{AF3D1D6C-099B-4EDC-8758-EA90B57F58B0}" destId="{DB1A55A5-E6F0-4E26-A12E-B9B074A47038}" srcOrd="1" destOrd="0" parTransId="{1A2EB91E-7075-4656-9203-E1040B0D6C64}" sibTransId="{0ADF5BBA-AF07-4049-BE5D-5186DB2E0C2F}"/>
    <dgm:cxn modelId="{DECD005B-3C25-4D14-8E89-2EC176AF7DA0}" type="presOf" srcId="{DB1A55A5-E6F0-4E26-A12E-B9B074A47038}" destId="{3D28A6E0-EE68-4E10-8120-A067782CC38A}" srcOrd="0" destOrd="0" presId="urn:microsoft.com/office/officeart/2005/8/layout/chevron1"/>
    <dgm:cxn modelId="{D4FFA342-1B6F-41E5-9A5D-75B77E8D56BF}" srcId="{0842B40C-316F-449A-8271-AB495D16BDA0}" destId="{7E85F2CA-0282-4710-87D9-647A25FD869F}" srcOrd="1" destOrd="0" parTransId="{BE3D270C-240A-4FB0-8CDF-C5F5E5EB9529}" sibTransId="{977BAFDF-A6E6-40D2-803D-A1D738C782ED}"/>
    <dgm:cxn modelId="{80A2114C-6B92-4C6C-95DE-82645A725513}" type="presOf" srcId="{F820F409-5283-41A6-92D3-EB5473C3DF27}" destId="{86F4A905-D4BD-405B-81B3-7400B959C5DD}" srcOrd="0" destOrd="0" presId="urn:microsoft.com/office/officeart/2005/8/layout/chevron1"/>
    <dgm:cxn modelId="{0D084E6C-98DD-446F-89E3-7889495B7468}" srcId="{F4D72AD4-A0B0-4FDE-95AA-DB43E99385B9}" destId="{5C9EEFEB-F225-4FD7-ADA5-805344AF403D}" srcOrd="0" destOrd="0" parTransId="{C0C18D0B-B3AF-4A13-87A9-34232DB7F137}" sibTransId="{945020EC-778F-4D8C-AEE4-69C7A7C95DCE}"/>
    <dgm:cxn modelId="{14DB766D-EB82-4B7D-BB4C-08E0CE66BFD8}" type="presOf" srcId="{0D02430E-9035-40A0-A8B4-E2ABFF7D4954}" destId="{3204EF85-426C-46C2-BE31-EDD7758290E0}" srcOrd="0" destOrd="0" presId="urn:microsoft.com/office/officeart/2005/8/layout/chevron1"/>
    <dgm:cxn modelId="{7013E96F-9B5C-476C-84AD-41D00EE68105}" type="presOf" srcId="{5C9EEFEB-F225-4FD7-ADA5-805344AF403D}" destId="{4EA5FF6C-A596-4507-938E-BD0FAE17B1B8}" srcOrd="0" destOrd="0" presId="urn:microsoft.com/office/officeart/2005/8/layout/chevron1"/>
    <dgm:cxn modelId="{8EED8278-26A3-450C-9C00-E297C6A5ACE7}" srcId="{AF3D1D6C-099B-4EDC-8758-EA90B57F58B0}" destId="{0D02430E-9035-40A0-A8B4-E2ABFF7D4954}" srcOrd="0" destOrd="0" parTransId="{DA206644-23B5-4F20-8EF9-B60A08A20AF9}" sibTransId="{CB8576C6-2291-484C-A4E8-AD2E85D50B5C}"/>
    <dgm:cxn modelId="{6B206194-A8CE-4130-978D-FC95184AB835}" type="presOf" srcId="{6FA723D8-C7AC-46F5-A679-021DDFE7DDD3}" destId="{C0F02298-1773-4BFF-A38E-C26E5BB2FBB4}" srcOrd="0" destOrd="0" presId="urn:microsoft.com/office/officeart/2005/8/layout/chevron1"/>
    <dgm:cxn modelId="{256073AB-BA7B-4997-AEEA-FA3CCD45BC08}" srcId="{0842B40C-316F-449A-8271-AB495D16BDA0}" destId="{6FA723D8-C7AC-46F5-A679-021DDFE7DDD3}" srcOrd="0" destOrd="0" parTransId="{01F5C923-2367-4ED7-88DA-33414DE05248}" sibTransId="{B35DF428-365C-422A-8387-EE46F9402023}"/>
    <dgm:cxn modelId="{BD8476AD-8245-4AF0-A592-68459D54D1CF}" type="presOf" srcId="{0842B40C-316F-449A-8271-AB495D16BDA0}" destId="{D90F30B4-89BC-4FEB-B4C7-5F58EA8EE6F0}" srcOrd="0" destOrd="0" presId="urn:microsoft.com/office/officeart/2005/8/layout/chevron1"/>
    <dgm:cxn modelId="{56FA8FAE-CDAB-4F1F-9186-73BAD773C31E}" srcId="{AF3D1D6C-099B-4EDC-8758-EA90B57F58B0}" destId="{F4D72AD4-A0B0-4FDE-95AA-DB43E99385B9}" srcOrd="2" destOrd="0" parTransId="{8C2FED11-3442-49E3-9C3B-349057CCBF55}" sibTransId="{81AF600A-A33E-403F-BADD-33F5F9506C32}"/>
    <dgm:cxn modelId="{F67386B1-A7F2-4B18-8DFF-4BAC246BB986}" srcId="{AF3D1D6C-099B-4EDC-8758-EA90B57F58B0}" destId="{0842B40C-316F-449A-8271-AB495D16BDA0}" srcOrd="3" destOrd="0" parTransId="{AC3F51C8-C4A6-447F-8877-592F23772A96}" sibTransId="{38324CE9-4BB4-49F2-B91E-7C6D9C0B4EEC}"/>
    <dgm:cxn modelId="{31ABADC6-8277-4AA9-9C23-D66277953DBA}" type="presOf" srcId="{7E85F2CA-0282-4710-87D9-647A25FD869F}" destId="{C0F02298-1773-4BFF-A38E-C26E5BB2FBB4}" srcOrd="0" destOrd="1" presId="urn:microsoft.com/office/officeart/2005/8/layout/chevron1"/>
    <dgm:cxn modelId="{E9A8BACD-39D5-45BF-8836-48BCF0C1658E}" srcId="{DB1A55A5-E6F0-4E26-A12E-B9B074A47038}" destId="{687DF4E1-4903-4209-8661-1D8C058D8BF9}" srcOrd="0" destOrd="0" parTransId="{869D4124-53F7-4C81-9CAD-B755F6E8FA3C}" sibTransId="{201AD32E-4C6C-4161-9B8F-534F3284993E}"/>
    <dgm:cxn modelId="{7E8A63DB-3245-4D38-AA70-B7900E1A0AB3}" srcId="{0D02430E-9035-40A0-A8B4-E2ABFF7D4954}" destId="{F820F409-5283-41A6-92D3-EB5473C3DF27}" srcOrd="0" destOrd="0" parTransId="{0B1F1CE8-1430-449E-AA08-72035D063DBD}" sibTransId="{047ECC7A-45AC-4BCE-B0FD-5DBF3448106B}"/>
    <dgm:cxn modelId="{008BD43F-3A87-4407-982B-4371AEFF0AA6}" type="presParOf" srcId="{CE23A845-47A6-4602-AF11-AEC29A84AB73}" destId="{6DDF4052-7361-4907-9E7A-CC4B2570D0B7}" srcOrd="0" destOrd="0" presId="urn:microsoft.com/office/officeart/2005/8/layout/chevron1"/>
    <dgm:cxn modelId="{88EAC2AE-7D9C-4A39-B88D-65C3C9FF76D7}" type="presParOf" srcId="{6DDF4052-7361-4907-9E7A-CC4B2570D0B7}" destId="{3204EF85-426C-46C2-BE31-EDD7758290E0}" srcOrd="0" destOrd="0" presId="urn:microsoft.com/office/officeart/2005/8/layout/chevron1"/>
    <dgm:cxn modelId="{BE204D03-E743-4402-90FA-D17600895EEF}" type="presParOf" srcId="{6DDF4052-7361-4907-9E7A-CC4B2570D0B7}" destId="{86F4A905-D4BD-405B-81B3-7400B959C5DD}" srcOrd="1" destOrd="0" presId="urn:microsoft.com/office/officeart/2005/8/layout/chevron1"/>
    <dgm:cxn modelId="{86F6DEFC-ACC0-46D8-ADC7-224050BBC962}" type="presParOf" srcId="{CE23A845-47A6-4602-AF11-AEC29A84AB73}" destId="{F55D2544-8890-42EF-9936-395D5B90F88D}" srcOrd="1" destOrd="0" presId="urn:microsoft.com/office/officeart/2005/8/layout/chevron1"/>
    <dgm:cxn modelId="{85443E2B-3FDD-4E43-8A09-F1C259941CE2}" type="presParOf" srcId="{CE23A845-47A6-4602-AF11-AEC29A84AB73}" destId="{DD8F6506-C0A0-4139-B40D-0FAB9FA42AF7}" srcOrd="2" destOrd="0" presId="urn:microsoft.com/office/officeart/2005/8/layout/chevron1"/>
    <dgm:cxn modelId="{5D0D56E7-5547-4E00-882D-7633AA5F1B9C}" type="presParOf" srcId="{DD8F6506-C0A0-4139-B40D-0FAB9FA42AF7}" destId="{3D28A6E0-EE68-4E10-8120-A067782CC38A}" srcOrd="0" destOrd="0" presId="urn:microsoft.com/office/officeart/2005/8/layout/chevron1"/>
    <dgm:cxn modelId="{272BCA9F-0A46-4148-B83D-2735003050D1}" type="presParOf" srcId="{DD8F6506-C0A0-4139-B40D-0FAB9FA42AF7}" destId="{A953326B-7A25-4851-B980-B22601B0B30E}" srcOrd="1" destOrd="0" presId="urn:microsoft.com/office/officeart/2005/8/layout/chevron1"/>
    <dgm:cxn modelId="{9D342883-22F1-44CA-A89A-71C864095575}" type="presParOf" srcId="{CE23A845-47A6-4602-AF11-AEC29A84AB73}" destId="{E663A5F9-B730-4F22-AED1-ACCA6F69DCBB}" srcOrd="3" destOrd="0" presId="urn:microsoft.com/office/officeart/2005/8/layout/chevron1"/>
    <dgm:cxn modelId="{770AFBFA-D99E-4EDF-A711-C3BEB3FA0B1B}" type="presParOf" srcId="{CE23A845-47A6-4602-AF11-AEC29A84AB73}" destId="{8052F60C-A182-453F-9D95-5CA68129D6A7}" srcOrd="4" destOrd="0" presId="urn:microsoft.com/office/officeart/2005/8/layout/chevron1"/>
    <dgm:cxn modelId="{4E07B9E4-82DC-4FCD-8475-38A4A1AD4211}" type="presParOf" srcId="{8052F60C-A182-453F-9D95-5CA68129D6A7}" destId="{09F98A27-B141-406F-A2A0-193E524562F8}" srcOrd="0" destOrd="0" presId="urn:microsoft.com/office/officeart/2005/8/layout/chevron1"/>
    <dgm:cxn modelId="{1C3086E5-422F-459C-A54F-E5916CFAD89A}" type="presParOf" srcId="{8052F60C-A182-453F-9D95-5CA68129D6A7}" destId="{4EA5FF6C-A596-4507-938E-BD0FAE17B1B8}" srcOrd="1" destOrd="0" presId="urn:microsoft.com/office/officeart/2005/8/layout/chevron1"/>
    <dgm:cxn modelId="{A7DF9DB5-651E-4328-A2CF-575A0F895587}" type="presParOf" srcId="{CE23A845-47A6-4602-AF11-AEC29A84AB73}" destId="{58FD221C-EDE3-482C-8599-E69AD45D530E}" srcOrd="5" destOrd="0" presId="urn:microsoft.com/office/officeart/2005/8/layout/chevron1"/>
    <dgm:cxn modelId="{AED58BE5-44C4-48E7-B6C3-9417EC83FA2B}" type="presParOf" srcId="{CE23A845-47A6-4602-AF11-AEC29A84AB73}" destId="{68349A90-5F78-4B2F-A363-7FE69CEF1561}" srcOrd="6" destOrd="0" presId="urn:microsoft.com/office/officeart/2005/8/layout/chevron1"/>
    <dgm:cxn modelId="{206543FF-4DFB-49BC-AEF3-76121CF1A60A}" type="presParOf" srcId="{68349A90-5F78-4B2F-A363-7FE69CEF1561}" destId="{D90F30B4-89BC-4FEB-B4C7-5F58EA8EE6F0}" srcOrd="0" destOrd="0" presId="urn:microsoft.com/office/officeart/2005/8/layout/chevron1"/>
    <dgm:cxn modelId="{4BD5F6DC-2237-4BCC-B97D-5CB77E8E751E}" type="presParOf" srcId="{68349A90-5F78-4B2F-A363-7FE69CEF1561}" destId="{C0F02298-1773-4BFF-A38E-C26E5BB2FBB4}"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6A2D28-2A0C-4C05-A527-4777A46FBA95}" type="doc">
      <dgm:prSet loTypeId="urn:microsoft.com/office/officeart/2005/8/layout/hProcess9" loCatId="process" qsTypeId="urn:microsoft.com/office/officeart/2005/8/quickstyle/simple1" qsCatId="simple" csTypeId="urn:microsoft.com/office/officeart/2005/8/colors/accent0_2" csCatId="mainScheme" phldr="1"/>
      <dgm:spPr/>
    </dgm:pt>
    <dgm:pt modelId="{CB430952-DFE3-4EF6-951C-85B53B8A42AC}">
      <dgm:prSet phldrT="[Text]" custT="1"/>
      <dgm:spPr/>
      <dgm:t>
        <a:bodyPr/>
        <a:lstStyle/>
        <a:p>
          <a:r>
            <a:rPr lang="en-GB" sz="1800" b="1"/>
            <a:t>Convene</a:t>
          </a:r>
          <a:endParaRPr lang="en-GB" sz="1800" b="1">
            <a:latin typeface="+mn-lt"/>
          </a:endParaRPr>
        </a:p>
        <a:p>
          <a:r>
            <a:rPr lang="en-GB" sz="1400">
              <a:effectLst/>
              <a:latin typeface="+mn-lt"/>
              <a:ea typeface="Aptos" panose="020B0004020202020204" pitchFamily="34" charset="0"/>
              <a:cs typeface="Times New Roman" panose="02020603050405020304" pitchFamily="18" charset="0"/>
            </a:rPr>
            <a:t>All those involved in the distributed leadership of careers should be involved in the review process </a:t>
          </a:r>
          <a:endParaRPr lang="en-GB" sz="1400">
            <a:latin typeface="+mn-lt"/>
          </a:endParaRPr>
        </a:p>
      </dgm:t>
    </dgm:pt>
    <dgm:pt modelId="{3B7CC127-A84C-4D96-9D0E-F7CDC4B03240}" type="parTrans" cxnId="{97408F97-F9A7-4DE0-A307-AA00AD6ABF9C}">
      <dgm:prSet/>
      <dgm:spPr/>
      <dgm:t>
        <a:bodyPr/>
        <a:lstStyle/>
        <a:p>
          <a:endParaRPr lang="en-GB"/>
        </a:p>
      </dgm:t>
    </dgm:pt>
    <dgm:pt modelId="{BA305904-4F8C-4E0D-9AA0-118139F53559}" type="sibTrans" cxnId="{97408F97-F9A7-4DE0-A307-AA00AD6ABF9C}">
      <dgm:prSet/>
      <dgm:spPr/>
      <dgm:t>
        <a:bodyPr/>
        <a:lstStyle/>
        <a:p>
          <a:endParaRPr lang="en-GB"/>
        </a:p>
      </dgm:t>
    </dgm:pt>
    <dgm:pt modelId="{BC9BBA53-2F1C-4DB6-888B-35A896084227}">
      <dgm:prSet phldrT="[Text]" custT="1"/>
      <dgm:spPr/>
      <dgm:t>
        <a:bodyPr/>
        <a:lstStyle/>
        <a:p>
          <a:r>
            <a:rPr lang="en-GB" sz="1800" b="1"/>
            <a:t>Agree</a:t>
          </a:r>
          <a:endParaRPr lang="en-GB" sz="1800" b="1">
            <a:latin typeface="+mn-lt"/>
          </a:endParaRPr>
        </a:p>
        <a:p>
          <a:r>
            <a:rPr lang="en-GB" sz="1400">
              <a:effectLst/>
              <a:latin typeface="+mn-lt"/>
              <a:ea typeface="Aptos" panose="020B0004020202020204" pitchFamily="34" charset="0"/>
              <a:cs typeface="Times New Roman" panose="02020603050405020304" pitchFamily="18" charset="0"/>
            </a:rPr>
            <a:t>The review involves colleagues reflecting on which statements in the Maturity Model best describe the practice their institution</a:t>
          </a:r>
          <a:endParaRPr lang="en-GB" sz="1400" b="1">
            <a:latin typeface="+mn-lt"/>
          </a:endParaRPr>
        </a:p>
      </dgm:t>
    </dgm:pt>
    <dgm:pt modelId="{4A25EEC7-E006-48BF-A677-9F76F488F6D6}" type="parTrans" cxnId="{2D0BED0C-0A6F-45F2-8263-189C6BDED628}">
      <dgm:prSet/>
      <dgm:spPr/>
      <dgm:t>
        <a:bodyPr/>
        <a:lstStyle/>
        <a:p>
          <a:endParaRPr lang="en-GB"/>
        </a:p>
      </dgm:t>
    </dgm:pt>
    <dgm:pt modelId="{2F65BFBB-2819-4023-8834-C2C13CC131FD}" type="sibTrans" cxnId="{2D0BED0C-0A6F-45F2-8263-189C6BDED628}">
      <dgm:prSet/>
      <dgm:spPr/>
      <dgm:t>
        <a:bodyPr/>
        <a:lstStyle/>
        <a:p>
          <a:endParaRPr lang="en-GB"/>
        </a:p>
      </dgm:t>
    </dgm:pt>
    <dgm:pt modelId="{1EC5AD44-817A-49C3-98AD-6936D3AFEE13}">
      <dgm:prSet phldrT="[Text]" custT="1"/>
      <dgm:spPr/>
      <dgm:t>
        <a:bodyPr/>
        <a:lstStyle/>
        <a:p>
          <a:r>
            <a:rPr lang="en-GB" sz="1800" b="1"/>
            <a:t>Record</a:t>
          </a:r>
          <a:endParaRPr lang="en-GB" sz="1800"/>
        </a:p>
        <a:p>
          <a:r>
            <a:rPr lang="en-GB" sz="1400"/>
            <a:t>The digital feature allows institutions to record the responses collaboratively agreed during an institution’s internal review. Colleagues will have access to a summary of institution's insights, showing a snapshot of indicated areas of strength and priority action areas</a:t>
          </a:r>
        </a:p>
      </dgm:t>
    </dgm:pt>
    <dgm:pt modelId="{41B90BCC-A852-41E5-8B50-3E196A6434B6}" type="parTrans" cxnId="{BC3BD815-D88E-4576-A2DE-1223BEA3035B}">
      <dgm:prSet/>
      <dgm:spPr/>
      <dgm:t>
        <a:bodyPr/>
        <a:lstStyle/>
        <a:p>
          <a:endParaRPr lang="en-GB"/>
        </a:p>
      </dgm:t>
    </dgm:pt>
    <dgm:pt modelId="{C5214DE6-2F47-4F91-AFB7-E7E8F8EA3914}" type="sibTrans" cxnId="{BC3BD815-D88E-4576-A2DE-1223BEA3035B}">
      <dgm:prSet/>
      <dgm:spPr/>
      <dgm:t>
        <a:bodyPr/>
        <a:lstStyle/>
        <a:p>
          <a:endParaRPr lang="en-GB"/>
        </a:p>
      </dgm:t>
    </dgm:pt>
    <dgm:pt modelId="{505D7AEF-F5D4-48FD-95E6-45902B5062C4}">
      <dgm:prSet phldrT="[Text]" custT="1"/>
      <dgm:spPr/>
      <dgm:t>
        <a:bodyPr/>
        <a:lstStyle/>
        <a:p>
          <a:r>
            <a:rPr lang="en-GB" sz="1800" b="1"/>
            <a:t>Act</a:t>
          </a:r>
        </a:p>
        <a:p>
          <a:r>
            <a:rPr lang="en-GB" sz="1400">
              <a:latin typeface="+mn-lt"/>
            </a:rPr>
            <a:t>Institution identification of highest leverage actions to drive school, special school or college improvement and to support improved student outcomes</a:t>
          </a:r>
        </a:p>
      </dgm:t>
    </dgm:pt>
    <dgm:pt modelId="{393586A9-7112-4108-B64F-D9A7134B2EF6}" type="parTrans" cxnId="{E09CEA0D-AAF5-4344-B6E1-0A764E358F24}">
      <dgm:prSet/>
      <dgm:spPr/>
      <dgm:t>
        <a:bodyPr/>
        <a:lstStyle/>
        <a:p>
          <a:endParaRPr lang="en-GB"/>
        </a:p>
      </dgm:t>
    </dgm:pt>
    <dgm:pt modelId="{769D711A-C8EE-4355-A30C-0B260B606C9A}" type="sibTrans" cxnId="{E09CEA0D-AAF5-4344-B6E1-0A764E358F24}">
      <dgm:prSet/>
      <dgm:spPr/>
      <dgm:t>
        <a:bodyPr/>
        <a:lstStyle/>
        <a:p>
          <a:endParaRPr lang="en-GB"/>
        </a:p>
      </dgm:t>
    </dgm:pt>
    <dgm:pt modelId="{4629E8FB-A8F0-4553-9CD9-F9379D36F375}" type="pres">
      <dgm:prSet presAssocID="{E76A2D28-2A0C-4C05-A527-4777A46FBA95}" presName="CompostProcess" presStyleCnt="0">
        <dgm:presLayoutVars>
          <dgm:dir/>
          <dgm:resizeHandles val="exact"/>
        </dgm:presLayoutVars>
      </dgm:prSet>
      <dgm:spPr/>
    </dgm:pt>
    <dgm:pt modelId="{7B58E129-E896-4CD3-AAE0-4FDCF554010C}" type="pres">
      <dgm:prSet presAssocID="{E76A2D28-2A0C-4C05-A527-4777A46FBA95}" presName="arrow" presStyleLbl="bgShp" presStyleIdx="0" presStyleCnt="1"/>
      <dgm:spPr/>
    </dgm:pt>
    <dgm:pt modelId="{607D9158-1656-41C8-BE4A-D6E0A0FF106B}" type="pres">
      <dgm:prSet presAssocID="{E76A2D28-2A0C-4C05-A527-4777A46FBA95}" presName="linearProcess" presStyleCnt="0"/>
      <dgm:spPr/>
    </dgm:pt>
    <dgm:pt modelId="{0A060283-0930-408E-8ED3-E839A10624F9}" type="pres">
      <dgm:prSet presAssocID="{CB430952-DFE3-4EF6-951C-85B53B8A42AC}" presName="textNode" presStyleLbl="node1" presStyleIdx="0" presStyleCnt="4" custScaleY="125684">
        <dgm:presLayoutVars>
          <dgm:bulletEnabled val="1"/>
        </dgm:presLayoutVars>
      </dgm:prSet>
      <dgm:spPr/>
    </dgm:pt>
    <dgm:pt modelId="{55447794-F9D2-47E8-9DBA-1FDD291110FE}" type="pres">
      <dgm:prSet presAssocID="{BA305904-4F8C-4E0D-9AA0-118139F53559}" presName="sibTrans" presStyleCnt="0"/>
      <dgm:spPr/>
    </dgm:pt>
    <dgm:pt modelId="{1F3C736E-A32A-4276-931E-83364FEF4D1C}" type="pres">
      <dgm:prSet presAssocID="{BC9BBA53-2F1C-4DB6-888B-35A896084227}" presName="textNode" presStyleLbl="node1" presStyleIdx="1" presStyleCnt="4" custScaleX="109793" custScaleY="125684">
        <dgm:presLayoutVars>
          <dgm:bulletEnabled val="1"/>
        </dgm:presLayoutVars>
      </dgm:prSet>
      <dgm:spPr/>
    </dgm:pt>
    <dgm:pt modelId="{3AFCDC78-95AB-4B08-8148-7BFEADCE093F}" type="pres">
      <dgm:prSet presAssocID="{2F65BFBB-2819-4023-8834-C2C13CC131FD}" presName="sibTrans" presStyleCnt="0"/>
      <dgm:spPr/>
    </dgm:pt>
    <dgm:pt modelId="{E0E5D9A2-FD88-4719-A5A4-4869733D5F48}" type="pres">
      <dgm:prSet presAssocID="{1EC5AD44-817A-49C3-98AD-6936D3AFEE13}" presName="textNode" presStyleLbl="node1" presStyleIdx="2" presStyleCnt="4" custScaleY="124781">
        <dgm:presLayoutVars>
          <dgm:bulletEnabled val="1"/>
        </dgm:presLayoutVars>
      </dgm:prSet>
      <dgm:spPr/>
    </dgm:pt>
    <dgm:pt modelId="{600C22DE-BD41-4CB5-9D07-FCA7EDC907C0}" type="pres">
      <dgm:prSet presAssocID="{C5214DE6-2F47-4F91-AFB7-E7E8F8EA3914}" presName="sibTrans" presStyleCnt="0"/>
      <dgm:spPr/>
    </dgm:pt>
    <dgm:pt modelId="{D7BB72B1-CE8F-407C-8718-0441BBCA39C0}" type="pres">
      <dgm:prSet presAssocID="{505D7AEF-F5D4-48FD-95E6-45902B5062C4}" presName="textNode" presStyleLbl="node1" presStyleIdx="3" presStyleCnt="4" custScaleY="125684">
        <dgm:presLayoutVars>
          <dgm:bulletEnabled val="1"/>
        </dgm:presLayoutVars>
      </dgm:prSet>
      <dgm:spPr/>
    </dgm:pt>
  </dgm:ptLst>
  <dgm:cxnLst>
    <dgm:cxn modelId="{2D0BED0C-0A6F-45F2-8263-189C6BDED628}" srcId="{E76A2D28-2A0C-4C05-A527-4777A46FBA95}" destId="{BC9BBA53-2F1C-4DB6-888B-35A896084227}" srcOrd="1" destOrd="0" parTransId="{4A25EEC7-E006-48BF-A677-9F76F488F6D6}" sibTransId="{2F65BFBB-2819-4023-8834-C2C13CC131FD}"/>
    <dgm:cxn modelId="{E09CEA0D-AAF5-4344-B6E1-0A764E358F24}" srcId="{E76A2D28-2A0C-4C05-A527-4777A46FBA95}" destId="{505D7AEF-F5D4-48FD-95E6-45902B5062C4}" srcOrd="3" destOrd="0" parTransId="{393586A9-7112-4108-B64F-D9A7134B2EF6}" sibTransId="{769D711A-C8EE-4355-A30C-0B260B606C9A}"/>
    <dgm:cxn modelId="{BC3BD815-D88E-4576-A2DE-1223BEA3035B}" srcId="{E76A2D28-2A0C-4C05-A527-4777A46FBA95}" destId="{1EC5AD44-817A-49C3-98AD-6936D3AFEE13}" srcOrd="2" destOrd="0" parTransId="{41B90BCC-A852-41E5-8B50-3E196A6434B6}" sibTransId="{C5214DE6-2F47-4F91-AFB7-E7E8F8EA3914}"/>
    <dgm:cxn modelId="{CDB7DD61-7B1F-48D3-8E29-686B1FD4D7EB}" type="presOf" srcId="{BC9BBA53-2F1C-4DB6-888B-35A896084227}" destId="{1F3C736E-A32A-4276-931E-83364FEF4D1C}" srcOrd="0" destOrd="0" presId="urn:microsoft.com/office/officeart/2005/8/layout/hProcess9"/>
    <dgm:cxn modelId="{D9EBA845-9260-4DDD-A62E-C7998E225A4A}" type="presOf" srcId="{E76A2D28-2A0C-4C05-A527-4777A46FBA95}" destId="{4629E8FB-A8F0-4553-9CD9-F9379D36F375}" srcOrd="0" destOrd="0" presId="urn:microsoft.com/office/officeart/2005/8/layout/hProcess9"/>
    <dgm:cxn modelId="{B235E672-0B5F-4972-852F-7BB554F1C166}" type="presOf" srcId="{CB430952-DFE3-4EF6-951C-85B53B8A42AC}" destId="{0A060283-0930-408E-8ED3-E839A10624F9}" srcOrd="0" destOrd="0" presId="urn:microsoft.com/office/officeart/2005/8/layout/hProcess9"/>
    <dgm:cxn modelId="{627AB488-552A-47B5-8D1C-42A88D20900E}" type="presOf" srcId="{1EC5AD44-817A-49C3-98AD-6936D3AFEE13}" destId="{E0E5D9A2-FD88-4719-A5A4-4869733D5F48}" srcOrd="0" destOrd="0" presId="urn:microsoft.com/office/officeart/2005/8/layout/hProcess9"/>
    <dgm:cxn modelId="{70D0F58E-2C82-43F2-840C-C76CC5160080}" type="presOf" srcId="{505D7AEF-F5D4-48FD-95E6-45902B5062C4}" destId="{D7BB72B1-CE8F-407C-8718-0441BBCA39C0}" srcOrd="0" destOrd="0" presId="urn:microsoft.com/office/officeart/2005/8/layout/hProcess9"/>
    <dgm:cxn modelId="{97408F97-F9A7-4DE0-A307-AA00AD6ABF9C}" srcId="{E76A2D28-2A0C-4C05-A527-4777A46FBA95}" destId="{CB430952-DFE3-4EF6-951C-85B53B8A42AC}" srcOrd="0" destOrd="0" parTransId="{3B7CC127-A84C-4D96-9D0E-F7CDC4B03240}" sibTransId="{BA305904-4F8C-4E0D-9AA0-118139F53559}"/>
    <dgm:cxn modelId="{15647D20-6CC2-4CCC-8802-F114415CC123}" type="presParOf" srcId="{4629E8FB-A8F0-4553-9CD9-F9379D36F375}" destId="{7B58E129-E896-4CD3-AAE0-4FDCF554010C}" srcOrd="0" destOrd="0" presId="urn:microsoft.com/office/officeart/2005/8/layout/hProcess9"/>
    <dgm:cxn modelId="{51B54903-B27A-4E5D-BD8B-87EE803409D2}" type="presParOf" srcId="{4629E8FB-A8F0-4553-9CD9-F9379D36F375}" destId="{607D9158-1656-41C8-BE4A-D6E0A0FF106B}" srcOrd="1" destOrd="0" presId="urn:microsoft.com/office/officeart/2005/8/layout/hProcess9"/>
    <dgm:cxn modelId="{9E468232-ACC6-4D5E-A2E2-158C8EC520FD}" type="presParOf" srcId="{607D9158-1656-41C8-BE4A-D6E0A0FF106B}" destId="{0A060283-0930-408E-8ED3-E839A10624F9}" srcOrd="0" destOrd="0" presId="urn:microsoft.com/office/officeart/2005/8/layout/hProcess9"/>
    <dgm:cxn modelId="{81794C1A-CA14-4F3C-AA4B-9B7C55628256}" type="presParOf" srcId="{607D9158-1656-41C8-BE4A-D6E0A0FF106B}" destId="{55447794-F9D2-47E8-9DBA-1FDD291110FE}" srcOrd="1" destOrd="0" presId="urn:microsoft.com/office/officeart/2005/8/layout/hProcess9"/>
    <dgm:cxn modelId="{9259EED4-C0BB-4F7A-8010-2CAEE2970C46}" type="presParOf" srcId="{607D9158-1656-41C8-BE4A-D6E0A0FF106B}" destId="{1F3C736E-A32A-4276-931E-83364FEF4D1C}" srcOrd="2" destOrd="0" presId="urn:microsoft.com/office/officeart/2005/8/layout/hProcess9"/>
    <dgm:cxn modelId="{46F75611-767E-45B3-AC6C-871C68C14E8B}" type="presParOf" srcId="{607D9158-1656-41C8-BE4A-D6E0A0FF106B}" destId="{3AFCDC78-95AB-4B08-8148-7BFEADCE093F}" srcOrd="3" destOrd="0" presId="urn:microsoft.com/office/officeart/2005/8/layout/hProcess9"/>
    <dgm:cxn modelId="{6C82C20A-C128-40B2-BE34-E2288933C4F6}" type="presParOf" srcId="{607D9158-1656-41C8-BE4A-D6E0A0FF106B}" destId="{E0E5D9A2-FD88-4719-A5A4-4869733D5F48}" srcOrd="4" destOrd="0" presId="urn:microsoft.com/office/officeart/2005/8/layout/hProcess9"/>
    <dgm:cxn modelId="{ABD9AAE4-AF7C-49D9-968D-7B8FE0153DB7}" type="presParOf" srcId="{607D9158-1656-41C8-BE4A-D6E0A0FF106B}" destId="{600C22DE-BD41-4CB5-9D07-FCA7EDC907C0}" srcOrd="5" destOrd="0" presId="urn:microsoft.com/office/officeart/2005/8/layout/hProcess9"/>
    <dgm:cxn modelId="{67738969-FDFB-4265-8BEC-D30537B10131}" type="presParOf" srcId="{607D9158-1656-41C8-BE4A-D6E0A0FF106B}" destId="{D7BB72B1-CE8F-407C-8718-0441BBCA39C0}"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88396-5686-41DE-858B-1B30F396B2B8}">
      <dsp:nvSpPr>
        <dsp:cNvPr id="0" name=""/>
        <dsp:cNvSpPr/>
      </dsp:nvSpPr>
      <dsp:spPr>
        <a:xfrm>
          <a:off x="-51975" y="9662"/>
          <a:ext cx="6117772" cy="15120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008F9D-FA32-4B3D-AFA4-871B8623D723}">
      <dsp:nvSpPr>
        <dsp:cNvPr id="0" name=""/>
        <dsp:cNvSpPr/>
      </dsp:nvSpPr>
      <dsp:spPr>
        <a:xfrm>
          <a:off x="405417" y="349872"/>
          <a:ext cx="831623" cy="8316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2588E4-4F88-4D89-AC14-B46A4B6E56D6}">
      <dsp:nvSpPr>
        <dsp:cNvPr id="0" name=""/>
        <dsp:cNvSpPr/>
      </dsp:nvSpPr>
      <dsp:spPr>
        <a:xfrm>
          <a:off x="1523984" y="534306"/>
          <a:ext cx="4566370" cy="4588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514" tIns="48514" rIns="48514" bIns="48514" numCol="1" spcCol="1270" anchor="ctr" anchorCtr="0">
          <a:noAutofit/>
        </a:bodyPr>
        <a:lstStyle/>
        <a:p>
          <a:pPr marL="0" lvl="0" indent="0" algn="l" defTabSz="755650">
            <a:lnSpc>
              <a:spcPct val="100000"/>
            </a:lnSpc>
            <a:spcBef>
              <a:spcPct val="0"/>
            </a:spcBef>
            <a:spcAft>
              <a:spcPct val="35000"/>
            </a:spcAft>
            <a:buNone/>
          </a:pPr>
          <a:r>
            <a:rPr lang="en-GB" sz="1700" kern="1200"/>
            <a:t>“A different way of talking about careers</a:t>
          </a:r>
          <a:r>
            <a:rPr lang="en-GB" sz="1700" kern="1200">
              <a:latin typeface="Calibri Light" panose="020F0302020204030204"/>
            </a:rPr>
            <a:t> and careers leadership</a:t>
          </a:r>
          <a:r>
            <a:rPr lang="en-GB" sz="1700" kern="1200"/>
            <a:t>: in the realm of overall improvement.”</a:t>
          </a:r>
          <a:endParaRPr lang="en-US" sz="1700" kern="1200"/>
        </a:p>
      </dsp:txBody>
      <dsp:txXfrm>
        <a:off x="1523984" y="534306"/>
        <a:ext cx="4566370" cy="458845"/>
      </dsp:txXfrm>
    </dsp:sp>
    <dsp:sp modelId="{C425A284-B79D-432C-874F-599D161CFA92}">
      <dsp:nvSpPr>
        <dsp:cNvPr id="0" name=""/>
        <dsp:cNvSpPr/>
      </dsp:nvSpPr>
      <dsp:spPr>
        <a:xfrm>
          <a:off x="-51975" y="1877479"/>
          <a:ext cx="6117772" cy="15120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213B5F-C714-409F-A9EC-AC34F69E0DB7}">
      <dsp:nvSpPr>
        <dsp:cNvPr id="0" name=""/>
        <dsp:cNvSpPr/>
      </dsp:nvSpPr>
      <dsp:spPr>
        <a:xfrm>
          <a:off x="405417" y="2217688"/>
          <a:ext cx="831623" cy="8316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37A687-2594-4025-92E3-9C0DA663334C}">
      <dsp:nvSpPr>
        <dsp:cNvPr id="0" name=""/>
        <dsp:cNvSpPr/>
      </dsp:nvSpPr>
      <dsp:spPr>
        <a:xfrm>
          <a:off x="1468130" y="2410099"/>
          <a:ext cx="4701616" cy="45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514" tIns="48514" rIns="48514" bIns="48514" numCol="1" spcCol="1270" anchor="ctr" anchorCtr="0">
          <a:noAutofit/>
        </a:bodyPr>
        <a:lstStyle/>
        <a:p>
          <a:pPr marL="0" lvl="0" indent="0" algn="l" defTabSz="755650">
            <a:lnSpc>
              <a:spcPct val="100000"/>
            </a:lnSpc>
            <a:spcBef>
              <a:spcPct val="0"/>
            </a:spcBef>
            <a:spcAft>
              <a:spcPct val="35000"/>
            </a:spcAft>
            <a:buNone/>
          </a:pPr>
          <a:r>
            <a:rPr lang="en-GB" sz="1700" kern="1200"/>
            <a:t>“An opportunity to identify the actions that will create a more sustainable and embedded approach where leadership is distributed, and careers is considered to be everyone’s responsibility.”</a:t>
          </a:r>
          <a:endParaRPr lang="en-US" sz="1700" kern="1200"/>
        </a:p>
      </dsp:txBody>
      <dsp:txXfrm>
        <a:off x="1468130" y="2410099"/>
        <a:ext cx="4701616" cy="458396"/>
      </dsp:txXfrm>
    </dsp:sp>
    <dsp:sp modelId="{B4042561-EB4F-44BC-95FD-E939BD5094E2}">
      <dsp:nvSpPr>
        <dsp:cNvPr id="0" name=""/>
        <dsp:cNvSpPr/>
      </dsp:nvSpPr>
      <dsp:spPr>
        <a:xfrm>
          <a:off x="-51975" y="3745295"/>
          <a:ext cx="6117772" cy="15120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CAF5BA-C2E7-4E7D-B46C-2452BAB5BE7A}">
      <dsp:nvSpPr>
        <dsp:cNvPr id="0" name=""/>
        <dsp:cNvSpPr/>
      </dsp:nvSpPr>
      <dsp:spPr>
        <a:xfrm>
          <a:off x="405417" y="4085505"/>
          <a:ext cx="831623" cy="83162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074C6E-32CA-4678-8066-5244A16814AA}">
      <dsp:nvSpPr>
        <dsp:cNvPr id="0" name=""/>
        <dsp:cNvSpPr/>
      </dsp:nvSpPr>
      <dsp:spPr>
        <a:xfrm>
          <a:off x="1428997" y="4328403"/>
          <a:ext cx="4701531" cy="337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514" tIns="48514" rIns="48514" bIns="48514" numCol="1" spcCol="1270" anchor="ctr" anchorCtr="0">
          <a:noAutofit/>
        </a:bodyPr>
        <a:lstStyle/>
        <a:p>
          <a:pPr marL="0" lvl="0" indent="0" algn="l" defTabSz="755650">
            <a:lnSpc>
              <a:spcPct val="100000"/>
            </a:lnSpc>
            <a:spcBef>
              <a:spcPct val="0"/>
            </a:spcBef>
            <a:spcAft>
              <a:spcPct val="35000"/>
            </a:spcAft>
            <a:buNone/>
          </a:pPr>
          <a:r>
            <a:rPr lang="en-GB" sz="1700" kern="1200"/>
            <a:t>“A strategic focus on the impact and outcomes of careers provision, when the temptation can be to focus on the operational inputs and activities.”</a:t>
          </a:r>
          <a:endParaRPr lang="en-US" sz="1700" kern="1200"/>
        </a:p>
      </dsp:txBody>
      <dsp:txXfrm>
        <a:off x="1428997" y="4328403"/>
        <a:ext cx="4701531" cy="3372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4EF85-426C-46C2-BE31-EDD7758290E0}">
      <dsp:nvSpPr>
        <dsp:cNvPr id="0" name=""/>
        <dsp:cNvSpPr/>
      </dsp:nvSpPr>
      <dsp:spPr>
        <a:xfrm>
          <a:off x="4774" y="961440"/>
          <a:ext cx="3078249" cy="1080000"/>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a:t>1</a:t>
          </a:r>
        </a:p>
      </dsp:txBody>
      <dsp:txXfrm>
        <a:off x="544774" y="961440"/>
        <a:ext cx="1998249" cy="1080000"/>
      </dsp:txXfrm>
    </dsp:sp>
    <dsp:sp modelId="{86F4A905-D4BD-405B-81B3-7400B959C5DD}">
      <dsp:nvSpPr>
        <dsp:cNvPr id="0" name=""/>
        <dsp:cNvSpPr/>
      </dsp:nvSpPr>
      <dsp:spPr>
        <a:xfrm>
          <a:off x="4774" y="2176440"/>
          <a:ext cx="2462599" cy="3167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GB" sz="2000" kern="1200">
              <a:cs typeface="Calibri"/>
            </a:rPr>
            <a:t>Generally represents indicators of a </a:t>
          </a:r>
          <a:r>
            <a:rPr lang="en-GB" sz="2000" b="1" kern="1200">
              <a:cs typeface="Calibri"/>
            </a:rPr>
            <a:t>standalone</a:t>
          </a:r>
          <a:r>
            <a:rPr lang="en-GB" sz="2000" kern="1200">
              <a:cs typeface="Calibri"/>
            </a:rPr>
            <a:t> provision with ad hoc activity that may of course bring value yet potentially more from happenstance than design</a:t>
          </a:r>
          <a:endParaRPr lang="en-GB" sz="2000" kern="1200"/>
        </a:p>
      </dsp:txBody>
      <dsp:txXfrm>
        <a:off x="4774" y="2176440"/>
        <a:ext cx="2462599" cy="3167226"/>
      </dsp:txXfrm>
    </dsp:sp>
    <dsp:sp modelId="{3D28A6E0-EE68-4E10-8120-A067782CC38A}">
      <dsp:nvSpPr>
        <dsp:cNvPr id="0" name=""/>
        <dsp:cNvSpPr/>
      </dsp:nvSpPr>
      <dsp:spPr>
        <a:xfrm>
          <a:off x="2867024" y="961440"/>
          <a:ext cx="3078249" cy="1080000"/>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a:t>2</a:t>
          </a:r>
        </a:p>
      </dsp:txBody>
      <dsp:txXfrm>
        <a:off x="3407024" y="961440"/>
        <a:ext cx="1998249" cy="1080000"/>
      </dsp:txXfrm>
    </dsp:sp>
    <dsp:sp modelId="{A953326B-7A25-4851-B980-B22601B0B30E}">
      <dsp:nvSpPr>
        <dsp:cNvPr id="0" name=""/>
        <dsp:cNvSpPr/>
      </dsp:nvSpPr>
      <dsp:spPr>
        <a:xfrm>
          <a:off x="2867024" y="2176440"/>
          <a:ext cx="2462599" cy="3167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GB" sz="2000" kern="1200">
              <a:cs typeface="Calibri"/>
            </a:rPr>
            <a:t>Represents indicators of intentional provision with conscious decision making, moving towards a more </a:t>
          </a:r>
          <a:r>
            <a:rPr lang="en-GB" sz="2000" b="1" kern="1200">
              <a:cs typeface="Calibri"/>
            </a:rPr>
            <a:t>strategic</a:t>
          </a:r>
          <a:r>
            <a:rPr lang="en-GB" sz="2000" kern="1200">
              <a:cs typeface="Calibri"/>
            </a:rPr>
            <a:t> and </a:t>
          </a:r>
          <a:r>
            <a:rPr lang="en-GB" sz="2000" b="1" kern="1200">
              <a:cs typeface="Calibri"/>
            </a:rPr>
            <a:t>progressive</a:t>
          </a:r>
          <a:r>
            <a:rPr lang="en-GB" sz="2000" kern="1200">
              <a:cs typeface="Calibri"/>
            </a:rPr>
            <a:t> provision that has elements of continuous improvement</a:t>
          </a:r>
          <a:r>
            <a:rPr lang="en-US" sz="2000" kern="1200">
              <a:cs typeface="Calibri"/>
            </a:rPr>
            <a:t> </a:t>
          </a:r>
          <a:endParaRPr lang="en-GB" sz="2000" kern="1200"/>
        </a:p>
      </dsp:txBody>
      <dsp:txXfrm>
        <a:off x="2867024" y="2176440"/>
        <a:ext cx="2462599" cy="3167226"/>
      </dsp:txXfrm>
    </dsp:sp>
    <dsp:sp modelId="{09F98A27-B141-406F-A2A0-193E524562F8}">
      <dsp:nvSpPr>
        <dsp:cNvPr id="0" name=""/>
        <dsp:cNvSpPr/>
      </dsp:nvSpPr>
      <dsp:spPr>
        <a:xfrm>
          <a:off x="5729274" y="961440"/>
          <a:ext cx="3078249" cy="1080000"/>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a:t>3</a:t>
          </a:r>
        </a:p>
      </dsp:txBody>
      <dsp:txXfrm>
        <a:off x="6269274" y="961440"/>
        <a:ext cx="1998249" cy="1080000"/>
      </dsp:txXfrm>
    </dsp:sp>
    <dsp:sp modelId="{4EA5FF6C-A596-4507-938E-BD0FAE17B1B8}">
      <dsp:nvSpPr>
        <dsp:cNvPr id="0" name=""/>
        <dsp:cNvSpPr/>
      </dsp:nvSpPr>
      <dsp:spPr>
        <a:xfrm>
          <a:off x="5729274" y="2176440"/>
          <a:ext cx="2462599" cy="3167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GB" sz="2000" kern="1200" dirty="0">
              <a:cs typeface="Calibri"/>
            </a:rPr>
            <a:t>Starts to move into a </a:t>
          </a:r>
          <a:r>
            <a:rPr lang="en-GB" sz="2000" b="1" kern="1200" dirty="0">
              <a:cs typeface="Calibri"/>
            </a:rPr>
            <a:t>whole school, special school or college approach </a:t>
          </a:r>
          <a:r>
            <a:rPr lang="en-GB" sz="2000" kern="1200" dirty="0">
              <a:cs typeface="Calibri"/>
            </a:rPr>
            <a:t>that is more </a:t>
          </a:r>
          <a:r>
            <a:rPr lang="en-GB" sz="2000" b="1" kern="1200" dirty="0">
              <a:cs typeface="Calibri"/>
            </a:rPr>
            <a:t>responsive</a:t>
          </a:r>
          <a:r>
            <a:rPr lang="en-GB" sz="2000" kern="1200" dirty="0">
              <a:cs typeface="Calibri"/>
            </a:rPr>
            <a:t> to data and cohort needs… leading to </a:t>
          </a:r>
          <a:r>
            <a:rPr lang="en-GB" sz="2000" b="1" kern="1200" dirty="0">
              <a:cs typeface="Calibri"/>
            </a:rPr>
            <a:t>stability</a:t>
          </a:r>
          <a:r>
            <a:rPr lang="en-GB" sz="2000" kern="1200" dirty="0">
              <a:cs typeface="Calibri"/>
            </a:rPr>
            <a:t> and </a:t>
          </a:r>
          <a:r>
            <a:rPr lang="en-GB" sz="2000" b="1" kern="1200" dirty="0">
              <a:cs typeface="Calibri"/>
            </a:rPr>
            <a:t>sustainability</a:t>
          </a:r>
          <a:r>
            <a:rPr lang="en-GB" sz="2000" kern="1200" dirty="0">
              <a:cs typeface="Calibri"/>
            </a:rPr>
            <a:t> of provision</a:t>
          </a:r>
          <a:endParaRPr lang="en-GB" sz="2000" kern="1200" dirty="0"/>
        </a:p>
      </dsp:txBody>
      <dsp:txXfrm>
        <a:off x="5729274" y="2176440"/>
        <a:ext cx="2462599" cy="3167226"/>
      </dsp:txXfrm>
    </dsp:sp>
    <dsp:sp modelId="{D90F30B4-89BC-4FEB-B4C7-5F58EA8EE6F0}">
      <dsp:nvSpPr>
        <dsp:cNvPr id="0" name=""/>
        <dsp:cNvSpPr/>
      </dsp:nvSpPr>
      <dsp:spPr>
        <a:xfrm>
          <a:off x="8591523" y="961440"/>
          <a:ext cx="3078249" cy="1080000"/>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a:t>4 </a:t>
          </a:r>
        </a:p>
      </dsp:txBody>
      <dsp:txXfrm>
        <a:off x="9131523" y="961440"/>
        <a:ext cx="1998249" cy="1080000"/>
      </dsp:txXfrm>
    </dsp:sp>
    <dsp:sp modelId="{C0F02298-1773-4BFF-A38E-C26E5BB2FBB4}">
      <dsp:nvSpPr>
        <dsp:cNvPr id="0" name=""/>
        <dsp:cNvSpPr/>
      </dsp:nvSpPr>
      <dsp:spPr>
        <a:xfrm>
          <a:off x="8591523" y="2176440"/>
          <a:ext cx="2462599" cy="3167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GB" sz="2000" kern="1200">
              <a:cs typeface="Calibri"/>
            </a:rPr>
            <a:t>Is where careers is a </a:t>
          </a:r>
          <a:r>
            <a:rPr lang="en-GB" sz="2000" b="1" kern="1200">
              <a:cs typeface="Calibri"/>
            </a:rPr>
            <a:t>golden thread </a:t>
          </a:r>
          <a:r>
            <a:rPr lang="en-GB" sz="2000" kern="1200">
              <a:cs typeface="Calibri"/>
            </a:rPr>
            <a:t>to school, special school and college improvement...where careers is hardwired as </a:t>
          </a:r>
          <a:r>
            <a:rPr lang="en-GB" sz="2000" b="1" kern="1200">
              <a:cs typeface="Calibri"/>
            </a:rPr>
            <a:t>part of the solution </a:t>
          </a:r>
          <a:r>
            <a:rPr lang="en-GB" sz="2000" kern="1200">
              <a:cs typeface="Calibri"/>
            </a:rPr>
            <a:t>to the key strategic priorities of the institution</a:t>
          </a:r>
          <a:endParaRPr lang="en-GB" sz="2000" kern="1200"/>
        </a:p>
        <a:p>
          <a:pPr marL="228600" lvl="1" indent="-228600" algn="l" defTabSz="889000">
            <a:lnSpc>
              <a:spcPct val="90000"/>
            </a:lnSpc>
            <a:spcBef>
              <a:spcPct val="0"/>
            </a:spcBef>
            <a:spcAft>
              <a:spcPct val="15000"/>
            </a:spcAft>
            <a:buChar char="•"/>
          </a:pPr>
          <a:endParaRPr lang="en-GB" sz="2000" kern="1200"/>
        </a:p>
      </dsp:txBody>
      <dsp:txXfrm>
        <a:off x="8591523" y="2176440"/>
        <a:ext cx="2462599" cy="31672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8E129-E896-4CD3-AAE0-4FDCF554010C}">
      <dsp:nvSpPr>
        <dsp:cNvPr id="0" name=""/>
        <dsp:cNvSpPr/>
      </dsp:nvSpPr>
      <dsp:spPr>
        <a:xfrm>
          <a:off x="855790" y="0"/>
          <a:ext cx="9698964" cy="5034225"/>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060283-0930-408E-8ED3-E839A10624F9}">
      <dsp:nvSpPr>
        <dsp:cNvPr id="0" name=""/>
        <dsp:cNvSpPr/>
      </dsp:nvSpPr>
      <dsp:spPr>
        <a:xfrm>
          <a:off x="513" y="1251669"/>
          <a:ext cx="2499922" cy="2530886"/>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Convene</a:t>
          </a:r>
          <a:endParaRPr lang="en-GB" sz="1800" b="1" kern="1200">
            <a:latin typeface="+mn-lt"/>
          </a:endParaRPr>
        </a:p>
        <a:p>
          <a:pPr marL="0" lvl="0" indent="0" algn="ctr" defTabSz="800100">
            <a:lnSpc>
              <a:spcPct val="90000"/>
            </a:lnSpc>
            <a:spcBef>
              <a:spcPct val="0"/>
            </a:spcBef>
            <a:spcAft>
              <a:spcPct val="35000"/>
            </a:spcAft>
            <a:buNone/>
          </a:pPr>
          <a:r>
            <a:rPr lang="en-GB" sz="1400" kern="1200">
              <a:effectLst/>
              <a:latin typeface="+mn-lt"/>
              <a:ea typeface="Aptos" panose="020B0004020202020204" pitchFamily="34" charset="0"/>
              <a:cs typeface="Times New Roman" panose="02020603050405020304" pitchFamily="18" charset="0"/>
            </a:rPr>
            <a:t>All those involved in the distributed leadership of careers should be involved in the review process </a:t>
          </a:r>
          <a:endParaRPr lang="en-GB" sz="1400" kern="1200">
            <a:latin typeface="+mn-lt"/>
          </a:endParaRPr>
        </a:p>
      </dsp:txBody>
      <dsp:txXfrm>
        <a:off x="122549" y="1373705"/>
        <a:ext cx="2255850" cy="2286814"/>
      </dsp:txXfrm>
    </dsp:sp>
    <dsp:sp modelId="{1F3C736E-A32A-4276-931E-83364FEF4D1C}">
      <dsp:nvSpPr>
        <dsp:cNvPr id="0" name=""/>
        <dsp:cNvSpPr/>
      </dsp:nvSpPr>
      <dsp:spPr>
        <a:xfrm>
          <a:off x="2888773" y="1251669"/>
          <a:ext cx="2744739" cy="2530886"/>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Agree</a:t>
          </a:r>
          <a:endParaRPr lang="en-GB" sz="1800" b="1" kern="1200">
            <a:latin typeface="+mn-lt"/>
          </a:endParaRPr>
        </a:p>
        <a:p>
          <a:pPr marL="0" lvl="0" indent="0" algn="ctr" defTabSz="800100">
            <a:lnSpc>
              <a:spcPct val="90000"/>
            </a:lnSpc>
            <a:spcBef>
              <a:spcPct val="0"/>
            </a:spcBef>
            <a:spcAft>
              <a:spcPct val="35000"/>
            </a:spcAft>
            <a:buNone/>
          </a:pPr>
          <a:r>
            <a:rPr lang="en-GB" sz="1400" kern="1200">
              <a:effectLst/>
              <a:latin typeface="+mn-lt"/>
              <a:ea typeface="Aptos" panose="020B0004020202020204" pitchFamily="34" charset="0"/>
              <a:cs typeface="Times New Roman" panose="02020603050405020304" pitchFamily="18" charset="0"/>
            </a:rPr>
            <a:t>The review involves colleagues reflecting on which statements in the Maturity Model best describe the practice their institution</a:t>
          </a:r>
          <a:endParaRPr lang="en-GB" sz="1400" b="1" kern="1200">
            <a:latin typeface="+mn-lt"/>
          </a:endParaRPr>
        </a:p>
      </dsp:txBody>
      <dsp:txXfrm>
        <a:off x="3012321" y="1375217"/>
        <a:ext cx="2497643" cy="2283790"/>
      </dsp:txXfrm>
    </dsp:sp>
    <dsp:sp modelId="{E0E5D9A2-FD88-4719-A5A4-4869733D5F48}">
      <dsp:nvSpPr>
        <dsp:cNvPr id="0" name=""/>
        <dsp:cNvSpPr/>
      </dsp:nvSpPr>
      <dsp:spPr>
        <a:xfrm>
          <a:off x="6021850" y="1260761"/>
          <a:ext cx="2499922" cy="2512702"/>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Record</a:t>
          </a:r>
          <a:endParaRPr lang="en-GB" sz="1800" kern="1200"/>
        </a:p>
        <a:p>
          <a:pPr marL="0" lvl="0" indent="0" algn="ctr" defTabSz="800100">
            <a:lnSpc>
              <a:spcPct val="90000"/>
            </a:lnSpc>
            <a:spcBef>
              <a:spcPct val="0"/>
            </a:spcBef>
            <a:spcAft>
              <a:spcPct val="35000"/>
            </a:spcAft>
            <a:buNone/>
          </a:pPr>
          <a:r>
            <a:rPr lang="en-GB" sz="1400" kern="1200"/>
            <a:t>The digital feature allows institutions to record the responses collaboratively agreed during an institution’s internal review. Colleagues will have access to a summary of institution's insights, showing a snapshot of indicated areas of strength and priority action areas</a:t>
          </a:r>
        </a:p>
      </dsp:txBody>
      <dsp:txXfrm>
        <a:off x="6143886" y="1382797"/>
        <a:ext cx="2255850" cy="2268630"/>
      </dsp:txXfrm>
    </dsp:sp>
    <dsp:sp modelId="{D7BB72B1-CE8F-407C-8718-0441BBCA39C0}">
      <dsp:nvSpPr>
        <dsp:cNvPr id="0" name=""/>
        <dsp:cNvSpPr/>
      </dsp:nvSpPr>
      <dsp:spPr>
        <a:xfrm>
          <a:off x="8910110" y="1251669"/>
          <a:ext cx="2499922" cy="2530886"/>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Act</a:t>
          </a:r>
        </a:p>
        <a:p>
          <a:pPr marL="0" lvl="0" indent="0" algn="ctr" defTabSz="800100">
            <a:lnSpc>
              <a:spcPct val="90000"/>
            </a:lnSpc>
            <a:spcBef>
              <a:spcPct val="0"/>
            </a:spcBef>
            <a:spcAft>
              <a:spcPct val="35000"/>
            </a:spcAft>
            <a:buNone/>
          </a:pPr>
          <a:r>
            <a:rPr lang="en-GB" sz="1400" kern="1200">
              <a:latin typeface="+mn-lt"/>
            </a:rPr>
            <a:t>Institution identification of highest leverage actions to drive school, special school or college improvement and to support improved student outcomes</a:t>
          </a:r>
        </a:p>
      </dsp:txBody>
      <dsp:txXfrm>
        <a:off x="9032146" y="1373705"/>
        <a:ext cx="2255850" cy="228681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1032C8-12E6-45C9-88B9-1F18647E62CC}" type="datetimeFigureOut">
              <a:rPr lang="en-GB" smtClean="0"/>
              <a:t>23/09/2025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2176AB-2975-4A19-AF23-5152DB0D788E}" type="slidenum">
              <a:rPr lang="en-GB" smtClean="0"/>
              <a:t>‹#›</a:t>
            </a:fld>
            <a:endParaRPr lang="en-GB"/>
          </a:p>
        </p:txBody>
      </p:sp>
    </p:spTree>
    <p:extLst>
      <p:ext uri="{BB962C8B-B14F-4D97-AF65-F5344CB8AC3E}">
        <p14:creationId xmlns:p14="http://schemas.microsoft.com/office/powerpoint/2010/main" val="3010266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areersandenterprise.zendesk.com/hc/article_attachments/14207447394460"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careersandenterprise.zendesk.com/hc/article_attachments/14207440908316"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resources.careersandenterprise.co.uk/careers-impact-internal-leadership-review"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resources.careersandenterprise.co.uk/careers-impact-internal-leadership-review"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D37EEC-1AD9-4BD1-97B9-55588DD8BA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572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7154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11</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8614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p>
          <a:p>
            <a:r>
              <a:rPr lang="en-US" i="0">
                <a:cs typeface="Calibri"/>
              </a:rPr>
              <a:t>The ~NEW Maturity Model now available in Compass&amp; Compass+ within the guidance and help </a:t>
            </a:r>
            <a:r>
              <a:rPr lang="en-US" i="0" err="1">
                <a:cs typeface="Calibri"/>
              </a:rPr>
              <a:t>centre</a:t>
            </a:r>
            <a:r>
              <a:rPr lang="en-US" i="0">
                <a:cs typeface="Calibri"/>
              </a:rPr>
              <a:t> articles  </a:t>
            </a:r>
          </a:p>
          <a:p>
            <a:endParaRPr lang="en-US" i="0">
              <a:cs typeface="Calibri"/>
            </a:endParaRPr>
          </a:p>
          <a:p>
            <a:r>
              <a:rPr lang="en-US" i="0">
                <a:cs typeface="Calibri"/>
              </a:rPr>
              <a:t>For those of you who have previously leaned into pilot and early roll out, you will notice differences in the maturity models</a:t>
            </a:r>
          </a:p>
          <a:p>
            <a:endParaRPr lang="en-US" i="0">
              <a:cs typeface="Calibri"/>
            </a:endParaRPr>
          </a:p>
          <a:p>
            <a:r>
              <a:rPr lang="en-US" i="0">
                <a:cs typeface="Calibri"/>
              </a:rPr>
              <a:t>The model is split into 6 themes still, yet we have front loaded Themes 1 &amp;  with the key conditions for success that ensure strategic and sustainable careers leadership </a:t>
            </a:r>
          </a:p>
          <a:p>
            <a:r>
              <a:rPr lang="en-US" i="0">
                <a:cs typeface="Calibri"/>
              </a:rPr>
              <a:t>There is also an additional line in both models about quality assurance</a:t>
            </a:r>
          </a:p>
          <a:p>
            <a:endParaRPr lang="en-US" i="0">
              <a:cs typeface="Calibri"/>
            </a:endParaRPr>
          </a:p>
          <a:p>
            <a:r>
              <a:rPr lang="en-US" i="0">
                <a:cs typeface="Calibri"/>
              </a:rPr>
              <a:t>The model itself maintains the same dynamic of the description of quality and growth in maturity of strategic and sustainable maturity increasing from left to right. The BMs are still core to the models and allow us to really get under the skin of what good looks like for these world class standards</a:t>
            </a:r>
          </a:p>
          <a:p>
            <a:endParaRPr lang="en-US" i="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Remember, this is a journey and the more we use the model the more naturally this language will be used within improvement planning .</a:t>
            </a:r>
            <a:endParaRPr lang="en-US">
              <a:ea typeface="Calibri"/>
              <a:cs typeface="Calibri"/>
            </a:endParaRPr>
          </a:p>
          <a:p>
            <a:endParaRPr lang="en-US" i="1"/>
          </a:p>
          <a:p>
            <a:endParaRPr lang="en-US" i="1"/>
          </a:p>
          <a:p>
            <a:pPr algn="l">
              <a:buFont typeface="Arial" panose="020B0604020202020204" pitchFamily="34" charset="0"/>
              <a:buChar char="•"/>
            </a:pPr>
            <a:r>
              <a:rPr lang="en-GB" b="0" i="0" u="sng">
                <a:solidFill>
                  <a:srgbClr val="0F3554"/>
                </a:solidFill>
                <a:effectLst/>
                <a:highlight>
                  <a:srgbClr val="FFFFFF"/>
                </a:highlight>
                <a:latin typeface="-apple-system"/>
                <a:hlinkClick r:id="rId3"/>
              </a:rPr>
              <a:t>Maturity Model for Schools and Special Schools</a:t>
            </a:r>
            <a:endParaRPr lang="en-GB" b="0" i="0">
              <a:solidFill>
                <a:srgbClr val="333333"/>
              </a:solidFill>
              <a:effectLst/>
              <a:highlight>
                <a:srgbClr val="FFFFFF"/>
              </a:highlight>
              <a:latin typeface="-apple-system"/>
            </a:endParaRPr>
          </a:p>
          <a:p>
            <a:pPr algn="l">
              <a:buFont typeface="Arial" panose="020B0604020202020204" pitchFamily="34" charset="0"/>
              <a:buChar char="•"/>
            </a:pPr>
            <a:r>
              <a:rPr lang="en-GB" b="0" i="0" u="sng">
                <a:solidFill>
                  <a:srgbClr val="1F73B7"/>
                </a:solidFill>
                <a:effectLst/>
                <a:highlight>
                  <a:srgbClr val="FFFFFF"/>
                </a:highlight>
                <a:latin typeface="-apple-system"/>
                <a:hlinkClick r:id="rId4"/>
              </a:rPr>
              <a:t>Maturity Model for FE</a:t>
            </a:r>
            <a:endParaRPr lang="en-GB" b="0" i="0">
              <a:solidFill>
                <a:srgbClr val="333333"/>
              </a:solidFill>
              <a:effectLst/>
              <a:highlight>
                <a:srgbClr val="FFFFFF"/>
              </a:highlight>
              <a:latin typeface="-apple-system"/>
            </a:endParaRPr>
          </a:p>
          <a:p>
            <a:endParaRPr lang="en-US" i="1">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618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dirty="0"/>
          </a:p>
          <a:p>
            <a:r>
              <a:rPr lang="en-GB" dirty="0">
                <a:cs typeface="Calibri"/>
              </a:rPr>
              <a:t>UPDATED</a:t>
            </a:r>
          </a:p>
        </p:txBody>
      </p:sp>
      <p:sp>
        <p:nvSpPr>
          <p:cNvPr id="4" name="Slide Number Placeholder 3"/>
          <p:cNvSpPr>
            <a:spLocks noGrp="1"/>
          </p:cNvSpPr>
          <p:nvPr>
            <p:ph type="sldNum" sz="quarter" idx="5"/>
          </p:nvPr>
        </p:nvSpPr>
        <p:spPr/>
        <p:txBody>
          <a:bodyPr/>
          <a:lstStyle/>
          <a:p>
            <a:fld id="{3C268580-9404-4918-BF21-0A0FB27743F6}" type="slidenum">
              <a:rPr lang="en-GB" smtClean="0"/>
              <a:t>13</a:t>
            </a:fld>
            <a:endParaRPr lang="en-GB"/>
          </a:p>
        </p:txBody>
      </p:sp>
    </p:spTree>
    <p:extLst>
      <p:ext uri="{BB962C8B-B14F-4D97-AF65-F5344CB8AC3E}">
        <p14:creationId xmlns:p14="http://schemas.microsoft.com/office/powerpoint/2010/main" val="3677666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Consider this slide and which challenges present barriers to schools, special schools and colleges in your network</a:t>
            </a:r>
          </a:p>
          <a:p>
            <a:endParaRPr lang="en-US">
              <a:ea typeface="Calibri"/>
              <a:cs typeface="Calibri"/>
            </a:endParaRPr>
          </a:p>
          <a:p>
            <a:r>
              <a:rPr lang="en-US">
                <a:ea typeface="Calibri"/>
                <a:cs typeface="Calibri"/>
              </a:rPr>
              <a:t>Take a moment to visualize or note down the underlying challenges or how they manifest</a:t>
            </a:r>
          </a:p>
          <a:p>
            <a:endParaRPr lang="en-US">
              <a:ea typeface="Calibri"/>
              <a:cs typeface="Calibri"/>
            </a:endParaRPr>
          </a:p>
          <a:p>
            <a:endParaRPr lang="en-US">
              <a:ea typeface="Calibri"/>
              <a:cs typeface="Calibri"/>
            </a:endParaRPr>
          </a:p>
          <a:p>
            <a:r>
              <a:rPr lang="en-US">
                <a:ea typeface="Calibri"/>
                <a:cs typeface="Calibri"/>
              </a:rPr>
              <a:t>Start also to consider the practice that you have seen in your schools, special schools and colleges that overcome these challenges and what allows for a strategic and sustainable approach to careers leadership</a:t>
            </a:r>
          </a:p>
          <a:p>
            <a:endParaRPr lang="en-US">
              <a:ea typeface="Calibri"/>
              <a:cs typeface="Calibri"/>
            </a:endParaRPr>
          </a:p>
          <a:p>
            <a:r>
              <a:rPr lang="en-US">
                <a:ea typeface="Calibri"/>
                <a:cs typeface="Calibri"/>
              </a:rPr>
              <a:t>You can reflect on this yourselves or do also use the chat</a:t>
            </a:r>
          </a:p>
          <a:p>
            <a:endParaRPr lang="en-US">
              <a:ea typeface="Calibri"/>
              <a:cs typeface="Calibri"/>
            </a:endParaRPr>
          </a:p>
          <a:p>
            <a:r>
              <a:rPr lang="en-US">
                <a:ea typeface="Calibri"/>
                <a:cs typeface="Calibri"/>
              </a:rPr>
              <a:t>2mins</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4DE5C-30D5-4E37-900F-30DF9041B27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7116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CL time, churn of CLs,, increases in persistent absence and other competing priorities may often feel like barriers and this is how challenge manifests and presents on the surface</a:t>
            </a:r>
          </a:p>
          <a:p>
            <a:endParaRPr lang="en-US">
              <a:ea typeface="Calibri"/>
              <a:cs typeface="Calibri"/>
            </a:endParaRPr>
          </a:p>
          <a:p>
            <a:r>
              <a:rPr lang="en-US">
                <a:ea typeface="Calibri"/>
                <a:cs typeface="Calibri"/>
              </a:rPr>
              <a:t>All of these are manifestations of careers </a:t>
            </a:r>
            <a:r>
              <a:rPr lang="en-US" b="1">
                <a:ea typeface="Calibri"/>
                <a:cs typeface="Calibri"/>
              </a:rPr>
              <a:t>not</a:t>
            </a:r>
            <a:r>
              <a:rPr lang="en-US">
                <a:ea typeface="Calibri"/>
                <a:cs typeface="Calibri"/>
              </a:rPr>
              <a:t> being embedded in wider school, special school or college improvement</a:t>
            </a:r>
          </a:p>
          <a:p>
            <a:endParaRPr lang="en-US">
              <a:ea typeface="Calibri"/>
              <a:cs typeface="Calibri"/>
            </a:endParaRPr>
          </a:p>
          <a:p>
            <a:r>
              <a:rPr lang="en-US">
                <a:ea typeface="Calibri"/>
                <a:cs typeface="Calibri"/>
              </a:rPr>
              <a:t>They can all be mitigated or overcome by what we describe as conditions for success</a:t>
            </a:r>
          </a:p>
          <a:p>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4DE5C-30D5-4E37-900F-30DF9041B27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8252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a:ea typeface="+mn-ea"/>
                <a:cs typeface="Calibri"/>
              </a:rPr>
              <a:t>Back to the model!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a:ea typeface="+mn-ea"/>
                <a:cs typeface="Calibri"/>
              </a:rPr>
              <a:t>As the descriptors progress from left to right, we can see increasing indicators of maturity.  </a:t>
            </a:r>
            <a:endParaRPr kumimoji="0" lang="en-US" sz="1200" b="0" i="0" u="none" strike="noStrike" kern="1200" cap="none" spc="0" normalizeH="0" baseline="0" noProof="0">
              <a:ln>
                <a:noFill/>
              </a:ln>
              <a:solidFill>
                <a:srgbClr val="444444"/>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a:ea typeface="+mn-ea"/>
                <a:cs typeface="Calibri"/>
              </a:rPr>
              <a:t>We may experience movement along the continuum in both directions.  That is to be expected.  The key here, is to ask ourselves the question, how do we mitigate against that and/or, what can we do or put in place to respond when the inevitable happens?</a:t>
            </a:r>
            <a:endParaRPr kumimoji="0" lang="en-US" sz="12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Calibri" panose="020F0502020204030204"/>
                <a:ea typeface="+mn-ea"/>
                <a:cs typeface="Calibri"/>
              </a:rPr>
              <a:t>In this model lies the answer to the challenges that present barriers to strategic and sustainable careers leadership</a:t>
            </a:r>
            <a:endParaRPr lang="en-GB">
              <a:solidFill>
                <a:srgbClr val="000000"/>
              </a:solidFill>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4DE5C-30D5-4E37-900F-30DF9041B27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4764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an excerpt from the maturity model Theme 1 and reflects some of those factors and conditions for success</a:t>
            </a:r>
          </a:p>
          <a:p>
            <a:endParaRPr lang="en-GB"/>
          </a:p>
          <a:p>
            <a:r>
              <a:rPr lang="en-GB"/>
              <a:t> Straight away you can see the description of practice and articulation of what good looks like and straight away I bet you are already plotting some of your caseload on this…this is how the internal leadership review came into being </a:t>
            </a:r>
            <a:r>
              <a:rPr lang="en-GB">
                <a:sym typeface="Wingdings" panose="05000000000000000000" pitchFamily="2" charset="2"/>
              </a:rPr>
              <a:t></a:t>
            </a:r>
          </a:p>
          <a:p>
            <a:endParaRPr lang="en-GB">
              <a:sym typeface="Wingdings" panose="05000000000000000000" pitchFamily="2" charset="2"/>
            </a:endParaRPr>
          </a:p>
          <a:p>
            <a:r>
              <a:rPr lang="en-GB">
                <a:sym typeface="Wingdings" panose="05000000000000000000" pitchFamily="2" charset="2"/>
              </a:rPr>
              <a:t>This process of reflection has always been step 1 of a p2p review – within that process it was referred to as self-evaluation part B, which is not a very catchy title and is also a mis-representation about the process. </a:t>
            </a:r>
          </a:p>
          <a:p>
            <a:endParaRPr lang="en-GB">
              <a:sym typeface="Wingdings" panose="05000000000000000000" pitchFamily="2" charset="2"/>
            </a:endParaRPr>
          </a:p>
          <a:p>
            <a:r>
              <a:rPr lang="en-GB">
                <a:sym typeface="Wingdings" panose="05000000000000000000" pitchFamily="2" charset="2"/>
              </a:rPr>
              <a:t>Before a p2p review schools, special schools and colleges were asked to RAG rate themselves on this document with key SLT colleagues and with sign off from the Head</a:t>
            </a:r>
          </a:p>
          <a:p>
            <a:endParaRPr lang="en-GB">
              <a:sym typeface="Wingdings" panose="05000000000000000000" pitchFamily="2" charset="2"/>
            </a:endParaRPr>
          </a:p>
          <a:p>
            <a:r>
              <a:rPr lang="en-GB">
                <a:sym typeface="Wingdings" panose="05000000000000000000" pitchFamily="2" charset="2"/>
              </a:rPr>
              <a:t>We found that this stage of the process really started the process of continuous improvement and started to spark lightbulb moment before the review had even happened – this is what prompted u to look more closely at this first step of a P2P review and to test it as a review in its own right for that is exactly what it is!</a:t>
            </a:r>
          </a:p>
          <a:p>
            <a:endParaRPr lang="en-GB">
              <a:sym typeface="Wingdings" panose="05000000000000000000" pitchFamily="2" charset="2"/>
            </a:endParaRPr>
          </a:p>
          <a:p>
            <a:r>
              <a:rPr lang="en-GB">
                <a:sym typeface="Wingdings" panose="05000000000000000000" pitchFamily="2" charset="2"/>
              </a:rPr>
              <a:t>When we started to reflect on how institutions had approach the internal leadership review we noticed that there was a real difference in the maturity of different approaches and that this was okay! I will move non to some of the detail from </a:t>
            </a:r>
            <a:r>
              <a:rPr lang="en-GB" err="1">
                <a:sym typeface="Wingdings" panose="05000000000000000000" pitchFamily="2" charset="2"/>
              </a:rPr>
              <a:t>theguidance</a:t>
            </a:r>
            <a:r>
              <a:rPr lang="en-GB">
                <a:sym typeface="Wingdings" panose="05000000000000000000" pitchFamily="2" charset="2"/>
              </a:rPr>
              <a:t> that accompanies the internal leadership reviews in a moment and you could almost plot them in the columns of the maturity model!</a:t>
            </a:r>
          </a:p>
          <a:p>
            <a:endParaRPr lang="en-GB">
              <a:sym typeface="Wingdings" panose="05000000000000000000" pitchFamily="2" charset="2"/>
            </a:endParaRP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1595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BA020-6C46-47BD-7EDA-D4B50A44EB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F6B77-C9AC-7148-54E0-FBCEF5D750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546D6F-7B1C-932A-2159-2FB1D30CC12E}"/>
              </a:ext>
            </a:extLst>
          </p:cNvPr>
          <p:cNvSpPr>
            <a:spLocks noGrp="1"/>
          </p:cNvSpPr>
          <p:nvPr>
            <p:ph type="body" idx="1"/>
          </p:nvPr>
        </p:nvSpPr>
        <p:spPr/>
        <p:txBody>
          <a:bodyPr/>
          <a:lstStyle/>
          <a:p>
            <a:r>
              <a:rPr lang="en-US"/>
              <a:t>This is the value to YOU and to your school, special school or college of engaging in a Careers Impact peer-to-peer review</a:t>
            </a:r>
          </a:p>
          <a:p>
            <a:endParaRPr lang="en-US"/>
          </a:p>
          <a:p>
            <a:r>
              <a:rPr lang="en-US"/>
              <a:t>The process is designed to improve understanding of best practice </a:t>
            </a:r>
            <a:r>
              <a:rPr lang="en-US" err="1"/>
              <a:t>ni</a:t>
            </a:r>
            <a:r>
              <a:rPr lang="en-US"/>
              <a:t> careers </a:t>
            </a:r>
            <a:r>
              <a:rPr lang="en-US" err="1"/>
              <a:t>lederhip</a:t>
            </a:r>
            <a:r>
              <a:rPr lang="en-US"/>
              <a:t> and to really get under the skin of the </a:t>
            </a:r>
            <a:r>
              <a:rPr lang="en-US" err="1"/>
              <a:t>gstsby</a:t>
            </a:r>
            <a:r>
              <a:rPr lang="en-US"/>
              <a:t> Benchmarks</a:t>
            </a:r>
          </a:p>
          <a:p>
            <a:endParaRPr lang="en-US"/>
          </a:p>
          <a:p>
            <a:r>
              <a:rPr lang="en-US"/>
              <a:t>The review system is underpinned by a </a:t>
            </a:r>
            <a:r>
              <a:rPr lang="en-US" err="1"/>
              <a:t>matutiyy</a:t>
            </a:r>
            <a:r>
              <a:rPr lang="en-US"/>
              <a:t> model, which unpacks careers leadership and articulates a journey of careers </a:t>
            </a:r>
            <a:r>
              <a:rPr lang="en-US" err="1"/>
              <a:t>lederhip</a:t>
            </a:r>
            <a:r>
              <a:rPr lang="en-US"/>
              <a:t> </a:t>
            </a:r>
            <a:r>
              <a:rPr lang="en-US" err="1"/>
              <a:t>tto</a:t>
            </a:r>
            <a:r>
              <a:rPr lang="en-US"/>
              <a:t> how careers leadership v</a:t>
            </a:r>
          </a:p>
          <a:p>
            <a:endParaRPr lang="en-US"/>
          </a:p>
          <a:p>
            <a:endParaRPr lang="en-US"/>
          </a:p>
        </p:txBody>
      </p:sp>
      <p:sp>
        <p:nvSpPr>
          <p:cNvPr id="4" name="Slide Number Placeholder 3">
            <a:extLst>
              <a:ext uri="{FF2B5EF4-FFF2-40B4-BE49-F238E27FC236}">
                <a16:creationId xmlns:a16="http://schemas.microsoft.com/office/drawing/2014/main" id="{05B36C38-A6AB-2811-B31A-C194CA2062B0}"/>
              </a:ext>
            </a:extLst>
          </p:cNvPr>
          <p:cNvSpPr>
            <a:spLocks noGrp="1"/>
          </p:cNvSpPr>
          <p:nvPr>
            <p:ph type="sldNum" sz="quarter" idx="5"/>
          </p:nvPr>
        </p:nvSpPr>
        <p:spPr/>
        <p:txBody>
          <a:bodyPr/>
          <a:lstStyle/>
          <a:p>
            <a:pPr marL="0" marR="0" lvl="0" indent="0" algn="r" defTabSz="945215" rtl="0" eaLnBrk="1" fontAlgn="auto" latinLnBrk="0" hangingPunct="1">
              <a:lnSpc>
                <a:spcPct val="100000"/>
              </a:lnSpc>
              <a:spcBef>
                <a:spcPts val="0"/>
              </a:spcBef>
              <a:spcAft>
                <a:spcPts val="0"/>
              </a:spcAft>
              <a:buClrTx/>
              <a:buSzTx/>
              <a:buFontTx/>
              <a:buNone/>
              <a:tabLst/>
              <a:defRPr/>
            </a:pPr>
            <a:fld id="{544F980E-2C86-4C43-8DDE-047521BE69D0}"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5215"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8712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6A147-FCF1-4F8D-D92E-0A8281F56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A6F40-722D-796E-B9B0-28440147C3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65E48E-EBE3-DBFE-A36D-9FCD830BBE8E}"/>
              </a:ext>
            </a:extLst>
          </p:cNvPr>
          <p:cNvSpPr>
            <a:spLocks noGrp="1"/>
          </p:cNvSpPr>
          <p:nvPr>
            <p:ph type="body" idx="1"/>
          </p:nvPr>
        </p:nvSpPr>
        <p:spPr/>
        <p:txBody>
          <a:bodyPr/>
          <a:lstStyle/>
          <a:p>
            <a:endParaRPr lang="en-GB"/>
          </a:p>
          <a:p>
            <a:r>
              <a:rPr lang="en-GB"/>
              <a:t>They are deliberately named: these are internal to the institution AND they are to engage all those involved in distributed leadership of careers, including education leaders </a:t>
            </a:r>
          </a:p>
          <a:p>
            <a:endParaRPr lang="en-GB"/>
          </a:p>
          <a:p>
            <a:endParaRPr lang="en-GB"/>
          </a:p>
          <a:p>
            <a:r>
              <a:rPr lang="en-GB"/>
              <a:t>Ambition that every school, special school and college undertakes a careers impact internal leadership review annually within their impact evaluation process</a:t>
            </a:r>
          </a:p>
          <a:p>
            <a:endParaRPr lang="en-GB">
              <a:ea typeface="Calibri"/>
              <a:cs typeface="Calibri"/>
            </a:endParaRPr>
          </a:p>
          <a:p>
            <a:r>
              <a:rPr lang="en-GB">
                <a:ea typeface="Calibri"/>
                <a:cs typeface="Calibri"/>
              </a:rPr>
              <a:t>The key steps to a review are highlighted on this slide</a:t>
            </a:r>
          </a:p>
          <a:p>
            <a:endParaRPr lang="en-GB">
              <a:ea typeface="Calibri"/>
              <a:cs typeface="Calibri"/>
            </a:endParaRPr>
          </a:p>
          <a:p>
            <a:r>
              <a:rPr lang="en-GB">
                <a:ea typeface="Calibri"/>
                <a:cs typeface="Calibri"/>
              </a:rPr>
              <a:t>All those involved in distributed leadership of careers within an institution should convene in the review process</a:t>
            </a:r>
          </a:p>
          <a:p>
            <a:r>
              <a:rPr lang="en-GB">
                <a:ea typeface="Calibri"/>
                <a:cs typeface="Calibri"/>
              </a:rPr>
              <a:t>Those convened then consider the maturity model and agree the best ft statements on each line that describes practice in their institutions</a:t>
            </a:r>
          </a:p>
          <a:p>
            <a:r>
              <a:rPr lang="en-GB">
                <a:ea typeface="Calibri"/>
                <a:cs typeface="Calibri"/>
              </a:rPr>
              <a:t>We then encourage colleagues to return to the digital tool to record their responses – crucial that this lands as an offline review/discussion process where responses are recorded online through compass/Compass+</a:t>
            </a:r>
          </a:p>
          <a:p>
            <a:r>
              <a:rPr lang="en-GB">
                <a:ea typeface="Calibri"/>
                <a:cs typeface="Calibri"/>
              </a:rPr>
              <a:t>The digital functionality allows institutions to see data visualisations of their strengths and areas for focus and recommendations for improvement</a:t>
            </a:r>
          </a:p>
          <a:p>
            <a:endParaRPr lang="en-GB">
              <a:ea typeface="Calibri"/>
              <a:cs typeface="Calibri"/>
            </a:endParaRPr>
          </a:p>
          <a:p>
            <a:r>
              <a:rPr lang="en-GB">
                <a:ea typeface="Calibri"/>
                <a:cs typeface="Calibri"/>
              </a:rPr>
              <a:t>The data that institutions see will inform next steps and action planning</a:t>
            </a:r>
          </a:p>
          <a:p>
            <a:endParaRPr lang="en-GB">
              <a:cs typeface="Calibri"/>
            </a:endParaRPr>
          </a:p>
          <a:p>
            <a:r>
              <a:rPr lang="en-GB">
                <a:cs typeface="Calibri"/>
              </a:rPr>
              <a:t>The engagement collateral folder will include an overview doc of internal leadership review value, purpose and process. There is also an animation in train that should be ready for September</a:t>
            </a:r>
            <a:endParaRPr lang="en-GB"/>
          </a:p>
          <a:p>
            <a:endParaRPr lang="en-GB"/>
          </a:p>
        </p:txBody>
      </p:sp>
      <p:sp>
        <p:nvSpPr>
          <p:cNvPr id="4" name="Slide Number Placeholder 3">
            <a:extLst>
              <a:ext uri="{FF2B5EF4-FFF2-40B4-BE49-F238E27FC236}">
                <a16:creationId xmlns:a16="http://schemas.microsoft.com/office/drawing/2014/main" id="{8FD85ED7-E46D-22AF-EFE3-81605A59BA0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00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39124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20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1044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naming of the review is intentional – it is internal to the institutions and should be lead internally. This is critical – there is not the expectation that you or colleagues from the hub lead this review. That commitment and capacity is for your approach to the P2P – that is where our value can be added</a:t>
            </a:r>
          </a:p>
          <a:p>
            <a:endParaRPr lang="en-GB"/>
          </a:p>
          <a:p>
            <a:r>
              <a:rPr lang="en-GB"/>
              <a:t>This is about the institution themselves kickstarting a deep reflection on the maturity of the careers leadership </a:t>
            </a:r>
          </a:p>
          <a:p>
            <a:r>
              <a:rPr lang="en-GB"/>
              <a:t> </a:t>
            </a:r>
          </a:p>
          <a:p>
            <a:r>
              <a:rPr lang="en-GB"/>
              <a:t>The review should and could involve an array of colleagues from with a school, special school or college – it is at your discretion if you offer your own views within the internal review. </a:t>
            </a:r>
          </a:p>
          <a:p>
            <a:endParaRPr lang="en-GB"/>
          </a:p>
          <a:p>
            <a:r>
              <a:rPr lang="en-GB"/>
              <a:t>The role of </a:t>
            </a:r>
            <a:r>
              <a:rPr lang="en-GB" err="1"/>
              <a:t>Eas</a:t>
            </a:r>
            <a:r>
              <a:rPr lang="en-GB"/>
              <a:t> is also a very interesting one – an EA who is strategic may be the one to bring this to SLT, or a Careers Link Governor may suggest the review and play a key role?</a:t>
            </a:r>
          </a:p>
          <a:p>
            <a:endParaRPr lang="en-GB"/>
          </a:p>
          <a:p>
            <a:r>
              <a:rPr lang="en-GB"/>
              <a:t>Those involved may include: </a:t>
            </a:r>
            <a:r>
              <a:rPr lang="en-GB" b="0" i="0">
                <a:solidFill>
                  <a:srgbClr val="000000"/>
                </a:solidFill>
                <a:effectLst/>
                <a:latin typeface="WordVisi_MSFontService"/>
              </a:rPr>
              <a:t>Link Governor, Enterprise Adviser, SENCo/Head of SEND/Head of Inclusion, Central Strategic Careers Leader, Wider SLT colleagues, Vice Principal/Assistant Principal, PSHE Lead, Student Support/Student Services, Careers Adviser, Head(s) of Year, Head(s) of Department, etc</a:t>
            </a:r>
          </a:p>
          <a:p>
            <a:endParaRPr lang="en-GB" b="0" i="0">
              <a:solidFill>
                <a:srgbClr val="000000"/>
              </a:solidFill>
              <a:effectLst/>
              <a:latin typeface="WordVisi_MSFontService"/>
            </a:endParaRPr>
          </a:p>
          <a:p>
            <a:r>
              <a:rPr lang="en-GB" b="0" i="0">
                <a:solidFill>
                  <a:srgbClr val="000000"/>
                </a:solidFill>
                <a:effectLst/>
                <a:latin typeface="WordVisi_MSFontService"/>
              </a:rPr>
              <a:t>The Careers Leader and HT should be involved as a pre-requisite </a:t>
            </a:r>
            <a:endParaRPr lang="en-GB"/>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04689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I referenced earlier – the whole process is underpinned by the maturity model and includes colleagues reflecting on each row to decide their best fit</a:t>
            </a:r>
          </a:p>
          <a:p>
            <a:endParaRPr lang="en-GB"/>
          </a:p>
          <a:p>
            <a:endParaRPr lang="en-GB"/>
          </a:p>
          <a:p>
            <a:endParaRPr lang="en-GB"/>
          </a:p>
          <a:p>
            <a:r>
              <a:rPr lang="en-GB"/>
              <a:t>Consider for a moment how you imagine colleagues would convene to do to agree the best fit responses?</a:t>
            </a:r>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56916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How do these match with the ideas that you had in your head?</a:t>
            </a:r>
          </a:p>
          <a:p>
            <a:r>
              <a:rPr lang="en-GB"/>
              <a:t>What do you notice and what reflections do you have?</a:t>
            </a:r>
          </a:p>
          <a:p>
            <a:endParaRPr lang="en-GB"/>
          </a:p>
          <a:p>
            <a:endParaRPr lang="en-GB"/>
          </a:p>
          <a:p>
            <a:r>
              <a:rPr lang="en-GB"/>
              <a:t>You will notice that this activity is offline </a:t>
            </a:r>
            <a:r>
              <a:rPr lang="en-GB">
                <a:sym typeface="Wingdings" panose="05000000000000000000" pitchFamily="2" charset="2"/>
              </a:rPr>
              <a:t></a:t>
            </a:r>
          </a:p>
          <a:p>
            <a:endParaRPr lang="en-GB">
              <a:sym typeface="Wingdings" panose="05000000000000000000" pitchFamily="2" charset="2"/>
            </a:endParaRP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44064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makes the digital feature unique amongst our suite of tools as the main action is conducted online</a:t>
            </a:r>
          </a:p>
          <a:p>
            <a:r>
              <a:rPr lang="en-GB"/>
              <a:t>Colleagues go online to access the guidance and download the maturity model and then convene with colleagues to agree their best fit</a:t>
            </a:r>
          </a:p>
          <a:p>
            <a:endParaRPr lang="en-GB"/>
          </a:p>
          <a:p>
            <a:r>
              <a:rPr lang="en-GB"/>
              <a:t>The </a:t>
            </a:r>
            <a:r>
              <a:rPr lang="en-GB" err="1"/>
              <a:t>usp</a:t>
            </a:r>
            <a:r>
              <a:rPr lang="en-GB"/>
              <a:t> of returning to record responses are the data visualisations and the signposting – which is primarily to the CL and wider workforce CPD offer</a:t>
            </a:r>
          </a:p>
          <a:p>
            <a:endParaRPr lang="en-GB"/>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47362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6425AE-05DF-8547-8AF4-C4AFDFC47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4517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 record your responses:</a:t>
            </a:r>
          </a:p>
          <a:p>
            <a:r>
              <a:rPr lang="en-GB"/>
              <a:t>Where to locate in Evaluation</a:t>
            </a:r>
          </a:p>
          <a:p>
            <a:r>
              <a:rPr lang="en-GB"/>
              <a:t>Main screen navigation</a:t>
            </a:r>
          </a:p>
          <a:p>
            <a:r>
              <a:rPr lang="en-GB"/>
              <a:t>Where to go for pre-support and download grid</a:t>
            </a:r>
          </a:p>
          <a:p>
            <a:r>
              <a:rPr lang="en-GB"/>
              <a:t>Where to go to get started (once grid agreed)</a:t>
            </a:r>
          </a:p>
          <a:p>
            <a:r>
              <a:rPr lang="en-GB"/>
              <a:t>Remind all that this is the toll to RECORD the review after you have agreed the components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How to record (identify similarity with compass evaluation completion format and indicators of progress)</a:t>
            </a:r>
          </a:p>
          <a:p>
            <a:r>
              <a:rPr lang="en-GB"/>
              <a:t>You can stop and return at any stage (show this in demo front screen)</a:t>
            </a:r>
          </a:p>
          <a:p>
            <a:endParaRPr lang="en-GB"/>
          </a:p>
          <a:p>
            <a:r>
              <a:rPr lang="en-GB"/>
              <a:t>Once completed – summary of insights for themes 1 and 2 (they contain the 5 key factors for success) and therefore will have the greatest impact once identified as areas of focus</a:t>
            </a:r>
          </a:p>
          <a:p>
            <a:r>
              <a:rPr lang="en-GB"/>
              <a:t>Can view all responses (grid format) and share if wish</a:t>
            </a:r>
          </a:p>
          <a:p>
            <a:r>
              <a:rPr lang="en-GB"/>
              <a:t>Can view key insights</a:t>
            </a:r>
          </a:p>
          <a:p>
            <a:r>
              <a:rPr lang="en-GB"/>
              <a:t>Colour coded – orange less mature; green towards greater maturity</a:t>
            </a:r>
          </a:p>
          <a:p>
            <a:r>
              <a:rPr lang="en-GB"/>
              <a:t>Can identify areas of strength and celebrate</a:t>
            </a:r>
          </a:p>
          <a:p>
            <a:r>
              <a:rPr lang="en-GB"/>
              <a:t>Identify areas of development</a:t>
            </a:r>
          </a:p>
          <a:p>
            <a:endParaRPr lang="en-GB"/>
          </a:p>
          <a:p>
            <a:r>
              <a:rPr lang="en-GB"/>
              <a:t>Demonstrate recommendations (points to resources etc)</a:t>
            </a:r>
          </a:p>
          <a:p>
            <a:endParaRPr lang="en-GB"/>
          </a:p>
          <a:p>
            <a:r>
              <a:rPr lang="en-GB"/>
              <a:t>Demonstrate comparing progress (although it will be some time before they can actually do this)</a:t>
            </a:r>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6425AE-05DF-8547-8AF4-C4AFDFC47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561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US"/>
              <a:t>The RECORD stage is facilitated by a new feature in Compass and Compass+ available to all from September 24.</a:t>
            </a:r>
          </a:p>
          <a:p>
            <a:endParaRPr lang="en-US"/>
          </a:p>
          <a:p>
            <a:r>
              <a:rPr lang="en-US"/>
              <a:t>You should have already convened as a group and agreed the responses. You have most likely downloaded the digital version from Compass+ to complete by hand. However, having a digital version means you can see progress year on year. Within the tool are also recommendations for action, highlighting areas to focus upon.</a:t>
            </a:r>
          </a:p>
          <a:p>
            <a:endParaRPr lang="en-US"/>
          </a:p>
          <a:p>
            <a:r>
              <a:rPr lang="en-US"/>
              <a:t>In addition, the Help Centre articles support users through every step of the process, including providing examples of how pilot institutions effectively carried out the CONVENE/AGREE stage, and how to get the most out of the new digital functionality.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BEFBFB-AB24-4A9B-A1FE-76C9A93F595B}"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3416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US"/>
              <a:t>The RECORD stage is facilitated by a new feature in Compass and Compass+ available to all from September 24.</a:t>
            </a:r>
          </a:p>
          <a:p>
            <a:endParaRPr lang="en-US"/>
          </a:p>
          <a:p>
            <a:r>
              <a:rPr lang="en-US"/>
              <a:t>You should have already convened as a group and agreed the responses. You have most likely downloaded the digital version form Compass+ to complete by hand. However, having a digital version means you can see progress year on year. Within the tool are also recommendations for action, highlighting areas to focus upon.</a:t>
            </a:r>
          </a:p>
          <a:p>
            <a:endParaRPr lang="en-US"/>
          </a:p>
          <a:p>
            <a:r>
              <a:rPr lang="en-US"/>
              <a:t>In addition, the Help Centre articles support users through every step of the process, including providing examples of how pilot institutions effectively carried out the CONVENE/AGREE stage, and how to get the most out of the new digital functionality.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BEFBFB-AB24-4A9B-A1FE-76C9A93F595B}"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70062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 can see a screenshot here of what your leadership review dashboard will look like once a few reviews are completed. This will take Careers leaders a couple of years to get to this stage of multiple reviews.</a:t>
            </a:r>
          </a:p>
          <a:p>
            <a:endParaRPr lang="en-GB"/>
          </a:p>
          <a:p>
            <a:r>
              <a:rPr lang="en-GB"/>
              <a:t>There is the option in tool to compare progress from one to the next which I’ll show you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BEFBFB-AB24-4A9B-A1FE-76C9A93F595B}"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2370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5215">
              <a:defRPr/>
            </a:pPr>
            <a:r>
              <a:rPr lang="en-GB"/>
              <a:t>This is the overarching ambition for the Careers Impact System.</a:t>
            </a:r>
          </a:p>
          <a:p>
            <a:pPr defTabSz="945215">
              <a:defRPr/>
            </a:pPr>
            <a:endParaRPr lang="en-GB"/>
          </a:p>
          <a:p>
            <a:pPr marR="540385">
              <a:lnSpc>
                <a:spcPct val="130000"/>
              </a:lnSpc>
              <a:spcBef>
                <a:spcPts val="1200"/>
              </a:spcBef>
              <a:spcAft>
                <a:spcPts val="600"/>
              </a:spcAft>
            </a:pPr>
            <a:r>
              <a:rPr lang="en-GB" sz="1200">
                <a:solidFill>
                  <a:srgbClr val="262626"/>
                </a:solidFill>
                <a:effectLst/>
                <a:uFill>
                  <a:solidFill>
                    <a:srgbClr val="111111"/>
                  </a:solidFill>
                </a:uFill>
                <a:latin typeface="Calibri" panose="020F0502020204030204" pitchFamily="34" charset="0"/>
                <a:ea typeface="Arial Unicode MS"/>
              </a:rPr>
              <a:t>Rooted in the Gatsby Benchmarks and other evidence about best practice in careers, the Careers Impact System aims to:</a:t>
            </a:r>
          </a:p>
          <a:p>
            <a:pPr marL="342900" marR="540385" lvl="0" indent="-342900">
              <a:lnSpc>
                <a:spcPct val="130000"/>
              </a:lnSpc>
              <a:spcBef>
                <a:spcPts val="600"/>
              </a:spcBef>
              <a:spcAft>
                <a:spcPts val="600"/>
              </a:spcAft>
              <a:buFont typeface="Symbol" panose="05050102010706020507" pitchFamily="18" charset="2"/>
              <a:buChar char=""/>
            </a:pPr>
            <a:r>
              <a:rPr lang="en-GB" sz="1200">
                <a:solidFill>
                  <a:srgbClr val="262626"/>
                </a:solidFill>
                <a:effectLst/>
                <a:uFill>
                  <a:solidFill>
                    <a:srgbClr val="111111"/>
                  </a:solidFill>
                </a:uFill>
                <a:latin typeface="Calibri" panose="020F0502020204030204" pitchFamily="34" charset="0"/>
                <a:ea typeface="Arial Unicode MS"/>
              </a:rPr>
              <a:t>Provide assurance of quality of careers provision</a:t>
            </a:r>
          </a:p>
          <a:p>
            <a:pPr marL="342900" marR="540385" lvl="0" indent="-342900">
              <a:lnSpc>
                <a:spcPct val="130000"/>
              </a:lnSpc>
              <a:spcBef>
                <a:spcPts val="600"/>
              </a:spcBef>
              <a:spcAft>
                <a:spcPts val="600"/>
              </a:spcAft>
              <a:buFont typeface="Symbol" panose="05050102010706020507" pitchFamily="18" charset="2"/>
              <a:buChar char=""/>
            </a:pPr>
            <a:r>
              <a:rPr lang="en-GB" sz="1200">
                <a:solidFill>
                  <a:srgbClr val="262626"/>
                </a:solidFill>
                <a:effectLst/>
                <a:uFill>
                  <a:solidFill>
                    <a:srgbClr val="111111"/>
                  </a:solidFill>
                </a:uFill>
                <a:latin typeface="Calibri" panose="020F0502020204030204" pitchFamily="34" charset="0"/>
                <a:ea typeface="Arial Unicode MS"/>
              </a:rPr>
              <a:t>Improve careers provision across the country</a:t>
            </a:r>
          </a:p>
          <a:p>
            <a:pPr marL="342900" marR="540385" lvl="0" indent="-342900">
              <a:lnSpc>
                <a:spcPct val="130000"/>
              </a:lnSpc>
              <a:spcBef>
                <a:spcPts val="600"/>
              </a:spcBef>
              <a:spcAft>
                <a:spcPts val="600"/>
              </a:spcAft>
              <a:buFont typeface="Symbol" panose="05050102010706020507" pitchFamily="18" charset="2"/>
              <a:buChar char=""/>
            </a:pPr>
            <a:r>
              <a:rPr lang="en-GB" sz="1200">
                <a:solidFill>
                  <a:srgbClr val="262626"/>
                </a:solidFill>
                <a:effectLst/>
                <a:uFill>
                  <a:solidFill>
                    <a:srgbClr val="111111"/>
                  </a:solidFill>
                </a:uFill>
                <a:latin typeface="Calibri" panose="020F0502020204030204" pitchFamily="34" charset="0"/>
                <a:ea typeface="Arial Unicode MS"/>
              </a:rPr>
              <a:t>Elevate the status of Careers Leadership</a:t>
            </a:r>
          </a:p>
          <a:p>
            <a:pPr marL="342900" marR="540385" lvl="0" indent="-342900">
              <a:lnSpc>
                <a:spcPct val="130000"/>
              </a:lnSpc>
              <a:spcBef>
                <a:spcPts val="600"/>
              </a:spcBef>
              <a:spcAft>
                <a:spcPts val="600"/>
              </a:spcAft>
              <a:buFont typeface="Symbol" panose="05050102010706020507" pitchFamily="18" charset="2"/>
              <a:buChar char=""/>
            </a:pPr>
            <a:r>
              <a:rPr lang="en-GB" sz="1200">
                <a:solidFill>
                  <a:srgbClr val="262626"/>
                </a:solidFill>
                <a:effectLst/>
                <a:uFill>
                  <a:solidFill>
                    <a:srgbClr val="111111"/>
                  </a:solidFill>
                </a:uFill>
                <a:latin typeface="Calibri" panose="020F0502020204030204" pitchFamily="34" charset="0"/>
                <a:ea typeface="Arial Unicode MS"/>
              </a:rPr>
              <a:t>Support leaders to feel confident in a quality careers education programme that is actually designed to support whole school improvement.</a:t>
            </a:r>
          </a:p>
          <a:p>
            <a:pPr defTabSz="945215">
              <a:defRPr/>
            </a:pPr>
            <a:endParaRPr lang="en-GB"/>
          </a:p>
          <a:p>
            <a:pPr defTabSz="945215">
              <a:defRPr/>
            </a:pPr>
            <a:endParaRPr lang="en-GB"/>
          </a:p>
          <a:p>
            <a:pPr defTabSz="945215">
              <a:defRPr/>
            </a:pPr>
            <a:endParaRPr lang="en-GB"/>
          </a:p>
        </p:txBody>
      </p:sp>
      <p:sp>
        <p:nvSpPr>
          <p:cNvPr id="4" name="Slide Number Placeholder 3"/>
          <p:cNvSpPr>
            <a:spLocks noGrp="1"/>
          </p:cNvSpPr>
          <p:nvPr>
            <p:ph type="sldNum" sz="quarter" idx="5"/>
          </p:nvPr>
        </p:nvSpPr>
        <p:spPr/>
        <p:txBody>
          <a:bodyPr/>
          <a:lstStyle/>
          <a:p>
            <a:pPr marL="0" marR="0" lvl="0" indent="0" algn="r" defTabSz="945215"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5215" rtl="0" eaLnBrk="1" fontAlgn="auto" latinLnBrk="0" hangingPunct="1">
                <a:lnSpc>
                  <a:spcPct val="100000"/>
                </a:lnSpc>
                <a:spcBef>
                  <a:spcPts val="0"/>
                </a:spcBef>
                <a:spcAft>
                  <a:spcPts val="0"/>
                </a:spcAft>
                <a:buClrTx/>
                <a:buSzTx/>
                <a:buFontTx/>
                <a:buNone/>
                <a:tabLst/>
                <a:defRPr/>
              </a:pPr>
              <a:t>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60353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Once completed you can view your responses to themes 1 and 2.</a:t>
            </a:r>
          </a:p>
          <a:p>
            <a:r>
              <a:rPr lang="en-GB"/>
              <a:t>You can download them into a single pdf or share via email with key stakeholders.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BEFBFB-AB24-4A9B-A1FE-76C9A93F595B}"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16761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 can view all responses and share this as you wish</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BEFBFB-AB24-4A9B-A1FE-76C9A93F595B}"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40122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 can view recommendations too be selecting any statement</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BEFBFB-AB24-4A9B-A1FE-76C9A93F595B}"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8181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Once you have completed two or more internal leadership reviews (usually only completed at least annually) you can compare progress made. This is helpful to share with SLT/Governors and use to report success.</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BEFBFB-AB24-4A9B-A1FE-76C9A93F595B}"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98699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US"/>
              <a:t>The RECORD stage is facilitated by a new feature in Compass and Compass+ available to all from September 24.</a:t>
            </a:r>
          </a:p>
          <a:p>
            <a:endParaRPr lang="en-US"/>
          </a:p>
          <a:p>
            <a:r>
              <a:rPr lang="en-US"/>
              <a:t>Digital version of the maturity model so once an institution has CONVENED and AGREED, a representative is ready to use the feature to record their responses so they have central record and can see progress year on year. It also sets them up for the final stage, ACT, by providing them with recommended actions, highlighting areas to focus on. Key recommended actions include CLT training, and other modules on the Digital Hub for educators, plus content such as My Learning, My Future and Talking Futures.</a:t>
            </a:r>
          </a:p>
          <a:p>
            <a:endParaRPr lang="en-US"/>
          </a:p>
          <a:p>
            <a:r>
              <a:rPr lang="en-US"/>
              <a:t>The Help Centre articles support users through every step of the process, including providing examples of how pilot institutions effectively carried out the CONVENE/AGREE stage, and how to get the most out of the new digital functionality.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BEFBFB-AB24-4A9B-A1FE-76C9A93F595B}"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18785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the main page for internal leadership reviews via resource directory – there are also a plethora of guidance and help centre articles to support colleagues in the process </a:t>
            </a:r>
          </a:p>
          <a:p>
            <a:endParaRPr lang="en-GB"/>
          </a:p>
          <a:p>
            <a:r>
              <a:rPr lang="en-GB"/>
              <a:t>Your schools can get started on this today </a:t>
            </a:r>
          </a:p>
          <a:p>
            <a:endParaRPr lang="en-GB"/>
          </a:p>
          <a:p>
            <a:r>
              <a:rPr lang="en-GB"/>
              <a:t>Find out more: </a:t>
            </a:r>
            <a:r>
              <a:rPr lang="en-GB">
                <a:hlinkClick r:id="rId3"/>
              </a:rPr>
              <a:t>Careers Impact Internal Leadership Review | CEC Resource Directory (careersandenterprise.co.uk)</a:t>
            </a:r>
            <a:endParaRPr lang="en-GB"/>
          </a:p>
          <a:p>
            <a:endParaRPr lang="en-GB"/>
          </a:p>
          <a:p>
            <a:r>
              <a:rPr lang="en-GB"/>
              <a:t>Following this session, you will receive a copy of these slides, a link to an animation, an engagement </a:t>
            </a:r>
            <a:r>
              <a:rPr lang="en-GB" err="1"/>
              <a:t>deckyou</a:t>
            </a:r>
            <a:r>
              <a:rPr lang="en-GB"/>
              <a:t> can deliver to your CLs and pdf of an overview briefing  about the reviews that you can share </a:t>
            </a:r>
            <a:r>
              <a:rPr lang="en-GB" err="1"/>
              <a:t>vai</a:t>
            </a:r>
            <a:r>
              <a:rPr lang="en-GB"/>
              <a:t> email with Careers and Education Leaders</a:t>
            </a:r>
          </a:p>
          <a:p>
            <a:endParaRPr lang="en-GB"/>
          </a:p>
        </p:txBody>
      </p:sp>
      <p:sp>
        <p:nvSpPr>
          <p:cNvPr id="4" name="Slide Number Placeholder 3"/>
          <p:cNvSpPr>
            <a:spLocks noGrp="1"/>
          </p:cNvSpPr>
          <p:nvPr>
            <p:ph type="sldNum" sz="quarter" idx="5"/>
          </p:nvPr>
        </p:nvSpPr>
        <p:spPr/>
        <p:txBody>
          <a:bodyPr/>
          <a:lstStyle/>
          <a:p>
            <a:fld id="{B6A7A875-82CA-438E-839B-8C02F61E3A4E}" type="slidenum">
              <a:rPr lang="en-GB" smtClean="0"/>
              <a:t>35</a:t>
            </a:fld>
            <a:endParaRPr lang="en-GB"/>
          </a:p>
        </p:txBody>
      </p:sp>
    </p:spTree>
    <p:extLst>
      <p:ext uri="{BB962C8B-B14F-4D97-AF65-F5344CB8AC3E}">
        <p14:creationId xmlns:p14="http://schemas.microsoft.com/office/powerpoint/2010/main" val="27298523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a:t>Not engaging risks careers provision that is not providing for our learners, particularly impacting those who are at disadvantage. Without reflection and continuous improvement driven by school, special school and college leaders, </a:t>
            </a:r>
            <a:r>
              <a:rPr lang="en-GB" sz="1200">
                <a:solidFill>
                  <a:schemeClr val="bg1"/>
                </a:solidFill>
                <a:latin typeface="Aptos" panose="020B0004020202020204" pitchFamily="34" charset="0"/>
              </a:rPr>
              <a:t>careers provision risks remaining fragmented, reactive, and disconnected from wider improvement efforts, ultimately limiting its impact on learner outcomes. </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81704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2623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Careers Impact System is made up of two key parts, both of which I will outline today</a:t>
            </a:r>
          </a:p>
          <a:p>
            <a:r>
              <a:rPr lang="en-GB"/>
              <a:t>Careers Impact internal leadership reviews and peer-to-peer reviews, both of which are based in the five conditions for success that were identified as the elements that need to be in place in order to ensure a sustainable and strategic approach to careers leadership and the meaningful achievement of the Gatsby Benchmarks.</a:t>
            </a:r>
          </a:p>
          <a:p>
            <a:endParaRPr lang="en-GB"/>
          </a:p>
          <a:p>
            <a:r>
              <a:rPr lang="en-GB"/>
              <a:t>The five conditions for success are embedded within the Careers Impact System and help leaders to focus time and effort in the places that will make the biggest difference.</a:t>
            </a:r>
          </a:p>
          <a:p>
            <a:endParaRPr lang="en-GB"/>
          </a:p>
          <a:p>
            <a:r>
              <a:rPr lang="en-GB"/>
              <a:t>These are ensuring a clear, well-articulated leaders' vision for the impact of the provision, a strategic approach to careers planning, aligning with wider school improvement priorities, clearly defined learning outcomes to support learners as leavers, a distributed approach to careers leadership and the effective use of data within impact evaluation.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2499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None/>
            </a:pPr>
            <a:r>
              <a:rPr lang="en-GB" sz="1200" b="0" i="0" u="none" strike="noStrike">
                <a:solidFill>
                  <a:srgbClr val="585857"/>
                </a:solidFill>
                <a:effectLst/>
                <a:latin typeface="Calibri" panose="020F0502020204030204" pitchFamily="34" charset="0"/>
              </a:rPr>
              <a:t>The system overall provides us with a different way of talking about careers and careers leadership, specifically through the lens of wider school, special school and college improvement</a:t>
            </a:r>
          </a:p>
          <a:p>
            <a:pPr algn="l" rtl="0" fontAlgn="base">
              <a:buFont typeface="Arial" panose="020B0604020202020204" pitchFamily="34" charset="0"/>
              <a:buNone/>
            </a:pPr>
            <a:endParaRPr lang="en-GB" sz="1200" b="0" i="0" u="none" strike="noStrike">
              <a:solidFill>
                <a:srgbClr val="585857"/>
              </a:solidFill>
              <a:effectLst/>
              <a:latin typeface="Calibri" panose="020F0502020204030204" pitchFamily="34" charset="0"/>
            </a:endParaRPr>
          </a:p>
          <a:p>
            <a:pPr algn="l" rtl="0" fontAlgn="base">
              <a:buFont typeface="Arial" panose="020B0604020202020204" pitchFamily="34" charset="0"/>
              <a:buNone/>
            </a:pPr>
            <a:r>
              <a:rPr lang="en-GB" sz="1200" b="0" i="0" u="none" strike="noStrike">
                <a:solidFill>
                  <a:srgbClr val="585857"/>
                </a:solidFill>
                <a:effectLst/>
                <a:latin typeface="Calibri" panose="020F0502020204030204" pitchFamily="34" charset="0"/>
              </a:rPr>
              <a:t>The reviews within the system allow us all to reflect on practice and to identify actions that will create a more sustainable and strategic approach to careers leadership </a:t>
            </a:r>
            <a:endParaRPr lang="en-US" b="0" i="0">
              <a:solidFill>
                <a:srgbClr val="585857"/>
              </a:solidFill>
              <a:effectLst/>
              <a:latin typeface="Arial" panose="020B0604020202020204" pitchFamily="34" charset="0"/>
            </a:endParaRPr>
          </a:p>
          <a:p>
            <a:endParaRPr lang="en-GB"/>
          </a:p>
          <a:p>
            <a:r>
              <a:rPr lang="en-GB"/>
              <a:t>The reviews give you a safe space to focus on the strategic leadership of careers and to step back from the to-do list to re-calibrate, focusing time and effort on the things that will make the biggest difference in your setting,</a:t>
            </a:r>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D37EEC-1AD9-4BD1-97B9-55588DD8BA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4643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SzPts val="1000"/>
              <a:buFont typeface="Symbol" panose="05050102010706020507" pitchFamily="18" charset="2"/>
              <a:buChar char=""/>
              <a:tabLst>
                <a:tab pos="457200" algn="l"/>
              </a:tabLst>
            </a:pPr>
            <a:r>
              <a:rPr lang="en-GB" sz="1800" kern="100">
                <a:effectLst/>
                <a:latin typeface="Aptos" panose="020B0004020202020204" pitchFamily="34" charset="0"/>
                <a:ea typeface="Aptos" panose="020B0004020202020204" pitchFamily="34" charset="0"/>
                <a:cs typeface="Arial" panose="020B0604020202020204" pitchFamily="34" charset="0"/>
              </a:rPr>
              <a:t>Self-evaluation: Enabling institutions to reflect on their careers leadership maturity using the Careers Impact Maturity Model.</a:t>
            </a:r>
            <a:endParaRPr lang="en-GB" sz="1800">
              <a:effectLst/>
              <a:latin typeface="Calibri" panose="020F0502020204030204" pitchFamily="34" charset="0"/>
              <a:ea typeface="Calibri" panose="020F050202020403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a:effectLst/>
                <a:latin typeface="Aptos" panose="020B0004020202020204" pitchFamily="34" charset="0"/>
                <a:ea typeface="Aptos" panose="020B0004020202020204" pitchFamily="34" charset="0"/>
                <a:cs typeface="Arial" panose="020B0604020202020204" pitchFamily="34" charset="0"/>
              </a:rPr>
              <a:t>Strategic alignment: Helping centrally position careers as part of the solution - a driver for whole-institution improvement, rather than a standalone activity.</a:t>
            </a:r>
            <a:endParaRPr lang="en-GB" sz="1800">
              <a:effectLst/>
              <a:latin typeface="Calibri" panose="020F0502020204030204" pitchFamily="34" charset="0"/>
              <a:ea typeface="Calibri" panose="020F050202020403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a:effectLst/>
                <a:latin typeface="Aptos" panose="020B0004020202020204" pitchFamily="34" charset="0"/>
                <a:ea typeface="Aptos" panose="020B0004020202020204" pitchFamily="34" charset="0"/>
                <a:cs typeface="Arial" panose="020B0604020202020204" pitchFamily="34" charset="0"/>
              </a:rPr>
              <a:t>Collaborative insight: Encouraging input from key staff (e.g. Careers Leader, SLT, Pupil Premium lead, SENCo) to build a shared understanding of current practice, reach those most in need and develop a distributed approach to careers leadership.</a:t>
            </a:r>
            <a:endParaRPr lang="en-GB" sz="1800">
              <a:effectLst/>
              <a:latin typeface="Calibri" panose="020F0502020204030204" pitchFamily="34" charset="0"/>
              <a:ea typeface="Calibri" panose="020F050202020403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a:effectLst/>
                <a:latin typeface="Aptos" panose="020B0004020202020204" pitchFamily="34" charset="0"/>
                <a:ea typeface="Aptos" panose="020B0004020202020204" pitchFamily="34" charset="0"/>
                <a:cs typeface="Arial" panose="020B0604020202020204" pitchFamily="34" charset="0"/>
              </a:rPr>
              <a:t>Continuous improvement: Identifying strengths and surfacing areas for development, supporting progress toward meaningful Gatsby Benchmark achievement and whole institution improvement.</a:t>
            </a:r>
            <a:endParaRPr lang="en-GB" sz="1800">
              <a:effectLst/>
              <a:latin typeface="Calibri" panose="020F0502020204030204" pitchFamily="34" charset="0"/>
              <a:ea typeface="Calibri" panose="020F0502020204030204" pitchFamily="34" charset="0"/>
            </a:endParaRPr>
          </a:p>
          <a:p>
            <a:pPr marL="342900" indent="-342900">
              <a:lnSpc>
                <a:spcPct val="107000"/>
              </a:lnSpc>
              <a:spcAft>
                <a:spcPts val="800"/>
              </a:spcAft>
              <a:buSzPts val="1000"/>
              <a:buFont typeface="Symbol" panose="05050102010706020507" pitchFamily="18" charset="2"/>
              <a:buChar char=""/>
              <a:tabLst>
                <a:tab pos="457200" algn="l"/>
              </a:tabLst>
            </a:pPr>
            <a:r>
              <a:rPr lang="en-GB" sz="1800" kern="100">
                <a:effectLst/>
                <a:latin typeface="Aptos"/>
                <a:ea typeface="Aptos" panose="020B0004020202020204" pitchFamily="34" charset="0"/>
                <a:cs typeface="Arial" panose="020B0604020202020204" pitchFamily="34" charset="0"/>
              </a:rPr>
              <a:t>Foundation for peer review: Preparing institutions for deeper engagement through peer-to-peer reviews and strategic planning.</a:t>
            </a:r>
            <a:r>
              <a:rPr lang="en-GB" sz="1800" kern="100">
                <a:latin typeface="Aptos"/>
                <a:ea typeface="Aptos" panose="020B0004020202020204" pitchFamily="34" charset="0"/>
                <a:cs typeface="Arial" panose="020B0604020202020204" pitchFamily="34" charset="0"/>
              </a:rPr>
              <a:t>  </a:t>
            </a:r>
            <a:endParaRPr lang="en-GB" sz="1800">
              <a:effectLst/>
              <a:latin typeface="Aptos"/>
              <a:ea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6230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ptos" panose="020B0004020202020204" pitchFamily="34" charset="0"/>
                <a:ea typeface="Times New Roman" panose="02020603050405020304" pitchFamily="18" charset="0"/>
              </a:rPr>
              <a:t>It is recommended in Statutory Guidance, that institutions undertake a Careers Impact internal leadership review. This process involves key senior staff and will support you in understanding what embedded good practice looks like and how to recognise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Aptos" panose="020B0004020202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ptos" panose="020B0004020202020204" pitchFamily="34" charset="0"/>
                <a:ea typeface="Times New Roman" panose="02020603050405020304" pitchFamily="18" charset="0"/>
              </a:rPr>
              <a:t>Engagement with this process also enables you more confidently articulate the intent, design and impact of your careers provision </a:t>
            </a:r>
            <a:r>
              <a:rPr lang="en-GB" sz="1800">
                <a:effectLst/>
                <a:latin typeface="Aptos" panose="020B0004020202020204" pitchFamily="34" charset="0"/>
                <a:ea typeface="Aptos" panose="020B0004020202020204" pitchFamily="34" charset="0"/>
                <a:cs typeface="Times New Roman" panose="02020603050405020304" pitchFamily="18" charset="0"/>
              </a:rPr>
              <a:t>whether for internal reflection, external validation, during</a:t>
            </a:r>
            <a:r>
              <a:rPr lang="en-US" sz="1800">
                <a:effectLst/>
                <a:latin typeface="Aptos" panose="020B0004020202020204" pitchFamily="34" charset="0"/>
                <a:ea typeface="Aptos" panose="020B0004020202020204" pitchFamily="34" charset="0"/>
                <a:cs typeface="Times New Roman" panose="02020603050405020304" pitchFamily="18" charset="0"/>
              </a:rPr>
              <a:t> an Ofsted inspection </a:t>
            </a:r>
            <a:r>
              <a:rPr lang="en-GB" sz="1800">
                <a:effectLst/>
                <a:latin typeface="Aptos" panose="020B0004020202020204" pitchFamily="34" charset="0"/>
                <a:ea typeface="Aptos" panose="020B0004020202020204" pitchFamily="34" charset="0"/>
                <a:cs typeface="Times New Roman" panose="02020603050405020304" pitchFamily="18" charset="0"/>
              </a:rPr>
              <a:t>or within stakeholder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Aptos" panose="020B0004020202020204" pitchFamily="34" charset="0"/>
              <a:ea typeface="Times New Roman" panose="02020603050405020304" pitchFamily="18" charset="0"/>
            </a:endParaRPr>
          </a:p>
          <a:p>
            <a:r>
              <a:rPr lang="en-US" sz="1800">
                <a:effectLst/>
                <a:latin typeface="Aptos" panose="020B0004020202020204" pitchFamily="34" charset="0"/>
                <a:ea typeface="Times New Roman" panose="02020603050405020304" pitchFamily="18" charset="0"/>
              </a:rPr>
              <a:t>Through this process, leaders gain:</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a clear understanding of strengths and areas for development within their careers provision.</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evidence-based insights to inform inspection discussions and stakeholder engagement.</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increased confidence across leadership and staff in articulating impact and strategic direction.</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a demonstration of a culture of continuous improvement and strategic oversight.</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strengthened collaboration across departments, fostering shared ownership of careers education.</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development of robust impact measures aligned with institutional priorities.</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800">
                <a:effectLst/>
                <a:latin typeface="Aptos" panose="020B0004020202020204" pitchFamily="34" charset="0"/>
                <a:ea typeface="Times New Roman" panose="02020603050405020304" pitchFamily="18" charset="0"/>
              </a:rPr>
              <a:t>the ability to monitor progress over time and adapt strategies responsively.</a:t>
            </a:r>
            <a:endParaRPr lang="en-GB"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Times New Roman" panose="02020603050405020304" pitchFamily="18" charset="0"/>
              <a:ea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017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process of undertaking a Careers Leadership internal leadership review is not only recommended in Statutory Guidance, it also </a:t>
            </a:r>
            <a:r>
              <a:rPr lang="en-GB" sz="1800">
                <a:effectLst/>
                <a:latin typeface="Aptos" panose="020B0004020202020204" pitchFamily="34" charset="0"/>
                <a:ea typeface="Aptos" panose="020B0004020202020204" pitchFamily="34" charset="0"/>
                <a:cs typeface="Times New Roman" panose="02020603050405020304" pitchFamily="18" charset="0"/>
              </a:rPr>
              <a:t>can help strengthen your confidence in effectively articulating how careers provision contributes to other Ofsted evaluation areas. You can see some examples of the types of reflective questions and conversations that will arise through the process of collective self-evaluation.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a:effectLst/>
                <a:latin typeface="Aptos" panose="020B0004020202020204" pitchFamily="34" charset="0"/>
                <a:ea typeface="Aptos" panose="020B0004020202020204" pitchFamily="34" charset="0"/>
                <a:cs typeface="Times New Roman" panose="02020603050405020304" pitchFamily="18" charset="0"/>
              </a:rPr>
              <a:t>Senior leader participation in a </a:t>
            </a:r>
            <a:r>
              <a:rPr lang="en-GB" sz="18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Careers Impact internal leadership review</a:t>
            </a:r>
            <a:r>
              <a:rPr lang="en-GB" sz="1800" kern="100">
                <a:effectLst/>
                <a:latin typeface="Aptos" panose="020B0004020202020204" pitchFamily="34" charset="0"/>
                <a:ea typeface="Aptos" panose="020B0004020202020204" pitchFamily="34" charset="0"/>
                <a:cs typeface="Times New Roman" panose="02020603050405020304" pitchFamily="18" charset="0"/>
              </a:rPr>
              <a:t> or their strategic and responsive involvement in a peer-to-peer review, provides a strong indication of effective leadership. Participation not only supports informed decision-making but also demonstrates a commitment to inclusive, high-quality provision. The peer-to-peer review adds further rigour, and the resulting impact-evaluated strategic action planning can serve as potential evidence of ‘strong’ or even ‘exemplary’ practice under the new framework.</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7308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Here are a few of the benefits of undertaking a Careers Impact internal leadership review.</a:t>
            </a:r>
          </a:p>
          <a:p>
            <a:endParaRPr lang="en-GB"/>
          </a:p>
          <a:p>
            <a:pPr marL="285750" lvl="0" indent="-285750">
              <a:lnSpc>
                <a:spcPct val="107000"/>
              </a:lnSpc>
              <a:spcAft>
                <a:spcPts val="800"/>
              </a:spcAft>
              <a:buFont typeface="Arial" panose="020B0604020202020204" pitchFamily="34" charset="0"/>
              <a:buChar char="•"/>
              <a:tabLst>
                <a:tab pos="457200" algn="l"/>
              </a:tabLst>
            </a:pPr>
            <a:r>
              <a:rPr lang="en-GB" sz="1800" kern="100">
                <a:effectLst/>
                <a:latin typeface="Aptos" panose="020B0004020202020204" pitchFamily="34" charset="0"/>
                <a:ea typeface="Aptos" panose="020B0004020202020204" pitchFamily="34" charset="0"/>
                <a:cs typeface="Arial" panose="020B0604020202020204" pitchFamily="34" charset="0"/>
              </a:rPr>
              <a:t>Strategic insight: Provides a clear, evidence-based view of how careers provision aligns with whole-school, special school, or college improvement priorities.</a:t>
            </a:r>
            <a:endParaRPr lang="en-GB" sz="1800">
              <a:effectLst/>
              <a:latin typeface="Calibri" panose="020F0502020204030204" pitchFamily="34" charset="0"/>
              <a:ea typeface="Calibri" panose="020F0502020204030204" pitchFamily="34" charset="0"/>
            </a:endParaRPr>
          </a:p>
          <a:p>
            <a:pPr marL="285750" lvl="0" indent="-285750">
              <a:lnSpc>
                <a:spcPct val="107000"/>
              </a:lnSpc>
              <a:spcAft>
                <a:spcPts val="800"/>
              </a:spcAft>
              <a:buFont typeface="Arial" panose="020B0604020202020204" pitchFamily="34" charset="0"/>
              <a:buChar char="•"/>
              <a:tabLst>
                <a:tab pos="457200" algn="l"/>
              </a:tabLst>
            </a:pPr>
            <a:r>
              <a:rPr lang="en-GB" sz="1800" kern="100">
                <a:effectLst/>
                <a:latin typeface="Aptos" panose="020B0004020202020204" pitchFamily="34" charset="0"/>
                <a:ea typeface="Aptos" panose="020B0004020202020204" pitchFamily="34" charset="0"/>
                <a:cs typeface="Arial" panose="020B0604020202020204" pitchFamily="34" charset="0"/>
              </a:rPr>
              <a:t>Informed decision-making: Supports data-led planning and resource allocation by identifying strengths, gaps, and opportunities for development, particularly to support those at most disadvantage.</a:t>
            </a:r>
            <a:endParaRPr lang="en-GB" sz="1800">
              <a:effectLst/>
              <a:latin typeface="Calibri" panose="020F0502020204030204" pitchFamily="34" charset="0"/>
              <a:ea typeface="Calibri" panose="020F0502020204030204" pitchFamily="34" charset="0"/>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tab pos="457200" algn="l"/>
              </a:tabLst>
              <a:defRPr/>
            </a:pPr>
            <a:r>
              <a:rPr lang="en-GB" sz="1800" kern="100">
                <a:effectLst/>
                <a:latin typeface="Aptos" panose="020B0004020202020204" pitchFamily="34" charset="0"/>
                <a:ea typeface="Aptos" panose="020B0004020202020204" pitchFamily="34" charset="0"/>
                <a:cs typeface="Arial" panose="020B0604020202020204" pitchFamily="34" charset="0"/>
              </a:rPr>
              <a:t>Improved leadership engagement: Encourages senior leaders to take an active role in shaping careers strategy, embedding it across the institution, strengthening distributed leadership and cross-departmental collaboration.</a:t>
            </a:r>
            <a:endParaRPr lang="en-GB" sz="1800">
              <a:effectLst/>
              <a:latin typeface="Aptos" panose="020B0004020202020204" pitchFamily="34" charset="0"/>
              <a:ea typeface="Calibri" panose="020F0502020204030204" pitchFamily="34" charset="0"/>
            </a:endParaRPr>
          </a:p>
          <a:p>
            <a:pPr marL="285750" lvl="0" indent="-285750">
              <a:lnSpc>
                <a:spcPct val="107000"/>
              </a:lnSpc>
              <a:spcAft>
                <a:spcPts val="800"/>
              </a:spcAft>
              <a:buFont typeface="Arial" panose="020B0604020202020204" pitchFamily="34" charset="0"/>
              <a:buChar char="•"/>
              <a:tabLst>
                <a:tab pos="457200" algn="l"/>
              </a:tabLst>
            </a:pPr>
            <a:r>
              <a:rPr lang="en-GB" sz="1800" kern="100">
                <a:effectLst/>
                <a:latin typeface="Aptos" panose="020B0004020202020204" pitchFamily="34" charset="0"/>
                <a:ea typeface="Aptos" panose="020B0004020202020204" pitchFamily="34" charset="0"/>
                <a:cs typeface="Arial" panose="020B0604020202020204" pitchFamily="34" charset="0"/>
              </a:rPr>
              <a:t>Enhanced accountability: Aligns with Ofsted expectations and national frameworks (e.g. Gatsby Benchmarks), supporting inspection readiness.</a:t>
            </a:r>
            <a:endParaRPr lang="en-GB" sz="1800">
              <a:effectLst/>
              <a:latin typeface="Calibri" panose="020F0502020204030204" pitchFamily="34" charset="0"/>
              <a:ea typeface="Calibri" panose="020F0502020204030204" pitchFamily="34" charset="0"/>
            </a:endParaRPr>
          </a:p>
          <a:p>
            <a:pPr marL="285750" lvl="0" indent="-285750">
              <a:lnSpc>
                <a:spcPct val="107000"/>
              </a:lnSpc>
              <a:spcAft>
                <a:spcPts val="800"/>
              </a:spcAft>
              <a:buFont typeface="Arial" panose="020B0604020202020204" pitchFamily="34" charset="0"/>
              <a:buChar char="•"/>
              <a:tabLst>
                <a:tab pos="457200" algn="l"/>
              </a:tabLst>
            </a:pPr>
            <a:r>
              <a:rPr lang="en-GB" sz="1800" kern="100">
                <a:effectLst/>
                <a:latin typeface="Aptos" panose="020B0004020202020204" pitchFamily="34" charset="0"/>
                <a:ea typeface="Aptos" panose="020B0004020202020204" pitchFamily="34" charset="0"/>
                <a:cs typeface="Arial" panose="020B0604020202020204" pitchFamily="34" charset="0"/>
              </a:rPr>
              <a:t>Sustainable improvement: Lays the foundation for long-term, strategic careers leadership through the Maturity Model with a strategic focus on impact, equity and consistency.</a:t>
            </a:r>
            <a:endParaRPr lang="en-GB" sz="1800">
              <a:effectLst/>
              <a:latin typeface="Calibri" panose="020F0502020204030204" pitchFamily="34" charset="0"/>
              <a:ea typeface="Calibri" panose="020F0502020204030204" pitchFamily="34" charset="0"/>
            </a:endParaRPr>
          </a:p>
          <a:p>
            <a:endParaRPr lang="en-GB"/>
          </a:p>
          <a:p>
            <a:endParaRPr lang="en-GB"/>
          </a:p>
          <a:p>
            <a:r>
              <a:rPr lang="en-GB"/>
              <a:t>The entire process is owned by you. It is completed internally and is for internal use to help you confidently prioritise for continuous improvement.</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And there is good reason to get this right. </a:t>
            </a:r>
            <a:r>
              <a:rPr lang="en-GB" sz="1800" kern="100">
                <a:effectLst/>
                <a:latin typeface="Aptos" panose="020B0004020202020204" pitchFamily="34" charset="0"/>
                <a:ea typeface="Aptos" panose="020B0004020202020204" pitchFamily="34" charset="0"/>
                <a:cs typeface="Arial" panose="020B0604020202020204" pitchFamily="34" charset="0"/>
              </a:rPr>
              <a:t>There is well developed evidence linking good careers guidance to reduced levels of young people not in education, employment or training (NEET) at post-16 and post-18. Young people in schools and colleges with the highest quality careers provision are 8% less likely to become NEET. This reduction in NEET rates can reach 20% for the most disadvantaged schools.</a:t>
            </a:r>
            <a:endParaRPr lang="en-GB" sz="1800">
              <a:effectLst/>
              <a:latin typeface="Calibri" panose="020F0502020204030204" pitchFamily="34" charset="0"/>
              <a:ea typeface="Calibri" panose="020F0502020204030204" pitchFamily="34" charset="0"/>
            </a:endParaRPr>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3959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emf"/></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emf"/></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emf"/></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emf"/></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emf"/></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434403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02899897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53600" y="158744"/>
            <a:ext cx="10515600" cy="439200"/>
          </a:xfrm>
        </p:spPr>
        <p:txBody>
          <a:bodyPr>
            <a:noAutofit/>
          </a:bodyPr>
          <a:lstStyle>
            <a:lvl1pPr>
              <a:defRPr sz="2600" b="1"/>
            </a:lvl1pPr>
          </a:lstStyle>
          <a:p>
            <a:r>
              <a:rPr lang="en-US"/>
              <a:t>CLICK TO EDIT MASTER TITLE STYLE</a:t>
            </a:r>
          </a:p>
        </p:txBody>
      </p:sp>
      <p:sp>
        <p:nvSpPr>
          <p:cNvPr id="6" name="Text Placeholder 6"/>
          <p:cNvSpPr>
            <a:spLocks noGrp="1"/>
          </p:cNvSpPr>
          <p:nvPr>
            <p:ph type="body" sz="quarter" idx="13"/>
          </p:nvPr>
        </p:nvSpPr>
        <p:spPr>
          <a:xfrm>
            <a:off x="151937" y="583128"/>
            <a:ext cx="6728884" cy="583200"/>
          </a:xfrm>
        </p:spPr>
        <p:txBody>
          <a:bodyPr>
            <a:normAutofit/>
          </a:bodyPr>
          <a:lstStyle>
            <a:lvl1pPr marL="0" indent="0">
              <a:buNone/>
              <a:defRPr sz="2000"/>
            </a:lvl1pPr>
          </a:lstStyle>
          <a:p>
            <a:pPr lvl="0"/>
            <a:r>
              <a:rPr lang="en-GB"/>
              <a:t>Click to edit Master text styles</a:t>
            </a:r>
          </a:p>
        </p:txBody>
      </p:sp>
      <p:sp>
        <p:nvSpPr>
          <p:cNvPr id="11" name="Rectangle 10"/>
          <p:cNvSpPr/>
          <p:nvPr/>
        </p:nvSpPr>
        <p:spPr>
          <a:xfrm>
            <a:off x="-6433" y="6789058"/>
            <a:ext cx="12206400" cy="77821"/>
          </a:xfrm>
          <a:prstGeom prst="rect">
            <a:avLst/>
          </a:prstGeom>
          <a:solidFill>
            <a:schemeClr val="tx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o-R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835219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586800" y="583200"/>
            <a:ext cx="10515600" cy="586800"/>
          </a:xfrm>
          <a:prstGeom prst="rect">
            <a:avLst/>
          </a:prstGeom>
        </p:spPr>
        <p:txBody>
          <a:bodyPr/>
          <a:lstStyle/>
          <a:p>
            <a:r>
              <a:rPr lang="en-US"/>
              <a:t>Click to edit Master title style</a:t>
            </a:r>
          </a:p>
        </p:txBody>
      </p:sp>
      <p:sp>
        <p:nvSpPr>
          <p:cNvPr id="5" name="Text Placeholder 5"/>
          <p:cNvSpPr>
            <a:spLocks noGrp="1"/>
          </p:cNvSpPr>
          <p:nvPr>
            <p:ph type="body" sz="quarter" idx="11"/>
          </p:nvPr>
        </p:nvSpPr>
        <p:spPr>
          <a:xfrm>
            <a:off x="586799" y="6274800"/>
            <a:ext cx="11017826" cy="382588"/>
          </a:xfrm>
          <a:prstGeom prst="rect">
            <a:avLst/>
          </a:prstGeom>
        </p:spPr>
        <p:txBody>
          <a:bodyPr>
            <a:normAutofit/>
          </a:bodyPr>
          <a:lstStyle>
            <a:lvl1pPr marL="0" indent="0">
              <a:buNone/>
              <a:defRPr sz="1600"/>
            </a:lvl1pPr>
          </a:lstStyle>
          <a:p>
            <a:pPr lvl="0"/>
            <a:r>
              <a:rPr lang="en-US"/>
              <a:t>Click to edit Master text styles</a:t>
            </a:r>
          </a:p>
        </p:txBody>
      </p:sp>
      <p:cxnSp>
        <p:nvCxnSpPr>
          <p:cNvPr id="6" name="Straight Connector 5" descr="Line" title="Line"/>
          <p:cNvCxnSpPr/>
          <p:nvPr/>
        </p:nvCxnSpPr>
        <p:spPr>
          <a:xfrm>
            <a:off x="587375" y="6129338"/>
            <a:ext cx="11017250" cy="0"/>
          </a:xfrm>
          <a:prstGeom prst="line">
            <a:avLst/>
          </a:prstGeom>
          <a:ln w="38100">
            <a:solidFill>
              <a:srgbClr val="ED64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5619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1524183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686143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1479308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3870202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470745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420957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1222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491063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3337325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3343945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4970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46776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19847160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11667701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28891566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12378023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38395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31" indent="0" algn="ctr">
              <a:buNone/>
              <a:defRPr sz="2000"/>
            </a:lvl2pPr>
            <a:lvl3pPr marL="914262" indent="0" algn="ctr">
              <a:buNone/>
              <a:defRPr sz="1799"/>
            </a:lvl3pPr>
            <a:lvl4pPr marL="1371394" indent="0" algn="ctr">
              <a:buNone/>
              <a:defRPr sz="1600"/>
            </a:lvl4pPr>
            <a:lvl5pPr marL="1828524" indent="0" algn="ctr">
              <a:buNone/>
              <a:defRPr sz="1600"/>
            </a:lvl5pPr>
            <a:lvl6pPr marL="2285656" indent="0" algn="ctr">
              <a:buNone/>
              <a:defRPr sz="1600"/>
            </a:lvl6pPr>
            <a:lvl7pPr marL="2742787" indent="0" algn="ctr">
              <a:buNone/>
              <a:defRPr sz="1600"/>
            </a:lvl7pPr>
            <a:lvl8pPr marL="3199918" indent="0" algn="ctr">
              <a:buNone/>
              <a:defRPr sz="1600"/>
            </a:lvl8pPr>
            <a:lvl9pPr marL="3657049"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1879999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31" indent="0" algn="ctr">
              <a:buNone/>
              <a:defRPr sz="2000"/>
            </a:lvl2pPr>
            <a:lvl3pPr marL="914262" indent="0" algn="ctr">
              <a:buNone/>
              <a:defRPr sz="1799"/>
            </a:lvl3pPr>
            <a:lvl4pPr marL="1371394" indent="0" algn="ctr">
              <a:buNone/>
              <a:defRPr sz="1600"/>
            </a:lvl4pPr>
            <a:lvl5pPr marL="1828524" indent="0" algn="ctr">
              <a:buNone/>
              <a:defRPr sz="1600"/>
            </a:lvl5pPr>
            <a:lvl6pPr marL="2285656" indent="0" algn="ctr">
              <a:buNone/>
              <a:defRPr sz="1600"/>
            </a:lvl6pPr>
            <a:lvl7pPr marL="2742787" indent="0" algn="ctr">
              <a:buNone/>
              <a:defRPr sz="1600"/>
            </a:lvl7pPr>
            <a:lvl8pPr marL="3199918" indent="0" algn="ctr">
              <a:buNone/>
              <a:defRPr sz="1600"/>
            </a:lvl8pPr>
            <a:lvl9pPr marL="3657049"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26152566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600790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7854451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254378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8"/>
            <a:ext cx="310092" cy="6297403"/>
          </a:xfrm>
          <a:prstGeom prst="rect">
            <a:avLst/>
          </a:prstGeom>
        </p:spPr>
      </p:pic>
    </p:spTree>
    <p:extLst>
      <p:ext uri="{BB962C8B-B14F-4D97-AF65-F5344CB8AC3E}">
        <p14:creationId xmlns:p14="http://schemas.microsoft.com/office/powerpoint/2010/main" val="6501438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82280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61274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3" y="560598"/>
            <a:ext cx="310092" cy="6297403"/>
          </a:xfrm>
          <a:prstGeom prst="rect">
            <a:avLst/>
          </a:prstGeom>
        </p:spPr>
      </p:pic>
    </p:spTree>
    <p:extLst>
      <p:ext uri="{BB962C8B-B14F-4D97-AF65-F5344CB8AC3E}">
        <p14:creationId xmlns:p14="http://schemas.microsoft.com/office/powerpoint/2010/main" val="29397640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50593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208328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8"/>
            <a:ext cx="310092" cy="6297403"/>
          </a:xfrm>
          <a:prstGeom prst="rect">
            <a:avLst/>
          </a:prstGeom>
        </p:spPr>
      </p:pic>
    </p:spTree>
    <p:extLst>
      <p:ext uri="{BB962C8B-B14F-4D97-AF65-F5344CB8AC3E}">
        <p14:creationId xmlns:p14="http://schemas.microsoft.com/office/powerpoint/2010/main" val="10796416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14463177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2842640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33925020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11705246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2054846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26603794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5"/>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58998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1_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941064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1_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9194013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9589044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4290179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531942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4041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34141743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38286233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1436180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87637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75029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14266344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78330519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7800930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9707694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5940575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591163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943319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77867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25081324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17532011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10518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2867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72155301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18588262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25868720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69498792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299470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8082107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40872162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36312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6184545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10719224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24386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402091178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35257639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33977770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39728265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009457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48048370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6803968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57885755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925010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38243326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8" y="1161536"/>
            <a:ext cx="3455773" cy="5696464"/>
          </a:xfrm>
          <a:prstGeom prst="rect">
            <a:avLst/>
          </a:prstGeom>
        </p:spPr>
      </p:pic>
    </p:spTree>
    <p:extLst>
      <p:ext uri="{BB962C8B-B14F-4D97-AF65-F5344CB8AC3E}">
        <p14:creationId xmlns:p14="http://schemas.microsoft.com/office/powerpoint/2010/main" val="38157016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40"/>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113174375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9"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68709456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8496747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94905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233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75334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3891577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1"/>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4"/>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4" y="2284217"/>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2"/>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6" y="6295331"/>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20" y="1896325"/>
            <a:ext cx="215095" cy="215095"/>
          </a:xfrm>
          <a:prstGeom prst="rect">
            <a:avLst/>
          </a:prstGeom>
        </p:spPr>
      </p:pic>
    </p:spTree>
    <p:extLst>
      <p:ext uri="{BB962C8B-B14F-4D97-AF65-F5344CB8AC3E}">
        <p14:creationId xmlns:p14="http://schemas.microsoft.com/office/powerpoint/2010/main" val="34524594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37919625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66064993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20372844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General slide - white text please.">
  <p:cSld name="General slide - white text please.">
    <p:spTree>
      <p:nvGrpSpPr>
        <p:cNvPr id="1" name="Shape 50"/>
        <p:cNvGrpSpPr/>
        <p:nvPr/>
      </p:nvGrpSpPr>
      <p:grpSpPr>
        <a:xfrm>
          <a:off x="0" y="0"/>
          <a:ext cx="0" cy="0"/>
          <a:chOff x="0" y="0"/>
          <a:chExt cx="0" cy="0"/>
        </a:xfrm>
      </p:grpSpPr>
      <p:sp>
        <p:nvSpPr>
          <p:cNvPr id="51" name="Google Shape;51;p13"/>
          <p:cNvSpPr/>
          <p:nvPr/>
        </p:nvSpPr>
        <p:spPr>
          <a:xfrm>
            <a:off x="-32433" y="-64867"/>
            <a:ext cx="12351600" cy="6982400"/>
          </a:xfrm>
          <a:prstGeom prst="rect">
            <a:avLst/>
          </a:prstGeom>
          <a:solidFill>
            <a:srgbClr val="28889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53" name="Google Shape;53;p13"/>
          <p:cNvPicPr preferRelativeResize="0"/>
          <p:nvPr/>
        </p:nvPicPr>
        <p:blipFill>
          <a:blip r:embed="rId2">
            <a:alphaModFix/>
          </a:blip>
          <a:stretch>
            <a:fillRect/>
          </a:stretch>
        </p:blipFill>
        <p:spPr>
          <a:xfrm>
            <a:off x="53333" y="5968901"/>
            <a:ext cx="1827832" cy="1368132"/>
          </a:xfrm>
          <a:prstGeom prst="rect">
            <a:avLst/>
          </a:prstGeom>
          <a:noFill/>
          <a:ln>
            <a:noFill/>
          </a:ln>
        </p:spPr>
      </p:pic>
    </p:spTree>
    <p:extLst>
      <p:ext uri="{BB962C8B-B14F-4D97-AF65-F5344CB8AC3E}">
        <p14:creationId xmlns:p14="http://schemas.microsoft.com/office/powerpoint/2010/main" val="183332404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slide 2 1">
  <p:cSld name="Title slide 2 1">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56" name="Google Shape;56;p14"/>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37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57" name="Google Shape;57;p1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4507381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2_Teal">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D5142878-4AF8-45B2-94EE-0687D1CB3EEA}"/>
              </a:ext>
            </a:extLst>
          </p:cNvPr>
          <p:cNvSpPr txBox="1">
            <a:spLocks noGrp="1"/>
          </p:cNvSpPr>
          <p:nvPr>
            <p:ph type="pic" sz="quarter" idx="4294967295"/>
          </p:nvPr>
        </p:nvSpPr>
        <p:spPr>
          <a:xfrm>
            <a:off x="6523708" y="2148996"/>
            <a:ext cx="4953969" cy="3749620"/>
          </a:xfrm>
          <a:prstGeom prst="rect">
            <a:avLst/>
          </a:prstGeom>
          <a:noFill/>
          <a:ln>
            <a:noFill/>
          </a:ln>
        </p:spPr>
        <p:txBody>
          <a:bodyPr vert="horz" wrap="square" lIns="91440" tIns="45720" rIns="91440" bIns="45720" anchor="t" anchorCtr="0" compatLnSpc="1">
            <a:noAutofit/>
          </a:bodyPr>
          <a:lstStyle>
            <a:lvl1pPr marL="228528" marR="0" lvl="0" indent="-228528" defTabSz="914124" fontAlgn="auto">
              <a:spcBef>
                <a:spcPts val="1000"/>
              </a:spcBef>
              <a:spcAft>
                <a:spcPts val="0"/>
              </a:spcAft>
              <a:buSzPct val="100000"/>
              <a:buFont typeface="Arial" pitchFamily="34"/>
              <a:tabLst/>
              <a:defRPr lang="en-US" sz="2799" b="0" i="0" u="none" strike="noStrike" cap="none" spc="0" baseline="0">
                <a:solidFill>
                  <a:srgbClr val="484947"/>
                </a:solidFill>
                <a:uFillTx/>
                <a:latin typeface="Calibri"/>
              </a:defRPr>
            </a:lvl1pPr>
          </a:lstStyle>
          <a:p>
            <a:pPr lvl="0"/>
            <a:endParaRPr lang="en-US"/>
          </a:p>
        </p:txBody>
      </p:sp>
      <p:sp>
        <p:nvSpPr>
          <p:cNvPr id="3" name="Text Placeholder 2">
            <a:extLst>
              <a:ext uri="{FF2B5EF4-FFF2-40B4-BE49-F238E27FC236}">
                <a16:creationId xmlns:a16="http://schemas.microsoft.com/office/drawing/2014/main" id="{E5D45FB4-C964-4786-9CFB-15F1DE021DEB}"/>
              </a:ext>
            </a:extLst>
          </p:cNvPr>
          <p:cNvSpPr txBox="1">
            <a:spLocks noGrp="1"/>
          </p:cNvSpPr>
          <p:nvPr>
            <p:ph type="body" sz="quarter" idx="4294967295"/>
          </p:nvPr>
        </p:nvSpPr>
        <p:spPr>
          <a:xfrm>
            <a:off x="877938" y="2067198"/>
            <a:ext cx="4514459" cy="760319"/>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1455" b="1" i="0" u="none" strike="noStrike" cap="none" spc="0" baseline="0">
                <a:solidFill>
                  <a:srgbClr val="484947"/>
                </a:solidFill>
                <a:uFillTx/>
                <a:latin typeface="Lato" pitchFamily="34"/>
                <a:ea typeface="Lato" pitchFamily="34"/>
                <a:cs typeface="Lato" pitchFamily="34"/>
              </a:defRPr>
            </a:lvl1pPr>
          </a:lstStyle>
          <a:p>
            <a:pPr lvl="0"/>
            <a:r>
              <a:rPr lang="en-GB"/>
              <a:t>Subheading goes here</a:t>
            </a:r>
          </a:p>
        </p:txBody>
      </p:sp>
      <p:sp>
        <p:nvSpPr>
          <p:cNvPr id="4" name="Text Placeholder 2">
            <a:extLst>
              <a:ext uri="{FF2B5EF4-FFF2-40B4-BE49-F238E27FC236}">
                <a16:creationId xmlns:a16="http://schemas.microsoft.com/office/drawing/2014/main" id="{0FCFEBF7-B7A3-4CCF-A023-24B75F77A2C0}"/>
              </a:ext>
            </a:extLst>
          </p:cNvPr>
          <p:cNvSpPr txBox="1">
            <a:spLocks noGrp="1"/>
          </p:cNvSpPr>
          <p:nvPr>
            <p:ph type="body" sz="quarter" idx="4294967295"/>
          </p:nvPr>
        </p:nvSpPr>
        <p:spPr>
          <a:xfrm>
            <a:off x="877938" y="2938401"/>
            <a:ext cx="4514459" cy="3064879"/>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1455" b="0" i="0" u="none" strike="noStrike" cap="none" spc="0" baseline="0">
                <a:solidFill>
                  <a:srgbClr val="484947"/>
                </a:solidFill>
                <a:uFillTx/>
                <a:latin typeface="Lato" pitchFamily="34"/>
                <a:ea typeface="Lato" pitchFamily="34"/>
                <a:cs typeface="Lato" pitchFamily="34"/>
              </a:defRPr>
            </a:lvl1pPr>
          </a:lstStyle>
          <a:p>
            <a:pPr lvl="0"/>
            <a:r>
              <a:rPr lang="en-GB"/>
              <a:t>Body copy goes here </a:t>
            </a:r>
          </a:p>
        </p:txBody>
      </p:sp>
      <p:sp>
        <p:nvSpPr>
          <p:cNvPr id="5" name="Text Placeholder 2">
            <a:extLst>
              <a:ext uri="{FF2B5EF4-FFF2-40B4-BE49-F238E27FC236}">
                <a16:creationId xmlns:a16="http://schemas.microsoft.com/office/drawing/2014/main" id="{7127270B-DA23-4879-9175-58E282B890AD}"/>
              </a:ext>
            </a:extLst>
          </p:cNvPr>
          <p:cNvSpPr txBox="1">
            <a:spLocks noGrp="1"/>
          </p:cNvSpPr>
          <p:nvPr>
            <p:ph type="body" sz="quarter" idx="4294967295"/>
          </p:nvPr>
        </p:nvSpPr>
        <p:spPr>
          <a:xfrm>
            <a:off x="877938" y="854726"/>
            <a:ext cx="4514459" cy="565963"/>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2212" b="1" i="0" u="none" strike="noStrike" cap="none" spc="0" baseline="0">
                <a:solidFill>
                  <a:srgbClr val="00A8A8"/>
                </a:solidFill>
                <a:uFillTx/>
                <a:latin typeface="Lato" pitchFamily="34"/>
                <a:ea typeface="Lato" pitchFamily="34"/>
                <a:cs typeface="Lato" pitchFamily="34"/>
              </a:defRPr>
            </a:lvl1pPr>
          </a:lstStyle>
          <a:p>
            <a:pPr lvl="0"/>
            <a:r>
              <a:rPr lang="en-GB"/>
              <a:t>Title text goes here</a:t>
            </a:r>
          </a:p>
        </p:txBody>
      </p:sp>
    </p:spTree>
    <p:extLst>
      <p:ext uri="{BB962C8B-B14F-4D97-AF65-F5344CB8AC3E}">
        <p14:creationId xmlns:p14="http://schemas.microsoft.com/office/powerpoint/2010/main" val="892275782"/>
      </p:ext>
    </p:extLst>
  </p:cSld>
  <p:clrMapOvr>
    <a:masterClrMapping/>
  </p:clrMapOvr>
  <p:hf sldNum="0"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98353" y="3330179"/>
            <a:ext cx="10795295" cy="553998"/>
          </a:xfrm>
        </p:spPr>
        <p:txBody>
          <a:bodyPr lIns="0" tIns="0" rIns="0" bIns="0"/>
          <a:lstStyle>
            <a:lvl1pPr>
              <a:defRPr sz="3600" b="1" i="0">
                <a:solidFill>
                  <a:srgbClr val="00A8A8"/>
                </a:solidFill>
                <a:latin typeface="Lato"/>
                <a:cs typeface="La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9/23/2025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6578082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6240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52.xml"/><Relationship Id="rId21" Type="http://schemas.openxmlformats.org/officeDocument/2006/relationships/slideLayout" Target="../slideLayouts/slideLayout47.xml"/><Relationship Id="rId42" Type="http://schemas.openxmlformats.org/officeDocument/2006/relationships/slideLayout" Target="../slideLayouts/slideLayout68.xml"/><Relationship Id="rId47" Type="http://schemas.openxmlformats.org/officeDocument/2006/relationships/slideLayout" Target="../slideLayouts/slideLayout73.xml"/><Relationship Id="rId63" Type="http://schemas.openxmlformats.org/officeDocument/2006/relationships/slideLayout" Target="../slideLayouts/slideLayout89.xml"/><Relationship Id="rId68" Type="http://schemas.openxmlformats.org/officeDocument/2006/relationships/slideLayout" Target="../slideLayouts/slideLayout94.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9" Type="http://schemas.openxmlformats.org/officeDocument/2006/relationships/slideLayout" Target="../slideLayouts/slideLayout55.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32" Type="http://schemas.openxmlformats.org/officeDocument/2006/relationships/slideLayout" Target="../slideLayouts/slideLayout58.xml"/><Relationship Id="rId37" Type="http://schemas.openxmlformats.org/officeDocument/2006/relationships/slideLayout" Target="../slideLayouts/slideLayout63.xml"/><Relationship Id="rId40" Type="http://schemas.openxmlformats.org/officeDocument/2006/relationships/slideLayout" Target="../slideLayouts/slideLayout66.xml"/><Relationship Id="rId45" Type="http://schemas.openxmlformats.org/officeDocument/2006/relationships/slideLayout" Target="../slideLayouts/slideLayout71.xml"/><Relationship Id="rId53" Type="http://schemas.openxmlformats.org/officeDocument/2006/relationships/slideLayout" Target="../slideLayouts/slideLayout79.xml"/><Relationship Id="rId58" Type="http://schemas.openxmlformats.org/officeDocument/2006/relationships/slideLayout" Target="../slideLayouts/slideLayout84.xml"/><Relationship Id="rId66" Type="http://schemas.openxmlformats.org/officeDocument/2006/relationships/slideLayout" Target="../slideLayouts/slideLayout92.xml"/><Relationship Id="rId74" Type="http://schemas.openxmlformats.org/officeDocument/2006/relationships/slideLayout" Target="../slideLayouts/slideLayout100.xml"/><Relationship Id="rId5" Type="http://schemas.openxmlformats.org/officeDocument/2006/relationships/slideLayout" Target="../slideLayouts/slideLayout31.xml"/><Relationship Id="rId61" Type="http://schemas.openxmlformats.org/officeDocument/2006/relationships/slideLayout" Target="../slideLayouts/slideLayout87.xml"/><Relationship Id="rId19" Type="http://schemas.openxmlformats.org/officeDocument/2006/relationships/slideLayout" Target="../slideLayouts/slideLayout4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 Id="rId30" Type="http://schemas.openxmlformats.org/officeDocument/2006/relationships/slideLayout" Target="../slideLayouts/slideLayout56.xml"/><Relationship Id="rId35" Type="http://schemas.openxmlformats.org/officeDocument/2006/relationships/slideLayout" Target="../slideLayouts/slideLayout61.xml"/><Relationship Id="rId43" Type="http://schemas.openxmlformats.org/officeDocument/2006/relationships/slideLayout" Target="../slideLayouts/slideLayout69.xml"/><Relationship Id="rId48" Type="http://schemas.openxmlformats.org/officeDocument/2006/relationships/slideLayout" Target="../slideLayouts/slideLayout74.xml"/><Relationship Id="rId56" Type="http://schemas.openxmlformats.org/officeDocument/2006/relationships/slideLayout" Target="../slideLayouts/slideLayout82.xml"/><Relationship Id="rId64" Type="http://schemas.openxmlformats.org/officeDocument/2006/relationships/slideLayout" Target="../slideLayouts/slideLayout90.xml"/><Relationship Id="rId69" Type="http://schemas.openxmlformats.org/officeDocument/2006/relationships/slideLayout" Target="../slideLayouts/slideLayout95.xml"/><Relationship Id="rId8" Type="http://schemas.openxmlformats.org/officeDocument/2006/relationships/slideLayout" Target="../slideLayouts/slideLayout34.xml"/><Relationship Id="rId51" Type="http://schemas.openxmlformats.org/officeDocument/2006/relationships/slideLayout" Target="../slideLayouts/slideLayout77.xml"/><Relationship Id="rId72" Type="http://schemas.openxmlformats.org/officeDocument/2006/relationships/slideLayout" Target="../slideLayouts/slideLayout98.xml"/><Relationship Id="rId3" Type="http://schemas.openxmlformats.org/officeDocument/2006/relationships/slideLayout" Target="../slideLayouts/slideLayout29.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33" Type="http://schemas.openxmlformats.org/officeDocument/2006/relationships/slideLayout" Target="../slideLayouts/slideLayout59.xml"/><Relationship Id="rId38" Type="http://schemas.openxmlformats.org/officeDocument/2006/relationships/slideLayout" Target="../slideLayouts/slideLayout64.xml"/><Relationship Id="rId46" Type="http://schemas.openxmlformats.org/officeDocument/2006/relationships/slideLayout" Target="../slideLayouts/slideLayout72.xml"/><Relationship Id="rId59" Type="http://schemas.openxmlformats.org/officeDocument/2006/relationships/slideLayout" Target="../slideLayouts/slideLayout85.xml"/><Relationship Id="rId67" Type="http://schemas.openxmlformats.org/officeDocument/2006/relationships/slideLayout" Target="../slideLayouts/slideLayout93.xml"/><Relationship Id="rId20" Type="http://schemas.openxmlformats.org/officeDocument/2006/relationships/slideLayout" Target="../slideLayouts/slideLayout46.xml"/><Relationship Id="rId41" Type="http://schemas.openxmlformats.org/officeDocument/2006/relationships/slideLayout" Target="../slideLayouts/slideLayout67.xml"/><Relationship Id="rId54" Type="http://schemas.openxmlformats.org/officeDocument/2006/relationships/slideLayout" Target="../slideLayouts/slideLayout80.xml"/><Relationship Id="rId62" Type="http://schemas.openxmlformats.org/officeDocument/2006/relationships/slideLayout" Target="../slideLayouts/slideLayout88.xml"/><Relationship Id="rId70" Type="http://schemas.openxmlformats.org/officeDocument/2006/relationships/slideLayout" Target="../slideLayouts/slideLayout96.xml"/><Relationship Id="rId75" Type="http://schemas.openxmlformats.org/officeDocument/2006/relationships/slideLayout" Target="../slideLayouts/slideLayout101.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36" Type="http://schemas.openxmlformats.org/officeDocument/2006/relationships/slideLayout" Target="../slideLayouts/slideLayout62.xml"/><Relationship Id="rId49" Type="http://schemas.openxmlformats.org/officeDocument/2006/relationships/slideLayout" Target="../slideLayouts/slideLayout75.xml"/><Relationship Id="rId57" Type="http://schemas.openxmlformats.org/officeDocument/2006/relationships/slideLayout" Target="../slideLayouts/slideLayout83.xml"/><Relationship Id="rId10" Type="http://schemas.openxmlformats.org/officeDocument/2006/relationships/slideLayout" Target="../slideLayouts/slideLayout36.xml"/><Relationship Id="rId31" Type="http://schemas.openxmlformats.org/officeDocument/2006/relationships/slideLayout" Target="../slideLayouts/slideLayout57.xml"/><Relationship Id="rId44" Type="http://schemas.openxmlformats.org/officeDocument/2006/relationships/slideLayout" Target="../slideLayouts/slideLayout70.xml"/><Relationship Id="rId52" Type="http://schemas.openxmlformats.org/officeDocument/2006/relationships/slideLayout" Target="../slideLayouts/slideLayout78.xml"/><Relationship Id="rId60" Type="http://schemas.openxmlformats.org/officeDocument/2006/relationships/slideLayout" Target="../slideLayouts/slideLayout86.xml"/><Relationship Id="rId65" Type="http://schemas.openxmlformats.org/officeDocument/2006/relationships/slideLayout" Target="../slideLayouts/slideLayout91.xml"/><Relationship Id="rId73" Type="http://schemas.openxmlformats.org/officeDocument/2006/relationships/slideLayout" Target="../slideLayouts/slideLayout99.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9" Type="http://schemas.openxmlformats.org/officeDocument/2006/relationships/slideLayout" Target="../slideLayouts/slideLayout65.xml"/><Relationship Id="rId34" Type="http://schemas.openxmlformats.org/officeDocument/2006/relationships/slideLayout" Target="../slideLayouts/slideLayout60.xml"/><Relationship Id="rId50" Type="http://schemas.openxmlformats.org/officeDocument/2006/relationships/slideLayout" Target="../slideLayouts/slideLayout76.xml"/><Relationship Id="rId55" Type="http://schemas.openxmlformats.org/officeDocument/2006/relationships/slideLayout" Target="../slideLayouts/slideLayout81.xml"/><Relationship Id="rId76" Type="http://schemas.openxmlformats.org/officeDocument/2006/relationships/theme" Target="../theme/theme2.xml"/><Relationship Id="rId7" Type="http://schemas.openxmlformats.org/officeDocument/2006/relationships/slideLayout" Target="../slideLayouts/slideLayout33.xml"/><Relationship Id="rId71"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37844-B6C1-5147-9CCD-BAFF09119696}" type="datetimeFigureOut">
              <a:rPr lang="en-US" smtClean="0"/>
              <a:t>9/23/2025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3010057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37844-B6C1-5147-9CCD-BAFF09119696}" type="datetimeFigureOut">
              <a:rPr lang="en-US" smtClean="0"/>
              <a:t>9/23/2025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142388423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 id="2147483717" r:id="rId30"/>
    <p:sldLayoutId id="2147483718" r:id="rId31"/>
    <p:sldLayoutId id="2147483719" r:id="rId32"/>
    <p:sldLayoutId id="2147483720" r:id="rId33"/>
    <p:sldLayoutId id="2147483721" r:id="rId34"/>
    <p:sldLayoutId id="2147483722" r:id="rId35"/>
    <p:sldLayoutId id="2147483723" r:id="rId36"/>
    <p:sldLayoutId id="2147483724" r:id="rId37"/>
    <p:sldLayoutId id="2147483725" r:id="rId38"/>
    <p:sldLayoutId id="2147483726" r:id="rId39"/>
    <p:sldLayoutId id="2147483727" r:id="rId40"/>
    <p:sldLayoutId id="2147483728" r:id="rId41"/>
    <p:sldLayoutId id="2147483729" r:id="rId42"/>
    <p:sldLayoutId id="2147483730" r:id="rId43"/>
    <p:sldLayoutId id="2147483731" r:id="rId44"/>
    <p:sldLayoutId id="2147483732" r:id="rId45"/>
    <p:sldLayoutId id="2147483733" r:id="rId46"/>
    <p:sldLayoutId id="2147483734" r:id="rId47"/>
    <p:sldLayoutId id="2147483735" r:id="rId48"/>
    <p:sldLayoutId id="2147483736" r:id="rId49"/>
    <p:sldLayoutId id="2147483737" r:id="rId50"/>
    <p:sldLayoutId id="2147483738" r:id="rId51"/>
    <p:sldLayoutId id="2147483739" r:id="rId52"/>
    <p:sldLayoutId id="2147483740" r:id="rId53"/>
    <p:sldLayoutId id="2147483741" r:id="rId54"/>
    <p:sldLayoutId id="2147483742" r:id="rId55"/>
    <p:sldLayoutId id="2147483743" r:id="rId56"/>
    <p:sldLayoutId id="2147483744" r:id="rId57"/>
    <p:sldLayoutId id="2147483745" r:id="rId58"/>
    <p:sldLayoutId id="2147483746" r:id="rId59"/>
    <p:sldLayoutId id="2147483747" r:id="rId60"/>
    <p:sldLayoutId id="2147483748" r:id="rId61"/>
    <p:sldLayoutId id="2147483749" r:id="rId62"/>
    <p:sldLayoutId id="2147483750" r:id="rId63"/>
    <p:sldLayoutId id="2147483751" r:id="rId64"/>
    <p:sldLayoutId id="2147483752" r:id="rId65"/>
    <p:sldLayoutId id="2147483753" r:id="rId66"/>
    <p:sldLayoutId id="2147483754" r:id="rId67"/>
    <p:sldLayoutId id="2147483755" r:id="rId68"/>
    <p:sldLayoutId id="2147483756" r:id="rId69"/>
    <p:sldLayoutId id="2147483757" r:id="rId70"/>
    <p:sldLayoutId id="2147483758" r:id="rId71"/>
    <p:sldLayoutId id="2147483759" r:id="rId72"/>
    <p:sldLayoutId id="2147483760" r:id="rId73"/>
    <p:sldLayoutId id="2147483761" r:id="rId74"/>
    <p:sldLayoutId id="2147483762" r:id="rId7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2.xml"/><Relationship Id="rId1" Type="http://schemas.openxmlformats.org/officeDocument/2006/relationships/video" Target="https://www.youtube.com/embed/NUKvPE_R9fU?feature=oembed" TargetMode="Externa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01.xml"/><Relationship Id="rId6" Type="http://schemas.microsoft.com/office/2007/relationships/hdphoto" Target="../media/hdphoto2.wdp"/><Relationship Id="rId5" Type="http://schemas.openxmlformats.org/officeDocument/2006/relationships/image" Target="../media/image25.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9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6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4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9.xml"/><Relationship Id="rId1" Type="http://schemas.openxmlformats.org/officeDocument/2006/relationships/video" Target="https://www.youtube.com/embed/5Lfd1fCQZ_g?feature=oembed" TargetMode="Externa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43.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3" Type="http://schemas.openxmlformats.org/officeDocument/2006/relationships/hyperlink" Target="https://careersandenterprise.zendesk.com/hc/en-gb/sections/13590700129948-Careers-Impact-System" TargetMode="External"/><Relationship Id="rId2" Type="http://schemas.openxmlformats.org/officeDocument/2006/relationships/notesSlide" Target="../notesSlides/notesSlide34.xml"/><Relationship Id="rId1" Type="http://schemas.openxmlformats.org/officeDocument/2006/relationships/slideLayout" Target="../slideLayouts/slideLayout43.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hyperlink" Target="https://cec-compass.zendesk.com/hc/en-gb"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resources.careersandenterprise.co.uk/careers-impact-internal-leadership-review" TargetMode="External"/><Relationship Id="rId2" Type="http://schemas.openxmlformats.org/officeDocument/2006/relationships/notesSlide" Target="../notesSlides/notesSlide35.xml"/><Relationship Id="rId1" Type="http://schemas.openxmlformats.org/officeDocument/2006/relationships/slideLayout" Target="../slideLayouts/slideLayout8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www.careersandenterprise.co.uk/careers-impact-system/"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hyperlink" Target="https://www.gov.uk/government/publications/careers-guidance-provision-for-young-people-in-schools/careers-guidance-and-access-for-education-and-training-provider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t="-7000" b="-7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3E6142-5736-C842-B974-66F5D7A73B73}"/>
              </a:ext>
            </a:extLst>
          </p:cNvPr>
          <p:cNvSpPr txBox="1"/>
          <p:nvPr/>
        </p:nvSpPr>
        <p:spPr>
          <a:xfrm>
            <a:off x="477981" y="1122363"/>
            <a:ext cx="6010002" cy="320413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Calibri"/>
              <a:cs typeface="Calibri"/>
            </a:endParaRPr>
          </a:p>
        </p:txBody>
      </p:sp>
      <p:sp>
        <p:nvSpPr>
          <p:cNvPr id="2" name="TextBox 1">
            <a:extLst>
              <a:ext uri="{FF2B5EF4-FFF2-40B4-BE49-F238E27FC236}">
                <a16:creationId xmlns:a16="http://schemas.microsoft.com/office/drawing/2014/main" id="{FBFAECAE-753E-A27E-2272-9FB82150803E}"/>
              </a:ext>
            </a:extLst>
          </p:cNvPr>
          <p:cNvSpPr txBox="1"/>
          <p:nvPr/>
        </p:nvSpPr>
        <p:spPr>
          <a:xfrm>
            <a:off x="744583" y="2247376"/>
            <a:ext cx="2847703"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FFFFFF"/>
                </a:solidFill>
                <a:effectLst/>
                <a:uLnTx/>
                <a:uFillTx/>
                <a:latin typeface="Aptos" panose="020B0004020202020204" pitchFamily="34" charset="0"/>
                <a:ea typeface="+mn-ea"/>
                <a:cs typeface="+mn-cs"/>
              </a:rPr>
              <a:t>Careers Impact System </a:t>
            </a:r>
          </a:p>
        </p:txBody>
      </p:sp>
    </p:spTree>
    <p:extLst>
      <p:ext uri="{BB962C8B-B14F-4D97-AF65-F5344CB8AC3E}">
        <p14:creationId xmlns:p14="http://schemas.microsoft.com/office/powerpoint/2010/main" val="1385064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Why do you recommend education and Careers Leaders undertake an internal leadership review?">
            <a:hlinkClick r:id="" action="ppaction://media"/>
            <a:extLst>
              <a:ext uri="{FF2B5EF4-FFF2-40B4-BE49-F238E27FC236}">
                <a16:creationId xmlns:a16="http://schemas.microsoft.com/office/drawing/2014/main" id="{4C5D77B6-D008-8411-DC25-BCCBECD92020}"/>
              </a:ext>
            </a:extLst>
          </p:cNvPr>
          <p:cNvPicPr>
            <a:picLocks noRot="1" noChangeAspect="1"/>
          </p:cNvPicPr>
          <p:nvPr>
            <a:videoFile r:link="rId1"/>
          </p:nvPr>
        </p:nvPicPr>
        <p:blipFill>
          <a:blip r:embed="rId4"/>
          <a:stretch>
            <a:fillRect/>
          </a:stretch>
        </p:blipFill>
        <p:spPr>
          <a:xfrm>
            <a:off x="454297" y="1123884"/>
            <a:ext cx="9460412" cy="5345133"/>
          </a:xfrm>
          <a:prstGeom prst="rect">
            <a:avLst/>
          </a:prstGeom>
        </p:spPr>
      </p:pic>
      <p:sp>
        <p:nvSpPr>
          <p:cNvPr id="5" name="TextBox 4">
            <a:extLst>
              <a:ext uri="{FF2B5EF4-FFF2-40B4-BE49-F238E27FC236}">
                <a16:creationId xmlns:a16="http://schemas.microsoft.com/office/drawing/2014/main" id="{1DB2D050-2B49-DF91-3702-A80E23CFD8A1}"/>
              </a:ext>
            </a:extLst>
          </p:cNvPr>
          <p:cNvSpPr txBox="1"/>
          <p:nvPr/>
        </p:nvSpPr>
        <p:spPr>
          <a:xfrm>
            <a:off x="454297" y="339634"/>
            <a:ext cx="915996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FFFFFF"/>
                </a:solidFill>
                <a:effectLst/>
                <a:uLnTx/>
                <a:uFillTx/>
                <a:latin typeface="Aptos" panose="020B0004020202020204" pitchFamily="34" charset="0"/>
                <a:ea typeface="+mn-ea"/>
                <a:cs typeface="+mn-cs"/>
              </a:rPr>
              <a:t>Why undertake an internal leadership review?</a:t>
            </a:r>
          </a:p>
        </p:txBody>
      </p:sp>
    </p:spTree>
    <p:extLst>
      <p:ext uri="{BB962C8B-B14F-4D97-AF65-F5344CB8AC3E}">
        <p14:creationId xmlns:p14="http://schemas.microsoft.com/office/powerpoint/2010/main" val="321566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8EEC401-D139-5A40-907D-8374E0D10AAF}"/>
              </a:ext>
            </a:extLst>
          </p:cNvPr>
          <p:cNvSpPr txBox="1">
            <a:spLocks/>
          </p:cNvSpPr>
          <p:nvPr/>
        </p:nvSpPr>
        <p:spPr>
          <a:xfrm>
            <a:off x="1097280" y="1789611"/>
            <a:ext cx="10215154" cy="407287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1507937" rtl="0" eaLnBrk="1" fontAlgn="auto" latinLnBrk="0" hangingPunct="1">
              <a:lnSpc>
                <a:spcPct val="12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a:ln>
                  <a:noFill/>
                </a:ln>
                <a:solidFill>
                  <a:srgbClr val="585857"/>
                </a:solidFill>
                <a:effectLst/>
                <a:uLnTx/>
                <a:uFillTx/>
                <a:latin typeface="Aptos" panose="020B0004020202020204" pitchFamily="34" charset="0"/>
                <a:ea typeface="+mn-ea"/>
                <a:cs typeface="+mn-cs"/>
              </a:rPr>
              <a:t>“Careers is the cornerstone of education, and the internal leadership review showed us how much we haven’t thought about yet. </a:t>
            </a:r>
            <a:endParaRPr kumimoji="0" lang="en-GB" sz="2800" b="0" i="0" u="none" strike="noStrike" kern="1200" cap="none" spc="0" normalizeH="0" baseline="0" noProof="0">
              <a:ln>
                <a:noFill/>
              </a:ln>
              <a:solidFill>
                <a:srgbClr val="585857"/>
              </a:solidFill>
              <a:effectLst/>
              <a:uLnTx/>
              <a:uFillTx/>
              <a:latin typeface="Aptos" panose="020B0004020202020204" pitchFamily="34" charset="0"/>
              <a:ea typeface="+mn-ea"/>
              <a:cs typeface="Calibri"/>
            </a:endParaRPr>
          </a:p>
          <a:p>
            <a:pPr marL="0" marR="0" lvl="1" indent="0" algn="ctr" defTabSz="1507937" rtl="0" eaLnBrk="1" fontAlgn="auto" latinLnBrk="0" hangingPunct="1">
              <a:lnSpc>
                <a:spcPct val="12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a:ln>
                  <a:noFill/>
                </a:ln>
                <a:solidFill>
                  <a:srgbClr val="585857"/>
                </a:solidFill>
                <a:effectLst/>
                <a:uLnTx/>
                <a:uFillTx/>
                <a:latin typeface="Aptos" panose="020B0004020202020204" pitchFamily="34" charset="0"/>
                <a:ea typeface="+mn-ea"/>
                <a:cs typeface="+mn-cs"/>
              </a:rPr>
              <a:t>The maturity model takes a lot of that thinking work away – it enables us to work out where we are and what we need to do next because it’s  written down for us –  so we can focus on strategy and  implementation.”</a:t>
            </a:r>
            <a:endParaRPr kumimoji="0" lang="en-GB" sz="2800" b="0" i="0" u="none" strike="noStrike" kern="1200" cap="none" spc="0" normalizeH="0" baseline="0" noProof="0">
              <a:ln>
                <a:noFill/>
              </a:ln>
              <a:solidFill>
                <a:srgbClr val="585857"/>
              </a:solidFill>
              <a:effectLst/>
              <a:uLnTx/>
              <a:uFillTx/>
              <a:latin typeface="Aptos" panose="020B0004020202020204" pitchFamily="34" charset="0"/>
              <a:ea typeface="+mn-ea"/>
              <a:cs typeface="Calibri" panose="020F0502020204030204"/>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endParaRPr kumimoji="0" lang="en-GB" sz="1600" b="1" i="0" u="none" strike="noStrike" kern="1200" cap="none" spc="0" normalizeH="0" baseline="0" noProof="0">
              <a:ln>
                <a:noFill/>
              </a:ln>
              <a:solidFill>
                <a:srgbClr val="585857"/>
              </a:solidFill>
              <a:effectLst/>
              <a:uLnTx/>
              <a:uFillTx/>
              <a:latin typeface="Aptos" panose="020B0004020202020204" pitchFamily="34" charset="0"/>
              <a:ea typeface="+mn-ea"/>
              <a:cs typeface="Calibri"/>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400" b="1" i="0" u="none" strike="noStrike" kern="1200" cap="none" spc="0" normalizeH="0" baseline="0" noProof="0">
                <a:ln>
                  <a:noFill/>
                </a:ln>
                <a:solidFill>
                  <a:srgbClr val="585857"/>
                </a:solidFill>
                <a:effectLst/>
                <a:uLnTx/>
                <a:uFillTx/>
                <a:latin typeface="Aptos" panose="020B0004020202020204" pitchFamily="34" charset="0"/>
                <a:ea typeface="+mn-ea"/>
                <a:cs typeface="Calibri"/>
              </a:rPr>
              <a:t>Senior Leader (2024) </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1600" b="0" i="0" u="none" strike="noStrike" kern="1200" cap="none" spc="0" normalizeH="0" baseline="0" noProof="0">
                <a:ln>
                  <a:noFill/>
                </a:ln>
                <a:solidFill>
                  <a:srgbClr val="585857"/>
                </a:solidFill>
                <a:effectLst/>
                <a:uLnTx/>
                <a:uFillTx/>
                <a:latin typeface="Aptos" panose="020B0004020202020204" pitchFamily="34" charset="0"/>
                <a:ea typeface="+mn-ea"/>
                <a:cs typeface="Calibri"/>
              </a:rPr>
              <a:t>Following involvement in an internal leadership review</a:t>
            </a:r>
          </a:p>
        </p:txBody>
      </p:sp>
      <p:pic>
        <p:nvPicPr>
          <p:cNvPr id="5" name="Picture 7" descr="Logo&#10;&#10;Description automatically generated">
            <a:extLst>
              <a:ext uri="{FF2B5EF4-FFF2-40B4-BE49-F238E27FC236}">
                <a16:creationId xmlns:a16="http://schemas.microsoft.com/office/drawing/2014/main" id="{F911248C-DC20-A0B7-66A4-16520189E289}"/>
              </a:ext>
            </a:extLst>
          </p:cNvPr>
          <p:cNvPicPr>
            <a:picLocks noChangeAspect="1"/>
          </p:cNvPicPr>
          <p:nvPr/>
        </p:nvPicPr>
        <p:blipFill>
          <a:blip r:embed="rId3"/>
          <a:stretch>
            <a:fillRect/>
          </a:stretch>
        </p:blipFill>
        <p:spPr>
          <a:xfrm flipV="1">
            <a:off x="372979" y="32084"/>
            <a:ext cx="1931069" cy="1931069"/>
          </a:xfrm>
          <a:prstGeom prst="rect">
            <a:avLst/>
          </a:prstGeom>
        </p:spPr>
      </p:pic>
      <p:pic>
        <p:nvPicPr>
          <p:cNvPr id="8" name="Picture 7" descr="Logo&#10;&#10;Description automatically generated">
            <a:extLst>
              <a:ext uri="{FF2B5EF4-FFF2-40B4-BE49-F238E27FC236}">
                <a16:creationId xmlns:a16="http://schemas.microsoft.com/office/drawing/2014/main" id="{62A2B42E-649C-D87B-713C-8654FBF7362A}"/>
              </a:ext>
            </a:extLst>
          </p:cNvPr>
          <p:cNvPicPr>
            <a:picLocks noChangeAspect="1"/>
          </p:cNvPicPr>
          <p:nvPr/>
        </p:nvPicPr>
        <p:blipFill>
          <a:blip r:embed="rId3"/>
          <a:stretch>
            <a:fillRect/>
          </a:stretch>
        </p:blipFill>
        <p:spPr>
          <a:xfrm rot="10800000" flipV="1">
            <a:off x="9796177" y="4613830"/>
            <a:ext cx="1931069" cy="1931069"/>
          </a:xfrm>
          <a:prstGeom prst="rect">
            <a:avLst/>
          </a:prstGeom>
        </p:spPr>
      </p:pic>
    </p:spTree>
    <p:extLst>
      <p:ext uri="{BB962C8B-B14F-4D97-AF65-F5344CB8AC3E}">
        <p14:creationId xmlns:p14="http://schemas.microsoft.com/office/powerpoint/2010/main" val="604420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89C78F-46D6-BD61-AEC5-A8A3B0C8DE7B}"/>
              </a:ext>
            </a:extLst>
          </p:cNvPr>
          <p:cNvSpPr txBox="1"/>
          <p:nvPr/>
        </p:nvSpPr>
        <p:spPr>
          <a:xfrm>
            <a:off x="464514" y="1003590"/>
            <a:ext cx="3324490" cy="14157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srgbClr val="FFFFFF"/>
                </a:solidFill>
                <a:effectLst/>
                <a:uLnTx/>
                <a:uFillTx/>
                <a:latin typeface="Calibri" panose="020F0502020204030204"/>
                <a:ea typeface="Calibri"/>
                <a:cs typeface="Calibri"/>
              </a:rPr>
              <a:t>Careers Impact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srgbClr val="FFFFFF"/>
                </a:solidFill>
                <a:effectLst/>
                <a:uLnTx/>
                <a:uFillTx/>
                <a:latin typeface="Calibri" panose="020F0502020204030204"/>
                <a:ea typeface="Calibri"/>
                <a:cs typeface="Calibri"/>
              </a:rPr>
              <a:t>Maturity Model</a:t>
            </a:r>
          </a:p>
        </p:txBody>
      </p:sp>
      <p:sp>
        <p:nvSpPr>
          <p:cNvPr id="2" name="TextBox 1">
            <a:extLst>
              <a:ext uri="{FF2B5EF4-FFF2-40B4-BE49-F238E27FC236}">
                <a16:creationId xmlns:a16="http://schemas.microsoft.com/office/drawing/2014/main" id="{1015C230-DA9C-26C9-6F23-F3CE2D3522FF}"/>
              </a:ext>
            </a:extLst>
          </p:cNvPr>
          <p:cNvSpPr txBox="1"/>
          <p:nvPr/>
        </p:nvSpPr>
        <p:spPr>
          <a:xfrm>
            <a:off x="4574362" y="588645"/>
            <a:ext cx="7213600" cy="54784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Calibri"/>
                <a:cs typeface="Calibri"/>
              </a:rPr>
              <a:t>Things to notice: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Calibri"/>
                <a:cs typeface="Calibri"/>
              </a:rPr>
              <a:t>The model is split into six </a:t>
            </a:r>
            <a:r>
              <a:rPr kumimoji="0" lang="en-GB" sz="2800" b="0" i="1" u="none" strike="noStrike" kern="1200" cap="none" spc="0" normalizeH="0" baseline="0" noProof="0" dirty="0">
                <a:ln>
                  <a:noFill/>
                </a:ln>
                <a:solidFill>
                  <a:srgbClr val="585857"/>
                </a:solidFill>
                <a:effectLst/>
                <a:uLnTx/>
                <a:uFillTx/>
                <a:latin typeface="Calibri" panose="020F0502020204030204"/>
                <a:ea typeface="Calibri"/>
                <a:cs typeface="Calibri"/>
              </a:rPr>
              <a:t>themes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1"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Calibri"/>
                <a:cs typeface="Calibri"/>
              </a:rPr>
              <a:t>Each theme is broken down into multiple </a:t>
            </a:r>
            <a:r>
              <a:rPr kumimoji="0" lang="en-GB" sz="2800" b="0" i="1" u="none" strike="noStrike" kern="1200" cap="none" spc="0" normalizeH="0" baseline="0" noProof="0" dirty="0">
                <a:ln>
                  <a:noFill/>
                </a:ln>
                <a:solidFill>
                  <a:srgbClr val="585857"/>
                </a:solidFill>
                <a:effectLst/>
                <a:uLnTx/>
                <a:uFillTx/>
                <a:latin typeface="Calibri" panose="020F0502020204030204"/>
                <a:ea typeface="Calibri"/>
                <a:cs typeface="Calibri"/>
              </a:rPr>
              <a:t>components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1"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Calibri"/>
                <a:cs typeface="Calibri"/>
              </a:rPr>
              <a:t>The description of </a:t>
            </a:r>
            <a:r>
              <a:rPr kumimoji="0" lang="en-GB" sz="2800" b="0" i="1" u="none" strike="noStrike" kern="1200" cap="none" spc="0" normalizeH="0" baseline="0" noProof="0" dirty="0">
                <a:ln>
                  <a:noFill/>
                </a:ln>
                <a:solidFill>
                  <a:srgbClr val="585857"/>
                </a:solidFill>
                <a:effectLst/>
                <a:uLnTx/>
                <a:uFillTx/>
                <a:latin typeface="Calibri" panose="020F0502020204030204"/>
                <a:ea typeface="Calibri"/>
                <a:cs typeface="Calibri"/>
              </a:rPr>
              <a:t>quality</a:t>
            </a:r>
            <a:r>
              <a:rPr kumimoji="0" lang="en-GB" sz="2800" b="0" i="0" u="none" strike="noStrike" kern="1200" cap="none" spc="0" normalizeH="0" baseline="0" noProof="0" dirty="0">
                <a:ln>
                  <a:noFill/>
                </a:ln>
                <a:solidFill>
                  <a:srgbClr val="585857"/>
                </a:solidFill>
                <a:effectLst/>
                <a:uLnTx/>
                <a:uFillTx/>
                <a:latin typeface="Calibri" panose="020F0502020204030204"/>
                <a:ea typeface="Calibri"/>
                <a:cs typeface="Calibri"/>
              </a:rPr>
              <a:t> within each component improves from left to right – on a continuum of increasing maturity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585857"/>
              </a:solidFill>
              <a:effectLst/>
              <a:uLnTx/>
              <a:uFillTx/>
              <a:latin typeface="Calibri" panose="020F0502020204030204"/>
              <a:ea typeface="+mn-ea"/>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mn-ea"/>
                <a:cs typeface="Calibri"/>
              </a:rPr>
              <a:t>How the language of the BMs is embedded</a:t>
            </a:r>
            <a:endParaRPr kumimoji="0" lang="en-GB" sz="2800" b="0" i="0"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Calibri"/>
                <a:cs typeface="Calibri" panose="020F0502020204030204"/>
              </a:rPr>
              <a:t>Where existing systems, structures and processes might feature</a:t>
            </a:r>
          </a:p>
        </p:txBody>
      </p:sp>
      <p:sp>
        <p:nvSpPr>
          <p:cNvPr id="5" name="Right Arrow 4">
            <a:extLst>
              <a:ext uri="{FF2B5EF4-FFF2-40B4-BE49-F238E27FC236}">
                <a16:creationId xmlns:a16="http://schemas.microsoft.com/office/drawing/2014/main" id="{136905E8-AEC3-71C2-4D47-245FED1687D4}"/>
              </a:ext>
            </a:extLst>
          </p:cNvPr>
          <p:cNvSpPr/>
          <p:nvPr/>
        </p:nvSpPr>
        <p:spPr>
          <a:xfrm>
            <a:off x="4629150" y="6183847"/>
            <a:ext cx="7158812" cy="3805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rPr>
              <a:t>Increasing maturity</a:t>
            </a:r>
          </a:p>
        </p:txBody>
      </p:sp>
      <p:pic>
        <p:nvPicPr>
          <p:cNvPr id="4" name="Picture 3" descr="A qr code with a dinosaur&#10;&#10;Description automatically generated">
            <a:extLst>
              <a:ext uri="{FF2B5EF4-FFF2-40B4-BE49-F238E27FC236}">
                <a16:creationId xmlns:a16="http://schemas.microsoft.com/office/drawing/2014/main" id="{978CDF07-C710-A0ED-B0CF-8A25DA9D8196}"/>
              </a:ext>
            </a:extLst>
          </p:cNvPr>
          <p:cNvPicPr>
            <a:picLocks noChangeAspect="1"/>
          </p:cNvPicPr>
          <p:nvPr/>
        </p:nvPicPr>
        <p:blipFill>
          <a:blip r:embed="rId3"/>
          <a:stretch>
            <a:fillRect/>
          </a:stretch>
        </p:blipFill>
        <p:spPr>
          <a:xfrm>
            <a:off x="465667" y="2842381"/>
            <a:ext cx="3193143" cy="3193143"/>
          </a:xfrm>
          <a:prstGeom prst="rect">
            <a:avLst/>
          </a:prstGeom>
        </p:spPr>
      </p:pic>
    </p:spTree>
    <p:extLst>
      <p:ext uri="{BB962C8B-B14F-4D97-AF65-F5344CB8AC3E}">
        <p14:creationId xmlns:p14="http://schemas.microsoft.com/office/powerpoint/2010/main" val="45740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5B2D539-731E-9FB2-BCEB-83BBDB62E1E9}"/>
              </a:ext>
            </a:extLst>
          </p:cNvPr>
          <p:cNvPicPr>
            <a:picLocks noChangeAspect="1"/>
          </p:cNvPicPr>
          <p:nvPr/>
        </p:nvPicPr>
        <p:blipFill>
          <a:blip r:embed="rId3">
            <a:alphaModFix amt="20000"/>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792290" y="1417182"/>
            <a:ext cx="10764329" cy="4004652"/>
          </a:xfrm>
          <a:prstGeom prst="rect">
            <a:avLst/>
          </a:prstGeom>
        </p:spPr>
      </p:pic>
      <p:pic>
        <p:nvPicPr>
          <p:cNvPr id="2" name="Picture 1">
            <a:extLst>
              <a:ext uri="{FF2B5EF4-FFF2-40B4-BE49-F238E27FC236}">
                <a16:creationId xmlns:a16="http://schemas.microsoft.com/office/drawing/2014/main" id="{A6A93BDA-81A2-95EF-4D6D-11FC4E1EB9A1}"/>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400000"/>
                    </a14:imgEffect>
                  </a14:imgLayer>
                </a14:imgProps>
              </a:ext>
            </a:extLst>
          </a:blip>
          <a:srcRect r="36006" b="50000"/>
          <a:stretch/>
        </p:blipFill>
        <p:spPr>
          <a:xfrm>
            <a:off x="788317" y="1417182"/>
            <a:ext cx="6888563" cy="2002326"/>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3E8CD0DC-B120-B841-2787-1E17A2FC48F4}"/>
              </a:ext>
            </a:extLst>
          </p:cNvPr>
          <p:cNvSpPr txBox="1"/>
          <p:nvPr/>
        </p:nvSpPr>
        <p:spPr>
          <a:xfrm>
            <a:off x="477915" y="431136"/>
            <a:ext cx="10859783" cy="523220"/>
          </a:xfrm>
          <a:prstGeom prst="rect">
            <a:avLst/>
          </a:prstGeom>
          <a:noFill/>
        </p:spPr>
        <p:txBody>
          <a:bodyPr wrap="square" lIns="91440" tIns="45720" rIns="91440" bIns="45720" rtlCol="0" anchor="t">
            <a:spAutoFit/>
          </a:bodyPr>
          <a:lstStyle/>
          <a:p>
            <a:r>
              <a:rPr lang="en-US" sz="2800" b="1">
                <a:solidFill>
                  <a:schemeClr val="tx2"/>
                </a:solidFill>
                <a:ea typeface="+mn-lt"/>
                <a:cs typeface="+mn-lt"/>
              </a:rPr>
              <a:t>Themes 1 &amp; 2 act as keystone themes</a:t>
            </a:r>
            <a:endParaRPr lang="en-US" sz="2400">
              <a:solidFill>
                <a:schemeClr val="tx1">
                  <a:lumMod val="50000"/>
                </a:schemeClr>
              </a:solidFill>
            </a:endParaRPr>
          </a:p>
        </p:txBody>
      </p:sp>
      <p:pic>
        <p:nvPicPr>
          <p:cNvPr id="1026" name="Picture 2" descr="The keystone metaphor. The keystone is the component of a structure that is irreplaceable. Without the keystone, a structure could be reassembled, but could never be the same as if the keystone were present and functioning in its role.">
            <a:extLst>
              <a:ext uri="{FF2B5EF4-FFF2-40B4-BE49-F238E27FC236}">
                <a16:creationId xmlns:a16="http://schemas.microsoft.com/office/drawing/2014/main" id="{BBB41FE2-EFCE-6FBE-7D53-F7E462AD39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43007" y="4448475"/>
            <a:ext cx="3042961" cy="226320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7477B92-61BB-7068-D453-FB5FE2BAB5C7}"/>
              </a:ext>
            </a:extLst>
          </p:cNvPr>
          <p:cNvSpPr txBox="1"/>
          <p:nvPr/>
        </p:nvSpPr>
        <p:spPr>
          <a:xfrm>
            <a:off x="338095" y="4281466"/>
            <a:ext cx="8472847" cy="2246769"/>
          </a:xfrm>
          <a:prstGeom prst="rect">
            <a:avLst/>
          </a:prstGeom>
          <a:noFill/>
        </p:spPr>
        <p:txBody>
          <a:bodyPr wrap="square" lIns="91440" tIns="45720" rIns="91440" bIns="45720" rtlCol="0" anchor="t">
            <a:spAutoFit/>
          </a:bodyPr>
          <a:lstStyle/>
          <a:p>
            <a:endParaRPr lang="en-GB" sz="2800" b="1" i="1" kern="100">
              <a:effectLst/>
              <a:latin typeface="Calibri"/>
              <a:ea typeface="Calibri" panose="020F0502020204030204" pitchFamily="34" charset="0"/>
              <a:cs typeface="Arial"/>
            </a:endParaRPr>
          </a:p>
          <a:p>
            <a:endParaRPr lang="en-GB" sz="2800" kern="100">
              <a:effectLst/>
              <a:latin typeface="Calibri" panose="020F0502020204030204" pitchFamily="34" charset="0"/>
              <a:ea typeface="Calibri" panose="020F0502020204030204" pitchFamily="34" charset="0"/>
              <a:cs typeface="Arial" panose="020B0604020202020204" pitchFamily="34" charset="0"/>
            </a:endParaRPr>
          </a:p>
          <a:p>
            <a:endParaRPr lang="en-GB" sz="2800" kern="100">
              <a:effectLst/>
              <a:latin typeface="Calibri" panose="020F0502020204030204" pitchFamily="34" charset="0"/>
              <a:ea typeface="Calibri" panose="020F0502020204030204" pitchFamily="34" charset="0"/>
              <a:cs typeface="Arial" panose="020B0604020202020204" pitchFamily="34" charset="0"/>
            </a:endParaRPr>
          </a:p>
          <a:p>
            <a:r>
              <a:rPr lang="en-GB" sz="2400" i="1" kern="0">
                <a:latin typeface="Calibri"/>
                <a:ea typeface="Times New Roman" panose="02020603050405020304" pitchFamily="18" charset="0"/>
                <a:cs typeface="Calibri"/>
              </a:rPr>
              <a:t>*k</a:t>
            </a:r>
            <a:r>
              <a:rPr lang="en-GB" sz="2400" i="1" kern="0">
                <a:effectLst/>
                <a:latin typeface="Calibri"/>
                <a:ea typeface="Times New Roman" panose="02020603050405020304" pitchFamily="18" charset="0"/>
                <a:cs typeface="Calibri"/>
              </a:rPr>
              <a:t>eystone</a:t>
            </a:r>
            <a:r>
              <a:rPr lang="en-GB" sz="2400" kern="0">
                <a:effectLst/>
                <a:latin typeface="Calibri"/>
                <a:ea typeface="Times New Roman" panose="02020603050405020304" pitchFamily="18" charset="0"/>
                <a:cs typeface="Calibri"/>
              </a:rPr>
              <a:t> = the central part of a system, on which all else depends</a:t>
            </a:r>
            <a:endParaRPr lang="en-GB" sz="2800" kern="100">
              <a:effectLst/>
              <a:latin typeface="Times New Roman"/>
              <a:ea typeface="Calibri" panose="020F0502020204030204" pitchFamily="34" charset="0"/>
              <a:cs typeface="Calibri"/>
            </a:endParaRPr>
          </a:p>
          <a:p>
            <a:endParaRPr lang="en-GB" sz="3200" kern="100">
              <a:latin typeface="Calibri" panose="020F050202020403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46D8488-1F2B-10F3-223D-EBEC39AA0ECF}"/>
              </a:ext>
            </a:extLst>
          </p:cNvPr>
          <p:cNvPicPr>
            <a:picLocks noChangeAspect="1"/>
          </p:cNvPicPr>
          <p:nvPr/>
        </p:nvPicPr>
        <p:blipFill>
          <a:blip r:embed="rId8"/>
          <a:stretch>
            <a:fillRect/>
          </a:stretch>
        </p:blipFill>
        <p:spPr>
          <a:xfrm>
            <a:off x="788317" y="1176276"/>
            <a:ext cx="7017433" cy="2747138"/>
          </a:xfrm>
          <a:prstGeom prst="rect">
            <a:avLst/>
          </a:prstGeom>
        </p:spPr>
      </p:pic>
    </p:spTree>
    <p:extLst>
      <p:ext uri="{BB962C8B-B14F-4D97-AF65-F5344CB8AC3E}">
        <p14:creationId xmlns:p14="http://schemas.microsoft.com/office/powerpoint/2010/main" val="250601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1DED2C4-27FE-0E6C-B5C1-C8C7E59B9AA3}"/>
              </a:ext>
            </a:extLst>
          </p:cNvPr>
          <p:cNvSpPr/>
          <p:nvPr/>
        </p:nvSpPr>
        <p:spPr>
          <a:xfrm>
            <a:off x="4161332" y="1946822"/>
            <a:ext cx="3510196" cy="4034852"/>
          </a:xfrm>
          <a:prstGeom prst="roundRect">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A9A9"/>
                </a:solidFill>
                <a:effectLst/>
                <a:uLnTx/>
                <a:uFillTx/>
                <a:latin typeface="Calibri" panose="020F0502020204030204"/>
                <a:ea typeface="Calibri"/>
                <a:cs typeface="Calibri"/>
              </a:rPr>
              <a:t>A sustainable and strategic approach to careers leadership</a:t>
            </a:r>
          </a:p>
        </p:txBody>
      </p:sp>
      <p:sp>
        <p:nvSpPr>
          <p:cNvPr id="4" name="Arrow: Right 3">
            <a:extLst>
              <a:ext uri="{FF2B5EF4-FFF2-40B4-BE49-F238E27FC236}">
                <a16:creationId xmlns:a16="http://schemas.microsoft.com/office/drawing/2014/main" id="{0E78BE70-8026-CE55-FAE5-3560E58A10D1}"/>
              </a:ext>
            </a:extLst>
          </p:cNvPr>
          <p:cNvSpPr/>
          <p:nvPr/>
        </p:nvSpPr>
        <p:spPr>
          <a:xfrm>
            <a:off x="608381" y="2311851"/>
            <a:ext cx="2973049" cy="362262"/>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A4EBD1DD-8C01-2D4D-43F1-BF268257D78A}"/>
              </a:ext>
            </a:extLst>
          </p:cNvPr>
          <p:cNvSpPr/>
          <p:nvPr/>
        </p:nvSpPr>
        <p:spPr>
          <a:xfrm>
            <a:off x="596576" y="3674915"/>
            <a:ext cx="3010127" cy="351753"/>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CE7BB6FB-A183-E27D-7B22-16F6DCA5B957}"/>
              </a:ext>
            </a:extLst>
          </p:cNvPr>
          <p:cNvSpPr/>
          <p:nvPr/>
        </p:nvSpPr>
        <p:spPr>
          <a:xfrm>
            <a:off x="608671" y="4964395"/>
            <a:ext cx="2998033" cy="376737"/>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Arrow: Left 6">
            <a:extLst>
              <a:ext uri="{FF2B5EF4-FFF2-40B4-BE49-F238E27FC236}">
                <a16:creationId xmlns:a16="http://schemas.microsoft.com/office/drawing/2014/main" id="{FFBA1687-0F48-9CDD-72F5-7B8033D9A935}"/>
              </a:ext>
            </a:extLst>
          </p:cNvPr>
          <p:cNvSpPr/>
          <p:nvPr/>
        </p:nvSpPr>
        <p:spPr>
          <a:xfrm>
            <a:off x="8239445" y="2324381"/>
            <a:ext cx="3149718" cy="349373"/>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Arrow: Left 7">
            <a:extLst>
              <a:ext uri="{FF2B5EF4-FFF2-40B4-BE49-F238E27FC236}">
                <a16:creationId xmlns:a16="http://schemas.microsoft.com/office/drawing/2014/main" id="{45A739A1-79DB-B7FB-A746-59413F1A43F1}"/>
              </a:ext>
            </a:extLst>
          </p:cNvPr>
          <p:cNvSpPr/>
          <p:nvPr/>
        </p:nvSpPr>
        <p:spPr>
          <a:xfrm>
            <a:off x="8241101" y="3694104"/>
            <a:ext cx="3163399" cy="365435"/>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Arrow: Left 8">
            <a:extLst>
              <a:ext uri="{FF2B5EF4-FFF2-40B4-BE49-F238E27FC236}">
                <a16:creationId xmlns:a16="http://schemas.microsoft.com/office/drawing/2014/main" id="{C36B879B-7540-BA8A-4704-1CF38AE9069F}"/>
              </a:ext>
            </a:extLst>
          </p:cNvPr>
          <p:cNvSpPr/>
          <p:nvPr/>
        </p:nvSpPr>
        <p:spPr>
          <a:xfrm>
            <a:off x="8239010" y="4988586"/>
            <a:ext cx="3164986" cy="390419"/>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D683B05-9643-532F-A0B7-7784381FE76C}"/>
              </a:ext>
            </a:extLst>
          </p:cNvPr>
          <p:cNvSpPr/>
          <p:nvPr/>
        </p:nvSpPr>
        <p:spPr>
          <a:xfrm>
            <a:off x="725354" y="1287505"/>
            <a:ext cx="2479523" cy="628952"/>
          </a:xfrm>
          <a:prstGeom prst="rect">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A9A9"/>
                </a:solidFill>
                <a:effectLst/>
                <a:uLnTx/>
                <a:uFillTx/>
                <a:latin typeface="Calibri" panose="020F0502020204030204"/>
                <a:ea typeface="Calibri"/>
                <a:cs typeface="Calibri"/>
              </a:rPr>
              <a:t>Challenges</a:t>
            </a:r>
            <a:endParaRPr kumimoji="0" lang="en-US" sz="1800" b="0" i="0" u="none" strike="noStrike" kern="1200" cap="none" spc="0" normalizeH="0" baseline="0" noProof="0">
              <a:ln>
                <a:noFill/>
              </a:ln>
              <a:solidFill>
                <a:srgbClr val="00A9A9"/>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02F73FC-9F08-3341-E7BB-32A06313A844}"/>
              </a:ext>
            </a:extLst>
          </p:cNvPr>
          <p:cNvSpPr/>
          <p:nvPr/>
        </p:nvSpPr>
        <p:spPr>
          <a:xfrm>
            <a:off x="8667919" y="1298739"/>
            <a:ext cx="2475644" cy="635112"/>
          </a:xfrm>
          <a:prstGeom prst="rect">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A9A9"/>
                </a:solidFill>
                <a:effectLst/>
                <a:uLnTx/>
                <a:uFillTx/>
                <a:latin typeface="Calibri" panose="020F0502020204030204"/>
                <a:ea typeface="Calibri"/>
                <a:cs typeface="Calibri"/>
              </a:rPr>
              <a:t>Conditions for Success</a:t>
            </a:r>
            <a:endParaRPr kumimoji="0" lang="en-US" sz="1800" b="0" i="0" u="none" strike="noStrike" kern="1200" cap="none" spc="0" normalizeH="0" baseline="0" noProof="0">
              <a:ln>
                <a:noFill/>
              </a:ln>
              <a:solidFill>
                <a:srgbClr val="00A9A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2022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1DED2C4-27FE-0E6C-B5C1-C8C7E59B9AA3}"/>
              </a:ext>
            </a:extLst>
          </p:cNvPr>
          <p:cNvSpPr/>
          <p:nvPr/>
        </p:nvSpPr>
        <p:spPr>
          <a:xfrm>
            <a:off x="4161332" y="1946822"/>
            <a:ext cx="3510196" cy="4034852"/>
          </a:xfrm>
          <a:prstGeom prst="roundRect">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A9A9"/>
                </a:solidFill>
                <a:effectLst/>
                <a:uLnTx/>
                <a:uFillTx/>
                <a:latin typeface="Calibri" panose="020F0502020204030204"/>
                <a:ea typeface="Calibri"/>
                <a:cs typeface="Calibri"/>
              </a:rPr>
              <a:t>A sustainable and strategic approach to careers leadership</a:t>
            </a:r>
          </a:p>
        </p:txBody>
      </p:sp>
      <p:sp>
        <p:nvSpPr>
          <p:cNvPr id="4" name="Arrow: Right 3">
            <a:extLst>
              <a:ext uri="{FF2B5EF4-FFF2-40B4-BE49-F238E27FC236}">
                <a16:creationId xmlns:a16="http://schemas.microsoft.com/office/drawing/2014/main" id="{0E78BE70-8026-CE55-FAE5-3560E58A10D1}"/>
              </a:ext>
            </a:extLst>
          </p:cNvPr>
          <p:cNvSpPr/>
          <p:nvPr/>
        </p:nvSpPr>
        <p:spPr>
          <a:xfrm>
            <a:off x="608381" y="2254342"/>
            <a:ext cx="3016181" cy="678563"/>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A4EBD1DD-8C01-2D4D-43F1-BF268257D78A}"/>
              </a:ext>
            </a:extLst>
          </p:cNvPr>
          <p:cNvSpPr/>
          <p:nvPr/>
        </p:nvSpPr>
        <p:spPr>
          <a:xfrm>
            <a:off x="596575" y="3948085"/>
            <a:ext cx="3010127" cy="682432"/>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CE7BB6FB-A183-E27D-7B22-16F6DCA5B957}"/>
              </a:ext>
            </a:extLst>
          </p:cNvPr>
          <p:cNvSpPr/>
          <p:nvPr/>
        </p:nvSpPr>
        <p:spPr>
          <a:xfrm>
            <a:off x="608672" y="5683262"/>
            <a:ext cx="2983655" cy="649908"/>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Arrow: Left 6">
            <a:extLst>
              <a:ext uri="{FF2B5EF4-FFF2-40B4-BE49-F238E27FC236}">
                <a16:creationId xmlns:a16="http://schemas.microsoft.com/office/drawing/2014/main" id="{FFBA1687-0F48-9CDD-72F5-7B8033D9A935}"/>
              </a:ext>
            </a:extLst>
          </p:cNvPr>
          <p:cNvSpPr/>
          <p:nvPr/>
        </p:nvSpPr>
        <p:spPr>
          <a:xfrm>
            <a:off x="8279222" y="2268549"/>
            <a:ext cx="3462905" cy="651297"/>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Arrow: Left 7">
            <a:extLst>
              <a:ext uri="{FF2B5EF4-FFF2-40B4-BE49-F238E27FC236}">
                <a16:creationId xmlns:a16="http://schemas.microsoft.com/office/drawing/2014/main" id="{45A739A1-79DB-B7FB-A746-59413F1A43F1}"/>
              </a:ext>
            </a:extLst>
          </p:cNvPr>
          <p:cNvSpPr/>
          <p:nvPr/>
        </p:nvSpPr>
        <p:spPr>
          <a:xfrm>
            <a:off x="8257156" y="3951219"/>
            <a:ext cx="3498630" cy="700426"/>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Arrow: Left 8">
            <a:extLst>
              <a:ext uri="{FF2B5EF4-FFF2-40B4-BE49-F238E27FC236}">
                <a16:creationId xmlns:a16="http://schemas.microsoft.com/office/drawing/2014/main" id="{C36B879B-7540-BA8A-4704-1CF38AE9069F}"/>
              </a:ext>
            </a:extLst>
          </p:cNvPr>
          <p:cNvSpPr/>
          <p:nvPr/>
        </p:nvSpPr>
        <p:spPr>
          <a:xfrm>
            <a:off x="8283819" y="5665999"/>
            <a:ext cx="3485841" cy="640824"/>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D683B05-9643-532F-A0B7-7784381FE76C}"/>
              </a:ext>
            </a:extLst>
          </p:cNvPr>
          <p:cNvSpPr/>
          <p:nvPr/>
        </p:nvSpPr>
        <p:spPr>
          <a:xfrm>
            <a:off x="725354" y="1287505"/>
            <a:ext cx="2479523" cy="628952"/>
          </a:xfrm>
          <a:prstGeom prst="rect">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A9A9"/>
                </a:solidFill>
                <a:effectLst/>
                <a:uLnTx/>
                <a:uFillTx/>
                <a:latin typeface="Calibri" panose="020F0502020204030204"/>
                <a:ea typeface="Calibri"/>
                <a:cs typeface="Calibri"/>
              </a:rPr>
              <a:t>Challenges</a:t>
            </a:r>
            <a:endParaRPr kumimoji="0" lang="en-US" sz="1800" b="0" i="0" u="none" strike="noStrike" kern="1200" cap="none" spc="0" normalizeH="0" baseline="0" noProof="0">
              <a:ln>
                <a:noFill/>
              </a:ln>
              <a:solidFill>
                <a:srgbClr val="00A9A9"/>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02F73FC-9F08-3341-E7BB-32A06313A844}"/>
              </a:ext>
            </a:extLst>
          </p:cNvPr>
          <p:cNvSpPr/>
          <p:nvPr/>
        </p:nvSpPr>
        <p:spPr>
          <a:xfrm>
            <a:off x="8667919" y="1298739"/>
            <a:ext cx="2475644" cy="635112"/>
          </a:xfrm>
          <a:prstGeom prst="rect">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A9A9"/>
                </a:solidFill>
                <a:effectLst/>
                <a:uLnTx/>
                <a:uFillTx/>
                <a:latin typeface="Calibri" panose="020F0502020204030204"/>
                <a:ea typeface="Calibri"/>
                <a:cs typeface="Calibri"/>
              </a:rPr>
              <a:t>Conditions for Success</a:t>
            </a:r>
            <a:endParaRPr kumimoji="0" lang="en-US" sz="1800" b="0" i="0" u="none" strike="noStrike" kern="1200" cap="none" spc="0" normalizeH="0" baseline="0" noProof="0">
              <a:ln>
                <a:noFill/>
              </a:ln>
              <a:solidFill>
                <a:srgbClr val="00A9A9"/>
              </a:solidFill>
              <a:effectLst/>
              <a:uLnTx/>
              <a:uFillTx/>
              <a:latin typeface="Calibri" panose="020F0502020204030204"/>
              <a:ea typeface="+mn-ea"/>
              <a:cs typeface="+mn-cs"/>
            </a:endParaRPr>
          </a:p>
        </p:txBody>
      </p:sp>
      <p:sp>
        <p:nvSpPr>
          <p:cNvPr id="10" name="Arrow: Right 9">
            <a:extLst>
              <a:ext uri="{FF2B5EF4-FFF2-40B4-BE49-F238E27FC236}">
                <a16:creationId xmlns:a16="http://schemas.microsoft.com/office/drawing/2014/main" id="{658CF65A-885A-15E3-5CB1-FDD84F6CF412}"/>
              </a:ext>
            </a:extLst>
          </p:cNvPr>
          <p:cNvSpPr/>
          <p:nvPr/>
        </p:nvSpPr>
        <p:spPr>
          <a:xfrm>
            <a:off x="594004" y="3088227"/>
            <a:ext cx="3016180" cy="649809"/>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Calibri" panose="020F0502020204030204"/>
                <a:ea typeface="+mn-ea"/>
                <a:cs typeface="Calibri"/>
              </a:rPr>
              <a:t>G|</a:t>
            </a: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Arrow: Right 10">
            <a:extLst>
              <a:ext uri="{FF2B5EF4-FFF2-40B4-BE49-F238E27FC236}">
                <a16:creationId xmlns:a16="http://schemas.microsoft.com/office/drawing/2014/main" id="{C50834FC-A73F-DF6F-AF93-C8C44F385FE5}"/>
              </a:ext>
            </a:extLst>
          </p:cNvPr>
          <p:cNvSpPr/>
          <p:nvPr/>
        </p:nvSpPr>
        <p:spPr>
          <a:xfrm>
            <a:off x="594003" y="4827889"/>
            <a:ext cx="2987426" cy="836714"/>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Arrow: Left 13">
            <a:extLst>
              <a:ext uri="{FF2B5EF4-FFF2-40B4-BE49-F238E27FC236}">
                <a16:creationId xmlns:a16="http://schemas.microsoft.com/office/drawing/2014/main" id="{222AF138-C712-25CA-0B3C-474415453A42}"/>
              </a:ext>
            </a:extLst>
          </p:cNvPr>
          <p:cNvSpPr/>
          <p:nvPr/>
        </p:nvSpPr>
        <p:spPr>
          <a:xfrm>
            <a:off x="8255500" y="3093091"/>
            <a:ext cx="3488304" cy="697065"/>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row: Left 14">
            <a:extLst>
              <a:ext uri="{FF2B5EF4-FFF2-40B4-BE49-F238E27FC236}">
                <a16:creationId xmlns:a16="http://schemas.microsoft.com/office/drawing/2014/main" id="{E4C93B97-FC87-44EA-5DE8-2F64A0887336}"/>
              </a:ext>
            </a:extLst>
          </p:cNvPr>
          <p:cNvSpPr/>
          <p:nvPr/>
        </p:nvSpPr>
        <p:spPr>
          <a:xfrm>
            <a:off x="8255499" y="4832032"/>
            <a:ext cx="3502682" cy="671665"/>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E5A0A0CC-CF25-292E-A062-B90507397624}"/>
              </a:ext>
            </a:extLst>
          </p:cNvPr>
          <p:cNvSpPr txBox="1"/>
          <p:nvPr/>
        </p:nvSpPr>
        <p:spPr>
          <a:xfrm>
            <a:off x="694763" y="2441190"/>
            <a:ext cx="22687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Turnover of staff</a:t>
            </a:r>
            <a:endParaRPr kumimoji="0" lang="en-GB" sz="14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E9544755-D3B5-57A1-78C2-F3C8FA7D053F}"/>
              </a:ext>
            </a:extLst>
          </p:cNvPr>
          <p:cNvSpPr txBox="1"/>
          <p:nvPr/>
        </p:nvSpPr>
        <p:spPr>
          <a:xfrm>
            <a:off x="536492" y="3252493"/>
            <a:ext cx="279765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Changing cohort needs/contexts</a:t>
            </a:r>
          </a:p>
        </p:txBody>
      </p:sp>
      <p:sp>
        <p:nvSpPr>
          <p:cNvPr id="18" name="TextBox 17">
            <a:extLst>
              <a:ext uri="{FF2B5EF4-FFF2-40B4-BE49-F238E27FC236}">
                <a16:creationId xmlns:a16="http://schemas.microsoft.com/office/drawing/2014/main" id="{2B55E7F4-2AE7-9C74-D2F3-5AC1B61D1CB5}"/>
              </a:ext>
            </a:extLst>
          </p:cNvPr>
          <p:cNvSpPr txBox="1"/>
          <p:nvPr/>
        </p:nvSpPr>
        <p:spPr>
          <a:xfrm>
            <a:off x="693496" y="4103044"/>
            <a:ext cx="22687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Insufficient prioritisation</a:t>
            </a:r>
            <a:endParaRPr kumimoji="0" lang="en-GB" sz="14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A7F98B5-887A-228B-7A5B-6DB0141918BD}"/>
              </a:ext>
            </a:extLst>
          </p:cNvPr>
          <p:cNvSpPr txBox="1"/>
          <p:nvPr/>
        </p:nvSpPr>
        <p:spPr>
          <a:xfrm>
            <a:off x="590300" y="5008100"/>
            <a:ext cx="290517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Absence of mechanism for effective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impact evaluation</a:t>
            </a:r>
          </a:p>
        </p:txBody>
      </p:sp>
      <p:sp>
        <p:nvSpPr>
          <p:cNvPr id="20" name="TextBox 19">
            <a:extLst>
              <a:ext uri="{FF2B5EF4-FFF2-40B4-BE49-F238E27FC236}">
                <a16:creationId xmlns:a16="http://schemas.microsoft.com/office/drawing/2014/main" id="{4E74718C-8790-CB24-6B8A-598014BB24DF}"/>
              </a:ext>
            </a:extLst>
          </p:cNvPr>
          <p:cNvSpPr txBox="1"/>
          <p:nvPr/>
        </p:nvSpPr>
        <p:spPr>
          <a:xfrm>
            <a:off x="715908" y="5873151"/>
            <a:ext cx="219686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Lack of strategic approach</a:t>
            </a:r>
            <a:endParaRPr kumimoji="0" lang="en-US" sz="14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FBC35965-DB8D-02C9-B6CF-80EEFC073482}"/>
              </a:ext>
            </a:extLst>
          </p:cNvPr>
          <p:cNvSpPr txBox="1"/>
          <p:nvPr/>
        </p:nvSpPr>
        <p:spPr>
          <a:xfrm>
            <a:off x="8740530" y="2422146"/>
            <a:ext cx="345991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                   Leaders' Vision</a:t>
            </a:r>
            <a:endParaRPr kumimoji="0" lang="en-GB" sz="14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50BB0164-7326-75FF-2DAE-927781C17AFF}"/>
              </a:ext>
            </a:extLst>
          </p:cNvPr>
          <p:cNvSpPr txBox="1"/>
          <p:nvPr/>
        </p:nvSpPr>
        <p:spPr>
          <a:xfrm>
            <a:off x="8882261" y="4153887"/>
            <a:ext cx="31750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Calibri"/>
                <a:cs typeface="Calibri"/>
              </a:rPr>
              <a:t>          Distributed Leadership</a:t>
            </a:r>
          </a:p>
        </p:txBody>
      </p:sp>
      <p:sp>
        <p:nvSpPr>
          <p:cNvPr id="24" name="TextBox 23">
            <a:extLst>
              <a:ext uri="{FF2B5EF4-FFF2-40B4-BE49-F238E27FC236}">
                <a16:creationId xmlns:a16="http://schemas.microsoft.com/office/drawing/2014/main" id="{905DFDF8-9584-0252-493D-E533D46AF9D3}"/>
              </a:ext>
            </a:extLst>
          </p:cNvPr>
          <p:cNvSpPr txBox="1"/>
          <p:nvPr/>
        </p:nvSpPr>
        <p:spPr>
          <a:xfrm>
            <a:off x="8885643" y="4993722"/>
            <a:ext cx="33559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Calibri"/>
                <a:cs typeface="Calibri"/>
              </a:rPr>
              <a:t>Student Career Learning Journeys</a:t>
            </a:r>
          </a:p>
        </p:txBody>
      </p:sp>
      <p:sp>
        <p:nvSpPr>
          <p:cNvPr id="26" name="TextBox 25">
            <a:extLst>
              <a:ext uri="{FF2B5EF4-FFF2-40B4-BE49-F238E27FC236}">
                <a16:creationId xmlns:a16="http://schemas.microsoft.com/office/drawing/2014/main" id="{78F31CD3-81AA-D923-6D1A-E43A4D97EFDA}"/>
              </a:ext>
            </a:extLst>
          </p:cNvPr>
          <p:cNvSpPr txBox="1"/>
          <p:nvPr/>
        </p:nvSpPr>
        <p:spPr>
          <a:xfrm>
            <a:off x="8946875" y="5831724"/>
            <a:ext cx="332380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Calibri"/>
                <a:cs typeface="Calibri"/>
              </a:rPr>
              <a:t>              Impact Evaluation</a:t>
            </a:r>
          </a:p>
        </p:txBody>
      </p:sp>
      <p:sp>
        <p:nvSpPr>
          <p:cNvPr id="2" name="TextBox 1">
            <a:extLst>
              <a:ext uri="{FF2B5EF4-FFF2-40B4-BE49-F238E27FC236}">
                <a16:creationId xmlns:a16="http://schemas.microsoft.com/office/drawing/2014/main" id="{F364776D-D776-5A37-9F0C-E06FA154FD5C}"/>
              </a:ext>
            </a:extLst>
          </p:cNvPr>
          <p:cNvSpPr txBox="1"/>
          <p:nvPr/>
        </p:nvSpPr>
        <p:spPr>
          <a:xfrm>
            <a:off x="8949833" y="3287927"/>
            <a:ext cx="30353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Calibri"/>
                <a:cs typeface="Calibri"/>
              </a:rPr>
              <a:t>     Strategic Careers Planning</a:t>
            </a:r>
            <a:endParaRPr kumimoji="0" lang="en-US" sz="14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922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47A07FC-EC6F-4301-60F1-0E90F7D52D7D}"/>
              </a:ext>
            </a:extLst>
          </p:cNvPr>
          <p:cNvGraphicFramePr/>
          <p:nvPr/>
        </p:nvGraphicFramePr>
        <p:xfrm>
          <a:off x="202019" y="574158"/>
          <a:ext cx="11674548" cy="63051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E33C985-7BD5-DA05-C4EF-E89773E20DDC}"/>
              </a:ext>
            </a:extLst>
          </p:cNvPr>
          <p:cNvSpPr txBox="1"/>
          <p:nvPr/>
        </p:nvSpPr>
        <p:spPr>
          <a:xfrm>
            <a:off x="202019" y="574158"/>
            <a:ext cx="8159028"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9A9"/>
                </a:solidFill>
                <a:effectLst/>
                <a:uLnTx/>
                <a:uFillTx/>
                <a:latin typeface="Calibri" panose="020F0502020204030204"/>
                <a:ea typeface="+mn-ea"/>
                <a:cs typeface="Calibri"/>
              </a:rPr>
              <a:t>Language of the columns – what do we notice?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585857"/>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6215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F111BA-2936-0CC0-788D-3B8C3BD549A9}"/>
              </a:ext>
            </a:extLst>
          </p:cNvPr>
          <p:cNvPicPr>
            <a:picLocks noChangeAspect="1"/>
          </p:cNvPicPr>
          <p:nvPr/>
        </p:nvPicPr>
        <p:blipFill>
          <a:blip r:embed="rId3"/>
          <a:stretch>
            <a:fillRect/>
          </a:stretch>
        </p:blipFill>
        <p:spPr>
          <a:xfrm>
            <a:off x="0" y="1717219"/>
            <a:ext cx="12192000" cy="4311067"/>
          </a:xfrm>
          <a:prstGeom prst="rect">
            <a:avLst/>
          </a:prstGeom>
        </p:spPr>
      </p:pic>
    </p:spTree>
    <p:extLst>
      <p:ext uri="{BB962C8B-B14F-4D97-AF65-F5344CB8AC3E}">
        <p14:creationId xmlns:p14="http://schemas.microsoft.com/office/powerpoint/2010/main" val="3888550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F0DF0-96C7-6325-86FD-78394A451145}"/>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32A91236-975C-5CE6-697A-11832C4EE98C}"/>
              </a:ext>
            </a:extLst>
          </p:cNvPr>
          <p:cNvSpPr txBox="1"/>
          <p:nvPr/>
        </p:nvSpPr>
        <p:spPr>
          <a:xfrm>
            <a:off x="380506" y="386457"/>
            <a:ext cx="886063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A8A8"/>
                </a:solidFill>
                <a:effectLst/>
                <a:uLnTx/>
                <a:uFillTx/>
                <a:latin typeface="Calibri" panose="020F0502020204030204"/>
                <a:ea typeface="+mn-ea"/>
                <a:cs typeface="+mn-cs"/>
              </a:rPr>
              <a:t>Value of the Careers Impact internal leadership reviews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A8A8"/>
                </a:solidFill>
                <a:effectLst/>
                <a:uLnTx/>
                <a:uFillTx/>
                <a:latin typeface="Calibri" panose="020F0502020204030204"/>
                <a:ea typeface="+mn-ea"/>
                <a:cs typeface="+mn-cs"/>
              </a:rPr>
              <a:t>Schools, Special Schools and Colleges</a:t>
            </a:r>
          </a:p>
        </p:txBody>
      </p:sp>
      <p:sp>
        <p:nvSpPr>
          <p:cNvPr id="12" name="TextBox 11">
            <a:extLst>
              <a:ext uri="{FF2B5EF4-FFF2-40B4-BE49-F238E27FC236}">
                <a16:creationId xmlns:a16="http://schemas.microsoft.com/office/drawing/2014/main" id="{001974F4-3584-1EE2-5CA6-920C2F939495}"/>
              </a:ext>
            </a:extLst>
          </p:cNvPr>
          <p:cNvSpPr txBox="1"/>
          <p:nvPr/>
        </p:nvSpPr>
        <p:spPr>
          <a:xfrm>
            <a:off x="615243" y="4450995"/>
            <a:ext cx="1758506" cy="203132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rPr>
              <a:t>Improved understanding of best practice in </a:t>
            </a:r>
            <a:r>
              <a:rPr lang="en-US">
                <a:solidFill>
                  <a:srgbClr val="585857"/>
                </a:solidFill>
                <a:latin typeface="Calibri" panose="020F0502020204030204"/>
              </a:rPr>
              <a:t>careers</a:t>
            </a:r>
            <a:r>
              <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rPr>
              <a:t> leadership and of the Gatsby Benchmarks</a:t>
            </a:r>
          </a:p>
        </p:txBody>
      </p:sp>
      <p:sp>
        <p:nvSpPr>
          <p:cNvPr id="15" name="TextBox 14">
            <a:extLst>
              <a:ext uri="{FF2B5EF4-FFF2-40B4-BE49-F238E27FC236}">
                <a16:creationId xmlns:a16="http://schemas.microsoft.com/office/drawing/2014/main" id="{607F5B32-EABD-36EB-E16C-571436043124}"/>
              </a:ext>
            </a:extLst>
          </p:cNvPr>
          <p:cNvSpPr txBox="1"/>
          <p:nvPr/>
        </p:nvSpPr>
        <p:spPr>
          <a:xfrm>
            <a:off x="3657865" y="4486506"/>
            <a:ext cx="1462629" cy="175432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rPr>
              <a:t>Recognition of strengths in </a:t>
            </a:r>
            <a:r>
              <a:rPr lang="en-US">
                <a:solidFill>
                  <a:srgbClr val="585857"/>
                </a:solidFill>
                <a:latin typeface="Calibri" panose="020F0502020204030204"/>
              </a:rPr>
              <a:t>careers leadership and careers</a:t>
            </a:r>
            <a:r>
              <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rPr>
              <a:t> provision</a:t>
            </a:r>
          </a:p>
        </p:txBody>
      </p:sp>
      <p:sp>
        <p:nvSpPr>
          <p:cNvPr id="17" name="TextBox 16">
            <a:extLst>
              <a:ext uri="{FF2B5EF4-FFF2-40B4-BE49-F238E27FC236}">
                <a16:creationId xmlns:a16="http://schemas.microsoft.com/office/drawing/2014/main" id="{91095609-C352-6BA0-94E7-5EAF6DF27327}"/>
              </a:ext>
            </a:extLst>
          </p:cNvPr>
          <p:cNvSpPr txBox="1"/>
          <p:nvPr/>
        </p:nvSpPr>
        <p:spPr>
          <a:xfrm>
            <a:off x="6334047" y="4486506"/>
            <a:ext cx="170542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rPr>
              <a:t>Greater SLT engagement in and understanding of careers leadership</a:t>
            </a:r>
          </a:p>
        </p:txBody>
      </p:sp>
      <p:sp>
        <p:nvSpPr>
          <p:cNvPr id="18" name="TextBox 17">
            <a:extLst>
              <a:ext uri="{FF2B5EF4-FFF2-40B4-BE49-F238E27FC236}">
                <a16:creationId xmlns:a16="http://schemas.microsoft.com/office/drawing/2014/main" id="{2335EDB7-47E8-632F-9968-D302E1D7805F}"/>
              </a:ext>
            </a:extLst>
          </p:cNvPr>
          <p:cNvSpPr txBox="1"/>
          <p:nvPr/>
        </p:nvSpPr>
        <p:spPr>
          <a:xfrm>
            <a:off x="9241144" y="4450995"/>
            <a:ext cx="1462629"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rPr>
              <a:t>Motivation and actions to develop careers leadership and careers provision</a:t>
            </a:r>
          </a:p>
        </p:txBody>
      </p:sp>
      <p:pic>
        <p:nvPicPr>
          <p:cNvPr id="3" name="Picture 2">
            <a:extLst>
              <a:ext uri="{FF2B5EF4-FFF2-40B4-BE49-F238E27FC236}">
                <a16:creationId xmlns:a16="http://schemas.microsoft.com/office/drawing/2014/main" id="{869DAEF1-97EF-CAF9-5DCF-97237F320109}"/>
              </a:ext>
            </a:extLst>
          </p:cNvPr>
          <p:cNvPicPr>
            <a:picLocks noChangeAspect="1"/>
          </p:cNvPicPr>
          <p:nvPr/>
        </p:nvPicPr>
        <p:blipFill>
          <a:blip r:embed="rId3"/>
          <a:stretch>
            <a:fillRect/>
          </a:stretch>
        </p:blipFill>
        <p:spPr>
          <a:xfrm>
            <a:off x="128144" y="1548414"/>
            <a:ext cx="2873829" cy="2873829"/>
          </a:xfrm>
          <a:prstGeom prst="rect">
            <a:avLst/>
          </a:prstGeom>
        </p:spPr>
      </p:pic>
      <p:pic>
        <p:nvPicPr>
          <p:cNvPr id="6" name="Picture 5">
            <a:extLst>
              <a:ext uri="{FF2B5EF4-FFF2-40B4-BE49-F238E27FC236}">
                <a16:creationId xmlns:a16="http://schemas.microsoft.com/office/drawing/2014/main" id="{C272C4B8-4A25-2BAB-C740-EEC7BBEB7F94}"/>
              </a:ext>
            </a:extLst>
          </p:cNvPr>
          <p:cNvPicPr>
            <a:picLocks noChangeAspect="1"/>
          </p:cNvPicPr>
          <p:nvPr/>
        </p:nvPicPr>
        <p:blipFill>
          <a:blip r:embed="rId4"/>
          <a:stretch>
            <a:fillRect/>
          </a:stretch>
        </p:blipFill>
        <p:spPr>
          <a:xfrm>
            <a:off x="3134702" y="1754037"/>
            <a:ext cx="2873829" cy="2873829"/>
          </a:xfrm>
          <a:prstGeom prst="rect">
            <a:avLst/>
          </a:prstGeom>
        </p:spPr>
      </p:pic>
      <p:pic>
        <p:nvPicPr>
          <p:cNvPr id="8" name="Picture 7">
            <a:extLst>
              <a:ext uri="{FF2B5EF4-FFF2-40B4-BE49-F238E27FC236}">
                <a16:creationId xmlns:a16="http://schemas.microsoft.com/office/drawing/2014/main" id="{CC55F7F6-DCB7-38E1-CBE2-C6F3E56B5C4C}"/>
              </a:ext>
            </a:extLst>
          </p:cNvPr>
          <p:cNvPicPr>
            <a:picLocks noChangeAspect="1"/>
          </p:cNvPicPr>
          <p:nvPr/>
        </p:nvPicPr>
        <p:blipFill>
          <a:blip r:embed="rId5"/>
          <a:stretch>
            <a:fillRect/>
          </a:stretch>
        </p:blipFill>
        <p:spPr>
          <a:xfrm>
            <a:off x="5926596" y="1754037"/>
            <a:ext cx="2873829" cy="2873829"/>
          </a:xfrm>
          <a:prstGeom prst="rect">
            <a:avLst/>
          </a:prstGeom>
        </p:spPr>
      </p:pic>
      <p:pic>
        <p:nvPicPr>
          <p:cNvPr id="9" name="Picture 8">
            <a:extLst>
              <a:ext uri="{FF2B5EF4-FFF2-40B4-BE49-F238E27FC236}">
                <a16:creationId xmlns:a16="http://schemas.microsoft.com/office/drawing/2014/main" id="{75AF625E-B673-88A5-1B68-52E6ED274ADB}"/>
              </a:ext>
            </a:extLst>
          </p:cNvPr>
          <p:cNvPicPr>
            <a:picLocks noChangeAspect="1"/>
          </p:cNvPicPr>
          <p:nvPr/>
        </p:nvPicPr>
        <p:blipFill>
          <a:blip r:embed="rId6"/>
          <a:stretch>
            <a:fillRect/>
          </a:stretch>
        </p:blipFill>
        <p:spPr>
          <a:xfrm>
            <a:off x="9041846" y="2050672"/>
            <a:ext cx="2280557" cy="2280557"/>
          </a:xfrm>
          <a:prstGeom prst="rect">
            <a:avLst/>
          </a:prstGeom>
        </p:spPr>
      </p:pic>
    </p:spTree>
    <p:extLst>
      <p:ext uri="{BB962C8B-B14F-4D97-AF65-F5344CB8AC3E}">
        <p14:creationId xmlns:p14="http://schemas.microsoft.com/office/powerpoint/2010/main" val="1697398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CACA2-3A14-8504-ED5C-8D04BCC457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38BA12-173B-7BE5-ECF8-B322509E51D6}"/>
              </a:ext>
            </a:extLst>
          </p:cNvPr>
          <p:cNvSpPr txBox="1"/>
          <p:nvPr/>
        </p:nvSpPr>
        <p:spPr>
          <a:xfrm>
            <a:off x="874059" y="2097741"/>
            <a:ext cx="5221941" cy="172354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FFFFFF"/>
                </a:solidFill>
                <a:effectLst/>
                <a:uLnTx/>
                <a:uFillTx/>
                <a:latin typeface="Calibri" panose="020F0502020204030204"/>
                <a:ea typeface="+mn-ea"/>
                <a:cs typeface="+mn-cs"/>
              </a:rPr>
              <a:t>Careers Impact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FFFFFF"/>
                </a:solidFill>
                <a:effectLst/>
                <a:uLnTx/>
                <a:uFillTx/>
                <a:latin typeface="Calibri" panose="020F0502020204030204"/>
                <a:ea typeface="+mn-ea"/>
                <a:cs typeface="+mn-cs"/>
              </a:rPr>
              <a:t>Self-evaluation tool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585857"/>
              </a:solidFill>
              <a:effectLst/>
              <a:uLnTx/>
              <a:uFillTx/>
              <a:latin typeface="Calibri" panose="020F0502020204030204"/>
              <a:ea typeface="+mn-ea"/>
              <a:cs typeface="+mn-cs"/>
            </a:endParaRPr>
          </a:p>
        </p:txBody>
      </p:sp>
      <p:graphicFrame>
        <p:nvGraphicFramePr>
          <p:cNvPr id="3" name="Diagram 2">
            <a:extLst>
              <a:ext uri="{FF2B5EF4-FFF2-40B4-BE49-F238E27FC236}">
                <a16:creationId xmlns:a16="http://schemas.microsoft.com/office/drawing/2014/main" id="{51CE16AA-AB99-393F-FA2F-FBFF45F04F07}"/>
              </a:ext>
            </a:extLst>
          </p:cNvPr>
          <p:cNvGraphicFramePr/>
          <p:nvPr/>
        </p:nvGraphicFramePr>
        <p:xfrm>
          <a:off x="511444" y="1487155"/>
          <a:ext cx="11410546" cy="5034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3E742DCE-2D70-856E-2388-AA7DAF0CAE51}"/>
              </a:ext>
            </a:extLst>
          </p:cNvPr>
          <p:cNvSpPr txBox="1"/>
          <p:nvPr/>
        </p:nvSpPr>
        <p:spPr>
          <a:xfrm>
            <a:off x="511444" y="439207"/>
            <a:ext cx="909750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Internal leadership reviews</a:t>
            </a:r>
          </a:p>
        </p:txBody>
      </p:sp>
      <p:pic>
        <p:nvPicPr>
          <p:cNvPr id="18" name="Picture 17" descr="A diagram of careers impact&#10;&#10;Description automatically generated">
            <a:extLst>
              <a:ext uri="{FF2B5EF4-FFF2-40B4-BE49-F238E27FC236}">
                <a16:creationId xmlns:a16="http://schemas.microsoft.com/office/drawing/2014/main" id="{723B6473-4292-8A80-6259-AD2F10C93DBC}"/>
              </a:ext>
            </a:extLst>
          </p:cNvPr>
          <p:cNvPicPr>
            <a:picLocks noChangeAspect="1"/>
          </p:cNvPicPr>
          <p:nvPr/>
        </p:nvPicPr>
        <p:blipFill>
          <a:blip r:embed="rId8"/>
          <a:stretch>
            <a:fillRect/>
          </a:stretch>
        </p:blipFill>
        <p:spPr>
          <a:xfrm>
            <a:off x="5783763" y="444166"/>
            <a:ext cx="2790158" cy="1989222"/>
          </a:xfrm>
          <a:prstGeom prst="rect">
            <a:avLst/>
          </a:prstGeom>
        </p:spPr>
      </p:pic>
    </p:spTree>
    <p:extLst>
      <p:ext uri="{BB962C8B-B14F-4D97-AF65-F5344CB8AC3E}">
        <p14:creationId xmlns:p14="http://schemas.microsoft.com/office/powerpoint/2010/main" val="3676865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E27338-90D6-6603-272E-8170C4EDB3AA}"/>
              </a:ext>
            </a:extLst>
          </p:cNvPr>
          <p:cNvSpPr txBox="1"/>
          <p:nvPr/>
        </p:nvSpPr>
        <p:spPr>
          <a:xfrm>
            <a:off x="702816" y="2644170"/>
            <a:ext cx="3033161"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a:ln>
                  <a:noFill/>
                </a:ln>
                <a:solidFill>
                  <a:srgbClr val="00A9A9"/>
                </a:solidFill>
                <a:effectLst/>
                <a:uLnTx/>
                <a:uFillTx/>
                <a:latin typeface="Aptos" panose="020B0004020202020204" pitchFamily="34" charset="0"/>
                <a:ea typeface="+mn-ea"/>
                <a:cs typeface="+mn-cs"/>
              </a:rPr>
              <a:t>Session Aims</a:t>
            </a:r>
          </a:p>
        </p:txBody>
      </p:sp>
      <p:sp>
        <p:nvSpPr>
          <p:cNvPr id="3" name="TextBox 2">
            <a:extLst>
              <a:ext uri="{FF2B5EF4-FFF2-40B4-BE49-F238E27FC236}">
                <a16:creationId xmlns:a16="http://schemas.microsoft.com/office/drawing/2014/main" id="{3B14AE20-4A17-2DB5-0C5F-3180883507BB}"/>
              </a:ext>
            </a:extLst>
          </p:cNvPr>
          <p:cNvSpPr txBox="1"/>
          <p:nvPr/>
        </p:nvSpPr>
        <p:spPr>
          <a:xfrm>
            <a:off x="4513406" y="1720839"/>
            <a:ext cx="7263161" cy="37856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rPr>
              <a:t>To appreciate how engaging with the Careers Impact System can support continuous improvement.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rPr>
              <a:t>To understand the value &amp; purpose of engaging with a Careers Impact peer-to-peer review.</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rPr>
              <a:t>To understand the process and commitment to engage in a Careers Impact peer-to-peer review.</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89330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8EEC401-D139-5A40-907D-8374E0D10AAF}"/>
              </a:ext>
            </a:extLst>
          </p:cNvPr>
          <p:cNvSpPr txBox="1">
            <a:spLocks/>
          </p:cNvSpPr>
          <p:nvPr/>
        </p:nvSpPr>
        <p:spPr>
          <a:xfrm>
            <a:off x="1338513" y="1640423"/>
            <a:ext cx="9022975" cy="4437529"/>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endParaRPr kumimoji="0" lang="en-GB" sz="2600" b="0" i="0" u="none" strike="noStrike" kern="1200" cap="none" spc="0" normalizeH="0" baseline="0" noProof="0">
              <a:ln>
                <a:noFill/>
              </a:ln>
              <a:solidFill>
                <a:srgbClr val="585857"/>
              </a:solidFill>
              <a:effectLst/>
              <a:uLnTx/>
              <a:uFillTx/>
              <a:latin typeface="Calibri" panose="020F0502020204030204"/>
              <a:ea typeface="Arial Unicode MS"/>
              <a:cs typeface="+mn-cs"/>
            </a:endParaRPr>
          </a:p>
          <a:p>
            <a:pPr marL="0" lvl="1" indent="0" algn="ctr" defTabSz="1507937">
              <a:spcBef>
                <a:spcPts val="600"/>
              </a:spcBef>
              <a:spcAft>
                <a:spcPts val="600"/>
              </a:spcAft>
              <a:buSzPct val="100000"/>
              <a:buNone/>
              <a:defRPr/>
            </a:pPr>
            <a:r>
              <a:rPr kumimoji="0" lang="en-GB" sz="2600" b="0" i="0" u="none" strike="noStrike" kern="1200" cap="none" spc="0" normalizeH="0" baseline="0" noProof="0">
                <a:ln>
                  <a:noFill/>
                </a:ln>
                <a:solidFill>
                  <a:srgbClr val="585857"/>
                </a:solidFill>
                <a:effectLst/>
                <a:uLnTx/>
                <a:uFillTx/>
                <a:latin typeface="Calibri" panose="020F0502020204030204"/>
                <a:ea typeface="Arial Unicode MS"/>
                <a:cs typeface="+mn-cs"/>
              </a:rPr>
              <a:t>"As a senior leader with many 'different hats' it is easy to end up </a:t>
            </a:r>
            <a:r>
              <a:rPr lang="en-GB" sz="2600">
                <a:solidFill>
                  <a:srgbClr val="585857"/>
                </a:solidFill>
                <a:latin typeface="Calibri" panose="020F0502020204030204"/>
                <a:ea typeface="Arial Unicode MS"/>
              </a:rPr>
              <a:t>focusing</a:t>
            </a:r>
            <a:r>
              <a:rPr kumimoji="0" lang="en-GB" sz="2600" b="0" i="0" u="none" strike="noStrike" kern="1200" cap="none" spc="0" normalizeH="0" baseline="0" noProof="0">
                <a:ln>
                  <a:noFill/>
                </a:ln>
                <a:solidFill>
                  <a:srgbClr val="585857"/>
                </a:solidFill>
                <a:effectLst/>
                <a:uLnTx/>
                <a:uFillTx/>
                <a:latin typeface="Calibri" panose="020F0502020204030204"/>
                <a:ea typeface="Arial Unicode MS"/>
                <a:cs typeface="+mn-cs"/>
              </a:rPr>
              <a:t> on the operational </a:t>
            </a:r>
            <a:r>
              <a:rPr lang="en-GB" sz="2600">
                <a:solidFill>
                  <a:srgbClr val="585857"/>
                </a:solidFill>
                <a:latin typeface="Calibri" panose="020F0502020204030204"/>
                <a:ea typeface="Arial Unicode MS"/>
              </a:rPr>
              <a:t>/ </a:t>
            </a:r>
            <a:r>
              <a:rPr kumimoji="0" lang="en-GB" sz="2600" b="0" i="0" u="none" strike="noStrike" kern="1200" cap="none" spc="0" normalizeH="0" baseline="0" noProof="0">
                <a:ln>
                  <a:noFill/>
                </a:ln>
                <a:solidFill>
                  <a:srgbClr val="585857"/>
                </a:solidFill>
                <a:effectLst/>
                <a:uLnTx/>
                <a:uFillTx/>
                <a:latin typeface="Calibri" panose="020F0502020204030204"/>
                <a:ea typeface="Arial Unicode MS"/>
                <a:cs typeface="+mn-cs"/>
              </a:rPr>
              <a:t>logistical side of careers </a:t>
            </a:r>
            <a:endParaRPr lang="en-GB" sz="2600" b="0" i="0" u="none" strike="noStrike" kern="1200" cap="none" spc="0" normalizeH="0" baseline="0" noProof="0">
              <a:ln>
                <a:noFill/>
              </a:ln>
              <a:solidFill>
                <a:srgbClr val="585857"/>
              </a:solidFill>
              <a:effectLst/>
              <a:uLnTx/>
              <a:uFillTx/>
              <a:latin typeface="Calibri" panose="020F0502020204030204"/>
              <a:ea typeface="Arial Unicode MS"/>
              <a:cs typeface="Calibri"/>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0" i="0" u="none" strike="noStrike" kern="1200" cap="none" spc="0" normalizeH="0" baseline="0" noProof="0">
                <a:ln>
                  <a:noFill/>
                </a:ln>
                <a:solidFill>
                  <a:srgbClr val="585857"/>
                </a:solidFill>
                <a:effectLst/>
                <a:uLnTx/>
                <a:uFillTx/>
                <a:latin typeface="Calibri" panose="020F0502020204030204"/>
                <a:ea typeface="Arial Unicode MS"/>
                <a:cs typeface="+mn-cs"/>
              </a:rPr>
              <a:t>i.e. making sure events are happening like drop-down days or ensuring the careers advisor system is working effectively etc.  </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0" i="0" u="none" strike="noStrike" kern="1200" cap="none" spc="0" normalizeH="0" baseline="0" noProof="0">
                <a:ln>
                  <a:noFill/>
                </a:ln>
                <a:solidFill>
                  <a:srgbClr val="585857"/>
                </a:solidFill>
                <a:effectLst/>
                <a:uLnTx/>
                <a:uFillTx/>
                <a:latin typeface="Calibri" panose="020F0502020204030204"/>
                <a:ea typeface="Arial Unicode MS"/>
                <a:cs typeface="+mn-cs"/>
              </a:rPr>
              <a:t>The Career Impact internal leadership review helped create space/time to focus and reflect on the strategic side of careers and very importantly, to look at ways to improve and build our provision and impact on our students." </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endPar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rPr>
              <a:t>Senior Education Leader, (October 2024) </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rPr>
              <a:t>Careers Impact internal leadership review</a:t>
            </a:r>
            <a:endParaRPr kumimoji="0" lang="en-GB" sz="2600" b="0" i="0" u="none" strike="noStrike" kern="1200" cap="none" spc="0" normalizeH="0" baseline="0" noProof="0">
              <a:ln>
                <a:noFill/>
              </a:ln>
              <a:solidFill>
                <a:srgbClr val="585857"/>
              </a:solidFill>
              <a:effectLst/>
              <a:uLnTx/>
              <a:uFillTx/>
              <a:latin typeface="Calibri"/>
              <a:ea typeface="+mn-ea"/>
              <a:cs typeface="Calibri"/>
            </a:endParaRPr>
          </a:p>
        </p:txBody>
      </p:sp>
      <p:pic>
        <p:nvPicPr>
          <p:cNvPr id="5" name="Picture 7" descr="Logo&#10;&#10;Description automatically generated">
            <a:extLst>
              <a:ext uri="{FF2B5EF4-FFF2-40B4-BE49-F238E27FC236}">
                <a16:creationId xmlns:a16="http://schemas.microsoft.com/office/drawing/2014/main" id="{F911248C-DC20-A0B7-66A4-16520189E289}"/>
              </a:ext>
            </a:extLst>
          </p:cNvPr>
          <p:cNvPicPr>
            <a:picLocks noChangeAspect="1"/>
          </p:cNvPicPr>
          <p:nvPr/>
        </p:nvPicPr>
        <p:blipFill>
          <a:blip r:embed="rId3"/>
          <a:stretch>
            <a:fillRect/>
          </a:stretch>
        </p:blipFill>
        <p:spPr>
          <a:xfrm flipV="1">
            <a:off x="372979" y="32084"/>
            <a:ext cx="1931069" cy="1931069"/>
          </a:xfrm>
          <a:prstGeom prst="rect">
            <a:avLst/>
          </a:prstGeom>
        </p:spPr>
      </p:pic>
      <p:pic>
        <p:nvPicPr>
          <p:cNvPr id="8" name="Picture 7" descr="Logo&#10;&#10;Description automatically generated">
            <a:extLst>
              <a:ext uri="{FF2B5EF4-FFF2-40B4-BE49-F238E27FC236}">
                <a16:creationId xmlns:a16="http://schemas.microsoft.com/office/drawing/2014/main" id="{62A2B42E-649C-D87B-713C-8654FBF7362A}"/>
              </a:ext>
            </a:extLst>
          </p:cNvPr>
          <p:cNvPicPr>
            <a:picLocks noChangeAspect="1"/>
          </p:cNvPicPr>
          <p:nvPr/>
        </p:nvPicPr>
        <p:blipFill>
          <a:blip r:embed="rId3"/>
          <a:stretch>
            <a:fillRect/>
          </a:stretch>
        </p:blipFill>
        <p:spPr>
          <a:xfrm rot="10800000" flipV="1">
            <a:off x="9796177" y="4613830"/>
            <a:ext cx="1931069" cy="1931069"/>
          </a:xfrm>
          <a:prstGeom prst="rect">
            <a:avLst/>
          </a:prstGeom>
        </p:spPr>
      </p:pic>
    </p:spTree>
    <p:extLst>
      <p:ext uri="{BB962C8B-B14F-4D97-AF65-F5344CB8AC3E}">
        <p14:creationId xmlns:p14="http://schemas.microsoft.com/office/powerpoint/2010/main" val="3217873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4268BA-0D4D-BD5C-BB66-B4116FCD2ADB}"/>
              </a:ext>
            </a:extLst>
          </p:cNvPr>
          <p:cNvSpPr txBox="1"/>
          <p:nvPr/>
        </p:nvSpPr>
        <p:spPr>
          <a:xfrm>
            <a:off x="97315" y="607792"/>
            <a:ext cx="5898266" cy="120032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FFFFFF"/>
                </a:solidFill>
                <a:effectLst/>
                <a:uLnTx/>
                <a:uFillTx/>
                <a:latin typeface="Calibri" panose="020F0502020204030204"/>
                <a:ea typeface="+mn-ea"/>
                <a:cs typeface="+mn-cs"/>
              </a:rPr>
              <a:t>Who should take part in an internal leadership review?</a:t>
            </a:r>
            <a:endParaRPr lang="en-GB" sz="3600" b="1" i="0" u="none" strike="noStrike" kern="1200" cap="none" spc="0" normalizeH="0" baseline="0" noProof="0">
              <a:ln>
                <a:noFill/>
              </a:ln>
              <a:solidFill>
                <a:srgbClr val="FFFFFF"/>
              </a:solidFill>
              <a:effectLst/>
              <a:uLnTx/>
              <a:uFillTx/>
              <a:latin typeface="Calibri" panose="020F0502020204030204"/>
              <a:ea typeface="Calibri"/>
              <a:cs typeface="Calibri"/>
            </a:endParaRPr>
          </a:p>
        </p:txBody>
      </p:sp>
      <p:sp>
        <p:nvSpPr>
          <p:cNvPr id="3" name="TextBox 2">
            <a:extLst>
              <a:ext uri="{FF2B5EF4-FFF2-40B4-BE49-F238E27FC236}">
                <a16:creationId xmlns:a16="http://schemas.microsoft.com/office/drawing/2014/main" id="{58B683E9-9F1B-BE98-3622-A0BCBE7CCBE2}"/>
              </a:ext>
            </a:extLst>
          </p:cNvPr>
          <p:cNvSpPr txBox="1"/>
          <p:nvPr/>
        </p:nvSpPr>
        <p:spPr>
          <a:xfrm>
            <a:off x="6342126" y="2428755"/>
            <a:ext cx="5845434"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a:t>All those involved in the </a:t>
            </a:r>
            <a:r>
              <a:rPr lang="en-GB" sz="4000" u="sng"/>
              <a:t>distributed leadership of careers</a:t>
            </a:r>
            <a:r>
              <a:rPr lang="en-GB" sz="4000"/>
              <a:t> should be involved in the review process</a:t>
            </a:r>
            <a:r>
              <a:rPr lang="en-US" sz="4000">
                <a:ea typeface="Calibri"/>
                <a:cs typeface="Calibri"/>
              </a:rPr>
              <a:t>​</a:t>
            </a:r>
            <a:endParaRPr lang="en-US" sz="1600"/>
          </a:p>
        </p:txBody>
      </p:sp>
      <p:pic>
        <p:nvPicPr>
          <p:cNvPr id="5" name="Picture 4" descr="A group of people sitting around a table&#10;&#10;Description automatically generated">
            <a:extLst>
              <a:ext uri="{FF2B5EF4-FFF2-40B4-BE49-F238E27FC236}">
                <a16:creationId xmlns:a16="http://schemas.microsoft.com/office/drawing/2014/main" id="{5D3B8EDE-8BD2-170D-13D7-D26AB720479D}"/>
              </a:ext>
            </a:extLst>
          </p:cNvPr>
          <p:cNvPicPr>
            <a:picLocks noChangeAspect="1"/>
          </p:cNvPicPr>
          <p:nvPr/>
        </p:nvPicPr>
        <p:blipFill>
          <a:blip r:embed="rId3"/>
          <a:stretch>
            <a:fillRect/>
          </a:stretch>
        </p:blipFill>
        <p:spPr>
          <a:xfrm>
            <a:off x="311726" y="2426265"/>
            <a:ext cx="5472547" cy="3972606"/>
          </a:xfrm>
          <a:prstGeom prst="rect">
            <a:avLst/>
          </a:prstGeom>
        </p:spPr>
      </p:pic>
    </p:spTree>
    <p:extLst>
      <p:ext uri="{BB962C8B-B14F-4D97-AF65-F5344CB8AC3E}">
        <p14:creationId xmlns:p14="http://schemas.microsoft.com/office/powerpoint/2010/main" val="2814165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4268BA-0D4D-BD5C-BB66-B4116FCD2ADB}"/>
              </a:ext>
            </a:extLst>
          </p:cNvPr>
          <p:cNvSpPr txBox="1"/>
          <p:nvPr/>
        </p:nvSpPr>
        <p:spPr>
          <a:xfrm>
            <a:off x="473434" y="2359703"/>
            <a:ext cx="3348841" cy="230832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FFFFFF"/>
                </a:solidFill>
                <a:effectLst/>
                <a:uLnTx/>
                <a:uFillTx/>
                <a:latin typeface="Calibri"/>
                <a:ea typeface="Calibri"/>
                <a:cs typeface="Calibri"/>
              </a:rPr>
              <a:t>What does an internal leadership review involve? </a:t>
            </a:r>
          </a:p>
        </p:txBody>
      </p:sp>
      <p:sp>
        <p:nvSpPr>
          <p:cNvPr id="3" name="TextBox 2">
            <a:extLst>
              <a:ext uri="{FF2B5EF4-FFF2-40B4-BE49-F238E27FC236}">
                <a16:creationId xmlns:a16="http://schemas.microsoft.com/office/drawing/2014/main" id="{B201259E-C241-FA62-C0C2-EABBD6663417}"/>
              </a:ext>
            </a:extLst>
          </p:cNvPr>
          <p:cNvSpPr txBox="1"/>
          <p:nvPr/>
        </p:nvSpPr>
        <p:spPr>
          <a:xfrm>
            <a:off x="4840147" y="1714982"/>
            <a:ext cx="6881149"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dirty="0">
                <a:solidFill>
                  <a:srgbClr val="585857"/>
                </a:solidFill>
                <a:cs typeface="Segoe UI"/>
              </a:rPr>
              <a:t>The review involves colleagues reflecting on which statements in the Maturity Model best describe the practice their institution. </a:t>
            </a:r>
            <a:r>
              <a:rPr lang="en-US" sz="2400" dirty="0">
                <a:solidFill>
                  <a:srgbClr val="585857"/>
                </a:solidFill>
                <a:cs typeface="Segoe UI"/>
              </a:rPr>
              <a:t>​</a:t>
            </a:r>
            <a:endParaRPr lang="en-US" dirty="0"/>
          </a:p>
          <a:p>
            <a:pPr marL="342900" indent="-342900">
              <a:buFont typeface="Arial" panose="020B0604020202020204" pitchFamily="34" charset="0"/>
              <a:buChar char="•"/>
            </a:pPr>
            <a:endParaRPr lang="en-GB" sz="2400" dirty="0">
              <a:solidFill>
                <a:srgbClr val="585857"/>
              </a:solidFill>
              <a:ea typeface="Calibri" panose="020F0502020204030204"/>
              <a:cs typeface="Segoe UI"/>
            </a:endParaRPr>
          </a:p>
          <a:p>
            <a:pPr marL="342900" indent="-342900">
              <a:buFont typeface="Arial" panose="020B0604020202020204" pitchFamily="34" charset="0"/>
              <a:buChar char="•"/>
            </a:pPr>
            <a:r>
              <a:rPr lang="en-GB" sz="2400" dirty="0">
                <a:solidFill>
                  <a:srgbClr val="585857"/>
                </a:solidFill>
                <a:cs typeface="Segoe UI"/>
              </a:rPr>
              <a:t>They should consider the statements and the responses which indicate progressive maturity within each of the six themes. </a:t>
            </a:r>
            <a:r>
              <a:rPr lang="en-US" sz="2400" dirty="0">
                <a:solidFill>
                  <a:srgbClr val="585857"/>
                </a:solidFill>
                <a:cs typeface="Segoe UI"/>
              </a:rPr>
              <a:t>​</a:t>
            </a:r>
            <a:endParaRPr lang="en-US" sz="2400" dirty="0">
              <a:solidFill>
                <a:srgbClr val="585857"/>
              </a:solidFill>
              <a:ea typeface="Calibri" panose="020F0502020204030204"/>
              <a:cs typeface="Segoe UI"/>
            </a:endParaRPr>
          </a:p>
          <a:p>
            <a:pPr marL="342900" indent="-342900">
              <a:buFont typeface="Arial" panose="020B0604020202020204" pitchFamily="34" charset="0"/>
              <a:buChar char="•"/>
            </a:pPr>
            <a:endParaRPr lang="en-GB" sz="2400" dirty="0">
              <a:solidFill>
                <a:srgbClr val="585857"/>
              </a:solidFill>
              <a:ea typeface="Calibri" panose="020F0502020204030204"/>
              <a:cs typeface="Segoe UI"/>
            </a:endParaRPr>
          </a:p>
          <a:p>
            <a:pPr marL="342900" indent="-342900">
              <a:buFont typeface="Arial" panose="020B0604020202020204" pitchFamily="34" charset="0"/>
              <a:buChar char="•"/>
            </a:pPr>
            <a:r>
              <a:rPr lang="en-GB" sz="2400" dirty="0">
                <a:solidFill>
                  <a:srgbClr val="585857"/>
                </a:solidFill>
                <a:cs typeface="Segoe UI"/>
              </a:rPr>
              <a:t>Colleagues should do this ahead of coming together to discuss and agree a final response for each statement that represents their institution. </a:t>
            </a:r>
            <a:r>
              <a:rPr lang="en-US" sz="2400" dirty="0">
                <a:solidFill>
                  <a:srgbClr val="585857"/>
                </a:solidFill>
                <a:cs typeface="Segoe UI"/>
              </a:rPr>
              <a:t>​</a:t>
            </a:r>
            <a:endParaRPr lang="en-US" sz="2400" dirty="0">
              <a:solidFill>
                <a:srgbClr val="585857"/>
              </a:solidFill>
              <a:ea typeface="Calibri" panose="020F0502020204030204"/>
              <a:cs typeface="Segoe UI"/>
            </a:endParaRPr>
          </a:p>
        </p:txBody>
      </p:sp>
    </p:spTree>
    <p:extLst>
      <p:ext uri="{BB962C8B-B14F-4D97-AF65-F5344CB8AC3E}">
        <p14:creationId xmlns:p14="http://schemas.microsoft.com/office/powerpoint/2010/main" val="40562690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C26705-CF4E-96E2-AF04-E92506C94064}"/>
              </a:ext>
            </a:extLst>
          </p:cNvPr>
          <p:cNvSpPr/>
          <p:nvPr/>
        </p:nvSpPr>
        <p:spPr>
          <a:xfrm>
            <a:off x="712520" y="1013355"/>
            <a:ext cx="4453246" cy="2377047"/>
          </a:xfrm>
          <a:prstGeom prst="rect">
            <a:avLst/>
          </a:prstGeom>
          <a:solidFill>
            <a:schemeClr val="bg1"/>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“As the Careers Leader, I completed the process and then met with the Headteacher to discuss this.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Where there was a difference of opinion, I was able to explain my judgement and we discussed and were then able to agree on the ‘best-fit’ response.” </a:t>
            </a:r>
          </a:p>
        </p:txBody>
      </p:sp>
      <p:sp>
        <p:nvSpPr>
          <p:cNvPr id="4" name="Rectangle 3">
            <a:extLst>
              <a:ext uri="{FF2B5EF4-FFF2-40B4-BE49-F238E27FC236}">
                <a16:creationId xmlns:a16="http://schemas.microsoft.com/office/drawing/2014/main" id="{CE837C14-8E7A-D63A-AB1D-B4B5E60AA608}"/>
              </a:ext>
            </a:extLst>
          </p:cNvPr>
          <p:cNvSpPr/>
          <p:nvPr/>
        </p:nvSpPr>
        <p:spPr>
          <a:xfrm>
            <a:off x="700644" y="3968337"/>
            <a:ext cx="4453246" cy="238694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“We initially completed the self-evaluation process as a team of two (CL and SLT CL).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We then discussed with the wider Senior Leadership team which has helped to raise the profile of careers and gain further buy-in from the Headteacher and SLT.” </a:t>
            </a:r>
          </a:p>
        </p:txBody>
      </p:sp>
      <p:sp>
        <p:nvSpPr>
          <p:cNvPr id="5" name="Rectangle 4">
            <a:extLst>
              <a:ext uri="{FF2B5EF4-FFF2-40B4-BE49-F238E27FC236}">
                <a16:creationId xmlns:a16="http://schemas.microsoft.com/office/drawing/2014/main" id="{EC05EB6C-0D4E-E439-06B3-53FD33A0DD33}"/>
              </a:ext>
            </a:extLst>
          </p:cNvPr>
          <p:cNvSpPr/>
          <p:nvPr/>
        </p:nvSpPr>
        <p:spPr>
          <a:xfrm>
            <a:off x="6517575" y="619490"/>
            <a:ext cx="4465122" cy="391886"/>
          </a:xfrm>
          <a:prstGeom prst="rect">
            <a:avLst/>
          </a:prstGeom>
          <a:solidFill>
            <a:srgbClr val="00A9A9"/>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 3. Governor Collaboration</a:t>
            </a:r>
          </a:p>
        </p:txBody>
      </p:sp>
      <p:sp>
        <p:nvSpPr>
          <p:cNvPr id="6" name="Rectangle 5">
            <a:extLst>
              <a:ext uri="{FF2B5EF4-FFF2-40B4-BE49-F238E27FC236}">
                <a16:creationId xmlns:a16="http://schemas.microsoft.com/office/drawing/2014/main" id="{1FF726A4-98B1-E247-E020-AE1ECAB08380}"/>
              </a:ext>
            </a:extLst>
          </p:cNvPr>
          <p:cNvSpPr/>
          <p:nvPr/>
        </p:nvSpPr>
        <p:spPr>
          <a:xfrm>
            <a:off x="688768" y="3576451"/>
            <a:ext cx="4465122" cy="391886"/>
          </a:xfrm>
          <a:prstGeom prst="rect">
            <a:avLst/>
          </a:prstGeom>
          <a:solidFill>
            <a:srgbClr val="00A9A9"/>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2. SLT Collaboration </a:t>
            </a:r>
          </a:p>
        </p:txBody>
      </p:sp>
      <p:sp>
        <p:nvSpPr>
          <p:cNvPr id="7" name="Rectangle 6">
            <a:extLst>
              <a:ext uri="{FF2B5EF4-FFF2-40B4-BE49-F238E27FC236}">
                <a16:creationId xmlns:a16="http://schemas.microsoft.com/office/drawing/2014/main" id="{8510976A-EE04-DFDE-9BCC-DF7C1A363411}"/>
              </a:ext>
            </a:extLst>
          </p:cNvPr>
          <p:cNvSpPr/>
          <p:nvPr/>
        </p:nvSpPr>
        <p:spPr>
          <a:xfrm>
            <a:off x="6517575" y="1003461"/>
            <a:ext cx="4465122" cy="238694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highlight>
                  <a:srgbClr val="FFFFFF"/>
                </a:highlight>
                <a:uLnTx/>
                <a:uFillTx/>
                <a:latin typeface="Calibri"/>
                <a:ea typeface="+mn-ea"/>
                <a:cs typeface="+mn-cs"/>
              </a:rPr>
              <a:t>“A core group of us met together (Careers Leader, Trust Central Strategic Careers Leader, Careers Link Governor) and we agreed the ‘best-fit’ statements through discussion and debate, with elements requiring us to refer to evidence to justify our decisions with each other. These were then signed off by the headteacher.” </a:t>
            </a:r>
          </a:p>
        </p:txBody>
      </p:sp>
      <p:sp>
        <p:nvSpPr>
          <p:cNvPr id="8" name="Rectangle 7">
            <a:extLst>
              <a:ext uri="{FF2B5EF4-FFF2-40B4-BE49-F238E27FC236}">
                <a16:creationId xmlns:a16="http://schemas.microsoft.com/office/drawing/2014/main" id="{D8F0851F-072D-5DCD-1E97-E8B899F56254}"/>
              </a:ext>
            </a:extLst>
          </p:cNvPr>
          <p:cNvSpPr/>
          <p:nvPr/>
        </p:nvSpPr>
        <p:spPr>
          <a:xfrm>
            <a:off x="712520" y="601681"/>
            <a:ext cx="4453246" cy="391886"/>
          </a:xfrm>
          <a:prstGeom prst="rect">
            <a:avLst/>
          </a:prstGeom>
          <a:solidFill>
            <a:srgbClr val="00A9A9"/>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1. HT Confirmation of CL View</a:t>
            </a:r>
          </a:p>
        </p:txBody>
      </p:sp>
      <p:sp>
        <p:nvSpPr>
          <p:cNvPr id="9" name="Rectangle 8">
            <a:extLst>
              <a:ext uri="{FF2B5EF4-FFF2-40B4-BE49-F238E27FC236}">
                <a16:creationId xmlns:a16="http://schemas.microsoft.com/office/drawing/2014/main" id="{96F1FC0D-77E4-DA08-995D-9184DF5305E2}"/>
              </a:ext>
            </a:extLst>
          </p:cNvPr>
          <p:cNvSpPr/>
          <p:nvPr/>
        </p:nvSpPr>
        <p:spPr>
          <a:xfrm>
            <a:off x="6517575" y="3968336"/>
            <a:ext cx="4465122" cy="238694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“We took a 3-stage approach to complete and QA the process”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Review by Careers Team (CL and SLT CL)</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Feedback on our responses from wider SLT, including SENCo </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Final agreement by Headteacher and SLT Careers Leader of best-fit responses </a:t>
            </a:r>
          </a:p>
        </p:txBody>
      </p:sp>
      <p:sp>
        <p:nvSpPr>
          <p:cNvPr id="10" name="Rectangle 9">
            <a:extLst>
              <a:ext uri="{FF2B5EF4-FFF2-40B4-BE49-F238E27FC236}">
                <a16:creationId xmlns:a16="http://schemas.microsoft.com/office/drawing/2014/main" id="{B2B4A666-5675-1AAA-FB25-DA21B8C20FE1}"/>
              </a:ext>
            </a:extLst>
          </p:cNvPr>
          <p:cNvSpPr/>
          <p:nvPr/>
        </p:nvSpPr>
        <p:spPr>
          <a:xfrm>
            <a:off x="6517575" y="3576451"/>
            <a:ext cx="4465122" cy="391886"/>
          </a:xfrm>
          <a:prstGeom prst="rect">
            <a:avLst/>
          </a:prstGeom>
          <a:solidFill>
            <a:srgbClr val="00A9A9"/>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 4. Collaboration and SLT Confirmation </a:t>
            </a:r>
          </a:p>
        </p:txBody>
      </p:sp>
      <p:sp>
        <p:nvSpPr>
          <p:cNvPr id="11" name="TextBox 10">
            <a:extLst>
              <a:ext uri="{FF2B5EF4-FFF2-40B4-BE49-F238E27FC236}">
                <a16:creationId xmlns:a16="http://schemas.microsoft.com/office/drawing/2014/main" id="{529DBB35-C81C-B5D3-E1A6-B94EA902D744}"/>
              </a:ext>
            </a:extLst>
          </p:cNvPr>
          <p:cNvSpPr txBox="1"/>
          <p:nvPr/>
        </p:nvSpPr>
        <p:spPr>
          <a:xfrm>
            <a:off x="2646218" y="84790"/>
            <a:ext cx="6899564" cy="400110"/>
          </a:xfrm>
          <a:prstGeom prst="rect">
            <a:avLst/>
          </a:prstGeom>
          <a:solidFill>
            <a:schemeClr val="accent1">
              <a:lumMod val="75000"/>
            </a:schemeClr>
          </a:solid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Calibri"/>
                <a:ea typeface="+mn-ea"/>
                <a:cs typeface="+mn-cs"/>
              </a:rPr>
              <a:t>Approaches to completing an </a:t>
            </a:r>
            <a:r>
              <a:rPr lang="en-GB" sz="2000" b="1">
                <a:solidFill>
                  <a:prstClr val="white"/>
                </a:solidFill>
                <a:latin typeface="Calibri"/>
              </a:rPr>
              <a:t>internal</a:t>
            </a:r>
            <a:r>
              <a:rPr kumimoji="0" lang="en-GB" sz="2000" b="1" i="0" u="none" strike="noStrike" kern="1200" cap="none" spc="0" normalizeH="0" baseline="0" noProof="0">
                <a:ln>
                  <a:noFill/>
                </a:ln>
                <a:solidFill>
                  <a:prstClr val="white"/>
                </a:solidFill>
                <a:effectLst/>
                <a:uLnTx/>
                <a:uFillTx/>
                <a:latin typeface="Calibri"/>
                <a:ea typeface="+mn-ea"/>
                <a:cs typeface="+mn-cs"/>
              </a:rPr>
              <a:t> </a:t>
            </a:r>
            <a:r>
              <a:rPr lang="en-GB" sz="2000" b="1">
                <a:solidFill>
                  <a:prstClr val="white"/>
                </a:solidFill>
                <a:latin typeface="Calibri"/>
              </a:rPr>
              <a:t>leadership</a:t>
            </a:r>
            <a:r>
              <a:rPr kumimoji="0" lang="en-GB" sz="2000" b="1" i="0" u="none" strike="noStrike" kern="1200" cap="none" spc="0" normalizeH="0" baseline="0" noProof="0">
                <a:ln>
                  <a:noFill/>
                </a:ln>
                <a:solidFill>
                  <a:prstClr val="white"/>
                </a:solidFill>
                <a:effectLst/>
                <a:uLnTx/>
                <a:uFillTx/>
                <a:latin typeface="Calibri"/>
                <a:ea typeface="+mn-ea"/>
                <a:cs typeface="+mn-cs"/>
              </a:rPr>
              <a:t> </a:t>
            </a:r>
            <a:r>
              <a:rPr lang="en-GB" sz="2000" b="1">
                <a:solidFill>
                  <a:prstClr val="white"/>
                </a:solidFill>
                <a:latin typeface="Calibri"/>
              </a:rPr>
              <a:t>review</a:t>
            </a:r>
            <a:endParaRPr kumimoji="0" lang="en-GB" sz="2000" b="1"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0393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4268BA-0D4D-BD5C-BB66-B4116FCD2ADB}"/>
              </a:ext>
            </a:extLst>
          </p:cNvPr>
          <p:cNvSpPr txBox="1"/>
          <p:nvPr/>
        </p:nvSpPr>
        <p:spPr>
          <a:xfrm>
            <a:off x="432520" y="2415449"/>
            <a:ext cx="3348841"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FFFFFF"/>
                </a:solidFill>
                <a:effectLst/>
                <a:uLnTx/>
                <a:uFillTx/>
                <a:latin typeface="Calibri"/>
                <a:ea typeface="Calibri"/>
                <a:cs typeface="Calibri"/>
              </a:rPr>
              <a:t>Recording your responses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a:ln>
                <a:noFill/>
              </a:ln>
              <a:solidFill>
                <a:srgbClr val="FFFFFF"/>
              </a:solidFill>
              <a:effectLst/>
              <a:uLnTx/>
              <a:uFillTx/>
              <a:latin typeface="Calibri"/>
              <a:ea typeface="Calibri"/>
              <a:cs typeface="Calibri"/>
            </a:endParaRPr>
          </a:p>
        </p:txBody>
      </p:sp>
      <p:sp>
        <p:nvSpPr>
          <p:cNvPr id="3" name="TextBox 2">
            <a:extLst>
              <a:ext uri="{FF2B5EF4-FFF2-40B4-BE49-F238E27FC236}">
                <a16:creationId xmlns:a16="http://schemas.microsoft.com/office/drawing/2014/main" id="{8535DCC9-1F16-B515-E90F-6A29886483EC}"/>
              </a:ext>
            </a:extLst>
          </p:cNvPr>
          <p:cNvSpPr txBox="1"/>
          <p:nvPr/>
        </p:nvSpPr>
        <p:spPr>
          <a:xfrm>
            <a:off x="4685818" y="1560653"/>
            <a:ext cx="6967959"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000" dirty="0">
                <a:solidFill>
                  <a:srgbClr val="585857"/>
                </a:solidFill>
                <a:cs typeface="Segoe UI"/>
              </a:rPr>
              <a:t>The digital feature allows colleagues to record the responses collaboratively agreed during the institution's internal leadership review. </a:t>
            </a:r>
            <a:r>
              <a:rPr lang="en-US" sz="2000" dirty="0">
                <a:solidFill>
                  <a:srgbClr val="585857"/>
                </a:solidFill>
                <a:cs typeface="Segoe UI"/>
              </a:rPr>
              <a:t>​</a:t>
            </a:r>
            <a:endParaRPr lang="en-US" dirty="0">
              <a:ea typeface="Calibri" panose="020F0502020204030204"/>
              <a:cs typeface="Calibri" panose="020F0502020204030204"/>
            </a:endParaRPr>
          </a:p>
          <a:p>
            <a:pPr marL="342900" indent="-342900">
              <a:buFont typeface="Arial" panose="020B0604020202020204" pitchFamily="34" charset="0"/>
              <a:buChar char="•"/>
            </a:pPr>
            <a:endParaRPr lang="en-GB" sz="2000" dirty="0">
              <a:solidFill>
                <a:srgbClr val="585857"/>
              </a:solidFill>
              <a:ea typeface="Calibri" panose="020F0502020204030204"/>
              <a:cs typeface="Segoe UI"/>
            </a:endParaRPr>
          </a:p>
          <a:p>
            <a:pPr marL="342900" indent="-342900">
              <a:buFont typeface="Arial" panose="020B0604020202020204" pitchFamily="34" charset="0"/>
              <a:buChar char="•"/>
            </a:pPr>
            <a:r>
              <a:rPr lang="en-GB" sz="2000" dirty="0">
                <a:solidFill>
                  <a:srgbClr val="585857"/>
                </a:solidFill>
                <a:cs typeface="Segoe UI"/>
              </a:rPr>
              <a:t>There is will instant access to a summary of the institution's insights, including a graphic showing a snapshot of the institution’s indicated areas of strengths and priority action areas</a:t>
            </a:r>
            <a:r>
              <a:rPr lang="en-US" sz="2000" dirty="0">
                <a:solidFill>
                  <a:srgbClr val="585857"/>
                </a:solidFill>
                <a:cs typeface="Segoe UI"/>
              </a:rPr>
              <a:t>​</a:t>
            </a:r>
            <a:endParaRPr lang="en-US" sz="2000" dirty="0">
              <a:solidFill>
                <a:srgbClr val="585857"/>
              </a:solidFill>
              <a:ea typeface="Calibri" panose="020F0502020204030204"/>
              <a:cs typeface="Segoe UI"/>
            </a:endParaRPr>
          </a:p>
          <a:p>
            <a:pPr marL="342900" indent="-342900">
              <a:buFont typeface="Arial" panose="020B0604020202020204" pitchFamily="34" charset="0"/>
              <a:buChar char="•"/>
            </a:pPr>
            <a:r>
              <a:rPr lang="en-GB" sz="2000" dirty="0">
                <a:solidFill>
                  <a:srgbClr val="585857"/>
                </a:solidFill>
                <a:cs typeface="Segoe UI"/>
              </a:rPr>
              <a:t>These can be </a:t>
            </a:r>
            <a:r>
              <a:rPr lang="en-GB" sz="2000">
                <a:solidFill>
                  <a:srgbClr val="585857"/>
                </a:solidFill>
                <a:cs typeface="Segoe UI"/>
              </a:rPr>
              <a:t>shared </a:t>
            </a:r>
            <a:endParaRPr lang="en-US" sz="2000" dirty="0">
              <a:solidFill>
                <a:srgbClr val="585857"/>
              </a:solidFill>
              <a:ea typeface="Calibri" panose="020F0502020204030204"/>
              <a:cs typeface="Segoe UI"/>
            </a:endParaRPr>
          </a:p>
          <a:p>
            <a:pPr marL="342900" indent="-342900">
              <a:buFont typeface="Arial" panose="020B0604020202020204" pitchFamily="34" charset="0"/>
              <a:buChar char="•"/>
            </a:pPr>
            <a:endParaRPr lang="en-GB" sz="2000" dirty="0">
              <a:solidFill>
                <a:srgbClr val="585857"/>
              </a:solidFill>
              <a:ea typeface="Calibri" panose="020F0502020204030204"/>
              <a:cs typeface="Segoe UI"/>
            </a:endParaRPr>
          </a:p>
          <a:p>
            <a:pPr marL="342900" indent="-342900">
              <a:buFont typeface="Arial" panose="020B0604020202020204" pitchFamily="34" charset="0"/>
              <a:buChar char="•"/>
            </a:pPr>
            <a:r>
              <a:rPr lang="en-GB" sz="2000" dirty="0">
                <a:solidFill>
                  <a:srgbClr val="585857"/>
                </a:solidFill>
                <a:cs typeface="Segoe UI"/>
              </a:rPr>
              <a:t>The digital feature also signposts to support and resources for each theme area to drive continuous improvement</a:t>
            </a:r>
            <a:r>
              <a:rPr lang="en-US" sz="2000" dirty="0">
                <a:solidFill>
                  <a:srgbClr val="585857"/>
                </a:solidFill>
                <a:cs typeface="Segoe UI"/>
              </a:rPr>
              <a:t>​</a:t>
            </a:r>
            <a:endParaRPr lang="en-US" sz="2000" dirty="0">
              <a:solidFill>
                <a:srgbClr val="585857"/>
              </a:solidFill>
              <a:ea typeface="Calibri" panose="020F0502020204030204"/>
              <a:cs typeface="Segoe UI"/>
            </a:endParaRPr>
          </a:p>
        </p:txBody>
      </p:sp>
    </p:spTree>
    <p:extLst>
      <p:ext uri="{BB962C8B-B14F-4D97-AF65-F5344CB8AC3E}">
        <p14:creationId xmlns:p14="http://schemas.microsoft.com/office/powerpoint/2010/main" val="2205084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Connector 2">
            <a:extLst>
              <a:ext uri="{FF2B5EF4-FFF2-40B4-BE49-F238E27FC236}">
                <a16:creationId xmlns:a16="http://schemas.microsoft.com/office/drawing/2014/main" id="{C5D5D296-8504-3AED-A81C-540F4C240979}"/>
              </a:ext>
            </a:extLst>
          </p:cNvPr>
          <p:cNvSpPr>
            <a:spLocks/>
          </p:cNvSpPr>
          <p:nvPr/>
        </p:nvSpPr>
        <p:spPr>
          <a:xfrm>
            <a:off x="0" y="-891000"/>
            <a:ext cx="8640000" cy="8640000"/>
          </a:xfrm>
          <a:prstGeom prst="flowChartConnector">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GB" sz="1350" b="0" i="0" u="none" strike="noStrike" kern="1200" cap="none" spc="0" normalizeH="0" baseline="0" noProof="0" dirty="0">
              <a:ln>
                <a:noFill/>
              </a:ln>
              <a:solidFill>
                <a:srgbClr val="FFFFFF"/>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F5C3FFD8-A34C-C8B7-42FA-C8A40CE509A2}"/>
              </a:ext>
            </a:extLst>
          </p:cNvPr>
          <p:cNvSpPr txBox="1"/>
          <p:nvPr/>
        </p:nvSpPr>
        <p:spPr>
          <a:xfrm>
            <a:off x="1773201" y="1057511"/>
            <a:ext cx="5412201" cy="1938992"/>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altLang="en-GB" sz="4000" b="1" spc="-8" dirty="0">
                <a:solidFill>
                  <a:srgbClr val="0DA5A8"/>
                </a:solidFill>
                <a:latin typeface="Lato"/>
                <a:ea typeface="Lato"/>
                <a:cs typeface="Lato"/>
              </a:rPr>
              <a:t>Careers Impact </a:t>
            </a:r>
            <a:r>
              <a:rPr kumimoji="0" lang="en-US" altLang="en-GB" sz="4000" b="1" i="0" u="none" strike="noStrike" kern="1200" cap="none" spc="-8" normalizeH="0" baseline="0" noProof="0" dirty="0">
                <a:ln>
                  <a:noFill/>
                </a:ln>
                <a:solidFill>
                  <a:srgbClr val="0DA5A8"/>
                </a:solidFill>
                <a:effectLst/>
                <a:uLnTx/>
                <a:uFillTx/>
                <a:latin typeface="Lato"/>
                <a:ea typeface="Lato"/>
                <a:cs typeface="Lato"/>
              </a:rPr>
              <a:t>internal leadership review</a:t>
            </a:r>
            <a:endParaRPr lang="en-US" dirty="0"/>
          </a:p>
        </p:txBody>
      </p:sp>
      <p:pic>
        <p:nvPicPr>
          <p:cNvPr id="2" name="Online Media 1" title="Careers Impact internal leadership review">
            <a:hlinkClick r:id="" action="ppaction://media"/>
            <a:extLst>
              <a:ext uri="{FF2B5EF4-FFF2-40B4-BE49-F238E27FC236}">
                <a16:creationId xmlns:a16="http://schemas.microsoft.com/office/drawing/2014/main" id="{EA8CA2C3-57A6-5E51-66FF-F359E7080725}"/>
              </a:ext>
            </a:extLst>
          </p:cNvPr>
          <p:cNvPicPr>
            <a:picLocks noRot="1" noChangeAspect="1"/>
          </p:cNvPicPr>
          <p:nvPr>
            <a:videoFile r:link="rId1"/>
          </p:nvPr>
        </p:nvPicPr>
        <p:blipFill>
          <a:blip r:embed="rId4"/>
          <a:stretch>
            <a:fillRect/>
          </a:stretch>
        </p:blipFill>
        <p:spPr>
          <a:xfrm>
            <a:off x="1887188" y="3255935"/>
            <a:ext cx="5177484" cy="3006672"/>
          </a:xfrm>
          <a:prstGeom prst="rect">
            <a:avLst/>
          </a:prstGeom>
        </p:spPr>
      </p:pic>
    </p:spTree>
    <p:extLst>
      <p:ext uri="{BB962C8B-B14F-4D97-AF65-F5344CB8AC3E}">
        <p14:creationId xmlns:p14="http://schemas.microsoft.com/office/powerpoint/2010/main" val="3494945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Connector 2">
            <a:extLst>
              <a:ext uri="{FF2B5EF4-FFF2-40B4-BE49-F238E27FC236}">
                <a16:creationId xmlns:a16="http://schemas.microsoft.com/office/drawing/2014/main" id="{C5D5D296-8504-3AED-A81C-540F4C240979}"/>
              </a:ext>
            </a:extLst>
          </p:cNvPr>
          <p:cNvSpPr>
            <a:spLocks/>
          </p:cNvSpPr>
          <p:nvPr/>
        </p:nvSpPr>
        <p:spPr>
          <a:xfrm>
            <a:off x="1776000" y="-891000"/>
            <a:ext cx="8640000" cy="8640000"/>
          </a:xfrm>
          <a:prstGeom prst="flowChartConnector">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Picture 3">
            <a:extLst>
              <a:ext uri="{FF2B5EF4-FFF2-40B4-BE49-F238E27FC236}">
                <a16:creationId xmlns:a16="http://schemas.microsoft.com/office/drawing/2014/main" id="{0DD31034-1DA8-4171-A5E9-5BF480907F7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884045" y="-888641"/>
            <a:ext cx="8530011" cy="8530011"/>
          </a:xfrm>
          <a:prstGeom prst="rect">
            <a:avLst/>
          </a:prstGeom>
        </p:spPr>
      </p:pic>
      <p:sp>
        <p:nvSpPr>
          <p:cNvPr id="5" name="Oval 4">
            <a:extLst>
              <a:ext uri="{FF2B5EF4-FFF2-40B4-BE49-F238E27FC236}">
                <a16:creationId xmlns:a16="http://schemas.microsoft.com/office/drawing/2014/main" id="{EBD65EF1-C83B-4D60-FFA3-9AF3253B4A59}"/>
              </a:ext>
            </a:extLst>
          </p:cNvPr>
          <p:cNvSpPr/>
          <p:nvPr/>
        </p:nvSpPr>
        <p:spPr>
          <a:xfrm>
            <a:off x="4724400" y="2114550"/>
            <a:ext cx="2628900" cy="26860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solidFill>
                  <a:srgbClr val="FFFFFF"/>
                </a:solid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5C3FFD8-A34C-C8B7-42FA-C8A40CE509A2}"/>
              </a:ext>
            </a:extLst>
          </p:cNvPr>
          <p:cNvSpPr txBox="1"/>
          <p:nvPr/>
        </p:nvSpPr>
        <p:spPr>
          <a:xfrm>
            <a:off x="3845814" y="2006920"/>
            <a:ext cx="4712970" cy="313932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altLang="en-US" sz="4950" b="1" i="0" u="none" strike="noStrike" kern="1200" cap="none" spc="-8" normalizeH="0" baseline="0" noProof="0">
                <a:ln>
                  <a:noFill/>
                </a:ln>
                <a:solidFill>
                  <a:srgbClr val="0DA5A8"/>
                </a:solidFill>
                <a:effectLst/>
                <a:uLnTx/>
                <a:uFillTx/>
                <a:latin typeface="Lato" panose="020F0502020204030203" pitchFamily="34" charset="0"/>
                <a:ea typeface="+mn-ea"/>
                <a:cs typeface="Lato" panose="020F0502020204030203" pitchFamily="34" charset="0"/>
              </a:rPr>
              <a:t>Demo: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en-GB" sz="4950" b="1" i="0" u="none" strike="noStrike" kern="1200" cap="none" spc="-8" normalizeH="0" baseline="0" noProof="0">
                <a:ln>
                  <a:noFill/>
                </a:ln>
                <a:solidFill>
                  <a:srgbClr val="0DA5A8"/>
                </a:solidFill>
                <a:effectLst/>
                <a:uLnTx/>
                <a:uFillTx/>
                <a:latin typeface="Lato" panose="020F0502020204030203" pitchFamily="34" charset="0"/>
                <a:ea typeface="+mn-ea"/>
                <a:cs typeface="Lato" panose="020F0502020204030203" pitchFamily="34" charset="0"/>
              </a:rPr>
              <a:t>internal leadership review</a:t>
            </a:r>
            <a:endParaRPr kumimoji="0" lang="en-US" altLang="en-GB" sz="4950" b="1" i="0" u="none" strike="noStrike" kern="1200" cap="none" spc="-4" normalizeH="0" baseline="0" noProof="0">
              <a:ln>
                <a:noFill/>
              </a:ln>
              <a:solidFill>
                <a:srgbClr val="0DA5A8"/>
              </a:solidFill>
              <a:effectLst/>
              <a:uLnTx/>
              <a:uFillTx/>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228705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2F7EE-AA82-758A-A5EA-C23378953F17}"/>
              </a:ext>
            </a:extLst>
          </p:cNvPr>
          <p:cNvSpPr txBox="1"/>
          <p:nvPr/>
        </p:nvSpPr>
        <p:spPr>
          <a:xfrm>
            <a:off x="342632" y="129718"/>
            <a:ext cx="1002927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How to record your internal leadership review</a:t>
            </a:r>
            <a:endParaRPr kumimoji="0" lang="en-GB" sz="2000" b="1" i="0" u="none" strike="noStrike" kern="1200" cap="none" spc="0" normalizeH="0" baseline="0" noProof="0">
              <a:ln>
                <a:noFill/>
              </a:ln>
              <a:solidFill>
                <a:srgbClr val="00A9A9"/>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9A6F9E65-7937-A4B1-7610-C4F21293661F}"/>
              </a:ext>
            </a:extLst>
          </p:cNvPr>
          <p:cNvPicPr>
            <a:picLocks noChangeAspect="1"/>
          </p:cNvPicPr>
          <p:nvPr/>
        </p:nvPicPr>
        <p:blipFill rotWithShape="1">
          <a:blip r:embed="rId3"/>
          <a:srcRect r="3959"/>
          <a:stretch/>
        </p:blipFill>
        <p:spPr>
          <a:xfrm>
            <a:off x="0" y="929147"/>
            <a:ext cx="1885071" cy="5928853"/>
          </a:xfrm>
          <a:prstGeom prst="rect">
            <a:avLst/>
          </a:prstGeom>
        </p:spPr>
      </p:pic>
      <p:sp>
        <p:nvSpPr>
          <p:cNvPr id="11" name="TextBox 10">
            <a:extLst>
              <a:ext uri="{FF2B5EF4-FFF2-40B4-BE49-F238E27FC236}">
                <a16:creationId xmlns:a16="http://schemas.microsoft.com/office/drawing/2014/main" id="{C7254F49-1DC2-8BCF-832D-4B04F6803779}"/>
              </a:ext>
            </a:extLst>
          </p:cNvPr>
          <p:cNvSpPr txBox="1"/>
          <p:nvPr/>
        </p:nvSpPr>
        <p:spPr>
          <a:xfrm>
            <a:off x="2308097" y="1078747"/>
            <a:ext cx="9528303" cy="563231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585857"/>
                </a:solidFill>
                <a:effectLst/>
                <a:uLnTx/>
                <a:uFillTx/>
                <a:latin typeface="Calibri"/>
                <a:ea typeface="+mn-ea"/>
                <a:cs typeface="Calibri"/>
              </a:rPr>
              <a:t>In evaluations, go to internal leadership review, click</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585857"/>
                </a:solidFill>
                <a:effectLst/>
                <a:uLnTx/>
                <a:uFillTx/>
                <a:latin typeface="Calibri"/>
                <a:ea typeface="+mn-ea"/>
                <a:cs typeface="Calibri"/>
              </a:rPr>
              <a:t>You will require @30 minutes to record your responses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585857"/>
                </a:solidFill>
                <a:effectLst/>
                <a:uLnTx/>
                <a:uFillTx/>
                <a:latin typeface="Calibri"/>
                <a:ea typeface="+mn-ea"/>
                <a:cs typeface="Calibri"/>
              </a:rPr>
              <a:t>You will be prompted to record who took part in your internal leadership review</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585857"/>
                </a:solidFill>
                <a:effectLst/>
                <a:uLnTx/>
                <a:uFillTx/>
                <a:latin typeface="Calibri"/>
                <a:ea typeface="+mn-ea"/>
                <a:cs typeface="Calibri"/>
              </a:rPr>
              <a:t> </a:t>
            </a:r>
          </a:p>
        </p:txBody>
      </p:sp>
      <p:pic>
        <p:nvPicPr>
          <p:cNvPr id="15" name="Picture 14">
            <a:extLst>
              <a:ext uri="{FF2B5EF4-FFF2-40B4-BE49-F238E27FC236}">
                <a16:creationId xmlns:a16="http://schemas.microsoft.com/office/drawing/2014/main" id="{4858995A-802E-BAE3-B54C-30DE0B865B63}"/>
              </a:ext>
            </a:extLst>
          </p:cNvPr>
          <p:cNvPicPr>
            <a:picLocks noChangeAspect="1"/>
          </p:cNvPicPr>
          <p:nvPr/>
        </p:nvPicPr>
        <p:blipFill>
          <a:blip r:embed="rId4"/>
          <a:stretch>
            <a:fillRect/>
          </a:stretch>
        </p:blipFill>
        <p:spPr>
          <a:xfrm>
            <a:off x="1885071" y="1693510"/>
            <a:ext cx="10166252" cy="3140327"/>
          </a:xfrm>
          <a:prstGeom prst="rect">
            <a:avLst/>
          </a:prstGeom>
        </p:spPr>
      </p:pic>
    </p:spTree>
    <p:extLst>
      <p:ext uri="{BB962C8B-B14F-4D97-AF65-F5344CB8AC3E}">
        <p14:creationId xmlns:p14="http://schemas.microsoft.com/office/powerpoint/2010/main" val="383556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2F7EE-AA82-758A-A5EA-C23378953F17}"/>
              </a:ext>
            </a:extLst>
          </p:cNvPr>
          <p:cNvSpPr txBox="1"/>
          <p:nvPr/>
        </p:nvSpPr>
        <p:spPr>
          <a:xfrm>
            <a:off x="342632" y="129718"/>
            <a:ext cx="1002927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How to record your internal leadership review</a:t>
            </a:r>
            <a:endParaRPr kumimoji="0" lang="en-GB" sz="2000" b="1" i="0" u="none" strike="noStrike" kern="1200" cap="none" spc="0" normalizeH="0" baseline="0" noProof="0">
              <a:ln>
                <a:noFill/>
              </a:ln>
              <a:solidFill>
                <a:srgbClr val="00A9A9"/>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84E2A2D-7D3F-4267-0DC8-C1C6E4154B66}"/>
              </a:ext>
            </a:extLst>
          </p:cNvPr>
          <p:cNvPicPr>
            <a:picLocks noChangeAspect="1"/>
          </p:cNvPicPr>
          <p:nvPr/>
        </p:nvPicPr>
        <p:blipFill>
          <a:blip r:embed="rId3"/>
          <a:stretch>
            <a:fillRect/>
          </a:stretch>
        </p:blipFill>
        <p:spPr>
          <a:xfrm>
            <a:off x="375439" y="794970"/>
            <a:ext cx="8712290" cy="4011570"/>
          </a:xfrm>
          <a:prstGeom prst="rect">
            <a:avLst/>
          </a:prstGeom>
        </p:spPr>
      </p:pic>
      <p:sp>
        <p:nvSpPr>
          <p:cNvPr id="6" name="TextBox 5">
            <a:extLst>
              <a:ext uri="{FF2B5EF4-FFF2-40B4-BE49-F238E27FC236}">
                <a16:creationId xmlns:a16="http://schemas.microsoft.com/office/drawing/2014/main" id="{DEE14E53-F019-B17A-57D5-6FE0196AB43F}"/>
              </a:ext>
            </a:extLst>
          </p:cNvPr>
          <p:cNvSpPr txBox="1"/>
          <p:nvPr/>
        </p:nvSpPr>
        <p:spPr>
          <a:xfrm>
            <a:off x="375439" y="4933295"/>
            <a:ext cx="11483626" cy="2308324"/>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585857"/>
                </a:solidFill>
                <a:effectLst/>
                <a:uLnTx/>
                <a:uFillTx/>
                <a:latin typeface="Calibri"/>
                <a:ea typeface="+mn-ea"/>
                <a:cs typeface="Calibri"/>
              </a:rPr>
              <a:t>Each theme will take you through a series of questions and you can track progress.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585857"/>
                </a:solidFill>
                <a:effectLst/>
                <a:uLnTx/>
                <a:uFillTx/>
                <a:latin typeface="Calibri"/>
                <a:ea typeface="+mn-ea"/>
                <a:cs typeface="Calibri"/>
              </a:rPr>
              <a:t>You can save and continue, or close and return to the document later.</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585857"/>
                </a:solidFill>
                <a:effectLst/>
                <a:uLnTx/>
                <a:uFillTx/>
                <a:latin typeface="Calibri"/>
                <a:ea typeface="+mn-ea"/>
                <a:cs typeface="Calibri"/>
              </a:rPr>
              <a:t>Copy the results from your paper version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585857"/>
                </a:solidFill>
                <a:effectLst/>
                <a:uLnTx/>
                <a:uFillTx/>
                <a:latin typeface="Calibri"/>
                <a:ea typeface="+mn-ea"/>
                <a:cs typeface="Calibri"/>
              </a:rPr>
              <a:t>Any in progress or completed reviews will appear on your leadership review dashboard</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85857"/>
              </a:solidFill>
              <a:effectLst/>
              <a:uLnTx/>
              <a:uFillTx/>
              <a:latin typeface="Calibri"/>
              <a:ea typeface="+mn-ea"/>
              <a:cs typeface="Calibri"/>
            </a:endParaRPr>
          </a:p>
        </p:txBody>
      </p:sp>
    </p:spTree>
    <p:extLst>
      <p:ext uri="{BB962C8B-B14F-4D97-AF65-F5344CB8AC3E}">
        <p14:creationId xmlns:p14="http://schemas.microsoft.com/office/powerpoint/2010/main" val="3326493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2F7EE-AA82-758A-A5EA-C23378953F17}"/>
              </a:ext>
            </a:extLst>
          </p:cNvPr>
          <p:cNvSpPr txBox="1"/>
          <p:nvPr/>
        </p:nvSpPr>
        <p:spPr>
          <a:xfrm>
            <a:off x="342632" y="129718"/>
            <a:ext cx="1002927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How to record your internal leadership review</a:t>
            </a:r>
            <a:endParaRPr kumimoji="0" lang="en-GB" sz="2000" b="1" i="0" u="none" strike="noStrike" kern="1200" cap="none" spc="0" normalizeH="0" baseline="0" noProof="0">
              <a:ln>
                <a:noFill/>
              </a:ln>
              <a:solidFill>
                <a:srgbClr val="00A9A9"/>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83A0C595-3B50-68E6-5117-C84D94F9D9AA}"/>
              </a:ext>
            </a:extLst>
          </p:cNvPr>
          <p:cNvPicPr>
            <a:picLocks noChangeAspect="1"/>
          </p:cNvPicPr>
          <p:nvPr/>
        </p:nvPicPr>
        <p:blipFill>
          <a:blip r:embed="rId3"/>
          <a:stretch>
            <a:fillRect/>
          </a:stretch>
        </p:blipFill>
        <p:spPr>
          <a:xfrm>
            <a:off x="0" y="1310474"/>
            <a:ext cx="12192000" cy="4743490"/>
          </a:xfrm>
          <a:prstGeom prst="rect">
            <a:avLst/>
          </a:prstGeom>
        </p:spPr>
      </p:pic>
    </p:spTree>
    <p:extLst>
      <p:ext uri="{BB962C8B-B14F-4D97-AF65-F5344CB8AC3E}">
        <p14:creationId xmlns:p14="http://schemas.microsoft.com/office/powerpoint/2010/main" val="2506069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E3FA64-7853-9F66-55CB-E8CBFBB60658}"/>
              </a:ext>
            </a:extLst>
          </p:cNvPr>
          <p:cNvPicPr>
            <a:picLocks noChangeAspect="1"/>
          </p:cNvPicPr>
          <p:nvPr/>
        </p:nvPicPr>
        <p:blipFill rotWithShape="1">
          <a:blip r:embed="rId3"/>
          <a:srcRect r="2811"/>
          <a:stretch/>
        </p:blipFill>
        <p:spPr>
          <a:xfrm>
            <a:off x="279365" y="309282"/>
            <a:ext cx="11779801" cy="5943600"/>
          </a:xfrm>
          <a:prstGeom prst="rect">
            <a:avLst/>
          </a:prstGeom>
        </p:spPr>
      </p:pic>
    </p:spTree>
    <p:extLst>
      <p:ext uri="{BB962C8B-B14F-4D97-AF65-F5344CB8AC3E}">
        <p14:creationId xmlns:p14="http://schemas.microsoft.com/office/powerpoint/2010/main" val="989879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2F7EE-AA82-758A-A5EA-C23378953F17}"/>
              </a:ext>
            </a:extLst>
          </p:cNvPr>
          <p:cNvSpPr txBox="1"/>
          <p:nvPr/>
        </p:nvSpPr>
        <p:spPr>
          <a:xfrm>
            <a:off x="342632" y="129718"/>
            <a:ext cx="1002927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How to record your internal leadership review</a:t>
            </a:r>
            <a:endParaRPr kumimoji="0" lang="en-GB" sz="2000" b="1" i="0" u="none" strike="noStrike" kern="1200" cap="none" spc="0" normalizeH="0" baseline="0" noProof="0">
              <a:ln>
                <a:noFill/>
              </a:ln>
              <a:solidFill>
                <a:srgbClr val="00A9A9"/>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2244D73-1CD5-7CF7-892E-53B1EA9B4878}"/>
              </a:ext>
            </a:extLst>
          </p:cNvPr>
          <p:cNvPicPr>
            <a:picLocks noChangeAspect="1"/>
          </p:cNvPicPr>
          <p:nvPr/>
        </p:nvPicPr>
        <p:blipFill>
          <a:blip r:embed="rId3"/>
          <a:stretch>
            <a:fillRect/>
          </a:stretch>
        </p:blipFill>
        <p:spPr>
          <a:xfrm>
            <a:off x="0" y="1246909"/>
            <a:ext cx="12192000" cy="5238950"/>
          </a:xfrm>
          <a:prstGeom prst="rect">
            <a:avLst/>
          </a:prstGeom>
        </p:spPr>
      </p:pic>
    </p:spTree>
    <p:extLst>
      <p:ext uri="{BB962C8B-B14F-4D97-AF65-F5344CB8AC3E}">
        <p14:creationId xmlns:p14="http://schemas.microsoft.com/office/powerpoint/2010/main" val="916771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2F7EE-AA82-758A-A5EA-C23378953F17}"/>
              </a:ext>
            </a:extLst>
          </p:cNvPr>
          <p:cNvSpPr txBox="1"/>
          <p:nvPr/>
        </p:nvSpPr>
        <p:spPr>
          <a:xfrm>
            <a:off x="342632" y="129718"/>
            <a:ext cx="1002927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How to record your internal leadership review</a:t>
            </a:r>
            <a:endParaRPr kumimoji="0" lang="en-GB" sz="2000" b="1" i="0" u="none" strike="noStrike" kern="1200" cap="none" spc="0" normalizeH="0" baseline="0" noProof="0">
              <a:ln>
                <a:noFill/>
              </a:ln>
              <a:solidFill>
                <a:srgbClr val="00A9A9"/>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A04A91A-E768-05D3-9B4F-86CEE39C6E03}"/>
              </a:ext>
            </a:extLst>
          </p:cNvPr>
          <p:cNvPicPr>
            <a:picLocks noChangeAspect="1"/>
          </p:cNvPicPr>
          <p:nvPr/>
        </p:nvPicPr>
        <p:blipFill>
          <a:blip r:embed="rId3"/>
          <a:stretch>
            <a:fillRect/>
          </a:stretch>
        </p:blipFill>
        <p:spPr>
          <a:xfrm>
            <a:off x="0" y="1149927"/>
            <a:ext cx="12192000" cy="5177521"/>
          </a:xfrm>
          <a:prstGeom prst="rect">
            <a:avLst/>
          </a:prstGeom>
        </p:spPr>
      </p:pic>
    </p:spTree>
    <p:extLst>
      <p:ext uri="{BB962C8B-B14F-4D97-AF65-F5344CB8AC3E}">
        <p14:creationId xmlns:p14="http://schemas.microsoft.com/office/powerpoint/2010/main" val="1205730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2F7EE-AA82-758A-A5EA-C23378953F17}"/>
              </a:ext>
            </a:extLst>
          </p:cNvPr>
          <p:cNvSpPr txBox="1"/>
          <p:nvPr/>
        </p:nvSpPr>
        <p:spPr>
          <a:xfrm>
            <a:off x="342632" y="129718"/>
            <a:ext cx="1002927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How to record your internal leadership review</a:t>
            </a:r>
            <a:endParaRPr kumimoji="0" lang="en-GB" sz="2000" b="1" i="0" u="none" strike="noStrike" kern="1200" cap="none" spc="0" normalizeH="0" baseline="0" noProof="0">
              <a:ln>
                <a:noFill/>
              </a:ln>
              <a:solidFill>
                <a:srgbClr val="00A9A9"/>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A61D3D0-B9B5-6896-5F2A-638A10A29774}"/>
              </a:ext>
            </a:extLst>
          </p:cNvPr>
          <p:cNvPicPr>
            <a:picLocks noChangeAspect="1"/>
          </p:cNvPicPr>
          <p:nvPr/>
        </p:nvPicPr>
        <p:blipFill>
          <a:blip r:embed="rId3"/>
          <a:stretch>
            <a:fillRect/>
          </a:stretch>
        </p:blipFill>
        <p:spPr>
          <a:xfrm>
            <a:off x="0" y="1510145"/>
            <a:ext cx="12192000" cy="5019733"/>
          </a:xfrm>
          <a:prstGeom prst="rect">
            <a:avLst/>
          </a:prstGeom>
        </p:spPr>
      </p:pic>
    </p:spTree>
    <p:extLst>
      <p:ext uri="{BB962C8B-B14F-4D97-AF65-F5344CB8AC3E}">
        <p14:creationId xmlns:p14="http://schemas.microsoft.com/office/powerpoint/2010/main" val="2285184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2F7EE-AA82-758A-A5EA-C23378953F17}"/>
              </a:ext>
            </a:extLst>
          </p:cNvPr>
          <p:cNvSpPr txBox="1"/>
          <p:nvPr/>
        </p:nvSpPr>
        <p:spPr>
          <a:xfrm>
            <a:off x="342632" y="129718"/>
            <a:ext cx="1002927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How to record your internal leadership review</a:t>
            </a:r>
            <a:endParaRPr kumimoji="0" lang="en-GB" sz="2000" b="1" i="0" u="none" strike="noStrike" kern="1200" cap="none" spc="0" normalizeH="0" baseline="0" noProof="0">
              <a:ln>
                <a:noFill/>
              </a:ln>
              <a:solidFill>
                <a:srgbClr val="00A9A9"/>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FB0DCCF8-92FE-C996-ED06-88EDEA1E148D}"/>
              </a:ext>
            </a:extLst>
          </p:cNvPr>
          <p:cNvPicPr>
            <a:picLocks noChangeAspect="1"/>
          </p:cNvPicPr>
          <p:nvPr/>
        </p:nvPicPr>
        <p:blipFill>
          <a:blip r:embed="rId3"/>
          <a:stretch>
            <a:fillRect/>
          </a:stretch>
        </p:blipFill>
        <p:spPr>
          <a:xfrm>
            <a:off x="0" y="1219199"/>
            <a:ext cx="12192000" cy="5035997"/>
          </a:xfrm>
          <a:prstGeom prst="rect">
            <a:avLst/>
          </a:prstGeom>
        </p:spPr>
      </p:pic>
    </p:spTree>
    <p:extLst>
      <p:ext uri="{BB962C8B-B14F-4D97-AF65-F5344CB8AC3E}">
        <p14:creationId xmlns:p14="http://schemas.microsoft.com/office/powerpoint/2010/main" val="10829205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2F7EE-AA82-758A-A5EA-C23378953F17}"/>
              </a:ext>
            </a:extLst>
          </p:cNvPr>
          <p:cNvSpPr txBox="1"/>
          <p:nvPr/>
        </p:nvSpPr>
        <p:spPr>
          <a:xfrm>
            <a:off x="511444" y="439207"/>
            <a:ext cx="10029277"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Internal leadership reviews: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A9A9"/>
                </a:solidFill>
                <a:effectLst/>
                <a:uLnTx/>
                <a:uFillTx/>
                <a:latin typeface="Calibri" panose="020F0502020204030204"/>
                <a:ea typeface="+mn-ea"/>
                <a:cs typeface="+mn-cs"/>
              </a:rPr>
              <a:t>Recording responses and gaining insight via Compass &amp; Compass+ (from Sept 24)</a:t>
            </a:r>
          </a:p>
        </p:txBody>
      </p:sp>
      <p:sp>
        <p:nvSpPr>
          <p:cNvPr id="6" name="TextBox 5">
            <a:extLst>
              <a:ext uri="{FF2B5EF4-FFF2-40B4-BE49-F238E27FC236}">
                <a16:creationId xmlns:a16="http://schemas.microsoft.com/office/drawing/2014/main" id="{3319A42E-A6C4-2472-9E07-586665082ECD}"/>
              </a:ext>
            </a:extLst>
          </p:cNvPr>
          <p:cNvSpPr txBox="1"/>
          <p:nvPr/>
        </p:nvSpPr>
        <p:spPr>
          <a:xfrm>
            <a:off x="717220" y="5476351"/>
            <a:ext cx="1075756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585857"/>
                </a:solidFill>
                <a:effectLst/>
                <a:uLnTx/>
                <a:uFillTx/>
                <a:latin typeface="Calibri" panose="020F0502020204030204"/>
                <a:ea typeface="+mn-ea"/>
                <a:cs typeface="+mn-cs"/>
              </a:rPr>
              <a:t>Support from Help Centre articles on how to prepare for an internal leadership review, how to complete the process using the digital feature and how to find your institution’s responses and recommended actions.</a:t>
            </a:r>
          </a:p>
        </p:txBody>
      </p:sp>
      <p:sp>
        <p:nvSpPr>
          <p:cNvPr id="7" name="TextBox 6">
            <a:extLst>
              <a:ext uri="{FF2B5EF4-FFF2-40B4-BE49-F238E27FC236}">
                <a16:creationId xmlns:a16="http://schemas.microsoft.com/office/drawing/2014/main" id="{C40AEAA5-8A17-C2C8-6F2C-EF774FC6A483}"/>
              </a:ext>
            </a:extLst>
          </p:cNvPr>
          <p:cNvSpPr txBox="1"/>
          <p:nvPr/>
        </p:nvSpPr>
        <p:spPr>
          <a:xfrm>
            <a:off x="2158763" y="6073414"/>
            <a:ext cx="206996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mn-cs"/>
                <a:hlinkClick r:id="rId3"/>
              </a:rPr>
              <a:t>Compass+ Help Centre</a:t>
            </a:r>
            <a:endParaRPr kumimoji="0" lang="en-GB" sz="14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8D6BEBE-DE8A-4906-AC27-92526A9FBFB7}"/>
              </a:ext>
            </a:extLst>
          </p:cNvPr>
          <p:cNvSpPr txBox="1"/>
          <p:nvPr/>
        </p:nvSpPr>
        <p:spPr>
          <a:xfrm>
            <a:off x="7126596" y="6068546"/>
            <a:ext cx="331758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mn-cs"/>
                <a:hlinkClick r:id="rId4"/>
              </a:rPr>
              <a:t>Compass Help Centre</a:t>
            </a:r>
            <a:r>
              <a:rPr kumimoji="0" lang="en-GB" sz="1400" b="0" i="0" u="none" strike="noStrike" kern="1200" cap="none" spc="0" normalizeH="0" baseline="0" noProof="0">
                <a:ln>
                  <a:noFill/>
                </a:ln>
                <a:solidFill>
                  <a:srgbClr val="585857"/>
                </a:solidFill>
                <a:effectLst/>
                <a:uLnTx/>
                <a:uFillTx/>
                <a:latin typeface="Calibri" panose="020F0502020204030204"/>
                <a:ea typeface="+mn-ea"/>
                <a:cs typeface="+mn-cs"/>
              </a:rPr>
              <a:t> (by institution type)</a:t>
            </a:r>
          </a:p>
        </p:txBody>
      </p:sp>
      <p:pic>
        <p:nvPicPr>
          <p:cNvPr id="1028" name="Picture 4">
            <a:extLst>
              <a:ext uri="{FF2B5EF4-FFF2-40B4-BE49-F238E27FC236}">
                <a16:creationId xmlns:a16="http://schemas.microsoft.com/office/drawing/2014/main" id="{94EE70AD-3996-AABC-03C5-62B2741C6ED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27"/>
          <a:stretch/>
        </p:blipFill>
        <p:spPr bwMode="auto">
          <a:xfrm>
            <a:off x="4130130" y="1489210"/>
            <a:ext cx="7827348" cy="3879579"/>
          </a:xfrm>
          <a:prstGeom prst="rect">
            <a:avLst/>
          </a:prstGeom>
          <a:noFill/>
          <a:ln>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4EF114C5-E77B-C795-8B49-B86B263E764C}"/>
              </a:ext>
            </a:extLst>
          </p:cNvPr>
          <p:cNvGrpSpPr/>
          <p:nvPr/>
        </p:nvGrpSpPr>
        <p:grpSpPr>
          <a:xfrm>
            <a:off x="415431" y="1467731"/>
            <a:ext cx="3486662" cy="3979404"/>
            <a:chOff x="742062" y="1469648"/>
            <a:chExt cx="3486662" cy="3979404"/>
          </a:xfrm>
        </p:grpSpPr>
        <p:pic>
          <p:nvPicPr>
            <p:cNvPr id="1026" name="Picture 2">
              <a:extLst>
                <a:ext uri="{FF2B5EF4-FFF2-40B4-BE49-F238E27FC236}">
                  <a16:creationId xmlns:a16="http://schemas.microsoft.com/office/drawing/2014/main" id="{2A10321F-638E-01D8-7E86-A9FC308E979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08" r="36120" b="89918"/>
            <a:stretch/>
          </p:blipFill>
          <p:spPr bwMode="auto">
            <a:xfrm>
              <a:off x="742062" y="1469648"/>
              <a:ext cx="3486661" cy="401620"/>
            </a:xfrm>
            <a:prstGeom prst="rect">
              <a:avLst/>
            </a:prstGeom>
            <a:noFill/>
            <a:ln>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2A10321F-638E-01D8-7E86-A9FC308E979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3385" t="10366" r="2104"/>
            <a:stretch/>
          </p:blipFill>
          <p:spPr bwMode="auto">
            <a:xfrm>
              <a:off x="742063" y="1878677"/>
              <a:ext cx="3486661" cy="3570375"/>
            </a:xfrm>
            <a:prstGeom prst="rect">
              <a:avLst/>
            </a:prstGeom>
            <a:noFill/>
            <a:ln>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6322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7F88BE4-7332-BA8D-7334-5533D59634B8}"/>
              </a:ext>
            </a:extLst>
          </p:cNvPr>
          <p:cNvSpPr txBox="1"/>
          <p:nvPr/>
        </p:nvSpPr>
        <p:spPr>
          <a:xfrm>
            <a:off x="506101" y="2529357"/>
            <a:ext cx="7980942" cy="2308324"/>
          </a:xfrm>
          <a:prstGeom prst="rect">
            <a:avLst/>
          </a:prstGeom>
          <a:noFill/>
        </p:spPr>
        <p:txBody>
          <a:bodyPr wrap="square" lIns="91440" tIns="45720" rIns="91440" bIns="45720" rtlCol="0" anchor="t">
            <a:spAutoFit/>
          </a:bodyPr>
          <a:lstStyle/>
          <a:p>
            <a:r>
              <a:rPr lang="en-GB" sz="3600" b="1" dirty="0">
                <a:solidFill>
                  <a:srgbClr val="FFFFFF"/>
                </a:solidFill>
                <a:ea typeface="Calibri"/>
                <a:cs typeface="Calibri"/>
              </a:rPr>
              <a:t>Visit our </a:t>
            </a:r>
            <a:r>
              <a:rPr lang="en-GB" sz="3600" b="1" dirty="0">
                <a:solidFill>
                  <a:srgbClr val="FFFFFF"/>
                </a:solidFill>
                <a:ea typeface="Calibri"/>
                <a:cs typeface="Calibri"/>
                <a:hlinkClick r:id="rId3"/>
              </a:rPr>
              <a:t>Resource Directory</a:t>
            </a:r>
            <a:r>
              <a:rPr lang="en-GB" sz="3600" b="1" dirty="0">
                <a:solidFill>
                  <a:srgbClr val="FFFFFF"/>
                </a:solidFill>
                <a:ea typeface="Calibri"/>
                <a:cs typeface="Calibri"/>
              </a:rPr>
              <a:t> to get started with the Careers Impact    internal leadership review</a:t>
            </a:r>
          </a:p>
          <a:p>
            <a:endParaRPr lang="en-GB" sz="3600" b="1">
              <a:solidFill>
                <a:srgbClr val="FFFFFF"/>
              </a:solidFill>
              <a:ea typeface="Calibri"/>
              <a:cs typeface="Calibri"/>
            </a:endParaRPr>
          </a:p>
        </p:txBody>
      </p:sp>
    </p:spTree>
    <p:extLst>
      <p:ext uri="{BB962C8B-B14F-4D97-AF65-F5344CB8AC3E}">
        <p14:creationId xmlns:p14="http://schemas.microsoft.com/office/powerpoint/2010/main" val="26945991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8A124EA-3375-612A-BC90-A2FA735DAA04}"/>
              </a:ext>
            </a:extLst>
          </p:cNvPr>
          <p:cNvSpPr/>
          <p:nvPr/>
        </p:nvSpPr>
        <p:spPr>
          <a:xfrm>
            <a:off x="705393" y="1470548"/>
            <a:ext cx="10450287" cy="4648629"/>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03C4614-D6FA-84A9-5823-705462B72D1A}"/>
              </a:ext>
            </a:extLst>
          </p:cNvPr>
          <p:cNvSpPr txBox="1"/>
          <p:nvPr/>
        </p:nvSpPr>
        <p:spPr>
          <a:xfrm>
            <a:off x="885822" y="1909577"/>
            <a:ext cx="10089427" cy="34778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a:ln>
                  <a:noFill/>
                </a:ln>
                <a:solidFill>
                  <a:srgbClr val="FFFFFF"/>
                </a:solidFill>
                <a:effectLst/>
                <a:uLnTx/>
                <a:uFillTx/>
                <a:latin typeface="Aptos" panose="020B0004020202020204" pitchFamily="34" charset="0"/>
                <a:ea typeface="+mn-ea"/>
                <a:cs typeface="+mn-cs"/>
              </a:rPr>
              <a:t>Without strategic reflection,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a:ln>
                  <a:noFill/>
                </a:ln>
                <a:solidFill>
                  <a:srgbClr val="FFFFFF"/>
                </a:solidFill>
                <a:effectLst/>
                <a:uLnTx/>
                <a:uFillTx/>
                <a:latin typeface="Aptos" panose="020B0004020202020204" pitchFamily="34" charset="0"/>
                <a:ea typeface="+mn-ea"/>
                <a:cs typeface="+mn-cs"/>
              </a:rPr>
              <a:t>careers provision risks remaining fragmented, reactive, and disconnected from wider improvement efforts,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a:ln>
                  <a:noFill/>
                </a:ln>
                <a:solidFill>
                  <a:srgbClr val="FFFFFF"/>
                </a:solidFill>
                <a:effectLst/>
                <a:uLnTx/>
                <a:uFillTx/>
                <a:latin typeface="Aptos" panose="020B0004020202020204" pitchFamily="34" charset="0"/>
                <a:ea typeface="+mn-ea"/>
                <a:cs typeface="+mn-cs"/>
              </a:rPr>
              <a:t>ultimately limiting its impact on learners. </a:t>
            </a:r>
          </a:p>
        </p:txBody>
      </p:sp>
    </p:spTree>
    <p:extLst>
      <p:ext uri="{BB962C8B-B14F-4D97-AF65-F5344CB8AC3E}">
        <p14:creationId xmlns:p14="http://schemas.microsoft.com/office/powerpoint/2010/main" val="2727973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2345AE-24E6-30BB-5B49-8E1341368818}"/>
              </a:ext>
            </a:extLst>
          </p:cNvPr>
          <p:cNvSpPr txBox="1"/>
          <p:nvPr/>
        </p:nvSpPr>
        <p:spPr>
          <a:xfrm>
            <a:off x="4635190" y="2967335"/>
            <a:ext cx="2921620"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a:ln>
                  <a:noFill/>
                </a:ln>
                <a:solidFill>
                  <a:srgbClr val="FFFFFF"/>
                </a:solidFill>
                <a:effectLst/>
                <a:uLnTx/>
                <a:uFillTx/>
                <a:latin typeface="Calibri" panose="020F0502020204030204"/>
                <a:ea typeface="+mn-ea"/>
                <a:cs typeface="+mn-cs"/>
              </a:rPr>
              <a:t>Q&amp;A</a:t>
            </a:r>
          </a:p>
        </p:txBody>
      </p:sp>
    </p:spTree>
    <p:extLst>
      <p:ext uri="{BB962C8B-B14F-4D97-AF65-F5344CB8AC3E}">
        <p14:creationId xmlns:p14="http://schemas.microsoft.com/office/powerpoint/2010/main" val="2050423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diagram of a diagram&#10;&#10;AI-generated content may be incorrect.">
            <a:extLst>
              <a:ext uri="{FF2B5EF4-FFF2-40B4-BE49-F238E27FC236}">
                <a16:creationId xmlns:a16="http://schemas.microsoft.com/office/drawing/2014/main" id="{31136BB5-1D1A-52A3-7993-4B7FB17A6E77}"/>
              </a:ext>
            </a:extLst>
          </p:cNvPr>
          <p:cNvPicPr>
            <a:picLocks noChangeAspect="1"/>
          </p:cNvPicPr>
          <p:nvPr/>
        </p:nvPicPr>
        <p:blipFill>
          <a:blip r:embed="rId3"/>
          <a:stretch>
            <a:fillRect/>
          </a:stretch>
        </p:blipFill>
        <p:spPr>
          <a:xfrm>
            <a:off x="0" y="1485320"/>
            <a:ext cx="12192000" cy="4075314"/>
          </a:xfrm>
          <a:prstGeom prst="rect">
            <a:avLst/>
          </a:prstGeom>
        </p:spPr>
      </p:pic>
      <p:sp>
        <p:nvSpPr>
          <p:cNvPr id="5" name="TextBox 4">
            <a:extLst>
              <a:ext uri="{FF2B5EF4-FFF2-40B4-BE49-F238E27FC236}">
                <a16:creationId xmlns:a16="http://schemas.microsoft.com/office/drawing/2014/main" id="{EB3941E6-F00A-EBD3-30A4-05CD0763DD02}"/>
              </a:ext>
            </a:extLst>
          </p:cNvPr>
          <p:cNvSpPr txBox="1"/>
          <p:nvPr/>
        </p:nvSpPr>
        <p:spPr>
          <a:xfrm>
            <a:off x="447224" y="559169"/>
            <a:ext cx="846512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00A8A8"/>
                </a:solidFill>
                <a:effectLst/>
                <a:uLnTx/>
                <a:uFillTx/>
                <a:latin typeface="Lato" panose="020F0502020204030203" pitchFamily="34" charset="77"/>
                <a:ea typeface="Calibri"/>
                <a:cs typeface="Calibri"/>
              </a:rPr>
              <a:t>The Careers Impact Model</a:t>
            </a:r>
            <a:endParaRPr kumimoji="0" lang="en-GB" sz="3200" b="1" i="0" u="none" strike="noStrike" kern="1200" cap="none" spc="0" normalizeH="0" baseline="0" noProof="0">
              <a:ln>
                <a:noFill/>
              </a:ln>
              <a:solidFill>
                <a:srgbClr val="00A8A8"/>
              </a:solidFill>
              <a:effectLst/>
              <a:uLnTx/>
              <a:uFillTx/>
              <a:latin typeface="Lato" panose="020F0502020204030203" pitchFamily="34" charset="77"/>
              <a:ea typeface="+mn-ea"/>
              <a:cs typeface="+mn-cs"/>
            </a:endParaRPr>
          </a:p>
        </p:txBody>
      </p:sp>
    </p:spTree>
    <p:extLst>
      <p:ext uri="{BB962C8B-B14F-4D97-AF65-F5344CB8AC3E}">
        <p14:creationId xmlns:p14="http://schemas.microsoft.com/office/powerpoint/2010/main" val="1391113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7985194-4386-0049-95AF-53291C857C57}"/>
              </a:ext>
            </a:extLst>
          </p:cNvPr>
          <p:cNvSpPr txBox="1"/>
          <p:nvPr/>
        </p:nvSpPr>
        <p:spPr>
          <a:xfrm>
            <a:off x="370537" y="1716500"/>
            <a:ext cx="3939688" cy="3425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0" normalizeH="0" baseline="0" noProof="0">
                <a:ln>
                  <a:noFill/>
                </a:ln>
                <a:solidFill>
                  <a:srgbClr val="00A9A9"/>
                </a:solidFill>
                <a:effectLst/>
                <a:uLnTx/>
                <a:uFillTx/>
                <a:latin typeface="Aptos" panose="020B0004020202020204" pitchFamily="34" charset="0"/>
                <a:ea typeface="+mn-ea"/>
                <a:cs typeface="+mn-cs"/>
              </a:rPr>
              <a:t>What does the</a:t>
            </a:r>
            <a:r>
              <a:rPr kumimoji="0" lang="en-US" sz="4800" b="1" i="0" u="none" strike="noStrike" kern="1200" cap="none" spc="0" normalizeH="0" baseline="0" noProof="0">
                <a:ln>
                  <a:noFill/>
                </a:ln>
                <a:solidFill>
                  <a:srgbClr val="00A9A9"/>
                </a:solidFill>
                <a:effectLst/>
                <a:uLnTx/>
                <a:uFillTx/>
                <a:latin typeface="Aptos" panose="020B0004020202020204" pitchFamily="34" charset="0"/>
                <a:ea typeface="+mn-ea"/>
                <a:cs typeface="+mn-cs"/>
              </a:rPr>
              <a:t> Careers Impact System </a:t>
            </a:r>
            <a:r>
              <a:rPr kumimoji="0" lang="en-US" sz="4800" b="0" i="0" u="none" strike="noStrike" kern="1200" cap="none" spc="0" normalizeH="0" baseline="0" noProof="0">
                <a:ln>
                  <a:noFill/>
                </a:ln>
                <a:solidFill>
                  <a:srgbClr val="00A9A9"/>
                </a:solidFill>
                <a:effectLst/>
                <a:uLnTx/>
                <a:uFillTx/>
                <a:latin typeface="Aptos" panose="020B0004020202020204" pitchFamily="34" charset="0"/>
                <a:ea typeface="+mn-ea"/>
                <a:cs typeface="+mn-cs"/>
              </a:rPr>
              <a:t>give us?</a:t>
            </a:r>
          </a:p>
        </p:txBody>
      </p:sp>
      <p:graphicFrame>
        <p:nvGraphicFramePr>
          <p:cNvPr id="7" name="TextBox 1">
            <a:extLst>
              <a:ext uri="{FF2B5EF4-FFF2-40B4-BE49-F238E27FC236}">
                <a16:creationId xmlns:a16="http://schemas.microsoft.com/office/drawing/2014/main" id="{F0062126-C11A-9F7E-7343-B243A18834F2}"/>
              </a:ext>
            </a:extLst>
          </p:cNvPr>
          <p:cNvGraphicFramePr/>
          <p:nvPr/>
        </p:nvGraphicFramePr>
        <p:xfrm>
          <a:off x="4571999" y="1077686"/>
          <a:ext cx="6117772" cy="5266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3025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6920F3-C08A-7F10-F2F3-D72FAA2EF720}"/>
              </a:ext>
            </a:extLst>
          </p:cNvPr>
          <p:cNvPicPr>
            <a:picLocks noChangeAspect="1"/>
          </p:cNvPicPr>
          <p:nvPr/>
        </p:nvPicPr>
        <p:blipFill>
          <a:blip r:embed="rId3"/>
          <a:stretch>
            <a:fillRect/>
          </a:stretch>
        </p:blipFill>
        <p:spPr>
          <a:xfrm>
            <a:off x="6096000" y="2410968"/>
            <a:ext cx="6096000" cy="2036064"/>
          </a:xfrm>
          <a:prstGeom prst="rect">
            <a:avLst/>
          </a:prstGeom>
        </p:spPr>
      </p:pic>
      <p:sp>
        <p:nvSpPr>
          <p:cNvPr id="5" name="TextBox 4">
            <a:extLst>
              <a:ext uri="{FF2B5EF4-FFF2-40B4-BE49-F238E27FC236}">
                <a16:creationId xmlns:a16="http://schemas.microsoft.com/office/drawing/2014/main" id="{C03BE788-4667-6C0E-8FCD-2AC2231EB35D}"/>
              </a:ext>
            </a:extLst>
          </p:cNvPr>
          <p:cNvSpPr txBox="1"/>
          <p:nvPr/>
        </p:nvSpPr>
        <p:spPr>
          <a:xfrm>
            <a:off x="391885" y="616082"/>
            <a:ext cx="5482046" cy="574894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A9A9"/>
                </a:solidFill>
                <a:effectLst/>
                <a:uLnTx/>
                <a:uFillTx/>
                <a:latin typeface="Aptos" panose="020B0004020202020204" pitchFamily="34" charset="0"/>
                <a:ea typeface="+mn-ea"/>
                <a:cs typeface="+mn-cs"/>
              </a:rPr>
              <a:t>What is a Careers Impact internal leadership review?</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00A9A9"/>
              </a:solidFill>
              <a:effectLst/>
              <a:uLnTx/>
              <a:uFillTx/>
              <a:latin typeface="Aptos" panose="020B0004020202020204" pitchFamily="34" charset="0"/>
              <a:ea typeface="+mn-ea"/>
              <a:cs typeface="+mn-cs"/>
            </a:endParaRPr>
          </a:p>
          <a:p>
            <a:pPr marL="342900" marR="0" lvl="0" indent="-342900" algn="l" defTabSz="4572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GB" sz="1800" b="1"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Self-evaluation: </a:t>
            </a:r>
            <a:r>
              <a:rPr kumimoji="0" lang="en-GB" sz="1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Enabling institutions to reflect on their careers leadership maturity using the Careers Impact Maturity Model.</a:t>
            </a:r>
            <a:endParaRPr kumimoji="0" lang="en-GB" sz="1800" b="0" i="0" u="none" strike="noStrike" kern="1200" cap="none" spc="0" normalizeH="0" baseline="0" noProof="0">
              <a:ln>
                <a:noFill/>
              </a:ln>
              <a:solidFill>
                <a:srgbClr val="585857"/>
              </a:solidFill>
              <a:effectLst/>
              <a:uLnTx/>
              <a:uFillTx/>
              <a:latin typeface="Calibri" panose="020F0502020204030204" pitchFamily="34" charset="0"/>
              <a:ea typeface="Calibri" panose="020F0502020204030204" pitchFamily="34" charset="0"/>
              <a:cs typeface="+mn-cs"/>
            </a:endParaRPr>
          </a:p>
          <a:p>
            <a:pPr marL="342900" marR="0" lvl="0" indent="-342900" algn="l" defTabSz="4572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GB" sz="1800" b="1"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Strategic alignment: </a:t>
            </a:r>
            <a:r>
              <a:rPr kumimoji="0" lang="en-GB" sz="1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Helping centrally position careers as a driver for whole-institution improvement.</a:t>
            </a:r>
            <a:endParaRPr kumimoji="0" lang="en-GB" sz="1800" b="0" i="0" u="none" strike="noStrike" kern="1200" cap="none" spc="0" normalizeH="0" baseline="0" noProof="0">
              <a:ln>
                <a:noFill/>
              </a:ln>
              <a:solidFill>
                <a:srgbClr val="585857"/>
              </a:solidFill>
              <a:effectLst/>
              <a:uLnTx/>
              <a:uFillTx/>
              <a:latin typeface="Calibri" panose="020F0502020204030204" pitchFamily="34" charset="0"/>
              <a:ea typeface="Calibri" panose="020F0502020204030204" pitchFamily="34" charset="0"/>
              <a:cs typeface="+mn-cs"/>
            </a:endParaRPr>
          </a:p>
          <a:p>
            <a:pPr marL="342900" marR="0" lvl="0" indent="-342900" algn="l" defTabSz="4572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GB" sz="1800" b="1"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Collaborative insight:</a:t>
            </a:r>
            <a:r>
              <a:rPr kumimoji="0" lang="en-GB" sz="1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 Encouraging input from key staff to reach those most in need.</a:t>
            </a:r>
            <a:endParaRPr kumimoji="0" lang="en-GB" sz="1800" b="0" i="0" u="none" strike="noStrike" kern="1200" cap="none" spc="0" normalizeH="0" baseline="0" noProof="0">
              <a:ln>
                <a:noFill/>
              </a:ln>
              <a:solidFill>
                <a:srgbClr val="585857"/>
              </a:solidFill>
              <a:effectLst/>
              <a:uLnTx/>
              <a:uFillTx/>
              <a:latin typeface="Calibri" panose="020F0502020204030204" pitchFamily="34" charset="0"/>
              <a:ea typeface="Calibri" panose="020F0502020204030204" pitchFamily="34" charset="0"/>
              <a:cs typeface="+mn-cs"/>
            </a:endParaRPr>
          </a:p>
          <a:p>
            <a:pPr marL="342900" marR="0" lvl="0" indent="-342900" algn="l" defTabSz="4572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GB" sz="1800" b="1"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Continuous improvement: </a:t>
            </a:r>
            <a:r>
              <a:rPr kumimoji="0" lang="en-GB" sz="1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Supporting progress toward meaningful Gatsby Benchmark achievement and whole institution improvement.</a:t>
            </a:r>
            <a:endParaRPr kumimoji="0" lang="en-GB" sz="1800" b="0" i="0" u="none" strike="noStrike" kern="1200" cap="none" spc="0" normalizeH="0" baseline="0" noProof="0">
              <a:ln>
                <a:noFill/>
              </a:ln>
              <a:solidFill>
                <a:srgbClr val="585857"/>
              </a:solidFill>
              <a:effectLst/>
              <a:uLnTx/>
              <a:uFillTx/>
              <a:latin typeface="Calibri" panose="020F0502020204030204" pitchFamily="34" charset="0"/>
              <a:ea typeface="Calibri" panose="020F0502020204030204" pitchFamily="34" charset="0"/>
              <a:cs typeface="+mn-cs"/>
            </a:endParaRPr>
          </a:p>
          <a:p>
            <a:pPr marL="342900" marR="0" lvl="0" indent="-342900" algn="l" defTabSz="4572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GB" sz="1800" b="1"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Foundation for peer review: </a:t>
            </a:r>
            <a:r>
              <a:rPr kumimoji="0" lang="en-GB" sz="1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Preparing institutions for deeper engagement through peer-to-peer reviews and strategic planning.</a:t>
            </a:r>
            <a:endParaRPr kumimoji="0" lang="en-GB" sz="1800" b="0" i="0" u="none" strike="noStrike" kern="1200" cap="none" spc="0" normalizeH="0" baseline="0" noProof="0">
              <a:ln>
                <a:noFill/>
              </a:ln>
              <a:solidFill>
                <a:srgbClr val="585857"/>
              </a:solidFill>
              <a:effectLst/>
              <a:uLnTx/>
              <a:uFillTx/>
              <a:latin typeface="Calibri" panose="020F0502020204030204" pitchFamily="34" charset="0"/>
              <a:ea typeface="Calibri" panose="020F0502020204030204" pitchFamily="34" charset="0"/>
              <a:cs typeface="+mn-cs"/>
            </a:endParaRPr>
          </a:p>
        </p:txBody>
      </p:sp>
    </p:spTree>
    <p:extLst>
      <p:ext uri="{BB962C8B-B14F-4D97-AF65-F5344CB8AC3E}">
        <p14:creationId xmlns:p14="http://schemas.microsoft.com/office/powerpoint/2010/main" val="1639766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524B9C27-119E-F9C8-45F4-9A4E7E0E7406}"/>
              </a:ext>
            </a:extLst>
          </p:cNvPr>
          <p:cNvSpPr txBox="1"/>
          <p:nvPr/>
        </p:nvSpPr>
        <p:spPr>
          <a:xfrm>
            <a:off x="927463" y="1502229"/>
            <a:ext cx="10175965" cy="466344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GB" sz="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32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Times New Roman" panose="02020603050405020304" pitchFamily="18" charset="0"/>
              </a:rPr>
              <a:t>“We strongly recommend the use of the </a:t>
            </a:r>
            <a:r>
              <a:rPr kumimoji="0" lang="en-GB" sz="3200" b="0" i="0" u="sng" strike="noStrike" kern="100" cap="none" spc="0" normalizeH="0" baseline="0" noProof="0">
                <a:ln>
                  <a:noFill/>
                </a:ln>
                <a:solidFill>
                  <a:srgbClr val="467886"/>
                </a:solidFill>
                <a:effectLst/>
                <a:uLnTx/>
                <a:uFillTx/>
                <a:latin typeface="Aptos" panose="020B0004020202020204" pitchFamily="34" charset="0"/>
                <a:ea typeface="Aptos" panose="020B0004020202020204" pitchFamily="34" charset="0"/>
                <a:cs typeface="Times New Roman" panose="02020603050405020304" pitchFamily="18" charset="0"/>
                <a:hlinkClick r:id="rId3"/>
              </a:rPr>
              <a:t>Careers Impact System</a:t>
            </a:r>
            <a:r>
              <a:rPr kumimoji="0" lang="en-GB" sz="32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Times New Roman" panose="02020603050405020304" pitchFamily="18" charset="0"/>
              </a:rPr>
              <a:t> which supports a quality assured, sustainable and strategic approach to careers leadership and establishes a shared and standardised language of quality improvement for careers, aligned to school and college improvement.” </a:t>
            </a: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2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Times New Roman" panose="02020603050405020304" pitchFamily="18" charset="0"/>
              </a:rPr>
              <a:t>Department for Education Statutory Guidance: </a:t>
            </a:r>
            <a:r>
              <a:rPr kumimoji="0" lang="en-GB" sz="2800" b="0" i="0" u="sng" strike="noStrike" kern="100" cap="none" spc="0" normalizeH="0" baseline="0" noProof="0">
                <a:ln>
                  <a:noFill/>
                </a:ln>
                <a:solidFill>
                  <a:srgbClr val="467886"/>
                </a:solidFill>
                <a:effectLst/>
                <a:uLnTx/>
                <a:uFillTx/>
                <a:latin typeface="Aptos" panose="020B0004020202020204" pitchFamily="34" charset="0"/>
                <a:ea typeface="Aptos" panose="020B0004020202020204" pitchFamily="34" charset="0"/>
                <a:cs typeface="Times New Roman" panose="02020603050405020304" pitchFamily="18" charset="0"/>
                <a:hlinkClick r:id="rId4"/>
              </a:rPr>
              <a:t>Careers guidance and access for education and training providers May 2025</a:t>
            </a:r>
            <a:endParaRPr kumimoji="0" lang="en-GB" sz="2800" b="0" i="0" u="sng" strike="noStrike" kern="100" cap="none" spc="0" normalizeH="0" baseline="0" noProof="0">
              <a:ln>
                <a:noFill/>
              </a:ln>
              <a:solidFill>
                <a:srgbClr val="467886"/>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GB" sz="2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83026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76A882A2-0EFB-60A2-F26B-CB01D5AEFC03}"/>
              </a:ext>
            </a:extLst>
          </p:cNvPr>
          <p:cNvGraphicFramePr>
            <a:graphicFrameLocks noGrp="1"/>
          </p:cNvGraphicFramePr>
          <p:nvPr/>
        </p:nvGraphicFramePr>
        <p:xfrm>
          <a:off x="550816" y="1646881"/>
          <a:ext cx="11090367" cy="4323516"/>
        </p:xfrm>
        <a:graphic>
          <a:graphicData uri="http://schemas.openxmlformats.org/drawingml/2006/table">
            <a:tbl>
              <a:tblPr firstRow="1" firstCol="1" bandRow="1"/>
              <a:tblGrid>
                <a:gridCol w="1748971">
                  <a:extLst>
                    <a:ext uri="{9D8B030D-6E8A-4147-A177-3AD203B41FA5}">
                      <a16:colId xmlns:a16="http://schemas.microsoft.com/office/drawing/2014/main" val="3559270773"/>
                    </a:ext>
                  </a:extLst>
                </a:gridCol>
                <a:gridCol w="9341396">
                  <a:extLst>
                    <a:ext uri="{9D8B030D-6E8A-4147-A177-3AD203B41FA5}">
                      <a16:colId xmlns:a16="http://schemas.microsoft.com/office/drawing/2014/main" val="3109322554"/>
                    </a:ext>
                  </a:extLst>
                </a:gridCol>
              </a:tblGrid>
              <a:tr h="86320">
                <a:tc>
                  <a:txBody>
                    <a:bodyPr/>
                    <a:lstStyle/>
                    <a:p>
                      <a:r>
                        <a:rPr lang="en-GB" sz="1600" b="1" kern="100">
                          <a:solidFill>
                            <a:srgbClr val="000000"/>
                          </a:solidFill>
                          <a:effectLst/>
                          <a:latin typeface="Aptos" panose="020B0004020202020204" pitchFamily="34" charset="0"/>
                          <a:ea typeface="Times New Roman" panose="02020603050405020304" pitchFamily="18" charset="0"/>
                        </a:rPr>
                        <a:t>Evaluation Area</a:t>
                      </a:r>
                      <a:endParaRPr lang="en-GB" sz="1600" kern="100">
                        <a:effectLst/>
                        <a:latin typeface="Aptos" panose="020B0004020202020204" pitchFamily="34" charset="0"/>
                        <a:ea typeface="Times New Roman" panose="02020603050405020304" pitchFamily="18" charset="0"/>
                      </a:endParaRP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r>
                        <a:rPr lang="en-GB" sz="1600" b="1" kern="100">
                          <a:solidFill>
                            <a:srgbClr val="000000"/>
                          </a:solidFill>
                          <a:effectLst/>
                          <a:latin typeface="Aptos" panose="020B0004020202020204" pitchFamily="34" charset="0"/>
                          <a:ea typeface="Times New Roman" panose="02020603050405020304" pitchFamily="18" charset="0"/>
                        </a:rPr>
                        <a:t>Questions to consider</a:t>
                      </a:r>
                      <a:endParaRPr lang="en-GB" sz="1600" kern="100">
                        <a:effectLst/>
                        <a:latin typeface="Aptos" panose="020B0004020202020204" pitchFamily="34" charset="0"/>
                        <a:ea typeface="Times New Roman" panose="02020603050405020304" pitchFamily="18" charset="0"/>
                      </a:endParaRP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061087542"/>
                  </a:ext>
                </a:extLst>
              </a:tr>
              <a:tr h="396834">
                <a:tc>
                  <a:txBody>
                    <a:bodyPr/>
                    <a:lstStyle/>
                    <a:p>
                      <a:r>
                        <a:rPr lang="en-GB" sz="1600" b="1" kern="100">
                          <a:solidFill>
                            <a:srgbClr val="000000"/>
                          </a:solidFill>
                          <a:effectLst/>
                          <a:latin typeface="Aptos" panose="020B0004020202020204" pitchFamily="34" charset="0"/>
                          <a:ea typeface="Times New Roman" panose="02020603050405020304" pitchFamily="18" charset="0"/>
                        </a:rPr>
                        <a:t>Leadership (and Governance)</a:t>
                      </a:r>
                      <a:r>
                        <a:rPr lang="en-GB" sz="1600" kern="100">
                          <a:effectLst/>
                          <a:latin typeface="Aptos" panose="020B0004020202020204" pitchFamily="34" charset="0"/>
                          <a:ea typeface="Times New Roman" panose="02020603050405020304" pitchFamily="18" charset="0"/>
                        </a:rPr>
                        <a:t> </a:t>
                      </a: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marL="0" lvl="0" indent="0">
                        <a:buFontTx/>
                        <a:buNone/>
                      </a:pPr>
                      <a:r>
                        <a:rPr lang="en-US" sz="1600" kern="100">
                          <a:effectLst/>
                          <a:latin typeface="Aptos" panose="020B0004020202020204" pitchFamily="34" charset="0"/>
                          <a:ea typeface="Times New Roman" panose="02020603050405020304" pitchFamily="18" charset="0"/>
                        </a:rPr>
                        <a:t>How well do leaders understand learners’ needs, and how has this shaped the careers provision?</a:t>
                      </a:r>
                      <a:endParaRPr lang="en-GB" sz="1600" kern="100">
                        <a:effectLst/>
                        <a:latin typeface="Aptos" panose="020B0004020202020204" pitchFamily="34" charset="0"/>
                        <a:ea typeface="Times New Roman" panose="02020603050405020304" pitchFamily="18" charset="0"/>
                      </a:endParaRPr>
                    </a:p>
                    <a:p>
                      <a:pPr marL="0" lvl="0" indent="0">
                        <a:lnSpc>
                          <a:spcPct val="107000"/>
                        </a:lnSpc>
                        <a:buFontTx/>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Has careers provision been used to address key institutional challenges?</a:t>
                      </a: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9159583"/>
                  </a:ext>
                </a:extLst>
              </a:tr>
              <a:tr h="908425">
                <a:tc>
                  <a:txBody>
                    <a:bodyPr/>
                    <a:lstStyle/>
                    <a:p>
                      <a:r>
                        <a:rPr lang="en-GB" sz="1600" b="1" kern="100">
                          <a:solidFill>
                            <a:srgbClr val="000000"/>
                          </a:solidFill>
                          <a:effectLst/>
                          <a:latin typeface="Aptos" panose="020B0004020202020204" pitchFamily="34" charset="0"/>
                          <a:ea typeface="Times New Roman" panose="02020603050405020304" pitchFamily="18" charset="0"/>
                        </a:rPr>
                        <a:t>Curriculum</a:t>
                      </a:r>
                      <a:endParaRPr lang="en-GB" sz="1600" kern="100">
                        <a:effectLst/>
                        <a:latin typeface="Aptos" panose="020B0004020202020204" pitchFamily="34" charset="0"/>
                        <a:ea typeface="Times New Roman" panose="02020603050405020304" pitchFamily="18" charset="0"/>
                      </a:endParaRP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marL="0" lvl="0" indent="0">
                        <a:buFontTx/>
                        <a:buNone/>
                      </a:pPr>
                      <a:r>
                        <a:rPr lang="en-GB" sz="1600" kern="100">
                          <a:effectLst/>
                          <a:latin typeface="Aptos" panose="020B0004020202020204" pitchFamily="34" charset="0"/>
                          <a:ea typeface="Times New Roman" panose="02020603050405020304" pitchFamily="18" charset="0"/>
                        </a:rPr>
                        <a:t>Is the curriculum designed to build knowledge and skills for future education, training, or employment?</a:t>
                      </a:r>
                    </a:p>
                    <a:p>
                      <a:pPr marL="0" lvl="0" indent="0">
                        <a:lnSpc>
                          <a:spcPct val="107000"/>
                        </a:lnSpc>
                        <a:buFontTx/>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How does the strategic careers plan influence curriculum intent and planning?</a:t>
                      </a:r>
                    </a:p>
                    <a:p>
                      <a:pPr marL="0" lvl="0" indent="0">
                        <a:lnSpc>
                          <a:spcPct val="107000"/>
                        </a:lnSpc>
                        <a:buFontTx/>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How is destination data used to shape curriculum decisions?</a:t>
                      </a:r>
                    </a:p>
                    <a:p>
                      <a:pPr marL="0" lvl="0" indent="0">
                        <a:lnSpc>
                          <a:spcPct val="107000"/>
                        </a:lnSpc>
                        <a:spcAft>
                          <a:spcPts val="800"/>
                        </a:spcAft>
                        <a:buFontTx/>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Does the curriculum reflect local labour market needs?</a:t>
                      </a: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7848546"/>
                  </a:ext>
                </a:extLst>
              </a:tr>
              <a:tr h="631317">
                <a:tc>
                  <a:txBody>
                    <a:bodyPr/>
                    <a:lstStyle/>
                    <a:p>
                      <a:r>
                        <a:rPr lang="en-GB" sz="1600" b="1" kern="100">
                          <a:solidFill>
                            <a:srgbClr val="000000"/>
                          </a:solidFill>
                          <a:effectLst/>
                          <a:latin typeface="Aptos" panose="020B0004020202020204" pitchFamily="34" charset="0"/>
                          <a:ea typeface="Times New Roman" panose="02020603050405020304" pitchFamily="18" charset="0"/>
                        </a:rPr>
                        <a:t>Developing Teaching (and Training)</a:t>
                      </a:r>
                      <a:endParaRPr lang="en-GB" sz="1600" kern="100">
                        <a:effectLst/>
                        <a:latin typeface="Aptos" panose="020B0004020202020204" pitchFamily="34" charset="0"/>
                        <a:ea typeface="Times New Roman" panose="02020603050405020304" pitchFamily="18" charset="0"/>
                      </a:endParaRP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marL="0" lvl="0" indent="0">
                        <a:buFontTx/>
                        <a:buNone/>
                      </a:pPr>
                      <a:r>
                        <a:rPr lang="en-GB" sz="1600" kern="100">
                          <a:effectLst/>
                          <a:latin typeface="Aptos" panose="020B0004020202020204" pitchFamily="34" charset="0"/>
                          <a:ea typeface="Times New Roman" panose="02020603050405020304" pitchFamily="18" charset="0"/>
                        </a:rPr>
                        <a:t>What support is available to help staff understand labour market information and transition pathways?</a:t>
                      </a:r>
                    </a:p>
                    <a:p>
                      <a:pPr marL="0" lvl="0" indent="0">
                        <a:lnSpc>
                          <a:spcPct val="107000"/>
                        </a:lnSpc>
                        <a:buFontTx/>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How are staff supported to highlight the relevance of their subject to careers, pathways, &amp; essential skills?</a:t>
                      </a:r>
                    </a:p>
                    <a:p>
                      <a:pPr marL="0" lvl="0" indent="0">
                        <a:lnSpc>
                          <a:spcPct val="107000"/>
                        </a:lnSpc>
                        <a:buFontTx/>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How are staff supported to make links from the curriculum to careers, pathways, and essential skills? </a:t>
                      </a: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0247780"/>
                  </a:ext>
                </a:extLst>
              </a:tr>
              <a:tr h="908425">
                <a:tc>
                  <a:txBody>
                    <a:bodyPr/>
                    <a:lstStyle/>
                    <a:p>
                      <a:r>
                        <a:rPr lang="en-GB" sz="1600" b="1" kern="100">
                          <a:solidFill>
                            <a:srgbClr val="000000"/>
                          </a:solidFill>
                          <a:effectLst/>
                          <a:latin typeface="Aptos" panose="020B0004020202020204" pitchFamily="34" charset="0"/>
                          <a:ea typeface="Times New Roman" panose="02020603050405020304" pitchFamily="18" charset="0"/>
                        </a:rPr>
                        <a:t>Behaviour and Attitudes / Participation and Development</a:t>
                      </a:r>
                      <a:endParaRPr lang="en-GB" sz="1600" kern="100">
                        <a:effectLst/>
                        <a:latin typeface="Aptos" panose="020B0004020202020204" pitchFamily="34" charset="0"/>
                        <a:ea typeface="Times New Roman" panose="02020603050405020304" pitchFamily="18" charset="0"/>
                      </a:endParaRP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marL="0" lvl="0" indent="0">
                        <a:buFontTx/>
                        <a:buNone/>
                      </a:pPr>
                      <a:r>
                        <a:rPr lang="en-US" sz="1600" kern="100">
                          <a:effectLst/>
                          <a:latin typeface="Aptos" panose="020B0004020202020204" pitchFamily="34" charset="0"/>
                          <a:ea typeface="Times New Roman" panose="02020603050405020304" pitchFamily="18" charset="0"/>
                        </a:rPr>
                        <a:t>Does the strategic careers plan help build cultural capital, especially for disadvantaged learners and those with SEND?</a:t>
                      </a:r>
                      <a:endParaRPr lang="en-GB" sz="1600" kern="100">
                        <a:effectLst/>
                        <a:latin typeface="Aptos" panose="020B0004020202020204" pitchFamily="34" charset="0"/>
                        <a:ea typeface="Times New Roman" panose="02020603050405020304" pitchFamily="18" charset="0"/>
                      </a:endParaRPr>
                    </a:p>
                    <a:p>
                      <a:pPr marL="0" lvl="0" indent="0">
                        <a:lnSpc>
                          <a:spcPct val="107000"/>
                        </a:lnSpc>
                        <a:buFontTx/>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Does the strategic careers plan support positive attitudes to learning and improved engagement?</a:t>
                      </a:r>
                    </a:p>
                    <a:p>
                      <a:pPr marL="0" lvl="0" indent="0">
                        <a:lnSpc>
                          <a:spcPct val="107000"/>
                        </a:lnSpc>
                        <a:buFontTx/>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Do employer and education encounters inspire learners and improve attendance?</a:t>
                      </a: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7275315"/>
                  </a:ext>
                </a:extLst>
              </a:tr>
              <a:tr h="808663">
                <a:tc>
                  <a:txBody>
                    <a:bodyPr/>
                    <a:lstStyle/>
                    <a:p>
                      <a:r>
                        <a:rPr lang="en-GB" sz="1600" b="1" kern="100">
                          <a:solidFill>
                            <a:srgbClr val="000000"/>
                          </a:solidFill>
                          <a:effectLst/>
                          <a:latin typeface="Aptos" panose="020B0004020202020204" pitchFamily="34" charset="0"/>
                          <a:ea typeface="Times New Roman" panose="02020603050405020304" pitchFamily="18" charset="0"/>
                        </a:rPr>
                        <a:t>Inclusion</a:t>
                      </a:r>
                      <a:endParaRPr lang="en-GB" sz="1600" kern="100">
                        <a:effectLst/>
                        <a:latin typeface="Aptos" panose="020B0004020202020204" pitchFamily="34" charset="0"/>
                        <a:ea typeface="Times New Roman" panose="02020603050405020304" pitchFamily="18" charset="0"/>
                      </a:endParaRP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marL="0" lvl="0" indent="0">
                        <a:buFontTx/>
                        <a:buNone/>
                      </a:pPr>
                      <a:r>
                        <a:rPr lang="en-US" sz="1600" kern="100">
                          <a:effectLst/>
                          <a:latin typeface="Aptos" panose="020B0004020202020204" pitchFamily="34" charset="0"/>
                          <a:ea typeface="Times New Roman" panose="02020603050405020304" pitchFamily="18" charset="0"/>
                        </a:rPr>
                        <a:t>How is data on vulnerable groups used to plan targeted careers provision?</a:t>
                      </a:r>
                      <a:endParaRPr lang="en-GB" sz="1600" kern="100">
                        <a:effectLst/>
                        <a:latin typeface="Aptos" panose="020B0004020202020204" pitchFamily="34" charset="0"/>
                        <a:ea typeface="Times New Roman" panose="02020603050405020304" pitchFamily="18" charset="0"/>
                      </a:endParaRPr>
                    </a:p>
                    <a:p>
                      <a:pPr marL="0" lvl="0" indent="0">
                        <a:lnSpc>
                          <a:spcPct val="107000"/>
                        </a:lnSpc>
                        <a:buFontTx/>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How do you ensure all learners including those absent or in alternative provision access careers provision?</a:t>
                      </a:r>
                    </a:p>
                    <a:p>
                      <a:pPr marL="0" lvl="0" indent="0">
                        <a:lnSpc>
                          <a:spcPct val="107000"/>
                        </a:lnSpc>
                        <a:buFontTx/>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What evidence shows the impact of differentiated careers provision for vulnerable learners?</a:t>
                      </a:r>
                    </a:p>
                  </a:txBody>
                  <a:tcPr marL="35313" marR="353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6478852"/>
                  </a:ext>
                </a:extLst>
              </a:tr>
            </a:tbl>
          </a:graphicData>
        </a:graphic>
      </p:graphicFrame>
      <p:sp>
        <p:nvSpPr>
          <p:cNvPr id="7" name="TextBox 6">
            <a:extLst>
              <a:ext uri="{FF2B5EF4-FFF2-40B4-BE49-F238E27FC236}">
                <a16:creationId xmlns:a16="http://schemas.microsoft.com/office/drawing/2014/main" id="{ADC2F275-2A8B-67AB-C656-27F09C283F1E}"/>
              </a:ext>
            </a:extLst>
          </p:cNvPr>
          <p:cNvSpPr txBox="1"/>
          <p:nvPr/>
        </p:nvSpPr>
        <p:spPr>
          <a:xfrm>
            <a:off x="550816" y="410549"/>
            <a:ext cx="9181013"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A9A9"/>
                </a:solidFill>
                <a:effectLst/>
                <a:uLnTx/>
                <a:uFillTx/>
                <a:latin typeface="Aptos" panose="020B0004020202020204" pitchFamily="34" charset="0"/>
                <a:ea typeface="+mn-ea"/>
                <a:cs typeface="+mn-cs"/>
              </a:rPr>
              <a:t>Confident articulation of impact across new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A9A9"/>
                </a:solidFill>
                <a:effectLst/>
                <a:uLnTx/>
                <a:uFillTx/>
                <a:latin typeface="Aptos" panose="020B0004020202020204" pitchFamily="34" charset="0"/>
                <a:ea typeface="+mn-ea"/>
                <a:cs typeface="+mn-cs"/>
              </a:rPr>
              <a:t>Ofsted Evaluation areas</a:t>
            </a:r>
          </a:p>
        </p:txBody>
      </p:sp>
    </p:spTree>
    <p:extLst>
      <p:ext uri="{BB962C8B-B14F-4D97-AF65-F5344CB8AC3E}">
        <p14:creationId xmlns:p14="http://schemas.microsoft.com/office/powerpoint/2010/main" val="2485616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765F88-CF01-7C68-CFE1-71FEEE21F327}"/>
              </a:ext>
            </a:extLst>
          </p:cNvPr>
          <p:cNvSpPr txBox="1"/>
          <p:nvPr/>
        </p:nvSpPr>
        <p:spPr>
          <a:xfrm>
            <a:off x="5016137" y="1388931"/>
            <a:ext cx="7014753" cy="5150769"/>
          </a:xfrm>
          <a:prstGeom prst="rect">
            <a:avLst/>
          </a:prstGeom>
          <a:noFill/>
        </p:spPr>
        <p:txBody>
          <a:bodyPr wrap="square" rtlCol="0">
            <a:spAutoFit/>
          </a:bodyPr>
          <a:lstStyle/>
          <a:p>
            <a:pPr marL="0" marR="0" lvl="0" indent="0" algn="l" defTabSz="457200" rtl="0" eaLnBrk="1" fontAlgn="auto" latinLnBrk="0" hangingPunct="1">
              <a:lnSpc>
                <a:spcPct val="107000"/>
              </a:lnSpc>
              <a:spcBef>
                <a:spcPts val="0"/>
              </a:spcBef>
              <a:spcAft>
                <a:spcPts val="800"/>
              </a:spcAft>
              <a:buClrTx/>
              <a:buSzTx/>
              <a:buFontTx/>
              <a:buNone/>
              <a:tabLst>
                <a:tab pos="457200" algn="l"/>
              </a:tabLst>
              <a:defRPr/>
            </a:pPr>
            <a:r>
              <a:rPr kumimoji="0" lang="en-GB" sz="1800" b="1" i="0" u="none" strike="noStrike" kern="100" cap="none" spc="0" normalizeH="0" baseline="0" noProof="0">
                <a:ln>
                  <a:noFill/>
                </a:ln>
                <a:solidFill>
                  <a:srgbClr val="00A9A9"/>
                </a:solidFill>
                <a:effectLst/>
                <a:uLnTx/>
                <a:uFillTx/>
                <a:latin typeface="Aptos" panose="020B0004020202020204" pitchFamily="34" charset="0"/>
                <a:ea typeface="Aptos" panose="020B0004020202020204" pitchFamily="34" charset="0"/>
                <a:cs typeface="Arial" panose="020B0604020202020204" pitchFamily="34" charset="0"/>
              </a:rPr>
              <a:t>Strategic insight: </a:t>
            </a:r>
            <a:r>
              <a:rPr kumimoji="0" lang="en-GB" sz="1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Provides a clear, evidence-based view of how careers provision aligns with improvement priorities.</a:t>
            </a:r>
          </a:p>
          <a:p>
            <a:pPr marL="0" marR="0" lvl="0" indent="0" algn="l" defTabSz="457200" rtl="0" eaLnBrk="1" fontAlgn="auto" latinLnBrk="0" hangingPunct="1">
              <a:lnSpc>
                <a:spcPct val="107000"/>
              </a:lnSpc>
              <a:spcBef>
                <a:spcPts val="0"/>
              </a:spcBef>
              <a:spcAft>
                <a:spcPts val="800"/>
              </a:spcAft>
              <a:buClrTx/>
              <a:buSzTx/>
              <a:buFontTx/>
              <a:buNone/>
              <a:tabLst>
                <a:tab pos="457200" algn="l"/>
              </a:tabLst>
              <a:defRPr/>
            </a:pPr>
            <a:endParaRPr kumimoji="0" lang="en-GB" sz="800" b="0" i="0" u="none" strike="noStrike" kern="1200" cap="none" spc="0" normalizeH="0" baseline="0" noProof="0">
              <a:ln>
                <a:noFill/>
              </a:ln>
              <a:solidFill>
                <a:srgbClr val="585857"/>
              </a:solidFill>
              <a:effectLst/>
              <a:uLnTx/>
              <a:uFillTx/>
              <a:latin typeface="Aptos" panose="020B0004020202020204" pitchFamily="34" charset="0"/>
              <a:ea typeface="Calibri" panose="020F0502020204030204" pitchFamily="34" charset="0"/>
              <a:cs typeface="+mn-cs"/>
            </a:endParaRPr>
          </a:p>
          <a:p>
            <a:pPr marL="0" marR="0" lvl="0" indent="0" algn="l" defTabSz="457200" rtl="0" eaLnBrk="1" fontAlgn="auto" latinLnBrk="0" hangingPunct="1">
              <a:lnSpc>
                <a:spcPct val="107000"/>
              </a:lnSpc>
              <a:spcBef>
                <a:spcPts val="0"/>
              </a:spcBef>
              <a:spcAft>
                <a:spcPts val="800"/>
              </a:spcAft>
              <a:buClrTx/>
              <a:buSzTx/>
              <a:buFontTx/>
              <a:buNone/>
              <a:tabLst>
                <a:tab pos="457200" algn="l"/>
              </a:tabLst>
              <a:defRPr/>
            </a:pPr>
            <a:r>
              <a:rPr kumimoji="0" lang="en-GB" sz="1800" b="1" i="0" u="none" strike="noStrike" kern="100" cap="none" spc="0" normalizeH="0" baseline="0" noProof="0">
                <a:ln>
                  <a:noFill/>
                </a:ln>
                <a:solidFill>
                  <a:srgbClr val="00A9A9"/>
                </a:solidFill>
                <a:effectLst/>
                <a:uLnTx/>
                <a:uFillTx/>
                <a:latin typeface="Aptos" panose="020B0004020202020204" pitchFamily="34" charset="0"/>
                <a:ea typeface="Aptos" panose="020B0004020202020204" pitchFamily="34" charset="0"/>
                <a:cs typeface="Arial" panose="020B0604020202020204" pitchFamily="34" charset="0"/>
              </a:rPr>
              <a:t>Informed decision-making: </a:t>
            </a:r>
            <a:r>
              <a:rPr kumimoji="0" lang="en-GB" sz="1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Supports data-led planning and resource allocation.</a:t>
            </a:r>
          </a:p>
          <a:p>
            <a:pPr marL="0" marR="0" lvl="0" indent="0" algn="l" defTabSz="457200" rtl="0" eaLnBrk="1" fontAlgn="auto" latinLnBrk="0" hangingPunct="1">
              <a:lnSpc>
                <a:spcPct val="107000"/>
              </a:lnSpc>
              <a:spcBef>
                <a:spcPts val="0"/>
              </a:spcBef>
              <a:spcAft>
                <a:spcPts val="800"/>
              </a:spcAft>
              <a:buClrTx/>
              <a:buSzTx/>
              <a:buFontTx/>
              <a:buNone/>
              <a:tabLst>
                <a:tab pos="457200" algn="l"/>
              </a:tabLst>
              <a:defRPr/>
            </a:pPr>
            <a:endParaRPr kumimoji="0" lang="en-GB" sz="800" b="0" i="0" u="none" strike="noStrike" kern="1200" cap="none" spc="0" normalizeH="0" baseline="0" noProof="0">
              <a:ln>
                <a:noFill/>
              </a:ln>
              <a:solidFill>
                <a:srgbClr val="585857"/>
              </a:solidFill>
              <a:effectLst/>
              <a:uLnTx/>
              <a:uFillTx/>
              <a:latin typeface="Aptos" panose="020B0004020202020204" pitchFamily="34" charset="0"/>
              <a:ea typeface="Calibri" panose="020F0502020204030204" pitchFamily="34" charset="0"/>
              <a:cs typeface="+mn-cs"/>
            </a:endParaRPr>
          </a:p>
          <a:p>
            <a:pPr marL="0" marR="0" lvl="0" indent="0" algn="l" defTabSz="457200" rtl="0" eaLnBrk="1" fontAlgn="auto" latinLnBrk="0" hangingPunct="1">
              <a:lnSpc>
                <a:spcPct val="107000"/>
              </a:lnSpc>
              <a:spcBef>
                <a:spcPts val="0"/>
              </a:spcBef>
              <a:spcAft>
                <a:spcPts val="800"/>
              </a:spcAft>
              <a:buClrTx/>
              <a:buSzTx/>
              <a:buFontTx/>
              <a:buNone/>
              <a:tabLst>
                <a:tab pos="457200" algn="l"/>
              </a:tabLst>
              <a:defRPr/>
            </a:pPr>
            <a:r>
              <a:rPr kumimoji="0" lang="en-GB" sz="1800" b="1" i="0" u="none" strike="noStrike" kern="100" cap="none" spc="0" normalizeH="0" baseline="0" noProof="0">
                <a:ln>
                  <a:noFill/>
                </a:ln>
                <a:solidFill>
                  <a:srgbClr val="00A9A9"/>
                </a:solidFill>
                <a:effectLst/>
                <a:uLnTx/>
                <a:uFillTx/>
                <a:latin typeface="Aptos" panose="020B0004020202020204" pitchFamily="34" charset="0"/>
                <a:ea typeface="Aptos" panose="020B0004020202020204" pitchFamily="34" charset="0"/>
                <a:cs typeface="Arial" panose="020B0604020202020204" pitchFamily="34" charset="0"/>
              </a:rPr>
              <a:t>Improved leadership engagement: </a:t>
            </a:r>
            <a:r>
              <a:rPr kumimoji="0" lang="en-GB" sz="1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Encourages senior leaders to take an active role in shaping careers strategy, embedding it across the institution.</a:t>
            </a:r>
          </a:p>
          <a:p>
            <a:pPr marL="0" marR="0" lvl="0" indent="0" algn="l" defTabSz="457200" rtl="0" eaLnBrk="1" fontAlgn="auto" latinLnBrk="0" hangingPunct="1">
              <a:lnSpc>
                <a:spcPct val="107000"/>
              </a:lnSpc>
              <a:spcBef>
                <a:spcPts val="0"/>
              </a:spcBef>
              <a:spcAft>
                <a:spcPts val="800"/>
              </a:spcAft>
              <a:buClrTx/>
              <a:buSzTx/>
              <a:buFontTx/>
              <a:buNone/>
              <a:tabLst>
                <a:tab pos="457200" algn="l"/>
              </a:tabLst>
              <a:defRPr/>
            </a:pPr>
            <a:endParaRPr kumimoji="0" lang="en-GB" sz="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tab pos="457200" algn="l"/>
              </a:tabLst>
              <a:defRPr/>
            </a:pPr>
            <a:r>
              <a:rPr kumimoji="0" lang="en-GB" sz="1800" b="1" i="0" u="none" strike="noStrike" kern="100" cap="none" spc="0" normalizeH="0" baseline="0" noProof="0">
                <a:ln>
                  <a:noFill/>
                </a:ln>
                <a:solidFill>
                  <a:srgbClr val="00A9A9"/>
                </a:solidFill>
                <a:effectLst/>
                <a:uLnTx/>
                <a:uFillTx/>
                <a:latin typeface="Aptos" panose="020B0004020202020204" pitchFamily="34" charset="0"/>
                <a:ea typeface="Aptos" panose="020B0004020202020204" pitchFamily="34" charset="0"/>
                <a:cs typeface="Arial" panose="020B0604020202020204" pitchFamily="34" charset="0"/>
              </a:rPr>
              <a:t>Enhanced accountability: </a:t>
            </a:r>
            <a:r>
              <a:rPr kumimoji="0" lang="en-GB" sz="1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Aligns with Ofsted expectations and national frameworks such as the Gatsby Benchmarks.</a:t>
            </a:r>
          </a:p>
          <a:p>
            <a:pPr marL="0" marR="0" lvl="0" indent="0" algn="l" defTabSz="457200" rtl="0" eaLnBrk="1" fontAlgn="auto" latinLnBrk="0" hangingPunct="1">
              <a:lnSpc>
                <a:spcPct val="107000"/>
              </a:lnSpc>
              <a:spcBef>
                <a:spcPts val="0"/>
              </a:spcBef>
              <a:spcAft>
                <a:spcPts val="800"/>
              </a:spcAft>
              <a:buClrTx/>
              <a:buSzTx/>
              <a:buFontTx/>
              <a:buNone/>
              <a:tabLst>
                <a:tab pos="457200" algn="l"/>
              </a:tabLst>
              <a:defRPr/>
            </a:pPr>
            <a:endParaRPr kumimoji="0" lang="en-GB" sz="800" b="0" i="0" u="none" strike="noStrike" kern="1200" cap="none" spc="0" normalizeH="0" baseline="0" noProof="0">
              <a:ln>
                <a:noFill/>
              </a:ln>
              <a:solidFill>
                <a:srgbClr val="585857"/>
              </a:solidFill>
              <a:effectLst/>
              <a:uLnTx/>
              <a:uFillTx/>
              <a:latin typeface="Aptos" panose="020B0004020202020204" pitchFamily="34" charset="0"/>
              <a:ea typeface="Calibri" panose="020F0502020204030204" pitchFamily="34" charset="0"/>
              <a:cs typeface="+mn-cs"/>
            </a:endParaRPr>
          </a:p>
          <a:p>
            <a:pPr marL="0" marR="0" lvl="0" indent="0" algn="l" defTabSz="457200" rtl="0" eaLnBrk="1" fontAlgn="auto" latinLnBrk="0" hangingPunct="1">
              <a:lnSpc>
                <a:spcPct val="107000"/>
              </a:lnSpc>
              <a:spcBef>
                <a:spcPts val="0"/>
              </a:spcBef>
              <a:spcAft>
                <a:spcPts val="800"/>
              </a:spcAft>
              <a:buClrTx/>
              <a:buSzTx/>
              <a:buFontTx/>
              <a:buNone/>
              <a:tabLst>
                <a:tab pos="457200" algn="l"/>
              </a:tabLst>
              <a:defRPr/>
            </a:pPr>
            <a:r>
              <a:rPr kumimoji="0" lang="en-GB" sz="1800" b="1" i="0" u="none" strike="noStrike" kern="100" cap="none" spc="0" normalizeH="0" baseline="0" noProof="0">
                <a:ln>
                  <a:noFill/>
                </a:ln>
                <a:solidFill>
                  <a:srgbClr val="00A9A9"/>
                </a:solidFill>
                <a:effectLst/>
                <a:uLnTx/>
                <a:uFillTx/>
                <a:latin typeface="Aptos" panose="020B0004020202020204" pitchFamily="34" charset="0"/>
                <a:ea typeface="Aptos" panose="020B0004020202020204" pitchFamily="34" charset="0"/>
                <a:cs typeface="Arial" panose="020B0604020202020204" pitchFamily="34" charset="0"/>
              </a:rPr>
              <a:t>Sustainable improvement: </a:t>
            </a:r>
            <a:r>
              <a:rPr kumimoji="0" lang="en-GB" sz="1800" b="0" i="0" u="none" strike="noStrike" kern="100" cap="none" spc="0" normalizeH="0" baseline="0" noProof="0">
                <a:ln>
                  <a:noFill/>
                </a:ln>
                <a:solidFill>
                  <a:srgbClr val="585857"/>
                </a:solidFill>
                <a:effectLst/>
                <a:uLnTx/>
                <a:uFillTx/>
                <a:latin typeface="Aptos" panose="020B0004020202020204" pitchFamily="34" charset="0"/>
                <a:ea typeface="Aptos" panose="020B0004020202020204" pitchFamily="34" charset="0"/>
                <a:cs typeface="Arial" panose="020B0604020202020204" pitchFamily="34" charset="0"/>
              </a:rPr>
              <a:t>Lays the foundation for long-term, strategic careers leadership with a strategic focus on impact, equity and consistency.</a:t>
            </a:r>
            <a:endParaRPr kumimoji="0" lang="en-GB" sz="1800" b="0" i="0" u="none" strike="noStrike" kern="1200" cap="none" spc="0" normalizeH="0" baseline="0" noProof="0">
              <a:ln>
                <a:noFill/>
              </a:ln>
              <a:solidFill>
                <a:srgbClr val="585857"/>
              </a:solidFill>
              <a:effectLst/>
              <a:uLnTx/>
              <a:uFillTx/>
              <a:latin typeface="Aptos" panose="020B0004020202020204" pitchFamily="34" charset="0"/>
              <a:ea typeface="Calibri" panose="020F0502020204030204" pitchFamily="34" charset="0"/>
              <a:cs typeface="+mn-cs"/>
            </a:endParaRPr>
          </a:p>
        </p:txBody>
      </p:sp>
      <p:sp>
        <p:nvSpPr>
          <p:cNvPr id="3" name="TextBox 2">
            <a:extLst>
              <a:ext uri="{FF2B5EF4-FFF2-40B4-BE49-F238E27FC236}">
                <a16:creationId xmlns:a16="http://schemas.microsoft.com/office/drawing/2014/main" id="{32531AC5-9C40-9444-D16F-2FEE4220F1DC}"/>
              </a:ext>
            </a:extLst>
          </p:cNvPr>
          <p:cNvSpPr txBox="1"/>
          <p:nvPr/>
        </p:nvSpPr>
        <p:spPr>
          <a:xfrm>
            <a:off x="561702" y="2151727"/>
            <a:ext cx="3056709"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FF"/>
                </a:solidFill>
                <a:effectLst/>
                <a:uLnTx/>
                <a:uFillTx/>
                <a:latin typeface="Aptos" panose="020B0004020202020204" pitchFamily="34" charset="0"/>
                <a:ea typeface="+mn-ea"/>
                <a:cs typeface="+mn-cs"/>
              </a:rPr>
              <a:t>Benefits of undertaking an internal leadership review</a:t>
            </a:r>
          </a:p>
        </p:txBody>
      </p:sp>
    </p:spTree>
    <p:extLst>
      <p:ext uri="{BB962C8B-B14F-4D97-AF65-F5344CB8AC3E}">
        <p14:creationId xmlns:p14="http://schemas.microsoft.com/office/powerpoint/2010/main" val="3156811549"/>
      </p:ext>
    </p:extLst>
  </p:cSld>
  <p:clrMapOvr>
    <a:masterClrMapping/>
  </p:clrMapOvr>
</p:sld>
</file>

<file path=ppt/theme/theme1.xml><?xml version="1.0" encoding="utf-8"?>
<a:theme xmlns:a="http://schemas.openxmlformats.org/drawingml/2006/main" name="1_Office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7b6cab2-703a-4cb5-91c3-481ce8644fd0" xsi:nil="true"/>
    <lcf76f155ced4ddcb4097134ff3c332f xmlns="90fa31b0-8902-42be-919b-282dd03cd43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31797813AA5564F8DD51FF6A324DAA2" ma:contentTypeVersion="15" ma:contentTypeDescription="Create a new document." ma:contentTypeScope="" ma:versionID="9ee9a99d72c5bcdcc488d141a0472762">
  <xsd:schema xmlns:xsd="http://www.w3.org/2001/XMLSchema" xmlns:xs="http://www.w3.org/2001/XMLSchema" xmlns:p="http://schemas.microsoft.com/office/2006/metadata/properties" xmlns:ns2="90fa31b0-8902-42be-919b-282dd03cd430" xmlns:ns3="67b6cab2-703a-4cb5-91c3-481ce8644fd0" targetNamespace="http://schemas.microsoft.com/office/2006/metadata/properties" ma:root="true" ma:fieldsID="8378b87ad62f4d907cf2b7f57f8ac561" ns2:_="" ns3:_="">
    <xsd:import namespace="90fa31b0-8902-42be-919b-282dd03cd430"/>
    <xsd:import namespace="67b6cab2-703a-4cb5-91c3-481ce8644fd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fa31b0-8902-42be-919b-282dd03cd4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6e0c83f-acaa-4304-b138-9c5a9482c26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7b6cab2-703a-4cb5-91c3-481ce8644fd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fc85496-5545-4664-85f9-986316743d5d}" ma:internalName="TaxCatchAll" ma:showField="CatchAllData" ma:web="67b6cab2-703a-4cb5-91c3-481ce8644fd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388C1F-1818-477C-A807-26BF7B8B5122}">
  <ds:schemaRefs>
    <ds:schemaRef ds:uri="http://schemas.microsoft.com/office/2006/metadata/properties"/>
    <ds:schemaRef ds:uri="http://schemas.microsoft.com/office/infopath/2007/PartnerControls"/>
    <ds:schemaRef ds:uri="67b6cab2-703a-4cb5-91c3-481ce8644fd0"/>
    <ds:schemaRef ds:uri="90fa31b0-8902-42be-919b-282dd03cd430"/>
  </ds:schemaRefs>
</ds:datastoreItem>
</file>

<file path=customXml/itemProps2.xml><?xml version="1.0" encoding="utf-8"?>
<ds:datastoreItem xmlns:ds="http://schemas.openxmlformats.org/officeDocument/2006/customXml" ds:itemID="{00C8C9B1-2A35-4ED0-AE5F-98E2BA1199C5}">
  <ds:schemaRefs>
    <ds:schemaRef ds:uri="http://schemas.microsoft.com/sharepoint/v3/contenttype/forms"/>
  </ds:schemaRefs>
</ds:datastoreItem>
</file>

<file path=customXml/itemProps3.xml><?xml version="1.0" encoding="utf-8"?>
<ds:datastoreItem xmlns:ds="http://schemas.openxmlformats.org/officeDocument/2006/customXml" ds:itemID="{E6A63F75-D0E2-4C71-A9C9-5BC7AB4F4E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fa31b0-8902-42be-919b-282dd03cd430"/>
    <ds:schemaRef ds:uri="67b6cab2-703a-4cb5-91c3-481ce8644f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TotalTime>
  <Words>1845</Words>
  <Application>Microsoft Office PowerPoint</Application>
  <PresentationFormat>Widescreen</PresentationFormat>
  <Paragraphs>131</Paragraphs>
  <Slides>37</Slides>
  <Notes>37</Notes>
  <HiddenSlides>0</HiddenSlides>
  <MMClips>1</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1_Office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Green</dc:creator>
  <cp:lastModifiedBy>Rachel Green</cp:lastModifiedBy>
  <cp:revision>9</cp:revision>
  <dcterms:created xsi:type="dcterms:W3CDTF">2025-08-29T10:02:43Z</dcterms:created>
  <dcterms:modified xsi:type="dcterms:W3CDTF">2025-09-23T15:07:17Z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0x010100731797813AA5564F8DD51FF6A324DAA2</vt:lpwstr>
  </property>
  <property fmtid="{D5CDD505-2E9C-101B-9397-08002B2CF9AE}" pid="3" name="MediaServiceImageTags">
    <vt:lpwstr/>
  </property>
</Properties>
</file>