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5"/>
  </p:handoutMasterIdLst>
  <p:sldIdLst>
    <p:sldId id="256" r:id="rId5"/>
    <p:sldId id="272"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3B2DC-F90A-4F68-8FE4-2CEAC3E748A3}" v="3" dt="2025-08-22T14:02:57.760"/>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FC7556-A415-43F5-9722-A0FE9C02C4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DBB569F-512D-4428-BC2D-B2DF3A4ECF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75256-CCBC-46BE-B9B4-3E195B559A1C}" type="datetimeFigureOut">
              <a:rPr lang="en-GB" smtClean="0"/>
              <a:t>26/08/2025</a:t>
            </a:fld>
            <a:endParaRPr lang="en-GB"/>
          </a:p>
        </p:txBody>
      </p:sp>
      <p:sp>
        <p:nvSpPr>
          <p:cNvPr id="4" name="Footer Placeholder 3">
            <a:extLst>
              <a:ext uri="{FF2B5EF4-FFF2-40B4-BE49-F238E27FC236}">
                <a16:creationId xmlns:a16="http://schemas.microsoft.com/office/drawing/2014/main" id="{F838F52E-2FFF-473F-A7E3-8BCA711399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31E2275-253F-4B70-B1D4-B5DF27F4D5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062A5-22FF-4996-B7FE-F69409C37DA9}" type="slidenum">
              <a:rPr lang="en-GB" smtClean="0"/>
              <a:t>‹#›</a:t>
            </a:fld>
            <a:endParaRPr lang="en-GB"/>
          </a:p>
        </p:txBody>
      </p:sp>
    </p:spTree>
    <p:extLst>
      <p:ext uri="{BB962C8B-B14F-4D97-AF65-F5344CB8AC3E}">
        <p14:creationId xmlns:p14="http://schemas.microsoft.com/office/powerpoint/2010/main" val="20073605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55CF-4739-4CE2-8250-F5FF64C8DCFB}"/>
              </a:ext>
            </a:extLst>
          </p:cNvPr>
          <p:cNvSpPr>
            <a:spLocks noGrp="1"/>
          </p:cNvSpPr>
          <p:nvPr>
            <p:ph type="ctrTitle" hasCustomPrompt="1"/>
          </p:nvPr>
        </p:nvSpPr>
        <p:spPr>
          <a:xfrm>
            <a:off x="467832" y="648585"/>
            <a:ext cx="11344939" cy="1210377"/>
          </a:xfrm>
        </p:spPr>
        <p:txBody>
          <a:bodyPr anchor="b"/>
          <a:lstStyle>
            <a:lvl1pPr algn="ctr">
              <a:defRPr sz="6000"/>
            </a:lvl1pPr>
          </a:lstStyle>
          <a:p>
            <a:r>
              <a:rPr lang="en-US"/>
              <a:t>Careers Without Barriers</a:t>
            </a:r>
            <a:endParaRPr lang="en-GB"/>
          </a:p>
        </p:txBody>
      </p:sp>
      <p:sp>
        <p:nvSpPr>
          <p:cNvPr id="3" name="Subtitle 2">
            <a:extLst>
              <a:ext uri="{FF2B5EF4-FFF2-40B4-BE49-F238E27FC236}">
                <a16:creationId xmlns:a16="http://schemas.microsoft.com/office/drawing/2014/main" id="{A9F7E4BE-A293-418A-8242-C8EC7DD7F157}"/>
              </a:ext>
            </a:extLst>
          </p:cNvPr>
          <p:cNvSpPr>
            <a:spLocks noGrp="1"/>
          </p:cNvSpPr>
          <p:nvPr>
            <p:ph type="subTitle" idx="1" hasCustomPrompt="1"/>
          </p:nvPr>
        </p:nvSpPr>
        <p:spPr>
          <a:xfrm>
            <a:off x="1524000" y="4856163"/>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 Future That Includes Everyone</a:t>
            </a:r>
          </a:p>
        </p:txBody>
      </p:sp>
      <p:pic>
        <p:nvPicPr>
          <p:cNvPr id="10" name="Picture 9">
            <a:extLst>
              <a:ext uri="{FF2B5EF4-FFF2-40B4-BE49-F238E27FC236}">
                <a16:creationId xmlns:a16="http://schemas.microsoft.com/office/drawing/2014/main" id="{CEDBEE21-0835-4BE0-BBD8-B90DE5D4A0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989" y="1253773"/>
            <a:ext cx="4306186" cy="4306186"/>
          </a:xfrm>
          <a:prstGeom prst="rect">
            <a:avLst/>
          </a:prstGeom>
        </p:spPr>
      </p:pic>
      <p:sp>
        <p:nvSpPr>
          <p:cNvPr id="11" name="Rectangle 10">
            <a:extLst>
              <a:ext uri="{FF2B5EF4-FFF2-40B4-BE49-F238E27FC236}">
                <a16:creationId xmlns:a16="http://schemas.microsoft.com/office/drawing/2014/main" id="{6F825830-101E-48E4-8E8E-4E02F5AD453B}"/>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3E9A9A7-D469-45FE-BCBF-EAB4A7DBB1D5}"/>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1E80F8-F95F-417B-985E-5D125AB36597}"/>
              </a:ext>
            </a:extLst>
          </p:cNvPr>
          <p:cNvSpPr/>
          <p:nvPr userDrawn="1"/>
        </p:nvSpPr>
        <p:spPr>
          <a:xfrm>
            <a:off x="0" y="6230938"/>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D245FC2-F1B2-4078-8453-22B3404F274E}"/>
              </a:ext>
            </a:extLst>
          </p:cNvPr>
          <p:cNvSpPr/>
          <p:nvPr userDrawn="1"/>
        </p:nvSpPr>
        <p:spPr>
          <a:xfrm>
            <a:off x="0" y="6223554"/>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05CC973-E0DD-46C8-AB3A-3C3EE413299D}"/>
              </a:ext>
            </a:extLst>
          </p:cNvPr>
          <p:cNvSpPr txBox="1"/>
          <p:nvPr userDrawn="1"/>
        </p:nvSpPr>
        <p:spPr>
          <a:xfrm>
            <a:off x="0" y="6308726"/>
            <a:ext cx="12191999" cy="523220"/>
          </a:xfrm>
          <a:prstGeom prst="rect">
            <a:avLst/>
          </a:prstGeom>
          <a:noFill/>
        </p:spPr>
        <p:txBody>
          <a:bodyPr wrap="square" rtlCol="0">
            <a:spAutoFit/>
          </a:bodyPr>
          <a:lstStyle/>
          <a:p>
            <a:pPr algn="ctr"/>
            <a:r>
              <a:rPr lang="en-GB" sz="2800" i="1">
                <a:solidFill>
                  <a:srgbClr val="FFA500"/>
                </a:solidFill>
                <a:latin typeface="+mj-lt"/>
              </a:rPr>
              <a:t>A Future That Includes Everyone</a:t>
            </a:r>
          </a:p>
        </p:txBody>
      </p:sp>
    </p:spTree>
    <p:extLst>
      <p:ext uri="{BB962C8B-B14F-4D97-AF65-F5344CB8AC3E}">
        <p14:creationId xmlns:p14="http://schemas.microsoft.com/office/powerpoint/2010/main" val="201978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8274-F313-4983-BD05-6FC7C06931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B4567-CDD9-4DE7-B39D-97B6A09CF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F12CEFE9-CC73-47C3-A238-7895DD08A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9" name="Rectangle 8">
            <a:extLst>
              <a:ext uri="{FF2B5EF4-FFF2-40B4-BE49-F238E27FC236}">
                <a16:creationId xmlns:a16="http://schemas.microsoft.com/office/drawing/2014/main" id="{828CED21-1B11-40FE-8471-7136F270E965}"/>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8D6D23E-2907-4072-A76D-79ACEE7C1C3A}"/>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42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77653-B3DD-44F5-BA0C-1F3D8CF74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F721EA-B899-495C-83AC-6C0FA4DE47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72D8-CBAF-4C92-94FF-60C71AFBE8C7}"/>
              </a:ext>
            </a:extLst>
          </p:cNvPr>
          <p:cNvSpPr>
            <a:spLocks noGrp="1"/>
          </p:cNvSpPr>
          <p:nvPr>
            <p:ph type="dt" sz="half" idx="10"/>
          </p:nvPr>
        </p:nvSpPr>
        <p:spPr/>
        <p:txBody>
          <a:body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3D96D5EB-4968-49F2-834D-D41406ED6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86D9B-4929-4103-9F4B-22ED83A90F41}"/>
              </a:ext>
            </a:extLst>
          </p:cNvPr>
          <p:cNvSpPr>
            <a:spLocks noGrp="1"/>
          </p:cNvSpPr>
          <p:nvPr>
            <p:ph type="sldNum" sz="quarter" idx="12"/>
          </p:nvPr>
        </p:nvSpPr>
        <p:spPr/>
        <p:txBody>
          <a:bodyPr/>
          <a:lstStyle/>
          <a:p>
            <a:fld id="{94CF1BF4-968A-4F11-A3DB-F45026C23CDA}" type="slidenum">
              <a:rPr lang="en-GB" smtClean="0"/>
              <a:t>‹#›</a:t>
            </a:fld>
            <a:endParaRPr lang="en-GB"/>
          </a:p>
        </p:txBody>
      </p:sp>
      <p:pic>
        <p:nvPicPr>
          <p:cNvPr id="7" name="Picture 6">
            <a:extLst>
              <a:ext uri="{FF2B5EF4-FFF2-40B4-BE49-F238E27FC236}">
                <a16:creationId xmlns:a16="http://schemas.microsoft.com/office/drawing/2014/main" id="{7ADD1675-F0AC-4A66-9821-4B067EC949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Tree>
    <p:extLst>
      <p:ext uri="{BB962C8B-B14F-4D97-AF65-F5344CB8AC3E}">
        <p14:creationId xmlns:p14="http://schemas.microsoft.com/office/powerpoint/2010/main" val="188463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1E42-9D10-4C1C-9163-0D4422AA5C34}"/>
              </a:ext>
            </a:extLst>
          </p:cNvPr>
          <p:cNvSpPr>
            <a:spLocks noGrp="1"/>
          </p:cNvSpPr>
          <p:nvPr>
            <p:ph type="title"/>
          </p:nvPr>
        </p:nvSpPr>
        <p:spPr>
          <a:xfrm>
            <a:off x="771525" y="782636"/>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1F378D-761C-41BE-8D84-57D2BB40EE88}"/>
              </a:ext>
            </a:extLst>
          </p:cNvPr>
          <p:cNvSpPr>
            <a:spLocks noGrp="1"/>
          </p:cNvSpPr>
          <p:nvPr>
            <p:ph idx="1"/>
          </p:nvPr>
        </p:nvSpPr>
        <p:spPr>
          <a:xfrm>
            <a:off x="838200" y="2108199"/>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0C5D8A68-44E0-4856-A052-163E315BC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814512"/>
            <a:ext cx="3743325" cy="3743325"/>
          </a:xfrm>
          <a:prstGeom prst="rect">
            <a:avLst/>
          </a:prstGeom>
        </p:spPr>
      </p:pic>
      <p:sp>
        <p:nvSpPr>
          <p:cNvPr id="13" name="Rectangle 12">
            <a:extLst>
              <a:ext uri="{FF2B5EF4-FFF2-40B4-BE49-F238E27FC236}">
                <a16:creationId xmlns:a16="http://schemas.microsoft.com/office/drawing/2014/main" id="{E02CB02A-689F-426B-9856-1AD5F6CFF0D9}"/>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C859426-3573-439E-9174-3A8A124955DF}"/>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3E1966F-EB90-4B07-8D56-9D77C6F282DA}"/>
              </a:ext>
            </a:extLst>
          </p:cNvPr>
          <p:cNvSpPr/>
          <p:nvPr userDrawn="1"/>
        </p:nvSpPr>
        <p:spPr>
          <a:xfrm>
            <a:off x="0" y="6230938"/>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8D742C9-0D9E-4A74-B1D2-160B4967462E}"/>
              </a:ext>
            </a:extLst>
          </p:cNvPr>
          <p:cNvSpPr/>
          <p:nvPr userDrawn="1"/>
        </p:nvSpPr>
        <p:spPr>
          <a:xfrm>
            <a:off x="0" y="6223554"/>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D6492D6-1585-44EC-B1B6-7D78A8BBA849}"/>
              </a:ext>
            </a:extLst>
          </p:cNvPr>
          <p:cNvSpPr txBox="1"/>
          <p:nvPr userDrawn="1"/>
        </p:nvSpPr>
        <p:spPr>
          <a:xfrm>
            <a:off x="0" y="6308726"/>
            <a:ext cx="12191999" cy="523220"/>
          </a:xfrm>
          <a:prstGeom prst="rect">
            <a:avLst/>
          </a:prstGeom>
          <a:noFill/>
        </p:spPr>
        <p:txBody>
          <a:bodyPr wrap="square" rtlCol="0">
            <a:spAutoFit/>
          </a:bodyPr>
          <a:lstStyle/>
          <a:p>
            <a:pPr algn="ctr"/>
            <a:r>
              <a:rPr lang="en-GB" sz="2800" i="1">
                <a:solidFill>
                  <a:srgbClr val="FFA500"/>
                </a:solidFill>
                <a:latin typeface="+mj-lt"/>
              </a:rPr>
              <a:t>A Future That Includes Everyone</a:t>
            </a:r>
          </a:p>
        </p:txBody>
      </p:sp>
    </p:spTree>
    <p:extLst>
      <p:ext uri="{BB962C8B-B14F-4D97-AF65-F5344CB8AC3E}">
        <p14:creationId xmlns:p14="http://schemas.microsoft.com/office/powerpoint/2010/main" val="137785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C1A9-7A20-44FF-BDB0-B5BF50CE2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F8C1D3-E4C6-4513-8C33-4617186DA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721A1E-742C-457B-83DA-329725205FA5}"/>
              </a:ext>
            </a:extLst>
          </p:cNvPr>
          <p:cNvSpPr>
            <a:spLocks noGrp="1"/>
          </p:cNvSpPr>
          <p:nvPr>
            <p:ph type="dt" sz="half" idx="10"/>
          </p:nvPr>
        </p:nvSpPr>
        <p:spPr/>
        <p:txBody>
          <a:body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7E8B6D59-386A-47A0-BE7D-B93E6818D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69F41-5EB4-4040-AD42-DEE1443D36B5}"/>
              </a:ext>
            </a:extLst>
          </p:cNvPr>
          <p:cNvSpPr>
            <a:spLocks noGrp="1"/>
          </p:cNvSpPr>
          <p:nvPr>
            <p:ph type="sldNum" sz="quarter" idx="12"/>
          </p:nvPr>
        </p:nvSpPr>
        <p:spPr/>
        <p:txBody>
          <a:bodyPr/>
          <a:lstStyle/>
          <a:p>
            <a:fld id="{94CF1BF4-968A-4F11-A3DB-F45026C23CDA}" type="slidenum">
              <a:rPr lang="en-GB" smtClean="0"/>
              <a:t>‹#›</a:t>
            </a:fld>
            <a:endParaRPr lang="en-GB"/>
          </a:p>
        </p:txBody>
      </p:sp>
      <p:pic>
        <p:nvPicPr>
          <p:cNvPr id="9" name="Picture 8">
            <a:extLst>
              <a:ext uri="{FF2B5EF4-FFF2-40B4-BE49-F238E27FC236}">
                <a16:creationId xmlns:a16="http://schemas.microsoft.com/office/drawing/2014/main" id="{12D19C7A-E06E-40FC-BA6C-6A68BE1F78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1600" y="-138112"/>
            <a:ext cx="3429000" cy="3429000"/>
          </a:xfrm>
          <a:prstGeom prst="rect">
            <a:avLst/>
          </a:prstGeom>
        </p:spPr>
      </p:pic>
      <p:sp>
        <p:nvSpPr>
          <p:cNvPr id="10" name="Rectangle 9">
            <a:extLst>
              <a:ext uri="{FF2B5EF4-FFF2-40B4-BE49-F238E27FC236}">
                <a16:creationId xmlns:a16="http://schemas.microsoft.com/office/drawing/2014/main" id="{3F908212-89CE-4616-8C1F-524B0570CCCC}"/>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DBCE9CD-C896-4C60-9BAF-789A86CE0E21}"/>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37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9D9E-BD3F-4DC1-9BE5-6201D4670F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8AD3DC-0BA1-427F-906B-C5EEAE158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BFC0BE-30CB-43EC-860E-8C406AE248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1519C-A2C3-4A83-8698-5E316B809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094CFE-918D-4312-BF9F-6B90696E4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68E3DDBB-F863-420F-B762-F02C2F591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3" name="Rectangle 12">
            <a:extLst>
              <a:ext uri="{FF2B5EF4-FFF2-40B4-BE49-F238E27FC236}">
                <a16:creationId xmlns:a16="http://schemas.microsoft.com/office/drawing/2014/main" id="{13A97733-1D29-414C-B236-7E3B61E0FC92}"/>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B56176F-0C92-4FFA-8ACB-F095AAA94A4C}"/>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2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F96B-EB33-4E86-BB7E-5866BC455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7709BA-5EAC-445D-A00D-F914338BE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227CC-212D-4BEF-9C31-6224C989AB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00773F8-01A5-418F-A244-E7922D466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0590A12E-4428-4D6A-9008-4171E45C7CE3}"/>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7FE2B40-7E8E-4006-8ECF-90ABA3E98EBB}"/>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349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3C97-3150-4733-9F9E-1DD30D7DB4F0}"/>
              </a:ext>
            </a:extLst>
          </p:cNvPr>
          <p:cNvSpPr>
            <a:spLocks noGrp="1"/>
          </p:cNvSpPr>
          <p:nvPr>
            <p:ph type="title"/>
          </p:nvPr>
        </p:nvSpPr>
        <p:spPr>
          <a:xfrm>
            <a:off x="209550" y="832957"/>
            <a:ext cx="10515600" cy="1325563"/>
          </a:xfrm>
        </p:spPr>
        <p:txBody>
          <a:bodyPr/>
          <a:lstStyle/>
          <a:p>
            <a:r>
              <a:rPr lang="en-US"/>
              <a:t>Click to edit Master title style</a:t>
            </a:r>
            <a:endParaRPr lang="en-GB"/>
          </a:p>
        </p:txBody>
      </p:sp>
      <p:pic>
        <p:nvPicPr>
          <p:cNvPr id="7" name="Picture 6">
            <a:extLst>
              <a:ext uri="{FF2B5EF4-FFF2-40B4-BE49-F238E27FC236}">
                <a16:creationId xmlns:a16="http://schemas.microsoft.com/office/drawing/2014/main" id="{596D0002-4975-4BF8-AE4E-C57AB6A84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8" name="Rectangle 7">
            <a:extLst>
              <a:ext uri="{FF2B5EF4-FFF2-40B4-BE49-F238E27FC236}">
                <a16:creationId xmlns:a16="http://schemas.microsoft.com/office/drawing/2014/main" id="{114A24F4-A4A6-41C4-8407-ECA5D9E7F981}"/>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81F4BC-A358-48B2-8CDA-8933BCF56414}"/>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479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8875D3-B6BA-4F70-9701-C1F452598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7" name="Rectangle 6">
            <a:extLst>
              <a:ext uri="{FF2B5EF4-FFF2-40B4-BE49-F238E27FC236}">
                <a16:creationId xmlns:a16="http://schemas.microsoft.com/office/drawing/2014/main" id="{23DF5206-79CC-4E8E-A351-F21F02DB2384}"/>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4E71104-28ED-461D-A358-B3B6AD780459}"/>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09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7203-64A8-4768-B0EF-FE6D0A153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4CF9D7-6CEF-4761-8DE0-8C45F5E5F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6335B8-BDD1-4282-BA24-F8A748FE9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9B24174F-1DC4-4751-A6A0-7ED66EFB2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379602FF-B3C7-4665-BBB2-B8C8BB27B21F}"/>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D4A47B-918C-4A69-86FD-C694FCBA12DE}"/>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702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6050-3E2C-4C3D-937B-E5A1A0497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E0E0E5-E24B-4ACB-8617-10AE59653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31AA69-1495-4665-9F69-52AEA87E4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B287AC02-B536-49F0-91AE-E3C4BF0E3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08F26961-10F2-4A4B-8A62-8772B6B23E64}"/>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2E1B78-8F94-4B89-B075-D4F4D5FEF139}"/>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790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08C39-407B-4357-899A-005F47A91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895CB-FBA4-4781-8AEE-9E00312B7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9BBE9-19A3-42A6-9FD6-97C672858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8E8D7DEE-4B70-4BAC-BD72-3EE9C7EBE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80E647-2B06-45A6-A8C2-8F4CEAB22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1BF4-968A-4F11-A3DB-F45026C23CDA}" type="slidenum">
              <a:rPr lang="en-GB" smtClean="0"/>
              <a:t>‹#›</a:t>
            </a:fld>
            <a:endParaRPr lang="en-GB"/>
          </a:p>
        </p:txBody>
      </p:sp>
    </p:spTree>
    <p:extLst>
      <p:ext uri="{BB962C8B-B14F-4D97-AF65-F5344CB8AC3E}">
        <p14:creationId xmlns:p14="http://schemas.microsoft.com/office/powerpoint/2010/main" val="320103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includedcareer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qualex and Careers and enterprise logo">
            <a:extLst>
              <a:ext uri="{FF2B5EF4-FFF2-40B4-BE49-F238E27FC236}">
                <a16:creationId xmlns:a16="http://schemas.microsoft.com/office/drawing/2014/main" id="{F38F2AA0-9C58-AA54-0724-A4C050436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311" y="943545"/>
            <a:ext cx="3084899" cy="767161"/>
          </a:xfrm>
          <a:prstGeom prst="rect">
            <a:avLst/>
          </a:prstGeom>
        </p:spPr>
      </p:pic>
    </p:spTree>
    <p:extLst>
      <p:ext uri="{BB962C8B-B14F-4D97-AF65-F5344CB8AC3E}">
        <p14:creationId xmlns:p14="http://schemas.microsoft.com/office/powerpoint/2010/main" val="118133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0656"/>
            <a:ext cx="10542814" cy="461666"/>
          </a:xfrm>
        </p:spPr>
        <p:txBody>
          <a:bodyPr>
            <a:normAutofit fontScale="90000"/>
          </a:bodyPr>
          <a:lstStyle/>
          <a:p>
            <a:r>
              <a:rPr lang="en-GB">
                <a:solidFill>
                  <a:schemeClr val="accent2"/>
                </a:solidFill>
              </a:rPr>
              <a:t>Core Theme: Apply and Demonstrate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62449617"/>
              </p:ext>
            </p:extLst>
          </p:nvPr>
        </p:nvGraphicFramePr>
        <p:xfrm>
          <a:off x="546006" y="989721"/>
          <a:ext cx="8916401" cy="5626416"/>
        </p:xfrm>
        <a:graphic>
          <a:graphicData uri="http://schemas.openxmlformats.org/drawingml/2006/table">
            <a:tbl>
              <a:tblPr firstRow="1" bandRow="1">
                <a:tableStyleId>{6E25E649-3F16-4E02-A733-19D2CDBF48F0}</a:tableStyleId>
              </a:tblPr>
              <a:tblGrid>
                <a:gridCol w="1018222">
                  <a:extLst>
                    <a:ext uri="{9D8B030D-6E8A-4147-A177-3AD203B41FA5}">
                      <a16:colId xmlns:a16="http://schemas.microsoft.com/office/drawing/2014/main" val="20000"/>
                    </a:ext>
                  </a:extLst>
                </a:gridCol>
                <a:gridCol w="1308567">
                  <a:extLst>
                    <a:ext uri="{9D8B030D-6E8A-4147-A177-3AD203B41FA5}">
                      <a16:colId xmlns:a16="http://schemas.microsoft.com/office/drawing/2014/main" val="20001"/>
                    </a:ext>
                  </a:extLst>
                </a:gridCol>
                <a:gridCol w="2506485">
                  <a:extLst>
                    <a:ext uri="{9D8B030D-6E8A-4147-A177-3AD203B41FA5}">
                      <a16:colId xmlns:a16="http://schemas.microsoft.com/office/drawing/2014/main" val="20002"/>
                    </a:ext>
                  </a:extLst>
                </a:gridCol>
                <a:gridCol w="2301030">
                  <a:extLst>
                    <a:ext uri="{9D8B030D-6E8A-4147-A177-3AD203B41FA5}">
                      <a16:colId xmlns:a16="http://schemas.microsoft.com/office/drawing/2014/main" val="20003"/>
                    </a:ext>
                  </a:extLst>
                </a:gridCol>
                <a:gridCol w="1782097">
                  <a:extLst>
                    <a:ext uri="{9D8B030D-6E8A-4147-A177-3AD203B41FA5}">
                      <a16:colId xmlns:a16="http://schemas.microsoft.com/office/drawing/2014/main" val="20004"/>
                    </a:ext>
                  </a:extLst>
                </a:gridCol>
              </a:tblGrid>
              <a:tr h="730145">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5834">
                <a:tc>
                  <a:txBody>
                    <a:bodyPr/>
                    <a:lstStyle/>
                    <a:p>
                      <a:pPr>
                        <a:defRPr sz="1000"/>
                      </a:pPr>
                      <a:r>
                        <a:rPr lang="en-GB" sz="1200"/>
                        <a:t>Applying Knowledge and Skills in the Workplace.</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Learners compare different workplace experiences and evaluate impact on readiness.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Support learners to make comparisons using visual symbols, yes/no charts, or photo sorting. “Which job did you like more?” or “Where did you feel confident?” builds self-awareness and supports next step planning.</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Use job preference cards and symbol-supported rating scales</a:t>
                      </a:r>
                    </a:p>
                    <a:p>
                      <a:r>
                        <a:rPr lang="en-GB" sz="1200" dirty="0"/>
                        <a:t>Discuss routines, feelings, and tasks at each site.</a:t>
                      </a:r>
                    </a:p>
                    <a:p>
                      <a:r>
                        <a:rPr lang="en-GB" sz="1200" dirty="0"/>
                        <a:t>Learners choose favourite tasks and places using tokens or visuals</a:t>
                      </a:r>
                    </a:p>
                    <a:p>
                      <a:r>
                        <a:rPr lang="en-GB" sz="1200" dirty="0"/>
                        <a:t>Compare “inside vs. outside,” “quiet vs. busy” work using photos.</a:t>
                      </a:r>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Supports tailored job-matching.</a:t>
                      </a:r>
                      <a:br>
                        <a:rPr lang="en-GB" sz="1200" dirty="0"/>
                      </a:br>
                      <a:endParaRPr lang="en-GB" sz="1200" dirty="0"/>
                    </a:p>
                    <a:p>
                      <a:pPr>
                        <a:defRPr sz="1000"/>
                      </a:pPr>
                      <a:r>
                        <a:rPr lang="en-GB" sz="1200" dirty="0"/>
                        <a:t>Health – Identifies environments that reduce anxiety or suit sensory needs.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0437">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Learners critically assess how experiences challenged stereotypes and raised aspirations..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Use pre/post tasks to explore expectations and outcomes. For example, “I thought cleaning was boring, but I liked the music and teamwork.” Visual and discussion-based activities help surface these shifts.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Before/after worksheets: “What I thought vs What I found”</a:t>
                      </a:r>
                    </a:p>
                    <a:p>
                      <a:r>
                        <a:rPr lang="en-GB" sz="1200" dirty="0"/>
                        <a:t>Discussions about who does which job – gender, ability, background.</a:t>
                      </a:r>
                    </a:p>
                    <a:p>
                      <a:r>
                        <a:rPr lang="en-GB" sz="1200" dirty="0"/>
                        <a:t>Share new aspirations visually: “I didn’t know I could…”</a:t>
                      </a:r>
                    </a:p>
                    <a:p>
                      <a:r>
                        <a:rPr lang="en-GB" sz="1200" dirty="0"/>
                        <a:t>Group project: stereotype-busting wall of jobs and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Community – Builds inclusive attitudes and visibility.</a:t>
                      </a:r>
                      <a:br>
                        <a:rPr lang="en-GB" sz="1200" dirty="0"/>
                      </a:br>
                      <a:endParaRPr lang="en-GB" sz="1200" dirty="0"/>
                    </a:p>
                    <a:p>
                      <a:pPr>
                        <a:defRPr sz="1000"/>
                      </a:pPr>
                      <a:r>
                        <a:rPr lang="en-GB" sz="1200" dirty="0"/>
                        <a:t>Employment – Encourages ambition and self-belief.</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898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489A18-3980-49B6-92D6-28688A4DF5F0}"/>
              </a:ext>
            </a:extLst>
          </p:cNvPr>
          <p:cNvSpPr>
            <a:spLocks noGrp="1"/>
          </p:cNvSpPr>
          <p:nvPr>
            <p:ph idx="1"/>
          </p:nvPr>
        </p:nvSpPr>
        <p:spPr>
          <a:xfrm>
            <a:off x="593271" y="1253331"/>
            <a:ext cx="6615793" cy="4351338"/>
          </a:xfrm>
        </p:spPr>
        <p:txBody>
          <a:bodyPr/>
          <a:lstStyle/>
          <a:p>
            <a:r>
              <a:rPr lang="en-GB"/>
              <a:t>This resource was developed by </a:t>
            </a:r>
            <a:r>
              <a:rPr lang="en-GB" err="1">
                <a:hlinkClick r:id="rId2"/>
              </a:rPr>
              <a:t>IncludED</a:t>
            </a:r>
            <a:r>
              <a:rPr lang="en-GB">
                <a:hlinkClick r:id="rId2"/>
              </a:rPr>
              <a:t> Careers</a:t>
            </a:r>
            <a:r>
              <a:rPr lang="en-GB"/>
              <a:t> — a specialist service supporting inclusive career education, employer engagement, and positive transitions for young people with SEND.</a:t>
            </a:r>
          </a:p>
          <a:p>
            <a:r>
              <a:rPr lang="en-GB"/>
              <a:t>We believe all learners deserve access to meaningful, personalised career pathways and real-world opportunities to thrive.</a:t>
            </a:r>
          </a:p>
          <a:p>
            <a:r>
              <a:rPr lang="en-GB"/>
              <a:t>To find out more or collaborate with us, visit: </a:t>
            </a:r>
            <a:r>
              <a:rPr lang="en-GB">
                <a:hlinkClick r:id="rId2"/>
              </a:rPr>
              <a:t>www.includedcareers.co.uk</a:t>
            </a:r>
            <a:endParaRPr lang="en-GB"/>
          </a:p>
          <a:p>
            <a:endParaRPr lang="en-GB"/>
          </a:p>
        </p:txBody>
      </p:sp>
    </p:spTree>
    <p:extLst>
      <p:ext uri="{BB962C8B-B14F-4D97-AF65-F5344CB8AC3E}">
        <p14:creationId xmlns:p14="http://schemas.microsoft.com/office/powerpoint/2010/main" val="306587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Introduce &amp; Inspire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89362433"/>
              </p:ext>
            </p:extLst>
          </p:nvPr>
        </p:nvGraphicFramePr>
        <p:xfrm>
          <a:off x="219074" y="775130"/>
          <a:ext cx="10182227" cy="6004560"/>
        </p:xfrm>
        <a:graphic>
          <a:graphicData uri="http://schemas.openxmlformats.org/drawingml/2006/table">
            <a:tbl>
              <a:tblPr firstRow="1" bandRow="1">
                <a:tableStyleId>{6E25E649-3F16-4E02-A733-19D2CDBF48F0}</a:tableStyleId>
              </a:tblPr>
              <a:tblGrid>
                <a:gridCol w="1006949">
                  <a:extLst>
                    <a:ext uri="{9D8B030D-6E8A-4147-A177-3AD203B41FA5}">
                      <a16:colId xmlns:a16="http://schemas.microsoft.com/office/drawing/2014/main" val="20000"/>
                    </a:ext>
                  </a:extLst>
                </a:gridCol>
                <a:gridCol w="1274101">
                  <a:extLst>
                    <a:ext uri="{9D8B030D-6E8A-4147-A177-3AD203B41FA5}">
                      <a16:colId xmlns:a16="http://schemas.microsoft.com/office/drawing/2014/main" val="20001"/>
                    </a:ext>
                  </a:extLst>
                </a:gridCol>
                <a:gridCol w="2560054">
                  <a:extLst>
                    <a:ext uri="{9D8B030D-6E8A-4147-A177-3AD203B41FA5}">
                      <a16:colId xmlns:a16="http://schemas.microsoft.com/office/drawing/2014/main" val="20002"/>
                    </a:ext>
                  </a:extLst>
                </a:gridCol>
                <a:gridCol w="2720564">
                  <a:extLst>
                    <a:ext uri="{9D8B030D-6E8A-4147-A177-3AD203B41FA5}">
                      <a16:colId xmlns:a16="http://schemas.microsoft.com/office/drawing/2014/main" val="20003"/>
                    </a:ext>
                  </a:extLst>
                </a:gridCol>
                <a:gridCol w="2620559">
                  <a:extLst>
                    <a:ext uri="{9D8B030D-6E8A-4147-A177-3AD203B41FA5}">
                      <a16:colId xmlns:a16="http://schemas.microsoft.com/office/drawing/2014/main" val="20004"/>
                    </a:ext>
                  </a:extLst>
                </a:gridCol>
              </a:tblGrid>
              <a:tr h="509525">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08407">
                <a:tc>
                  <a:txBody>
                    <a:bodyPr/>
                    <a:lstStyle/>
                    <a:p>
                      <a:pPr>
                        <a:defRPr sz="1000"/>
                      </a:pPr>
                      <a:r>
                        <a:rPr sz="1200" b="1"/>
                        <a:t>Increased Opportunity 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understand different types of workplaces (e.g. offices, warehouses, remote working)</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Learners with SEND often benefit from concrete, visual examples of where people work. They may not understand “abstract” workplace names like "corporate office," but can relate to a post office, kitchen, or supermarket. Repeated exposure through stories, photos, and role play builds familiarity.</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Matching symbols of jobs (chef, cleaner, admin) to environments</a:t>
                      </a:r>
                    </a:p>
                    <a:p>
                      <a:r>
                        <a:rPr lang="en-GB" sz="1200" dirty="0"/>
                        <a:t>Sensory trays with job-linked items (flour = bakery, keyboard = office).</a:t>
                      </a:r>
                    </a:p>
                    <a:p>
                      <a:r>
                        <a:rPr lang="en-GB" sz="1200" dirty="0"/>
                        <a:t>Virtual tours or photo books of real workplaces.</a:t>
                      </a:r>
                    </a:p>
                    <a:p>
                      <a:r>
                        <a:rPr lang="en-GB" sz="1200" dirty="0"/>
                        <a:t>Job stations with props (e.g. apron, headset).</a:t>
                      </a:r>
                    </a:p>
                    <a:p>
                      <a:r>
                        <a:rPr lang="en-GB" sz="1200" dirty="0"/>
                        <a:t>Sorting “Where do I work?” card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Building awareness of accessible workplace options.</a:t>
                      </a:r>
                      <a:br>
                        <a:rPr lang="en-GB" sz="1200" dirty="0"/>
                      </a:br>
                      <a:endParaRPr lang="en-GB" sz="1200" dirty="0"/>
                    </a:p>
                    <a:p>
                      <a:pPr>
                        <a:defRPr sz="1000"/>
                      </a:pPr>
                      <a:r>
                        <a:rPr lang="en-GB" sz="1200" dirty="0"/>
                        <a:t>Community – Connecting school learning with local businesses.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48742">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know types of employment (e.g. self-employment, full-time, freelancing)</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Concepts like self-employment may need to be explained through familiar roles — “working for yourself like a dog groomer or baker who has their own business.” Stories of local individuals can make it real.</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Visual job stories: “Tom runs a gardening business”.</a:t>
                      </a:r>
                    </a:p>
                    <a:p>
                      <a:r>
                        <a:rPr lang="en-GB" sz="1200" dirty="0"/>
                        <a:t>Pupils role-play working alone vs working with others.</a:t>
                      </a:r>
                    </a:p>
                    <a:p>
                      <a:r>
                        <a:rPr lang="en-GB" sz="1200" dirty="0"/>
                        <a:t>Using a weekly planner to compare job types (e.g. freelance = different days, full-time = every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Understanding job variety helps with future choice making.</a:t>
                      </a:r>
                      <a:br>
                        <a:rPr lang="en-GB" sz="1200" dirty="0"/>
                      </a:br>
                      <a:endParaRPr lang="en-GB" sz="1200" dirty="0"/>
                    </a:p>
                    <a:p>
                      <a:pPr>
                        <a:defRPr sz="1000"/>
                      </a:pPr>
                      <a:r>
                        <a:rPr lang="en-GB" sz="1200" dirty="0"/>
                        <a:t>Independence – Links to control and personal responsibility.</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68910">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can recall sectors and describe workplaces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Instead of learning 10 sectors at once, focus on 1–2 per week with strong visuals. For example, retail → shop → selling. Repetition, games, and real-life exposure (e.g. school café or charity shop) reinforce the concepts.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Flashcards and bingo for job sectors</a:t>
                      </a:r>
                    </a:p>
                    <a:p>
                      <a:r>
                        <a:rPr lang="en-GB" sz="1200" dirty="0"/>
                        <a:t>Visits to school kitchen, cleaner, office staff.</a:t>
                      </a:r>
                    </a:p>
                    <a:p>
                      <a:r>
                        <a:rPr lang="en-GB" sz="1200" dirty="0"/>
                        <a:t>Creating a mini-job wall with examples from each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Linking interest to real job families.</a:t>
                      </a:r>
                      <a:br>
                        <a:rPr lang="en-GB" sz="1200" dirty="0"/>
                      </a:br>
                      <a:endParaRPr lang="en-GB" sz="1200" dirty="0"/>
                    </a:p>
                    <a:p>
                      <a:pPr>
                        <a:defRPr sz="1000"/>
                      </a:pPr>
                      <a:r>
                        <a:rPr lang="en-GB" sz="1200" dirty="0"/>
                        <a:t>Community – Seeing where these jobs exist in daily life.</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85361">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link curriculum subjects to careers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“Maths helps you in a shop” is easier to grasp than “curriculum connections.” Use subject-to-job links with visuals: Art → Designer, PE → Coach.</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Matching school subjects to real-world roles.</a:t>
                      </a:r>
                    </a:p>
                    <a:p>
                      <a:r>
                        <a:rPr lang="en-GB" sz="1200" dirty="0"/>
                        <a:t>Classroom display of “What jobs use this subject?”</a:t>
                      </a:r>
                    </a:p>
                    <a:p>
                      <a:r>
                        <a:rPr lang="en-GB" sz="1200" dirty="0"/>
                        <a:t>Subject-themed career days (e.g. Science = Lab Tech, Horticulture).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Helps learners connect classroom skills to future goals.</a:t>
                      </a:r>
                      <a:br>
                        <a:rPr lang="en-GB" sz="1200" dirty="0"/>
                      </a:br>
                      <a:endParaRPr lang="en-GB" sz="1200" dirty="0"/>
                    </a:p>
                    <a:p>
                      <a:pPr>
                        <a:defRPr sz="1000"/>
                      </a:pPr>
                      <a:r>
                        <a:rPr lang="en-GB" sz="1200" dirty="0"/>
                        <a:t> Independence – Increases motivation for subject learning.</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324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Introduce &amp; Inspire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57176399"/>
              </p:ext>
            </p:extLst>
          </p:nvPr>
        </p:nvGraphicFramePr>
        <p:xfrm>
          <a:off x="170449" y="850930"/>
          <a:ext cx="10059403" cy="5911986"/>
        </p:xfrm>
        <a:graphic>
          <a:graphicData uri="http://schemas.openxmlformats.org/drawingml/2006/table">
            <a:tbl>
              <a:tblPr firstRow="1" bandRow="1">
                <a:tableStyleId>{6E25E649-3F16-4E02-A733-19D2CDBF48F0}</a:tableStyleId>
              </a:tblPr>
              <a:tblGrid>
                <a:gridCol w="1352581">
                  <a:extLst>
                    <a:ext uri="{9D8B030D-6E8A-4147-A177-3AD203B41FA5}">
                      <a16:colId xmlns:a16="http://schemas.microsoft.com/office/drawing/2014/main" val="20000"/>
                    </a:ext>
                  </a:extLst>
                </a:gridCol>
                <a:gridCol w="1272482">
                  <a:extLst>
                    <a:ext uri="{9D8B030D-6E8A-4147-A177-3AD203B41FA5}">
                      <a16:colId xmlns:a16="http://schemas.microsoft.com/office/drawing/2014/main" val="20001"/>
                    </a:ext>
                  </a:extLst>
                </a:gridCol>
                <a:gridCol w="2535767">
                  <a:extLst>
                    <a:ext uri="{9D8B030D-6E8A-4147-A177-3AD203B41FA5}">
                      <a16:colId xmlns:a16="http://schemas.microsoft.com/office/drawing/2014/main" val="20002"/>
                    </a:ext>
                  </a:extLst>
                </a:gridCol>
                <a:gridCol w="2888027">
                  <a:extLst>
                    <a:ext uri="{9D8B030D-6E8A-4147-A177-3AD203B41FA5}">
                      <a16:colId xmlns:a16="http://schemas.microsoft.com/office/drawing/2014/main" val="20003"/>
                    </a:ext>
                  </a:extLst>
                </a:gridCol>
                <a:gridCol w="2010546">
                  <a:extLst>
                    <a:ext uri="{9D8B030D-6E8A-4147-A177-3AD203B41FA5}">
                      <a16:colId xmlns:a16="http://schemas.microsoft.com/office/drawing/2014/main" val="20004"/>
                    </a:ext>
                  </a:extLst>
                </a:gridCol>
              </a:tblGrid>
              <a:tr h="667127">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539">
                <a:tc>
                  <a:txBody>
                    <a:bodyPr/>
                    <a:lstStyle/>
                    <a:p>
                      <a:pPr>
                        <a:defRPr sz="1000"/>
                      </a:pPr>
                      <a:r>
                        <a:rPr lang="en-GB" sz="1200" b="1"/>
                        <a:t>Improved Self-Awareness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self-assess using Skills Builder</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Use adapted scales (e.g. smiley faces or traffic lights) and real-life scenarios: “I can take turns,” “I can listen for instructions.”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Weekly self-check using symbols.</a:t>
                      </a:r>
                    </a:p>
                    <a:p>
                      <a:r>
                        <a:rPr lang="en-GB" sz="1200" dirty="0"/>
                        <a:t>TA-led sessions discussing when they used a skill.</a:t>
                      </a:r>
                    </a:p>
                    <a:p>
                      <a:r>
                        <a:rPr lang="en-GB" sz="1200" dirty="0"/>
                        <a:t>Group circle with peer praise ("I saw you help tidy!").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Prepares for employability discussions.</a:t>
                      </a:r>
                      <a:br>
                        <a:rPr lang="en-GB" sz="1200" dirty="0"/>
                      </a:br>
                      <a:endParaRPr lang="en-GB" sz="1200" dirty="0"/>
                    </a:p>
                    <a:p>
                      <a:pPr>
                        <a:defRPr sz="1000"/>
                      </a:pPr>
                      <a:r>
                        <a:rPr lang="en-GB" sz="1200" dirty="0"/>
                        <a:t>Health – Supports self-regulation, reflection.</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44367">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identify passions, interests and skills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All About Me sheets with visuals and choices allow students to express this safely and confidently.</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Sticker choices of favourite tasks</a:t>
                      </a:r>
                    </a:p>
                    <a:p>
                      <a:r>
                        <a:rPr lang="en-GB" sz="1200" dirty="0"/>
                        <a:t>“My best job ever” collage.</a:t>
                      </a:r>
                    </a:p>
                    <a:p>
                      <a:r>
                        <a:rPr lang="en-GB" sz="1200" dirty="0"/>
                        <a:t>Sorting what I like/don’t like doing.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Informs vocational profiles.</a:t>
                      </a:r>
                    </a:p>
                    <a:p>
                      <a:pPr>
                        <a:defRPr sz="1000"/>
                      </a:pPr>
                      <a:endParaRPr lang="en-GB" sz="1200" dirty="0"/>
                    </a:p>
                    <a:p>
                      <a:pPr>
                        <a:defRPr sz="1000"/>
                      </a:pPr>
                      <a:r>
                        <a:rPr lang="en-GB" sz="1200" dirty="0"/>
                        <a:t>Independence – Supports person-centred transition.</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3953">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describe ideal work environments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Use sensory exploration (quiet/loud sounds, indoor/outdoor photos) to support understanding.</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“Would you like this?” photo choosing tasks.</a:t>
                      </a:r>
                    </a:p>
                    <a:p>
                      <a:r>
                        <a:rPr lang="en-GB" sz="1200" dirty="0"/>
                        <a:t>Drawing their ideal job setup (e.g. a desk, headphones).</a:t>
                      </a:r>
                    </a:p>
                    <a:p>
                      <a:r>
                        <a:rPr lang="en-GB" sz="1200" dirty="0"/>
                        <a:t>Scenario sorting: "Yes for me / Not for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Shapes future placement planning.</a:t>
                      </a:r>
                      <a:br>
                        <a:rPr lang="en-GB" sz="1200" dirty="0"/>
                      </a:br>
                      <a:endParaRPr lang="en-GB" sz="1200" dirty="0"/>
                    </a:p>
                    <a:p>
                      <a:pPr>
                        <a:defRPr sz="1000"/>
                      </a:pPr>
                      <a:r>
                        <a:rPr lang="en-GB" sz="1200" dirty="0"/>
                        <a:t>Health – Helps reduce stress and improve fit.</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890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Introduce &amp; Inspire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88412322"/>
              </p:ext>
            </p:extLst>
          </p:nvPr>
        </p:nvGraphicFramePr>
        <p:xfrm>
          <a:off x="448035" y="1141303"/>
          <a:ext cx="9438916" cy="5218675"/>
        </p:xfrm>
        <a:graphic>
          <a:graphicData uri="http://schemas.openxmlformats.org/drawingml/2006/table">
            <a:tbl>
              <a:tblPr firstRow="1" bandRow="1">
                <a:tableStyleId>{6E25E649-3F16-4E02-A733-19D2CDBF48F0}</a:tableStyleId>
              </a:tblPr>
              <a:tblGrid>
                <a:gridCol w="1269150">
                  <a:extLst>
                    <a:ext uri="{9D8B030D-6E8A-4147-A177-3AD203B41FA5}">
                      <a16:colId xmlns:a16="http://schemas.microsoft.com/office/drawing/2014/main" val="20000"/>
                    </a:ext>
                  </a:extLst>
                </a:gridCol>
                <a:gridCol w="1193992">
                  <a:extLst>
                    <a:ext uri="{9D8B030D-6E8A-4147-A177-3AD203B41FA5}">
                      <a16:colId xmlns:a16="http://schemas.microsoft.com/office/drawing/2014/main" val="20001"/>
                    </a:ext>
                  </a:extLst>
                </a:gridCol>
                <a:gridCol w="2653369">
                  <a:extLst>
                    <a:ext uri="{9D8B030D-6E8A-4147-A177-3AD203B41FA5}">
                      <a16:colId xmlns:a16="http://schemas.microsoft.com/office/drawing/2014/main" val="20002"/>
                    </a:ext>
                  </a:extLst>
                </a:gridCol>
                <a:gridCol w="2435874">
                  <a:extLst>
                    <a:ext uri="{9D8B030D-6E8A-4147-A177-3AD203B41FA5}">
                      <a16:colId xmlns:a16="http://schemas.microsoft.com/office/drawing/2014/main" val="20003"/>
                    </a:ext>
                  </a:extLst>
                </a:gridCol>
                <a:gridCol w="1886531">
                  <a:extLst>
                    <a:ext uri="{9D8B030D-6E8A-4147-A177-3AD203B41FA5}">
                      <a16:colId xmlns:a16="http://schemas.microsoft.com/office/drawing/2014/main" val="20004"/>
                    </a:ext>
                  </a:extLst>
                </a:gridCol>
              </a:tblGrid>
              <a:tr h="744416">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0867">
                <a:tc>
                  <a:txBody>
                    <a:bodyPr/>
                    <a:lstStyle/>
                    <a:p>
                      <a:pPr>
                        <a:defRPr sz="1000"/>
                      </a:pPr>
                      <a:r>
                        <a:rPr lang="en-GB" sz="1200" b="1"/>
                        <a:t>Inspiration</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challenge stereotypes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Instead of “talking about” stereotypes, use visual contrast: e.g. man nurse, female builder. Celebrate difference through games, activities, and real people.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Job puzzle pairs with mixed-gender visuals.</a:t>
                      </a:r>
                    </a:p>
                    <a:p>
                      <a:r>
                        <a:rPr lang="en-GB" sz="1200" dirty="0"/>
                        <a:t>“Can they do it?” circle time debates.</a:t>
                      </a:r>
                    </a:p>
                    <a:p>
                      <a:r>
                        <a:rPr lang="en-GB" sz="1200" dirty="0"/>
                        <a:t>Diverse job role models in videos or visits.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Community – Increases confidence and belonging.</a:t>
                      </a:r>
                      <a:br>
                        <a:rPr lang="en-GB" sz="1200" dirty="0"/>
                      </a:br>
                      <a:endParaRPr lang="en-GB" sz="1200" dirty="0"/>
                    </a:p>
                    <a:p>
                      <a:pPr>
                        <a:defRPr sz="1000"/>
                      </a:pPr>
                      <a:r>
                        <a:rPr lang="en-GB" sz="1200" dirty="0"/>
                        <a:t>Employment – Broadens future goals.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3392">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identify role models and aspirations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Use characters from TV, real-world visitors, or inclusive careers videos. Prompt them with visuals: “Who do you want to be like?”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Drawing or describing a person they admire.</a:t>
                      </a:r>
                    </a:p>
                    <a:p>
                      <a:r>
                        <a:rPr lang="en-GB" sz="1200" dirty="0"/>
                        <a:t>Matching photos of local workers to positive traits.</a:t>
                      </a:r>
                    </a:p>
                    <a:p>
                      <a:r>
                        <a:rPr lang="en-GB" sz="1200" dirty="0"/>
                        <a:t>Guest speaker Q&amp;A.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Community – Builds realistic ambition and motivation.</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839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Investigate &amp; Explore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68284994"/>
              </p:ext>
            </p:extLst>
          </p:nvPr>
        </p:nvGraphicFramePr>
        <p:xfrm>
          <a:off x="121463" y="785613"/>
          <a:ext cx="10542815" cy="5888934"/>
        </p:xfrm>
        <a:graphic>
          <a:graphicData uri="http://schemas.openxmlformats.org/drawingml/2006/table">
            <a:tbl>
              <a:tblPr firstRow="1" bandRow="1">
                <a:tableStyleId>{6E25E649-3F16-4E02-A733-19D2CDBF48F0}</a:tableStyleId>
              </a:tblPr>
              <a:tblGrid>
                <a:gridCol w="1203953">
                  <a:extLst>
                    <a:ext uri="{9D8B030D-6E8A-4147-A177-3AD203B41FA5}">
                      <a16:colId xmlns:a16="http://schemas.microsoft.com/office/drawing/2014/main" val="20000"/>
                    </a:ext>
                  </a:extLst>
                </a:gridCol>
                <a:gridCol w="1547259">
                  <a:extLst>
                    <a:ext uri="{9D8B030D-6E8A-4147-A177-3AD203B41FA5}">
                      <a16:colId xmlns:a16="http://schemas.microsoft.com/office/drawing/2014/main" val="20001"/>
                    </a:ext>
                  </a:extLst>
                </a:gridCol>
                <a:gridCol w="2963685">
                  <a:extLst>
                    <a:ext uri="{9D8B030D-6E8A-4147-A177-3AD203B41FA5}">
                      <a16:colId xmlns:a16="http://schemas.microsoft.com/office/drawing/2014/main" val="20002"/>
                    </a:ext>
                  </a:extLst>
                </a:gridCol>
                <a:gridCol w="2720754">
                  <a:extLst>
                    <a:ext uri="{9D8B030D-6E8A-4147-A177-3AD203B41FA5}">
                      <a16:colId xmlns:a16="http://schemas.microsoft.com/office/drawing/2014/main" val="20003"/>
                    </a:ext>
                  </a:extLst>
                </a:gridCol>
                <a:gridCol w="2107164">
                  <a:extLst>
                    <a:ext uri="{9D8B030D-6E8A-4147-A177-3AD203B41FA5}">
                      <a16:colId xmlns:a16="http://schemas.microsoft.com/office/drawing/2014/main" val="20004"/>
                    </a:ext>
                  </a:extLst>
                </a:gridCol>
              </a:tblGrid>
              <a:tr h="642501">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7329">
                <a:tc>
                  <a:txBody>
                    <a:bodyPr/>
                    <a:lstStyle/>
                    <a:p>
                      <a:pPr>
                        <a:defRPr sz="1000"/>
                      </a:pPr>
                      <a:r>
                        <a:rPr lang="en-GB" sz="1200" b="1"/>
                        <a:t>Career Readiness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can evidence essential workplace skills (linked to Skills Builder).</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SEND learners often need concrete examples and visual reinforcement to understand and apply skills like teamwork or problem-solving. Instead of talking about “problem solving,” they might be asked to sort a messy drawer or deliver an item to the right place.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Use the adapted Skills Builder icons with symbols (e.g. handshake = teamwork)</a:t>
                      </a:r>
                    </a:p>
                    <a:p>
                      <a:r>
                        <a:rPr lang="en-GB" sz="1200" dirty="0"/>
                        <a:t>Weekly “skill focus” lessons with role-play.</a:t>
                      </a:r>
                    </a:p>
                    <a:p>
                      <a:r>
                        <a:rPr lang="en-GB" sz="1200" dirty="0"/>
                        <a:t>School-based tasks (stocking shelves, cleaning, making a sandwich) linked to essential skills.</a:t>
                      </a:r>
                    </a:p>
                    <a:p>
                      <a:r>
                        <a:rPr lang="en-GB" sz="1200" dirty="0"/>
                        <a:t>Students describe their role: “I helped clean. I was a team player.”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Skills underpin all workplace readiness.</a:t>
                      </a:r>
                    </a:p>
                    <a:p>
                      <a:pPr>
                        <a:defRPr sz="1000"/>
                      </a:pPr>
                      <a:endParaRPr lang="en-GB" sz="1200" dirty="0"/>
                    </a:p>
                    <a:p>
                      <a:pPr>
                        <a:defRPr sz="1000"/>
                      </a:pPr>
                      <a:r>
                        <a:rPr lang="en-GB" sz="1200" dirty="0"/>
                        <a:t> Independence – Reinforces personal development.</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7504">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demonstrate skills in various workplaces, including remote settings.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Skills must be transferable — SEND learners can practise skills across internal roles, community visits, or digital platforms (e.g. typing, video calling). Remote roles can be explored through simulations or simple tech tasks like sending an email.</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Internal roles (library monitor, school café, gardening team)</a:t>
                      </a:r>
                    </a:p>
                    <a:p>
                      <a:r>
                        <a:rPr lang="en-GB" sz="1200"/>
                        <a:t>Work-based simulations: packing parcels, handling ‘customer orders’</a:t>
                      </a:r>
                    </a:p>
                    <a:p>
                      <a:r>
                        <a:rPr lang="en-GB" sz="1200"/>
                        <a:t>Digital work tasks: completing a simple spreadsheet, joining a virtual meeting</a:t>
                      </a:r>
                    </a:p>
                    <a:p>
                      <a:r>
                        <a:rPr lang="en-GB" sz="1200"/>
                        <a:t>Comparing behaviours: “How is teamwork different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Adapting to various work contexts.</a:t>
                      </a:r>
                      <a:br>
                        <a:rPr lang="en-GB" sz="1200" dirty="0"/>
                      </a:br>
                      <a:endParaRPr lang="en-GB" sz="1200" dirty="0"/>
                    </a:p>
                    <a:p>
                      <a:pPr>
                        <a:defRPr sz="1000"/>
                      </a:pPr>
                      <a:r>
                        <a:rPr lang="en-GB" sz="1200" dirty="0"/>
                        <a:t>Community – Prepares learners for integrated roles.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67272">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design something from an employer brief and identify skills used.</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Briefs can be simplified into “Here’s what the customer wants…” tasks. Students benefit from structure: 1) Hear the brief, 2) Make or do, 3) Say what skill you used.</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t>Design a poster for a café menu or charity event</a:t>
                      </a:r>
                    </a:p>
                    <a:p>
                      <a:r>
                        <a:rPr lang="en-GB" sz="1200"/>
                        <a:t>Create a welcome pack for visitors</a:t>
                      </a:r>
                    </a:p>
                    <a:p>
                      <a:r>
                        <a:rPr lang="en-GB" sz="1200"/>
                        <a:t>Pack a ‘customer order’ based on instructions</a:t>
                      </a:r>
                    </a:p>
                    <a:p>
                      <a:r>
                        <a:rPr lang="en-GB" sz="1200"/>
                        <a:t>Use sentence scaffolds: “I used listening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Applies learning to work tasks.</a:t>
                      </a:r>
                    </a:p>
                    <a:p>
                      <a:pPr>
                        <a:defRPr sz="1000"/>
                      </a:pPr>
                      <a:br>
                        <a:rPr lang="en-GB" sz="1200" dirty="0"/>
                      </a:br>
                      <a:r>
                        <a:rPr lang="en-GB" sz="1200" dirty="0"/>
                        <a:t>Independence – Encourages problem-solving and initiative.</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735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Investigate &amp; Explore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9284854"/>
              </p:ext>
            </p:extLst>
          </p:nvPr>
        </p:nvGraphicFramePr>
        <p:xfrm>
          <a:off x="56148" y="850929"/>
          <a:ext cx="10542813" cy="5868276"/>
        </p:xfrm>
        <a:graphic>
          <a:graphicData uri="http://schemas.openxmlformats.org/drawingml/2006/table">
            <a:tbl>
              <a:tblPr firstRow="1" bandRow="1">
                <a:tableStyleId>{6E25E649-3F16-4E02-A733-19D2CDBF48F0}</a:tableStyleId>
              </a:tblPr>
              <a:tblGrid>
                <a:gridCol w="1417580">
                  <a:extLst>
                    <a:ext uri="{9D8B030D-6E8A-4147-A177-3AD203B41FA5}">
                      <a16:colId xmlns:a16="http://schemas.microsoft.com/office/drawing/2014/main" val="20000"/>
                    </a:ext>
                  </a:extLst>
                </a:gridCol>
                <a:gridCol w="1333631">
                  <a:extLst>
                    <a:ext uri="{9D8B030D-6E8A-4147-A177-3AD203B41FA5}">
                      <a16:colId xmlns:a16="http://schemas.microsoft.com/office/drawing/2014/main" val="20001"/>
                    </a:ext>
                  </a:extLst>
                </a:gridCol>
                <a:gridCol w="2963685">
                  <a:extLst>
                    <a:ext uri="{9D8B030D-6E8A-4147-A177-3AD203B41FA5}">
                      <a16:colId xmlns:a16="http://schemas.microsoft.com/office/drawing/2014/main" val="20002"/>
                    </a:ext>
                  </a:extLst>
                </a:gridCol>
                <a:gridCol w="2720753">
                  <a:extLst>
                    <a:ext uri="{9D8B030D-6E8A-4147-A177-3AD203B41FA5}">
                      <a16:colId xmlns:a16="http://schemas.microsoft.com/office/drawing/2014/main" val="20003"/>
                    </a:ext>
                  </a:extLst>
                </a:gridCol>
                <a:gridCol w="2107164">
                  <a:extLst>
                    <a:ext uri="{9D8B030D-6E8A-4147-A177-3AD203B41FA5}">
                      <a16:colId xmlns:a16="http://schemas.microsoft.com/office/drawing/2014/main" val="20004"/>
                    </a:ext>
                  </a:extLst>
                </a:gridCol>
              </a:tblGrid>
              <a:tr h="630689">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1023">
                <a:tc>
                  <a:txBody>
                    <a:bodyPr/>
                    <a:lstStyle/>
                    <a:p>
                      <a:pPr>
                        <a:defRPr sz="1000"/>
                      </a:pPr>
                      <a:r>
                        <a:rPr lang="en-GB" sz="1200" b="1"/>
                        <a:t>Exploration of Roles &amp; Responsibilities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understand different routes into work.</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Instead of describing BTECs or T Levels, show simple visual pathways: School → College → Job or Internship. Use local examples and role models to make it real.</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Create a “My Career Ladder” template</a:t>
                      </a:r>
                    </a:p>
                    <a:p>
                      <a:r>
                        <a:rPr lang="en-GB" sz="1200" dirty="0"/>
                        <a:t>Visual storytelling: “Joe did this…” → apprenticeship → job.</a:t>
                      </a:r>
                    </a:p>
                    <a:p>
                      <a:r>
                        <a:rPr lang="en-GB" sz="1200" dirty="0"/>
                        <a:t>Classroom display: “Ways to get a job” with icons.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Planning transition pathways.</a:t>
                      </a:r>
                      <a:br>
                        <a:rPr lang="en-GB" sz="1200" dirty="0"/>
                      </a:br>
                      <a:endParaRPr lang="en-GB" sz="1200" dirty="0"/>
                    </a:p>
                    <a:p>
                      <a:pPr>
                        <a:defRPr sz="1000"/>
                      </a:pPr>
                      <a:r>
                        <a:rPr lang="en-GB" sz="1200" dirty="0"/>
                        <a:t>Independence – Supports informed decisions.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9689">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describe job roles within an organisation.</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Break down common workplaces into roles students can visualise. In a café: Who makes food? Who takes orders? Use people in school to model this first.</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Use school staff as examples: “Who does what at school?”</a:t>
                      </a:r>
                    </a:p>
                    <a:p>
                      <a:r>
                        <a:rPr lang="en-GB" sz="1200" dirty="0"/>
                        <a:t>Guest visits or employer videos with voice-over support.</a:t>
                      </a:r>
                    </a:p>
                    <a:p>
                      <a:r>
                        <a:rPr lang="en-GB" sz="1200" dirty="0"/>
                        <a:t>Create simple “Job Role Cards” and play matching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Promotes understanding of organisational structures.</a:t>
                      </a:r>
                      <a:br>
                        <a:rPr lang="en-GB" sz="1200" dirty="0"/>
                      </a:br>
                      <a:endParaRPr lang="en-GB" sz="1200" dirty="0"/>
                    </a:p>
                    <a:p>
                      <a:pPr>
                        <a:defRPr sz="1000"/>
                      </a:pPr>
                      <a:r>
                        <a:rPr lang="en-GB" sz="1200" dirty="0"/>
                        <a:t>Community – Builds awareness of team roles.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6875">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complete a task based on an employer brief and relate it to career pathways.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Link tasks to real jobs to help learners see “why this matters.” E.g., packing a box → warehouse work, answering a question → customer service.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Design or make a product, then match it to a job role.</a:t>
                      </a:r>
                    </a:p>
                    <a:p>
                      <a:r>
                        <a:rPr lang="en-GB" sz="1200" dirty="0"/>
                        <a:t>Use a visual wall of job types and match outputs.</a:t>
                      </a:r>
                    </a:p>
                    <a:p>
                      <a:r>
                        <a:rPr lang="en-GB" sz="1200" dirty="0"/>
                        <a:t>Present what they did: “I was like a designer because…”.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Deepens career relevance.</a:t>
                      </a:r>
                      <a:br>
                        <a:rPr lang="en-GB" sz="1200" dirty="0"/>
                      </a:br>
                      <a:endParaRPr lang="en-GB" sz="1200" dirty="0"/>
                    </a:p>
                    <a:p>
                      <a:pPr>
                        <a:defRPr sz="1000"/>
                      </a:pPr>
                      <a:r>
                        <a:rPr lang="en-GB" sz="1200" dirty="0"/>
                        <a:t>Independence – Encourages self-recognition of abilities.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282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Investigate &amp; Explore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46946325"/>
              </p:ext>
            </p:extLst>
          </p:nvPr>
        </p:nvGraphicFramePr>
        <p:xfrm>
          <a:off x="359230" y="1108647"/>
          <a:ext cx="9723665" cy="5202345"/>
        </p:xfrm>
        <a:graphic>
          <a:graphicData uri="http://schemas.openxmlformats.org/drawingml/2006/table">
            <a:tbl>
              <a:tblPr firstRow="1" bandRow="1">
                <a:tableStyleId>{6E25E649-3F16-4E02-A733-19D2CDBF48F0}</a:tableStyleId>
              </a:tblPr>
              <a:tblGrid>
                <a:gridCol w="1307438">
                  <a:extLst>
                    <a:ext uri="{9D8B030D-6E8A-4147-A177-3AD203B41FA5}">
                      <a16:colId xmlns:a16="http://schemas.microsoft.com/office/drawing/2014/main" val="20000"/>
                    </a:ext>
                  </a:extLst>
                </a:gridCol>
                <a:gridCol w="1230012">
                  <a:extLst>
                    <a:ext uri="{9D8B030D-6E8A-4147-A177-3AD203B41FA5}">
                      <a16:colId xmlns:a16="http://schemas.microsoft.com/office/drawing/2014/main" val="20001"/>
                    </a:ext>
                  </a:extLst>
                </a:gridCol>
                <a:gridCol w="2733414">
                  <a:extLst>
                    <a:ext uri="{9D8B030D-6E8A-4147-A177-3AD203B41FA5}">
                      <a16:colId xmlns:a16="http://schemas.microsoft.com/office/drawing/2014/main" val="20002"/>
                    </a:ext>
                  </a:extLst>
                </a:gridCol>
                <a:gridCol w="2509358">
                  <a:extLst>
                    <a:ext uri="{9D8B030D-6E8A-4147-A177-3AD203B41FA5}">
                      <a16:colId xmlns:a16="http://schemas.microsoft.com/office/drawing/2014/main" val="20003"/>
                    </a:ext>
                  </a:extLst>
                </a:gridCol>
                <a:gridCol w="1943443">
                  <a:extLst>
                    <a:ext uri="{9D8B030D-6E8A-4147-A177-3AD203B41FA5}">
                      <a16:colId xmlns:a16="http://schemas.microsoft.com/office/drawing/2014/main" val="20004"/>
                    </a:ext>
                  </a:extLst>
                </a:gridCol>
              </a:tblGrid>
              <a:tr h="742087">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13292">
                <a:tc>
                  <a:txBody>
                    <a:bodyPr/>
                    <a:lstStyle/>
                    <a:p>
                      <a:pPr>
                        <a:defRPr sz="1000"/>
                      </a:pPr>
                      <a:r>
                        <a:rPr lang="en-GB" sz="1200" b="1"/>
                        <a:t>Understanding of Growth Sectors and the Changing Economy</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understand how the labour market is changing.</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Focus on local, relevant examples — e.g., "There are more care homes in our area," "Lots of people work in delivery." Abstract ideas like ‘the economy’ are turned into “What jobs are there near me?”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Local job hunt using real leaflets, websites, or visits.</a:t>
                      </a:r>
                    </a:p>
                    <a:p>
                      <a:r>
                        <a:rPr lang="en-GB" sz="1200" dirty="0"/>
                        <a:t>Create a “map” of local opportunities</a:t>
                      </a:r>
                    </a:p>
                    <a:p>
                      <a:r>
                        <a:rPr lang="en-GB" sz="1200" dirty="0"/>
                        <a:t>Group task: “Which jobs are growing?” sorting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Supports local and realistic transitions.</a:t>
                      </a:r>
                      <a:br>
                        <a:rPr lang="en-GB" sz="1200" dirty="0"/>
                      </a:br>
                      <a:endParaRPr lang="en-GB" sz="1200" dirty="0"/>
                    </a:p>
                    <a:p>
                      <a:pPr>
                        <a:defRPr sz="1000"/>
                      </a:pPr>
                      <a:r>
                        <a:rPr lang="en-GB" sz="1200" dirty="0"/>
                        <a:t>Community – Connects learners with their environment.</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46966">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i="1"/>
                        <a:t>Learners can name local growth sectors and describe job types.</a:t>
                      </a:r>
                      <a:endParaRPr sz="12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Reinforce job clusters with visual categories: Health (nurse, carer), Retail (cashier, stocker), Tech (gaming tester). Use videos, flashcards, and role play.</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Flashcard games with job types</a:t>
                      </a:r>
                    </a:p>
                    <a:p>
                      <a:r>
                        <a:rPr lang="en-GB" sz="1200" dirty="0"/>
                        <a:t>Visit a local supermarket, garage, or salon.</a:t>
                      </a:r>
                    </a:p>
                    <a:p>
                      <a:r>
                        <a:rPr lang="en-GB" sz="1200" dirty="0"/>
                        <a:t>Watch short job videos and rate interest with 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Helps shape appropriate aspirations.</a:t>
                      </a:r>
                      <a:br>
                        <a:rPr lang="en-GB" sz="1200" dirty="0"/>
                      </a:br>
                      <a:endParaRPr lang="en-GB" sz="1200" dirty="0"/>
                    </a:p>
                    <a:p>
                      <a:pPr>
                        <a:defRPr sz="1000"/>
                      </a:pPr>
                      <a:r>
                        <a:rPr lang="en-GB" sz="1200" dirty="0"/>
                        <a:t>Community – Prepares for engagement in future work.</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964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0656"/>
            <a:ext cx="10542814" cy="461666"/>
          </a:xfrm>
        </p:spPr>
        <p:txBody>
          <a:bodyPr>
            <a:normAutofit fontScale="90000"/>
          </a:bodyPr>
          <a:lstStyle/>
          <a:p>
            <a:r>
              <a:rPr lang="en-GB">
                <a:solidFill>
                  <a:schemeClr val="accent2"/>
                </a:solidFill>
              </a:rPr>
              <a:t>Core Theme: Apply and Demonstrate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07921935"/>
              </p:ext>
            </p:extLst>
          </p:nvPr>
        </p:nvGraphicFramePr>
        <p:xfrm>
          <a:off x="162285" y="842322"/>
          <a:ext cx="10542813" cy="5704993"/>
        </p:xfrm>
        <a:graphic>
          <a:graphicData uri="http://schemas.openxmlformats.org/drawingml/2006/table">
            <a:tbl>
              <a:tblPr firstRow="1" bandRow="1">
                <a:tableStyleId>{6E25E649-3F16-4E02-A733-19D2CDBF48F0}</a:tableStyleId>
              </a:tblPr>
              <a:tblGrid>
                <a:gridCol w="1203953">
                  <a:extLst>
                    <a:ext uri="{9D8B030D-6E8A-4147-A177-3AD203B41FA5}">
                      <a16:colId xmlns:a16="http://schemas.microsoft.com/office/drawing/2014/main" val="20000"/>
                    </a:ext>
                  </a:extLst>
                </a:gridCol>
                <a:gridCol w="1547259">
                  <a:extLst>
                    <a:ext uri="{9D8B030D-6E8A-4147-A177-3AD203B41FA5}">
                      <a16:colId xmlns:a16="http://schemas.microsoft.com/office/drawing/2014/main" val="20001"/>
                    </a:ext>
                  </a:extLst>
                </a:gridCol>
                <a:gridCol w="2963684">
                  <a:extLst>
                    <a:ext uri="{9D8B030D-6E8A-4147-A177-3AD203B41FA5}">
                      <a16:colId xmlns:a16="http://schemas.microsoft.com/office/drawing/2014/main" val="20002"/>
                    </a:ext>
                  </a:extLst>
                </a:gridCol>
                <a:gridCol w="2720753">
                  <a:extLst>
                    <a:ext uri="{9D8B030D-6E8A-4147-A177-3AD203B41FA5}">
                      <a16:colId xmlns:a16="http://schemas.microsoft.com/office/drawing/2014/main" val="20003"/>
                    </a:ext>
                  </a:extLst>
                </a:gridCol>
                <a:gridCol w="2107164">
                  <a:extLst>
                    <a:ext uri="{9D8B030D-6E8A-4147-A177-3AD203B41FA5}">
                      <a16:colId xmlns:a16="http://schemas.microsoft.com/office/drawing/2014/main" val="20004"/>
                    </a:ext>
                  </a:extLst>
                </a:gridCol>
              </a:tblGrid>
              <a:tr h="532884">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SEND-Friendly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What It Might Look Like</a:t>
                      </a:r>
                      <a:r>
                        <a:rPr lang="en-GB" sz="1400"/>
                        <a:t> in special school</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EHCP Links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74805">
                <a:tc>
                  <a:txBody>
                    <a:bodyPr/>
                    <a:lstStyle/>
                    <a:p>
                      <a:pPr>
                        <a:defRPr sz="1000"/>
                      </a:pPr>
                      <a:r>
                        <a:rPr lang="en-GB" sz="1200"/>
                        <a:t>Applying Knowledge and Skills in the Workplace.</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u="none"/>
                        <a:t>Learners can evidence when they’ve applied careers knowledge, skills and behaviours in a workplace, and receive feedback.</a:t>
                      </a:r>
                      <a:endParaRPr sz="1200" i="1"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Learners with SEND often benefit from clear routines, scaffolding, and prompts to recognise what they’ve achieved. Using photos, checklists, and simple reflections helps them track what they did well and where they used key skills.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Complete a school-based or external placement (e.g. café, admin, gardening)</a:t>
                      </a:r>
                    </a:p>
                    <a:p>
                      <a:r>
                        <a:rPr lang="en-GB" sz="1200" dirty="0"/>
                        <a:t>Prompted reflection with symbol-supported sheets: “I worked hard”, “I followed instructions”.</a:t>
                      </a:r>
                    </a:p>
                    <a:p>
                      <a:r>
                        <a:rPr lang="en-GB" sz="1200" dirty="0"/>
                        <a:t>Staff or employer provides 2 stars and a wish feedback.</a:t>
                      </a:r>
                    </a:p>
                    <a:p>
                      <a:r>
                        <a:rPr lang="en-GB" sz="1200" dirty="0"/>
                        <a:t>Visual certificate or sticker to show task completion.</a:t>
                      </a:r>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Builds real-world experience and self-awareness.</a:t>
                      </a:r>
                      <a:br>
                        <a:rPr lang="en-GB" sz="1200" dirty="0"/>
                      </a:br>
                      <a:endParaRPr lang="en-GB" sz="1200" dirty="0"/>
                    </a:p>
                    <a:p>
                      <a:pPr>
                        <a:defRPr sz="1000"/>
                      </a:pPr>
                      <a:r>
                        <a:rPr lang="en-GB" sz="1200" dirty="0"/>
                        <a:t> Independence – Encourages ownership of actions and progress.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98652">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u="none"/>
                        <a:t>Learners reflect on what they’ve learned and how it informs future choices.</a:t>
                      </a:r>
                      <a:endParaRPr sz="1200" i="1"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Reflection needs to be made accessible and structured. Learners can talk through or use visuals to express what went well, what they enjoyed, and what they’d change.</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Traffic light or emoji chart to review their experience.</a:t>
                      </a:r>
                    </a:p>
                    <a:p>
                      <a:r>
                        <a:rPr lang="en-GB" sz="1200" dirty="0"/>
                        <a:t>One-to-one supported session: “What job would I try next?”</a:t>
                      </a:r>
                    </a:p>
                    <a:p>
                      <a:r>
                        <a:rPr lang="en-GB" sz="1200" dirty="0"/>
                        <a:t>“Before and after” display showing what they expected vs. what happened.</a:t>
                      </a:r>
                    </a:p>
                    <a:p>
                      <a:r>
                        <a:rPr lang="en-GB" sz="1200" dirty="0"/>
                        <a:t>Use of sentence starters: “I felt…” / “I learned…” / “Next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Supports transition planning and realistic next steps.</a:t>
                      </a:r>
                    </a:p>
                    <a:p>
                      <a:pPr>
                        <a:defRPr sz="1000"/>
                      </a:pPr>
                      <a:endParaRPr lang="en-GB" sz="1200" dirty="0"/>
                    </a:p>
                    <a:p>
                      <a:pPr>
                        <a:defRPr sz="1000"/>
                      </a:pPr>
                      <a:r>
                        <a:rPr lang="en-GB" sz="1200" dirty="0"/>
                        <a:t> Health – Encourages emotional processing and regulation.</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98652">
                <a:tc>
                  <a:txBody>
                    <a:bodyPr/>
                    <a:lstStyle/>
                    <a:p>
                      <a:pPr>
                        <a:defRPr sz="1000"/>
                      </a:pP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u="none"/>
                        <a:t>Learners apply knowledge and skills in recruitment (mock interviews, assessment centres).</a:t>
                      </a:r>
                      <a:endParaRPr sz="1200" i="1"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Recruitment can be intimidating, so SEND-friendly delivery should include familiar adults, visual cues, and rehearsal. Mock interviews can be short, visual, and supported.</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Students dress appropriately and practise introductions.</a:t>
                      </a:r>
                    </a:p>
                    <a:p>
                      <a:r>
                        <a:rPr lang="en-GB" sz="1200" dirty="0"/>
                        <a:t>Use visual prompt cards (e.g. strengths, past experiences).</a:t>
                      </a:r>
                    </a:p>
                    <a:p>
                      <a:r>
                        <a:rPr lang="en-GB" sz="1200" dirty="0"/>
                        <a:t>Participate in mock interviews with positive, scaffolded feedback.</a:t>
                      </a:r>
                    </a:p>
                    <a:p>
                      <a:r>
                        <a:rPr lang="en-GB" sz="1200" dirty="0"/>
                        <a:t>Try a mini assessment task: e.g. group task or problem-solving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dirty="0"/>
                        <a:t>Employment – Directly prepares for post-16 job seeking and transitions.</a:t>
                      </a:r>
                      <a:br>
                        <a:rPr lang="en-GB" sz="1200" dirty="0"/>
                      </a:br>
                      <a:endParaRPr lang="en-GB" sz="1200" dirty="0"/>
                    </a:p>
                    <a:p>
                      <a:pPr>
                        <a:defRPr sz="1000"/>
                      </a:pPr>
                      <a:r>
                        <a:rPr lang="en-GB" sz="1200" dirty="0"/>
                        <a:t>Independence – Builds confidence in real-world settings.</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6612499"/>
      </p:ext>
    </p:extLst>
  </p:cSld>
  <p:clrMapOvr>
    <a:masterClrMapping/>
  </p:clrMapOvr>
</p:sld>
</file>

<file path=ppt/theme/theme1.xml><?xml version="1.0" encoding="utf-8"?>
<a:theme xmlns:a="http://schemas.openxmlformats.org/drawingml/2006/main" name="Office Theme">
  <a:themeElements>
    <a:clrScheme name="Included Careers">
      <a:dk1>
        <a:srgbClr val="002F5F"/>
      </a:dk1>
      <a:lt1>
        <a:srgbClr val="FFFFFF"/>
      </a:lt1>
      <a:dk2>
        <a:srgbClr val="333333"/>
      </a:dk2>
      <a:lt2>
        <a:srgbClr val="F5F7FA"/>
      </a:lt2>
      <a:accent1>
        <a:srgbClr val="FFA500"/>
      </a:accent1>
      <a:accent2>
        <a:srgbClr val="FF7F00"/>
      </a:accent2>
      <a:accent3>
        <a:srgbClr val="0077B6"/>
      </a:accent3>
      <a:accent4>
        <a:srgbClr val="00A896"/>
      </a:accent4>
      <a:accent5>
        <a:srgbClr val="B0BEC5"/>
      </a:accent5>
      <a:accent6>
        <a:srgbClr val="D9CAB3"/>
      </a:accent6>
      <a:hlink>
        <a:srgbClr val="0563C1"/>
      </a:hlink>
      <a:folHlink>
        <a:srgbClr val="D9CAB3"/>
      </a:folHlink>
    </a:clrScheme>
    <a:fontScheme name="Included Careers">
      <a:majorFont>
        <a:latin typeface="Segoe UI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stream xmlns="7b4fb87f-23cb-4748-807b-ac6ab6b70ca3" xsi:nil="true"/>
    <InformationClassification xmlns="7b4fb87f-23cb-4748-807b-ac6ab6b70ca3" xsi:nil="true"/>
    <DocumentType xmlns="7b4fb87f-23cb-4748-807b-ac6ab6b70ca3" xsi:nil="true"/>
    <lcf76f155ced4ddcb4097134ff3c332f xmlns="7b4fb87f-23cb-4748-807b-ac6ab6b70ca3">
      <Terms xmlns="http://schemas.microsoft.com/office/infopath/2007/PartnerControls"/>
    </lcf76f155ced4ddcb4097134ff3c332f>
    <TaxCatchAll xmlns="75ca23ed-fdba-4544-8426-dc162b381dbf" xsi:nil="true"/>
  </documentManagement>
</p:properties>
</file>

<file path=customXml/itemProps1.xml><?xml version="1.0" encoding="utf-8"?>
<ds:datastoreItem xmlns:ds="http://schemas.openxmlformats.org/officeDocument/2006/customXml" ds:itemID="{8936452C-271A-4E62-B671-CF1C8B8E5CD8}">
  <ds:schemaRefs>
    <ds:schemaRef ds:uri="75ca23ed-fdba-4544-8426-dc162b381dbf"/>
    <ds:schemaRef ds:uri="7b4fb87f-23cb-4748-807b-ac6ab6b70c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E62E26-FB99-44AC-8E63-69094122A698}">
  <ds:schemaRefs>
    <ds:schemaRef ds:uri="http://schemas.microsoft.com/sharepoint/v3/contenttype/forms"/>
  </ds:schemaRefs>
</ds:datastoreItem>
</file>

<file path=customXml/itemProps3.xml><?xml version="1.0" encoding="utf-8"?>
<ds:datastoreItem xmlns:ds="http://schemas.openxmlformats.org/officeDocument/2006/customXml" ds:itemID="{1C631A90-ED94-4E92-8E0C-606B28B90EEE}">
  <ds:schemaRefs>
    <ds:schemaRef ds:uri="75ca23ed-fdba-4544-8426-dc162b381dbf"/>
    <ds:schemaRef ds:uri="7b4fb87f-23cb-4748-807b-ac6ab6b70c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Widescreen</PresentationFormat>
  <Paragraphs>225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 Black</vt:lpstr>
      <vt:lpstr>Office Theme</vt:lpstr>
      <vt:lpstr>PowerPoint Presentation</vt:lpstr>
      <vt:lpstr>PowerPoint Presentation</vt:lpstr>
      <vt:lpstr>Core Theme: Introduce &amp; Inspire </vt:lpstr>
      <vt:lpstr>Core Theme: Introduce &amp; Inspire </vt:lpstr>
      <vt:lpstr>Core Theme: Introduce &amp; Inspire </vt:lpstr>
      <vt:lpstr>Core Theme: Investigate &amp; Explore </vt:lpstr>
      <vt:lpstr>Core Theme: Investigate &amp; Explore </vt:lpstr>
      <vt:lpstr>Core Theme: Investigate &amp; Explore </vt:lpstr>
      <vt:lpstr>Core Theme: Apply and Demonstrate </vt:lpstr>
      <vt:lpstr>Core Theme: Apply and Demonstrate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O'Connor (Staff)</dc:creator>
  <cp:lastModifiedBy>Clare Parker</cp:lastModifiedBy>
  <cp:revision>2</cp:revision>
  <dcterms:created xsi:type="dcterms:W3CDTF">2025-05-09T14:26:37Z</dcterms:created>
  <dcterms:modified xsi:type="dcterms:W3CDTF">2025-08-26T09:04:11Z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MediaServiceImageTags">
    <vt:lpwstr/>
  </property>
</Properties>
</file>