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0"/>
  </p:handoutMasterIdLst>
  <p:sldIdLst>
    <p:sldId id="256" r:id="rId5"/>
    <p:sldId id="262" r:id="rId6"/>
    <p:sldId id="270" r:id="rId7"/>
    <p:sldId id="271"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0"/>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FC7556-A415-43F5-9722-A0FE9C02C4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DBB569F-512D-4428-BC2D-B2DF3A4ECF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075256-CCBC-46BE-B9B4-3E195B559A1C}" type="datetimeFigureOut">
              <a:rPr lang="en-GB" smtClean="0"/>
              <a:t>26/08/2025</a:t>
            </a:fld>
            <a:endParaRPr lang="en-GB"/>
          </a:p>
        </p:txBody>
      </p:sp>
      <p:sp>
        <p:nvSpPr>
          <p:cNvPr id="4" name="Footer Placeholder 3">
            <a:extLst>
              <a:ext uri="{FF2B5EF4-FFF2-40B4-BE49-F238E27FC236}">
                <a16:creationId xmlns:a16="http://schemas.microsoft.com/office/drawing/2014/main" id="{F838F52E-2FFF-473F-A7E3-8BCA711399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31E2275-253F-4B70-B1D4-B5DF27F4D5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062A5-22FF-4996-B7FE-F69409C37DA9}" type="slidenum">
              <a:rPr lang="en-GB" smtClean="0"/>
              <a:t>‹#›</a:t>
            </a:fld>
            <a:endParaRPr lang="en-GB"/>
          </a:p>
        </p:txBody>
      </p:sp>
    </p:spTree>
    <p:extLst>
      <p:ext uri="{BB962C8B-B14F-4D97-AF65-F5344CB8AC3E}">
        <p14:creationId xmlns:p14="http://schemas.microsoft.com/office/powerpoint/2010/main" val="20073605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55CF-4739-4CE2-8250-F5FF64C8DCFB}"/>
              </a:ext>
            </a:extLst>
          </p:cNvPr>
          <p:cNvSpPr>
            <a:spLocks noGrp="1"/>
          </p:cNvSpPr>
          <p:nvPr>
            <p:ph type="ctrTitle" hasCustomPrompt="1"/>
          </p:nvPr>
        </p:nvSpPr>
        <p:spPr>
          <a:xfrm>
            <a:off x="467832" y="648585"/>
            <a:ext cx="11344939" cy="1210377"/>
          </a:xfrm>
        </p:spPr>
        <p:txBody>
          <a:bodyPr anchor="b"/>
          <a:lstStyle>
            <a:lvl1pPr algn="ctr">
              <a:defRPr sz="6000"/>
            </a:lvl1pPr>
          </a:lstStyle>
          <a:p>
            <a:r>
              <a:rPr lang="en-US"/>
              <a:t>Careers Without Barriers</a:t>
            </a:r>
            <a:endParaRPr lang="en-GB"/>
          </a:p>
        </p:txBody>
      </p:sp>
      <p:sp>
        <p:nvSpPr>
          <p:cNvPr id="3" name="Subtitle 2">
            <a:extLst>
              <a:ext uri="{FF2B5EF4-FFF2-40B4-BE49-F238E27FC236}">
                <a16:creationId xmlns:a16="http://schemas.microsoft.com/office/drawing/2014/main" id="{A9F7E4BE-A293-418A-8242-C8EC7DD7F157}"/>
              </a:ext>
            </a:extLst>
          </p:cNvPr>
          <p:cNvSpPr>
            <a:spLocks noGrp="1"/>
          </p:cNvSpPr>
          <p:nvPr>
            <p:ph type="subTitle" idx="1" hasCustomPrompt="1"/>
          </p:nvPr>
        </p:nvSpPr>
        <p:spPr>
          <a:xfrm>
            <a:off x="1524000" y="4856163"/>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 Future That Includes Everyone</a:t>
            </a:r>
          </a:p>
        </p:txBody>
      </p:sp>
      <p:pic>
        <p:nvPicPr>
          <p:cNvPr id="10" name="Picture 9">
            <a:extLst>
              <a:ext uri="{FF2B5EF4-FFF2-40B4-BE49-F238E27FC236}">
                <a16:creationId xmlns:a16="http://schemas.microsoft.com/office/drawing/2014/main" id="{CEDBEE21-0835-4BE0-BBD8-B90DE5D4A0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8989" y="1253773"/>
            <a:ext cx="4306186" cy="4306186"/>
          </a:xfrm>
          <a:prstGeom prst="rect">
            <a:avLst/>
          </a:prstGeom>
        </p:spPr>
      </p:pic>
      <p:sp>
        <p:nvSpPr>
          <p:cNvPr id="11" name="Rectangle 10">
            <a:extLst>
              <a:ext uri="{FF2B5EF4-FFF2-40B4-BE49-F238E27FC236}">
                <a16:creationId xmlns:a16="http://schemas.microsoft.com/office/drawing/2014/main" id="{6F825830-101E-48E4-8E8E-4E02F5AD453B}"/>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3E9A9A7-D469-45FE-BCBF-EAB4A7DBB1D5}"/>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81E80F8-F95F-417B-985E-5D125AB36597}"/>
              </a:ext>
            </a:extLst>
          </p:cNvPr>
          <p:cNvSpPr/>
          <p:nvPr userDrawn="1"/>
        </p:nvSpPr>
        <p:spPr>
          <a:xfrm>
            <a:off x="0" y="6230938"/>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D245FC2-F1B2-4078-8453-22B3404F274E}"/>
              </a:ext>
            </a:extLst>
          </p:cNvPr>
          <p:cNvSpPr/>
          <p:nvPr userDrawn="1"/>
        </p:nvSpPr>
        <p:spPr>
          <a:xfrm>
            <a:off x="0" y="6223554"/>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05CC973-E0DD-46C8-AB3A-3C3EE413299D}"/>
              </a:ext>
            </a:extLst>
          </p:cNvPr>
          <p:cNvSpPr txBox="1"/>
          <p:nvPr userDrawn="1"/>
        </p:nvSpPr>
        <p:spPr>
          <a:xfrm>
            <a:off x="0" y="6308726"/>
            <a:ext cx="12191999" cy="523220"/>
          </a:xfrm>
          <a:prstGeom prst="rect">
            <a:avLst/>
          </a:prstGeom>
          <a:noFill/>
        </p:spPr>
        <p:txBody>
          <a:bodyPr wrap="square" rtlCol="0">
            <a:spAutoFit/>
          </a:bodyPr>
          <a:lstStyle/>
          <a:p>
            <a:pPr algn="ctr"/>
            <a:r>
              <a:rPr lang="en-GB" sz="2800" i="1">
                <a:solidFill>
                  <a:srgbClr val="FFA500"/>
                </a:solidFill>
                <a:latin typeface="+mj-lt"/>
              </a:rPr>
              <a:t>A Future That Includes Everyone</a:t>
            </a:r>
          </a:p>
        </p:txBody>
      </p:sp>
    </p:spTree>
    <p:extLst>
      <p:ext uri="{BB962C8B-B14F-4D97-AF65-F5344CB8AC3E}">
        <p14:creationId xmlns:p14="http://schemas.microsoft.com/office/powerpoint/2010/main" val="201978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8274-F313-4983-BD05-6FC7C06931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B4567-CDD9-4DE7-B39D-97B6A09CF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F12CEFE9-CC73-47C3-A238-7895DD08AD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9" name="Rectangle 8">
            <a:extLst>
              <a:ext uri="{FF2B5EF4-FFF2-40B4-BE49-F238E27FC236}">
                <a16:creationId xmlns:a16="http://schemas.microsoft.com/office/drawing/2014/main" id="{828CED21-1B11-40FE-8471-7136F270E965}"/>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8D6D23E-2907-4072-A76D-79ACEE7C1C3A}"/>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142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77653-B3DD-44F5-BA0C-1F3D8CF748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F721EA-B899-495C-83AC-6C0FA4DE47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D72D8-CBAF-4C92-94FF-60C71AFBE8C7}"/>
              </a:ext>
            </a:extLst>
          </p:cNvPr>
          <p:cNvSpPr>
            <a:spLocks noGrp="1"/>
          </p:cNvSpPr>
          <p:nvPr>
            <p:ph type="dt" sz="half" idx="10"/>
          </p:nvPr>
        </p:nvSpPr>
        <p:spPr/>
        <p:txBody>
          <a:bodyPr/>
          <a:lstStyle/>
          <a:p>
            <a:fld id="{B586F910-09BE-400B-919D-E0F5BCCEF78E}" type="datetimeFigureOut">
              <a:rPr lang="en-GB" smtClean="0"/>
              <a:t>26/08/2025</a:t>
            </a:fld>
            <a:endParaRPr lang="en-GB"/>
          </a:p>
        </p:txBody>
      </p:sp>
      <p:sp>
        <p:nvSpPr>
          <p:cNvPr id="5" name="Footer Placeholder 4">
            <a:extLst>
              <a:ext uri="{FF2B5EF4-FFF2-40B4-BE49-F238E27FC236}">
                <a16:creationId xmlns:a16="http://schemas.microsoft.com/office/drawing/2014/main" id="{3D96D5EB-4968-49F2-834D-D41406ED6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86D9B-4929-4103-9F4B-22ED83A90F41}"/>
              </a:ext>
            </a:extLst>
          </p:cNvPr>
          <p:cNvSpPr>
            <a:spLocks noGrp="1"/>
          </p:cNvSpPr>
          <p:nvPr>
            <p:ph type="sldNum" sz="quarter" idx="12"/>
          </p:nvPr>
        </p:nvSpPr>
        <p:spPr/>
        <p:txBody>
          <a:bodyPr/>
          <a:lstStyle/>
          <a:p>
            <a:fld id="{94CF1BF4-968A-4F11-A3DB-F45026C23CDA}" type="slidenum">
              <a:rPr lang="en-GB" smtClean="0"/>
              <a:t>‹#›</a:t>
            </a:fld>
            <a:endParaRPr lang="en-GB"/>
          </a:p>
        </p:txBody>
      </p:sp>
      <p:pic>
        <p:nvPicPr>
          <p:cNvPr id="7" name="Picture 6">
            <a:extLst>
              <a:ext uri="{FF2B5EF4-FFF2-40B4-BE49-F238E27FC236}">
                <a16:creationId xmlns:a16="http://schemas.microsoft.com/office/drawing/2014/main" id="{7ADD1675-F0AC-4A66-9821-4B067EC949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Tree>
    <p:extLst>
      <p:ext uri="{BB962C8B-B14F-4D97-AF65-F5344CB8AC3E}">
        <p14:creationId xmlns:p14="http://schemas.microsoft.com/office/powerpoint/2010/main" val="188463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1E42-9D10-4C1C-9163-0D4422AA5C34}"/>
              </a:ext>
            </a:extLst>
          </p:cNvPr>
          <p:cNvSpPr>
            <a:spLocks noGrp="1"/>
          </p:cNvSpPr>
          <p:nvPr>
            <p:ph type="title"/>
          </p:nvPr>
        </p:nvSpPr>
        <p:spPr>
          <a:xfrm>
            <a:off x="771525" y="782636"/>
            <a:ext cx="105156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1F378D-761C-41BE-8D84-57D2BB40EE88}"/>
              </a:ext>
            </a:extLst>
          </p:cNvPr>
          <p:cNvSpPr>
            <a:spLocks noGrp="1"/>
          </p:cNvSpPr>
          <p:nvPr>
            <p:ph idx="1"/>
          </p:nvPr>
        </p:nvSpPr>
        <p:spPr>
          <a:xfrm>
            <a:off x="838200" y="2108199"/>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0C5D8A68-44E0-4856-A052-163E315BC5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0" y="1814512"/>
            <a:ext cx="3743325" cy="3743325"/>
          </a:xfrm>
          <a:prstGeom prst="rect">
            <a:avLst/>
          </a:prstGeom>
        </p:spPr>
      </p:pic>
      <p:sp>
        <p:nvSpPr>
          <p:cNvPr id="13" name="Rectangle 12">
            <a:extLst>
              <a:ext uri="{FF2B5EF4-FFF2-40B4-BE49-F238E27FC236}">
                <a16:creationId xmlns:a16="http://schemas.microsoft.com/office/drawing/2014/main" id="{E02CB02A-689F-426B-9856-1AD5F6CFF0D9}"/>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C859426-3573-439E-9174-3A8A124955DF}"/>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3E1966F-EB90-4B07-8D56-9D77C6F282DA}"/>
              </a:ext>
            </a:extLst>
          </p:cNvPr>
          <p:cNvSpPr/>
          <p:nvPr userDrawn="1"/>
        </p:nvSpPr>
        <p:spPr>
          <a:xfrm>
            <a:off x="0" y="6230938"/>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8D742C9-0D9E-4A74-B1D2-160B4967462E}"/>
              </a:ext>
            </a:extLst>
          </p:cNvPr>
          <p:cNvSpPr/>
          <p:nvPr userDrawn="1"/>
        </p:nvSpPr>
        <p:spPr>
          <a:xfrm>
            <a:off x="0" y="6223554"/>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D6492D6-1585-44EC-B1B6-7D78A8BBA849}"/>
              </a:ext>
            </a:extLst>
          </p:cNvPr>
          <p:cNvSpPr txBox="1"/>
          <p:nvPr userDrawn="1"/>
        </p:nvSpPr>
        <p:spPr>
          <a:xfrm>
            <a:off x="0" y="6308726"/>
            <a:ext cx="12191999" cy="523220"/>
          </a:xfrm>
          <a:prstGeom prst="rect">
            <a:avLst/>
          </a:prstGeom>
          <a:noFill/>
        </p:spPr>
        <p:txBody>
          <a:bodyPr wrap="square" rtlCol="0">
            <a:spAutoFit/>
          </a:bodyPr>
          <a:lstStyle/>
          <a:p>
            <a:pPr algn="ctr"/>
            <a:r>
              <a:rPr lang="en-GB" sz="2800" i="1">
                <a:solidFill>
                  <a:srgbClr val="FFA500"/>
                </a:solidFill>
                <a:latin typeface="+mj-lt"/>
              </a:rPr>
              <a:t>A Future That Includes Everyone</a:t>
            </a:r>
          </a:p>
        </p:txBody>
      </p:sp>
    </p:spTree>
    <p:extLst>
      <p:ext uri="{BB962C8B-B14F-4D97-AF65-F5344CB8AC3E}">
        <p14:creationId xmlns:p14="http://schemas.microsoft.com/office/powerpoint/2010/main" val="137785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C1A9-7A20-44FF-BDB0-B5BF50CE2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F8C1D3-E4C6-4513-8C33-4617186DA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721A1E-742C-457B-83DA-329725205FA5}"/>
              </a:ext>
            </a:extLst>
          </p:cNvPr>
          <p:cNvSpPr>
            <a:spLocks noGrp="1"/>
          </p:cNvSpPr>
          <p:nvPr>
            <p:ph type="dt" sz="half" idx="10"/>
          </p:nvPr>
        </p:nvSpPr>
        <p:spPr/>
        <p:txBody>
          <a:bodyPr/>
          <a:lstStyle/>
          <a:p>
            <a:fld id="{B586F910-09BE-400B-919D-E0F5BCCEF78E}" type="datetimeFigureOut">
              <a:rPr lang="en-GB" smtClean="0"/>
              <a:t>26/08/2025</a:t>
            </a:fld>
            <a:endParaRPr lang="en-GB"/>
          </a:p>
        </p:txBody>
      </p:sp>
      <p:sp>
        <p:nvSpPr>
          <p:cNvPr id="5" name="Footer Placeholder 4">
            <a:extLst>
              <a:ext uri="{FF2B5EF4-FFF2-40B4-BE49-F238E27FC236}">
                <a16:creationId xmlns:a16="http://schemas.microsoft.com/office/drawing/2014/main" id="{7E8B6D59-386A-47A0-BE7D-B93E6818D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69F41-5EB4-4040-AD42-DEE1443D36B5}"/>
              </a:ext>
            </a:extLst>
          </p:cNvPr>
          <p:cNvSpPr>
            <a:spLocks noGrp="1"/>
          </p:cNvSpPr>
          <p:nvPr>
            <p:ph type="sldNum" sz="quarter" idx="12"/>
          </p:nvPr>
        </p:nvSpPr>
        <p:spPr/>
        <p:txBody>
          <a:bodyPr/>
          <a:lstStyle/>
          <a:p>
            <a:fld id="{94CF1BF4-968A-4F11-A3DB-F45026C23CDA}" type="slidenum">
              <a:rPr lang="en-GB" smtClean="0"/>
              <a:t>‹#›</a:t>
            </a:fld>
            <a:endParaRPr lang="en-GB"/>
          </a:p>
        </p:txBody>
      </p:sp>
      <p:pic>
        <p:nvPicPr>
          <p:cNvPr id="9" name="Picture 8">
            <a:extLst>
              <a:ext uri="{FF2B5EF4-FFF2-40B4-BE49-F238E27FC236}">
                <a16:creationId xmlns:a16="http://schemas.microsoft.com/office/drawing/2014/main" id="{12D19C7A-E06E-40FC-BA6C-6A68BE1F78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1600" y="-138112"/>
            <a:ext cx="3429000" cy="3429000"/>
          </a:xfrm>
          <a:prstGeom prst="rect">
            <a:avLst/>
          </a:prstGeom>
        </p:spPr>
      </p:pic>
      <p:sp>
        <p:nvSpPr>
          <p:cNvPr id="10" name="Rectangle 9">
            <a:extLst>
              <a:ext uri="{FF2B5EF4-FFF2-40B4-BE49-F238E27FC236}">
                <a16:creationId xmlns:a16="http://schemas.microsoft.com/office/drawing/2014/main" id="{3F908212-89CE-4616-8C1F-524B0570CCCC}"/>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DBCE9CD-C896-4C60-9BAF-789A86CE0E21}"/>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37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9D9E-BD3F-4DC1-9BE5-6201D4670F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8AD3DC-0BA1-427F-906B-C5EEAE158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BFC0BE-30CB-43EC-860E-8C406AE248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31519C-A2C3-4A83-8698-5E316B809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094CFE-918D-4312-BF9F-6B90696E4D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68E3DDBB-F863-420F-B762-F02C2F5915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13" name="Rectangle 12">
            <a:extLst>
              <a:ext uri="{FF2B5EF4-FFF2-40B4-BE49-F238E27FC236}">
                <a16:creationId xmlns:a16="http://schemas.microsoft.com/office/drawing/2014/main" id="{13A97733-1D29-414C-B236-7E3B61E0FC92}"/>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B56176F-0C92-4FFA-8ACB-F095AAA94A4C}"/>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25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F96B-EB33-4E86-BB7E-5866BC455E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7709BA-5EAC-445D-A00D-F914338BE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9227CC-212D-4BEF-9C31-6224C989AB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00773F8-01A5-418F-A244-E7922D466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10" name="Rectangle 9">
            <a:extLst>
              <a:ext uri="{FF2B5EF4-FFF2-40B4-BE49-F238E27FC236}">
                <a16:creationId xmlns:a16="http://schemas.microsoft.com/office/drawing/2014/main" id="{0590A12E-4428-4D6A-9008-4171E45C7CE3}"/>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7FE2B40-7E8E-4006-8ECF-90ABA3E98EBB}"/>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349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3C97-3150-4733-9F9E-1DD30D7DB4F0}"/>
              </a:ext>
            </a:extLst>
          </p:cNvPr>
          <p:cNvSpPr>
            <a:spLocks noGrp="1"/>
          </p:cNvSpPr>
          <p:nvPr>
            <p:ph type="title"/>
          </p:nvPr>
        </p:nvSpPr>
        <p:spPr>
          <a:xfrm>
            <a:off x="209550" y="832957"/>
            <a:ext cx="10515600" cy="1325563"/>
          </a:xfrm>
        </p:spPr>
        <p:txBody>
          <a:bodyPr/>
          <a:lstStyle/>
          <a:p>
            <a:r>
              <a:rPr lang="en-US"/>
              <a:t>Click to edit Master title style</a:t>
            </a:r>
            <a:endParaRPr lang="en-GB"/>
          </a:p>
        </p:txBody>
      </p:sp>
      <p:pic>
        <p:nvPicPr>
          <p:cNvPr id="7" name="Picture 6">
            <a:extLst>
              <a:ext uri="{FF2B5EF4-FFF2-40B4-BE49-F238E27FC236}">
                <a16:creationId xmlns:a16="http://schemas.microsoft.com/office/drawing/2014/main" id="{596D0002-4975-4BF8-AE4E-C57AB6A84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8" name="Rectangle 7">
            <a:extLst>
              <a:ext uri="{FF2B5EF4-FFF2-40B4-BE49-F238E27FC236}">
                <a16:creationId xmlns:a16="http://schemas.microsoft.com/office/drawing/2014/main" id="{114A24F4-A4A6-41C4-8407-ECA5D9E7F981}"/>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381F4BC-A358-48B2-8CDA-8933BCF56414}"/>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479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8875D3-B6BA-4F70-9701-C1F4525988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7" name="Rectangle 6">
            <a:extLst>
              <a:ext uri="{FF2B5EF4-FFF2-40B4-BE49-F238E27FC236}">
                <a16:creationId xmlns:a16="http://schemas.microsoft.com/office/drawing/2014/main" id="{23DF5206-79CC-4E8E-A351-F21F02DB2384}"/>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4E71104-28ED-461D-A358-B3B6AD780459}"/>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090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7203-64A8-4768-B0EF-FE6D0A153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4CF9D7-6CEF-4761-8DE0-8C45F5E5F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6335B8-BDD1-4282-BA24-F8A748FE9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9B24174F-1DC4-4751-A6A0-7ED66EFB2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10" name="Rectangle 9">
            <a:extLst>
              <a:ext uri="{FF2B5EF4-FFF2-40B4-BE49-F238E27FC236}">
                <a16:creationId xmlns:a16="http://schemas.microsoft.com/office/drawing/2014/main" id="{379602FF-B3C7-4665-BBB2-B8C8BB27B21F}"/>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D4A47B-918C-4A69-86FD-C694FCBA12DE}"/>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702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6050-3E2C-4C3D-937B-E5A1A0497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E0E0E5-E24B-4ACB-8617-10AE59653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31AA69-1495-4665-9F69-52AEA87E4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B287AC02-B536-49F0-91AE-E3C4BF0E3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5150" y="5391150"/>
            <a:ext cx="1466850" cy="1466850"/>
          </a:xfrm>
          <a:prstGeom prst="rect">
            <a:avLst/>
          </a:prstGeom>
        </p:spPr>
      </p:pic>
      <p:sp>
        <p:nvSpPr>
          <p:cNvPr id="10" name="Rectangle 9">
            <a:extLst>
              <a:ext uri="{FF2B5EF4-FFF2-40B4-BE49-F238E27FC236}">
                <a16:creationId xmlns:a16="http://schemas.microsoft.com/office/drawing/2014/main" id="{08F26961-10F2-4A4B-8A62-8772B6B23E64}"/>
              </a:ext>
            </a:extLst>
          </p:cNvPr>
          <p:cNvSpPr/>
          <p:nvPr userDrawn="1"/>
        </p:nvSpPr>
        <p:spPr>
          <a:xfrm>
            <a:off x="0" y="627062"/>
            <a:ext cx="12192000" cy="77788"/>
          </a:xfrm>
          <a:prstGeom prst="rect">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2E1B78-8F94-4B89-B075-D4F4D5FEF139}"/>
              </a:ext>
            </a:extLst>
          </p:cNvPr>
          <p:cNvSpPr/>
          <p:nvPr userDrawn="1"/>
        </p:nvSpPr>
        <p:spPr>
          <a:xfrm>
            <a:off x="0" y="0"/>
            <a:ext cx="12192000" cy="627062"/>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790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08C39-407B-4357-899A-005F47A91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1895CB-FBA4-4781-8AEE-9E00312B7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A9BBE9-19A3-42A6-9FD6-97C672858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F910-09BE-400B-919D-E0F5BCCEF78E}" type="datetimeFigureOut">
              <a:rPr lang="en-GB" smtClean="0"/>
              <a:t>26/08/2025</a:t>
            </a:fld>
            <a:endParaRPr lang="en-GB"/>
          </a:p>
        </p:txBody>
      </p:sp>
      <p:sp>
        <p:nvSpPr>
          <p:cNvPr id="5" name="Footer Placeholder 4">
            <a:extLst>
              <a:ext uri="{FF2B5EF4-FFF2-40B4-BE49-F238E27FC236}">
                <a16:creationId xmlns:a16="http://schemas.microsoft.com/office/drawing/2014/main" id="{8E8D7DEE-4B70-4BAC-BD72-3EE9C7EBE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80E647-2B06-45A6-A8C2-8F4CEAB22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F1BF4-968A-4F11-A3DB-F45026C23CDA}" type="slidenum">
              <a:rPr lang="en-GB" smtClean="0"/>
              <a:t>‹#›</a:t>
            </a:fld>
            <a:endParaRPr lang="en-GB"/>
          </a:p>
        </p:txBody>
      </p:sp>
    </p:spTree>
    <p:extLst>
      <p:ext uri="{BB962C8B-B14F-4D97-AF65-F5344CB8AC3E}">
        <p14:creationId xmlns:p14="http://schemas.microsoft.com/office/powerpoint/2010/main" val="320103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includedcareers.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qualex and Careers and enterprise logo">
            <a:extLst>
              <a:ext uri="{FF2B5EF4-FFF2-40B4-BE49-F238E27FC236}">
                <a16:creationId xmlns:a16="http://schemas.microsoft.com/office/drawing/2014/main" id="{FF2D92AB-C4E2-26E6-CE8A-2AF208F36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6576" y="926291"/>
            <a:ext cx="3084899" cy="767161"/>
          </a:xfrm>
          <a:prstGeom prst="rect">
            <a:avLst/>
          </a:prstGeom>
        </p:spPr>
      </p:pic>
    </p:spTree>
    <p:extLst>
      <p:ext uri="{BB962C8B-B14F-4D97-AF65-F5344CB8AC3E}">
        <p14:creationId xmlns:p14="http://schemas.microsoft.com/office/powerpoint/2010/main" val="118133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8" y="389264"/>
            <a:ext cx="10542814" cy="461666"/>
          </a:xfrm>
        </p:spPr>
        <p:txBody>
          <a:bodyPr>
            <a:normAutofit fontScale="90000"/>
          </a:bodyPr>
          <a:lstStyle/>
          <a:p>
            <a:r>
              <a:rPr lang="en-GB">
                <a:solidFill>
                  <a:schemeClr val="accent2"/>
                </a:solidFill>
              </a:rPr>
              <a:t>Core Theme: Introduce &amp; Inspire</a:t>
            </a:r>
            <a:br>
              <a:rPr lang="en-GB">
                <a:solidFill>
                  <a:schemeClr val="accent2"/>
                </a:solidFill>
              </a:rPr>
            </a:b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10390630"/>
              </p:ext>
            </p:extLst>
          </p:nvPr>
        </p:nvGraphicFramePr>
        <p:xfrm>
          <a:off x="145381" y="1540607"/>
          <a:ext cx="10238590" cy="5222479"/>
        </p:xfrm>
        <a:graphic>
          <a:graphicData uri="http://schemas.openxmlformats.org/drawingml/2006/table">
            <a:tbl>
              <a:tblPr firstRow="1" bandRow="1">
                <a:tableStyleId>{6E25E649-3F16-4E02-A733-19D2CDBF48F0}</a:tableStyleId>
              </a:tblPr>
              <a:tblGrid>
                <a:gridCol w="1038858">
                  <a:extLst>
                    <a:ext uri="{9D8B030D-6E8A-4147-A177-3AD203B41FA5}">
                      <a16:colId xmlns:a16="http://schemas.microsoft.com/office/drawing/2014/main" val="20000"/>
                    </a:ext>
                  </a:extLst>
                </a:gridCol>
                <a:gridCol w="1338377">
                  <a:extLst>
                    <a:ext uri="{9D8B030D-6E8A-4147-A177-3AD203B41FA5}">
                      <a16:colId xmlns:a16="http://schemas.microsoft.com/office/drawing/2014/main" val="20001"/>
                    </a:ext>
                  </a:extLst>
                </a:gridCol>
                <a:gridCol w="4376205">
                  <a:extLst>
                    <a:ext uri="{9D8B030D-6E8A-4147-A177-3AD203B41FA5}">
                      <a16:colId xmlns:a16="http://schemas.microsoft.com/office/drawing/2014/main" val="20002"/>
                    </a:ext>
                  </a:extLst>
                </a:gridCol>
                <a:gridCol w="3485150">
                  <a:extLst>
                    <a:ext uri="{9D8B030D-6E8A-4147-A177-3AD203B41FA5}">
                      <a16:colId xmlns:a16="http://schemas.microsoft.com/office/drawing/2014/main" val="20003"/>
                    </a:ext>
                  </a:extLst>
                </a:gridCol>
              </a:tblGrid>
              <a:tr h="507226">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400"/>
                        <a:t>How employers can help:</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400"/>
                        <a:t>Example activities:</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95359">
                <a:tc>
                  <a:txBody>
                    <a:bodyPr/>
                    <a:lstStyle/>
                    <a:p>
                      <a:pPr>
                        <a:defRPr sz="1000"/>
                      </a:pPr>
                      <a:r>
                        <a:rPr sz="1200"/>
                        <a:t>Increased Opportunity Awareness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learn about different types of jobs, workplaces, and employment types.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Offer a simplified workplace tour (or virtual alternative) with quiet spaces, clear visuals, and time to ask questions.</a:t>
                      </a:r>
                    </a:p>
                    <a:p>
                      <a:r>
                        <a:rPr lang="en-GB" sz="1200" dirty="0"/>
                        <a:t>Provide photo booklets, props or uniforms for classroom use</a:t>
                      </a:r>
                    </a:p>
                    <a:p>
                      <a:r>
                        <a:rPr lang="en-GB" sz="1200" dirty="0"/>
                        <a:t>Record a “day in the life” video showing job tasks, tools, and environments — with captions or audio narration.</a:t>
                      </a:r>
                    </a:p>
                    <a:p>
                      <a:r>
                        <a:rPr lang="en-GB" sz="1200" dirty="0"/>
                        <a:t>Join a SEND-friendly careers fair, offering hands-on demonstrations or sensory-friendly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SEND-friendly work environment tours with visual aids.</a:t>
                      </a:r>
                    </a:p>
                    <a:p>
                      <a:r>
                        <a:rPr lang="en-GB" sz="1200" dirty="0"/>
                        <a:t>Interactive “Guess the job” sessions.</a:t>
                      </a:r>
                    </a:p>
                    <a:p>
                      <a:r>
                        <a:rPr lang="en-GB" sz="1200" dirty="0"/>
                        <a:t>Visual career maps featuring your sector.</a:t>
                      </a:r>
                    </a:p>
                    <a:p>
                      <a:r>
                        <a:rPr lang="en-GB" sz="1200" dirty="0"/>
                        <a:t>Film short clips showing your work environment.</a:t>
                      </a:r>
                    </a:p>
                    <a:p>
                      <a:r>
                        <a:rPr lang="en-GB" sz="1200" dirty="0"/>
                        <a:t>Contribute staff photos, job titles, and what they do.</a:t>
                      </a:r>
                    </a:p>
                    <a:p>
                      <a:r>
                        <a:rPr lang="en-GB" sz="1200" dirty="0"/>
                        <a:t>Send labelled photos of job roles and workplace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1679">
                <a:tc>
                  <a:txBody>
                    <a:bodyPr/>
                    <a:lstStyle/>
                    <a:p>
                      <a:pPr>
                        <a:defRPr sz="1000"/>
                      </a:pPr>
                      <a:r>
                        <a:rPr lang="en-GB" sz="1200"/>
                        <a:t>Improve Self-Awareness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explore their interests, skills, and ideal work environments.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Deliver short job tasters or mini workplace simulations (e.g. folding boxes, greeting a visitor).</a:t>
                      </a:r>
                    </a:p>
                    <a:p>
                      <a:r>
                        <a:rPr lang="en-GB" sz="1200" dirty="0"/>
                        <a:t>Describe what makes a great team member in your workplace — focus on behaviour and attitude, not just qualifications.</a:t>
                      </a:r>
                    </a:p>
                    <a:p>
                      <a:r>
                        <a:rPr lang="en-GB" sz="1200" dirty="0"/>
                        <a:t>Allow students to try simple tools or processes with guidance and praise.</a:t>
                      </a:r>
                    </a:p>
                    <a:p>
                      <a:r>
                        <a:rPr lang="en-GB" sz="1200" dirty="0"/>
                        <a:t>Share how different roles suit different people (e.g. “Some of our team like quiet work, some love talking to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Station rotation: try simple workplace tasks with support.</a:t>
                      </a:r>
                    </a:p>
                    <a:p>
                      <a:r>
                        <a:rPr lang="en-GB" sz="1200" dirty="0"/>
                        <a:t>“My ideal job” reflection after hearing from staff.</a:t>
                      </a:r>
                    </a:p>
                    <a:p>
                      <a:r>
                        <a:rPr lang="en-GB" sz="1200" dirty="0"/>
                        <a:t>Use job props or scenarios to explore preferences.</a:t>
                      </a:r>
                    </a:p>
                    <a:p>
                      <a:r>
                        <a:rPr lang="en-GB" sz="1200" dirty="0"/>
                        <a:t>Talk about how different strengths help in your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21679">
                <a:tc>
                  <a:txBody>
                    <a:bodyPr/>
                    <a:lstStyle/>
                    <a:p>
                      <a:pPr>
                        <a:defRPr sz="1000"/>
                      </a:pPr>
                      <a:r>
                        <a:rPr lang="en-GB" sz="1200"/>
                        <a:t>Inspire Students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feel motivated and challenge stereotypes.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Share your personal career journey.</a:t>
                      </a:r>
                      <a:br>
                        <a:rPr lang="en-GB" sz="1200" dirty="0"/>
                      </a:br>
                      <a:r>
                        <a:rPr lang="en-GB" sz="1200" dirty="0"/>
                        <a:t>Be a guest speaker or virtual presenter, sharing your own journey — especially if it’s non-traditional or relatable.</a:t>
                      </a:r>
                    </a:p>
                    <a:p>
                      <a:r>
                        <a:rPr lang="en-GB" sz="1200" dirty="0"/>
                        <a:t>Showcase diverse role models (e.g. people with disabilities, from different backgrounds, career changers).</a:t>
                      </a:r>
                    </a:p>
                    <a:p>
                      <a:r>
                        <a:rPr lang="en-GB" sz="1200" dirty="0"/>
                        <a:t>Be open about different routes into work: e.g. learning on the job, apprenticeships, supported internships.</a:t>
                      </a:r>
                    </a:p>
                    <a:p>
                      <a:pPr>
                        <a:defRPr sz="1000"/>
                      </a:pP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Run an inclusive ‘Meet the Team’ day</a:t>
                      </a:r>
                    </a:p>
                    <a:p>
                      <a:r>
                        <a:rPr lang="en-GB" sz="1200" dirty="0"/>
                        <a:t>Join a panel to share career stories.</a:t>
                      </a:r>
                    </a:p>
                    <a:p>
                      <a:r>
                        <a:rPr lang="en-GB" sz="1200" dirty="0"/>
                        <a:t>Co-create a "jobs you didn’t know existed" poster set for your industry.</a:t>
                      </a:r>
                    </a:p>
                    <a:p>
                      <a:r>
                        <a:rPr lang="en-GB" sz="1200" dirty="0"/>
                        <a:t>Help deliver a session challenging who can do what jobs.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4D49988E-8A3C-48CD-A7EB-94744DBD0F0D}"/>
              </a:ext>
            </a:extLst>
          </p:cNvPr>
          <p:cNvSpPr txBox="1"/>
          <p:nvPr/>
        </p:nvSpPr>
        <p:spPr>
          <a:xfrm>
            <a:off x="145381" y="785615"/>
            <a:ext cx="9993086" cy="738664"/>
          </a:xfrm>
          <a:prstGeom prst="rect">
            <a:avLst/>
          </a:prstGeom>
          <a:noFill/>
        </p:spPr>
        <p:txBody>
          <a:bodyPr wrap="square" rtlCol="0">
            <a:spAutoFit/>
          </a:bodyPr>
          <a:lstStyle/>
          <a:p>
            <a:r>
              <a:rPr lang="en-GB" sz="1400"/>
              <a:t>This theme focuses on </a:t>
            </a:r>
            <a:r>
              <a:rPr lang="en-GB" sz="1400" b="1"/>
              <a:t>broadening students’ understanding of jobs</a:t>
            </a:r>
            <a:r>
              <a:rPr lang="en-GB" sz="1400"/>
              <a:t>, </a:t>
            </a:r>
            <a:r>
              <a:rPr lang="en-GB" sz="1400" b="1"/>
              <a:t>building self-awareness</a:t>
            </a:r>
            <a:r>
              <a:rPr lang="en-GB" sz="1400"/>
              <a:t>, and </a:t>
            </a:r>
            <a:r>
              <a:rPr lang="en-GB" sz="1400" b="1"/>
              <a:t>raising aspirations</a:t>
            </a:r>
            <a:r>
              <a:rPr lang="en-GB" sz="1400"/>
              <a:t>. Employers play a vital role in </a:t>
            </a:r>
            <a:r>
              <a:rPr lang="en-GB" sz="1400" b="1"/>
              <a:t>bringing careers to life</a:t>
            </a:r>
            <a:r>
              <a:rPr lang="en-GB" sz="1400"/>
              <a:t> in a way that’s relatable and engaging for young people with special educational needs and disabilities (SEND).</a:t>
            </a:r>
          </a:p>
        </p:txBody>
      </p:sp>
      <p:sp>
        <p:nvSpPr>
          <p:cNvPr id="5" name="TextBox 4">
            <a:extLst>
              <a:ext uri="{FF2B5EF4-FFF2-40B4-BE49-F238E27FC236}">
                <a16:creationId xmlns:a16="http://schemas.microsoft.com/office/drawing/2014/main" id="{DD0AC89E-824A-451E-85D8-DB5F49054F47}"/>
              </a:ext>
            </a:extLst>
          </p:cNvPr>
          <p:cNvSpPr txBox="1"/>
          <p:nvPr/>
        </p:nvSpPr>
        <p:spPr>
          <a:xfrm>
            <a:off x="10383971" y="718447"/>
            <a:ext cx="1808029" cy="4678204"/>
          </a:xfrm>
          <a:prstGeom prst="rect">
            <a:avLst/>
          </a:prstGeom>
          <a:noFill/>
        </p:spPr>
        <p:txBody>
          <a:bodyPr wrap="square" rtlCol="0">
            <a:spAutoFit/>
          </a:bodyPr>
          <a:lstStyle/>
          <a:p>
            <a:r>
              <a:rPr lang="en-GB" sz="1400" b="1"/>
              <a:t>SEND students may need:</a:t>
            </a:r>
          </a:p>
          <a:p>
            <a:pPr marL="285750" indent="-285750">
              <a:buFont typeface="Arial" panose="020B0604020202020204" pitchFamily="34" charset="0"/>
              <a:buChar char="•"/>
            </a:pPr>
            <a:r>
              <a:rPr lang="en-GB" sz="1400"/>
              <a:t>More time and repetition to understand concepts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Visual or hands-on learning opportunities</a:t>
            </a:r>
          </a:p>
          <a:p>
            <a:endParaRPr lang="en-GB" sz="1400"/>
          </a:p>
          <a:p>
            <a:pPr marL="285750" indent="-285750">
              <a:buFont typeface="Arial" panose="020B0604020202020204" pitchFamily="34" charset="0"/>
              <a:buChar char="•"/>
            </a:pPr>
            <a:r>
              <a:rPr lang="en-GB" sz="1400"/>
              <a:t>Flexible, low-pressure ways to interact with employers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Supportive environments to explore without fear of failure</a:t>
            </a:r>
          </a:p>
          <a:p>
            <a:endParaRPr lang="en-GB"/>
          </a:p>
        </p:txBody>
      </p:sp>
    </p:spTree>
    <p:extLst>
      <p:ext uri="{BB962C8B-B14F-4D97-AF65-F5344CB8AC3E}">
        <p14:creationId xmlns:p14="http://schemas.microsoft.com/office/powerpoint/2010/main" val="361324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96"/>
            <a:ext cx="10542814" cy="461666"/>
          </a:xfrm>
        </p:spPr>
        <p:txBody>
          <a:bodyPr>
            <a:normAutofit fontScale="90000"/>
          </a:bodyPr>
          <a:lstStyle/>
          <a:p>
            <a:r>
              <a:rPr lang="en-GB">
                <a:solidFill>
                  <a:schemeClr val="accent2"/>
                </a:solidFill>
              </a:rPr>
              <a:t>Core Theme: Investigate and Explore</a:t>
            </a: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44973313"/>
              </p:ext>
            </p:extLst>
          </p:nvPr>
        </p:nvGraphicFramePr>
        <p:xfrm>
          <a:off x="145381" y="1540607"/>
          <a:ext cx="10238590" cy="5205831"/>
        </p:xfrm>
        <a:graphic>
          <a:graphicData uri="http://schemas.openxmlformats.org/drawingml/2006/table">
            <a:tbl>
              <a:tblPr firstRow="1" bandRow="1">
                <a:tableStyleId>{6E25E649-3F16-4E02-A733-19D2CDBF48F0}</a:tableStyleId>
              </a:tblPr>
              <a:tblGrid>
                <a:gridCol w="1185398">
                  <a:extLst>
                    <a:ext uri="{9D8B030D-6E8A-4147-A177-3AD203B41FA5}">
                      <a16:colId xmlns:a16="http://schemas.microsoft.com/office/drawing/2014/main" val="20000"/>
                    </a:ext>
                  </a:extLst>
                </a:gridCol>
                <a:gridCol w="1191837">
                  <a:extLst>
                    <a:ext uri="{9D8B030D-6E8A-4147-A177-3AD203B41FA5}">
                      <a16:colId xmlns:a16="http://schemas.microsoft.com/office/drawing/2014/main" val="20001"/>
                    </a:ext>
                  </a:extLst>
                </a:gridCol>
                <a:gridCol w="4376205">
                  <a:extLst>
                    <a:ext uri="{9D8B030D-6E8A-4147-A177-3AD203B41FA5}">
                      <a16:colId xmlns:a16="http://schemas.microsoft.com/office/drawing/2014/main" val="20002"/>
                    </a:ext>
                  </a:extLst>
                </a:gridCol>
                <a:gridCol w="3485150">
                  <a:extLst>
                    <a:ext uri="{9D8B030D-6E8A-4147-A177-3AD203B41FA5}">
                      <a16:colId xmlns:a16="http://schemas.microsoft.com/office/drawing/2014/main" val="20003"/>
                    </a:ext>
                  </a:extLst>
                </a:gridCol>
              </a:tblGrid>
              <a:tr h="501147">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defRPr sz="1000"/>
                      </a:pPr>
                      <a:r>
                        <a:rPr lang="en-GB" sz="1400"/>
                        <a:t>How employers can help:</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400"/>
                        <a:t>Example activities:</a:t>
                      </a:r>
                      <a:endParaRPr sz="14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29749">
                <a:tc>
                  <a:txBody>
                    <a:bodyPr/>
                    <a:lstStyle/>
                    <a:p>
                      <a:pPr>
                        <a:defRPr sz="1000"/>
                      </a:pPr>
                      <a:r>
                        <a:rPr lang="en-GB" sz="1200"/>
                        <a:t>Career Readiness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develop essential workplace skills and apply them in meaningful ways.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Offer short, supported tasks that let students practise real work skills (e.g. packing, sorting, greeting).</a:t>
                      </a:r>
                    </a:p>
                    <a:p>
                      <a:r>
                        <a:rPr lang="en-GB" sz="1200" dirty="0"/>
                        <a:t>Use the Skills Builder Framework (with icons or simplified versions) to talk about what makes a good employee.</a:t>
                      </a:r>
                    </a:p>
                    <a:p>
                      <a:r>
                        <a:rPr lang="en-GB" sz="1200" dirty="0"/>
                        <a:t>Give feedback in a friendly, specific way – e.g. “You were great at listening and following instructions”.</a:t>
                      </a:r>
                    </a:p>
                    <a:p>
                      <a:r>
                        <a:rPr lang="en-GB" sz="1200" dirty="0"/>
                        <a:t>Provide a simple “challenge brief” for students to respond to (e.g. “Design a menu” or “Create a welcome poster”).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Skills carousel: teamwork, listening, problem-solving</a:t>
                      </a:r>
                    </a:p>
                    <a:p>
                      <a:r>
                        <a:rPr lang="en-GB" sz="1200" dirty="0"/>
                        <a:t>Host short practical tasks linked to real roles.</a:t>
                      </a:r>
                    </a:p>
                    <a:p>
                      <a:r>
                        <a:rPr lang="en-GB" sz="1200" dirty="0"/>
                        <a:t>Task with employer brief (e.g. “Design a uniform”).</a:t>
                      </a:r>
                    </a:p>
                    <a:p>
                      <a:r>
                        <a:rPr lang="en-GB" sz="1200" dirty="0"/>
                        <a:t>Give a short, strengths-based review of what they did well.</a:t>
                      </a:r>
                    </a:p>
                    <a:p>
                      <a:r>
                        <a:rPr lang="en-GB" sz="1200" dirty="0"/>
                        <a:t>Deliver a 30-minute session on teamwork, speaking, or problem-solving.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03442">
                <a:tc>
                  <a:txBody>
                    <a:bodyPr/>
                    <a:lstStyle/>
                    <a:p>
                      <a:pPr>
                        <a:defRPr sz="1000"/>
                      </a:pPr>
                      <a:r>
                        <a:rPr lang="en-GB" sz="1200"/>
                        <a:t>Exploration of Roles &amp; Responsibilities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learn what people do in different job roles and how to get into those jobs.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Explain the structure of your business and what different people do (with photos, job titles, and tools).</a:t>
                      </a:r>
                    </a:p>
                    <a:p>
                      <a:r>
                        <a:rPr lang="en-GB" sz="1200" dirty="0"/>
                        <a:t>Share accessible routes into work (e.g. supported internships, apprenticeships, on-the-job training).</a:t>
                      </a:r>
                    </a:p>
                    <a:p>
                      <a:r>
                        <a:rPr lang="en-GB" sz="1200" dirty="0"/>
                        <a:t>Host a “job role speed chat” or contribute to a short video explaining who does what in your team.</a:t>
                      </a:r>
                    </a:p>
                    <a:p>
                      <a:r>
                        <a:rPr lang="en-GB" sz="1200" dirty="0"/>
                        <a:t>Describe roles within your team using images, objects, or short clips.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Share photos of 2–3 roles and explain each person’s responsibilities.</a:t>
                      </a:r>
                    </a:p>
                    <a:p>
                      <a:r>
                        <a:rPr lang="en-GB" sz="1200" dirty="0"/>
                        <a:t>Career pathway ladder - Explain how someone got from school to your company.</a:t>
                      </a:r>
                    </a:p>
                    <a:p>
                      <a:r>
                        <a:rPr lang="en-GB" sz="1200" dirty="0"/>
                        <a:t>Contribute info or a short video describing your role</a:t>
                      </a:r>
                    </a:p>
                    <a:p>
                      <a:r>
                        <a:rPr lang="en-GB" sz="1200" dirty="0"/>
                        <a:t>Poster project: “What does a [job title] do?”</a:t>
                      </a:r>
                    </a:p>
                    <a:p>
                      <a:r>
                        <a:rPr lang="en-GB" sz="1200" dirty="0"/>
                        <a:t>Day in the Life Talk.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03442">
                <a:tc>
                  <a:txBody>
                    <a:bodyPr/>
                    <a:lstStyle/>
                    <a:p>
                      <a:pPr>
                        <a:defRPr sz="1000"/>
                      </a:pPr>
                      <a:r>
                        <a:rPr lang="en-GB" sz="1200"/>
                        <a:t>Understanding Growth Sectors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become aware of local job trends and what’s available in their area.</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Talk about your sector and why it’s important or growing (e.g. health, logistics, hospitality, tech).</a:t>
                      </a:r>
                    </a:p>
                    <a:p>
                      <a:r>
                        <a:rPr lang="en-GB" sz="1200" dirty="0"/>
                        <a:t>Host a session or provide visuals showing jobs in demand and what they involve.</a:t>
                      </a:r>
                    </a:p>
                    <a:p>
                      <a:r>
                        <a:rPr lang="en-GB" sz="1200" dirty="0"/>
                        <a:t>Help students understand where these jobs are and what they’re like.</a:t>
                      </a:r>
                    </a:p>
                    <a:p>
                      <a:r>
                        <a:rPr lang="en-GB" sz="1200" dirty="0"/>
                        <a:t>Provide real examples of entry-level roles that are expanding.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Share real jobs you’re recruiting for or commonly needed.</a:t>
                      </a:r>
                    </a:p>
                    <a:p>
                      <a:r>
                        <a:rPr lang="en-GB" sz="1200" dirty="0"/>
                        <a:t>Sector Spotlight - Deliver a short “What is logistics?” or “What is retail?” talk with props.</a:t>
                      </a:r>
                    </a:p>
                    <a:p>
                      <a:r>
                        <a:rPr lang="en-GB" sz="1200" dirty="0"/>
                        <a:t>Interactive map – Contribute to a class display or resource showing what jobs are where.</a:t>
                      </a:r>
                    </a:p>
                    <a:p>
                      <a:r>
                        <a:rPr lang="en-GB" sz="1200" dirty="0"/>
                        <a:t>Share job descriptions from your 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4D49988E-8A3C-48CD-A7EB-94744DBD0F0D}"/>
              </a:ext>
            </a:extLst>
          </p:cNvPr>
          <p:cNvSpPr txBox="1"/>
          <p:nvPr/>
        </p:nvSpPr>
        <p:spPr>
          <a:xfrm>
            <a:off x="71902" y="748661"/>
            <a:ext cx="10238590" cy="738664"/>
          </a:xfrm>
          <a:prstGeom prst="rect">
            <a:avLst/>
          </a:prstGeom>
          <a:noFill/>
        </p:spPr>
        <p:txBody>
          <a:bodyPr wrap="square" rtlCol="0">
            <a:spAutoFit/>
          </a:bodyPr>
          <a:lstStyle/>
          <a:p>
            <a:r>
              <a:rPr lang="en-GB" sz="1400"/>
              <a:t>Helping SEND learners gain clarity, build skills, and explore roles and pathways. Many SEND learners have limited exposure to real workplaces. They may struggle to visualise different roles, understand the steps required to get there, or recognise the skills they already have. This theme is about helping learners become </a:t>
            </a:r>
            <a:r>
              <a:rPr lang="en-GB" sz="1400" i="1"/>
              <a:t>ready to engage with the world of work</a:t>
            </a:r>
            <a:r>
              <a:rPr lang="en-GB" sz="1400"/>
              <a:t>, in a way that builds confidence and curiosity.</a:t>
            </a:r>
          </a:p>
        </p:txBody>
      </p:sp>
      <p:sp>
        <p:nvSpPr>
          <p:cNvPr id="5" name="TextBox 4">
            <a:extLst>
              <a:ext uri="{FF2B5EF4-FFF2-40B4-BE49-F238E27FC236}">
                <a16:creationId xmlns:a16="http://schemas.microsoft.com/office/drawing/2014/main" id="{DD0AC89E-824A-451E-85D8-DB5F49054F47}"/>
              </a:ext>
            </a:extLst>
          </p:cNvPr>
          <p:cNvSpPr txBox="1"/>
          <p:nvPr/>
        </p:nvSpPr>
        <p:spPr>
          <a:xfrm>
            <a:off x="10383971" y="718447"/>
            <a:ext cx="1808029" cy="4678204"/>
          </a:xfrm>
          <a:prstGeom prst="rect">
            <a:avLst/>
          </a:prstGeom>
          <a:noFill/>
        </p:spPr>
        <p:txBody>
          <a:bodyPr wrap="square" rtlCol="0">
            <a:spAutoFit/>
          </a:bodyPr>
          <a:lstStyle/>
          <a:p>
            <a:r>
              <a:rPr lang="en-GB" sz="1400" b="1"/>
              <a:t>SEND students may need:</a:t>
            </a:r>
          </a:p>
          <a:p>
            <a:pPr marL="285750" indent="-285750">
              <a:buFont typeface="Arial" panose="020B0604020202020204" pitchFamily="34" charset="0"/>
              <a:buChar char="•"/>
            </a:pPr>
            <a:r>
              <a:rPr lang="en-GB" sz="1400"/>
              <a:t>More time and repetition to understand concepts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Visual or hands-on learning opportunities</a:t>
            </a:r>
          </a:p>
          <a:p>
            <a:endParaRPr lang="en-GB" sz="1400"/>
          </a:p>
          <a:p>
            <a:pPr marL="285750" indent="-285750">
              <a:buFont typeface="Arial" panose="020B0604020202020204" pitchFamily="34" charset="0"/>
              <a:buChar char="•"/>
            </a:pPr>
            <a:r>
              <a:rPr lang="en-GB" sz="1400"/>
              <a:t>Flexible, low-pressure ways to interact with employers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Supportive environments to explore without fear of failure</a:t>
            </a:r>
          </a:p>
          <a:p>
            <a:endParaRPr lang="en-GB"/>
          </a:p>
        </p:txBody>
      </p:sp>
    </p:spTree>
    <p:extLst>
      <p:ext uri="{BB962C8B-B14F-4D97-AF65-F5344CB8AC3E}">
        <p14:creationId xmlns:p14="http://schemas.microsoft.com/office/powerpoint/2010/main" val="34678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96"/>
            <a:ext cx="10542814" cy="461666"/>
          </a:xfrm>
        </p:spPr>
        <p:txBody>
          <a:bodyPr>
            <a:normAutofit fontScale="90000"/>
          </a:bodyPr>
          <a:lstStyle/>
          <a:p>
            <a:r>
              <a:rPr lang="en-GB">
                <a:solidFill>
                  <a:schemeClr val="accent2"/>
                </a:solidFill>
              </a:rPr>
              <a:t>Core Theme: Apply and Demonstrate</a:t>
            </a:r>
            <a:endParaRPr>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4669932"/>
              </p:ext>
            </p:extLst>
          </p:nvPr>
        </p:nvGraphicFramePr>
        <p:xfrm>
          <a:off x="108642" y="1496564"/>
          <a:ext cx="10238590" cy="5215425"/>
        </p:xfrm>
        <a:graphic>
          <a:graphicData uri="http://schemas.openxmlformats.org/drawingml/2006/table">
            <a:tbl>
              <a:tblPr firstRow="1" bandRow="1">
                <a:tableStyleId>{6E25E649-3F16-4E02-A733-19D2CDBF48F0}</a:tableStyleId>
              </a:tblPr>
              <a:tblGrid>
                <a:gridCol w="1185398">
                  <a:extLst>
                    <a:ext uri="{9D8B030D-6E8A-4147-A177-3AD203B41FA5}">
                      <a16:colId xmlns:a16="http://schemas.microsoft.com/office/drawing/2014/main" val="20000"/>
                    </a:ext>
                  </a:extLst>
                </a:gridCol>
                <a:gridCol w="1191837">
                  <a:extLst>
                    <a:ext uri="{9D8B030D-6E8A-4147-A177-3AD203B41FA5}">
                      <a16:colId xmlns:a16="http://schemas.microsoft.com/office/drawing/2014/main" val="20001"/>
                    </a:ext>
                  </a:extLst>
                </a:gridCol>
                <a:gridCol w="3829198">
                  <a:extLst>
                    <a:ext uri="{9D8B030D-6E8A-4147-A177-3AD203B41FA5}">
                      <a16:colId xmlns:a16="http://schemas.microsoft.com/office/drawing/2014/main" val="20002"/>
                    </a:ext>
                  </a:extLst>
                </a:gridCol>
                <a:gridCol w="4032157">
                  <a:extLst>
                    <a:ext uri="{9D8B030D-6E8A-4147-A177-3AD203B41FA5}">
                      <a16:colId xmlns:a16="http://schemas.microsoft.com/office/drawing/2014/main" val="20003"/>
                    </a:ext>
                  </a:extLst>
                </a:gridCol>
              </a:tblGrid>
              <a:tr h="494836">
                <a:tc>
                  <a:txBody>
                    <a:bodyPr/>
                    <a:lstStyle/>
                    <a:p>
                      <a:pPr>
                        <a:defRPr sz="1000"/>
                      </a:pPr>
                      <a:r>
                        <a:rPr sz="1400"/>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sz="1400"/>
                        <a:t>Learner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400"/>
                        <a:t>How employers can help:</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400"/>
                        <a:t>Example activities:</a:t>
                      </a:r>
                      <a:endParaRP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5211">
                <a:tc>
                  <a:txBody>
                    <a:bodyPr/>
                    <a:lstStyle/>
                    <a:p>
                      <a:pPr>
                        <a:defRPr sz="1000"/>
                      </a:pPr>
                      <a:r>
                        <a:rPr lang="en-GB" sz="1200"/>
                        <a:t>Apply knowledge and receive feedback</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show what they’ve learned and get supportive feedback.</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Host short-term placements with structure and support.</a:t>
                      </a:r>
                    </a:p>
                    <a:p>
                      <a:r>
                        <a:rPr lang="en-GB" sz="1200" dirty="0"/>
                        <a:t>Provide feedback using simple frameworks (e.g. “I noticed you were…” or emojis).</a:t>
                      </a:r>
                    </a:p>
                    <a:p>
                      <a:r>
                        <a:rPr lang="en-GB" sz="1200" dirty="0"/>
                        <a:t>Let students complete a task or routine and give them praise and guidance.</a:t>
                      </a:r>
                    </a:p>
                    <a:p>
                      <a:r>
                        <a:rPr lang="en-GB" sz="1200" dirty="0"/>
                        <a:t>Celebrate effort and engagement, not just end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Supported work trial - Provide a low-risk task and a mentor for guidance.</a:t>
                      </a:r>
                    </a:p>
                    <a:p>
                      <a:r>
                        <a:rPr lang="en-GB" sz="1200" dirty="0"/>
                        <a:t>Two stars and a wish - Use a simple feedback format that focuses on strengths.</a:t>
                      </a:r>
                    </a:p>
                    <a:p>
                      <a:r>
                        <a:rPr lang="en-GB" sz="1200" dirty="0"/>
                        <a:t>Reflection worksheet - Help learners complete a form about what they did.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60564">
                <a:tc>
                  <a:txBody>
                    <a:bodyPr/>
                    <a:lstStyle/>
                    <a:p>
                      <a:pPr>
                        <a:defRPr sz="1000"/>
                      </a:pPr>
                      <a:r>
                        <a:rPr lang="en-GB" sz="1200"/>
                        <a:t>Reflect and make decisions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think about what went well and what they want to try next.</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Ask reflective questions like “What did you enjoy most?”</a:t>
                      </a:r>
                    </a:p>
                    <a:p>
                      <a:r>
                        <a:rPr lang="en-GB" sz="1200" dirty="0"/>
                        <a:t>Help students describe their own success using sentence starters.</a:t>
                      </a:r>
                    </a:p>
                    <a:p>
                      <a:r>
                        <a:rPr lang="en-GB" sz="1200" dirty="0"/>
                        <a:t>Contribute to debrief sessions with positive 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Debrief session - Answer questions about the placement and give encouragement.</a:t>
                      </a:r>
                    </a:p>
                    <a:p>
                      <a:r>
                        <a:rPr lang="en-GB" sz="1200" dirty="0"/>
                        <a:t>Career reflection - Share how your experiences shaped your choices.</a:t>
                      </a:r>
                    </a:p>
                    <a:p>
                      <a:r>
                        <a:rPr lang="en-GB" sz="1200" dirty="0"/>
                        <a:t>Help students caption photos from their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35211">
                <a:tc>
                  <a:txBody>
                    <a:bodyPr/>
                    <a:lstStyle/>
                    <a:p>
                      <a:pPr>
                        <a:defRPr sz="1000"/>
                      </a:pPr>
                      <a:r>
                        <a:rPr lang="en-GB" sz="1200"/>
                        <a:t>Experience recruitment</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practise applying and interviewing for jobs.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Run a SEND-friendly mock interview session – keep it short and supportive.</a:t>
                      </a:r>
                    </a:p>
                    <a:p>
                      <a:r>
                        <a:rPr lang="en-GB" sz="1200" dirty="0"/>
                        <a:t>Help students complete simple job applications or introductions.</a:t>
                      </a:r>
                    </a:p>
                    <a:p>
                      <a:r>
                        <a:rPr lang="en-GB" sz="1200" dirty="0"/>
                        <a:t>Share what you look for in a candidate, using concrete 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Conduct 5-minute interviews with simple questions and clear feedback.</a:t>
                      </a:r>
                    </a:p>
                    <a:p>
                      <a:r>
                        <a:rPr lang="en-GB" sz="1200" dirty="0"/>
                        <a:t>Job application task - Support a class filling out forms or preparing for interview answers.</a:t>
                      </a:r>
                    </a:p>
                    <a:p>
                      <a:r>
                        <a:rPr lang="en-GB" sz="1200" dirty="0"/>
                        <a:t>Help students describe themselves and their strengths.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13985">
                <a:tc>
                  <a:txBody>
                    <a:bodyPr/>
                    <a:lstStyle/>
                    <a:p>
                      <a:pPr>
                        <a:defRPr sz="1000"/>
                      </a:pPr>
                      <a:r>
                        <a:rPr lang="en-GB" sz="1200"/>
                        <a:t>Compare experiences and challenge assumptions</a:t>
                      </a:r>
                      <a:endParaRPr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defRPr sz="1000"/>
                      </a:pPr>
                      <a:r>
                        <a:rPr lang="en-GB" sz="1200"/>
                        <a:t>Students understand what they liked and reflect on changing their own ideas.</a:t>
                      </a:r>
                      <a:endParaRP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Invite students back to compare with other roles or departments.</a:t>
                      </a:r>
                    </a:p>
                    <a:p>
                      <a:r>
                        <a:rPr lang="en-GB" sz="1200" dirty="0"/>
                        <a:t>Help deliver a “before and after” session: “What did you expect vs what did you discover?”</a:t>
                      </a:r>
                    </a:p>
                    <a:p>
                      <a:r>
                        <a:rPr lang="en-GB" sz="1200" dirty="0"/>
                        <a:t>Share positive stories of colleagues who started small and progressed.</a:t>
                      </a:r>
                      <a:endParaRP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What I learned board - Help fill in “Before I thought... now I think...” reflections.</a:t>
                      </a:r>
                    </a:p>
                    <a:p>
                      <a:r>
                        <a:rPr lang="en-GB" sz="1200" dirty="0"/>
                        <a:t>Join in an activity busting myths (e.g. who can do which jobs?).</a:t>
                      </a:r>
                    </a:p>
                    <a:p>
                      <a:r>
                        <a:rPr lang="en-GB" sz="1200" dirty="0"/>
                        <a:t>Share how someone grew from an entry-level role.</a:t>
                      </a:r>
                    </a:p>
                    <a:p>
                      <a:r>
                        <a:rPr lang="en-GB" sz="1200" dirty="0"/>
                        <a:t>Help students fill in reflections.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625457"/>
                  </a:ext>
                </a:extLst>
              </a:tr>
            </a:tbl>
          </a:graphicData>
        </a:graphic>
      </p:graphicFrame>
      <p:sp>
        <p:nvSpPr>
          <p:cNvPr id="3" name="TextBox 2">
            <a:extLst>
              <a:ext uri="{FF2B5EF4-FFF2-40B4-BE49-F238E27FC236}">
                <a16:creationId xmlns:a16="http://schemas.microsoft.com/office/drawing/2014/main" id="{4D49988E-8A3C-48CD-A7EB-94744DBD0F0D}"/>
              </a:ext>
            </a:extLst>
          </p:cNvPr>
          <p:cNvSpPr txBox="1"/>
          <p:nvPr/>
        </p:nvSpPr>
        <p:spPr>
          <a:xfrm>
            <a:off x="71902" y="748661"/>
            <a:ext cx="10238590" cy="738664"/>
          </a:xfrm>
          <a:prstGeom prst="rect">
            <a:avLst/>
          </a:prstGeom>
          <a:noFill/>
        </p:spPr>
        <p:txBody>
          <a:bodyPr wrap="square" rtlCol="0">
            <a:spAutoFit/>
          </a:bodyPr>
          <a:lstStyle/>
          <a:p>
            <a:r>
              <a:rPr lang="en-GB" sz="1400"/>
              <a:t>Supporting SEND learners to reflect, apply learning, and grow in confidence through work experience . SEND learners need </a:t>
            </a:r>
            <a:r>
              <a:rPr lang="en-GB" sz="1400" b="1"/>
              <a:t>supportive and scaffolded environments</a:t>
            </a:r>
            <a:r>
              <a:rPr lang="en-GB" sz="1400"/>
              <a:t> to build confidence through real or simulated work experience. This theme is about </a:t>
            </a:r>
            <a:r>
              <a:rPr lang="en-GB" sz="1400" b="1"/>
              <a:t>reflection, progression, and preparing for real-world recruitment</a:t>
            </a:r>
            <a:r>
              <a:rPr lang="en-GB" sz="1400"/>
              <a:t>, but it must be accessible — using visuals, repetition, and celebration of small successes.</a:t>
            </a:r>
          </a:p>
        </p:txBody>
      </p:sp>
      <p:sp>
        <p:nvSpPr>
          <p:cNvPr id="5" name="TextBox 4">
            <a:extLst>
              <a:ext uri="{FF2B5EF4-FFF2-40B4-BE49-F238E27FC236}">
                <a16:creationId xmlns:a16="http://schemas.microsoft.com/office/drawing/2014/main" id="{DD0AC89E-824A-451E-85D8-DB5F49054F47}"/>
              </a:ext>
            </a:extLst>
          </p:cNvPr>
          <p:cNvSpPr txBox="1"/>
          <p:nvPr/>
        </p:nvSpPr>
        <p:spPr>
          <a:xfrm>
            <a:off x="10383971" y="718447"/>
            <a:ext cx="1808029" cy="4678204"/>
          </a:xfrm>
          <a:prstGeom prst="rect">
            <a:avLst/>
          </a:prstGeom>
          <a:noFill/>
        </p:spPr>
        <p:txBody>
          <a:bodyPr wrap="square" rtlCol="0">
            <a:spAutoFit/>
          </a:bodyPr>
          <a:lstStyle/>
          <a:p>
            <a:r>
              <a:rPr lang="en-GB" sz="1400" b="1"/>
              <a:t>SEND students may need:</a:t>
            </a:r>
          </a:p>
          <a:p>
            <a:pPr marL="285750" indent="-285750">
              <a:buFont typeface="Arial" panose="020B0604020202020204" pitchFamily="34" charset="0"/>
              <a:buChar char="•"/>
            </a:pPr>
            <a:r>
              <a:rPr lang="en-GB" sz="1400"/>
              <a:t>More time and repetition to understand concepts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Visual or hands-on learning opportunities</a:t>
            </a:r>
          </a:p>
          <a:p>
            <a:endParaRPr lang="en-GB" sz="1400"/>
          </a:p>
          <a:p>
            <a:pPr marL="285750" indent="-285750">
              <a:buFont typeface="Arial" panose="020B0604020202020204" pitchFamily="34" charset="0"/>
              <a:buChar char="•"/>
            </a:pPr>
            <a:r>
              <a:rPr lang="en-GB" sz="1400"/>
              <a:t>Flexible, low-pressure ways to interact with employers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Supportive environments to explore without fear of failure</a:t>
            </a:r>
          </a:p>
          <a:p>
            <a:endParaRPr lang="en-GB"/>
          </a:p>
        </p:txBody>
      </p:sp>
    </p:spTree>
    <p:extLst>
      <p:ext uri="{BB962C8B-B14F-4D97-AF65-F5344CB8AC3E}">
        <p14:creationId xmlns:p14="http://schemas.microsoft.com/office/powerpoint/2010/main" val="112057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489A18-3980-49B6-92D6-28688A4DF5F0}"/>
              </a:ext>
            </a:extLst>
          </p:cNvPr>
          <p:cNvSpPr>
            <a:spLocks noGrp="1"/>
          </p:cNvSpPr>
          <p:nvPr>
            <p:ph idx="1"/>
          </p:nvPr>
        </p:nvSpPr>
        <p:spPr>
          <a:xfrm>
            <a:off x="593271" y="1253331"/>
            <a:ext cx="6615793" cy="4351338"/>
          </a:xfrm>
        </p:spPr>
        <p:txBody>
          <a:bodyPr/>
          <a:lstStyle/>
          <a:p>
            <a:r>
              <a:rPr lang="en-GB"/>
              <a:t>This resource was developed by </a:t>
            </a:r>
            <a:r>
              <a:rPr lang="en-GB" err="1">
                <a:hlinkClick r:id="rId2"/>
              </a:rPr>
              <a:t>IncludED</a:t>
            </a:r>
            <a:r>
              <a:rPr lang="en-GB">
                <a:hlinkClick r:id="rId2"/>
              </a:rPr>
              <a:t> Careers</a:t>
            </a:r>
            <a:r>
              <a:rPr lang="en-GB"/>
              <a:t> — a specialist service supporting inclusive career education, employer engagement, and positive transitions for young people with SEND.</a:t>
            </a:r>
          </a:p>
          <a:p>
            <a:r>
              <a:rPr lang="en-GB"/>
              <a:t>We believe all learners deserve access to meaningful, personalised career pathways and real-world opportunities to thrive.</a:t>
            </a:r>
          </a:p>
          <a:p>
            <a:r>
              <a:rPr lang="en-GB"/>
              <a:t>To find out more or collaborate with us, visit: </a:t>
            </a:r>
            <a:r>
              <a:rPr lang="en-GB">
                <a:hlinkClick r:id="rId2"/>
              </a:rPr>
              <a:t>www.includedcareers.co.uk</a:t>
            </a:r>
            <a:endParaRPr lang="en-GB"/>
          </a:p>
          <a:p>
            <a:endParaRPr lang="en-GB"/>
          </a:p>
        </p:txBody>
      </p:sp>
    </p:spTree>
    <p:extLst>
      <p:ext uri="{BB962C8B-B14F-4D97-AF65-F5344CB8AC3E}">
        <p14:creationId xmlns:p14="http://schemas.microsoft.com/office/powerpoint/2010/main" val="3065876956"/>
      </p:ext>
    </p:extLst>
  </p:cSld>
  <p:clrMapOvr>
    <a:masterClrMapping/>
  </p:clrMapOvr>
</p:sld>
</file>

<file path=ppt/theme/theme1.xml><?xml version="1.0" encoding="utf-8"?>
<a:theme xmlns:a="http://schemas.openxmlformats.org/drawingml/2006/main" name="Office Theme">
  <a:themeElements>
    <a:clrScheme name="Included Careers">
      <a:dk1>
        <a:srgbClr val="002F5F"/>
      </a:dk1>
      <a:lt1>
        <a:srgbClr val="FFFFFF"/>
      </a:lt1>
      <a:dk2>
        <a:srgbClr val="333333"/>
      </a:dk2>
      <a:lt2>
        <a:srgbClr val="F5F7FA"/>
      </a:lt2>
      <a:accent1>
        <a:srgbClr val="FFA500"/>
      </a:accent1>
      <a:accent2>
        <a:srgbClr val="FF7F00"/>
      </a:accent2>
      <a:accent3>
        <a:srgbClr val="0077B6"/>
      </a:accent3>
      <a:accent4>
        <a:srgbClr val="00A896"/>
      </a:accent4>
      <a:accent5>
        <a:srgbClr val="B0BEC5"/>
      </a:accent5>
      <a:accent6>
        <a:srgbClr val="D9CAB3"/>
      </a:accent6>
      <a:hlink>
        <a:srgbClr val="0563C1"/>
      </a:hlink>
      <a:folHlink>
        <a:srgbClr val="D9CAB3"/>
      </a:folHlink>
    </a:clrScheme>
    <a:fontScheme name="Included Careers">
      <a:majorFont>
        <a:latin typeface="Segoe UI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orkstream xmlns="7b4fb87f-23cb-4748-807b-ac6ab6b70ca3" xsi:nil="true"/>
    <InformationClassification xmlns="7b4fb87f-23cb-4748-807b-ac6ab6b70ca3" xsi:nil="true"/>
    <DocumentType xmlns="7b4fb87f-23cb-4748-807b-ac6ab6b70ca3" xsi:nil="true"/>
    <lcf76f155ced4ddcb4097134ff3c332f xmlns="7b4fb87f-23cb-4748-807b-ac6ab6b70ca3">
      <Terms xmlns="http://schemas.microsoft.com/office/infopath/2007/PartnerControls"/>
    </lcf76f155ced4ddcb4097134ff3c332f>
    <TaxCatchAll xmlns="75ca23ed-fdba-4544-8426-dc162b381d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DF83E00146B41AC579BBC327F12B4" ma:contentTypeVersion="22" ma:contentTypeDescription="Create a new document." ma:contentTypeScope="" ma:versionID="a678120e614dd22c33e08bdcafd495cc">
  <xsd:schema xmlns:xsd="http://www.w3.org/2001/XMLSchema" xmlns:xs="http://www.w3.org/2001/XMLSchema" xmlns:p="http://schemas.microsoft.com/office/2006/metadata/properties" xmlns:ns2="7b4fb87f-23cb-4748-807b-ac6ab6b70ca3" xmlns:ns3="75ca23ed-fdba-4544-8426-dc162b381dbf" targetNamespace="http://schemas.microsoft.com/office/2006/metadata/properties" ma:root="true" ma:fieldsID="93ecccb5b7bfea210300a7abb21bd884" ns2:_="" ns3:_="">
    <xsd:import namespace="7b4fb87f-23cb-4748-807b-ac6ab6b70ca3"/>
    <xsd:import namespace="75ca23ed-fdba-4544-8426-dc162b381dbf"/>
    <xsd:element name="properties">
      <xsd:complexType>
        <xsd:sequence>
          <xsd:element name="documentManagement">
            <xsd:complexType>
              <xsd:all>
                <xsd:element ref="ns2:Workstream"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ocumentType" minOccurs="0"/>
                <xsd:element ref="ns2:InformationClassifica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fb87f-23cb-4748-807b-ac6ab6b70ca3" elementFormDefault="qualified">
    <xsd:import namespace="http://schemas.microsoft.com/office/2006/documentManagement/types"/>
    <xsd:import namespace="http://schemas.microsoft.com/office/infopath/2007/PartnerControls"/>
    <xsd:element name="Workstream" ma:index="8" nillable="true" ma:displayName="Workstream" ma:format="Dropdown" ma:internalName="Workstream">
      <xsd:simpleType>
        <xsd:restriction base="dms:Choice">
          <xsd:enumeration value="FE &amp; Inclusion"/>
          <xsd:enumeration value="CL training, partnerships &amp; insights"/>
          <xsd:enumeration value="Strategic programme development"/>
          <xsd:enumeration value="National CL development"/>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DocumentType" ma:index="15" nillable="true" ma:displayName="Document Type" ma:format="Dropdown" ma:internalName="DocumentType">
      <xsd:simpleType>
        <xsd:union memberTypes="dms:Text">
          <xsd:simpleType>
            <xsd:restriction base="dms:Choice">
              <xsd:enumeration value="Project Brief"/>
              <xsd:enumeration value="Research"/>
              <xsd:enumeration value="Project Planning"/>
              <xsd:enumeration value="Stakeholder Engagement"/>
              <xsd:enumeration value="Finance"/>
              <xsd:enumeration value="Procurement"/>
              <xsd:enumeration value="Compliance"/>
              <xsd:enumeration value="Contracts"/>
              <xsd:enumeration value="Risk Register"/>
              <xsd:enumeration value="Kick Off"/>
              <xsd:enumeration value="Agendas"/>
              <xsd:enumeration value="Draft Content"/>
              <xsd:enumeration value="Design"/>
              <xsd:enumeration value="Delivery Plan"/>
              <xsd:enumeration value="Data"/>
              <xsd:enumeration value="Progress Report"/>
              <xsd:enumeration value="Funder Reports"/>
              <xsd:enumeration value="Final Evaluation"/>
              <xsd:enumeration value="Resources"/>
              <xsd:enumeration value="Asset Contracts"/>
              <xsd:enumeration value="Assets"/>
              <xsd:enumeration value="Templates"/>
              <xsd:enumeration value="Presentations"/>
              <xsd:enumeration value="Approvals"/>
              <xsd:enumeration value="Choice 25"/>
            </xsd:restriction>
          </xsd:simpleType>
        </xsd:union>
      </xsd:simpleType>
    </xsd:element>
    <xsd:element name="InformationClassification" ma:index="16" nillable="true" ma:displayName="Information Classification" ma:format="Dropdown" ma:internalName="InformationClassification">
      <xsd:simpleType>
        <xsd:restriction base="dms:Choice">
          <xsd:enumeration value="Unclassified Documents"/>
          <xsd:enumeration value="Public"/>
          <xsd:enumeration value="Internal"/>
          <xsd:enumeration value="Confidential"/>
          <xsd:enumeration value="Highly Confidential"/>
          <xsd:enumeration value="Personal Data"/>
          <xsd:enumeration value="Special Category Data"/>
          <xsd:enumeration value="Encryption Keys"/>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916485-7e95-4a10-8beb-ad03f6a8e634}"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631A90-ED94-4E92-8E0C-606B28B90EEE}">
  <ds:schemaRefs>
    <ds:schemaRef ds:uri="75ca23ed-fdba-4544-8426-dc162b381dbf"/>
    <ds:schemaRef ds:uri="7b4fb87f-23cb-4748-807b-ac6ab6b70c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9E62E26-FB99-44AC-8E63-69094122A698}">
  <ds:schemaRefs>
    <ds:schemaRef ds:uri="http://schemas.microsoft.com/sharepoint/v3/contenttype/forms"/>
  </ds:schemaRefs>
</ds:datastoreItem>
</file>

<file path=customXml/itemProps3.xml><?xml version="1.0" encoding="utf-8"?>
<ds:datastoreItem xmlns:ds="http://schemas.openxmlformats.org/officeDocument/2006/customXml" ds:itemID="{09EFFDED-FFBA-451B-A638-9EA2666DB110}">
  <ds:schemaRefs>
    <ds:schemaRef ds:uri="75ca23ed-fdba-4544-8426-dc162b381dbf"/>
    <ds:schemaRef ds:uri="7b4fb87f-23cb-4748-807b-ac6ab6b70c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1624</Words>
  <Application>Microsoft Office PowerPoint</Application>
  <PresentationFormat>Widescreen</PresentationFormat>
  <Paragraphs>142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Segoe UI Black</vt:lpstr>
      <vt:lpstr>Office Theme</vt:lpstr>
      <vt:lpstr>PowerPoint Presentation</vt:lpstr>
      <vt:lpstr>Core Theme: Introduce &amp; Inspire </vt:lpstr>
      <vt:lpstr>Core Theme: Investigate and Explore</vt:lpstr>
      <vt:lpstr>Core Theme: Apply and Demonstrate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O'Connor (Staff)</dc:creator>
  <cp:lastModifiedBy>Clare Parker</cp:lastModifiedBy>
  <cp:revision>2</cp:revision>
  <dcterms:created xsi:type="dcterms:W3CDTF">2025-05-09T14:26:37Z</dcterms:created>
  <dcterms:modified xsi:type="dcterms:W3CDTF">2025-08-26T09:00:44Z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0x01010012BDF83E00146B41AC579BBC327F12B4</vt:lpwstr>
  </property>
  <property fmtid="{D5CDD505-2E9C-101B-9397-08002B2CF9AE}" pid="3" name="MediaServiceImageTags">
    <vt:lpwstr/>
  </property>
</Properties>
</file>