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modernComment_127_E1F94B04.xml" ContentType="application/vnd.ms-powerpoint.comments+xml"/>
  <Override PartName="/ppt/comments/modernComment_124_13501FA5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4"/>
  </p:notesMasterIdLst>
  <p:sldIdLst>
    <p:sldId id="296" r:id="rId5"/>
    <p:sldId id="290" r:id="rId6"/>
    <p:sldId id="261" r:id="rId7"/>
    <p:sldId id="289" r:id="rId8"/>
    <p:sldId id="304" r:id="rId9"/>
    <p:sldId id="264" r:id="rId10"/>
    <p:sldId id="265" r:id="rId11"/>
    <p:sldId id="305" r:id="rId12"/>
    <p:sldId id="266" r:id="rId13"/>
    <p:sldId id="311" r:id="rId14"/>
    <p:sldId id="267" r:id="rId15"/>
    <p:sldId id="268" r:id="rId16"/>
    <p:sldId id="295" r:id="rId17"/>
    <p:sldId id="310" r:id="rId18"/>
    <p:sldId id="309" r:id="rId19"/>
    <p:sldId id="306" r:id="rId20"/>
    <p:sldId id="273" r:id="rId21"/>
    <p:sldId id="307" r:id="rId22"/>
    <p:sldId id="308" r:id="rId23"/>
    <p:sldId id="288" r:id="rId24"/>
    <p:sldId id="293" r:id="rId25"/>
    <p:sldId id="284" r:id="rId26"/>
    <p:sldId id="292" r:id="rId27"/>
    <p:sldId id="291" r:id="rId28"/>
    <p:sldId id="313" r:id="rId29"/>
    <p:sldId id="312" r:id="rId30"/>
    <p:sldId id="314" r:id="rId31"/>
    <p:sldId id="285" r:id="rId32"/>
    <p:sldId id="286" r:id="rId33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2E50BA2-CBA6-5D88-642C-8D3D76256F82}" name="Jen Robson" initials="JR" userId="S::jenr@wedocontent.co.uk::3e2eef00-b376-4956-9265-3a4c5e1209a2" providerId="AD"/>
  <p188:author id="{B2B438C1-90B4-A343-0726-D20F54931C85}" name="Kerry Senatore" initials="KS" userId="S::ksenatore@careersandenterprise.co.uk::cc3258fa-d04c-41dc-8c51-71df0c54200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8A8"/>
    <a:srgbClr val="000000"/>
    <a:srgbClr val="156082"/>
    <a:srgbClr val="EC5F65"/>
    <a:srgbClr val="0069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78591D-6932-4A19-B7CC-FCBAA372318C}" v="2" dt="2025-05-19T09:17:41.8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98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omments/modernComment_124_13501FA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564F005-4ED9-45B7-924D-5B27DED43A79}" authorId="{B2B438C1-90B4-A343-0726-D20F54931C85}" status="resolved" created="2025-05-15T10:11:11.917" complete="100000">
    <pc:sldMkLst xmlns:pc="http://schemas.microsoft.com/office/powerpoint/2013/main/command">
      <pc:docMk/>
      <pc:sldMk cId="324018085" sldId="292"/>
    </pc:sldMkLst>
    <p188:replyLst>
      <p188:reply id="{54CB6F58-D885-4300-8ADF-FD0B39367BD8}" authorId="{B2B438C1-90B4-A343-0726-D20F54931C85}" created="2025-05-15T10:12:22.460">
        <p188:txBody>
          <a:bodyPr/>
          <a:lstStyle/>
          <a:p>
            <a:r>
              <a:rPr lang="en-GB"/>
              <a:t>Will also have another HT quote</a:t>
            </a:r>
          </a:p>
        </p188:txBody>
      </p188:reply>
    </p188:replyLst>
    <p188:txBody>
      <a:bodyPr/>
      <a:lstStyle/>
      <a:p>
        <a:r>
          <a:rPr lang="en-GB"/>
          <a:t>Sourcing a new quote</a:t>
        </a:r>
      </a:p>
    </p188:txBody>
  </p188:cm>
</p188:cmLst>
</file>

<file path=ppt/comments/modernComment_127_E1F94B0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82068B1-902D-44AE-92EC-EAC2526C27E1}" authorId="{B2B438C1-90B4-A343-0726-D20F54931C85}" created="2025-05-15T10:09:54.357">
    <pc:sldMkLst xmlns:pc="http://schemas.microsoft.com/office/powerpoint/2013/main/command">
      <pc:docMk/>
      <pc:sldMk cId="3791211268" sldId="295"/>
    </pc:sldMkLst>
    <p188:txBody>
      <a:bodyPr/>
      <a:lstStyle/>
      <a:p>
        <a:r>
          <a:rPr lang="en-GB"/>
          <a:t>Is this meant to be blank?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47613C-A17D-4991-8ED2-5F630B709093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32693D-D6BC-4D15-B3E0-E1ED28C499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3831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microsoft.com/office/2018/10/relationships/comments" Target="../comments/modernComment_127_E1F94B0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bmNi7g1mUk?feature=oembed" TargetMode="Externa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microsoft.com/office/2018/10/relationships/comments" Target="../comments/modernComment_124_13501FA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resources.careersandenterprise.co.uk/resources/teacher-encounters-resources?_gl=1%2A1es4yia%2A_ga%2ANzU1MjYxNDY0LjE3NDQwMzY4Mjk.%2A_ga_LR7HFCRMNM%2AczE3NDcwNjE2MzMkbzI2JGcxJHQxNzQ3MDYxOTUwJGowJGwwJGgw%2A_ga_QJ8NK3JQTJ%2AczE3NDcwNjE2MzMkbzI2JGcxJHQxNzQ3MDYxOTUwJGowJGwwJGgw%2A_ga_4P5JV66BW4%2AczE3NDcwNjE2MzMkbzI5JGcxJHQxNzQ3MDYxOTUwJGowJGwwJGgw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esources.careersandenterprise.co.uk/my-learning-my-future" TargetMode="External"/><Relationship Id="rId4" Type="http://schemas.openxmlformats.org/officeDocument/2006/relationships/hyperlink" Target="https://resources.careersandenterprise.co.uk/explore/online-training-modules?utm_source=QRcode&amp;utm_medium=PP&amp;utm_campaign=online_module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71C4B8B-14B1-232B-C1DA-C0EDF160E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16" y="4281451"/>
            <a:ext cx="10515600" cy="1325563"/>
          </a:xfrm>
        </p:spPr>
        <p:txBody>
          <a:bodyPr>
            <a:norm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Teacher Encounters</a:t>
            </a:r>
            <a:endParaRPr lang="en-US" sz="4800" b="1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E076B07-5F28-1BD6-D09C-C69CE6F1C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16" y="5352091"/>
            <a:ext cx="10515600" cy="9252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Enhancing Teaching through Employer Engagement </a:t>
            </a:r>
            <a:endParaRPr lang="en-US" sz="20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Supporting schools to build future-ready learners</a:t>
            </a:r>
            <a:endParaRPr lang="en-US" sz="20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9994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A4828D-4B4D-A495-C8BB-209C539F6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12AFC-D216-D9B7-DB8C-C61B4B392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779" y="877944"/>
            <a:ext cx="7347285" cy="1325563"/>
          </a:xfrm>
        </p:spPr>
        <p:txBody>
          <a:bodyPr/>
          <a:lstStyle/>
          <a:p>
            <a:r>
              <a:rPr lang="en-GB" sz="4800" b="1" dirty="0">
                <a:solidFill>
                  <a:srgbClr val="00A8A8"/>
                </a:solidFill>
                <a:latin typeface="Calibri"/>
                <a:ea typeface="Calibri"/>
                <a:cs typeface="Calibri"/>
              </a:rPr>
              <a:t>Benefits... </a:t>
            </a:r>
            <a:r>
              <a:rPr lang="en-GB" sz="4800" dirty="0">
                <a:solidFill>
                  <a:srgbClr val="00A8A8"/>
                </a:solidFill>
                <a:latin typeface="Calibri Light"/>
                <a:ea typeface="Calibri"/>
                <a:cs typeface="Calibri"/>
              </a:rPr>
              <a:t>for teachers</a:t>
            </a:r>
            <a:endParaRPr lang="en-US" sz="4800" dirty="0">
              <a:solidFill>
                <a:srgbClr val="00A8A8"/>
              </a:solidFill>
              <a:latin typeface="Calibri Light"/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D4EDCA-099D-E33C-9CB1-7021913DEF06}"/>
              </a:ext>
            </a:extLst>
          </p:cNvPr>
          <p:cNvSpPr txBox="1"/>
          <p:nvPr/>
        </p:nvSpPr>
        <p:spPr>
          <a:xfrm>
            <a:off x="8768023" y="3581399"/>
            <a:ext cx="1904231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dirty="0">
                <a:solidFill>
                  <a:srgbClr val="00A8A8"/>
                </a:solidFill>
                <a:latin typeface="Calibri"/>
                <a:ea typeface="Calibri"/>
                <a:cs typeface="Calibri"/>
              </a:rPr>
              <a:t>Promotes cross department collaboration and shared learning​</a:t>
            </a:r>
          </a:p>
        </p:txBody>
      </p:sp>
      <p:pic>
        <p:nvPicPr>
          <p:cNvPr id="18" name="Picture 17" descr="A light bulb in a circle&#10;&#10;AI-generated content may be incorrect.">
            <a:extLst>
              <a:ext uri="{FF2B5EF4-FFF2-40B4-BE49-F238E27FC236}">
                <a16:creationId xmlns:a16="http://schemas.microsoft.com/office/drawing/2014/main" id="{F0B8F363-6325-EEE8-4A95-90C920948C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4108" r="-9442" b="-9252"/>
          <a:stretch/>
        </p:blipFill>
        <p:spPr>
          <a:xfrm>
            <a:off x="1852524" y="2090882"/>
            <a:ext cx="1382596" cy="1424521"/>
          </a:xfrm>
          <a:prstGeom prst="rect">
            <a:avLst/>
          </a:prstGeom>
        </p:spPr>
      </p:pic>
      <p:pic>
        <p:nvPicPr>
          <p:cNvPr id="20" name="Picture 19" descr="A handshake in a circle&#10;&#10;AI-generated content may be incorrect.">
            <a:extLst>
              <a:ext uri="{FF2B5EF4-FFF2-40B4-BE49-F238E27FC236}">
                <a16:creationId xmlns:a16="http://schemas.microsoft.com/office/drawing/2014/main" id="{C1F3697C-AB6A-AB7E-9A61-17B2442DF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9854" y="2204413"/>
            <a:ext cx="1236579" cy="1236579"/>
          </a:xfrm>
          <a:prstGeom prst="rect">
            <a:avLst/>
          </a:prstGeom>
        </p:spPr>
      </p:pic>
      <p:pic>
        <p:nvPicPr>
          <p:cNvPr id="3" name="Picture 2" descr="A blue and white book&#10;&#10;AI-generated content may be incorrect.">
            <a:extLst>
              <a:ext uri="{FF2B5EF4-FFF2-40B4-BE49-F238E27FC236}">
                <a16:creationId xmlns:a16="http://schemas.microsoft.com/office/drawing/2014/main" id="{EBA1C593-CB19-96D6-8A0A-62FC7FCD8F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399" t="-123" r="-510" b="-6153"/>
          <a:stretch/>
        </p:blipFill>
        <p:spPr>
          <a:xfrm>
            <a:off x="5464295" y="2168622"/>
            <a:ext cx="1264599" cy="12743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282E23-FF22-37EB-866E-A45AD2247DF6}"/>
              </a:ext>
            </a:extLst>
          </p:cNvPr>
          <p:cNvSpPr txBox="1"/>
          <p:nvPr/>
        </p:nvSpPr>
        <p:spPr>
          <a:xfrm>
            <a:off x="4668617" y="3581399"/>
            <a:ext cx="2858654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dirty="0">
                <a:solidFill>
                  <a:srgbClr val="00A8A8"/>
                </a:solidFill>
                <a:latin typeface="Calibri"/>
                <a:ea typeface="Calibri"/>
                <a:cs typeface="Calibri"/>
              </a:rPr>
              <a:t>Teacher Encounters bridge a training gap, with 88% of teachers reporting their initial teacher education didn’t prepare them to deliver careers information and guidance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962FBA-F196-858A-9A57-080DA6B12AA9}"/>
              </a:ext>
            </a:extLst>
          </p:cNvPr>
          <p:cNvSpPr txBox="1"/>
          <p:nvPr/>
        </p:nvSpPr>
        <p:spPr>
          <a:xfrm>
            <a:off x="1112617" y="3581398"/>
            <a:ext cx="2858654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dirty="0">
                <a:solidFill>
                  <a:srgbClr val="00A8A8"/>
                </a:solidFill>
                <a:latin typeface="Calibri"/>
                <a:ea typeface="Calibri"/>
                <a:cs typeface="Calibri"/>
              </a:rPr>
              <a:t>Enables access to up-to-date labour market insights, helping teachers support informed career conversations.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863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D1A0FD-0965-AE3B-FA74-88D10EE12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E7FF8E9-36D7-21C5-CD45-5D1B248CF1D6}"/>
              </a:ext>
            </a:extLst>
          </p:cNvPr>
          <p:cNvSpPr txBox="1">
            <a:spLocks/>
          </p:cNvSpPr>
          <p:nvPr/>
        </p:nvSpPr>
        <p:spPr>
          <a:xfrm>
            <a:off x="677779" y="877944"/>
            <a:ext cx="73472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>
                <a:solidFill>
                  <a:srgbClr val="00A8A8"/>
                </a:solidFill>
                <a:latin typeface="Calibri"/>
                <a:ea typeface="Calibri"/>
                <a:cs typeface="Calibri"/>
              </a:rPr>
              <a:t>Benefits... </a:t>
            </a:r>
            <a:r>
              <a:rPr lang="en-GB" sz="4800" dirty="0">
                <a:solidFill>
                  <a:srgbClr val="00A8A8"/>
                </a:solidFill>
                <a:latin typeface="Calibri Light"/>
                <a:ea typeface="Calibri"/>
                <a:cs typeface="Calibri"/>
              </a:rPr>
              <a:t>for schools</a:t>
            </a:r>
            <a:endParaRPr lang="en-US" sz="4800">
              <a:solidFill>
                <a:srgbClr val="00A8A8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EAA74C-70F8-DC74-AE57-C9A867A2C2ED}"/>
              </a:ext>
            </a:extLst>
          </p:cNvPr>
          <p:cNvSpPr txBox="1"/>
          <p:nvPr/>
        </p:nvSpPr>
        <p:spPr>
          <a:xfrm>
            <a:off x="332874" y="3641558"/>
            <a:ext cx="27432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dirty="0">
                <a:solidFill>
                  <a:srgbClr val="00A8A8"/>
                </a:solidFill>
                <a:latin typeface="Calibri"/>
                <a:ea typeface="Calibri"/>
                <a:cs typeface="Calibri"/>
              </a:rPr>
              <a:t>Strengthens curriculum through real-world relevance​</a:t>
            </a:r>
            <a:endParaRPr lang="en-GB" sz="2000">
              <a:solidFill>
                <a:srgbClr val="00A8A8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9EFF74-373C-56DD-4C4D-078CA8483867}"/>
              </a:ext>
            </a:extLst>
          </p:cNvPr>
          <p:cNvSpPr txBox="1"/>
          <p:nvPr/>
        </p:nvSpPr>
        <p:spPr>
          <a:xfrm>
            <a:off x="3262786" y="3641558"/>
            <a:ext cx="2743200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dirty="0">
                <a:solidFill>
                  <a:srgbClr val="00A8A8"/>
                </a:solidFill>
                <a:latin typeface="Calibri"/>
                <a:ea typeface="Calibri"/>
                <a:cs typeface="Calibri"/>
              </a:rPr>
              <a:t>Supports teacher retention, motivation and well being with meaningful CPD​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C0FDA9-3E20-77D6-6C8F-201F40C3E429}"/>
              </a:ext>
            </a:extLst>
          </p:cNvPr>
          <p:cNvSpPr txBox="1"/>
          <p:nvPr/>
        </p:nvSpPr>
        <p:spPr>
          <a:xfrm>
            <a:off x="6192699" y="3641558"/>
            <a:ext cx="2743200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dirty="0">
                <a:solidFill>
                  <a:srgbClr val="00A8A8"/>
                </a:solidFill>
                <a:latin typeface="Calibri"/>
                <a:ea typeface="Calibri"/>
                <a:cs typeface="Calibri"/>
              </a:rPr>
              <a:t>Helps students access various forms of informed careers guidance and labour market information, securing positive student destinations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5F73A9-16F6-6A3B-6D7D-60BC239CD3C7}"/>
              </a:ext>
            </a:extLst>
          </p:cNvPr>
          <p:cNvSpPr txBox="1"/>
          <p:nvPr/>
        </p:nvSpPr>
        <p:spPr>
          <a:xfrm>
            <a:off x="9109243" y="3641558"/>
            <a:ext cx="27432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>
                <a:solidFill>
                  <a:srgbClr val="00A8A8"/>
                </a:solidFill>
                <a:latin typeface="Calibri"/>
                <a:ea typeface="Calibri"/>
                <a:cs typeface="Calibri"/>
              </a:rPr>
              <a:t>Builds whole-school confidence in careers conversations</a:t>
            </a:r>
          </a:p>
        </p:txBody>
      </p:sp>
      <p:pic>
        <p:nvPicPr>
          <p:cNvPr id="11" name="Picture 10" descr="A light bulb in a circle&#10;&#10;AI-generated content may be incorrect.">
            <a:extLst>
              <a:ext uri="{FF2B5EF4-FFF2-40B4-BE49-F238E27FC236}">
                <a16:creationId xmlns:a16="http://schemas.microsoft.com/office/drawing/2014/main" id="{C24622EE-11DE-EABA-3F73-0C6CE4450B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390" r="-10053" b="532"/>
          <a:stretch/>
        </p:blipFill>
        <p:spPr>
          <a:xfrm>
            <a:off x="1069472" y="2180832"/>
            <a:ext cx="1390318" cy="1254855"/>
          </a:xfrm>
          <a:prstGeom prst="rect">
            <a:avLst/>
          </a:prstGeom>
        </p:spPr>
      </p:pic>
      <p:pic>
        <p:nvPicPr>
          <p:cNvPr id="12" name="Picture 11" descr="A blue and white building with a flag on top&#10;&#10;AI-generated content may be incorrect.">
            <a:extLst>
              <a:ext uri="{FF2B5EF4-FFF2-40B4-BE49-F238E27FC236}">
                <a16:creationId xmlns:a16="http://schemas.microsoft.com/office/drawing/2014/main" id="{BF959D2E-B20C-6330-C223-DFF97B0096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6108" t="-17766" r="-5108" b="-14642"/>
          <a:stretch/>
        </p:blipFill>
        <p:spPr>
          <a:xfrm>
            <a:off x="9785685" y="1976074"/>
            <a:ext cx="1375278" cy="1637326"/>
          </a:xfrm>
          <a:prstGeom prst="rect">
            <a:avLst/>
          </a:prstGeom>
        </p:spPr>
      </p:pic>
      <p:pic>
        <p:nvPicPr>
          <p:cNvPr id="13" name="Picture 12" descr="A blue and white briefcase&#10;&#10;AI-generated content may be incorrect.">
            <a:extLst>
              <a:ext uri="{FF2B5EF4-FFF2-40B4-BE49-F238E27FC236}">
                <a16:creationId xmlns:a16="http://schemas.microsoft.com/office/drawing/2014/main" id="{45F28D56-F1B2-5C3A-2F1A-C6D4F0B0E2F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1828" t="-793" r="-2957" b="-5330"/>
          <a:stretch/>
        </p:blipFill>
        <p:spPr>
          <a:xfrm>
            <a:off x="6801184" y="2175927"/>
            <a:ext cx="1425481" cy="1312295"/>
          </a:xfrm>
          <a:prstGeom prst="rect">
            <a:avLst/>
          </a:prstGeom>
        </p:spPr>
      </p:pic>
      <p:pic>
        <p:nvPicPr>
          <p:cNvPr id="14" name="Picture 13" descr="A handshake in a circle&#10;&#10;AI-generated content may be incorrect.">
            <a:extLst>
              <a:ext uri="{FF2B5EF4-FFF2-40B4-BE49-F238E27FC236}">
                <a16:creationId xmlns:a16="http://schemas.microsoft.com/office/drawing/2014/main" id="{A9D12B35-5B61-833F-E7A8-9D7CD5F4CD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7211" y="2185737"/>
            <a:ext cx="1236579" cy="12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77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3CA646-49BF-EC8E-3F8D-C036367D5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3188C1A-C2C7-5A0D-7F40-C65629440C36}"/>
              </a:ext>
            </a:extLst>
          </p:cNvPr>
          <p:cNvSpPr txBox="1">
            <a:spLocks/>
          </p:cNvSpPr>
          <p:nvPr/>
        </p:nvSpPr>
        <p:spPr>
          <a:xfrm>
            <a:off x="677779" y="877944"/>
            <a:ext cx="73472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800" b="1" dirty="0">
                <a:solidFill>
                  <a:srgbClr val="00A8A8"/>
                </a:solidFill>
                <a:latin typeface="Calibri"/>
                <a:ea typeface="Calibri"/>
                <a:cs typeface="Calibri"/>
              </a:rPr>
              <a:t>Benefits...</a:t>
            </a:r>
            <a:r>
              <a:rPr lang="en-GB" sz="4800" b="1" dirty="0">
                <a:solidFill>
                  <a:srgbClr val="00A8A8"/>
                </a:solidFill>
                <a:latin typeface="Calibri Light"/>
                <a:ea typeface="Calibri"/>
                <a:cs typeface="Calibri"/>
              </a:rPr>
              <a:t> </a:t>
            </a:r>
            <a:r>
              <a:rPr lang="en-GB" sz="4800" dirty="0">
                <a:solidFill>
                  <a:srgbClr val="00A8A8"/>
                </a:solidFill>
                <a:latin typeface="Calibri Light"/>
                <a:ea typeface="Calibri"/>
                <a:cs typeface="Calibri"/>
              </a:rPr>
              <a:t>for learners</a:t>
            </a:r>
            <a:endParaRPr lang="en-US" sz="4800" dirty="0">
              <a:solidFill>
                <a:srgbClr val="00A8A8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67DA15-EA49-C098-066F-3CF16BF38BFB}"/>
              </a:ext>
            </a:extLst>
          </p:cNvPr>
          <p:cNvSpPr txBox="1"/>
          <p:nvPr/>
        </p:nvSpPr>
        <p:spPr>
          <a:xfrm>
            <a:off x="193924" y="3881379"/>
            <a:ext cx="2315411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dirty="0">
                <a:solidFill>
                  <a:srgbClr val="00A8A8"/>
                </a:solidFill>
                <a:latin typeface="Calibri"/>
                <a:ea typeface="Calibri"/>
                <a:cs typeface="Calibri"/>
              </a:rPr>
              <a:t>Better understanding of careers and pathways​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63E335-E9D2-3A5C-3C5E-EEB097C559EF}"/>
              </a:ext>
            </a:extLst>
          </p:cNvPr>
          <p:cNvSpPr txBox="1"/>
          <p:nvPr/>
        </p:nvSpPr>
        <p:spPr>
          <a:xfrm>
            <a:off x="6276150" y="3881379"/>
            <a:ext cx="231541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dirty="0">
                <a:solidFill>
                  <a:srgbClr val="00A8A8"/>
                </a:solidFill>
                <a:latin typeface="Calibri"/>
                <a:ea typeface="Calibri"/>
                <a:cs typeface="Calibri"/>
              </a:rPr>
              <a:t>More engaging, relevant classroom learning​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73B35C-3D87-DA89-239B-E81A56470A11}"/>
              </a:ext>
            </a:extLst>
          </p:cNvPr>
          <p:cNvSpPr txBox="1"/>
          <p:nvPr/>
        </p:nvSpPr>
        <p:spPr>
          <a:xfrm>
            <a:off x="3131127" y="3881379"/>
            <a:ext cx="2315411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dirty="0">
                <a:solidFill>
                  <a:srgbClr val="00A8A8"/>
                </a:solidFill>
                <a:latin typeface="Calibri"/>
                <a:ea typeface="Calibri"/>
                <a:cs typeface="Calibri"/>
              </a:rPr>
              <a:t>Higher aspiration, motivation and attainment -  reducing risk of becoming NEET</a:t>
            </a:r>
          </a:p>
        </p:txBody>
      </p:sp>
      <p:pic>
        <p:nvPicPr>
          <p:cNvPr id="11" name="Picture 10" descr="A light bulb in a circle&#10;&#10;AI-generated content may be incorrect.">
            <a:extLst>
              <a:ext uri="{FF2B5EF4-FFF2-40B4-BE49-F238E27FC236}">
                <a16:creationId xmlns:a16="http://schemas.microsoft.com/office/drawing/2014/main" id="{92AC0E71-A3FC-FAB0-CC0B-2BE775386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324" y="2297343"/>
            <a:ext cx="1263317" cy="1256632"/>
          </a:xfrm>
          <a:prstGeom prst="rect">
            <a:avLst/>
          </a:prstGeom>
        </p:spPr>
      </p:pic>
      <p:pic>
        <p:nvPicPr>
          <p:cNvPr id="13" name="Picture 12" descr="A blue and white briefcase&#10;&#10;AI-generated content may be incorrect.">
            <a:extLst>
              <a:ext uri="{FF2B5EF4-FFF2-40B4-BE49-F238E27FC236}">
                <a16:creationId xmlns:a16="http://schemas.microsoft.com/office/drawing/2014/main" id="{E3A9DC62-EB46-9AF1-D128-5BDF7DC527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4516" t="-1411" r="-10215" b="-7991"/>
          <a:stretch/>
        </p:blipFill>
        <p:spPr>
          <a:xfrm>
            <a:off x="3519089" y="2247996"/>
            <a:ext cx="1549001" cy="1352840"/>
          </a:xfrm>
          <a:prstGeom prst="rect">
            <a:avLst/>
          </a:prstGeom>
        </p:spPr>
      </p:pic>
      <p:pic>
        <p:nvPicPr>
          <p:cNvPr id="14" name="Picture 13" descr="A blue and white logo&#10;&#10;AI-generated content may be incorrect.">
            <a:extLst>
              <a:ext uri="{FF2B5EF4-FFF2-40B4-BE49-F238E27FC236}">
                <a16:creationId xmlns:a16="http://schemas.microsoft.com/office/drawing/2014/main" id="{60899C97-679D-B22E-455B-B57635129B7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7413" t="-11000" r="-14428" b="-11700"/>
          <a:stretch/>
        </p:blipFill>
        <p:spPr>
          <a:xfrm>
            <a:off x="6606338" y="2126187"/>
            <a:ext cx="1658773" cy="1543431"/>
          </a:xfrm>
          <a:prstGeom prst="rect">
            <a:avLst/>
          </a:prstGeom>
        </p:spPr>
      </p:pic>
      <p:pic>
        <p:nvPicPr>
          <p:cNvPr id="3" name="Picture 2" descr="A blue and white book&#10;&#10;AI-generated content may be incorrect.">
            <a:extLst>
              <a:ext uri="{FF2B5EF4-FFF2-40B4-BE49-F238E27FC236}">
                <a16:creationId xmlns:a16="http://schemas.microsoft.com/office/drawing/2014/main" id="{4966ECA5-16C3-3080-7A39-A77BAE3F306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399" t="-123" r="-510" b="-6153"/>
          <a:stretch/>
        </p:blipFill>
        <p:spPr>
          <a:xfrm>
            <a:off x="9793648" y="2299470"/>
            <a:ext cx="1264599" cy="1274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12195E-E3E8-85DF-72F0-A929CB2CB6E7}"/>
              </a:ext>
            </a:extLst>
          </p:cNvPr>
          <p:cNvSpPr txBox="1"/>
          <p:nvPr/>
        </p:nvSpPr>
        <p:spPr>
          <a:xfrm>
            <a:off x="8993181" y="3881379"/>
            <a:ext cx="2869592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dirty="0">
                <a:solidFill>
                  <a:srgbClr val="00A8A8"/>
                </a:solidFill>
                <a:latin typeface="Calibri"/>
                <a:ea typeface="Calibri"/>
                <a:cs typeface="Calibri"/>
              </a:rPr>
              <a:t>Makes learning more relevant by showing how subject knowledge links to real careers — every subject, every year.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018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7C42705-710A-DAF0-4CE0-1A505240EEE5}"/>
              </a:ext>
            </a:extLst>
          </p:cNvPr>
          <p:cNvSpPr txBox="1"/>
          <p:nvPr/>
        </p:nvSpPr>
        <p:spPr>
          <a:xfrm>
            <a:off x="435935" y="347330"/>
            <a:ext cx="6251944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800" b="1" dirty="0">
                <a:solidFill>
                  <a:srgbClr val="00A8A8"/>
                </a:solidFill>
                <a:latin typeface="Calibri"/>
                <a:ea typeface="Calibri"/>
                <a:cs typeface="Calibri"/>
              </a:rPr>
              <a:t>Barriers to Teacher Encounters and how to address them.</a:t>
            </a:r>
            <a:endParaRPr lang="en-GB" sz="48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121126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6A931C-F8DD-C12E-4AD4-5D78857AA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65071-F2D2-8DE6-8330-49AFF4564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8674" y="2856969"/>
            <a:ext cx="5515810" cy="333829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We know this is one of the biggest challenges, but…</a:t>
            </a:r>
          </a:p>
          <a:p>
            <a:r>
              <a:rPr lang="en-GB" sz="20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Teacher Encounters are designed to slot into existing CPD structures and contribute to multiple school priorities at once. </a:t>
            </a:r>
          </a:p>
          <a:p>
            <a:r>
              <a:rPr lang="en-GB" sz="20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Your local Careers Hubs are here to support you. </a:t>
            </a:r>
          </a:p>
          <a:p>
            <a:endParaRPr lang="en-GB" sz="20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GB" sz="2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GB" sz="20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GB" sz="2000" dirty="0">
              <a:latin typeface="Calibri"/>
              <a:ea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GB" sz="2000" dirty="0">
              <a:latin typeface="Calibri"/>
              <a:ea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GB" sz="2000" dirty="0">
              <a:latin typeface="Calibri"/>
              <a:ea typeface="Calibri"/>
              <a:cs typeface="Calibri"/>
            </a:endParaRPr>
          </a:p>
          <a:p>
            <a:pPr>
              <a:lnSpc>
                <a:spcPct val="80000"/>
              </a:lnSpc>
            </a:pPr>
            <a:endParaRPr lang="en-GB" sz="2000" dirty="0">
              <a:latin typeface="Calibri"/>
              <a:ea typeface="Calibri"/>
              <a:cs typeface="Calibri"/>
            </a:endParaRPr>
          </a:p>
          <a:p>
            <a:endParaRPr lang="en-GB" sz="2000" dirty="0">
              <a:latin typeface="Calibri"/>
              <a:ea typeface="Calibri"/>
              <a:cs typeface="Calibri"/>
            </a:endParaRPr>
          </a:p>
          <a:p>
            <a:endParaRPr lang="en-GB" sz="2000" dirty="0">
              <a:latin typeface="Calibri"/>
              <a:ea typeface="Calibri"/>
              <a:cs typeface="Calibri"/>
            </a:endParaRPr>
          </a:p>
          <a:p>
            <a:endParaRPr lang="en-GB" sz="2000" dirty="0">
              <a:latin typeface="Calibri"/>
              <a:ea typeface="Calibri"/>
              <a:cs typeface="Calibri"/>
            </a:endParaRPr>
          </a:p>
          <a:p>
            <a:endParaRPr lang="en-GB" sz="2000" dirty="0">
              <a:latin typeface="Aptos" panose="020B0004020202020204"/>
              <a:ea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AE2C1B-6E9D-9042-2565-8038AEF39EA5}"/>
              </a:ext>
            </a:extLst>
          </p:cNvPr>
          <p:cNvSpPr txBox="1"/>
          <p:nvPr/>
        </p:nvSpPr>
        <p:spPr>
          <a:xfrm>
            <a:off x="594895" y="803442"/>
            <a:ext cx="8625304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800" b="1" dirty="0">
                <a:solidFill>
                  <a:srgbClr val="00A8A8"/>
                </a:solidFill>
                <a:latin typeface="Calibri"/>
                <a:ea typeface="Calibri"/>
                <a:cs typeface="Calibri"/>
              </a:rPr>
              <a:t>Time and </a:t>
            </a:r>
            <a:br>
              <a:rPr lang="en-GB" sz="4800" b="1" dirty="0">
                <a:latin typeface="Calibri"/>
                <a:ea typeface="Calibri"/>
                <a:cs typeface="Calibri"/>
              </a:rPr>
            </a:br>
            <a:r>
              <a:rPr lang="en-GB" sz="4800" b="1" dirty="0">
                <a:solidFill>
                  <a:srgbClr val="00A8A8"/>
                </a:solidFill>
                <a:latin typeface="Calibri"/>
                <a:ea typeface="Calibri"/>
                <a:cs typeface="Calibri"/>
              </a:rPr>
              <a:t>cost restraints </a:t>
            </a:r>
          </a:p>
        </p:txBody>
      </p:sp>
    </p:spTree>
    <p:extLst>
      <p:ext uri="{BB962C8B-B14F-4D97-AF65-F5344CB8AC3E}">
        <p14:creationId xmlns:p14="http://schemas.microsoft.com/office/powerpoint/2010/main" val="2918591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43F6BE-1EDE-E642-A2BB-EF84402C1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BC91B-8C1A-34C4-BAA7-ECBC9ADE7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726" y="3579532"/>
            <a:ext cx="7126706" cy="44612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80000"/>
              </a:lnSpc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80000"/>
              </a:lnSpc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80000"/>
              </a:lnSpc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80000"/>
              </a:lnSpc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80000"/>
              </a:lnSpc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EDA7CE-5F55-0639-BAAC-B667AC2C3DD2}"/>
              </a:ext>
            </a:extLst>
          </p:cNvPr>
          <p:cNvSpPr txBox="1"/>
          <p:nvPr/>
        </p:nvSpPr>
        <p:spPr>
          <a:xfrm>
            <a:off x="6317248" y="2134937"/>
            <a:ext cx="5189620" cy="43242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GB" sz="2000" dirty="0">
                <a:solidFill>
                  <a:schemeClr val="bg1"/>
                </a:solidFill>
                <a:latin typeface="Calibri"/>
              </a:rPr>
              <a:t>Supports school improvement goals by enhancing curriculum and teacher effectiveness.</a:t>
            </a:r>
            <a:endParaRPr lang="en-US" sz="20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GB" sz="20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Contributes to attainment, destinations, and overall learner outcomes.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GB" sz="20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Embeds employer voice in curriculum design.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GB" sz="20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Boosts teacher motivation, wellbeing, and professional satisfaction by connecting their classroom practice to real world impact, reinforcing the value and purpose of their role.</a:t>
            </a:r>
          </a:p>
          <a:p>
            <a:pPr marL="342900" indent="-342900">
              <a:buFont typeface="Arial"/>
              <a:buChar char="•"/>
            </a:pPr>
            <a:endParaRPr lang="en-GB" sz="20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endParaRPr lang="en-GB" sz="3200" b="1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5E63E8-9650-C636-47BB-E4D195A3F6F3}"/>
              </a:ext>
            </a:extLst>
          </p:cNvPr>
          <p:cNvSpPr txBox="1"/>
          <p:nvPr/>
        </p:nvSpPr>
        <p:spPr>
          <a:xfrm>
            <a:off x="413084" y="381000"/>
            <a:ext cx="9266989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800" b="1" dirty="0">
                <a:solidFill>
                  <a:srgbClr val="00A8A8"/>
                </a:solidFill>
                <a:latin typeface="Calibri"/>
              </a:rPr>
              <a:t>Competing priorities? Why should Teacher Encounters move up </a:t>
            </a:r>
            <a:r>
              <a:rPr lang="en-GB" sz="4800" b="1" dirty="0">
                <a:solidFill>
                  <a:srgbClr val="00A8A8"/>
                </a:solidFill>
                <a:latin typeface="Calibri"/>
                <a:ea typeface="Calibri"/>
                <a:cs typeface="Calibri"/>
              </a:rPr>
              <a:t>the </a:t>
            </a:r>
            <a:r>
              <a:rPr lang="en-GB" sz="4800" b="1" dirty="0">
                <a:solidFill>
                  <a:srgbClr val="00A8A8"/>
                </a:solidFill>
                <a:latin typeface="Calibri"/>
              </a:rPr>
              <a:t>priority list?</a:t>
            </a:r>
            <a:endParaRPr lang="en-GB" sz="4800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en-GB" sz="4800" dirty="0">
                <a:latin typeface="Calibri"/>
                <a:ea typeface="Calibri"/>
                <a:cs typeface="Calibri"/>
              </a:rPr>
              <a:t>​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3472901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D76D95-3F26-5AD4-0774-A44FE8875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9411F-E59F-38C0-67C2-9D629E0BF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779" y="2850953"/>
            <a:ext cx="9686758" cy="44612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endParaRPr lang="en-GB" sz="1800" dirty="0">
              <a:latin typeface="Arial"/>
              <a:ea typeface="Calibri"/>
              <a:cs typeface="Arial"/>
            </a:endParaRPr>
          </a:p>
          <a:p>
            <a:pPr>
              <a:buNone/>
            </a:pPr>
            <a:endParaRPr lang="en-GB" sz="1800" dirty="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80000"/>
              </a:lnSpc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80000"/>
              </a:lnSpc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80000"/>
              </a:lnSpc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80000"/>
              </a:lnSpc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2D2AFE-DA7D-677E-5F5F-A28857D77288}"/>
              </a:ext>
            </a:extLst>
          </p:cNvPr>
          <p:cNvSpPr txBox="1"/>
          <p:nvPr/>
        </p:nvSpPr>
        <p:spPr>
          <a:xfrm>
            <a:off x="335517" y="4646723"/>
            <a:ext cx="7533757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800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We’ve tested and evaluated Teacher Encounters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3326795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9AD3B6-1A0D-F5BB-8A02-0574E4C0C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Teacher Encounters Jo Short">
            <a:hlinkClick r:id="" action="ppaction://media"/>
            <a:extLst>
              <a:ext uri="{FF2B5EF4-FFF2-40B4-BE49-F238E27FC236}">
                <a16:creationId xmlns:a16="http://schemas.microsoft.com/office/drawing/2014/main" id="{F9227978-0B88-2AD0-EFFA-5D59F4D0E7D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57049" y="403152"/>
            <a:ext cx="10719347" cy="605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DD5465-E7CD-56D1-3BB1-E2F153282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DE16F40-4B85-D727-11F0-11FADEEF3148}"/>
              </a:ext>
            </a:extLst>
          </p:cNvPr>
          <p:cNvSpPr txBox="1"/>
          <p:nvPr/>
        </p:nvSpPr>
        <p:spPr>
          <a:xfrm>
            <a:off x="503048" y="2667328"/>
            <a:ext cx="7974930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eaLnBrk="0" fontAlgn="base" hangingPunct="0">
              <a:buFont typeface="Arial" panose="020B0604020202020204" pitchFamily="34" charset="0"/>
              <a:buChar char="•"/>
            </a:pPr>
            <a:r>
              <a:rPr lang="en-US" altLang="en-US" sz="2000" b="1" dirty="0">
                <a:solidFill>
                  <a:srgbClr val="00A8A8"/>
                </a:solidFill>
                <a:latin typeface="Calibri"/>
                <a:ea typeface="Calibri"/>
                <a:cs typeface="Arial"/>
              </a:rPr>
              <a:t>Drive trust-wide curriculum consistency</a:t>
            </a:r>
            <a:br>
              <a:rPr lang="en-US" altLang="en-US" sz="2000" dirty="0">
                <a:solidFill>
                  <a:srgbClr val="00A8A8"/>
                </a:solidFill>
                <a:latin typeface="Calibri"/>
                <a:cs typeface="Arial"/>
              </a:rPr>
            </a:br>
            <a:r>
              <a:rPr lang="en-US" altLang="en-US" sz="2000" dirty="0">
                <a:solidFill>
                  <a:srgbClr val="00A8A8"/>
                </a:solidFill>
                <a:latin typeface="Calibri"/>
                <a:ea typeface="Calibri"/>
                <a:cs typeface="Arial"/>
              </a:rPr>
              <a:t>Embed employer insight across schools to align teaching with real-world expectations </a:t>
            </a: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rgbClr val="00A8A8"/>
                </a:solidFill>
                <a:effectLst/>
                <a:latin typeface="Calibri"/>
                <a:ea typeface="Calibri"/>
                <a:cs typeface="Arial"/>
              </a:rPr>
              <a:t>and </a:t>
            </a:r>
            <a:r>
              <a:rPr lang="en-US" altLang="en-US" sz="2000" dirty="0">
                <a:solidFill>
                  <a:srgbClr val="00A8A8"/>
                </a:solidFill>
                <a:latin typeface="Calibri"/>
                <a:ea typeface="Calibri"/>
                <a:cs typeface="Arial"/>
              </a:rPr>
              <a:t>strengthen shared intent.</a:t>
            </a:r>
            <a:endParaRPr lang="en-US" altLang="en-US" sz="2000" i="0" u="none" strike="noStrike" cap="none" normalizeH="0" baseline="0" dirty="0">
              <a:ln>
                <a:noFill/>
              </a:ln>
              <a:solidFill>
                <a:srgbClr val="00A8A8"/>
              </a:solidFill>
              <a:effectLst/>
              <a:latin typeface="Calibri"/>
              <a:ea typeface="Calibri"/>
              <a:cs typeface="Arial"/>
            </a:endParaRPr>
          </a:p>
          <a:p>
            <a:pPr marL="342900" indent="-34290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00A8A8"/>
                </a:solidFill>
                <a:latin typeface="Calibri"/>
                <a:ea typeface="Calibri"/>
                <a:cs typeface="Arial"/>
              </a:rPr>
              <a:t>Maximise</a:t>
            </a:r>
            <a:r>
              <a:rPr lang="en-US" sz="2000" b="1" dirty="0">
                <a:solidFill>
                  <a:srgbClr val="00A8A8"/>
                </a:solidFill>
                <a:latin typeface="Calibri"/>
                <a:ea typeface="Calibri"/>
                <a:cs typeface="Arial"/>
              </a:rPr>
              <a:t> INSET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rgbClr val="00A8A8"/>
                </a:solidFill>
                <a:effectLst/>
                <a:latin typeface="Calibri"/>
                <a:ea typeface="Calibri"/>
                <a:cs typeface="Arial"/>
              </a:rPr>
              <a:t>and </a:t>
            </a:r>
            <a:r>
              <a:rPr lang="en-US" sz="2000" b="1" dirty="0">
                <a:solidFill>
                  <a:srgbClr val="00A8A8"/>
                </a:solidFill>
                <a:latin typeface="Calibri"/>
                <a:ea typeface="Calibri"/>
                <a:cs typeface="Arial"/>
              </a:rPr>
              <a:t>CPD impact</a:t>
            </a:r>
            <a:br>
              <a:rPr lang="en-US" sz="2000" dirty="0">
                <a:solidFill>
                  <a:srgbClr val="00A8A8"/>
                </a:solidFill>
                <a:latin typeface="Calibri"/>
                <a:cs typeface="Arial"/>
              </a:rPr>
            </a:br>
            <a:r>
              <a:rPr lang="en-US" sz="2000" dirty="0">
                <a:solidFill>
                  <a:srgbClr val="00A8A8"/>
                </a:solidFill>
                <a:latin typeface="Calibri"/>
                <a:ea typeface="Calibri"/>
                <a:cs typeface="Arial"/>
              </a:rPr>
              <a:t>Use trust-wide Teacher Encounters to deliver cost-effective, high-impact CPD </a:t>
            </a: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rgbClr val="00A8A8"/>
                </a:solidFill>
                <a:effectLst/>
                <a:latin typeface="Calibri"/>
                <a:ea typeface="Calibri"/>
                <a:cs typeface="Arial"/>
              </a:rPr>
              <a:t>with </a:t>
            </a:r>
            <a:r>
              <a:rPr lang="en-US" sz="2000" dirty="0">
                <a:solidFill>
                  <a:srgbClr val="00A8A8"/>
                </a:solidFill>
                <a:latin typeface="Calibri"/>
                <a:ea typeface="Calibri"/>
                <a:cs typeface="Arial"/>
              </a:rPr>
              <a:t>lasting benefits.</a:t>
            </a:r>
            <a:endParaRPr lang="en-US" sz="2000" i="0" u="none" strike="noStrike" cap="none" normalizeH="0" baseline="0">
              <a:ln>
                <a:noFill/>
              </a:ln>
              <a:solidFill>
                <a:srgbClr val="00A8A8"/>
              </a:solidFill>
              <a:effectLst/>
              <a:latin typeface="Calibri"/>
              <a:ea typeface="Calibri"/>
              <a:cs typeface="Arial"/>
            </a:endParaRPr>
          </a:p>
          <a:p>
            <a:pPr marL="342900" indent="-34290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A8A8"/>
                </a:solidFill>
                <a:latin typeface="Calibri"/>
                <a:ea typeface="Calibri"/>
                <a:cs typeface="Arial"/>
              </a:rPr>
              <a:t>Turn employer engagement into a shared asset</a:t>
            </a:r>
            <a:br>
              <a:rPr lang="en-US" sz="2000" b="1" dirty="0">
                <a:latin typeface="Calibri"/>
                <a:cs typeface="Arial"/>
              </a:rPr>
            </a:br>
            <a:r>
              <a:rPr lang="en-US" sz="2000" dirty="0">
                <a:solidFill>
                  <a:srgbClr val="00A8A8"/>
                </a:solidFill>
                <a:latin typeface="Calibri"/>
                <a:ea typeface="Calibri"/>
                <a:cs typeface="Arial"/>
              </a:rPr>
              <a:t>Build cross-trust </a:t>
            </a: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rgbClr val="00A8A8"/>
                </a:solidFill>
                <a:effectLst/>
                <a:latin typeface="Calibri"/>
                <a:ea typeface="Calibri"/>
                <a:cs typeface="Arial"/>
              </a:rPr>
              <a:t>partnerships </a:t>
            </a:r>
            <a:r>
              <a:rPr lang="en-US" sz="2000" dirty="0">
                <a:solidFill>
                  <a:srgbClr val="00A8A8"/>
                </a:solidFill>
                <a:latin typeface="Calibri"/>
                <a:ea typeface="Calibri"/>
                <a:cs typeface="Arial"/>
              </a:rPr>
              <a:t>with </a:t>
            </a: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rgbClr val="00A8A8"/>
                </a:solidFill>
                <a:effectLst/>
                <a:latin typeface="Calibri"/>
                <a:ea typeface="Calibri"/>
                <a:cs typeface="Arial"/>
              </a:rPr>
              <a:t>employers</a:t>
            </a:r>
            <a:r>
              <a:rPr lang="en-US" sz="2000" dirty="0">
                <a:solidFill>
                  <a:srgbClr val="00A8A8"/>
                </a:solidFill>
                <a:latin typeface="Calibri"/>
                <a:ea typeface="Calibri"/>
                <a:cs typeface="Arial"/>
              </a:rPr>
              <a:t> to support talent pipelines</a:t>
            </a: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rgbClr val="00A8A8"/>
                </a:solidFill>
                <a:effectLst/>
                <a:latin typeface="Calibri"/>
                <a:ea typeface="Calibri"/>
                <a:cs typeface="Arial"/>
              </a:rPr>
              <a:t>, </a:t>
            </a:r>
            <a:r>
              <a:rPr lang="en-US" sz="2000" dirty="0">
                <a:solidFill>
                  <a:srgbClr val="00A8A8"/>
                </a:solidFill>
                <a:latin typeface="Calibri"/>
                <a:ea typeface="Calibri"/>
                <a:cs typeface="Arial"/>
              </a:rPr>
              <a:t>projects</a:t>
            </a: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rgbClr val="00A8A8"/>
                </a:solidFill>
                <a:effectLst/>
                <a:latin typeface="Calibri"/>
                <a:ea typeface="Calibri"/>
                <a:cs typeface="Arial"/>
              </a:rPr>
              <a:t>, and </a:t>
            </a:r>
            <a:r>
              <a:rPr lang="en-US" sz="2000" dirty="0">
                <a:solidFill>
                  <a:srgbClr val="00A8A8"/>
                </a:solidFill>
                <a:latin typeface="Calibri"/>
                <a:ea typeface="Calibri"/>
                <a:cs typeface="Arial"/>
              </a:rPr>
              <a:t>collaboration.</a:t>
            </a:r>
            <a:endParaRPr lang="en-US" sz="2000" i="0" u="none" strike="noStrike" cap="none" normalizeH="0" baseline="0">
              <a:ln>
                <a:noFill/>
              </a:ln>
              <a:solidFill>
                <a:srgbClr val="00A8A8"/>
              </a:solidFill>
              <a:effectLst/>
              <a:latin typeface="Calibri"/>
              <a:ea typeface="Calibri"/>
              <a:cs typeface="Arial"/>
            </a:endParaRPr>
          </a:p>
          <a:p>
            <a:pPr marL="342900" indent="-34290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A8A8"/>
                </a:solidFill>
                <a:latin typeface="Calibri"/>
                <a:ea typeface="Calibri"/>
                <a:cs typeface="Arial"/>
              </a:rPr>
              <a:t>Empower support staff as career influencers</a:t>
            </a:r>
            <a:br>
              <a:rPr lang="en-US" sz="2000" b="1" dirty="0">
                <a:latin typeface="Calibri"/>
                <a:cs typeface="Arial"/>
              </a:rPr>
            </a:br>
            <a:r>
              <a:rPr lang="en-US" sz="2000" dirty="0">
                <a:solidFill>
                  <a:srgbClr val="00A8A8"/>
                </a:solidFill>
                <a:latin typeface="Calibri"/>
                <a:ea typeface="Calibri"/>
                <a:cs typeface="Arial"/>
              </a:rPr>
              <a:t>Involve all staff </a:t>
            </a:r>
            <a:r>
              <a:rPr kumimoji="0" lang="en-US" sz="2000" i="0" u="none" strike="noStrike" cap="none" normalizeH="0" baseline="0" dirty="0">
                <a:ln>
                  <a:noFill/>
                </a:ln>
                <a:solidFill>
                  <a:srgbClr val="00A8A8"/>
                </a:solidFill>
                <a:effectLst/>
                <a:latin typeface="Calibri"/>
                <a:ea typeface="Calibri"/>
                <a:cs typeface="Arial"/>
              </a:rPr>
              <a:t>in </a:t>
            </a:r>
            <a:r>
              <a:rPr lang="en-US" sz="2000" dirty="0">
                <a:solidFill>
                  <a:srgbClr val="00A8A8"/>
                </a:solidFill>
                <a:latin typeface="Calibri"/>
                <a:ea typeface="Calibri"/>
                <a:cs typeface="Arial"/>
              </a:rPr>
              <a:t>career-connected learning to foster a whole-trust culture of workplace readiness</a:t>
            </a:r>
            <a:endParaRPr lang="en-US" dirty="0">
              <a:solidFill>
                <a:srgbClr val="00A8A8"/>
              </a:solidFill>
              <a:latin typeface="Calibri"/>
              <a:ea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CF7FB3-9617-63BF-3FDE-B425D42375F1}"/>
              </a:ext>
            </a:extLst>
          </p:cNvPr>
          <p:cNvSpPr txBox="1"/>
          <p:nvPr/>
        </p:nvSpPr>
        <p:spPr>
          <a:xfrm>
            <a:off x="501315" y="257007"/>
            <a:ext cx="8839868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800" b="1" dirty="0">
                <a:solidFill>
                  <a:srgbClr val="00A8A8"/>
                </a:solidFill>
                <a:latin typeface="Calibri"/>
              </a:rPr>
              <a:t>Our Evaluation Report concluded that Teacher Encounters within a MAT:</a:t>
            </a:r>
            <a:endParaRPr lang="en-GB" sz="480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96244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06576D-D3BA-E748-E677-BE0FA6DC2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6E690-F897-0F25-2EF1-198700DA2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779" y="2850953"/>
            <a:ext cx="9686758" cy="44612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endParaRPr lang="en-GB" sz="1800" dirty="0">
              <a:latin typeface="Arial"/>
              <a:ea typeface="Calibri"/>
              <a:cs typeface="Arial"/>
            </a:endParaRPr>
          </a:p>
          <a:p>
            <a:pPr>
              <a:buNone/>
            </a:pPr>
            <a:endParaRPr lang="en-GB" sz="1800" dirty="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80000"/>
              </a:lnSpc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80000"/>
              </a:lnSpc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80000"/>
              </a:lnSpc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80000"/>
              </a:lnSpc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24D90-38B4-5A96-5B2B-E0EC5C4F25F8}"/>
              </a:ext>
            </a:extLst>
          </p:cNvPr>
          <p:cNvSpPr txBox="1"/>
          <p:nvPr/>
        </p:nvSpPr>
        <p:spPr>
          <a:xfrm>
            <a:off x="322817" y="5345223"/>
            <a:ext cx="753375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800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What the numbers say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275132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C482F9A-129D-758F-1DBD-5EE8F549D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993" y="1051019"/>
            <a:ext cx="7347285" cy="1325563"/>
          </a:xfrm>
        </p:spPr>
        <p:txBody>
          <a:bodyPr>
            <a:noAutofit/>
          </a:bodyPr>
          <a:lstStyle/>
          <a:p>
            <a:r>
              <a:rPr lang="en-GB" sz="4800" b="1" dirty="0">
                <a:solidFill>
                  <a:srgbClr val="00A8A8"/>
                </a:solidFill>
                <a:latin typeface="Calibri"/>
                <a:ea typeface="Calibri"/>
                <a:cs typeface="Calibri"/>
              </a:rPr>
              <a:t>What is a Teacher Encounter?</a:t>
            </a:r>
            <a:endParaRPr lang="en-US" sz="4800" b="1" dirty="0">
              <a:solidFill>
                <a:srgbClr val="00A8A8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CEBBE61-9F79-C65D-4176-2ED56167D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910" y="3427349"/>
            <a:ext cx="4480224" cy="25161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A </a:t>
            </a:r>
            <a:r>
              <a:rPr lang="en-GB" sz="2000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Teacher Encounter</a:t>
            </a:r>
            <a:r>
              <a:rPr lang="en-GB" sz="20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 is a CPD opportunity for teachers to spend time with an employer, learning how their subject applies in the real world and the skills their students need to thrive.</a:t>
            </a:r>
            <a:endParaRPr lang="en-US" sz="2000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 sz="2400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16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CE9BE5-DA54-C4E0-B335-7E0803E26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B3D51-0251-155F-770D-BE763862D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064" y="973692"/>
            <a:ext cx="4212391" cy="463301"/>
          </a:xfrm>
        </p:spPr>
        <p:txBody>
          <a:bodyPr>
            <a:noAutofit/>
          </a:bodyPr>
          <a:lstStyle/>
          <a:p>
            <a:r>
              <a:rPr lang="en-GB" sz="4800" b="1" dirty="0">
                <a:solidFill>
                  <a:srgbClr val="FFFFFF"/>
                </a:solidFill>
              </a:rPr>
              <a:t> </a:t>
            </a:r>
            <a:endParaRPr lang="en-US" sz="4800" b="1" dirty="0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DECF65-362A-8317-84F6-38A4E9CC059D}"/>
              </a:ext>
            </a:extLst>
          </p:cNvPr>
          <p:cNvSpPr txBox="1"/>
          <p:nvPr/>
        </p:nvSpPr>
        <p:spPr>
          <a:xfrm>
            <a:off x="925078" y="2913761"/>
            <a:ext cx="2629569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dirty="0">
                <a:solidFill>
                  <a:srgbClr val="00A8A8"/>
                </a:solidFill>
                <a:latin typeface="Calibri"/>
                <a:ea typeface="Calibri"/>
                <a:cs typeface="Calibri"/>
              </a:rPr>
              <a:t>of teachers reported improved confidence in having careers-related discussions with their learners. ​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25A08F-000F-AB3F-642A-0F1F9DE8DC4F}"/>
              </a:ext>
            </a:extLst>
          </p:cNvPr>
          <p:cNvSpPr txBox="1"/>
          <p:nvPr/>
        </p:nvSpPr>
        <p:spPr>
          <a:xfrm>
            <a:off x="4725565" y="2974753"/>
            <a:ext cx="2740869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dirty="0">
                <a:solidFill>
                  <a:srgbClr val="00A8A8"/>
                </a:solidFill>
                <a:latin typeface="Calibri"/>
                <a:ea typeface="Calibri"/>
                <a:cs typeface="Calibri"/>
              </a:rPr>
              <a:t>of teachers felt that their engagement with employers made them better able to deliver their subject. ​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429293-6A13-3CA4-DDB8-212ED5DA3E20}"/>
              </a:ext>
            </a:extLst>
          </p:cNvPr>
          <p:cNvSpPr txBox="1"/>
          <p:nvPr/>
        </p:nvSpPr>
        <p:spPr>
          <a:xfrm>
            <a:off x="8361422" y="2913761"/>
            <a:ext cx="3314622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dirty="0">
                <a:solidFill>
                  <a:srgbClr val="00A8A8"/>
                </a:solidFill>
                <a:latin typeface="Calibri"/>
                <a:ea typeface="Calibri"/>
                <a:cs typeface="Calibri"/>
              </a:rPr>
              <a:t>of employers reported that their engagement with Teacher Encounters helps them develop new talent pipelines.​</a:t>
            </a:r>
          </a:p>
        </p:txBody>
      </p:sp>
      <p:pic>
        <p:nvPicPr>
          <p:cNvPr id="5" name="Picture 4" descr="A blue circle with white text on it&#10;&#10;AI-generated content may be incorrect.">
            <a:extLst>
              <a:ext uri="{FF2B5EF4-FFF2-40B4-BE49-F238E27FC236}">
                <a16:creationId xmlns:a16="http://schemas.microsoft.com/office/drawing/2014/main" id="{9CF5CC54-72D0-B2D6-D2E7-72BE83D19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3824" y="1731808"/>
            <a:ext cx="1049818" cy="1047529"/>
          </a:xfrm>
          <a:prstGeom prst="rect">
            <a:avLst/>
          </a:prstGeom>
        </p:spPr>
      </p:pic>
      <p:pic>
        <p:nvPicPr>
          <p:cNvPr id="6" name="Picture 5" descr="A blue circle with white text&#10;&#10;AI-generated content may be incorrect.">
            <a:extLst>
              <a:ext uri="{FF2B5EF4-FFF2-40B4-BE49-F238E27FC236}">
                <a16:creationId xmlns:a16="http://schemas.microsoft.com/office/drawing/2014/main" id="{FAEF7DC4-2968-EB84-AEA7-29CEDE3186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9040" t="-10264" r="-11864" b="-17734"/>
          <a:stretch/>
        </p:blipFill>
        <p:spPr>
          <a:xfrm>
            <a:off x="5464935" y="1580506"/>
            <a:ext cx="1262130" cy="1333255"/>
          </a:xfrm>
          <a:prstGeom prst="rect">
            <a:avLst/>
          </a:prstGeom>
        </p:spPr>
      </p:pic>
      <p:pic>
        <p:nvPicPr>
          <p:cNvPr id="7" name="Picture 6" descr="A blue circle with white numbers on it&#10;&#10;AI-generated content may be incorrect.">
            <a:extLst>
              <a:ext uri="{FF2B5EF4-FFF2-40B4-BE49-F238E27FC236}">
                <a16:creationId xmlns:a16="http://schemas.microsoft.com/office/drawing/2014/main" id="{8EB9BE9A-F3C0-E9C9-90CA-455F114CEB7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23864" t="-10169" r="-13636" b="-18718"/>
          <a:stretch/>
        </p:blipFill>
        <p:spPr>
          <a:xfrm>
            <a:off x="1393796" y="1624618"/>
            <a:ext cx="1435377" cy="135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267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1EFAD2-4604-0111-C3AC-A7CF51A78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935A6-7DBD-70AE-AC2A-D2DB2EB5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05" y="1121529"/>
            <a:ext cx="4212391" cy="463301"/>
          </a:xfrm>
        </p:spPr>
        <p:txBody>
          <a:bodyPr>
            <a:noAutofit/>
          </a:bodyPr>
          <a:lstStyle/>
          <a:p>
            <a:br>
              <a:rPr lang="en-GB" sz="4800" b="1" dirty="0">
                <a:solidFill>
                  <a:srgbClr val="FFFFFF"/>
                </a:solidFill>
              </a:rPr>
            </a:br>
            <a:r>
              <a:rPr lang="en-GB" sz="4800" b="1" dirty="0">
                <a:solidFill>
                  <a:srgbClr val="FFFFFF"/>
                </a:solidFill>
              </a:rPr>
              <a:t> </a:t>
            </a:r>
            <a:endParaRPr lang="en-US" sz="4800" b="1" dirty="0">
              <a:solidFill>
                <a:srgbClr val="FFFFFF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C92F73-ACC4-E38F-4B4F-F38630CB0829}"/>
              </a:ext>
            </a:extLst>
          </p:cNvPr>
          <p:cNvSpPr txBox="1"/>
          <p:nvPr/>
        </p:nvSpPr>
        <p:spPr>
          <a:xfrm>
            <a:off x="45638" y="3120442"/>
            <a:ext cx="429518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dirty="0">
                <a:solidFill>
                  <a:srgbClr val="00A8A8"/>
                </a:solidFill>
                <a:latin typeface="Calibri"/>
              </a:rPr>
              <a:t>Schools with higher quality careers provision, have learners who are  8% less likely to become NEET</a:t>
            </a:r>
            <a:endParaRPr lang="en-GB" dirty="0">
              <a:solidFill>
                <a:srgbClr val="00A8A8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A63FC2-4284-FDCE-AC05-034EF15AB0C4}"/>
              </a:ext>
            </a:extLst>
          </p:cNvPr>
          <p:cNvSpPr txBox="1"/>
          <p:nvPr/>
        </p:nvSpPr>
        <p:spPr>
          <a:xfrm>
            <a:off x="4340818" y="3120442"/>
            <a:ext cx="4059677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rgbClr val="00A8A8"/>
                </a:solidFill>
                <a:latin typeface="Calibri"/>
                <a:ea typeface="Calibri"/>
                <a:cs typeface="Calibri"/>
              </a:rPr>
              <a:t>The measure of learners encountering employers through their education improves at twice the rate than schools that haven’t engaged in TE. </a:t>
            </a:r>
            <a:endParaRPr lang="en-GB" sz="2000" dirty="0">
              <a:solidFill>
                <a:srgbClr val="00A8A8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3" name="Picture 2" descr="A blue circle with a white tick in the center&#10;&#10;AI-generated content may be incorrect.">
            <a:extLst>
              <a:ext uri="{FF2B5EF4-FFF2-40B4-BE49-F238E27FC236}">
                <a16:creationId xmlns:a16="http://schemas.microsoft.com/office/drawing/2014/main" id="{E1F4032C-36B6-F183-044D-2B546F7B4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6602" y="1768404"/>
            <a:ext cx="1043911" cy="1047529"/>
          </a:xfrm>
          <a:prstGeom prst="rect">
            <a:avLst/>
          </a:prstGeom>
        </p:spPr>
      </p:pic>
      <p:pic>
        <p:nvPicPr>
          <p:cNvPr id="4" name="Picture 3" descr="A white building with a flag on top&#10;&#10;AI-generated content may be incorrect.">
            <a:extLst>
              <a:ext uri="{FF2B5EF4-FFF2-40B4-BE49-F238E27FC236}">
                <a16:creationId xmlns:a16="http://schemas.microsoft.com/office/drawing/2014/main" id="{7784307A-002B-6835-96A0-8146B3A581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3491" r="-568" b="-12360"/>
          <a:stretch/>
        </p:blipFill>
        <p:spPr>
          <a:xfrm>
            <a:off x="1648872" y="1767151"/>
            <a:ext cx="1083901" cy="1176999"/>
          </a:xfrm>
          <a:prstGeom prst="rect">
            <a:avLst/>
          </a:prstGeom>
        </p:spPr>
      </p:pic>
      <p:pic>
        <p:nvPicPr>
          <p:cNvPr id="5" name="Picture 4" descr="A blue circle with a white tick in the center&#10;&#10;AI-generated content may be incorrect.">
            <a:extLst>
              <a:ext uri="{FF2B5EF4-FFF2-40B4-BE49-F238E27FC236}">
                <a16:creationId xmlns:a16="http://schemas.microsoft.com/office/drawing/2014/main" id="{FE05EE4C-CCAE-2098-64FB-3105B2D5A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3237" y="1831885"/>
            <a:ext cx="1043911" cy="10475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87A56C-0A9D-B0F8-EA02-D693C06AB2A3}"/>
              </a:ext>
            </a:extLst>
          </p:cNvPr>
          <p:cNvSpPr txBox="1"/>
          <p:nvPr/>
        </p:nvSpPr>
        <p:spPr>
          <a:xfrm>
            <a:off x="8742664" y="3120442"/>
            <a:ext cx="328117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A8A8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Schools participating in TE have increased their Gatsby Benchmark coverage by an average of 1.4 benchmarks — twice the rate of non-participant schools.</a:t>
            </a:r>
            <a:endParaRPr lang="en-GB" sz="2000" dirty="0">
              <a:solidFill>
                <a:srgbClr val="00A8A8"/>
              </a:solidFill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66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720D6F-27CE-192C-3DBF-E524B7C6E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8271B-D279-E33F-FEDA-7B3BFE821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779" y="2850953"/>
            <a:ext cx="9686758" cy="44612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endParaRPr lang="en-GB" sz="1800" dirty="0">
              <a:latin typeface="Arial"/>
              <a:ea typeface="Calibri"/>
              <a:cs typeface="Arial"/>
            </a:endParaRPr>
          </a:p>
          <a:p>
            <a:pPr>
              <a:buNone/>
            </a:pPr>
            <a:endParaRPr lang="en-GB" sz="1800" dirty="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80000"/>
              </a:lnSpc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80000"/>
              </a:lnSpc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80000"/>
              </a:lnSpc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80000"/>
              </a:lnSpc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82FFBD-C74A-A37B-7E55-E7FB942DC012}"/>
              </a:ext>
            </a:extLst>
          </p:cNvPr>
          <p:cNvSpPr txBox="1"/>
          <p:nvPr/>
        </p:nvSpPr>
        <p:spPr>
          <a:xfrm>
            <a:off x="335517" y="5421423"/>
            <a:ext cx="753375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800" b="1" dirty="0">
                <a:solidFill>
                  <a:srgbClr val="FFFFFF"/>
                </a:solidFill>
                <a:latin typeface="Calibri"/>
              </a:rPr>
              <a:t>Don’t take our word for it…</a:t>
            </a:r>
            <a:r>
              <a:rPr lang="en-GB" sz="4300" b="1" dirty="0">
                <a:solidFill>
                  <a:srgbClr val="FFFFFF"/>
                </a:solidFill>
                <a:latin typeface="Calibri"/>
              </a:rPr>
              <a:t> </a:t>
            </a:r>
            <a:r>
              <a:rPr lang="en-GB" sz="4300" dirty="0">
                <a:latin typeface="Calibri"/>
                <a:ea typeface="Calibri"/>
                <a:cs typeface="Calibri"/>
              </a:rPr>
              <a:t>​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41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5CA1E3F-2FA9-6667-0998-AD89621C9D4C}"/>
              </a:ext>
            </a:extLst>
          </p:cNvPr>
          <p:cNvSpPr txBox="1"/>
          <p:nvPr/>
        </p:nvSpPr>
        <p:spPr>
          <a:xfrm>
            <a:off x="7091796" y="3429000"/>
            <a:ext cx="3995478" cy="15004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>
              <a:lnSpc>
                <a:spcPts val="2700"/>
              </a:lnSpc>
            </a:pPr>
            <a:r>
              <a:rPr lang="en-US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Our school leaders got to see first-hand what employers want and understood what skills they are looking for</a:t>
            </a:r>
          </a:p>
          <a:p>
            <a:pPr algn="r"/>
            <a:r>
              <a:rPr lang="en-US" sz="1200" dirty="0">
                <a:solidFill>
                  <a:srgbClr val="FFFFFF"/>
                </a:solidFill>
                <a:ea typeface="Calibri"/>
                <a:cs typeface="Calibri" panose="020F0502020204030204" pitchFamily="34" charset="0"/>
              </a:rPr>
              <a:t>Nicky Henderson, </a:t>
            </a:r>
          </a:p>
          <a:p>
            <a:pPr algn="r"/>
            <a:r>
              <a:rPr lang="en-US" sz="1200" dirty="0">
                <a:solidFill>
                  <a:srgbClr val="FFFFFF"/>
                </a:solidFill>
                <a:ea typeface="Calibri"/>
                <a:cs typeface="Calibri" panose="020F0502020204030204" pitchFamily="34" charset="0"/>
              </a:rPr>
              <a:t>Devon, Plymouth and Torbay Careers Hub </a:t>
            </a:r>
          </a:p>
        </p:txBody>
      </p:sp>
    </p:spTree>
    <p:extLst>
      <p:ext uri="{BB962C8B-B14F-4D97-AF65-F5344CB8AC3E}">
        <p14:creationId xmlns:p14="http://schemas.microsoft.com/office/powerpoint/2010/main" val="32401808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48C09E4-63C8-D2DE-920B-D127FDE414B7}"/>
              </a:ext>
            </a:extLst>
          </p:cNvPr>
          <p:cNvSpPr txBox="1"/>
          <p:nvPr/>
        </p:nvSpPr>
        <p:spPr>
          <a:xfrm>
            <a:off x="387195" y="2674602"/>
            <a:ext cx="4510626" cy="25288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900"/>
              </a:lnSpc>
            </a:pPr>
            <a:r>
              <a:rPr lang="en-US" b="1" dirty="0">
                <a:solidFill>
                  <a:srgbClr val="FFFFFF"/>
                </a:solidFill>
                <a:cs typeface="Segoe UI"/>
              </a:rPr>
              <a:t>Our staff took this learning back to </a:t>
            </a:r>
          </a:p>
          <a:p>
            <a:pPr>
              <a:lnSpc>
                <a:spcPts val="1900"/>
              </a:lnSpc>
            </a:pPr>
            <a:r>
              <a:rPr lang="en-US" b="1" dirty="0">
                <a:solidFill>
                  <a:srgbClr val="FFFFFF"/>
                </a:solidFill>
                <a:cs typeface="Segoe UI"/>
              </a:rPr>
              <a:t>the classrooms, shaping their </a:t>
            </a:r>
          </a:p>
          <a:p>
            <a:pPr>
              <a:lnSpc>
                <a:spcPts val="1900"/>
              </a:lnSpc>
            </a:pPr>
            <a:r>
              <a:rPr lang="en-US" b="1" dirty="0">
                <a:solidFill>
                  <a:srgbClr val="FFFFFF"/>
                </a:solidFill>
                <a:cs typeface="Segoe UI"/>
              </a:rPr>
              <a:t>teaching to incorporate that knowledge.</a:t>
            </a:r>
          </a:p>
          <a:p>
            <a:pPr>
              <a:lnSpc>
                <a:spcPts val="1900"/>
              </a:lnSpc>
            </a:pPr>
            <a:r>
              <a:rPr lang="en-US" b="1" dirty="0">
                <a:solidFill>
                  <a:srgbClr val="FFFFFF"/>
                </a:solidFill>
                <a:cs typeface="Segoe UI"/>
              </a:rPr>
              <a:t> </a:t>
            </a:r>
          </a:p>
          <a:p>
            <a:pPr>
              <a:lnSpc>
                <a:spcPts val="1900"/>
              </a:lnSpc>
            </a:pPr>
            <a:r>
              <a:rPr lang="en-US" b="1" dirty="0">
                <a:solidFill>
                  <a:srgbClr val="FFFFFF"/>
                </a:solidFill>
                <a:cs typeface="Segoe UI"/>
              </a:rPr>
              <a:t>In turn ensuring our learners are equipped with experience-based insights into the world of work, and the skills and strengths they need to thrive in their careers and in life after school. </a:t>
            </a:r>
          </a:p>
          <a:p>
            <a:pPr algn="r">
              <a:lnSpc>
                <a:spcPts val="1900"/>
              </a:lnSpc>
            </a:pPr>
            <a:r>
              <a:rPr lang="en-GB" sz="1600" b="1" dirty="0">
                <a:solidFill>
                  <a:srgbClr val="FFFFFF"/>
                </a:solidFill>
                <a:cs typeface="Segoe UI"/>
              </a:rPr>
              <a:t>                </a:t>
            </a:r>
            <a:r>
              <a:rPr lang="en-GB" sz="1200" b="1" dirty="0">
                <a:solidFill>
                  <a:srgbClr val="FFFFFF"/>
                </a:solidFill>
                <a:cs typeface="Segoe UI"/>
              </a:rPr>
              <a:t> </a:t>
            </a:r>
            <a:r>
              <a:rPr lang="en-US" sz="1200" dirty="0">
                <a:solidFill>
                  <a:srgbClr val="FFFFFF"/>
                </a:solidFill>
                <a:cs typeface="Segoe UI"/>
              </a:rPr>
              <a:t>MAT Careers Lead at Aldridge Education Trust</a:t>
            </a:r>
            <a:endParaRPr lang="en-GB" sz="1200" dirty="0">
              <a:solidFill>
                <a:srgbClr val="FFFFFF"/>
              </a:solidFill>
              <a:ea typeface="Calibr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3341682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B79B8F-B415-812E-337E-74EF00FD0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6005ADD-6AA3-38B5-039F-F5FE96D0E90A}"/>
              </a:ext>
            </a:extLst>
          </p:cNvPr>
          <p:cNvSpPr txBox="1"/>
          <p:nvPr/>
        </p:nvSpPr>
        <p:spPr>
          <a:xfrm>
            <a:off x="7112000" y="2736273"/>
            <a:ext cx="3860800" cy="28414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>
              <a:lnSpc>
                <a:spcPts val="2700"/>
              </a:lnSpc>
            </a:pPr>
            <a:r>
              <a:rPr lang="en-US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The world of work is ever changing, there are many jobs around today that were not even imaginable during my </a:t>
            </a:r>
          </a:p>
          <a:p>
            <a:pPr algn="r">
              <a:lnSpc>
                <a:spcPts val="2700"/>
              </a:lnSpc>
            </a:pPr>
            <a:r>
              <a:rPr lang="en-US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teacher training. </a:t>
            </a:r>
          </a:p>
          <a:p>
            <a:pPr algn="r">
              <a:lnSpc>
                <a:spcPts val="2700"/>
              </a:lnSpc>
            </a:pPr>
            <a:r>
              <a:rPr lang="en-US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Now teachers can take tangible experiences back into the classroom.</a:t>
            </a:r>
          </a:p>
          <a:p>
            <a:pPr algn="r"/>
            <a:r>
              <a:rPr lang="en-US" sz="1200" dirty="0">
                <a:solidFill>
                  <a:srgbClr val="FFFFFF"/>
                </a:solidFill>
                <a:ea typeface="Calibri"/>
                <a:cs typeface="Calibri"/>
              </a:rPr>
              <a:t>Sarah Parker, Principal, </a:t>
            </a:r>
          </a:p>
          <a:p>
            <a:pPr algn="r"/>
            <a:r>
              <a:rPr lang="en-US" sz="1200" dirty="0">
                <a:solidFill>
                  <a:srgbClr val="FFFFFF"/>
                </a:solidFill>
                <a:ea typeface="Calibri"/>
                <a:cs typeface="Calibri"/>
              </a:rPr>
              <a:t>Trent View College, Scunthorpe</a:t>
            </a:r>
          </a:p>
          <a:p>
            <a:pPr algn="r">
              <a:lnSpc>
                <a:spcPts val="2700"/>
              </a:lnSpc>
            </a:pPr>
            <a:endParaRPr lang="en-US" sz="1200" dirty="0">
              <a:solidFill>
                <a:srgbClr val="FFFFFF"/>
              </a:solidFill>
              <a:ea typeface="Calibr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758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50988C-D66B-0787-DC48-DE7A4C12B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F5B083-FA1D-B143-6B9F-9D388A063526}"/>
              </a:ext>
            </a:extLst>
          </p:cNvPr>
          <p:cNvSpPr txBox="1"/>
          <p:nvPr/>
        </p:nvSpPr>
        <p:spPr>
          <a:xfrm>
            <a:off x="489748" y="2545292"/>
            <a:ext cx="3749743" cy="22669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solidFill>
                  <a:srgbClr val="FFFFFF"/>
                </a:solidFill>
                <a:cs typeface="Segoe UI"/>
              </a:rPr>
              <a:t>My schools strive to provide our students with a competitive advantage that makes them stand out from the crowd. </a:t>
            </a:r>
          </a:p>
          <a:p>
            <a:r>
              <a:rPr lang="en-GB" sz="1600" b="1" dirty="0">
                <a:solidFill>
                  <a:srgbClr val="FFFFFF"/>
                </a:solidFill>
                <a:cs typeface="Segoe UI"/>
              </a:rPr>
              <a:t>Teacher encounters are vital for our staff to know the skills employers require beyond qualifications. </a:t>
            </a:r>
          </a:p>
          <a:p>
            <a:pPr>
              <a:lnSpc>
                <a:spcPts val="1900"/>
              </a:lnSpc>
            </a:pPr>
            <a:r>
              <a:rPr lang="en-GB" sz="1200" dirty="0">
                <a:solidFill>
                  <a:srgbClr val="FFFFFF"/>
                </a:solidFill>
                <a:cs typeface="Segoe UI"/>
              </a:rPr>
              <a:t>Colin Grand, Executive Principal, Aldridge Education MAT</a:t>
            </a:r>
            <a:endParaRPr lang="en-GB" sz="1200" dirty="0">
              <a:solidFill>
                <a:srgbClr val="FFFFFF"/>
              </a:solidFill>
              <a:ea typeface="Calibr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1749282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5390CE-EE8C-6807-3DFF-986F01D7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538F6BB-7BBA-FF70-1C8A-8736D918205D}"/>
              </a:ext>
            </a:extLst>
          </p:cNvPr>
          <p:cNvSpPr txBox="1"/>
          <p:nvPr/>
        </p:nvSpPr>
        <p:spPr>
          <a:xfrm>
            <a:off x="6982791" y="2776029"/>
            <a:ext cx="4944165" cy="31030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GB" sz="16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We have been a strong advocate for the</a:t>
            </a:r>
          </a:p>
          <a:p>
            <a:pPr>
              <a:buNone/>
            </a:pPr>
            <a:r>
              <a:rPr lang="en-GB" sz="16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Teacher Encounters programme from</a:t>
            </a:r>
          </a:p>
          <a:p>
            <a:pPr>
              <a:buNone/>
            </a:pPr>
            <a:r>
              <a:rPr lang="en-GB" sz="16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its inception; every teacher who attended has benefited directly: they return inspired and enthused, and are making more informed, explicit links between curriculum subjects and the wider world of careers to their students as a result.  Teachers have seen this as valuable professional development, and an opportunity to forge useful links with other sectors 	</a:t>
            </a:r>
            <a:r>
              <a:rPr lang="en-GB" sz="16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Rich Peters, Headteacher, </a:t>
            </a:r>
            <a:r>
              <a:rPr lang="en-GB" sz="1600" b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                                   </a:t>
            </a:r>
            <a:r>
              <a:rPr lang="en-GB" sz="16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	The </a:t>
            </a:r>
            <a:r>
              <a:rPr lang="en-GB" sz="1600" b="1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Misbourne</a:t>
            </a:r>
            <a:endParaRPr lang="en-GB" sz="1600" b="1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/>
              <a:ea typeface="Calibri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065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7967E2-FB1C-35E8-A6DD-46C3E2D16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7A1A4-24F4-9D55-8E1A-B74405F0C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779" y="2850953"/>
            <a:ext cx="9686758" cy="44612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endParaRPr lang="en-GB" sz="1800" dirty="0">
              <a:latin typeface="Arial"/>
              <a:ea typeface="Calibri"/>
              <a:cs typeface="Arial"/>
            </a:endParaRPr>
          </a:p>
          <a:p>
            <a:pPr>
              <a:buNone/>
            </a:pPr>
            <a:endParaRPr lang="en-GB" sz="1800" dirty="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80000"/>
              </a:lnSpc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80000"/>
              </a:lnSpc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80000"/>
              </a:lnSpc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80000"/>
              </a:lnSpc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E2A6EB-69E1-001E-3D3E-0C7BFD62271B}"/>
              </a:ext>
            </a:extLst>
          </p:cNvPr>
          <p:cNvSpPr txBox="1"/>
          <p:nvPr/>
        </p:nvSpPr>
        <p:spPr>
          <a:xfrm>
            <a:off x="477284" y="4919330"/>
            <a:ext cx="6990316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800" b="1" dirty="0">
                <a:solidFill>
                  <a:srgbClr val="FFFFFF"/>
                </a:solidFill>
                <a:latin typeface="Calibri"/>
              </a:rPr>
              <a:t>Let’s work together to make a difference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24406802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8DCD978-CC49-32A7-FE72-CB64A6000858}"/>
              </a:ext>
            </a:extLst>
          </p:cNvPr>
          <p:cNvSpPr txBox="1"/>
          <p:nvPr/>
        </p:nvSpPr>
        <p:spPr>
          <a:xfrm>
            <a:off x="448469" y="417941"/>
            <a:ext cx="686036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Calibri"/>
              </a:rPr>
              <a:t>Thank you and next </a:t>
            </a:r>
            <a:r>
              <a:rPr lang="en-GB" sz="4800" b="1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steps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7E56B6-7350-4421-3C14-986DCC14AF62}"/>
              </a:ext>
            </a:extLst>
          </p:cNvPr>
          <p:cNvSpPr txBox="1">
            <a:spLocks/>
          </p:cNvSpPr>
          <p:nvPr/>
        </p:nvSpPr>
        <p:spPr>
          <a:xfrm>
            <a:off x="296659" y="1425158"/>
            <a:ext cx="10953178" cy="351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Consider how you can embed Teacher Encounters across your School or Trust CPD offer – </a:t>
            </a:r>
            <a:r>
              <a:rPr lang="en-GB" sz="3200" dirty="0">
                <a:solidFill>
                  <a:schemeClr val="bg1"/>
                </a:solidFill>
                <a:latin typeface="Calibri"/>
                <a:ea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frameworks and resources for Educators</a:t>
            </a:r>
            <a:endParaRPr lang="en-GB" sz="32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r>
              <a:rPr lang="en-GB" sz="32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Contact your Careers Hub for support and guidance</a:t>
            </a:r>
          </a:p>
          <a:p>
            <a:r>
              <a:rPr lang="en-GB" sz="32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Access free On-Line modules for Teachers, SENCOs and the Wider Education Workforce </a:t>
            </a:r>
            <a:r>
              <a:rPr lang="en-GB" sz="3200" dirty="0">
                <a:solidFill>
                  <a:schemeClr val="bg1"/>
                </a:solidFill>
                <a:latin typeface="Calibri"/>
                <a:ea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endParaRPr lang="en-GB" sz="32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  <a:p>
            <a:r>
              <a:rPr lang="en-GB" sz="32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Explore CEC’s </a:t>
            </a:r>
            <a:r>
              <a:rPr lang="en-GB" sz="3200" dirty="0">
                <a:solidFill>
                  <a:schemeClr val="bg1"/>
                </a:solidFill>
                <a:latin typeface="Calibri"/>
                <a:ea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‘My Learning, My Future’</a:t>
            </a:r>
            <a:r>
              <a:rPr lang="en-GB" sz="32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GB" sz="32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to support embedding careers in subject delivery. </a:t>
            </a:r>
            <a:endParaRPr lang="en-US" dirty="0"/>
          </a:p>
          <a:p>
            <a:pPr algn="ctr">
              <a:buFont typeface="Arial" panose="020B0604020202020204" pitchFamily="34" charset="0"/>
              <a:buNone/>
            </a:pPr>
            <a:endParaRPr lang="en-GB" sz="3200" b="1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algn="ctr">
              <a:buFont typeface="Arial" panose="020B0604020202020204" pitchFamily="34" charset="0"/>
              <a:buNone/>
            </a:pPr>
            <a:endParaRPr lang="en-GB" sz="3200" dirty="0">
              <a:solidFill>
                <a:srgbClr val="FFFFFF"/>
              </a:solidFill>
              <a:latin typeface="Arial"/>
              <a:ea typeface="Calibri"/>
              <a:cs typeface="Arial"/>
            </a:endParaRPr>
          </a:p>
          <a:p>
            <a:pPr algn="ctr">
              <a:buFont typeface="Arial" panose="020B0604020202020204" pitchFamily="34" charset="0"/>
              <a:buNone/>
            </a:pPr>
            <a:endParaRPr lang="en-GB" sz="1800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algn="ctr">
              <a:buFont typeface="Arial" panose="020B0604020202020204" pitchFamily="34" charset="0"/>
              <a:buNone/>
            </a:pPr>
            <a:endParaRPr lang="en-GB" sz="1800" dirty="0">
              <a:solidFill>
                <a:srgbClr val="FFFFFF"/>
              </a:solidFill>
              <a:latin typeface="Arial"/>
              <a:ea typeface="Calibri"/>
              <a:cs typeface="Arial"/>
            </a:endParaRPr>
          </a:p>
          <a:p>
            <a:pPr algn="ctr">
              <a:buFont typeface="Arial" panose="020B0604020202020204" pitchFamily="34" charset="0"/>
              <a:buNone/>
            </a:pPr>
            <a:endParaRPr lang="en-GB" sz="1800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endParaRPr lang="en-GB" sz="2400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endParaRPr lang="en-GB" sz="2400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endParaRPr lang="en-GB" sz="2400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endParaRPr lang="en-GB" sz="2400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GB" sz="2400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GB" sz="2400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GB" sz="2400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984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13F787-E273-0305-AF28-59D52124B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814B4-F9F6-B595-B311-319414494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779" y="717523"/>
            <a:ext cx="7347285" cy="1325563"/>
          </a:xfrm>
        </p:spPr>
        <p:txBody>
          <a:bodyPr>
            <a:normAutofit/>
          </a:bodyPr>
          <a:lstStyle/>
          <a:p>
            <a:r>
              <a:rPr lang="en-GB" sz="4800" b="1" dirty="0">
                <a:solidFill>
                  <a:srgbClr val="00A8A8"/>
                </a:solidFill>
                <a:latin typeface="Calibri"/>
                <a:ea typeface="Calibri"/>
                <a:cs typeface="Calibri"/>
              </a:rPr>
              <a:t>Why do they matter?</a:t>
            </a:r>
            <a:endParaRPr lang="en-US" sz="4800" b="1">
              <a:solidFill>
                <a:srgbClr val="00A8A8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053B8F7-0AFC-293A-2EDD-C633CB3D3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450" y="2042391"/>
            <a:ext cx="6463376" cy="41028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rgbClr val="00A8A8"/>
                </a:solidFill>
                <a:effectLst/>
                <a:latin typeface="Calibri"/>
                <a:ea typeface="Calibri"/>
                <a:cs typeface="Arial"/>
              </a:rPr>
              <a:t>Strengthen teaching by showing how subject knowledge applies in real workplaces.</a:t>
            </a:r>
            <a:endParaRPr lang="en-US" altLang="en-US" sz="2000" i="0" u="none" strike="noStrike" cap="none" normalizeH="0" baseline="0" dirty="0">
              <a:ln>
                <a:noFill/>
              </a:ln>
              <a:solidFill>
                <a:srgbClr val="00A8A8"/>
              </a:solidFill>
              <a:effectLst/>
              <a:latin typeface="Calibri"/>
              <a:ea typeface="Calibri"/>
              <a:cs typeface="Arial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rgbClr val="00A8A8"/>
                </a:solidFill>
                <a:effectLst/>
                <a:latin typeface="Calibri"/>
                <a:ea typeface="Calibri"/>
                <a:cs typeface="Arial"/>
              </a:rPr>
              <a:t>Embed easily into existing </a:t>
            </a:r>
            <a:r>
              <a:rPr lang="en-US" altLang="en-US" sz="2000" dirty="0">
                <a:solidFill>
                  <a:srgbClr val="00A8A8"/>
                </a:solidFill>
                <a:latin typeface="Calibri"/>
                <a:ea typeface="Calibri"/>
                <a:cs typeface="Arial"/>
              </a:rPr>
              <a:t>education </a:t>
            </a: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rgbClr val="00A8A8"/>
                </a:solidFill>
                <a:effectLst/>
                <a:latin typeface="Calibri"/>
                <a:ea typeface="Calibri"/>
                <a:cs typeface="Arial"/>
              </a:rPr>
              <a:t>CPD frameworks, with minimal additional costs or workload.</a:t>
            </a:r>
            <a:endParaRPr lang="en-US" altLang="en-US" sz="2000" i="0" u="none" strike="noStrike" cap="none" normalizeH="0" baseline="0" dirty="0">
              <a:ln>
                <a:noFill/>
              </a:ln>
              <a:solidFill>
                <a:srgbClr val="00A8A8"/>
              </a:solidFill>
              <a:effectLst/>
              <a:latin typeface="Calibri"/>
              <a:ea typeface="Calibri"/>
              <a:cs typeface="Arial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rgbClr val="00A8A8"/>
                </a:solidFill>
                <a:effectLst/>
                <a:latin typeface="Calibri"/>
                <a:ea typeface="Calibri"/>
                <a:cs typeface="Arial"/>
              </a:rPr>
              <a:t>Make learning more meaningful by linking classroom content to real careers.</a:t>
            </a:r>
            <a:endParaRPr lang="en-US" altLang="en-US" sz="2000" i="0" u="none" strike="noStrike" cap="none" normalizeH="0" baseline="0" dirty="0">
              <a:ln>
                <a:noFill/>
              </a:ln>
              <a:solidFill>
                <a:srgbClr val="00A8A8"/>
              </a:solidFill>
              <a:effectLst/>
              <a:latin typeface="Calibri"/>
              <a:ea typeface="Calibri"/>
              <a:cs typeface="Arial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rgbClr val="00A8A8"/>
                </a:solidFill>
                <a:effectLst/>
                <a:latin typeface="Calibri"/>
                <a:ea typeface="Calibri"/>
                <a:cs typeface="Arial"/>
              </a:rPr>
              <a:t>Help meet Ofsted expectations and deliver Gatsby Benchmarks, specifically Benchmark 4.</a:t>
            </a:r>
            <a:endParaRPr lang="en-US" altLang="en-US" sz="2000" i="0" u="none" strike="noStrike" cap="none" normalizeH="0" baseline="0" dirty="0">
              <a:ln>
                <a:noFill/>
              </a:ln>
              <a:solidFill>
                <a:srgbClr val="00A8A8"/>
              </a:solidFill>
              <a:effectLst/>
              <a:latin typeface="Calibri"/>
              <a:ea typeface="Calibri"/>
              <a:cs typeface="Arial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rgbClr val="00A8A8"/>
                </a:solidFill>
                <a:effectLst/>
                <a:latin typeface="Calibri"/>
                <a:ea typeface="Calibri"/>
                <a:cs typeface="Arial"/>
              </a:rPr>
              <a:t>Boost teacher motivation and pride by connecting teaching to future impact.</a:t>
            </a:r>
            <a:endParaRPr lang="en-US" altLang="en-US" sz="2000" i="0" u="none" strike="noStrike" cap="none" normalizeH="0" baseline="0" dirty="0">
              <a:ln>
                <a:noFill/>
              </a:ln>
              <a:solidFill>
                <a:srgbClr val="00A8A8"/>
              </a:solidFill>
              <a:effectLst/>
              <a:latin typeface="Calibri"/>
              <a:ea typeface="Calibri"/>
              <a:cs typeface="Arial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5437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993D8A-C460-F582-6DAC-754DCFC6F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36DBB-30C2-885D-0E1D-C35A5FAF9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095" y="904681"/>
            <a:ext cx="7619005" cy="1325563"/>
          </a:xfrm>
        </p:spPr>
        <p:txBody>
          <a:bodyPr>
            <a:noAutofit/>
          </a:bodyPr>
          <a:lstStyle/>
          <a:p>
            <a:r>
              <a:rPr lang="en-GB" sz="4800" b="1" dirty="0">
                <a:solidFill>
                  <a:srgbClr val="00A8A8"/>
                </a:solidFill>
                <a:latin typeface="Calibri"/>
                <a:ea typeface="Calibri"/>
                <a:cs typeface="Calibri"/>
              </a:rPr>
              <a:t>Are there specific benefits for MATs?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41F4D-7B0C-1237-EDCE-6F0CE02F6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1357" y="2593534"/>
            <a:ext cx="4982162" cy="28837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/>
            <a:r>
              <a:rPr lang="en-GB" sz="20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Supports trust-wide curriculum development and consistency</a:t>
            </a:r>
            <a:endParaRPr lang="en-US" dirty="0">
              <a:solidFill>
                <a:srgbClr val="FFFFFF"/>
              </a:solidFill>
            </a:endParaRPr>
          </a:p>
          <a:p>
            <a:pPr marL="342900" indent="-342900"/>
            <a:r>
              <a:rPr lang="en-GB" sz="20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Enables cost-effective, high-impact CPD through shared INSET days</a:t>
            </a:r>
          </a:p>
          <a:p>
            <a:pPr marL="342900" indent="-342900"/>
            <a:r>
              <a:rPr lang="en-GB" sz="20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Builds employer partnerships that benefit multiple schools</a:t>
            </a:r>
          </a:p>
          <a:p>
            <a:pPr marL="342900" indent="-342900"/>
            <a:r>
              <a:rPr lang="en-GB" sz="2000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Involves support staff in careers education, strengthening whole-trust impact</a:t>
            </a:r>
          </a:p>
          <a:p>
            <a:pPr marL="0" indent="0">
              <a:buNone/>
            </a:pPr>
            <a:endParaRPr lang="en-GB" sz="2000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 sz="2000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 sz="2400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 sz="2400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789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3A812D-D6CF-0DCD-0ACC-B1B6C7308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A861A-2E10-FD85-AA02-92742CF4D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779" y="2850953"/>
            <a:ext cx="9686758" cy="44612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endParaRPr lang="en-GB" sz="1800" dirty="0">
              <a:latin typeface="Arial"/>
              <a:ea typeface="Calibri"/>
              <a:cs typeface="Arial"/>
            </a:endParaRPr>
          </a:p>
          <a:p>
            <a:pPr>
              <a:buNone/>
            </a:pPr>
            <a:endParaRPr lang="en-GB" sz="1800" dirty="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80000"/>
              </a:lnSpc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80000"/>
              </a:lnSpc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80000"/>
              </a:lnSpc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80000"/>
              </a:lnSpc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63A163-3EE7-A504-CFE4-D1294C31E93D}"/>
              </a:ext>
            </a:extLst>
          </p:cNvPr>
          <p:cNvSpPr txBox="1"/>
          <p:nvPr/>
        </p:nvSpPr>
        <p:spPr>
          <a:xfrm>
            <a:off x="335517" y="4710223"/>
            <a:ext cx="7533757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800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How do they align to Ofsted and Government priorities?</a:t>
            </a:r>
            <a:r>
              <a:rPr lang="en-GB" sz="4300" b="1" dirty="0">
                <a:solidFill>
                  <a:srgbClr val="FFFFFF"/>
                </a:solidFill>
                <a:latin typeface="Calibri"/>
              </a:rPr>
              <a:t> </a:t>
            </a:r>
            <a:r>
              <a:rPr lang="en-GB" sz="4300" dirty="0">
                <a:latin typeface="Calibri"/>
                <a:ea typeface="Calibri"/>
                <a:cs typeface="Calibri"/>
              </a:rPr>
              <a:t>​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1875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070EBD-B5D3-B058-B294-10AFCB65F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5E723-E41E-BD64-2ED2-5E6B50E11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75" y="197851"/>
            <a:ext cx="7347285" cy="1325563"/>
          </a:xfrm>
        </p:spPr>
        <p:txBody>
          <a:bodyPr>
            <a:normAutofit/>
          </a:bodyPr>
          <a:lstStyle/>
          <a:p>
            <a:r>
              <a:rPr lang="en-GB" sz="4800" b="1" dirty="0">
                <a:solidFill>
                  <a:srgbClr val="00A8A8"/>
                </a:solidFill>
                <a:latin typeface="Calibri"/>
                <a:ea typeface="Calibri"/>
                <a:cs typeface="Calibri"/>
              </a:rPr>
              <a:t>Policy and Ofsted alignment</a:t>
            </a:r>
            <a:endParaRPr lang="en-US" sz="4800" dirty="0">
              <a:solidFill>
                <a:srgbClr val="00A8A8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04629-3807-71A0-05FB-784EB5344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326" y="1292619"/>
            <a:ext cx="9077093" cy="519739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80000"/>
              </a:lnSpc>
            </a:pPr>
            <a:r>
              <a:rPr lang="en-GB" sz="2000" dirty="0">
                <a:solidFill>
                  <a:srgbClr val="00A8A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Government are reinforcing the need for modern work experience and real-world readiness for all learners.</a:t>
            </a:r>
          </a:p>
          <a:p>
            <a:pPr marL="342900" indent="-342900">
              <a:lnSpc>
                <a:spcPct val="80000"/>
              </a:lnSpc>
            </a:pPr>
            <a:r>
              <a:rPr lang="en-GB" sz="2000" dirty="0">
                <a:solidFill>
                  <a:srgbClr val="00A8A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updated Gatsby Benchmarks highlight the importance of</a:t>
            </a:r>
            <a:r>
              <a:rPr lang="en-GB" sz="2000" kern="0" dirty="0">
                <a:solidFill>
                  <a:srgbClr val="00A8A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every young person, regardless of background, being able to develop the knowledge and skills they need for life. </a:t>
            </a:r>
          </a:p>
          <a:p>
            <a:pPr marL="342900" indent="-342900">
              <a:lnSpc>
                <a:spcPct val="80000"/>
              </a:lnSpc>
            </a:pPr>
            <a:r>
              <a:rPr lang="en-GB" sz="2000" kern="0" dirty="0">
                <a:solidFill>
                  <a:srgbClr val="00A8A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Subject teachers should be able to highlight the progression routes for their subject and the relevance of the knowledge and skills for a wide range of future career paths. </a:t>
            </a:r>
          </a:p>
          <a:p>
            <a:pPr marL="342900" indent="-342900">
              <a:lnSpc>
                <a:spcPct val="80000"/>
              </a:lnSpc>
            </a:pPr>
            <a:r>
              <a:rPr lang="en-GB" sz="2000" kern="0" dirty="0">
                <a:solidFill>
                  <a:srgbClr val="00A8A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Careers should form part of the institution’s ongoing staff development programme for teachers, subject staff and all staff who support learners.</a:t>
            </a:r>
            <a:endParaRPr lang="en-GB" sz="2000" kern="100" dirty="0">
              <a:solidFill>
                <a:srgbClr val="00A8A8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80000"/>
              </a:lnSpc>
            </a:pPr>
            <a:r>
              <a:rPr lang="en-US" sz="2000" dirty="0">
                <a:solidFill>
                  <a:srgbClr val="00A8A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Teacher Encounters support the strategic direction of a school’s careers plan, aligning with whole-school improvement priorities and helping senior leaders embed careers into institutional vision.</a:t>
            </a:r>
          </a:p>
          <a:p>
            <a:pPr marL="342900" indent="-342900">
              <a:lnSpc>
                <a:spcPct val="80000"/>
              </a:lnSpc>
            </a:pPr>
            <a:r>
              <a:rPr lang="en-GB" sz="2000" dirty="0">
                <a:solidFill>
                  <a:srgbClr val="00A8A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Schools are increasingly expected to build and sustain partnerships with employers. Teacher Encounters can support this by connecting educators with industry.</a:t>
            </a:r>
            <a:endParaRPr lang="en-US" sz="2000" dirty="0">
              <a:solidFill>
                <a:srgbClr val="00A8A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80000"/>
              </a:lnSpc>
            </a:pPr>
            <a:r>
              <a:rPr lang="en-GB" sz="2000" dirty="0">
                <a:solidFill>
                  <a:srgbClr val="00A8A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Teacher Encounters can help teachers better understand the full range of post-18 options, including technical and vocational, not just more traditional further education options.</a:t>
            </a:r>
          </a:p>
          <a:p>
            <a:pPr marL="0" indent="0">
              <a:lnSpc>
                <a:spcPct val="80000"/>
              </a:lnSpc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80000"/>
              </a:lnSpc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4467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D222DF-07DF-2593-AE01-8E6E84E66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04DBB-ED56-5D50-FE79-3686CBADA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22" y="617260"/>
            <a:ext cx="10168021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4800" b="1" dirty="0">
                <a:solidFill>
                  <a:srgbClr val="00A8A8"/>
                </a:solidFill>
                <a:latin typeface="Calibri"/>
                <a:ea typeface="Calibri"/>
                <a:cs typeface="Calibri"/>
              </a:rPr>
              <a:t>Career readiness is an </a:t>
            </a:r>
            <a:br>
              <a:rPr lang="en-GB" sz="4800" b="1" dirty="0">
                <a:latin typeface="Calibri"/>
                <a:ea typeface="Calibri"/>
                <a:cs typeface="Calibri"/>
              </a:rPr>
            </a:br>
            <a:r>
              <a:rPr lang="en-GB" sz="4800" b="1" dirty="0">
                <a:solidFill>
                  <a:srgbClr val="00A8A8"/>
                </a:solidFill>
                <a:latin typeface="Calibri"/>
                <a:ea typeface="Calibri"/>
                <a:cs typeface="Calibri"/>
              </a:rPr>
              <a:t>emerging priority</a:t>
            </a:r>
            <a:endParaRPr lang="en-US" sz="4800" dirty="0">
              <a:solidFill>
                <a:srgbClr val="00A8A8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625AF3-EE80-2FA4-7306-CC97930E35DF}"/>
              </a:ext>
            </a:extLst>
          </p:cNvPr>
          <p:cNvSpPr txBox="1"/>
          <p:nvPr/>
        </p:nvSpPr>
        <p:spPr>
          <a:xfrm>
            <a:off x="787401" y="3668296"/>
            <a:ext cx="2569411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dirty="0">
                <a:solidFill>
                  <a:srgbClr val="00A8A8"/>
                </a:solidFill>
                <a:latin typeface="Calibri"/>
              </a:rPr>
              <a:t>45% of employers rank work readiness as more important than qualifications (CBI).</a:t>
            </a:r>
            <a:r>
              <a:rPr lang="en-GB" sz="2000" dirty="0">
                <a:solidFill>
                  <a:srgbClr val="00A8A8"/>
                </a:solidFill>
                <a:latin typeface="Calibri"/>
                <a:ea typeface="Calibri"/>
                <a:cs typeface="Calibri"/>
              </a:rPr>
              <a:t>​</a:t>
            </a:r>
            <a:endParaRPr lang="en-GB" sz="2000" dirty="0">
              <a:solidFill>
                <a:srgbClr val="00A8A8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927B18-A5EB-5653-F9B5-913712E9A29E}"/>
              </a:ext>
            </a:extLst>
          </p:cNvPr>
          <p:cNvSpPr txBox="1"/>
          <p:nvPr/>
        </p:nvSpPr>
        <p:spPr>
          <a:xfrm>
            <a:off x="4022558" y="3668295"/>
            <a:ext cx="3378199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rgbClr val="00A8A8"/>
                </a:solidFill>
              </a:rPr>
              <a:t>Career readiness is declining, especially among disadvantaged learners, but delivering the Gatsby Benchmarks is proven to improve readiness and drive better outcomes.</a:t>
            </a:r>
            <a:endParaRPr lang="en-GB" sz="2000" dirty="0">
              <a:solidFill>
                <a:srgbClr val="00A8A8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DAD07F-6F8F-50F8-24C6-180C215A3B18}"/>
              </a:ext>
            </a:extLst>
          </p:cNvPr>
          <p:cNvSpPr txBox="1"/>
          <p:nvPr/>
        </p:nvSpPr>
        <p:spPr>
          <a:xfrm>
            <a:off x="7389171" y="3645206"/>
            <a:ext cx="4408175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dirty="0">
                <a:solidFill>
                  <a:srgbClr val="00A8A8"/>
                </a:solidFill>
                <a:latin typeface="Calibri"/>
                <a:ea typeface="Calibri"/>
                <a:cs typeface="Calibri"/>
              </a:rPr>
              <a:t>Teacher Encounters help schools fulfil their role in ensuring learners are not just academically ready, but pathway-aware and employment-ready to make aspirational and informed decisions, effective and sustained transitions and develop their career readiness</a:t>
            </a:r>
          </a:p>
        </p:txBody>
      </p:sp>
      <p:pic>
        <p:nvPicPr>
          <p:cNvPr id="8" name="Picture 7" descr="A white and blue hard hat&#10;&#10;AI-generated content may be incorrect.">
            <a:extLst>
              <a:ext uri="{FF2B5EF4-FFF2-40B4-BE49-F238E27FC236}">
                <a16:creationId xmlns:a16="http://schemas.microsoft.com/office/drawing/2014/main" id="{CFBFA263-73FD-B0B4-A73D-0CF6C2F090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2097" t="-4764" r="-5376" b="-7212"/>
          <a:stretch/>
        </p:blipFill>
        <p:spPr>
          <a:xfrm>
            <a:off x="1300078" y="2303997"/>
            <a:ext cx="1452656" cy="1337716"/>
          </a:xfrm>
          <a:prstGeom prst="rect">
            <a:avLst/>
          </a:prstGeom>
        </p:spPr>
      </p:pic>
      <p:pic>
        <p:nvPicPr>
          <p:cNvPr id="10" name="Picture 9" descr="A blue and white briefcase&#10;&#10;AI-generated content may be incorrect.">
            <a:extLst>
              <a:ext uri="{FF2B5EF4-FFF2-40B4-BE49-F238E27FC236}">
                <a16:creationId xmlns:a16="http://schemas.microsoft.com/office/drawing/2014/main" id="{8C8B5140-0C4C-172C-C191-FD84B2518D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1828" t="-793" r="-2957" b="-5330"/>
          <a:stretch/>
        </p:blipFill>
        <p:spPr>
          <a:xfrm>
            <a:off x="4956342" y="2322979"/>
            <a:ext cx="1499007" cy="1305612"/>
          </a:xfrm>
          <a:prstGeom prst="rect">
            <a:avLst/>
          </a:prstGeom>
        </p:spPr>
      </p:pic>
      <p:pic>
        <p:nvPicPr>
          <p:cNvPr id="12" name="Picture 11" descr="A blue and white building with a flag on top&#10;&#10;AI-generated content may be incorrect.">
            <a:extLst>
              <a:ext uri="{FF2B5EF4-FFF2-40B4-BE49-F238E27FC236}">
                <a16:creationId xmlns:a16="http://schemas.microsoft.com/office/drawing/2014/main" id="{E4D4A413-72E5-67F3-2956-ADEA353C8EE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6108" t="-17766" r="-5108" b="-14642"/>
          <a:stretch/>
        </p:blipFill>
        <p:spPr>
          <a:xfrm>
            <a:off x="8796422" y="2069654"/>
            <a:ext cx="1462172" cy="168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25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312585-1021-0465-D8B8-EFD2D0A1E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0381D-5216-7713-55B6-B8EE229F3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779" y="2850953"/>
            <a:ext cx="9686758" cy="44612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endParaRPr lang="en-GB" sz="1800" dirty="0">
              <a:latin typeface="Arial"/>
              <a:ea typeface="Calibri"/>
              <a:cs typeface="Arial"/>
            </a:endParaRPr>
          </a:p>
          <a:p>
            <a:pPr>
              <a:buNone/>
            </a:pPr>
            <a:endParaRPr lang="en-GB" sz="1800" dirty="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80000"/>
              </a:lnSpc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80000"/>
              </a:lnSpc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80000"/>
              </a:lnSpc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80000"/>
              </a:lnSpc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 sz="24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79ADDB-AA29-2864-256C-A0022FFDC44F}"/>
              </a:ext>
            </a:extLst>
          </p:cNvPr>
          <p:cNvSpPr txBox="1"/>
          <p:nvPr/>
        </p:nvSpPr>
        <p:spPr>
          <a:xfrm>
            <a:off x="348217" y="4672123"/>
            <a:ext cx="7533757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800" b="1" dirty="0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There are lots of benefits across school life…</a:t>
            </a:r>
          </a:p>
        </p:txBody>
      </p:sp>
    </p:spTree>
    <p:extLst>
      <p:ext uri="{BB962C8B-B14F-4D97-AF65-F5344CB8AC3E}">
        <p14:creationId xmlns:p14="http://schemas.microsoft.com/office/powerpoint/2010/main" val="2807629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BB488A-5507-715B-9CD3-84ED2735D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34303-8FA1-1B95-053F-E93CAE83B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779" y="877944"/>
            <a:ext cx="7347285" cy="1325563"/>
          </a:xfrm>
        </p:spPr>
        <p:txBody>
          <a:bodyPr/>
          <a:lstStyle/>
          <a:p>
            <a:r>
              <a:rPr lang="en-GB" sz="4800" b="1" dirty="0">
                <a:solidFill>
                  <a:srgbClr val="00A8A8"/>
                </a:solidFill>
                <a:latin typeface="Calibri"/>
                <a:ea typeface="Calibri"/>
                <a:cs typeface="Calibri"/>
              </a:rPr>
              <a:t>Benefits... </a:t>
            </a:r>
            <a:r>
              <a:rPr lang="en-GB" sz="4800" dirty="0">
                <a:solidFill>
                  <a:srgbClr val="00A8A8"/>
                </a:solidFill>
                <a:latin typeface="Calibri Light"/>
                <a:ea typeface="Calibri"/>
                <a:cs typeface="Calibri"/>
              </a:rPr>
              <a:t>for teachers</a:t>
            </a:r>
            <a:endParaRPr lang="en-US" sz="4800" dirty="0">
              <a:solidFill>
                <a:srgbClr val="00A8A8"/>
              </a:solidFill>
              <a:latin typeface="Calibri Light"/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CF1EE1-06ED-85B7-BCC2-0A00BBF9C597}"/>
              </a:ext>
            </a:extLst>
          </p:cNvPr>
          <p:cNvSpPr txBox="1"/>
          <p:nvPr/>
        </p:nvSpPr>
        <p:spPr>
          <a:xfrm>
            <a:off x="174276" y="3581400"/>
            <a:ext cx="2114885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dirty="0">
                <a:solidFill>
                  <a:srgbClr val="00A8A8"/>
                </a:solidFill>
                <a:latin typeface="Calibri"/>
                <a:ea typeface="Calibri"/>
                <a:cs typeface="Calibri"/>
              </a:rPr>
              <a:t>Enriches lessons with up-to-date industry insight​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534A5A-6DBB-75CC-AC50-89E5C41A1846}"/>
              </a:ext>
            </a:extLst>
          </p:cNvPr>
          <p:cNvSpPr txBox="1"/>
          <p:nvPr/>
        </p:nvSpPr>
        <p:spPr>
          <a:xfrm>
            <a:off x="3449133" y="3581400"/>
            <a:ext cx="1798500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dirty="0">
                <a:solidFill>
                  <a:srgbClr val="00A8A8"/>
                </a:solidFill>
                <a:latin typeface="Calibri"/>
                <a:ea typeface="Calibri"/>
                <a:cs typeface="Calibri"/>
              </a:rPr>
              <a:t>Builds confidence to discuss a wider range of career pathways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680835-CA3E-8D62-0861-9CEAD581A33A}"/>
              </a:ext>
            </a:extLst>
          </p:cNvPr>
          <p:cNvSpPr txBox="1"/>
          <p:nvPr/>
        </p:nvSpPr>
        <p:spPr>
          <a:xfrm>
            <a:off x="6353727" y="3581400"/>
            <a:ext cx="2114075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dirty="0">
                <a:solidFill>
                  <a:srgbClr val="00A8A8"/>
                </a:solidFill>
                <a:latin typeface="Calibri"/>
                <a:ea typeface="Calibri"/>
                <a:cs typeface="Calibri"/>
              </a:rPr>
              <a:t>Strengthens teachers as career influencers, beyond academic routes​</a:t>
            </a:r>
          </a:p>
        </p:txBody>
      </p:sp>
      <p:pic>
        <p:nvPicPr>
          <p:cNvPr id="14" name="Picture 13" descr="A blue and white logo&#10;&#10;AI-generated content may be incorrect.">
            <a:extLst>
              <a:ext uri="{FF2B5EF4-FFF2-40B4-BE49-F238E27FC236}">
                <a16:creationId xmlns:a16="http://schemas.microsoft.com/office/drawing/2014/main" id="{CF53FAEF-F3E4-A5F9-5BF5-C430204BCB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7413" t="-11000" r="-14428" b="-11700"/>
          <a:stretch/>
        </p:blipFill>
        <p:spPr>
          <a:xfrm>
            <a:off x="401204" y="2038685"/>
            <a:ext cx="1658773" cy="1543431"/>
          </a:xfrm>
          <a:prstGeom prst="rect">
            <a:avLst/>
          </a:prstGeom>
        </p:spPr>
      </p:pic>
      <p:pic>
        <p:nvPicPr>
          <p:cNvPr id="16" name="Picture 15" descr="A blue and white building with a flag on top&#10;&#10;AI-generated content may be incorrect.">
            <a:extLst>
              <a:ext uri="{FF2B5EF4-FFF2-40B4-BE49-F238E27FC236}">
                <a16:creationId xmlns:a16="http://schemas.microsoft.com/office/drawing/2014/main" id="{4DAD828B-BC55-B03C-5346-E586E143F3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6108" t="-17766" r="-5108" b="-14642"/>
          <a:stretch/>
        </p:blipFill>
        <p:spPr>
          <a:xfrm>
            <a:off x="3703918" y="1942653"/>
            <a:ext cx="1375278" cy="1637326"/>
          </a:xfrm>
          <a:prstGeom prst="rect">
            <a:avLst/>
          </a:prstGeom>
        </p:spPr>
      </p:pic>
      <p:pic>
        <p:nvPicPr>
          <p:cNvPr id="18" name="Picture 17" descr="A light bulb in a circle&#10;&#10;AI-generated content may be incorrect.">
            <a:extLst>
              <a:ext uri="{FF2B5EF4-FFF2-40B4-BE49-F238E27FC236}">
                <a16:creationId xmlns:a16="http://schemas.microsoft.com/office/drawing/2014/main" id="{F5265E03-D03A-4CEA-B6CD-02AA5F463A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-4108" r="-9442" b="-9252"/>
          <a:stretch/>
        </p:blipFill>
        <p:spPr>
          <a:xfrm>
            <a:off x="6721843" y="2128982"/>
            <a:ext cx="1382596" cy="1424521"/>
          </a:xfrm>
          <a:prstGeom prst="rect">
            <a:avLst/>
          </a:prstGeom>
        </p:spPr>
      </p:pic>
      <p:pic>
        <p:nvPicPr>
          <p:cNvPr id="3" name="Picture 2" descr="A blue and white book&#10;&#10;AI-generated content may be incorrect.">
            <a:extLst>
              <a:ext uri="{FF2B5EF4-FFF2-40B4-BE49-F238E27FC236}">
                <a16:creationId xmlns:a16="http://schemas.microsoft.com/office/drawing/2014/main" id="{22B2FF8C-DE98-0101-FAD9-9BEEB9D2361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399" t="-123" r="-510" b="-6153"/>
          <a:stretch/>
        </p:blipFill>
        <p:spPr>
          <a:xfrm>
            <a:off x="9747466" y="2207107"/>
            <a:ext cx="1264599" cy="12743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95B240-A0CA-57AF-D914-1BC993CCBA18}"/>
              </a:ext>
            </a:extLst>
          </p:cNvPr>
          <p:cNvSpPr txBox="1"/>
          <p:nvPr/>
        </p:nvSpPr>
        <p:spPr>
          <a:xfrm>
            <a:off x="9189047" y="3581399"/>
            <a:ext cx="2396836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000" dirty="0">
                <a:solidFill>
                  <a:srgbClr val="00A8A8"/>
                </a:solidFill>
                <a:latin typeface="Calibri"/>
                <a:ea typeface="Calibri"/>
                <a:cs typeface="Calibri"/>
              </a:rPr>
              <a:t>Supports ongoing CPD by embedding careers into staff development, in line with statutory guidance.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6097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b7998e6-b82a-4691-8b94-178a4ba284ea">
      <Terms xmlns="http://schemas.microsoft.com/office/infopath/2007/PartnerControls"/>
    </lcf76f155ced4ddcb4097134ff3c332f>
    <TaxCatchAll xmlns="75ca23ed-fdba-4544-8426-dc162b381dbf" xsi:nil="true"/>
    <m67c126c0765461284e4398e4bd53ad8 xmlns="0b7998e6-b82a-4691-8b94-178a4ba284ea">
      <Terms xmlns="http://schemas.microsoft.com/office/infopath/2007/PartnerControls"/>
    </m67c126c0765461284e4398e4bd53ad8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3EBA5567F16C48BF863E21D3277F25" ma:contentTypeVersion="21" ma:contentTypeDescription="Create a new document." ma:contentTypeScope="" ma:versionID="2cfb31a973a9ec14deb71e397ade25c5">
  <xsd:schema xmlns:xsd="http://www.w3.org/2001/XMLSchema" xmlns:xs="http://www.w3.org/2001/XMLSchema" xmlns:p="http://schemas.microsoft.com/office/2006/metadata/properties" xmlns:ns2="0b7998e6-b82a-4691-8b94-178a4ba284ea" xmlns:ns3="75ca23ed-fdba-4544-8426-dc162b381dbf" targetNamespace="http://schemas.microsoft.com/office/2006/metadata/properties" ma:root="true" ma:fieldsID="a95e4a5e69576ef897ad900f58b8b056" ns2:_="" ns3:_="">
    <xsd:import namespace="0b7998e6-b82a-4691-8b94-178a4ba284ea"/>
    <xsd:import namespace="75ca23ed-fdba-4544-8426-dc162b381dbf"/>
    <xsd:element name="properties">
      <xsd:complexType>
        <xsd:sequence>
          <xsd:element name="documentManagement">
            <xsd:complexType>
              <xsd:all>
                <xsd:element ref="ns2:m67c126c0765461284e4398e4bd53ad8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7998e6-b82a-4691-8b94-178a4ba284ea" elementFormDefault="qualified">
    <xsd:import namespace="http://schemas.microsoft.com/office/2006/documentManagement/types"/>
    <xsd:import namespace="http://schemas.microsoft.com/office/infopath/2007/PartnerControls"/>
    <xsd:element name="m67c126c0765461284e4398e4bd53ad8" ma:index="9" nillable="true" ma:taxonomy="true" ma:internalName="m67c126c0765461284e4398e4bd53ad8" ma:taxonomyFieldName="Document_x0020_Type" ma:displayName="Document Type" ma:default="" ma:fieldId="{667c126c-0765-4612-84e4-398e4bd53ad8}" ma:sspId="f6e0c83f-acaa-4304-b138-9c5a9482c26e" ma:termSetId="78ac366d-73ed-452a-8a2f-816ad01162f7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f6e0c83f-acaa-4304-b138-9c5a9482c26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ca23ed-fdba-4544-8426-dc162b381dbf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eb247ed3-2bc0-47f2-ae39-e0008a7ec21d}" ma:internalName="TaxCatchAll" ma:showField="CatchAllData" ma:web="75ca23ed-fdba-4544-8426-dc162b381db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38E6619-DFC3-4749-9A64-4D5D48B55B5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E88AC4B-D379-4143-8253-26D28A66CF05}">
  <ds:schemaRefs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75ca23ed-fdba-4544-8426-dc162b381dbf"/>
    <ds:schemaRef ds:uri="http://schemas.microsoft.com/office/2006/metadata/properties"/>
    <ds:schemaRef ds:uri="0b7998e6-b82a-4691-8b94-178a4ba284ea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BEFC8EE-B433-4F1A-A1CD-35B8AD3C54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7998e6-b82a-4691-8b94-178a4ba284ea"/>
    <ds:schemaRef ds:uri="75ca23ed-fdba-4544-8426-dc162b381d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4284</TotalTime>
  <Words>1329</Words>
  <Application>Microsoft Office PowerPoint</Application>
  <PresentationFormat>Widescreen</PresentationFormat>
  <Paragraphs>185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Aptos</vt:lpstr>
      <vt:lpstr>Aptos Display</vt:lpstr>
      <vt:lpstr>Arial</vt:lpstr>
      <vt:lpstr>Calibri</vt:lpstr>
      <vt:lpstr>Calibri Light</vt:lpstr>
      <vt:lpstr>Segoe UI</vt:lpstr>
      <vt:lpstr>office theme</vt:lpstr>
      <vt:lpstr>Teacher Encounters</vt:lpstr>
      <vt:lpstr>What is a Teacher Encounter?</vt:lpstr>
      <vt:lpstr>Why do they matter?</vt:lpstr>
      <vt:lpstr>Are there specific benefits for MATs?</vt:lpstr>
      <vt:lpstr>PowerPoint Presentation</vt:lpstr>
      <vt:lpstr>Policy and Ofsted alignment</vt:lpstr>
      <vt:lpstr>Career readiness is an  emerging priority</vt:lpstr>
      <vt:lpstr>PowerPoint Presentation</vt:lpstr>
      <vt:lpstr>Benefits... for teachers</vt:lpstr>
      <vt:lpstr>Benefits... for teachers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Jen Robson</dc:creator>
  <cp:lastModifiedBy>Kerry Senatore</cp:lastModifiedBy>
  <cp:revision>1220</cp:revision>
  <dcterms:created xsi:type="dcterms:W3CDTF">2025-04-25T10:30:32Z</dcterms:created>
  <dcterms:modified xsi:type="dcterms:W3CDTF">2025-05-19T09:24:37Z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0x010100913EBA5567F16C48BF863E21D3277F25</vt:lpwstr>
  </property>
  <property fmtid="{D5CDD505-2E9C-101B-9397-08002B2CF9AE}" pid="3" name="MediaServiceImageTags">
    <vt:lpwstr/>
  </property>
  <property fmtid="{D5CDD505-2E9C-101B-9397-08002B2CF9AE}" pid="4" name="Document_x0020_Type">
    <vt:lpwstr/>
  </property>
  <property fmtid="{D5CDD505-2E9C-101B-9397-08002B2CF9AE}" pid="5" name="Document Type">
    <vt:lpwstr/>
  </property>
</Properties>
</file>