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58" r:id="rId4"/>
    <p:sldId id="260" r:id="rId5"/>
    <p:sldId id="259"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46B4D-775C-412A-96ED-71A5C288846C}" v="148" dt="2024-01-19T13:47:18.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EC37E7-2DFD-4F72-807C-C7CE8DA7E7E1}"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DCD1ED81-86B1-4B5F-9733-5F2090AA4542}">
      <dgm:prSet custT="1"/>
      <dgm:spPr/>
      <dgm:t>
        <a:bodyPr/>
        <a:lstStyle/>
        <a:p>
          <a:pPr>
            <a:lnSpc>
              <a:spcPct val="100000"/>
            </a:lnSpc>
          </a:pPr>
          <a:r>
            <a:rPr lang="en-GB" sz="1600" dirty="0"/>
            <a:t>5 apprenticeship positions available, open to school and college leavers, and new graduates. Levels 3-7.</a:t>
          </a:r>
          <a:endParaRPr lang="en-US" sz="1600" dirty="0"/>
        </a:p>
      </dgm:t>
    </dgm:pt>
    <dgm:pt modelId="{0A94C1A2-AF68-49BA-8F07-140596E9DB82}" type="parTrans" cxnId="{AECF627A-DA79-46EB-8F51-A868E7DD5AC4}">
      <dgm:prSet/>
      <dgm:spPr/>
      <dgm:t>
        <a:bodyPr/>
        <a:lstStyle/>
        <a:p>
          <a:endParaRPr lang="en-US" sz="2000"/>
        </a:p>
      </dgm:t>
    </dgm:pt>
    <dgm:pt modelId="{BB5AE1CD-2333-4728-9865-E8AF895D0068}" type="sibTrans" cxnId="{AECF627A-DA79-46EB-8F51-A868E7DD5AC4}">
      <dgm:prSet/>
      <dgm:spPr/>
      <dgm:t>
        <a:bodyPr/>
        <a:lstStyle/>
        <a:p>
          <a:pPr>
            <a:lnSpc>
              <a:spcPct val="100000"/>
            </a:lnSpc>
          </a:pPr>
          <a:endParaRPr lang="en-US" sz="2000"/>
        </a:p>
      </dgm:t>
    </dgm:pt>
    <dgm:pt modelId="{B46F3208-E540-4F05-945C-00C03E938A05}">
      <dgm:prSet custT="1"/>
      <dgm:spPr/>
      <dgm:t>
        <a:bodyPr/>
        <a:lstStyle/>
        <a:p>
          <a:pPr>
            <a:lnSpc>
              <a:spcPct val="100000"/>
            </a:lnSpc>
          </a:pPr>
          <a:r>
            <a:rPr lang="en-GB" sz="1600" dirty="0"/>
            <a:t>We are seeking bold and innovative thinkers, who can problem solve.</a:t>
          </a:r>
          <a:endParaRPr lang="en-US" sz="1600" dirty="0"/>
        </a:p>
      </dgm:t>
    </dgm:pt>
    <dgm:pt modelId="{03CDB0F1-A854-4870-914E-78DEDF9139EB}" type="parTrans" cxnId="{27157816-76D8-46BF-B646-2F5CB0F5B563}">
      <dgm:prSet/>
      <dgm:spPr/>
      <dgm:t>
        <a:bodyPr/>
        <a:lstStyle/>
        <a:p>
          <a:endParaRPr lang="en-US" sz="2000"/>
        </a:p>
      </dgm:t>
    </dgm:pt>
    <dgm:pt modelId="{8A992CDE-2105-4524-97A1-DF0208120DDA}" type="sibTrans" cxnId="{27157816-76D8-46BF-B646-2F5CB0F5B563}">
      <dgm:prSet/>
      <dgm:spPr/>
      <dgm:t>
        <a:bodyPr/>
        <a:lstStyle/>
        <a:p>
          <a:pPr>
            <a:lnSpc>
              <a:spcPct val="100000"/>
            </a:lnSpc>
          </a:pPr>
          <a:endParaRPr lang="en-US" sz="2000"/>
        </a:p>
      </dgm:t>
    </dgm:pt>
    <dgm:pt modelId="{448F630C-B3C6-438F-AB43-8A86D646A704}">
      <dgm:prSet custT="1"/>
      <dgm:spPr/>
      <dgm:t>
        <a:bodyPr/>
        <a:lstStyle/>
        <a:p>
          <a:pPr>
            <a:lnSpc>
              <a:spcPct val="100000"/>
            </a:lnSpc>
          </a:pPr>
          <a:r>
            <a:rPr lang="en-GB" sz="1600"/>
            <a:t>We are a collaborative organisation, and work in teams.</a:t>
          </a:r>
          <a:endParaRPr lang="en-US" sz="1600"/>
        </a:p>
      </dgm:t>
    </dgm:pt>
    <dgm:pt modelId="{31DC3708-EA1E-499D-8BF3-8F8EDA8347F4}" type="parTrans" cxnId="{887713AF-775C-4B0D-AB77-17D0CDCC3FE7}">
      <dgm:prSet/>
      <dgm:spPr/>
      <dgm:t>
        <a:bodyPr/>
        <a:lstStyle/>
        <a:p>
          <a:endParaRPr lang="en-US" sz="2000"/>
        </a:p>
      </dgm:t>
    </dgm:pt>
    <dgm:pt modelId="{2F939EED-7B96-4046-87BC-3D7A6715ACE3}" type="sibTrans" cxnId="{887713AF-775C-4B0D-AB77-17D0CDCC3FE7}">
      <dgm:prSet/>
      <dgm:spPr/>
      <dgm:t>
        <a:bodyPr/>
        <a:lstStyle/>
        <a:p>
          <a:pPr>
            <a:lnSpc>
              <a:spcPct val="100000"/>
            </a:lnSpc>
          </a:pPr>
          <a:endParaRPr lang="en-US" sz="2000"/>
        </a:p>
      </dgm:t>
    </dgm:pt>
    <dgm:pt modelId="{31CA0BFE-8D54-45AA-844D-41712D1E65C5}">
      <dgm:prSet custT="1"/>
      <dgm:spPr/>
      <dgm:t>
        <a:bodyPr/>
        <a:lstStyle/>
        <a:p>
          <a:pPr>
            <a:lnSpc>
              <a:spcPct val="100000"/>
            </a:lnSpc>
          </a:pPr>
          <a:r>
            <a:rPr lang="en-GB" sz="1600"/>
            <a:t>We train on the job, and value practical skills.</a:t>
          </a:r>
          <a:endParaRPr lang="en-US" sz="1600"/>
        </a:p>
      </dgm:t>
    </dgm:pt>
    <dgm:pt modelId="{82DC27FC-8D44-4CE1-9864-1619A7AA32D1}" type="parTrans" cxnId="{8B261A59-4C54-4168-A25F-98BC977E59E8}">
      <dgm:prSet/>
      <dgm:spPr/>
      <dgm:t>
        <a:bodyPr/>
        <a:lstStyle/>
        <a:p>
          <a:endParaRPr lang="en-US" sz="2000"/>
        </a:p>
      </dgm:t>
    </dgm:pt>
    <dgm:pt modelId="{8A1D9D2F-38DE-41CF-B13F-663A3FC860D0}" type="sibTrans" cxnId="{8B261A59-4C54-4168-A25F-98BC977E59E8}">
      <dgm:prSet/>
      <dgm:spPr/>
      <dgm:t>
        <a:bodyPr/>
        <a:lstStyle/>
        <a:p>
          <a:pPr>
            <a:lnSpc>
              <a:spcPct val="100000"/>
            </a:lnSpc>
          </a:pPr>
          <a:endParaRPr lang="en-US" sz="2000"/>
        </a:p>
      </dgm:t>
    </dgm:pt>
    <dgm:pt modelId="{4DDECB98-B645-4D32-921D-91C4473EB8A4}">
      <dgm:prSet custT="1"/>
      <dgm:spPr/>
      <dgm:t>
        <a:bodyPr/>
        <a:lstStyle/>
        <a:p>
          <a:pPr>
            <a:lnSpc>
              <a:spcPct val="100000"/>
            </a:lnSpc>
          </a:pPr>
          <a:r>
            <a:rPr lang="en-GB" sz="1600"/>
            <a:t>You must be a good communicator and able to present your ideas logically and clearly.</a:t>
          </a:r>
          <a:endParaRPr lang="en-US" sz="1600"/>
        </a:p>
      </dgm:t>
    </dgm:pt>
    <dgm:pt modelId="{43D450A2-3B2B-4B82-A962-CCD7423C6B1A}" type="parTrans" cxnId="{B0377BC5-142C-46C6-8D3A-83BD4EE29CA4}">
      <dgm:prSet/>
      <dgm:spPr/>
      <dgm:t>
        <a:bodyPr/>
        <a:lstStyle/>
        <a:p>
          <a:endParaRPr lang="en-US" sz="2000"/>
        </a:p>
      </dgm:t>
    </dgm:pt>
    <dgm:pt modelId="{D80CA5E2-7DAE-4C03-A636-6D2D75238239}" type="sibTrans" cxnId="{B0377BC5-142C-46C6-8D3A-83BD4EE29CA4}">
      <dgm:prSet/>
      <dgm:spPr/>
      <dgm:t>
        <a:bodyPr/>
        <a:lstStyle/>
        <a:p>
          <a:pPr>
            <a:lnSpc>
              <a:spcPct val="100000"/>
            </a:lnSpc>
          </a:pPr>
          <a:endParaRPr lang="en-US" sz="2000"/>
        </a:p>
      </dgm:t>
    </dgm:pt>
    <dgm:pt modelId="{0EC3134A-ACF3-4284-908E-92C2FCDD12A9}">
      <dgm:prSet custT="1"/>
      <dgm:spPr/>
      <dgm:t>
        <a:bodyPr/>
        <a:lstStyle/>
        <a:p>
          <a:pPr>
            <a:lnSpc>
              <a:spcPct val="100000"/>
            </a:lnSpc>
          </a:pPr>
          <a:r>
            <a:rPr lang="en-GB" sz="1600"/>
            <a:t>You must have excellent IT skills.</a:t>
          </a:r>
          <a:endParaRPr lang="en-US" sz="1600"/>
        </a:p>
      </dgm:t>
    </dgm:pt>
    <dgm:pt modelId="{AEC36F22-A663-4EDD-AB39-4573B8306831}" type="parTrans" cxnId="{1F8AA2EC-C44A-449D-8AD2-DF1081A03B40}">
      <dgm:prSet/>
      <dgm:spPr/>
      <dgm:t>
        <a:bodyPr/>
        <a:lstStyle/>
        <a:p>
          <a:endParaRPr lang="en-US" sz="2000"/>
        </a:p>
      </dgm:t>
    </dgm:pt>
    <dgm:pt modelId="{BD702705-85C1-4A4B-B18C-D35B38C7F724}" type="sibTrans" cxnId="{1F8AA2EC-C44A-449D-8AD2-DF1081A03B40}">
      <dgm:prSet/>
      <dgm:spPr/>
      <dgm:t>
        <a:bodyPr/>
        <a:lstStyle/>
        <a:p>
          <a:endParaRPr lang="en-US" sz="2000"/>
        </a:p>
      </dgm:t>
    </dgm:pt>
    <dgm:pt modelId="{31A8AA01-8AC7-46A2-A62B-22D7F2F192B2}" type="pres">
      <dgm:prSet presAssocID="{A1EC37E7-2DFD-4F72-807C-C7CE8DA7E7E1}" presName="root" presStyleCnt="0">
        <dgm:presLayoutVars>
          <dgm:dir/>
          <dgm:resizeHandles val="exact"/>
        </dgm:presLayoutVars>
      </dgm:prSet>
      <dgm:spPr/>
    </dgm:pt>
    <dgm:pt modelId="{46B4BCE6-85CF-4E04-93A7-CED6EB1F263D}" type="pres">
      <dgm:prSet presAssocID="{A1EC37E7-2DFD-4F72-807C-C7CE8DA7E7E1}" presName="container" presStyleCnt="0">
        <dgm:presLayoutVars>
          <dgm:dir/>
          <dgm:resizeHandles val="exact"/>
        </dgm:presLayoutVars>
      </dgm:prSet>
      <dgm:spPr/>
    </dgm:pt>
    <dgm:pt modelId="{AAEB1256-A6CD-4081-8191-DC58FE0EA0E5}" type="pres">
      <dgm:prSet presAssocID="{DCD1ED81-86B1-4B5F-9733-5F2090AA4542}" presName="compNode" presStyleCnt="0"/>
      <dgm:spPr/>
    </dgm:pt>
    <dgm:pt modelId="{6498E8B6-FFEB-48A4-9D96-F551FBAE6028}" type="pres">
      <dgm:prSet presAssocID="{DCD1ED81-86B1-4B5F-9733-5F2090AA4542}" presName="iconBgRect" presStyleLbl="bgShp" presStyleIdx="0" presStyleCnt="6"/>
      <dgm:spPr/>
    </dgm:pt>
    <dgm:pt modelId="{929A7988-474A-4327-BCA4-4067A86BA6CA}" type="pres">
      <dgm:prSet presAssocID="{DCD1ED81-86B1-4B5F-9733-5F2090AA4542}"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Roll"/>
        </a:ext>
      </dgm:extLst>
    </dgm:pt>
    <dgm:pt modelId="{D6B7DB73-F7A2-4BE8-AB9C-23A46995D51C}" type="pres">
      <dgm:prSet presAssocID="{DCD1ED81-86B1-4B5F-9733-5F2090AA4542}" presName="spaceRect" presStyleCnt="0"/>
      <dgm:spPr/>
    </dgm:pt>
    <dgm:pt modelId="{48E8FDDD-38D3-4DE9-A760-58714293A446}" type="pres">
      <dgm:prSet presAssocID="{DCD1ED81-86B1-4B5F-9733-5F2090AA4542}" presName="textRect" presStyleLbl="revTx" presStyleIdx="0" presStyleCnt="6">
        <dgm:presLayoutVars>
          <dgm:chMax val="1"/>
          <dgm:chPref val="1"/>
        </dgm:presLayoutVars>
      </dgm:prSet>
      <dgm:spPr/>
    </dgm:pt>
    <dgm:pt modelId="{79A16904-358D-4275-ADC7-0E3A3F383884}" type="pres">
      <dgm:prSet presAssocID="{BB5AE1CD-2333-4728-9865-E8AF895D0068}" presName="sibTrans" presStyleLbl="sibTrans2D1" presStyleIdx="0" presStyleCnt="0"/>
      <dgm:spPr/>
    </dgm:pt>
    <dgm:pt modelId="{6F75AA90-B6C7-4ADA-9542-67712BF5DDD3}" type="pres">
      <dgm:prSet presAssocID="{B46F3208-E540-4F05-945C-00C03E938A05}" presName="compNode" presStyleCnt="0"/>
      <dgm:spPr/>
    </dgm:pt>
    <dgm:pt modelId="{FF30C3FD-50DF-4976-BA77-CA3D75086F94}" type="pres">
      <dgm:prSet presAssocID="{B46F3208-E540-4F05-945C-00C03E938A05}" presName="iconBgRect" presStyleLbl="bgShp" presStyleIdx="1" presStyleCnt="6"/>
      <dgm:spPr/>
    </dgm:pt>
    <dgm:pt modelId="{9467E936-A2ED-4083-BF91-6B29E74E8C72}" type="pres">
      <dgm:prSet presAssocID="{B46F3208-E540-4F05-945C-00C03E938A0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620F0C47-7E87-415B-B24B-1A9D7F014A03}" type="pres">
      <dgm:prSet presAssocID="{B46F3208-E540-4F05-945C-00C03E938A05}" presName="spaceRect" presStyleCnt="0"/>
      <dgm:spPr/>
    </dgm:pt>
    <dgm:pt modelId="{11ED0CAF-17C3-4C8D-9F49-4AE247D049A0}" type="pres">
      <dgm:prSet presAssocID="{B46F3208-E540-4F05-945C-00C03E938A05}" presName="textRect" presStyleLbl="revTx" presStyleIdx="1" presStyleCnt="6">
        <dgm:presLayoutVars>
          <dgm:chMax val="1"/>
          <dgm:chPref val="1"/>
        </dgm:presLayoutVars>
      </dgm:prSet>
      <dgm:spPr/>
    </dgm:pt>
    <dgm:pt modelId="{B525C2CA-D6F5-4F7B-A163-454746B28921}" type="pres">
      <dgm:prSet presAssocID="{8A992CDE-2105-4524-97A1-DF0208120DDA}" presName="sibTrans" presStyleLbl="sibTrans2D1" presStyleIdx="0" presStyleCnt="0"/>
      <dgm:spPr/>
    </dgm:pt>
    <dgm:pt modelId="{56A1DEC3-CDAC-4A80-A6E3-7F9C1968C6F1}" type="pres">
      <dgm:prSet presAssocID="{448F630C-B3C6-438F-AB43-8A86D646A704}" presName="compNode" presStyleCnt="0"/>
      <dgm:spPr/>
    </dgm:pt>
    <dgm:pt modelId="{5858EB01-1C49-4E9B-AFCA-53CA7F5E923C}" type="pres">
      <dgm:prSet presAssocID="{448F630C-B3C6-438F-AB43-8A86D646A704}" presName="iconBgRect" presStyleLbl="bgShp" presStyleIdx="2" presStyleCnt="6"/>
      <dgm:spPr/>
    </dgm:pt>
    <dgm:pt modelId="{2E820B3A-AEB4-4728-B84D-11194BEB874C}" type="pres">
      <dgm:prSet presAssocID="{448F630C-B3C6-438F-AB43-8A86D646A704}"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Hierarchy"/>
        </a:ext>
      </dgm:extLst>
    </dgm:pt>
    <dgm:pt modelId="{24A5135D-F20A-45C8-B056-E001DECA9794}" type="pres">
      <dgm:prSet presAssocID="{448F630C-B3C6-438F-AB43-8A86D646A704}" presName="spaceRect" presStyleCnt="0"/>
      <dgm:spPr/>
    </dgm:pt>
    <dgm:pt modelId="{52238C24-71CA-4CC6-B991-B7A1523B8E78}" type="pres">
      <dgm:prSet presAssocID="{448F630C-B3C6-438F-AB43-8A86D646A704}" presName="textRect" presStyleLbl="revTx" presStyleIdx="2" presStyleCnt="6">
        <dgm:presLayoutVars>
          <dgm:chMax val="1"/>
          <dgm:chPref val="1"/>
        </dgm:presLayoutVars>
      </dgm:prSet>
      <dgm:spPr/>
    </dgm:pt>
    <dgm:pt modelId="{DE0E3BDC-25D4-4F8B-97D5-0676F901E4DC}" type="pres">
      <dgm:prSet presAssocID="{2F939EED-7B96-4046-87BC-3D7A6715ACE3}" presName="sibTrans" presStyleLbl="sibTrans2D1" presStyleIdx="0" presStyleCnt="0"/>
      <dgm:spPr/>
    </dgm:pt>
    <dgm:pt modelId="{C9DEE63C-CD8B-40DB-92D1-B20257630CDA}" type="pres">
      <dgm:prSet presAssocID="{31CA0BFE-8D54-45AA-844D-41712D1E65C5}" presName="compNode" presStyleCnt="0"/>
      <dgm:spPr/>
    </dgm:pt>
    <dgm:pt modelId="{CA9114D7-D7DC-48B5-9677-853BA7CF921F}" type="pres">
      <dgm:prSet presAssocID="{31CA0BFE-8D54-45AA-844D-41712D1E65C5}" presName="iconBgRect" presStyleLbl="bgShp" presStyleIdx="3" presStyleCnt="6"/>
      <dgm:spPr/>
    </dgm:pt>
    <dgm:pt modelId="{7ED9BA8B-B1EA-4D20-92AE-D18918804C71}" type="pres">
      <dgm:prSet presAssocID="{31CA0BFE-8D54-45AA-844D-41712D1E65C5}"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8D7DD606-250B-4B8A-ACAF-4488F8A29737}" type="pres">
      <dgm:prSet presAssocID="{31CA0BFE-8D54-45AA-844D-41712D1E65C5}" presName="spaceRect" presStyleCnt="0"/>
      <dgm:spPr/>
    </dgm:pt>
    <dgm:pt modelId="{921BFEEE-48C8-4B09-935B-01339CC9ABBB}" type="pres">
      <dgm:prSet presAssocID="{31CA0BFE-8D54-45AA-844D-41712D1E65C5}" presName="textRect" presStyleLbl="revTx" presStyleIdx="3" presStyleCnt="6">
        <dgm:presLayoutVars>
          <dgm:chMax val="1"/>
          <dgm:chPref val="1"/>
        </dgm:presLayoutVars>
      </dgm:prSet>
      <dgm:spPr/>
    </dgm:pt>
    <dgm:pt modelId="{DBB46C07-6360-4421-A6CF-60F3454E3F38}" type="pres">
      <dgm:prSet presAssocID="{8A1D9D2F-38DE-41CF-B13F-663A3FC860D0}" presName="sibTrans" presStyleLbl="sibTrans2D1" presStyleIdx="0" presStyleCnt="0"/>
      <dgm:spPr/>
    </dgm:pt>
    <dgm:pt modelId="{BE58ADA3-CA97-44BE-AABC-F69B8C9EEAB7}" type="pres">
      <dgm:prSet presAssocID="{4DDECB98-B645-4D32-921D-91C4473EB8A4}" presName="compNode" presStyleCnt="0"/>
      <dgm:spPr/>
    </dgm:pt>
    <dgm:pt modelId="{45D783EE-7CCD-495E-A8CD-B3BD45D3E555}" type="pres">
      <dgm:prSet presAssocID="{4DDECB98-B645-4D32-921D-91C4473EB8A4}" presName="iconBgRect" presStyleLbl="bgShp" presStyleIdx="4" presStyleCnt="6"/>
      <dgm:spPr/>
    </dgm:pt>
    <dgm:pt modelId="{54F4DC66-C845-487A-8947-AE4298EAC80D}" type="pres">
      <dgm:prSet presAssocID="{4DDECB98-B645-4D32-921D-91C4473EB8A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Light Bulb and Gear"/>
        </a:ext>
      </dgm:extLst>
    </dgm:pt>
    <dgm:pt modelId="{092EAD7C-4BC3-4312-AD2D-FB8B567FE1E6}" type="pres">
      <dgm:prSet presAssocID="{4DDECB98-B645-4D32-921D-91C4473EB8A4}" presName="spaceRect" presStyleCnt="0"/>
      <dgm:spPr/>
    </dgm:pt>
    <dgm:pt modelId="{27915B73-45B8-4514-89CF-EB6A09BC9ABC}" type="pres">
      <dgm:prSet presAssocID="{4DDECB98-B645-4D32-921D-91C4473EB8A4}" presName="textRect" presStyleLbl="revTx" presStyleIdx="4" presStyleCnt="6">
        <dgm:presLayoutVars>
          <dgm:chMax val="1"/>
          <dgm:chPref val="1"/>
        </dgm:presLayoutVars>
      </dgm:prSet>
      <dgm:spPr/>
    </dgm:pt>
    <dgm:pt modelId="{9DEFE0F8-715A-4C83-9D7D-E754D9448FFF}" type="pres">
      <dgm:prSet presAssocID="{D80CA5E2-7DAE-4C03-A636-6D2D75238239}" presName="sibTrans" presStyleLbl="sibTrans2D1" presStyleIdx="0" presStyleCnt="0"/>
      <dgm:spPr/>
    </dgm:pt>
    <dgm:pt modelId="{9DAF481B-0CF0-498F-909D-FF33B9D476C7}" type="pres">
      <dgm:prSet presAssocID="{0EC3134A-ACF3-4284-908E-92C2FCDD12A9}" presName="compNode" presStyleCnt="0"/>
      <dgm:spPr/>
    </dgm:pt>
    <dgm:pt modelId="{FA4D9652-7ECC-42A0-8475-C496802AB92E}" type="pres">
      <dgm:prSet presAssocID="{0EC3134A-ACF3-4284-908E-92C2FCDD12A9}" presName="iconBgRect" presStyleLbl="bgShp" presStyleIdx="5" presStyleCnt="6"/>
      <dgm:spPr/>
    </dgm:pt>
    <dgm:pt modelId="{CA9C71C4-74FB-46EE-98B0-842457AB844E}" type="pres">
      <dgm:prSet presAssocID="{0EC3134A-ACF3-4284-908E-92C2FCDD12A9}"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Laptop with solid fill"/>
        </a:ext>
      </dgm:extLst>
    </dgm:pt>
    <dgm:pt modelId="{925CF09B-036D-462E-911F-24DD15ED38DF}" type="pres">
      <dgm:prSet presAssocID="{0EC3134A-ACF3-4284-908E-92C2FCDD12A9}" presName="spaceRect" presStyleCnt="0"/>
      <dgm:spPr/>
    </dgm:pt>
    <dgm:pt modelId="{FB65ABBD-6F77-44EE-8EF0-4175F6488DFF}" type="pres">
      <dgm:prSet presAssocID="{0EC3134A-ACF3-4284-908E-92C2FCDD12A9}" presName="textRect" presStyleLbl="revTx" presStyleIdx="5" presStyleCnt="6">
        <dgm:presLayoutVars>
          <dgm:chMax val="1"/>
          <dgm:chPref val="1"/>
        </dgm:presLayoutVars>
      </dgm:prSet>
      <dgm:spPr/>
    </dgm:pt>
  </dgm:ptLst>
  <dgm:cxnLst>
    <dgm:cxn modelId="{F16A2C0A-11CF-4C05-9AE2-57B5F2C20F2D}" type="presOf" srcId="{0EC3134A-ACF3-4284-908E-92C2FCDD12A9}" destId="{FB65ABBD-6F77-44EE-8EF0-4175F6488DFF}" srcOrd="0" destOrd="0" presId="urn:microsoft.com/office/officeart/2018/2/layout/IconCircleList"/>
    <dgm:cxn modelId="{27157816-76D8-46BF-B646-2F5CB0F5B563}" srcId="{A1EC37E7-2DFD-4F72-807C-C7CE8DA7E7E1}" destId="{B46F3208-E540-4F05-945C-00C03E938A05}" srcOrd="1" destOrd="0" parTransId="{03CDB0F1-A854-4870-914E-78DEDF9139EB}" sibTransId="{8A992CDE-2105-4524-97A1-DF0208120DDA}"/>
    <dgm:cxn modelId="{499DF735-530A-4D31-8688-DE99D61D98B0}" type="presOf" srcId="{A1EC37E7-2DFD-4F72-807C-C7CE8DA7E7E1}" destId="{31A8AA01-8AC7-46A2-A62B-22D7F2F192B2}" srcOrd="0" destOrd="0" presId="urn:microsoft.com/office/officeart/2018/2/layout/IconCircleList"/>
    <dgm:cxn modelId="{02BBD23C-B74B-4CE5-87F2-E60AC7C80CFD}" type="presOf" srcId="{4DDECB98-B645-4D32-921D-91C4473EB8A4}" destId="{27915B73-45B8-4514-89CF-EB6A09BC9ABC}" srcOrd="0" destOrd="0" presId="urn:microsoft.com/office/officeart/2018/2/layout/IconCircleList"/>
    <dgm:cxn modelId="{8B261A59-4C54-4168-A25F-98BC977E59E8}" srcId="{A1EC37E7-2DFD-4F72-807C-C7CE8DA7E7E1}" destId="{31CA0BFE-8D54-45AA-844D-41712D1E65C5}" srcOrd="3" destOrd="0" parTransId="{82DC27FC-8D44-4CE1-9864-1619A7AA32D1}" sibTransId="{8A1D9D2F-38DE-41CF-B13F-663A3FC860D0}"/>
    <dgm:cxn modelId="{469BAF59-58AD-4D2B-B538-9AA5F577B47A}" type="presOf" srcId="{DCD1ED81-86B1-4B5F-9733-5F2090AA4542}" destId="{48E8FDDD-38D3-4DE9-A760-58714293A446}" srcOrd="0" destOrd="0" presId="urn:microsoft.com/office/officeart/2018/2/layout/IconCircleList"/>
    <dgm:cxn modelId="{AECF627A-DA79-46EB-8F51-A868E7DD5AC4}" srcId="{A1EC37E7-2DFD-4F72-807C-C7CE8DA7E7E1}" destId="{DCD1ED81-86B1-4B5F-9733-5F2090AA4542}" srcOrd="0" destOrd="0" parTransId="{0A94C1A2-AF68-49BA-8F07-140596E9DB82}" sibTransId="{BB5AE1CD-2333-4728-9865-E8AF895D0068}"/>
    <dgm:cxn modelId="{0108DE5A-123A-4427-9B96-FFB6C49FBDB1}" type="presOf" srcId="{448F630C-B3C6-438F-AB43-8A86D646A704}" destId="{52238C24-71CA-4CC6-B991-B7A1523B8E78}" srcOrd="0" destOrd="0" presId="urn:microsoft.com/office/officeart/2018/2/layout/IconCircleList"/>
    <dgm:cxn modelId="{2C2CBC92-AB88-48A0-99CB-6712A8CC22E8}" type="presOf" srcId="{8A1D9D2F-38DE-41CF-B13F-663A3FC860D0}" destId="{DBB46C07-6360-4421-A6CF-60F3454E3F38}" srcOrd="0" destOrd="0" presId="urn:microsoft.com/office/officeart/2018/2/layout/IconCircleList"/>
    <dgm:cxn modelId="{887713AF-775C-4B0D-AB77-17D0CDCC3FE7}" srcId="{A1EC37E7-2DFD-4F72-807C-C7CE8DA7E7E1}" destId="{448F630C-B3C6-438F-AB43-8A86D646A704}" srcOrd="2" destOrd="0" parTransId="{31DC3708-EA1E-499D-8BF3-8F8EDA8347F4}" sibTransId="{2F939EED-7B96-4046-87BC-3D7A6715ACE3}"/>
    <dgm:cxn modelId="{F9AD52AF-2B49-46BA-B968-8B7591E9F08E}" type="presOf" srcId="{8A992CDE-2105-4524-97A1-DF0208120DDA}" destId="{B525C2CA-D6F5-4F7B-A163-454746B28921}" srcOrd="0" destOrd="0" presId="urn:microsoft.com/office/officeart/2018/2/layout/IconCircleList"/>
    <dgm:cxn modelId="{20AF5CBF-E8EE-4777-B337-90FBC974E3B4}" type="presOf" srcId="{D80CA5E2-7DAE-4C03-A636-6D2D75238239}" destId="{9DEFE0F8-715A-4C83-9D7D-E754D9448FFF}" srcOrd="0" destOrd="0" presId="urn:microsoft.com/office/officeart/2018/2/layout/IconCircleList"/>
    <dgm:cxn modelId="{8E238FC1-5A19-4703-AAD3-5B8BE3250420}" type="presOf" srcId="{B46F3208-E540-4F05-945C-00C03E938A05}" destId="{11ED0CAF-17C3-4C8D-9F49-4AE247D049A0}" srcOrd="0" destOrd="0" presId="urn:microsoft.com/office/officeart/2018/2/layout/IconCircleList"/>
    <dgm:cxn modelId="{E2B1C7C3-7224-4E14-8A46-18C7800FB89C}" type="presOf" srcId="{31CA0BFE-8D54-45AA-844D-41712D1E65C5}" destId="{921BFEEE-48C8-4B09-935B-01339CC9ABBB}" srcOrd="0" destOrd="0" presId="urn:microsoft.com/office/officeart/2018/2/layout/IconCircleList"/>
    <dgm:cxn modelId="{B0377BC5-142C-46C6-8D3A-83BD4EE29CA4}" srcId="{A1EC37E7-2DFD-4F72-807C-C7CE8DA7E7E1}" destId="{4DDECB98-B645-4D32-921D-91C4473EB8A4}" srcOrd="4" destOrd="0" parTransId="{43D450A2-3B2B-4B82-A962-CCD7423C6B1A}" sibTransId="{D80CA5E2-7DAE-4C03-A636-6D2D75238239}"/>
    <dgm:cxn modelId="{A6F267DB-D9CC-4226-B3B8-84A02AB18A20}" type="presOf" srcId="{2F939EED-7B96-4046-87BC-3D7A6715ACE3}" destId="{DE0E3BDC-25D4-4F8B-97D5-0676F901E4DC}" srcOrd="0" destOrd="0" presId="urn:microsoft.com/office/officeart/2018/2/layout/IconCircleList"/>
    <dgm:cxn modelId="{161DDFE4-10B1-4283-BDCE-0FAA757F4C80}" type="presOf" srcId="{BB5AE1CD-2333-4728-9865-E8AF895D0068}" destId="{79A16904-358D-4275-ADC7-0E3A3F383884}" srcOrd="0" destOrd="0" presId="urn:microsoft.com/office/officeart/2018/2/layout/IconCircleList"/>
    <dgm:cxn modelId="{1F8AA2EC-C44A-449D-8AD2-DF1081A03B40}" srcId="{A1EC37E7-2DFD-4F72-807C-C7CE8DA7E7E1}" destId="{0EC3134A-ACF3-4284-908E-92C2FCDD12A9}" srcOrd="5" destOrd="0" parTransId="{AEC36F22-A663-4EDD-AB39-4573B8306831}" sibTransId="{BD702705-85C1-4A4B-B18C-D35B38C7F724}"/>
    <dgm:cxn modelId="{947792E4-0012-4FD4-A4ED-3C7786AE2F98}" type="presParOf" srcId="{31A8AA01-8AC7-46A2-A62B-22D7F2F192B2}" destId="{46B4BCE6-85CF-4E04-93A7-CED6EB1F263D}" srcOrd="0" destOrd="0" presId="urn:microsoft.com/office/officeart/2018/2/layout/IconCircleList"/>
    <dgm:cxn modelId="{2EB94219-E09B-4C14-A261-BAE271E1ADAB}" type="presParOf" srcId="{46B4BCE6-85CF-4E04-93A7-CED6EB1F263D}" destId="{AAEB1256-A6CD-4081-8191-DC58FE0EA0E5}" srcOrd="0" destOrd="0" presId="urn:microsoft.com/office/officeart/2018/2/layout/IconCircleList"/>
    <dgm:cxn modelId="{4B12DEFD-907C-4064-97BC-728152952718}" type="presParOf" srcId="{AAEB1256-A6CD-4081-8191-DC58FE0EA0E5}" destId="{6498E8B6-FFEB-48A4-9D96-F551FBAE6028}" srcOrd="0" destOrd="0" presId="urn:microsoft.com/office/officeart/2018/2/layout/IconCircleList"/>
    <dgm:cxn modelId="{12DA1533-A153-4A4B-B3AA-1B97DFA6753E}" type="presParOf" srcId="{AAEB1256-A6CD-4081-8191-DC58FE0EA0E5}" destId="{929A7988-474A-4327-BCA4-4067A86BA6CA}" srcOrd="1" destOrd="0" presId="urn:microsoft.com/office/officeart/2018/2/layout/IconCircleList"/>
    <dgm:cxn modelId="{C6D3739E-DC2A-4154-91DA-B86E944F82B2}" type="presParOf" srcId="{AAEB1256-A6CD-4081-8191-DC58FE0EA0E5}" destId="{D6B7DB73-F7A2-4BE8-AB9C-23A46995D51C}" srcOrd="2" destOrd="0" presId="urn:microsoft.com/office/officeart/2018/2/layout/IconCircleList"/>
    <dgm:cxn modelId="{4ACA6766-6F12-49AE-812A-E842EFB4605B}" type="presParOf" srcId="{AAEB1256-A6CD-4081-8191-DC58FE0EA0E5}" destId="{48E8FDDD-38D3-4DE9-A760-58714293A446}" srcOrd="3" destOrd="0" presId="urn:microsoft.com/office/officeart/2018/2/layout/IconCircleList"/>
    <dgm:cxn modelId="{C68F780B-618A-40EC-9646-F6F42744B674}" type="presParOf" srcId="{46B4BCE6-85CF-4E04-93A7-CED6EB1F263D}" destId="{79A16904-358D-4275-ADC7-0E3A3F383884}" srcOrd="1" destOrd="0" presId="urn:microsoft.com/office/officeart/2018/2/layout/IconCircleList"/>
    <dgm:cxn modelId="{B9944EC0-C8BD-40FA-9E07-A751BD96055C}" type="presParOf" srcId="{46B4BCE6-85CF-4E04-93A7-CED6EB1F263D}" destId="{6F75AA90-B6C7-4ADA-9542-67712BF5DDD3}" srcOrd="2" destOrd="0" presId="urn:microsoft.com/office/officeart/2018/2/layout/IconCircleList"/>
    <dgm:cxn modelId="{8F28D9D3-4F59-43C9-A912-A4AE956E5D00}" type="presParOf" srcId="{6F75AA90-B6C7-4ADA-9542-67712BF5DDD3}" destId="{FF30C3FD-50DF-4976-BA77-CA3D75086F94}" srcOrd="0" destOrd="0" presId="urn:microsoft.com/office/officeart/2018/2/layout/IconCircleList"/>
    <dgm:cxn modelId="{3DA67954-9FE0-4E60-B36D-D60DE7AC9B69}" type="presParOf" srcId="{6F75AA90-B6C7-4ADA-9542-67712BF5DDD3}" destId="{9467E936-A2ED-4083-BF91-6B29E74E8C72}" srcOrd="1" destOrd="0" presId="urn:microsoft.com/office/officeart/2018/2/layout/IconCircleList"/>
    <dgm:cxn modelId="{5E4251FF-7C0B-4E89-96DA-DCA7270FF13D}" type="presParOf" srcId="{6F75AA90-B6C7-4ADA-9542-67712BF5DDD3}" destId="{620F0C47-7E87-415B-B24B-1A9D7F014A03}" srcOrd="2" destOrd="0" presId="urn:microsoft.com/office/officeart/2018/2/layout/IconCircleList"/>
    <dgm:cxn modelId="{5092A0A6-8D22-4676-909F-426D079F7DF3}" type="presParOf" srcId="{6F75AA90-B6C7-4ADA-9542-67712BF5DDD3}" destId="{11ED0CAF-17C3-4C8D-9F49-4AE247D049A0}" srcOrd="3" destOrd="0" presId="urn:microsoft.com/office/officeart/2018/2/layout/IconCircleList"/>
    <dgm:cxn modelId="{7EA311E7-3828-43AA-A5AE-6C53FC585406}" type="presParOf" srcId="{46B4BCE6-85CF-4E04-93A7-CED6EB1F263D}" destId="{B525C2CA-D6F5-4F7B-A163-454746B28921}" srcOrd="3" destOrd="0" presId="urn:microsoft.com/office/officeart/2018/2/layout/IconCircleList"/>
    <dgm:cxn modelId="{43B28969-9EF6-45B7-8711-2C501A4C641B}" type="presParOf" srcId="{46B4BCE6-85CF-4E04-93A7-CED6EB1F263D}" destId="{56A1DEC3-CDAC-4A80-A6E3-7F9C1968C6F1}" srcOrd="4" destOrd="0" presId="urn:microsoft.com/office/officeart/2018/2/layout/IconCircleList"/>
    <dgm:cxn modelId="{5D51E870-48D5-4F3A-A6AA-4DF68126DCC2}" type="presParOf" srcId="{56A1DEC3-CDAC-4A80-A6E3-7F9C1968C6F1}" destId="{5858EB01-1C49-4E9B-AFCA-53CA7F5E923C}" srcOrd="0" destOrd="0" presId="urn:microsoft.com/office/officeart/2018/2/layout/IconCircleList"/>
    <dgm:cxn modelId="{9ADA7231-4583-41CF-8A9F-8929595F3D5A}" type="presParOf" srcId="{56A1DEC3-CDAC-4A80-A6E3-7F9C1968C6F1}" destId="{2E820B3A-AEB4-4728-B84D-11194BEB874C}" srcOrd="1" destOrd="0" presId="urn:microsoft.com/office/officeart/2018/2/layout/IconCircleList"/>
    <dgm:cxn modelId="{29249D33-F1E4-4F5C-8392-8BC40A820731}" type="presParOf" srcId="{56A1DEC3-CDAC-4A80-A6E3-7F9C1968C6F1}" destId="{24A5135D-F20A-45C8-B056-E001DECA9794}" srcOrd="2" destOrd="0" presId="urn:microsoft.com/office/officeart/2018/2/layout/IconCircleList"/>
    <dgm:cxn modelId="{7478E49D-25A6-45D9-B5C2-7D5A9E405083}" type="presParOf" srcId="{56A1DEC3-CDAC-4A80-A6E3-7F9C1968C6F1}" destId="{52238C24-71CA-4CC6-B991-B7A1523B8E78}" srcOrd="3" destOrd="0" presId="urn:microsoft.com/office/officeart/2018/2/layout/IconCircleList"/>
    <dgm:cxn modelId="{446F51D2-D7C3-4923-B1B9-0AFFFE3E821C}" type="presParOf" srcId="{46B4BCE6-85CF-4E04-93A7-CED6EB1F263D}" destId="{DE0E3BDC-25D4-4F8B-97D5-0676F901E4DC}" srcOrd="5" destOrd="0" presId="urn:microsoft.com/office/officeart/2018/2/layout/IconCircleList"/>
    <dgm:cxn modelId="{63DF1420-8E94-41D6-92B3-662C4B5D22DA}" type="presParOf" srcId="{46B4BCE6-85CF-4E04-93A7-CED6EB1F263D}" destId="{C9DEE63C-CD8B-40DB-92D1-B20257630CDA}" srcOrd="6" destOrd="0" presId="urn:microsoft.com/office/officeart/2018/2/layout/IconCircleList"/>
    <dgm:cxn modelId="{59A3FB96-2C76-4FE9-A6A0-E1B13EB2F2B3}" type="presParOf" srcId="{C9DEE63C-CD8B-40DB-92D1-B20257630CDA}" destId="{CA9114D7-D7DC-48B5-9677-853BA7CF921F}" srcOrd="0" destOrd="0" presId="urn:microsoft.com/office/officeart/2018/2/layout/IconCircleList"/>
    <dgm:cxn modelId="{B2B487C8-998C-4424-BFF9-A5E18EDCA41B}" type="presParOf" srcId="{C9DEE63C-CD8B-40DB-92D1-B20257630CDA}" destId="{7ED9BA8B-B1EA-4D20-92AE-D18918804C71}" srcOrd="1" destOrd="0" presId="urn:microsoft.com/office/officeart/2018/2/layout/IconCircleList"/>
    <dgm:cxn modelId="{5ECD6A99-6960-4657-A8CE-94FEC8A3CBB5}" type="presParOf" srcId="{C9DEE63C-CD8B-40DB-92D1-B20257630CDA}" destId="{8D7DD606-250B-4B8A-ACAF-4488F8A29737}" srcOrd="2" destOrd="0" presId="urn:microsoft.com/office/officeart/2018/2/layout/IconCircleList"/>
    <dgm:cxn modelId="{20C97B46-9653-433A-B1F2-4E273068EDEE}" type="presParOf" srcId="{C9DEE63C-CD8B-40DB-92D1-B20257630CDA}" destId="{921BFEEE-48C8-4B09-935B-01339CC9ABBB}" srcOrd="3" destOrd="0" presId="urn:microsoft.com/office/officeart/2018/2/layout/IconCircleList"/>
    <dgm:cxn modelId="{15BE958C-8477-48F9-8EDF-DFCF685F588F}" type="presParOf" srcId="{46B4BCE6-85CF-4E04-93A7-CED6EB1F263D}" destId="{DBB46C07-6360-4421-A6CF-60F3454E3F38}" srcOrd="7" destOrd="0" presId="urn:microsoft.com/office/officeart/2018/2/layout/IconCircleList"/>
    <dgm:cxn modelId="{6517F40F-2C37-4CD1-A5CC-49C544FFFF4C}" type="presParOf" srcId="{46B4BCE6-85CF-4E04-93A7-CED6EB1F263D}" destId="{BE58ADA3-CA97-44BE-AABC-F69B8C9EEAB7}" srcOrd="8" destOrd="0" presId="urn:microsoft.com/office/officeart/2018/2/layout/IconCircleList"/>
    <dgm:cxn modelId="{9B3E25B5-E3CC-4E6E-A9DB-BAC4EA0FFFCD}" type="presParOf" srcId="{BE58ADA3-CA97-44BE-AABC-F69B8C9EEAB7}" destId="{45D783EE-7CCD-495E-A8CD-B3BD45D3E555}" srcOrd="0" destOrd="0" presId="urn:microsoft.com/office/officeart/2018/2/layout/IconCircleList"/>
    <dgm:cxn modelId="{719F8068-92AA-41D7-BD17-41D95ACCAF10}" type="presParOf" srcId="{BE58ADA3-CA97-44BE-AABC-F69B8C9EEAB7}" destId="{54F4DC66-C845-487A-8947-AE4298EAC80D}" srcOrd="1" destOrd="0" presId="urn:microsoft.com/office/officeart/2018/2/layout/IconCircleList"/>
    <dgm:cxn modelId="{8032D84F-3701-4605-BD10-CFEE6241CB55}" type="presParOf" srcId="{BE58ADA3-CA97-44BE-AABC-F69B8C9EEAB7}" destId="{092EAD7C-4BC3-4312-AD2D-FB8B567FE1E6}" srcOrd="2" destOrd="0" presId="urn:microsoft.com/office/officeart/2018/2/layout/IconCircleList"/>
    <dgm:cxn modelId="{9E2DB95D-F977-47E5-906F-4F7DFD1D989E}" type="presParOf" srcId="{BE58ADA3-CA97-44BE-AABC-F69B8C9EEAB7}" destId="{27915B73-45B8-4514-89CF-EB6A09BC9ABC}" srcOrd="3" destOrd="0" presId="urn:microsoft.com/office/officeart/2018/2/layout/IconCircleList"/>
    <dgm:cxn modelId="{6EC06AD2-A9B8-4735-AA1A-7574D439FB46}" type="presParOf" srcId="{46B4BCE6-85CF-4E04-93A7-CED6EB1F263D}" destId="{9DEFE0F8-715A-4C83-9D7D-E754D9448FFF}" srcOrd="9" destOrd="0" presId="urn:microsoft.com/office/officeart/2018/2/layout/IconCircleList"/>
    <dgm:cxn modelId="{96635429-B0EE-4AD6-A7A2-9FB7A0E73A9E}" type="presParOf" srcId="{46B4BCE6-85CF-4E04-93A7-CED6EB1F263D}" destId="{9DAF481B-0CF0-498F-909D-FF33B9D476C7}" srcOrd="10" destOrd="0" presId="urn:microsoft.com/office/officeart/2018/2/layout/IconCircleList"/>
    <dgm:cxn modelId="{898B4027-5BC8-4923-90B5-5078F7434EAB}" type="presParOf" srcId="{9DAF481B-0CF0-498F-909D-FF33B9D476C7}" destId="{FA4D9652-7ECC-42A0-8475-C496802AB92E}" srcOrd="0" destOrd="0" presId="urn:microsoft.com/office/officeart/2018/2/layout/IconCircleList"/>
    <dgm:cxn modelId="{B9B9CF76-7184-426C-8D81-9807D024F128}" type="presParOf" srcId="{9DAF481B-0CF0-498F-909D-FF33B9D476C7}" destId="{CA9C71C4-74FB-46EE-98B0-842457AB844E}" srcOrd="1" destOrd="0" presId="urn:microsoft.com/office/officeart/2018/2/layout/IconCircleList"/>
    <dgm:cxn modelId="{492B8EDC-8C59-40F4-9841-BCB41F0327BC}" type="presParOf" srcId="{9DAF481B-0CF0-498F-909D-FF33B9D476C7}" destId="{925CF09B-036D-462E-911F-24DD15ED38DF}" srcOrd="2" destOrd="0" presId="urn:microsoft.com/office/officeart/2018/2/layout/IconCircleList"/>
    <dgm:cxn modelId="{3AA3FF68-FBFD-445E-AF98-CF7A234FA7AF}" type="presParOf" srcId="{9DAF481B-0CF0-498F-909D-FF33B9D476C7}" destId="{FB65ABBD-6F77-44EE-8EF0-4175F6488D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98E8B6-FFEB-48A4-9D96-F551FBAE6028}">
      <dsp:nvSpPr>
        <dsp:cNvPr id="0" name=""/>
        <dsp:cNvSpPr/>
      </dsp:nvSpPr>
      <dsp:spPr>
        <a:xfrm>
          <a:off x="1653000" y="22806"/>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A7988-474A-4327-BCA4-4067A86BA6CA}">
      <dsp:nvSpPr>
        <dsp:cNvPr id="0" name=""/>
        <dsp:cNvSpPr/>
      </dsp:nvSpPr>
      <dsp:spPr>
        <a:xfrm>
          <a:off x="1884412" y="254218"/>
          <a:ext cx="639137" cy="6391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E8FDDD-38D3-4DE9-A760-58714293A446}">
      <dsp:nvSpPr>
        <dsp:cNvPr id="0" name=""/>
        <dsp:cNvSpPr/>
      </dsp:nvSpPr>
      <dsp:spPr>
        <a:xfrm>
          <a:off x="2991096" y="22806"/>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5 apprenticeship positions available, open to school and college leavers, and new graduates. Levels 3-7.</a:t>
          </a:r>
          <a:endParaRPr lang="en-US" sz="1600" kern="1200" dirty="0"/>
        </a:p>
      </dsp:txBody>
      <dsp:txXfrm>
        <a:off x="2991096" y="22806"/>
        <a:ext cx="2597481" cy="1101961"/>
      </dsp:txXfrm>
    </dsp:sp>
    <dsp:sp modelId="{FF30C3FD-50DF-4976-BA77-CA3D75086F94}">
      <dsp:nvSpPr>
        <dsp:cNvPr id="0" name=""/>
        <dsp:cNvSpPr/>
      </dsp:nvSpPr>
      <dsp:spPr>
        <a:xfrm>
          <a:off x="6041169" y="22806"/>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67E936-A2ED-4083-BF91-6B29E74E8C72}">
      <dsp:nvSpPr>
        <dsp:cNvPr id="0" name=""/>
        <dsp:cNvSpPr/>
      </dsp:nvSpPr>
      <dsp:spPr>
        <a:xfrm>
          <a:off x="6272581" y="254218"/>
          <a:ext cx="639137" cy="6391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D0CAF-17C3-4C8D-9F49-4AE247D049A0}">
      <dsp:nvSpPr>
        <dsp:cNvPr id="0" name=""/>
        <dsp:cNvSpPr/>
      </dsp:nvSpPr>
      <dsp:spPr>
        <a:xfrm>
          <a:off x="7379265" y="22806"/>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dirty="0"/>
            <a:t>We are seeking bold and innovative thinkers, who can problem solve.</a:t>
          </a:r>
          <a:endParaRPr lang="en-US" sz="1600" kern="1200" dirty="0"/>
        </a:p>
      </dsp:txBody>
      <dsp:txXfrm>
        <a:off x="7379265" y="22806"/>
        <a:ext cx="2597481" cy="1101961"/>
      </dsp:txXfrm>
    </dsp:sp>
    <dsp:sp modelId="{5858EB01-1C49-4E9B-AFCA-53CA7F5E923C}">
      <dsp:nvSpPr>
        <dsp:cNvPr id="0" name=""/>
        <dsp:cNvSpPr/>
      </dsp:nvSpPr>
      <dsp:spPr>
        <a:xfrm>
          <a:off x="1653000" y="1988032"/>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820B3A-AEB4-4728-B84D-11194BEB874C}">
      <dsp:nvSpPr>
        <dsp:cNvPr id="0" name=""/>
        <dsp:cNvSpPr/>
      </dsp:nvSpPr>
      <dsp:spPr>
        <a:xfrm>
          <a:off x="1884412" y="2219444"/>
          <a:ext cx="639137" cy="6391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238C24-71CA-4CC6-B991-B7A1523B8E78}">
      <dsp:nvSpPr>
        <dsp:cNvPr id="0" name=""/>
        <dsp:cNvSpPr/>
      </dsp:nvSpPr>
      <dsp:spPr>
        <a:xfrm>
          <a:off x="2991096" y="1988032"/>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We are a collaborative organisation, and work in teams.</a:t>
          </a:r>
          <a:endParaRPr lang="en-US" sz="1600" kern="1200"/>
        </a:p>
      </dsp:txBody>
      <dsp:txXfrm>
        <a:off x="2991096" y="1988032"/>
        <a:ext cx="2597481" cy="1101961"/>
      </dsp:txXfrm>
    </dsp:sp>
    <dsp:sp modelId="{CA9114D7-D7DC-48B5-9677-853BA7CF921F}">
      <dsp:nvSpPr>
        <dsp:cNvPr id="0" name=""/>
        <dsp:cNvSpPr/>
      </dsp:nvSpPr>
      <dsp:spPr>
        <a:xfrm>
          <a:off x="6041169" y="1988032"/>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D9BA8B-B1EA-4D20-92AE-D18918804C71}">
      <dsp:nvSpPr>
        <dsp:cNvPr id="0" name=""/>
        <dsp:cNvSpPr/>
      </dsp:nvSpPr>
      <dsp:spPr>
        <a:xfrm>
          <a:off x="6272581" y="2219444"/>
          <a:ext cx="639137" cy="6391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21BFEEE-48C8-4B09-935B-01339CC9ABBB}">
      <dsp:nvSpPr>
        <dsp:cNvPr id="0" name=""/>
        <dsp:cNvSpPr/>
      </dsp:nvSpPr>
      <dsp:spPr>
        <a:xfrm>
          <a:off x="7379265" y="1988032"/>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We train on the job, and value practical skills.</a:t>
          </a:r>
          <a:endParaRPr lang="en-US" sz="1600" kern="1200"/>
        </a:p>
      </dsp:txBody>
      <dsp:txXfrm>
        <a:off x="7379265" y="1988032"/>
        <a:ext cx="2597481" cy="1101961"/>
      </dsp:txXfrm>
    </dsp:sp>
    <dsp:sp modelId="{45D783EE-7CCD-495E-A8CD-B3BD45D3E555}">
      <dsp:nvSpPr>
        <dsp:cNvPr id="0" name=""/>
        <dsp:cNvSpPr/>
      </dsp:nvSpPr>
      <dsp:spPr>
        <a:xfrm>
          <a:off x="1653000" y="3953258"/>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F4DC66-C845-487A-8947-AE4298EAC80D}">
      <dsp:nvSpPr>
        <dsp:cNvPr id="0" name=""/>
        <dsp:cNvSpPr/>
      </dsp:nvSpPr>
      <dsp:spPr>
        <a:xfrm>
          <a:off x="1884412" y="4184670"/>
          <a:ext cx="639137" cy="6391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915B73-45B8-4514-89CF-EB6A09BC9ABC}">
      <dsp:nvSpPr>
        <dsp:cNvPr id="0" name=""/>
        <dsp:cNvSpPr/>
      </dsp:nvSpPr>
      <dsp:spPr>
        <a:xfrm>
          <a:off x="2991096" y="3953258"/>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You must be a good communicator and able to present your ideas logically and clearly.</a:t>
          </a:r>
          <a:endParaRPr lang="en-US" sz="1600" kern="1200"/>
        </a:p>
      </dsp:txBody>
      <dsp:txXfrm>
        <a:off x="2991096" y="3953258"/>
        <a:ext cx="2597481" cy="1101961"/>
      </dsp:txXfrm>
    </dsp:sp>
    <dsp:sp modelId="{FA4D9652-7ECC-42A0-8475-C496802AB92E}">
      <dsp:nvSpPr>
        <dsp:cNvPr id="0" name=""/>
        <dsp:cNvSpPr/>
      </dsp:nvSpPr>
      <dsp:spPr>
        <a:xfrm>
          <a:off x="6041169" y="3953258"/>
          <a:ext cx="1101961" cy="110196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9C71C4-74FB-46EE-98B0-842457AB844E}">
      <dsp:nvSpPr>
        <dsp:cNvPr id="0" name=""/>
        <dsp:cNvSpPr/>
      </dsp:nvSpPr>
      <dsp:spPr>
        <a:xfrm>
          <a:off x="6272581" y="4184670"/>
          <a:ext cx="639137" cy="639137"/>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65ABBD-6F77-44EE-8EF0-4175F6488DFF}">
      <dsp:nvSpPr>
        <dsp:cNvPr id="0" name=""/>
        <dsp:cNvSpPr/>
      </dsp:nvSpPr>
      <dsp:spPr>
        <a:xfrm>
          <a:off x="7379265" y="3953258"/>
          <a:ext cx="2597481" cy="11019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100000"/>
            </a:lnSpc>
            <a:spcBef>
              <a:spcPct val="0"/>
            </a:spcBef>
            <a:spcAft>
              <a:spcPct val="35000"/>
            </a:spcAft>
            <a:buNone/>
          </a:pPr>
          <a:r>
            <a:rPr lang="en-GB" sz="1600" kern="1200"/>
            <a:t>You must have excellent IT skills.</a:t>
          </a:r>
          <a:endParaRPr lang="en-US" sz="1600" kern="1200"/>
        </a:p>
      </dsp:txBody>
      <dsp:txXfrm>
        <a:off x="7379265" y="3953258"/>
        <a:ext cx="2597481" cy="1101961"/>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46650-3C36-418F-5F1C-FAFA5BAEB9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CE1C68E-B94A-7019-B515-B2DA397719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D208F99-E76D-363D-A152-ABBC70C30443}"/>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C824EE51-4E9C-4407-B25A-9A86EC00BDD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6B86647-8DC6-F740-0BBF-4635E2F905F9}"/>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2760210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0BE6-1E15-DD68-B453-D92762FBE26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81F1D0-07D9-32E1-CF24-82180F8135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754D4A-950C-320A-5868-9E5ECA4601BB}"/>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1CB024E0-D2FF-D374-D0B3-B99666AA741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7D09379-324B-3372-369E-57BA594970EA}"/>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219613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8B994E-BDF9-268D-6F89-1A1645DCD1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7599458-4FB4-C272-D519-59C5B3414E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D597D7-6594-28AA-E405-5FA4AC7F64B5}"/>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0C1C75E0-5682-E0E8-BBC5-99D649379C8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B0B4A325-09B7-8BC8-696D-DFE0C57C5283}"/>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4270771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7C338-91FD-2EDC-6910-8CD4D298AE5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89A210-AA86-9F52-E90E-B00AB55A9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A3DD3AD-5053-8675-3DCE-75FCEF48B796}"/>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CC9D3DB3-4177-7DB9-2A3D-DDAF1FE35F7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2E1EF49-84D5-AFE1-456A-91F7626358D9}"/>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1818662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343B4-C03D-5ED7-8423-D52A90670C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A23930B-E4C6-0EB7-400C-4E1EADCB3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8012D46-2C17-BF49-5187-51F6233C2372}"/>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B3C416CD-E72F-0FC9-575F-D76EA4FB3543}"/>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C09696A-15FE-2B0B-1A36-9A871F59BCEB}"/>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115878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BD6F6B-3D24-5F30-DD73-62FEA418732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3F1E89-4474-38E7-ABB1-11311B9D0A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1F8DA02-CE78-F797-FABB-82DC63CA89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0748AA9-2C19-69CA-1F7E-3FC2AE3B3103}"/>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6" name="Footer Placeholder 5">
            <a:extLst>
              <a:ext uri="{FF2B5EF4-FFF2-40B4-BE49-F238E27FC236}">
                <a16:creationId xmlns:a16="http://schemas.microsoft.com/office/drawing/2014/main" id="{4CD003AC-EEE6-39C0-AE32-A713E5E502C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73CBEA6-C4F8-0AAE-6544-35789C453506}"/>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3950903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829A-72DC-CB97-E5BE-3471935E4C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12DFE3-AC44-D2F1-6912-CF7F8B765B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E99B0B-E48A-B719-9005-E3341EAB46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D795437-9F11-B41B-8C7C-9C04A96B0E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AD137-42CE-B2DE-6330-392DA7715F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80F78F0-6C24-DCCF-8E8A-5BD324CD76BB}"/>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8" name="Footer Placeholder 7">
            <a:extLst>
              <a:ext uri="{FF2B5EF4-FFF2-40B4-BE49-F238E27FC236}">
                <a16:creationId xmlns:a16="http://schemas.microsoft.com/office/drawing/2014/main" id="{C8B6CB2E-B5C1-E19F-130E-9A11C9A6EF67}"/>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3DAE5012-BECA-D0BC-6AEE-939AD300C24F}"/>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74962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1BDB2-79DB-5080-4CA6-896065C387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46A8EFC-030B-EED2-2268-05F1013AA13E}"/>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4" name="Footer Placeholder 3">
            <a:extLst>
              <a:ext uri="{FF2B5EF4-FFF2-40B4-BE49-F238E27FC236}">
                <a16:creationId xmlns:a16="http://schemas.microsoft.com/office/drawing/2014/main" id="{202E07A0-FA0B-BA53-6CEE-7F00A5B9ACB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D425231F-69A3-DD73-9B43-ADB221EF41C4}"/>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1380967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201C9A-3802-204F-3BF0-37601FB1FBB5}"/>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3" name="Footer Placeholder 2">
            <a:extLst>
              <a:ext uri="{FF2B5EF4-FFF2-40B4-BE49-F238E27FC236}">
                <a16:creationId xmlns:a16="http://schemas.microsoft.com/office/drawing/2014/main" id="{BE373EE6-A71A-3DC7-8C35-A4F4ECFE4E5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B3C8E1DF-5E36-CD06-7CFF-3588E2DAD896}"/>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256992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DBCDC-16F5-865B-54B8-5D8932FB81F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DF630A3-B54C-B7E7-B7FD-EEC879E053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B053172-3809-BB2A-0B86-E0885D68A2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CE1B6-2D0A-C42F-2BB9-8DF9FF407963}"/>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6" name="Footer Placeholder 5">
            <a:extLst>
              <a:ext uri="{FF2B5EF4-FFF2-40B4-BE49-F238E27FC236}">
                <a16:creationId xmlns:a16="http://schemas.microsoft.com/office/drawing/2014/main" id="{75C44D96-A0C4-3EE1-8519-2F51B2D746D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872AF34-4DBE-DDFC-D009-10A0561FAB54}"/>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360351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01BBE-602C-2BAC-3982-D4149D49D2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83DE007-C270-E102-CAB0-7197E86E07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A01421FA-3CAA-BBE0-E95A-7D2B229E51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49F74-87AE-6FFE-8B95-94F8A3927950}"/>
              </a:ext>
            </a:extLst>
          </p:cNvPr>
          <p:cNvSpPr>
            <a:spLocks noGrp="1"/>
          </p:cNvSpPr>
          <p:nvPr>
            <p:ph type="dt" sz="half" idx="10"/>
          </p:nvPr>
        </p:nvSpPr>
        <p:spPr/>
        <p:txBody>
          <a:bodyPr/>
          <a:lstStyle/>
          <a:p>
            <a:fld id="{B73071F3-E27D-45EA-A708-FE35B11CDB1D}" type="datetimeFigureOut">
              <a:rPr lang="en-GB" smtClean="0"/>
              <a:t>24/01/2024</a:t>
            </a:fld>
            <a:endParaRPr lang="en-GB" dirty="0"/>
          </a:p>
        </p:txBody>
      </p:sp>
      <p:sp>
        <p:nvSpPr>
          <p:cNvPr id="6" name="Footer Placeholder 5">
            <a:extLst>
              <a:ext uri="{FF2B5EF4-FFF2-40B4-BE49-F238E27FC236}">
                <a16:creationId xmlns:a16="http://schemas.microsoft.com/office/drawing/2014/main" id="{D76802DF-80CB-C466-3675-5A5FBA1DE47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FBD66CB9-D2C6-60F3-A41E-2A93EFC05469}"/>
              </a:ext>
            </a:extLst>
          </p:cNvPr>
          <p:cNvSpPr>
            <a:spLocks noGrp="1"/>
          </p:cNvSpPr>
          <p:nvPr>
            <p:ph type="sldNum" sz="quarter" idx="12"/>
          </p:nvPr>
        </p:nvSpPr>
        <p:spPr/>
        <p:txBody>
          <a:bodyPr/>
          <a:lstStyle/>
          <a:p>
            <a:fld id="{8B11A9B5-E3DE-4709-BD20-B3BE147AD529}" type="slidenum">
              <a:rPr lang="en-GB" smtClean="0"/>
              <a:t>‹#›</a:t>
            </a:fld>
            <a:endParaRPr lang="en-GB" dirty="0"/>
          </a:p>
        </p:txBody>
      </p:sp>
    </p:spTree>
    <p:extLst>
      <p:ext uri="{BB962C8B-B14F-4D97-AF65-F5344CB8AC3E}">
        <p14:creationId xmlns:p14="http://schemas.microsoft.com/office/powerpoint/2010/main" val="2283476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CEE58-164B-1F4A-D878-890BCDD874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EC9376C-F254-BAD0-8D5E-FE92018924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7EC4B7A-9EA6-C7A8-1A4F-1B5EDED1D0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3071F3-E27D-45EA-A708-FE35B11CDB1D}" type="datetimeFigureOut">
              <a:rPr lang="en-GB" smtClean="0"/>
              <a:t>24/01/2024</a:t>
            </a:fld>
            <a:endParaRPr lang="en-GB" dirty="0"/>
          </a:p>
        </p:txBody>
      </p:sp>
      <p:sp>
        <p:nvSpPr>
          <p:cNvPr id="5" name="Footer Placeholder 4">
            <a:extLst>
              <a:ext uri="{FF2B5EF4-FFF2-40B4-BE49-F238E27FC236}">
                <a16:creationId xmlns:a16="http://schemas.microsoft.com/office/drawing/2014/main" id="{317890FF-E608-2AA8-42B7-8F0DC80B3F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A6826687-ACFC-3FD5-4614-6926440F4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11A9B5-E3DE-4709-BD20-B3BE147AD529}" type="slidenum">
              <a:rPr lang="en-GB" smtClean="0"/>
              <a:t>‹#›</a:t>
            </a:fld>
            <a:endParaRPr lang="en-GB" dirty="0"/>
          </a:p>
        </p:txBody>
      </p:sp>
    </p:spTree>
    <p:extLst>
      <p:ext uri="{BB962C8B-B14F-4D97-AF65-F5344CB8AC3E}">
        <p14:creationId xmlns:p14="http://schemas.microsoft.com/office/powerpoint/2010/main" val="4075731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94716" y="739978"/>
            <a:ext cx="5334930" cy="3004145"/>
          </a:xfrm>
        </p:spPr>
        <p:txBody>
          <a:bodyPr>
            <a:normAutofit/>
          </a:bodyPr>
          <a:lstStyle/>
          <a:p>
            <a:r>
              <a:rPr lang="en-GB" dirty="0"/>
              <a:t>Choosing your future career</a:t>
            </a:r>
          </a:p>
        </p:txBody>
      </p:sp>
      <p:sp>
        <p:nvSpPr>
          <p:cNvPr id="3" name="Subtitle 2"/>
          <p:cNvSpPr>
            <a:spLocks noGrp="1"/>
          </p:cNvSpPr>
          <p:nvPr>
            <p:ph type="subTitle" idx="1"/>
          </p:nvPr>
        </p:nvSpPr>
        <p:spPr>
          <a:xfrm>
            <a:off x="6194715" y="3836197"/>
            <a:ext cx="5334931" cy="2189214"/>
          </a:xfrm>
        </p:spPr>
        <p:txBody>
          <a:bodyPr>
            <a:normAutofit/>
          </a:bodyPr>
          <a:lstStyle/>
          <a:p>
            <a:endParaRPr lang="en-GB" dirty="0"/>
          </a:p>
        </p:txBody>
      </p:sp>
      <p:pic>
        <p:nvPicPr>
          <p:cNvPr id="4" name="Picture 2">
            <a:extLst>
              <a:ext uri="{FF2B5EF4-FFF2-40B4-BE49-F238E27FC236}">
                <a16:creationId xmlns:a16="http://schemas.microsoft.com/office/drawing/2014/main" id="{1F79891F-272E-B718-7966-372B6515DC4D}"/>
              </a:ext>
            </a:extLst>
          </p:cNvPr>
          <p:cNvPicPr>
            <a:picLocks noChangeAspect="1"/>
          </p:cNvPicPr>
          <p:nvPr/>
        </p:nvPicPr>
        <p:blipFill rotWithShape="1">
          <a:blip r:embed="rId2"/>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5" name="Picture 4" descr="A close up of a logo&#10;&#10;Description automatically generated">
            <a:extLst>
              <a:ext uri="{FF2B5EF4-FFF2-40B4-BE49-F238E27FC236}">
                <a16:creationId xmlns:a16="http://schemas.microsoft.com/office/drawing/2014/main" id="{0E955D75-C727-C4F1-70FD-9D53A36BBB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9169" y="4352926"/>
            <a:ext cx="4374904" cy="177267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Rectangle 105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3" name="Rectangle 105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5" name="Rectangle 105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ee related image detail. We are Hiring Now Instagram Facebook video | We are hiring, Hiring now ...">
            <a:extLst>
              <a:ext uri="{FF2B5EF4-FFF2-40B4-BE49-F238E27FC236}">
                <a16:creationId xmlns:a16="http://schemas.microsoft.com/office/drawing/2014/main" id="{54239DC2-4A84-9EE2-AF4C-F58A2EC62F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8" y="1181100"/>
            <a:ext cx="1847850" cy="1847850"/>
          </a:xfrm>
          <a:prstGeom prst="rect">
            <a:avLst/>
          </a:prstGeom>
          <a:extLst>
            <a:ext uri="{909E8E84-426E-40DD-AFC4-6F175D3DCCD1}">
              <a14:hiddenFill xmlns:a14="http://schemas.microsoft.com/office/drawing/2010/main">
                <a:solidFill>
                  <a:srgbClr val="FFFFFF"/>
                </a:solidFill>
              </a14:hiddenFill>
            </a:ext>
          </a:extLst>
        </p:spPr>
      </p:pic>
      <p:pic>
        <p:nvPicPr>
          <p:cNvPr id="1032" name="Picture 8" descr="Image result for Sales Job Ad">
            <a:extLst>
              <a:ext uri="{FF2B5EF4-FFF2-40B4-BE49-F238E27FC236}">
                <a16:creationId xmlns:a16="http://schemas.microsoft.com/office/drawing/2014/main" id="{CA066C79-F7AB-4272-1646-AC4F066D45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3097213"/>
            <a:ext cx="1847850" cy="2570163"/>
          </a:xfrm>
          <a:prstGeom prst="rect">
            <a:avLst/>
          </a:prstGeom>
          <a:extLst>
            <a:ext uri="{909E8E84-426E-40DD-AFC4-6F175D3DCCD1}">
              <a14:hiddenFill xmlns:a14="http://schemas.microsoft.com/office/drawing/2010/main">
                <a:solidFill>
                  <a:srgbClr val="FFFFFF"/>
                </a:solidFill>
              </a14:hiddenFill>
            </a:ext>
          </a:extLst>
        </p:spPr>
      </p:pic>
      <p:pic>
        <p:nvPicPr>
          <p:cNvPr id="1034" name="Picture 10" descr="Image result for vet nurse job advert">
            <a:extLst>
              <a:ext uri="{FF2B5EF4-FFF2-40B4-BE49-F238E27FC236}">
                <a16:creationId xmlns:a16="http://schemas.microsoft.com/office/drawing/2014/main" id="{E098714E-777D-5BBA-72FB-A6A4CF18D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300" y="1181100"/>
            <a:ext cx="2489200" cy="1927225"/>
          </a:xfrm>
          <a:prstGeom prst="rect">
            <a:avLst/>
          </a:prstGeom>
          <a:extLst>
            <a:ext uri="{909E8E84-426E-40DD-AFC4-6F175D3DCCD1}">
              <a14:hiddenFill xmlns:a14="http://schemas.microsoft.com/office/drawing/2010/main">
                <a:solidFill>
                  <a:srgbClr val="FFFFFF"/>
                </a:solidFill>
              </a14:hiddenFill>
            </a:ext>
          </a:extLst>
        </p:spPr>
      </p:pic>
      <p:pic>
        <p:nvPicPr>
          <p:cNvPr id="1042" name="Picture 18" descr="Image result for construction job advertisement">
            <a:extLst>
              <a:ext uri="{FF2B5EF4-FFF2-40B4-BE49-F238E27FC236}">
                <a16:creationId xmlns:a16="http://schemas.microsoft.com/office/drawing/2014/main" id="{90E2ECD4-D756-62B6-41A8-6D0D876345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300" y="3176588"/>
            <a:ext cx="2489200" cy="2490788"/>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descr="Image result for job advert example">
            <a:extLst>
              <a:ext uri="{FF2B5EF4-FFF2-40B4-BE49-F238E27FC236}">
                <a16:creationId xmlns:a16="http://schemas.microsoft.com/office/drawing/2014/main" id="{CA974E6A-2B44-772C-2AFE-23DD8D504D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1175" y="1181100"/>
            <a:ext cx="1882775" cy="2530475"/>
          </a:xfrm>
          <a:prstGeom prst="rect">
            <a:avLst/>
          </a:prstGeom>
          <a:extLst>
            <a:ext uri="{909E8E84-426E-40DD-AFC4-6F175D3DCCD1}">
              <a14:hiddenFill xmlns:a14="http://schemas.microsoft.com/office/drawing/2010/main">
                <a:solidFill>
                  <a:srgbClr val="FFFFFF"/>
                </a:solidFill>
              </a14:hiddenFill>
            </a:ext>
          </a:extLst>
        </p:spPr>
      </p:pic>
      <p:pic>
        <p:nvPicPr>
          <p:cNvPr id="1044" name="Picture 20" descr="Image result for engineer job advertisement">
            <a:extLst>
              <a:ext uri="{FF2B5EF4-FFF2-40B4-BE49-F238E27FC236}">
                <a16:creationId xmlns:a16="http://schemas.microsoft.com/office/drawing/2014/main" id="{8BF0C123-0D01-D4F6-2282-DA3209F297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1175" y="3779838"/>
            <a:ext cx="1882775" cy="1885950"/>
          </a:xfrm>
          <a:prstGeom prst="rect">
            <a:avLst/>
          </a:prstGeom>
          <a:extLst>
            <a:ext uri="{909E8E84-426E-40DD-AFC4-6F175D3DCCD1}">
              <a14:hiddenFill xmlns:a14="http://schemas.microsoft.com/office/drawing/2010/main">
                <a:solidFill>
                  <a:srgbClr val="FFFFFF"/>
                </a:solidFill>
              </a14:hiddenFill>
            </a:ext>
          </a:extLst>
        </p:spPr>
      </p:pic>
      <p:pic>
        <p:nvPicPr>
          <p:cNvPr id="1046" name="Picture 22" descr="Image result for lab technician job announcement">
            <a:extLst>
              <a:ext uri="{FF2B5EF4-FFF2-40B4-BE49-F238E27FC236}">
                <a16:creationId xmlns:a16="http://schemas.microsoft.com/office/drawing/2014/main" id="{4DCAF1A8-5AEC-A6B9-391C-2A0A217CB91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2213" y="1181100"/>
            <a:ext cx="1911350" cy="1911350"/>
          </a:xfrm>
          <a:prstGeom prst="rect">
            <a:avLst/>
          </a:prstGeom>
          <a:extLst>
            <a:ext uri="{909E8E84-426E-40DD-AFC4-6F175D3DCCD1}">
              <a14:hiddenFill xmlns:a14="http://schemas.microsoft.com/office/drawing/2010/main">
                <a:solidFill>
                  <a:srgbClr val="FFFFFF"/>
                </a:solidFill>
              </a14:hiddenFill>
            </a:ext>
          </a:extLst>
        </p:spPr>
      </p:pic>
      <p:pic>
        <p:nvPicPr>
          <p:cNvPr id="1040" name="Picture 16" descr="Image result for nurse  job advertisement">
            <a:extLst>
              <a:ext uri="{FF2B5EF4-FFF2-40B4-BE49-F238E27FC236}">
                <a16:creationId xmlns:a16="http://schemas.microsoft.com/office/drawing/2014/main" id="{0F6C6D7D-1C13-B461-FE47-00BA6075211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2213" y="3160713"/>
            <a:ext cx="1911350" cy="2506663"/>
          </a:xfrm>
          <a:prstGeom prst="rect">
            <a:avLst/>
          </a:prstGeom>
          <a:extLst>
            <a:ext uri="{909E8E84-426E-40DD-AFC4-6F175D3DCCD1}">
              <a14:hiddenFill xmlns:a14="http://schemas.microsoft.com/office/drawing/2010/main">
                <a:solidFill>
                  <a:srgbClr val="FFFFFF"/>
                </a:solidFill>
              </a14:hiddenFill>
            </a:ext>
          </a:extLst>
        </p:spPr>
      </p:pic>
      <p:pic>
        <p:nvPicPr>
          <p:cNvPr id="1030" name="Picture 6" descr="Image result for job advert example">
            <a:extLst>
              <a:ext uri="{FF2B5EF4-FFF2-40B4-BE49-F238E27FC236}">
                <a16:creationId xmlns:a16="http://schemas.microsoft.com/office/drawing/2014/main" id="{AD4A9AEB-67EF-2AF0-7A1A-ACF866EA81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20238" y="1181100"/>
            <a:ext cx="1549400" cy="2286000"/>
          </a:xfrm>
          <a:prstGeom prst="rect">
            <a:avLst/>
          </a:prstGeom>
          <a:extLst>
            <a:ext uri="{909E8E84-426E-40DD-AFC4-6F175D3DCCD1}">
              <a14:hiddenFill xmlns:a14="http://schemas.microsoft.com/office/drawing/2010/main">
                <a:solidFill>
                  <a:srgbClr val="FFFFFF"/>
                </a:solidFill>
              </a14:hiddenFill>
            </a:ext>
          </a:extLst>
        </p:spPr>
      </p:pic>
      <p:pic>
        <p:nvPicPr>
          <p:cNvPr id="1036" name="Picture 12" descr="Image result for sales job advertisement">
            <a:extLst>
              <a:ext uri="{FF2B5EF4-FFF2-40B4-BE49-F238E27FC236}">
                <a16:creationId xmlns:a16="http://schemas.microsoft.com/office/drawing/2014/main" id="{FC3E4A5D-F2A3-C3F5-34D2-98A55F47667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520238" y="3535363"/>
            <a:ext cx="1549400" cy="2132013"/>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463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4845A0EE-C4C8-4AE1-B3C6-1261368AC0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1F58357-3FA8-5F79-2E6F-6F9B2F3979E4}"/>
              </a:ext>
            </a:extLst>
          </p:cNvPr>
          <p:cNvSpPr txBox="1"/>
          <p:nvPr/>
        </p:nvSpPr>
        <p:spPr>
          <a:xfrm>
            <a:off x="6110958" y="543917"/>
            <a:ext cx="5459413" cy="803474"/>
          </a:xfrm>
          <a:prstGeom prst="rect">
            <a:avLst/>
          </a:prstGeom>
        </p:spPr>
        <p:style>
          <a:lnRef idx="2">
            <a:schemeClr val="dk1"/>
          </a:lnRef>
          <a:fillRef idx="1">
            <a:schemeClr val="lt1"/>
          </a:fillRef>
          <a:effectRef idx="0">
            <a:schemeClr val="dk1"/>
          </a:effectRef>
          <a:fontRef idx="minor">
            <a:schemeClr val="dk1"/>
          </a:fontRef>
        </p:style>
        <p:txBody>
          <a:bodyPr wrap="square" rtlCol="0" anchor="t">
            <a:noAutofit/>
          </a:bodyPr>
          <a:lstStyle/>
          <a:p>
            <a:pPr marL="285750" indent="-285750">
              <a:lnSpc>
                <a:spcPct val="90000"/>
              </a:lnSpc>
              <a:spcAft>
                <a:spcPts val="600"/>
              </a:spcAft>
              <a:buFont typeface="Arial" panose="020B0604020202020204" pitchFamily="34" charset="0"/>
              <a:buChar char="•"/>
            </a:pPr>
            <a:r>
              <a:rPr lang="en-GB" dirty="0"/>
              <a:t>We offer regular professional development opportunities, so that you are continually updating your knowledge and skills.</a:t>
            </a:r>
          </a:p>
        </p:txBody>
      </p:sp>
      <p:sp>
        <p:nvSpPr>
          <p:cNvPr id="5" name="TextBox 4">
            <a:extLst>
              <a:ext uri="{FF2B5EF4-FFF2-40B4-BE49-F238E27FC236}">
                <a16:creationId xmlns:a16="http://schemas.microsoft.com/office/drawing/2014/main" id="{BB02ADF5-5160-88A4-89FC-5AED2CB22ACC}"/>
              </a:ext>
            </a:extLst>
          </p:cNvPr>
          <p:cNvSpPr txBox="1"/>
          <p:nvPr/>
        </p:nvSpPr>
        <p:spPr>
          <a:xfrm>
            <a:off x="6110957" y="1520430"/>
            <a:ext cx="5459413" cy="1344612"/>
          </a:xfrm>
          <a:prstGeom prst="rect">
            <a:avLst/>
          </a:prstGeom>
        </p:spPr>
        <p:style>
          <a:lnRef idx="2">
            <a:schemeClr val="dk1"/>
          </a:lnRef>
          <a:fillRef idx="1">
            <a:schemeClr val="lt1"/>
          </a:fillRef>
          <a:effectRef idx="0">
            <a:schemeClr val="dk1"/>
          </a:effectRef>
          <a:fontRef idx="minor">
            <a:schemeClr val="dk1"/>
          </a:fontRef>
        </p:style>
        <p:txBody>
          <a:bodyPr wrap="square" rtlCol="0" anchor="t">
            <a:normAutofit/>
          </a:bodyPr>
          <a:lstStyle/>
          <a:p>
            <a:pPr marL="285750" indent="-285750">
              <a:lnSpc>
                <a:spcPct val="90000"/>
              </a:lnSpc>
              <a:spcAft>
                <a:spcPts val="600"/>
              </a:spcAft>
              <a:buFont typeface="Arial" panose="020B0604020202020204" pitchFamily="34" charset="0"/>
              <a:buChar char="•"/>
            </a:pPr>
            <a:r>
              <a:rPr lang="en-GB" dirty="0"/>
              <a:t>We pay an average starting salary for the sector, and include excellent benefits such as an onsite gym, free parking and subsidised lunches in our café. We care about your wellbeing, and offer an annual wellbeing day, in addition to 25 days holiday a year.</a:t>
            </a:r>
          </a:p>
        </p:txBody>
      </p:sp>
      <p:sp>
        <p:nvSpPr>
          <p:cNvPr id="11" name="TextBox 10">
            <a:extLst>
              <a:ext uri="{FF2B5EF4-FFF2-40B4-BE49-F238E27FC236}">
                <a16:creationId xmlns:a16="http://schemas.microsoft.com/office/drawing/2014/main" id="{338726CD-DE70-587F-7C5E-EB1EF38CF8ED}"/>
              </a:ext>
            </a:extLst>
          </p:cNvPr>
          <p:cNvSpPr txBox="1"/>
          <p:nvPr/>
        </p:nvSpPr>
        <p:spPr>
          <a:xfrm>
            <a:off x="6110957" y="3038082"/>
            <a:ext cx="5459413" cy="611780"/>
          </a:xfrm>
          <a:prstGeom prst="rect">
            <a:avLst/>
          </a:prstGeom>
        </p:spPr>
        <p:style>
          <a:lnRef idx="2">
            <a:schemeClr val="dk1"/>
          </a:lnRef>
          <a:fillRef idx="1">
            <a:schemeClr val="lt1"/>
          </a:fillRef>
          <a:effectRef idx="0">
            <a:schemeClr val="dk1"/>
          </a:effectRef>
          <a:fontRef idx="minor">
            <a:schemeClr val="dk1"/>
          </a:fontRef>
        </p:style>
        <p:txBody>
          <a:bodyPr wrap="square" rtlCol="0" anchor="t">
            <a:noAutofit/>
          </a:bodyPr>
          <a:lstStyle/>
          <a:p>
            <a:pPr marL="285750" indent="-285750">
              <a:lnSpc>
                <a:spcPct val="90000"/>
              </a:lnSpc>
              <a:spcAft>
                <a:spcPts val="600"/>
              </a:spcAft>
              <a:buFont typeface="Arial" panose="020B0604020202020204" pitchFamily="34" charset="0"/>
              <a:buChar char="•"/>
            </a:pPr>
            <a:r>
              <a:rPr lang="en-GB" dirty="0"/>
              <a:t>We are working towards reducing our carbon footprint, and aim to be carbon neutral by 2050.</a:t>
            </a:r>
          </a:p>
        </p:txBody>
      </p:sp>
      <p:sp>
        <p:nvSpPr>
          <p:cNvPr id="15" name="TextBox 14">
            <a:extLst>
              <a:ext uri="{FF2B5EF4-FFF2-40B4-BE49-F238E27FC236}">
                <a16:creationId xmlns:a16="http://schemas.microsoft.com/office/drawing/2014/main" id="{FFDA3178-C2D6-4CE8-5AAB-58EB49852FD7}"/>
              </a:ext>
            </a:extLst>
          </p:cNvPr>
          <p:cNvSpPr txBox="1"/>
          <p:nvPr/>
        </p:nvSpPr>
        <p:spPr>
          <a:xfrm>
            <a:off x="6110958" y="3779044"/>
            <a:ext cx="5459413" cy="803474"/>
          </a:xfrm>
          <a:prstGeom prst="rect">
            <a:avLst/>
          </a:prstGeom>
        </p:spPr>
        <p:style>
          <a:lnRef idx="2">
            <a:schemeClr val="dk1"/>
          </a:lnRef>
          <a:fillRef idx="1">
            <a:schemeClr val="lt1"/>
          </a:fillRef>
          <a:effectRef idx="0">
            <a:schemeClr val="dk1"/>
          </a:effectRef>
          <a:fontRef idx="minor">
            <a:schemeClr val="dk1"/>
          </a:fontRef>
        </p:style>
        <p:txBody>
          <a:bodyPr wrap="square" rtlCol="0" anchor="t">
            <a:noAutofit/>
          </a:bodyPr>
          <a:lstStyle/>
          <a:p>
            <a:pPr marL="285750" indent="-285750">
              <a:lnSpc>
                <a:spcPct val="90000"/>
              </a:lnSpc>
              <a:spcAft>
                <a:spcPts val="600"/>
              </a:spcAft>
              <a:buFont typeface="Arial" panose="020B0604020202020204" pitchFamily="34" charset="0"/>
              <a:buChar char="•"/>
            </a:pPr>
            <a:r>
              <a:rPr lang="en-GB" dirty="0"/>
              <a:t>We care about our new entrants and want to retain good staff. You will be allocated a mentor for your first year with us.  </a:t>
            </a:r>
          </a:p>
        </p:txBody>
      </p:sp>
      <p:sp>
        <p:nvSpPr>
          <p:cNvPr id="7" name="TextBox 6">
            <a:extLst>
              <a:ext uri="{FF2B5EF4-FFF2-40B4-BE49-F238E27FC236}">
                <a16:creationId xmlns:a16="http://schemas.microsoft.com/office/drawing/2014/main" id="{EBD362C9-85D7-28C6-B389-B9DF49EBF46E}"/>
              </a:ext>
            </a:extLst>
          </p:cNvPr>
          <p:cNvSpPr txBox="1"/>
          <p:nvPr/>
        </p:nvSpPr>
        <p:spPr>
          <a:xfrm>
            <a:off x="6110958" y="4711700"/>
            <a:ext cx="5459413" cy="876300"/>
          </a:xfrm>
          <a:prstGeom prst="rect">
            <a:avLst/>
          </a:prstGeom>
        </p:spPr>
        <p:style>
          <a:lnRef idx="2">
            <a:schemeClr val="dk1"/>
          </a:lnRef>
          <a:fillRef idx="1">
            <a:schemeClr val="lt1"/>
          </a:fillRef>
          <a:effectRef idx="0">
            <a:schemeClr val="dk1"/>
          </a:effectRef>
          <a:fontRef idx="minor">
            <a:schemeClr val="dk1"/>
          </a:fontRef>
        </p:style>
        <p:txBody>
          <a:bodyPr wrap="square" rtlCol="0" anchor="t">
            <a:normAutofit/>
          </a:bodyPr>
          <a:lstStyle/>
          <a:p>
            <a:pPr marL="285750" indent="-285750">
              <a:lnSpc>
                <a:spcPct val="90000"/>
              </a:lnSpc>
              <a:spcAft>
                <a:spcPts val="600"/>
              </a:spcAft>
              <a:buFont typeface="Arial" panose="020B0604020202020204" pitchFamily="34" charset="0"/>
              <a:buChar char="•"/>
            </a:pPr>
            <a:r>
              <a:rPr lang="en-GB" dirty="0"/>
              <a:t>We offer hybrid working, whereby you must spend at least 2 days in our recently refurbished offices. We also offer flexible and part-time positions.</a:t>
            </a:r>
          </a:p>
        </p:txBody>
      </p:sp>
      <p:sp>
        <p:nvSpPr>
          <p:cNvPr id="9" name="TextBox 8">
            <a:extLst>
              <a:ext uri="{FF2B5EF4-FFF2-40B4-BE49-F238E27FC236}">
                <a16:creationId xmlns:a16="http://schemas.microsoft.com/office/drawing/2014/main" id="{482F541C-0F34-18EB-AD2B-E6B53E228EBA}"/>
              </a:ext>
            </a:extLst>
          </p:cNvPr>
          <p:cNvSpPr txBox="1"/>
          <p:nvPr/>
        </p:nvSpPr>
        <p:spPr>
          <a:xfrm>
            <a:off x="6110958" y="5684838"/>
            <a:ext cx="5459413" cy="885825"/>
          </a:xfrm>
          <a:prstGeom prst="rect">
            <a:avLst/>
          </a:prstGeom>
        </p:spPr>
        <p:style>
          <a:lnRef idx="2">
            <a:schemeClr val="dk1"/>
          </a:lnRef>
          <a:fillRef idx="1">
            <a:schemeClr val="lt1"/>
          </a:fillRef>
          <a:effectRef idx="0">
            <a:schemeClr val="dk1"/>
          </a:effectRef>
          <a:fontRef idx="minor">
            <a:schemeClr val="dk1"/>
          </a:fontRef>
        </p:style>
        <p:txBody>
          <a:bodyPr wrap="square" rtlCol="0" anchor="t">
            <a:normAutofit/>
          </a:bodyPr>
          <a:lstStyle/>
          <a:p>
            <a:pPr marL="285750" indent="-285750">
              <a:lnSpc>
                <a:spcPct val="90000"/>
              </a:lnSpc>
              <a:spcAft>
                <a:spcPts val="600"/>
              </a:spcAft>
              <a:buFont typeface="Arial" panose="020B0604020202020204" pitchFamily="34" charset="0"/>
              <a:buChar char="•"/>
            </a:pPr>
            <a:r>
              <a:rPr lang="en-GB" dirty="0"/>
              <a:t>A values driven organisation, we actively recruit a diverse workforce, and interest groups meet regularly at work. We promote a zero bullying culture.</a:t>
            </a:r>
          </a:p>
        </p:txBody>
      </p:sp>
      <p:sp>
        <p:nvSpPr>
          <p:cNvPr id="2" name="Title 1">
            <a:extLst>
              <a:ext uri="{FF2B5EF4-FFF2-40B4-BE49-F238E27FC236}">
                <a16:creationId xmlns:a16="http://schemas.microsoft.com/office/drawing/2014/main" id="{BA5ECC62-00B1-DFFA-5FEC-298ADC180BFC}"/>
              </a:ext>
            </a:extLst>
          </p:cNvPr>
          <p:cNvSpPr>
            <a:spLocks noGrp="1"/>
          </p:cNvSpPr>
          <p:nvPr>
            <p:ph type="title"/>
          </p:nvPr>
        </p:nvSpPr>
        <p:spPr>
          <a:xfrm>
            <a:off x="621629" y="640080"/>
            <a:ext cx="4225290" cy="5578816"/>
          </a:xfrm>
        </p:spPr>
        <p:txBody>
          <a:bodyPr vert="horz" lIns="91440" tIns="45720" rIns="91440" bIns="45720" rtlCol="0" anchor="ctr">
            <a:normAutofit/>
          </a:bodyPr>
          <a:lstStyle/>
          <a:p>
            <a:pPr algn="ctr"/>
            <a:r>
              <a:rPr lang="en-US" kern="1200" dirty="0">
                <a:solidFill>
                  <a:srgbClr val="FFFFFF"/>
                </a:solidFill>
                <a:latin typeface="+mj-lt"/>
                <a:ea typeface="+mj-ea"/>
                <a:cs typeface="+mj-cs"/>
              </a:rPr>
              <a:t>Read through the details about the new entrant job </a:t>
            </a:r>
            <a:r>
              <a:rPr lang="en-US" kern="1200" dirty="0" err="1">
                <a:solidFill>
                  <a:srgbClr val="FFFFFF"/>
                </a:solidFill>
                <a:latin typeface="+mj-lt"/>
                <a:ea typeface="+mj-ea"/>
                <a:cs typeface="+mj-cs"/>
              </a:rPr>
              <a:t>programme</a:t>
            </a:r>
            <a:r>
              <a:rPr lang="en-US" kern="1200" dirty="0">
                <a:solidFill>
                  <a:srgbClr val="FFFFFF"/>
                </a:solidFill>
                <a:latin typeface="+mj-lt"/>
                <a:ea typeface="+mj-ea"/>
                <a:cs typeface="+mj-cs"/>
              </a:rPr>
              <a:t>. Choose the three which are most important to you.</a:t>
            </a:r>
          </a:p>
        </p:txBody>
      </p:sp>
    </p:spTree>
    <p:extLst>
      <p:ext uri="{BB962C8B-B14F-4D97-AF65-F5344CB8AC3E}">
        <p14:creationId xmlns:p14="http://schemas.microsoft.com/office/powerpoint/2010/main" val="2194157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634F6C-FE58-9614-AA1E-3FBA5B1CD02E}"/>
              </a:ext>
            </a:extLst>
          </p:cNvPr>
          <p:cNvSpPr>
            <a:spLocks noGrp="1"/>
          </p:cNvSpPr>
          <p:nvPr>
            <p:ph type="title"/>
          </p:nvPr>
        </p:nvSpPr>
        <p:spPr>
          <a:xfrm>
            <a:off x="686834" y="1153572"/>
            <a:ext cx="3200400" cy="4461163"/>
          </a:xfrm>
        </p:spPr>
        <p:txBody>
          <a:bodyPr>
            <a:normAutofit/>
          </a:bodyPr>
          <a:lstStyle/>
          <a:p>
            <a:r>
              <a:rPr lang="en-GB">
                <a:solidFill>
                  <a:srgbClr val="FFFFFF"/>
                </a:solidFill>
              </a:rPr>
              <a:t>Think about what might also be important that they don’t mention…</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9CD36F2-BCA8-FEBA-775E-3B01BC3648D6}"/>
              </a:ext>
            </a:extLst>
          </p:cNvPr>
          <p:cNvSpPr>
            <a:spLocks noGrp="1"/>
          </p:cNvSpPr>
          <p:nvPr>
            <p:ph idx="1"/>
          </p:nvPr>
        </p:nvSpPr>
        <p:spPr>
          <a:xfrm>
            <a:off x="4447308" y="591344"/>
            <a:ext cx="6906491" cy="5585619"/>
          </a:xfrm>
        </p:spPr>
        <p:txBody>
          <a:bodyPr anchor="ctr">
            <a:normAutofit/>
          </a:bodyPr>
          <a:lstStyle/>
          <a:p>
            <a:r>
              <a:rPr lang="en-GB" sz="2600" dirty="0"/>
              <a:t>Line manager(s)</a:t>
            </a:r>
          </a:p>
          <a:p>
            <a:r>
              <a:rPr lang="en-GB" sz="2600" dirty="0"/>
              <a:t>Colleagues</a:t>
            </a:r>
          </a:p>
          <a:p>
            <a:r>
              <a:rPr lang="en-GB" sz="2600" dirty="0"/>
              <a:t>Location/Travel</a:t>
            </a:r>
          </a:p>
          <a:p>
            <a:r>
              <a:rPr lang="en-GB" sz="2600" dirty="0"/>
              <a:t>Do others recommend the organisation? (Check LinkedIn and review sites)</a:t>
            </a:r>
          </a:p>
          <a:p>
            <a:r>
              <a:rPr lang="en-GB" sz="2600" dirty="0"/>
              <a:t>Do they offer placements or internships to try first?</a:t>
            </a:r>
          </a:p>
          <a:p>
            <a:r>
              <a:rPr lang="en-GB" sz="2600" dirty="0"/>
              <a:t>Is the organisation well run, financially secure? How large (or small) is it? </a:t>
            </a:r>
          </a:p>
          <a:p>
            <a:r>
              <a:rPr lang="en-GB" sz="2600" dirty="0"/>
              <a:t>Is it in a growth sector?</a:t>
            </a:r>
          </a:p>
          <a:p>
            <a:r>
              <a:rPr lang="en-GB" sz="2600" dirty="0"/>
              <a:t>Is AI a risk or an opportunity for this business?</a:t>
            </a:r>
          </a:p>
        </p:txBody>
      </p:sp>
    </p:spTree>
    <p:extLst>
      <p:ext uri="{BB962C8B-B14F-4D97-AF65-F5344CB8AC3E}">
        <p14:creationId xmlns:p14="http://schemas.microsoft.com/office/powerpoint/2010/main" val="1949963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51686-83E3-A5B9-08BC-8FB94E580998}"/>
              </a:ext>
            </a:extLst>
          </p:cNvPr>
          <p:cNvSpPr>
            <a:spLocks noGrp="1"/>
          </p:cNvSpPr>
          <p:nvPr>
            <p:ph type="title"/>
          </p:nvPr>
        </p:nvSpPr>
        <p:spPr>
          <a:xfrm>
            <a:off x="559662" y="244136"/>
            <a:ext cx="11072674" cy="1325563"/>
          </a:xfrm>
        </p:spPr>
        <p:txBody>
          <a:bodyPr>
            <a:normAutofit/>
          </a:bodyPr>
          <a:lstStyle/>
          <a:p>
            <a:r>
              <a:rPr lang="en-GB" sz="2400" dirty="0"/>
              <a:t>Here is the company’s opening job specification. Underline 3 things which appeal to you.</a:t>
            </a:r>
          </a:p>
        </p:txBody>
      </p:sp>
      <p:graphicFrame>
        <p:nvGraphicFramePr>
          <p:cNvPr id="8" name="Content Placeholder 2">
            <a:extLst>
              <a:ext uri="{FF2B5EF4-FFF2-40B4-BE49-F238E27FC236}">
                <a16:creationId xmlns:a16="http://schemas.microsoft.com/office/drawing/2014/main" id="{42234949-AF16-D9F3-AB5C-8958B9AE339E}"/>
              </a:ext>
            </a:extLst>
          </p:cNvPr>
          <p:cNvGraphicFramePr>
            <a:graphicFrameLocks noGrp="1"/>
          </p:cNvGraphicFramePr>
          <p:nvPr>
            <p:ph idx="1"/>
            <p:extLst>
              <p:ext uri="{D42A27DB-BD31-4B8C-83A1-F6EECF244321}">
                <p14:modId xmlns:p14="http://schemas.microsoft.com/office/powerpoint/2010/main" val="3302566219"/>
              </p:ext>
            </p:extLst>
          </p:nvPr>
        </p:nvGraphicFramePr>
        <p:xfrm>
          <a:off x="281125" y="1429305"/>
          <a:ext cx="11629747" cy="507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1457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FBDD4DEB-1ECF-12CD-EBD7-DD48AE91441D}"/>
              </a:ext>
            </a:extLst>
          </p:cNvPr>
          <p:cNvSpPr>
            <a:spLocks noGrp="1"/>
          </p:cNvSpPr>
          <p:nvPr>
            <p:ph type="title"/>
          </p:nvPr>
        </p:nvSpPr>
        <p:spPr>
          <a:xfrm>
            <a:off x="838200" y="713312"/>
            <a:ext cx="4038600" cy="5431376"/>
          </a:xfrm>
        </p:spPr>
        <p:txBody>
          <a:bodyPr>
            <a:normAutofit/>
          </a:bodyPr>
          <a:lstStyle/>
          <a:p>
            <a:r>
              <a:rPr lang="en-GB"/>
              <a:t>For the three things you have underlined, add an example you could write about in your application.</a:t>
            </a:r>
          </a:p>
        </p:txBody>
      </p:sp>
      <p:sp>
        <p:nvSpPr>
          <p:cNvPr id="3" name="Content Placeholder 2">
            <a:extLst>
              <a:ext uri="{FF2B5EF4-FFF2-40B4-BE49-F238E27FC236}">
                <a16:creationId xmlns:a16="http://schemas.microsoft.com/office/drawing/2014/main" id="{9153668A-F89E-23E6-6818-54C329BA3E13}"/>
              </a:ext>
            </a:extLst>
          </p:cNvPr>
          <p:cNvSpPr>
            <a:spLocks noGrp="1"/>
          </p:cNvSpPr>
          <p:nvPr>
            <p:ph idx="1"/>
          </p:nvPr>
        </p:nvSpPr>
        <p:spPr>
          <a:xfrm>
            <a:off x="6094476" y="1381125"/>
            <a:ext cx="5257801" cy="5629276"/>
          </a:xfrm>
        </p:spPr>
        <p:txBody>
          <a:bodyPr anchor="ctr">
            <a:normAutofit fontScale="92500" lnSpcReduction="10000"/>
          </a:bodyPr>
          <a:lstStyle/>
          <a:p>
            <a:r>
              <a:rPr lang="en-GB" sz="2600" b="1" dirty="0"/>
              <a:t>Problem Solving</a:t>
            </a:r>
          </a:p>
          <a:p>
            <a:pPr marL="0" indent="0">
              <a:buNone/>
            </a:pPr>
            <a:r>
              <a:rPr lang="en-GB" sz="2600" i="1" dirty="0">
                <a:solidFill>
                  <a:srgbClr val="FF0000"/>
                </a:solidFill>
              </a:rPr>
              <a:t>cadets, DT coursework, part-time job, chess club…</a:t>
            </a:r>
          </a:p>
          <a:p>
            <a:r>
              <a:rPr lang="en-GB" sz="2600" b="1" dirty="0"/>
              <a:t>Teamwork</a:t>
            </a:r>
          </a:p>
          <a:p>
            <a:pPr marL="0" indent="0">
              <a:buNone/>
            </a:pPr>
            <a:r>
              <a:rPr lang="en-GB" sz="2600" i="1" dirty="0">
                <a:solidFill>
                  <a:srgbClr val="FF0000"/>
                </a:solidFill>
              </a:rPr>
              <a:t>dance troupe, football team, school play, student union…</a:t>
            </a:r>
          </a:p>
          <a:p>
            <a:r>
              <a:rPr lang="en-GB" sz="2600" b="1" dirty="0"/>
              <a:t>Practical skills</a:t>
            </a:r>
          </a:p>
          <a:p>
            <a:pPr marL="0" indent="0">
              <a:buNone/>
            </a:pPr>
            <a:r>
              <a:rPr lang="en-GB" sz="2600" i="1" dirty="0">
                <a:solidFill>
                  <a:srgbClr val="FF0000"/>
                </a:solidFill>
              </a:rPr>
              <a:t>cooking competition, DIY project, art coursework, cleaning job…</a:t>
            </a:r>
          </a:p>
          <a:p>
            <a:r>
              <a:rPr lang="en-GB" sz="2600" b="1" dirty="0"/>
              <a:t>Good communicator</a:t>
            </a:r>
          </a:p>
          <a:p>
            <a:pPr marL="0" indent="0">
              <a:buNone/>
            </a:pPr>
            <a:r>
              <a:rPr lang="en-GB" sz="2600" i="1" dirty="0">
                <a:solidFill>
                  <a:srgbClr val="FF0000"/>
                </a:solidFill>
              </a:rPr>
              <a:t>debate society, science presentation, prefect application speech…</a:t>
            </a:r>
          </a:p>
          <a:p>
            <a:r>
              <a:rPr lang="en-GB" sz="2600" b="1" dirty="0"/>
              <a:t>IT skills</a:t>
            </a:r>
          </a:p>
          <a:p>
            <a:pPr marL="0" indent="0">
              <a:buNone/>
            </a:pPr>
            <a:r>
              <a:rPr lang="en-GB" sz="2600" i="1" dirty="0">
                <a:solidFill>
                  <a:srgbClr val="FF0000"/>
                </a:solidFill>
              </a:rPr>
              <a:t>computing GCSE, social media campaign, Excel spreadsheet course…</a:t>
            </a:r>
          </a:p>
          <a:p>
            <a:endParaRPr lang="en-GB" sz="2000" dirty="0"/>
          </a:p>
          <a:p>
            <a:endParaRPr lang="en-GB" sz="2000" dirty="0"/>
          </a:p>
          <a:p>
            <a:endParaRPr lang="en-GB" sz="2000" dirty="0"/>
          </a:p>
          <a:p>
            <a:endParaRPr lang="en-GB" sz="2000" dirty="0"/>
          </a:p>
        </p:txBody>
      </p:sp>
    </p:spTree>
    <p:extLst>
      <p:ext uri="{BB962C8B-B14F-4D97-AF65-F5344CB8AC3E}">
        <p14:creationId xmlns:p14="http://schemas.microsoft.com/office/powerpoint/2010/main" val="2457968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FCB953-6841-10BD-F0AB-8366419753A1}"/>
              </a:ext>
            </a:extLst>
          </p:cNvPr>
          <p:cNvSpPr>
            <a:spLocks noGrp="1"/>
          </p:cNvSpPr>
          <p:nvPr>
            <p:ph type="title"/>
          </p:nvPr>
        </p:nvSpPr>
        <p:spPr>
          <a:xfrm>
            <a:off x="956826" y="1112969"/>
            <a:ext cx="3937298" cy="4166010"/>
          </a:xfrm>
        </p:spPr>
        <p:txBody>
          <a:bodyPr>
            <a:normAutofit/>
          </a:bodyPr>
          <a:lstStyle/>
          <a:p>
            <a:r>
              <a:rPr lang="en-GB" u="sng" dirty="0">
                <a:solidFill>
                  <a:srgbClr val="FFFFFF"/>
                </a:solidFill>
              </a:rPr>
              <a:t>Extension Activity 1</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4D7BBC0-B320-C3BC-1483-003175E3B7B7}"/>
              </a:ext>
            </a:extLst>
          </p:cNvPr>
          <p:cNvSpPr>
            <a:spLocks noGrp="1"/>
          </p:cNvSpPr>
          <p:nvPr>
            <p:ph idx="1"/>
          </p:nvPr>
        </p:nvSpPr>
        <p:spPr>
          <a:xfrm>
            <a:off x="5326685" y="1402672"/>
            <a:ext cx="6729191" cy="4065973"/>
          </a:xfrm>
        </p:spPr>
        <p:txBody>
          <a:bodyPr anchor="t">
            <a:normAutofit/>
          </a:bodyPr>
          <a:lstStyle/>
          <a:p>
            <a:pPr marL="0" indent="0">
              <a:buNone/>
            </a:pPr>
            <a:r>
              <a:rPr lang="en-GB" sz="2200" dirty="0"/>
              <a:t>Now write a personal statement to include the examples you used above. Make sure it isn’t longer than one page of A4, try and be concise. For your examples use the STAR method:</a:t>
            </a:r>
          </a:p>
          <a:p>
            <a:pPr marL="0" indent="0">
              <a:buNone/>
            </a:pPr>
            <a:endParaRPr lang="en-GB" sz="2200" dirty="0"/>
          </a:p>
          <a:p>
            <a:r>
              <a:rPr lang="en-GB" sz="2400" b="1" dirty="0">
                <a:solidFill>
                  <a:srgbClr val="FF0000"/>
                </a:solidFill>
              </a:rPr>
              <a:t>S</a:t>
            </a:r>
            <a:r>
              <a:rPr lang="en-GB" sz="2400" dirty="0"/>
              <a:t>ituation (what was the situation you were in?)</a:t>
            </a:r>
          </a:p>
          <a:p>
            <a:r>
              <a:rPr lang="en-GB" sz="2400" b="1" dirty="0">
                <a:solidFill>
                  <a:srgbClr val="FF0000"/>
                </a:solidFill>
              </a:rPr>
              <a:t>T</a:t>
            </a:r>
            <a:r>
              <a:rPr lang="en-GB" sz="2400" dirty="0"/>
              <a:t>ask (what task did you have to complete?)</a:t>
            </a:r>
          </a:p>
          <a:p>
            <a:r>
              <a:rPr lang="en-GB" sz="2400" b="1" dirty="0">
                <a:solidFill>
                  <a:srgbClr val="FF0000"/>
                </a:solidFill>
              </a:rPr>
              <a:t>A</a:t>
            </a:r>
            <a:r>
              <a:rPr lang="en-GB" sz="2400" dirty="0"/>
              <a:t>ctions (what did you do in order to complete the task)</a:t>
            </a:r>
          </a:p>
          <a:p>
            <a:r>
              <a:rPr lang="en-GB" sz="2400" b="1" dirty="0">
                <a:solidFill>
                  <a:srgbClr val="FF0000"/>
                </a:solidFill>
              </a:rPr>
              <a:t>R</a:t>
            </a:r>
            <a:r>
              <a:rPr lang="en-GB" sz="2400" dirty="0"/>
              <a:t>esult (and what was the result?)</a:t>
            </a:r>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538367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DDBB197-D710-4A4F-A9CA-FD2177498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5D1CFA-2CDB-4B64-BD9F-85744E8DA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849E0-71F1-BE80-4FCD-E4D32EF16EA4}"/>
              </a:ext>
            </a:extLst>
          </p:cNvPr>
          <p:cNvSpPr>
            <a:spLocks noGrp="1"/>
          </p:cNvSpPr>
          <p:nvPr>
            <p:ph type="title"/>
          </p:nvPr>
        </p:nvSpPr>
        <p:spPr>
          <a:xfrm>
            <a:off x="804672" y="802955"/>
            <a:ext cx="4977976" cy="1454051"/>
          </a:xfrm>
        </p:spPr>
        <p:txBody>
          <a:bodyPr>
            <a:normAutofit/>
          </a:bodyPr>
          <a:lstStyle/>
          <a:p>
            <a:r>
              <a:rPr lang="en-GB" u="sng" dirty="0">
                <a:solidFill>
                  <a:schemeClr val="bg2">
                    <a:lumMod val="10000"/>
                  </a:schemeClr>
                </a:solidFill>
              </a:rPr>
              <a:t>Extension Activity 2</a:t>
            </a:r>
          </a:p>
        </p:txBody>
      </p:sp>
      <p:sp>
        <p:nvSpPr>
          <p:cNvPr id="3" name="Content Placeholder 2">
            <a:extLst>
              <a:ext uri="{FF2B5EF4-FFF2-40B4-BE49-F238E27FC236}">
                <a16:creationId xmlns:a16="http://schemas.microsoft.com/office/drawing/2014/main" id="{90C55521-EACD-7250-F7B4-C878EA0627D7}"/>
              </a:ext>
            </a:extLst>
          </p:cNvPr>
          <p:cNvSpPr>
            <a:spLocks noGrp="1"/>
          </p:cNvSpPr>
          <p:nvPr>
            <p:ph idx="1"/>
          </p:nvPr>
        </p:nvSpPr>
        <p:spPr>
          <a:xfrm>
            <a:off x="475917" y="2257006"/>
            <a:ext cx="5443728" cy="3769568"/>
          </a:xfrm>
        </p:spPr>
        <p:txBody>
          <a:bodyPr anchor="ctr">
            <a:normAutofit lnSpcReduction="10000"/>
          </a:bodyPr>
          <a:lstStyle/>
          <a:p>
            <a:r>
              <a:rPr lang="en-GB" sz="2400" dirty="0">
                <a:solidFill>
                  <a:schemeClr val="bg2">
                    <a:lumMod val="10000"/>
                  </a:schemeClr>
                </a:solidFill>
              </a:rPr>
              <a:t>If you were the interviewer, what questions would you ask the interviewee? Think of 3 really good questions.</a:t>
            </a:r>
          </a:p>
          <a:p>
            <a:r>
              <a:rPr lang="en-GB" sz="2400" dirty="0">
                <a:solidFill>
                  <a:schemeClr val="bg2">
                    <a:lumMod val="10000"/>
                  </a:schemeClr>
                </a:solidFill>
              </a:rPr>
              <a:t>Now try these out on a partner!</a:t>
            </a:r>
          </a:p>
          <a:p>
            <a:endParaRPr lang="en-GB" sz="2400" dirty="0">
              <a:solidFill>
                <a:schemeClr val="bg2">
                  <a:lumMod val="10000"/>
                </a:schemeClr>
              </a:solidFill>
            </a:endParaRPr>
          </a:p>
          <a:p>
            <a:r>
              <a:rPr lang="en-GB" sz="2400" dirty="0">
                <a:solidFill>
                  <a:schemeClr val="bg2">
                    <a:lumMod val="10000"/>
                  </a:schemeClr>
                </a:solidFill>
              </a:rPr>
              <a:t>And if you were the interviewee, what questions would you ask the interviewer? </a:t>
            </a:r>
          </a:p>
          <a:p>
            <a:r>
              <a:rPr lang="en-GB" sz="2400" dirty="0">
                <a:solidFill>
                  <a:schemeClr val="bg2">
                    <a:lumMod val="10000"/>
                  </a:schemeClr>
                </a:solidFill>
              </a:rPr>
              <a:t>Now try these out on a partner!</a:t>
            </a:r>
          </a:p>
        </p:txBody>
      </p:sp>
      <p:grpSp>
        <p:nvGrpSpPr>
          <p:cNvPr id="14" name="Group 13">
            <a:extLst>
              <a:ext uri="{FF2B5EF4-FFF2-40B4-BE49-F238E27FC236}">
                <a16:creationId xmlns:a16="http://schemas.microsoft.com/office/drawing/2014/main" id="{25EE5136-01F1-466C-962D-BA9B4C6757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69897" y="0"/>
            <a:ext cx="5822103" cy="6685267"/>
            <a:chOff x="6357228" y="0"/>
            <a:chExt cx="5822103" cy="6685267"/>
          </a:xfrm>
        </p:grpSpPr>
        <p:sp>
          <p:nvSpPr>
            <p:cNvPr id="15" name="Freeform: Shape 14">
              <a:extLst>
                <a:ext uri="{FF2B5EF4-FFF2-40B4-BE49-F238E27FC236}">
                  <a16:creationId xmlns:a16="http://schemas.microsoft.com/office/drawing/2014/main" id="{E11D3AD4-AF9B-4EB5-8C7B-C45D173B4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57228" y="0"/>
              <a:ext cx="5822102" cy="6685267"/>
            </a:xfrm>
            <a:custGeom>
              <a:avLst/>
              <a:gdLst>
                <a:gd name="connsiteX0" fmla="*/ 2605444 w 5822102"/>
                <a:gd name="connsiteY0" fmla="*/ 0 h 6685267"/>
                <a:gd name="connsiteX1" fmla="*/ 4757391 w 5822102"/>
                <a:gd name="connsiteY1" fmla="*/ 0 h 6685267"/>
                <a:gd name="connsiteX2" fmla="*/ 4913680 w 5822102"/>
                <a:gd name="connsiteY2" fmla="*/ 56274 h 6685267"/>
                <a:gd name="connsiteX3" fmla="*/ 5376238 w 5822102"/>
                <a:gd name="connsiteY3" fmla="*/ 282027 h 6685267"/>
                <a:gd name="connsiteX4" fmla="*/ 5658024 w 5822102"/>
                <a:gd name="connsiteY4" fmla="*/ 471014 h 6685267"/>
                <a:gd name="connsiteX5" fmla="*/ 5822102 w 5822102"/>
                <a:gd name="connsiteY5" fmla="*/ 609109 h 6685267"/>
                <a:gd name="connsiteX6" fmla="*/ 5822102 w 5822102"/>
                <a:gd name="connsiteY6" fmla="*/ 760697 h 6685267"/>
                <a:gd name="connsiteX7" fmla="*/ 5707785 w 5822102"/>
                <a:gd name="connsiteY7" fmla="*/ 666601 h 6685267"/>
                <a:gd name="connsiteX8" fmla="*/ 5577306 w 5822102"/>
                <a:gd name="connsiteY8" fmla="*/ 571666 h 6685267"/>
                <a:gd name="connsiteX9" fmla="*/ 5298630 w 5822102"/>
                <a:gd name="connsiteY9" fmla="*/ 407449 h 6685267"/>
                <a:gd name="connsiteX10" fmla="*/ 4690768 w 5822102"/>
                <a:gd name="connsiteY10" fmla="*/ 184979 h 6685267"/>
                <a:gd name="connsiteX11" fmla="*/ 4048577 w 5822102"/>
                <a:gd name="connsiteY11" fmla="*/ 99280 h 6685267"/>
                <a:gd name="connsiteX12" fmla="*/ 3405404 w 5822102"/>
                <a:gd name="connsiteY12" fmla="*/ 131937 h 6685267"/>
                <a:gd name="connsiteX13" fmla="*/ 3089702 w 5822102"/>
                <a:gd name="connsiteY13" fmla="*/ 190190 h 6685267"/>
                <a:gd name="connsiteX14" fmla="*/ 2780132 w 5822102"/>
                <a:gd name="connsiteY14" fmla="*/ 273457 h 6685267"/>
                <a:gd name="connsiteX15" fmla="*/ 2478040 w 5822102"/>
                <a:gd name="connsiteY15" fmla="*/ 379654 h 6685267"/>
                <a:gd name="connsiteX16" fmla="*/ 2184897 w 5822102"/>
                <a:gd name="connsiteY16" fmla="*/ 507972 h 6685267"/>
                <a:gd name="connsiteX17" fmla="*/ 1629141 w 5822102"/>
                <a:gd name="connsiteY17" fmla="*/ 823205 h 6685267"/>
                <a:gd name="connsiteX18" fmla="*/ 1497711 w 5822102"/>
                <a:gd name="connsiteY18" fmla="*/ 914000 h 6685267"/>
                <a:gd name="connsiteX19" fmla="*/ 1433099 w 5822102"/>
                <a:gd name="connsiteY19" fmla="*/ 960903 h 6685267"/>
                <a:gd name="connsiteX20" fmla="*/ 1369346 w 5822102"/>
                <a:gd name="connsiteY20" fmla="*/ 1008963 h 6685267"/>
                <a:gd name="connsiteX21" fmla="*/ 1123406 w 5822102"/>
                <a:gd name="connsiteY21" fmla="*/ 1212905 h 6685267"/>
                <a:gd name="connsiteX22" fmla="*/ 684367 w 5822102"/>
                <a:gd name="connsiteY22" fmla="*/ 1675564 h 6685267"/>
                <a:gd name="connsiteX23" fmla="*/ 497153 w 5822102"/>
                <a:gd name="connsiteY23" fmla="*/ 1933588 h 6685267"/>
                <a:gd name="connsiteX24" fmla="*/ 337770 w 5822102"/>
                <a:gd name="connsiteY24" fmla="*/ 2208983 h 6685267"/>
                <a:gd name="connsiteX25" fmla="*/ 302461 w 5822102"/>
                <a:gd name="connsiteY25" fmla="*/ 2280207 h 6685267"/>
                <a:gd name="connsiteX26" fmla="*/ 285296 w 5822102"/>
                <a:gd name="connsiteY26" fmla="*/ 2316107 h 6685267"/>
                <a:gd name="connsiteX27" fmla="*/ 268991 w 5822102"/>
                <a:gd name="connsiteY27" fmla="*/ 2352355 h 6685267"/>
                <a:gd name="connsiteX28" fmla="*/ 237849 w 5822102"/>
                <a:gd name="connsiteY28" fmla="*/ 2425432 h 6685267"/>
                <a:gd name="connsiteX29" fmla="*/ 208670 w 5822102"/>
                <a:gd name="connsiteY29" fmla="*/ 2499319 h 6685267"/>
                <a:gd name="connsiteX30" fmla="*/ 113775 w 5822102"/>
                <a:gd name="connsiteY30" fmla="*/ 2801929 h 6685267"/>
                <a:gd name="connsiteX31" fmla="*/ 36781 w 5822102"/>
                <a:gd name="connsiteY31" fmla="*/ 3428922 h 6685267"/>
                <a:gd name="connsiteX32" fmla="*/ 69148 w 5822102"/>
                <a:gd name="connsiteY32" fmla="*/ 3741955 h 6685267"/>
                <a:gd name="connsiteX33" fmla="*/ 167966 w 5822102"/>
                <a:gd name="connsiteY33" fmla="*/ 4041323 h 6685267"/>
                <a:gd name="connsiteX34" fmla="*/ 202049 w 5822102"/>
                <a:gd name="connsiteY34" fmla="*/ 4112894 h 6685267"/>
                <a:gd name="connsiteX35" fmla="*/ 239933 w 5822102"/>
                <a:gd name="connsiteY35" fmla="*/ 4182843 h 6685267"/>
                <a:gd name="connsiteX36" fmla="*/ 323916 w 5822102"/>
                <a:gd name="connsiteY36" fmla="*/ 4318456 h 6685267"/>
                <a:gd name="connsiteX37" fmla="*/ 416604 w 5822102"/>
                <a:gd name="connsiteY37" fmla="*/ 4449436 h 6685267"/>
                <a:gd name="connsiteX38" fmla="*/ 515911 w 5822102"/>
                <a:gd name="connsiteY38" fmla="*/ 4576711 h 6685267"/>
                <a:gd name="connsiteX39" fmla="*/ 722619 w 5822102"/>
                <a:gd name="connsiteY39" fmla="*/ 4828482 h 6685267"/>
                <a:gd name="connsiteX40" fmla="*/ 825972 w 5822102"/>
                <a:gd name="connsiteY40" fmla="*/ 4956104 h 6685267"/>
                <a:gd name="connsiteX41" fmla="*/ 926506 w 5822102"/>
                <a:gd name="connsiteY41" fmla="*/ 5085347 h 6685267"/>
                <a:gd name="connsiteX42" fmla="*/ 1027040 w 5822102"/>
                <a:gd name="connsiteY42" fmla="*/ 5210191 h 6685267"/>
                <a:gd name="connsiteX43" fmla="*/ 1132110 w 5822102"/>
                <a:gd name="connsiteY43" fmla="*/ 5330748 h 6685267"/>
                <a:gd name="connsiteX44" fmla="*/ 1354880 w 5822102"/>
                <a:gd name="connsiteY44" fmla="*/ 5558083 h 6685267"/>
                <a:gd name="connsiteX45" fmla="*/ 1855220 w 5822102"/>
                <a:gd name="connsiteY45" fmla="*/ 5937591 h 6685267"/>
                <a:gd name="connsiteX46" fmla="*/ 2131810 w 5822102"/>
                <a:gd name="connsiteY46" fmla="*/ 6080268 h 6685267"/>
                <a:gd name="connsiteX47" fmla="*/ 2423726 w 5822102"/>
                <a:gd name="connsiteY47" fmla="*/ 6188087 h 6685267"/>
                <a:gd name="connsiteX48" fmla="*/ 2727780 w 5822102"/>
                <a:gd name="connsiteY48" fmla="*/ 6262552 h 6685267"/>
                <a:gd name="connsiteX49" fmla="*/ 3041276 w 5822102"/>
                <a:gd name="connsiteY49" fmla="*/ 6304245 h 6685267"/>
                <a:gd name="connsiteX50" fmla="*/ 3360532 w 5822102"/>
                <a:gd name="connsiteY50" fmla="*/ 6317331 h 6685267"/>
                <a:gd name="connsiteX51" fmla="*/ 3439855 w 5822102"/>
                <a:gd name="connsiteY51" fmla="*/ 6316751 h 6685267"/>
                <a:gd name="connsiteX52" fmla="*/ 3478721 w 5822102"/>
                <a:gd name="connsiteY52" fmla="*/ 6315826 h 6685267"/>
                <a:gd name="connsiteX53" fmla="*/ 3517463 w 5822102"/>
                <a:gd name="connsiteY53" fmla="*/ 6313971 h 6685267"/>
                <a:gd name="connsiteX54" fmla="*/ 3671452 w 5822102"/>
                <a:gd name="connsiteY54" fmla="*/ 6301233 h 6685267"/>
                <a:gd name="connsiteX55" fmla="*/ 4265460 w 5822102"/>
                <a:gd name="connsiteY55" fmla="*/ 6149638 h 6685267"/>
                <a:gd name="connsiteX56" fmla="*/ 4546587 w 5822102"/>
                <a:gd name="connsiteY56" fmla="*/ 6018079 h 6685267"/>
                <a:gd name="connsiteX57" fmla="*/ 4818030 w 5822102"/>
                <a:gd name="connsiteY57" fmla="*/ 5858029 h 6685267"/>
                <a:gd name="connsiteX58" fmla="*/ 5081870 w 5822102"/>
                <a:gd name="connsiteY58" fmla="*/ 5676903 h 6685267"/>
                <a:gd name="connsiteX59" fmla="*/ 5212073 w 5822102"/>
                <a:gd name="connsiteY59" fmla="*/ 5581013 h 6685267"/>
                <a:gd name="connsiteX60" fmla="*/ 5343625 w 5822102"/>
                <a:gd name="connsiteY60" fmla="*/ 5481533 h 6685267"/>
                <a:gd name="connsiteX61" fmla="*/ 5610378 w 5822102"/>
                <a:gd name="connsiteY61" fmla="*/ 5284425 h 6685267"/>
                <a:gd name="connsiteX62" fmla="*/ 5822102 w 5822102"/>
                <a:gd name="connsiteY62" fmla="*/ 5126414 h 6685267"/>
                <a:gd name="connsiteX63" fmla="*/ 5822102 w 5822102"/>
                <a:gd name="connsiteY63" fmla="*/ 5556641 h 6685267"/>
                <a:gd name="connsiteX64" fmla="*/ 5576325 w 5822102"/>
                <a:gd name="connsiteY64" fmla="*/ 5749979 h 6685267"/>
                <a:gd name="connsiteX65" fmla="*/ 5447715 w 5822102"/>
                <a:gd name="connsiteY65" fmla="*/ 5852818 h 6685267"/>
                <a:gd name="connsiteX66" fmla="*/ 5315059 w 5822102"/>
                <a:gd name="connsiteY66" fmla="*/ 5956236 h 6685267"/>
                <a:gd name="connsiteX67" fmla="*/ 5038468 w 5822102"/>
                <a:gd name="connsiteY67" fmla="*/ 6155776 h 6685267"/>
                <a:gd name="connsiteX68" fmla="*/ 4741892 w 5822102"/>
                <a:gd name="connsiteY68" fmla="*/ 6338292 h 6685267"/>
                <a:gd name="connsiteX69" fmla="*/ 4420920 w 5822102"/>
                <a:gd name="connsiteY69" fmla="*/ 6492203 h 6685267"/>
                <a:gd name="connsiteX70" fmla="*/ 3717672 w 5822102"/>
                <a:gd name="connsiteY70" fmla="*/ 6670434 h 6685267"/>
                <a:gd name="connsiteX71" fmla="*/ 3535853 w 5822102"/>
                <a:gd name="connsiteY71" fmla="*/ 6683289 h 6685267"/>
                <a:gd name="connsiteX72" fmla="*/ 3490367 w 5822102"/>
                <a:gd name="connsiteY72" fmla="*/ 6684910 h 6685267"/>
                <a:gd name="connsiteX73" fmla="*/ 3445005 w 5822102"/>
                <a:gd name="connsiteY73" fmla="*/ 6685142 h 6685267"/>
                <a:gd name="connsiteX74" fmla="*/ 3355872 w 5822102"/>
                <a:gd name="connsiteY74" fmla="*/ 6684100 h 6685267"/>
                <a:gd name="connsiteX75" fmla="*/ 3179203 w 5822102"/>
                <a:gd name="connsiteY75" fmla="*/ 6677150 h 6685267"/>
                <a:gd name="connsiteX76" fmla="*/ 3002410 w 5822102"/>
                <a:gd name="connsiteY76" fmla="*/ 6661169 h 6685267"/>
                <a:gd name="connsiteX77" fmla="*/ 2650296 w 5822102"/>
                <a:gd name="connsiteY77" fmla="*/ 6604191 h 6685267"/>
                <a:gd name="connsiteX78" fmla="*/ 2306028 w 5822102"/>
                <a:gd name="connsiteY78" fmla="*/ 6505869 h 6685267"/>
                <a:gd name="connsiteX79" fmla="*/ 1978803 w 5822102"/>
                <a:gd name="connsiteY79" fmla="*/ 6363307 h 6685267"/>
                <a:gd name="connsiteX80" fmla="*/ 1678428 w 5822102"/>
                <a:gd name="connsiteY80" fmla="*/ 6177779 h 6685267"/>
                <a:gd name="connsiteX81" fmla="*/ 1175880 w 5822102"/>
                <a:gd name="connsiteY81" fmla="*/ 5710373 h 6685267"/>
                <a:gd name="connsiteX82" fmla="*/ 971502 w 5822102"/>
                <a:gd name="connsiteY82" fmla="*/ 5445399 h 6685267"/>
                <a:gd name="connsiteX83" fmla="*/ 790909 w 5822102"/>
                <a:gd name="connsiteY83" fmla="*/ 5169078 h 6685267"/>
                <a:gd name="connsiteX84" fmla="*/ 706680 w 5822102"/>
                <a:gd name="connsiteY84" fmla="*/ 5031959 h 6685267"/>
                <a:gd name="connsiteX85" fmla="*/ 619143 w 5822102"/>
                <a:gd name="connsiteY85" fmla="*/ 4897157 h 6685267"/>
                <a:gd name="connsiteX86" fmla="*/ 436465 w 5822102"/>
                <a:gd name="connsiteY86" fmla="*/ 4628710 h 6685267"/>
                <a:gd name="connsiteX87" fmla="*/ 347088 w 5822102"/>
                <a:gd name="connsiteY87" fmla="*/ 4492171 h 6685267"/>
                <a:gd name="connsiteX88" fmla="*/ 262001 w 5822102"/>
                <a:gd name="connsiteY88" fmla="*/ 4352619 h 6685267"/>
                <a:gd name="connsiteX89" fmla="*/ 118679 w 5822102"/>
                <a:gd name="connsiteY89" fmla="*/ 4059853 h 6685267"/>
                <a:gd name="connsiteX90" fmla="*/ 28322 w 5822102"/>
                <a:gd name="connsiteY90" fmla="*/ 3749136 h 6685267"/>
                <a:gd name="connsiteX91" fmla="*/ 0 w 5822102"/>
                <a:gd name="connsiteY91" fmla="*/ 3428922 h 6685267"/>
                <a:gd name="connsiteX92" fmla="*/ 253052 w 5822102"/>
                <a:gd name="connsiteY92" fmla="*/ 2174356 h 6685267"/>
                <a:gd name="connsiteX93" fmla="*/ 389141 w 5822102"/>
                <a:gd name="connsiteY93" fmla="*/ 1877652 h 6685267"/>
                <a:gd name="connsiteX94" fmla="*/ 552079 w 5822102"/>
                <a:gd name="connsiteY94" fmla="*/ 1591834 h 6685267"/>
                <a:gd name="connsiteX95" fmla="*/ 954950 w 5822102"/>
                <a:gd name="connsiteY95" fmla="*/ 1061773 h 6685267"/>
                <a:gd name="connsiteX96" fmla="*/ 1192922 w 5822102"/>
                <a:gd name="connsiteY96" fmla="*/ 822626 h 6685267"/>
                <a:gd name="connsiteX97" fmla="*/ 1255939 w 5822102"/>
                <a:gd name="connsiteY97" fmla="*/ 765880 h 6685267"/>
                <a:gd name="connsiteX98" fmla="*/ 1320183 w 5822102"/>
                <a:gd name="connsiteY98" fmla="*/ 710291 h 6685267"/>
                <a:gd name="connsiteX99" fmla="*/ 1452961 w 5822102"/>
                <a:gd name="connsiteY99" fmla="*/ 603514 h 6685267"/>
                <a:gd name="connsiteX100" fmla="*/ 2033360 w 5822102"/>
                <a:gd name="connsiteY100" fmla="*/ 235818 h 6685267"/>
                <a:gd name="connsiteX101" fmla="*/ 2512513 w 5822102"/>
                <a:gd name="connsiteY101" fmla="*/ 30012 h 668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5822102" h="6685267">
                  <a:moveTo>
                    <a:pt x="2605444" y="0"/>
                  </a:moveTo>
                  <a:lnTo>
                    <a:pt x="4757391" y="0"/>
                  </a:lnTo>
                  <a:lnTo>
                    <a:pt x="4913680" y="56274"/>
                  </a:lnTo>
                  <a:cubicBezTo>
                    <a:pt x="5074659" y="119278"/>
                    <a:pt x="5229483" y="195083"/>
                    <a:pt x="5376238" y="282027"/>
                  </a:cubicBezTo>
                  <a:cubicBezTo>
                    <a:pt x="5474014" y="340105"/>
                    <a:pt x="5568080" y="403280"/>
                    <a:pt x="5658024" y="471014"/>
                  </a:cubicBezTo>
                  <a:lnTo>
                    <a:pt x="5822102" y="609109"/>
                  </a:lnTo>
                  <a:lnTo>
                    <a:pt x="5822102" y="760697"/>
                  </a:lnTo>
                  <a:lnTo>
                    <a:pt x="5707785" y="666601"/>
                  </a:lnTo>
                  <a:cubicBezTo>
                    <a:pt x="5665273" y="633682"/>
                    <a:pt x="5621749" y="602008"/>
                    <a:pt x="5577306" y="571666"/>
                  </a:cubicBezTo>
                  <a:cubicBezTo>
                    <a:pt x="5487929" y="511562"/>
                    <a:pt x="5395118" y="456089"/>
                    <a:pt x="5298630" y="407449"/>
                  </a:cubicBezTo>
                  <a:cubicBezTo>
                    <a:pt x="5106266" y="309010"/>
                    <a:pt x="4901153" y="235355"/>
                    <a:pt x="4690768" y="184979"/>
                  </a:cubicBezTo>
                  <a:cubicBezTo>
                    <a:pt x="4480382" y="134486"/>
                    <a:pt x="4264724" y="106807"/>
                    <a:pt x="4048577" y="99280"/>
                  </a:cubicBezTo>
                  <a:cubicBezTo>
                    <a:pt x="3832182" y="90709"/>
                    <a:pt x="3617997" y="102290"/>
                    <a:pt x="3405404" y="131937"/>
                  </a:cubicBezTo>
                  <a:cubicBezTo>
                    <a:pt x="3299353" y="147340"/>
                    <a:pt x="3193915" y="166449"/>
                    <a:pt x="3089702" y="190190"/>
                  </a:cubicBezTo>
                  <a:cubicBezTo>
                    <a:pt x="2985491" y="214278"/>
                    <a:pt x="2882137" y="241725"/>
                    <a:pt x="2780132" y="273457"/>
                  </a:cubicBezTo>
                  <a:cubicBezTo>
                    <a:pt x="2678126" y="305073"/>
                    <a:pt x="2577348" y="340510"/>
                    <a:pt x="2478040" y="379654"/>
                  </a:cubicBezTo>
                  <a:cubicBezTo>
                    <a:pt x="2378854" y="418914"/>
                    <a:pt x="2281017" y="461763"/>
                    <a:pt x="2184897" y="507972"/>
                  </a:cubicBezTo>
                  <a:cubicBezTo>
                    <a:pt x="1992657" y="600271"/>
                    <a:pt x="1806791" y="705542"/>
                    <a:pt x="1629141" y="823205"/>
                  </a:cubicBezTo>
                  <a:cubicBezTo>
                    <a:pt x="1584882" y="852736"/>
                    <a:pt x="1540745" y="882731"/>
                    <a:pt x="1497711" y="914000"/>
                  </a:cubicBezTo>
                  <a:cubicBezTo>
                    <a:pt x="1475888" y="929286"/>
                    <a:pt x="1454555" y="945153"/>
                    <a:pt x="1433099" y="960903"/>
                  </a:cubicBezTo>
                  <a:cubicBezTo>
                    <a:pt x="1411521" y="976537"/>
                    <a:pt x="1390311" y="992634"/>
                    <a:pt x="1369346" y="1008963"/>
                  </a:cubicBezTo>
                  <a:cubicBezTo>
                    <a:pt x="1285119" y="1074165"/>
                    <a:pt x="1202730" y="1141797"/>
                    <a:pt x="1123406" y="1212905"/>
                  </a:cubicBezTo>
                  <a:cubicBezTo>
                    <a:pt x="964391" y="1354656"/>
                    <a:pt x="816900" y="1509261"/>
                    <a:pt x="684367" y="1675564"/>
                  </a:cubicBezTo>
                  <a:cubicBezTo>
                    <a:pt x="618161" y="1758716"/>
                    <a:pt x="555512" y="1844763"/>
                    <a:pt x="497153" y="1933588"/>
                  </a:cubicBezTo>
                  <a:cubicBezTo>
                    <a:pt x="439775" y="2022877"/>
                    <a:pt x="385584" y="2114367"/>
                    <a:pt x="337770" y="2208983"/>
                  </a:cubicBezTo>
                  <a:cubicBezTo>
                    <a:pt x="325388" y="2232493"/>
                    <a:pt x="313862" y="2256349"/>
                    <a:pt x="302461" y="2280207"/>
                  </a:cubicBezTo>
                  <a:lnTo>
                    <a:pt x="285296" y="2316107"/>
                  </a:lnTo>
                  <a:lnTo>
                    <a:pt x="268991" y="2352355"/>
                  </a:lnTo>
                  <a:cubicBezTo>
                    <a:pt x="258324" y="2376560"/>
                    <a:pt x="247535" y="2400764"/>
                    <a:pt x="237849" y="2425432"/>
                  </a:cubicBezTo>
                  <a:cubicBezTo>
                    <a:pt x="228163" y="2450099"/>
                    <a:pt x="217498" y="2474419"/>
                    <a:pt x="208670" y="2499319"/>
                  </a:cubicBezTo>
                  <a:cubicBezTo>
                    <a:pt x="170909" y="2598219"/>
                    <a:pt x="138908" y="2699206"/>
                    <a:pt x="113775" y="2801929"/>
                  </a:cubicBezTo>
                  <a:cubicBezTo>
                    <a:pt x="62773" y="3006911"/>
                    <a:pt x="36659" y="3217917"/>
                    <a:pt x="36781" y="3428922"/>
                  </a:cubicBezTo>
                  <a:cubicBezTo>
                    <a:pt x="37394" y="3534078"/>
                    <a:pt x="47816" y="3639001"/>
                    <a:pt x="69148" y="3741955"/>
                  </a:cubicBezTo>
                  <a:cubicBezTo>
                    <a:pt x="91585" y="3844679"/>
                    <a:pt x="124074" y="3945202"/>
                    <a:pt x="167966" y="4041323"/>
                  </a:cubicBezTo>
                  <a:cubicBezTo>
                    <a:pt x="178387" y="4065528"/>
                    <a:pt x="190525" y="4089153"/>
                    <a:pt x="202049" y="4112894"/>
                  </a:cubicBezTo>
                  <a:cubicBezTo>
                    <a:pt x="214555" y="4136288"/>
                    <a:pt x="226447" y="4159912"/>
                    <a:pt x="239933" y="4182843"/>
                  </a:cubicBezTo>
                  <a:cubicBezTo>
                    <a:pt x="265680" y="4229167"/>
                    <a:pt x="294368" y="4274101"/>
                    <a:pt x="323916" y="4318456"/>
                  </a:cubicBezTo>
                  <a:cubicBezTo>
                    <a:pt x="353341" y="4362927"/>
                    <a:pt x="384849" y="4406240"/>
                    <a:pt x="416604" y="4449436"/>
                  </a:cubicBezTo>
                  <a:cubicBezTo>
                    <a:pt x="448847" y="4492286"/>
                    <a:pt x="482319" y="4534557"/>
                    <a:pt x="515911" y="4576711"/>
                  </a:cubicBezTo>
                  <a:cubicBezTo>
                    <a:pt x="583219" y="4661137"/>
                    <a:pt x="653594" y="4743825"/>
                    <a:pt x="722619" y="4828482"/>
                  </a:cubicBezTo>
                  <a:cubicBezTo>
                    <a:pt x="757315" y="4870637"/>
                    <a:pt x="791889" y="4913138"/>
                    <a:pt x="825972" y="4956104"/>
                  </a:cubicBezTo>
                  <a:cubicBezTo>
                    <a:pt x="859934" y="4998722"/>
                    <a:pt x="893649" y="5044004"/>
                    <a:pt x="926506" y="5085347"/>
                  </a:cubicBezTo>
                  <a:cubicBezTo>
                    <a:pt x="959119" y="5127734"/>
                    <a:pt x="993324" y="5168847"/>
                    <a:pt x="1027040" y="5210191"/>
                  </a:cubicBezTo>
                  <a:cubicBezTo>
                    <a:pt x="1061737" y="5250840"/>
                    <a:pt x="1096188" y="5291488"/>
                    <a:pt x="1132110" y="5330748"/>
                  </a:cubicBezTo>
                  <a:cubicBezTo>
                    <a:pt x="1203465" y="5409731"/>
                    <a:pt x="1277639" y="5485818"/>
                    <a:pt x="1354880" y="5558083"/>
                  </a:cubicBezTo>
                  <a:cubicBezTo>
                    <a:pt x="1509603" y="5702266"/>
                    <a:pt x="1676588" y="5830930"/>
                    <a:pt x="1855220" y="5937591"/>
                  </a:cubicBezTo>
                  <a:cubicBezTo>
                    <a:pt x="1944720" y="5990632"/>
                    <a:pt x="2036549" y="6039272"/>
                    <a:pt x="2131810" y="6080268"/>
                  </a:cubicBezTo>
                  <a:cubicBezTo>
                    <a:pt x="2226460" y="6122423"/>
                    <a:pt x="2324173" y="6157977"/>
                    <a:pt x="2423726" y="6188087"/>
                  </a:cubicBezTo>
                  <a:cubicBezTo>
                    <a:pt x="2523280" y="6218313"/>
                    <a:pt x="2624794" y="6242749"/>
                    <a:pt x="2727780" y="6262552"/>
                  </a:cubicBezTo>
                  <a:cubicBezTo>
                    <a:pt x="2830890" y="6282008"/>
                    <a:pt x="2935714" y="6295326"/>
                    <a:pt x="3041276" y="6304245"/>
                  </a:cubicBezTo>
                  <a:cubicBezTo>
                    <a:pt x="3146836" y="6313277"/>
                    <a:pt x="3253499" y="6317215"/>
                    <a:pt x="3360532" y="6317331"/>
                  </a:cubicBezTo>
                  <a:cubicBezTo>
                    <a:pt x="3387259" y="6317331"/>
                    <a:pt x="3414354" y="6317794"/>
                    <a:pt x="3439855" y="6316751"/>
                  </a:cubicBezTo>
                  <a:lnTo>
                    <a:pt x="3478721" y="6315826"/>
                  </a:lnTo>
                  <a:lnTo>
                    <a:pt x="3517463" y="6313971"/>
                  </a:lnTo>
                  <a:cubicBezTo>
                    <a:pt x="3569078" y="6311772"/>
                    <a:pt x="3620449" y="6306907"/>
                    <a:pt x="3671452" y="6301233"/>
                  </a:cubicBezTo>
                  <a:cubicBezTo>
                    <a:pt x="3875707" y="6277608"/>
                    <a:pt x="4074445" y="6225841"/>
                    <a:pt x="4265460" y="6149638"/>
                  </a:cubicBezTo>
                  <a:cubicBezTo>
                    <a:pt x="4361212" y="6111884"/>
                    <a:pt x="4454636" y="6067065"/>
                    <a:pt x="4546587" y="6018079"/>
                  </a:cubicBezTo>
                  <a:cubicBezTo>
                    <a:pt x="4638662" y="5969322"/>
                    <a:pt x="4729020" y="5915240"/>
                    <a:pt x="4818030" y="5858029"/>
                  </a:cubicBezTo>
                  <a:cubicBezTo>
                    <a:pt x="4907038" y="5800703"/>
                    <a:pt x="4994577" y="5739672"/>
                    <a:pt x="5081870" y="5676903"/>
                  </a:cubicBezTo>
                  <a:cubicBezTo>
                    <a:pt x="5125392" y="5645519"/>
                    <a:pt x="5168794" y="5613324"/>
                    <a:pt x="5212073" y="5581013"/>
                  </a:cubicBezTo>
                  <a:lnTo>
                    <a:pt x="5343625" y="5481533"/>
                  </a:lnTo>
                  <a:cubicBezTo>
                    <a:pt x="5432696" y="5414768"/>
                    <a:pt x="5521951" y="5349452"/>
                    <a:pt x="5610378" y="5284425"/>
                  </a:cubicBezTo>
                  <a:lnTo>
                    <a:pt x="5822102" y="5126414"/>
                  </a:lnTo>
                  <a:lnTo>
                    <a:pt x="5822102" y="5556641"/>
                  </a:lnTo>
                  <a:lnTo>
                    <a:pt x="5576325" y="5749979"/>
                  </a:lnTo>
                  <a:lnTo>
                    <a:pt x="5447715" y="5852818"/>
                  </a:lnTo>
                  <a:cubicBezTo>
                    <a:pt x="5403945" y="5887445"/>
                    <a:pt x="5359932" y="5922073"/>
                    <a:pt x="5315059" y="5956236"/>
                  </a:cubicBezTo>
                  <a:cubicBezTo>
                    <a:pt x="5225682" y="6024680"/>
                    <a:pt x="5133976" y="6091734"/>
                    <a:pt x="5038468" y="6155776"/>
                  </a:cubicBezTo>
                  <a:cubicBezTo>
                    <a:pt x="4943084" y="6219703"/>
                    <a:pt x="4845002" y="6281777"/>
                    <a:pt x="4741892" y="6338292"/>
                  </a:cubicBezTo>
                  <a:cubicBezTo>
                    <a:pt x="4638784" y="6394692"/>
                    <a:pt x="4532120" y="6447038"/>
                    <a:pt x="4420920" y="6492203"/>
                  </a:cubicBezTo>
                  <a:cubicBezTo>
                    <a:pt x="4199255" y="6583693"/>
                    <a:pt x="3959813" y="6644840"/>
                    <a:pt x="3717672" y="6670434"/>
                  </a:cubicBezTo>
                  <a:cubicBezTo>
                    <a:pt x="3657106" y="6676456"/>
                    <a:pt x="3596419" y="6681321"/>
                    <a:pt x="3535853" y="6683289"/>
                  </a:cubicBezTo>
                  <a:lnTo>
                    <a:pt x="3490367" y="6684910"/>
                  </a:lnTo>
                  <a:lnTo>
                    <a:pt x="3445005" y="6685142"/>
                  </a:lnTo>
                  <a:cubicBezTo>
                    <a:pt x="3414354" y="6685605"/>
                    <a:pt x="3385297" y="6684679"/>
                    <a:pt x="3355872" y="6684100"/>
                  </a:cubicBezTo>
                  <a:cubicBezTo>
                    <a:pt x="3297146" y="6683405"/>
                    <a:pt x="3238052" y="6680047"/>
                    <a:pt x="3179203" y="6677150"/>
                  </a:cubicBezTo>
                  <a:cubicBezTo>
                    <a:pt x="3120232" y="6672519"/>
                    <a:pt x="3061259" y="6668233"/>
                    <a:pt x="3002410" y="6661169"/>
                  </a:cubicBezTo>
                  <a:cubicBezTo>
                    <a:pt x="2884589" y="6647851"/>
                    <a:pt x="2766891" y="6629669"/>
                    <a:pt x="2650296" y="6604191"/>
                  </a:cubicBezTo>
                  <a:cubicBezTo>
                    <a:pt x="2533702" y="6578713"/>
                    <a:pt x="2418456" y="6545938"/>
                    <a:pt x="2306028" y="6505869"/>
                  </a:cubicBezTo>
                  <a:cubicBezTo>
                    <a:pt x="2193602" y="6465683"/>
                    <a:pt x="2084118" y="6417738"/>
                    <a:pt x="1978803" y="6363307"/>
                  </a:cubicBezTo>
                  <a:cubicBezTo>
                    <a:pt x="1873855" y="6308066"/>
                    <a:pt x="1773077" y="6246340"/>
                    <a:pt x="1678428" y="6177779"/>
                  </a:cubicBezTo>
                  <a:cubicBezTo>
                    <a:pt x="1488393" y="6041356"/>
                    <a:pt x="1321900" y="5881423"/>
                    <a:pt x="1175880" y="5710373"/>
                  </a:cubicBezTo>
                  <a:cubicBezTo>
                    <a:pt x="1103177" y="5624441"/>
                    <a:pt x="1035501" y="5535732"/>
                    <a:pt x="971502" y="5445399"/>
                  </a:cubicBezTo>
                  <a:cubicBezTo>
                    <a:pt x="907380" y="5355069"/>
                    <a:pt x="847550" y="5262768"/>
                    <a:pt x="790909" y="5169078"/>
                  </a:cubicBezTo>
                  <a:cubicBezTo>
                    <a:pt x="761974" y="5121712"/>
                    <a:pt x="735492" y="5077357"/>
                    <a:pt x="706680" y="5031959"/>
                  </a:cubicBezTo>
                  <a:cubicBezTo>
                    <a:pt x="678114" y="4986910"/>
                    <a:pt x="649058" y="4941860"/>
                    <a:pt x="619143" y="4897157"/>
                  </a:cubicBezTo>
                  <a:lnTo>
                    <a:pt x="436465" y="4628710"/>
                  </a:lnTo>
                  <a:cubicBezTo>
                    <a:pt x="406182" y="4583544"/>
                    <a:pt x="376267" y="4538147"/>
                    <a:pt x="347088" y="4492171"/>
                  </a:cubicBezTo>
                  <a:cubicBezTo>
                    <a:pt x="317908" y="4446194"/>
                    <a:pt x="288974" y="4400102"/>
                    <a:pt x="262001" y="4352619"/>
                  </a:cubicBezTo>
                  <a:cubicBezTo>
                    <a:pt x="207934" y="4258119"/>
                    <a:pt x="158280" y="4160840"/>
                    <a:pt x="118679" y="4059853"/>
                  </a:cubicBezTo>
                  <a:cubicBezTo>
                    <a:pt x="78343" y="3959214"/>
                    <a:pt x="48429" y="3854870"/>
                    <a:pt x="28322" y="3749136"/>
                  </a:cubicBezTo>
                  <a:cubicBezTo>
                    <a:pt x="9073" y="3643402"/>
                    <a:pt x="0" y="3536046"/>
                    <a:pt x="0" y="3428922"/>
                  </a:cubicBezTo>
                  <a:cubicBezTo>
                    <a:pt x="1594" y="3001816"/>
                    <a:pt x="89010" y="2575868"/>
                    <a:pt x="253052" y="2174356"/>
                  </a:cubicBezTo>
                  <a:cubicBezTo>
                    <a:pt x="294246" y="2074066"/>
                    <a:pt x="338873" y="1974700"/>
                    <a:pt x="389141" y="1877652"/>
                  </a:cubicBezTo>
                  <a:cubicBezTo>
                    <a:pt x="438672" y="1780256"/>
                    <a:pt x="493230" y="1684945"/>
                    <a:pt x="552079" y="1591834"/>
                  </a:cubicBezTo>
                  <a:cubicBezTo>
                    <a:pt x="669900" y="1405728"/>
                    <a:pt x="804394" y="1227729"/>
                    <a:pt x="954950" y="1061773"/>
                  </a:cubicBezTo>
                  <a:cubicBezTo>
                    <a:pt x="1030597" y="979085"/>
                    <a:pt x="1109552" y="898829"/>
                    <a:pt x="1192922" y="822626"/>
                  </a:cubicBezTo>
                  <a:cubicBezTo>
                    <a:pt x="1213642" y="803402"/>
                    <a:pt x="1234483" y="784409"/>
                    <a:pt x="1255939" y="765880"/>
                  </a:cubicBezTo>
                  <a:cubicBezTo>
                    <a:pt x="1277273" y="747234"/>
                    <a:pt x="1298237" y="728241"/>
                    <a:pt x="1320183" y="710291"/>
                  </a:cubicBezTo>
                  <a:cubicBezTo>
                    <a:pt x="1363585" y="673811"/>
                    <a:pt x="1408088" y="638489"/>
                    <a:pt x="1452961" y="603514"/>
                  </a:cubicBezTo>
                  <a:cubicBezTo>
                    <a:pt x="1633310" y="464543"/>
                    <a:pt x="1828125" y="341437"/>
                    <a:pt x="2033360" y="235818"/>
                  </a:cubicBezTo>
                  <a:cubicBezTo>
                    <a:pt x="2187242" y="156561"/>
                    <a:pt x="2347554" y="87597"/>
                    <a:pt x="2512513" y="3001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5102EBE-A80F-4CFF-B1DD-941EF9728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04998" y="98659"/>
              <a:ext cx="5774333" cy="6315453"/>
            </a:xfrm>
            <a:custGeom>
              <a:avLst/>
              <a:gdLst>
                <a:gd name="connsiteX0" fmla="*/ 3707237 w 5774333"/>
                <a:gd name="connsiteY0" fmla="*/ 1489 h 6315453"/>
                <a:gd name="connsiteX1" fmla="*/ 4037665 w 5774333"/>
                <a:gd name="connsiteY1" fmla="*/ 6121 h 6315453"/>
                <a:gd name="connsiteX2" fmla="*/ 4692239 w 5774333"/>
                <a:gd name="connsiteY2" fmla="*/ 102128 h 6315453"/>
                <a:gd name="connsiteX3" fmla="*/ 5315059 w 5774333"/>
                <a:gd name="connsiteY3" fmla="*/ 324945 h 6315453"/>
                <a:gd name="connsiteX4" fmla="*/ 5738325 w 5774333"/>
                <a:gd name="connsiteY4" fmla="*/ 578286 h 6315453"/>
                <a:gd name="connsiteX5" fmla="*/ 5774333 w 5774333"/>
                <a:gd name="connsiteY5" fmla="*/ 606551 h 6315453"/>
                <a:gd name="connsiteX6" fmla="*/ 5774333 w 5774333"/>
                <a:gd name="connsiteY6" fmla="*/ 975490 h 6315453"/>
                <a:gd name="connsiteX7" fmla="*/ 5676001 w 5774333"/>
                <a:gd name="connsiteY7" fmla="*/ 889749 h 6315453"/>
                <a:gd name="connsiteX8" fmla="*/ 5177132 w 5774333"/>
                <a:gd name="connsiteY8" fmla="*/ 581926 h 6315453"/>
                <a:gd name="connsiteX9" fmla="*/ 4615735 w 5774333"/>
                <a:gd name="connsiteY9" fmla="*/ 388640 h 6315453"/>
                <a:gd name="connsiteX10" fmla="*/ 4020010 w 5774333"/>
                <a:gd name="connsiteY10" fmla="*/ 308500 h 6315453"/>
                <a:gd name="connsiteX11" fmla="*/ 3416315 w 5774333"/>
                <a:gd name="connsiteY11" fmla="*/ 328882 h 6315453"/>
                <a:gd name="connsiteX12" fmla="*/ 2823779 w 5774333"/>
                <a:gd name="connsiteY12" fmla="*/ 446545 h 6315453"/>
                <a:gd name="connsiteX13" fmla="*/ 2256987 w 5774333"/>
                <a:gd name="connsiteY13" fmla="*/ 651296 h 6315453"/>
                <a:gd name="connsiteX14" fmla="*/ 1244169 w 5774333"/>
                <a:gd name="connsiteY14" fmla="*/ 1280374 h 6315453"/>
                <a:gd name="connsiteX15" fmla="*/ 830141 w 5774333"/>
                <a:gd name="connsiteY15" fmla="*/ 1700184 h 6315453"/>
                <a:gd name="connsiteX16" fmla="*/ 502792 w 5774333"/>
                <a:gd name="connsiteY16" fmla="*/ 2182300 h 6315453"/>
                <a:gd name="connsiteX17" fmla="*/ 280637 w 5774333"/>
                <a:gd name="connsiteY17" fmla="*/ 2715256 h 6315453"/>
                <a:gd name="connsiteX18" fmla="*/ 199843 w 5774333"/>
                <a:gd name="connsiteY18" fmla="*/ 3283418 h 6315453"/>
                <a:gd name="connsiteX19" fmla="*/ 233926 w 5774333"/>
                <a:gd name="connsiteY19" fmla="*/ 3561593 h 6315453"/>
                <a:gd name="connsiteX20" fmla="*/ 334582 w 5774333"/>
                <a:gd name="connsiteY20" fmla="*/ 3821816 h 6315453"/>
                <a:gd name="connsiteX21" fmla="*/ 404834 w 5774333"/>
                <a:gd name="connsiteY21" fmla="*/ 3944343 h 6315453"/>
                <a:gd name="connsiteX22" fmla="*/ 485506 w 5774333"/>
                <a:gd name="connsiteY22" fmla="*/ 4062932 h 6315453"/>
                <a:gd name="connsiteX23" fmla="*/ 671861 w 5774333"/>
                <a:gd name="connsiteY23" fmla="*/ 4292120 h 6315453"/>
                <a:gd name="connsiteX24" fmla="*/ 873542 w 5774333"/>
                <a:gd name="connsiteY24" fmla="*/ 4523044 h 6315453"/>
                <a:gd name="connsiteX25" fmla="*/ 973831 w 5774333"/>
                <a:gd name="connsiteY25" fmla="*/ 4643601 h 6315453"/>
                <a:gd name="connsiteX26" fmla="*/ 1022014 w 5774333"/>
                <a:gd name="connsiteY26" fmla="*/ 4702780 h 6315453"/>
                <a:gd name="connsiteX27" fmla="*/ 1069215 w 5774333"/>
                <a:gd name="connsiteY27" fmla="*/ 4759411 h 6315453"/>
                <a:gd name="connsiteX28" fmla="*/ 1474784 w 5774333"/>
                <a:gd name="connsiteY28" fmla="*/ 5177948 h 6315453"/>
                <a:gd name="connsiteX29" fmla="*/ 1690442 w 5774333"/>
                <a:gd name="connsiteY29" fmla="*/ 5366255 h 6315453"/>
                <a:gd name="connsiteX30" fmla="*/ 1916276 w 5774333"/>
                <a:gd name="connsiteY30" fmla="*/ 5539852 h 6315453"/>
                <a:gd name="connsiteX31" fmla="*/ 2420784 w 5774333"/>
                <a:gd name="connsiteY31" fmla="*/ 5814437 h 6315453"/>
                <a:gd name="connsiteX32" fmla="*/ 2703015 w 5774333"/>
                <a:gd name="connsiteY32" fmla="*/ 5892029 h 6315453"/>
                <a:gd name="connsiteX33" fmla="*/ 2775350 w 5774333"/>
                <a:gd name="connsiteY33" fmla="*/ 5905695 h 6315453"/>
                <a:gd name="connsiteX34" fmla="*/ 2848299 w 5774333"/>
                <a:gd name="connsiteY34" fmla="*/ 5917161 h 6315453"/>
                <a:gd name="connsiteX35" fmla="*/ 2995544 w 5774333"/>
                <a:gd name="connsiteY35" fmla="*/ 5933605 h 6315453"/>
                <a:gd name="connsiteX36" fmla="*/ 3069596 w 5774333"/>
                <a:gd name="connsiteY36" fmla="*/ 5938933 h 6315453"/>
                <a:gd name="connsiteX37" fmla="*/ 3143894 w 5774333"/>
                <a:gd name="connsiteY37" fmla="*/ 5942639 h 6315453"/>
                <a:gd name="connsiteX38" fmla="*/ 3218436 w 5774333"/>
                <a:gd name="connsiteY38" fmla="*/ 5944260 h 6315453"/>
                <a:gd name="connsiteX39" fmla="*/ 3293101 w 5774333"/>
                <a:gd name="connsiteY39" fmla="*/ 5943913 h 6315453"/>
                <a:gd name="connsiteX40" fmla="*/ 3330494 w 5774333"/>
                <a:gd name="connsiteY40" fmla="*/ 5943565 h 6315453"/>
                <a:gd name="connsiteX41" fmla="*/ 3366540 w 5774333"/>
                <a:gd name="connsiteY41" fmla="*/ 5942059 h 6315453"/>
                <a:gd name="connsiteX42" fmla="*/ 3402462 w 5774333"/>
                <a:gd name="connsiteY42" fmla="*/ 5940323 h 6315453"/>
                <a:gd name="connsiteX43" fmla="*/ 3438262 w 5774333"/>
                <a:gd name="connsiteY43" fmla="*/ 5937543 h 6315453"/>
                <a:gd name="connsiteX44" fmla="*/ 3580236 w 5774333"/>
                <a:gd name="connsiteY44" fmla="*/ 5920982 h 6315453"/>
                <a:gd name="connsiteX45" fmla="*/ 4121034 w 5774333"/>
                <a:gd name="connsiteY45" fmla="*/ 5753290 h 6315453"/>
                <a:gd name="connsiteX46" fmla="*/ 4620639 w 5774333"/>
                <a:gd name="connsiteY46" fmla="*/ 5459364 h 6315453"/>
                <a:gd name="connsiteX47" fmla="*/ 4741771 w 5774333"/>
                <a:gd name="connsiteY47" fmla="*/ 5372971 h 6315453"/>
                <a:gd name="connsiteX48" fmla="*/ 4862901 w 5774333"/>
                <a:gd name="connsiteY48" fmla="*/ 5283682 h 6315453"/>
                <a:gd name="connsiteX49" fmla="*/ 5108229 w 5774333"/>
                <a:gd name="connsiteY49" fmla="*/ 5098386 h 6315453"/>
                <a:gd name="connsiteX50" fmla="*/ 5612493 w 5774333"/>
                <a:gd name="connsiteY50" fmla="*/ 4739724 h 6315453"/>
                <a:gd name="connsiteX51" fmla="*/ 5774333 w 5774333"/>
                <a:gd name="connsiteY51" fmla="*/ 4623488 h 6315453"/>
                <a:gd name="connsiteX52" fmla="*/ 5774333 w 5774333"/>
                <a:gd name="connsiteY52" fmla="*/ 5232926 h 6315453"/>
                <a:gd name="connsiteX53" fmla="*/ 5676492 w 5774333"/>
                <a:gd name="connsiteY53" fmla="*/ 5306859 h 6315453"/>
                <a:gd name="connsiteX54" fmla="*/ 5426260 w 5774333"/>
                <a:gd name="connsiteY54" fmla="*/ 5486233 h 6315453"/>
                <a:gd name="connsiteX55" fmla="*/ 5300225 w 5774333"/>
                <a:gd name="connsiteY55" fmla="*/ 5576217 h 6315453"/>
                <a:gd name="connsiteX56" fmla="*/ 5170757 w 5774333"/>
                <a:gd name="connsiteY56" fmla="*/ 5666780 h 6315453"/>
                <a:gd name="connsiteX57" fmla="*/ 5038100 w 5774333"/>
                <a:gd name="connsiteY57" fmla="*/ 5756185 h 6315453"/>
                <a:gd name="connsiteX58" fmla="*/ 4901276 w 5774333"/>
                <a:gd name="connsiteY58" fmla="*/ 5843043 h 6315453"/>
                <a:gd name="connsiteX59" fmla="*/ 4614019 w 5774333"/>
                <a:gd name="connsiteY59" fmla="*/ 6006103 h 6315453"/>
                <a:gd name="connsiteX60" fmla="*/ 4305061 w 5774333"/>
                <a:gd name="connsiteY60" fmla="*/ 6144726 h 6315453"/>
                <a:gd name="connsiteX61" fmla="*/ 3632710 w 5774333"/>
                <a:gd name="connsiteY61" fmla="*/ 6304196 h 6315453"/>
                <a:gd name="connsiteX62" fmla="*/ 3459594 w 5774333"/>
                <a:gd name="connsiteY62" fmla="*/ 6314504 h 6315453"/>
                <a:gd name="connsiteX63" fmla="*/ 3416315 w 5774333"/>
                <a:gd name="connsiteY63" fmla="*/ 6315429 h 6315453"/>
                <a:gd name="connsiteX64" fmla="*/ 3373159 w 5774333"/>
                <a:gd name="connsiteY64" fmla="*/ 6315198 h 6315453"/>
                <a:gd name="connsiteX65" fmla="*/ 3330127 w 5774333"/>
                <a:gd name="connsiteY65" fmla="*/ 6314735 h 6315453"/>
                <a:gd name="connsiteX66" fmla="*/ 3288320 w 5774333"/>
                <a:gd name="connsiteY66" fmla="*/ 6313230 h 6315453"/>
                <a:gd name="connsiteX67" fmla="*/ 2954350 w 5774333"/>
                <a:gd name="connsiteY67" fmla="*/ 6288098 h 6315453"/>
                <a:gd name="connsiteX68" fmla="*/ 2622466 w 5774333"/>
                <a:gd name="connsiteY68" fmla="*/ 6232742 h 6315453"/>
                <a:gd name="connsiteX69" fmla="*/ 2296466 w 5774333"/>
                <a:gd name="connsiteY69" fmla="*/ 6146001 h 6315453"/>
                <a:gd name="connsiteX70" fmla="*/ 1672419 w 5774333"/>
                <a:gd name="connsiteY70" fmla="*/ 5885197 h 6315453"/>
                <a:gd name="connsiteX71" fmla="*/ 1146578 w 5774333"/>
                <a:gd name="connsiteY71" fmla="*/ 5479168 h 6315453"/>
                <a:gd name="connsiteX72" fmla="*/ 933372 w 5774333"/>
                <a:gd name="connsiteY72" fmla="*/ 5234810 h 6315453"/>
                <a:gd name="connsiteX73" fmla="*/ 747140 w 5774333"/>
                <a:gd name="connsiteY73" fmla="*/ 4976091 h 6315453"/>
                <a:gd name="connsiteX74" fmla="*/ 703616 w 5774333"/>
                <a:gd name="connsiteY74" fmla="*/ 4910196 h 6315453"/>
                <a:gd name="connsiteX75" fmla="*/ 662053 w 5774333"/>
                <a:gd name="connsiteY75" fmla="*/ 4846269 h 6315453"/>
                <a:gd name="connsiteX76" fmla="*/ 580033 w 5774333"/>
                <a:gd name="connsiteY76" fmla="*/ 4722352 h 6315453"/>
                <a:gd name="connsiteX77" fmla="*/ 410105 w 5774333"/>
                <a:gd name="connsiteY77" fmla="*/ 4469193 h 6315453"/>
                <a:gd name="connsiteX78" fmla="*/ 244224 w 5774333"/>
                <a:gd name="connsiteY78" fmla="*/ 4201556 h 6315453"/>
                <a:gd name="connsiteX79" fmla="*/ 169437 w 5774333"/>
                <a:gd name="connsiteY79" fmla="*/ 4059690 h 6315453"/>
                <a:gd name="connsiteX80" fmla="*/ 105929 w 5774333"/>
                <a:gd name="connsiteY80" fmla="*/ 3911221 h 6315453"/>
                <a:gd name="connsiteX81" fmla="*/ 57256 w 5774333"/>
                <a:gd name="connsiteY81" fmla="*/ 3757195 h 6315453"/>
                <a:gd name="connsiteX82" fmla="*/ 39111 w 5774333"/>
                <a:gd name="connsiteY82" fmla="*/ 3678677 h 6315453"/>
                <a:gd name="connsiteX83" fmla="*/ 31142 w 5774333"/>
                <a:gd name="connsiteY83" fmla="*/ 3639300 h 6315453"/>
                <a:gd name="connsiteX84" fmla="*/ 24521 w 5774333"/>
                <a:gd name="connsiteY84" fmla="*/ 3599809 h 6315453"/>
                <a:gd name="connsiteX85" fmla="*/ 0 w 5774333"/>
                <a:gd name="connsiteY85" fmla="*/ 3283418 h 6315453"/>
                <a:gd name="connsiteX86" fmla="*/ 68045 w 5774333"/>
                <a:gd name="connsiteY86" fmla="*/ 2666963 h 6315453"/>
                <a:gd name="connsiteX87" fmla="*/ 272546 w 5774333"/>
                <a:gd name="connsiteY87" fmla="*/ 2076334 h 6315453"/>
                <a:gd name="connsiteX88" fmla="*/ 1039300 w 5774333"/>
                <a:gd name="connsiteY88" fmla="*/ 1073307 h 6315453"/>
                <a:gd name="connsiteX89" fmla="*/ 1547733 w 5774333"/>
                <a:gd name="connsiteY89" fmla="*/ 680365 h 6315453"/>
                <a:gd name="connsiteX90" fmla="*/ 2115995 w 5774333"/>
                <a:gd name="connsiteY90" fmla="*/ 368373 h 6315453"/>
                <a:gd name="connsiteX91" fmla="*/ 3377451 w 5774333"/>
                <a:gd name="connsiteY91" fmla="*/ 24304 h 6315453"/>
                <a:gd name="connsiteX92" fmla="*/ 3707237 w 5774333"/>
                <a:gd name="connsiteY92" fmla="*/ 1489 h 631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774333" h="6315453">
                  <a:moveTo>
                    <a:pt x="3707237" y="1489"/>
                  </a:moveTo>
                  <a:cubicBezTo>
                    <a:pt x="3817502" y="-1522"/>
                    <a:pt x="3927875" y="41"/>
                    <a:pt x="4037665" y="6121"/>
                  </a:cubicBezTo>
                  <a:cubicBezTo>
                    <a:pt x="4257614" y="18745"/>
                    <a:pt x="4477439" y="49665"/>
                    <a:pt x="4692239" y="102128"/>
                  </a:cubicBezTo>
                  <a:cubicBezTo>
                    <a:pt x="4907039" y="154474"/>
                    <a:pt x="5116811" y="228592"/>
                    <a:pt x="5315059" y="324945"/>
                  </a:cubicBezTo>
                  <a:cubicBezTo>
                    <a:pt x="5463562" y="397211"/>
                    <a:pt x="5606133" y="481527"/>
                    <a:pt x="5738325" y="578286"/>
                  </a:cubicBezTo>
                  <a:lnTo>
                    <a:pt x="5774333" y="606551"/>
                  </a:lnTo>
                  <a:lnTo>
                    <a:pt x="5774333" y="975490"/>
                  </a:lnTo>
                  <a:lnTo>
                    <a:pt x="5676001" y="889749"/>
                  </a:lnTo>
                  <a:cubicBezTo>
                    <a:pt x="5522381" y="769886"/>
                    <a:pt x="5355519" y="665657"/>
                    <a:pt x="5177132" y="581926"/>
                  </a:cubicBezTo>
                  <a:cubicBezTo>
                    <a:pt x="4998867" y="497965"/>
                    <a:pt x="4810183" y="433574"/>
                    <a:pt x="4615735" y="388640"/>
                  </a:cubicBezTo>
                  <a:cubicBezTo>
                    <a:pt x="4421289" y="343591"/>
                    <a:pt x="4221446" y="317649"/>
                    <a:pt x="4020010" y="308500"/>
                  </a:cubicBezTo>
                  <a:cubicBezTo>
                    <a:pt x="3818207" y="298887"/>
                    <a:pt x="3616649" y="305257"/>
                    <a:pt x="3416315" y="328882"/>
                  </a:cubicBezTo>
                  <a:cubicBezTo>
                    <a:pt x="3216106" y="352623"/>
                    <a:pt x="3017736" y="392346"/>
                    <a:pt x="2823779" y="446545"/>
                  </a:cubicBezTo>
                  <a:cubicBezTo>
                    <a:pt x="2629699" y="500513"/>
                    <a:pt x="2440401" y="570345"/>
                    <a:pt x="2256987" y="651296"/>
                  </a:cubicBezTo>
                  <a:cubicBezTo>
                    <a:pt x="1889058" y="811461"/>
                    <a:pt x="1545527" y="1023856"/>
                    <a:pt x="1244169" y="1280374"/>
                  </a:cubicBezTo>
                  <a:cubicBezTo>
                    <a:pt x="1093982" y="1409039"/>
                    <a:pt x="954828" y="1549400"/>
                    <a:pt x="830141" y="1700184"/>
                  </a:cubicBezTo>
                  <a:cubicBezTo>
                    <a:pt x="705209" y="1850736"/>
                    <a:pt x="594989" y="2012176"/>
                    <a:pt x="502792" y="2182300"/>
                  </a:cubicBezTo>
                  <a:cubicBezTo>
                    <a:pt x="410595" y="2352308"/>
                    <a:pt x="333847" y="2530307"/>
                    <a:pt x="280637" y="2715256"/>
                  </a:cubicBezTo>
                  <a:cubicBezTo>
                    <a:pt x="227306" y="2899741"/>
                    <a:pt x="199719" y="3091521"/>
                    <a:pt x="199843" y="3283418"/>
                  </a:cubicBezTo>
                  <a:cubicBezTo>
                    <a:pt x="200946" y="3377687"/>
                    <a:pt x="210754" y="3471261"/>
                    <a:pt x="233926" y="3561593"/>
                  </a:cubicBezTo>
                  <a:cubicBezTo>
                    <a:pt x="256730" y="3652040"/>
                    <a:pt x="292162" y="3738550"/>
                    <a:pt x="334582" y="3821816"/>
                  </a:cubicBezTo>
                  <a:cubicBezTo>
                    <a:pt x="356038" y="3863392"/>
                    <a:pt x="379823" y="3904157"/>
                    <a:pt x="404834" y="3944343"/>
                  </a:cubicBezTo>
                  <a:cubicBezTo>
                    <a:pt x="430212" y="3984413"/>
                    <a:pt x="457308" y="4023905"/>
                    <a:pt x="485506" y="4062932"/>
                  </a:cubicBezTo>
                  <a:cubicBezTo>
                    <a:pt x="542639" y="4140757"/>
                    <a:pt x="606146" y="4216265"/>
                    <a:pt x="671861" y="4292120"/>
                  </a:cubicBezTo>
                  <a:cubicBezTo>
                    <a:pt x="737576" y="4368091"/>
                    <a:pt x="806234" y="4444062"/>
                    <a:pt x="873542" y="4523044"/>
                  </a:cubicBezTo>
                  <a:cubicBezTo>
                    <a:pt x="907258" y="4562419"/>
                    <a:pt x="940606" y="4602721"/>
                    <a:pt x="973831" y="4643601"/>
                  </a:cubicBezTo>
                  <a:lnTo>
                    <a:pt x="1022014" y="4702780"/>
                  </a:lnTo>
                  <a:cubicBezTo>
                    <a:pt x="1037829" y="4721658"/>
                    <a:pt x="1052910" y="4740998"/>
                    <a:pt x="1069215" y="4759411"/>
                  </a:cubicBezTo>
                  <a:cubicBezTo>
                    <a:pt x="1196477" y="4909269"/>
                    <a:pt x="1334527" y="5047199"/>
                    <a:pt x="1474784" y="5177948"/>
                  </a:cubicBezTo>
                  <a:cubicBezTo>
                    <a:pt x="1545281" y="5243033"/>
                    <a:pt x="1617003" y="5305917"/>
                    <a:pt x="1690442" y="5366255"/>
                  </a:cubicBezTo>
                  <a:cubicBezTo>
                    <a:pt x="1763881" y="5426591"/>
                    <a:pt x="1838668" y="5484959"/>
                    <a:pt x="1916276" y="5539852"/>
                  </a:cubicBezTo>
                  <a:cubicBezTo>
                    <a:pt x="2070877" y="5649872"/>
                    <a:pt x="2237617" y="5748194"/>
                    <a:pt x="2420784" y="5814437"/>
                  </a:cubicBezTo>
                  <a:cubicBezTo>
                    <a:pt x="2512124" y="5847559"/>
                    <a:pt x="2606773" y="5872921"/>
                    <a:pt x="2703015" y="5892029"/>
                  </a:cubicBezTo>
                  <a:cubicBezTo>
                    <a:pt x="2727168" y="5896546"/>
                    <a:pt x="2751075" y="5901758"/>
                    <a:pt x="2775350" y="5905695"/>
                  </a:cubicBezTo>
                  <a:lnTo>
                    <a:pt x="2848299" y="5917161"/>
                  </a:lnTo>
                  <a:cubicBezTo>
                    <a:pt x="2897218" y="5923298"/>
                    <a:pt x="2946136" y="5929784"/>
                    <a:pt x="2995544" y="5933605"/>
                  </a:cubicBezTo>
                  <a:cubicBezTo>
                    <a:pt x="3020188" y="5935806"/>
                    <a:pt x="3044831" y="5937891"/>
                    <a:pt x="3069596" y="5938933"/>
                  </a:cubicBezTo>
                  <a:cubicBezTo>
                    <a:pt x="3094362" y="5940090"/>
                    <a:pt x="3119005" y="5941943"/>
                    <a:pt x="3143894" y="5942639"/>
                  </a:cubicBezTo>
                  <a:lnTo>
                    <a:pt x="3218436" y="5944260"/>
                  </a:lnTo>
                  <a:cubicBezTo>
                    <a:pt x="3243201" y="5944838"/>
                    <a:pt x="3268212" y="5944029"/>
                    <a:pt x="3293101" y="5943913"/>
                  </a:cubicBezTo>
                  <a:lnTo>
                    <a:pt x="3330494" y="5943565"/>
                  </a:lnTo>
                  <a:cubicBezTo>
                    <a:pt x="3342632" y="5943218"/>
                    <a:pt x="3354524" y="5942523"/>
                    <a:pt x="3366540" y="5942059"/>
                  </a:cubicBezTo>
                  <a:cubicBezTo>
                    <a:pt x="3378554" y="5941480"/>
                    <a:pt x="3390570" y="5941134"/>
                    <a:pt x="3402462" y="5940323"/>
                  </a:cubicBezTo>
                  <a:lnTo>
                    <a:pt x="3438262" y="5937543"/>
                  </a:lnTo>
                  <a:cubicBezTo>
                    <a:pt x="3485954" y="5933953"/>
                    <a:pt x="3533279" y="5927931"/>
                    <a:pt x="3580236" y="5920982"/>
                  </a:cubicBezTo>
                  <a:cubicBezTo>
                    <a:pt x="3768185" y="5891567"/>
                    <a:pt x="3948901" y="5834010"/>
                    <a:pt x="4121034" y="5753290"/>
                  </a:cubicBezTo>
                  <a:cubicBezTo>
                    <a:pt x="4293782" y="5673497"/>
                    <a:pt x="4458191" y="5571353"/>
                    <a:pt x="4620639" y="5459364"/>
                  </a:cubicBezTo>
                  <a:cubicBezTo>
                    <a:pt x="4661221" y="5431455"/>
                    <a:pt x="4701557" y="5402271"/>
                    <a:pt x="4741771" y="5372971"/>
                  </a:cubicBezTo>
                  <a:cubicBezTo>
                    <a:pt x="4782230" y="5343672"/>
                    <a:pt x="4822566" y="5313908"/>
                    <a:pt x="4862901" y="5283682"/>
                  </a:cubicBezTo>
                  <a:lnTo>
                    <a:pt x="5108229" y="5098386"/>
                  </a:lnTo>
                  <a:cubicBezTo>
                    <a:pt x="5276563" y="4972270"/>
                    <a:pt x="5446489" y="4854838"/>
                    <a:pt x="5612493" y="4739724"/>
                  </a:cubicBezTo>
                  <a:lnTo>
                    <a:pt x="5774333" y="4623488"/>
                  </a:lnTo>
                  <a:lnTo>
                    <a:pt x="5774333" y="5232926"/>
                  </a:lnTo>
                  <a:lnTo>
                    <a:pt x="5676492" y="5306859"/>
                  </a:lnTo>
                  <a:cubicBezTo>
                    <a:pt x="5592693" y="5367905"/>
                    <a:pt x="5508955" y="5427286"/>
                    <a:pt x="5426260" y="5486233"/>
                  </a:cubicBezTo>
                  <a:lnTo>
                    <a:pt x="5300225" y="5576217"/>
                  </a:lnTo>
                  <a:cubicBezTo>
                    <a:pt x="5257559" y="5606443"/>
                    <a:pt x="5214525" y="5636901"/>
                    <a:pt x="5170757" y="5666780"/>
                  </a:cubicBezTo>
                  <a:cubicBezTo>
                    <a:pt x="5127110" y="5696775"/>
                    <a:pt x="5082973" y="5726654"/>
                    <a:pt x="5038100" y="5756185"/>
                  </a:cubicBezTo>
                  <a:cubicBezTo>
                    <a:pt x="4993106" y="5785486"/>
                    <a:pt x="4947743" y="5814553"/>
                    <a:pt x="4901276" y="5843043"/>
                  </a:cubicBezTo>
                  <a:cubicBezTo>
                    <a:pt x="4808835" y="5900136"/>
                    <a:pt x="4713449" y="5955494"/>
                    <a:pt x="4614019" y="6006103"/>
                  </a:cubicBezTo>
                  <a:cubicBezTo>
                    <a:pt x="4514711" y="6056943"/>
                    <a:pt x="4411971" y="6104192"/>
                    <a:pt x="4305061" y="6144726"/>
                  </a:cubicBezTo>
                  <a:cubicBezTo>
                    <a:pt x="4092223" y="6226952"/>
                    <a:pt x="3863569" y="6282424"/>
                    <a:pt x="3632710" y="6304196"/>
                  </a:cubicBezTo>
                  <a:cubicBezTo>
                    <a:pt x="3574964" y="6309408"/>
                    <a:pt x="3517218" y="6313345"/>
                    <a:pt x="3459594" y="6314504"/>
                  </a:cubicBezTo>
                  <a:lnTo>
                    <a:pt x="3416315" y="6315429"/>
                  </a:lnTo>
                  <a:cubicBezTo>
                    <a:pt x="3401971" y="6315546"/>
                    <a:pt x="3387505" y="6315198"/>
                    <a:pt x="3373159" y="6315198"/>
                  </a:cubicBezTo>
                  <a:lnTo>
                    <a:pt x="3330127" y="6314735"/>
                  </a:lnTo>
                  <a:lnTo>
                    <a:pt x="3288320" y="6313230"/>
                  </a:lnTo>
                  <a:cubicBezTo>
                    <a:pt x="3176996" y="6309870"/>
                    <a:pt x="3065428" y="6301533"/>
                    <a:pt x="2954350" y="6288098"/>
                  </a:cubicBezTo>
                  <a:cubicBezTo>
                    <a:pt x="2843150" y="6275360"/>
                    <a:pt x="2732194" y="6257061"/>
                    <a:pt x="2622466" y="6232742"/>
                  </a:cubicBezTo>
                  <a:cubicBezTo>
                    <a:pt x="2512859" y="6208190"/>
                    <a:pt x="2404110" y="6179122"/>
                    <a:pt x="2296466" y="6146001"/>
                  </a:cubicBezTo>
                  <a:cubicBezTo>
                    <a:pt x="2081544" y="6079179"/>
                    <a:pt x="1869073" y="5996027"/>
                    <a:pt x="1672419" y="5885197"/>
                  </a:cubicBezTo>
                  <a:cubicBezTo>
                    <a:pt x="1475643" y="5774599"/>
                    <a:pt x="1299954" y="5634353"/>
                    <a:pt x="1146578" y="5479168"/>
                  </a:cubicBezTo>
                  <a:cubicBezTo>
                    <a:pt x="1069461" y="5401692"/>
                    <a:pt x="999333" y="5319235"/>
                    <a:pt x="933372" y="5234810"/>
                  </a:cubicBezTo>
                  <a:cubicBezTo>
                    <a:pt x="867781" y="5150038"/>
                    <a:pt x="805375" y="5063991"/>
                    <a:pt x="747140" y="4976091"/>
                  </a:cubicBezTo>
                  <a:cubicBezTo>
                    <a:pt x="732182" y="4954319"/>
                    <a:pt x="718082" y="4932199"/>
                    <a:pt x="703616" y="4910196"/>
                  </a:cubicBezTo>
                  <a:lnTo>
                    <a:pt x="662053" y="4846269"/>
                  </a:lnTo>
                  <a:cubicBezTo>
                    <a:pt x="635449" y="4804925"/>
                    <a:pt x="607864" y="4763928"/>
                    <a:pt x="580033" y="4722352"/>
                  </a:cubicBezTo>
                  <a:lnTo>
                    <a:pt x="410105" y="4469193"/>
                  </a:lnTo>
                  <a:cubicBezTo>
                    <a:pt x="353095" y="4382915"/>
                    <a:pt x="296820" y="4294089"/>
                    <a:pt x="244224" y="4201556"/>
                  </a:cubicBezTo>
                  <a:cubicBezTo>
                    <a:pt x="217987" y="4155232"/>
                    <a:pt x="192609" y="4108098"/>
                    <a:pt x="169437" y="4059690"/>
                  </a:cubicBezTo>
                  <a:cubicBezTo>
                    <a:pt x="146388" y="4011165"/>
                    <a:pt x="124932" y="3961715"/>
                    <a:pt x="105929" y="3911221"/>
                  </a:cubicBezTo>
                  <a:cubicBezTo>
                    <a:pt x="87293" y="3860613"/>
                    <a:pt x="70742" y="3809309"/>
                    <a:pt x="57256" y="3757195"/>
                  </a:cubicBezTo>
                  <a:cubicBezTo>
                    <a:pt x="50881" y="3731138"/>
                    <a:pt x="44383" y="3704965"/>
                    <a:pt x="39111" y="3678677"/>
                  </a:cubicBezTo>
                  <a:lnTo>
                    <a:pt x="31142" y="3639300"/>
                  </a:lnTo>
                  <a:lnTo>
                    <a:pt x="24521" y="3599809"/>
                  </a:lnTo>
                  <a:cubicBezTo>
                    <a:pt x="7234" y="3494423"/>
                    <a:pt x="0" y="3388457"/>
                    <a:pt x="0" y="3283418"/>
                  </a:cubicBezTo>
                  <a:cubicBezTo>
                    <a:pt x="491" y="3076698"/>
                    <a:pt x="23418" y="2869978"/>
                    <a:pt x="68045" y="2666963"/>
                  </a:cubicBezTo>
                  <a:cubicBezTo>
                    <a:pt x="112550" y="2464064"/>
                    <a:pt x="180717" y="2265104"/>
                    <a:pt x="272546" y="2076334"/>
                  </a:cubicBezTo>
                  <a:cubicBezTo>
                    <a:pt x="457062" y="1698794"/>
                    <a:pt x="724457" y="1360978"/>
                    <a:pt x="1039300" y="1073307"/>
                  </a:cubicBezTo>
                  <a:cubicBezTo>
                    <a:pt x="1197090" y="929472"/>
                    <a:pt x="1367630" y="798259"/>
                    <a:pt x="1547733" y="680365"/>
                  </a:cubicBezTo>
                  <a:cubicBezTo>
                    <a:pt x="1728081" y="562587"/>
                    <a:pt x="1917870" y="457663"/>
                    <a:pt x="2115995" y="368373"/>
                  </a:cubicBezTo>
                  <a:cubicBezTo>
                    <a:pt x="2512737" y="191070"/>
                    <a:pt x="2939883" y="73870"/>
                    <a:pt x="3377451" y="24304"/>
                  </a:cubicBezTo>
                  <a:cubicBezTo>
                    <a:pt x="3486812" y="12086"/>
                    <a:pt x="3596971" y="4500"/>
                    <a:pt x="3707237" y="148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C18CE1F-9DF1-47AF-9E66-6CE348AC23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464911 h 6229400"/>
                <a:gd name="connsiteX4" fmla="*/ 5660063 w 5769111"/>
                <a:gd name="connsiteY4" fmla="*/ 1328105 h 6229400"/>
                <a:gd name="connsiteX5" fmla="*/ 4910471 w 5769111"/>
                <a:gd name="connsiteY5" fmla="*/ 781599 h 6229400"/>
                <a:gd name="connsiteX6" fmla="*/ 3882695 w 5769111"/>
                <a:gd name="connsiteY6" fmla="*/ 579048 h 6229400"/>
                <a:gd name="connsiteX7" fmla="*/ 2683153 w 5769111"/>
                <a:gd name="connsiteY7" fmla="*/ 797003 h 6229400"/>
                <a:gd name="connsiteX8" fmla="*/ 1617493 w 5769111"/>
                <a:gd name="connsiteY8" fmla="*/ 1395738 h 6229400"/>
                <a:gd name="connsiteX9" fmla="*/ 880408 w 5769111"/>
                <a:gd name="connsiteY9" fmla="*/ 2259099 h 6229400"/>
                <a:gd name="connsiteX10" fmla="*/ 613135 w 5769111"/>
                <a:gd name="connsiteY10" fmla="*/ 3263863 h 6229400"/>
                <a:gd name="connsiteX11" fmla="*/ 1055484 w 5769111"/>
                <a:gd name="connsiteY11" fmla="*/ 4196825 h 6229400"/>
                <a:gd name="connsiteX12" fmla="*/ 1278376 w 5769111"/>
                <a:gd name="connsiteY12" fmla="*/ 4492950 h 6229400"/>
                <a:gd name="connsiteX13" fmla="*/ 3369851 w 5769111"/>
                <a:gd name="connsiteY13" fmla="*/ 5650468 h 6229400"/>
                <a:gd name="connsiteX14" fmla="*/ 4957551 w 5769111"/>
                <a:gd name="connsiteY14" fmla="*/ 4938355 h 6229400"/>
                <a:gd name="connsiteX15" fmla="*/ 5150773 w 5769111"/>
                <a:gd name="connsiteY15" fmla="*/ 4796950 h 6229400"/>
                <a:gd name="connsiteX16" fmla="*/ 5747247 w 5769111"/>
                <a:gd name="connsiteY16" fmla="*/ 4338176 h 6229400"/>
                <a:gd name="connsiteX17" fmla="*/ 5769111 w 5769111"/>
                <a:gd name="connsiteY17" fmla="*/ 4318497 h 6229400"/>
                <a:gd name="connsiteX18" fmla="*/ 5769111 w 5769111"/>
                <a:gd name="connsiteY18" fmla="*/ 5074612 h 6229400"/>
                <a:gd name="connsiteX19" fmla="*/ 5636252 w 5769111"/>
                <a:gd name="connsiteY19" fmla="*/ 5174208 h 6229400"/>
                <a:gd name="connsiteX20" fmla="*/ 5334922 w 5769111"/>
                <a:gd name="connsiteY20" fmla="*/ 5394528 h 6229400"/>
                <a:gd name="connsiteX21" fmla="*/ 3369727 w 5769111"/>
                <a:gd name="connsiteY21" fmla="*/ 6229400 h 6229400"/>
                <a:gd name="connsiteX22" fmla="*/ 771046 w 5769111"/>
                <a:gd name="connsiteY22" fmla="*/ 4817913 h 6229400"/>
                <a:gd name="connsiteX23" fmla="*/ 0 w 5769111"/>
                <a:gd name="connsiteY23" fmla="*/ 3263748 h 6229400"/>
                <a:gd name="connsiteX24" fmla="*/ 3882695 w 5769111"/>
                <a:gd name="connsiteY24"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769111" h="6229400">
                  <a:moveTo>
                    <a:pt x="3882695" y="0"/>
                  </a:moveTo>
                  <a:cubicBezTo>
                    <a:pt x="4601253" y="0"/>
                    <a:pt x="5210727" y="205477"/>
                    <a:pt x="5691883" y="557381"/>
                  </a:cubicBezTo>
                  <a:lnTo>
                    <a:pt x="5769111" y="620523"/>
                  </a:lnTo>
                  <a:lnTo>
                    <a:pt x="5769111" y="1464911"/>
                  </a:lnTo>
                  <a:lnTo>
                    <a:pt x="5660063" y="1328105"/>
                  </a:lnTo>
                  <a:cubicBezTo>
                    <a:pt x="5449800" y="1091506"/>
                    <a:pt x="5197607" y="907600"/>
                    <a:pt x="4910471" y="781599"/>
                  </a:cubicBezTo>
                  <a:cubicBezTo>
                    <a:pt x="4604088" y="647260"/>
                    <a:pt x="4258349" y="579048"/>
                    <a:pt x="3882695" y="579048"/>
                  </a:cubicBezTo>
                  <a:cubicBezTo>
                    <a:pt x="3484238" y="579048"/>
                    <a:pt x="3080631" y="652240"/>
                    <a:pt x="2683153" y="797003"/>
                  </a:cubicBezTo>
                  <a:cubicBezTo>
                    <a:pt x="2296098" y="937595"/>
                    <a:pt x="1927678" y="1144662"/>
                    <a:pt x="1617493" y="1395738"/>
                  </a:cubicBezTo>
                  <a:cubicBezTo>
                    <a:pt x="1301915" y="1651098"/>
                    <a:pt x="1053890" y="1941665"/>
                    <a:pt x="880408" y="2259099"/>
                  </a:cubicBezTo>
                  <a:cubicBezTo>
                    <a:pt x="703125" y="2583597"/>
                    <a:pt x="613135" y="2921645"/>
                    <a:pt x="613135" y="3263863"/>
                  </a:cubicBezTo>
                  <a:cubicBezTo>
                    <a:pt x="613135" y="3608512"/>
                    <a:pt x="756702" y="3809789"/>
                    <a:pt x="1055484" y="4196825"/>
                  </a:cubicBezTo>
                  <a:cubicBezTo>
                    <a:pt x="1127574" y="4290167"/>
                    <a:pt x="1202116" y="4386753"/>
                    <a:pt x="1278376" y="4492950"/>
                  </a:cubicBezTo>
                  <a:cubicBezTo>
                    <a:pt x="1861105" y="5304313"/>
                    <a:pt x="2486623" y="5650468"/>
                    <a:pt x="3369851" y="5650468"/>
                  </a:cubicBezTo>
                  <a:cubicBezTo>
                    <a:pt x="3949515" y="5650468"/>
                    <a:pt x="4374822" y="5368471"/>
                    <a:pt x="4957551" y="4938355"/>
                  </a:cubicBezTo>
                  <a:cubicBezTo>
                    <a:pt x="5022653" y="4890293"/>
                    <a:pt x="5087755" y="4842811"/>
                    <a:pt x="5150773" y="4796950"/>
                  </a:cubicBezTo>
                  <a:cubicBezTo>
                    <a:pt x="5364254" y="4641404"/>
                    <a:pt x="5570313" y="4491241"/>
                    <a:pt x="5747247" y="4338176"/>
                  </a:cubicBezTo>
                  <a:lnTo>
                    <a:pt x="5769111" y="4318497"/>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5BD26A8C-8D1D-41E6-A71E-FE9AC75F3F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10220" y="131729"/>
              <a:ext cx="5769111" cy="6229400"/>
            </a:xfrm>
            <a:custGeom>
              <a:avLst/>
              <a:gdLst>
                <a:gd name="connsiteX0" fmla="*/ 3882695 w 5769111"/>
                <a:gd name="connsiteY0" fmla="*/ 0 h 6229400"/>
                <a:gd name="connsiteX1" fmla="*/ 5691883 w 5769111"/>
                <a:gd name="connsiteY1" fmla="*/ 557381 h 6229400"/>
                <a:gd name="connsiteX2" fmla="*/ 5769111 w 5769111"/>
                <a:gd name="connsiteY2" fmla="*/ 620523 h 6229400"/>
                <a:gd name="connsiteX3" fmla="*/ 5769111 w 5769111"/>
                <a:gd name="connsiteY3" fmla="*/ 1675390 h 6229400"/>
                <a:gd name="connsiteX4" fmla="*/ 5711488 w 5769111"/>
                <a:gd name="connsiteY4" fmla="*/ 1585205 h 6229400"/>
                <a:gd name="connsiteX5" fmla="*/ 5566027 w 5769111"/>
                <a:gd name="connsiteY5" fmla="*/ 1402571 h 6229400"/>
                <a:gd name="connsiteX6" fmla="*/ 4858734 w 5769111"/>
                <a:gd name="connsiteY6" fmla="*/ 886639 h 6229400"/>
                <a:gd name="connsiteX7" fmla="*/ 3882695 w 5769111"/>
                <a:gd name="connsiteY7" fmla="*/ 694858 h 6229400"/>
                <a:gd name="connsiteX8" fmla="*/ 2727046 w 5769111"/>
                <a:gd name="connsiteY8" fmla="*/ 905053 h 6229400"/>
                <a:gd name="connsiteX9" fmla="*/ 1697186 w 5769111"/>
                <a:gd name="connsiteY9" fmla="*/ 1483638 h 6229400"/>
                <a:gd name="connsiteX10" fmla="*/ 989279 w 5769111"/>
                <a:gd name="connsiteY10" fmla="*/ 2312139 h 6229400"/>
                <a:gd name="connsiteX11" fmla="*/ 735615 w 5769111"/>
                <a:gd name="connsiteY11" fmla="*/ 3263863 h 6229400"/>
                <a:gd name="connsiteX12" fmla="*/ 1154424 w 5769111"/>
                <a:gd name="connsiteY12" fmla="*/ 4128614 h 6229400"/>
                <a:gd name="connsiteX13" fmla="*/ 1379768 w 5769111"/>
                <a:gd name="connsiteY13" fmla="*/ 4427981 h 6229400"/>
                <a:gd name="connsiteX14" fmla="*/ 2239456 w 5769111"/>
                <a:gd name="connsiteY14" fmla="*/ 5256947 h 6229400"/>
                <a:gd name="connsiteX15" fmla="*/ 3369727 w 5769111"/>
                <a:gd name="connsiteY15" fmla="*/ 5534658 h 6229400"/>
                <a:gd name="connsiteX16" fmla="*/ 4096760 w 5769111"/>
                <a:gd name="connsiteY16" fmla="*/ 5357817 h 6229400"/>
                <a:gd name="connsiteX17" fmla="*/ 4881905 w 5769111"/>
                <a:gd name="connsiteY17" fmla="*/ 4847212 h 6229400"/>
                <a:gd name="connsiteX18" fmla="*/ 5075739 w 5769111"/>
                <a:gd name="connsiteY18" fmla="*/ 4705346 h 6229400"/>
                <a:gd name="connsiteX19" fmla="*/ 5759930 w 5769111"/>
                <a:gd name="connsiteY19" fmla="*/ 4166809 h 6229400"/>
                <a:gd name="connsiteX20" fmla="*/ 5769111 w 5769111"/>
                <a:gd name="connsiteY20" fmla="*/ 4157764 h 6229400"/>
                <a:gd name="connsiteX21" fmla="*/ 5769111 w 5769111"/>
                <a:gd name="connsiteY21" fmla="*/ 5074612 h 6229400"/>
                <a:gd name="connsiteX22" fmla="*/ 5636252 w 5769111"/>
                <a:gd name="connsiteY22" fmla="*/ 5174208 h 6229400"/>
                <a:gd name="connsiteX23" fmla="*/ 5334922 w 5769111"/>
                <a:gd name="connsiteY23" fmla="*/ 5394528 h 6229400"/>
                <a:gd name="connsiteX24" fmla="*/ 3369727 w 5769111"/>
                <a:gd name="connsiteY24" fmla="*/ 6229400 h 6229400"/>
                <a:gd name="connsiteX25" fmla="*/ 771046 w 5769111"/>
                <a:gd name="connsiteY25" fmla="*/ 4817913 h 6229400"/>
                <a:gd name="connsiteX26" fmla="*/ 0 w 5769111"/>
                <a:gd name="connsiteY26" fmla="*/ 3263748 h 6229400"/>
                <a:gd name="connsiteX27" fmla="*/ 3882695 w 5769111"/>
                <a:gd name="connsiteY27" fmla="*/ 0 h 6229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769111" h="6229400">
                  <a:moveTo>
                    <a:pt x="3882695" y="0"/>
                  </a:moveTo>
                  <a:cubicBezTo>
                    <a:pt x="4601253" y="0"/>
                    <a:pt x="5210727" y="205477"/>
                    <a:pt x="5691883" y="557381"/>
                  </a:cubicBezTo>
                  <a:lnTo>
                    <a:pt x="5769111" y="620523"/>
                  </a:lnTo>
                  <a:lnTo>
                    <a:pt x="5769111" y="1675390"/>
                  </a:lnTo>
                  <a:lnTo>
                    <a:pt x="5711488" y="1585205"/>
                  </a:lnTo>
                  <a:cubicBezTo>
                    <a:pt x="5665942" y="1521390"/>
                    <a:pt x="5617428" y="1460432"/>
                    <a:pt x="5566027" y="1402571"/>
                  </a:cubicBezTo>
                  <a:cubicBezTo>
                    <a:pt x="5367411" y="1179058"/>
                    <a:pt x="5129563" y="1005460"/>
                    <a:pt x="4858734" y="886639"/>
                  </a:cubicBezTo>
                  <a:cubicBezTo>
                    <a:pt x="4568779" y="759363"/>
                    <a:pt x="4240327" y="694858"/>
                    <a:pt x="3882695" y="694858"/>
                  </a:cubicBezTo>
                  <a:cubicBezTo>
                    <a:pt x="3504835" y="694858"/>
                    <a:pt x="3105151" y="767471"/>
                    <a:pt x="2727046" y="905053"/>
                  </a:cubicBezTo>
                  <a:cubicBezTo>
                    <a:pt x="2352985" y="1041013"/>
                    <a:pt x="1996826" y="1241132"/>
                    <a:pt x="1697186" y="1483638"/>
                  </a:cubicBezTo>
                  <a:cubicBezTo>
                    <a:pt x="1397913" y="1725796"/>
                    <a:pt x="1153199" y="2012308"/>
                    <a:pt x="989279" y="2312139"/>
                  </a:cubicBezTo>
                  <a:cubicBezTo>
                    <a:pt x="820946" y="2620077"/>
                    <a:pt x="735615" y="2940290"/>
                    <a:pt x="735615" y="3263863"/>
                  </a:cubicBezTo>
                  <a:cubicBezTo>
                    <a:pt x="735615" y="3573074"/>
                    <a:pt x="863980" y="3752464"/>
                    <a:pt x="1154424" y="4128614"/>
                  </a:cubicBezTo>
                  <a:cubicBezTo>
                    <a:pt x="1227127" y="4222767"/>
                    <a:pt x="1302282" y="4320162"/>
                    <a:pt x="1379768" y="4427981"/>
                  </a:cubicBezTo>
                  <a:cubicBezTo>
                    <a:pt x="1653784" y="4809458"/>
                    <a:pt x="1934912" y="5080685"/>
                    <a:pt x="2239456" y="5256947"/>
                  </a:cubicBezTo>
                  <a:cubicBezTo>
                    <a:pt x="2562268" y="5443863"/>
                    <a:pt x="2932037" y="5534658"/>
                    <a:pt x="3369727" y="5534658"/>
                  </a:cubicBezTo>
                  <a:cubicBezTo>
                    <a:pt x="3618120" y="5534658"/>
                    <a:pt x="3849103" y="5478491"/>
                    <a:pt x="4096760" y="5357817"/>
                  </a:cubicBezTo>
                  <a:cubicBezTo>
                    <a:pt x="4351037" y="5233901"/>
                    <a:pt x="4602740" y="5053238"/>
                    <a:pt x="4881905" y="4847212"/>
                  </a:cubicBezTo>
                  <a:cubicBezTo>
                    <a:pt x="4947375" y="4798920"/>
                    <a:pt x="5012599" y="4751322"/>
                    <a:pt x="5075739" y="4705346"/>
                  </a:cubicBezTo>
                  <a:cubicBezTo>
                    <a:pt x="5327320" y="4521990"/>
                    <a:pt x="5568418" y="4346256"/>
                    <a:pt x="5759930" y="4166809"/>
                  </a:cubicBezTo>
                  <a:lnTo>
                    <a:pt x="5769111" y="4157764"/>
                  </a:lnTo>
                  <a:lnTo>
                    <a:pt x="5769111" y="5074612"/>
                  </a:lnTo>
                  <a:lnTo>
                    <a:pt x="5636252" y="5174208"/>
                  </a:lnTo>
                  <a:cubicBezTo>
                    <a:pt x="5537051" y="5246835"/>
                    <a:pt x="5436100" y="5319845"/>
                    <a:pt x="5334922" y="5394528"/>
                  </a:cubicBezTo>
                  <a:cubicBezTo>
                    <a:pt x="4745327" y="5829741"/>
                    <a:pt x="4177309" y="6229400"/>
                    <a:pt x="3369727" y="6229400"/>
                  </a:cubicBezTo>
                  <a:cubicBezTo>
                    <a:pt x="2172147" y="6229400"/>
                    <a:pt x="1394603" y="5686137"/>
                    <a:pt x="771046" y="4817913"/>
                  </a:cubicBezTo>
                  <a:cubicBezTo>
                    <a:pt x="396864" y="4297000"/>
                    <a:pt x="0" y="3939728"/>
                    <a:pt x="0" y="3263748"/>
                  </a:cubicBezTo>
                  <a:cubicBezTo>
                    <a:pt x="0" y="1461170"/>
                    <a:pt x="1955141" y="0"/>
                    <a:pt x="38826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c 6" descr="Questions">
            <a:extLst>
              <a:ext uri="{FF2B5EF4-FFF2-40B4-BE49-F238E27FC236}">
                <a16:creationId xmlns:a16="http://schemas.microsoft.com/office/drawing/2014/main" id="{35F18E9F-AA47-D4DC-D2A4-5506F4003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10958235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0</TotalTime>
  <Words>585</Words>
  <Application>Microsoft Office PowerPoint</Application>
  <PresentationFormat>Widescreen</PresentationFormat>
  <Paragraphs>50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Choosing your future career</vt:lpstr>
      <vt:lpstr>PowerPoint Presentation</vt:lpstr>
      <vt:lpstr>Read through the details about the new entrant job programme. Choose the three which are most important to you.</vt:lpstr>
      <vt:lpstr>Think about what might also be important that they don’t mention…</vt:lpstr>
      <vt:lpstr>Here is the company’s opening job specification. Underline 3 things which appeal to you.</vt:lpstr>
      <vt:lpstr>For the three things you have underlined, add an example you could write about in your application.</vt:lpstr>
      <vt:lpstr>Extension Activity 1</vt:lpstr>
      <vt:lpstr>Extension Activity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Choosing your future career</dc:title>
  <dc:creator>Beth Linklater</dc:creator>
  <cp:lastModifiedBy>Clare Parker</cp:lastModifiedBy>
  <cp:revision>2</cp:revision>
  <dcterms:created xsi:type="dcterms:W3CDTF">2024-01-15T09:57:19Z</dcterms:created>
  <dcterms:modified xsi:type="dcterms:W3CDTF">2024-01-24T17:08:00Z</dcterms:modified>
</cp:coreProperties>
</file>