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B39_F77EFB1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734" r:id="rId6"/>
  </p:sldMasterIdLst>
  <p:notesMasterIdLst>
    <p:notesMasterId r:id="rId23"/>
  </p:notesMasterIdLst>
  <p:sldIdLst>
    <p:sldId id="256" r:id="rId7"/>
    <p:sldId id="257" r:id="rId8"/>
    <p:sldId id="258" r:id="rId9"/>
    <p:sldId id="352" r:id="rId10"/>
    <p:sldId id="259" r:id="rId11"/>
    <p:sldId id="2869" r:id="rId12"/>
    <p:sldId id="353" r:id="rId13"/>
    <p:sldId id="2870" r:id="rId14"/>
    <p:sldId id="364" r:id="rId15"/>
    <p:sldId id="2871" r:id="rId16"/>
    <p:sldId id="1924" r:id="rId17"/>
    <p:sldId id="2874" r:id="rId18"/>
    <p:sldId id="2872" r:id="rId19"/>
    <p:sldId id="2873" r:id="rId20"/>
    <p:sldId id="2875" r:id="rId21"/>
    <p:sldId id="28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A0890C-0257-7518-3FDB-7679B26EAAFA}" name="Cameron Nimmo" initials="CN" userId="S::cnimmo@careersandenterprise.co.uk::d69056f9-cfdc-4e21-af4c-745a27447a05" providerId="AD"/>
  <p188:author id="{F4E17A31-157A-C758-980A-194129F081EE}" name="Cameron Nimmo" initials="CN" userId="S::CNimmo@careersandenterprise.co.uk::d69056f9-cfdc-4e21-af4c-745a27447a05" providerId="AD"/>
  <p188:author id="{DE244167-8957-1297-71DF-31E23B79438C}" name="Rachel Green" initials="RG" userId="S::RGreen@careersandenterprise.co.uk::c107ac89-19ad-4d7a-a012-fa1c8edad10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1CB28B-5298-4234-B812-3B1AC965D7E8}" v="1" dt="2024-01-24T15:41:33.985"/>
    <p1510:client id="{ADA84689-B11C-E7E4-2467-B0BB15D81D88}" v="2" dt="2024-01-24T15:57:40.097"/>
    <p1510:client id="{CB00CED1-4774-6369-C034-A6BF6E32B310}" v="48" dt="2024-01-24T15:46:28.140"/>
    <p1510:client id="{EB9DA548-61D3-465B-AE03-6C20A048C289}" v="3" dt="2024-01-24T15:48:16.1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omments/modernComment_B39_F77EFB13.xml><?xml version="1.0" encoding="utf-8"?>
<p188:cmLst xmlns:a="http://schemas.openxmlformats.org/drawingml/2006/main" xmlns:r="http://schemas.openxmlformats.org/officeDocument/2006/relationships" xmlns:p188="http://schemas.microsoft.com/office/powerpoint/2018/8/main">
  <p188:cm id="{F290ED6C-6DA8-4D28-BDEA-AF68B1FC3B71}" authorId="{F4E17A31-157A-C758-980A-194129F081EE}" created="2024-01-24T15:40:00.839">
    <ac:txMkLst xmlns:ac="http://schemas.microsoft.com/office/drawing/2013/main/command">
      <pc:docMk xmlns:pc="http://schemas.microsoft.com/office/powerpoint/2013/main/command"/>
      <pc:sldMk xmlns:pc="http://schemas.microsoft.com/office/powerpoint/2013/main/command" cId="4152294163" sldId="2873"/>
      <ac:spMk id="2" creationId="{4338D6F3-72FD-6829-BCD0-4B5C6E904A76}"/>
      <ac:txMk cp="52" len="88">
        <ac:context len="503" hash="557453169"/>
      </ac:txMk>
    </ac:txMkLst>
    <p188:pos x="6907526" y="1881033"/>
    <p188:replyLst>
      <p188:reply id="{4FDFD78D-72AD-48FC-9BFF-AEEBCB2432BF}" authorId="{DE244167-8957-1297-71DF-31E23B79438C}" created="2024-01-24T15:48:48.048">
        <p188:txBody>
          <a:bodyPr/>
          <a:lstStyle/>
          <a:p>
            <a:r>
              <a:rPr lang="en-GB"/>
              <a:t>Is this ok?</a:t>
            </a:r>
          </a:p>
        </p188:txBody>
      </p188:reply>
      <p188:reply id="{95DF4433-7AE6-45F4-8FF6-459A344633D4}" authorId="{45A0890C-0257-7518-3FDB-7679B26EAAFA}" created="2024-01-24T15:57:40.097">
        <p188:txBody>
          <a:bodyPr/>
          <a:lstStyle/>
          <a:p>
            <a:r>
              <a:rPr lang="en-US"/>
              <a:t>perfect [@Rachel Green] </a:t>
            </a:r>
          </a:p>
        </p188:txBody>
      </p188:reply>
    </p188:replyLst>
    <p188:txBody>
      <a:bodyPr/>
      <a:lstStyle/>
      <a:p>
        <a:r>
          <a:rPr lang="en-GB"/>
          <a:t>I wonder if we could amend this to, Has the named Careers Leader accessed one of the CEC CL Training courses or equivalent? I think its an easier ask for the governor to make because they're referring to something tangible.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8E3E5-6619-4194-864E-4F3D33085150}" type="datetimeFigureOut">
              <a:rPr lang="en-GB" smtClean="0"/>
              <a:t>24/01/2024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63D44-D694-4CCB-AD07-2833C19147F5}" type="slidenum">
              <a:rPr lang="en-GB" smtClean="0"/>
              <a:t>‹#›</a:t>
            </a:fld>
            <a:endParaRPr lang="en-GB"/>
          </a:p>
        </p:txBody>
      </p:sp>
    </p:spTree>
    <p:extLst>
      <p:ext uri="{BB962C8B-B14F-4D97-AF65-F5344CB8AC3E}">
        <p14:creationId xmlns:p14="http://schemas.microsoft.com/office/powerpoint/2010/main" val="93702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5E8F86-3D0B-4C0A-A0A6-51A038CDB80D}" type="datetimeFigureOut">
              <a:rPr lang="en-GB" smtClean="0"/>
              <a:t>24/01/2024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D6BB68-9F62-487A-BC7A-E14E12ECAD26}" type="slidenum">
              <a:rPr lang="en-GB" smtClean="0"/>
              <a:t>‹#›</a:t>
            </a:fld>
            <a:endParaRPr lang="en-GB"/>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5767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46289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384580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114613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3517413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938350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89117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344934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2857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741888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176659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5E8F86-3D0B-4C0A-A0A6-51A038CDB80D}" type="datetimeFigureOut">
              <a:rPr lang="en-GB" smtClean="0"/>
              <a:t>24/01/2024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D6BB68-9F62-487A-BC7A-E14E12ECAD26}"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3752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53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582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3663660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3940532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492324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E8F86-3D0B-4C0A-A0A6-51A038CDB80D}" type="datetimeFigureOut">
              <a:rPr lang="en-GB" smtClean="0"/>
              <a:t>24/01/2024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D6BB68-9F62-487A-BC7A-E14E12ECAD26}" type="slidenum">
              <a:rPr lang="en-GB" smtClean="0"/>
              <a:t>‹#›</a:t>
            </a:fld>
            <a:endParaRPr lang="en-GB"/>
          </a:p>
        </p:txBody>
      </p:sp>
    </p:spTree>
    <p:extLst>
      <p:ext uri="{BB962C8B-B14F-4D97-AF65-F5344CB8AC3E}">
        <p14:creationId xmlns:p14="http://schemas.microsoft.com/office/powerpoint/2010/main" val="4035345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3932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61319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40036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58752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1212959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280180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64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78106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316264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28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5494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234837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19035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352614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56254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240065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4932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405024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170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188472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334781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03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20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39844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99128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33022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3868061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11532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428622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115532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50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70425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41819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09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63858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7570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21193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2293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298609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2880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65105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52571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185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65879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168202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63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6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13731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246862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85998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34287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341751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xample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CBFE1-A40D-8043-87EC-6A8542B31FEB}"/>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r="-357"/>
          <a:stretch/>
        </p:blipFill>
        <p:spPr>
          <a:xfrm>
            <a:off x="6096001" y="2067197"/>
            <a:ext cx="6117714" cy="4789841"/>
          </a:xfrm>
          <a:prstGeom prst="rect">
            <a:avLst/>
          </a:prstGeom>
        </p:spPr>
      </p:pic>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
        <p:nvSpPr>
          <p:cNvPr id="16" name="object 86">
            <a:extLst>
              <a:ext uri="{FF2B5EF4-FFF2-40B4-BE49-F238E27FC236}">
                <a16:creationId xmlns:a16="http://schemas.microsoft.com/office/drawing/2014/main" id="{3345013E-0C17-3842-BEA6-55E12200EF54}"/>
              </a:ext>
            </a:extLst>
          </p:cNvPr>
          <p:cNvSpPr/>
          <p:nvPr userDrawn="1"/>
        </p:nvSpPr>
        <p:spPr>
          <a:xfrm>
            <a:off x="6096000" y="2067197"/>
            <a:ext cx="5295481" cy="395522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1"/>
          </a:p>
        </p:txBody>
      </p:sp>
    </p:spTree>
    <p:extLst>
      <p:ext uri="{BB962C8B-B14F-4D97-AF65-F5344CB8AC3E}">
        <p14:creationId xmlns:p14="http://schemas.microsoft.com/office/powerpoint/2010/main" val="387443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CDD594D-E35E-B94E-A798-414EF0D26A32}"/>
              </a:ext>
            </a:extLst>
          </p:cNvPr>
          <p:cNvSpPr>
            <a:spLocks noGrp="1"/>
          </p:cNvSpPr>
          <p:nvPr>
            <p:ph type="pic" sz="quarter" idx="26"/>
          </p:nvPr>
        </p:nvSpPr>
        <p:spPr>
          <a:xfrm>
            <a:off x="6523710" y="2148995"/>
            <a:ext cx="4953971" cy="3749618"/>
          </a:xfrm>
          <a:prstGeom prst="rect">
            <a:avLst/>
          </a:prstGeom>
        </p:spPr>
        <p:txBody>
          <a:bodyPr/>
          <a:lstStyle/>
          <a:p>
            <a:endParaRPr lang="en-US"/>
          </a:p>
        </p:txBody>
      </p:sp>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34939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pic>
        <p:nvPicPr>
          <p:cNvPr id="5" name="Picture 4" descr="A picture containing blue, airplane, plane, skiing&#10;&#10;Description automatically generated">
            <a:extLst>
              <a:ext uri="{FF2B5EF4-FFF2-40B4-BE49-F238E27FC236}">
                <a16:creationId xmlns:a16="http://schemas.microsoft.com/office/drawing/2014/main" id="{BBFE187B-91E1-6E4B-A292-43D4B724411E}"/>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6096000" y="2067197"/>
            <a:ext cx="6096000" cy="4790803"/>
          </a:xfrm>
          <a:prstGeom prst="rect">
            <a:avLst/>
          </a:prstGeom>
        </p:spPr>
      </p:pic>
      <p:sp>
        <p:nvSpPr>
          <p:cNvPr id="4" name="Picture Placeholder 3">
            <a:extLst>
              <a:ext uri="{FF2B5EF4-FFF2-40B4-BE49-F238E27FC236}">
                <a16:creationId xmlns:a16="http://schemas.microsoft.com/office/drawing/2014/main" id="{CCDD594D-E35E-B94E-A798-414EF0D26A32}"/>
              </a:ext>
            </a:extLst>
          </p:cNvPr>
          <p:cNvSpPr>
            <a:spLocks noGrp="1"/>
          </p:cNvSpPr>
          <p:nvPr>
            <p:ph type="pic" sz="quarter" idx="26"/>
          </p:nvPr>
        </p:nvSpPr>
        <p:spPr>
          <a:xfrm>
            <a:off x="6096482" y="2067506"/>
            <a:ext cx="5294591" cy="3955021"/>
          </a:xfrm>
          <a:prstGeom prst="rect">
            <a:avLst/>
          </a:prstGeom>
        </p:spPr>
        <p:txBody>
          <a:bodyPr/>
          <a:lstStyle/>
          <a:p>
            <a:endParaRPr lang="en-US"/>
          </a:p>
        </p:txBody>
      </p:sp>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241399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E187B-91E1-6E4B-A292-43D4B724411E}"/>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6096000" y="2067197"/>
            <a:ext cx="6096000" cy="4790803"/>
          </a:xfrm>
          <a:prstGeom prst="rect">
            <a:avLst/>
          </a:prstGeom>
        </p:spPr>
      </p:pic>
      <p:sp>
        <p:nvSpPr>
          <p:cNvPr id="4" name="Picture Placeholder 3">
            <a:extLst>
              <a:ext uri="{FF2B5EF4-FFF2-40B4-BE49-F238E27FC236}">
                <a16:creationId xmlns:a16="http://schemas.microsoft.com/office/drawing/2014/main" id="{CCDD594D-E35E-B94E-A798-414EF0D26A32}"/>
              </a:ext>
            </a:extLst>
          </p:cNvPr>
          <p:cNvSpPr>
            <a:spLocks noGrp="1"/>
          </p:cNvSpPr>
          <p:nvPr>
            <p:ph type="pic" sz="quarter" idx="26"/>
          </p:nvPr>
        </p:nvSpPr>
        <p:spPr>
          <a:xfrm>
            <a:off x="6096482" y="2067506"/>
            <a:ext cx="5294591" cy="3955021"/>
          </a:xfrm>
          <a:prstGeom prst="rect">
            <a:avLst/>
          </a:prstGeom>
        </p:spPr>
        <p:txBody>
          <a:bodyPr/>
          <a:lstStyle/>
          <a:p>
            <a:endParaRPr lang="en-US"/>
          </a:p>
        </p:txBody>
      </p:sp>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15577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E187B-91E1-6E4B-A292-43D4B724411E}"/>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6096000" y="2067197"/>
            <a:ext cx="6096000" cy="4790803"/>
          </a:xfrm>
          <a:prstGeom prst="rect">
            <a:avLst/>
          </a:prstGeom>
        </p:spPr>
      </p:pic>
      <p:sp>
        <p:nvSpPr>
          <p:cNvPr id="4" name="Picture Placeholder 3">
            <a:extLst>
              <a:ext uri="{FF2B5EF4-FFF2-40B4-BE49-F238E27FC236}">
                <a16:creationId xmlns:a16="http://schemas.microsoft.com/office/drawing/2014/main" id="{CCDD594D-E35E-B94E-A798-414EF0D26A32}"/>
              </a:ext>
            </a:extLst>
          </p:cNvPr>
          <p:cNvSpPr>
            <a:spLocks noGrp="1"/>
          </p:cNvSpPr>
          <p:nvPr>
            <p:ph type="pic" sz="quarter" idx="26"/>
          </p:nvPr>
        </p:nvSpPr>
        <p:spPr>
          <a:xfrm>
            <a:off x="6096482" y="2067506"/>
            <a:ext cx="5294591" cy="3955021"/>
          </a:xfrm>
          <a:prstGeom prst="rect">
            <a:avLst/>
          </a:prstGeom>
        </p:spPr>
        <p:txBody>
          <a:bodyPr/>
          <a:lstStyle/>
          <a:p>
            <a:endParaRPr lang="en-US"/>
          </a:p>
        </p:txBody>
      </p:sp>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105208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Green tint">
    <p:bg>
      <p:bgPr>
        <a:solidFill>
          <a:srgbClr val="077875">
            <a:alpha val="20000"/>
          </a:srgbClr>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62FC2B0-67D8-4B91-BDB6-AE447346500B}"/>
              </a:ext>
            </a:extLst>
          </p:cNvPr>
          <p:cNvSpPr txBox="1">
            <a:spLocks noGrp="1"/>
          </p:cNvSpPr>
          <p:nvPr>
            <p:ph type="body" sz="quarter" idx="4294967295"/>
          </p:nvPr>
        </p:nvSpPr>
        <p:spPr>
          <a:xfrm>
            <a:off x="2102436" y="2127890"/>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3" name="Text Placeholder 2">
            <a:extLst>
              <a:ext uri="{FF2B5EF4-FFF2-40B4-BE49-F238E27FC236}">
                <a16:creationId xmlns:a16="http://schemas.microsoft.com/office/drawing/2014/main" id="{1B500BAE-1F4E-42A7-8DC0-2ED72B6D0391}"/>
              </a:ext>
            </a:extLst>
          </p:cNvPr>
          <p:cNvSpPr txBox="1">
            <a:spLocks noGrp="1"/>
          </p:cNvSpPr>
          <p:nvPr>
            <p:ph type="body" sz="quarter" idx="4294967295"/>
          </p:nvPr>
        </p:nvSpPr>
        <p:spPr>
          <a:xfrm>
            <a:off x="877937" y="854725"/>
            <a:ext cx="8733188" cy="565963"/>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077875"/>
                </a:solidFill>
                <a:uFillTx/>
                <a:latin typeface="Lato" pitchFamily="34"/>
                <a:ea typeface="Lato" pitchFamily="34"/>
                <a:cs typeface="Lato" pitchFamily="34"/>
              </a:defRPr>
            </a:lvl1pPr>
          </a:lstStyle>
          <a:p>
            <a:pPr lvl="0"/>
            <a:r>
              <a:rPr lang="en-GB"/>
              <a:t>Title text goes here</a:t>
            </a:r>
          </a:p>
        </p:txBody>
      </p:sp>
      <p:sp>
        <p:nvSpPr>
          <p:cNvPr id="4" name="Text Placeholder 7">
            <a:extLst>
              <a:ext uri="{FF2B5EF4-FFF2-40B4-BE49-F238E27FC236}">
                <a16:creationId xmlns:a16="http://schemas.microsoft.com/office/drawing/2014/main" id="{8BEE6F26-B838-446E-B47C-3521B9A4C4F2}"/>
              </a:ext>
            </a:extLst>
          </p:cNvPr>
          <p:cNvSpPr txBox="1">
            <a:spLocks noGrp="1"/>
          </p:cNvSpPr>
          <p:nvPr>
            <p:ph type="body" sz="quarter" idx="4294967295"/>
          </p:nvPr>
        </p:nvSpPr>
        <p:spPr>
          <a:xfrm>
            <a:off x="2102436" y="3567778"/>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5" name="Text Placeholder 7">
            <a:extLst>
              <a:ext uri="{FF2B5EF4-FFF2-40B4-BE49-F238E27FC236}">
                <a16:creationId xmlns:a16="http://schemas.microsoft.com/office/drawing/2014/main" id="{FA7D4E1B-E495-4A6E-B9EA-A874D1944F4C}"/>
              </a:ext>
            </a:extLst>
          </p:cNvPr>
          <p:cNvSpPr txBox="1">
            <a:spLocks noGrp="1"/>
          </p:cNvSpPr>
          <p:nvPr>
            <p:ph type="body" sz="quarter" idx="4294967295"/>
          </p:nvPr>
        </p:nvSpPr>
        <p:spPr>
          <a:xfrm>
            <a:off x="2102436" y="5007666"/>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Tree>
    <p:extLst>
      <p:ext uri="{BB962C8B-B14F-4D97-AF65-F5344CB8AC3E}">
        <p14:creationId xmlns:p14="http://schemas.microsoft.com/office/powerpoint/2010/main" val="271739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3_Green">
    <p:bg>
      <p:bgPr>
        <a:solidFill>
          <a:srgbClr val="077875"/>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DBFA211-9A2B-4D27-A896-E31CF2DC3C0A}"/>
              </a:ext>
            </a:extLst>
          </p:cNvPr>
          <p:cNvSpPr txBox="1">
            <a:spLocks noGrp="1"/>
          </p:cNvSpPr>
          <p:nvPr>
            <p:ph type="body" sz="quarter" idx="4294967295"/>
          </p:nvPr>
        </p:nvSpPr>
        <p:spPr>
          <a:xfrm>
            <a:off x="846171" y="848144"/>
            <a:ext cx="8835191" cy="1158838"/>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212" b="1" i="0" u="none" strike="noStrike" cap="none" spc="0" baseline="0">
                <a:solidFill>
                  <a:srgbClr val="FFFFFF"/>
                </a:solidFill>
                <a:uFillTx/>
                <a:latin typeface="Lato" pitchFamily="34"/>
                <a:ea typeface="Lato" pitchFamily="34"/>
                <a:cs typeface="Lato" pitchFamily="34"/>
              </a:defRPr>
            </a:lvl1pPr>
          </a:lstStyle>
          <a:p>
            <a:pPr lvl="0"/>
            <a:r>
              <a:rPr lang="en-US"/>
              <a:t>Title text goes here</a:t>
            </a:r>
          </a:p>
        </p:txBody>
      </p:sp>
      <p:sp>
        <p:nvSpPr>
          <p:cNvPr id="3" name="Text Placeholder 7">
            <a:extLst>
              <a:ext uri="{FF2B5EF4-FFF2-40B4-BE49-F238E27FC236}">
                <a16:creationId xmlns:a16="http://schemas.microsoft.com/office/drawing/2014/main" id="{BC72D9C3-0C9C-45B0-8AE6-F7CF0B955EDC}"/>
              </a:ext>
            </a:extLst>
          </p:cNvPr>
          <p:cNvSpPr txBox="1">
            <a:spLocks noGrp="1"/>
          </p:cNvSpPr>
          <p:nvPr>
            <p:ph type="body" sz="quarter" idx="4294967295"/>
          </p:nvPr>
        </p:nvSpPr>
        <p:spPr>
          <a:xfrm>
            <a:off x="846170" y="2772076"/>
            <a:ext cx="10479443" cy="3133648"/>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212" b="1" i="0" u="none" strike="noStrike" cap="none" spc="0" baseline="0">
                <a:solidFill>
                  <a:srgbClr val="FFFFFF"/>
                </a:solidFill>
                <a:uFillTx/>
                <a:latin typeface="Lato" pitchFamily="34"/>
                <a:ea typeface="Lato" pitchFamily="34"/>
                <a:cs typeface="Lato" pitchFamily="34"/>
              </a:defRPr>
            </a:lvl1pPr>
          </a:lstStyle>
          <a:p>
            <a:pPr lvl="0"/>
            <a:endParaRPr lang="en-US"/>
          </a:p>
        </p:txBody>
      </p:sp>
      <p:pic>
        <p:nvPicPr>
          <p:cNvPr id="4" name="Picture 4">
            <a:extLst>
              <a:ext uri="{FF2B5EF4-FFF2-40B4-BE49-F238E27FC236}">
                <a16:creationId xmlns:a16="http://schemas.microsoft.com/office/drawing/2014/main" id="{39961108-DF06-4C8F-A60A-B7E191E4D9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9348" y="656444"/>
            <a:ext cx="1364135" cy="553522"/>
          </a:xfrm>
          <a:prstGeom prst="rect">
            <a:avLst/>
          </a:prstGeom>
          <a:noFill/>
          <a:ln cap="flat">
            <a:noFill/>
          </a:ln>
        </p:spPr>
      </p:pic>
    </p:spTree>
    <p:extLst>
      <p:ext uri="{BB962C8B-B14F-4D97-AF65-F5344CB8AC3E}">
        <p14:creationId xmlns:p14="http://schemas.microsoft.com/office/powerpoint/2010/main" val="39430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15061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Teal tint">
    <p:bg>
      <p:bgPr>
        <a:solidFill>
          <a:srgbClr val="00A8A8">
            <a:alpha val="20000"/>
          </a:srgbClr>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2DC55A89-2D0A-4756-A989-8930443ED980}"/>
              </a:ext>
            </a:extLst>
          </p:cNvPr>
          <p:cNvSpPr txBox="1">
            <a:spLocks noGrp="1"/>
          </p:cNvSpPr>
          <p:nvPr>
            <p:ph type="body" sz="quarter" idx="4294967295"/>
          </p:nvPr>
        </p:nvSpPr>
        <p:spPr>
          <a:xfrm>
            <a:off x="2102436" y="2127890"/>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3" name="Text Placeholder 2">
            <a:extLst>
              <a:ext uri="{FF2B5EF4-FFF2-40B4-BE49-F238E27FC236}">
                <a16:creationId xmlns:a16="http://schemas.microsoft.com/office/drawing/2014/main" id="{C5EE364B-A63A-4F3B-BA00-046C7916FE2A}"/>
              </a:ext>
            </a:extLst>
          </p:cNvPr>
          <p:cNvSpPr txBox="1">
            <a:spLocks noGrp="1"/>
          </p:cNvSpPr>
          <p:nvPr>
            <p:ph type="body" sz="quarter" idx="4294967295"/>
          </p:nvPr>
        </p:nvSpPr>
        <p:spPr>
          <a:xfrm>
            <a:off x="877937" y="854725"/>
            <a:ext cx="8733188" cy="565963"/>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00A8A8"/>
                </a:solidFill>
                <a:uFillTx/>
                <a:latin typeface="Lato" pitchFamily="34"/>
                <a:ea typeface="Lato" pitchFamily="34"/>
                <a:cs typeface="Lato" pitchFamily="34"/>
              </a:defRPr>
            </a:lvl1pPr>
          </a:lstStyle>
          <a:p>
            <a:pPr lvl="0"/>
            <a:r>
              <a:rPr lang="en-GB"/>
              <a:t>Title text goes here</a:t>
            </a:r>
          </a:p>
        </p:txBody>
      </p:sp>
      <p:sp>
        <p:nvSpPr>
          <p:cNvPr id="4" name="Text Placeholder 7">
            <a:extLst>
              <a:ext uri="{FF2B5EF4-FFF2-40B4-BE49-F238E27FC236}">
                <a16:creationId xmlns:a16="http://schemas.microsoft.com/office/drawing/2014/main" id="{E27D6271-F173-4A56-83C1-8CCC582982AA}"/>
              </a:ext>
            </a:extLst>
          </p:cNvPr>
          <p:cNvSpPr txBox="1">
            <a:spLocks noGrp="1"/>
          </p:cNvSpPr>
          <p:nvPr>
            <p:ph type="body" sz="quarter" idx="4294967295"/>
          </p:nvPr>
        </p:nvSpPr>
        <p:spPr>
          <a:xfrm>
            <a:off x="2102436" y="3567778"/>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5" name="Text Placeholder 7">
            <a:extLst>
              <a:ext uri="{FF2B5EF4-FFF2-40B4-BE49-F238E27FC236}">
                <a16:creationId xmlns:a16="http://schemas.microsoft.com/office/drawing/2014/main" id="{846F51AF-791F-4411-A193-F63453357FB8}"/>
              </a:ext>
            </a:extLst>
          </p:cNvPr>
          <p:cNvSpPr txBox="1">
            <a:spLocks noGrp="1"/>
          </p:cNvSpPr>
          <p:nvPr>
            <p:ph type="body" sz="quarter" idx="4294967295"/>
          </p:nvPr>
        </p:nvSpPr>
        <p:spPr>
          <a:xfrm>
            <a:off x="2102436" y="5007666"/>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Tree>
    <p:extLst>
      <p:ext uri="{BB962C8B-B14F-4D97-AF65-F5344CB8AC3E}">
        <p14:creationId xmlns:p14="http://schemas.microsoft.com/office/powerpoint/2010/main" val="5777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Blue tint">
    <p:bg>
      <p:bgPr>
        <a:solidFill>
          <a:srgbClr val="026891">
            <a:alpha val="20000"/>
          </a:srgbClr>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C29AA20-3E4E-4631-9E71-2F2CBA5214A6}"/>
              </a:ext>
            </a:extLst>
          </p:cNvPr>
          <p:cNvSpPr txBox="1">
            <a:spLocks noGrp="1"/>
          </p:cNvSpPr>
          <p:nvPr>
            <p:ph type="body" sz="quarter" idx="4294967295"/>
          </p:nvPr>
        </p:nvSpPr>
        <p:spPr>
          <a:xfrm>
            <a:off x="2102436" y="2127890"/>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3" name="Text Placeholder 2">
            <a:extLst>
              <a:ext uri="{FF2B5EF4-FFF2-40B4-BE49-F238E27FC236}">
                <a16:creationId xmlns:a16="http://schemas.microsoft.com/office/drawing/2014/main" id="{994DAF87-708F-4309-9EFA-1CF1234778C3}"/>
              </a:ext>
            </a:extLst>
          </p:cNvPr>
          <p:cNvSpPr txBox="1">
            <a:spLocks noGrp="1"/>
          </p:cNvSpPr>
          <p:nvPr>
            <p:ph type="body" sz="quarter" idx="4294967295"/>
          </p:nvPr>
        </p:nvSpPr>
        <p:spPr>
          <a:xfrm>
            <a:off x="877937" y="854725"/>
            <a:ext cx="8733188" cy="565963"/>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026891"/>
                </a:solidFill>
                <a:uFillTx/>
                <a:latin typeface="Lato" pitchFamily="34"/>
                <a:ea typeface="Lato" pitchFamily="34"/>
                <a:cs typeface="Lato" pitchFamily="34"/>
              </a:defRPr>
            </a:lvl1pPr>
          </a:lstStyle>
          <a:p>
            <a:pPr lvl="0"/>
            <a:r>
              <a:rPr lang="en-GB"/>
              <a:t>Title text goes here</a:t>
            </a:r>
          </a:p>
        </p:txBody>
      </p:sp>
      <p:sp>
        <p:nvSpPr>
          <p:cNvPr id="4" name="Text Placeholder 7">
            <a:extLst>
              <a:ext uri="{FF2B5EF4-FFF2-40B4-BE49-F238E27FC236}">
                <a16:creationId xmlns:a16="http://schemas.microsoft.com/office/drawing/2014/main" id="{C3A05804-C613-40E9-A66E-48A786E459F6}"/>
              </a:ext>
            </a:extLst>
          </p:cNvPr>
          <p:cNvSpPr txBox="1">
            <a:spLocks noGrp="1"/>
          </p:cNvSpPr>
          <p:nvPr>
            <p:ph type="body" sz="quarter" idx="4294967295"/>
          </p:nvPr>
        </p:nvSpPr>
        <p:spPr>
          <a:xfrm>
            <a:off x="2102436" y="3567778"/>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5" name="Text Placeholder 7">
            <a:extLst>
              <a:ext uri="{FF2B5EF4-FFF2-40B4-BE49-F238E27FC236}">
                <a16:creationId xmlns:a16="http://schemas.microsoft.com/office/drawing/2014/main" id="{AFFF3BFC-CA3A-4D9F-9658-32131F4D0804}"/>
              </a:ext>
            </a:extLst>
          </p:cNvPr>
          <p:cNvSpPr txBox="1">
            <a:spLocks noGrp="1"/>
          </p:cNvSpPr>
          <p:nvPr>
            <p:ph type="body" sz="quarter" idx="4294967295"/>
          </p:nvPr>
        </p:nvSpPr>
        <p:spPr>
          <a:xfrm>
            <a:off x="2102436" y="5007666"/>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Tree>
    <p:extLst>
      <p:ext uri="{BB962C8B-B14F-4D97-AF65-F5344CB8AC3E}">
        <p14:creationId xmlns:p14="http://schemas.microsoft.com/office/powerpoint/2010/main" val="5823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Purple tint">
    <p:bg>
      <p:bgPr>
        <a:solidFill>
          <a:srgbClr val="515E91">
            <a:alpha val="20000"/>
          </a:srgbClr>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1C573A84-6272-440F-904F-5C5984B86696}"/>
              </a:ext>
            </a:extLst>
          </p:cNvPr>
          <p:cNvSpPr txBox="1">
            <a:spLocks noGrp="1"/>
          </p:cNvSpPr>
          <p:nvPr>
            <p:ph type="body" sz="quarter" idx="4294967295"/>
          </p:nvPr>
        </p:nvSpPr>
        <p:spPr>
          <a:xfrm>
            <a:off x="2102436" y="2127890"/>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3" name="Text Placeholder 2">
            <a:extLst>
              <a:ext uri="{FF2B5EF4-FFF2-40B4-BE49-F238E27FC236}">
                <a16:creationId xmlns:a16="http://schemas.microsoft.com/office/drawing/2014/main" id="{FB14A65B-A2E1-433A-94BC-9CC452D7BF4E}"/>
              </a:ext>
            </a:extLst>
          </p:cNvPr>
          <p:cNvSpPr txBox="1">
            <a:spLocks noGrp="1"/>
          </p:cNvSpPr>
          <p:nvPr>
            <p:ph type="body" sz="quarter" idx="4294967295"/>
          </p:nvPr>
        </p:nvSpPr>
        <p:spPr>
          <a:xfrm>
            <a:off x="877937" y="854725"/>
            <a:ext cx="8733188" cy="565963"/>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515E91"/>
                </a:solidFill>
                <a:uFillTx/>
                <a:latin typeface="Lato" pitchFamily="34"/>
                <a:ea typeface="Lato" pitchFamily="34"/>
                <a:cs typeface="Lato" pitchFamily="34"/>
              </a:defRPr>
            </a:lvl1pPr>
          </a:lstStyle>
          <a:p>
            <a:pPr lvl="0"/>
            <a:r>
              <a:rPr lang="en-GB"/>
              <a:t>Title text goes here</a:t>
            </a:r>
          </a:p>
        </p:txBody>
      </p:sp>
      <p:sp>
        <p:nvSpPr>
          <p:cNvPr id="4" name="Text Placeholder 7">
            <a:extLst>
              <a:ext uri="{FF2B5EF4-FFF2-40B4-BE49-F238E27FC236}">
                <a16:creationId xmlns:a16="http://schemas.microsoft.com/office/drawing/2014/main" id="{90EB3A58-0C76-45A1-91EA-BC0864DF732E}"/>
              </a:ext>
            </a:extLst>
          </p:cNvPr>
          <p:cNvSpPr txBox="1">
            <a:spLocks noGrp="1"/>
          </p:cNvSpPr>
          <p:nvPr>
            <p:ph type="body" sz="quarter" idx="4294967295"/>
          </p:nvPr>
        </p:nvSpPr>
        <p:spPr>
          <a:xfrm>
            <a:off x="2102436" y="3567778"/>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5" name="Text Placeholder 7">
            <a:extLst>
              <a:ext uri="{FF2B5EF4-FFF2-40B4-BE49-F238E27FC236}">
                <a16:creationId xmlns:a16="http://schemas.microsoft.com/office/drawing/2014/main" id="{E2EE6958-8479-4888-B0C2-506951D12C42}"/>
              </a:ext>
            </a:extLst>
          </p:cNvPr>
          <p:cNvSpPr txBox="1">
            <a:spLocks noGrp="1"/>
          </p:cNvSpPr>
          <p:nvPr>
            <p:ph type="body" sz="quarter" idx="4294967295"/>
          </p:nvPr>
        </p:nvSpPr>
        <p:spPr>
          <a:xfrm>
            <a:off x="2102436" y="5007666"/>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Tree>
    <p:extLst>
      <p:ext uri="{BB962C8B-B14F-4D97-AF65-F5344CB8AC3E}">
        <p14:creationId xmlns:p14="http://schemas.microsoft.com/office/powerpoint/2010/main" val="21594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Whit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4143859-BC67-4840-9B1C-40062C872675}"/>
              </a:ext>
            </a:extLst>
          </p:cNvPr>
          <p:cNvSpPr txBox="1">
            <a:spLocks noGrp="1"/>
          </p:cNvSpPr>
          <p:nvPr>
            <p:ph type="body" sz="quarter" idx="4294967295"/>
          </p:nvPr>
        </p:nvSpPr>
        <p:spPr>
          <a:xfrm>
            <a:off x="2102436" y="2127890"/>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3" name="Text Placeholder 2">
            <a:extLst>
              <a:ext uri="{FF2B5EF4-FFF2-40B4-BE49-F238E27FC236}">
                <a16:creationId xmlns:a16="http://schemas.microsoft.com/office/drawing/2014/main" id="{14F02485-BBC7-4066-AF0F-7E133110BC6A}"/>
              </a:ext>
            </a:extLst>
          </p:cNvPr>
          <p:cNvSpPr txBox="1">
            <a:spLocks noGrp="1"/>
          </p:cNvSpPr>
          <p:nvPr>
            <p:ph type="body" sz="quarter" idx="4294967295"/>
          </p:nvPr>
        </p:nvSpPr>
        <p:spPr>
          <a:xfrm>
            <a:off x="877937" y="854725"/>
            <a:ext cx="8733188" cy="565963"/>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00A8A8"/>
                </a:solidFill>
                <a:uFillTx/>
                <a:latin typeface="Lato" pitchFamily="34"/>
                <a:ea typeface="Lato" pitchFamily="34"/>
                <a:cs typeface="Lato" pitchFamily="34"/>
              </a:defRPr>
            </a:lvl1pPr>
          </a:lstStyle>
          <a:p>
            <a:pPr lvl="0"/>
            <a:r>
              <a:rPr lang="en-GB"/>
              <a:t>Title text goes here</a:t>
            </a:r>
          </a:p>
        </p:txBody>
      </p:sp>
      <p:sp>
        <p:nvSpPr>
          <p:cNvPr id="4" name="Text Placeholder 7">
            <a:extLst>
              <a:ext uri="{FF2B5EF4-FFF2-40B4-BE49-F238E27FC236}">
                <a16:creationId xmlns:a16="http://schemas.microsoft.com/office/drawing/2014/main" id="{A8278539-1E8E-4E15-A90A-D9F4E7BE4B11}"/>
              </a:ext>
            </a:extLst>
          </p:cNvPr>
          <p:cNvSpPr txBox="1">
            <a:spLocks noGrp="1"/>
          </p:cNvSpPr>
          <p:nvPr>
            <p:ph type="body" sz="quarter" idx="4294967295"/>
          </p:nvPr>
        </p:nvSpPr>
        <p:spPr>
          <a:xfrm>
            <a:off x="2102436" y="3567778"/>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5" name="Text Placeholder 7">
            <a:extLst>
              <a:ext uri="{FF2B5EF4-FFF2-40B4-BE49-F238E27FC236}">
                <a16:creationId xmlns:a16="http://schemas.microsoft.com/office/drawing/2014/main" id="{999D4774-D72A-49B9-AA07-32C3D39538DF}"/>
              </a:ext>
            </a:extLst>
          </p:cNvPr>
          <p:cNvSpPr txBox="1">
            <a:spLocks noGrp="1"/>
          </p:cNvSpPr>
          <p:nvPr>
            <p:ph type="body" sz="quarter" idx="4294967295"/>
          </p:nvPr>
        </p:nvSpPr>
        <p:spPr>
          <a:xfrm>
            <a:off x="2102436" y="5007666"/>
            <a:ext cx="9276126" cy="97914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Tree>
    <p:extLst>
      <p:ext uri="{BB962C8B-B14F-4D97-AF65-F5344CB8AC3E}">
        <p14:creationId xmlns:p14="http://schemas.microsoft.com/office/powerpoint/2010/main" val="206320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Green">
    <p:bg>
      <p:bgPr>
        <a:solidFill>
          <a:srgbClr val="077875"/>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D0E5C47-DE07-4514-956D-97C865EBE81D}"/>
              </a:ext>
            </a:extLst>
          </p:cNvPr>
          <p:cNvSpPr txBox="1">
            <a:spLocks noGrp="1"/>
          </p:cNvSpPr>
          <p:nvPr>
            <p:ph type="body" sz="quarter" idx="4294967295"/>
          </p:nvPr>
        </p:nvSpPr>
        <p:spPr>
          <a:xfrm>
            <a:off x="1651914" y="2772076"/>
            <a:ext cx="9673699" cy="656926"/>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212" b="1" i="0" u="none" strike="noStrike" cap="none" spc="0" baseline="0">
                <a:solidFill>
                  <a:srgbClr val="FFFFFF"/>
                </a:solidFill>
                <a:uFillTx/>
                <a:latin typeface="Lato" pitchFamily="34"/>
                <a:ea typeface="Lato" pitchFamily="34"/>
                <a:cs typeface="Lato" pitchFamily="34"/>
              </a:defRPr>
            </a:lvl1pPr>
          </a:lstStyle>
          <a:p>
            <a:pPr lvl="0"/>
            <a:endParaRPr lang="en-US"/>
          </a:p>
        </p:txBody>
      </p:sp>
      <p:sp>
        <p:nvSpPr>
          <p:cNvPr id="3" name="Text Placeholder 7">
            <a:extLst>
              <a:ext uri="{FF2B5EF4-FFF2-40B4-BE49-F238E27FC236}">
                <a16:creationId xmlns:a16="http://schemas.microsoft.com/office/drawing/2014/main" id="{97CB7DC4-2355-4AA1-8515-CF8C4C8B650D}"/>
              </a:ext>
            </a:extLst>
          </p:cNvPr>
          <p:cNvSpPr txBox="1">
            <a:spLocks noGrp="1"/>
          </p:cNvSpPr>
          <p:nvPr>
            <p:ph type="body" sz="quarter" idx="4294967295"/>
          </p:nvPr>
        </p:nvSpPr>
        <p:spPr>
          <a:xfrm>
            <a:off x="1651914" y="3911709"/>
            <a:ext cx="9673699" cy="656926"/>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212" b="1" i="0" u="none" strike="noStrike" cap="none" spc="0" baseline="0">
                <a:solidFill>
                  <a:srgbClr val="FFFFFF"/>
                </a:solidFill>
                <a:uFillTx/>
                <a:latin typeface="Lato" pitchFamily="34"/>
                <a:ea typeface="Lato" pitchFamily="34"/>
                <a:cs typeface="Lato" pitchFamily="34"/>
              </a:defRPr>
            </a:lvl1pPr>
          </a:lstStyle>
          <a:p>
            <a:pPr lvl="0"/>
            <a:endParaRPr lang="en-US"/>
          </a:p>
        </p:txBody>
      </p:sp>
      <p:sp>
        <p:nvSpPr>
          <p:cNvPr id="4" name="Text Placeholder 7">
            <a:extLst>
              <a:ext uri="{FF2B5EF4-FFF2-40B4-BE49-F238E27FC236}">
                <a16:creationId xmlns:a16="http://schemas.microsoft.com/office/drawing/2014/main" id="{56FB908C-C636-4152-8E04-35392C7305B1}"/>
              </a:ext>
            </a:extLst>
          </p:cNvPr>
          <p:cNvSpPr txBox="1">
            <a:spLocks noGrp="1"/>
          </p:cNvSpPr>
          <p:nvPr>
            <p:ph type="body" sz="quarter" idx="4294967295"/>
          </p:nvPr>
        </p:nvSpPr>
        <p:spPr>
          <a:xfrm>
            <a:off x="1651914" y="5051337"/>
            <a:ext cx="9673699" cy="656926"/>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212" b="1" i="0" u="none" strike="noStrike" cap="none" spc="0" baseline="0">
                <a:solidFill>
                  <a:srgbClr val="FFFFFF"/>
                </a:solidFill>
                <a:uFillTx/>
                <a:latin typeface="Lato" pitchFamily="34"/>
                <a:ea typeface="Lato" pitchFamily="34"/>
                <a:cs typeface="Lato" pitchFamily="34"/>
              </a:defRPr>
            </a:lvl1pPr>
          </a:lstStyle>
          <a:p>
            <a:pPr lvl="0"/>
            <a:endParaRPr lang="en-US"/>
          </a:p>
        </p:txBody>
      </p:sp>
      <p:sp>
        <p:nvSpPr>
          <p:cNvPr id="5" name="Text Placeholder 7">
            <a:extLst>
              <a:ext uri="{FF2B5EF4-FFF2-40B4-BE49-F238E27FC236}">
                <a16:creationId xmlns:a16="http://schemas.microsoft.com/office/drawing/2014/main" id="{76B0AEF5-490F-49D8-87C7-F103CAAB12AC}"/>
              </a:ext>
            </a:extLst>
          </p:cNvPr>
          <p:cNvSpPr txBox="1">
            <a:spLocks noGrp="1"/>
          </p:cNvSpPr>
          <p:nvPr>
            <p:ph type="body" sz="quarter" idx="4294967295"/>
          </p:nvPr>
        </p:nvSpPr>
        <p:spPr>
          <a:xfrm>
            <a:off x="846171" y="848144"/>
            <a:ext cx="8835191" cy="1158838"/>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212" b="1" i="0" u="none" strike="noStrike" cap="none" spc="0" baseline="0">
                <a:solidFill>
                  <a:srgbClr val="FFFFFF"/>
                </a:solidFill>
                <a:uFillTx/>
                <a:latin typeface="Lato" pitchFamily="34"/>
                <a:ea typeface="Lato" pitchFamily="34"/>
                <a:cs typeface="Lato" pitchFamily="34"/>
              </a:defRPr>
            </a:lvl1pPr>
          </a:lstStyle>
          <a:p>
            <a:pPr lvl="0"/>
            <a:r>
              <a:rPr lang="en-US"/>
              <a:t>Title text goes here</a:t>
            </a:r>
          </a:p>
        </p:txBody>
      </p:sp>
      <p:pic>
        <p:nvPicPr>
          <p:cNvPr id="6" name="Picture 20">
            <a:extLst>
              <a:ext uri="{FF2B5EF4-FFF2-40B4-BE49-F238E27FC236}">
                <a16:creationId xmlns:a16="http://schemas.microsoft.com/office/drawing/2014/main" id="{F6E47359-EA91-4AB0-90E0-0C754A4E6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9348" y="656444"/>
            <a:ext cx="1364135" cy="553522"/>
          </a:xfrm>
          <a:prstGeom prst="rect">
            <a:avLst/>
          </a:prstGeom>
          <a:noFill/>
          <a:ln cap="flat">
            <a:noFill/>
          </a:ln>
        </p:spPr>
      </p:pic>
      <p:sp>
        <p:nvSpPr>
          <p:cNvPr id="7" name="TextBox 21">
            <a:extLst>
              <a:ext uri="{FF2B5EF4-FFF2-40B4-BE49-F238E27FC236}">
                <a16:creationId xmlns:a16="http://schemas.microsoft.com/office/drawing/2014/main" id="{9B294DC9-34FB-498C-9599-C61BB281D9E3}"/>
              </a:ext>
            </a:extLst>
          </p:cNvPr>
          <p:cNvSpPr txBox="1"/>
          <p:nvPr/>
        </p:nvSpPr>
        <p:spPr>
          <a:xfrm>
            <a:off x="888844" y="2544533"/>
            <a:ext cx="471315" cy="1044844"/>
          </a:xfrm>
          <a:prstGeom prst="rect">
            <a:avLst/>
          </a:prstGeom>
          <a:noFill/>
          <a:ln cap="flat">
            <a:noFill/>
          </a:ln>
        </p:spPr>
        <p:txBody>
          <a:bodyPr vert="horz" wrap="square" lIns="55442" tIns="27721" rIns="55442" bIns="27721" anchor="t" anchorCtr="0" compatLnSpc="1">
            <a:spAutoFit/>
          </a:bodyPr>
          <a:lstStyle/>
          <a:p>
            <a:pPr marL="0" marR="0" lvl="0" indent="0" algn="l" defTabSz="27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6426" b="1" i="0" u="none" strike="noStrike" kern="1200" cap="none" spc="9" baseline="0">
                <a:solidFill>
                  <a:srgbClr val="FFFFFF"/>
                </a:solidFill>
                <a:uFillTx/>
                <a:latin typeface="Lato"/>
                <a:cs typeface="Lato"/>
              </a:rPr>
              <a:t>1</a:t>
            </a:r>
            <a:endParaRPr lang="en-GB" sz="6426" b="0" i="0" u="none" strike="noStrike" kern="1200" cap="none" spc="0" baseline="0">
              <a:solidFill>
                <a:srgbClr val="FFFFFF"/>
              </a:solidFill>
              <a:uFillTx/>
              <a:latin typeface="Lato"/>
              <a:cs typeface="Lato"/>
            </a:endParaRPr>
          </a:p>
        </p:txBody>
      </p:sp>
      <p:cxnSp>
        <p:nvCxnSpPr>
          <p:cNvPr id="8" name="Straight Connector 22">
            <a:extLst>
              <a:ext uri="{FF2B5EF4-FFF2-40B4-BE49-F238E27FC236}">
                <a16:creationId xmlns:a16="http://schemas.microsoft.com/office/drawing/2014/main" id="{838984B6-4B28-4661-B338-8EE7831FEC9A}"/>
              </a:ext>
            </a:extLst>
          </p:cNvPr>
          <p:cNvCxnSpPr/>
          <p:nvPr/>
        </p:nvCxnSpPr>
        <p:spPr>
          <a:xfrm>
            <a:off x="1476807" y="2794640"/>
            <a:ext cx="0" cy="580606"/>
          </a:xfrm>
          <a:prstGeom prst="straightConnector1">
            <a:avLst/>
          </a:prstGeom>
          <a:noFill/>
          <a:ln w="50804" cap="flat">
            <a:solidFill>
              <a:srgbClr val="FFFFFF"/>
            </a:solidFill>
            <a:prstDash val="solid"/>
            <a:miter/>
          </a:ln>
        </p:spPr>
      </p:cxnSp>
      <p:sp>
        <p:nvSpPr>
          <p:cNvPr id="9" name="TextBox 23">
            <a:extLst>
              <a:ext uri="{FF2B5EF4-FFF2-40B4-BE49-F238E27FC236}">
                <a16:creationId xmlns:a16="http://schemas.microsoft.com/office/drawing/2014/main" id="{478808C6-70DC-407A-BF03-FB367804782D}"/>
              </a:ext>
            </a:extLst>
          </p:cNvPr>
          <p:cNvSpPr txBox="1"/>
          <p:nvPr/>
        </p:nvSpPr>
        <p:spPr>
          <a:xfrm>
            <a:off x="888844" y="3703754"/>
            <a:ext cx="471315" cy="1044844"/>
          </a:xfrm>
          <a:prstGeom prst="rect">
            <a:avLst/>
          </a:prstGeom>
          <a:noFill/>
          <a:ln cap="flat">
            <a:noFill/>
          </a:ln>
        </p:spPr>
        <p:txBody>
          <a:bodyPr vert="horz" wrap="square" lIns="55442" tIns="27721" rIns="55442" bIns="27721" anchor="t" anchorCtr="0" compatLnSpc="1">
            <a:spAutoFit/>
          </a:bodyPr>
          <a:lstStyle/>
          <a:p>
            <a:pPr marL="0" marR="0" lvl="0" indent="0" algn="l" defTabSz="27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6426" b="1" i="0" u="none" strike="noStrike" kern="1200" cap="none" spc="9" baseline="0">
                <a:solidFill>
                  <a:srgbClr val="FFFFFF"/>
                </a:solidFill>
                <a:uFillTx/>
                <a:latin typeface="Lato"/>
                <a:cs typeface="Lato"/>
              </a:rPr>
              <a:t>2</a:t>
            </a:r>
            <a:endParaRPr lang="en-GB" sz="6426" b="0" i="0" u="none" strike="noStrike" kern="1200" cap="none" spc="0" baseline="0">
              <a:solidFill>
                <a:srgbClr val="FFFFFF"/>
              </a:solidFill>
              <a:uFillTx/>
              <a:latin typeface="Lato"/>
              <a:cs typeface="Lato"/>
            </a:endParaRPr>
          </a:p>
        </p:txBody>
      </p:sp>
      <p:cxnSp>
        <p:nvCxnSpPr>
          <p:cNvPr id="10" name="Straight Connector 24">
            <a:extLst>
              <a:ext uri="{FF2B5EF4-FFF2-40B4-BE49-F238E27FC236}">
                <a16:creationId xmlns:a16="http://schemas.microsoft.com/office/drawing/2014/main" id="{6BE4D414-BD7F-461C-9892-FFE0F5089615}"/>
              </a:ext>
            </a:extLst>
          </p:cNvPr>
          <p:cNvCxnSpPr/>
          <p:nvPr/>
        </p:nvCxnSpPr>
        <p:spPr>
          <a:xfrm>
            <a:off x="1476807" y="3958829"/>
            <a:ext cx="0" cy="580606"/>
          </a:xfrm>
          <a:prstGeom prst="straightConnector1">
            <a:avLst/>
          </a:prstGeom>
          <a:noFill/>
          <a:ln w="50804" cap="flat">
            <a:solidFill>
              <a:srgbClr val="FFFFFF"/>
            </a:solidFill>
            <a:prstDash val="solid"/>
            <a:miter/>
          </a:ln>
        </p:spPr>
      </p:cxnSp>
      <p:sp>
        <p:nvSpPr>
          <p:cNvPr id="11" name="TextBox 25">
            <a:extLst>
              <a:ext uri="{FF2B5EF4-FFF2-40B4-BE49-F238E27FC236}">
                <a16:creationId xmlns:a16="http://schemas.microsoft.com/office/drawing/2014/main" id="{12BF67FF-ADCD-46E3-84AA-9D1B67EE7B5A}"/>
              </a:ext>
            </a:extLst>
          </p:cNvPr>
          <p:cNvSpPr txBox="1"/>
          <p:nvPr/>
        </p:nvSpPr>
        <p:spPr>
          <a:xfrm>
            <a:off x="888844" y="4862975"/>
            <a:ext cx="471315" cy="1044844"/>
          </a:xfrm>
          <a:prstGeom prst="rect">
            <a:avLst/>
          </a:prstGeom>
          <a:noFill/>
          <a:ln cap="flat">
            <a:noFill/>
          </a:ln>
        </p:spPr>
        <p:txBody>
          <a:bodyPr vert="horz" wrap="square" lIns="55442" tIns="27721" rIns="55442" bIns="27721" anchor="t" anchorCtr="0" compatLnSpc="1">
            <a:spAutoFit/>
          </a:bodyPr>
          <a:lstStyle/>
          <a:p>
            <a:pPr marL="0" marR="0" lvl="0" indent="0" algn="l" defTabSz="27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6426" b="1" i="0" u="none" strike="noStrike" kern="1200" cap="none" spc="9" baseline="0">
                <a:solidFill>
                  <a:srgbClr val="FFFFFF"/>
                </a:solidFill>
                <a:uFillTx/>
                <a:latin typeface="Lato"/>
                <a:cs typeface="Lato"/>
              </a:rPr>
              <a:t>3</a:t>
            </a:r>
            <a:endParaRPr lang="en-GB" sz="6426" b="0" i="0" u="none" strike="noStrike" kern="1200" cap="none" spc="0" baseline="0">
              <a:solidFill>
                <a:srgbClr val="FFFFFF"/>
              </a:solidFill>
              <a:uFillTx/>
              <a:latin typeface="Lato"/>
              <a:cs typeface="Lato"/>
            </a:endParaRPr>
          </a:p>
        </p:txBody>
      </p:sp>
      <p:cxnSp>
        <p:nvCxnSpPr>
          <p:cNvPr id="12" name="Straight Connector 26">
            <a:extLst>
              <a:ext uri="{FF2B5EF4-FFF2-40B4-BE49-F238E27FC236}">
                <a16:creationId xmlns:a16="http://schemas.microsoft.com/office/drawing/2014/main" id="{DACB8D61-22D9-434D-A692-0505CAE67EA5}"/>
              </a:ext>
            </a:extLst>
          </p:cNvPr>
          <p:cNvCxnSpPr/>
          <p:nvPr/>
        </p:nvCxnSpPr>
        <p:spPr>
          <a:xfrm>
            <a:off x="1476807" y="5127653"/>
            <a:ext cx="0" cy="580611"/>
          </a:xfrm>
          <a:prstGeom prst="straightConnector1">
            <a:avLst/>
          </a:prstGeom>
          <a:noFill/>
          <a:ln w="50804" cap="flat">
            <a:solidFill>
              <a:srgbClr val="FFFFFF"/>
            </a:solidFill>
            <a:prstDash val="solid"/>
            <a:miter/>
          </a:ln>
        </p:spPr>
      </p:cxnSp>
    </p:spTree>
    <p:extLst>
      <p:ext uri="{BB962C8B-B14F-4D97-AF65-F5344CB8AC3E}">
        <p14:creationId xmlns:p14="http://schemas.microsoft.com/office/powerpoint/2010/main" val="355005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2_Green">
    <p:bg>
      <p:bgPr>
        <a:solidFill>
          <a:srgbClr val="077875"/>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003F8BA2-973F-4AA4-9EDD-41BD98C381D5}"/>
              </a:ext>
            </a:extLst>
          </p:cNvPr>
          <p:cNvSpPr txBox="1">
            <a:spLocks noGrp="1"/>
          </p:cNvSpPr>
          <p:nvPr>
            <p:ph type="body" sz="quarter" idx="4294967295"/>
          </p:nvPr>
        </p:nvSpPr>
        <p:spPr>
          <a:xfrm>
            <a:off x="866388" y="3269957"/>
            <a:ext cx="6389599" cy="388861"/>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698" b="1" i="0" u="none" strike="noStrike" cap="none" spc="0" baseline="0">
                <a:solidFill>
                  <a:srgbClr val="FFFFFF"/>
                </a:solidFill>
                <a:uFillTx/>
                <a:latin typeface="Lato" pitchFamily="34"/>
                <a:ea typeface="Lato" pitchFamily="34"/>
                <a:cs typeface="Lato" pitchFamily="34"/>
              </a:defRPr>
            </a:lvl1pPr>
          </a:lstStyle>
          <a:p>
            <a:pPr lvl="0"/>
            <a:r>
              <a:rPr lang="en-US"/>
              <a:t>Subject divider</a:t>
            </a:r>
          </a:p>
        </p:txBody>
      </p:sp>
      <p:cxnSp>
        <p:nvCxnSpPr>
          <p:cNvPr id="3" name="Straight Connector 3">
            <a:extLst>
              <a:ext uri="{FF2B5EF4-FFF2-40B4-BE49-F238E27FC236}">
                <a16:creationId xmlns:a16="http://schemas.microsoft.com/office/drawing/2014/main" id="{A3178D88-D524-4460-9AED-AB9683DA8877}"/>
              </a:ext>
            </a:extLst>
          </p:cNvPr>
          <p:cNvCxnSpPr/>
          <p:nvPr/>
        </p:nvCxnSpPr>
        <p:spPr>
          <a:xfrm>
            <a:off x="924149" y="3832777"/>
            <a:ext cx="901853" cy="0"/>
          </a:xfrm>
          <a:prstGeom prst="straightConnector1">
            <a:avLst/>
          </a:prstGeom>
          <a:noFill/>
          <a:ln w="76196" cap="flat">
            <a:solidFill>
              <a:srgbClr val="FFFFFF"/>
            </a:solidFill>
            <a:prstDash val="solid"/>
            <a:miter/>
          </a:ln>
        </p:spPr>
      </p:cxnSp>
    </p:spTree>
    <p:extLst>
      <p:ext uri="{BB962C8B-B14F-4D97-AF65-F5344CB8AC3E}">
        <p14:creationId xmlns:p14="http://schemas.microsoft.com/office/powerpoint/2010/main" val="420024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2_Whit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5464F149-C18F-4449-ACFA-682C55409C4E}"/>
              </a:ext>
            </a:extLst>
          </p:cNvPr>
          <p:cNvSpPr txBox="1">
            <a:spLocks noGrp="1"/>
          </p:cNvSpPr>
          <p:nvPr>
            <p:ph type="body" sz="quarter" idx="4294967295"/>
          </p:nvPr>
        </p:nvSpPr>
        <p:spPr>
          <a:xfrm>
            <a:off x="846171" y="848144"/>
            <a:ext cx="8835191" cy="1158838"/>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212" b="1" i="0" u="none" strike="noStrike" cap="none" spc="0" baseline="0">
                <a:solidFill>
                  <a:srgbClr val="00A8A8"/>
                </a:solidFill>
                <a:uFillTx/>
                <a:latin typeface="Lato" pitchFamily="34"/>
                <a:ea typeface="Lato" pitchFamily="34"/>
                <a:cs typeface="Lato" pitchFamily="34"/>
              </a:defRPr>
            </a:lvl1pPr>
          </a:lstStyle>
          <a:p>
            <a:pPr lvl="0"/>
            <a:r>
              <a:rPr lang="en-US"/>
              <a:t>Title text goes here</a:t>
            </a:r>
          </a:p>
        </p:txBody>
      </p:sp>
      <p:sp>
        <p:nvSpPr>
          <p:cNvPr id="3" name="Text Placeholder 7">
            <a:extLst>
              <a:ext uri="{FF2B5EF4-FFF2-40B4-BE49-F238E27FC236}">
                <a16:creationId xmlns:a16="http://schemas.microsoft.com/office/drawing/2014/main" id="{CF880EB8-1AFC-4E8B-9F7B-FCA6829EBAFB}"/>
              </a:ext>
            </a:extLst>
          </p:cNvPr>
          <p:cNvSpPr txBox="1">
            <a:spLocks noGrp="1"/>
          </p:cNvSpPr>
          <p:nvPr>
            <p:ph type="body" sz="quarter" idx="4294967295"/>
          </p:nvPr>
        </p:nvSpPr>
        <p:spPr>
          <a:xfrm>
            <a:off x="846170" y="2772076"/>
            <a:ext cx="10479443" cy="3133648"/>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sz="2212" b="1" i="0" u="none" strike="noStrike" cap="none" spc="0" baseline="0">
                <a:solidFill>
                  <a:srgbClr val="484947"/>
                </a:solidFill>
                <a:uFillTx/>
                <a:latin typeface="Lato" pitchFamily="34"/>
                <a:ea typeface="Lato" pitchFamily="34"/>
                <a:cs typeface="Lato" pitchFamily="34"/>
              </a:defRPr>
            </a:lvl1pPr>
          </a:lstStyle>
          <a:p>
            <a:pPr lvl="0"/>
            <a:endParaRPr lang="en-US"/>
          </a:p>
        </p:txBody>
      </p:sp>
      <p:pic>
        <p:nvPicPr>
          <p:cNvPr id="4" name="Picture 8">
            <a:extLst>
              <a:ext uri="{FF2B5EF4-FFF2-40B4-BE49-F238E27FC236}">
                <a16:creationId xmlns:a16="http://schemas.microsoft.com/office/drawing/2014/main" id="{7566ED02-995F-4892-BB87-E3DBE1EE2A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5329" y="654659"/>
            <a:ext cx="1368160" cy="558750"/>
          </a:xfrm>
          <a:prstGeom prst="rect">
            <a:avLst/>
          </a:prstGeom>
          <a:noFill/>
          <a:ln cap="flat">
            <a:noFill/>
          </a:ln>
        </p:spPr>
      </p:pic>
    </p:spTree>
    <p:extLst>
      <p:ext uri="{BB962C8B-B14F-4D97-AF65-F5344CB8AC3E}">
        <p14:creationId xmlns:p14="http://schemas.microsoft.com/office/powerpoint/2010/main" val="329800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_Green tint">
    <p:bg>
      <p:bgPr>
        <a:solidFill>
          <a:srgbClr val="077875">
            <a:alpha val="20000"/>
          </a:srgbClr>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5934D5C9-6EA0-497A-9203-E83CEDEF20E3}"/>
              </a:ext>
            </a:extLst>
          </p:cNvPr>
          <p:cNvSpPr txBox="1">
            <a:spLocks noGrp="1"/>
          </p:cNvSpPr>
          <p:nvPr>
            <p:ph type="body" sz="quarter" idx="4294967295"/>
          </p:nvPr>
        </p:nvSpPr>
        <p:spPr>
          <a:xfrm>
            <a:off x="2102436" y="2541067"/>
            <a:ext cx="9276126" cy="565963"/>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3" name="Text Placeholder 2">
            <a:extLst>
              <a:ext uri="{FF2B5EF4-FFF2-40B4-BE49-F238E27FC236}">
                <a16:creationId xmlns:a16="http://schemas.microsoft.com/office/drawing/2014/main" id="{72821768-3463-4772-BF97-E58BE635DC03}"/>
              </a:ext>
            </a:extLst>
          </p:cNvPr>
          <p:cNvSpPr txBox="1">
            <a:spLocks noGrp="1"/>
          </p:cNvSpPr>
          <p:nvPr>
            <p:ph type="body" sz="quarter" idx="4294967295"/>
          </p:nvPr>
        </p:nvSpPr>
        <p:spPr>
          <a:xfrm>
            <a:off x="877937" y="854725"/>
            <a:ext cx="8733188" cy="565963"/>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077875"/>
                </a:solidFill>
                <a:uFillTx/>
                <a:latin typeface="Lato" pitchFamily="34"/>
                <a:ea typeface="Lato" pitchFamily="34"/>
                <a:cs typeface="Lato" pitchFamily="34"/>
              </a:defRPr>
            </a:lvl1pPr>
          </a:lstStyle>
          <a:p>
            <a:pPr lvl="0"/>
            <a:r>
              <a:rPr lang="en-GB"/>
              <a:t>Title text goes here</a:t>
            </a:r>
          </a:p>
        </p:txBody>
      </p:sp>
      <p:sp>
        <p:nvSpPr>
          <p:cNvPr id="4" name="Text Placeholder 7">
            <a:extLst>
              <a:ext uri="{FF2B5EF4-FFF2-40B4-BE49-F238E27FC236}">
                <a16:creationId xmlns:a16="http://schemas.microsoft.com/office/drawing/2014/main" id="{67692567-C410-486B-9F53-599713C81DEE}"/>
              </a:ext>
            </a:extLst>
          </p:cNvPr>
          <p:cNvSpPr txBox="1">
            <a:spLocks noGrp="1"/>
          </p:cNvSpPr>
          <p:nvPr>
            <p:ph type="body" sz="quarter" idx="4294967295"/>
          </p:nvPr>
        </p:nvSpPr>
        <p:spPr>
          <a:xfrm>
            <a:off x="2102436" y="3980955"/>
            <a:ext cx="9276126" cy="565963"/>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5" name="Text Placeholder 7">
            <a:extLst>
              <a:ext uri="{FF2B5EF4-FFF2-40B4-BE49-F238E27FC236}">
                <a16:creationId xmlns:a16="http://schemas.microsoft.com/office/drawing/2014/main" id="{A5F157B9-146D-41C2-AA34-B999ECBA7C80}"/>
              </a:ext>
            </a:extLst>
          </p:cNvPr>
          <p:cNvSpPr txBox="1">
            <a:spLocks noGrp="1"/>
          </p:cNvSpPr>
          <p:nvPr>
            <p:ph type="body" sz="quarter" idx="4294967295"/>
          </p:nvPr>
        </p:nvSpPr>
        <p:spPr>
          <a:xfrm>
            <a:off x="2102436" y="5420849"/>
            <a:ext cx="9276126" cy="565969"/>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US" b="0" i="0" u="none" strike="noStrike" cap="none" spc="0" baseline="0">
                <a:solidFill>
                  <a:srgbClr val="484947"/>
                </a:solidFill>
                <a:uFillTx/>
                <a:latin typeface="Lato" pitchFamily="34"/>
                <a:ea typeface="Lato" pitchFamily="34"/>
                <a:cs typeface="Lato" pitchFamily="34"/>
              </a:defRPr>
            </a:lvl1pPr>
          </a:lstStyle>
          <a:p>
            <a:pPr lvl="0"/>
            <a:endParaRPr lang="en-US"/>
          </a:p>
        </p:txBody>
      </p:sp>
      <p:sp>
        <p:nvSpPr>
          <p:cNvPr id="6" name="Text Placeholder 2">
            <a:extLst>
              <a:ext uri="{FF2B5EF4-FFF2-40B4-BE49-F238E27FC236}">
                <a16:creationId xmlns:a16="http://schemas.microsoft.com/office/drawing/2014/main" id="{509A135A-4C9F-4E7E-BAC1-70611C6E72A7}"/>
              </a:ext>
            </a:extLst>
          </p:cNvPr>
          <p:cNvSpPr txBox="1">
            <a:spLocks noGrp="1"/>
          </p:cNvSpPr>
          <p:nvPr>
            <p:ph type="body" sz="quarter" idx="4294967295"/>
          </p:nvPr>
        </p:nvSpPr>
        <p:spPr>
          <a:xfrm>
            <a:off x="2102436" y="2067197"/>
            <a:ext cx="9276126" cy="354720"/>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077875"/>
                </a:solidFill>
                <a:uFillTx/>
                <a:latin typeface="Lato" pitchFamily="34"/>
                <a:ea typeface="Lato" pitchFamily="34"/>
                <a:cs typeface="Lato" pitchFamily="34"/>
              </a:defRPr>
            </a:lvl1pPr>
          </a:lstStyle>
          <a:p>
            <a:pPr lvl="0"/>
            <a:r>
              <a:rPr lang="en-GB"/>
              <a:t>000,0000</a:t>
            </a:r>
          </a:p>
        </p:txBody>
      </p:sp>
      <p:sp>
        <p:nvSpPr>
          <p:cNvPr id="7" name="Text Placeholder 2">
            <a:extLst>
              <a:ext uri="{FF2B5EF4-FFF2-40B4-BE49-F238E27FC236}">
                <a16:creationId xmlns:a16="http://schemas.microsoft.com/office/drawing/2014/main" id="{7558C3CE-03C8-475C-B54C-CB192CEF5DC2}"/>
              </a:ext>
            </a:extLst>
          </p:cNvPr>
          <p:cNvSpPr txBox="1">
            <a:spLocks noGrp="1"/>
          </p:cNvSpPr>
          <p:nvPr>
            <p:ph type="body" sz="quarter" idx="4294967295"/>
          </p:nvPr>
        </p:nvSpPr>
        <p:spPr>
          <a:xfrm>
            <a:off x="2102436" y="3513373"/>
            <a:ext cx="9276126" cy="354720"/>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077875"/>
                </a:solidFill>
                <a:uFillTx/>
                <a:latin typeface="Lato" pitchFamily="34"/>
                <a:ea typeface="Lato" pitchFamily="34"/>
                <a:cs typeface="Lato" pitchFamily="34"/>
              </a:defRPr>
            </a:lvl1pPr>
          </a:lstStyle>
          <a:p>
            <a:pPr lvl="0"/>
            <a:r>
              <a:rPr lang="en-GB"/>
              <a:t>00%</a:t>
            </a:r>
          </a:p>
        </p:txBody>
      </p:sp>
      <p:sp>
        <p:nvSpPr>
          <p:cNvPr id="8" name="Text Placeholder 2">
            <a:extLst>
              <a:ext uri="{FF2B5EF4-FFF2-40B4-BE49-F238E27FC236}">
                <a16:creationId xmlns:a16="http://schemas.microsoft.com/office/drawing/2014/main" id="{51C30851-0CB4-4C97-846D-2C9BB93A6DCF}"/>
              </a:ext>
            </a:extLst>
          </p:cNvPr>
          <p:cNvSpPr txBox="1">
            <a:spLocks noGrp="1"/>
          </p:cNvSpPr>
          <p:nvPr>
            <p:ph type="body" sz="quarter" idx="4294967295"/>
          </p:nvPr>
        </p:nvSpPr>
        <p:spPr>
          <a:xfrm>
            <a:off x="2102436" y="4959542"/>
            <a:ext cx="9276126" cy="354720"/>
          </a:xfrm>
          <a:prstGeom prst="rect">
            <a:avLst/>
          </a:prstGeom>
          <a:noFill/>
          <a:ln>
            <a:noFill/>
          </a:ln>
        </p:spPr>
        <p:txBody>
          <a:bodyPr vert="horz" wrap="square" lIns="91440" tIns="45720" rIns="91440" bIns="45720" anchor="t" anchorCtr="0" compatLnSpc="1">
            <a:noAutofit/>
          </a:bodyPr>
          <a:lstStyle>
            <a:lvl1pPr marL="0" marR="0" lvl="0" indent="0" defTabSz="914262" fontAlgn="auto">
              <a:spcBef>
                <a:spcPts val="1000"/>
              </a:spcBef>
              <a:spcAft>
                <a:spcPts val="0"/>
              </a:spcAft>
              <a:buNone/>
              <a:tabLst/>
              <a:defRPr lang="en-GB" sz="2212" b="1" i="0" u="none" strike="noStrike" cap="none" spc="0" baseline="0">
                <a:solidFill>
                  <a:srgbClr val="077875"/>
                </a:solidFill>
                <a:uFillTx/>
                <a:latin typeface="Lato" pitchFamily="34"/>
                <a:ea typeface="Lato" pitchFamily="34"/>
                <a:cs typeface="Lato" pitchFamily="34"/>
              </a:defRPr>
            </a:lvl1pPr>
          </a:lstStyle>
          <a:p>
            <a:pPr lvl="0"/>
            <a:r>
              <a:rPr lang="en-GB"/>
              <a:t>000.00</a:t>
            </a:r>
          </a:p>
        </p:txBody>
      </p:sp>
    </p:spTree>
    <p:extLst>
      <p:ext uri="{BB962C8B-B14F-4D97-AF65-F5344CB8AC3E}">
        <p14:creationId xmlns:p14="http://schemas.microsoft.com/office/powerpoint/2010/main" val="417441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00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theme" Target="../theme/theme2.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10.emf"/><Relationship Id="rId2" Type="http://schemas.openxmlformats.org/officeDocument/2006/relationships/slideLayout" Target="../slideLayouts/slideLayout74.xml"/><Relationship Id="rId16" Type="http://schemas.openxmlformats.org/officeDocument/2006/relationships/theme" Target="../theme/theme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E8F86-3D0B-4C0A-A0A6-51A038CDB80D}" type="datetimeFigureOut">
              <a:rPr lang="en-GB" smtClean="0"/>
              <a:t>24/01/2024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6BB68-9F62-487A-BC7A-E14E12ECAD26}" type="slidenum">
              <a:rPr lang="en-GB" smtClean="0"/>
              <a:t>‹#›</a:t>
            </a:fld>
            <a:endParaRPr lang="en-GB"/>
          </a:p>
        </p:txBody>
      </p:sp>
    </p:spTree>
    <p:extLst>
      <p:ext uri="{BB962C8B-B14F-4D97-AF65-F5344CB8AC3E}">
        <p14:creationId xmlns:p14="http://schemas.microsoft.com/office/powerpoint/2010/main" val="4218721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32398750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0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1A0406-124A-BC4D-A4D1-893DDE3EB749}"/>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065325" y="654661"/>
            <a:ext cx="1368161" cy="558752"/>
          </a:xfrm>
          <a:prstGeom prst="rect">
            <a:avLst/>
          </a:prstGeom>
        </p:spPr>
      </p:pic>
    </p:spTree>
    <p:extLst>
      <p:ext uri="{BB962C8B-B14F-4D97-AF65-F5344CB8AC3E}">
        <p14:creationId xmlns:p14="http://schemas.microsoft.com/office/powerpoint/2010/main" val="85547771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26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62" rtl="0" eaLnBrk="1" latinLnBrk="0" hangingPunct="1">
        <a:defRPr sz="1799" kern="1200">
          <a:solidFill>
            <a:schemeClr val="tx1"/>
          </a:solidFill>
          <a:latin typeface="+mn-lt"/>
          <a:ea typeface="+mn-ea"/>
          <a:cs typeface="+mn-cs"/>
        </a:defRPr>
      </a:lvl1pPr>
      <a:lvl2pPr marL="457131" algn="l" defTabSz="914262" rtl="0" eaLnBrk="1" latinLnBrk="0" hangingPunct="1">
        <a:defRPr sz="1799" kern="1200">
          <a:solidFill>
            <a:schemeClr val="tx1"/>
          </a:solidFill>
          <a:latin typeface="+mn-lt"/>
          <a:ea typeface="+mn-ea"/>
          <a:cs typeface="+mn-cs"/>
        </a:defRPr>
      </a:lvl2pPr>
      <a:lvl3pPr marL="914262" algn="l" defTabSz="914262" rtl="0" eaLnBrk="1" latinLnBrk="0" hangingPunct="1">
        <a:defRPr sz="1799" kern="1200">
          <a:solidFill>
            <a:schemeClr val="tx1"/>
          </a:solidFill>
          <a:latin typeface="+mn-lt"/>
          <a:ea typeface="+mn-ea"/>
          <a:cs typeface="+mn-cs"/>
        </a:defRPr>
      </a:lvl3pPr>
      <a:lvl4pPr marL="1371394" algn="l" defTabSz="914262" rtl="0" eaLnBrk="1" latinLnBrk="0" hangingPunct="1">
        <a:defRPr sz="1799" kern="1200">
          <a:solidFill>
            <a:schemeClr val="tx1"/>
          </a:solidFill>
          <a:latin typeface="+mn-lt"/>
          <a:ea typeface="+mn-ea"/>
          <a:cs typeface="+mn-cs"/>
        </a:defRPr>
      </a:lvl4pPr>
      <a:lvl5pPr marL="1828524" algn="l" defTabSz="914262" rtl="0" eaLnBrk="1" latinLnBrk="0" hangingPunct="1">
        <a:defRPr sz="1799" kern="1200">
          <a:solidFill>
            <a:schemeClr val="tx1"/>
          </a:solidFill>
          <a:latin typeface="+mn-lt"/>
          <a:ea typeface="+mn-ea"/>
          <a:cs typeface="+mn-cs"/>
        </a:defRPr>
      </a:lvl5pPr>
      <a:lvl6pPr marL="2285656" algn="l" defTabSz="914262" rtl="0" eaLnBrk="1" latinLnBrk="0" hangingPunct="1">
        <a:defRPr sz="1799" kern="1200">
          <a:solidFill>
            <a:schemeClr val="tx1"/>
          </a:solidFill>
          <a:latin typeface="+mn-lt"/>
          <a:ea typeface="+mn-ea"/>
          <a:cs typeface="+mn-cs"/>
        </a:defRPr>
      </a:lvl6pPr>
      <a:lvl7pPr marL="2742787" algn="l" defTabSz="914262" rtl="0" eaLnBrk="1" latinLnBrk="0" hangingPunct="1">
        <a:defRPr sz="1799" kern="1200">
          <a:solidFill>
            <a:schemeClr val="tx1"/>
          </a:solidFill>
          <a:latin typeface="+mn-lt"/>
          <a:ea typeface="+mn-ea"/>
          <a:cs typeface="+mn-cs"/>
        </a:defRPr>
      </a:lvl7pPr>
      <a:lvl8pPr marL="3199918" algn="l" defTabSz="914262" rtl="0" eaLnBrk="1" latinLnBrk="0" hangingPunct="1">
        <a:defRPr sz="1799" kern="1200">
          <a:solidFill>
            <a:schemeClr val="tx1"/>
          </a:solidFill>
          <a:latin typeface="+mn-lt"/>
          <a:ea typeface="+mn-ea"/>
          <a:cs typeface="+mn-cs"/>
        </a:defRPr>
      </a:lvl8pPr>
      <a:lvl9pPr marL="3657049" algn="l" defTabSz="91426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resources.careersandenterprise.co.uk/resources/ofsted-education-inspection-framework-guide" TargetMode="Externa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8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hyperlink" Target="https://resources.careersandenterprise.co.uk/resources-governor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areersandenterprise.co.uk/careers-leaders/careers-leader-training/" TargetMode="External"/><Relationship Id="rId2" Type="http://schemas.microsoft.com/office/2018/10/relationships/comments" Target="../comments/modernComment_B39_F77EFB13.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17.xml"/><Relationship Id="rId6" Type="http://schemas.openxmlformats.org/officeDocument/2006/relationships/image" Target="../media/image21.emf"/><Relationship Id="rId5" Type="http://schemas.openxmlformats.org/officeDocument/2006/relationships/image" Target="../media/image20.emf"/><Relationship Id="rId10" Type="http://schemas.openxmlformats.org/officeDocument/2006/relationships/image" Target="../media/image16.emf"/><Relationship Id="rId4" Type="http://schemas.openxmlformats.org/officeDocument/2006/relationships/image" Target="../media/image19.emf"/><Relationship Id="rId9" Type="http://schemas.openxmlformats.org/officeDocument/2006/relationships/image" Target="../media/image24.emf"/></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careersandenterprise.co.uk/resources/guide-education-leaders-schools-and-colleges" TargetMode="External"/><Relationship Id="rId2" Type="http://schemas.openxmlformats.org/officeDocument/2006/relationships/hyperlink" Target="https://www.careersandenterprise.co.uk/fe-skills/provider-access-legislation/"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resources.careersandenterprise.co.uk/explore/online-training-modules" TargetMode="External"/><Relationship Id="rId2" Type="http://schemas.openxmlformats.org/officeDocument/2006/relationships/hyperlink" Target="https://resources.careersandenterprise.co.uk/resources-governors" TargetMode="External"/><Relationship Id="rId1" Type="http://schemas.openxmlformats.org/officeDocument/2006/relationships/slideLayout" Target="../slideLayouts/slideLayout69.xml"/><Relationship Id="rId4" Type="http://schemas.openxmlformats.org/officeDocument/2006/relationships/hyperlink" Target="https://www.careersandenterprise.co.uk/careers-hub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F2F29C-3706-CFB4-E556-B8339969EFC0}"/>
              </a:ext>
            </a:extLst>
          </p:cNvPr>
          <p:cNvSpPr txBox="1"/>
          <p:nvPr/>
        </p:nvSpPr>
        <p:spPr>
          <a:xfrm>
            <a:off x="5251508" y="2767280"/>
            <a:ext cx="5805182" cy="1323439"/>
          </a:xfrm>
          <a:prstGeom prst="rect">
            <a:avLst/>
          </a:prstGeom>
          <a:noFill/>
        </p:spPr>
        <p:txBody>
          <a:bodyPr wrap="square" rtlCol="0">
            <a:spAutoFit/>
          </a:bodyPr>
          <a:lstStyle/>
          <a:p>
            <a:r>
              <a:rPr lang="en-GB" sz="4000" b="1">
                <a:solidFill>
                  <a:schemeClr val="tx2"/>
                </a:solidFill>
              </a:rPr>
              <a:t>Guidance for Governors</a:t>
            </a:r>
          </a:p>
          <a:p>
            <a:r>
              <a:rPr lang="en-GB" sz="4000" b="1">
                <a:solidFill>
                  <a:schemeClr val="tx2"/>
                </a:solidFill>
              </a:rPr>
              <a:t>2024</a:t>
            </a:r>
          </a:p>
        </p:txBody>
      </p:sp>
    </p:spTree>
    <p:extLst>
      <p:ext uri="{BB962C8B-B14F-4D97-AF65-F5344CB8AC3E}">
        <p14:creationId xmlns:p14="http://schemas.microsoft.com/office/powerpoint/2010/main" val="1900816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86D68-DD28-9DCA-EBD0-C8AC56B98CC1}"/>
              </a:ext>
            </a:extLst>
          </p:cNvPr>
          <p:cNvSpPr txBox="1"/>
          <p:nvPr/>
        </p:nvSpPr>
        <p:spPr>
          <a:xfrm>
            <a:off x="694347" y="941694"/>
            <a:ext cx="7097282" cy="3077766"/>
          </a:xfrm>
          <a:prstGeom prst="rect">
            <a:avLst/>
          </a:prstGeom>
          <a:noFill/>
        </p:spPr>
        <p:txBody>
          <a:bodyPr wrap="square">
            <a:spAutoFit/>
          </a:bodyPr>
          <a:lstStyle/>
          <a:p>
            <a:r>
              <a:rPr lang="en-GB" sz="3200" b="1">
                <a:solidFill>
                  <a:schemeClr val="tx2"/>
                </a:solidFill>
              </a:rPr>
              <a:t>Ofsted Guidance</a:t>
            </a:r>
          </a:p>
          <a:p>
            <a:endParaRPr lang="en-GB" b="0" i="0">
              <a:solidFill>
                <a:srgbClr val="000000"/>
              </a:solidFill>
              <a:effectLst/>
            </a:endParaRPr>
          </a:p>
          <a:p>
            <a:r>
              <a:rPr lang="en-GB" b="0" i="0">
                <a:effectLst/>
              </a:rPr>
              <a:t>This guide is for education leaders and Careers </a:t>
            </a:r>
            <a:r>
              <a:rPr lang="en-GB"/>
              <a:t>L</a:t>
            </a:r>
            <a:r>
              <a:rPr lang="en-GB" b="0" i="0">
                <a:effectLst/>
              </a:rPr>
              <a:t>eaders to support preparation for the Education Inspection Framework (2019).  </a:t>
            </a:r>
          </a:p>
          <a:p>
            <a:endParaRPr lang="en-GB"/>
          </a:p>
          <a:p>
            <a:r>
              <a:rPr lang="en-GB" b="0" i="0">
                <a:effectLst/>
              </a:rPr>
              <a:t>The guide also provides Enterprise Advisers and Governors with key questions to support strategic careers planning.</a:t>
            </a:r>
          </a:p>
          <a:p>
            <a:endParaRPr lang="en-GB">
              <a:solidFill>
                <a:srgbClr val="000000"/>
              </a:solidFill>
              <a:latin typeface="Lato" panose="020F0502020204030203" pitchFamily="34" charset="0"/>
              <a:hlinkClick r:id="rId2"/>
            </a:endParaRPr>
          </a:p>
          <a:p>
            <a:r>
              <a:rPr lang="en-GB">
                <a:hlinkClick r:id="rId2"/>
              </a:rPr>
              <a:t>Ofsted - Education Inspection Framework Guide | CEC Resource Directory (careersandenterprise.co.uk)</a:t>
            </a:r>
            <a:endParaRPr lang="en-GB"/>
          </a:p>
        </p:txBody>
      </p:sp>
      <p:pic>
        <p:nvPicPr>
          <p:cNvPr id="5" name="Picture 4">
            <a:extLst>
              <a:ext uri="{FF2B5EF4-FFF2-40B4-BE49-F238E27FC236}">
                <a16:creationId xmlns:a16="http://schemas.microsoft.com/office/drawing/2014/main" id="{425F0457-AC01-977C-6B97-10A8DDFD9DE3}"/>
              </a:ext>
            </a:extLst>
          </p:cNvPr>
          <p:cNvPicPr>
            <a:picLocks noChangeAspect="1"/>
          </p:cNvPicPr>
          <p:nvPr/>
        </p:nvPicPr>
        <p:blipFill>
          <a:blip r:embed="rId3"/>
          <a:stretch>
            <a:fillRect/>
          </a:stretch>
        </p:blipFill>
        <p:spPr>
          <a:xfrm>
            <a:off x="5245776" y="4019460"/>
            <a:ext cx="1700448" cy="2422733"/>
          </a:xfrm>
          <a:prstGeom prst="rect">
            <a:avLst/>
          </a:prstGeom>
        </p:spPr>
      </p:pic>
    </p:spTree>
    <p:extLst>
      <p:ext uri="{BB962C8B-B14F-4D97-AF65-F5344CB8AC3E}">
        <p14:creationId xmlns:p14="http://schemas.microsoft.com/office/powerpoint/2010/main" val="342906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2EFBAA-6D8C-49CA-95F1-1A402C5E4CA4}"/>
              </a:ext>
            </a:extLst>
          </p:cNvPr>
          <p:cNvSpPr/>
          <p:nvPr/>
        </p:nvSpPr>
        <p:spPr>
          <a:xfrm>
            <a:off x="0" y="0"/>
            <a:ext cx="4448175" cy="6858000"/>
          </a:xfrm>
          <a:prstGeom prst="rect">
            <a:avLst/>
          </a:prstGeom>
          <a:solidFill>
            <a:srgbClr val="00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241C6263-9765-4B95-A66B-057851242405}"/>
              </a:ext>
            </a:extLst>
          </p:cNvPr>
          <p:cNvSpPr>
            <a:spLocks noGrp="1"/>
          </p:cNvSpPr>
          <p:nvPr>
            <p:ph type="body" sz="quarter" idx="4294967295"/>
          </p:nvPr>
        </p:nvSpPr>
        <p:spPr>
          <a:xfrm>
            <a:off x="410261" y="371894"/>
            <a:ext cx="4278032" cy="3057106"/>
          </a:xfrm>
        </p:spPr>
        <p:txBody>
          <a:bodyPr/>
          <a:lstStyle/>
          <a:p>
            <a:pPr marL="0" marR="539115" lvl="0" indent="0" fontAlgn="base" hangingPunct="0">
              <a:lnSpc>
                <a:spcPct val="107000"/>
              </a:lnSpc>
              <a:buNone/>
            </a:pPr>
            <a:endParaRPr lang="en-GB" sz="360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0" marR="539115" lvl="0" indent="0" fontAlgn="base" hangingPunct="0">
              <a:lnSpc>
                <a:spcPct val="107000"/>
              </a:lnSpc>
              <a:buNone/>
            </a:pPr>
            <a:endParaRPr lang="en-GB" sz="3600">
              <a:solidFill>
                <a:schemeClr val="bg1"/>
              </a:solidFill>
              <a:latin typeface="Lato" panose="020F0502020204030203" pitchFamily="34" charset="0"/>
              <a:ea typeface="Lato" panose="020F0502020204030203" pitchFamily="34" charset="0"/>
              <a:cs typeface="Lato" panose="020F0502020204030203" pitchFamily="34" charset="0"/>
            </a:endParaRPr>
          </a:p>
          <a:p>
            <a:pPr marL="0" marR="539115" lvl="0" indent="0" fontAlgn="base" hangingPunct="0">
              <a:lnSpc>
                <a:spcPct val="107000"/>
              </a:lnSpc>
              <a:buNone/>
            </a:pPr>
            <a:endParaRPr lang="en-GB" sz="4800" b="1">
              <a:solidFill>
                <a:schemeClr val="bg1"/>
              </a:solidFill>
              <a:latin typeface="Lato" panose="020F0502020204030203" pitchFamily="34" charset="0"/>
              <a:ea typeface="Lato" panose="020F0502020204030203" pitchFamily="34" charset="0"/>
              <a:cs typeface="Lato" panose="020F0502020204030203" pitchFamily="34" charset="0"/>
            </a:endParaRPr>
          </a:p>
          <a:p>
            <a:pPr algn="just" fontAlgn="base"/>
            <a:endParaRPr lang="en-GB" sz="2800">
              <a:effectLst/>
              <a:latin typeface="Lato" panose="020F0502020204030203" pitchFamily="34" charset="0"/>
              <a:ea typeface="Lato" panose="020F0502020204030203" pitchFamily="34" charset="0"/>
              <a:cs typeface="Lato" panose="020F0502020204030203" pitchFamily="34" charset="0"/>
            </a:endParaRPr>
          </a:p>
          <a:p>
            <a:endParaRPr lang="en-GB">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F9891151-B1BD-437B-B647-037798169023}"/>
              </a:ext>
            </a:extLst>
          </p:cNvPr>
          <p:cNvSpPr>
            <a:spLocks noGrp="1"/>
          </p:cNvSpPr>
          <p:nvPr>
            <p:ph type="body" sz="quarter" idx="4294967295"/>
          </p:nvPr>
        </p:nvSpPr>
        <p:spPr>
          <a:xfrm>
            <a:off x="4858435" y="1181528"/>
            <a:ext cx="6895903" cy="2619366"/>
          </a:xfrm>
        </p:spPr>
        <p:txBody>
          <a:bodyPr/>
          <a:lstStyle/>
          <a:p>
            <a:pPr marL="0" indent="0">
              <a:buNone/>
            </a:pPr>
            <a:endParaRPr lang="en-GB" sz="1600" b="1">
              <a:solidFill>
                <a:schemeClr val="tx1">
                  <a:lumMod val="50000"/>
                </a:schemeClr>
              </a:solidFill>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DA5A8"/>
                </a:solidFill>
                <a:effectLst/>
                <a:uLnTx/>
                <a:uFillTx/>
                <a:latin typeface="Lato-Heavy"/>
                <a:ea typeface="+mn-ea"/>
                <a:cs typeface="+mn-cs"/>
              </a:rPr>
              <a:t>How will Ofsted assess provision?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DA5A8"/>
              </a:solidFill>
              <a:effectLst/>
              <a:uLnTx/>
              <a:uFillTx/>
              <a:latin typeface="Lato-Heavy"/>
              <a:ea typeface="+mn-ea"/>
              <a:cs typeface="+mn-cs"/>
            </a:endParaRPr>
          </a:p>
          <a:p>
            <a:pPr marL="9525" marR="278606" lvl="0" indent="0" algn="l" defTabSz="6858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49" normalizeH="0" baseline="0" noProof="0">
                <a:ln>
                  <a:noFill/>
                </a:ln>
                <a:solidFill>
                  <a:srgbClr val="575756"/>
                </a:solidFill>
                <a:effectLst/>
                <a:uLnTx/>
                <a:uFillTx/>
                <a:latin typeface="Lato"/>
                <a:ea typeface="+mn-ea"/>
                <a:cs typeface="Lato"/>
              </a:rPr>
              <a:t>Inspectors will not ask for further evidence if they have seen it already demonstrated. </a:t>
            </a:r>
          </a:p>
          <a:p>
            <a:pPr marL="9525" marR="278606" lvl="0" indent="0" algn="l" defTabSz="685800" rtl="0" eaLnBrk="1" fontAlgn="auto" latinLnBrk="0" hangingPunct="1">
              <a:lnSpc>
                <a:spcPct val="150000"/>
              </a:lnSpc>
              <a:spcBef>
                <a:spcPts val="0"/>
              </a:spcBef>
              <a:spcAft>
                <a:spcPts val="0"/>
              </a:spcAft>
              <a:buClrTx/>
              <a:buSzTx/>
              <a:buFontTx/>
              <a:buNone/>
              <a:tabLst/>
              <a:defRPr/>
            </a:pPr>
            <a:endParaRPr kumimoji="0" lang="en-GB" sz="800" b="0" i="0" u="none" strike="noStrike" kern="1200" cap="none" spc="-49" normalizeH="0" baseline="0" noProof="0">
              <a:ln>
                <a:noFill/>
              </a:ln>
              <a:solidFill>
                <a:srgbClr val="575756"/>
              </a:solidFill>
              <a:effectLst/>
              <a:uLnTx/>
              <a:uFillTx/>
              <a:latin typeface="Lato"/>
              <a:ea typeface="+mn-ea"/>
              <a:cs typeface="Lato"/>
            </a:endParaRPr>
          </a:p>
          <a:p>
            <a:pPr marL="9525" marR="278606" lvl="0" indent="0" algn="l" defTabSz="6858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49" normalizeH="0" baseline="0" noProof="0">
                <a:ln>
                  <a:noFill/>
                </a:ln>
                <a:solidFill>
                  <a:srgbClr val="575756"/>
                </a:solidFill>
                <a:effectLst/>
                <a:uLnTx/>
                <a:uFillTx/>
                <a:latin typeface="Lato"/>
                <a:ea typeface="+mn-ea"/>
                <a:cs typeface="Lato"/>
              </a:rPr>
              <a:t>Careers should be a golden thread running through the entire curriculum.</a:t>
            </a:r>
          </a:p>
          <a:p>
            <a:pPr marL="9525" marR="278606" lvl="0" indent="0" algn="l" defTabSz="685800" rtl="0" eaLnBrk="1" fontAlgn="auto" latinLnBrk="0" hangingPunct="1">
              <a:lnSpc>
                <a:spcPct val="150000"/>
              </a:lnSpc>
              <a:spcBef>
                <a:spcPts val="0"/>
              </a:spcBef>
              <a:spcAft>
                <a:spcPts val="0"/>
              </a:spcAft>
              <a:buClrTx/>
              <a:buSzTx/>
              <a:buFontTx/>
              <a:buNone/>
              <a:tabLst/>
              <a:defRPr/>
            </a:pPr>
            <a:endParaRPr kumimoji="0" lang="en-GB" sz="800" b="0" i="0" u="none" strike="noStrike" kern="1200" cap="none" spc="-49" normalizeH="0" baseline="0" noProof="0">
              <a:ln>
                <a:noFill/>
              </a:ln>
              <a:solidFill>
                <a:srgbClr val="575756"/>
              </a:solidFill>
              <a:effectLst/>
              <a:uLnTx/>
              <a:uFillTx/>
              <a:latin typeface="Lato"/>
              <a:ea typeface="+mn-ea"/>
              <a:cs typeface="Lato"/>
            </a:endParaRPr>
          </a:p>
          <a:p>
            <a:pPr marL="9525" marR="278606" lvl="0" indent="0" algn="l" defTabSz="6858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49" normalizeH="0" baseline="0" noProof="0">
                <a:ln>
                  <a:noFill/>
                </a:ln>
                <a:solidFill>
                  <a:srgbClr val="00A8A8"/>
                </a:solidFill>
                <a:effectLst/>
                <a:uLnTx/>
                <a:uFillTx/>
                <a:latin typeface="Lato"/>
                <a:ea typeface="+mn-ea"/>
                <a:cs typeface="Lato"/>
              </a:rPr>
              <a:t>Ofsted will triangulate:</a:t>
            </a:r>
          </a:p>
          <a:p>
            <a:pPr marL="9525" marR="278606" lvl="0" indent="0" algn="l" defTabSz="685800" rtl="0" eaLnBrk="1" fontAlgn="auto" latinLnBrk="0" hangingPunct="1">
              <a:lnSpc>
                <a:spcPct val="150000"/>
              </a:lnSpc>
              <a:spcBef>
                <a:spcPts val="0"/>
              </a:spcBef>
              <a:spcAft>
                <a:spcPts val="0"/>
              </a:spcAft>
              <a:buClrTx/>
              <a:buSzTx/>
              <a:buFontTx/>
              <a:buNone/>
              <a:tabLst/>
              <a:defRPr/>
            </a:pPr>
            <a:endParaRPr kumimoji="0" lang="en-GB" sz="800" b="0" i="0" u="none" strike="noStrike" kern="1200" cap="none" spc="-49" normalizeH="0" baseline="0" noProof="0">
              <a:ln>
                <a:noFill/>
              </a:ln>
              <a:solidFill>
                <a:srgbClr val="575756"/>
              </a:solidFill>
              <a:effectLst/>
              <a:uLnTx/>
              <a:uFillTx/>
              <a:latin typeface="Lato"/>
              <a:ea typeface="+mn-ea"/>
              <a:cs typeface="Lato"/>
            </a:endParaRPr>
          </a:p>
          <a:p>
            <a:pPr marL="295275" marR="278606" lvl="0" indent="-28575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49" normalizeH="0" baseline="0" noProof="0">
                <a:ln>
                  <a:noFill/>
                </a:ln>
                <a:solidFill>
                  <a:srgbClr val="575756"/>
                </a:solidFill>
                <a:effectLst/>
                <a:uLnTx/>
                <a:uFillTx/>
                <a:latin typeface="Lato"/>
                <a:ea typeface="+mn-ea"/>
                <a:cs typeface="Lato"/>
              </a:rPr>
              <a:t>Leadership discussions</a:t>
            </a:r>
          </a:p>
          <a:p>
            <a:pPr marL="295275" marR="278606" lvl="0" indent="-28575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49" normalizeH="0" baseline="0" noProof="0">
                <a:ln>
                  <a:noFill/>
                </a:ln>
                <a:solidFill>
                  <a:srgbClr val="575756"/>
                </a:solidFill>
                <a:effectLst/>
                <a:uLnTx/>
                <a:uFillTx/>
                <a:latin typeface="Lato"/>
                <a:ea typeface="+mn-ea"/>
                <a:cs typeface="Lato"/>
              </a:rPr>
              <a:t>The voice of young people and their views</a:t>
            </a:r>
          </a:p>
          <a:p>
            <a:pPr marL="295275" marR="278606" lvl="0" indent="-28575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49" normalizeH="0" baseline="0" noProof="0">
                <a:ln>
                  <a:noFill/>
                </a:ln>
                <a:solidFill>
                  <a:srgbClr val="575756"/>
                </a:solidFill>
                <a:effectLst/>
                <a:uLnTx/>
                <a:uFillTx/>
                <a:latin typeface="Lato"/>
                <a:ea typeface="+mn-ea"/>
                <a:cs typeface="Lato"/>
              </a:rPr>
              <a:t>What the inspection team see, hear and experience. </a:t>
            </a:r>
          </a:p>
          <a:p>
            <a:pPr algn="l"/>
            <a:endParaRPr lang="en-GB" sz="2400" b="1" i="0">
              <a:solidFill>
                <a:schemeClr val="accent1"/>
              </a:solidFill>
              <a:effectLst/>
              <a:latin typeface="Lato" panose="020F0502020204030203"/>
            </a:endParaRPr>
          </a:p>
          <a:p>
            <a:pPr marL="0" indent="0">
              <a:buNone/>
            </a:pPr>
            <a:endParaRPr lang="en-GB" sz="1600">
              <a:latin typeface="Lato" panose="020F0502020204030203" pitchFamily="34" charset="0"/>
              <a:ea typeface="Lato" panose="020F0502020204030203" pitchFamily="34" charset="0"/>
              <a:cs typeface="Lato" panose="020F0502020204030203" pitchFamily="34" charset="0"/>
            </a:endParaRPr>
          </a:p>
        </p:txBody>
      </p:sp>
      <p:pic>
        <p:nvPicPr>
          <p:cNvPr id="6" name="Graphic 5">
            <a:extLst>
              <a:ext uri="{FF2B5EF4-FFF2-40B4-BE49-F238E27FC236}">
                <a16:creationId xmlns:a16="http://schemas.microsoft.com/office/drawing/2014/main" id="{6CDD77F9-5AFE-4A80-9AEE-99918C722CF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607" t="32365" r="37077" b="41599"/>
          <a:stretch/>
        </p:blipFill>
        <p:spPr>
          <a:xfrm>
            <a:off x="4448175" y="560597"/>
            <a:ext cx="310092" cy="6297403"/>
          </a:xfrm>
          <a:prstGeom prst="rect">
            <a:avLst/>
          </a:prstGeom>
        </p:spPr>
      </p:pic>
      <p:pic>
        <p:nvPicPr>
          <p:cNvPr id="4" name="Picture 3">
            <a:extLst>
              <a:ext uri="{FF2B5EF4-FFF2-40B4-BE49-F238E27FC236}">
                <a16:creationId xmlns:a16="http://schemas.microsoft.com/office/drawing/2014/main" id="{B4368CBA-FA45-4434-9E4A-EE4355C7DE16}"/>
              </a:ext>
            </a:extLst>
          </p:cNvPr>
          <p:cNvPicPr>
            <a:picLocks noChangeAspect="1"/>
          </p:cNvPicPr>
          <p:nvPr/>
        </p:nvPicPr>
        <p:blipFill>
          <a:blip r:embed="rId4"/>
          <a:stretch>
            <a:fillRect/>
          </a:stretch>
        </p:blipFill>
        <p:spPr>
          <a:xfrm>
            <a:off x="751570" y="2307239"/>
            <a:ext cx="2798307" cy="2243522"/>
          </a:xfrm>
          <a:prstGeom prst="rect">
            <a:avLst/>
          </a:prstGeom>
        </p:spPr>
      </p:pic>
      <p:sp>
        <p:nvSpPr>
          <p:cNvPr id="7" name="TextBox 6">
            <a:extLst>
              <a:ext uri="{FF2B5EF4-FFF2-40B4-BE49-F238E27FC236}">
                <a16:creationId xmlns:a16="http://schemas.microsoft.com/office/drawing/2014/main" id="{C6F5546F-A928-460E-B3C9-6F2FB78581C9}"/>
              </a:ext>
            </a:extLst>
          </p:cNvPr>
          <p:cNvSpPr txBox="1"/>
          <p:nvPr/>
        </p:nvSpPr>
        <p:spPr>
          <a:xfrm>
            <a:off x="1583985" y="1474961"/>
            <a:ext cx="11334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Calibri" panose="020F0502020204030204"/>
                <a:ea typeface="+mn-ea"/>
                <a:cs typeface="+mn-cs"/>
              </a:rPr>
              <a:t>Data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Calibri" panose="020F0502020204030204"/>
                <a:ea typeface="+mn-ea"/>
                <a:cs typeface="+mn-cs"/>
              </a:rPr>
              <a:t>evidence</a:t>
            </a:r>
          </a:p>
        </p:txBody>
      </p:sp>
      <p:sp>
        <p:nvSpPr>
          <p:cNvPr id="8" name="TextBox 7">
            <a:extLst>
              <a:ext uri="{FF2B5EF4-FFF2-40B4-BE49-F238E27FC236}">
                <a16:creationId xmlns:a16="http://schemas.microsoft.com/office/drawing/2014/main" id="{6300D009-C6C6-4114-8FF7-D42ADAEB6106}"/>
              </a:ext>
            </a:extLst>
          </p:cNvPr>
          <p:cNvSpPr txBox="1"/>
          <p:nvPr/>
        </p:nvSpPr>
        <p:spPr>
          <a:xfrm>
            <a:off x="228944" y="4743699"/>
            <a:ext cx="16722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Calibri" panose="020F0502020204030204"/>
                <a:ea typeface="+mn-ea"/>
                <a:cs typeface="+mn-cs"/>
              </a:rPr>
              <a:t>Talking to staff &amp; students</a:t>
            </a:r>
          </a:p>
        </p:txBody>
      </p:sp>
      <p:sp>
        <p:nvSpPr>
          <p:cNvPr id="9" name="TextBox 8">
            <a:extLst>
              <a:ext uri="{FF2B5EF4-FFF2-40B4-BE49-F238E27FC236}">
                <a16:creationId xmlns:a16="http://schemas.microsoft.com/office/drawing/2014/main" id="{1A522254-6CEB-4956-86D0-B36F578B5F7D}"/>
              </a:ext>
            </a:extLst>
          </p:cNvPr>
          <p:cNvSpPr txBox="1"/>
          <p:nvPr/>
        </p:nvSpPr>
        <p:spPr>
          <a:xfrm>
            <a:off x="2717460" y="4774168"/>
            <a:ext cx="1371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Calibri" panose="020F0502020204030204"/>
                <a:ea typeface="+mn-ea"/>
                <a:cs typeface="+mn-cs"/>
              </a:rPr>
              <a:t>Observation</a:t>
            </a:r>
          </a:p>
        </p:txBody>
      </p:sp>
    </p:spTree>
    <p:extLst>
      <p:ext uri="{BB962C8B-B14F-4D97-AF65-F5344CB8AC3E}">
        <p14:creationId xmlns:p14="http://schemas.microsoft.com/office/powerpoint/2010/main" val="39022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F471B6-3409-546B-1D34-7B24B37B5BBA}"/>
              </a:ext>
            </a:extLst>
          </p:cNvPr>
          <p:cNvSpPr txBox="1"/>
          <p:nvPr/>
        </p:nvSpPr>
        <p:spPr>
          <a:xfrm>
            <a:off x="369115" y="505122"/>
            <a:ext cx="8045043" cy="5847755"/>
          </a:xfrm>
          <a:prstGeom prst="rect">
            <a:avLst/>
          </a:prstGeom>
          <a:noFill/>
        </p:spPr>
        <p:txBody>
          <a:bodyPr wrap="square" rtlCol="0">
            <a:spAutoFit/>
          </a:bodyPr>
          <a:lstStyle/>
          <a:p>
            <a:r>
              <a:rPr lang="en-GB" sz="2800" b="1">
                <a:solidFill>
                  <a:schemeClr val="bg1"/>
                </a:solidFill>
              </a:rPr>
              <a:t>Role of a Governor with strategic interest in careers</a:t>
            </a:r>
          </a:p>
          <a:p>
            <a:endParaRPr lang="en-GB">
              <a:solidFill>
                <a:schemeClr val="bg1"/>
              </a:solidFill>
            </a:endParaRPr>
          </a:p>
          <a:p>
            <a:r>
              <a:rPr lang="en-GB">
                <a:solidFill>
                  <a:schemeClr val="bg1"/>
                </a:solidFill>
              </a:rPr>
              <a:t>The role could include: </a:t>
            </a:r>
          </a:p>
          <a:p>
            <a:endParaRPr lang="en-GB" sz="1200">
              <a:solidFill>
                <a:schemeClr val="bg1"/>
              </a:solidFill>
            </a:endParaRPr>
          </a:p>
          <a:p>
            <a:pPr marL="285750" indent="-285750">
              <a:buFont typeface="Arial" panose="020B0604020202020204" pitchFamily="34" charset="0"/>
              <a:buChar char="•"/>
            </a:pPr>
            <a:r>
              <a:rPr lang="en-GB">
                <a:solidFill>
                  <a:schemeClr val="bg1"/>
                </a:solidFill>
              </a:rPr>
              <a:t>Supporting the Careers Leader by arranging regular meetings. </a:t>
            </a:r>
          </a:p>
          <a:p>
            <a:pPr marL="285750" indent="-285750">
              <a:buFont typeface="Arial" panose="020B0604020202020204" pitchFamily="34" charset="0"/>
              <a:buChar char="•"/>
            </a:pPr>
            <a:endParaRPr lang="en-GB" sz="800">
              <a:solidFill>
                <a:schemeClr val="bg1"/>
              </a:solidFill>
            </a:endParaRPr>
          </a:p>
          <a:p>
            <a:pPr marL="285750" indent="-285750">
              <a:buFont typeface="Arial" panose="020B0604020202020204" pitchFamily="34" charset="0"/>
              <a:buChar char="•"/>
            </a:pPr>
            <a:r>
              <a:rPr lang="en-GB">
                <a:solidFill>
                  <a:schemeClr val="bg1"/>
                </a:solidFill>
              </a:rPr>
              <a:t>Offering feedback on the policy, strategy and development plans for careers. </a:t>
            </a:r>
          </a:p>
          <a:p>
            <a:pPr marL="285750" indent="-285750">
              <a:buFont typeface="Arial" panose="020B0604020202020204" pitchFamily="34" charset="0"/>
              <a:buChar char="•"/>
            </a:pPr>
            <a:endParaRPr lang="en-GB" sz="800">
              <a:solidFill>
                <a:schemeClr val="bg1"/>
              </a:solidFill>
            </a:endParaRPr>
          </a:p>
          <a:p>
            <a:pPr marL="285750" indent="-285750">
              <a:buFont typeface="Arial" panose="020B0604020202020204" pitchFamily="34" charset="0"/>
              <a:buChar char="•"/>
            </a:pPr>
            <a:r>
              <a:rPr lang="en-GB">
                <a:solidFill>
                  <a:schemeClr val="bg1"/>
                </a:solidFill>
              </a:rPr>
              <a:t>Reporting back to the Governing Body on how the careers provision is contributing to strategic priorities. </a:t>
            </a:r>
          </a:p>
          <a:p>
            <a:pPr marL="285750" indent="-285750">
              <a:buFont typeface="Arial" panose="020B0604020202020204" pitchFamily="34" charset="0"/>
              <a:buChar char="•"/>
            </a:pPr>
            <a:endParaRPr lang="en-GB" sz="800">
              <a:solidFill>
                <a:schemeClr val="bg1"/>
              </a:solidFill>
            </a:endParaRPr>
          </a:p>
          <a:p>
            <a:pPr marL="285750" indent="-285750">
              <a:buFont typeface="Arial" panose="020B0604020202020204" pitchFamily="34" charset="0"/>
              <a:buChar char="•"/>
            </a:pPr>
            <a:r>
              <a:rPr lang="en-GB">
                <a:solidFill>
                  <a:schemeClr val="bg1"/>
                </a:solidFill>
              </a:rPr>
              <a:t>Reporting back to the Governing Body on how the careers provision is contributing to learners’ learning and career decision-making. </a:t>
            </a:r>
          </a:p>
          <a:p>
            <a:pPr marL="285750" indent="-285750">
              <a:buFont typeface="Arial" panose="020B0604020202020204" pitchFamily="34" charset="0"/>
              <a:buChar char="•"/>
            </a:pPr>
            <a:endParaRPr lang="en-GB" sz="800">
              <a:solidFill>
                <a:schemeClr val="bg1"/>
              </a:solidFill>
            </a:endParaRPr>
          </a:p>
          <a:p>
            <a:pPr marL="285750" indent="-285750">
              <a:buFont typeface="Arial" panose="020B0604020202020204" pitchFamily="34" charset="0"/>
              <a:buChar char="•"/>
            </a:pPr>
            <a:r>
              <a:rPr lang="en-GB">
                <a:solidFill>
                  <a:schemeClr val="bg1"/>
                </a:solidFill>
              </a:rPr>
              <a:t>Reviewing, with the leadership team, learner destinations. </a:t>
            </a:r>
          </a:p>
          <a:p>
            <a:pPr marL="285750" indent="-285750">
              <a:buFont typeface="Arial" panose="020B0604020202020204" pitchFamily="34" charset="0"/>
              <a:buChar char="•"/>
            </a:pPr>
            <a:endParaRPr lang="en-GB" sz="800">
              <a:solidFill>
                <a:schemeClr val="bg1"/>
              </a:solidFill>
            </a:endParaRPr>
          </a:p>
          <a:p>
            <a:pPr marL="285750" indent="-285750">
              <a:buFont typeface="Arial" panose="020B0604020202020204" pitchFamily="34" charset="0"/>
              <a:buChar char="•"/>
            </a:pPr>
            <a:r>
              <a:rPr lang="en-GB">
                <a:solidFill>
                  <a:schemeClr val="bg1"/>
                </a:solidFill>
              </a:rPr>
              <a:t>Facilitating the appointment of people from the business community as governors. </a:t>
            </a:r>
          </a:p>
          <a:p>
            <a:pPr marL="285750" indent="-285750">
              <a:buFont typeface="Arial" panose="020B0604020202020204" pitchFamily="34" charset="0"/>
              <a:buChar char="•"/>
            </a:pPr>
            <a:endParaRPr lang="en-GB" sz="800">
              <a:solidFill>
                <a:schemeClr val="bg1"/>
              </a:solidFill>
            </a:endParaRPr>
          </a:p>
          <a:p>
            <a:pPr marL="285750" indent="-285750">
              <a:buFont typeface="Arial" panose="020B0604020202020204" pitchFamily="34" charset="0"/>
              <a:buChar char="•"/>
            </a:pPr>
            <a:r>
              <a:rPr lang="en-GB">
                <a:solidFill>
                  <a:schemeClr val="bg1"/>
                </a:solidFill>
              </a:rPr>
              <a:t>Facilitating partnerships with local businesses. </a:t>
            </a:r>
          </a:p>
          <a:p>
            <a:pPr marL="285750" indent="-285750">
              <a:buFont typeface="Arial" panose="020B0604020202020204" pitchFamily="34" charset="0"/>
              <a:buChar char="•"/>
            </a:pPr>
            <a:endParaRPr lang="en-GB" sz="800">
              <a:solidFill>
                <a:schemeClr val="bg1"/>
              </a:solidFill>
            </a:endParaRPr>
          </a:p>
          <a:p>
            <a:pPr marL="285750" indent="-285750">
              <a:buFont typeface="Arial" panose="020B0604020202020204" pitchFamily="34" charset="0"/>
              <a:buChar char="•"/>
            </a:pPr>
            <a:r>
              <a:rPr lang="en-GB">
                <a:solidFill>
                  <a:schemeClr val="bg1"/>
                </a:solidFill>
              </a:rPr>
              <a:t>Ensuring that the Governing Body is advised of and meeting its requirements and expectations in relation to careers provision. </a:t>
            </a:r>
          </a:p>
          <a:p>
            <a:pPr marL="285750" indent="-285750">
              <a:buFont typeface="Arial" panose="020B0604020202020204" pitchFamily="34" charset="0"/>
              <a:buChar char="•"/>
            </a:pPr>
            <a:endParaRPr lang="en-GB" sz="800">
              <a:solidFill>
                <a:schemeClr val="bg1"/>
              </a:solidFill>
            </a:endParaRPr>
          </a:p>
          <a:p>
            <a:pPr marL="285750" indent="-285750">
              <a:buFont typeface="Arial" panose="020B0604020202020204" pitchFamily="34" charset="0"/>
              <a:buChar char="•"/>
            </a:pPr>
            <a:r>
              <a:rPr lang="en-GB">
                <a:solidFill>
                  <a:schemeClr val="bg1"/>
                </a:solidFill>
              </a:rPr>
              <a:t>Encouraging the setting to work towards the Quality in Careers Standard.</a:t>
            </a:r>
          </a:p>
        </p:txBody>
      </p:sp>
    </p:spTree>
    <p:extLst>
      <p:ext uri="{BB962C8B-B14F-4D97-AF65-F5344CB8AC3E}">
        <p14:creationId xmlns:p14="http://schemas.microsoft.com/office/powerpoint/2010/main" val="1066199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07739D-BE9E-1EC4-DDFA-B538566EF949}"/>
              </a:ext>
            </a:extLst>
          </p:cNvPr>
          <p:cNvPicPr>
            <a:picLocks noChangeAspect="1"/>
          </p:cNvPicPr>
          <p:nvPr/>
        </p:nvPicPr>
        <p:blipFill>
          <a:blip r:embed="rId2"/>
          <a:stretch>
            <a:fillRect/>
          </a:stretch>
        </p:blipFill>
        <p:spPr>
          <a:xfrm>
            <a:off x="10010873" y="3929108"/>
            <a:ext cx="1890133" cy="2666491"/>
          </a:xfrm>
          <a:prstGeom prst="rect">
            <a:avLst/>
          </a:prstGeom>
        </p:spPr>
      </p:pic>
      <p:pic>
        <p:nvPicPr>
          <p:cNvPr id="7" name="Picture 6">
            <a:extLst>
              <a:ext uri="{FF2B5EF4-FFF2-40B4-BE49-F238E27FC236}">
                <a16:creationId xmlns:a16="http://schemas.microsoft.com/office/drawing/2014/main" id="{7A456BA1-5730-8B00-41BE-7E62FFC05FE7}"/>
              </a:ext>
            </a:extLst>
          </p:cNvPr>
          <p:cNvPicPr>
            <a:picLocks noChangeAspect="1"/>
          </p:cNvPicPr>
          <p:nvPr/>
        </p:nvPicPr>
        <p:blipFill>
          <a:blip r:embed="rId3"/>
          <a:stretch>
            <a:fillRect/>
          </a:stretch>
        </p:blipFill>
        <p:spPr>
          <a:xfrm>
            <a:off x="8339091" y="1150415"/>
            <a:ext cx="1887301" cy="2666491"/>
          </a:xfrm>
          <a:prstGeom prst="rect">
            <a:avLst/>
          </a:prstGeom>
        </p:spPr>
      </p:pic>
      <p:sp>
        <p:nvSpPr>
          <p:cNvPr id="8" name="TextBox 7">
            <a:extLst>
              <a:ext uri="{FF2B5EF4-FFF2-40B4-BE49-F238E27FC236}">
                <a16:creationId xmlns:a16="http://schemas.microsoft.com/office/drawing/2014/main" id="{4716376C-2DF1-9CF2-41E0-5E0F3C3924C6}"/>
              </a:ext>
            </a:extLst>
          </p:cNvPr>
          <p:cNvSpPr txBox="1"/>
          <p:nvPr/>
        </p:nvSpPr>
        <p:spPr>
          <a:xfrm>
            <a:off x="645952" y="937034"/>
            <a:ext cx="6862195" cy="4955203"/>
          </a:xfrm>
          <a:prstGeom prst="rect">
            <a:avLst/>
          </a:prstGeom>
          <a:noFill/>
        </p:spPr>
        <p:txBody>
          <a:bodyPr wrap="square" rtlCol="0">
            <a:spAutoFit/>
          </a:bodyPr>
          <a:lstStyle/>
          <a:p>
            <a:r>
              <a:rPr lang="en-GB" sz="2800" b="1">
                <a:solidFill>
                  <a:schemeClr val="tx2"/>
                </a:solidFill>
              </a:rPr>
              <a:t>Governor Guidance documents</a:t>
            </a:r>
          </a:p>
          <a:p>
            <a:endParaRPr lang="en-GB"/>
          </a:p>
          <a:p>
            <a:r>
              <a:rPr lang="en-GB"/>
              <a:t>Governing bodies have a key role in ensuring schools, special schools and colleges not only meet their legal and other requirements, but also provide the best possible education, training and preparation for adult and working life. </a:t>
            </a:r>
          </a:p>
          <a:p>
            <a:endParaRPr lang="en-GB"/>
          </a:p>
          <a:p>
            <a:r>
              <a:rPr lang="en-GB"/>
              <a:t>This includes equipping learners with the knowledge and skills to make informed choices about their futures.</a:t>
            </a:r>
          </a:p>
          <a:p>
            <a:endParaRPr lang="en-GB"/>
          </a:p>
          <a:p>
            <a:r>
              <a:rPr lang="en-GB"/>
              <a:t>Governors can do this by offering strategic support and challenge to leaders and by holding the principal to account for the quality of provision of careers education, information, and guidance.</a:t>
            </a:r>
          </a:p>
          <a:p>
            <a:endParaRPr lang="en-GB"/>
          </a:p>
          <a:p>
            <a:r>
              <a:rPr lang="en-GB"/>
              <a:t>These documents will support you to do this.</a:t>
            </a:r>
          </a:p>
          <a:p>
            <a:r>
              <a:rPr lang="en-GB">
                <a:hlinkClick r:id="rId4"/>
              </a:rPr>
              <a:t>Resources for Governors | CEC Resource Directory (careersandenterprise.co.uk)</a:t>
            </a:r>
            <a:endParaRPr lang="en-GB"/>
          </a:p>
        </p:txBody>
      </p:sp>
    </p:spTree>
    <p:extLst>
      <p:ext uri="{BB962C8B-B14F-4D97-AF65-F5344CB8AC3E}">
        <p14:creationId xmlns:p14="http://schemas.microsoft.com/office/powerpoint/2010/main" val="10213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38D6F3-72FD-6829-BCD0-4B5C6E904A76}"/>
              </a:ext>
            </a:extLst>
          </p:cNvPr>
          <p:cNvSpPr txBox="1"/>
          <p:nvPr/>
        </p:nvSpPr>
        <p:spPr>
          <a:xfrm>
            <a:off x="701964" y="683491"/>
            <a:ext cx="7331083" cy="5816977"/>
          </a:xfrm>
          <a:prstGeom prst="rect">
            <a:avLst/>
          </a:prstGeom>
          <a:noFill/>
        </p:spPr>
        <p:txBody>
          <a:bodyPr wrap="square" lIns="91440" tIns="45720" rIns="91440" bIns="45720" rtlCol="0" anchor="t">
            <a:spAutoFit/>
          </a:bodyPr>
          <a:lstStyle/>
          <a:p>
            <a:r>
              <a:rPr lang="en-GB" sz="3200" b="1">
                <a:solidFill>
                  <a:schemeClr val="bg1"/>
                </a:solidFill>
              </a:rPr>
              <a:t>Example key questions to ask of education leaders:</a:t>
            </a:r>
          </a:p>
          <a:p>
            <a:endParaRPr lang="en-GB" sz="1200" b="1">
              <a:solidFill>
                <a:schemeClr val="bg1"/>
              </a:solidFill>
            </a:endParaRPr>
          </a:p>
          <a:p>
            <a:pPr marL="342900" indent="-342900" defTabSz="914400">
              <a:buFont typeface="Arial" panose="020B0604020202020204" pitchFamily="34" charset="0"/>
              <a:buChar char="•"/>
              <a:defRPr/>
            </a:pPr>
            <a:r>
              <a:rPr lang="en-GB" sz="2400">
                <a:solidFill>
                  <a:srgbClr val="FFFFFF"/>
                </a:solidFill>
                <a:ea typeface="+mn-lt"/>
                <a:cs typeface="+mn-lt"/>
              </a:rPr>
              <a:t>Has </a:t>
            </a:r>
            <a:r>
              <a:rPr kumimoji="0" lang="en-GB" sz="2400" b="0" i="0" u="none" strike="noStrike" kern="1200" cap="none" spc="0" normalizeH="0" baseline="0" noProof="0">
                <a:ln>
                  <a:noFill/>
                </a:ln>
                <a:solidFill>
                  <a:srgbClr val="FFFFFF"/>
                </a:solidFill>
                <a:effectLst/>
                <a:uLnTx/>
                <a:uFillTx/>
                <a:ea typeface="+mn-lt"/>
                <a:cs typeface="+mn-lt"/>
              </a:rPr>
              <a:t>the Careers Leader </a:t>
            </a:r>
            <a:r>
              <a:rPr lang="en-GB" sz="2400">
                <a:solidFill>
                  <a:srgbClr val="FFFFFF"/>
                </a:solidFill>
                <a:ea typeface="+mn-lt"/>
                <a:cs typeface="+mn-lt"/>
              </a:rPr>
              <a:t>accessed one of the funded </a:t>
            </a:r>
            <a:r>
              <a:rPr lang="en-GB" sz="2400">
                <a:solidFill>
                  <a:schemeClr val="bg1"/>
                </a:solidFill>
                <a:ea typeface="+mn-lt"/>
                <a:cs typeface="+mn-lt"/>
                <a:hlinkClick r:id="rId3">
                  <a:extLst>
                    <a:ext uri="{A12FA001-AC4F-418D-AE19-62706E023703}">
                      <ahyp:hlinkClr xmlns:ahyp="http://schemas.microsoft.com/office/drawing/2018/hyperlinkcolor" val="tx"/>
                    </a:ext>
                  </a:extLst>
                </a:hlinkClick>
              </a:rPr>
              <a:t>CEC CL Training courses </a:t>
            </a:r>
            <a:r>
              <a:rPr lang="en-GB" sz="2400">
                <a:solidFill>
                  <a:srgbClr val="FFFFFF"/>
                </a:solidFill>
                <a:ea typeface="+mn-lt"/>
                <a:cs typeface="+mn-lt"/>
              </a:rPr>
              <a:t>or equivalent</a:t>
            </a:r>
            <a:r>
              <a:rPr kumimoji="0" lang="en-GB" sz="2400" b="0" i="0" u="none" strike="noStrike" kern="1200" cap="none" spc="0" normalizeH="0" baseline="0" noProof="0">
                <a:ln>
                  <a:noFill/>
                </a:ln>
                <a:solidFill>
                  <a:srgbClr val="FFFFFF"/>
                </a:solidFill>
                <a:effectLst/>
                <a:uLnTx/>
                <a:uFillTx/>
                <a:ea typeface="+mn-lt"/>
                <a:cs typeface="+mn-lt"/>
              </a:rPr>
              <a:t>?</a:t>
            </a:r>
            <a:r>
              <a:rPr lang="en-GB" sz="2400">
                <a:solidFill>
                  <a:srgbClr val="FFFFFF"/>
                </a:solidFill>
                <a:latin typeface="Calibri"/>
              </a:rPr>
              <a:t> </a:t>
            </a:r>
            <a:endParaRPr lang="en-GB">
              <a:solidFill>
                <a:srgbClr val="585857"/>
              </a:solidFill>
              <a:latin typeface="Calibri"/>
            </a:endParaRPr>
          </a:p>
          <a:p>
            <a:pPr marL="342900" indent="-342900" defTabSz="914400">
              <a:buFont typeface="Arial" panose="020B0604020202020204" pitchFamily="34" charset="0"/>
              <a:buChar char="•"/>
              <a:defRPr/>
            </a:pPr>
            <a:endParaRPr lang="en-GB" sz="800">
              <a:solidFill>
                <a:srgbClr val="FFFFFF"/>
              </a:solidFill>
              <a:latin typeface="Calibri"/>
            </a:endParaRPr>
          </a:p>
          <a:p>
            <a:pPr marL="342900" indent="-342900" defTabSz="914400">
              <a:buFont typeface="Arial" panose="020B0604020202020204" pitchFamily="34" charset="0"/>
              <a:buChar char="•"/>
              <a:defRPr/>
            </a:pPr>
            <a:r>
              <a:rPr kumimoji="0" lang="en-GB" sz="2400" b="0" i="0" u="none" strike="noStrike" kern="1200" cap="none" spc="0" normalizeH="0" baseline="0" noProof="0">
                <a:ln>
                  <a:noFill/>
                </a:ln>
                <a:solidFill>
                  <a:srgbClr val="FFFFFF"/>
                </a:solidFill>
                <a:effectLst/>
                <a:uLnTx/>
                <a:uFillTx/>
                <a:latin typeface="Calibri"/>
                <a:ea typeface="+mn-ea"/>
                <a:cs typeface="+mn-cs"/>
              </a:rPr>
              <a:t>Do they have sufficient time and resources to undertake their role effectively?</a:t>
            </a:r>
            <a:endParaRPr lang="en-GB">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a:ln>
                <a:noFill/>
              </a:ln>
              <a:solidFill>
                <a:srgbClr val="FFFFFF"/>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FFFFFF"/>
                </a:solidFill>
                <a:effectLst/>
                <a:uLnTx/>
                <a:uFillTx/>
                <a:latin typeface="Calibri"/>
                <a:ea typeface="+mn-ea"/>
                <a:cs typeface="+mn-cs"/>
              </a:rPr>
              <a:t>Does the Careers Leader have full backing of leadership and the Governing Body and how is this demonstrated?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a:ln>
                <a:noFill/>
              </a:ln>
              <a:solidFill>
                <a:srgbClr val="FFFFFF"/>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FFFFFF"/>
                </a:solidFill>
                <a:effectLst/>
                <a:uLnTx/>
                <a:uFillTx/>
                <a:latin typeface="Calibri"/>
                <a:ea typeface="+mn-ea"/>
                <a:cs typeface="+mn-cs"/>
              </a:rPr>
              <a:t>Is a robust action plan in place to address any areas of weakness around the Gatsby Benchmarks?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a:solidFill>
                <a:srgbClr val="FFFFFF"/>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FFFFFF"/>
                </a:solidFill>
                <a:effectLst/>
                <a:uLnTx/>
                <a:uFillTx/>
                <a:latin typeface="Calibri"/>
                <a:ea typeface="+mn-ea"/>
                <a:cs typeface="+mn-cs"/>
              </a:rPr>
              <a:t>Does careers education and guidance feature in the Development Plan? </a:t>
            </a:r>
            <a:endParaRPr lang="en-GB"/>
          </a:p>
        </p:txBody>
      </p:sp>
    </p:spTree>
    <p:extLst>
      <p:ext uri="{BB962C8B-B14F-4D97-AF65-F5344CB8AC3E}">
        <p14:creationId xmlns:p14="http://schemas.microsoft.com/office/powerpoint/2010/main" val="415229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38D6F3-72FD-6829-BCD0-4B5C6E904A76}"/>
              </a:ext>
            </a:extLst>
          </p:cNvPr>
          <p:cNvSpPr txBox="1"/>
          <p:nvPr/>
        </p:nvSpPr>
        <p:spPr>
          <a:xfrm>
            <a:off x="701964" y="683491"/>
            <a:ext cx="7108892" cy="5262979"/>
          </a:xfrm>
          <a:prstGeom prst="rect">
            <a:avLst/>
          </a:prstGeom>
          <a:noFill/>
        </p:spPr>
        <p:txBody>
          <a:bodyPr wrap="square" rtlCol="0">
            <a:spAutoFit/>
          </a:bodyPr>
          <a:lstStyle/>
          <a:p>
            <a:r>
              <a:rPr lang="en-GB" sz="3200" b="1">
                <a:solidFill>
                  <a:schemeClr val="tx2"/>
                </a:solidFill>
              </a:rPr>
              <a:t>Example key questions to ask of education leaders:</a:t>
            </a:r>
          </a:p>
          <a:p>
            <a:endParaRPr lang="en-GB" sz="4000" b="1">
              <a:solidFill>
                <a:schemeClr val="tx2"/>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chemeClr val="tx2"/>
                </a:solidFill>
                <a:effectLst/>
                <a:uLnTx/>
                <a:uFillTx/>
                <a:latin typeface="Calibri"/>
                <a:ea typeface="+mn-ea"/>
                <a:cs typeface="+mn-cs"/>
              </a:rPr>
              <a:t>How do we know the careers support offered is effective for all learners? </a:t>
            </a: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chemeClr val="tx2"/>
                </a:solidFill>
                <a:effectLst/>
                <a:uLnTx/>
                <a:uFillTx/>
                <a:latin typeface="Calibri"/>
                <a:ea typeface="+mn-ea"/>
                <a:cs typeface="+mn-cs"/>
              </a:rPr>
              <a:t>     What evidence is there for this? </a:t>
            </a:r>
          </a:p>
          <a:p>
            <a:pPr marR="0" lvl="0" algn="l" defTabSz="914400" rtl="0" eaLnBrk="1" fontAlgn="auto" latinLnBrk="0" hangingPunct="1">
              <a:lnSpc>
                <a:spcPct val="100000"/>
              </a:lnSpc>
              <a:spcBef>
                <a:spcPts val="0"/>
              </a:spcBef>
              <a:spcAft>
                <a:spcPts val="0"/>
              </a:spcAft>
              <a:buClrTx/>
              <a:buSzTx/>
              <a:tabLst/>
              <a:defRPr/>
            </a:pPr>
            <a:endParaRPr kumimoji="0" lang="en-GB" sz="800" b="0" i="0" u="none" strike="noStrike" kern="1200" cap="none" spc="0" normalizeH="0" baseline="0" noProof="0">
              <a:ln>
                <a:noFill/>
              </a:ln>
              <a:solidFill>
                <a:schemeClr val="tx2"/>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chemeClr val="tx2"/>
                </a:solidFill>
                <a:effectLst/>
                <a:uLnTx/>
                <a:uFillTx/>
                <a:latin typeface="Calibri"/>
                <a:ea typeface="+mn-ea"/>
                <a:cs typeface="+mn-cs"/>
              </a:rPr>
              <a:t>How does the school meet the Provider Access Legislation?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a:ln>
                <a:noFill/>
              </a:ln>
              <a:solidFill>
                <a:schemeClr val="tx2"/>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chemeClr val="tx2"/>
                </a:solidFill>
                <a:effectLst/>
                <a:uLnTx/>
                <a:uFillTx/>
                <a:latin typeface="Calibri"/>
                <a:ea typeface="+mn-ea"/>
                <a:cs typeface="+mn-cs"/>
              </a:rPr>
              <a:t>Are there adequate safeguarding and health and safety arrangements in place if/when pupils take part in experiences of the workplace, or other activities off site?</a:t>
            </a:r>
          </a:p>
        </p:txBody>
      </p:sp>
    </p:spTree>
    <p:extLst>
      <p:ext uri="{BB962C8B-B14F-4D97-AF65-F5344CB8AC3E}">
        <p14:creationId xmlns:p14="http://schemas.microsoft.com/office/powerpoint/2010/main" val="331212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A105A7-F7CB-DB5A-2F6B-637A51C77E3A}"/>
              </a:ext>
            </a:extLst>
          </p:cNvPr>
          <p:cNvPicPr>
            <a:picLocks noChangeAspect="1"/>
          </p:cNvPicPr>
          <p:nvPr/>
        </p:nvPicPr>
        <p:blipFill>
          <a:blip r:embed="rId2"/>
          <a:stretch>
            <a:fillRect/>
          </a:stretch>
        </p:blipFill>
        <p:spPr>
          <a:xfrm>
            <a:off x="7715226" y="1792123"/>
            <a:ext cx="3661691" cy="3661691"/>
          </a:xfrm>
          <a:prstGeom prst="rect">
            <a:avLst/>
          </a:prstGeom>
        </p:spPr>
      </p:pic>
      <p:sp>
        <p:nvSpPr>
          <p:cNvPr id="4" name="TextBox 3">
            <a:extLst>
              <a:ext uri="{FF2B5EF4-FFF2-40B4-BE49-F238E27FC236}">
                <a16:creationId xmlns:a16="http://schemas.microsoft.com/office/drawing/2014/main" id="{A0C5ECF0-D723-8073-718E-841E785A5B50}"/>
              </a:ext>
            </a:extLst>
          </p:cNvPr>
          <p:cNvSpPr txBox="1"/>
          <p:nvPr/>
        </p:nvSpPr>
        <p:spPr>
          <a:xfrm>
            <a:off x="903088" y="2890391"/>
            <a:ext cx="642937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a:ea typeface="+mn-ea"/>
                <a:cs typeface="+mn-cs"/>
              </a:rPr>
              <a:t>Any questions?</a:t>
            </a:r>
          </a:p>
        </p:txBody>
      </p:sp>
    </p:spTree>
    <p:extLst>
      <p:ext uri="{BB962C8B-B14F-4D97-AF65-F5344CB8AC3E}">
        <p14:creationId xmlns:p14="http://schemas.microsoft.com/office/powerpoint/2010/main" val="291452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34E13-F2ED-9A0D-F0F7-7F4B3388F37C}"/>
              </a:ext>
            </a:extLst>
          </p:cNvPr>
          <p:cNvSpPr txBox="1"/>
          <p:nvPr/>
        </p:nvSpPr>
        <p:spPr>
          <a:xfrm>
            <a:off x="788565" y="784775"/>
            <a:ext cx="10771464" cy="461665"/>
          </a:xfrm>
          <a:prstGeom prst="rect">
            <a:avLst/>
          </a:prstGeom>
          <a:noFill/>
        </p:spPr>
        <p:txBody>
          <a:bodyPr wrap="square" rtlCol="0">
            <a:spAutoFit/>
          </a:bodyPr>
          <a:lstStyle/>
          <a:p>
            <a:r>
              <a:rPr lang="en-GB" sz="2400" b="1">
                <a:solidFill>
                  <a:schemeClr val="tx2"/>
                </a:solidFill>
              </a:rPr>
              <a:t>This guidance is designed to ensure all governors and trustees:</a:t>
            </a:r>
          </a:p>
        </p:txBody>
      </p:sp>
      <p:sp>
        <p:nvSpPr>
          <p:cNvPr id="3" name="TextBox 2">
            <a:extLst>
              <a:ext uri="{FF2B5EF4-FFF2-40B4-BE49-F238E27FC236}">
                <a16:creationId xmlns:a16="http://schemas.microsoft.com/office/drawing/2014/main" id="{61B4C263-7B0F-0BE5-6697-AB6B106E2FEA}"/>
              </a:ext>
            </a:extLst>
          </p:cNvPr>
          <p:cNvSpPr txBox="1"/>
          <p:nvPr/>
        </p:nvSpPr>
        <p:spPr>
          <a:xfrm>
            <a:off x="1048624" y="1812022"/>
            <a:ext cx="343948" cy="707886"/>
          </a:xfrm>
          <a:prstGeom prst="rect">
            <a:avLst/>
          </a:prstGeom>
          <a:noFill/>
        </p:spPr>
        <p:txBody>
          <a:bodyPr wrap="square" rtlCol="0">
            <a:spAutoFit/>
          </a:bodyPr>
          <a:lstStyle/>
          <a:p>
            <a:pPr algn="ctr"/>
            <a:r>
              <a:rPr lang="en-GB" sz="4000">
                <a:solidFill>
                  <a:schemeClr val="tx2"/>
                </a:solidFill>
              </a:rPr>
              <a:t>1</a:t>
            </a:r>
          </a:p>
        </p:txBody>
      </p:sp>
      <p:cxnSp>
        <p:nvCxnSpPr>
          <p:cNvPr id="5" name="Straight Connector 4">
            <a:extLst>
              <a:ext uri="{FF2B5EF4-FFF2-40B4-BE49-F238E27FC236}">
                <a16:creationId xmlns:a16="http://schemas.microsoft.com/office/drawing/2014/main" id="{2D6BE70E-C625-0DDA-0E99-0A8B1A18EF44}"/>
              </a:ext>
            </a:extLst>
          </p:cNvPr>
          <p:cNvCxnSpPr/>
          <p:nvPr/>
        </p:nvCxnSpPr>
        <p:spPr>
          <a:xfrm>
            <a:off x="1392572" y="2004969"/>
            <a:ext cx="0" cy="318781"/>
          </a:xfrm>
          <a:prstGeom prst="line">
            <a:avLst/>
          </a:prstGeom>
          <a:ln>
            <a:solidFill>
              <a:schemeClr val="tx2"/>
            </a:solidFill>
          </a:ln>
        </p:spPr>
        <p:style>
          <a:lnRef idx="3">
            <a:schemeClr val="accent5"/>
          </a:lnRef>
          <a:fillRef idx="0">
            <a:schemeClr val="accent5"/>
          </a:fillRef>
          <a:effectRef idx="2">
            <a:schemeClr val="accent5"/>
          </a:effectRef>
          <a:fontRef idx="minor">
            <a:schemeClr val="tx1"/>
          </a:fontRef>
        </p:style>
      </p:cxnSp>
      <p:sp>
        <p:nvSpPr>
          <p:cNvPr id="6" name="TextBox 5">
            <a:extLst>
              <a:ext uri="{FF2B5EF4-FFF2-40B4-BE49-F238E27FC236}">
                <a16:creationId xmlns:a16="http://schemas.microsoft.com/office/drawing/2014/main" id="{CEBC1EC4-5777-5298-52B7-D01FB34755BA}"/>
              </a:ext>
            </a:extLst>
          </p:cNvPr>
          <p:cNvSpPr txBox="1"/>
          <p:nvPr/>
        </p:nvSpPr>
        <p:spPr>
          <a:xfrm>
            <a:off x="1616364" y="1874255"/>
            <a:ext cx="2835553" cy="646331"/>
          </a:xfrm>
          <a:prstGeom prst="rect">
            <a:avLst/>
          </a:prstGeom>
          <a:noFill/>
        </p:spPr>
        <p:txBody>
          <a:bodyPr wrap="square" rtlCol="0">
            <a:spAutoFit/>
          </a:bodyPr>
          <a:lstStyle/>
          <a:p>
            <a:r>
              <a:rPr lang="en-GB"/>
              <a:t>Have a good understanding of the Careers Strategy</a:t>
            </a:r>
          </a:p>
        </p:txBody>
      </p:sp>
      <p:sp>
        <p:nvSpPr>
          <p:cNvPr id="7" name="TextBox 6">
            <a:extLst>
              <a:ext uri="{FF2B5EF4-FFF2-40B4-BE49-F238E27FC236}">
                <a16:creationId xmlns:a16="http://schemas.microsoft.com/office/drawing/2014/main" id="{6D963CC3-F0E0-F433-972C-1BB15013905C}"/>
              </a:ext>
            </a:extLst>
          </p:cNvPr>
          <p:cNvSpPr txBox="1"/>
          <p:nvPr/>
        </p:nvSpPr>
        <p:spPr>
          <a:xfrm>
            <a:off x="1048624" y="3093567"/>
            <a:ext cx="343948" cy="707886"/>
          </a:xfrm>
          <a:prstGeom prst="rect">
            <a:avLst/>
          </a:prstGeom>
          <a:noFill/>
        </p:spPr>
        <p:txBody>
          <a:bodyPr wrap="square" rtlCol="0">
            <a:spAutoFit/>
          </a:bodyPr>
          <a:lstStyle/>
          <a:p>
            <a:pPr algn="ctr"/>
            <a:r>
              <a:rPr lang="en-GB" sz="4000">
                <a:solidFill>
                  <a:schemeClr val="tx2"/>
                </a:solidFill>
              </a:rPr>
              <a:t>2</a:t>
            </a:r>
          </a:p>
        </p:txBody>
      </p:sp>
      <p:sp>
        <p:nvSpPr>
          <p:cNvPr id="8" name="TextBox 7">
            <a:extLst>
              <a:ext uri="{FF2B5EF4-FFF2-40B4-BE49-F238E27FC236}">
                <a16:creationId xmlns:a16="http://schemas.microsoft.com/office/drawing/2014/main" id="{7CAFD928-CE72-DFF5-4308-E7F6946153C6}"/>
              </a:ext>
            </a:extLst>
          </p:cNvPr>
          <p:cNvSpPr txBox="1"/>
          <p:nvPr/>
        </p:nvSpPr>
        <p:spPr>
          <a:xfrm>
            <a:off x="1048624" y="4375113"/>
            <a:ext cx="343948" cy="707886"/>
          </a:xfrm>
          <a:prstGeom prst="rect">
            <a:avLst/>
          </a:prstGeom>
          <a:noFill/>
        </p:spPr>
        <p:txBody>
          <a:bodyPr wrap="square" rtlCol="0">
            <a:spAutoFit/>
          </a:bodyPr>
          <a:lstStyle/>
          <a:p>
            <a:pPr algn="ctr"/>
            <a:r>
              <a:rPr lang="en-GB" sz="4000">
                <a:solidFill>
                  <a:schemeClr val="tx2"/>
                </a:solidFill>
              </a:rPr>
              <a:t>3</a:t>
            </a:r>
          </a:p>
        </p:txBody>
      </p:sp>
      <p:sp>
        <p:nvSpPr>
          <p:cNvPr id="9" name="TextBox 8">
            <a:extLst>
              <a:ext uri="{FF2B5EF4-FFF2-40B4-BE49-F238E27FC236}">
                <a16:creationId xmlns:a16="http://schemas.microsoft.com/office/drawing/2014/main" id="{43D92A97-1971-40AD-DECF-E73BAD573A08}"/>
              </a:ext>
            </a:extLst>
          </p:cNvPr>
          <p:cNvSpPr txBox="1"/>
          <p:nvPr/>
        </p:nvSpPr>
        <p:spPr>
          <a:xfrm>
            <a:off x="6174297" y="1812022"/>
            <a:ext cx="343948" cy="707886"/>
          </a:xfrm>
          <a:prstGeom prst="rect">
            <a:avLst/>
          </a:prstGeom>
          <a:noFill/>
        </p:spPr>
        <p:txBody>
          <a:bodyPr wrap="square" rtlCol="0">
            <a:spAutoFit/>
          </a:bodyPr>
          <a:lstStyle/>
          <a:p>
            <a:pPr algn="ctr"/>
            <a:r>
              <a:rPr lang="en-GB" sz="4000">
                <a:solidFill>
                  <a:schemeClr val="tx2"/>
                </a:solidFill>
              </a:rPr>
              <a:t>4</a:t>
            </a:r>
          </a:p>
        </p:txBody>
      </p:sp>
      <p:sp>
        <p:nvSpPr>
          <p:cNvPr id="10" name="TextBox 9">
            <a:extLst>
              <a:ext uri="{FF2B5EF4-FFF2-40B4-BE49-F238E27FC236}">
                <a16:creationId xmlns:a16="http://schemas.microsoft.com/office/drawing/2014/main" id="{30221A21-CA49-80EE-DDB7-E7727CC5979E}"/>
              </a:ext>
            </a:extLst>
          </p:cNvPr>
          <p:cNvSpPr txBox="1"/>
          <p:nvPr/>
        </p:nvSpPr>
        <p:spPr>
          <a:xfrm>
            <a:off x="6174297" y="3146953"/>
            <a:ext cx="343948" cy="707886"/>
          </a:xfrm>
          <a:prstGeom prst="rect">
            <a:avLst/>
          </a:prstGeom>
          <a:noFill/>
        </p:spPr>
        <p:txBody>
          <a:bodyPr wrap="square" rtlCol="0">
            <a:spAutoFit/>
          </a:bodyPr>
          <a:lstStyle/>
          <a:p>
            <a:pPr algn="ctr"/>
            <a:r>
              <a:rPr lang="en-GB" sz="4000">
                <a:solidFill>
                  <a:schemeClr val="tx2"/>
                </a:solidFill>
              </a:rPr>
              <a:t>5</a:t>
            </a:r>
          </a:p>
        </p:txBody>
      </p:sp>
      <p:sp>
        <p:nvSpPr>
          <p:cNvPr id="11" name="TextBox 10">
            <a:extLst>
              <a:ext uri="{FF2B5EF4-FFF2-40B4-BE49-F238E27FC236}">
                <a16:creationId xmlns:a16="http://schemas.microsoft.com/office/drawing/2014/main" id="{66ABCA64-2617-EE3F-B248-6C097436073E}"/>
              </a:ext>
            </a:extLst>
          </p:cNvPr>
          <p:cNvSpPr txBox="1"/>
          <p:nvPr/>
        </p:nvSpPr>
        <p:spPr>
          <a:xfrm>
            <a:off x="1616364" y="3148401"/>
            <a:ext cx="2835553" cy="646331"/>
          </a:xfrm>
          <a:prstGeom prst="rect">
            <a:avLst/>
          </a:prstGeom>
          <a:noFill/>
        </p:spPr>
        <p:txBody>
          <a:bodyPr wrap="square" rtlCol="0">
            <a:spAutoFit/>
          </a:bodyPr>
          <a:lstStyle/>
          <a:p>
            <a:r>
              <a:rPr lang="en-GB"/>
              <a:t>Are fully aware of the institution's statutory duties</a:t>
            </a:r>
          </a:p>
        </p:txBody>
      </p:sp>
      <p:sp>
        <p:nvSpPr>
          <p:cNvPr id="12" name="TextBox 11">
            <a:extLst>
              <a:ext uri="{FF2B5EF4-FFF2-40B4-BE49-F238E27FC236}">
                <a16:creationId xmlns:a16="http://schemas.microsoft.com/office/drawing/2014/main" id="{0DB24AC5-25FC-88F4-F6D5-7807B2B11EFA}"/>
              </a:ext>
            </a:extLst>
          </p:cNvPr>
          <p:cNvSpPr txBox="1"/>
          <p:nvPr/>
        </p:nvSpPr>
        <p:spPr>
          <a:xfrm>
            <a:off x="6964217" y="1846838"/>
            <a:ext cx="3251199" cy="646331"/>
          </a:xfrm>
          <a:prstGeom prst="rect">
            <a:avLst/>
          </a:prstGeom>
          <a:noFill/>
        </p:spPr>
        <p:txBody>
          <a:bodyPr wrap="square" rtlCol="0">
            <a:spAutoFit/>
          </a:bodyPr>
          <a:lstStyle/>
          <a:p>
            <a:r>
              <a:rPr lang="en-GB"/>
              <a:t>Understand Ofsted requirements in relation to Careers Education</a:t>
            </a:r>
          </a:p>
        </p:txBody>
      </p:sp>
      <p:sp>
        <p:nvSpPr>
          <p:cNvPr id="13" name="TextBox 12">
            <a:extLst>
              <a:ext uri="{FF2B5EF4-FFF2-40B4-BE49-F238E27FC236}">
                <a16:creationId xmlns:a16="http://schemas.microsoft.com/office/drawing/2014/main" id="{2384A28A-D460-B5BA-33C1-598463C37590}"/>
              </a:ext>
            </a:extLst>
          </p:cNvPr>
          <p:cNvSpPr txBox="1"/>
          <p:nvPr/>
        </p:nvSpPr>
        <p:spPr>
          <a:xfrm>
            <a:off x="1616363" y="4372190"/>
            <a:ext cx="3749963" cy="923330"/>
          </a:xfrm>
          <a:prstGeom prst="rect">
            <a:avLst/>
          </a:prstGeom>
          <a:noFill/>
        </p:spPr>
        <p:txBody>
          <a:bodyPr wrap="square" rtlCol="0">
            <a:spAutoFit/>
          </a:bodyPr>
          <a:lstStyle/>
          <a:p>
            <a:r>
              <a:rPr lang="en-GB"/>
              <a:t>Are aware of the range of support available from the Careers &amp; Enterprise Company </a:t>
            </a:r>
          </a:p>
        </p:txBody>
      </p:sp>
      <p:sp>
        <p:nvSpPr>
          <p:cNvPr id="14" name="TextBox 13">
            <a:extLst>
              <a:ext uri="{FF2B5EF4-FFF2-40B4-BE49-F238E27FC236}">
                <a16:creationId xmlns:a16="http://schemas.microsoft.com/office/drawing/2014/main" id="{857FE397-728C-E929-4BE4-F6D50217867B}"/>
              </a:ext>
            </a:extLst>
          </p:cNvPr>
          <p:cNvSpPr txBox="1"/>
          <p:nvPr/>
        </p:nvSpPr>
        <p:spPr>
          <a:xfrm>
            <a:off x="6964217" y="3148401"/>
            <a:ext cx="3528292" cy="646331"/>
          </a:xfrm>
          <a:prstGeom prst="rect">
            <a:avLst/>
          </a:prstGeom>
          <a:noFill/>
        </p:spPr>
        <p:txBody>
          <a:bodyPr wrap="square" rtlCol="0">
            <a:spAutoFit/>
          </a:bodyPr>
          <a:lstStyle/>
          <a:p>
            <a:r>
              <a:rPr lang="en-GB"/>
              <a:t>Appreciate the role of the governor in supporting the Careers Strategy</a:t>
            </a:r>
          </a:p>
        </p:txBody>
      </p:sp>
      <p:sp>
        <p:nvSpPr>
          <p:cNvPr id="15" name="TextBox 14">
            <a:extLst>
              <a:ext uri="{FF2B5EF4-FFF2-40B4-BE49-F238E27FC236}">
                <a16:creationId xmlns:a16="http://schemas.microsoft.com/office/drawing/2014/main" id="{922432D5-0C8D-B32B-D68C-9C25E7177CB8}"/>
              </a:ext>
            </a:extLst>
          </p:cNvPr>
          <p:cNvSpPr txBox="1"/>
          <p:nvPr/>
        </p:nvSpPr>
        <p:spPr>
          <a:xfrm>
            <a:off x="6174297" y="4378112"/>
            <a:ext cx="343948" cy="707886"/>
          </a:xfrm>
          <a:prstGeom prst="rect">
            <a:avLst/>
          </a:prstGeom>
          <a:noFill/>
        </p:spPr>
        <p:txBody>
          <a:bodyPr wrap="square" rtlCol="0">
            <a:spAutoFit/>
          </a:bodyPr>
          <a:lstStyle/>
          <a:p>
            <a:pPr algn="ctr"/>
            <a:r>
              <a:rPr lang="en-GB" sz="4000">
                <a:solidFill>
                  <a:schemeClr val="tx2"/>
                </a:solidFill>
              </a:rPr>
              <a:t>6</a:t>
            </a:r>
          </a:p>
        </p:txBody>
      </p:sp>
      <p:sp>
        <p:nvSpPr>
          <p:cNvPr id="16" name="TextBox 15">
            <a:extLst>
              <a:ext uri="{FF2B5EF4-FFF2-40B4-BE49-F238E27FC236}">
                <a16:creationId xmlns:a16="http://schemas.microsoft.com/office/drawing/2014/main" id="{6FF69A99-5FE1-AF82-B443-DA507A809770}"/>
              </a:ext>
            </a:extLst>
          </p:cNvPr>
          <p:cNvSpPr txBox="1"/>
          <p:nvPr/>
        </p:nvSpPr>
        <p:spPr>
          <a:xfrm>
            <a:off x="6964217" y="4449964"/>
            <a:ext cx="3251200" cy="646331"/>
          </a:xfrm>
          <a:prstGeom prst="rect">
            <a:avLst/>
          </a:prstGeom>
          <a:noFill/>
        </p:spPr>
        <p:txBody>
          <a:bodyPr wrap="square" rtlCol="0">
            <a:spAutoFit/>
          </a:bodyPr>
          <a:lstStyle/>
          <a:p>
            <a:r>
              <a:rPr lang="en-GB"/>
              <a:t>Feel supported in challenging school or college leaders</a:t>
            </a:r>
          </a:p>
        </p:txBody>
      </p:sp>
      <p:cxnSp>
        <p:nvCxnSpPr>
          <p:cNvPr id="17" name="Straight Connector 16">
            <a:extLst>
              <a:ext uri="{FF2B5EF4-FFF2-40B4-BE49-F238E27FC236}">
                <a16:creationId xmlns:a16="http://schemas.microsoft.com/office/drawing/2014/main" id="{EAAF4F45-B568-B352-58C2-039DAF3B0B92}"/>
              </a:ext>
            </a:extLst>
          </p:cNvPr>
          <p:cNvCxnSpPr/>
          <p:nvPr/>
        </p:nvCxnSpPr>
        <p:spPr>
          <a:xfrm>
            <a:off x="1381217" y="4577296"/>
            <a:ext cx="0" cy="318781"/>
          </a:xfrm>
          <a:prstGeom prst="line">
            <a:avLst/>
          </a:prstGeom>
          <a:ln>
            <a:solidFill>
              <a:schemeClr val="tx2"/>
            </a:solidFill>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id="{84106FA8-CCDE-3928-4BC0-693AD0DA4F7A}"/>
              </a:ext>
            </a:extLst>
          </p:cNvPr>
          <p:cNvCxnSpPr/>
          <p:nvPr/>
        </p:nvCxnSpPr>
        <p:spPr>
          <a:xfrm>
            <a:off x="1381217" y="3281896"/>
            <a:ext cx="0" cy="318781"/>
          </a:xfrm>
          <a:prstGeom prst="line">
            <a:avLst/>
          </a:prstGeom>
          <a:ln>
            <a:solidFill>
              <a:schemeClr val="tx2"/>
            </a:solidFill>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834DF0AE-44CF-E7D5-01C3-F14AD2E133EA}"/>
              </a:ext>
            </a:extLst>
          </p:cNvPr>
          <p:cNvCxnSpPr/>
          <p:nvPr/>
        </p:nvCxnSpPr>
        <p:spPr>
          <a:xfrm>
            <a:off x="6523244" y="2004969"/>
            <a:ext cx="0" cy="318781"/>
          </a:xfrm>
          <a:prstGeom prst="line">
            <a:avLst/>
          </a:prstGeom>
          <a:ln>
            <a:solidFill>
              <a:schemeClr val="tx2"/>
            </a:solidFill>
          </a:ln>
        </p:spPr>
        <p:style>
          <a:lnRef idx="3">
            <a:schemeClr val="accent5"/>
          </a:lnRef>
          <a:fillRef idx="0">
            <a:schemeClr val="accent5"/>
          </a:fillRef>
          <a:effectRef idx="2">
            <a:schemeClr val="accent5"/>
          </a:effectRef>
          <a:fontRef idx="minor">
            <a:schemeClr val="tx1"/>
          </a:fontRef>
        </p:style>
      </p:cxnSp>
      <p:cxnSp>
        <p:nvCxnSpPr>
          <p:cNvPr id="20" name="Straight Connector 19">
            <a:extLst>
              <a:ext uri="{FF2B5EF4-FFF2-40B4-BE49-F238E27FC236}">
                <a16:creationId xmlns:a16="http://schemas.microsoft.com/office/drawing/2014/main" id="{34181735-B3A7-1470-A7BF-05595ED378AC}"/>
              </a:ext>
            </a:extLst>
          </p:cNvPr>
          <p:cNvCxnSpPr/>
          <p:nvPr/>
        </p:nvCxnSpPr>
        <p:spPr>
          <a:xfrm>
            <a:off x="6518245" y="3353478"/>
            <a:ext cx="0" cy="318781"/>
          </a:xfrm>
          <a:prstGeom prst="line">
            <a:avLst/>
          </a:prstGeom>
          <a:ln>
            <a:solidFill>
              <a:schemeClr val="tx2"/>
            </a:solidFill>
          </a:ln>
        </p:spPr>
        <p:style>
          <a:lnRef idx="3">
            <a:schemeClr val="accent5"/>
          </a:lnRef>
          <a:fillRef idx="0">
            <a:schemeClr val="accent5"/>
          </a:fillRef>
          <a:effectRef idx="2">
            <a:schemeClr val="accent5"/>
          </a:effectRef>
          <a:fontRef idx="minor">
            <a:schemeClr val="tx1"/>
          </a:fontRef>
        </p:style>
      </p:cxnSp>
      <p:cxnSp>
        <p:nvCxnSpPr>
          <p:cNvPr id="21" name="Straight Connector 20">
            <a:extLst>
              <a:ext uri="{FF2B5EF4-FFF2-40B4-BE49-F238E27FC236}">
                <a16:creationId xmlns:a16="http://schemas.microsoft.com/office/drawing/2014/main" id="{0622F8A5-84D5-5B6C-0163-0EF51050A0DB}"/>
              </a:ext>
            </a:extLst>
          </p:cNvPr>
          <p:cNvCxnSpPr/>
          <p:nvPr/>
        </p:nvCxnSpPr>
        <p:spPr>
          <a:xfrm>
            <a:off x="6529981" y="4577296"/>
            <a:ext cx="0" cy="318781"/>
          </a:xfrm>
          <a:prstGeom prst="line">
            <a:avLst/>
          </a:prstGeom>
          <a:ln>
            <a:solidFill>
              <a:schemeClr val="tx2"/>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221789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1A25F-A06C-AFF3-239B-DF25939A3C35}"/>
              </a:ext>
            </a:extLst>
          </p:cNvPr>
          <p:cNvSpPr txBox="1"/>
          <p:nvPr/>
        </p:nvSpPr>
        <p:spPr>
          <a:xfrm>
            <a:off x="792480" y="701040"/>
            <a:ext cx="8798560" cy="2185214"/>
          </a:xfrm>
          <a:prstGeom prst="rect">
            <a:avLst/>
          </a:prstGeom>
          <a:noFill/>
        </p:spPr>
        <p:txBody>
          <a:bodyPr wrap="square" rtlCol="0">
            <a:spAutoFit/>
          </a:bodyPr>
          <a:lstStyle/>
          <a:p>
            <a:r>
              <a:rPr lang="en-GB" sz="3200" b="1">
                <a:solidFill>
                  <a:schemeClr val="tx2"/>
                </a:solidFill>
              </a:rPr>
              <a:t>Careers provision is helping young people become ready for the future as they get older. </a:t>
            </a:r>
          </a:p>
          <a:p>
            <a:endParaRPr lang="en-GB"/>
          </a:p>
          <a:p>
            <a:r>
              <a:rPr lang="en-GB"/>
              <a:t>During the 2022/23 academic year, 104,508 young people responded to the Future Skills Questionnaire, and reported:</a:t>
            </a:r>
          </a:p>
          <a:p>
            <a:endParaRPr lang="en-GB"/>
          </a:p>
        </p:txBody>
      </p:sp>
      <p:graphicFrame>
        <p:nvGraphicFramePr>
          <p:cNvPr id="3" name="Table 2">
            <a:extLst>
              <a:ext uri="{FF2B5EF4-FFF2-40B4-BE49-F238E27FC236}">
                <a16:creationId xmlns:a16="http://schemas.microsoft.com/office/drawing/2014/main" id="{E026A61C-0540-BC2D-46EB-FAB54A3A4C6C}"/>
              </a:ext>
            </a:extLst>
          </p:cNvPr>
          <p:cNvGraphicFramePr>
            <a:graphicFrameLocks noGrp="1"/>
          </p:cNvGraphicFramePr>
          <p:nvPr>
            <p:extLst>
              <p:ext uri="{D42A27DB-BD31-4B8C-83A1-F6EECF244321}">
                <p14:modId xmlns:p14="http://schemas.microsoft.com/office/powerpoint/2010/main" val="2797102529"/>
              </p:ext>
            </p:extLst>
          </p:nvPr>
        </p:nvGraphicFramePr>
        <p:xfrm>
          <a:off x="792480" y="2886254"/>
          <a:ext cx="10373361" cy="3338712"/>
        </p:xfrm>
        <a:graphic>
          <a:graphicData uri="http://schemas.openxmlformats.org/drawingml/2006/table">
            <a:tbl>
              <a:tblPr firstRow="1" bandRow="1">
                <a:tableStyleId>{5C22544A-7EE6-4342-B048-85BDC9FD1C3A}</a:tableStyleId>
              </a:tblPr>
              <a:tblGrid>
                <a:gridCol w="3457787">
                  <a:extLst>
                    <a:ext uri="{9D8B030D-6E8A-4147-A177-3AD203B41FA5}">
                      <a16:colId xmlns:a16="http://schemas.microsoft.com/office/drawing/2014/main" val="2266959236"/>
                    </a:ext>
                  </a:extLst>
                </a:gridCol>
                <a:gridCol w="3457787">
                  <a:extLst>
                    <a:ext uri="{9D8B030D-6E8A-4147-A177-3AD203B41FA5}">
                      <a16:colId xmlns:a16="http://schemas.microsoft.com/office/drawing/2014/main" val="3532684110"/>
                    </a:ext>
                  </a:extLst>
                </a:gridCol>
                <a:gridCol w="3457787">
                  <a:extLst>
                    <a:ext uri="{9D8B030D-6E8A-4147-A177-3AD203B41FA5}">
                      <a16:colId xmlns:a16="http://schemas.microsoft.com/office/drawing/2014/main" val="3897632686"/>
                    </a:ext>
                  </a:extLst>
                </a:gridCol>
              </a:tblGrid>
              <a:tr h="514638">
                <a:tc>
                  <a:txBody>
                    <a:bodyPr/>
                    <a:lstStyle/>
                    <a:p>
                      <a:endParaRPr lang="en-GB"/>
                    </a:p>
                  </a:txBody>
                  <a:tcPr>
                    <a:solidFill>
                      <a:schemeClr val="tx2"/>
                    </a:solidFill>
                  </a:tcPr>
                </a:tc>
                <a:tc>
                  <a:txBody>
                    <a:bodyPr/>
                    <a:lstStyle/>
                    <a:p>
                      <a:pPr algn="ctr"/>
                      <a:r>
                        <a:rPr lang="en-GB"/>
                        <a:t>Year 7 (N = 27,875)</a:t>
                      </a:r>
                    </a:p>
                  </a:txBody>
                  <a:tcPr>
                    <a:solidFill>
                      <a:schemeClr val="tx2"/>
                    </a:solidFill>
                  </a:tcPr>
                </a:tc>
                <a:tc>
                  <a:txBody>
                    <a:bodyPr/>
                    <a:lstStyle/>
                    <a:p>
                      <a:pPr algn="ctr"/>
                      <a:r>
                        <a:rPr lang="en-GB"/>
                        <a:t>Year 11 (N = 11,238)</a:t>
                      </a:r>
                    </a:p>
                  </a:txBody>
                  <a:tcPr>
                    <a:solidFill>
                      <a:schemeClr val="tx2"/>
                    </a:solidFill>
                  </a:tcPr>
                </a:tc>
                <a:extLst>
                  <a:ext uri="{0D108BD9-81ED-4DB2-BD59-A6C34878D82A}">
                    <a16:rowId xmlns:a16="http://schemas.microsoft.com/office/drawing/2014/main" val="2171618924"/>
                  </a:ext>
                </a:extLst>
              </a:tr>
              <a:tr h="514638">
                <a:tc>
                  <a:txBody>
                    <a:bodyPr/>
                    <a:lstStyle/>
                    <a:p>
                      <a:r>
                        <a:rPr lang="en-GB"/>
                        <a:t>Overall career readiness score</a:t>
                      </a:r>
                    </a:p>
                  </a:txBody>
                  <a:tcPr/>
                </a:tc>
                <a:tc>
                  <a:txBody>
                    <a:bodyPr/>
                    <a:lstStyle/>
                    <a:p>
                      <a:pPr algn="ctr"/>
                      <a:r>
                        <a:rPr lang="en-GB"/>
                        <a:t>46%</a:t>
                      </a:r>
                    </a:p>
                  </a:txBody>
                  <a:tcPr/>
                </a:tc>
                <a:tc>
                  <a:txBody>
                    <a:bodyPr/>
                    <a:lstStyle/>
                    <a:p>
                      <a:pPr algn="ctr"/>
                      <a:r>
                        <a:rPr lang="en-GB"/>
                        <a:t>67%</a:t>
                      </a:r>
                    </a:p>
                  </a:txBody>
                  <a:tcPr/>
                </a:tc>
                <a:extLst>
                  <a:ext uri="{0D108BD9-81ED-4DB2-BD59-A6C34878D82A}">
                    <a16:rowId xmlns:a16="http://schemas.microsoft.com/office/drawing/2014/main" val="1398553764"/>
                  </a:ext>
                </a:extLst>
              </a:tr>
              <a:tr h="514638">
                <a:tc>
                  <a:txBody>
                    <a:bodyPr/>
                    <a:lstStyle/>
                    <a:p>
                      <a:r>
                        <a:rPr lang="en-GB"/>
                        <a:t>Knows what skills employers need</a:t>
                      </a:r>
                    </a:p>
                  </a:txBody>
                  <a:tcPr/>
                </a:tc>
                <a:tc>
                  <a:txBody>
                    <a:bodyPr/>
                    <a:lstStyle/>
                    <a:p>
                      <a:pPr algn="ctr"/>
                      <a:r>
                        <a:rPr lang="en-GB"/>
                        <a:t>64%</a:t>
                      </a:r>
                    </a:p>
                  </a:txBody>
                  <a:tcPr/>
                </a:tc>
                <a:tc>
                  <a:txBody>
                    <a:bodyPr/>
                    <a:lstStyle/>
                    <a:p>
                      <a:pPr algn="ctr"/>
                      <a:r>
                        <a:rPr lang="en-GB"/>
                        <a:t>80%</a:t>
                      </a:r>
                    </a:p>
                  </a:txBody>
                  <a:tcPr/>
                </a:tc>
                <a:extLst>
                  <a:ext uri="{0D108BD9-81ED-4DB2-BD59-A6C34878D82A}">
                    <a16:rowId xmlns:a16="http://schemas.microsoft.com/office/drawing/2014/main" val="1750208770"/>
                  </a:ext>
                </a:extLst>
              </a:tr>
              <a:tr h="514638">
                <a:tc>
                  <a:txBody>
                    <a:bodyPr/>
                    <a:lstStyle/>
                    <a:p>
                      <a:r>
                        <a:rPr lang="en-GB"/>
                        <a:t>Understands apprenticeships vs A Levels</a:t>
                      </a:r>
                    </a:p>
                  </a:txBody>
                  <a:tcPr/>
                </a:tc>
                <a:tc>
                  <a:txBody>
                    <a:bodyPr/>
                    <a:lstStyle/>
                    <a:p>
                      <a:pPr algn="ctr"/>
                      <a:r>
                        <a:rPr lang="en-GB"/>
                        <a:t>39% vs 45%</a:t>
                      </a:r>
                    </a:p>
                  </a:txBody>
                  <a:tcPr/>
                </a:tc>
                <a:tc>
                  <a:txBody>
                    <a:bodyPr/>
                    <a:lstStyle/>
                    <a:p>
                      <a:pPr algn="ctr"/>
                      <a:r>
                        <a:rPr lang="en-GB"/>
                        <a:t>80% vs 85%</a:t>
                      </a:r>
                    </a:p>
                  </a:txBody>
                  <a:tcPr/>
                </a:tc>
                <a:extLst>
                  <a:ext uri="{0D108BD9-81ED-4DB2-BD59-A6C34878D82A}">
                    <a16:rowId xmlns:a16="http://schemas.microsoft.com/office/drawing/2014/main" val="2609570344"/>
                  </a:ext>
                </a:extLst>
              </a:tr>
              <a:tr h="514638">
                <a:tc>
                  <a:txBody>
                    <a:bodyPr/>
                    <a:lstStyle/>
                    <a:p>
                      <a:r>
                        <a:rPr lang="en-GB"/>
                        <a:t>Has thought about which pathway might be right for them</a:t>
                      </a:r>
                    </a:p>
                  </a:txBody>
                  <a:tcPr/>
                </a:tc>
                <a:tc>
                  <a:txBody>
                    <a:bodyPr/>
                    <a:lstStyle/>
                    <a:p>
                      <a:pPr algn="ctr"/>
                      <a:r>
                        <a:rPr lang="en-GB"/>
                        <a:t>26%</a:t>
                      </a:r>
                    </a:p>
                  </a:txBody>
                  <a:tcPr/>
                </a:tc>
                <a:tc>
                  <a:txBody>
                    <a:bodyPr/>
                    <a:lstStyle/>
                    <a:p>
                      <a:pPr algn="ctr"/>
                      <a:r>
                        <a:rPr lang="en-GB"/>
                        <a:t>81%</a:t>
                      </a:r>
                    </a:p>
                  </a:txBody>
                  <a:tcPr/>
                </a:tc>
                <a:extLst>
                  <a:ext uri="{0D108BD9-81ED-4DB2-BD59-A6C34878D82A}">
                    <a16:rowId xmlns:a16="http://schemas.microsoft.com/office/drawing/2014/main" val="147569233"/>
                  </a:ext>
                </a:extLst>
              </a:tr>
              <a:tr h="514638">
                <a:tc>
                  <a:txBody>
                    <a:bodyPr/>
                    <a:lstStyle/>
                    <a:p>
                      <a:r>
                        <a:rPr lang="en-GB"/>
                        <a:t>Has a plan for next step</a:t>
                      </a:r>
                    </a:p>
                  </a:txBody>
                  <a:tcPr/>
                </a:tc>
                <a:tc>
                  <a:txBody>
                    <a:bodyPr/>
                    <a:lstStyle/>
                    <a:p>
                      <a:pPr algn="ctr"/>
                      <a:r>
                        <a:rPr lang="en-GB"/>
                        <a:t>N/A</a:t>
                      </a:r>
                    </a:p>
                  </a:txBody>
                  <a:tcPr/>
                </a:tc>
                <a:tc>
                  <a:txBody>
                    <a:bodyPr/>
                    <a:lstStyle/>
                    <a:p>
                      <a:pPr algn="ctr"/>
                      <a:r>
                        <a:rPr lang="en-GB"/>
                        <a:t>83%</a:t>
                      </a:r>
                    </a:p>
                  </a:txBody>
                  <a:tcPr/>
                </a:tc>
                <a:extLst>
                  <a:ext uri="{0D108BD9-81ED-4DB2-BD59-A6C34878D82A}">
                    <a16:rowId xmlns:a16="http://schemas.microsoft.com/office/drawing/2014/main" val="3041519251"/>
                  </a:ext>
                </a:extLst>
              </a:tr>
            </a:tbl>
          </a:graphicData>
        </a:graphic>
      </p:graphicFrame>
    </p:spTree>
    <p:extLst>
      <p:ext uri="{BB962C8B-B14F-4D97-AF65-F5344CB8AC3E}">
        <p14:creationId xmlns:p14="http://schemas.microsoft.com/office/powerpoint/2010/main" val="37236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object 2">
            <a:extLst>
              <a:ext uri="{FF2B5EF4-FFF2-40B4-BE49-F238E27FC236}">
                <a16:creationId xmlns:a16="http://schemas.microsoft.com/office/drawing/2014/main" id="{32A4AED7-3CD1-F749-A19E-4762DC908FFF}"/>
              </a:ext>
            </a:extLst>
          </p:cNvPr>
          <p:cNvSpPr/>
          <p:nvPr/>
        </p:nvSpPr>
        <p:spPr>
          <a:xfrm>
            <a:off x="-3423" y="1"/>
            <a:ext cx="12194995" cy="6857999"/>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chemeClr val="accent5">
              <a:alpha val="45000"/>
            </a:schemeClr>
          </a:solidFill>
        </p:spPr>
        <p:txBody>
          <a:bodyPr wrap="square" lIns="0" tIns="0" rIns="0" bIns="0" rtlCol="0"/>
          <a:lstStyle/>
          <a:p>
            <a:pPr defTabSz="554492"/>
            <a:endParaRPr sz="1092">
              <a:solidFill>
                <a:srgbClr val="48A5A7"/>
              </a:solidFill>
              <a:latin typeface="Calibri"/>
            </a:endParaRPr>
          </a:p>
        </p:txBody>
      </p:sp>
      <p:sp>
        <p:nvSpPr>
          <p:cNvPr id="63" name="object 3">
            <a:extLst>
              <a:ext uri="{FF2B5EF4-FFF2-40B4-BE49-F238E27FC236}">
                <a16:creationId xmlns:a16="http://schemas.microsoft.com/office/drawing/2014/main" id="{76123A2B-BD95-DE4D-B13E-8CBCF728DE60}"/>
              </a:ext>
            </a:extLst>
          </p:cNvPr>
          <p:cNvSpPr txBox="1"/>
          <p:nvPr/>
        </p:nvSpPr>
        <p:spPr>
          <a:xfrm>
            <a:off x="2260757" y="2280382"/>
            <a:ext cx="3326958" cy="245338"/>
          </a:xfrm>
          <a:prstGeom prst="rect">
            <a:avLst/>
          </a:prstGeom>
        </p:spPr>
        <p:txBody>
          <a:bodyPr vert="horz" wrap="square" lIns="0" tIns="7316" rIns="0" bIns="0" rtlCol="0">
            <a:spAutoFit/>
          </a:bodyPr>
          <a:lstStyle/>
          <a:p>
            <a:pPr marL="7701" marR="132847" defTabSz="554492">
              <a:lnSpc>
                <a:spcPct val="118200"/>
              </a:lnSpc>
              <a:spcBef>
                <a:spcPts val="58"/>
              </a:spcBef>
            </a:pPr>
            <a:r>
              <a:rPr lang="en-GB" sz="1455" b="1" spc="6">
                <a:solidFill>
                  <a:srgbClr val="347775"/>
                </a:solidFill>
                <a:latin typeface="Lato"/>
                <a:cs typeface="Lato"/>
              </a:rPr>
              <a:t>1. A stable careers programme</a:t>
            </a:r>
          </a:p>
        </p:txBody>
      </p:sp>
      <p:sp>
        <p:nvSpPr>
          <p:cNvPr id="13" name="object 7">
            <a:extLst>
              <a:ext uri="{FF2B5EF4-FFF2-40B4-BE49-F238E27FC236}">
                <a16:creationId xmlns:a16="http://schemas.microsoft.com/office/drawing/2014/main" id="{4C052EA7-A331-0244-9166-1F16E6EAD4D8}"/>
              </a:ext>
            </a:extLst>
          </p:cNvPr>
          <p:cNvSpPr txBox="1">
            <a:spLocks/>
          </p:cNvSpPr>
          <p:nvPr/>
        </p:nvSpPr>
        <p:spPr>
          <a:xfrm>
            <a:off x="1197979" y="1130084"/>
            <a:ext cx="7149479" cy="380695"/>
          </a:xfrm>
          <a:prstGeom prst="rect">
            <a:avLst/>
          </a:prstGeom>
        </p:spPr>
        <p:txBody>
          <a:bodyPr vert="horz" wrap="square" lIns="0" tIns="7316" rIns="0" bIns="0" rtlCol="0">
            <a:spAutoFit/>
          </a:bodyPr>
          <a:lstStyle>
            <a:lvl1pPr>
              <a:defRPr>
                <a:latin typeface="+mj-lt"/>
                <a:ea typeface="+mj-ea"/>
                <a:cs typeface="+mj-cs"/>
              </a:defRPr>
            </a:lvl1pPr>
          </a:lstStyle>
          <a:p>
            <a:pPr defTabSz="554492"/>
            <a:r>
              <a:rPr lang="en-GB" sz="2426" b="1">
                <a:solidFill>
                  <a:srgbClr val="347775"/>
                </a:solidFill>
                <a:latin typeface="Calibri"/>
              </a:rPr>
              <a:t>The Gatsby Benchmarks</a:t>
            </a:r>
          </a:p>
        </p:txBody>
      </p:sp>
      <p:sp>
        <p:nvSpPr>
          <p:cNvPr id="23" name="object 3">
            <a:extLst>
              <a:ext uri="{FF2B5EF4-FFF2-40B4-BE49-F238E27FC236}">
                <a16:creationId xmlns:a16="http://schemas.microsoft.com/office/drawing/2014/main" id="{5F8D5306-A856-5242-B1A6-5C3FDDF6D3BD}"/>
              </a:ext>
            </a:extLst>
          </p:cNvPr>
          <p:cNvSpPr txBox="1"/>
          <p:nvPr/>
        </p:nvSpPr>
        <p:spPr>
          <a:xfrm>
            <a:off x="2260757" y="3262248"/>
            <a:ext cx="3326958" cy="509576"/>
          </a:xfrm>
          <a:prstGeom prst="rect">
            <a:avLst/>
          </a:prstGeom>
        </p:spPr>
        <p:txBody>
          <a:bodyPr vert="horz" wrap="square" lIns="0" tIns="7316" rIns="0" bIns="0" rtlCol="0">
            <a:spAutoFit/>
          </a:bodyPr>
          <a:lstStyle/>
          <a:p>
            <a:pPr marL="7701" marR="132847" defTabSz="554492">
              <a:lnSpc>
                <a:spcPct val="118200"/>
              </a:lnSpc>
              <a:spcBef>
                <a:spcPts val="58"/>
              </a:spcBef>
            </a:pPr>
            <a:r>
              <a:rPr lang="en-GB" sz="1455" b="1" spc="6">
                <a:solidFill>
                  <a:srgbClr val="347775"/>
                </a:solidFill>
                <a:latin typeface="Lato"/>
                <a:cs typeface="Lato"/>
              </a:rPr>
              <a:t>2. Learning from career and </a:t>
            </a:r>
            <a:br>
              <a:rPr lang="en-GB" sz="1455" b="1" spc="6">
                <a:solidFill>
                  <a:srgbClr val="347775"/>
                </a:solidFill>
                <a:latin typeface="Lato"/>
                <a:cs typeface="Lato"/>
              </a:rPr>
            </a:br>
            <a:r>
              <a:rPr lang="en-GB" sz="1455" b="1" spc="6">
                <a:solidFill>
                  <a:srgbClr val="347775"/>
                </a:solidFill>
                <a:latin typeface="Lato"/>
                <a:cs typeface="Lato"/>
              </a:rPr>
              <a:t>labour market information</a:t>
            </a:r>
          </a:p>
        </p:txBody>
      </p:sp>
      <p:sp>
        <p:nvSpPr>
          <p:cNvPr id="25" name="object 3">
            <a:extLst>
              <a:ext uri="{FF2B5EF4-FFF2-40B4-BE49-F238E27FC236}">
                <a16:creationId xmlns:a16="http://schemas.microsoft.com/office/drawing/2014/main" id="{DDC163A7-8CF9-A14B-B5F3-0E796B1D207A}"/>
              </a:ext>
            </a:extLst>
          </p:cNvPr>
          <p:cNvSpPr txBox="1"/>
          <p:nvPr/>
        </p:nvSpPr>
        <p:spPr>
          <a:xfrm>
            <a:off x="2260757" y="4452146"/>
            <a:ext cx="3326958" cy="245338"/>
          </a:xfrm>
          <a:prstGeom prst="rect">
            <a:avLst/>
          </a:prstGeom>
        </p:spPr>
        <p:txBody>
          <a:bodyPr vert="horz" wrap="square" lIns="0" tIns="7316" rIns="0" bIns="0" rtlCol="0">
            <a:spAutoFit/>
          </a:bodyPr>
          <a:lstStyle/>
          <a:p>
            <a:pPr marL="7701" marR="132847" defTabSz="554492">
              <a:lnSpc>
                <a:spcPct val="118200"/>
              </a:lnSpc>
              <a:spcBef>
                <a:spcPts val="58"/>
              </a:spcBef>
            </a:pPr>
            <a:r>
              <a:rPr lang="en-GB" sz="1455" b="1" spc="6">
                <a:solidFill>
                  <a:srgbClr val="347775"/>
                </a:solidFill>
                <a:latin typeface="Lato"/>
                <a:cs typeface="Lato"/>
              </a:rPr>
              <a:t>3. Addressing needs of each student</a:t>
            </a:r>
          </a:p>
        </p:txBody>
      </p:sp>
      <p:sp>
        <p:nvSpPr>
          <p:cNvPr id="27" name="object 3">
            <a:extLst>
              <a:ext uri="{FF2B5EF4-FFF2-40B4-BE49-F238E27FC236}">
                <a16:creationId xmlns:a16="http://schemas.microsoft.com/office/drawing/2014/main" id="{B0BCD867-0BB2-0C41-8A59-4A80EC822181}"/>
              </a:ext>
            </a:extLst>
          </p:cNvPr>
          <p:cNvSpPr txBox="1"/>
          <p:nvPr/>
        </p:nvSpPr>
        <p:spPr>
          <a:xfrm>
            <a:off x="2260757" y="5514924"/>
            <a:ext cx="3326958" cy="509576"/>
          </a:xfrm>
          <a:prstGeom prst="rect">
            <a:avLst/>
          </a:prstGeom>
        </p:spPr>
        <p:txBody>
          <a:bodyPr vert="horz" wrap="square" lIns="0" tIns="7316" rIns="0" bIns="0" rtlCol="0">
            <a:spAutoFit/>
          </a:bodyPr>
          <a:lstStyle/>
          <a:p>
            <a:pPr marL="7701" marR="132847" defTabSz="554492">
              <a:lnSpc>
                <a:spcPct val="118200"/>
              </a:lnSpc>
              <a:spcBef>
                <a:spcPts val="58"/>
              </a:spcBef>
            </a:pPr>
            <a:r>
              <a:rPr lang="en-GB" sz="1455" b="1" spc="6">
                <a:solidFill>
                  <a:srgbClr val="347775"/>
                </a:solidFill>
                <a:latin typeface="Lato"/>
                <a:cs typeface="Lato"/>
              </a:rPr>
              <a:t>4. Linking curriculum learning to careers</a:t>
            </a:r>
          </a:p>
        </p:txBody>
      </p:sp>
      <p:sp>
        <p:nvSpPr>
          <p:cNvPr id="37" name="object 3">
            <a:extLst>
              <a:ext uri="{FF2B5EF4-FFF2-40B4-BE49-F238E27FC236}">
                <a16:creationId xmlns:a16="http://schemas.microsoft.com/office/drawing/2014/main" id="{5BE7A2A0-CDA7-C949-B146-79F70AA28329}"/>
              </a:ext>
            </a:extLst>
          </p:cNvPr>
          <p:cNvSpPr txBox="1"/>
          <p:nvPr/>
        </p:nvSpPr>
        <p:spPr>
          <a:xfrm>
            <a:off x="7436025" y="2280382"/>
            <a:ext cx="3326958" cy="509576"/>
          </a:xfrm>
          <a:prstGeom prst="rect">
            <a:avLst/>
          </a:prstGeom>
        </p:spPr>
        <p:txBody>
          <a:bodyPr vert="horz" wrap="square" lIns="0" tIns="7316" rIns="0" bIns="0" rtlCol="0">
            <a:spAutoFit/>
          </a:bodyPr>
          <a:lstStyle/>
          <a:p>
            <a:pPr marL="7701" marR="132847" defTabSz="554492">
              <a:lnSpc>
                <a:spcPct val="118200"/>
              </a:lnSpc>
              <a:spcBef>
                <a:spcPts val="58"/>
              </a:spcBef>
            </a:pPr>
            <a:r>
              <a:rPr lang="en-GB" sz="1455" b="1" spc="6">
                <a:solidFill>
                  <a:srgbClr val="347775"/>
                </a:solidFill>
                <a:latin typeface="Lato"/>
                <a:cs typeface="Lato"/>
              </a:rPr>
              <a:t>5. Encounters with employers and employees</a:t>
            </a:r>
          </a:p>
        </p:txBody>
      </p:sp>
      <p:sp>
        <p:nvSpPr>
          <p:cNvPr id="39" name="object 3">
            <a:extLst>
              <a:ext uri="{FF2B5EF4-FFF2-40B4-BE49-F238E27FC236}">
                <a16:creationId xmlns:a16="http://schemas.microsoft.com/office/drawing/2014/main" id="{4B5222CF-9F97-BC42-9B4F-2FE4CA742844}"/>
              </a:ext>
            </a:extLst>
          </p:cNvPr>
          <p:cNvSpPr txBox="1"/>
          <p:nvPr/>
        </p:nvSpPr>
        <p:spPr>
          <a:xfrm>
            <a:off x="7436025" y="3370114"/>
            <a:ext cx="3326958" cy="245338"/>
          </a:xfrm>
          <a:prstGeom prst="rect">
            <a:avLst/>
          </a:prstGeom>
        </p:spPr>
        <p:txBody>
          <a:bodyPr vert="horz" wrap="square" lIns="0" tIns="7316" rIns="0" bIns="0" rtlCol="0">
            <a:spAutoFit/>
          </a:bodyPr>
          <a:lstStyle/>
          <a:p>
            <a:pPr marL="7701" marR="132847" defTabSz="554492">
              <a:lnSpc>
                <a:spcPct val="118200"/>
              </a:lnSpc>
              <a:spcBef>
                <a:spcPts val="58"/>
              </a:spcBef>
            </a:pPr>
            <a:r>
              <a:rPr lang="en-GB" sz="1455" b="1" spc="6">
                <a:solidFill>
                  <a:srgbClr val="347775"/>
                </a:solidFill>
                <a:latin typeface="Lato"/>
                <a:cs typeface="Lato"/>
              </a:rPr>
              <a:t>6. Experiences of workplaces</a:t>
            </a:r>
          </a:p>
        </p:txBody>
      </p:sp>
      <p:sp>
        <p:nvSpPr>
          <p:cNvPr id="41" name="object 3">
            <a:extLst>
              <a:ext uri="{FF2B5EF4-FFF2-40B4-BE49-F238E27FC236}">
                <a16:creationId xmlns:a16="http://schemas.microsoft.com/office/drawing/2014/main" id="{4DAD512F-7C5F-FD4A-9AEF-573A67B3D584}"/>
              </a:ext>
            </a:extLst>
          </p:cNvPr>
          <p:cNvSpPr txBox="1"/>
          <p:nvPr/>
        </p:nvSpPr>
        <p:spPr>
          <a:xfrm>
            <a:off x="7436025" y="4452146"/>
            <a:ext cx="3326958" cy="509576"/>
          </a:xfrm>
          <a:prstGeom prst="rect">
            <a:avLst/>
          </a:prstGeom>
        </p:spPr>
        <p:txBody>
          <a:bodyPr vert="horz" wrap="square" lIns="0" tIns="7316" rIns="0" bIns="0" rtlCol="0">
            <a:spAutoFit/>
          </a:bodyPr>
          <a:lstStyle/>
          <a:p>
            <a:pPr marL="7701" marR="132847" defTabSz="554492">
              <a:lnSpc>
                <a:spcPct val="118200"/>
              </a:lnSpc>
              <a:spcBef>
                <a:spcPts val="58"/>
              </a:spcBef>
            </a:pPr>
            <a:r>
              <a:rPr lang="en-GB" sz="1455" b="1" spc="6">
                <a:solidFill>
                  <a:srgbClr val="347775"/>
                </a:solidFill>
                <a:latin typeface="Lato"/>
                <a:cs typeface="Lato"/>
              </a:rPr>
              <a:t>7. Encounters with Further and Higher Education</a:t>
            </a:r>
          </a:p>
        </p:txBody>
      </p:sp>
      <p:sp>
        <p:nvSpPr>
          <p:cNvPr id="43" name="object 3">
            <a:extLst>
              <a:ext uri="{FF2B5EF4-FFF2-40B4-BE49-F238E27FC236}">
                <a16:creationId xmlns:a16="http://schemas.microsoft.com/office/drawing/2014/main" id="{5051EB78-355B-9845-BBA8-A32E7EDB90BF}"/>
              </a:ext>
            </a:extLst>
          </p:cNvPr>
          <p:cNvSpPr txBox="1"/>
          <p:nvPr/>
        </p:nvSpPr>
        <p:spPr>
          <a:xfrm>
            <a:off x="7436025" y="5514924"/>
            <a:ext cx="3326958" cy="245338"/>
          </a:xfrm>
          <a:prstGeom prst="rect">
            <a:avLst/>
          </a:prstGeom>
        </p:spPr>
        <p:txBody>
          <a:bodyPr vert="horz" wrap="square" lIns="0" tIns="7316" rIns="0" bIns="0" rtlCol="0">
            <a:spAutoFit/>
          </a:bodyPr>
          <a:lstStyle/>
          <a:p>
            <a:pPr marL="7701" marR="132847" defTabSz="554492">
              <a:lnSpc>
                <a:spcPct val="118200"/>
              </a:lnSpc>
              <a:spcBef>
                <a:spcPts val="58"/>
              </a:spcBef>
            </a:pPr>
            <a:r>
              <a:rPr lang="en-GB" sz="1455" b="1" spc="6">
                <a:solidFill>
                  <a:srgbClr val="347775"/>
                </a:solidFill>
                <a:latin typeface="Lato"/>
                <a:cs typeface="Lato"/>
              </a:rPr>
              <a:t>8. Personal guidance</a:t>
            </a:r>
          </a:p>
        </p:txBody>
      </p:sp>
      <p:pic>
        <p:nvPicPr>
          <p:cNvPr id="46" name="Picture 45">
            <a:extLst>
              <a:ext uri="{FF2B5EF4-FFF2-40B4-BE49-F238E27FC236}">
                <a16:creationId xmlns:a16="http://schemas.microsoft.com/office/drawing/2014/main" id="{1A8C32E4-6525-3441-99EF-0C0EBE474AC9}"/>
              </a:ext>
            </a:extLst>
          </p:cNvPr>
          <p:cNvPicPr>
            <a:picLocks noChangeAspect="1"/>
          </p:cNvPicPr>
          <p:nvPr/>
        </p:nvPicPr>
        <p:blipFill>
          <a:blip r:embed="rId2"/>
          <a:stretch>
            <a:fillRect/>
          </a:stretch>
        </p:blipFill>
        <p:spPr>
          <a:xfrm>
            <a:off x="1213571" y="2159162"/>
            <a:ext cx="670012" cy="515987"/>
          </a:xfrm>
          <a:prstGeom prst="rect">
            <a:avLst/>
          </a:prstGeom>
        </p:spPr>
      </p:pic>
      <p:pic>
        <p:nvPicPr>
          <p:cNvPr id="47" name="Picture 46">
            <a:extLst>
              <a:ext uri="{FF2B5EF4-FFF2-40B4-BE49-F238E27FC236}">
                <a16:creationId xmlns:a16="http://schemas.microsoft.com/office/drawing/2014/main" id="{F9AF196A-0410-104F-AC0F-C4075E7B095F}"/>
              </a:ext>
            </a:extLst>
          </p:cNvPr>
          <p:cNvPicPr>
            <a:picLocks noChangeAspect="1"/>
          </p:cNvPicPr>
          <p:nvPr/>
        </p:nvPicPr>
        <p:blipFill>
          <a:blip r:embed="rId3"/>
          <a:stretch>
            <a:fillRect/>
          </a:stretch>
        </p:blipFill>
        <p:spPr>
          <a:xfrm>
            <a:off x="1144259" y="3213364"/>
            <a:ext cx="808636" cy="646908"/>
          </a:xfrm>
          <a:prstGeom prst="rect">
            <a:avLst/>
          </a:prstGeom>
        </p:spPr>
      </p:pic>
      <p:pic>
        <p:nvPicPr>
          <p:cNvPr id="48" name="Picture 47">
            <a:extLst>
              <a:ext uri="{FF2B5EF4-FFF2-40B4-BE49-F238E27FC236}">
                <a16:creationId xmlns:a16="http://schemas.microsoft.com/office/drawing/2014/main" id="{3C80680E-C414-564F-AD03-822F85CF49CB}"/>
              </a:ext>
            </a:extLst>
          </p:cNvPr>
          <p:cNvPicPr>
            <a:picLocks noChangeAspect="1"/>
          </p:cNvPicPr>
          <p:nvPr/>
        </p:nvPicPr>
        <p:blipFill>
          <a:blip r:embed="rId4"/>
          <a:stretch>
            <a:fillRect/>
          </a:stretch>
        </p:blipFill>
        <p:spPr>
          <a:xfrm>
            <a:off x="1163513" y="4185652"/>
            <a:ext cx="770129" cy="731623"/>
          </a:xfrm>
          <a:prstGeom prst="rect">
            <a:avLst/>
          </a:prstGeom>
        </p:spPr>
      </p:pic>
      <p:pic>
        <p:nvPicPr>
          <p:cNvPr id="49" name="Picture 48">
            <a:extLst>
              <a:ext uri="{FF2B5EF4-FFF2-40B4-BE49-F238E27FC236}">
                <a16:creationId xmlns:a16="http://schemas.microsoft.com/office/drawing/2014/main" id="{24A13270-F771-D442-B888-D661F225FAC2}"/>
              </a:ext>
            </a:extLst>
          </p:cNvPr>
          <p:cNvPicPr>
            <a:picLocks noChangeAspect="1"/>
          </p:cNvPicPr>
          <p:nvPr/>
        </p:nvPicPr>
        <p:blipFill>
          <a:blip r:embed="rId5"/>
          <a:stretch>
            <a:fillRect/>
          </a:stretch>
        </p:blipFill>
        <p:spPr>
          <a:xfrm>
            <a:off x="1205870" y="5331219"/>
            <a:ext cx="685415" cy="685415"/>
          </a:xfrm>
          <a:prstGeom prst="rect">
            <a:avLst/>
          </a:prstGeom>
        </p:spPr>
      </p:pic>
      <p:pic>
        <p:nvPicPr>
          <p:cNvPr id="50" name="Picture 49">
            <a:extLst>
              <a:ext uri="{FF2B5EF4-FFF2-40B4-BE49-F238E27FC236}">
                <a16:creationId xmlns:a16="http://schemas.microsoft.com/office/drawing/2014/main" id="{DC9A53A0-FB5F-104F-BD95-6087BF4E29CB}"/>
              </a:ext>
            </a:extLst>
          </p:cNvPr>
          <p:cNvPicPr>
            <a:picLocks noChangeAspect="1"/>
          </p:cNvPicPr>
          <p:nvPr/>
        </p:nvPicPr>
        <p:blipFill>
          <a:blip r:embed="rId6"/>
          <a:stretch>
            <a:fillRect/>
          </a:stretch>
        </p:blipFill>
        <p:spPr>
          <a:xfrm>
            <a:off x="6269279" y="2078550"/>
            <a:ext cx="816337" cy="824038"/>
          </a:xfrm>
          <a:prstGeom prst="rect">
            <a:avLst/>
          </a:prstGeom>
        </p:spPr>
      </p:pic>
      <p:pic>
        <p:nvPicPr>
          <p:cNvPr id="51" name="Picture 50">
            <a:extLst>
              <a:ext uri="{FF2B5EF4-FFF2-40B4-BE49-F238E27FC236}">
                <a16:creationId xmlns:a16="http://schemas.microsoft.com/office/drawing/2014/main" id="{ADFB2CA5-469A-FB4E-BBCF-26B9617B9EED}"/>
              </a:ext>
            </a:extLst>
          </p:cNvPr>
          <p:cNvPicPr>
            <a:picLocks noChangeAspect="1"/>
          </p:cNvPicPr>
          <p:nvPr/>
        </p:nvPicPr>
        <p:blipFill>
          <a:blip r:embed="rId7"/>
          <a:stretch>
            <a:fillRect/>
          </a:stretch>
        </p:blipFill>
        <p:spPr>
          <a:xfrm>
            <a:off x="6188416" y="3267751"/>
            <a:ext cx="978064" cy="616103"/>
          </a:xfrm>
          <a:prstGeom prst="rect">
            <a:avLst/>
          </a:prstGeom>
        </p:spPr>
      </p:pic>
      <p:pic>
        <p:nvPicPr>
          <p:cNvPr id="53" name="Picture 52">
            <a:extLst>
              <a:ext uri="{FF2B5EF4-FFF2-40B4-BE49-F238E27FC236}">
                <a16:creationId xmlns:a16="http://schemas.microsoft.com/office/drawing/2014/main" id="{76284030-50C9-034D-924B-0EDA0225E1B6}"/>
              </a:ext>
            </a:extLst>
          </p:cNvPr>
          <p:cNvPicPr>
            <a:picLocks noChangeAspect="1"/>
          </p:cNvPicPr>
          <p:nvPr/>
        </p:nvPicPr>
        <p:blipFill>
          <a:blip r:embed="rId8"/>
          <a:stretch>
            <a:fillRect/>
          </a:stretch>
        </p:blipFill>
        <p:spPr>
          <a:xfrm>
            <a:off x="6284682" y="4331976"/>
            <a:ext cx="785532" cy="585298"/>
          </a:xfrm>
          <a:prstGeom prst="rect">
            <a:avLst/>
          </a:prstGeom>
        </p:spPr>
      </p:pic>
      <p:pic>
        <p:nvPicPr>
          <p:cNvPr id="55" name="Picture 54">
            <a:extLst>
              <a:ext uri="{FF2B5EF4-FFF2-40B4-BE49-F238E27FC236}">
                <a16:creationId xmlns:a16="http://schemas.microsoft.com/office/drawing/2014/main" id="{0B791F44-0CF8-FE4E-A468-05C382B574C7}"/>
              </a:ext>
            </a:extLst>
          </p:cNvPr>
          <p:cNvPicPr>
            <a:picLocks noChangeAspect="1"/>
          </p:cNvPicPr>
          <p:nvPr/>
        </p:nvPicPr>
        <p:blipFill>
          <a:blip r:embed="rId9"/>
          <a:stretch>
            <a:fillRect/>
          </a:stretch>
        </p:blipFill>
        <p:spPr>
          <a:xfrm>
            <a:off x="6342442" y="5400611"/>
            <a:ext cx="670012" cy="654610"/>
          </a:xfrm>
          <a:prstGeom prst="rect">
            <a:avLst/>
          </a:prstGeom>
        </p:spPr>
      </p:pic>
      <p:pic>
        <p:nvPicPr>
          <p:cNvPr id="64" name="Picture 63">
            <a:extLst>
              <a:ext uri="{FF2B5EF4-FFF2-40B4-BE49-F238E27FC236}">
                <a16:creationId xmlns:a16="http://schemas.microsoft.com/office/drawing/2014/main" id="{3E3EA00D-76C1-7D41-91FA-5A0D22B537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69867" y="656535"/>
            <a:ext cx="1364148" cy="553601"/>
          </a:xfrm>
          <a:prstGeom prst="rect">
            <a:avLst/>
          </a:prstGeom>
        </p:spPr>
      </p:pic>
    </p:spTree>
    <p:extLst>
      <p:ext uri="{BB962C8B-B14F-4D97-AF65-F5344CB8AC3E}">
        <p14:creationId xmlns:p14="http://schemas.microsoft.com/office/powerpoint/2010/main" val="3313357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F4C0D-C72B-F614-A819-BB13FCB2D944}"/>
              </a:ext>
            </a:extLst>
          </p:cNvPr>
          <p:cNvPicPr>
            <a:picLocks noChangeAspect="1"/>
          </p:cNvPicPr>
          <p:nvPr/>
        </p:nvPicPr>
        <p:blipFill>
          <a:blip r:embed="rId2"/>
          <a:stretch>
            <a:fillRect/>
          </a:stretch>
        </p:blipFill>
        <p:spPr>
          <a:xfrm>
            <a:off x="4696143" y="1579417"/>
            <a:ext cx="7401660" cy="4899891"/>
          </a:xfrm>
          <a:prstGeom prst="rect">
            <a:avLst/>
          </a:prstGeom>
        </p:spPr>
      </p:pic>
      <p:sp>
        <p:nvSpPr>
          <p:cNvPr id="4" name="TextBox 3">
            <a:extLst>
              <a:ext uri="{FF2B5EF4-FFF2-40B4-BE49-F238E27FC236}">
                <a16:creationId xmlns:a16="http://schemas.microsoft.com/office/drawing/2014/main" id="{61DB5222-96D5-1675-A6E5-E0779A1DE86C}"/>
              </a:ext>
            </a:extLst>
          </p:cNvPr>
          <p:cNvSpPr txBox="1"/>
          <p:nvPr/>
        </p:nvSpPr>
        <p:spPr>
          <a:xfrm>
            <a:off x="471055" y="2151727"/>
            <a:ext cx="3454400" cy="2554545"/>
          </a:xfrm>
          <a:prstGeom prst="rect">
            <a:avLst/>
          </a:prstGeom>
          <a:noFill/>
        </p:spPr>
        <p:txBody>
          <a:bodyPr wrap="square" rtlCol="0">
            <a:spAutoFit/>
          </a:bodyPr>
          <a:lstStyle/>
          <a:p>
            <a:r>
              <a:rPr lang="en-GB" sz="2800" b="1">
                <a:solidFill>
                  <a:schemeClr val="bg1"/>
                </a:solidFill>
              </a:rPr>
              <a:t>Careers support is improving:</a:t>
            </a:r>
          </a:p>
          <a:p>
            <a:endParaRPr lang="en-GB" b="1">
              <a:solidFill>
                <a:schemeClr val="bg1"/>
              </a:solidFill>
            </a:endParaRPr>
          </a:p>
          <a:p>
            <a:r>
              <a:rPr lang="en-GB" sz="2800" b="1">
                <a:solidFill>
                  <a:schemeClr val="bg1"/>
                </a:solidFill>
              </a:rPr>
              <a:t>Gatsby Benchmark Achievement in mainstream schools </a:t>
            </a:r>
          </a:p>
        </p:txBody>
      </p:sp>
    </p:spTree>
    <p:extLst>
      <p:ext uri="{BB962C8B-B14F-4D97-AF65-F5344CB8AC3E}">
        <p14:creationId xmlns:p14="http://schemas.microsoft.com/office/powerpoint/2010/main" val="153283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A105A7-F7CB-DB5A-2F6B-637A51C77E3A}"/>
              </a:ext>
            </a:extLst>
          </p:cNvPr>
          <p:cNvPicPr>
            <a:picLocks noChangeAspect="1"/>
          </p:cNvPicPr>
          <p:nvPr/>
        </p:nvPicPr>
        <p:blipFill>
          <a:blip r:embed="rId2"/>
          <a:stretch>
            <a:fillRect/>
          </a:stretch>
        </p:blipFill>
        <p:spPr>
          <a:xfrm>
            <a:off x="7715226" y="1792123"/>
            <a:ext cx="3661691" cy="3661691"/>
          </a:xfrm>
          <a:prstGeom prst="rect">
            <a:avLst/>
          </a:prstGeom>
        </p:spPr>
      </p:pic>
      <p:sp>
        <p:nvSpPr>
          <p:cNvPr id="4" name="TextBox 3">
            <a:extLst>
              <a:ext uri="{FF2B5EF4-FFF2-40B4-BE49-F238E27FC236}">
                <a16:creationId xmlns:a16="http://schemas.microsoft.com/office/drawing/2014/main" id="{A0C5ECF0-D723-8073-718E-841E785A5B50}"/>
              </a:ext>
            </a:extLst>
          </p:cNvPr>
          <p:cNvSpPr txBox="1"/>
          <p:nvPr/>
        </p:nvSpPr>
        <p:spPr>
          <a:xfrm>
            <a:off x="903088" y="2890391"/>
            <a:ext cx="6429375"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Calibri" panose="020F0502020204030204"/>
                <a:ea typeface="+mn-ea"/>
                <a:cs typeface="+mn-cs"/>
              </a:rPr>
              <a:t>What do Governors and Trustees need to know?</a:t>
            </a:r>
          </a:p>
        </p:txBody>
      </p:sp>
    </p:spTree>
    <p:extLst>
      <p:ext uri="{BB962C8B-B14F-4D97-AF65-F5344CB8AC3E}">
        <p14:creationId xmlns:p14="http://schemas.microsoft.com/office/powerpoint/2010/main" val="400227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14D68-63E1-9383-75AA-E4CF07BBBB9E}"/>
              </a:ext>
            </a:extLst>
          </p:cNvPr>
          <p:cNvSpPr txBox="1"/>
          <p:nvPr/>
        </p:nvSpPr>
        <p:spPr>
          <a:xfrm>
            <a:off x="4664362" y="1289952"/>
            <a:ext cx="6982691" cy="5478423"/>
          </a:xfrm>
          <a:prstGeom prst="rect">
            <a:avLst/>
          </a:prstGeom>
          <a:noFill/>
        </p:spPr>
        <p:txBody>
          <a:bodyPr wrap="square">
            <a:spAutoFit/>
          </a:bodyPr>
          <a:lstStyle/>
          <a:p>
            <a:pPr marL="342900" indent="-342900">
              <a:buAutoNum type="arabicPeriod"/>
            </a:pPr>
            <a:r>
              <a:rPr lang="en-GB" sz="1700"/>
              <a:t>Publish the name and contact details of Careers Leader on the website. </a:t>
            </a:r>
          </a:p>
          <a:p>
            <a:pPr marL="342900" indent="-342900">
              <a:buAutoNum type="arabicPeriod"/>
            </a:pPr>
            <a:endParaRPr lang="en-GB" sz="1700"/>
          </a:p>
          <a:p>
            <a:pPr marL="342900" indent="-342900">
              <a:buAutoNum type="arabicPeriod"/>
            </a:pPr>
            <a:r>
              <a:rPr lang="en-GB" sz="1700"/>
              <a:t>Publish details of the careers programme for young people and their parents. </a:t>
            </a:r>
          </a:p>
          <a:p>
            <a:pPr marL="342900" indent="-342900">
              <a:buAutoNum type="arabicPeriod"/>
            </a:pPr>
            <a:endParaRPr lang="en-GB" sz="1700"/>
          </a:p>
          <a:p>
            <a:pPr marL="342900" indent="-342900">
              <a:buAutoNum type="arabicPeriod"/>
            </a:pPr>
            <a:r>
              <a:rPr lang="en-GB" sz="1700"/>
              <a:t>SCHOOLS: </a:t>
            </a:r>
            <a:r>
              <a:rPr lang="en-GB" sz="1700">
                <a:hlinkClick r:id="rId2"/>
              </a:rPr>
              <a:t>Provider Access Legislation</a:t>
            </a:r>
            <a:r>
              <a:rPr lang="en-GB" sz="1700"/>
              <a:t>: Provide at least six encounters with approved providers of apprenticeships and technical education, for all students:</a:t>
            </a:r>
          </a:p>
          <a:p>
            <a:pPr marL="742950" lvl="1" indent="-285750">
              <a:buFont typeface="Arial" panose="020B0604020202020204" pitchFamily="34" charset="0"/>
              <a:buChar char="•"/>
            </a:pPr>
            <a:r>
              <a:rPr lang="en-GB" sz="1600"/>
              <a:t>Two encounters for pupils during the ‘first key phase’ (year 8 or 9) that are mandatory for all pupils to attend </a:t>
            </a:r>
          </a:p>
          <a:p>
            <a:pPr marL="742950" lvl="1" indent="-285750">
              <a:buFont typeface="Arial" panose="020B0604020202020204" pitchFamily="34" charset="0"/>
              <a:buChar char="•"/>
            </a:pPr>
            <a:r>
              <a:rPr lang="en-GB" sz="1600"/>
              <a:t>Two encounters for pupils during the ‘second key phase’ (year 10 or 11) that are mandatory for all pupils to attend </a:t>
            </a:r>
          </a:p>
          <a:p>
            <a:pPr marL="742950" lvl="1" indent="-285750">
              <a:buFont typeface="Arial" panose="020B0604020202020204" pitchFamily="34" charset="0"/>
              <a:buChar char="•"/>
            </a:pPr>
            <a:r>
              <a:rPr lang="en-GB" sz="1600"/>
              <a:t>Two encounters for pupils during the ‘third key phase’ (year 12 or 13) that are mandatory for the school to put on but optional for pupils to attend </a:t>
            </a:r>
          </a:p>
          <a:p>
            <a:pPr marL="342900" indent="-342900">
              <a:buAutoNum type="arabicPeriod"/>
            </a:pPr>
            <a:endParaRPr lang="en-GB"/>
          </a:p>
          <a:p>
            <a:pPr marL="342900" indent="-342900">
              <a:buAutoNum type="arabicPeriod"/>
            </a:pPr>
            <a:r>
              <a:rPr lang="en-GB" sz="1700"/>
              <a:t>Secure Level 6 trained Careers Advisers for personal guidance ensuring all students by 16 have one session and offered by before they are 18. </a:t>
            </a:r>
          </a:p>
          <a:p>
            <a:pPr marL="342900" indent="-342900">
              <a:buAutoNum type="arabicPeriod"/>
            </a:pPr>
            <a:endParaRPr lang="en-GB" sz="1700"/>
          </a:p>
          <a:p>
            <a:r>
              <a:rPr lang="en-GB" sz="1600">
                <a:solidFill>
                  <a:schemeClr val="tx2"/>
                </a:solidFill>
              </a:rPr>
              <a:t>For a full checklist visit: </a:t>
            </a:r>
            <a:r>
              <a:rPr lang="en-GB" sz="1200">
                <a:hlinkClick r:id="rId3"/>
              </a:rPr>
              <a:t>Guide for Education Leaders in schools and colleges | CEC Resource Directory (careersandenterprise.co.uk)</a:t>
            </a:r>
            <a:endParaRPr lang="en-GB" sz="1600"/>
          </a:p>
        </p:txBody>
      </p:sp>
      <p:sp>
        <p:nvSpPr>
          <p:cNvPr id="4" name="TextBox 3">
            <a:extLst>
              <a:ext uri="{FF2B5EF4-FFF2-40B4-BE49-F238E27FC236}">
                <a16:creationId xmlns:a16="http://schemas.microsoft.com/office/drawing/2014/main" id="{4AA126C0-72A5-3F34-C3E2-166BBF768B9B}"/>
              </a:ext>
            </a:extLst>
          </p:cNvPr>
          <p:cNvSpPr txBox="1"/>
          <p:nvPr/>
        </p:nvSpPr>
        <p:spPr>
          <a:xfrm>
            <a:off x="544947" y="2828835"/>
            <a:ext cx="2946400" cy="1200329"/>
          </a:xfrm>
          <a:prstGeom prst="rect">
            <a:avLst/>
          </a:prstGeom>
          <a:noFill/>
        </p:spPr>
        <p:txBody>
          <a:bodyPr wrap="square" rtlCol="0">
            <a:spAutoFit/>
          </a:bodyPr>
          <a:lstStyle/>
          <a:p>
            <a:r>
              <a:rPr lang="en-GB" sz="3600" b="1">
                <a:solidFill>
                  <a:schemeClr val="bg1"/>
                </a:solidFill>
              </a:rPr>
              <a:t>Statutory Duties</a:t>
            </a:r>
          </a:p>
        </p:txBody>
      </p:sp>
    </p:spTree>
    <p:extLst>
      <p:ext uri="{BB962C8B-B14F-4D97-AF65-F5344CB8AC3E}">
        <p14:creationId xmlns:p14="http://schemas.microsoft.com/office/powerpoint/2010/main" val="249809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8ADC49-085E-83B4-B8E9-7A68D37703B4}"/>
              </a:ext>
            </a:extLst>
          </p:cNvPr>
          <p:cNvSpPr txBox="1"/>
          <p:nvPr/>
        </p:nvSpPr>
        <p:spPr>
          <a:xfrm>
            <a:off x="702616" y="1100377"/>
            <a:ext cx="7568929" cy="4216539"/>
          </a:xfrm>
          <a:prstGeom prst="rect">
            <a:avLst/>
          </a:prstGeom>
          <a:noFill/>
        </p:spPr>
        <p:txBody>
          <a:bodyPr wrap="square">
            <a:spAutoFit/>
          </a:bodyPr>
          <a:lstStyle/>
          <a:p>
            <a:r>
              <a:rPr lang="en-GB" sz="2800" b="1">
                <a:solidFill>
                  <a:schemeClr val="tx2"/>
                </a:solidFill>
              </a:rPr>
              <a:t>Support from the Careers &amp; Enterprise Company</a:t>
            </a:r>
          </a:p>
          <a:p>
            <a:endParaRPr lang="en-GB"/>
          </a:p>
          <a:p>
            <a:endParaRPr lang="en-GB"/>
          </a:p>
          <a:p>
            <a:r>
              <a:rPr lang="en-GB"/>
              <a:t>The Careers &amp; Enterprise Company provide both local and national support for Governors, including:</a:t>
            </a:r>
          </a:p>
          <a:p>
            <a:endParaRPr lang="en-GB" sz="2000"/>
          </a:p>
          <a:p>
            <a:pPr marL="285750" indent="-285750">
              <a:buFont typeface="Arial" panose="020B0604020202020204" pitchFamily="34" charset="0"/>
              <a:buChar char="•"/>
            </a:pPr>
            <a:r>
              <a:rPr lang="en-GB"/>
              <a:t>Bespoke Governor resource page </a:t>
            </a:r>
            <a:r>
              <a:rPr lang="en-GB">
                <a:hlinkClick r:id="rId2"/>
              </a:rPr>
              <a:t>Resources for Governors | CEC Resource Directory (careersandenterprise.co.uk)</a:t>
            </a:r>
            <a:endParaRPr lang="en-GB"/>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a:t>Governor training and support  </a:t>
            </a:r>
            <a:r>
              <a:rPr lang="en-GB">
                <a:hlinkClick r:id="rId3"/>
              </a:rPr>
              <a:t>https://resources.careersandenterprise.co.uk/explore/online-training-modules</a:t>
            </a:r>
            <a:endParaRPr lang="en-GB"/>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a:t>Local Hub network </a:t>
            </a:r>
            <a:r>
              <a:rPr lang="en-GB">
                <a:hlinkClick r:id="rId4"/>
              </a:rPr>
              <a:t>Careers Hubs | The Careers and Enterprise Company</a:t>
            </a:r>
            <a:endParaRPr lang="en-GB"/>
          </a:p>
        </p:txBody>
      </p:sp>
    </p:spTree>
    <p:extLst>
      <p:ext uri="{BB962C8B-B14F-4D97-AF65-F5344CB8AC3E}">
        <p14:creationId xmlns:p14="http://schemas.microsoft.com/office/powerpoint/2010/main" val="387858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E85F16-0BB6-9947-7A9A-3736BDBF2996}"/>
              </a:ext>
            </a:extLst>
          </p:cNvPr>
          <p:cNvSpPr txBox="1"/>
          <p:nvPr/>
        </p:nvSpPr>
        <p:spPr>
          <a:xfrm>
            <a:off x="346045" y="510826"/>
            <a:ext cx="8179844" cy="1200329"/>
          </a:xfrm>
          <a:prstGeom prst="rect">
            <a:avLst/>
          </a:prstGeom>
          <a:noFill/>
        </p:spPr>
        <p:txBody>
          <a:bodyPr wrap="square" lIns="91440" tIns="45720" rIns="91440" bIns="45720" rtlCol="0" anchor="t">
            <a:spAutoFit/>
          </a:bodyPr>
          <a:lstStyle/>
          <a:p>
            <a:pPr defTabSz="457200">
              <a:defRPr/>
            </a:pPr>
            <a:r>
              <a:rPr lang="en-GB" sz="3600" b="1">
                <a:solidFill>
                  <a:srgbClr val="00A9A9"/>
                </a:solidFill>
                <a:latin typeface="Calibri" panose="020F0502020204030204"/>
              </a:rPr>
              <a:t>Raise the profile of your institution with Careers</a:t>
            </a:r>
            <a:r>
              <a:rPr kumimoji="0" lang="en-GB" sz="3600" b="1" i="0" u="none" strike="noStrike" kern="1200" cap="none" spc="0" normalizeH="0" baseline="0" noProof="0">
                <a:ln>
                  <a:noFill/>
                </a:ln>
                <a:solidFill>
                  <a:srgbClr val="00A9A9"/>
                </a:solidFill>
                <a:effectLst/>
                <a:uLnTx/>
                <a:uFillTx/>
                <a:latin typeface="Calibri" panose="020F0502020204030204"/>
                <a:ea typeface="+mn-ea"/>
                <a:cs typeface="+mn-cs"/>
              </a:rPr>
              <a:t> Leader Training</a:t>
            </a:r>
          </a:p>
        </p:txBody>
      </p:sp>
      <p:sp>
        <p:nvSpPr>
          <p:cNvPr id="4" name="TextBox 3">
            <a:extLst>
              <a:ext uri="{FF2B5EF4-FFF2-40B4-BE49-F238E27FC236}">
                <a16:creationId xmlns:a16="http://schemas.microsoft.com/office/drawing/2014/main" id="{325B9BD0-1724-5F35-17D0-3A887D232163}"/>
              </a:ext>
            </a:extLst>
          </p:cNvPr>
          <p:cNvSpPr txBox="1"/>
          <p:nvPr/>
        </p:nvSpPr>
        <p:spPr>
          <a:xfrm>
            <a:off x="346045" y="3294611"/>
            <a:ext cx="602647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37458"/>
                </a:solidFill>
                <a:effectLst/>
                <a:uLnTx/>
                <a:uFillTx/>
                <a:latin typeface="Calibri" panose="020F0502020204030204"/>
                <a:ea typeface="+mn-ea"/>
                <a:cs typeface="+mn-cs"/>
              </a:rPr>
              <a:t>Why it matters to your institution </a:t>
            </a:r>
          </a:p>
        </p:txBody>
      </p:sp>
      <p:cxnSp>
        <p:nvCxnSpPr>
          <p:cNvPr id="5" name="Straight Connector 4">
            <a:extLst>
              <a:ext uri="{FF2B5EF4-FFF2-40B4-BE49-F238E27FC236}">
                <a16:creationId xmlns:a16="http://schemas.microsoft.com/office/drawing/2014/main" id="{086ACD18-829A-3E5D-F9BF-842748BF2405}"/>
              </a:ext>
            </a:extLst>
          </p:cNvPr>
          <p:cNvCxnSpPr>
            <a:cxnSpLocks/>
          </p:cNvCxnSpPr>
          <p:nvPr/>
        </p:nvCxnSpPr>
        <p:spPr>
          <a:xfrm>
            <a:off x="428580" y="1047575"/>
            <a:ext cx="316976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E0C135A-4BB9-0D8D-05A8-088A284465DC}"/>
              </a:ext>
            </a:extLst>
          </p:cNvPr>
          <p:cNvSpPr/>
          <p:nvPr/>
        </p:nvSpPr>
        <p:spPr>
          <a:xfrm>
            <a:off x="0" y="6492880"/>
            <a:ext cx="12192000" cy="362606"/>
          </a:xfrm>
          <a:prstGeom prst="rect">
            <a:avLst/>
          </a:prstGeom>
          <a:solidFill>
            <a:srgbClr val="00A9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t>To find out more, please speak to your Careers Leader or Enterprise Coordinator. For any further enquiries, please contact a member of the team at careersleaders@careersandenterprise.co.uk</a:t>
            </a:r>
          </a:p>
        </p:txBody>
      </p:sp>
      <p:sp>
        <p:nvSpPr>
          <p:cNvPr id="10" name="TextBox 9">
            <a:extLst>
              <a:ext uri="{FF2B5EF4-FFF2-40B4-BE49-F238E27FC236}">
                <a16:creationId xmlns:a16="http://schemas.microsoft.com/office/drawing/2014/main" id="{CFCB9C39-16B9-04C3-9804-4E636ECB88E5}"/>
              </a:ext>
            </a:extLst>
          </p:cNvPr>
          <p:cNvSpPr txBox="1"/>
          <p:nvPr/>
        </p:nvSpPr>
        <p:spPr>
          <a:xfrm>
            <a:off x="422245" y="1773587"/>
            <a:ext cx="7444421" cy="138499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85857"/>
                </a:solidFill>
                <a:effectLst/>
                <a:uLnTx/>
                <a:uFillTx/>
                <a:latin typeface="Calibri" panose="020F0502020204030204"/>
                <a:ea typeface="+mn-ea"/>
                <a:cs typeface="+mn-cs"/>
              </a:rPr>
              <a:t>Careers education is a crucial part of every learner’s personal development and a vital way to increase engagement in and understanding of the curriculum.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585857"/>
              </a:solidFill>
              <a:effectLst/>
              <a:uLnTx/>
              <a:uFillTx/>
              <a:latin typeface="Calibri" panose="020F0502020204030204"/>
              <a:ea typeface="+mn-ea"/>
              <a:cs typeface="+mn-cs"/>
            </a:endParaRPr>
          </a:p>
          <a:p>
            <a:pPr defTabSz="457200">
              <a:defRPr/>
            </a:pPr>
            <a:r>
              <a:rPr kumimoji="0" lang="en-GB" sz="1400" b="0" i="0" u="none" strike="noStrike" kern="1200" cap="none" spc="0" normalizeH="0" baseline="0" noProof="0">
                <a:ln>
                  <a:noFill/>
                </a:ln>
                <a:solidFill>
                  <a:srgbClr val="585857"/>
                </a:solidFill>
                <a:effectLst/>
                <a:uLnTx/>
                <a:uFillTx/>
                <a:latin typeface="Calibri" panose="020F0502020204030204"/>
                <a:ea typeface="+mn-ea"/>
                <a:cs typeface="+mn-cs"/>
              </a:rPr>
              <a:t>A simple and effective way to maximise the influence of the work of your Careers Leader</a:t>
            </a:r>
            <a:r>
              <a:rPr lang="en-GB" sz="1400">
                <a:solidFill>
                  <a:srgbClr val="585857"/>
                </a:solidFill>
                <a:latin typeface="Calibri" panose="020F0502020204030204"/>
              </a:rPr>
              <a:t> and </a:t>
            </a:r>
            <a:r>
              <a:rPr kumimoji="0" lang="en-GB" sz="1400" b="0" i="0" u="none" strike="noStrike" kern="1200" cap="none" spc="0" normalizeH="0" baseline="0" noProof="0">
                <a:ln>
                  <a:noFill/>
                </a:ln>
                <a:solidFill>
                  <a:srgbClr val="585857"/>
                </a:solidFill>
                <a:effectLst/>
                <a:uLnTx/>
                <a:uFillTx/>
                <a:latin typeface="Calibri" panose="020F0502020204030204"/>
                <a:ea typeface="+mn-ea"/>
                <a:cs typeface="+mn-cs"/>
              </a:rPr>
              <a:t>positively impact on the outcomes of your </a:t>
            </a:r>
            <a:r>
              <a:rPr lang="en-GB" sz="1400">
                <a:solidFill>
                  <a:srgbClr val="585857"/>
                </a:solidFill>
                <a:latin typeface="Calibri" panose="020F0502020204030204"/>
              </a:rPr>
              <a:t>students is</a:t>
            </a:r>
            <a:r>
              <a:rPr kumimoji="0" lang="en-GB" sz="1400" b="0" i="0" u="none" strike="noStrike" kern="1200" cap="none" spc="0" normalizeH="0" baseline="0" noProof="0">
                <a:ln>
                  <a:noFill/>
                </a:ln>
                <a:solidFill>
                  <a:srgbClr val="585857"/>
                </a:solidFill>
                <a:effectLst/>
                <a:uLnTx/>
                <a:uFillTx/>
                <a:latin typeface="Calibri" panose="020F0502020204030204"/>
                <a:ea typeface="+mn-ea"/>
                <a:cs typeface="+mn-cs"/>
              </a:rPr>
              <a:t> to take advantage of our fully funded training opportunity.</a:t>
            </a:r>
            <a:r>
              <a:rPr lang="en-GB" sz="1400">
                <a:solidFill>
                  <a:srgbClr val="585857"/>
                </a:solidFill>
                <a:latin typeface="Calibri" panose="020F0502020204030204"/>
              </a:rPr>
              <a:t> </a:t>
            </a:r>
            <a:endParaRPr lang="en-GB">
              <a:ea typeface="+mn-ea"/>
              <a:cs typeface="+mn-cs"/>
            </a:endParaRPr>
          </a:p>
        </p:txBody>
      </p:sp>
      <p:sp>
        <p:nvSpPr>
          <p:cNvPr id="13" name="TextBox 12">
            <a:extLst>
              <a:ext uri="{FF2B5EF4-FFF2-40B4-BE49-F238E27FC236}">
                <a16:creationId xmlns:a16="http://schemas.microsoft.com/office/drawing/2014/main" id="{26E12B89-8AFD-A22B-011E-3C9384A368F7}"/>
              </a:ext>
            </a:extLst>
          </p:cNvPr>
          <p:cNvSpPr txBox="1"/>
          <p:nvPr/>
        </p:nvSpPr>
        <p:spPr>
          <a:xfrm>
            <a:off x="346046" y="3864431"/>
            <a:ext cx="7515909" cy="2031325"/>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
                <a:srgbClr val="026893"/>
              </a:buClr>
              <a:buSzTx/>
              <a:buFont typeface="Arial"/>
              <a:buChar char="•"/>
              <a:tabLst/>
              <a:defRPr/>
            </a:pPr>
            <a:r>
              <a:rPr kumimoji="0" lang="en-GB" sz="1400" b="0" i="0" u="none" strike="noStrike" kern="1200" cap="none" spc="0" normalizeH="0" baseline="0" noProof="0">
                <a:ln>
                  <a:noFill/>
                </a:ln>
                <a:effectLst/>
                <a:uLnTx/>
                <a:uFillTx/>
                <a:latin typeface="Calibri" panose="020F0502020204030204"/>
                <a:ea typeface="+mn-ea"/>
                <a:cs typeface="+mn-cs"/>
              </a:rPr>
              <a:t>The role of the Careers Leader is multi-faceted and requires training to make maximum impact on young peoples’ career decisions</a:t>
            </a:r>
            <a:endParaRPr lang="en-US">
              <a:cs typeface="Calibri"/>
            </a:endParaRPr>
          </a:p>
          <a:p>
            <a:pPr marL="285750" marR="0" lvl="0" indent="-285750" algn="l" defTabSz="457200" rtl="0" eaLnBrk="1" fontAlgn="auto" latinLnBrk="0" hangingPunct="1">
              <a:lnSpc>
                <a:spcPct val="100000"/>
              </a:lnSpc>
              <a:spcBef>
                <a:spcPts val="0"/>
              </a:spcBef>
              <a:spcAft>
                <a:spcPts val="0"/>
              </a:spcAft>
              <a:buClr>
                <a:srgbClr val="026893"/>
              </a:buClr>
              <a:buSzTx/>
              <a:buFont typeface="Arial"/>
              <a:buChar char="•"/>
              <a:tabLst/>
              <a:defRPr/>
            </a:pPr>
            <a:r>
              <a:rPr kumimoji="0" lang="en-GB" sz="1400" b="0" i="0" u="none" strike="noStrike" kern="1200" cap="none" spc="0" normalizeH="0" baseline="0" noProof="0">
                <a:ln>
                  <a:noFill/>
                </a:ln>
                <a:effectLst/>
                <a:uLnTx/>
                <a:uFillTx/>
                <a:latin typeface="Calibri" panose="020F0502020204030204"/>
                <a:ea typeface="+mn-ea"/>
                <a:cs typeface="+mn-cs"/>
              </a:rPr>
              <a:t>Trained Careers Leaders benefit your institutions wider improvement</a:t>
            </a:r>
            <a:endParaRPr lang="en-GB" sz="1400" b="0" i="0" u="none" strike="noStrike" kern="1200" cap="none" spc="0" normalizeH="0" baseline="0" noProof="0">
              <a:ln>
                <a:noFill/>
              </a:ln>
              <a:effectLst/>
              <a:uLnTx/>
              <a:uFillTx/>
              <a:latin typeface="Calibri" panose="020F0502020204030204"/>
              <a:cs typeface="Calibri" panose="020F0502020204030204"/>
            </a:endParaRPr>
          </a:p>
          <a:p>
            <a:pPr marL="285750" indent="-285750" defTabSz="457200">
              <a:buClr>
                <a:srgbClr val="026893"/>
              </a:buClr>
              <a:buFont typeface="Arial"/>
              <a:buChar char="•"/>
              <a:defRPr/>
            </a:pPr>
            <a:r>
              <a:rPr kumimoji="0" lang="en-GB" sz="1400" b="0" i="0" u="none" strike="noStrike" kern="1200" cap="none" spc="0" normalizeH="0" baseline="0" noProof="0">
                <a:ln>
                  <a:noFill/>
                </a:ln>
                <a:effectLst/>
                <a:uLnTx/>
                <a:uFillTx/>
                <a:latin typeface="Calibri" panose="020F0502020204030204"/>
                <a:ea typeface="+mn-ea"/>
                <a:cs typeface="+mn-cs"/>
              </a:rPr>
              <a:t>Drive better student destinations</a:t>
            </a:r>
            <a:r>
              <a:rPr lang="en-GB" sz="1400">
                <a:latin typeface="Calibri" panose="020F0502020204030204"/>
              </a:rPr>
              <a:t> </a:t>
            </a:r>
            <a:endParaRPr lang="en-GB" sz="1400" b="0" i="0" u="none" strike="noStrike" kern="1200" cap="none" spc="0" normalizeH="0" baseline="0" noProof="0">
              <a:ln>
                <a:noFill/>
              </a:ln>
              <a:effectLst/>
              <a:uLnTx/>
              <a:uFillTx/>
              <a:latin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
                <a:srgbClr val="026893"/>
              </a:buClr>
              <a:buSzTx/>
              <a:buFont typeface="Arial"/>
              <a:buChar char="•"/>
              <a:tabLst/>
              <a:defRPr/>
            </a:pPr>
            <a:r>
              <a:rPr kumimoji="0" lang="en-GB" sz="1400" b="0" i="0" u="none" strike="noStrike" kern="1200" cap="none" spc="0" normalizeH="0" baseline="0" noProof="0">
                <a:ln>
                  <a:noFill/>
                </a:ln>
                <a:effectLst/>
                <a:uLnTx/>
                <a:uFillTx/>
                <a:latin typeface="Calibri" panose="020F0502020204030204"/>
                <a:ea typeface="+mn-ea"/>
                <a:cs typeface="+mn-cs"/>
              </a:rPr>
              <a:t>Delivered at no cost to you, your school or college and in fact, you can claim £</a:t>
            </a:r>
            <a:r>
              <a:rPr lang="en-GB" sz="1400">
                <a:latin typeface="Calibri" panose="020F0502020204030204"/>
              </a:rPr>
              <a:t>1,000</a:t>
            </a:r>
            <a:r>
              <a:rPr kumimoji="0" lang="en-GB" sz="1400" b="0" i="0" u="none" strike="noStrike" kern="1200" cap="none" spc="0" normalizeH="0" baseline="0" noProof="0">
                <a:ln>
                  <a:noFill/>
                </a:ln>
                <a:effectLst/>
                <a:uLnTx/>
                <a:uFillTx/>
                <a:latin typeface="Calibri" panose="020F0502020204030204"/>
                <a:ea typeface="+mn-ea"/>
                <a:cs typeface="+mn-cs"/>
              </a:rPr>
              <a:t> on completion of the course</a:t>
            </a:r>
            <a:endParaRPr lang="en-GB" sz="1400" b="0" i="0" u="none" strike="noStrike" kern="1200" cap="none" spc="0" normalizeH="0" baseline="0" noProof="0">
              <a:ln>
                <a:noFill/>
              </a:ln>
              <a:effectLst/>
              <a:uLnTx/>
              <a:uFillTx/>
              <a:latin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
                <a:srgbClr val="026893"/>
              </a:buClr>
              <a:buSzTx/>
              <a:buFont typeface="Arial"/>
              <a:buChar char="•"/>
              <a:tabLst/>
              <a:defRPr/>
            </a:pPr>
            <a:r>
              <a:rPr kumimoji="0" lang="en-GB" sz="1400" b="0" i="0" u="none" strike="noStrike" kern="1200" cap="none" spc="0" normalizeH="0" baseline="0" noProof="0">
                <a:ln>
                  <a:noFill/>
                </a:ln>
                <a:effectLst/>
                <a:uLnTx/>
                <a:uFillTx/>
                <a:latin typeface="Calibri" panose="020F0502020204030204"/>
                <a:ea typeface="+mn-ea"/>
                <a:cs typeface="+mn-cs"/>
              </a:rPr>
              <a:t>Can be delivered in a flexible, time effective way, including distance learning</a:t>
            </a:r>
            <a:endParaRPr lang="en-GB" sz="1400" b="0" i="0" u="none" strike="noStrike" kern="1200" cap="none" spc="0" normalizeH="0" baseline="0" noProof="0">
              <a:ln>
                <a:noFill/>
              </a:ln>
              <a:effectLst/>
              <a:uLnTx/>
              <a:uFillTx/>
              <a:latin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
                <a:srgbClr val="026893"/>
              </a:buClr>
              <a:buSzTx/>
              <a:buFont typeface="Arial"/>
              <a:buChar char="•"/>
              <a:tabLst/>
              <a:defRPr/>
            </a:pPr>
            <a:r>
              <a:rPr kumimoji="0" lang="en-GB" sz="1400" b="0" i="0" u="none" strike="noStrike" kern="1200" cap="none" spc="0" normalizeH="0" baseline="0" noProof="0">
                <a:ln>
                  <a:noFill/>
                </a:ln>
                <a:effectLst/>
                <a:uLnTx/>
                <a:uFillTx/>
                <a:latin typeface="Calibri" panose="020F0502020204030204"/>
                <a:ea typeface="+mn-ea"/>
                <a:cs typeface="+mn-cs"/>
              </a:rPr>
              <a:t>Supports the recruitment and retention of a valued Careers Leader</a:t>
            </a:r>
            <a:endParaRPr lang="en-GB" sz="1400" b="0" i="0" u="none" strike="noStrike" kern="1200" cap="none" spc="0" normalizeH="0" baseline="0" noProof="0">
              <a:ln>
                <a:noFill/>
              </a:ln>
              <a:effectLst/>
              <a:uLnTx/>
              <a:uFillTx/>
              <a:latin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
                <a:srgbClr val="026893"/>
              </a:buClr>
              <a:buSzTx/>
              <a:buFont typeface="Arial"/>
              <a:buChar char="•"/>
              <a:tabLst/>
              <a:defRPr/>
            </a:pPr>
            <a:r>
              <a:rPr kumimoji="0" lang="en-GB" sz="1400" b="0" i="0" u="none" strike="noStrike" kern="1200" cap="none" spc="0" normalizeH="0" baseline="0" noProof="0">
                <a:ln>
                  <a:noFill/>
                </a:ln>
                <a:effectLst/>
                <a:uLnTx/>
                <a:uFillTx/>
                <a:latin typeface="Calibri" panose="020F0502020204030204"/>
                <a:ea typeface="+mn-ea"/>
                <a:cs typeface="+mn-cs"/>
              </a:rPr>
              <a:t>Enables Careers Leaders to interact and share knowledge with their peers and build networks</a:t>
            </a:r>
            <a:endParaRPr lang="en-GB" sz="1400" b="0" i="0" u="none" strike="noStrike" kern="1200" cap="none" spc="0" normalizeH="0" baseline="0" noProof="0">
              <a:ln>
                <a:noFill/>
              </a:ln>
              <a:effectLst/>
              <a:uLnTx/>
              <a:uFillTx/>
              <a:latin typeface="Calibri" panose="020F0502020204030204"/>
              <a:cs typeface="Calibri" panose="020F0502020204030204"/>
            </a:endParaRPr>
          </a:p>
        </p:txBody>
      </p:sp>
      <p:cxnSp>
        <p:nvCxnSpPr>
          <p:cNvPr id="14" name="Straight Connector 13">
            <a:extLst>
              <a:ext uri="{FF2B5EF4-FFF2-40B4-BE49-F238E27FC236}">
                <a16:creationId xmlns:a16="http://schemas.microsoft.com/office/drawing/2014/main" id="{5CBB972F-DB83-6ACE-4BF4-9078916765A0}"/>
              </a:ext>
            </a:extLst>
          </p:cNvPr>
          <p:cNvCxnSpPr>
            <a:cxnSpLocks/>
          </p:cNvCxnSpPr>
          <p:nvPr/>
        </p:nvCxnSpPr>
        <p:spPr>
          <a:xfrm>
            <a:off x="4014481" y="6310154"/>
            <a:ext cx="10986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B433DBA-A876-26E1-04FD-0BF220A9AFE9}"/>
              </a:ext>
            </a:extLst>
          </p:cNvPr>
          <p:cNvSpPr/>
          <p:nvPr/>
        </p:nvSpPr>
        <p:spPr>
          <a:xfrm>
            <a:off x="8789186" y="1667989"/>
            <a:ext cx="3026396" cy="4230659"/>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b="1" i="0" u="none" strike="noStrike" kern="1200" cap="none" spc="0" normalizeH="0" baseline="0" noProof="0">
              <a:ln>
                <a:noFill/>
              </a:ln>
              <a:solidFill>
                <a:schemeClr val="tx1"/>
              </a:solidFill>
              <a:effectLst/>
              <a:uLnTx/>
              <a:uFillTx/>
              <a:latin typeface="Calibri" panose="020F0502020204030204"/>
              <a:cs typeface="Calibri"/>
            </a:endParaRPr>
          </a:p>
          <a:p>
            <a:pPr defTabSz="457200">
              <a:defRPr/>
            </a:pPr>
            <a:r>
              <a:rPr lang="en-GB" sz="1400" b="1">
                <a:solidFill>
                  <a:schemeClr val="tx1"/>
                </a:solidFill>
                <a:latin typeface="Calibri" panose="020F0502020204030204"/>
              </a:rPr>
              <a:t>"</a:t>
            </a:r>
            <a:r>
              <a:rPr kumimoji="0" lang="en-GB" sz="1400" b="1" i="0" u="none" strike="noStrike" kern="1200" cap="none" spc="0" normalizeH="0" baseline="0" noProof="0">
                <a:ln>
                  <a:noFill/>
                </a:ln>
                <a:solidFill>
                  <a:schemeClr val="tx1"/>
                </a:solidFill>
                <a:effectLst/>
                <a:uLnTx/>
                <a:uFillTx/>
                <a:latin typeface="Calibri" panose="020F0502020204030204"/>
                <a:ea typeface="+mn-ea"/>
                <a:cs typeface="+mn-cs"/>
              </a:rPr>
              <a:t>The Careers Leader training course illuminated the breadth of my role and gave me the confidence to lead the development of the careers programme. Together with senior leaders and colleagues, we have achieved all eight Gatsby Benchmarks</a:t>
            </a:r>
            <a:r>
              <a:rPr lang="en-GB" sz="1400" b="1">
                <a:solidFill>
                  <a:schemeClr val="tx1"/>
                </a:solidFill>
                <a:latin typeface="Calibri" panose="020F0502020204030204"/>
              </a:rPr>
              <a:t>."</a:t>
            </a:r>
            <a:endParaRPr lang="en-GB" sz="1600" b="1">
              <a:solidFill>
                <a:schemeClr val="tx1"/>
              </a:solidFill>
              <a:latin typeface="Calibri" panose="020F0502020204030204"/>
              <a:cs typeface="Calibri"/>
            </a:endParaRPr>
          </a:p>
          <a:p>
            <a:pPr defTabSz="457200">
              <a:defRPr/>
            </a:pPr>
            <a:endParaRPr lang="en-GB" sz="1400" b="1">
              <a:solidFill>
                <a:schemeClr val="tx1"/>
              </a:solidFill>
              <a:latin typeface="Calibri" panose="020F0502020204030204"/>
              <a:cs typeface="Calibri"/>
            </a:endParaRPr>
          </a:p>
          <a:p>
            <a:pPr defTabSz="457200">
              <a:defRPr/>
            </a:pPr>
            <a:r>
              <a:rPr lang="en-GB" sz="1400" b="1">
                <a:solidFill>
                  <a:schemeClr val="tx1"/>
                </a:solidFill>
                <a:latin typeface="Calibri" panose="020F0502020204030204"/>
              </a:rPr>
              <a:t>- </a:t>
            </a:r>
            <a:r>
              <a:rPr kumimoji="0" lang="en-GB" sz="1400" b="1" i="0" u="none" strike="noStrike" kern="1200" cap="none" spc="0" normalizeH="0" baseline="0" noProof="0">
                <a:ln>
                  <a:noFill/>
                </a:ln>
                <a:solidFill>
                  <a:schemeClr val="tx1"/>
                </a:solidFill>
                <a:effectLst/>
                <a:uLnTx/>
                <a:uFillTx/>
                <a:latin typeface="Calibri" panose="020F0502020204030204"/>
                <a:ea typeface="+mn-ea"/>
                <a:cs typeface="+mn-cs"/>
              </a:rPr>
              <a:t>Yasmin Hagan, Careers </a:t>
            </a:r>
            <a:r>
              <a:rPr lang="en-GB" sz="1400" b="1">
                <a:solidFill>
                  <a:schemeClr val="tx1"/>
                </a:solidFill>
                <a:latin typeface="Calibri" panose="020F0502020204030204"/>
              </a:rPr>
              <a:t>Leader, Kings</a:t>
            </a:r>
            <a:r>
              <a:rPr kumimoji="0" lang="en-GB" sz="1400" b="1" i="0" u="none" strike="noStrike" kern="1200" cap="none" spc="0" normalizeH="0" baseline="0" noProof="0">
                <a:ln>
                  <a:noFill/>
                </a:ln>
                <a:solidFill>
                  <a:schemeClr val="tx1"/>
                </a:solidFill>
                <a:effectLst/>
                <a:uLnTx/>
                <a:uFillTx/>
                <a:latin typeface="Calibri" panose="020F0502020204030204"/>
                <a:ea typeface="+mn-ea"/>
                <a:cs typeface="+mn-cs"/>
              </a:rPr>
              <a:t> Leadership Hawthornes </a:t>
            </a: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Academy</a:t>
            </a:r>
            <a:endParaRPr lang="en-GB" sz="1600" i="0" u="none" strike="noStrike" kern="1200" cap="none" spc="0" normalizeH="0" baseline="0" noProof="0">
              <a:ln>
                <a:noFill/>
              </a:ln>
              <a:solidFill>
                <a:srgbClr val="FFFFFF"/>
              </a:solidFill>
              <a:effectLst/>
              <a:uLnTx/>
              <a:uFillTx/>
              <a:latin typeface="Calibri" panose="020F0502020204030204"/>
              <a:cs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8BE248D-2638-F89B-F87D-3448AF85547A}"/>
              </a:ext>
            </a:extLst>
          </p:cNvPr>
          <p:cNvSpPr txBox="1"/>
          <p:nvPr/>
        </p:nvSpPr>
        <p:spPr>
          <a:xfrm>
            <a:off x="346045" y="5978358"/>
            <a:ext cx="50281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A9A9"/>
                </a:solidFill>
                <a:effectLst/>
                <a:uLnTx/>
                <a:uFillTx/>
                <a:latin typeface="Calibri" panose="020F0502020204030204"/>
                <a:ea typeface="+mn-ea"/>
                <a:cs typeface="+mn-cs"/>
              </a:rPr>
              <a:t>Encourage your Careers Leader to enrol now!</a:t>
            </a:r>
          </a:p>
        </p:txBody>
      </p:sp>
    </p:spTree>
    <p:extLst>
      <p:ext uri="{BB962C8B-B14F-4D97-AF65-F5344CB8AC3E}">
        <p14:creationId xmlns:p14="http://schemas.microsoft.com/office/powerpoint/2010/main" val="113031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EC">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C" id="{24E2461E-3C61-4A0D-BF9B-54A2A33BFD5B}" vid="{1FBDF412-36CF-4B2B-B7CD-78C5C940363A}"/>
    </a:ext>
  </a:extLst>
</a:theme>
</file>

<file path=ppt/theme/theme2.xml><?xml version="1.0" encoding="utf-8"?>
<a:theme xmlns:a="http://schemas.openxmlformats.org/drawingml/2006/main" name="3_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slide - image">
  <a:themeElements>
    <a:clrScheme name="Custom 9">
      <a:dk1>
        <a:srgbClr val="484947"/>
      </a:dk1>
      <a:lt1>
        <a:srgbClr val="FFFFFF"/>
      </a:lt1>
      <a:dk2>
        <a:srgbClr val="00A8A8"/>
      </a:dk2>
      <a:lt2>
        <a:srgbClr val="026891"/>
      </a:lt2>
      <a:accent1>
        <a:srgbClr val="077875"/>
      </a:accent1>
      <a:accent2>
        <a:srgbClr val="114F43"/>
      </a:accent2>
      <a:accent3>
        <a:srgbClr val="515E91"/>
      </a:accent3>
      <a:accent4>
        <a:srgbClr val="026891"/>
      </a:accent4>
      <a:accent5>
        <a:srgbClr val="077875"/>
      </a:accent5>
      <a:accent6>
        <a:srgbClr val="114F43"/>
      </a:accent6>
      <a:hlink>
        <a:srgbClr val="00A8A8"/>
      </a:hlink>
      <a:folHlink>
        <a:srgbClr val="4849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450619BD974349B3EB207319B2D21A" ma:contentTypeVersion="16" ma:contentTypeDescription="Create a new document." ma:contentTypeScope="" ma:versionID="1c4ca85a40472927dba02a46b4e5166e">
  <xsd:schema xmlns:xsd="http://www.w3.org/2001/XMLSchema" xmlns:xs="http://www.w3.org/2001/XMLSchema" xmlns:p="http://schemas.microsoft.com/office/2006/metadata/properties" xmlns:ns3="d71d34c5-ab3c-4204-b0ad-e816bd15aed8" xmlns:ns4="211ec409-c8c1-4129-9dc6-23d48b09ecdb" targetNamespace="http://schemas.microsoft.com/office/2006/metadata/properties" ma:root="true" ma:fieldsID="a0daaa7233afaa599338f628565f6c23" ns3:_="" ns4:_="">
    <xsd:import namespace="d71d34c5-ab3c-4204-b0ad-e816bd15aed8"/>
    <xsd:import namespace="211ec409-c8c1-4129-9dc6-23d48b09ecd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d34c5-ab3c-4204-b0ad-e816bd15ae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1ec409-c8c1-4129-9dc6-23d48b09ec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71d34c5-ab3c-4204-b0ad-e816bd15aed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4C188A-DB95-4B6C-91DE-EA7224404C57}">
  <ds:schemaRefs>
    <ds:schemaRef ds:uri="211ec409-c8c1-4129-9dc6-23d48b09ecdb"/>
    <ds:schemaRef ds:uri="d71d34c5-ab3c-4204-b0ad-e816bd15ae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DC341B-6E1F-4371-8E8A-9E7BF0D493EC}">
  <ds:schemaRefs>
    <ds:schemaRef ds:uri="211ec409-c8c1-4129-9dc6-23d48b09ecdb"/>
    <ds:schemaRef ds:uri="d71d34c5-ab3c-4204-b0ad-e816bd15ae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AFF3884-E88E-40FF-8ECF-3BC6AE0A00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CEC</Template>
  <Application>Microsoft Office PowerPoint</Application>
  <PresentationFormat>Widescreen</PresentationFormat>
  <Slides>16</Slides>
  <Notes>0</Notes>
  <HiddenSlides>0</HiddenSlide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CEC</vt:lpstr>
      <vt:lpstr>3_Office Theme</vt:lpstr>
      <vt:lpstr>Main slide -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Green</dc:creator>
  <cp:revision>3</cp:revision>
  <dcterms:created xsi:type="dcterms:W3CDTF">2024-01-19T13:43:56Z</dcterms:created>
  <dcterms:modified xsi:type="dcterms:W3CDTF">2024-01-24T16:28:43Z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0x0101001B450619BD974349B3EB207319B2D21A</vt:lpwstr>
  </property>
</Properties>
</file>