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0" r:id="rId6"/>
  </p:sldMasterIdLst>
  <p:notesMasterIdLst>
    <p:notesMasterId r:id="rId36"/>
  </p:notesMasterIdLst>
  <p:sldIdLst>
    <p:sldId id="257" r:id="rId7"/>
    <p:sldId id="286" r:id="rId8"/>
    <p:sldId id="267" r:id="rId9"/>
    <p:sldId id="256" r:id="rId10"/>
    <p:sldId id="310" r:id="rId11"/>
    <p:sldId id="325" r:id="rId12"/>
    <p:sldId id="309" r:id="rId13"/>
    <p:sldId id="320" r:id="rId14"/>
    <p:sldId id="291" r:id="rId15"/>
    <p:sldId id="306" r:id="rId16"/>
    <p:sldId id="307" r:id="rId17"/>
    <p:sldId id="305" r:id="rId18"/>
    <p:sldId id="308" r:id="rId19"/>
    <p:sldId id="315" r:id="rId20"/>
    <p:sldId id="304" r:id="rId21"/>
    <p:sldId id="314" r:id="rId22"/>
    <p:sldId id="311" r:id="rId23"/>
    <p:sldId id="324" r:id="rId24"/>
    <p:sldId id="292" r:id="rId25"/>
    <p:sldId id="294" r:id="rId26"/>
    <p:sldId id="262" r:id="rId27"/>
    <p:sldId id="326" r:id="rId28"/>
    <p:sldId id="327" r:id="rId29"/>
    <p:sldId id="317" r:id="rId30"/>
    <p:sldId id="323" r:id="rId31"/>
    <p:sldId id="316" r:id="rId32"/>
    <p:sldId id="301" r:id="rId33"/>
    <p:sldId id="302" r:id="rId34"/>
    <p:sldId id="30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emence Bernard-Colombat" initials="CB" lastIdx="2" clrIdx="0">
    <p:extLst>
      <p:ext uri="{19B8F6BF-5375-455C-9EA6-DF929625EA0E}">
        <p15:presenceInfo xmlns:p15="http://schemas.microsoft.com/office/powerpoint/2012/main" userId="S::clemence@hopscotchconsulting.co.uk::225ee9d0-5b89-47ba-be8a-cb4c2990d53a" providerId="AD"/>
      </p:ext>
    </p:extLst>
  </p:cmAuthor>
  <p:cmAuthor id="2" name="Tiffany Barwick" initials="TB" lastIdx="2" clrIdx="1">
    <p:extLst>
      <p:ext uri="{19B8F6BF-5375-455C-9EA6-DF929625EA0E}">
        <p15:presenceInfo xmlns:p15="http://schemas.microsoft.com/office/powerpoint/2012/main" userId="S::tiff@hopscotchconsulting.co.uk::91e5cad7-703e-4385-80c2-21f2f62ba015" providerId="AD"/>
      </p:ext>
    </p:extLst>
  </p:cmAuthor>
  <p:cmAuthor id="3" name="Isabella Park" initials="IP" lastIdx="10" clrIdx="2">
    <p:extLst>
      <p:ext uri="{19B8F6BF-5375-455C-9EA6-DF929625EA0E}">
        <p15:presenceInfo xmlns:p15="http://schemas.microsoft.com/office/powerpoint/2012/main" userId="65e5f55ea71344b4" providerId="Windows Live"/>
      </p:ext>
    </p:extLst>
  </p:cmAuthor>
  <p:cmAuthor id="4" name="Robert Cremona" initials="RC" lastIdx="2" clrIdx="3">
    <p:extLst>
      <p:ext uri="{19B8F6BF-5375-455C-9EA6-DF929625EA0E}">
        <p15:presenceInfo xmlns:p15="http://schemas.microsoft.com/office/powerpoint/2012/main" userId="S::Robert.Cremona@gatsby.org.uk::7b0e2013-2ff3-4188-931f-d55cbe2fa927" providerId="AD"/>
      </p:ext>
    </p:extLst>
  </p:cmAuthor>
  <p:cmAuthor id="5" name="Beth Jones" initials="BJ" lastIdx="8" clrIdx="4">
    <p:extLst>
      <p:ext uri="{19B8F6BF-5375-455C-9EA6-DF929625EA0E}">
        <p15:presenceInfo xmlns:p15="http://schemas.microsoft.com/office/powerpoint/2012/main" userId="S::bj@gatsby.org.uk::583c0d49-59a2-4fde-8f0c-1206651206e8" providerId="AD"/>
      </p:ext>
    </p:extLst>
  </p:cmAuthor>
  <p:cmAuthor id="6" name="Sophie Farrington" initials="SF" lastIdx="1" clrIdx="5">
    <p:extLst>
      <p:ext uri="{19B8F6BF-5375-455C-9EA6-DF929625EA0E}">
        <p15:presenceInfo xmlns:p15="http://schemas.microsoft.com/office/powerpoint/2012/main" userId="S::sophie@hopscotchconsulting.co.uk::0c59e725-ed14-4c74-9cf4-055bafde89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A5C"/>
    <a:srgbClr val="DF591C"/>
    <a:srgbClr val="162A49"/>
    <a:srgbClr val="2733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53" autoAdjust="0"/>
    <p:restoredTop sz="79206" autoAdjust="0"/>
  </p:normalViewPr>
  <p:slideViewPr>
    <p:cSldViewPr snapToGrid="0" snapToObjects="1">
      <p:cViewPr varScale="1">
        <p:scale>
          <a:sx n="53" d="100"/>
          <a:sy n="53" d="100"/>
        </p:scale>
        <p:origin x="496" y="36"/>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B7BD"/>
              </a:solidFill>
              <a:ln w="19050">
                <a:solidFill>
                  <a:schemeClr val="lt1"/>
                </a:solidFill>
              </a:ln>
              <a:effectLst/>
            </c:spPr>
            <c:extLst>
              <c:ext xmlns:c16="http://schemas.microsoft.com/office/drawing/2014/chart" uri="{C3380CC4-5D6E-409C-BE32-E72D297353CC}">
                <c16:uniqueId val="{00000001-E556-4263-BB7F-9634B7B604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556-4263-BB7F-9634B7B604E1}"/>
              </c:ext>
            </c:extLst>
          </c:dPt>
          <c:dPt>
            <c:idx val="2"/>
            <c:bubble3D val="0"/>
            <c:spPr>
              <a:solidFill>
                <a:srgbClr val="162A49"/>
              </a:solidFill>
              <a:ln w="19050">
                <a:solidFill>
                  <a:schemeClr val="lt1"/>
                </a:solidFill>
              </a:ln>
              <a:effectLst/>
            </c:spPr>
            <c:extLst>
              <c:ext xmlns:c16="http://schemas.microsoft.com/office/drawing/2014/chart" uri="{C3380CC4-5D6E-409C-BE32-E72D297353CC}">
                <c16:uniqueId val="{00000005-E556-4263-BB7F-9634B7B604E1}"/>
              </c:ext>
            </c:extLst>
          </c:dPt>
          <c:dPt>
            <c:idx val="3"/>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7-E556-4263-BB7F-9634B7B604E1}"/>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56-4263-BB7F-9634B7B604E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56-4263-BB7F-9634B7B604E1}"/>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56-4263-BB7F-9634B7B604E1}"/>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556-4263-BB7F-9634B7B604E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Group 1</c:v>
                </c:pt>
                <c:pt idx="1">
                  <c:v>Group 2</c:v>
                </c:pt>
                <c:pt idx="2">
                  <c:v>Group 3</c:v>
                </c:pt>
                <c:pt idx="3">
                  <c:v>Group 4</c:v>
                </c:pt>
              </c:strCache>
            </c:strRef>
          </c:cat>
          <c:val>
            <c:numRef>
              <c:f>Sheet1!$B$2:$B$5</c:f>
              <c:numCache>
                <c:formatCode>0%</c:formatCode>
                <c:ptCount val="4"/>
                <c:pt idx="0">
                  <c:v>0.38</c:v>
                </c:pt>
                <c:pt idx="1">
                  <c:v>0.3</c:v>
                </c:pt>
                <c:pt idx="2">
                  <c:v>0.21</c:v>
                </c:pt>
                <c:pt idx="3">
                  <c:v>0.1</c:v>
                </c:pt>
              </c:numCache>
            </c:numRef>
          </c:val>
          <c:extLst>
            <c:ext xmlns:c16="http://schemas.microsoft.com/office/drawing/2014/chart" uri="{C3380CC4-5D6E-409C-BE32-E72D297353CC}">
              <c16:uniqueId val="{00000008-E556-4263-BB7F-9634B7B604E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6142604174892014"/>
          <c:y val="0.86530592147375407"/>
          <c:w val="0.83857395825107983"/>
          <c:h val="0.1346940785262459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C322A-E082-4B17-9315-79E59D6E79B7}" type="datetimeFigureOut">
              <a:rPr lang="en-GB" smtClean="0"/>
              <a:t>05/10/2021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79CDB-543F-47B3-BBCA-B1B076C7BA82}" type="slidenum">
              <a:rPr lang="en-GB" smtClean="0"/>
              <a:t>‹#›</a:t>
            </a:fld>
            <a:endParaRPr lang="en-GB"/>
          </a:p>
        </p:txBody>
      </p:sp>
    </p:spTree>
    <p:extLst>
      <p:ext uri="{BB962C8B-B14F-4D97-AF65-F5344CB8AC3E}">
        <p14:creationId xmlns:p14="http://schemas.microsoft.com/office/powerpoint/2010/main" val="184356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a:t>
            </a:fld>
            <a:endParaRPr lang="en-GB"/>
          </a:p>
        </p:txBody>
      </p:sp>
    </p:spTree>
    <p:extLst>
      <p:ext uri="{BB962C8B-B14F-4D97-AF65-F5344CB8AC3E}">
        <p14:creationId xmlns:p14="http://schemas.microsoft.com/office/powerpoint/2010/main" val="3432313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that Gatsby undertook research in 2019 and 2020 looking at parents’ influence on their child’s options decision-making</a:t>
            </a:r>
          </a:p>
          <a:p>
            <a:r>
              <a:rPr lang="en-GB" dirty="0"/>
              <a:t>They spoke to careers leaders, teachers and the SLT.</a:t>
            </a:r>
          </a:p>
          <a:p>
            <a:r>
              <a:rPr lang="en-GB" dirty="0"/>
              <a:t>Talk through the key findings and explain that these can be found on p5 of the toolkit.</a:t>
            </a:r>
          </a:p>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11</a:t>
            </a:fld>
            <a:endParaRPr lang="en-GB"/>
          </a:p>
        </p:txBody>
      </p:sp>
    </p:spTree>
    <p:extLst>
      <p:ext uri="{BB962C8B-B14F-4D97-AF65-F5344CB8AC3E}">
        <p14:creationId xmlns:p14="http://schemas.microsoft.com/office/powerpoint/2010/main" val="1007032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Gatsby’s research identified four broad parent groups and how schools/colleges can best target each group.</a:t>
            </a:r>
          </a:p>
          <a:p>
            <a:r>
              <a:rPr lang="en-GB" dirty="0"/>
              <a:t>The research was carried out across England – so your school/college may have more than the average of a particular kind of parent group. </a:t>
            </a:r>
          </a:p>
          <a:p>
            <a:r>
              <a:rPr lang="en-GB" dirty="0"/>
              <a:t>Even if you have small numbers of certain parent groups, it’s important to try to reach all parents with your careers and options provision.</a:t>
            </a:r>
          </a:p>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12</a:t>
            </a:fld>
            <a:endParaRPr lang="en-GB"/>
          </a:p>
        </p:txBody>
      </p:sp>
    </p:spTree>
    <p:extLst>
      <p:ext uri="{BB962C8B-B14F-4D97-AF65-F5344CB8AC3E}">
        <p14:creationId xmlns:p14="http://schemas.microsoft.com/office/powerpoint/2010/main" val="1326148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13</a:t>
            </a:fld>
            <a:endParaRPr lang="en-GB"/>
          </a:p>
        </p:txBody>
      </p:sp>
    </p:spTree>
    <p:extLst>
      <p:ext uri="{BB962C8B-B14F-4D97-AF65-F5344CB8AC3E}">
        <p14:creationId xmlns:p14="http://schemas.microsoft.com/office/powerpoint/2010/main" val="1834336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help bring to life the role parents can play, show this film that includes parents and their children – it was unscripted but with prompts given to encourage them to develop the conversation further - it shows the impact that with a little support parents can hold really inspiring and motivating conversations with their children and discover things they didn’t know already about their child’s aspirations.</a:t>
            </a:r>
          </a:p>
          <a:p>
            <a:endParaRPr lang="en-GB" dirty="0"/>
          </a:p>
          <a:p>
            <a:r>
              <a:rPr lang="en-GB" dirty="0"/>
              <a:t>The video should play when you click in the presentation. Alternatively it can be found here https://www.talkingfutures.org.uk/resource/family-conversations-film/ </a:t>
            </a:r>
          </a:p>
        </p:txBody>
      </p:sp>
      <p:sp>
        <p:nvSpPr>
          <p:cNvPr id="4" name="Slide Number Placeholder 3"/>
          <p:cNvSpPr>
            <a:spLocks noGrp="1"/>
          </p:cNvSpPr>
          <p:nvPr>
            <p:ph type="sldNum" sz="quarter" idx="5"/>
          </p:nvPr>
        </p:nvSpPr>
        <p:spPr/>
        <p:txBody>
          <a:bodyPr/>
          <a:lstStyle/>
          <a:p>
            <a:fld id="{5A479CDB-543F-47B3-BBCA-B1B076C7BA82}" type="slidenum">
              <a:rPr lang="en-GB" smtClean="0"/>
              <a:t>14</a:t>
            </a:fld>
            <a:endParaRPr lang="en-GB"/>
          </a:p>
        </p:txBody>
      </p:sp>
    </p:spTree>
    <p:extLst>
      <p:ext uri="{BB962C8B-B14F-4D97-AF65-F5344CB8AC3E}">
        <p14:creationId xmlns:p14="http://schemas.microsoft.com/office/powerpoint/2010/main" val="347331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Gatsby’s research identified 11 recommendations for parental engagement. Be ready to explain the recommendations in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b="1" kern="1200" dirty="0">
                <a:solidFill>
                  <a:schemeClr val="tx1"/>
                </a:solidFill>
                <a:effectLst/>
                <a:latin typeface="+mn-lt"/>
                <a:ea typeface="+mn-ea"/>
                <a:cs typeface="+mn-cs"/>
              </a:rPr>
              <a:t>1. Provide timely careers information </a:t>
            </a:r>
            <a:endParaRPr lang="en-GB" dirty="0"/>
          </a:p>
          <a:p>
            <a:r>
              <a:rPr lang="en-GB" sz="1200" kern="1200" dirty="0">
                <a:solidFill>
                  <a:schemeClr val="tx1"/>
                </a:solidFill>
                <a:effectLst/>
                <a:latin typeface="+mn-lt"/>
                <a:ea typeface="+mn-ea"/>
                <a:cs typeface="+mn-cs"/>
              </a:rPr>
              <a:t>Evidence shows parents begin conversations with their children on careers choices early. For example, in schools this can be from Year 7. This highlights the need to provide supporting information to parents as soon as a student joins a school or college. Signposting to the support a school or college can offer to parents around career guidance during the student transition process is important, and should be reiterated frequently. </a:t>
            </a:r>
            <a:endParaRPr lang="en-GB" dirty="0"/>
          </a:p>
          <a:p>
            <a:r>
              <a:rPr lang="en-GB" sz="1200" b="1" kern="1200" dirty="0">
                <a:solidFill>
                  <a:schemeClr val="tx1"/>
                </a:solidFill>
                <a:effectLst/>
                <a:latin typeface="+mn-lt"/>
                <a:ea typeface="+mn-ea"/>
                <a:cs typeface="+mn-cs"/>
              </a:rPr>
              <a:t>2. Build on current parental engagement </a:t>
            </a:r>
            <a:endParaRPr lang="en-GB" dirty="0"/>
          </a:p>
          <a:p>
            <a:r>
              <a:rPr lang="en-GB" sz="1200" kern="1200" dirty="0">
                <a:solidFill>
                  <a:schemeClr val="tx1"/>
                </a:solidFill>
                <a:effectLst/>
                <a:latin typeface="+mn-lt"/>
                <a:ea typeface="+mn-ea"/>
                <a:cs typeface="+mn-cs"/>
              </a:rPr>
              <a:t>The research found that it is highly effective, in developing a parental engagement strategy around careers, to make use of and extend existing communication channels between parents and the school or college. Parents’ forums, links with parent governors and other parental involvement activities can all be developed to engage parents in young people’s careers and education choices, and share success stories about careers provision. </a:t>
            </a:r>
          </a:p>
          <a:p>
            <a:r>
              <a:rPr lang="en-GB" sz="1200" b="1" kern="1200" dirty="0">
                <a:solidFill>
                  <a:schemeClr val="tx1"/>
                </a:solidFill>
                <a:effectLst/>
                <a:latin typeface="+mn-lt"/>
                <a:ea typeface="+mn-ea"/>
                <a:cs typeface="+mn-cs"/>
              </a:rPr>
              <a:t>3. Co-create with parents </a:t>
            </a:r>
            <a:endParaRPr lang="en-GB" dirty="0"/>
          </a:p>
          <a:p>
            <a:r>
              <a:rPr lang="en-GB" sz="1200" kern="1200" dirty="0">
                <a:solidFill>
                  <a:schemeClr val="tx1"/>
                </a:solidFill>
                <a:effectLst/>
                <a:latin typeface="+mn-lt"/>
                <a:ea typeface="+mn-ea"/>
                <a:cs typeface="+mn-cs"/>
              </a:rPr>
              <a:t>If you don’t already consult parents and shape your careers activities around their needs and concerns, you may find this drives informed and supportive interest. The most effective parental engagement strategies involve planning, collaboration and continuous improvement using parent feedback. This supports Gatsby Benchmark 1 in which a stable careers programme is developed through evaluation and improvement. </a:t>
            </a:r>
            <a:endParaRPr lang="en-GB" dirty="0"/>
          </a:p>
          <a:p>
            <a:r>
              <a:rPr lang="en-GB" sz="1200" b="1" kern="1200" dirty="0">
                <a:solidFill>
                  <a:schemeClr val="tx1"/>
                </a:solidFill>
                <a:effectLst/>
                <a:latin typeface="+mn-lt"/>
                <a:ea typeface="+mn-ea"/>
                <a:cs typeface="+mn-cs"/>
              </a:rPr>
              <a:t>4. Create a parent-friendly environment </a:t>
            </a:r>
            <a:endParaRPr lang="en-GB" dirty="0"/>
          </a:p>
          <a:p>
            <a:r>
              <a:rPr lang="en-GB" sz="1200" kern="1200" dirty="0">
                <a:solidFill>
                  <a:schemeClr val="tx1"/>
                </a:solidFill>
                <a:effectLst/>
                <a:latin typeface="+mn-lt"/>
                <a:ea typeface="+mn-ea"/>
                <a:cs typeface="+mn-cs"/>
              </a:rPr>
              <a:t>Consider organising smaller group activities in different locations and at times of the day when parents are likely to be available, such as breakfast meetings, evening careers guidance sessions or coffee clubs. These can increase engagement by making parents feel more welcome at school or college. </a:t>
            </a:r>
            <a:endParaRPr lang="en-GB" dirty="0"/>
          </a:p>
          <a:p>
            <a:r>
              <a:rPr lang="en-GB" sz="1200" b="1" kern="1200" dirty="0">
                <a:solidFill>
                  <a:schemeClr val="tx1"/>
                </a:solidFill>
                <a:effectLst/>
                <a:latin typeface="+mn-lt"/>
                <a:ea typeface="+mn-ea"/>
                <a:cs typeface="+mn-cs"/>
              </a:rPr>
              <a:t>5. Build trust with socially-disadvantaged families </a:t>
            </a:r>
            <a:endParaRPr lang="en-GB" dirty="0"/>
          </a:p>
          <a:p>
            <a:r>
              <a:rPr lang="en-GB" sz="1200" kern="1200" dirty="0">
                <a:solidFill>
                  <a:schemeClr val="tx1"/>
                </a:solidFill>
                <a:effectLst/>
                <a:latin typeface="+mn-lt"/>
                <a:ea typeface="+mn-ea"/>
                <a:cs typeface="+mn-cs"/>
              </a:rPr>
              <a:t>When planning activities, think about different parent groups and how to reach them. The research found that communication with the hardest-to-reach parents needs to be targeted, personalised in terms of their needs and their children’s interests and appropriate in terms of content and timing. Workshops with small numbers offer more opportunity for tailored support. You may want to consider specific aspiration raising activities that cover educational and personal development, such as those offered by third- sector organisations and charities. </a:t>
            </a:r>
            <a:endParaRPr lang="en-GB" dirty="0"/>
          </a:p>
          <a:p>
            <a:r>
              <a:rPr lang="en-GB" sz="1200" b="1" kern="1200" dirty="0">
                <a:solidFill>
                  <a:schemeClr val="tx1"/>
                </a:solidFill>
                <a:effectLst/>
                <a:latin typeface="+mn-lt"/>
                <a:ea typeface="+mn-ea"/>
                <a:cs typeface="+mn-cs"/>
              </a:rPr>
              <a:t>6. Refocus careers activities to involve parents </a:t>
            </a:r>
            <a:endParaRPr lang="en-GB" dirty="0"/>
          </a:p>
          <a:p>
            <a:r>
              <a:rPr lang="en-GB" sz="1200" kern="1200" dirty="0">
                <a:solidFill>
                  <a:schemeClr val="tx1"/>
                </a:solidFill>
                <a:effectLst/>
                <a:latin typeface="+mn-lt"/>
                <a:ea typeface="+mn-ea"/>
                <a:cs typeface="+mn-cs"/>
              </a:rPr>
              <a:t>It’s good practice to invite parents to existing activities such as careers fairs, open days and where appropriate their child’s personal guidance session. You may also want to design new activities that engage parents, employers and the local community, such as ‘meet the employer events’, ‘guess my job’ and informational events on topics requested by parents. Section 5 of this toolkit provides an overview of the activities developed as part of </a:t>
            </a:r>
            <a:r>
              <a:rPr lang="en-GB" sz="1200" i="1" kern="1200" dirty="0">
                <a:solidFill>
                  <a:schemeClr val="tx1"/>
                </a:solidFill>
                <a:effectLst/>
                <a:latin typeface="+mn-lt"/>
                <a:ea typeface="+mn-ea"/>
                <a:cs typeface="+mn-cs"/>
              </a:rPr>
              <a:t>Talking Futures </a:t>
            </a:r>
            <a:r>
              <a:rPr lang="en-GB" sz="1200" kern="1200" dirty="0">
                <a:solidFill>
                  <a:schemeClr val="tx1"/>
                </a:solidFill>
                <a:effectLst/>
                <a:latin typeface="+mn-lt"/>
                <a:ea typeface="+mn-ea"/>
                <a:cs typeface="+mn-cs"/>
              </a:rPr>
              <a:t>which are all available online and can be used as a starting point for refocusing your provision. </a:t>
            </a:r>
            <a:endParaRPr lang="en-GB" dirty="0"/>
          </a:p>
          <a:p>
            <a:r>
              <a:rPr lang="en-GB" sz="1200" b="1" kern="1200" dirty="0">
                <a:solidFill>
                  <a:schemeClr val="tx1"/>
                </a:solidFill>
                <a:effectLst/>
                <a:latin typeface="+mn-lt"/>
                <a:ea typeface="+mn-ea"/>
                <a:cs typeface="+mn-cs"/>
              </a:rPr>
              <a:t>7. Stimulate family conversations </a:t>
            </a:r>
            <a:endParaRPr lang="en-GB" dirty="0"/>
          </a:p>
          <a:p>
            <a:r>
              <a:rPr lang="en-GB" sz="1200" kern="1200" dirty="0">
                <a:solidFill>
                  <a:schemeClr val="tx1"/>
                </a:solidFill>
                <a:effectLst/>
                <a:latin typeface="+mn-lt"/>
                <a:ea typeface="+mn-ea"/>
                <a:cs typeface="+mn-cs"/>
              </a:rPr>
              <a:t>Research shows that a shared understanding between parents and young people of young people’s career direction is essential for progressing thinking and career development. Prompt students to discuss their careers and options choices with their parents. Workshops involving </a:t>
            </a:r>
            <a:endParaRPr lang="en-GB" dirty="0"/>
          </a:p>
          <a:p>
            <a:r>
              <a:rPr lang="en-GB" sz="1200" kern="1200" dirty="0">
                <a:solidFill>
                  <a:schemeClr val="tx1"/>
                </a:solidFill>
                <a:effectLst/>
                <a:latin typeface="+mn-lt"/>
                <a:ea typeface="+mn-ea"/>
                <a:cs typeface="+mn-cs"/>
              </a:rPr>
              <a:t>both parents and young people create a shared careers- related experience and can support future dialogue between the institution and the family. </a:t>
            </a:r>
            <a:endParaRPr lang="en-GB" dirty="0"/>
          </a:p>
          <a:p>
            <a:r>
              <a:rPr lang="en-GB" sz="1200" b="1" kern="1200" dirty="0">
                <a:solidFill>
                  <a:schemeClr val="tx1"/>
                </a:solidFill>
                <a:effectLst/>
                <a:latin typeface="+mn-lt"/>
                <a:ea typeface="+mn-ea"/>
                <a:cs typeface="+mn-cs"/>
              </a:rPr>
              <a:t>8. Combine home and school </a:t>
            </a:r>
            <a:endParaRPr lang="en-GB" dirty="0"/>
          </a:p>
          <a:p>
            <a:r>
              <a:rPr lang="en-GB" sz="1200" kern="1200" dirty="0">
                <a:solidFill>
                  <a:schemeClr val="tx1"/>
                </a:solidFill>
                <a:effectLst/>
                <a:latin typeface="+mn-lt"/>
                <a:ea typeface="+mn-ea"/>
                <a:cs typeface="+mn-cs"/>
              </a:rPr>
              <a:t>Starting activities in institutions which they then take home to complete has been effective at encouraging parents to get involved. Classroom teachers can play a key role by designing classroom and homework activities that promote careers discussions, particularly related to their subject areas. It also works well to target careers presentations from employers and education providers by subject, and involve the relevant teaching staff, as we know from the research that parents often prefer to speak to subject staff who know their child well, about their child’s aspirations. </a:t>
            </a:r>
            <a:endParaRPr lang="en-GB" dirty="0"/>
          </a:p>
          <a:p>
            <a:r>
              <a:rPr lang="en-GB" sz="1200" b="1" kern="1200" dirty="0">
                <a:solidFill>
                  <a:schemeClr val="tx1"/>
                </a:solidFill>
                <a:effectLst/>
                <a:latin typeface="+mn-lt"/>
                <a:ea typeface="+mn-ea"/>
                <a:cs typeface="+mn-cs"/>
              </a:rPr>
              <a:t>9. Offer a blended delivery </a:t>
            </a:r>
            <a:endParaRPr lang="en-GB" dirty="0"/>
          </a:p>
          <a:p>
            <a:r>
              <a:rPr lang="en-GB" sz="1200" kern="1200" dirty="0">
                <a:solidFill>
                  <a:schemeClr val="tx1"/>
                </a:solidFill>
                <a:effectLst/>
                <a:latin typeface="+mn-lt"/>
                <a:ea typeface="+mn-ea"/>
                <a:cs typeface="+mn-cs"/>
              </a:rPr>
              <a:t>A combination of online and face-to-face activities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have been found effective in reaching parents because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engagement takes place at a time in a form that</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suits parents. Technology can also be used to monitor engagement and determine what support is needed. The use of virtual support has been increased extensively over the past year with parents and students engaging via new channels, and learnings from what worked with your parent community for maintaining contact can be applied to your careers provision where needed </a:t>
            </a:r>
            <a:endParaRPr lang="en-GB" dirty="0"/>
          </a:p>
          <a:p>
            <a:r>
              <a:rPr lang="en-GB" sz="1200" b="1" kern="1200" dirty="0">
                <a:solidFill>
                  <a:schemeClr val="tx1"/>
                </a:solidFill>
                <a:effectLst/>
                <a:latin typeface="+mn-lt"/>
                <a:ea typeface="+mn-ea"/>
                <a:cs typeface="+mn-cs"/>
              </a:rPr>
              <a:t>10. Draw on parents as a resource </a:t>
            </a:r>
            <a:endParaRPr lang="en-GB" dirty="0"/>
          </a:p>
          <a:p>
            <a:r>
              <a:rPr lang="en-GB" sz="1200" kern="1200" dirty="0">
                <a:solidFill>
                  <a:schemeClr val="tx1"/>
                </a:solidFill>
                <a:effectLst/>
                <a:latin typeface="+mn-lt"/>
                <a:ea typeface="+mn-ea"/>
                <a:cs typeface="+mn-cs"/>
              </a:rPr>
              <a:t>The research found that it’s highly effective to involve parents in helping to deliver careers activities. Many will be employed, have good links to employers or run their own companies. If you don’t make use of parents’ expertise and experience in this way already, you may want to involve parents in targeted presentations, group discussions, or careers club activities to develop students’ insights into the world of work. It’s a good idea to keep renewing links with parents as each cohort goes through the school or college. </a:t>
            </a:r>
            <a:endParaRPr lang="en-GB" dirty="0"/>
          </a:p>
          <a:p>
            <a:r>
              <a:rPr lang="en-GB" sz="1200" b="1" kern="1200" dirty="0">
                <a:solidFill>
                  <a:schemeClr val="tx1"/>
                </a:solidFill>
                <a:effectLst/>
                <a:latin typeface="+mn-lt"/>
                <a:ea typeface="+mn-ea"/>
                <a:cs typeface="+mn-cs"/>
              </a:rPr>
              <a:t>11. Involve the senior leadership team </a:t>
            </a:r>
            <a:endParaRPr lang="en-GB" dirty="0"/>
          </a:p>
          <a:p>
            <a:r>
              <a:rPr lang="en-GB" sz="1200" kern="1200" dirty="0">
                <a:solidFill>
                  <a:schemeClr val="tx1"/>
                </a:solidFill>
                <a:effectLst/>
                <a:latin typeface="+mn-lt"/>
                <a:ea typeface="+mn-ea"/>
                <a:cs typeface="+mn-cs"/>
              </a:rPr>
              <a:t>If you’re making changes to your careers provision, it’s good practice to involve senior leadership and management in the design and planning of your activities, and, where possible, governors. Pulling together evidence for the impact of increased parental engagement in careers could have will help to secure buy in and potentially resource for interventions and activities. From taking a whole school/ college approach opportunities and efficiencies may be found where other parental engagement work is happening and support for family careers conversations could complement this without adding to staff workload. </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15</a:t>
            </a:fld>
            <a:endParaRPr lang="en-GB"/>
          </a:p>
        </p:txBody>
      </p:sp>
    </p:spTree>
    <p:extLst>
      <p:ext uri="{BB962C8B-B14F-4D97-AF65-F5344CB8AC3E}">
        <p14:creationId xmlns:p14="http://schemas.microsoft.com/office/powerpoint/2010/main" val="1464315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on the next slide, you have listed the activities for your careers programme for the year.</a:t>
            </a:r>
          </a:p>
          <a:p>
            <a:r>
              <a:rPr lang="en-GB" dirty="0"/>
              <a:t>Delivering Talking Futures will require building on your current approach to careers provision to ensure the needs of parents are a priority – the materials  will be encourage us to be communicating differently, evaluating activities in an ongoing way and making your careers programme more visible to parents. This will require some CPD, but there are resources in the toolkit for this. The toolkit has been designed to minimise staff workload.</a:t>
            </a:r>
          </a:p>
          <a:p>
            <a:endParaRPr lang="en-GB" dirty="0"/>
          </a:p>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17</a:t>
            </a:fld>
            <a:endParaRPr lang="en-GB"/>
          </a:p>
        </p:txBody>
      </p:sp>
    </p:spTree>
    <p:extLst>
      <p:ext uri="{BB962C8B-B14F-4D97-AF65-F5344CB8AC3E}">
        <p14:creationId xmlns:p14="http://schemas.microsoft.com/office/powerpoint/2010/main" val="3922733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these are the activities you plan to deliver within your careers programme for the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79CDB-543F-47B3-BBCA-B1B076C7BA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131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to staff that they are going to do an activity to explore the influence parents have on their children.</a:t>
            </a:r>
          </a:p>
          <a:p>
            <a:r>
              <a:rPr lang="en-GB" dirty="0"/>
              <a:t>Hand out the conversation starter cards/ask people to go to the page link on their own devices and ask them to consider:</a:t>
            </a:r>
          </a:p>
          <a:p>
            <a:pPr marL="171450" indent="-171450">
              <a:buFontTx/>
              <a:buChar char="-"/>
            </a:pPr>
            <a:r>
              <a:rPr lang="en-GB" dirty="0"/>
              <a:t>How many of their students are discussing those kinds of questions with their parents already – most, some, hardly any?</a:t>
            </a:r>
          </a:p>
          <a:p>
            <a:pPr marL="171450" indent="-171450">
              <a:buFontTx/>
              <a:buChar char="-"/>
            </a:pPr>
            <a:r>
              <a:rPr lang="en-GB" dirty="0"/>
              <a:t>Do they think students or parents might find any of those questions harder to answer?</a:t>
            </a:r>
          </a:p>
          <a:p>
            <a:pPr marL="171450" indent="-171450">
              <a:buFontTx/>
              <a:buChar char="-"/>
            </a:pPr>
            <a:r>
              <a:rPr lang="en-GB" dirty="0"/>
              <a:t>What might be the benefits of them discussing those topics together? [remind people of what they saw in the film earlier]</a:t>
            </a:r>
          </a:p>
          <a:p>
            <a:r>
              <a:rPr lang="en-GB" dirty="0"/>
              <a:t>Ask groups to share back their thoughts.</a:t>
            </a:r>
          </a:p>
          <a:p>
            <a:endParaRPr lang="en-GB" dirty="0"/>
          </a:p>
          <a:p>
            <a:r>
              <a:rPr lang="en-GB" dirty="0"/>
              <a:t>If energy in the session is low and you think staff would respond well to it this can be done as a role play with people playing out different conversations thinking about how they might unfold in different family set ups, what the barriers might be e.g. parents sharing very strong and overbearing opinions or not feeling they can bring anything to the conversation.</a:t>
            </a:r>
          </a:p>
          <a:p>
            <a:endParaRPr lang="en-GB" dirty="0"/>
          </a:p>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19</a:t>
            </a:fld>
            <a:endParaRPr lang="en-GB"/>
          </a:p>
        </p:txBody>
      </p:sp>
    </p:spTree>
    <p:extLst>
      <p:ext uri="{BB962C8B-B14F-4D97-AF65-F5344CB8AC3E}">
        <p14:creationId xmlns:p14="http://schemas.microsoft.com/office/powerpoint/2010/main" val="2390629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Signpost them to Talking Futures resources so they can find out more.</a:t>
            </a:r>
          </a:p>
        </p:txBody>
      </p:sp>
      <p:sp>
        <p:nvSpPr>
          <p:cNvPr id="4" name="Slide Number Placeholder 3"/>
          <p:cNvSpPr>
            <a:spLocks noGrp="1"/>
          </p:cNvSpPr>
          <p:nvPr>
            <p:ph type="sldNum" sz="quarter" idx="5"/>
          </p:nvPr>
        </p:nvSpPr>
        <p:spPr/>
        <p:txBody>
          <a:bodyPr/>
          <a:lstStyle/>
          <a:p>
            <a:fld id="{5A479CDB-543F-47B3-BBCA-B1B076C7BA82}" type="slidenum">
              <a:rPr lang="en-GB" smtClean="0"/>
              <a:t>20</a:t>
            </a:fld>
            <a:endParaRPr lang="en-GB"/>
          </a:p>
        </p:txBody>
      </p:sp>
    </p:spTree>
    <p:extLst>
      <p:ext uri="{BB962C8B-B14F-4D97-AF65-F5344CB8AC3E}">
        <p14:creationId xmlns:p14="http://schemas.microsoft.com/office/powerpoint/2010/main" val="3324903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parents to the session and ensure they are integrated into the staff group either sitting with another parent or with teacher they may know.</a:t>
            </a:r>
          </a:p>
          <a:p>
            <a:r>
              <a:rPr lang="en-GB" dirty="0"/>
              <a:t>Explain that for most of the session they will be working in mixed groups of parents and teachers and once they split into groups (either in person or virtual breakout rooms) they can do introductions.</a:t>
            </a:r>
          </a:p>
        </p:txBody>
      </p:sp>
      <p:sp>
        <p:nvSpPr>
          <p:cNvPr id="4" name="Slide Number Placeholder 3"/>
          <p:cNvSpPr>
            <a:spLocks noGrp="1"/>
          </p:cNvSpPr>
          <p:nvPr>
            <p:ph type="sldNum" sz="quarter" idx="5"/>
          </p:nvPr>
        </p:nvSpPr>
        <p:spPr/>
        <p:txBody>
          <a:bodyPr/>
          <a:lstStyle/>
          <a:p>
            <a:fld id="{5A479CDB-543F-47B3-BBCA-B1B076C7BA82}" type="slidenum">
              <a:rPr lang="en-GB" smtClean="0"/>
              <a:t>21</a:t>
            </a:fld>
            <a:endParaRPr lang="en-GB"/>
          </a:p>
        </p:txBody>
      </p:sp>
    </p:spTree>
    <p:extLst>
      <p:ext uri="{BB962C8B-B14F-4D97-AF65-F5344CB8AC3E}">
        <p14:creationId xmlns:p14="http://schemas.microsoft.com/office/powerpoint/2010/main" val="826167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if everyone has had a chance to review the Talking Futures toolkit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 you would like their support to implement the Talking Futures programme.</a:t>
            </a:r>
          </a:p>
          <a:p>
            <a:r>
              <a:rPr lang="en-GB" dirty="0"/>
              <a:t>Provide a brief overview of the plan for the meeting</a:t>
            </a:r>
          </a:p>
          <a:p>
            <a:r>
              <a:rPr lang="en-GB" dirty="0"/>
              <a:t>Introduce the idea that parents are one of the biggest influencers on students’ decisions  - which is why it’s critical for them to feel informed about the options themselves and understand how they can help their children.</a:t>
            </a:r>
          </a:p>
          <a:p>
            <a:endParaRPr lang="en-GB" dirty="0"/>
          </a:p>
          <a:p>
            <a:r>
              <a:rPr lang="en-GB" dirty="0"/>
              <a:t>[If you are delivering part 1 and 2 in separate sessions you might want to update this slide and split the deck]</a:t>
            </a:r>
          </a:p>
        </p:txBody>
      </p:sp>
      <p:sp>
        <p:nvSpPr>
          <p:cNvPr id="4" name="Slide Number Placeholder 3"/>
          <p:cNvSpPr>
            <a:spLocks noGrp="1"/>
          </p:cNvSpPr>
          <p:nvPr>
            <p:ph type="sldNum" sz="quarter" idx="5"/>
          </p:nvPr>
        </p:nvSpPr>
        <p:spPr/>
        <p:txBody>
          <a:bodyPr/>
          <a:lstStyle/>
          <a:p>
            <a:fld id="{5A479CDB-543F-47B3-BBCA-B1B076C7BA82}" type="slidenum">
              <a:rPr lang="en-GB" smtClean="0"/>
              <a:t>2</a:t>
            </a:fld>
            <a:endParaRPr lang="en-GB"/>
          </a:p>
        </p:txBody>
      </p:sp>
    </p:spTree>
    <p:extLst>
      <p:ext uri="{BB962C8B-B14F-4D97-AF65-F5344CB8AC3E}">
        <p14:creationId xmlns:p14="http://schemas.microsoft.com/office/powerpoint/2010/main" val="1257698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[choose either this slide or the next one as an introductory activity – teachers may have seen it earlier in the session but it’s a useful context setting piece so parents and teachers are on the same page]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Explain that your school/college’s careers engagement with parents has changed. This is because recent research has highlighted the important role that parents play in shaping young people’s decisions about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Because of the role that parents play, you would like them to work with teachers in co-creating some events for your careers programme. </a:t>
            </a:r>
          </a:p>
          <a:p>
            <a:pPr marL="0" indent="0">
              <a:lnSpc>
                <a:spcPct val="115000"/>
              </a:lnSpc>
              <a:buFontTx/>
              <a:buNone/>
            </a:pPr>
            <a:endParaRPr lang="en-GB" sz="1200" dirty="0">
              <a:latin typeface="Franklin Gothic Book" panose="020B05030201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Franklin Gothic Book" panose="020B0503020102020204" pitchFamily="34" charset="0"/>
                <a:cs typeface="Calibri" panose="020F0502020204030204" pitchFamily="34" charset="0"/>
              </a:rPr>
              <a:t>Tell the group that to set the context, you are going to look at this overview of post 16 options. After year 11, there are a range of options available from apprenticeships to A-levels and in some parts of the country, students could do a new T-level programme of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Franklin Gothic Book" panose="020B0503020102020204" pitchFamily="34" charset="0"/>
              <a:cs typeface="Calibri" panose="020F0502020204030204" pitchFamily="34" charset="0"/>
            </a:endParaRPr>
          </a:p>
          <a:p>
            <a:r>
              <a:rPr lang="en-GB" dirty="0"/>
              <a:t>Share that this is just a very brief overview of the landscape but that further information is available on the school/colleges careers website and Talking Futures website, and you’ll share this and other sources of information at the end of the presentation and in an email/letter/message home.</a:t>
            </a:r>
          </a:p>
          <a:p>
            <a:endParaRPr lang="en-GB" dirty="0"/>
          </a:p>
          <a:p>
            <a:r>
              <a:rPr lang="en-GB" dirty="0"/>
              <a:t>If you are working with a smaller group discuss any questions from parents at this point.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79CDB-543F-47B3-BBCA-B1B076C7BA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36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Explain that your school/college’s careers engagement with parents has changed. This is because recent research has highlighted the important role that parents play in shaping young people’s decisions about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t>Because of the role that parents play, you would like them to work with teachers in co-creating some events for your careers programme. </a:t>
            </a:r>
          </a:p>
          <a:p>
            <a:pPr marL="0" indent="0">
              <a:lnSpc>
                <a:spcPct val="115000"/>
              </a:lnSpc>
              <a:buFontTx/>
              <a:buNone/>
            </a:pPr>
            <a:endParaRPr lang="en-GB" sz="2000" dirty="0">
              <a:latin typeface="Franklin Gothic Book" panose="020B05030201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Franklin Gothic Book" panose="020B0503020102020204" pitchFamily="34" charset="0"/>
                <a:cs typeface="Calibri" panose="020F0502020204030204" pitchFamily="34" charset="0"/>
              </a:rPr>
              <a:t>Tell the group that to set the context, you are going to look at an overview of post 18 options. After year 13, there are a range of options available:</a:t>
            </a:r>
          </a:p>
          <a:p>
            <a:pPr marL="800100" lvl="1" indent="-342900">
              <a:lnSpc>
                <a:spcPct val="115000"/>
              </a:lnSpc>
              <a:buFont typeface="Symbol" panose="05050102010706020507" pitchFamily="18" charset="2"/>
              <a:buChar char=""/>
            </a:pPr>
            <a:r>
              <a:rPr lang="en-GB" sz="2000" dirty="0">
                <a:latin typeface="Franklin Gothic Book" panose="020B0503020102020204" pitchFamily="34" charset="0"/>
                <a:cs typeface="Calibri" panose="020F0502020204030204" pitchFamily="34" charset="0"/>
              </a:rPr>
              <a:t>choosing to go into employment.</a:t>
            </a:r>
          </a:p>
          <a:p>
            <a:pPr marL="800100" lvl="1" indent="-342900">
              <a:lnSpc>
                <a:spcPct val="115000"/>
              </a:lnSpc>
              <a:buFont typeface="Symbol" panose="05050102010706020507" pitchFamily="18" charset="2"/>
              <a:buChar char=""/>
            </a:pPr>
            <a:r>
              <a:rPr lang="en-GB" sz="2000" dirty="0">
                <a:latin typeface="Franklin Gothic Book" panose="020B0503020102020204" pitchFamily="34" charset="0"/>
                <a:cs typeface="Calibri" panose="020F0502020204030204" pitchFamily="34" charset="0"/>
              </a:rPr>
              <a:t>doing a short course of study to prepare you for a particular career.</a:t>
            </a:r>
          </a:p>
          <a:p>
            <a:pPr marL="800100" lvl="1" indent="-342900">
              <a:lnSpc>
                <a:spcPct val="115000"/>
              </a:lnSpc>
              <a:buFont typeface="Symbol" panose="05050102010706020507" pitchFamily="18" charset="2"/>
              <a:buChar char=""/>
            </a:pPr>
            <a:r>
              <a:rPr lang="en-GB" sz="2000" dirty="0">
                <a:latin typeface="Franklin Gothic Book" panose="020B0503020102020204" pitchFamily="34" charset="0"/>
                <a:cs typeface="Calibri" panose="020F0502020204030204" pitchFamily="34" charset="0"/>
              </a:rPr>
              <a:t>going on to study a higher education qualification such as a Bachelor’s degree, HNC or foundation degree. </a:t>
            </a:r>
          </a:p>
          <a:p>
            <a:pPr marL="800100" lvl="1" indent="-342900">
              <a:lnSpc>
                <a:spcPct val="115000"/>
              </a:lnSpc>
              <a:buFont typeface="Symbol" panose="05050102010706020507" pitchFamily="18" charset="2"/>
              <a:buChar char=""/>
            </a:pPr>
            <a:r>
              <a:rPr lang="en-GB" sz="2000" dirty="0">
                <a:latin typeface="Franklin Gothic Book" panose="020B0503020102020204" pitchFamily="34" charset="0"/>
                <a:cs typeface="Calibri" panose="020F0502020204030204" pitchFamily="34" charset="0"/>
              </a:rPr>
              <a:t>combining employment and training via an apprenticeship.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Share that this is just a very brief overview of the landscape but that further information is available on your school/college careers website and the Talking Futures website, and you’ll share this and other sources of information at the end of the presentation and in an email/letter/message home.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are working with a smaller group discuss any questions from parents at this point.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79CDB-543F-47B3-BBCA-B1B076C7BA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615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parents and teachers into mixed groups which they will stay in for the rest of the activity (suggest planning these groups in advance).</a:t>
            </a:r>
          </a:p>
          <a:p>
            <a:endParaRPr lang="en-GB" dirty="0"/>
          </a:p>
          <a:p>
            <a:r>
              <a:rPr lang="en-GB" dirty="0"/>
              <a:t>Ask parents and teachers to share their own education and careers routes, and (where applicable) what their child is considering at the moment.</a:t>
            </a:r>
          </a:p>
          <a:p>
            <a:r>
              <a:rPr lang="en-GB" dirty="0"/>
              <a:t>The final two questions ask parents what </a:t>
            </a:r>
            <a:r>
              <a:rPr lang="en-GB" sz="1200" dirty="0">
                <a:latin typeface="Franklin Gothic Book" panose="020B0503020102020204" pitchFamily="34" charset="0"/>
                <a:ea typeface="Calibri" panose="020F0502020204030204" pitchFamily="34" charset="0"/>
                <a:cs typeface="Times New Roman" panose="02020603050405020304" pitchFamily="18" charset="0"/>
              </a:rPr>
              <a:t>support they would like from the school/college.</a:t>
            </a:r>
          </a:p>
          <a:p>
            <a:r>
              <a:rPr lang="en-GB" sz="1200" dirty="0">
                <a:latin typeface="Franklin Gothic Book" panose="020B0503020102020204" pitchFamily="34" charset="0"/>
                <a:cs typeface="Times New Roman" panose="02020603050405020304" pitchFamily="18" charset="0"/>
              </a:rPr>
              <a:t>Lead a whole-group discussion and capture their feedback so it can be used in the co-creation activity.</a:t>
            </a: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24</a:t>
            </a:fld>
            <a:endParaRPr lang="en-GB"/>
          </a:p>
        </p:txBody>
      </p:sp>
    </p:spTree>
    <p:extLst>
      <p:ext uri="{BB962C8B-B14F-4D97-AF65-F5344CB8AC3E}">
        <p14:creationId xmlns:p14="http://schemas.microsoft.com/office/powerpoint/2010/main" val="3169276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Tell the group that they are now going to work together to </a:t>
            </a:r>
            <a:r>
              <a:rPr lang="en-GB" sz="1200" kern="1200" dirty="0">
                <a:solidFill>
                  <a:schemeClr val="tx1"/>
                </a:solidFill>
                <a:effectLst/>
                <a:latin typeface="+mn-lt"/>
                <a:ea typeface="+mn-ea"/>
                <a:cs typeface="+mn-cs"/>
              </a:rPr>
              <a:t>co-create an activity that could help.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will need to be ready to share their ideas at the end of the session – the next slide shows what should be included. You plan to trial some of the events as part of your careers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parents are keen to create an activity around a very narrow topic that’s relevant to their child e.g. how to become an artist or studying IT at university, be prepared to work with them to expand their ideas, and help them see that they are representing the needs of the wider parent/student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Once they have co-created their events, ask them to present them to everyone. Capture their ideas and feed back that you will plan to incorporate some of them in your future careers programmes.</a:t>
            </a:r>
          </a:p>
        </p:txBody>
      </p:sp>
      <p:sp>
        <p:nvSpPr>
          <p:cNvPr id="4" name="Slide Number Placeholder 3"/>
          <p:cNvSpPr>
            <a:spLocks noGrp="1"/>
          </p:cNvSpPr>
          <p:nvPr>
            <p:ph type="sldNum" sz="quarter" idx="5"/>
          </p:nvPr>
        </p:nvSpPr>
        <p:spPr/>
        <p:txBody>
          <a:bodyPr/>
          <a:lstStyle/>
          <a:p>
            <a:fld id="{5A479CDB-543F-47B3-BBCA-B1B076C7BA82}" type="slidenum">
              <a:rPr lang="en-GB" smtClean="0"/>
              <a:t>25</a:t>
            </a:fld>
            <a:endParaRPr lang="en-GB"/>
          </a:p>
        </p:txBody>
      </p:sp>
    </p:spTree>
    <p:extLst>
      <p:ext uri="{BB962C8B-B14F-4D97-AF65-F5344CB8AC3E}">
        <p14:creationId xmlns:p14="http://schemas.microsoft.com/office/powerpoint/2010/main" val="3169276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when they feed back they should cover all these points.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Once they have co-created their events, ask them to present them to everyone. Capture their ideas and feed back that you will plan to incorporate some of them in your future careers programmes.</a:t>
            </a:r>
          </a:p>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26</a:t>
            </a:fld>
            <a:endParaRPr lang="en-GB"/>
          </a:p>
        </p:txBody>
      </p:sp>
    </p:spTree>
    <p:extLst>
      <p:ext uri="{BB962C8B-B14F-4D97-AF65-F5344CB8AC3E}">
        <p14:creationId xmlns:p14="http://schemas.microsoft.com/office/powerpoint/2010/main" val="835653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thanking everyone for their input in the co-creation session, for parents in the room it is a good idea to finish up with a quick summary of what’s coming next in your careers </a:t>
            </a:r>
            <a:r>
              <a:rPr lang="en-US" dirty="0" err="1"/>
              <a:t>programme</a:t>
            </a:r>
            <a:r>
              <a:rPr lang="en-US" dirty="0"/>
              <a:t> that they can get involved with and who to contact. This is also good for all staff to see if they are not usually involved in careers.</a:t>
            </a:r>
          </a:p>
        </p:txBody>
      </p:sp>
      <p:sp>
        <p:nvSpPr>
          <p:cNvPr id="4" name="Slide Number Placeholder 3"/>
          <p:cNvSpPr>
            <a:spLocks noGrp="1"/>
          </p:cNvSpPr>
          <p:nvPr>
            <p:ph type="sldNum" sz="quarter" idx="5"/>
          </p:nvPr>
        </p:nvSpPr>
        <p:spPr/>
        <p:txBody>
          <a:bodyPr/>
          <a:lstStyle/>
          <a:p>
            <a:fld id="{5A479CDB-543F-47B3-BBCA-B1B076C7BA82}" type="slidenum">
              <a:rPr lang="en-GB" smtClean="0"/>
              <a:t>27</a:t>
            </a:fld>
            <a:endParaRPr lang="en-GB"/>
          </a:p>
        </p:txBody>
      </p:sp>
    </p:spTree>
    <p:extLst>
      <p:ext uri="{BB962C8B-B14F-4D97-AF65-F5344CB8AC3E}">
        <p14:creationId xmlns:p14="http://schemas.microsoft.com/office/powerpoint/2010/main" val="3182805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28</a:t>
            </a:fld>
            <a:endParaRPr lang="en-GB"/>
          </a:p>
        </p:txBody>
      </p:sp>
    </p:spTree>
    <p:extLst>
      <p:ext uri="{BB962C8B-B14F-4D97-AF65-F5344CB8AC3E}">
        <p14:creationId xmlns:p14="http://schemas.microsoft.com/office/powerpoint/2010/main" val="2139950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29</a:t>
            </a:fld>
            <a:endParaRPr lang="en-GB"/>
          </a:p>
        </p:txBody>
      </p:sp>
    </p:spTree>
    <p:extLst>
      <p:ext uri="{BB962C8B-B14F-4D97-AF65-F5344CB8AC3E}">
        <p14:creationId xmlns:p14="http://schemas.microsoft.com/office/powerpoint/2010/main" val="175395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Offer a summary of Talking Futures to frame the rest of your discussion</a:t>
            </a:r>
          </a:p>
          <a:p>
            <a:endParaRPr lang="en-GB" dirty="0"/>
          </a:p>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4</a:t>
            </a:fld>
            <a:endParaRPr lang="en-GB"/>
          </a:p>
        </p:txBody>
      </p:sp>
    </p:spTree>
    <p:extLst>
      <p:ext uri="{BB962C8B-B14F-4D97-AF65-F5344CB8AC3E}">
        <p14:creationId xmlns:p14="http://schemas.microsoft.com/office/powerpoint/2010/main" val="211913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479CDB-543F-47B3-BBCA-B1B076C7BA82}" type="slidenum">
              <a:rPr lang="en-GB" smtClean="0"/>
              <a:t>5</a:t>
            </a:fld>
            <a:endParaRPr lang="en-GB"/>
          </a:p>
        </p:txBody>
      </p:sp>
    </p:spTree>
    <p:extLst>
      <p:ext uri="{BB962C8B-B14F-4D97-AF65-F5344CB8AC3E}">
        <p14:creationId xmlns:p14="http://schemas.microsoft.com/office/powerpoint/2010/main" val="4196767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 the careers and options landscape has changed recently, so some staff may not be familiar with all the options. Play this short animation about how to make choices and what the options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Franklin Gothic Book" panose="020B0503020102020204" pitchFamily="34" charset="0"/>
                <a:cs typeface="Calibri" panose="020F0502020204030204" pitchFamily="34" charset="0"/>
              </a:rPr>
              <a:t>After year 11, there are a range of options available from apprenticeships to A-levels and in some parts of the country, students could do a new T-level programme of study.</a:t>
            </a:r>
          </a:p>
          <a:p>
            <a:endParaRPr lang="en-GB" dirty="0"/>
          </a:p>
          <a:p>
            <a:r>
              <a:rPr lang="en-GB" dirty="0"/>
              <a:t>This film should play when clicked, alternatively it can be watched here:</a:t>
            </a:r>
          </a:p>
          <a:p>
            <a:endParaRPr lang="en-GB" dirty="0"/>
          </a:p>
          <a:p>
            <a:r>
              <a:rPr lang="en-GB" dirty="0"/>
              <a:t>https://</a:t>
            </a:r>
            <a:r>
              <a:rPr lang="en-GB" dirty="0" err="1"/>
              <a:t>www.talkingfutures.org.uk</a:t>
            </a:r>
            <a:r>
              <a:rPr lang="en-GB" dirty="0"/>
              <a:t>/resource/options-at-age-16-animation/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79CDB-543F-47B3-BBCA-B1B076C7BA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3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 the careers and options landscape has changed recently, so some staff may not be familiar with all the options. Play this short animation about how to make choices and what the options are.</a:t>
            </a:r>
          </a:p>
          <a:p>
            <a:endParaRPr lang="en-GB" dirty="0"/>
          </a:p>
          <a:p>
            <a:r>
              <a:rPr lang="en-GB" dirty="0"/>
              <a:t>Share that this is just a very brief overview of the landscape but that more detail on each route is available [insert your school careers site, a paid for service you use or National Careers Service to show more information about the different options]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film should play when clicked, alternatively – you can watch the video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a:t>
            </a:r>
            <a:r>
              <a:rPr lang="en-GB" dirty="0" err="1"/>
              <a:t>www.talkingfutures.org.uk</a:t>
            </a:r>
            <a:r>
              <a:rPr lang="en-GB"/>
              <a:t>/resource/options-at-age-18-animation/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79CDB-543F-47B3-BBCA-B1B076C7BA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2615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479CDB-543F-47B3-BBCA-B1B076C7BA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467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9</a:t>
            </a:fld>
            <a:endParaRPr lang="en-GB"/>
          </a:p>
        </p:txBody>
      </p:sp>
    </p:spTree>
    <p:extLst>
      <p:ext uri="{BB962C8B-B14F-4D97-AF65-F5344CB8AC3E}">
        <p14:creationId xmlns:p14="http://schemas.microsoft.com/office/powerpoint/2010/main" val="4168487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79CDB-543F-47B3-BBCA-B1B076C7BA82}" type="slidenum">
              <a:rPr lang="en-GB" smtClean="0"/>
              <a:t>10</a:t>
            </a:fld>
            <a:endParaRPr lang="en-GB"/>
          </a:p>
        </p:txBody>
      </p:sp>
    </p:spTree>
    <p:extLst>
      <p:ext uri="{BB962C8B-B14F-4D97-AF65-F5344CB8AC3E}">
        <p14:creationId xmlns:p14="http://schemas.microsoft.com/office/powerpoint/2010/main" val="214068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9639-69F8-D54E-8B65-977DB77AAC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544932-ECBD-4F47-895B-724897B02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1B1C8-724B-C04B-BC67-3602D8F6F803}"/>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5" name="Footer Placeholder 4">
            <a:extLst>
              <a:ext uri="{FF2B5EF4-FFF2-40B4-BE49-F238E27FC236}">
                <a16:creationId xmlns:a16="http://schemas.microsoft.com/office/drawing/2014/main" id="{87F55EC9-B240-CF42-8AAD-0CF7BB0C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E1902-F6D8-F242-880A-C6E68922943F}"/>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187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933D-BA55-F64F-951F-4E4BFDFC7C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F4F536-70BC-1C41-AE59-C9A49719FE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FFDCB-6EAC-324D-A81F-0E5BDA93EB2D}"/>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5" name="Footer Placeholder 4">
            <a:extLst>
              <a:ext uri="{FF2B5EF4-FFF2-40B4-BE49-F238E27FC236}">
                <a16:creationId xmlns:a16="http://schemas.microsoft.com/office/drawing/2014/main" id="{836361E6-EFA2-3F4A-A05B-8752EC128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AE5BD-5186-8C46-9660-8C255D0353C8}"/>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297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8C5FF6-A6D7-AA4F-A487-F7D965B030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F8F694-157D-C847-8406-BEE44B13F4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5F93F-DEAF-094C-8FDE-A0945307717C}"/>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5" name="Footer Placeholder 4">
            <a:extLst>
              <a:ext uri="{FF2B5EF4-FFF2-40B4-BE49-F238E27FC236}">
                <a16:creationId xmlns:a16="http://schemas.microsoft.com/office/drawing/2014/main" id="{73A1A27A-4591-B24C-A5C5-F1CC2AA97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9A597-C678-4349-91DD-2C76B194BF87}"/>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98358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9639-69F8-D54E-8B65-977DB77AAC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544932-ECBD-4F47-895B-724897B02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1B1C8-724B-C04B-BC67-3602D8F6F803}"/>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5" name="Footer Placeholder 4">
            <a:extLst>
              <a:ext uri="{FF2B5EF4-FFF2-40B4-BE49-F238E27FC236}">
                <a16:creationId xmlns:a16="http://schemas.microsoft.com/office/drawing/2014/main" id="{87F55EC9-B240-CF42-8AAD-0CF7BB0C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E1902-F6D8-F242-880A-C6E68922943F}"/>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671181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887C-9EC9-3940-A7E1-44CDD7F2C5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942C29-5ABA-9644-AE48-252F38AEF2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AE973-318A-AB42-B60B-3E3A4576FEFB}"/>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5" name="Footer Placeholder 4">
            <a:extLst>
              <a:ext uri="{FF2B5EF4-FFF2-40B4-BE49-F238E27FC236}">
                <a16:creationId xmlns:a16="http://schemas.microsoft.com/office/drawing/2014/main" id="{511958F9-4C16-A24A-92F3-AD53D88EF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EF3B4-78D8-2E4F-A157-B2D8C61D199F}"/>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1119359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6150-6BE4-6241-B5CF-DCC5ED989B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E98C8D-DAD0-B543-BA6D-94381FF580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8AAFE3-4084-B342-B2B1-261AF600DC26}"/>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5" name="Footer Placeholder 4">
            <a:extLst>
              <a:ext uri="{FF2B5EF4-FFF2-40B4-BE49-F238E27FC236}">
                <a16:creationId xmlns:a16="http://schemas.microsoft.com/office/drawing/2014/main" id="{C8502E8B-ABF1-4F42-85FD-960BC1429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0CDBEE-1C17-2644-A88B-7800A93D6971}"/>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426667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4369-4BA0-034F-9C51-16D0C3915A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4AA3B-173B-464D-BBD7-4741634FB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7F4D5E-76F5-6D49-A374-47B3477FA1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F03120-F6C0-F645-8154-4DA6D37CFEBD}"/>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6" name="Footer Placeholder 5">
            <a:extLst>
              <a:ext uri="{FF2B5EF4-FFF2-40B4-BE49-F238E27FC236}">
                <a16:creationId xmlns:a16="http://schemas.microsoft.com/office/drawing/2014/main" id="{C0C233DB-93E6-2B4A-9937-028574872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94419E-BB91-D744-82A3-12E94449C5D2}"/>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377130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DD00-69A6-E445-BAA9-0A824E2E3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1FA092-A5D0-F841-8025-4AC998200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476F61-EFB8-004F-BBE0-2F1DFF1650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7C57D4-54FC-474E-98E2-ECF0085EC9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52DE0E-D851-4447-AC2A-30DD518CB9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53CF2B-FC31-AF41-AD64-38AF1F14F0AF}"/>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8" name="Footer Placeholder 7">
            <a:extLst>
              <a:ext uri="{FF2B5EF4-FFF2-40B4-BE49-F238E27FC236}">
                <a16:creationId xmlns:a16="http://schemas.microsoft.com/office/drawing/2014/main" id="{FE042A99-7C81-9641-B80C-3F6AC112F5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C60893-A8D2-C047-A422-F62C21AA9A90}"/>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101059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A149-EEEF-0742-9E41-915EA81381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49EE77-1028-4F46-9D95-587C2145E895}"/>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4" name="Footer Placeholder 3">
            <a:extLst>
              <a:ext uri="{FF2B5EF4-FFF2-40B4-BE49-F238E27FC236}">
                <a16:creationId xmlns:a16="http://schemas.microsoft.com/office/drawing/2014/main" id="{3DF9BB33-7998-5641-ACA0-0B3E15D174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2E5FD9-2347-B644-B3DC-20C61612FA08}"/>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2859024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E5E633-19CE-D443-8EA3-5AE694192237}"/>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3" name="Footer Placeholder 2">
            <a:extLst>
              <a:ext uri="{FF2B5EF4-FFF2-40B4-BE49-F238E27FC236}">
                <a16:creationId xmlns:a16="http://schemas.microsoft.com/office/drawing/2014/main" id="{17E09120-665F-3F47-BE3E-489485233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9E7615-990B-4D41-BDE5-41E65B8A9EA9}"/>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136553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13A3-626C-C44B-AC0B-216EE6F5D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23B1D-FDDF-A047-884D-F5991358CF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76925F-3492-804C-825D-F3D80E2CF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42B6C3-4533-994D-B051-C168F42B00E2}"/>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6" name="Footer Placeholder 5">
            <a:extLst>
              <a:ext uri="{FF2B5EF4-FFF2-40B4-BE49-F238E27FC236}">
                <a16:creationId xmlns:a16="http://schemas.microsoft.com/office/drawing/2014/main" id="{7D95CECF-0F61-2C4F-B240-5AB7B9B2C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5E97B-A76B-7148-BA2C-705F1506DBDD}"/>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414379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887C-9EC9-3940-A7E1-44CDD7F2C5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942C29-5ABA-9644-AE48-252F38AEF2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AE973-318A-AB42-B60B-3E3A4576FEFB}"/>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5" name="Footer Placeholder 4">
            <a:extLst>
              <a:ext uri="{FF2B5EF4-FFF2-40B4-BE49-F238E27FC236}">
                <a16:creationId xmlns:a16="http://schemas.microsoft.com/office/drawing/2014/main" id="{511958F9-4C16-A24A-92F3-AD53D88EF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EF3B4-78D8-2E4F-A157-B2D8C61D199F}"/>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2374116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8712-4908-974A-8083-7878CDB6D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64B1AA-0696-2F4E-84A3-AAC5CDBAFD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443A21-EA96-554B-8710-785558D6A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97500B-7412-1E40-AECA-EC87DCDF38D0}"/>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6" name="Footer Placeholder 5">
            <a:extLst>
              <a:ext uri="{FF2B5EF4-FFF2-40B4-BE49-F238E27FC236}">
                <a16:creationId xmlns:a16="http://schemas.microsoft.com/office/drawing/2014/main" id="{4FFB5178-6293-F24F-AA90-FB18FD8A4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800EE7-F49B-9F49-B5D6-75DACCFEC614}"/>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4174046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933D-BA55-F64F-951F-4E4BFDFC7C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F4F536-70BC-1C41-AE59-C9A49719FE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FFDCB-6EAC-324D-A81F-0E5BDA93EB2D}"/>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5" name="Footer Placeholder 4">
            <a:extLst>
              <a:ext uri="{FF2B5EF4-FFF2-40B4-BE49-F238E27FC236}">
                <a16:creationId xmlns:a16="http://schemas.microsoft.com/office/drawing/2014/main" id="{836361E6-EFA2-3F4A-A05B-8752EC128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AE5BD-5186-8C46-9660-8C255D0353C8}"/>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2441646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8C5FF6-A6D7-AA4F-A487-F7D965B030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F8F694-157D-C847-8406-BEE44B13F4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5F93F-DEAF-094C-8FDE-A0945307717C}"/>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5" name="Footer Placeholder 4">
            <a:extLst>
              <a:ext uri="{FF2B5EF4-FFF2-40B4-BE49-F238E27FC236}">
                <a16:creationId xmlns:a16="http://schemas.microsoft.com/office/drawing/2014/main" id="{73A1A27A-4591-B24C-A5C5-F1CC2AA97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9A597-C678-4349-91DD-2C76B194BF87}"/>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18858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26150-6BE4-6241-B5CF-DCC5ED989B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E98C8D-DAD0-B543-BA6D-94381FF580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8AAFE3-4084-B342-B2B1-261AF600DC26}"/>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5" name="Footer Placeholder 4">
            <a:extLst>
              <a:ext uri="{FF2B5EF4-FFF2-40B4-BE49-F238E27FC236}">
                <a16:creationId xmlns:a16="http://schemas.microsoft.com/office/drawing/2014/main" id="{C8502E8B-ABF1-4F42-85FD-960BC1429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0CDBEE-1C17-2644-A88B-7800A93D6971}"/>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108902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4369-4BA0-034F-9C51-16D0C3915A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4AA3B-173B-464D-BBD7-4741634FB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7F4D5E-76F5-6D49-A374-47B3477FA1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F03120-F6C0-F645-8154-4DA6D37CFEBD}"/>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6" name="Footer Placeholder 5">
            <a:extLst>
              <a:ext uri="{FF2B5EF4-FFF2-40B4-BE49-F238E27FC236}">
                <a16:creationId xmlns:a16="http://schemas.microsoft.com/office/drawing/2014/main" id="{C0C233DB-93E6-2B4A-9937-028574872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94419E-BB91-D744-82A3-12E94449C5D2}"/>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553417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DD00-69A6-E445-BAA9-0A824E2E3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1FA092-A5D0-F841-8025-4AC998200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476F61-EFB8-004F-BBE0-2F1DFF1650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7C57D4-54FC-474E-98E2-ECF0085EC9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52DE0E-D851-4447-AC2A-30DD518CB9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53CF2B-FC31-AF41-AD64-38AF1F14F0AF}"/>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8" name="Footer Placeholder 7">
            <a:extLst>
              <a:ext uri="{FF2B5EF4-FFF2-40B4-BE49-F238E27FC236}">
                <a16:creationId xmlns:a16="http://schemas.microsoft.com/office/drawing/2014/main" id="{FE042A99-7C81-9641-B80C-3F6AC112F5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C60893-A8D2-C047-A422-F62C21AA9A90}"/>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43516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A149-EEEF-0742-9E41-915EA81381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49EE77-1028-4F46-9D95-587C2145E895}"/>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4" name="Footer Placeholder 3">
            <a:extLst>
              <a:ext uri="{FF2B5EF4-FFF2-40B4-BE49-F238E27FC236}">
                <a16:creationId xmlns:a16="http://schemas.microsoft.com/office/drawing/2014/main" id="{3DF9BB33-7998-5641-ACA0-0B3E15D174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2E5FD9-2347-B644-B3DC-20C61612FA08}"/>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225488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E5E633-19CE-D443-8EA3-5AE694192237}"/>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3" name="Footer Placeholder 2">
            <a:extLst>
              <a:ext uri="{FF2B5EF4-FFF2-40B4-BE49-F238E27FC236}">
                <a16:creationId xmlns:a16="http://schemas.microsoft.com/office/drawing/2014/main" id="{17E09120-665F-3F47-BE3E-489485233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9E7615-990B-4D41-BDE5-41E65B8A9EA9}"/>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440349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13A3-626C-C44B-AC0B-216EE6F5D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23B1D-FDDF-A047-884D-F5991358CF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76925F-3492-804C-825D-F3D80E2CF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42B6C3-4533-994D-B051-C168F42B00E2}"/>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6" name="Footer Placeholder 5">
            <a:extLst>
              <a:ext uri="{FF2B5EF4-FFF2-40B4-BE49-F238E27FC236}">
                <a16:creationId xmlns:a16="http://schemas.microsoft.com/office/drawing/2014/main" id="{7D95CECF-0F61-2C4F-B240-5AB7B9B2C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5E97B-A76B-7148-BA2C-705F1506DBDD}"/>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45983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8712-4908-974A-8083-7878CDB6D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64B1AA-0696-2F4E-84A3-AAC5CDBAFD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443A21-EA96-554B-8710-785558D6A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97500B-7412-1E40-AECA-EC87DCDF38D0}"/>
              </a:ext>
            </a:extLst>
          </p:cNvPr>
          <p:cNvSpPr>
            <a:spLocks noGrp="1"/>
          </p:cNvSpPr>
          <p:nvPr>
            <p:ph type="dt" sz="half" idx="10"/>
          </p:nvPr>
        </p:nvSpPr>
        <p:spPr/>
        <p:txBody>
          <a:bodyPr/>
          <a:lstStyle/>
          <a:p>
            <a:fld id="{E56C51FF-C239-9445-9ECD-74148266961C}" type="datetimeFigureOut">
              <a:rPr lang="en-US" smtClean="0"/>
              <a:t>10/5/2021</a:t>
            </a:fld>
            <a:endParaRPr lang="en-US"/>
          </a:p>
        </p:txBody>
      </p:sp>
      <p:sp>
        <p:nvSpPr>
          <p:cNvPr id="6" name="Footer Placeholder 5">
            <a:extLst>
              <a:ext uri="{FF2B5EF4-FFF2-40B4-BE49-F238E27FC236}">
                <a16:creationId xmlns:a16="http://schemas.microsoft.com/office/drawing/2014/main" id="{4FFB5178-6293-F24F-AA90-FB18FD8A4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800EE7-F49B-9F49-B5D6-75DACCFEC614}"/>
              </a:ext>
            </a:extLst>
          </p:cNvPr>
          <p:cNvSpPr>
            <a:spLocks noGrp="1"/>
          </p:cNvSpPr>
          <p:nvPr>
            <p:ph type="sldNum" sz="quarter" idx="12"/>
          </p:nvPr>
        </p:nvSpPr>
        <p:spPr/>
        <p:txBody>
          <a:bodyPr/>
          <a:lstStyle/>
          <a:p>
            <a:fld id="{5E9DBB3B-C6E0-2446-9620-A82B4C90C37B}" type="slidenum">
              <a:rPr lang="en-US" smtClean="0"/>
              <a:t>‹#›</a:t>
            </a:fld>
            <a:endParaRPr lang="en-US"/>
          </a:p>
        </p:txBody>
      </p:sp>
    </p:spTree>
    <p:extLst>
      <p:ext uri="{BB962C8B-B14F-4D97-AF65-F5344CB8AC3E}">
        <p14:creationId xmlns:p14="http://schemas.microsoft.com/office/powerpoint/2010/main" val="338593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3BE9F9-CC1A-E04D-A501-E27099D398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D3BA70-9237-6748-B566-5FE451CE3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57676-74F6-6544-B771-3F3A66C97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C51FF-C239-9445-9ECD-74148266961C}" type="datetimeFigureOut">
              <a:rPr lang="en-US" smtClean="0"/>
              <a:t>10/5/2021</a:t>
            </a:fld>
            <a:endParaRPr lang="en-US"/>
          </a:p>
        </p:txBody>
      </p:sp>
      <p:sp>
        <p:nvSpPr>
          <p:cNvPr id="5" name="Footer Placeholder 4">
            <a:extLst>
              <a:ext uri="{FF2B5EF4-FFF2-40B4-BE49-F238E27FC236}">
                <a16:creationId xmlns:a16="http://schemas.microsoft.com/office/drawing/2014/main" id="{C3F0D1B2-E854-8F40-B552-0CA226FD0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ABA4D3-E171-974F-A77B-A8B9443F57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DBB3B-C6E0-2446-9620-A82B4C90C37B}" type="slidenum">
              <a:rPr lang="en-US" smtClean="0"/>
              <a:t>‹#›</a:t>
            </a:fld>
            <a:endParaRPr lang="en-US"/>
          </a:p>
        </p:txBody>
      </p:sp>
    </p:spTree>
    <p:extLst>
      <p:ext uri="{BB962C8B-B14F-4D97-AF65-F5344CB8AC3E}">
        <p14:creationId xmlns:p14="http://schemas.microsoft.com/office/powerpoint/2010/main" val="2491945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3BE9F9-CC1A-E04D-A501-E27099D398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D3BA70-9237-6748-B566-5FE451CE3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57676-74F6-6544-B771-3F3A66C97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C51FF-C239-9445-9ECD-74148266961C}" type="datetimeFigureOut">
              <a:rPr lang="en-US" smtClean="0"/>
              <a:t>10/5/2021</a:t>
            </a:fld>
            <a:endParaRPr lang="en-US"/>
          </a:p>
        </p:txBody>
      </p:sp>
      <p:sp>
        <p:nvSpPr>
          <p:cNvPr id="5" name="Footer Placeholder 4">
            <a:extLst>
              <a:ext uri="{FF2B5EF4-FFF2-40B4-BE49-F238E27FC236}">
                <a16:creationId xmlns:a16="http://schemas.microsoft.com/office/drawing/2014/main" id="{C3F0D1B2-E854-8F40-B552-0CA226FD0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ABA4D3-E171-974F-A77B-A8B9443F57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DBB3B-C6E0-2446-9620-A82B4C90C37B}" type="slidenum">
              <a:rPr lang="en-US" smtClean="0"/>
              <a:t>‹#›</a:t>
            </a:fld>
            <a:endParaRPr lang="en-US"/>
          </a:p>
        </p:txBody>
      </p:sp>
    </p:spTree>
    <p:extLst>
      <p:ext uri="{BB962C8B-B14F-4D97-AF65-F5344CB8AC3E}">
        <p14:creationId xmlns:p14="http://schemas.microsoft.com/office/powerpoint/2010/main" val="1942476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ideo" Target="https://player.vimeo.com/video/494124662?app_id=122963" TargetMode="External"/><Relationship Id="rId5" Type="http://schemas.openxmlformats.org/officeDocument/2006/relationships/image" Target="../media/image8.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ideo" Target="https://player.vimeo.com/video/506165933?app_id=122963" TargetMode="External"/><Relationship Id="rId5" Type="http://schemas.openxmlformats.org/officeDocument/2006/relationships/image" Target="../media/image6.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ideo" Target="https://player.vimeo.com/video/506216820?app_id=122963" TargetMode="External"/><Relationship Id="rId5" Type="http://schemas.openxmlformats.org/officeDocument/2006/relationships/image" Target="../media/image7.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A9D60A-A0B7-704E-8A91-35CE87FE954A}"/>
              </a:ext>
            </a:extLst>
          </p:cNvPr>
          <p:cNvSpPr/>
          <p:nvPr/>
        </p:nvSpPr>
        <p:spPr>
          <a:xfrm>
            <a:off x="0" y="-1"/>
            <a:ext cx="12192000" cy="5860444"/>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9" name="Picture 8">
            <a:extLst>
              <a:ext uri="{FF2B5EF4-FFF2-40B4-BE49-F238E27FC236}">
                <a16:creationId xmlns:a16="http://schemas.microsoft.com/office/drawing/2014/main" id="{0AAEEDD3-A924-1C47-892F-0FA3CD7E06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5960927" cy="6858001"/>
          </a:xfrm>
          <a:prstGeom prst="rect">
            <a:avLst/>
          </a:prstGeom>
        </p:spPr>
      </p:pic>
      <p:sp>
        <p:nvSpPr>
          <p:cNvPr id="14" name="Title 1">
            <a:extLst>
              <a:ext uri="{FF2B5EF4-FFF2-40B4-BE49-F238E27FC236}">
                <a16:creationId xmlns:a16="http://schemas.microsoft.com/office/drawing/2014/main" id="{F4A5E6F5-DDE4-084F-A6D6-A04B432D3339}"/>
              </a:ext>
            </a:extLst>
          </p:cNvPr>
          <p:cNvSpPr txBox="1">
            <a:spLocks/>
          </p:cNvSpPr>
          <p:nvPr/>
        </p:nvSpPr>
        <p:spPr>
          <a:xfrm>
            <a:off x="6671556" y="997557"/>
            <a:ext cx="4993995" cy="226563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b="1" dirty="0">
                <a:solidFill>
                  <a:schemeClr val="bg1"/>
                </a:solidFill>
                <a:latin typeface="Arial" panose="020B0604020202020204" pitchFamily="34" charset="0"/>
                <a:cs typeface="Arial" panose="020B0604020202020204" pitchFamily="34" charset="0"/>
              </a:rPr>
              <a:t>TALKING FUTURES</a:t>
            </a:r>
            <a:r>
              <a:rPr lang="en-US" sz="4900" b="1" dirty="0">
                <a:latin typeface="Arial" panose="020B0604020202020204" pitchFamily="34" charset="0"/>
                <a:cs typeface="Arial" panose="020B0604020202020204" pitchFamily="34" charset="0"/>
              </a:rPr>
              <a:t> </a:t>
            </a:r>
            <a:br>
              <a:rPr lang="en-US" sz="4900" b="1" dirty="0">
                <a:latin typeface="Arial" panose="020B0604020202020204" pitchFamily="34" charset="0"/>
                <a:cs typeface="Arial" panose="020B0604020202020204" pitchFamily="34" charset="0"/>
              </a:rPr>
            </a:br>
            <a:r>
              <a:rPr lang="en-US" sz="4900" b="1" dirty="0">
                <a:solidFill>
                  <a:srgbClr val="DF591C"/>
                </a:solidFill>
                <a:latin typeface="Arial" panose="020B0604020202020204" pitchFamily="34" charset="0"/>
                <a:cs typeface="Arial" panose="020B0604020202020204" pitchFamily="34" charset="0"/>
              </a:rPr>
              <a:t>WHOLE-STAFF CPD SESSION</a:t>
            </a:r>
          </a:p>
        </p:txBody>
      </p:sp>
      <p:sp>
        <p:nvSpPr>
          <p:cNvPr id="16" name="Title 1">
            <a:extLst>
              <a:ext uri="{FF2B5EF4-FFF2-40B4-BE49-F238E27FC236}">
                <a16:creationId xmlns:a16="http://schemas.microsoft.com/office/drawing/2014/main" id="{1EDA946D-DAD2-1F4C-B23F-3C01A19F6AEC}"/>
              </a:ext>
            </a:extLst>
          </p:cNvPr>
          <p:cNvSpPr txBox="1">
            <a:spLocks/>
          </p:cNvSpPr>
          <p:nvPr/>
        </p:nvSpPr>
        <p:spPr>
          <a:xfrm>
            <a:off x="6805095" y="3763211"/>
            <a:ext cx="4105301" cy="792586"/>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100" dirty="0">
              <a:solidFill>
                <a:schemeClr val="bg1"/>
              </a:solidFill>
              <a:latin typeface="Arial" panose="020B0604020202020204" pitchFamily="34" charset="0"/>
              <a:cs typeface="Arial" panose="020B0604020202020204" pitchFamily="34" charset="0"/>
            </a:endParaRPr>
          </a:p>
          <a:p>
            <a:r>
              <a:rPr lang="en-GB" sz="2100" dirty="0">
                <a:solidFill>
                  <a:schemeClr val="bg1"/>
                </a:solidFill>
                <a:latin typeface="Arial" panose="020B0604020202020204" pitchFamily="34" charset="0"/>
                <a:cs typeface="Arial" panose="020B0604020202020204" pitchFamily="34" charset="0"/>
              </a:rPr>
              <a:t>[DATE]</a:t>
            </a:r>
            <a:endParaRPr lang="en-US" sz="21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3D741B6-9EC1-1842-A57E-316DF651D9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02024" y="4299615"/>
            <a:ext cx="1763527" cy="1262583"/>
          </a:xfrm>
          <a:prstGeom prst="rect">
            <a:avLst/>
          </a:prstGeom>
        </p:spPr>
      </p:pic>
      <p:sp>
        <p:nvSpPr>
          <p:cNvPr id="12" name="TextBox 11">
            <a:extLst>
              <a:ext uri="{FF2B5EF4-FFF2-40B4-BE49-F238E27FC236}">
                <a16:creationId xmlns:a16="http://schemas.microsoft.com/office/drawing/2014/main" id="{7742FFAB-EC7E-E242-B95B-83D0F6E1D31B}"/>
              </a:ext>
            </a:extLst>
          </p:cNvPr>
          <p:cNvSpPr txBox="1"/>
          <p:nvPr/>
        </p:nvSpPr>
        <p:spPr>
          <a:xfrm>
            <a:off x="6671556" y="5949322"/>
            <a:ext cx="1763526" cy="246221"/>
          </a:xfrm>
          <a:prstGeom prst="rect">
            <a:avLst/>
          </a:prstGeom>
          <a:noFill/>
        </p:spPr>
        <p:txBody>
          <a:bodyPr wrap="square" rtlCol="0">
            <a:spAutoFit/>
          </a:bodyPr>
          <a:lstStyle/>
          <a:p>
            <a:r>
              <a:rPr lang="en-GB" sz="1000" dirty="0">
                <a:solidFill>
                  <a:srgbClr val="565A5C"/>
                </a:solidFill>
                <a:latin typeface="Arial" panose="020B0604020202020204" pitchFamily="34" charset="0"/>
                <a:cs typeface="Arial" panose="020B0604020202020204" pitchFamily="34" charset="0"/>
              </a:rPr>
              <a:t>SUPPORTED BY</a:t>
            </a:r>
          </a:p>
        </p:txBody>
      </p:sp>
      <p:pic>
        <p:nvPicPr>
          <p:cNvPr id="13" name="Picture 12" descr="Text&#10;&#10;Description automatically generated">
            <a:extLst>
              <a:ext uri="{FF2B5EF4-FFF2-40B4-BE49-F238E27FC236}">
                <a16:creationId xmlns:a16="http://schemas.microsoft.com/office/drawing/2014/main" id="{54968D57-23AE-3B41-8608-4185C964C641}"/>
              </a:ext>
            </a:extLst>
          </p:cNvPr>
          <p:cNvPicPr>
            <a:picLocks noChangeAspect="1"/>
          </p:cNvPicPr>
          <p:nvPr/>
        </p:nvPicPr>
        <p:blipFill>
          <a:blip r:embed="rId5"/>
          <a:stretch>
            <a:fillRect/>
          </a:stretch>
        </p:blipFill>
        <p:spPr>
          <a:xfrm>
            <a:off x="7067692" y="6284422"/>
            <a:ext cx="971253" cy="384969"/>
          </a:xfrm>
          <a:prstGeom prst="rect">
            <a:avLst/>
          </a:prstGeom>
        </p:spPr>
      </p:pic>
    </p:spTree>
    <p:extLst>
      <p:ext uri="{BB962C8B-B14F-4D97-AF65-F5344CB8AC3E}">
        <p14:creationId xmlns:p14="http://schemas.microsoft.com/office/powerpoint/2010/main" val="881691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5FD28F-DE7B-AE4A-B8E5-F5B4C64D9E51}"/>
              </a:ext>
            </a:extLst>
          </p:cNvPr>
          <p:cNvSpPr/>
          <p:nvPr/>
        </p:nvSpPr>
        <p:spPr>
          <a:xfrm>
            <a:off x="-207263" y="4"/>
            <a:ext cx="12192000" cy="6857996"/>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itle 1">
            <a:extLst>
              <a:ext uri="{FF2B5EF4-FFF2-40B4-BE49-F238E27FC236}">
                <a16:creationId xmlns:a16="http://schemas.microsoft.com/office/drawing/2014/main" id="{19977688-41E6-1B45-87B2-5DE4B25D05A3}"/>
              </a:ext>
            </a:extLst>
          </p:cNvPr>
          <p:cNvSpPr txBox="1">
            <a:spLocks/>
          </p:cNvSpPr>
          <p:nvPr/>
        </p:nvSpPr>
        <p:spPr>
          <a:xfrm>
            <a:off x="396000" y="1404000"/>
            <a:ext cx="5405022" cy="16710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dirty="0">
                <a:solidFill>
                  <a:schemeClr val="bg1"/>
                </a:solidFill>
                <a:latin typeface="Arial" panose="020B0604020202020204" pitchFamily="34" charset="0"/>
                <a:cs typeface="Arial" panose="020B0604020202020204" pitchFamily="34" charset="0"/>
              </a:rPr>
              <a:t>TALKING FUTURES</a:t>
            </a:r>
            <a:endParaRPr lang="en-US" sz="4900" b="1" dirty="0">
              <a:solidFill>
                <a:srgbClr val="DF591C"/>
              </a:solidFill>
              <a:latin typeface="Arial" panose="020B0604020202020204" pitchFamily="34" charset="0"/>
              <a:cs typeface="Arial" panose="020B0604020202020204" pitchFamily="34" charset="0"/>
            </a:endParaRPr>
          </a:p>
          <a:p>
            <a:pPr>
              <a:lnSpc>
                <a:spcPts val="5880"/>
              </a:lnSpc>
            </a:pPr>
            <a:r>
              <a:rPr lang="en-US" sz="4900" b="1" dirty="0">
                <a:solidFill>
                  <a:srgbClr val="DF591C"/>
                </a:solidFill>
                <a:latin typeface="Arial" panose="020B0604020202020204" pitchFamily="34" charset="0"/>
                <a:cs typeface="Arial" panose="020B0604020202020204" pitchFamily="34" charset="0"/>
              </a:rPr>
              <a:t>NEW RESEARCH</a:t>
            </a:r>
          </a:p>
        </p:txBody>
      </p:sp>
      <p:pic>
        <p:nvPicPr>
          <p:cNvPr id="2" name="Picture 1">
            <a:extLst>
              <a:ext uri="{FF2B5EF4-FFF2-40B4-BE49-F238E27FC236}">
                <a16:creationId xmlns:a16="http://schemas.microsoft.com/office/drawing/2014/main" id="{E93AB4A3-D4FC-47AC-A690-91674D7B07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81698" y="0"/>
            <a:ext cx="5310301" cy="6858000"/>
          </a:xfrm>
          <a:prstGeom prst="rect">
            <a:avLst/>
          </a:prstGeom>
        </p:spPr>
      </p:pic>
    </p:spTree>
    <p:extLst>
      <p:ext uri="{BB962C8B-B14F-4D97-AF65-F5344CB8AC3E}">
        <p14:creationId xmlns:p14="http://schemas.microsoft.com/office/powerpoint/2010/main" val="1972544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sz="half" idx="1"/>
          </p:nvPr>
        </p:nvSpPr>
        <p:spPr/>
        <p:txBody>
          <a:bodyPr numCol="2" spcCol="360000">
            <a:noAutofit/>
          </a:bodyPr>
          <a:lstStyle/>
          <a:p>
            <a:pPr marL="0" lvl="0" indent="0">
              <a:lnSpc>
                <a:spcPct val="115000"/>
              </a:lnSpc>
              <a:buNone/>
            </a:pPr>
            <a:br>
              <a:rPr lang="en-GB" sz="1800" b="1"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752AC264-07CD-A642-A019-0BC3BB0F9CED}"/>
              </a:ext>
            </a:extLst>
          </p:cNvPr>
          <p:cNvSpPr>
            <a:spLocks noGrp="1"/>
          </p:cNvSpPr>
          <p:nvPr>
            <p:ph sz="half" idx="2"/>
          </p:nvPr>
        </p:nvSpPr>
        <p:spPr>
          <a:xfrm>
            <a:off x="6566400" y="2361600"/>
            <a:ext cx="5320800" cy="4351338"/>
          </a:xfrm>
        </p:spPr>
        <p:txBody>
          <a:bodyPr/>
          <a:lstStyle/>
          <a:p>
            <a:pPr marL="0" indent="0">
              <a:lnSpc>
                <a:spcPts val="2400"/>
              </a:lnSpc>
              <a:spcBef>
                <a:spcPts val="0"/>
              </a:spcBef>
              <a:spcAft>
                <a:spcPts val="600"/>
              </a:spcAft>
              <a:buNone/>
            </a:pPr>
            <a:r>
              <a:rPr lang="en-US" sz="2000" dirty="0">
                <a:solidFill>
                  <a:srgbClr val="565A5C"/>
                </a:solidFill>
                <a:latin typeface="Arial" panose="020B0604020202020204" pitchFamily="34" charset="0"/>
                <a:cs typeface="Arial" panose="020B0604020202020204" pitchFamily="34" charset="0"/>
              </a:rPr>
              <a:t>Parental engagement is important for the students’ development of:</a:t>
            </a:r>
          </a:p>
          <a:p>
            <a:pPr marL="342000" indent="-342000">
              <a:lnSpc>
                <a:spcPts val="2400"/>
              </a:lnSpc>
              <a:spcBef>
                <a:spcPts val="0"/>
              </a:spcBef>
            </a:pPr>
            <a:r>
              <a:rPr lang="en-GB" sz="2000" dirty="0">
                <a:solidFill>
                  <a:srgbClr val="565A5C"/>
                </a:solidFill>
                <a:latin typeface="Arial" panose="020B0604020202020204" pitchFamily="34" charset="0"/>
                <a:cs typeface="Arial" panose="020B0604020202020204" pitchFamily="34" charset="0"/>
              </a:rPr>
              <a:t>Information-seeking and research behaviours </a:t>
            </a:r>
          </a:p>
          <a:p>
            <a:pPr marL="342000" indent="-342000">
              <a:lnSpc>
                <a:spcPts val="2400"/>
              </a:lnSpc>
              <a:spcBef>
                <a:spcPts val="0"/>
              </a:spcBef>
            </a:pPr>
            <a:r>
              <a:rPr lang="en-GB" sz="2000" dirty="0">
                <a:solidFill>
                  <a:srgbClr val="565A5C"/>
                </a:solidFill>
                <a:latin typeface="Arial" panose="020B0604020202020204" pitchFamily="34" charset="0"/>
                <a:cs typeface="Arial" panose="020B0604020202020204" pitchFamily="34" charset="0"/>
              </a:rPr>
              <a:t>Self-efficacy, career decision-making and confidence </a:t>
            </a:r>
          </a:p>
          <a:p>
            <a:pPr marL="342000" indent="-342000">
              <a:lnSpc>
                <a:spcPts val="2400"/>
              </a:lnSpc>
              <a:spcBef>
                <a:spcPts val="0"/>
              </a:spcBef>
            </a:pPr>
            <a:r>
              <a:rPr lang="en-GB" sz="2000" dirty="0">
                <a:solidFill>
                  <a:srgbClr val="565A5C"/>
                </a:solidFill>
                <a:latin typeface="Arial" panose="020B0604020202020204" pitchFamily="34" charset="0"/>
                <a:cs typeface="Arial" panose="020B0604020202020204" pitchFamily="34" charset="0"/>
              </a:rPr>
              <a:t>Planning, goal-setting and creating a sense of direction </a:t>
            </a:r>
          </a:p>
          <a:p>
            <a:pPr marL="342000" indent="-342000">
              <a:lnSpc>
                <a:spcPts val="2400"/>
              </a:lnSpc>
              <a:spcBef>
                <a:spcPts val="0"/>
              </a:spcBef>
            </a:pPr>
            <a:r>
              <a:rPr lang="en-GB" sz="2000" dirty="0">
                <a:solidFill>
                  <a:srgbClr val="565A5C"/>
                </a:solidFill>
                <a:latin typeface="Arial" panose="020B0604020202020204" pitchFamily="34" charset="0"/>
                <a:cs typeface="Arial" panose="020B0604020202020204" pitchFamily="34" charset="0"/>
              </a:rPr>
              <a:t>(Career) adaptability, flexibility and employability skills (such as entrepreneurship and team working skills). </a:t>
            </a:r>
          </a:p>
          <a:p>
            <a:pPr marL="0" indent="0">
              <a:buNone/>
            </a:pPr>
            <a:endParaRPr lang="en-US" dirty="0"/>
          </a:p>
        </p:txBody>
      </p:sp>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475200"/>
            <a:ext cx="564246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Insights from new research</a:t>
            </a:r>
          </a:p>
        </p:txBody>
      </p:sp>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1386000" y="2361600"/>
            <a:ext cx="5181600" cy="3477875"/>
          </a:xfrm>
          <a:prstGeom prst="rect">
            <a:avLst/>
          </a:prstGeom>
          <a:noFill/>
        </p:spPr>
        <p:txBody>
          <a:bodyPr wrap="square" rtlCol="0">
            <a:spAutoFit/>
          </a:bodyPr>
          <a:lstStyle/>
          <a:p>
            <a:pPr marL="342900" lvl="0" indent="-342900">
              <a:lnSpc>
                <a:spcPts val="2400"/>
              </a:lnSpc>
              <a:buFont typeface="Arial" panose="020B0604020202020204" pitchFamily="34" charset="0"/>
              <a:buChar char="•"/>
            </a:pPr>
            <a:r>
              <a:rPr lang="en-GB" sz="2000" dirty="0">
                <a:solidFill>
                  <a:srgbClr val="565A5C"/>
                </a:solidFill>
                <a:latin typeface="Arial" panose="020B0604020202020204" pitchFamily="34" charset="0"/>
                <a:ea typeface="Times New Roman" panose="02020603050405020304" pitchFamily="18" charset="0"/>
                <a:cs typeface="Arial" panose="020B0604020202020204" pitchFamily="34" charset="0"/>
              </a:rPr>
              <a:t>Conversations about careers start from Year 7.</a:t>
            </a:r>
          </a:p>
          <a:p>
            <a:pPr marL="342900" lvl="0" indent="-342900">
              <a:lnSpc>
                <a:spcPts val="2400"/>
              </a:lnSpc>
              <a:buFont typeface="Arial" panose="020B0604020202020204" pitchFamily="34" charset="0"/>
              <a:buChar char="•"/>
            </a:pPr>
            <a:r>
              <a:rPr lang="en-GB" sz="2000" dirty="0">
                <a:solidFill>
                  <a:srgbClr val="565A5C"/>
                </a:solidFill>
                <a:latin typeface="Arial" panose="020B0604020202020204" pitchFamily="34" charset="0"/>
                <a:cs typeface="Arial" panose="020B0604020202020204" pitchFamily="34" charset="0"/>
              </a:rPr>
              <a:t>Even as young people grow older and parents believe their influence declines, conversations about important things continue.</a:t>
            </a:r>
          </a:p>
          <a:p>
            <a:pPr marL="342900" lvl="0" indent="-342900">
              <a:lnSpc>
                <a:spcPts val="2400"/>
              </a:lnSpc>
              <a:buFont typeface="Arial" panose="020B0604020202020204" pitchFamily="34" charset="0"/>
              <a:buChar char="•"/>
            </a:pPr>
            <a:r>
              <a:rPr lang="en-GB" sz="2000" dirty="0">
                <a:solidFill>
                  <a:srgbClr val="565A5C"/>
                </a:solidFill>
                <a:latin typeface="Arial" panose="020B0604020202020204" pitchFamily="34" charset="0"/>
                <a:cs typeface="Arial" panose="020B0604020202020204" pitchFamily="34" charset="0"/>
              </a:rPr>
              <a:t>Some parents underestimate their influence on young people.</a:t>
            </a:r>
          </a:p>
          <a:p>
            <a:pPr marL="342900" lvl="0" indent="-342900">
              <a:lnSpc>
                <a:spcPts val="2400"/>
              </a:lnSpc>
              <a:buFont typeface="Arial" panose="020B0604020202020204" pitchFamily="34" charset="0"/>
              <a:buChar char="•"/>
            </a:pPr>
            <a:r>
              <a:rPr lang="en-GB" sz="2000" dirty="0">
                <a:solidFill>
                  <a:srgbClr val="565A5C"/>
                </a:solidFill>
                <a:latin typeface="Arial" panose="020B0604020202020204" pitchFamily="34" charset="0"/>
                <a:cs typeface="Arial" panose="020B0604020202020204" pitchFamily="34" charset="0"/>
              </a:rPr>
              <a:t>Parental engagement about careers may also be a hook for other parental engagement.</a:t>
            </a:r>
          </a:p>
        </p:txBody>
      </p:sp>
      <p:sp>
        <p:nvSpPr>
          <p:cNvPr id="14" name="TextBox 13">
            <a:extLst>
              <a:ext uri="{FF2B5EF4-FFF2-40B4-BE49-F238E27FC236}">
                <a16:creationId xmlns:a16="http://schemas.microsoft.com/office/drawing/2014/main" id="{B1DD5C2A-6201-D447-885F-31CED420077F}"/>
              </a:ext>
            </a:extLst>
          </p:cNvPr>
          <p:cNvSpPr txBox="1"/>
          <p:nvPr/>
        </p:nvSpPr>
        <p:spPr>
          <a:xfrm>
            <a:off x="1386000" y="1587600"/>
            <a:ext cx="5181600" cy="749757"/>
          </a:xfrm>
          <a:prstGeom prst="rect">
            <a:avLst/>
          </a:prstGeom>
          <a:noFill/>
        </p:spPr>
        <p:txBody>
          <a:bodyPr wrap="square" rtlCol="0">
            <a:spAutoFit/>
          </a:bodyPr>
          <a:lstStyle/>
          <a:p>
            <a:pPr lvl="0">
              <a:lnSpc>
                <a:spcPct val="115000"/>
              </a:lnSpc>
            </a:pPr>
            <a:r>
              <a:rPr lang="en-GB" sz="2800" b="1" dirty="0">
                <a:solidFill>
                  <a:srgbClr val="DF591C"/>
                </a:solidFill>
                <a:latin typeface="Arial" panose="020B0604020202020204" pitchFamily="34" charset="0"/>
                <a:cs typeface="Arial" panose="020B0604020202020204" pitchFamily="34" charset="0"/>
              </a:rPr>
              <a:t>Why parents matter</a:t>
            </a:r>
            <a:br>
              <a:rPr lang="en-GB" sz="1200" b="1"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3070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sz="half" idx="1"/>
          </p:nvPr>
        </p:nvSpPr>
        <p:spPr/>
        <p:txBody>
          <a:bodyPr numCol="2" spcCol="360000">
            <a:noAutofit/>
          </a:bodyPr>
          <a:lstStyle/>
          <a:p>
            <a:pPr marL="0" lvl="0" indent="0">
              <a:lnSpc>
                <a:spcPct val="115000"/>
              </a:lnSpc>
              <a:buNone/>
            </a:pPr>
            <a:br>
              <a:rPr lang="en-GB" sz="1800" b="1"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475200"/>
            <a:ext cx="564246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Insights from new research</a:t>
            </a:r>
          </a:p>
        </p:txBody>
      </p:sp>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15" name="TextBox 14">
            <a:extLst>
              <a:ext uri="{FF2B5EF4-FFF2-40B4-BE49-F238E27FC236}">
                <a16:creationId xmlns:a16="http://schemas.microsoft.com/office/drawing/2014/main" id="{3688845F-01E1-4B48-A0B7-FE1D3AFE82E2}"/>
              </a:ext>
            </a:extLst>
          </p:cNvPr>
          <p:cNvSpPr txBox="1"/>
          <p:nvPr/>
        </p:nvSpPr>
        <p:spPr>
          <a:xfrm>
            <a:off x="1386000" y="1587600"/>
            <a:ext cx="6157132" cy="749757"/>
          </a:xfrm>
          <a:prstGeom prst="rect">
            <a:avLst/>
          </a:prstGeom>
          <a:noFill/>
        </p:spPr>
        <p:txBody>
          <a:bodyPr wrap="square" rtlCol="0">
            <a:spAutoFit/>
          </a:bodyPr>
          <a:lstStyle/>
          <a:p>
            <a:pPr lvl="0">
              <a:lnSpc>
                <a:spcPct val="115000"/>
              </a:lnSpc>
            </a:pPr>
            <a:r>
              <a:rPr lang="en-GB" sz="2800" b="1" dirty="0">
                <a:solidFill>
                  <a:srgbClr val="DF591C"/>
                </a:solidFill>
                <a:latin typeface="Arial" panose="020B0604020202020204" pitchFamily="34" charset="0"/>
                <a:cs typeface="Arial" panose="020B0604020202020204" pitchFamily="34" charset="0"/>
              </a:rPr>
              <a:t>Reaching different parent groups</a:t>
            </a:r>
            <a:br>
              <a:rPr lang="en-GB" sz="1200" b="1"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p:txBody>
      </p:sp>
      <p:sp>
        <p:nvSpPr>
          <p:cNvPr id="19" name="Content Placeholder 15">
            <a:extLst>
              <a:ext uri="{FF2B5EF4-FFF2-40B4-BE49-F238E27FC236}">
                <a16:creationId xmlns:a16="http://schemas.microsoft.com/office/drawing/2014/main" id="{A260BD69-FF7D-D74F-9CE9-48409BA2B12F}"/>
              </a:ext>
            </a:extLst>
          </p:cNvPr>
          <p:cNvSpPr>
            <a:spLocks noGrp="1"/>
          </p:cNvSpPr>
          <p:nvPr>
            <p:ph sz="half" idx="2"/>
          </p:nvPr>
        </p:nvSpPr>
        <p:spPr>
          <a:xfrm>
            <a:off x="5920997" y="2361600"/>
            <a:ext cx="5181600" cy="4351338"/>
          </a:xfrm>
        </p:spPr>
        <p:txBody>
          <a:bodyPr>
            <a:normAutofit/>
          </a:bodyPr>
          <a:lstStyle/>
          <a:p>
            <a:pPr>
              <a:lnSpc>
                <a:spcPts val="2400"/>
              </a:lnSpc>
            </a:pPr>
            <a:r>
              <a:rPr lang="en-US" sz="2000" dirty="0">
                <a:solidFill>
                  <a:srgbClr val="565A5C"/>
                </a:solidFill>
                <a:latin typeface="Arial" panose="020B0604020202020204" pitchFamily="34" charset="0"/>
                <a:cs typeface="Arial" panose="020B0604020202020204" pitchFamily="34" charset="0"/>
              </a:rPr>
              <a:t>Research identified four broad groups of parents across England.</a:t>
            </a:r>
          </a:p>
          <a:p>
            <a:pPr>
              <a:lnSpc>
                <a:spcPts val="2400"/>
              </a:lnSpc>
            </a:pPr>
            <a:r>
              <a:rPr lang="en-US" sz="2000" dirty="0">
                <a:solidFill>
                  <a:srgbClr val="565A5C"/>
                </a:solidFill>
                <a:latin typeface="Arial" panose="020B0604020202020204" pitchFamily="34" charset="0"/>
                <a:cs typeface="Arial" panose="020B0604020202020204" pitchFamily="34" charset="0"/>
              </a:rPr>
              <a:t>One school or college may have more of one parent group than the average.</a:t>
            </a:r>
          </a:p>
          <a:p>
            <a:pPr>
              <a:lnSpc>
                <a:spcPts val="2400"/>
              </a:lnSpc>
            </a:pPr>
            <a:r>
              <a:rPr lang="en-US" sz="2000" dirty="0">
                <a:solidFill>
                  <a:srgbClr val="565A5C"/>
                </a:solidFill>
                <a:latin typeface="Arial" panose="020B0604020202020204" pitchFamily="34" charset="0"/>
                <a:cs typeface="Arial" panose="020B0604020202020204" pitchFamily="34" charset="0"/>
              </a:rPr>
              <a:t>Different parent groups may respond better to different approaches.</a:t>
            </a:r>
          </a:p>
          <a:p>
            <a:endParaRPr lang="en-US" sz="2000" dirty="0">
              <a:latin typeface="Franklin Gothic Book" panose="020B0503020102020204" pitchFamily="34" charset="0"/>
            </a:endParaRPr>
          </a:p>
        </p:txBody>
      </p:sp>
      <p:graphicFrame>
        <p:nvGraphicFramePr>
          <p:cNvPr id="12" name="Chart 11">
            <a:extLst>
              <a:ext uri="{FF2B5EF4-FFF2-40B4-BE49-F238E27FC236}">
                <a16:creationId xmlns:a16="http://schemas.microsoft.com/office/drawing/2014/main" id="{F2663EB0-71A1-489F-BD5E-4EEE2551FA57}"/>
              </a:ext>
            </a:extLst>
          </p:cNvPr>
          <p:cNvGraphicFramePr/>
          <p:nvPr>
            <p:extLst>
              <p:ext uri="{D42A27DB-BD31-4B8C-83A1-F6EECF244321}">
                <p14:modId xmlns:p14="http://schemas.microsoft.com/office/powerpoint/2010/main" val="2799371643"/>
              </p:ext>
            </p:extLst>
          </p:nvPr>
        </p:nvGraphicFramePr>
        <p:xfrm>
          <a:off x="322889" y="2356592"/>
          <a:ext cx="5154433" cy="35629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0087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sz="half" idx="1"/>
          </p:nvPr>
        </p:nvSpPr>
        <p:spPr/>
        <p:txBody>
          <a:bodyPr numCol="2" spcCol="360000">
            <a:noAutofit/>
          </a:bodyPr>
          <a:lstStyle/>
          <a:p>
            <a:pPr marL="0" lvl="0" indent="0">
              <a:lnSpc>
                <a:spcPct val="115000"/>
              </a:lnSpc>
              <a:buNone/>
            </a:pPr>
            <a:br>
              <a:rPr lang="en-GB" sz="1800" b="1"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475200"/>
            <a:ext cx="564246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Insights from new research</a:t>
            </a:r>
          </a:p>
        </p:txBody>
      </p:sp>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14" name="TextBox 13">
            <a:extLst>
              <a:ext uri="{FF2B5EF4-FFF2-40B4-BE49-F238E27FC236}">
                <a16:creationId xmlns:a16="http://schemas.microsoft.com/office/drawing/2014/main" id="{E599907C-C48A-FF45-903B-3A2B827B883F}"/>
              </a:ext>
            </a:extLst>
          </p:cNvPr>
          <p:cNvSpPr txBox="1"/>
          <p:nvPr/>
        </p:nvSpPr>
        <p:spPr>
          <a:xfrm>
            <a:off x="471134" y="1587600"/>
            <a:ext cx="6441945" cy="749757"/>
          </a:xfrm>
          <a:prstGeom prst="rect">
            <a:avLst/>
          </a:prstGeom>
          <a:noFill/>
        </p:spPr>
        <p:txBody>
          <a:bodyPr wrap="square" rtlCol="0">
            <a:spAutoFit/>
          </a:bodyPr>
          <a:lstStyle/>
          <a:p>
            <a:pPr lvl="0">
              <a:lnSpc>
                <a:spcPct val="115000"/>
              </a:lnSpc>
            </a:pPr>
            <a:r>
              <a:rPr lang="en-GB" sz="2800" b="1" dirty="0">
                <a:solidFill>
                  <a:srgbClr val="DF591C"/>
                </a:solidFill>
                <a:latin typeface="Arial" panose="020B0604020202020204" pitchFamily="34" charset="0"/>
                <a:cs typeface="Arial" panose="020B0604020202020204" pitchFamily="34" charset="0"/>
              </a:rPr>
              <a:t>Reaching different parent groups</a:t>
            </a:r>
            <a:br>
              <a:rPr lang="en-GB" sz="1200" b="1"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p:txBody>
      </p:sp>
      <p:sp>
        <p:nvSpPr>
          <p:cNvPr id="15" name="Content Placeholder 5">
            <a:extLst>
              <a:ext uri="{FF2B5EF4-FFF2-40B4-BE49-F238E27FC236}">
                <a16:creationId xmlns:a16="http://schemas.microsoft.com/office/drawing/2014/main" id="{17A33E7F-6240-514F-9FA2-405C44DB99A6}"/>
              </a:ext>
            </a:extLst>
          </p:cNvPr>
          <p:cNvSpPr>
            <a:spLocks noGrp="1"/>
          </p:cNvSpPr>
          <p:nvPr>
            <p:ph sz="half" idx="2"/>
          </p:nvPr>
        </p:nvSpPr>
        <p:spPr>
          <a:xfrm>
            <a:off x="6625632" y="2361600"/>
            <a:ext cx="5984530" cy="4351338"/>
          </a:xfrm>
        </p:spPr>
        <p:txBody>
          <a:bodyPr>
            <a:normAutofit/>
          </a:bodyPr>
          <a:lstStyle/>
          <a:p>
            <a:pPr marL="0" indent="0">
              <a:lnSpc>
                <a:spcPts val="2400"/>
              </a:lnSpc>
              <a:spcBef>
                <a:spcPts val="0"/>
              </a:spcBef>
              <a:spcAft>
                <a:spcPts val="600"/>
              </a:spcAft>
              <a:buNone/>
            </a:pPr>
            <a:r>
              <a:rPr lang="en-US" sz="2000" b="1" dirty="0">
                <a:solidFill>
                  <a:srgbClr val="565A5C"/>
                </a:solidFill>
                <a:latin typeface="Arial" panose="020B0604020202020204" pitchFamily="34" charset="0"/>
                <a:cs typeface="Arial" panose="020B0604020202020204" pitchFamily="34" charset="0"/>
              </a:rPr>
              <a:t>Parent group 3 (21%)</a:t>
            </a:r>
          </a:p>
          <a:p>
            <a:pPr marL="342000">
              <a:lnSpc>
                <a:spcPts val="2400"/>
              </a:lnSpc>
              <a:spcBef>
                <a:spcPts val="0"/>
              </a:spcBef>
            </a:pPr>
            <a:r>
              <a:rPr lang="en-GB" sz="1800" dirty="0">
                <a:solidFill>
                  <a:srgbClr val="565A5C"/>
                </a:solidFill>
                <a:latin typeface="Arial" panose="020B0604020202020204" pitchFamily="34" charset="0"/>
                <a:cs typeface="Arial" panose="020B0604020202020204" pitchFamily="34" charset="0"/>
              </a:rPr>
              <a:t>Lack confidence, knowledge and communication skills</a:t>
            </a:r>
          </a:p>
          <a:p>
            <a:pPr marL="342000">
              <a:lnSpc>
                <a:spcPts val="2400"/>
              </a:lnSpc>
              <a:spcBef>
                <a:spcPts val="0"/>
              </a:spcBef>
            </a:pPr>
            <a:r>
              <a:rPr lang="en-GB" sz="1800" dirty="0">
                <a:solidFill>
                  <a:srgbClr val="565A5C"/>
                </a:solidFill>
                <a:latin typeface="Arial" panose="020B0604020202020204" pitchFamily="34" charset="0"/>
                <a:cs typeface="Arial" panose="020B0604020202020204" pitchFamily="34" charset="0"/>
              </a:rPr>
              <a:t>May have a distant relationship with their child</a:t>
            </a:r>
          </a:p>
          <a:p>
            <a:pPr marL="342000">
              <a:lnSpc>
                <a:spcPts val="2400"/>
              </a:lnSpc>
              <a:spcBef>
                <a:spcPts val="0"/>
              </a:spcBef>
              <a:buFont typeface="Wingdings" pitchFamily="2" charset="2"/>
              <a:buChar char="ü"/>
            </a:pPr>
            <a:r>
              <a:rPr lang="en-GB" sz="1800" b="1" dirty="0">
                <a:solidFill>
                  <a:srgbClr val="DF591C"/>
                </a:solidFill>
                <a:latin typeface="Arial" panose="020B0604020202020204" pitchFamily="34" charset="0"/>
                <a:cs typeface="Arial" panose="020B0604020202020204" pitchFamily="34" charset="0"/>
              </a:rPr>
              <a:t>Personalise activities to increase confidence</a:t>
            </a:r>
          </a:p>
          <a:p>
            <a:pPr marL="0" indent="0">
              <a:lnSpc>
                <a:spcPts val="2400"/>
              </a:lnSpc>
              <a:spcBef>
                <a:spcPts val="0"/>
              </a:spcBef>
              <a:buNone/>
            </a:pPr>
            <a:endParaRPr lang="en-GB" sz="2400" dirty="0">
              <a:solidFill>
                <a:srgbClr val="565A5C"/>
              </a:solidFill>
              <a:latin typeface="Arial" panose="020B0604020202020204" pitchFamily="34" charset="0"/>
              <a:cs typeface="Arial" panose="020B0604020202020204" pitchFamily="34" charset="0"/>
            </a:endParaRPr>
          </a:p>
          <a:p>
            <a:pPr marL="0" indent="0">
              <a:lnSpc>
                <a:spcPts val="2400"/>
              </a:lnSpc>
              <a:spcBef>
                <a:spcPts val="0"/>
              </a:spcBef>
              <a:spcAft>
                <a:spcPts val="600"/>
              </a:spcAft>
              <a:buNone/>
            </a:pPr>
            <a:r>
              <a:rPr lang="en-GB" sz="2000" b="1" dirty="0">
                <a:solidFill>
                  <a:srgbClr val="565A5C"/>
                </a:solidFill>
                <a:latin typeface="Arial" panose="020B0604020202020204" pitchFamily="34" charset="0"/>
                <a:cs typeface="Arial" panose="020B0604020202020204" pitchFamily="34" charset="0"/>
              </a:rPr>
              <a:t>Parent group 4 (10%)</a:t>
            </a:r>
          </a:p>
          <a:p>
            <a:pPr marL="342000" indent="-342000">
              <a:lnSpc>
                <a:spcPts val="2400"/>
              </a:lnSpc>
              <a:spcBef>
                <a:spcPts val="0"/>
              </a:spcBef>
            </a:pPr>
            <a:r>
              <a:rPr lang="en-GB" sz="1800" dirty="0">
                <a:solidFill>
                  <a:srgbClr val="565A5C"/>
                </a:solidFill>
                <a:latin typeface="Arial" panose="020B0604020202020204" pitchFamily="34" charset="0"/>
                <a:cs typeface="Arial" panose="020B0604020202020204" pitchFamily="34" charset="0"/>
              </a:rPr>
              <a:t>Receptive to engagement but format of careers provision may not be suitable</a:t>
            </a:r>
          </a:p>
          <a:p>
            <a:pPr marL="342000" indent="-342000">
              <a:lnSpc>
                <a:spcPts val="2400"/>
              </a:lnSpc>
              <a:spcBef>
                <a:spcPts val="0"/>
              </a:spcBef>
              <a:buFont typeface="Wingdings" pitchFamily="2" charset="2"/>
              <a:buChar char="ü"/>
            </a:pPr>
            <a:r>
              <a:rPr lang="en-GB" sz="1800" b="1" dirty="0">
                <a:solidFill>
                  <a:srgbClr val="DF591C"/>
                </a:solidFill>
                <a:latin typeface="Arial" panose="020B0604020202020204" pitchFamily="34" charset="0"/>
                <a:cs typeface="Arial" panose="020B0604020202020204" pitchFamily="34" charset="0"/>
              </a:rPr>
              <a:t>Personalise events and offer small-group activities</a:t>
            </a:r>
          </a:p>
          <a:p>
            <a:endParaRPr lang="en-GB" sz="2000" dirty="0">
              <a:latin typeface="Franklin Gothic Book" panose="020B0503020102020204" pitchFamily="34" charset="0"/>
            </a:endParaRPr>
          </a:p>
          <a:p>
            <a:pPr marL="0" indent="0">
              <a:buNone/>
            </a:pPr>
            <a:endParaRPr lang="en-US" dirty="0"/>
          </a:p>
        </p:txBody>
      </p:sp>
      <p:sp>
        <p:nvSpPr>
          <p:cNvPr id="16" name="TextBox 15">
            <a:extLst>
              <a:ext uri="{FF2B5EF4-FFF2-40B4-BE49-F238E27FC236}">
                <a16:creationId xmlns:a16="http://schemas.microsoft.com/office/drawing/2014/main" id="{3EBF2A05-5094-F542-A075-EFF29DC33BF5}"/>
              </a:ext>
            </a:extLst>
          </p:cNvPr>
          <p:cNvSpPr txBox="1"/>
          <p:nvPr/>
        </p:nvSpPr>
        <p:spPr>
          <a:xfrm>
            <a:off x="471134" y="2361600"/>
            <a:ext cx="5984530" cy="3607398"/>
          </a:xfrm>
          <a:prstGeom prst="rect">
            <a:avLst/>
          </a:prstGeom>
          <a:noFill/>
        </p:spPr>
        <p:txBody>
          <a:bodyPr wrap="square" rtlCol="0">
            <a:spAutoFit/>
          </a:bodyPr>
          <a:lstStyle/>
          <a:p>
            <a:pPr lvl="0">
              <a:lnSpc>
                <a:spcPts val="2400"/>
              </a:lnSpc>
              <a:spcAft>
                <a:spcPts val="600"/>
              </a:spcAft>
            </a:pPr>
            <a:r>
              <a:rPr lang="en-GB" sz="2000" b="1" dirty="0">
                <a:solidFill>
                  <a:srgbClr val="565A5C"/>
                </a:solidFill>
                <a:latin typeface="Arial" panose="020B0604020202020204" pitchFamily="34" charset="0"/>
                <a:cs typeface="Arial" panose="020B0604020202020204" pitchFamily="34" charset="0"/>
              </a:rPr>
              <a:t>Parent group 1 (38%)</a:t>
            </a:r>
          </a:p>
          <a:p>
            <a:pPr marL="342000" lvl="0" indent="-342900">
              <a:lnSpc>
                <a:spcPts val="2400"/>
              </a:lnSpc>
              <a:buFont typeface="Arial" panose="020B0604020202020204" pitchFamily="34" charset="0"/>
              <a:buChar char="•"/>
            </a:pPr>
            <a:r>
              <a:rPr lang="en-GB" dirty="0">
                <a:solidFill>
                  <a:srgbClr val="565A5C"/>
                </a:solidFill>
                <a:latin typeface="Arial" panose="020B0604020202020204" pitchFamily="34" charset="0"/>
                <a:cs typeface="Arial" panose="020B0604020202020204" pitchFamily="34" charset="0"/>
              </a:rPr>
              <a:t>Happy to be involved by school/college but content to take a back seat</a:t>
            </a:r>
          </a:p>
          <a:p>
            <a:pPr marL="342000" lvl="0" indent="-342900">
              <a:lnSpc>
                <a:spcPts val="2400"/>
              </a:lnSpc>
              <a:buFont typeface="Arial" panose="020B0604020202020204" pitchFamily="34" charset="0"/>
              <a:buChar char="•"/>
            </a:pPr>
            <a:r>
              <a:rPr lang="en-GB" dirty="0">
                <a:solidFill>
                  <a:srgbClr val="565A5C"/>
                </a:solidFill>
                <a:latin typeface="Arial" panose="020B0604020202020204" pitchFamily="34" charset="0"/>
                <a:cs typeface="Arial" panose="020B0604020202020204" pitchFamily="34" charset="0"/>
              </a:rPr>
              <a:t>Strong parent-child relationships</a:t>
            </a:r>
            <a:endParaRPr lang="en-GB" b="1" dirty="0">
              <a:solidFill>
                <a:srgbClr val="565A5C"/>
              </a:solidFill>
              <a:latin typeface="Arial" panose="020B0604020202020204" pitchFamily="34" charset="0"/>
              <a:cs typeface="Arial" panose="020B0604020202020204" pitchFamily="34" charset="0"/>
            </a:endParaRPr>
          </a:p>
          <a:p>
            <a:pPr marL="342000" lvl="0" indent="-342900">
              <a:lnSpc>
                <a:spcPts val="2400"/>
              </a:lnSpc>
              <a:buFont typeface="Wingdings" pitchFamily="2" charset="2"/>
              <a:buChar char="ü"/>
            </a:pPr>
            <a:r>
              <a:rPr lang="en-GB" b="1" dirty="0">
                <a:solidFill>
                  <a:srgbClr val="DF591C"/>
                </a:solidFill>
                <a:latin typeface="Arial" panose="020B0604020202020204" pitchFamily="34" charset="0"/>
                <a:cs typeface="Arial" panose="020B0604020202020204" pitchFamily="34" charset="0"/>
              </a:rPr>
              <a:t>Help them understand the importance of their role</a:t>
            </a:r>
          </a:p>
          <a:p>
            <a:pPr marL="342000" lvl="0">
              <a:lnSpc>
                <a:spcPts val="2400"/>
              </a:lnSpc>
            </a:pPr>
            <a:endParaRPr lang="en-GB" sz="2000" b="1" dirty="0">
              <a:solidFill>
                <a:srgbClr val="565A5C"/>
              </a:solidFill>
              <a:latin typeface="Arial" panose="020B0604020202020204" pitchFamily="34" charset="0"/>
              <a:cs typeface="Arial" panose="020B0604020202020204" pitchFamily="34" charset="0"/>
            </a:endParaRPr>
          </a:p>
          <a:p>
            <a:pPr lvl="0">
              <a:lnSpc>
                <a:spcPts val="2400"/>
              </a:lnSpc>
              <a:spcAft>
                <a:spcPts val="600"/>
              </a:spcAft>
            </a:pPr>
            <a:r>
              <a:rPr lang="en-GB" sz="2000" b="1" dirty="0">
                <a:solidFill>
                  <a:srgbClr val="565A5C"/>
                </a:solidFill>
                <a:latin typeface="Arial" panose="020B0604020202020204" pitchFamily="34" charset="0"/>
                <a:cs typeface="Arial" panose="020B0604020202020204" pitchFamily="34" charset="0"/>
              </a:rPr>
              <a:t>Parent group 2 (30%)</a:t>
            </a:r>
          </a:p>
          <a:p>
            <a:pPr marL="342000" lvl="0" indent="-342900">
              <a:lnSpc>
                <a:spcPts val="2400"/>
              </a:lnSpc>
              <a:buFont typeface="Arial" panose="020B0604020202020204" pitchFamily="34" charset="0"/>
              <a:buChar char="•"/>
            </a:pPr>
            <a:r>
              <a:rPr lang="en-GB" dirty="0">
                <a:solidFill>
                  <a:srgbClr val="565A5C"/>
                </a:solidFill>
                <a:latin typeface="Arial" panose="020B0604020202020204" pitchFamily="34" charset="0"/>
                <a:cs typeface="Arial" panose="020B0604020202020204" pitchFamily="34" charset="0"/>
              </a:rPr>
              <a:t>Highly engaged in children’s decision-making</a:t>
            </a:r>
          </a:p>
          <a:p>
            <a:pPr marL="342000" lvl="0" indent="-342900">
              <a:lnSpc>
                <a:spcPts val="2400"/>
              </a:lnSpc>
              <a:buFont typeface="Arial" panose="020B0604020202020204" pitchFamily="34" charset="0"/>
              <a:buChar char="•"/>
            </a:pPr>
            <a:r>
              <a:rPr lang="en-GB" dirty="0">
                <a:solidFill>
                  <a:srgbClr val="565A5C"/>
                </a:solidFill>
                <a:latin typeface="Arial" panose="020B0604020202020204" pitchFamily="34" charset="0"/>
                <a:cs typeface="Arial" panose="020B0604020202020204" pitchFamily="34" charset="0"/>
              </a:rPr>
              <a:t>Often educated to university or degree level</a:t>
            </a:r>
          </a:p>
          <a:p>
            <a:pPr marL="342000" lvl="0" indent="-342900">
              <a:lnSpc>
                <a:spcPts val="2400"/>
              </a:lnSpc>
              <a:buFont typeface="Arial" panose="020B0604020202020204" pitchFamily="34" charset="0"/>
              <a:buChar char="•"/>
            </a:pPr>
            <a:r>
              <a:rPr lang="en-GB" dirty="0">
                <a:solidFill>
                  <a:srgbClr val="565A5C"/>
                </a:solidFill>
                <a:latin typeface="Arial" panose="020B0604020202020204" pitchFamily="34" charset="0"/>
                <a:cs typeface="Arial" panose="020B0604020202020204" pitchFamily="34" charset="0"/>
              </a:rPr>
              <a:t>Some misconceptions about options today</a:t>
            </a:r>
            <a:endParaRPr lang="en-GB" b="1" dirty="0">
              <a:solidFill>
                <a:srgbClr val="565A5C"/>
              </a:solidFill>
              <a:latin typeface="Arial" panose="020B0604020202020204" pitchFamily="34" charset="0"/>
              <a:cs typeface="Arial" panose="020B0604020202020204" pitchFamily="34" charset="0"/>
            </a:endParaRPr>
          </a:p>
          <a:p>
            <a:pPr marL="342000" lvl="0" indent="-342900">
              <a:lnSpc>
                <a:spcPts val="2400"/>
              </a:lnSpc>
              <a:buFont typeface="Wingdings" pitchFamily="2" charset="2"/>
              <a:buChar char="ü"/>
            </a:pPr>
            <a:r>
              <a:rPr lang="en-GB" b="1" dirty="0">
                <a:solidFill>
                  <a:srgbClr val="DF591C"/>
                </a:solidFill>
                <a:latin typeface="Arial" panose="020B0604020202020204" pitchFamily="34" charset="0"/>
                <a:cs typeface="Arial" panose="020B0604020202020204" pitchFamily="34" charset="0"/>
              </a:rPr>
              <a:t>Engage fully and work to dispel myths</a:t>
            </a:r>
          </a:p>
        </p:txBody>
      </p:sp>
    </p:spTree>
    <p:extLst>
      <p:ext uri="{BB962C8B-B14F-4D97-AF65-F5344CB8AC3E}">
        <p14:creationId xmlns:p14="http://schemas.microsoft.com/office/powerpoint/2010/main" val="1319606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475200"/>
            <a:ext cx="564246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Role of parents film</a:t>
            </a:r>
          </a:p>
        </p:txBody>
      </p:sp>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pic>
        <p:nvPicPr>
          <p:cNvPr id="2" name="Online Media 1" title="Family Conversations">
            <a:hlinkClick r:id="" action="ppaction://media"/>
            <a:extLst>
              <a:ext uri="{FF2B5EF4-FFF2-40B4-BE49-F238E27FC236}">
                <a16:creationId xmlns:a16="http://schemas.microsoft.com/office/drawing/2014/main" id="{DC911FBE-BE3C-4391-AE0E-937461D59C27}"/>
              </a:ext>
            </a:extLst>
          </p:cNvPr>
          <p:cNvPicPr>
            <a:picLocks noRot="1" noChangeAspect="1"/>
          </p:cNvPicPr>
          <p:nvPr>
            <a:videoFile r:link="rId1"/>
          </p:nvPr>
        </p:nvPicPr>
        <p:blipFill>
          <a:blip r:embed="rId5"/>
          <a:stretch>
            <a:fillRect/>
          </a:stretch>
        </p:blipFill>
        <p:spPr>
          <a:xfrm>
            <a:off x="2031999" y="1365023"/>
            <a:ext cx="8128000" cy="4572000"/>
          </a:xfrm>
          <a:prstGeom prst="rect">
            <a:avLst/>
          </a:prstGeom>
        </p:spPr>
      </p:pic>
    </p:spTree>
    <p:extLst>
      <p:ext uri="{BB962C8B-B14F-4D97-AF65-F5344CB8AC3E}">
        <p14:creationId xmlns:p14="http://schemas.microsoft.com/office/powerpoint/2010/main" val="301248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475200"/>
            <a:ext cx="564246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Insights from new research</a:t>
            </a:r>
          </a:p>
        </p:txBody>
      </p:sp>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14" name="Title 6">
            <a:extLst>
              <a:ext uri="{FF2B5EF4-FFF2-40B4-BE49-F238E27FC236}">
                <a16:creationId xmlns:a16="http://schemas.microsoft.com/office/drawing/2014/main" id="{2DC4C334-C86F-384B-8F19-7C9601451192}"/>
              </a:ext>
            </a:extLst>
          </p:cNvPr>
          <p:cNvSpPr>
            <a:spLocks noGrp="1"/>
          </p:cNvSpPr>
          <p:nvPr>
            <p:ph type="title"/>
          </p:nvPr>
        </p:nvSpPr>
        <p:spPr>
          <a:xfrm>
            <a:off x="1386000" y="1587600"/>
            <a:ext cx="10744200" cy="423642"/>
          </a:xfrm>
        </p:spPr>
        <p:txBody>
          <a:bodyPr anchor="t">
            <a:noAutofit/>
          </a:bodyPr>
          <a:lstStyle/>
          <a:p>
            <a:r>
              <a:rPr lang="en-GB" sz="2800" b="1" dirty="0">
                <a:solidFill>
                  <a:srgbClr val="DF591C"/>
                </a:solidFill>
                <a:latin typeface="Arial" panose="020B0604020202020204" pitchFamily="34" charset="0"/>
                <a:cs typeface="Arial" panose="020B0604020202020204" pitchFamily="34" charset="0"/>
              </a:rPr>
              <a:t>Good parental engagement recommendations</a:t>
            </a:r>
            <a:endParaRPr lang="en-US" sz="2800" dirty="0"/>
          </a:p>
        </p:txBody>
      </p:sp>
      <p:sp>
        <p:nvSpPr>
          <p:cNvPr id="15" name="Content Placeholder 8">
            <a:extLst>
              <a:ext uri="{FF2B5EF4-FFF2-40B4-BE49-F238E27FC236}">
                <a16:creationId xmlns:a16="http://schemas.microsoft.com/office/drawing/2014/main" id="{580991FD-3BE7-5445-8341-6DE1E57599CE}"/>
              </a:ext>
            </a:extLst>
          </p:cNvPr>
          <p:cNvSpPr txBox="1">
            <a:spLocks/>
          </p:cNvSpPr>
          <p:nvPr/>
        </p:nvSpPr>
        <p:spPr>
          <a:xfrm>
            <a:off x="1385999" y="2361600"/>
            <a:ext cx="47316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4000" indent="-414000">
              <a:lnSpc>
                <a:spcPts val="2400"/>
              </a:lnSpc>
              <a:spcBef>
                <a:spcPts val="0"/>
              </a:spcBef>
              <a:spcAft>
                <a:spcPts val="600"/>
              </a:spcAft>
              <a:buFont typeface="+mj-lt"/>
              <a:buAutoNum type="arabicPeriod"/>
            </a:pPr>
            <a:r>
              <a:rPr lang="en-US" sz="2000">
                <a:solidFill>
                  <a:srgbClr val="565A5C"/>
                </a:solidFill>
                <a:latin typeface="Arial" panose="020B0604020202020204" pitchFamily="34" charset="0"/>
                <a:cs typeface="Arial" panose="020B0604020202020204" pitchFamily="34" charset="0"/>
              </a:rPr>
              <a:t>Provide timely careers information</a:t>
            </a:r>
          </a:p>
          <a:p>
            <a:pPr marL="414000" indent="-414000">
              <a:lnSpc>
                <a:spcPts val="2400"/>
              </a:lnSpc>
              <a:spcBef>
                <a:spcPts val="0"/>
              </a:spcBef>
              <a:spcAft>
                <a:spcPts val="600"/>
              </a:spcAft>
              <a:buFont typeface="+mj-lt"/>
              <a:buAutoNum type="arabicPeriod"/>
            </a:pPr>
            <a:r>
              <a:rPr lang="en-US" sz="2000">
                <a:solidFill>
                  <a:srgbClr val="565A5C"/>
                </a:solidFill>
                <a:latin typeface="Arial" panose="020B0604020202020204" pitchFamily="34" charset="0"/>
                <a:cs typeface="Arial" panose="020B0604020202020204" pitchFamily="34" charset="0"/>
              </a:rPr>
              <a:t>Build on current parental engagement</a:t>
            </a:r>
          </a:p>
          <a:p>
            <a:pPr marL="414000" indent="-414000">
              <a:lnSpc>
                <a:spcPts val="2400"/>
              </a:lnSpc>
              <a:spcBef>
                <a:spcPts val="0"/>
              </a:spcBef>
              <a:spcAft>
                <a:spcPts val="600"/>
              </a:spcAft>
              <a:buFont typeface="+mj-lt"/>
              <a:buAutoNum type="arabicPeriod"/>
            </a:pPr>
            <a:r>
              <a:rPr lang="en-US" sz="2000">
                <a:solidFill>
                  <a:srgbClr val="565A5C"/>
                </a:solidFill>
                <a:latin typeface="Arial" panose="020B0604020202020204" pitchFamily="34" charset="0"/>
                <a:cs typeface="Arial" panose="020B0604020202020204" pitchFamily="34" charset="0"/>
              </a:rPr>
              <a:t>Co-create with parents</a:t>
            </a:r>
          </a:p>
          <a:p>
            <a:pPr marL="414000" indent="-414000">
              <a:lnSpc>
                <a:spcPts val="2400"/>
              </a:lnSpc>
              <a:spcBef>
                <a:spcPts val="0"/>
              </a:spcBef>
              <a:spcAft>
                <a:spcPts val="600"/>
              </a:spcAft>
              <a:buFont typeface="+mj-lt"/>
              <a:buAutoNum type="arabicPeriod"/>
            </a:pPr>
            <a:r>
              <a:rPr lang="en-US" sz="2000">
                <a:solidFill>
                  <a:srgbClr val="565A5C"/>
                </a:solidFill>
                <a:latin typeface="Arial" panose="020B0604020202020204" pitchFamily="34" charset="0"/>
                <a:cs typeface="Arial" panose="020B0604020202020204" pitchFamily="34" charset="0"/>
              </a:rPr>
              <a:t>Create a parent-friendly environment</a:t>
            </a:r>
          </a:p>
          <a:p>
            <a:pPr marL="414000" indent="-414000">
              <a:lnSpc>
                <a:spcPts val="2400"/>
              </a:lnSpc>
              <a:spcBef>
                <a:spcPts val="0"/>
              </a:spcBef>
              <a:spcAft>
                <a:spcPts val="600"/>
              </a:spcAft>
              <a:buFont typeface="+mj-lt"/>
              <a:buAutoNum type="arabicPeriod"/>
            </a:pPr>
            <a:r>
              <a:rPr lang="en-US" sz="2000">
                <a:solidFill>
                  <a:srgbClr val="565A5C"/>
                </a:solidFill>
                <a:latin typeface="Arial" panose="020B0604020202020204" pitchFamily="34" charset="0"/>
                <a:cs typeface="Arial" panose="020B0604020202020204" pitchFamily="34" charset="0"/>
              </a:rPr>
              <a:t>Build trust with socially-disadvantaged families</a:t>
            </a:r>
          </a:p>
          <a:p>
            <a:pPr marL="414000" indent="-414000">
              <a:lnSpc>
                <a:spcPts val="2400"/>
              </a:lnSpc>
              <a:spcBef>
                <a:spcPts val="0"/>
              </a:spcBef>
              <a:spcAft>
                <a:spcPts val="600"/>
              </a:spcAft>
              <a:buFont typeface="+mj-lt"/>
              <a:buAutoNum type="arabicPeriod"/>
            </a:pPr>
            <a:r>
              <a:rPr lang="en-US" sz="2000">
                <a:solidFill>
                  <a:srgbClr val="565A5C"/>
                </a:solidFill>
                <a:latin typeface="Arial" panose="020B0604020202020204" pitchFamily="34" charset="0"/>
                <a:cs typeface="Arial" panose="020B0604020202020204" pitchFamily="34" charset="0"/>
              </a:rPr>
              <a:t>Refocus careers activities to involve parents</a:t>
            </a:r>
            <a:endParaRPr lang="en-US" sz="2000" dirty="0">
              <a:solidFill>
                <a:srgbClr val="565A5C"/>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1FE9886-3C69-1843-BC42-09BC714D2744}"/>
              </a:ext>
            </a:extLst>
          </p:cNvPr>
          <p:cNvSpPr txBox="1"/>
          <p:nvPr/>
        </p:nvSpPr>
        <p:spPr>
          <a:xfrm>
            <a:off x="6489642" y="2361600"/>
            <a:ext cx="4731668" cy="2292935"/>
          </a:xfrm>
          <a:prstGeom prst="rect">
            <a:avLst/>
          </a:prstGeom>
          <a:noFill/>
        </p:spPr>
        <p:txBody>
          <a:bodyPr wrap="square" rtlCol="0">
            <a:spAutoFit/>
          </a:bodyPr>
          <a:lstStyle/>
          <a:p>
            <a:pPr marL="414000" indent="-414000">
              <a:lnSpc>
                <a:spcPts val="2400"/>
              </a:lnSpc>
              <a:spcAft>
                <a:spcPts val="600"/>
              </a:spcAft>
              <a:buFont typeface="+mj-lt"/>
              <a:buAutoNum type="arabicPeriod" startAt="7"/>
            </a:pPr>
            <a:r>
              <a:rPr lang="en-US" sz="2000" dirty="0">
                <a:solidFill>
                  <a:srgbClr val="565A5C"/>
                </a:solidFill>
                <a:latin typeface="Arial" panose="020B0604020202020204" pitchFamily="34" charset="0"/>
                <a:cs typeface="Arial" panose="020B0604020202020204" pitchFamily="34" charset="0"/>
              </a:rPr>
              <a:t>Stimulate family conversations</a:t>
            </a:r>
          </a:p>
          <a:p>
            <a:pPr marL="414000" indent="-414000">
              <a:lnSpc>
                <a:spcPts val="2400"/>
              </a:lnSpc>
              <a:spcAft>
                <a:spcPts val="600"/>
              </a:spcAft>
              <a:buFont typeface="+mj-lt"/>
              <a:buAutoNum type="arabicPeriod" startAt="7"/>
            </a:pPr>
            <a:r>
              <a:rPr lang="en-US" sz="2000" dirty="0">
                <a:solidFill>
                  <a:srgbClr val="565A5C"/>
                </a:solidFill>
                <a:latin typeface="Arial" panose="020B0604020202020204" pitchFamily="34" charset="0"/>
                <a:cs typeface="Arial" panose="020B0604020202020204" pitchFamily="34" charset="0"/>
              </a:rPr>
              <a:t>Combine home and school</a:t>
            </a:r>
          </a:p>
          <a:p>
            <a:pPr marL="414000" indent="-414000">
              <a:lnSpc>
                <a:spcPts val="2400"/>
              </a:lnSpc>
              <a:spcAft>
                <a:spcPts val="600"/>
              </a:spcAft>
              <a:buFont typeface="+mj-lt"/>
              <a:buAutoNum type="arabicPeriod" startAt="7"/>
            </a:pPr>
            <a:r>
              <a:rPr lang="en-US" sz="2000" dirty="0">
                <a:solidFill>
                  <a:srgbClr val="565A5C"/>
                </a:solidFill>
                <a:latin typeface="Arial" panose="020B0604020202020204" pitchFamily="34" charset="0"/>
                <a:cs typeface="Arial" panose="020B0604020202020204" pitchFamily="34" charset="0"/>
              </a:rPr>
              <a:t>Offer a blended delivery</a:t>
            </a:r>
          </a:p>
          <a:p>
            <a:pPr marL="414000" indent="-414000">
              <a:lnSpc>
                <a:spcPts val="2400"/>
              </a:lnSpc>
              <a:spcAft>
                <a:spcPts val="600"/>
              </a:spcAft>
              <a:buFont typeface="+mj-lt"/>
              <a:buAutoNum type="arabicPeriod" startAt="7"/>
            </a:pPr>
            <a:r>
              <a:rPr lang="en-US" sz="2000" dirty="0">
                <a:solidFill>
                  <a:srgbClr val="565A5C"/>
                </a:solidFill>
                <a:latin typeface="Arial" panose="020B0604020202020204" pitchFamily="34" charset="0"/>
                <a:cs typeface="Arial" panose="020B0604020202020204" pitchFamily="34" charset="0"/>
              </a:rPr>
              <a:t>Draw on parents as a resource</a:t>
            </a:r>
          </a:p>
          <a:p>
            <a:pPr marL="414000" indent="-414000">
              <a:lnSpc>
                <a:spcPts val="2400"/>
              </a:lnSpc>
              <a:spcAft>
                <a:spcPts val="600"/>
              </a:spcAft>
              <a:buFont typeface="+mj-lt"/>
              <a:buAutoNum type="arabicPeriod" startAt="7"/>
            </a:pPr>
            <a:r>
              <a:rPr lang="en-US" sz="2000" dirty="0">
                <a:solidFill>
                  <a:srgbClr val="565A5C"/>
                </a:solidFill>
                <a:latin typeface="Arial" panose="020B0604020202020204" pitchFamily="34" charset="0"/>
                <a:cs typeface="Arial" panose="020B0604020202020204" pitchFamily="34" charset="0"/>
              </a:rPr>
              <a:t> Involve the senior leadership team</a:t>
            </a:r>
          </a:p>
          <a:p>
            <a:endParaRPr lang="en-US" dirty="0"/>
          </a:p>
        </p:txBody>
      </p:sp>
    </p:spTree>
    <p:extLst>
      <p:ext uri="{BB962C8B-B14F-4D97-AF65-F5344CB8AC3E}">
        <p14:creationId xmlns:p14="http://schemas.microsoft.com/office/powerpoint/2010/main" val="1914635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5FD28F-DE7B-AE4A-B8E5-F5B4C64D9E51}"/>
              </a:ext>
            </a:extLst>
          </p:cNvPr>
          <p:cNvSpPr/>
          <p:nvPr/>
        </p:nvSpPr>
        <p:spPr>
          <a:xfrm>
            <a:off x="-207263" y="4"/>
            <a:ext cx="12192000" cy="6857996"/>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itle 1">
            <a:extLst>
              <a:ext uri="{FF2B5EF4-FFF2-40B4-BE49-F238E27FC236}">
                <a16:creationId xmlns:a16="http://schemas.microsoft.com/office/drawing/2014/main" id="{19977688-41E6-1B45-87B2-5DE4B25D05A3}"/>
              </a:ext>
            </a:extLst>
          </p:cNvPr>
          <p:cNvSpPr txBox="1">
            <a:spLocks/>
          </p:cNvSpPr>
          <p:nvPr/>
        </p:nvSpPr>
        <p:spPr>
          <a:xfrm>
            <a:off x="396000" y="1404000"/>
            <a:ext cx="5405022" cy="16710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dirty="0">
                <a:solidFill>
                  <a:schemeClr val="bg1"/>
                </a:solidFill>
                <a:latin typeface="Arial" panose="020B0604020202020204" pitchFamily="34" charset="0"/>
                <a:cs typeface="Arial" panose="020B0604020202020204" pitchFamily="34" charset="0"/>
              </a:rPr>
              <a:t>TALKING FUTURES</a:t>
            </a:r>
            <a:endParaRPr lang="en-US" sz="4900" b="1" dirty="0">
              <a:solidFill>
                <a:srgbClr val="DF591C"/>
              </a:solidFill>
              <a:latin typeface="Arial" panose="020B0604020202020204" pitchFamily="34" charset="0"/>
              <a:cs typeface="Arial" panose="020B0604020202020204" pitchFamily="34" charset="0"/>
            </a:endParaRPr>
          </a:p>
          <a:p>
            <a:pPr>
              <a:lnSpc>
                <a:spcPts val="5880"/>
              </a:lnSpc>
            </a:pPr>
            <a:r>
              <a:rPr lang="en-US" sz="4900" b="1" dirty="0">
                <a:solidFill>
                  <a:srgbClr val="DF591C"/>
                </a:solidFill>
                <a:latin typeface="Arial" panose="020B0604020202020204" pitchFamily="34" charset="0"/>
                <a:cs typeface="Arial" panose="020B0604020202020204" pitchFamily="34" charset="0"/>
              </a:rPr>
              <a:t>OUR PLANS FOR THE YEAR</a:t>
            </a:r>
          </a:p>
        </p:txBody>
      </p:sp>
      <p:pic>
        <p:nvPicPr>
          <p:cNvPr id="2" name="Picture 1">
            <a:extLst>
              <a:ext uri="{FF2B5EF4-FFF2-40B4-BE49-F238E27FC236}">
                <a16:creationId xmlns:a16="http://schemas.microsoft.com/office/drawing/2014/main" id="{E93AB4A3-D4FC-47AC-A690-91674D7B07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81698" y="0"/>
            <a:ext cx="5310301" cy="6858000"/>
          </a:xfrm>
          <a:prstGeom prst="rect">
            <a:avLst/>
          </a:prstGeom>
        </p:spPr>
      </p:pic>
    </p:spTree>
    <p:extLst>
      <p:ext uri="{BB962C8B-B14F-4D97-AF65-F5344CB8AC3E}">
        <p14:creationId xmlns:p14="http://schemas.microsoft.com/office/powerpoint/2010/main" val="563462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1AB4B663-D897-014D-9B8D-7C887A77702C}"/>
              </a:ext>
            </a:extLst>
          </p:cNvPr>
          <p:cNvSpPr txBox="1"/>
          <p:nvPr/>
        </p:nvSpPr>
        <p:spPr>
          <a:xfrm>
            <a:off x="475200" y="475200"/>
            <a:ext cx="6382870"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Our plans for the year</a:t>
            </a:r>
          </a:p>
        </p:txBody>
      </p:sp>
      <p:sp>
        <p:nvSpPr>
          <p:cNvPr id="11" name="Title 6">
            <a:extLst>
              <a:ext uri="{FF2B5EF4-FFF2-40B4-BE49-F238E27FC236}">
                <a16:creationId xmlns:a16="http://schemas.microsoft.com/office/drawing/2014/main" id="{4E4B1615-5EE4-6548-A66A-75FF1E6EC671}"/>
              </a:ext>
            </a:extLst>
          </p:cNvPr>
          <p:cNvSpPr>
            <a:spLocks noGrp="1"/>
          </p:cNvSpPr>
          <p:nvPr>
            <p:ph type="title"/>
          </p:nvPr>
        </p:nvSpPr>
        <p:spPr>
          <a:xfrm>
            <a:off x="471600" y="1587600"/>
            <a:ext cx="10515600" cy="577171"/>
          </a:xfrm>
        </p:spPr>
        <p:txBody>
          <a:bodyPr>
            <a:noAutofit/>
          </a:bodyPr>
          <a:lstStyle/>
          <a:p>
            <a:r>
              <a:rPr lang="en-GB" sz="2800" b="1" dirty="0">
                <a:solidFill>
                  <a:srgbClr val="DF591C"/>
                </a:solidFill>
                <a:latin typeface="Arial" panose="020B0604020202020204" pitchFamily="34" charset="0"/>
                <a:cs typeface="Arial" panose="020B0604020202020204" pitchFamily="34" charset="0"/>
              </a:rPr>
              <a:t>Developing our approach to parental engagement</a:t>
            </a:r>
            <a:endParaRPr lang="en-US" sz="2800" dirty="0"/>
          </a:p>
        </p:txBody>
      </p:sp>
      <p:sp>
        <p:nvSpPr>
          <p:cNvPr id="14" name="Content Placeholder 5">
            <a:extLst>
              <a:ext uri="{FF2B5EF4-FFF2-40B4-BE49-F238E27FC236}">
                <a16:creationId xmlns:a16="http://schemas.microsoft.com/office/drawing/2014/main" id="{46B6A44B-A078-394F-A9D5-99C348B0754C}"/>
              </a:ext>
            </a:extLst>
          </p:cNvPr>
          <p:cNvSpPr>
            <a:spLocks noGrp="1"/>
          </p:cNvSpPr>
          <p:nvPr>
            <p:ph idx="1"/>
          </p:nvPr>
        </p:nvSpPr>
        <p:spPr>
          <a:xfrm>
            <a:off x="471600" y="2361600"/>
            <a:ext cx="10994571" cy="4351338"/>
          </a:xfrm>
        </p:spPr>
        <p:txBody>
          <a:bodyPr>
            <a:normAutofit fontScale="92500"/>
          </a:bodyPr>
          <a:lstStyle/>
          <a:p>
            <a:pPr marL="285750" indent="-234000">
              <a:lnSpc>
                <a:spcPts val="2400"/>
              </a:lnSpc>
              <a:spcBef>
                <a:spcPts val="400"/>
              </a:spcBef>
            </a:pPr>
            <a:r>
              <a:rPr lang="en-US" sz="2200" dirty="0">
                <a:solidFill>
                  <a:srgbClr val="565A5C"/>
                </a:solidFill>
                <a:latin typeface="Arial" panose="020B0604020202020204" pitchFamily="34" charset="0"/>
                <a:cs typeface="Arial" panose="020B0604020202020204" pitchFamily="34" charset="0"/>
              </a:rPr>
              <a:t>We will be drawing on the Talking Futures toolkit of activities to deliver events to parents and students.</a:t>
            </a:r>
          </a:p>
          <a:p>
            <a:pPr marL="285750" indent="-234000">
              <a:lnSpc>
                <a:spcPts val="2400"/>
              </a:lnSpc>
            </a:pPr>
            <a:r>
              <a:rPr lang="en-US" sz="2200" dirty="0">
                <a:solidFill>
                  <a:srgbClr val="565A5C"/>
                </a:solidFill>
                <a:latin typeface="Arial" panose="020B0604020202020204" pitchFamily="34" charset="0"/>
                <a:cs typeface="Arial" panose="020B0604020202020204" pitchFamily="34" charset="0"/>
              </a:rPr>
              <a:t>In combination with our existing provision we will focus on:</a:t>
            </a:r>
          </a:p>
          <a:p>
            <a:pPr marL="742950" lvl="1" indent="-234000">
              <a:lnSpc>
                <a:spcPts val="2400"/>
              </a:lnSpc>
            </a:pPr>
            <a:r>
              <a:rPr lang="en-US" sz="2200" dirty="0">
                <a:solidFill>
                  <a:srgbClr val="565A5C"/>
                </a:solidFill>
                <a:latin typeface="Arial" panose="020B0604020202020204" pitchFamily="34" charset="0"/>
                <a:cs typeface="Arial" panose="020B0604020202020204" pitchFamily="34" charset="0"/>
              </a:rPr>
              <a:t>Taking a flexible approach: in person, virtually and blended.</a:t>
            </a:r>
          </a:p>
          <a:p>
            <a:pPr marL="742950" lvl="1" indent="-234000">
              <a:lnSpc>
                <a:spcPts val="2400"/>
              </a:lnSpc>
            </a:pPr>
            <a:r>
              <a:rPr lang="en-US" sz="2200" dirty="0">
                <a:solidFill>
                  <a:srgbClr val="565A5C"/>
                </a:solidFill>
                <a:latin typeface="Arial" panose="020B0604020202020204" pitchFamily="34" charset="0"/>
                <a:cs typeface="Arial" panose="020B0604020202020204" pitchFamily="34" charset="0"/>
              </a:rPr>
              <a:t>Integrating evaluation.</a:t>
            </a:r>
          </a:p>
          <a:p>
            <a:pPr marL="742950" lvl="1" indent="-234000">
              <a:lnSpc>
                <a:spcPts val="2400"/>
              </a:lnSpc>
            </a:pPr>
            <a:r>
              <a:rPr lang="en-US" sz="2200" dirty="0">
                <a:solidFill>
                  <a:srgbClr val="565A5C"/>
                </a:solidFill>
                <a:latin typeface="Arial" panose="020B0604020202020204" pitchFamily="34" charset="0"/>
                <a:cs typeface="Arial" panose="020B0604020202020204" pitchFamily="34" charset="0"/>
              </a:rPr>
              <a:t>Communicating to parents about careers and options activities in advance.</a:t>
            </a:r>
          </a:p>
          <a:p>
            <a:pPr marL="742950" lvl="1" indent="-234000">
              <a:lnSpc>
                <a:spcPts val="2400"/>
              </a:lnSpc>
            </a:pPr>
            <a:r>
              <a:rPr lang="en-US" sz="2200" dirty="0">
                <a:solidFill>
                  <a:srgbClr val="565A5C"/>
                </a:solidFill>
                <a:latin typeface="Arial" panose="020B0604020202020204" pitchFamily="34" charset="0"/>
                <a:cs typeface="Arial" panose="020B0604020202020204" pitchFamily="34" charset="0"/>
              </a:rPr>
              <a:t>Making the activities and content highly visible (e.g. on the website) to </a:t>
            </a:r>
            <a:r>
              <a:rPr lang="en-US" sz="2200" dirty="0" err="1">
                <a:solidFill>
                  <a:srgbClr val="565A5C"/>
                </a:solidFill>
                <a:latin typeface="Arial" panose="020B0604020202020204" pitchFamily="34" charset="0"/>
                <a:cs typeface="Arial" panose="020B0604020202020204" pitchFamily="34" charset="0"/>
              </a:rPr>
              <a:t>maximise</a:t>
            </a:r>
            <a:r>
              <a:rPr lang="en-US" sz="2200" dirty="0">
                <a:solidFill>
                  <a:srgbClr val="565A5C"/>
                </a:solidFill>
                <a:latin typeface="Arial" panose="020B0604020202020204" pitchFamily="34" charset="0"/>
                <a:cs typeface="Arial" panose="020B0604020202020204" pitchFamily="34" charset="0"/>
              </a:rPr>
              <a:t> uptake.</a:t>
            </a:r>
          </a:p>
          <a:p>
            <a:pPr marL="285750" indent="-234000">
              <a:lnSpc>
                <a:spcPts val="2400"/>
              </a:lnSpc>
            </a:pPr>
            <a:r>
              <a:rPr lang="en-US" sz="2200" dirty="0">
                <a:solidFill>
                  <a:srgbClr val="565A5C"/>
                </a:solidFill>
                <a:latin typeface="Arial" panose="020B0604020202020204" pitchFamily="34" charset="0"/>
                <a:cs typeface="Arial" panose="020B0604020202020204" pitchFamily="34" charset="0"/>
              </a:rPr>
              <a:t>Some activities will need to be delivered by subject teachers as well as Careers Leaders.</a:t>
            </a:r>
          </a:p>
          <a:p>
            <a:pPr marL="285750" indent="-234000">
              <a:lnSpc>
                <a:spcPts val="2400"/>
              </a:lnSpc>
            </a:pPr>
            <a:r>
              <a:rPr lang="en-US" sz="2200" dirty="0">
                <a:solidFill>
                  <a:srgbClr val="565A5C"/>
                </a:solidFill>
                <a:latin typeface="Arial" panose="020B0604020202020204" pitchFamily="34" charset="0"/>
                <a:cs typeface="Arial" panose="020B0604020202020204" pitchFamily="34" charset="0"/>
              </a:rPr>
              <a:t>Embedding this approach will require some CPD, but the activities have been designed to </a:t>
            </a:r>
            <a:r>
              <a:rPr lang="en-US" sz="2200" dirty="0" err="1">
                <a:solidFill>
                  <a:srgbClr val="565A5C"/>
                </a:solidFill>
                <a:latin typeface="Arial" panose="020B0604020202020204" pitchFamily="34" charset="0"/>
                <a:cs typeface="Arial" panose="020B0604020202020204" pitchFamily="34" charset="0"/>
              </a:rPr>
              <a:t>minimise</a:t>
            </a:r>
            <a:r>
              <a:rPr lang="en-US" sz="2200" dirty="0">
                <a:solidFill>
                  <a:srgbClr val="565A5C"/>
                </a:solidFill>
                <a:latin typeface="Arial" panose="020B0604020202020204" pitchFamily="34" charset="0"/>
                <a:cs typeface="Arial" panose="020B0604020202020204" pitchFamily="34" charset="0"/>
              </a:rPr>
              <a:t> staff workload.</a:t>
            </a:r>
          </a:p>
          <a:p>
            <a:endParaRPr lang="en-US" dirty="0"/>
          </a:p>
        </p:txBody>
      </p:sp>
    </p:spTree>
    <p:extLst>
      <p:ext uri="{BB962C8B-B14F-4D97-AF65-F5344CB8AC3E}">
        <p14:creationId xmlns:p14="http://schemas.microsoft.com/office/powerpoint/2010/main" val="2808637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11DA4B-24E7-8240-8293-58FE518289AC}"/>
              </a:ext>
            </a:extLst>
          </p:cNvPr>
          <p:cNvSpPr>
            <a:spLocks noGrp="1"/>
          </p:cNvSpPr>
          <p:nvPr>
            <p:ph type="title"/>
          </p:nvPr>
        </p:nvSpPr>
        <p:spPr>
          <a:xfrm>
            <a:off x="471600" y="1587600"/>
            <a:ext cx="10744200" cy="423642"/>
          </a:xfrm>
        </p:spPr>
        <p:txBody>
          <a:bodyPr>
            <a:noAutofit/>
          </a:bodyPr>
          <a:lstStyle/>
          <a:p>
            <a:r>
              <a:rPr lang="en-GB" sz="2800" b="1" dirty="0">
                <a:solidFill>
                  <a:srgbClr val="DF591C"/>
                </a:solidFill>
                <a:latin typeface="Arial" panose="020B0604020202020204" pitchFamily="34" charset="0"/>
                <a:cs typeface="Arial" panose="020B0604020202020204" pitchFamily="34" charset="0"/>
              </a:rPr>
              <a:t>Our parental engagement offer for 2021</a:t>
            </a:r>
            <a:endParaRPr lang="en-US" sz="2800" dirty="0"/>
          </a:p>
        </p:txBody>
      </p:sp>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FB66EB8-2B2E-E443-903F-AFBD94CE77FF}"/>
              </a:ext>
            </a:extLst>
          </p:cNvPr>
          <p:cNvSpPr txBox="1"/>
          <p:nvPr/>
        </p:nvSpPr>
        <p:spPr>
          <a:xfrm>
            <a:off x="475200" y="475200"/>
            <a:ext cx="4966447" cy="369332"/>
          </a:xfrm>
          <a:prstGeom prst="rect">
            <a:avLst/>
          </a:prstGeom>
          <a:noFill/>
        </p:spPr>
        <p:txBody>
          <a:bodyPr wrap="square" rtlCol="0">
            <a:spAutoFit/>
          </a:bodyPr>
          <a:lstStyle/>
          <a:p>
            <a:r>
              <a:rPr lang="en-US" b="1" dirty="0">
                <a:solidFill>
                  <a:prstClr val="white"/>
                </a:solidFill>
                <a:latin typeface="Arial" panose="020B0604020202020204" pitchFamily="34" charset="0"/>
                <a:cs typeface="Arial" panose="020B0604020202020204" pitchFamily="34" charset="0"/>
              </a:rPr>
              <a:t>Activities for parents and students</a:t>
            </a:r>
          </a:p>
        </p:txBody>
      </p:sp>
      <p:sp>
        <p:nvSpPr>
          <p:cNvPr id="14" name="Content Placeholder 8">
            <a:extLst>
              <a:ext uri="{FF2B5EF4-FFF2-40B4-BE49-F238E27FC236}">
                <a16:creationId xmlns:a16="http://schemas.microsoft.com/office/drawing/2014/main" id="{68C1B7A2-502B-7242-86CE-CB90D2FB66CA}"/>
              </a:ext>
            </a:extLst>
          </p:cNvPr>
          <p:cNvSpPr txBox="1">
            <a:spLocks/>
          </p:cNvSpPr>
          <p:nvPr/>
        </p:nvSpPr>
        <p:spPr>
          <a:xfrm>
            <a:off x="6433455" y="2208400"/>
            <a:ext cx="5159829" cy="3829466"/>
          </a:xfrm>
          <a:prstGeom prst="rect">
            <a:avLst/>
          </a:prstGeom>
          <a:ln>
            <a:solidFill>
              <a:srgbClr val="DF591C"/>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GB" sz="6800" b="1">
                <a:solidFill>
                  <a:srgbClr val="565A5C"/>
                </a:solidFill>
                <a:latin typeface="Arial" panose="020B0604020202020204" pitchFamily="34" charset="0"/>
                <a:cs typeface="Arial" panose="020B0604020202020204" pitchFamily="34" charset="0"/>
              </a:rPr>
              <a:t>Talking Futures activities we will be delivering</a:t>
            </a:r>
          </a:p>
          <a:p>
            <a:pPr marL="0" indent="0">
              <a:buFont typeface="Arial" panose="020B0604020202020204" pitchFamily="34" charset="0"/>
              <a:buNone/>
            </a:pPr>
            <a:r>
              <a:rPr lang="en-GB" sz="4400">
                <a:solidFill>
                  <a:srgbClr val="565A5C"/>
                </a:solidFill>
                <a:highlight>
                  <a:srgbClr val="FFFF00"/>
                </a:highlight>
                <a:latin typeface="Arial" panose="020B0604020202020204" pitchFamily="34" charset="0"/>
                <a:ea typeface="Times New Roman" panose="02020603050405020304" pitchFamily="18" charset="0"/>
                <a:cs typeface="Arial" panose="020B0604020202020204" pitchFamily="34" charset="0"/>
              </a:rPr>
              <a:t>[select from the list below to show which activities you are planning to use]</a:t>
            </a:r>
            <a:endParaRPr lang="en-GB" sz="4400">
              <a:solidFill>
                <a:srgbClr val="565A5C"/>
              </a:solidFill>
              <a:latin typeface="Arial" panose="020B0604020202020204" pitchFamily="34" charset="0"/>
              <a:cs typeface="Arial" panose="020B0604020202020204" pitchFamily="34" charset="0"/>
            </a:endParaRPr>
          </a:p>
          <a:p>
            <a:pPr marL="349200" indent="-349200">
              <a:lnSpc>
                <a:spcPts val="2400"/>
              </a:lnSpc>
              <a:spcBef>
                <a:spcPts val="0"/>
              </a:spcBef>
              <a:buFont typeface="+mj-lt"/>
              <a:buAutoNum type="arabicPeriod"/>
            </a:pPr>
            <a:r>
              <a:rPr lang="en-GB" sz="6400">
                <a:solidFill>
                  <a:srgbClr val="565A5C"/>
                </a:solidFill>
                <a:latin typeface="Arial" panose="020B0604020202020204" pitchFamily="34" charset="0"/>
                <a:cs typeface="Arial" panose="020B0604020202020204" pitchFamily="34" charset="0"/>
              </a:rPr>
              <a:t>Parents evening presentation</a:t>
            </a:r>
          </a:p>
          <a:p>
            <a:pPr marL="349200" indent="-349200">
              <a:lnSpc>
                <a:spcPts val="2400"/>
              </a:lnSpc>
              <a:spcBef>
                <a:spcPts val="0"/>
              </a:spcBef>
              <a:buFont typeface="+mj-lt"/>
              <a:buAutoNum type="arabicPeriod"/>
            </a:pPr>
            <a:r>
              <a:rPr lang="en-GB" sz="6400">
                <a:solidFill>
                  <a:srgbClr val="565A5C"/>
                </a:solidFill>
                <a:latin typeface="Arial" panose="020B0604020202020204" pitchFamily="34" charset="0"/>
                <a:cs typeface="Arial" panose="020B0604020202020204" pitchFamily="34" charset="0"/>
              </a:rPr>
              <a:t>Parents evening appointments</a:t>
            </a:r>
          </a:p>
          <a:p>
            <a:pPr marL="349200" indent="-349200">
              <a:lnSpc>
                <a:spcPts val="2400"/>
              </a:lnSpc>
              <a:spcBef>
                <a:spcPts val="0"/>
              </a:spcBef>
              <a:buFont typeface="+mj-lt"/>
              <a:buAutoNum type="arabicPeriod"/>
            </a:pPr>
            <a:r>
              <a:rPr lang="en-GB" sz="6400">
                <a:solidFill>
                  <a:srgbClr val="565A5C"/>
                </a:solidFill>
                <a:latin typeface="Arial" panose="020B0604020202020204" pitchFamily="34" charset="0"/>
                <a:cs typeface="Arial" panose="020B0604020202020204" pitchFamily="34" charset="0"/>
              </a:rPr>
              <a:t>Employer panel</a:t>
            </a:r>
          </a:p>
          <a:p>
            <a:pPr marL="349200" indent="-349200">
              <a:lnSpc>
                <a:spcPts val="2400"/>
              </a:lnSpc>
              <a:spcBef>
                <a:spcPts val="0"/>
              </a:spcBef>
              <a:buFont typeface="+mj-lt"/>
              <a:buAutoNum type="arabicPeriod"/>
            </a:pPr>
            <a:r>
              <a:rPr lang="en-GB" sz="6400">
                <a:solidFill>
                  <a:srgbClr val="565A5C"/>
                </a:solidFill>
                <a:latin typeface="Arial" panose="020B0604020202020204" pitchFamily="34" charset="0"/>
                <a:cs typeface="Arial" panose="020B0604020202020204" pitchFamily="34" charset="0"/>
              </a:rPr>
              <a:t>Quiz night</a:t>
            </a:r>
          </a:p>
          <a:p>
            <a:pPr marL="349200" indent="-349200">
              <a:lnSpc>
                <a:spcPts val="2400"/>
              </a:lnSpc>
              <a:spcBef>
                <a:spcPts val="0"/>
              </a:spcBef>
              <a:buFont typeface="+mj-lt"/>
              <a:buAutoNum type="arabicPeriod"/>
            </a:pPr>
            <a:r>
              <a:rPr lang="en-GB" sz="6400">
                <a:solidFill>
                  <a:srgbClr val="565A5C"/>
                </a:solidFill>
                <a:latin typeface="Arial" panose="020B0604020202020204" pitchFamily="34" charset="0"/>
                <a:cs typeface="Arial" panose="020B0604020202020204" pitchFamily="34" charset="0"/>
              </a:rPr>
              <a:t>Q&amp;A</a:t>
            </a:r>
          </a:p>
          <a:p>
            <a:pPr marL="349200" indent="-349200">
              <a:lnSpc>
                <a:spcPts val="2400"/>
              </a:lnSpc>
              <a:spcBef>
                <a:spcPts val="0"/>
              </a:spcBef>
              <a:buFont typeface="+mj-lt"/>
              <a:buAutoNum type="arabicPeriod"/>
            </a:pPr>
            <a:r>
              <a:rPr lang="en-GB" sz="6400">
                <a:solidFill>
                  <a:srgbClr val="565A5C"/>
                </a:solidFill>
                <a:latin typeface="Arial" panose="020B0604020202020204" pitchFamily="34" charset="0"/>
                <a:cs typeface="Arial" panose="020B0604020202020204" pitchFamily="34" charset="0"/>
              </a:rPr>
              <a:t>Skills games</a:t>
            </a:r>
          </a:p>
          <a:p>
            <a:pPr marL="349200" indent="-349200">
              <a:lnSpc>
                <a:spcPts val="2400"/>
              </a:lnSpc>
              <a:spcBef>
                <a:spcPts val="0"/>
              </a:spcBef>
              <a:buFont typeface="+mj-lt"/>
              <a:buAutoNum type="arabicPeriod"/>
            </a:pPr>
            <a:r>
              <a:rPr lang="en-GB" sz="6400">
                <a:solidFill>
                  <a:srgbClr val="565A5C"/>
                </a:solidFill>
                <a:latin typeface="Arial" panose="020B0604020202020204" pitchFamily="34" charset="0"/>
                <a:cs typeface="Arial" panose="020B0604020202020204" pitchFamily="34" charset="0"/>
              </a:rPr>
              <a:t>Conversation starter</a:t>
            </a:r>
          </a:p>
          <a:p>
            <a:pPr marL="349200" indent="-349200">
              <a:lnSpc>
                <a:spcPts val="2400"/>
              </a:lnSpc>
              <a:spcBef>
                <a:spcPts val="0"/>
              </a:spcBef>
              <a:buFont typeface="+mj-lt"/>
              <a:buAutoNum type="arabicPeriod"/>
            </a:pPr>
            <a:r>
              <a:rPr lang="en-GB" sz="6400">
                <a:solidFill>
                  <a:srgbClr val="565A5C"/>
                </a:solidFill>
                <a:latin typeface="Arial" panose="020B0604020202020204" pitchFamily="34" charset="0"/>
                <a:cs typeface="Arial" panose="020B0604020202020204" pitchFamily="34" charset="0"/>
              </a:rPr>
              <a:t>Action planning</a:t>
            </a:r>
          </a:p>
          <a:p>
            <a:pPr marL="349200" indent="-349200">
              <a:lnSpc>
                <a:spcPts val="2400"/>
              </a:lnSpc>
              <a:spcBef>
                <a:spcPts val="0"/>
              </a:spcBef>
              <a:buFont typeface="+mj-lt"/>
              <a:buAutoNum type="arabicPeriod"/>
            </a:pPr>
            <a:r>
              <a:rPr lang="en-GB" sz="6400">
                <a:solidFill>
                  <a:srgbClr val="565A5C"/>
                </a:solidFill>
                <a:latin typeface="Arial" panose="020B0604020202020204" pitchFamily="34" charset="0"/>
                <a:cs typeface="Arial" panose="020B0604020202020204" pitchFamily="34" charset="0"/>
              </a:rPr>
              <a:t>Careers adviser sessions</a:t>
            </a:r>
          </a:p>
          <a:p>
            <a:pPr marL="349200" indent="-349200">
              <a:lnSpc>
                <a:spcPts val="2400"/>
              </a:lnSpc>
              <a:spcBef>
                <a:spcPts val="0"/>
              </a:spcBef>
              <a:buFont typeface="+mj-lt"/>
              <a:buAutoNum type="arabicPeriod"/>
            </a:pPr>
            <a:r>
              <a:rPr lang="en-GB" sz="6400">
                <a:solidFill>
                  <a:srgbClr val="565A5C"/>
                </a:solidFill>
                <a:latin typeface="Arial" panose="020B0604020202020204" pitchFamily="34" charset="0"/>
                <a:cs typeface="Arial" panose="020B0604020202020204" pitchFamily="34" charset="0"/>
              </a:rPr>
              <a:t>Assembly presentation &amp; KS 3/4 activity*</a:t>
            </a:r>
          </a:p>
          <a:p>
            <a:pPr marL="349200" indent="-349200">
              <a:lnSpc>
                <a:spcPts val="2400"/>
              </a:lnSpc>
              <a:spcBef>
                <a:spcPts val="0"/>
              </a:spcBef>
              <a:buFont typeface="+mj-lt"/>
              <a:buAutoNum type="arabicPeriod"/>
            </a:pPr>
            <a:r>
              <a:rPr lang="en-GB" sz="6400">
                <a:solidFill>
                  <a:srgbClr val="565A5C"/>
                </a:solidFill>
                <a:latin typeface="Arial" panose="020B0604020202020204" pitchFamily="34" charset="0"/>
                <a:cs typeface="Arial" panose="020B0604020202020204" pitchFamily="34" charset="0"/>
              </a:rPr>
              <a:t>Conversation starter KS 4/5 activity*</a:t>
            </a:r>
            <a:endParaRPr lang="en-US" sz="6400" dirty="0">
              <a:solidFill>
                <a:srgbClr val="565A5C"/>
              </a:solidFill>
              <a:latin typeface="Arial" panose="020B0604020202020204" pitchFamily="34" charset="0"/>
              <a:cs typeface="Arial" panose="020B0604020202020204" pitchFamily="34" charset="0"/>
            </a:endParaRPr>
          </a:p>
        </p:txBody>
      </p:sp>
      <p:sp>
        <p:nvSpPr>
          <p:cNvPr id="15" name="Content Placeholder 8">
            <a:extLst>
              <a:ext uri="{FF2B5EF4-FFF2-40B4-BE49-F238E27FC236}">
                <a16:creationId xmlns:a16="http://schemas.microsoft.com/office/drawing/2014/main" id="{81057972-CE52-2E4C-80C5-54D129C97A22}"/>
              </a:ext>
            </a:extLst>
          </p:cNvPr>
          <p:cNvSpPr txBox="1">
            <a:spLocks/>
          </p:cNvSpPr>
          <p:nvPr/>
        </p:nvSpPr>
        <p:spPr>
          <a:xfrm>
            <a:off x="598714" y="2208400"/>
            <a:ext cx="5018314" cy="3782972"/>
          </a:xfrm>
          <a:prstGeom prst="rect">
            <a:avLst/>
          </a:prstGeom>
          <a:ln>
            <a:solidFill>
              <a:srgbClr val="DF591C"/>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700" b="1" dirty="0">
                <a:solidFill>
                  <a:srgbClr val="565A5C"/>
                </a:solidFill>
                <a:latin typeface="Arial" panose="020B0604020202020204" pitchFamily="34" charset="0"/>
                <a:ea typeface="Times New Roman" panose="02020603050405020304" pitchFamily="18" charset="0"/>
                <a:cs typeface="Arial" panose="020B0604020202020204" pitchFamily="34" charset="0"/>
              </a:rPr>
              <a:t>What we have planned</a:t>
            </a:r>
          </a:p>
          <a:p>
            <a:pPr marL="0" indent="0">
              <a:buFont typeface="Arial" panose="020B0604020202020204" pitchFamily="34" charset="0"/>
              <a:buNone/>
            </a:pPr>
            <a:r>
              <a:rPr lang="en-GB" sz="1100" dirty="0">
                <a:solidFill>
                  <a:srgbClr val="565A5C"/>
                </a:solidFill>
                <a:highlight>
                  <a:srgbClr val="FFFF00"/>
                </a:highlight>
                <a:latin typeface="Arial" panose="020B0604020202020204" pitchFamily="34" charset="0"/>
                <a:ea typeface="Times New Roman" panose="02020603050405020304" pitchFamily="18" charset="0"/>
                <a:cs typeface="Arial" panose="020B0604020202020204" pitchFamily="34" charset="0"/>
              </a:rPr>
              <a:t>[edit this section to add activities/events/resources you already have planned within careers and if there are existing opportunities to engage parents]</a:t>
            </a:r>
          </a:p>
          <a:p>
            <a:pPr marL="349200" indent="-349200">
              <a:lnSpc>
                <a:spcPts val="2400"/>
              </a:lnSpc>
              <a:spcBef>
                <a:spcPts val="0"/>
              </a:spcBef>
              <a:buFont typeface="+mj-lt"/>
              <a:buAutoNum type="arabicPeriod"/>
            </a:pPr>
            <a:r>
              <a:rPr lang="en-GB" sz="1600" dirty="0">
                <a:solidFill>
                  <a:srgbClr val="565A5C"/>
                </a:solidFill>
                <a:latin typeface="Arial" panose="020B0604020202020204" pitchFamily="34" charset="0"/>
                <a:cs typeface="Arial" panose="020B0604020202020204" pitchFamily="34" charset="0"/>
              </a:rPr>
              <a:t>xxx</a:t>
            </a:r>
          </a:p>
          <a:p>
            <a:pPr marL="349200" indent="-349200">
              <a:lnSpc>
                <a:spcPts val="2400"/>
              </a:lnSpc>
              <a:spcBef>
                <a:spcPts val="0"/>
              </a:spcBef>
              <a:buFont typeface="+mj-lt"/>
              <a:buAutoNum type="arabicPeriod"/>
            </a:pPr>
            <a:r>
              <a:rPr lang="en-GB" sz="1600" dirty="0">
                <a:solidFill>
                  <a:srgbClr val="565A5C"/>
                </a:solidFill>
                <a:latin typeface="Arial" panose="020B0604020202020204" pitchFamily="34" charset="0"/>
                <a:cs typeface="Arial" panose="020B0604020202020204" pitchFamily="34" charset="0"/>
              </a:rPr>
              <a:t>xxx</a:t>
            </a:r>
          </a:p>
          <a:p>
            <a:pPr marL="0" indent="0">
              <a:buFont typeface="Arial" panose="020B0604020202020204" pitchFamily="34" charset="0"/>
              <a:buNone/>
            </a:pPr>
            <a:endParaRPr lang="en-GB" sz="1100" dirty="0">
              <a:solidFill>
                <a:srgbClr val="565A5C"/>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8CCE07B-4F11-A24A-BF37-97E2C189BFE6}"/>
              </a:ext>
            </a:extLst>
          </p:cNvPr>
          <p:cNvSpPr txBox="1"/>
          <p:nvPr/>
        </p:nvSpPr>
        <p:spPr>
          <a:xfrm>
            <a:off x="9872151" y="6339194"/>
            <a:ext cx="1710249" cy="307777"/>
          </a:xfrm>
          <a:prstGeom prst="rect">
            <a:avLst/>
          </a:prstGeom>
          <a:noFill/>
        </p:spPr>
        <p:txBody>
          <a:bodyPr wrap="square" rtlCol="0">
            <a:spAutoFit/>
          </a:bodyPr>
          <a:lstStyle/>
          <a:p>
            <a:pPr algn="r"/>
            <a:r>
              <a:rPr lang="en-GB" sz="1400" dirty="0">
                <a:solidFill>
                  <a:srgbClr val="565A5C"/>
                </a:solidFill>
                <a:latin typeface="Arial" panose="020B0604020202020204" pitchFamily="34" charset="0"/>
                <a:cs typeface="Arial" panose="020B0604020202020204" pitchFamily="34" charset="0"/>
              </a:rPr>
              <a:t>* Student facing</a:t>
            </a:r>
          </a:p>
        </p:txBody>
      </p:sp>
    </p:spTree>
    <p:extLst>
      <p:ext uri="{BB962C8B-B14F-4D97-AF65-F5344CB8AC3E}">
        <p14:creationId xmlns:p14="http://schemas.microsoft.com/office/powerpoint/2010/main" val="2679275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1"/>
          </p:nvPr>
        </p:nvSpPr>
        <p:spPr>
          <a:xfrm>
            <a:off x="598714" y="5147347"/>
            <a:ext cx="10710969" cy="691846"/>
          </a:xfrm>
        </p:spPr>
        <p:txBody>
          <a:bodyPr wrap="square" numCol="1" spcCol="360000" anchor="t">
            <a:noAutofit/>
          </a:bodyPr>
          <a:lstStyle/>
          <a:p>
            <a:pPr lvl="0">
              <a:lnSpc>
                <a:spcPct val="115000"/>
              </a:lnSpc>
            </a:pPr>
            <a:r>
              <a:rPr lang="en-GB" sz="1400" b="1" dirty="0">
                <a:solidFill>
                  <a:srgbClr val="DF591C"/>
                </a:solidFill>
                <a:latin typeface="Arial" panose="020B0604020202020204" pitchFamily="34" charset="0"/>
                <a:cs typeface="Arial" panose="020B0604020202020204" pitchFamily="34" charset="0"/>
              </a:rPr>
              <a:t>https://resources.careersandenterprise.co.uk/resources/talking-futures-ks4-5-students-careers-conversations-activity</a:t>
            </a:r>
          </a:p>
          <a:p>
            <a:pPr lvl="0">
              <a:lnSpc>
                <a:spcPct val="115000"/>
              </a:lnSpc>
            </a:pPr>
            <a:br>
              <a:rPr lang="en-GB" sz="1800" b="1"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475200"/>
            <a:ext cx="6471926"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Example activity </a:t>
            </a:r>
          </a:p>
        </p:txBody>
      </p:sp>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pic>
        <p:nvPicPr>
          <p:cNvPr id="5" name="Picture 4">
            <a:extLst>
              <a:ext uri="{FF2B5EF4-FFF2-40B4-BE49-F238E27FC236}">
                <a16:creationId xmlns:a16="http://schemas.microsoft.com/office/drawing/2014/main" id="{4DF982E0-A982-4A7A-A5D8-B94667AD2E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22553" y="1564281"/>
            <a:ext cx="5546893" cy="3112617"/>
          </a:xfrm>
          <a:prstGeom prst="rect">
            <a:avLst/>
          </a:prstGeom>
        </p:spPr>
      </p:pic>
    </p:spTree>
    <p:extLst>
      <p:ext uri="{BB962C8B-B14F-4D97-AF65-F5344CB8AC3E}">
        <p14:creationId xmlns:p14="http://schemas.microsoft.com/office/powerpoint/2010/main" val="4292838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475200"/>
            <a:ext cx="564246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Welcome</a:t>
            </a:r>
          </a:p>
        </p:txBody>
      </p:sp>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1386000" y="2361600"/>
            <a:ext cx="10582269" cy="3820277"/>
          </a:xfrm>
          <a:prstGeom prst="rect">
            <a:avLst/>
          </a:prstGeom>
          <a:noFill/>
        </p:spPr>
        <p:txBody>
          <a:bodyPr wrap="square" rtlCol="0">
            <a:spAutoFit/>
          </a:bodyPr>
          <a:lstStyle/>
          <a:p>
            <a:pPr lvl="0">
              <a:lnSpc>
                <a:spcPct val="115000"/>
              </a:lnSpc>
            </a:pPr>
            <a:r>
              <a:rPr lang="en-GB" sz="2000" b="1" dirty="0">
                <a:solidFill>
                  <a:srgbClr val="565A5C"/>
                </a:solidFill>
                <a:latin typeface="Arial" panose="020B0604020202020204" pitchFamily="34" charset="0"/>
                <a:ea typeface="Trebuchet MS" panose="020B0603020202020204" pitchFamily="34" charset="0"/>
                <a:cs typeface="Arial" panose="020B0604020202020204" pitchFamily="34" charset="0"/>
              </a:rPr>
              <a:t>PART 1</a:t>
            </a:r>
          </a:p>
          <a:p>
            <a:pPr marL="342900" lvl="0" indent="-342900">
              <a:lnSpc>
                <a:spcPct val="115000"/>
              </a:lnSpc>
              <a:buFont typeface="Arial" panose="020B0604020202020204" pitchFamily="34" charset="0"/>
              <a:buChar char="•"/>
            </a:pPr>
            <a:r>
              <a:rPr lang="en-GB" sz="2000" dirty="0">
                <a:solidFill>
                  <a:srgbClr val="565A5C"/>
                </a:solidFill>
                <a:latin typeface="Arial" panose="020B0604020202020204" pitchFamily="34" charset="0"/>
                <a:ea typeface="Trebuchet MS" panose="020B0603020202020204" pitchFamily="34" charset="0"/>
                <a:cs typeface="Arial" panose="020B0604020202020204" pitchFamily="34" charset="0"/>
              </a:rPr>
              <a:t>Introduction to our careers and options programme and parental engagement plans.</a:t>
            </a:r>
          </a:p>
          <a:p>
            <a:pPr marL="342900" lvl="0" indent="-342900">
              <a:lnSpc>
                <a:spcPct val="115000"/>
              </a:lnSpc>
              <a:buFont typeface="Arial" panose="020B0604020202020204" pitchFamily="34" charset="0"/>
              <a:buChar char="•"/>
            </a:pPr>
            <a:r>
              <a:rPr lang="en-GB" sz="2000" dirty="0">
                <a:solidFill>
                  <a:srgbClr val="565A5C"/>
                </a:solidFill>
                <a:latin typeface="Arial" panose="020B0604020202020204" pitchFamily="34" charset="0"/>
                <a:ea typeface="Trebuchet MS" panose="020B0603020202020204" pitchFamily="34" charset="0"/>
                <a:cs typeface="Arial" panose="020B0604020202020204" pitchFamily="34" charset="0"/>
              </a:rPr>
              <a:t>Careers and education options today.</a:t>
            </a:r>
          </a:p>
          <a:p>
            <a:pPr marL="342900" lvl="0" indent="-342900">
              <a:lnSpc>
                <a:spcPct val="115000"/>
              </a:lnSpc>
              <a:buFont typeface="Arial" panose="020B0604020202020204" pitchFamily="34" charset="0"/>
              <a:buChar char="•"/>
            </a:pPr>
            <a:r>
              <a:rPr lang="en-GB" sz="2000" dirty="0">
                <a:solidFill>
                  <a:srgbClr val="565A5C"/>
                </a:solidFill>
                <a:latin typeface="Arial" panose="020B0604020202020204" pitchFamily="34" charset="0"/>
                <a:ea typeface="Trebuchet MS" panose="020B0603020202020204" pitchFamily="34" charset="0"/>
                <a:cs typeface="Arial" panose="020B0604020202020204" pitchFamily="34" charset="0"/>
              </a:rPr>
              <a:t>Research into parents and career decision-making.</a:t>
            </a:r>
          </a:p>
          <a:p>
            <a:pPr marL="342900" lvl="0" indent="-342900">
              <a:lnSpc>
                <a:spcPct val="115000"/>
              </a:lnSpc>
              <a:buFont typeface="Arial" panose="020B0604020202020204" pitchFamily="34" charset="0"/>
              <a:buChar char="•"/>
            </a:pPr>
            <a:r>
              <a:rPr lang="en-GB" sz="2000" dirty="0">
                <a:solidFill>
                  <a:srgbClr val="565A5C"/>
                </a:solidFill>
                <a:latin typeface="Arial" panose="020B0604020202020204" pitchFamily="34" charset="0"/>
                <a:ea typeface="Trebuchet MS" panose="020B0603020202020204" pitchFamily="34" charset="0"/>
                <a:cs typeface="Arial" panose="020B0604020202020204" pitchFamily="34" charset="0"/>
              </a:rPr>
              <a:t>Best practice for good parental engagement in careers.</a:t>
            </a:r>
          </a:p>
          <a:p>
            <a:pPr marL="342900" lvl="0" indent="-342900">
              <a:lnSpc>
                <a:spcPct val="115000"/>
              </a:lnSpc>
              <a:buFont typeface="Arial" panose="020B0604020202020204" pitchFamily="34" charset="0"/>
              <a:buChar char="•"/>
            </a:pPr>
            <a:r>
              <a:rPr lang="en-GB" sz="2000" dirty="0">
                <a:solidFill>
                  <a:srgbClr val="565A5C"/>
                </a:solidFill>
                <a:latin typeface="Arial" panose="020B0604020202020204" pitchFamily="34" charset="0"/>
                <a:ea typeface="Trebuchet MS" panose="020B0603020202020204" pitchFamily="34" charset="0"/>
                <a:cs typeface="Arial" panose="020B0604020202020204" pitchFamily="34" charset="0"/>
              </a:rPr>
              <a:t>Our plans for [</a:t>
            </a:r>
            <a:r>
              <a:rPr lang="en-GB" sz="2000" dirty="0">
                <a:solidFill>
                  <a:srgbClr val="565A5C"/>
                </a:solidFill>
                <a:highlight>
                  <a:srgbClr val="FFFF00"/>
                </a:highlight>
                <a:latin typeface="Arial" panose="020B0604020202020204" pitchFamily="34" charset="0"/>
                <a:ea typeface="Trebuchet MS" panose="020B0603020202020204" pitchFamily="34" charset="0"/>
                <a:cs typeface="Arial" panose="020B0604020202020204" pitchFamily="34" charset="0"/>
              </a:rPr>
              <a:t>year</a:t>
            </a:r>
            <a:r>
              <a:rPr lang="en-GB" sz="2000" dirty="0">
                <a:solidFill>
                  <a:srgbClr val="565A5C"/>
                </a:solidFill>
                <a:latin typeface="Arial" panose="020B0604020202020204" pitchFamily="34" charset="0"/>
                <a:ea typeface="Trebuchet MS" panose="020B0603020202020204" pitchFamily="34" charset="0"/>
                <a:cs typeface="Arial" panose="020B0604020202020204" pitchFamily="34" charset="0"/>
              </a:rPr>
              <a:t>].</a:t>
            </a:r>
          </a:p>
          <a:p>
            <a:pPr lvl="0">
              <a:lnSpc>
                <a:spcPct val="115000"/>
              </a:lnSpc>
            </a:pPr>
            <a:endParaRPr lang="en-GB" sz="2000" dirty="0">
              <a:solidFill>
                <a:srgbClr val="565A5C"/>
              </a:solidFill>
              <a:latin typeface="Arial" panose="020B0604020202020204" pitchFamily="34" charset="0"/>
              <a:ea typeface="Trebuchet MS" panose="020B0603020202020204" pitchFamily="34" charset="0"/>
              <a:cs typeface="Arial" panose="020B0604020202020204" pitchFamily="34" charset="0"/>
            </a:endParaRPr>
          </a:p>
          <a:p>
            <a:pPr lvl="0">
              <a:lnSpc>
                <a:spcPct val="115000"/>
              </a:lnSpc>
            </a:pPr>
            <a:r>
              <a:rPr lang="en-GB" sz="2000" b="1" dirty="0">
                <a:solidFill>
                  <a:srgbClr val="565A5C"/>
                </a:solidFill>
                <a:latin typeface="Arial" panose="020B0604020202020204" pitchFamily="34" charset="0"/>
                <a:ea typeface="Trebuchet MS" panose="020B0603020202020204" pitchFamily="34" charset="0"/>
                <a:cs typeface="Arial" panose="020B0604020202020204" pitchFamily="34" charset="0"/>
              </a:rPr>
              <a:t>PART 2</a:t>
            </a:r>
          </a:p>
          <a:p>
            <a:pPr marL="342900" lvl="0" indent="-342900">
              <a:lnSpc>
                <a:spcPct val="115000"/>
              </a:lnSpc>
              <a:buFont typeface="Arial" panose="020B0604020202020204" pitchFamily="34" charset="0"/>
              <a:buChar char="•"/>
            </a:pPr>
            <a:r>
              <a:rPr lang="en-GB" sz="2000" dirty="0">
                <a:solidFill>
                  <a:srgbClr val="565A5C"/>
                </a:solidFill>
                <a:latin typeface="Arial" panose="020B0604020202020204" pitchFamily="34" charset="0"/>
                <a:ea typeface="Trebuchet MS" panose="020B0603020202020204" pitchFamily="34" charset="0"/>
                <a:cs typeface="Arial" panose="020B0604020202020204" pitchFamily="34" charset="0"/>
              </a:rPr>
              <a:t>Co-creation session with parents.</a:t>
            </a:r>
          </a:p>
          <a:p>
            <a:pPr marL="342900" lvl="0" indent="-342900">
              <a:lnSpc>
                <a:spcPct val="115000"/>
              </a:lnSpc>
              <a:buFont typeface="Symbol" panose="05050102010706020507" pitchFamily="18" charset="2"/>
              <a:buChar char=""/>
            </a:pPr>
            <a:endParaRPr lang="en-GB" sz="1500" dirty="0">
              <a:effectLst/>
              <a:latin typeface="Arial" panose="020B0604020202020204" pitchFamily="34" charset="0"/>
              <a:ea typeface="Trebuchet MS" panose="020B0603020202020204" pitchFamily="34" charset="0"/>
              <a:cs typeface="Arial" panose="020B0604020202020204" pitchFamily="34" charset="0"/>
            </a:endParaRPr>
          </a:p>
          <a:p>
            <a:endParaRPr lang="en-GB" dirty="0"/>
          </a:p>
        </p:txBody>
      </p:sp>
      <p:sp>
        <p:nvSpPr>
          <p:cNvPr id="12" name="Subtitle 2">
            <a:extLst>
              <a:ext uri="{FF2B5EF4-FFF2-40B4-BE49-F238E27FC236}">
                <a16:creationId xmlns:a16="http://schemas.microsoft.com/office/drawing/2014/main" id="{B0384A41-4A96-1240-908B-3F80BA567736}"/>
              </a:ext>
            </a:extLst>
          </p:cNvPr>
          <p:cNvSpPr txBox="1">
            <a:spLocks/>
          </p:cNvSpPr>
          <p:nvPr/>
        </p:nvSpPr>
        <p:spPr>
          <a:xfrm>
            <a:off x="1386000" y="1587600"/>
            <a:ext cx="10582268" cy="510323"/>
          </a:xfrm>
          <a:prstGeom prst="rect">
            <a:avLst/>
          </a:prstGeom>
        </p:spPr>
        <p:txBody>
          <a:bodyPr vert="horz" lIns="91440" tIns="45720" rIns="91440" bIns="45720" numCol="2" spcCol="3600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pPr>
            <a:r>
              <a:rPr lang="en-GB" sz="2800" b="1">
                <a:solidFill>
                  <a:srgbClr val="DF591C"/>
                </a:solidFill>
                <a:latin typeface="Arial" panose="020B0604020202020204" pitchFamily="34" charset="0"/>
                <a:cs typeface="Arial" panose="020B0604020202020204" pitchFamily="34" charset="0"/>
              </a:rPr>
              <a:t>What we’re going to cover </a:t>
            </a:r>
            <a:br>
              <a:rPr lang="en-GB" sz="1800" b="1">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9910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1"/>
          </p:nvPr>
        </p:nvSpPr>
        <p:spPr>
          <a:xfrm>
            <a:off x="1386000" y="1587600"/>
            <a:ext cx="17879076" cy="557820"/>
          </a:xfrm>
        </p:spPr>
        <p:txBody>
          <a:bodyPr numCol="2" spcCol="360000">
            <a:noAutofit/>
          </a:bodyPr>
          <a:lstStyle/>
          <a:p>
            <a:pPr lvl="0" algn="l">
              <a:lnSpc>
                <a:spcPct val="115000"/>
              </a:lnSpc>
            </a:pPr>
            <a:r>
              <a:rPr lang="en-GB" sz="2800" b="1" dirty="0">
                <a:solidFill>
                  <a:srgbClr val="DF591C"/>
                </a:solidFill>
                <a:latin typeface="Arial" panose="020B0604020202020204" pitchFamily="34" charset="0"/>
                <a:cs typeface="Arial" panose="020B0604020202020204" pitchFamily="34" charset="0"/>
              </a:rPr>
              <a:t>Implementing our parental engagement strategy</a:t>
            </a:r>
            <a:br>
              <a:rPr lang="en-GB" sz="1800" b="1"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475200"/>
            <a:ext cx="564246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Next steps</a:t>
            </a:r>
          </a:p>
        </p:txBody>
      </p:sp>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2" name="TextBox 1">
            <a:extLst>
              <a:ext uri="{FF2B5EF4-FFF2-40B4-BE49-F238E27FC236}">
                <a16:creationId xmlns:a16="http://schemas.microsoft.com/office/drawing/2014/main" id="{9C2C53C9-30BD-6940-976E-612D54234967}"/>
              </a:ext>
            </a:extLst>
          </p:cNvPr>
          <p:cNvSpPr txBox="1"/>
          <p:nvPr/>
        </p:nvSpPr>
        <p:spPr>
          <a:xfrm>
            <a:off x="6584400" y="2361600"/>
            <a:ext cx="4542019" cy="1954381"/>
          </a:xfrm>
          <a:prstGeom prst="rect">
            <a:avLst/>
          </a:prstGeom>
          <a:noFill/>
        </p:spPr>
        <p:txBody>
          <a:bodyPr wrap="square" rtlCol="0">
            <a:spAutoFit/>
          </a:bodyPr>
          <a:lstStyle/>
          <a:p>
            <a:pPr>
              <a:spcAft>
                <a:spcPts val="600"/>
              </a:spcAft>
            </a:pPr>
            <a:r>
              <a:rPr lang="en-US" sz="2000" b="1" dirty="0">
                <a:solidFill>
                  <a:srgbClr val="565A5C"/>
                </a:solidFill>
                <a:latin typeface="Arial" panose="020B0604020202020204" pitchFamily="34" charset="0"/>
                <a:cs typeface="Arial" panose="020B0604020202020204" pitchFamily="34" charset="0"/>
              </a:rPr>
              <a:t>Where to find out more</a:t>
            </a:r>
          </a:p>
          <a:p>
            <a:pPr marL="342900" indent="-342900">
              <a:buFont typeface="Arial" panose="020B0604020202020204" pitchFamily="34" charset="0"/>
              <a:buChar char="•"/>
            </a:pPr>
            <a:r>
              <a:rPr lang="en-US" sz="2000" dirty="0">
                <a:solidFill>
                  <a:srgbClr val="565A5C"/>
                </a:solidFill>
                <a:latin typeface="Arial" panose="020B0604020202020204" pitchFamily="34" charset="0"/>
                <a:cs typeface="Arial" panose="020B0604020202020204" pitchFamily="34" charset="0"/>
              </a:rPr>
              <a:t>Talking Futures toolkit</a:t>
            </a:r>
          </a:p>
          <a:p>
            <a:pPr marL="342900" indent="-342900">
              <a:buFont typeface="Arial" panose="020B0604020202020204" pitchFamily="34" charset="0"/>
              <a:buChar char="•"/>
            </a:pPr>
            <a:r>
              <a:rPr lang="en-US" sz="2000" dirty="0">
                <a:solidFill>
                  <a:srgbClr val="565A5C"/>
                </a:solidFill>
                <a:latin typeface="Arial" panose="020B0604020202020204" pitchFamily="34" charset="0"/>
                <a:cs typeface="Arial" panose="020B0604020202020204" pitchFamily="34" charset="0"/>
              </a:rPr>
              <a:t>Talking Futures website</a:t>
            </a:r>
          </a:p>
          <a:p>
            <a:pPr marL="342900" indent="-342900">
              <a:buFont typeface="Arial" panose="020B0604020202020204" pitchFamily="34" charset="0"/>
              <a:buChar char="•"/>
            </a:pPr>
            <a:r>
              <a:rPr lang="en-US" sz="2000" dirty="0">
                <a:solidFill>
                  <a:srgbClr val="565A5C"/>
                </a:solidFill>
                <a:latin typeface="Arial" panose="020B0604020202020204" pitchFamily="34" charset="0"/>
                <a:cs typeface="Arial" panose="020B0604020202020204" pitchFamily="34" charset="0"/>
              </a:rPr>
              <a:t>Our careers page/portal</a:t>
            </a:r>
          </a:p>
          <a:p>
            <a:endParaRPr lang="en-US" dirty="0">
              <a:solidFill>
                <a:srgbClr val="565A5C"/>
              </a:solidFill>
              <a:latin typeface="Arial" panose="020B0604020202020204" pitchFamily="34" charset="0"/>
              <a:cs typeface="Arial" panose="020B0604020202020204" pitchFamily="34" charset="0"/>
            </a:endParaRPr>
          </a:p>
          <a:p>
            <a:endParaRPr lang="en-US" dirty="0">
              <a:solidFill>
                <a:srgbClr val="565A5C"/>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90AB93B-DBC9-8E44-9C19-1366649883D5}"/>
              </a:ext>
            </a:extLst>
          </p:cNvPr>
          <p:cNvSpPr txBox="1"/>
          <p:nvPr/>
        </p:nvSpPr>
        <p:spPr>
          <a:xfrm>
            <a:off x="1386000" y="2361600"/>
            <a:ext cx="5001717" cy="3247043"/>
          </a:xfrm>
          <a:prstGeom prst="rect">
            <a:avLst/>
          </a:prstGeom>
          <a:noFill/>
        </p:spPr>
        <p:txBody>
          <a:bodyPr wrap="square" rtlCol="0">
            <a:spAutoFit/>
          </a:bodyPr>
          <a:lstStyle/>
          <a:p>
            <a:pPr>
              <a:spcAft>
                <a:spcPts val="600"/>
              </a:spcAft>
            </a:pPr>
            <a:r>
              <a:rPr lang="en-US" sz="2000" b="1" dirty="0">
                <a:solidFill>
                  <a:srgbClr val="565A5C"/>
                </a:solidFill>
                <a:highlight>
                  <a:srgbClr val="FFFF00"/>
                </a:highlight>
                <a:latin typeface="Arial" panose="020B0604020202020204" pitchFamily="34" charset="0"/>
                <a:cs typeface="Arial" panose="020B0604020202020204" pitchFamily="34" charset="0"/>
              </a:rPr>
              <a:t>Consider including on this slide:</a:t>
            </a:r>
          </a:p>
          <a:p>
            <a:pPr marL="342900" indent="-342900">
              <a:buFont typeface="Arial" panose="020B0604020202020204" pitchFamily="34" charset="0"/>
              <a:buChar char="•"/>
            </a:pPr>
            <a:r>
              <a:rPr lang="en-US" sz="2000" dirty="0">
                <a:solidFill>
                  <a:srgbClr val="565A5C"/>
                </a:solidFill>
                <a:highlight>
                  <a:srgbClr val="FFFF00"/>
                </a:highlight>
                <a:latin typeface="Arial" panose="020B0604020202020204" pitchFamily="34" charset="0"/>
                <a:cs typeface="Arial" panose="020B0604020202020204" pitchFamily="34" charset="0"/>
              </a:rPr>
              <a:t>Who will be responsible for leading and supporting parental engagement in careers</a:t>
            </a:r>
          </a:p>
          <a:p>
            <a:pPr marL="342900" indent="-342900">
              <a:buFont typeface="Arial" panose="020B0604020202020204" pitchFamily="34" charset="0"/>
              <a:buChar char="•"/>
            </a:pPr>
            <a:r>
              <a:rPr lang="en-US" sz="2000" dirty="0">
                <a:solidFill>
                  <a:srgbClr val="565A5C"/>
                </a:solidFill>
                <a:highlight>
                  <a:srgbClr val="FFFF00"/>
                </a:highlight>
                <a:latin typeface="Arial" panose="020B0604020202020204" pitchFamily="34" charset="0"/>
                <a:cs typeface="Arial" panose="020B0604020202020204" pitchFamily="34" charset="0"/>
              </a:rPr>
              <a:t>Who will be responsible for communicating with parents about careers activities</a:t>
            </a:r>
          </a:p>
          <a:p>
            <a:pPr marL="342900" indent="-342900">
              <a:buFont typeface="Arial" panose="020B0604020202020204" pitchFamily="34" charset="0"/>
              <a:buChar char="•"/>
            </a:pPr>
            <a:r>
              <a:rPr lang="en-US" sz="2000" dirty="0">
                <a:solidFill>
                  <a:srgbClr val="565A5C"/>
                </a:solidFill>
                <a:highlight>
                  <a:srgbClr val="FFFF00"/>
                </a:highlight>
                <a:latin typeface="Arial" panose="020B0604020202020204" pitchFamily="34" charset="0"/>
                <a:cs typeface="Arial" panose="020B0604020202020204" pitchFamily="34" charset="0"/>
              </a:rPr>
              <a:t>Opportunities for staff to put themselves forward to get more involved </a:t>
            </a:r>
          </a:p>
        </p:txBody>
      </p:sp>
    </p:spTree>
    <p:extLst>
      <p:ext uri="{BB962C8B-B14F-4D97-AF65-F5344CB8AC3E}">
        <p14:creationId xmlns:p14="http://schemas.microsoft.com/office/powerpoint/2010/main" val="408456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5FD28F-DE7B-AE4A-B8E5-F5B4C64D9E51}"/>
              </a:ext>
            </a:extLst>
          </p:cNvPr>
          <p:cNvSpPr/>
          <p:nvPr/>
        </p:nvSpPr>
        <p:spPr>
          <a:xfrm>
            <a:off x="0" y="4"/>
            <a:ext cx="12192000" cy="6857996"/>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itle 1">
            <a:extLst>
              <a:ext uri="{FF2B5EF4-FFF2-40B4-BE49-F238E27FC236}">
                <a16:creationId xmlns:a16="http://schemas.microsoft.com/office/drawing/2014/main" id="{19977688-41E6-1B45-87B2-5DE4B25D05A3}"/>
              </a:ext>
            </a:extLst>
          </p:cNvPr>
          <p:cNvSpPr txBox="1">
            <a:spLocks/>
          </p:cNvSpPr>
          <p:nvPr/>
        </p:nvSpPr>
        <p:spPr>
          <a:xfrm>
            <a:off x="396000" y="1404000"/>
            <a:ext cx="5309771" cy="444816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dirty="0">
                <a:solidFill>
                  <a:schemeClr val="bg1"/>
                </a:solidFill>
                <a:latin typeface="Arial" panose="020B0604020202020204" pitchFamily="34" charset="0"/>
                <a:cs typeface="Arial" panose="020B0604020202020204" pitchFamily="34" charset="0"/>
              </a:rPr>
              <a:t>PART 2</a:t>
            </a:r>
          </a:p>
          <a:p>
            <a:pPr>
              <a:lnSpc>
                <a:spcPts val="5880"/>
              </a:lnSpc>
            </a:pPr>
            <a:r>
              <a:rPr lang="en-US" sz="4900" b="1" dirty="0">
                <a:solidFill>
                  <a:schemeClr val="bg1"/>
                </a:solidFill>
                <a:latin typeface="Arial" panose="020B0604020202020204" pitchFamily="34" charset="0"/>
                <a:cs typeface="Arial" panose="020B0604020202020204" pitchFamily="34" charset="0"/>
              </a:rPr>
              <a:t>CREATE YOUR OWN ACTIVITY </a:t>
            </a:r>
          </a:p>
          <a:p>
            <a:pPr>
              <a:lnSpc>
                <a:spcPts val="5880"/>
              </a:lnSpc>
            </a:pPr>
            <a:r>
              <a:rPr lang="en-US" sz="4900" b="1" dirty="0">
                <a:solidFill>
                  <a:srgbClr val="DF591C"/>
                </a:solidFill>
                <a:latin typeface="Arial" panose="020B0604020202020204" pitchFamily="34" charset="0"/>
                <a:cs typeface="Arial" panose="020B0604020202020204" pitchFamily="34" charset="0"/>
              </a:rPr>
              <a:t>WITH PARENTS, FOR PARENTS</a:t>
            </a:r>
          </a:p>
        </p:txBody>
      </p:sp>
      <p:pic>
        <p:nvPicPr>
          <p:cNvPr id="6" name="Picture 5">
            <a:extLst>
              <a:ext uri="{FF2B5EF4-FFF2-40B4-BE49-F238E27FC236}">
                <a16:creationId xmlns:a16="http://schemas.microsoft.com/office/drawing/2014/main" id="{51D9E301-6BB2-4E0D-A509-8392CD3647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256"/>
          <a:stretch/>
        </p:blipFill>
        <p:spPr>
          <a:xfrm>
            <a:off x="6807621" y="0"/>
            <a:ext cx="5384379" cy="6857999"/>
          </a:xfrm>
          <a:prstGeom prst="rect">
            <a:avLst/>
          </a:prstGeom>
        </p:spPr>
      </p:pic>
      <p:pic>
        <p:nvPicPr>
          <p:cNvPr id="7" name="Picture 6">
            <a:extLst>
              <a:ext uri="{FF2B5EF4-FFF2-40B4-BE49-F238E27FC236}">
                <a16:creationId xmlns:a16="http://schemas.microsoft.com/office/drawing/2014/main" id="{311A741A-C7E8-44B4-8B2F-8CC93A2783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03264" y="0"/>
            <a:ext cx="5888737" cy="6858000"/>
          </a:xfrm>
          <a:prstGeom prst="rect">
            <a:avLst/>
          </a:prstGeom>
        </p:spPr>
      </p:pic>
    </p:spTree>
    <p:extLst>
      <p:ext uri="{BB962C8B-B14F-4D97-AF65-F5344CB8AC3E}">
        <p14:creationId xmlns:p14="http://schemas.microsoft.com/office/powerpoint/2010/main" val="2587432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BCF9B29-D239-9C43-8BDD-D9C6C73DC3F2}"/>
              </a:ext>
            </a:extLst>
          </p:cNvPr>
          <p:cNvSpPr txBox="1"/>
          <p:nvPr/>
        </p:nvSpPr>
        <p:spPr>
          <a:xfrm>
            <a:off x="475200" y="475200"/>
            <a:ext cx="56424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Post 16 options</a:t>
            </a:r>
          </a:p>
        </p:txBody>
      </p:sp>
      <p:sp>
        <p:nvSpPr>
          <p:cNvPr id="3" name="Arrow: Right 2">
            <a:extLst>
              <a:ext uri="{FF2B5EF4-FFF2-40B4-BE49-F238E27FC236}">
                <a16:creationId xmlns:a16="http://schemas.microsoft.com/office/drawing/2014/main" id="{8BDCEC32-4FE4-4377-B6DC-ACEBCE374BEA}"/>
              </a:ext>
            </a:extLst>
          </p:cNvPr>
          <p:cNvSpPr/>
          <p:nvPr/>
        </p:nvSpPr>
        <p:spPr>
          <a:xfrm>
            <a:off x="1426029" y="5538268"/>
            <a:ext cx="315685" cy="20682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FF80CA2-16EF-F14B-8560-A9C6DDCCA46C}"/>
              </a:ext>
            </a:extLst>
          </p:cNvPr>
          <p:cNvSpPr txBox="1"/>
          <p:nvPr/>
        </p:nvSpPr>
        <p:spPr>
          <a:xfrm>
            <a:off x="665911" y="1555022"/>
            <a:ext cx="3496025" cy="42947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Making choices</a:t>
            </a:r>
            <a:endParaRPr kumimoji="0" lang="en-GB" sz="17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endParaRPr>
          </a:p>
          <a:p>
            <a:pPr marL="14288" marR="0" lvl="0" indent="-14288"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Your child’s next step will help shape their options at age 18 and beyond.</a:t>
            </a:r>
          </a:p>
          <a:p>
            <a:pPr marL="171450" marR="0" lvl="0" indent="-17145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There are lots of options to choose from so think about these key questions with them to get started…</a:t>
            </a:r>
          </a:p>
          <a:p>
            <a:pPr marL="14288" marR="0" lvl="1" indent="2095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Where do I want to get to? </a:t>
            </a:r>
          </a:p>
          <a:p>
            <a:pPr marL="14288" marR="0" lvl="1" indent="2095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What’s important to me?</a:t>
            </a:r>
          </a:p>
          <a:p>
            <a:pPr marL="14288" marR="0" lvl="1" indent="2095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Where can I find out about my options?</a:t>
            </a:r>
          </a:p>
          <a:p>
            <a:pPr marL="14288" marR="0" lvl="1" indent="2095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What is on offer locally? </a:t>
            </a:r>
          </a:p>
          <a:p>
            <a:pPr marL="14288" marR="0" lvl="1" indent="2095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Who can help me find out more?</a:t>
            </a:r>
          </a:p>
          <a:p>
            <a:pPr marL="471488" marR="0" lvl="3"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Teachers</a:t>
            </a:r>
          </a:p>
          <a:p>
            <a:pPr marL="471488" marR="0" lvl="3"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Parents</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endParaRPr kumimoji="0" lang="en-US" sz="2000" b="0" i="0" u="none" strike="noStrike" kern="1200" cap="none" spc="0" normalizeH="0" baseline="0" noProof="0" dirty="0">
              <a:ln>
                <a:noFill/>
              </a:ln>
              <a:solidFill>
                <a:srgbClr val="575757"/>
              </a:solidFill>
              <a:effectLst/>
              <a:highlight>
                <a:srgbClr val="FFFF00"/>
              </a:highlight>
              <a:uLnTx/>
              <a:uFillTx/>
              <a:latin typeface="Franklin Gothic Book" panose="020B0503020102020204" pitchFamily="34" charset="0"/>
              <a:ea typeface="Times New Roman" panose="02020603050405020304" pitchFamily="18" charset="0"/>
              <a:cs typeface="Calibri" panose="020F0502020204030204" pitchFamily="34" charset="0"/>
            </a:endParaRPr>
          </a:p>
        </p:txBody>
      </p:sp>
      <p:sp>
        <p:nvSpPr>
          <p:cNvPr id="6" name="Rectangle 5">
            <a:extLst>
              <a:ext uri="{FF2B5EF4-FFF2-40B4-BE49-F238E27FC236}">
                <a16:creationId xmlns:a16="http://schemas.microsoft.com/office/drawing/2014/main" id="{3DDE4F87-C3B9-C646-A481-449E1EDF1FEA}"/>
              </a:ext>
            </a:extLst>
          </p:cNvPr>
          <p:cNvSpPr/>
          <p:nvPr/>
        </p:nvSpPr>
        <p:spPr>
          <a:xfrm>
            <a:off x="598713" y="1439059"/>
            <a:ext cx="3563223" cy="4480484"/>
          </a:xfrm>
          <a:prstGeom prst="rect">
            <a:avLst/>
          </a:prstGeom>
          <a:noFill/>
          <a:ln>
            <a:solidFill>
              <a:srgbClr val="DF5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EB99D5F-530E-6C49-850D-5AF75543E576}"/>
              </a:ext>
            </a:extLst>
          </p:cNvPr>
          <p:cNvSpPr/>
          <p:nvPr/>
        </p:nvSpPr>
        <p:spPr>
          <a:xfrm>
            <a:off x="4280398" y="1439059"/>
            <a:ext cx="7312887" cy="1588346"/>
          </a:xfrm>
          <a:prstGeom prst="rect">
            <a:avLst/>
          </a:prstGeom>
          <a:noFill/>
          <a:ln>
            <a:solidFill>
              <a:srgbClr val="DF5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2A2E752-0FAB-2C4E-B100-EFCFFE3E2B0F}"/>
              </a:ext>
            </a:extLst>
          </p:cNvPr>
          <p:cNvSpPr/>
          <p:nvPr/>
        </p:nvSpPr>
        <p:spPr>
          <a:xfrm>
            <a:off x="4280400" y="3178225"/>
            <a:ext cx="7312886" cy="2749717"/>
          </a:xfrm>
          <a:prstGeom prst="rect">
            <a:avLst/>
          </a:prstGeom>
          <a:noFill/>
          <a:ln>
            <a:solidFill>
              <a:srgbClr val="DF5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2B439DD-E804-5C40-8058-C3170C64A40A}"/>
              </a:ext>
            </a:extLst>
          </p:cNvPr>
          <p:cNvSpPr txBox="1"/>
          <p:nvPr/>
        </p:nvSpPr>
        <p:spPr>
          <a:xfrm>
            <a:off x="4406211" y="1555022"/>
            <a:ext cx="7050377"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What does life at 18 look like?</a:t>
            </a:r>
            <a:endParaRPr kumimoji="0" lang="en-GB" sz="1400" b="1"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endParaRPr>
          </a:p>
          <a:p>
            <a:pPr marL="223838" marR="0" lvl="0" indent="-2238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Working full time</a:t>
            </a:r>
          </a:p>
          <a:p>
            <a:pPr marL="223838" marR="0" lvl="0" indent="-2238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Studying full time</a:t>
            </a:r>
          </a:p>
          <a:p>
            <a:pPr marL="223838" marR="0" lvl="0" indent="-2238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Combination of studying and working</a:t>
            </a:r>
            <a:endParaRPr kumimoji="0" lang="en-GB" sz="1400" b="1"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1359914E-460E-F348-90CD-F7064DF60A43}"/>
              </a:ext>
            </a:extLst>
          </p:cNvPr>
          <p:cNvSpPr txBox="1"/>
          <p:nvPr/>
        </p:nvSpPr>
        <p:spPr>
          <a:xfrm>
            <a:off x="4343304" y="3197156"/>
            <a:ext cx="7176189" cy="27238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Some options at age 16 to start exploring…</a:t>
            </a:r>
          </a:p>
          <a:p>
            <a:pPr marL="223838" marR="0" lvl="0" indent="-2238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A T-level is a two year course, which has been designed with employers to provide you with the right knowledge and skills to get started in a particular career e.g. Digital design, development and production or Design, surveying and planning for Construction</a:t>
            </a:r>
          </a:p>
          <a:p>
            <a:pPr marL="223838" marR="0" lvl="0" indent="-2238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Apprenticeships combine practical training in a paid job with study so you can earn while you learn</a:t>
            </a:r>
          </a:p>
          <a:p>
            <a:pPr marL="223838" marR="0" lvl="0" indent="-2238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A-levels are a two year course, usually you pick three subjects to study, which is equivalent to one T-level</a:t>
            </a:r>
          </a:p>
          <a:p>
            <a:pPr marL="223838" marR="0" lvl="0" indent="-22383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Other options available include BTECs, traineeships and more</a:t>
            </a:r>
          </a:p>
        </p:txBody>
      </p:sp>
    </p:spTree>
    <p:extLst>
      <p:ext uri="{BB962C8B-B14F-4D97-AF65-F5344CB8AC3E}">
        <p14:creationId xmlns:p14="http://schemas.microsoft.com/office/powerpoint/2010/main" val="116411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86AF581-4DB7-A845-82C6-65DFE592804C}"/>
              </a:ext>
            </a:extLst>
          </p:cNvPr>
          <p:cNvSpPr txBox="1"/>
          <p:nvPr/>
        </p:nvSpPr>
        <p:spPr>
          <a:xfrm>
            <a:off x="475200" y="475200"/>
            <a:ext cx="56424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Post 18 options</a:t>
            </a:r>
          </a:p>
        </p:txBody>
      </p:sp>
      <p:sp>
        <p:nvSpPr>
          <p:cNvPr id="14" name="Rectangle 13">
            <a:extLst>
              <a:ext uri="{FF2B5EF4-FFF2-40B4-BE49-F238E27FC236}">
                <a16:creationId xmlns:a16="http://schemas.microsoft.com/office/drawing/2014/main" id="{60E3E79F-1E92-1540-8C22-A77A538F9040}"/>
              </a:ext>
            </a:extLst>
          </p:cNvPr>
          <p:cNvSpPr/>
          <p:nvPr/>
        </p:nvSpPr>
        <p:spPr>
          <a:xfrm>
            <a:off x="598713" y="1439060"/>
            <a:ext cx="10983687" cy="1190004"/>
          </a:xfrm>
          <a:prstGeom prst="rect">
            <a:avLst/>
          </a:prstGeom>
          <a:noFill/>
          <a:ln>
            <a:solidFill>
              <a:srgbClr val="DF5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730561B-94D8-6649-86DF-908B71283832}"/>
              </a:ext>
            </a:extLst>
          </p:cNvPr>
          <p:cNvSpPr/>
          <p:nvPr/>
        </p:nvSpPr>
        <p:spPr>
          <a:xfrm>
            <a:off x="598713" y="2800877"/>
            <a:ext cx="5154781" cy="3118666"/>
          </a:xfrm>
          <a:prstGeom prst="rect">
            <a:avLst/>
          </a:prstGeom>
          <a:noFill/>
          <a:ln>
            <a:solidFill>
              <a:srgbClr val="DF5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E94B170-8417-8844-A70A-91392B6ABD91}"/>
              </a:ext>
            </a:extLst>
          </p:cNvPr>
          <p:cNvSpPr/>
          <p:nvPr/>
        </p:nvSpPr>
        <p:spPr>
          <a:xfrm>
            <a:off x="6095184" y="2809276"/>
            <a:ext cx="5498101" cy="3118666"/>
          </a:xfrm>
          <a:prstGeom prst="rect">
            <a:avLst/>
          </a:prstGeom>
          <a:noFill/>
          <a:ln>
            <a:solidFill>
              <a:srgbClr val="DF5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FDE3CEC-5FE4-A541-B0DA-54E7C83A1BC9}"/>
              </a:ext>
            </a:extLst>
          </p:cNvPr>
          <p:cNvSpPr txBox="1"/>
          <p:nvPr/>
        </p:nvSpPr>
        <p:spPr>
          <a:xfrm>
            <a:off x="775011" y="1588718"/>
            <a:ext cx="1064034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Looking to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Your child’s next step will help shape which options are open to them in the future</a:t>
            </a:r>
          </a:p>
        </p:txBody>
      </p:sp>
      <p:sp>
        <p:nvSpPr>
          <p:cNvPr id="3" name="TextBox 2">
            <a:extLst>
              <a:ext uri="{FF2B5EF4-FFF2-40B4-BE49-F238E27FC236}">
                <a16:creationId xmlns:a16="http://schemas.microsoft.com/office/drawing/2014/main" id="{848A044D-3175-EE46-8D9A-82B26FDA36B3}"/>
              </a:ext>
            </a:extLst>
          </p:cNvPr>
          <p:cNvSpPr txBox="1"/>
          <p:nvPr/>
        </p:nvSpPr>
        <p:spPr>
          <a:xfrm>
            <a:off x="764105" y="2931469"/>
            <a:ext cx="5154781"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Making choices</a:t>
            </a:r>
            <a:endParaRPr kumimoji="0" lang="en-GB" sz="17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There are lots of options to choose from at 18 so think about these key questions with them to get started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Where do I want to get to?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Do I want to be working full time, studying full time or a combination?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Where can I find out about my options?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What is on offer locally?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Who can help me find out more?</a:t>
            </a:r>
          </a:p>
          <a:p>
            <a:pPr marL="457200" marR="0" lvl="1"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  Teachers and parents</a:t>
            </a:r>
          </a:p>
        </p:txBody>
      </p:sp>
      <p:sp>
        <p:nvSpPr>
          <p:cNvPr id="5" name="TextBox 4">
            <a:extLst>
              <a:ext uri="{FF2B5EF4-FFF2-40B4-BE49-F238E27FC236}">
                <a16:creationId xmlns:a16="http://schemas.microsoft.com/office/drawing/2014/main" id="{A818F4DC-6927-AA4E-A695-17A60AC01FCC}"/>
              </a:ext>
            </a:extLst>
          </p:cNvPr>
          <p:cNvSpPr txBox="1"/>
          <p:nvPr/>
        </p:nvSpPr>
        <p:spPr>
          <a:xfrm>
            <a:off x="6260575" y="2954606"/>
            <a:ext cx="5154781"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000" b="1"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Some options to start exploring…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Apprenticeships combine practical training in a paid job with study so you can earn while you learn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Higher technical qualifications enable you to develop practical skills and knowledge to work at a higher level in employment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Bachelors degrees can be studied for at a college or university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75757"/>
                </a:solidFill>
                <a:effectLst/>
                <a:uLnTx/>
                <a:uFillTx/>
                <a:latin typeface="Arial" panose="020B0604020202020204" pitchFamily="34" charset="0"/>
                <a:ea typeface="+mn-ea"/>
                <a:cs typeface="Arial" panose="020B0604020202020204" pitchFamily="34" charset="0"/>
              </a:rPr>
              <a:t>Employment or employment with training provided by the employer</a:t>
            </a:r>
          </a:p>
        </p:txBody>
      </p:sp>
    </p:spTree>
    <p:extLst>
      <p:ext uri="{BB962C8B-B14F-4D97-AF65-F5344CB8AC3E}">
        <p14:creationId xmlns:p14="http://schemas.microsoft.com/office/powerpoint/2010/main" val="3794691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1"/>
          </p:nvPr>
        </p:nvSpPr>
        <p:spPr>
          <a:xfrm>
            <a:off x="1386000" y="1587600"/>
            <a:ext cx="12736483" cy="519837"/>
          </a:xfrm>
        </p:spPr>
        <p:txBody>
          <a:bodyPr numCol="2" spcCol="360000">
            <a:noAutofit/>
          </a:bodyPr>
          <a:lstStyle/>
          <a:p>
            <a:pPr lvl="0" algn="l">
              <a:lnSpc>
                <a:spcPct val="115000"/>
              </a:lnSpc>
            </a:pPr>
            <a:r>
              <a:rPr lang="en-GB" sz="2800" b="1" dirty="0">
                <a:solidFill>
                  <a:srgbClr val="DF591C"/>
                </a:solidFill>
                <a:latin typeface="Arial" panose="020B0604020202020204" pitchFamily="34" charset="0"/>
                <a:cs typeface="Arial" panose="020B0604020202020204" pitchFamily="34" charset="0"/>
              </a:rPr>
              <a:t>Before we start, discuss together:</a:t>
            </a:r>
            <a:br>
              <a:rPr lang="en-GB" sz="1800" b="1"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475200"/>
            <a:ext cx="564246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Getting to know your group</a:t>
            </a:r>
          </a:p>
        </p:txBody>
      </p:sp>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990AB93B-DBC9-8E44-9C19-1366649883D5}"/>
              </a:ext>
            </a:extLst>
          </p:cNvPr>
          <p:cNvSpPr txBox="1"/>
          <p:nvPr/>
        </p:nvSpPr>
        <p:spPr>
          <a:xfrm>
            <a:off x="1386000" y="2361600"/>
            <a:ext cx="10196400" cy="3785652"/>
          </a:xfrm>
          <a:prstGeom prst="rect">
            <a:avLst/>
          </a:prstGeom>
          <a:noFill/>
        </p:spPr>
        <p:txBody>
          <a:bodyPr wrap="square" rtlCol="0">
            <a:spAutoFit/>
          </a:bodyPr>
          <a:lstStyle/>
          <a:p>
            <a:pPr lvl="0"/>
            <a:r>
              <a:rPr lang="en-GB" sz="2000" b="1" dirty="0">
                <a:solidFill>
                  <a:srgbClr val="565A5C"/>
                </a:solidFill>
                <a:effectLst/>
                <a:latin typeface="Arial" panose="020B0604020202020204" pitchFamily="34" charset="0"/>
                <a:ea typeface="Calibri" panose="020F0502020204030204" pitchFamily="34" charset="0"/>
                <a:cs typeface="Arial" panose="020B0604020202020204" pitchFamily="34" charset="0"/>
              </a:rPr>
              <a:t>Teachers and parents:</a:t>
            </a:r>
          </a:p>
          <a:p>
            <a:pPr marL="342900" lvl="0" indent="-342900">
              <a:buFont typeface="Arial" panose="020B0604020202020204" pitchFamily="34" charset="0"/>
              <a:buChar char="•"/>
            </a:pPr>
            <a:r>
              <a:rPr lang="en-GB" sz="2000" dirty="0">
                <a:solidFill>
                  <a:srgbClr val="565A5C"/>
                </a:solidFill>
                <a:effectLst/>
                <a:latin typeface="Arial" panose="020B0604020202020204" pitchFamily="34" charset="0"/>
                <a:ea typeface="Calibri" panose="020F0502020204030204" pitchFamily="34" charset="0"/>
                <a:cs typeface="Arial" panose="020B0604020202020204" pitchFamily="34" charset="0"/>
              </a:rPr>
              <a:t>What were you good at in school?</a:t>
            </a:r>
          </a:p>
          <a:p>
            <a:pPr marL="342900" lvl="0" indent="-342900">
              <a:buFont typeface="Arial" panose="020B0604020202020204" pitchFamily="34" charset="0"/>
              <a:buChar char="•"/>
            </a:pPr>
            <a:r>
              <a:rPr lang="en-GB" sz="2000" dirty="0">
                <a:solidFill>
                  <a:srgbClr val="565A5C"/>
                </a:solidFill>
                <a:latin typeface="Arial" panose="020B0604020202020204" pitchFamily="34" charset="0"/>
                <a:ea typeface="Calibri" panose="020F0502020204030204" pitchFamily="34" charset="0"/>
                <a:cs typeface="Arial" panose="020B0604020202020204" pitchFamily="34" charset="0"/>
              </a:rPr>
              <a:t>What do you currently do e.g. teacher, employment, full time parent, seeking work? Did you do something different before this?</a:t>
            </a:r>
          </a:p>
          <a:p>
            <a:pPr marL="342900" lvl="0" indent="-342900">
              <a:buFont typeface="Arial" panose="020B0604020202020204" pitchFamily="34" charset="0"/>
              <a:buChar char="•"/>
            </a:pPr>
            <a:r>
              <a:rPr lang="en-GB" sz="2000" dirty="0">
                <a:solidFill>
                  <a:srgbClr val="565A5C"/>
                </a:solidFill>
                <a:latin typeface="Arial" panose="020B0604020202020204" pitchFamily="34" charset="0"/>
                <a:ea typeface="Calibri" panose="020F0502020204030204" pitchFamily="34" charset="0"/>
                <a:cs typeface="Arial" panose="020B0604020202020204" pitchFamily="34" charset="0"/>
              </a:rPr>
              <a:t>Who</a:t>
            </a:r>
            <a:r>
              <a:rPr lang="en-GB" sz="2000" dirty="0">
                <a:solidFill>
                  <a:srgbClr val="565A5C"/>
                </a:solidFill>
                <a:effectLst/>
                <a:latin typeface="Arial" panose="020B0604020202020204" pitchFamily="34" charset="0"/>
                <a:ea typeface="Calibri" panose="020F0502020204030204" pitchFamily="34" charset="0"/>
                <a:cs typeface="Arial" panose="020B0604020202020204" pitchFamily="34" charset="0"/>
              </a:rPr>
              <a:t> advised you on your options?</a:t>
            </a:r>
          </a:p>
          <a:p>
            <a:pPr marL="342900" lvl="0" indent="-342900">
              <a:buFont typeface="Arial" panose="020B0604020202020204" pitchFamily="34" charset="0"/>
              <a:buChar char="•"/>
            </a:pPr>
            <a:r>
              <a:rPr lang="en-GB" sz="2000" dirty="0">
                <a:solidFill>
                  <a:srgbClr val="565A5C"/>
                </a:solidFill>
                <a:effectLst/>
                <a:latin typeface="Arial" panose="020B0604020202020204" pitchFamily="34" charset="0"/>
                <a:ea typeface="Calibri" panose="020F0502020204030204" pitchFamily="34" charset="0"/>
                <a:cs typeface="Arial" panose="020B0604020202020204" pitchFamily="34" charset="0"/>
              </a:rPr>
              <a:t>Do you think there are more or different careers options available now?</a:t>
            </a:r>
          </a:p>
          <a:p>
            <a:pPr lvl="0"/>
            <a:endParaRPr lang="en-GB" sz="2000" dirty="0">
              <a:solidFill>
                <a:srgbClr val="565A5C"/>
              </a:solidFill>
              <a:latin typeface="Arial" panose="020B0604020202020204" pitchFamily="34" charset="0"/>
              <a:ea typeface="Calibri" panose="020F0502020204030204" pitchFamily="34" charset="0"/>
              <a:cs typeface="Arial" panose="020B0604020202020204" pitchFamily="34" charset="0"/>
            </a:endParaRPr>
          </a:p>
          <a:p>
            <a:pPr lvl="0"/>
            <a:r>
              <a:rPr lang="en-GB" sz="2000" b="1" dirty="0">
                <a:solidFill>
                  <a:srgbClr val="565A5C"/>
                </a:solidFill>
                <a:effectLst/>
                <a:latin typeface="Arial" panose="020B0604020202020204" pitchFamily="34" charset="0"/>
                <a:ea typeface="Calibri" panose="020F0502020204030204" pitchFamily="34" charset="0"/>
                <a:cs typeface="Arial" panose="020B0604020202020204" pitchFamily="34" charset="0"/>
              </a:rPr>
              <a:t>Parents only:</a:t>
            </a:r>
            <a:endParaRPr lang="en-GB" sz="2000" b="1" dirty="0">
              <a:solidFill>
                <a:srgbClr val="565A5C"/>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565A5C"/>
                </a:solidFill>
                <a:effectLst/>
                <a:latin typeface="Arial" panose="020B0604020202020204" pitchFamily="34" charset="0"/>
                <a:ea typeface="Calibri" panose="020F0502020204030204" pitchFamily="34" charset="0"/>
                <a:cs typeface="Arial" panose="020B0604020202020204" pitchFamily="34" charset="0"/>
              </a:rPr>
              <a:t>What would your child like to do for a career or options?</a:t>
            </a:r>
          </a:p>
          <a:p>
            <a:pPr marL="342900" lvl="0" indent="-342900">
              <a:buFont typeface="Arial" panose="020B0604020202020204" pitchFamily="34" charset="0"/>
              <a:buChar char="•"/>
            </a:pPr>
            <a:r>
              <a:rPr lang="en-GB" sz="2000" dirty="0">
                <a:solidFill>
                  <a:srgbClr val="565A5C"/>
                </a:solidFill>
                <a:latin typeface="Arial" panose="020B0604020202020204" pitchFamily="34" charset="0"/>
                <a:ea typeface="Calibri" panose="020F0502020204030204" pitchFamily="34" charset="0"/>
                <a:cs typeface="Arial" panose="020B0604020202020204" pitchFamily="34" charset="0"/>
              </a:rPr>
              <a:t>Do you feel equipped to support your child with their careers and education options decisions?</a:t>
            </a:r>
            <a:endParaRPr lang="en-GB" sz="2000" dirty="0">
              <a:solidFill>
                <a:srgbClr val="565A5C"/>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565A5C"/>
                </a:solidFill>
                <a:latin typeface="Arial" panose="020B0604020202020204" pitchFamily="34" charset="0"/>
                <a:ea typeface="Calibri" panose="020F0502020204030204" pitchFamily="34" charset="0"/>
                <a:cs typeface="Arial" panose="020B0604020202020204" pitchFamily="34" charset="0"/>
              </a:rPr>
              <a:t>What information, support and help would you like from the school/college?</a:t>
            </a:r>
          </a:p>
        </p:txBody>
      </p:sp>
    </p:spTree>
    <p:extLst>
      <p:ext uri="{BB962C8B-B14F-4D97-AF65-F5344CB8AC3E}">
        <p14:creationId xmlns:p14="http://schemas.microsoft.com/office/powerpoint/2010/main" val="4270499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1"/>
          </p:nvPr>
        </p:nvSpPr>
        <p:spPr>
          <a:xfrm>
            <a:off x="1386000" y="1587600"/>
            <a:ext cx="11139755" cy="460879"/>
          </a:xfrm>
        </p:spPr>
        <p:txBody>
          <a:bodyPr numCol="2" spcCol="360000" anchor="t">
            <a:noAutofit/>
          </a:bodyPr>
          <a:lstStyle/>
          <a:p>
            <a:pPr lvl="0" algn="l">
              <a:lnSpc>
                <a:spcPct val="115000"/>
              </a:lnSpc>
            </a:pPr>
            <a:r>
              <a:rPr lang="en-GB" sz="2800" b="1" dirty="0">
                <a:solidFill>
                  <a:srgbClr val="DF591C"/>
                </a:solidFill>
                <a:latin typeface="Arial" panose="020B0604020202020204" pitchFamily="34" charset="0"/>
                <a:cs typeface="Arial" panose="020B0604020202020204" pitchFamily="34" charset="0"/>
              </a:rPr>
              <a:t>Your challenge today</a:t>
            </a:r>
            <a:br>
              <a:rPr lang="en-GB" sz="1800" b="1"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475200"/>
            <a:ext cx="564246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Create your own activity</a:t>
            </a:r>
          </a:p>
        </p:txBody>
      </p:sp>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990AB93B-DBC9-8E44-9C19-1366649883D5}"/>
              </a:ext>
            </a:extLst>
          </p:cNvPr>
          <p:cNvSpPr txBox="1"/>
          <p:nvPr/>
        </p:nvSpPr>
        <p:spPr>
          <a:xfrm>
            <a:off x="1386000" y="2361600"/>
            <a:ext cx="5646070" cy="4154984"/>
          </a:xfrm>
          <a:prstGeom prst="rect">
            <a:avLst/>
          </a:prstGeom>
          <a:noFill/>
        </p:spPr>
        <p:txBody>
          <a:bodyPr wrap="square" numCol="1" rtlCol="0">
            <a:spAutoFit/>
          </a:bodyPr>
          <a:lstStyle/>
          <a:p>
            <a:pPr lvl="0"/>
            <a:r>
              <a:rPr lang="en-GB" b="1" dirty="0">
                <a:solidFill>
                  <a:srgbClr val="565A5C"/>
                </a:solidFill>
                <a:effectLst/>
                <a:latin typeface="Arial" panose="020B0604020202020204" pitchFamily="34" charset="0"/>
                <a:ea typeface="Times New Roman" panose="02020603050405020304" pitchFamily="18" charset="0"/>
                <a:cs typeface="Arial" panose="020B0604020202020204" pitchFamily="34" charset="0"/>
              </a:rPr>
              <a:t>Aim</a:t>
            </a:r>
          </a:p>
          <a:p>
            <a:pPr lvl="0">
              <a:spcAft>
                <a:spcPts val="1200"/>
              </a:spcAft>
            </a:pPr>
            <a:r>
              <a:rPr lang="en-GB" dirty="0">
                <a:solidFill>
                  <a:srgbClr val="565A5C"/>
                </a:solidFill>
                <a:latin typeface="Arial" panose="020B0604020202020204" pitchFamily="34" charset="0"/>
                <a:ea typeface="Times New Roman" panose="02020603050405020304" pitchFamily="18" charset="0"/>
                <a:cs typeface="Arial" panose="020B0604020202020204" pitchFamily="34" charset="0"/>
              </a:rPr>
              <a:t>Parents and teachers work together to design a careers session for parents</a:t>
            </a:r>
            <a:endParaRPr lang="en-GB" dirty="0">
              <a:solidFill>
                <a:srgbClr val="565A5C"/>
              </a:solidFill>
              <a:effectLst/>
              <a:latin typeface="Arial" panose="020B0604020202020204" pitchFamily="34" charset="0"/>
              <a:ea typeface="Times New Roman" panose="02020603050405020304" pitchFamily="18" charset="0"/>
              <a:cs typeface="Arial" panose="020B0604020202020204" pitchFamily="34" charset="0"/>
            </a:endParaRPr>
          </a:p>
          <a:p>
            <a:pPr lvl="0"/>
            <a:r>
              <a:rPr lang="en-GB" b="1" dirty="0">
                <a:solidFill>
                  <a:srgbClr val="565A5C"/>
                </a:solidFill>
                <a:latin typeface="Arial" panose="020B0604020202020204" pitchFamily="34" charset="0"/>
                <a:ea typeface="Times New Roman" panose="02020603050405020304" pitchFamily="18" charset="0"/>
                <a:cs typeface="Arial" panose="020B0604020202020204" pitchFamily="34" charset="0"/>
              </a:rPr>
              <a:t>Task</a:t>
            </a:r>
          </a:p>
          <a:p>
            <a:pPr lvl="0">
              <a:spcAft>
                <a:spcPts val="1200"/>
              </a:spcAft>
            </a:pPr>
            <a:r>
              <a:rPr lang="en-GB" dirty="0">
                <a:solidFill>
                  <a:srgbClr val="565A5C"/>
                </a:solidFill>
                <a:latin typeface="Arial" panose="020B0604020202020204" pitchFamily="34" charset="0"/>
                <a:ea typeface="Times New Roman" panose="02020603050405020304" pitchFamily="18" charset="0"/>
                <a:cs typeface="Arial" panose="020B0604020202020204" pitchFamily="34" charset="0"/>
              </a:rPr>
              <a:t>You will need to decide:</a:t>
            </a:r>
          </a:p>
          <a:p>
            <a:pPr marL="285750" lvl="0" indent="-285750">
              <a:buFont typeface="Arial" panose="020B0604020202020204" pitchFamily="34" charset="0"/>
              <a:buChar char="•"/>
            </a:pPr>
            <a:r>
              <a:rPr lang="en-GB" dirty="0">
                <a:solidFill>
                  <a:srgbClr val="565A5C"/>
                </a:solidFill>
                <a:effectLst/>
                <a:latin typeface="Arial" panose="020B0604020202020204" pitchFamily="34" charset="0"/>
                <a:ea typeface="Times New Roman" panose="02020603050405020304" pitchFamily="18" charset="0"/>
                <a:cs typeface="Arial" panose="020B0604020202020204" pitchFamily="34" charset="0"/>
              </a:rPr>
              <a:t>Is it for parents to attend on their own to get support with their child’s careers and education options. Or is it for parents and children to attend together?</a:t>
            </a:r>
          </a:p>
          <a:p>
            <a:pPr marL="285750" lvl="0" indent="-285750">
              <a:spcAft>
                <a:spcPts val="1200"/>
              </a:spcAft>
              <a:buFont typeface="Arial" panose="020B0604020202020204" pitchFamily="34" charset="0"/>
              <a:buChar char="•"/>
            </a:pPr>
            <a:r>
              <a:rPr lang="en-GB" dirty="0">
                <a:solidFill>
                  <a:srgbClr val="565A5C"/>
                </a:solidFill>
                <a:effectLst/>
                <a:latin typeface="Arial" panose="020B0604020202020204" pitchFamily="34" charset="0"/>
                <a:ea typeface="Times New Roman" panose="02020603050405020304" pitchFamily="18" charset="0"/>
                <a:cs typeface="Arial" panose="020B0604020202020204" pitchFamily="34" charset="0"/>
              </a:rPr>
              <a:t>What is the activity about? (e.g. a broad overview of all careers/ careers associated with Maths/ an event specifically for certain parent groups, etc.)</a:t>
            </a:r>
          </a:p>
          <a:p>
            <a:pPr lvl="0"/>
            <a:endParaRPr lang="en-GB"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092683B-B32C-304B-84B1-DC19ECAE8B6A}"/>
              </a:ext>
            </a:extLst>
          </p:cNvPr>
          <p:cNvSpPr txBox="1"/>
          <p:nvPr/>
        </p:nvSpPr>
        <p:spPr>
          <a:xfrm>
            <a:off x="6932815" y="2361599"/>
            <a:ext cx="4678540" cy="3416320"/>
          </a:xfrm>
          <a:prstGeom prst="rect">
            <a:avLst/>
          </a:prstGeom>
          <a:noFill/>
        </p:spPr>
        <p:txBody>
          <a:bodyPr wrap="square" rtlCol="0">
            <a:spAutoFit/>
          </a:bodyPr>
          <a:lstStyle/>
          <a:p>
            <a:pPr lvl="0"/>
            <a:r>
              <a:rPr lang="en-GB" b="1" dirty="0">
                <a:solidFill>
                  <a:srgbClr val="565A5C"/>
                </a:solidFill>
                <a:latin typeface="Arial" panose="020B0604020202020204" pitchFamily="34" charset="0"/>
                <a:ea typeface="Calibri" panose="020F0502020204030204" pitchFamily="34" charset="0"/>
                <a:cs typeface="Arial" panose="020B0604020202020204" pitchFamily="34" charset="0"/>
              </a:rPr>
              <a:t>Tips</a:t>
            </a:r>
          </a:p>
          <a:p>
            <a:pPr marL="285750" lvl="0" indent="-285750">
              <a:buFont typeface="Arial" panose="020B0604020202020204" pitchFamily="34" charset="0"/>
              <a:buChar char="•"/>
            </a:pPr>
            <a:r>
              <a:rPr lang="en-GB" dirty="0">
                <a:solidFill>
                  <a:srgbClr val="565A5C"/>
                </a:solidFill>
                <a:latin typeface="Arial" panose="020B0604020202020204" pitchFamily="34" charset="0"/>
                <a:ea typeface="Calibri" panose="020F0502020204030204" pitchFamily="34" charset="0"/>
                <a:cs typeface="Arial" panose="020B0604020202020204" pitchFamily="34" charset="0"/>
              </a:rPr>
              <a:t>Make sure the session you design solves a problem the parents in your group suggest they need help with</a:t>
            </a:r>
          </a:p>
          <a:p>
            <a:pPr marL="285750" lvl="0" indent="-285750">
              <a:buFont typeface="Arial" panose="020B0604020202020204" pitchFamily="34" charset="0"/>
              <a:buChar char="•"/>
            </a:pPr>
            <a:r>
              <a:rPr lang="en-GB" dirty="0">
                <a:solidFill>
                  <a:srgbClr val="565A5C"/>
                </a:solidFill>
                <a:latin typeface="Arial" panose="020B0604020202020204" pitchFamily="34" charset="0"/>
                <a:ea typeface="Calibri" panose="020F0502020204030204" pitchFamily="34" charset="0"/>
                <a:cs typeface="Arial" panose="020B0604020202020204" pitchFamily="34" charset="0"/>
              </a:rPr>
              <a:t>Consider the balance between what the parents need and what will be feasible to deliver in school/college</a:t>
            </a:r>
          </a:p>
          <a:p>
            <a:pPr marL="285750" lvl="0" indent="-285750">
              <a:buFont typeface="Arial" panose="020B0604020202020204" pitchFamily="34" charset="0"/>
              <a:buChar char="•"/>
            </a:pPr>
            <a:r>
              <a:rPr lang="en-GB" dirty="0">
                <a:solidFill>
                  <a:srgbClr val="565A5C"/>
                </a:solidFill>
                <a:latin typeface="Arial" panose="020B0604020202020204" pitchFamily="34" charset="0"/>
                <a:ea typeface="Calibri" panose="020F0502020204030204" pitchFamily="34" charset="0"/>
                <a:cs typeface="Arial" panose="020B0604020202020204" pitchFamily="34" charset="0"/>
              </a:rPr>
              <a:t>Think about any resources you use for your careers provision that could be used with parents e.g. an options film or useful site that parents could be introduced to as part of the activity</a:t>
            </a:r>
          </a:p>
        </p:txBody>
      </p:sp>
    </p:spTree>
    <p:extLst>
      <p:ext uri="{BB962C8B-B14F-4D97-AF65-F5344CB8AC3E}">
        <p14:creationId xmlns:p14="http://schemas.microsoft.com/office/powerpoint/2010/main" val="639691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1"/>
          </p:nvPr>
        </p:nvSpPr>
        <p:spPr>
          <a:xfrm>
            <a:off x="1386000" y="1587600"/>
            <a:ext cx="11139755" cy="460879"/>
          </a:xfrm>
        </p:spPr>
        <p:txBody>
          <a:bodyPr numCol="2" spcCol="360000" anchor="t">
            <a:noAutofit/>
          </a:bodyPr>
          <a:lstStyle/>
          <a:p>
            <a:pPr lvl="0" algn="l">
              <a:lnSpc>
                <a:spcPct val="115000"/>
              </a:lnSpc>
            </a:pPr>
            <a:r>
              <a:rPr lang="en-GB" sz="2800" b="1" dirty="0">
                <a:solidFill>
                  <a:srgbClr val="DF591C"/>
                </a:solidFill>
                <a:latin typeface="Arial" panose="020B0604020202020204" pitchFamily="34" charset="0"/>
                <a:cs typeface="Arial" panose="020B0604020202020204" pitchFamily="34" charset="0"/>
              </a:rPr>
              <a:t>What you must include</a:t>
            </a:r>
            <a:br>
              <a:rPr lang="en-GB" sz="1800" b="1"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475200"/>
            <a:ext cx="564246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Create your own activity</a:t>
            </a:r>
          </a:p>
        </p:txBody>
      </p:sp>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990AB93B-DBC9-8E44-9C19-1366649883D5}"/>
              </a:ext>
            </a:extLst>
          </p:cNvPr>
          <p:cNvSpPr txBox="1"/>
          <p:nvPr/>
        </p:nvSpPr>
        <p:spPr>
          <a:xfrm>
            <a:off x="1386000" y="2361600"/>
            <a:ext cx="10296247" cy="3323987"/>
          </a:xfrm>
          <a:prstGeom prst="rect">
            <a:avLst/>
          </a:prstGeom>
          <a:noFill/>
        </p:spPr>
        <p:txBody>
          <a:bodyPr wrap="square" rtlCol="0">
            <a:spAutoFit/>
          </a:bodyPr>
          <a:lstStyle/>
          <a:p>
            <a:pPr marL="15875" lvl="1">
              <a:spcAft>
                <a:spcPts val="1200"/>
              </a:spcAft>
            </a:pPr>
            <a:r>
              <a:rPr lang="en-GB" sz="2000" dirty="0">
                <a:solidFill>
                  <a:srgbClr val="565A5C"/>
                </a:solidFill>
                <a:effectLst/>
                <a:latin typeface="Arial" panose="020B0604020202020204" pitchFamily="34" charset="0"/>
                <a:ea typeface="Calibri" panose="020F0502020204030204" pitchFamily="34" charset="0"/>
                <a:cs typeface="Arial" panose="020B0604020202020204" pitchFamily="34" charset="0"/>
              </a:rPr>
              <a:t>You will need to be to ready to present back/share your group’s ideas at the end of the session. </a:t>
            </a:r>
            <a:r>
              <a:rPr lang="en-GB" sz="2000" dirty="0">
                <a:solidFill>
                  <a:srgbClr val="565A5C"/>
                </a:solidFill>
                <a:latin typeface="Arial" panose="020B0604020202020204" pitchFamily="34" charset="0"/>
                <a:ea typeface="Calibri" panose="020F0502020204030204" pitchFamily="34" charset="0"/>
                <a:cs typeface="Arial" panose="020B0604020202020204" pitchFamily="34" charset="0"/>
              </a:rPr>
              <a:t>Your plans must include:</a:t>
            </a:r>
          </a:p>
          <a:p>
            <a:pPr marL="301625" lvl="2" indent="-285750">
              <a:buFont typeface="Arial" panose="020B0604020202020204" pitchFamily="34" charset="0"/>
              <a:buChar char="•"/>
            </a:pPr>
            <a:r>
              <a:rPr lang="en-GB" sz="2000" dirty="0">
                <a:solidFill>
                  <a:srgbClr val="565A5C"/>
                </a:solidFill>
                <a:effectLst/>
                <a:latin typeface="Arial" panose="020B0604020202020204" pitchFamily="34" charset="0"/>
                <a:ea typeface="Calibri" panose="020F0502020204030204" pitchFamily="34" charset="0"/>
                <a:cs typeface="Arial" panose="020B0604020202020204" pitchFamily="34" charset="0"/>
              </a:rPr>
              <a:t>The aim of the e</a:t>
            </a:r>
            <a:r>
              <a:rPr lang="en-GB" sz="2000" dirty="0">
                <a:solidFill>
                  <a:srgbClr val="565A5C"/>
                </a:solidFill>
                <a:latin typeface="Arial" panose="020B0604020202020204" pitchFamily="34" charset="0"/>
                <a:ea typeface="Calibri" panose="020F0502020204030204" pitchFamily="34" charset="0"/>
                <a:cs typeface="Arial" panose="020B0604020202020204" pitchFamily="34" charset="0"/>
              </a:rPr>
              <a:t>vent and overview e.g. would you play a film about options and get parents</a:t>
            </a:r>
            <a:endParaRPr lang="en-GB" sz="2000" dirty="0">
              <a:solidFill>
                <a:srgbClr val="565A5C"/>
              </a:solidFill>
              <a:effectLst/>
              <a:latin typeface="Arial" panose="020B0604020202020204" pitchFamily="34" charset="0"/>
              <a:ea typeface="Calibri" panose="020F0502020204030204" pitchFamily="34" charset="0"/>
              <a:cs typeface="Arial" panose="020B0604020202020204" pitchFamily="34" charset="0"/>
            </a:endParaRPr>
          </a:p>
          <a:p>
            <a:pPr marL="301625" lvl="2" indent="-285750">
              <a:buFont typeface="Arial" panose="020B0604020202020204" pitchFamily="34" charset="0"/>
              <a:buChar char="•"/>
            </a:pPr>
            <a:r>
              <a:rPr lang="en-GB" sz="2000" dirty="0">
                <a:solidFill>
                  <a:srgbClr val="565A5C"/>
                </a:solidFill>
                <a:effectLst/>
                <a:latin typeface="Arial" panose="020B0604020202020204" pitchFamily="34" charset="0"/>
                <a:ea typeface="Calibri" panose="020F0502020204030204" pitchFamily="34" charset="0"/>
                <a:cs typeface="Arial" panose="020B0604020202020204" pitchFamily="34" charset="0"/>
              </a:rPr>
              <a:t>How </a:t>
            </a:r>
            <a:r>
              <a:rPr lang="en-GB" sz="2000" dirty="0">
                <a:solidFill>
                  <a:srgbClr val="565A5C"/>
                </a:solidFill>
                <a:latin typeface="Arial" panose="020B0604020202020204" pitchFamily="34" charset="0"/>
                <a:ea typeface="Calibri" panose="020F0502020204030204" pitchFamily="34" charset="0"/>
                <a:cs typeface="Arial" panose="020B0604020202020204" pitchFamily="34" charset="0"/>
              </a:rPr>
              <a:t>you </a:t>
            </a:r>
            <a:r>
              <a:rPr lang="en-GB" sz="2000" dirty="0">
                <a:solidFill>
                  <a:srgbClr val="565A5C"/>
                </a:solidFill>
                <a:effectLst/>
                <a:latin typeface="Arial" panose="020B0604020202020204" pitchFamily="34" charset="0"/>
                <a:ea typeface="Calibri" panose="020F0502020204030204" pitchFamily="34" charset="0"/>
                <a:cs typeface="Arial" panose="020B0604020202020204" pitchFamily="34" charset="0"/>
              </a:rPr>
              <a:t>would advertise/encourage parents to attend</a:t>
            </a:r>
          </a:p>
          <a:p>
            <a:pPr marL="301625" lvl="2" indent="-285750">
              <a:buFont typeface="Arial" panose="020B0604020202020204" pitchFamily="34" charset="0"/>
              <a:buChar char="•"/>
            </a:pPr>
            <a:r>
              <a:rPr lang="en-GB" sz="2000" dirty="0">
                <a:solidFill>
                  <a:srgbClr val="565A5C"/>
                </a:solidFill>
                <a:latin typeface="Arial" panose="020B0604020202020204" pitchFamily="34" charset="0"/>
                <a:ea typeface="Calibri" panose="020F0502020204030204" pitchFamily="34" charset="0"/>
                <a:cs typeface="Arial" panose="020B0604020202020204" pitchFamily="34" charset="0"/>
              </a:rPr>
              <a:t>What you would do to make the event as parent friendly/accessible as possible </a:t>
            </a:r>
          </a:p>
          <a:p>
            <a:pPr marL="301625" lvl="2" indent="-285750">
              <a:buFont typeface="Arial" panose="020B0604020202020204" pitchFamily="34" charset="0"/>
              <a:buChar char="•"/>
            </a:pPr>
            <a:r>
              <a:rPr lang="en-GB" sz="2000" dirty="0">
                <a:solidFill>
                  <a:srgbClr val="565A5C"/>
                </a:solidFill>
                <a:effectLst/>
                <a:latin typeface="Arial" panose="020B0604020202020204" pitchFamily="34" charset="0"/>
                <a:ea typeface="Calibri" panose="020F0502020204030204" pitchFamily="34" charset="0"/>
                <a:cs typeface="Arial" panose="020B0604020202020204" pitchFamily="34" charset="0"/>
              </a:rPr>
              <a:t>The format of the event e.g. co</a:t>
            </a:r>
            <a:r>
              <a:rPr lang="en-GB" sz="2000" dirty="0">
                <a:solidFill>
                  <a:srgbClr val="565A5C"/>
                </a:solidFill>
                <a:latin typeface="Arial" panose="020B0604020202020204" pitchFamily="34" charset="0"/>
                <a:ea typeface="Calibri" panose="020F0502020204030204" pitchFamily="34" charset="0"/>
                <a:cs typeface="Arial" panose="020B0604020202020204" pitchFamily="34" charset="0"/>
              </a:rPr>
              <a:t>ffee morning/ evening meeting etc</a:t>
            </a:r>
          </a:p>
          <a:p>
            <a:pPr marL="301625" lvl="2" indent="-285750">
              <a:buFont typeface="Arial" panose="020B0604020202020204" pitchFamily="34" charset="0"/>
              <a:buChar char="•"/>
            </a:pPr>
            <a:r>
              <a:rPr lang="en-GB" sz="2000" dirty="0">
                <a:solidFill>
                  <a:srgbClr val="565A5C"/>
                </a:solidFill>
                <a:latin typeface="Arial" panose="020B0604020202020204" pitchFamily="34" charset="0"/>
                <a:ea typeface="Calibri" panose="020F0502020204030204" pitchFamily="34" charset="0"/>
                <a:cs typeface="Arial" panose="020B0604020202020204" pitchFamily="34" charset="0"/>
              </a:rPr>
              <a:t>to discuss in pairs, would you get parents to move around a room discussing different options with different teachers etc</a:t>
            </a:r>
          </a:p>
          <a:p>
            <a:pPr marL="301625" lvl="2" indent="-285750">
              <a:buFont typeface="Arial" panose="020B0604020202020204" pitchFamily="34" charset="0"/>
              <a:buChar char="•"/>
            </a:pPr>
            <a:r>
              <a:rPr lang="en-GB" sz="2000" dirty="0">
                <a:solidFill>
                  <a:srgbClr val="565A5C"/>
                </a:solidFill>
                <a:effectLst/>
                <a:latin typeface="Arial" panose="020B0604020202020204" pitchFamily="34" charset="0"/>
                <a:ea typeface="Calibri" panose="020F0502020204030204" pitchFamily="34" charset="0"/>
                <a:cs typeface="Arial" panose="020B0604020202020204" pitchFamily="34" charset="0"/>
              </a:rPr>
              <a:t>What </a:t>
            </a:r>
            <a:r>
              <a:rPr lang="en-GB" sz="2000" dirty="0">
                <a:solidFill>
                  <a:srgbClr val="565A5C"/>
                </a:solidFill>
                <a:latin typeface="Arial" panose="020B0604020202020204" pitchFamily="34" charset="0"/>
                <a:ea typeface="Calibri" panose="020F0502020204030204" pitchFamily="34" charset="0"/>
                <a:cs typeface="Arial" panose="020B0604020202020204" pitchFamily="34" charset="0"/>
              </a:rPr>
              <a:t>you</a:t>
            </a:r>
            <a:r>
              <a:rPr lang="en-GB" sz="2000" dirty="0">
                <a:solidFill>
                  <a:srgbClr val="565A5C"/>
                </a:solidFill>
                <a:effectLst/>
                <a:latin typeface="Arial" panose="020B0604020202020204" pitchFamily="34" charset="0"/>
                <a:ea typeface="Calibri" panose="020F0502020204030204" pitchFamily="34" charset="0"/>
                <a:cs typeface="Arial" panose="020B0604020202020204" pitchFamily="34" charset="0"/>
              </a:rPr>
              <a:t> would want parents to do following the event</a:t>
            </a:r>
          </a:p>
        </p:txBody>
      </p:sp>
    </p:spTree>
    <p:extLst>
      <p:ext uri="{BB962C8B-B14F-4D97-AF65-F5344CB8AC3E}">
        <p14:creationId xmlns:p14="http://schemas.microsoft.com/office/powerpoint/2010/main" val="3761517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5FD28F-DE7B-AE4A-B8E5-F5B4C64D9E51}"/>
              </a:ext>
            </a:extLst>
          </p:cNvPr>
          <p:cNvSpPr/>
          <p:nvPr/>
        </p:nvSpPr>
        <p:spPr>
          <a:xfrm>
            <a:off x="0" y="0"/>
            <a:ext cx="12192000" cy="6857996"/>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itle 1">
            <a:extLst>
              <a:ext uri="{FF2B5EF4-FFF2-40B4-BE49-F238E27FC236}">
                <a16:creationId xmlns:a16="http://schemas.microsoft.com/office/drawing/2014/main" id="{19977688-41E6-1B45-87B2-5DE4B25D05A3}"/>
              </a:ext>
            </a:extLst>
          </p:cNvPr>
          <p:cNvSpPr txBox="1">
            <a:spLocks/>
          </p:cNvSpPr>
          <p:nvPr/>
        </p:nvSpPr>
        <p:spPr>
          <a:xfrm>
            <a:off x="396000" y="1404000"/>
            <a:ext cx="6074073" cy="1588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dirty="0">
                <a:solidFill>
                  <a:schemeClr val="bg1"/>
                </a:solidFill>
                <a:latin typeface="Arial" panose="020B0604020202020204" pitchFamily="34" charset="0"/>
                <a:cs typeface="Arial" panose="020B0604020202020204" pitchFamily="34" charset="0"/>
              </a:rPr>
              <a:t>CAREERS DECISION-MAKING</a:t>
            </a:r>
            <a:endParaRPr lang="en-US" sz="4900" b="1" dirty="0">
              <a:solidFill>
                <a:srgbClr val="DF591C"/>
              </a:solidFill>
              <a:latin typeface="Arial" panose="020B0604020202020204" pitchFamily="34" charset="0"/>
              <a:cs typeface="Arial" panose="020B0604020202020204" pitchFamily="34" charset="0"/>
            </a:endParaRPr>
          </a:p>
          <a:p>
            <a:pPr>
              <a:lnSpc>
                <a:spcPts val="5880"/>
              </a:lnSpc>
            </a:pPr>
            <a:r>
              <a:rPr lang="en-US" sz="4900" b="1" dirty="0">
                <a:solidFill>
                  <a:srgbClr val="DF591C"/>
                </a:solidFill>
                <a:latin typeface="Arial" panose="020B0604020202020204" pitchFamily="34" charset="0"/>
                <a:cs typeface="Arial" panose="020B0604020202020204" pitchFamily="34" charset="0"/>
              </a:rPr>
              <a:t>WHAT NEXT?</a:t>
            </a:r>
          </a:p>
        </p:txBody>
      </p:sp>
      <p:pic>
        <p:nvPicPr>
          <p:cNvPr id="4" name="Picture 3">
            <a:extLst>
              <a:ext uri="{FF2B5EF4-FFF2-40B4-BE49-F238E27FC236}">
                <a16:creationId xmlns:a16="http://schemas.microsoft.com/office/drawing/2014/main" id="{AA42A2D4-B30A-40BE-8717-927BE67024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07620" y="0"/>
            <a:ext cx="5384379" cy="6858000"/>
          </a:xfrm>
          <a:prstGeom prst="rect">
            <a:avLst/>
          </a:prstGeom>
        </p:spPr>
      </p:pic>
    </p:spTree>
    <p:extLst>
      <p:ext uri="{BB962C8B-B14F-4D97-AF65-F5344CB8AC3E}">
        <p14:creationId xmlns:p14="http://schemas.microsoft.com/office/powerpoint/2010/main" val="3525895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1"/>
          </p:nvPr>
        </p:nvSpPr>
        <p:spPr>
          <a:xfrm>
            <a:off x="1386000" y="1587600"/>
            <a:ext cx="9412955" cy="542040"/>
          </a:xfrm>
        </p:spPr>
        <p:txBody>
          <a:bodyPr numCol="2" spcCol="360000">
            <a:noAutofit/>
          </a:bodyPr>
          <a:lstStyle/>
          <a:p>
            <a:pPr lvl="0" algn="l">
              <a:lnSpc>
                <a:spcPct val="115000"/>
              </a:lnSpc>
            </a:pPr>
            <a:r>
              <a:rPr lang="en-GB" sz="2800" b="1" dirty="0">
                <a:solidFill>
                  <a:srgbClr val="DF591C"/>
                </a:solidFill>
                <a:latin typeface="Arial" panose="020B0604020202020204" pitchFamily="34" charset="0"/>
                <a:cs typeface="Arial" panose="020B0604020202020204" pitchFamily="34" charset="0"/>
              </a:rPr>
              <a:t>Upcoming careers events</a:t>
            </a:r>
            <a:br>
              <a:rPr lang="en-GB" sz="1800" b="1"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475200"/>
            <a:ext cx="564246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What next?</a:t>
            </a:r>
          </a:p>
        </p:txBody>
      </p:sp>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1386000" y="2361600"/>
            <a:ext cx="9798835" cy="1656607"/>
          </a:xfrm>
          <a:prstGeom prst="rect">
            <a:avLst/>
          </a:prstGeom>
          <a:noFill/>
        </p:spPr>
        <p:txBody>
          <a:bodyPr wrap="square" rtlCol="0">
            <a:spAutoFit/>
          </a:bodyPr>
          <a:lstStyle/>
          <a:p>
            <a:pPr lvl="0">
              <a:lnSpc>
                <a:spcPts val="2400"/>
              </a:lnSpc>
            </a:pPr>
            <a:r>
              <a:rPr lang="en-GB" sz="2000" dirty="0">
                <a:solidFill>
                  <a:srgbClr val="565A5C"/>
                </a:solidFill>
                <a:highlight>
                  <a:srgbClr val="FFFF00"/>
                </a:highlight>
                <a:latin typeface="Arial" panose="020B0604020202020204" pitchFamily="34" charset="0"/>
                <a:cs typeface="Arial" panose="020B0604020202020204" pitchFamily="34" charset="0"/>
              </a:rPr>
              <a:t>Consider inserting here:</a:t>
            </a:r>
          </a:p>
          <a:p>
            <a:pPr marL="342900" lvl="0" indent="-342900">
              <a:lnSpc>
                <a:spcPts val="2400"/>
              </a:lnSpc>
              <a:buFont typeface="Arial" panose="020B0604020202020204" pitchFamily="34" charset="0"/>
              <a:buChar char="•"/>
            </a:pPr>
            <a:r>
              <a:rPr lang="en-GB" sz="2000" dirty="0">
                <a:solidFill>
                  <a:srgbClr val="565A5C"/>
                </a:solidFill>
                <a:highlight>
                  <a:srgbClr val="FFFF00"/>
                </a:highlight>
                <a:latin typeface="Arial" panose="020B0604020202020204" pitchFamily="34" charset="0"/>
                <a:cs typeface="Arial" panose="020B0604020202020204" pitchFamily="34" charset="0"/>
              </a:rPr>
              <a:t>The next activity they can attend </a:t>
            </a:r>
          </a:p>
          <a:p>
            <a:pPr marL="342900" lvl="0" indent="-342900">
              <a:lnSpc>
                <a:spcPts val="2400"/>
              </a:lnSpc>
              <a:buFont typeface="Arial" panose="020B0604020202020204" pitchFamily="34" charset="0"/>
              <a:buChar char="•"/>
            </a:pPr>
            <a:r>
              <a:rPr lang="en-GB" sz="2000" dirty="0">
                <a:solidFill>
                  <a:srgbClr val="565A5C"/>
                </a:solidFill>
                <a:highlight>
                  <a:srgbClr val="FFFF00"/>
                </a:highlight>
                <a:latin typeface="Arial" panose="020B0604020202020204" pitchFamily="34" charset="0"/>
                <a:cs typeface="Arial" panose="020B0604020202020204" pitchFamily="34" charset="0"/>
              </a:rPr>
              <a:t>The next activity their child will be taking part in</a:t>
            </a:r>
          </a:p>
          <a:p>
            <a:pPr marL="342900" lvl="0" indent="-342900">
              <a:lnSpc>
                <a:spcPts val="2400"/>
              </a:lnSpc>
              <a:buFontTx/>
              <a:buChar char="-"/>
            </a:pPr>
            <a:endParaRPr lang="en-GB" sz="2000" dirty="0">
              <a:solidFill>
                <a:srgbClr val="575757"/>
              </a:solidFill>
              <a:highlight>
                <a:srgbClr val="FFFF00"/>
              </a:highlight>
              <a:latin typeface="Arial" panose="020B0604020202020204" pitchFamily="34" charset="0"/>
              <a:cs typeface="Arial" panose="020B0604020202020204" pitchFamily="34" charset="0"/>
            </a:endParaRPr>
          </a:p>
          <a:p>
            <a:pPr lvl="0">
              <a:lnSpc>
                <a:spcPct val="115000"/>
              </a:lnSpc>
            </a:pPr>
            <a:endParaRPr lang="en-GB" sz="2000" dirty="0"/>
          </a:p>
        </p:txBody>
      </p:sp>
    </p:spTree>
    <p:extLst>
      <p:ext uri="{BB962C8B-B14F-4D97-AF65-F5344CB8AC3E}">
        <p14:creationId xmlns:p14="http://schemas.microsoft.com/office/powerpoint/2010/main" val="2976651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1"/>
          </p:nvPr>
        </p:nvSpPr>
        <p:spPr>
          <a:xfrm>
            <a:off x="1386000" y="1587600"/>
            <a:ext cx="10089957" cy="542040"/>
          </a:xfrm>
        </p:spPr>
        <p:txBody>
          <a:bodyPr numCol="2" spcCol="360000">
            <a:noAutofit/>
          </a:bodyPr>
          <a:lstStyle/>
          <a:p>
            <a:pPr lvl="0" algn="l">
              <a:lnSpc>
                <a:spcPct val="115000"/>
              </a:lnSpc>
            </a:pPr>
            <a:r>
              <a:rPr lang="en-GB" sz="2800" b="1" dirty="0">
                <a:solidFill>
                  <a:srgbClr val="DF591C"/>
                </a:solidFill>
                <a:latin typeface="Arial" panose="020B0604020202020204" pitchFamily="34" charset="0"/>
                <a:cs typeface="Arial" panose="020B0604020202020204" pitchFamily="34" charset="0"/>
              </a:rPr>
              <a:t>You can contact</a:t>
            </a:r>
            <a:endParaRPr lang="en-US" sz="12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475200"/>
            <a:ext cx="564246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Got questions?</a:t>
            </a:r>
          </a:p>
        </p:txBody>
      </p:sp>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1386000" y="2361600"/>
            <a:ext cx="8407357" cy="1656607"/>
          </a:xfrm>
          <a:prstGeom prst="rect">
            <a:avLst/>
          </a:prstGeom>
          <a:noFill/>
        </p:spPr>
        <p:txBody>
          <a:bodyPr wrap="square" rtlCol="0">
            <a:spAutoFit/>
          </a:bodyPr>
          <a:lstStyle/>
          <a:p>
            <a:pPr lvl="0">
              <a:lnSpc>
                <a:spcPts val="2400"/>
              </a:lnSpc>
            </a:pPr>
            <a:r>
              <a:rPr lang="en-GB" sz="2000" dirty="0">
                <a:solidFill>
                  <a:srgbClr val="565A5C"/>
                </a:solidFill>
                <a:highlight>
                  <a:srgbClr val="FFFF00"/>
                </a:highlight>
                <a:latin typeface="Arial" panose="020B0604020202020204" pitchFamily="34" charset="0"/>
                <a:cs typeface="Arial" panose="020B0604020202020204" pitchFamily="34" charset="0"/>
              </a:rPr>
              <a:t>Consider inserting here:</a:t>
            </a:r>
          </a:p>
          <a:p>
            <a:pPr marL="342900" lvl="0" indent="-342900">
              <a:lnSpc>
                <a:spcPts val="2400"/>
              </a:lnSpc>
              <a:buFont typeface="Arial" panose="020B0604020202020204" pitchFamily="34" charset="0"/>
              <a:buChar char="•"/>
            </a:pPr>
            <a:r>
              <a:rPr lang="en-GB" sz="2000" dirty="0">
                <a:solidFill>
                  <a:srgbClr val="565A5C"/>
                </a:solidFill>
                <a:highlight>
                  <a:srgbClr val="FFFF00"/>
                </a:highlight>
                <a:latin typeface="Arial" panose="020B0604020202020204" pitchFamily="34" charset="0"/>
                <a:cs typeface="Arial" panose="020B0604020202020204" pitchFamily="34" charset="0"/>
              </a:rPr>
              <a:t>Details of the Careers Leader</a:t>
            </a:r>
          </a:p>
          <a:p>
            <a:pPr marL="342900" lvl="0" indent="-342900">
              <a:lnSpc>
                <a:spcPts val="2400"/>
              </a:lnSpc>
              <a:buFont typeface="Arial" panose="020B0604020202020204" pitchFamily="34" charset="0"/>
              <a:buChar char="•"/>
            </a:pPr>
            <a:r>
              <a:rPr lang="en-GB" sz="2000" dirty="0">
                <a:solidFill>
                  <a:srgbClr val="565A5C"/>
                </a:solidFill>
                <a:highlight>
                  <a:srgbClr val="FFFF00"/>
                </a:highlight>
                <a:latin typeface="Arial" panose="020B0604020202020204" pitchFamily="34" charset="0"/>
                <a:cs typeface="Arial" panose="020B0604020202020204" pitchFamily="34" charset="0"/>
              </a:rPr>
              <a:t>Details of the Careers Adviser</a:t>
            </a:r>
          </a:p>
          <a:p>
            <a:pPr marL="342900" lvl="0" indent="-342900">
              <a:lnSpc>
                <a:spcPts val="2400"/>
              </a:lnSpc>
              <a:buFont typeface="Arial" panose="020B0604020202020204" pitchFamily="34" charset="0"/>
              <a:buChar char="•"/>
            </a:pPr>
            <a:r>
              <a:rPr lang="en-GB" sz="2000" dirty="0">
                <a:solidFill>
                  <a:srgbClr val="565A5C"/>
                </a:solidFill>
                <a:highlight>
                  <a:srgbClr val="FFFF00"/>
                </a:highlight>
                <a:latin typeface="Arial" panose="020B0604020202020204" pitchFamily="34" charset="0"/>
                <a:cs typeface="Arial" panose="020B0604020202020204" pitchFamily="34" charset="0"/>
              </a:rPr>
              <a:t>Details of any support services you offer more widely</a:t>
            </a:r>
          </a:p>
          <a:p>
            <a:pPr lvl="0">
              <a:lnSpc>
                <a:spcPct val="115000"/>
              </a:lnSpc>
            </a:pPr>
            <a:endParaRPr lang="en-GB" sz="2000" dirty="0"/>
          </a:p>
        </p:txBody>
      </p:sp>
    </p:spTree>
    <p:extLst>
      <p:ext uri="{BB962C8B-B14F-4D97-AF65-F5344CB8AC3E}">
        <p14:creationId xmlns:p14="http://schemas.microsoft.com/office/powerpoint/2010/main" val="180792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5FD28F-DE7B-AE4A-B8E5-F5B4C64D9E51}"/>
              </a:ext>
            </a:extLst>
          </p:cNvPr>
          <p:cNvSpPr/>
          <p:nvPr/>
        </p:nvSpPr>
        <p:spPr>
          <a:xfrm>
            <a:off x="-207263" y="0"/>
            <a:ext cx="12192000" cy="6857996"/>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itle 1">
            <a:extLst>
              <a:ext uri="{FF2B5EF4-FFF2-40B4-BE49-F238E27FC236}">
                <a16:creationId xmlns:a16="http://schemas.microsoft.com/office/drawing/2014/main" id="{19977688-41E6-1B45-87B2-5DE4B25D05A3}"/>
              </a:ext>
            </a:extLst>
          </p:cNvPr>
          <p:cNvSpPr txBox="1">
            <a:spLocks/>
          </p:cNvSpPr>
          <p:nvPr/>
        </p:nvSpPr>
        <p:spPr>
          <a:xfrm>
            <a:off x="396000" y="1404000"/>
            <a:ext cx="6815843" cy="200451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dirty="0">
                <a:solidFill>
                  <a:schemeClr val="bg1"/>
                </a:solidFill>
                <a:latin typeface="Arial" panose="020B0604020202020204" pitchFamily="34" charset="0"/>
                <a:cs typeface="Arial" panose="020B0604020202020204" pitchFamily="34" charset="0"/>
              </a:rPr>
              <a:t>PART 1</a:t>
            </a:r>
          </a:p>
          <a:p>
            <a:pPr>
              <a:lnSpc>
                <a:spcPts val="5880"/>
              </a:lnSpc>
            </a:pPr>
            <a:r>
              <a:rPr lang="en-US" sz="4900" b="1" dirty="0">
                <a:solidFill>
                  <a:schemeClr val="bg1"/>
                </a:solidFill>
                <a:latin typeface="Arial" panose="020B0604020202020204" pitchFamily="34" charset="0"/>
                <a:cs typeface="Arial" panose="020B0604020202020204" pitchFamily="34" charset="0"/>
              </a:rPr>
              <a:t>TALKING FUTURES</a:t>
            </a:r>
            <a:endParaRPr lang="en-US" sz="4900" b="1" dirty="0">
              <a:solidFill>
                <a:srgbClr val="DF591C"/>
              </a:solidFill>
              <a:latin typeface="Arial" panose="020B0604020202020204" pitchFamily="34" charset="0"/>
              <a:cs typeface="Arial" panose="020B0604020202020204" pitchFamily="34" charset="0"/>
            </a:endParaRPr>
          </a:p>
          <a:p>
            <a:pPr>
              <a:lnSpc>
                <a:spcPts val="5880"/>
              </a:lnSpc>
            </a:pPr>
            <a:r>
              <a:rPr lang="en-US" sz="4900" b="1" dirty="0">
                <a:solidFill>
                  <a:srgbClr val="DF591C"/>
                </a:solidFill>
                <a:latin typeface="Arial" panose="020B0604020202020204" pitchFamily="34" charset="0"/>
                <a:cs typeface="Arial" panose="020B0604020202020204" pitchFamily="34" charset="0"/>
              </a:rPr>
              <a:t>AN OVERVIEW</a:t>
            </a:r>
          </a:p>
        </p:txBody>
      </p:sp>
      <p:pic>
        <p:nvPicPr>
          <p:cNvPr id="2" name="Picture 1">
            <a:extLst>
              <a:ext uri="{FF2B5EF4-FFF2-40B4-BE49-F238E27FC236}">
                <a16:creationId xmlns:a16="http://schemas.microsoft.com/office/drawing/2014/main" id="{E93AB4A3-D4FC-47AC-A690-91674D7B07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81698" y="0"/>
            <a:ext cx="5310301" cy="6858000"/>
          </a:xfrm>
          <a:prstGeom prst="rect">
            <a:avLst/>
          </a:prstGeom>
        </p:spPr>
      </p:pic>
    </p:spTree>
    <p:extLst>
      <p:ext uri="{BB962C8B-B14F-4D97-AF65-F5344CB8AC3E}">
        <p14:creationId xmlns:p14="http://schemas.microsoft.com/office/powerpoint/2010/main" val="2312437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DA51D6-B048-D142-BF49-3F6F3C2179A6}"/>
              </a:ext>
            </a:extLst>
          </p:cNvPr>
          <p:cNvSpPr>
            <a:spLocks noGrp="1"/>
          </p:cNvSpPr>
          <p:nvPr>
            <p:ph type="subTitle" idx="1"/>
          </p:nvPr>
        </p:nvSpPr>
        <p:spPr>
          <a:xfrm>
            <a:off x="1386000" y="1587600"/>
            <a:ext cx="10391382" cy="460879"/>
          </a:xfrm>
        </p:spPr>
        <p:txBody>
          <a:bodyPr numCol="2" spcCol="360000">
            <a:noAutofit/>
          </a:bodyPr>
          <a:lstStyle/>
          <a:p>
            <a:pPr lvl="0" algn="l">
              <a:lnSpc>
                <a:spcPct val="115000"/>
              </a:lnSpc>
            </a:pPr>
            <a:r>
              <a:rPr lang="en-GB" sz="2800" b="1" dirty="0">
                <a:solidFill>
                  <a:srgbClr val="DF591C"/>
                </a:solidFill>
                <a:latin typeface="Arial" panose="020B0604020202020204" pitchFamily="34" charset="0"/>
                <a:cs typeface="Arial" panose="020B0604020202020204" pitchFamily="34" charset="0"/>
              </a:rPr>
              <a:t>What is Talking Futures?</a:t>
            </a:r>
            <a:br>
              <a:rPr lang="en-GB" sz="1800" b="1"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475200"/>
            <a:ext cx="564246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Talking Futures overview</a:t>
            </a:r>
          </a:p>
        </p:txBody>
      </p:sp>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1386000" y="2361600"/>
            <a:ext cx="9620051" cy="3601627"/>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GB" sz="2000" dirty="0">
                <a:solidFill>
                  <a:srgbClr val="565A5C"/>
                </a:solidFill>
                <a:latin typeface="Arial" panose="020B0604020202020204" pitchFamily="34" charset="0"/>
                <a:ea typeface="Times New Roman" panose="02020603050405020304" pitchFamily="18" charset="0"/>
                <a:cs typeface="Arial" panose="020B0604020202020204" pitchFamily="34" charset="0"/>
              </a:rPr>
              <a:t>Resources to help embed a new approach to parental engagement in our careers programme</a:t>
            </a:r>
          </a:p>
          <a:p>
            <a:pPr marL="342900" lvl="0" indent="-342900">
              <a:lnSpc>
                <a:spcPct val="115000"/>
              </a:lnSpc>
              <a:buFont typeface="Arial" panose="020B0604020202020204" pitchFamily="34" charset="0"/>
              <a:buChar char="•"/>
            </a:pPr>
            <a:r>
              <a:rPr lang="en-GB" sz="2000" dirty="0">
                <a:solidFill>
                  <a:srgbClr val="565A5C"/>
                </a:solidFill>
                <a:effectLst/>
                <a:latin typeface="Arial" panose="020B0604020202020204" pitchFamily="34" charset="0"/>
                <a:ea typeface="Times New Roman" panose="02020603050405020304" pitchFamily="18" charset="0"/>
                <a:cs typeface="Arial" panose="020B0604020202020204" pitchFamily="34" charset="0"/>
              </a:rPr>
              <a:t>Focused on helping parents to have constructive conversations with their children.</a:t>
            </a:r>
          </a:p>
          <a:p>
            <a:pPr marL="342900" indent="-342900">
              <a:lnSpc>
                <a:spcPct val="115000"/>
              </a:lnSpc>
              <a:buFont typeface="Arial" panose="020B0604020202020204" pitchFamily="34" charset="0"/>
              <a:buChar char="•"/>
            </a:pPr>
            <a:r>
              <a:rPr lang="en-GB" sz="2000" dirty="0">
                <a:solidFill>
                  <a:srgbClr val="565A5C"/>
                </a:solidFill>
                <a:latin typeface="Arial" panose="020B0604020202020204" pitchFamily="34" charset="0"/>
                <a:ea typeface="Times New Roman" panose="02020603050405020304" pitchFamily="18" charset="0"/>
                <a:cs typeface="Arial" panose="020B0604020202020204" pitchFamily="34" charset="0"/>
              </a:rPr>
              <a:t>Can be woven into our current activity and adapted to suit the needs of our students and parents.</a:t>
            </a:r>
            <a:endParaRPr lang="en-GB" sz="2000" dirty="0">
              <a:solidFill>
                <a:srgbClr val="565A5C"/>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buFont typeface="Arial" panose="020B0604020202020204" pitchFamily="34" charset="0"/>
              <a:buChar char="•"/>
            </a:pPr>
            <a:r>
              <a:rPr lang="en-GB" sz="2000" dirty="0">
                <a:solidFill>
                  <a:srgbClr val="565A5C"/>
                </a:solidFill>
                <a:latin typeface="Arial" panose="020B0604020202020204" pitchFamily="34" charset="0"/>
                <a:cs typeface="Arial" panose="020B0604020202020204" pitchFamily="34" charset="0"/>
              </a:rPr>
              <a:t>Based on recent research commissioned by the Gatsby Foundation.</a:t>
            </a:r>
          </a:p>
          <a:p>
            <a:pPr marL="342900" lvl="0" indent="-342900">
              <a:lnSpc>
                <a:spcPct val="115000"/>
              </a:lnSpc>
              <a:buFont typeface="Arial" panose="020B0604020202020204" pitchFamily="34" charset="0"/>
              <a:buChar char="•"/>
            </a:pPr>
            <a:r>
              <a:rPr lang="en-GB" sz="2000" dirty="0">
                <a:solidFill>
                  <a:srgbClr val="565A5C"/>
                </a:solidFill>
                <a:latin typeface="Arial" panose="020B0604020202020204" pitchFamily="34" charset="0"/>
                <a:cs typeface="Arial" panose="020B0604020202020204" pitchFamily="34" charset="0"/>
              </a:rPr>
              <a:t>Activities to engage parents in person or remotely, plus students’ activities, a CPD session and a website with additional content for educators and for families to use together at home.</a:t>
            </a:r>
          </a:p>
        </p:txBody>
      </p:sp>
    </p:spTree>
    <p:extLst>
      <p:ext uri="{BB962C8B-B14F-4D97-AF65-F5344CB8AC3E}">
        <p14:creationId xmlns:p14="http://schemas.microsoft.com/office/powerpoint/2010/main" val="6298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D5FD28F-DE7B-AE4A-B8E5-F5B4C64D9E51}"/>
              </a:ext>
            </a:extLst>
          </p:cNvPr>
          <p:cNvSpPr/>
          <p:nvPr/>
        </p:nvSpPr>
        <p:spPr>
          <a:xfrm>
            <a:off x="-207263" y="4"/>
            <a:ext cx="12192000" cy="6857996"/>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itle 1">
            <a:extLst>
              <a:ext uri="{FF2B5EF4-FFF2-40B4-BE49-F238E27FC236}">
                <a16:creationId xmlns:a16="http://schemas.microsoft.com/office/drawing/2014/main" id="{19977688-41E6-1B45-87B2-5DE4B25D05A3}"/>
              </a:ext>
            </a:extLst>
          </p:cNvPr>
          <p:cNvSpPr txBox="1">
            <a:spLocks/>
          </p:cNvSpPr>
          <p:nvPr/>
        </p:nvSpPr>
        <p:spPr>
          <a:xfrm>
            <a:off x="396000" y="1404000"/>
            <a:ext cx="5405022" cy="16710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880"/>
              </a:lnSpc>
            </a:pPr>
            <a:r>
              <a:rPr lang="en-US" sz="4900" b="1" dirty="0">
                <a:solidFill>
                  <a:schemeClr val="bg1"/>
                </a:solidFill>
                <a:latin typeface="Arial" panose="020B0604020202020204" pitchFamily="34" charset="0"/>
                <a:cs typeface="Arial" panose="020B0604020202020204" pitchFamily="34" charset="0"/>
              </a:rPr>
              <a:t>CAREERS AND EDUCATION OPTIONS </a:t>
            </a:r>
            <a:r>
              <a:rPr lang="en-US" sz="4900" b="1" dirty="0">
                <a:solidFill>
                  <a:srgbClr val="DF591C"/>
                </a:solidFill>
                <a:latin typeface="Arial" panose="020B0604020202020204" pitchFamily="34" charset="0"/>
                <a:cs typeface="Arial" panose="020B0604020202020204" pitchFamily="34" charset="0"/>
              </a:rPr>
              <a:t>AN OVERVIEW</a:t>
            </a:r>
          </a:p>
        </p:txBody>
      </p:sp>
      <p:pic>
        <p:nvPicPr>
          <p:cNvPr id="2" name="Picture 1">
            <a:extLst>
              <a:ext uri="{FF2B5EF4-FFF2-40B4-BE49-F238E27FC236}">
                <a16:creationId xmlns:a16="http://schemas.microsoft.com/office/drawing/2014/main" id="{E93AB4A3-D4FC-47AC-A690-91674D7B07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81698" y="0"/>
            <a:ext cx="5310301" cy="6858000"/>
          </a:xfrm>
          <a:prstGeom prst="rect">
            <a:avLst/>
          </a:prstGeom>
        </p:spPr>
      </p:pic>
    </p:spTree>
    <p:extLst>
      <p:ext uri="{BB962C8B-B14F-4D97-AF65-F5344CB8AC3E}">
        <p14:creationId xmlns:p14="http://schemas.microsoft.com/office/powerpoint/2010/main" val="73388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BCF9B29-D239-9C43-8BDD-D9C6C73DC3F2}"/>
              </a:ext>
            </a:extLst>
          </p:cNvPr>
          <p:cNvSpPr txBox="1"/>
          <p:nvPr/>
        </p:nvSpPr>
        <p:spPr>
          <a:xfrm>
            <a:off x="475200" y="475200"/>
            <a:ext cx="70739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Post 16 options – what should students be thinking about?</a:t>
            </a:r>
          </a:p>
        </p:txBody>
      </p:sp>
      <p:sp>
        <p:nvSpPr>
          <p:cNvPr id="3" name="Arrow: Right 2">
            <a:extLst>
              <a:ext uri="{FF2B5EF4-FFF2-40B4-BE49-F238E27FC236}">
                <a16:creationId xmlns:a16="http://schemas.microsoft.com/office/drawing/2014/main" id="{8BDCEC32-4FE4-4377-B6DC-ACEBCE374BEA}"/>
              </a:ext>
            </a:extLst>
          </p:cNvPr>
          <p:cNvSpPr/>
          <p:nvPr/>
        </p:nvSpPr>
        <p:spPr>
          <a:xfrm>
            <a:off x="1426029" y="5538268"/>
            <a:ext cx="315685" cy="20682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Online Media 4" title="Options at age 16 animation">
            <a:hlinkClick r:id="" action="ppaction://media"/>
            <a:extLst>
              <a:ext uri="{FF2B5EF4-FFF2-40B4-BE49-F238E27FC236}">
                <a16:creationId xmlns:a16="http://schemas.microsoft.com/office/drawing/2014/main" id="{99D39825-F251-4F15-ADA4-E900ED1674A8}"/>
              </a:ext>
            </a:extLst>
          </p:cNvPr>
          <p:cNvPicPr>
            <a:picLocks noRot="1" noChangeAspect="1"/>
          </p:cNvPicPr>
          <p:nvPr>
            <a:videoFile r:link="rId1"/>
          </p:nvPr>
        </p:nvPicPr>
        <p:blipFill>
          <a:blip r:embed="rId5"/>
          <a:stretch>
            <a:fillRect/>
          </a:stretch>
        </p:blipFill>
        <p:spPr>
          <a:xfrm>
            <a:off x="2032000" y="1244373"/>
            <a:ext cx="8128000" cy="4813300"/>
          </a:xfrm>
          <a:prstGeom prst="rect">
            <a:avLst/>
          </a:prstGeom>
        </p:spPr>
      </p:pic>
    </p:spTree>
    <p:extLst>
      <p:ext uri="{BB962C8B-B14F-4D97-AF65-F5344CB8AC3E}">
        <p14:creationId xmlns:p14="http://schemas.microsoft.com/office/powerpoint/2010/main" val="108328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86AF581-4DB7-A845-82C6-65DFE592804C}"/>
              </a:ext>
            </a:extLst>
          </p:cNvPr>
          <p:cNvSpPr txBox="1"/>
          <p:nvPr/>
        </p:nvSpPr>
        <p:spPr>
          <a:xfrm>
            <a:off x="475200" y="475200"/>
            <a:ext cx="67549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Post 18 options – what should students be thinking about?</a:t>
            </a:r>
          </a:p>
        </p:txBody>
      </p:sp>
      <p:pic>
        <p:nvPicPr>
          <p:cNvPr id="2" name="Online Media 1" title="Options at age 18 animation">
            <a:hlinkClick r:id="" action="ppaction://media"/>
            <a:extLst>
              <a:ext uri="{FF2B5EF4-FFF2-40B4-BE49-F238E27FC236}">
                <a16:creationId xmlns:a16="http://schemas.microsoft.com/office/drawing/2014/main" id="{8F0E567B-06E1-4462-AFFC-02BF4E4A3547}"/>
              </a:ext>
            </a:extLst>
          </p:cNvPr>
          <p:cNvPicPr>
            <a:picLocks noRot="1" noChangeAspect="1"/>
          </p:cNvPicPr>
          <p:nvPr>
            <a:videoFile r:link="rId1"/>
          </p:nvPr>
        </p:nvPicPr>
        <p:blipFill>
          <a:blip r:embed="rId5"/>
          <a:stretch>
            <a:fillRect/>
          </a:stretch>
        </p:blipFill>
        <p:spPr>
          <a:xfrm>
            <a:off x="2031999" y="1295173"/>
            <a:ext cx="8128000" cy="4711700"/>
          </a:xfrm>
          <a:prstGeom prst="rect">
            <a:avLst/>
          </a:prstGeom>
        </p:spPr>
      </p:pic>
    </p:spTree>
    <p:extLst>
      <p:ext uri="{BB962C8B-B14F-4D97-AF65-F5344CB8AC3E}">
        <p14:creationId xmlns:p14="http://schemas.microsoft.com/office/powerpoint/2010/main" val="31674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475200"/>
            <a:ext cx="56424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Local </a:t>
            </a:r>
            <a:r>
              <a:rPr kumimoji="0" lang="en-US"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labour</a:t>
            </a:r>
            <a:r>
              <a:rPr kumimoji="0" lang="en-US"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market information</a:t>
            </a:r>
          </a:p>
        </p:txBody>
      </p:sp>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17FD1B9-8C1F-4FA4-B4AD-F44A22708A5A}"/>
              </a:ext>
            </a:extLst>
          </p:cNvPr>
          <p:cNvSpPr txBox="1"/>
          <p:nvPr/>
        </p:nvSpPr>
        <p:spPr>
          <a:xfrm>
            <a:off x="1386001" y="2361600"/>
            <a:ext cx="9282000" cy="1131528"/>
          </a:xfrm>
          <a:prstGeom prst="rect">
            <a:avLst/>
          </a:prstGeom>
          <a:noFill/>
        </p:spPr>
        <p:txBody>
          <a:bodyPr wrap="square" rtlCol="0">
            <a:spAutoFit/>
          </a:bodyPr>
          <a:lstStyle/>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GB" sz="2000" u="none" strike="noStrike" kern="1200" cap="none" spc="0" normalizeH="0" baseline="0" noProof="0" dirty="0">
                <a:ln>
                  <a:noFill/>
                </a:ln>
                <a:solidFill>
                  <a:srgbClr val="565A5C"/>
                </a:solidFill>
                <a:effectLst/>
                <a:highlight>
                  <a:srgbClr val="FFFF00"/>
                </a:highlight>
                <a:uLnTx/>
                <a:uFillTx/>
                <a:latin typeface="Arial" panose="020B0604020202020204" pitchFamily="34" charset="0"/>
                <a:ea typeface="Times New Roman" panose="02020603050405020304" pitchFamily="18" charset="0"/>
                <a:cs typeface="Arial" panose="020B0604020202020204" pitchFamily="34" charset="0"/>
              </a:rPr>
              <a:t>[add in here key stats about local growth industries or locally specific post 16/post 18 options e.g. large employers with apprenticeship programmes or colleges that offer T-levels]</a:t>
            </a:r>
            <a:endParaRPr kumimoji="0" lang="en-GB" sz="2000" u="none" strike="noStrike" kern="1200" cap="none" spc="0" normalizeH="0" baseline="0" noProof="0" dirty="0">
              <a:ln>
                <a:noFill/>
              </a:ln>
              <a:solidFill>
                <a:srgbClr val="565A5C"/>
              </a:solidFill>
              <a:effectLst/>
              <a:highlight>
                <a:srgbClr val="FFFF00"/>
              </a:highlight>
              <a:uLnTx/>
              <a:uFillTx/>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BADDD79C-28E6-F642-9857-E4D094358390}"/>
              </a:ext>
            </a:extLst>
          </p:cNvPr>
          <p:cNvSpPr>
            <a:spLocks noGrp="1"/>
          </p:cNvSpPr>
          <p:nvPr>
            <p:ph type="subTitle" idx="1"/>
          </p:nvPr>
        </p:nvSpPr>
        <p:spPr>
          <a:xfrm>
            <a:off x="1386000" y="1587600"/>
            <a:ext cx="8740650" cy="460879"/>
          </a:xfrm>
        </p:spPr>
        <p:txBody>
          <a:bodyPr numCol="2" spcCol="360000">
            <a:noAutofit/>
          </a:bodyPr>
          <a:lstStyle/>
          <a:p>
            <a:pPr lvl="0" algn="l">
              <a:lnSpc>
                <a:spcPct val="115000"/>
              </a:lnSpc>
            </a:pPr>
            <a:r>
              <a:rPr lang="en-GB" sz="2800" b="1" dirty="0">
                <a:solidFill>
                  <a:srgbClr val="DF591C"/>
                </a:solidFill>
                <a:latin typeface="Arial" panose="020B0604020202020204" pitchFamily="34" charset="0"/>
                <a:cs typeface="Arial" panose="020B0604020202020204" pitchFamily="34" charset="0"/>
              </a:rPr>
              <a:t>The options in context</a:t>
            </a:r>
            <a:br>
              <a:rPr lang="en-GB" sz="1800" b="1"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13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38CD7E-05FF-D346-A570-7EE41AD4A57E}"/>
              </a:ext>
            </a:extLst>
          </p:cNvPr>
          <p:cNvSpPr/>
          <p:nvPr/>
        </p:nvSpPr>
        <p:spPr>
          <a:xfrm>
            <a:off x="0" y="0"/>
            <a:ext cx="12192000" cy="1113518"/>
          </a:xfrm>
          <a:prstGeom prst="rect">
            <a:avLst/>
          </a:prstGeom>
          <a:solidFill>
            <a:srgbClr val="162A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74504B1D-EC05-2347-A6C3-D4B1399B96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0" y="256846"/>
            <a:ext cx="914400" cy="599825"/>
          </a:xfrm>
          <a:prstGeom prst="rect">
            <a:avLst/>
          </a:prstGeom>
        </p:spPr>
      </p:pic>
      <p:sp>
        <p:nvSpPr>
          <p:cNvPr id="11" name="TextBox 10">
            <a:extLst>
              <a:ext uri="{FF2B5EF4-FFF2-40B4-BE49-F238E27FC236}">
                <a16:creationId xmlns:a16="http://schemas.microsoft.com/office/drawing/2014/main" id="{9F8298B4-8B4E-3441-8227-B57F8D724E58}"/>
              </a:ext>
            </a:extLst>
          </p:cNvPr>
          <p:cNvSpPr txBox="1"/>
          <p:nvPr/>
        </p:nvSpPr>
        <p:spPr>
          <a:xfrm>
            <a:off x="475200" y="475200"/>
            <a:ext cx="564246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Careers in action</a:t>
            </a:r>
          </a:p>
        </p:txBody>
      </p:sp>
      <p:cxnSp>
        <p:nvCxnSpPr>
          <p:cNvPr id="13" name="Straight Connector 12">
            <a:extLst>
              <a:ext uri="{FF2B5EF4-FFF2-40B4-BE49-F238E27FC236}">
                <a16:creationId xmlns:a16="http://schemas.microsoft.com/office/drawing/2014/main" id="{49CF389D-2E90-834C-A856-CFD71A5D6781}"/>
              </a:ext>
            </a:extLst>
          </p:cNvPr>
          <p:cNvCxnSpPr/>
          <p:nvPr/>
        </p:nvCxnSpPr>
        <p:spPr>
          <a:xfrm>
            <a:off x="598714" y="6188529"/>
            <a:ext cx="10994571" cy="0"/>
          </a:xfrm>
          <a:prstGeom prst="line">
            <a:avLst/>
          </a:prstGeom>
          <a:ln>
            <a:solidFill>
              <a:srgbClr val="27334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C9437B-BCDA-2447-9DD2-E2983D08F70E}"/>
              </a:ext>
            </a:extLst>
          </p:cNvPr>
          <p:cNvSpPr txBox="1"/>
          <p:nvPr/>
        </p:nvSpPr>
        <p:spPr>
          <a:xfrm>
            <a:off x="4582633" y="444440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317FD1B9-8C1F-4FA4-B4AD-F44A22708A5A}"/>
              </a:ext>
            </a:extLst>
          </p:cNvPr>
          <p:cNvSpPr txBox="1"/>
          <p:nvPr/>
        </p:nvSpPr>
        <p:spPr>
          <a:xfrm>
            <a:off x="1386001" y="2361600"/>
            <a:ext cx="9703178" cy="770083"/>
          </a:xfrm>
          <a:prstGeom prst="rect">
            <a:avLst/>
          </a:prstGeom>
          <a:noFill/>
        </p:spPr>
        <p:txBody>
          <a:bodyPr wrap="square" rtlCol="0">
            <a:spAutoFit/>
          </a:bodyPr>
          <a:lstStyle/>
          <a:p>
            <a:pPr marL="342900" lvl="0" indent="-342900">
              <a:lnSpc>
                <a:spcPct val="115000"/>
              </a:lnSpc>
              <a:buFont typeface="Arial" panose="020B0604020202020204" pitchFamily="34" charset="0"/>
              <a:buChar char="•"/>
            </a:pPr>
            <a:r>
              <a:rPr lang="en-GB" sz="2000" dirty="0">
                <a:solidFill>
                  <a:srgbClr val="565A5C"/>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[add in here if you have case studies of alumni who have taken different post 16/18 routes]</a:t>
            </a:r>
            <a:endParaRPr lang="en-GB" sz="2000" dirty="0">
              <a:solidFill>
                <a:srgbClr val="565A5C"/>
              </a:solidFill>
              <a:highlight>
                <a:srgbClr val="FFFF00"/>
              </a:highlight>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C276B234-6B36-4C47-89CB-6550B907AF26}"/>
              </a:ext>
            </a:extLst>
          </p:cNvPr>
          <p:cNvSpPr>
            <a:spLocks noGrp="1"/>
          </p:cNvSpPr>
          <p:nvPr>
            <p:ph type="subTitle" idx="1"/>
          </p:nvPr>
        </p:nvSpPr>
        <p:spPr>
          <a:xfrm>
            <a:off x="1386000" y="1587600"/>
            <a:ext cx="8740650" cy="460879"/>
          </a:xfrm>
        </p:spPr>
        <p:txBody>
          <a:bodyPr numCol="2" spcCol="360000">
            <a:noAutofit/>
          </a:bodyPr>
          <a:lstStyle/>
          <a:p>
            <a:pPr lvl="0" algn="l">
              <a:lnSpc>
                <a:spcPct val="115000"/>
              </a:lnSpc>
            </a:pPr>
            <a:r>
              <a:rPr lang="en-GB" sz="2800" b="1" dirty="0">
                <a:solidFill>
                  <a:srgbClr val="DF591C"/>
                </a:solidFill>
                <a:latin typeface="Arial" panose="020B0604020202020204" pitchFamily="34" charset="0"/>
                <a:cs typeface="Arial" panose="020B0604020202020204" pitchFamily="34" charset="0"/>
              </a:rPr>
              <a:t>Real-life insights</a:t>
            </a:r>
            <a:br>
              <a:rPr lang="en-GB" sz="1800" b="1"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020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342900" marR="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kumimoji="0" sz="2000" b="0" i="0" u="none" strike="noStrike" kern="1200" cap="none" spc="0" normalizeH="0" baseline="0" noProof="0" dirty="0">
            <a:ln>
              <a:noFill/>
            </a:ln>
            <a:solidFill>
              <a:srgbClr val="575757"/>
            </a:solidFill>
            <a:effectLst/>
            <a:highlight>
              <a:srgbClr val="FFFF00"/>
            </a:highlight>
            <a:uLnTx/>
            <a:uFillTx/>
            <a:latin typeface="Franklin Gothic Book" panose="020B0503020102020204" pitchFamily="34" charset="0"/>
            <a:ea typeface="Times New Roman" panose="02020603050405020304" pitchFamily="18" charset="0"/>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5c323eb9-42bf-4c5f-9fdb-2be1ed835cc9" ContentTypeId="0x0101005349523CC1896445A8482293E4E1B23E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Date xmlns="b2ee2435-268c-497f-8d3e-cec60d8d0625">2020-12-04T14:37:59Z</DocumentDate>
    <FromIndexerChoice xmlns="b2ee2435-268c-497f-8d3e-cec60d8d0625">No</FromIndexerChoice>
    <FromEgami xmlns="b2ee2435-268c-497f-8d3e-cec60d8d0625">No</FromEgami>
    <RelatedEmail xmlns="b2ee2435-268c-497f-8d3e-cec60d8d0625">
      <Url xsi:nil="true"/>
      <Description xsi:nil="true"/>
    </RelatedEmail>
    <Trust xmlns="b2ee2435-268c-497f-8d3e-cec60d8d0625" xsi:nil="true"/>
    <ScannedDate xmlns="b2ee2435-268c-497f-8d3e-cec60d8d0625" xsi:nil="true"/>
    <DocumentType xmlns="b2ee2435-268c-497f-8d3e-cec60d8d0625" xsi:nil="true"/>
    <DocumentDescription xmlns="b2ee2435-268c-497f-8d3e-cec60d8d0625" xsi:nil="true"/>
    <DocumentComments xmlns="b2ee2435-268c-497f-8d3e-cec60d8d0625"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Indexed" ma:contentTypeID="0x0101005349523CC1896445A8482293E4E1B23E010045C8F06370B6744B88B59D912899A556" ma:contentTypeVersion="63" ma:contentTypeDescription="" ma:contentTypeScope="" ma:versionID="fc9043bdd1f1f204766d879ea8b468f9">
  <xsd:schema xmlns:xsd="http://www.w3.org/2001/XMLSchema" xmlns:xs="http://www.w3.org/2001/XMLSchema" xmlns:p="http://schemas.microsoft.com/office/2006/metadata/properties" xmlns:ns2="b2ee2435-268c-497f-8d3e-cec60d8d0625" targetNamespace="http://schemas.microsoft.com/office/2006/metadata/properties" ma:root="true" ma:fieldsID="f5c8dad5685f76172512e3f63199d7d1" ns2:_="">
    <xsd:import namespace="b2ee2435-268c-497f-8d3e-cec60d8d0625"/>
    <xsd:element name="properties">
      <xsd:complexType>
        <xsd:sequence>
          <xsd:element name="documentManagement">
            <xsd:complexType>
              <xsd:all>
                <xsd:element ref="ns2:Trust" minOccurs="0"/>
                <xsd:element ref="ns2:DocumentType" minOccurs="0"/>
                <xsd:element ref="ns2:DocumentDate" minOccurs="0"/>
                <xsd:element ref="ns2:DocumentDescription" minOccurs="0"/>
                <xsd:element ref="ns2:DocumentComments" minOccurs="0"/>
                <xsd:element ref="ns2:RelatedEmail" minOccurs="0"/>
                <xsd:element ref="ns2:FromIndexerChoice" minOccurs="0"/>
                <xsd:element ref="ns2:FromEgami" minOccurs="0"/>
                <xsd:element ref="ns2:Scanned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ee2435-268c-497f-8d3e-cec60d8d0625" elementFormDefault="qualified">
    <xsd:import namespace="http://schemas.microsoft.com/office/2006/documentManagement/types"/>
    <xsd:import namespace="http://schemas.microsoft.com/office/infopath/2007/PartnerControls"/>
    <xsd:element name="Trust" ma:index="2" nillable="true" ma:displayName="Trust" ma:format="Dropdown" ma:internalName="Trust">
      <xsd:simpleType>
        <xsd:restriction base="dms:Choice">
          <xsd:enumeration value="Alan &amp; Babette Sainsbury Charitable Fund"/>
          <xsd:enumeration value="Ashden Awards"/>
          <xsd:enumeration value="Ashden Trust"/>
          <xsd:enumeration value="Elizabeth Clark Charitable Trust"/>
          <xsd:enumeration value="Gatsby Africa"/>
          <xsd:enumeration value="Gatsby Charitable Foundation"/>
          <xsd:enumeration value="Gatsby Education"/>
          <xsd:enumeration value="Glass-House Trust"/>
          <xsd:enumeration value="Headley Trust"/>
          <xsd:enumeration value="Indigo Trust"/>
          <xsd:enumeration value="J J Charitable Trust"/>
          <xsd:enumeration value="Jerusalem Productions Ltd"/>
          <xsd:enumeration value="Jerusalem Trust"/>
          <xsd:enumeration value="Kay Kendall Leukaemia Fund"/>
          <xsd:enumeration value="Linbury Trust"/>
          <xsd:enumeration value="Lisa Sainsbury"/>
          <xsd:enumeration value="Mark Leonard Trust"/>
          <xsd:enumeration value="Monument Historic Buildings Trust"/>
          <xsd:enumeration value="Monument Trust"/>
          <xsd:enumeration value="Museums &amp; Galleries for Headley"/>
          <xsd:enumeration value="Staples Trust"/>
          <xsd:enumeration value="Tedworth Charitable Trust"/>
          <xsd:enumeration value="The Woolbeding Charity"/>
          <xsd:enumeration value="Three Guineas Trust"/>
          <xsd:enumeration value="True Colours Trust"/>
          <xsd:enumeration value="Woodward Charitable Trust"/>
        </xsd:restriction>
      </xsd:simpleType>
    </xsd:element>
    <xsd:element name="DocumentType" ma:index="3" nillable="true" ma:displayName="Document Type" ma:format="Dropdown" ma:internalName="DocumentType">
      <xsd:simpleType>
        <xsd:restriction base="dms:Choice">
          <xsd:enumeration value="Finance: Accounts"/>
          <xsd:enumeration value="Finance: Admin"/>
          <xsd:enumeration value="Finance: Budget"/>
          <xsd:enumeration value="Finance: Capital Commitments"/>
          <xsd:enumeration value="Finance: Cash"/>
          <xsd:enumeration value="Finance: CCIP"/>
          <xsd:enumeration value="Finance: Ch Commission Return"/>
          <xsd:enumeration value="Finance: Charity Comm Corr"/>
          <xsd:enumeration value="Finance: Charity/Tax Return"/>
          <xsd:enumeration value="Finance: Cheque Request"/>
          <xsd:enumeration value="Finance: Companies Hse Return"/>
          <xsd:enumeration value="Finance: Corporation Tax"/>
          <xsd:enumeration value="Finance: Creditors"/>
          <xsd:enumeration value="Finance: Debtors/Income"/>
          <xsd:enumeration value="Finance: Deed of Appointment"/>
          <xsd:enumeration value="Finance: Deed of Gift"/>
          <xsd:enumeration value="Finance: Deed of Resignation"/>
          <xsd:enumeration value="Finance: Deed of Retirement"/>
          <xsd:enumeration value="Finance: Donations"/>
          <xsd:enumeration value="Finance: Fixed Assets"/>
          <xsd:enumeration value="Finance: Gift Aid"/>
          <xsd:enumeration value="Finance: Investments"/>
          <xsd:enumeration value="Finance: JS Share Move"/>
          <xsd:enumeration value="Finance: Memorandum &amp; Arts"/>
          <xsd:enumeration value="Finance: P + L Schedules"/>
          <xsd:enumeration value="Finance: P/Y Accounts"/>
          <xsd:enumeration value="Finance: Queries"/>
          <xsd:enumeration value="Finance: Resolutions"/>
          <xsd:enumeration value="Finance: Royalty Statements"/>
          <xsd:enumeration value="Finance: Salaries"/>
          <xsd:enumeration value="Finance: Shares Gift"/>
          <xsd:enumeration value="Finance: Spit B/S"/>
          <xsd:enumeration value="Finance: SSAF"/>
          <xsd:enumeration value="Finance: Statutory"/>
          <xsd:enumeration value="Finance: Summary"/>
          <xsd:enumeration value="Finance: Sundry"/>
          <xsd:enumeration value="Finance: TB/Audit trails"/>
          <xsd:enumeration value="Finance: Trust Deed"/>
          <xsd:enumeration value="Finance: Valuation Report"/>
          <xsd:enumeration value="Finance: Valuations"/>
          <xsd:enumeration value="General: Accounts"/>
          <xsd:enumeration value="General: Agenda"/>
          <xsd:enumeration value="General: Agenda Item"/>
          <xsd:enumeration value="General: Agenda Papers"/>
          <xsd:enumeration value="General: Application"/>
          <xsd:enumeration value="General: Award Letter"/>
          <xsd:enumeration value="General: Bundle"/>
          <xsd:enumeration value="General: Certificate"/>
          <xsd:enumeration value="General: Confirmation of Transfer"/>
          <xsd:enumeration value="General: Contract"/>
          <xsd:enumeration value="General: Email"/>
          <xsd:enumeration value="General: Email Attachment"/>
          <xsd:enumeration value="General: Email In"/>
          <xsd:enumeration value="General: Email Out"/>
          <xsd:enumeration value="General: Extract of Minute"/>
          <xsd:enumeration value="General: Fax In"/>
          <xsd:enumeration value="General: Fax Out"/>
          <xsd:enumeration value="General: File note"/>
          <xsd:enumeration value="General: Finance"/>
          <xsd:enumeration value="General: General"/>
          <xsd:enumeration value="General: Grant Acceptance"/>
          <xsd:enumeration value="General: Grant Input Form"/>
          <xsd:enumeration value="General: Invoice"/>
          <xsd:enumeration value="General: Lease Agreement"/>
          <xsd:enumeration value="General: Letter"/>
          <xsd:enumeration value="General: Letter Encl. Cheque"/>
          <xsd:enumeration value="General: Letter In"/>
          <xsd:enumeration value="General: Letter Out"/>
          <xsd:enumeration value="General: Manual"/>
          <xsd:enumeration value="General: Meeting"/>
          <xsd:enumeration value="General: Memo"/>
          <xsd:enumeration value="General: Minutes"/>
          <xsd:enumeration value="General: News Article"/>
          <xsd:enumeration value="General: Note"/>
          <xsd:enumeration value="General: Order"/>
          <xsd:enumeration value="General: Original Proposal"/>
          <xsd:enumeration value="General: Other"/>
          <xsd:enumeration value="General: Policy Document"/>
          <xsd:enumeration value="General: Presentation"/>
          <xsd:enumeration value="General: Progress Report"/>
          <xsd:enumeration value="General: Quote"/>
          <xsd:enumeration value="General: Receipt"/>
          <xsd:enumeration value="General: Registration Document"/>
          <xsd:enumeration value="General: Report"/>
          <xsd:enumeration value="General: Request for Info"/>
          <xsd:enumeration value="General: Request for Payment"/>
          <xsd:enumeration value="General: Research"/>
          <xsd:enumeration value="General: Spreadsheet"/>
          <xsd:enumeration value="General: Trustees Paper"/>
          <xsd:enumeration value="Personnel: Contract of Employment"/>
          <xsd:enumeration value="Personnel: CV"/>
          <xsd:enumeration value="Personnel: Email"/>
          <xsd:enumeration value="Personnel: Interview Assessment Form"/>
          <xsd:enumeration value="Personnel: Letters"/>
          <xsd:enumeration value="Personnel: Medical Screening"/>
          <xsd:enumeration value="Personnel: Offer Letter"/>
          <xsd:enumeration value="Personnel: Other"/>
          <xsd:enumeration value="Personnel: Recruitment Form"/>
          <xsd:enumeration value="Personnel: References"/>
        </xsd:restriction>
      </xsd:simpleType>
    </xsd:element>
    <xsd:element name="DocumentDate" ma:index="4" nillable="true" ma:displayName="Document Date" ma:default="[today]" ma:format="DateOnly" ma:internalName="DocumentDate">
      <xsd:simpleType>
        <xsd:restriction base="dms:DateTime"/>
      </xsd:simpleType>
    </xsd:element>
    <xsd:element name="DocumentDescription" ma:index="5" nillable="true" ma:displayName="Document Description" ma:internalName="DocumentDescription">
      <xsd:simpleType>
        <xsd:restriction base="dms:Text">
          <xsd:maxLength value="255"/>
        </xsd:restriction>
      </xsd:simpleType>
    </xsd:element>
    <xsd:element name="DocumentComments" ma:index="6" nillable="true" ma:displayName="Document Comments" ma:internalName="DocumentComments">
      <xsd:simpleType>
        <xsd:restriction base="dms:Note">
          <xsd:maxLength value="255"/>
        </xsd:restriction>
      </xsd:simpleType>
    </xsd:element>
    <xsd:element name="RelatedEmail" ma:index="7" nillable="true" ma:displayName="Related Email" ma:format="Hyperlink" ma:internalName="RelatedEmail">
      <xsd:complexType>
        <xsd:complexContent>
          <xsd:extension base="dms:URL">
            <xsd:sequence>
              <xsd:element name="Url" type="dms:ValidUrl" minOccurs="0" nillable="true"/>
              <xsd:element name="Description" type="xsd:string" nillable="true"/>
            </xsd:sequence>
          </xsd:extension>
        </xsd:complexContent>
      </xsd:complexType>
    </xsd:element>
    <xsd:element name="FromIndexerChoice" ma:index="8" nillable="true" ma:displayName="From Indexer?" ma:default="No" ma:format="Dropdown" ma:internalName="FromIndexerChoice">
      <xsd:simpleType>
        <xsd:restriction base="dms:Choice">
          <xsd:enumeration value="No"/>
          <xsd:enumeration value="Yes"/>
        </xsd:restriction>
      </xsd:simpleType>
    </xsd:element>
    <xsd:element name="FromEgami" ma:index="9" nillable="true" ma:displayName="From Egami?" ma:default="No" ma:format="Dropdown" ma:internalName="FromEgami">
      <xsd:simpleType>
        <xsd:restriction base="dms:Choice">
          <xsd:enumeration value="No"/>
          <xsd:enumeration value="Yes"/>
        </xsd:restriction>
      </xsd:simpleType>
    </xsd:element>
    <xsd:element name="ScannedDate" ma:index="10" nillable="true" ma:displayName="Scanned Date" ma:format="DateOnly" ma:internalName="Scanned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C559ED-DA76-4796-9A75-4753882B7432}">
  <ds:schemaRefs>
    <ds:schemaRef ds:uri="Microsoft.SharePoint.Taxonomy.ContentTypeSync"/>
  </ds:schemaRefs>
</ds:datastoreItem>
</file>

<file path=customXml/itemProps2.xml><?xml version="1.0" encoding="utf-8"?>
<ds:datastoreItem xmlns:ds="http://schemas.openxmlformats.org/officeDocument/2006/customXml" ds:itemID="{8BA3599C-809B-4829-A030-38CA60798112}">
  <ds:schemaRefs>
    <ds:schemaRef ds:uri="http://schemas.microsoft.com/sharepoint/v3/contenttype/forms"/>
  </ds:schemaRefs>
</ds:datastoreItem>
</file>

<file path=customXml/itemProps3.xml><?xml version="1.0" encoding="utf-8"?>
<ds:datastoreItem xmlns:ds="http://schemas.openxmlformats.org/officeDocument/2006/customXml" ds:itemID="{428C4D13-CB3F-402C-B98D-E184BADAEB91}">
  <ds:schemaRefs>
    <ds:schemaRef ds:uri="http://schemas.microsoft.com/office/2006/metadata/properties"/>
    <ds:schemaRef ds:uri="http://schemas.microsoft.com/office/infopath/2007/PartnerControls"/>
    <ds:schemaRef ds:uri="b2ee2435-268c-497f-8d3e-cec60d8d0625"/>
  </ds:schemaRefs>
</ds:datastoreItem>
</file>

<file path=customXml/itemProps4.xml><?xml version="1.0" encoding="utf-8"?>
<ds:datastoreItem xmlns:ds="http://schemas.openxmlformats.org/officeDocument/2006/customXml" ds:itemID="{DFB7F768-C5FF-486A-AE12-A25E2CC53E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ee2435-268c-497f-8d3e-cec60d8d06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2017</TotalTime>
  <Words>4530</Words>
  <Application>Microsoft Office PowerPoint</Application>
  <PresentationFormat>Widescreen</PresentationFormat>
  <Paragraphs>386</Paragraphs>
  <Slides>29</Slides>
  <Notes>27</Notes>
  <HiddenSlides>0</HiddenSlides>
  <MMClips>3</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Calibri Light</vt:lpstr>
      <vt:lpstr>Franklin Gothic Book</vt:lpstr>
      <vt:lpstr>Symbol</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parental engagement recommendations</vt:lpstr>
      <vt:lpstr>PowerPoint Presentation</vt:lpstr>
      <vt:lpstr>Developing our approach to parental engagement</vt:lpstr>
      <vt:lpstr>Our parental engagement offer for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Kelly Dillon</cp:lastModifiedBy>
  <cp:revision>187</cp:revision>
  <dcterms:created xsi:type="dcterms:W3CDTF">2020-09-09T12:12:41Z</dcterms:created>
  <dcterms:modified xsi:type="dcterms:W3CDTF">2021-10-05T13:39:22Z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0x0101005349523CC1896445A8482293E4E1B23E010045C8F06370B6744B88B59D912899A556</vt:lpwstr>
  </property>
</Properties>
</file>