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7" r:id="rId5"/>
    <p:sldId id="286" r:id="rId6"/>
    <p:sldId id="267" r:id="rId7"/>
    <p:sldId id="256" r:id="rId8"/>
    <p:sldId id="308" r:id="rId9"/>
    <p:sldId id="305" r:id="rId10"/>
    <p:sldId id="288" r:id="rId11"/>
    <p:sldId id="289" r:id="rId12"/>
    <p:sldId id="309" r:id="rId13"/>
    <p:sldId id="306" r:id="rId14"/>
    <p:sldId id="291" r:id="rId15"/>
    <p:sldId id="262" r:id="rId16"/>
    <p:sldId id="292" r:id="rId17"/>
    <p:sldId id="293" r:id="rId18"/>
    <p:sldId id="271" r:id="rId19"/>
    <p:sldId id="294" r:id="rId20"/>
    <p:sldId id="295" r:id="rId21"/>
    <p:sldId id="296" r:id="rId22"/>
    <p:sldId id="302" r:id="rId23"/>
    <p:sldId id="301" r:id="rId24"/>
    <p:sldId id="303" r:id="rId25"/>
    <p:sldId id="304" r:id="rId26"/>
    <p:sldId id="31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emence Bernard-Colombat" initials="CB" lastIdx="2" clrIdx="0">
    <p:extLst>
      <p:ext uri="{19B8F6BF-5375-455C-9EA6-DF929625EA0E}">
        <p15:presenceInfo xmlns:p15="http://schemas.microsoft.com/office/powerpoint/2012/main" userId="S::clemence@hopscotchconsulting.co.uk::225ee9d0-5b89-47ba-be8a-cb4c2990d53a" providerId="AD"/>
      </p:ext>
    </p:extLst>
  </p:cmAuthor>
  <p:cmAuthor id="2" name="Tiffany Barwick" initials="TB" lastIdx="2" clrIdx="1">
    <p:extLst>
      <p:ext uri="{19B8F6BF-5375-455C-9EA6-DF929625EA0E}">
        <p15:presenceInfo xmlns:p15="http://schemas.microsoft.com/office/powerpoint/2012/main" userId="S::tiff@hopscotchconsulting.co.uk::91e5cad7-703e-4385-80c2-21f2f62ba015" providerId="AD"/>
      </p:ext>
    </p:extLst>
  </p:cmAuthor>
  <p:cmAuthor id="3" name="Isabella Park" initials="IP" lastIdx="6" clrIdx="2">
    <p:extLst>
      <p:ext uri="{19B8F6BF-5375-455C-9EA6-DF929625EA0E}">
        <p15:presenceInfo xmlns:p15="http://schemas.microsoft.com/office/powerpoint/2012/main" userId="65e5f55ea71344b4" providerId="Windows Live"/>
      </p:ext>
    </p:extLst>
  </p:cmAuthor>
  <p:cmAuthor id="4" name="Beth Jones" initials="BJ" lastIdx="6" clrIdx="3">
    <p:extLst>
      <p:ext uri="{19B8F6BF-5375-455C-9EA6-DF929625EA0E}">
        <p15:presenceInfo xmlns:p15="http://schemas.microsoft.com/office/powerpoint/2012/main" userId="S::bj@gatsby.org.uk::583c0d49-59a2-4fde-8f0c-1206651206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A9A9"/>
    <a:srgbClr val="09AFA9"/>
    <a:srgbClr val="00B7BD"/>
    <a:srgbClr val="575757"/>
    <a:srgbClr val="DF591C"/>
    <a:srgbClr val="162A49"/>
    <a:srgbClr val="2733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60" autoAdjust="0"/>
    <p:restoredTop sz="96683" autoAdjust="0"/>
  </p:normalViewPr>
  <p:slideViewPr>
    <p:cSldViewPr snapToGrid="0" snapToObjects="1">
      <p:cViewPr varScale="1">
        <p:scale>
          <a:sx n="67" d="100"/>
          <a:sy n="67" d="100"/>
        </p:scale>
        <p:origin x="752" y="44"/>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C322A-E082-4B17-9315-79E59D6E79B7}" type="datetimeFigureOut">
              <a:rPr lang="en-GB" smtClean="0"/>
              <a:t>06/06/2022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79CDB-543F-47B3-BBCA-B1B076C7BA82}" type="slidenum">
              <a:rPr lang="en-GB" smtClean="0"/>
              <a:t>‹#›</a:t>
            </a:fld>
            <a:endParaRPr lang="en-GB"/>
          </a:p>
        </p:txBody>
      </p:sp>
    </p:spTree>
    <p:extLst>
      <p:ext uri="{BB962C8B-B14F-4D97-AF65-F5344CB8AC3E}">
        <p14:creationId xmlns:p14="http://schemas.microsoft.com/office/powerpoint/2010/main" val="184356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5A479CDB-543F-47B3-BBCA-B1B076C7BA82}" type="slidenum">
              <a:rPr lang="en-GB" smtClean="0"/>
              <a:t>1</a:t>
            </a:fld>
            <a:endParaRPr lang="en-GB"/>
          </a:p>
        </p:txBody>
      </p:sp>
    </p:spTree>
    <p:extLst>
      <p:ext uri="{BB962C8B-B14F-4D97-AF65-F5344CB8AC3E}">
        <p14:creationId xmlns:p14="http://schemas.microsoft.com/office/powerpoint/2010/main" val="4255682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you are going to invite speakers to join ensure they represent a range of routes available and you may want to have some prompt questions to ask them all or just give them each a time slot to share their experiences/what they offer]</a:t>
            </a:r>
          </a:p>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11</a:t>
            </a:fld>
            <a:endParaRPr lang="en-GB"/>
          </a:p>
        </p:txBody>
      </p:sp>
    </p:spTree>
    <p:extLst>
      <p:ext uri="{BB962C8B-B14F-4D97-AF65-F5344CB8AC3E}">
        <p14:creationId xmlns:p14="http://schemas.microsoft.com/office/powerpoint/2010/main" val="3609221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any of these quotes sound familiar? Parents, carers and wider family may offer lots of different advice and have strong opinions about your career decisions or they may not discuss it very much with you. It can be helpful to think about someone at home who you find easiest to talk to and try to find time to regularly speak to them about your options and what you think of different routes. They might have experiences that could inform your decisions and a different perspective that can help you see things more clearly. If you don’t have anyone at home at the moment who can help we have lots of people at school/college who you can chat to – we’ll share who they are later in this presentation.</a:t>
            </a:r>
          </a:p>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13</a:t>
            </a:fld>
            <a:endParaRPr lang="en-GB"/>
          </a:p>
        </p:txBody>
      </p:sp>
    </p:spTree>
    <p:extLst>
      <p:ext uri="{BB962C8B-B14F-4D97-AF65-F5344CB8AC3E}">
        <p14:creationId xmlns:p14="http://schemas.microsoft.com/office/powerpoint/2010/main" val="2390629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film shows the important role parents can play and how conversations can be taken further to really explore their child’s interests and help shape their thinking about where that could lead next. It also shows how much a child can gain from learning more about their parent’s experiences.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you’re working with a smaller group replay the film and pause after each family to discuss key points from their conversations.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video should play when you click in the presentation. </a:t>
            </a:r>
            <a:r>
              <a:rPr lang="en-GB"/>
              <a:t>Alternatively it can be found here https://www.talkingfutures.org.uk/resource/family-conversations-film/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14</a:t>
            </a:fld>
            <a:endParaRPr lang="en-GB"/>
          </a:p>
        </p:txBody>
      </p:sp>
    </p:spTree>
    <p:extLst>
      <p:ext uri="{BB962C8B-B14F-4D97-AF65-F5344CB8AC3E}">
        <p14:creationId xmlns:p14="http://schemas.microsoft.com/office/powerpoint/2010/main" val="2387263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16</a:t>
            </a:fld>
            <a:endParaRPr lang="en-GB"/>
          </a:p>
        </p:txBody>
      </p:sp>
    </p:spTree>
    <p:extLst>
      <p:ext uri="{BB962C8B-B14F-4D97-AF65-F5344CB8AC3E}">
        <p14:creationId xmlns:p14="http://schemas.microsoft.com/office/powerpoint/2010/main" val="3324903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17</a:t>
            </a:fld>
            <a:endParaRPr lang="en-GB"/>
          </a:p>
        </p:txBody>
      </p:sp>
    </p:spTree>
    <p:extLst>
      <p:ext uri="{BB962C8B-B14F-4D97-AF65-F5344CB8AC3E}">
        <p14:creationId xmlns:p14="http://schemas.microsoft.com/office/powerpoint/2010/main" val="2070520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18</a:t>
            </a:fld>
            <a:endParaRPr lang="en-GB"/>
          </a:p>
        </p:txBody>
      </p:sp>
    </p:spTree>
    <p:extLst>
      <p:ext uri="{BB962C8B-B14F-4D97-AF65-F5344CB8AC3E}">
        <p14:creationId xmlns:p14="http://schemas.microsoft.com/office/powerpoint/2010/main" val="1611546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19</a:t>
            </a:fld>
            <a:endParaRPr lang="en-GB"/>
          </a:p>
        </p:txBody>
      </p:sp>
    </p:spTree>
    <p:extLst>
      <p:ext uri="{BB962C8B-B14F-4D97-AF65-F5344CB8AC3E}">
        <p14:creationId xmlns:p14="http://schemas.microsoft.com/office/powerpoint/2010/main" val="2139950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Signpost students to the main careers site you use in your careers activities.</a:t>
            </a:r>
          </a:p>
          <a:p>
            <a:r>
              <a:rPr lang="en-GB" dirty="0"/>
              <a:t>If appropriate you can ask students to share back their presentations in class and hold a discussion about whether their parents agreed with their top two choices and their reasons. This could benefit students whose parents didn’t share very much with them/have very strong or outdated opinions as they all get to hear the opinions of a wider group of parents.</a:t>
            </a:r>
          </a:p>
        </p:txBody>
      </p:sp>
      <p:sp>
        <p:nvSpPr>
          <p:cNvPr id="4" name="Slide Number Placeholder 3"/>
          <p:cNvSpPr>
            <a:spLocks noGrp="1"/>
          </p:cNvSpPr>
          <p:nvPr>
            <p:ph type="sldNum" sz="quarter" idx="5"/>
          </p:nvPr>
        </p:nvSpPr>
        <p:spPr/>
        <p:txBody>
          <a:bodyPr/>
          <a:lstStyle/>
          <a:p>
            <a:fld id="{5A479CDB-543F-47B3-BBCA-B1B076C7BA82}" type="slidenum">
              <a:rPr lang="en-GB" smtClean="0"/>
              <a:t>21</a:t>
            </a:fld>
            <a:endParaRPr lang="en-GB"/>
          </a:p>
        </p:txBody>
      </p:sp>
    </p:spTree>
    <p:extLst>
      <p:ext uri="{BB962C8B-B14F-4D97-AF65-F5344CB8AC3E}">
        <p14:creationId xmlns:p14="http://schemas.microsoft.com/office/powerpoint/2010/main" val="264987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 can be used to create a bank of case studies which could be shared amongst the class or put up on display to illustrate a range of pathways parents have taken – this helps students recognise the value of their parents’ experiences and also allows for sharing between students.</a:t>
            </a:r>
          </a:p>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22</a:t>
            </a:fld>
            <a:endParaRPr lang="en-GB"/>
          </a:p>
        </p:txBody>
      </p:sp>
    </p:spTree>
    <p:extLst>
      <p:ext uri="{BB962C8B-B14F-4D97-AF65-F5344CB8AC3E}">
        <p14:creationId xmlns:p14="http://schemas.microsoft.com/office/powerpoint/2010/main" val="3232574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Provide a brief overview of the plan for the session to help students understand what to expect.</a:t>
            </a:r>
          </a:p>
        </p:txBody>
      </p:sp>
      <p:sp>
        <p:nvSpPr>
          <p:cNvPr id="4" name="Slide Number Placeholder 3"/>
          <p:cNvSpPr>
            <a:spLocks noGrp="1"/>
          </p:cNvSpPr>
          <p:nvPr>
            <p:ph type="sldNum" sz="quarter" idx="5"/>
          </p:nvPr>
        </p:nvSpPr>
        <p:spPr/>
        <p:txBody>
          <a:bodyPr/>
          <a:lstStyle/>
          <a:p>
            <a:fld id="{5A479CDB-543F-47B3-BBCA-B1B076C7BA82}" type="slidenum">
              <a:rPr lang="en-GB" smtClean="0"/>
              <a:t>2</a:t>
            </a:fld>
            <a:endParaRPr lang="en-GB"/>
          </a:p>
        </p:txBody>
      </p:sp>
    </p:spTree>
    <p:extLst>
      <p:ext uri="{BB962C8B-B14F-4D97-AF65-F5344CB8AC3E}">
        <p14:creationId xmlns:p14="http://schemas.microsoft.com/office/powerpoint/2010/main" val="1257698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Reassure students that they might find the options complicated and they might not have heard of them all but their school is there to help</a:t>
            </a:r>
          </a:p>
        </p:txBody>
      </p:sp>
      <p:sp>
        <p:nvSpPr>
          <p:cNvPr id="4" name="Slide Number Placeholder 3"/>
          <p:cNvSpPr>
            <a:spLocks noGrp="1"/>
          </p:cNvSpPr>
          <p:nvPr>
            <p:ph type="sldNum" sz="quarter" idx="5"/>
          </p:nvPr>
        </p:nvSpPr>
        <p:spPr/>
        <p:txBody>
          <a:bodyPr/>
          <a:lstStyle/>
          <a:p>
            <a:fld id="{5A479CDB-543F-47B3-BBCA-B1B076C7BA82}" type="slidenum">
              <a:rPr lang="en-GB" smtClean="0"/>
              <a:t>4</a:t>
            </a:fld>
            <a:endParaRPr lang="en-GB"/>
          </a:p>
        </p:txBody>
      </p:sp>
    </p:spTree>
    <p:extLst>
      <p:ext uri="{BB962C8B-B14F-4D97-AF65-F5344CB8AC3E}">
        <p14:creationId xmlns:p14="http://schemas.microsoft.com/office/powerpoint/2010/main" val="2119137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that this animation has been created by an artist to bring to life the options. It is just a very brief overview of the landscape but that more detail on each route is available [insert your school careers site, a paid for service you use or National Careers Service to show more information about the different options]</a:t>
            </a:r>
          </a:p>
          <a:p>
            <a:endParaRPr lang="en-GB" dirty="0"/>
          </a:p>
          <a:p>
            <a:r>
              <a:rPr lang="en-GB" dirty="0"/>
              <a:t>If you are working with a smaller group pause and ask students whether they have thought about where they want to be at age 18 and whether they have heard of all of the post-16 options mentioned.</a:t>
            </a:r>
          </a:p>
          <a:p>
            <a:endParaRPr lang="en-GB" dirty="0"/>
          </a:p>
          <a:p>
            <a:r>
              <a:rPr lang="en-GB" dirty="0"/>
              <a:t>This film should play when clicked, alternatively it can be watched here:</a:t>
            </a:r>
          </a:p>
          <a:p>
            <a:endParaRPr lang="en-GB" dirty="0"/>
          </a:p>
          <a:p>
            <a:r>
              <a:rPr lang="en-GB" dirty="0"/>
              <a:t>https://</a:t>
            </a:r>
            <a:r>
              <a:rPr lang="en-GB" dirty="0" err="1"/>
              <a:t>www.talkingfutures.org.uk</a:t>
            </a:r>
            <a:r>
              <a:rPr lang="en-GB"/>
              <a:t>/resource/options-at-age-16-animation/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79CDB-543F-47B3-BBCA-B1B076C7BA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36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it is important to share details of all options locally available to your students, not just the routes on offer at your institution, and emphasise that the different options are equally valuable but may suit different types of learning style or align with different career interests]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79CDB-543F-47B3-BBCA-B1B076C7BA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1141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are going to invite speakers to join ensure they represent a range of routes available and you may want to have some prompt questions to ask them all or just give them each a time slot to share their experiences/what they offer]</a:t>
            </a:r>
          </a:p>
        </p:txBody>
      </p:sp>
      <p:sp>
        <p:nvSpPr>
          <p:cNvPr id="4" name="Slide Number Placeholder 3"/>
          <p:cNvSpPr>
            <a:spLocks noGrp="1"/>
          </p:cNvSpPr>
          <p:nvPr>
            <p:ph type="sldNum" sz="quarter" idx="5"/>
          </p:nvPr>
        </p:nvSpPr>
        <p:spPr/>
        <p:txBody>
          <a:bodyPr/>
          <a:lstStyle/>
          <a:p>
            <a:fld id="{5A479CDB-543F-47B3-BBCA-B1B076C7BA82}" type="slidenum">
              <a:rPr lang="en-GB" smtClean="0"/>
              <a:t>7</a:t>
            </a:fld>
            <a:endParaRPr lang="en-GB"/>
          </a:p>
        </p:txBody>
      </p:sp>
    </p:spTree>
    <p:extLst>
      <p:ext uri="{BB962C8B-B14F-4D97-AF65-F5344CB8AC3E}">
        <p14:creationId xmlns:p14="http://schemas.microsoft.com/office/powerpoint/2010/main" val="3091141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Reassure students that they might find the options complicated and they might not have heard of them all but their school/college is there to help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what’s most important is that they are keen to explore the options further and engage with the support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 may think they already have a plan in mind but making sure they have considered all the options is important and helping them think about the long term implications of their choices can help ensure their decisions are well informed.</a:t>
            </a:r>
          </a:p>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8</a:t>
            </a:fld>
            <a:endParaRPr lang="en-GB"/>
          </a:p>
        </p:txBody>
      </p:sp>
    </p:spTree>
    <p:extLst>
      <p:ext uri="{BB962C8B-B14F-4D97-AF65-F5344CB8AC3E}">
        <p14:creationId xmlns:p14="http://schemas.microsoft.com/office/powerpoint/2010/main" val="750075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that this animation has been created by an artist to bring to life the options. It is just a very brief overview of the landscape but that more detail on each route is available [insert your school careers site, a paid for service you use or National Careers Service to show more information about the different options]</a:t>
            </a:r>
          </a:p>
          <a:p>
            <a:endParaRPr lang="en-GB" dirty="0"/>
          </a:p>
          <a:p>
            <a:r>
              <a:rPr lang="en-GB" dirty="0"/>
              <a:t>If you’re working with a smaller group pause and ask students if they have thought about where they would like to work in the future and whether they have heard of all the options mentioned in the animation.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film should play when clicked, alternatively – you can watch the video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a:t>
            </a:r>
            <a:r>
              <a:rPr lang="en-GB" dirty="0" err="1"/>
              <a:t>www.talkingfutures.org.uk</a:t>
            </a:r>
            <a:r>
              <a:rPr lang="en-GB" dirty="0"/>
              <a:t>/resource/options-at-age-18-animation/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79CDB-543F-47B3-BBCA-B1B076C7BA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615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it is important to share details of all options locally available to your students, not just the routes on offer at your institution]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79CDB-543F-47B3-BBCA-B1B076C7BA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17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29639-69F8-D54E-8B65-977DB77AAC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544932-ECBD-4F47-895B-724897B02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41B1C8-724B-C04B-BC67-3602D8F6F803}"/>
              </a:ext>
            </a:extLst>
          </p:cNvPr>
          <p:cNvSpPr>
            <a:spLocks noGrp="1"/>
          </p:cNvSpPr>
          <p:nvPr>
            <p:ph type="dt" sz="half" idx="10"/>
          </p:nvPr>
        </p:nvSpPr>
        <p:spPr/>
        <p:txBody>
          <a:bodyPr/>
          <a:lstStyle/>
          <a:p>
            <a:fld id="{E56C51FF-C239-9445-9ECD-74148266961C}" type="datetimeFigureOut">
              <a:rPr lang="en-US" smtClean="0"/>
              <a:t>6/6/2022</a:t>
            </a:fld>
            <a:endParaRPr lang="en-US"/>
          </a:p>
        </p:txBody>
      </p:sp>
      <p:sp>
        <p:nvSpPr>
          <p:cNvPr id="5" name="Footer Placeholder 4">
            <a:extLst>
              <a:ext uri="{FF2B5EF4-FFF2-40B4-BE49-F238E27FC236}">
                <a16:creationId xmlns:a16="http://schemas.microsoft.com/office/drawing/2014/main" id="{87F55EC9-B240-CF42-8AAD-0CF7BB0C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6E1902-F6D8-F242-880A-C6E68922943F}"/>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1872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C933D-BA55-F64F-951F-4E4BFDFC7C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F4F536-70BC-1C41-AE59-C9A49719FE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FFDCB-6EAC-324D-A81F-0E5BDA93EB2D}"/>
              </a:ext>
            </a:extLst>
          </p:cNvPr>
          <p:cNvSpPr>
            <a:spLocks noGrp="1"/>
          </p:cNvSpPr>
          <p:nvPr>
            <p:ph type="dt" sz="half" idx="10"/>
          </p:nvPr>
        </p:nvSpPr>
        <p:spPr/>
        <p:txBody>
          <a:bodyPr/>
          <a:lstStyle/>
          <a:p>
            <a:fld id="{E56C51FF-C239-9445-9ECD-74148266961C}" type="datetimeFigureOut">
              <a:rPr lang="en-US" smtClean="0"/>
              <a:t>6/6/2022</a:t>
            </a:fld>
            <a:endParaRPr lang="en-US"/>
          </a:p>
        </p:txBody>
      </p:sp>
      <p:sp>
        <p:nvSpPr>
          <p:cNvPr id="5" name="Footer Placeholder 4">
            <a:extLst>
              <a:ext uri="{FF2B5EF4-FFF2-40B4-BE49-F238E27FC236}">
                <a16:creationId xmlns:a16="http://schemas.microsoft.com/office/drawing/2014/main" id="{836361E6-EFA2-3F4A-A05B-8752EC128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AE5BD-5186-8C46-9660-8C255D0353C8}"/>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297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8C5FF6-A6D7-AA4F-A487-F7D965B030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F8F694-157D-C847-8406-BEE44B13F4A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5F93F-DEAF-094C-8FDE-A0945307717C}"/>
              </a:ext>
            </a:extLst>
          </p:cNvPr>
          <p:cNvSpPr>
            <a:spLocks noGrp="1"/>
          </p:cNvSpPr>
          <p:nvPr>
            <p:ph type="dt" sz="half" idx="10"/>
          </p:nvPr>
        </p:nvSpPr>
        <p:spPr/>
        <p:txBody>
          <a:bodyPr/>
          <a:lstStyle/>
          <a:p>
            <a:fld id="{E56C51FF-C239-9445-9ECD-74148266961C}" type="datetimeFigureOut">
              <a:rPr lang="en-US" smtClean="0"/>
              <a:t>6/6/2022</a:t>
            </a:fld>
            <a:endParaRPr lang="en-US"/>
          </a:p>
        </p:txBody>
      </p:sp>
      <p:sp>
        <p:nvSpPr>
          <p:cNvPr id="5" name="Footer Placeholder 4">
            <a:extLst>
              <a:ext uri="{FF2B5EF4-FFF2-40B4-BE49-F238E27FC236}">
                <a16:creationId xmlns:a16="http://schemas.microsoft.com/office/drawing/2014/main" id="{73A1A27A-4591-B24C-A5C5-F1CC2AA97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9A597-C678-4349-91DD-2C76B194BF87}"/>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983587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 Lines">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4187825" y="0"/>
            <a:ext cx="80041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pic>
        <p:nvPicPr>
          <p:cNvPr id="6" name="Picture 5">
            <a:extLst>
              <a:ext uri="{FF2B5EF4-FFF2-40B4-BE49-F238E27FC236}">
                <a16:creationId xmlns:a16="http://schemas.microsoft.com/office/drawing/2014/main" id="{B8B80290-92D3-4046-83D7-B3B5DAB497BA}"/>
              </a:ext>
            </a:extLst>
          </p:cNvPr>
          <p:cNvPicPr>
            <a:picLocks noChangeAspect="1"/>
          </p:cNvPicPr>
          <p:nvPr userDrawn="1"/>
        </p:nvPicPr>
        <p:blipFill rotWithShape="1">
          <a:blip r:embed="rId4">
            <a:alphaModFix amt="20000"/>
          </a:blip>
          <a:srcRect t="25169" b="14298"/>
          <a:stretch/>
        </p:blipFill>
        <p:spPr>
          <a:xfrm>
            <a:off x="0" y="1"/>
            <a:ext cx="8005788" cy="6858000"/>
          </a:xfrm>
          <a:prstGeom prst="rect">
            <a:avLst/>
          </a:prstGeom>
        </p:spPr>
      </p:pic>
    </p:spTree>
    <p:extLst>
      <p:ext uri="{BB962C8B-B14F-4D97-AF65-F5344CB8AC3E}">
        <p14:creationId xmlns:p14="http://schemas.microsoft.com/office/powerpoint/2010/main" val="292570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al Lin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F76B9A54-5AEA-DD47-9624-49782F5B253F}"/>
              </a:ext>
            </a:extLst>
          </p:cNvPr>
          <p:cNvSpPr/>
          <p:nvPr userDrawn="1"/>
        </p:nvSpPr>
        <p:spPr>
          <a:xfrm>
            <a:off x="-1" y="6524624"/>
            <a:ext cx="12192001" cy="333375"/>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124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Teal and Line Shaddow">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85AAACFD-F6AA-AB4D-8FFD-0933B201C669}"/>
              </a:ext>
            </a:extLst>
          </p:cNvPr>
          <p:cNvSpPr/>
          <p:nvPr userDrawn="1"/>
        </p:nvSpPr>
        <p:spPr>
          <a:xfrm>
            <a:off x="0" y="0"/>
            <a:ext cx="42957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115C5446-B212-CC47-8F52-ABB36D4E0E4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61607" t="32365" r="37077" b="41599"/>
          <a:stretch/>
        </p:blipFill>
        <p:spPr>
          <a:xfrm>
            <a:off x="4289459" y="560597"/>
            <a:ext cx="310092" cy="6297403"/>
          </a:xfrm>
          <a:prstGeom prst="rect">
            <a:avLst/>
          </a:prstGeom>
        </p:spPr>
      </p:pic>
    </p:spTree>
    <p:extLst>
      <p:ext uri="{BB962C8B-B14F-4D97-AF65-F5344CB8AC3E}">
        <p14:creationId xmlns:p14="http://schemas.microsoft.com/office/powerpoint/2010/main" val="199757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 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E0C41B-69FF-6C45-B76D-C77578B10071}"/>
              </a:ext>
            </a:extLst>
          </p:cNvPr>
          <p:cNvSpPr/>
          <p:nvPr userDrawn="1"/>
        </p:nvSpPr>
        <p:spPr>
          <a:xfrm>
            <a:off x="0" y="0"/>
            <a:ext cx="42957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Tree>
    <p:extLst>
      <p:ext uri="{BB962C8B-B14F-4D97-AF65-F5344CB8AC3E}">
        <p14:creationId xmlns:p14="http://schemas.microsoft.com/office/powerpoint/2010/main" val="2742263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ts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pic>
        <p:nvPicPr>
          <p:cNvPr id="4" name="Picture 3">
            <a:extLst>
              <a:ext uri="{FF2B5EF4-FFF2-40B4-BE49-F238E27FC236}">
                <a16:creationId xmlns:a16="http://schemas.microsoft.com/office/drawing/2014/main" id="{80D2A033-ABBC-394E-A536-802FBF18F261}"/>
              </a:ext>
            </a:extLst>
          </p:cNvPr>
          <p:cNvPicPr>
            <a:picLocks noChangeAspect="1"/>
          </p:cNvPicPr>
          <p:nvPr userDrawn="1"/>
        </p:nvPicPr>
        <p:blipFill rotWithShape="1">
          <a:blip r:embed="rId3">
            <a:alphaModFix amt="50000"/>
          </a:blip>
          <a:srcRect l="42236" t="48649" r="36206" b="35676"/>
          <a:stretch/>
        </p:blipFill>
        <p:spPr>
          <a:xfrm rot="20700000">
            <a:off x="10359400" y="5135278"/>
            <a:ext cx="2318533" cy="2318535"/>
          </a:xfrm>
          <a:prstGeom prst="rect">
            <a:avLst/>
          </a:prstGeom>
        </p:spPr>
      </p:pic>
      <p:pic>
        <p:nvPicPr>
          <p:cNvPr id="5" name="Picture 4">
            <a:extLst>
              <a:ext uri="{FF2B5EF4-FFF2-40B4-BE49-F238E27FC236}">
                <a16:creationId xmlns:a16="http://schemas.microsoft.com/office/drawing/2014/main" id="{1D77F93C-DE66-F243-8552-88020A8EC067}"/>
              </a:ext>
            </a:extLst>
          </p:cNvPr>
          <p:cNvPicPr>
            <a:picLocks noChangeAspect="1"/>
          </p:cNvPicPr>
          <p:nvPr userDrawn="1"/>
        </p:nvPicPr>
        <p:blipFill rotWithShape="1">
          <a:blip r:embed="rId3">
            <a:alphaModFix amt="50000"/>
          </a:blip>
          <a:srcRect l="42236" t="48649" r="36206" b="35676"/>
          <a:stretch/>
        </p:blipFill>
        <p:spPr>
          <a:xfrm rot="20700000">
            <a:off x="10585358" y="3775867"/>
            <a:ext cx="839024" cy="839025"/>
          </a:xfrm>
          <a:prstGeom prst="rect">
            <a:avLst/>
          </a:prstGeom>
        </p:spPr>
      </p:pic>
      <p:pic>
        <p:nvPicPr>
          <p:cNvPr id="6" name="Picture 5">
            <a:extLst>
              <a:ext uri="{FF2B5EF4-FFF2-40B4-BE49-F238E27FC236}">
                <a16:creationId xmlns:a16="http://schemas.microsoft.com/office/drawing/2014/main" id="{BAEA0E8B-253F-EC49-B65D-7740FAF8617E}"/>
              </a:ext>
            </a:extLst>
          </p:cNvPr>
          <p:cNvPicPr>
            <a:picLocks noChangeAspect="1"/>
          </p:cNvPicPr>
          <p:nvPr userDrawn="1"/>
        </p:nvPicPr>
        <p:blipFill rotWithShape="1">
          <a:blip r:embed="rId3">
            <a:alphaModFix amt="50000"/>
          </a:blip>
          <a:srcRect l="42236" t="48649" r="36206" b="35676"/>
          <a:stretch/>
        </p:blipFill>
        <p:spPr>
          <a:xfrm rot="20700000">
            <a:off x="8375592" y="1801126"/>
            <a:ext cx="1901776" cy="1901778"/>
          </a:xfrm>
          <a:prstGeom prst="rect">
            <a:avLst/>
          </a:prstGeom>
        </p:spPr>
      </p:pic>
      <p:pic>
        <p:nvPicPr>
          <p:cNvPr id="7" name="Picture 6">
            <a:extLst>
              <a:ext uri="{FF2B5EF4-FFF2-40B4-BE49-F238E27FC236}">
                <a16:creationId xmlns:a16="http://schemas.microsoft.com/office/drawing/2014/main" id="{0A0202F4-BB05-D042-A8D9-39782D252F37}"/>
              </a:ext>
            </a:extLst>
          </p:cNvPr>
          <p:cNvPicPr>
            <a:picLocks noChangeAspect="1"/>
          </p:cNvPicPr>
          <p:nvPr userDrawn="1"/>
        </p:nvPicPr>
        <p:blipFill rotWithShape="1">
          <a:blip r:embed="rId3">
            <a:alphaModFix amt="50000"/>
          </a:blip>
          <a:srcRect l="42236" t="48649" r="36206" b="35676"/>
          <a:stretch/>
        </p:blipFill>
        <p:spPr>
          <a:xfrm rot="20700000">
            <a:off x="11612949" y="2269212"/>
            <a:ext cx="839024" cy="839025"/>
          </a:xfrm>
          <a:prstGeom prst="rect">
            <a:avLst/>
          </a:prstGeom>
        </p:spPr>
      </p:pic>
      <p:pic>
        <p:nvPicPr>
          <p:cNvPr id="9" name="Picture 8">
            <a:extLst>
              <a:ext uri="{FF2B5EF4-FFF2-40B4-BE49-F238E27FC236}">
                <a16:creationId xmlns:a16="http://schemas.microsoft.com/office/drawing/2014/main" id="{90D9096B-0DFA-0941-927F-E07E60EB6090}"/>
              </a:ext>
            </a:extLst>
          </p:cNvPr>
          <p:cNvPicPr>
            <a:picLocks noChangeAspect="1"/>
          </p:cNvPicPr>
          <p:nvPr userDrawn="1"/>
        </p:nvPicPr>
        <p:blipFill rotWithShape="1">
          <a:blip r:embed="rId3">
            <a:alphaModFix amt="50000"/>
          </a:blip>
          <a:srcRect l="42236" t="48649" r="36206" b="35676"/>
          <a:stretch/>
        </p:blipFill>
        <p:spPr>
          <a:xfrm rot="20700000">
            <a:off x="8856748" y="4418482"/>
            <a:ext cx="1178319" cy="1178320"/>
          </a:xfrm>
          <a:prstGeom prst="rect">
            <a:avLst/>
          </a:prstGeom>
        </p:spPr>
      </p:pic>
      <p:pic>
        <p:nvPicPr>
          <p:cNvPr id="10" name="Picture 9">
            <a:extLst>
              <a:ext uri="{FF2B5EF4-FFF2-40B4-BE49-F238E27FC236}">
                <a16:creationId xmlns:a16="http://schemas.microsoft.com/office/drawing/2014/main" id="{42429DDE-216A-CF43-BDA2-F719EB651F58}"/>
              </a:ext>
            </a:extLst>
          </p:cNvPr>
          <p:cNvPicPr>
            <a:picLocks noChangeAspect="1"/>
          </p:cNvPicPr>
          <p:nvPr userDrawn="1"/>
        </p:nvPicPr>
        <p:blipFill rotWithShape="1">
          <a:blip r:embed="rId3">
            <a:alphaModFix amt="50000"/>
          </a:blip>
          <a:srcRect l="42236" t="48649" r="36206" b="35676"/>
          <a:stretch/>
        </p:blipFill>
        <p:spPr>
          <a:xfrm rot="20700000">
            <a:off x="10555771" y="1885283"/>
            <a:ext cx="260385" cy="260385"/>
          </a:xfrm>
          <a:prstGeom prst="rect">
            <a:avLst/>
          </a:prstGeom>
        </p:spPr>
      </p:pic>
      <p:pic>
        <p:nvPicPr>
          <p:cNvPr id="11" name="Picture 10">
            <a:extLst>
              <a:ext uri="{FF2B5EF4-FFF2-40B4-BE49-F238E27FC236}">
                <a16:creationId xmlns:a16="http://schemas.microsoft.com/office/drawing/2014/main" id="{C67B6329-3108-304E-AC21-E5F7C79A6490}"/>
              </a:ext>
            </a:extLst>
          </p:cNvPr>
          <p:cNvPicPr>
            <a:picLocks noChangeAspect="1"/>
          </p:cNvPicPr>
          <p:nvPr userDrawn="1"/>
        </p:nvPicPr>
        <p:blipFill rotWithShape="1">
          <a:blip r:embed="rId3">
            <a:alphaModFix amt="50000"/>
          </a:blip>
          <a:srcRect l="42236" t="48649" r="36206" b="35676"/>
          <a:stretch/>
        </p:blipFill>
        <p:spPr>
          <a:xfrm rot="20700000">
            <a:off x="8580321" y="6272685"/>
            <a:ext cx="260385" cy="260385"/>
          </a:xfrm>
          <a:prstGeom prst="rect">
            <a:avLst/>
          </a:prstGeom>
        </p:spPr>
      </p:pic>
      <p:pic>
        <p:nvPicPr>
          <p:cNvPr id="12" name="Picture 11">
            <a:extLst>
              <a:ext uri="{FF2B5EF4-FFF2-40B4-BE49-F238E27FC236}">
                <a16:creationId xmlns:a16="http://schemas.microsoft.com/office/drawing/2014/main" id="{431B2A82-9F9E-D646-847C-5FCB36D8988F}"/>
              </a:ext>
            </a:extLst>
          </p:cNvPr>
          <p:cNvPicPr>
            <a:picLocks noChangeAspect="1"/>
          </p:cNvPicPr>
          <p:nvPr userDrawn="1"/>
        </p:nvPicPr>
        <p:blipFill rotWithShape="1">
          <a:blip r:embed="rId3">
            <a:alphaModFix amt="50000"/>
          </a:blip>
          <a:srcRect l="42236" t="48649" r="36206" b="35676"/>
          <a:stretch/>
        </p:blipFill>
        <p:spPr>
          <a:xfrm rot="20700000">
            <a:off x="8645346" y="427185"/>
            <a:ext cx="839024" cy="839025"/>
          </a:xfrm>
          <a:prstGeom prst="rect">
            <a:avLst/>
          </a:prstGeom>
        </p:spPr>
      </p:pic>
    </p:spTree>
    <p:extLst>
      <p:ext uri="{BB962C8B-B14F-4D97-AF65-F5344CB8AC3E}">
        <p14:creationId xmlns:p14="http://schemas.microsoft.com/office/powerpoint/2010/main" val="1764335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 Teal and Lin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E0C41B-69FF-6C45-B76D-C77578B10071}"/>
              </a:ext>
            </a:extLst>
          </p:cNvPr>
          <p:cNvSpPr/>
          <p:nvPr userDrawn="1"/>
        </p:nvSpPr>
        <p:spPr>
          <a:xfrm>
            <a:off x="0" y="0"/>
            <a:ext cx="42957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pic>
        <p:nvPicPr>
          <p:cNvPr id="4" name="Picture 3">
            <a:extLst>
              <a:ext uri="{FF2B5EF4-FFF2-40B4-BE49-F238E27FC236}">
                <a16:creationId xmlns:a16="http://schemas.microsoft.com/office/drawing/2014/main" id="{71AE3DFC-A247-B340-AB77-8A7B707A1730}"/>
              </a:ext>
            </a:extLst>
          </p:cNvPr>
          <p:cNvPicPr>
            <a:picLocks noChangeAspect="1"/>
          </p:cNvPicPr>
          <p:nvPr userDrawn="1"/>
        </p:nvPicPr>
        <p:blipFill rotWithShape="1">
          <a:blip r:embed="rId3">
            <a:alphaModFix amt="20000"/>
          </a:blip>
          <a:srcRect t="25169" b="14298"/>
          <a:stretch/>
        </p:blipFill>
        <p:spPr>
          <a:xfrm>
            <a:off x="4187824" y="1"/>
            <a:ext cx="8005788" cy="6858000"/>
          </a:xfrm>
          <a:prstGeom prst="rect">
            <a:avLst/>
          </a:prstGeom>
        </p:spPr>
      </p:pic>
    </p:spTree>
    <p:extLst>
      <p:ext uri="{BB962C8B-B14F-4D97-AF65-F5344CB8AC3E}">
        <p14:creationId xmlns:p14="http://schemas.microsoft.com/office/powerpoint/2010/main" val="1888156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E79C81D3-2073-3B48-9688-7B93B2C89BDF}"/>
              </a:ext>
            </a:extLst>
          </p:cNvPr>
          <p:cNvSpPr/>
          <p:nvPr userDrawn="1"/>
        </p:nvSpPr>
        <p:spPr>
          <a:xfrm>
            <a:off x="0" y="0"/>
            <a:ext cx="6096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4439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 Teal and Lines">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E79C81D3-2073-3B48-9688-7B93B2C89BDF}"/>
              </a:ext>
            </a:extLst>
          </p:cNvPr>
          <p:cNvSpPr/>
          <p:nvPr userDrawn="1"/>
        </p:nvSpPr>
        <p:spPr>
          <a:xfrm>
            <a:off x="0" y="0"/>
            <a:ext cx="6096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5257DA7-BF88-824C-825F-903D796B923E}"/>
              </a:ext>
            </a:extLst>
          </p:cNvPr>
          <p:cNvPicPr>
            <a:picLocks noChangeAspect="1"/>
          </p:cNvPicPr>
          <p:nvPr userDrawn="1"/>
        </p:nvPicPr>
        <p:blipFill rotWithShape="1">
          <a:blip r:embed="rId3">
            <a:alphaModFix amt="20000"/>
          </a:blip>
          <a:srcRect t="25169" b="14298"/>
          <a:stretch/>
        </p:blipFill>
        <p:spPr>
          <a:xfrm>
            <a:off x="4187824" y="1"/>
            <a:ext cx="8005788" cy="6858000"/>
          </a:xfrm>
          <a:prstGeom prst="rect">
            <a:avLst/>
          </a:prstGeom>
        </p:spPr>
      </p:pic>
    </p:spTree>
    <p:extLst>
      <p:ext uri="{BB962C8B-B14F-4D97-AF65-F5344CB8AC3E}">
        <p14:creationId xmlns:p14="http://schemas.microsoft.com/office/powerpoint/2010/main" val="1208197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887C-9EC9-3940-A7E1-44CDD7F2C5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942C29-5ABA-9644-AE48-252F38AEF2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AE973-318A-AB42-B60B-3E3A4576FEFB}"/>
              </a:ext>
            </a:extLst>
          </p:cNvPr>
          <p:cNvSpPr>
            <a:spLocks noGrp="1"/>
          </p:cNvSpPr>
          <p:nvPr>
            <p:ph type="dt" sz="half" idx="10"/>
          </p:nvPr>
        </p:nvSpPr>
        <p:spPr/>
        <p:txBody>
          <a:bodyPr/>
          <a:lstStyle/>
          <a:p>
            <a:fld id="{E56C51FF-C239-9445-9ECD-74148266961C}" type="datetimeFigureOut">
              <a:rPr lang="en-US" smtClean="0"/>
              <a:t>6/6/2022</a:t>
            </a:fld>
            <a:endParaRPr lang="en-US"/>
          </a:p>
        </p:txBody>
      </p:sp>
      <p:sp>
        <p:nvSpPr>
          <p:cNvPr id="5" name="Footer Placeholder 4">
            <a:extLst>
              <a:ext uri="{FF2B5EF4-FFF2-40B4-BE49-F238E27FC236}">
                <a16:creationId xmlns:a16="http://schemas.microsoft.com/office/drawing/2014/main" id="{511958F9-4C16-A24A-92F3-AD53D88EFB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EF3B4-78D8-2E4F-A157-B2D8C61D199F}"/>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2374116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 Teal and Line Shaddow">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E79C81D3-2073-3B48-9688-7B93B2C89BDF}"/>
              </a:ext>
            </a:extLst>
          </p:cNvPr>
          <p:cNvSpPr/>
          <p:nvPr userDrawn="1"/>
        </p:nvSpPr>
        <p:spPr>
          <a:xfrm>
            <a:off x="0" y="0"/>
            <a:ext cx="6096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49F095BF-102B-1845-8C84-E8824442986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61607" t="32365" r="37077" b="41599"/>
          <a:stretch/>
        </p:blipFill>
        <p:spPr>
          <a:xfrm>
            <a:off x="6076122" y="560597"/>
            <a:ext cx="310092" cy="6297403"/>
          </a:xfrm>
          <a:prstGeom prst="rect">
            <a:avLst/>
          </a:prstGeom>
        </p:spPr>
      </p:pic>
    </p:spTree>
    <p:extLst>
      <p:ext uri="{BB962C8B-B14F-4D97-AF65-F5344CB8AC3E}">
        <p14:creationId xmlns:p14="http://schemas.microsoft.com/office/powerpoint/2010/main" val="3138410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6" name="Rectangle 5">
            <a:extLst>
              <a:ext uri="{FF2B5EF4-FFF2-40B4-BE49-F238E27FC236}">
                <a16:creationId xmlns:a16="http://schemas.microsoft.com/office/drawing/2014/main" id="{D5CBA522-6635-774E-8226-5EA89DF25AB0}"/>
              </a:ext>
            </a:extLst>
          </p:cNvPr>
          <p:cNvSpPr/>
          <p:nvPr userDrawn="1"/>
        </p:nvSpPr>
        <p:spPr>
          <a:xfrm>
            <a:off x="-1" y="0"/>
            <a:ext cx="80041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1304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 Teal and Lines">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6" name="Rectangle 5">
            <a:extLst>
              <a:ext uri="{FF2B5EF4-FFF2-40B4-BE49-F238E27FC236}">
                <a16:creationId xmlns:a16="http://schemas.microsoft.com/office/drawing/2014/main" id="{D5CBA522-6635-774E-8226-5EA89DF25AB0}"/>
              </a:ext>
            </a:extLst>
          </p:cNvPr>
          <p:cNvSpPr/>
          <p:nvPr userDrawn="1"/>
        </p:nvSpPr>
        <p:spPr>
          <a:xfrm>
            <a:off x="-1" y="0"/>
            <a:ext cx="80041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1D49597-3330-C64D-AEDB-1262D3199F06}"/>
              </a:ext>
            </a:extLst>
          </p:cNvPr>
          <p:cNvPicPr>
            <a:picLocks noChangeAspect="1"/>
          </p:cNvPicPr>
          <p:nvPr userDrawn="1"/>
        </p:nvPicPr>
        <p:blipFill rotWithShape="1">
          <a:blip r:embed="rId3">
            <a:alphaModFix amt="20000"/>
          </a:blip>
          <a:srcRect t="25169" b="14298"/>
          <a:stretch/>
        </p:blipFill>
        <p:spPr>
          <a:xfrm>
            <a:off x="4187824" y="1"/>
            <a:ext cx="8005788" cy="6858000"/>
          </a:xfrm>
          <a:prstGeom prst="rect">
            <a:avLst/>
          </a:prstGeom>
        </p:spPr>
      </p:pic>
    </p:spTree>
    <p:extLst>
      <p:ext uri="{BB962C8B-B14F-4D97-AF65-F5344CB8AC3E}">
        <p14:creationId xmlns:p14="http://schemas.microsoft.com/office/powerpoint/2010/main" val="3703915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Teal and Line Shaddow">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6" name="Rectangle 5">
            <a:extLst>
              <a:ext uri="{FF2B5EF4-FFF2-40B4-BE49-F238E27FC236}">
                <a16:creationId xmlns:a16="http://schemas.microsoft.com/office/drawing/2014/main" id="{D5CBA522-6635-774E-8226-5EA89DF25AB0}"/>
              </a:ext>
            </a:extLst>
          </p:cNvPr>
          <p:cNvSpPr/>
          <p:nvPr userDrawn="1"/>
        </p:nvSpPr>
        <p:spPr>
          <a:xfrm>
            <a:off x="-1" y="0"/>
            <a:ext cx="80041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4" name="Graphic 3">
            <a:extLst>
              <a:ext uri="{FF2B5EF4-FFF2-40B4-BE49-F238E27FC236}">
                <a16:creationId xmlns:a16="http://schemas.microsoft.com/office/drawing/2014/main" id="{5069902A-FC18-184F-AFA3-B8188EEA470C}"/>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61607" t="32365" r="37077" b="41599"/>
          <a:stretch/>
        </p:blipFill>
        <p:spPr>
          <a:xfrm>
            <a:off x="7994235" y="560597"/>
            <a:ext cx="310092" cy="6297403"/>
          </a:xfrm>
          <a:prstGeom prst="rect">
            <a:avLst/>
          </a:prstGeom>
        </p:spPr>
      </p:pic>
    </p:spTree>
    <p:extLst>
      <p:ext uri="{BB962C8B-B14F-4D97-AF65-F5344CB8AC3E}">
        <p14:creationId xmlns:p14="http://schemas.microsoft.com/office/powerpoint/2010/main" val="784904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4187825" y="0"/>
            <a:ext cx="80041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spTree>
    <p:extLst>
      <p:ext uri="{BB962C8B-B14F-4D97-AF65-F5344CB8AC3E}">
        <p14:creationId xmlns:p14="http://schemas.microsoft.com/office/powerpoint/2010/main" val="3023083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A940-CAF5-3341-9126-99C37C80F729}"/>
              </a:ext>
            </a:extLst>
          </p:cNvPr>
          <p:cNvSpPr/>
          <p:nvPr userDrawn="1"/>
        </p:nvSpPr>
        <p:spPr>
          <a:xfrm>
            <a:off x="6096000" y="0"/>
            <a:ext cx="6096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7" name="Picture 6" descr="A picture containing text&#10;&#10;Description automatically generated">
            <a:extLst>
              <a:ext uri="{FF2B5EF4-FFF2-40B4-BE49-F238E27FC236}">
                <a16:creationId xmlns:a16="http://schemas.microsoft.com/office/drawing/2014/main" id="{42EEF915-CD5C-514B-840D-FB7C851275B3}"/>
              </a:ext>
            </a:extLst>
          </p:cNvPr>
          <p:cNvPicPr>
            <a:picLocks noChangeAspect="1"/>
          </p:cNvPicPr>
          <p:nvPr userDrawn="1"/>
        </p:nvPicPr>
        <p:blipFill>
          <a:blip r:embed="rId2"/>
          <a:stretch>
            <a:fillRect/>
          </a:stretch>
        </p:blipFill>
        <p:spPr>
          <a:xfrm>
            <a:off x="9912348" y="296863"/>
            <a:ext cx="1908176" cy="772435"/>
          </a:xfrm>
          <a:prstGeom prst="rect">
            <a:avLst/>
          </a:prstGeom>
        </p:spPr>
      </p:pic>
    </p:spTree>
    <p:extLst>
      <p:ext uri="{BB962C8B-B14F-4D97-AF65-F5344CB8AC3E}">
        <p14:creationId xmlns:p14="http://schemas.microsoft.com/office/powerpoint/2010/main" val="148361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3675C6-04B5-A548-B314-F7B6D9EBF189}"/>
              </a:ext>
            </a:extLst>
          </p:cNvPr>
          <p:cNvSpPr/>
          <p:nvPr userDrawn="1"/>
        </p:nvSpPr>
        <p:spPr>
          <a:xfrm>
            <a:off x="8003786" y="0"/>
            <a:ext cx="418782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12A5ED1-7D8B-8141-90EE-60FAAA6EC92E}"/>
              </a:ext>
            </a:extLst>
          </p:cNvPr>
          <p:cNvPicPr>
            <a:picLocks noChangeAspect="1"/>
          </p:cNvPicPr>
          <p:nvPr userDrawn="1"/>
        </p:nvPicPr>
        <p:blipFill>
          <a:blip r:embed="rId2"/>
          <a:stretch>
            <a:fillRect/>
          </a:stretch>
        </p:blipFill>
        <p:spPr>
          <a:xfrm>
            <a:off x="9912348" y="296863"/>
            <a:ext cx="1908176" cy="772435"/>
          </a:xfrm>
          <a:prstGeom prst="rect">
            <a:avLst/>
          </a:prstGeom>
        </p:spPr>
      </p:pic>
    </p:spTree>
    <p:extLst>
      <p:ext uri="{BB962C8B-B14F-4D97-AF65-F5344CB8AC3E}">
        <p14:creationId xmlns:p14="http://schemas.microsoft.com/office/powerpoint/2010/main" val="426100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2192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spTree>
    <p:extLst>
      <p:ext uri="{BB962C8B-B14F-4D97-AF65-F5344CB8AC3E}">
        <p14:creationId xmlns:p14="http://schemas.microsoft.com/office/powerpoint/2010/main" val="1446696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rcles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pic>
        <p:nvPicPr>
          <p:cNvPr id="3" name="Picture 2">
            <a:extLst>
              <a:ext uri="{FF2B5EF4-FFF2-40B4-BE49-F238E27FC236}">
                <a16:creationId xmlns:a16="http://schemas.microsoft.com/office/drawing/2014/main" id="{38E6EBE8-0A72-9E4F-A761-9342F6E6CA92}"/>
              </a:ext>
            </a:extLst>
          </p:cNvPr>
          <p:cNvPicPr>
            <a:picLocks noChangeAspect="1"/>
          </p:cNvPicPr>
          <p:nvPr userDrawn="1"/>
        </p:nvPicPr>
        <p:blipFill rotWithShape="1">
          <a:blip r:embed="rId3">
            <a:alphaModFix amt="50000"/>
          </a:blip>
          <a:srcRect l="42146" t="44779" r="45142" b="38721"/>
          <a:stretch/>
        </p:blipFill>
        <p:spPr>
          <a:xfrm>
            <a:off x="9101471" y="939113"/>
            <a:ext cx="3090530" cy="5918887"/>
          </a:xfrm>
          <a:prstGeom prst="rect">
            <a:avLst/>
          </a:prstGeom>
        </p:spPr>
      </p:pic>
    </p:spTree>
    <p:extLst>
      <p:ext uri="{BB962C8B-B14F-4D97-AF65-F5344CB8AC3E}">
        <p14:creationId xmlns:p14="http://schemas.microsoft.com/office/powerpoint/2010/main" val="57734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ircles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2192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pic>
        <p:nvPicPr>
          <p:cNvPr id="6" name="Picture 5">
            <a:extLst>
              <a:ext uri="{FF2B5EF4-FFF2-40B4-BE49-F238E27FC236}">
                <a16:creationId xmlns:a16="http://schemas.microsoft.com/office/drawing/2014/main" id="{B7493131-0071-9343-8BB9-5937799C213F}"/>
              </a:ext>
            </a:extLst>
          </p:cNvPr>
          <p:cNvPicPr>
            <a:picLocks noChangeAspect="1"/>
          </p:cNvPicPr>
          <p:nvPr userDrawn="1"/>
        </p:nvPicPr>
        <p:blipFill rotWithShape="1">
          <a:blip r:embed="rId4">
            <a:alphaModFix amt="50000"/>
          </a:blip>
          <a:srcRect l="41935" t="45045" r="42085" b="37103"/>
          <a:stretch/>
        </p:blipFill>
        <p:spPr>
          <a:xfrm>
            <a:off x="8736227" y="1161536"/>
            <a:ext cx="3455773" cy="5696464"/>
          </a:xfrm>
          <a:prstGeom prst="rect">
            <a:avLst/>
          </a:prstGeom>
        </p:spPr>
      </p:pic>
    </p:spTree>
    <p:extLst>
      <p:ext uri="{BB962C8B-B14F-4D97-AF65-F5344CB8AC3E}">
        <p14:creationId xmlns:p14="http://schemas.microsoft.com/office/powerpoint/2010/main" val="2910691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26150-6BE4-6241-B5CF-DCC5ED989B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E98C8D-DAD0-B543-BA6D-94381FF580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98AAFE3-4084-B342-B2B1-261AF600DC26}"/>
              </a:ext>
            </a:extLst>
          </p:cNvPr>
          <p:cNvSpPr>
            <a:spLocks noGrp="1"/>
          </p:cNvSpPr>
          <p:nvPr>
            <p:ph type="dt" sz="half" idx="10"/>
          </p:nvPr>
        </p:nvSpPr>
        <p:spPr/>
        <p:txBody>
          <a:bodyPr/>
          <a:lstStyle/>
          <a:p>
            <a:fld id="{E56C51FF-C239-9445-9ECD-74148266961C}" type="datetimeFigureOut">
              <a:rPr lang="en-US" smtClean="0"/>
              <a:t>6/6/2022</a:t>
            </a:fld>
            <a:endParaRPr lang="en-US"/>
          </a:p>
        </p:txBody>
      </p:sp>
      <p:sp>
        <p:nvSpPr>
          <p:cNvPr id="5" name="Footer Placeholder 4">
            <a:extLst>
              <a:ext uri="{FF2B5EF4-FFF2-40B4-BE49-F238E27FC236}">
                <a16:creationId xmlns:a16="http://schemas.microsoft.com/office/drawing/2014/main" id="{C8502E8B-ABF1-4F42-85FD-960BC1429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0CDBEE-1C17-2644-A88B-7800A93D6971}"/>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1089028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ing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pic>
        <p:nvPicPr>
          <p:cNvPr id="3" name="Picture 2">
            <a:extLst>
              <a:ext uri="{FF2B5EF4-FFF2-40B4-BE49-F238E27FC236}">
                <a16:creationId xmlns:a16="http://schemas.microsoft.com/office/drawing/2014/main" id="{915FA825-007D-4C43-8946-1CB5D273ABB5}"/>
              </a:ext>
            </a:extLst>
          </p:cNvPr>
          <p:cNvPicPr>
            <a:picLocks noChangeAspect="1"/>
          </p:cNvPicPr>
          <p:nvPr userDrawn="1"/>
        </p:nvPicPr>
        <p:blipFill rotWithShape="1">
          <a:blip r:embed="rId3">
            <a:alphaModFix amt="50000"/>
          </a:blip>
          <a:srcRect l="42236" t="48649" r="36206" b="35676"/>
          <a:stretch/>
        </p:blipFill>
        <p:spPr>
          <a:xfrm rot="20700000">
            <a:off x="7830440" y="1816439"/>
            <a:ext cx="5721178" cy="5721183"/>
          </a:xfrm>
          <a:prstGeom prst="rect">
            <a:avLst/>
          </a:prstGeom>
        </p:spPr>
      </p:pic>
      <p:sp>
        <p:nvSpPr>
          <p:cNvPr id="4" name="Oval 3">
            <a:extLst>
              <a:ext uri="{FF2B5EF4-FFF2-40B4-BE49-F238E27FC236}">
                <a16:creationId xmlns:a16="http://schemas.microsoft.com/office/drawing/2014/main" id="{71B5BC12-9B70-2B45-A57B-30ABEA441BB7}"/>
              </a:ext>
            </a:extLst>
          </p:cNvPr>
          <p:cNvSpPr/>
          <p:nvPr userDrawn="1"/>
        </p:nvSpPr>
        <p:spPr>
          <a:xfrm>
            <a:off x="8841635" y="2827636"/>
            <a:ext cx="3698788" cy="36987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112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ing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2192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pic>
        <p:nvPicPr>
          <p:cNvPr id="7" name="Picture 6">
            <a:extLst>
              <a:ext uri="{FF2B5EF4-FFF2-40B4-BE49-F238E27FC236}">
                <a16:creationId xmlns:a16="http://schemas.microsoft.com/office/drawing/2014/main" id="{D7B10D6B-FA4E-C64C-80CB-C26EB625392C}"/>
              </a:ext>
            </a:extLst>
          </p:cNvPr>
          <p:cNvPicPr>
            <a:picLocks noChangeAspect="1"/>
          </p:cNvPicPr>
          <p:nvPr userDrawn="1"/>
        </p:nvPicPr>
        <p:blipFill rotWithShape="1">
          <a:blip r:embed="rId4">
            <a:alphaModFix amt="50000"/>
          </a:blip>
          <a:srcRect l="41988" t="48648" r="36206" b="35496"/>
          <a:stretch/>
        </p:blipFill>
        <p:spPr>
          <a:xfrm rot="19800000">
            <a:off x="7806389" y="1941002"/>
            <a:ext cx="5576706" cy="5576706"/>
          </a:xfrm>
          <a:prstGeom prst="rect">
            <a:avLst/>
          </a:prstGeom>
        </p:spPr>
      </p:pic>
      <p:sp>
        <p:nvSpPr>
          <p:cNvPr id="9" name="Oval 8">
            <a:extLst>
              <a:ext uri="{FF2B5EF4-FFF2-40B4-BE49-F238E27FC236}">
                <a16:creationId xmlns:a16="http://schemas.microsoft.com/office/drawing/2014/main" id="{690F0DEB-57AB-6B46-A742-550FA8584794}"/>
              </a:ext>
            </a:extLst>
          </p:cNvPr>
          <p:cNvSpPr/>
          <p:nvPr userDrawn="1"/>
        </p:nvSpPr>
        <p:spPr>
          <a:xfrm>
            <a:off x="8745348" y="2879961"/>
            <a:ext cx="3698788" cy="3698788"/>
          </a:xfrm>
          <a:prstGeom prst="ellipse">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82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ots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2192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pic>
        <p:nvPicPr>
          <p:cNvPr id="10" name="Picture 9">
            <a:extLst>
              <a:ext uri="{FF2B5EF4-FFF2-40B4-BE49-F238E27FC236}">
                <a16:creationId xmlns:a16="http://schemas.microsoft.com/office/drawing/2014/main" id="{CD137945-847D-DD4B-B75C-150F4DD9B866}"/>
              </a:ext>
            </a:extLst>
          </p:cNvPr>
          <p:cNvPicPr>
            <a:picLocks noChangeAspect="1"/>
          </p:cNvPicPr>
          <p:nvPr userDrawn="1"/>
        </p:nvPicPr>
        <p:blipFill rotWithShape="1">
          <a:blip r:embed="rId4">
            <a:alphaModFix amt="50000"/>
          </a:blip>
          <a:srcRect l="41988" t="48648" r="36206" b="35496"/>
          <a:stretch/>
        </p:blipFill>
        <p:spPr>
          <a:xfrm rot="19800000">
            <a:off x="10355446" y="5079507"/>
            <a:ext cx="2448244" cy="2448244"/>
          </a:xfrm>
          <a:prstGeom prst="rect">
            <a:avLst/>
          </a:prstGeom>
        </p:spPr>
      </p:pic>
      <p:pic>
        <p:nvPicPr>
          <p:cNvPr id="11" name="Picture 10">
            <a:extLst>
              <a:ext uri="{FF2B5EF4-FFF2-40B4-BE49-F238E27FC236}">
                <a16:creationId xmlns:a16="http://schemas.microsoft.com/office/drawing/2014/main" id="{425DD202-2248-1D4B-AF19-4ECC41FFEA89}"/>
              </a:ext>
            </a:extLst>
          </p:cNvPr>
          <p:cNvPicPr>
            <a:picLocks noChangeAspect="1"/>
          </p:cNvPicPr>
          <p:nvPr userDrawn="1"/>
        </p:nvPicPr>
        <p:blipFill rotWithShape="1">
          <a:blip r:embed="rId4">
            <a:alphaModFix amt="50000"/>
          </a:blip>
          <a:srcRect l="41988" t="48648" r="36206" b="35496"/>
          <a:stretch/>
        </p:blipFill>
        <p:spPr>
          <a:xfrm rot="19800000">
            <a:off x="8360550" y="1842934"/>
            <a:ext cx="1931860" cy="1931860"/>
          </a:xfrm>
          <a:prstGeom prst="rect">
            <a:avLst/>
          </a:prstGeom>
        </p:spPr>
      </p:pic>
      <p:pic>
        <p:nvPicPr>
          <p:cNvPr id="12" name="Picture 11">
            <a:extLst>
              <a:ext uri="{FF2B5EF4-FFF2-40B4-BE49-F238E27FC236}">
                <a16:creationId xmlns:a16="http://schemas.microsoft.com/office/drawing/2014/main" id="{CD2C5C3E-06C4-6F43-9B6F-B4552945064D}"/>
              </a:ext>
            </a:extLst>
          </p:cNvPr>
          <p:cNvPicPr>
            <a:picLocks noChangeAspect="1"/>
          </p:cNvPicPr>
          <p:nvPr userDrawn="1"/>
        </p:nvPicPr>
        <p:blipFill rotWithShape="1">
          <a:blip r:embed="rId4">
            <a:alphaModFix amt="50000"/>
          </a:blip>
          <a:srcRect l="41988" t="48648" r="36206" b="35496"/>
          <a:stretch/>
        </p:blipFill>
        <p:spPr>
          <a:xfrm rot="19800000">
            <a:off x="8844687" y="4415440"/>
            <a:ext cx="1202439" cy="1202439"/>
          </a:xfrm>
          <a:prstGeom prst="rect">
            <a:avLst/>
          </a:prstGeom>
        </p:spPr>
      </p:pic>
      <p:pic>
        <p:nvPicPr>
          <p:cNvPr id="13" name="Picture 12">
            <a:extLst>
              <a:ext uri="{FF2B5EF4-FFF2-40B4-BE49-F238E27FC236}">
                <a16:creationId xmlns:a16="http://schemas.microsoft.com/office/drawing/2014/main" id="{CD4897B8-E2A8-5344-898E-A7C75BE20771}"/>
              </a:ext>
            </a:extLst>
          </p:cNvPr>
          <p:cNvPicPr>
            <a:picLocks noChangeAspect="1"/>
          </p:cNvPicPr>
          <p:nvPr userDrawn="1"/>
        </p:nvPicPr>
        <p:blipFill rotWithShape="1">
          <a:blip r:embed="rId4">
            <a:alphaModFix amt="50000"/>
          </a:blip>
          <a:srcRect l="41988" t="48648" r="36206" b="35496"/>
          <a:stretch/>
        </p:blipFill>
        <p:spPr>
          <a:xfrm rot="19800000">
            <a:off x="8682108" y="467773"/>
            <a:ext cx="757849" cy="757849"/>
          </a:xfrm>
          <a:prstGeom prst="rect">
            <a:avLst/>
          </a:prstGeom>
        </p:spPr>
      </p:pic>
      <p:pic>
        <p:nvPicPr>
          <p:cNvPr id="14" name="Picture 13">
            <a:extLst>
              <a:ext uri="{FF2B5EF4-FFF2-40B4-BE49-F238E27FC236}">
                <a16:creationId xmlns:a16="http://schemas.microsoft.com/office/drawing/2014/main" id="{F19C0D9D-0EAA-7943-B589-079A933D769B}"/>
              </a:ext>
            </a:extLst>
          </p:cNvPr>
          <p:cNvPicPr>
            <a:picLocks noChangeAspect="1"/>
          </p:cNvPicPr>
          <p:nvPr userDrawn="1"/>
        </p:nvPicPr>
        <p:blipFill rotWithShape="1">
          <a:blip r:embed="rId4">
            <a:alphaModFix amt="50000"/>
          </a:blip>
          <a:srcRect l="41988" t="48648" r="36206" b="35496"/>
          <a:stretch/>
        </p:blipFill>
        <p:spPr>
          <a:xfrm rot="19800000">
            <a:off x="11635373" y="2284216"/>
            <a:ext cx="757849" cy="757849"/>
          </a:xfrm>
          <a:prstGeom prst="rect">
            <a:avLst/>
          </a:prstGeom>
        </p:spPr>
      </p:pic>
      <p:pic>
        <p:nvPicPr>
          <p:cNvPr id="15" name="Picture 14">
            <a:extLst>
              <a:ext uri="{FF2B5EF4-FFF2-40B4-BE49-F238E27FC236}">
                <a16:creationId xmlns:a16="http://schemas.microsoft.com/office/drawing/2014/main" id="{8903BE03-4D2C-9249-90CF-7B3BEBDEDCC6}"/>
              </a:ext>
            </a:extLst>
          </p:cNvPr>
          <p:cNvPicPr>
            <a:picLocks noChangeAspect="1"/>
          </p:cNvPicPr>
          <p:nvPr userDrawn="1"/>
        </p:nvPicPr>
        <p:blipFill rotWithShape="1">
          <a:blip r:embed="rId4">
            <a:alphaModFix amt="50000"/>
          </a:blip>
          <a:srcRect l="41988" t="48648" r="36206" b="35496"/>
          <a:stretch/>
        </p:blipFill>
        <p:spPr>
          <a:xfrm rot="19800000">
            <a:off x="10609762" y="3828811"/>
            <a:ext cx="757849" cy="757849"/>
          </a:xfrm>
          <a:prstGeom prst="rect">
            <a:avLst/>
          </a:prstGeom>
        </p:spPr>
      </p:pic>
      <p:pic>
        <p:nvPicPr>
          <p:cNvPr id="16" name="Picture 15">
            <a:extLst>
              <a:ext uri="{FF2B5EF4-FFF2-40B4-BE49-F238E27FC236}">
                <a16:creationId xmlns:a16="http://schemas.microsoft.com/office/drawing/2014/main" id="{9031D330-C626-7B46-9BD2-D85E00D7A5B3}"/>
              </a:ext>
            </a:extLst>
          </p:cNvPr>
          <p:cNvPicPr>
            <a:picLocks noChangeAspect="1"/>
          </p:cNvPicPr>
          <p:nvPr userDrawn="1"/>
        </p:nvPicPr>
        <p:blipFill rotWithShape="1">
          <a:blip r:embed="rId4">
            <a:alphaModFix amt="50000"/>
          </a:blip>
          <a:srcRect l="41988" t="48648" r="36206" b="35496"/>
          <a:stretch/>
        </p:blipFill>
        <p:spPr>
          <a:xfrm rot="19800000">
            <a:off x="8590425" y="6295330"/>
            <a:ext cx="215095" cy="215095"/>
          </a:xfrm>
          <a:prstGeom prst="rect">
            <a:avLst/>
          </a:prstGeom>
        </p:spPr>
      </p:pic>
      <p:pic>
        <p:nvPicPr>
          <p:cNvPr id="17" name="Picture 16">
            <a:extLst>
              <a:ext uri="{FF2B5EF4-FFF2-40B4-BE49-F238E27FC236}">
                <a16:creationId xmlns:a16="http://schemas.microsoft.com/office/drawing/2014/main" id="{1ED25077-5EDB-CA42-BCE8-4DE22976927E}"/>
              </a:ext>
            </a:extLst>
          </p:cNvPr>
          <p:cNvPicPr>
            <a:picLocks noChangeAspect="1"/>
          </p:cNvPicPr>
          <p:nvPr userDrawn="1"/>
        </p:nvPicPr>
        <p:blipFill rotWithShape="1">
          <a:blip r:embed="rId4">
            <a:alphaModFix amt="50000"/>
          </a:blip>
          <a:srcRect l="41988" t="48648" r="36206" b="35496"/>
          <a:stretch/>
        </p:blipFill>
        <p:spPr>
          <a:xfrm rot="19800000">
            <a:off x="10592219" y="1896324"/>
            <a:ext cx="215095" cy="215095"/>
          </a:xfrm>
          <a:prstGeom prst="rect">
            <a:avLst/>
          </a:prstGeom>
        </p:spPr>
      </p:pic>
    </p:spTree>
    <p:extLst>
      <p:ext uri="{BB962C8B-B14F-4D97-AF65-F5344CB8AC3E}">
        <p14:creationId xmlns:p14="http://schemas.microsoft.com/office/powerpoint/2010/main" val="40242970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Tree>
    <p:extLst>
      <p:ext uri="{BB962C8B-B14F-4D97-AF65-F5344CB8AC3E}">
        <p14:creationId xmlns:p14="http://schemas.microsoft.com/office/powerpoint/2010/main" val="359253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4369-4BA0-034F-9C51-16D0C3915A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C4AA3B-173B-464D-BBD7-4741634FB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7F4D5E-76F5-6D49-A374-47B3477FA1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F03120-F6C0-F645-8154-4DA6D37CFEBD}"/>
              </a:ext>
            </a:extLst>
          </p:cNvPr>
          <p:cNvSpPr>
            <a:spLocks noGrp="1"/>
          </p:cNvSpPr>
          <p:nvPr>
            <p:ph type="dt" sz="half" idx="10"/>
          </p:nvPr>
        </p:nvSpPr>
        <p:spPr/>
        <p:txBody>
          <a:bodyPr/>
          <a:lstStyle/>
          <a:p>
            <a:fld id="{E56C51FF-C239-9445-9ECD-74148266961C}" type="datetimeFigureOut">
              <a:rPr lang="en-US" smtClean="0"/>
              <a:t>6/6/2022</a:t>
            </a:fld>
            <a:endParaRPr lang="en-US"/>
          </a:p>
        </p:txBody>
      </p:sp>
      <p:sp>
        <p:nvSpPr>
          <p:cNvPr id="6" name="Footer Placeholder 5">
            <a:extLst>
              <a:ext uri="{FF2B5EF4-FFF2-40B4-BE49-F238E27FC236}">
                <a16:creationId xmlns:a16="http://schemas.microsoft.com/office/drawing/2014/main" id="{C0C233DB-93E6-2B4A-9937-028574872F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94419E-BB91-D744-82A3-12E94449C5D2}"/>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553417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DD00-69A6-E445-BAA9-0A824E2E34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1FA092-A5D0-F841-8025-4AC9982004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476F61-EFB8-004F-BBE0-2F1DFF1650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7C57D4-54FC-474E-98E2-ECF0085EC9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52DE0E-D851-4447-AC2A-30DD518CB9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53CF2B-FC31-AF41-AD64-38AF1F14F0AF}"/>
              </a:ext>
            </a:extLst>
          </p:cNvPr>
          <p:cNvSpPr>
            <a:spLocks noGrp="1"/>
          </p:cNvSpPr>
          <p:nvPr>
            <p:ph type="dt" sz="half" idx="10"/>
          </p:nvPr>
        </p:nvSpPr>
        <p:spPr/>
        <p:txBody>
          <a:bodyPr/>
          <a:lstStyle/>
          <a:p>
            <a:fld id="{E56C51FF-C239-9445-9ECD-74148266961C}" type="datetimeFigureOut">
              <a:rPr lang="en-US" smtClean="0"/>
              <a:t>6/6/2022</a:t>
            </a:fld>
            <a:endParaRPr lang="en-US"/>
          </a:p>
        </p:txBody>
      </p:sp>
      <p:sp>
        <p:nvSpPr>
          <p:cNvPr id="8" name="Footer Placeholder 7">
            <a:extLst>
              <a:ext uri="{FF2B5EF4-FFF2-40B4-BE49-F238E27FC236}">
                <a16:creationId xmlns:a16="http://schemas.microsoft.com/office/drawing/2014/main" id="{FE042A99-7C81-9641-B80C-3F6AC112F5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C60893-A8D2-C047-A422-F62C21AA9A90}"/>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43516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A149-EEEF-0742-9E41-915EA81381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49EE77-1028-4F46-9D95-587C2145E895}"/>
              </a:ext>
            </a:extLst>
          </p:cNvPr>
          <p:cNvSpPr>
            <a:spLocks noGrp="1"/>
          </p:cNvSpPr>
          <p:nvPr>
            <p:ph type="dt" sz="half" idx="10"/>
          </p:nvPr>
        </p:nvSpPr>
        <p:spPr/>
        <p:txBody>
          <a:bodyPr/>
          <a:lstStyle/>
          <a:p>
            <a:fld id="{E56C51FF-C239-9445-9ECD-74148266961C}" type="datetimeFigureOut">
              <a:rPr lang="en-US" smtClean="0"/>
              <a:t>6/6/2022</a:t>
            </a:fld>
            <a:endParaRPr lang="en-US"/>
          </a:p>
        </p:txBody>
      </p:sp>
      <p:sp>
        <p:nvSpPr>
          <p:cNvPr id="4" name="Footer Placeholder 3">
            <a:extLst>
              <a:ext uri="{FF2B5EF4-FFF2-40B4-BE49-F238E27FC236}">
                <a16:creationId xmlns:a16="http://schemas.microsoft.com/office/drawing/2014/main" id="{3DF9BB33-7998-5641-ACA0-0B3E15D174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2E5FD9-2347-B644-B3DC-20C61612FA08}"/>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2254885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E5E633-19CE-D443-8EA3-5AE694192237}"/>
              </a:ext>
            </a:extLst>
          </p:cNvPr>
          <p:cNvSpPr>
            <a:spLocks noGrp="1"/>
          </p:cNvSpPr>
          <p:nvPr>
            <p:ph type="dt" sz="half" idx="10"/>
          </p:nvPr>
        </p:nvSpPr>
        <p:spPr/>
        <p:txBody>
          <a:bodyPr/>
          <a:lstStyle/>
          <a:p>
            <a:fld id="{E56C51FF-C239-9445-9ECD-74148266961C}" type="datetimeFigureOut">
              <a:rPr lang="en-US" smtClean="0"/>
              <a:t>6/6/2022</a:t>
            </a:fld>
            <a:endParaRPr lang="en-US"/>
          </a:p>
        </p:txBody>
      </p:sp>
      <p:sp>
        <p:nvSpPr>
          <p:cNvPr id="3" name="Footer Placeholder 2">
            <a:extLst>
              <a:ext uri="{FF2B5EF4-FFF2-40B4-BE49-F238E27FC236}">
                <a16:creationId xmlns:a16="http://schemas.microsoft.com/office/drawing/2014/main" id="{17E09120-665F-3F47-BE3E-489485233A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9E7615-990B-4D41-BDE5-41E65B8A9EA9}"/>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440349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13A3-626C-C44B-AC0B-216EE6F5D5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23B1D-FDDF-A047-884D-F5991358CF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76925F-3492-804C-825D-F3D80E2CF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42B6C3-4533-994D-B051-C168F42B00E2}"/>
              </a:ext>
            </a:extLst>
          </p:cNvPr>
          <p:cNvSpPr>
            <a:spLocks noGrp="1"/>
          </p:cNvSpPr>
          <p:nvPr>
            <p:ph type="dt" sz="half" idx="10"/>
          </p:nvPr>
        </p:nvSpPr>
        <p:spPr/>
        <p:txBody>
          <a:bodyPr/>
          <a:lstStyle/>
          <a:p>
            <a:fld id="{E56C51FF-C239-9445-9ECD-74148266961C}" type="datetimeFigureOut">
              <a:rPr lang="en-US" smtClean="0"/>
              <a:t>6/6/2022</a:t>
            </a:fld>
            <a:endParaRPr lang="en-US"/>
          </a:p>
        </p:txBody>
      </p:sp>
      <p:sp>
        <p:nvSpPr>
          <p:cNvPr id="6" name="Footer Placeholder 5">
            <a:extLst>
              <a:ext uri="{FF2B5EF4-FFF2-40B4-BE49-F238E27FC236}">
                <a16:creationId xmlns:a16="http://schemas.microsoft.com/office/drawing/2014/main" id="{7D95CECF-0F61-2C4F-B240-5AB7B9B2C4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C5E97B-A76B-7148-BA2C-705F1506DBDD}"/>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45983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88712-4908-974A-8083-7878CDB6D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64B1AA-0696-2F4E-84A3-AAC5CDBAFD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443A21-EA96-554B-8710-785558D6A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97500B-7412-1E40-AECA-EC87DCDF38D0}"/>
              </a:ext>
            </a:extLst>
          </p:cNvPr>
          <p:cNvSpPr>
            <a:spLocks noGrp="1"/>
          </p:cNvSpPr>
          <p:nvPr>
            <p:ph type="dt" sz="half" idx="10"/>
          </p:nvPr>
        </p:nvSpPr>
        <p:spPr/>
        <p:txBody>
          <a:bodyPr/>
          <a:lstStyle/>
          <a:p>
            <a:fld id="{E56C51FF-C239-9445-9ECD-74148266961C}" type="datetimeFigureOut">
              <a:rPr lang="en-US" smtClean="0"/>
              <a:t>6/6/2022</a:t>
            </a:fld>
            <a:endParaRPr lang="en-US"/>
          </a:p>
        </p:txBody>
      </p:sp>
      <p:sp>
        <p:nvSpPr>
          <p:cNvPr id="6" name="Footer Placeholder 5">
            <a:extLst>
              <a:ext uri="{FF2B5EF4-FFF2-40B4-BE49-F238E27FC236}">
                <a16:creationId xmlns:a16="http://schemas.microsoft.com/office/drawing/2014/main" id="{4FFB5178-6293-F24F-AA90-FB18FD8A4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800EE7-F49B-9F49-B5D6-75DACCFEC614}"/>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385931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3BE9F9-CC1A-E04D-A501-E27099D398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D3BA70-9237-6748-B566-5FE451CE3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57676-74F6-6544-B771-3F3A66C97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C51FF-C239-9445-9ECD-74148266961C}" type="datetimeFigureOut">
              <a:rPr lang="en-US" smtClean="0"/>
              <a:t>6/6/2022</a:t>
            </a:fld>
            <a:endParaRPr lang="en-US"/>
          </a:p>
        </p:txBody>
      </p:sp>
      <p:sp>
        <p:nvSpPr>
          <p:cNvPr id="5" name="Footer Placeholder 4">
            <a:extLst>
              <a:ext uri="{FF2B5EF4-FFF2-40B4-BE49-F238E27FC236}">
                <a16:creationId xmlns:a16="http://schemas.microsoft.com/office/drawing/2014/main" id="{C3F0D1B2-E854-8F40-B552-0CA226FD0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ABA4D3-E171-974F-A77B-A8B9443F57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DBB3B-C6E0-2446-9620-A82B4C90C37B}" type="slidenum">
              <a:rPr lang="en-US" smtClean="0"/>
              <a:t>‹#›</a:t>
            </a:fld>
            <a:endParaRPr lang="en-US"/>
          </a:p>
        </p:txBody>
      </p:sp>
    </p:spTree>
    <p:extLst>
      <p:ext uri="{BB962C8B-B14F-4D97-AF65-F5344CB8AC3E}">
        <p14:creationId xmlns:p14="http://schemas.microsoft.com/office/powerpoint/2010/main" val="2491945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5" r:id="rId12"/>
    <p:sldLayoutId id="2147483706"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5" r:id="rId25"/>
    <p:sldLayoutId id="2147483696" r:id="rId26"/>
    <p:sldLayoutId id="2147483697" r:id="rId27"/>
    <p:sldLayoutId id="2147483699" r:id="rId28"/>
    <p:sldLayoutId id="2147483700" r:id="rId29"/>
    <p:sldLayoutId id="2147483701" r:id="rId30"/>
    <p:sldLayoutId id="2147483702" r:id="rId31"/>
    <p:sldLayoutId id="2147483703" r:id="rId32"/>
    <p:sldLayoutId id="2147483704"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Layout" Target="../slideLayouts/slideLayout18.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ideo" Target="https://player.vimeo.com/video/494124662?app_id=122963" TargetMode="External"/><Relationship Id="rId6" Type="http://schemas.openxmlformats.org/officeDocument/2006/relationships/image" Target="../media/image19.jpeg"/><Relationship Id="rId5" Type="http://schemas.openxmlformats.org/officeDocument/2006/relationships/image" Target="../media/image13.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Layout" Target="../slideLayouts/slideLayout18.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www.talkingfutures.org.uk/parents/" TargetMode="Externa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Layout" Target="../slideLayouts/slideLayout18.x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ideo" Target="https://player.vimeo.com/video/506165933?app_id=122963" TargetMode="External"/><Relationship Id="rId6" Type="http://schemas.openxmlformats.org/officeDocument/2006/relationships/image" Target="../media/image16.jpeg"/><Relationship Id="rId5"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ideo" Target="https://player.vimeo.com/video/506216820?app_id=122963" TargetMode="External"/><Relationship Id="rId6" Type="http://schemas.openxmlformats.org/officeDocument/2006/relationships/image" Target="../media/image17.jpeg"/><Relationship Id="rId5" Type="http://schemas.openxmlformats.org/officeDocument/2006/relationships/image" Target="../media/image1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8C9F522-47DD-6646-BF23-2D5CF5964AFE}"/>
              </a:ext>
            </a:extLst>
          </p:cNvPr>
          <p:cNvSpPr txBox="1">
            <a:spLocks/>
          </p:cNvSpPr>
          <p:nvPr/>
        </p:nvSpPr>
        <p:spPr>
          <a:xfrm>
            <a:off x="8843963" y="6183085"/>
            <a:ext cx="1885343" cy="8360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endParaRPr lang="en-US" sz="1100" b="1" dirty="0">
              <a:latin typeface="Arial" panose="020B0604020202020204" pitchFamily="34" charset="0"/>
              <a:cs typeface="Arial" panose="020B0604020202020204" pitchFamily="34" charset="0"/>
            </a:endParaRPr>
          </a:p>
        </p:txBody>
      </p:sp>
      <p:pic>
        <p:nvPicPr>
          <p:cNvPr id="21" name="Picture 20" descr="A red and white sign&#10;&#10;Description automatically generated with low confidence">
            <a:extLst>
              <a:ext uri="{FF2B5EF4-FFF2-40B4-BE49-F238E27FC236}">
                <a16:creationId xmlns:a16="http://schemas.microsoft.com/office/drawing/2014/main" id="{EB154875-5407-2244-BD1C-66A13F046572}"/>
              </a:ext>
            </a:extLst>
          </p:cNvPr>
          <p:cNvPicPr>
            <a:picLocks noChangeAspect="1"/>
          </p:cNvPicPr>
          <p:nvPr/>
        </p:nvPicPr>
        <p:blipFill>
          <a:blip r:embed="rId3"/>
          <a:stretch>
            <a:fillRect/>
          </a:stretch>
        </p:blipFill>
        <p:spPr>
          <a:xfrm>
            <a:off x="8159827" y="227800"/>
            <a:ext cx="1217381" cy="852854"/>
          </a:xfrm>
          <a:prstGeom prst="rect">
            <a:avLst/>
          </a:prstGeom>
        </p:spPr>
      </p:pic>
      <p:pic>
        <p:nvPicPr>
          <p:cNvPr id="23" name="Picture 22">
            <a:extLst>
              <a:ext uri="{FF2B5EF4-FFF2-40B4-BE49-F238E27FC236}">
                <a16:creationId xmlns:a16="http://schemas.microsoft.com/office/drawing/2014/main" id="{4B00AAF2-2A6E-BD4A-A648-1C526735FF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
            <a:ext cx="5960926" cy="6858000"/>
          </a:xfrm>
          <a:prstGeom prst="rect">
            <a:avLst/>
          </a:prstGeom>
        </p:spPr>
      </p:pic>
      <p:cxnSp>
        <p:nvCxnSpPr>
          <p:cNvPr id="24" name="Straight Connector 23">
            <a:extLst>
              <a:ext uri="{FF2B5EF4-FFF2-40B4-BE49-F238E27FC236}">
                <a16:creationId xmlns:a16="http://schemas.microsoft.com/office/drawing/2014/main" id="{D1C07108-6D50-214C-9E1D-00FF872433B1}"/>
              </a:ext>
            </a:extLst>
          </p:cNvPr>
          <p:cNvCxnSpPr/>
          <p:nvPr/>
        </p:nvCxnSpPr>
        <p:spPr>
          <a:xfrm>
            <a:off x="6345019" y="2576945"/>
            <a:ext cx="46966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10;&#10;Description automatically generated">
            <a:extLst>
              <a:ext uri="{FF2B5EF4-FFF2-40B4-BE49-F238E27FC236}">
                <a16:creationId xmlns:a16="http://schemas.microsoft.com/office/drawing/2014/main" id="{E5B56456-9B6D-8949-87F6-83F02136D37A}"/>
              </a:ext>
            </a:extLst>
          </p:cNvPr>
          <p:cNvPicPr>
            <a:picLocks noChangeAspect="1"/>
          </p:cNvPicPr>
          <p:nvPr/>
        </p:nvPicPr>
        <p:blipFill>
          <a:blip r:embed="rId5"/>
          <a:stretch>
            <a:fillRect/>
          </a:stretch>
        </p:blipFill>
        <p:spPr>
          <a:xfrm>
            <a:off x="10964282" y="5484655"/>
            <a:ext cx="836024" cy="836024"/>
          </a:xfrm>
          <a:prstGeom prst="rect">
            <a:avLst/>
          </a:prstGeom>
        </p:spPr>
      </p:pic>
      <p:sp>
        <p:nvSpPr>
          <p:cNvPr id="13" name="TextBox 12">
            <a:extLst>
              <a:ext uri="{FF2B5EF4-FFF2-40B4-BE49-F238E27FC236}">
                <a16:creationId xmlns:a16="http://schemas.microsoft.com/office/drawing/2014/main" id="{675AD4FA-1768-AF4B-BC75-9D6DD0800140}"/>
              </a:ext>
            </a:extLst>
          </p:cNvPr>
          <p:cNvSpPr txBox="1"/>
          <p:nvPr/>
        </p:nvSpPr>
        <p:spPr>
          <a:xfrm>
            <a:off x="9048363" y="5760480"/>
            <a:ext cx="1730273" cy="284373"/>
          </a:xfrm>
          <a:prstGeom prst="rect">
            <a:avLst/>
          </a:prstGeom>
          <a:noFill/>
        </p:spPr>
        <p:txBody>
          <a:bodyPr wrap="square" rtlCol="0">
            <a:spAutoFit/>
          </a:bodyPr>
          <a:lstStyle/>
          <a:p>
            <a:pPr marR="0" algn="l" defTabSz="914400" rtl="0" eaLnBrk="1" fontAlgn="auto" latinLnBrk="0" hangingPunct="1">
              <a:lnSpc>
                <a:spcPct val="115000"/>
              </a:lnSpc>
              <a:spcBef>
                <a:spcPts val="0"/>
              </a:spcBef>
              <a:spcAft>
                <a:spcPts val="0"/>
              </a:spcAft>
              <a:buClrTx/>
              <a:buSzTx/>
              <a:tabLst/>
            </a:pPr>
            <a:r>
              <a:rPr kumimoji="0" lang="en-US" sz="1200" b="0" i="0" u="none" strike="noStrike" kern="1200" cap="none" spc="0" normalizeH="0" baseline="0" noProof="0" dirty="0">
                <a:ln>
                  <a:noFill/>
                </a:ln>
                <a:solidFill>
                  <a:srgbClr val="07A9A9"/>
                </a:solidFill>
                <a:effectLst/>
                <a:uLnTx/>
                <a:uFillTx/>
                <a:latin typeface="Lato" panose="020F0502020204030203" pitchFamily="34" charset="0"/>
                <a:ea typeface="Lato" panose="020F0502020204030203" pitchFamily="34" charset="0"/>
                <a:cs typeface="Lato" panose="020F0502020204030203" pitchFamily="34" charset="0"/>
              </a:rPr>
              <a:t>Supported by Gatsby</a:t>
            </a:r>
          </a:p>
        </p:txBody>
      </p:sp>
      <p:sp>
        <p:nvSpPr>
          <p:cNvPr id="15" name="Title 1">
            <a:extLst>
              <a:ext uri="{FF2B5EF4-FFF2-40B4-BE49-F238E27FC236}">
                <a16:creationId xmlns:a16="http://schemas.microsoft.com/office/drawing/2014/main" id="{0D4A10CC-BC6B-024F-9DEC-25A68D0EC16D}"/>
              </a:ext>
            </a:extLst>
          </p:cNvPr>
          <p:cNvSpPr txBox="1">
            <a:spLocks/>
          </p:cNvSpPr>
          <p:nvPr/>
        </p:nvSpPr>
        <p:spPr>
          <a:xfrm>
            <a:off x="6345019" y="1888688"/>
            <a:ext cx="5014857" cy="5535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000" b="1" dirty="0">
                <a:solidFill>
                  <a:srgbClr val="07A9A9"/>
                </a:solidFill>
                <a:latin typeface="Lato"/>
                <a:ea typeface="Lato"/>
                <a:cs typeface="Lato"/>
              </a:rPr>
              <a:t>Talking futures</a:t>
            </a:r>
          </a:p>
        </p:txBody>
      </p:sp>
      <p:sp>
        <p:nvSpPr>
          <p:cNvPr id="17" name="Title 1">
            <a:extLst>
              <a:ext uri="{FF2B5EF4-FFF2-40B4-BE49-F238E27FC236}">
                <a16:creationId xmlns:a16="http://schemas.microsoft.com/office/drawing/2014/main" id="{9099C7BE-7613-E14B-9AF1-050005361164}"/>
              </a:ext>
            </a:extLst>
          </p:cNvPr>
          <p:cNvSpPr txBox="1">
            <a:spLocks/>
          </p:cNvSpPr>
          <p:nvPr/>
        </p:nvSpPr>
        <p:spPr>
          <a:xfrm>
            <a:off x="6390157" y="2563278"/>
            <a:ext cx="5697922" cy="27831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000" dirty="0">
                <a:solidFill>
                  <a:srgbClr val="07A9A9"/>
                </a:solidFill>
                <a:latin typeface="Lato"/>
                <a:ea typeface="Lato"/>
                <a:cs typeface="Lato"/>
              </a:rPr>
              <a:t>Students’ careers</a:t>
            </a:r>
            <a:endParaRPr lang="en-US" sz="3200">
              <a:solidFill>
                <a:srgbClr val="07A9A9"/>
              </a:solidFill>
              <a:latin typeface="Lato"/>
              <a:ea typeface="Lato"/>
              <a:cs typeface="Lato"/>
            </a:endParaRPr>
          </a:p>
          <a:p>
            <a:pPr>
              <a:lnSpc>
                <a:spcPts val="5880"/>
              </a:lnSpc>
            </a:pPr>
            <a:r>
              <a:rPr lang="en-US" sz="4000" dirty="0">
                <a:solidFill>
                  <a:srgbClr val="07A9A9"/>
                </a:solidFill>
                <a:latin typeface="Lato"/>
                <a:ea typeface="Lato"/>
                <a:cs typeface="Lato"/>
              </a:rPr>
              <a:t>presentation</a:t>
            </a:r>
            <a:endParaRPr lang="en-US" sz="4000" dirty="0">
              <a:solidFill>
                <a:srgbClr val="07A9A9"/>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81691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06B442-E451-844F-827B-7DB9F0F0C565}"/>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red and white sign&#10;&#10;Description automatically generated with low confidence">
            <a:extLst>
              <a:ext uri="{FF2B5EF4-FFF2-40B4-BE49-F238E27FC236}">
                <a16:creationId xmlns:a16="http://schemas.microsoft.com/office/drawing/2014/main" id="{98ABFDD7-94AB-5D43-BF9E-3F80A1777F3F}"/>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F8E6857-F3D2-C747-967A-3E0359F7C3E4}"/>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50520" y="1587500"/>
            <a:ext cx="8740775" cy="460375"/>
          </a:xfrm>
        </p:spPr>
        <p:txBody>
          <a:bodyPr numCol="2" spcCol="360000">
            <a:noAutofit/>
          </a:bodyPr>
          <a:lstStyle/>
          <a:p>
            <a:pPr marL="0" lvl="0" indent="0" algn="l">
              <a:lnSpc>
                <a:spcPct val="115000"/>
              </a:lnSpc>
              <a:buNone/>
            </a:pPr>
            <a:r>
              <a:rPr lang="en-GB" sz="2800" b="1" dirty="0">
                <a:solidFill>
                  <a:srgbClr val="07A9A9"/>
                </a:solidFill>
                <a:latin typeface="Lato" panose="020F0502020204030203"/>
                <a:cs typeface="Arial" panose="020B0604020202020204" pitchFamily="34" charset="0"/>
              </a:rPr>
              <a:t>What we offer</a:t>
            </a:r>
            <a:br>
              <a:rPr lang="en-GB" sz="1800" b="1" dirty="0">
                <a:solidFill>
                  <a:srgbClr val="07A9A9"/>
                </a:solidFill>
                <a:latin typeface="Lato" panose="020F0502020204030203"/>
                <a:cs typeface="Arial" panose="020B0604020202020204" pitchFamily="34" charset="0"/>
              </a:rPr>
            </a:br>
            <a:endParaRPr lang="en-US" sz="1200" dirty="0">
              <a:solidFill>
                <a:srgbClr val="07A9A9"/>
              </a:solidFill>
              <a:latin typeface="Lato" panose="020F0502020204030203"/>
              <a:cs typeface="Arial" panose="020B0604020202020204" pitchFamily="34" charset="0"/>
            </a:endParaRPr>
          </a:p>
        </p:txBody>
      </p:sp>
      <p:sp>
        <p:nvSpPr>
          <p:cNvPr id="11" name="TextBox 10">
            <a:extLst>
              <a:ext uri="{FF2B5EF4-FFF2-40B4-BE49-F238E27FC236}">
                <a16:creationId xmlns:a16="http://schemas.microsoft.com/office/drawing/2014/main" id="{9F8298B4-8B4E-3441-8227-B57F8D724E58}"/>
              </a:ext>
            </a:extLst>
          </p:cNvPr>
          <p:cNvSpPr txBox="1"/>
          <p:nvPr/>
        </p:nvSpPr>
        <p:spPr>
          <a:xfrm>
            <a:off x="475200" y="383760"/>
            <a:ext cx="56424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Lato" panose="020F0502020204030203"/>
                <a:cs typeface="Arial" panose="020B0604020202020204" pitchFamily="34" charset="0"/>
              </a:rPr>
              <a:t>Post 18 options</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17FD1B9-8C1F-4FA4-B4AD-F44A22708A5A}"/>
              </a:ext>
            </a:extLst>
          </p:cNvPr>
          <p:cNvSpPr txBox="1"/>
          <p:nvPr/>
        </p:nvSpPr>
        <p:spPr>
          <a:xfrm>
            <a:off x="456360" y="2361599"/>
            <a:ext cx="9384919" cy="710707"/>
          </a:xfrm>
          <a:prstGeom prst="rect">
            <a:avLst/>
          </a:prstGeom>
          <a:noFill/>
        </p:spPr>
        <p:txBody>
          <a:bodyPr wrap="square" rtlCol="0">
            <a:spAutoFit/>
          </a:bodyPr>
          <a:lstStyle/>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u="none" strike="noStrike" kern="1200" cap="none" spc="0" normalizeH="0" baseline="0" noProof="0" dirty="0">
                <a:ln>
                  <a:noFill/>
                </a:ln>
                <a:solidFill>
                  <a:srgbClr val="575757"/>
                </a:solidFill>
                <a:effectLst/>
                <a:uLnTx/>
                <a:uFillTx/>
                <a:latin typeface="Calibri" panose="020F0502020204030204" pitchFamily="34" charset="0"/>
                <a:ea typeface="Times New Roman" panose="02020603050405020304" pitchFamily="18" charset="0"/>
                <a:cs typeface="Calibri" panose="020F0502020204030204" pitchFamily="34" charset="0"/>
              </a:rPr>
              <a:t>[add in here if you offer post 18 options or there are particular local opportunities you want to highlight to students]</a:t>
            </a:r>
            <a:endParaRPr kumimoji="0" lang="en-GB" u="none" strike="noStrike" kern="1200" cap="none" spc="0" normalizeH="0" baseline="0" noProof="0" dirty="0">
              <a:ln>
                <a:noFill/>
              </a:ln>
              <a:solidFill>
                <a:srgbClr val="575757"/>
              </a:solidFill>
              <a:effectLst/>
              <a:uLnTx/>
              <a:uFillTx/>
              <a:latin typeface="Calibri" panose="020F0502020204030204" pitchFamily="34" charset="0"/>
              <a:cs typeface="Calibri" panose="020F0502020204030204" pitchFamily="34" charset="0"/>
            </a:endParaRPr>
          </a:p>
        </p:txBody>
      </p:sp>
      <p:pic>
        <p:nvPicPr>
          <p:cNvPr id="13" name="Picture 12" descr="A red and white sign&#10;&#10;Description automatically generated with low confidence">
            <a:extLst>
              <a:ext uri="{FF2B5EF4-FFF2-40B4-BE49-F238E27FC236}">
                <a16:creationId xmlns:a16="http://schemas.microsoft.com/office/drawing/2014/main" id="{6D7BE5E5-C7F9-B24B-A30E-52987E8AE179}"/>
              </a:ext>
            </a:extLst>
          </p:cNvPr>
          <p:cNvPicPr>
            <a:picLocks noChangeAspect="1"/>
          </p:cNvPicPr>
          <p:nvPr/>
        </p:nvPicPr>
        <p:blipFill>
          <a:blip r:embed="rId3"/>
          <a:stretch>
            <a:fillRect/>
          </a:stretch>
        </p:blipFill>
        <p:spPr>
          <a:xfrm>
            <a:off x="8239959" y="239062"/>
            <a:ext cx="1201327" cy="841607"/>
          </a:xfrm>
          <a:prstGeom prst="rect">
            <a:avLst/>
          </a:prstGeom>
        </p:spPr>
      </p:pic>
    </p:spTree>
    <p:extLst>
      <p:ext uri="{BB962C8B-B14F-4D97-AF65-F5344CB8AC3E}">
        <p14:creationId xmlns:p14="http://schemas.microsoft.com/office/powerpoint/2010/main" val="2292248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FBA7FC-310D-AB44-A6F2-F3032BCAE8CD}"/>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red and white sign&#10;&#10;Description automatically generated with low confidence">
            <a:extLst>
              <a:ext uri="{FF2B5EF4-FFF2-40B4-BE49-F238E27FC236}">
                <a16:creationId xmlns:a16="http://schemas.microsoft.com/office/drawing/2014/main" id="{E38198C8-55D2-D043-AE87-B3EE446B0D7E}"/>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23CAEE42-55E2-A74C-AB3A-F3460A84C323}"/>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35280" y="1587500"/>
            <a:ext cx="8740775" cy="460375"/>
          </a:xfrm>
        </p:spPr>
        <p:txBody>
          <a:bodyPr numCol="2" spcCol="360000">
            <a:noAutofit/>
          </a:bodyPr>
          <a:lstStyle/>
          <a:p>
            <a:pPr marL="0" lvl="0" indent="0" algn="l">
              <a:lnSpc>
                <a:spcPct val="115000"/>
              </a:lnSpc>
              <a:buNone/>
            </a:pPr>
            <a:r>
              <a:rPr lang="en-GB" sz="2800" b="1" dirty="0">
                <a:solidFill>
                  <a:srgbClr val="07A9A9"/>
                </a:solidFill>
                <a:latin typeface="Lato" panose="020F0502020204030203"/>
                <a:cs typeface="Arial" panose="020B0604020202020204" pitchFamily="34" charset="0"/>
              </a:rPr>
              <a:t>Real-life insights</a:t>
            </a:r>
            <a:br>
              <a:rPr lang="en-GB" sz="1800" b="1" dirty="0">
                <a:solidFill>
                  <a:srgbClr val="07A9A9"/>
                </a:solidFill>
                <a:latin typeface="Lato" panose="020F0502020204030203"/>
                <a:cs typeface="Arial" panose="020B0604020202020204" pitchFamily="34" charset="0"/>
              </a:rPr>
            </a:br>
            <a:endParaRPr lang="en-US" sz="1200" dirty="0">
              <a:solidFill>
                <a:srgbClr val="07A9A9"/>
              </a:solidFill>
              <a:latin typeface="Lato" panose="020F0502020204030203"/>
              <a:cs typeface="Arial" panose="020B0604020202020204" pitchFamily="34" charset="0"/>
            </a:endParaRPr>
          </a:p>
        </p:txBody>
      </p:sp>
      <p:sp>
        <p:nvSpPr>
          <p:cNvPr id="11" name="TextBox 10">
            <a:extLst>
              <a:ext uri="{FF2B5EF4-FFF2-40B4-BE49-F238E27FC236}">
                <a16:creationId xmlns:a16="http://schemas.microsoft.com/office/drawing/2014/main" id="{9F8298B4-8B4E-3441-8227-B57F8D724E58}"/>
              </a:ext>
            </a:extLst>
          </p:cNvPr>
          <p:cNvSpPr txBox="1"/>
          <p:nvPr/>
        </p:nvSpPr>
        <p:spPr>
          <a:xfrm>
            <a:off x="475200" y="399000"/>
            <a:ext cx="5642469"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Post 18 options</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425881" y="2361600"/>
            <a:ext cx="9282000" cy="1020857"/>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GB" dirty="0">
                <a:solidFill>
                  <a:srgbClr val="575757"/>
                </a:solidFill>
                <a:effectLst/>
                <a:latin typeface="Calibri" panose="020F0502020204030204" pitchFamily="34" charset="0"/>
                <a:ea typeface="Times New Roman" panose="02020603050405020304" pitchFamily="18" charset="0"/>
                <a:cs typeface="Calibri" panose="020F0502020204030204" pitchFamily="34" charset="0"/>
              </a:rPr>
              <a:t>[add in here if you have case studies of alumni who have taken different post 18 routes or you could ask a range of local HE providers, training providers or employers to speak about the options they offer]</a:t>
            </a:r>
            <a:endParaRPr lang="en-GB" dirty="0">
              <a:solidFill>
                <a:srgbClr val="57575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1631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034C77E-BC19-7B4D-8C5E-DCF93CFA9687}"/>
              </a:ext>
            </a:extLst>
          </p:cNvPr>
          <p:cNvSpPr txBox="1">
            <a:spLocks/>
          </p:cNvSpPr>
          <p:nvPr/>
        </p:nvSpPr>
        <p:spPr>
          <a:xfrm>
            <a:off x="396000" y="1404000"/>
            <a:ext cx="5157635" cy="36274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900" b="1" dirty="0">
                <a:solidFill>
                  <a:schemeClr val="bg1"/>
                </a:solidFill>
                <a:latin typeface="Lato" panose="020F0502020204030203"/>
                <a:cs typeface="Arial"/>
              </a:rPr>
              <a:t>Careers decision-making,</a:t>
            </a:r>
            <a:endParaRPr lang="en-US" sz="4900" b="1" dirty="0">
              <a:solidFill>
                <a:srgbClr val="DF591C"/>
              </a:solidFill>
              <a:latin typeface="Lato" panose="020F0502020204030203"/>
              <a:cs typeface="Arial" panose="020B0604020202020204" pitchFamily="34" charset="0"/>
            </a:endParaRPr>
          </a:p>
          <a:p>
            <a:pPr>
              <a:lnSpc>
                <a:spcPts val="5880"/>
              </a:lnSpc>
            </a:pPr>
            <a:r>
              <a:rPr lang="en-US" sz="4900" b="1" dirty="0">
                <a:solidFill>
                  <a:schemeClr val="bg1"/>
                </a:solidFill>
                <a:latin typeface="Lato" panose="020F0502020204030203"/>
                <a:cs typeface="Arial" panose="020B0604020202020204" pitchFamily="34" charset="0"/>
              </a:rPr>
              <a:t>how can your parents help?</a:t>
            </a:r>
          </a:p>
        </p:txBody>
      </p:sp>
      <p:pic>
        <p:nvPicPr>
          <p:cNvPr id="5" name="Picture 4">
            <a:extLst>
              <a:ext uri="{FF2B5EF4-FFF2-40B4-BE49-F238E27FC236}">
                <a16:creationId xmlns:a16="http://schemas.microsoft.com/office/drawing/2014/main" id="{116144AB-4FF8-4B45-8627-515AE7EAA34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9091" b="21842"/>
          <a:stretch/>
        </p:blipFill>
        <p:spPr>
          <a:xfrm>
            <a:off x="6096000" y="1"/>
            <a:ext cx="6096000" cy="6858000"/>
          </a:xfrm>
          <a:prstGeom prst="rect">
            <a:avLst/>
          </a:prstGeom>
        </p:spPr>
      </p:pic>
      <p:pic>
        <p:nvPicPr>
          <p:cNvPr id="6" name="Picture 5" descr="A red and white sign&#10;&#10;Description automatically generated with low confidence">
            <a:extLst>
              <a:ext uri="{FF2B5EF4-FFF2-40B4-BE49-F238E27FC236}">
                <a16:creationId xmlns:a16="http://schemas.microsoft.com/office/drawing/2014/main" id="{27A91343-467E-FD4B-8EFD-93625285AC88}"/>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7" name="Picture 6">
            <a:extLst>
              <a:ext uri="{FF2B5EF4-FFF2-40B4-BE49-F238E27FC236}">
                <a16:creationId xmlns:a16="http://schemas.microsoft.com/office/drawing/2014/main" id="{03A4AE2A-F3F1-AA4B-B89A-B5DEA38768B3}"/>
              </a:ext>
            </a:extLst>
          </p:cNvPr>
          <p:cNvPicPr>
            <a:picLocks noChangeAspect="1"/>
          </p:cNvPicPr>
          <p:nvPr/>
        </p:nvPicPr>
        <p:blipFill>
          <a:blip r:embed="rId4"/>
          <a:stretch>
            <a:fillRect/>
          </a:stretch>
        </p:blipFill>
        <p:spPr>
          <a:xfrm>
            <a:off x="9896257" y="341973"/>
            <a:ext cx="1917496" cy="836555"/>
          </a:xfrm>
          <a:prstGeom prst="rect">
            <a:avLst/>
          </a:prstGeom>
        </p:spPr>
      </p:pic>
    </p:spTree>
    <p:extLst>
      <p:ext uri="{BB962C8B-B14F-4D97-AF65-F5344CB8AC3E}">
        <p14:creationId xmlns:p14="http://schemas.microsoft.com/office/powerpoint/2010/main" val="2587432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534537D-76D0-CD45-AB98-FE6B6A3570F9}"/>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red and white sign&#10;&#10;Description automatically generated with low confidence">
            <a:extLst>
              <a:ext uri="{FF2B5EF4-FFF2-40B4-BE49-F238E27FC236}">
                <a16:creationId xmlns:a16="http://schemas.microsoft.com/office/drawing/2014/main" id="{72ED0F6C-F1E9-104D-91AD-95A127783C3B}"/>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8E9B0575-A616-544A-BC2D-E62EFD241A94}"/>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792480" y="1587500"/>
            <a:ext cx="14209713" cy="460375"/>
          </a:xfrm>
        </p:spPr>
        <p:txBody>
          <a:bodyPr numCol="2" spcCol="360000">
            <a:noAutofit/>
          </a:bodyPr>
          <a:lstStyle/>
          <a:p>
            <a:pPr marL="0" lvl="0" indent="0" algn="l">
              <a:lnSpc>
                <a:spcPct val="115000"/>
              </a:lnSpc>
              <a:buNone/>
            </a:pPr>
            <a:r>
              <a:rPr lang="en-GB" sz="2800" b="1" dirty="0">
                <a:solidFill>
                  <a:srgbClr val="07A9A9"/>
                </a:solidFill>
                <a:latin typeface="Lato" panose="020F0502020204030203"/>
                <a:cs typeface="Arial" panose="020B0604020202020204" pitchFamily="34" charset="0"/>
              </a:rPr>
              <a:t>Parents, carers and your wider family</a:t>
            </a:r>
            <a:br>
              <a:rPr lang="en-GB" sz="1800" b="1" dirty="0">
                <a:solidFill>
                  <a:srgbClr val="07A9A9"/>
                </a:solidFill>
                <a:latin typeface="Lato" panose="020F0502020204030203"/>
                <a:cs typeface="Arial" panose="020B0604020202020204" pitchFamily="34" charset="0"/>
              </a:rPr>
            </a:br>
            <a:endParaRPr lang="en-US" sz="1200" dirty="0">
              <a:solidFill>
                <a:srgbClr val="07A9A9"/>
              </a:solidFill>
              <a:latin typeface="Lato" panose="020F0502020204030203"/>
              <a:cs typeface="Arial" panose="020B0604020202020204" pitchFamily="34" charset="0"/>
            </a:endParaRPr>
          </a:p>
        </p:txBody>
      </p:sp>
      <p:sp>
        <p:nvSpPr>
          <p:cNvPr id="11" name="TextBox 10">
            <a:extLst>
              <a:ext uri="{FF2B5EF4-FFF2-40B4-BE49-F238E27FC236}">
                <a16:creationId xmlns:a16="http://schemas.microsoft.com/office/drawing/2014/main" id="{9F8298B4-8B4E-3441-8227-B57F8D724E58}"/>
              </a:ext>
            </a:extLst>
          </p:cNvPr>
          <p:cNvSpPr txBox="1"/>
          <p:nvPr/>
        </p:nvSpPr>
        <p:spPr>
          <a:xfrm>
            <a:off x="475200" y="399000"/>
            <a:ext cx="6487074"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Supporting your decision making</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2" name="Speech Bubble: Rectangle 1">
            <a:extLst>
              <a:ext uri="{FF2B5EF4-FFF2-40B4-BE49-F238E27FC236}">
                <a16:creationId xmlns:a16="http://schemas.microsoft.com/office/drawing/2014/main" id="{2B675EE4-0372-4520-BB62-0433980485CF}"/>
              </a:ext>
            </a:extLst>
          </p:cNvPr>
          <p:cNvSpPr/>
          <p:nvPr/>
        </p:nvSpPr>
        <p:spPr>
          <a:xfrm>
            <a:off x="1370712" y="2448258"/>
            <a:ext cx="2989677" cy="1113497"/>
          </a:xfrm>
          <a:prstGeom prst="wedgeRectCallout">
            <a:avLst>
              <a:gd name="adj1" fmla="val -39995"/>
              <a:gd name="adj2" fmla="val 89619"/>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ea typeface="Trebuchet MS" panose="020B0603020202020204" pitchFamily="34" charset="0"/>
                <a:cs typeface="Calibri" panose="020F0502020204030204" pitchFamily="34" charset="0"/>
              </a:rPr>
              <a:t>“You should follow in your dad’s footsteps”</a:t>
            </a:r>
            <a:endParaRPr lang="en-GB" dirty="0">
              <a:latin typeface="Calibri" panose="020F0502020204030204" pitchFamily="34" charset="0"/>
              <a:cs typeface="Calibri" panose="020F0502020204030204" pitchFamily="34" charset="0"/>
            </a:endParaRPr>
          </a:p>
        </p:txBody>
      </p:sp>
      <p:sp>
        <p:nvSpPr>
          <p:cNvPr id="6" name="Speech Bubble: Rectangle 5">
            <a:extLst>
              <a:ext uri="{FF2B5EF4-FFF2-40B4-BE49-F238E27FC236}">
                <a16:creationId xmlns:a16="http://schemas.microsoft.com/office/drawing/2014/main" id="{B9B8994B-726C-4CC7-8C61-08E00BE7D49B}"/>
              </a:ext>
            </a:extLst>
          </p:cNvPr>
          <p:cNvSpPr/>
          <p:nvPr/>
        </p:nvSpPr>
        <p:spPr>
          <a:xfrm>
            <a:off x="2832563" y="4573902"/>
            <a:ext cx="2989677" cy="1113497"/>
          </a:xfrm>
          <a:prstGeom prst="wedgeRectCallout">
            <a:avLst>
              <a:gd name="adj1" fmla="val -39995"/>
              <a:gd name="adj2" fmla="val 89619"/>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ea typeface="Trebuchet MS" panose="020B0603020202020204" pitchFamily="34" charset="0"/>
                <a:cs typeface="Calibri" panose="020F0502020204030204" pitchFamily="34" charset="0"/>
              </a:rPr>
              <a:t>“You should aim for a high- paying job like your cousin”</a:t>
            </a:r>
            <a:endParaRPr lang="en-GB" dirty="0">
              <a:latin typeface="Calibri" panose="020F0502020204030204" pitchFamily="34" charset="0"/>
              <a:cs typeface="Calibri" panose="020F0502020204030204" pitchFamily="34" charset="0"/>
            </a:endParaRPr>
          </a:p>
        </p:txBody>
      </p:sp>
      <p:sp>
        <p:nvSpPr>
          <p:cNvPr id="7" name="Speech Bubble: Rectangle 6">
            <a:extLst>
              <a:ext uri="{FF2B5EF4-FFF2-40B4-BE49-F238E27FC236}">
                <a16:creationId xmlns:a16="http://schemas.microsoft.com/office/drawing/2014/main" id="{04FC6E14-5AAA-407E-A380-C1AADB484E7A}"/>
              </a:ext>
            </a:extLst>
          </p:cNvPr>
          <p:cNvSpPr/>
          <p:nvPr/>
        </p:nvSpPr>
        <p:spPr>
          <a:xfrm>
            <a:off x="6095999" y="2448258"/>
            <a:ext cx="2989677" cy="1113497"/>
          </a:xfrm>
          <a:prstGeom prst="wedgeRectCallout">
            <a:avLst>
              <a:gd name="adj1" fmla="val -39995"/>
              <a:gd name="adj2" fmla="val 89619"/>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ea typeface="Trebuchet MS" panose="020B0603020202020204" pitchFamily="34" charset="0"/>
                <a:cs typeface="Calibri" panose="020F0502020204030204" pitchFamily="34" charset="0"/>
              </a:rPr>
              <a:t>“I can’t help you with anything to do with university as I didn’t go”</a:t>
            </a:r>
            <a:endParaRPr lang="en-GB" dirty="0">
              <a:latin typeface="Calibri" panose="020F0502020204030204" pitchFamily="34" charset="0"/>
              <a:cs typeface="Calibri" panose="020F0502020204030204" pitchFamily="34" charset="0"/>
            </a:endParaRPr>
          </a:p>
        </p:txBody>
      </p:sp>
      <p:sp>
        <p:nvSpPr>
          <p:cNvPr id="16" name="Speech Bubble: Rectangle 15">
            <a:extLst>
              <a:ext uri="{FF2B5EF4-FFF2-40B4-BE49-F238E27FC236}">
                <a16:creationId xmlns:a16="http://schemas.microsoft.com/office/drawing/2014/main" id="{A9D2DBED-1DFC-47BF-8CD3-D327FDB6B9FC}"/>
              </a:ext>
            </a:extLst>
          </p:cNvPr>
          <p:cNvSpPr/>
          <p:nvPr/>
        </p:nvSpPr>
        <p:spPr>
          <a:xfrm>
            <a:off x="8315284" y="4573901"/>
            <a:ext cx="2989677" cy="1113497"/>
          </a:xfrm>
          <a:prstGeom prst="wedgeRectCallout">
            <a:avLst>
              <a:gd name="adj1" fmla="val -39995"/>
              <a:gd name="adj2" fmla="val 89619"/>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ea typeface="Trebuchet MS" panose="020B0603020202020204" pitchFamily="34" charset="0"/>
                <a:cs typeface="Calibri" panose="020F0502020204030204" pitchFamily="34" charset="0"/>
              </a:rPr>
              <a:t>“As long as you’re happy I don’t mind what you do”</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2838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B89CF1-72C5-0D49-834A-ED8068CFD29D}"/>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red and white sign&#10;&#10;Description automatically generated with low confidence">
            <a:extLst>
              <a:ext uri="{FF2B5EF4-FFF2-40B4-BE49-F238E27FC236}">
                <a16:creationId xmlns:a16="http://schemas.microsoft.com/office/drawing/2014/main" id="{B4D2A8B0-BA80-8541-B817-C1D608FE08CC}"/>
              </a:ext>
            </a:extLst>
          </p:cNvPr>
          <p:cNvPicPr>
            <a:picLocks noChangeAspect="1"/>
          </p:cNvPicPr>
          <p:nvPr/>
        </p:nvPicPr>
        <p:blipFill>
          <a:blip r:embed="rId4"/>
          <a:stretch>
            <a:fillRect/>
          </a:stretch>
        </p:blipFill>
        <p:spPr>
          <a:xfrm>
            <a:off x="8239959" y="239062"/>
            <a:ext cx="1201327" cy="84160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8AA4714B-51D2-2C4C-9AC9-410F1CFF9110}"/>
              </a:ext>
            </a:extLst>
          </p:cNvPr>
          <p:cNvPicPr>
            <a:picLocks noChangeAspect="1"/>
          </p:cNvPicPr>
          <p:nvPr/>
        </p:nvPicPr>
        <p:blipFill>
          <a:blip r:embed="rId5"/>
          <a:stretch>
            <a:fillRect/>
          </a:stretch>
        </p:blipFill>
        <p:spPr>
          <a:xfrm>
            <a:off x="9896258" y="341973"/>
            <a:ext cx="1917495" cy="776208"/>
          </a:xfrm>
          <a:prstGeom prst="rect">
            <a:avLst/>
          </a:prstGeom>
        </p:spPr>
      </p:pic>
      <p:sp>
        <p:nvSpPr>
          <p:cNvPr id="11" name="TextBox 10">
            <a:extLst>
              <a:ext uri="{FF2B5EF4-FFF2-40B4-BE49-F238E27FC236}">
                <a16:creationId xmlns:a16="http://schemas.microsoft.com/office/drawing/2014/main" id="{9F8298B4-8B4E-3441-8227-B57F8D724E58}"/>
              </a:ext>
            </a:extLst>
          </p:cNvPr>
          <p:cNvSpPr txBox="1"/>
          <p:nvPr/>
        </p:nvSpPr>
        <p:spPr>
          <a:xfrm>
            <a:off x="475200" y="383760"/>
            <a:ext cx="5642469"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Supporting decision-making</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pic>
        <p:nvPicPr>
          <p:cNvPr id="5" name="Online Media 4" title="Family Conversations">
            <a:hlinkClick r:id="" action="ppaction://media"/>
            <a:extLst>
              <a:ext uri="{FF2B5EF4-FFF2-40B4-BE49-F238E27FC236}">
                <a16:creationId xmlns:a16="http://schemas.microsoft.com/office/drawing/2014/main" id="{0BAD4B13-957D-4272-87DB-4E3E475C766E}"/>
              </a:ext>
            </a:extLst>
          </p:cNvPr>
          <p:cNvPicPr>
            <a:picLocks noRot="1" noChangeAspect="1"/>
          </p:cNvPicPr>
          <p:nvPr>
            <a:videoFile r:link="rId1"/>
          </p:nvPr>
        </p:nvPicPr>
        <p:blipFill>
          <a:blip r:embed="rId6"/>
          <a:stretch>
            <a:fillRect/>
          </a:stretch>
        </p:blipFill>
        <p:spPr>
          <a:xfrm>
            <a:off x="2032000" y="1700044"/>
            <a:ext cx="8128000" cy="4572000"/>
          </a:xfrm>
          <a:prstGeom prst="rect">
            <a:avLst/>
          </a:prstGeom>
        </p:spPr>
      </p:pic>
    </p:spTree>
    <p:extLst>
      <p:ext uri="{BB962C8B-B14F-4D97-AF65-F5344CB8AC3E}">
        <p14:creationId xmlns:p14="http://schemas.microsoft.com/office/powerpoint/2010/main" val="306714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C51F5F-5F00-0C41-8762-EEAB0AAEC4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0" y="0"/>
            <a:ext cx="6096000" cy="7764381"/>
          </a:xfrm>
          <a:prstGeom prst="rect">
            <a:avLst/>
          </a:prstGeom>
        </p:spPr>
      </p:pic>
      <p:sp>
        <p:nvSpPr>
          <p:cNvPr id="6" name="Title 1">
            <a:extLst>
              <a:ext uri="{FF2B5EF4-FFF2-40B4-BE49-F238E27FC236}">
                <a16:creationId xmlns:a16="http://schemas.microsoft.com/office/drawing/2014/main" id="{2A44E268-1DB2-8746-9205-16BCC4B68CDD}"/>
              </a:ext>
            </a:extLst>
          </p:cNvPr>
          <p:cNvSpPr txBox="1">
            <a:spLocks/>
          </p:cNvSpPr>
          <p:nvPr/>
        </p:nvSpPr>
        <p:spPr>
          <a:xfrm>
            <a:off x="396000" y="1404000"/>
            <a:ext cx="5251765" cy="1588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900" b="1" dirty="0">
                <a:solidFill>
                  <a:schemeClr val="bg1"/>
                </a:solidFill>
                <a:latin typeface="Lato" panose="020F0502020204030203"/>
                <a:cs typeface="Arial" panose="020B0604020202020204" pitchFamily="34" charset="0"/>
              </a:rPr>
              <a:t>Careers decision-making</a:t>
            </a:r>
            <a:endParaRPr lang="en-US" sz="4900" b="1" dirty="0">
              <a:solidFill>
                <a:srgbClr val="DF591C"/>
              </a:solidFill>
              <a:latin typeface="Lato" panose="020F0502020204030203"/>
              <a:cs typeface="Arial" panose="020B0604020202020204" pitchFamily="34" charset="0"/>
            </a:endParaRPr>
          </a:p>
          <a:p>
            <a:pPr>
              <a:lnSpc>
                <a:spcPts val="5880"/>
              </a:lnSpc>
            </a:pPr>
            <a:r>
              <a:rPr lang="en-US" sz="4900" b="1" dirty="0">
                <a:solidFill>
                  <a:schemeClr val="bg1"/>
                </a:solidFill>
                <a:latin typeface="Lato" panose="020F0502020204030203"/>
                <a:cs typeface="Arial" panose="020B0604020202020204" pitchFamily="34" charset="0"/>
              </a:rPr>
              <a:t>how can we help?</a:t>
            </a:r>
          </a:p>
        </p:txBody>
      </p:sp>
      <p:pic>
        <p:nvPicPr>
          <p:cNvPr id="5" name="Picture 4" descr="A red and white sign&#10;&#10;Description automatically generated with low confidence">
            <a:extLst>
              <a:ext uri="{FF2B5EF4-FFF2-40B4-BE49-F238E27FC236}">
                <a16:creationId xmlns:a16="http://schemas.microsoft.com/office/drawing/2014/main" id="{665813F7-5700-4846-BF30-D1119D9074F3}"/>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7" name="Picture 6">
            <a:extLst>
              <a:ext uri="{FF2B5EF4-FFF2-40B4-BE49-F238E27FC236}">
                <a16:creationId xmlns:a16="http://schemas.microsoft.com/office/drawing/2014/main" id="{A9D47275-0111-1E4E-90FB-329A5541AE27}"/>
              </a:ext>
            </a:extLst>
          </p:cNvPr>
          <p:cNvPicPr>
            <a:picLocks noChangeAspect="1"/>
          </p:cNvPicPr>
          <p:nvPr/>
        </p:nvPicPr>
        <p:blipFill>
          <a:blip r:embed="rId4"/>
          <a:stretch>
            <a:fillRect/>
          </a:stretch>
        </p:blipFill>
        <p:spPr>
          <a:xfrm>
            <a:off x="9896257" y="341973"/>
            <a:ext cx="1917496" cy="836555"/>
          </a:xfrm>
          <a:prstGeom prst="rect">
            <a:avLst/>
          </a:prstGeom>
        </p:spPr>
      </p:pic>
    </p:spTree>
    <p:extLst>
      <p:ext uri="{BB962C8B-B14F-4D97-AF65-F5344CB8AC3E}">
        <p14:creationId xmlns:p14="http://schemas.microsoft.com/office/powerpoint/2010/main" val="406317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D41BAC-6B38-9547-9C8F-8E07CDB0C02D}"/>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04800" y="1587500"/>
            <a:ext cx="8740775" cy="460375"/>
          </a:xfrm>
        </p:spPr>
        <p:txBody>
          <a:bodyPr numCol="2" spcCol="360000">
            <a:noAutofit/>
          </a:bodyPr>
          <a:lstStyle/>
          <a:p>
            <a:pPr marL="0" lvl="0" indent="0" algn="l">
              <a:lnSpc>
                <a:spcPct val="115000"/>
              </a:lnSpc>
              <a:buNone/>
            </a:pPr>
            <a:r>
              <a:rPr lang="en-GB" sz="2800" b="1" dirty="0">
                <a:solidFill>
                  <a:srgbClr val="07A9A9"/>
                </a:solidFill>
                <a:latin typeface="Lato" panose="020F0502020204030203"/>
                <a:cs typeface="Arial" panose="020B0604020202020204" pitchFamily="34" charset="0"/>
              </a:rPr>
              <a:t>Our careers programme</a:t>
            </a:r>
            <a:br>
              <a:rPr lang="en-GB" sz="1800" b="1" dirty="0">
                <a:solidFill>
                  <a:srgbClr val="07A9A9"/>
                </a:solidFill>
                <a:latin typeface="Lato" panose="020F0502020204030203"/>
                <a:cs typeface="Arial" panose="020B0604020202020204" pitchFamily="34" charset="0"/>
              </a:rPr>
            </a:br>
            <a:endParaRPr lang="en-US" sz="1200" dirty="0">
              <a:solidFill>
                <a:srgbClr val="07A9A9"/>
              </a:solidFill>
              <a:latin typeface="Lato" panose="020F0502020204030203"/>
              <a:cs typeface="Arial" panose="020B0604020202020204" pitchFamily="34" charset="0"/>
            </a:endParaRPr>
          </a:p>
        </p:txBody>
      </p:sp>
      <p:sp>
        <p:nvSpPr>
          <p:cNvPr id="11" name="TextBox 10">
            <a:extLst>
              <a:ext uri="{FF2B5EF4-FFF2-40B4-BE49-F238E27FC236}">
                <a16:creationId xmlns:a16="http://schemas.microsoft.com/office/drawing/2014/main" id="{9F8298B4-8B4E-3441-8227-B57F8D724E58}"/>
              </a:ext>
            </a:extLst>
          </p:cNvPr>
          <p:cNvSpPr txBox="1"/>
          <p:nvPr/>
        </p:nvSpPr>
        <p:spPr>
          <a:xfrm>
            <a:off x="475200" y="399000"/>
            <a:ext cx="5642469"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The support we offer</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429480" y="2376840"/>
            <a:ext cx="9282000" cy="3072380"/>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Consider inserting here: </a:t>
            </a:r>
          </a:p>
          <a:p>
            <a:pPr marL="763588" lvl="2" indent="-317500">
              <a:buFont typeface="Arial" panose="020B0604020202020204" pitchFamily="34" charset="0"/>
              <a:buChar char="•"/>
            </a:pPr>
            <a:r>
              <a:rPr lang="en-GB" dirty="0">
                <a:solidFill>
                  <a:srgbClr val="575757"/>
                </a:solidFill>
                <a:effectLst/>
                <a:latin typeface="Calibri" panose="020F0502020204030204" pitchFamily="34" charset="0"/>
                <a:ea typeface="Calibri" panose="020F0502020204030204" pitchFamily="34" charset="0"/>
                <a:cs typeface="Calibri" panose="020F0502020204030204" pitchFamily="34" charset="0"/>
              </a:rPr>
              <a:t>The careers programme planned for the year group, plus a snapshot of the whole institution programme so </a:t>
            </a:r>
            <a:r>
              <a:rPr lang="en-GB" dirty="0">
                <a:solidFill>
                  <a:srgbClr val="575757"/>
                </a:solidFill>
                <a:latin typeface="Calibri" panose="020F0502020204030204" pitchFamily="34" charset="0"/>
                <a:ea typeface="Calibri" panose="020F0502020204030204" pitchFamily="34" charset="0"/>
                <a:cs typeface="Calibri" panose="020F0502020204030204" pitchFamily="34" charset="0"/>
              </a:rPr>
              <a:t>students</a:t>
            </a:r>
            <a:r>
              <a:rPr lang="en-GB" dirty="0">
                <a:solidFill>
                  <a:srgbClr val="575757"/>
                </a:solidFill>
                <a:effectLst/>
                <a:latin typeface="Calibri" panose="020F0502020204030204" pitchFamily="34" charset="0"/>
                <a:ea typeface="Calibri" panose="020F0502020204030204" pitchFamily="34" charset="0"/>
                <a:cs typeface="Calibri" panose="020F0502020204030204" pitchFamily="34" charset="0"/>
              </a:rPr>
              <a:t> can see the long term support available (where applicable include your virtual offer)</a:t>
            </a:r>
          </a:p>
          <a:p>
            <a:pPr marL="763588" lvl="2" indent="-317500">
              <a:buFont typeface="Arial" panose="020B0604020202020204" pitchFamily="34" charset="0"/>
              <a:buChar char="•"/>
            </a:pPr>
            <a:r>
              <a:rPr lang="en-GB" dirty="0">
                <a:solidFill>
                  <a:srgbClr val="575757"/>
                </a:solidFill>
                <a:effectLst/>
                <a:latin typeface="Calibri" panose="020F0502020204030204" pitchFamily="34" charset="0"/>
                <a:ea typeface="Calibri" panose="020F0502020204030204" pitchFamily="34" charset="0"/>
                <a:cs typeface="Calibri" panose="020F0502020204030204" pitchFamily="34" charset="0"/>
              </a:rPr>
              <a:t>An explanation of/examples of your careers programme name or branding so </a:t>
            </a:r>
            <a:r>
              <a:rPr lang="en-GB" dirty="0">
                <a:solidFill>
                  <a:srgbClr val="575757"/>
                </a:solidFill>
                <a:latin typeface="Calibri" panose="020F0502020204030204" pitchFamily="34" charset="0"/>
                <a:ea typeface="Calibri" panose="020F0502020204030204" pitchFamily="34" charset="0"/>
                <a:cs typeface="Calibri" panose="020F0502020204030204" pitchFamily="34" charset="0"/>
              </a:rPr>
              <a:t>students</a:t>
            </a:r>
            <a:r>
              <a:rPr lang="en-GB" dirty="0">
                <a:solidFill>
                  <a:srgbClr val="575757"/>
                </a:solidFill>
                <a:effectLst/>
                <a:latin typeface="Calibri" panose="020F0502020204030204" pitchFamily="34" charset="0"/>
                <a:ea typeface="Calibri" panose="020F0502020204030204" pitchFamily="34" charset="0"/>
                <a:cs typeface="Calibri" panose="020F0502020204030204" pitchFamily="34" charset="0"/>
              </a:rPr>
              <a:t> know what to look out for on leaflets, posters and presentations – particularly when you’re embedding careers across the curriculum so they can recognise that they are exploring careers within their subject lessons</a:t>
            </a:r>
          </a:p>
          <a:p>
            <a:pPr lvl="0">
              <a:lnSpc>
                <a:spcPct val="115000"/>
              </a:lnSpc>
            </a:pPr>
            <a:endParaRPr lang="en-GB" sz="2000" dirty="0">
              <a:latin typeface="Calibri" panose="020F0502020204030204" pitchFamily="34" charset="0"/>
              <a:cs typeface="Calibri" panose="020F0502020204030204" pitchFamily="34" charset="0"/>
            </a:endParaRPr>
          </a:p>
          <a:p>
            <a:pPr lvl="0">
              <a:lnSpc>
                <a:spcPct val="115000"/>
              </a:lnSpc>
            </a:pPr>
            <a:endParaRPr lang="en-GB" sz="2000" dirty="0">
              <a:latin typeface="Calibri" panose="020F0502020204030204" pitchFamily="34" charset="0"/>
              <a:cs typeface="Calibri" panose="020F0502020204030204" pitchFamily="34" charset="0"/>
            </a:endParaRPr>
          </a:p>
        </p:txBody>
      </p:sp>
      <p:pic>
        <p:nvPicPr>
          <p:cNvPr id="9" name="Picture 8" descr="A red and white sign&#10;&#10;Description automatically generated with low confidence">
            <a:extLst>
              <a:ext uri="{FF2B5EF4-FFF2-40B4-BE49-F238E27FC236}">
                <a16:creationId xmlns:a16="http://schemas.microsoft.com/office/drawing/2014/main" id="{ABF628C1-2F84-7F42-A50D-B7EAA6FC0966}"/>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0CF6B47C-8E92-8A4F-BD7C-BA7BF45DD148}"/>
              </a:ext>
            </a:extLst>
          </p:cNvPr>
          <p:cNvPicPr>
            <a:picLocks noChangeAspect="1"/>
          </p:cNvPicPr>
          <p:nvPr/>
        </p:nvPicPr>
        <p:blipFill>
          <a:blip r:embed="rId4"/>
          <a:stretch>
            <a:fillRect/>
          </a:stretch>
        </p:blipFill>
        <p:spPr>
          <a:xfrm>
            <a:off x="9896258" y="341973"/>
            <a:ext cx="1917495" cy="776208"/>
          </a:xfrm>
          <a:prstGeom prst="rect">
            <a:avLst/>
          </a:prstGeom>
        </p:spPr>
      </p:pic>
    </p:spTree>
    <p:extLst>
      <p:ext uri="{BB962C8B-B14F-4D97-AF65-F5344CB8AC3E}">
        <p14:creationId xmlns:p14="http://schemas.microsoft.com/office/powerpoint/2010/main" val="408456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14480-2290-6E4C-9B70-DE50D8BE39E4}"/>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red and white sign&#10;&#10;Description automatically generated with low confidence">
            <a:extLst>
              <a:ext uri="{FF2B5EF4-FFF2-40B4-BE49-F238E27FC236}">
                <a16:creationId xmlns:a16="http://schemas.microsoft.com/office/drawing/2014/main" id="{2689607B-F6A0-8046-84A4-B5FD710F9B7A}"/>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60EE2314-FED6-814F-BA2E-F03D3D27BB6F}"/>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212725" y="1587500"/>
            <a:ext cx="11979275" cy="460375"/>
          </a:xfrm>
        </p:spPr>
        <p:txBody>
          <a:bodyPr numCol="2" spcCol="360000">
            <a:noAutofit/>
          </a:bodyPr>
          <a:lstStyle/>
          <a:p>
            <a:pPr marL="0" lvl="0" indent="0" algn="l">
              <a:lnSpc>
                <a:spcPct val="115000"/>
              </a:lnSpc>
              <a:buNone/>
            </a:pPr>
            <a:r>
              <a:rPr lang="en-GB" sz="2800" b="1" dirty="0">
                <a:solidFill>
                  <a:srgbClr val="07A9A9"/>
                </a:solidFill>
                <a:latin typeface="Lato" panose="020F0502020204030203"/>
                <a:cs typeface="Arial" panose="020B0604020202020204" pitchFamily="34" charset="0"/>
              </a:rPr>
              <a:t>Who can help you</a:t>
            </a:r>
            <a:endParaRPr lang="en-US" sz="1200" dirty="0">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1386001" y="2361600"/>
            <a:ext cx="9159288" cy="1928990"/>
          </a:xfrm>
          <a:prstGeom prst="rect">
            <a:avLst/>
          </a:prstGeom>
          <a:noFill/>
        </p:spPr>
        <p:txBody>
          <a:bodyPr wrap="square" rtlCol="0">
            <a:spAutoFit/>
          </a:bodyPr>
          <a:lstStyle/>
          <a:p>
            <a:pPr marL="285750" lvl="0" indent="-285750">
              <a:lnSpc>
                <a:spcPct val="11500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Consider inserting here: </a:t>
            </a:r>
          </a:p>
          <a:p>
            <a:pPr marL="763588" lvl="2" indent="-317500">
              <a:buFont typeface="Arial" panose="020B0604020202020204" pitchFamily="34" charset="0"/>
              <a:buChar char="•"/>
            </a:pPr>
            <a:r>
              <a:rPr lang="en-GB" dirty="0">
                <a:solidFill>
                  <a:srgbClr val="575757"/>
                </a:solidFill>
                <a:effectLst/>
                <a:latin typeface="Calibri" panose="020F0502020204030204" pitchFamily="34" charset="0"/>
                <a:ea typeface="Calibri" panose="020F0502020204030204" pitchFamily="34" charset="0"/>
                <a:cs typeface="Calibri" panose="020F0502020204030204" pitchFamily="34" charset="0"/>
              </a:rPr>
              <a:t>An introduction to key staff that they can talk to about their options including the Careers Leader and Careers Advisor(s), plus the role form tutors and subject teachers play</a:t>
            </a:r>
          </a:p>
          <a:p>
            <a:pPr lvl="0">
              <a:lnSpc>
                <a:spcPct val="115000"/>
              </a:lnSpc>
            </a:pPr>
            <a:endParaRPr lang="en-GB" sz="2000" dirty="0">
              <a:latin typeface="Calibri" panose="020F0502020204030204" pitchFamily="34" charset="0"/>
              <a:cs typeface="Calibri" panose="020F0502020204030204" pitchFamily="34" charset="0"/>
            </a:endParaRPr>
          </a:p>
          <a:p>
            <a:pPr lvl="0">
              <a:lnSpc>
                <a:spcPct val="115000"/>
              </a:lnSpc>
            </a:pPr>
            <a:endParaRPr lang="en-GB" sz="20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D204845-D767-3145-916D-82604797A1EB}"/>
              </a:ext>
            </a:extLst>
          </p:cNvPr>
          <p:cNvSpPr txBox="1"/>
          <p:nvPr/>
        </p:nvSpPr>
        <p:spPr>
          <a:xfrm>
            <a:off x="475200" y="383760"/>
            <a:ext cx="5642469"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The support we offer</a:t>
            </a:r>
          </a:p>
        </p:txBody>
      </p:sp>
    </p:spTree>
    <p:extLst>
      <p:ext uri="{BB962C8B-B14F-4D97-AF65-F5344CB8AC3E}">
        <p14:creationId xmlns:p14="http://schemas.microsoft.com/office/powerpoint/2010/main" val="4074306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D40740-7CB1-3340-B5A7-55499BE8D040}"/>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red and white sign&#10;&#10;Description automatically generated with low confidence">
            <a:extLst>
              <a:ext uri="{FF2B5EF4-FFF2-40B4-BE49-F238E27FC236}">
                <a16:creationId xmlns:a16="http://schemas.microsoft.com/office/drawing/2014/main" id="{E3D6CB7E-C3B7-DD44-B321-51DD824AF8CB}"/>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E8E050CD-A422-954E-8894-2EEEFF72D1D7}"/>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289560" y="1587500"/>
            <a:ext cx="12531725" cy="460375"/>
          </a:xfrm>
        </p:spPr>
        <p:txBody>
          <a:bodyPr numCol="2" spcCol="360000">
            <a:noAutofit/>
          </a:bodyPr>
          <a:lstStyle/>
          <a:p>
            <a:pPr marL="0" lvl="0" indent="0" algn="l">
              <a:lnSpc>
                <a:spcPct val="115000"/>
              </a:lnSpc>
              <a:buNone/>
            </a:pPr>
            <a:r>
              <a:rPr lang="en-GB" sz="2800" b="1" dirty="0">
                <a:solidFill>
                  <a:srgbClr val="07A9A9"/>
                </a:solidFill>
                <a:latin typeface="Lato" panose="020F0502020204030203"/>
                <a:cs typeface="Arial" panose="020B0604020202020204" pitchFamily="34" charset="0"/>
              </a:rPr>
              <a:t>Information we provide</a:t>
            </a:r>
            <a:br>
              <a:rPr lang="en-GB" sz="1800" b="1" dirty="0">
                <a:solidFill>
                  <a:srgbClr val="07A9A9"/>
                </a:solidFill>
                <a:latin typeface="Lato" panose="020F0502020204030203"/>
                <a:cs typeface="Arial" panose="020B0604020202020204" pitchFamily="34" charset="0"/>
              </a:rPr>
            </a:br>
            <a:endParaRPr lang="en-US" sz="1200" dirty="0">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320040" y="2361600"/>
            <a:ext cx="9527423" cy="3626377"/>
          </a:xfrm>
          <a:prstGeom prst="rect">
            <a:avLst/>
          </a:prstGeom>
          <a:noFill/>
        </p:spPr>
        <p:txBody>
          <a:bodyPr wrap="square" rtlCol="0">
            <a:spAutoFit/>
          </a:bodyPr>
          <a:lstStyle/>
          <a:p>
            <a:pPr lvl="0">
              <a:lnSpc>
                <a:spcPct val="115000"/>
              </a:lnSpc>
            </a:pPr>
            <a:r>
              <a:rPr lang="en-GB" dirty="0">
                <a:solidFill>
                  <a:srgbClr val="575757"/>
                </a:solidFill>
                <a:latin typeface="Calibri" panose="020F0502020204030204" pitchFamily="34" charset="0"/>
                <a:cs typeface="Calibri" panose="020F0502020204030204" pitchFamily="34" charset="0"/>
              </a:rPr>
              <a:t>Consider inserting here: </a:t>
            </a:r>
          </a:p>
          <a:p>
            <a:pPr marL="317500" lvl="2" indent="-317500">
              <a:buFont typeface="Arial" panose="020B0604020202020204" pitchFamily="34" charset="0"/>
              <a:buChar char="•"/>
            </a:pPr>
            <a:r>
              <a:rPr lang="en-GB" dirty="0">
                <a:solidFill>
                  <a:srgbClr val="575757"/>
                </a:solidFill>
                <a:effectLst/>
                <a:latin typeface="Calibri" panose="020F0502020204030204" pitchFamily="34" charset="0"/>
                <a:ea typeface="Calibri" panose="020F0502020204030204" pitchFamily="34" charset="0"/>
                <a:cs typeface="Calibri" panose="020F0502020204030204" pitchFamily="34" charset="0"/>
              </a:rPr>
              <a:t>What information is provided by the school/college and where to find it including website, careers page/portal, LMI tools, paid for services bought into by the institution that </a:t>
            </a:r>
            <a:r>
              <a:rPr lang="en-GB" dirty="0">
                <a:solidFill>
                  <a:srgbClr val="575757"/>
                </a:solidFill>
                <a:latin typeface="Calibri" panose="020F0502020204030204" pitchFamily="34" charset="0"/>
                <a:ea typeface="Calibri" panose="020F0502020204030204" pitchFamily="34" charset="0"/>
                <a:cs typeface="Calibri" panose="020F0502020204030204" pitchFamily="34" charset="0"/>
              </a:rPr>
              <a:t>students</a:t>
            </a:r>
            <a:r>
              <a:rPr lang="en-GB" dirty="0">
                <a:solidFill>
                  <a:srgbClr val="575757"/>
                </a:solidFill>
                <a:effectLst/>
                <a:latin typeface="Calibri" panose="020F0502020204030204" pitchFamily="34" charset="0"/>
                <a:ea typeface="Calibri" panose="020F0502020204030204" pitchFamily="34" charset="0"/>
                <a:cs typeface="Calibri" panose="020F0502020204030204" pitchFamily="34" charset="0"/>
              </a:rPr>
              <a:t> can access, any information provided by partner organisations and employers</a:t>
            </a:r>
          </a:p>
          <a:p>
            <a:pPr lvl="2"/>
            <a:endParaRPr lang="en-GB" dirty="0">
              <a:solidFill>
                <a:srgbClr val="575757"/>
              </a:solidFill>
              <a:latin typeface="Calibri" panose="020F0502020204030204" pitchFamily="34" charset="0"/>
              <a:ea typeface="Calibri" panose="020F0502020204030204" pitchFamily="34" charset="0"/>
              <a:cs typeface="Calibri" panose="020F0502020204030204" pitchFamily="34" charset="0"/>
            </a:endParaRPr>
          </a:p>
          <a:p>
            <a:endParaRPr lang="en-GB" dirty="0">
              <a:solidFill>
                <a:srgbClr val="575757"/>
              </a:solidFill>
              <a:latin typeface="Calibri" panose="020F0502020204030204" pitchFamily="34" charset="0"/>
              <a:ea typeface="Calibri" panose="020F0502020204030204" pitchFamily="34" charset="0"/>
              <a:cs typeface="Calibri" panose="020F0502020204030204" pitchFamily="34" charset="0"/>
            </a:endParaRPr>
          </a:p>
          <a:p>
            <a:endParaRPr lang="en-GB" dirty="0">
              <a:solidFill>
                <a:srgbClr val="575757"/>
              </a:solidFill>
              <a:latin typeface="Calibri" panose="020F0502020204030204" pitchFamily="34" charset="0"/>
              <a:ea typeface="Calibri" panose="020F0502020204030204" pitchFamily="34" charset="0"/>
              <a:cs typeface="Calibri" panose="020F0502020204030204" pitchFamily="34" charset="0"/>
            </a:endParaRPr>
          </a:p>
          <a:p>
            <a:r>
              <a:rPr lang="en-GB" dirty="0">
                <a:solidFill>
                  <a:srgbClr val="575757"/>
                </a:solidFill>
                <a:latin typeface="Calibri" panose="020F0502020204030204" pitchFamily="34" charset="0"/>
                <a:ea typeface="Calibri" panose="020F0502020204030204" pitchFamily="34" charset="0"/>
                <a:cs typeface="Calibri" panose="020F0502020204030204" pitchFamily="34" charset="0"/>
              </a:rPr>
              <a:t>Talking Futures – These are resources to help your parents support you with your decision making – they include sessions you and your parents can attend at school/college to explore more about careers and activities you can try together at home.</a:t>
            </a:r>
            <a:endParaRPr lang="en-GB" dirty="0">
              <a:solidFill>
                <a:srgbClr val="575757"/>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15000"/>
              </a:lnSpc>
            </a:pPr>
            <a:endParaRPr lang="en-GB" sz="2000" dirty="0">
              <a:latin typeface="Calibri" panose="020F0502020204030204" pitchFamily="34" charset="0"/>
              <a:cs typeface="Calibri" panose="020F0502020204030204" pitchFamily="34" charset="0"/>
            </a:endParaRPr>
          </a:p>
          <a:p>
            <a:pPr lvl="0">
              <a:lnSpc>
                <a:spcPct val="115000"/>
              </a:lnSpc>
            </a:pPr>
            <a:r>
              <a:rPr lang="en-GB" sz="2000" dirty="0">
                <a:latin typeface="Calibri" panose="020F0502020204030204" pitchFamily="34" charset="0"/>
                <a:cs typeface="Calibri" panose="020F0502020204030204" pitchFamily="34" charset="0"/>
                <a:hlinkClick r:id="rId5"/>
              </a:rPr>
              <a:t>www.talkingfutures.org.uk/parents/</a:t>
            </a:r>
            <a:r>
              <a:rPr lang="en-GB" sz="2000" dirty="0">
                <a:latin typeface="Calibri" panose="020F0502020204030204" pitchFamily="34" charset="0"/>
                <a:cs typeface="Calibri" panose="020F0502020204030204" pitchFamily="34" charset="0"/>
              </a:rPr>
              <a:t> </a:t>
            </a:r>
          </a:p>
        </p:txBody>
      </p:sp>
      <p:sp>
        <p:nvSpPr>
          <p:cNvPr id="9" name="TextBox 8">
            <a:extLst>
              <a:ext uri="{FF2B5EF4-FFF2-40B4-BE49-F238E27FC236}">
                <a16:creationId xmlns:a16="http://schemas.microsoft.com/office/drawing/2014/main" id="{7947B6C7-4F81-B749-A8DA-9450ECB52323}"/>
              </a:ext>
            </a:extLst>
          </p:cNvPr>
          <p:cNvSpPr txBox="1"/>
          <p:nvPr/>
        </p:nvSpPr>
        <p:spPr>
          <a:xfrm>
            <a:off x="475200" y="383760"/>
            <a:ext cx="5642469"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The support we offer</a:t>
            </a:r>
          </a:p>
        </p:txBody>
      </p:sp>
    </p:spTree>
    <p:extLst>
      <p:ext uri="{BB962C8B-B14F-4D97-AF65-F5344CB8AC3E}">
        <p14:creationId xmlns:p14="http://schemas.microsoft.com/office/powerpoint/2010/main" val="1784585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0D59BF-15CF-724B-9B17-B2212E54F1E3}"/>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red and white sign&#10;&#10;Description automatically generated with low confidence">
            <a:extLst>
              <a:ext uri="{FF2B5EF4-FFF2-40B4-BE49-F238E27FC236}">
                <a16:creationId xmlns:a16="http://schemas.microsoft.com/office/drawing/2014/main" id="{B1AEAA36-F378-A146-8C27-51DA6EB88B45}"/>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8610CBC9-C388-6840-A227-A0894951C332}"/>
              </a:ext>
            </a:extLst>
          </p:cNvPr>
          <p:cNvPicPr>
            <a:picLocks noChangeAspect="1"/>
          </p:cNvPicPr>
          <p:nvPr/>
        </p:nvPicPr>
        <p:blipFill>
          <a:blip r:embed="rId4"/>
          <a:stretch>
            <a:fillRect/>
          </a:stretch>
        </p:blipFill>
        <p:spPr>
          <a:xfrm>
            <a:off x="9896258" y="341973"/>
            <a:ext cx="1917495" cy="776208"/>
          </a:xfrm>
          <a:prstGeom prst="rect">
            <a:avLst/>
          </a:prstGeom>
        </p:spPr>
      </p:pic>
      <p:pic>
        <p:nvPicPr>
          <p:cNvPr id="13" name="Picture 12" descr="A red and white sign&#10;&#10;Description automatically generated with low confidence">
            <a:extLst>
              <a:ext uri="{FF2B5EF4-FFF2-40B4-BE49-F238E27FC236}">
                <a16:creationId xmlns:a16="http://schemas.microsoft.com/office/drawing/2014/main" id="{93B51F90-B14E-D941-A273-EB3603A81C34}"/>
              </a:ext>
            </a:extLst>
          </p:cNvPr>
          <p:cNvPicPr>
            <a:picLocks noChangeAspect="1"/>
          </p:cNvPicPr>
          <p:nvPr/>
        </p:nvPicPr>
        <p:blipFill>
          <a:blip r:embed="rId3"/>
          <a:stretch>
            <a:fillRect/>
          </a:stretch>
        </p:blipFill>
        <p:spPr>
          <a:xfrm>
            <a:off x="8239959" y="239062"/>
            <a:ext cx="1201327" cy="841607"/>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65125" y="1587500"/>
            <a:ext cx="10455275" cy="542925"/>
          </a:xfrm>
        </p:spPr>
        <p:txBody>
          <a:bodyPr numCol="2" spcCol="360000">
            <a:noAutofit/>
          </a:bodyPr>
          <a:lstStyle/>
          <a:p>
            <a:pPr marL="0" lvl="0" indent="0" algn="l">
              <a:lnSpc>
                <a:spcPct val="115000"/>
              </a:lnSpc>
              <a:buNone/>
            </a:pPr>
            <a:r>
              <a:rPr lang="en-GB" sz="2800" b="1" dirty="0">
                <a:solidFill>
                  <a:srgbClr val="07A9A9"/>
                </a:solidFill>
                <a:latin typeface="Lato" panose="020F0502020204030203"/>
                <a:cs typeface="Arial" panose="020B0604020202020204" pitchFamily="34" charset="0"/>
              </a:rPr>
              <a:t>Upcoming careers events</a:t>
            </a:r>
            <a:br>
              <a:rPr lang="en-GB" sz="1800" b="1" dirty="0">
                <a:solidFill>
                  <a:srgbClr val="07A9A9"/>
                </a:solidFill>
                <a:latin typeface="Lato" panose="020F0502020204030203"/>
                <a:cs typeface="Arial" panose="020B0604020202020204" pitchFamily="34" charset="0"/>
              </a:rPr>
            </a:br>
            <a:endParaRPr lang="en-US" sz="1200" dirty="0">
              <a:solidFill>
                <a:srgbClr val="07A9A9"/>
              </a:solidFill>
              <a:latin typeface="Lato" panose="020F0502020204030203"/>
              <a:cs typeface="Arial" panose="020B0604020202020204" pitchFamily="34" charset="0"/>
            </a:endParaRPr>
          </a:p>
        </p:txBody>
      </p:sp>
      <p:sp>
        <p:nvSpPr>
          <p:cNvPr id="11" name="TextBox 10">
            <a:extLst>
              <a:ext uri="{FF2B5EF4-FFF2-40B4-BE49-F238E27FC236}">
                <a16:creationId xmlns:a16="http://schemas.microsoft.com/office/drawing/2014/main" id="{9F8298B4-8B4E-3441-8227-B57F8D724E58}"/>
              </a:ext>
            </a:extLst>
          </p:cNvPr>
          <p:cNvSpPr txBox="1"/>
          <p:nvPr/>
        </p:nvSpPr>
        <p:spPr>
          <a:xfrm>
            <a:off x="475200" y="383760"/>
            <a:ext cx="5642469"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What next</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334441" y="2361600"/>
            <a:ext cx="8434894" cy="714298"/>
          </a:xfrm>
          <a:prstGeom prst="rect">
            <a:avLst/>
          </a:prstGeom>
          <a:noFill/>
        </p:spPr>
        <p:txBody>
          <a:bodyPr wrap="square" rtlCol="0">
            <a:spAutoFit/>
          </a:bodyPr>
          <a:lstStyle/>
          <a:p>
            <a:pPr lvl="0">
              <a:lnSpc>
                <a:spcPts val="2460"/>
              </a:lnSpc>
            </a:pPr>
            <a:r>
              <a:rPr lang="en-GB" dirty="0">
                <a:solidFill>
                  <a:srgbClr val="575757"/>
                </a:solidFill>
                <a:latin typeface="Calibri" panose="020F0502020204030204" pitchFamily="34" charset="0"/>
                <a:cs typeface="Calibri" panose="020F0502020204030204" pitchFamily="34" charset="0"/>
              </a:rPr>
              <a:t>Consider inserting here:</a:t>
            </a:r>
          </a:p>
          <a:p>
            <a:pPr marL="342900" lvl="0" indent="-342900">
              <a:lnSpc>
                <a:spcPts val="246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The next activity they can attend </a:t>
            </a:r>
          </a:p>
        </p:txBody>
      </p:sp>
    </p:spTree>
    <p:extLst>
      <p:ext uri="{BB962C8B-B14F-4D97-AF65-F5344CB8AC3E}">
        <p14:creationId xmlns:p14="http://schemas.microsoft.com/office/powerpoint/2010/main" val="2976651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6440AA-50F0-014B-B62E-B4BEA86AD789}"/>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red and white sign&#10;&#10;Description automatically generated with low confidence">
            <a:extLst>
              <a:ext uri="{FF2B5EF4-FFF2-40B4-BE49-F238E27FC236}">
                <a16:creationId xmlns:a16="http://schemas.microsoft.com/office/drawing/2014/main" id="{CE0950F8-44DA-604B-8E2F-C44C7D00877B}"/>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FBBB33ED-061E-354F-89A3-9B92C6EAFF46}"/>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1" name="TextBox 10">
            <a:extLst>
              <a:ext uri="{FF2B5EF4-FFF2-40B4-BE49-F238E27FC236}">
                <a16:creationId xmlns:a16="http://schemas.microsoft.com/office/drawing/2014/main" id="{9F8298B4-8B4E-3441-8227-B57F8D724E58}"/>
              </a:ext>
            </a:extLst>
          </p:cNvPr>
          <p:cNvSpPr txBox="1"/>
          <p:nvPr/>
        </p:nvSpPr>
        <p:spPr>
          <a:xfrm>
            <a:off x="475200" y="383760"/>
            <a:ext cx="6856042" cy="523220"/>
          </a:xfrm>
          <a:prstGeom prst="rect">
            <a:avLst/>
          </a:prstGeom>
          <a:noFill/>
        </p:spPr>
        <p:txBody>
          <a:bodyPr wrap="square" rtlCol="0">
            <a:spAutoFit/>
          </a:bodyPr>
          <a:lstStyle/>
          <a:p>
            <a:r>
              <a:rPr lang="en-GB" sz="2800" b="1" dirty="0">
                <a:solidFill>
                  <a:schemeClr val="bg1"/>
                </a:solidFill>
                <a:latin typeface="Lato" panose="020F0502020204030203"/>
                <a:cs typeface="Arial" panose="020B0604020202020204" pitchFamily="34" charset="0"/>
              </a:rPr>
              <a:t>What we’re going to talk about today…</a:t>
            </a:r>
            <a:endParaRPr lang="en-US" sz="2800" b="1" dirty="0">
              <a:solidFill>
                <a:schemeClr val="bg1"/>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Speech Bubble: Rectangle 8">
            <a:extLst>
              <a:ext uri="{FF2B5EF4-FFF2-40B4-BE49-F238E27FC236}">
                <a16:creationId xmlns:a16="http://schemas.microsoft.com/office/drawing/2014/main" id="{18236252-8E1E-4378-A8A7-EE8AA4DDE685}"/>
              </a:ext>
            </a:extLst>
          </p:cNvPr>
          <p:cNvSpPr/>
          <p:nvPr/>
        </p:nvSpPr>
        <p:spPr>
          <a:xfrm>
            <a:off x="860428" y="1687542"/>
            <a:ext cx="2989677" cy="1113497"/>
          </a:xfrm>
          <a:prstGeom prst="wedgeRectCallout">
            <a:avLst>
              <a:gd name="adj1" fmla="val -39995"/>
              <a:gd name="adj2" fmla="val 89619"/>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ea typeface="Trebuchet MS" panose="020B0603020202020204" pitchFamily="34" charset="0"/>
                <a:cs typeface="Calibri" panose="020F0502020204030204" pitchFamily="34" charset="0"/>
              </a:rPr>
              <a:t>E</a:t>
            </a:r>
            <a:r>
              <a:rPr lang="en-GB" dirty="0">
                <a:effectLst/>
                <a:latin typeface="Calibri" panose="020F0502020204030204" pitchFamily="34" charset="0"/>
                <a:ea typeface="Trebuchet MS" panose="020B0603020202020204" pitchFamily="34" charset="0"/>
                <a:cs typeface="Calibri" panose="020F0502020204030204" pitchFamily="34" charset="0"/>
              </a:rPr>
              <a:t>ducation and careers options</a:t>
            </a:r>
            <a:endParaRPr lang="en-GB" dirty="0">
              <a:latin typeface="Calibri" panose="020F0502020204030204" pitchFamily="34" charset="0"/>
              <a:cs typeface="Calibri" panose="020F0502020204030204" pitchFamily="34" charset="0"/>
            </a:endParaRPr>
          </a:p>
        </p:txBody>
      </p:sp>
      <p:sp>
        <p:nvSpPr>
          <p:cNvPr id="17" name="Speech Bubble: Rectangle 16">
            <a:extLst>
              <a:ext uri="{FF2B5EF4-FFF2-40B4-BE49-F238E27FC236}">
                <a16:creationId xmlns:a16="http://schemas.microsoft.com/office/drawing/2014/main" id="{DE4900F4-59D0-41A3-A870-6E5013A7C51A}"/>
              </a:ext>
            </a:extLst>
          </p:cNvPr>
          <p:cNvSpPr/>
          <p:nvPr/>
        </p:nvSpPr>
        <p:spPr>
          <a:xfrm>
            <a:off x="4582633" y="2859191"/>
            <a:ext cx="2989677" cy="1113497"/>
          </a:xfrm>
          <a:prstGeom prst="wedgeRectCallout">
            <a:avLst>
              <a:gd name="adj1" fmla="val -39995"/>
              <a:gd name="adj2" fmla="val 89619"/>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ea typeface="Trebuchet MS" panose="020B0603020202020204" pitchFamily="34" charset="0"/>
                <a:cs typeface="Calibri" panose="020F0502020204030204" pitchFamily="34" charset="0"/>
              </a:rPr>
              <a:t>Who can support you to make decisions</a:t>
            </a:r>
            <a:endParaRPr lang="en-GB" dirty="0">
              <a:latin typeface="Calibri" panose="020F0502020204030204" pitchFamily="34" charset="0"/>
              <a:cs typeface="Calibri" panose="020F0502020204030204" pitchFamily="34" charset="0"/>
            </a:endParaRPr>
          </a:p>
        </p:txBody>
      </p:sp>
      <p:sp>
        <p:nvSpPr>
          <p:cNvPr id="19" name="Speech Bubble: Rectangle 18">
            <a:extLst>
              <a:ext uri="{FF2B5EF4-FFF2-40B4-BE49-F238E27FC236}">
                <a16:creationId xmlns:a16="http://schemas.microsoft.com/office/drawing/2014/main" id="{1F26349F-292D-4904-9646-48930828F694}"/>
              </a:ext>
            </a:extLst>
          </p:cNvPr>
          <p:cNvSpPr/>
          <p:nvPr/>
        </p:nvSpPr>
        <p:spPr>
          <a:xfrm>
            <a:off x="8338981" y="4072326"/>
            <a:ext cx="2989677" cy="1113497"/>
          </a:xfrm>
          <a:prstGeom prst="wedgeRectCallout">
            <a:avLst>
              <a:gd name="adj1" fmla="val -39995"/>
              <a:gd name="adj2" fmla="val 89619"/>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ea typeface="Trebuchet MS" panose="020B0603020202020204" pitchFamily="34" charset="0"/>
                <a:cs typeface="Calibri" panose="020F0502020204030204" pitchFamily="34" charset="0"/>
              </a:rPr>
              <a:t>Where you can get more information</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9910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7D6051-CED7-4144-B6AF-C7DB70DFAF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0" y="0"/>
            <a:ext cx="6096000" cy="7764381"/>
          </a:xfrm>
          <a:prstGeom prst="rect">
            <a:avLst/>
          </a:prstGeom>
        </p:spPr>
      </p:pic>
      <p:sp>
        <p:nvSpPr>
          <p:cNvPr id="11" name="Title 1">
            <a:extLst>
              <a:ext uri="{FF2B5EF4-FFF2-40B4-BE49-F238E27FC236}">
                <a16:creationId xmlns:a16="http://schemas.microsoft.com/office/drawing/2014/main" id="{19977688-41E6-1B45-87B2-5DE4B25D05A3}"/>
              </a:ext>
            </a:extLst>
          </p:cNvPr>
          <p:cNvSpPr txBox="1">
            <a:spLocks/>
          </p:cNvSpPr>
          <p:nvPr/>
        </p:nvSpPr>
        <p:spPr>
          <a:xfrm>
            <a:off x="396000" y="1404000"/>
            <a:ext cx="5384379" cy="1588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900" b="1" dirty="0">
                <a:solidFill>
                  <a:schemeClr val="bg1"/>
                </a:solidFill>
                <a:latin typeface="Lato" panose="020F0502020204030203"/>
                <a:cs typeface="Arial" panose="020B0604020202020204" pitchFamily="34" charset="0"/>
              </a:rPr>
              <a:t>Talking about your options</a:t>
            </a:r>
            <a:endParaRPr lang="en-US" sz="4900" b="1" dirty="0">
              <a:solidFill>
                <a:srgbClr val="DF591C"/>
              </a:solidFill>
              <a:latin typeface="Lato" panose="020F0502020204030203"/>
              <a:cs typeface="Arial" panose="020B0604020202020204" pitchFamily="34" charset="0"/>
            </a:endParaRPr>
          </a:p>
          <a:p>
            <a:pPr>
              <a:lnSpc>
                <a:spcPts val="5880"/>
              </a:lnSpc>
            </a:pPr>
            <a:r>
              <a:rPr lang="en-US" sz="4900" b="1" dirty="0">
                <a:solidFill>
                  <a:schemeClr val="bg1"/>
                </a:solidFill>
                <a:latin typeface="Lato" panose="020F0502020204030203"/>
                <a:cs typeface="Arial" panose="020B0604020202020204" pitchFamily="34" charset="0"/>
              </a:rPr>
              <a:t>homework challenge</a:t>
            </a:r>
          </a:p>
        </p:txBody>
      </p:sp>
      <p:pic>
        <p:nvPicPr>
          <p:cNvPr id="5" name="Picture 4" descr="A red and white sign&#10;&#10;Description automatically generated with low confidence">
            <a:extLst>
              <a:ext uri="{FF2B5EF4-FFF2-40B4-BE49-F238E27FC236}">
                <a16:creationId xmlns:a16="http://schemas.microsoft.com/office/drawing/2014/main" id="{207AEBAB-9277-1247-AE0A-75785E671CAA}"/>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6" name="Picture 5">
            <a:extLst>
              <a:ext uri="{FF2B5EF4-FFF2-40B4-BE49-F238E27FC236}">
                <a16:creationId xmlns:a16="http://schemas.microsoft.com/office/drawing/2014/main" id="{4DA6C5DD-CCC8-7541-B81A-C917F39C91B1}"/>
              </a:ext>
            </a:extLst>
          </p:cNvPr>
          <p:cNvPicPr>
            <a:picLocks noChangeAspect="1"/>
          </p:cNvPicPr>
          <p:nvPr/>
        </p:nvPicPr>
        <p:blipFill>
          <a:blip r:embed="rId4"/>
          <a:stretch>
            <a:fillRect/>
          </a:stretch>
        </p:blipFill>
        <p:spPr>
          <a:xfrm>
            <a:off x="9896257" y="341973"/>
            <a:ext cx="1917496" cy="836555"/>
          </a:xfrm>
          <a:prstGeom prst="rect">
            <a:avLst/>
          </a:prstGeom>
        </p:spPr>
      </p:pic>
    </p:spTree>
    <p:extLst>
      <p:ext uri="{BB962C8B-B14F-4D97-AF65-F5344CB8AC3E}">
        <p14:creationId xmlns:p14="http://schemas.microsoft.com/office/powerpoint/2010/main" val="3525895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BC2EFC-014D-D141-9A6A-51CE6E660EFB}"/>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red and white sign&#10;&#10;Description automatically generated with low confidence">
            <a:extLst>
              <a:ext uri="{FF2B5EF4-FFF2-40B4-BE49-F238E27FC236}">
                <a16:creationId xmlns:a16="http://schemas.microsoft.com/office/drawing/2014/main" id="{838B1BEC-671C-744A-A6E3-4DF75BF5039E}"/>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043687D2-3016-FF46-8CD7-CF50A2669789}"/>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65760" y="1587500"/>
            <a:ext cx="8740775" cy="460375"/>
          </a:xfrm>
        </p:spPr>
        <p:txBody>
          <a:bodyPr numCol="2" spcCol="360000">
            <a:noAutofit/>
          </a:bodyPr>
          <a:lstStyle/>
          <a:p>
            <a:pPr marL="0" lvl="0" indent="0" algn="l">
              <a:lnSpc>
                <a:spcPct val="115000"/>
              </a:lnSpc>
              <a:buNone/>
            </a:pPr>
            <a:r>
              <a:rPr lang="en-GB" sz="2800" b="1" dirty="0">
                <a:solidFill>
                  <a:srgbClr val="07A9A9"/>
                </a:solidFill>
                <a:latin typeface="Lato" panose="020F0502020204030203"/>
                <a:cs typeface="Arial" panose="020B0604020202020204" pitchFamily="34" charset="0"/>
              </a:rPr>
              <a:t>Your top two</a:t>
            </a:r>
            <a:br>
              <a:rPr lang="en-GB" sz="1800" b="1" dirty="0">
                <a:solidFill>
                  <a:srgbClr val="07A9A9"/>
                </a:solidFill>
                <a:latin typeface="Lato" panose="020F0502020204030203"/>
                <a:cs typeface="Arial" panose="020B0604020202020204" pitchFamily="34" charset="0"/>
              </a:rPr>
            </a:br>
            <a:endParaRPr lang="en-US" sz="1200" dirty="0">
              <a:solidFill>
                <a:srgbClr val="07A9A9"/>
              </a:solidFill>
              <a:latin typeface="Lato" panose="020F0502020204030203"/>
              <a:cs typeface="Arial" panose="020B0604020202020204" pitchFamily="34" charset="0"/>
            </a:endParaRPr>
          </a:p>
        </p:txBody>
      </p:sp>
      <p:sp>
        <p:nvSpPr>
          <p:cNvPr id="11" name="TextBox 10">
            <a:extLst>
              <a:ext uri="{FF2B5EF4-FFF2-40B4-BE49-F238E27FC236}">
                <a16:creationId xmlns:a16="http://schemas.microsoft.com/office/drawing/2014/main" id="{9F8298B4-8B4E-3441-8227-B57F8D724E58}"/>
              </a:ext>
            </a:extLst>
          </p:cNvPr>
          <p:cNvSpPr txBox="1"/>
          <p:nvPr/>
        </p:nvSpPr>
        <p:spPr>
          <a:xfrm>
            <a:off x="475200" y="399000"/>
            <a:ext cx="5642469"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Part 1</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475200" y="2346360"/>
            <a:ext cx="10582269" cy="3250698"/>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Using [website], research two options you could take after you finish Year 11</a:t>
            </a:r>
          </a:p>
          <a:p>
            <a:pPr marL="800100" lvl="1" indent="-342900">
              <a:lnSpc>
                <a:spcPct val="11500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E.g. apprenticeships, A-levels and T-levels</a:t>
            </a:r>
          </a:p>
          <a:p>
            <a:pPr marL="342900" indent="-342900">
              <a:lnSpc>
                <a:spcPct val="11500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Create a short presentation to share with your parents about your two options </a:t>
            </a:r>
          </a:p>
          <a:p>
            <a:pPr marL="800100" lvl="1" indent="-342900">
              <a:lnSpc>
                <a:spcPct val="11500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There should be at least two slides on each option (a minimum of four slides)</a:t>
            </a:r>
          </a:p>
          <a:p>
            <a:pPr marL="800100" lvl="1" indent="-342900">
              <a:lnSpc>
                <a:spcPct val="11500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Include some key facts about each option and why you think it would be a good choice </a:t>
            </a:r>
          </a:p>
          <a:p>
            <a:pPr marL="342900" indent="-342900">
              <a:lnSpc>
                <a:spcPct val="11500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Share it with [teacher] by [date] for them to check before you show it to your parents</a:t>
            </a:r>
          </a:p>
          <a:p>
            <a:pPr marL="342900" indent="-342900">
              <a:lnSpc>
                <a:spcPct val="11500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Show your presentation to your parents and ask them:</a:t>
            </a:r>
          </a:p>
          <a:p>
            <a:pPr marL="800100" lvl="1" indent="-342900">
              <a:lnSpc>
                <a:spcPct val="11500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What they think of your top two choices?</a:t>
            </a:r>
          </a:p>
          <a:p>
            <a:pPr marL="800100" lvl="1" indent="-342900">
              <a:lnSpc>
                <a:spcPct val="11500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Would they pick different choices and why?</a:t>
            </a:r>
          </a:p>
          <a:p>
            <a:pPr marL="342900" indent="-342900">
              <a:lnSpc>
                <a:spcPct val="11500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Create one more slide showing their preferences and reasons, plus whether you agree</a:t>
            </a:r>
          </a:p>
        </p:txBody>
      </p:sp>
    </p:spTree>
    <p:extLst>
      <p:ext uri="{BB962C8B-B14F-4D97-AF65-F5344CB8AC3E}">
        <p14:creationId xmlns:p14="http://schemas.microsoft.com/office/powerpoint/2010/main" val="2041113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03934A-F553-3B41-B013-54C56C96BCFE}"/>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red and white sign&#10;&#10;Description automatically generated with low confidence">
            <a:extLst>
              <a:ext uri="{FF2B5EF4-FFF2-40B4-BE49-F238E27FC236}">
                <a16:creationId xmlns:a16="http://schemas.microsoft.com/office/drawing/2014/main" id="{6F4A2BB2-9975-2A42-A2AD-899269F0B8FF}"/>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DEAC5BB1-7B28-F34A-ACC6-01358C1F4ECB}"/>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35280" y="1587500"/>
            <a:ext cx="8740775" cy="460375"/>
          </a:xfrm>
        </p:spPr>
        <p:txBody>
          <a:bodyPr numCol="2" spcCol="360000">
            <a:noAutofit/>
          </a:bodyPr>
          <a:lstStyle/>
          <a:p>
            <a:pPr marL="0" lvl="0" indent="0" algn="l">
              <a:lnSpc>
                <a:spcPct val="115000"/>
              </a:lnSpc>
              <a:buNone/>
            </a:pPr>
            <a:r>
              <a:rPr lang="en-GB" sz="2800" b="1" dirty="0">
                <a:solidFill>
                  <a:srgbClr val="07A9A9"/>
                </a:solidFill>
                <a:latin typeface="Lato" panose="020F0502020204030203"/>
                <a:cs typeface="Arial" panose="020B0604020202020204" pitchFamily="34" charset="0"/>
              </a:rPr>
              <a:t>Parent pathways</a:t>
            </a:r>
            <a:br>
              <a:rPr lang="en-GB" sz="1800" b="1" dirty="0">
                <a:solidFill>
                  <a:srgbClr val="07A9A9"/>
                </a:solidFill>
                <a:latin typeface="Lato" panose="020F0502020204030203"/>
                <a:cs typeface="Arial" panose="020B0604020202020204" pitchFamily="34" charset="0"/>
              </a:rPr>
            </a:br>
            <a:endParaRPr lang="en-US" sz="1200" dirty="0">
              <a:solidFill>
                <a:srgbClr val="07A9A9"/>
              </a:solidFill>
              <a:latin typeface="Lato" panose="020F0502020204030203"/>
              <a:cs typeface="Arial" panose="020B0604020202020204" pitchFamily="34" charset="0"/>
            </a:endParaRPr>
          </a:p>
        </p:txBody>
      </p:sp>
      <p:sp>
        <p:nvSpPr>
          <p:cNvPr id="11" name="TextBox 10">
            <a:extLst>
              <a:ext uri="{FF2B5EF4-FFF2-40B4-BE49-F238E27FC236}">
                <a16:creationId xmlns:a16="http://schemas.microsoft.com/office/drawing/2014/main" id="{9F8298B4-8B4E-3441-8227-B57F8D724E58}"/>
              </a:ext>
            </a:extLst>
          </p:cNvPr>
          <p:cNvSpPr txBox="1"/>
          <p:nvPr/>
        </p:nvSpPr>
        <p:spPr>
          <a:xfrm>
            <a:off x="475200" y="399000"/>
            <a:ext cx="5642469"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Part 2</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335280" y="2376840"/>
            <a:ext cx="9943060" cy="3569247"/>
          </a:xfrm>
          <a:prstGeom prst="rect">
            <a:avLst/>
          </a:prstGeom>
          <a:noFill/>
        </p:spPr>
        <p:txBody>
          <a:bodyPr wrap="square" rtlCol="0">
            <a:spAutoFit/>
          </a:bodyPr>
          <a:lstStyle/>
          <a:p>
            <a:pPr marL="342900" lvl="0" indent="-342900">
              <a:lnSpc>
                <a:spcPts val="246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Carry out a short interview with your parent (or family member) to find out more about their choices and pathway</a:t>
            </a:r>
          </a:p>
          <a:p>
            <a:pPr marL="342900" lvl="0" indent="-342900">
              <a:lnSpc>
                <a:spcPts val="246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You could ask them:</a:t>
            </a:r>
          </a:p>
          <a:p>
            <a:pPr marL="800100" lvl="1" indent="-342900">
              <a:lnSpc>
                <a:spcPts val="246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What did they want to do as a career when they were at school?</a:t>
            </a:r>
          </a:p>
          <a:p>
            <a:pPr marL="800100" lvl="1" indent="-342900">
              <a:lnSpc>
                <a:spcPts val="246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What did they do straight after school?</a:t>
            </a:r>
          </a:p>
          <a:p>
            <a:pPr marL="800100" lvl="1" indent="-342900">
              <a:lnSpc>
                <a:spcPts val="246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What do they do now? (it could be a job, training, looking for work or full-time parent)</a:t>
            </a:r>
          </a:p>
          <a:p>
            <a:pPr marL="800100" lvl="1" indent="-342900">
              <a:lnSpc>
                <a:spcPts val="246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Have they ever had to change direction and try something new?</a:t>
            </a:r>
          </a:p>
          <a:p>
            <a:pPr marL="800100" lvl="1" indent="-342900">
              <a:lnSpc>
                <a:spcPts val="246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Did anyone give them good careers advice and what did they say?</a:t>
            </a:r>
          </a:p>
          <a:p>
            <a:pPr marL="342900" indent="-342900">
              <a:lnSpc>
                <a:spcPts val="246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You can present your answers back as a presentation, an interview recording/podcast, a poster or newspaper interview</a:t>
            </a:r>
          </a:p>
          <a:p>
            <a:pPr marL="342900" indent="-342900">
              <a:lnSpc>
                <a:spcPts val="246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Share it with [teacher] by [date]</a:t>
            </a:r>
          </a:p>
        </p:txBody>
      </p:sp>
    </p:spTree>
    <p:extLst>
      <p:ext uri="{BB962C8B-B14F-4D97-AF65-F5344CB8AC3E}">
        <p14:creationId xmlns:p14="http://schemas.microsoft.com/office/powerpoint/2010/main" val="456964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12EA9F-70F0-604C-8B74-ED352D8081BC}"/>
              </a:ext>
            </a:extLst>
          </p:cNvPr>
          <p:cNvSpPr/>
          <p:nvPr/>
        </p:nvSpPr>
        <p:spPr>
          <a:xfrm>
            <a:off x="0" y="0"/>
            <a:ext cx="12192000" cy="6858000"/>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Subtitle 2">
            <a:extLst>
              <a:ext uri="{FF2B5EF4-FFF2-40B4-BE49-F238E27FC236}">
                <a16:creationId xmlns:a16="http://schemas.microsoft.com/office/drawing/2014/main" id="{36FC32D0-6B2C-8140-A304-2EE0E3361AF4}"/>
              </a:ext>
            </a:extLst>
          </p:cNvPr>
          <p:cNvSpPr txBox="1">
            <a:spLocks/>
          </p:cNvSpPr>
          <p:nvPr/>
        </p:nvSpPr>
        <p:spPr>
          <a:xfrm>
            <a:off x="4084437" y="2825442"/>
            <a:ext cx="4023126" cy="1207115"/>
          </a:xfrm>
          <a:prstGeom prst="rect">
            <a:avLst/>
          </a:prstGeom>
        </p:spPr>
        <p:txBody>
          <a:bodyPr vert="horz" lIns="91440" tIns="45720" rIns="91440" bIns="4572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000"/>
              </a:spcAft>
              <a:buNone/>
            </a:pPr>
            <a:r>
              <a:rPr lang="en-GB" sz="6000" b="1" dirty="0">
                <a:solidFill>
                  <a:schemeClr val="bg1"/>
                </a:solidFill>
                <a:latin typeface="Lato" panose="020F0502020204030203"/>
                <a:cs typeface="Arial" panose="020B0604020202020204" pitchFamily="34" charset="0"/>
              </a:rPr>
              <a:t>Thank you </a:t>
            </a:r>
          </a:p>
        </p:txBody>
      </p:sp>
    </p:spTree>
    <p:extLst>
      <p:ext uri="{BB962C8B-B14F-4D97-AF65-F5344CB8AC3E}">
        <p14:creationId xmlns:p14="http://schemas.microsoft.com/office/powerpoint/2010/main" val="1714253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C1F4D5-469E-AD4D-A628-321F280709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9138"/>
          <a:stretch/>
        </p:blipFill>
        <p:spPr>
          <a:xfrm>
            <a:off x="5501900" y="0"/>
            <a:ext cx="7493941" cy="6858000"/>
          </a:xfrm>
          <a:prstGeom prst="rect">
            <a:avLst/>
          </a:prstGeom>
        </p:spPr>
      </p:pic>
      <p:sp>
        <p:nvSpPr>
          <p:cNvPr id="6" name="Title 1">
            <a:extLst>
              <a:ext uri="{FF2B5EF4-FFF2-40B4-BE49-F238E27FC236}">
                <a16:creationId xmlns:a16="http://schemas.microsoft.com/office/drawing/2014/main" id="{C4AEE1E1-3FAF-4A4B-A165-9B45F1A4953A}"/>
              </a:ext>
            </a:extLst>
          </p:cNvPr>
          <p:cNvSpPr txBox="1">
            <a:spLocks/>
          </p:cNvSpPr>
          <p:nvPr/>
        </p:nvSpPr>
        <p:spPr>
          <a:xfrm>
            <a:off x="394846" y="1404000"/>
            <a:ext cx="6279590" cy="212890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900" b="1" dirty="0">
                <a:solidFill>
                  <a:schemeClr val="bg1"/>
                </a:solidFill>
                <a:latin typeface="Lato" panose="020F0502020204030203"/>
                <a:cs typeface="Arial" panose="020B0604020202020204" pitchFamily="34" charset="0"/>
              </a:rPr>
              <a:t>Education and careers options</a:t>
            </a:r>
            <a:endParaRPr lang="en-US" sz="4900" b="1" dirty="0">
              <a:solidFill>
                <a:srgbClr val="DF591C"/>
              </a:solidFill>
              <a:latin typeface="Lato" panose="020F0502020204030203"/>
              <a:cs typeface="Arial" panose="020B0604020202020204" pitchFamily="34" charset="0"/>
            </a:endParaRPr>
          </a:p>
          <a:p>
            <a:pPr>
              <a:lnSpc>
                <a:spcPts val="5880"/>
              </a:lnSpc>
            </a:pPr>
            <a:r>
              <a:rPr lang="en-US" sz="4900" b="1" dirty="0">
                <a:solidFill>
                  <a:schemeClr val="bg1"/>
                </a:solidFill>
                <a:latin typeface="Lato" panose="020F0502020204030203"/>
                <a:cs typeface="Arial" panose="020B0604020202020204" pitchFamily="34" charset="0"/>
              </a:rPr>
              <a:t>what are your choices?</a:t>
            </a:r>
          </a:p>
        </p:txBody>
      </p:sp>
      <p:pic>
        <p:nvPicPr>
          <p:cNvPr id="5" name="Picture 4" descr="A red and white sign&#10;&#10;Description automatically generated with low confidence">
            <a:extLst>
              <a:ext uri="{FF2B5EF4-FFF2-40B4-BE49-F238E27FC236}">
                <a16:creationId xmlns:a16="http://schemas.microsoft.com/office/drawing/2014/main" id="{99F92B0E-D806-684A-8C61-38F722CD095F}"/>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9" name="Picture 8">
            <a:extLst>
              <a:ext uri="{FF2B5EF4-FFF2-40B4-BE49-F238E27FC236}">
                <a16:creationId xmlns:a16="http://schemas.microsoft.com/office/drawing/2014/main" id="{AA0F6208-6018-114C-9A16-0173CAFA9D5C}"/>
              </a:ext>
            </a:extLst>
          </p:cNvPr>
          <p:cNvPicPr>
            <a:picLocks noChangeAspect="1"/>
          </p:cNvPicPr>
          <p:nvPr/>
        </p:nvPicPr>
        <p:blipFill>
          <a:blip r:embed="rId4"/>
          <a:stretch>
            <a:fillRect/>
          </a:stretch>
        </p:blipFill>
        <p:spPr>
          <a:xfrm>
            <a:off x="9896257" y="341973"/>
            <a:ext cx="1917496" cy="836555"/>
          </a:xfrm>
          <a:prstGeom prst="rect">
            <a:avLst/>
          </a:prstGeom>
        </p:spPr>
      </p:pic>
    </p:spTree>
    <p:extLst>
      <p:ext uri="{BB962C8B-B14F-4D97-AF65-F5344CB8AC3E}">
        <p14:creationId xmlns:p14="http://schemas.microsoft.com/office/powerpoint/2010/main" val="2312437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A14E1-5B14-E84D-B53F-EAB61AF0C1CD}"/>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red and white sign&#10;&#10;Description automatically generated with low confidence">
            <a:extLst>
              <a:ext uri="{FF2B5EF4-FFF2-40B4-BE49-F238E27FC236}">
                <a16:creationId xmlns:a16="http://schemas.microsoft.com/office/drawing/2014/main" id="{CD0F8F3A-F79E-DB4B-A5C4-CC6F6AAD8AF9}"/>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403F449A-2190-5B4F-BFF1-5A898C8D2E6B}"/>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96976" y="1588888"/>
            <a:ext cx="8740775" cy="460375"/>
          </a:xfrm>
        </p:spPr>
        <p:txBody>
          <a:bodyPr numCol="2" spcCol="360000">
            <a:noAutofit/>
          </a:bodyPr>
          <a:lstStyle/>
          <a:p>
            <a:pPr marL="0" lvl="0" indent="0" algn="l">
              <a:lnSpc>
                <a:spcPct val="115000"/>
              </a:lnSpc>
              <a:buNone/>
            </a:pPr>
            <a:r>
              <a:rPr lang="en-GB" sz="2800" b="1" dirty="0">
                <a:solidFill>
                  <a:srgbClr val="07A9A9"/>
                </a:solidFill>
                <a:latin typeface="Lato" panose="020F0502020204030203"/>
                <a:cs typeface="Arial" panose="020B0604020202020204" pitchFamily="34" charset="0"/>
              </a:rPr>
              <a:t>What’s next?</a:t>
            </a:r>
            <a:br>
              <a:rPr lang="en-GB" sz="1800" b="1" dirty="0">
                <a:solidFill>
                  <a:srgbClr val="07A9A9"/>
                </a:solidFill>
                <a:latin typeface="Lato" panose="020F0502020204030203"/>
                <a:cs typeface="Arial" panose="020B0604020202020204" pitchFamily="34" charset="0"/>
              </a:rPr>
            </a:br>
            <a:endParaRPr lang="en-US" sz="1200" dirty="0">
              <a:solidFill>
                <a:srgbClr val="07A9A9"/>
              </a:solidFill>
              <a:latin typeface="Lato" panose="020F0502020204030203"/>
              <a:cs typeface="Arial" panose="020B0604020202020204" pitchFamily="34" charset="0"/>
            </a:endParaRPr>
          </a:p>
        </p:txBody>
      </p:sp>
      <p:sp>
        <p:nvSpPr>
          <p:cNvPr id="11" name="TextBox 10">
            <a:extLst>
              <a:ext uri="{FF2B5EF4-FFF2-40B4-BE49-F238E27FC236}">
                <a16:creationId xmlns:a16="http://schemas.microsoft.com/office/drawing/2014/main" id="{9F8298B4-8B4E-3441-8227-B57F8D724E58}"/>
              </a:ext>
            </a:extLst>
          </p:cNvPr>
          <p:cNvSpPr txBox="1"/>
          <p:nvPr/>
        </p:nvSpPr>
        <p:spPr>
          <a:xfrm>
            <a:off x="475200" y="399000"/>
            <a:ext cx="5642469"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Your options after Year 11</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475200" y="2413591"/>
            <a:ext cx="9717429" cy="1323439"/>
          </a:xfrm>
          <a:prstGeom prst="rect">
            <a:avLst/>
          </a:prstGeom>
          <a:noFill/>
        </p:spPr>
        <p:txBody>
          <a:bodyPr wrap="square" rtlCol="0">
            <a:spAutoFit/>
          </a:bodyPr>
          <a:lstStyle/>
          <a:p>
            <a:pPr marL="342900" lvl="0" indent="-342900">
              <a:lnSpc>
                <a:spcPts val="2400"/>
              </a:lnSpc>
              <a:buFont typeface="Arial" panose="020B0604020202020204" pitchFamily="34" charset="0"/>
              <a:buChar char="•"/>
            </a:pPr>
            <a:r>
              <a:rPr lang="en-GB" sz="2000" dirty="0">
                <a:solidFill>
                  <a:srgbClr val="575757"/>
                </a:solidFill>
                <a:latin typeface="Calibri" panose="020F0502020204030204" pitchFamily="34" charset="0"/>
                <a:cs typeface="Calibri" panose="020F0502020204030204" pitchFamily="34" charset="0"/>
              </a:rPr>
              <a:t>There are a range of options available from apprenticeships to A-levels and in some parts of the country, you do could a new T-level qualification.</a:t>
            </a:r>
          </a:p>
          <a:p>
            <a:pPr marL="342900" lvl="0" indent="-342900">
              <a:lnSpc>
                <a:spcPts val="2400"/>
              </a:lnSpc>
              <a:buFont typeface="Arial" panose="020B0604020202020204" pitchFamily="34" charset="0"/>
              <a:buChar char="•"/>
            </a:pPr>
            <a:r>
              <a:rPr lang="en-GB" sz="2000" dirty="0">
                <a:solidFill>
                  <a:srgbClr val="575757"/>
                </a:solidFill>
                <a:latin typeface="Calibri" panose="020F0502020204030204" pitchFamily="34" charset="0"/>
                <a:cs typeface="Calibri" panose="020F0502020204030204" pitchFamily="34" charset="0"/>
              </a:rPr>
              <a:t>There is a lot to consider when making this decision - here is an overview of the options and things to things to think about.</a:t>
            </a:r>
          </a:p>
        </p:txBody>
      </p:sp>
    </p:spTree>
    <p:extLst>
      <p:ext uri="{BB962C8B-B14F-4D97-AF65-F5344CB8AC3E}">
        <p14:creationId xmlns:p14="http://schemas.microsoft.com/office/powerpoint/2010/main" val="62980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F05BFAF-B747-7D4D-8612-E6D6431D75DD}"/>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red and white sign&#10;&#10;Description automatically generated with low confidence">
            <a:extLst>
              <a:ext uri="{FF2B5EF4-FFF2-40B4-BE49-F238E27FC236}">
                <a16:creationId xmlns:a16="http://schemas.microsoft.com/office/drawing/2014/main" id="{D183CCD3-4D39-B04D-AD33-8138D55CAD5D}"/>
              </a:ext>
            </a:extLst>
          </p:cNvPr>
          <p:cNvPicPr>
            <a:picLocks noChangeAspect="1"/>
          </p:cNvPicPr>
          <p:nvPr/>
        </p:nvPicPr>
        <p:blipFill>
          <a:blip r:embed="rId4"/>
          <a:stretch>
            <a:fillRect/>
          </a:stretch>
        </p:blipFill>
        <p:spPr>
          <a:xfrm>
            <a:off x="8239959" y="239062"/>
            <a:ext cx="1201327" cy="84160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219AC3A2-FDCC-4E4B-BA0D-912874FD1D71}"/>
              </a:ext>
            </a:extLst>
          </p:cNvPr>
          <p:cNvPicPr>
            <a:picLocks noChangeAspect="1"/>
          </p:cNvPicPr>
          <p:nvPr/>
        </p:nvPicPr>
        <p:blipFill>
          <a:blip r:embed="rId5"/>
          <a:stretch>
            <a:fillRect/>
          </a:stretch>
        </p:blipFill>
        <p:spPr>
          <a:xfrm>
            <a:off x="9896258" y="341973"/>
            <a:ext cx="1917495" cy="776208"/>
          </a:xfrm>
          <a:prstGeom prst="rect">
            <a:avLst/>
          </a:prstGeom>
        </p:spPr>
      </p:pic>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BCF9B29-D239-9C43-8BDD-D9C6C73DC3F2}"/>
              </a:ext>
            </a:extLst>
          </p:cNvPr>
          <p:cNvSpPr txBox="1"/>
          <p:nvPr/>
        </p:nvSpPr>
        <p:spPr>
          <a:xfrm>
            <a:off x="475200" y="383760"/>
            <a:ext cx="5642469"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Your options after Year 11</a:t>
            </a:r>
          </a:p>
        </p:txBody>
      </p:sp>
      <p:sp>
        <p:nvSpPr>
          <p:cNvPr id="3" name="Arrow: Right 2">
            <a:extLst>
              <a:ext uri="{FF2B5EF4-FFF2-40B4-BE49-F238E27FC236}">
                <a16:creationId xmlns:a16="http://schemas.microsoft.com/office/drawing/2014/main" id="{8BDCEC32-4FE4-4377-B6DC-ACEBCE374BEA}"/>
              </a:ext>
            </a:extLst>
          </p:cNvPr>
          <p:cNvSpPr/>
          <p:nvPr/>
        </p:nvSpPr>
        <p:spPr>
          <a:xfrm>
            <a:off x="1426029" y="5538268"/>
            <a:ext cx="315685" cy="20682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Online Media 4" title="Options at age 16 animation">
            <a:hlinkClick r:id="" action="ppaction://media"/>
            <a:extLst>
              <a:ext uri="{FF2B5EF4-FFF2-40B4-BE49-F238E27FC236}">
                <a16:creationId xmlns:a16="http://schemas.microsoft.com/office/drawing/2014/main" id="{3948D425-0F25-436C-B302-62C3F4F6E9C4}"/>
              </a:ext>
            </a:extLst>
          </p:cNvPr>
          <p:cNvPicPr>
            <a:picLocks noRot="1" noChangeAspect="1"/>
          </p:cNvPicPr>
          <p:nvPr>
            <a:videoFile r:link="rId1"/>
          </p:nvPr>
        </p:nvPicPr>
        <p:blipFill>
          <a:blip r:embed="rId6"/>
          <a:stretch>
            <a:fillRect/>
          </a:stretch>
        </p:blipFill>
        <p:spPr>
          <a:xfrm>
            <a:off x="2053669" y="1630277"/>
            <a:ext cx="8128000" cy="4813300"/>
          </a:xfrm>
          <a:prstGeom prst="rect">
            <a:avLst/>
          </a:prstGeom>
        </p:spPr>
      </p:pic>
    </p:spTree>
    <p:extLst>
      <p:ext uri="{BB962C8B-B14F-4D97-AF65-F5344CB8AC3E}">
        <p14:creationId xmlns:p14="http://schemas.microsoft.com/office/powerpoint/2010/main" val="108328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618060-9048-B548-943E-22F7D46BDE54}"/>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red and white sign&#10;&#10;Description automatically generated with low confidence">
            <a:extLst>
              <a:ext uri="{FF2B5EF4-FFF2-40B4-BE49-F238E27FC236}">
                <a16:creationId xmlns:a16="http://schemas.microsoft.com/office/drawing/2014/main" id="{F9F4CA13-332E-4345-B2DC-B5BE44AFF052}"/>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D1C5550F-EAC5-E549-936E-0EB3CE68FCD6}"/>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35280" y="1587500"/>
            <a:ext cx="8740775" cy="460375"/>
          </a:xfrm>
        </p:spPr>
        <p:txBody>
          <a:bodyPr numCol="2" spcCol="360000">
            <a:noAutofit/>
          </a:bodyPr>
          <a:lstStyle/>
          <a:p>
            <a:pPr marL="0" lvl="0" indent="0" algn="l">
              <a:lnSpc>
                <a:spcPct val="115000"/>
              </a:lnSpc>
              <a:buNone/>
            </a:pPr>
            <a:r>
              <a:rPr lang="en-GB" sz="2800" b="1" dirty="0">
                <a:solidFill>
                  <a:srgbClr val="07A9A9"/>
                </a:solidFill>
                <a:latin typeface="Lato" panose="020F0502020204030203"/>
                <a:cs typeface="Arial" panose="020B0604020202020204" pitchFamily="34" charset="0"/>
              </a:rPr>
              <a:t>What we offer</a:t>
            </a:r>
            <a:br>
              <a:rPr lang="en-GB" sz="1800" b="1" dirty="0">
                <a:solidFill>
                  <a:srgbClr val="07A9A9"/>
                </a:solidFill>
                <a:latin typeface="Lato" panose="020F0502020204030203"/>
                <a:cs typeface="Arial" panose="020B0604020202020204" pitchFamily="34" charset="0"/>
              </a:rPr>
            </a:br>
            <a:endParaRPr lang="en-US" sz="1200" dirty="0">
              <a:solidFill>
                <a:srgbClr val="07A9A9"/>
              </a:solidFill>
              <a:latin typeface="Lato" panose="020F0502020204030203"/>
              <a:cs typeface="Arial" panose="020B0604020202020204" pitchFamily="34" charset="0"/>
            </a:endParaRPr>
          </a:p>
        </p:txBody>
      </p:sp>
      <p:sp>
        <p:nvSpPr>
          <p:cNvPr id="11" name="TextBox 10">
            <a:extLst>
              <a:ext uri="{FF2B5EF4-FFF2-40B4-BE49-F238E27FC236}">
                <a16:creationId xmlns:a16="http://schemas.microsoft.com/office/drawing/2014/main" id="{9F8298B4-8B4E-3441-8227-B57F8D724E58}"/>
              </a:ext>
            </a:extLst>
          </p:cNvPr>
          <p:cNvSpPr txBox="1"/>
          <p:nvPr/>
        </p:nvSpPr>
        <p:spPr>
          <a:xfrm>
            <a:off x="475200" y="399000"/>
            <a:ext cx="56424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Lato" panose="020F0502020204030203"/>
                <a:cs typeface="Arial" panose="020B0604020202020204" pitchFamily="34" charset="0"/>
              </a:rPr>
              <a:t>Your options after Year 11</a:t>
            </a:r>
            <a:endParaRPr kumimoji="0" lang="en-US" sz="2800" b="1" i="0" u="none" strike="noStrike" kern="1200" cap="none" spc="0" normalizeH="0" baseline="0" noProof="0" dirty="0">
              <a:ln>
                <a:noFill/>
              </a:ln>
              <a:solidFill>
                <a:prstClr val="white"/>
              </a:solidFill>
              <a:effectLst/>
              <a:uLnTx/>
              <a:uFillTx/>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17FD1B9-8C1F-4FA4-B4AD-F44A22708A5A}"/>
              </a:ext>
            </a:extLst>
          </p:cNvPr>
          <p:cNvSpPr txBox="1"/>
          <p:nvPr/>
        </p:nvSpPr>
        <p:spPr>
          <a:xfrm>
            <a:off x="459960" y="2375384"/>
            <a:ext cx="7976199" cy="392159"/>
          </a:xfrm>
          <a:prstGeom prst="rect">
            <a:avLst/>
          </a:prstGeom>
          <a:noFill/>
        </p:spPr>
        <p:txBody>
          <a:bodyPr wrap="square" rtlCol="0">
            <a:spAutoFit/>
          </a:bodyPr>
          <a:lstStyle/>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u="none" strike="noStrike" kern="1200" cap="none" spc="0" normalizeH="0" baseline="0" noProof="0" dirty="0">
                <a:ln>
                  <a:noFill/>
                </a:ln>
                <a:solidFill>
                  <a:srgbClr val="575757"/>
                </a:solidFill>
                <a:effectLst/>
                <a:uLnTx/>
                <a:uFillTx/>
                <a:latin typeface="Calibri" panose="020F0502020204030204" pitchFamily="34" charset="0"/>
                <a:ea typeface="Times New Roman" panose="02020603050405020304" pitchFamily="18" charset="0"/>
                <a:cs typeface="Calibri" panose="020F0502020204030204" pitchFamily="34" charset="0"/>
              </a:rPr>
              <a:t>[add in here if you offer post 16 options]</a:t>
            </a:r>
            <a:endParaRPr kumimoji="0" lang="en-GB" u="none" strike="noStrike" kern="1200" cap="none" spc="0" normalizeH="0" baseline="0" noProof="0" dirty="0">
              <a:ln>
                <a:noFill/>
              </a:ln>
              <a:solidFill>
                <a:srgbClr val="575757"/>
              </a:solidFill>
              <a:effectLst/>
              <a:uLnTx/>
              <a:uFillTx/>
              <a:latin typeface="Calibri" panose="020F0502020204030204" pitchFamily="34" charset="0"/>
              <a:cs typeface="Calibri" panose="020F0502020204030204" pitchFamily="34" charset="0"/>
            </a:endParaRPr>
          </a:p>
        </p:txBody>
      </p:sp>
      <p:pic>
        <p:nvPicPr>
          <p:cNvPr id="13" name="Picture 12" descr="A red and white sign&#10;&#10;Description automatically generated with low confidence">
            <a:extLst>
              <a:ext uri="{FF2B5EF4-FFF2-40B4-BE49-F238E27FC236}">
                <a16:creationId xmlns:a16="http://schemas.microsoft.com/office/drawing/2014/main" id="{AE547594-2A9A-D740-A3DB-F7E25767A7CC}"/>
              </a:ext>
            </a:extLst>
          </p:cNvPr>
          <p:cNvPicPr>
            <a:picLocks noChangeAspect="1"/>
          </p:cNvPicPr>
          <p:nvPr/>
        </p:nvPicPr>
        <p:blipFill>
          <a:blip r:embed="rId3"/>
          <a:stretch>
            <a:fillRect/>
          </a:stretch>
        </p:blipFill>
        <p:spPr>
          <a:xfrm>
            <a:off x="8239959" y="239062"/>
            <a:ext cx="1201327" cy="841607"/>
          </a:xfrm>
          <a:prstGeom prst="rect">
            <a:avLst/>
          </a:prstGeom>
        </p:spPr>
      </p:pic>
    </p:spTree>
    <p:extLst>
      <p:ext uri="{BB962C8B-B14F-4D97-AF65-F5344CB8AC3E}">
        <p14:creationId xmlns:p14="http://schemas.microsoft.com/office/powerpoint/2010/main" val="3351951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519AA8-BA3A-DA4A-B5EA-E153A8F0815F}"/>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red and white sign&#10;&#10;Description automatically generated with low confidence">
            <a:extLst>
              <a:ext uri="{FF2B5EF4-FFF2-40B4-BE49-F238E27FC236}">
                <a16:creationId xmlns:a16="http://schemas.microsoft.com/office/drawing/2014/main" id="{10823B80-3DBA-434B-A964-DA8EB5D4A42B}"/>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25D5178F-4F03-4C47-B59F-AE012CEC8120}"/>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65760" y="1587500"/>
            <a:ext cx="8740775" cy="460375"/>
          </a:xfrm>
        </p:spPr>
        <p:txBody>
          <a:bodyPr numCol="2" spcCol="360000">
            <a:noAutofit/>
          </a:bodyPr>
          <a:lstStyle/>
          <a:p>
            <a:pPr marL="0" lvl="0" indent="0" algn="l">
              <a:lnSpc>
                <a:spcPct val="115000"/>
              </a:lnSpc>
              <a:buNone/>
            </a:pPr>
            <a:r>
              <a:rPr lang="en-GB" sz="2800" b="1" dirty="0">
                <a:solidFill>
                  <a:srgbClr val="07A9A9"/>
                </a:solidFill>
                <a:latin typeface="Lato" panose="020F0502020204030203"/>
                <a:cs typeface="Arial" panose="020B0604020202020204" pitchFamily="34" charset="0"/>
              </a:rPr>
              <a:t>Real-life insights</a:t>
            </a:r>
            <a:br>
              <a:rPr lang="en-GB" sz="1800" b="1" dirty="0">
                <a:solidFill>
                  <a:srgbClr val="07A9A9"/>
                </a:solidFill>
                <a:latin typeface="Lato" panose="020F0502020204030203"/>
                <a:cs typeface="Arial" panose="020B0604020202020204" pitchFamily="34" charset="0"/>
              </a:rPr>
            </a:br>
            <a:endParaRPr lang="en-US" sz="1200" dirty="0">
              <a:solidFill>
                <a:srgbClr val="07A9A9"/>
              </a:solidFill>
              <a:latin typeface="Lato" panose="020F0502020204030203"/>
              <a:cs typeface="Arial" panose="020B0604020202020204" pitchFamily="34" charset="0"/>
            </a:endParaRPr>
          </a:p>
        </p:txBody>
      </p:sp>
      <p:sp>
        <p:nvSpPr>
          <p:cNvPr id="11" name="TextBox 10">
            <a:extLst>
              <a:ext uri="{FF2B5EF4-FFF2-40B4-BE49-F238E27FC236}">
                <a16:creationId xmlns:a16="http://schemas.microsoft.com/office/drawing/2014/main" id="{9F8298B4-8B4E-3441-8227-B57F8D724E58}"/>
              </a:ext>
            </a:extLst>
          </p:cNvPr>
          <p:cNvSpPr txBox="1"/>
          <p:nvPr/>
        </p:nvSpPr>
        <p:spPr>
          <a:xfrm>
            <a:off x="475200" y="414240"/>
            <a:ext cx="5642469"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Your options after Year 11</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486840" y="2361600"/>
            <a:ext cx="8969283" cy="1020857"/>
          </a:xfrm>
          <a:prstGeom prst="rect">
            <a:avLst/>
          </a:prstGeom>
          <a:noFill/>
        </p:spPr>
        <p:txBody>
          <a:bodyPr wrap="square" rtlCol="0">
            <a:spAutoFit/>
          </a:bodyPr>
          <a:lstStyle/>
          <a:p>
            <a:pPr marL="342900" lvl="0" indent="-342900">
              <a:lnSpc>
                <a:spcPts val="2400"/>
              </a:lnSpc>
              <a:buFont typeface="Arial" panose="020B0604020202020204" pitchFamily="34" charset="0"/>
              <a:buChar char="•"/>
            </a:pPr>
            <a:r>
              <a:rPr lang="en-GB" dirty="0">
                <a:solidFill>
                  <a:srgbClr val="575757"/>
                </a:solidFill>
                <a:effectLst/>
                <a:latin typeface="Calibri" panose="020F0502020204030204" pitchFamily="34" charset="0"/>
                <a:ea typeface="Times New Roman" panose="02020603050405020304" pitchFamily="18" charset="0"/>
                <a:cs typeface="Calibri" panose="020F0502020204030204" pitchFamily="34" charset="0"/>
              </a:rPr>
              <a:t>[add in here if you have case studies of alumni who have taken different post 16 routes or you could ask a range of local colleges, training providers or employers to speak about the options they offer]</a:t>
            </a:r>
            <a:endParaRPr lang="en-GB" dirty="0">
              <a:solidFill>
                <a:srgbClr val="57575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165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B499AE-5958-EE49-ADFC-F9ABD2D37C61}"/>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red and white sign&#10;&#10;Description automatically generated with low confidence">
            <a:extLst>
              <a:ext uri="{FF2B5EF4-FFF2-40B4-BE49-F238E27FC236}">
                <a16:creationId xmlns:a16="http://schemas.microsoft.com/office/drawing/2014/main" id="{955B179C-B9D8-1649-B44E-2E6276E2D1A0}"/>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C2DEEBCA-33B8-A646-8A7B-9F1EDB4F1754}"/>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65760" y="1587500"/>
            <a:ext cx="8740775" cy="460375"/>
          </a:xfrm>
        </p:spPr>
        <p:txBody>
          <a:bodyPr numCol="2" spcCol="360000">
            <a:noAutofit/>
          </a:bodyPr>
          <a:lstStyle/>
          <a:p>
            <a:pPr marL="0" lvl="0" indent="0" algn="l">
              <a:lnSpc>
                <a:spcPct val="115000"/>
              </a:lnSpc>
              <a:buNone/>
            </a:pPr>
            <a:r>
              <a:rPr lang="en-GB" sz="2800" b="1" dirty="0">
                <a:solidFill>
                  <a:srgbClr val="07A9A9"/>
                </a:solidFill>
                <a:latin typeface="Lato" panose="020F0502020204030203"/>
                <a:cs typeface="Arial" panose="020B0604020202020204" pitchFamily="34" charset="0"/>
              </a:rPr>
              <a:t>What’s next?</a:t>
            </a:r>
            <a:br>
              <a:rPr lang="en-GB" sz="1800" b="1" dirty="0">
                <a:solidFill>
                  <a:srgbClr val="07A9A9"/>
                </a:solidFill>
                <a:latin typeface="Lato" panose="020F0502020204030203"/>
                <a:cs typeface="Arial" panose="020B0604020202020204" pitchFamily="34" charset="0"/>
              </a:rPr>
            </a:br>
            <a:endParaRPr lang="en-US" sz="1200" dirty="0">
              <a:solidFill>
                <a:srgbClr val="07A9A9"/>
              </a:solidFill>
              <a:latin typeface="Lato" panose="020F0502020204030203"/>
              <a:cs typeface="Arial" panose="020B0604020202020204" pitchFamily="34" charset="0"/>
            </a:endParaRPr>
          </a:p>
        </p:txBody>
      </p:sp>
      <p:sp>
        <p:nvSpPr>
          <p:cNvPr id="11" name="TextBox 10">
            <a:extLst>
              <a:ext uri="{FF2B5EF4-FFF2-40B4-BE49-F238E27FC236}">
                <a16:creationId xmlns:a16="http://schemas.microsoft.com/office/drawing/2014/main" id="{9F8298B4-8B4E-3441-8227-B57F8D724E58}"/>
              </a:ext>
            </a:extLst>
          </p:cNvPr>
          <p:cNvSpPr txBox="1"/>
          <p:nvPr/>
        </p:nvSpPr>
        <p:spPr>
          <a:xfrm>
            <a:off x="475200" y="399000"/>
            <a:ext cx="5642469" cy="523220"/>
          </a:xfrm>
          <a:prstGeom prst="rect">
            <a:avLst/>
          </a:prstGeom>
          <a:noFill/>
        </p:spPr>
        <p:txBody>
          <a:bodyPr wrap="square" rtlCol="0">
            <a:spAutoFit/>
          </a:bodyPr>
          <a:lstStyle/>
          <a:p>
            <a:r>
              <a:rPr lang="en-US" sz="2800" b="1" dirty="0">
                <a:solidFill>
                  <a:schemeClr val="bg1"/>
                </a:solidFill>
                <a:latin typeface="Lato" panose="020F0502020204030203"/>
                <a:cs typeface="Arial" panose="020B0604020202020204" pitchFamily="34" charset="0"/>
              </a:rPr>
              <a:t>Post 18 options</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486840" y="2361600"/>
            <a:ext cx="9456171" cy="2932149"/>
          </a:xfrm>
          <a:prstGeom prst="rect">
            <a:avLst/>
          </a:prstGeom>
          <a:noFill/>
        </p:spPr>
        <p:txBody>
          <a:bodyPr wrap="square" rtlCol="0">
            <a:spAutoFit/>
          </a:bodyPr>
          <a:lstStyle/>
          <a:p>
            <a:pPr marL="342900" indent="-342900">
              <a:lnSpc>
                <a:spcPts val="240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In England, you don’t have to stay in education after the age of 18. </a:t>
            </a:r>
          </a:p>
          <a:p>
            <a:pPr marL="342900" indent="-342900">
              <a:lnSpc>
                <a:spcPts val="240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You can:</a:t>
            </a:r>
          </a:p>
          <a:p>
            <a:pPr marL="800100" lvl="1" indent="-342900">
              <a:lnSpc>
                <a:spcPts val="240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Choose to go into employment.</a:t>
            </a:r>
          </a:p>
          <a:p>
            <a:pPr marL="800100" lvl="1" indent="-342900">
              <a:lnSpc>
                <a:spcPts val="240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Do a short course of study to prepare you for a particular career.</a:t>
            </a:r>
          </a:p>
          <a:p>
            <a:pPr marL="800100" lvl="1" indent="-342900">
              <a:lnSpc>
                <a:spcPts val="240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Go on to study a higher education qualification such as a Bachelor’s degree, HNC or foundation degree. </a:t>
            </a:r>
          </a:p>
          <a:p>
            <a:pPr marL="800100" lvl="1" indent="-342900">
              <a:lnSpc>
                <a:spcPts val="240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Combine employment and training via an apprenticeship.</a:t>
            </a:r>
          </a:p>
          <a:p>
            <a:pPr marL="342900" lvl="0" indent="-342900">
              <a:lnSpc>
                <a:spcPts val="2400"/>
              </a:lnSpc>
              <a:buFont typeface="Arial" panose="020B0604020202020204" pitchFamily="34" charset="0"/>
              <a:buChar char="•"/>
            </a:pPr>
            <a:r>
              <a:rPr lang="en-GB" dirty="0">
                <a:solidFill>
                  <a:srgbClr val="575757"/>
                </a:solidFill>
                <a:latin typeface="Calibri" panose="020F0502020204030204" pitchFamily="34" charset="0"/>
                <a:cs typeface="Calibri" panose="020F0502020204030204" pitchFamily="34" charset="0"/>
              </a:rPr>
              <a:t>There is a lot to consider when making this decision - here is an overview of the options and things to things to think about.</a:t>
            </a:r>
          </a:p>
        </p:txBody>
      </p:sp>
    </p:spTree>
    <p:extLst>
      <p:ext uri="{BB962C8B-B14F-4D97-AF65-F5344CB8AC3E}">
        <p14:creationId xmlns:p14="http://schemas.microsoft.com/office/powerpoint/2010/main" val="2654878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6B667F-84EB-2C49-988F-1D2E9BDFC565}"/>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red and white sign&#10;&#10;Description automatically generated with low confidence">
            <a:extLst>
              <a:ext uri="{FF2B5EF4-FFF2-40B4-BE49-F238E27FC236}">
                <a16:creationId xmlns:a16="http://schemas.microsoft.com/office/drawing/2014/main" id="{28D5CE6D-0856-8A4E-807E-EF891532B910}"/>
              </a:ext>
            </a:extLst>
          </p:cNvPr>
          <p:cNvPicPr>
            <a:picLocks noChangeAspect="1"/>
          </p:cNvPicPr>
          <p:nvPr/>
        </p:nvPicPr>
        <p:blipFill>
          <a:blip r:embed="rId4"/>
          <a:stretch>
            <a:fillRect/>
          </a:stretch>
        </p:blipFill>
        <p:spPr>
          <a:xfrm>
            <a:off x="8239959" y="239062"/>
            <a:ext cx="1201327" cy="841607"/>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DC346AEB-8BEF-5C45-85E5-B8DD913026A3}"/>
              </a:ext>
            </a:extLst>
          </p:cNvPr>
          <p:cNvPicPr>
            <a:picLocks noChangeAspect="1"/>
          </p:cNvPicPr>
          <p:nvPr/>
        </p:nvPicPr>
        <p:blipFill>
          <a:blip r:embed="rId5"/>
          <a:stretch>
            <a:fillRect/>
          </a:stretch>
        </p:blipFill>
        <p:spPr>
          <a:xfrm>
            <a:off x="9896258" y="341973"/>
            <a:ext cx="1917495" cy="776208"/>
          </a:xfrm>
          <a:prstGeom prst="rect">
            <a:avLst/>
          </a:prstGeom>
        </p:spPr>
      </p:pic>
      <p:sp>
        <p:nvSpPr>
          <p:cNvPr id="9" name="TextBox 8">
            <a:extLst>
              <a:ext uri="{FF2B5EF4-FFF2-40B4-BE49-F238E27FC236}">
                <a16:creationId xmlns:a16="http://schemas.microsoft.com/office/drawing/2014/main" id="{986AF581-4DB7-A845-82C6-65DFE592804C}"/>
              </a:ext>
            </a:extLst>
          </p:cNvPr>
          <p:cNvSpPr txBox="1"/>
          <p:nvPr/>
        </p:nvSpPr>
        <p:spPr>
          <a:xfrm>
            <a:off x="475200" y="399000"/>
            <a:ext cx="56424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Lato" panose="020F0502020204030203"/>
                <a:cs typeface="Arial" panose="020B0604020202020204" pitchFamily="34" charset="0"/>
              </a:rPr>
              <a:t>Post 18 options</a:t>
            </a:r>
          </a:p>
        </p:txBody>
      </p:sp>
      <p:pic>
        <p:nvPicPr>
          <p:cNvPr id="3" name="Online Media 2" title="Options at age 18 animation">
            <a:hlinkClick r:id="" action="ppaction://media"/>
            <a:extLst>
              <a:ext uri="{FF2B5EF4-FFF2-40B4-BE49-F238E27FC236}">
                <a16:creationId xmlns:a16="http://schemas.microsoft.com/office/drawing/2014/main" id="{F8D5B93A-9CD6-45FD-85F5-B94BE75F64DB}"/>
              </a:ext>
            </a:extLst>
          </p:cNvPr>
          <p:cNvPicPr>
            <a:picLocks noRot="1" noChangeAspect="1"/>
          </p:cNvPicPr>
          <p:nvPr>
            <a:videoFile r:link="rId1"/>
          </p:nvPr>
        </p:nvPicPr>
        <p:blipFill>
          <a:blip r:embed="rId6"/>
          <a:stretch>
            <a:fillRect/>
          </a:stretch>
        </p:blipFill>
        <p:spPr>
          <a:xfrm>
            <a:off x="2032000" y="1635876"/>
            <a:ext cx="8128000" cy="4711700"/>
          </a:xfrm>
          <a:prstGeom prst="rect">
            <a:avLst/>
          </a:prstGeom>
        </p:spPr>
      </p:pic>
    </p:spTree>
    <p:extLst>
      <p:ext uri="{BB962C8B-B14F-4D97-AF65-F5344CB8AC3E}">
        <p14:creationId xmlns:p14="http://schemas.microsoft.com/office/powerpoint/2010/main" val="31674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5ca23ed-fdba-4544-8426-dc162b381dbf" xsi:nil="true"/>
    <m67c126c0765461284e4398e4bd53ad8 xmlns="0b7998e6-b82a-4691-8b94-178a4ba284ea">
      <Terms xmlns="http://schemas.microsoft.com/office/infopath/2007/PartnerControls"/>
    </m67c126c0765461284e4398e4bd53ad8>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3EBA5567F16C48BF863E21D3277F25" ma:contentTypeVersion="16" ma:contentTypeDescription="Create a new document." ma:contentTypeScope="" ma:versionID="e46e0140538bb0e4521441422de35ad9">
  <xsd:schema xmlns:xsd="http://www.w3.org/2001/XMLSchema" xmlns:xs="http://www.w3.org/2001/XMLSchema" xmlns:p="http://schemas.microsoft.com/office/2006/metadata/properties" xmlns:ns2="0b7998e6-b82a-4691-8b94-178a4ba284ea" xmlns:ns3="75ca23ed-fdba-4544-8426-dc162b381dbf" targetNamespace="http://schemas.microsoft.com/office/2006/metadata/properties" ma:root="true" ma:fieldsID="231062ecb23ac84b26905c1ef1b2e808" ns2:_="" ns3:_="">
    <xsd:import namespace="0b7998e6-b82a-4691-8b94-178a4ba284ea"/>
    <xsd:import namespace="75ca23ed-fdba-4544-8426-dc162b381dbf"/>
    <xsd:element name="properties">
      <xsd:complexType>
        <xsd:sequence>
          <xsd:element name="documentManagement">
            <xsd:complexType>
              <xsd:all>
                <xsd:element ref="ns2:m67c126c0765461284e4398e4bd53ad8" minOccurs="0"/>
                <xsd:element ref="ns3:TaxCatchAll" minOccurs="0"/>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998e6-b82a-4691-8b94-178a4ba284ea" elementFormDefault="qualified">
    <xsd:import namespace="http://schemas.microsoft.com/office/2006/documentManagement/types"/>
    <xsd:import namespace="http://schemas.microsoft.com/office/infopath/2007/PartnerControls"/>
    <xsd:element name="m67c126c0765461284e4398e4bd53ad8" ma:index="9" nillable="true" ma:taxonomy="true" ma:internalName="m67c126c0765461284e4398e4bd53ad8" ma:taxonomyFieldName="Document_x0020_Type" ma:displayName="Document Type" ma:default="" ma:fieldId="{667c126c-0765-4612-84e4-398e4bd53ad8}" ma:sspId="f6e0c83f-acaa-4304-b138-9c5a9482c26e" ma:termSetId="78ac366d-73ed-452a-8a2f-816ad01162f7" ma:anchorId="00000000-0000-0000-0000-000000000000"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ca23ed-fdba-4544-8426-dc162b381db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b247ed3-2bc0-47f2-ae39-e0008a7ec21d}" ma:internalName="TaxCatchAll" ma:showField="CatchAllData" ma:web="75ca23ed-fdba-4544-8426-dc162b381db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17902-B7BD-444E-A668-596B6B6A0152}">
  <ds:schemaRefs>
    <ds:schemaRef ds:uri="http://purl.org/dc/dcmitype/"/>
    <ds:schemaRef ds:uri="http://purl.org/dc/elements/1.1/"/>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purl.org/dc/terms/"/>
    <ds:schemaRef ds:uri="http://schemas.openxmlformats.org/package/2006/metadata/core-properties"/>
    <ds:schemaRef ds:uri="75ca23ed-fdba-4544-8426-dc162b381dbf"/>
    <ds:schemaRef ds:uri="0b7998e6-b82a-4691-8b94-178a4ba284ea"/>
  </ds:schemaRefs>
</ds:datastoreItem>
</file>

<file path=customXml/itemProps2.xml><?xml version="1.0" encoding="utf-8"?>
<ds:datastoreItem xmlns:ds="http://schemas.openxmlformats.org/officeDocument/2006/customXml" ds:itemID="{6C67018A-9A64-40FA-94D6-8271DB4487A7}">
  <ds:schemaRefs>
    <ds:schemaRef ds:uri="http://schemas.microsoft.com/sharepoint/v3/contenttype/forms"/>
  </ds:schemaRefs>
</ds:datastoreItem>
</file>

<file path=customXml/itemProps3.xml><?xml version="1.0" encoding="utf-8"?>
<ds:datastoreItem xmlns:ds="http://schemas.openxmlformats.org/officeDocument/2006/customXml" ds:itemID="{84C75EA2-DF81-4309-A3DB-DED4C2F449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7998e6-b82a-4691-8b94-178a4ba284ea"/>
    <ds:schemaRef ds:uri="75ca23ed-fdba-4544-8426-dc162b381d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1413</TotalTime>
  <Words>1945</Words>
  <Application>Microsoft Office PowerPoint</Application>
  <PresentationFormat>Widescreen</PresentationFormat>
  <Paragraphs>149</Paragraphs>
  <Slides>23</Slides>
  <Notes>18</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Clare Parker</cp:lastModifiedBy>
  <cp:revision>136</cp:revision>
  <dcterms:created xsi:type="dcterms:W3CDTF">2020-09-09T12:12:41Z</dcterms:created>
  <dcterms:modified xsi:type="dcterms:W3CDTF">2022-06-06T12:20:28Z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0x010100913EBA5567F16C48BF863E21D3277F25</vt:lpwstr>
  </property>
  <property fmtid="{D5CDD505-2E9C-101B-9397-08002B2CF9AE}" pid="3" name="Order">
    <vt:r8>3600</vt:r8>
  </property>
  <property fmtid="{D5CDD505-2E9C-101B-9397-08002B2CF9AE}" pid="4" name="Document Type">
    <vt:lpwstr/>
  </property>
</Properties>
</file>