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7" r:id="rId5"/>
    <p:sldId id="286" r:id="rId6"/>
    <p:sldId id="267" r:id="rId7"/>
    <p:sldId id="256" r:id="rId8"/>
    <p:sldId id="288" r:id="rId9"/>
    <p:sldId id="307" r:id="rId10"/>
    <p:sldId id="308" r:id="rId11"/>
    <p:sldId id="309" r:id="rId12"/>
    <p:sldId id="310" r:id="rId13"/>
    <p:sldId id="311" r:id="rId14"/>
    <p:sldId id="312" r:id="rId15"/>
    <p:sldId id="313" r:id="rId16"/>
    <p:sldId id="314" r:id="rId17"/>
    <p:sldId id="321" r:id="rId18"/>
    <p:sldId id="322" r:id="rId19"/>
    <p:sldId id="323" r:id="rId20"/>
    <p:sldId id="324" r:id="rId21"/>
    <p:sldId id="325" r:id="rId22"/>
    <p:sldId id="326" r:id="rId23"/>
    <p:sldId id="327" r:id="rId24"/>
    <p:sldId id="328" r:id="rId25"/>
    <p:sldId id="262" r:id="rId26"/>
    <p:sldId id="353" r:id="rId27"/>
    <p:sldId id="354" r:id="rId28"/>
    <p:sldId id="357" r:id="rId29"/>
    <p:sldId id="356" r:id="rId30"/>
    <p:sldId id="358" r:id="rId31"/>
    <p:sldId id="359" r:id="rId32"/>
    <p:sldId id="371" r:id="rId33"/>
    <p:sldId id="336" r:id="rId34"/>
    <p:sldId id="361" r:id="rId35"/>
    <p:sldId id="362" r:id="rId36"/>
    <p:sldId id="363" r:id="rId37"/>
    <p:sldId id="365" r:id="rId38"/>
    <p:sldId id="364" r:id="rId39"/>
    <p:sldId id="366" r:id="rId40"/>
    <p:sldId id="367" r:id="rId41"/>
    <p:sldId id="368" r:id="rId42"/>
    <p:sldId id="369" r:id="rId43"/>
    <p:sldId id="370" r:id="rId44"/>
    <p:sldId id="37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4" clrIdx="2">
    <p:extLst>
      <p:ext uri="{19B8F6BF-5375-455C-9EA6-DF929625EA0E}">
        <p15:presenceInfo xmlns:p15="http://schemas.microsoft.com/office/powerpoint/2012/main" userId="65e5f55ea71344b4" providerId="Windows Live"/>
      </p:ext>
    </p:extLst>
  </p:cmAuthor>
  <p:cmAuthor id="4" name="Beth Jones" initials="BJ" lastIdx="14" clrIdx="3">
    <p:extLst>
      <p:ext uri="{19B8F6BF-5375-455C-9EA6-DF929625EA0E}">
        <p15:presenceInfo xmlns:p15="http://schemas.microsoft.com/office/powerpoint/2012/main" userId="S::bj@gatsby.org.uk::583c0d49-59a2-4fde-8f0c-1206651206e8" providerId="AD"/>
      </p:ext>
    </p:extLst>
  </p:cmAuthor>
  <p:cmAuthor id="5" name="Craig Ritchie" initials="CR" lastIdx="7" clrIdx="4">
    <p:extLst>
      <p:ext uri="{19B8F6BF-5375-455C-9EA6-DF929625EA0E}">
        <p15:presenceInfo xmlns:p15="http://schemas.microsoft.com/office/powerpoint/2012/main" userId="S::craig@hopscotchconsulting.co.uk::df78bffe-c979-4593-a92f-8bb473ac90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7"/>
    <a:srgbClr val="A4E9F7"/>
    <a:srgbClr val="00EEF7"/>
    <a:srgbClr val="00B7BD"/>
    <a:srgbClr val="09AFA9"/>
    <a:srgbClr val="08AFA9"/>
    <a:srgbClr val="575757"/>
    <a:srgbClr val="DF591C"/>
    <a:srgbClr val="27334A"/>
    <a:srgbClr val="16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9569F-C8A1-3C71-DBB1-F7C56C69467F}" v="1" dt="2022-03-14T17:28:08.618"/>
    <p1510:client id="{885C7160-B935-01E8-DC87-93801F24250F}" v="4" dt="2022-03-29T15:28:25.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95884" autoAdjust="0"/>
  </p:normalViewPr>
  <p:slideViewPr>
    <p:cSldViewPr snapToGrid="0" snapToObjects="1">
      <p:cViewPr varScale="1">
        <p:scale>
          <a:sx n="62" d="100"/>
          <a:sy n="62" d="100"/>
        </p:scale>
        <p:origin x="692" y="2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06/06/2022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dirty="0"/>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dirty="0"/>
          </a:p>
        </p:txBody>
      </p:sp>
    </p:spTree>
    <p:extLst>
      <p:ext uri="{BB962C8B-B14F-4D97-AF65-F5344CB8AC3E}">
        <p14:creationId xmlns:p14="http://schemas.microsoft.com/office/powerpoint/2010/main" val="34323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10</a:t>
            </a:fld>
            <a:endParaRPr lang="en-GB" dirty="0"/>
          </a:p>
        </p:txBody>
      </p:sp>
    </p:spTree>
    <p:extLst>
      <p:ext uri="{BB962C8B-B14F-4D97-AF65-F5344CB8AC3E}">
        <p14:creationId xmlns:p14="http://schemas.microsoft.com/office/powerpoint/2010/main" val="60675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dirty="0"/>
          </a:p>
        </p:txBody>
      </p:sp>
    </p:spTree>
    <p:extLst>
      <p:ext uri="{BB962C8B-B14F-4D97-AF65-F5344CB8AC3E}">
        <p14:creationId xmlns:p14="http://schemas.microsoft.com/office/powerpoint/2010/main" val="132862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12</a:t>
            </a:fld>
            <a:endParaRPr lang="en-GB" dirty="0"/>
          </a:p>
        </p:txBody>
      </p:sp>
    </p:spTree>
    <p:extLst>
      <p:ext uri="{BB962C8B-B14F-4D97-AF65-F5344CB8AC3E}">
        <p14:creationId xmlns:p14="http://schemas.microsoft.com/office/powerpoint/2010/main" val="292346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dirty="0"/>
          </a:p>
        </p:txBody>
      </p:sp>
    </p:spTree>
    <p:extLst>
      <p:ext uri="{BB962C8B-B14F-4D97-AF65-F5344CB8AC3E}">
        <p14:creationId xmlns:p14="http://schemas.microsoft.com/office/powerpoint/2010/main" val="234006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dirty="0"/>
          </a:p>
        </p:txBody>
      </p:sp>
    </p:spTree>
    <p:extLst>
      <p:ext uri="{BB962C8B-B14F-4D97-AF65-F5344CB8AC3E}">
        <p14:creationId xmlns:p14="http://schemas.microsoft.com/office/powerpoint/2010/main" val="126385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15</a:t>
            </a:fld>
            <a:endParaRPr lang="en-GB" dirty="0"/>
          </a:p>
        </p:txBody>
      </p:sp>
    </p:spTree>
    <p:extLst>
      <p:ext uri="{BB962C8B-B14F-4D97-AF65-F5344CB8AC3E}">
        <p14:creationId xmlns:p14="http://schemas.microsoft.com/office/powerpoint/2010/main" val="170038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16</a:t>
            </a:fld>
            <a:endParaRPr lang="en-GB" dirty="0"/>
          </a:p>
        </p:txBody>
      </p:sp>
    </p:spTree>
    <p:extLst>
      <p:ext uri="{BB962C8B-B14F-4D97-AF65-F5344CB8AC3E}">
        <p14:creationId xmlns:p14="http://schemas.microsoft.com/office/powerpoint/2010/main" val="343916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dirty="0"/>
          </a:p>
        </p:txBody>
      </p:sp>
    </p:spTree>
    <p:extLst>
      <p:ext uri="{BB962C8B-B14F-4D97-AF65-F5344CB8AC3E}">
        <p14:creationId xmlns:p14="http://schemas.microsoft.com/office/powerpoint/2010/main" val="354860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18</a:t>
            </a:fld>
            <a:endParaRPr lang="en-GB" dirty="0"/>
          </a:p>
        </p:txBody>
      </p:sp>
    </p:spTree>
    <p:extLst>
      <p:ext uri="{BB962C8B-B14F-4D97-AF65-F5344CB8AC3E}">
        <p14:creationId xmlns:p14="http://schemas.microsoft.com/office/powerpoint/2010/main" val="298850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dirty="0"/>
          </a:p>
        </p:txBody>
      </p:sp>
    </p:spTree>
    <p:extLst>
      <p:ext uri="{BB962C8B-B14F-4D97-AF65-F5344CB8AC3E}">
        <p14:creationId xmlns:p14="http://schemas.microsoft.com/office/powerpoint/2010/main" val="299433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dirty="0"/>
          </a:p>
        </p:txBody>
      </p:sp>
    </p:spTree>
    <p:extLst>
      <p:ext uri="{BB962C8B-B14F-4D97-AF65-F5344CB8AC3E}">
        <p14:creationId xmlns:p14="http://schemas.microsoft.com/office/powerpoint/2010/main" val="125769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20</a:t>
            </a:fld>
            <a:endParaRPr lang="en-GB" dirty="0"/>
          </a:p>
        </p:txBody>
      </p:sp>
    </p:spTree>
    <p:extLst>
      <p:ext uri="{BB962C8B-B14F-4D97-AF65-F5344CB8AC3E}">
        <p14:creationId xmlns:p14="http://schemas.microsoft.com/office/powerpoint/2010/main" val="1270724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dirty="0"/>
          </a:p>
        </p:txBody>
      </p:sp>
    </p:spTree>
    <p:extLst>
      <p:ext uri="{BB962C8B-B14F-4D97-AF65-F5344CB8AC3E}">
        <p14:creationId xmlns:p14="http://schemas.microsoft.com/office/powerpoint/2010/main" val="3220547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dirty="0"/>
          </a:p>
        </p:txBody>
      </p:sp>
    </p:spTree>
    <p:extLst>
      <p:ext uri="{BB962C8B-B14F-4D97-AF65-F5344CB8AC3E}">
        <p14:creationId xmlns:p14="http://schemas.microsoft.com/office/powerpoint/2010/main" val="2834655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23</a:t>
            </a:fld>
            <a:endParaRPr lang="en-GB" dirty="0"/>
          </a:p>
        </p:txBody>
      </p:sp>
    </p:spTree>
    <p:extLst>
      <p:ext uri="{BB962C8B-B14F-4D97-AF65-F5344CB8AC3E}">
        <p14:creationId xmlns:p14="http://schemas.microsoft.com/office/powerpoint/2010/main" val="120106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24</a:t>
            </a:fld>
            <a:endParaRPr lang="en-GB" dirty="0"/>
          </a:p>
        </p:txBody>
      </p:sp>
    </p:spTree>
    <p:extLst>
      <p:ext uri="{BB962C8B-B14F-4D97-AF65-F5344CB8AC3E}">
        <p14:creationId xmlns:p14="http://schemas.microsoft.com/office/powerpoint/2010/main" val="49334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25</a:t>
            </a:fld>
            <a:endParaRPr lang="en-GB" dirty="0"/>
          </a:p>
        </p:txBody>
      </p:sp>
    </p:spTree>
    <p:extLst>
      <p:ext uri="{BB962C8B-B14F-4D97-AF65-F5344CB8AC3E}">
        <p14:creationId xmlns:p14="http://schemas.microsoft.com/office/powerpoint/2010/main" val="97198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26</a:t>
            </a:fld>
            <a:endParaRPr lang="en-GB" dirty="0"/>
          </a:p>
        </p:txBody>
      </p:sp>
    </p:spTree>
    <p:extLst>
      <p:ext uri="{BB962C8B-B14F-4D97-AF65-F5344CB8AC3E}">
        <p14:creationId xmlns:p14="http://schemas.microsoft.com/office/powerpoint/2010/main" val="172541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27</a:t>
            </a:fld>
            <a:endParaRPr lang="en-GB" dirty="0"/>
          </a:p>
        </p:txBody>
      </p:sp>
    </p:spTree>
    <p:extLst>
      <p:ext uri="{BB962C8B-B14F-4D97-AF65-F5344CB8AC3E}">
        <p14:creationId xmlns:p14="http://schemas.microsoft.com/office/powerpoint/2010/main" val="90473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28</a:t>
            </a:fld>
            <a:endParaRPr lang="en-GB" dirty="0"/>
          </a:p>
        </p:txBody>
      </p:sp>
    </p:spTree>
    <p:extLst>
      <p:ext uri="{BB962C8B-B14F-4D97-AF65-F5344CB8AC3E}">
        <p14:creationId xmlns:p14="http://schemas.microsoft.com/office/powerpoint/2010/main" val="1636875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7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79CDB-543F-47B3-BBCA-B1B076C7BA82}" type="slidenum">
              <a:rPr lang="en-GB" smtClean="0"/>
              <a:t>3</a:t>
            </a:fld>
            <a:endParaRPr lang="en-GB" dirty="0"/>
          </a:p>
        </p:txBody>
      </p:sp>
    </p:spTree>
    <p:extLst>
      <p:ext uri="{BB962C8B-B14F-4D97-AF65-F5344CB8AC3E}">
        <p14:creationId xmlns:p14="http://schemas.microsoft.com/office/powerpoint/2010/main" val="4080058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30</a:t>
            </a:fld>
            <a:endParaRPr lang="en-GB" dirty="0"/>
          </a:p>
        </p:txBody>
      </p:sp>
    </p:spTree>
    <p:extLst>
      <p:ext uri="{BB962C8B-B14F-4D97-AF65-F5344CB8AC3E}">
        <p14:creationId xmlns:p14="http://schemas.microsoft.com/office/powerpoint/2010/main" val="2691394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31</a:t>
            </a:fld>
            <a:endParaRPr lang="en-GB" dirty="0"/>
          </a:p>
        </p:txBody>
      </p:sp>
    </p:spTree>
    <p:extLst>
      <p:ext uri="{BB962C8B-B14F-4D97-AF65-F5344CB8AC3E}">
        <p14:creationId xmlns:p14="http://schemas.microsoft.com/office/powerpoint/2010/main" val="3444763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32</a:t>
            </a:fld>
            <a:endParaRPr lang="en-GB" dirty="0"/>
          </a:p>
        </p:txBody>
      </p:sp>
    </p:spTree>
    <p:extLst>
      <p:ext uri="{BB962C8B-B14F-4D97-AF65-F5344CB8AC3E}">
        <p14:creationId xmlns:p14="http://schemas.microsoft.com/office/powerpoint/2010/main" val="855139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33</a:t>
            </a:fld>
            <a:endParaRPr lang="en-GB" dirty="0"/>
          </a:p>
        </p:txBody>
      </p:sp>
    </p:spTree>
    <p:extLst>
      <p:ext uri="{BB962C8B-B14F-4D97-AF65-F5344CB8AC3E}">
        <p14:creationId xmlns:p14="http://schemas.microsoft.com/office/powerpoint/2010/main" val="222016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34</a:t>
            </a:fld>
            <a:endParaRPr lang="en-GB" dirty="0"/>
          </a:p>
        </p:txBody>
      </p:sp>
    </p:spTree>
    <p:extLst>
      <p:ext uri="{BB962C8B-B14F-4D97-AF65-F5344CB8AC3E}">
        <p14:creationId xmlns:p14="http://schemas.microsoft.com/office/powerpoint/2010/main" val="650621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35</a:t>
            </a:fld>
            <a:endParaRPr lang="en-GB" dirty="0"/>
          </a:p>
        </p:txBody>
      </p:sp>
    </p:spTree>
    <p:extLst>
      <p:ext uri="{BB962C8B-B14F-4D97-AF65-F5344CB8AC3E}">
        <p14:creationId xmlns:p14="http://schemas.microsoft.com/office/powerpoint/2010/main" val="3693929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36</a:t>
            </a:fld>
            <a:endParaRPr lang="en-GB" dirty="0"/>
          </a:p>
        </p:txBody>
      </p:sp>
    </p:spTree>
    <p:extLst>
      <p:ext uri="{BB962C8B-B14F-4D97-AF65-F5344CB8AC3E}">
        <p14:creationId xmlns:p14="http://schemas.microsoft.com/office/powerpoint/2010/main" val="3229304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37</a:t>
            </a:fld>
            <a:endParaRPr lang="en-GB" dirty="0"/>
          </a:p>
        </p:txBody>
      </p:sp>
    </p:spTree>
    <p:extLst>
      <p:ext uri="{BB962C8B-B14F-4D97-AF65-F5344CB8AC3E}">
        <p14:creationId xmlns:p14="http://schemas.microsoft.com/office/powerpoint/2010/main" val="3010483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38</a:t>
            </a:fld>
            <a:endParaRPr lang="en-GB" dirty="0"/>
          </a:p>
        </p:txBody>
      </p:sp>
    </p:spTree>
    <p:extLst>
      <p:ext uri="{BB962C8B-B14F-4D97-AF65-F5344CB8AC3E}">
        <p14:creationId xmlns:p14="http://schemas.microsoft.com/office/powerpoint/2010/main" val="1339343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39</a:t>
            </a:fld>
            <a:endParaRPr lang="en-GB" dirty="0"/>
          </a:p>
        </p:txBody>
      </p:sp>
    </p:spTree>
    <p:extLst>
      <p:ext uri="{BB962C8B-B14F-4D97-AF65-F5344CB8AC3E}">
        <p14:creationId xmlns:p14="http://schemas.microsoft.com/office/powerpoint/2010/main" val="370027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dirty="0"/>
          </a:p>
        </p:txBody>
      </p:sp>
    </p:spTree>
    <p:extLst>
      <p:ext uri="{BB962C8B-B14F-4D97-AF65-F5344CB8AC3E}">
        <p14:creationId xmlns:p14="http://schemas.microsoft.com/office/powerpoint/2010/main" val="2119137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40</a:t>
            </a:fld>
            <a:endParaRPr lang="en-GB" dirty="0"/>
          </a:p>
        </p:txBody>
      </p:sp>
    </p:spTree>
    <p:extLst>
      <p:ext uri="{BB962C8B-B14F-4D97-AF65-F5344CB8AC3E}">
        <p14:creationId xmlns:p14="http://schemas.microsoft.com/office/powerpoint/2010/main" val="404385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5</a:t>
            </a:fld>
            <a:endParaRPr lang="en-GB" dirty="0"/>
          </a:p>
        </p:txBody>
      </p:sp>
    </p:spTree>
    <p:extLst>
      <p:ext uri="{BB962C8B-B14F-4D97-AF65-F5344CB8AC3E}">
        <p14:creationId xmlns:p14="http://schemas.microsoft.com/office/powerpoint/2010/main" val="309114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6</a:t>
            </a:fld>
            <a:endParaRPr lang="en-GB" dirty="0"/>
          </a:p>
        </p:txBody>
      </p:sp>
    </p:spTree>
    <p:extLst>
      <p:ext uri="{BB962C8B-B14F-4D97-AF65-F5344CB8AC3E}">
        <p14:creationId xmlns:p14="http://schemas.microsoft.com/office/powerpoint/2010/main" val="70216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dirty="0"/>
          </a:p>
        </p:txBody>
      </p:sp>
    </p:spTree>
    <p:extLst>
      <p:ext uri="{BB962C8B-B14F-4D97-AF65-F5344CB8AC3E}">
        <p14:creationId xmlns:p14="http://schemas.microsoft.com/office/powerpoint/2010/main" val="44880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8</a:t>
            </a:fld>
            <a:endParaRPr lang="en-GB" dirty="0"/>
          </a:p>
        </p:txBody>
      </p:sp>
    </p:spTree>
    <p:extLst>
      <p:ext uri="{BB962C8B-B14F-4D97-AF65-F5344CB8AC3E}">
        <p14:creationId xmlns:p14="http://schemas.microsoft.com/office/powerpoint/2010/main" val="220754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9</a:t>
            </a:fld>
            <a:endParaRPr lang="en-GB" dirty="0"/>
          </a:p>
        </p:txBody>
      </p:sp>
    </p:spTree>
    <p:extLst>
      <p:ext uri="{BB962C8B-B14F-4D97-AF65-F5344CB8AC3E}">
        <p14:creationId xmlns:p14="http://schemas.microsoft.com/office/powerpoint/2010/main" val="105844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6/6/2022</a:t>
            </a:fld>
            <a:endParaRPr lang="en-US" dirty="0"/>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dirty="0"/>
          </a:p>
        </p:txBody>
      </p:sp>
    </p:spTree>
    <p:extLst>
      <p:ext uri="{BB962C8B-B14F-4D97-AF65-F5344CB8AC3E}">
        <p14:creationId xmlns:p14="http://schemas.microsoft.com/office/powerpoint/2010/main" val="3187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6/6/2022</a:t>
            </a:fld>
            <a:endParaRPr lang="en-US" dirty="0"/>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dirty="0"/>
          </a:p>
        </p:txBody>
      </p:sp>
    </p:spTree>
    <p:extLst>
      <p:ext uri="{BB962C8B-B14F-4D97-AF65-F5344CB8AC3E}">
        <p14:creationId xmlns:p14="http://schemas.microsoft.com/office/powerpoint/2010/main" val="23741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842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6/6/2022</a:t>
            </a:fld>
            <a:endParaRPr lang="en-US" dirty="0"/>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dirty="0"/>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ucas.com/undergraduate" TargetMode="External"/><Relationship Id="rId5" Type="http://schemas.openxmlformats.org/officeDocument/2006/relationships/hyperlink" Target="https://www.careerpilot.org.uk/information/your-choices-at-18"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apply-apprenticeship"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https://www.whatuni.com/degrees/courses/hnd-hnc-uk/qualification/n/list.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72A49-F6F5-7C43-A59B-1EE2870944A3}"/>
              </a:ext>
            </a:extLst>
          </p:cNvPr>
          <p:cNvSpPr/>
          <p:nvPr/>
        </p:nvSpPr>
        <p:spPr>
          <a:xfrm>
            <a:off x="9668656" y="197055"/>
            <a:ext cx="23311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4F2C338-59A0-4744-A004-2D42497D7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960927" cy="6858001"/>
          </a:xfrm>
          <a:prstGeom prst="rect">
            <a:avLst/>
          </a:prstGeom>
        </p:spPr>
      </p:pic>
      <p:sp>
        <p:nvSpPr>
          <p:cNvPr id="13" name="Title 1">
            <a:extLst>
              <a:ext uri="{FF2B5EF4-FFF2-40B4-BE49-F238E27FC236}">
                <a16:creationId xmlns:a16="http://schemas.microsoft.com/office/drawing/2014/main" id="{13B8B83B-A1FA-4046-B198-BE933646F4D3}"/>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dirty="0">
              <a:latin typeface="Arial" panose="020B0604020202020204" pitchFamily="34" charset="0"/>
              <a:cs typeface="Arial" panose="020B0604020202020204" pitchFamily="34" charset="0"/>
            </a:endParaRPr>
          </a:p>
        </p:txBody>
      </p:sp>
      <p:pic>
        <p:nvPicPr>
          <p:cNvPr id="16" name="Picture 15" descr="A black and white sign&#10;&#10;Description automatically generated with low confidence">
            <a:extLst>
              <a:ext uri="{FF2B5EF4-FFF2-40B4-BE49-F238E27FC236}">
                <a16:creationId xmlns:a16="http://schemas.microsoft.com/office/drawing/2014/main" id="{54E5F7CF-0B85-6F43-B18A-14F876F85387}"/>
              </a:ext>
            </a:extLst>
          </p:cNvPr>
          <p:cNvPicPr>
            <a:picLocks noChangeAspect="1"/>
          </p:cNvPicPr>
          <p:nvPr/>
        </p:nvPicPr>
        <p:blipFill>
          <a:blip r:embed="rId4"/>
          <a:stretch>
            <a:fillRect/>
          </a:stretch>
        </p:blipFill>
        <p:spPr>
          <a:xfrm>
            <a:off x="10556049" y="197055"/>
            <a:ext cx="1443750" cy="584434"/>
          </a:xfrm>
          <a:prstGeom prst="rect">
            <a:avLst/>
          </a:prstGeom>
        </p:spPr>
      </p:pic>
      <p:pic>
        <p:nvPicPr>
          <p:cNvPr id="17" name="Picture 16" descr="A red and white sign&#10;&#10;Description automatically generated with low confidence">
            <a:extLst>
              <a:ext uri="{FF2B5EF4-FFF2-40B4-BE49-F238E27FC236}">
                <a16:creationId xmlns:a16="http://schemas.microsoft.com/office/drawing/2014/main" id="{06F6C7E6-ED55-2B4F-BC65-EBAE9A7FE274}"/>
              </a:ext>
            </a:extLst>
          </p:cNvPr>
          <p:cNvPicPr>
            <a:picLocks noChangeAspect="1"/>
          </p:cNvPicPr>
          <p:nvPr/>
        </p:nvPicPr>
        <p:blipFill>
          <a:blip r:embed="rId5"/>
          <a:stretch>
            <a:fillRect/>
          </a:stretch>
        </p:blipFill>
        <p:spPr>
          <a:xfrm>
            <a:off x="9164490" y="163400"/>
            <a:ext cx="994198" cy="696500"/>
          </a:xfrm>
          <a:prstGeom prst="rect">
            <a:avLst/>
          </a:prstGeom>
        </p:spPr>
      </p:pic>
      <p:sp>
        <p:nvSpPr>
          <p:cNvPr id="14" name="Title 1">
            <a:extLst>
              <a:ext uri="{FF2B5EF4-FFF2-40B4-BE49-F238E27FC236}">
                <a16:creationId xmlns:a16="http://schemas.microsoft.com/office/drawing/2014/main" id="{E34B8472-2431-5642-8FCC-A19C758216A1}"/>
              </a:ext>
            </a:extLst>
          </p:cNvPr>
          <p:cNvSpPr txBox="1">
            <a:spLocks/>
          </p:cNvSpPr>
          <p:nvPr/>
        </p:nvSpPr>
        <p:spPr>
          <a:xfrm>
            <a:off x="6185937" y="1761571"/>
            <a:ext cx="5014857" cy="553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Talking futures</a:t>
            </a:r>
          </a:p>
        </p:txBody>
      </p:sp>
      <p:sp>
        <p:nvSpPr>
          <p:cNvPr id="18" name="Title 1">
            <a:extLst>
              <a:ext uri="{FF2B5EF4-FFF2-40B4-BE49-F238E27FC236}">
                <a16:creationId xmlns:a16="http://schemas.microsoft.com/office/drawing/2014/main" id="{1FED3423-3632-494C-AD8C-2C07672246B5}"/>
              </a:ext>
            </a:extLst>
          </p:cNvPr>
          <p:cNvSpPr txBox="1">
            <a:spLocks/>
          </p:cNvSpPr>
          <p:nvPr/>
        </p:nvSpPr>
        <p:spPr>
          <a:xfrm>
            <a:off x="6231075" y="2436161"/>
            <a:ext cx="5697922" cy="278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dirty="0">
                <a:solidFill>
                  <a:srgbClr val="07A9A9"/>
                </a:solidFill>
                <a:latin typeface="Lato"/>
                <a:ea typeface="Lato"/>
                <a:cs typeface="Lato"/>
              </a:rPr>
              <a:t>For families with </a:t>
            </a:r>
            <a:endParaRPr lang="en-US" sz="4000" dirty="0">
              <a:solidFill>
                <a:srgbClr val="07A9A9"/>
              </a:solidFill>
              <a:latin typeface="Lato" panose="020F0502020204030203" pitchFamily="34" charset="0"/>
              <a:ea typeface="Lato" panose="020F0502020204030203" pitchFamily="34" charset="0"/>
              <a:cs typeface="Lato" panose="020F0502020204030203" pitchFamily="34" charset="0"/>
            </a:endParaRPr>
          </a:p>
          <a:p>
            <a:pPr>
              <a:lnSpc>
                <a:spcPts val="5880"/>
              </a:lnSpc>
            </a:pPr>
            <a:r>
              <a:rPr lang="en-US" sz="4000" dirty="0">
                <a:solidFill>
                  <a:srgbClr val="07A9A9"/>
                </a:solidFill>
                <a:latin typeface="Lato"/>
                <a:ea typeface="Lato"/>
                <a:cs typeface="Lato"/>
              </a:rPr>
              <a:t>children over 16</a:t>
            </a:r>
            <a:endParaRPr lang="en-US" sz="3200" dirty="0">
              <a:solidFill>
                <a:srgbClr val="07A9A9"/>
              </a:solidFill>
              <a:latin typeface="Lato"/>
              <a:ea typeface="Lato"/>
              <a:cs typeface="Lato"/>
            </a:endParaRPr>
          </a:p>
        </p:txBody>
      </p:sp>
      <p:pic>
        <p:nvPicPr>
          <p:cNvPr id="19" name="Picture 18" descr="A picture containing text&#10;&#10;Description automatically generated">
            <a:extLst>
              <a:ext uri="{FF2B5EF4-FFF2-40B4-BE49-F238E27FC236}">
                <a16:creationId xmlns:a16="http://schemas.microsoft.com/office/drawing/2014/main" id="{02911FCC-1452-0A41-B736-18E90C713B26}"/>
              </a:ext>
            </a:extLst>
          </p:cNvPr>
          <p:cNvPicPr>
            <a:picLocks noChangeAspect="1"/>
          </p:cNvPicPr>
          <p:nvPr/>
        </p:nvPicPr>
        <p:blipFill>
          <a:blip r:embed="rId6"/>
          <a:stretch>
            <a:fillRect/>
          </a:stretch>
        </p:blipFill>
        <p:spPr>
          <a:xfrm>
            <a:off x="10964282" y="5484655"/>
            <a:ext cx="836024" cy="836024"/>
          </a:xfrm>
          <a:prstGeom prst="rect">
            <a:avLst/>
          </a:prstGeom>
        </p:spPr>
      </p:pic>
      <p:sp>
        <p:nvSpPr>
          <p:cNvPr id="20" name="TextBox 19">
            <a:extLst>
              <a:ext uri="{FF2B5EF4-FFF2-40B4-BE49-F238E27FC236}">
                <a16:creationId xmlns:a16="http://schemas.microsoft.com/office/drawing/2014/main" id="{978BBDAD-48F4-024F-AB44-DCE0E7074EBF}"/>
              </a:ext>
            </a:extLst>
          </p:cNvPr>
          <p:cNvSpPr txBox="1"/>
          <p:nvPr/>
        </p:nvSpPr>
        <p:spPr>
          <a:xfrm>
            <a:off x="9048363" y="5760480"/>
            <a:ext cx="1730273" cy="284373"/>
          </a:xfrm>
          <a:prstGeom prst="rect">
            <a:avLst/>
          </a:prstGeom>
          <a:noFill/>
        </p:spPr>
        <p:txBody>
          <a:bodyPr wrap="square" rtlCol="0">
            <a:spAutoFit/>
          </a:bodyPr>
          <a:lstStyle/>
          <a:p>
            <a:pPr marR="0" algn="l" defTabSz="914400" rtl="0" eaLnBrk="1" fontAlgn="auto" latinLnBrk="0" hangingPunct="1">
              <a:lnSpc>
                <a:spcPct val="115000"/>
              </a:lnSpc>
              <a:spcBef>
                <a:spcPts val="0"/>
              </a:spcBef>
              <a:spcAft>
                <a:spcPts val="0"/>
              </a:spcAft>
              <a:buClrTx/>
              <a:buSzTx/>
              <a:tabLst/>
            </a:pPr>
            <a:r>
              <a:rPr kumimoji="0" lang="en-US" sz="1200" b="0" i="0" u="none" strike="noStrike" kern="1200" cap="none" spc="0" normalizeH="0" baseline="0" noProof="0" dirty="0">
                <a:ln>
                  <a:noFill/>
                </a:ln>
                <a:solidFill>
                  <a:srgbClr val="07A9A9"/>
                </a:solidFill>
                <a:effectLst/>
                <a:uLnTx/>
                <a:uFillTx/>
                <a:latin typeface="Lato" panose="020F0502020204030203" pitchFamily="34" charset="0"/>
                <a:ea typeface="Lato" panose="020F0502020204030203" pitchFamily="34" charset="0"/>
                <a:cs typeface="Lato" panose="020F0502020204030203" pitchFamily="34" charset="0"/>
              </a:rPr>
              <a:t>Supported by Gatsby</a:t>
            </a:r>
          </a:p>
        </p:txBody>
      </p:sp>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82014" y="1802955"/>
            <a:ext cx="9586913" cy="1157288"/>
          </a:xfrm>
        </p:spPr>
        <p:txBody>
          <a:bodyPr numCol="1" spcCol="360000">
            <a:noAutofit/>
          </a:bodyPr>
          <a:lstStyle/>
          <a:p>
            <a:pPr marL="0" indent="0" algn="l">
              <a:lnSpc>
                <a:spcPct val="100000"/>
              </a:lnSpc>
              <a:buNone/>
            </a:pPr>
            <a:r>
              <a:rPr lang="en-GB" sz="2800" b="1" dirty="0">
                <a:solidFill>
                  <a:srgbClr val="09AFA9"/>
                </a:solidFill>
                <a:latin typeface="Lato" panose="020F0502020204030203"/>
                <a:cs typeface="Arial" panose="020B0604020202020204" pitchFamily="34" charset="0"/>
              </a:rPr>
              <a:t>7. True or false? If you accept an offer to study for a degree at university but you don’t get the grades you need, the only option is to do resits and reapply the following year.</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5BC78F08-9667-2241-812A-ED8EC6ED0A9F}"/>
              </a:ext>
            </a:extLst>
          </p:cNvPr>
          <p:cNvSpPr txBox="1"/>
          <p:nvPr/>
        </p:nvSpPr>
        <p:spPr>
          <a:xfrm>
            <a:off x="482014" y="4019059"/>
            <a:ext cx="8959272" cy="959237"/>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False.</a:t>
            </a:r>
          </a:p>
        </p:txBody>
      </p:sp>
      <p:sp>
        <p:nvSpPr>
          <p:cNvPr id="10" name="Rectangle 9">
            <a:extLst>
              <a:ext uri="{FF2B5EF4-FFF2-40B4-BE49-F238E27FC236}">
                <a16:creationId xmlns:a16="http://schemas.microsoft.com/office/drawing/2014/main" id="{E84FC768-D668-AA4A-AFFA-7347227825D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0AB5111A-AB10-044A-A67B-022DA27B30B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13F0CD1-63BC-544C-95F8-589382A16485}"/>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D2149168-00FC-5344-8620-9B9D23E57926}"/>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239434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199" y="2137058"/>
            <a:ext cx="8709025" cy="1157288"/>
          </a:xfrm>
        </p:spPr>
        <p:txBody>
          <a:bodyPr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8. What is a higher technical qualification and when can you take one?</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475199" y="3301570"/>
            <a:ext cx="9705334" cy="1938992"/>
          </a:xfrm>
          <a:prstGeom prst="rect">
            <a:avLst/>
          </a:prstGeom>
          <a:noFill/>
        </p:spPr>
        <p:txBody>
          <a:bodyPr wrap="square" rtlCol="0">
            <a:spAutoFit/>
          </a:bodyPr>
          <a:lstStyle/>
          <a:p>
            <a:r>
              <a:rPr lang="en-GB" sz="2400" dirty="0">
                <a:solidFill>
                  <a:srgbClr val="575757"/>
                </a:solidFill>
                <a:latin typeface="Calibri" panose="020F0502020204030204" pitchFamily="34" charset="0"/>
                <a:cs typeface="Calibri" panose="020F0502020204030204" pitchFamily="34" charset="0"/>
              </a:rPr>
              <a:t>a) A Higher Education qualification offered by universities and colleges focused on work-related skills and knowledge.</a:t>
            </a:r>
          </a:p>
          <a:p>
            <a:r>
              <a:rPr lang="en-GB" sz="2400" dirty="0">
                <a:solidFill>
                  <a:srgbClr val="575757"/>
                </a:solidFill>
                <a:latin typeface="Calibri" panose="020F0502020204030204" pitchFamily="34" charset="0"/>
                <a:cs typeface="Calibri" panose="020F0502020204030204" pitchFamily="34" charset="0"/>
              </a:rPr>
              <a:t>b) A qualification in a difficult subject you can take instead of A-levels.</a:t>
            </a:r>
          </a:p>
          <a:p>
            <a:r>
              <a:rPr lang="en-GB" sz="2400" dirty="0">
                <a:solidFill>
                  <a:srgbClr val="575757"/>
                </a:solidFill>
                <a:latin typeface="Calibri" panose="020F0502020204030204" pitchFamily="34" charset="0"/>
                <a:cs typeface="Calibri" panose="020F0502020204030204" pitchFamily="34" charset="0"/>
              </a:rPr>
              <a:t>c) A qualification in a technical subject you can only do after you've got a degree.</a:t>
            </a:r>
          </a:p>
        </p:txBody>
      </p:sp>
      <p:sp>
        <p:nvSpPr>
          <p:cNvPr id="10" name="Rectangle 9">
            <a:extLst>
              <a:ext uri="{FF2B5EF4-FFF2-40B4-BE49-F238E27FC236}">
                <a16:creationId xmlns:a16="http://schemas.microsoft.com/office/drawing/2014/main" id="{E9AC8A19-041D-4148-89E9-0178E421D30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69035B95-9AB2-B748-B407-C2A79737E21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3A18CDD-C572-924E-8D1F-0D389C52D78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E3DF23C9-AC8F-454D-A79F-B917D294DAC1}"/>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409206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271712"/>
            <a:ext cx="9828213" cy="1157288"/>
          </a:xfrm>
        </p:spPr>
        <p:txBody>
          <a:bodyPr numCol="1" spcCol="360000">
            <a:noAutofit/>
          </a:bodyPr>
          <a:lstStyle/>
          <a:p>
            <a:pPr marL="0" indent="0" algn="l">
              <a:lnSpc>
                <a:spcPct val="100000"/>
              </a:lnSpc>
              <a:buNone/>
            </a:pPr>
            <a:r>
              <a:rPr lang="en-GB" sz="2800" b="1" dirty="0">
                <a:solidFill>
                  <a:srgbClr val="09AFA9"/>
                </a:solidFill>
                <a:latin typeface="Lato" panose="020F0502020204030203"/>
                <a:cs typeface="Arial" panose="020B0604020202020204" pitchFamily="34" charset="0"/>
              </a:rPr>
              <a:t>9. True or false? Higher technical qualifications can improve your chances of a bigger salary later in life than if you do not go on to higher education.</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4122903"/>
            <a:ext cx="8959272" cy="959237"/>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False.</a:t>
            </a:r>
          </a:p>
        </p:txBody>
      </p:sp>
      <p:sp>
        <p:nvSpPr>
          <p:cNvPr id="10" name="Rectangle 9">
            <a:extLst>
              <a:ext uri="{FF2B5EF4-FFF2-40B4-BE49-F238E27FC236}">
                <a16:creationId xmlns:a16="http://schemas.microsoft.com/office/drawing/2014/main" id="{BD0BDAC2-61C9-034D-B4B8-35513E105A5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4ED194F1-B300-5A4F-8B13-2FABCE223D9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DC5A5CF-A3C7-7549-9C70-B1345E664CA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8A8E3FCA-B182-5C41-BB8A-27A587246B76}"/>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326723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AE83FCB2-8097-BF4D-A1D2-7E6C47EDF1D7}"/>
              </a:ext>
            </a:extLst>
          </p:cNvPr>
          <p:cNvSpPr>
            <a:spLocks noGrp="1"/>
          </p:cNvSpPr>
          <p:nvPr>
            <p:ph type="subTitle" idx="4294967295"/>
          </p:nvPr>
        </p:nvSpPr>
        <p:spPr>
          <a:xfrm>
            <a:off x="545666" y="2243918"/>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10. Discussion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2355BA3E-B380-9347-AE55-32E75DD09A07}"/>
              </a:ext>
            </a:extLst>
          </p:cNvPr>
          <p:cNvSpPr txBox="1"/>
          <p:nvPr/>
        </p:nvSpPr>
        <p:spPr>
          <a:xfrm>
            <a:off x="475201" y="3099581"/>
            <a:ext cx="8757067" cy="1200329"/>
          </a:xfrm>
          <a:prstGeom prst="rect">
            <a:avLst/>
          </a:prstGeom>
          <a:noFill/>
        </p:spPr>
        <p:txBody>
          <a:bodyPr wrap="square" rtlCol="0">
            <a:spAutoFit/>
          </a:bodyPr>
          <a:lstStyle/>
          <a:p>
            <a:pPr>
              <a:spcBef>
                <a:spcPts val="1000"/>
              </a:spcBef>
              <a:spcAft>
                <a:spcPts val="600"/>
              </a:spcAft>
            </a:pPr>
            <a:r>
              <a:rPr lang="en-GB" sz="2400" dirty="0">
                <a:solidFill>
                  <a:srgbClr val="575757"/>
                </a:solidFill>
                <a:latin typeface="Calibri" panose="020F0502020204030204" pitchFamily="34" charset="0"/>
                <a:cs typeface="Calibri" panose="020F0502020204030204" pitchFamily="34" charset="0"/>
              </a:rPr>
              <a:t>Whichever option you choose to take after school/college you will probably need to complete some sort of application process. Think of two things you could do that would help strengthen your application. </a:t>
            </a:r>
          </a:p>
        </p:txBody>
      </p:sp>
      <p:sp>
        <p:nvSpPr>
          <p:cNvPr id="10" name="Rectangle 9">
            <a:extLst>
              <a:ext uri="{FF2B5EF4-FFF2-40B4-BE49-F238E27FC236}">
                <a16:creationId xmlns:a16="http://schemas.microsoft.com/office/drawing/2014/main" id="{F2BC46FB-7316-6C43-89C7-FB5E98106983}"/>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DE9EA07A-4124-2747-BE1B-B8BB3CE7BEBD}"/>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BFCCB8A-94AA-DE4A-AF81-913DC86A138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C22560B9-08E4-AF41-8AA2-CA61FFC8C3C4}"/>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81707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61309" y="2673481"/>
            <a:ext cx="10206038"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11. True or false? [insert employer plus a description of their business, e.g. ‘a catering company’] offers advanced apprenticeships in our area.</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2: </a:t>
            </a:r>
            <a:r>
              <a:rPr lang="en-GB" b="1" dirty="0">
                <a:solidFill>
                  <a:schemeClr val="bg1"/>
                </a:solidFill>
                <a:latin typeface="Arial" panose="020B0604020202020204" pitchFamily="34" charset="0"/>
                <a:cs typeface="Arial" panose="020B0604020202020204" pitchFamily="34" charset="0"/>
              </a:rPr>
              <a:t>How well do you know our area? </a:t>
            </a:r>
            <a:endParaRPr lang="en-US"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BBCFF6-9BDB-D949-B8D7-EE54A28ADE2A}"/>
              </a:ext>
            </a:extLst>
          </p:cNvPr>
          <p:cNvSpPr txBox="1"/>
          <p:nvPr/>
        </p:nvSpPr>
        <p:spPr>
          <a:xfrm>
            <a:off x="661310" y="2040522"/>
            <a:ext cx="9927459" cy="369332"/>
          </a:xfrm>
          <a:prstGeom prst="rect">
            <a:avLst/>
          </a:prstGeom>
          <a:noFill/>
        </p:spPr>
        <p:txBody>
          <a:bodyPr wrap="square" numCol="1" rtlCol="0">
            <a:spAutoFit/>
          </a:bodyPr>
          <a:lstStyle/>
          <a:p>
            <a:r>
              <a:rPr lang="en-GB" i="1" dirty="0">
                <a:latin typeface="Calibri" panose="020F0502020204030204" pitchFamily="34" charset="0"/>
                <a:cs typeface="Calibri" panose="020F0502020204030204" pitchFamily="34" charset="0"/>
              </a:rPr>
              <a:t>Questions that can be customised to the area/region/or institution.</a:t>
            </a:r>
          </a:p>
        </p:txBody>
      </p:sp>
      <p:sp>
        <p:nvSpPr>
          <p:cNvPr id="14" name="TextBox 13">
            <a:extLst>
              <a:ext uri="{FF2B5EF4-FFF2-40B4-BE49-F238E27FC236}">
                <a16:creationId xmlns:a16="http://schemas.microsoft.com/office/drawing/2014/main" id="{D18110BD-7BD2-0E4C-8C7B-38FEDEAF7067}"/>
              </a:ext>
            </a:extLst>
          </p:cNvPr>
          <p:cNvSpPr txBox="1"/>
          <p:nvPr/>
        </p:nvSpPr>
        <p:spPr>
          <a:xfrm>
            <a:off x="661309" y="4444409"/>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False.</a:t>
            </a:r>
          </a:p>
        </p:txBody>
      </p:sp>
      <p:pic>
        <p:nvPicPr>
          <p:cNvPr id="11" name="Picture 10" descr="A picture containing text&#10;&#10;Description automatically generated">
            <a:extLst>
              <a:ext uri="{FF2B5EF4-FFF2-40B4-BE49-F238E27FC236}">
                <a16:creationId xmlns:a16="http://schemas.microsoft.com/office/drawing/2014/main" id="{E8DBE47C-84B3-1145-A626-3629BC7D5D40}"/>
              </a:ext>
            </a:extLst>
          </p:cNvPr>
          <p:cNvPicPr>
            <a:picLocks noChangeAspect="1"/>
          </p:cNvPicPr>
          <p:nvPr/>
        </p:nvPicPr>
        <p:blipFill>
          <a:blip r:embed="rId3"/>
          <a:stretch>
            <a:fillRect/>
          </a:stretch>
        </p:blipFill>
        <p:spPr>
          <a:xfrm>
            <a:off x="10556765" y="196735"/>
            <a:ext cx="1443752" cy="584435"/>
          </a:xfrm>
          <a:prstGeom prst="rect">
            <a:avLst/>
          </a:prstGeom>
        </p:spPr>
      </p:pic>
      <p:pic>
        <p:nvPicPr>
          <p:cNvPr id="15" name="Picture 14" descr="A red and white sign&#10;&#10;Description automatically generated with low confidence">
            <a:extLst>
              <a:ext uri="{FF2B5EF4-FFF2-40B4-BE49-F238E27FC236}">
                <a16:creationId xmlns:a16="http://schemas.microsoft.com/office/drawing/2014/main" id="{7C7B3CE4-FD44-D54E-8789-B0981632CEEA}"/>
              </a:ext>
            </a:extLst>
          </p:cNvPr>
          <p:cNvPicPr>
            <a:picLocks noChangeAspect="1"/>
          </p:cNvPicPr>
          <p:nvPr/>
        </p:nvPicPr>
        <p:blipFill>
          <a:blip r:embed="rId4"/>
          <a:stretch>
            <a:fillRect/>
          </a:stretch>
        </p:blipFill>
        <p:spPr>
          <a:xfrm>
            <a:off x="9164490" y="163400"/>
            <a:ext cx="994198" cy="696500"/>
          </a:xfrm>
          <a:prstGeom prst="rect">
            <a:avLst/>
          </a:prstGeom>
        </p:spPr>
      </p:pic>
      <p:sp>
        <p:nvSpPr>
          <p:cNvPr id="18" name="Rectangle 17">
            <a:extLst>
              <a:ext uri="{FF2B5EF4-FFF2-40B4-BE49-F238E27FC236}">
                <a16:creationId xmlns:a16="http://schemas.microsoft.com/office/drawing/2014/main" id="{DB74B444-5C1E-F44E-B5B7-32AFCB33746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9" name="Picture 18" descr="A red and white sign&#10;&#10;Description automatically generated with low confidence">
            <a:extLst>
              <a:ext uri="{FF2B5EF4-FFF2-40B4-BE49-F238E27FC236}">
                <a16:creationId xmlns:a16="http://schemas.microsoft.com/office/drawing/2014/main" id="{B2F1394F-2723-714D-9AE2-A734F7C40CF7}"/>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8D50FB6D-E881-E64D-84CA-2A7EAFEF94F9}"/>
              </a:ext>
            </a:extLst>
          </p:cNvPr>
          <p:cNvPicPr>
            <a:picLocks noChangeAspect="1"/>
          </p:cNvPicPr>
          <p:nvPr/>
        </p:nvPicPr>
        <p:blipFill>
          <a:blip r:embed="rId3"/>
          <a:stretch>
            <a:fillRect/>
          </a:stretch>
        </p:blipFill>
        <p:spPr>
          <a:xfrm>
            <a:off x="9896258" y="341973"/>
            <a:ext cx="1917495" cy="776208"/>
          </a:xfrm>
          <a:prstGeom prst="rect">
            <a:avLst/>
          </a:prstGeom>
        </p:spPr>
      </p:pic>
      <p:sp>
        <p:nvSpPr>
          <p:cNvPr id="22" name="TextBox 21">
            <a:extLst>
              <a:ext uri="{FF2B5EF4-FFF2-40B4-BE49-F238E27FC236}">
                <a16:creationId xmlns:a16="http://schemas.microsoft.com/office/drawing/2014/main" id="{70FB37C8-B0D8-9943-86D9-EAC314552372}"/>
              </a:ext>
            </a:extLst>
          </p:cNvPr>
          <p:cNvSpPr txBox="1"/>
          <p:nvPr/>
        </p:nvSpPr>
        <p:spPr>
          <a:xfrm>
            <a:off x="627600" y="273946"/>
            <a:ext cx="5888146"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57776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14145" y="2196567"/>
            <a:ext cx="9282113"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12. How many students from our [school/college] go to university?</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D18110BD-7BD2-0E4C-8C7B-38FEDEAF7067}"/>
              </a:ext>
            </a:extLst>
          </p:cNvPr>
          <p:cNvSpPr txBox="1"/>
          <p:nvPr/>
        </p:nvSpPr>
        <p:spPr>
          <a:xfrm>
            <a:off x="614257" y="3563978"/>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2%</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Xx%</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65%</a:t>
            </a:r>
          </a:p>
        </p:txBody>
      </p:sp>
      <p:sp>
        <p:nvSpPr>
          <p:cNvPr id="17" name="Rectangle 16">
            <a:extLst>
              <a:ext uri="{FF2B5EF4-FFF2-40B4-BE49-F238E27FC236}">
                <a16:creationId xmlns:a16="http://schemas.microsoft.com/office/drawing/2014/main" id="{BF22F363-7133-B84C-ACC7-49295C5F2B3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8" name="Picture 17" descr="A red and white sign&#10;&#10;Description automatically generated with low confidence">
            <a:extLst>
              <a:ext uri="{FF2B5EF4-FFF2-40B4-BE49-F238E27FC236}">
                <a16:creationId xmlns:a16="http://schemas.microsoft.com/office/drawing/2014/main" id="{BFDFB270-2E10-BC46-9B0B-7EF10438BBD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E9A6BA7-8B97-4F48-A8A3-C8F0168FE0C6}"/>
              </a:ext>
            </a:extLst>
          </p:cNvPr>
          <p:cNvPicPr>
            <a:picLocks noChangeAspect="1"/>
          </p:cNvPicPr>
          <p:nvPr/>
        </p:nvPicPr>
        <p:blipFill>
          <a:blip r:embed="rId4"/>
          <a:stretch>
            <a:fillRect/>
          </a:stretch>
        </p:blipFill>
        <p:spPr>
          <a:xfrm>
            <a:off x="9896258" y="341973"/>
            <a:ext cx="1917495" cy="776208"/>
          </a:xfrm>
          <a:prstGeom prst="rect">
            <a:avLst/>
          </a:prstGeom>
        </p:spPr>
      </p:pic>
      <p:sp>
        <p:nvSpPr>
          <p:cNvPr id="20" name="TextBox 19">
            <a:extLst>
              <a:ext uri="{FF2B5EF4-FFF2-40B4-BE49-F238E27FC236}">
                <a16:creationId xmlns:a16="http://schemas.microsoft.com/office/drawing/2014/main" id="{ABC2693A-51CB-E643-9D1F-718360AF4701}"/>
              </a:ext>
            </a:extLst>
          </p:cNvPr>
          <p:cNvSpPr txBox="1"/>
          <p:nvPr/>
        </p:nvSpPr>
        <p:spPr>
          <a:xfrm>
            <a:off x="627600" y="273946"/>
            <a:ext cx="5888146"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53433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48967" y="2420555"/>
            <a:ext cx="10206038" cy="630237"/>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13. True or false? [Insert HE institution] in our area offers higher technical qualifications e.g. Higher National Certificates (HNCs) and Higher National Diplomas (HNDs)</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661309" y="4122326"/>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False.</a:t>
            </a:r>
          </a:p>
        </p:txBody>
      </p:sp>
      <p:sp>
        <p:nvSpPr>
          <p:cNvPr id="17" name="Rectangle 16">
            <a:extLst>
              <a:ext uri="{FF2B5EF4-FFF2-40B4-BE49-F238E27FC236}">
                <a16:creationId xmlns:a16="http://schemas.microsoft.com/office/drawing/2014/main" id="{532CFD01-71DB-EA4F-841B-4F0126B7B88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8" name="Picture 17" descr="A red and white sign&#10;&#10;Description automatically generated with low confidence">
            <a:extLst>
              <a:ext uri="{FF2B5EF4-FFF2-40B4-BE49-F238E27FC236}">
                <a16:creationId xmlns:a16="http://schemas.microsoft.com/office/drawing/2014/main" id="{879C023B-5AAD-D248-BB4E-E9C76824FEB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8C560B6C-E425-FA43-ABFE-FB72F9C9EE7D}"/>
              </a:ext>
            </a:extLst>
          </p:cNvPr>
          <p:cNvPicPr>
            <a:picLocks noChangeAspect="1"/>
          </p:cNvPicPr>
          <p:nvPr/>
        </p:nvPicPr>
        <p:blipFill>
          <a:blip r:embed="rId4"/>
          <a:stretch>
            <a:fillRect/>
          </a:stretch>
        </p:blipFill>
        <p:spPr>
          <a:xfrm>
            <a:off x="9896258" y="341973"/>
            <a:ext cx="1917495" cy="776208"/>
          </a:xfrm>
          <a:prstGeom prst="rect">
            <a:avLst/>
          </a:prstGeom>
        </p:spPr>
      </p:pic>
      <p:sp>
        <p:nvSpPr>
          <p:cNvPr id="20" name="TextBox 19">
            <a:extLst>
              <a:ext uri="{FF2B5EF4-FFF2-40B4-BE49-F238E27FC236}">
                <a16:creationId xmlns:a16="http://schemas.microsoft.com/office/drawing/2014/main" id="{92667450-F841-2D41-A759-05D9F45DE71F}"/>
              </a:ext>
            </a:extLst>
          </p:cNvPr>
          <p:cNvSpPr txBox="1"/>
          <p:nvPr/>
        </p:nvSpPr>
        <p:spPr>
          <a:xfrm>
            <a:off x="627600" y="273946"/>
            <a:ext cx="5888146"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11634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27600" y="2404064"/>
            <a:ext cx="10553700"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14. Which sector employs the most people in [insert town/region and amend the list below to make local]?</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627600" y="3716004"/>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Retail</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Manufacturing</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Xxxx</a:t>
            </a:r>
          </a:p>
        </p:txBody>
      </p:sp>
      <p:sp>
        <p:nvSpPr>
          <p:cNvPr id="10" name="Rectangle 9">
            <a:extLst>
              <a:ext uri="{FF2B5EF4-FFF2-40B4-BE49-F238E27FC236}">
                <a16:creationId xmlns:a16="http://schemas.microsoft.com/office/drawing/2014/main" id="{7DB73F67-9658-B242-A4EE-EB4B9F87F5A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108C5609-9034-C246-8852-61A8B1912AB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EF5E5AC-140C-3047-89EB-FD71FC1A031E}"/>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7C0B3068-1D07-A84F-8C4F-710AAB0368AA}"/>
              </a:ext>
            </a:extLst>
          </p:cNvPr>
          <p:cNvSpPr txBox="1"/>
          <p:nvPr/>
        </p:nvSpPr>
        <p:spPr>
          <a:xfrm>
            <a:off x="627600" y="273946"/>
            <a:ext cx="5888146"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83629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DAE57E-8B1A-B740-AC1C-5D531E1351C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82FB9736-0FD2-314F-B309-289A11DEA4F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BE24343-72AA-B24D-A708-5DC75327782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442412"/>
            <a:ext cx="10053638"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15. What’s the name of our Careers Leader and our Careers Adviser or provider?</a:t>
            </a:r>
          </a:p>
          <a:p>
            <a:pPr algn="l">
              <a:lnSpc>
                <a:spcPct val="100000"/>
              </a:lnSpc>
              <a:spcAft>
                <a:spcPts val="1000"/>
              </a:spcAft>
            </a:pPr>
            <a:endParaRPr lang="en-GB" sz="2800" b="1" dirty="0">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
        <p:nvSpPr>
          <p:cNvPr id="2" name="Rectangle 1">
            <a:extLst>
              <a:ext uri="{FF2B5EF4-FFF2-40B4-BE49-F238E27FC236}">
                <a16:creationId xmlns:a16="http://schemas.microsoft.com/office/drawing/2014/main" id="{1FC124E4-A39A-C34D-BA3D-B7CD1128B433}"/>
              </a:ext>
            </a:extLst>
          </p:cNvPr>
          <p:cNvSpPr/>
          <p:nvPr/>
        </p:nvSpPr>
        <p:spPr>
          <a:xfrm>
            <a:off x="475200" y="2072905"/>
            <a:ext cx="8534400" cy="369332"/>
          </a:xfrm>
          <a:prstGeom prst="rect">
            <a:avLst/>
          </a:prstGeom>
        </p:spPr>
        <p:txBody>
          <a:bodyPr wrap="square">
            <a:spAutoFit/>
          </a:bodyPr>
          <a:lstStyle/>
          <a:p>
            <a:r>
              <a:rPr lang="en-GB" i="1" dirty="0">
                <a:latin typeface="Calibri" panose="020F0502020204030204" pitchFamily="34" charset="0"/>
                <a:cs typeface="Calibri" panose="020F0502020204030204" pitchFamily="34" charset="0"/>
              </a:rPr>
              <a:t>Questions that can be customised to your school or college</a:t>
            </a:r>
          </a:p>
        </p:txBody>
      </p:sp>
    </p:spTree>
    <p:extLst>
      <p:ext uri="{BB962C8B-B14F-4D97-AF65-F5344CB8AC3E}">
        <p14:creationId xmlns:p14="http://schemas.microsoft.com/office/powerpoint/2010/main" val="315852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61309" y="2188597"/>
            <a:ext cx="10552113"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16. Which of these activities will we be running this year [amend options below to make it relevant]?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661309" y="3548038"/>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Arial" panose="020B0604020202020204" pitchFamily="34" charset="0"/>
                <a:cs typeface="Arial" panose="020B0604020202020204" pitchFamily="34" charset="0"/>
              </a:rPr>
              <a:t>Options event</a:t>
            </a:r>
          </a:p>
          <a:p>
            <a:pPr marL="457200" lvl="0" indent="-457200">
              <a:spcAft>
                <a:spcPts val="1000"/>
              </a:spcAft>
              <a:buFont typeface="+mj-lt"/>
              <a:buAutoNum type="alphaLcParenR"/>
            </a:pPr>
            <a:r>
              <a:rPr lang="en-GB" sz="2400" dirty="0">
                <a:solidFill>
                  <a:srgbClr val="575757"/>
                </a:solidFill>
                <a:latin typeface="Arial" panose="020B0604020202020204" pitchFamily="34" charset="0"/>
                <a:cs typeface="Arial" panose="020B0604020202020204" pitchFamily="34" charset="0"/>
              </a:rPr>
              <a:t>Virtual work experience</a:t>
            </a:r>
          </a:p>
          <a:p>
            <a:pPr marL="457200" lvl="0" indent="-457200">
              <a:spcAft>
                <a:spcPts val="1000"/>
              </a:spcAft>
              <a:buFont typeface="+mj-lt"/>
              <a:buAutoNum type="alphaLcParenR"/>
            </a:pPr>
            <a:r>
              <a:rPr lang="en-GB" sz="2400" dirty="0">
                <a:solidFill>
                  <a:srgbClr val="575757"/>
                </a:solidFill>
                <a:latin typeface="Arial" panose="020B0604020202020204" pitchFamily="34" charset="0"/>
                <a:cs typeface="Arial" panose="020B0604020202020204" pitchFamily="34" charset="0"/>
              </a:rPr>
              <a:t>Careers Q&amp;A with employers</a:t>
            </a:r>
          </a:p>
        </p:txBody>
      </p:sp>
      <p:sp>
        <p:nvSpPr>
          <p:cNvPr id="10" name="Rectangle 9">
            <a:extLst>
              <a:ext uri="{FF2B5EF4-FFF2-40B4-BE49-F238E27FC236}">
                <a16:creationId xmlns:a16="http://schemas.microsoft.com/office/drawing/2014/main" id="{A1CCF617-54D3-E743-AB31-F5662C46530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D9E31248-FA64-4E46-9652-6F6A51716E7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185CF8E7-37E6-AA4F-A454-7655FA33C37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A7347435-B5A4-B549-87B6-431F54B83611}"/>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405803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313561-4951-084B-B388-21D6013D23F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red and white sign&#10;&#10;Description automatically generated with low confidence">
            <a:extLst>
              <a:ext uri="{FF2B5EF4-FFF2-40B4-BE49-F238E27FC236}">
                <a16:creationId xmlns:a16="http://schemas.microsoft.com/office/drawing/2014/main" id="{94893581-E28C-5349-92A2-DABFEAF472A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E7570147-1B43-7440-8741-DBDD9C380E9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4" name="Subtitle 2">
            <a:extLst>
              <a:ext uri="{FF2B5EF4-FFF2-40B4-BE49-F238E27FC236}">
                <a16:creationId xmlns:a16="http://schemas.microsoft.com/office/drawing/2014/main" id="{6897086A-086D-7146-B697-943E11C3A723}"/>
              </a:ext>
            </a:extLst>
          </p:cNvPr>
          <p:cNvSpPr>
            <a:spLocks noGrp="1"/>
          </p:cNvSpPr>
          <p:nvPr>
            <p:ph type="subTitle" idx="4294967295"/>
          </p:nvPr>
        </p:nvSpPr>
        <p:spPr>
          <a:xfrm>
            <a:off x="299803" y="1590262"/>
            <a:ext cx="9782175" cy="509588"/>
          </a:xfrm>
        </p:spPr>
        <p:txBody>
          <a:bodyPr numCol="2"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Welcome to the quiz!</a:t>
            </a:r>
            <a:br>
              <a:rPr lang="en-GB" sz="1800" b="1" dirty="0">
                <a:solidFill>
                  <a:srgbClr val="09AFA9"/>
                </a:solidFill>
                <a:latin typeface="Lato" panose="020F0502020204030203"/>
                <a:cs typeface="Arial" panose="020B0604020202020204" pitchFamily="34" charset="0"/>
              </a:rPr>
            </a:br>
            <a:endParaRPr lang="en-US" sz="1200" dirty="0">
              <a:solidFill>
                <a:srgbClr val="09AFA9"/>
              </a:solidFill>
              <a:latin typeface="Lato" panose="020F0502020204030203"/>
              <a:cs typeface="Arial" panose="020B0604020202020204" pitchFamily="34" charset="0"/>
            </a:endParaRPr>
          </a:p>
        </p:txBody>
      </p:sp>
      <p:sp>
        <p:nvSpPr>
          <p:cNvPr id="16" name="TextBox 15">
            <a:extLst>
              <a:ext uri="{FF2B5EF4-FFF2-40B4-BE49-F238E27FC236}">
                <a16:creationId xmlns:a16="http://schemas.microsoft.com/office/drawing/2014/main" id="{DD85E660-49BE-7F49-97AF-47C593D37F13}"/>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Welcome</a:t>
            </a:r>
          </a:p>
        </p:txBody>
      </p:sp>
      <p:sp>
        <p:nvSpPr>
          <p:cNvPr id="17" name="TextBox 16">
            <a:extLst>
              <a:ext uri="{FF2B5EF4-FFF2-40B4-BE49-F238E27FC236}">
                <a16:creationId xmlns:a16="http://schemas.microsoft.com/office/drawing/2014/main" id="{2F275DB0-5140-8A49-A528-C06B69A4AC3D}"/>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8" name="TextBox 17">
            <a:extLst>
              <a:ext uri="{FF2B5EF4-FFF2-40B4-BE49-F238E27FC236}">
                <a16:creationId xmlns:a16="http://schemas.microsoft.com/office/drawing/2014/main" id="{2DC72AAC-3464-3046-990B-296AE2FEAC59}"/>
              </a:ext>
            </a:extLst>
          </p:cNvPr>
          <p:cNvSpPr txBox="1"/>
          <p:nvPr/>
        </p:nvSpPr>
        <p:spPr>
          <a:xfrm>
            <a:off x="475200" y="2346171"/>
            <a:ext cx="8739739" cy="3431709"/>
          </a:xfrm>
          <a:prstGeom prst="rect">
            <a:avLst/>
          </a:prstGeom>
          <a:noFill/>
        </p:spPr>
        <p:txBody>
          <a:bodyPr wrap="square" rtlCol="0">
            <a:spAutoFit/>
          </a:bodyPr>
          <a:lstStyle/>
          <a:p>
            <a:pPr marL="342900" lvl="0" indent="-342900">
              <a:spcAft>
                <a:spcPts val="1000"/>
              </a:spcAft>
              <a:buFont typeface="Arial" panose="020B0604020202020204" pitchFamily="34" charset="0"/>
              <a:buChar char="•"/>
            </a:pPr>
            <a:r>
              <a:rPr lang="en-GB" sz="2400" dirty="0">
                <a:solidFill>
                  <a:srgbClr val="575757"/>
                </a:solidFill>
                <a:latin typeface="Calibri" panose="020F0502020204030204" pitchFamily="34" charset="0"/>
                <a:ea typeface="Trebuchet MS" panose="020B0603020202020204" pitchFamily="34" charset="0"/>
                <a:cs typeface="Calibri" panose="020F0502020204030204" pitchFamily="34" charset="0"/>
              </a:rPr>
              <a:t>This event is an opportunity for you to learn more about the education and careers options available.</a:t>
            </a:r>
          </a:p>
          <a:p>
            <a:pPr marL="342900" lvl="0" indent="-342900">
              <a:spcAft>
                <a:spcPts val="1000"/>
              </a:spcAft>
              <a:buFont typeface="Arial" panose="020B0604020202020204" pitchFamily="34" charset="0"/>
              <a:buChar char="•"/>
            </a:pPr>
            <a:r>
              <a:rPr lang="en-GB" sz="2400" dirty="0">
                <a:solidFill>
                  <a:srgbClr val="575757"/>
                </a:solidFill>
                <a:latin typeface="Calibri" panose="020F0502020204030204" pitchFamily="34" charset="0"/>
                <a:ea typeface="Trebuchet MS" panose="020B0603020202020204" pitchFamily="34" charset="0"/>
                <a:cs typeface="Calibri" panose="020F0502020204030204" pitchFamily="34" charset="0"/>
              </a:rPr>
              <a:t>You will get the chance to talk as a family and discuss your answers with other parents and students.</a:t>
            </a:r>
          </a:p>
          <a:p>
            <a:pPr marL="342900" indent="-342900">
              <a:spcAft>
                <a:spcPts val="1000"/>
              </a:spcAft>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Some questions include a quick research challenge.</a:t>
            </a:r>
            <a:endParaRPr lang="en-GB" sz="2400" dirty="0">
              <a:solidFill>
                <a:srgbClr val="575757"/>
              </a:solidFill>
              <a:latin typeface="Calibri" panose="020F0502020204030204" pitchFamily="34" charset="0"/>
              <a:ea typeface="Trebuchet MS" panose="020B0603020202020204" pitchFamily="34" charset="0"/>
              <a:cs typeface="Calibri" panose="020F0502020204030204" pitchFamily="34" charset="0"/>
            </a:endParaRPr>
          </a:p>
          <a:p>
            <a:pPr marL="342900" lvl="0" indent="-342900">
              <a:spcAft>
                <a:spcPts val="1000"/>
              </a:spcAft>
              <a:buFont typeface="Arial" panose="020B0604020202020204" pitchFamily="34" charset="0"/>
              <a:buChar char="•"/>
            </a:pPr>
            <a:r>
              <a:rPr lang="en-GB" sz="2400" dirty="0">
                <a:solidFill>
                  <a:srgbClr val="575757"/>
                </a:solidFill>
                <a:latin typeface="Calibri" panose="020F0502020204030204" pitchFamily="34" charset="0"/>
                <a:ea typeface="Trebuchet MS" panose="020B0603020202020204" pitchFamily="34" charset="0"/>
                <a:cs typeface="Calibri" panose="020F0502020204030204" pitchFamily="34" charset="0"/>
              </a:rPr>
              <a:t>Note down your answers and as we’re going along circle the ones you find most difficult to answer – we’ll talk about these ones altogether.</a:t>
            </a: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080510"/>
            <a:ext cx="10028238"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17. True or false? Students can only get help with their careers decisions in their one-to-one careers interview. </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B232A46A-A21E-B24F-A954-0B906EA5F657}"/>
              </a:ext>
            </a:extLst>
          </p:cNvPr>
          <p:cNvSpPr txBox="1"/>
          <p:nvPr/>
        </p:nvSpPr>
        <p:spPr>
          <a:xfrm>
            <a:off x="475200" y="3621989"/>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False.</a:t>
            </a:r>
          </a:p>
        </p:txBody>
      </p:sp>
      <p:sp>
        <p:nvSpPr>
          <p:cNvPr id="10" name="Rectangle 9">
            <a:extLst>
              <a:ext uri="{FF2B5EF4-FFF2-40B4-BE49-F238E27FC236}">
                <a16:creationId xmlns:a16="http://schemas.microsoft.com/office/drawing/2014/main" id="{77D4BC82-3DB8-1147-870C-6F3ABBB2174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948CCAA5-C9D5-824C-91B5-7B418C36D38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3583FEF-78E2-D347-B074-4A1FE95ADA2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F3E64E78-A9C8-6145-A686-86513B25D89A}"/>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45401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55725" y="2128944"/>
            <a:ext cx="10553700"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18. Where can you find more information on careers?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B232A46A-A21E-B24F-A954-0B906EA5F657}"/>
              </a:ext>
            </a:extLst>
          </p:cNvPr>
          <p:cNvSpPr txBox="1"/>
          <p:nvPr/>
        </p:nvSpPr>
        <p:spPr>
          <a:xfrm>
            <a:off x="475200" y="2997972"/>
            <a:ext cx="8779977" cy="2451953"/>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School or college website.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National Careers Service.</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By asking teachers at parents evening.</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Through school or college events.</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All of the above.</a:t>
            </a:r>
          </a:p>
        </p:txBody>
      </p:sp>
      <p:sp>
        <p:nvSpPr>
          <p:cNvPr id="10" name="Rectangle 9">
            <a:extLst>
              <a:ext uri="{FF2B5EF4-FFF2-40B4-BE49-F238E27FC236}">
                <a16:creationId xmlns:a16="http://schemas.microsoft.com/office/drawing/2014/main" id="{A5F86642-7591-E74F-8F74-20B0EF6CA43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F76C31E8-8110-C942-9915-CD3EBD038E3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57E193B-19CD-5844-8157-93F1038482D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0A931C7D-F875-C140-AD63-470AEDEE3EFB}"/>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240386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8E2656-8315-D14E-850F-1E9D9B1B8B88}"/>
              </a:ext>
            </a:extLst>
          </p:cNvPr>
          <p:cNvSpPr/>
          <p:nvPr/>
        </p:nvSpPr>
        <p:spPr>
          <a:xfrm>
            <a:off x="0" y="-16042"/>
            <a:ext cx="12192000"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itle 1">
            <a:extLst>
              <a:ext uri="{FF2B5EF4-FFF2-40B4-BE49-F238E27FC236}">
                <a16:creationId xmlns:a16="http://schemas.microsoft.com/office/drawing/2014/main" id="{1730FC0A-BD9E-F445-AFF1-E303FF4046E5}"/>
              </a:ext>
            </a:extLst>
          </p:cNvPr>
          <p:cNvSpPr txBox="1">
            <a:spLocks/>
          </p:cNvSpPr>
          <p:nvPr/>
        </p:nvSpPr>
        <p:spPr>
          <a:xfrm>
            <a:off x="396000" y="1404000"/>
            <a:ext cx="6335007" cy="36274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panose="020B0604020202020204" pitchFamily="34" charset="0"/>
              </a:rPr>
              <a:t>Answers…</a:t>
            </a:r>
            <a:endParaRPr lang="en-US" sz="4900" b="1" dirty="0">
              <a:solidFill>
                <a:srgbClr val="DF591C"/>
              </a:solidFill>
              <a:latin typeface="Lato" panose="020F0502020204030203"/>
              <a:cs typeface="Arial" panose="020B0604020202020204" pitchFamily="34" charset="0"/>
            </a:endParaRPr>
          </a:p>
        </p:txBody>
      </p:sp>
      <p:pic>
        <p:nvPicPr>
          <p:cNvPr id="10" name="Picture 9">
            <a:extLst>
              <a:ext uri="{FF2B5EF4-FFF2-40B4-BE49-F238E27FC236}">
                <a16:creationId xmlns:a16="http://schemas.microsoft.com/office/drawing/2014/main" id="{2B241D9E-99D1-044D-BCC4-572424C91D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56"/>
          <a:stretch/>
        </p:blipFill>
        <p:spPr>
          <a:xfrm>
            <a:off x="6807621" y="0"/>
            <a:ext cx="5384379" cy="6857999"/>
          </a:xfrm>
          <a:prstGeom prst="rect">
            <a:avLst/>
          </a:prstGeom>
        </p:spPr>
      </p:pic>
      <p:pic>
        <p:nvPicPr>
          <p:cNvPr id="12" name="Picture 11">
            <a:extLst>
              <a:ext uri="{FF2B5EF4-FFF2-40B4-BE49-F238E27FC236}">
                <a16:creationId xmlns:a16="http://schemas.microsoft.com/office/drawing/2014/main" id="{7DA65679-49A7-0942-8150-9C4535DB05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03264" y="0"/>
            <a:ext cx="5888737" cy="6858000"/>
          </a:xfrm>
          <a:prstGeom prst="rect">
            <a:avLst/>
          </a:prstGeom>
        </p:spPr>
      </p:pic>
      <p:pic>
        <p:nvPicPr>
          <p:cNvPr id="13" name="Picture 12" descr="A black and white sign&#10;&#10;Description automatically generated with low confidence">
            <a:extLst>
              <a:ext uri="{FF2B5EF4-FFF2-40B4-BE49-F238E27FC236}">
                <a16:creationId xmlns:a16="http://schemas.microsoft.com/office/drawing/2014/main" id="{6B630B51-A81C-5449-9286-8EFF2FF6D563}"/>
              </a:ext>
            </a:extLst>
          </p:cNvPr>
          <p:cNvPicPr>
            <a:picLocks noChangeAspect="1"/>
          </p:cNvPicPr>
          <p:nvPr/>
        </p:nvPicPr>
        <p:blipFill>
          <a:blip r:embed="rId5"/>
          <a:stretch>
            <a:fillRect/>
          </a:stretch>
        </p:blipFill>
        <p:spPr>
          <a:xfrm>
            <a:off x="10556049" y="262995"/>
            <a:ext cx="1443750" cy="584434"/>
          </a:xfrm>
          <a:prstGeom prst="rect">
            <a:avLst/>
          </a:prstGeom>
        </p:spPr>
      </p:pic>
      <p:pic>
        <p:nvPicPr>
          <p:cNvPr id="14" name="Picture 13" descr="A red and white sign&#10;&#10;Description automatically generated with low confidence">
            <a:extLst>
              <a:ext uri="{FF2B5EF4-FFF2-40B4-BE49-F238E27FC236}">
                <a16:creationId xmlns:a16="http://schemas.microsoft.com/office/drawing/2014/main" id="{CE808C56-5936-5148-9A97-C0904E9722C0}"/>
              </a:ext>
            </a:extLst>
          </p:cNvPr>
          <p:cNvPicPr>
            <a:picLocks noChangeAspect="1"/>
          </p:cNvPicPr>
          <p:nvPr/>
        </p:nvPicPr>
        <p:blipFill>
          <a:blip r:embed="rId6"/>
          <a:stretch>
            <a:fillRect/>
          </a:stretch>
        </p:blipFill>
        <p:spPr>
          <a:xfrm>
            <a:off x="9164490" y="229660"/>
            <a:ext cx="994198" cy="696500"/>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02062-338B-0549-89D8-E91F6802614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C4A2E4F0-1E12-6448-8A18-44181E68CD0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27234CF-E6C1-5F4B-9908-957DCF1CAD4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3274751"/>
            <a:ext cx="8967822" cy="1569660"/>
          </a:xfrm>
          <a:prstGeom prst="rect">
            <a:avLst/>
          </a:prstGeom>
          <a:noFill/>
        </p:spPr>
        <p:txBody>
          <a:bodyPr wrap="square" rtlCol="0">
            <a:spAutoFit/>
          </a:bodyPr>
          <a:lstStyle/>
          <a:p>
            <a:pPr marL="457200" indent="-457200">
              <a:buFont typeface="+mj-lt"/>
              <a:buAutoNum type="alphaLcParenR" startAt="5"/>
            </a:pPr>
            <a:r>
              <a:rPr lang="en-GB" sz="2400" dirty="0">
                <a:solidFill>
                  <a:srgbClr val="575757"/>
                </a:solidFill>
                <a:latin typeface="Calibri" panose="020F0502020204030204" pitchFamily="34" charset="0"/>
                <a:cs typeface="Calibri" panose="020F0502020204030204" pitchFamily="34" charset="0"/>
              </a:rPr>
              <a:t>It’s best to cast your net as wide as possible when making decisions about your future. You can find useful information at </a:t>
            </a:r>
            <a:r>
              <a:rPr lang="en-GB" sz="2400" dirty="0">
                <a:solidFill>
                  <a:srgbClr val="575757"/>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https://www.careerpilot.org.uk/information/your-choices-at-18</a:t>
            </a:r>
            <a:r>
              <a:rPr lang="en-GB" sz="2400" dirty="0">
                <a:solidFill>
                  <a:srgbClr val="575757"/>
                </a:solidFill>
                <a:latin typeface="Calibri" panose="020F0502020204030204" pitchFamily="34" charset="0"/>
                <a:cs typeface="Calibri" panose="020F0502020204030204" pitchFamily="34" charset="0"/>
              </a:rPr>
              <a:t> and </a:t>
            </a:r>
            <a:r>
              <a:rPr lang="en-GB" sz="2400" dirty="0">
                <a:solidFill>
                  <a:srgbClr val="575757"/>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Undergraduate | UCAS</a:t>
            </a:r>
            <a:endParaRPr lang="en-GB" sz="2400" dirty="0">
              <a:solidFill>
                <a:srgbClr val="575757"/>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9EA8CCC-0385-5B41-B187-C07CC47CDD68}"/>
              </a:ext>
            </a:extLst>
          </p:cNvPr>
          <p:cNvSpPr txBox="1"/>
          <p:nvPr/>
        </p:nvSpPr>
        <p:spPr>
          <a:xfrm>
            <a:off x="475200" y="1936182"/>
            <a:ext cx="9479224" cy="1384995"/>
          </a:xfrm>
          <a:prstGeom prst="rect">
            <a:avLst/>
          </a:prstGeom>
          <a:noFill/>
        </p:spPr>
        <p:txBody>
          <a:bodyPr wrap="square" rtlCol="0">
            <a:spAutoFit/>
          </a:bodyPr>
          <a:lstStyle/>
          <a:p>
            <a:r>
              <a:rPr lang="en-GB" sz="2800" b="1" dirty="0">
                <a:solidFill>
                  <a:srgbClr val="09AFA9"/>
                </a:solidFill>
                <a:latin typeface="Lato" panose="020F0502020204030203"/>
                <a:cs typeface="Arial" panose="020B0604020202020204" pitchFamily="34" charset="0"/>
              </a:rPr>
              <a:t>1. Where can young people find information about employment and education options? </a:t>
            </a:r>
            <a:br>
              <a:rPr lang="en-GB" sz="2800" b="1" dirty="0">
                <a:solidFill>
                  <a:srgbClr val="09AFA9"/>
                </a:solidFill>
                <a:highlight>
                  <a:srgbClr val="FFFF00"/>
                </a:highlight>
                <a:latin typeface="Lato" panose="020F0502020204030203"/>
                <a:cs typeface="Arial" panose="020B0604020202020204" pitchFamily="34" charset="0"/>
              </a:rPr>
            </a:br>
            <a:endParaRPr kumimoji="0" lang="en-US" sz="2800" b="1" u="none" strike="noStrike" kern="1200" cap="none" spc="0" normalizeH="0" baseline="0" noProof="0" dirty="0">
              <a:ln>
                <a:noFill/>
              </a:ln>
              <a:solidFill>
                <a:srgbClr val="09AFA9"/>
              </a:solidFill>
              <a:effectLst/>
              <a:highlight>
                <a:srgbClr val="FFFF00"/>
              </a:highlight>
              <a:uLnTx/>
              <a:uFillTx/>
              <a:latin typeface="Lato" panose="020F0502020204030203"/>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797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69137" y="1826918"/>
            <a:ext cx="10052050"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2. Research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591520" y="2469321"/>
            <a:ext cx="10207285" cy="3862596"/>
          </a:xfrm>
          <a:prstGeom prst="rect">
            <a:avLst/>
          </a:prstGeom>
          <a:noFill/>
        </p:spPr>
        <p:txBody>
          <a:bodyPr wrap="square" rtlCol="0">
            <a:spAutoFit/>
          </a:bodyPr>
          <a:lstStyle/>
          <a:p>
            <a:pPr>
              <a:spcAft>
                <a:spcPts val="600"/>
              </a:spcAft>
            </a:pPr>
            <a:r>
              <a:rPr lang="en-GB" sz="2400" dirty="0">
                <a:solidFill>
                  <a:srgbClr val="575757"/>
                </a:solidFill>
                <a:latin typeface="Calibri" panose="020F0502020204030204" pitchFamily="34" charset="0"/>
                <a:cs typeface="Calibri" panose="020F0502020204030204" pitchFamily="34" charset="0"/>
              </a:rPr>
              <a:t>There are lots of sites where you can find information about apprenticeships including :</a:t>
            </a:r>
          </a:p>
          <a:p>
            <a:pPr marL="285750" lvl="0" indent="-285750">
              <a:buFont typeface="Arial" panose="020B0604020202020204" pitchFamily="34" charset="0"/>
              <a:buChar char="•"/>
            </a:pPr>
            <a:r>
              <a:rPr lang="en-GB" sz="2400" u="sng" dirty="0">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https://www.apprenticeships.gov.uk/apprentices/becoming-apprentice</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u="sng" dirty="0">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https://www.findapprenticeship.service.gov.uk/apprenticeshipsearch</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u="sng" dirty="0">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gov.uk/apply-apprenticeship</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dirty="0" err="1">
                <a:solidFill>
                  <a:srgbClr val="575757"/>
                </a:solidFill>
                <a:latin typeface="Calibri" panose="020F0502020204030204" pitchFamily="34" charset="0"/>
                <a:cs typeface="Calibri" panose="020F0502020204030204" pitchFamily="34" charset="0"/>
              </a:rPr>
              <a:t>careerfinder.ucas.com</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dirty="0" err="1">
                <a:solidFill>
                  <a:srgbClr val="575757"/>
                </a:solidFill>
                <a:latin typeface="Calibri" panose="020F0502020204030204" pitchFamily="34" charset="0"/>
                <a:cs typeface="Calibri" panose="020F0502020204030204" pitchFamily="34" charset="0"/>
              </a:rPr>
              <a:t>getmyfirstjob.co.uk</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dirty="0" err="1">
                <a:solidFill>
                  <a:srgbClr val="575757"/>
                </a:solidFill>
                <a:latin typeface="Calibri" panose="020F0502020204030204" pitchFamily="34" charset="0"/>
                <a:cs typeface="Calibri" panose="020F0502020204030204" pitchFamily="34" charset="0"/>
              </a:rPr>
              <a:t>notgoingtouni.co.uk</a:t>
            </a:r>
            <a:endParaRPr lang="en-GB" sz="2400" dirty="0">
              <a:solidFill>
                <a:srgbClr val="575757"/>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as well as recruitment agencies such as </a:t>
            </a:r>
            <a:r>
              <a:rPr lang="en-GB" sz="2400" dirty="0" err="1">
                <a:solidFill>
                  <a:srgbClr val="575757"/>
                </a:solidFill>
                <a:latin typeface="Calibri" panose="020F0502020204030204" pitchFamily="34" charset="0"/>
                <a:cs typeface="Calibri" panose="020F0502020204030204" pitchFamily="34" charset="0"/>
              </a:rPr>
              <a:t>indeed.co.uk</a:t>
            </a:r>
            <a:r>
              <a:rPr lang="en-GB" sz="2400" dirty="0">
                <a:solidFill>
                  <a:srgbClr val="575757"/>
                </a:solidFill>
                <a:latin typeface="Calibri" panose="020F0502020204030204" pitchFamily="34" charset="0"/>
                <a:cs typeface="Calibri" panose="020F0502020204030204" pitchFamily="34" charset="0"/>
              </a:rPr>
              <a:t>, </a:t>
            </a:r>
            <a:r>
              <a:rPr lang="en-GB" sz="2400" dirty="0" err="1">
                <a:solidFill>
                  <a:srgbClr val="575757"/>
                </a:solidFill>
                <a:latin typeface="Calibri" panose="020F0502020204030204" pitchFamily="34" charset="0"/>
                <a:cs typeface="Calibri" panose="020F0502020204030204" pitchFamily="34" charset="0"/>
              </a:rPr>
              <a:t>whitehat.org.uk</a:t>
            </a:r>
            <a:r>
              <a:rPr lang="en-GB" sz="2400" dirty="0">
                <a:solidFill>
                  <a:srgbClr val="575757"/>
                </a:solidFill>
                <a:latin typeface="Calibri" panose="020F0502020204030204" pitchFamily="34" charset="0"/>
                <a:cs typeface="Calibri" panose="020F0502020204030204" pitchFamily="34" charset="0"/>
              </a:rPr>
              <a:t> and </a:t>
            </a:r>
            <a:r>
              <a:rPr lang="en-GB" sz="2400" dirty="0" err="1">
                <a:solidFill>
                  <a:srgbClr val="575757"/>
                </a:solidFill>
                <a:latin typeface="Calibri" panose="020F0502020204030204" pitchFamily="34" charset="0"/>
                <a:cs typeface="Calibri" panose="020F0502020204030204" pitchFamily="34" charset="0"/>
              </a:rPr>
              <a:t>reed.co.uk</a:t>
            </a:r>
            <a:endParaRPr lang="en-GB" sz="2400" dirty="0">
              <a:solidFill>
                <a:srgbClr val="575757"/>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7A22B66-4301-6C46-AF83-C33AC51A5E4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EB7FCBD4-6372-584A-8844-10319FA7463F}"/>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DCE36D5-37F3-5843-A372-D5FA1D8AA43E}"/>
              </a:ext>
            </a:extLst>
          </p:cNvPr>
          <p:cNvPicPr>
            <a:picLocks noChangeAspect="1"/>
          </p:cNvPicPr>
          <p:nvPr/>
        </p:nvPicPr>
        <p:blipFill>
          <a:blip r:embed="rId5"/>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F5BA3558-44FC-0E44-BAC5-BDA105AB4172}"/>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323124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244511"/>
            <a:ext cx="10417175" cy="630238"/>
          </a:xfrm>
        </p:spPr>
        <p:txBody>
          <a:bodyPr tIns="72000"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3. Which of the following is true about apprenticeships?</a:t>
            </a:r>
            <a:endParaRPr lang="en-US" sz="2800" b="1" dirty="0">
              <a:solidFill>
                <a:srgbClr val="09AFA9"/>
              </a:solidFill>
              <a:latin typeface="Lato" panose="020F0502020204030203"/>
              <a:cs typeface="Arial" panose="020B0604020202020204" pitchFamily="34" charset="0"/>
            </a:endParaRPr>
          </a:p>
          <a:p>
            <a:pPr marL="0" indent="0" algn="l">
              <a:buNone/>
            </a:pPr>
            <a:br>
              <a:rPr lang="en-GB" sz="3200" b="1" dirty="0">
                <a:solidFill>
                  <a:srgbClr val="DF591C"/>
                </a:solidFill>
                <a:latin typeface="Arial" panose="020B0604020202020204" pitchFamily="34" charset="0"/>
                <a:cs typeface="Arial" panose="020B0604020202020204" pitchFamily="34" charset="0"/>
              </a:rPr>
            </a:br>
            <a:endParaRPr lang="en-US" sz="3200" b="1" dirty="0">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270A534-8156-3644-8558-EB57220AD443}"/>
              </a:ext>
            </a:extLst>
          </p:cNvPr>
          <p:cNvSpPr txBox="1"/>
          <p:nvPr/>
        </p:nvSpPr>
        <p:spPr>
          <a:xfrm>
            <a:off x="475200" y="3075167"/>
            <a:ext cx="9282001" cy="1569660"/>
          </a:xfrm>
          <a:prstGeom prst="rect">
            <a:avLst/>
          </a:prstGeom>
          <a:noFill/>
        </p:spPr>
        <p:txBody>
          <a:bodyPr wrap="square" rtlCol="0">
            <a:spAutoFit/>
          </a:bodyPr>
          <a:lstStyle/>
          <a:p>
            <a:pPr lvl="0">
              <a:spcAft>
                <a:spcPts val="1000"/>
              </a:spcAft>
            </a:pPr>
            <a:r>
              <a:rPr lang="en-GB" sz="2400" dirty="0">
                <a:solidFill>
                  <a:srgbClr val="575757"/>
                </a:solidFill>
                <a:latin typeface="Calibri" panose="020F0502020204030204" pitchFamily="34" charset="0"/>
                <a:cs typeface="Calibri" panose="020F0502020204030204" pitchFamily="34" charset="0"/>
              </a:rPr>
              <a:t>Answer: d) An apprenticeship is a paid job with training to industry standards. They offer entry to a recognised qualification and involve substantial on-and-off the job education. At the end, there will be an assessment to test the apprentice’s competence at the job.</a:t>
            </a:r>
          </a:p>
        </p:txBody>
      </p:sp>
      <p:sp>
        <p:nvSpPr>
          <p:cNvPr id="10" name="Rectangle 9">
            <a:extLst>
              <a:ext uri="{FF2B5EF4-FFF2-40B4-BE49-F238E27FC236}">
                <a16:creationId xmlns:a16="http://schemas.microsoft.com/office/drawing/2014/main" id="{A345256C-41DB-E74A-ACA6-EF1307D08238}"/>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EBFCAB3A-4FEF-B94E-BC35-D62D8FD1823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A657536E-1F08-E148-9ACD-80655B94340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C2EE1112-9186-F64E-8D50-3CC053AFA5F0}"/>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1151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17325E22-B481-3C4F-BEC4-C681DBBE7BF7}"/>
              </a:ext>
            </a:extLst>
          </p:cNvPr>
          <p:cNvSpPr>
            <a:spLocks noGrp="1"/>
          </p:cNvSpPr>
          <p:nvPr>
            <p:ph type="subTitle" idx="4294967295"/>
          </p:nvPr>
        </p:nvSpPr>
        <p:spPr>
          <a:xfrm>
            <a:off x="475200" y="1941447"/>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4. Research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5" name="Rectangle 4">
            <a:extLst>
              <a:ext uri="{FF2B5EF4-FFF2-40B4-BE49-F238E27FC236}">
                <a16:creationId xmlns:a16="http://schemas.microsoft.com/office/drawing/2014/main" id="{8E1C46B2-3CBE-6646-A683-838D76F8F745}"/>
              </a:ext>
            </a:extLst>
          </p:cNvPr>
          <p:cNvSpPr/>
          <p:nvPr/>
        </p:nvSpPr>
        <p:spPr>
          <a:xfrm>
            <a:off x="9164490" y="3429000"/>
            <a:ext cx="1122510" cy="1015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0DFCBE-53C9-7C4E-9E5B-99024D38832B}"/>
              </a:ext>
            </a:extLst>
          </p:cNvPr>
          <p:cNvSpPr txBox="1"/>
          <p:nvPr/>
        </p:nvSpPr>
        <p:spPr>
          <a:xfrm>
            <a:off x="475200" y="2765480"/>
            <a:ext cx="9629003" cy="1938992"/>
          </a:xfrm>
          <a:prstGeom prst="rect">
            <a:avLst/>
          </a:prstGeom>
          <a:noFill/>
        </p:spPr>
        <p:txBody>
          <a:bodyPr wrap="square" rtlCol="0">
            <a:spAutoFit/>
          </a:bodyPr>
          <a:lstStyle/>
          <a:p>
            <a:r>
              <a:rPr lang="en-GB" sz="2400" dirty="0">
                <a:solidFill>
                  <a:srgbClr val="575757"/>
                </a:solidFill>
                <a:latin typeface="Calibri" panose="020F0502020204030204" pitchFamily="34" charset="0"/>
                <a:cs typeface="Calibri" panose="020F0502020204030204" pitchFamily="34" charset="0"/>
              </a:rPr>
              <a:t>Share the vacancies you found and check they match the Level 3 and higher level categories in the questions. Remember if the apprenticeships you’re interested in aren’t located nearby keep checking back to see new vacancies that are added and consider how far you’d be willing to travel or if there are similar ones located nearby. </a:t>
            </a:r>
          </a:p>
        </p:txBody>
      </p:sp>
      <p:sp>
        <p:nvSpPr>
          <p:cNvPr id="13" name="Rectangle 12">
            <a:extLst>
              <a:ext uri="{FF2B5EF4-FFF2-40B4-BE49-F238E27FC236}">
                <a16:creationId xmlns:a16="http://schemas.microsoft.com/office/drawing/2014/main" id="{E5272055-D70C-A54B-B102-F4E2E303FC3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6" name="Picture 15" descr="A red and white sign&#10;&#10;Description automatically generated with low confidence">
            <a:extLst>
              <a:ext uri="{FF2B5EF4-FFF2-40B4-BE49-F238E27FC236}">
                <a16:creationId xmlns:a16="http://schemas.microsoft.com/office/drawing/2014/main" id="{EDC2E733-3C8C-964E-8B43-E58A735CA4F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1E01FF96-E56A-494B-9DA5-1C9ED36C795E}"/>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8" name="TextBox 17">
            <a:extLst>
              <a:ext uri="{FF2B5EF4-FFF2-40B4-BE49-F238E27FC236}">
                <a16:creationId xmlns:a16="http://schemas.microsoft.com/office/drawing/2014/main" id="{53AC78D2-FBC1-C841-87D9-0B00352774E7}"/>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924421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70027" y="1936182"/>
            <a:ext cx="9748838" cy="1157288"/>
          </a:xfrm>
        </p:spPr>
        <p:txBody>
          <a:bodyPr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5. Which of these industries can you enter through an apprenticeship?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3197017"/>
            <a:ext cx="9938493" cy="1200329"/>
          </a:xfrm>
          <a:prstGeom prst="rect">
            <a:avLst/>
          </a:prstGeom>
          <a:noFill/>
        </p:spPr>
        <p:txBody>
          <a:bodyPr wrap="square" rtlCol="0">
            <a:spAutoFit/>
          </a:bodyPr>
          <a:lstStyle/>
          <a:p>
            <a:pPr marL="457200" lvl="0" indent="-457200">
              <a:spcAft>
                <a:spcPts val="600"/>
              </a:spcAft>
              <a:buFont typeface="+mj-lt"/>
              <a:buAutoNum type="alphaLcParenR" startAt="4"/>
            </a:pPr>
            <a:r>
              <a:rPr lang="en-GB" sz="2400" dirty="0">
                <a:solidFill>
                  <a:srgbClr val="575757"/>
                </a:solidFill>
                <a:latin typeface="Calibri" panose="020F0502020204030204" pitchFamily="34" charset="0"/>
                <a:cs typeface="Calibri" panose="020F0502020204030204" pitchFamily="34" charset="0"/>
              </a:rPr>
              <a:t>Today’s apprenticeships are available in a wide range of industries. You can find out more here </a:t>
            </a:r>
            <a:r>
              <a:rPr lang="en-GB" sz="2400" u="sng" dirty="0">
                <a:solidFill>
                  <a:srgbClr val="575757"/>
                </a:solidFill>
                <a:latin typeface="Calibri" panose="020F0502020204030204" pitchFamily="34" charset="0"/>
                <a:cs typeface="Calibri" panose="020F0502020204030204" pitchFamily="34" charset="0"/>
              </a:rPr>
              <a:t>https://www.apprenticeships.gov.uk/apprentices/browse-apprenticeships </a:t>
            </a:r>
          </a:p>
        </p:txBody>
      </p:sp>
      <p:sp>
        <p:nvSpPr>
          <p:cNvPr id="10" name="Rectangle 9">
            <a:extLst>
              <a:ext uri="{FF2B5EF4-FFF2-40B4-BE49-F238E27FC236}">
                <a16:creationId xmlns:a16="http://schemas.microsoft.com/office/drawing/2014/main" id="{8B95E7E5-C5AF-A647-84B9-B536D2F51D2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67E51674-66C7-744A-9C8F-3E73DD4976E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997A97E-DC79-9C46-A575-7F21F289C56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204C5D36-F67F-EF48-B995-A3EB82DE02BE}"/>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423248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3F81FE28-0B32-E644-BF3B-431613DBA5B7}"/>
              </a:ext>
            </a:extLst>
          </p:cNvPr>
          <p:cNvSpPr>
            <a:spLocks noGrp="1"/>
          </p:cNvSpPr>
          <p:nvPr>
            <p:ph type="subTitle" idx="4294967295"/>
          </p:nvPr>
        </p:nvSpPr>
        <p:spPr>
          <a:xfrm>
            <a:off x="475200" y="1717675"/>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6. Discussion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5456097C-6142-1E45-BEB8-A160E2D2C56C}"/>
              </a:ext>
            </a:extLst>
          </p:cNvPr>
          <p:cNvSpPr txBox="1"/>
          <p:nvPr/>
        </p:nvSpPr>
        <p:spPr>
          <a:xfrm>
            <a:off x="475203" y="2546734"/>
            <a:ext cx="9282000" cy="461665"/>
          </a:xfrm>
          <a:prstGeom prst="rect">
            <a:avLst/>
          </a:prstGeom>
          <a:noFill/>
        </p:spPr>
        <p:txBody>
          <a:bodyPr wrap="square" rtlCol="0">
            <a:spAutoFit/>
          </a:bodyPr>
          <a:lstStyle/>
          <a:p>
            <a:r>
              <a:rPr lang="en-GB" sz="2400" dirty="0">
                <a:solidFill>
                  <a:srgbClr val="575757"/>
                </a:solidFill>
                <a:latin typeface="Calibri" panose="020F0502020204030204" pitchFamily="34" charset="0"/>
                <a:cs typeface="Calibri" panose="020F0502020204030204" pitchFamily="34" charset="0"/>
              </a:rPr>
              <a:t>Some reasons why people choose these options include:</a:t>
            </a:r>
          </a:p>
        </p:txBody>
      </p:sp>
      <p:graphicFrame>
        <p:nvGraphicFramePr>
          <p:cNvPr id="2" name="Table 2">
            <a:extLst>
              <a:ext uri="{FF2B5EF4-FFF2-40B4-BE49-F238E27FC236}">
                <a16:creationId xmlns:a16="http://schemas.microsoft.com/office/drawing/2014/main" id="{82D6CA2C-C415-2547-9D79-E72352E778C0}"/>
              </a:ext>
            </a:extLst>
          </p:cNvPr>
          <p:cNvGraphicFramePr>
            <a:graphicFrameLocks noGrp="1"/>
          </p:cNvGraphicFramePr>
          <p:nvPr>
            <p:extLst>
              <p:ext uri="{D42A27DB-BD31-4B8C-83A1-F6EECF244321}">
                <p14:modId xmlns:p14="http://schemas.microsoft.com/office/powerpoint/2010/main" val="2118433447"/>
              </p:ext>
            </p:extLst>
          </p:nvPr>
        </p:nvGraphicFramePr>
        <p:xfrm>
          <a:off x="1385998" y="3079502"/>
          <a:ext cx="9420003" cy="3099145"/>
        </p:xfrm>
        <a:graphic>
          <a:graphicData uri="http://schemas.openxmlformats.org/drawingml/2006/table">
            <a:tbl>
              <a:tblPr firstRow="1" bandRow="1">
                <a:tableStyleId>{5C22544A-7EE6-4342-B048-85BDC9FD1C3A}</a:tableStyleId>
              </a:tblPr>
              <a:tblGrid>
                <a:gridCol w="3140001">
                  <a:extLst>
                    <a:ext uri="{9D8B030D-6E8A-4147-A177-3AD203B41FA5}">
                      <a16:colId xmlns:a16="http://schemas.microsoft.com/office/drawing/2014/main" val="3630195179"/>
                    </a:ext>
                  </a:extLst>
                </a:gridCol>
                <a:gridCol w="3140001">
                  <a:extLst>
                    <a:ext uri="{9D8B030D-6E8A-4147-A177-3AD203B41FA5}">
                      <a16:colId xmlns:a16="http://schemas.microsoft.com/office/drawing/2014/main" val="978849567"/>
                    </a:ext>
                  </a:extLst>
                </a:gridCol>
                <a:gridCol w="3140001">
                  <a:extLst>
                    <a:ext uri="{9D8B030D-6E8A-4147-A177-3AD203B41FA5}">
                      <a16:colId xmlns:a16="http://schemas.microsoft.com/office/drawing/2014/main" val="618735805"/>
                    </a:ext>
                  </a:extLst>
                </a:gridCol>
              </a:tblGrid>
              <a:tr h="773290">
                <a:tc>
                  <a:txBody>
                    <a:bodyPr/>
                    <a:lstStyle/>
                    <a:p>
                      <a:pPr>
                        <a:lnSpc>
                          <a:spcPct val="107000"/>
                        </a:lnSpc>
                        <a:spcAft>
                          <a:spcPts val="800"/>
                        </a:spcAft>
                      </a:pPr>
                      <a:r>
                        <a:rPr lang="en-GB" sz="1400" b="1" i="0" dirty="0">
                          <a:effectLst/>
                          <a:latin typeface="Arial" panose="020B0604020202020204" pitchFamily="34" charset="0"/>
                          <a:ea typeface="Calibri" panose="020F0502020204030204" pitchFamily="34" charset="0"/>
                          <a:cs typeface="Arial" panose="020B0604020202020204" pitchFamily="34" charset="0"/>
                        </a:rPr>
                        <a:t>Employment</a:t>
                      </a:r>
                    </a:p>
                  </a:txBody>
                  <a:tcPr marL="68580" marR="68580" marT="0" marB="0" anchor="ctr">
                    <a:solidFill>
                      <a:srgbClr val="08AFA9"/>
                    </a:solidFill>
                  </a:tcPr>
                </a:tc>
                <a:tc>
                  <a:txBody>
                    <a:bodyPr/>
                    <a:lstStyle/>
                    <a:p>
                      <a:pPr>
                        <a:lnSpc>
                          <a:spcPct val="107000"/>
                        </a:lnSpc>
                        <a:spcAft>
                          <a:spcPts val="800"/>
                        </a:spcAft>
                      </a:pPr>
                      <a:r>
                        <a:rPr lang="en-GB" sz="1400" b="1" i="0" dirty="0">
                          <a:effectLst/>
                          <a:latin typeface="Arial" panose="020B0604020202020204" pitchFamily="34" charset="0"/>
                          <a:ea typeface="Calibri" panose="020F0502020204030204" pitchFamily="34" charset="0"/>
                          <a:cs typeface="Arial" panose="020B0604020202020204" pitchFamily="34" charset="0"/>
                        </a:rPr>
                        <a:t>Combination of education and employment</a:t>
                      </a:r>
                      <a:br>
                        <a:rPr lang="en-GB" sz="1400" b="1" i="0" dirty="0">
                          <a:effectLst/>
                          <a:latin typeface="Arial" panose="020B0604020202020204" pitchFamily="34" charset="0"/>
                          <a:ea typeface="Calibri" panose="020F0502020204030204" pitchFamily="34" charset="0"/>
                          <a:cs typeface="Arial" panose="020B0604020202020204" pitchFamily="34" charset="0"/>
                        </a:rPr>
                      </a:br>
                      <a:r>
                        <a:rPr lang="en-GB" sz="1400" b="1" i="0" dirty="0">
                          <a:effectLst/>
                          <a:latin typeface="Arial" panose="020B0604020202020204" pitchFamily="34" charset="0"/>
                          <a:ea typeface="Calibri" panose="020F0502020204030204" pitchFamily="34" charset="0"/>
                          <a:cs typeface="Arial" panose="020B0604020202020204" pitchFamily="34" charset="0"/>
                        </a:rPr>
                        <a:t>e.g. apprenticeships</a:t>
                      </a:r>
                    </a:p>
                  </a:txBody>
                  <a:tcPr marL="68580" marR="68580" marT="0" marB="0" anchor="ctr">
                    <a:solidFill>
                      <a:srgbClr val="08AFA9"/>
                    </a:solidFill>
                  </a:tcPr>
                </a:tc>
                <a:tc>
                  <a:txBody>
                    <a:bodyPr/>
                    <a:lstStyle/>
                    <a:p>
                      <a:pPr>
                        <a:lnSpc>
                          <a:spcPct val="107000"/>
                        </a:lnSpc>
                        <a:spcAft>
                          <a:spcPts val="800"/>
                        </a:spcAft>
                      </a:pPr>
                      <a:r>
                        <a:rPr lang="en-GB" sz="1400" b="1" i="0" dirty="0">
                          <a:effectLst/>
                          <a:latin typeface="Arial" panose="020B0604020202020204" pitchFamily="34" charset="0"/>
                          <a:ea typeface="Calibri" panose="020F0502020204030204" pitchFamily="34" charset="0"/>
                          <a:cs typeface="Arial" panose="020B0604020202020204" pitchFamily="34" charset="0"/>
                        </a:rPr>
                        <a:t>Classroom-based education</a:t>
                      </a:r>
                    </a:p>
                  </a:txBody>
                  <a:tcPr marL="68580" marR="68580" marT="0" marB="0" anchor="ctr">
                    <a:solidFill>
                      <a:srgbClr val="08AFA9"/>
                    </a:solidFill>
                  </a:tcPr>
                </a:tc>
                <a:extLst>
                  <a:ext uri="{0D108BD9-81ED-4DB2-BD59-A6C34878D82A}">
                    <a16:rowId xmlns:a16="http://schemas.microsoft.com/office/drawing/2014/main" val="1248260050"/>
                  </a:ext>
                </a:extLst>
              </a:tr>
              <a:tr h="465171">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on the career ladder early</a:t>
                      </a:r>
                    </a:p>
                  </a:txBody>
                  <a:tcPr marL="68580" marR="68580" marT="0" marB="0" anchor="ctr">
                    <a:solidFill>
                      <a:srgbClr val="A4E9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valuable qualifications without student debt</a:t>
                      </a:r>
                    </a:p>
                  </a:txBody>
                  <a:tcPr marL="68580" marR="68580" marT="0" marB="0" anchor="ctr">
                    <a:solidFill>
                      <a:srgbClr val="A4E9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valuable qualifications</a:t>
                      </a:r>
                    </a:p>
                  </a:txBody>
                  <a:tcPr marL="68580" marR="68580" marT="0" marB="0" anchor="ctr">
                    <a:solidFill>
                      <a:srgbClr val="A4E9F7"/>
                    </a:solidFill>
                  </a:tcPr>
                </a:tc>
                <a:extLst>
                  <a:ext uri="{0D108BD9-81ED-4DB2-BD59-A6C34878D82A}">
                    <a16:rowId xmlns:a16="http://schemas.microsoft.com/office/drawing/2014/main" val="2696077494"/>
                  </a:ext>
                </a:extLst>
              </a:tr>
              <a:tr h="465171">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Earn money</a:t>
                      </a:r>
                    </a:p>
                  </a:txBody>
                  <a:tcPr marL="68580" marR="68580" marT="0" marB="0" anchor="ctr">
                    <a:solidFill>
                      <a:srgbClr val="E1F5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on the career ladder early and earn while you learn</a:t>
                      </a:r>
                    </a:p>
                  </a:txBody>
                  <a:tcPr marL="68580" marR="68580" marT="0" marB="0" anchor="ctr">
                    <a:solidFill>
                      <a:srgbClr val="E1F5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Maybe more open-ended if you don’t know what you want to do</a:t>
                      </a:r>
                    </a:p>
                  </a:txBody>
                  <a:tcPr marL="68580" marR="68580" marT="0" marB="0" anchor="ctr">
                    <a:solidFill>
                      <a:srgbClr val="E1F5F7"/>
                    </a:solidFill>
                  </a:tcPr>
                </a:tc>
                <a:extLst>
                  <a:ext uri="{0D108BD9-81ED-4DB2-BD59-A6C34878D82A}">
                    <a16:rowId xmlns:a16="http://schemas.microsoft.com/office/drawing/2014/main" val="2364440930"/>
                  </a:ext>
                </a:extLst>
              </a:tr>
              <a:tr h="465171">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Develop workplace skills</a:t>
                      </a:r>
                    </a:p>
                  </a:txBody>
                  <a:tcPr marL="68580" marR="68580" marT="0" marB="0" anchor="ctr">
                    <a:solidFill>
                      <a:srgbClr val="A4E9F7"/>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Some jobs require an apprenticeship or certain qualifications </a:t>
                      </a:r>
                    </a:p>
                  </a:txBody>
                  <a:tcPr marL="68580" marR="68580" marT="0" marB="0" anchor="ctr">
                    <a:solidFill>
                      <a:srgbClr val="A4E9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Some jobs require certain qualifications </a:t>
                      </a:r>
                    </a:p>
                  </a:txBody>
                  <a:tcPr marL="68580" marR="68580" marT="0" marB="0" anchor="ctr">
                    <a:solidFill>
                      <a:srgbClr val="A4E9F7"/>
                    </a:solidFill>
                  </a:tcPr>
                </a:tc>
                <a:extLst>
                  <a:ext uri="{0D108BD9-81ED-4DB2-BD59-A6C34878D82A}">
                    <a16:rowId xmlns:a16="http://schemas.microsoft.com/office/drawing/2014/main" val="4151297350"/>
                  </a:ext>
                </a:extLst>
              </a:tr>
              <a:tr h="465171">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Lots of choices</a:t>
                      </a:r>
                    </a:p>
                  </a:txBody>
                  <a:tcPr marL="68580" marR="68580" marT="0" marB="0" anchor="ctr">
                    <a:solidFill>
                      <a:srgbClr val="E1F5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Lots of choices</a:t>
                      </a:r>
                    </a:p>
                  </a:txBody>
                  <a:tcPr marL="68580" marR="68580" marT="0" marB="0" anchor="ctr">
                    <a:solidFill>
                      <a:srgbClr val="E1F5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Lots of choices</a:t>
                      </a:r>
                    </a:p>
                  </a:txBody>
                  <a:tcPr marL="68580" marR="68580" marT="0" marB="0" anchor="ctr">
                    <a:solidFill>
                      <a:srgbClr val="E1F5F7"/>
                    </a:solidFill>
                  </a:tcPr>
                </a:tc>
                <a:extLst>
                  <a:ext uri="{0D108BD9-81ED-4DB2-BD59-A6C34878D82A}">
                    <a16:rowId xmlns:a16="http://schemas.microsoft.com/office/drawing/2014/main" val="2166660740"/>
                  </a:ext>
                </a:extLst>
              </a:tr>
              <a:tr h="465171">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hands-on experience in the workplace</a:t>
                      </a:r>
                    </a:p>
                  </a:txBody>
                  <a:tcPr marL="68580" marR="68580" marT="0" marB="0" anchor="ctr">
                    <a:solidFill>
                      <a:srgbClr val="A4E9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Get hands-on experience in the workplace</a:t>
                      </a:r>
                    </a:p>
                  </a:txBody>
                  <a:tcPr marL="68580" marR="68580" marT="0" marB="0" anchor="ctr">
                    <a:solidFill>
                      <a:srgbClr val="A4E9F7"/>
                    </a:solidFill>
                  </a:tcPr>
                </a:tc>
                <a:tc>
                  <a:txBody>
                    <a:bodyPr/>
                    <a:lstStyle/>
                    <a:p>
                      <a:pPr>
                        <a:lnSpc>
                          <a:spcPct val="107000"/>
                        </a:lnSpc>
                        <a:spcAft>
                          <a:spcPts val="800"/>
                        </a:spcAft>
                      </a:pPr>
                      <a:r>
                        <a:rPr lang="en-GB" sz="1200" b="0" i="0" dirty="0">
                          <a:solidFill>
                            <a:srgbClr val="575757"/>
                          </a:solidFill>
                          <a:effectLst/>
                          <a:latin typeface="Arial" panose="020B0604020202020204" pitchFamily="34" charset="0"/>
                          <a:ea typeface="Calibri" panose="020F0502020204030204" pitchFamily="34" charset="0"/>
                          <a:cs typeface="Arial" panose="020B0604020202020204" pitchFamily="34" charset="0"/>
                        </a:rPr>
                        <a:t>Some courses offer work placements to gain experience</a:t>
                      </a:r>
                    </a:p>
                  </a:txBody>
                  <a:tcPr marL="68580" marR="68580" marT="0" marB="0" anchor="ctr">
                    <a:solidFill>
                      <a:srgbClr val="A4E9F7"/>
                    </a:solidFill>
                  </a:tcPr>
                </a:tc>
                <a:extLst>
                  <a:ext uri="{0D108BD9-81ED-4DB2-BD59-A6C34878D82A}">
                    <a16:rowId xmlns:a16="http://schemas.microsoft.com/office/drawing/2014/main" val="1352251103"/>
                  </a:ext>
                </a:extLst>
              </a:tr>
            </a:tbl>
          </a:graphicData>
        </a:graphic>
      </p:graphicFrame>
      <p:sp>
        <p:nvSpPr>
          <p:cNvPr id="13" name="Rectangle 12">
            <a:extLst>
              <a:ext uri="{FF2B5EF4-FFF2-40B4-BE49-F238E27FC236}">
                <a16:creationId xmlns:a16="http://schemas.microsoft.com/office/drawing/2014/main" id="{6AF3B880-9D6E-A841-A77A-C988851CDF2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6" name="Picture 15" descr="A red and white sign&#10;&#10;Description automatically generated with low confidence">
            <a:extLst>
              <a:ext uri="{FF2B5EF4-FFF2-40B4-BE49-F238E27FC236}">
                <a16:creationId xmlns:a16="http://schemas.microsoft.com/office/drawing/2014/main" id="{5D3F9FC7-1DDF-EA49-A3A4-893B3EC28E6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5805C3-F50C-2741-8527-16A1C83A5FF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8" name="TextBox 17">
            <a:extLst>
              <a:ext uri="{FF2B5EF4-FFF2-40B4-BE49-F238E27FC236}">
                <a16:creationId xmlns:a16="http://schemas.microsoft.com/office/drawing/2014/main" id="{95DD9728-5FC4-A04B-A205-DDC07EEBF89F}"/>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56705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09345" y="1594591"/>
            <a:ext cx="9586913" cy="1157288"/>
          </a:xfrm>
        </p:spPr>
        <p:txBody>
          <a:bodyPr numCol="1" spcCol="360000">
            <a:noAutofit/>
          </a:bodyPr>
          <a:lstStyle/>
          <a:p>
            <a:pPr marL="0" indent="0" algn="l">
              <a:lnSpc>
                <a:spcPct val="100000"/>
              </a:lnSpc>
              <a:buNone/>
            </a:pPr>
            <a:r>
              <a:rPr lang="en-GB" sz="2800" b="1" dirty="0">
                <a:solidFill>
                  <a:srgbClr val="09AFA9"/>
                </a:solidFill>
                <a:latin typeface="Lato" panose="020F0502020204030203"/>
                <a:cs typeface="Arial" panose="020B0604020202020204" pitchFamily="34" charset="0"/>
              </a:rPr>
              <a:t>7. True or False? If you accept an offer to study for a degree but don’t get the grades you need, the only option is to do resits and reapply the following year.</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BC78F08-9667-2241-812A-ED8EC6ED0A9F}"/>
              </a:ext>
            </a:extLst>
          </p:cNvPr>
          <p:cNvSpPr txBox="1"/>
          <p:nvPr/>
        </p:nvSpPr>
        <p:spPr>
          <a:xfrm>
            <a:off x="475200" y="3272293"/>
            <a:ext cx="10346457" cy="30828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000"/>
              </a:spcAft>
              <a:buClrTx/>
              <a:buSzTx/>
              <a:buFont typeface="+mj-lt"/>
              <a:buAutoNum type="alphaLcParenR" startAt="2"/>
              <a:tabLst/>
              <a:defRPr/>
            </a:pPr>
            <a:r>
              <a:rPr kumimoji="0" lang="en-GB" sz="24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False.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There are lots of different options to consider if you don’t achieve the grades you need first time: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Alternative courses/universities/colleges through Clearing (though you can approach many colleges directly)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Re-taking your qualifications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Doing a foundation year (which some universities provide as alternative access onto degree courses, though you will need to pay tuition fees for this year)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Getting a job and then re-applying for a part-time or full-time course once you’ve got some work experience under your belt (and potentially undertaking an Access to HE course)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rPr>
              <a:t>Researching and applying for apprenticeships which may have different entry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sng"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https://www.ucas.com/undergraduate/results-confirmation-and-clearing/results/after-you-get-your-exam-results</a:t>
            </a:r>
            <a:endParaRPr kumimoji="0" lang="en-GB" sz="1600" b="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DCDF504-B47E-E74E-903A-62CA061406F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908EB4D7-A601-A149-8258-998C1D78622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EC9F7B4-09CC-6A49-A1C2-B49016E1B36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2E771C34-77D6-B943-A996-1F08BBEE6661}"/>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92105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921AA8-1765-7A41-8DE3-2F940FF0A1F2}"/>
              </a:ext>
            </a:extLst>
          </p:cNvPr>
          <p:cNvSpPr/>
          <p:nvPr/>
        </p:nvSpPr>
        <p:spPr>
          <a:xfrm>
            <a:off x="-207263" y="0"/>
            <a:ext cx="12192000" cy="6857996"/>
          </a:xfrm>
          <a:prstGeom prst="rect">
            <a:avLst/>
          </a:prstGeom>
          <a:solidFill>
            <a:srgbClr val="08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itle 1">
            <a:extLst>
              <a:ext uri="{FF2B5EF4-FFF2-40B4-BE49-F238E27FC236}">
                <a16:creationId xmlns:a16="http://schemas.microsoft.com/office/drawing/2014/main" id="{BED903C8-8AA1-884D-AB17-F876D7082514}"/>
              </a:ext>
            </a:extLst>
          </p:cNvPr>
          <p:cNvSpPr txBox="1">
            <a:spLocks/>
          </p:cNvSpPr>
          <p:nvPr/>
        </p:nvSpPr>
        <p:spPr>
          <a:xfrm>
            <a:off x="394846" y="1404000"/>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panose="020B0604020202020204" pitchFamily="34" charset="0"/>
              </a:rPr>
              <a:t>Questions…</a:t>
            </a:r>
            <a:endParaRPr lang="en-US" sz="4900" b="1" dirty="0">
              <a:solidFill>
                <a:srgbClr val="DF591C"/>
              </a:solidFill>
              <a:latin typeface="Lato" panose="020F0502020204030203"/>
              <a:cs typeface="Arial" panose="020B0604020202020204" pitchFamily="34" charset="0"/>
            </a:endParaRPr>
          </a:p>
        </p:txBody>
      </p:sp>
      <p:pic>
        <p:nvPicPr>
          <p:cNvPr id="8" name="Picture 7">
            <a:extLst>
              <a:ext uri="{FF2B5EF4-FFF2-40B4-BE49-F238E27FC236}">
                <a16:creationId xmlns:a16="http://schemas.microsoft.com/office/drawing/2014/main" id="{4F75011A-B0C5-F745-B856-6AC91206E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1698" y="0"/>
            <a:ext cx="5310301" cy="6858000"/>
          </a:xfrm>
          <a:prstGeom prst="rect">
            <a:avLst/>
          </a:prstGeom>
        </p:spPr>
      </p:pic>
      <p:pic>
        <p:nvPicPr>
          <p:cNvPr id="11" name="Picture 10" descr="A red and white sign&#10;&#10;Description automatically generated with low confidence">
            <a:extLst>
              <a:ext uri="{FF2B5EF4-FFF2-40B4-BE49-F238E27FC236}">
                <a16:creationId xmlns:a16="http://schemas.microsoft.com/office/drawing/2014/main" id="{88D23E2C-BC4B-0A4F-8506-E407866F3600}"/>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2" name="Picture 11">
            <a:extLst>
              <a:ext uri="{FF2B5EF4-FFF2-40B4-BE49-F238E27FC236}">
                <a16:creationId xmlns:a16="http://schemas.microsoft.com/office/drawing/2014/main" id="{FA3A3971-3604-0641-BD9A-149DE042935F}"/>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733289"/>
            <a:ext cx="9896290" cy="3277820"/>
          </a:xfrm>
          <a:prstGeom prst="rect">
            <a:avLst/>
          </a:prstGeom>
          <a:noFill/>
        </p:spPr>
        <p:txBody>
          <a:bodyPr wrap="square" rtlCol="0">
            <a:spAutoFit/>
          </a:bodyPr>
          <a:lstStyle/>
          <a:p>
            <a:pPr marL="457200" indent="-457200">
              <a:buFont typeface="+mj-lt"/>
              <a:buAutoNum type="alphaLcParenR"/>
            </a:pPr>
            <a:r>
              <a:rPr lang="en-GB" sz="2300" dirty="0">
                <a:solidFill>
                  <a:srgbClr val="575757"/>
                </a:solidFill>
                <a:latin typeface="Calibri" panose="020F0502020204030204" pitchFamily="34" charset="0"/>
                <a:cs typeface="Calibri" panose="020F0502020204030204" pitchFamily="34" charset="0"/>
              </a:rPr>
              <a:t>Higher technical qualifications enable you to develop the practical skills and knowledge needed for high-skilled jobs in a range of occupations in business, engineering, education, health and more. They are offered by colleges/universities at Levels 4 and 5 and include HNCs and HNDs. Employers are strongly involved in these courses, and the qualification can often be used to step up to a degree (at Level 6) later. Institutes of Technology – partnerships between colleges, universities, and employers – have been established by the government to offer top quality higher technical education in science, technology, engineering and maths fields.</a:t>
            </a:r>
          </a:p>
        </p:txBody>
      </p:sp>
      <p:sp>
        <p:nvSpPr>
          <p:cNvPr id="12" name="Subtitle 2">
            <a:extLst>
              <a:ext uri="{FF2B5EF4-FFF2-40B4-BE49-F238E27FC236}">
                <a16:creationId xmlns:a16="http://schemas.microsoft.com/office/drawing/2014/main" id="{30AECCB0-0212-1543-887F-605FB582CE2B}"/>
              </a:ext>
            </a:extLst>
          </p:cNvPr>
          <p:cNvSpPr>
            <a:spLocks noGrp="1"/>
          </p:cNvSpPr>
          <p:nvPr>
            <p:ph type="subTitle" idx="4294967295"/>
          </p:nvPr>
        </p:nvSpPr>
        <p:spPr>
          <a:xfrm>
            <a:off x="475200" y="1566486"/>
            <a:ext cx="8709025" cy="1157288"/>
          </a:xfrm>
        </p:spPr>
        <p:txBody>
          <a:bodyPr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8. What is a higher technical qualification and when can you take one?</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0" name="Rectangle 9">
            <a:extLst>
              <a:ext uri="{FF2B5EF4-FFF2-40B4-BE49-F238E27FC236}">
                <a16:creationId xmlns:a16="http://schemas.microsoft.com/office/drawing/2014/main" id="{A492DEDE-CBBE-D84B-B137-E7DDB3024C2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1B209326-1489-6B45-8FDE-9393206276A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F54C1B7-CE57-894E-A5CB-0BA1766CA05C}"/>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508B736C-4DB6-524E-94C4-90FAA93813A9}"/>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366044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4306" y="1593381"/>
            <a:ext cx="9840913" cy="1157288"/>
          </a:xfrm>
        </p:spPr>
        <p:txBody>
          <a:bodyPr numCol="1" spcCol="360000">
            <a:noAutofit/>
          </a:bodyPr>
          <a:lstStyle/>
          <a:p>
            <a:pPr marL="0" indent="0" algn="l">
              <a:lnSpc>
                <a:spcPct val="100000"/>
              </a:lnSpc>
              <a:buNone/>
            </a:pPr>
            <a:r>
              <a:rPr lang="en-GB" sz="2800" b="1" dirty="0">
                <a:solidFill>
                  <a:srgbClr val="09AFA9"/>
                </a:solidFill>
                <a:latin typeface="Lato" panose="020F0502020204030203"/>
                <a:cs typeface="Arial" panose="020B0604020202020204" pitchFamily="34" charset="0"/>
              </a:rPr>
              <a:t>9. True or false? Higher technical qualifications can improve your chances of a bigger salary later in life than if you do not go on to higher education.</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a:p>
            <a:pPr marL="0" indent="0" algn="l">
              <a:lnSpc>
                <a:spcPct val="100000"/>
              </a:lnSpc>
              <a:buNone/>
            </a:pPr>
            <a:br>
              <a:rPr lang="en-GB" sz="2800" b="1" dirty="0">
                <a:solidFill>
                  <a:srgbClr val="DF591C"/>
                </a:solidFill>
                <a:latin typeface="Arial" panose="020B0604020202020204" pitchFamily="34" charset="0"/>
                <a:cs typeface="Arial" panose="020B0604020202020204" pitchFamily="34" charset="0"/>
              </a:rPr>
            </a:br>
            <a:endParaRPr lang="en-US" sz="2800" b="1" dirty="0">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569F2C52-F6F3-3B4B-A9DB-77E66ADD839F}"/>
              </a:ext>
            </a:extLst>
          </p:cNvPr>
          <p:cNvSpPr/>
          <p:nvPr/>
        </p:nvSpPr>
        <p:spPr>
          <a:xfrm>
            <a:off x="8943975" y="3629025"/>
            <a:ext cx="1214713" cy="81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3362420"/>
            <a:ext cx="9840019" cy="2436564"/>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r>
              <a:rPr lang="en-GB" sz="2400" dirty="0">
                <a:solidFill>
                  <a:srgbClr val="575757"/>
                </a:solidFill>
                <a:latin typeface="Calibri" panose="020F0502020204030204" pitchFamily="34" charset="0"/>
                <a:cs typeface="Calibri" panose="020F0502020204030204" pitchFamily="34" charset="0"/>
              </a:rPr>
              <a:t>Just like degrees, higher technical qualifications increase your chances of earning more in your chosen career – research shows there is a link between these courses and higher earnings. Though there are exceptions and a lot of variation, it’s generally true that obtaining higher levels of qualifications improves the chances of a bigger salary later.</a:t>
            </a:r>
          </a:p>
        </p:txBody>
      </p:sp>
      <p:sp>
        <p:nvSpPr>
          <p:cNvPr id="13" name="Rectangle 12">
            <a:extLst>
              <a:ext uri="{FF2B5EF4-FFF2-40B4-BE49-F238E27FC236}">
                <a16:creationId xmlns:a16="http://schemas.microsoft.com/office/drawing/2014/main" id="{0162097E-222C-BC47-8AE9-9C2F7DB9EF5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6" name="Picture 15" descr="A red and white sign&#10;&#10;Description automatically generated with low confidence">
            <a:extLst>
              <a:ext uri="{FF2B5EF4-FFF2-40B4-BE49-F238E27FC236}">
                <a16:creationId xmlns:a16="http://schemas.microsoft.com/office/drawing/2014/main" id="{D3BFD6E6-7C2E-FA48-B8C0-E9552A5E3D06}"/>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F5E7FAD-EE8D-5842-883C-B04A301E76A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8" name="TextBox 17">
            <a:extLst>
              <a:ext uri="{FF2B5EF4-FFF2-40B4-BE49-F238E27FC236}">
                <a16:creationId xmlns:a16="http://schemas.microsoft.com/office/drawing/2014/main" id="{21549053-9A46-F446-A335-1E4495860504}"/>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46322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AE83FCB2-8097-BF4D-A1D2-7E6C47EDF1D7}"/>
              </a:ext>
            </a:extLst>
          </p:cNvPr>
          <p:cNvSpPr>
            <a:spLocks noGrp="1"/>
          </p:cNvSpPr>
          <p:nvPr>
            <p:ph type="subTitle" idx="4294967295"/>
          </p:nvPr>
        </p:nvSpPr>
        <p:spPr>
          <a:xfrm>
            <a:off x="475200" y="1617039"/>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10. Discussion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2355BA3E-B380-9347-AE55-32E75DD09A07}"/>
              </a:ext>
            </a:extLst>
          </p:cNvPr>
          <p:cNvSpPr txBox="1"/>
          <p:nvPr/>
        </p:nvSpPr>
        <p:spPr>
          <a:xfrm>
            <a:off x="475201" y="2422504"/>
            <a:ext cx="9052228" cy="2985433"/>
          </a:xfrm>
          <a:prstGeom prst="rect">
            <a:avLst/>
          </a:prstGeom>
          <a:noFill/>
        </p:spPr>
        <p:txBody>
          <a:bodyPr wrap="square" rtlCol="0">
            <a:spAutoFit/>
          </a:bodyPr>
          <a:lstStyle/>
          <a:p>
            <a:pPr>
              <a:spcAft>
                <a:spcPts val="600"/>
              </a:spcAft>
            </a:pPr>
            <a:r>
              <a:rPr lang="en-GB" sz="2400" dirty="0">
                <a:solidFill>
                  <a:srgbClr val="575757"/>
                </a:solidFill>
                <a:latin typeface="Calibri" panose="020F0502020204030204" pitchFamily="34" charset="0"/>
                <a:cs typeface="Calibri" panose="020F0502020204030204" pitchFamily="34" charset="0"/>
              </a:rPr>
              <a:t>Your post school or college applications can be strengthened by:</a:t>
            </a:r>
          </a:p>
          <a:p>
            <a:pPr marL="457200" indent="-457200">
              <a:spcAft>
                <a:spcPts val="600"/>
              </a:spcAft>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Experience of the workplace – such as work experience placements, shadowing, visits or masterclasses, online or face to face</a:t>
            </a:r>
          </a:p>
          <a:p>
            <a:pPr marL="457200" indent="-457200">
              <a:spcAft>
                <a:spcPts val="600"/>
              </a:spcAft>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Online courses that show your interest</a:t>
            </a:r>
          </a:p>
          <a:p>
            <a:pPr marL="457200" indent="-457200">
              <a:spcAft>
                <a:spcPts val="600"/>
              </a:spcAft>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Voluntary and community work</a:t>
            </a:r>
          </a:p>
          <a:p>
            <a:pPr marL="457200" indent="-457200">
              <a:spcAft>
                <a:spcPts val="600"/>
              </a:spcAft>
              <a:buFont typeface="Arial" panose="020B0604020202020204" pitchFamily="34" charset="0"/>
              <a:buChar char="•"/>
            </a:pPr>
            <a:r>
              <a:rPr lang="en-GB" sz="2400" dirty="0">
                <a:solidFill>
                  <a:srgbClr val="575757"/>
                </a:solidFill>
                <a:latin typeface="Calibri" panose="020F0502020204030204" pitchFamily="34" charset="0"/>
                <a:cs typeface="Calibri" panose="020F0502020204030204" pitchFamily="34" charset="0"/>
              </a:rPr>
              <a:t>Anything you may have done that’s relevant to the job as part of your careers programme or in part-time/weekend work.</a:t>
            </a:r>
          </a:p>
        </p:txBody>
      </p:sp>
      <p:sp>
        <p:nvSpPr>
          <p:cNvPr id="10" name="Rectangle 9">
            <a:extLst>
              <a:ext uri="{FF2B5EF4-FFF2-40B4-BE49-F238E27FC236}">
                <a16:creationId xmlns:a16="http://schemas.microsoft.com/office/drawing/2014/main" id="{4C413E75-A5D6-C147-B92C-B5E3805EFA7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4B4329DC-0347-7344-9E8D-D8D98CCED69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758F971-8C18-C642-8E17-9FBF0F60675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712AA2B2-5233-5248-9EE5-6B1909440085}"/>
              </a:ext>
            </a:extLst>
          </p:cNvPr>
          <p:cNvSpPr txBox="1"/>
          <p:nvPr/>
        </p:nvSpPr>
        <p:spPr>
          <a:xfrm>
            <a:off x="475200" y="475200"/>
            <a:ext cx="6585167"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17230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5E3336-5A0C-7243-8605-9678ECC4598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212977"/>
            <a:ext cx="10207625"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11. True or false? [insert employer plus a description of their business, e.g. ‘a catering company’] offers advanced apprenticeships in our area.</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280330"/>
            <a:ext cx="6240393"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DABBCFF6-9BDB-D949-B8D7-EE54A28ADE2A}"/>
              </a:ext>
            </a:extLst>
          </p:cNvPr>
          <p:cNvSpPr txBox="1"/>
          <p:nvPr/>
        </p:nvSpPr>
        <p:spPr>
          <a:xfrm>
            <a:off x="475201" y="1576410"/>
            <a:ext cx="9927459" cy="369332"/>
          </a:xfrm>
          <a:prstGeom prst="rect">
            <a:avLst/>
          </a:prstGeom>
          <a:noFill/>
        </p:spPr>
        <p:txBody>
          <a:bodyPr wrap="square" numCol="1" rtlCol="0">
            <a:spAutoFit/>
          </a:bodyPr>
          <a:lstStyle/>
          <a:p>
            <a:r>
              <a:rPr lang="en-GB" i="1" dirty="0">
                <a:solidFill>
                  <a:srgbClr val="09AFA9"/>
                </a:solidFill>
                <a:latin typeface="Calibri" panose="020F0502020204030204" pitchFamily="34" charset="0"/>
                <a:cs typeface="Calibri" panose="020F0502020204030204" pitchFamily="34" charset="0"/>
              </a:rPr>
              <a:t>Questions that can be customised to the area/region/or institution.</a:t>
            </a:r>
          </a:p>
        </p:txBody>
      </p:sp>
      <p:sp>
        <p:nvSpPr>
          <p:cNvPr id="14" name="TextBox 13">
            <a:extLst>
              <a:ext uri="{FF2B5EF4-FFF2-40B4-BE49-F238E27FC236}">
                <a16:creationId xmlns:a16="http://schemas.microsoft.com/office/drawing/2014/main" id="{D18110BD-7BD2-0E4C-8C7B-38FEDEAF7067}"/>
              </a:ext>
            </a:extLst>
          </p:cNvPr>
          <p:cNvSpPr txBox="1"/>
          <p:nvPr/>
        </p:nvSpPr>
        <p:spPr>
          <a:xfrm>
            <a:off x="475200" y="4013198"/>
            <a:ext cx="9502395" cy="1328569"/>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r>
              <a:rPr lang="en-GB" sz="2400" dirty="0">
                <a:solidFill>
                  <a:srgbClr val="575757"/>
                </a:solidFill>
                <a:latin typeface="Calibri" panose="020F0502020204030204" pitchFamily="34" charset="0"/>
                <a:cs typeface="Calibri" panose="020F0502020204030204" pitchFamily="34" charset="0"/>
              </a:rPr>
              <a:t>[find an employer on </a:t>
            </a:r>
            <a:r>
              <a:rPr lang="en-GB" sz="2400" dirty="0">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https://www.gov.uk/apply-apprenticeship</a:t>
            </a:r>
            <a:r>
              <a:rPr lang="en-GB" sz="2400" dirty="0">
                <a:solidFill>
                  <a:srgbClr val="575757"/>
                </a:solidFill>
                <a:latin typeface="Calibri" panose="020F0502020204030204" pitchFamily="34" charset="0"/>
                <a:cs typeface="Calibri" panose="020F0502020204030204" pitchFamily="34" charset="0"/>
              </a:rPr>
              <a:t> and add info about the programme they offer] </a:t>
            </a:r>
          </a:p>
        </p:txBody>
      </p:sp>
      <p:pic>
        <p:nvPicPr>
          <p:cNvPr id="13" name="Picture 12" descr="A red and white sign&#10;&#10;Description automatically generated with low confidence">
            <a:extLst>
              <a:ext uri="{FF2B5EF4-FFF2-40B4-BE49-F238E27FC236}">
                <a16:creationId xmlns:a16="http://schemas.microsoft.com/office/drawing/2014/main" id="{E58CB0D1-C099-DE49-A571-B9E450611FB8}"/>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D3C6A1A-0323-8B47-BDED-A8E034575E52}"/>
              </a:ext>
            </a:extLst>
          </p:cNvPr>
          <p:cNvPicPr>
            <a:picLocks noChangeAspect="1"/>
          </p:cNvPicPr>
          <p:nvPr/>
        </p:nvPicPr>
        <p:blipFill>
          <a:blip r:embed="rId5"/>
          <a:stretch>
            <a:fillRect/>
          </a:stretch>
        </p:blipFill>
        <p:spPr>
          <a:xfrm>
            <a:off x="9896258" y="341973"/>
            <a:ext cx="1917495" cy="776208"/>
          </a:xfrm>
          <a:prstGeom prst="rect">
            <a:avLst/>
          </a:prstGeom>
        </p:spPr>
      </p:pic>
    </p:spTree>
    <p:extLst>
      <p:ext uri="{BB962C8B-B14F-4D97-AF65-F5344CB8AC3E}">
        <p14:creationId xmlns:p14="http://schemas.microsoft.com/office/powerpoint/2010/main" val="58622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822593"/>
            <a:ext cx="9282113"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12. How many students from our [school/college] go to university?</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D18110BD-7BD2-0E4C-8C7B-38FEDEAF7067}"/>
              </a:ext>
            </a:extLst>
          </p:cNvPr>
          <p:cNvSpPr txBox="1"/>
          <p:nvPr/>
        </p:nvSpPr>
        <p:spPr>
          <a:xfrm>
            <a:off x="475200" y="3061825"/>
            <a:ext cx="10196400" cy="2067233"/>
          </a:xfrm>
          <a:prstGeom prst="rect">
            <a:avLst/>
          </a:prstGeom>
          <a:noFill/>
        </p:spPr>
        <p:txBody>
          <a:bodyPr wrap="square" rtlCol="0">
            <a:spAutoFit/>
          </a:bodyPr>
          <a:lstStyle/>
          <a:p>
            <a:pPr marL="457200" lvl="0" indent="-457200">
              <a:spcAft>
                <a:spcPts val="1000"/>
              </a:spcAft>
              <a:buFont typeface="+mj-lt"/>
              <a:buAutoNum type="alphaLcParenR" startAt="2"/>
            </a:pPr>
            <a:r>
              <a:rPr lang="en-GB" sz="2400" dirty="0" err="1">
                <a:solidFill>
                  <a:srgbClr val="575757"/>
                </a:solidFill>
                <a:latin typeface="Calibri" panose="020F0502020204030204" pitchFamily="34" charset="0"/>
                <a:cs typeface="Calibri" panose="020F0502020204030204" pitchFamily="34" charset="0"/>
              </a:rPr>
              <a:t>Xx</a:t>
            </a:r>
            <a:r>
              <a:rPr lang="en-GB" sz="2400" dirty="0">
                <a:solidFill>
                  <a:srgbClr val="575757"/>
                </a:solidFill>
                <a:latin typeface="Calibri" panose="020F0502020204030204" pitchFamily="34" charset="0"/>
                <a:cs typeface="Calibri" panose="020F0502020204030204" pitchFamily="34" charset="0"/>
              </a:rPr>
              <a:t>%</a:t>
            </a:r>
          </a:p>
          <a:p>
            <a:r>
              <a:rPr lang="en-GB" sz="2400" dirty="0">
                <a:solidFill>
                  <a:srgbClr val="575757"/>
                </a:solidFill>
                <a:latin typeface="Calibri" panose="020F0502020204030204" pitchFamily="34" charset="0"/>
                <a:cs typeface="Calibri" panose="020F0502020204030204" pitchFamily="34" charset="0"/>
              </a:rPr>
              <a:t>xx% of young people from our [school/college] go on to higher level education to do a degree or a higher technical qualification [give examples of students in each case]. Lots of other students went on to different destinations too [give examples of students who have gone on to apprenticeships, employment etc]</a:t>
            </a:r>
          </a:p>
        </p:txBody>
      </p:sp>
      <p:sp>
        <p:nvSpPr>
          <p:cNvPr id="16" name="Rectangle 15">
            <a:extLst>
              <a:ext uri="{FF2B5EF4-FFF2-40B4-BE49-F238E27FC236}">
                <a16:creationId xmlns:a16="http://schemas.microsoft.com/office/drawing/2014/main" id="{5750365F-8EDC-A145-974E-0C990454B01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7" name="TextBox 16">
            <a:extLst>
              <a:ext uri="{FF2B5EF4-FFF2-40B4-BE49-F238E27FC236}">
                <a16:creationId xmlns:a16="http://schemas.microsoft.com/office/drawing/2014/main" id="{721AE80F-6EDF-6B46-9321-7F90938DF1D9}"/>
              </a:ext>
            </a:extLst>
          </p:cNvPr>
          <p:cNvSpPr txBox="1"/>
          <p:nvPr/>
        </p:nvSpPr>
        <p:spPr>
          <a:xfrm>
            <a:off x="475200" y="280330"/>
            <a:ext cx="6240393"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pic>
        <p:nvPicPr>
          <p:cNvPr id="18" name="Picture 17" descr="A red and white sign&#10;&#10;Description automatically generated with low confidence">
            <a:extLst>
              <a:ext uri="{FF2B5EF4-FFF2-40B4-BE49-F238E27FC236}">
                <a16:creationId xmlns:a16="http://schemas.microsoft.com/office/drawing/2014/main" id="{8EF5D5F8-600E-264B-ADE9-7AD7D407484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EC587D0-9966-F24F-8A55-32CB148C9015}"/>
              </a:ext>
            </a:extLst>
          </p:cNvPr>
          <p:cNvPicPr>
            <a:picLocks noChangeAspect="1"/>
          </p:cNvPicPr>
          <p:nvPr/>
        </p:nvPicPr>
        <p:blipFill>
          <a:blip r:embed="rId4"/>
          <a:stretch>
            <a:fillRect/>
          </a:stretch>
        </p:blipFill>
        <p:spPr>
          <a:xfrm>
            <a:off x="9896258" y="341973"/>
            <a:ext cx="1917495" cy="776208"/>
          </a:xfrm>
          <a:prstGeom prst="rect">
            <a:avLst/>
          </a:prstGeom>
        </p:spPr>
      </p:pic>
    </p:spTree>
    <p:extLst>
      <p:ext uri="{BB962C8B-B14F-4D97-AF65-F5344CB8AC3E}">
        <p14:creationId xmlns:p14="http://schemas.microsoft.com/office/powerpoint/2010/main" val="116877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802955"/>
            <a:ext cx="10207625"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13. True or false? [Insert HE institution] in our area offers higher technical qualifications e.g. Higher National Certificates (HNCs) and Higher National Diplomas (HNDs)</a:t>
            </a: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3329842"/>
            <a:ext cx="8995958" cy="2067233"/>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True.</a:t>
            </a:r>
          </a:p>
          <a:p>
            <a:pPr lvl="0">
              <a:spcAft>
                <a:spcPts val="1000"/>
              </a:spcAft>
            </a:pPr>
            <a:r>
              <a:rPr lang="en-GB" sz="2400" dirty="0">
                <a:solidFill>
                  <a:srgbClr val="575757"/>
                </a:solidFill>
                <a:latin typeface="Calibri" panose="020F0502020204030204" pitchFamily="34" charset="0"/>
                <a:cs typeface="Calibri" panose="020F0502020204030204" pitchFamily="34" charset="0"/>
              </a:rPr>
              <a:t>[find an HE provider and example course on </a:t>
            </a:r>
            <a:r>
              <a:rPr lang="en-GB" sz="2400" dirty="0">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https://www.whatuni.com/degrees/courses/hnd-hnc-uk/qualification/n/list.html</a:t>
            </a:r>
            <a:r>
              <a:rPr lang="en-GB" sz="2400" dirty="0">
                <a:solidFill>
                  <a:srgbClr val="575757"/>
                </a:solidFill>
                <a:latin typeface="Calibri" panose="020F0502020204030204" pitchFamily="34" charset="0"/>
                <a:cs typeface="Calibri" panose="020F0502020204030204" pitchFamily="34" charset="0"/>
              </a:rPr>
              <a:t> and add info about the programmes they offer]</a:t>
            </a:r>
          </a:p>
        </p:txBody>
      </p:sp>
      <p:sp>
        <p:nvSpPr>
          <p:cNvPr id="10" name="Rectangle 9">
            <a:extLst>
              <a:ext uri="{FF2B5EF4-FFF2-40B4-BE49-F238E27FC236}">
                <a16:creationId xmlns:a16="http://schemas.microsoft.com/office/drawing/2014/main" id="{0A073277-C71F-B34E-9E15-40E011F89C6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3" name="TextBox 12">
            <a:extLst>
              <a:ext uri="{FF2B5EF4-FFF2-40B4-BE49-F238E27FC236}">
                <a16:creationId xmlns:a16="http://schemas.microsoft.com/office/drawing/2014/main" id="{BBED323F-95BD-1F41-BA46-30E00C72DBBA}"/>
              </a:ext>
            </a:extLst>
          </p:cNvPr>
          <p:cNvSpPr txBox="1"/>
          <p:nvPr/>
        </p:nvSpPr>
        <p:spPr>
          <a:xfrm>
            <a:off x="475200" y="280330"/>
            <a:ext cx="6240393"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pic>
        <p:nvPicPr>
          <p:cNvPr id="15" name="Picture 14" descr="A red and white sign&#10;&#10;Description automatically generated with low confidence">
            <a:extLst>
              <a:ext uri="{FF2B5EF4-FFF2-40B4-BE49-F238E27FC236}">
                <a16:creationId xmlns:a16="http://schemas.microsoft.com/office/drawing/2014/main" id="{60C2DF07-70B3-CF42-8920-E9D430F6C2A7}"/>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133B0ED-3089-B249-8AC5-E1F8D21C5D31}"/>
              </a:ext>
            </a:extLst>
          </p:cNvPr>
          <p:cNvPicPr>
            <a:picLocks noChangeAspect="1"/>
          </p:cNvPicPr>
          <p:nvPr/>
        </p:nvPicPr>
        <p:blipFill>
          <a:blip r:embed="rId5"/>
          <a:stretch>
            <a:fillRect/>
          </a:stretch>
        </p:blipFill>
        <p:spPr>
          <a:xfrm>
            <a:off x="9896258" y="341973"/>
            <a:ext cx="1917495" cy="776208"/>
          </a:xfrm>
          <a:prstGeom prst="rect">
            <a:avLst/>
          </a:prstGeom>
        </p:spPr>
      </p:pic>
    </p:spTree>
    <p:extLst>
      <p:ext uri="{BB962C8B-B14F-4D97-AF65-F5344CB8AC3E}">
        <p14:creationId xmlns:p14="http://schemas.microsoft.com/office/powerpoint/2010/main" val="21142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866503"/>
            <a:ext cx="10553700"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14. Which sector employs the most people in [insert town/region]?</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3180518"/>
            <a:ext cx="8779977" cy="1328569"/>
          </a:xfrm>
          <a:prstGeom prst="rect">
            <a:avLst/>
          </a:prstGeom>
          <a:noFill/>
        </p:spPr>
        <p:txBody>
          <a:bodyPr wrap="square" rtlCol="0">
            <a:spAutoFit/>
          </a:bodyPr>
          <a:lstStyle/>
          <a:p>
            <a:pPr marL="457200" lvl="0" indent="-457200">
              <a:spcAft>
                <a:spcPts val="1000"/>
              </a:spcAft>
              <a:buFont typeface="+mj-lt"/>
              <a:buAutoNum type="alphaLcParenR" startAt="3"/>
            </a:pPr>
            <a:r>
              <a:rPr lang="en-GB" sz="2400" dirty="0" err="1">
                <a:solidFill>
                  <a:srgbClr val="575757"/>
                </a:solidFill>
                <a:latin typeface="Calibri" panose="020F0502020204030204" pitchFamily="34" charset="0"/>
                <a:cs typeface="Calibri" panose="020F0502020204030204" pitchFamily="34" charset="0"/>
              </a:rPr>
              <a:t>Xxxx</a:t>
            </a:r>
            <a:endParaRPr lang="en-GB" sz="2400" dirty="0">
              <a:solidFill>
                <a:srgbClr val="575757"/>
              </a:solidFill>
              <a:latin typeface="Calibri" panose="020F0502020204030204" pitchFamily="34" charset="0"/>
              <a:cs typeface="Calibri" panose="020F0502020204030204" pitchFamily="34" charset="0"/>
            </a:endParaRPr>
          </a:p>
          <a:p>
            <a:pPr>
              <a:spcAft>
                <a:spcPts val="1000"/>
              </a:spcAft>
            </a:pPr>
            <a:r>
              <a:rPr lang="en-GB" sz="2400" dirty="0">
                <a:solidFill>
                  <a:srgbClr val="575757"/>
                </a:solidFill>
                <a:latin typeface="Calibri" panose="020F0502020204030204" pitchFamily="34" charset="0"/>
                <a:cs typeface="Calibri" panose="020F0502020204030204" pitchFamily="34" charset="0"/>
              </a:rPr>
              <a:t>[Add info about the sectors that employ the most people in your area – your LEP site should have this]</a:t>
            </a:r>
          </a:p>
        </p:txBody>
      </p:sp>
      <p:sp>
        <p:nvSpPr>
          <p:cNvPr id="10" name="Rectangle 9">
            <a:extLst>
              <a:ext uri="{FF2B5EF4-FFF2-40B4-BE49-F238E27FC236}">
                <a16:creationId xmlns:a16="http://schemas.microsoft.com/office/drawing/2014/main" id="{A9289CEA-7947-B441-A3D3-09918D7E18B0}"/>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3" name="TextBox 12">
            <a:extLst>
              <a:ext uri="{FF2B5EF4-FFF2-40B4-BE49-F238E27FC236}">
                <a16:creationId xmlns:a16="http://schemas.microsoft.com/office/drawing/2014/main" id="{C2CCCBFE-235D-5748-8F33-5D5E1FE291B8}"/>
              </a:ext>
            </a:extLst>
          </p:cNvPr>
          <p:cNvSpPr txBox="1"/>
          <p:nvPr/>
        </p:nvSpPr>
        <p:spPr>
          <a:xfrm>
            <a:off x="475200" y="280330"/>
            <a:ext cx="6240393" cy="954107"/>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2: </a:t>
            </a:r>
            <a:r>
              <a:rPr lang="en-GB" sz="2800" b="1" dirty="0">
                <a:solidFill>
                  <a:schemeClr val="bg1"/>
                </a:solidFill>
                <a:latin typeface="Lato" panose="020F0502020204030203"/>
                <a:cs typeface="Arial" panose="020B0604020202020204" pitchFamily="34" charset="0"/>
              </a:rPr>
              <a:t>How well do you know our area? </a:t>
            </a:r>
            <a:endParaRPr lang="en-US" sz="2800" b="1" dirty="0">
              <a:solidFill>
                <a:schemeClr val="bg1"/>
              </a:solidFill>
              <a:latin typeface="Lato" panose="020F0502020204030203"/>
              <a:cs typeface="Arial" panose="020B0604020202020204" pitchFamily="34" charset="0"/>
            </a:endParaRPr>
          </a:p>
        </p:txBody>
      </p:sp>
      <p:pic>
        <p:nvPicPr>
          <p:cNvPr id="15" name="Picture 14" descr="A red and white sign&#10;&#10;Description automatically generated with low confidence">
            <a:extLst>
              <a:ext uri="{FF2B5EF4-FFF2-40B4-BE49-F238E27FC236}">
                <a16:creationId xmlns:a16="http://schemas.microsoft.com/office/drawing/2014/main" id="{EAF1955E-51AB-014A-B8EA-65995F04756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3524DBF-5F2A-2C46-BB5E-6D704B125AFF}"/>
              </a:ext>
            </a:extLst>
          </p:cNvPr>
          <p:cNvPicPr>
            <a:picLocks noChangeAspect="1"/>
          </p:cNvPicPr>
          <p:nvPr/>
        </p:nvPicPr>
        <p:blipFill>
          <a:blip r:embed="rId4"/>
          <a:stretch>
            <a:fillRect/>
          </a:stretch>
        </p:blipFill>
        <p:spPr>
          <a:xfrm>
            <a:off x="9896258" y="341973"/>
            <a:ext cx="1917495" cy="776208"/>
          </a:xfrm>
          <a:prstGeom prst="rect">
            <a:avLst/>
          </a:prstGeom>
        </p:spPr>
      </p:pic>
    </p:spTree>
    <p:extLst>
      <p:ext uri="{BB962C8B-B14F-4D97-AF65-F5344CB8AC3E}">
        <p14:creationId xmlns:p14="http://schemas.microsoft.com/office/powerpoint/2010/main" val="2161686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57286-A1B0-9D41-98C0-F21268F9853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4" name="Picture 13" descr="A red and white sign&#10;&#10;Description automatically generated with low confidence">
            <a:extLst>
              <a:ext uri="{FF2B5EF4-FFF2-40B4-BE49-F238E27FC236}">
                <a16:creationId xmlns:a16="http://schemas.microsoft.com/office/drawing/2014/main" id="{37C1B735-7BF9-D74D-908D-CF1C02486AD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1E0FE1D-4985-2249-B0E2-8F2FBED8CEA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33298" y="2160669"/>
            <a:ext cx="10053638"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Arial" panose="020B0604020202020204" pitchFamily="34" charset="0"/>
                <a:cs typeface="Arial" panose="020B0604020202020204" pitchFamily="34" charset="0"/>
              </a:rPr>
              <a:t>15. What’s the name of our Careers Leader and our Careers Adviser or provider?</a:t>
            </a:r>
          </a:p>
          <a:p>
            <a:pPr algn="l">
              <a:lnSpc>
                <a:spcPct val="100000"/>
              </a:lnSpc>
              <a:spcAft>
                <a:spcPts val="1000"/>
              </a:spcAft>
            </a:pPr>
            <a:endParaRPr lang="en-GB" sz="2800" b="1" dirty="0">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
        <p:nvSpPr>
          <p:cNvPr id="2" name="TextBox 1">
            <a:extLst>
              <a:ext uri="{FF2B5EF4-FFF2-40B4-BE49-F238E27FC236}">
                <a16:creationId xmlns:a16="http://schemas.microsoft.com/office/drawing/2014/main" id="{AA382F10-7C46-B74E-8B3B-6A502776EF80}"/>
              </a:ext>
            </a:extLst>
          </p:cNvPr>
          <p:cNvSpPr txBox="1"/>
          <p:nvPr/>
        </p:nvSpPr>
        <p:spPr>
          <a:xfrm>
            <a:off x="475200" y="3429000"/>
            <a:ext cx="9720776" cy="830997"/>
          </a:xfrm>
          <a:prstGeom prst="rect">
            <a:avLst/>
          </a:prstGeom>
          <a:noFill/>
        </p:spPr>
        <p:txBody>
          <a:bodyPr wrap="square" rtlCol="0">
            <a:spAutoFit/>
          </a:bodyPr>
          <a:lstStyle/>
          <a:p>
            <a:r>
              <a:rPr lang="en-GB" sz="2400" dirty="0">
                <a:solidFill>
                  <a:srgbClr val="575757"/>
                </a:solidFill>
                <a:latin typeface="Calibri" panose="020F0502020204030204" pitchFamily="34" charset="0"/>
                <a:cs typeface="Calibri" panose="020F0502020204030204" pitchFamily="34" charset="0"/>
              </a:rPr>
              <a:t>[Insert the names here or give a link to the school/college web page where they are listed]</a:t>
            </a:r>
            <a:r>
              <a:rPr lang="en-GB" dirty="0">
                <a:latin typeface="Calibri" panose="020F0502020204030204" pitchFamily="34" charset="0"/>
                <a:cs typeface="Calibri" panose="020F0502020204030204" pitchFamily="34" charset="0"/>
              </a:rPr>
              <a:t> </a:t>
            </a:r>
          </a:p>
        </p:txBody>
      </p:sp>
      <p:sp>
        <p:nvSpPr>
          <p:cNvPr id="18" name="TextBox 17">
            <a:extLst>
              <a:ext uri="{FF2B5EF4-FFF2-40B4-BE49-F238E27FC236}">
                <a16:creationId xmlns:a16="http://schemas.microsoft.com/office/drawing/2014/main" id="{EB003B3E-173F-EF44-9AF6-5B1A59430741}"/>
              </a:ext>
            </a:extLst>
          </p:cNvPr>
          <p:cNvSpPr txBox="1"/>
          <p:nvPr/>
        </p:nvSpPr>
        <p:spPr>
          <a:xfrm>
            <a:off x="537783" y="1715911"/>
            <a:ext cx="9927459" cy="369332"/>
          </a:xfrm>
          <a:prstGeom prst="rect">
            <a:avLst/>
          </a:prstGeom>
          <a:noFill/>
        </p:spPr>
        <p:txBody>
          <a:bodyPr wrap="square" numCol="1" rtlCol="0">
            <a:spAutoFit/>
          </a:bodyPr>
          <a:lstStyle/>
          <a:p>
            <a:r>
              <a:rPr lang="en-GB" i="1" dirty="0">
                <a:latin typeface="Calibri" panose="020F0502020204030204" pitchFamily="34" charset="0"/>
                <a:cs typeface="Calibri" panose="020F0502020204030204" pitchFamily="34" charset="0"/>
              </a:rPr>
              <a:t>Questions that can be customised to your school or college</a:t>
            </a:r>
          </a:p>
        </p:txBody>
      </p:sp>
    </p:spTree>
    <p:extLst>
      <p:ext uri="{BB962C8B-B14F-4D97-AF65-F5344CB8AC3E}">
        <p14:creationId xmlns:p14="http://schemas.microsoft.com/office/powerpoint/2010/main" val="2406414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85705" y="2210250"/>
            <a:ext cx="10553700"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16. Which of these activities will we be running this year?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3096497"/>
            <a:ext cx="8779977" cy="461665"/>
          </a:xfrm>
          <a:prstGeom prst="rect">
            <a:avLst/>
          </a:prstGeom>
          <a:noFill/>
        </p:spPr>
        <p:txBody>
          <a:bodyPr wrap="square" rtlCol="0">
            <a:spAutoFit/>
          </a:bodyPr>
          <a:lstStyle/>
          <a:p>
            <a:pPr lvl="0">
              <a:spcAft>
                <a:spcPts val="1000"/>
              </a:spcAft>
            </a:pPr>
            <a:r>
              <a:rPr lang="en-GB" sz="2400" dirty="0">
                <a:solidFill>
                  <a:srgbClr val="575757"/>
                </a:solidFill>
                <a:latin typeface="Calibri" panose="020F0502020204030204" pitchFamily="34" charset="0"/>
                <a:cs typeface="Calibri" panose="020F0502020204030204" pitchFamily="34" charset="0"/>
              </a:rPr>
              <a:t>[add in relevant options to choose from]</a:t>
            </a:r>
          </a:p>
        </p:txBody>
      </p:sp>
      <p:sp>
        <p:nvSpPr>
          <p:cNvPr id="10" name="Rectangle 9">
            <a:extLst>
              <a:ext uri="{FF2B5EF4-FFF2-40B4-BE49-F238E27FC236}">
                <a16:creationId xmlns:a16="http://schemas.microsoft.com/office/drawing/2014/main" id="{AFCB12E8-4334-5243-8A3A-EC54E5B04E7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05521196-C3F4-CD43-AF65-F9F197B5BAA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C05C5B6A-FEE1-ED44-9481-077D1F215CD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DB44A2D4-533E-5941-80C5-23D472FFB2B7}"/>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4094327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936182"/>
            <a:ext cx="10028238"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17. Students can only get help with careers decision in their one-to-one careers interview. </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B232A46A-A21E-B24F-A954-0B906EA5F657}"/>
              </a:ext>
            </a:extLst>
          </p:cNvPr>
          <p:cNvSpPr txBox="1"/>
          <p:nvPr/>
        </p:nvSpPr>
        <p:spPr>
          <a:xfrm>
            <a:off x="475200" y="3429000"/>
            <a:ext cx="9282001" cy="1328569"/>
          </a:xfrm>
          <a:prstGeom prst="rect">
            <a:avLst/>
          </a:prstGeom>
          <a:noFill/>
        </p:spPr>
        <p:txBody>
          <a:bodyPr wrap="square" rtlCol="0">
            <a:spAutoFit/>
          </a:bodyPr>
          <a:lstStyle/>
          <a:p>
            <a:pPr marL="457200" lvl="0" indent="-457200">
              <a:spcAft>
                <a:spcPts val="1000"/>
              </a:spcAft>
              <a:buFont typeface="+mj-lt"/>
              <a:buAutoNum type="alphaLcParenR" startAt="2"/>
            </a:pPr>
            <a:r>
              <a:rPr lang="en-GB" sz="2400" dirty="0">
                <a:solidFill>
                  <a:srgbClr val="575757"/>
                </a:solidFill>
                <a:latin typeface="Calibri" panose="020F0502020204030204" pitchFamily="34" charset="0"/>
                <a:cs typeface="Calibri" panose="020F0502020204030204" pitchFamily="34" charset="0"/>
              </a:rPr>
              <a:t>False.</a:t>
            </a:r>
          </a:p>
          <a:p>
            <a:pPr lvl="0">
              <a:spcAft>
                <a:spcPts val="1000"/>
              </a:spcAft>
            </a:pPr>
            <a:r>
              <a:rPr lang="en-GB" sz="2400" dirty="0">
                <a:solidFill>
                  <a:srgbClr val="575757"/>
                </a:solidFill>
                <a:latin typeface="Calibri" panose="020F0502020204030204" pitchFamily="34" charset="0"/>
                <a:cs typeface="Calibri" panose="020F0502020204030204" pitchFamily="34" charset="0"/>
              </a:rPr>
              <a:t>[insert the range of activities you run as part of your careers provision to support students in addition to their career interviews]</a:t>
            </a:r>
          </a:p>
        </p:txBody>
      </p:sp>
      <p:sp>
        <p:nvSpPr>
          <p:cNvPr id="10" name="Rectangle 9">
            <a:extLst>
              <a:ext uri="{FF2B5EF4-FFF2-40B4-BE49-F238E27FC236}">
                <a16:creationId xmlns:a16="http://schemas.microsoft.com/office/drawing/2014/main" id="{AF91236B-341A-F04C-A455-5D51B76FA9E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7B51D6D9-C297-4946-AF19-358C5B32752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C3278D00-AAC2-E644-B215-0BFC020BD29D}"/>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C68EAE94-DBF6-F640-B002-2E628219A583}"/>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132809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9CA84-8E99-D34B-83C3-C0008905C578}"/>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and white sign&#10;&#10;Description automatically generated with low confidence">
            <a:extLst>
              <a:ext uri="{FF2B5EF4-FFF2-40B4-BE49-F238E27FC236}">
                <a16:creationId xmlns:a16="http://schemas.microsoft.com/office/drawing/2014/main" id="{12398C6C-C659-C34C-B603-971304B128C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5C11670-2E69-AC40-8A43-AF8A1DC8740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6795030"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3141524"/>
            <a:ext cx="8339891" cy="2246769"/>
          </a:xfrm>
          <a:prstGeom prst="rect">
            <a:avLst/>
          </a:prstGeom>
          <a:noFill/>
        </p:spPr>
        <p:txBody>
          <a:bodyPr wrap="square" rtlCol="0">
            <a:spAutoFit/>
          </a:bodyPr>
          <a:lstStyle/>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Careers events and activities (like this one!).</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College and university open days.</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Online.</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From friends and family members.</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All of the above.</a:t>
            </a:r>
          </a:p>
        </p:txBody>
      </p:sp>
      <p:sp>
        <p:nvSpPr>
          <p:cNvPr id="12" name="TextBox 11">
            <a:extLst>
              <a:ext uri="{FF2B5EF4-FFF2-40B4-BE49-F238E27FC236}">
                <a16:creationId xmlns:a16="http://schemas.microsoft.com/office/drawing/2014/main" id="{09EA8CCC-0385-5B41-B187-C07CC47CDD68}"/>
              </a:ext>
            </a:extLst>
          </p:cNvPr>
          <p:cNvSpPr txBox="1"/>
          <p:nvPr/>
        </p:nvSpPr>
        <p:spPr>
          <a:xfrm>
            <a:off x="475200" y="1802955"/>
            <a:ext cx="9479224" cy="1384995"/>
          </a:xfrm>
          <a:prstGeom prst="rect">
            <a:avLst/>
          </a:prstGeom>
          <a:noFill/>
        </p:spPr>
        <p:txBody>
          <a:bodyPr wrap="square" rtlCol="0">
            <a:spAutoFit/>
          </a:bodyPr>
          <a:lstStyle/>
          <a:p>
            <a:r>
              <a:rPr lang="en-GB" sz="2800" b="1" dirty="0">
                <a:solidFill>
                  <a:srgbClr val="09AFA9"/>
                </a:solidFill>
                <a:latin typeface="Lato" panose="020F0502020204030203"/>
                <a:cs typeface="Arial" panose="020B0604020202020204" pitchFamily="34" charset="0"/>
              </a:rPr>
              <a:t>1. Where can young people find information about employment and education options? </a:t>
            </a:r>
            <a:br>
              <a:rPr lang="en-GB" sz="2800" b="1" dirty="0">
                <a:solidFill>
                  <a:srgbClr val="09AFA9"/>
                </a:solidFill>
                <a:highlight>
                  <a:srgbClr val="FFFF00"/>
                </a:highlight>
                <a:latin typeface="Lato" panose="020F0502020204030203"/>
                <a:cs typeface="Arial" panose="020B0604020202020204" pitchFamily="34" charset="0"/>
              </a:rPr>
            </a:br>
            <a:endParaRPr kumimoji="0" lang="en-US" sz="2800" b="1" u="none" strike="noStrike" kern="1200" cap="none" spc="0" normalizeH="0" baseline="0" noProof="0" dirty="0">
              <a:ln>
                <a:noFill/>
              </a:ln>
              <a:solidFill>
                <a:srgbClr val="09AFA9"/>
              </a:solidFill>
              <a:effectLst/>
              <a:highlight>
                <a:srgbClr val="FFFF00"/>
              </a:highlight>
              <a:uLnTx/>
              <a:uFillTx/>
              <a:latin typeface="Lato" panose="020F0502020204030203"/>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980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0715" y="1936182"/>
            <a:ext cx="10553700" cy="631825"/>
          </a:xfrm>
        </p:spPr>
        <p:txBody>
          <a:bodyPr numCol="1" spcCol="360000">
            <a:noAutofit/>
          </a:bodyPr>
          <a:lstStyle/>
          <a:p>
            <a:pPr marL="0" indent="0" algn="l">
              <a:lnSpc>
                <a:spcPct val="100000"/>
              </a:lnSpc>
              <a:spcAft>
                <a:spcPts val="1000"/>
              </a:spcAft>
              <a:buNone/>
            </a:pPr>
            <a:r>
              <a:rPr lang="en-GB" sz="2800" b="1" dirty="0">
                <a:solidFill>
                  <a:srgbClr val="09AFA9"/>
                </a:solidFill>
                <a:latin typeface="Lato" panose="020F0502020204030203"/>
                <a:cs typeface="Arial" panose="020B0604020202020204" pitchFamily="34" charset="0"/>
              </a:rPr>
              <a:t>18. Where can you find more information on careers?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B232A46A-A21E-B24F-A954-0B906EA5F657}"/>
              </a:ext>
            </a:extLst>
          </p:cNvPr>
          <p:cNvSpPr txBox="1"/>
          <p:nvPr/>
        </p:nvSpPr>
        <p:spPr>
          <a:xfrm>
            <a:off x="475200" y="2773039"/>
            <a:ext cx="8779977" cy="1328569"/>
          </a:xfrm>
          <a:prstGeom prst="rect">
            <a:avLst/>
          </a:prstGeom>
          <a:noFill/>
        </p:spPr>
        <p:txBody>
          <a:bodyPr wrap="square" rtlCol="0">
            <a:spAutoFit/>
          </a:bodyPr>
          <a:lstStyle/>
          <a:p>
            <a:pPr marL="457200" lvl="0" indent="-457200">
              <a:spcAft>
                <a:spcPts val="1000"/>
              </a:spcAft>
              <a:buFont typeface="+mj-lt"/>
              <a:buAutoNum type="alphaLcParenR" startAt="5"/>
            </a:pPr>
            <a:r>
              <a:rPr lang="en-GB" sz="2400" dirty="0">
                <a:solidFill>
                  <a:srgbClr val="575757"/>
                </a:solidFill>
                <a:latin typeface="Calibri" panose="020F0502020204030204" pitchFamily="34" charset="0"/>
                <a:cs typeface="Calibri" panose="020F0502020204030204" pitchFamily="34" charset="0"/>
              </a:rPr>
              <a:t>All of the above.</a:t>
            </a:r>
          </a:p>
          <a:p>
            <a:pPr lvl="0">
              <a:spcAft>
                <a:spcPts val="1000"/>
              </a:spcAft>
            </a:pPr>
            <a:r>
              <a:rPr lang="en-GB" sz="2400" dirty="0">
                <a:solidFill>
                  <a:srgbClr val="575757"/>
                </a:solidFill>
                <a:latin typeface="Calibri" panose="020F0502020204030204" pitchFamily="34" charset="0"/>
                <a:cs typeface="Calibri" panose="020F0502020204030204" pitchFamily="34" charset="0"/>
              </a:rPr>
              <a:t>[Share details of the range of opportunities for parents (and students) to get access to more information]</a:t>
            </a:r>
          </a:p>
        </p:txBody>
      </p:sp>
      <p:sp>
        <p:nvSpPr>
          <p:cNvPr id="10" name="Rectangle 9">
            <a:extLst>
              <a:ext uri="{FF2B5EF4-FFF2-40B4-BE49-F238E27FC236}">
                <a16:creationId xmlns:a16="http://schemas.microsoft.com/office/drawing/2014/main" id="{4658CF44-0EB3-8949-92BF-5525B909595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7039D8A5-152F-D449-9EF8-E1536B18F8C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25D6EBB-196B-0A47-90F6-8A54F8CEF9B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BC343835-4A7E-074F-9128-C13CF4B34CFC}"/>
              </a:ext>
            </a:extLst>
          </p:cNvPr>
          <p:cNvSpPr txBox="1"/>
          <p:nvPr/>
        </p:nvSpPr>
        <p:spPr>
          <a:xfrm>
            <a:off x="475200" y="4752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3: </a:t>
            </a:r>
            <a:r>
              <a:rPr lang="en-GB" sz="2800" b="1" dirty="0">
                <a:solidFill>
                  <a:schemeClr val="bg1"/>
                </a:solidFill>
                <a:latin typeface="Lato" panose="020F0502020204030203"/>
                <a:cs typeface="Arial" panose="020B0604020202020204" pitchFamily="34" charset="0"/>
              </a:rPr>
              <a:t>Who’s here to help? </a:t>
            </a:r>
            <a:endParaRPr lang="en-US" sz="2800" b="1" dirty="0">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717102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B358D-64B2-4B4D-9703-FED8C0B609A3}"/>
              </a:ext>
            </a:extLst>
          </p:cNvPr>
          <p:cNvSpPr/>
          <p:nvPr/>
        </p:nvSpPr>
        <p:spPr>
          <a:xfrm>
            <a:off x="0" y="0"/>
            <a:ext cx="12192000" cy="6858000"/>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Subtitle 2">
            <a:extLst>
              <a:ext uri="{FF2B5EF4-FFF2-40B4-BE49-F238E27FC236}">
                <a16:creationId xmlns:a16="http://schemas.microsoft.com/office/drawing/2014/main" id="{71DA3BC5-57C4-DC4F-B00C-2F211334A831}"/>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dirty="0">
                <a:solidFill>
                  <a:schemeClr val="bg1"/>
                </a:solidFill>
                <a:latin typeface="Lato" panose="020F0502020204030203"/>
                <a:cs typeface="Arial" panose="020B0604020202020204" pitchFamily="34" charset="0"/>
              </a:rPr>
              <a:t>Thank you </a:t>
            </a:r>
          </a:p>
        </p:txBody>
      </p:sp>
    </p:spTree>
    <p:extLst>
      <p:ext uri="{BB962C8B-B14F-4D97-AF65-F5344CB8AC3E}">
        <p14:creationId xmlns:p14="http://schemas.microsoft.com/office/powerpoint/2010/main" val="274074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49C9D-A5B7-B244-BA60-7EABD41F298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773183E6-AF1B-7A49-9D1F-E014000890E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1C9A402-0C65-2046-A0B0-E52C34D4CBD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834501"/>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2. Research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614258" y="2647243"/>
            <a:ext cx="9282000" cy="1568186"/>
          </a:xfrm>
          <a:prstGeom prst="rect">
            <a:avLst/>
          </a:prstGeom>
          <a:noFill/>
        </p:spPr>
        <p:txBody>
          <a:bodyPr wrap="square" rtlCol="0">
            <a:spAutoFit/>
          </a:bodyPr>
          <a:lstStyle/>
          <a:p>
            <a:pPr>
              <a:lnSpc>
                <a:spcPts val="2880"/>
              </a:lnSpc>
            </a:pPr>
            <a:r>
              <a:rPr lang="en-GB" sz="2400" dirty="0">
                <a:solidFill>
                  <a:srgbClr val="575757"/>
                </a:solidFill>
                <a:latin typeface="Calibri" panose="020F0502020204030204" pitchFamily="34" charset="0"/>
                <a:cs typeface="Calibri" panose="020F0502020204030204" pitchFamily="34" charset="0"/>
              </a:rPr>
              <a:t>Apprenticeships are one option you can consider after school/college. They are offered at all levels (including degree levels). Search ‘apprenticeship opportunities’ online and find three websites where you can search for current apprenticeship opportunities.</a:t>
            </a:r>
          </a:p>
        </p:txBody>
      </p:sp>
    </p:spTree>
    <p:extLst>
      <p:ext uri="{BB962C8B-B14F-4D97-AF65-F5344CB8AC3E}">
        <p14:creationId xmlns:p14="http://schemas.microsoft.com/office/powerpoint/2010/main" val="15816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37830" y="1802955"/>
            <a:ext cx="10417175" cy="631825"/>
          </a:xfrm>
        </p:spPr>
        <p:txBody>
          <a:bodyPr tIns="72000"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3. Which of the following is true about apprenticeships?</a:t>
            </a:r>
            <a:endParaRPr lang="en-US" sz="3200" b="1" dirty="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270A534-8156-3644-8558-EB57220AD443}"/>
              </a:ext>
            </a:extLst>
          </p:cNvPr>
          <p:cNvSpPr txBox="1"/>
          <p:nvPr/>
        </p:nvSpPr>
        <p:spPr>
          <a:xfrm>
            <a:off x="606511" y="2723635"/>
            <a:ext cx="8959272" cy="1954381"/>
          </a:xfrm>
          <a:prstGeom prst="rect">
            <a:avLst/>
          </a:prstGeom>
          <a:noFill/>
        </p:spPr>
        <p:txBody>
          <a:bodyPr wrap="square" rtlCol="0">
            <a:spAutoFit/>
          </a:bodyPr>
          <a:lstStyle/>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It’s a job</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You get a salary  </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There’s an assessment at the end  </a:t>
            </a:r>
          </a:p>
          <a:p>
            <a:pPr marL="457200" lvl="0" indent="-457200">
              <a:spcAft>
                <a:spcPts val="10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All of the above </a:t>
            </a:r>
          </a:p>
        </p:txBody>
      </p:sp>
      <p:sp>
        <p:nvSpPr>
          <p:cNvPr id="10" name="Rectangle 9">
            <a:extLst>
              <a:ext uri="{FF2B5EF4-FFF2-40B4-BE49-F238E27FC236}">
                <a16:creationId xmlns:a16="http://schemas.microsoft.com/office/drawing/2014/main" id="{56235A1C-D936-1348-BFFC-75B9DE2257F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EA5CD4D6-2326-1D4D-9003-5B704C6625AD}"/>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D51FFE1-883F-E244-A1DA-72B3D1FA530D}"/>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4D2778D9-A95D-834A-A49A-15432F687982}"/>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235319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17325E22-B481-3C4F-BEC4-C681DBBE7BF7}"/>
              </a:ext>
            </a:extLst>
          </p:cNvPr>
          <p:cNvSpPr>
            <a:spLocks noGrp="1"/>
          </p:cNvSpPr>
          <p:nvPr>
            <p:ph type="subTitle" idx="4294967295"/>
          </p:nvPr>
        </p:nvSpPr>
        <p:spPr>
          <a:xfrm>
            <a:off x="614258" y="1776415"/>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4. Research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2D0DFCBE-53C9-7C4E-9E5B-99024D38832B}"/>
              </a:ext>
            </a:extLst>
          </p:cNvPr>
          <p:cNvSpPr txBox="1"/>
          <p:nvPr/>
        </p:nvSpPr>
        <p:spPr>
          <a:xfrm>
            <a:off x="614258" y="2632078"/>
            <a:ext cx="9282000" cy="3046988"/>
          </a:xfrm>
          <a:prstGeom prst="rect">
            <a:avLst/>
          </a:prstGeom>
          <a:noFill/>
        </p:spPr>
        <p:txBody>
          <a:bodyPr wrap="square" rtlCol="0">
            <a:spAutoFit/>
          </a:bodyPr>
          <a:lstStyle/>
          <a:p>
            <a:r>
              <a:rPr lang="en-GB" sz="2400" dirty="0">
                <a:solidFill>
                  <a:srgbClr val="575757"/>
                </a:solidFill>
                <a:latin typeface="Calibri" panose="020F0502020204030204" pitchFamily="34" charset="0"/>
                <a:cs typeface="Calibri" panose="020F0502020204030204" pitchFamily="34" charset="0"/>
              </a:rPr>
              <a:t>Now find two vacancies for apprenticeships with employers you are interested in: one for an advanced apprenticeship (search for ‘advanced apprenticeship’ or ‘Level 3 apprenticeship’) and one for a higher level (which included degree apprenticeships). What is the title of the apprenticeship? Are they nearby? </a:t>
            </a:r>
          </a:p>
          <a:p>
            <a:endParaRPr lang="en-GB" sz="2400" dirty="0">
              <a:solidFill>
                <a:srgbClr val="575757"/>
              </a:solidFill>
              <a:latin typeface="Calibri" panose="020F0502020204030204" pitchFamily="34" charset="0"/>
              <a:cs typeface="Calibri" panose="020F0502020204030204" pitchFamily="34" charset="0"/>
            </a:endParaRPr>
          </a:p>
          <a:p>
            <a:r>
              <a:rPr lang="en-GB" sz="2400" dirty="0">
                <a:solidFill>
                  <a:srgbClr val="575757"/>
                </a:solidFill>
                <a:latin typeface="Calibri" panose="020F0502020204030204" pitchFamily="34" charset="0"/>
                <a:cs typeface="Calibri" panose="020F0502020204030204" pitchFamily="34" charset="0"/>
              </a:rPr>
              <a:t>Hint: Use the sites you found in question 2 or ask the quiz host for a site you could try.</a:t>
            </a:r>
          </a:p>
        </p:txBody>
      </p:sp>
      <p:sp>
        <p:nvSpPr>
          <p:cNvPr id="10" name="Rectangle 9">
            <a:extLst>
              <a:ext uri="{FF2B5EF4-FFF2-40B4-BE49-F238E27FC236}">
                <a16:creationId xmlns:a16="http://schemas.microsoft.com/office/drawing/2014/main" id="{778776DA-EAB5-3B45-AD82-762CC63DBDE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2F10BF7B-48F7-EB4A-A9CF-5F45C1C4B7FD}"/>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E4AC112-19EF-AD4A-B7E8-9956B6EB436C}"/>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06C7714B-B7E5-684C-A6AD-E9DEFC5FFC97}"/>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41512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46C42F-5FE7-1F44-B4CC-DD6F826743A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47203F2D-F9A0-A740-BB2F-78EAA518EE83}"/>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A91FD982-BAF4-6043-98FA-144AD88A7485}"/>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6" name="TextBox 15">
            <a:extLst>
              <a:ext uri="{FF2B5EF4-FFF2-40B4-BE49-F238E27FC236}">
                <a16:creationId xmlns:a16="http://schemas.microsoft.com/office/drawing/2014/main" id="{BEAC696A-F7EE-7543-B65E-64764C14163F}"/>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
        <p:nvSpPr>
          <p:cNvPr id="3" name="Subtitle 2">
            <a:extLst>
              <a:ext uri="{FF2B5EF4-FFF2-40B4-BE49-F238E27FC236}">
                <a16:creationId xmlns:a16="http://schemas.microsoft.com/office/drawing/2014/main" id="{FEDA51D6-B048-D142-BF49-3F6F3C2179A6}"/>
              </a:ext>
            </a:extLst>
          </p:cNvPr>
          <p:cNvSpPr>
            <a:spLocks noGrp="1"/>
          </p:cNvSpPr>
          <p:nvPr>
            <p:ph idx="4294967295"/>
          </p:nvPr>
        </p:nvSpPr>
        <p:spPr>
          <a:xfrm>
            <a:off x="475200" y="1807090"/>
            <a:ext cx="10515600" cy="4351338"/>
          </a:xfrm>
        </p:spPr>
        <p:txBody>
          <a:bodyPr numCol="1" spcCol="360000">
            <a:noAutofit/>
          </a:bodyPr>
          <a:lstStyle/>
          <a:p>
            <a:pPr marL="0" indent="0" algn="l">
              <a:buNone/>
            </a:pPr>
            <a:r>
              <a:rPr lang="en-GB" sz="2800" b="1" dirty="0">
                <a:solidFill>
                  <a:srgbClr val="09AFA9"/>
                </a:solidFill>
                <a:latin typeface="Lato" panose="020F0502020204030203"/>
                <a:cs typeface="Arial" panose="020B0604020202020204" pitchFamily="34" charset="0"/>
              </a:rPr>
              <a:t>5. Which of these industries can you enter through an apprenticeship?</a:t>
            </a:r>
            <a:br>
              <a:rPr lang="en-GB" sz="2800" b="1" dirty="0">
                <a:solidFill>
                  <a:srgbClr val="DF591C"/>
                </a:solidFill>
                <a:latin typeface="Lato" panose="020F0502020204030203"/>
                <a:cs typeface="Arial" panose="020B0604020202020204" pitchFamily="34" charset="0"/>
              </a:rPr>
            </a:br>
            <a:endParaRPr lang="en-US" sz="2800" b="1" dirty="0">
              <a:solidFill>
                <a:srgbClr val="DF591C"/>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3FFA645-7E5A-854C-89B7-AFC1155349B7}"/>
              </a:ext>
            </a:extLst>
          </p:cNvPr>
          <p:cNvSpPr txBox="1"/>
          <p:nvPr/>
        </p:nvSpPr>
        <p:spPr>
          <a:xfrm>
            <a:off x="597418" y="3214928"/>
            <a:ext cx="8339891" cy="1800493"/>
          </a:xfrm>
          <a:prstGeom prst="rect">
            <a:avLst/>
          </a:prstGeom>
          <a:noFill/>
        </p:spPr>
        <p:txBody>
          <a:bodyPr wrap="square" rtlCol="0">
            <a:spAutoFit/>
          </a:bodyPr>
          <a:lstStyle/>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Media and TV production.</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Construction.</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Life sciences.</a:t>
            </a:r>
          </a:p>
          <a:p>
            <a:pPr marL="457200" lvl="0" indent="-457200">
              <a:spcAft>
                <a:spcPts val="600"/>
              </a:spcAft>
              <a:buFont typeface="+mj-lt"/>
              <a:buAutoNum type="alphaLcParenR"/>
            </a:pPr>
            <a:r>
              <a:rPr lang="en-GB" sz="2400" dirty="0">
                <a:solidFill>
                  <a:srgbClr val="575757"/>
                </a:solidFill>
                <a:latin typeface="Calibri" panose="020F0502020204030204" pitchFamily="34" charset="0"/>
                <a:cs typeface="Calibri" panose="020F0502020204030204" pitchFamily="34" charset="0"/>
              </a:rPr>
              <a:t>Any of the above.</a:t>
            </a:r>
          </a:p>
        </p:txBody>
      </p:sp>
    </p:spTree>
    <p:extLst>
      <p:ext uri="{BB962C8B-B14F-4D97-AF65-F5344CB8AC3E}">
        <p14:creationId xmlns:p14="http://schemas.microsoft.com/office/powerpoint/2010/main" val="418716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dirty="0"/>
          </a:p>
        </p:txBody>
      </p:sp>
      <p:sp>
        <p:nvSpPr>
          <p:cNvPr id="12" name="Subtitle 2">
            <a:extLst>
              <a:ext uri="{FF2B5EF4-FFF2-40B4-BE49-F238E27FC236}">
                <a16:creationId xmlns:a16="http://schemas.microsoft.com/office/drawing/2014/main" id="{3F81FE28-0B32-E644-BF3B-431613DBA5B7}"/>
              </a:ext>
            </a:extLst>
          </p:cNvPr>
          <p:cNvSpPr>
            <a:spLocks noGrp="1"/>
          </p:cNvSpPr>
          <p:nvPr>
            <p:ph type="subTitle" idx="4294967295"/>
          </p:nvPr>
        </p:nvSpPr>
        <p:spPr>
          <a:xfrm>
            <a:off x="475200" y="2243918"/>
            <a:ext cx="10053638" cy="1711325"/>
          </a:xfrm>
        </p:spPr>
        <p:txBody>
          <a:bodyPr numCol="1" spcCol="360000">
            <a:noAutofit/>
          </a:bodyPr>
          <a:lstStyle/>
          <a:p>
            <a:pPr marL="0" lvl="0" indent="0" algn="l">
              <a:lnSpc>
                <a:spcPct val="115000"/>
              </a:lnSpc>
              <a:buNone/>
            </a:pPr>
            <a:r>
              <a:rPr lang="en-GB" sz="2800" b="1" dirty="0">
                <a:solidFill>
                  <a:srgbClr val="09AFA9"/>
                </a:solidFill>
                <a:latin typeface="Lato" panose="020F0502020204030203"/>
                <a:cs typeface="Arial" panose="020B0604020202020204" pitchFamily="34" charset="0"/>
              </a:rPr>
              <a:t>6. Discussion task: </a:t>
            </a:r>
            <a:br>
              <a:rPr lang="en-GB" sz="2800" b="1" dirty="0">
                <a:solidFill>
                  <a:srgbClr val="09AFA9"/>
                </a:solidFill>
                <a:latin typeface="Lato" panose="020F0502020204030203"/>
                <a:cs typeface="Arial" panose="020B0604020202020204" pitchFamily="34" charset="0"/>
              </a:rPr>
            </a:br>
            <a:endParaRPr lang="en-US" sz="2800" b="1" dirty="0">
              <a:solidFill>
                <a:srgbClr val="09AFA9"/>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5456097C-6142-1E45-BEB8-A160E2D2C56C}"/>
              </a:ext>
            </a:extLst>
          </p:cNvPr>
          <p:cNvSpPr txBox="1"/>
          <p:nvPr/>
        </p:nvSpPr>
        <p:spPr>
          <a:xfrm>
            <a:off x="475201" y="3099581"/>
            <a:ext cx="9282000" cy="1569660"/>
          </a:xfrm>
          <a:prstGeom prst="rect">
            <a:avLst/>
          </a:prstGeom>
          <a:noFill/>
        </p:spPr>
        <p:txBody>
          <a:bodyPr wrap="square" rtlCol="0">
            <a:spAutoFit/>
          </a:bodyPr>
          <a:lstStyle/>
          <a:p>
            <a:pPr>
              <a:spcBef>
                <a:spcPts val="1000"/>
              </a:spcBef>
            </a:pPr>
            <a:r>
              <a:rPr lang="en-GB" sz="2400" dirty="0">
                <a:solidFill>
                  <a:srgbClr val="575757"/>
                </a:solidFill>
                <a:latin typeface="Calibri" panose="020F0502020204030204" pitchFamily="34" charset="0"/>
                <a:cs typeface="Calibri" panose="020F0502020204030204" pitchFamily="34" charset="0"/>
              </a:rPr>
              <a:t>The three main options at 18 are employment, classroom-based education (further or higher education courses) or a combination (such as an apprenticeship). For each option think of two reasons why people might choose them.</a:t>
            </a:r>
          </a:p>
        </p:txBody>
      </p:sp>
      <p:sp>
        <p:nvSpPr>
          <p:cNvPr id="10" name="Rectangle 9">
            <a:extLst>
              <a:ext uri="{FF2B5EF4-FFF2-40B4-BE49-F238E27FC236}">
                <a16:creationId xmlns:a16="http://schemas.microsoft.com/office/drawing/2014/main" id="{F511DBE3-20AC-D04C-AEC6-37FA0546B6D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pic>
        <p:nvPicPr>
          <p:cNvPr id="13" name="Picture 12" descr="A red and white sign&#10;&#10;Description automatically generated with low confidence">
            <a:extLst>
              <a:ext uri="{FF2B5EF4-FFF2-40B4-BE49-F238E27FC236}">
                <a16:creationId xmlns:a16="http://schemas.microsoft.com/office/drawing/2014/main" id="{00DF34F3-5EA9-8245-A2D4-E123BDD1AF6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2C81B6-B9AA-4B42-98A5-2E61BB8CB2B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30B78499-3E71-F549-8D97-720984CDC456}"/>
              </a:ext>
            </a:extLst>
          </p:cNvPr>
          <p:cNvSpPr txBox="1"/>
          <p:nvPr/>
        </p:nvSpPr>
        <p:spPr>
          <a:xfrm>
            <a:off x="475200" y="475200"/>
            <a:ext cx="6435266"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77894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16" ma:contentTypeDescription="Create a new document." ma:contentTypeScope="" ma:versionID="e46e0140538bb0e4521441422de35ad9">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231062ecb23ac84b26905c1ef1b2e808" ns2:_="" ns3:_="">
    <xsd:import namespace="0b7998e6-b82a-4691-8b94-178a4ba284ea"/>
    <xsd:import namespace="75ca23ed-fdba-4544-8426-dc162b381dbf"/>
    <xsd:element name="properties">
      <xsd:complexType>
        <xsd:sequence>
          <xsd:element name="documentManagement">
            <xsd:complexType>
              <xsd:all>
                <xsd:element ref="ns2:m67c126c0765461284e4398e4bd53ad8"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m67c126c0765461284e4398e4bd53ad8" ma:index="9" nillable="true" ma:taxonomy="true" ma:internalName="m67c126c0765461284e4398e4bd53ad8" ma:taxonomyFieldName="Document_x0020_Type" ma:displayName="Document Type" ma:default="" ma:fieldId="{667c126c-0765-4612-84e4-398e4bd53ad8}"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247ed3-2bc0-47f2-ae39-e0008a7ec21d}"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m67c126c0765461284e4398e4bd53ad8 xmlns="0b7998e6-b82a-4691-8b94-178a4ba284ea">
      <Terms xmlns="http://schemas.microsoft.com/office/infopath/2007/PartnerControls"/>
    </m67c126c0765461284e4398e4bd53ad8>
  </documentManagement>
</p:properties>
</file>

<file path=customXml/itemProps1.xml><?xml version="1.0" encoding="utf-8"?>
<ds:datastoreItem xmlns:ds="http://schemas.openxmlformats.org/officeDocument/2006/customXml" ds:itemID="{012E8FF3-291C-430E-B753-9438DD0DE04F}">
  <ds:schemaRefs>
    <ds:schemaRef ds:uri="http://schemas.microsoft.com/sharepoint/v3/contenttype/forms"/>
  </ds:schemaRefs>
</ds:datastoreItem>
</file>

<file path=customXml/itemProps2.xml><?xml version="1.0" encoding="utf-8"?>
<ds:datastoreItem xmlns:ds="http://schemas.openxmlformats.org/officeDocument/2006/customXml" ds:itemID="{50957D55-96A5-45BB-9DF3-5B055EEA7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998e6-b82a-4691-8b94-178a4ba284ea"/>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44E269-B0F4-4063-9A37-1740FE320B6B}">
  <ds:schemaRefs>
    <ds:schemaRef ds:uri="http://purl.org/dc/elements/1.1/"/>
    <ds:schemaRef ds:uri="http://www.w3.org/XML/1998/namespace"/>
    <ds:schemaRef ds:uri="http://purl.org/dc/dcmitype/"/>
    <ds:schemaRef ds:uri="http://purl.org/dc/terms/"/>
    <ds:schemaRef ds:uri="75ca23ed-fdba-4544-8426-dc162b381dbf"/>
    <ds:schemaRef ds:uri="http://schemas.microsoft.com/office/infopath/2007/PartnerControls"/>
    <ds:schemaRef ds:uri="http://schemas.microsoft.com/office/2006/documentManagement/types"/>
    <ds:schemaRef ds:uri="http://schemas.openxmlformats.org/package/2006/metadata/core-properties"/>
    <ds:schemaRef ds:uri="0b7998e6-b82a-4691-8b94-178a4ba284e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3097</TotalTime>
  <Words>2507</Words>
  <Application>Microsoft Office PowerPoint</Application>
  <PresentationFormat>Widescreen</PresentationFormat>
  <Paragraphs>244</Paragraphs>
  <Slides>41</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Clare Parker</cp:lastModifiedBy>
  <cp:revision>244</cp:revision>
  <dcterms:created xsi:type="dcterms:W3CDTF">2020-09-09T12:12:41Z</dcterms:created>
  <dcterms:modified xsi:type="dcterms:W3CDTF">2022-06-06T12:07:39Z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0x010100913EBA5567F16C48BF863E21D3277F25</vt:lpwstr>
  </property>
  <property fmtid="{D5CDD505-2E9C-101B-9397-08002B2CF9AE}" pid="3" name="Order">
    <vt:r8>3700</vt:r8>
  </property>
  <property fmtid="{D5CDD505-2E9C-101B-9397-08002B2CF9AE}" pid="4" name="Document Type">
    <vt:lpwstr/>
  </property>
</Properties>
</file>