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E4F"/>
    <a:srgbClr val="E8B463"/>
    <a:srgbClr val="124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28" d="100"/>
          <a:sy n="28" d="100"/>
        </p:scale>
        <p:origin x="2244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 dirty="0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 dirty="0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 dirty="0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 dirty="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 dirty="0">
                <a:solidFill>
                  <a:srgbClr val="ED6E4F"/>
                </a:solidFill>
                <a:latin typeface="Lato"/>
                <a:cs typeface="Lato"/>
              </a:rPr>
              <a:t>Vision</a:t>
            </a:r>
            <a:r>
              <a:rPr sz="1400" b="1" spc="-10" dirty="0">
                <a:solidFill>
                  <a:srgbClr val="ED6E4F"/>
                </a:solidFill>
                <a:latin typeface="Lato"/>
                <a:cs typeface="Lato"/>
              </a:rPr>
              <a:t> Statement</a:t>
            </a:r>
            <a:endParaRPr sz="14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 dirty="0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 dirty="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 dirty="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2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ED6E4F"/>
                </a:solidFill>
                <a:latin typeface="Lato"/>
                <a:cs typeface="Lato"/>
              </a:rPr>
              <a:t>Contact:</a:t>
            </a:r>
            <a:endParaRPr sz="1400" dirty="0">
              <a:solidFill>
                <a:srgbClr val="ED6E4F"/>
              </a:solidFill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 dirty="0">
                <a:solidFill>
                  <a:srgbClr val="ED6E4F"/>
                </a:solidFill>
                <a:latin typeface="Lato"/>
                <a:cs typeface="Lato"/>
              </a:rPr>
              <a:t>Email:  </a:t>
            </a:r>
            <a:r>
              <a:rPr sz="1400" b="1" spc="-170" dirty="0">
                <a:solidFill>
                  <a:srgbClr val="ED6E4F"/>
                </a:solidFill>
                <a:latin typeface="Lato"/>
                <a:cs typeface="Lato"/>
              </a:rPr>
              <a:t>T</a:t>
            </a:r>
            <a:r>
              <a:rPr sz="1400" b="1" dirty="0">
                <a:solidFill>
                  <a:srgbClr val="ED6E4F"/>
                </a:solidFill>
                <a:latin typeface="Lato"/>
                <a:cs typeface="Lato"/>
              </a:rPr>
              <a:t>elephone:</a:t>
            </a:r>
            <a:endParaRPr sz="14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7975CAF-E46F-2146-A09B-05E42AB5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865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331935A-F3D2-7945-B4D2-75DD62813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465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14484511-6E0E-AE46-89B7-307003976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65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DA8DF7AD-C705-1144-8217-65167262D2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465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CAADAC6D-1E17-A047-ADAE-F1F33CE132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4178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E72D035-513B-B24A-B68A-A16D6D296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0578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471BDEE-01BC-BB4F-B8C8-175B4A3AA4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4178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807A3845-F846-9B49-9B9A-565E03FE99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0578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5F853164-F295-D248-9FA5-D775C8EBFF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54178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</a:p>
        </p:txBody>
      </p:sp>
      <p:pic>
        <p:nvPicPr>
          <p:cNvPr id="60" name="Picture 59" descr="A picture containing lined, row, lot, couple&#10;&#10;Description automatically generated">
            <a:extLst>
              <a:ext uri="{FF2B5EF4-FFF2-40B4-BE49-F238E27FC236}">
                <a16:creationId xmlns:a16="http://schemas.microsoft.com/office/drawing/2014/main" id="{FBA999AD-8183-284D-A7F1-E764B4FBB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" t="14782" r="-960" b="22053"/>
          <a:stretch/>
        </p:blipFill>
        <p:spPr>
          <a:xfrm>
            <a:off x="2914859" y="1494586"/>
            <a:ext cx="4489241" cy="1363111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35" y="3064891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ED6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E8B463"/>
          </a:solidFill>
        </p:spPr>
        <p:txBody>
          <a:bodyPr wrap="square" lIns="0" tIns="0" rIns="0" bIns="0" rtlCol="0"/>
          <a:lstStyle/>
          <a:p>
            <a:endParaRPr>
              <a:solidFill>
                <a:srgbClr val="E8B463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rgbClr val="ED6E4F">
              <a:alpha val="2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1D9501-697D-BC4E-97F5-2D01A5415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64CE-0CA9-634B-A363-AAF8C8DAF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D98A1-4D2E-7844-B4B6-29DD9E9D4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2A7FC-2914-0845-93F9-3E83B0425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25ACFC-62EF-3E45-9735-58A0C94A8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ACBC9B-5B15-7044-B079-60DD7B6E9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D8C5B9-C3CC-3A44-BBD3-9D9988CF4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902F2D-6E69-0D42-817A-F99FD155E9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FA7922-A9A5-5343-9BCF-986314E69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5BDBFD-7D8D-084C-9C6A-899EED67C2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8A4EA4-D049-B448-A720-AA270B880D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28A1C4-FE6E-444D-9889-C7FE24D572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482615-2CA1-5A47-A53C-65201CFEAB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392AC4-1827-694D-A04F-513A6926AC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991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 dirty="0">
                <a:solidFill>
                  <a:srgbClr val="ED6E4F"/>
                </a:solidFill>
                <a:latin typeface="Lato"/>
                <a:cs typeface="Lato"/>
              </a:rPr>
              <a:t>SEND Careers </a:t>
            </a:r>
            <a:r>
              <a:rPr lang="en-GB" sz="3000" b="1" spc="10" dirty="0">
                <a:solidFill>
                  <a:srgbClr val="ED6E4F"/>
                </a:solidFill>
                <a:latin typeface="Lato"/>
                <a:cs typeface="Lato"/>
              </a:rPr>
              <a:t>Programme </a:t>
            </a:r>
            <a:r>
              <a:rPr lang="en-GB" sz="3000" b="1" spc="15" dirty="0">
                <a:solidFill>
                  <a:srgbClr val="ED6E4F"/>
                </a:solidFill>
                <a:latin typeface="Lato"/>
                <a:cs typeface="Lato"/>
              </a:rPr>
              <a:t>Overview </a:t>
            </a:r>
            <a:r>
              <a:rPr lang="en-GB" sz="3000" b="1" spc="30" dirty="0">
                <a:solidFill>
                  <a:srgbClr val="ED6E4F"/>
                </a:solidFill>
                <a:latin typeface="Lato"/>
                <a:cs typeface="Lato"/>
              </a:rPr>
              <a:t>Academic Year  </a:t>
            </a:r>
            <a:r>
              <a:rPr lang="en-GB" sz="3000" b="1" spc="10" dirty="0">
                <a:solidFill>
                  <a:srgbClr val="ED6E4F"/>
                </a:solidFill>
                <a:latin typeface="Lato"/>
                <a:cs typeface="Lato"/>
              </a:rPr>
              <a:t>Name </a:t>
            </a:r>
            <a:r>
              <a:rPr lang="en-GB" sz="3000" b="1" spc="-5" dirty="0">
                <a:solidFill>
                  <a:srgbClr val="ED6E4F"/>
                </a:solidFill>
                <a:latin typeface="Lato"/>
                <a:cs typeface="Lato"/>
              </a:rPr>
              <a:t>of</a:t>
            </a:r>
            <a:r>
              <a:rPr lang="en-GB" sz="3000" b="1" spc="40" dirty="0">
                <a:solidFill>
                  <a:srgbClr val="ED6E4F"/>
                </a:solidFill>
                <a:latin typeface="Lato"/>
                <a:cs typeface="Lato"/>
              </a:rPr>
              <a:t> </a:t>
            </a:r>
            <a:r>
              <a:rPr lang="en-GB" sz="3000" b="1" spc="25" dirty="0">
                <a:solidFill>
                  <a:srgbClr val="ED6E4F"/>
                </a:solidFill>
                <a:latin typeface="Lato"/>
                <a:cs typeface="Lato"/>
              </a:rPr>
              <a:t>School</a:t>
            </a:r>
            <a:endParaRPr lang="en-GB"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509227" y="5210777"/>
            <a:ext cx="828073" cy="82807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509227" y="71919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525712" y="10199358"/>
            <a:ext cx="820988" cy="82098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521213" y="11202940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525712" y="12178923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57209" y="13184140"/>
            <a:ext cx="846182" cy="846182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EDA2FC74-7533-ED46-8343-FC430ED8F0B7}"/>
              </a:ext>
            </a:extLst>
          </p:cNvPr>
          <p:cNvSpPr txBox="1"/>
          <p:nvPr/>
        </p:nvSpPr>
        <p:spPr>
          <a:xfrm>
            <a:off x="1377228" y="3636939"/>
            <a:ext cx="13214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 dirty="0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-85" dirty="0">
                <a:solidFill>
                  <a:srgbClr val="ED6E4F"/>
                </a:solidFill>
                <a:latin typeface="Lato"/>
                <a:cs typeface="Lato"/>
              </a:rPr>
              <a:t>Stage </a:t>
            </a:r>
            <a:r>
              <a:rPr lang="en-GB" sz="3000" b="1" spc="30" dirty="0">
                <a:solidFill>
                  <a:srgbClr val="ED6E4F"/>
                </a:solidFill>
                <a:latin typeface="Lato"/>
                <a:cs typeface="Lato"/>
              </a:rPr>
              <a:t>1</a:t>
            </a:r>
            <a:endParaRPr lang="en-GB"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2" name="object 17">
            <a:extLst>
              <a:ext uri="{FF2B5EF4-FFF2-40B4-BE49-F238E27FC236}">
                <a16:creationId xmlns:a16="http://schemas.microsoft.com/office/drawing/2014/main" id="{C8CF3722-6C53-134B-BE60-8B69F4CD55F9}"/>
              </a:ext>
            </a:extLst>
          </p:cNvPr>
          <p:cNvSpPr txBox="1"/>
          <p:nvPr/>
        </p:nvSpPr>
        <p:spPr>
          <a:xfrm>
            <a:off x="1377228" y="559413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 dirty="0">
                <a:solidFill>
                  <a:srgbClr val="ED6E4F"/>
                </a:solidFill>
                <a:latin typeface="Lato"/>
                <a:cs typeface="Lato"/>
              </a:rPr>
              <a:t>Stage </a:t>
            </a:r>
            <a:r>
              <a:rPr lang="en-GB" sz="3000" b="1" spc="30" dirty="0">
                <a:solidFill>
                  <a:srgbClr val="ED6E4F"/>
                </a:solidFill>
                <a:latin typeface="Lato"/>
                <a:cs typeface="Lato"/>
              </a:rPr>
              <a:t>2</a:t>
            </a:r>
            <a:endParaRPr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3" name="object 18">
            <a:extLst>
              <a:ext uri="{FF2B5EF4-FFF2-40B4-BE49-F238E27FC236}">
                <a16:creationId xmlns:a16="http://schemas.microsoft.com/office/drawing/2014/main" id="{6B58FEF7-4367-E74A-9F47-3916CD4A58B1}"/>
              </a:ext>
            </a:extLst>
          </p:cNvPr>
          <p:cNvSpPr txBox="1"/>
          <p:nvPr/>
        </p:nvSpPr>
        <p:spPr>
          <a:xfrm>
            <a:off x="7997103" y="3636939"/>
            <a:ext cx="13214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30" dirty="0">
                <a:solidFill>
                  <a:srgbClr val="E8B463"/>
                </a:solidFill>
                <a:latin typeface="Lato"/>
                <a:cs typeface="Lato"/>
              </a:rPr>
              <a:t>Stage 1</a:t>
            </a:r>
            <a:endParaRPr lang="en-GB"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4" name="object 19">
            <a:extLst>
              <a:ext uri="{FF2B5EF4-FFF2-40B4-BE49-F238E27FC236}">
                <a16:creationId xmlns:a16="http://schemas.microsoft.com/office/drawing/2014/main" id="{CD7B78E7-EF3F-3548-90BB-2D859049861B}"/>
              </a:ext>
            </a:extLst>
          </p:cNvPr>
          <p:cNvSpPr txBox="1"/>
          <p:nvPr/>
        </p:nvSpPr>
        <p:spPr>
          <a:xfrm>
            <a:off x="7997103" y="5596041"/>
            <a:ext cx="13214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8B463"/>
                </a:solidFill>
                <a:latin typeface="Lato"/>
                <a:cs typeface="Lato"/>
              </a:rPr>
              <a:t>Stage 2</a:t>
            </a:r>
            <a:endParaRPr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5" name="object 20">
            <a:extLst>
              <a:ext uri="{FF2B5EF4-FFF2-40B4-BE49-F238E27FC236}">
                <a16:creationId xmlns:a16="http://schemas.microsoft.com/office/drawing/2014/main" id="{229067BE-2499-DB4F-83B9-41FB3080544E}"/>
              </a:ext>
            </a:extLst>
          </p:cNvPr>
          <p:cNvSpPr txBox="1"/>
          <p:nvPr/>
        </p:nvSpPr>
        <p:spPr>
          <a:xfrm>
            <a:off x="1377228" y="7582029"/>
            <a:ext cx="134247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 dirty="0">
                <a:solidFill>
                  <a:srgbClr val="ED6E4F"/>
                </a:solidFill>
                <a:latin typeface="Lato"/>
                <a:cs typeface="Lato"/>
              </a:rPr>
              <a:t>Stage </a:t>
            </a:r>
            <a:r>
              <a:rPr lang="en-GB" sz="3000" b="1" spc="30" dirty="0">
                <a:solidFill>
                  <a:srgbClr val="ED6E4F"/>
                </a:solidFill>
                <a:latin typeface="Lato"/>
                <a:cs typeface="Lato"/>
              </a:rPr>
              <a:t>3</a:t>
            </a:r>
            <a:endParaRPr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6" name="object 21">
            <a:extLst>
              <a:ext uri="{FF2B5EF4-FFF2-40B4-BE49-F238E27FC236}">
                <a16:creationId xmlns:a16="http://schemas.microsoft.com/office/drawing/2014/main" id="{EB881F42-FD0B-C54A-B2B5-7F883639FF48}"/>
              </a:ext>
            </a:extLst>
          </p:cNvPr>
          <p:cNvSpPr txBox="1"/>
          <p:nvPr/>
        </p:nvSpPr>
        <p:spPr>
          <a:xfrm>
            <a:off x="8000389" y="7599411"/>
            <a:ext cx="134247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8B463"/>
                </a:solidFill>
                <a:latin typeface="Lato"/>
                <a:cs typeface="Lato"/>
              </a:rPr>
              <a:t>Stage 3</a:t>
            </a:r>
            <a:endParaRPr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6564407C-0D58-5F4F-968E-2CDA0125A895}"/>
              </a:ext>
            </a:extLst>
          </p:cNvPr>
          <p:cNvSpPr txBox="1"/>
          <p:nvPr/>
        </p:nvSpPr>
        <p:spPr>
          <a:xfrm>
            <a:off x="1377228" y="9629065"/>
            <a:ext cx="123008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D6E4F"/>
                </a:solidFill>
                <a:latin typeface="Lato"/>
                <a:cs typeface="Lato"/>
              </a:rPr>
              <a:t>Stage 4</a:t>
            </a:r>
            <a:r>
              <a:rPr sz="3000" b="1" spc="-85" dirty="0">
                <a:solidFill>
                  <a:srgbClr val="ED6E4F"/>
                </a:solidFill>
                <a:latin typeface="Lato"/>
                <a:cs typeface="Lato"/>
              </a:rPr>
              <a:t> </a:t>
            </a:r>
            <a:endParaRPr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8" name="object 23">
            <a:extLst>
              <a:ext uri="{FF2B5EF4-FFF2-40B4-BE49-F238E27FC236}">
                <a16:creationId xmlns:a16="http://schemas.microsoft.com/office/drawing/2014/main" id="{E4C26CF9-B9C1-2240-B9F7-860CD1732A7F}"/>
              </a:ext>
            </a:extLst>
          </p:cNvPr>
          <p:cNvSpPr txBox="1"/>
          <p:nvPr/>
        </p:nvSpPr>
        <p:spPr>
          <a:xfrm>
            <a:off x="7997103" y="9656818"/>
            <a:ext cx="120667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 dirty="0">
                <a:solidFill>
                  <a:srgbClr val="E8B463"/>
                </a:solidFill>
                <a:latin typeface="Lato"/>
                <a:cs typeface="Lato"/>
              </a:rPr>
              <a:t>Stage 4</a:t>
            </a:r>
            <a:endParaRPr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9" name="object 24">
            <a:extLst>
              <a:ext uri="{FF2B5EF4-FFF2-40B4-BE49-F238E27FC236}">
                <a16:creationId xmlns:a16="http://schemas.microsoft.com/office/drawing/2014/main" id="{CEE517E9-0495-0146-9F48-920DD538C845}"/>
              </a:ext>
            </a:extLst>
          </p:cNvPr>
          <p:cNvSpPr txBox="1"/>
          <p:nvPr/>
        </p:nvSpPr>
        <p:spPr>
          <a:xfrm>
            <a:off x="1377228" y="11556524"/>
            <a:ext cx="129354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D6E4F"/>
                </a:solidFill>
                <a:latin typeface="Lato"/>
                <a:cs typeface="Lato"/>
              </a:rPr>
              <a:t>Stage 5</a:t>
            </a:r>
            <a:endParaRPr lang="en-GB" sz="3000" dirty="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530D2EE6-8513-4E47-B848-D31AAC7E09EB}"/>
              </a:ext>
            </a:extLst>
          </p:cNvPr>
          <p:cNvSpPr txBox="1"/>
          <p:nvPr/>
        </p:nvSpPr>
        <p:spPr>
          <a:xfrm>
            <a:off x="7997103" y="11510464"/>
            <a:ext cx="129354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 dirty="0">
                <a:solidFill>
                  <a:srgbClr val="E8B463"/>
                </a:solidFill>
                <a:latin typeface="Lato"/>
                <a:cs typeface="Lato"/>
              </a:rPr>
              <a:t>Stage 5</a:t>
            </a:r>
            <a:r>
              <a:rPr lang="en-GB" sz="3000" b="1" spc="-85" dirty="0">
                <a:solidFill>
                  <a:srgbClr val="E8B463"/>
                </a:solidFill>
                <a:latin typeface="Lato"/>
                <a:cs typeface="Lato"/>
              </a:rPr>
              <a:t> </a:t>
            </a:r>
            <a:endParaRPr lang="en-GB" sz="3000" dirty="0">
              <a:solidFill>
                <a:srgbClr val="E8B463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C Body tex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2700" rIns="0" bIns="0" rtlCol="0">
        <a:spAutoFit/>
      </a:bodyPr>
      <a:lstStyle>
        <a:defPPr marL="12700" algn="l">
          <a:lnSpc>
            <a:spcPct val="100000"/>
          </a:lnSpc>
          <a:spcBef>
            <a:spcPts val="100"/>
          </a:spcBef>
          <a:defRPr sz="3000" b="1" spc="-85" dirty="0" smtClean="0">
            <a:solidFill>
              <a:srgbClr val="00A8A8"/>
            </a:solidFill>
            <a:latin typeface="Lato"/>
            <a:cs typeface="Lato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30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Lato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lastModifiedBy>Clare Parker</cp:lastModifiedBy>
  <cp:revision>11</cp:revision>
  <dcterms:created xsi:type="dcterms:W3CDTF">2020-04-16T08:53:31Z</dcterms:created>
  <dcterms:modified xsi:type="dcterms:W3CDTF">2023-02-20T16:46:48Z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</Properties>
</file>