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3"/>
  </p:notesMasterIdLst>
  <p:sldIdLst>
    <p:sldId id="266" r:id="rId10"/>
    <p:sldId id="265" r:id="rId11"/>
    <p:sldId id="285" r:id="rId12"/>
    <p:sldId id="263" r:id="rId13"/>
    <p:sldId id="262" r:id="rId14"/>
    <p:sldId id="295" r:id="rId15"/>
    <p:sldId id="296" r:id="rId16"/>
    <p:sldId id="331" r:id="rId17"/>
    <p:sldId id="310" r:id="rId18"/>
    <p:sldId id="276" r:id="rId19"/>
    <p:sldId id="341" r:id="rId20"/>
    <p:sldId id="337" r:id="rId21"/>
    <p:sldId id="338" r:id="rId22"/>
    <p:sldId id="333" r:id="rId23"/>
    <p:sldId id="334" r:id="rId24"/>
    <p:sldId id="294" r:id="rId25"/>
    <p:sldId id="335" r:id="rId26"/>
    <p:sldId id="273" r:id="rId27"/>
    <p:sldId id="291" r:id="rId28"/>
    <p:sldId id="292" r:id="rId29"/>
    <p:sldId id="332" r:id="rId30"/>
    <p:sldId id="293" r:id="rId31"/>
    <p:sldId id="309" r:id="rId32"/>
    <p:sldId id="299" r:id="rId33"/>
    <p:sldId id="267" r:id="rId34"/>
    <p:sldId id="268" r:id="rId35"/>
    <p:sldId id="269" r:id="rId36"/>
    <p:sldId id="270" r:id="rId37"/>
    <p:sldId id="336" r:id="rId38"/>
    <p:sldId id="301" r:id="rId39"/>
    <p:sldId id="308" r:id="rId40"/>
    <p:sldId id="303" r:id="rId41"/>
    <p:sldId id="258" r:id="rId4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5045"/>
    <a:srgbClr val="ED6F28"/>
    <a:srgbClr val="36AA54"/>
    <a:srgbClr val="91C155"/>
    <a:srgbClr val="D7EAEA"/>
    <a:srgbClr val="E95F3F"/>
    <a:srgbClr val="EE856C"/>
    <a:srgbClr val="F4B2A2"/>
    <a:srgbClr val="F0927C"/>
    <a:srgbClr val="73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B8B71-8A21-474C-AEF9-B5BB3D053DD1}" v="6" dt="2022-10-28T12:36:25.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B6DB8B71-8A21-474C-AEF9-B5BB3D053DD1}"/>
    <pc:docChg chg="custSel modSld">
      <pc:chgData name="Philippa Hartley" userId="2a2506f4-19e7-4777-8767-f0efb84bcc1f" providerId="ADAL" clId="{B6DB8B71-8A21-474C-AEF9-B5BB3D053DD1}" dt="2022-10-28T12:36:17.336" v="48" actId="478"/>
      <pc:docMkLst>
        <pc:docMk/>
      </pc:docMkLst>
      <pc:sldChg chg="delSp mod">
        <pc:chgData name="Philippa Hartley" userId="2a2506f4-19e7-4777-8767-f0efb84bcc1f" providerId="ADAL" clId="{B6DB8B71-8A21-474C-AEF9-B5BB3D053DD1}" dt="2022-10-28T12:36:04.640" v="47" actId="478"/>
        <pc:sldMkLst>
          <pc:docMk/>
          <pc:sldMk cId="0" sldId="294"/>
        </pc:sldMkLst>
        <pc:spChg chg="del">
          <ac:chgData name="Philippa Hartley" userId="2a2506f4-19e7-4777-8767-f0efb84bcc1f" providerId="ADAL" clId="{B6DB8B71-8A21-474C-AEF9-B5BB3D053DD1}" dt="2022-10-28T12:36:04.640" v="47" actId="478"/>
          <ac:spMkLst>
            <pc:docMk/>
            <pc:sldMk cId="0" sldId="294"/>
            <ac:spMk id="2" creationId="{73341F03-B99F-DEAB-A0E3-F6F57DCBA049}"/>
          </ac:spMkLst>
        </pc:spChg>
      </pc:sldChg>
      <pc:sldChg chg="delSp mod">
        <pc:chgData name="Philippa Hartley" userId="2a2506f4-19e7-4777-8767-f0efb84bcc1f" providerId="ADAL" clId="{B6DB8B71-8A21-474C-AEF9-B5BB3D053DD1}" dt="2022-10-28T12:35:38.109" v="45" actId="478"/>
        <pc:sldMkLst>
          <pc:docMk/>
          <pc:sldMk cId="0" sldId="333"/>
        </pc:sldMkLst>
        <pc:spChg chg="del">
          <ac:chgData name="Philippa Hartley" userId="2a2506f4-19e7-4777-8767-f0efb84bcc1f" providerId="ADAL" clId="{B6DB8B71-8A21-474C-AEF9-B5BB3D053DD1}" dt="2022-10-28T12:35:38.109" v="45" actId="478"/>
          <ac:spMkLst>
            <pc:docMk/>
            <pc:sldMk cId="0" sldId="333"/>
            <ac:spMk id="2" creationId="{73341F03-B99F-DEAB-A0E3-F6F57DCBA049}"/>
          </ac:spMkLst>
        </pc:spChg>
      </pc:sldChg>
      <pc:sldChg chg="delSp mod">
        <pc:chgData name="Philippa Hartley" userId="2a2506f4-19e7-4777-8767-f0efb84bcc1f" providerId="ADAL" clId="{B6DB8B71-8A21-474C-AEF9-B5BB3D053DD1}" dt="2022-10-28T12:35:52.195" v="46" actId="478"/>
        <pc:sldMkLst>
          <pc:docMk/>
          <pc:sldMk cId="0" sldId="334"/>
        </pc:sldMkLst>
        <pc:spChg chg="del">
          <ac:chgData name="Philippa Hartley" userId="2a2506f4-19e7-4777-8767-f0efb84bcc1f" providerId="ADAL" clId="{B6DB8B71-8A21-474C-AEF9-B5BB3D053DD1}" dt="2022-10-28T12:35:52.195" v="46" actId="478"/>
          <ac:spMkLst>
            <pc:docMk/>
            <pc:sldMk cId="0" sldId="334"/>
            <ac:spMk id="2" creationId="{73341F03-B99F-DEAB-A0E3-F6F57DCBA049}"/>
          </ac:spMkLst>
        </pc:spChg>
      </pc:sldChg>
      <pc:sldChg chg="delSp mod">
        <pc:chgData name="Philippa Hartley" userId="2a2506f4-19e7-4777-8767-f0efb84bcc1f" providerId="ADAL" clId="{B6DB8B71-8A21-474C-AEF9-B5BB3D053DD1}" dt="2022-10-28T12:36:17.336" v="48" actId="478"/>
        <pc:sldMkLst>
          <pc:docMk/>
          <pc:sldMk cId="0" sldId="335"/>
        </pc:sldMkLst>
        <pc:spChg chg="del">
          <ac:chgData name="Philippa Hartley" userId="2a2506f4-19e7-4777-8767-f0efb84bcc1f" providerId="ADAL" clId="{B6DB8B71-8A21-474C-AEF9-B5BB3D053DD1}" dt="2022-10-28T12:36:17.336" v="48" actId="478"/>
          <ac:spMkLst>
            <pc:docMk/>
            <pc:sldMk cId="0" sldId="335"/>
            <ac:spMk id="2" creationId="{73341F03-B99F-DEAB-A0E3-F6F57DCBA049}"/>
          </ac:spMkLst>
        </pc:spChg>
      </pc:sldChg>
      <pc:sldChg chg="addSp delSp modSp mod">
        <pc:chgData name="Philippa Hartley" userId="2a2506f4-19e7-4777-8767-f0efb84bcc1f" providerId="ADAL" clId="{B6DB8B71-8A21-474C-AEF9-B5BB3D053DD1}" dt="2022-10-19T14:26:07.298" v="44" actId="1076"/>
        <pc:sldMkLst>
          <pc:docMk/>
          <pc:sldMk cId="3489312122" sldId="341"/>
        </pc:sldMkLst>
        <pc:spChg chg="mod">
          <ac:chgData name="Philippa Hartley" userId="2a2506f4-19e7-4777-8767-f0efb84bcc1f" providerId="ADAL" clId="{B6DB8B71-8A21-474C-AEF9-B5BB3D053DD1}" dt="2022-10-19T14:25:52.671" v="41" actId="207"/>
          <ac:spMkLst>
            <pc:docMk/>
            <pc:sldMk cId="3489312122" sldId="341"/>
            <ac:spMk id="2" creationId="{00000000-0000-0000-0000-000000000000}"/>
          </ac:spMkLst>
        </pc:spChg>
        <pc:spChg chg="del">
          <ac:chgData name="Philippa Hartley" userId="2a2506f4-19e7-4777-8767-f0efb84bcc1f" providerId="ADAL" clId="{B6DB8B71-8A21-474C-AEF9-B5BB3D053DD1}" dt="2022-10-19T14:24:38.791" v="23" actId="478"/>
          <ac:spMkLst>
            <pc:docMk/>
            <pc:sldMk cId="3489312122" sldId="341"/>
            <ac:spMk id="3" creationId="{5AE41798-306C-DC99-10BF-A9A69E3B52F3}"/>
          </ac:spMkLst>
        </pc:spChg>
        <pc:spChg chg="del">
          <ac:chgData name="Philippa Hartley" userId="2a2506f4-19e7-4777-8767-f0efb84bcc1f" providerId="ADAL" clId="{B6DB8B71-8A21-474C-AEF9-B5BB3D053DD1}" dt="2022-10-19T14:24:22.231" v="12" actId="478"/>
          <ac:spMkLst>
            <pc:docMk/>
            <pc:sldMk cId="3489312122" sldId="341"/>
            <ac:spMk id="7" creationId="{FF52C7F7-1AA4-7AD1-70E2-D6B540614FBC}"/>
          </ac:spMkLst>
        </pc:spChg>
        <pc:spChg chg="del">
          <ac:chgData name="Philippa Hartley" userId="2a2506f4-19e7-4777-8767-f0efb84bcc1f" providerId="ADAL" clId="{B6DB8B71-8A21-474C-AEF9-B5BB3D053DD1}" dt="2022-10-19T14:24:41.161" v="24" actId="478"/>
          <ac:spMkLst>
            <pc:docMk/>
            <pc:sldMk cId="3489312122" sldId="341"/>
            <ac:spMk id="8" creationId="{E1A9D8C2-3B0B-F608-3087-C2AC34686882}"/>
          </ac:spMkLst>
        </pc:spChg>
        <pc:spChg chg="mod">
          <ac:chgData name="Philippa Hartley" userId="2a2506f4-19e7-4777-8767-f0efb84bcc1f" providerId="ADAL" clId="{B6DB8B71-8A21-474C-AEF9-B5BB3D053DD1}" dt="2022-10-19T14:24:15.598" v="8" actId="20577"/>
          <ac:spMkLst>
            <pc:docMk/>
            <pc:sldMk cId="3489312122" sldId="341"/>
            <ac:spMk id="9" creationId="{AB6AEE5A-2102-A2E8-8F99-EA751F9EB63C}"/>
          </ac:spMkLst>
        </pc:spChg>
        <pc:spChg chg="mod">
          <ac:chgData name="Philippa Hartley" userId="2a2506f4-19e7-4777-8767-f0efb84bcc1f" providerId="ADAL" clId="{B6DB8B71-8A21-474C-AEF9-B5BB3D053DD1}" dt="2022-10-19T14:24:55.392" v="31" actId="1076"/>
          <ac:spMkLst>
            <pc:docMk/>
            <pc:sldMk cId="3489312122" sldId="341"/>
            <ac:spMk id="10" creationId="{B6EC78B3-BE0C-1324-2797-8E032B29D1AB}"/>
          </ac:spMkLst>
        </pc:spChg>
        <pc:spChg chg="mod">
          <ac:chgData name="Philippa Hartley" userId="2a2506f4-19e7-4777-8767-f0efb84bcc1f" providerId="ADAL" clId="{B6DB8B71-8A21-474C-AEF9-B5BB3D053DD1}" dt="2022-10-19T14:25:01.656" v="32" actId="1076"/>
          <ac:spMkLst>
            <pc:docMk/>
            <pc:sldMk cId="3489312122" sldId="341"/>
            <ac:spMk id="15" creationId="{012BEF4D-5420-27E5-AD3E-7F2B85D3B982}"/>
          </ac:spMkLst>
        </pc:spChg>
        <pc:spChg chg="mod">
          <ac:chgData name="Philippa Hartley" userId="2a2506f4-19e7-4777-8767-f0efb84bcc1f" providerId="ADAL" clId="{B6DB8B71-8A21-474C-AEF9-B5BB3D053DD1}" dt="2022-10-19T14:24:09.839" v="1" actId="14100"/>
          <ac:spMkLst>
            <pc:docMk/>
            <pc:sldMk cId="3489312122" sldId="341"/>
            <ac:spMk id="16" creationId="{B016E28D-EE1F-6017-8AED-DD8E758BAABC}"/>
          </ac:spMkLst>
        </pc:spChg>
        <pc:spChg chg="mod">
          <ac:chgData name="Philippa Hartley" userId="2a2506f4-19e7-4777-8767-f0efb84bcc1f" providerId="ADAL" clId="{B6DB8B71-8A21-474C-AEF9-B5BB3D053DD1}" dt="2022-10-19T14:25:16.632" v="34" actId="1076"/>
          <ac:spMkLst>
            <pc:docMk/>
            <pc:sldMk cId="3489312122" sldId="341"/>
            <ac:spMk id="17" creationId="{2C1A7CD3-22C4-2C35-98BD-B7014274854A}"/>
          </ac:spMkLst>
        </pc:spChg>
        <pc:spChg chg="mod">
          <ac:chgData name="Philippa Hartley" userId="2a2506f4-19e7-4777-8767-f0efb84bcc1f" providerId="ADAL" clId="{B6DB8B71-8A21-474C-AEF9-B5BB3D053DD1}" dt="2022-10-19T14:25:07.584" v="33" actId="1076"/>
          <ac:spMkLst>
            <pc:docMk/>
            <pc:sldMk cId="3489312122" sldId="341"/>
            <ac:spMk id="18" creationId="{39AB69CF-E63E-7010-CECC-0F826C9C3EE1}"/>
          </ac:spMkLst>
        </pc:spChg>
        <pc:spChg chg="del">
          <ac:chgData name="Philippa Hartley" userId="2a2506f4-19e7-4777-8767-f0efb84bcc1f" providerId="ADAL" clId="{B6DB8B71-8A21-474C-AEF9-B5BB3D053DD1}" dt="2022-10-19T14:24:19.418" v="9" actId="478"/>
          <ac:spMkLst>
            <pc:docMk/>
            <pc:sldMk cId="3489312122" sldId="341"/>
            <ac:spMk id="19" creationId="{0926A54E-F52B-7939-1A7F-21101CB79E0C}"/>
          </ac:spMkLst>
        </pc:spChg>
        <pc:spChg chg="del">
          <ac:chgData name="Philippa Hartley" userId="2a2506f4-19e7-4777-8767-f0efb84bcc1f" providerId="ADAL" clId="{B6DB8B71-8A21-474C-AEF9-B5BB3D053DD1}" dt="2022-10-19T14:24:24.518" v="13" actId="478"/>
          <ac:spMkLst>
            <pc:docMk/>
            <pc:sldMk cId="3489312122" sldId="341"/>
            <ac:spMk id="22" creationId="{10A1D63E-93A1-D18F-168D-0CA1664A4855}"/>
          </ac:spMkLst>
        </pc:spChg>
        <pc:spChg chg="del">
          <ac:chgData name="Philippa Hartley" userId="2a2506f4-19e7-4777-8767-f0efb84bcc1f" providerId="ADAL" clId="{B6DB8B71-8A21-474C-AEF9-B5BB3D053DD1}" dt="2022-10-19T14:24:44.647" v="26" actId="478"/>
          <ac:spMkLst>
            <pc:docMk/>
            <pc:sldMk cId="3489312122" sldId="341"/>
            <ac:spMk id="23" creationId="{AAAD5973-361A-915C-F467-13A46CDDC7F0}"/>
          </ac:spMkLst>
        </pc:spChg>
        <pc:spChg chg="del">
          <ac:chgData name="Philippa Hartley" userId="2a2506f4-19e7-4777-8767-f0efb84bcc1f" providerId="ADAL" clId="{B6DB8B71-8A21-474C-AEF9-B5BB3D053DD1}" dt="2022-10-19T14:24:47.322" v="28" actId="478"/>
          <ac:spMkLst>
            <pc:docMk/>
            <pc:sldMk cId="3489312122" sldId="341"/>
            <ac:spMk id="24" creationId="{A6EC712C-E940-C91B-2E48-001B1A3E8D54}"/>
          </ac:spMkLst>
        </pc:spChg>
        <pc:spChg chg="del">
          <ac:chgData name="Philippa Hartley" userId="2a2506f4-19e7-4777-8767-f0efb84bcc1f" providerId="ADAL" clId="{B6DB8B71-8A21-474C-AEF9-B5BB3D053DD1}" dt="2022-10-19T14:24:48.895" v="29" actId="478"/>
          <ac:spMkLst>
            <pc:docMk/>
            <pc:sldMk cId="3489312122" sldId="341"/>
            <ac:spMk id="25" creationId="{D1B7178E-CF97-0B88-B3F2-680478A104A4}"/>
          </ac:spMkLst>
        </pc:spChg>
        <pc:spChg chg="del">
          <ac:chgData name="Philippa Hartley" userId="2a2506f4-19e7-4777-8767-f0efb84bcc1f" providerId="ADAL" clId="{B6DB8B71-8A21-474C-AEF9-B5BB3D053DD1}" dt="2022-10-19T14:24:50.017" v="30" actId="478"/>
          <ac:spMkLst>
            <pc:docMk/>
            <pc:sldMk cId="3489312122" sldId="341"/>
            <ac:spMk id="26" creationId="{77CEDF03-ABBD-A202-7EEF-2AB93CF3CC10}"/>
          </ac:spMkLst>
        </pc:spChg>
        <pc:spChg chg="del">
          <ac:chgData name="Philippa Hartley" userId="2a2506f4-19e7-4777-8767-f0efb84bcc1f" providerId="ADAL" clId="{B6DB8B71-8A21-474C-AEF9-B5BB3D053DD1}" dt="2022-10-19T14:24:46.191" v="27" actId="478"/>
          <ac:spMkLst>
            <pc:docMk/>
            <pc:sldMk cId="3489312122" sldId="341"/>
            <ac:spMk id="27" creationId="{AE60BF85-1D1F-82E7-F005-2F5EAD7C1BE6}"/>
          </ac:spMkLst>
        </pc:spChg>
        <pc:spChg chg="del">
          <ac:chgData name="Philippa Hartley" userId="2a2506f4-19e7-4777-8767-f0efb84bcc1f" providerId="ADAL" clId="{B6DB8B71-8A21-474C-AEF9-B5BB3D053DD1}" dt="2022-10-19T14:24:26.049" v="14" actId="478"/>
          <ac:spMkLst>
            <pc:docMk/>
            <pc:sldMk cId="3489312122" sldId="341"/>
            <ac:spMk id="28" creationId="{E4CBC9C5-219C-4E8E-D45F-3F9A70970BDC}"/>
          </ac:spMkLst>
        </pc:spChg>
        <pc:spChg chg="del">
          <ac:chgData name="Philippa Hartley" userId="2a2506f4-19e7-4777-8767-f0efb84bcc1f" providerId="ADAL" clId="{B6DB8B71-8A21-474C-AEF9-B5BB3D053DD1}" dt="2022-10-19T14:24:33.003" v="19" actId="478"/>
          <ac:spMkLst>
            <pc:docMk/>
            <pc:sldMk cId="3489312122" sldId="341"/>
            <ac:spMk id="29" creationId="{85439307-6566-0264-F6A2-84C296494259}"/>
          </ac:spMkLst>
        </pc:spChg>
        <pc:spChg chg="del">
          <ac:chgData name="Philippa Hartley" userId="2a2506f4-19e7-4777-8767-f0efb84bcc1f" providerId="ADAL" clId="{B6DB8B71-8A21-474C-AEF9-B5BB3D053DD1}" dt="2022-10-19T14:24:35.486" v="21" actId="478"/>
          <ac:spMkLst>
            <pc:docMk/>
            <pc:sldMk cId="3489312122" sldId="341"/>
            <ac:spMk id="30" creationId="{F6E4D5F9-2B66-547B-D580-419327E51A26}"/>
          </ac:spMkLst>
        </pc:spChg>
        <pc:spChg chg="del">
          <ac:chgData name="Philippa Hartley" userId="2a2506f4-19e7-4777-8767-f0efb84bcc1f" providerId="ADAL" clId="{B6DB8B71-8A21-474C-AEF9-B5BB3D053DD1}" dt="2022-10-19T14:24:34.304" v="20" actId="478"/>
          <ac:spMkLst>
            <pc:docMk/>
            <pc:sldMk cId="3489312122" sldId="341"/>
            <ac:spMk id="31" creationId="{B92110A1-797D-1A2A-5383-35647CB2AF69}"/>
          </ac:spMkLst>
        </pc:spChg>
        <pc:spChg chg="del">
          <ac:chgData name="Philippa Hartley" userId="2a2506f4-19e7-4777-8767-f0efb84bcc1f" providerId="ADAL" clId="{B6DB8B71-8A21-474C-AEF9-B5BB3D053DD1}" dt="2022-10-19T14:24:30.503" v="17" actId="478"/>
          <ac:spMkLst>
            <pc:docMk/>
            <pc:sldMk cId="3489312122" sldId="341"/>
            <ac:spMk id="32" creationId="{87DCE1D2-1D47-45C0-B936-FCEDCDEB4140}"/>
          </ac:spMkLst>
        </pc:spChg>
        <pc:spChg chg="del">
          <ac:chgData name="Philippa Hartley" userId="2a2506f4-19e7-4777-8767-f0efb84bcc1f" providerId="ADAL" clId="{B6DB8B71-8A21-474C-AEF9-B5BB3D053DD1}" dt="2022-10-19T14:24:36.798" v="22" actId="478"/>
          <ac:spMkLst>
            <pc:docMk/>
            <pc:sldMk cId="3489312122" sldId="341"/>
            <ac:spMk id="33" creationId="{13F5DEAA-3397-8A2E-1DB3-40AB79F627E8}"/>
          </ac:spMkLst>
        </pc:spChg>
        <pc:spChg chg="del">
          <ac:chgData name="Philippa Hartley" userId="2a2506f4-19e7-4777-8767-f0efb84bcc1f" providerId="ADAL" clId="{B6DB8B71-8A21-474C-AEF9-B5BB3D053DD1}" dt="2022-10-19T14:24:27.705" v="15" actId="478"/>
          <ac:spMkLst>
            <pc:docMk/>
            <pc:sldMk cId="3489312122" sldId="341"/>
            <ac:spMk id="34" creationId="{65645421-388E-D086-F95B-992440B7A424}"/>
          </ac:spMkLst>
        </pc:spChg>
        <pc:spChg chg="del">
          <ac:chgData name="Philippa Hartley" userId="2a2506f4-19e7-4777-8767-f0efb84bcc1f" providerId="ADAL" clId="{B6DB8B71-8A21-474C-AEF9-B5BB3D053DD1}" dt="2022-10-19T14:24:31.703" v="18" actId="478"/>
          <ac:spMkLst>
            <pc:docMk/>
            <pc:sldMk cId="3489312122" sldId="341"/>
            <ac:spMk id="35" creationId="{55615AB7-C21B-CC12-E906-8F3B8C5CD652}"/>
          </ac:spMkLst>
        </pc:spChg>
        <pc:spChg chg="del">
          <ac:chgData name="Philippa Hartley" userId="2a2506f4-19e7-4777-8767-f0efb84bcc1f" providerId="ADAL" clId="{B6DB8B71-8A21-474C-AEF9-B5BB3D053DD1}" dt="2022-10-19T14:24:29.159" v="16" actId="478"/>
          <ac:spMkLst>
            <pc:docMk/>
            <pc:sldMk cId="3489312122" sldId="341"/>
            <ac:spMk id="36" creationId="{D9A09671-B4BB-DAE0-0D77-0956B4E343BD}"/>
          </ac:spMkLst>
        </pc:spChg>
        <pc:spChg chg="del">
          <ac:chgData name="Philippa Hartley" userId="2a2506f4-19e7-4777-8767-f0efb84bcc1f" providerId="ADAL" clId="{B6DB8B71-8A21-474C-AEF9-B5BB3D053DD1}" dt="2022-10-19T14:24:42.703" v="25" actId="478"/>
          <ac:spMkLst>
            <pc:docMk/>
            <pc:sldMk cId="3489312122" sldId="341"/>
            <ac:spMk id="37" creationId="{47DC40F5-03C3-F970-F1B4-5170ACF21252}"/>
          </ac:spMkLst>
        </pc:spChg>
        <pc:spChg chg="mod">
          <ac:chgData name="Philippa Hartley" userId="2a2506f4-19e7-4777-8767-f0efb84bcc1f" providerId="ADAL" clId="{B6DB8B71-8A21-474C-AEF9-B5BB3D053DD1}" dt="2022-10-19T14:25:20.792" v="35" actId="1076"/>
          <ac:spMkLst>
            <pc:docMk/>
            <pc:sldMk cId="3489312122" sldId="341"/>
            <ac:spMk id="38" creationId="{5DC665F7-E8FA-F98B-66F3-5A29AED60AC9}"/>
          </ac:spMkLst>
        </pc:spChg>
        <pc:spChg chg="mod">
          <ac:chgData name="Philippa Hartley" userId="2a2506f4-19e7-4777-8767-f0efb84bcc1f" providerId="ADAL" clId="{B6DB8B71-8A21-474C-AEF9-B5BB3D053DD1}" dt="2022-10-19T14:25:46.041" v="40" actId="1076"/>
          <ac:spMkLst>
            <pc:docMk/>
            <pc:sldMk cId="3489312122" sldId="341"/>
            <ac:spMk id="39" creationId="{67A59AA4-D420-4E54-5109-8F2EA727FC3F}"/>
          </ac:spMkLst>
        </pc:spChg>
        <pc:spChg chg="mod">
          <ac:chgData name="Philippa Hartley" userId="2a2506f4-19e7-4777-8767-f0efb84bcc1f" providerId="ADAL" clId="{B6DB8B71-8A21-474C-AEF9-B5BB3D053DD1}" dt="2022-10-19T14:25:27.360" v="36" actId="1076"/>
          <ac:spMkLst>
            <pc:docMk/>
            <pc:sldMk cId="3489312122" sldId="341"/>
            <ac:spMk id="40" creationId="{DA1FE937-41F1-FAFA-86E6-62F1A1665672}"/>
          </ac:spMkLst>
        </pc:spChg>
        <pc:picChg chg="del">
          <ac:chgData name="Philippa Hartley" userId="2a2506f4-19e7-4777-8767-f0efb84bcc1f" providerId="ADAL" clId="{B6DB8B71-8A21-474C-AEF9-B5BB3D053DD1}" dt="2022-10-19T14:26:01.665" v="42" actId="478"/>
          <ac:picMkLst>
            <pc:docMk/>
            <pc:sldMk cId="3489312122" sldId="341"/>
            <ac:picMk id="4" creationId="{6F7EF1FC-118D-F5F0-4F34-FB4159AEAA44}"/>
          </ac:picMkLst>
        </pc:picChg>
        <pc:picChg chg="del">
          <ac:chgData name="Philippa Hartley" userId="2a2506f4-19e7-4777-8767-f0efb84bcc1f" providerId="ADAL" clId="{B6DB8B71-8A21-474C-AEF9-B5BB3D053DD1}" dt="2022-10-19T14:24:21.014" v="11" actId="478"/>
          <ac:picMkLst>
            <pc:docMk/>
            <pc:sldMk cId="3489312122" sldId="341"/>
            <ac:picMk id="5" creationId="{64DD9819-9379-C6DC-091E-4D49D4CDD9D0}"/>
          </ac:picMkLst>
        </pc:picChg>
        <pc:picChg chg="del">
          <ac:chgData name="Philippa Hartley" userId="2a2506f4-19e7-4777-8767-f0efb84bcc1f" providerId="ADAL" clId="{B6DB8B71-8A21-474C-AEF9-B5BB3D053DD1}" dt="2022-10-19T14:24:20.231" v="10" actId="478"/>
          <ac:picMkLst>
            <pc:docMk/>
            <pc:sldMk cId="3489312122" sldId="341"/>
            <ac:picMk id="6" creationId="{9CFBA5AA-49DB-F697-45E0-7981930DD4ED}"/>
          </ac:picMkLst>
        </pc:picChg>
        <pc:picChg chg="add mod">
          <ac:chgData name="Philippa Hartley" userId="2a2506f4-19e7-4777-8767-f0efb84bcc1f" providerId="ADAL" clId="{B6DB8B71-8A21-474C-AEF9-B5BB3D053DD1}" dt="2022-10-19T14:26:07.298" v="44" actId="1076"/>
          <ac:picMkLst>
            <pc:docMk/>
            <pc:sldMk cId="3489312122" sldId="341"/>
            <ac:picMk id="12" creationId="{5596BDCC-BAC9-1029-2883-FB8A42C2C0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skillsbuilderpartnership.wistia.com/medias/folu9nyiog"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67f4qr5jod"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killsbuilder.org/universal-framework/aiming-high"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skillsbuilder.org/universal-framework/problem-solvin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p>
          <a:p>
            <a:endParaRPr lang="en-GB"/>
          </a:p>
          <a:p>
            <a:r>
              <a:rPr lang="en-GB" b="1"/>
              <a:t>Aims:</a:t>
            </a:r>
            <a:endParaRPr lang="en-GB"/>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pPr marL="0" indent="0">
              <a:buFontTx/>
              <a:buNone/>
            </a:pPr>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94577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MYPATH are a series of fabulous videos designed to inspire students in a variety of jobs</a:t>
            </a:r>
          </a:p>
          <a:p>
            <a:endParaRPr lang="en-US" dirty="0"/>
          </a:p>
          <a:p>
            <a:r>
              <a:rPr lang="en-US" dirty="0">
                <a:hlinkClick r:id="rId3"/>
              </a:rPr>
              <a:t>https://www.mypathcareersuk.com/other-careers-videos</a:t>
            </a:r>
            <a:endParaRPr lang="en-US" dirty="0"/>
          </a:p>
          <a:p>
            <a:endParaRPr lang="en-US" dirty="0"/>
          </a:p>
          <a:p>
            <a:r>
              <a:rPr lang="en-US" dirty="0"/>
              <a:t>Inspire students with these clips </a:t>
            </a:r>
          </a:p>
          <a:p>
            <a:endParaRPr lang="en-US"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11</a:t>
            </a:fld>
            <a:endParaRPr lang="en-GB"/>
          </a:p>
        </p:txBody>
      </p:sp>
    </p:spTree>
    <p:extLst>
      <p:ext uri="{BB962C8B-B14F-4D97-AF65-F5344CB8AC3E}">
        <p14:creationId xmlns:p14="http://schemas.microsoft.com/office/powerpoint/2010/main" val="30522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Physics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13</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814" name="Google Shape;81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838" name="Google Shape;83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862" name="Google Shape;86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886" name="Google Shape;88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18</a:t>
            </a:fld>
            <a:endParaRPr lang="en-GB"/>
          </a:p>
        </p:txBody>
      </p:sp>
    </p:spTree>
    <p:extLst>
      <p:ext uri="{BB962C8B-B14F-4D97-AF65-F5344CB8AC3E}">
        <p14:creationId xmlns:p14="http://schemas.microsoft.com/office/powerpoint/2010/main" val="358433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a:t>
            </a:r>
            <a:r>
              <a:rPr lang="en-GB" err="1">
                <a:hlinkClick r:id="rId5"/>
              </a:rPr>
              <a:t>Technicals</a:t>
            </a:r>
            <a:r>
              <a:rPr lang="en-GB">
                <a:hlinkClick r:id="rId5"/>
              </a:rPr>
              <a:t>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Physics should be included in the curriculum from P5 of your subject guide:</a:t>
            </a:r>
          </a:p>
          <a:p>
            <a:pPr marL="171450" indent="-171450">
              <a:buFont typeface="Arial"/>
              <a:buChar char="•"/>
            </a:pPr>
            <a:r>
              <a:rPr lang="en-GB"/>
              <a:t>Biology is the study of life and living organisms so by studying it you will have a better understanding of the world around you, the dangers of human consequences on the environment and therefore effect change. </a:t>
            </a:r>
          </a:p>
          <a:p>
            <a:r>
              <a:rPr lang="en-GB"/>
              <a:t>• Biology helps us understand our bodies and the changes occurring in them, to thrive and survive (development of medicine) It requires practical based science as well as lab based. </a:t>
            </a:r>
          </a:p>
          <a:p>
            <a:r>
              <a:rPr lang="en-GB"/>
              <a:t>• Biology builds your skills in organisation, research, problem solving and analysing. </a:t>
            </a:r>
          </a:p>
          <a:p>
            <a:r>
              <a:rPr lang="en-GB"/>
              <a:t>• Helps us connect to the world in which we are living and interrelate with all other life forms. </a:t>
            </a:r>
          </a:p>
          <a:p>
            <a:r>
              <a:rPr lang="en-GB"/>
              <a:t>• Biology is a core science which supports students wanting to go on to a range of jobs: Animal Behaviour Scientist, Biochemist, Ecologist, Environmental Manager, Food and Drink Technologist, Genetics Technician, Marine Biologist, and a variety of careers related to sport, exercise and health</a:t>
            </a: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20</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endParaRPr lang="en-GB">
              <a:cs typeface="Calibri"/>
            </a:endParaRPr>
          </a:p>
          <a:p>
            <a:r>
              <a:rPr lang="en-GB"/>
              <a:t>  </a:t>
            </a:r>
          </a:p>
          <a:p>
            <a:r>
              <a:rPr lang="en-GB"/>
              <a:t>Go to </a:t>
            </a:r>
            <a:r>
              <a:rPr lang="en-GB">
                <a:hlinkClick r:id="rId3"/>
              </a:rPr>
              <a:t>https://discoveruni.gov.uk/</a:t>
            </a:r>
            <a:r>
              <a:rPr lang="en-GB"/>
              <a:t> [side box or similar ‘there’s lots of helpful advice and guidance on the site helping you understand if higher education is right for you’] </a:t>
            </a:r>
          </a:p>
          <a:p>
            <a:pPr marL="171450" indent="-171450">
              <a:buFont typeface="Arial"/>
              <a:buChar char="•"/>
            </a:pPr>
            <a:r>
              <a:rPr lang="en-GB"/>
              <a:t>Got a subject in mind? [alternatively, you could explore a certain subject here] search for a course or subject </a:t>
            </a:r>
          </a:p>
          <a:p>
            <a:pPr marL="171450" indent="-171450">
              <a:buFont typeface="Arial"/>
              <a:buChar char="•"/>
            </a:pPr>
            <a:r>
              <a:rPr lang="en-GB"/>
              <a:t>You should get a page of search results, you can filter these by university or college, whether you want to study full or part time or perhaps you want to see that courses are near you </a:t>
            </a:r>
          </a:p>
          <a:p>
            <a:pPr marL="171450" indent="-171450">
              <a:buFont typeface="Arial"/>
              <a:buChar char="•"/>
            </a:pPr>
            <a:r>
              <a:rPr lang="en-GB"/>
              <a:t>Once you have had a look at a few different courses and subjects now  it time to compare some side by side </a:t>
            </a:r>
          </a:p>
          <a:p>
            <a:pPr marL="171450" indent="-171450">
              <a:buFont typeface="Arial"/>
              <a:buChar char="•"/>
            </a:pPr>
            <a:r>
              <a:rPr lang="en-GB"/>
              <a:t>Check out this video which shows you how to use our comparison tool </a:t>
            </a:r>
            <a:r>
              <a:rPr lang="en-GB">
                <a:hlinkClick r:id="rId4"/>
              </a:rPr>
              <a:t>https://youtu.be/dBFzCQgTp8I</a:t>
            </a:r>
            <a:r>
              <a:rPr lang="en-GB"/>
              <a:t> or you can read our Guide </a:t>
            </a:r>
            <a:r>
              <a:rPr lang="en-GB">
                <a:hlinkClick r:id="rId5"/>
              </a:rPr>
              <a:t>https://discoveruni.gov.uk/about-our-data/guidance-comparing-courses/</a:t>
            </a:r>
            <a:r>
              <a:rPr lang="en-GB"/>
              <a:t> </a:t>
            </a:r>
            <a:endParaRPr lang="en-GB">
              <a:cs typeface="Calibri"/>
            </a:endParaRPr>
          </a:p>
          <a:p>
            <a:pPr marL="171450" indent="-171450">
              <a:buFont typeface="Arial"/>
              <a:buChar char="•"/>
            </a:pPr>
            <a:r>
              <a:rPr lang="en-GB"/>
              <a:t>Pick 5 courses and add these as a saved course (not sure how to do this, take a look at the guidance above), remember to also take a look at course page links at the bottom for even more information on things like accommodation and how the course is taught </a:t>
            </a:r>
          </a:p>
          <a:p>
            <a:pPr marL="171450" indent="-171450">
              <a:buFont typeface="Arial"/>
              <a:buChar char="•"/>
            </a:pPr>
            <a:r>
              <a:rPr lang="en-GB"/>
              <a:t>Once you have your chosen five side by side, try to answer the following questions [NOTE TO TEACHER, THESE CAN BE EDITED TO REFLECT YEAR GROUP] </a:t>
            </a:r>
          </a:p>
          <a:p>
            <a:r>
              <a:rPr lang="en-GB"/>
              <a:t>  </a:t>
            </a:r>
            <a:endParaRPr lang="en-GB">
              <a:cs typeface="Calibri"/>
            </a:endParaRPr>
          </a:p>
          <a:p>
            <a:pPr lvl="2"/>
            <a:r>
              <a:rPr lang="en-GB"/>
              <a:t> </a:t>
            </a:r>
            <a:endParaRPr lang="en-GB">
              <a:cs typeface="Calibri"/>
            </a:endParaRPr>
          </a:p>
          <a:p>
            <a:pPr indent="-171450"/>
            <a:r>
              <a:rPr lang="en-GB"/>
              <a:t>Research and comprehension, numeric and basic statistical </a:t>
            </a:r>
            <a:endParaRPr lang="en-GB">
              <a:cs typeface="Calibri"/>
            </a:endParaRPr>
          </a:p>
          <a:p>
            <a:pPr marL="171450" indent="-171450">
              <a:buFont typeface="Arial"/>
              <a:buChar char="•"/>
            </a:pPr>
            <a:r>
              <a:rPr lang="en-GB"/>
              <a:t>What kinds of qualifications do students on the course have when they start the course? </a:t>
            </a:r>
            <a:endParaRPr lang="en-GB">
              <a:cs typeface="Calibri"/>
            </a:endParaRPr>
          </a:p>
          <a:p>
            <a:pPr marL="171450" indent="-171450">
              <a:buFont typeface="Arial"/>
              <a:buChar char="•"/>
            </a:pPr>
            <a:r>
              <a:rPr lang="en-GB"/>
              <a:t>How many have a placement year? </a:t>
            </a:r>
            <a:endParaRPr lang="en-GB">
              <a:cs typeface="Calibri"/>
            </a:endParaRPr>
          </a:p>
          <a:p>
            <a:pPr marL="171450" indent="-171450">
              <a:buFont typeface="Arial"/>
              <a:buChar char="•"/>
            </a:pPr>
            <a:r>
              <a:rPr lang="en-GB"/>
              <a:t>How many courses let you study abroad? </a:t>
            </a:r>
            <a:endParaRPr lang="en-GB">
              <a:cs typeface="Calibri"/>
            </a:endParaRPr>
          </a:p>
          <a:p>
            <a:pPr marL="171450" indent="-171450">
              <a:buFont typeface="Arial"/>
              <a:buChar char="•"/>
            </a:pPr>
            <a:r>
              <a:rPr lang="en-GB"/>
              <a:t>Which has the highest student satisfaction rating? How do you know this? </a:t>
            </a:r>
            <a:endParaRPr lang="en-GB">
              <a:cs typeface="Calibri"/>
            </a:endParaRPr>
          </a:p>
          <a:p>
            <a:pPr marL="171450" indent="-171450">
              <a:buFont typeface="Arial"/>
              <a:buChar char="•"/>
            </a:pPr>
            <a:r>
              <a:rPr lang="en-GB"/>
              <a:t>What kinds of job do graduates from this course go on to? </a:t>
            </a:r>
            <a:endParaRPr lang="en-GB">
              <a:cs typeface="Calibri"/>
            </a:endParaRPr>
          </a:p>
          <a:p>
            <a:pPr marL="171450" indent="-171450">
              <a:buFont typeface="Arial"/>
              <a:buChar char="•"/>
            </a:pPr>
            <a:r>
              <a:rPr lang="en-GB"/>
              <a:t>Which course has the highest salary after three years? Is this higher or lower than the national average? </a:t>
            </a:r>
            <a:endParaRPr lang="en-GB">
              <a:cs typeface="Calibri"/>
            </a:endParaRPr>
          </a:p>
          <a:p>
            <a:pPr marL="171450" indent="-171450">
              <a:buFont typeface="Arial"/>
              <a:buChar char="•"/>
            </a:pPr>
            <a:r>
              <a:rPr lang="en-GB"/>
              <a:t>Choose your favourite course and explain why you chose this course over the others? </a:t>
            </a:r>
            <a:endParaRPr lang="en-GB">
              <a:cs typeface="Calibri"/>
            </a:endParaRPr>
          </a:p>
          <a:p>
            <a:pPr lvl="3"/>
            <a:r>
              <a:rPr lang="en-GB"/>
              <a:t>  </a:t>
            </a:r>
            <a:endParaRPr lang="en-GB">
              <a:cs typeface="Calibri"/>
            </a:endParaRPr>
          </a:p>
          <a:p>
            <a:pPr lvl="3"/>
            <a:r>
              <a:rPr lang="en-GB"/>
              <a:t>  </a:t>
            </a:r>
            <a:endParaRPr lang="en-GB">
              <a:cs typeface="Calibri"/>
            </a:endParaRPr>
          </a:p>
          <a:p>
            <a:pPr lvl="3"/>
            <a:r>
              <a:rPr lang="en-GB"/>
              <a:t>  </a:t>
            </a:r>
            <a:endParaRPr lang="en-GB">
              <a:cs typeface="Calibri"/>
            </a:endParaRPr>
          </a:p>
          <a:p>
            <a:r>
              <a:rPr lang="en-GB" b="1"/>
              <a:t>Notes to teachers </a:t>
            </a:r>
            <a:endParaRPr lang="en-GB">
              <a:cs typeface="Calibri" panose="020F0502020204030204"/>
            </a:endParaRPr>
          </a:p>
          <a:p>
            <a:pPr marL="171450" indent="-171450">
              <a:buFont typeface="Arial"/>
              <a:buChar char="•"/>
            </a:pPr>
            <a:r>
              <a:rPr lang="en-GB" b="1"/>
              <a:t>Here are some key things for your students to consider when making their choices:  These can be found on the course links at the bottom of the course page </a:t>
            </a:r>
            <a:endParaRPr lang="en-GB">
              <a:cs typeface="Calibri" panose="020F0502020204030204"/>
            </a:endParaRPr>
          </a:p>
          <a:p>
            <a:pPr marL="628650" lvl="1" indent="-171450">
              <a:buFont typeface="Arial"/>
              <a:buChar char="•"/>
            </a:pPr>
            <a:r>
              <a:rPr lang="en-GB" b="1"/>
              <a:t>Do they know how the course will be taught? For example, in person, online or a mix of both? </a:t>
            </a:r>
            <a:endParaRPr lang="en-GB">
              <a:cs typeface="Calibri" panose="020F0502020204030204"/>
            </a:endParaRPr>
          </a:p>
          <a:p>
            <a:pPr marL="628650" lvl="1" indent="-171450">
              <a:buFont typeface="Arial"/>
              <a:buChar char="•"/>
            </a:pPr>
            <a:r>
              <a:rPr lang="en-GB" b="1"/>
              <a:t>Do they know what the arrangements are for accommodation at each of their choices? </a:t>
            </a:r>
            <a:endParaRPr lang="en-GB">
              <a:cs typeface="Calibri" panose="020F0502020204030204"/>
            </a:endParaRPr>
          </a:p>
          <a:p>
            <a:pPr marL="628650" lvl="1" indent="-171450">
              <a:buFont typeface="Arial"/>
              <a:buChar char="•"/>
            </a:pPr>
            <a:r>
              <a:rPr lang="en-GB" b="1"/>
              <a:t>If the student is interested in gaining specific skills, does the course they are interested in offer the opportunity to do so – perhaps by providing specialist equipment, laboratory or studio facilities, or opportunities such as field trips? </a:t>
            </a:r>
            <a:endParaRPr lang="en-GB">
              <a:cs typeface="Calibri" panose="020F0502020204030204"/>
            </a:endParaRPr>
          </a:p>
          <a:p>
            <a:pPr marL="628650" lvl="1" indent="-171450">
              <a:buFont typeface="Arial"/>
              <a:buChar char="•"/>
            </a:pPr>
            <a:r>
              <a:rPr lang="en-GB" b="1"/>
              <a:t>Have they thought about opportunities they want to have outside of the course, such as societies, sports clubs, volunteering or study abroad opportunities? Are they available at the university they are interested in? </a:t>
            </a:r>
            <a:endParaRPr lang="en-GB">
              <a:cs typeface="Calibri" panose="020F0502020204030204"/>
            </a:endParaRPr>
          </a:p>
          <a:p>
            <a:pPr lvl="5"/>
            <a:r>
              <a:rPr lang="en-GB" b="1"/>
              <a:t>  </a:t>
            </a:r>
            <a:endParaRPr lang="en-GB"/>
          </a:p>
          <a:p>
            <a:pPr lvl="5"/>
            <a:r>
              <a:rPr lang="en-GB" b="1"/>
              <a:t>  </a:t>
            </a:r>
            <a:endParaRPr lang="en-GB"/>
          </a:p>
          <a:p>
            <a:r>
              <a:rPr lang="en-GB" b="1"/>
              <a:t>Acknowledgements – Discover Uni team – </a:t>
            </a:r>
            <a:r>
              <a:rPr lang="en-GB" b="1">
                <a:hlinkClick r:id="rId6"/>
              </a:rPr>
              <a:t>discoveruni@officeforstudents.org.uk</a:t>
            </a:r>
            <a:r>
              <a:rPr lang="en-GB" b="1"/>
              <a:t> </a:t>
            </a:r>
            <a:endParaRPr lang="en-GB">
              <a:cs typeface="Calibri" panose="020F0502020204030204"/>
            </a:endParaRPr>
          </a:p>
          <a:p>
            <a:r>
              <a:rPr lang="en-GB" b="1"/>
              <a:t>  </a:t>
            </a:r>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23</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endParaRPr lang="en-GB"/>
          </a:p>
          <a:p>
            <a:r>
              <a:rPr lang="en-US"/>
              <a:t>•Does the data represent all the students on the course or subject area? </a:t>
            </a:r>
          </a:p>
          <a:p>
            <a:r>
              <a:rPr lang="en-US"/>
              <a:t>•Does the data include people like me? </a:t>
            </a:r>
          </a:p>
          <a:p>
            <a:r>
              <a:rPr lang="en-US"/>
              <a:t>•What factors might impact the data?</a:t>
            </a:r>
            <a:endParaRPr lang="en-GB"/>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GB"/>
          </a:p>
          <a:p>
            <a:r>
              <a:rPr lang="en-US"/>
              <a:t>•</a:t>
            </a:r>
            <a:r>
              <a:rPr lang="en-US" b="1"/>
              <a:t>Do they know how the course will be taught? For example, in person, online or a mix of both? </a:t>
            </a:r>
            <a:endParaRPr lang="en-GB"/>
          </a:p>
          <a:p>
            <a:r>
              <a:rPr lang="en-US"/>
              <a:t>•</a:t>
            </a:r>
            <a:r>
              <a:rPr lang="en-US" b="1"/>
              <a:t>Do they know what the arrangements are for accommodation at each of their choices? </a:t>
            </a:r>
            <a:endParaRPr lang="en-GB"/>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GB"/>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GB"/>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24</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cs typeface="Calibri" panose="020F0502020204030204"/>
            </a:endParaRPr>
          </a:p>
          <a:p>
            <a:r>
              <a:rPr lang="en-GB"/>
              <a:t>You may ask them to explore the range of options before deciding which they prefer</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27</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28</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Staying Positive</a:t>
            </a:r>
            <a:r>
              <a:rPr lang="en-GB"/>
              <a:t> </a:t>
            </a:r>
            <a:endParaRPr lang="en-GB">
              <a:cs typeface="Calibri"/>
            </a:endParaRPr>
          </a:p>
          <a:p>
            <a:r>
              <a:rPr lang="en-GB" b="1" u="sng">
                <a:hlinkClick r:id="rId4"/>
              </a:rPr>
              <a:t>https://skillsbuilderpartnership.wistia.com/medias/dzwf6mz7k4</a:t>
            </a:r>
            <a:r>
              <a:rPr lang="en-GB"/>
              <a:t> </a:t>
            </a:r>
            <a:endParaRPr lang="en-GB">
              <a:cs typeface="Calibri"/>
            </a:endParaRPr>
          </a:p>
          <a:p>
            <a:r>
              <a:rPr lang="en-GB" b="1"/>
              <a:t>Aiming High</a:t>
            </a:r>
            <a:r>
              <a:rPr lang="en-GB"/>
              <a:t> </a:t>
            </a:r>
            <a:endParaRPr lang="en-GB">
              <a:cs typeface="Calibri"/>
            </a:endParaRPr>
          </a:p>
          <a:p>
            <a:r>
              <a:rPr lang="en-GB" b="1" u="sng">
                <a:hlinkClick r:id="rId5"/>
              </a:rPr>
              <a:t>https://skillsbuilderpartnership.wistia.com/medias/67f4qr5jod</a:t>
            </a:r>
            <a:r>
              <a:rPr lang="en-GB"/>
              <a:t> </a:t>
            </a:r>
            <a:endParaRPr lang="en-GB">
              <a:cs typeface="Calibri"/>
            </a:endParaRPr>
          </a:p>
          <a:p>
            <a:r>
              <a:rPr lang="en-GB" b="1"/>
              <a:t>Problem Solving</a:t>
            </a:r>
            <a:r>
              <a:rPr lang="en-GB"/>
              <a:t> </a:t>
            </a:r>
            <a:endParaRPr lang="en-GB">
              <a:cs typeface="Calibri"/>
            </a:endParaRPr>
          </a:p>
          <a:p>
            <a:r>
              <a:rPr lang="en-GB" b="1" u="sng">
                <a:hlinkClick r:id="rId6"/>
              </a:rPr>
              <a:t>https://skillsbuilderpartnership.wistia.com/medias/folu9nyiog</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endParaRPr lang="en-GB" sz="1200" b="0" i="0">
              <a:solidFill>
                <a:srgbClr val="000000"/>
              </a:solidFill>
              <a:effectLst/>
              <a:latin typeface="Segoe UI"/>
              <a:cs typeface="Segoe UI"/>
            </a:endParaRP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Speaking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https://skillsbuilderpartnership.wistia.com/medias/wtx0nr7ju7</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29</a:t>
            </a:fld>
            <a:endParaRPr lang="en-GB"/>
          </a:p>
        </p:txBody>
      </p:sp>
    </p:spTree>
    <p:extLst>
      <p:ext uri="{BB962C8B-B14F-4D97-AF65-F5344CB8AC3E}">
        <p14:creationId xmlns:p14="http://schemas.microsoft.com/office/powerpoint/2010/main" val="3082428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effectLst/>
              </a:rPr>
              <a:t>Jobs that use</a:t>
            </a:r>
            <a:r>
              <a:rPr lang="en-GB"/>
              <a:t> Science (Physics) </a:t>
            </a:r>
            <a:r>
              <a:rPr lang="en-GB">
                <a:effectLst/>
              </a:rPr>
              <a:t>BBC Bitesize Careers:</a:t>
            </a:r>
            <a:r>
              <a:rPr lang="en-GB"/>
              <a:t> </a:t>
            </a:r>
            <a:r>
              <a:rPr lang="en-GB">
                <a:effectLst/>
                <a:hlinkClick r:id="rId3"/>
              </a:rPr>
              <a:t>https://www.bbc.co.uk/bitesize/tags/</a:t>
            </a:r>
            <a:r>
              <a:rPr lang="en-GB">
                <a:hlinkClick r:id="rId3"/>
              </a:rPr>
              <a:t>z4x3y9q</a:t>
            </a:r>
            <a:r>
              <a:rPr lang="en-GB">
                <a:effectLst/>
                <a:hlinkClick r:id="rId3"/>
              </a:rPr>
              <a:t>/</a:t>
            </a:r>
            <a:r>
              <a:rPr lang="en-GB">
                <a:hlinkClick r:id="rId3"/>
              </a:rPr>
              <a:t>jobs-that-use-science</a:t>
            </a:r>
            <a:r>
              <a:rPr lang="en-GB">
                <a:effectLst/>
                <a:hlinkClick r:id="rId3"/>
              </a:rPr>
              <a:t>/1</a:t>
            </a:r>
            <a:endParaRPr lang="en-US">
              <a:effectLst/>
              <a:hlinkClick r:id="rId3"/>
            </a:endParaRPr>
          </a:p>
          <a:p>
            <a:pPr marL="0" lvl="0" indent="0">
              <a:lnSpc>
                <a:spcPct val="107000"/>
              </a:lnSpc>
              <a:spcAft>
                <a:spcPts val="800"/>
              </a:spcAft>
              <a:buNone/>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a:t>
            </a:r>
            <a:r>
              <a:rPr lang="en-GB">
                <a:effectLst/>
              </a:rPr>
              <a:t> role?</a:t>
            </a:r>
            <a:endParaRPr lang="en-US"/>
          </a:p>
          <a:p>
            <a:pPr marL="171450" indent="-171450">
              <a:lnSpc>
                <a:spcPct val="107000"/>
              </a:lnSpc>
              <a:spcAft>
                <a:spcPts val="800"/>
              </a:spcAft>
              <a:buFont typeface="Arial,Sans-Serif"/>
              <a:buChar char="•"/>
            </a:pPr>
            <a:endParaRPr lang="en-GB"/>
          </a:p>
          <a:p>
            <a:pPr>
              <a:lnSpc>
                <a:spcPct val="107000"/>
              </a:lnSpc>
              <a:spcAft>
                <a:spcPts val="800"/>
              </a:spcAft>
            </a:pPr>
            <a:endParaRPr lang="en-GB">
              <a:effectLst/>
            </a:endParaRPr>
          </a:p>
          <a:p>
            <a:pPr marL="0" lvl="0" indent="0">
              <a:lnSpc>
                <a:spcPct val="107000"/>
              </a:lnSpc>
              <a:spcAft>
                <a:spcPts val="800"/>
              </a:spcAft>
              <a:buNone/>
            </a:pPr>
            <a:endParaRPr lang="en-GB">
              <a:effectLst/>
            </a:endParaRPr>
          </a:p>
          <a:p>
            <a:pPr marL="342900" lvl="0" indent="-342900">
              <a:lnSpc>
                <a:spcPct val="107000"/>
              </a:lnSpc>
              <a:spcAft>
                <a:spcPts val="800"/>
              </a:spcAft>
              <a:buFont typeface="Symbol,Sans-Serif"/>
              <a:buChar char=""/>
            </a:pPr>
            <a:endParaRPr lang="en-GB">
              <a:effectLst/>
            </a:endParaRPr>
          </a:p>
          <a:p>
            <a:pPr lvl="0"/>
            <a:endParaRPr lang="en-US">
              <a:effectLst/>
            </a:endParaRPr>
          </a:p>
          <a:p>
            <a:pPr>
              <a:lnSpc>
                <a:spcPct val="107000"/>
              </a:lnSpc>
              <a:spcAft>
                <a:spcPts val="800"/>
              </a:spcAft>
              <a:buFont typeface="Symbol" panose="05050102010706020507" pitchFamily="18" charset="2"/>
            </a:pP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r>
              <a:rPr lang="en-US">
                <a:ea typeface="Calibri"/>
                <a:cs typeface="Calibri"/>
              </a:rPr>
              <a:t>Staying positive: </a:t>
            </a:r>
            <a:r>
              <a:rPr lang="en-US">
                <a:hlinkClick r:id="rId4"/>
              </a:rPr>
              <a:t>https://www.skillsbuilder.org/universal-framework/staying-positive</a:t>
            </a:r>
            <a:endParaRPr lang="en-US">
              <a:cs typeface="Calibri"/>
              <a:hlinkClick r:id="rId4"/>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30</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Aiming High: </a:t>
            </a:r>
            <a:r>
              <a:rPr lang="en-US">
                <a:hlinkClick r:id="rId4"/>
              </a:rPr>
              <a:t>https://www.skillsbuilder.org/universal-framework/aiming-high</a:t>
            </a:r>
            <a:endParaRPr lang="en-US"/>
          </a:p>
          <a:p>
            <a:endParaRPr lang="en-US"/>
          </a:p>
          <a:p>
            <a:r>
              <a:rPr lang="en-US"/>
              <a:t>Click on step 6 'build it' as a starting point.</a:t>
            </a:r>
            <a:endParaRPr lang="en-US">
              <a:cs typeface="Calibri" panose="020F0502020204030204"/>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31</a:t>
            </a:fld>
            <a:endParaRPr lang="en-GB"/>
          </a:p>
        </p:txBody>
      </p:sp>
    </p:spTree>
    <p:extLst>
      <p:ext uri="{BB962C8B-B14F-4D97-AF65-F5344CB8AC3E}">
        <p14:creationId xmlns:p14="http://schemas.microsoft.com/office/powerpoint/2010/main" val="3559319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Problem Solving: </a:t>
            </a:r>
            <a:r>
              <a:rPr lang="en-US">
                <a:hlinkClick r:id="rId4"/>
              </a:rPr>
              <a:t>https://www.skillsbuilder.org/universal-framework/problem-solving</a:t>
            </a:r>
            <a:endParaRPr lang="en-US">
              <a:cs typeface="Calibri"/>
              <a:hlinkClick r:id="rId4"/>
            </a:endParaRPr>
          </a:p>
          <a:p>
            <a:endParaRPr lang="en-US">
              <a:cs typeface="Calibri"/>
            </a:endParaRPr>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32</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33</a:t>
            </a:fld>
            <a:endParaRPr lang="en-GB"/>
          </a:p>
        </p:txBody>
      </p:sp>
    </p:spTree>
    <p:extLst>
      <p:ext uri="{BB962C8B-B14F-4D97-AF65-F5344CB8AC3E}">
        <p14:creationId xmlns:p14="http://schemas.microsoft.com/office/powerpoint/2010/main" val="1734968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Jobs that use</a:t>
            </a:r>
            <a:r>
              <a:rPr lang="en-GB"/>
              <a:t> Science (Physics) </a:t>
            </a:r>
            <a:r>
              <a:rPr lang="en-GB">
                <a:effectLst/>
              </a:rPr>
              <a:t>BBC Bitesize Careers:</a:t>
            </a:r>
            <a:r>
              <a:rPr lang="en-GB"/>
              <a:t> </a:t>
            </a:r>
            <a:r>
              <a:rPr lang="en-GB">
                <a:effectLst/>
                <a:hlinkClick r:id="rId3"/>
              </a:rPr>
              <a:t>https://www.bbc.co.uk/bitesize/tags/</a:t>
            </a:r>
            <a:r>
              <a:rPr lang="en-GB">
                <a:hlinkClick r:id="rId3"/>
              </a:rPr>
              <a:t>z4x3y9q</a:t>
            </a:r>
            <a:r>
              <a:rPr lang="en-GB">
                <a:effectLst/>
                <a:hlinkClick r:id="rId3"/>
              </a:rPr>
              <a:t>/</a:t>
            </a:r>
            <a:r>
              <a:rPr lang="en-GB">
                <a:hlinkClick r:id="rId3"/>
              </a:rPr>
              <a:t>jobs-that-use-science</a:t>
            </a:r>
            <a:r>
              <a:rPr lang="en-GB">
                <a:effectLst/>
                <a:hlinkClick r:id="rId3"/>
              </a:rPr>
              <a:t>/1</a:t>
            </a:r>
            <a:endParaRPr lang="en-GB">
              <a:hlinkClick r:id="rId3"/>
            </a:endParaRPr>
          </a:p>
          <a:p>
            <a:pPr>
              <a:lnSpc>
                <a:spcPct val="107000"/>
              </a:lnSpc>
              <a:spcAft>
                <a:spcPts val="800"/>
              </a:spcAft>
            </a:pPr>
            <a:endParaRPr lang="en-GB">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a:t>
            </a:r>
            <a:r>
              <a:rPr lang="en-GB">
                <a:hlinkClick r:id="rId4"/>
              </a:rPr>
              <a:t>buzz-embed/</a:t>
            </a:r>
            <a:endParaRPr lang="en-GB"/>
          </a:p>
          <a:p>
            <a:pPr>
              <a:defRPr/>
            </a:pP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cs typeface="Calibri"/>
            </a:endParaRPr>
          </a:p>
          <a:p>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https://www.bbc.co.uk/bitesize/tags/zjb8f4j/jobs-that-use-science/1</a:t>
            </a:r>
            <a:endParaRPr lang="en-US"/>
          </a:p>
          <a:p>
            <a:endParaRPr lang="en-US"/>
          </a:p>
          <a:p>
            <a:endParaRPr lang="en-US"/>
          </a:p>
          <a:p>
            <a:r>
              <a:rPr lang="en-US"/>
              <a:t>National Careers Service link:</a:t>
            </a:r>
          </a:p>
          <a:p>
            <a:r>
              <a:rPr lang="en-US">
                <a:hlinkClick r:id="rId4"/>
              </a:rPr>
              <a:t>https://nationalcareers.service.gov.uk/explore-careers</a:t>
            </a: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28083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7328" y="212652"/>
            <a:ext cx="3192788" cy="1232370"/>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8m-C2mOlUY"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c0jl--1JMkY" TargetMode="External"/><Relationship Id="rId4" Type="http://schemas.openxmlformats.org/officeDocument/2006/relationships/hyperlink" Target="https://www.youtube.com/watch?v=oZt8-otJMHA"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84ZFeXIqFT4&amp;list=PLVEWa7uIDT75raD2vVyizBkyJA2w6tS1b&amp;index=12" TargetMode="External"/><Relationship Id="rId3" Type="http://schemas.openxmlformats.org/officeDocument/2006/relationships/hyperlink" Target="https://www.mypathcareersuk.com/science-why-bother" TargetMode="External"/><Relationship Id="rId7" Type="http://schemas.openxmlformats.org/officeDocument/2006/relationships/hyperlink" Target="https://www.youtube.com/watch?v=-Iy9198SJaI&amp;list=PLVEWa7uIDT75raD2vVyizBkyJA2w6tS1b&amp;index=20"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youtube.com/watch?v=tRJZ-mAUmnY" TargetMode="External"/><Relationship Id="rId11" Type="http://schemas.openxmlformats.org/officeDocument/2006/relationships/hyperlink" Target="https://www.youtube.com/watch?v=8zGCNNHk9Bo" TargetMode="External"/><Relationship Id="rId5" Type="http://schemas.openxmlformats.org/officeDocument/2006/relationships/hyperlink" Target="https://www.youtube.com/watch?v=iNibMqajxmo" TargetMode="External"/><Relationship Id="rId10" Type="http://schemas.openxmlformats.org/officeDocument/2006/relationships/hyperlink" Target="https://www.youtube.com/watch?v=1ADF4_-VDZY&amp;list=PLVEWa7uIDT75raD2vVyizBkyJA2w6tS1b&amp;index=13" TargetMode="External"/><Relationship Id="rId4" Type="http://schemas.openxmlformats.org/officeDocument/2006/relationships/image" Target="../media/image9.png"/><Relationship Id="rId9" Type="http://schemas.openxmlformats.org/officeDocument/2006/relationships/hyperlink" Target="https://www.youtube.com/watch?v=3vr5Mc3i0q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hyperlink" Target="https://www.bbc.co.uk/bitesize/articles/zv48scw"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youtube.com/watch?v=6WyPd2EpINI" TargetMode="External"/><Relationship Id="rId5" Type="http://schemas.openxmlformats.org/officeDocument/2006/relationships/hyperlink" Target="https://www.youtube.com/watch?v=_XdpLlcd0wc"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67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55CEC" TargetMode="External"/><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16CEC" TargetMode="External"/><Relationship Id="rId11" Type="http://schemas.openxmlformats.org/officeDocument/2006/relationships/image" Target="../media/image26.png"/><Relationship Id="rId5" Type="http://schemas.openxmlformats.org/officeDocument/2006/relationships/hyperlink" Target="http://www.twmtd.org/R013CEC" TargetMode="External"/><Relationship Id="rId10" Type="http://schemas.openxmlformats.org/officeDocument/2006/relationships/hyperlink" Target="http://www.twmtd.org/R071CEC" TargetMode="External"/><Relationship Id="rId4" Type="http://schemas.openxmlformats.org/officeDocument/2006/relationships/image" Target="../media/image25.png"/><Relationship Id="rId9" Type="http://schemas.openxmlformats.org/officeDocument/2006/relationships/hyperlink" Target="http://www.twmtd.org/R070CEC" TargetMode="External"/><Relationship Id="rId14" Type="http://schemas.openxmlformats.org/officeDocument/2006/relationships/hyperlink" Target="https://www.technicians.org.uk/useful-tools-websit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twmtd.org/R026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22CEC" TargetMode="External"/><Relationship Id="rId12"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www.twmtd.org/R104CEC" TargetMode="External"/><Relationship Id="rId11" Type="http://schemas.openxmlformats.org/officeDocument/2006/relationships/image" Target="../media/image26.png"/><Relationship Id="rId5" Type="http://schemas.openxmlformats.org/officeDocument/2006/relationships/hyperlink" Target="http://www.twmtd.org/R091CEC" TargetMode="External"/><Relationship Id="rId10" Type="http://schemas.openxmlformats.org/officeDocument/2006/relationships/hyperlink" Target="http://www.twmtd.org/R038CEC" TargetMode="External"/><Relationship Id="rId4" Type="http://schemas.openxmlformats.org/officeDocument/2006/relationships/image" Target="../media/image25.png"/><Relationship Id="rId9" Type="http://schemas.openxmlformats.org/officeDocument/2006/relationships/hyperlink" Target="http://www.twmtd.org/R034CEC" TargetMode="External"/><Relationship Id="rId14" Type="http://schemas.openxmlformats.org/officeDocument/2006/relationships/hyperlink" Target="https://www.technicians.org.uk/useful-tools-website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twmtd.org/R079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77CEC" TargetMode="External"/><Relationship Id="rId12"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www.twmtd.org/R074CEC" TargetMode="External"/><Relationship Id="rId11" Type="http://schemas.openxmlformats.org/officeDocument/2006/relationships/image" Target="../media/image26.png"/><Relationship Id="rId5" Type="http://schemas.openxmlformats.org/officeDocument/2006/relationships/hyperlink" Target="http://www.twmtd.org/R069CEC" TargetMode="External"/><Relationship Id="rId10" Type="http://schemas.openxmlformats.org/officeDocument/2006/relationships/hyperlink" Target="http://www.twmtd.org/R084CEC" TargetMode="External"/><Relationship Id="rId4" Type="http://schemas.openxmlformats.org/officeDocument/2006/relationships/image" Target="../media/image25.png"/><Relationship Id="rId9" Type="http://schemas.openxmlformats.org/officeDocument/2006/relationships/hyperlink" Target="http://www.twmtd.org/R080CEC" TargetMode="External"/><Relationship Id="rId14" Type="http://schemas.openxmlformats.org/officeDocument/2006/relationships/hyperlink" Target="https://www.technicians.org.uk/useful-tools-website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twmtd.org/R005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02CEC" TargetMode="External"/><Relationship Id="rId12"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www.twmtd.org/R062CEC" TargetMode="External"/><Relationship Id="rId11" Type="http://schemas.openxmlformats.org/officeDocument/2006/relationships/hyperlink" Target="http://www.twmtd.org/R025CEC" TargetMode="External"/><Relationship Id="rId5" Type="http://schemas.openxmlformats.org/officeDocument/2006/relationships/hyperlink" Target="http://www.twmtd.org/R088CEC" TargetMode="External"/><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www.twmtd.org/R082CEC" TargetMode="External"/><Relationship Id="rId14" Type="http://schemas.openxmlformats.org/officeDocument/2006/relationships/hyperlink" Target="https://www.technicians.org.uk/useful-tools-websit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hyperlink" Target="https://www.tlevels.gov.uk/students/subjects/healthcare-science"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tlevels.gov.uk/students/subjects/health" TargetMode="External"/><Relationship Id="rId12" Type="http://schemas.openxmlformats.org/officeDocument/2006/relationships/hyperlink" Target="https://nationalcareers.service.gov.uk/explore-your-education-and-training-choices/apprenticeship"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tlevels.gov.uk/students/subjects/education" TargetMode="External"/><Relationship Id="rId11" Type="http://schemas.openxmlformats.org/officeDocument/2006/relationships/hyperlink" Target="https://nationalcareers.service.gov.uk/explore-your-education-and-training-choices/vocational-technical-qualifications-vtqs" TargetMode="External"/><Relationship Id="rId5" Type="http://schemas.openxmlformats.org/officeDocument/2006/relationships/hyperlink" Target="https://www.tlevels.gov.uk/students/subjects/design-development-engineering" TargetMode="External"/><Relationship Id="rId10" Type="http://schemas.openxmlformats.org/officeDocument/2006/relationships/hyperlink" Target="https://www.tlevels.gov.uk/students/subjects/maintenance-installation-repair"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www.tlevels.gov.uk/students/subjects/scie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sA7RuJRnKLQ"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ucas.com/explore/search?query=Physic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9.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hyperlink" Target="https://www.thecompleteuniversityguide.co.uk/league-tables/rankings/physics-and-astronom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5.png"/><Relationship Id="rId4" Type="http://schemas.openxmlformats.org/officeDocument/2006/relationships/hyperlink" Target="https://youtu.be/dBFzCQgTp8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hyperlink" Target="https://hub.skillsbuilder.org/resources/browse/short-lesson/staying-positive/step-10/step-11/step-12/" TargetMode="External"/><Relationship Id="rId13" Type="http://schemas.openxmlformats.org/officeDocument/2006/relationships/hyperlink" Target="https://hub.skillsbuilder.org/resources/problem-solving-overview/"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41.png"/><Relationship Id="rId21" Type="http://schemas.openxmlformats.org/officeDocument/2006/relationships/image" Target="../media/image46.png"/><Relationship Id="rId7" Type="http://schemas.openxmlformats.org/officeDocument/2006/relationships/hyperlink" Target="NULL" TargetMode="External"/><Relationship Id="rId12" Type="http://schemas.openxmlformats.org/officeDocument/2006/relationships/hyperlink" Target="https://hub.skillsbuilder.org/resources/browse/short-lesson/aiming-high/step-10/step-11/step-12/"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9.xml"/><Relationship Id="rId16" Type="http://schemas.openxmlformats.org/officeDocument/2006/relationships/hyperlink" Target="https://hub.skillsbuilder.org/resources/browse/short-lesson/problem-solving/step-10/step-11/step-12/" TargetMode="External"/><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taying-positive/step-8/step-9/step-10/" TargetMode="External"/><Relationship Id="rId11" Type="http://schemas.openxmlformats.org/officeDocument/2006/relationships/hyperlink" Target="https://hub.skillsbuilder.org/resources/browse/short-lesson/aiming-high/step-8/step-9/step-10/" TargetMode="External"/><Relationship Id="rId24" Type="http://schemas.openxmlformats.org/officeDocument/2006/relationships/image" Target="../media/image49.png"/><Relationship Id="rId5" Type="http://schemas.openxmlformats.org/officeDocument/2006/relationships/hyperlink" Target="https://hub.skillsbuilder.org/resources/browse/short-lesson/staying-positive/step-6/step-7/step-8/" TargetMode="External"/><Relationship Id="rId15" Type="http://schemas.openxmlformats.org/officeDocument/2006/relationships/hyperlink" Target="https://hub.skillsbuilder.org/resources/browse/short-lesson/problem-solving/step-8/step-9/step-10/" TargetMode="External"/><Relationship Id="rId23" Type="http://schemas.openxmlformats.org/officeDocument/2006/relationships/image" Target="../media/image48.png"/><Relationship Id="rId10" Type="http://schemas.openxmlformats.org/officeDocument/2006/relationships/hyperlink" Target="https://hub.skillsbuilder.org/resources/browse/short-lesson/aiming-high/step-6/step-7/step-8/" TargetMode="External"/><Relationship Id="rId19" Type="http://schemas.openxmlformats.org/officeDocument/2006/relationships/image" Target="../media/image44.png"/><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hub.skillsbuilder.org/resources/browse/short-lesson/problem-solving/step-6/step-7/step-8/"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stepintothenhs.nhs.uk/careers/maxillofacial-prosthetist"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icould.com/stories/maggie-aderin-pocock-mbe/" TargetMode="External"/><Relationship Id="rId2" Type="http://schemas.openxmlformats.org/officeDocument/2006/relationships/notesSlide" Target="../notesSlides/notesSlide3.xml"/><Relationship Id="rId16" Type="http://schemas.openxmlformats.org/officeDocument/2006/relationships/hyperlink" Target="https://www.stem.org.uk/resources/elibrary/resource/448961/engineering-walk-wizard" TargetMode="External"/><Relationship Id="rId1" Type="http://schemas.openxmlformats.org/officeDocument/2006/relationships/slideLayout" Target="../slideLayouts/slideLayout14.xml"/><Relationship Id="rId6" Type="http://schemas.openxmlformats.org/officeDocument/2006/relationships/hyperlink" Target="https://www.bbc.co.uk/bitesize/articles/zk3b2sg" TargetMode="External"/><Relationship Id="rId11" Type="http://schemas.openxmlformats.org/officeDocument/2006/relationships/hyperlink" Target="https://www.jobs.ac.uk/country-profiles/germany/post-doctoral-zone/article/18/case-study-british-astrophysics-researcher-living-in-garching" TargetMode="External"/><Relationship Id="rId5" Type="http://schemas.openxmlformats.org/officeDocument/2006/relationships/hyperlink" Target="https://imagine.gsfc.nasa.gov/features/yba/" TargetMode="External"/><Relationship Id="rId15" Type="http://schemas.openxmlformats.org/officeDocument/2006/relationships/hyperlink" Target="https://icould.com/stories/stephen-p-3/" TargetMode="External"/><Relationship Id="rId10" Type="http://schemas.openxmlformats.org/officeDocument/2006/relationships/hyperlink" Target="https://www.bbc.co.uk/bitesize/articles/zkn3mfr" TargetMode="External"/><Relationship Id="rId4" Type="http://schemas.openxmlformats.org/officeDocument/2006/relationships/hyperlink" Target="https://www.bbc.co.uk/bitesize/tags/zjb8f4j/jobs-that-use-science/1" TargetMode="External"/><Relationship Id="rId9" Type="http://schemas.openxmlformats.org/officeDocument/2006/relationships/image" Target="../media/image12.jpeg"/><Relationship Id="rId14" Type="http://schemas.openxmlformats.org/officeDocument/2006/relationships/hyperlink" Target="https://www.stem.org.uk/resources/elibrary/resource/449645/engineering-body-rebuild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hyperlink" Target="https://www.bbc.co.uk/bitesize/tags/zjb8f4j/jobs-that-use-science/1"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bbc.co.uk/bitesize/articles/zvqyqp3" TargetMode="External"/><Relationship Id="rId11" Type="http://schemas.openxmlformats.org/officeDocument/2006/relationships/hyperlink" Target="https://www.stem.org.uk/resources/elibrary/resource/442714/born-engineer-faye-banks" TargetMode="External"/><Relationship Id="rId5" Type="http://schemas.openxmlformats.org/officeDocument/2006/relationships/hyperlink" Target="https://www.iop.org/careers-physics/your-future-with-physics/career-paths/project-manager" TargetMode="External"/><Relationship Id="rId10" Type="http://schemas.openxmlformats.org/officeDocument/2006/relationships/hyperlink" Target="https://www.youtube.com/watch?v=vfUhBKZR4sU" TargetMode="External"/><Relationship Id="rId4" Type="http://schemas.openxmlformats.org/officeDocument/2006/relationships/hyperlink" Target="https://www.bbc.co.uk/bitesize/articles/z4thd6f" TargetMode="External"/><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insurance-risk-surveyo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prosthetist-orthotis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naval-architect" TargetMode="External"/><Relationship Id="rId5" Type="http://schemas.openxmlformats.org/officeDocument/2006/relationships/hyperlink" Target="https://nationalcareers.service.gov.uk/job-profiles/astronomer" TargetMode="External"/><Relationship Id="rId10" Type="http://schemas.openxmlformats.org/officeDocument/2006/relationships/hyperlink" Target="https://nationalcareers.service.gov.uk/job-profiles/electrical-engineer" TargetMode="External"/><Relationship Id="rId4" Type="http://schemas.openxmlformats.org/officeDocument/2006/relationships/image" Target="../media/image16.png"/><Relationship Id="rId9" Type="http://schemas.openxmlformats.org/officeDocument/2006/relationships/hyperlink" Target="https://nationalcareers.service.gov.uk/job-profiles/wind-turbine-technicia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DFUqsm4tqsY" TargetMode="External"/><Relationship Id="rId3" Type="http://schemas.openxmlformats.org/officeDocument/2006/relationships/hyperlink" Target="https://www.youtube.com/watch?v=mOcU5tAY7zA" TargetMode="External"/><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MS5oga97jLI" TargetMode="External"/><Relationship Id="rId5" Type="http://schemas.openxmlformats.org/officeDocument/2006/relationships/hyperlink" Target="https://youtu.be/MS5oga97jLI" TargetMode="External"/><Relationship Id="rId4" Type="http://schemas.openxmlformats.org/officeDocument/2006/relationships/hyperlink" Target="https://youtu.be/fn1S75ppWuU" TargetMode="External"/><Relationship Id="rId9" Type="http://schemas.openxmlformats.org/officeDocument/2006/relationships/hyperlink" Target="https://www.youtube.com/watch?v=aGd_Rrs-qN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medical-physicist" TargetMode="External"/><Relationship Id="rId13" Type="http://schemas.openxmlformats.org/officeDocument/2006/relationships/image" Target="../media/image22.png"/><Relationship Id="rId3" Type="http://schemas.openxmlformats.org/officeDocument/2006/relationships/hyperlink" Target="https://www.bbc.co.uk/bitesize/articles/zkj2rj6" TargetMode="External"/><Relationship Id="rId7" Type="http://schemas.openxmlformats.org/officeDocument/2006/relationships/hyperlink" Target="https://nationalcareers.service.gov.uk/job-profiles/astronaut" TargetMode="External"/><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nationalcareers.service.gov.uk/job-profiles/energy-engineer" TargetMode="External"/><Relationship Id="rId11" Type="http://schemas.openxmlformats.org/officeDocument/2006/relationships/image" Target="../media/image20.png"/><Relationship Id="rId5" Type="http://schemas.openxmlformats.org/officeDocument/2006/relationships/hyperlink" Target="https://www.bbc.co.uk/bitesize/articles/z6gjscw"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19.png"/><Relationship Id="rId4" Type="http://schemas.openxmlformats.org/officeDocument/2006/relationships/hyperlink" Target="https://www.bbc.co.uk/bitesize/articles/z4thd6f" TargetMode="External"/><Relationship Id="rId9" Type="http://schemas.openxmlformats.org/officeDocument/2006/relationships/hyperlink" Target="https://icould.com/explore/categories/subject/science" TargetMode="External"/><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45F1E-13A6-17A7-8A00-4F51B3DAC528}"/>
              </a:ext>
            </a:extLst>
          </p:cNvPr>
          <p:cNvSpPr/>
          <p:nvPr/>
        </p:nvSpPr>
        <p:spPr>
          <a:xfrm>
            <a:off x="0" y="1"/>
            <a:ext cx="12192000" cy="4285672"/>
          </a:xfrm>
          <a:prstGeom prst="rect">
            <a:avLst/>
          </a:prstGeom>
          <a:solidFill>
            <a:srgbClr val="155045">
              <a:alpha val="50000"/>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888182" y="5112328"/>
            <a:ext cx="5666508" cy="1330036"/>
          </a:xfrm>
          <a:prstGeom prst="rect">
            <a:avLst/>
          </a:prstGeom>
        </p:spPr>
        <p:txBody>
          <a:bodyPr vert="horz" lIns="91440" tIns="45720" rIns="91440" bIns="45720" rtlCol="0" anchor="t">
            <a:normAutofit/>
          </a:bodyPr>
          <a:lstStyle/>
          <a:p>
            <a:pPr marL="0" indent="0">
              <a:buNone/>
            </a:pPr>
            <a:r>
              <a:rPr lang="en-GB" sz="2500" b="1">
                <a:solidFill>
                  <a:srgbClr val="155045"/>
                </a:solidFill>
              </a:rPr>
              <a:t>Where can studying Physics take you?</a:t>
            </a:r>
          </a:p>
          <a:p>
            <a:pPr marL="0" indent="0">
              <a:buNone/>
            </a:pPr>
            <a:r>
              <a:rPr lang="en-GB" sz="1800">
                <a:solidFill>
                  <a:srgbClr val="00A8A6"/>
                </a:solidFill>
              </a:rPr>
              <a:t>Highlighting the relevance of Physics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258" y="4714593"/>
            <a:ext cx="4512148" cy="1741625"/>
          </a:xfrm>
          <a:prstGeom prst="rect">
            <a:avLst/>
          </a:prstGeom>
        </p:spPr>
      </p:pic>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1" y="-101087"/>
            <a:ext cx="12192000" cy="4471068"/>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4492" y="1832978"/>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(Physics)</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Mechanical Engineer</a:t>
            </a:r>
            <a:r>
              <a:rPr lang="en-GB" sz="2000" b="1">
                <a:solidFill>
                  <a:schemeClr val="tx2"/>
                </a:solidFill>
                <a:latin typeface="Calibri"/>
                <a:ea typeface="Source Sans Pro"/>
                <a:cs typeface="Segoe UI"/>
              </a:rPr>
              <a:t> </a:t>
            </a:r>
            <a:endParaRPr lang="en-GB" sz="2000">
              <a:solidFill>
                <a:schemeClr val="tx2"/>
              </a:solidFill>
              <a:latin typeface="Calibri"/>
              <a:ea typeface="+mn-lt"/>
              <a:cs typeface="Segoe UI"/>
            </a:endParaRPr>
          </a:p>
          <a:p>
            <a:endParaRPr lang="en-GB" sz="2000">
              <a:solidFill>
                <a:srgbClr val="05A8A7"/>
              </a:solidFill>
              <a:latin typeface="Calibri"/>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Neurologist</a:t>
            </a:r>
            <a:r>
              <a:rPr lang="en-GB" sz="2000" b="1">
                <a:solidFill>
                  <a:schemeClr val="tx2"/>
                </a:solidFill>
                <a:latin typeface="Calibri"/>
                <a:cs typeface="Segoe UI"/>
              </a:rPr>
              <a:t> </a:t>
            </a:r>
            <a:endParaRPr lang="en-GB" sz="2000" u="sng">
              <a:solidFill>
                <a:schemeClr val="tx2"/>
              </a:solidFill>
              <a:latin typeface="Calibri"/>
              <a:ea typeface="+mn-lt"/>
              <a:cs typeface="Segoe UI"/>
            </a:endParaRPr>
          </a:p>
          <a:p>
            <a:endParaRPr lang="en-GB" sz="2000" u="sng">
              <a:solidFill>
                <a:srgbClr val="05A8A7"/>
              </a:solidFill>
              <a:latin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Nasa Engineer</a:t>
            </a:r>
            <a:r>
              <a:rPr lang="en-GB" sz="2000" b="1">
                <a:solidFill>
                  <a:schemeClr val="accent4"/>
                </a:solidFill>
                <a:latin typeface="Calibri"/>
                <a:cs typeface="Segoe UI"/>
              </a:rPr>
              <a:t> </a:t>
            </a:r>
            <a:endParaRPr lang="en-GB" sz="2000">
              <a:solidFill>
                <a:schemeClr val="accent4"/>
              </a:solidFill>
              <a:latin typeface="Calibri"/>
              <a:cs typeface="Segoe UI"/>
            </a:endParaRPr>
          </a:p>
          <a:p>
            <a:endParaRPr lang="en-GB" sz="2000">
              <a:latin typeface="Calibri"/>
              <a:ea typeface="+mn-lt"/>
              <a:cs typeface="Segoe UI"/>
            </a:endParaRPr>
          </a:p>
        </p:txBody>
      </p:sp>
      <p:pic>
        <p:nvPicPr>
          <p:cNvPr id="11" name="Picture 10">
            <a:extLst>
              <a:ext uri="{FF2B5EF4-FFF2-40B4-BE49-F238E27FC236}">
                <a16:creationId xmlns:a16="http://schemas.microsoft.com/office/drawing/2014/main" id="{A9D5E567-E332-70E4-EFB8-59D8CD3397D6}"/>
              </a:ext>
            </a:extLst>
          </p:cNvPr>
          <p:cNvPicPr>
            <a:picLocks noChangeAspect="1"/>
          </p:cNvPicPr>
          <p:nvPr/>
        </p:nvPicPr>
        <p:blipFill>
          <a:blip r:embed="rId6">
            <a:alphaModFix amt="30000"/>
            <a:extLst>
              <a:ext uri="{28A0092B-C50C-407E-A947-70E740481C1C}">
                <a14:useLocalDpi xmlns:a14="http://schemas.microsoft.com/office/drawing/2010/main" val="0"/>
              </a:ext>
            </a:extLst>
          </a:blip>
          <a:srcRect/>
          <a:stretch/>
        </p:blipFill>
        <p:spPr>
          <a:xfrm>
            <a:off x="9297041" y="4304878"/>
            <a:ext cx="2894959" cy="2828534"/>
          </a:xfrm>
          <a:prstGeom prst="rect">
            <a:avLst/>
          </a:prstGeom>
        </p:spPr>
      </p:pic>
      <p:pic>
        <p:nvPicPr>
          <p:cNvPr id="13" name="Picture 12">
            <a:extLst>
              <a:ext uri="{FF2B5EF4-FFF2-40B4-BE49-F238E27FC236}">
                <a16:creationId xmlns:a16="http://schemas.microsoft.com/office/drawing/2014/main" id="{D918AC15-1B4E-832F-F91B-DAC9E0553D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5" name="Picture 14">
            <a:extLst>
              <a:ext uri="{FF2B5EF4-FFF2-40B4-BE49-F238E27FC236}">
                <a16:creationId xmlns:a16="http://schemas.microsoft.com/office/drawing/2014/main" id="{1EAA3FA7-573E-54BB-EA7D-44021EB787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7" name="Picture 16">
            <a:extLst>
              <a:ext uri="{FF2B5EF4-FFF2-40B4-BE49-F238E27FC236}">
                <a16:creationId xmlns:a16="http://schemas.microsoft.com/office/drawing/2014/main" id="{D25E4959-6B34-8D03-8614-4FCA8BF1B6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268492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1" y="1497181"/>
            <a:ext cx="11286506" cy="63346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Science: </a:t>
            </a:r>
            <a:r>
              <a:rPr lang="en-GB" sz="3600" b="1" dirty="0">
                <a:solidFill>
                  <a:srgbClr val="155045"/>
                </a:solidFill>
                <a:latin typeface="Calibri"/>
                <a:ea typeface="Calibri Light"/>
                <a:cs typeface="Calibri"/>
                <a:hlinkClick r:id="rId3">
                  <a:extLst>
                    <a:ext uri="{A12FA001-AC4F-418D-AE19-62706E023703}">
                      <ahyp:hlinkClr xmlns:ahyp="http://schemas.microsoft.com/office/drawing/2018/hyperlinkcolor" val="tx"/>
                    </a:ext>
                  </a:extLst>
                </a:hlinkClick>
              </a:rPr>
              <a:t>Why bother? </a:t>
            </a:r>
            <a:br>
              <a:rPr lang="en-GB" sz="3600" b="1" dirty="0">
                <a:solidFill>
                  <a:schemeClr val="tx2"/>
                </a:solidFill>
                <a:latin typeface="Calibri"/>
                <a:ea typeface="Calibri Light"/>
                <a:cs typeface="Calibri"/>
              </a:rPr>
            </a:br>
            <a:endParaRPr lang="en-GB" sz="3600" b="1" dirty="0">
              <a:solidFill>
                <a:schemeClr val="tx2"/>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DBD9369-D157-01D2-8D6F-723D8B96D5A8}"/>
              </a:ext>
            </a:extLst>
          </p:cNvPr>
          <p:cNvPicPr>
            <a:picLocks noChangeAspect="1"/>
          </p:cNvPicPr>
          <p:nvPr/>
        </p:nvPicPr>
        <p:blipFill>
          <a:blip r:embed="rId4">
            <a:alphaModFix amt="30000"/>
            <a:extLst>
              <a:ext uri="{28A0092B-C50C-407E-A947-70E740481C1C}">
                <a14:useLocalDpi xmlns:a14="http://schemas.microsoft.com/office/drawing/2010/main" val="0"/>
              </a:ext>
            </a:extLst>
          </a:blip>
          <a:srcRect/>
          <a:stretch/>
        </p:blipFill>
        <p:spPr>
          <a:xfrm>
            <a:off x="9447278" y="4322459"/>
            <a:ext cx="2824621" cy="2652688"/>
          </a:xfrm>
          <a:prstGeom prst="rect">
            <a:avLst/>
          </a:prstGeom>
        </p:spPr>
      </p:pic>
      <p:sp>
        <p:nvSpPr>
          <p:cNvPr id="9" name="TextBox 8">
            <a:extLst>
              <a:ext uri="{FF2B5EF4-FFF2-40B4-BE49-F238E27FC236}">
                <a16:creationId xmlns:a16="http://schemas.microsoft.com/office/drawing/2014/main" id="{AB6AEE5A-2102-A2E8-8F99-EA751F9EB63C}"/>
              </a:ext>
            </a:extLst>
          </p:cNvPr>
          <p:cNvSpPr txBox="1"/>
          <p:nvPr/>
        </p:nvSpPr>
        <p:spPr>
          <a:xfrm>
            <a:off x="1190677" y="2276483"/>
            <a:ext cx="1925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Physics</a:t>
            </a:r>
            <a:r>
              <a:rPr lang="en-GB" sz="2000" b="1" dirty="0">
                <a:solidFill>
                  <a:schemeClr val="tx2"/>
                </a:solidFill>
                <a:latin typeface="Calibri"/>
                <a:cs typeface="Segoe UI"/>
              </a:rPr>
              <a:t>:</a:t>
            </a:r>
            <a:endParaRPr lang="en-GB" sz="2000" dirty="0">
              <a:solidFill>
                <a:schemeClr val="tx2"/>
              </a:solidFill>
              <a:latin typeface="Calibri"/>
              <a:cs typeface="Calibri"/>
            </a:endParaRPr>
          </a:p>
        </p:txBody>
      </p:sp>
      <p:sp>
        <p:nvSpPr>
          <p:cNvPr id="10" name="TextBox 9">
            <a:extLst>
              <a:ext uri="{FF2B5EF4-FFF2-40B4-BE49-F238E27FC236}">
                <a16:creationId xmlns:a16="http://schemas.microsoft.com/office/drawing/2014/main" id="{B6EC78B3-BE0C-1324-2797-8E032B29D1AB}"/>
              </a:ext>
            </a:extLst>
          </p:cNvPr>
          <p:cNvSpPr txBox="1"/>
          <p:nvPr/>
        </p:nvSpPr>
        <p:spPr>
          <a:xfrm>
            <a:off x="1225071" y="2962436"/>
            <a:ext cx="32072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5">
                  <a:extLst>
                    <a:ext uri="{A12FA001-AC4F-418D-AE19-62706E023703}">
                      <ahyp:hlinkClr xmlns:ahyp="http://schemas.microsoft.com/office/drawing/2018/hyperlinkcolor" val="tx"/>
                    </a:ext>
                  </a:extLst>
                </a:hlinkClick>
              </a:rPr>
              <a:t>Energy</a:t>
            </a:r>
            <a:endParaRPr lang="en-GB" sz="2000" dirty="0">
              <a:solidFill>
                <a:schemeClr val="tx2"/>
              </a:solidFill>
              <a:latin typeface="Calibri"/>
              <a:cs typeface="Calibri"/>
            </a:endParaRPr>
          </a:p>
        </p:txBody>
      </p:sp>
      <p:sp>
        <p:nvSpPr>
          <p:cNvPr id="15" name="TextBox 14">
            <a:extLst>
              <a:ext uri="{FF2B5EF4-FFF2-40B4-BE49-F238E27FC236}">
                <a16:creationId xmlns:a16="http://schemas.microsoft.com/office/drawing/2014/main" id="{012BEF4D-5420-27E5-AD3E-7F2B85D3B982}"/>
              </a:ext>
            </a:extLst>
          </p:cNvPr>
          <p:cNvSpPr txBox="1"/>
          <p:nvPr/>
        </p:nvSpPr>
        <p:spPr>
          <a:xfrm>
            <a:off x="5211350" y="2962436"/>
            <a:ext cx="299604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6">
                  <a:extLst>
                    <a:ext uri="{A12FA001-AC4F-418D-AE19-62706E023703}">
                      <ahyp:hlinkClr xmlns:ahyp="http://schemas.microsoft.com/office/drawing/2018/hyperlinkcolor" val="tx"/>
                    </a:ext>
                  </a:extLst>
                </a:hlinkClick>
              </a:rPr>
              <a:t>Electricity</a:t>
            </a:r>
            <a:endParaRPr lang="en-GB" sz="2000" dirty="0">
              <a:solidFill>
                <a:schemeClr val="tx2"/>
              </a:solidFill>
              <a:latin typeface="Calibri"/>
              <a:cs typeface="Calibri"/>
            </a:endParaRPr>
          </a:p>
        </p:txBody>
      </p:sp>
      <p:sp>
        <p:nvSpPr>
          <p:cNvPr id="16" name="Google Shape;79;p13">
            <a:extLst>
              <a:ext uri="{FF2B5EF4-FFF2-40B4-BE49-F238E27FC236}">
                <a16:creationId xmlns:a16="http://schemas.microsoft.com/office/drawing/2014/main" id="{B016E28D-EE1F-6017-8AED-DD8E758BAABC}"/>
              </a:ext>
            </a:extLst>
          </p:cNvPr>
          <p:cNvSpPr/>
          <p:nvPr/>
        </p:nvSpPr>
        <p:spPr>
          <a:xfrm>
            <a:off x="8611498" y="5675410"/>
            <a:ext cx="3348598" cy="705372"/>
          </a:xfrm>
          <a:prstGeom prst="roundRect">
            <a:avLst/>
          </a:prstGeom>
          <a:solidFill>
            <a:srgbClr val="155045"/>
          </a:solidFill>
          <a:ln>
            <a:solidFill>
              <a:schemeClr val="bg1"/>
            </a:solid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400" b="1" dirty="0">
                <a:solidFill>
                  <a:schemeClr val="bg2"/>
                </a:solidFill>
                <a:latin typeface="Calibri"/>
                <a:ea typeface="Calibri"/>
                <a:cs typeface="Calibri"/>
                <a:sym typeface="Calibri"/>
              </a:rPr>
              <a:t>Please be aware MYPATH may add new videos so keep checking </a:t>
            </a:r>
            <a:r>
              <a:rPr lang="en-GB" sz="1400" b="1" dirty="0">
                <a:solidFill>
                  <a:schemeClr val="bg2"/>
                </a:solidFill>
                <a:latin typeface="Calibri"/>
                <a:ea typeface="Calibri Light"/>
                <a:cs typeface="Calibri"/>
                <a:hlinkClick r:id="rId3">
                  <a:extLst>
                    <a:ext uri="{A12FA001-AC4F-418D-AE19-62706E023703}">
                      <ahyp:hlinkClr xmlns:ahyp="http://schemas.microsoft.com/office/drawing/2018/hyperlinkcolor" val="tx"/>
                    </a:ext>
                  </a:extLst>
                </a:hlinkClick>
              </a:rPr>
              <a:t>here</a:t>
            </a:r>
            <a:r>
              <a:rPr lang="en-GB" sz="1400" b="1" dirty="0">
                <a:solidFill>
                  <a:srgbClr val="484948"/>
                </a:solidFill>
                <a:latin typeface="Calibri"/>
                <a:ea typeface="Calibri Light"/>
                <a:cs typeface="Calibri"/>
                <a:hlinkClick r:id="rId3">
                  <a:extLst>
                    <a:ext uri="{A12FA001-AC4F-418D-AE19-62706E023703}">
                      <ahyp:hlinkClr xmlns:ahyp="http://schemas.microsoft.com/office/drawing/2018/hyperlinkcolor" val="tx"/>
                    </a:ext>
                  </a:extLst>
                </a:hlinkClick>
              </a:rPr>
              <a:t> </a:t>
            </a:r>
            <a:r>
              <a:rPr lang="en-GB" sz="1400" b="1" dirty="0">
                <a:solidFill>
                  <a:schemeClr val="bg2"/>
                </a:solidFill>
                <a:latin typeface="Calibri"/>
                <a:ea typeface="Calibri Light"/>
                <a:cs typeface="Calibri"/>
              </a:rPr>
              <a:t>for additions</a:t>
            </a:r>
            <a:endParaRPr lang="en-GB" sz="2800" dirty="0">
              <a:solidFill>
                <a:schemeClr val="bg2"/>
              </a:solidFill>
            </a:endParaRPr>
          </a:p>
        </p:txBody>
      </p:sp>
      <p:sp>
        <p:nvSpPr>
          <p:cNvPr id="17" name="TextBox 16">
            <a:extLst>
              <a:ext uri="{FF2B5EF4-FFF2-40B4-BE49-F238E27FC236}">
                <a16:creationId xmlns:a16="http://schemas.microsoft.com/office/drawing/2014/main" id="{2C1A7CD3-22C4-2C35-98BD-B7014274854A}"/>
              </a:ext>
            </a:extLst>
          </p:cNvPr>
          <p:cNvSpPr txBox="1"/>
          <p:nvPr/>
        </p:nvSpPr>
        <p:spPr>
          <a:xfrm>
            <a:off x="5211350" y="382631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7">
                  <a:extLst>
                    <a:ext uri="{A12FA001-AC4F-418D-AE19-62706E023703}">
                      <ahyp:hlinkClr xmlns:ahyp="http://schemas.microsoft.com/office/drawing/2018/hyperlinkcolor" val="tx"/>
                    </a:ext>
                  </a:extLst>
                </a:hlinkClick>
              </a:rPr>
              <a:t>Atomic Structure</a:t>
            </a:r>
            <a:endParaRPr lang="en-GB" sz="2000" dirty="0">
              <a:solidFill>
                <a:schemeClr val="tx2"/>
              </a:solidFill>
              <a:latin typeface="Calibri"/>
              <a:cs typeface="Calibri"/>
            </a:endParaRPr>
          </a:p>
        </p:txBody>
      </p:sp>
      <p:sp>
        <p:nvSpPr>
          <p:cNvPr id="18" name="TextBox 17">
            <a:extLst>
              <a:ext uri="{FF2B5EF4-FFF2-40B4-BE49-F238E27FC236}">
                <a16:creationId xmlns:a16="http://schemas.microsoft.com/office/drawing/2014/main" id="{39AB69CF-E63E-7010-CECC-0F826C9C3EE1}"/>
              </a:ext>
            </a:extLst>
          </p:cNvPr>
          <p:cNvSpPr txBox="1"/>
          <p:nvPr/>
        </p:nvSpPr>
        <p:spPr>
          <a:xfrm>
            <a:off x="1225071" y="382631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8">
                  <a:extLst>
                    <a:ext uri="{A12FA001-AC4F-418D-AE19-62706E023703}">
                      <ahyp:hlinkClr xmlns:ahyp="http://schemas.microsoft.com/office/drawing/2018/hyperlinkcolor" val="tx"/>
                    </a:ext>
                  </a:extLst>
                </a:hlinkClick>
              </a:rPr>
              <a:t>Particle Model</a:t>
            </a:r>
            <a:endParaRPr lang="en-GB" sz="2000" dirty="0">
              <a:solidFill>
                <a:schemeClr val="tx2"/>
              </a:solidFill>
              <a:latin typeface="Calibri"/>
              <a:cs typeface="Calibri"/>
            </a:endParaRPr>
          </a:p>
        </p:txBody>
      </p:sp>
      <p:sp>
        <p:nvSpPr>
          <p:cNvPr id="38" name="TextBox 37">
            <a:extLst>
              <a:ext uri="{FF2B5EF4-FFF2-40B4-BE49-F238E27FC236}">
                <a16:creationId xmlns:a16="http://schemas.microsoft.com/office/drawing/2014/main" id="{5DC665F7-E8FA-F98B-66F3-5A29AED60AC9}"/>
              </a:ext>
            </a:extLst>
          </p:cNvPr>
          <p:cNvSpPr txBox="1"/>
          <p:nvPr/>
        </p:nvSpPr>
        <p:spPr>
          <a:xfrm>
            <a:off x="1225071" y="474633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9">
                  <a:extLst>
                    <a:ext uri="{A12FA001-AC4F-418D-AE19-62706E023703}">
                      <ahyp:hlinkClr xmlns:ahyp="http://schemas.microsoft.com/office/drawing/2018/hyperlinkcolor" val="tx"/>
                    </a:ext>
                  </a:extLst>
                </a:hlinkClick>
              </a:rPr>
              <a:t>Forces</a:t>
            </a:r>
            <a:endParaRPr lang="en-GB" sz="2000" dirty="0">
              <a:solidFill>
                <a:schemeClr val="tx2"/>
              </a:solidFill>
              <a:latin typeface="Calibri"/>
              <a:cs typeface="Calibri"/>
            </a:endParaRPr>
          </a:p>
        </p:txBody>
      </p:sp>
      <p:sp>
        <p:nvSpPr>
          <p:cNvPr id="39" name="TextBox 38">
            <a:extLst>
              <a:ext uri="{FF2B5EF4-FFF2-40B4-BE49-F238E27FC236}">
                <a16:creationId xmlns:a16="http://schemas.microsoft.com/office/drawing/2014/main" id="{67A59AA4-D420-4E54-5109-8F2EA727FC3F}"/>
              </a:ext>
            </a:extLst>
          </p:cNvPr>
          <p:cNvSpPr txBox="1"/>
          <p:nvPr/>
        </p:nvSpPr>
        <p:spPr>
          <a:xfrm>
            <a:off x="1171398" y="5755435"/>
            <a:ext cx="39239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0">
                  <a:extLst>
                    <a:ext uri="{A12FA001-AC4F-418D-AE19-62706E023703}">
                      <ahyp:hlinkClr xmlns:ahyp="http://schemas.microsoft.com/office/drawing/2018/hyperlinkcolor" val="tx"/>
                    </a:ext>
                  </a:extLst>
                </a:hlinkClick>
              </a:rPr>
              <a:t>Magnetism and Electromagnetism</a:t>
            </a:r>
            <a:endParaRPr lang="en-GB" sz="2000" dirty="0">
              <a:solidFill>
                <a:schemeClr val="tx2"/>
              </a:solidFill>
              <a:latin typeface="Calibri"/>
              <a:cs typeface="Calibri"/>
            </a:endParaRPr>
          </a:p>
        </p:txBody>
      </p:sp>
      <p:sp>
        <p:nvSpPr>
          <p:cNvPr id="40" name="TextBox 39">
            <a:extLst>
              <a:ext uri="{FF2B5EF4-FFF2-40B4-BE49-F238E27FC236}">
                <a16:creationId xmlns:a16="http://schemas.microsoft.com/office/drawing/2014/main" id="{DA1FE937-41F1-FAFA-86E6-62F1A1665672}"/>
              </a:ext>
            </a:extLst>
          </p:cNvPr>
          <p:cNvSpPr txBox="1"/>
          <p:nvPr/>
        </p:nvSpPr>
        <p:spPr>
          <a:xfrm>
            <a:off x="5211350" y="4740161"/>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1">
                  <a:extLst>
                    <a:ext uri="{A12FA001-AC4F-418D-AE19-62706E023703}">
                      <ahyp:hlinkClr xmlns:ahyp="http://schemas.microsoft.com/office/drawing/2018/hyperlinkcolor" val="tx"/>
                    </a:ext>
                  </a:extLst>
                </a:hlinkClick>
              </a:rPr>
              <a:t>Waves</a:t>
            </a:r>
            <a:endParaRPr lang="en-GB" sz="2000" dirty="0">
              <a:solidFill>
                <a:schemeClr val="tx2"/>
              </a:solidFill>
              <a:latin typeface="Calibri"/>
              <a:cs typeface="Calibri"/>
            </a:endParaRPr>
          </a:p>
        </p:txBody>
      </p:sp>
      <p:pic>
        <p:nvPicPr>
          <p:cNvPr id="12" name="Picture 11">
            <a:extLst>
              <a:ext uri="{FF2B5EF4-FFF2-40B4-BE49-F238E27FC236}">
                <a16:creationId xmlns:a16="http://schemas.microsoft.com/office/drawing/2014/main" id="{5596BDCC-BAC9-1029-2883-FB8A42C2C0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7855" y="2276483"/>
            <a:ext cx="571384" cy="536605"/>
          </a:xfrm>
          <a:prstGeom prst="rect">
            <a:avLst/>
          </a:prstGeom>
        </p:spPr>
      </p:pic>
    </p:spTree>
    <p:extLst>
      <p:ext uri="{BB962C8B-B14F-4D97-AF65-F5344CB8AC3E}">
        <p14:creationId xmlns:p14="http://schemas.microsoft.com/office/powerpoint/2010/main" val="348931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lIns="91440" tIns="45720" rIns="91440" bIns="45720" rtlCol="0" anchor="t">
            <a:spAutoFit/>
          </a:bodyPr>
          <a:lstStyle/>
          <a:p>
            <a:r>
              <a:rPr lang="en-US" sz="3600" b="1">
                <a:solidFill>
                  <a:schemeClr val="tx2"/>
                </a:solidFill>
              </a:rPr>
              <a:t>Physics careers in a changing world:</a:t>
            </a:r>
          </a:p>
          <a:p>
            <a:r>
              <a:rPr lang="en-US" sz="3600" b="1">
                <a:solidFill>
                  <a:schemeClr val="tx2"/>
                </a:solidFill>
              </a:rPr>
              <a:t>How can I future-proof my 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269441"/>
            <a:ext cx="7767590" cy="1323439"/>
          </a:xfrm>
          <a:prstGeom prst="rect">
            <a:avLst/>
          </a:prstGeom>
          <a:noFill/>
        </p:spPr>
        <p:txBody>
          <a:bodyPr wrap="square" lIns="91440" tIns="45720" rIns="91440" bIns="45720" rtlCol="0" anchor="t">
            <a:spAutoFit/>
          </a:bodyPr>
          <a:lstStyle/>
          <a:p>
            <a:r>
              <a:rPr lang="en-GB" sz="2000" b="1">
                <a:solidFill>
                  <a:srgbClr val="155045"/>
                </a:solidFill>
                <a:ea typeface="+mn-lt"/>
                <a:cs typeface="+mn-lt"/>
              </a:rPr>
              <a:t>The world will be changing drastically in the next few years to cope with the impacts of climate change and nature loss, and the need to lower greenhouse gas emissions and unsustainable practices. How might this steer your choice of career path using your Physics skills?</a:t>
            </a:r>
            <a:endParaRPr lang="en-GB" sz="2000">
              <a:solidFill>
                <a:srgbClr val="155045"/>
              </a:solidFill>
              <a:ea typeface="+mn-lt"/>
              <a:cs typeface="+mn-lt"/>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10" name="Picture 9">
            <a:extLst>
              <a:ext uri="{FF2B5EF4-FFF2-40B4-BE49-F238E27FC236}">
                <a16:creationId xmlns:a16="http://schemas.microsoft.com/office/drawing/2014/main" id="{FE9063FB-10AF-A4AC-C21C-55A4C091E8DF}"/>
              </a:ext>
            </a:extLst>
          </p:cNvPr>
          <p:cNvPicPr>
            <a:picLocks noChangeAspect="1"/>
          </p:cNvPicPr>
          <p:nvPr/>
        </p:nvPicPr>
        <p:blipFill>
          <a:blip r:embed="rId5">
            <a:alphaModFix amt="30000"/>
            <a:extLst>
              <a:ext uri="{28A0092B-C50C-407E-A947-70E740481C1C}">
                <a14:useLocalDpi xmlns:a14="http://schemas.microsoft.com/office/drawing/2010/main" val="0"/>
              </a:ext>
            </a:extLst>
          </a:blip>
          <a:srcRect/>
          <a:stretch/>
        </p:blipFill>
        <p:spPr>
          <a:xfrm>
            <a:off x="9297041" y="4304878"/>
            <a:ext cx="2894959" cy="2828534"/>
          </a:xfrm>
          <a:prstGeom prst="rect">
            <a:avLst/>
          </a:prstGeom>
        </p:spPr>
      </p:pic>
    </p:spTree>
    <p:extLst>
      <p:ext uri="{BB962C8B-B14F-4D97-AF65-F5344CB8AC3E}">
        <p14:creationId xmlns:p14="http://schemas.microsoft.com/office/powerpoint/2010/main" val="229361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510628" y="1625379"/>
            <a:ext cx="8114954" cy="646331"/>
          </a:xfrm>
          <a:prstGeom prst="rect">
            <a:avLst/>
          </a:prstGeom>
          <a:noFill/>
        </p:spPr>
        <p:txBody>
          <a:bodyPr wrap="square" lIns="91440" tIns="45720" rIns="91440" bIns="45720" rtlCol="0" anchor="t">
            <a:spAutoFit/>
          </a:bodyPr>
          <a:lstStyle/>
          <a:p>
            <a:r>
              <a:rPr lang="en-US" sz="3600" b="1">
                <a:solidFill>
                  <a:schemeClr val="tx2"/>
                </a:solidFill>
              </a:rPr>
              <a:t>Physics careers in a changing world</a:t>
            </a:r>
          </a:p>
        </p:txBody>
      </p:sp>
      <p:sp>
        <p:nvSpPr>
          <p:cNvPr id="6" name="TextBox 1">
            <a:extLst>
              <a:ext uri="{FF2B5EF4-FFF2-40B4-BE49-F238E27FC236}">
                <a16:creationId xmlns:a16="http://schemas.microsoft.com/office/drawing/2014/main" id="{8F863725-FB2C-237A-32C6-CB70A6DB47BB}"/>
              </a:ext>
            </a:extLst>
          </p:cNvPr>
          <p:cNvSpPr txBox="1"/>
          <p:nvPr/>
        </p:nvSpPr>
        <p:spPr>
          <a:xfrm>
            <a:off x="1075571" y="2666860"/>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cs typeface="Segoe UI"/>
                <a:hlinkClick r:id="rId5">
                  <a:extLst>
                    <a:ext uri="{A12FA001-AC4F-418D-AE19-62706E023703}">
                      <ahyp:hlinkClr xmlns:ahyp="http://schemas.microsoft.com/office/drawing/2018/hyperlinkcolor" val="tx"/>
                    </a:ext>
                  </a:extLst>
                </a:hlinkClick>
              </a:rPr>
              <a:t>Climate Scientist</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8" name="TextBox 1">
            <a:extLst>
              <a:ext uri="{FF2B5EF4-FFF2-40B4-BE49-F238E27FC236}">
                <a16:creationId xmlns:a16="http://schemas.microsoft.com/office/drawing/2014/main" id="{8F863725-FB2C-237A-32C6-CB70A6DB47BB}"/>
              </a:ext>
            </a:extLst>
          </p:cNvPr>
          <p:cNvSpPr txBox="1"/>
          <p:nvPr/>
        </p:nvSpPr>
        <p:spPr>
          <a:xfrm>
            <a:off x="1072309" y="3655242"/>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cs typeface="Segoe UI"/>
                <a:hlinkClick r:id="rId6">
                  <a:extLst>
                    <a:ext uri="{A12FA001-AC4F-418D-AE19-62706E023703}">
                      <ahyp:hlinkClr xmlns:ahyp="http://schemas.microsoft.com/office/drawing/2018/hyperlinkcolor" val="tx"/>
                    </a:ext>
                  </a:extLst>
                </a:hlinkClick>
              </a:rPr>
              <a:t>Consultant (Element Energy)</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9" name="TextBox 1">
            <a:extLst>
              <a:ext uri="{FF2B5EF4-FFF2-40B4-BE49-F238E27FC236}">
                <a16:creationId xmlns:a16="http://schemas.microsoft.com/office/drawing/2014/main" id="{8F863725-FB2C-237A-32C6-CB70A6DB47BB}"/>
              </a:ext>
            </a:extLst>
          </p:cNvPr>
          <p:cNvSpPr txBox="1"/>
          <p:nvPr/>
        </p:nvSpPr>
        <p:spPr>
          <a:xfrm>
            <a:off x="1079485" y="4664500"/>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cs typeface="Segoe UI"/>
                <a:hlinkClick r:id="rId7">
                  <a:extLst>
                    <a:ext uri="{A12FA001-AC4F-418D-AE19-62706E023703}">
                      <ahyp:hlinkClr xmlns:ahyp="http://schemas.microsoft.com/office/drawing/2018/hyperlinkcolor" val="tx"/>
                    </a:ext>
                  </a:extLst>
                </a:hlinkClick>
              </a:rPr>
              <a:t>Civil Engineer</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10"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pic>
        <p:nvPicPr>
          <p:cNvPr id="16" name="Picture 15">
            <a:extLst>
              <a:ext uri="{FF2B5EF4-FFF2-40B4-BE49-F238E27FC236}">
                <a16:creationId xmlns:a16="http://schemas.microsoft.com/office/drawing/2014/main" id="{D1F3A07C-433D-F28F-67AF-1981563146A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8642" y="2567709"/>
            <a:ext cx="566242" cy="60902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FBBF396A-5DCB-5F89-220C-60EEA1C3F8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8204" y="3559352"/>
            <a:ext cx="566242" cy="60902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280303A-6825-628E-2774-EC7182EFCA1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8642" y="4561434"/>
            <a:ext cx="566242" cy="609020"/>
          </a:xfrm>
          <a:prstGeom prst="rect">
            <a:avLst/>
          </a:prstGeom>
        </p:spPr>
      </p:pic>
      <p:pic>
        <p:nvPicPr>
          <p:cNvPr id="20" name="Picture 19">
            <a:extLst>
              <a:ext uri="{FF2B5EF4-FFF2-40B4-BE49-F238E27FC236}">
                <a16:creationId xmlns:a16="http://schemas.microsoft.com/office/drawing/2014/main" id="{C93DCD86-01ED-1AAE-61FC-EA4EE4BF085F}"/>
              </a:ext>
            </a:extLst>
          </p:cNvPr>
          <p:cNvPicPr>
            <a:picLocks noChangeAspect="1"/>
          </p:cNvPicPr>
          <p:nvPr/>
        </p:nvPicPr>
        <p:blipFill>
          <a:blip r:embed="rId8">
            <a:alphaModFix amt="30000"/>
            <a:extLst>
              <a:ext uri="{28A0092B-C50C-407E-A947-70E740481C1C}">
                <a14:useLocalDpi xmlns:a14="http://schemas.microsoft.com/office/drawing/2010/main" val="0"/>
              </a:ext>
            </a:extLst>
          </a:blip>
          <a:srcRect/>
          <a:stretch/>
        </p:blipFill>
        <p:spPr>
          <a:xfrm>
            <a:off x="9297041" y="4304878"/>
            <a:ext cx="2894959" cy="2828534"/>
          </a:xfrm>
          <a:prstGeom prst="rect">
            <a:avLst/>
          </a:prstGeom>
        </p:spPr>
      </p:pic>
    </p:spTree>
    <p:extLst>
      <p:ext uri="{BB962C8B-B14F-4D97-AF65-F5344CB8AC3E}">
        <p14:creationId xmlns:p14="http://schemas.microsoft.com/office/powerpoint/2010/main" val="395180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4" name="Picture 3">
            <a:extLst>
              <a:ext uri="{FF2B5EF4-FFF2-40B4-BE49-F238E27FC236}">
                <a16:creationId xmlns:a16="http://schemas.microsoft.com/office/drawing/2014/main" id="{AFB76841-C383-97B5-02BE-31F137954E68}"/>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83862" y="2511935"/>
            <a:ext cx="2824621" cy="2652688"/>
          </a:xfrm>
          <a:prstGeom prst="rect">
            <a:avLst/>
          </a:prstGeom>
        </p:spPr>
      </p:pic>
      <p:pic>
        <p:nvPicPr>
          <p:cNvPr id="6" name="Picture 5">
            <a:extLst>
              <a:ext uri="{FF2B5EF4-FFF2-40B4-BE49-F238E27FC236}">
                <a16:creationId xmlns:a16="http://schemas.microsoft.com/office/drawing/2014/main" id="{DEBC916E-8F56-0D5F-2B31-6B15799AB5BF}"/>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107646" y="2511934"/>
            <a:ext cx="2824621" cy="2652688"/>
          </a:xfrm>
          <a:prstGeom prst="rect">
            <a:avLst/>
          </a:prstGeom>
        </p:spPr>
      </p:pic>
      <p:pic>
        <p:nvPicPr>
          <p:cNvPr id="8" name="Picture 7">
            <a:extLst>
              <a:ext uri="{FF2B5EF4-FFF2-40B4-BE49-F238E27FC236}">
                <a16:creationId xmlns:a16="http://schemas.microsoft.com/office/drawing/2014/main" id="{8F2B3600-CEBE-A8EE-F765-FFCE65AEB76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616384" y="2511934"/>
            <a:ext cx="2824621" cy="2652688"/>
          </a:xfrm>
          <a:prstGeom prst="rect">
            <a:avLst/>
          </a:prstGeom>
        </p:spPr>
      </p:pic>
      <p:pic>
        <p:nvPicPr>
          <p:cNvPr id="9" name="Picture 8">
            <a:extLst>
              <a:ext uri="{FF2B5EF4-FFF2-40B4-BE49-F238E27FC236}">
                <a16:creationId xmlns:a16="http://schemas.microsoft.com/office/drawing/2014/main" id="{5B1BE12A-54FE-CFAF-DB07-0A5D16B11965}"/>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7148568" y="2511935"/>
            <a:ext cx="2824621" cy="2652688"/>
          </a:xfrm>
          <a:prstGeom prst="rect">
            <a:avLst/>
          </a:prstGeom>
        </p:spPr>
      </p:pic>
      <p:pic>
        <p:nvPicPr>
          <p:cNvPr id="10" name="Picture 9">
            <a:extLst>
              <a:ext uri="{FF2B5EF4-FFF2-40B4-BE49-F238E27FC236}">
                <a16:creationId xmlns:a16="http://schemas.microsoft.com/office/drawing/2014/main" id="{E611E221-F655-0F2B-6364-EA179F5649F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563522" y="2429873"/>
            <a:ext cx="2824621" cy="2652688"/>
          </a:xfrm>
          <a:prstGeom prst="rect">
            <a:avLst/>
          </a:prstGeom>
        </p:spPr>
      </p:pic>
      <p:sp>
        <p:nvSpPr>
          <p:cNvPr id="821" name="Google Shape;821;p48"/>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Physics</a:t>
            </a:r>
            <a:endParaRPr sz="4000" b="1" i="0" u="none" strike="noStrike" cap="none">
              <a:solidFill>
                <a:schemeClr val="dk2"/>
              </a:solidFill>
              <a:latin typeface="Calibri"/>
              <a:ea typeface="Calibri"/>
              <a:cs typeface="Calibri"/>
              <a:sym typeface="Calibri"/>
            </a:endParaRPr>
          </a:p>
        </p:txBody>
      </p:sp>
      <p:pic>
        <p:nvPicPr>
          <p:cNvPr id="822" name="Google Shape;822;p48"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823" name="Google Shape;823;p48"/>
          <p:cNvSpPr txBox="1"/>
          <p:nvPr/>
        </p:nvSpPr>
        <p:spPr>
          <a:xfrm>
            <a:off x="2148233"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Physics keep industries moving and the real difference technicians make in our lives.  </a:t>
            </a:r>
            <a:endParaRPr/>
          </a:p>
        </p:txBody>
      </p:sp>
      <p:sp>
        <p:nvSpPr>
          <p:cNvPr id="825" name="Google Shape;825;p48"/>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R013 Battery Technician</a:t>
            </a:r>
            <a:r>
              <a:rPr lang="en-GB" sz="1400">
                <a:solidFill>
                  <a:schemeClr val="dk2"/>
                </a:solidFill>
                <a:latin typeface="Calibri"/>
                <a:ea typeface="Calibri"/>
                <a:cs typeface="Calibri"/>
                <a:sym typeface="Calibri"/>
              </a:rPr>
              <a:t> </a:t>
            </a:r>
            <a:endParaRPr>
              <a:solidFill>
                <a:schemeClr val="dk2"/>
              </a:solidFill>
            </a:endParaRPr>
          </a:p>
        </p:txBody>
      </p:sp>
      <p:sp>
        <p:nvSpPr>
          <p:cNvPr id="826" name="Google Shape;826;p48"/>
          <p:cNvSpPr/>
          <p:nvPr/>
        </p:nvSpPr>
        <p:spPr>
          <a:xfrm>
            <a:off x="2485072" y="3691855"/>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rPr>
              <a:t>R016 RadiographyTechnician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827" name="Google Shape;827;p48"/>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R055 Electrician</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Technician </a:t>
            </a:r>
            <a:endParaRPr sz="1400">
              <a:solidFill>
                <a:schemeClr val="dk2"/>
              </a:solidFill>
              <a:latin typeface="Calibri"/>
              <a:ea typeface="Calibri"/>
              <a:cs typeface="Calibri"/>
              <a:sym typeface="Calibri"/>
            </a:endParaRPr>
          </a:p>
        </p:txBody>
      </p:sp>
      <p:sp>
        <p:nvSpPr>
          <p:cNvPr id="828" name="Google Shape;828;p48"/>
          <p:cNvSpPr/>
          <p:nvPr/>
        </p:nvSpPr>
        <p:spPr>
          <a:xfrm>
            <a:off x="6167458" y="3642214"/>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rPr>
              <a:t>R067 Electric Vehicle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829" name="Google Shape;829;p48"/>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R070 Nuclear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830" name="Google Shape;830;p48"/>
          <p:cNvSpPr/>
          <p:nvPr/>
        </p:nvSpPr>
        <p:spPr>
          <a:xfrm>
            <a:off x="9849843" y="3642214"/>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R071 </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10"/>
              </a:rPr>
              <a:t>Optical Technician </a:t>
            </a:r>
            <a:endParaRPr sz="1400">
              <a:solidFill>
                <a:schemeClr val="dk2"/>
              </a:solidFill>
              <a:latin typeface="Calibri"/>
              <a:ea typeface="Calibri"/>
              <a:cs typeface="Calibri"/>
              <a:sym typeface="Calibri"/>
            </a:endParaRPr>
          </a:p>
        </p:txBody>
      </p:sp>
      <p:sp>
        <p:nvSpPr>
          <p:cNvPr id="833" name="Google Shape;833;p48"/>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834" name="Google Shape;834;p48" descr="Icon&#10;&#10;Description automatically generated"/>
          <p:cNvPicPr preferRelativeResize="0"/>
          <p:nvPr/>
        </p:nvPicPr>
        <p:blipFill rotWithShape="1">
          <a:blip r:embed="rId11">
            <a:alphaModFix/>
          </a:blip>
          <a:srcRect/>
          <a:stretch/>
        </p:blipFill>
        <p:spPr>
          <a:xfrm>
            <a:off x="1210889" y="1709073"/>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F0C6528A-FF2B-616E-7CD3-77CC2F1CE991}"/>
              </a:ext>
            </a:extLst>
          </p:cNvPr>
          <p:cNvPicPr>
            <a:picLocks noChangeAspect="1"/>
          </p:cNvPicPr>
          <p:nvPr/>
        </p:nvPicPr>
        <p:blipFill>
          <a:blip r:embed="rId12"/>
          <a:stretch>
            <a:fillRect/>
          </a:stretch>
        </p:blipFill>
        <p:spPr>
          <a:xfrm>
            <a:off x="1465735" y="5658039"/>
            <a:ext cx="2743200" cy="1028700"/>
          </a:xfrm>
          <a:prstGeom prst="rect">
            <a:avLst/>
          </a:prstGeom>
        </p:spPr>
      </p:pic>
      <p:sp>
        <p:nvSpPr>
          <p:cNvPr id="5" name="Google Shape;80;p13">
            <a:extLst>
              <a:ext uri="{FF2B5EF4-FFF2-40B4-BE49-F238E27FC236}">
                <a16:creationId xmlns:a16="http://schemas.microsoft.com/office/drawing/2014/main" id="{7BFBE977-766D-CC0F-D012-C5D6049285AF}"/>
              </a:ext>
            </a:extLst>
          </p:cNvPr>
          <p:cNvSpPr/>
          <p:nvPr/>
        </p:nvSpPr>
        <p:spPr>
          <a:xfrm>
            <a:off x="7633882"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5215487B-6944-A68D-F32F-6A060E1F3DB4}"/>
              </a:ext>
            </a:extLst>
          </p:cNvPr>
          <p:cNvSpPr/>
          <p:nvPr/>
        </p:nvSpPr>
        <p:spPr>
          <a:xfrm>
            <a:off x="9868482"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4" name="Picture 3">
            <a:extLst>
              <a:ext uri="{FF2B5EF4-FFF2-40B4-BE49-F238E27FC236}">
                <a16:creationId xmlns:a16="http://schemas.microsoft.com/office/drawing/2014/main" id="{81071501-23D2-A725-49D0-26B0B468058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83862" y="2511935"/>
            <a:ext cx="2824621" cy="2652688"/>
          </a:xfrm>
          <a:prstGeom prst="rect">
            <a:avLst/>
          </a:prstGeom>
        </p:spPr>
      </p:pic>
      <p:pic>
        <p:nvPicPr>
          <p:cNvPr id="8" name="Picture 7">
            <a:extLst>
              <a:ext uri="{FF2B5EF4-FFF2-40B4-BE49-F238E27FC236}">
                <a16:creationId xmlns:a16="http://schemas.microsoft.com/office/drawing/2014/main" id="{3F7C863F-78A5-F05A-22F8-A0DA143EE044}"/>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107646" y="2511934"/>
            <a:ext cx="2824621" cy="2652688"/>
          </a:xfrm>
          <a:prstGeom prst="rect">
            <a:avLst/>
          </a:prstGeom>
        </p:spPr>
      </p:pic>
      <p:pic>
        <p:nvPicPr>
          <p:cNvPr id="10" name="Picture 9">
            <a:extLst>
              <a:ext uri="{FF2B5EF4-FFF2-40B4-BE49-F238E27FC236}">
                <a16:creationId xmlns:a16="http://schemas.microsoft.com/office/drawing/2014/main" id="{CA806B8D-C662-0836-4106-73CA39AAA97A}"/>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616384" y="2511934"/>
            <a:ext cx="2824621" cy="2652688"/>
          </a:xfrm>
          <a:prstGeom prst="rect">
            <a:avLst/>
          </a:prstGeom>
        </p:spPr>
      </p:pic>
      <p:pic>
        <p:nvPicPr>
          <p:cNvPr id="12" name="Picture 11">
            <a:extLst>
              <a:ext uri="{FF2B5EF4-FFF2-40B4-BE49-F238E27FC236}">
                <a16:creationId xmlns:a16="http://schemas.microsoft.com/office/drawing/2014/main" id="{B3AC890A-2F43-DB2C-2464-7E79F2A74AF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7148568" y="2511935"/>
            <a:ext cx="2824621" cy="2652688"/>
          </a:xfrm>
          <a:prstGeom prst="rect">
            <a:avLst/>
          </a:prstGeom>
        </p:spPr>
      </p:pic>
      <p:pic>
        <p:nvPicPr>
          <p:cNvPr id="14" name="Picture 13">
            <a:extLst>
              <a:ext uri="{FF2B5EF4-FFF2-40B4-BE49-F238E27FC236}">
                <a16:creationId xmlns:a16="http://schemas.microsoft.com/office/drawing/2014/main" id="{866A3BEB-BBBA-3929-CEFC-0926BE8687C9}"/>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563522" y="2429873"/>
            <a:ext cx="2824621" cy="2652688"/>
          </a:xfrm>
          <a:prstGeom prst="rect">
            <a:avLst/>
          </a:prstGeom>
        </p:spPr>
      </p:pic>
      <p:sp>
        <p:nvSpPr>
          <p:cNvPr id="845" name="Google Shape;845;p49"/>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Physics</a:t>
            </a:r>
            <a:endParaRPr sz="4000" b="1" i="0" u="none" strike="noStrike" cap="none">
              <a:solidFill>
                <a:schemeClr val="dk2"/>
              </a:solidFill>
              <a:latin typeface="Calibri"/>
              <a:ea typeface="Calibri"/>
              <a:cs typeface="Calibri"/>
              <a:sym typeface="Calibri"/>
            </a:endParaRPr>
          </a:p>
        </p:txBody>
      </p:sp>
      <p:pic>
        <p:nvPicPr>
          <p:cNvPr id="846" name="Google Shape;846;p49"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847" name="Google Shape;847;p49"/>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Physics keep industries moving and the real difference technicians make in our lives.  </a:t>
            </a:r>
            <a:endParaRPr/>
          </a:p>
        </p:txBody>
      </p:sp>
      <p:sp>
        <p:nvSpPr>
          <p:cNvPr id="849" name="Google Shape;849;p49"/>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R091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Power Networks</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 </a:t>
            </a:r>
            <a:endParaRPr sz="1800">
              <a:solidFill>
                <a:schemeClr val="dk2"/>
              </a:solidFill>
              <a:latin typeface="Calibri"/>
              <a:ea typeface="Calibri"/>
              <a:cs typeface="Calibri"/>
              <a:sym typeface="Calibri"/>
            </a:endParaRPr>
          </a:p>
        </p:txBody>
      </p:sp>
      <p:sp>
        <p:nvSpPr>
          <p:cNvPr id="850" name="Google Shape;850;p49"/>
          <p:cNvSpPr/>
          <p:nvPr/>
        </p:nvSpPr>
        <p:spPr>
          <a:xfrm>
            <a:off x="2485072" y="3691855"/>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R104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Solar Energy</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51" name="Google Shape;851;p49"/>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R022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Civil Engineering</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Technician </a:t>
            </a:r>
            <a:endParaRPr sz="1400">
              <a:solidFill>
                <a:schemeClr val="dk2"/>
              </a:solidFill>
              <a:latin typeface="Calibri"/>
              <a:ea typeface="Calibri"/>
              <a:cs typeface="Calibri"/>
              <a:sym typeface="Calibri"/>
            </a:endParaRPr>
          </a:p>
        </p:txBody>
      </p:sp>
      <p:sp>
        <p:nvSpPr>
          <p:cNvPr id="852" name="Google Shape;852;p49"/>
          <p:cNvSpPr/>
          <p:nvPr/>
        </p:nvSpPr>
        <p:spPr>
          <a:xfrm>
            <a:off x="6167458" y="3642214"/>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R026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Compressed Air and Vacuum</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53" name="Google Shape;853;p49"/>
          <p:cNvSpPr/>
          <p:nvPr/>
        </p:nvSpPr>
        <p:spPr>
          <a:xfrm>
            <a:off x="8008651" y="2624399"/>
            <a:ext cx="15425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R034 </a:t>
            </a:r>
            <a:r>
              <a:rPr lang="en-GB" sz="12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Telecommunications</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54" name="Google Shape;854;p49"/>
          <p:cNvSpPr/>
          <p:nvPr/>
        </p:nvSpPr>
        <p:spPr>
          <a:xfrm>
            <a:off x="9849843" y="3642214"/>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R038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Electrical Engineering</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57" name="Google Shape;857;p49"/>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858" name="Google Shape;858;p49" descr="Icon&#10;&#10;Description automatically generated"/>
          <p:cNvPicPr preferRelativeResize="0"/>
          <p:nvPr/>
        </p:nvPicPr>
        <p:blipFill rotWithShape="1">
          <a:blip r:embed="rId11">
            <a:alphaModFix/>
          </a:blip>
          <a:srcRect/>
          <a:stretch/>
        </p:blipFill>
        <p:spPr>
          <a:xfrm>
            <a:off x="1210889"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E707973A-AF31-B44A-C21B-37893B085923}"/>
              </a:ext>
            </a:extLst>
          </p:cNvPr>
          <p:cNvPicPr>
            <a:picLocks noChangeAspect="1"/>
          </p:cNvPicPr>
          <p:nvPr/>
        </p:nvPicPr>
        <p:blipFill>
          <a:blip r:embed="rId12"/>
          <a:stretch>
            <a:fillRect/>
          </a:stretch>
        </p:blipFill>
        <p:spPr>
          <a:xfrm>
            <a:off x="1465735" y="5647601"/>
            <a:ext cx="2743200" cy="1028700"/>
          </a:xfrm>
          <a:prstGeom prst="rect">
            <a:avLst/>
          </a:prstGeom>
        </p:spPr>
      </p:pic>
      <p:sp>
        <p:nvSpPr>
          <p:cNvPr id="5" name="Google Shape;80;p13">
            <a:extLst>
              <a:ext uri="{FF2B5EF4-FFF2-40B4-BE49-F238E27FC236}">
                <a16:creationId xmlns:a16="http://schemas.microsoft.com/office/drawing/2014/main" id="{4FCFA58E-643C-3702-42E4-D6080636703F}"/>
              </a:ext>
            </a:extLst>
          </p:cNvPr>
          <p:cNvSpPr/>
          <p:nvPr/>
        </p:nvSpPr>
        <p:spPr>
          <a:xfrm>
            <a:off x="7654759"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a:t>
            </a:r>
            <a:r>
              <a:rPr lang="en-GB" sz="1050" b="1">
                <a:solidFill>
                  <a:schemeClr val="lt2"/>
                </a:solidFill>
                <a:latin typeface="Calibri"/>
                <a:ea typeface="Calibri"/>
                <a:cs typeface="Calibri"/>
                <a:sym typeface="Calibri"/>
              </a:rPr>
              <a:t>e</a:t>
            </a:r>
            <a:endParaRPr>
              <a:solidFill>
                <a:schemeClr val="lt2"/>
              </a:solidFill>
            </a:endParaRPr>
          </a:p>
        </p:txBody>
      </p:sp>
      <p:sp>
        <p:nvSpPr>
          <p:cNvPr id="7" name="Google Shape;79;p13">
            <a:extLst>
              <a:ext uri="{FF2B5EF4-FFF2-40B4-BE49-F238E27FC236}">
                <a16:creationId xmlns:a16="http://schemas.microsoft.com/office/drawing/2014/main" id="{F41C8B39-2D94-D662-E474-BC355319B829}"/>
              </a:ext>
            </a:extLst>
          </p:cNvPr>
          <p:cNvSpPr/>
          <p:nvPr/>
        </p:nvSpPr>
        <p:spPr>
          <a:xfrm>
            <a:off x="9847605"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solidFill>
                <a:schemeClr val="l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4" name="Picture 3">
            <a:extLst>
              <a:ext uri="{FF2B5EF4-FFF2-40B4-BE49-F238E27FC236}">
                <a16:creationId xmlns:a16="http://schemas.microsoft.com/office/drawing/2014/main" id="{D18FC47A-434F-B975-1EE0-F51EE8701B2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83862" y="2511935"/>
            <a:ext cx="2824621" cy="2652688"/>
          </a:xfrm>
          <a:prstGeom prst="rect">
            <a:avLst/>
          </a:prstGeom>
        </p:spPr>
      </p:pic>
      <p:pic>
        <p:nvPicPr>
          <p:cNvPr id="8" name="Picture 7">
            <a:extLst>
              <a:ext uri="{FF2B5EF4-FFF2-40B4-BE49-F238E27FC236}">
                <a16:creationId xmlns:a16="http://schemas.microsoft.com/office/drawing/2014/main" id="{9C3DC8AA-5897-59D9-EE40-E334BC13A07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107646" y="2511934"/>
            <a:ext cx="2824621" cy="2652688"/>
          </a:xfrm>
          <a:prstGeom prst="rect">
            <a:avLst/>
          </a:prstGeom>
        </p:spPr>
      </p:pic>
      <p:pic>
        <p:nvPicPr>
          <p:cNvPr id="10" name="Picture 9">
            <a:extLst>
              <a:ext uri="{FF2B5EF4-FFF2-40B4-BE49-F238E27FC236}">
                <a16:creationId xmlns:a16="http://schemas.microsoft.com/office/drawing/2014/main" id="{6AF21327-5112-2BBA-4728-4BF42D6BD5A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616384" y="2511934"/>
            <a:ext cx="2824621" cy="2652688"/>
          </a:xfrm>
          <a:prstGeom prst="rect">
            <a:avLst/>
          </a:prstGeom>
        </p:spPr>
      </p:pic>
      <p:pic>
        <p:nvPicPr>
          <p:cNvPr id="12" name="Picture 11">
            <a:extLst>
              <a:ext uri="{FF2B5EF4-FFF2-40B4-BE49-F238E27FC236}">
                <a16:creationId xmlns:a16="http://schemas.microsoft.com/office/drawing/2014/main" id="{8298055F-BFEF-8E7A-39ED-A221C95299E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7148568" y="2511935"/>
            <a:ext cx="2824621" cy="2652688"/>
          </a:xfrm>
          <a:prstGeom prst="rect">
            <a:avLst/>
          </a:prstGeom>
        </p:spPr>
      </p:pic>
      <p:pic>
        <p:nvPicPr>
          <p:cNvPr id="14" name="Picture 13">
            <a:extLst>
              <a:ext uri="{FF2B5EF4-FFF2-40B4-BE49-F238E27FC236}">
                <a16:creationId xmlns:a16="http://schemas.microsoft.com/office/drawing/2014/main" id="{60E215A5-81DD-B7E6-AFD8-FBE0FC26AF59}"/>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563522" y="2429873"/>
            <a:ext cx="2824621" cy="2652688"/>
          </a:xfrm>
          <a:prstGeom prst="rect">
            <a:avLst/>
          </a:prstGeom>
        </p:spPr>
      </p:pic>
      <p:sp>
        <p:nvSpPr>
          <p:cNvPr id="869" name="Google Shape;869;p50"/>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Physics</a:t>
            </a:r>
            <a:endParaRPr sz="4000" b="1" i="0" u="none" strike="noStrike" cap="none">
              <a:solidFill>
                <a:schemeClr val="dk2"/>
              </a:solidFill>
              <a:latin typeface="Calibri"/>
              <a:ea typeface="Calibri"/>
              <a:cs typeface="Calibri"/>
              <a:sym typeface="Calibri"/>
            </a:endParaRPr>
          </a:p>
        </p:txBody>
      </p:sp>
      <p:pic>
        <p:nvPicPr>
          <p:cNvPr id="870" name="Google Shape;870;p50"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871" name="Google Shape;871;p50"/>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Physics keep industries moving and the real difference technicians make in our lives.  </a:t>
            </a:r>
            <a:endParaRPr/>
          </a:p>
        </p:txBody>
      </p:sp>
      <p:sp>
        <p:nvSpPr>
          <p:cNvPr id="873" name="Google Shape;873;p50"/>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R069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Testing Engineering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 </a:t>
            </a:r>
            <a:endParaRPr sz="1800">
              <a:solidFill>
                <a:schemeClr val="dk2"/>
              </a:solidFill>
              <a:latin typeface="Calibri"/>
              <a:ea typeface="Calibri"/>
              <a:cs typeface="Calibri"/>
              <a:sym typeface="Calibri"/>
            </a:endParaRPr>
          </a:p>
        </p:txBody>
      </p:sp>
      <p:sp>
        <p:nvSpPr>
          <p:cNvPr id="874" name="Google Shape;874;p50"/>
          <p:cNvSpPr/>
          <p:nvPr/>
        </p:nvSpPr>
        <p:spPr>
          <a:xfrm>
            <a:off x="2485072" y="3691855"/>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R074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Plumbing and Heating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75" name="Google Shape;875;p50"/>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R077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Propulsion</a:t>
            </a:r>
            <a:endParaRPr sz="14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Technician </a:t>
            </a:r>
            <a:endParaRPr sz="1400">
              <a:solidFill>
                <a:schemeClr val="dk2"/>
              </a:solidFill>
              <a:latin typeface="Calibri"/>
              <a:ea typeface="Calibri"/>
              <a:cs typeface="Calibri"/>
              <a:sym typeface="Calibri"/>
            </a:endParaRPr>
          </a:p>
        </p:txBody>
      </p:sp>
      <p:sp>
        <p:nvSpPr>
          <p:cNvPr id="876" name="Google Shape;876;p50"/>
          <p:cNvSpPr/>
          <p:nvPr/>
        </p:nvSpPr>
        <p:spPr>
          <a:xfrm>
            <a:off x="6167458" y="3642214"/>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R079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Rail Engineering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77" name="Google Shape;877;p50"/>
          <p:cNvSpPr/>
          <p:nvPr/>
        </p:nvSpPr>
        <p:spPr>
          <a:xfrm>
            <a:off x="8008651" y="2624399"/>
            <a:ext cx="15425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R080 </a:t>
            </a:r>
            <a:r>
              <a:rPr lang="en-GB" sz="13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Refrigeration</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Engineering</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78" name="Google Shape;878;p50"/>
          <p:cNvSpPr/>
          <p:nvPr/>
        </p:nvSpPr>
        <p:spPr>
          <a:xfrm>
            <a:off x="9849843" y="3642214"/>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R084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Smart Home</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81" name="Google Shape;881;p50"/>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882" name="Google Shape;882;p50" descr="Icon&#10;&#10;Description automatically generated"/>
          <p:cNvPicPr preferRelativeResize="0"/>
          <p:nvPr/>
        </p:nvPicPr>
        <p:blipFill rotWithShape="1">
          <a:blip r:embed="rId11">
            <a:alphaModFix/>
          </a:blip>
          <a:srcRect/>
          <a:stretch/>
        </p:blipFill>
        <p:spPr>
          <a:xfrm>
            <a:off x="1210889"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9AF1A41C-E3A0-E758-B076-05855EF2126B}"/>
              </a:ext>
            </a:extLst>
          </p:cNvPr>
          <p:cNvPicPr>
            <a:picLocks noChangeAspect="1"/>
          </p:cNvPicPr>
          <p:nvPr/>
        </p:nvPicPr>
        <p:blipFill>
          <a:blip r:embed="rId12"/>
          <a:stretch>
            <a:fillRect/>
          </a:stretch>
        </p:blipFill>
        <p:spPr>
          <a:xfrm>
            <a:off x="1465735" y="5658039"/>
            <a:ext cx="2743200" cy="1028700"/>
          </a:xfrm>
          <a:prstGeom prst="rect">
            <a:avLst/>
          </a:prstGeom>
        </p:spPr>
      </p:pic>
      <p:sp>
        <p:nvSpPr>
          <p:cNvPr id="5" name="Google Shape;80;p13">
            <a:extLst>
              <a:ext uri="{FF2B5EF4-FFF2-40B4-BE49-F238E27FC236}">
                <a16:creationId xmlns:a16="http://schemas.microsoft.com/office/drawing/2014/main" id="{4B09E1EE-390A-45E4-7098-3ED5F7295A92}"/>
              </a:ext>
            </a:extLst>
          </p:cNvPr>
          <p:cNvSpPr/>
          <p:nvPr/>
        </p:nvSpPr>
        <p:spPr>
          <a:xfrm>
            <a:off x="7654759"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94588226-F7CC-808A-D864-1038813F97AC}"/>
              </a:ext>
            </a:extLst>
          </p:cNvPr>
          <p:cNvSpPr/>
          <p:nvPr/>
        </p:nvSpPr>
        <p:spPr>
          <a:xfrm>
            <a:off x="9868482"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4" name="Picture 3">
            <a:extLst>
              <a:ext uri="{FF2B5EF4-FFF2-40B4-BE49-F238E27FC236}">
                <a16:creationId xmlns:a16="http://schemas.microsoft.com/office/drawing/2014/main" id="{73824D01-ACF1-5594-A8EA-BC0E65E5E1F4}"/>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83862" y="2511935"/>
            <a:ext cx="2824621" cy="2652688"/>
          </a:xfrm>
          <a:prstGeom prst="rect">
            <a:avLst/>
          </a:prstGeom>
        </p:spPr>
      </p:pic>
      <p:pic>
        <p:nvPicPr>
          <p:cNvPr id="8" name="Picture 7">
            <a:extLst>
              <a:ext uri="{FF2B5EF4-FFF2-40B4-BE49-F238E27FC236}">
                <a16:creationId xmlns:a16="http://schemas.microsoft.com/office/drawing/2014/main" id="{C72FC037-C6AD-7753-E50C-ABCB3E54DD31}"/>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107646" y="2511934"/>
            <a:ext cx="2824621" cy="2652688"/>
          </a:xfrm>
          <a:prstGeom prst="rect">
            <a:avLst/>
          </a:prstGeom>
        </p:spPr>
      </p:pic>
      <p:pic>
        <p:nvPicPr>
          <p:cNvPr id="10" name="Picture 9">
            <a:extLst>
              <a:ext uri="{FF2B5EF4-FFF2-40B4-BE49-F238E27FC236}">
                <a16:creationId xmlns:a16="http://schemas.microsoft.com/office/drawing/2014/main" id="{2F12D057-E19D-3349-76C9-CA882FE57FB2}"/>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616384" y="2511934"/>
            <a:ext cx="2824621" cy="2652688"/>
          </a:xfrm>
          <a:prstGeom prst="rect">
            <a:avLst/>
          </a:prstGeom>
        </p:spPr>
      </p:pic>
      <p:pic>
        <p:nvPicPr>
          <p:cNvPr id="12" name="Picture 11">
            <a:extLst>
              <a:ext uri="{FF2B5EF4-FFF2-40B4-BE49-F238E27FC236}">
                <a16:creationId xmlns:a16="http://schemas.microsoft.com/office/drawing/2014/main" id="{61265891-9B9E-3251-37C0-6A2834F4176C}"/>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7148568" y="2511935"/>
            <a:ext cx="2824621" cy="2652688"/>
          </a:xfrm>
          <a:prstGeom prst="rect">
            <a:avLst/>
          </a:prstGeom>
        </p:spPr>
      </p:pic>
      <p:pic>
        <p:nvPicPr>
          <p:cNvPr id="14" name="Picture 13">
            <a:extLst>
              <a:ext uri="{FF2B5EF4-FFF2-40B4-BE49-F238E27FC236}">
                <a16:creationId xmlns:a16="http://schemas.microsoft.com/office/drawing/2014/main" id="{3F025098-FEE8-A92F-AAFF-A850B53035B9}"/>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563522" y="2429873"/>
            <a:ext cx="2824621" cy="2652688"/>
          </a:xfrm>
          <a:prstGeom prst="rect">
            <a:avLst/>
          </a:prstGeom>
        </p:spPr>
      </p:pic>
      <p:sp>
        <p:nvSpPr>
          <p:cNvPr id="893" name="Google Shape;893;p51"/>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Physics</a:t>
            </a:r>
            <a:endParaRPr sz="4000" b="1" i="0" u="none" strike="noStrike" cap="none">
              <a:solidFill>
                <a:schemeClr val="dk2"/>
              </a:solidFill>
              <a:latin typeface="Calibri"/>
              <a:ea typeface="Calibri"/>
              <a:cs typeface="Calibri"/>
              <a:sym typeface="Calibri"/>
            </a:endParaRPr>
          </a:p>
        </p:txBody>
      </p:sp>
      <p:pic>
        <p:nvPicPr>
          <p:cNvPr id="894" name="Google Shape;894;p51"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895" name="Google Shape;895;p51"/>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Physics keep industries moving and the real difference technicians make in our lives.  </a:t>
            </a:r>
            <a:endParaRPr/>
          </a:p>
        </p:txBody>
      </p:sp>
      <p:sp>
        <p:nvSpPr>
          <p:cNvPr id="897" name="Google Shape;897;p51"/>
          <p:cNvSpPr/>
          <p:nvPr/>
        </p:nvSpPr>
        <p:spPr>
          <a:xfrm>
            <a:off x="453379" y="258493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R088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Space Engineering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Technician</a:t>
            </a:r>
            <a:r>
              <a:rPr lang="en-GB" sz="1400">
                <a:solidFill>
                  <a:schemeClr val="dk2"/>
                </a:solidFill>
                <a:latin typeface="Calibri"/>
                <a:ea typeface="Calibri"/>
                <a:cs typeface="Calibri"/>
                <a:sym typeface="Calibri"/>
              </a:rPr>
              <a:t> </a:t>
            </a:r>
            <a:endParaRPr sz="1800">
              <a:solidFill>
                <a:schemeClr val="dk2"/>
              </a:solidFill>
              <a:latin typeface="Calibri"/>
              <a:ea typeface="Calibri"/>
              <a:cs typeface="Calibri"/>
              <a:sym typeface="Calibri"/>
            </a:endParaRPr>
          </a:p>
        </p:txBody>
      </p:sp>
      <p:sp>
        <p:nvSpPr>
          <p:cNvPr id="898" name="Google Shape;898;p51"/>
          <p:cNvSpPr/>
          <p:nvPr/>
        </p:nvSpPr>
        <p:spPr>
          <a:xfrm>
            <a:off x="2123122" y="3653755"/>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R062 </a:t>
            </a:r>
            <a:endParaRPr>
              <a:solidFill>
                <a:schemeClr val="dk2"/>
              </a:solidFill>
            </a:endParaRPr>
          </a:p>
          <a:p>
            <a:pPr algn="ctr"/>
            <a:r>
              <a:rPr lang="en-GB" sz="1300">
                <a:solidFill>
                  <a:schemeClr val="dk2"/>
                </a:solidFill>
                <a:latin typeface="Calibri"/>
                <a:ea typeface="Calibri"/>
                <a:cs typeface="Calibri"/>
                <a:sym typeface="Calibri"/>
                <a:hlinkClick r:id="rId6"/>
              </a:rPr>
              <a:t>Maintenance</a:t>
            </a: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and Operations Engineering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899" name="Google Shape;899;p51"/>
          <p:cNvSpPr/>
          <p:nvPr/>
        </p:nvSpPr>
        <p:spPr>
          <a:xfrm>
            <a:off x="3726190" y="257677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R002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Acoustics</a:t>
            </a:r>
            <a:endParaRPr sz="1800">
              <a:solidFill>
                <a:schemeClr val="lt1"/>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Technician </a:t>
            </a:r>
            <a:endParaRPr sz="1400">
              <a:solidFill>
                <a:schemeClr val="dk2"/>
              </a:solidFill>
              <a:latin typeface="Calibri"/>
              <a:ea typeface="Calibri"/>
              <a:cs typeface="Calibri"/>
              <a:sym typeface="Calibri"/>
            </a:endParaRPr>
          </a:p>
        </p:txBody>
      </p:sp>
      <p:sp>
        <p:nvSpPr>
          <p:cNvPr id="900" name="Google Shape;900;p51"/>
          <p:cNvSpPr/>
          <p:nvPr/>
        </p:nvSpPr>
        <p:spPr>
          <a:xfrm>
            <a:off x="5481658" y="3689839"/>
            <a:ext cx="1609200"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R005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Robotics</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901" name="Google Shape;901;p51"/>
          <p:cNvSpPr/>
          <p:nvPr/>
        </p:nvSpPr>
        <p:spPr>
          <a:xfrm>
            <a:off x="7170451" y="2538674"/>
            <a:ext cx="15425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rPr>
              <a:t>R008 </a:t>
            </a:r>
            <a:r>
              <a:rPr lang="en-GB" sz="13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Aircraft Maintenance</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902" name="Google Shape;902;p51"/>
          <p:cNvSpPr/>
          <p:nvPr/>
        </p:nvSpPr>
        <p:spPr>
          <a:xfrm>
            <a:off x="8697318" y="3813664"/>
            <a:ext cx="1713975" cy="1609200"/>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R082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Science </a:t>
            </a:r>
            <a:r>
              <a:rPr lang="en-GB" sz="13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Manufacturing</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905" name="Google Shape;905;p51"/>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906" name="Google Shape;906;p51" descr="Icon&#10;&#10;Description automatically generated"/>
          <p:cNvPicPr preferRelativeResize="0"/>
          <p:nvPr/>
        </p:nvPicPr>
        <p:blipFill rotWithShape="1">
          <a:blip r:embed="rId10">
            <a:alphaModFix/>
          </a:blip>
          <a:srcRect/>
          <a:stretch/>
        </p:blipFill>
        <p:spPr>
          <a:xfrm>
            <a:off x="1210889" y="1721988"/>
            <a:ext cx="711707" cy="711707"/>
          </a:xfrm>
          <a:prstGeom prst="rect">
            <a:avLst/>
          </a:prstGeom>
          <a:noFill/>
          <a:ln>
            <a:noFill/>
          </a:ln>
        </p:spPr>
      </p:pic>
      <p:sp>
        <p:nvSpPr>
          <p:cNvPr id="907" name="Google Shape;907;p51"/>
          <p:cNvSpPr/>
          <p:nvPr/>
        </p:nvSpPr>
        <p:spPr>
          <a:xfrm>
            <a:off x="10342275" y="2586298"/>
            <a:ext cx="1542525"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1"/>
              </a:rPr>
              <a:t>R025 </a:t>
            </a:r>
            <a:r>
              <a:rPr lang="en-GB" sz="1300">
                <a:solidFill>
                  <a:schemeClr val="dk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Composites</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751C37DB-87CF-6B79-AD63-7C7644DEED09}"/>
              </a:ext>
            </a:extLst>
          </p:cNvPr>
          <p:cNvPicPr>
            <a:picLocks noChangeAspect="1"/>
          </p:cNvPicPr>
          <p:nvPr/>
        </p:nvPicPr>
        <p:blipFill>
          <a:blip r:embed="rId12"/>
          <a:stretch>
            <a:fillRect/>
          </a:stretch>
        </p:blipFill>
        <p:spPr>
          <a:xfrm>
            <a:off x="1465735" y="5699793"/>
            <a:ext cx="2743200" cy="1028700"/>
          </a:xfrm>
          <a:prstGeom prst="rect">
            <a:avLst/>
          </a:prstGeom>
        </p:spPr>
      </p:pic>
      <p:sp>
        <p:nvSpPr>
          <p:cNvPr id="5" name="Google Shape;80;p13">
            <a:extLst>
              <a:ext uri="{FF2B5EF4-FFF2-40B4-BE49-F238E27FC236}">
                <a16:creationId xmlns:a16="http://schemas.microsoft.com/office/drawing/2014/main" id="{4B297CD4-E10D-AAD0-62FE-2088B9F8B104}"/>
              </a:ext>
            </a:extLst>
          </p:cNvPr>
          <p:cNvSpPr/>
          <p:nvPr/>
        </p:nvSpPr>
        <p:spPr>
          <a:xfrm>
            <a:off x="7842650"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7C247D2B-E1E2-BAD4-D381-24F2B5CDB9F9}"/>
              </a:ext>
            </a:extLst>
          </p:cNvPr>
          <p:cNvSpPr/>
          <p:nvPr/>
        </p:nvSpPr>
        <p:spPr>
          <a:xfrm>
            <a:off x="10066810"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1B6763E-FC8E-7515-AF73-6F13EF65F68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486622" y="2548425"/>
            <a:ext cx="3040457" cy="2855386"/>
          </a:xfrm>
          <a:prstGeom prst="rect">
            <a:avLst/>
          </a:prstGeom>
        </p:spPr>
      </p:pic>
      <p:pic>
        <p:nvPicPr>
          <p:cNvPr id="26" name="Picture 25">
            <a:extLst>
              <a:ext uri="{FF2B5EF4-FFF2-40B4-BE49-F238E27FC236}">
                <a16:creationId xmlns:a16="http://schemas.microsoft.com/office/drawing/2014/main" id="{D82C9013-8F69-5085-F811-51AE62FE7BF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6671271" y="2548425"/>
            <a:ext cx="3040457" cy="2855386"/>
          </a:xfrm>
          <a:prstGeom prst="rect">
            <a:avLst/>
          </a:prstGeom>
        </p:spPr>
      </p:pic>
      <p:pic>
        <p:nvPicPr>
          <p:cNvPr id="27" name="Picture 26">
            <a:extLst>
              <a:ext uri="{FF2B5EF4-FFF2-40B4-BE49-F238E27FC236}">
                <a16:creationId xmlns:a16="http://schemas.microsoft.com/office/drawing/2014/main" id="{D6A4381A-E53C-4140-3299-BF444385B18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10430841" y="2543093"/>
            <a:ext cx="3040457" cy="2855386"/>
          </a:xfrm>
          <a:prstGeom prst="rect">
            <a:avLst/>
          </a:prstGeom>
        </p:spPr>
      </p:pic>
      <p:pic>
        <p:nvPicPr>
          <p:cNvPr id="20" name="Picture 19">
            <a:extLst>
              <a:ext uri="{FF2B5EF4-FFF2-40B4-BE49-F238E27FC236}">
                <a16:creationId xmlns:a16="http://schemas.microsoft.com/office/drawing/2014/main" id="{E1FD2200-675C-042E-DF0D-0186C6E2578D}"/>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25062" y="2563262"/>
            <a:ext cx="3040457" cy="2855386"/>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Physics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63E72E9E-5E86-06E4-2622-274783A13CAC}"/>
              </a:ext>
            </a:extLst>
          </p:cNvPr>
          <p:cNvPicPr>
            <a:picLocks noChangeAspect="1"/>
          </p:cNvPicPr>
          <p:nvPr/>
        </p:nvPicPr>
        <p:blipFill>
          <a:blip r:embed="rId7"/>
          <a:stretch>
            <a:fillRect/>
          </a:stretch>
        </p:blipFill>
        <p:spPr>
          <a:xfrm>
            <a:off x="8962569"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046CE9-8090-812F-45D3-4D4EB26EAC2C}"/>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31567"/>
          <a:stretch/>
        </p:blipFill>
        <p:spPr>
          <a:xfrm>
            <a:off x="363905" y="4903956"/>
            <a:ext cx="3040457" cy="1954044"/>
          </a:xfrm>
          <a:prstGeom prst="rect">
            <a:avLst/>
          </a:prstGeom>
        </p:spPr>
      </p:pic>
      <p:pic>
        <p:nvPicPr>
          <p:cNvPr id="17" name="Picture 16">
            <a:extLst>
              <a:ext uri="{FF2B5EF4-FFF2-40B4-BE49-F238E27FC236}">
                <a16:creationId xmlns:a16="http://schemas.microsoft.com/office/drawing/2014/main" id="{B7E917E5-D120-807B-4490-CD88C1F9618D}"/>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31567"/>
          <a:stretch/>
        </p:blipFill>
        <p:spPr>
          <a:xfrm>
            <a:off x="2747747" y="4877070"/>
            <a:ext cx="3040457" cy="1954044"/>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solidFill>
                  <a:srgbClr val="155045"/>
                </a:solidFill>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Nuclear Scientist </a:t>
            </a:r>
            <a:br>
              <a:rPr lang="en-GB" sz="1400"/>
            </a:br>
            <a:r>
              <a:rPr lang="en-GB" sz="1400">
                <a:solidFill>
                  <a:schemeClr val="tx2"/>
                </a:solidFill>
              </a:rPr>
              <a:t>• Metrology Technician                                        </a:t>
            </a:r>
            <a:endParaRPr lang="en-GB" sz="1400">
              <a:solidFill>
                <a:schemeClr val="tx2"/>
              </a:solidFill>
              <a:cs typeface="Calibri"/>
            </a:endParaRPr>
          </a:p>
          <a:p>
            <a:pPr marL="0" indent="0">
              <a:lnSpc>
                <a:spcPct val="100000"/>
              </a:lnSpc>
              <a:spcBef>
                <a:spcPts val="0"/>
              </a:spcBef>
              <a:buNone/>
            </a:pPr>
            <a:r>
              <a:rPr lang="en-GB" sz="1400">
                <a:solidFill>
                  <a:schemeClr val="tx2"/>
                </a:solidFill>
              </a:rPr>
              <a:t>• Laboratory Scientist </a:t>
            </a:r>
            <a:br>
              <a:rPr lang="en-GB" sz="1400"/>
            </a:br>
            <a:r>
              <a:rPr lang="en-GB" sz="1400">
                <a:solidFill>
                  <a:schemeClr val="tx2"/>
                </a:solidFill>
              </a:rPr>
              <a:t>• Veterinary Scientist</a:t>
            </a:r>
            <a:br>
              <a:rPr lang="en-GB" sz="1400"/>
            </a:br>
            <a:r>
              <a:rPr lang="en-GB" sz="1400">
                <a:solidFill>
                  <a:schemeClr val="tx2"/>
                </a:solidFill>
              </a:rPr>
              <a:t>• Therapeutic Radiographer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37878" y="2434208"/>
            <a:ext cx="6004622" cy="20945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solidFill>
                  <a:srgbClr val="155045"/>
                </a:solidFill>
                <a:cs typeface="Calibri"/>
              </a:rPr>
              <a:t>T Levels </a:t>
            </a:r>
            <a:br>
              <a:rPr lang="en-GB" b="1">
                <a:solidFill>
                  <a:srgbClr val="155045"/>
                </a:solidFill>
                <a:cs typeface="Calibri"/>
              </a:rPr>
            </a:br>
            <a:r>
              <a:rPr lang="en-GB" sz="1400">
                <a:solidFill>
                  <a:srgbClr val="155045"/>
                </a:solidFill>
                <a:hlinkClick r:id="rId4">
                  <a:extLst>
                    <a:ext uri="{A12FA001-AC4F-418D-AE19-62706E023703}">
                      <ahyp:hlinkClr xmlns:ahyp="http://schemas.microsoft.com/office/drawing/2018/hyperlinkcolor" val="tx"/>
                    </a:ext>
                  </a:extLst>
                </a:hlinkClick>
              </a:rPr>
              <a:t>T Levels | National Careers Service</a:t>
            </a:r>
            <a:endParaRPr lang="en-GB" sz="1400">
              <a:solidFill>
                <a:srgbClr val="155045"/>
              </a:solidFill>
              <a:cs typeface="Calibri"/>
            </a:endParaRPr>
          </a:p>
          <a:p>
            <a:pPr marL="0" indent="0">
              <a:lnSpc>
                <a:spcPct val="120000"/>
              </a:lnSpc>
              <a:spcBef>
                <a:spcPts val="0"/>
              </a:spcBef>
              <a:buNone/>
            </a:pPr>
            <a:r>
              <a:rPr lang="en-GB" sz="1400" u="sng">
                <a:solidFill>
                  <a:srgbClr val="484948"/>
                </a:solidFill>
                <a:cs typeface="Calibri"/>
                <a:hlinkClick r:id="rId5">
                  <a:extLst>
                    <a:ext uri="{A12FA001-AC4F-418D-AE19-62706E023703}">
                      <ahyp:hlinkClr xmlns:ahyp="http://schemas.microsoft.com/office/drawing/2018/hyperlinkcolor" val="tx"/>
                    </a:ext>
                  </a:extLst>
                </a:hlinkClick>
              </a:rPr>
              <a:t>T Levels | Design and Development for Engineering and Manufacturing</a:t>
            </a:r>
            <a:r>
              <a:rPr lang="en-GB" sz="1400" u="sng">
                <a:solidFill>
                  <a:schemeClr val="tx2">
                    <a:lumMod val="50000"/>
                  </a:schemeClr>
                </a:solidFill>
                <a:ea typeface="+mn-lt"/>
                <a:cs typeface="+mn-lt"/>
                <a:hlinkClick r:id="rId5">
                  <a:extLst>
                    <a:ext uri="{A12FA001-AC4F-418D-AE19-62706E023703}">
                      <ahyp:hlinkClr xmlns:ahyp="http://schemas.microsoft.com/office/drawing/2018/hyperlinkcolor" val="tx"/>
                    </a:ext>
                  </a:extLst>
                </a:hlinkClick>
              </a:rPr>
              <a:t> </a:t>
            </a:r>
            <a:endParaRPr lang="en-GB" sz="1400" u="sng">
              <a:solidFill>
                <a:schemeClr val="tx2">
                  <a:lumMod val="50000"/>
                </a:schemeClr>
              </a:solidFill>
              <a:ea typeface="+mn-lt"/>
              <a:cs typeface="+mn-lt"/>
            </a:endParaRPr>
          </a:p>
          <a:p>
            <a:pPr marL="0" indent="0">
              <a:lnSpc>
                <a:spcPct val="120000"/>
              </a:lnSpc>
              <a:spcBef>
                <a:spcPts val="0"/>
              </a:spcBef>
              <a:buNone/>
            </a:pP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 | Education and Childcare </a:t>
            </a:r>
            <a:br>
              <a:rPr lang="en-GB" sz="1400" u="sng">
                <a:hlinkClick r:id="rId6">
                  <a:extLst>
                    <a:ext uri="{A12FA001-AC4F-418D-AE19-62706E023703}">
                      <ahyp:hlinkClr xmlns:ahyp="http://schemas.microsoft.com/office/drawing/2018/hyperlinkcolor" val="tx"/>
                    </a:ext>
                  </a:extLst>
                </a:hlinkClick>
              </a:rPr>
            </a:b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a:t>
            </a:r>
            <a:r>
              <a:rPr lang="en-GB" sz="1400" u="sng">
                <a:solidFill>
                  <a:schemeClr val="tx2">
                    <a:lumMod val="50000"/>
                  </a:schemeClr>
                </a:solidFill>
              </a:rPr>
              <a:t> | </a:t>
            </a:r>
            <a:r>
              <a:rPr lang="en-GB" sz="1400" u="sng">
                <a:solidFill>
                  <a:schemeClr val="tx2">
                    <a:lumMod val="50000"/>
                  </a:schemeClr>
                </a:solidFill>
                <a:hlinkClick r:id="rId7">
                  <a:extLst>
                    <a:ext uri="{A12FA001-AC4F-418D-AE19-62706E023703}">
                      <ahyp:hlinkClr xmlns:ahyp="http://schemas.microsoft.com/office/drawing/2018/hyperlinkcolor" val="tx"/>
                    </a:ext>
                  </a:extLst>
                </a:hlinkClick>
              </a:rPr>
              <a:t>Health</a:t>
            </a:r>
            <a:endParaRPr lang="en-GB" sz="1400" u="sng">
              <a:solidFill>
                <a:schemeClr val="tx2">
                  <a:lumMod val="50000"/>
                </a:schemeClr>
              </a:solidFill>
              <a:cs typeface="Calibri"/>
            </a:endParaRPr>
          </a:p>
          <a:p>
            <a:pPr marL="0" indent="0">
              <a:lnSpc>
                <a:spcPct val="120000"/>
              </a:lnSpc>
              <a:spcBef>
                <a:spcPts val="0"/>
              </a:spcBef>
              <a:buNone/>
            </a:pP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Healthcare Science</a:t>
            </a:r>
            <a:endParaRPr lang="en-GB" sz="1400" u="sng">
              <a:solidFill>
                <a:schemeClr val="tx2">
                  <a:lumMod val="50000"/>
                </a:schemeClr>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9">
                  <a:extLst>
                    <a:ext uri="{A12FA001-AC4F-418D-AE19-62706E023703}">
                      <ahyp:hlinkClr xmlns:ahyp="http://schemas.microsoft.com/office/drawing/2018/hyperlinkcolor" val="tx"/>
                    </a:ext>
                  </a:extLst>
                </a:hlinkClick>
              </a:rPr>
              <a:t>Science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9">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hlinkClick r:id="rId10">
                  <a:extLst>
                    <a:ext uri="{A12FA001-AC4F-418D-AE19-62706E023703}">
                      <ahyp:hlinkClr xmlns:ahyp="http://schemas.microsoft.com/office/drawing/2018/hyperlinkcolor" val="tx"/>
                    </a:ext>
                  </a:extLst>
                </a:hlinkClick>
              </a:rPr>
              <a:t>Maintenance, Installation and Repair for Engineering and Manufacturing</a:t>
            </a:r>
            <a:endParaRPr lang="en-GB" sz="1400" u="sng">
              <a:solidFill>
                <a:schemeClr val="tx2">
                  <a:lumMod val="50000"/>
                </a:schemeClr>
              </a:solidFill>
              <a:cs typeface="Calibri"/>
              <a:hlinkClick r:id="rId10">
                <a:extLst>
                  <a:ext uri="{A12FA001-AC4F-418D-AE19-62706E023703}">
                    <ahyp:hlinkClr xmlns:ahyp="http://schemas.microsoft.com/office/drawing/2018/hyperlinkcolor" val="tx"/>
                  </a:ext>
                </a:extLst>
              </a:hlinkClick>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41732" y="4658910"/>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solidFill>
                  <a:srgbClr val="155045"/>
                </a:solidFill>
                <a:cs typeface="Calibri"/>
              </a:rPr>
              <a:t>VTQs</a:t>
            </a:r>
            <a:r>
              <a:rPr lang="en-GB" sz="2500">
                <a:solidFill>
                  <a:schemeClr val="tx2"/>
                </a:solidFill>
                <a:cs typeface="Calibri"/>
              </a:rPr>
              <a:t> </a:t>
            </a:r>
            <a:br>
              <a:rPr lang="en-GB">
                <a:cs typeface="Calibri"/>
              </a:rPr>
            </a:br>
            <a:r>
              <a:rPr lang="en-GB" sz="1400">
                <a:hlinkClick r:id="rId11"/>
              </a:rPr>
              <a:t>Vocational Technical Qualifications (VTQs) | National Careers Service</a:t>
            </a:r>
            <a:endParaRPr lang="en-GB" sz="1400"/>
          </a:p>
          <a:p>
            <a:pPr marL="0" indent="0">
              <a:lnSpc>
                <a:spcPct val="100000"/>
              </a:lnSpc>
              <a:buNone/>
            </a:pPr>
            <a:r>
              <a:rPr lang="en-GB" sz="1400">
                <a:solidFill>
                  <a:schemeClr val="tx2"/>
                </a:solidFill>
                <a:cs typeface="Calibri"/>
              </a:rPr>
              <a:t>• Applied Science</a:t>
            </a:r>
            <a:br>
              <a:rPr lang="en-GB" sz="1400">
                <a:cs typeface="Calibri"/>
              </a:rPr>
            </a:br>
            <a:r>
              <a:rPr lang="en-GB" sz="1400">
                <a:solidFill>
                  <a:schemeClr val="tx2"/>
                </a:solidFill>
                <a:cs typeface="Calibri"/>
              </a:rPr>
              <a:t>• Engineering</a:t>
            </a:r>
            <a:br>
              <a:rPr lang="en-GB" sz="1400">
                <a:cs typeface="Calibri"/>
              </a:rPr>
            </a:br>
            <a:r>
              <a:rPr lang="en-GB" sz="1400">
                <a:solidFill>
                  <a:schemeClr val="tx2"/>
                </a:solidFill>
                <a:cs typeface="Calibri"/>
              </a:rPr>
              <a:t>• Electrical Electronic Engineering</a:t>
            </a: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91756" y="3221632"/>
            <a:ext cx="2705100" cy="1169551"/>
          </a:xfrm>
          <a:prstGeom prst="rect">
            <a:avLst/>
          </a:prstGeom>
        </p:spPr>
        <p:txBody>
          <a:bodyPr wrap="square" lIns="91440" tIns="45720" rIns="91440" bIns="45720" anchor="t">
            <a:spAutoFit/>
          </a:bodyPr>
          <a:lstStyle/>
          <a:p>
            <a:r>
              <a:rPr lang="en-GB" sz="1400">
                <a:solidFill>
                  <a:schemeClr val="tx2"/>
                </a:solidFill>
              </a:rPr>
              <a:t>• Forensic Practitioner</a:t>
            </a:r>
            <a:endParaRPr lang="en-US" sz="1400">
              <a:solidFill>
                <a:schemeClr val="tx2"/>
              </a:solidFill>
            </a:endParaRPr>
          </a:p>
          <a:p>
            <a:r>
              <a:rPr lang="en-GB" sz="1400">
                <a:solidFill>
                  <a:schemeClr val="tx2"/>
                </a:solidFill>
              </a:rPr>
              <a:t>• Acoustics Technician</a:t>
            </a:r>
            <a:br>
              <a:rPr lang="en-GB" sz="1400"/>
            </a:br>
            <a:r>
              <a:rPr lang="en-GB" sz="1400">
                <a:solidFill>
                  <a:schemeClr val="tx2"/>
                </a:solidFill>
              </a:rPr>
              <a:t>• Aerospace Engineer</a:t>
            </a:r>
            <a:endParaRPr lang="en-US" sz="1400">
              <a:solidFill>
                <a:schemeClr val="tx2"/>
              </a:solidFill>
            </a:endParaRPr>
          </a:p>
          <a:p>
            <a:r>
              <a:rPr lang="en-GB" sz="1400">
                <a:solidFill>
                  <a:schemeClr val="tx2"/>
                </a:solidFill>
              </a:rPr>
              <a:t>• Software Developer</a:t>
            </a:r>
            <a:br>
              <a:rPr lang="en-GB" sz="1400"/>
            </a:b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48442" y="6065920"/>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2">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DBCCF0F7-221D-EB84-46AB-CF4FA4E41B5F}"/>
              </a:ext>
            </a:extLst>
          </p:cNvPr>
          <p:cNvSpPr txBox="1"/>
          <p:nvPr/>
        </p:nvSpPr>
        <p:spPr>
          <a:xfrm>
            <a:off x="8827476" y="5394382"/>
            <a:ext cx="35638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Operations and Maintenance Engineering</a:t>
            </a:r>
            <a:r>
              <a:rPr lang="en-GB" sz="1400">
                <a:solidFill>
                  <a:srgbClr val="000000"/>
                </a:solidFill>
                <a:cs typeface="Calibri"/>
              </a:rPr>
              <a:t>​</a:t>
            </a:r>
            <a:br>
              <a:rPr lang="en-GB" sz="1400">
                <a:cs typeface="Calibri"/>
              </a:rPr>
            </a:br>
            <a:r>
              <a:rPr lang="en-GB" sz="1400">
                <a:solidFill>
                  <a:srgbClr val="484A47"/>
                </a:solidFill>
              </a:rPr>
              <a:t>• Aviation Operations</a:t>
            </a:r>
            <a:r>
              <a:rPr lang="en-GB" sz="1400">
                <a:solidFill>
                  <a:srgbClr val="000000"/>
                </a:solidFill>
                <a:cs typeface="Calibri"/>
              </a:rPr>
              <a:t>​</a:t>
            </a:r>
            <a:br>
              <a:rPr lang="en-GB" sz="1400">
                <a:cs typeface="Calibri"/>
              </a:rPr>
            </a:br>
            <a:r>
              <a:rPr lang="en-GB" sz="1400">
                <a:solidFill>
                  <a:srgbClr val="484A47"/>
                </a:solidFill>
              </a:rPr>
              <a:t>• Forensic and Criminal Investigation</a:t>
            </a:r>
            <a:endParaRPr lang="en-GB" sz="1400"/>
          </a:p>
        </p:txBody>
      </p:sp>
      <p:pic>
        <p:nvPicPr>
          <p:cNvPr id="8" name="Picture 3" descr="Text&#10;&#10;Description automatically generated">
            <a:extLst>
              <a:ext uri="{FF2B5EF4-FFF2-40B4-BE49-F238E27FC236}">
                <a16:creationId xmlns:a16="http://schemas.microsoft.com/office/drawing/2014/main" id="{4AD139EF-6414-3847-E76C-87225A03A896}"/>
              </a:ext>
            </a:extLst>
          </p:cNvPr>
          <p:cNvPicPr>
            <a:picLocks noChangeAspect="1"/>
          </p:cNvPicPr>
          <p:nvPr/>
        </p:nvPicPr>
        <p:blipFill>
          <a:blip r:embed="rId13"/>
          <a:stretch>
            <a:fillRect/>
          </a:stretch>
        </p:blipFill>
        <p:spPr>
          <a:xfrm>
            <a:off x="8962569"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5999" r="22993"/>
          <a:stretch/>
        </p:blipFill>
        <p:spPr>
          <a:xfrm>
            <a:off x="5168934" y="1077966"/>
            <a:ext cx="7023066" cy="5551717"/>
          </a:xfrm>
          <a:prstGeom prst="rect">
            <a:avLst/>
          </a:prstGeom>
          <a:noFill/>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49001" y="1818604"/>
            <a:ext cx="5229726" cy="646331"/>
          </a:xfrm>
          <a:prstGeom prst="rect">
            <a:avLst/>
          </a:prstGeom>
          <a:noFill/>
        </p:spPr>
        <p:txBody>
          <a:bodyPr wrap="square" lIns="91440" tIns="45720" rIns="91440" bIns="45720" rtlCol="0" anchor="t">
            <a:spAutoFit/>
          </a:bodyPr>
          <a:lstStyle/>
          <a:p>
            <a:r>
              <a:rPr lang="en-US" sz="3600" b="1">
                <a:solidFill>
                  <a:schemeClr val="bg1"/>
                </a:solidFill>
              </a:rPr>
              <a:t>Why Physics matters</a:t>
            </a: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Physics?</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49002" y="2835920"/>
            <a:ext cx="4127139" cy="2846933"/>
          </a:xfrm>
          <a:prstGeom prst="rect">
            <a:avLst/>
          </a:prstGeom>
          <a:noFill/>
          <a:ln>
            <a:noFill/>
          </a:ln>
        </p:spPr>
        <p:txBody>
          <a:bodyPr wrap="square" lIns="91440" tIns="45720" rIns="91440" bIns="45720" rtlCol="0" anchor="t">
            <a:spAutoFit/>
          </a:bodyPr>
          <a:lstStyle/>
          <a:p>
            <a:r>
              <a:rPr lang="en-GB" sz="2500" b="1">
                <a:solidFill>
                  <a:srgbClr val="155045"/>
                </a:solidFill>
              </a:rPr>
              <a:t>Have you ever considered where studying Physics can take you? </a:t>
            </a:r>
          </a:p>
          <a:p>
            <a:endParaRPr lang="en-GB" sz="2400">
              <a:solidFill>
                <a:schemeClr val="accent2"/>
              </a:solidFill>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Physics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Why Study Physics?</a:t>
            </a:r>
            <a:r>
              <a:rPr lang="en-GB" sz="1100" b="1">
                <a:solidFill>
                  <a:schemeClr val="tx2"/>
                </a:solidFill>
                <a:ea typeface="+mn-lt"/>
                <a:cs typeface="+mn-lt"/>
              </a:rPr>
              <a:t>   - STEM Learning</a:t>
            </a: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E46626-C305-FFE5-0577-728C02E87C2C}"/>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23654"/>
          <a:stretch/>
        </p:blipFill>
        <p:spPr>
          <a:xfrm>
            <a:off x="289594" y="4874929"/>
            <a:ext cx="3063903" cy="1983071"/>
          </a:xfrm>
          <a:prstGeom prst="rect">
            <a:avLst/>
          </a:prstGeom>
        </p:spPr>
      </p:pic>
      <p:pic>
        <p:nvPicPr>
          <p:cNvPr id="14" name="Picture 13">
            <a:extLst>
              <a:ext uri="{FF2B5EF4-FFF2-40B4-BE49-F238E27FC236}">
                <a16:creationId xmlns:a16="http://schemas.microsoft.com/office/drawing/2014/main" id="{67C96E24-1932-2C54-DA23-9DA5574BF444}"/>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23522"/>
          <a:stretch/>
        </p:blipFill>
        <p:spPr>
          <a:xfrm>
            <a:off x="2696882" y="4871489"/>
            <a:ext cx="3040457" cy="1986511"/>
          </a:xfrm>
          <a:prstGeom prst="rect">
            <a:avLst/>
          </a:prstGeom>
        </p:spPr>
      </p:pic>
      <p:sp>
        <p:nvSpPr>
          <p:cNvPr id="2" name="Title 1"/>
          <p:cNvSpPr>
            <a:spLocks noGrp="1"/>
          </p:cNvSpPr>
          <p:nvPr>
            <p:ph type="ctrTitle" idx="4294967295"/>
          </p:nvPr>
        </p:nvSpPr>
        <p:spPr>
          <a:xfrm>
            <a:off x="1830097" y="1631081"/>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319815"/>
            <a:ext cx="6019800" cy="2304182"/>
          </a:xfrm>
          <a:prstGeom prst="rect">
            <a:avLst/>
          </a:prstGeom>
        </p:spPr>
        <p:txBody>
          <a:bodyPr vert="horz" lIns="91440" tIns="45720" rIns="91440" bIns="45720" rtlCol="0" anchor="t">
            <a:normAutofit/>
          </a:bodyPr>
          <a:lstStyle/>
          <a:p>
            <a:pPr marL="0" indent="0">
              <a:buNone/>
            </a:pPr>
            <a:r>
              <a:rPr lang="en-GB" sz="2500" b="1">
                <a:solidFill>
                  <a:srgbClr val="155045"/>
                </a:solidFill>
                <a:cs typeface="Calibri"/>
              </a:rPr>
              <a:t>HTQs (Higher Technical Qualifications)</a:t>
            </a:r>
            <a:r>
              <a:rPr lang="en-GB" sz="2000" b="1">
                <a:solidFill>
                  <a:srgbClr val="155045"/>
                </a:solidFill>
                <a:cs typeface="Calibri"/>
              </a:rPr>
              <a:t> </a:t>
            </a:r>
            <a:br>
              <a:rPr lang="en-GB" sz="2000">
                <a:solidFill>
                  <a:schemeClr val="tx2"/>
                </a:solidFill>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Physics</a:t>
            </a:r>
            <a:br>
              <a:rPr lang="en-GB" sz="1400">
                <a:solidFill>
                  <a:schemeClr val="tx2"/>
                </a:solidFill>
                <a:cs typeface="Calibri"/>
              </a:rPr>
            </a:br>
            <a:r>
              <a:rPr lang="en-GB" sz="1400">
                <a:solidFill>
                  <a:schemeClr val="tx2"/>
                </a:solidFill>
                <a:cs typeface="Calibri"/>
              </a:rPr>
              <a:t>• Aerospace Engineering</a:t>
            </a:r>
            <a:br>
              <a:rPr lang="en-GB" sz="1400">
                <a:solidFill>
                  <a:schemeClr val="tx2"/>
                </a:solidFill>
                <a:cs typeface="Calibri"/>
              </a:rPr>
            </a:br>
            <a:r>
              <a:rPr lang="en-GB" sz="1400">
                <a:solidFill>
                  <a:schemeClr val="tx2"/>
                </a:solidFill>
                <a:cs typeface="Calibri"/>
              </a:rPr>
              <a:t>• Agriculture and related Sciences</a:t>
            </a:r>
            <a:br>
              <a:rPr lang="en-GB" sz="1400">
                <a:solidFill>
                  <a:schemeClr val="tx2"/>
                </a:solidFill>
                <a:cs typeface="Calibri"/>
              </a:rPr>
            </a:br>
            <a:r>
              <a:rPr lang="en-GB" sz="1400">
                <a:solidFill>
                  <a:schemeClr val="tx2"/>
                </a:solidFill>
                <a:cs typeface="Calibri"/>
              </a:rPr>
              <a:t>• Electrical and Electronic Engineering</a:t>
            </a:r>
            <a:br>
              <a:rPr lang="en-GB" sz="1400">
                <a:solidFill>
                  <a:schemeClr val="tx2"/>
                </a:solidFill>
                <a:cs typeface="Calibri"/>
              </a:rPr>
            </a:br>
            <a:r>
              <a:rPr lang="en-GB" sz="1400">
                <a:solidFill>
                  <a:schemeClr val="tx2"/>
                </a:solidFill>
                <a:cs typeface="Calibri"/>
              </a:rPr>
              <a:t>• Materials Science and Engineering</a:t>
            </a: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46" y="1519476"/>
            <a:ext cx="811065" cy="798150"/>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488583" y="1633130"/>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solidFill>
                  <a:srgbClr val="155045"/>
                </a:solidFill>
                <a:cs typeface="Calibri"/>
              </a:rPr>
              <a:t>A levels </a:t>
            </a:r>
            <a:br>
              <a:rPr lang="en-GB">
                <a:solidFill>
                  <a:schemeClr val="tx2"/>
                </a:solidFill>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buNone/>
            </a:pPr>
            <a:r>
              <a:rPr lang="en-GB" sz="1400">
                <a:solidFill>
                  <a:schemeClr val="tx2"/>
                </a:solidFill>
                <a:cs typeface="Calibri"/>
              </a:rPr>
              <a:t>• Physics          • Advancing Physics</a:t>
            </a:r>
          </a:p>
          <a:p>
            <a:pPr marL="0" indent="0">
              <a:buNone/>
            </a:pPr>
            <a:endParaRPr lang="en-GB" sz="1400">
              <a:solidFill>
                <a:schemeClr val="tx2"/>
              </a:solidFill>
              <a:cs typeface="Calibri"/>
            </a:endParaRPr>
          </a:p>
          <a:p>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478814" y="3817958"/>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solidFill>
                  <a:srgbClr val="155045"/>
                </a:solidFill>
                <a:cs typeface="Calibri"/>
              </a:rPr>
              <a:t>Higher education </a:t>
            </a:r>
            <a:br>
              <a:rPr lang="en-GB">
                <a:solidFill>
                  <a:schemeClr val="tx2"/>
                </a:solidFill>
                <a:cs typeface="Calibri"/>
              </a:rPr>
            </a:br>
            <a:r>
              <a:rPr lang="en-GB" sz="1400">
                <a:hlinkClick r:id="rId7"/>
              </a:rPr>
              <a:t>Higher education | National Careers Service</a:t>
            </a:r>
            <a:br>
              <a:rPr lang="en-GB" sz="1400"/>
            </a:br>
            <a:r>
              <a:rPr lang="en-GB" sz="1400">
                <a:hlinkClick r:id="rId8"/>
              </a:rPr>
              <a:t>You can explore undergraduate courses in Physics</a:t>
            </a:r>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Aerospace Engineering</a:t>
            </a:r>
            <a:br>
              <a:rPr lang="en-GB" sz="1400">
                <a:solidFill>
                  <a:schemeClr val="tx2"/>
                </a:solidFill>
                <a:cs typeface="Calibri"/>
              </a:rPr>
            </a:br>
            <a:r>
              <a:rPr lang="en-GB" sz="1400">
                <a:solidFill>
                  <a:schemeClr val="tx2"/>
                </a:solidFill>
                <a:cs typeface="Calibri"/>
              </a:rPr>
              <a:t>• Agriculture and related Sciences </a:t>
            </a:r>
            <a:br>
              <a:rPr lang="en-GB" sz="1400">
                <a:solidFill>
                  <a:schemeClr val="tx2"/>
                </a:solidFill>
                <a:cs typeface="Calibri"/>
              </a:rPr>
            </a:br>
            <a:r>
              <a:rPr lang="en-GB" sz="1400">
                <a:solidFill>
                  <a:schemeClr val="tx2"/>
                </a:solidFill>
                <a:cs typeface="Calibri"/>
              </a:rPr>
              <a:t>• Medicine and allied subjects </a:t>
            </a:r>
            <a:br>
              <a:rPr lang="en-GB" sz="1400">
                <a:solidFill>
                  <a:schemeClr val="tx2"/>
                </a:solidFill>
                <a:cs typeface="Calibri"/>
              </a:rPr>
            </a:br>
            <a:r>
              <a:rPr lang="en-GB" sz="1400">
                <a:solidFill>
                  <a:schemeClr val="tx2"/>
                </a:solidFill>
                <a:cs typeface="Calibri"/>
              </a:rPr>
              <a:t>• Electrical and Electronic Engineering</a:t>
            </a:r>
            <a:br>
              <a:rPr lang="en-GB" sz="1400">
                <a:solidFill>
                  <a:schemeClr val="tx2"/>
                </a:solidFill>
                <a:cs typeface="Calibri"/>
              </a:rPr>
            </a:br>
            <a:r>
              <a:rPr lang="en-GB" sz="1400">
                <a:solidFill>
                  <a:schemeClr val="tx2"/>
                </a:solidFill>
                <a:cs typeface="Calibri"/>
              </a:rPr>
              <a:t>• Biophysics</a:t>
            </a:r>
            <a:endParaRPr lang="en-GB">
              <a:solidFill>
                <a:schemeClr val="tx2"/>
              </a:solidFill>
              <a:cs typeface="Calibri"/>
            </a:endParaRPr>
          </a:p>
          <a:p>
            <a:endParaRPr lang="en-GB">
              <a:solidFill>
                <a:schemeClr val="tx2"/>
              </a:solidFill>
              <a:cs typeface="Calibri"/>
            </a:endParaRPr>
          </a:p>
        </p:txBody>
      </p:sp>
      <p:sp>
        <p:nvSpPr>
          <p:cNvPr id="4" name="Rectangle 3">
            <a:extLst>
              <a:ext uri="{FF2B5EF4-FFF2-40B4-BE49-F238E27FC236}">
                <a16:creationId xmlns:a16="http://schemas.microsoft.com/office/drawing/2014/main" id="{C4B85194-35FD-ED45-8C12-20B180F0AC7C}"/>
              </a:ext>
            </a:extLst>
          </p:cNvPr>
          <p:cNvSpPr/>
          <p:nvPr/>
        </p:nvSpPr>
        <p:spPr>
          <a:xfrm>
            <a:off x="3425510" y="3061598"/>
            <a:ext cx="2448731" cy="1169551"/>
          </a:xfrm>
          <a:prstGeom prst="rect">
            <a:avLst/>
          </a:prstGeom>
        </p:spPr>
        <p:txBody>
          <a:bodyPr wrap="square" lIns="91440" tIns="45720" rIns="91440" bIns="45720" anchor="t">
            <a:spAutoFit/>
          </a:bodyPr>
          <a:lstStyle/>
          <a:p>
            <a:r>
              <a:rPr lang="en-GB" sz="1400">
                <a:solidFill>
                  <a:schemeClr val="tx2"/>
                </a:solidFill>
                <a:cs typeface="Calibri"/>
              </a:rPr>
              <a:t>• Medicine and allied subjects</a:t>
            </a:r>
            <a:endParaRPr lang="en-US">
              <a:solidFill>
                <a:schemeClr val="tx2"/>
              </a:solidFill>
              <a:cs typeface="Calibri"/>
            </a:endParaRPr>
          </a:p>
          <a:p>
            <a:r>
              <a:rPr lang="en-GB" sz="1400">
                <a:solidFill>
                  <a:schemeClr val="tx2"/>
                </a:solidFill>
                <a:cs typeface="Calibri"/>
              </a:rPr>
              <a:t>• Optometry</a:t>
            </a:r>
            <a:endParaRPr lang="en-US">
              <a:solidFill>
                <a:schemeClr val="tx2"/>
              </a:solidFill>
            </a:endParaRPr>
          </a:p>
          <a:p>
            <a:r>
              <a:rPr lang="en-GB" sz="1400">
                <a:solidFill>
                  <a:schemeClr val="tx2"/>
                </a:solidFill>
                <a:cs typeface="Calibri"/>
              </a:rPr>
              <a:t>• Paramedic Science</a:t>
            </a:r>
          </a:p>
          <a:p>
            <a:r>
              <a:rPr lang="en-GB" sz="1400">
                <a:solidFill>
                  <a:schemeClr val="tx2"/>
                </a:solidFill>
                <a:cs typeface="Calibri"/>
              </a:rPr>
              <a:t>• Pharmacology, Toxicology and Pharmacy</a:t>
            </a:r>
            <a:endParaRPr lang="en-US" sz="1400">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91069" y="1569588"/>
            <a:ext cx="1226473" cy="707886"/>
          </a:xfrm>
          <a:prstGeom prst="rect">
            <a:avLst/>
          </a:prstGeom>
          <a:noFill/>
        </p:spPr>
        <p:txBody>
          <a:bodyPr wrap="square" rtlCol="0">
            <a:spAutoFit/>
          </a:bodyPr>
          <a:lstStyle/>
          <a:p>
            <a:r>
              <a:rPr lang="en-US" sz="4000">
                <a:solidFill>
                  <a:schemeClr val="bg1"/>
                </a:solidFill>
              </a:rPr>
              <a:t>7|</a:t>
            </a:r>
          </a:p>
        </p:txBody>
      </p:sp>
      <p:sp>
        <p:nvSpPr>
          <p:cNvPr id="6" name="Rectangle 5">
            <a:extLst>
              <a:ext uri="{FF2B5EF4-FFF2-40B4-BE49-F238E27FC236}">
                <a16:creationId xmlns:a16="http://schemas.microsoft.com/office/drawing/2014/main" id="{9F169086-9DAC-C89E-DA41-3F1DC553463F}"/>
              </a:ext>
            </a:extLst>
          </p:cNvPr>
          <p:cNvSpPr/>
          <p:nvPr/>
        </p:nvSpPr>
        <p:spPr>
          <a:xfrm>
            <a:off x="3425509" y="4140121"/>
            <a:ext cx="2823402" cy="738664"/>
          </a:xfrm>
          <a:prstGeom prst="rect">
            <a:avLst/>
          </a:prstGeom>
        </p:spPr>
        <p:txBody>
          <a:bodyPr wrap="none" lIns="91440" tIns="45720" rIns="91440" bIns="45720" anchor="t">
            <a:spAutoFit/>
          </a:bodyPr>
          <a:lstStyle/>
          <a:p>
            <a:r>
              <a:rPr lang="en-GB" sz="1400">
                <a:solidFill>
                  <a:schemeClr val="tx2"/>
                </a:solidFill>
                <a:cs typeface="Calibri"/>
              </a:rPr>
              <a:t>• Physical Sciences</a:t>
            </a:r>
          </a:p>
          <a:p>
            <a:r>
              <a:rPr lang="en-GB" sz="1400">
                <a:solidFill>
                  <a:schemeClr val="tx2"/>
                </a:solidFill>
                <a:cs typeface="Calibri"/>
              </a:rPr>
              <a:t>• Radiology and Medical Technology</a:t>
            </a:r>
          </a:p>
          <a:p>
            <a:r>
              <a:rPr lang="en-GB" sz="1400">
                <a:solidFill>
                  <a:schemeClr val="tx2"/>
                </a:solidFill>
                <a:cs typeface="Calibri"/>
              </a:rPr>
              <a:t>• Veterinary Science</a:t>
            </a:r>
          </a:p>
        </p:txBody>
      </p:sp>
      <p:sp>
        <p:nvSpPr>
          <p:cNvPr id="7" name="TextBox 6">
            <a:extLst>
              <a:ext uri="{FF2B5EF4-FFF2-40B4-BE49-F238E27FC236}">
                <a16:creationId xmlns:a16="http://schemas.microsoft.com/office/drawing/2014/main" id="{9538ADCC-DF05-74D0-EED3-DD3D25FA6CBD}"/>
              </a:ext>
            </a:extLst>
          </p:cNvPr>
          <p:cNvSpPr txBox="1"/>
          <p:nvPr/>
        </p:nvSpPr>
        <p:spPr>
          <a:xfrm>
            <a:off x="6482862" y="2825261"/>
            <a:ext cx="3259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Electronics    • Engineering</a:t>
            </a:r>
            <a:endParaRPr lang="en-US" sz="1400"/>
          </a:p>
        </p:txBody>
      </p:sp>
      <p:sp>
        <p:nvSpPr>
          <p:cNvPr id="12" name="TextBox 11">
            <a:extLst>
              <a:ext uri="{FF2B5EF4-FFF2-40B4-BE49-F238E27FC236}">
                <a16:creationId xmlns:a16="http://schemas.microsoft.com/office/drawing/2014/main" id="{3E75361A-8D3D-0B05-54B1-445C7F9142BC}"/>
              </a:ext>
            </a:extLst>
          </p:cNvPr>
          <p:cNvSpPr txBox="1"/>
          <p:nvPr/>
        </p:nvSpPr>
        <p:spPr>
          <a:xfrm>
            <a:off x="6494584" y="302455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Statistics        </a:t>
            </a:r>
          </a:p>
        </p:txBody>
      </p:sp>
      <p:sp>
        <p:nvSpPr>
          <p:cNvPr id="13" name="TextBox 12">
            <a:extLst>
              <a:ext uri="{FF2B5EF4-FFF2-40B4-BE49-F238E27FC236}">
                <a16:creationId xmlns:a16="http://schemas.microsoft.com/office/drawing/2014/main" id="{272E001F-B84E-5DCF-24B2-0D2235191ADF}"/>
              </a:ext>
            </a:extLst>
          </p:cNvPr>
          <p:cNvSpPr txBox="1"/>
          <p:nvPr/>
        </p:nvSpPr>
        <p:spPr>
          <a:xfrm>
            <a:off x="9390185" y="4994030"/>
            <a:ext cx="270803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Optometry</a:t>
            </a:r>
            <a:r>
              <a:rPr lang="en-GB" sz="1400">
                <a:solidFill>
                  <a:srgbClr val="000000"/>
                </a:solidFill>
                <a:cs typeface="Calibri"/>
              </a:rPr>
              <a:t>​</a:t>
            </a:r>
            <a:br>
              <a:rPr lang="en-GB" sz="1400">
                <a:cs typeface="Calibri"/>
              </a:rPr>
            </a:br>
            <a:r>
              <a:rPr lang="en-GB" sz="1400">
                <a:solidFill>
                  <a:srgbClr val="484A47"/>
                </a:solidFill>
              </a:rPr>
              <a:t>• Paramedic Science </a:t>
            </a:r>
            <a:r>
              <a:rPr lang="en-GB" sz="1400">
                <a:solidFill>
                  <a:srgbClr val="000000"/>
                </a:solidFill>
                <a:cs typeface="Calibri"/>
              </a:rPr>
              <a:t>​</a:t>
            </a:r>
            <a:br>
              <a:rPr lang="en-GB" sz="1400">
                <a:cs typeface="Calibri"/>
              </a:rPr>
            </a:br>
            <a:r>
              <a:rPr lang="en-GB" sz="1400">
                <a:solidFill>
                  <a:srgbClr val="484A47"/>
                </a:solidFill>
              </a:rPr>
              <a:t>• Physical Sciences </a:t>
            </a:r>
            <a:r>
              <a:rPr lang="en-GB" sz="1400">
                <a:solidFill>
                  <a:srgbClr val="000000"/>
                </a:solidFill>
                <a:cs typeface="Calibri"/>
              </a:rPr>
              <a:t>​</a:t>
            </a:r>
            <a:br>
              <a:rPr lang="en-GB" sz="1400">
                <a:cs typeface="Calibri"/>
              </a:rPr>
            </a:br>
            <a:r>
              <a:rPr lang="en-GB" sz="1400">
                <a:solidFill>
                  <a:srgbClr val="484A47"/>
                </a:solidFill>
              </a:rPr>
              <a:t>• Pharmacology</a:t>
            </a:r>
            <a:r>
              <a:rPr lang="en-GB" sz="1400">
                <a:solidFill>
                  <a:srgbClr val="484A47"/>
                </a:solidFill>
                <a:cs typeface="Calibri"/>
              </a:rPr>
              <a:t>, Toxicology and Pharmacy</a:t>
            </a:r>
            <a:r>
              <a:rPr lang="en-GB" sz="1400">
                <a:solidFill>
                  <a:srgbClr val="000000"/>
                </a:solidFill>
                <a:cs typeface="Calibri"/>
              </a:rPr>
              <a:t>​</a:t>
            </a:r>
            <a:br>
              <a:rPr lang="en-GB" sz="1400">
                <a:cs typeface="Calibri"/>
              </a:rPr>
            </a:br>
            <a:r>
              <a:rPr lang="en-GB" sz="1400">
                <a:solidFill>
                  <a:srgbClr val="484A47"/>
                </a:solidFill>
              </a:rPr>
              <a:t>• Radiography and Medical Technology</a:t>
            </a:r>
            <a:endParaRPr lang="en-GB" sz="1400"/>
          </a:p>
        </p:txBody>
      </p:sp>
      <p:sp>
        <p:nvSpPr>
          <p:cNvPr id="15" name="TextBox 14">
            <a:extLst>
              <a:ext uri="{FF2B5EF4-FFF2-40B4-BE49-F238E27FC236}">
                <a16:creationId xmlns:a16="http://schemas.microsoft.com/office/drawing/2014/main" id="{8EE85617-6FC4-5222-889E-7EF3DFF1DFC2}"/>
              </a:ext>
            </a:extLst>
          </p:cNvPr>
          <p:cNvSpPr txBox="1"/>
          <p:nvPr/>
        </p:nvSpPr>
        <p:spPr>
          <a:xfrm>
            <a:off x="6482861" y="610772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Veterinary Science</a:t>
            </a:r>
            <a:endParaRPr lang="en-GB" sz="1400"/>
          </a:p>
        </p:txBody>
      </p:sp>
      <p:pic>
        <p:nvPicPr>
          <p:cNvPr id="18" name="Picture 3" descr="Text&#10;&#10;Description automatically generated">
            <a:extLst>
              <a:ext uri="{FF2B5EF4-FFF2-40B4-BE49-F238E27FC236}">
                <a16:creationId xmlns:a16="http://schemas.microsoft.com/office/drawing/2014/main" id="{382B7B16-26CE-4374-87BD-435DD0B1F0C8}"/>
              </a:ext>
            </a:extLst>
          </p:cNvPr>
          <p:cNvPicPr>
            <a:picLocks noChangeAspect="1"/>
          </p:cNvPicPr>
          <p:nvPr/>
        </p:nvPicPr>
        <p:blipFill>
          <a:blip r:embed="rId9"/>
          <a:stretch>
            <a:fillRect/>
          </a:stretch>
        </p:blipFill>
        <p:spPr>
          <a:xfrm>
            <a:off x="8962569"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94121" y="1783910"/>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203" y="1675678"/>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r>
              <a:rPr lang="en-GB" sz="1400">
                <a:solidFill>
                  <a:schemeClr val="tx2"/>
                </a:solidFill>
                <a:cs typeface="Calibri"/>
              </a:rPr>
              <a:t> </a:t>
            </a: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730060"/>
            <a:ext cx="831091" cy="707886"/>
          </a:xfrm>
          <a:prstGeom prst="rect">
            <a:avLst/>
          </a:prstGeom>
          <a:noFill/>
        </p:spPr>
        <p:txBody>
          <a:bodyPr wrap="square" rtlCol="0">
            <a:spAutoFit/>
          </a:bodyPr>
          <a:lstStyle/>
          <a:p>
            <a:r>
              <a:rPr lang="en-US" sz="4000">
                <a:solidFill>
                  <a:schemeClr val="bg1"/>
                </a:solidFill>
              </a:rPr>
              <a:t>7|</a:t>
            </a:r>
          </a:p>
        </p:txBody>
      </p:sp>
      <p:pic>
        <p:nvPicPr>
          <p:cNvPr id="5" name="Picture 4">
            <a:extLst>
              <a:ext uri="{FF2B5EF4-FFF2-40B4-BE49-F238E27FC236}">
                <a16:creationId xmlns:a16="http://schemas.microsoft.com/office/drawing/2014/main" id="{7FFC7B73-7941-59B4-4017-8A5B07B6977C}"/>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58404" b="-304"/>
          <a:stretch/>
        </p:blipFill>
        <p:spPr>
          <a:xfrm>
            <a:off x="10021382" y="1308351"/>
            <a:ext cx="2173898" cy="5253974"/>
          </a:xfrm>
          <a:prstGeom prst="rect">
            <a:avLst/>
          </a:prstGeom>
        </p:spPr>
      </p:pic>
      <p:pic>
        <p:nvPicPr>
          <p:cNvPr id="9" name="Picture 3" descr="Text&#10;&#10;Description automatically generated">
            <a:extLst>
              <a:ext uri="{FF2B5EF4-FFF2-40B4-BE49-F238E27FC236}">
                <a16:creationId xmlns:a16="http://schemas.microsoft.com/office/drawing/2014/main" id="{2B4ABFE7-170F-A042-C16D-01B66180FE75}"/>
              </a:ext>
            </a:extLst>
          </p:cNvPr>
          <p:cNvPicPr>
            <a:picLocks noChangeAspect="1"/>
          </p:cNvPicPr>
          <p:nvPr/>
        </p:nvPicPr>
        <p:blipFill>
          <a:blip r:embed="rId14"/>
          <a:stretch>
            <a:fillRect/>
          </a:stretch>
        </p:blipFill>
        <p:spPr>
          <a:xfrm>
            <a:off x="8962569" y="237473"/>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C9EE5B-127D-F40B-CA2D-303939376829}"/>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34999"/>
          <a:stretch/>
        </p:blipFill>
        <p:spPr>
          <a:xfrm>
            <a:off x="3429533" y="5001975"/>
            <a:ext cx="3040457" cy="1856025"/>
          </a:xfrm>
          <a:prstGeom prst="rect">
            <a:avLst/>
          </a:prstGeom>
        </p:spPr>
      </p:pic>
      <p:pic>
        <p:nvPicPr>
          <p:cNvPr id="9" name="Picture 8">
            <a:extLst>
              <a:ext uri="{FF2B5EF4-FFF2-40B4-BE49-F238E27FC236}">
                <a16:creationId xmlns:a16="http://schemas.microsoft.com/office/drawing/2014/main" id="{F16A9B3A-55BD-5957-06DF-3953F8C85035}"/>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34058"/>
          <a:stretch/>
        </p:blipFill>
        <p:spPr>
          <a:xfrm>
            <a:off x="5813375" y="4975089"/>
            <a:ext cx="3040457" cy="1882911"/>
          </a:xfrm>
          <a:prstGeom prst="rect">
            <a:avLst/>
          </a:prstGeom>
        </p:spPr>
      </p:pic>
      <p:pic>
        <p:nvPicPr>
          <p:cNvPr id="10" name="Picture 9">
            <a:extLst>
              <a:ext uri="{FF2B5EF4-FFF2-40B4-BE49-F238E27FC236}">
                <a16:creationId xmlns:a16="http://schemas.microsoft.com/office/drawing/2014/main" id="{CD5A678F-DCA0-EA9C-49DB-AFF1BD93D07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r="43489"/>
          <a:stretch/>
        </p:blipFill>
        <p:spPr>
          <a:xfrm>
            <a:off x="10473821" y="2537074"/>
            <a:ext cx="1718179" cy="2855386"/>
          </a:xfrm>
          <a:prstGeom prst="rect">
            <a:avLst/>
          </a:prstGeom>
        </p:spPr>
      </p:pic>
      <p:sp>
        <p:nvSpPr>
          <p:cNvPr id="2" name="Title 1"/>
          <p:cNvSpPr>
            <a:spLocks noGrp="1"/>
          </p:cNvSpPr>
          <p:nvPr>
            <p:ph type="ctrTitle" idx="4294967295"/>
          </p:nvPr>
        </p:nvSpPr>
        <p:spPr>
          <a:xfrm>
            <a:off x="962586" y="1864586"/>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9783717" cy="2953921"/>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Physics and Astronomy</a:t>
            </a:r>
          </a:p>
          <a:p>
            <a:pPr marL="0" indent="0">
              <a:buNone/>
            </a:pPr>
            <a:r>
              <a:rPr lang="en-GB" sz="1500">
                <a:hlinkClick r:id="rId4"/>
              </a:rPr>
              <a:t>Physics and Astonomy Rankings (thecompleteuniversityguide.co.uk)</a:t>
            </a:r>
            <a:endParaRPr lang="en-GB" sz="1500">
              <a:cs typeface="Calibri"/>
              <a:hlinkClick r:id="" action="ppaction://noaction"/>
            </a:endParaRPr>
          </a:p>
          <a:p>
            <a:pPr marL="0" indent="0" algn="l">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p>
          <a:p>
            <a:pPr algn="l"/>
            <a:endParaRPr lang="en-GB" sz="2600">
              <a:solidFill>
                <a:schemeClr val="tx2"/>
              </a:solidFill>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86564"/>
            <a:ext cx="1136067"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text&#10;&#10;Description automatically generated">
            <a:extLst>
              <a:ext uri="{FF2B5EF4-FFF2-40B4-BE49-F238E27FC236}">
                <a16:creationId xmlns:a16="http://schemas.microsoft.com/office/drawing/2014/main" id="{B90E6825-53FD-4EFE-B1C3-4FA161CF9F17}"/>
              </a:ext>
            </a:extLst>
          </p:cNvPr>
          <p:cNvPicPr>
            <a:picLocks noChangeAspect="1"/>
          </p:cNvPicPr>
          <p:nvPr/>
        </p:nvPicPr>
        <p:blipFill>
          <a:blip r:embed="rId5"/>
          <a:stretch>
            <a:fillRect/>
          </a:stretch>
        </p:blipFill>
        <p:spPr>
          <a:xfrm>
            <a:off x="8122816" y="292119"/>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23171" y="1779858"/>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23172" y="2848835"/>
            <a:ext cx="2900023" cy="1908215"/>
          </a:xfrm>
          <a:prstGeom prst="rect">
            <a:avLst/>
          </a:prstGeom>
          <a:noFill/>
          <a:ln>
            <a:noFill/>
          </a:ln>
        </p:spPr>
        <p:txBody>
          <a:bodyPr wrap="square" lIns="91440" tIns="45720" rIns="91440" bIns="45720" rtlCol="0" anchor="t">
            <a:spAutoFit/>
          </a:bodyPr>
          <a:lstStyle/>
          <a:p>
            <a:r>
              <a:rPr lang="en-GB" sz="2500" b="1">
                <a:solidFill>
                  <a:srgbClr val="155045"/>
                </a:solidFill>
              </a:rPr>
              <a:t>Have you ever considered if higher education is right for you? </a:t>
            </a:r>
          </a:p>
          <a:p>
            <a:endParaRPr lang="en-GB">
              <a:solidFill>
                <a:schemeClr val="tx2"/>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88729" y="1190148"/>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ea typeface="+mn-lt"/>
              <a:cs typeface="+mn-lt"/>
            </a:endParaRPr>
          </a:p>
          <a:p>
            <a:r>
              <a:rPr lang="en-US" sz="1500" b="1">
                <a:ea typeface="+mn-lt"/>
                <a:cs typeface="+mn-lt"/>
              </a:rPr>
              <a:t>4. Once you have your chosen five side by side, try to answer the following questions: </a:t>
            </a:r>
            <a:endParaRPr lang="en-US"/>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30763"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3E335024-42CE-E30F-AD2B-0550598E1A1E}"/>
              </a:ext>
            </a:extLst>
          </p:cNvPr>
          <p:cNvPicPr>
            <a:picLocks noChangeAspect="1"/>
          </p:cNvPicPr>
          <p:nvPr/>
        </p:nvPicPr>
        <p:blipFill rotWithShape="1">
          <a:blip r:embed="rId6"/>
          <a:srcRect l="17981" t="27111" r="13438" b="25778"/>
          <a:stretch/>
        </p:blipFill>
        <p:spPr>
          <a:xfrm>
            <a:off x="8356733" y="195162"/>
            <a:ext cx="1881305" cy="915291"/>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27475" y="1804042"/>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64FAD565-3A37-857C-A1D8-3EE46A45795D}"/>
              </a:ext>
            </a:extLst>
          </p:cNvPr>
          <p:cNvPicPr>
            <a:picLocks noChangeAspect="1"/>
          </p:cNvPicPr>
          <p:nvPr/>
        </p:nvPicPr>
        <p:blipFill rotWithShape="1">
          <a:blip r:embed="rId5"/>
          <a:srcRect l="17981" t="27111" r="13438" b="25778"/>
          <a:stretch/>
        </p:blipFill>
        <p:spPr>
          <a:xfrm>
            <a:off x="8255745" y="66632"/>
            <a:ext cx="1881305" cy="915291"/>
          </a:xfrm>
          <a:prstGeom prst="rect">
            <a:avLst/>
          </a:prstGeom>
        </p:spPr>
      </p:pic>
      <p:sp>
        <p:nvSpPr>
          <p:cNvPr id="8" name="TextBox 7">
            <a:extLst>
              <a:ext uri="{FF2B5EF4-FFF2-40B4-BE49-F238E27FC236}">
                <a16:creationId xmlns:a16="http://schemas.microsoft.com/office/drawing/2014/main" id="{B0566C9F-4EF6-13C7-0356-016F6E80245F}"/>
              </a:ext>
            </a:extLst>
          </p:cNvPr>
          <p:cNvSpPr txBox="1"/>
          <p:nvPr/>
        </p:nvSpPr>
        <p:spPr>
          <a:xfrm>
            <a:off x="123171" y="1779858"/>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3BA71763-FAEA-558A-E94E-4C4F1A044856}"/>
              </a:ext>
            </a:extLst>
          </p:cNvPr>
          <p:cNvSpPr txBox="1"/>
          <p:nvPr/>
        </p:nvSpPr>
        <p:spPr>
          <a:xfrm>
            <a:off x="123172" y="2848835"/>
            <a:ext cx="2900023" cy="1908215"/>
          </a:xfrm>
          <a:prstGeom prst="rect">
            <a:avLst/>
          </a:prstGeom>
          <a:noFill/>
          <a:ln>
            <a:noFill/>
          </a:ln>
        </p:spPr>
        <p:txBody>
          <a:bodyPr wrap="square" lIns="91440" tIns="45720" rIns="91440" bIns="45720" rtlCol="0" anchor="t">
            <a:spAutoFit/>
          </a:bodyPr>
          <a:lstStyle/>
          <a:p>
            <a:r>
              <a:rPr lang="en-GB" sz="2500" b="1">
                <a:solidFill>
                  <a:srgbClr val="155045"/>
                </a:solidFill>
              </a:rPr>
              <a:t>Have you ever considered if higher education is right for you? </a:t>
            </a:r>
          </a:p>
          <a:p>
            <a:endParaRPr lang="en-GB">
              <a:solidFill>
                <a:schemeClr val="tx2"/>
              </a:solidFill>
            </a:endParaRPr>
          </a:p>
        </p:txBody>
      </p:sp>
      <p:sp>
        <p:nvSpPr>
          <p:cNvPr id="13" name="TextBox 12">
            <a:extLst>
              <a:ext uri="{FF2B5EF4-FFF2-40B4-BE49-F238E27FC236}">
                <a16:creationId xmlns:a16="http://schemas.microsoft.com/office/drawing/2014/main" id="{75A5DC6B-4A92-F062-CB02-30FA661B91A8}"/>
              </a:ext>
            </a:extLst>
          </p:cNvPr>
          <p:cNvSpPr txBox="1"/>
          <p:nvPr/>
        </p:nvSpPr>
        <p:spPr>
          <a:xfrm>
            <a:off x="130763"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77924" y="929467"/>
            <a:ext cx="2283559"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25887" y="964851"/>
            <a:ext cx="2243453"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rgbClr val="484A47"/>
                </a:solidFill>
                <a:cs typeface="Calibri"/>
              </a:rPr>
              <a:t>Job in 10 years time (related to Physics):</a:t>
            </a:r>
          </a:p>
          <a:p>
            <a:pPr>
              <a:lnSpc>
                <a:spcPct val="170000"/>
              </a:lnSpc>
            </a:pPr>
            <a:r>
              <a:rPr lang="en-GB" sz="1000" b="1">
                <a:solidFill>
                  <a:srgbClr val="484A47"/>
                </a:solidFill>
                <a:cs typeface="Calibri"/>
              </a:rPr>
              <a:t>_________________________________________________________________________________________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What KS5 Pathways choice did you make and what did you study:</a:t>
            </a:r>
          </a:p>
          <a:p>
            <a:r>
              <a:rPr lang="en-GB" sz="1400">
                <a:solidFill>
                  <a:schemeClr val="tx2"/>
                </a:solidFill>
                <a:cs typeface="Calibri"/>
              </a:rPr>
              <a:t>Apprenticeship          T level           A Level           other L3 equivalent</a:t>
            </a:r>
          </a:p>
          <a:p>
            <a:pPr>
              <a:spcBef>
                <a:spcPts val="600"/>
              </a:spcBef>
            </a:pPr>
            <a:r>
              <a:rPr lang="en-GB" sz="1600">
                <a:solidFill>
                  <a:schemeClr val="tx2"/>
                </a:solidFill>
                <a:cs typeface="Calibri"/>
              </a:rPr>
              <a:t>___________________________________________________________________</a:t>
            </a:r>
          </a:p>
          <a:p>
            <a:endParaRPr lang="en-GB" sz="1600">
              <a:solidFill>
                <a:schemeClr val="tx2"/>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70764" y="2171796"/>
            <a:ext cx="4444724" cy="6560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10255" y="1450768"/>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58" y="1466446"/>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8"/>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EE9DF0-144A-8013-1B89-F8F0066553E5}"/>
              </a:ext>
            </a:extLst>
          </p:cNvPr>
          <p:cNvSpPr/>
          <p:nvPr/>
        </p:nvSpPr>
        <p:spPr>
          <a:xfrm>
            <a:off x="4932106" y="5496999"/>
            <a:ext cx="3728047"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61BD33E-4EC6-4BFC-E89A-452185C0D220}"/>
              </a:ext>
            </a:extLst>
          </p:cNvPr>
          <p:cNvSpPr/>
          <p:nvPr/>
        </p:nvSpPr>
        <p:spPr>
          <a:xfrm>
            <a:off x="4318702" y="3055621"/>
            <a:ext cx="4990227" cy="2336374"/>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a:extLst>
              <a:ext uri="{FF2B5EF4-FFF2-40B4-BE49-F238E27FC236}">
                <a16:creationId xmlns:a16="http://schemas.microsoft.com/office/drawing/2014/main" id="{33CA0E43-8D97-1DA8-B097-82B4482360B2}"/>
              </a:ext>
            </a:extLst>
          </p:cNvPr>
          <p:cNvSpPr/>
          <p:nvPr/>
        </p:nvSpPr>
        <p:spPr>
          <a:xfrm>
            <a:off x="3640478" y="1948093"/>
            <a:ext cx="6317833"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7491F7D5-FBDF-D18D-74F6-B1200C422C75}"/>
              </a:ext>
            </a:extLst>
          </p:cNvPr>
          <p:cNvSpPr/>
          <p:nvPr/>
        </p:nvSpPr>
        <p:spPr>
          <a:xfrm>
            <a:off x="4900968" y="524961"/>
            <a:ext cx="3728047"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a:extLst>
              <a:ext uri="{FF2B5EF4-FFF2-40B4-BE49-F238E27FC236}">
                <a16:creationId xmlns:a16="http://schemas.microsoft.com/office/drawing/2014/main" id="{53ECAEDE-87C1-53EF-803C-97ECE06C9151}"/>
              </a:ext>
            </a:extLst>
          </p:cNvPr>
          <p:cNvSpPr/>
          <p:nvPr/>
        </p:nvSpPr>
        <p:spPr>
          <a:xfrm>
            <a:off x="2762612" y="1160942"/>
            <a:ext cx="7943158" cy="66657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045"/>
              </a:solidFill>
            </a:endParaRPr>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Physics):</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770585" y="1166673"/>
            <a:ext cx="2671628" cy="6508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bg2"/>
                </a:solidFill>
                <a:cs typeface="Calibri"/>
              </a:rPr>
              <a:t>Local college options:</a:t>
            </a:r>
          </a:p>
          <a:p>
            <a:r>
              <a:rPr lang="en-GB" sz="1800">
                <a:solidFill>
                  <a:schemeClr val="bg2"/>
                </a:solidFill>
                <a:cs typeface="Calibri"/>
              </a:rPr>
              <a:t>__________________________________________________________________</a:t>
            </a:r>
          </a:p>
          <a:p>
            <a:r>
              <a:rPr lang="en-GB" sz="1800">
                <a:solidFill>
                  <a:schemeClr val="bg2"/>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5089235" y="6133814"/>
            <a:ext cx="3570919"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bg2"/>
                </a:solidFill>
                <a:cs typeface="Calibri"/>
              </a:rPr>
              <a:t>Local apprenticeships options:</a:t>
            </a:r>
          </a:p>
          <a:p>
            <a:r>
              <a:rPr lang="en-GB" sz="1800">
                <a:solidFill>
                  <a:schemeClr val="bg2"/>
                </a:solidFill>
                <a:cs typeface="Calibri"/>
              </a:rPr>
              <a:t>__________________________________________________________________</a:t>
            </a:r>
          </a:p>
          <a:p>
            <a:r>
              <a:rPr lang="en-GB" sz="1800">
                <a:solidFill>
                  <a:schemeClr val="bg2"/>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bg2"/>
                </a:solidFill>
                <a:cs typeface="Calibri"/>
              </a:rPr>
              <a:t>Other options:</a:t>
            </a:r>
          </a:p>
          <a:p>
            <a:r>
              <a:rPr lang="en-GB" sz="1800">
                <a:solidFill>
                  <a:schemeClr val="bg2"/>
                </a:solidFill>
                <a:cs typeface="Calibri"/>
              </a:rPr>
              <a:t>__________________________________________________________________</a:t>
            </a:r>
          </a:p>
          <a:p>
            <a:r>
              <a:rPr lang="en-GB" sz="1800">
                <a:solidFill>
                  <a:schemeClr val="bg2"/>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26988" y="2096883"/>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23170" y="1386191"/>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64" y="1405479"/>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46816" y="1608580"/>
            <a:ext cx="937444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Physics</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62"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4777" y="2314218"/>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966772"/>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49000" y="1541174"/>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95" y="1537355"/>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63A3FB5-ACEB-D640-A128-98C4D5259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705" y="5598012"/>
            <a:ext cx="731148" cy="731148"/>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97339" y="2237831"/>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97338" y="3086227"/>
            <a:ext cx="2027323" cy="2785378"/>
          </a:xfrm>
          <a:prstGeom prst="rect">
            <a:avLst/>
          </a:prstGeom>
          <a:noFill/>
        </p:spPr>
        <p:txBody>
          <a:bodyPr wrap="square" lIns="91440" tIns="45720" rIns="91440" bIns="45720" rtlCol="0" anchor="t">
            <a:spAutoFit/>
          </a:bodyPr>
          <a:lstStyle/>
          <a:p>
            <a:r>
              <a:rPr lang="en-GB" sz="2500" b="1"/>
              <a:t>Here are three key skills needed for a career that uses</a:t>
            </a:r>
            <a:endParaRPr lang="en-US"/>
          </a:p>
          <a:p>
            <a:endParaRPr lang="en-GB" sz="2500" b="1"/>
          </a:p>
          <a:p>
            <a:r>
              <a:rPr lang="en-GB" sz="2500" b="1">
                <a:solidFill>
                  <a:schemeClr val="tx2"/>
                </a:solidFill>
              </a:rPr>
              <a:t>Physics</a:t>
            </a:r>
            <a:endParaRPr lang="en-GB">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224803585"/>
              </p:ext>
            </p:extLst>
          </p:nvPr>
        </p:nvGraphicFramePr>
        <p:xfrm>
          <a:off x="3796185" y="2111888"/>
          <a:ext cx="8192615" cy="4522169"/>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4">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5">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6">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rtl="0">
                        <a:lnSpc>
                          <a:spcPct val="107000"/>
                        </a:lnSpc>
                        <a:spcAft>
                          <a:spcPts val="800"/>
                        </a:spcAft>
                        <a:buNone/>
                      </a:pPr>
                      <a:endParaRPr lang="en-US" sz="300" u="sng" kern="1200">
                        <a:solidFill>
                          <a:srgbClr val="91C155"/>
                        </a:solidFill>
                        <a:effectLst/>
                        <a:latin typeface="Calibri"/>
                        <a:ea typeface="Calibri"/>
                        <a:cs typeface="Times New Roman"/>
                        <a:hlinkClick r:id="rId7" invalidUrl="http:///"/>
                      </a:endParaRPr>
                    </a:p>
                    <a:p>
                      <a:pPr marL="0" lvl="0" algn="l">
                        <a:lnSpc>
                          <a:spcPct val="107000"/>
                        </a:lnSpc>
                        <a:spcAft>
                          <a:spcPts val="800"/>
                        </a:spcAft>
                        <a:buNone/>
                      </a:pPr>
                      <a:r>
                        <a:rPr lang="en-US" sz="1600" b="0" i="0" u="none" strike="noStrike" kern="1200" noProof="0">
                          <a:solidFill>
                            <a:srgbClr val="91C155"/>
                          </a:solidFill>
                          <a:effectLst/>
                          <a:hlinkClick r:id="rId8">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36AA54"/>
                          </a:solidFill>
                          <a:effectLst/>
                          <a:latin typeface="Calibri"/>
                        </a:rPr>
                        <a:t>The ability to set clear, tangible goals and devise a robust route to achieving them</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none" strike="noStrike" noProof="0">
                          <a:solidFill>
                            <a:srgbClr val="36AA54"/>
                          </a:solidFill>
                          <a:effectLst/>
                          <a:latin typeface="Calibri"/>
                          <a:hlinkClick r:id="rId9">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rPr>
                        <a:t>Short Lesson Aiming High Step 6-8</a:t>
                      </a:r>
                      <a:endParaRPr lang="en-GB" sz="1600">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1">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36AA54"/>
                          </a:solidFill>
                          <a:effectLst/>
                          <a:hlinkClick r:id="rId12">
                            <a:extLst>
                              <a:ext uri="{A12FA001-AC4F-418D-AE19-62706E023703}">
                                <ahyp:hlinkClr xmlns:ahyp="http://schemas.microsoft.com/office/drawing/2018/hyperlinkcolor" val="tx"/>
                              </a:ext>
                            </a:extLst>
                          </a:hlinkClick>
                        </a:rPr>
                        <a:t>Short Lesson Aiming High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400" b="1">
                          <a:solidFill>
                            <a:srgbClr val="ED6F28"/>
                          </a:solidFill>
                          <a:effectLst/>
                          <a:latin typeface="Calibri" panose="020F0502020204030204" pitchFamily="34" charset="0"/>
                          <a:ea typeface="Calibri" panose="020F0502020204030204" pitchFamily="34" charset="0"/>
                          <a:cs typeface="Times New Roman" panose="02020603050405020304" pitchFamily="18" charset="0"/>
                        </a:rPr>
                        <a:t>The ability to find a solution to a situation or challenge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gn="ctr">
                        <a:lnSpc>
                          <a:spcPct val="107000"/>
                        </a:lnSpc>
                        <a:spcAft>
                          <a:spcPts val="800"/>
                        </a:spcAft>
                      </a:pPr>
                      <a:r>
                        <a:rPr lang="en-GB" sz="14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Watch here</a:t>
                      </a:r>
                      <a:endParaRPr lang="en-GB" sz="1400">
                        <a:solidFill>
                          <a:srgbClr val="ED6F28"/>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Short Lesson Problem Solving Step 6-8</a:t>
                      </a:r>
                      <a:endParaRPr lang="en-GB" sz="1400">
                        <a:solidFill>
                          <a:srgbClr val="ED6F28"/>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Short Lesson Problem Solving Step 8-10</a:t>
                      </a:r>
                      <a:endParaRPr lang="en-GB" sz="1400">
                        <a:solidFill>
                          <a:srgbClr val="ED6F28"/>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algn="l" defTabSz="914400" rtl="0" eaLnBrk="1" latinLnBrk="0" hangingPunct="1">
                        <a:lnSpc>
                          <a:spcPct val="107000"/>
                        </a:lnSpc>
                        <a:spcAft>
                          <a:spcPts val="800"/>
                        </a:spcAft>
                      </a:pPr>
                      <a:endParaRPr lang="en-US"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0" algn="l" defTabSz="914400" rtl="0" eaLnBrk="1" latinLnBrk="0" hangingPunct="1">
                        <a:lnSpc>
                          <a:spcPct val="107000"/>
                        </a:lnSpc>
                        <a:spcAft>
                          <a:spcPts val="800"/>
                        </a:spcAft>
                      </a:pPr>
                      <a:r>
                        <a:rPr lang="en-US" sz="1400" u="sng" kern="1200">
                          <a:solidFill>
                            <a:srgbClr val="ED6F28"/>
                          </a:solidFill>
                          <a:effectLst/>
                          <a:latin typeface="Calibri"/>
                          <a:ea typeface="Calibri" panose="020F0502020204030204" pitchFamily="34" charset="0"/>
                          <a:cs typeface="Times New Roman"/>
                          <a:hlinkClick r:id="rId16">
                            <a:extLst>
                              <a:ext uri="{A12FA001-AC4F-418D-AE19-62706E023703}">
                                <ahyp:hlinkClr xmlns:ahyp="http://schemas.microsoft.com/office/drawing/2018/hyperlinkcolor" val="tx"/>
                              </a:ext>
                            </a:extLst>
                          </a:hlinkClick>
                        </a:rPr>
                        <a:t>Short Lesson Problem Solving Step 10-12</a:t>
                      </a:r>
                      <a:endParaRPr lang="en-GB"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C4DB62-7DF2-169B-3FB4-7C347338F1D6}"/>
              </a:ext>
            </a:extLst>
          </p:cNvPr>
          <p:cNvSpPr txBox="1"/>
          <p:nvPr/>
        </p:nvSpPr>
        <p:spPr>
          <a:xfrm>
            <a:off x="97339" y="1489513"/>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2682" y="1487603"/>
            <a:ext cx="711706" cy="711706"/>
          </a:xfrm>
          <a:prstGeom prst="rect">
            <a:avLst/>
          </a:prstGeom>
        </p:spPr>
      </p:pic>
      <p:pic>
        <p:nvPicPr>
          <p:cNvPr id="8" name="Picture 12" descr="Icon&#10;&#10;Description automatically generated">
            <a:extLst>
              <a:ext uri="{FF2B5EF4-FFF2-40B4-BE49-F238E27FC236}">
                <a16:creationId xmlns:a16="http://schemas.microsoft.com/office/drawing/2014/main" id="{B1062D93-32D5-D054-9AFC-7033FFF4D9B4}"/>
              </a:ext>
            </a:extLst>
          </p:cNvPr>
          <p:cNvPicPr>
            <a:picLocks noChangeAspect="1"/>
          </p:cNvPicPr>
          <p:nvPr/>
        </p:nvPicPr>
        <p:blipFill>
          <a:blip r:embed="rId19"/>
          <a:stretch>
            <a:fillRect/>
          </a:stretch>
        </p:blipFill>
        <p:spPr>
          <a:xfrm>
            <a:off x="2877848" y="4349520"/>
            <a:ext cx="790575" cy="7810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327390" y="311071"/>
            <a:ext cx="1800268" cy="538660"/>
          </a:xfrm>
          <a:prstGeom prst="rect">
            <a:avLst/>
          </a:prstGeom>
        </p:spPr>
      </p:pic>
      <p:grpSp>
        <p:nvGrpSpPr>
          <p:cNvPr id="10" name="Group 9">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1" name="Picture 10">
              <a:extLst>
                <a:ext uri="{FF2B5EF4-FFF2-40B4-BE49-F238E27FC236}">
                  <a16:creationId xmlns:a16="http://schemas.microsoft.com/office/drawing/2014/main" id="{0DE689DE-F120-E9A5-7EAB-3823687B4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27C152-30D0-1E43-A979-1EB9902EC7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4A36560-5E4A-1427-49E3-6882936ED5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288FE8-50B4-C761-D520-712C8E35F69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BFA5739-7C84-8A34-876A-BE7AB01CD5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DBD608F-D679-86B0-7A9A-7A9CD73986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E67A2F-1D33-F28D-018C-48D250F7522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87966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44102" y="184332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44101" y="3350172"/>
            <a:ext cx="2646933" cy="1985159"/>
          </a:xfrm>
          <a:prstGeom prst="rect">
            <a:avLst/>
          </a:prstGeom>
          <a:noFill/>
        </p:spPr>
        <p:txBody>
          <a:bodyPr wrap="square" lIns="91440" tIns="45720" rIns="91440" bIns="45720" rtlCol="0" anchor="t">
            <a:spAutoFit/>
          </a:bodyPr>
          <a:lstStyle/>
          <a:p>
            <a:r>
              <a:rPr lang="en-GB" sz="2500" b="1">
                <a:solidFill>
                  <a:srgbClr val="155045"/>
                </a:solidFill>
              </a:rPr>
              <a:t>Here are some example roles and careers linked to</a:t>
            </a:r>
            <a:endParaRPr lang="en-GB" sz="2500" b="1">
              <a:solidFill>
                <a:srgbClr val="155045"/>
              </a:solidFill>
              <a:cs typeface="Calibri"/>
            </a:endParaRPr>
          </a:p>
          <a:p>
            <a:endParaRPr lang="en-GB" sz="2400" b="1">
              <a:solidFill>
                <a:srgbClr val="ED6E4F"/>
              </a:solidFill>
              <a:cs typeface="Calibri"/>
            </a:endParaRPr>
          </a:p>
          <a:p>
            <a:r>
              <a:rPr lang="en-GB" sz="2000" b="1">
                <a:solidFill>
                  <a:schemeClr val="tx2"/>
                </a:solidFill>
                <a:hlinkClick r:id="rId4">
                  <a:extLst>
                    <a:ext uri="{A12FA001-AC4F-418D-AE19-62706E023703}">
                      <ahyp:hlinkClr xmlns:ahyp="http://schemas.microsoft.com/office/drawing/2018/hyperlinkcolor" val="tx"/>
                    </a:ext>
                  </a:extLst>
                </a:hlinkClick>
              </a:rPr>
              <a:t>Physics</a:t>
            </a:r>
            <a:endParaRPr lang="en-GB" sz="2000" b="1">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696549" y="795433"/>
            <a:ext cx="2495255" cy="457672"/>
          </a:xfrm>
          <a:prstGeom prst="rect">
            <a:avLst/>
          </a:prstGeom>
          <a:noFill/>
        </p:spPr>
        <p:txBody>
          <a:bodyPr wrap="square" lIns="91440" tIns="45720" rIns="91440" bIns="45720" rtlCol="0" anchor="t">
            <a:spAutoFit/>
          </a:bodyPr>
          <a:lstStyle/>
          <a:p>
            <a:r>
              <a:rPr lang="en-GB" sz="2400">
                <a:solidFill>
                  <a:srgbClr val="155045"/>
                </a:solidFill>
              </a:rPr>
              <a:t>Astrophysicist</a:t>
            </a:r>
            <a:endParaRPr lang="en-US"/>
          </a:p>
        </p:txBody>
      </p:sp>
      <p:sp>
        <p:nvSpPr>
          <p:cNvPr id="5" name="Rectangle 4">
            <a:extLst>
              <a:ext uri="{FF2B5EF4-FFF2-40B4-BE49-F238E27FC236}">
                <a16:creationId xmlns:a16="http://schemas.microsoft.com/office/drawing/2014/main" id="{E7C53E0D-77AE-3C4D-AFFC-F7353BF321C3}"/>
              </a:ext>
            </a:extLst>
          </p:cNvPr>
          <p:cNvSpPr/>
          <p:nvPr/>
        </p:nvSpPr>
        <p:spPr>
          <a:xfrm>
            <a:off x="7696549" y="1270147"/>
            <a:ext cx="1674176"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Nasa case study</a:t>
            </a:r>
            <a:endParaRPr lang="en-US">
              <a:solidFill>
                <a:schemeClr val="tx2"/>
              </a:solidFill>
              <a:cs typeface="Calibri"/>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23095" y="4934643"/>
            <a:ext cx="3509972" cy="461665"/>
          </a:xfrm>
          <a:prstGeom prst="rect">
            <a:avLst/>
          </a:prstGeom>
          <a:noFill/>
        </p:spPr>
        <p:txBody>
          <a:bodyPr wrap="square" lIns="91440" tIns="45720" rIns="91440" bIns="45720" rtlCol="0" anchor="t">
            <a:spAutoFit/>
          </a:bodyPr>
          <a:lstStyle/>
          <a:p>
            <a:r>
              <a:rPr lang="en-GB" sz="2400">
                <a:solidFill>
                  <a:srgbClr val="155045"/>
                </a:solidFill>
              </a:rPr>
              <a:t>Prosthetist/Orthotist </a:t>
            </a:r>
          </a:p>
        </p:txBody>
      </p:sp>
      <p:sp>
        <p:nvSpPr>
          <p:cNvPr id="18" name="Rectangle 17">
            <a:extLst>
              <a:ext uri="{FF2B5EF4-FFF2-40B4-BE49-F238E27FC236}">
                <a16:creationId xmlns:a16="http://schemas.microsoft.com/office/drawing/2014/main" id="{8CB1387A-B77C-6240-9518-8C45A9E66B9E}"/>
              </a:ext>
            </a:extLst>
          </p:cNvPr>
          <p:cNvSpPr/>
          <p:nvPr/>
        </p:nvSpPr>
        <p:spPr>
          <a:xfrm>
            <a:off x="7545302" y="5387908"/>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743" r="16743"/>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55" r="16655"/>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22111" r="22111"/>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457672"/>
          </a:xfrm>
          <a:prstGeom prst="rect">
            <a:avLst/>
          </a:prstGeom>
          <a:noFill/>
        </p:spPr>
        <p:txBody>
          <a:bodyPr wrap="square" lIns="91440" tIns="45720" rIns="91440" bIns="45720" rtlCol="0" anchor="t">
            <a:spAutoFit/>
          </a:bodyPr>
          <a:lstStyle/>
          <a:p>
            <a:r>
              <a:rPr lang="en-GB" sz="2400">
                <a:solidFill>
                  <a:srgbClr val="155045"/>
                </a:solidFill>
              </a:rPr>
              <a:t>Naval Architect</a:t>
            </a:r>
          </a:p>
        </p:txBody>
      </p:sp>
      <p:sp>
        <p:nvSpPr>
          <p:cNvPr id="9" name="Rectangle 8">
            <a:extLst>
              <a:ext uri="{FF2B5EF4-FFF2-40B4-BE49-F238E27FC236}">
                <a16:creationId xmlns:a16="http://schemas.microsoft.com/office/drawing/2014/main" id="{9359E999-90AA-0AD6-D998-09B0610C2EFD}"/>
              </a:ext>
            </a:extLst>
          </p:cNvPr>
          <p:cNvSpPr/>
          <p:nvPr/>
        </p:nvSpPr>
        <p:spPr>
          <a:xfrm>
            <a:off x="9696745" y="3546110"/>
            <a:ext cx="1984646" cy="369332"/>
          </a:xfrm>
          <a:prstGeom prst="rect">
            <a:avLst/>
          </a:prstGeom>
        </p:spPr>
        <p:txBody>
          <a:bodyPr wrap="none" lIns="91440" tIns="45720" rIns="91440" bIns="45720" anchor="t">
            <a:spAutoFit/>
          </a:bodyPr>
          <a:lstStyle/>
          <a:p>
            <a:r>
              <a:rPr lang="en-GB">
                <a:solidFill>
                  <a:schemeClr val="tx2"/>
                </a:solidFill>
                <a:hlinkClick r:id="rId10"/>
              </a:rPr>
              <a:t>BBC Bitesize Profile</a:t>
            </a: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2191" y="4830725"/>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3396" y="707997"/>
            <a:ext cx="716726" cy="673100"/>
          </a:xfrm>
          <a:prstGeom prst="rect">
            <a:avLst/>
          </a:prstGeom>
        </p:spPr>
      </p:pic>
      <p:sp>
        <p:nvSpPr>
          <p:cNvPr id="19" name="Rectangle 18">
            <a:extLst>
              <a:ext uri="{FF2B5EF4-FFF2-40B4-BE49-F238E27FC236}">
                <a16:creationId xmlns:a16="http://schemas.microsoft.com/office/drawing/2014/main" id="{0BC67F40-554D-6F47-0806-891E3585E7BF}"/>
              </a:ext>
            </a:extLst>
          </p:cNvPr>
          <p:cNvSpPr/>
          <p:nvPr/>
        </p:nvSpPr>
        <p:spPr>
          <a:xfrm>
            <a:off x="8364764" y="1660740"/>
            <a:ext cx="1620124"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Jobs case study</a:t>
            </a:r>
            <a:endParaRPr lang="en-GB">
              <a:solidFill>
                <a:schemeClr val="tx2"/>
              </a:solidFill>
              <a:cs typeface="Calibri"/>
            </a:endParaRPr>
          </a:p>
        </p:txBody>
      </p:sp>
      <p:sp>
        <p:nvSpPr>
          <p:cNvPr id="22" name="Rectangle 21">
            <a:extLst>
              <a:ext uri="{FF2B5EF4-FFF2-40B4-BE49-F238E27FC236}">
                <a16:creationId xmlns:a16="http://schemas.microsoft.com/office/drawing/2014/main" id="{2E131713-04D4-0511-3E6F-D0A76C838CE9}"/>
              </a:ext>
            </a:extLst>
          </p:cNvPr>
          <p:cNvSpPr/>
          <p:nvPr/>
        </p:nvSpPr>
        <p:spPr>
          <a:xfrm>
            <a:off x="8974098" y="2085166"/>
            <a:ext cx="1808829"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icould case study</a:t>
            </a:r>
            <a:endParaRPr lang="en-GB">
              <a:solidFill>
                <a:schemeClr val="tx2"/>
              </a:solidFill>
              <a:cs typeface="Calibri"/>
            </a:endParaRPr>
          </a:p>
        </p:txBody>
      </p:sp>
      <p:sp>
        <p:nvSpPr>
          <p:cNvPr id="23" name="Rectangle 22">
            <a:extLst>
              <a:ext uri="{FF2B5EF4-FFF2-40B4-BE49-F238E27FC236}">
                <a16:creationId xmlns:a16="http://schemas.microsoft.com/office/drawing/2014/main" id="{7E2D3D7C-9F00-217D-D496-D67178B3DA86}"/>
              </a:ext>
            </a:extLst>
          </p:cNvPr>
          <p:cNvSpPr/>
          <p:nvPr/>
        </p:nvSpPr>
        <p:spPr>
          <a:xfrm>
            <a:off x="7527577" y="5746578"/>
            <a:ext cx="3430971"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NHS case study</a:t>
            </a:r>
          </a:p>
        </p:txBody>
      </p:sp>
      <p:sp>
        <p:nvSpPr>
          <p:cNvPr id="24" name="Rectangle 23">
            <a:extLst>
              <a:ext uri="{FF2B5EF4-FFF2-40B4-BE49-F238E27FC236}">
                <a16:creationId xmlns:a16="http://schemas.microsoft.com/office/drawing/2014/main" id="{71AB9227-18C1-8D3D-F850-2700FD160650}"/>
              </a:ext>
            </a:extLst>
          </p:cNvPr>
          <p:cNvSpPr/>
          <p:nvPr/>
        </p:nvSpPr>
        <p:spPr>
          <a:xfrm>
            <a:off x="7518366" y="6489876"/>
            <a:ext cx="2641757" cy="369332"/>
          </a:xfrm>
          <a:prstGeom prst="rect">
            <a:avLst/>
          </a:prstGeom>
        </p:spPr>
        <p:txBody>
          <a:bodyPr wrap="square" lIns="91440" tIns="45720" rIns="91440" bIns="4572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STEM case study</a:t>
            </a:r>
          </a:p>
        </p:txBody>
      </p:sp>
      <p:sp>
        <p:nvSpPr>
          <p:cNvPr id="10" name="Rectangle 9">
            <a:extLst>
              <a:ext uri="{FF2B5EF4-FFF2-40B4-BE49-F238E27FC236}">
                <a16:creationId xmlns:a16="http://schemas.microsoft.com/office/drawing/2014/main" id="{18BD28EB-145E-1511-A3EA-1B580E95D12C}"/>
              </a:ext>
            </a:extLst>
          </p:cNvPr>
          <p:cNvSpPr/>
          <p:nvPr/>
        </p:nvSpPr>
        <p:spPr>
          <a:xfrm>
            <a:off x="9700928" y="3972581"/>
            <a:ext cx="1808829" cy="369332"/>
          </a:xfrm>
          <a:prstGeom prst="rect">
            <a:avLst/>
          </a:prstGeom>
        </p:spPr>
        <p:txBody>
          <a:bodyPr wrap="none" lIns="91440" tIns="45720" rIns="91440" bIns="45720" anchor="t">
            <a:spAutoFit/>
          </a:bodyPr>
          <a:lstStyle/>
          <a:p>
            <a:r>
              <a:rPr lang="en-GB">
                <a:solidFill>
                  <a:schemeClr val="tx2"/>
                </a:solidFill>
                <a:hlinkClick r:id="rId15">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5">
                <a:extLst>
                  <a:ext uri="{A12FA001-AC4F-418D-AE19-62706E023703}">
                    <ahyp:hlinkClr xmlns:ahyp="http://schemas.microsoft.com/office/drawing/2018/hyperlinkcolor" val="tx"/>
                  </a:ext>
                </a:extLst>
              </a:hlinkClick>
            </a:endParaRPr>
          </a:p>
        </p:txBody>
      </p:sp>
      <p:sp>
        <p:nvSpPr>
          <p:cNvPr id="13" name="Rectangle 12">
            <a:extLst>
              <a:ext uri="{FF2B5EF4-FFF2-40B4-BE49-F238E27FC236}">
                <a16:creationId xmlns:a16="http://schemas.microsoft.com/office/drawing/2014/main" id="{11141BA5-3EB4-3B48-6907-8E0FF5D48D35}"/>
              </a:ext>
            </a:extLst>
          </p:cNvPr>
          <p:cNvSpPr/>
          <p:nvPr/>
        </p:nvSpPr>
        <p:spPr>
          <a:xfrm>
            <a:off x="7518365" y="6126460"/>
            <a:ext cx="2641757" cy="369332"/>
          </a:xfrm>
          <a:prstGeom prst="rect">
            <a:avLst/>
          </a:prstGeom>
        </p:spPr>
        <p:txBody>
          <a:bodyPr wrap="square" lIns="91440" tIns="45720" rIns="91440" bIns="45720" anchor="t">
            <a:spAutoFit/>
          </a:bodyPr>
          <a:lstStyle/>
          <a:p>
            <a:r>
              <a:rPr lang="en-GB">
                <a:solidFill>
                  <a:schemeClr val="tx2"/>
                </a:solidFill>
                <a:hlinkClick r:id="rId16">
                  <a:extLst>
                    <a:ext uri="{A12FA001-AC4F-418D-AE19-62706E023703}">
                      <ahyp:hlinkClr xmlns:ahyp="http://schemas.microsoft.com/office/drawing/2018/hyperlinkcolor" val="tx"/>
                    </a:ext>
                  </a:extLst>
                </a:hlinkClick>
              </a:rPr>
              <a:t>STEM case study</a:t>
            </a: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383572169"/>
              </p:ext>
            </p:extLst>
          </p:nvPr>
        </p:nvGraphicFramePr>
        <p:xfrm>
          <a:off x="2774689" y="1502968"/>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78" y="3696049"/>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2" descr="A picture containing text, sign&#10;&#10;Description automatically generated">
            <a:extLst>
              <a:ext uri="{FF2B5EF4-FFF2-40B4-BE49-F238E27FC236}">
                <a16:creationId xmlns:a16="http://schemas.microsoft.com/office/drawing/2014/main" id="{9780DAC1-F004-84A4-9EDE-B4C1C83F76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390" y="311071"/>
            <a:ext cx="1800268" cy="538660"/>
          </a:xfrm>
          <a:prstGeom prst="rect">
            <a:avLst/>
          </a:prstGeom>
        </p:spPr>
      </p:pic>
      <p:sp>
        <p:nvSpPr>
          <p:cNvPr id="6" name="TextBox 5">
            <a:extLst>
              <a:ext uri="{FF2B5EF4-FFF2-40B4-BE49-F238E27FC236}">
                <a16:creationId xmlns:a16="http://schemas.microsoft.com/office/drawing/2014/main" id="{E56E1E2D-E123-F427-E64E-12360BC8D5DE}"/>
              </a:ext>
            </a:extLst>
          </p:cNvPr>
          <p:cNvSpPr txBox="1"/>
          <p:nvPr/>
        </p:nvSpPr>
        <p:spPr>
          <a:xfrm>
            <a:off x="97339" y="1489513"/>
            <a:ext cx="2995863" cy="707886"/>
          </a:xfrm>
          <a:prstGeom prst="rect">
            <a:avLst/>
          </a:prstGeom>
          <a:noFill/>
        </p:spPr>
        <p:txBody>
          <a:bodyPr wrap="square" rtlCol="0">
            <a:spAutoFit/>
          </a:bodyPr>
          <a:lstStyle/>
          <a:p>
            <a:r>
              <a:rPr lang="en-US" sz="4000">
                <a:solidFill>
                  <a:schemeClr val="bg1"/>
                </a:solidFill>
              </a:rPr>
              <a:t>8|</a:t>
            </a:r>
          </a:p>
        </p:txBody>
      </p:sp>
      <p:pic>
        <p:nvPicPr>
          <p:cNvPr id="10" name="Picture 9" descr="Icon&#10;&#10;Description automatically generated">
            <a:extLst>
              <a:ext uri="{FF2B5EF4-FFF2-40B4-BE49-F238E27FC236}">
                <a16:creationId xmlns:a16="http://schemas.microsoft.com/office/drawing/2014/main" id="{2523F994-0157-AB99-E2E8-B868252DB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82" y="1487603"/>
            <a:ext cx="711706" cy="711706"/>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26235897"/>
              </p:ext>
            </p:extLst>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understanding of what is needed</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and prioritising tasks to achieve them</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the right resources to achieve them</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set goals and plan to involve others in the best way</a:t>
                      </a:r>
                      <a:endParaRPr lang="en-GB" sz="1400" b="0" i="0" u="none" strike="noStrike" kern="1200" noProof="0">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are informed by my skill set and that of others</a:t>
                      </a:r>
                      <a:endParaRPr lang="en-GB" sz="1400" b="0" i="0" u="none" strike="noStrike" kern="1200" noProof="0">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ED32477F-E0F3-A76C-01EF-D0EB560CE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33" y="3658966"/>
            <a:ext cx="1534503" cy="1536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D5F76024-3D93-B18C-D12F-BF7672DE5A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390" y="311071"/>
            <a:ext cx="1800268" cy="538660"/>
          </a:xfrm>
          <a:prstGeom prst="rect">
            <a:avLst/>
          </a:prstGeom>
        </p:spPr>
      </p:pic>
      <p:sp>
        <p:nvSpPr>
          <p:cNvPr id="8" name="TextBox 7">
            <a:extLst>
              <a:ext uri="{FF2B5EF4-FFF2-40B4-BE49-F238E27FC236}">
                <a16:creationId xmlns:a16="http://schemas.microsoft.com/office/drawing/2014/main" id="{8D89E191-BCF0-7C65-90B0-AB9D2E78FCB8}"/>
              </a:ext>
            </a:extLst>
          </p:cNvPr>
          <p:cNvSpPr txBox="1"/>
          <p:nvPr/>
        </p:nvSpPr>
        <p:spPr>
          <a:xfrm>
            <a:off x="97339" y="1489513"/>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D7373AA3-7B19-98D7-7AE7-2E49C3724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82" y="1487603"/>
            <a:ext cx="711706" cy="711706"/>
          </a:xfrm>
          <a:prstGeom prst="rect">
            <a:avLst/>
          </a:prstGeom>
        </p:spPr>
      </p:pic>
    </p:spTree>
    <p:extLst>
      <p:ext uri="{BB962C8B-B14F-4D97-AF65-F5344CB8AC3E}">
        <p14:creationId xmlns:p14="http://schemas.microsoft.com/office/powerpoint/2010/main" val="1793654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246794884"/>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1100" b="1" i="0" u="none" strike="noStrike" kern="1200" noProof="0">
                          <a:effectLst/>
                          <a:latin typeface="Calibri"/>
                        </a:rPr>
                        <a:t> </a:t>
                      </a:r>
                      <a:r>
                        <a:rPr lang="en-GB" sz="1100" b="1" i="0" u="none" strike="noStrike" kern="1200" noProof="0">
                          <a:solidFill>
                            <a:schemeClr val="tx2"/>
                          </a:solidFill>
                          <a:effectLst/>
                          <a:latin typeface="Calibri"/>
                        </a:rPr>
                        <a:t>I can do this</a:t>
                      </a:r>
                      <a:endParaRPr lang="en-US">
                        <a:solidFill>
                          <a:schemeClr val="tx2"/>
                        </a:solidFill>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96" y="3724830"/>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9211F999-4238-9B16-6B62-A5B83B94B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390" y="311071"/>
            <a:ext cx="1800268" cy="538660"/>
          </a:xfrm>
          <a:prstGeom prst="rect">
            <a:avLst/>
          </a:prstGeom>
        </p:spPr>
      </p:pic>
      <p:sp>
        <p:nvSpPr>
          <p:cNvPr id="8" name="TextBox 7">
            <a:extLst>
              <a:ext uri="{FF2B5EF4-FFF2-40B4-BE49-F238E27FC236}">
                <a16:creationId xmlns:a16="http://schemas.microsoft.com/office/drawing/2014/main" id="{FC1DBF0D-6CB5-8655-7DCB-8879C953FFC6}"/>
              </a:ext>
            </a:extLst>
          </p:cNvPr>
          <p:cNvSpPr txBox="1"/>
          <p:nvPr/>
        </p:nvSpPr>
        <p:spPr>
          <a:xfrm>
            <a:off x="97339" y="1489513"/>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9A6A4D6C-7D1A-961E-0EBB-335C7F670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82" y="1487603"/>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E2E5051-4957-220D-BE36-CF780F01E2D4}"/>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7711" t="-1" r="3700" b="64161"/>
          <a:stretch/>
        </p:blipFill>
        <p:spPr>
          <a:xfrm>
            <a:off x="0" y="4242392"/>
            <a:ext cx="12192000" cy="2615607"/>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9688" y="2147776"/>
            <a:ext cx="5426664" cy="2094616"/>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88C306E-F1AB-66B8-B4B8-E715B7D01373}"/>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40523"/>
          <a:stretch/>
        </p:blipFill>
        <p:spPr>
          <a:xfrm>
            <a:off x="4578202" y="0"/>
            <a:ext cx="2824621" cy="1577742"/>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21995" y="1644216"/>
            <a:ext cx="2699694" cy="461665"/>
          </a:xfrm>
          <a:prstGeom prst="rect">
            <a:avLst/>
          </a:prstGeom>
          <a:noFill/>
        </p:spPr>
        <p:txBody>
          <a:bodyPr wrap="square" lIns="91440" tIns="45720" rIns="91440" bIns="45720" rtlCol="0" anchor="t">
            <a:spAutoFit/>
          </a:bodyPr>
          <a:lstStyle/>
          <a:p>
            <a:r>
              <a:rPr lang="en-GB" sz="2400">
                <a:solidFill>
                  <a:srgbClr val="155045"/>
                </a:solidFill>
                <a:cs typeface="Calibri"/>
              </a:rPr>
              <a:t>Risk Manager</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461665"/>
          </a:xfrm>
          <a:prstGeom prst="rect">
            <a:avLst/>
          </a:prstGeom>
          <a:noFill/>
        </p:spPr>
        <p:txBody>
          <a:bodyPr wrap="square" lIns="91440" tIns="45720" rIns="91440" bIns="45720" rtlCol="0" anchor="t">
            <a:spAutoFit/>
          </a:bodyPr>
          <a:lstStyle/>
          <a:p>
            <a:r>
              <a:rPr lang="en-GB" sz="2400">
                <a:solidFill>
                  <a:srgbClr val="155045"/>
                </a:solidFill>
              </a:rPr>
              <a:t>Electrical Engineer</a:t>
            </a: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4329409" cy="461665"/>
          </a:xfrm>
          <a:prstGeom prst="rect">
            <a:avLst/>
          </a:prstGeom>
          <a:noFill/>
        </p:spPr>
        <p:txBody>
          <a:bodyPr wrap="square" lIns="91440" tIns="45720" rIns="91440" bIns="45720" rtlCol="0" anchor="t">
            <a:spAutoFit/>
          </a:bodyPr>
          <a:lstStyle/>
          <a:p>
            <a:r>
              <a:rPr lang="en-GB" sz="2400">
                <a:solidFill>
                  <a:srgbClr val="155045"/>
                </a:solidFill>
              </a:rPr>
              <a:t>Field Technician (Wind Turbine)</a:t>
            </a:r>
            <a:endParaRPr lang="en-GB" sz="2400">
              <a:solidFill>
                <a:srgbClr val="155045"/>
              </a:solidFill>
              <a:cs typeface="Calibri"/>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235256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endParaRPr>
          </a:p>
        </p:txBody>
      </p:sp>
      <p:sp>
        <p:nvSpPr>
          <p:cNvPr id="30" name="Rectangle 29">
            <a:extLst>
              <a:ext uri="{FF2B5EF4-FFF2-40B4-BE49-F238E27FC236}">
                <a16:creationId xmlns:a16="http://schemas.microsoft.com/office/drawing/2014/main" id="{8161F00F-71EC-B54B-97CD-6839FF86E7CE}"/>
              </a:ext>
            </a:extLst>
          </p:cNvPr>
          <p:cNvSpPr/>
          <p:nvPr/>
        </p:nvSpPr>
        <p:spPr>
          <a:xfrm>
            <a:off x="9321995" y="2091311"/>
            <a:ext cx="1531510"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Job case study</a:t>
            </a:r>
            <a:endParaRPr lang="en-GB">
              <a:solidFill>
                <a:schemeClr val="tx2"/>
              </a:solidFill>
            </a:endParaRPr>
          </a:p>
        </p:txBody>
      </p:sp>
      <p:sp>
        <p:nvSpPr>
          <p:cNvPr id="31" name="Rectangle 30">
            <a:extLst>
              <a:ext uri="{FF2B5EF4-FFF2-40B4-BE49-F238E27FC236}">
                <a16:creationId xmlns:a16="http://schemas.microsoft.com/office/drawing/2014/main" id="{9059681B-943C-E34C-A5DE-007C22E6EA0B}"/>
              </a:ext>
            </a:extLst>
          </p:cNvPr>
          <p:cNvSpPr/>
          <p:nvPr/>
        </p:nvSpPr>
        <p:spPr>
          <a:xfrm>
            <a:off x="9384981" y="5492101"/>
            <a:ext cx="2352567" cy="369332"/>
          </a:xfrm>
          <a:prstGeom prst="rect">
            <a:avLst/>
          </a:prstGeom>
        </p:spPr>
        <p:txBody>
          <a:bodyPr wrap="non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endParaRPr lang="en-GB">
              <a:solidFill>
                <a:schemeClr val="tx2"/>
              </a:solidFill>
              <a:cs typeface="Calibri" panose="020F0502020204030204"/>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7">
            <a:extLst>
              <a:ext uri="{28A0092B-C50C-407E-A947-70E740481C1C}">
                <a14:useLocalDpi xmlns:a14="http://schemas.microsoft.com/office/drawing/2010/main" val="0"/>
              </a:ext>
            </a:extLst>
          </a:blip>
          <a:srcRect l="16594" r="16594"/>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32" y="1550296"/>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8">
            <a:extLst>
              <a:ext uri="{28A0092B-C50C-407E-A947-70E740481C1C}">
                <a14:useLocalDpi xmlns:a14="http://schemas.microsoft.com/office/drawing/2010/main" val="0"/>
              </a:ext>
            </a:extLst>
          </a:blip>
          <a:srcRect l="16676" r="16676"/>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9">
            <a:extLst>
              <a:ext uri="{28A0092B-C50C-407E-A947-70E740481C1C}">
                <a14:useLocalDpi xmlns:a14="http://schemas.microsoft.com/office/drawing/2010/main" val="0"/>
              </a:ext>
            </a:extLst>
          </a:blip>
          <a:srcRect t="12565" b="12565"/>
          <a:stretch/>
        </p:blipFill>
        <p:spPr>
          <a:xfrm>
            <a:off x="3983485" y="2188236"/>
            <a:ext cx="2494167" cy="2489830"/>
          </a:xfrm>
          <a:prstGeom prst="ellipse">
            <a:avLst/>
          </a:prstGeom>
        </p:spPr>
      </p:pic>
      <p:sp>
        <p:nvSpPr>
          <p:cNvPr id="24" name="TextBox 23">
            <a:extLst>
              <a:ext uri="{FF2B5EF4-FFF2-40B4-BE49-F238E27FC236}">
                <a16:creationId xmlns:a16="http://schemas.microsoft.com/office/drawing/2014/main" id="{7DF63DEA-F6CE-8869-8826-7F14C260758A}"/>
              </a:ext>
            </a:extLst>
          </p:cNvPr>
          <p:cNvSpPr txBox="1"/>
          <p:nvPr/>
        </p:nvSpPr>
        <p:spPr>
          <a:xfrm>
            <a:off x="8572484" y="3739761"/>
            <a:ext cx="1988750" cy="369332"/>
          </a:xfrm>
          <a:prstGeom prst="rect">
            <a:avLst/>
          </a:prstGeom>
          <a:noFill/>
        </p:spPr>
        <p:txBody>
          <a:bodyPr wrap="none" lIns="91440" tIns="45720" rIns="91440" bIns="45720" rtlCol="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Youtube case study</a:t>
            </a:r>
            <a:endParaRPr lang="en-US">
              <a:solidFill>
                <a:schemeClr val="tx2"/>
              </a:solidFill>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50344" y="5951033"/>
            <a:ext cx="1739900"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STEM case study</a:t>
            </a:r>
            <a:endParaRPr lang="en-US">
              <a:solidFill>
                <a:schemeClr val="tx2"/>
              </a:solidFill>
              <a:cs typeface="Calibri" panose="020F0502020204030204"/>
            </a:endParaRPr>
          </a:p>
        </p:txBody>
      </p:sp>
      <p:pic>
        <p:nvPicPr>
          <p:cNvPr id="27" name="Picture 26">
            <a:extLst>
              <a:ext uri="{FF2B5EF4-FFF2-40B4-BE49-F238E27FC236}">
                <a16:creationId xmlns:a16="http://schemas.microsoft.com/office/drawing/2014/main" id="{1035938E-78A3-C4A0-5848-A689967540C7}"/>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27014"/>
          <a:stretch/>
        </p:blipFill>
        <p:spPr>
          <a:xfrm>
            <a:off x="3460782" y="4921891"/>
            <a:ext cx="2824621" cy="1936109"/>
          </a:xfrm>
          <a:prstGeom prst="rect">
            <a:avLst/>
          </a:prstGeom>
        </p:spPr>
      </p:pic>
      <p:sp>
        <p:nvSpPr>
          <p:cNvPr id="4" name="TextBox 3">
            <a:extLst>
              <a:ext uri="{FF2B5EF4-FFF2-40B4-BE49-F238E27FC236}">
                <a16:creationId xmlns:a16="http://schemas.microsoft.com/office/drawing/2014/main" id="{B852606E-625A-29BC-8FF5-1A1B458DF563}"/>
              </a:ext>
            </a:extLst>
          </p:cNvPr>
          <p:cNvSpPr txBox="1"/>
          <p:nvPr/>
        </p:nvSpPr>
        <p:spPr>
          <a:xfrm>
            <a:off x="144102" y="184332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8" name="TextBox 7">
            <a:extLst>
              <a:ext uri="{FF2B5EF4-FFF2-40B4-BE49-F238E27FC236}">
                <a16:creationId xmlns:a16="http://schemas.microsoft.com/office/drawing/2014/main" id="{DD84D873-F686-DF33-EF67-CF696361FCDC}"/>
              </a:ext>
            </a:extLst>
          </p:cNvPr>
          <p:cNvSpPr txBox="1"/>
          <p:nvPr/>
        </p:nvSpPr>
        <p:spPr>
          <a:xfrm>
            <a:off x="144101" y="3350172"/>
            <a:ext cx="2646933" cy="1985159"/>
          </a:xfrm>
          <a:prstGeom prst="rect">
            <a:avLst/>
          </a:prstGeom>
          <a:noFill/>
        </p:spPr>
        <p:txBody>
          <a:bodyPr wrap="square" lIns="91440" tIns="45720" rIns="91440" bIns="45720" rtlCol="0" anchor="t">
            <a:spAutoFit/>
          </a:bodyPr>
          <a:lstStyle/>
          <a:p>
            <a:r>
              <a:rPr lang="en-GB" sz="2500" b="1">
                <a:solidFill>
                  <a:srgbClr val="155045"/>
                </a:solidFill>
              </a:rPr>
              <a:t>Here are some example roles and careers linked to</a:t>
            </a:r>
            <a:endParaRPr lang="en-GB" sz="2500" b="1">
              <a:solidFill>
                <a:srgbClr val="155045"/>
              </a:solidFill>
              <a:cs typeface="Calibri"/>
            </a:endParaRPr>
          </a:p>
          <a:p>
            <a:endParaRPr lang="en-GB" sz="2400" b="1">
              <a:solidFill>
                <a:srgbClr val="ED6E4F"/>
              </a:solidFill>
              <a:cs typeface="Calibri"/>
            </a:endParaRPr>
          </a:p>
          <a:p>
            <a:r>
              <a:rPr lang="en-GB" sz="2000" b="1">
                <a:solidFill>
                  <a:schemeClr val="tx2"/>
                </a:solidFill>
                <a:hlinkClick r:id="rId12">
                  <a:extLst>
                    <a:ext uri="{A12FA001-AC4F-418D-AE19-62706E023703}">
                      <ahyp:hlinkClr xmlns:ahyp="http://schemas.microsoft.com/office/drawing/2018/hyperlinkcolor" val="tx"/>
                    </a:ext>
                  </a:extLst>
                </a:hlinkClick>
              </a:rPr>
              <a:t>Physics</a:t>
            </a:r>
            <a:endParaRPr lang="en-GB" sz="2000" b="1">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3956938"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rgbClr val="155045"/>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67663"/>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b="1">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9208"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088386" y="3718019"/>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b="1">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Astronomer</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Naval Architect</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Prothetist/Orthotist</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Risk manager</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Wind Turbine Technician</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Electrical Engineer</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Physics?</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58252" y="5370724"/>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cs typeface="Arial"/>
              </a:rPr>
              <a:t>Explore teaching</a:t>
            </a:r>
            <a:endParaRPr lang="en-US" sz="2000" b="1">
              <a:solidFill>
                <a:srgbClr val="155045"/>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774808" y="5370156"/>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04034"/>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panose="020F0502020204030204"/>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0" name="Rounded Rectangle 9">
            <a:hlinkClick r:id="rId3"/>
            <a:extLst>
              <a:ext uri="{FF2B5EF4-FFF2-40B4-BE49-F238E27FC236}">
                <a16:creationId xmlns:a16="http://schemas.microsoft.com/office/drawing/2014/main" id="{EED64591-B65F-5548-B221-D23FCEFC9315}"/>
              </a:ext>
            </a:extLst>
          </p:cNvPr>
          <p:cNvSpPr/>
          <p:nvPr/>
        </p:nvSpPr>
        <p:spPr>
          <a:xfrm>
            <a:off x="499768" y="5835852"/>
            <a:ext cx="1860331" cy="63062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3">
                  <a:extLst>
                    <a:ext uri="{A12FA001-AC4F-418D-AE19-62706E023703}">
                      <ahyp:hlinkClr xmlns:ahyp="http://schemas.microsoft.com/office/drawing/2018/hyperlinkcolor" val="tx"/>
                    </a:ext>
                  </a:extLst>
                </a:hlinkClick>
              </a:rPr>
              <a:t>Vjendra's Story</a:t>
            </a:r>
            <a:endParaRPr lang="en-US" sz="1500">
              <a:solidFill>
                <a:schemeClr val="bg2"/>
              </a:solidFill>
              <a:cs typeface="Calibri"/>
            </a:endParaRPr>
          </a:p>
        </p:txBody>
      </p:sp>
      <p:sp>
        <p:nvSpPr>
          <p:cNvPr id="13" name="Rounded Rectangle 12">
            <a:hlinkClick r:id="rId4"/>
            <a:extLst>
              <a:ext uri="{FF2B5EF4-FFF2-40B4-BE49-F238E27FC236}">
                <a16:creationId xmlns:a16="http://schemas.microsoft.com/office/drawing/2014/main" id="{61F872F5-4996-8C43-B8BF-7F2A5CE4F6BF}"/>
              </a:ext>
            </a:extLst>
          </p:cNvPr>
          <p:cNvSpPr/>
          <p:nvPr/>
        </p:nvSpPr>
        <p:spPr>
          <a:xfrm>
            <a:off x="7160063" y="5796948"/>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rPr>
              <a:t>Work well </a:t>
            </a:r>
            <a:br>
              <a:rPr lang="en-US" sz="1500">
                <a:solidFill>
                  <a:schemeClr val="bg2"/>
                </a:solidFill>
                <a:cs typeface="Calibri"/>
              </a:rPr>
            </a:br>
            <a:r>
              <a:rPr lang="en-US" sz="1500">
                <a:solidFill>
                  <a:schemeClr val="bg2"/>
                </a:solidFill>
                <a:cs typeface="Calibri"/>
              </a:rPr>
              <a:t>in a team?</a:t>
            </a:r>
          </a:p>
        </p:txBody>
      </p:sp>
      <p:sp>
        <p:nvSpPr>
          <p:cNvPr id="15" name="Rounded Rectangle 14">
            <a:hlinkClick r:id="rId5"/>
            <a:extLst>
              <a:ext uri="{FF2B5EF4-FFF2-40B4-BE49-F238E27FC236}">
                <a16:creationId xmlns:a16="http://schemas.microsoft.com/office/drawing/2014/main" id="{1BE6018D-2686-3541-AF46-C1090753A159}"/>
              </a:ext>
            </a:extLst>
          </p:cNvPr>
          <p:cNvSpPr/>
          <p:nvPr/>
        </p:nvSpPr>
        <p:spPr>
          <a:xfrm>
            <a:off x="4935770" y="5796947"/>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6">
                  <a:extLst>
                    <a:ext uri="{A12FA001-AC4F-418D-AE19-62706E023703}">
                      <ahyp:hlinkClr xmlns:ahyp="http://schemas.microsoft.com/office/drawing/2018/hyperlinkcolor" val="tx"/>
                    </a:ext>
                  </a:extLst>
                </a:hlinkClick>
              </a:rPr>
              <a:t>Love to keep learning?</a:t>
            </a:r>
            <a:endParaRPr lang="en-US">
              <a:solidFill>
                <a:schemeClr val="bg2"/>
              </a:solidFill>
              <a:cs typeface="Calibri" panose="020F0502020204030204"/>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401282" y="2870479"/>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8"/>
            <a:extLst>
              <a:ext uri="{FF2B5EF4-FFF2-40B4-BE49-F238E27FC236}">
                <a16:creationId xmlns:a16="http://schemas.microsoft.com/office/drawing/2014/main" id="{13E3761F-3FB5-4C70-9039-67944E24693B}"/>
              </a:ext>
            </a:extLst>
          </p:cNvPr>
          <p:cNvSpPr/>
          <p:nvPr/>
        </p:nvSpPr>
        <p:spPr>
          <a:xfrm>
            <a:off x="9431759" y="5152029"/>
            <a:ext cx="2249474" cy="835447"/>
          </a:xfrm>
          <a:prstGeom prst="roundRect">
            <a:avLst/>
          </a:prstGeom>
          <a:solidFill>
            <a:srgbClr val="1550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8">
            <a:extLst>
              <a:ext uri="{FF2B5EF4-FFF2-40B4-BE49-F238E27FC236}">
                <a16:creationId xmlns:a16="http://schemas.microsoft.com/office/drawing/2014/main" id="{494F5792-A543-CE8A-4314-E7102A6DA198}"/>
              </a:ext>
            </a:extLst>
          </p:cNvPr>
          <p:cNvSpPr txBox="1"/>
          <p:nvPr/>
        </p:nvSpPr>
        <p:spPr>
          <a:xfrm>
            <a:off x="406011" y="3698834"/>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is STEM important?</a:t>
            </a:r>
            <a:endParaRPr lang="en-US" sz="1600">
              <a:solidFill>
                <a:schemeClr val="tx2"/>
              </a:solidFill>
            </a:endParaRPr>
          </a:p>
        </p:txBody>
      </p:sp>
      <p:sp>
        <p:nvSpPr>
          <p:cNvPr id="17" name="TextBox 16">
            <a:extLst>
              <a:ext uri="{FF2B5EF4-FFF2-40B4-BE49-F238E27FC236}">
                <a16:creationId xmlns:a16="http://schemas.microsoft.com/office/drawing/2014/main" id="{AF96501C-C46E-4B38-5025-5BB16F2FD23F}"/>
              </a:ext>
            </a:extLst>
          </p:cNvPr>
          <p:cNvSpPr txBox="1"/>
          <p:nvPr/>
        </p:nvSpPr>
        <p:spPr>
          <a:xfrm>
            <a:off x="406011" y="4442931"/>
            <a:ext cx="1138635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5" name="Rounded Rectangle 9">
            <a:hlinkClick r:id="rId9"/>
            <a:extLst>
              <a:ext uri="{FF2B5EF4-FFF2-40B4-BE49-F238E27FC236}">
                <a16:creationId xmlns:a16="http://schemas.microsoft.com/office/drawing/2014/main" id="{FA54DA3F-C1B6-F500-D716-5597968BF18D}"/>
              </a:ext>
            </a:extLst>
          </p:cNvPr>
          <p:cNvSpPr/>
          <p:nvPr/>
        </p:nvSpPr>
        <p:spPr>
          <a:xfrm>
            <a:off x="2674697" y="5835851"/>
            <a:ext cx="1860331" cy="63062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9">
                  <a:extLst>
                    <a:ext uri="{A12FA001-AC4F-418D-AE19-62706E023703}">
                      <ahyp:hlinkClr xmlns:ahyp="http://schemas.microsoft.com/office/drawing/2018/hyperlinkcolor" val="tx"/>
                    </a:ext>
                  </a:extLst>
                </a:hlinkClick>
              </a:rPr>
              <a:t>Every Lesson </a:t>
            </a:r>
            <a:br>
              <a:rPr lang="en-US" sz="1500">
                <a:solidFill>
                  <a:schemeClr val="bg2"/>
                </a:solidFill>
                <a:hlinkClick r:id="rId9">
                  <a:extLst>
                    <a:ext uri="{A12FA001-AC4F-418D-AE19-62706E023703}">
                      <ahyp:hlinkClr xmlns:ahyp="http://schemas.microsoft.com/office/drawing/2018/hyperlinkcolor" val="tx"/>
                    </a:ext>
                  </a:extLst>
                </a:hlinkClick>
              </a:rPr>
            </a:br>
            <a:r>
              <a:rPr lang="en-US" sz="1500">
                <a:solidFill>
                  <a:schemeClr val="bg2"/>
                </a:solidFill>
                <a:hlinkClick r:id="rId9">
                  <a:extLst>
                    <a:ext uri="{A12FA001-AC4F-418D-AE19-62706E023703}">
                      <ahyp:hlinkClr xmlns:ahyp="http://schemas.microsoft.com/office/drawing/2018/hyperlinkcolor" val="tx"/>
                    </a:ext>
                  </a:extLst>
                </a:hlinkClick>
              </a:rPr>
              <a:t>Shapes a Life</a:t>
            </a:r>
            <a:endParaRPr lang="en-US" sz="1500">
              <a:solidFill>
                <a:schemeClr val="bg2"/>
              </a:solidFill>
            </a:endParaRP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64" y="6364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707886"/>
          </a:xfrm>
          <a:prstGeom prst="rect">
            <a:avLst/>
          </a:prstGeom>
        </p:spPr>
        <p:txBody>
          <a:bodyPr wrap="square" lIns="91440" tIns="45720" rIns="91440" bIns="45720" anchor="t">
            <a:spAutoFit/>
          </a:bodyPr>
          <a:lstStyle/>
          <a:p>
            <a:r>
              <a:rPr lang="en-GB" sz="10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553998"/>
          </a:xfrm>
          <a:prstGeom prst="rect">
            <a:avLst/>
          </a:prstGeom>
        </p:spPr>
        <p:txBody>
          <a:bodyPr wrap="square">
            <a:spAutoFit/>
          </a:bodyPr>
          <a:lstStyle/>
          <a:p>
            <a:r>
              <a:rPr lang="en-GB" sz="10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553998"/>
          </a:xfrm>
          <a:prstGeom prst="rect">
            <a:avLst/>
          </a:prstGeom>
        </p:spPr>
        <p:txBody>
          <a:bodyPr wrap="square">
            <a:spAutoFit/>
          </a:bodyPr>
          <a:lstStyle/>
          <a:p>
            <a:r>
              <a:rPr lang="en-GB" sz="10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8CE76C5F-F898-E035-457A-76DC8C3D36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Physics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a:cs typeface="Calibri" panose="020F0502020204030204"/>
            </a:endParaRPr>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Physics: </a:t>
            </a:r>
            <a:endParaRPr lang="en-GB" sz="3600">
              <a:solidFill>
                <a:schemeClr val="tx2"/>
              </a:solidFill>
              <a:cs typeface="Calibri"/>
            </a:endParaRPr>
          </a:p>
          <a:p>
            <a:pPr marL="0" indent="0">
              <a:buNone/>
            </a:pPr>
            <a:r>
              <a:rPr lang="en-GB" sz="3600" b="1">
                <a:solidFill>
                  <a:schemeClr val="tx2"/>
                </a:solidFill>
                <a:cs typeface="Calibri"/>
              </a:rPr>
              <a:t>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813114" y="2957770"/>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an Audiologist: Amun's story - BBC Bitesize</a:t>
            </a:r>
            <a:endParaRPr lang="en-US">
              <a:ea typeface="+mn-lt"/>
              <a:cs typeface="+mn-lt"/>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813115" y="3756105"/>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Field Technician: Harry's story</a:t>
            </a:r>
            <a:endParaRPr lang="en-US">
              <a:ea typeface="+mn-lt"/>
              <a:cs typeface="+mn-lt"/>
            </a:endParaRPr>
          </a:p>
          <a:p>
            <a:endParaRPr lang="en-US">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813114" y="4564956"/>
            <a:ext cx="40388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Solar Farm Manager: Manish's story</a:t>
            </a:r>
            <a:endParaRPr lang="en-US"/>
          </a:p>
          <a:p>
            <a:endParaRPr lang="en-US">
              <a:ea typeface="Calibri"/>
              <a:cs typeface="Calibri"/>
            </a:endParaRPr>
          </a:p>
          <a:p>
            <a:endParaRPr lang="en-US">
              <a:ea typeface="Calibri"/>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315466" y="3778545"/>
            <a:ext cx="34764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Energy Engineer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324991" y="2908031"/>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Astronaut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324991" y="4577871"/>
            <a:ext cx="32859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Medical Physicist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056118" y="2976121"/>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Science</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056450" y="5854499"/>
            <a:ext cx="1257300" cy="60007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859340" y="5473562"/>
            <a:ext cx="863478" cy="863478"/>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249677" y="5600577"/>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289"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874806" y="562465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170452" y="569759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pic>
        <p:nvPicPr>
          <p:cNvPr id="10" name="Picture 9">
            <a:extLst>
              <a:ext uri="{FF2B5EF4-FFF2-40B4-BE49-F238E27FC236}">
                <a16:creationId xmlns:a16="http://schemas.microsoft.com/office/drawing/2014/main" id="{CC0DC9BE-BD58-7D71-93E2-992D56B298B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0872" y="2974628"/>
            <a:ext cx="326160" cy="306307"/>
          </a:xfrm>
          <a:prstGeom prst="rect">
            <a:avLst/>
          </a:prstGeom>
        </p:spPr>
      </p:pic>
      <p:pic>
        <p:nvPicPr>
          <p:cNvPr id="27" name="Picture 26">
            <a:extLst>
              <a:ext uri="{FF2B5EF4-FFF2-40B4-BE49-F238E27FC236}">
                <a16:creationId xmlns:a16="http://schemas.microsoft.com/office/drawing/2014/main" id="{E01F1C28-AC2F-4746-8FAF-94CB0523BD4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0872" y="3770203"/>
            <a:ext cx="326160" cy="306307"/>
          </a:xfrm>
          <a:prstGeom prst="rect">
            <a:avLst/>
          </a:prstGeom>
        </p:spPr>
      </p:pic>
      <p:pic>
        <p:nvPicPr>
          <p:cNvPr id="29" name="Picture 28">
            <a:extLst>
              <a:ext uri="{FF2B5EF4-FFF2-40B4-BE49-F238E27FC236}">
                <a16:creationId xmlns:a16="http://schemas.microsoft.com/office/drawing/2014/main" id="{EBDB7D2B-AFBC-497D-1686-50AD4141C93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0872" y="4602798"/>
            <a:ext cx="326160" cy="306307"/>
          </a:xfrm>
          <a:prstGeom prst="rect">
            <a:avLst/>
          </a:prstGeom>
        </p:spPr>
      </p:pic>
      <p:pic>
        <p:nvPicPr>
          <p:cNvPr id="31" name="Picture 30">
            <a:extLst>
              <a:ext uri="{FF2B5EF4-FFF2-40B4-BE49-F238E27FC236}">
                <a16:creationId xmlns:a16="http://schemas.microsoft.com/office/drawing/2014/main" id="{019DBC75-7963-21D3-4A92-9CDF9ED85B9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33568" y="3021264"/>
            <a:ext cx="326160" cy="306307"/>
          </a:xfrm>
          <a:prstGeom prst="rect">
            <a:avLst/>
          </a:prstGeom>
        </p:spPr>
      </p:pic>
      <p:pic>
        <p:nvPicPr>
          <p:cNvPr id="33" name="Picture 32">
            <a:extLst>
              <a:ext uri="{FF2B5EF4-FFF2-40B4-BE49-F238E27FC236}">
                <a16:creationId xmlns:a16="http://schemas.microsoft.com/office/drawing/2014/main" id="{046C9D2F-7F5F-4150-9B67-32BE7139981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64753" y="2987544"/>
            <a:ext cx="326160" cy="306307"/>
          </a:xfrm>
          <a:prstGeom prst="rect">
            <a:avLst/>
          </a:prstGeom>
        </p:spPr>
      </p:pic>
      <p:pic>
        <p:nvPicPr>
          <p:cNvPr id="35" name="Picture 34">
            <a:extLst>
              <a:ext uri="{FF2B5EF4-FFF2-40B4-BE49-F238E27FC236}">
                <a16:creationId xmlns:a16="http://schemas.microsoft.com/office/drawing/2014/main" id="{F95FE47C-E44D-48C8-302C-C02D2F167FF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64753" y="3769867"/>
            <a:ext cx="326160" cy="306307"/>
          </a:xfrm>
          <a:prstGeom prst="rect">
            <a:avLst/>
          </a:prstGeom>
        </p:spPr>
      </p:pic>
      <p:pic>
        <p:nvPicPr>
          <p:cNvPr id="37" name="Picture 36">
            <a:extLst>
              <a:ext uri="{FF2B5EF4-FFF2-40B4-BE49-F238E27FC236}">
                <a16:creationId xmlns:a16="http://schemas.microsoft.com/office/drawing/2014/main" id="{4B1BDEEF-643F-41DD-A533-6E36849C5DC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64753" y="4602462"/>
            <a:ext cx="326160" cy="306307"/>
          </a:xfrm>
          <a:prstGeom prst="rect">
            <a:avLst/>
          </a:prstGeom>
        </p:spPr>
      </p:pic>
    </p:spTree>
    <p:extLst>
      <p:ext uri="{BB962C8B-B14F-4D97-AF65-F5344CB8AC3E}">
        <p14:creationId xmlns:p14="http://schemas.microsoft.com/office/powerpoint/2010/main" val="9683379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B50FC2-F2D2-4DE4-87D7-68C7D573995B}"/>
</file>

<file path=customXml/itemProps2.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8904</Words>
  <Application>Microsoft Office PowerPoint</Application>
  <PresentationFormat>Widescreen</PresentationFormat>
  <Paragraphs>961</Paragraphs>
  <Slides>33</Slides>
  <Notes>33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33</vt:i4>
      </vt:variant>
    </vt:vector>
  </HeadingPairs>
  <TitlesOfParts>
    <vt:vector size="47" baseType="lpstr">
      <vt:lpstr>Arial</vt:lpstr>
      <vt:lpstr>Arial,Sans-Serif</vt:lpstr>
      <vt:lpstr>Calibri</vt:lpstr>
      <vt:lpstr>Calibri Light</vt:lpstr>
      <vt:lpstr>Lato</vt:lpstr>
      <vt:lpstr>Segoe UI</vt:lpstr>
      <vt:lpstr>Symbol</vt:lpstr>
      <vt:lpstr>Symbol,Sans-Serif</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(Physics)</vt:lpstr>
      <vt:lpstr>MYPATH Science: Why bother?  </vt:lpstr>
      <vt:lpstr>PowerPoint Presentation</vt:lpstr>
      <vt:lpstr>PowerPoint Presentation</vt:lpstr>
      <vt:lpstr>PowerPoint Presentation</vt:lpstr>
      <vt:lpstr>PowerPoint Presentation</vt:lpstr>
      <vt:lpstr>PowerPoint Presentation</vt:lpstr>
      <vt:lpstr>PowerPoint Presentation</vt:lpstr>
      <vt:lpstr>Physics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2</cp:revision>
  <dcterms:created xsi:type="dcterms:W3CDTF">2022-04-04T12:54:06Z</dcterms:created>
  <dcterms:modified xsi:type="dcterms:W3CDTF">2022-10-28T12:36:29Z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