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0"/>
  </p:notesMasterIdLst>
  <p:sldIdLst>
    <p:sldId id="266" r:id="rId10"/>
    <p:sldId id="265" r:id="rId11"/>
    <p:sldId id="285" r:id="rId12"/>
    <p:sldId id="263" r:id="rId13"/>
    <p:sldId id="262" r:id="rId14"/>
    <p:sldId id="335" r:id="rId15"/>
    <p:sldId id="296" r:id="rId16"/>
    <p:sldId id="331" r:id="rId17"/>
    <p:sldId id="303" r:id="rId18"/>
    <p:sldId id="333" r:id="rId19"/>
    <p:sldId id="337" r:id="rId20"/>
    <p:sldId id="338" r:id="rId21"/>
    <p:sldId id="284" r:id="rId22"/>
    <p:sldId id="334" r:id="rId23"/>
    <p:sldId id="273" r:id="rId24"/>
    <p:sldId id="291" r:id="rId25"/>
    <p:sldId id="292" r:id="rId26"/>
    <p:sldId id="332" r:id="rId27"/>
    <p:sldId id="293" r:id="rId28"/>
    <p:sldId id="309" r:id="rId29"/>
    <p:sldId id="299" r:id="rId30"/>
    <p:sldId id="267" r:id="rId31"/>
    <p:sldId id="268" r:id="rId32"/>
    <p:sldId id="269" r:id="rId33"/>
    <p:sldId id="270" r:id="rId34"/>
    <p:sldId id="290" r:id="rId35"/>
    <p:sldId id="304" r:id="rId36"/>
    <p:sldId id="305" r:id="rId37"/>
    <p:sldId id="301" r:id="rId38"/>
    <p:sldId id="258"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C5F65"/>
    <a:srgbClr val="91C155"/>
    <a:srgbClr val="C90F50"/>
    <a:srgbClr val="E5362A"/>
    <a:srgbClr val="006A94"/>
    <a:srgbClr val="595957"/>
    <a:srgbClr val="E8B462"/>
    <a:srgbClr val="525E93"/>
    <a:srgbClr val="D7EAEA"/>
    <a:srgbClr val="E95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F34D8-5458-4F09-9E63-85523F262BA1}" v="2" dt="2022-10-28T12:27:25.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03BF34D8-5458-4F09-9E63-85523F262BA1}"/>
    <pc:docChg chg="custSel modSld">
      <pc:chgData name="Philippa Hartley" userId="2a2506f4-19e7-4777-8767-f0efb84bcc1f" providerId="ADAL" clId="{03BF34D8-5458-4F09-9E63-85523F262BA1}" dt="2022-10-28T12:27:17.883" v="1" actId="478"/>
      <pc:docMkLst>
        <pc:docMk/>
      </pc:docMkLst>
      <pc:sldChg chg="delSp mod">
        <pc:chgData name="Philippa Hartley" userId="2a2506f4-19e7-4777-8767-f0efb84bcc1f" providerId="ADAL" clId="{03BF34D8-5458-4F09-9E63-85523F262BA1}" dt="2022-10-28T12:27:06.167" v="0" actId="478"/>
        <pc:sldMkLst>
          <pc:docMk/>
          <pc:sldMk cId="0" sldId="284"/>
        </pc:sldMkLst>
        <pc:spChg chg="del">
          <ac:chgData name="Philippa Hartley" userId="2a2506f4-19e7-4777-8767-f0efb84bcc1f" providerId="ADAL" clId="{03BF34D8-5458-4F09-9E63-85523F262BA1}" dt="2022-10-28T12:27:06.167" v="0" actId="478"/>
          <ac:spMkLst>
            <pc:docMk/>
            <pc:sldMk cId="0" sldId="284"/>
            <ac:spMk id="2" creationId="{2294B7D6-245B-9660-D906-FDC0C316E2A1}"/>
          </ac:spMkLst>
        </pc:spChg>
      </pc:sldChg>
      <pc:sldChg chg="delSp mod">
        <pc:chgData name="Philippa Hartley" userId="2a2506f4-19e7-4777-8767-f0efb84bcc1f" providerId="ADAL" clId="{03BF34D8-5458-4F09-9E63-85523F262BA1}" dt="2022-10-28T12:27:17.883" v="1" actId="478"/>
        <pc:sldMkLst>
          <pc:docMk/>
          <pc:sldMk cId="0" sldId="334"/>
        </pc:sldMkLst>
        <pc:spChg chg="del">
          <ac:chgData name="Philippa Hartley" userId="2a2506f4-19e7-4777-8767-f0efb84bcc1f" providerId="ADAL" clId="{03BF34D8-5458-4F09-9E63-85523F262BA1}" dt="2022-10-28T12:27:17.883" v="1" actId="478"/>
          <ac:spMkLst>
            <pc:docMk/>
            <pc:sldMk cId="0" sldId="334"/>
            <ac:spMk id="2" creationId="{2294B7D6-245B-9660-D906-FDC0C316E2A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killsbuilderpartnership.wistia.com/medias/1ailu2bpod"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folu9nyiog"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skillsbuilderpartnership.wistia.com/medias/dzwf6mz7k4"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nap68tblh1"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wtx0nr7ju7"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www.skillsbuilder.org/benchmark"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articles/zbdhmfr"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articles/zbdhmf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articles/zbdhmfr"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endParaRPr lang="en-GB">
              <a:cs typeface="Calibri"/>
            </a:endParaRP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endParaRPr lang="en-GB"/>
          </a:p>
          <a:p>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b="1">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312367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Health and Social Care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p>
          <a:p>
            <a:r>
              <a:rPr lang="en-GB">
                <a:sym typeface="Calibri"/>
              </a:rPr>
              <a:t>This will take you to information about the gallery and how you might include a visit to the gallery during a trip to London</a:t>
            </a:r>
            <a:endParaRPr lang="en-US"/>
          </a:p>
          <a:p>
            <a:endParaRPr lang="en-GB"/>
          </a:p>
          <a:p>
            <a:pPr marL="0" lvl="0" indent="0" algn="l">
              <a:spcBef>
                <a:spcPts val="0"/>
              </a:spcBef>
              <a:spcAft>
                <a:spcPts val="0"/>
              </a:spcAft>
              <a:buNone/>
            </a:pPr>
            <a:endParaRPr lang="en-GB">
              <a:solidFill>
                <a:srgbClr val="565A5C"/>
              </a:solidFill>
              <a:cs typeface="Calibri"/>
            </a:endParaRPr>
          </a:p>
        </p:txBody>
      </p:sp>
      <p:sp>
        <p:nvSpPr>
          <p:cNvPr id="645" name="Google Shape;64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669" name="Google Shape;66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15</a:t>
            </a:fld>
            <a:endParaRPr lang="en-GB"/>
          </a:p>
        </p:txBody>
      </p:sp>
    </p:spTree>
    <p:extLst>
      <p:ext uri="{BB962C8B-B14F-4D97-AF65-F5344CB8AC3E}">
        <p14:creationId xmlns:p14="http://schemas.microsoft.com/office/powerpoint/2010/main" val="2455344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endParaRPr lang="en-GB" baseline="0">
              <a:cs typeface="Calibri"/>
            </a:endParaRP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Health and Social Care should be included in the curriculum from P5 of your subject guide:</a:t>
            </a:r>
          </a:p>
          <a:p>
            <a:pPr>
              <a:buFont typeface="Symbol"/>
              <a:buChar char="•"/>
            </a:pPr>
            <a:r>
              <a:rPr lang="en-GB"/>
              <a:t> Learning Health and Social Care helps you to understand the real impacts of people living with conditions or illnesses such as the social, financial and psychological. This makes a difference to peoples’ lives and leads to job satisfaction</a:t>
            </a:r>
            <a:endParaRPr lang="en-GB">
              <a:cs typeface="Calibri"/>
            </a:endParaRPr>
          </a:p>
          <a:p>
            <a:pPr>
              <a:buFont typeface="Symbol"/>
              <a:buChar char="•"/>
            </a:pPr>
            <a:r>
              <a:rPr lang="en-GB"/>
              <a:t> Health and Social Care helps you to understand the legislation and guidance so you can help other access the care and support they are entitled to</a:t>
            </a:r>
            <a:endParaRPr lang="en-GB">
              <a:cs typeface="Calibri" panose="020F0502020204030204"/>
            </a:endParaRPr>
          </a:p>
          <a:p>
            <a:pPr>
              <a:buFont typeface="Symbol"/>
              <a:buChar char="•"/>
            </a:pPr>
            <a:r>
              <a:rPr lang="en-GB"/>
              <a:t> Healthcare is one of the fastest growing sectors in the country so high employability rates and as population lives longer and this is set to continue</a:t>
            </a:r>
            <a:endParaRPr lang="en-GB">
              <a:cs typeface="Calibri" panose="020F0502020204030204"/>
            </a:endParaRPr>
          </a:p>
          <a:p>
            <a:pPr>
              <a:buFont typeface="Symbol"/>
              <a:buChar char="•"/>
            </a:pPr>
            <a:r>
              <a:rPr lang="en-GB"/>
              <a:t> Health and Social Care gives you practical work experience and the opportunity to develop strong observational and communication skills in real-life settings</a:t>
            </a:r>
            <a:endParaRPr lang="en-GB">
              <a:cs typeface="Calibri" panose="020F0502020204030204"/>
            </a:endParaRPr>
          </a:p>
          <a:p>
            <a:pPr>
              <a:buFont typeface="Symbol"/>
              <a:buChar char="•"/>
            </a:pPr>
            <a:r>
              <a:rPr lang="en-GB"/>
              <a:t> Health and Social care can lead to a variety of jobs across all sectors, including public, private and voluntary. It includes services within hospitals, clinics, care homes, medical and dental practices, emergency services, complementary medicine, and more.</a:t>
            </a:r>
            <a:endParaRPr lang="en-GB">
              <a:cs typeface="Calibri"/>
            </a:endParaRPr>
          </a:p>
          <a:p>
            <a:pPr marL="171450" indent="-171450">
              <a:buFont typeface="Arial"/>
              <a:buChar char="•"/>
            </a:pP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a:t>
            </a:r>
            <a:r>
              <a:rPr lang="en-US" err="1"/>
              <a:t>favourite</a:t>
            </a:r>
            <a:r>
              <a:rPr lang="en-US"/>
              <a:t> course and explain why you chose this course over the others? </a:t>
            </a: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US">
              <a:cs typeface="Calibri"/>
            </a:endParaRP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endParaRPr lang="en-US">
              <a:cs typeface="Calibri"/>
            </a:endParaRPr>
          </a:p>
          <a:p>
            <a:r>
              <a:rPr lang="en-US"/>
              <a:t>•Is the data I am looking at for a course or a subject? </a:t>
            </a:r>
            <a:endParaRPr lang="en-US">
              <a:cs typeface="Calibri"/>
            </a:endParaRPr>
          </a:p>
          <a:p>
            <a:r>
              <a:rPr lang="en-US"/>
              <a:t>•What year, or years, does the data relate to? </a:t>
            </a:r>
            <a:endParaRPr lang="en-US">
              <a:cs typeface="Calibri"/>
            </a:endParaRPr>
          </a:p>
          <a:p>
            <a:r>
              <a:rPr lang="en-US"/>
              <a:t>•How many students or graduates is this data based on? </a:t>
            </a:r>
            <a:endParaRPr lang="en-US">
              <a:cs typeface="Calibri"/>
            </a:endParaRPr>
          </a:p>
          <a:p>
            <a:r>
              <a:rPr lang="en-US"/>
              <a:t>•Does the data represent all the students on the course or subject area? </a:t>
            </a:r>
            <a:endParaRPr lang="en-US">
              <a:cs typeface="Calibri"/>
            </a:endParaRPr>
          </a:p>
          <a:p>
            <a:r>
              <a:rPr lang="en-US"/>
              <a:t>•Does the data include people like me? </a:t>
            </a:r>
            <a:endParaRPr lang="en-US">
              <a:cs typeface="Calibri"/>
            </a:endParaRPr>
          </a:p>
          <a:p>
            <a:r>
              <a:rPr lang="en-US"/>
              <a:t>•What factors might impact the data?</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21</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Speaking</a:t>
            </a:r>
            <a:r>
              <a:rPr lang="en-GB"/>
              <a:t> </a:t>
            </a:r>
          </a:p>
          <a:p>
            <a:r>
              <a:rPr lang="en-GB" b="1" u="sng">
                <a:hlinkClick r:id="rId4"/>
              </a:rPr>
              <a:t>https://skillsbuilderpartnership.wistia.com/medias/wtx0nr7ju7</a:t>
            </a:r>
            <a:r>
              <a:rPr lang="en-GB"/>
              <a:t> </a:t>
            </a: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5"/>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Staying Positive</a:t>
            </a:r>
            <a:r>
              <a:rPr lang="en-GB"/>
              <a:t> </a:t>
            </a:r>
          </a:p>
          <a:p>
            <a:r>
              <a:rPr lang="en-GB" b="1" u="sng">
                <a:hlinkClick r:id="rId6"/>
              </a:rPr>
              <a:t>https://skillsbuilderpartnership.wistia.com/medias/dzwf6mz7k4</a:t>
            </a:r>
            <a:r>
              <a:rPr lang="en-GB"/>
              <a:t> </a:t>
            </a:r>
          </a:p>
          <a:p>
            <a:endParaRPr lang="en-GB" b="1">
              <a:solidFill>
                <a:srgbClr val="000000"/>
              </a:solidFill>
              <a:latin typeface="Calibri"/>
              <a:cs typeface="Calibri"/>
            </a:endParaRPr>
          </a:p>
          <a:p>
            <a:pPr algn="l" fontAlgn="base"/>
            <a:r>
              <a:rPr lang="en-GB" sz="1200" b="1" i="0">
                <a:solidFill>
                  <a:srgbClr val="000000"/>
                </a:solidFill>
                <a:effectLst/>
                <a:latin typeface="Calibri" panose="020F0502020204030204" pitchFamily="34" charset="0"/>
              </a:rPr>
              <a:t>Problem Solving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https://skillsbuilderpartnership.wistia.com/medias/folu9nyiog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Creativity</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https://skillsbuilderpartnership.wistia.com/medias/1ailu2bpod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Aiming High</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https://skillsbuilderpartnership.wistia.com/medias/67f4qr5jod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26</a:t>
            </a:fld>
            <a:endParaRPr lang="en-GB"/>
          </a:p>
        </p:txBody>
      </p:sp>
    </p:spTree>
    <p:extLst>
      <p:ext uri="{BB962C8B-B14F-4D97-AF65-F5344CB8AC3E}">
        <p14:creationId xmlns:p14="http://schemas.microsoft.com/office/powerpoint/2010/main" val="4069233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183289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endParaRPr lang="en-US">
              <a:ea typeface="Calibri"/>
              <a:cs typeface="Calibri"/>
            </a:endParaRPr>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Jobs </a:t>
            </a:r>
            <a:r>
              <a:rPr lang="en-GB" u="sng">
                <a:solidFill>
                  <a:schemeClr val="tx2"/>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in</a:t>
            </a: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 </a:t>
            </a:r>
            <a:r>
              <a:rPr lang="en-GB" u="sng">
                <a:solidFill>
                  <a:schemeClr val="tx2"/>
                </a:solidFill>
                <a:latin typeface="Calibri"/>
                <a:ea typeface="Calibri" panose="020F0502020204030204" pitchFamily="34" charset="0"/>
                <a:cs typeface="Calibri"/>
              </a:rPr>
              <a:t>Healthcare</a:t>
            </a:r>
            <a:r>
              <a:rPr lang="en-GB" sz="1200" u="sng">
                <a:solidFill>
                  <a:srgbClr val="0563C1"/>
                </a:solidFill>
                <a:effectLst/>
                <a:latin typeface="Calibri"/>
                <a:ea typeface="Calibri" panose="020F0502020204030204" pitchFamily="34" charset="0"/>
                <a:cs typeface="Calibri"/>
              </a:rPr>
              <a:t> </a:t>
            </a:r>
            <a:r>
              <a:rPr lang="en-GB" sz="1200">
                <a:effectLst/>
                <a:latin typeface="Calibri"/>
                <a:ea typeface="Calibri" panose="020F0502020204030204" pitchFamily="34" charset="0"/>
                <a:cs typeface="Calibri"/>
              </a:rPr>
              <a:t>BBC Bitesize Careers: </a:t>
            </a:r>
            <a:r>
              <a:rPr lang="en-GB">
                <a:effectLst/>
                <a:hlinkClick r:id="rId4"/>
              </a:rPr>
              <a:t>https://www.bbc.co.uk/bitesize/</a:t>
            </a:r>
            <a:r>
              <a:rPr lang="en-GB">
                <a:hlinkClick r:id="rId4"/>
              </a:rPr>
              <a:t>articles</a:t>
            </a:r>
            <a:r>
              <a:rPr lang="en-GB">
                <a:effectLst/>
                <a:hlinkClick r:id="rId4"/>
              </a:rPr>
              <a:t>/</a:t>
            </a:r>
            <a:r>
              <a:rPr lang="en-GB">
                <a:hlinkClick r:id="rId4"/>
              </a:rPr>
              <a:t>zbdhmfr</a:t>
            </a:r>
            <a:endParaRPr lang="en-GB" sz="1200">
              <a:effectLst/>
              <a:latin typeface="Calibri"/>
              <a:ea typeface="Calibri" panose="020F0502020204030204" pitchFamily="34" charset="0"/>
              <a:cs typeface="Calibri"/>
            </a:endParaRPr>
          </a:p>
          <a:p>
            <a:pPr marL="0" lvl="0" indent="0">
              <a:lnSpc>
                <a:spcPct val="107000"/>
              </a:lnSpc>
              <a:spcAft>
                <a:spcPts val="800"/>
              </a:spcAft>
              <a:buFontTx/>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30</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u="sng">
                <a:effectLst/>
                <a:hlinkClick r:id="rId3">
                  <a:extLst>
                    <a:ext uri="{A12FA001-AC4F-418D-AE19-62706E023703}">
                      <ahyp:hlinkClr xmlns:ahyp="http://schemas.microsoft.com/office/drawing/2018/hyperlinkcolor" val="tx"/>
                    </a:ext>
                  </a:extLst>
                </a:hlinkClick>
              </a:rPr>
              <a:t>Jobs </a:t>
            </a:r>
            <a:r>
              <a:rPr lang="en-GB" u="sng">
                <a:hlinkClick r:id="rId3">
                  <a:extLst>
                    <a:ext uri="{A12FA001-AC4F-418D-AE19-62706E023703}">
                      <ahyp:hlinkClr xmlns:ahyp="http://schemas.microsoft.com/office/drawing/2018/hyperlinkcolor" val="tx"/>
                    </a:ext>
                  </a:extLst>
                </a:hlinkClick>
              </a:rPr>
              <a:t>in</a:t>
            </a:r>
            <a:r>
              <a:rPr lang="en-GB" u="sng">
                <a:hlinkClick r:id="rId3"/>
              </a:rPr>
              <a:t> </a:t>
            </a:r>
            <a:r>
              <a:rPr lang="en-GB" u="sng"/>
              <a:t>Healthcare </a:t>
            </a:r>
            <a:r>
              <a:rPr lang="en-GB">
                <a:effectLst/>
              </a:rPr>
              <a:t>BBC Bitesize Careers:</a:t>
            </a:r>
            <a:r>
              <a:rPr lang="en-GB"/>
              <a:t> </a:t>
            </a:r>
            <a:r>
              <a:rPr lang="en-GB">
                <a:effectLst/>
                <a:hlinkClick r:id="rId4"/>
              </a:rPr>
              <a:t>https://www.bbc.co.uk/bitesize/</a:t>
            </a:r>
            <a:r>
              <a:rPr lang="en-GB">
                <a:hlinkClick r:id="rId4"/>
              </a:rPr>
              <a:t>articles</a:t>
            </a:r>
            <a:r>
              <a:rPr lang="en-GB">
                <a:effectLst/>
                <a:hlinkClick r:id="rId4"/>
              </a:rPr>
              <a:t>/</a:t>
            </a:r>
            <a:r>
              <a:rPr lang="en-GB">
                <a:hlinkClick r:id="rId4"/>
              </a:rPr>
              <a:t>zbdhmfr</a:t>
            </a:r>
            <a:endParaRPr lang="en-US"/>
          </a:p>
          <a:p>
            <a:pPr marL="0" lvl="0" indent="0">
              <a:lnSpc>
                <a:spcPct val="107000"/>
              </a:lnSpc>
              <a:spcAft>
                <a:spcPts val="800"/>
              </a:spcAft>
              <a:buNone/>
            </a:pPr>
            <a:endParaRPr lang="en-GB">
              <a:effectLst/>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hlinkClick r:id="rId4"/>
              </a:rPr>
              <a:t>https://icould.com/buzz-embed/</a:t>
            </a: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endParaRPr lang="en-GB">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https://www.bbc.co.uk/bitesize/articles/zbdhmfr</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50375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33224" y="234226"/>
            <a:ext cx="3080996" cy="1189222"/>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aN8Yej-l4A"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XiKt5LoQtRI" TargetMode="External"/><Relationship Id="rId4" Type="http://schemas.openxmlformats.org/officeDocument/2006/relationships/hyperlink" Target="https://www.youtube.com/watch?v=FxAjz517Bb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hyperlink" Target="https://www.youtube.com/watch?v=ouI3uEiQL5w"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i43gEriGsC0" TargetMode="External"/><Relationship Id="rId5" Type="http://schemas.openxmlformats.org/officeDocument/2006/relationships/hyperlink" Target="https://www.youtube.com/watch?v=PV_7CTKQF3U"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52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39CEC" TargetMode="External"/><Relationship Id="rId12"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33CEC" TargetMode="External"/><Relationship Id="rId11" Type="http://schemas.openxmlformats.org/officeDocument/2006/relationships/image" Target="../media/image26.png"/><Relationship Id="rId5" Type="http://schemas.openxmlformats.org/officeDocument/2006/relationships/hyperlink" Target="http://www.twmtd.org/R021CEC" TargetMode="External"/><Relationship Id="rId10" Type="http://schemas.openxmlformats.org/officeDocument/2006/relationships/hyperlink" Target="http://www.twmtd.org/R073CEC" TargetMode="External"/><Relationship Id="rId4" Type="http://schemas.openxmlformats.org/officeDocument/2006/relationships/image" Target="../media/image25.png"/><Relationship Id="rId9" Type="http://schemas.openxmlformats.org/officeDocument/2006/relationships/hyperlink" Target="http://www.twmtd.org/R058CEC" TargetMode="External"/><Relationship Id="rId14" Type="http://schemas.openxmlformats.org/officeDocument/2006/relationships/hyperlink" Target="https://www.technicians.org.uk/useful-tools-websit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16CEC" TargetMode="External"/><Relationship Id="rId13" Type="http://schemas.openxmlformats.org/officeDocument/2006/relationships/image" Target="../media/image27.jpeg"/><Relationship Id="rId3" Type="http://schemas.openxmlformats.org/officeDocument/2006/relationships/image" Target="../media/image9.png"/><Relationship Id="rId7" Type="http://schemas.openxmlformats.org/officeDocument/2006/relationships/hyperlink" Target="http://www.twmtd.org/R101CEC" TargetMode="External"/><Relationship Id="rId12" Type="http://schemas.openxmlformats.org/officeDocument/2006/relationships/hyperlink" Target="http://www.twmtd.org/R015CEC"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96CEC" TargetMode="External"/><Relationship Id="rId11" Type="http://schemas.openxmlformats.org/officeDocument/2006/relationships/image" Target="../media/image26.png"/><Relationship Id="rId5" Type="http://schemas.openxmlformats.org/officeDocument/2006/relationships/hyperlink" Target="http://www.twmtd.org/R078CEC" TargetMode="External"/><Relationship Id="rId15" Type="http://schemas.openxmlformats.org/officeDocument/2006/relationships/hyperlink" Target="https://www.technicians.org.uk/useful-tools-websites/" TargetMode="External"/><Relationship Id="rId10" Type="http://schemas.openxmlformats.org/officeDocument/2006/relationships/hyperlink" Target="http://www.twmtd.org/R071CEC" TargetMode="External"/><Relationship Id="rId4" Type="http://schemas.openxmlformats.org/officeDocument/2006/relationships/image" Target="../media/image25.png"/><Relationship Id="rId9" Type="http://schemas.openxmlformats.org/officeDocument/2006/relationships/hyperlink" Target="http://www.twmtd.org/R024CEC" TargetMode="External"/><Relationship Id="rId14" Type="http://schemas.openxmlformats.org/officeDocument/2006/relationships/hyperlink" Target="https://www.sciencemuseum.org.uk/see-and-do/technicians-david-sainsbury-galler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apprenticeship"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vocational-technical-qualifications-vtqs" TargetMode="External"/><Relationship Id="rId12" Type="http://schemas.openxmlformats.org/officeDocument/2006/relationships/hyperlink" Target="https://www.tlevels.gov.uk/students/subjects/animal-care-management"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tlevels.gov.uk/students/subjects/health" TargetMode="External"/><Relationship Id="rId11" Type="http://schemas.openxmlformats.org/officeDocument/2006/relationships/hyperlink" Target="https://www.tlevels.gov.uk/students/subjects/science" TargetMode="External"/><Relationship Id="rId5" Type="http://schemas.openxmlformats.org/officeDocument/2006/relationships/hyperlink" Target="https://www.tlevels.gov.uk/students/subjects/education" TargetMode="External"/><Relationship Id="rId10" Type="http://schemas.openxmlformats.org/officeDocument/2006/relationships/hyperlink" Target="https://www.tlevels.gov.uk/students/subjects/healthcare-science"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hyperlink" Target="https://www.ucas.com/explore/search?query=Health%20and%20social%20care"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health-stud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yRk8QXEtFbQ"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6.png"/><Relationship Id="rId4" Type="http://schemas.openxmlformats.org/officeDocument/2006/relationships/hyperlink" Target="https://youtu.be/dBFzCQgTp8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hyperlink" Target="https://hub.skillsbuilder.org/resources/browse/short-lesson/listening/step-6/step-7/step-8/" TargetMode="External"/><Relationship Id="rId13" Type="http://schemas.openxmlformats.org/officeDocument/2006/relationships/hyperlink" Target="https://hub.skillsbuilder.org/resources/browse/short-lesson/staying-positive/step-8/step-9/step-10/"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hyperlink" Target="https://skillsbuilderpartnership.wistia.com/medias/wtx0nr7ju7" TargetMode="External"/><Relationship Id="rId21" Type="http://schemas.openxmlformats.org/officeDocument/2006/relationships/image" Target="../media/image46.png"/><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resources/browse/short-lesson/staying-positive/step-6/step-7/step-8/"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6.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peaking/step-10/step-11/step-12/" TargetMode="External"/><Relationship Id="rId11" Type="http://schemas.openxmlformats.org/officeDocument/2006/relationships/hyperlink" Target="https://skillsbuilderpartnership.wistia.com/medias/dzwf6mz7k4" TargetMode="External"/><Relationship Id="rId24" Type="http://schemas.openxmlformats.org/officeDocument/2006/relationships/image" Target="../media/image49.png"/><Relationship Id="rId5" Type="http://schemas.openxmlformats.org/officeDocument/2006/relationships/hyperlink" Target="https://hub.skillsbuilder.org/resources/browse/short-lesson/speaking/step-8/step-9/step-10/" TargetMode="External"/><Relationship Id="rId15" Type="http://schemas.openxmlformats.org/officeDocument/2006/relationships/hyperlink" Target="https://hub.skillsbuilder.org/resources/browse/short-lesson/staying-positive/step-10/step-11/step-12/" TargetMode="External"/><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hyperlink" Target="https://hub.skillsbuilder.org/resources/browse/short-lesson/listening/step-10/step-11/step-12/" TargetMode="External"/><Relationship Id="rId19" Type="http://schemas.openxmlformats.org/officeDocument/2006/relationships/image" Target="../media/image44.png"/><Relationship Id="rId4" Type="http://schemas.openxmlformats.org/officeDocument/2006/relationships/hyperlink" Target="https://hub.skillsbuilder.org/resources/browse/short-lesson/speaking/step-6/step-7/step-8/" TargetMode="External"/><Relationship Id="rId9" Type="http://schemas.openxmlformats.org/officeDocument/2006/relationships/hyperlink" Target="https://hub.skillsbuilder.org/resources/browse/short-lesson/listening/step-8/step-9/step-10/" TargetMode="External"/><Relationship Id="rId14" Type="http://schemas.openxmlformats.org/officeDocument/2006/relationships/hyperlink" Target="NULL"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bbc.co.uk/bitesize/articles/zd8dnrd"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bbc.co.uk/bitesize/articles/zk6v2sg"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icould.com/stories/sarah-h/" TargetMode="External"/><Relationship Id="rId11" Type="http://schemas.openxmlformats.org/officeDocument/2006/relationships/hyperlink" Target="https://www.bbc.co.uk/bitesize/articles/z4yg6v4" TargetMode="External"/><Relationship Id="rId5" Type="http://schemas.openxmlformats.org/officeDocument/2006/relationships/hyperlink" Target="https://www.stepintothenhs.nhs.uk/careers/paramedic" TargetMode="External"/><Relationship Id="rId10" Type="http://schemas.openxmlformats.org/officeDocument/2006/relationships/hyperlink" Target="https://www.bbc.co.uk/bitesize/articles/zmh3hbk" TargetMode="External"/><Relationship Id="rId4" Type="http://schemas.openxmlformats.org/officeDocument/2006/relationships/hyperlink" Target="https://icould.com/explore/categories/subject/health-and-social-care" TargetMode="External"/><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d8dnrd" TargetMode="External"/><Relationship Id="rId13" Type="http://schemas.openxmlformats.org/officeDocument/2006/relationships/hyperlink" Target="https://www.bbc.co.uk/bitesize/articles/zrx2cqt" TargetMode="External"/><Relationship Id="rId3" Type="http://schemas.openxmlformats.org/officeDocument/2006/relationships/image" Target="../media/image9.png"/><Relationship Id="rId7" Type="http://schemas.openxmlformats.org/officeDocument/2006/relationships/image" Target="../media/image15.jpeg"/><Relationship Id="rId12" Type="http://schemas.openxmlformats.org/officeDocument/2006/relationships/hyperlink" Target="https://www.bbc.co.uk/bitesize/articles/zk8w8x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hyperlink" Target="https://www.bbc.co.uk/bitesize/articles/z6b62v4" TargetMode="External"/><Relationship Id="rId5" Type="http://schemas.openxmlformats.org/officeDocument/2006/relationships/image" Target="../media/image13.jpeg"/><Relationship Id="rId10" Type="http://schemas.openxmlformats.org/officeDocument/2006/relationships/hyperlink" Target="https://icould.com/stories/sarah-h/" TargetMode="External"/><Relationship Id="rId4" Type="http://schemas.openxmlformats.org/officeDocument/2006/relationships/hyperlink" Target="https://icould.com/stories/careers-nursing/" TargetMode="External"/><Relationship Id="rId9" Type="http://schemas.openxmlformats.org/officeDocument/2006/relationships/hyperlink" Target="https://icould.com/stories/pat-g/" TargetMode="External"/><Relationship Id="rId14" Type="http://schemas.openxmlformats.org/officeDocument/2006/relationships/hyperlink" Target="https://icould.com/explore/categories/subject/health-and-social-car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occupational-therapist"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nursery-worke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pharmacy-technician" TargetMode="External"/><Relationship Id="rId5" Type="http://schemas.openxmlformats.org/officeDocument/2006/relationships/hyperlink" Target="https://nationalcareers.service.gov.uk/job-profiles/paramedic" TargetMode="External"/><Relationship Id="rId10" Type="http://schemas.openxmlformats.org/officeDocument/2006/relationships/hyperlink" Target="https://nationalcareers.service.gov.uk/job-profiles/health-promotion-specialist" TargetMode="External"/><Relationship Id="rId4" Type="http://schemas.openxmlformats.org/officeDocument/2006/relationships/image" Target="../media/image16.png"/><Relationship Id="rId9" Type="http://schemas.openxmlformats.org/officeDocument/2006/relationships/hyperlink" Target="https://www.healthcareers.nhs.uk/we-are-the-nhs/nursing-career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aGd_Rrs-qNY" TargetMode="External"/><Relationship Id="rId3" Type="http://schemas.openxmlformats.org/officeDocument/2006/relationships/hyperlink" Target="https://youtu.be/MS5oga97jLI" TargetMode="External"/><Relationship Id="rId7" Type="http://schemas.openxmlformats.org/officeDocument/2006/relationships/hyperlink" Target="https://www.youtube.com/watch?v=mOcU5tAY7zA"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DFUqsm4tqsY" TargetMode="External"/><Relationship Id="rId5" Type="http://schemas.openxmlformats.org/officeDocument/2006/relationships/image" Target="../media/image17.jpeg"/><Relationship Id="rId4" Type="http://schemas.openxmlformats.org/officeDocument/2006/relationships/hyperlink" Target="https://www.youtube.com/watch?v=MS5oga97jLI" TargetMode="External"/><Relationship Id="rId9" Type="http://schemas.openxmlformats.org/officeDocument/2006/relationships/hyperlink" Target="https://youtu.be/oTi_LyNpUqk%20&#820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icould.com/explore/categories/subject/health-and-social-care" TargetMode="External"/><Relationship Id="rId13" Type="http://schemas.openxmlformats.org/officeDocument/2006/relationships/hyperlink" Target="https://www.bbc.co.uk/bitesize/articles/zhst2sg" TargetMode="External"/><Relationship Id="rId3" Type="http://schemas.openxmlformats.org/officeDocument/2006/relationships/hyperlink" Target="https://www.bbc.co.uk/bitesize/articles/z4yg6v4" TargetMode="External"/><Relationship Id="rId7" Type="http://schemas.openxmlformats.org/officeDocument/2006/relationships/hyperlink" Target="https://nationalcareers.service.gov.uk/job-profiles/school-nurse" TargetMode="External"/><Relationship Id="rId12"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hyperlink" Target="https://nationalcareers.service.gov.uk/job-profiles/community-matron" TargetMode="External"/><Relationship Id="rId11" Type="http://schemas.openxmlformats.org/officeDocument/2006/relationships/image" Target="../media/image21.png"/><Relationship Id="rId5" Type="http://schemas.openxmlformats.org/officeDocument/2006/relationships/hyperlink" Target="https://nationalcareers.service.gov.uk/job-profiles/health-service-manager" TargetMode="External"/><Relationship Id="rId15" Type="http://schemas.openxmlformats.org/officeDocument/2006/relationships/hyperlink" Target="https://www.bbc.co.uk/bitesize/articles/zrx2cqt" TargetMode="External"/><Relationship Id="rId10" Type="http://schemas.openxmlformats.org/officeDocument/2006/relationships/image" Target="../media/image20.png"/><Relationship Id="rId4" Type="http://schemas.openxmlformats.org/officeDocument/2006/relationships/hyperlink" Target="https://www.bbc.co.uk/bitesize/articles/zmh3hbk" TargetMode="External"/><Relationship Id="rId9" Type="http://schemas.openxmlformats.org/officeDocument/2006/relationships/image" Target="../media/image19.png"/><Relationship Id="rId14" Type="http://schemas.openxmlformats.org/officeDocument/2006/relationships/hyperlink" Target="https://nationalcareers.service.gov.uk/explore-care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4954753" y="5060667"/>
            <a:ext cx="7233269" cy="1349086"/>
          </a:xfrm>
          <a:prstGeom prst="rect">
            <a:avLst/>
          </a:prstGeom>
        </p:spPr>
        <p:txBody>
          <a:bodyPr vert="horz" lIns="91440" tIns="45720" rIns="91440" bIns="45720" rtlCol="0" anchor="t">
            <a:normAutofit/>
          </a:bodyPr>
          <a:lstStyle/>
          <a:p>
            <a:pPr marL="0" indent="0">
              <a:buNone/>
            </a:pPr>
            <a:r>
              <a:rPr lang="en-GB" sz="2500" b="1">
                <a:solidFill>
                  <a:srgbClr val="EC5F65"/>
                </a:solidFill>
              </a:rPr>
              <a:t>Where can studying Health and Social Care take you?</a:t>
            </a:r>
          </a:p>
          <a:p>
            <a:pPr marL="0" indent="0">
              <a:buNone/>
            </a:pPr>
            <a:r>
              <a:rPr lang="en-GB" sz="1800">
                <a:solidFill>
                  <a:srgbClr val="00A8A6"/>
                </a:solidFill>
              </a:rPr>
              <a:t>Highlighting the relevance of Health and Social Care to future careers </a:t>
            </a:r>
            <a:br>
              <a:rPr lang="en-GB" sz="1800">
                <a:solidFill>
                  <a:srgbClr val="00A8A6"/>
                </a:solidFill>
              </a:rPr>
            </a:br>
            <a:r>
              <a:rPr lang="en-GB" sz="1800">
                <a:solidFill>
                  <a:srgbClr val="00A8A6"/>
                </a:solidFill>
              </a:rPr>
              <a:t>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EC5F65">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3"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2" y="1497181"/>
            <a:ext cx="9635289" cy="2397626"/>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(Health and Social Care)</a:t>
            </a:r>
            <a:endParaRPr lang="en-GB" sz="40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Employment Advisor</a:t>
            </a:r>
            <a:r>
              <a:rPr lang="en-GB" sz="2000" b="1">
                <a:solidFill>
                  <a:schemeClr val="accent4"/>
                </a:solidFill>
                <a:latin typeface="Calibri"/>
                <a:ea typeface="Source Sans Pro"/>
                <a:cs typeface="Calibri"/>
              </a:rPr>
              <a:t> </a:t>
            </a:r>
            <a:endParaRPr lang="en-GB" sz="2000" u="sng">
              <a:solidFill>
                <a:schemeClr val="accent4"/>
              </a:solidFill>
              <a:latin typeface="Calibri"/>
              <a:ea typeface="+mn-lt"/>
              <a:cs typeface="Calibri"/>
            </a:endParaRPr>
          </a:p>
          <a:p>
            <a:endParaRPr lang="en-GB" sz="2000" u="sng">
              <a:solidFill>
                <a:srgbClr val="05A8A7"/>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Paramedic</a:t>
            </a:r>
            <a:r>
              <a:rPr lang="en-GB" sz="2000" b="1">
                <a:solidFill>
                  <a:schemeClr val="accent4"/>
                </a:solidFill>
                <a:latin typeface="Calibri"/>
                <a:cs typeface="Segoe UI"/>
              </a:rPr>
              <a:t> </a:t>
            </a:r>
            <a:endParaRPr lang="en-GB" sz="2000" u="sng">
              <a:solidFill>
                <a:schemeClr val="accent4"/>
              </a:solidFill>
              <a:latin typeface="Calibri"/>
              <a:ea typeface="+mn-lt"/>
              <a:cs typeface="+mn-lt"/>
            </a:endParaRPr>
          </a:p>
          <a:p>
            <a:endParaRPr lang="en-GB" sz="2000" u="sng">
              <a:solidFill>
                <a:srgbClr val="05A8A7"/>
              </a:solidFill>
              <a:latin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Youth Worker</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cs typeface="Calibri"/>
            </a:endParaRPr>
          </a:p>
        </p:txBody>
      </p:sp>
      <p:pic>
        <p:nvPicPr>
          <p:cNvPr id="11" name="Picture 10">
            <a:extLst>
              <a:ext uri="{FF2B5EF4-FFF2-40B4-BE49-F238E27FC236}">
                <a16:creationId xmlns:a16="http://schemas.microsoft.com/office/drawing/2014/main" id="{DC1E769C-30F7-6990-88DC-50DBAD6D70B1}"/>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30239" y="4265175"/>
            <a:ext cx="2857908" cy="2683949"/>
          </a:xfrm>
          <a:prstGeom prst="rect">
            <a:avLst/>
          </a:prstGeom>
        </p:spPr>
      </p:pic>
      <p:pic>
        <p:nvPicPr>
          <p:cNvPr id="12" name="Picture 11">
            <a:extLst>
              <a:ext uri="{FF2B5EF4-FFF2-40B4-BE49-F238E27FC236}">
                <a16:creationId xmlns:a16="http://schemas.microsoft.com/office/drawing/2014/main" id="{D98DFDEE-663C-749D-30C1-16F93794F04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AED1E1F0-EA76-8A95-504B-7C9EFE60B9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344047EE-CAED-BD12-28ED-18E578B8E9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4152607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754326"/>
          </a:xfrm>
          <a:prstGeom prst="rect">
            <a:avLst/>
          </a:prstGeom>
          <a:noFill/>
        </p:spPr>
        <p:txBody>
          <a:bodyPr wrap="square" lIns="91440" tIns="45720" rIns="91440" bIns="45720" rtlCol="0" anchor="t">
            <a:spAutoFit/>
          </a:bodyPr>
          <a:lstStyle/>
          <a:p>
            <a:r>
              <a:rPr lang="en-US" sz="3600" b="1">
                <a:solidFill>
                  <a:schemeClr val="tx2"/>
                </a:solidFill>
              </a:rPr>
              <a:t>Health and Social Care careers in a changing </a:t>
            </a:r>
            <a:br>
              <a:rPr lang="en-US" sz="3600" b="1">
                <a:solidFill>
                  <a:schemeClr val="tx2"/>
                </a:solidFill>
              </a:rPr>
            </a:br>
            <a:r>
              <a:rPr lang="en-US" sz="3600" b="1">
                <a:solidFill>
                  <a:schemeClr val="tx2"/>
                </a:solidFill>
              </a:rPr>
              <a:t>world: How can I future-proof my </a:t>
            </a:r>
            <a:br>
              <a:rPr lang="en-US" sz="3600" b="1">
                <a:solidFill>
                  <a:schemeClr val="tx2"/>
                </a:solidFill>
                <a:cs typeface="Calibri"/>
              </a:rPr>
            </a:br>
            <a:r>
              <a:rPr lang="en-US" sz="3600" b="1">
                <a:solidFill>
                  <a:schemeClr val="tx2"/>
                </a:solidFill>
              </a:rPr>
              <a:t>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579407"/>
            <a:ext cx="7767590" cy="1631216"/>
          </a:xfrm>
          <a:prstGeom prst="rect">
            <a:avLst/>
          </a:prstGeom>
          <a:noFill/>
        </p:spPr>
        <p:txBody>
          <a:bodyPr wrap="square" lIns="91440" tIns="45720" rIns="91440" bIns="45720" rtlCol="0" anchor="t">
            <a:spAutoFit/>
          </a:bodyPr>
          <a:lstStyle/>
          <a:p>
            <a:r>
              <a:rPr lang="en-GB" sz="2000" b="1">
                <a:solidFill>
                  <a:srgbClr val="EC5F65"/>
                </a:solidFill>
              </a:rPr>
              <a:t>The world will be changing drastically in the next few years to cope with the impacts of climate change and nature loss, and the need to lower greenhouse gas emissions and unsustainable practices. How might this steer your choice of career path using your Health and Social Care skills?</a:t>
            </a:r>
            <a:endParaRPr lang="en-GB" sz="2000" b="1" u="sng">
              <a:solidFill>
                <a:srgbClr val="EC5F65"/>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10" name="Picture 9">
            <a:extLst>
              <a:ext uri="{FF2B5EF4-FFF2-40B4-BE49-F238E27FC236}">
                <a16:creationId xmlns:a16="http://schemas.microsoft.com/office/drawing/2014/main" id="{3B4E1F93-3F4B-442C-B375-F0624E87CB8E}"/>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202714" y="4265175"/>
            <a:ext cx="3160736" cy="2897625"/>
          </a:xfrm>
          <a:prstGeom prst="rect">
            <a:avLst/>
          </a:prstGeom>
        </p:spPr>
      </p:pic>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612464"/>
            <a:ext cx="8333981" cy="1200329"/>
          </a:xfrm>
          <a:prstGeom prst="rect">
            <a:avLst/>
          </a:prstGeom>
          <a:noFill/>
        </p:spPr>
        <p:txBody>
          <a:bodyPr wrap="square" lIns="91440" tIns="45720" rIns="91440" bIns="45720" rtlCol="0" anchor="t">
            <a:spAutoFit/>
          </a:bodyPr>
          <a:lstStyle/>
          <a:p>
            <a:r>
              <a:rPr lang="en-US" sz="3600" b="1">
                <a:solidFill>
                  <a:schemeClr val="tx2"/>
                </a:solidFill>
              </a:rPr>
              <a:t>Health and Social Care careers in a changing world</a:t>
            </a:r>
          </a:p>
        </p:txBody>
      </p:sp>
      <p:sp>
        <p:nvSpPr>
          <p:cNvPr id="9" name="TextBox 8">
            <a:extLst>
              <a:ext uri="{FF2B5EF4-FFF2-40B4-BE49-F238E27FC236}">
                <a16:creationId xmlns:a16="http://schemas.microsoft.com/office/drawing/2014/main" id="{5C49B11A-0D19-BF9E-4DD4-5204155E8299}"/>
              </a:ext>
            </a:extLst>
          </p:cNvPr>
          <p:cNvSpPr txBox="1"/>
          <p:nvPr/>
        </p:nvSpPr>
        <p:spPr>
          <a:xfrm>
            <a:off x="1037759" y="5045481"/>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lumMod val="50000"/>
                  </a:schemeClr>
                </a:solidFill>
                <a:latin typeface="Calibri"/>
                <a:ea typeface="Source Sans Pro"/>
                <a:cs typeface="Segoe UI"/>
                <a:hlinkClick r:id="rId5">
                  <a:extLst>
                    <a:ext uri="{A12FA001-AC4F-418D-AE19-62706E023703}">
                      <ahyp:hlinkClr xmlns:ahyp="http://schemas.microsoft.com/office/drawing/2018/hyperlinkcolor" val="tx"/>
                    </a:ext>
                  </a:extLst>
                </a:hlinkClick>
              </a:rPr>
              <a:t>Community Enabler</a:t>
            </a:r>
            <a:r>
              <a:rPr lang="en-GB" sz="2000" b="1">
                <a:solidFill>
                  <a:schemeClr val="tx2">
                    <a:lumMod val="50000"/>
                  </a:schemeClr>
                </a:solidFill>
                <a:latin typeface="Calibri"/>
                <a:ea typeface="Source Sans Pro"/>
                <a:cs typeface="Segoe UI"/>
              </a:rPr>
              <a:t> </a:t>
            </a:r>
            <a:endParaRPr lang="en-GB" sz="2000">
              <a:solidFill>
                <a:schemeClr val="tx2">
                  <a:lumMod val="50000"/>
                </a:schemeClr>
              </a:solidFill>
              <a:latin typeface="Calibri"/>
              <a:cs typeface="Segoe UI"/>
            </a:endParaRPr>
          </a:p>
        </p:txBody>
      </p:sp>
      <p:sp>
        <p:nvSpPr>
          <p:cNvPr id="10" name="TextBox 9">
            <a:extLst>
              <a:ext uri="{FF2B5EF4-FFF2-40B4-BE49-F238E27FC236}">
                <a16:creationId xmlns:a16="http://schemas.microsoft.com/office/drawing/2014/main" id="{2AFA5B8E-E349-4901-00D8-0E860F6F4000}"/>
              </a:ext>
            </a:extLst>
          </p:cNvPr>
          <p:cNvSpPr txBox="1"/>
          <p:nvPr/>
        </p:nvSpPr>
        <p:spPr>
          <a:xfrm>
            <a:off x="1037759" y="3039886"/>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lumMod val="50000"/>
                  </a:schemeClr>
                </a:solidFill>
                <a:latin typeface="Calibri"/>
                <a:cs typeface="Segoe UI"/>
                <a:hlinkClick r:id="rId6">
                  <a:extLst>
                    <a:ext uri="{A12FA001-AC4F-418D-AE19-62706E023703}">
                      <ahyp:hlinkClr xmlns:ahyp="http://schemas.microsoft.com/office/drawing/2018/hyperlinkcolor" val="tx"/>
                    </a:ext>
                  </a:extLst>
                </a:hlinkClick>
              </a:rPr>
              <a:t>Environmental Practitioner Apprenticeship</a:t>
            </a:r>
            <a:r>
              <a:rPr lang="en-GB" sz="2000" b="1">
                <a:solidFill>
                  <a:schemeClr val="tx2">
                    <a:lumMod val="50000"/>
                  </a:schemeClr>
                </a:solidFill>
                <a:latin typeface="Calibri"/>
                <a:cs typeface="Segoe UI"/>
              </a:rPr>
              <a:t> </a:t>
            </a:r>
            <a:endParaRPr lang="en-GB" sz="2000" u="sng">
              <a:solidFill>
                <a:schemeClr val="tx2">
                  <a:lumMod val="50000"/>
                </a:schemeClr>
              </a:solidFill>
              <a:latin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1037759" y="4030178"/>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lumMod val="50000"/>
                  </a:schemeClr>
                </a:solidFill>
                <a:latin typeface="Calibri"/>
                <a:cs typeface="Segoe UI"/>
                <a:hlinkClick r:id="rId7">
                  <a:extLst>
                    <a:ext uri="{A12FA001-AC4F-418D-AE19-62706E023703}">
                      <ahyp:hlinkClr xmlns:ahyp="http://schemas.microsoft.com/office/drawing/2018/hyperlinkcolor" val="tx"/>
                    </a:ext>
                  </a:extLst>
                </a:hlinkClick>
              </a:rPr>
              <a:t>Junior Doctor</a:t>
            </a:r>
            <a:endParaRPr lang="en-GB" sz="2000" b="1" u="sng">
              <a:solidFill>
                <a:schemeClr val="tx2">
                  <a:lumMod val="50000"/>
                </a:schemeClr>
              </a:solidFill>
              <a:latin typeface="Calibri"/>
              <a:cs typeface="Segoe UI"/>
            </a:endParaRPr>
          </a:p>
        </p:txBody>
      </p:sp>
      <p:pic>
        <p:nvPicPr>
          <p:cNvPr id="14" name="Picture 13">
            <a:extLst>
              <a:ext uri="{FF2B5EF4-FFF2-40B4-BE49-F238E27FC236}">
                <a16:creationId xmlns:a16="http://schemas.microsoft.com/office/drawing/2014/main" id="{14195C52-CD54-21F3-D298-8EBA191C03C3}"/>
              </a:ext>
            </a:extLst>
          </p:cNvPr>
          <p:cNvPicPr>
            <a:picLocks noChangeAspect="1"/>
          </p:cNvPicPr>
          <p:nvPr/>
        </p:nvPicPr>
        <p:blipFill>
          <a:blip r:embed="rId8">
            <a:alphaModFix amt="50000"/>
            <a:extLst>
              <a:ext uri="{28A0092B-C50C-407E-A947-70E740481C1C}">
                <a14:useLocalDpi xmlns:a14="http://schemas.microsoft.com/office/drawing/2010/main" val="0"/>
              </a:ext>
            </a:extLst>
          </a:blip>
          <a:srcRect/>
          <a:stretch/>
        </p:blipFill>
        <p:spPr>
          <a:xfrm>
            <a:off x="9202714" y="4265175"/>
            <a:ext cx="3160736" cy="2897625"/>
          </a:xfrm>
          <a:prstGeom prst="rect">
            <a:avLst/>
          </a:prstGeom>
        </p:spPr>
      </p:pic>
      <p:pic>
        <p:nvPicPr>
          <p:cNvPr id="20" name="Picture 19">
            <a:extLst>
              <a:ext uri="{FF2B5EF4-FFF2-40B4-BE49-F238E27FC236}">
                <a16:creationId xmlns:a16="http://schemas.microsoft.com/office/drawing/2014/main" id="{D387B92B-B6DC-462A-703E-DD00A667FB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6833" y="3021297"/>
            <a:ext cx="571384" cy="536605"/>
          </a:xfrm>
          <a:prstGeom prst="rect">
            <a:avLst/>
          </a:prstGeom>
        </p:spPr>
      </p:pic>
      <p:pic>
        <p:nvPicPr>
          <p:cNvPr id="21" name="Picture 20">
            <a:extLst>
              <a:ext uri="{FF2B5EF4-FFF2-40B4-BE49-F238E27FC236}">
                <a16:creationId xmlns:a16="http://schemas.microsoft.com/office/drawing/2014/main" id="{1EF60AF6-3371-2B19-75AB-853A2D42F4E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6833" y="4019691"/>
            <a:ext cx="571384" cy="536605"/>
          </a:xfrm>
          <a:prstGeom prst="rect">
            <a:avLst/>
          </a:prstGeom>
        </p:spPr>
      </p:pic>
      <p:pic>
        <p:nvPicPr>
          <p:cNvPr id="22" name="Picture 21">
            <a:extLst>
              <a:ext uri="{FF2B5EF4-FFF2-40B4-BE49-F238E27FC236}">
                <a16:creationId xmlns:a16="http://schemas.microsoft.com/office/drawing/2014/main" id="{D331F137-308C-51E7-A675-86EEEA69A1C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6833" y="5018084"/>
            <a:ext cx="571384" cy="536605"/>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24" name="Picture 23">
            <a:extLst>
              <a:ext uri="{FF2B5EF4-FFF2-40B4-BE49-F238E27FC236}">
                <a16:creationId xmlns:a16="http://schemas.microsoft.com/office/drawing/2014/main" id="{D1F91805-8991-327B-232E-DB75EF2D9C7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977984" y="2446289"/>
            <a:ext cx="2857908" cy="2683949"/>
          </a:xfrm>
          <a:prstGeom prst="rect">
            <a:avLst/>
          </a:prstGeom>
        </p:spPr>
      </p:pic>
      <p:pic>
        <p:nvPicPr>
          <p:cNvPr id="25" name="Picture 24">
            <a:extLst>
              <a:ext uri="{FF2B5EF4-FFF2-40B4-BE49-F238E27FC236}">
                <a16:creationId xmlns:a16="http://schemas.microsoft.com/office/drawing/2014/main" id="{9E416C0E-CCE8-608F-7365-337ECAF0EE6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49457" y="2456110"/>
            <a:ext cx="2857908" cy="2683949"/>
          </a:xfrm>
          <a:prstGeom prst="rect">
            <a:avLst/>
          </a:prstGeom>
        </p:spPr>
      </p:pic>
      <p:pic>
        <p:nvPicPr>
          <p:cNvPr id="23" name="Picture 22">
            <a:extLst>
              <a:ext uri="{FF2B5EF4-FFF2-40B4-BE49-F238E27FC236}">
                <a16:creationId xmlns:a16="http://schemas.microsoft.com/office/drawing/2014/main" id="{1D82D73E-D921-96C1-F8F9-7B187650B38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568079" y="2446289"/>
            <a:ext cx="2857908" cy="2683949"/>
          </a:xfrm>
          <a:prstGeom prst="rect">
            <a:avLst/>
          </a:prstGeom>
        </p:spPr>
      </p:pic>
      <p:pic>
        <p:nvPicPr>
          <p:cNvPr id="22" name="Picture 21">
            <a:extLst>
              <a:ext uri="{FF2B5EF4-FFF2-40B4-BE49-F238E27FC236}">
                <a16:creationId xmlns:a16="http://schemas.microsoft.com/office/drawing/2014/main" id="{C32EBA30-8958-0854-BC13-47AD7469709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013932" y="2446289"/>
            <a:ext cx="2857908" cy="2683949"/>
          </a:xfrm>
          <a:prstGeom prst="rect">
            <a:avLst/>
          </a:prstGeom>
        </p:spPr>
      </p:pic>
      <p:pic>
        <p:nvPicPr>
          <p:cNvPr id="21" name="Picture 20">
            <a:extLst>
              <a:ext uri="{FF2B5EF4-FFF2-40B4-BE49-F238E27FC236}">
                <a16:creationId xmlns:a16="http://schemas.microsoft.com/office/drawing/2014/main" id="{80888B69-1C5E-5BB4-5072-C055AD79F51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37731" y="2446289"/>
            <a:ext cx="2857908" cy="2683949"/>
          </a:xfrm>
          <a:prstGeom prst="rect">
            <a:avLst/>
          </a:prstGeom>
        </p:spPr>
      </p:pic>
      <p:sp>
        <p:nvSpPr>
          <p:cNvPr id="652" name="Google Shape;652;p40"/>
          <p:cNvSpPr txBox="1">
            <a:spLocks noGrp="1"/>
          </p:cNvSpPr>
          <p:nvPr>
            <p:ph type="subTitle" idx="1"/>
          </p:nvPr>
        </p:nvSpPr>
        <p:spPr>
          <a:xfrm>
            <a:off x="3102276" y="289256"/>
            <a:ext cx="6914402"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Health and Social Care</a:t>
            </a:r>
            <a:endParaRPr sz="4000" b="1" i="0" u="none" strike="noStrike" cap="none">
              <a:solidFill>
                <a:schemeClr val="dk2"/>
              </a:solidFill>
              <a:latin typeface="Calibri"/>
              <a:ea typeface="Calibri"/>
              <a:cs typeface="Calibri"/>
              <a:sym typeface="Calibri"/>
            </a:endParaRPr>
          </a:p>
        </p:txBody>
      </p:sp>
      <p:pic>
        <p:nvPicPr>
          <p:cNvPr id="653" name="Google Shape;653;p40"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654" name="Google Shape;654;p40"/>
          <p:cNvSpPr txBox="1"/>
          <p:nvPr/>
        </p:nvSpPr>
        <p:spPr>
          <a:xfrm>
            <a:off x="2225725" y="1721732"/>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Health and Social Care keep industries moving and the real difference technicians make in our lives.  </a:t>
            </a:r>
            <a:endParaRPr>
              <a:solidFill>
                <a:schemeClr val="dk1"/>
              </a:solidFill>
            </a:endParaRPr>
          </a:p>
        </p:txBody>
      </p:sp>
      <p:sp>
        <p:nvSpPr>
          <p:cNvPr id="656" name="Google Shape;656;p40"/>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R021 Cardiology</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Technician </a:t>
            </a:r>
            <a:endParaRPr sz="1800">
              <a:solidFill>
                <a:schemeClr val="dk2"/>
              </a:solidFill>
              <a:latin typeface="Calibri"/>
              <a:ea typeface="Calibri"/>
              <a:cs typeface="Calibri"/>
              <a:sym typeface="Calibri"/>
            </a:endParaRPr>
          </a:p>
        </p:txBody>
      </p:sp>
      <p:sp>
        <p:nvSpPr>
          <p:cNvPr id="657" name="Google Shape;657;p40"/>
          <p:cNvSpPr/>
          <p:nvPr/>
        </p:nvSpPr>
        <p:spPr>
          <a:xfrm>
            <a:off x="2485072" y="3691855"/>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R033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Dental Technician </a:t>
            </a:r>
            <a:endParaRPr sz="1800">
              <a:solidFill>
                <a:schemeClr val="dk2"/>
              </a:solidFill>
              <a:latin typeface="Calibri"/>
              <a:ea typeface="Calibri"/>
              <a:cs typeface="Calibri"/>
              <a:sym typeface="Calibri"/>
            </a:endParaRPr>
          </a:p>
        </p:txBody>
      </p:sp>
      <p:sp>
        <p:nvSpPr>
          <p:cNvPr id="658" name="Google Shape;658;p40"/>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R039 Mortuary Technician</a:t>
            </a:r>
            <a:r>
              <a:rPr lang="en-GB" sz="1400">
                <a:solidFill>
                  <a:schemeClr val="dk2"/>
                </a:solidFill>
                <a:latin typeface="Calibri"/>
                <a:ea typeface="Calibri"/>
                <a:cs typeface="Calibri"/>
                <a:sym typeface="Calibri"/>
              </a:rPr>
              <a:t> </a:t>
            </a:r>
            <a:endParaRPr>
              <a:solidFill>
                <a:schemeClr val="dk2"/>
              </a:solidFill>
            </a:endParaRPr>
          </a:p>
        </p:txBody>
      </p:sp>
      <p:sp>
        <p:nvSpPr>
          <p:cNvPr id="659" name="Google Shape;659;p40"/>
          <p:cNvSpPr/>
          <p:nvPr/>
        </p:nvSpPr>
        <p:spPr>
          <a:xfrm>
            <a:off x="6167458" y="3642214"/>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8"/>
              </a:rPr>
              <a:t>R052 Healthcare Engineering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660" name="Google Shape;660;p40"/>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R058 Healthcare Laboratory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661" name="Google Shape;661;p40"/>
          <p:cNvSpPr/>
          <p:nvPr/>
        </p:nvSpPr>
        <p:spPr>
          <a:xfrm>
            <a:off x="9849843" y="3642214"/>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rPr>
              <a:t>R073 Pharmacy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664" name="Google Shape;664;p40"/>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665" name="Google Shape;665;p40" descr="Icon&#10;&#10;Description automatically generated"/>
          <p:cNvPicPr preferRelativeResize="0"/>
          <p:nvPr/>
        </p:nvPicPr>
        <p:blipFill rotWithShape="1">
          <a:blip r:embed="rId11">
            <a:alphaModFix/>
          </a:blip>
          <a:srcRect/>
          <a:stretch/>
        </p:blipFill>
        <p:spPr>
          <a:xfrm>
            <a:off x="1249635" y="1709073"/>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EE981047-B603-08F5-B613-967830025EAD}"/>
              </a:ext>
            </a:extLst>
          </p:cNvPr>
          <p:cNvPicPr>
            <a:picLocks noChangeAspect="1"/>
          </p:cNvPicPr>
          <p:nvPr/>
        </p:nvPicPr>
        <p:blipFill>
          <a:blip r:embed="rId12"/>
          <a:stretch>
            <a:fillRect/>
          </a:stretch>
        </p:blipFill>
        <p:spPr>
          <a:xfrm>
            <a:off x="1350913" y="5699793"/>
            <a:ext cx="2743200" cy="1028700"/>
          </a:xfrm>
          <a:prstGeom prst="rect">
            <a:avLst/>
          </a:prstGeom>
        </p:spPr>
      </p:pic>
      <p:sp>
        <p:nvSpPr>
          <p:cNvPr id="5" name="Google Shape;80;p13">
            <a:extLst>
              <a:ext uri="{FF2B5EF4-FFF2-40B4-BE49-F238E27FC236}">
                <a16:creationId xmlns:a16="http://schemas.microsoft.com/office/drawing/2014/main" id="{8088DDFE-BA8F-8B19-CC42-EF5F6A217C5B}"/>
              </a:ext>
            </a:extLst>
          </p:cNvPr>
          <p:cNvSpPr/>
          <p:nvPr/>
        </p:nvSpPr>
        <p:spPr>
          <a:xfrm>
            <a:off x="7780020"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66B6AA37-C981-A024-A77D-79ACFB5BEBD3}"/>
              </a:ext>
            </a:extLst>
          </p:cNvPr>
          <p:cNvSpPr/>
          <p:nvPr/>
        </p:nvSpPr>
        <p:spPr>
          <a:xfrm>
            <a:off x="9972865"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26" name="Picture 25">
            <a:extLst>
              <a:ext uri="{FF2B5EF4-FFF2-40B4-BE49-F238E27FC236}">
                <a16:creationId xmlns:a16="http://schemas.microsoft.com/office/drawing/2014/main" id="{07022D4C-28C6-5C5F-3F89-97F39FECD75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59697" y="2472214"/>
            <a:ext cx="2857908" cy="2683949"/>
          </a:xfrm>
          <a:prstGeom prst="rect">
            <a:avLst/>
          </a:prstGeom>
        </p:spPr>
      </p:pic>
      <p:pic>
        <p:nvPicPr>
          <p:cNvPr id="25" name="Picture 24">
            <a:extLst>
              <a:ext uri="{FF2B5EF4-FFF2-40B4-BE49-F238E27FC236}">
                <a16:creationId xmlns:a16="http://schemas.microsoft.com/office/drawing/2014/main" id="{C56210E0-0EE2-E8A9-1F23-3BE18981F35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14969" y="2472215"/>
            <a:ext cx="2857908" cy="2683949"/>
          </a:xfrm>
          <a:prstGeom prst="rect">
            <a:avLst/>
          </a:prstGeom>
        </p:spPr>
      </p:pic>
      <p:pic>
        <p:nvPicPr>
          <p:cNvPr id="24" name="Picture 23">
            <a:extLst>
              <a:ext uri="{FF2B5EF4-FFF2-40B4-BE49-F238E27FC236}">
                <a16:creationId xmlns:a16="http://schemas.microsoft.com/office/drawing/2014/main" id="{3C2397B0-53FA-BFAC-259A-EA504ADC395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594566" y="2472215"/>
            <a:ext cx="2857908" cy="2683949"/>
          </a:xfrm>
          <a:prstGeom prst="rect">
            <a:avLst/>
          </a:prstGeom>
        </p:spPr>
      </p:pic>
      <p:pic>
        <p:nvPicPr>
          <p:cNvPr id="23" name="Picture 22">
            <a:extLst>
              <a:ext uri="{FF2B5EF4-FFF2-40B4-BE49-F238E27FC236}">
                <a16:creationId xmlns:a16="http://schemas.microsoft.com/office/drawing/2014/main" id="{E13309A2-0697-BEA8-53A1-B76642E8911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090039" y="2429874"/>
            <a:ext cx="2857908" cy="2683949"/>
          </a:xfrm>
          <a:prstGeom prst="rect">
            <a:avLst/>
          </a:prstGeom>
        </p:spPr>
      </p:pic>
      <p:pic>
        <p:nvPicPr>
          <p:cNvPr id="22" name="Picture 21">
            <a:extLst>
              <a:ext uri="{FF2B5EF4-FFF2-40B4-BE49-F238E27FC236}">
                <a16:creationId xmlns:a16="http://schemas.microsoft.com/office/drawing/2014/main" id="{78976374-316E-E6FF-6664-270D5E12867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7998" y="2473890"/>
            <a:ext cx="2857908" cy="2683949"/>
          </a:xfrm>
          <a:prstGeom prst="rect">
            <a:avLst/>
          </a:prstGeom>
        </p:spPr>
      </p:pic>
      <p:sp>
        <p:nvSpPr>
          <p:cNvPr id="676" name="Google Shape;676;p41"/>
          <p:cNvSpPr txBox="1">
            <a:spLocks noGrp="1"/>
          </p:cNvSpPr>
          <p:nvPr>
            <p:ph type="subTitle" idx="1"/>
          </p:nvPr>
        </p:nvSpPr>
        <p:spPr>
          <a:xfrm>
            <a:off x="3120638" y="381064"/>
            <a:ext cx="6813414"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Health and Social Care</a:t>
            </a:r>
            <a:endParaRPr sz="4000" b="1" i="0" u="none" strike="noStrike" cap="none">
              <a:solidFill>
                <a:schemeClr val="dk2"/>
              </a:solidFill>
              <a:latin typeface="Calibri"/>
              <a:ea typeface="Calibri"/>
              <a:cs typeface="Calibri"/>
              <a:sym typeface="Calibri"/>
            </a:endParaRPr>
          </a:p>
        </p:txBody>
      </p:sp>
      <p:pic>
        <p:nvPicPr>
          <p:cNvPr id="677" name="Google Shape;677;p41"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678" name="Google Shape;678;p41"/>
          <p:cNvSpPr txBox="1"/>
          <p:nvPr/>
        </p:nvSpPr>
        <p:spPr>
          <a:xfrm>
            <a:off x="2199894" y="1721732"/>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Health and Social Care keep industries moving and the real difference technicians make in our lives.  </a:t>
            </a:r>
            <a:endParaRPr>
              <a:solidFill>
                <a:schemeClr val="dk1"/>
              </a:solidFill>
            </a:endParaRPr>
          </a:p>
        </p:txBody>
      </p:sp>
      <p:sp>
        <p:nvSpPr>
          <p:cNvPr id="680" name="Google Shape;680;p41"/>
          <p:cNvSpPr/>
          <p:nvPr/>
        </p:nvSpPr>
        <p:spPr>
          <a:xfrm>
            <a:off x="215254"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R078 Prosthetic and Orthotic</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Technician </a:t>
            </a:r>
            <a:endParaRPr sz="1800">
              <a:solidFill>
                <a:schemeClr val="dk2"/>
              </a:solidFill>
              <a:latin typeface="Calibri"/>
              <a:ea typeface="Calibri"/>
              <a:cs typeface="Calibri"/>
              <a:sym typeface="Calibri"/>
            </a:endParaRPr>
          </a:p>
        </p:txBody>
      </p:sp>
      <p:sp>
        <p:nvSpPr>
          <p:cNvPr id="681" name="Google Shape;681;p41"/>
          <p:cNvSpPr/>
          <p:nvPr/>
        </p:nvSpPr>
        <p:spPr>
          <a:xfrm>
            <a:off x="1818322" y="3548980"/>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R096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Veterinary Nurse</a:t>
            </a:r>
            <a:endParaRPr sz="1800">
              <a:solidFill>
                <a:schemeClr val="dk2"/>
              </a:solidFill>
              <a:latin typeface="Calibri"/>
              <a:ea typeface="Calibri"/>
              <a:cs typeface="Calibri"/>
              <a:sym typeface="Calibri"/>
            </a:endParaRPr>
          </a:p>
        </p:txBody>
      </p:sp>
      <p:sp>
        <p:nvSpPr>
          <p:cNvPr id="682" name="Google Shape;682;p41"/>
          <p:cNvSpPr/>
          <p:nvPr/>
        </p:nvSpPr>
        <p:spPr>
          <a:xfrm>
            <a:off x="350711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R101 Hospital Laboratory Technician</a:t>
            </a:r>
            <a:r>
              <a:rPr lang="en-GB" sz="1400">
                <a:solidFill>
                  <a:schemeClr val="dk2"/>
                </a:solidFill>
                <a:latin typeface="Calibri"/>
                <a:ea typeface="Calibri"/>
                <a:cs typeface="Calibri"/>
                <a:sym typeface="Calibri"/>
              </a:rPr>
              <a:t> </a:t>
            </a:r>
            <a:endParaRPr>
              <a:solidFill>
                <a:schemeClr val="dk2"/>
              </a:solidFill>
            </a:endParaRPr>
          </a:p>
        </p:txBody>
      </p:sp>
      <p:sp>
        <p:nvSpPr>
          <p:cNvPr id="683" name="Google Shape;683;p41"/>
          <p:cNvSpPr/>
          <p:nvPr/>
        </p:nvSpPr>
        <p:spPr>
          <a:xfrm>
            <a:off x="5176858" y="3546964"/>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R016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Radiography</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 Technician </a:t>
            </a:r>
            <a:endParaRPr sz="1400">
              <a:solidFill>
                <a:schemeClr val="dk2"/>
              </a:solidFill>
              <a:latin typeface="Calibri"/>
              <a:ea typeface="Calibri"/>
              <a:cs typeface="Calibri"/>
              <a:sym typeface="Calibri"/>
            </a:endParaRPr>
          </a:p>
        </p:txBody>
      </p:sp>
      <p:sp>
        <p:nvSpPr>
          <p:cNvPr id="684" name="Google Shape;684;p41"/>
          <p:cNvSpPr/>
          <p:nvPr/>
        </p:nvSpPr>
        <p:spPr>
          <a:xfrm>
            <a:off x="6875176" y="25862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R024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Clinical Coder</a:t>
            </a:r>
            <a:endParaRPr sz="1400">
              <a:solidFill>
                <a:schemeClr val="dk2"/>
              </a:solidFill>
              <a:latin typeface="Calibri"/>
              <a:ea typeface="Calibri"/>
              <a:cs typeface="Calibri"/>
              <a:sym typeface="Calibri"/>
            </a:endParaRPr>
          </a:p>
        </p:txBody>
      </p:sp>
      <p:sp>
        <p:nvSpPr>
          <p:cNvPr id="685" name="Google Shape;685;p41"/>
          <p:cNvSpPr/>
          <p:nvPr/>
        </p:nvSpPr>
        <p:spPr>
          <a:xfrm>
            <a:off x="8573493" y="3546964"/>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R071 Optical</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688" name="Google Shape;688;p41"/>
          <p:cNvSpPr txBox="1"/>
          <p:nvPr/>
        </p:nvSpPr>
        <p:spPr>
          <a:xfrm>
            <a:off x="329814"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689" name="Google Shape;689;p41" descr="Icon&#10;&#10;Description automatically generated"/>
          <p:cNvPicPr preferRelativeResize="0"/>
          <p:nvPr/>
        </p:nvPicPr>
        <p:blipFill rotWithShape="1">
          <a:blip r:embed="rId11">
            <a:alphaModFix/>
          </a:blip>
          <a:srcRect/>
          <a:stretch/>
        </p:blipFill>
        <p:spPr>
          <a:xfrm>
            <a:off x="1172143" y="1721988"/>
            <a:ext cx="711707" cy="711707"/>
          </a:xfrm>
          <a:prstGeom prst="rect">
            <a:avLst/>
          </a:prstGeom>
          <a:noFill/>
          <a:ln>
            <a:noFill/>
          </a:ln>
        </p:spPr>
      </p:pic>
      <p:sp>
        <p:nvSpPr>
          <p:cNvPr id="690" name="Google Shape;690;p41"/>
          <p:cNvSpPr/>
          <p:nvPr/>
        </p:nvSpPr>
        <p:spPr>
          <a:xfrm>
            <a:off x="10323225" y="2576773"/>
            <a:ext cx="1704450" cy="1618725"/>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R015 </a:t>
            </a:r>
            <a:endParaRPr/>
          </a:p>
          <a:p>
            <a:pPr marL="0" marR="0" lvl="0" indent="0" algn="ctr" rtl="0">
              <a:spcBef>
                <a:spcPts val="0"/>
              </a:spcBef>
              <a:spcAft>
                <a:spcPts val="0"/>
              </a:spcAft>
              <a:buNone/>
            </a:pPr>
            <a:r>
              <a:rPr lang="en-GB" sz="1300">
                <a:solidFill>
                  <a:schemeClr val="dk2"/>
                </a:solidFill>
                <a:latin typeface="Calibri"/>
                <a:ea typeface="Calibri"/>
                <a:cs typeface="Calibri"/>
                <a:sym typeface="Calibri"/>
                <a:hlinkClick r:id="rId12"/>
              </a:rPr>
              <a:t>Bioinformatics</a:t>
            </a:r>
            <a:r>
              <a:rPr lang="en-GB" sz="1400">
                <a:solidFill>
                  <a:schemeClr val="dk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Technician</a:t>
            </a:r>
            <a:endParaRPr sz="1800">
              <a:solidFill>
                <a:schemeClr val="dk2"/>
              </a:solidFill>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2983C2E3-61C0-E5EA-72A4-E3A917143C17}"/>
              </a:ext>
            </a:extLst>
          </p:cNvPr>
          <p:cNvPicPr>
            <a:picLocks noChangeAspect="1"/>
          </p:cNvPicPr>
          <p:nvPr/>
        </p:nvPicPr>
        <p:blipFill>
          <a:blip r:embed="rId13"/>
          <a:stretch>
            <a:fillRect/>
          </a:stretch>
        </p:blipFill>
        <p:spPr>
          <a:xfrm>
            <a:off x="1465735" y="5699793"/>
            <a:ext cx="2743200" cy="1028700"/>
          </a:xfrm>
          <a:prstGeom prst="rect">
            <a:avLst/>
          </a:prstGeom>
        </p:spPr>
      </p:pic>
      <p:sp>
        <p:nvSpPr>
          <p:cNvPr id="5" name="Google Shape;80;p13">
            <a:extLst>
              <a:ext uri="{FF2B5EF4-FFF2-40B4-BE49-F238E27FC236}">
                <a16:creationId xmlns:a16="http://schemas.microsoft.com/office/drawing/2014/main" id="{915D7D0F-8D4A-087B-52F5-49B9A1FCFE55}"/>
              </a:ext>
            </a:extLst>
          </p:cNvPr>
          <p:cNvSpPr/>
          <p:nvPr/>
        </p:nvSpPr>
        <p:spPr>
          <a:xfrm>
            <a:off x="7842650"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A10C55D1-6F78-E9AC-400A-317E7D3B5FA5}"/>
              </a:ext>
            </a:extLst>
          </p:cNvPr>
          <p:cNvSpPr/>
          <p:nvPr/>
        </p:nvSpPr>
        <p:spPr>
          <a:xfrm>
            <a:off x="10035495"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E992C6E-66DC-7D50-C5A7-7C95607DE74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149"/>
          <a:stretch/>
        </p:blipFill>
        <p:spPr>
          <a:xfrm>
            <a:off x="-1" y="2570043"/>
            <a:ext cx="2539297" cy="2683949"/>
          </a:xfrm>
          <a:prstGeom prst="rect">
            <a:avLst/>
          </a:prstGeom>
        </p:spPr>
      </p:pic>
      <p:pic>
        <p:nvPicPr>
          <p:cNvPr id="44" name="Picture 43">
            <a:extLst>
              <a:ext uri="{FF2B5EF4-FFF2-40B4-BE49-F238E27FC236}">
                <a16:creationId xmlns:a16="http://schemas.microsoft.com/office/drawing/2014/main" id="{FCC0EBA4-CD77-4E33-3859-08500C8D03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631294" y="2582285"/>
            <a:ext cx="2857908" cy="2683949"/>
          </a:xfrm>
          <a:prstGeom prst="rect">
            <a:avLst/>
          </a:prstGeom>
        </p:spPr>
      </p:pic>
      <p:pic>
        <p:nvPicPr>
          <p:cNvPr id="45" name="Picture 44">
            <a:extLst>
              <a:ext uri="{FF2B5EF4-FFF2-40B4-BE49-F238E27FC236}">
                <a16:creationId xmlns:a16="http://schemas.microsoft.com/office/drawing/2014/main" id="{A69CAA21-F203-9BB6-3E95-9A927B0D066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28873" y="2581137"/>
            <a:ext cx="2857908" cy="2683949"/>
          </a:xfrm>
          <a:prstGeom prst="rect">
            <a:avLst/>
          </a:prstGeom>
        </p:spPr>
      </p:pic>
      <p:pic>
        <p:nvPicPr>
          <p:cNvPr id="46" name="Picture 45">
            <a:extLst>
              <a:ext uri="{FF2B5EF4-FFF2-40B4-BE49-F238E27FC236}">
                <a16:creationId xmlns:a16="http://schemas.microsoft.com/office/drawing/2014/main" id="{EECA48D2-B7DE-5E49-E7DA-58E7BB00C64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0763"/>
          <a:stretch/>
        </p:blipFill>
        <p:spPr>
          <a:xfrm>
            <a:off x="10499069" y="2572689"/>
            <a:ext cx="1692931" cy="2683949"/>
          </a:xfrm>
          <a:prstGeom prst="rect">
            <a:avLst/>
          </a:prstGeom>
        </p:spPr>
      </p:pic>
      <p:sp>
        <p:nvSpPr>
          <p:cNvPr id="2" name="Title 1"/>
          <p:cNvSpPr>
            <a:spLocks noGrp="1"/>
          </p:cNvSpPr>
          <p:nvPr>
            <p:ph type="ctrTitle" idx="4294967295"/>
          </p:nvPr>
        </p:nvSpPr>
        <p:spPr>
          <a:xfrm>
            <a:off x="1123258" y="1806591"/>
            <a:ext cx="9144000" cy="258762"/>
          </a:xfrm>
          <a:prstGeom prst="rect">
            <a:avLst/>
          </a:prstGeom>
        </p:spPr>
        <p:txBody>
          <a:bodyPr lIns="91440" tIns="45720" rIns="91440" bIns="45720" anchor="t">
            <a:normAutofit fontScale="90000"/>
          </a:bodyPr>
          <a:lstStyle/>
          <a:p>
            <a:r>
              <a:rPr lang="en-GB" b="1">
                <a:solidFill>
                  <a:schemeClr val="tx2"/>
                </a:solidFill>
                <a:latin typeface="Calibri"/>
                <a:cs typeface="Calibri"/>
              </a:rPr>
              <a:t>Health and Social Care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ea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ea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6F5B129B-6B6B-B197-D6B5-1E3359BA03DF}"/>
              </a:ext>
            </a:extLst>
          </p:cNvPr>
          <p:cNvPicPr>
            <a:picLocks noChangeAspect="1"/>
          </p:cNvPicPr>
          <p:nvPr/>
        </p:nvPicPr>
        <p:blipFill>
          <a:blip r:embed="rId7"/>
          <a:stretch>
            <a:fillRect/>
          </a:stretch>
        </p:blipFill>
        <p:spPr>
          <a:xfrm>
            <a:off x="8941692" y="289664"/>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CAFCFBA-CB87-A637-937B-42FB114934B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056"/>
          <a:stretch/>
        </p:blipFill>
        <p:spPr>
          <a:xfrm>
            <a:off x="406393" y="4953907"/>
            <a:ext cx="2857908" cy="1904094"/>
          </a:xfrm>
          <a:prstGeom prst="rect">
            <a:avLst/>
          </a:prstGeom>
        </p:spPr>
      </p:pic>
      <p:pic>
        <p:nvPicPr>
          <p:cNvPr id="25" name="Picture 24">
            <a:extLst>
              <a:ext uri="{FF2B5EF4-FFF2-40B4-BE49-F238E27FC236}">
                <a16:creationId xmlns:a16="http://schemas.microsoft.com/office/drawing/2014/main" id="{822F4530-0136-CB69-E135-DA4531BB42A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056"/>
          <a:stretch/>
        </p:blipFill>
        <p:spPr>
          <a:xfrm>
            <a:off x="2826576" y="4953907"/>
            <a:ext cx="2857908" cy="1904094"/>
          </a:xfrm>
          <a:prstGeom prst="rect">
            <a:avLst/>
          </a:prstGeom>
        </p:spPr>
      </p:pic>
      <p:sp>
        <p:nvSpPr>
          <p:cNvPr id="2" name="Title 1"/>
          <p:cNvSpPr>
            <a:spLocks noGrp="1"/>
          </p:cNvSpPr>
          <p:nvPr>
            <p:ph type="ctrTitle" idx="4294967295"/>
          </p:nvPr>
        </p:nvSpPr>
        <p:spPr>
          <a:xfrm>
            <a:off x="1060906" y="1624644"/>
            <a:ext cx="6023207" cy="534148"/>
          </a:xfrm>
          <a:prstGeom prst="rect">
            <a:avLst/>
          </a:prstGeom>
        </p:spPr>
        <p:txBody>
          <a:bodyPr lIns="91440" tIns="45720" rIns="91440" bIns="45720" anchor="t">
            <a:noAutofit/>
          </a:bodyPr>
          <a:lstStyle/>
          <a:p>
            <a:r>
              <a:rPr lang="en-GB" sz="3600" b="1">
                <a:solidFill>
                  <a:schemeClr val="tx2"/>
                </a:solidFill>
                <a:latin typeface="Calibri"/>
                <a:ea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60580" y="2328324"/>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Nurse</a:t>
            </a:r>
            <a:br>
              <a:rPr lang="en-GB" sz="1400"/>
            </a:br>
            <a:r>
              <a:rPr lang="en-GB" sz="1400">
                <a:solidFill>
                  <a:schemeClr val="tx2"/>
                </a:solidFill>
              </a:rPr>
              <a:t>• Laboratory Scientist                                        </a:t>
            </a:r>
            <a:endParaRPr lang="en-GB" sz="1400">
              <a:solidFill>
                <a:schemeClr val="tx2"/>
              </a:solidFill>
              <a:cs typeface="Calibri"/>
            </a:endParaRPr>
          </a:p>
          <a:p>
            <a:pPr marL="0" indent="0">
              <a:lnSpc>
                <a:spcPct val="100000"/>
              </a:lnSpc>
              <a:spcBef>
                <a:spcPts val="0"/>
              </a:spcBef>
              <a:buNone/>
            </a:pPr>
            <a:r>
              <a:rPr lang="en-GB" sz="1400">
                <a:solidFill>
                  <a:schemeClr val="tx2"/>
                </a:solidFill>
              </a:rPr>
              <a:t>• Adult Care Worker </a:t>
            </a:r>
            <a:br>
              <a:rPr lang="en-GB" sz="1400"/>
            </a:br>
            <a:r>
              <a:rPr lang="en-GB" sz="1400">
                <a:solidFill>
                  <a:schemeClr val="tx2"/>
                </a:solidFill>
              </a:rPr>
              <a:t>• Early Years Assistant</a:t>
            </a:r>
            <a:endParaRPr lang="en-GB" sz="1400">
              <a:solidFill>
                <a:schemeClr val="tx2"/>
              </a:solidFill>
              <a:cs typeface="Calibri"/>
            </a:endParaRPr>
          </a:p>
          <a:p>
            <a:pPr marL="0" indent="0">
              <a:lnSpc>
                <a:spcPct val="100000"/>
              </a:lnSpc>
              <a:spcBef>
                <a:spcPts val="0"/>
              </a:spcBef>
              <a:buNone/>
            </a:pPr>
            <a:r>
              <a:rPr lang="en-GB" sz="1400">
                <a:solidFill>
                  <a:schemeClr val="tx2"/>
                </a:solidFill>
              </a:rPr>
              <a:t>• Dental Nurse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90070" y="2330299"/>
            <a:ext cx="6004622" cy="19760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cs typeface="Calibri"/>
              </a:rPr>
            </a:br>
            <a:r>
              <a:rPr lang="en-GB" sz="1400">
                <a:hlinkClick r:id="rId4"/>
              </a:rPr>
              <a:t>T Levels | National Careers Service</a:t>
            </a:r>
            <a:br>
              <a:rPr lang="en-GB" sz="1400" b="1">
                <a:cs typeface="Calibri"/>
              </a:rPr>
            </a:br>
            <a:r>
              <a:rPr lang="en-GB" sz="1400">
                <a:hlinkClick r:id="rId5"/>
              </a:rPr>
              <a:t>T Levels | Education and Childcare </a:t>
            </a:r>
            <a:r>
              <a:rPr lang="en-GB" sz="1400"/>
              <a:t> </a:t>
            </a:r>
            <a:br>
              <a:rPr lang="en-GB" sz="1400"/>
            </a:br>
            <a:r>
              <a:rPr lang="en-GB" sz="1400">
                <a:hlinkClick r:id="rId6"/>
              </a:rPr>
              <a:t>T Levels | Health </a:t>
            </a:r>
            <a:r>
              <a:rPr lang="en-GB" sz="1400"/>
              <a:t> </a:t>
            </a:r>
            <a:endParaRPr lang="en-GB" sz="1400">
              <a:ea typeface="+mn-lt"/>
              <a:cs typeface="+mn-lt"/>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90070" y="4431379"/>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500">
                <a:hlinkClick r:id="rId7"/>
              </a:rPr>
              <a:t>Vocational Technical Qualifications (VTQs) | National Careers Servic</a:t>
            </a:r>
            <a:r>
              <a:rPr lang="en-GB" sz="1600">
                <a:hlinkClick r:id="rId7"/>
              </a:rPr>
              <a:t>e</a:t>
            </a:r>
            <a:endParaRPr lang="en-GB" sz="1600"/>
          </a:p>
          <a:p>
            <a:pPr marL="0" indent="0">
              <a:lnSpc>
                <a:spcPct val="100000"/>
              </a:lnSpc>
              <a:buNone/>
            </a:pPr>
            <a:r>
              <a:rPr lang="en-GB" sz="1400">
                <a:solidFill>
                  <a:schemeClr val="tx2"/>
                </a:solidFill>
                <a:cs typeface="Calibri"/>
              </a:rPr>
              <a:t>• Adult Care</a:t>
            </a:r>
            <a:br>
              <a:rPr lang="en-GB" sz="1400">
                <a:cs typeface="Calibri"/>
              </a:rPr>
            </a:br>
            <a:r>
              <a:rPr lang="en-GB" sz="1400">
                <a:solidFill>
                  <a:schemeClr val="tx2"/>
                </a:solidFill>
                <a:cs typeface="Calibri"/>
              </a:rPr>
              <a:t>• Dental Nursing</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3242870" y="2970518"/>
            <a:ext cx="2705100" cy="1169551"/>
          </a:xfrm>
          <a:prstGeom prst="rect">
            <a:avLst/>
          </a:prstGeom>
        </p:spPr>
        <p:txBody>
          <a:bodyPr wrap="square" lIns="91440" tIns="45720" rIns="91440" bIns="45720" anchor="t">
            <a:spAutoFit/>
          </a:bodyPr>
          <a:lstStyle/>
          <a:p>
            <a:r>
              <a:rPr lang="en-GB" sz="1400">
                <a:solidFill>
                  <a:schemeClr val="tx2"/>
                </a:solidFill>
              </a:rPr>
              <a:t>• Optical Assistant</a:t>
            </a:r>
            <a:endParaRPr lang="en-US" sz="1400">
              <a:solidFill>
                <a:schemeClr val="tx2"/>
              </a:solidFill>
            </a:endParaRPr>
          </a:p>
          <a:p>
            <a:r>
              <a:rPr lang="en-GB" sz="1400">
                <a:solidFill>
                  <a:schemeClr val="tx2"/>
                </a:solidFill>
              </a:rPr>
              <a:t>• Health Care Assistant</a:t>
            </a:r>
            <a:br>
              <a:rPr lang="en-GB" sz="1400"/>
            </a:br>
            <a:r>
              <a:rPr lang="en-GB" sz="1400">
                <a:solidFill>
                  <a:schemeClr val="tx2"/>
                </a:solidFill>
              </a:rPr>
              <a:t>• Childcare Assistant</a:t>
            </a:r>
            <a:endParaRPr lang="en-US" sz="1400">
              <a:solidFill>
                <a:schemeClr val="tx2"/>
              </a:solidFill>
            </a:endParaRPr>
          </a:p>
          <a:p>
            <a:r>
              <a:rPr lang="en-GB" sz="1400">
                <a:solidFill>
                  <a:schemeClr val="tx2"/>
                </a:solidFill>
              </a:rPr>
              <a:t>• Nursery Assistant</a:t>
            </a:r>
            <a:br>
              <a:rPr lang="en-GB" sz="1400"/>
            </a:br>
            <a:endParaRPr lang="en-GB"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71281" y="6005043"/>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8">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583443"/>
            <a:ext cx="2995863" cy="707886"/>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0F1A36B2-EC58-55A8-FFBA-2D883FC80CEC}"/>
              </a:ext>
            </a:extLst>
          </p:cNvPr>
          <p:cNvSpPr txBox="1"/>
          <p:nvPr/>
        </p:nvSpPr>
        <p:spPr>
          <a:xfrm>
            <a:off x="6193971" y="564687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Healthcare Support</a:t>
            </a:r>
            <a:r>
              <a:rPr lang="en-GB" sz="1400">
                <a:solidFill>
                  <a:srgbClr val="000000"/>
                </a:solidFill>
                <a:cs typeface="Calibri"/>
              </a:rPr>
              <a:t>​</a:t>
            </a:r>
            <a:br>
              <a:rPr lang="en-GB" sz="1400">
                <a:cs typeface="Calibri"/>
              </a:rPr>
            </a:br>
            <a:r>
              <a:rPr lang="en-GB" sz="1400">
                <a:solidFill>
                  <a:srgbClr val="484A47"/>
                </a:solidFill>
              </a:rPr>
              <a:t>• End of Life Care</a:t>
            </a:r>
            <a:endParaRPr lang="en-GB" sz="1400">
              <a:solidFill>
                <a:srgbClr val="000000"/>
              </a:solidFill>
              <a:cs typeface="Calibri"/>
            </a:endParaRPr>
          </a:p>
        </p:txBody>
      </p:sp>
      <p:sp>
        <p:nvSpPr>
          <p:cNvPr id="7" name="TextBox 6">
            <a:extLst>
              <a:ext uri="{FF2B5EF4-FFF2-40B4-BE49-F238E27FC236}">
                <a16:creationId xmlns:a16="http://schemas.microsoft.com/office/drawing/2014/main" id="{DC6133F8-B77C-9314-8A60-27317BDFD686}"/>
              </a:ext>
            </a:extLst>
          </p:cNvPr>
          <p:cNvSpPr txBox="1"/>
          <p:nvPr/>
        </p:nvSpPr>
        <p:spPr>
          <a:xfrm>
            <a:off x="8409713" y="533556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Mental Health Care</a:t>
            </a:r>
            <a:r>
              <a:rPr lang="en-GB" sz="1400">
                <a:solidFill>
                  <a:srgbClr val="000000"/>
                </a:solidFill>
                <a:cs typeface="Calibri"/>
              </a:rPr>
              <a:t>​</a:t>
            </a:r>
            <a:br>
              <a:rPr lang="en-GB" sz="1400">
                <a:cs typeface="Calibri"/>
              </a:rPr>
            </a:br>
            <a:r>
              <a:rPr lang="en-GB" sz="1400">
                <a:solidFill>
                  <a:srgbClr val="484A47"/>
                </a:solidFill>
              </a:rPr>
              <a:t>• Pharmaceutical Science</a:t>
            </a:r>
            <a:endParaRPr lang="en-GB" sz="1400">
              <a:solidFill>
                <a:srgbClr val="000000"/>
              </a:solidFill>
              <a:cs typeface="Calibri"/>
            </a:endParaRPr>
          </a:p>
        </p:txBody>
      </p:sp>
      <p:sp>
        <p:nvSpPr>
          <p:cNvPr id="8" name="TextBox 7">
            <a:extLst>
              <a:ext uri="{FF2B5EF4-FFF2-40B4-BE49-F238E27FC236}">
                <a16:creationId xmlns:a16="http://schemas.microsoft.com/office/drawing/2014/main" id="{4C79381D-0800-46CA-7685-C8C861CBE519}"/>
              </a:ext>
            </a:extLst>
          </p:cNvPr>
          <p:cNvSpPr txBox="1"/>
          <p:nvPr/>
        </p:nvSpPr>
        <p:spPr>
          <a:xfrm>
            <a:off x="8409714" y="5778248"/>
            <a:ext cx="36775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Leadership for</a:t>
            </a:r>
            <a:r>
              <a:rPr lang="en-GB" sz="1400">
                <a:solidFill>
                  <a:srgbClr val="484A47"/>
                </a:solidFill>
                <a:cs typeface="Calibri"/>
              </a:rPr>
              <a:t> Health and Social Care and </a:t>
            </a:r>
            <a:endParaRPr lang="en-GB" sz="1400">
              <a:solidFill>
                <a:srgbClr val="000000"/>
              </a:solidFill>
              <a:cs typeface="Calibri"/>
            </a:endParaRPr>
          </a:p>
          <a:p>
            <a:r>
              <a:rPr lang="en-GB" sz="1400">
                <a:solidFill>
                  <a:srgbClr val="484A47"/>
                </a:solidFill>
                <a:cs typeface="Calibri"/>
              </a:rPr>
              <a:t>   Children and Young People's Services</a:t>
            </a:r>
            <a:endParaRPr lang="en-GB" sz="1400">
              <a:solidFill>
                <a:srgbClr val="000000"/>
              </a:solidFill>
              <a:cs typeface="Calibri"/>
            </a:endParaRPr>
          </a:p>
        </p:txBody>
      </p:sp>
      <p:pic>
        <p:nvPicPr>
          <p:cNvPr id="14" name="Picture 3" descr="Text&#10;&#10;Description automatically generated">
            <a:extLst>
              <a:ext uri="{FF2B5EF4-FFF2-40B4-BE49-F238E27FC236}">
                <a16:creationId xmlns:a16="http://schemas.microsoft.com/office/drawing/2014/main" id="{086C0D9A-0C66-32E9-2EAC-770A10805D43}"/>
              </a:ext>
            </a:extLst>
          </p:cNvPr>
          <p:cNvPicPr>
            <a:picLocks noChangeAspect="1"/>
          </p:cNvPicPr>
          <p:nvPr/>
        </p:nvPicPr>
        <p:blipFill>
          <a:blip r:embed="rId9"/>
          <a:stretch>
            <a:fillRect/>
          </a:stretch>
        </p:blipFill>
        <p:spPr>
          <a:xfrm>
            <a:off x="8941692" y="289664"/>
            <a:ext cx="1114425" cy="1143000"/>
          </a:xfrm>
          <a:prstGeom prst="rect">
            <a:avLst/>
          </a:prstGeom>
        </p:spPr>
      </p:pic>
      <p:sp>
        <p:nvSpPr>
          <p:cNvPr id="9" name="Subtitle 2">
            <a:extLst>
              <a:ext uri="{FF2B5EF4-FFF2-40B4-BE49-F238E27FC236}">
                <a16:creationId xmlns:a16="http://schemas.microsoft.com/office/drawing/2014/main" id="{19207EB3-778F-8943-3829-447F74BD2AFA}"/>
              </a:ext>
            </a:extLst>
          </p:cNvPr>
          <p:cNvSpPr txBox="1">
            <a:spLocks/>
          </p:cNvSpPr>
          <p:nvPr/>
        </p:nvSpPr>
        <p:spPr>
          <a:xfrm>
            <a:off x="8935898" y="2724436"/>
            <a:ext cx="6004622" cy="8855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400">
                <a:hlinkClick r:id="rId10"/>
              </a:rPr>
              <a:t>T Levels | </a:t>
            </a:r>
            <a:r>
              <a:rPr lang="en-GB" sz="1400">
                <a:ea typeface="+mn-lt"/>
                <a:cs typeface="+mn-lt"/>
                <a:hlinkClick r:id="rId10"/>
              </a:rPr>
              <a:t>Healthcare Science </a:t>
            </a:r>
            <a:r>
              <a:rPr lang="en-GB" sz="1400">
                <a:ea typeface="+mn-lt"/>
                <a:cs typeface="+mn-lt"/>
              </a:rPr>
              <a:t> </a:t>
            </a:r>
          </a:p>
          <a:p>
            <a:pPr>
              <a:buNone/>
            </a:pPr>
            <a:r>
              <a:rPr lang="en-GB" sz="1400">
                <a:hlinkClick r:id="rId11"/>
              </a:rPr>
              <a:t>T Levels | </a:t>
            </a:r>
            <a:r>
              <a:rPr lang="en-GB" sz="1400">
                <a:ea typeface="+mn-lt"/>
                <a:cs typeface="+mn-lt"/>
                <a:hlinkClick r:id="rId11"/>
              </a:rPr>
              <a:t>Science</a:t>
            </a:r>
            <a:endParaRPr lang="en-GB" sz="1400">
              <a:cs typeface="Calibri"/>
              <a:hlinkClick r:id="" action="ppaction://noaction"/>
            </a:endParaRPr>
          </a:p>
          <a:p>
            <a:pPr>
              <a:buNone/>
            </a:pPr>
            <a:r>
              <a:rPr lang="en-GB" sz="1400">
                <a:hlinkClick r:id="rId12"/>
              </a:rPr>
              <a:t>T Levels | </a:t>
            </a:r>
            <a:r>
              <a:rPr lang="en-GB" sz="1400">
                <a:cs typeface="Calibri"/>
                <a:hlinkClick r:id="rId12"/>
              </a:rPr>
              <a:t>Animal Care and Management</a:t>
            </a:r>
            <a:endParaRPr lang="en-GB" sz="1400">
              <a:ea typeface="+mn-lt"/>
              <a:cs typeface="+mn-lt"/>
            </a:endParaRPr>
          </a:p>
          <a:p>
            <a:pPr marL="0" indent="0">
              <a:lnSpc>
                <a:spcPct val="120000"/>
              </a:lnSpc>
              <a:spcBef>
                <a:spcPts val="0"/>
              </a:spcBef>
              <a:buNone/>
            </a:pPr>
            <a:endParaRPr lang="en-GB" sz="1600">
              <a:solidFill>
                <a:srgbClr val="05A8A7"/>
              </a:solidFill>
              <a:cs typeface="Calibri"/>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Tree>
    <p:extLst>
      <p:ext uri="{BB962C8B-B14F-4D97-AF65-F5344CB8AC3E}">
        <p14:creationId xmlns:p14="http://schemas.microsoft.com/office/powerpoint/2010/main" val="7048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315AC08-5FCC-12E3-7F61-DF56BF5D6D7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177"/>
          <a:stretch/>
        </p:blipFill>
        <p:spPr>
          <a:xfrm>
            <a:off x="460933" y="4661905"/>
            <a:ext cx="2857908" cy="2196095"/>
          </a:xfrm>
          <a:prstGeom prst="rect">
            <a:avLst/>
          </a:prstGeom>
        </p:spPr>
      </p:pic>
      <p:pic>
        <p:nvPicPr>
          <p:cNvPr id="22" name="Picture 21">
            <a:extLst>
              <a:ext uri="{FF2B5EF4-FFF2-40B4-BE49-F238E27FC236}">
                <a16:creationId xmlns:a16="http://schemas.microsoft.com/office/drawing/2014/main" id="{00051793-EC1E-9A00-84B1-9C0AA14BF34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177"/>
          <a:stretch/>
        </p:blipFill>
        <p:spPr>
          <a:xfrm>
            <a:off x="2881116" y="4661905"/>
            <a:ext cx="2857908" cy="2196095"/>
          </a:xfrm>
          <a:prstGeom prst="rect">
            <a:avLst/>
          </a:prstGeom>
        </p:spPr>
      </p:pic>
      <p:sp>
        <p:nvSpPr>
          <p:cNvPr id="2" name="Title 1"/>
          <p:cNvSpPr>
            <a:spLocks noGrp="1"/>
          </p:cNvSpPr>
          <p:nvPr>
            <p:ph type="ctrTitle" idx="4294967295"/>
          </p:nvPr>
        </p:nvSpPr>
        <p:spPr>
          <a:xfrm>
            <a:off x="1739691" y="1783481"/>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Complementary Health Care</a:t>
            </a:r>
            <a:br>
              <a:rPr lang="en-GB" sz="1400">
                <a:cs typeface="Calibri"/>
              </a:rPr>
            </a:br>
            <a:r>
              <a:rPr lang="en-GB" sz="1400">
                <a:solidFill>
                  <a:schemeClr val="tx2"/>
                </a:solidFill>
                <a:cs typeface="Calibri"/>
              </a:rPr>
              <a:t>• Associate Ambulance Practice</a:t>
            </a:r>
            <a:br>
              <a:rPr lang="en-GB" sz="1400">
                <a:cs typeface="Calibri"/>
              </a:rPr>
            </a:br>
            <a:r>
              <a:rPr lang="en-GB" sz="1400">
                <a:solidFill>
                  <a:schemeClr val="tx2"/>
                </a:solidFill>
                <a:cs typeface="Calibri"/>
              </a:rPr>
              <a:t>• Counselling</a:t>
            </a:r>
            <a:br>
              <a:rPr lang="en-GB" sz="1400">
                <a:cs typeface="Calibri"/>
              </a:rPr>
            </a:br>
            <a:r>
              <a:rPr lang="en-GB" sz="1400">
                <a:solidFill>
                  <a:schemeClr val="tx2"/>
                </a:solidFill>
                <a:cs typeface="Calibri"/>
              </a:rPr>
              <a:t>• Health and Social Wellbeing</a:t>
            </a:r>
            <a:endParaRPr lang="en-GB">
              <a:solidFill>
                <a:schemeClr val="tx2"/>
              </a:solidFill>
              <a:cs typeface="Calibri"/>
            </a:endParaRPr>
          </a:p>
          <a:p>
            <a:pPr marL="0" indent="0" algn="l">
              <a:buNone/>
            </a:pPr>
            <a:endParaRPr lang="en-GB">
              <a:solidFill>
                <a:schemeClr val="tx2"/>
              </a:solidFill>
              <a:cs typeface="Calibri"/>
            </a:endParaRPr>
          </a:p>
          <a:p>
            <a:pPr marL="0" indent="0" algn="l">
              <a:buNone/>
            </a:pPr>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739" y="1621407"/>
            <a:ext cx="823980" cy="823980"/>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 Health and Social Care and Childcare</a:t>
            </a:r>
          </a:p>
          <a:p>
            <a:pPr marL="0" indent="0">
              <a:spcBef>
                <a:spcPts val="0"/>
              </a:spcBef>
              <a:buNone/>
            </a:pPr>
            <a:r>
              <a:rPr lang="en-GB" sz="1400">
                <a:solidFill>
                  <a:schemeClr val="tx2"/>
                </a:solidFill>
                <a:cs typeface="Calibri"/>
              </a:rPr>
              <a:t>• Applied Science</a:t>
            </a:r>
          </a:p>
          <a:p>
            <a:pPr marL="0" indent="0" algn="l">
              <a:spcBef>
                <a:spcPts val="0"/>
              </a:spcBef>
              <a:buNone/>
            </a:pPr>
            <a:r>
              <a:rPr lang="en-GB" sz="1400">
                <a:solidFill>
                  <a:schemeClr val="tx2"/>
                </a:solidFill>
                <a:cs typeface="Calibri"/>
              </a:rPr>
              <a:t>• Biology</a:t>
            </a:r>
          </a:p>
          <a:p>
            <a:pPr marL="0" indent="0" algn="l">
              <a:spcBef>
                <a:spcPts val="0"/>
              </a:spcBef>
              <a:buNone/>
            </a:pPr>
            <a:endParaRPr lang="en-GB" sz="1400">
              <a:solidFill>
                <a:schemeClr val="tx2"/>
              </a:solidFill>
              <a:cs typeface="Calibri"/>
            </a:endParaRP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53545" y="3550591"/>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 </a:t>
            </a:r>
            <a:br>
              <a:rPr lang="en-GB">
                <a:cs typeface="Calibri"/>
              </a:rPr>
            </a:br>
            <a:r>
              <a:rPr lang="en-GB" sz="1400">
                <a:hlinkClick r:id="rId7"/>
              </a:rPr>
              <a:t>Higher education | National Careers Service</a:t>
            </a:r>
            <a:br>
              <a:rPr lang="en-GB" sz="1400"/>
            </a:br>
            <a:r>
              <a:rPr lang="en-GB" sz="1400">
                <a:hlinkClick r:id="rId8"/>
              </a:rPr>
              <a:t>You can explore undergraduate courses in Health and Social Care</a:t>
            </a:r>
            <a:r>
              <a:rPr lang="en-GB" sz="1400"/>
              <a:t> </a:t>
            </a:r>
            <a:br>
              <a:rPr lang="en-GB" sz="1400"/>
            </a:br>
            <a:endParaRPr lang="en-GB" sz="1400"/>
          </a:p>
          <a:p>
            <a:pPr marL="0" indent="0">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Adult Nursing</a:t>
            </a:r>
            <a:br>
              <a:rPr lang="en-GB" sz="1400">
                <a:cs typeface="Calibri"/>
              </a:rPr>
            </a:br>
            <a:r>
              <a:rPr lang="en-GB" sz="1400">
                <a:solidFill>
                  <a:schemeClr val="tx2"/>
                </a:solidFill>
                <a:cs typeface="Calibri"/>
              </a:rPr>
              <a:t>• Chiropractic </a:t>
            </a:r>
            <a:br>
              <a:rPr lang="en-GB" sz="1400">
                <a:cs typeface="Calibri"/>
              </a:rPr>
            </a:br>
            <a:r>
              <a:rPr lang="en-GB" sz="1400">
                <a:solidFill>
                  <a:schemeClr val="tx2"/>
                </a:solidFill>
                <a:cs typeface="Calibri"/>
              </a:rPr>
              <a:t>• Adult Health and Social Care </a:t>
            </a:r>
            <a:br>
              <a:rPr lang="en-GB" sz="1400">
                <a:cs typeface="Calibri"/>
              </a:rPr>
            </a:br>
            <a:r>
              <a:rPr lang="en-GB" sz="1400">
                <a:solidFill>
                  <a:schemeClr val="tx2"/>
                </a:solidFill>
                <a:cs typeface="Calibri"/>
              </a:rPr>
              <a:t>• Advance Dental Nursing Professional Practice</a:t>
            </a:r>
            <a:br>
              <a:rPr lang="en-GB" sz="1400">
                <a:cs typeface="Calibri"/>
              </a:rPr>
            </a:br>
            <a:r>
              <a:rPr lang="en-GB" sz="1400">
                <a:solidFill>
                  <a:schemeClr val="tx2"/>
                </a:solidFill>
                <a:cs typeface="Calibri"/>
              </a:rPr>
              <a:t>• Adult and Mental Health Nursing</a:t>
            </a:r>
            <a:endParaRPr lang="en-GB">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252322" y="1721988"/>
            <a:ext cx="2995863"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1D31C976-D36D-9A44-7BC2-C9D6B2C256CF}"/>
              </a:ext>
            </a:extLst>
          </p:cNvPr>
          <p:cNvSpPr txBox="1"/>
          <p:nvPr/>
        </p:nvSpPr>
        <p:spPr>
          <a:xfrm>
            <a:off x="3235037" y="3633354"/>
            <a:ext cx="295101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Healthcare</a:t>
            </a:r>
            <a:r>
              <a:rPr lang="en-GB" sz="1400">
                <a:solidFill>
                  <a:srgbClr val="484A47"/>
                </a:solidFill>
                <a:cs typeface="Calibri"/>
              </a:rPr>
              <a:t> Practice</a:t>
            </a:r>
            <a:r>
              <a:rPr lang="en-GB" sz="1400">
                <a:solidFill>
                  <a:srgbClr val="000000"/>
                </a:solidFill>
                <a:cs typeface="Calibri"/>
              </a:rPr>
              <a:t>​</a:t>
            </a:r>
            <a:br>
              <a:rPr lang="en-GB" sz="1400">
                <a:cs typeface="Calibri"/>
              </a:rPr>
            </a:br>
            <a:r>
              <a:rPr lang="en-GB" sz="1400">
                <a:solidFill>
                  <a:srgbClr val="484A47"/>
                </a:solidFill>
              </a:rPr>
              <a:t>• Health and Psychosocial Studies</a:t>
            </a:r>
            <a:r>
              <a:rPr lang="en-GB" sz="1400">
                <a:solidFill>
                  <a:srgbClr val="000000"/>
                </a:solidFill>
                <a:cs typeface="Calibri"/>
              </a:rPr>
              <a:t>​</a:t>
            </a:r>
            <a:br>
              <a:rPr lang="en-GB" sz="1400">
                <a:cs typeface="Calibri"/>
              </a:rPr>
            </a:br>
            <a:r>
              <a:rPr lang="en-GB" sz="1400">
                <a:solidFill>
                  <a:srgbClr val="484A47"/>
                </a:solidFill>
              </a:rPr>
              <a:t>• Health, Welfare and Social Sciences</a:t>
            </a:r>
            <a:r>
              <a:rPr lang="en-GB" sz="1400">
                <a:solidFill>
                  <a:srgbClr val="000000"/>
                </a:solidFill>
                <a:cs typeface="Calibri"/>
              </a:rPr>
              <a:t>​</a:t>
            </a:r>
            <a:br>
              <a:rPr lang="en-GB" sz="1400">
                <a:cs typeface="Calibri"/>
              </a:rPr>
            </a:br>
            <a:r>
              <a:rPr lang="en-GB" sz="1400">
                <a:solidFill>
                  <a:srgbClr val="484A47"/>
                </a:solidFill>
              </a:rPr>
              <a:t>• Working with Children,</a:t>
            </a:r>
            <a:r>
              <a:rPr lang="en-GB" sz="1400">
                <a:solidFill>
                  <a:srgbClr val="484A47"/>
                </a:solidFill>
                <a:cs typeface="Calibri"/>
              </a:rPr>
              <a:t> Young </a:t>
            </a:r>
            <a:endParaRPr lang="en-GB" sz="1400">
              <a:solidFill>
                <a:srgbClr val="05A8A7"/>
              </a:solidFill>
              <a:cs typeface="Calibri"/>
            </a:endParaRPr>
          </a:p>
          <a:p>
            <a:r>
              <a:rPr lang="en-GB" sz="1400">
                <a:solidFill>
                  <a:srgbClr val="484A47"/>
                </a:solidFill>
                <a:cs typeface="Calibri"/>
              </a:rPr>
              <a:t>   People and Families</a:t>
            </a:r>
            <a:r>
              <a:rPr lang="en-GB" sz="1400">
                <a:solidFill>
                  <a:srgbClr val="000000"/>
                </a:solidFill>
                <a:cs typeface="Calibri"/>
              </a:rPr>
              <a:t>​</a:t>
            </a:r>
            <a:endParaRPr lang="en-GB" sz="1400">
              <a:cs typeface="Calibri"/>
            </a:endParaRPr>
          </a:p>
        </p:txBody>
      </p:sp>
      <p:sp>
        <p:nvSpPr>
          <p:cNvPr id="6" name="TextBox 5">
            <a:extLst>
              <a:ext uri="{FF2B5EF4-FFF2-40B4-BE49-F238E27FC236}">
                <a16:creationId xmlns:a16="http://schemas.microsoft.com/office/drawing/2014/main" id="{B5DC21C2-0A03-94E9-E2D6-90C7388AF6C9}"/>
              </a:ext>
            </a:extLst>
          </p:cNvPr>
          <p:cNvSpPr txBox="1"/>
          <p:nvPr/>
        </p:nvSpPr>
        <p:spPr>
          <a:xfrm>
            <a:off x="282286" y="4490604"/>
            <a:ext cx="29250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Early Childhood Education and Care</a:t>
            </a:r>
            <a:r>
              <a:rPr lang="en-GB" sz="1400">
                <a:solidFill>
                  <a:srgbClr val="000000"/>
                </a:solidFill>
              </a:rPr>
              <a:t>​</a:t>
            </a:r>
            <a:endParaRPr lang="en-GB" sz="1400"/>
          </a:p>
        </p:txBody>
      </p:sp>
      <p:sp>
        <p:nvSpPr>
          <p:cNvPr id="7" name="TextBox 6">
            <a:extLst>
              <a:ext uri="{FF2B5EF4-FFF2-40B4-BE49-F238E27FC236}">
                <a16:creationId xmlns:a16="http://schemas.microsoft.com/office/drawing/2014/main" id="{377E9D35-8D79-5F76-A118-BCA44A3567BB}"/>
              </a:ext>
            </a:extLst>
          </p:cNvPr>
          <p:cNvSpPr txBox="1"/>
          <p:nvPr/>
        </p:nvSpPr>
        <p:spPr>
          <a:xfrm>
            <a:off x="9789969" y="4793673"/>
            <a:ext cx="38775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Accelerated Nursing </a:t>
            </a:r>
            <a:endParaRPr lang="en-GB" sz="1400">
              <a:solidFill>
                <a:srgbClr val="05A8A7"/>
              </a:solidFill>
            </a:endParaRPr>
          </a:p>
          <a:p>
            <a:r>
              <a:rPr lang="en-GB" sz="1400">
                <a:solidFill>
                  <a:srgbClr val="484A47"/>
                </a:solidFill>
              </a:rPr>
              <a:t>   (Children and Young People</a:t>
            </a:r>
            <a:r>
              <a:rPr lang="en-GB" sz="1400">
                <a:solidFill>
                  <a:srgbClr val="000000"/>
                </a:solidFill>
                <a:cs typeface="Calibri"/>
              </a:rPr>
              <a:t>​)</a:t>
            </a:r>
            <a:br>
              <a:rPr lang="en-GB" sz="1400">
                <a:cs typeface="Calibri"/>
              </a:rPr>
            </a:br>
            <a:r>
              <a:rPr lang="en-GB" sz="1400">
                <a:solidFill>
                  <a:srgbClr val="484A47"/>
                </a:solidFill>
              </a:rPr>
              <a:t>• Accelerated Nursing  </a:t>
            </a:r>
            <a:endParaRPr lang="en-GB" sz="1400">
              <a:solidFill>
                <a:srgbClr val="05A8A7"/>
              </a:solidFill>
            </a:endParaRPr>
          </a:p>
          <a:p>
            <a:r>
              <a:rPr lang="en-GB" sz="1400">
                <a:solidFill>
                  <a:srgbClr val="484A47"/>
                </a:solidFill>
              </a:rPr>
              <a:t>   (Mental Health) </a:t>
            </a:r>
            <a:r>
              <a:rPr lang="en-GB" sz="1400">
                <a:solidFill>
                  <a:srgbClr val="000000"/>
                </a:solidFill>
                <a:cs typeface="Calibri"/>
              </a:rPr>
              <a:t>​</a:t>
            </a:r>
            <a:endParaRPr lang="en-GB" sz="1400">
              <a:cs typeface="Calibri"/>
            </a:endParaRPr>
          </a:p>
        </p:txBody>
      </p:sp>
      <p:sp>
        <p:nvSpPr>
          <p:cNvPr id="11" name="TextBox 10">
            <a:extLst>
              <a:ext uri="{FF2B5EF4-FFF2-40B4-BE49-F238E27FC236}">
                <a16:creationId xmlns:a16="http://schemas.microsoft.com/office/drawing/2014/main" id="{7AAE70B6-79B6-6E09-F70F-BB92EFBA75E3}"/>
              </a:ext>
            </a:extLst>
          </p:cNvPr>
          <p:cNvSpPr txBox="1"/>
          <p:nvPr/>
        </p:nvSpPr>
        <p:spPr>
          <a:xfrm>
            <a:off x="9789969" y="565092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Early Childhood Studies</a:t>
            </a:r>
            <a:r>
              <a:rPr lang="en-GB" sz="1400">
                <a:solidFill>
                  <a:srgbClr val="000000"/>
                </a:solidFill>
              </a:rPr>
              <a:t>​</a:t>
            </a:r>
            <a:r>
              <a:rPr lang="en-GB" sz="1400">
                <a:solidFill>
                  <a:srgbClr val="000000"/>
                </a:solidFill>
                <a:cs typeface="Calibri"/>
              </a:rPr>
              <a:t>​</a:t>
            </a:r>
            <a:br>
              <a:rPr lang="en-GB" sz="1400">
                <a:solidFill>
                  <a:srgbClr val="000000"/>
                </a:solidFill>
                <a:cs typeface="Calibri"/>
              </a:rPr>
            </a:br>
            <a:r>
              <a:rPr lang="en-GB" sz="1400">
                <a:solidFill>
                  <a:srgbClr val="484A47"/>
                </a:solidFill>
              </a:rPr>
              <a:t>• Applied Care Practice</a:t>
            </a:r>
            <a:r>
              <a:rPr lang="en-GB" sz="1400">
                <a:solidFill>
                  <a:srgbClr val="000000"/>
                </a:solidFill>
                <a:cs typeface="Calibri"/>
              </a:rPr>
              <a:t>​</a:t>
            </a:r>
            <a:endParaRPr lang="en-GB" sz="1400"/>
          </a:p>
        </p:txBody>
      </p:sp>
      <p:pic>
        <p:nvPicPr>
          <p:cNvPr id="14" name="Picture 3" descr="Text&#10;&#10;Description automatically generated">
            <a:extLst>
              <a:ext uri="{FF2B5EF4-FFF2-40B4-BE49-F238E27FC236}">
                <a16:creationId xmlns:a16="http://schemas.microsoft.com/office/drawing/2014/main" id="{2FF3A565-E107-6FBE-4CB8-88A4642E9BEF}"/>
              </a:ext>
            </a:extLst>
          </p:cNvPr>
          <p:cNvPicPr>
            <a:picLocks noChangeAspect="1"/>
          </p:cNvPicPr>
          <p:nvPr/>
        </p:nvPicPr>
        <p:blipFill>
          <a:blip r:embed="rId9"/>
          <a:stretch>
            <a:fillRect/>
          </a:stretch>
        </p:blipFill>
        <p:spPr>
          <a:xfrm>
            <a:off x="8941692" y="289664"/>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22901" y="1783910"/>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74" y="1675678"/>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a:t>
            </a:r>
            <a:r>
              <a:rPr lang="en-GB" b="1">
                <a:cs typeface="Calibri"/>
              </a:rPr>
              <a:t>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a:solidFill>
                <a:srgbClr val="05A8A7"/>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338473" y="1730060"/>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2240784C-CC0D-4AFC-AA7A-1B199BBBA94D}"/>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5A44511D-E11C-E517-C742-52D79851ACD3}"/>
              </a:ext>
            </a:extLst>
          </p:cNvPr>
          <p:cNvPicPr>
            <a:picLocks noChangeAspect="1"/>
          </p:cNvPicPr>
          <p:nvPr/>
        </p:nvPicPr>
        <p:blipFill>
          <a:blip r:embed="rId14"/>
          <a:stretch>
            <a:fillRect/>
          </a:stretch>
        </p:blipFill>
        <p:spPr>
          <a:xfrm>
            <a:off x="8941692" y="289664"/>
            <a:ext cx="1114425" cy="1143000"/>
          </a:xfrm>
          <a:prstGeom prst="rect">
            <a:avLst/>
          </a:prstGeom>
        </p:spPr>
      </p:pic>
    </p:spTree>
    <p:extLst>
      <p:ext uri="{BB962C8B-B14F-4D97-AF65-F5344CB8AC3E}">
        <p14:creationId xmlns:p14="http://schemas.microsoft.com/office/powerpoint/2010/main" val="4252777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2E08A6B-E5DC-3CC7-EB70-3F69AE94800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2016"/>
          <a:stretch/>
        </p:blipFill>
        <p:spPr>
          <a:xfrm>
            <a:off x="10534861" y="2632388"/>
            <a:ext cx="1657139" cy="2683949"/>
          </a:xfrm>
          <a:prstGeom prst="rect">
            <a:avLst/>
          </a:prstGeom>
        </p:spPr>
      </p:pic>
      <p:pic>
        <p:nvPicPr>
          <p:cNvPr id="22" name="Picture 21">
            <a:extLst>
              <a:ext uri="{FF2B5EF4-FFF2-40B4-BE49-F238E27FC236}">
                <a16:creationId xmlns:a16="http://schemas.microsoft.com/office/drawing/2014/main" id="{8B58097C-2176-BFFB-663F-3E43C287314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435"/>
          <a:stretch/>
        </p:blipFill>
        <p:spPr>
          <a:xfrm>
            <a:off x="3419572" y="4964079"/>
            <a:ext cx="2857908" cy="1893922"/>
          </a:xfrm>
          <a:prstGeom prst="rect">
            <a:avLst/>
          </a:prstGeom>
        </p:spPr>
      </p:pic>
      <p:pic>
        <p:nvPicPr>
          <p:cNvPr id="23" name="Picture 22">
            <a:extLst>
              <a:ext uri="{FF2B5EF4-FFF2-40B4-BE49-F238E27FC236}">
                <a16:creationId xmlns:a16="http://schemas.microsoft.com/office/drawing/2014/main" id="{DA22F689-17C3-80F6-CB7B-8405E3C3324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435"/>
          <a:stretch/>
        </p:blipFill>
        <p:spPr>
          <a:xfrm>
            <a:off x="5839755" y="4964079"/>
            <a:ext cx="2857908" cy="1893922"/>
          </a:xfrm>
          <a:prstGeom prst="rect">
            <a:avLst/>
          </a:prstGeom>
        </p:spPr>
      </p:pic>
      <p:sp>
        <p:nvSpPr>
          <p:cNvPr id="2" name="Title 1"/>
          <p:cNvSpPr>
            <a:spLocks noGrp="1"/>
          </p:cNvSpPr>
          <p:nvPr>
            <p:ph type="ctrTitle" idx="4294967295"/>
          </p:nvPr>
        </p:nvSpPr>
        <p:spPr>
          <a:xfrm>
            <a:off x="833433" y="1877501"/>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10145667" cy="3059681"/>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Health Studies</a:t>
            </a:r>
          </a:p>
          <a:p>
            <a:pPr marL="0" indent="0">
              <a:buNone/>
            </a:pPr>
            <a:r>
              <a:rPr lang="en-GB" sz="1500">
                <a:hlinkClick r:id="rId4"/>
              </a:rPr>
              <a:t>Rankings (thecompleteuniversityguide.co.uk) (Health Studies)</a:t>
            </a:r>
            <a:endParaRPr lang="en-GB" sz="1500">
              <a:cs typeface="Calibri"/>
            </a:endParaRPr>
          </a:p>
          <a:p>
            <a:pPr marL="0" indent="0" algn="l">
              <a:buNone/>
            </a:pPr>
            <a:r>
              <a:rPr lang="en-GB" sz="1500" b="1">
                <a:solidFill>
                  <a:schemeClr val="tx2"/>
                </a:solidFill>
                <a:cs typeface="Calibri"/>
              </a:rPr>
              <a:t>Filter by:</a:t>
            </a: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86564"/>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C02436C1-527D-12A8-8969-78F6A91B69B2}"/>
              </a:ext>
            </a:extLst>
          </p:cNvPr>
          <p:cNvPicPr>
            <a:picLocks noChangeAspect="1"/>
          </p:cNvPicPr>
          <p:nvPr/>
        </p:nvPicPr>
        <p:blipFill>
          <a:blip r:embed="rId5"/>
          <a:stretch>
            <a:fillRect/>
          </a:stretch>
        </p:blipFill>
        <p:spPr>
          <a:xfrm>
            <a:off x="8145941" y="310480"/>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213578" y="1715282"/>
            <a:ext cx="4479450" cy="1200329"/>
          </a:xfrm>
          <a:prstGeom prst="rect">
            <a:avLst/>
          </a:prstGeom>
          <a:noFill/>
        </p:spPr>
        <p:txBody>
          <a:bodyPr wrap="square" lIns="91440" tIns="45720" rIns="91440" bIns="45720" rtlCol="0" anchor="t">
            <a:spAutoFit/>
          </a:bodyPr>
          <a:lstStyle/>
          <a:p>
            <a:r>
              <a:rPr lang="en-US" sz="3600" b="1">
                <a:solidFill>
                  <a:schemeClr val="bg1"/>
                </a:solidFill>
              </a:rPr>
              <a:t>Why Health and </a:t>
            </a:r>
            <a:br>
              <a:rPr lang="en-US" sz="3600" b="1">
                <a:solidFill>
                  <a:schemeClr val="bg1"/>
                </a:solidFill>
              </a:rPr>
            </a:br>
            <a:r>
              <a:rPr lang="en-US" sz="3600" b="1">
                <a:solidFill>
                  <a:schemeClr val="bg1"/>
                </a:solidFill>
              </a:rPr>
              <a:t>Social Care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Health and Social Care?</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13579" y="3068072"/>
            <a:ext cx="4127139" cy="2846933"/>
          </a:xfrm>
          <a:prstGeom prst="rect">
            <a:avLst/>
          </a:prstGeom>
          <a:noFill/>
          <a:ln>
            <a:noFill/>
          </a:ln>
        </p:spPr>
        <p:txBody>
          <a:bodyPr wrap="square" lIns="91440" tIns="45720" rIns="91440" bIns="45720" rtlCol="0" anchor="t">
            <a:spAutoFit/>
          </a:bodyPr>
          <a:lstStyle/>
          <a:p>
            <a:r>
              <a:rPr lang="en-GB" sz="2500" b="1">
                <a:solidFill>
                  <a:srgbClr val="EC5F65"/>
                </a:solidFill>
              </a:rPr>
              <a:t>Have you ever considered where studying Health and Social Care can take you? </a:t>
            </a:r>
          </a:p>
          <a:p>
            <a:endParaRPr lang="en-GB" sz="2400">
              <a:solidFill>
                <a:schemeClr val="accent2"/>
              </a:solidFill>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Health and Social Care an important subject?</a:t>
            </a:r>
            <a:endParaRPr lang="en-GB">
              <a:solidFill>
                <a:schemeClr val="tx2"/>
              </a:solidFill>
              <a:cs typeface="Calibri"/>
            </a:endParaRPr>
          </a:p>
          <a:p>
            <a:pPr algn="ctr"/>
            <a:r>
              <a:rPr lang="en-GB" sz="1100" b="1">
                <a:solidFill>
                  <a:schemeClr val="tx2"/>
                </a:solidFill>
                <a:ea typeface="+mn-lt"/>
                <a:cs typeface="+mn-lt"/>
                <a:hlinkClick r:id="rId4"/>
              </a:rPr>
              <a:t>Why study a career in </a:t>
            </a: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Health and Social Care?</a:t>
            </a:r>
            <a:endParaRPr lang="en-GB" sz="1100" b="1">
              <a:solidFill>
                <a:schemeClr val="tx2"/>
              </a:solidFill>
              <a:ea typeface="+mn-lt"/>
              <a:cs typeface="+mn-lt"/>
              <a:hlinkClick r:id="rId4"/>
            </a:endParaRPr>
          </a:p>
          <a:p>
            <a:pPr algn="ctr"/>
            <a:r>
              <a:rPr lang="en-GB" sz="1100" b="1">
                <a:solidFill>
                  <a:schemeClr val="tx2"/>
                </a:solidFill>
                <a:ea typeface="+mn-lt"/>
                <a:cs typeface="+mn-lt"/>
              </a:rPr>
              <a:t>Bournemouth University - YouTube</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36086" y="1715282"/>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36087" y="2590530"/>
            <a:ext cx="2900023" cy="1908215"/>
          </a:xfrm>
          <a:prstGeom prst="rect">
            <a:avLst/>
          </a:prstGeom>
          <a:noFill/>
          <a:ln>
            <a:noFill/>
          </a:ln>
        </p:spPr>
        <p:txBody>
          <a:bodyPr wrap="square" lIns="91440" tIns="45720" rIns="91440" bIns="45720" rtlCol="0" anchor="t">
            <a:spAutoFit/>
          </a:bodyPr>
          <a:lstStyle/>
          <a:p>
            <a:r>
              <a:rPr lang="en-GB" sz="2500" b="1">
                <a:solidFill>
                  <a:srgbClr val="EC5F65"/>
                </a:solidFill>
              </a:rPr>
              <a:t>Have you ever considered if higher education is right for you? </a:t>
            </a:r>
          </a:p>
          <a:p>
            <a:endParaRPr lang="en-GB">
              <a:solidFill>
                <a:srgbClr val="595957"/>
              </a:solidFill>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92051" y="1293471"/>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30763"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2D2249B9-A813-EB1F-C5CE-9CB9EBDF8325}"/>
              </a:ext>
            </a:extLst>
          </p:cNvPr>
          <p:cNvPicPr>
            <a:picLocks noChangeAspect="1"/>
          </p:cNvPicPr>
          <p:nvPr/>
        </p:nvPicPr>
        <p:blipFill rotWithShape="1">
          <a:blip r:embed="rId6"/>
          <a:srcRect l="14136" t="26470" r="7045" b="24265"/>
          <a:stretch/>
        </p:blipFill>
        <p:spPr>
          <a:xfrm>
            <a:off x="8427176" y="134861"/>
            <a:ext cx="2162166" cy="957133"/>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669542" y="1791127"/>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3CB22387-32B5-101D-B257-AF101C848DD4}"/>
              </a:ext>
            </a:extLst>
          </p:cNvPr>
          <p:cNvPicPr>
            <a:picLocks noChangeAspect="1"/>
          </p:cNvPicPr>
          <p:nvPr/>
        </p:nvPicPr>
        <p:blipFill rotWithShape="1">
          <a:blip r:embed="rId5"/>
          <a:srcRect l="14136" t="26470" r="7045" b="24265"/>
          <a:stretch/>
        </p:blipFill>
        <p:spPr>
          <a:xfrm>
            <a:off x="8399634" y="134861"/>
            <a:ext cx="2162166" cy="957133"/>
          </a:xfrm>
          <a:prstGeom prst="rect">
            <a:avLst/>
          </a:prstGeom>
        </p:spPr>
      </p:pic>
      <p:sp>
        <p:nvSpPr>
          <p:cNvPr id="8" name="TextBox 7">
            <a:extLst>
              <a:ext uri="{FF2B5EF4-FFF2-40B4-BE49-F238E27FC236}">
                <a16:creationId xmlns:a16="http://schemas.microsoft.com/office/drawing/2014/main" id="{65B5143F-2035-99B2-A5DE-051E735EC56A}"/>
              </a:ext>
            </a:extLst>
          </p:cNvPr>
          <p:cNvSpPr txBox="1"/>
          <p:nvPr/>
        </p:nvSpPr>
        <p:spPr>
          <a:xfrm>
            <a:off x="136086" y="1715282"/>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endParaRPr>
          </a:p>
        </p:txBody>
      </p:sp>
      <p:sp>
        <p:nvSpPr>
          <p:cNvPr id="11" name="TextBox 10">
            <a:extLst>
              <a:ext uri="{FF2B5EF4-FFF2-40B4-BE49-F238E27FC236}">
                <a16:creationId xmlns:a16="http://schemas.microsoft.com/office/drawing/2014/main" id="{C3EF4281-149E-04E2-BAC9-7C3E8896DE25}"/>
              </a:ext>
            </a:extLst>
          </p:cNvPr>
          <p:cNvSpPr txBox="1"/>
          <p:nvPr/>
        </p:nvSpPr>
        <p:spPr>
          <a:xfrm>
            <a:off x="136087" y="2590530"/>
            <a:ext cx="2900023" cy="1908215"/>
          </a:xfrm>
          <a:prstGeom prst="rect">
            <a:avLst/>
          </a:prstGeom>
          <a:noFill/>
          <a:ln>
            <a:noFill/>
          </a:ln>
        </p:spPr>
        <p:txBody>
          <a:bodyPr wrap="square" lIns="91440" tIns="45720" rIns="91440" bIns="45720" rtlCol="0" anchor="t">
            <a:spAutoFit/>
          </a:bodyPr>
          <a:lstStyle/>
          <a:p>
            <a:r>
              <a:rPr lang="en-GB" sz="2500" b="1">
                <a:solidFill>
                  <a:srgbClr val="EC5F65"/>
                </a:solidFill>
              </a:rPr>
              <a:t>Have you ever considered if higher education is right for you? </a:t>
            </a:r>
          </a:p>
          <a:p>
            <a:endParaRPr lang="en-GB">
              <a:solidFill>
                <a:srgbClr val="595957"/>
              </a:solidFill>
            </a:endParaRPr>
          </a:p>
        </p:txBody>
      </p:sp>
      <p:sp>
        <p:nvSpPr>
          <p:cNvPr id="13" name="TextBox 12">
            <a:extLst>
              <a:ext uri="{FF2B5EF4-FFF2-40B4-BE49-F238E27FC236}">
                <a16:creationId xmlns:a16="http://schemas.microsoft.com/office/drawing/2014/main" id="{792B21A0-FAE4-4F8D-F7C4-C4DE6859AB2F}"/>
              </a:ext>
            </a:extLst>
          </p:cNvPr>
          <p:cNvSpPr txBox="1"/>
          <p:nvPr/>
        </p:nvSpPr>
        <p:spPr>
          <a:xfrm>
            <a:off x="130763"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047845" y="929467"/>
            <a:ext cx="2504137"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4A47"/>
              </a:solidFill>
            </a:endParaRPr>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096072" y="964850"/>
            <a:ext cx="2273532" cy="571521"/>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rgbClr val="484A47"/>
                </a:solidFill>
                <a:cs typeface="Calibri"/>
              </a:rPr>
              <a:t>Job in 10 years time (related to Health and Social Care):</a:t>
            </a:r>
          </a:p>
          <a:p>
            <a:pPr>
              <a:lnSpc>
                <a:spcPct val="170000"/>
              </a:lnSpc>
            </a:pPr>
            <a:r>
              <a:rPr lang="en-GB" sz="2500" b="1">
                <a:solidFill>
                  <a:srgbClr val="484A47"/>
                </a:solidFill>
                <a:cs typeface="Calibri"/>
              </a:rPr>
              <a:t>__________________________________________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09510" y="2145966"/>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10255" y="1424937"/>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58" y="1440615"/>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3203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0852"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2831"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7078"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7661"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13894"/>
            <a:ext cx="3728047" cy="530404"/>
          </a:xfrm>
          <a:prstGeom prst="rect">
            <a:avLst/>
          </a:prstGeom>
        </p:spPr>
        <p:txBody>
          <a:bodyPr vert="horz" lIns="91440" tIns="45720" rIns="91440" bIns="45720" rtlCol="0" anchor="t">
            <a:normAutofit fontScale="25000" lnSpcReduction="20000"/>
          </a:bodyPr>
          <a:lstStyle/>
          <a:p>
            <a:pPr marL="0" indent="0" algn="ctr">
              <a:buNone/>
            </a:pPr>
            <a:r>
              <a:rPr lang="en-GB" sz="5400" b="1">
                <a:solidFill>
                  <a:schemeClr val="tx2"/>
                </a:solidFill>
                <a:cs typeface="Calibri"/>
              </a:rPr>
              <a:t>Subject chosen (related to </a:t>
            </a:r>
            <a:br>
              <a:rPr lang="en-GB" sz="5400" b="1">
                <a:solidFill>
                  <a:schemeClr val="tx2"/>
                </a:solidFill>
                <a:cs typeface="Calibri"/>
              </a:rPr>
            </a:br>
            <a:r>
              <a:rPr lang="en-GB" sz="5400" b="1">
                <a:solidFill>
                  <a:schemeClr val="tx2"/>
                </a:solidFill>
                <a:cs typeface="Calibri"/>
              </a:rPr>
              <a:t>Health and Social Care):</a:t>
            </a:r>
          </a:p>
          <a:p>
            <a:pPr marL="0" indent="0" algn="ctr">
              <a:lnSpc>
                <a:spcPct val="120000"/>
              </a:lnSpc>
              <a:spcBef>
                <a:spcPts val="600"/>
              </a:spcBef>
              <a:buNone/>
            </a:pPr>
            <a:r>
              <a:rPr lang="en-GB" sz="1600" b="1">
                <a:solidFill>
                  <a:schemeClr val="tx2"/>
                </a:solidFill>
                <a:cs typeface="Calibri"/>
              </a:rPr>
              <a:t>_____________________________________________________________________________________</a:t>
            </a:r>
            <a:endParaRPr lang="en-GB" sz="1600" b="1">
              <a:solidFill>
                <a:schemeClr val="tx2"/>
              </a:solidFill>
              <a:ea typeface="Calibri" panose="020F0502020204030204"/>
              <a:cs typeface="Calibri"/>
            </a:endParaRP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4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65733" y="2200205"/>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61916" y="1437852"/>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910" y="1457140"/>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64148" y="1647325"/>
            <a:ext cx="1022303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Health and Social Care</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278153"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157"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56845" y="2443371"/>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291068" y="1683242"/>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409" y="1679422"/>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36085" y="2212000"/>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74830" y="2853753"/>
            <a:ext cx="2282105" cy="3170099"/>
          </a:xfrm>
          <a:prstGeom prst="rect">
            <a:avLst/>
          </a:prstGeom>
          <a:noFill/>
        </p:spPr>
        <p:txBody>
          <a:bodyPr wrap="square" lIns="91440" tIns="45720" rIns="91440" bIns="45720" rtlCol="0" anchor="t">
            <a:spAutoFit/>
          </a:bodyPr>
          <a:lstStyle/>
          <a:p>
            <a:r>
              <a:rPr lang="en-GB" sz="2500" b="1"/>
              <a:t>Here are three key skills needed for a career that uses </a:t>
            </a:r>
            <a:endParaRPr lang="en-US" sz="2500">
              <a:cs typeface="Calibri"/>
            </a:endParaRPr>
          </a:p>
          <a:p>
            <a:endParaRPr lang="en-GB" sz="2500" b="1">
              <a:cs typeface="Calibri"/>
            </a:endParaRPr>
          </a:p>
          <a:p>
            <a:r>
              <a:rPr lang="en-GB" sz="2500" b="1">
                <a:solidFill>
                  <a:schemeClr val="tx2"/>
                </a:solidFill>
              </a:rPr>
              <a:t>Health and Social Care</a:t>
            </a:r>
            <a:endParaRPr lang="en-GB" sz="2500">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3666603329"/>
              </p:ext>
            </p:extLst>
          </p:nvPr>
        </p:nvGraphicFramePr>
        <p:xfrm>
          <a:off x="3796185" y="2111888"/>
          <a:ext cx="8192615" cy="441931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kern="1200" noProof="0">
                          <a:solidFill>
                            <a:srgbClr val="E5362A"/>
                          </a:solidFill>
                          <a:effectLst/>
                          <a:latin typeface="Calibri"/>
                        </a:rPr>
                        <a:t>The oral transmission of information or ideas</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sng" strike="noStrike" noProof="0">
                          <a:solidFill>
                            <a:srgbClr val="E5362A"/>
                          </a:solidFill>
                          <a:effectLst/>
                          <a:hlinkClick r:id="rId3">
                            <a:extLst>
                              <a:ext uri="{A12FA001-AC4F-418D-AE19-62706E023703}">
                                <ahyp:hlinkClr xmlns:ahyp="http://schemas.microsoft.com/office/drawing/2018/hyperlinkcolor" val="tx"/>
                              </a:ext>
                            </a:extLst>
                          </a:hlinkClick>
                        </a:rPr>
                        <a:t>Watch here</a:t>
                      </a:r>
                      <a:endParaRPr lang="en-US" sz="1600" b="0" i="0" u="sng" strike="noStrike" noProof="0">
                        <a:solidFill>
                          <a:srgbClr val="E5362A"/>
                        </a:solidFill>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E5362A"/>
                          </a:solidFill>
                          <a:effectLst/>
                          <a:hlinkClick r:id="rId4">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E5362A"/>
                          </a:solidFill>
                          <a:effectLst/>
                          <a:hlinkClick r:id="rId5">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b="0" i="0" u="none" strike="noStrike" kern="1200" noProof="0">
                          <a:solidFill>
                            <a:srgbClr val="E5362A"/>
                          </a:solidFill>
                          <a:effectLst/>
                          <a:latin typeface="Calibri"/>
                          <a:hlinkClick r:id="rId6">
                            <a:extLst>
                              <a:ext uri="{A12FA001-AC4F-418D-AE19-62706E023703}">
                                <ahyp:hlinkClr xmlns:ahyp="http://schemas.microsoft.com/office/drawing/2018/hyperlinkcolor" val="tx"/>
                              </a:ext>
                            </a:extLst>
                          </a:hlinkClick>
                        </a:rPr>
                        <a:t>Short Lesson Speaking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C90F50"/>
                          </a:solidFill>
                          <a:effectLst/>
                          <a:latin typeface="Calibri"/>
                        </a:rPr>
                        <a:t>The receiving, retaining and processing of information or ideas</a:t>
                      </a:r>
                      <a:endParaRPr lang="en-US" b="1">
                        <a:solidFill>
                          <a:srgbClr val="C90F50"/>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a:lnSpc>
                          <a:spcPct val="107000"/>
                        </a:lnSpc>
                        <a:spcBef>
                          <a:spcPts val="0"/>
                        </a:spcBef>
                        <a:spcAft>
                          <a:spcPts val="800"/>
                        </a:spcAft>
                        <a:buNone/>
                        <a:tabLst/>
                        <a:defRPr/>
                      </a:pPr>
                      <a:r>
                        <a:rPr lang="en-GB" sz="1600" b="0" i="0" u="sng" strike="noStrike" noProof="0">
                          <a:solidFill>
                            <a:srgbClr val="C90F50"/>
                          </a:solidFill>
                          <a:effectLst/>
                          <a:latin typeface="Calibri"/>
                          <a:hlinkClick r:id="rId7">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Bef>
                          <a:spcPts val="800"/>
                        </a:spcBef>
                        <a:spcAft>
                          <a:spcPts val="800"/>
                        </a:spcAft>
                        <a:buNone/>
                      </a:pPr>
                      <a:r>
                        <a:rPr lang="en-GB" sz="1600" b="0" i="0" u="none" strike="noStrike" noProof="0">
                          <a:solidFill>
                            <a:srgbClr val="C90F50"/>
                          </a:solidFill>
                          <a:effectLst/>
                          <a:latin typeface="Calibri"/>
                          <a:hlinkClick r:id="rId8">
                            <a:extLst>
                              <a:ext uri="{A12FA001-AC4F-418D-AE19-62706E023703}">
                                <ahyp:hlinkClr xmlns:ahyp="http://schemas.microsoft.com/office/drawing/2018/hyperlinkcolor" val="tx"/>
                              </a:ext>
                            </a:extLst>
                          </a:hlinkClick>
                        </a:rPr>
                        <a:t>Short Lesson Listening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C90F50"/>
                          </a:solidFill>
                          <a:effectLst/>
                          <a:latin typeface="Calibri"/>
                          <a:hlinkClick r:id="rId9">
                            <a:extLst>
                              <a:ext uri="{A12FA001-AC4F-418D-AE19-62706E023703}">
                                <ahyp:hlinkClr xmlns:ahyp="http://schemas.microsoft.com/office/drawing/2018/hyperlinkcolor" val="tx"/>
                              </a:ext>
                            </a:extLst>
                          </a:hlinkClick>
                        </a:rPr>
                        <a:t>Short Lesson Listening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C90F50"/>
                          </a:solidFill>
                          <a:effectLst/>
                          <a:latin typeface="Calibri"/>
                          <a:hlinkClick r:id="rId10">
                            <a:extLst>
                              <a:ext uri="{A12FA001-AC4F-418D-AE19-62706E023703}">
                                <ahyp:hlinkClr xmlns:ahyp="http://schemas.microsoft.com/office/drawing/2018/hyperlinkcolor" val="tx"/>
                              </a:ext>
                            </a:extLst>
                          </a:hlinkClick>
                        </a:rPr>
                        <a:t>Short Lesson Listening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lvl="0">
                        <a:lnSpc>
                          <a:spcPct val="107000"/>
                        </a:lnSpc>
                        <a:spcAft>
                          <a:spcPts val="800"/>
                        </a:spcAft>
                        <a:buNone/>
                      </a:pPr>
                      <a:r>
                        <a:rPr lang="en-GB" sz="1400" b="1" i="0" u="none" strike="noStrike" noProof="0">
                          <a:solidFill>
                            <a:srgbClr val="91C155"/>
                          </a:solidFill>
                          <a:effectLst/>
                          <a:latin typeface="Calibri"/>
                        </a:rPr>
                        <a:t>The ability to use tactics and strategies to overcome setbacks and achieve goals</a:t>
                      </a:r>
                      <a:endParaRPr lang="en-GB" sz="1400" b="1">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11">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12">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13">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defTabSz="914400" rtl="0">
                        <a:lnSpc>
                          <a:spcPct val="107000"/>
                        </a:lnSpc>
                        <a:spcAft>
                          <a:spcPts val="800"/>
                        </a:spcAft>
                        <a:buNone/>
                      </a:pPr>
                      <a:endParaRPr lang="en-US" sz="1050" u="sng" kern="1200">
                        <a:solidFill>
                          <a:srgbClr val="91C155"/>
                        </a:solidFill>
                        <a:effectLst/>
                        <a:latin typeface="Calibri"/>
                        <a:ea typeface="Calibri"/>
                        <a:cs typeface="Times New Roman"/>
                        <a:hlinkClick r:id="rId14" invalidUrl="http:///">
                          <a:extLst>
                            <a:ext uri="{A12FA001-AC4F-418D-AE19-62706E023703}">
                              <ahyp:hlinkClr xmlns:ahyp="http://schemas.microsoft.com/office/drawing/2018/hyperlinkcolor" val="tx"/>
                            </a:ext>
                          </a:extLst>
                        </a:hlinkClick>
                      </a:endParaRPr>
                    </a:p>
                    <a:p>
                      <a:pPr marL="0" lvl="0" algn="l">
                        <a:lnSpc>
                          <a:spcPct val="107000"/>
                        </a:lnSpc>
                        <a:spcAft>
                          <a:spcPts val="800"/>
                        </a:spcAft>
                        <a:buNone/>
                      </a:pPr>
                      <a:r>
                        <a:rPr lang="en-US" sz="1600" b="0" i="0" u="none" strike="noStrike" kern="1200" noProof="0">
                          <a:solidFill>
                            <a:srgbClr val="91C155"/>
                          </a:solidFill>
                          <a:effectLst/>
                          <a:hlinkClick r:id="rId15">
                            <a:extLst>
                              <a:ext uri="{A12FA001-AC4F-418D-AE19-62706E023703}">
                                <ahyp:hlinkClr xmlns:ahyp="http://schemas.microsoft.com/office/drawing/2018/hyperlinkcolor" val="tx"/>
                              </a:ext>
                            </a:extLst>
                          </a:hlinkClick>
                        </a:rPr>
                        <a:t>Short Lesson Staying Positive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174831" y="1502429"/>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174" y="1500519"/>
            <a:ext cx="711706" cy="711706"/>
          </a:xfrm>
          <a:prstGeom prst="rect">
            <a:avLst/>
          </a:prstGeom>
        </p:spPr>
      </p:pic>
      <p:pic>
        <p:nvPicPr>
          <p:cNvPr id="9" name="Picture 4" descr="A picture containing icon&#10;&#10;Description automatically generated">
            <a:extLst>
              <a:ext uri="{FF2B5EF4-FFF2-40B4-BE49-F238E27FC236}">
                <a16:creationId xmlns:a16="http://schemas.microsoft.com/office/drawing/2014/main" id="{BD3BC2C1-4216-804D-0ABD-078362909EAA}"/>
              </a:ext>
            </a:extLst>
          </p:cNvPr>
          <p:cNvPicPr>
            <a:picLocks noChangeAspect="1"/>
          </p:cNvPicPr>
          <p:nvPr/>
        </p:nvPicPr>
        <p:blipFill>
          <a:blip r:embed="rId17"/>
          <a:stretch>
            <a:fillRect/>
          </a:stretch>
        </p:blipFill>
        <p:spPr>
          <a:xfrm>
            <a:off x="2871788" y="3096925"/>
            <a:ext cx="733425" cy="733425"/>
          </a:xfrm>
          <a:prstGeom prst="rect">
            <a:avLst/>
          </a:prstGeom>
        </p:spPr>
      </p:pic>
      <p:pic>
        <p:nvPicPr>
          <p:cNvPr id="10" name="Picture 8" descr="A picture containing logo&#10;&#10;Description automatically generated">
            <a:extLst>
              <a:ext uri="{FF2B5EF4-FFF2-40B4-BE49-F238E27FC236}">
                <a16:creationId xmlns:a16="http://schemas.microsoft.com/office/drawing/2014/main" id="{2F802A87-3F9A-0086-6578-39C2650C23FC}"/>
              </a:ext>
            </a:extLst>
          </p:cNvPr>
          <p:cNvPicPr>
            <a:picLocks noChangeAspect="1"/>
          </p:cNvPicPr>
          <p:nvPr/>
        </p:nvPicPr>
        <p:blipFill>
          <a:blip r:embed="rId18"/>
          <a:stretch>
            <a:fillRect/>
          </a:stretch>
        </p:blipFill>
        <p:spPr>
          <a:xfrm>
            <a:off x="2831456" y="4277085"/>
            <a:ext cx="771525" cy="771525"/>
          </a:xfrm>
          <a:prstGeom prst="rect">
            <a:avLst/>
          </a:prstGeom>
        </p:spPr>
      </p:pic>
      <p:pic>
        <p:nvPicPr>
          <p:cNvPr id="8" name="Picture 8" descr="A picture containing text, pool ball&#10;&#10;Description automatically generated">
            <a:extLst>
              <a:ext uri="{FF2B5EF4-FFF2-40B4-BE49-F238E27FC236}">
                <a16:creationId xmlns:a16="http://schemas.microsoft.com/office/drawing/2014/main" id="{F7A3B02E-EEA4-3AC9-22A3-28E62D809A79}"/>
              </a:ext>
            </a:extLst>
          </p:cNvPr>
          <p:cNvPicPr>
            <a:picLocks noChangeAspect="1"/>
          </p:cNvPicPr>
          <p:nvPr/>
        </p:nvPicPr>
        <p:blipFill>
          <a:blip r:embed="rId19"/>
          <a:stretch>
            <a:fillRect/>
          </a:stretch>
        </p:blipFill>
        <p:spPr>
          <a:xfrm>
            <a:off x="2817675" y="5471027"/>
            <a:ext cx="790575" cy="79057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88645" y="323986"/>
            <a:ext cx="1877759" cy="564491"/>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308061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4BA21C-38F4-7C2C-D486-66A34597B45E}"/>
              </a:ext>
            </a:extLst>
          </p:cNvPr>
          <p:cNvSpPr txBox="1"/>
          <p:nvPr/>
        </p:nvSpPr>
        <p:spPr>
          <a:xfrm>
            <a:off x="149000" y="1489513"/>
            <a:ext cx="2995863" cy="707886"/>
          </a:xfrm>
          <a:prstGeom prst="rect">
            <a:avLst/>
          </a:prstGeom>
          <a:noFill/>
        </p:spPr>
        <p:txBody>
          <a:bodyPr wrap="square" rtlCol="0">
            <a:spAutoFit/>
          </a:bodyPr>
          <a:lstStyle/>
          <a:p>
            <a:r>
              <a:rPr lang="en-US" sz="4000">
                <a:solidFill>
                  <a:schemeClr val="bg1"/>
                </a:solidFill>
              </a:rPr>
              <a:t>8|</a:t>
            </a:r>
          </a:p>
        </p:txBody>
      </p:sp>
      <p:pic>
        <p:nvPicPr>
          <p:cNvPr id="7" name="Picture 6" descr="Icon&#10;&#10;Description automatically generated">
            <a:extLst>
              <a:ext uri="{FF2B5EF4-FFF2-40B4-BE49-F238E27FC236}">
                <a16:creationId xmlns:a16="http://schemas.microsoft.com/office/drawing/2014/main" id="{3C53AA86-F9D0-FD03-50E9-0AA3A7AFA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43" y="1487603"/>
            <a:ext cx="711706" cy="711706"/>
          </a:xfrm>
          <a:prstGeom prst="rect">
            <a:avLst/>
          </a:prstGeom>
        </p:spPr>
      </p:pic>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02188766"/>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11" y="3430412"/>
            <a:ext cx="1469877" cy="1527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DF8C406C-6DF3-B8B4-A8E0-D2DD7D3320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8645" y="323986"/>
            <a:ext cx="1877759" cy="564491"/>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450064830"/>
              </p:ext>
            </p:extLst>
          </p:nvPr>
        </p:nvGraphicFramePr>
        <p:xfrm>
          <a:off x="2774689" y="1736873"/>
          <a:ext cx="8813795" cy="296672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Listening</a:t>
                      </a:r>
                      <a:endParaRPr lang="en-US"/>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show I am listening by how I use eye contact and body language</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show I am listening by using open questions to deepen my understanding</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show I am listening by summarising and rephrasing what I have heard</a:t>
                      </a:r>
                      <a:endParaRPr lang="en-GB" sz="1400" b="0" i="0" u="none" strike="noStrike" kern="1200" noProof="0">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am aware of how a speaker is influencing me through their tone</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am aware of how a speaker is influencing me through their language</a:t>
                      </a:r>
                      <a:endParaRPr lang="en-GB" sz="1400" b="0" i="0" u="none" strike="noStrike" kern="1200" noProof="0">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listen critically and compare different perspectives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listen critically and think about where differences in perspectives come from</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4" descr="A picture containing text&#10;&#10;Description automatically generated">
            <a:extLst>
              <a:ext uri="{FF2B5EF4-FFF2-40B4-BE49-F238E27FC236}">
                <a16:creationId xmlns:a16="http://schemas.microsoft.com/office/drawing/2014/main" id="{9159D7CB-353E-55BE-40E6-48B14486A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57" y="3426486"/>
            <a:ext cx="1477538" cy="1534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A8DE8CEC-5073-442D-DE2C-EC0D749F30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8645" y="323986"/>
            <a:ext cx="1877759" cy="564491"/>
          </a:xfrm>
          <a:prstGeom prst="rect">
            <a:avLst/>
          </a:prstGeom>
        </p:spPr>
      </p:pic>
      <p:sp>
        <p:nvSpPr>
          <p:cNvPr id="8" name="TextBox 7">
            <a:extLst>
              <a:ext uri="{FF2B5EF4-FFF2-40B4-BE49-F238E27FC236}">
                <a16:creationId xmlns:a16="http://schemas.microsoft.com/office/drawing/2014/main" id="{76EB996C-3419-1D53-1A4F-DDF739BA1AA6}"/>
              </a:ext>
            </a:extLst>
          </p:cNvPr>
          <p:cNvSpPr txBox="1"/>
          <p:nvPr/>
        </p:nvSpPr>
        <p:spPr>
          <a:xfrm>
            <a:off x="149000" y="1489513"/>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1D3DD649-0A23-CA2A-EAA2-BC7989C41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43" y="1487603"/>
            <a:ext cx="711706" cy="711706"/>
          </a:xfrm>
          <a:prstGeom prst="rect">
            <a:avLst/>
          </a:prstGeom>
        </p:spPr>
      </p:pic>
    </p:spTree>
    <p:extLst>
      <p:ext uri="{BB962C8B-B14F-4D97-AF65-F5344CB8AC3E}">
        <p14:creationId xmlns:p14="http://schemas.microsoft.com/office/powerpoint/2010/main" val="3340209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845133754"/>
              </p:ext>
            </p:extLst>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90" y="3422805"/>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3" name="Picture 2" descr="A picture containing text, sign&#10;&#10;Description automatically generated">
            <a:extLst>
              <a:ext uri="{FF2B5EF4-FFF2-40B4-BE49-F238E27FC236}">
                <a16:creationId xmlns:a16="http://schemas.microsoft.com/office/drawing/2014/main" id="{397A3E8F-FA2A-A655-CABA-A8CAC42F75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8645" y="323986"/>
            <a:ext cx="1877759" cy="564491"/>
          </a:xfrm>
          <a:prstGeom prst="rect">
            <a:avLst/>
          </a:prstGeom>
        </p:spPr>
      </p:pic>
      <p:sp>
        <p:nvSpPr>
          <p:cNvPr id="6" name="TextBox 5">
            <a:extLst>
              <a:ext uri="{FF2B5EF4-FFF2-40B4-BE49-F238E27FC236}">
                <a16:creationId xmlns:a16="http://schemas.microsoft.com/office/drawing/2014/main" id="{304FFBC5-5334-AF16-953C-43B3E6510D1D}"/>
              </a:ext>
            </a:extLst>
          </p:cNvPr>
          <p:cNvSpPr txBox="1"/>
          <p:nvPr/>
        </p:nvSpPr>
        <p:spPr>
          <a:xfrm>
            <a:off x="149000" y="1489513"/>
            <a:ext cx="2995863" cy="707886"/>
          </a:xfrm>
          <a:prstGeom prst="rect">
            <a:avLst/>
          </a:prstGeom>
          <a:noFill/>
        </p:spPr>
        <p:txBody>
          <a:bodyPr wrap="square" rtlCol="0">
            <a:spAutoFit/>
          </a:bodyPr>
          <a:lstStyle/>
          <a:p>
            <a:r>
              <a:rPr lang="en-US" sz="4000">
                <a:solidFill>
                  <a:schemeClr val="bg1"/>
                </a:solidFill>
              </a:rPr>
              <a:t>8|</a:t>
            </a:r>
          </a:p>
        </p:txBody>
      </p:sp>
      <p:pic>
        <p:nvPicPr>
          <p:cNvPr id="10" name="Picture 9" descr="Icon&#10;&#10;Description automatically generated">
            <a:extLst>
              <a:ext uri="{FF2B5EF4-FFF2-40B4-BE49-F238E27FC236}">
                <a16:creationId xmlns:a16="http://schemas.microsoft.com/office/drawing/2014/main" id="{E40C9FE1-51FA-F4EE-159A-CE6A49DBF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343" y="1487603"/>
            <a:ext cx="711706" cy="711706"/>
          </a:xfrm>
          <a:prstGeom prst="rect">
            <a:avLst/>
          </a:prstGeom>
        </p:spPr>
      </p:pic>
    </p:spTree>
    <p:extLst>
      <p:ext uri="{BB962C8B-B14F-4D97-AF65-F5344CB8AC3E}">
        <p14:creationId xmlns:p14="http://schemas.microsoft.com/office/powerpoint/2010/main" val="337045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222929" y="184332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222928" y="3139966"/>
            <a:ext cx="3093622" cy="1985159"/>
          </a:xfrm>
          <a:prstGeom prst="rect">
            <a:avLst/>
          </a:prstGeom>
          <a:noFill/>
        </p:spPr>
        <p:txBody>
          <a:bodyPr wrap="square" lIns="91440" tIns="45720" rIns="91440" bIns="45720" rtlCol="0" anchor="t">
            <a:spAutoFit/>
          </a:bodyPr>
          <a:lstStyle/>
          <a:p>
            <a:r>
              <a:rPr lang="en-GB" sz="2500" b="1">
                <a:solidFill>
                  <a:srgbClr val="EC5F65"/>
                </a:solidFill>
              </a:rPr>
              <a:t>Here are some example roles and careers linked to</a:t>
            </a:r>
            <a:endParaRPr lang="en-GB" sz="2500" b="1" u="sng">
              <a:solidFill>
                <a:srgbClr val="EC5F65"/>
              </a:solidFill>
              <a:cs typeface="Calibri"/>
            </a:endParaRPr>
          </a:p>
          <a:p>
            <a:endParaRPr lang="en-GB" sz="2400" b="1">
              <a:solidFill>
                <a:schemeClr val="tx2"/>
              </a:solidFill>
              <a:cs typeface="Calibri"/>
            </a:endParaRPr>
          </a:p>
          <a:p>
            <a:r>
              <a:rPr lang="en-GB" sz="2000" b="1" u="sng">
                <a:solidFill>
                  <a:schemeClr val="tx2"/>
                </a:solidFill>
                <a:hlinkClick r:id="rId4">
                  <a:extLst>
                    <a:ext uri="{A12FA001-AC4F-418D-AE19-62706E023703}">
                      <ahyp:hlinkClr xmlns:ahyp="http://schemas.microsoft.com/office/drawing/2018/hyperlinkcolor" val="tx"/>
                    </a:ext>
                  </a:extLst>
                </a:hlinkClick>
              </a:rPr>
              <a:t>Health and Social Care</a:t>
            </a:r>
            <a:endParaRPr lang="en-GB" sz="2000" b="1" u="sng">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EC5F65"/>
                </a:solidFill>
              </a:rPr>
              <a:t>Paramedic</a:t>
            </a:r>
            <a:endParaRPr lang="en-US">
              <a:solidFill>
                <a:srgbClr val="EC5F65"/>
              </a:solidFill>
            </a:endParaRPr>
          </a:p>
        </p:txBody>
      </p:sp>
      <p:sp>
        <p:nvSpPr>
          <p:cNvPr id="5" name="Rectangle 4">
            <a:extLst>
              <a:ext uri="{FF2B5EF4-FFF2-40B4-BE49-F238E27FC236}">
                <a16:creationId xmlns:a16="http://schemas.microsoft.com/office/drawing/2014/main" id="{E7C53E0D-77AE-3C4D-AFFC-F7353BF321C3}"/>
              </a:ext>
            </a:extLst>
          </p:cNvPr>
          <p:cNvSpPr/>
          <p:nvPr/>
        </p:nvSpPr>
        <p:spPr>
          <a:xfrm>
            <a:off x="9277842" y="2076158"/>
            <a:ext cx="1666162"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NHS case study</a:t>
            </a:r>
            <a:r>
              <a:rPr lang="en-GB">
                <a:solidFill>
                  <a:schemeClr val="tx2"/>
                </a:solidFill>
              </a:rPr>
              <a:t> </a:t>
            </a:r>
            <a:endParaRPr lang="en-US">
              <a:solidFill>
                <a:schemeClr val="tx2"/>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92551"/>
            <a:ext cx="3509972" cy="461665"/>
          </a:xfrm>
          <a:prstGeom prst="rect">
            <a:avLst/>
          </a:prstGeom>
          <a:noFill/>
        </p:spPr>
        <p:txBody>
          <a:bodyPr wrap="square" lIns="91440" tIns="45720" rIns="91440" bIns="45720" rtlCol="0" anchor="t">
            <a:spAutoFit/>
          </a:bodyPr>
          <a:lstStyle/>
          <a:p>
            <a:r>
              <a:rPr lang="en-GB" sz="2400">
                <a:solidFill>
                  <a:srgbClr val="EC5F65"/>
                </a:solidFill>
              </a:rPr>
              <a:t>Nursery Assistant</a:t>
            </a:r>
          </a:p>
        </p:txBody>
      </p:sp>
      <p:sp>
        <p:nvSpPr>
          <p:cNvPr id="18" name="Rectangle 17">
            <a:extLst>
              <a:ext uri="{FF2B5EF4-FFF2-40B4-BE49-F238E27FC236}">
                <a16:creationId xmlns:a16="http://schemas.microsoft.com/office/drawing/2014/main" id="{8CB1387A-B77C-6240-9518-8C45A9E66B9E}"/>
              </a:ext>
            </a:extLst>
          </p:cNvPr>
          <p:cNvSpPr/>
          <p:nvPr/>
        </p:nvSpPr>
        <p:spPr>
          <a:xfrm>
            <a:off x="8655633" y="6018494"/>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icould case study</a:t>
            </a: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5452" r="15452"/>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55" r="16655"/>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6240" r="16240"/>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240" y="3176778"/>
            <a:ext cx="2495255" cy="1200329"/>
          </a:xfrm>
          <a:prstGeom prst="rect">
            <a:avLst/>
          </a:prstGeom>
          <a:noFill/>
        </p:spPr>
        <p:txBody>
          <a:bodyPr wrap="square" lIns="91440" tIns="45720" rIns="91440" bIns="45720" rtlCol="0" anchor="t">
            <a:spAutoFit/>
          </a:bodyPr>
          <a:lstStyle/>
          <a:p>
            <a:r>
              <a:rPr lang="en-GB" sz="2400">
                <a:solidFill>
                  <a:srgbClr val="EC5F65"/>
                </a:solidFill>
              </a:rPr>
              <a:t>Medicine Management Technician</a:t>
            </a:r>
            <a:endParaRPr lang="en-GB">
              <a:solidFill>
                <a:srgbClr val="595957"/>
              </a:solidFill>
              <a:cs typeface="Calibri"/>
            </a:endParaRPr>
          </a:p>
        </p:txBody>
      </p:sp>
      <p:sp>
        <p:nvSpPr>
          <p:cNvPr id="9" name="Rectangle 8">
            <a:extLst>
              <a:ext uri="{FF2B5EF4-FFF2-40B4-BE49-F238E27FC236}">
                <a16:creationId xmlns:a16="http://schemas.microsoft.com/office/drawing/2014/main" id="{9359E999-90AA-0AD6-D998-09B0610C2EFD}"/>
              </a:ext>
            </a:extLst>
          </p:cNvPr>
          <p:cNvSpPr/>
          <p:nvPr/>
        </p:nvSpPr>
        <p:spPr>
          <a:xfrm>
            <a:off x="8064408" y="1711684"/>
            <a:ext cx="2747142" cy="369332"/>
          </a:xfrm>
          <a:prstGeom prst="rect">
            <a:avLst/>
          </a:prstGeom>
        </p:spPr>
        <p:txBody>
          <a:bodyPr wrap="squar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736850" y="4398346"/>
            <a:ext cx="2747142" cy="369332"/>
          </a:xfrm>
          <a:prstGeom prst="rect">
            <a:avLst/>
          </a:prstGeom>
        </p:spPr>
        <p:txBody>
          <a:bodyPr wrap="squar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p>
        </p:txBody>
      </p:sp>
      <p:sp>
        <p:nvSpPr>
          <p:cNvPr id="14" name="Rectangle 13">
            <a:extLst>
              <a:ext uri="{FF2B5EF4-FFF2-40B4-BE49-F238E27FC236}">
                <a16:creationId xmlns:a16="http://schemas.microsoft.com/office/drawing/2014/main" id="{E553226D-120B-2884-7235-65298AA6E6E0}"/>
              </a:ext>
            </a:extLst>
          </p:cNvPr>
          <p:cNvSpPr/>
          <p:nvPr/>
        </p:nvSpPr>
        <p:spPr>
          <a:xfrm>
            <a:off x="7520122" y="1395008"/>
            <a:ext cx="2747142" cy="369332"/>
          </a:xfrm>
          <a:prstGeom prst="rect">
            <a:avLst/>
          </a:prstGeom>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p>
        </p:txBody>
      </p:sp>
      <p:sp>
        <p:nvSpPr>
          <p:cNvPr id="15" name="Rectangle 14">
            <a:extLst>
              <a:ext uri="{FF2B5EF4-FFF2-40B4-BE49-F238E27FC236}">
                <a16:creationId xmlns:a16="http://schemas.microsoft.com/office/drawing/2014/main" id="{B7641AB6-F4F8-7BFB-9494-873EA245B74E}"/>
              </a:ext>
            </a:extLst>
          </p:cNvPr>
          <p:cNvSpPr/>
          <p:nvPr/>
        </p:nvSpPr>
        <p:spPr>
          <a:xfrm>
            <a:off x="7579499" y="5645255"/>
            <a:ext cx="2747142"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F25403-6A85-9C9D-9E74-CDE9D962966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4260"/>
          <a:stretch/>
        </p:blipFill>
        <p:spPr>
          <a:xfrm>
            <a:off x="4854172" y="-1"/>
            <a:ext cx="2735422" cy="1945709"/>
          </a:xfrm>
          <a:prstGeom prst="rect">
            <a:avLst/>
          </a:prstGeom>
        </p:spPr>
      </p:pic>
      <p:pic>
        <p:nvPicPr>
          <p:cNvPr id="36" name="Picture 35">
            <a:extLst>
              <a:ext uri="{FF2B5EF4-FFF2-40B4-BE49-F238E27FC236}">
                <a16:creationId xmlns:a16="http://schemas.microsoft.com/office/drawing/2014/main" id="{D19FE208-4447-7720-B74F-9F3C323818A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79821" y="4591032"/>
            <a:ext cx="2735422" cy="2568918"/>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193346" y="1208787"/>
            <a:ext cx="2699694" cy="646331"/>
          </a:xfrm>
          <a:prstGeom prst="rect">
            <a:avLst/>
          </a:prstGeom>
          <a:noFill/>
        </p:spPr>
        <p:txBody>
          <a:bodyPr wrap="square" lIns="91440" tIns="45720" rIns="91440" bIns="45720" rtlCol="0" anchor="t">
            <a:spAutoFit/>
          </a:bodyPr>
          <a:lstStyle/>
          <a:p>
            <a:r>
              <a:rPr lang="en-GB">
                <a:solidFill>
                  <a:srgbClr val="EC5F65"/>
                </a:solidFill>
                <a:cs typeface="Calibri"/>
              </a:rPr>
              <a:t>Occupational Therapy Assistant</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830997"/>
          </a:xfrm>
          <a:prstGeom prst="rect">
            <a:avLst/>
          </a:prstGeom>
          <a:noFill/>
        </p:spPr>
        <p:txBody>
          <a:bodyPr wrap="square" lIns="91440" tIns="45720" rIns="91440" bIns="45720" rtlCol="0" anchor="t">
            <a:spAutoFit/>
          </a:bodyPr>
          <a:lstStyle/>
          <a:p>
            <a:r>
              <a:rPr lang="en-GB" sz="2400">
                <a:solidFill>
                  <a:srgbClr val="EC5F65"/>
                </a:solidFill>
              </a:rPr>
              <a:t>Health Promotion Specialist</a:t>
            </a:r>
            <a:endParaRPr lang="en-US"/>
          </a:p>
        </p:txBody>
      </p:sp>
      <p:sp>
        <p:nvSpPr>
          <p:cNvPr id="25" name="TextBox 24">
            <a:extLst>
              <a:ext uri="{FF2B5EF4-FFF2-40B4-BE49-F238E27FC236}">
                <a16:creationId xmlns:a16="http://schemas.microsoft.com/office/drawing/2014/main" id="{3B74ACDC-75AA-3A42-8F50-E8145BEB3AE5}"/>
              </a:ext>
            </a:extLst>
          </p:cNvPr>
          <p:cNvSpPr txBox="1"/>
          <p:nvPr/>
        </p:nvSpPr>
        <p:spPr>
          <a:xfrm>
            <a:off x="7280129" y="3153451"/>
            <a:ext cx="3426733" cy="461665"/>
          </a:xfrm>
          <a:prstGeom prst="rect">
            <a:avLst/>
          </a:prstGeom>
          <a:noFill/>
        </p:spPr>
        <p:txBody>
          <a:bodyPr wrap="square" lIns="91440" tIns="45720" rIns="91440" bIns="45720" rtlCol="0" anchor="t">
            <a:spAutoFit/>
          </a:bodyPr>
          <a:lstStyle/>
          <a:p>
            <a:r>
              <a:rPr lang="en-GB" sz="2400">
                <a:solidFill>
                  <a:srgbClr val="EC5F65"/>
                </a:solidFill>
              </a:rPr>
              <a:t>Nurse</a:t>
            </a:r>
            <a:endParaRPr lang="en-US">
              <a:solidFill>
                <a:srgbClr val="EC5F65"/>
              </a:solidFill>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280129" y="3605785"/>
            <a:ext cx="178125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icould case study</a:t>
            </a:r>
            <a:endParaRPr lang="en-US">
              <a:solidFill>
                <a:schemeClr val="tx2"/>
              </a:solidFill>
              <a:cs typeface="Calibri" panose="020F0502020204030204"/>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0348" y="1174244"/>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31428" y="3049205"/>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l="16693" r="16693"/>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l="12863" r="12863"/>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191489" y="1845268"/>
            <a:ext cx="2352567" cy="369332"/>
          </a:xfrm>
          <a:prstGeom prst="rect">
            <a:avLst/>
          </a:prstGeom>
        </p:spPr>
        <p:txBody>
          <a:bodyPr wrap="none" lIns="91440" tIns="45720" rIns="91440" bIns="45720" anchor="t">
            <a:spAutoFit/>
          </a:body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70136" y="6158851"/>
            <a:ext cx="1827423"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icould case study</a:t>
            </a:r>
            <a:endParaRPr lang="en-US">
              <a:solidFill>
                <a:schemeClr val="tx2"/>
              </a:solidFill>
              <a:cs typeface="Calibri" panose="020F0502020204030204"/>
              <a:hlinkClick r:id="rId9">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4F524DFC-C754-0F8E-A762-05714FACF4B3}"/>
              </a:ext>
            </a:extLst>
          </p:cNvPr>
          <p:cNvSpPr txBox="1"/>
          <p:nvPr/>
        </p:nvSpPr>
        <p:spPr>
          <a:xfrm>
            <a:off x="9190077" y="2220329"/>
            <a:ext cx="1781257" cy="369332"/>
          </a:xfrm>
          <a:prstGeom prst="rect">
            <a:avLst/>
          </a:prstGeom>
          <a:noFill/>
        </p:spPr>
        <p:txBody>
          <a:bodyPr wrap="none" lIns="91440" tIns="45720" rIns="91440" bIns="45720" rtlCol="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icould case study</a:t>
            </a:r>
            <a:endParaRPr lang="en-US">
              <a:solidFill>
                <a:schemeClr val="tx2"/>
              </a:solidFill>
              <a:cs typeface="Calibri" panose="020F0502020204030204"/>
              <a:hlinkClick r:id="rId10">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1226C6DE-E6A6-D81A-557F-2907F288EE15}"/>
              </a:ext>
            </a:extLst>
          </p:cNvPr>
          <p:cNvSpPr/>
          <p:nvPr/>
        </p:nvSpPr>
        <p:spPr>
          <a:xfrm>
            <a:off x="9191489" y="2597371"/>
            <a:ext cx="2352567"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11">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14232C8A-D811-A0D4-A329-D16E6881090D}"/>
              </a:ext>
            </a:extLst>
          </p:cNvPr>
          <p:cNvSpPr/>
          <p:nvPr/>
        </p:nvSpPr>
        <p:spPr>
          <a:xfrm>
            <a:off x="8241462" y="3982825"/>
            <a:ext cx="2352567"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11">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37E1F9E7-B510-6D41-FE22-D269C054A3C1}"/>
              </a:ext>
            </a:extLst>
          </p:cNvPr>
          <p:cNvSpPr/>
          <p:nvPr/>
        </p:nvSpPr>
        <p:spPr>
          <a:xfrm>
            <a:off x="9369617" y="5833396"/>
            <a:ext cx="2352567" cy="369332"/>
          </a:xfrm>
          <a:prstGeom prst="rect">
            <a:avLst/>
          </a:prstGeom>
        </p:spPr>
        <p:txBody>
          <a:bodyPr wrap="non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13">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A3D27267-DE02-6CA9-80C5-73432E80F98D}"/>
              </a:ext>
            </a:extLst>
          </p:cNvPr>
          <p:cNvSpPr txBox="1"/>
          <p:nvPr/>
        </p:nvSpPr>
        <p:spPr>
          <a:xfrm>
            <a:off x="222929" y="184332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4" name="TextBox 13">
            <a:extLst>
              <a:ext uri="{FF2B5EF4-FFF2-40B4-BE49-F238E27FC236}">
                <a16:creationId xmlns:a16="http://schemas.microsoft.com/office/drawing/2014/main" id="{C62A86A6-2FD9-42C7-B539-0F29145B47EC}"/>
              </a:ext>
            </a:extLst>
          </p:cNvPr>
          <p:cNvSpPr txBox="1"/>
          <p:nvPr/>
        </p:nvSpPr>
        <p:spPr>
          <a:xfrm>
            <a:off x="222928" y="3139966"/>
            <a:ext cx="3093622" cy="1985159"/>
          </a:xfrm>
          <a:prstGeom prst="rect">
            <a:avLst/>
          </a:prstGeom>
          <a:noFill/>
        </p:spPr>
        <p:txBody>
          <a:bodyPr wrap="square" lIns="91440" tIns="45720" rIns="91440" bIns="45720" rtlCol="0" anchor="t">
            <a:spAutoFit/>
          </a:bodyPr>
          <a:lstStyle/>
          <a:p>
            <a:r>
              <a:rPr lang="en-GB" sz="2500" b="1">
                <a:solidFill>
                  <a:srgbClr val="EC5F65"/>
                </a:solidFill>
              </a:rPr>
              <a:t>Here are some example roles and careers linked to</a:t>
            </a:r>
            <a:endParaRPr lang="en-GB" sz="2500" b="1" u="sng">
              <a:solidFill>
                <a:srgbClr val="EC5F65"/>
              </a:solidFill>
              <a:cs typeface="Calibri"/>
            </a:endParaRPr>
          </a:p>
          <a:p>
            <a:endParaRPr lang="en-GB" sz="2400" b="1">
              <a:solidFill>
                <a:schemeClr val="tx2"/>
              </a:solidFill>
              <a:cs typeface="Calibri"/>
            </a:endParaRPr>
          </a:p>
          <a:p>
            <a:r>
              <a:rPr lang="en-GB" sz="2000" b="1" u="sng">
                <a:solidFill>
                  <a:schemeClr val="tx2"/>
                </a:solidFill>
                <a:hlinkClick r:id="rId14">
                  <a:extLst>
                    <a:ext uri="{A12FA001-AC4F-418D-AE19-62706E023703}">
                      <ahyp:hlinkClr xmlns:ahyp="http://schemas.microsoft.com/office/drawing/2018/hyperlinkcolor" val="tx"/>
                    </a:ext>
                  </a:extLst>
                </a:hlinkClick>
              </a:rPr>
              <a:t>Health and Social Care</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12022"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3591"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52883" y="3626281"/>
            <a:ext cx="3440626"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Paramedic</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Medicine Management Technician</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Nursery Assistant</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Occupational Therapist</a:t>
            </a:r>
            <a:endParaRPr lang="en-GB">
              <a:solidFill>
                <a:schemeClr val="bg2"/>
              </a:solidFill>
              <a:cs typeface="Calibri"/>
            </a:endParaRPr>
          </a:p>
          <a:p>
            <a:r>
              <a:rPr lang="en-GB">
                <a:solidFill>
                  <a:schemeClr val="bg2"/>
                </a:solidFill>
                <a:hlinkClick r:id="rId9">
                  <a:extLst>
                    <a:ext uri="{A12FA001-AC4F-418D-AE19-62706E023703}">
                      <ahyp:hlinkClr xmlns:ahyp="http://schemas.microsoft.com/office/drawing/2018/hyperlinkcolor" val="tx"/>
                    </a:ext>
                  </a:extLst>
                </a:hlinkClick>
              </a:rPr>
              <a:t>Nursing careers</a:t>
            </a:r>
            <a:endParaRPr lang="en-GB">
              <a:solidFill>
                <a:schemeClr val="bg2"/>
              </a:solidFill>
              <a:cs typeface="Calibri"/>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Health Promotion Specialist</a:t>
            </a:r>
            <a:endParaRPr lang="en-GB">
              <a:solidFill>
                <a:schemeClr val="bg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88173" y="1495140"/>
            <a:ext cx="85566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Health and Social Care?</a:t>
            </a:r>
            <a:endParaRPr lang="en-US">
              <a:solidFill>
                <a:schemeClr val="tx2"/>
              </a:solidFill>
              <a:cs typeface="Calibri" panose="020F0502020204030204"/>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05637" y="5410130"/>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EC5F65"/>
                </a:solidFill>
                <a:cs typeface="Arial"/>
              </a:rPr>
              <a:t>Explore teaching</a:t>
            </a:r>
            <a:endParaRPr lang="en-US" sz="2000" b="1">
              <a:solidFill>
                <a:srgbClr val="EC5F65"/>
              </a:solidFill>
              <a:cs typeface="Calibri"/>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935006" y="5409635"/>
            <a:ext cx="27733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5" name="Rounded Rectangle 14">
            <a:hlinkClick r:id="rId3"/>
            <a:extLst>
              <a:ext uri="{FF2B5EF4-FFF2-40B4-BE49-F238E27FC236}">
                <a16:creationId xmlns:a16="http://schemas.microsoft.com/office/drawing/2014/main" id="{1BE6018D-2686-3541-AF46-C1090753A159}"/>
              </a:ext>
            </a:extLst>
          </p:cNvPr>
          <p:cNvSpPr/>
          <p:nvPr/>
        </p:nvSpPr>
        <p:spPr>
          <a:xfrm>
            <a:off x="5049991"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4">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423238" y="2973962"/>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6"/>
            <a:extLst>
              <a:ext uri="{FF2B5EF4-FFF2-40B4-BE49-F238E27FC236}">
                <a16:creationId xmlns:a16="http://schemas.microsoft.com/office/drawing/2014/main" id="{13E3761F-3FB5-4C70-9039-67944E24693B}"/>
              </a:ext>
            </a:extLst>
          </p:cNvPr>
          <p:cNvSpPr/>
          <p:nvPr/>
        </p:nvSpPr>
        <p:spPr>
          <a:xfrm>
            <a:off x="9567628" y="5448084"/>
            <a:ext cx="2249474" cy="894329"/>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1">
            <a:extLst>
              <a:ext uri="{FF2B5EF4-FFF2-40B4-BE49-F238E27FC236}">
                <a16:creationId xmlns:a16="http://schemas.microsoft.com/office/drawing/2014/main" id="{6BB4E821-3B03-884F-FC42-49705E084933}"/>
              </a:ext>
            </a:extLst>
          </p:cNvPr>
          <p:cNvSpPr txBox="1"/>
          <p:nvPr/>
        </p:nvSpPr>
        <p:spPr>
          <a:xfrm>
            <a:off x="402595" y="3777824"/>
            <a:ext cx="638867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chemeClr val="tx2"/>
                </a:solidFill>
                <a:cs typeface="Calibri"/>
              </a:rPr>
              <a:t>Why is STEM important?</a:t>
            </a:r>
            <a:endParaRPr lang="en-US" sz="1600">
              <a:solidFill>
                <a:schemeClr val="tx2"/>
              </a:solidFill>
            </a:endParaRPr>
          </a:p>
        </p:txBody>
      </p:sp>
      <p:sp>
        <p:nvSpPr>
          <p:cNvPr id="17" name="TextBox 1">
            <a:extLst>
              <a:ext uri="{FF2B5EF4-FFF2-40B4-BE49-F238E27FC236}">
                <a16:creationId xmlns:a16="http://schemas.microsoft.com/office/drawing/2014/main" id="{0D139196-9962-2D40-065B-B6ADDCF63150}"/>
              </a:ext>
            </a:extLst>
          </p:cNvPr>
          <p:cNvSpPr txBox="1"/>
          <p:nvPr/>
        </p:nvSpPr>
        <p:spPr>
          <a:xfrm>
            <a:off x="381719" y="4426153"/>
            <a:ext cx="1138635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endParaRPr lang="en-GB">
              <a:solidFill>
                <a:schemeClr val="tx2"/>
              </a:solidFill>
              <a:cs typeface="Calibri"/>
            </a:endParaRPr>
          </a:p>
        </p:txBody>
      </p:sp>
      <p:sp>
        <p:nvSpPr>
          <p:cNvPr id="19" name="Rounded Rectangle 9">
            <a:hlinkClick r:id="rId7"/>
            <a:extLst>
              <a:ext uri="{FF2B5EF4-FFF2-40B4-BE49-F238E27FC236}">
                <a16:creationId xmlns:a16="http://schemas.microsoft.com/office/drawing/2014/main" id="{06DB9765-D8ED-570B-9B1A-59F0DB8C6291}"/>
              </a:ext>
            </a:extLst>
          </p:cNvPr>
          <p:cNvSpPr/>
          <p:nvPr/>
        </p:nvSpPr>
        <p:spPr>
          <a:xfrm>
            <a:off x="407390" y="5947549"/>
            <a:ext cx="1860331" cy="630621"/>
          </a:xfrm>
          <a:prstGeom prst="roundRect">
            <a:avLst/>
          </a:prstGeom>
          <a:solidFill>
            <a:srgbClr val="EC5F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7">
                  <a:extLst>
                    <a:ext uri="{A12FA001-AC4F-418D-AE19-62706E023703}">
                      <ahyp:hlinkClr xmlns:ahyp="http://schemas.microsoft.com/office/drawing/2018/hyperlinkcolor" val="tx"/>
                    </a:ext>
                  </a:extLst>
                </a:hlinkClick>
              </a:rPr>
              <a:t>Vjendra's Story</a:t>
            </a:r>
            <a:endParaRPr lang="en-US" sz="1500">
              <a:solidFill>
                <a:schemeClr val="bg2"/>
              </a:solidFill>
            </a:endParaRPr>
          </a:p>
        </p:txBody>
      </p:sp>
      <p:sp>
        <p:nvSpPr>
          <p:cNvPr id="20" name="Rounded Rectangle 9">
            <a:hlinkClick r:id="rId8"/>
            <a:extLst>
              <a:ext uri="{FF2B5EF4-FFF2-40B4-BE49-F238E27FC236}">
                <a16:creationId xmlns:a16="http://schemas.microsoft.com/office/drawing/2014/main" id="{F72CE0D4-B746-10AD-6300-7DD3F0C7F29B}"/>
              </a:ext>
            </a:extLst>
          </p:cNvPr>
          <p:cNvSpPr/>
          <p:nvPr/>
        </p:nvSpPr>
        <p:spPr>
          <a:xfrm>
            <a:off x="2495439" y="5947548"/>
            <a:ext cx="1860331" cy="630621"/>
          </a:xfrm>
          <a:prstGeom prst="roundRect">
            <a:avLst/>
          </a:prstGeom>
          <a:solidFill>
            <a:srgbClr val="EC5F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8">
                  <a:extLst>
                    <a:ext uri="{A12FA001-AC4F-418D-AE19-62706E023703}">
                      <ahyp:hlinkClr xmlns:ahyp="http://schemas.microsoft.com/office/drawing/2018/hyperlinkcolor" val="tx"/>
                    </a:ext>
                  </a:extLst>
                </a:hlinkClick>
              </a:rPr>
              <a:t>Every Lesson </a:t>
            </a:r>
            <a:br>
              <a:rPr lang="en-US" sz="1500">
                <a:solidFill>
                  <a:schemeClr val="bg2"/>
                </a:solidFill>
                <a:hlinkClick r:id="rId8">
                  <a:extLst>
                    <a:ext uri="{A12FA001-AC4F-418D-AE19-62706E023703}">
                      <ahyp:hlinkClr xmlns:ahyp="http://schemas.microsoft.com/office/drawing/2018/hyperlinkcolor" val="tx"/>
                    </a:ext>
                  </a:extLst>
                </a:hlinkClick>
              </a:rPr>
            </a:br>
            <a:r>
              <a:rPr lang="en-US" sz="1500">
                <a:solidFill>
                  <a:schemeClr val="bg2"/>
                </a:solidFill>
                <a:hlinkClick r:id="rId8">
                  <a:extLst>
                    <a:ext uri="{A12FA001-AC4F-418D-AE19-62706E023703}">
                      <ahyp:hlinkClr xmlns:ahyp="http://schemas.microsoft.com/office/drawing/2018/hyperlinkcolor" val="tx"/>
                    </a:ext>
                  </a:extLst>
                </a:hlinkClick>
              </a:rPr>
              <a:t>Shapes a Life</a:t>
            </a:r>
            <a:endParaRPr lang="en-US" sz="1500">
              <a:solidFill>
                <a:schemeClr val="bg2"/>
              </a:solidFill>
              <a:cs typeface="Calibri"/>
              <a:hlinkClick r:id="rId8">
                <a:extLst>
                  <a:ext uri="{A12FA001-AC4F-418D-AE19-62706E023703}">
                    <ahyp:hlinkClr xmlns:ahyp="http://schemas.microsoft.com/office/drawing/2018/hyperlinkcolor" val="tx"/>
                  </a:ext>
                </a:extLst>
              </a:hlinkClick>
            </a:endParaRPr>
          </a:p>
        </p:txBody>
      </p:sp>
      <p:sp>
        <p:nvSpPr>
          <p:cNvPr id="21" name="Rounded Rectangle 13">
            <a:hlinkClick r:id="rId9"/>
            <a:extLst>
              <a:ext uri="{FF2B5EF4-FFF2-40B4-BE49-F238E27FC236}">
                <a16:creationId xmlns:a16="http://schemas.microsoft.com/office/drawing/2014/main" id="{0640F886-FF06-DDE7-D3BD-AAE7DA57A48D}"/>
              </a:ext>
            </a:extLst>
          </p:cNvPr>
          <p:cNvSpPr/>
          <p:nvPr/>
        </p:nvSpPr>
        <p:spPr>
          <a:xfrm>
            <a:off x="7092452" y="5892009"/>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rPr>
              <a:t>Love to nurture imagination?</a:t>
            </a:r>
          </a:p>
        </p:txBody>
      </p:sp>
    </p:spTree>
    <p:extLst>
      <p:ext uri="{BB962C8B-B14F-4D97-AF65-F5344CB8AC3E}">
        <p14:creationId xmlns:p14="http://schemas.microsoft.com/office/powerpoint/2010/main" val="199622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BBECECB4-36A1-A27E-5407-728C2E85CF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Health and Social Care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Health and Social Care: 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683962" y="3747593"/>
            <a:ext cx="43242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Medicine Management Technician: Korina's story</a:t>
            </a:r>
            <a:endParaRPr lang="en-US">
              <a:ea typeface="Calibri"/>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683961" y="4539126"/>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an Urgent Care Paramedic: Becky's story</a:t>
            </a:r>
            <a:endParaRPr lang="en-US">
              <a:ea typeface="+mn-lt"/>
              <a:cs typeface="+mn-lt"/>
            </a:endParaRPr>
          </a:p>
          <a:p>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289635" y="3746579"/>
            <a:ext cx="3571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Health Service Manager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299160" y="2895115"/>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Community Matron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299160" y="4564955"/>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School Nurse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4978627" y="2950291"/>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Careers ideas and information - Health and Social Care</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9"/>
          <a:stretch>
            <a:fillRect/>
          </a:stretch>
        </p:blipFill>
        <p:spPr>
          <a:xfrm>
            <a:off x="4981103" y="5622025"/>
            <a:ext cx="1257300" cy="600075"/>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0"/>
          <a:stretch>
            <a:fillRect/>
          </a:stretch>
        </p:blipFill>
        <p:spPr>
          <a:xfrm>
            <a:off x="755008" y="5408986"/>
            <a:ext cx="876393" cy="876393"/>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1"/>
          <a:stretch>
            <a:fillRect/>
          </a:stretch>
        </p:blipFill>
        <p:spPr>
          <a:xfrm>
            <a:off x="8261039" y="5467219"/>
            <a:ext cx="985281" cy="975385"/>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265238"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0883"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680067" y="546966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3"/>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143069" y="54996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https://nationalcareers.service.gov.uk/explore-careers</a:t>
            </a:r>
            <a:endParaRPr lang="en-US"/>
          </a:p>
          <a:p>
            <a:endParaRPr lang="en-US">
              <a:cs typeface="Calibri"/>
            </a:endParaRPr>
          </a:p>
        </p:txBody>
      </p:sp>
      <p:sp>
        <p:nvSpPr>
          <p:cNvPr id="26" name="TextBox 25">
            <a:extLst>
              <a:ext uri="{FF2B5EF4-FFF2-40B4-BE49-F238E27FC236}">
                <a16:creationId xmlns:a16="http://schemas.microsoft.com/office/drawing/2014/main" id="{1B3F7F8C-9B6A-27E7-A0F0-45D13C9C994F}"/>
              </a:ext>
            </a:extLst>
          </p:cNvPr>
          <p:cNvSpPr txBox="1"/>
          <p:nvPr/>
        </p:nvSpPr>
        <p:spPr>
          <a:xfrm>
            <a:off x="680898" y="2952222"/>
            <a:ext cx="40420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How to become an Educational Wellbeing Specialist: Erin's story</a:t>
            </a:r>
            <a:endParaRPr lang="en-US">
              <a:cs typeface="Calibri"/>
            </a:endParaRPr>
          </a:p>
        </p:txBody>
      </p:sp>
      <p:pic>
        <p:nvPicPr>
          <p:cNvPr id="27" name="Picture 26">
            <a:extLst>
              <a:ext uri="{FF2B5EF4-FFF2-40B4-BE49-F238E27FC236}">
                <a16:creationId xmlns:a16="http://schemas.microsoft.com/office/drawing/2014/main" id="{C4E169FF-61DC-30F3-5A50-16E8AA5AA2D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41720" y="2948798"/>
            <a:ext cx="326160" cy="306307"/>
          </a:xfrm>
          <a:prstGeom prst="rect">
            <a:avLst/>
          </a:prstGeom>
        </p:spPr>
      </p:pic>
      <p:pic>
        <p:nvPicPr>
          <p:cNvPr id="28" name="Picture 27">
            <a:extLst>
              <a:ext uri="{FF2B5EF4-FFF2-40B4-BE49-F238E27FC236}">
                <a16:creationId xmlns:a16="http://schemas.microsoft.com/office/drawing/2014/main" id="{F1C37394-9EAC-DADD-FE24-D70A8C13D72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41720" y="3744373"/>
            <a:ext cx="326160" cy="306307"/>
          </a:xfrm>
          <a:prstGeom prst="rect">
            <a:avLst/>
          </a:prstGeom>
        </p:spPr>
      </p:pic>
      <p:pic>
        <p:nvPicPr>
          <p:cNvPr id="29" name="Picture 28">
            <a:extLst>
              <a:ext uri="{FF2B5EF4-FFF2-40B4-BE49-F238E27FC236}">
                <a16:creationId xmlns:a16="http://schemas.microsoft.com/office/drawing/2014/main" id="{5A51F5D0-3F59-ED73-22B6-06DEC012B07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41720" y="4576968"/>
            <a:ext cx="326160" cy="306307"/>
          </a:xfrm>
          <a:prstGeom prst="rect">
            <a:avLst/>
          </a:prstGeom>
        </p:spPr>
      </p:pic>
      <p:pic>
        <p:nvPicPr>
          <p:cNvPr id="30" name="Picture 29">
            <a:extLst>
              <a:ext uri="{FF2B5EF4-FFF2-40B4-BE49-F238E27FC236}">
                <a16:creationId xmlns:a16="http://schemas.microsoft.com/office/drawing/2014/main" id="{84FABB0B-B094-2262-2C92-59B5C4C4B96F}"/>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663614" y="3000459"/>
            <a:ext cx="326160" cy="306307"/>
          </a:xfrm>
          <a:prstGeom prst="rect">
            <a:avLst/>
          </a:prstGeom>
        </p:spPr>
      </p:pic>
      <p:pic>
        <p:nvPicPr>
          <p:cNvPr id="31" name="Picture 30">
            <a:extLst>
              <a:ext uri="{FF2B5EF4-FFF2-40B4-BE49-F238E27FC236}">
                <a16:creationId xmlns:a16="http://schemas.microsoft.com/office/drawing/2014/main" id="{DB7848AB-C4F9-E977-A8F6-635CABC713C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38922" y="2974628"/>
            <a:ext cx="326160" cy="306307"/>
          </a:xfrm>
          <a:prstGeom prst="rect">
            <a:avLst/>
          </a:prstGeom>
        </p:spPr>
      </p:pic>
      <p:pic>
        <p:nvPicPr>
          <p:cNvPr id="32" name="Picture 31">
            <a:extLst>
              <a:ext uri="{FF2B5EF4-FFF2-40B4-BE49-F238E27FC236}">
                <a16:creationId xmlns:a16="http://schemas.microsoft.com/office/drawing/2014/main" id="{6D2A1086-808E-0C38-6FEE-73EADB1AE2A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38922" y="3756951"/>
            <a:ext cx="326160" cy="306307"/>
          </a:xfrm>
          <a:prstGeom prst="rect">
            <a:avLst/>
          </a:prstGeom>
        </p:spPr>
      </p:pic>
      <p:pic>
        <p:nvPicPr>
          <p:cNvPr id="33" name="Picture 32">
            <a:extLst>
              <a:ext uri="{FF2B5EF4-FFF2-40B4-BE49-F238E27FC236}">
                <a16:creationId xmlns:a16="http://schemas.microsoft.com/office/drawing/2014/main" id="{C25BE5FA-76CB-0C4C-F019-8959A468065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7938922" y="4589546"/>
            <a:ext cx="326160" cy="306307"/>
          </a:xfrm>
          <a:prstGeom prst="rect">
            <a:avLst/>
          </a:prstGeom>
        </p:spPr>
      </p:pic>
    </p:spTree>
    <p:extLst>
      <p:ext uri="{BB962C8B-B14F-4D97-AF65-F5344CB8AC3E}">
        <p14:creationId xmlns:p14="http://schemas.microsoft.com/office/powerpoint/2010/main" val="5708709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2.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3.xml><?xml version="1.0" encoding="utf-8"?>
<ds:datastoreItem xmlns:ds="http://schemas.openxmlformats.org/officeDocument/2006/customXml" ds:itemID="{C883367B-B65C-4D71-9646-52A66ABCF4D1}"/>
</file>

<file path=docProps/app.xml><?xml version="1.0" encoding="utf-8"?>
<Properties xmlns="http://schemas.openxmlformats.org/officeDocument/2006/extended-properties" xmlns:vt="http://schemas.openxmlformats.org/officeDocument/2006/docPropsVTypes">
  <Template>office theme</Template>
  <TotalTime>0</TotalTime>
  <Words>8483</Words>
  <Application>Microsoft Office PowerPoint</Application>
  <PresentationFormat>Widescreen</PresentationFormat>
  <Paragraphs>861</Paragraphs>
  <Slides>30</Slides>
  <Notes>30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30</vt:i4>
      </vt:variant>
    </vt:vector>
  </HeadingPairs>
  <TitlesOfParts>
    <vt:vector size="43"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(Health and Social Care)</vt:lpstr>
      <vt:lpstr>PowerPoint Presentation</vt:lpstr>
      <vt:lpstr>PowerPoint Presentation</vt:lpstr>
      <vt:lpstr>PowerPoint Presentation</vt:lpstr>
      <vt:lpstr>PowerPoint Presentation</vt:lpstr>
      <vt:lpstr>Health and Social Care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4</cp:revision>
  <dcterms:created xsi:type="dcterms:W3CDTF">2022-04-04T12:54:06Z</dcterms:created>
  <dcterms:modified xsi:type="dcterms:W3CDTF">2022-10-28T12:27:25Z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