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0"/>
  </p:notesMasterIdLst>
  <p:sldIdLst>
    <p:sldId id="266" r:id="rId10"/>
    <p:sldId id="265" r:id="rId11"/>
    <p:sldId id="285" r:id="rId12"/>
    <p:sldId id="263" r:id="rId13"/>
    <p:sldId id="262" r:id="rId14"/>
    <p:sldId id="295" r:id="rId15"/>
    <p:sldId id="296" r:id="rId16"/>
    <p:sldId id="331" r:id="rId17"/>
    <p:sldId id="336" r:id="rId18"/>
    <p:sldId id="337" r:id="rId19"/>
    <p:sldId id="335" r:id="rId20"/>
    <p:sldId id="339" r:id="rId21"/>
    <p:sldId id="279" r:id="rId22"/>
    <p:sldId id="273" r:id="rId23"/>
    <p:sldId id="291" r:id="rId24"/>
    <p:sldId id="292" r:id="rId25"/>
    <p:sldId id="338" r:id="rId26"/>
    <p:sldId id="293" r:id="rId27"/>
    <p:sldId id="309" r:id="rId28"/>
    <p:sldId id="299" r:id="rId29"/>
    <p:sldId id="267" r:id="rId30"/>
    <p:sldId id="268" r:id="rId31"/>
    <p:sldId id="269" r:id="rId32"/>
    <p:sldId id="270" r:id="rId33"/>
    <p:sldId id="312" r:id="rId34"/>
    <p:sldId id="301" r:id="rId35"/>
    <p:sldId id="306" r:id="rId36"/>
    <p:sldId id="307" r:id="rId37"/>
    <p:sldId id="340"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 id="{38CD07C6-E9A0-A352-093D-9C6FDB2C90D7}" name="Diana Scutelnicu" initials="DS" userId="S::dscutelnicu@careersandenterprise.co.uk::72c4b835-fb81-47fd-b993-4582ae3116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BEBE"/>
    <a:srgbClr val="EE856C"/>
    <a:srgbClr val="80C5D0"/>
    <a:srgbClr val="12ADDB"/>
    <a:srgbClr val="91C155"/>
    <a:srgbClr val="E95F3F"/>
    <a:srgbClr val="EC5F65"/>
    <a:srgbClr val="D7EAEA"/>
    <a:srgbClr val="F4B2A2"/>
    <a:srgbClr val="F092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17429-21A4-4070-AEF9-2A66581BABF1}" v="1" dt="2022-10-28T12:23:38.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F1317429-21A4-4070-AEF9-2A66581BABF1}"/>
    <pc:docChg chg="custSel modSld">
      <pc:chgData name="Philippa Hartley" userId="2a2506f4-19e7-4777-8767-f0efb84bcc1f" providerId="ADAL" clId="{F1317429-21A4-4070-AEF9-2A66581BABF1}" dt="2022-10-28T12:23:30.870" v="0" actId="478"/>
      <pc:docMkLst>
        <pc:docMk/>
      </pc:docMkLst>
      <pc:sldChg chg="delSp mod">
        <pc:chgData name="Philippa Hartley" userId="2a2506f4-19e7-4777-8767-f0efb84bcc1f" providerId="ADAL" clId="{F1317429-21A4-4070-AEF9-2A66581BABF1}" dt="2022-10-28T12:23:30.870" v="0" actId="478"/>
        <pc:sldMkLst>
          <pc:docMk/>
          <pc:sldMk cId="0" sldId="279"/>
        </pc:sldMkLst>
        <pc:spChg chg="del">
          <ac:chgData name="Philippa Hartley" userId="2a2506f4-19e7-4777-8767-f0efb84bcc1f" providerId="ADAL" clId="{F1317429-21A4-4070-AEF9-2A66581BABF1}" dt="2022-10-28T12:23:30.870" v="0" actId="478"/>
          <ac:spMkLst>
            <pc:docMk/>
            <pc:sldMk cId="0" sldId="279"/>
            <ac:spMk id="2" creationId="{FD4F5EEF-EF79-B621-C4AC-4455BFB6C2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ke09jw6nvi" TargetMode="External"/><Relationship Id="rId11" Type="http://schemas.openxmlformats.org/officeDocument/2006/relationships/hyperlink" Target="https://skillsbuilderpartnership.wistia.com/medias/67f4qr5jod" TargetMode="External"/><Relationship Id="rId5" Type="http://schemas.openxmlformats.org/officeDocument/2006/relationships/hyperlink" Target="https://skillsbuilderpartnership.wistia.com/medias/5crnmxtndt"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1ailu2bpod" TargetMode="External"/><Relationship Id="rId4" Type="http://schemas.openxmlformats.org/officeDocument/2006/relationships/hyperlink" Target="https://skillsbuilderpartnership.wistia.com/medias/dzwf6mz7k4" TargetMode="External"/><Relationship Id="rId9" Type="http://schemas.openxmlformats.org/officeDocument/2006/relationships/hyperlink" Target="https://skillsbuilderpartnership.wistia.com/medias/folu9nyiog"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skillsbuilder.org/universal-framework/staying-positiv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vty7nb/jobs-that-use-food-and-nutrition/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vty7nb/jobs-that-use-food-and-nutrition/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vty7nb/jobs-that-use-food-and-nutrition/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endParaRPr lang="en-GB"/>
          </a:p>
          <a:p>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b="1">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593028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can help us make career decisions that are good for us and for the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u="sng">
              <a:latin typeface="+mn-lt"/>
            </a:endParaRPr>
          </a:p>
          <a:p>
            <a:endParaRPr lang="en-GB">
              <a:latin typeface="+mn-lt"/>
            </a:endParaRPr>
          </a:p>
          <a:p>
            <a:pPr>
              <a:defRPr/>
            </a:pPr>
            <a:r>
              <a:rPr lang="en-US"/>
              <a:t>For more resources and information on sustainable careers visit </a:t>
            </a:r>
            <a:r>
              <a:rPr lang="en-US" b="1">
                <a:hlinkClick r:id="rId4"/>
              </a:rPr>
              <a:t>www.sustainable-futures.co.uk</a:t>
            </a:r>
            <a:r>
              <a:rPr lang="en-US" b="1"/>
              <a:t> </a:t>
            </a:r>
            <a:endParaRPr lang="en-US"/>
          </a:p>
          <a:p>
            <a:pPr>
              <a:defRPr/>
            </a:pPr>
            <a:r>
              <a:rPr lang="en-US" b="1"/>
              <a:t>  </a:t>
            </a:r>
            <a:endParaRPr lang="en-GB"/>
          </a:p>
          <a:p>
            <a:pPr>
              <a:defRPr/>
            </a:pPr>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pPr>
              <a:defRPr/>
            </a:pPr>
            <a:r>
              <a:rPr lang="en-US" b="1"/>
              <a:t>  </a:t>
            </a:r>
            <a:endParaRPr lang="en-GB"/>
          </a:p>
          <a:p>
            <a:pPr marL="0" marR="0" lvl="0" indent="0" algn="l" defTabSz="914400">
              <a:lnSpc>
                <a:spcPct val="100000"/>
              </a:lnSpc>
              <a:spcBef>
                <a:spcPts val="0"/>
              </a:spcBef>
              <a:spcAft>
                <a:spcPts val="0"/>
              </a:spcAft>
              <a:buClrTx/>
              <a:buSzTx/>
              <a:buFontTx/>
              <a:buNone/>
              <a:tabLst/>
              <a:defRPr/>
            </a:pPr>
            <a:endParaRPr lang="en-US">
              <a:latin typeface="+mn-lt"/>
              <a:cs typeface="Calibri"/>
            </a:endParaRP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Art &amp; Design </a:t>
            </a:r>
            <a:r>
              <a:rPr lang="en-GB" err="1"/>
              <a:t>eg</a:t>
            </a:r>
            <a:r>
              <a:rPr lang="en-GB"/>
              <a:t> </a:t>
            </a:r>
            <a:r>
              <a:rPr lang="en-GB" b="0" i="0">
                <a:effectLst/>
              </a:rPr>
              <a:t>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GB">
              <a:cs typeface="Calibri" panose="020F0502020204030204"/>
            </a:endParaRPr>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545" name="Google Shape;54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350806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a:t>
            </a:r>
            <a:r>
              <a:rPr lang="en-GB" err="1">
                <a:hlinkClick r:id="rId5"/>
              </a:rPr>
              <a:t>Technicals</a:t>
            </a:r>
            <a:r>
              <a:rPr lang="en-GB">
                <a:hlinkClick r:id="rId5"/>
              </a:rPr>
              <a:t>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a:hlinkClick r:id="rId7"/>
              </a:rPr>
              <a:t>Apprenticeships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for their subject.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b="1">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Food and Nutrition should be included in the curriculum from P5 of your subject guide:</a:t>
            </a:r>
          </a:p>
          <a:p>
            <a:pPr marL="171450" indent="-171450">
              <a:buFont typeface="Arial"/>
              <a:buChar char="•"/>
            </a:pPr>
            <a:r>
              <a:rPr lang="en-GB"/>
              <a:t>It is important to understand the properties of food and how they behave: be that washed, milled, cut, chopped, heated, pasteurized, blanched, cooked, canned, frozen, dried, dehydrated, mixed or packaged </a:t>
            </a:r>
          </a:p>
          <a:p>
            <a:pPr marL="171450" indent="-171450">
              <a:buFont typeface="Arial"/>
              <a:buChar char="•"/>
            </a:pPr>
            <a:r>
              <a:rPr lang="en-GB"/>
              <a:t>It is a life skill that helps us understand hygienic methods of preparing food to prevent serious illness through contamination and potential food poisoning </a:t>
            </a:r>
          </a:p>
          <a:p>
            <a:pPr marL="171450" indent="-171450">
              <a:buFont typeface="Arial"/>
              <a:buChar char="•"/>
            </a:pPr>
            <a:r>
              <a:rPr lang="en-GB"/>
              <a:t>It is a life skill that helps us learn how to prepare basic recipes from scratch, cook healthily for life and combat obesity </a:t>
            </a:r>
          </a:p>
          <a:p>
            <a:pPr marL="171450" indent="-171450">
              <a:buFont typeface="Arial"/>
              <a:buChar char="•"/>
            </a:pPr>
            <a:r>
              <a:rPr lang="en-GB"/>
              <a:t>The food industry is one of the biggest on the planet and there is huge variety of roles from: growing crops to gathering; transporting food to processing and packaging; distribution to shops, restaurants and homes; how the food is then used and disposed of</a:t>
            </a:r>
          </a:p>
          <a:p>
            <a:pPr marL="171450" indent="-171450">
              <a:buFont typeface="Arial"/>
              <a:buChar char="•"/>
            </a:pPr>
            <a:r>
              <a:rPr lang="en-GB"/>
              <a:t>The food industry is diverse in job opportunities from manufacturing, quality, Research &amp; development, sales, marketing, teaching or in preparation and is global in all aspects</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cs typeface="Calibri" panose="020F0502020204030204"/>
            </a:endParaRPr>
          </a:p>
          <a:p>
            <a:r>
              <a:rPr lang="en-GB"/>
              <a:t>You may ask them to explore the range of options before deciding which they prefer</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pPr fontAlgn="base"/>
            <a:endParaRPr lang="en-GB" b="1">
              <a:solidFill>
                <a:srgbClr val="000000"/>
              </a:solidFill>
              <a:latin typeface="Calibri"/>
              <a:cs typeface="Calibri"/>
            </a:endParaRPr>
          </a:p>
          <a:p>
            <a:r>
              <a:rPr lang="en-GB" b="1"/>
              <a:t>Staying Positive</a:t>
            </a:r>
            <a:r>
              <a:rPr lang="en-GB"/>
              <a:t> </a:t>
            </a:r>
            <a:endParaRPr lang="en-US"/>
          </a:p>
          <a:p>
            <a:r>
              <a:rPr lang="en-GB" b="1" u="sng">
                <a:hlinkClick r:id="rId4"/>
              </a:rPr>
              <a:t>https://skillsbuilderpartnership.wistia.com/medias/dzwf6mz7k4</a:t>
            </a:r>
            <a:r>
              <a:rPr lang="en-GB"/>
              <a:t> </a:t>
            </a:r>
            <a:endParaRPr lang="en-US"/>
          </a:p>
          <a:p>
            <a:r>
              <a:rPr lang="en-GB" b="1"/>
              <a:t>Teamwork</a:t>
            </a:r>
            <a:r>
              <a:rPr lang="en-GB"/>
              <a:t> </a:t>
            </a:r>
            <a:endParaRPr lang="en-US"/>
          </a:p>
          <a:p>
            <a:r>
              <a:rPr lang="en-GB" b="1" u="sng">
                <a:hlinkClick r:id="rId5"/>
              </a:rPr>
              <a:t>https://skillsbuilderpartnership.wistia.com/medias/5crnmxtndt</a:t>
            </a:r>
            <a:r>
              <a:rPr lang="en-GB"/>
              <a:t> </a:t>
            </a:r>
            <a:endParaRPr lang="en-US"/>
          </a:p>
          <a:p>
            <a:r>
              <a:rPr lang="en-GB" b="1"/>
              <a:t>Leadership</a:t>
            </a:r>
            <a:r>
              <a:rPr lang="en-GB"/>
              <a:t> </a:t>
            </a:r>
            <a:endParaRPr lang="en-US"/>
          </a:p>
          <a:p>
            <a:r>
              <a:rPr lang="en-GB" b="1" u="sng">
                <a:hlinkClick r:id="rId6"/>
              </a:rPr>
              <a:t>https://skillsbuilderpartnership.wistia.com/medias/ke09jw6nvi</a:t>
            </a:r>
            <a:r>
              <a:rPr lang="en-GB"/>
              <a:t> </a:t>
            </a:r>
            <a:endParaRPr lang="en-US"/>
          </a:p>
          <a:p>
            <a:endParaRPr lang="en-GB" b="1">
              <a:solidFill>
                <a:srgbClr val="000000"/>
              </a:solidFill>
              <a:latin typeface="Calibri"/>
              <a:cs typeface="Calibri"/>
            </a:endParaRPr>
          </a:p>
          <a:p>
            <a:endParaRPr lang="en-GB" b="1">
              <a:solidFill>
                <a:srgbClr val="000000"/>
              </a:solidFill>
              <a:latin typeface="Calibri"/>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endParaRPr lang="en-GB" sz="1200" b="0" i="0">
              <a:solidFill>
                <a:srgbClr val="000000"/>
              </a:solidFill>
              <a:effectLst/>
              <a:latin typeface="Segoe UI"/>
              <a:cs typeface="Segoe UI"/>
            </a:endParaRPr>
          </a:p>
          <a:p>
            <a:pPr algn="l" rtl="0" fontAlgn="base"/>
            <a:r>
              <a:rPr lang="en-GB" sz="1200" b="1" i="0" u="sng" strike="noStrike">
                <a:solidFill>
                  <a:srgbClr val="0563C1"/>
                </a:solidFill>
                <a:effectLst/>
                <a:latin typeface="Calibri"/>
                <a:cs typeface="Calibri"/>
                <a:hlinkClick r:id="rId7"/>
              </a:rPr>
              <a:t>https://skillsbuilderpartnership.wistia.com/medias/nap68tblh1</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Speaking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https://skillsbuilderpartnership.wistia.com/medias/wtx0nr7ju7</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Problem Solving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https://skillsbuilderpartnership.wistia.com/medias/folu9nyiog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Creativity</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https://skillsbuilderpartnership.wistia.com/medias/1ailu2bpod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Aiming High</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https://skillsbuilderpartnership.wistia.com/medias/67f4qr5jod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3464398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Go to </a:t>
            </a:r>
            <a:r>
              <a:rPr lang="en-US">
                <a:hlinkClick r:id="rId3"/>
              </a:rPr>
              <a:t>https://www.skillsbuilder.org/universal-framework</a:t>
            </a:r>
            <a:endParaRPr lang="en-US">
              <a:ea typeface="Calibri"/>
              <a:cs typeface="Calibri"/>
            </a:endParaRPr>
          </a:p>
          <a:p>
            <a:r>
              <a:rPr lang="en-US">
                <a:ea typeface="Calibri"/>
                <a:cs typeface="Calibri"/>
              </a:rPr>
              <a:t>Staying Positive: </a:t>
            </a:r>
            <a:r>
              <a:rPr lang="en-US">
                <a:hlinkClick r:id="rId4"/>
              </a:rPr>
              <a:t>https://www.skillsbuilder.org/universal-framework/staying-positive</a:t>
            </a:r>
            <a:endParaRPr lang="en-US">
              <a:cs typeface="Calibri"/>
              <a:hlinkClick r:id="rId4"/>
            </a:endParaRPr>
          </a:p>
          <a:p>
            <a:endParaRPr lang="en-US">
              <a:ea typeface="Calibri"/>
              <a:cs typeface="Calibri"/>
            </a:endParaRPr>
          </a:p>
          <a:p>
            <a:r>
              <a:rPr lang="en-US">
                <a:ea typeface="Calibri"/>
                <a:cs typeface="Calibri"/>
              </a:rPr>
              <a:t>Click on step 6 'build it' as a starting point.</a:t>
            </a:r>
          </a:p>
          <a:p>
            <a:endParaRPr lang="en-US">
              <a:ea typeface="Calibri"/>
              <a:cs typeface="Calibri"/>
            </a:endParaRPr>
          </a:p>
          <a:p>
            <a:r>
              <a:rPr lang="en-US">
                <a:ea typeface="Calibri"/>
                <a:cs typeface="Calibri"/>
              </a:rPr>
              <a:t>Read the information provided </a:t>
            </a:r>
          </a:p>
          <a:p>
            <a:r>
              <a:rPr lang="en-US">
                <a:ea typeface="Calibri"/>
                <a:cs typeface="Calibri"/>
              </a:rPr>
              <a:t>Read 'Building Blocks'</a:t>
            </a:r>
          </a:p>
          <a:p>
            <a:r>
              <a:rPr lang="en-US">
                <a:ea typeface="Calibri"/>
                <a:cs typeface="Calibri"/>
              </a:rPr>
              <a:t>Try and answer the 'Reflective Questions'</a:t>
            </a:r>
          </a:p>
          <a:p>
            <a:r>
              <a:rPr lang="en-US">
                <a:ea typeface="Calibri"/>
                <a:cs typeface="Calibri"/>
              </a:rPr>
              <a:t>You can also read the summary provided</a:t>
            </a:r>
          </a:p>
          <a:p>
            <a:endParaRPr lang="en-US">
              <a:ea typeface="Calibri"/>
              <a:cs typeface="Calibri"/>
            </a:endParaRPr>
          </a:p>
          <a:p>
            <a:r>
              <a:rPr lang="en-US">
                <a:ea typeface="Calibri"/>
                <a:cs typeface="Calibri"/>
              </a:rPr>
              <a:t>If you feel you can do this then place a tick in the box </a:t>
            </a:r>
          </a:p>
          <a:p>
            <a:endParaRPr lang="en-US">
              <a:ea typeface="Calibri"/>
              <a:cs typeface="Calibri"/>
            </a:endParaRPr>
          </a:p>
          <a:p>
            <a:r>
              <a:rPr lang="en-US">
                <a:ea typeface="Calibri"/>
                <a:cs typeface="Calibri"/>
              </a:rPr>
              <a:t>Repeat this until you have reached your limit.</a:t>
            </a:r>
          </a:p>
          <a:p>
            <a:endParaRPr lang="en-US">
              <a:ea typeface="Calibri"/>
              <a:cs typeface="Calibri"/>
            </a:endParaRPr>
          </a:p>
          <a:p>
            <a:r>
              <a:rPr lang="en-US">
                <a:ea typeface="Calibri"/>
                <a:cs typeface="Calibri"/>
              </a:rPr>
              <a:t>Now you should be able to complete the two boxes: My Strength (s) and My area (s) of development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1590871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152025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5124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a:t>
            </a:r>
            <a:r>
              <a:rPr lang="en-GB"/>
              <a:t>draw lines to match the ingredients to the food product and then to their correct main nutrients!</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effectLst/>
              </a:rPr>
              <a:t>Jobs that use</a:t>
            </a:r>
            <a:r>
              <a:rPr lang="en-GB"/>
              <a:t> Food and Nutrition </a:t>
            </a:r>
            <a:r>
              <a:rPr lang="en-GB">
                <a:effectLst/>
              </a:rPr>
              <a:t>BBC Bitesize Careers:</a:t>
            </a:r>
            <a:r>
              <a:rPr lang="en-GB"/>
              <a:t> </a:t>
            </a:r>
            <a:r>
              <a:rPr lang="en-GB">
                <a:effectLst/>
                <a:hlinkClick r:id="rId3"/>
              </a:rPr>
              <a:t>https://www.bbc.co.uk/bitesize/tags/</a:t>
            </a:r>
            <a:r>
              <a:rPr lang="en-GB">
                <a:hlinkClick r:id="rId3"/>
              </a:rPr>
              <a:t>zvty7nb</a:t>
            </a:r>
            <a:r>
              <a:rPr lang="en-GB">
                <a:effectLst/>
                <a:hlinkClick r:id="rId3"/>
              </a:rPr>
              <a:t>/</a:t>
            </a:r>
            <a:r>
              <a:rPr lang="en-GB">
                <a:hlinkClick r:id="rId3"/>
              </a:rPr>
              <a:t>jobs-that-use-food-and-nutrition</a:t>
            </a:r>
            <a:r>
              <a:rPr lang="en-GB">
                <a:effectLst/>
                <a:hlinkClick r:id="rId3"/>
              </a:rPr>
              <a:t>/1</a:t>
            </a:r>
            <a:endParaRPr lang="en-US">
              <a:effectLst/>
            </a:endParaRPr>
          </a:p>
          <a:p>
            <a:pPr marL="0" lvl="0" indent="0">
              <a:lnSpc>
                <a:spcPct val="107000"/>
              </a:lnSpc>
              <a:spcAft>
                <a:spcPts val="800"/>
              </a:spcAft>
              <a:buNone/>
            </a:pPr>
            <a:endParaRPr lang="en-GB">
              <a:effectLst/>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a:t>
            </a:r>
            <a:r>
              <a:rPr lang="en-GB">
                <a:effectLst/>
              </a:rPr>
              <a:t> role?</a:t>
            </a:r>
            <a:endParaRPr lang="en-US"/>
          </a:p>
          <a:p>
            <a:pPr marL="171450" indent="-171450">
              <a:lnSpc>
                <a:spcPct val="107000"/>
              </a:lnSpc>
              <a:spcAft>
                <a:spcPts val="800"/>
              </a:spcAft>
              <a:buFont typeface="Arial,Sans-Serif"/>
              <a:buChar char="•"/>
            </a:pP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Jobs that use</a:t>
            </a:r>
            <a:r>
              <a:rPr lang="en-GB"/>
              <a:t> Food and Nutrition </a:t>
            </a:r>
            <a:r>
              <a:rPr lang="en-GB">
                <a:effectLst/>
              </a:rPr>
              <a:t>BBC Bitesize Careers:</a:t>
            </a:r>
            <a:r>
              <a:rPr lang="en-GB"/>
              <a:t> </a:t>
            </a:r>
            <a:r>
              <a:rPr lang="en-GB">
                <a:effectLst/>
                <a:hlinkClick r:id="rId3"/>
              </a:rPr>
              <a:t>https://www.bbc.co.uk/bitesize/tags/</a:t>
            </a:r>
            <a:r>
              <a:rPr lang="en-GB">
                <a:hlinkClick r:id="rId3"/>
              </a:rPr>
              <a:t>zvty7nb</a:t>
            </a:r>
            <a:r>
              <a:rPr lang="en-GB">
                <a:effectLst/>
                <a:hlinkClick r:id="rId3"/>
              </a:rPr>
              <a:t>/</a:t>
            </a:r>
            <a:r>
              <a:rPr lang="en-GB">
                <a:hlinkClick r:id="rId3"/>
              </a:rPr>
              <a:t>jobs-that-use-food-and-nutrition</a:t>
            </a:r>
            <a:r>
              <a:rPr lang="en-GB">
                <a:effectLst/>
                <a:hlinkClick r:id="rId3"/>
              </a:rPr>
              <a:t>/1</a:t>
            </a:r>
            <a:endParaRPr lang="en-GB">
              <a:hlinkClick r:id="rId3"/>
            </a:endParaRPr>
          </a:p>
          <a:p>
            <a:pPr>
              <a:lnSpc>
                <a:spcPct val="107000"/>
              </a:lnSpc>
              <a:spcAft>
                <a:spcPts val="800"/>
              </a:spcAft>
            </a:pPr>
            <a:endParaRPr lang="en-GB">
              <a:effectLst/>
              <a:cs typeface="Calibri"/>
            </a:endParaRPr>
          </a:p>
          <a:p>
            <a:pPr marL="0" lvl="0" indent="0">
              <a:lnSpc>
                <a:spcPct val="107000"/>
              </a:lnSpc>
              <a:spcAft>
                <a:spcPts val="800"/>
              </a:spcAft>
              <a:buNone/>
            </a:pPr>
            <a:endParaRPr lang="en-GB">
              <a:effectLst/>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hlinkClick r:id="rId3"/>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a:t>
            </a:r>
            <a:r>
              <a:rPr lang="en-GB">
                <a:hlinkClick r:id="rId4"/>
              </a:rPr>
              <a:t>buzz-embed/</a:t>
            </a:r>
            <a:endParaRPr lang="en-GB"/>
          </a:p>
          <a:p>
            <a:pPr>
              <a:defRPr/>
            </a:pPr>
            <a:endParaRPr lang="en-GB"/>
          </a:p>
          <a:p>
            <a:pPr>
              <a:defRPr/>
            </a:pPr>
            <a:endParaRPr lang="en-GB"/>
          </a:p>
          <a:p>
            <a:pPr>
              <a:defRPr/>
            </a:pPr>
            <a:endParaRPr lang="en-GB"/>
          </a:p>
          <a:p>
            <a:pPr>
              <a:defRPr/>
            </a:pPr>
            <a:endParaRPr lang="en-US"/>
          </a:p>
          <a:p>
            <a:pPr marL="0" marR="0" lvl="0" indent="0" algn="l" defTabSz="914400">
              <a:lnSpc>
                <a:spcPct val="100000"/>
              </a:lnSpc>
              <a:spcBef>
                <a:spcPts val="0"/>
              </a:spcBef>
              <a:spcAft>
                <a:spcPts val="0"/>
              </a:spcAft>
              <a:buNone/>
              <a:tabLst/>
              <a:defRPr/>
            </a:pPr>
            <a:endParaRPr lang="en-GB">
              <a:cs typeface="Calibri"/>
            </a:endParaRPr>
          </a:p>
          <a:p>
            <a:endParaRPr lang="en-GB"/>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endParaRPr lang="en-GB">
              <a:cs typeface="Calibri"/>
            </a:endParaRP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 great way to find out who might be suited to teaching is to give students an opportunity to teach an element of your subject. </a:t>
            </a:r>
            <a:endParaRPr lang="en-US"/>
          </a:p>
          <a:p>
            <a:r>
              <a:rPr lang="en-GB">
                <a:cs typeface="Calibri"/>
              </a:rPr>
              <a:t>This will require preparation from the students and you will need to consider which aspects of the course you might give over to them.</a:t>
            </a:r>
            <a:endParaRPr lang="en-GB"/>
          </a:p>
          <a:p>
            <a:r>
              <a:rPr lang="en-GB">
                <a:cs typeface="Calibri"/>
              </a:rPr>
              <a:t>Alternatively, you might plan with older students an opportunity to teach one of your younger classes, an enrichment activity or as an experience of the workplace.</a:t>
            </a:r>
          </a:p>
          <a:p>
            <a:endParaRPr lang="en-GB">
              <a:cs typeface="Calibri"/>
            </a:endParaRPr>
          </a:p>
          <a:p>
            <a:r>
              <a:rPr lang="en-GB">
                <a:cs typeface="Calibri"/>
              </a:rPr>
              <a:t>Give the students some planning time and support them in discussing possible ideas.</a:t>
            </a:r>
          </a:p>
          <a:p>
            <a:endParaRPr lang="en-GB">
              <a:cs typeface="Calibri"/>
            </a:endParaRPr>
          </a:p>
          <a:p>
            <a:r>
              <a:rPr lang="en-GB">
                <a:cs typeface="Calibri"/>
              </a:rPr>
              <a:t>If they are teaching to another group, discuss conduct, dress code and how you might facilitate this with them. Make sure they make arrangements to take part (inform staff, know date, time, have resources ready etc)</a:t>
            </a:r>
          </a:p>
          <a:p>
            <a:r>
              <a:rPr lang="en-GB">
                <a:cs typeface="Calibri"/>
              </a:rPr>
              <a:t>As you go through this activity, talk to them about the process of lesson planning and evaluation so they have a greater understanding of the day to day work involved in planning for different groups of students </a:t>
            </a:r>
            <a:endParaRPr lang="en-GB"/>
          </a:p>
          <a:p>
            <a:endParaRPr lang="en-GB">
              <a:cs typeface="Calibri"/>
            </a:endParaRPr>
          </a:p>
          <a:p>
            <a:r>
              <a:rPr lang="en-GB">
                <a:cs typeface="Calibri"/>
              </a:rPr>
              <a:t>After, talk them through the transferrable skills they have used in their session and how useful these are to any job.</a:t>
            </a:r>
          </a:p>
          <a:p>
            <a:r>
              <a:rPr lang="en-GB" b="1"/>
              <a:t>1. Problem-solving: </a:t>
            </a:r>
            <a:r>
              <a:rPr lang="en-GB"/>
              <a:t>Problem-solving skills enable teachers to look at situations and find the best solution. Teachers need to be resourceful, learn and react quickly to situations. </a:t>
            </a:r>
            <a:endParaRPr lang="en-GB">
              <a:cs typeface="Calibri"/>
            </a:endParaRPr>
          </a:p>
          <a:p>
            <a:r>
              <a:rPr lang="en-GB" b="1"/>
              <a:t>2. Instructing and presenting: </a:t>
            </a:r>
            <a:r>
              <a:rPr lang="en-GB"/>
              <a:t>Instructing and presenting skills support teachers in sharing information with others.  Teachers need to be clear and concise and be able to read and engage with their students. </a:t>
            </a:r>
            <a:endParaRPr lang="en-GB">
              <a:cs typeface="Calibri"/>
            </a:endParaRPr>
          </a:p>
          <a:p>
            <a:r>
              <a:rPr lang="en-GB" b="1"/>
              <a:t>3. Management skills: </a:t>
            </a:r>
            <a:r>
              <a:rPr lang="en-GB"/>
              <a:t>Management skills enable professionals to lead projects and oversee groups of people. Teachers often have excellent management skills to lead their classrooms and motivate their students. </a:t>
            </a:r>
          </a:p>
          <a:p>
            <a:r>
              <a:rPr lang="en-GB" b="1"/>
              <a:t>4. Communication skills: </a:t>
            </a:r>
            <a:r>
              <a:rPr lang="en-GB"/>
              <a:t>verbal and written communication enable people to share, receive, process and record information. Resources used in the classroom need to communicate to the young people effectively. </a:t>
            </a:r>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endParaRPr lang="en-GB">
              <a:cs typeface="Calibri"/>
            </a:endParaRPr>
          </a:p>
          <a:p>
            <a:r>
              <a:rPr lang="en-GB" b="1"/>
              <a:t>6. Time management: </a:t>
            </a:r>
            <a:r>
              <a:rPr lang="en-GB"/>
              <a:t>ability to prioritise tasks successfully and plan lessons so they can accomplish everything required and on time. </a:t>
            </a:r>
            <a:endParaRPr lang="en-GB">
              <a:cs typeface="Calibri"/>
            </a:endParaRPr>
          </a:p>
          <a:p>
            <a:r>
              <a:rPr lang="en-GB" b="1"/>
              <a:t>7. Ability to work under pressure: </a:t>
            </a:r>
            <a:r>
              <a:rPr lang="en-GB"/>
              <a:t>working to deadlines and responsibility for others. </a:t>
            </a:r>
            <a:endParaRPr lang="en-GB">
              <a:cs typeface="Calibri"/>
            </a:endParaRPr>
          </a:p>
          <a:p>
            <a:r>
              <a:rPr lang="en-GB" b="1"/>
              <a:t>8. Collaboration: </a:t>
            </a:r>
            <a:r>
              <a:rPr lang="en-GB"/>
              <a:t>skills people use to work together. </a:t>
            </a:r>
            <a:endParaRPr lang="en-GB">
              <a:cs typeface="Calibri"/>
            </a:endParaRPr>
          </a:p>
          <a:p>
            <a:r>
              <a:rPr lang="en-GB" b="1"/>
              <a:t>9. Self-motivation: the </a:t>
            </a:r>
            <a:r>
              <a:rPr lang="en-GB"/>
              <a:t>ability to work independently to complete work. Teachers are responsible for all aspects of their own lessons.</a:t>
            </a:r>
            <a:endParaRPr lang="en-GB">
              <a:cs typeface="Calibri"/>
            </a:endParaRPr>
          </a:p>
          <a:p>
            <a:r>
              <a:rPr lang="en-GB" b="1"/>
              <a:t>10. Adaptability: </a:t>
            </a:r>
            <a:r>
              <a:rPr lang="en-GB"/>
              <a:t>how well someone responds to change. </a:t>
            </a:r>
            <a:endParaRPr lang="en-GB">
              <a:cs typeface="Calibri"/>
            </a:endParaRPr>
          </a:p>
          <a:p>
            <a:r>
              <a:rPr lang="en-GB" b="1"/>
              <a:t>11. Interpersonal skills: </a:t>
            </a:r>
            <a:r>
              <a:rPr lang="en-GB"/>
              <a:t>skills required to understand others and build relationships. </a:t>
            </a:r>
            <a:endParaRPr lang="en-GB">
              <a:cs typeface="Calibri"/>
            </a:endParaRPr>
          </a:p>
          <a:p>
            <a:r>
              <a:rPr lang="en-GB" b="1">
                <a:cs typeface="Calibri"/>
              </a:rPr>
              <a:t>12. Organisation: </a:t>
            </a:r>
            <a:r>
              <a:rPr lang="en-GB">
                <a:cs typeface="Calibri"/>
              </a:rPr>
              <a:t>Organisational skills help you create and maintain order by arranging the space (e.g. for group work) or with the task (have everything you need)</a:t>
            </a:r>
          </a:p>
          <a:p>
            <a:r>
              <a:rPr lang="en-GB" b="1">
                <a:cs typeface="Calibri"/>
              </a:rPr>
              <a:t>13. Multi-tasking: </a:t>
            </a:r>
            <a:r>
              <a:rPr lang="en-GB">
                <a:cs typeface="Calibri"/>
              </a:rPr>
              <a:t>This is the ability to complete many tasks at the same time.</a:t>
            </a:r>
            <a:endParaRPr lang="en-GB" b="1">
              <a:cs typeface="Calibri"/>
            </a:endParaRPr>
          </a:p>
          <a:p>
            <a:r>
              <a:rPr lang="en-GB" b="1">
                <a:cs typeface="Calibri"/>
              </a:rPr>
              <a:t>14. Decision-making: </a:t>
            </a:r>
            <a:r>
              <a:rPr lang="en-GB">
                <a:cs typeface="Calibri"/>
              </a:rPr>
              <a:t>This is deciding on the correct solution. This might be the best activity for a particular group, who needs more or less help.</a:t>
            </a: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https://www.bbc.co.uk/bitesize/tags/zvty7nb/jobs-that-use-food-and-nutrition/1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167143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87FC8516-3DD5-D44E-9CC8-918E6E987E4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1215" y="361232"/>
            <a:ext cx="2565015" cy="935209"/>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ebp4-SzyrY" TargetMode="External"/><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hyperlink" Target="https://www.youtube.com/watch?v=lw69NUAr0o4" TargetMode="External"/><Relationship Id="rId4" Type="http://schemas.openxmlformats.org/officeDocument/2006/relationships/hyperlink" Target="https://www.youtube.com/watch?v=KTGAS-AJt6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hyperlink" Target="https://www.youtube.com/watch?v=C2lXkTSp0KQ"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hMlJ8hQSiv4" TargetMode="External"/><Relationship Id="rId5" Type="http://schemas.openxmlformats.org/officeDocument/2006/relationships/hyperlink" Target="https://www.youtube.com/watch?v=wjbPBJsSHH8" TargetMode="External"/><Relationship Id="rId4" Type="http://schemas.openxmlformats.org/officeDocument/2006/relationships/image" Target="../media/image26.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47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10.png"/><Relationship Id="rId7" Type="http://schemas.openxmlformats.org/officeDocument/2006/relationships/hyperlink" Target="http://www.twmtd.org/R046CEC" TargetMode="External"/><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30CEC" TargetMode="External"/><Relationship Id="rId11" Type="http://schemas.openxmlformats.org/officeDocument/2006/relationships/image" Target="../media/image28.png"/><Relationship Id="rId5" Type="http://schemas.openxmlformats.org/officeDocument/2006/relationships/hyperlink" Target="http://www.twmtd.org/R017CEC" TargetMode="External"/><Relationship Id="rId10" Type="http://schemas.openxmlformats.org/officeDocument/2006/relationships/hyperlink" Target="http://www.twmtd.org/R102CEC" TargetMode="External"/><Relationship Id="rId4" Type="http://schemas.openxmlformats.org/officeDocument/2006/relationships/image" Target="../media/image27.png"/><Relationship Id="rId9" Type="http://schemas.openxmlformats.org/officeDocument/2006/relationships/hyperlink" Target="http://www.twmtd.org/R048CEC" TargetMode="External"/><Relationship Id="rId14" Type="http://schemas.openxmlformats.org/officeDocument/2006/relationships/hyperlink" Target="https://www.technicians.org.uk/useful-tools-websit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nationalcareers.service.gov.uk/explore-your-education-and-training-choices/t-levels" TargetMode="External"/><Relationship Id="rId7" Type="http://schemas.openxmlformats.org/officeDocument/2006/relationships/hyperlink" Target="https://nationalcareers.service.gov.uk/explore-your-education-and-training-choices/vocational-technical-qualifications-vtqs"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catering" TargetMode="External"/><Relationship Id="rId5" Type="http://schemas.openxmlformats.org/officeDocument/2006/relationships/hyperlink" Target="https://www.tlevels.gov.uk/students/subjects/agriculture-land-management-production" TargetMode="External"/><Relationship Id="rId10" Type="http://schemas.openxmlformats.org/officeDocument/2006/relationships/image" Target="../media/image33.png"/><Relationship Id="rId4" Type="http://schemas.openxmlformats.org/officeDocument/2006/relationships/hyperlink" Target="https://www.tlevels.gov.uk/students/subjects/science" TargetMode="External"/><Relationship Id="rId9" Type="http://schemas.openxmlformats.org/officeDocument/2006/relationships/hyperlink" Target="https://nationalcareers.service.gov.uk/explore-your-education-and-training-choices/apprenticeshi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ubjects/hospitality-leisure-and-tourism" TargetMode="External"/><Relationship Id="rId3" Type="http://schemas.openxmlformats.org/officeDocument/2006/relationships/hyperlink" Target="https://nationalcareers.service.gov.uk/explore-your-education-and-training-choices/higher-technical" TargetMode="External"/><Relationship Id="rId7" Type="http://schemas.openxmlformats.org/officeDocument/2006/relationships/hyperlink" Target="https://www.ucas.com/explore/subjects/food-science"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higher-education" TargetMode="External"/><Relationship Id="rId5" Type="http://schemas.openxmlformats.org/officeDocument/2006/relationships/hyperlink" Target="https://nationalcareers.service.gov.uk/explore-your-education-and-training-choices/a-levels" TargetMode="External"/><Relationship Id="rId10"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9.png"/><Relationship Id="rId3" Type="http://schemas.openxmlformats.org/officeDocument/2006/relationships/image" Target="../media/image35.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www.thecompleteuniversityguide.co.uk/league-tables/rankings/food-scienc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ift.org/career-development/learn-about-food-science/why-food-science-matter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7.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s://skillsbuilderpartnership.wistia.com/medias/5crnmxtndt" TargetMode="External"/><Relationship Id="rId13" Type="http://schemas.openxmlformats.org/officeDocument/2006/relationships/hyperlink" Target="https://skillsbuilderpartnership.wistia.com/medias/ke09jw6nvi"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dzwf6mz7k4" TargetMode="External"/><Relationship Id="rId21" Type="http://schemas.openxmlformats.org/officeDocument/2006/relationships/image" Target="../media/image46.png"/><Relationship Id="rId7" Type="http://schemas.openxmlformats.org/officeDocument/2006/relationships/hyperlink" Target="https://hub.skillsbuilder.org/resources/browse/short-lesson/staying-positive/step-10/step-11/step-12/" TargetMode="External"/><Relationship Id="rId12" Type="http://schemas.openxmlformats.org/officeDocument/2006/relationships/hyperlink" Target="https://hub.skillsbuilder.org/resources/browse/short-lesson/teamwork/step-10/step-11/step-12/"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hyperlink" Target="https://hub.skillsbuilder.org/resources/browse/short-lesson/leadership/step-10/step-11/step-12/" TargetMode="External"/><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NULL" TargetMode="External"/><Relationship Id="rId11" Type="http://schemas.openxmlformats.org/officeDocument/2006/relationships/hyperlink" Target="https://hub.skillsbuilder.org/resources/browse/short-lesson/teamwork/step-8/step-9/step-10/" TargetMode="External"/><Relationship Id="rId24" Type="http://schemas.openxmlformats.org/officeDocument/2006/relationships/image" Target="../media/image49.png"/><Relationship Id="rId5" Type="http://schemas.openxmlformats.org/officeDocument/2006/relationships/hyperlink" Target="https://hub.skillsbuilder.org/resources/browse/short-lesson/staying-positive/step-8/step-9/step-10/" TargetMode="External"/><Relationship Id="rId15" Type="http://schemas.openxmlformats.org/officeDocument/2006/relationships/hyperlink" Target="https://hub.skillsbuilder.org/resources/browse/short-lesson/leadership/step-8/step-9/step-10/" TargetMode="External"/><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hyperlink" Target="NULL" TargetMode="External"/><Relationship Id="rId19" Type="http://schemas.openxmlformats.org/officeDocument/2006/relationships/image" Target="../media/image44.png"/><Relationship Id="rId4" Type="http://schemas.openxmlformats.org/officeDocument/2006/relationships/hyperlink" Target="https://hub.skillsbuilder.org/resources/browse/short-lesson/staying-positive/step-6/step-7/step-8/" TargetMode="External"/><Relationship Id="rId9" Type="http://schemas.openxmlformats.org/officeDocument/2006/relationships/hyperlink" Target="https://hub.skillsbuilder.org/resources/browse/short-lesson/teamwork/step-6/step-7/step-8/" TargetMode="External"/><Relationship Id="rId14" Type="http://schemas.openxmlformats.org/officeDocument/2006/relationships/hyperlink" Target="https://hub.skillsbuilder.org/resources/browse/short-lesson/leadership/step-6/step-7/step-8/"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nationalcareers.service.gov.uk/explore-career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www.bbc.co.uk/bitesize/articles/zf4dnrd" TargetMode="External"/><Relationship Id="rId3" Type="http://schemas.openxmlformats.org/officeDocument/2006/relationships/image" Target="../media/image10.png"/><Relationship Id="rId7" Type="http://schemas.openxmlformats.org/officeDocument/2006/relationships/image" Target="../media/image11.jpeg"/><Relationship Id="rId12" Type="http://schemas.openxmlformats.org/officeDocument/2006/relationships/hyperlink" Target="https://www.stem.org.uk/resources/elibrary/resource/26017/food-technologist"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jmct39" TargetMode="External"/><Relationship Id="rId11" Type="http://schemas.openxmlformats.org/officeDocument/2006/relationships/image" Target="../media/image14.png"/><Relationship Id="rId5" Type="http://schemas.openxmlformats.org/officeDocument/2006/relationships/hyperlink" Target="https://icould.com/stories/jessica-c/" TargetMode="External"/><Relationship Id="rId10" Type="http://schemas.openxmlformats.org/officeDocument/2006/relationships/hyperlink" Target="https://www.bbc.co.uk/bitesize/articles/zr6xrj6" TargetMode="External"/><Relationship Id="rId4" Type="http://schemas.openxmlformats.org/officeDocument/2006/relationships/hyperlink" Target="https://www.bbc.co.uk/bitesize/tags/zvty7nb/jobs-that-use-food-and-nutrition/1" TargetMode="External"/><Relationship Id="rId9" Type="http://schemas.openxmlformats.org/officeDocument/2006/relationships/image" Target="../media/image13.jpeg"/><Relationship Id="rId14" Type="http://schemas.openxmlformats.org/officeDocument/2006/relationships/hyperlink" Target="https://icould.com/stories/peter-s-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hyperlink" Target="https://icould.com/stories/jane-c/" TargetMode="External"/><Relationship Id="rId3" Type="http://schemas.openxmlformats.org/officeDocument/2006/relationships/image" Target="../media/image10.png"/><Relationship Id="rId7" Type="http://schemas.openxmlformats.org/officeDocument/2006/relationships/hyperlink" Target="https://www.youthemployment.org.uk/careers-hub-job-role/bartender-at-prezzo-restaurants/" TargetMode="External"/><Relationship Id="rId12" Type="http://schemas.openxmlformats.org/officeDocument/2006/relationships/hyperlink" Target="https://icould.com/stories/julia-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icould.com/stories/laura-m/" TargetMode="External"/><Relationship Id="rId11" Type="http://schemas.openxmlformats.org/officeDocument/2006/relationships/image" Target="../media/image17.jpeg"/><Relationship Id="rId5" Type="http://schemas.openxmlformats.org/officeDocument/2006/relationships/hyperlink" Target="https://www.bbc.co.uk/bitesize/articles/zm3wnrd" TargetMode="External"/><Relationship Id="rId15" Type="http://schemas.openxmlformats.org/officeDocument/2006/relationships/hyperlink" Target="https://www.firstcareers.co.uk/careers/what-does-a-food-and-beverage-manager-do/" TargetMode="External"/><Relationship Id="rId10" Type="http://schemas.openxmlformats.org/officeDocument/2006/relationships/image" Target="../media/image16.jpeg"/><Relationship Id="rId4" Type="http://schemas.openxmlformats.org/officeDocument/2006/relationships/hyperlink" Target="https://www.bbc.co.uk/bitesize/tags/zvty7nb/jobs-that-use-food-and-nutrition/1" TargetMode="External"/><Relationship Id="rId9" Type="http://schemas.openxmlformats.org/officeDocument/2006/relationships/image" Target="../media/image14.png"/><Relationship Id="rId14" Type="http://schemas.openxmlformats.org/officeDocument/2006/relationships/hyperlink" Target="https://icould.com/stories/andy-s-2/"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dietitian"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food-manufacturing-inspecto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food-scientist" TargetMode="External"/><Relationship Id="rId5" Type="http://schemas.openxmlformats.org/officeDocument/2006/relationships/hyperlink" Target="https://nationalcareers.service.gov.uk/job-profiles/chef" TargetMode="External"/><Relationship Id="rId10" Type="http://schemas.openxmlformats.org/officeDocument/2006/relationships/hyperlink" Target="https://nationalcareers.service.gov.uk/job-profiles/catering-manager" TargetMode="External"/><Relationship Id="rId4" Type="http://schemas.openxmlformats.org/officeDocument/2006/relationships/image" Target="../media/image18.png"/><Relationship Id="rId9" Type="http://schemas.openxmlformats.org/officeDocument/2006/relationships/hyperlink" Target="https://nationalcareers.service.gov.uk/job-profiles/restaurant-manag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aGd_Rrs-qNY" TargetMode="External"/><Relationship Id="rId3" Type="http://schemas.openxmlformats.org/officeDocument/2006/relationships/hyperlink" Target="https://youtu.be/MS5oga97jLI" TargetMode="External"/><Relationship Id="rId7" Type="http://schemas.openxmlformats.org/officeDocument/2006/relationships/hyperlink" Target="https://www.youtube.com/watch?v=mOcU5tAY7zA"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DFUqsm4tqsY" TargetMode="External"/><Relationship Id="rId5" Type="http://schemas.openxmlformats.org/officeDocument/2006/relationships/image" Target="../media/image19.jpeg"/><Relationship Id="rId10" Type="http://schemas.openxmlformats.org/officeDocument/2006/relationships/hyperlink" Target="https://www.youtube.com/watch?v=oTi_LyNpUqk" TargetMode="External"/><Relationship Id="rId4" Type="http://schemas.openxmlformats.org/officeDocument/2006/relationships/hyperlink" Target="https://www.youtube.com/watch?v=MS5oga97jLI" TargetMode="External"/><Relationship Id="rId9" Type="http://schemas.openxmlformats.org/officeDocument/2006/relationships/hyperlink" Target="https://youtu.be/oTi_LyNpUqk%20&#820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wedding-planner" TargetMode="External"/><Relationship Id="rId13" Type="http://schemas.openxmlformats.org/officeDocument/2006/relationships/image" Target="../media/image14.png"/><Relationship Id="rId3" Type="http://schemas.openxmlformats.org/officeDocument/2006/relationships/hyperlink" Target="https://www.bbc.co.uk/bitesize/articles/z6hqvk7" TargetMode="External"/><Relationship Id="rId7" Type="http://schemas.openxmlformats.org/officeDocument/2006/relationships/hyperlink" Target="https://nationalcareers.service.gov.uk/job-profiles/cellar-technician" TargetMode="External"/><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nationalcareers.service.gov.uk/job-profiles/consumer-scientist" TargetMode="External"/><Relationship Id="rId11" Type="http://schemas.openxmlformats.org/officeDocument/2006/relationships/image" Target="../media/image22.png"/><Relationship Id="rId5" Type="http://schemas.openxmlformats.org/officeDocument/2006/relationships/hyperlink" Target="https://www.bbc.co.uk/bitesize/articles/z76x92p" TargetMode="External"/><Relationship Id="rId10" Type="http://schemas.openxmlformats.org/officeDocument/2006/relationships/image" Target="../media/image21.png"/><Relationship Id="rId4" Type="http://schemas.openxmlformats.org/officeDocument/2006/relationships/hyperlink" Target="https://www.bbc.co.uk/bitesize/articles/zdhhd6f" TargetMode="External"/><Relationship Id="rId9" Type="http://schemas.openxmlformats.org/officeDocument/2006/relationships/hyperlink" Target="https://icould.com/explore/categories/subject/home-economics" TargetMode="External"/><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888182" y="5112328"/>
            <a:ext cx="5666508" cy="1330036"/>
          </a:xfrm>
          <a:prstGeom prst="rect">
            <a:avLst/>
          </a:prstGeom>
        </p:spPr>
        <p:txBody>
          <a:bodyPr vert="horz" lIns="91440" tIns="45720" rIns="91440" bIns="45720" rtlCol="0" anchor="t">
            <a:normAutofit lnSpcReduction="10000"/>
          </a:bodyPr>
          <a:lstStyle/>
          <a:p>
            <a:pPr marL="0" indent="0">
              <a:buNone/>
            </a:pPr>
            <a:r>
              <a:rPr lang="en-GB" sz="2500" b="1">
                <a:solidFill>
                  <a:srgbClr val="ED6E4F"/>
                </a:solidFill>
              </a:rPr>
              <a:t>Where can studying Food and Nutrition take you?</a:t>
            </a:r>
          </a:p>
          <a:p>
            <a:pPr marL="0" indent="0">
              <a:buNone/>
            </a:pPr>
            <a:r>
              <a:rPr lang="en-GB" sz="1800">
                <a:solidFill>
                  <a:srgbClr val="00A8A6"/>
                </a:solidFill>
              </a:rPr>
              <a:t>Highlighting the relevance of Food and Nutrition to future careers and opportunities</a:t>
            </a:r>
            <a:endParaRPr lang="en-GB" sz="1800">
              <a:solidFill>
                <a:srgbClr val="00A8A6"/>
              </a:solidFill>
              <a:cs typeface="Calibri"/>
            </a:endParaRPr>
          </a:p>
        </p:txBody>
      </p:sp>
      <p:pic>
        <p:nvPicPr>
          <p:cNvPr id="5" name="Picture 4" descr="A picture containing company name&#10;&#10;Description automatically generated">
            <a:extLst>
              <a:ext uri="{FF2B5EF4-FFF2-40B4-BE49-F238E27FC236}">
                <a16:creationId xmlns:a16="http://schemas.microsoft.com/office/drawing/2014/main" id="{42A3DCB7-FE00-604F-B7B6-CB176C6E4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39" y="4714593"/>
            <a:ext cx="4776787" cy="1741625"/>
          </a:xfrm>
          <a:prstGeom prst="rect">
            <a:avLst/>
          </a:prstGeom>
        </p:spPr>
      </p:pic>
      <p:sp>
        <p:nvSpPr>
          <p:cNvPr id="4" name="Rectangle 3">
            <a:extLst>
              <a:ext uri="{FF2B5EF4-FFF2-40B4-BE49-F238E27FC236}">
                <a16:creationId xmlns:a16="http://schemas.microsoft.com/office/drawing/2014/main" id="{AB275AC0-E530-8C93-4CA6-0C48E546D0F2}"/>
              </a:ext>
            </a:extLst>
          </p:cNvPr>
          <p:cNvSpPr/>
          <p:nvPr/>
        </p:nvSpPr>
        <p:spPr>
          <a:xfrm>
            <a:off x="0" y="0"/>
            <a:ext cx="12192000" cy="4386760"/>
          </a:xfrm>
          <a:prstGeom prst="rect">
            <a:avLst/>
          </a:prstGeom>
          <a:solidFill>
            <a:srgbClr val="E95F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8662" y="1497181"/>
            <a:ext cx="10214542"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(Food and Nutrition) </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Toxicologist</a:t>
            </a:r>
            <a:r>
              <a:rPr lang="en-GB" sz="2000" b="1">
                <a:solidFill>
                  <a:schemeClr val="tx2"/>
                </a:solidFill>
                <a:latin typeface="Calibri"/>
                <a:ea typeface="Source Sans Pro"/>
                <a:cs typeface="Calibri"/>
              </a:rPr>
              <a:t> </a:t>
            </a:r>
            <a:endParaRPr lang="en-GB" sz="2000" u="sng">
              <a:solidFill>
                <a:schemeClr val="tx2"/>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Nutritionist</a:t>
            </a:r>
            <a:r>
              <a:rPr lang="en-GB" sz="2000" b="1">
                <a:solidFill>
                  <a:schemeClr val="tx2"/>
                </a:solidFill>
                <a:latin typeface="Calibri"/>
                <a:cs typeface="Segoe UI"/>
              </a:rPr>
              <a:t> </a:t>
            </a:r>
            <a:endParaRPr lang="en-GB" sz="2000" u="sng">
              <a:solidFill>
                <a:schemeClr val="tx2"/>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Chef</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latin typeface="Calibri"/>
              <a:cs typeface="Calibri"/>
            </a:endParaRPr>
          </a:p>
        </p:txBody>
      </p:sp>
      <p:pic>
        <p:nvPicPr>
          <p:cNvPr id="7" name="Picture 6" descr="Background pattern&#10;&#10;Description automatically generated">
            <a:extLst>
              <a:ext uri="{FF2B5EF4-FFF2-40B4-BE49-F238E27FC236}">
                <a16:creationId xmlns:a16="http://schemas.microsoft.com/office/drawing/2014/main" id="{D9A261F2-2721-B943-9BB0-B37005464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2892395"/>
            <a:ext cx="627727" cy="536605"/>
          </a:xfrm>
          <a:prstGeom prst="rect">
            <a:avLst/>
          </a:prstGeom>
        </p:spPr>
      </p:pic>
      <p:pic>
        <p:nvPicPr>
          <p:cNvPr id="8" name="Picture 7" descr="Background pattern&#10;&#10;Description automatically generated">
            <a:extLst>
              <a:ext uri="{FF2B5EF4-FFF2-40B4-BE49-F238E27FC236}">
                <a16:creationId xmlns:a16="http://schemas.microsoft.com/office/drawing/2014/main" id="{F106B408-3093-C444-9D1F-16E47FC758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3890789"/>
            <a:ext cx="627727" cy="536605"/>
          </a:xfrm>
          <a:prstGeom prst="rect">
            <a:avLst/>
          </a:prstGeom>
        </p:spPr>
      </p:pic>
      <p:pic>
        <p:nvPicPr>
          <p:cNvPr id="9" name="Picture 8" descr="Background pattern&#10;&#10;Description automatically generated">
            <a:extLst>
              <a:ext uri="{FF2B5EF4-FFF2-40B4-BE49-F238E27FC236}">
                <a16:creationId xmlns:a16="http://schemas.microsoft.com/office/drawing/2014/main" id="{67FB6AC5-B18F-9C46-9355-9A5813F77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662" y="4889182"/>
            <a:ext cx="627727" cy="536605"/>
          </a:xfrm>
          <a:prstGeom prst="rect">
            <a:avLst/>
          </a:prstGeom>
        </p:spPr>
      </p:pic>
      <p:pic>
        <p:nvPicPr>
          <p:cNvPr id="10" name="Picture 9">
            <a:extLst>
              <a:ext uri="{FF2B5EF4-FFF2-40B4-BE49-F238E27FC236}">
                <a16:creationId xmlns:a16="http://schemas.microsoft.com/office/drawing/2014/main" id="{D3197EC1-00ED-AD48-BAA0-03D72D6CE9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spTree>
    <p:extLst>
      <p:ext uri="{BB962C8B-B14F-4D97-AF65-F5344CB8AC3E}">
        <p14:creationId xmlns:p14="http://schemas.microsoft.com/office/powerpoint/2010/main" val="17158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45153" y="5645150"/>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335600" y="1578299"/>
            <a:ext cx="10146258" cy="1200329"/>
          </a:xfrm>
          <a:prstGeom prst="rect">
            <a:avLst/>
          </a:prstGeom>
          <a:noFill/>
        </p:spPr>
        <p:txBody>
          <a:bodyPr wrap="square" rtlCol="0">
            <a:spAutoFit/>
          </a:bodyPr>
          <a:lstStyle/>
          <a:p>
            <a:r>
              <a:rPr lang="en-US" sz="3600" b="1">
                <a:solidFill>
                  <a:schemeClr val="tx2"/>
                </a:solidFill>
              </a:rPr>
              <a:t>Food and Nutrition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335600" y="3109877"/>
            <a:ext cx="7767590" cy="1323439"/>
          </a:xfrm>
          <a:prstGeom prst="rect">
            <a:avLst/>
          </a:prstGeom>
          <a:noFill/>
        </p:spPr>
        <p:txBody>
          <a:bodyPr wrap="square" lIns="91440" tIns="45720" rIns="91440" bIns="45720" rtlCol="0" anchor="t">
            <a:spAutoFit/>
          </a:bodyPr>
          <a:lstStyle/>
          <a:p>
            <a:r>
              <a:rPr lang="en-GB" sz="2000" b="1">
                <a:solidFill>
                  <a:srgbClr val="E95F3F"/>
                </a:solidFill>
              </a:rPr>
              <a:t>The world will be changing drastically in the next few years to cope with the impact of climate change and nature loss, and the need to lower greenhouse gas emissions and unsustainable practices. How might this steer your choice of career path using your Food and Nutrition skills?</a:t>
            </a:r>
            <a:endParaRPr lang="en-GB" sz="2000" b="1" u="sng">
              <a:solidFill>
                <a:srgbClr val="E95F3F"/>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183936" y="1666999"/>
            <a:ext cx="2590424" cy="2593469"/>
          </a:xfrm>
          <a:prstGeom prst="ellipse">
            <a:avLst/>
          </a:prstGeom>
          <a:solidFill>
            <a:schemeClr val="lt2"/>
          </a:solidFill>
          <a:ln w="57150" cap="flat" cmpd="sng">
            <a:solidFill>
              <a:srgbClr val="E95F3F"/>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p>
        </p:txBody>
      </p:sp>
      <p:pic>
        <p:nvPicPr>
          <p:cNvPr id="9" name="Picture 8">
            <a:extLst>
              <a:ext uri="{FF2B5EF4-FFF2-40B4-BE49-F238E27FC236}">
                <a16:creationId xmlns:a16="http://schemas.microsoft.com/office/drawing/2014/main" id="{B342B7D8-506C-2CE6-4C92-B3379F2378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spTree>
    <p:extLst>
      <p:ext uri="{BB962C8B-B14F-4D97-AF65-F5344CB8AC3E}">
        <p14:creationId xmlns:p14="http://schemas.microsoft.com/office/powerpoint/2010/main" val="229361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48666"/>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43162" y="1612464"/>
            <a:ext cx="9093067" cy="584775"/>
          </a:xfrm>
          <a:prstGeom prst="rect">
            <a:avLst/>
          </a:prstGeom>
          <a:noFill/>
        </p:spPr>
        <p:txBody>
          <a:bodyPr wrap="square" lIns="91440" tIns="45720" rIns="91440" bIns="45720" rtlCol="0" anchor="t">
            <a:spAutoFit/>
          </a:bodyPr>
          <a:lstStyle/>
          <a:p>
            <a:r>
              <a:rPr lang="en-US" sz="3200" b="1">
                <a:solidFill>
                  <a:schemeClr val="tx2"/>
                </a:solidFill>
              </a:rPr>
              <a:t>Food and Nutrition careers in a changing world</a:t>
            </a:r>
          </a:p>
        </p:txBody>
      </p:sp>
      <p:sp>
        <p:nvSpPr>
          <p:cNvPr id="9" name="TextBox 8">
            <a:extLst>
              <a:ext uri="{FF2B5EF4-FFF2-40B4-BE49-F238E27FC236}">
                <a16:creationId xmlns:a16="http://schemas.microsoft.com/office/drawing/2014/main" id="{5C49B11A-0D19-BF9E-4DD4-5204155E8299}"/>
              </a:ext>
            </a:extLst>
          </p:cNvPr>
          <p:cNvSpPr txBox="1"/>
          <p:nvPr/>
        </p:nvSpPr>
        <p:spPr>
          <a:xfrm>
            <a:off x="1066390" y="4966238"/>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Source Sans Pro"/>
                <a:cs typeface="Segoe UI"/>
                <a:hlinkClick r:id="rId5">
                  <a:extLst>
                    <a:ext uri="{A12FA001-AC4F-418D-AE19-62706E023703}">
                      <ahyp:hlinkClr xmlns:ahyp="http://schemas.microsoft.com/office/drawing/2018/hyperlinkcolor" val="tx"/>
                    </a:ext>
                  </a:extLst>
                </a:hlinkClick>
              </a:rPr>
              <a:t>Sustainable Fisherman</a:t>
            </a:r>
            <a:endParaRPr lang="en-GB" sz="2000">
              <a:solidFill>
                <a:schemeClr val="tx2"/>
              </a:solidFill>
              <a:latin typeface="Calibri"/>
              <a:ea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1066390" y="2960643"/>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6">
                  <a:extLst>
                    <a:ext uri="{A12FA001-AC4F-418D-AE19-62706E023703}">
                      <ahyp:hlinkClr xmlns:ahyp="http://schemas.microsoft.com/office/drawing/2018/hyperlinkcolor" val="tx"/>
                    </a:ext>
                  </a:extLst>
                </a:hlinkClick>
              </a:rPr>
              <a:t>Sustainability Manager (Zero Carbon Farm)</a:t>
            </a:r>
            <a:endParaRPr lang="en-GB" sz="2000" u="sng">
              <a:solidFill>
                <a:schemeClr val="tx2"/>
              </a:solidFill>
              <a:latin typeface="Calibri"/>
              <a:ea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66390" y="3950935"/>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solidFill>
                <a:latin typeface="Calibri"/>
                <a:cs typeface="Segoe UI"/>
                <a:hlinkClick r:id="rId7">
                  <a:extLst>
                    <a:ext uri="{A12FA001-AC4F-418D-AE19-62706E023703}">
                      <ahyp:hlinkClr xmlns:ahyp="http://schemas.microsoft.com/office/drawing/2018/hyperlinkcolor" val="tx"/>
                    </a:ext>
                  </a:extLst>
                </a:hlinkClick>
              </a:rPr>
              <a:t>Head Chef</a:t>
            </a:r>
            <a:endParaRPr lang="en-GB" sz="2000" b="1" u="sng">
              <a:solidFill>
                <a:schemeClr val="tx2"/>
              </a:solidFill>
              <a:latin typeface="Calibri"/>
              <a:ea typeface="Calibri"/>
              <a:cs typeface="Segoe UI"/>
            </a:endParaRPr>
          </a:p>
        </p:txBody>
      </p:sp>
      <p:pic>
        <p:nvPicPr>
          <p:cNvPr id="16" name="Picture 15">
            <a:extLst>
              <a:ext uri="{FF2B5EF4-FFF2-40B4-BE49-F238E27FC236}">
                <a16:creationId xmlns:a16="http://schemas.microsoft.com/office/drawing/2014/main" id="{B98B7CB6-BBA0-5086-24CA-14E0C81C70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6900" y="4432300"/>
            <a:ext cx="2705100" cy="2425700"/>
          </a:xfrm>
          <a:prstGeom prst="rect">
            <a:avLst/>
          </a:prstGeom>
        </p:spPr>
      </p:pic>
      <p:pic>
        <p:nvPicPr>
          <p:cNvPr id="17" name="Picture 16" descr="Background pattern&#10;&#10;Description automatically generated">
            <a:extLst>
              <a:ext uri="{FF2B5EF4-FFF2-40B4-BE49-F238E27FC236}">
                <a16:creationId xmlns:a16="http://schemas.microsoft.com/office/drawing/2014/main" id="{DC927874-F4CE-BC76-8E5A-5F6F13C8A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2892395"/>
            <a:ext cx="627727" cy="536605"/>
          </a:xfrm>
          <a:prstGeom prst="rect">
            <a:avLst/>
          </a:prstGeom>
        </p:spPr>
      </p:pic>
      <p:pic>
        <p:nvPicPr>
          <p:cNvPr id="18" name="Picture 17" descr="Background pattern&#10;&#10;Description automatically generated">
            <a:extLst>
              <a:ext uri="{FF2B5EF4-FFF2-40B4-BE49-F238E27FC236}">
                <a16:creationId xmlns:a16="http://schemas.microsoft.com/office/drawing/2014/main" id="{AB3551F0-A081-C495-3471-B881A77583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3890789"/>
            <a:ext cx="627727" cy="536605"/>
          </a:xfrm>
          <a:prstGeom prst="rect">
            <a:avLst/>
          </a:prstGeom>
        </p:spPr>
      </p:pic>
      <p:pic>
        <p:nvPicPr>
          <p:cNvPr id="19" name="Picture 18" descr="Background pattern&#10;&#10;Description automatically generated">
            <a:extLst>
              <a:ext uri="{FF2B5EF4-FFF2-40B4-BE49-F238E27FC236}">
                <a16:creationId xmlns:a16="http://schemas.microsoft.com/office/drawing/2014/main" id="{7603F78E-103E-97C2-C411-823E4D945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662" y="4889182"/>
            <a:ext cx="627727"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E856C"/>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95180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35"/>
          <p:cNvPicPr preferRelativeResize="0"/>
          <p:nvPr/>
        </p:nvPicPr>
        <p:blipFill rotWithShape="1">
          <a:blip r:embed="rId3">
            <a:alphaModFix/>
          </a:blip>
          <a:srcRect/>
          <a:stretch/>
        </p:blipFill>
        <p:spPr>
          <a:xfrm>
            <a:off x="-130951" y="2575414"/>
            <a:ext cx="2705100" cy="2425700"/>
          </a:xfrm>
          <a:prstGeom prst="rect">
            <a:avLst/>
          </a:prstGeom>
          <a:noFill/>
          <a:ln>
            <a:noFill/>
          </a:ln>
        </p:spPr>
      </p:pic>
      <p:pic>
        <p:nvPicPr>
          <p:cNvPr id="548" name="Google Shape;548;p35"/>
          <p:cNvPicPr preferRelativeResize="0"/>
          <p:nvPr/>
        </p:nvPicPr>
        <p:blipFill rotWithShape="1">
          <a:blip r:embed="rId3">
            <a:alphaModFix/>
          </a:blip>
          <a:srcRect/>
          <a:stretch/>
        </p:blipFill>
        <p:spPr>
          <a:xfrm>
            <a:off x="2377787" y="2575414"/>
            <a:ext cx="2705100" cy="2425700"/>
          </a:xfrm>
          <a:prstGeom prst="rect">
            <a:avLst/>
          </a:prstGeom>
          <a:noFill/>
          <a:ln>
            <a:noFill/>
          </a:ln>
        </p:spPr>
      </p:pic>
      <p:pic>
        <p:nvPicPr>
          <p:cNvPr id="549" name="Google Shape;549;p35"/>
          <p:cNvPicPr preferRelativeResize="0"/>
          <p:nvPr/>
        </p:nvPicPr>
        <p:blipFill rotWithShape="1">
          <a:blip r:embed="rId3">
            <a:alphaModFix/>
          </a:blip>
          <a:srcRect/>
          <a:stretch/>
        </p:blipFill>
        <p:spPr>
          <a:xfrm>
            <a:off x="4851356" y="2575414"/>
            <a:ext cx="2705100" cy="2425700"/>
          </a:xfrm>
          <a:prstGeom prst="rect">
            <a:avLst/>
          </a:prstGeom>
          <a:noFill/>
          <a:ln>
            <a:noFill/>
          </a:ln>
        </p:spPr>
      </p:pic>
      <p:pic>
        <p:nvPicPr>
          <p:cNvPr id="550" name="Google Shape;550;p35"/>
          <p:cNvPicPr preferRelativeResize="0"/>
          <p:nvPr/>
        </p:nvPicPr>
        <p:blipFill rotWithShape="1">
          <a:blip r:embed="rId3">
            <a:alphaModFix/>
          </a:blip>
          <a:srcRect/>
          <a:stretch/>
        </p:blipFill>
        <p:spPr>
          <a:xfrm>
            <a:off x="7360094" y="2575414"/>
            <a:ext cx="2705100" cy="2425700"/>
          </a:xfrm>
          <a:prstGeom prst="rect">
            <a:avLst/>
          </a:prstGeom>
          <a:noFill/>
          <a:ln>
            <a:noFill/>
          </a:ln>
        </p:spPr>
      </p:pic>
      <p:pic>
        <p:nvPicPr>
          <p:cNvPr id="551" name="Google Shape;551;p35"/>
          <p:cNvPicPr preferRelativeResize="0"/>
          <p:nvPr/>
        </p:nvPicPr>
        <p:blipFill rotWithShape="1">
          <a:blip r:embed="rId3">
            <a:alphaModFix/>
          </a:blip>
          <a:srcRect/>
          <a:stretch/>
        </p:blipFill>
        <p:spPr>
          <a:xfrm>
            <a:off x="9821940" y="2575414"/>
            <a:ext cx="2705100" cy="2425700"/>
          </a:xfrm>
          <a:prstGeom prst="rect">
            <a:avLst/>
          </a:prstGeom>
          <a:noFill/>
          <a:ln>
            <a:noFill/>
          </a:ln>
        </p:spPr>
      </p:pic>
      <p:sp>
        <p:nvSpPr>
          <p:cNvPr id="552" name="Google Shape;552;p35"/>
          <p:cNvSpPr txBox="1">
            <a:spLocks noGrp="1"/>
          </p:cNvSpPr>
          <p:nvPr>
            <p:ph type="subTitle" idx="1"/>
          </p:nvPr>
        </p:nvSpPr>
        <p:spPr>
          <a:xfrm>
            <a:off x="3239987" y="371883"/>
            <a:ext cx="6822595"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Food and Nutrition</a:t>
            </a:r>
            <a:endParaRPr sz="4000" b="1" i="0" u="none" strike="noStrike" cap="none">
              <a:solidFill>
                <a:schemeClr val="dk2"/>
              </a:solidFill>
              <a:latin typeface="Calibri"/>
              <a:ea typeface="Calibri"/>
              <a:cs typeface="Calibri"/>
              <a:sym typeface="Calibri"/>
            </a:endParaRPr>
          </a:p>
        </p:txBody>
      </p:sp>
      <p:pic>
        <p:nvPicPr>
          <p:cNvPr id="553" name="Google Shape;553;p35"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554" name="Google Shape;554;p35"/>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Food and Nutrition keep industries moving and the real difference technicians make in our lives.  </a:t>
            </a:r>
            <a:endParaRPr>
              <a:solidFill>
                <a:schemeClr val="dk1"/>
              </a:solidFill>
            </a:endParaRPr>
          </a:p>
        </p:txBody>
      </p:sp>
      <p:sp>
        <p:nvSpPr>
          <p:cNvPr id="556" name="Google Shape;556;p35"/>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R017 Brewing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557" name="Google Shape;557;p35"/>
          <p:cNvSpPr/>
          <p:nvPr/>
        </p:nvSpPr>
        <p:spPr>
          <a:xfrm>
            <a:off x="2485072" y="3691855"/>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R030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Crop Technician </a:t>
            </a:r>
            <a:endParaRPr sz="1400">
              <a:solidFill>
                <a:schemeClr val="dk2"/>
              </a:solidFill>
              <a:latin typeface="Calibri"/>
              <a:ea typeface="Calibri"/>
              <a:cs typeface="Calibri"/>
              <a:sym typeface="Calibri"/>
            </a:endParaRPr>
          </a:p>
        </p:txBody>
      </p:sp>
      <p:sp>
        <p:nvSpPr>
          <p:cNvPr id="558" name="Google Shape;558;p35"/>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R046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Food Packaging</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559" name="Google Shape;559;p35"/>
          <p:cNvSpPr/>
          <p:nvPr/>
        </p:nvSpPr>
        <p:spPr>
          <a:xfrm>
            <a:off x="6167458"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R047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Food Maintenance Technician </a:t>
            </a:r>
            <a:endParaRPr sz="1400">
              <a:solidFill>
                <a:schemeClr val="dk2"/>
              </a:solidFill>
              <a:latin typeface="Calibri"/>
              <a:ea typeface="Calibri"/>
              <a:cs typeface="Calibri"/>
              <a:sym typeface="Calibri"/>
            </a:endParaRPr>
          </a:p>
        </p:txBody>
      </p:sp>
      <p:sp>
        <p:nvSpPr>
          <p:cNvPr id="560" name="Google Shape;560;p35"/>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R048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Food science</a:t>
            </a:r>
            <a:endParaRPr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561" name="Google Shape;561;p35"/>
          <p:cNvSpPr/>
          <p:nvPr/>
        </p:nvSpPr>
        <p:spPr>
          <a:xfrm>
            <a:off x="9849843" y="3642214"/>
            <a:ext cx="1609200" cy="1609200"/>
          </a:xfrm>
          <a:prstGeom prst="ellipse">
            <a:avLst/>
          </a:prstGeom>
          <a:solidFill>
            <a:schemeClr val="lt2"/>
          </a:solid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R102 Agricultural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564" name="Google Shape;564;p35"/>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565" name="Google Shape;565;p35"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21" name="Picture 2" descr="Graphical user interface, text&#10;&#10;Description automatically generated">
            <a:extLst>
              <a:ext uri="{FF2B5EF4-FFF2-40B4-BE49-F238E27FC236}">
                <a16:creationId xmlns:a16="http://schemas.microsoft.com/office/drawing/2014/main" id="{FDE7435B-CB39-F142-5319-137883327E3E}"/>
              </a:ext>
            </a:extLst>
          </p:cNvPr>
          <p:cNvPicPr>
            <a:picLocks noChangeAspect="1"/>
          </p:cNvPicPr>
          <p:nvPr/>
        </p:nvPicPr>
        <p:blipFill>
          <a:blip r:embed="rId12"/>
          <a:stretch>
            <a:fillRect/>
          </a:stretch>
        </p:blipFill>
        <p:spPr>
          <a:xfrm>
            <a:off x="1348422" y="5661278"/>
            <a:ext cx="2743200" cy="1025957"/>
          </a:xfrm>
          <a:prstGeom prst="rect">
            <a:avLst/>
          </a:prstGeom>
        </p:spPr>
      </p:pic>
      <p:sp>
        <p:nvSpPr>
          <p:cNvPr id="22" name="Google Shape;80;p13">
            <a:extLst>
              <a:ext uri="{FF2B5EF4-FFF2-40B4-BE49-F238E27FC236}">
                <a16:creationId xmlns:a16="http://schemas.microsoft.com/office/drawing/2014/main" id="{49B9ED5A-6082-EC84-E192-2EF3648E779A}"/>
              </a:ext>
            </a:extLst>
          </p:cNvPr>
          <p:cNvSpPr/>
          <p:nvPr/>
        </p:nvSpPr>
        <p:spPr>
          <a:xfrm>
            <a:off x="7461056" y="6173902"/>
            <a:ext cx="1706646" cy="373374"/>
          </a:xfrm>
          <a:prstGeom prst="round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a:p>
        </p:txBody>
      </p:sp>
      <p:sp>
        <p:nvSpPr>
          <p:cNvPr id="23" name="Google Shape;79;p13">
            <a:extLst>
              <a:ext uri="{FF2B5EF4-FFF2-40B4-BE49-F238E27FC236}">
                <a16:creationId xmlns:a16="http://schemas.microsoft.com/office/drawing/2014/main" id="{397B7626-D6E6-31B4-1844-0823788B5012}"/>
              </a:ext>
            </a:extLst>
          </p:cNvPr>
          <p:cNvSpPr/>
          <p:nvPr/>
        </p:nvSpPr>
        <p:spPr>
          <a:xfrm>
            <a:off x="9819849" y="6173902"/>
            <a:ext cx="1815998" cy="373374"/>
          </a:xfrm>
          <a:prstGeom prst="round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2447047-F21D-E54A-98C0-D930FD991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310"/>
          <a:stretch/>
        </p:blipFill>
        <p:spPr>
          <a:xfrm>
            <a:off x="10658475" y="2711411"/>
            <a:ext cx="1533525" cy="2425700"/>
          </a:xfrm>
          <a:prstGeom prst="rect">
            <a:avLst/>
          </a:prstGeom>
        </p:spPr>
      </p:pic>
      <p:pic>
        <p:nvPicPr>
          <p:cNvPr id="18" name="Picture 17">
            <a:extLst>
              <a:ext uri="{FF2B5EF4-FFF2-40B4-BE49-F238E27FC236}">
                <a16:creationId xmlns:a16="http://schemas.microsoft.com/office/drawing/2014/main" id="{F805CEA6-6CF5-7646-AB91-F9A64B6443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380"/>
          <a:stretch/>
        </p:blipFill>
        <p:spPr>
          <a:xfrm>
            <a:off x="-1" y="2711411"/>
            <a:ext cx="1666875" cy="2425700"/>
          </a:xfrm>
          <a:prstGeom prst="rect">
            <a:avLst/>
          </a:prstGeom>
        </p:spPr>
      </p:pic>
      <p:pic>
        <p:nvPicPr>
          <p:cNvPr id="13" name="Picture 12">
            <a:extLst>
              <a:ext uri="{FF2B5EF4-FFF2-40B4-BE49-F238E27FC236}">
                <a16:creationId xmlns:a16="http://schemas.microsoft.com/office/drawing/2014/main" id="{327AA967-159B-C445-B300-6A143A5A04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275" y="2711411"/>
            <a:ext cx="2705100" cy="2425700"/>
          </a:xfrm>
          <a:prstGeom prst="rect">
            <a:avLst/>
          </a:prstGeom>
        </p:spPr>
      </p:pic>
      <p:pic>
        <p:nvPicPr>
          <p:cNvPr id="12" name="Picture 11">
            <a:extLst>
              <a:ext uri="{FF2B5EF4-FFF2-40B4-BE49-F238E27FC236}">
                <a16:creationId xmlns:a16="http://schemas.microsoft.com/office/drawing/2014/main" id="{AEF12177-6C8B-1B40-BEEC-56ADF585E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575" y="2711411"/>
            <a:ext cx="2705100" cy="2425700"/>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Food and Nutrition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9AB261CF-EFC2-FAA5-11A6-E0D7B8AD322E}"/>
              </a:ext>
            </a:extLst>
          </p:cNvPr>
          <p:cNvPicPr>
            <a:picLocks noChangeAspect="1"/>
          </p:cNvPicPr>
          <p:nvPr/>
        </p:nvPicPr>
        <p:blipFill>
          <a:blip r:embed="rId7"/>
          <a:stretch>
            <a:fillRect/>
          </a:stretch>
        </p:blipFill>
        <p:spPr>
          <a:xfrm>
            <a:off x="8889500" y="310541"/>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00320" y="1815741"/>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579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nSpc>
                <a:spcPct val="100000"/>
              </a:lnSpc>
              <a:buNone/>
            </a:pPr>
            <a:r>
              <a:rPr lang="en-GB" sz="1400">
                <a:solidFill>
                  <a:schemeClr val="tx2"/>
                </a:solidFill>
              </a:rPr>
              <a:t>• </a:t>
            </a:r>
            <a:r>
              <a:rPr lang="en-GB" sz="1400">
                <a:solidFill>
                  <a:schemeClr val="tx2"/>
                </a:solidFill>
                <a:ea typeface="+mn-lt"/>
                <a:cs typeface="+mn-lt"/>
              </a:rPr>
              <a:t>Dietitian </a:t>
            </a:r>
            <a:br>
              <a:rPr lang="en-GB" sz="1400"/>
            </a:br>
            <a:r>
              <a:rPr lang="en-GB" sz="1400">
                <a:solidFill>
                  <a:schemeClr val="tx2"/>
                </a:solidFill>
                <a:ea typeface="+mn-lt"/>
                <a:cs typeface="+mn-lt"/>
              </a:rPr>
              <a:t>• Hospitality team member </a:t>
            </a:r>
            <a:br>
              <a:rPr lang="en-GB" sz="1400"/>
            </a:br>
            <a:r>
              <a:rPr lang="en-GB" sz="1400">
                <a:solidFill>
                  <a:schemeClr val="tx2"/>
                </a:solidFill>
                <a:ea typeface="+mn-lt"/>
                <a:cs typeface="+mn-lt"/>
              </a:rPr>
              <a:t>• Fishmonger</a:t>
            </a:r>
            <a:br>
              <a:rPr lang="en-GB" sz="1400"/>
            </a:br>
            <a:r>
              <a:rPr lang="en-GB" sz="1400">
                <a:solidFill>
                  <a:schemeClr val="tx2"/>
                </a:solidFill>
                <a:ea typeface="+mn-lt"/>
                <a:cs typeface="+mn-lt"/>
              </a:rPr>
              <a:t>• Butcher </a:t>
            </a:r>
            <a:br>
              <a:rPr lang="en-GB" sz="1400"/>
            </a:br>
            <a:r>
              <a:rPr lang="en-GB" sz="1400">
                <a:solidFill>
                  <a:schemeClr val="tx2"/>
                </a:solidFill>
                <a:ea typeface="+mn-lt"/>
                <a:cs typeface="+mn-lt"/>
              </a:rPr>
              <a:t>• Advanced Baker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164240" y="2576276"/>
            <a:ext cx="6023207" cy="20016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T Levels </a:t>
            </a:r>
            <a:br>
              <a:rPr lang="en-GB" b="1">
                <a:cs typeface="Calibri"/>
              </a:rPr>
            </a:br>
            <a:r>
              <a:rPr lang="en-GB" sz="1400">
                <a:hlinkClick r:id="rId3"/>
              </a:rPr>
              <a:t>T Levels | National Careers Service</a:t>
            </a:r>
            <a:br>
              <a:rPr lang="en-GB" sz="1400" b="1">
                <a:cs typeface="Calibri"/>
              </a:rPr>
            </a:br>
            <a:r>
              <a:rPr lang="en-GB" sz="1400">
                <a:hlinkClick r:id="rId3"/>
              </a:rPr>
              <a:t>T Levels | </a:t>
            </a:r>
            <a:r>
              <a:rPr lang="en-GB" sz="1400">
                <a:hlinkClick r:id="rId4"/>
              </a:rPr>
              <a:t>Science </a:t>
            </a:r>
            <a:br>
              <a:rPr lang="en-GB" sz="1400"/>
            </a:br>
            <a:r>
              <a:rPr lang="en-GB" sz="1400">
                <a:hlinkClick r:id="rId3"/>
              </a:rPr>
              <a:t>T Levels | </a:t>
            </a:r>
            <a:r>
              <a:rPr lang="en-GB" sz="1400">
                <a:hlinkClick r:id="rId5"/>
              </a:rPr>
              <a:t>Agriculture, Lane Management and Production </a:t>
            </a:r>
            <a:br>
              <a:rPr lang="en-GB" sz="1400"/>
            </a:br>
            <a:r>
              <a:rPr lang="en-GB" sz="1400">
                <a:hlinkClick r:id="rId3"/>
              </a:rPr>
              <a:t>T Levels | </a:t>
            </a:r>
            <a:r>
              <a:rPr lang="en-GB" sz="1400">
                <a:hlinkClick r:id="rId6"/>
              </a:rPr>
              <a:t>Catering </a:t>
            </a:r>
            <a:br>
              <a:rPr lang="en-GB" sz="1400"/>
            </a:br>
            <a:endParaRPr lang="en-GB" sz="1400">
              <a:solidFill>
                <a:srgbClr val="05A8A7"/>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64240" y="4581629"/>
            <a:ext cx="6023207" cy="20016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7"/>
              </a:rPr>
              <a:t>Vocational Technical Qualifications (VTQs) | National Careers Service</a:t>
            </a:r>
            <a:endParaRPr lang="en-GB" sz="1400">
              <a:cs typeface="Calibri"/>
            </a:endParaRPr>
          </a:p>
          <a:p>
            <a:pPr marL="0" indent="0">
              <a:lnSpc>
                <a:spcPct val="100000"/>
              </a:lnSpc>
              <a:spcBef>
                <a:spcPts val="400"/>
              </a:spcBef>
              <a:buNone/>
            </a:pPr>
            <a:r>
              <a:rPr lang="en-GB" sz="1400">
                <a:solidFill>
                  <a:schemeClr val="tx2"/>
                </a:solidFill>
                <a:cs typeface="Calibri"/>
              </a:rPr>
              <a:t>• Food Science and Nutrition</a:t>
            </a:r>
            <a:br>
              <a:rPr lang="en-GB" sz="1400">
                <a:cs typeface="Calibri"/>
              </a:rPr>
            </a:br>
            <a:r>
              <a:rPr lang="en-GB" sz="1400">
                <a:solidFill>
                  <a:schemeClr val="tx2"/>
                </a:solidFill>
                <a:cs typeface="Calibri"/>
              </a:rPr>
              <a:t>• Professional Cookery</a:t>
            </a:r>
            <a:br>
              <a:rPr lang="en-GB" sz="1400">
                <a:cs typeface="Calibri"/>
              </a:rPr>
            </a:br>
            <a:r>
              <a:rPr lang="en-GB" sz="1400">
                <a:solidFill>
                  <a:schemeClr val="tx2"/>
                </a:solidFill>
                <a:cs typeface="Calibri"/>
              </a:rPr>
              <a:t>• Professional Chefs</a:t>
            </a:r>
          </a:p>
          <a:p>
            <a:pPr marL="0" indent="0">
              <a:lnSpc>
                <a:spcPct val="100000"/>
              </a:lnSpc>
              <a:spcBef>
                <a:spcPts val="400"/>
              </a:spcBef>
              <a:buNone/>
            </a:pPr>
            <a:r>
              <a:rPr lang="en-GB" sz="1400">
                <a:solidFill>
                  <a:schemeClr val="tx2"/>
                </a:solidFill>
                <a:ea typeface="+mn-lt"/>
                <a:cs typeface="+mn-lt"/>
              </a:rPr>
              <a:t>• Global Hospitality</a:t>
            </a:r>
          </a:p>
          <a:p>
            <a:pPr marL="0" indent="0">
              <a:lnSpc>
                <a:spcPct val="100000"/>
              </a:lnSpc>
              <a:buNone/>
            </a:pPr>
            <a:endParaRPr lang="en-GB" sz="1400">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pic>
        <p:nvPicPr>
          <p:cNvPr id="14" name="Picture 13">
            <a:extLst>
              <a:ext uri="{FF2B5EF4-FFF2-40B4-BE49-F238E27FC236}">
                <a16:creationId xmlns:a16="http://schemas.microsoft.com/office/drawing/2014/main" id="{3C3723F6-17DB-D94E-B689-482323FAEE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25382"/>
          <a:stretch/>
        </p:blipFill>
        <p:spPr>
          <a:xfrm>
            <a:off x="531584" y="5047960"/>
            <a:ext cx="2705100" cy="1810040"/>
          </a:xfrm>
          <a:prstGeom prst="rect">
            <a:avLst/>
          </a:prstGeom>
        </p:spPr>
      </p:pic>
      <p:pic>
        <p:nvPicPr>
          <p:cNvPr id="15" name="Picture 14">
            <a:extLst>
              <a:ext uri="{FF2B5EF4-FFF2-40B4-BE49-F238E27FC236}">
                <a16:creationId xmlns:a16="http://schemas.microsoft.com/office/drawing/2014/main" id="{597EB2A5-C31A-D04F-8F17-738A0CFD44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5381"/>
          <a:stretch/>
        </p:blipFill>
        <p:spPr>
          <a:xfrm>
            <a:off x="2991756" y="5047960"/>
            <a:ext cx="2705100" cy="1810040"/>
          </a:xfrm>
          <a:prstGeom prst="rect">
            <a:avLst/>
          </a:prstGeom>
        </p:spPr>
      </p:pic>
      <p:sp>
        <p:nvSpPr>
          <p:cNvPr id="5" name="Rectangle 4">
            <a:extLst>
              <a:ext uri="{FF2B5EF4-FFF2-40B4-BE49-F238E27FC236}">
                <a16:creationId xmlns:a16="http://schemas.microsoft.com/office/drawing/2014/main" id="{AE48124F-777D-7642-8D0F-7030616821AF}"/>
              </a:ext>
            </a:extLst>
          </p:cNvPr>
          <p:cNvSpPr/>
          <p:nvPr/>
        </p:nvSpPr>
        <p:spPr>
          <a:xfrm>
            <a:off x="2794216" y="3157270"/>
            <a:ext cx="3110840" cy="1169551"/>
          </a:xfrm>
          <a:prstGeom prst="rect">
            <a:avLst/>
          </a:prstGeom>
        </p:spPr>
        <p:txBody>
          <a:bodyPr wrap="square" lIns="91440" tIns="45720" rIns="91440" bIns="45720" anchor="t">
            <a:spAutoFit/>
          </a:bodyPr>
          <a:lstStyle/>
          <a:p>
            <a:r>
              <a:rPr lang="en-GB" sz="1400">
                <a:solidFill>
                  <a:schemeClr val="tx2"/>
                </a:solidFill>
              </a:rPr>
              <a:t>• Senior Production Chef</a:t>
            </a:r>
            <a:endParaRPr lang="en-US" sz="1400">
              <a:solidFill>
                <a:schemeClr val="tx2"/>
              </a:solidFill>
            </a:endParaRPr>
          </a:p>
          <a:p>
            <a:r>
              <a:rPr lang="en-GB" sz="1400">
                <a:solidFill>
                  <a:schemeClr val="tx2"/>
                </a:solidFill>
              </a:rPr>
              <a:t>• Dairy Technologist</a:t>
            </a:r>
            <a:br>
              <a:rPr lang="en-GB" sz="1400"/>
            </a:br>
            <a:r>
              <a:rPr lang="en-GB" sz="1400">
                <a:solidFill>
                  <a:schemeClr val="tx2"/>
                </a:solidFill>
              </a:rPr>
              <a:t>• Commis Chef</a:t>
            </a:r>
            <a:endParaRPr lang="en-US" sz="1400">
              <a:solidFill>
                <a:schemeClr val="tx2"/>
              </a:solidFill>
            </a:endParaRPr>
          </a:p>
          <a:p>
            <a:r>
              <a:rPr lang="en-GB" sz="1400">
                <a:solidFill>
                  <a:schemeClr val="tx2"/>
                </a:solidFill>
              </a:rPr>
              <a:t>• Food &amp; Drink Engineer</a:t>
            </a:r>
            <a:br>
              <a:rPr lang="en-GB" sz="1400"/>
            </a:br>
            <a:r>
              <a:rPr lang="en-GB" sz="1400">
                <a:solidFill>
                  <a:schemeClr val="tx2"/>
                </a:solidFill>
              </a:rPr>
              <a:t>• Chef de </a:t>
            </a:r>
            <a:r>
              <a:rPr lang="en-GB" sz="1400" err="1">
                <a:solidFill>
                  <a:schemeClr val="tx2"/>
                </a:solidFill>
              </a:rPr>
              <a:t>Partie</a:t>
            </a:r>
            <a:endParaRPr lang="en-US" sz="1400">
              <a:solidFill>
                <a:schemeClr val="tx2"/>
              </a:solidFill>
              <a:ea typeface="Calibri"/>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683865" y="6040089"/>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9">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7" name="TextBox 6">
            <a:extLst>
              <a:ext uri="{FF2B5EF4-FFF2-40B4-BE49-F238E27FC236}">
                <a16:creationId xmlns:a16="http://schemas.microsoft.com/office/drawing/2014/main" id="{036C24B0-CAE1-1F18-9FEF-976E6E5D3316}"/>
              </a:ext>
            </a:extLst>
          </p:cNvPr>
          <p:cNvSpPr txBox="1"/>
          <p:nvPr/>
        </p:nvSpPr>
        <p:spPr>
          <a:xfrm>
            <a:off x="8886969" y="5266673"/>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Food safety in Catering</a:t>
            </a:r>
            <a:endParaRPr lang="en-US"/>
          </a:p>
          <a:p>
            <a:r>
              <a:rPr lang="en-GB" sz="1400">
                <a:solidFill>
                  <a:srgbClr val="484A47"/>
                </a:solidFill>
                <a:cs typeface="Segoe UI"/>
              </a:rPr>
              <a:t>• Hospitality and Catering</a:t>
            </a:r>
            <a:r>
              <a:rPr lang="en-US" sz="1400">
                <a:cs typeface="Segoe UI"/>
              </a:rPr>
              <a:t>​</a:t>
            </a:r>
            <a:br>
              <a:rPr lang="en-US" sz="1400">
                <a:cs typeface="Segoe UI"/>
              </a:rPr>
            </a:br>
            <a:r>
              <a:rPr lang="en-GB" sz="1400">
                <a:solidFill>
                  <a:srgbClr val="484A47"/>
                </a:solidFill>
                <a:cs typeface="Segoe UI"/>
              </a:rPr>
              <a:t>• Nutrition</a:t>
            </a:r>
            <a:r>
              <a:rPr lang="en-US" sz="1400">
                <a:cs typeface="Segoe UI"/>
              </a:rPr>
              <a:t>​</a:t>
            </a:r>
            <a:endParaRPr lang="en-US"/>
          </a:p>
          <a:p>
            <a:r>
              <a:rPr lang="en-GB" sz="1400">
                <a:solidFill>
                  <a:srgbClr val="484A47"/>
                </a:solidFill>
                <a:cs typeface="Segoe UI"/>
              </a:rPr>
              <a:t>• Professional Bartending</a:t>
            </a:r>
            <a:r>
              <a:rPr lang="en-US" sz="1400">
                <a:cs typeface="Segoe UI"/>
              </a:rPr>
              <a:t>​</a:t>
            </a:r>
          </a:p>
        </p:txBody>
      </p:sp>
      <p:pic>
        <p:nvPicPr>
          <p:cNvPr id="8" name="Picture 3" descr="Text&#10;&#10;Description automatically generated">
            <a:extLst>
              <a:ext uri="{FF2B5EF4-FFF2-40B4-BE49-F238E27FC236}">
                <a16:creationId xmlns:a16="http://schemas.microsoft.com/office/drawing/2014/main" id="{FAE07042-EDE5-17E6-CEFA-8B831821D641}"/>
              </a:ext>
            </a:extLst>
          </p:cNvPr>
          <p:cNvPicPr>
            <a:picLocks noChangeAspect="1"/>
          </p:cNvPicPr>
          <p:nvPr/>
        </p:nvPicPr>
        <p:blipFill>
          <a:blip r:embed="rId10"/>
          <a:stretch>
            <a:fillRect/>
          </a:stretch>
        </p:blipFill>
        <p:spPr>
          <a:xfrm>
            <a:off x="8889500" y="310541"/>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5244" y="1612688"/>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b="1">
                <a:cs typeface="Calibri"/>
              </a:rPr>
              <a:t>HTQs (Higher Technical Qualifications)</a:t>
            </a:r>
            <a:r>
              <a:rPr lang="en-GB" b="1">
                <a:ea typeface="+mn-lt"/>
                <a:cs typeface="+mn-lt"/>
              </a:rPr>
              <a:t> </a:t>
            </a:r>
            <a:br>
              <a:rPr lang="en-GB" b="1">
                <a:ea typeface="+mn-lt"/>
                <a:cs typeface="+mn-lt"/>
              </a:rPr>
            </a:br>
            <a:r>
              <a:rPr lang="en-GB" sz="1400" b="1">
                <a:ea typeface="+mn-lt"/>
                <a:cs typeface="+mn-lt"/>
                <a:hlinkClick r:id="rId3"/>
              </a:rPr>
              <a:t>Higher technical qualifications (HTQs) | National Careers Service</a:t>
            </a:r>
            <a:r>
              <a:rPr lang="en-GB" sz="1400">
                <a:solidFill>
                  <a:schemeClr val="tx2"/>
                </a:solidFill>
                <a:ea typeface="+mn-lt"/>
                <a:cs typeface="+mn-lt"/>
              </a:rPr>
              <a:t> </a:t>
            </a:r>
            <a:endParaRPr lang="en-US" sz="1400">
              <a:solidFill>
                <a:schemeClr val="tx2"/>
              </a:solidFill>
              <a:ea typeface="+mn-lt"/>
              <a:cs typeface="+mn-lt"/>
            </a:endParaRPr>
          </a:p>
          <a:p>
            <a:pPr marL="0" indent="0">
              <a:buNone/>
            </a:pPr>
            <a:r>
              <a:rPr lang="en-GB" sz="1400" b="1">
                <a:solidFill>
                  <a:schemeClr val="tx2"/>
                </a:solidFill>
                <a:ea typeface="+mn-lt"/>
                <a:cs typeface="+mn-lt"/>
              </a:rPr>
              <a:t>You might find courses in:</a:t>
            </a:r>
            <a:endParaRPr lang="en-GB" sz="1400">
              <a:solidFill>
                <a:schemeClr val="tx2"/>
              </a:solidFill>
              <a:ea typeface="+mn-lt"/>
              <a:cs typeface="+mn-lt"/>
            </a:endParaRPr>
          </a:p>
          <a:p>
            <a:pPr marL="0" indent="0">
              <a:lnSpc>
                <a:spcPct val="100000"/>
              </a:lnSpc>
              <a:buNone/>
            </a:pPr>
            <a:endParaRPr lang="en-GB" sz="1400">
              <a:ea typeface="+mn-lt"/>
              <a:cs typeface="+mn-lt"/>
            </a:endParaRPr>
          </a:p>
          <a:p>
            <a:endParaRPr lang="en-GB">
              <a:solidFill>
                <a:srgbClr val="484A47"/>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390" y="1450614"/>
            <a:ext cx="888556" cy="888556"/>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132029" y="2293649"/>
            <a:ext cx="5514870" cy="1715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5"/>
              </a:rPr>
              <a:t>A levels | National Careers Service</a:t>
            </a:r>
            <a:endParaRPr lang="en-GB" sz="1400">
              <a:solidFill>
                <a:srgbClr val="484A47"/>
              </a:solidFill>
            </a:endParaRPr>
          </a:p>
          <a:p>
            <a:pPr marL="0" indent="0">
              <a:buNone/>
            </a:pPr>
            <a:r>
              <a:rPr lang="en-GB" sz="1400" b="1">
                <a:solidFill>
                  <a:schemeClr val="tx2"/>
                </a:solidFill>
              </a:rPr>
              <a:t>You</a:t>
            </a:r>
            <a:r>
              <a:rPr lang="en-GB" sz="1400" b="1">
                <a:solidFill>
                  <a:schemeClr val="tx2"/>
                </a:solidFill>
                <a:cs typeface="Calibri"/>
              </a:rPr>
              <a:t> might find courses in:</a:t>
            </a:r>
            <a:endParaRPr lang="en-GB" sz="1400">
              <a:solidFill>
                <a:schemeClr val="tx2"/>
              </a:solidFill>
              <a:cs typeface="Calibri"/>
            </a:endParaRPr>
          </a:p>
          <a:p>
            <a:pPr marL="0" indent="0">
              <a:buNone/>
            </a:pPr>
            <a:r>
              <a:rPr lang="en-GB" sz="1400">
                <a:solidFill>
                  <a:schemeClr val="tx2"/>
                </a:solidFill>
                <a:cs typeface="Calibri"/>
              </a:rPr>
              <a:t>• Food </a:t>
            </a:r>
          </a:p>
          <a:p>
            <a:pPr algn="l"/>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096000" y="3792836"/>
            <a:ext cx="5514870" cy="2696593"/>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500" b="1">
                <a:cs typeface="Calibri"/>
              </a:rPr>
              <a:t>Higher education </a:t>
            </a:r>
            <a:br>
              <a:rPr lang="en-GB">
                <a:cs typeface="Calibri"/>
              </a:rPr>
            </a:br>
            <a:r>
              <a:rPr lang="en-GB" sz="1400">
                <a:hlinkClick r:id="rId6"/>
              </a:rPr>
              <a:t>Higher education | National Careers Service</a:t>
            </a:r>
            <a:br>
              <a:rPr lang="en-GB" sz="1400"/>
            </a:br>
            <a:r>
              <a:rPr lang="en-GB" sz="1400">
                <a:hlinkClick r:id="rId7"/>
              </a:rPr>
              <a:t>You can explore undergraduate courses in Food-science</a:t>
            </a:r>
            <a:br>
              <a:rPr lang="en-GB" sz="1400"/>
            </a:br>
            <a:r>
              <a:rPr lang="en-GB" sz="1400">
                <a:hlinkClick r:id="rId8"/>
              </a:rPr>
              <a:t>You</a:t>
            </a:r>
            <a:r>
              <a:rPr lang="en-GB" sz="1400">
                <a:ea typeface="+mn-lt"/>
                <a:cs typeface="+mn-lt"/>
                <a:hlinkClick r:id="rId8"/>
              </a:rPr>
              <a:t> can explore undergraduate courses in Hospitality, Leisure andTourism</a:t>
            </a:r>
            <a:endParaRPr lang="en-GB" sz="1400">
              <a:solidFill>
                <a:srgbClr val="05A8A7"/>
              </a:solidFill>
              <a:cs typeface="Calibri"/>
            </a:endParaRPr>
          </a:p>
          <a:p>
            <a:pPr marL="0" indent="0">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Quality and safety across the food chain </a:t>
            </a:r>
            <a:br>
              <a:rPr lang="en-GB" sz="1400">
                <a:cs typeface="Calibri"/>
              </a:rPr>
            </a:br>
            <a:r>
              <a:rPr lang="en-GB" sz="1400">
                <a:solidFill>
                  <a:schemeClr val="tx2"/>
                </a:solidFill>
                <a:cs typeface="Calibri"/>
              </a:rPr>
              <a:t>• Sensory Science</a:t>
            </a:r>
            <a:br>
              <a:rPr lang="en-GB" sz="1400">
                <a:cs typeface="Calibri"/>
              </a:rPr>
            </a:br>
            <a:r>
              <a:rPr lang="en-GB" sz="1400">
                <a:solidFill>
                  <a:schemeClr val="tx2"/>
                </a:solidFill>
                <a:cs typeface="Calibri"/>
              </a:rPr>
              <a:t>• Human Nutrition </a:t>
            </a:r>
            <a:br>
              <a:rPr lang="en-GB" sz="1400">
                <a:cs typeface="Calibri"/>
              </a:rPr>
            </a:br>
            <a:r>
              <a:rPr lang="en-GB" sz="1400">
                <a:solidFill>
                  <a:schemeClr val="tx2"/>
                </a:solidFill>
                <a:cs typeface="Calibri"/>
              </a:rPr>
              <a:t>• Food Chemistry</a:t>
            </a:r>
            <a:br>
              <a:rPr lang="en-GB" sz="1400">
                <a:cs typeface="Calibri"/>
              </a:rPr>
            </a:br>
            <a:r>
              <a:rPr lang="en-GB" sz="1400">
                <a:solidFill>
                  <a:schemeClr val="tx2"/>
                </a:solidFill>
                <a:cs typeface="Calibri"/>
              </a:rPr>
              <a:t>• Sustainable Agriculture and ingredient sourcing</a:t>
            </a:r>
            <a:br>
              <a:rPr lang="en-GB" sz="1400">
                <a:solidFill>
                  <a:schemeClr val="tx2"/>
                </a:solidFill>
                <a:cs typeface="Calibri"/>
              </a:rPr>
            </a:br>
            <a:endParaRPr lang="en-GB" sz="1400">
              <a:solidFill>
                <a:schemeClr val="tx2"/>
              </a:solidFill>
              <a:cs typeface="Calibri"/>
            </a:endParaRPr>
          </a:p>
          <a:p>
            <a:endParaRPr lang="en-GB">
              <a:solidFill>
                <a:schemeClr val="tx2"/>
              </a:solidFill>
              <a:cs typeface="Calibri"/>
            </a:endParaRPr>
          </a:p>
        </p:txBody>
      </p:sp>
      <p:pic>
        <p:nvPicPr>
          <p:cNvPr id="12" name="Picture 11">
            <a:extLst>
              <a:ext uri="{FF2B5EF4-FFF2-40B4-BE49-F238E27FC236}">
                <a16:creationId xmlns:a16="http://schemas.microsoft.com/office/drawing/2014/main" id="{B65C0417-84C3-264E-8D7A-674696F58D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982"/>
          <a:stretch/>
        </p:blipFill>
        <p:spPr>
          <a:xfrm>
            <a:off x="531584" y="4795712"/>
            <a:ext cx="2705100" cy="2062288"/>
          </a:xfrm>
          <a:prstGeom prst="rect">
            <a:avLst/>
          </a:prstGeom>
        </p:spPr>
      </p:pic>
      <p:pic>
        <p:nvPicPr>
          <p:cNvPr id="13" name="Picture 12">
            <a:extLst>
              <a:ext uri="{FF2B5EF4-FFF2-40B4-BE49-F238E27FC236}">
                <a16:creationId xmlns:a16="http://schemas.microsoft.com/office/drawing/2014/main" id="{2500E4A4-2F15-6A4C-93B5-9B9758DFCB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982"/>
          <a:stretch/>
        </p:blipFill>
        <p:spPr>
          <a:xfrm>
            <a:off x="2991756" y="4795712"/>
            <a:ext cx="2705100" cy="2062288"/>
          </a:xfrm>
          <a:prstGeom prst="rect">
            <a:avLst/>
          </a:prstGeom>
        </p:spPr>
      </p:pic>
      <p:sp>
        <p:nvSpPr>
          <p:cNvPr id="5" name="TextBox 4">
            <a:extLst>
              <a:ext uri="{FF2B5EF4-FFF2-40B4-BE49-F238E27FC236}">
                <a16:creationId xmlns:a16="http://schemas.microsoft.com/office/drawing/2014/main" id="{A946CEBD-73F1-DFEB-5354-4C635DEFFD35}"/>
              </a:ext>
            </a:extLst>
          </p:cNvPr>
          <p:cNvSpPr txBox="1"/>
          <p:nvPr/>
        </p:nvSpPr>
        <p:spPr>
          <a:xfrm>
            <a:off x="354308" y="1524919"/>
            <a:ext cx="2995863" cy="707886"/>
          </a:xfrm>
          <a:prstGeom prst="rect">
            <a:avLst/>
          </a:prstGeom>
          <a:noFill/>
        </p:spPr>
        <p:txBody>
          <a:bodyPr wrap="square" rtlCol="0">
            <a:spAutoFit/>
          </a:bodyPr>
          <a:lstStyle/>
          <a:p>
            <a:r>
              <a:rPr lang="en-US" sz="4000">
                <a:solidFill>
                  <a:schemeClr val="bg1"/>
                </a:solidFill>
              </a:rPr>
              <a:t>7|</a:t>
            </a:r>
          </a:p>
        </p:txBody>
      </p:sp>
      <p:pic>
        <p:nvPicPr>
          <p:cNvPr id="14" name="Picture 3" descr="Text&#10;&#10;Description automatically generated">
            <a:extLst>
              <a:ext uri="{FF2B5EF4-FFF2-40B4-BE49-F238E27FC236}">
                <a16:creationId xmlns:a16="http://schemas.microsoft.com/office/drawing/2014/main" id="{7062FCCA-2CB6-4528-38A0-1EEC7123AB4C}"/>
              </a:ext>
            </a:extLst>
          </p:cNvPr>
          <p:cNvPicPr>
            <a:picLocks noChangeAspect="1"/>
          </p:cNvPicPr>
          <p:nvPr/>
        </p:nvPicPr>
        <p:blipFill>
          <a:blip r:embed="rId10"/>
          <a:stretch>
            <a:fillRect/>
          </a:stretch>
        </p:blipFill>
        <p:spPr>
          <a:xfrm>
            <a:off x="8889500" y="310541"/>
            <a:ext cx="1114425" cy="1143000"/>
          </a:xfrm>
          <a:prstGeom prst="rect">
            <a:avLst/>
          </a:prstGeom>
        </p:spPr>
      </p:pic>
      <p:sp>
        <p:nvSpPr>
          <p:cNvPr id="4" name="TextBox 3">
            <a:extLst>
              <a:ext uri="{FF2B5EF4-FFF2-40B4-BE49-F238E27FC236}">
                <a16:creationId xmlns:a16="http://schemas.microsoft.com/office/drawing/2014/main" id="{C5D0D51E-F8C0-91B9-5D4E-5FB3A56BADFA}"/>
              </a:ext>
            </a:extLst>
          </p:cNvPr>
          <p:cNvSpPr txBox="1"/>
          <p:nvPr/>
        </p:nvSpPr>
        <p:spPr>
          <a:xfrm>
            <a:off x="254619" y="3432718"/>
            <a:ext cx="353307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Applied Baking Pastry</a:t>
            </a:r>
            <a:r>
              <a:rPr lang="en-GB" sz="1400">
                <a:solidFill>
                  <a:srgbClr val="484A47"/>
                </a:solidFill>
                <a:cs typeface="Calibri"/>
              </a:rPr>
              <a:t> and Technology </a:t>
            </a:r>
            <a:r>
              <a:rPr lang="en-GB" sz="1400">
                <a:solidFill>
                  <a:srgbClr val="000000"/>
                </a:solidFill>
                <a:cs typeface="Calibri"/>
              </a:rPr>
              <a:t>​</a:t>
            </a:r>
            <a:br>
              <a:rPr lang="en-GB" sz="1400">
                <a:cs typeface="Calibri"/>
              </a:rPr>
            </a:br>
            <a:r>
              <a:rPr lang="en-GB" sz="1400">
                <a:solidFill>
                  <a:srgbClr val="484A47"/>
                </a:solidFill>
              </a:rPr>
              <a:t>• Hospitality</a:t>
            </a:r>
            <a:r>
              <a:rPr lang="en-GB" sz="1400">
                <a:solidFill>
                  <a:srgbClr val="000000"/>
                </a:solidFill>
                <a:cs typeface="Calibri"/>
              </a:rPr>
              <a:t>​</a:t>
            </a:r>
            <a:br>
              <a:rPr lang="en-GB" sz="1400">
                <a:cs typeface="Calibri"/>
              </a:rPr>
            </a:br>
            <a:r>
              <a:rPr lang="en-GB" sz="1400">
                <a:solidFill>
                  <a:srgbClr val="484A47"/>
                </a:solidFill>
              </a:rPr>
              <a:t>• Food Preparation and Nutrition </a:t>
            </a:r>
            <a:r>
              <a:rPr lang="en-GB" sz="1400">
                <a:solidFill>
                  <a:srgbClr val="000000"/>
                </a:solidFill>
                <a:cs typeface="Calibri"/>
              </a:rPr>
              <a:t>​</a:t>
            </a:r>
            <a:br>
              <a:rPr lang="en-GB" sz="1400">
                <a:cs typeface="Calibri"/>
              </a:rPr>
            </a:br>
            <a:r>
              <a:rPr lang="en-GB" sz="1400">
                <a:solidFill>
                  <a:srgbClr val="484A47"/>
                </a:solidFill>
              </a:rPr>
              <a:t>• Sensory Science</a:t>
            </a:r>
            <a:r>
              <a:rPr lang="en-GB" sz="1400">
                <a:solidFill>
                  <a:srgbClr val="000000"/>
                </a:solidFill>
                <a:cs typeface="Calibri"/>
              </a:rPr>
              <a:t>​</a:t>
            </a:r>
            <a:br>
              <a:rPr lang="en-GB" sz="1400">
                <a:cs typeface="Calibri"/>
              </a:rPr>
            </a:br>
            <a:r>
              <a:rPr lang="en-GB" sz="1400">
                <a:solidFill>
                  <a:srgbClr val="484A47"/>
                </a:solidFill>
              </a:rPr>
              <a:t>• Human Nutrition</a:t>
            </a:r>
          </a:p>
          <a:p>
            <a:endParaRPr lang="en-GB" sz="1400">
              <a:solidFill>
                <a:srgbClr val="484A47"/>
              </a:solidFill>
              <a:cs typeface="Calibri"/>
            </a:endParaRPr>
          </a:p>
        </p:txBody>
      </p:sp>
      <p:sp>
        <p:nvSpPr>
          <p:cNvPr id="6" name="TextBox 5">
            <a:extLst>
              <a:ext uri="{FF2B5EF4-FFF2-40B4-BE49-F238E27FC236}">
                <a16:creationId xmlns:a16="http://schemas.microsoft.com/office/drawing/2014/main" id="{FEB3F27F-33FC-673A-982E-0DA39DB722F1}"/>
              </a:ext>
            </a:extLst>
          </p:cNvPr>
          <p:cNvSpPr txBox="1"/>
          <p:nvPr/>
        </p:nvSpPr>
        <p:spPr>
          <a:xfrm>
            <a:off x="6099717" y="613074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a:t>
            </a:r>
            <a:r>
              <a:rPr lang="en-US" sz="1300">
                <a:solidFill>
                  <a:srgbClr val="484A47"/>
                </a:solidFill>
                <a:cs typeface="Calibri"/>
              </a:rPr>
              <a:t>Hospitality and Catering</a:t>
            </a:r>
            <a:endParaRPr lang="en-US" sz="1300">
              <a:cs typeface="Calibri"/>
            </a:endParaRPr>
          </a:p>
        </p:txBody>
      </p:sp>
      <p:sp>
        <p:nvSpPr>
          <p:cNvPr id="7" name="TextBox 6">
            <a:extLst>
              <a:ext uri="{FF2B5EF4-FFF2-40B4-BE49-F238E27FC236}">
                <a16:creationId xmlns:a16="http://schemas.microsoft.com/office/drawing/2014/main" id="{13BE65A4-A3B3-098E-7E49-45A054C5FC94}"/>
              </a:ext>
            </a:extLst>
          </p:cNvPr>
          <p:cNvSpPr txBox="1"/>
          <p:nvPr/>
        </p:nvSpPr>
        <p:spPr>
          <a:xfrm>
            <a:off x="254619" y="4501376"/>
            <a:ext cx="31613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84A47"/>
                </a:solidFill>
                <a:cs typeface="Calibri"/>
              </a:rPr>
              <a:t>• Catering and </a:t>
            </a:r>
            <a:r>
              <a:rPr lang="en-US" sz="1300">
                <a:solidFill>
                  <a:srgbClr val="484A47"/>
                </a:solidFill>
                <a:cs typeface="Calibri"/>
              </a:rPr>
              <a:t>Hospitality Management</a:t>
            </a:r>
            <a:endParaRPr lang="en-US" sz="1300">
              <a:cs typeface="Calibri"/>
            </a:endParaRPr>
          </a:p>
        </p:txBody>
      </p:sp>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628927"/>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457" y="1520695"/>
            <a:ext cx="922903" cy="922903"/>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solidFill>
                  <a:srgbClr val="73BEBE"/>
                </a:solidFill>
                <a:cs typeface="Calibri"/>
              </a:rPr>
              <a:t>Supported internships </a:t>
            </a:r>
            <a:br>
              <a:rPr lang="en-GB" sz="2500" b="1">
                <a:cs typeface="Calibri"/>
              </a:rPr>
            </a:br>
            <a:r>
              <a:rPr lang="en-GB" sz="2500" b="1">
                <a:solidFill>
                  <a:srgbClr val="73BEBE"/>
                </a:solidFill>
                <a:cs typeface="Calibri"/>
              </a:rPr>
              <a:t>with an education, health and care plan </a:t>
            </a:r>
            <a:endParaRPr lang="en-GB" sz="2500">
              <a:solidFill>
                <a:srgbClr val="73BEBE"/>
              </a:solidFill>
              <a:cs typeface="Calibri"/>
            </a:endParaRP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endParaRPr lang="en-GB" sz="1400">
              <a:solidFill>
                <a:schemeClr val="tx2"/>
              </a:solidFill>
              <a:ea typeface="Calibri"/>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endParaRPr lang="en-GB" sz="1400">
              <a:solidFill>
                <a:schemeClr val="tx2"/>
              </a:solidFill>
              <a:cs typeface="Calibri"/>
            </a:endParaRP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pic>
        <p:nvPicPr>
          <p:cNvPr id="12" name="Picture 11" descr="A picture containing text, comb&#10;&#10;Description automatically generated">
            <a:extLst>
              <a:ext uri="{FF2B5EF4-FFF2-40B4-BE49-F238E27FC236}">
                <a16:creationId xmlns:a16="http://schemas.microsoft.com/office/drawing/2014/main" id="{C34EC06A-3420-234A-9F4E-4B143DEB2D57}"/>
              </a:ext>
            </a:extLst>
          </p:cNvPr>
          <p:cNvPicPr>
            <a:picLocks noChangeAspect="1"/>
          </p:cNvPicPr>
          <p:nvPr/>
        </p:nvPicPr>
        <p:blipFill rotWithShape="1">
          <a:blip r:embed="rId13" cstate="print">
            <a:alphaModFix amt="50000"/>
            <a:extLst>
              <a:ext uri="{28A0092B-C50C-407E-A947-70E740481C1C}">
                <a14:useLocalDpi xmlns:a14="http://schemas.microsoft.com/office/drawing/2010/main" val="0"/>
              </a:ext>
            </a:extLst>
          </a:blip>
          <a:srcRect r="81958"/>
          <a:stretch/>
        </p:blipFill>
        <p:spPr>
          <a:xfrm>
            <a:off x="10734675" y="1520695"/>
            <a:ext cx="1457325" cy="4533900"/>
          </a:xfrm>
          <a:prstGeom prst="rect">
            <a:avLst/>
          </a:prstGeom>
        </p:spPr>
      </p:pic>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6" name="Picture 3" descr="Text&#10;&#10;Description automatically generated">
            <a:extLst>
              <a:ext uri="{FF2B5EF4-FFF2-40B4-BE49-F238E27FC236}">
                <a16:creationId xmlns:a16="http://schemas.microsoft.com/office/drawing/2014/main" id="{7AEE5B31-EE4D-3C63-3612-FF16EAAA5ADF}"/>
              </a:ext>
            </a:extLst>
          </p:cNvPr>
          <p:cNvPicPr>
            <a:picLocks noChangeAspect="1"/>
          </p:cNvPicPr>
          <p:nvPr/>
        </p:nvPicPr>
        <p:blipFill>
          <a:blip r:embed="rId14"/>
          <a:stretch>
            <a:fillRect/>
          </a:stretch>
        </p:blipFill>
        <p:spPr>
          <a:xfrm>
            <a:off x="8889500" y="310541"/>
            <a:ext cx="1114425" cy="1143000"/>
          </a:xfrm>
          <a:prstGeom prst="rect">
            <a:avLst/>
          </a:prstGeom>
        </p:spPr>
      </p:pic>
    </p:spTree>
    <p:extLst>
      <p:ext uri="{BB962C8B-B14F-4D97-AF65-F5344CB8AC3E}">
        <p14:creationId xmlns:p14="http://schemas.microsoft.com/office/powerpoint/2010/main" val="66372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27162" y="1812925"/>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9058085" cy="3249386"/>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Food and Nutrition</a:t>
            </a:r>
            <a:r>
              <a:rPr lang="en-GB" sz="2500">
                <a:cs typeface="Calibri"/>
              </a:rPr>
              <a:t> </a:t>
            </a:r>
          </a:p>
          <a:p>
            <a:pPr marL="0" indent="0">
              <a:buNone/>
            </a:pPr>
            <a:r>
              <a:rPr lang="en-GB" sz="1500">
                <a:hlinkClick r:id="rId3"/>
              </a:rPr>
              <a:t>Food and Nutrition Rankings (thecompleteuniversityguide.co.uk)</a:t>
            </a:r>
            <a:endParaRPr lang="en-GB" sz="1500">
              <a:cs typeface="Calibri"/>
            </a:endParaRPr>
          </a:p>
          <a:p>
            <a:pPr marL="0" indent="0" algn="l">
              <a:buNone/>
            </a:pPr>
            <a:r>
              <a:rPr lang="en-GB" sz="1500" b="1">
                <a:solidFill>
                  <a:schemeClr val="tx2"/>
                </a:solidFill>
                <a:cs typeface="Calibri"/>
              </a:rPr>
              <a:t>Filter by:</a:t>
            </a: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endParaRPr lang="en-GB" sz="1500">
              <a:solidFill>
                <a:schemeClr val="tx2"/>
              </a:solidFill>
              <a:ea typeface="Calibri"/>
              <a:cs typeface="Calibri"/>
            </a:endParaRPr>
          </a:p>
          <a:p>
            <a:pPr marL="0" indent="0" algn="l">
              <a:buNone/>
            </a:pPr>
            <a:endParaRPr lang="en-GB" sz="1400">
              <a:solidFill>
                <a:schemeClr val="tx2"/>
              </a:solidFill>
              <a:cs typeface="Calibri"/>
            </a:endParaRPr>
          </a:p>
          <a:p>
            <a:pPr marL="0" indent="0" algn="l">
              <a:buNone/>
            </a:pPr>
            <a:endParaRPr lang="en-GB" sz="2600">
              <a:solidFill>
                <a:schemeClr val="tx2"/>
              </a:solidFill>
              <a:cs typeface="Calibri"/>
            </a:endParaRPr>
          </a:p>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5" name="Picture 4">
            <a:extLst>
              <a:ext uri="{FF2B5EF4-FFF2-40B4-BE49-F238E27FC236}">
                <a16:creationId xmlns:a16="http://schemas.microsoft.com/office/drawing/2014/main" id="{8331FDB4-FC97-6444-B184-6D0CC0A641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310"/>
          <a:stretch/>
        </p:blipFill>
        <p:spPr>
          <a:xfrm>
            <a:off x="10658475" y="2711411"/>
            <a:ext cx="1533525" cy="2425700"/>
          </a:xfrm>
          <a:prstGeom prst="rect">
            <a:avLst/>
          </a:prstGeom>
        </p:spPr>
      </p:pic>
      <p:pic>
        <p:nvPicPr>
          <p:cNvPr id="7" name="Picture 6">
            <a:extLst>
              <a:ext uri="{FF2B5EF4-FFF2-40B4-BE49-F238E27FC236}">
                <a16:creationId xmlns:a16="http://schemas.microsoft.com/office/drawing/2014/main" id="{790596BB-3285-3143-AB0A-64FA809F20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040"/>
          <a:stretch/>
        </p:blipFill>
        <p:spPr>
          <a:xfrm>
            <a:off x="3652060" y="5136726"/>
            <a:ext cx="2705100" cy="1721274"/>
          </a:xfrm>
          <a:prstGeom prst="rect">
            <a:avLst/>
          </a:prstGeom>
        </p:spPr>
      </p:pic>
      <p:pic>
        <p:nvPicPr>
          <p:cNvPr id="6" name="Picture 5">
            <a:extLst>
              <a:ext uri="{FF2B5EF4-FFF2-40B4-BE49-F238E27FC236}">
                <a16:creationId xmlns:a16="http://schemas.microsoft.com/office/drawing/2014/main" id="{A3F1FA1C-7C92-8040-9D62-E26A7272CF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040"/>
          <a:stretch/>
        </p:blipFill>
        <p:spPr>
          <a:xfrm>
            <a:off x="6096000" y="5136726"/>
            <a:ext cx="2705100" cy="1721274"/>
          </a:xfrm>
          <a:prstGeom prst="rect">
            <a:avLst/>
          </a:prstGeom>
        </p:spPr>
      </p:pic>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8" name="Picture 8" descr="A picture containing icon&#10;&#10;Description automatically generated">
            <a:extLst>
              <a:ext uri="{FF2B5EF4-FFF2-40B4-BE49-F238E27FC236}">
                <a16:creationId xmlns:a16="http://schemas.microsoft.com/office/drawing/2014/main" id="{D0D9C5FF-2CB3-28B6-B3C8-A1A3955BCF1E}"/>
              </a:ext>
            </a:extLst>
          </p:cNvPr>
          <p:cNvPicPr>
            <a:picLocks noChangeAspect="1"/>
          </p:cNvPicPr>
          <p:nvPr/>
        </p:nvPicPr>
        <p:blipFill>
          <a:blip r:embed="rId5"/>
          <a:stretch>
            <a:fillRect/>
          </a:stretch>
        </p:blipFill>
        <p:spPr>
          <a:xfrm>
            <a:off x="8072495" y="255396"/>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278154" y="1754028"/>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78155" y="2719683"/>
            <a:ext cx="2900023" cy="1908215"/>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if higher education is right for you? </a:t>
            </a:r>
          </a:p>
          <a:p>
            <a:endParaRPr lang="en-GB">
              <a:solidFill>
                <a:schemeClr val="tx2"/>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359577"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234085"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DCF1C21C-9C53-E4FA-84AB-8BDF18CADACD}"/>
              </a:ext>
            </a:extLst>
          </p:cNvPr>
          <p:cNvPicPr>
            <a:picLocks noChangeAspect="1"/>
          </p:cNvPicPr>
          <p:nvPr/>
        </p:nvPicPr>
        <p:blipFill>
          <a:blip r:embed="rId6"/>
          <a:stretch>
            <a:fillRect/>
          </a:stretch>
        </p:blipFill>
        <p:spPr>
          <a:xfrm>
            <a:off x="8360998" y="118793"/>
            <a:ext cx="2066925" cy="1009650"/>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mb&#10;&#10;Description automatically generated">
            <a:extLst>
              <a:ext uri="{FF2B5EF4-FFF2-40B4-BE49-F238E27FC236}">
                <a16:creationId xmlns:a16="http://schemas.microsoft.com/office/drawing/2014/main" id="{507E0234-26DD-7242-B4DB-2FB2BA90BCEB}"/>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r="11998"/>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381476" y="1715282"/>
            <a:ext cx="5229726" cy="1200329"/>
          </a:xfrm>
          <a:prstGeom prst="rect">
            <a:avLst/>
          </a:prstGeom>
          <a:noFill/>
        </p:spPr>
        <p:txBody>
          <a:bodyPr wrap="square" lIns="91440" tIns="45720" rIns="91440" bIns="45720" rtlCol="0" anchor="t">
            <a:spAutoFit/>
          </a:bodyPr>
          <a:lstStyle/>
          <a:p>
            <a:r>
              <a:rPr lang="en-US" sz="3600" b="1">
                <a:solidFill>
                  <a:schemeClr val="bg1"/>
                </a:solidFill>
              </a:rPr>
              <a:t>Why Food and </a:t>
            </a:r>
            <a:br>
              <a:rPr lang="en-US" sz="3600" b="1">
                <a:solidFill>
                  <a:schemeClr val="bg1"/>
                </a:solidFill>
                <a:cs typeface="Calibri"/>
              </a:rPr>
            </a:br>
            <a:r>
              <a:rPr lang="en-US" sz="3600" b="1">
                <a:solidFill>
                  <a:schemeClr val="bg1"/>
                </a:solidFill>
              </a:rPr>
              <a:t>Nutrition matters</a:t>
            </a: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Food and Nutrition?</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381477" y="3143873"/>
            <a:ext cx="4127139" cy="2723823"/>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where studying Food and Nutrition can take you? </a:t>
            </a:r>
          </a:p>
          <a:p>
            <a:endParaRPr lang="en-GB" sz="2400">
              <a:solidFill>
                <a:schemeClr val="accent2"/>
              </a:solidFill>
            </a:endParaRPr>
          </a:p>
          <a:p>
            <a:r>
              <a:rPr lang="en-GB">
                <a:solidFill>
                  <a:schemeClr val="tx2"/>
                </a:solidFill>
              </a:rPr>
              <a:t>Today, we’ll be exploring some of </a:t>
            </a:r>
            <a:br>
              <a:rPr lang="en-GB"/>
            </a:br>
            <a:r>
              <a:rPr lang="en-GB">
                <a:solidFill>
                  <a:schemeClr val="tx2"/>
                </a:solidFill>
              </a:rPr>
              <a:t>the career opportunities that are available to you, as well as the various pathways you can take to get there.</a:t>
            </a:r>
            <a:endParaRPr lang="en-GB">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Art &amp; Design an important subject?</a:t>
            </a:r>
          </a:p>
          <a:p>
            <a:pPr algn="ctr"/>
            <a:r>
              <a:rPr lang="en-GB" sz="1100" b="1">
                <a:solidFill>
                  <a:schemeClr val="tx2"/>
                </a:solidFill>
                <a:ea typeface="+mn-lt"/>
                <a:cs typeface="+mn-lt"/>
                <a:hlinkClick r:id="rId4"/>
              </a:rPr>
              <a:t>Why Food science </a:t>
            </a: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matters|Institute of Food Technology</a:t>
            </a: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359576" y="1881533"/>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65D4D79A-52F4-A493-83AC-CF4983357CE9}"/>
              </a:ext>
            </a:extLst>
          </p:cNvPr>
          <p:cNvPicPr>
            <a:picLocks noChangeAspect="1"/>
          </p:cNvPicPr>
          <p:nvPr/>
        </p:nvPicPr>
        <p:blipFill>
          <a:blip r:embed="rId5"/>
          <a:stretch>
            <a:fillRect/>
          </a:stretch>
        </p:blipFill>
        <p:spPr>
          <a:xfrm>
            <a:off x="8274734" y="118793"/>
            <a:ext cx="2066925" cy="1009650"/>
          </a:xfrm>
          <a:prstGeom prst="rect">
            <a:avLst/>
          </a:prstGeom>
        </p:spPr>
      </p:pic>
      <p:sp>
        <p:nvSpPr>
          <p:cNvPr id="8" name="TextBox 7">
            <a:extLst>
              <a:ext uri="{FF2B5EF4-FFF2-40B4-BE49-F238E27FC236}">
                <a16:creationId xmlns:a16="http://schemas.microsoft.com/office/drawing/2014/main" id="{36610C11-F44D-5CAB-B1EC-8066958503EF}"/>
              </a:ext>
            </a:extLst>
          </p:cNvPr>
          <p:cNvSpPr txBox="1"/>
          <p:nvPr/>
        </p:nvSpPr>
        <p:spPr>
          <a:xfrm>
            <a:off x="278154" y="1754028"/>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235A5209-FFE8-6A5A-B769-610F026714F5}"/>
              </a:ext>
            </a:extLst>
          </p:cNvPr>
          <p:cNvSpPr txBox="1"/>
          <p:nvPr/>
        </p:nvSpPr>
        <p:spPr>
          <a:xfrm>
            <a:off x="278155" y="2719683"/>
            <a:ext cx="2900023" cy="1908215"/>
          </a:xfrm>
          <a:prstGeom prst="rect">
            <a:avLst/>
          </a:prstGeom>
          <a:noFill/>
          <a:ln>
            <a:noFill/>
          </a:ln>
        </p:spPr>
        <p:txBody>
          <a:bodyPr wrap="square" lIns="91440" tIns="45720" rIns="91440" bIns="45720" rtlCol="0" anchor="t">
            <a:spAutoFit/>
          </a:bodyPr>
          <a:lstStyle/>
          <a:p>
            <a:r>
              <a:rPr lang="en-GB" sz="2500" b="1">
                <a:solidFill>
                  <a:srgbClr val="ED6E4F"/>
                </a:solidFill>
              </a:rPr>
              <a:t>Have you ever considered if higher education is right for you? </a:t>
            </a:r>
          </a:p>
          <a:p>
            <a:endParaRPr lang="en-GB">
              <a:solidFill>
                <a:schemeClr val="tx2"/>
              </a:solidFill>
            </a:endParaRPr>
          </a:p>
        </p:txBody>
      </p:sp>
      <p:sp>
        <p:nvSpPr>
          <p:cNvPr id="13" name="TextBox 12">
            <a:extLst>
              <a:ext uri="{FF2B5EF4-FFF2-40B4-BE49-F238E27FC236}">
                <a16:creationId xmlns:a16="http://schemas.microsoft.com/office/drawing/2014/main" id="{9D0F6E8A-AD62-7FD2-178F-B4739D233586}"/>
              </a:ext>
            </a:extLst>
          </p:cNvPr>
          <p:cNvSpPr txBox="1"/>
          <p:nvPr/>
        </p:nvSpPr>
        <p:spPr>
          <a:xfrm>
            <a:off x="234085"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comb&#10;&#10;Description automatically generated">
            <a:extLst>
              <a:ext uri="{FF2B5EF4-FFF2-40B4-BE49-F238E27FC236}">
                <a16:creationId xmlns:a16="http://schemas.microsoft.com/office/drawing/2014/main" id="{BC110E53-425B-344C-B4D1-EC2880AEEBE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2275" r="18598"/>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4927530" y="879335"/>
            <a:ext cx="2504136"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035914" y="894667"/>
            <a:ext cx="2283559"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Food and Nutrition):</a:t>
            </a:r>
          </a:p>
          <a:p>
            <a:pPr>
              <a:lnSpc>
                <a:spcPct val="170000"/>
              </a:lnSpc>
            </a:pPr>
            <a:r>
              <a:rPr lang="en-GB" sz="2500" b="1">
                <a:solidFill>
                  <a:srgbClr val="484A47"/>
                </a:solidFill>
                <a:cs typeface="Calibri"/>
              </a:rPr>
              <a:t>__________________________________________________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264493" y="2145966"/>
            <a:ext cx="4444724" cy="6711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303983" y="1437852"/>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486" y="1453530"/>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comb&#10;&#10;Description automatically generated">
            <a:extLst>
              <a:ext uri="{FF2B5EF4-FFF2-40B4-BE49-F238E27FC236}">
                <a16:creationId xmlns:a16="http://schemas.microsoft.com/office/drawing/2014/main" id="{0BFC5976-FFCC-2248-A2F9-67A2B4750AF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42275" r="18598"/>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E85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F4B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9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Food and Nutrition):</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Local college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Pros:</a:t>
            </a:r>
            <a:r>
              <a:rPr lang="en-GB" sz="1400">
                <a:solidFill>
                  <a:schemeClr val="tx2"/>
                </a:solidFill>
                <a:cs typeface="Calibri"/>
              </a:rPr>
              <a:t> </a:t>
            </a:r>
          </a:p>
          <a:p>
            <a:r>
              <a:rPr lang="en-GB" sz="1600">
                <a:solidFill>
                  <a:schemeClr val="tx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rgbClr val="484A47"/>
                </a:solidFill>
                <a:cs typeface="Calibri"/>
              </a:rPr>
              <a:t>Final choice – justify:</a:t>
            </a:r>
          </a:p>
          <a:p>
            <a:r>
              <a:rPr lang="en-GB" sz="4300">
                <a:solidFill>
                  <a:srgbClr val="484A47"/>
                </a:solidFill>
                <a:cs typeface="Calibri"/>
              </a:rPr>
              <a:t>_________________________________________________</a:t>
            </a:r>
            <a:endParaRPr lang="en-US" sz="4300">
              <a:solidFill>
                <a:srgbClr val="484A47"/>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rgbClr val="484A47"/>
                </a:solidFill>
                <a:cs typeface="Calibri"/>
              </a:rPr>
              <a:t>Next steps:</a:t>
            </a:r>
          </a:p>
          <a:p>
            <a:r>
              <a:rPr lang="en-GB" sz="1600" b="1">
                <a:solidFill>
                  <a:srgbClr val="484A47"/>
                </a:solidFill>
                <a:cs typeface="Calibri"/>
              </a:rPr>
              <a:t>__________________________________________________________</a:t>
            </a:r>
            <a:endParaRPr lang="en-US" sz="1600">
              <a:solidFill>
                <a:srgbClr val="484A47"/>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The pros and cons of these options for me:</a:t>
            </a:r>
            <a:endParaRPr lang="en-GB" sz="1400">
              <a:solidFill>
                <a:schemeClr val="tx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Cons:</a:t>
            </a:r>
            <a:r>
              <a:rPr lang="en-GB" sz="1400">
                <a:solidFill>
                  <a:schemeClr val="tx2"/>
                </a:solidFill>
                <a:cs typeface="Calibri"/>
              </a:rPr>
              <a:t> </a:t>
            </a:r>
          </a:p>
          <a:p>
            <a:r>
              <a:rPr lang="en-GB" sz="1600">
                <a:solidFill>
                  <a:schemeClr val="tx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apprenticeships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Other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243225" y="2200205"/>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278153" y="1424937"/>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47" y="1444225"/>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83869" y="1634410"/>
            <a:ext cx="10331410"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Food and Nutrition</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descr="Background pattern&#10;&#10;Description automatically generated">
            <a:extLst>
              <a:ext uri="{FF2B5EF4-FFF2-40B4-BE49-F238E27FC236}">
                <a16:creationId xmlns:a16="http://schemas.microsoft.com/office/drawing/2014/main" id="{EA539E91-DA0A-FF49-A0E5-636FE5FA4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3227974"/>
            <a:ext cx="583606" cy="498889"/>
          </a:xfrm>
          <a:prstGeom prst="rect">
            <a:avLst/>
          </a:prstGeom>
        </p:spPr>
      </p:pic>
      <p:pic>
        <p:nvPicPr>
          <p:cNvPr id="9" name="Picture 8" descr="Background pattern&#10;&#10;Description automatically generated">
            <a:extLst>
              <a:ext uri="{FF2B5EF4-FFF2-40B4-BE49-F238E27FC236}">
                <a16:creationId xmlns:a16="http://schemas.microsoft.com/office/drawing/2014/main" id="{398FEF4D-6681-6F48-A904-BB219F60AE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4009637"/>
            <a:ext cx="583606" cy="498889"/>
          </a:xfrm>
          <a:prstGeom prst="rect">
            <a:avLst/>
          </a:prstGeom>
        </p:spPr>
      </p:pic>
      <p:pic>
        <p:nvPicPr>
          <p:cNvPr id="10" name="Picture 9" descr="Background pattern&#10;&#10;Description automatically generated">
            <a:extLst>
              <a:ext uri="{FF2B5EF4-FFF2-40B4-BE49-F238E27FC236}">
                <a16:creationId xmlns:a16="http://schemas.microsoft.com/office/drawing/2014/main" id="{1143EF7E-4698-D944-9521-64062B53C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4791300"/>
            <a:ext cx="583606" cy="498889"/>
          </a:xfrm>
          <a:prstGeom prst="rect">
            <a:avLst/>
          </a:prstGeom>
        </p:spPr>
      </p:pic>
      <p:pic>
        <p:nvPicPr>
          <p:cNvPr id="11" name="Picture 10" descr="Background pattern&#10;&#10;Description automatically generated">
            <a:extLst>
              <a:ext uri="{FF2B5EF4-FFF2-40B4-BE49-F238E27FC236}">
                <a16:creationId xmlns:a16="http://schemas.microsoft.com/office/drawing/2014/main" id="{0E5D29F5-69BD-D641-AC08-40B806259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549" y="5572964"/>
            <a:ext cx="583606" cy="498889"/>
          </a:xfrm>
          <a:prstGeom prst="rect">
            <a:avLst/>
          </a:prstGeom>
        </p:spPr>
      </p:pic>
      <p:pic>
        <p:nvPicPr>
          <p:cNvPr id="12" name="Picture 11" descr="Background pattern&#10;&#10;Description automatically generated">
            <a:extLst>
              <a:ext uri="{FF2B5EF4-FFF2-40B4-BE49-F238E27FC236}">
                <a16:creationId xmlns:a16="http://schemas.microsoft.com/office/drawing/2014/main" id="{5E8564E4-6A97-134C-BFE3-657124FB12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3227974"/>
            <a:ext cx="583606" cy="498889"/>
          </a:xfrm>
          <a:prstGeom prst="rect">
            <a:avLst/>
          </a:prstGeom>
        </p:spPr>
      </p:pic>
      <p:pic>
        <p:nvPicPr>
          <p:cNvPr id="13" name="Picture 12" descr="Background pattern&#10;&#10;Description automatically generated">
            <a:extLst>
              <a:ext uri="{FF2B5EF4-FFF2-40B4-BE49-F238E27FC236}">
                <a16:creationId xmlns:a16="http://schemas.microsoft.com/office/drawing/2014/main" id="{992CA124-1E8A-AB49-A7EB-246AADE93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223" y="4009637"/>
            <a:ext cx="583606" cy="498889"/>
          </a:xfrm>
          <a:prstGeom prst="rect">
            <a:avLst/>
          </a:prstGeom>
        </p:spPr>
      </p:pic>
      <p:pic>
        <p:nvPicPr>
          <p:cNvPr id="14" name="Picture 13" descr="Background pattern&#10;&#10;Description automatically generated">
            <a:extLst>
              <a:ext uri="{FF2B5EF4-FFF2-40B4-BE49-F238E27FC236}">
                <a16:creationId xmlns:a16="http://schemas.microsoft.com/office/drawing/2014/main" id="{84D4E6A0-6FB3-7B43-911F-9E9258ABE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4791299"/>
            <a:ext cx="583606" cy="498889"/>
          </a:xfrm>
          <a:prstGeom prst="rect">
            <a:avLst/>
          </a:prstGeom>
        </p:spPr>
      </p:pic>
      <p:pic>
        <p:nvPicPr>
          <p:cNvPr id="15" name="Picture 14" descr="Background pattern&#10;&#10;Description automatically generated">
            <a:extLst>
              <a:ext uri="{FF2B5EF4-FFF2-40B4-BE49-F238E27FC236}">
                <a16:creationId xmlns:a16="http://schemas.microsoft.com/office/drawing/2014/main" id="{47F6E392-4593-9749-B316-0C44E4CD3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983" y="5568730"/>
            <a:ext cx="583606"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342729" y="1709073"/>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72" y="1705253"/>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08506" y="2443371"/>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38506"/>
            <a:ext cx="6477000" cy="5808014"/>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342729" y="1644496"/>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324" y="1640677"/>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278153" y="2276576"/>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278152" y="3073312"/>
            <a:ext cx="2660170" cy="2785378"/>
          </a:xfrm>
          <a:prstGeom prst="rect">
            <a:avLst/>
          </a:prstGeom>
          <a:noFill/>
        </p:spPr>
        <p:txBody>
          <a:bodyPr wrap="square" lIns="91440" tIns="45720" rIns="91440" bIns="45720" rtlCol="0" anchor="t">
            <a:spAutoFit/>
          </a:bodyPr>
          <a:lstStyle/>
          <a:p>
            <a:r>
              <a:rPr lang="en-GB" sz="2500" b="1"/>
              <a:t>Here are three key skills needed for a career that uses </a:t>
            </a:r>
            <a:endParaRPr lang="en-GB" sz="2500" b="1">
              <a:highlight>
                <a:srgbClr val="FFFF00"/>
              </a:highlight>
            </a:endParaRPr>
          </a:p>
          <a:p>
            <a:endParaRPr lang="en-GB" sz="2500" b="1">
              <a:cs typeface="Calibri"/>
            </a:endParaRPr>
          </a:p>
          <a:p>
            <a:endParaRPr lang="en-GB" sz="2500" b="1">
              <a:solidFill>
                <a:schemeClr val="tx2"/>
              </a:solidFill>
              <a:cs typeface="Calibri"/>
            </a:endParaRPr>
          </a:p>
          <a:p>
            <a:r>
              <a:rPr lang="en-GB" sz="2500" b="1">
                <a:solidFill>
                  <a:schemeClr val="tx2"/>
                </a:solidFill>
              </a:rPr>
              <a:t>Food and Nutrition</a:t>
            </a:r>
            <a:endParaRPr lang="en-GB" sz="2500" b="1">
              <a:solidFill>
                <a:schemeClr val="tx2"/>
              </a:solidFill>
              <a:highlight>
                <a:srgbClr val="FFFF00"/>
              </a:highlight>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100508521"/>
              </p:ext>
            </p:extLst>
          </p:nvPr>
        </p:nvGraphicFramePr>
        <p:xfrm>
          <a:off x="3796185" y="2111888"/>
          <a:ext cx="8192615" cy="4719561"/>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GB" sz="1400" b="1" kern="1200">
                        <a:solidFill>
                          <a:schemeClr val="tx2"/>
                        </a:solidFill>
                        <a:effectLst/>
                        <a:latin typeface="Calibri"/>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917863">
                <a:tc>
                  <a:txBody>
                    <a:bodyPr/>
                    <a:lstStyle/>
                    <a:p>
                      <a:pPr lvl="0">
                        <a:lnSpc>
                          <a:spcPct val="107000"/>
                        </a:lnSpc>
                        <a:spcAft>
                          <a:spcPts val="800"/>
                        </a:spcAft>
                        <a:buNone/>
                      </a:pPr>
                      <a:r>
                        <a:rPr lang="en-GB" sz="1400" b="1" i="0" u="none" strike="noStrike" noProof="0">
                          <a:solidFill>
                            <a:srgbClr val="91C155"/>
                          </a:solidFill>
                          <a:effectLst/>
                          <a:latin typeface="Calibri"/>
                        </a:rPr>
                        <a:t>The ability to use tactics and strategies to overcome setbacks and achieve goals</a:t>
                      </a:r>
                      <a:endParaRPr lang="en-GB" sz="1400" b="1">
                        <a:solidFill>
                          <a:srgbClr val="91C155"/>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3">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4">
                            <a:extLst>
                              <a:ext uri="{A12FA001-AC4F-418D-AE19-62706E023703}">
                                <ahyp:hlinkClr xmlns:ahyp="http://schemas.microsoft.com/office/drawing/2018/hyperlinkcolor" val="tx"/>
                              </a:ext>
                            </a:extLst>
                          </a:hlinkClick>
                        </a:rPr>
                        <a:t>Short Lesson Staying Positive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91C155"/>
                          </a:solidFill>
                          <a:effectLst/>
                          <a:hlinkClick r:id="rId5">
                            <a:extLst>
                              <a:ext uri="{A12FA001-AC4F-418D-AE19-62706E023703}">
                                <ahyp:hlinkClr xmlns:ahyp="http://schemas.microsoft.com/office/drawing/2018/hyperlinkcolor" val="tx"/>
                              </a:ext>
                            </a:extLst>
                          </a:hlinkClick>
                        </a:rPr>
                        <a:t>Short Lesson Staying Positive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lvl="0" algn="l" rtl="0">
                        <a:lnSpc>
                          <a:spcPct val="107000"/>
                        </a:lnSpc>
                        <a:spcAft>
                          <a:spcPts val="800"/>
                        </a:spcAft>
                        <a:buNone/>
                      </a:pPr>
                      <a:endParaRPr lang="en-US" sz="300" u="sng" kern="1200">
                        <a:solidFill>
                          <a:srgbClr val="91C155"/>
                        </a:solidFill>
                        <a:effectLst/>
                        <a:latin typeface="Calibri"/>
                        <a:ea typeface="Calibri"/>
                        <a:cs typeface="Times New Roman"/>
                        <a:hlinkClick r:id="rId6" invalidUrl="http:///"/>
                      </a:endParaRPr>
                    </a:p>
                    <a:p>
                      <a:pPr marL="0" lvl="0" algn="l">
                        <a:lnSpc>
                          <a:spcPct val="107000"/>
                        </a:lnSpc>
                        <a:spcAft>
                          <a:spcPts val="800"/>
                        </a:spcAft>
                        <a:buNone/>
                      </a:pPr>
                      <a:r>
                        <a:rPr lang="en-US" sz="1600" b="0" i="0" u="none" strike="noStrike" kern="1200" noProof="0">
                          <a:solidFill>
                            <a:srgbClr val="91C155"/>
                          </a:solidFill>
                          <a:effectLst/>
                          <a:hlinkClick r:id="rId7">
                            <a:extLst>
                              <a:ext uri="{A12FA001-AC4F-418D-AE19-62706E023703}">
                                <ahyp:hlinkClr xmlns:ahyp="http://schemas.microsoft.com/office/drawing/2018/hyperlinkcolor" val="tx"/>
                              </a:ext>
                            </a:extLst>
                          </a:hlinkClick>
                        </a:rPr>
                        <a:t>Short Lesson Staying Positive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506681">
                <a:tc>
                  <a:txBody>
                    <a:bodyPr/>
                    <a:lstStyle/>
                    <a:p>
                      <a:pPr lvl="0">
                        <a:lnSpc>
                          <a:spcPct val="107000"/>
                        </a:lnSpc>
                        <a:spcAft>
                          <a:spcPts val="800"/>
                        </a:spcAft>
                        <a:buNone/>
                      </a:pPr>
                      <a:r>
                        <a:rPr lang="en-US" sz="1400" b="1" i="0" kern="1200">
                          <a:solidFill>
                            <a:srgbClr val="12ADDB"/>
                          </a:solidFill>
                          <a:effectLst/>
                          <a:latin typeface="+mn-lt"/>
                          <a:ea typeface="+mn-ea"/>
                          <a:cs typeface="+mn-cs"/>
                        </a:rPr>
                        <a:t>Working cooperatively with others towards achieving a shared goal</a:t>
                      </a:r>
                      <a:endParaRPr lang="en-GB" sz="1200" b="1" i="0">
                        <a:solidFill>
                          <a:srgbClr val="12ADDB"/>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u="sng">
                          <a:solidFill>
                            <a:srgbClr val="12ADDB"/>
                          </a:solidFill>
                          <a:effectLst/>
                          <a:latin typeface="Calibri"/>
                          <a:ea typeface="Calibri"/>
                          <a:cs typeface="Times New Roman"/>
                          <a:hlinkClick r:id="rId8">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u="sng">
                          <a:solidFill>
                            <a:srgbClr val="12ADDB"/>
                          </a:solidFill>
                          <a:effectLst/>
                          <a:latin typeface="Calibri"/>
                          <a:ea typeface="Calibri"/>
                          <a:cs typeface="Times New Roman"/>
                          <a:hlinkClick r:id="rId9">
                            <a:extLst>
                              <a:ext uri="{A12FA001-AC4F-418D-AE19-62706E023703}">
                                <ahyp:hlinkClr xmlns:ahyp="http://schemas.microsoft.com/office/drawing/2018/hyperlinkcolor" val="tx"/>
                              </a:ext>
                            </a:extLst>
                          </a:hlinkClick>
                        </a:rPr>
                        <a:t>Short Lesson Teamwork Step 6-8</a:t>
                      </a:r>
                      <a:endParaRPr lang="en-GB" sz="1600">
                        <a:solidFill>
                          <a:srgbClr val="12ADDB"/>
                        </a:solidFill>
                        <a:effectLst/>
                        <a:latin typeface="Calibri"/>
                        <a:ea typeface="Calibri"/>
                        <a:cs typeface="Times New Roman"/>
                        <a:hlinkClick r:id="rId9">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endParaRPr lang="en-GB" sz="1600" u="sng">
                        <a:solidFill>
                          <a:srgbClr val="12ADDB"/>
                        </a:solidFill>
                        <a:effectLst/>
                        <a:latin typeface="Calibri"/>
                        <a:ea typeface="Calibri"/>
                        <a:cs typeface="Times New Roman"/>
                        <a:hlinkClick r:id="rId10" invalidUrl="http:///">
                          <a:extLst>
                            <a:ext uri="{A12FA001-AC4F-418D-AE19-62706E023703}">
                              <ahyp:hlinkClr xmlns:ahyp="http://schemas.microsoft.com/office/drawing/2018/hyperlinkcolor" val="tx"/>
                            </a:ext>
                          </a:extLst>
                        </a:hlinkClick>
                      </a:endParaRPr>
                    </a:p>
                    <a:p>
                      <a:pPr lvl="0">
                        <a:lnSpc>
                          <a:spcPct val="107000"/>
                        </a:lnSpc>
                        <a:spcAft>
                          <a:spcPts val="800"/>
                        </a:spcAft>
                        <a:buNone/>
                      </a:pPr>
                      <a:r>
                        <a:rPr lang="en-GB" sz="1600" b="0" i="0" u="none" strike="noStrike" noProof="0">
                          <a:solidFill>
                            <a:srgbClr val="12ADDB"/>
                          </a:solidFill>
                          <a:effectLst/>
                          <a:hlinkClick r:id="rId11">
                            <a:extLst>
                              <a:ext uri="{A12FA001-AC4F-418D-AE19-62706E023703}">
                                <ahyp:hlinkClr xmlns:ahyp="http://schemas.microsoft.com/office/drawing/2018/hyperlinkcolor" val="tx"/>
                              </a:ext>
                            </a:extLst>
                          </a:hlinkClick>
                        </a:rPr>
                        <a:t>Short Lesson Teamwork  Step 8-10</a:t>
                      </a:r>
                    </a:p>
                    <a:p>
                      <a:pPr lvl="0">
                        <a:lnSpc>
                          <a:spcPct val="107000"/>
                        </a:lnSpc>
                        <a:spcAft>
                          <a:spcPts val="800"/>
                        </a:spcAft>
                        <a:buNone/>
                      </a:pPr>
                      <a:endParaRPr lang="en-GB" sz="1600" b="0" i="0" u="none" strike="noStrike" noProof="0">
                        <a:solidFill>
                          <a:srgbClr val="12ADDB"/>
                        </a:solidFill>
                        <a:effectLst/>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kern="1200">
                          <a:solidFill>
                            <a:srgbClr val="12ADDB"/>
                          </a:solidFill>
                          <a:effectLst/>
                          <a:latin typeface="+mn-lt"/>
                          <a:ea typeface="+mn-ea"/>
                          <a:cs typeface="+mn-cs"/>
                          <a:hlinkClick r:id="rId12">
                            <a:extLst>
                              <a:ext uri="{A12FA001-AC4F-418D-AE19-62706E023703}">
                                <ahyp:hlinkClr xmlns:ahyp="http://schemas.microsoft.com/office/drawing/2018/hyperlinkcolor" val="tx"/>
                              </a:ext>
                            </a:extLst>
                          </a:hlinkClick>
                        </a:rPr>
                        <a:t>Short Lesson Teamwork Step 10-12</a:t>
                      </a:r>
                      <a:endParaRPr lang="en-GB" sz="1400">
                        <a:solidFill>
                          <a:srgbClr val="12ADDB"/>
                        </a:solidFill>
                        <a:effectLst/>
                        <a:latin typeface="+mn-lt"/>
                        <a:ea typeface="+mn-ea"/>
                        <a:cs typeface="+mn-cs"/>
                        <a:hlinkClick r:id="rId12">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203613">
                <a:tc>
                  <a:txBody>
                    <a:bodyPr/>
                    <a:lstStyle/>
                    <a:p>
                      <a:pPr lvl="0">
                        <a:lnSpc>
                          <a:spcPct val="107000"/>
                        </a:lnSpc>
                        <a:spcAft>
                          <a:spcPts val="800"/>
                        </a:spcAft>
                        <a:buNone/>
                      </a:pPr>
                      <a:r>
                        <a:rPr lang="en-GB" sz="1400" b="1" i="0" u="none" strike="noStrike" kern="1200" noProof="0">
                          <a:solidFill>
                            <a:srgbClr val="80C5D0"/>
                          </a:solidFill>
                          <a:effectLst/>
                          <a:latin typeface="Calibri"/>
                        </a:rPr>
                        <a:t>Supporting, encouraging and developing others to achieve a shared goal</a:t>
                      </a:r>
                      <a:endParaRPr lang="en-GB" sz="1400" b="1">
                        <a:solidFill>
                          <a:srgbClr val="80C5D0"/>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marR="0" lvl="0" indent="0" algn="l">
                        <a:lnSpc>
                          <a:spcPct val="107000"/>
                        </a:lnSpc>
                        <a:spcBef>
                          <a:spcPts val="0"/>
                        </a:spcBef>
                        <a:spcAft>
                          <a:spcPts val="800"/>
                        </a:spcAft>
                        <a:buNone/>
                      </a:pPr>
                      <a:r>
                        <a:rPr lang="en-GB" sz="1600" b="0" i="0" u="sng" strike="noStrike" kern="1200" noProof="0">
                          <a:solidFill>
                            <a:srgbClr val="80C5D0"/>
                          </a:solidFill>
                          <a:effectLst/>
                          <a:latin typeface="+mn-lt"/>
                          <a:ea typeface="+mn-ea"/>
                          <a:cs typeface="+mn-cs"/>
                          <a:hlinkClick r:id="rId13">
                            <a:extLst>
                              <a:ext uri="{A12FA001-AC4F-418D-AE19-62706E023703}">
                                <ahyp:hlinkClr xmlns:ahyp="http://schemas.microsoft.com/office/drawing/2018/hyperlinkcolor" val="tx"/>
                              </a:ext>
                            </a:extLst>
                          </a:hlinkClick>
                        </a:rPr>
                        <a:t>Watch</a:t>
                      </a:r>
                      <a:r>
                        <a:rPr lang="en-GB" sz="1600" b="1" i="0" u="sng" strike="noStrike" noProof="0">
                          <a:solidFill>
                            <a:srgbClr val="80C5D0"/>
                          </a:solidFill>
                          <a:effectLst/>
                          <a:hlinkClick r:id="rId13">
                            <a:extLst>
                              <a:ext uri="{A12FA001-AC4F-418D-AE19-62706E023703}">
                                <ahyp:hlinkClr xmlns:ahyp="http://schemas.microsoft.com/office/drawing/2018/hyperlinkcolor" val="tx"/>
                              </a:ext>
                            </a:extLst>
                          </a:hlinkClick>
                        </a:rPr>
                        <a:t> </a:t>
                      </a:r>
                      <a:r>
                        <a:rPr lang="en-GB" sz="1600" b="0" i="0" u="sng" strike="noStrike" noProof="0">
                          <a:solidFill>
                            <a:srgbClr val="80C5D0"/>
                          </a:solidFill>
                          <a:effectLst/>
                          <a:hlinkClick r:id="rId13">
                            <a:extLst>
                              <a:ext uri="{A12FA001-AC4F-418D-AE19-62706E023703}">
                                <ahyp:hlinkClr xmlns:ahyp="http://schemas.microsoft.com/office/drawing/2018/hyperlinkcolor" val="tx"/>
                              </a:ext>
                            </a:extLst>
                          </a:hlinkClick>
                        </a:rPr>
                        <a:t>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Bef>
                          <a:spcPts val="800"/>
                        </a:spcBef>
                        <a:spcAft>
                          <a:spcPts val="800"/>
                        </a:spcAft>
                        <a:buNone/>
                      </a:pPr>
                      <a:r>
                        <a:rPr lang="en-GB" sz="1600" b="0" i="0" u="none" strike="noStrike" noProof="0">
                          <a:solidFill>
                            <a:srgbClr val="80C5D0"/>
                          </a:solidFill>
                          <a:effectLst/>
                          <a:hlinkClick r:id="rId14">
                            <a:extLst>
                              <a:ext uri="{A12FA001-AC4F-418D-AE19-62706E023703}">
                                <ahyp:hlinkClr xmlns:ahyp="http://schemas.microsoft.com/office/drawing/2018/hyperlinkcolor" val="tx"/>
                              </a:ext>
                            </a:extLst>
                          </a:hlinkClick>
                        </a:rPr>
                        <a:t>Short Lesson Leadership  Step 6-8</a:t>
                      </a:r>
                      <a:endParaRPr lang="en-US" sz="1600" b="0" i="0" u="none" strike="noStrike" noProof="0">
                        <a:solidFill>
                          <a:srgbClr val="80C5D0"/>
                        </a:solidFill>
                        <a:hlinkClick r:id="rId1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80C5D0"/>
                          </a:solidFill>
                          <a:effectLst/>
                          <a:hlinkClick r:id="rId15">
                            <a:extLst>
                              <a:ext uri="{A12FA001-AC4F-418D-AE19-62706E023703}">
                                <ahyp:hlinkClr xmlns:ahyp="http://schemas.microsoft.com/office/drawing/2018/hyperlinkcolor" val="tx"/>
                              </a:ext>
                            </a:extLst>
                          </a:hlinkClick>
                        </a:rPr>
                        <a:t>Short Lesson Leadership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b="0" i="0" u="none" strike="noStrike" kern="1200" noProof="0">
                        <a:solidFill>
                          <a:srgbClr val="80C5D0"/>
                        </a:solidFill>
                        <a:effectLst/>
                      </a:endParaRPr>
                    </a:p>
                    <a:p>
                      <a:pPr lvl="0" defTabSz="914400">
                        <a:lnSpc>
                          <a:spcPct val="107000"/>
                        </a:lnSpc>
                        <a:spcAft>
                          <a:spcPts val="800"/>
                        </a:spcAft>
                        <a:buNone/>
                      </a:pPr>
                      <a:r>
                        <a:rPr lang="en-US" sz="1600" b="0" i="0" u="none" strike="noStrike" kern="1200" noProof="0">
                          <a:solidFill>
                            <a:srgbClr val="80C5D0"/>
                          </a:solidFill>
                          <a:effectLst/>
                          <a:hlinkClick r:id="rId16">
                            <a:extLst>
                              <a:ext uri="{A12FA001-AC4F-418D-AE19-62706E023703}">
                                <ahyp:hlinkClr xmlns:ahyp="http://schemas.microsoft.com/office/drawing/2018/hyperlinkcolor" val="tx"/>
                              </a:ext>
                            </a:extLst>
                          </a:hlinkClick>
                        </a:rPr>
                        <a:t>Short Lesson Leadership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pic>
        <p:nvPicPr>
          <p:cNvPr id="1026" name="Picture 2">
            <a:extLst>
              <a:ext uri="{FF2B5EF4-FFF2-40B4-BE49-F238E27FC236}">
                <a16:creationId xmlns:a16="http://schemas.microsoft.com/office/drawing/2014/main" id="{2FE6A3B1-E563-48BE-BEE7-D94991E5C1B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75490" y="3120019"/>
            <a:ext cx="761031" cy="7610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C4DB62-7DF2-169B-3FB4-7C347338F1D6}"/>
              </a:ext>
            </a:extLst>
          </p:cNvPr>
          <p:cNvSpPr txBox="1"/>
          <p:nvPr/>
        </p:nvSpPr>
        <p:spPr>
          <a:xfrm>
            <a:off x="329814" y="1567005"/>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157" y="1565095"/>
            <a:ext cx="711706" cy="711706"/>
          </a:xfrm>
          <a:prstGeom prst="rect">
            <a:avLst/>
          </a:prstGeom>
        </p:spPr>
      </p:pic>
      <p:pic>
        <p:nvPicPr>
          <p:cNvPr id="9" name="Picture 13" descr="A picture containing icon&#10;&#10;Description automatically generated">
            <a:extLst>
              <a:ext uri="{FF2B5EF4-FFF2-40B4-BE49-F238E27FC236}">
                <a16:creationId xmlns:a16="http://schemas.microsoft.com/office/drawing/2014/main" id="{8C13E7F0-6144-B253-60C4-1FE5F91BA10B}"/>
              </a:ext>
            </a:extLst>
          </p:cNvPr>
          <p:cNvPicPr>
            <a:picLocks noChangeAspect="1"/>
          </p:cNvPicPr>
          <p:nvPr/>
        </p:nvPicPr>
        <p:blipFill>
          <a:blip r:embed="rId19"/>
          <a:stretch>
            <a:fillRect/>
          </a:stretch>
        </p:blipFill>
        <p:spPr>
          <a:xfrm>
            <a:off x="2896032" y="5398511"/>
            <a:ext cx="771525" cy="771525"/>
          </a:xfrm>
          <a:prstGeom prst="rect">
            <a:avLst/>
          </a:prstGeom>
        </p:spPr>
      </p:pic>
      <p:pic>
        <p:nvPicPr>
          <p:cNvPr id="11" name="Picture 10" descr="Icon&#10;&#10;Description automatically generated">
            <a:extLst>
              <a:ext uri="{FF2B5EF4-FFF2-40B4-BE49-F238E27FC236}">
                <a16:creationId xmlns:a16="http://schemas.microsoft.com/office/drawing/2014/main" id="{C7558EE7-6D3B-5E63-1C9E-733B8F915FE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876571" y="4260777"/>
            <a:ext cx="759461" cy="759461"/>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224068" y="285240"/>
            <a:ext cx="1942336" cy="590321"/>
          </a:xfrm>
          <a:prstGeom prst="rect">
            <a:avLst/>
          </a:prstGeom>
        </p:spPr>
      </p:pic>
      <p:grpSp>
        <p:nvGrpSpPr>
          <p:cNvPr id="10" name="Group 9">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2" name="Picture 11">
              <a:extLst>
                <a:ext uri="{FF2B5EF4-FFF2-40B4-BE49-F238E27FC236}">
                  <a16:creationId xmlns:a16="http://schemas.microsoft.com/office/drawing/2014/main" id="{0DE689DE-F120-E9A5-7EAB-3823687B47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193376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4BA21C-38F4-7C2C-D486-66A34597B45E}"/>
              </a:ext>
            </a:extLst>
          </p:cNvPr>
          <p:cNvSpPr txBox="1"/>
          <p:nvPr/>
        </p:nvSpPr>
        <p:spPr>
          <a:xfrm>
            <a:off x="291068" y="1463683"/>
            <a:ext cx="2995863" cy="707886"/>
          </a:xfrm>
          <a:prstGeom prst="rect">
            <a:avLst/>
          </a:prstGeom>
          <a:noFill/>
        </p:spPr>
        <p:txBody>
          <a:bodyPr wrap="square" rtlCol="0">
            <a:spAutoFit/>
          </a:bodyPr>
          <a:lstStyle/>
          <a:p>
            <a:r>
              <a:rPr lang="en-US" sz="4000">
                <a:solidFill>
                  <a:schemeClr val="bg1"/>
                </a:solidFill>
              </a:rPr>
              <a:t>8|</a:t>
            </a:r>
          </a:p>
        </p:txBody>
      </p:sp>
      <p:pic>
        <p:nvPicPr>
          <p:cNvPr id="7" name="Picture 6" descr="Icon&#10;&#10;Description automatically generated">
            <a:extLst>
              <a:ext uri="{FF2B5EF4-FFF2-40B4-BE49-F238E27FC236}">
                <a16:creationId xmlns:a16="http://schemas.microsoft.com/office/drawing/2014/main" id="{3C53AA86-F9D0-FD03-50E9-0AA3A7AFA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411" y="1461773"/>
            <a:ext cx="711706" cy="711706"/>
          </a:xfrm>
          <a:prstGeom prst="rect">
            <a:avLst/>
          </a:prstGeom>
        </p:spPr>
      </p:pic>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189201329"/>
              </p:ext>
            </p:extLst>
          </p:nvPr>
        </p:nvGraphicFramePr>
        <p:xfrm>
          <a:off x="2774689" y="1736873"/>
          <a:ext cx="8813798" cy="2966720"/>
        </p:xfrm>
        <a:graphic>
          <a:graphicData uri="http://schemas.openxmlformats.org/drawingml/2006/table">
            <a:tbl>
              <a:tblPr firstRow="1" bandRow="1">
                <a:tableStyleId>{5C22544A-7EE6-4342-B048-85BDC9FD1C3A}</a:tableStyleId>
              </a:tblPr>
              <a:tblGrid>
                <a:gridCol w="874212">
                  <a:extLst>
                    <a:ext uri="{9D8B030D-6E8A-4147-A177-3AD203B41FA5}">
                      <a16:colId xmlns:a16="http://schemas.microsoft.com/office/drawing/2014/main" val="166631604"/>
                    </a:ext>
                  </a:extLst>
                </a:gridCol>
                <a:gridCol w="7152187">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2400" kern="1200">
                          <a:solidFill>
                            <a:schemeClr val="tx2"/>
                          </a:solidFill>
                          <a:effectLst/>
                        </a:rPr>
                        <a:t> Staying Positive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 I can do this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keep trying when something goes wrong and encourage others to keep trying too​</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look for opportunities in difficult situations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share these with others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adapt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look for opportunities in difficult situations, and create new plans to use the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identify risks and gains in opportunities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identify risks and gains in opportunities, and make plans to manage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pic>
        <p:nvPicPr>
          <p:cNvPr id="11" name="Picture 2" descr="A picture containing text, pool ball&#10;&#10;Description automatically generated">
            <a:extLst>
              <a:ext uri="{FF2B5EF4-FFF2-40B4-BE49-F238E27FC236}">
                <a16:creationId xmlns:a16="http://schemas.microsoft.com/office/drawing/2014/main" id="{F53BFA3D-F526-EECB-211E-E5CE228C9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50" y="2945252"/>
            <a:ext cx="1483446" cy="14834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3" name="Picture 2" descr="A picture containing text, sign&#10;&#10;Description automatically generated">
            <a:extLst>
              <a:ext uri="{FF2B5EF4-FFF2-40B4-BE49-F238E27FC236}">
                <a16:creationId xmlns:a16="http://schemas.microsoft.com/office/drawing/2014/main" id="{003BF5C1-50F8-DEB0-8601-89AE369D3D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4068" y="285240"/>
            <a:ext cx="1942336" cy="590321"/>
          </a:xfrm>
          <a:prstGeom prst="rect">
            <a:avLst/>
          </a:prstGeom>
        </p:spPr>
      </p:pic>
    </p:spTree>
    <p:extLst>
      <p:ext uri="{BB962C8B-B14F-4D97-AF65-F5344CB8AC3E}">
        <p14:creationId xmlns:p14="http://schemas.microsoft.com/office/powerpoint/2010/main" val="3370456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5129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Teamwork</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contribute to group decision making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contribute to group decision making, whilst recognising the value of others' ideas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contribute to group decision making, encouraging others to contribute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improve the team by not creating unhelpful conflicts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resolving unhelpful conflicts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building relationships beyond my immediate team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influence the team by reflecting on progress and suggesting improvements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8" descr="A picture containing icon&#10;&#10;Description automatically generated">
            <a:extLst>
              <a:ext uri="{FF2B5EF4-FFF2-40B4-BE49-F238E27FC236}">
                <a16:creationId xmlns:a16="http://schemas.microsoft.com/office/drawing/2014/main" id="{92BFC387-7033-9023-0673-7D84509FC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07" y="2990479"/>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E2502183-0F5C-2DFD-6C29-C580935095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068" y="285240"/>
            <a:ext cx="1942336" cy="590321"/>
          </a:xfrm>
          <a:prstGeom prst="rect">
            <a:avLst/>
          </a:prstGeom>
        </p:spPr>
      </p:pic>
      <p:sp>
        <p:nvSpPr>
          <p:cNvPr id="8" name="TextBox 7">
            <a:extLst>
              <a:ext uri="{FF2B5EF4-FFF2-40B4-BE49-F238E27FC236}">
                <a16:creationId xmlns:a16="http://schemas.microsoft.com/office/drawing/2014/main" id="{0CB847B0-8DFA-F517-9333-B4B343E185BE}"/>
              </a:ext>
            </a:extLst>
          </p:cNvPr>
          <p:cNvSpPr txBox="1"/>
          <p:nvPr/>
        </p:nvSpPr>
        <p:spPr>
          <a:xfrm>
            <a:off x="291068" y="1463683"/>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EFB8CD75-6D44-615C-2CF4-AECE512D94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411" y="1461773"/>
            <a:ext cx="711706" cy="711706"/>
          </a:xfrm>
          <a:prstGeom prst="rect">
            <a:avLst/>
          </a:prstGeom>
        </p:spPr>
      </p:pic>
    </p:spTree>
    <p:extLst>
      <p:ext uri="{BB962C8B-B14F-4D97-AF65-F5344CB8AC3E}">
        <p14:creationId xmlns:p14="http://schemas.microsoft.com/office/powerpoint/2010/main" val="235226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300717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Leadership</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manage disagreements to reach shared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recognise my own strengths and weaknesses as a leader</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recognise the strengths and weaknesses of others in my team, and use this to allocate roles </a:t>
                      </a:r>
                    </a:p>
                    <a:p>
                      <a:pPr lvl="0" algn="l">
                        <a:lnSpc>
                          <a:spcPct val="100000"/>
                        </a:lnSpc>
                        <a:spcBef>
                          <a:spcPts val="0"/>
                        </a:spcBef>
                        <a:spcAft>
                          <a:spcPts val="0"/>
                        </a:spcAft>
                        <a:buNone/>
                      </a:pPr>
                      <a:r>
                        <a:rPr lang="en-GB" sz="1400" b="0" i="0" u="none" strike="noStrike" kern="1200" noProof="0">
                          <a:solidFill>
                            <a:schemeClr val="tx2"/>
                          </a:solidFill>
                          <a:effectLst/>
                        </a:rPr>
                        <a:t>  accordingly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mentorship</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support others through coaching</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support others through motivating them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6" descr="A picture containing text&#10;&#10;Description automatically generated">
            <a:extLst>
              <a:ext uri="{FF2B5EF4-FFF2-40B4-BE49-F238E27FC236}">
                <a16:creationId xmlns:a16="http://schemas.microsoft.com/office/drawing/2014/main" id="{9967E821-50B5-8B0F-F88E-C61BCFA74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53" y="3002405"/>
            <a:ext cx="1534403" cy="153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992CC6FB-BB90-C3CB-F1B9-5BCB38BB94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4068" y="285240"/>
            <a:ext cx="1942336" cy="590321"/>
          </a:xfrm>
          <a:prstGeom prst="rect">
            <a:avLst/>
          </a:prstGeom>
        </p:spPr>
      </p:pic>
      <p:sp>
        <p:nvSpPr>
          <p:cNvPr id="8" name="TextBox 7">
            <a:extLst>
              <a:ext uri="{FF2B5EF4-FFF2-40B4-BE49-F238E27FC236}">
                <a16:creationId xmlns:a16="http://schemas.microsoft.com/office/drawing/2014/main" id="{00AC0D47-5A6B-EB16-66D3-A6A709C48033}"/>
              </a:ext>
            </a:extLst>
          </p:cNvPr>
          <p:cNvSpPr txBox="1"/>
          <p:nvPr/>
        </p:nvSpPr>
        <p:spPr>
          <a:xfrm>
            <a:off x="291068" y="1463683"/>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96049264-4666-523B-3A59-B0E083E49A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411" y="1461773"/>
            <a:ext cx="711706" cy="711706"/>
          </a:xfrm>
          <a:prstGeom prst="rect">
            <a:avLst/>
          </a:prstGeom>
        </p:spPr>
      </p:pic>
    </p:spTree>
    <p:extLst>
      <p:ext uri="{BB962C8B-B14F-4D97-AF65-F5344CB8AC3E}">
        <p14:creationId xmlns:p14="http://schemas.microsoft.com/office/powerpoint/2010/main" val="373353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EE856C"/>
                </a:solidFill>
              </a:rPr>
              <a:t>Use the National Careers Service Explore careers tool to research for this homework</a:t>
            </a:r>
            <a:endParaRPr lang="en-GB" sz="2400" b="1">
              <a:solidFill>
                <a:srgbClr val="EE856C"/>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8" name="Picture 7">
            <a:extLst>
              <a:ext uri="{FF2B5EF4-FFF2-40B4-BE49-F238E27FC236}">
                <a16:creationId xmlns:a16="http://schemas.microsoft.com/office/drawing/2014/main" id="{2AF74000-08BD-CC20-F94F-7C382A01B1A0}"/>
              </a:ext>
            </a:extLst>
          </p:cNvPr>
          <p:cNvPicPr>
            <a:picLocks noChangeAspect="1"/>
          </p:cNvPicPr>
          <p:nvPr/>
        </p:nvPicPr>
        <p:blipFill rotWithShape="1">
          <a:blip r:embed="rId5"/>
          <a:srcRect l="66640" t="13171" r="17063" b="4499"/>
          <a:stretch/>
        </p:blipFill>
        <p:spPr>
          <a:xfrm>
            <a:off x="5260559" y="1471330"/>
            <a:ext cx="3253126" cy="482105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F40833F9-7094-5CB1-7AB6-4F02D5B9F840}"/>
              </a:ext>
            </a:extLst>
          </p:cNvPr>
          <p:cNvPicPr>
            <a:picLocks noChangeAspect="1"/>
          </p:cNvPicPr>
          <p:nvPr/>
        </p:nvPicPr>
        <p:blipFill rotWithShape="1">
          <a:blip r:embed="rId6"/>
          <a:srcRect l="66750" t="12222" r="17166" b="4815"/>
          <a:stretch/>
        </p:blipFill>
        <p:spPr>
          <a:xfrm>
            <a:off x="1001865" y="1492423"/>
            <a:ext cx="3323083" cy="4821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323" y="2216150"/>
            <a:ext cx="2705100"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85687" y="3258207"/>
            <a:ext cx="2646933" cy="2292935"/>
          </a:xfrm>
          <a:prstGeom prst="rect">
            <a:avLst/>
          </a:prstGeom>
          <a:noFill/>
        </p:spPr>
        <p:txBody>
          <a:bodyPr wrap="square" lIns="91440" tIns="45720" rIns="91440" bIns="45720" rtlCol="0" anchor="t">
            <a:spAutoFit/>
          </a:bodyPr>
          <a:lstStyle/>
          <a:p>
            <a:r>
              <a:rPr lang="en-GB" sz="2500" b="1">
                <a:solidFill>
                  <a:srgbClr val="ED6E4F"/>
                </a:solidFill>
              </a:rPr>
              <a:t>Here are some example roles and careers linked to</a:t>
            </a:r>
            <a:endParaRPr lang="en-GB" sz="2400">
              <a:solidFill>
                <a:srgbClr val="EE856C"/>
              </a:solidFill>
              <a:ea typeface="Calibri" panose="020F0502020204030204"/>
              <a:cs typeface="Calibri" panose="020F0502020204030204"/>
            </a:endParaRPr>
          </a:p>
          <a:p>
            <a:endParaRPr lang="en-GB" sz="2400" b="1">
              <a:solidFill>
                <a:srgbClr val="ED6E4F"/>
              </a:solidFill>
              <a:cs typeface="Calibri"/>
            </a:endParaRPr>
          </a:p>
          <a:p>
            <a:r>
              <a:rPr lang="en-GB" sz="2000" b="1">
                <a:solidFill>
                  <a:schemeClr val="tx2"/>
                </a:solidFill>
                <a:ea typeface="+mn-lt"/>
                <a:cs typeface="+mn-lt"/>
                <a:hlinkClick r:id="rId4">
                  <a:extLst>
                    <a:ext uri="{A12FA001-AC4F-418D-AE19-62706E023703}">
                      <ahyp:hlinkClr xmlns:ahyp="http://schemas.microsoft.com/office/drawing/2018/hyperlinkcolor" val="tx"/>
                    </a:ext>
                  </a:extLst>
                </a:hlinkClick>
              </a:rPr>
              <a:t>Food and Nutrition</a:t>
            </a:r>
            <a:endParaRPr lang="en-GB" sz="2000">
              <a:solidFill>
                <a:schemeClr val="tx2"/>
              </a:solidFill>
              <a:ea typeface="+mn-lt"/>
              <a:cs typeface="+mn-lt"/>
            </a:endParaRPr>
          </a:p>
          <a:p>
            <a:endParaRPr lang="en-GB" sz="2400" b="1">
              <a:solidFill>
                <a:srgbClr val="ED6E4F"/>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696549" y="795433"/>
            <a:ext cx="2495255" cy="457672"/>
          </a:xfrm>
          <a:prstGeom prst="rect">
            <a:avLst/>
          </a:prstGeom>
          <a:noFill/>
        </p:spPr>
        <p:txBody>
          <a:bodyPr wrap="square" lIns="91440" tIns="45720" rIns="91440" bIns="45720" rtlCol="0" anchor="t">
            <a:spAutoFit/>
          </a:bodyPr>
          <a:lstStyle/>
          <a:p>
            <a:r>
              <a:rPr lang="en-GB" sz="2400">
                <a:solidFill>
                  <a:srgbClr val="ED6E4F"/>
                </a:solidFill>
              </a:rPr>
              <a:t>Chef </a:t>
            </a:r>
          </a:p>
        </p:txBody>
      </p:sp>
      <p:sp>
        <p:nvSpPr>
          <p:cNvPr id="5" name="Rectangle 4">
            <a:extLst>
              <a:ext uri="{FF2B5EF4-FFF2-40B4-BE49-F238E27FC236}">
                <a16:creationId xmlns:a16="http://schemas.microsoft.com/office/drawing/2014/main" id="{E7C53E0D-77AE-3C4D-AFFC-F7353BF321C3}"/>
              </a:ext>
            </a:extLst>
          </p:cNvPr>
          <p:cNvSpPr/>
          <p:nvPr/>
        </p:nvSpPr>
        <p:spPr>
          <a:xfrm>
            <a:off x="9411049" y="1986789"/>
            <a:ext cx="1808829"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icould case study</a:t>
            </a:r>
            <a:endParaRPr lang="en-US">
              <a:solidFill>
                <a:schemeClr val="tx2"/>
              </a:solidFill>
              <a:ea typeface="Calibri" panose="020F0502020204030204"/>
              <a:cs typeface="Calibri" panose="020F0502020204030204"/>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72639" y="5383051"/>
            <a:ext cx="4281043" cy="461665"/>
          </a:xfrm>
          <a:prstGeom prst="rect">
            <a:avLst/>
          </a:prstGeom>
          <a:noFill/>
        </p:spPr>
        <p:txBody>
          <a:bodyPr wrap="square" lIns="91440" tIns="45720" rIns="91440" bIns="45720" rtlCol="0" anchor="t">
            <a:spAutoFit/>
          </a:bodyPr>
          <a:lstStyle/>
          <a:p>
            <a:r>
              <a:rPr lang="en-GB" sz="2400">
                <a:solidFill>
                  <a:srgbClr val="ED6E4F"/>
                </a:solidFill>
              </a:rPr>
              <a:t>Food Quality Control Inspector </a:t>
            </a:r>
          </a:p>
        </p:txBody>
      </p:sp>
      <p:sp>
        <p:nvSpPr>
          <p:cNvPr id="18" name="Rectangle 17">
            <a:extLst>
              <a:ext uri="{FF2B5EF4-FFF2-40B4-BE49-F238E27FC236}">
                <a16:creationId xmlns:a16="http://schemas.microsoft.com/office/drawing/2014/main" id="{8CB1387A-B77C-6240-9518-8C45A9E66B9E}"/>
              </a:ext>
            </a:extLst>
          </p:cNvPr>
          <p:cNvSpPr/>
          <p:nvPr/>
        </p:nvSpPr>
        <p:spPr>
          <a:xfrm>
            <a:off x="7722404" y="1217842"/>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BBC Bitesize case study</a:t>
            </a:r>
            <a:endParaRPr lang="en-GB">
              <a:solidFill>
                <a:schemeClr val="tx2"/>
              </a:solidFill>
              <a:ea typeface="Calibri"/>
              <a:cs typeface="Calibri"/>
            </a:endParaRP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69" r="1666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879" r="16879"/>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6915" r="16915"/>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745" y="3159628"/>
            <a:ext cx="2495255" cy="457672"/>
          </a:xfrm>
          <a:prstGeom prst="rect">
            <a:avLst/>
          </a:prstGeom>
          <a:noFill/>
        </p:spPr>
        <p:txBody>
          <a:bodyPr wrap="square" lIns="91440" tIns="45720" rIns="91440" bIns="45720" rtlCol="0" anchor="t">
            <a:spAutoFit/>
          </a:bodyPr>
          <a:lstStyle/>
          <a:p>
            <a:r>
              <a:rPr lang="en-GB" sz="2400">
                <a:solidFill>
                  <a:srgbClr val="ED6E4F"/>
                </a:solidFill>
              </a:rPr>
              <a:t>Food Technologist</a:t>
            </a:r>
          </a:p>
        </p:txBody>
      </p:sp>
      <p:sp>
        <p:nvSpPr>
          <p:cNvPr id="9" name="Rectangle 8">
            <a:extLst>
              <a:ext uri="{FF2B5EF4-FFF2-40B4-BE49-F238E27FC236}">
                <a16:creationId xmlns:a16="http://schemas.microsoft.com/office/drawing/2014/main" id="{9359E999-90AA-0AD6-D998-09B0610C2EFD}"/>
              </a:ext>
            </a:extLst>
          </p:cNvPr>
          <p:cNvSpPr/>
          <p:nvPr/>
        </p:nvSpPr>
        <p:spPr>
          <a:xfrm>
            <a:off x="7601245" y="5940967"/>
            <a:ext cx="1984646" cy="369332"/>
          </a:xfrm>
          <a:prstGeom prst="rect">
            <a:avLst/>
          </a:prstGeom>
        </p:spPr>
        <p:txBody>
          <a:bodyPr wrap="non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Profile</a:t>
            </a:r>
            <a:endParaRPr lang="en-GB">
              <a:solidFill>
                <a:schemeClr val="tx2"/>
              </a:solidFill>
              <a:ea typeface="Calibri"/>
              <a:cs typeface="Calibri"/>
            </a:endParaRPr>
          </a:p>
        </p:txBody>
      </p:sp>
      <p:pic>
        <p:nvPicPr>
          <p:cNvPr id="12" name="Picture 11" descr="Background pattern&#10;&#10;Description automatically generated">
            <a:extLst>
              <a:ext uri="{FF2B5EF4-FFF2-40B4-BE49-F238E27FC236}">
                <a16:creationId xmlns:a16="http://schemas.microsoft.com/office/drawing/2014/main" id="{2893BF09-4CE4-D94C-87F9-E86C1A52EC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9049" y="5288204"/>
            <a:ext cx="787400" cy="673100"/>
          </a:xfrm>
          <a:prstGeom prst="rect">
            <a:avLst/>
          </a:prstGeom>
        </p:spPr>
      </p:pic>
      <p:pic>
        <p:nvPicPr>
          <p:cNvPr id="20" name="Picture 19" descr="Background pattern&#10;&#10;Description automatically generated">
            <a:extLst>
              <a:ext uri="{FF2B5EF4-FFF2-40B4-BE49-F238E27FC236}">
                <a16:creationId xmlns:a16="http://schemas.microsoft.com/office/drawing/2014/main" id="{4BC1FE30-C293-2E43-A22A-F6B768DB2F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4177" y="3091352"/>
            <a:ext cx="787400" cy="673100"/>
          </a:xfrm>
          <a:prstGeom prst="rect">
            <a:avLst/>
          </a:prstGeom>
        </p:spPr>
      </p:pic>
      <p:pic>
        <p:nvPicPr>
          <p:cNvPr id="21" name="Picture 20" descr="Background pattern&#10;&#10;Description automatically generated">
            <a:extLst>
              <a:ext uri="{FF2B5EF4-FFF2-40B4-BE49-F238E27FC236}">
                <a16:creationId xmlns:a16="http://schemas.microsoft.com/office/drawing/2014/main" id="{7AE2401F-7D24-D64F-80FC-15F8A5E8E5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8059" y="707997"/>
            <a:ext cx="787400" cy="673100"/>
          </a:xfrm>
          <a:prstGeom prst="rect">
            <a:avLst/>
          </a:prstGeom>
        </p:spPr>
      </p:pic>
      <p:sp>
        <p:nvSpPr>
          <p:cNvPr id="19" name="Rectangle 18">
            <a:extLst>
              <a:ext uri="{FF2B5EF4-FFF2-40B4-BE49-F238E27FC236}">
                <a16:creationId xmlns:a16="http://schemas.microsoft.com/office/drawing/2014/main" id="{0BC67F40-554D-6F47-0806-891E3585E7BF}"/>
              </a:ext>
            </a:extLst>
          </p:cNvPr>
          <p:cNvSpPr/>
          <p:nvPr/>
        </p:nvSpPr>
        <p:spPr>
          <a:xfrm>
            <a:off x="10254692" y="4042757"/>
            <a:ext cx="1739900"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STEM case study</a:t>
            </a:r>
            <a:endParaRPr lang="en-GB">
              <a:solidFill>
                <a:schemeClr val="tx2"/>
              </a:solidFill>
              <a:ea typeface="Calibri"/>
              <a:cs typeface="Calibri"/>
            </a:endParaRPr>
          </a:p>
        </p:txBody>
      </p:sp>
      <p:sp>
        <p:nvSpPr>
          <p:cNvPr id="13" name="Rectangle 12">
            <a:extLst>
              <a:ext uri="{FF2B5EF4-FFF2-40B4-BE49-F238E27FC236}">
                <a16:creationId xmlns:a16="http://schemas.microsoft.com/office/drawing/2014/main" id="{B9CF2940-68DE-5DCB-C0D5-D80265A17326}"/>
              </a:ext>
            </a:extLst>
          </p:cNvPr>
          <p:cNvSpPr/>
          <p:nvPr/>
        </p:nvSpPr>
        <p:spPr>
          <a:xfrm>
            <a:off x="8293903" y="1589770"/>
            <a:ext cx="2641757"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GB">
              <a:solidFill>
                <a:schemeClr val="tx2"/>
              </a:solidFill>
            </a:endParaRPr>
          </a:p>
        </p:txBody>
      </p:sp>
      <p:sp>
        <p:nvSpPr>
          <p:cNvPr id="14" name="Rectangle 13">
            <a:extLst>
              <a:ext uri="{FF2B5EF4-FFF2-40B4-BE49-F238E27FC236}">
                <a16:creationId xmlns:a16="http://schemas.microsoft.com/office/drawing/2014/main" id="{5E000F32-E747-647A-48ED-F0A201B0BF3E}"/>
              </a:ext>
            </a:extLst>
          </p:cNvPr>
          <p:cNvSpPr/>
          <p:nvPr/>
        </p:nvSpPr>
        <p:spPr>
          <a:xfrm>
            <a:off x="9737620" y="3674074"/>
            <a:ext cx="1808829" cy="369332"/>
          </a:xfrm>
          <a:prstGeom prst="rect">
            <a:avLst/>
          </a:prstGeom>
        </p:spPr>
        <p:txBody>
          <a:bodyPr wrap="non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icould case study</a:t>
            </a:r>
            <a:endParaRPr lang="en-US">
              <a:solidFill>
                <a:schemeClr val="tx2"/>
              </a:solidFill>
              <a:ea typeface="Calibri"/>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Picture 5" descr="A picture containing text, comb&#10;&#10;Description automatically generated">
            <a:extLst>
              <a:ext uri="{FF2B5EF4-FFF2-40B4-BE49-F238E27FC236}">
                <a16:creationId xmlns:a16="http://schemas.microsoft.com/office/drawing/2014/main" id="{C64F5332-0D9A-5E44-B672-09423EC831F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3337" r="5728" b="66646"/>
          <a:stretch/>
        </p:blipFill>
        <p:spPr>
          <a:xfrm>
            <a:off x="-1" y="4347739"/>
            <a:ext cx="12192001" cy="2510262"/>
          </a:xfrm>
          <a:prstGeom prst="rect">
            <a:avLst/>
          </a:prstGeom>
        </p:spPr>
      </p:pic>
      <p:pic>
        <p:nvPicPr>
          <p:cNvPr id="3" name="Picture 2" descr="A picture containing company name&#10;&#10;Description automatically generated">
            <a:extLst>
              <a:ext uri="{FF2B5EF4-FFF2-40B4-BE49-F238E27FC236}">
                <a16:creationId xmlns:a16="http://schemas.microsoft.com/office/drawing/2014/main" id="{60568AA6-48B1-0049-BAB4-C4479D9CE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627" y="2324271"/>
            <a:ext cx="4776787"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FD8B710-3E47-B543-A97F-5B5F355CAF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464"/>
          <a:stretch/>
        </p:blipFill>
        <p:spPr>
          <a:xfrm>
            <a:off x="4822432" y="-1"/>
            <a:ext cx="2705100" cy="1444155"/>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433136" y="1909010"/>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433136" y="3429000"/>
            <a:ext cx="2663061" cy="1985159"/>
          </a:xfrm>
          <a:prstGeom prst="rect">
            <a:avLst/>
          </a:prstGeom>
          <a:noFill/>
        </p:spPr>
        <p:txBody>
          <a:bodyPr wrap="square" lIns="91440" tIns="45720" rIns="91440" bIns="45720" rtlCol="0" anchor="t">
            <a:spAutoFit/>
          </a:bodyPr>
          <a:lstStyle/>
          <a:p>
            <a:r>
              <a:rPr lang="en-GB" sz="2500" b="1">
                <a:solidFill>
                  <a:srgbClr val="ED6E4F"/>
                </a:solidFill>
              </a:rPr>
              <a:t>Here are some example roles and careers linked to</a:t>
            </a:r>
            <a:endParaRPr lang="en-GB" sz="2000" b="1">
              <a:solidFill>
                <a:srgbClr val="EE856C"/>
              </a:solidFill>
              <a:hlinkClick r:id="rId4"/>
            </a:endParaRPr>
          </a:p>
          <a:p>
            <a:endParaRPr lang="en-GB" sz="2400" b="1">
              <a:solidFill>
                <a:srgbClr val="ED6E4F"/>
              </a:solidFill>
            </a:endParaRPr>
          </a:p>
          <a:p>
            <a:r>
              <a:rPr lang="en-GB" sz="2000" b="1">
                <a:solidFill>
                  <a:schemeClr val="tx2"/>
                </a:solidFill>
                <a:hlinkClick r:id="rId4">
                  <a:extLst>
                    <a:ext uri="{A12FA001-AC4F-418D-AE19-62706E023703}">
                      <ahyp:hlinkClr xmlns:ahyp="http://schemas.microsoft.com/office/drawing/2018/hyperlinkcolor" val="tx"/>
                    </a:ext>
                  </a:extLst>
                </a:hlinkClick>
              </a:rPr>
              <a:t>Food and Nutrition</a:t>
            </a:r>
            <a:endParaRPr lang="en-GB" sz="2000" b="1">
              <a:solidFill>
                <a:schemeClr val="tx2"/>
              </a:solidFill>
              <a:ea typeface="Calibri"/>
              <a:cs typeface="Calibri"/>
            </a:endParaRPr>
          </a:p>
        </p:txBody>
      </p:sp>
      <p:sp>
        <p:nvSpPr>
          <p:cNvPr id="19" name="TextBox 18">
            <a:extLst>
              <a:ext uri="{FF2B5EF4-FFF2-40B4-BE49-F238E27FC236}">
                <a16:creationId xmlns:a16="http://schemas.microsoft.com/office/drawing/2014/main" id="{32DEFFB8-F0C4-2B46-B7E0-DD755B6F0354}"/>
              </a:ext>
            </a:extLst>
          </p:cNvPr>
          <p:cNvSpPr txBox="1"/>
          <p:nvPr/>
        </p:nvSpPr>
        <p:spPr>
          <a:xfrm>
            <a:off x="9321995" y="1644216"/>
            <a:ext cx="2699694" cy="461665"/>
          </a:xfrm>
          <a:prstGeom prst="rect">
            <a:avLst/>
          </a:prstGeom>
          <a:noFill/>
        </p:spPr>
        <p:txBody>
          <a:bodyPr wrap="square" lIns="91440" tIns="45720" rIns="91440" bIns="45720" rtlCol="0" anchor="t">
            <a:spAutoFit/>
          </a:bodyPr>
          <a:lstStyle/>
          <a:p>
            <a:r>
              <a:rPr lang="en-GB" sz="2400">
                <a:solidFill>
                  <a:srgbClr val="ED6E4F"/>
                </a:solidFill>
                <a:cs typeface="Calibri"/>
              </a:rPr>
              <a:t>Dietician</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275321" y="4593292"/>
            <a:ext cx="2495255" cy="830997"/>
          </a:xfrm>
          <a:prstGeom prst="rect">
            <a:avLst/>
          </a:prstGeom>
          <a:noFill/>
        </p:spPr>
        <p:txBody>
          <a:bodyPr wrap="square" lIns="91440" tIns="45720" rIns="91440" bIns="45720" rtlCol="0" anchor="t">
            <a:spAutoFit/>
          </a:bodyPr>
          <a:lstStyle/>
          <a:p>
            <a:r>
              <a:rPr lang="en-GB" sz="2400">
                <a:solidFill>
                  <a:srgbClr val="ED6E4F"/>
                </a:solidFill>
              </a:rPr>
              <a:t>Food &amp; Beverage Manager</a:t>
            </a: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ED6E4F"/>
                </a:solidFill>
              </a:rPr>
              <a:t>Restaurant Manager</a:t>
            </a:r>
          </a:p>
        </p:txBody>
      </p:sp>
      <p:sp>
        <p:nvSpPr>
          <p:cNvPr id="29" name="TextBox 28">
            <a:extLst>
              <a:ext uri="{FF2B5EF4-FFF2-40B4-BE49-F238E27FC236}">
                <a16:creationId xmlns:a16="http://schemas.microsoft.com/office/drawing/2014/main" id="{789EA8A2-73E0-7A4F-8913-A190CAB87A11}"/>
              </a:ext>
            </a:extLst>
          </p:cNvPr>
          <p:cNvSpPr txBox="1"/>
          <p:nvPr/>
        </p:nvSpPr>
        <p:spPr>
          <a:xfrm>
            <a:off x="7536191" y="3431365"/>
            <a:ext cx="1984646" cy="369332"/>
          </a:xfrm>
          <a:prstGeom prst="rect">
            <a:avLst/>
          </a:prstGeom>
          <a:noFill/>
        </p:spPr>
        <p:txBody>
          <a:bodyPr wrap="none" lIns="91440" tIns="45720" rIns="91440" bIns="45720" rtlCol="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Profile</a:t>
            </a:r>
            <a:endParaRPr lang="en-US">
              <a:solidFill>
                <a:schemeClr val="tx2"/>
              </a:solidFill>
              <a:ea typeface="Calibri" panose="020F0502020204030204"/>
              <a:cs typeface="Calibri" panose="020F0502020204030204"/>
            </a:endParaRPr>
          </a:p>
        </p:txBody>
      </p:sp>
      <p:sp>
        <p:nvSpPr>
          <p:cNvPr id="30" name="Rectangle 29">
            <a:extLst>
              <a:ext uri="{FF2B5EF4-FFF2-40B4-BE49-F238E27FC236}">
                <a16:creationId xmlns:a16="http://schemas.microsoft.com/office/drawing/2014/main" id="{8161F00F-71EC-B54B-97CD-6839FF86E7CE}"/>
              </a:ext>
            </a:extLst>
          </p:cNvPr>
          <p:cNvSpPr/>
          <p:nvPr/>
        </p:nvSpPr>
        <p:spPr>
          <a:xfrm>
            <a:off x="9321995" y="2091311"/>
            <a:ext cx="1808829" cy="369332"/>
          </a:xfrm>
          <a:prstGeom prst="rect">
            <a:avLst/>
          </a:prstGeom>
        </p:spPr>
        <p:txBody>
          <a:bodyPr wrap="non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endParaRPr lang="en-GB">
              <a:solidFill>
                <a:schemeClr val="tx2"/>
              </a:solidFill>
            </a:endParaRPr>
          </a:p>
        </p:txBody>
      </p:sp>
      <p:sp>
        <p:nvSpPr>
          <p:cNvPr id="31" name="Rectangle 30">
            <a:extLst>
              <a:ext uri="{FF2B5EF4-FFF2-40B4-BE49-F238E27FC236}">
                <a16:creationId xmlns:a16="http://schemas.microsoft.com/office/drawing/2014/main" id="{9059681B-943C-E34C-A5DE-007C22E6EA0B}"/>
              </a:ext>
            </a:extLst>
          </p:cNvPr>
          <p:cNvSpPr/>
          <p:nvPr/>
        </p:nvSpPr>
        <p:spPr>
          <a:xfrm>
            <a:off x="9324368" y="5864442"/>
            <a:ext cx="1706236" cy="369332"/>
          </a:xfrm>
          <a:prstGeom prst="rect">
            <a:avLst/>
          </a:prstGeom>
        </p:spPr>
        <p:txBody>
          <a:bodyPr wrap="none" lIns="91440" tIns="45720" rIns="91440" bIns="45720" anchor="t">
            <a:spAutoFit/>
          </a:bodyPr>
          <a:lstStyle/>
          <a:p>
            <a:r>
              <a:rPr lang="en-GB">
                <a:solidFill>
                  <a:schemeClr val="tx2"/>
                </a:solidFill>
                <a:hlinkClick r:id="rId7">
                  <a:extLst>
                    <a:ext uri="{A12FA001-AC4F-418D-AE19-62706E023703}">
                      <ahyp:hlinkClr xmlns:ahyp="http://schemas.microsoft.com/office/drawing/2018/hyperlinkcolor" val="tx"/>
                    </a:ext>
                  </a:extLst>
                </a:hlinkClick>
              </a:rPr>
              <a:t>YEUK case study</a:t>
            </a:r>
            <a:endParaRPr lang="en-GB">
              <a:solidFill>
                <a:schemeClr val="tx2"/>
              </a:solidFill>
              <a:ea typeface="Calibri" panose="020F0502020204030204"/>
              <a:cs typeface="Calibri" panose="020F0502020204030204"/>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8">
            <a:extLst>
              <a:ext uri="{28A0092B-C50C-407E-A947-70E740481C1C}">
                <a14:useLocalDpi xmlns:a14="http://schemas.microsoft.com/office/drawing/2010/main" val="0"/>
              </a:ext>
            </a:extLst>
          </a:blip>
          <a:srcRect l="16570" r="16570"/>
          <a:stretch/>
        </p:blipFill>
        <p:spPr>
          <a:xfrm>
            <a:off x="5990513" y="4116775"/>
            <a:ext cx="2500452" cy="2498129"/>
          </a:xfrm>
          <a:prstGeom prst="ellipse">
            <a:avLst/>
          </a:prstGeom>
        </p:spPr>
      </p:pic>
      <p:pic>
        <p:nvPicPr>
          <p:cNvPr id="18" name="Picture 17" descr="Background pattern&#10;&#10;Description automatically generated">
            <a:extLst>
              <a:ext uri="{FF2B5EF4-FFF2-40B4-BE49-F238E27FC236}">
                <a16:creationId xmlns:a16="http://schemas.microsoft.com/office/drawing/2014/main" id="{56C5D0DE-2357-3746-A939-D132426D28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4595" y="1550296"/>
            <a:ext cx="787400" cy="673100"/>
          </a:xfrm>
          <a:prstGeom prst="rect">
            <a:avLst/>
          </a:prstGeom>
        </p:spPr>
      </p:pic>
      <p:pic>
        <p:nvPicPr>
          <p:cNvPr id="20" name="Picture 19" descr="Background pattern&#10;&#10;Description automatically generated">
            <a:extLst>
              <a:ext uri="{FF2B5EF4-FFF2-40B4-BE49-F238E27FC236}">
                <a16:creationId xmlns:a16="http://schemas.microsoft.com/office/drawing/2014/main" id="{BEF1F7A6-5BCF-6246-BF53-2EC7A6EB83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3805" y="2880971"/>
            <a:ext cx="787400" cy="673100"/>
          </a:xfrm>
          <a:prstGeom prst="rect">
            <a:avLst/>
          </a:prstGeom>
        </p:spPr>
      </p:pic>
      <p:pic>
        <p:nvPicPr>
          <p:cNvPr id="21" name="Picture 20" descr="Background pattern&#10;&#10;Description automatically generated">
            <a:extLst>
              <a:ext uri="{FF2B5EF4-FFF2-40B4-BE49-F238E27FC236}">
                <a16:creationId xmlns:a16="http://schemas.microsoft.com/office/drawing/2014/main" id="{799B216A-A119-5A4A-B69B-7C912FE5D2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3170" y="4748710"/>
            <a:ext cx="787400" cy="673100"/>
          </a:xfrm>
          <a:prstGeom prst="rect">
            <a:avLst/>
          </a:prstGeom>
        </p:spPr>
      </p:pic>
      <p:pic>
        <p:nvPicPr>
          <p:cNvPr id="32" name="Picture 31">
            <a:extLst>
              <a:ext uri="{FF2B5EF4-FFF2-40B4-BE49-F238E27FC236}">
                <a16:creationId xmlns:a16="http://schemas.microsoft.com/office/drawing/2014/main" id="{B0D753C0-7B3A-BE4F-8239-875026303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959"/>
          <a:stretch/>
        </p:blipFill>
        <p:spPr>
          <a:xfrm>
            <a:off x="3531514" y="4867925"/>
            <a:ext cx="2705100" cy="1990075"/>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10">
            <a:extLst>
              <a:ext uri="{28A0092B-C50C-407E-A947-70E740481C1C}">
                <a14:useLocalDpi xmlns:a14="http://schemas.microsoft.com/office/drawing/2010/main" val="0"/>
              </a:ext>
            </a:extLst>
          </a:blip>
          <a:srcRect l="16635" r="16635"/>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11">
            <a:extLst>
              <a:ext uri="{28A0092B-C50C-407E-A947-70E740481C1C}">
                <a14:useLocalDpi xmlns:a14="http://schemas.microsoft.com/office/drawing/2010/main" val="0"/>
              </a:ext>
            </a:extLst>
          </a:blip>
          <a:srcRect l="20612" r="20612"/>
          <a:stretch/>
        </p:blipFill>
        <p:spPr>
          <a:xfrm>
            <a:off x="3983485" y="2188236"/>
            <a:ext cx="2494167" cy="2489830"/>
          </a:xfrm>
          <a:prstGeom prst="ellipse">
            <a:avLst/>
          </a:prstGeom>
        </p:spPr>
      </p:pic>
      <p:sp>
        <p:nvSpPr>
          <p:cNvPr id="4" name="Rectangle 3">
            <a:extLst>
              <a:ext uri="{FF2B5EF4-FFF2-40B4-BE49-F238E27FC236}">
                <a16:creationId xmlns:a16="http://schemas.microsoft.com/office/drawing/2014/main" id="{47E0F985-F44E-1B3E-3CA4-24E74BABCF73}"/>
              </a:ext>
            </a:extLst>
          </p:cNvPr>
          <p:cNvSpPr/>
          <p:nvPr/>
        </p:nvSpPr>
        <p:spPr>
          <a:xfrm>
            <a:off x="9832881" y="2515606"/>
            <a:ext cx="1808829"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icould case study</a:t>
            </a:r>
            <a:endParaRPr lang="en-GB">
              <a:solidFill>
                <a:schemeClr val="tx2"/>
              </a:solidFill>
              <a:ea typeface="Calibri"/>
              <a:cs typeface="Calibri"/>
            </a:endParaRPr>
          </a:p>
        </p:txBody>
      </p:sp>
      <p:sp>
        <p:nvSpPr>
          <p:cNvPr id="5" name="TextBox 4">
            <a:extLst>
              <a:ext uri="{FF2B5EF4-FFF2-40B4-BE49-F238E27FC236}">
                <a16:creationId xmlns:a16="http://schemas.microsoft.com/office/drawing/2014/main" id="{4408481E-BFF1-F196-A973-9EB444EC264F}"/>
              </a:ext>
            </a:extLst>
          </p:cNvPr>
          <p:cNvSpPr txBox="1"/>
          <p:nvPr/>
        </p:nvSpPr>
        <p:spPr>
          <a:xfrm>
            <a:off x="8133668" y="3803705"/>
            <a:ext cx="1808829" cy="369332"/>
          </a:xfrm>
          <a:prstGeom prst="rect">
            <a:avLst/>
          </a:prstGeom>
          <a:noFill/>
        </p:spPr>
        <p:txBody>
          <a:bodyPr wrap="none" lIns="91440" tIns="45720" rIns="91440" bIns="45720" rtlCol="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icould case study</a:t>
            </a:r>
            <a:endParaRPr lang="en-US">
              <a:solidFill>
                <a:schemeClr val="tx2"/>
              </a:solidFill>
              <a:ea typeface="Calibri" panose="020F0502020204030204"/>
              <a:cs typeface="Calibri" panose="020F0502020204030204"/>
            </a:endParaRPr>
          </a:p>
        </p:txBody>
      </p:sp>
      <p:sp>
        <p:nvSpPr>
          <p:cNvPr id="7" name="Rectangle 6">
            <a:extLst>
              <a:ext uri="{FF2B5EF4-FFF2-40B4-BE49-F238E27FC236}">
                <a16:creationId xmlns:a16="http://schemas.microsoft.com/office/drawing/2014/main" id="{FFA7A77F-E1ED-6B95-B4AF-BCA3D2709E25}"/>
              </a:ext>
            </a:extLst>
          </p:cNvPr>
          <p:cNvSpPr/>
          <p:nvPr/>
        </p:nvSpPr>
        <p:spPr>
          <a:xfrm>
            <a:off x="9272412" y="5422828"/>
            <a:ext cx="1781257" cy="369332"/>
          </a:xfrm>
          <a:prstGeom prst="rect">
            <a:avLst/>
          </a:prstGeom>
        </p:spPr>
        <p:txBody>
          <a:bodyPr wrap="none" lIns="91440" tIns="45720" rIns="91440" bIns="45720" anchor="t">
            <a:spAutoFit/>
          </a:bodyPr>
          <a:lstStyle/>
          <a:p>
            <a:r>
              <a:rPr lang="en-GB">
                <a:solidFill>
                  <a:schemeClr val="tx2"/>
                </a:solidFill>
                <a:hlinkClick r:id="rId14">
                  <a:extLst>
                    <a:ext uri="{A12FA001-AC4F-418D-AE19-62706E023703}">
                      <ahyp:hlinkClr xmlns:ahyp="http://schemas.microsoft.com/office/drawing/2018/hyperlinkcolor" val="tx"/>
                    </a:ext>
                  </a:extLst>
                </a:hlinkClick>
              </a:rPr>
              <a:t>icould case study</a:t>
            </a:r>
            <a:endParaRPr lang="en-GB">
              <a:solidFill>
                <a:schemeClr val="tx2"/>
              </a:solidFill>
              <a:ea typeface="Calibri" panose="020F0502020204030204"/>
              <a:cs typeface="Calibri" panose="020F0502020204030204"/>
            </a:endParaRPr>
          </a:p>
        </p:txBody>
      </p:sp>
      <p:sp>
        <p:nvSpPr>
          <p:cNvPr id="8" name="Rectangle 7">
            <a:extLst>
              <a:ext uri="{FF2B5EF4-FFF2-40B4-BE49-F238E27FC236}">
                <a16:creationId xmlns:a16="http://schemas.microsoft.com/office/drawing/2014/main" id="{16EAB4EB-B4C1-8B55-125D-D202A7590D1B}"/>
              </a:ext>
            </a:extLst>
          </p:cNvPr>
          <p:cNvSpPr/>
          <p:nvPr/>
        </p:nvSpPr>
        <p:spPr>
          <a:xfrm>
            <a:off x="9333027" y="6306056"/>
            <a:ext cx="2373983" cy="369332"/>
          </a:xfrm>
          <a:prstGeom prst="rect">
            <a:avLst/>
          </a:prstGeom>
        </p:spPr>
        <p:txBody>
          <a:bodyPr wrap="none" lIns="91440" tIns="45720" rIns="91440" bIns="45720" anchor="t">
            <a:spAutoFit/>
          </a:bodyPr>
          <a:lstStyle/>
          <a:p>
            <a:r>
              <a:rPr lang="en-GB">
                <a:solidFill>
                  <a:schemeClr val="tx2"/>
                </a:solidFill>
                <a:hlinkClick r:id="rId15">
                  <a:extLst>
                    <a:ext uri="{A12FA001-AC4F-418D-AE19-62706E023703}">
                      <ahyp:hlinkClr xmlns:ahyp="http://schemas.microsoft.com/office/drawing/2018/hyperlinkcolor" val="tx"/>
                    </a:ext>
                  </a:extLst>
                </a:hlinkClick>
              </a:rPr>
              <a:t>Careers First case study</a:t>
            </a:r>
            <a:endParaRPr lang="en-GB">
              <a:solidFill>
                <a:schemeClr val="tx2"/>
              </a:solidFill>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9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75309" y="3621759"/>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5783" y="2407528"/>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06979" y="3669073"/>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Chef</a:t>
            </a:r>
            <a:r>
              <a:rPr lang="en-GB">
                <a:solidFill>
                  <a:schemeClr val="bg2"/>
                </a:solidFill>
              </a:rPr>
              <a:t> </a:t>
            </a:r>
            <a:endParaRPr lang="en-GB">
              <a:solidFill>
                <a:schemeClr val="bg2"/>
              </a:solidFill>
              <a:cs typeface="Calibri"/>
            </a:endParaRPr>
          </a:p>
          <a:p>
            <a:r>
              <a:rPr lang="en-GB">
                <a:solidFill>
                  <a:schemeClr val="bg2"/>
                </a:solidFill>
                <a:hlinkClick r:id="rId6">
                  <a:extLst>
                    <a:ext uri="{A12FA001-AC4F-418D-AE19-62706E023703}">
                      <ahyp:hlinkClr xmlns:ahyp="http://schemas.microsoft.com/office/drawing/2018/hyperlinkcolor" val="tx"/>
                    </a:ext>
                  </a:extLst>
                </a:hlinkClick>
              </a:rPr>
              <a:t>Food Technologist/Scientist</a:t>
            </a:r>
            <a:r>
              <a:rPr lang="en-GB">
                <a:solidFill>
                  <a:schemeClr val="bg2"/>
                </a:solidFill>
              </a:rPr>
              <a:t> </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Food Quality Control Inspector</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Dietician</a:t>
            </a:r>
            <a:endParaRPr lang="en-GB">
              <a:solidFill>
                <a:schemeClr val="bg2"/>
              </a:solidFill>
            </a:endParaRPr>
          </a:p>
          <a:p>
            <a:r>
              <a:rPr lang="en-GB">
                <a:solidFill>
                  <a:schemeClr val="bg2"/>
                </a:solidFill>
                <a:hlinkClick r:id="rId9">
                  <a:extLst>
                    <a:ext uri="{A12FA001-AC4F-418D-AE19-62706E023703}">
                      <ahyp:hlinkClr xmlns:ahyp="http://schemas.microsoft.com/office/drawing/2018/hyperlinkcolor" val="tx"/>
                    </a:ext>
                  </a:extLst>
                </a:hlinkClick>
              </a:rPr>
              <a:t>Restaurant Manager </a:t>
            </a:r>
            <a:endParaRPr lang="en-GB">
              <a:solidFill>
                <a:schemeClr val="bg2"/>
              </a:solidFill>
              <a:cs typeface="Calibri"/>
              <a:hlinkClick r:id="rId9">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Catering Manager</a:t>
            </a:r>
            <a:r>
              <a:rPr lang="en-GB">
                <a:solidFill>
                  <a:schemeClr val="bg2"/>
                </a:solidFill>
                <a:ea typeface="+mn-lt"/>
                <a:cs typeface="+mn-lt"/>
              </a:rPr>
              <a:t> </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45692" y="1546801"/>
            <a:ext cx="7280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Food &amp; Nutrition?</a:t>
            </a:r>
            <a:endParaRPr lang="en-US" sz="3600">
              <a:solidFill>
                <a:schemeClr val="tx2"/>
              </a:solidFill>
              <a:cs typeface="Calibri"/>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392722" y="5410130"/>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4"/>
                </a:solidFill>
                <a:cs typeface="Arial"/>
              </a:rPr>
              <a:t>Explore teaching</a:t>
            </a:r>
            <a:endParaRPr lang="en-US" sz="2000" b="1">
              <a:solidFill>
                <a:schemeClr val="accent4"/>
              </a:solidFill>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2687751" y="5409635"/>
            <a:ext cx="27733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5" name="Rounded Rectangle 14">
            <a:hlinkClick r:id="rId3"/>
            <a:extLst>
              <a:ext uri="{FF2B5EF4-FFF2-40B4-BE49-F238E27FC236}">
                <a16:creationId xmlns:a16="http://schemas.microsoft.com/office/drawing/2014/main" id="{1BE6018D-2686-3541-AF46-C1090753A159}"/>
              </a:ext>
            </a:extLst>
          </p:cNvPr>
          <p:cNvSpPr/>
          <p:nvPr/>
        </p:nvSpPr>
        <p:spPr>
          <a:xfrm>
            <a:off x="4920838" y="595035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4">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268255" y="2973962"/>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6"/>
            <a:extLst>
              <a:ext uri="{FF2B5EF4-FFF2-40B4-BE49-F238E27FC236}">
                <a16:creationId xmlns:a16="http://schemas.microsoft.com/office/drawing/2014/main" id="{13E3761F-3FB5-4C70-9039-67944E24693B}"/>
              </a:ext>
            </a:extLst>
          </p:cNvPr>
          <p:cNvSpPr/>
          <p:nvPr/>
        </p:nvSpPr>
        <p:spPr>
          <a:xfrm>
            <a:off x="9541798" y="5564321"/>
            <a:ext cx="2249474" cy="894329"/>
          </a:xfrm>
          <a:prstGeom prst="round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
        <p:nvSpPr>
          <p:cNvPr id="9" name="TextBox 1">
            <a:extLst>
              <a:ext uri="{FF2B5EF4-FFF2-40B4-BE49-F238E27FC236}">
                <a16:creationId xmlns:a16="http://schemas.microsoft.com/office/drawing/2014/main" id="{6BB4E821-3B03-884F-FC42-49705E084933}"/>
              </a:ext>
            </a:extLst>
          </p:cNvPr>
          <p:cNvSpPr txBox="1"/>
          <p:nvPr/>
        </p:nvSpPr>
        <p:spPr>
          <a:xfrm>
            <a:off x="392157" y="3837447"/>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7" name="TextBox 1">
            <a:extLst>
              <a:ext uri="{FF2B5EF4-FFF2-40B4-BE49-F238E27FC236}">
                <a16:creationId xmlns:a16="http://schemas.microsoft.com/office/drawing/2014/main" id="{0D139196-9962-2D40-065B-B6ADDCF63150}"/>
              </a:ext>
            </a:extLst>
          </p:cNvPr>
          <p:cNvSpPr txBox="1"/>
          <p:nvPr/>
        </p:nvSpPr>
        <p:spPr>
          <a:xfrm>
            <a:off x="392157" y="4550351"/>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19" name="Rounded Rectangle 9">
            <a:hlinkClick r:id="rId7"/>
            <a:extLst>
              <a:ext uri="{FF2B5EF4-FFF2-40B4-BE49-F238E27FC236}">
                <a16:creationId xmlns:a16="http://schemas.microsoft.com/office/drawing/2014/main" id="{06DB9765-D8ED-570B-9B1A-59F0DB8C6291}"/>
              </a:ext>
            </a:extLst>
          </p:cNvPr>
          <p:cNvSpPr/>
          <p:nvPr/>
        </p:nvSpPr>
        <p:spPr>
          <a:xfrm>
            <a:off x="407390" y="5947549"/>
            <a:ext cx="1860331" cy="630621"/>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7">
                  <a:extLst>
                    <a:ext uri="{A12FA001-AC4F-418D-AE19-62706E023703}">
                      <ahyp:hlinkClr xmlns:ahyp="http://schemas.microsoft.com/office/drawing/2018/hyperlinkcolor" val="tx"/>
                    </a:ext>
                  </a:extLst>
                </a:hlinkClick>
              </a:rPr>
              <a:t>Vjendra's Story</a:t>
            </a:r>
            <a:endParaRPr lang="en-US" sz="1500">
              <a:solidFill>
                <a:schemeClr val="bg2"/>
              </a:solidFill>
            </a:endParaRPr>
          </a:p>
        </p:txBody>
      </p:sp>
      <p:sp>
        <p:nvSpPr>
          <p:cNvPr id="20" name="Rounded Rectangle 9">
            <a:hlinkClick r:id="rId8"/>
            <a:extLst>
              <a:ext uri="{FF2B5EF4-FFF2-40B4-BE49-F238E27FC236}">
                <a16:creationId xmlns:a16="http://schemas.microsoft.com/office/drawing/2014/main" id="{F72CE0D4-B746-10AD-6300-7DD3F0C7F29B}"/>
              </a:ext>
            </a:extLst>
          </p:cNvPr>
          <p:cNvSpPr/>
          <p:nvPr/>
        </p:nvSpPr>
        <p:spPr>
          <a:xfrm>
            <a:off x="2495439" y="5947548"/>
            <a:ext cx="1860331" cy="630621"/>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8">
                  <a:extLst>
                    <a:ext uri="{A12FA001-AC4F-418D-AE19-62706E023703}">
                      <ahyp:hlinkClr xmlns:ahyp="http://schemas.microsoft.com/office/drawing/2018/hyperlinkcolor" val="tx"/>
                    </a:ext>
                  </a:extLst>
                </a:hlinkClick>
              </a:rPr>
              <a:t>Every Lesson </a:t>
            </a:r>
            <a:br>
              <a:rPr lang="en-US" sz="1500">
                <a:solidFill>
                  <a:schemeClr val="bg2"/>
                </a:solidFill>
                <a:hlinkClick r:id="rId8">
                  <a:extLst>
                    <a:ext uri="{A12FA001-AC4F-418D-AE19-62706E023703}">
                      <ahyp:hlinkClr xmlns:ahyp="http://schemas.microsoft.com/office/drawing/2018/hyperlinkcolor" val="tx"/>
                    </a:ext>
                  </a:extLst>
                </a:hlinkClick>
              </a:rPr>
            </a:br>
            <a:r>
              <a:rPr lang="en-US" sz="1500">
                <a:solidFill>
                  <a:schemeClr val="bg2"/>
                </a:solidFill>
                <a:hlinkClick r:id="rId8">
                  <a:extLst>
                    <a:ext uri="{A12FA001-AC4F-418D-AE19-62706E023703}">
                      <ahyp:hlinkClr xmlns:ahyp="http://schemas.microsoft.com/office/drawing/2018/hyperlinkcolor" val="tx"/>
                    </a:ext>
                  </a:extLst>
                </a:hlinkClick>
              </a:rPr>
              <a:t>Shapes a Life</a:t>
            </a:r>
            <a:endParaRPr lang="en-US" sz="1500">
              <a:solidFill>
                <a:schemeClr val="bg2"/>
              </a:solidFill>
              <a:cs typeface="Calibri"/>
              <a:hlinkClick r:id="rId8">
                <a:extLst>
                  <a:ext uri="{A12FA001-AC4F-418D-AE19-62706E023703}">
                    <ahyp:hlinkClr xmlns:ahyp="http://schemas.microsoft.com/office/drawing/2018/hyperlinkcolor" val="tx"/>
                  </a:ext>
                </a:extLst>
              </a:hlinkClick>
            </a:endParaRPr>
          </a:p>
        </p:txBody>
      </p:sp>
      <p:sp>
        <p:nvSpPr>
          <p:cNvPr id="21" name="Rounded Rectangle 13">
            <a:hlinkClick r:id="rId9"/>
            <a:extLst>
              <a:ext uri="{FF2B5EF4-FFF2-40B4-BE49-F238E27FC236}">
                <a16:creationId xmlns:a16="http://schemas.microsoft.com/office/drawing/2014/main" id="{0640F886-FF06-DDE7-D3BD-AAE7DA57A48D}"/>
              </a:ext>
            </a:extLst>
          </p:cNvPr>
          <p:cNvSpPr/>
          <p:nvPr/>
        </p:nvSpPr>
        <p:spPr>
          <a:xfrm>
            <a:off x="7234520" y="5930755"/>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10">
                  <a:extLst>
                    <a:ext uri="{A12FA001-AC4F-418D-AE19-62706E023703}">
                      <ahyp:hlinkClr xmlns:ahyp="http://schemas.microsoft.com/office/drawing/2018/hyperlinkcolor" val="tx"/>
                    </a:ext>
                  </a:extLst>
                </a:hlinkClick>
              </a:rPr>
              <a:t>Love to nurture imagination?</a:t>
            </a:r>
            <a:endParaRPr lang="en-US" sz="1500">
              <a:solidFill>
                <a:schemeClr val="bg2"/>
              </a:solidFill>
            </a:endParaRP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bar chart&#10;&#10;Description automatically generated">
            <a:extLst>
              <a:ext uri="{FF2B5EF4-FFF2-40B4-BE49-F238E27FC236}">
                <a16:creationId xmlns:a16="http://schemas.microsoft.com/office/drawing/2014/main" id="{3F569565-4424-D488-961C-4A92F1C3A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2" y="77928"/>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9563DFBC-4E37-0E30-577D-ADEFB5F80C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Food and Nutrition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076662"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Food and Nutrition: 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813114" y="3203160"/>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Personal Trainer: Louis' story</a:t>
            </a:r>
            <a:endParaRPr lang="en-US">
              <a:ea typeface="+mn-lt"/>
              <a:cs typeface="+mn-lt"/>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813115" y="4001495"/>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Chocolate maker: Max's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813114" y="4810346"/>
            <a:ext cx="4038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Dental lab Assistant: Tom's story</a:t>
            </a:r>
          </a:p>
        </p:txBody>
      </p:sp>
      <p:sp>
        <p:nvSpPr>
          <p:cNvPr id="8" name="TextBox 7">
            <a:extLst>
              <a:ext uri="{FF2B5EF4-FFF2-40B4-BE49-F238E27FC236}">
                <a16:creationId xmlns:a16="http://schemas.microsoft.com/office/drawing/2014/main" id="{CEFD9583-A4C1-14E1-164D-238401EC11F6}"/>
              </a:ext>
            </a:extLst>
          </p:cNvPr>
          <p:cNvSpPr txBox="1"/>
          <p:nvPr/>
        </p:nvSpPr>
        <p:spPr>
          <a:xfrm>
            <a:off x="8497145" y="3954236"/>
            <a:ext cx="34764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Consumer Scientist | Explore careers | National Careers Service</a:t>
            </a:r>
            <a:endParaRPr lang="en-US"/>
          </a:p>
        </p:txBody>
      </p:sp>
      <p:sp>
        <p:nvSpPr>
          <p:cNvPr id="11" name="TextBox 10">
            <a:extLst>
              <a:ext uri="{FF2B5EF4-FFF2-40B4-BE49-F238E27FC236}">
                <a16:creationId xmlns:a16="http://schemas.microsoft.com/office/drawing/2014/main" id="{966D3E90-9745-52ED-1CF3-4862981BA9DA}"/>
              </a:ext>
            </a:extLst>
          </p:cNvPr>
          <p:cNvSpPr txBox="1"/>
          <p:nvPr/>
        </p:nvSpPr>
        <p:spPr>
          <a:xfrm>
            <a:off x="8505804" y="3075929"/>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Cellar Technician | Explorecareers | National Careers Service</a:t>
            </a:r>
            <a:endParaRPr lang="en-US"/>
          </a:p>
        </p:txBody>
      </p:sp>
      <p:sp>
        <p:nvSpPr>
          <p:cNvPr id="13" name="TextBox 12">
            <a:extLst>
              <a:ext uri="{FF2B5EF4-FFF2-40B4-BE49-F238E27FC236}">
                <a16:creationId xmlns:a16="http://schemas.microsoft.com/office/drawing/2014/main" id="{CE0FAC40-8F06-2719-E2E0-A7CEAE634E2B}"/>
              </a:ext>
            </a:extLst>
          </p:cNvPr>
          <p:cNvSpPr txBox="1"/>
          <p:nvPr/>
        </p:nvSpPr>
        <p:spPr>
          <a:xfrm>
            <a:off x="8505804" y="4745769"/>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Wedding Planner | Explore careers |National Careers Service</a:t>
            </a:r>
            <a:endParaRPr lang="en-US"/>
          </a:p>
        </p:txBody>
      </p:sp>
      <p:sp>
        <p:nvSpPr>
          <p:cNvPr id="15" name="TextBox 14">
            <a:extLst>
              <a:ext uri="{FF2B5EF4-FFF2-40B4-BE49-F238E27FC236}">
                <a16:creationId xmlns:a16="http://schemas.microsoft.com/office/drawing/2014/main" id="{D8CA26B4-C8EB-74FE-BA93-9ECDB3A5FF2B}"/>
              </a:ext>
            </a:extLst>
          </p:cNvPr>
          <p:cNvSpPr txBox="1"/>
          <p:nvPr/>
        </p:nvSpPr>
        <p:spPr>
          <a:xfrm>
            <a:off x="5236932" y="3156935"/>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Hospitality</a:t>
            </a:r>
            <a:endParaRPr lang="en-US"/>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264904" y="5673685"/>
            <a:ext cx="1153978" cy="574244"/>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873008" y="5615630"/>
            <a:ext cx="863478" cy="837648"/>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454143" y="5484340"/>
            <a:ext cx="985281" cy="975385"/>
          </a:xfrm>
          <a:prstGeom prst="rect">
            <a:avLst/>
          </a:prstGeom>
        </p:spPr>
      </p:pic>
      <p:pic>
        <p:nvPicPr>
          <p:cNvPr id="14" name="Picture 13" descr="Background pattern&#10;&#10;Description automatically generated">
            <a:extLst>
              <a:ext uri="{FF2B5EF4-FFF2-40B4-BE49-F238E27FC236}">
                <a16:creationId xmlns:a16="http://schemas.microsoft.com/office/drawing/2014/main" id="{A38011E4-C0EE-544A-B40C-16BBCFB55D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792" y="3220018"/>
            <a:ext cx="358321" cy="306307"/>
          </a:xfrm>
          <a:prstGeom prst="rect">
            <a:avLst/>
          </a:prstGeom>
        </p:spPr>
      </p:pic>
      <p:pic>
        <p:nvPicPr>
          <p:cNvPr id="16" name="Picture 15" descr="Background pattern&#10;&#10;Description automatically generated">
            <a:extLst>
              <a:ext uri="{FF2B5EF4-FFF2-40B4-BE49-F238E27FC236}">
                <a16:creationId xmlns:a16="http://schemas.microsoft.com/office/drawing/2014/main" id="{061A9085-2194-9C49-BD46-1DA94C81D1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792" y="4015593"/>
            <a:ext cx="358321" cy="306307"/>
          </a:xfrm>
          <a:prstGeom prst="rect">
            <a:avLst/>
          </a:prstGeom>
        </p:spPr>
      </p:pic>
      <p:pic>
        <p:nvPicPr>
          <p:cNvPr id="20" name="Picture 19" descr="Background pattern&#10;&#10;Description automatically generated">
            <a:extLst>
              <a:ext uri="{FF2B5EF4-FFF2-40B4-BE49-F238E27FC236}">
                <a16:creationId xmlns:a16="http://schemas.microsoft.com/office/drawing/2014/main" id="{DF3DCF91-0951-FE46-B404-88CDB80352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4792" y="4848188"/>
            <a:ext cx="358321" cy="306307"/>
          </a:xfrm>
          <a:prstGeom prst="rect">
            <a:avLst/>
          </a:prstGeom>
        </p:spPr>
      </p:pic>
      <p:pic>
        <p:nvPicPr>
          <p:cNvPr id="21" name="Picture 20" descr="Background pattern&#10;&#10;Description automatically generated">
            <a:extLst>
              <a:ext uri="{FF2B5EF4-FFF2-40B4-BE49-F238E27FC236}">
                <a16:creationId xmlns:a16="http://schemas.microsoft.com/office/drawing/2014/main" id="{9F154995-BB1F-7C48-B38D-6CE6B4D65C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5839" y="3207103"/>
            <a:ext cx="358321" cy="306307"/>
          </a:xfrm>
          <a:prstGeom prst="rect">
            <a:avLst/>
          </a:prstGeom>
        </p:spPr>
      </p:pic>
      <p:pic>
        <p:nvPicPr>
          <p:cNvPr id="22" name="Picture 21" descr="Background pattern&#10;&#10;Description automatically generated">
            <a:extLst>
              <a:ext uri="{FF2B5EF4-FFF2-40B4-BE49-F238E27FC236}">
                <a16:creationId xmlns:a16="http://schemas.microsoft.com/office/drawing/2014/main" id="{6BB5FEE6-BB0F-484A-895E-385CAF80AF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29486" y="3155442"/>
            <a:ext cx="358321" cy="306307"/>
          </a:xfrm>
          <a:prstGeom prst="rect">
            <a:avLst/>
          </a:prstGeom>
        </p:spPr>
      </p:pic>
      <p:pic>
        <p:nvPicPr>
          <p:cNvPr id="23" name="Picture 22" descr="Background pattern&#10;&#10;Description automatically generated">
            <a:extLst>
              <a:ext uri="{FF2B5EF4-FFF2-40B4-BE49-F238E27FC236}">
                <a16:creationId xmlns:a16="http://schemas.microsoft.com/office/drawing/2014/main" id="{C012BE38-9F76-B848-A2F8-0D27D11F39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29486" y="3937765"/>
            <a:ext cx="358321" cy="306307"/>
          </a:xfrm>
          <a:prstGeom prst="rect">
            <a:avLst/>
          </a:prstGeom>
        </p:spPr>
      </p:pic>
      <p:pic>
        <p:nvPicPr>
          <p:cNvPr id="24" name="Picture 23" descr="Background pattern&#10;&#10;Description automatically generated">
            <a:extLst>
              <a:ext uri="{FF2B5EF4-FFF2-40B4-BE49-F238E27FC236}">
                <a16:creationId xmlns:a16="http://schemas.microsoft.com/office/drawing/2014/main" id="{B910A05B-890F-F041-96F4-A1610721CB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29486" y="4770360"/>
            <a:ext cx="358321" cy="306307"/>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6306" y="1720078"/>
            <a:ext cx="709796" cy="709796"/>
          </a:xfrm>
          <a:prstGeom prst="rect">
            <a:avLst/>
          </a:prstGeom>
        </p:spPr>
      </p:pic>
      <p:sp>
        <p:nvSpPr>
          <p:cNvPr id="4" name="TextBox 3">
            <a:extLst>
              <a:ext uri="{FF2B5EF4-FFF2-40B4-BE49-F238E27FC236}">
                <a16:creationId xmlns:a16="http://schemas.microsoft.com/office/drawing/2014/main" id="{84CD6538-53FE-2A63-1F52-0E1696E3F852}"/>
              </a:ext>
            </a:extLst>
          </p:cNvPr>
          <p:cNvSpPr txBox="1"/>
          <p:nvPr/>
        </p:nvSpPr>
        <p:spPr>
          <a:xfrm>
            <a:off x="5232624" y="404056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44444"/>
                </a:solidFill>
                <a:cs typeface="Calibri"/>
                <a:hlinkClick r:id="rId9"/>
              </a:rPr>
              <a:t>Careers</a:t>
            </a:r>
            <a:r>
              <a:rPr lang="en-US">
                <a:solidFill>
                  <a:srgbClr val="444444"/>
                </a:solidFill>
                <a:cs typeface="Calibri"/>
                <a:hlinkClick r:id="rId9">
                  <a:extLst>
                    <a:ext uri="{A12FA001-AC4F-418D-AE19-62706E023703}">
                      <ahyp:hlinkClr xmlns:ahyp="http://schemas.microsoft.com/office/drawing/2018/hyperlinkcolor" val="tx"/>
                    </a:ext>
                  </a:extLst>
                </a:hlinkClick>
              </a:rPr>
              <a:t> ideas and information - Home economics/Food</a:t>
            </a:r>
            <a:endParaRPr lang="en-US">
              <a:solidFill>
                <a:srgbClr val="444444"/>
              </a:solidFill>
              <a:cs typeface="Calibri"/>
            </a:endParaRPr>
          </a:p>
        </p:txBody>
      </p:sp>
      <p:pic>
        <p:nvPicPr>
          <p:cNvPr id="7" name="Picture 6" descr="Background pattern&#10;&#10;Description automatically generated">
            <a:extLst>
              <a:ext uri="{FF2B5EF4-FFF2-40B4-BE49-F238E27FC236}">
                <a16:creationId xmlns:a16="http://schemas.microsoft.com/office/drawing/2014/main" id="{14A23220-9E15-301F-0051-7B4642119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5735" y="4097752"/>
            <a:ext cx="358321" cy="306307"/>
          </a:xfrm>
          <a:prstGeom prst="rect">
            <a:avLst/>
          </a:prstGeom>
        </p:spPr>
      </p:pic>
    </p:spTree>
    <p:extLst>
      <p:ext uri="{BB962C8B-B14F-4D97-AF65-F5344CB8AC3E}">
        <p14:creationId xmlns:p14="http://schemas.microsoft.com/office/powerpoint/2010/main" val="22050810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2.xml><?xml version="1.0" encoding="utf-8"?>
<ds:datastoreItem xmlns:ds="http://schemas.openxmlformats.org/officeDocument/2006/customXml" ds:itemID="{ED3E3E32-B942-4099-9102-852297806E5C}"/>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8366</Words>
  <Application>Microsoft Office PowerPoint</Application>
  <PresentationFormat>Widescreen</PresentationFormat>
  <Paragraphs>848</Paragraphs>
  <Slides>30</Slides>
  <Notes>29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(Food and Nutrition) </vt:lpstr>
      <vt:lpstr>PowerPoint Presentation</vt:lpstr>
      <vt:lpstr>PowerPoint Presentation</vt:lpstr>
      <vt:lpstr>PowerPoint Presentation</vt:lpstr>
      <vt:lpstr>Food and Nutrition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5</cp:revision>
  <dcterms:created xsi:type="dcterms:W3CDTF">2022-04-04T12:54:06Z</dcterms:created>
  <dcterms:modified xsi:type="dcterms:W3CDTF">2022-10-28T12:23:39Z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0x010100913EBA5567F16C48BF863E21D3277F25</vt:lpwstr>
  </property>
  <property fmtid="{D5CDD505-2E9C-101B-9397-08002B2CF9AE}" pid="3" name="Document Type">
    <vt:lpwstr/>
  </property>
  <property fmtid="{D5CDD505-2E9C-101B-9397-08002B2CF9AE}" pid="4" name="MediaServiceImageTags">
    <vt:lpwstr/>
  </property>
</Properties>
</file>