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09" r:id="rId5"/>
  </p:sldMasterIdLst>
  <p:notesMasterIdLst>
    <p:notesMasterId r:id="rId25"/>
  </p:notesMasterIdLst>
  <p:handoutMasterIdLst>
    <p:handoutMasterId r:id="rId26"/>
  </p:handoutMasterIdLst>
  <p:sldIdLst>
    <p:sldId id="256" r:id="rId6"/>
    <p:sldId id="376" r:id="rId7"/>
    <p:sldId id="375" r:id="rId8"/>
    <p:sldId id="377" r:id="rId9"/>
    <p:sldId id="357" r:id="rId10"/>
    <p:sldId id="378" r:id="rId11"/>
    <p:sldId id="380" r:id="rId12"/>
    <p:sldId id="379" r:id="rId13"/>
    <p:sldId id="382" r:id="rId14"/>
    <p:sldId id="381" r:id="rId15"/>
    <p:sldId id="384" r:id="rId16"/>
    <p:sldId id="383" r:id="rId17"/>
    <p:sldId id="385" r:id="rId18"/>
    <p:sldId id="386" r:id="rId19"/>
    <p:sldId id="329" r:id="rId20"/>
    <p:sldId id="331" r:id="rId21"/>
    <p:sldId id="387" r:id="rId22"/>
    <p:sldId id="267" r:id="rId23"/>
    <p:sldId id="36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211" userDrawn="1">
          <p15:clr>
            <a:srgbClr val="A4A3A4"/>
          </p15:clr>
        </p15:guide>
        <p15:guide id="3" pos="1391" userDrawn="1">
          <p15:clr>
            <a:srgbClr val="A4A3A4"/>
          </p15:clr>
        </p15:guide>
        <p15:guide id="4" pos="2706" userDrawn="1">
          <p15:clr>
            <a:srgbClr val="A4A3A4"/>
          </p15:clr>
        </p15:guide>
        <p15:guide id="5" pos="3840" userDrawn="1">
          <p15:clr>
            <a:srgbClr val="A4A3A4"/>
          </p15:clr>
        </p15:guide>
        <p15:guide id="6" pos="5042" userDrawn="1">
          <p15:clr>
            <a:srgbClr val="A4A3A4"/>
          </p15:clr>
        </p15:guide>
        <p15:guide id="7" pos="7446" userDrawn="1">
          <p15:clr>
            <a:srgbClr val="A4A3A4"/>
          </p15:clr>
        </p15:guide>
        <p15:guide id="8" orient="horz" pos="4110" userDrawn="1">
          <p15:clr>
            <a:srgbClr val="A4A3A4"/>
          </p15:clr>
        </p15:guide>
        <p15:guide id="9" pos="624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244167-8957-1297-71DF-31E23B79438C}" name="Rachel Green" initials="RG" userId="S::RGreen@careersandenterprise.co.uk::c107ac89-19ad-4d7a-a012-fa1c8edad10a" providerId="AD"/>
  <p188:author id="{635AEA9D-B9A0-D008-0FF9-33F09803AC25}" name="Sophie Farrington" initials="SF" userId="S::sfarrington@careersandenterprise.co.uk::edaf7853-dfeb-4af6-bd02-90c59c2bf230" providerId="AD"/>
  <p188:author id="{B2B438C1-90B4-A343-0726-D20F54931C85}" name="Kerry Senatore" initials="KS" userId="S::ksenatore@careersandenterprise.co.uk::cc3258fa-d04c-41dc-8c51-71df0c5420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A9"/>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D54EA6-7F76-415A-8FA8-31A8F3694127}" v="1" dt="2022-09-15T09:20:06.694"/>
    <p1510:client id="{CA44B1CE-9263-9EB1-1D01-0976116AADC2}" v="7" dt="2022-09-16T08:04:29.057"/>
    <p1510:client id="{E8548A94-AFE7-B7EC-3CD5-C4B0879B26EE}" v="108" dt="2022-09-14T17:04:23.247"/>
    <p1510:client id="{F857CBD7-3AE8-4B8E-B8DF-FAC528E211FA}" v="4" dt="2022-09-16T11:48:41.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57" autoAdjust="0"/>
  </p:normalViewPr>
  <p:slideViewPr>
    <p:cSldViewPr snapToGrid="0">
      <p:cViewPr varScale="1">
        <p:scale>
          <a:sx n="64" d="100"/>
          <a:sy n="64" d="100"/>
        </p:scale>
        <p:origin x="724" y="48"/>
      </p:cViewPr>
      <p:guideLst>
        <p:guide orient="horz" pos="187"/>
        <p:guide pos="211"/>
        <p:guide pos="1391"/>
        <p:guide pos="2706"/>
        <p:guide pos="3840"/>
        <p:guide pos="5042"/>
        <p:guide pos="7446"/>
        <p:guide orient="horz" pos="4110"/>
        <p:guide pos="624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388A0F-072E-D64F-859F-043D90B346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575CFF-56C2-9947-8C0D-7B3E792514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3274B3-EC98-7444-97B8-31A1BF69A40A}" type="datetimeFigureOut">
              <a:rPr lang="en-US" smtClean="0"/>
              <a:t>9/16/2022</a:t>
            </a:fld>
            <a:endParaRPr lang="en-US"/>
          </a:p>
        </p:txBody>
      </p:sp>
      <p:sp>
        <p:nvSpPr>
          <p:cNvPr id="4" name="Footer Placeholder 3">
            <a:extLst>
              <a:ext uri="{FF2B5EF4-FFF2-40B4-BE49-F238E27FC236}">
                <a16:creationId xmlns:a16="http://schemas.microsoft.com/office/drawing/2014/main" id="{9686BE66-61FD-F943-A8C2-0FD78A05EB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88A4CC3-F66C-BA43-9A8B-C7CF7F4425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B3DFC3-9DEC-0E4C-95FC-EA4FE5E2E230}" type="slidenum">
              <a:rPr lang="en-US" smtClean="0"/>
              <a:t>‹#›</a:t>
            </a:fld>
            <a:endParaRPr lang="en-US"/>
          </a:p>
        </p:txBody>
      </p:sp>
    </p:spTree>
    <p:extLst>
      <p:ext uri="{BB962C8B-B14F-4D97-AF65-F5344CB8AC3E}">
        <p14:creationId xmlns:p14="http://schemas.microsoft.com/office/powerpoint/2010/main" val="1942288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160C80-65D1-40B1-8F33-993C85728EC9}" type="datetimeFigureOut">
              <a:rPr lang="en-GB" smtClean="0"/>
              <a:t>16/09/2022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B861F-2FAE-4D63-972D-001D63BB9461}" type="slidenum">
              <a:rPr lang="en-GB" smtClean="0"/>
              <a:t>‹#›</a:t>
            </a:fld>
            <a:endParaRPr lang="en-GB"/>
          </a:p>
        </p:txBody>
      </p:sp>
    </p:spTree>
    <p:extLst>
      <p:ext uri="{BB962C8B-B14F-4D97-AF65-F5344CB8AC3E}">
        <p14:creationId xmlns:p14="http://schemas.microsoft.com/office/powerpoint/2010/main" val="2254677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Message for Careers Leaders </a:t>
            </a:r>
          </a:p>
          <a:p>
            <a:endParaRPr lang="en-GB" dirty="0"/>
          </a:p>
          <a:p>
            <a:r>
              <a:rPr lang="en-GB" dirty="0"/>
              <a:t>This slide deck has been designed to support you to lead a briefing or CPD session about Teacher Encounters to encourage participation. It helps to show the value it can bring to their personal development, careers education and ultimately young people.</a:t>
            </a:r>
          </a:p>
          <a:p>
            <a:endParaRPr lang="en-GB" dirty="0"/>
          </a:p>
          <a:p>
            <a:r>
              <a:rPr lang="en-GB" dirty="0"/>
              <a:t>There is also a slide deck for you to use to have a conversation with SLT on Teacher Encounters to encourage buy in and participation.</a:t>
            </a:r>
          </a:p>
          <a:p>
            <a:endParaRPr lang="en-GB" dirty="0"/>
          </a:p>
          <a:p>
            <a:r>
              <a:rPr lang="en-GB" dirty="0"/>
              <a:t>Each slide has notes to support you. Please contact us on education@careersandenterprise.co.uk if any adaptations or additions would be helpful.</a:t>
            </a:r>
          </a:p>
        </p:txBody>
      </p:sp>
      <p:sp>
        <p:nvSpPr>
          <p:cNvPr id="4" name="Slide Number Placeholder 3"/>
          <p:cNvSpPr>
            <a:spLocks noGrp="1"/>
          </p:cNvSpPr>
          <p:nvPr>
            <p:ph type="sldNum" sz="quarter" idx="5"/>
          </p:nvPr>
        </p:nvSpPr>
        <p:spPr/>
        <p:txBody>
          <a:bodyPr/>
          <a:lstStyle/>
          <a:p>
            <a:fld id="{131B861F-2FAE-4D63-972D-001D63BB9461}" type="slidenum">
              <a:rPr lang="en-GB" smtClean="0"/>
              <a:t>1</a:t>
            </a:fld>
            <a:endParaRPr lang="en-GB"/>
          </a:p>
        </p:txBody>
      </p:sp>
    </p:spTree>
    <p:extLst>
      <p:ext uri="{BB962C8B-B14F-4D97-AF65-F5344CB8AC3E}">
        <p14:creationId xmlns:p14="http://schemas.microsoft.com/office/powerpoint/2010/main" val="2400417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would be the benefits for our teaching staff? </a:t>
            </a:r>
          </a:p>
          <a:p>
            <a:endParaRPr lang="en-GB"/>
          </a:p>
          <a:p>
            <a:r>
              <a:rPr lang="en-GB" b="0" i="0">
                <a:solidFill>
                  <a:srgbClr val="000000"/>
                </a:solidFill>
                <a:effectLst/>
                <a:latin typeface="Calibri" panose="020F0502020204030204" pitchFamily="34" charset="0"/>
              </a:rPr>
              <a:t>These opportunities help to maintain teachers’ knowledge of the latest technical and professional developments in relevant industry, including present and future career opportunities, and the knowledge, skills and behaviours required for different roles. Teachers can then use these insights to inspire their students and keep the teaching curriculum up to date.</a:t>
            </a:r>
            <a:endParaRPr lang="en-GB"/>
          </a:p>
          <a:p>
            <a:endParaRPr lang="en-GB"/>
          </a:p>
          <a:p>
            <a:r>
              <a:rPr lang="en-GB"/>
              <a:t>Teacher encounters will give our staff the chance to enhance their departments curriculum delivery to include more real world examples and potentially the opportunity to work to real world briefs, demonstrating the relevance of their subject, improving student understanding and engagement. Staff will gain confidence to highlight the relevance of their subjects to future careers and make links to careers from the curriculum.</a:t>
            </a:r>
          </a:p>
          <a:p>
            <a:endParaRPr lang="en-GB"/>
          </a:p>
          <a:p>
            <a:r>
              <a:rPr lang="en-GB"/>
              <a:t>Teachers will increase their confidence and knowledge to be able to advise and signpost students, using their broadened experience base. Understanding the landscape better will help them articulate all available pathways, including technical and vocational, with equity and without bias </a:t>
            </a:r>
          </a:p>
          <a:p>
            <a:endParaRPr lang="en-GB"/>
          </a:p>
          <a:p>
            <a:r>
              <a:rPr lang="en-GB"/>
              <a:t>This broadened subject experience, depth and range of knowledge will inform quality teaching practise, potentially shaping content and delivery methods.</a:t>
            </a:r>
          </a:p>
          <a:p>
            <a:endParaRPr lang="en-GB"/>
          </a:p>
          <a:p>
            <a:r>
              <a:rPr lang="en-GB"/>
              <a:t>It is a unique opportunity for experiential learning and continued professional development which is particularly valuable for those who have never experienced life outside of education or who are teaching more practical subjects where staying up to date with real world examples of the application of their subject is crucial.</a:t>
            </a:r>
          </a:p>
          <a:p>
            <a:endParaRPr lang="en-GB"/>
          </a:p>
          <a:p>
            <a:r>
              <a:rPr lang="en-GB"/>
              <a:t>It is also, a valuable opportunity to build and sustain meaningful contact with employers to enhance the curriculum that would last well beyond the scope of the initial teacher encounter.</a:t>
            </a:r>
          </a:p>
        </p:txBody>
      </p:sp>
      <p:sp>
        <p:nvSpPr>
          <p:cNvPr id="4" name="Slide Number Placeholder 3"/>
          <p:cNvSpPr>
            <a:spLocks noGrp="1"/>
          </p:cNvSpPr>
          <p:nvPr>
            <p:ph type="sldNum" sz="quarter" idx="5"/>
          </p:nvPr>
        </p:nvSpPr>
        <p:spPr/>
        <p:txBody>
          <a:bodyPr/>
          <a:lstStyle/>
          <a:p>
            <a:fld id="{131B861F-2FAE-4D63-972D-001D63BB9461}" type="slidenum">
              <a:rPr lang="en-GB" smtClean="0"/>
              <a:t>12</a:t>
            </a:fld>
            <a:endParaRPr lang="en-GB"/>
          </a:p>
        </p:txBody>
      </p:sp>
    </p:spTree>
    <p:extLst>
      <p:ext uri="{BB962C8B-B14F-4D97-AF65-F5344CB8AC3E}">
        <p14:creationId xmlns:p14="http://schemas.microsoft.com/office/powerpoint/2010/main" val="3558799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800" b="1" i="0">
                <a:solidFill>
                  <a:srgbClr val="000000"/>
                </a:solidFill>
                <a:effectLst/>
                <a:latin typeface="Calibri" panose="020F0502020204030204" pitchFamily="34" charset="0"/>
              </a:rPr>
              <a:t>Benefits for our students</a:t>
            </a:r>
          </a:p>
          <a:p>
            <a:pPr algn="l" rtl="0" fontAlgn="base">
              <a:buFont typeface="Arial" panose="020B0604020202020204" pitchFamily="34" charset="0"/>
              <a:buNone/>
            </a:pPr>
            <a:endParaRPr lang="en-GB" sz="1800" b="0" i="0">
              <a:solidFill>
                <a:srgbClr val="000000"/>
              </a:solidFill>
              <a:effectLst/>
              <a:latin typeface="Calibri" panose="020F0502020204030204" pitchFamily="34" charset="0"/>
            </a:endParaRPr>
          </a:p>
          <a:p>
            <a:pPr algn="l" rtl="0" fontAlgn="base">
              <a:buFont typeface="Arial" panose="020B0604020202020204" pitchFamily="34" charset="0"/>
              <a:buNone/>
            </a:pPr>
            <a:r>
              <a:rPr lang="en-GB" sz="1800" b="0" i="0">
                <a:solidFill>
                  <a:srgbClr val="000000"/>
                </a:solidFill>
                <a:effectLst/>
                <a:latin typeface="Calibri" panose="020F0502020204030204" pitchFamily="34" charset="0"/>
              </a:rPr>
              <a:t>Increased opportunities to engage impactfully with employers is always going to support the development and networking potential of our students. It will help them to recognise what is important for them to learn or develop to become work ready.</a:t>
            </a:r>
          </a:p>
          <a:p>
            <a:pPr algn="l" rtl="0" fontAlgn="base">
              <a:buFont typeface="Arial" panose="020B0604020202020204" pitchFamily="34" charset="0"/>
              <a:buNone/>
            </a:pPr>
            <a:endParaRPr lang="en-GB" sz="1800" b="0" i="0">
              <a:solidFill>
                <a:srgbClr val="000000"/>
              </a:solidFill>
              <a:effectLst/>
              <a:latin typeface="Calibri" panose="020F0502020204030204" pitchFamily="34" charset="0"/>
            </a:endParaRPr>
          </a:p>
          <a:p>
            <a:pPr algn="l" rtl="0" fontAlgn="base">
              <a:buFont typeface="Arial" panose="020B0604020202020204" pitchFamily="34" charset="0"/>
              <a:buNone/>
            </a:pPr>
            <a:r>
              <a:rPr lang="en-GB" sz="1800" b="0" i="0">
                <a:solidFill>
                  <a:srgbClr val="000000"/>
                </a:solidFill>
                <a:effectLst/>
                <a:latin typeface="Calibri" panose="020F0502020204030204" pitchFamily="34" charset="0"/>
              </a:rPr>
              <a:t>A curriculum that is more closely linked to the world of work has more relevance and when teacher understand the skills employers value, they will be able to build in valuable opportunities for our students to recognise and articulate them.</a:t>
            </a:r>
          </a:p>
          <a:p>
            <a:pPr algn="l" rtl="0" fontAlgn="base">
              <a:buFont typeface="Arial" panose="020B0604020202020204" pitchFamily="34" charset="0"/>
              <a:buNone/>
            </a:pPr>
            <a:endParaRPr lang="en-GB" sz="1800" b="0" i="0">
              <a:solidFill>
                <a:srgbClr val="000000"/>
              </a:solidFill>
              <a:effectLst/>
              <a:latin typeface="Calibri" panose="020F0502020204030204" pitchFamily="34" charset="0"/>
            </a:endParaRPr>
          </a:p>
          <a:p>
            <a:pPr algn="l" rtl="0" fontAlgn="base">
              <a:buFont typeface="Arial" panose="020B0604020202020204" pitchFamily="34" charset="0"/>
              <a:buNone/>
            </a:pPr>
            <a:r>
              <a:rPr lang="en-GB" sz="1800" b="0" i="0">
                <a:solidFill>
                  <a:srgbClr val="000000"/>
                </a:solidFill>
                <a:effectLst/>
                <a:latin typeface="Calibri" panose="020F0502020204030204" pitchFamily="34" charset="0"/>
              </a:rPr>
              <a:t>The potential creation of innovative and relevant learning opportunities  devised with employers through encounters, should improve engagement, motivation and ultimately progress and attainment. As will the resulting improved understanding of the relevance of the curriculum to their future employment.</a:t>
            </a:r>
          </a:p>
          <a:p>
            <a:pPr algn="l" rtl="0" fontAlgn="base"/>
            <a:r>
              <a:rPr lang="en-GB" sz="1800" b="0" i="0">
                <a:solidFill>
                  <a:srgbClr val="000000"/>
                </a:solidFill>
                <a:effectLst/>
                <a:latin typeface="Calibri" panose="020F0502020204030204" pitchFamily="34" charset="0"/>
              </a:rPr>
              <a:t> </a:t>
            </a:r>
            <a:endParaRPr lang="en-GB" b="0" i="0">
              <a:solidFill>
                <a:srgbClr val="000000"/>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B861F-2FAE-4D63-972D-001D63BB9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85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1B861F-2FAE-4D63-972D-001D63BB9461}" type="slidenum">
              <a:rPr lang="en-GB" smtClean="0"/>
              <a:t>15</a:t>
            </a:fld>
            <a:endParaRPr lang="en-GB"/>
          </a:p>
        </p:txBody>
      </p:sp>
    </p:spTree>
    <p:extLst>
      <p:ext uri="{BB962C8B-B14F-4D97-AF65-F5344CB8AC3E}">
        <p14:creationId xmlns:p14="http://schemas.microsoft.com/office/powerpoint/2010/main" val="1069742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1B861F-2FAE-4D63-972D-001D63BB9461}" type="slidenum">
              <a:rPr lang="en-GB" smtClean="0"/>
              <a:t>17</a:t>
            </a:fld>
            <a:endParaRPr lang="en-GB"/>
          </a:p>
        </p:txBody>
      </p:sp>
    </p:spTree>
    <p:extLst>
      <p:ext uri="{BB962C8B-B14F-4D97-AF65-F5344CB8AC3E}">
        <p14:creationId xmlns:p14="http://schemas.microsoft.com/office/powerpoint/2010/main" val="1368932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To provide </a:t>
            </a:r>
            <a:r>
              <a:rPr lang="en-GB"/>
              <a:t>all young people </a:t>
            </a:r>
            <a:r>
              <a:rPr lang="en-GB">
                <a:solidFill>
                  <a:prstClr val="black"/>
                </a:solidFill>
                <a:latin typeface="Calibri" panose="020F0502020204030204"/>
              </a:rPr>
              <a:t>the</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best possible support, teaching staff and education leaders need to understand how curriculum subjects relate to different industries and the various pathways to work, including apprenticeships.  </a:t>
            </a:r>
          </a:p>
          <a:p>
            <a:pPr algn="l" rtl="0" fontAlgn="base"/>
            <a:endParaRPr lang="en-GB" sz="1800" b="0" i="0">
              <a:solidFill>
                <a:srgbClr val="000000"/>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This has two main purposes: </a:t>
            </a:r>
            <a:endParaRPr lang="en-GB" b="0" i="0">
              <a:solidFill>
                <a:srgbClr val="000000"/>
              </a:solidFill>
              <a:effectLst/>
              <a:latin typeface="Segoe UI" panose="020B0502040204020203" pitchFamily="34" charset="0"/>
            </a:endParaRPr>
          </a:p>
          <a:p>
            <a:pPr algn="l" rtl="0" fontAlgn="base">
              <a:buFont typeface="+mj-lt"/>
              <a:buAutoNum type="arabicPeriod"/>
            </a:pPr>
            <a:r>
              <a:rPr lang="en-GB" sz="1800" b="0" i="0">
                <a:solidFill>
                  <a:srgbClr val="000000"/>
                </a:solidFill>
                <a:effectLst/>
                <a:latin typeface="Calibri" panose="020F0502020204030204" pitchFamily="34" charset="0"/>
              </a:rPr>
              <a:t>To inform effective careers conversations with students and parents. </a:t>
            </a:r>
          </a:p>
          <a:p>
            <a:pPr fontAlgn="base">
              <a:buAutoNum type="arabicPeriod"/>
            </a:pPr>
            <a:r>
              <a:rPr lang="en-GB" b="0" i="0">
                <a:effectLst/>
              </a:rPr>
              <a:t>To support engagement and progress</a:t>
            </a:r>
            <a:r>
              <a:rPr lang="en-GB"/>
              <a:t>,</a:t>
            </a:r>
            <a:r>
              <a:rPr lang="en-GB" b="0" i="0">
                <a:effectLst/>
              </a:rPr>
              <a:t> through highlighting the relevance of a subject to careers</a:t>
            </a:r>
            <a:r>
              <a:rPr lang="en-GB" u="sng"/>
              <a:t> </a:t>
            </a:r>
            <a:r>
              <a:rPr lang="en-GB"/>
              <a:t>opportunities.</a:t>
            </a:r>
            <a:endParaRPr lang="en-GB" b="0" i="0" strike="noStrike" kern="1200" cap="none" spc="0" normalizeH="0" baseline="0" noProof="0">
              <a:ln>
                <a:noFill/>
              </a:ln>
              <a:effectLst/>
              <a:uLnTx/>
              <a:uFillTx/>
              <a:cs typeface="Calibri"/>
            </a:endParaRPr>
          </a:p>
          <a:p>
            <a:pPr>
              <a:defRPr/>
            </a:pPr>
            <a:endParaRPr lang="en-GB">
              <a:solidFill>
                <a:srgbClr val="000000"/>
              </a:solidFill>
              <a:latin typeface="Calibri"/>
              <a:cs typeface="Calibri"/>
            </a:endParaRPr>
          </a:p>
          <a:p>
            <a:pPr marL="0" marR="0" lvl="0" indent="0" algn="l" defTabSz="914400">
              <a:lnSpc>
                <a:spcPct val="100000"/>
              </a:lnSpc>
              <a:spcBef>
                <a:spcPts val="0"/>
              </a:spcBef>
              <a:spcAft>
                <a:spcPts val="0"/>
              </a:spcAft>
              <a:buClrTx/>
              <a:buSzTx/>
              <a:buFontTx/>
              <a:buNone/>
              <a:tabLst/>
              <a:defRPr/>
            </a:pPr>
            <a:r>
              <a:rPr lang="en-GB" sz="1200" b="0" i="0">
                <a:solidFill>
                  <a:srgbClr val="000000"/>
                </a:solidFill>
                <a:effectLst/>
                <a:latin typeface="Calibri"/>
                <a:cs typeface="Calibri"/>
              </a:rPr>
              <a:t>The Schools White Paper (March 2022) reinforced commitments to ‘improve professional development for teachers and leaders on careers education, including strengthening understanding of apprenticeships and technical routes’.  </a:t>
            </a:r>
            <a:endParaRPr lang="en-GB" sz="1200" b="0" i="0" u="none" strike="noStrike" kern="1200" cap="none" spc="0" normalizeH="0" baseline="0" noProof="0">
              <a:ln>
                <a:noFill/>
              </a:ln>
              <a:solidFill>
                <a:prstClr val="black"/>
              </a:solidFill>
              <a:effectLst/>
              <a:uLnTx/>
              <a:uFillTx/>
              <a:latin typeface="Calibri"/>
              <a:cs typeface="Calibri"/>
            </a:endParaRPr>
          </a:p>
          <a:p>
            <a:endParaRPr lang="en-GB"/>
          </a:p>
        </p:txBody>
      </p:sp>
      <p:sp>
        <p:nvSpPr>
          <p:cNvPr id="4" name="Slide Number Placeholder 3"/>
          <p:cNvSpPr>
            <a:spLocks noGrp="1"/>
          </p:cNvSpPr>
          <p:nvPr>
            <p:ph type="sldNum" sz="quarter" idx="5"/>
          </p:nvPr>
        </p:nvSpPr>
        <p:spPr/>
        <p:txBody>
          <a:bodyPr/>
          <a:lstStyle/>
          <a:p>
            <a:fld id="{131B861F-2FAE-4D63-972D-001D63BB9461}" type="slidenum">
              <a:rPr lang="en-GB" smtClean="0"/>
              <a:t>3</a:t>
            </a:fld>
            <a:endParaRPr lang="en-GB"/>
          </a:p>
        </p:txBody>
      </p:sp>
    </p:spTree>
    <p:extLst>
      <p:ext uri="{BB962C8B-B14F-4D97-AF65-F5344CB8AC3E}">
        <p14:creationId xmlns:p14="http://schemas.microsoft.com/office/powerpoint/2010/main" val="2915195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Young people are on a career learning journey whether they are in a specific careers sessions or not. They are constantly picking up information and messaging about what are good or bad options from teachers, tutors, parents and the media. Sometimes this messaging is implicit, and can be outdated or ill-informed which is not helping young people make the right decisions about their best next step.</a:t>
            </a:r>
          </a:p>
          <a:p>
            <a:endParaRPr lang="en-GB"/>
          </a:p>
          <a:p>
            <a:r>
              <a:rPr lang="en-GB"/>
              <a:t>To support learners to make aspirational and sustained choices, to keep them engaged with the curriculum and see the relevance of their learning, encounters with the world of work are essential, for both young people and staff.</a:t>
            </a:r>
            <a:endParaRPr lang="en-GB">
              <a:cs typeface="Calibri"/>
            </a:endParaRPr>
          </a:p>
        </p:txBody>
      </p:sp>
      <p:sp>
        <p:nvSpPr>
          <p:cNvPr id="4" name="Slide Number Placeholder 3"/>
          <p:cNvSpPr>
            <a:spLocks noGrp="1"/>
          </p:cNvSpPr>
          <p:nvPr>
            <p:ph type="sldNum" sz="quarter" idx="5"/>
          </p:nvPr>
        </p:nvSpPr>
        <p:spPr/>
        <p:txBody>
          <a:bodyPr/>
          <a:lstStyle/>
          <a:p>
            <a:fld id="{131B861F-2FAE-4D63-972D-001D63BB9461}" type="slidenum">
              <a:rPr lang="en-GB" smtClean="0"/>
              <a:t>4</a:t>
            </a:fld>
            <a:endParaRPr lang="en-GB"/>
          </a:p>
        </p:txBody>
      </p:sp>
    </p:spTree>
    <p:extLst>
      <p:ext uri="{BB962C8B-B14F-4D97-AF65-F5344CB8AC3E}">
        <p14:creationId xmlns:p14="http://schemas.microsoft.com/office/powerpoint/2010/main" val="4081877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Teachers were the second most likely source of careers information advice and guidance in a longitudinal study published in 2021. Yet the advice given was often not seen as valuable. Even teaching staff who have come from industry into the profession will acknowledge that a sector changes rapidly, and that it is difficult to remain up to date.</a:t>
            </a:r>
          </a:p>
          <a:p>
            <a:endParaRPr lang="en-GB" dirty="0"/>
          </a:p>
          <a:p>
            <a:pPr algn="l" rtl="0" fontAlgn="base"/>
            <a:r>
              <a:rPr lang="en-GB" sz="1800" b="0" i="0" dirty="0">
                <a:solidFill>
                  <a:srgbClr val="000000"/>
                </a:solidFill>
                <a:effectLst/>
                <a:latin typeface="Calibri" panose="020F0502020204030204" pitchFamily="34" charset="0"/>
              </a:rPr>
              <a:t>One way to ensure that we understand the requirements of the world of work and are able to provide up to date career support to young people with confidence, is through the provision of specific teacher CPD on careers and enterprise. And that is where this offer of teacher encounters comes in.</a:t>
            </a: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131B861F-2FAE-4D63-972D-001D63BB9461}" type="slidenum">
              <a:rPr lang="en-GB" smtClean="0"/>
              <a:t>5</a:t>
            </a:fld>
            <a:endParaRPr lang="en-GB"/>
          </a:p>
        </p:txBody>
      </p:sp>
    </p:spTree>
    <p:extLst>
      <p:ext uri="{BB962C8B-B14F-4D97-AF65-F5344CB8AC3E}">
        <p14:creationId xmlns:p14="http://schemas.microsoft.com/office/powerpoint/2010/main" val="3457887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know that teachers are often a source of support for both students and parents, in terms of careers information, advice and guidance and yet the majority are doing that based on lived experience alone. The world of work is changing constantly, as is the labour market and the educational pathways. </a:t>
            </a:r>
          </a:p>
          <a:p>
            <a:endParaRPr lang="en-GB"/>
          </a:p>
          <a:p>
            <a:r>
              <a:rPr lang="en-GB"/>
              <a:t>Employers are wanting to support us so that our students are able to transfer smoothly into employment.</a:t>
            </a:r>
          </a:p>
          <a:p>
            <a:endParaRPr lang="en-GB"/>
          </a:p>
          <a:p>
            <a:r>
              <a:rPr lang="en-GB"/>
              <a:t>Teacher Encounters can support both education and business sectors to improve outcomes for young people.</a:t>
            </a:r>
          </a:p>
        </p:txBody>
      </p:sp>
      <p:sp>
        <p:nvSpPr>
          <p:cNvPr id="4" name="Slide Number Placeholder 3"/>
          <p:cNvSpPr>
            <a:spLocks noGrp="1"/>
          </p:cNvSpPr>
          <p:nvPr>
            <p:ph type="sldNum" sz="quarter" idx="5"/>
          </p:nvPr>
        </p:nvSpPr>
        <p:spPr/>
        <p:txBody>
          <a:bodyPr/>
          <a:lstStyle/>
          <a:p>
            <a:fld id="{131B861F-2FAE-4D63-972D-001D63BB9461}" type="slidenum">
              <a:rPr lang="en-GB" smtClean="0"/>
              <a:t>6</a:t>
            </a:fld>
            <a:endParaRPr lang="en-GB"/>
          </a:p>
        </p:txBody>
      </p:sp>
    </p:spTree>
    <p:extLst>
      <p:ext uri="{BB962C8B-B14F-4D97-AF65-F5344CB8AC3E}">
        <p14:creationId xmlns:p14="http://schemas.microsoft.com/office/powerpoint/2010/main" val="478085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1B861F-2FAE-4D63-972D-001D63BB9461}" type="slidenum">
              <a:rPr lang="en-GB" smtClean="0"/>
              <a:t>7</a:t>
            </a:fld>
            <a:endParaRPr lang="en-GB"/>
          </a:p>
        </p:txBody>
      </p:sp>
    </p:spTree>
    <p:extLst>
      <p:ext uri="{BB962C8B-B14F-4D97-AF65-F5344CB8AC3E}">
        <p14:creationId xmlns:p14="http://schemas.microsoft.com/office/powerpoint/2010/main" val="3149839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1B861F-2FAE-4D63-972D-001D63BB9461}" type="slidenum">
              <a:rPr lang="en-GB" smtClean="0"/>
              <a:t>9</a:t>
            </a:fld>
            <a:endParaRPr lang="en-GB"/>
          </a:p>
        </p:txBody>
      </p:sp>
    </p:spTree>
    <p:extLst>
      <p:ext uri="{BB962C8B-B14F-4D97-AF65-F5344CB8AC3E}">
        <p14:creationId xmlns:p14="http://schemas.microsoft.com/office/powerpoint/2010/main" val="112389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1B861F-2FAE-4D63-972D-001D63BB9461}" type="slidenum">
              <a:rPr lang="en-GB" smtClean="0"/>
              <a:t>10</a:t>
            </a:fld>
            <a:endParaRPr lang="en-GB"/>
          </a:p>
        </p:txBody>
      </p:sp>
    </p:spTree>
    <p:extLst>
      <p:ext uri="{BB962C8B-B14F-4D97-AF65-F5344CB8AC3E}">
        <p14:creationId xmlns:p14="http://schemas.microsoft.com/office/powerpoint/2010/main" val="3091375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why should we get involved in this programme of teacher encounters?</a:t>
            </a:r>
          </a:p>
          <a:p>
            <a:endParaRPr lang="en-GB"/>
          </a:p>
          <a:p>
            <a:r>
              <a:rPr lang="en-GB" sz="1800">
                <a:effectLst/>
                <a:latin typeface="Segoe UI" panose="020B0502040204020203" pitchFamily="34" charset="0"/>
              </a:rPr>
              <a:t>By investing in teaching staff, we can benefit our students as well as contributing to whole school/college improvement and the quality of the careers provision we offer.</a:t>
            </a:r>
            <a:endParaRPr lang="en-GB"/>
          </a:p>
        </p:txBody>
      </p:sp>
      <p:sp>
        <p:nvSpPr>
          <p:cNvPr id="4" name="Slide Number Placeholder 3"/>
          <p:cNvSpPr>
            <a:spLocks noGrp="1"/>
          </p:cNvSpPr>
          <p:nvPr>
            <p:ph type="sldNum" sz="quarter" idx="5"/>
          </p:nvPr>
        </p:nvSpPr>
        <p:spPr/>
        <p:txBody>
          <a:bodyPr/>
          <a:lstStyle/>
          <a:p>
            <a:fld id="{131B861F-2FAE-4D63-972D-001D63BB9461}" type="slidenum">
              <a:rPr lang="en-GB" smtClean="0"/>
              <a:t>11</a:t>
            </a:fld>
            <a:endParaRPr lang="en-GB"/>
          </a:p>
        </p:txBody>
      </p:sp>
    </p:spTree>
    <p:extLst>
      <p:ext uri="{BB962C8B-B14F-4D97-AF65-F5344CB8AC3E}">
        <p14:creationId xmlns:p14="http://schemas.microsoft.com/office/powerpoint/2010/main" val="336847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2834198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2122980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713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528264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1691564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1691564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607985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1525324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64608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999641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65134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857218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7253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rcle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1398447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414874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246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030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ot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1452292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2346094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538523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37844-B6C1-5147-9CCD-BAFF09119696}" type="datetimeFigureOut">
              <a:rPr lang="en-US" smtClean="0"/>
              <a:t>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652FC-2AD3-0140-A404-2F85095173EC}" type="slidenum">
              <a:rPr lang="en-US" smtClean="0"/>
              <a:t>‹#›</a:t>
            </a:fld>
            <a:endParaRPr lang="en-US"/>
          </a:p>
        </p:txBody>
      </p:sp>
    </p:spTree>
    <p:extLst>
      <p:ext uri="{BB962C8B-B14F-4D97-AF65-F5344CB8AC3E}">
        <p14:creationId xmlns:p14="http://schemas.microsoft.com/office/powerpoint/2010/main" val="13720828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283419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992089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85721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99208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08140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409929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31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25504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212298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71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52826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169156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081409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60798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152532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6460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99964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6513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725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ircle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139844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414874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24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03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40992932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ot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145229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234609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53852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37844-B6C1-5147-9CCD-BAFF09119696}" type="datetimeFigureOut">
              <a:rPr lang="en-US" smtClean="0"/>
              <a:t>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652FC-2AD3-0140-A404-2F85095173EC}" type="slidenum">
              <a:rPr lang="en-US" smtClean="0"/>
              <a:t>‹#›</a:t>
            </a:fld>
            <a:endParaRPr lang="en-US"/>
          </a:p>
        </p:txBody>
      </p:sp>
    </p:spTree>
    <p:extLst>
      <p:ext uri="{BB962C8B-B14F-4D97-AF65-F5344CB8AC3E}">
        <p14:creationId xmlns:p14="http://schemas.microsoft.com/office/powerpoint/2010/main" val="137208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4099293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311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255040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2122980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heme" Target="../theme/theme2.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37844-B6C1-5147-9CCD-BAFF09119696}" type="datetimeFigureOut">
              <a:rPr lang="en-US" smtClean="0"/>
              <a:t>9/16/2022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52FC-2AD3-0140-A404-2F85095173EC}" type="slidenum">
              <a:rPr lang="en-US" smtClean="0"/>
              <a:t>‹#›</a:t>
            </a:fld>
            <a:endParaRPr lang="en-US"/>
          </a:p>
        </p:txBody>
      </p:sp>
    </p:spTree>
    <p:extLst>
      <p:ext uri="{BB962C8B-B14F-4D97-AF65-F5344CB8AC3E}">
        <p14:creationId xmlns:p14="http://schemas.microsoft.com/office/powerpoint/2010/main" val="463209247"/>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97" r:id="rId4"/>
    <p:sldLayoutId id="2147483706" r:id="rId5"/>
    <p:sldLayoutId id="2147483690" r:id="rId6"/>
    <p:sldLayoutId id="2147483685" r:id="rId7"/>
    <p:sldLayoutId id="2147483693" r:id="rId8"/>
    <p:sldLayoutId id="2147483707" r:id="rId9"/>
    <p:sldLayoutId id="2147483691" r:id="rId10"/>
    <p:sldLayoutId id="2147483686" r:id="rId11"/>
    <p:sldLayoutId id="2147483694" r:id="rId12"/>
    <p:sldLayoutId id="2147483708" r:id="rId13"/>
    <p:sldLayoutId id="2147483692" r:id="rId14"/>
    <p:sldLayoutId id="2147483687" r:id="rId15"/>
    <p:sldLayoutId id="2147483695" r:id="rId16"/>
    <p:sldLayoutId id="2147483698" r:id="rId17"/>
    <p:sldLayoutId id="2147483699" r:id="rId18"/>
    <p:sldLayoutId id="2147483688" r:id="rId19"/>
    <p:sldLayoutId id="2147483689" r:id="rId20"/>
    <p:sldLayoutId id="2147483700" r:id="rId21"/>
    <p:sldLayoutId id="2147483701" r:id="rId22"/>
    <p:sldLayoutId id="2147483696" r:id="rId23"/>
    <p:sldLayoutId id="2147483702" r:id="rId24"/>
    <p:sldLayoutId id="2147483703" r:id="rId25"/>
    <p:sldLayoutId id="2147483705" r:id="rId26"/>
    <p:sldLayoutId id="2147483704" r:id="rId27"/>
    <p:sldLayoutId id="214748367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37844-B6C1-5147-9CCD-BAFF09119696}" type="datetimeFigureOut">
              <a:rPr lang="en-US" smtClean="0"/>
              <a:t>9/16/2022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52FC-2AD3-0140-A404-2F85095173EC}" type="slidenum">
              <a:rPr lang="en-US" smtClean="0"/>
              <a:t>‹#›</a:t>
            </a:fld>
            <a:endParaRPr lang="en-US"/>
          </a:p>
        </p:txBody>
      </p:sp>
    </p:spTree>
    <p:extLst>
      <p:ext uri="{BB962C8B-B14F-4D97-AF65-F5344CB8AC3E}">
        <p14:creationId xmlns:p14="http://schemas.microsoft.com/office/powerpoint/2010/main" val="46320924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44.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027406/Young_people_s_experiences_of_careers_information__advice_and_guidance.pdf"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50DECE73-DE21-A242-B3E7-B52713DE794C}"/>
              </a:ext>
            </a:extLst>
          </p:cNvPr>
          <p:cNvSpPr txBox="1"/>
          <p:nvPr/>
        </p:nvSpPr>
        <p:spPr>
          <a:xfrm>
            <a:off x="344103" y="2229120"/>
            <a:ext cx="3499618" cy="3477875"/>
          </a:xfrm>
          <a:prstGeom prst="rect">
            <a:avLst/>
          </a:prstGeom>
          <a:noFill/>
        </p:spPr>
        <p:txBody>
          <a:bodyPr wrap="square" lIns="91440" tIns="45720" rIns="91440" bIns="45720" rtlCol="0" anchor="t">
            <a:spAutoFit/>
          </a:bodyPr>
          <a:lstStyle/>
          <a:p>
            <a:r>
              <a:rPr lang="en-US" sz="4000" b="1" dirty="0">
                <a:solidFill>
                  <a:schemeClr val="bg1"/>
                </a:solidFill>
              </a:rPr>
              <a:t>Teacher Encounters -</a:t>
            </a:r>
          </a:p>
          <a:p>
            <a:r>
              <a:rPr lang="en-US" sz="4000" b="1" dirty="0">
                <a:solidFill>
                  <a:schemeClr val="bg1"/>
                </a:solidFill>
                <a:cs typeface="Calibri"/>
              </a:rPr>
              <a:t>Subject teachers</a:t>
            </a:r>
          </a:p>
          <a:p>
            <a:endParaRPr lang="en-US" sz="2000" b="1" dirty="0">
              <a:solidFill>
                <a:schemeClr val="bg1"/>
              </a:solidFill>
            </a:endParaRPr>
          </a:p>
          <a:p>
            <a:r>
              <a:rPr lang="en-US" sz="2000" b="1" dirty="0">
                <a:solidFill>
                  <a:schemeClr val="bg1"/>
                </a:solidFill>
              </a:rPr>
              <a:t>The Careers &amp; Enterprise Company </a:t>
            </a:r>
          </a:p>
        </p:txBody>
      </p:sp>
      <p:pic>
        <p:nvPicPr>
          <p:cNvPr id="3" name="Picture 2" descr="Two people in a factory&#10;&#10;Description automatically generated with medium confidence">
            <a:extLst>
              <a:ext uri="{FF2B5EF4-FFF2-40B4-BE49-F238E27FC236}">
                <a16:creationId xmlns:a16="http://schemas.microsoft.com/office/drawing/2014/main" id="{384A9910-FD97-BA43-8E78-9D8B8AA49024}"/>
              </a:ext>
            </a:extLst>
          </p:cNvPr>
          <p:cNvPicPr>
            <a:picLocks noChangeAspect="1"/>
          </p:cNvPicPr>
          <p:nvPr/>
        </p:nvPicPr>
        <p:blipFill rotWithShape="1">
          <a:blip r:embed="rId3"/>
          <a:srcRect l="23157" r="-1"/>
          <a:stretch/>
        </p:blipFill>
        <p:spPr>
          <a:xfrm>
            <a:off x="4287187" y="0"/>
            <a:ext cx="7904813" cy="6858000"/>
          </a:xfrm>
          <a:prstGeom prst="rect">
            <a:avLst/>
          </a:prstGeom>
        </p:spPr>
      </p:pic>
    </p:spTree>
    <p:extLst>
      <p:ext uri="{BB962C8B-B14F-4D97-AF65-F5344CB8AC3E}">
        <p14:creationId xmlns:p14="http://schemas.microsoft.com/office/powerpoint/2010/main" val="580396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DE2CAB-53B6-9471-D46F-0261F3D1CA46}"/>
              </a:ext>
            </a:extLst>
          </p:cNvPr>
          <p:cNvSpPr txBox="1"/>
          <p:nvPr/>
        </p:nvSpPr>
        <p:spPr>
          <a:xfrm>
            <a:off x="1127198" y="637706"/>
            <a:ext cx="7054694" cy="584775"/>
          </a:xfrm>
          <a:prstGeom prst="rect">
            <a:avLst/>
          </a:prstGeom>
          <a:noFill/>
        </p:spPr>
        <p:txBody>
          <a:bodyPr wrap="square" lIns="91440" tIns="45720" rIns="91440" bIns="45720" anchor="t">
            <a:spAutoFit/>
          </a:bodyPr>
          <a:lstStyle/>
          <a:p>
            <a:pPr>
              <a:defRPr/>
            </a:pPr>
            <a:endParaRPr lang="en-GB" sz="3200">
              <a:solidFill>
                <a:schemeClr val="bg1"/>
              </a:solidFill>
              <a:cs typeface="Calibri"/>
            </a:endParaRPr>
          </a:p>
        </p:txBody>
      </p:sp>
      <p:sp>
        <p:nvSpPr>
          <p:cNvPr id="4" name="TextBox 3">
            <a:extLst>
              <a:ext uri="{FF2B5EF4-FFF2-40B4-BE49-F238E27FC236}">
                <a16:creationId xmlns:a16="http://schemas.microsoft.com/office/drawing/2014/main" id="{C5F78D41-B272-A672-B712-30E55F3FDD8D}"/>
              </a:ext>
            </a:extLst>
          </p:cNvPr>
          <p:cNvSpPr txBox="1"/>
          <p:nvPr/>
        </p:nvSpPr>
        <p:spPr>
          <a:xfrm>
            <a:off x="654099" y="550448"/>
            <a:ext cx="7218886" cy="6494085"/>
          </a:xfrm>
          <a:prstGeom prst="rect">
            <a:avLst/>
          </a:prstGeom>
          <a:noFill/>
        </p:spPr>
        <p:txBody>
          <a:bodyPr wrap="square" lIns="91440" tIns="45720" rIns="91440" bIns="45720" rtlCol="0" anchor="t">
            <a:spAutoFit/>
          </a:bodyPr>
          <a:lstStyle/>
          <a:p>
            <a:r>
              <a:rPr lang="en-GB" sz="3600" b="1" dirty="0">
                <a:solidFill>
                  <a:schemeClr val="bg1"/>
                </a:solidFill>
                <a:ea typeface="+mn-lt"/>
                <a:cs typeface="+mn-lt"/>
              </a:rPr>
              <a:t>You can use these insights to:</a:t>
            </a:r>
          </a:p>
          <a:p>
            <a:endParaRPr lang="en-GB" sz="2800" b="1" dirty="0">
              <a:solidFill>
                <a:schemeClr val="bg1"/>
              </a:solidFill>
              <a:ea typeface="+mn-lt"/>
              <a:cs typeface="+mn-lt"/>
            </a:endParaRPr>
          </a:p>
          <a:p>
            <a:endParaRPr lang="en-GB" sz="3200" b="1" dirty="0">
              <a:solidFill>
                <a:schemeClr val="bg1"/>
              </a:solidFill>
              <a:ea typeface="+mn-lt"/>
              <a:cs typeface="+mn-lt"/>
            </a:endParaRPr>
          </a:p>
          <a:p>
            <a:pPr marL="342900" indent="-342900">
              <a:buFont typeface="Arial"/>
              <a:buChar char="•"/>
            </a:pPr>
            <a:r>
              <a:rPr lang="en-GB" sz="2400" dirty="0">
                <a:solidFill>
                  <a:schemeClr val="bg1"/>
                </a:solidFill>
                <a:ea typeface="+mn-lt"/>
                <a:cs typeface="+mn-lt"/>
              </a:rPr>
              <a:t>Inspire your students to positive outcomes</a:t>
            </a:r>
          </a:p>
          <a:p>
            <a:pPr marL="342900" indent="-342900">
              <a:buFont typeface="Arial"/>
              <a:buChar char="•"/>
            </a:pPr>
            <a:endParaRPr lang="en-GB" sz="2400" dirty="0">
              <a:solidFill>
                <a:schemeClr val="bg1"/>
              </a:solidFill>
              <a:ea typeface="+mn-lt"/>
              <a:cs typeface="+mn-lt"/>
            </a:endParaRPr>
          </a:p>
          <a:p>
            <a:pPr marL="342900" indent="-342900">
              <a:buFont typeface="Arial"/>
              <a:buChar char="•"/>
            </a:pPr>
            <a:r>
              <a:rPr lang="en-GB" sz="2400" dirty="0">
                <a:solidFill>
                  <a:schemeClr val="bg1"/>
                </a:solidFill>
                <a:ea typeface="+mn-lt"/>
                <a:cs typeface="+mn-lt"/>
              </a:rPr>
              <a:t>Effectively support all students to take their next best step</a:t>
            </a:r>
          </a:p>
          <a:p>
            <a:pPr marL="342900" indent="-342900">
              <a:buFont typeface="Arial"/>
              <a:buChar char="•"/>
            </a:pPr>
            <a:endParaRPr lang="en-GB" sz="2400" dirty="0">
              <a:solidFill>
                <a:schemeClr val="bg1"/>
              </a:solidFill>
              <a:ea typeface="+mn-lt"/>
              <a:cs typeface="+mn-lt"/>
            </a:endParaRPr>
          </a:p>
          <a:p>
            <a:pPr marL="342900" indent="-342900">
              <a:buFont typeface="Arial"/>
              <a:buChar char="•"/>
            </a:pPr>
            <a:r>
              <a:rPr lang="en-GB" sz="2400" dirty="0">
                <a:solidFill>
                  <a:schemeClr val="bg1"/>
                </a:solidFill>
                <a:ea typeface="+mn-lt"/>
                <a:cs typeface="+mn-lt"/>
              </a:rPr>
              <a:t>Apply industry context to curriculum development and lesson planning</a:t>
            </a:r>
          </a:p>
          <a:p>
            <a:pPr marL="342900" indent="-342900">
              <a:buFont typeface="Arial"/>
              <a:buChar char="•"/>
            </a:pPr>
            <a:endParaRPr lang="en-GB" sz="2400" dirty="0">
              <a:solidFill>
                <a:schemeClr val="bg1"/>
              </a:solidFill>
              <a:ea typeface="+mn-lt"/>
              <a:cs typeface="+mn-lt"/>
            </a:endParaRPr>
          </a:p>
          <a:p>
            <a:pPr marL="342900" indent="-342900">
              <a:buFont typeface="Arial"/>
              <a:buChar char="•"/>
            </a:pPr>
            <a:r>
              <a:rPr lang="en-GB" sz="2400" dirty="0">
                <a:solidFill>
                  <a:schemeClr val="bg1"/>
                </a:solidFill>
                <a:ea typeface="+mn-lt"/>
                <a:cs typeface="+mn-lt"/>
              </a:rPr>
              <a:t>Fully and meaningfully embed careers in the curriculum</a:t>
            </a:r>
          </a:p>
          <a:p>
            <a:pPr marL="342900" indent="-342900">
              <a:buFont typeface="Arial"/>
              <a:buChar char="•"/>
            </a:pPr>
            <a:endParaRPr lang="en-GB" sz="2000" dirty="0">
              <a:solidFill>
                <a:schemeClr val="bg1"/>
              </a:solidFill>
              <a:ea typeface="+mn-lt"/>
              <a:cs typeface="+mn-lt"/>
            </a:endParaRPr>
          </a:p>
          <a:p>
            <a:pPr marL="342900" indent="-342900">
              <a:buFont typeface="Arial"/>
              <a:buChar char="•"/>
            </a:pPr>
            <a:endParaRPr lang="en-GB" sz="2000" dirty="0">
              <a:solidFill>
                <a:schemeClr val="bg1"/>
              </a:solidFill>
              <a:cs typeface="Calibri" panose="020F0502020204030204"/>
            </a:endParaRPr>
          </a:p>
          <a:p>
            <a:endParaRPr lang="en-GB" sz="2000" dirty="0">
              <a:solidFill>
                <a:schemeClr val="bg1"/>
              </a:solidFill>
              <a:ea typeface="+mn-lt"/>
              <a:cs typeface="+mn-lt"/>
            </a:endParaRPr>
          </a:p>
          <a:p>
            <a:endParaRPr lang="en-GB" sz="2000" b="1" dirty="0">
              <a:solidFill>
                <a:schemeClr val="bg1"/>
              </a:solidFill>
              <a:ea typeface="+mn-lt"/>
              <a:cs typeface="+mn-lt"/>
            </a:endParaRPr>
          </a:p>
        </p:txBody>
      </p:sp>
    </p:spTree>
    <p:extLst>
      <p:ext uri="{BB962C8B-B14F-4D97-AF65-F5344CB8AC3E}">
        <p14:creationId xmlns:p14="http://schemas.microsoft.com/office/powerpoint/2010/main" val="114819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28B7E4-B32C-26A5-4FEC-2D4176BFB911}"/>
              </a:ext>
            </a:extLst>
          </p:cNvPr>
          <p:cNvSpPr txBox="1"/>
          <p:nvPr/>
        </p:nvSpPr>
        <p:spPr>
          <a:xfrm>
            <a:off x="656019" y="2554605"/>
            <a:ext cx="5439981" cy="1323439"/>
          </a:xfrm>
          <a:prstGeom prst="rect">
            <a:avLst/>
          </a:prstGeom>
          <a:noFill/>
        </p:spPr>
        <p:txBody>
          <a:bodyPr wrap="square" rtlCol="0">
            <a:spAutoFit/>
          </a:bodyPr>
          <a:lstStyle/>
          <a:p>
            <a:r>
              <a:rPr lang="en-GB" sz="4000" b="1">
                <a:solidFill>
                  <a:schemeClr val="bg1"/>
                </a:solidFill>
              </a:rPr>
              <a:t>Why get involved in Teacher Encounters?</a:t>
            </a:r>
          </a:p>
        </p:txBody>
      </p:sp>
    </p:spTree>
    <p:extLst>
      <p:ext uri="{BB962C8B-B14F-4D97-AF65-F5344CB8AC3E}">
        <p14:creationId xmlns:p14="http://schemas.microsoft.com/office/powerpoint/2010/main" val="200430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F56DDB-259C-90D5-9B7B-7E2E49792453}"/>
              </a:ext>
            </a:extLst>
          </p:cNvPr>
          <p:cNvSpPr txBox="1"/>
          <p:nvPr/>
        </p:nvSpPr>
        <p:spPr>
          <a:xfrm>
            <a:off x="522105" y="440001"/>
            <a:ext cx="7643487" cy="6186309"/>
          </a:xfrm>
          <a:prstGeom prst="rect">
            <a:avLst/>
          </a:prstGeom>
          <a:noFill/>
        </p:spPr>
        <p:txBody>
          <a:bodyPr wrap="square" lIns="91440" tIns="45720" rIns="91440" bIns="45720" anchor="t">
            <a:spAutoFit/>
          </a:bodyPr>
          <a:lstStyle/>
          <a:p>
            <a:pPr algn="l" rtl="0" fontAlgn="base"/>
            <a:r>
              <a:rPr lang="en-GB" sz="3600" b="1" i="0" dirty="0">
                <a:solidFill>
                  <a:srgbClr val="00A9A9"/>
                </a:solidFill>
                <a:effectLst/>
              </a:rPr>
              <a:t>Benefits for </a:t>
            </a:r>
            <a:r>
              <a:rPr lang="en-GB" sz="3600" b="1" dirty="0">
                <a:solidFill>
                  <a:srgbClr val="00A9A9"/>
                </a:solidFill>
              </a:rPr>
              <a:t>you</a:t>
            </a:r>
            <a:r>
              <a:rPr lang="en-GB" sz="3600" b="1" i="0" dirty="0">
                <a:solidFill>
                  <a:srgbClr val="00A9A9"/>
                </a:solidFill>
                <a:effectLst/>
              </a:rPr>
              <a:t>:</a:t>
            </a:r>
            <a:r>
              <a:rPr lang="en-GB" sz="3600" b="0" i="0" dirty="0">
                <a:solidFill>
                  <a:srgbClr val="00A9A9"/>
                </a:solidFill>
                <a:effectLst/>
              </a:rPr>
              <a:t> </a:t>
            </a:r>
          </a:p>
          <a:p>
            <a:pPr algn="l" rtl="0" fontAlgn="base"/>
            <a:endParaRPr lang="en-GB" sz="2400" b="0" i="0">
              <a:solidFill>
                <a:srgbClr val="000000"/>
              </a:solidFill>
              <a:effectLst/>
            </a:endParaRPr>
          </a:p>
          <a:p>
            <a:pPr marL="342900" indent="-342900" fontAlgn="base">
              <a:buFont typeface="Arial" panose="020B0604020202020204" pitchFamily="34" charset="0"/>
              <a:buChar char="•"/>
            </a:pPr>
            <a:r>
              <a:rPr lang="en-GB" sz="2400" dirty="0">
                <a:solidFill>
                  <a:srgbClr val="000000"/>
                </a:solidFill>
              </a:rPr>
              <a:t>Enhanced curriculum delivery and engagement</a:t>
            </a:r>
            <a:endParaRPr lang="en-GB" sz="2400" dirty="0">
              <a:solidFill>
                <a:srgbClr val="000000"/>
              </a:solidFill>
              <a:ea typeface="Calibri"/>
              <a:cs typeface="Calibri"/>
            </a:endParaRPr>
          </a:p>
          <a:p>
            <a:pPr fontAlgn="base"/>
            <a:endParaRPr lang="en-GB" sz="2400">
              <a:solidFill>
                <a:srgbClr val="000000"/>
              </a:solidFill>
            </a:endParaRPr>
          </a:p>
          <a:p>
            <a:pPr marL="342900" indent="-342900" fontAlgn="base">
              <a:buFont typeface="Arial" panose="020B0604020202020204" pitchFamily="34" charset="0"/>
              <a:buChar char="•"/>
            </a:pPr>
            <a:r>
              <a:rPr lang="en-GB" sz="2400" dirty="0">
                <a:solidFill>
                  <a:srgbClr val="000000"/>
                </a:solidFill>
              </a:rPr>
              <a:t>Increased confidence and knowledge to advise or signpost students and articulate all available pathways with equity and without bias </a:t>
            </a:r>
          </a:p>
          <a:p>
            <a:pPr marL="342900" indent="-342900" fontAlgn="base">
              <a:buFont typeface="Arial" panose="020B0604020202020204" pitchFamily="34" charset="0"/>
              <a:buChar char="•"/>
            </a:pPr>
            <a:endParaRPr lang="en-GB" sz="2400">
              <a:solidFill>
                <a:srgbClr val="000000"/>
              </a:solidFill>
              <a:ea typeface="Calibri" panose="020F0502020204030204"/>
              <a:cs typeface="Calibri" panose="020F0502020204030204"/>
            </a:endParaRPr>
          </a:p>
          <a:p>
            <a:pPr marL="342900" indent="-342900" fontAlgn="base">
              <a:buFont typeface="Arial" panose="020B0604020202020204" pitchFamily="34" charset="0"/>
              <a:buChar char="•"/>
            </a:pPr>
            <a:r>
              <a:rPr lang="en-GB" sz="2400" dirty="0">
                <a:solidFill>
                  <a:srgbClr val="000000"/>
                </a:solidFill>
              </a:rPr>
              <a:t>Broadened subject experience, depth and range of knowledge to inform quality teaching practice </a:t>
            </a:r>
            <a:endParaRPr lang="en-GB" sz="2400" dirty="0">
              <a:solidFill>
                <a:srgbClr val="000000"/>
              </a:solidFill>
              <a:cs typeface="Calibri"/>
            </a:endParaRPr>
          </a:p>
          <a:p>
            <a:pPr marL="342900" indent="-342900" fontAlgn="base">
              <a:buFont typeface="Arial" panose="020B0604020202020204" pitchFamily="34" charset="0"/>
              <a:buChar char="•"/>
            </a:pPr>
            <a:endParaRPr lang="en-GB" sz="2400">
              <a:solidFill>
                <a:srgbClr val="000000"/>
              </a:solidFill>
            </a:endParaRPr>
          </a:p>
          <a:p>
            <a:pPr marL="342900" indent="-342900" fontAlgn="base">
              <a:buFont typeface="Arial" panose="020B0604020202020204" pitchFamily="34" charset="0"/>
              <a:buChar char="•"/>
            </a:pPr>
            <a:r>
              <a:rPr lang="en-GB" sz="2400" dirty="0">
                <a:solidFill>
                  <a:srgbClr val="000000"/>
                </a:solidFill>
              </a:rPr>
              <a:t>A unique opportunity for experiential learning </a:t>
            </a:r>
            <a:endParaRPr lang="en-GB" sz="2400" dirty="0">
              <a:solidFill>
                <a:srgbClr val="000000"/>
              </a:solidFill>
              <a:ea typeface="Calibri"/>
              <a:cs typeface="Calibri"/>
            </a:endParaRPr>
          </a:p>
          <a:p>
            <a:pPr marL="342900" indent="-342900" fontAlgn="base">
              <a:buFont typeface="Arial" panose="020B0604020202020204" pitchFamily="34" charset="0"/>
              <a:buChar char="•"/>
            </a:pPr>
            <a:endParaRPr lang="en-GB" sz="2400">
              <a:solidFill>
                <a:srgbClr val="000000"/>
              </a:solidFill>
            </a:endParaRPr>
          </a:p>
          <a:p>
            <a:pPr marL="342900" indent="-342900" fontAlgn="base">
              <a:buFont typeface="Arial" panose="020B0604020202020204" pitchFamily="34" charset="0"/>
              <a:buChar char="•"/>
            </a:pPr>
            <a:r>
              <a:rPr lang="en-GB" sz="2400" dirty="0">
                <a:solidFill>
                  <a:srgbClr val="000000"/>
                </a:solidFill>
              </a:rPr>
              <a:t>A valuable opportunity to develop and sustain meaningful contact with employers to enhance the curriculum </a:t>
            </a:r>
            <a:endParaRPr lang="en-GB" sz="2400" b="0" i="0" dirty="0">
              <a:solidFill>
                <a:srgbClr val="000000"/>
              </a:solidFill>
              <a:effectLst/>
              <a:ea typeface="Calibri"/>
              <a:cs typeface="Calibri"/>
            </a:endParaRPr>
          </a:p>
        </p:txBody>
      </p:sp>
    </p:spTree>
    <p:extLst>
      <p:ext uri="{BB962C8B-B14F-4D97-AF65-F5344CB8AC3E}">
        <p14:creationId xmlns:p14="http://schemas.microsoft.com/office/powerpoint/2010/main" val="125764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F56DDB-259C-90D5-9B7B-7E2E49792453}"/>
              </a:ext>
            </a:extLst>
          </p:cNvPr>
          <p:cNvSpPr txBox="1"/>
          <p:nvPr/>
        </p:nvSpPr>
        <p:spPr>
          <a:xfrm>
            <a:off x="577591" y="589054"/>
            <a:ext cx="7576812" cy="6186309"/>
          </a:xfrm>
          <a:prstGeom prst="rect">
            <a:avLst/>
          </a:prstGeom>
          <a:noFill/>
        </p:spPr>
        <p:txBody>
          <a:bodyPr wrap="square" lIns="91440" tIns="45720" rIns="91440" bIns="45720" anchor="t">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A9A9"/>
                </a:solidFill>
                <a:effectLst/>
                <a:uLnTx/>
                <a:uFillTx/>
                <a:latin typeface="Calibri" panose="020F0502020204030204"/>
                <a:ea typeface="+mn-ea"/>
                <a:cs typeface="+mn-cs"/>
              </a:rPr>
              <a:t>Benefits for </a:t>
            </a:r>
            <a:r>
              <a:rPr lang="en-GB" sz="3600" b="1" dirty="0">
                <a:solidFill>
                  <a:srgbClr val="00A9A9"/>
                </a:solidFill>
                <a:latin typeface="Calibri" panose="020F0502020204030204"/>
              </a:rPr>
              <a:t>your</a:t>
            </a:r>
            <a:r>
              <a:rPr kumimoji="0" lang="en-GB" sz="3600" b="1" i="0" u="none" strike="noStrike" kern="1200" cap="none" spc="0" normalizeH="0" baseline="0" noProof="0" dirty="0">
                <a:ln>
                  <a:noFill/>
                </a:ln>
                <a:solidFill>
                  <a:srgbClr val="00A9A9"/>
                </a:solidFill>
                <a:effectLst/>
                <a:uLnTx/>
                <a:uFillTx/>
                <a:latin typeface="Calibri" panose="020F0502020204030204"/>
                <a:ea typeface="+mn-ea"/>
                <a:cs typeface="+mn-cs"/>
              </a:rPr>
              <a:t> students:</a:t>
            </a:r>
            <a:r>
              <a:rPr kumimoji="0" lang="en-GB" sz="3600" b="0" i="0" u="none" strike="noStrike" kern="1200" cap="none" spc="0" normalizeH="0" baseline="0" noProof="0" dirty="0">
                <a:ln>
                  <a:noFill/>
                </a:ln>
                <a:solidFill>
                  <a:srgbClr val="00A9A9"/>
                </a:solidFill>
                <a:effectLst/>
                <a:uLnTx/>
                <a:uFillTx/>
                <a:latin typeface="Calibri" panose="020F0502020204030204"/>
                <a:ea typeface="+mn-ea"/>
                <a:cs typeface="+mn-cs"/>
              </a:rPr>
              <a:t>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indent="-342900" fontAlgn="base">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Increased opportunities to engage impactfully with employers</a:t>
            </a:r>
            <a:r>
              <a:rPr lang="en-GB" sz="2400" dirty="0">
                <a:solidFill>
                  <a:srgbClr val="000000"/>
                </a:solidFill>
                <a:latin typeface="Calibri" panose="020F0502020204030204"/>
              </a:rPr>
              <a:t>, raising aspirations </a:t>
            </a:r>
            <a:endParaRPr lang="en-GB" sz="2400" dirty="0">
              <a:solidFill>
                <a:srgbClr val="000000"/>
              </a:solidFill>
              <a:latin typeface="Calibri" panose="020F0502020204030204"/>
              <a:cs typeface="Calibri"/>
            </a:endParaRPr>
          </a:p>
          <a:p>
            <a:pPr marL="342900" indent="-342900" fontAlgn="base">
              <a:buFont typeface="Arial" panose="020B0604020202020204" pitchFamily="34" charset="0"/>
              <a:buChar char="•"/>
              <a:defRPr/>
            </a:pPr>
            <a:endParaRPr lang="en-GB" sz="2400">
              <a:solidFill>
                <a:srgbClr val="000000"/>
              </a:solidFill>
              <a:latin typeface="Calibri" panose="020F0502020204030204"/>
              <a:cs typeface="Calibri" panose="020F0502020204030204"/>
            </a:endParaRPr>
          </a:p>
          <a:p>
            <a:pPr marL="342900" marR="0" lvl="0" indent="-34290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Valuable opportunities to recognise and articulate the skills employers value</a:t>
            </a:r>
            <a:r>
              <a:rPr lang="en-GB" sz="2400" dirty="0">
                <a:solidFill>
                  <a:srgbClr val="000000"/>
                </a:solidFill>
                <a:latin typeface="Calibri" panose="020F0502020204030204"/>
              </a:rPr>
              <a:t> </a:t>
            </a:r>
            <a:endParaRPr lang="en-GB" sz="2400" b="0" i="0" u="none" strike="noStrike" kern="1200" cap="none" spc="0" normalizeH="0" baseline="0" noProof="0" dirty="0">
              <a:ln>
                <a:noFill/>
              </a:ln>
              <a:solidFill>
                <a:srgbClr val="000000"/>
              </a:solidFill>
              <a:effectLst/>
              <a:uLnTx/>
              <a:uFillTx/>
              <a:latin typeface="Calibri" panose="020F0502020204030204"/>
              <a:cs typeface="Calibri"/>
            </a:endParaRPr>
          </a:p>
          <a:p>
            <a:pPr marL="342900" marR="0" lvl="0" indent="-34290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indent="-342900" fontAlgn="base">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Increased progress through the creation of innovative and relevant learning opportunities</a:t>
            </a:r>
            <a:r>
              <a:rPr lang="en-GB" sz="2400" dirty="0">
                <a:solidFill>
                  <a:srgbClr val="000000"/>
                </a:solidFill>
                <a:latin typeface="Calibri" panose="020F0502020204030204"/>
              </a:rPr>
              <a:t>  </a:t>
            </a:r>
            <a:endParaRPr lang="en-GB" sz="2400" b="0" i="0" u="none" strike="noStrike" kern="1200" cap="none" spc="0" normalizeH="0" baseline="0" noProof="0" dirty="0">
              <a:ln>
                <a:noFill/>
              </a:ln>
              <a:solidFill>
                <a:srgbClr val="000000"/>
              </a:solidFill>
              <a:effectLst/>
              <a:uLnTx/>
              <a:uFillTx/>
              <a:latin typeface="Calibri" panose="020F0502020204030204"/>
              <a:cs typeface="Calibri"/>
            </a:endParaRPr>
          </a:p>
          <a:p>
            <a:pPr marL="342900" marR="0" lvl="0" indent="-34290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indent="-342900" fontAlgn="base">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Improved understanding of the relevance of the curriculum to their future employment</a:t>
            </a:r>
            <a:r>
              <a:rPr lang="en-GB" sz="2400" dirty="0">
                <a:solidFill>
                  <a:srgbClr val="000000"/>
                </a:solidFill>
                <a:latin typeface="Calibri" panose="020F0502020204030204"/>
              </a:rPr>
              <a:t> </a:t>
            </a:r>
            <a:endParaRPr lang="en-GB" sz="2400" dirty="0">
              <a:solidFill>
                <a:srgbClr val="000000"/>
              </a:solidFill>
              <a:latin typeface="Calibri" panose="020F0502020204030204"/>
              <a:cs typeface="Calibri"/>
            </a:endParaRPr>
          </a:p>
          <a:p>
            <a:pPr marL="342900" marR="0" lvl="0" indent="-342900" algn="l" defTabSz="457200">
              <a:lnSpc>
                <a:spcPct val="100000"/>
              </a:lnSpc>
              <a:spcBef>
                <a:spcPts val="0"/>
              </a:spcBef>
              <a:spcAft>
                <a:spcPts val="0"/>
              </a:spcAft>
              <a:buClrTx/>
              <a:buSzTx/>
              <a:buFont typeface="Arial" panose="020B0604020202020204" pitchFamily="34" charset="0"/>
              <a:buChar char="•"/>
              <a:tabLst/>
              <a:defRPr/>
            </a:pPr>
            <a:endParaRPr lang="en-GB" sz="2400" b="0" i="0" u="none" strike="noStrike" kern="1200" cap="none" spc="0" normalizeH="0" baseline="0" noProof="0">
              <a:ln>
                <a:noFill/>
              </a:ln>
              <a:solidFill>
                <a:srgbClr val="000000"/>
              </a:solidFill>
              <a:effectLst/>
              <a:uLnTx/>
              <a:uFillTx/>
              <a:latin typeface="Calibri" panose="020F0502020204030204"/>
              <a:cs typeface="Calibri"/>
            </a:endParaRPr>
          </a:p>
          <a:p>
            <a:pPr marL="342900" indent="-342900">
              <a:buFont typeface="Arial" panose="020B0604020202020204" pitchFamily="34" charset="0"/>
              <a:buChar char="•"/>
              <a:defRPr/>
            </a:pPr>
            <a:r>
              <a:rPr lang="en-GB" sz="2400" dirty="0">
                <a:solidFill>
                  <a:srgbClr val="000000"/>
                </a:solidFill>
                <a:latin typeface="Calibri" panose="020F0502020204030204"/>
                <a:cs typeface="Calibri"/>
              </a:rPr>
              <a:t>Reaching their full potential in sustained destinations</a:t>
            </a:r>
          </a:p>
          <a:p>
            <a:pPr marL="342900" indent="-342900">
              <a:buFont typeface="Arial" panose="020B0604020202020204" pitchFamily="34" charset="0"/>
              <a:buChar char="•"/>
              <a:defRPr/>
            </a:pPr>
            <a:endParaRPr lang="en-GB" sz="2400">
              <a:solidFill>
                <a:srgbClr val="000000"/>
              </a:solidFill>
              <a:latin typeface="Calibri" panose="020F0502020204030204"/>
              <a:cs typeface="Calibri"/>
            </a:endParaRPr>
          </a:p>
        </p:txBody>
      </p:sp>
    </p:spTree>
    <p:extLst>
      <p:ext uri="{BB962C8B-B14F-4D97-AF65-F5344CB8AC3E}">
        <p14:creationId xmlns:p14="http://schemas.microsoft.com/office/powerpoint/2010/main" val="75272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72E6B676-23D8-FC41-BB7E-D59154DB247F}"/>
              </a:ext>
            </a:extLst>
          </p:cNvPr>
          <p:cNvPicPr>
            <a:picLocks noChangeAspect="1"/>
          </p:cNvPicPr>
          <p:nvPr/>
        </p:nvPicPr>
        <p:blipFill>
          <a:blip r:embed="rId2"/>
          <a:stretch>
            <a:fillRect/>
          </a:stretch>
        </p:blipFill>
        <p:spPr>
          <a:xfrm>
            <a:off x="9912348" y="296863"/>
            <a:ext cx="1908176" cy="772435"/>
          </a:xfrm>
          <a:prstGeom prst="rect">
            <a:avLst/>
          </a:prstGeom>
        </p:spPr>
      </p:pic>
      <p:sp>
        <p:nvSpPr>
          <p:cNvPr id="6" name="Text Placeholder 2">
            <a:extLst>
              <a:ext uri="{FF2B5EF4-FFF2-40B4-BE49-F238E27FC236}">
                <a16:creationId xmlns:a16="http://schemas.microsoft.com/office/drawing/2014/main" id="{18EEC401-D139-5A40-907D-8374E0D10AAF}"/>
              </a:ext>
            </a:extLst>
          </p:cNvPr>
          <p:cNvSpPr txBox="1">
            <a:spLocks/>
          </p:cNvSpPr>
          <p:nvPr/>
        </p:nvSpPr>
        <p:spPr>
          <a:xfrm>
            <a:off x="2565678" y="1607612"/>
            <a:ext cx="7532479" cy="3632877"/>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GB" sz="3200" b="1" dirty="0">
                <a:solidFill>
                  <a:srgbClr val="FFFFFF"/>
                </a:solidFill>
                <a:ea typeface="+mn-lt"/>
                <a:cs typeface="+mn-lt"/>
              </a:rPr>
              <a:t>The biggest takeaway was finding out about the opportunities for students with a range of attainments. </a:t>
            </a:r>
            <a:endParaRPr lang="en-US" b="1" dirty="0">
              <a:solidFill>
                <a:srgbClr val="FFFFFF"/>
              </a:solidFill>
              <a:ea typeface="+mn-lt"/>
              <a:cs typeface="+mn-lt"/>
            </a:endParaRPr>
          </a:p>
          <a:p>
            <a:pPr marL="0" indent="0">
              <a:lnSpc>
                <a:spcPct val="100000"/>
              </a:lnSpc>
              <a:buNone/>
              <a:defRPr/>
            </a:pPr>
            <a:r>
              <a:rPr lang="en-GB" sz="3200" b="1" dirty="0">
                <a:solidFill>
                  <a:srgbClr val="FFFFFF"/>
                </a:solidFill>
                <a:ea typeface="+mn-lt"/>
                <a:cs typeface="+mn-lt"/>
              </a:rPr>
              <a:t>Apprenticeships have moved on so much since I left school and I feel well placed to support all my students with a route to their career other than a degree.</a:t>
            </a:r>
          </a:p>
          <a:p>
            <a:pPr marL="0" indent="0">
              <a:lnSpc>
                <a:spcPct val="100000"/>
              </a:lnSpc>
              <a:buNone/>
              <a:defRPr/>
            </a:pPr>
            <a:r>
              <a:rPr lang="en-GB" sz="1600" b="1" dirty="0">
                <a:solidFill>
                  <a:srgbClr val="FFFFFF"/>
                </a:solidFill>
                <a:ea typeface="+mn-lt"/>
                <a:cs typeface="+mn-lt"/>
              </a:rPr>
              <a:t>Dr Lisa Holloway</a:t>
            </a:r>
            <a:br>
              <a:rPr lang="en-GB" sz="1600" b="1" dirty="0">
                <a:solidFill>
                  <a:srgbClr val="FFFFFF"/>
                </a:solidFill>
                <a:ea typeface="+mn-lt"/>
                <a:cs typeface="+mn-lt"/>
              </a:rPr>
            </a:br>
            <a:r>
              <a:rPr lang="en-GB" sz="1600" b="1" dirty="0">
                <a:solidFill>
                  <a:srgbClr val="FFFFFF"/>
                </a:solidFill>
                <a:ea typeface="+mn-lt"/>
                <a:cs typeface="+mn-lt"/>
              </a:rPr>
              <a:t>KS3 Science Teacher and Chemistry Specialist for KS4/5</a:t>
            </a:r>
            <a:br>
              <a:rPr lang="en-GB" sz="1600" b="1" dirty="0">
                <a:solidFill>
                  <a:srgbClr val="FFFFFF"/>
                </a:solidFill>
                <a:ea typeface="+mn-lt"/>
                <a:cs typeface="+mn-lt"/>
              </a:rPr>
            </a:br>
            <a:r>
              <a:rPr lang="en-GB" sz="1600" b="1" dirty="0">
                <a:solidFill>
                  <a:srgbClr val="FFFFFF"/>
                </a:solidFill>
                <a:ea typeface="+mn-lt"/>
                <a:cs typeface="+mn-lt"/>
              </a:rPr>
              <a:t>Sandhurst School</a:t>
            </a:r>
            <a:endParaRPr lang="en-US" sz="1600" b="1" dirty="0">
              <a:solidFill>
                <a:schemeClr val="bg1"/>
              </a:solidFill>
              <a:ea typeface="+mn-lt"/>
              <a:cs typeface="+mn-lt"/>
            </a:endParaRPr>
          </a:p>
          <a:p>
            <a:pPr marL="0" indent="0">
              <a:lnSpc>
                <a:spcPct val="100000"/>
              </a:lnSpc>
              <a:buNone/>
              <a:defRPr/>
            </a:pPr>
            <a:endParaRPr lang="en-GB" sz="3200" b="1" dirty="0">
              <a:solidFill>
                <a:srgbClr val="FFFFFF"/>
              </a:solidFill>
              <a:ea typeface="+mn-lt"/>
              <a:cs typeface="+mn-lt"/>
            </a:endParaRPr>
          </a:p>
          <a:p>
            <a:pPr marL="0" indent="0">
              <a:lnSpc>
                <a:spcPct val="100000"/>
              </a:lnSpc>
              <a:buNone/>
              <a:defRPr/>
            </a:pPr>
            <a:endParaRPr lang="en-GB" sz="3200" b="1" dirty="0">
              <a:solidFill>
                <a:srgbClr val="FFFFFF"/>
              </a:solidFill>
              <a:ea typeface="+mn-lt"/>
              <a:cs typeface="+mn-lt"/>
            </a:endParaRPr>
          </a:p>
        </p:txBody>
      </p:sp>
      <p:pic>
        <p:nvPicPr>
          <p:cNvPr id="10" name="Graphic 9" descr="Open quotation mark with solid fill">
            <a:extLst>
              <a:ext uri="{FF2B5EF4-FFF2-40B4-BE49-F238E27FC236}">
                <a16:creationId xmlns:a16="http://schemas.microsoft.com/office/drawing/2014/main" id="{421E44FF-7A8B-9E42-AE72-299153997A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318" y="-562230"/>
            <a:ext cx="3025013" cy="3025013"/>
          </a:xfrm>
          <a:prstGeom prst="rect">
            <a:avLst/>
          </a:prstGeom>
        </p:spPr>
      </p:pic>
      <p:pic>
        <p:nvPicPr>
          <p:cNvPr id="11" name="Graphic 10" descr="Open quotation mark with solid fill">
            <a:extLst>
              <a:ext uri="{FF2B5EF4-FFF2-40B4-BE49-F238E27FC236}">
                <a16:creationId xmlns:a16="http://schemas.microsoft.com/office/drawing/2014/main" id="{4A98658B-1E1D-EA4B-B7FE-4E9F4A0B6F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469756" y="4310201"/>
            <a:ext cx="3025013" cy="3025013"/>
          </a:xfrm>
          <a:prstGeom prst="rect">
            <a:avLst/>
          </a:prstGeom>
        </p:spPr>
      </p:pic>
      <p:sp>
        <p:nvSpPr>
          <p:cNvPr id="2" name="Rectangle 1">
            <a:extLst>
              <a:ext uri="{FF2B5EF4-FFF2-40B4-BE49-F238E27FC236}">
                <a16:creationId xmlns:a16="http://schemas.microsoft.com/office/drawing/2014/main" id="{221D4C30-7EB8-0087-13F0-C0AEAD02762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science to KS3 and am a chemistry specialist for KS4 and KS5.</a:t>
            </a:r>
            <a:r>
              <a:rPr kumimoji="0" lang="en-GB" altLang="en-US" sz="800" b="0" i="0" u="none" strike="noStrike" cap="none" normalizeH="0" baseline="0">
                <a:ln>
                  <a:noFill/>
                </a:ln>
                <a:solidFill>
                  <a:schemeClr val="tx1"/>
                </a:solidFill>
                <a:effectLst/>
                <a:latin typeface="Arial" panose="020B060402020202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7350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56C8DB75-8649-B243-84F9-FFD080C6F733}"/>
              </a:ext>
            </a:extLst>
          </p:cNvPr>
          <p:cNvPicPr>
            <a:picLocks noChangeAspect="1"/>
          </p:cNvPicPr>
          <p:nvPr/>
        </p:nvPicPr>
        <p:blipFill>
          <a:blip r:embed="rId3"/>
          <a:stretch>
            <a:fillRect/>
          </a:stretch>
        </p:blipFill>
        <p:spPr>
          <a:xfrm>
            <a:off x="9912349" y="334963"/>
            <a:ext cx="1908175" cy="772434"/>
          </a:xfrm>
          <a:prstGeom prst="rect">
            <a:avLst/>
          </a:prstGeom>
        </p:spPr>
      </p:pic>
      <p:sp>
        <p:nvSpPr>
          <p:cNvPr id="7" name="Text Placeholder 2">
            <a:extLst>
              <a:ext uri="{FF2B5EF4-FFF2-40B4-BE49-F238E27FC236}">
                <a16:creationId xmlns:a16="http://schemas.microsoft.com/office/drawing/2014/main" id="{10BAE03E-D0AD-4047-8DA2-0C9C7950354D}"/>
              </a:ext>
            </a:extLst>
          </p:cNvPr>
          <p:cNvSpPr txBox="1">
            <a:spLocks/>
          </p:cNvSpPr>
          <p:nvPr/>
        </p:nvSpPr>
        <p:spPr>
          <a:xfrm>
            <a:off x="4999737" y="1845119"/>
            <a:ext cx="6678143" cy="393873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GB" sz="2400" dirty="0">
                <a:ea typeface="Calibri"/>
                <a:cs typeface="Calibri"/>
              </a:rPr>
              <a:t>The</a:t>
            </a:r>
            <a:r>
              <a:rPr lang="en-GB" sz="2400" dirty="0">
                <a:ea typeface="+mn-lt"/>
                <a:cs typeface="+mn-lt"/>
              </a:rPr>
              <a:t> skill of problem solving was evident throughout the experience. Employees were constantly solving problems and there were even departments within the company with this sole purpose. Solving ‘real life’ style problems can be difficult for students at our school as it takes them out of their comfort zone and can combine many skills. </a:t>
            </a:r>
          </a:p>
          <a:p>
            <a:pPr marL="0" indent="0">
              <a:lnSpc>
                <a:spcPct val="100000"/>
              </a:lnSpc>
              <a:buNone/>
              <a:defRPr/>
            </a:pPr>
            <a:r>
              <a:rPr lang="en-GB" sz="2400" dirty="0">
                <a:ea typeface="+mn-lt"/>
                <a:cs typeface="+mn-lt"/>
              </a:rPr>
              <a:t>This has got me thinking into ways I can change my teaching to give the students more chances to do this and whether I can find strategies to help set them up to be more confident in this style question.</a:t>
            </a:r>
            <a:endParaRPr lang="en-GB" sz="2400" b="0" i="0" u="none" strike="noStrike" kern="1200" cap="none" spc="0" normalizeH="0" baseline="0" noProof="0" dirty="0">
              <a:ln>
                <a:noFill/>
              </a:ln>
              <a:effectLst/>
              <a:uLnTx/>
              <a:uFillTx/>
              <a:ea typeface="Calibri"/>
              <a:cs typeface="Calibri"/>
            </a:endParaRPr>
          </a:p>
        </p:txBody>
      </p:sp>
      <p:pic>
        <p:nvPicPr>
          <p:cNvPr id="8" name="Graphic 7" descr="Open quotation mark with solid fill">
            <a:extLst>
              <a:ext uri="{FF2B5EF4-FFF2-40B4-BE49-F238E27FC236}">
                <a16:creationId xmlns:a16="http://schemas.microsoft.com/office/drawing/2014/main" id="{C937C4DA-2378-2D4A-A642-7F99EC15B7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4120" y="1916493"/>
            <a:ext cx="3025013" cy="3025013"/>
          </a:xfrm>
          <a:prstGeom prst="rect">
            <a:avLst/>
          </a:prstGeom>
        </p:spPr>
      </p:pic>
    </p:spTree>
    <p:extLst>
      <p:ext uri="{BB962C8B-B14F-4D97-AF65-F5344CB8AC3E}">
        <p14:creationId xmlns:p14="http://schemas.microsoft.com/office/powerpoint/2010/main" val="1088724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47E5BC-4E14-E5F5-0C93-A90BE70C981A}"/>
              </a:ext>
            </a:extLst>
          </p:cNvPr>
          <p:cNvSpPr txBox="1"/>
          <p:nvPr/>
        </p:nvSpPr>
        <p:spPr>
          <a:xfrm>
            <a:off x="760164" y="754449"/>
            <a:ext cx="8427904" cy="4431983"/>
          </a:xfrm>
          <a:prstGeom prst="rect">
            <a:avLst/>
          </a:prstGeom>
          <a:noFill/>
        </p:spPr>
        <p:txBody>
          <a:bodyPr wrap="square" rtlCol="0">
            <a:spAutoFit/>
          </a:bodyPr>
          <a:lstStyle/>
          <a:p>
            <a:r>
              <a:rPr lang="en-GB" sz="2800" b="1" dirty="0">
                <a:solidFill>
                  <a:srgbClr val="00A9A9"/>
                </a:solidFill>
              </a:rPr>
              <a:t>Developing curriculum context from the placement day </a:t>
            </a:r>
          </a:p>
          <a:p>
            <a:endParaRPr lang="en-GB" dirty="0">
              <a:solidFill>
                <a:srgbClr val="00A9A9"/>
              </a:solidFill>
            </a:endParaRPr>
          </a:p>
          <a:p>
            <a:endParaRPr lang="en-GB" dirty="0">
              <a:solidFill>
                <a:srgbClr val="00A9A9"/>
              </a:solidFill>
            </a:endParaRPr>
          </a:p>
          <a:p>
            <a:r>
              <a:rPr lang="en-GB" sz="2000" dirty="0"/>
              <a:t>A physics teacher, matched with Berkeley Homes, was keen to understand how employees used physics in their day-to-day work. At first, most of the staff he spoke to said they didn’t use physics, but on further probing, it transpired that there were many examples of working practices that relate to physics. </a:t>
            </a:r>
          </a:p>
          <a:p>
            <a:endParaRPr lang="en-GB" sz="2000" dirty="0"/>
          </a:p>
          <a:p>
            <a:r>
              <a:rPr lang="en-GB" sz="2000" dirty="0"/>
              <a:t>The teacher obtained the company’s crane radius charts to use with students when teaching about turning moments and levers. This enabled him to make a direct connection between curriculum content and a real-world example and the teacher was keen to explore further examples from other companies that would help bring the curriculum to life. </a:t>
            </a:r>
          </a:p>
          <a:p>
            <a:endParaRPr lang="en-GB" dirty="0">
              <a:solidFill>
                <a:srgbClr val="00A9A9"/>
              </a:solidFill>
            </a:endParaRPr>
          </a:p>
        </p:txBody>
      </p:sp>
    </p:spTree>
    <p:extLst>
      <p:ext uri="{BB962C8B-B14F-4D97-AF65-F5344CB8AC3E}">
        <p14:creationId xmlns:p14="http://schemas.microsoft.com/office/powerpoint/2010/main" val="2406727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56C8DB75-8649-B243-84F9-FFD080C6F733}"/>
              </a:ext>
            </a:extLst>
          </p:cNvPr>
          <p:cNvPicPr>
            <a:picLocks noChangeAspect="1"/>
          </p:cNvPicPr>
          <p:nvPr/>
        </p:nvPicPr>
        <p:blipFill>
          <a:blip r:embed="rId3"/>
          <a:stretch>
            <a:fillRect/>
          </a:stretch>
        </p:blipFill>
        <p:spPr>
          <a:xfrm>
            <a:off x="9912349" y="334963"/>
            <a:ext cx="1908175" cy="772434"/>
          </a:xfrm>
          <a:prstGeom prst="rect">
            <a:avLst/>
          </a:prstGeom>
        </p:spPr>
      </p:pic>
      <p:sp>
        <p:nvSpPr>
          <p:cNvPr id="7" name="Text Placeholder 2">
            <a:extLst>
              <a:ext uri="{FF2B5EF4-FFF2-40B4-BE49-F238E27FC236}">
                <a16:creationId xmlns:a16="http://schemas.microsoft.com/office/drawing/2014/main" id="{10BAE03E-D0AD-4047-8DA2-0C9C7950354D}"/>
              </a:ext>
            </a:extLst>
          </p:cNvPr>
          <p:cNvSpPr txBox="1">
            <a:spLocks/>
          </p:cNvSpPr>
          <p:nvPr/>
        </p:nvSpPr>
        <p:spPr>
          <a:xfrm>
            <a:off x="4999737" y="1436511"/>
            <a:ext cx="6689159" cy="453715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endParaRPr lang="en-GB" sz="1800" b="1" dirty="0">
              <a:solidFill>
                <a:schemeClr val="tx2"/>
              </a:solidFill>
              <a:ea typeface="Calibri"/>
              <a:cs typeface="Calibri"/>
            </a:endParaRPr>
          </a:p>
          <a:p>
            <a:pPr>
              <a:lnSpc>
                <a:spcPct val="110000"/>
              </a:lnSpc>
              <a:buNone/>
              <a:defRPr/>
            </a:pPr>
            <a:r>
              <a:rPr lang="en-GB" sz="1800" b="1" dirty="0">
                <a:solidFill>
                  <a:schemeClr val="tx2"/>
                </a:solidFill>
                <a:ea typeface="+mn-lt"/>
                <a:cs typeface="+mn-lt"/>
              </a:rPr>
              <a:t>'The most impactful part was being able to discuss my experiences with the students, they found it really engaging and I can see the impact on my lessons '</a:t>
            </a:r>
            <a:endParaRPr lang="en-GB" sz="1800" b="1" dirty="0">
              <a:solidFill>
                <a:schemeClr val="tx2"/>
              </a:solidFill>
              <a:ea typeface="Calibri"/>
              <a:cs typeface="Calibri"/>
            </a:endParaRPr>
          </a:p>
          <a:p>
            <a:pPr>
              <a:lnSpc>
                <a:spcPct val="110000"/>
              </a:lnSpc>
              <a:buNone/>
              <a:defRPr/>
            </a:pPr>
            <a:endParaRPr lang="en-GB" sz="1800" b="1" dirty="0">
              <a:solidFill>
                <a:schemeClr val="tx2"/>
              </a:solidFill>
              <a:ea typeface="+mn-lt"/>
              <a:cs typeface="+mn-lt"/>
            </a:endParaRPr>
          </a:p>
          <a:p>
            <a:pPr>
              <a:lnSpc>
                <a:spcPct val="110000"/>
              </a:lnSpc>
              <a:buNone/>
              <a:defRPr/>
            </a:pPr>
            <a:r>
              <a:rPr lang="en-GB" sz="1800" b="1" dirty="0">
                <a:solidFill>
                  <a:schemeClr val="tx2"/>
                </a:solidFill>
                <a:ea typeface="+mn-lt"/>
                <a:cs typeface="+mn-lt"/>
              </a:rPr>
              <a:t>'My biggest challenge was wanting to put everything I had learnt and that had inspired me into my curriculum and not knowing where to start '</a:t>
            </a:r>
            <a:endParaRPr lang="en-GB" sz="1800" b="1" dirty="0">
              <a:solidFill>
                <a:schemeClr val="tx2"/>
              </a:solidFill>
              <a:ea typeface="Calibri"/>
              <a:cs typeface="Calibri"/>
            </a:endParaRPr>
          </a:p>
          <a:p>
            <a:pPr>
              <a:lnSpc>
                <a:spcPct val="110000"/>
              </a:lnSpc>
              <a:buNone/>
              <a:defRPr/>
            </a:pPr>
            <a:endParaRPr lang="en-GB" sz="1800" b="1" dirty="0">
              <a:solidFill>
                <a:schemeClr val="tx2"/>
              </a:solidFill>
              <a:ea typeface="+mn-lt"/>
              <a:cs typeface="+mn-lt"/>
            </a:endParaRPr>
          </a:p>
          <a:p>
            <a:pPr marL="0" indent="0">
              <a:lnSpc>
                <a:spcPct val="110000"/>
              </a:lnSpc>
              <a:buNone/>
              <a:defRPr/>
            </a:pPr>
            <a:r>
              <a:rPr lang="en-GB" sz="1800" b="1" dirty="0">
                <a:solidFill>
                  <a:schemeClr val="tx2"/>
                </a:solidFill>
                <a:ea typeface="+mn-lt"/>
                <a:cs typeface="+mn-lt"/>
              </a:rPr>
              <a:t>'My favourite part was hearing the personal stories of each of the graduates. It was highly personal but gave a great insight into the reasons for their success! It really gives the students a boost as to what they can aim for.'</a:t>
            </a:r>
          </a:p>
          <a:p>
            <a:pPr marL="0" indent="0">
              <a:lnSpc>
                <a:spcPct val="100000"/>
              </a:lnSpc>
              <a:buNone/>
              <a:defRPr/>
            </a:pPr>
            <a:endParaRPr lang="en-GB" dirty="0">
              <a:solidFill>
                <a:schemeClr val="tx2"/>
              </a:solidFill>
              <a:ea typeface="Calibri"/>
              <a:cs typeface="Calibri"/>
            </a:endParaRPr>
          </a:p>
          <a:p>
            <a:pPr marL="0" indent="0">
              <a:lnSpc>
                <a:spcPct val="100000"/>
              </a:lnSpc>
              <a:buNone/>
              <a:defRPr/>
            </a:pPr>
            <a:r>
              <a:rPr lang="en-GB" sz="1100" dirty="0">
                <a:solidFill>
                  <a:schemeClr val="tx2"/>
                </a:solidFill>
                <a:ea typeface="Calibri"/>
                <a:cs typeface="Calibri"/>
              </a:rPr>
              <a:t>Teachers from the Berkshire Career Hub, Inspiration beyond the classroom programme</a:t>
            </a:r>
          </a:p>
        </p:txBody>
      </p:sp>
      <p:pic>
        <p:nvPicPr>
          <p:cNvPr id="8" name="Graphic 7" descr="Open quotation mark with solid fill">
            <a:extLst>
              <a:ext uri="{FF2B5EF4-FFF2-40B4-BE49-F238E27FC236}">
                <a16:creationId xmlns:a16="http://schemas.microsoft.com/office/drawing/2014/main" id="{C937C4DA-2378-2D4A-A642-7F99EC15B7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089" y="1916493"/>
            <a:ext cx="3025013" cy="3025013"/>
          </a:xfrm>
          <a:prstGeom prst="rect">
            <a:avLst/>
          </a:prstGeom>
        </p:spPr>
      </p:pic>
    </p:spTree>
    <p:extLst>
      <p:ext uri="{BB962C8B-B14F-4D97-AF65-F5344CB8AC3E}">
        <p14:creationId xmlns:p14="http://schemas.microsoft.com/office/powerpoint/2010/main" val="113705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39D688F-FDFA-534C-B0A7-21A1838BF45D}"/>
              </a:ext>
            </a:extLst>
          </p:cNvPr>
          <p:cNvSpPr txBox="1">
            <a:spLocks/>
          </p:cNvSpPr>
          <p:nvPr/>
        </p:nvSpPr>
        <p:spPr>
          <a:xfrm>
            <a:off x="344102" y="1712306"/>
            <a:ext cx="7094666" cy="3433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A9A9"/>
              </a:solidFill>
              <a:effectLst/>
              <a:uLnTx/>
              <a:uFillTx/>
              <a:latin typeface="Calibri" panose="020F0502020204030204" pitchFamily="34" charset="0"/>
              <a:ea typeface="Lato" panose="020F0502020204030203" pitchFamily="34" charset="0"/>
              <a:cs typeface="Calibri" panose="020F0502020204030204" pitchFamily="34" charset="0"/>
            </a:endParaRPr>
          </a:p>
          <a:p>
            <a:pPr marL="0" marR="0" lvl="1" indent="0" algn="l" defTabSz="1507937" rtl="0" eaLnBrk="1" fontAlgn="auto" latinLnBrk="0" hangingPunct="1">
              <a:lnSpc>
                <a:spcPct val="100000"/>
              </a:lnSpc>
              <a:spcBef>
                <a:spcPts val="600"/>
              </a:spcBef>
              <a:spcAft>
                <a:spcPts val="600"/>
              </a:spcAft>
              <a:buClrTx/>
              <a:buSzPct val="100000"/>
              <a:buFont typeface="Arial" panose="020B0604020202020204" pitchFamily="34" charset="0"/>
              <a:buNone/>
              <a:tabLst/>
              <a:defRPr/>
            </a:pPr>
            <a:r>
              <a:rPr kumimoji="0" lang="en-GB" sz="4300" b="1" i="0" u="none" strike="noStrike" kern="1200" cap="none" spc="0" normalizeH="0" baseline="0" noProof="0" dirty="0">
                <a:ln>
                  <a:noFill/>
                </a:ln>
                <a:solidFill>
                  <a:srgbClr val="00A9A9"/>
                </a:solidFill>
                <a:effectLst/>
                <a:uLnTx/>
                <a:uFillTx/>
                <a:latin typeface="Calibri" panose="020F0502020204030204" pitchFamily="34" charset="0"/>
                <a:ea typeface="+mn-ea"/>
                <a:cs typeface="Calibri" panose="020F0502020204030204" pitchFamily="34" charset="0"/>
              </a:rPr>
              <a:t>How we can get involved</a:t>
            </a:r>
          </a:p>
          <a:p>
            <a:pPr marL="0" marR="0" lvl="1" indent="0" algn="l" defTabSz="1507937" rtl="0" eaLnBrk="1" fontAlgn="auto" latinLnBrk="0" hangingPunct="1">
              <a:lnSpc>
                <a:spcPct val="100000"/>
              </a:lnSpc>
              <a:spcBef>
                <a:spcPts val="600"/>
              </a:spcBef>
              <a:spcAft>
                <a:spcPts val="600"/>
              </a:spcAft>
              <a:buClrTx/>
              <a:buSzPct val="100000"/>
              <a:buFont typeface="Arial" panose="020B0604020202020204" pitchFamily="34" charset="0"/>
              <a:buNone/>
              <a:tabLst/>
              <a:defRPr/>
            </a:pPr>
            <a:endParaRPr kumimoji="0" lang="en-GB" sz="1600" b="0" i="0" u="none" strike="noStrike" kern="1200" cap="none" spc="0" normalizeH="0" baseline="0" noProof="0" dirty="0">
              <a:ln>
                <a:noFill/>
              </a:ln>
              <a:solidFill>
                <a:srgbClr val="00A9A9"/>
              </a:solidFill>
              <a:effectLst/>
              <a:uLnTx/>
              <a:uFillTx/>
              <a:latin typeface="Calibri" panose="020F0502020204030204" pitchFamily="34" charset="0"/>
              <a:ea typeface="+mn-ea"/>
              <a:cs typeface="Calibri" panose="020F0502020204030204" pitchFamily="34" charset="0"/>
            </a:endParaRPr>
          </a:p>
          <a:p>
            <a:pPr marL="0" marR="0" lvl="1" indent="0" algn="l" defTabSz="1507937" rtl="0" eaLnBrk="1" fontAlgn="auto" latinLnBrk="0" hangingPunct="1">
              <a:lnSpc>
                <a:spcPct val="100000"/>
              </a:lnSpc>
              <a:spcBef>
                <a:spcPts val="600"/>
              </a:spcBef>
              <a:spcAft>
                <a:spcPts val="600"/>
              </a:spcAft>
              <a:buClrTx/>
              <a:buSzPct val="100000"/>
              <a:buFont typeface="Arial" panose="020B0604020202020204" pitchFamily="34" charset="0"/>
              <a:buNone/>
              <a:tabLst/>
              <a:defRPr/>
            </a:pPr>
            <a:r>
              <a:rPr kumimoji="0" lang="en-GB" sz="1600" b="0" i="0" u="none" strike="noStrike" kern="1200" cap="none" spc="0" normalizeH="0" baseline="0" noProof="0" dirty="0">
                <a:ln>
                  <a:noFill/>
                </a:ln>
                <a:solidFill>
                  <a:srgbClr val="00A9A9"/>
                </a:solidFill>
                <a:effectLst/>
                <a:uLnTx/>
                <a:uFillTx/>
                <a:latin typeface="Calibri" panose="020F0502020204030204" pitchFamily="34" charset="0"/>
                <a:ea typeface="+mn-ea"/>
                <a:cs typeface="Calibri" panose="020F0502020204030204" pitchFamily="34" charset="0"/>
              </a:rPr>
              <a:t>Hub to enter own content to expand on local offer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A9A9"/>
              </a:solidFill>
              <a:effectLst/>
              <a:uLnTx/>
              <a:uFillTx/>
              <a:latin typeface="Calibri" panose="020F0502020204030204" pitchFamily="34" charset="0"/>
              <a:ea typeface="Lato" panose="020F0502020204030203" pitchFamily="34" charset="0"/>
              <a:cs typeface="Calibri" panose="020F0502020204030204" pitchFamily="34" charset="0"/>
            </a:endParaRPr>
          </a:p>
        </p:txBody>
      </p:sp>
      <p:pic>
        <p:nvPicPr>
          <p:cNvPr id="19" name="Picture 18" descr="A picture containing text&#10;&#10;Description automatically generated">
            <a:extLst>
              <a:ext uri="{FF2B5EF4-FFF2-40B4-BE49-F238E27FC236}">
                <a16:creationId xmlns:a16="http://schemas.microsoft.com/office/drawing/2014/main" id="{4E48D51D-28EE-2D41-89DC-9CFAF7CAA516}"/>
              </a:ext>
            </a:extLst>
          </p:cNvPr>
          <p:cNvPicPr>
            <a:picLocks noChangeAspect="1"/>
          </p:cNvPicPr>
          <p:nvPr/>
        </p:nvPicPr>
        <p:blipFill>
          <a:blip r:embed="rId2"/>
          <a:stretch>
            <a:fillRect/>
          </a:stretch>
        </p:blipFill>
        <p:spPr>
          <a:xfrm>
            <a:off x="9912348" y="296863"/>
            <a:ext cx="1908176" cy="772435"/>
          </a:xfrm>
          <a:prstGeom prst="rect">
            <a:avLst/>
          </a:prstGeom>
        </p:spPr>
      </p:pic>
      <p:sp>
        <p:nvSpPr>
          <p:cNvPr id="6" name="AutoShape 2">
            <a:extLst>
              <a:ext uri="{FF2B5EF4-FFF2-40B4-BE49-F238E27FC236}">
                <a16:creationId xmlns:a16="http://schemas.microsoft.com/office/drawing/2014/main" id="{CE59AF2F-C692-AF2A-AE95-CCEABDFC47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AB5B43F9-3742-141D-ABAB-C22BC7665FCE}"/>
              </a:ext>
            </a:extLst>
          </p:cNvPr>
          <p:cNvPicPr>
            <a:picLocks noChangeAspect="1"/>
          </p:cNvPicPr>
          <p:nvPr/>
        </p:nvPicPr>
        <p:blipFill>
          <a:blip r:embed="rId3"/>
          <a:stretch>
            <a:fillRect/>
          </a:stretch>
        </p:blipFill>
        <p:spPr>
          <a:xfrm>
            <a:off x="8981161" y="2439943"/>
            <a:ext cx="2282913" cy="2282913"/>
          </a:xfrm>
          <a:prstGeom prst="rect">
            <a:avLst/>
          </a:prstGeom>
        </p:spPr>
      </p:pic>
    </p:spTree>
    <p:extLst>
      <p:ext uri="{BB962C8B-B14F-4D97-AF65-F5344CB8AC3E}">
        <p14:creationId xmlns:p14="http://schemas.microsoft.com/office/powerpoint/2010/main" val="403292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943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E2AFDF-80C9-6E18-1AA8-D10A4514F855}"/>
              </a:ext>
            </a:extLst>
          </p:cNvPr>
          <p:cNvSpPr txBox="1"/>
          <p:nvPr/>
        </p:nvSpPr>
        <p:spPr>
          <a:xfrm>
            <a:off x="6359301" y="1413063"/>
            <a:ext cx="5011850" cy="4031873"/>
          </a:xfrm>
          <a:prstGeom prst="rect">
            <a:avLst/>
          </a:prstGeom>
          <a:noFill/>
        </p:spPr>
        <p:txBody>
          <a:bodyPr wrap="square" rtlCol="0">
            <a:spAutoFit/>
          </a:bodyPr>
          <a:lstStyle/>
          <a:p>
            <a:endParaRPr lang="en-GB" sz="2800" b="1">
              <a:solidFill>
                <a:srgbClr val="00A9A9"/>
              </a:solidFill>
            </a:endParaRPr>
          </a:p>
          <a:p>
            <a:r>
              <a:rPr lang="en-GB" sz="2800" b="1">
                <a:solidFill>
                  <a:srgbClr val="00A9A9"/>
                </a:solidFill>
              </a:rPr>
              <a:t>Aims:</a:t>
            </a:r>
          </a:p>
          <a:p>
            <a:endParaRPr lang="en-GB" sz="2000"/>
          </a:p>
          <a:p>
            <a:pPr marL="742950" lvl="1" indent="-285750">
              <a:lnSpc>
                <a:spcPct val="150000"/>
              </a:lnSpc>
              <a:buFont typeface="Arial" panose="020B0604020202020204" pitchFamily="34" charset="0"/>
              <a:buChar char="•"/>
            </a:pPr>
            <a:r>
              <a:rPr lang="en-GB" sz="2400"/>
              <a:t>To explore context and purpose</a:t>
            </a:r>
          </a:p>
          <a:p>
            <a:pPr marL="742950" lvl="1" indent="-285750">
              <a:lnSpc>
                <a:spcPct val="150000"/>
              </a:lnSpc>
              <a:buFont typeface="Arial" panose="020B0604020202020204" pitchFamily="34" charset="0"/>
              <a:buChar char="•"/>
            </a:pPr>
            <a:r>
              <a:rPr lang="en-GB" sz="2400"/>
              <a:t>To understand the potential benefits of engagement</a:t>
            </a:r>
          </a:p>
          <a:p>
            <a:pPr marL="742950" lvl="1" indent="-285750">
              <a:lnSpc>
                <a:spcPct val="150000"/>
              </a:lnSpc>
              <a:buFont typeface="Arial" panose="020B0604020202020204" pitchFamily="34" charset="0"/>
              <a:buChar char="•"/>
            </a:pPr>
            <a:r>
              <a:rPr lang="en-GB" sz="2400"/>
              <a:t>To discover how to take part</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sp>
        <p:nvSpPr>
          <p:cNvPr id="3" name="TextBox 2">
            <a:extLst>
              <a:ext uri="{FF2B5EF4-FFF2-40B4-BE49-F238E27FC236}">
                <a16:creationId xmlns:a16="http://schemas.microsoft.com/office/drawing/2014/main" id="{78229A3C-181A-C7C1-A2D6-4E000AA255D6}"/>
              </a:ext>
            </a:extLst>
          </p:cNvPr>
          <p:cNvSpPr txBox="1"/>
          <p:nvPr/>
        </p:nvSpPr>
        <p:spPr>
          <a:xfrm>
            <a:off x="371193" y="2459504"/>
            <a:ext cx="3666654" cy="2554545"/>
          </a:xfrm>
          <a:prstGeom prst="rect">
            <a:avLst/>
          </a:prstGeom>
          <a:noFill/>
        </p:spPr>
        <p:txBody>
          <a:bodyPr wrap="square" rtlCol="0">
            <a:spAutoFit/>
          </a:bodyPr>
          <a:lstStyle/>
          <a:p>
            <a:r>
              <a:rPr lang="en-GB" sz="4000" b="1">
                <a:solidFill>
                  <a:schemeClr val="bg1"/>
                </a:solidFill>
              </a:rPr>
              <a:t>Introduction to Teacher Encounters</a:t>
            </a:r>
          </a:p>
          <a:p>
            <a:endParaRPr lang="en-GB" sz="4000"/>
          </a:p>
        </p:txBody>
      </p:sp>
    </p:spTree>
    <p:extLst>
      <p:ext uri="{BB962C8B-B14F-4D97-AF65-F5344CB8AC3E}">
        <p14:creationId xmlns:p14="http://schemas.microsoft.com/office/powerpoint/2010/main" val="147906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4B3A69-BDA0-4A00-233A-94859884096C}"/>
              </a:ext>
            </a:extLst>
          </p:cNvPr>
          <p:cNvSpPr txBox="1"/>
          <p:nvPr/>
        </p:nvSpPr>
        <p:spPr>
          <a:xfrm>
            <a:off x="5217635" y="3733114"/>
            <a:ext cx="5343685" cy="1569660"/>
          </a:xfrm>
          <a:prstGeom prst="rect">
            <a:avLst/>
          </a:prstGeom>
          <a:noFill/>
        </p:spPr>
        <p:txBody>
          <a:bodyPr wrap="square" lIns="91440" tIns="45720" rIns="91440" bIns="45720" anchor="t">
            <a:spAutoFit/>
          </a:bodyPr>
          <a:lstStyle/>
          <a:p>
            <a:pPr marL="342900" lvl="0" indent="-342900" fontAlgn="base">
              <a:buFont typeface="Arial" panose="020B0604020202020204" pitchFamily="34" charset="0"/>
              <a:buChar char="•"/>
              <a:defRPr/>
            </a:pPr>
            <a:r>
              <a:rPr lang="en-GB" sz="2400" b="1">
                <a:solidFill>
                  <a:schemeClr val="accent3"/>
                </a:solidFill>
              </a:rPr>
              <a:t>Current labour market information</a:t>
            </a:r>
          </a:p>
          <a:p>
            <a:pPr fontAlgn="base">
              <a:defRPr/>
            </a:pPr>
            <a:r>
              <a:rPr kumimoji="0" lang="en-GB" sz="2400" b="0" i="0" u="none" strike="noStrike" kern="1200" cap="none" spc="0" normalizeH="0" baseline="0" noProof="0">
                <a:ln>
                  <a:noFill/>
                </a:ln>
                <a:effectLst/>
                <a:uLnTx/>
                <a:uFillTx/>
                <a:latin typeface="Calibri" panose="020F0502020204030204"/>
              </a:rPr>
              <a:t>To support engagement &amp; progress by highlighting the relevance of a subject to careers</a:t>
            </a:r>
            <a:r>
              <a:rPr lang="en-GB" sz="2400">
                <a:latin typeface="Calibri" panose="020F0502020204030204"/>
              </a:rPr>
              <a:t> opportunities</a:t>
            </a:r>
            <a:endParaRPr lang="en-GB" sz="2400" b="0" i="0" u="none" strike="noStrike" kern="1200" cap="none" spc="0" normalizeH="0" baseline="0" noProof="0">
              <a:ln>
                <a:noFill/>
              </a:ln>
              <a:effectLst/>
              <a:uLnTx/>
              <a:uFillTx/>
              <a:latin typeface="Calibri" panose="020F0502020204030204"/>
              <a:cs typeface="Calibri"/>
            </a:endParaRPr>
          </a:p>
        </p:txBody>
      </p:sp>
      <p:sp>
        <p:nvSpPr>
          <p:cNvPr id="4" name="TextBox 3">
            <a:extLst>
              <a:ext uri="{FF2B5EF4-FFF2-40B4-BE49-F238E27FC236}">
                <a16:creationId xmlns:a16="http://schemas.microsoft.com/office/drawing/2014/main" id="{282E0124-4E37-2C8A-A245-46C858D7B980}"/>
              </a:ext>
            </a:extLst>
          </p:cNvPr>
          <p:cNvSpPr txBox="1"/>
          <p:nvPr/>
        </p:nvSpPr>
        <p:spPr>
          <a:xfrm>
            <a:off x="5217635" y="2163454"/>
            <a:ext cx="5419593" cy="1569660"/>
          </a:xfrm>
          <a:prstGeom prst="rect">
            <a:avLst/>
          </a:prstGeom>
          <a:noFill/>
        </p:spPr>
        <p:txBody>
          <a:bodyPr wrap="square" rtlCol="0">
            <a:spAutoFit/>
          </a:bodyPr>
          <a:lstStyle/>
          <a:p>
            <a:pPr marL="342900" indent="-342900">
              <a:buFont typeface="Arial" panose="020B0604020202020204" pitchFamily="34" charset="0"/>
              <a:buChar char="•"/>
            </a:pPr>
            <a:r>
              <a:rPr lang="en-GB" sz="2400" b="1">
                <a:solidFill>
                  <a:schemeClr val="tx2"/>
                </a:solidFill>
              </a:rPr>
              <a:t>All pathways</a:t>
            </a:r>
          </a:p>
          <a:p>
            <a:r>
              <a:rPr kumimoji="0" lang="en-GB" sz="2400" b="0" i="0" u="none" strike="noStrike" kern="1200" cap="none" spc="0" normalizeH="0" baseline="0" noProof="0">
                <a:ln>
                  <a:noFill/>
                </a:ln>
                <a:effectLst/>
                <a:uLnTx/>
                <a:uFillTx/>
                <a:latin typeface="Calibri" panose="020F0502020204030204"/>
              </a:rPr>
              <a:t>To inform effective careers conversations with students &amp; parents</a:t>
            </a:r>
          </a:p>
          <a:p>
            <a:endParaRPr lang="en-GB" sz="2400" b="1">
              <a:solidFill>
                <a:srgbClr val="00A9A9"/>
              </a:solidFill>
            </a:endParaRPr>
          </a:p>
        </p:txBody>
      </p:sp>
      <p:sp>
        <p:nvSpPr>
          <p:cNvPr id="5" name="TextBox 4">
            <a:extLst>
              <a:ext uri="{FF2B5EF4-FFF2-40B4-BE49-F238E27FC236}">
                <a16:creationId xmlns:a16="http://schemas.microsoft.com/office/drawing/2014/main" id="{FAB0A013-FC7E-A653-39E1-8809B4946BD8}"/>
              </a:ext>
            </a:extLst>
          </p:cNvPr>
          <p:cNvSpPr txBox="1"/>
          <p:nvPr/>
        </p:nvSpPr>
        <p:spPr>
          <a:xfrm>
            <a:off x="401101" y="2551837"/>
            <a:ext cx="3210779" cy="1754326"/>
          </a:xfrm>
          <a:prstGeom prst="rect">
            <a:avLst/>
          </a:prstGeom>
          <a:noFill/>
        </p:spPr>
        <p:txBody>
          <a:bodyPr wrap="square" rtlCol="0">
            <a:spAutoFit/>
          </a:bodyPr>
          <a:lstStyle/>
          <a:p>
            <a:r>
              <a:rPr lang="en-GB" sz="3600" b="1">
                <a:solidFill>
                  <a:schemeClr val="bg1"/>
                </a:solidFill>
              </a:rPr>
              <a:t>Increasing subject teacher knowledge</a:t>
            </a:r>
          </a:p>
        </p:txBody>
      </p:sp>
    </p:spTree>
    <p:extLst>
      <p:ext uri="{BB962C8B-B14F-4D97-AF65-F5344CB8AC3E}">
        <p14:creationId xmlns:p14="http://schemas.microsoft.com/office/powerpoint/2010/main" val="309086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057484-EDD7-9DE8-5592-6A104BFD6F14}"/>
              </a:ext>
            </a:extLst>
          </p:cNvPr>
          <p:cNvSpPr txBox="1"/>
          <p:nvPr/>
        </p:nvSpPr>
        <p:spPr>
          <a:xfrm>
            <a:off x="520140" y="1843950"/>
            <a:ext cx="6907949" cy="2862322"/>
          </a:xfrm>
          <a:prstGeom prst="rect">
            <a:avLst/>
          </a:prstGeom>
          <a:noFill/>
        </p:spPr>
        <p:txBody>
          <a:bodyPr wrap="square">
            <a:spAutoFit/>
          </a:bodyPr>
          <a:lstStyle/>
          <a:p>
            <a:r>
              <a:rPr lang="en-GB" sz="3600" b="1" i="0">
                <a:solidFill>
                  <a:schemeClr val="bg1"/>
                </a:solidFill>
                <a:effectLst/>
                <a:latin typeface="Calibri" panose="020F0502020204030204" pitchFamily="34" charset="0"/>
              </a:rPr>
              <a:t>Teachers pass on messages, sometimes implicitly, about career paths through the relationships they build and the curriculum they teach.</a:t>
            </a:r>
            <a:endParaRPr lang="en-GB" sz="3600" b="1">
              <a:solidFill>
                <a:schemeClr val="bg1"/>
              </a:solidFill>
            </a:endParaRPr>
          </a:p>
        </p:txBody>
      </p:sp>
    </p:spTree>
    <p:extLst>
      <p:ext uri="{BB962C8B-B14F-4D97-AF65-F5344CB8AC3E}">
        <p14:creationId xmlns:p14="http://schemas.microsoft.com/office/powerpoint/2010/main" val="121131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1DAA5A-CA32-17AC-0B77-9CFFC60DD8D2}"/>
              </a:ext>
            </a:extLst>
          </p:cNvPr>
          <p:cNvSpPr txBox="1"/>
          <p:nvPr/>
        </p:nvSpPr>
        <p:spPr>
          <a:xfrm>
            <a:off x="767218" y="1051224"/>
            <a:ext cx="6610611" cy="3970318"/>
          </a:xfrm>
          <a:prstGeom prst="rect">
            <a:avLst/>
          </a:prstGeom>
          <a:noFill/>
        </p:spPr>
        <p:txBody>
          <a:bodyPr wrap="square">
            <a:spAutoFit/>
          </a:bodyPr>
          <a:lstStyle/>
          <a:p>
            <a:r>
              <a:rPr lang="en-GB" sz="3600" b="0" i="0" dirty="0">
                <a:solidFill>
                  <a:schemeClr val="bg1"/>
                </a:solidFill>
                <a:effectLst/>
                <a:latin typeface="Calibri" panose="020F0502020204030204" pitchFamily="34" charset="0"/>
              </a:rPr>
              <a:t>Evidence shows that although </a:t>
            </a:r>
            <a:r>
              <a:rPr lang="en-GB" sz="3600" b="1" i="0" dirty="0">
                <a:solidFill>
                  <a:schemeClr val="bg1"/>
                </a:solidFill>
                <a:effectLst/>
                <a:latin typeface="Calibri" panose="020F0502020204030204" pitchFamily="34" charset="0"/>
              </a:rPr>
              <a:t>teachers were one of the most accessed sources of careers information, advice and guidance </a:t>
            </a:r>
            <a:r>
              <a:rPr lang="en-GB" sz="3600" b="0" i="0" dirty="0">
                <a:solidFill>
                  <a:schemeClr val="bg1"/>
                </a:solidFill>
                <a:effectLst/>
                <a:latin typeface="Calibri" panose="020F0502020204030204" pitchFamily="34" charset="0"/>
              </a:rPr>
              <a:t>for young people, only a small proportion found teachers’ advice to be the most useful.</a:t>
            </a:r>
            <a:r>
              <a:rPr lang="en-GB" sz="2400" b="0" i="0" baseline="30000" dirty="0">
                <a:solidFill>
                  <a:schemeClr val="bg1"/>
                </a:solidFill>
                <a:effectLst/>
                <a:latin typeface="Calibri" panose="020F0502020204030204" pitchFamily="34" charset="0"/>
              </a:rPr>
              <a:t>3</a:t>
            </a:r>
            <a:r>
              <a:rPr lang="en-GB" sz="3600" b="0" i="0" dirty="0">
                <a:solidFill>
                  <a:schemeClr val="bg1"/>
                </a:solidFill>
                <a:effectLst/>
                <a:latin typeface="Calibri" panose="020F0502020204030204" pitchFamily="34" charset="0"/>
              </a:rPr>
              <a:t>  </a:t>
            </a:r>
            <a:endParaRPr lang="en-GB" sz="3600" dirty="0">
              <a:solidFill>
                <a:schemeClr val="bg1"/>
              </a:solidFill>
            </a:endParaRPr>
          </a:p>
        </p:txBody>
      </p:sp>
      <p:sp>
        <p:nvSpPr>
          <p:cNvPr id="6" name="TextBox 5">
            <a:extLst>
              <a:ext uri="{FF2B5EF4-FFF2-40B4-BE49-F238E27FC236}">
                <a16:creationId xmlns:a16="http://schemas.microsoft.com/office/drawing/2014/main" id="{9AD5D246-E5A6-0BDC-2345-09397B9CF4FF}"/>
              </a:ext>
            </a:extLst>
          </p:cNvPr>
          <p:cNvSpPr txBox="1"/>
          <p:nvPr/>
        </p:nvSpPr>
        <p:spPr>
          <a:xfrm>
            <a:off x="867428" y="5806776"/>
            <a:ext cx="6093912" cy="553998"/>
          </a:xfrm>
          <a:prstGeom prst="rect">
            <a:avLst/>
          </a:prstGeom>
          <a:noFill/>
        </p:spPr>
        <p:txBody>
          <a:bodyPr wrap="square">
            <a:spAutoFit/>
          </a:bodyPr>
          <a:lstStyle/>
          <a:p>
            <a:r>
              <a:rPr lang="en-GB" sz="1800" baseline="30000" dirty="0">
                <a:effectLst/>
                <a:latin typeface="Calibri" panose="020F0502020204030204" pitchFamily="34" charset="0"/>
                <a:ea typeface="Calibri" panose="020F0502020204030204" pitchFamily="34" charset="0"/>
              </a:rPr>
              <a:t>Stewart, H. (2021), </a:t>
            </a:r>
            <a:r>
              <a:rPr lang="en-GB" sz="1800" u="sng" baseline="30000" dirty="0">
                <a:solidFill>
                  <a:srgbClr val="0563C1"/>
                </a:solidFill>
                <a:effectLst/>
                <a:latin typeface="Calibri" panose="020F0502020204030204" pitchFamily="34" charset="0"/>
                <a:ea typeface="Calibri" panose="020F0502020204030204" pitchFamily="34" charset="0"/>
                <a:hlinkClick r:id="rId3"/>
              </a:rPr>
              <a:t>Young people’s experiences of careers information, advice and guidance: Evidence from the second Longitudinal Study of Young People in England</a:t>
            </a:r>
            <a:r>
              <a:rPr lang="en-GB" sz="1800" baseline="30000" dirty="0">
                <a:effectLst/>
                <a:latin typeface="Calibri" panose="020F0502020204030204" pitchFamily="34" charset="0"/>
                <a:ea typeface="Calibri" panose="020F0502020204030204" pitchFamily="34" charset="0"/>
              </a:rPr>
              <a:t>.</a:t>
            </a:r>
            <a:endParaRPr lang="en-GB" dirty="0"/>
          </a:p>
        </p:txBody>
      </p:sp>
    </p:spTree>
    <p:extLst>
      <p:ext uri="{BB962C8B-B14F-4D97-AF65-F5344CB8AC3E}">
        <p14:creationId xmlns:p14="http://schemas.microsoft.com/office/powerpoint/2010/main" val="1681605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15EB3C-C5FD-0D85-0C27-2683F6184EA5}"/>
              </a:ext>
            </a:extLst>
          </p:cNvPr>
          <p:cNvSpPr txBox="1"/>
          <p:nvPr/>
        </p:nvSpPr>
        <p:spPr>
          <a:xfrm>
            <a:off x="713984" y="2117499"/>
            <a:ext cx="7049272" cy="3416320"/>
          </a:xfrm>
          <a:prstGeom prst="rect">
            <a:avLst/>
          </a:prstGeom>
          <a:noFill/>
        </p:spPr>
        <p:txBody>
          <a:bodyPr wrap="square" lIns="91440" tIns="45720" rIns="91440" bIns="45720" rtlCol="0" anchor="t">
            <a:spAutoFit/>
          </a:bodyPr>
          <a:lstStyle/>
          <a:p>
            <a:pPr fontAlgn="base">
              <a:buFont typeface="Arial" panose="020B0604020202020204" pitchFamily="34" charset="0"/>
              <a:buChar char="•"/>
            </a:pPr>
            <a:r>
              <a:rPr lang="en-GB" sz="2400">
                <a:latin typeface="Calibri"/>
                <a:ea typeface="Calibri"/>
                <a:cs typeface="Calibri"/>
              </a:rPr>
              <a:t> </a:t>
            </a:r>
            <a:r>
              <a:rPr lang="en-GB" sz="2400" b="0" i="0">
                <a:effectLst/>
                <a:latin typeface="Calibri"/>
                <a:ea typeface="Calibri"/>
                <a:cs typeface="Calibri"/>
              </a:rPr>
              <a:t>Teachers have a key role in advising and supporting students with their future decisions and yet they often struggle to stay up to date in such a fast-changing labour market</a:t>
            </a:r>
          </a:p>
          <a:p>
            <a:pPr algn="l" rtl="0" fontAlgn="base"/>
            <a:endParaRPr lang="en-GB" sz="2400" b="0" i="0">
              <a:effectLst/>
              <a:latin typeface="Calibri" panose="020F0502020204030204" pitchFamily="34" charset="0"/>
            </a:endParaRPr>
          </a:p>
          <a:p>
            <a:pPr fontAlgn="base">
              <a:buFont typeface="Arial" panose="020B0604020202020204" pitchFamily="34" charset="0"/>
              <a:buChar char="•"/>
            </a:pPr>
            <a:r>
              <a:rPr lang="en-GB" sz="2400">
                <a:latin typeface="Calibri"/>
                <a:ea typeface="Calibri"/>
                <a:cs typeface="Calibri"/>
              </a:rPr>
              <a:t> </a:t>
            </a:r>
            <a:r>
              <a:rPr lang="en-GB" sz="2400" b="0" i="0">
                <a:effectLst/>
                <a:latin typeface="Calibri"/>
                <a:ea typeface="Calibri"/>
                <a:cs typeface="Calibri"/>
              </a:rPr>
              <a:t>Employers are keen to directly support education </a:t>
            </a:r>
            <a:r>
              <a:rPr lang="en-GB" sz="2400">
                <a:latin typeface="Calibri"/>
                <a:ea typeface="Calibri"/>
                <a:cs typeface="Calibri"/>
              </a:rPr>
              <a:t>to</a:t>
            </a:r>
            <a:r>
              <a:rPr lang="en-GB" sz="2400" b="0" i="0">
                <a:effectLst/>
                <a:latin typeface="Calibri"/>
                <a:ea typeface="Calibri"/>
                <a:cs typeface="Calibri"/>
              </a:rPr>
              <a:t> help young people transition more seamlessly into the workplace</a:t>
            </a:r>
          </a:p>
          <a:p>
            <a:pPr algn="l" rtl="0" fontAlgn="base"/>
            <a:endParaRPr lang="en-GB" sz="2400" b="0" i="0">
              <a:effectLst/>
              <a:latin typeface="Calibri" panose="020F0502020204030204" pitchFamily="34" charset="0"/>
            </a:endParaRPr>
          </a:p>
        </p:txBody>
      </p:sp>
      <p:sp>
        <p:nvSpPr>
          <p:cNvPr id="3" name="TextBox 2">
            <a:extLst>
              <a:ext uri="{FF2B5EF4-FFF2-40B4-BE49-F238E27FC236}">
                <a16:creationId xmlns:a16="http://schemas.microsoft.com/office/drawing/2014/main" id="{F8B8EDD1-9F33-6EAF-A125-30735AEDDD54}"/>
              </a:ext>
            </a:extLst>
          </p:cNvPr>
          <p:cNvSpPr txBox="1"/>
          <p:nvPr/>
        </p:nvSpPr>
        <p:spPr>
          <a:xfrm>
            <a:off x="713984" y="812800"/>
            <a:ext cx="5494905" cy="707886"/>
          </a:xfrm>
          <a:prstGeom prst="rect">
            <a:avLst/>
          </a:prstGeom>
          <a:noFill/>
        </p:spPr>
        <p:txBody>
          <a:bodyPr wrap="square" rtlCol="0">
            <a:spAutoFit/>
          </a:bodyPr>
          <a:lstStyle/>
          <a:p>
            <a:r>
              <a:rPr lang="en-GB" sz="4000" b="1">
                <a:solidFill>
                  <a:schemeClr val="tx2"/>
                </a:solidFill>
              </a:rPr>
              <a:t>We know… </a:t>
            </a:r>
          </a:p>
        </p:txBody>
      </p:sp>
    </p:spTree>
    <p:extLst>
      <p:ext uri="{BB962C8B-B14F-4D97-AF65-F5344CB8AC3E}">
        <p14:creationId xmlns:p14="http://schemas.microsoft.com/office/powerpoint/2010/main" val="166502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2CA06-EE04-36D8-4C69-290FCB9109B5}"/>
              </a:ext>
            </a:extLst>
          </p:cNvPr>
          <p:cNvSpPr txBox="1"/>
          <p:nvPr/>
        </p:nvSpPr>
        <p:spPr>
          <a:xfrm>
            <a:off x="530485" y="2459504"/>
            <a:ext cx="335571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a:solidFill>
                  <a:schemeClr val="bg1"/>
                </a:solidFill>
              </a:rPr>
              <a:t>What are Teacher Encounters?</a:t>
            </a:r>
          </a:p>
        </p:txBody>
      </p:sp>
      <p:sp>
        <p:nvSpPr>
          <p:cNvPr id="5" name="TextBox 4">
            <a:extLst>
              <a:ext uri="{FF2B5EF4-FFF2-40B4-BE49-F238E27FC236}">
                <a16:creationId xmlns:a16="http://schemas.microsoft.com/office/drawing/2014/main" id="{C78C6F54-6987-8656-52EA-E79F8A11C0E2}"/>
              </a:ext>
            </a:extLst>
          </p:cNvPr>
          <p:cNvSpPr txBox="1"/>
          <p:nvPr/>
        </p:nvSpPr>
        <p:spPr>
          <a:xfrm>
            <a:off x="4559327" y="1249748"/>
            <a:ext cx="5668756"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tx2"/>
                </a:solidFill>
                <a:ea typeface="+mn-lt"/>
                <a:cs typeface="+mn-lt"/>
              </a:rPr>
              <a:t>Teacher Encounters are opportunities for teaching staff to spend time with and learn from people in industry.</a:t>
            </a:r>
            <a:endParaRPr lang="en-US" sz="2400" b="1">
              <a:solidFill>
                <a:schemeClr val="tx2"/>
              </a:solidFill>
              <a:ea typeface="+mn-lt"/>
              <a:cs typeface="+mn-lt"/>
            </a:endParaRPr>
          </a:p>
          <a:p>
            <a:endParaRPr lang="en-GB">
              <a:ea typeface="+mn-lt"/>
              <a:cs typeface="+mn-lt"/>
            </a:endParaRPr>
          </a:p>
          <a:p>
            <a:endParaRPr lang="en-GB">
              <a:cs typeface="Calibri"/>
            </a:endParaRPr>
          </a:p>
          <a:p>
            <a:r>
              <a:rPr lang="en-GB" sz="2000" b="1">
                <a:solidFill>
                  <a:schemeClr val="accent3"/>
                </a:solidFill>
              </a:rPr>
              <a:t>Teacher Encounters can be delivered in a variety of ways:</a:t>
            </a:r>
            <a:endParaRPr lang="en-GB" sz="2000">
              <a:solidFill>
                <a:schemeClr val="accent3"/>
              </a:solidFill>
              <a:ea typeface="Calibri"/>
              <a:cs typeface="Calibri"/>
            </a:endParaRPr>
          </a:p>
          <a:p>
            <a:endParaRPr lang="en-GB" sz="2000"/>
          </a:p>
          <a:p>
            <a:pPr marL="285750" indent="-285750">
              <a:buFont typeface="Arial"/>
              <a:buChar char="•"/>
            </a:pPr>
            <a:r>
              <a:rPr lang="en-GB" sz="2000"/>
              <a:t>Whole staff inset days</a:t>
            </a:r>
            <a:endParaRPr lang="en-GB" sz="2000">
              <a:cs typeface="Calibri" panose="020F0502020204030204"/>
            </a:endParaRPr>
          </a:p>
          <a:p>
            <a:pPr marL="285750" indent="-285750">
              <a:buFont typeface="Arial"/>
              <a:buChar char="•"/>
            </a:pPr>
            <a:endParaRPr lang="en-GB" sz="2000"/>
          </a:p>
          <a:p>
            <a:pPr marL="285750" indent="-285750">
              <a:buFont typeface="Arial"/>
              <a:buChar char="•"/>
            </a:pPr>
            <a:r>
              <a:rPr lang="en-GB" sz="2000"/>
              <a:t>Groups of teachers visiting employers</a:t>
            </a:r>
            <a:endParaRPr lang="en-GB" sz="2000">
              <a:cs typeface="Calibri" panose="020F0502020204030204"/>
            </a:endParaRPr>
          </a:p>
          <a:p>
            <a:pPr marL="285750" indent="-285750">
              <a:buFont typeface="Arial"/>
              <a:buChar char="•"/>
            </a:pPr>
            <a:endParaRPr lang="en-GB" sz="2000"/>
          </a:p>
          <a:p>
            <a:pPr marL="285750" indent="-285750">
              <a:buFont typeface="Arial"/>
              <a:buChar char="•"/>
            </a:pPr>
            <a:r>
              <a:rPr lang="en-GB" sz="2000"/>
              <a:t>One-to-one placements to develop the curriculum</a:t>
            </a:r>
            <a:endParaRPr lang="en-GB" sz="2000">
              <a:cs typeface="Calibri" panose="020F0502020204030204"/>
            </a:endParaRPr>
          </a:p>
          <a:p>
            <a:pPr marL="285750" indent="-285750">
              <a:buFont typeface="Arial"/>
              <a:buChar char="•"/>
            </a:pPr>
            <a:endParaRPr lang="en-GB" sz="2000"/>
          </a:p>
          <a:p>
            <a:pPr marL="285750" indent="-285750">
              <a:buFont typeface="Arial"/>
              <a:buChar char="•"/>
            </a:pPr>
            <a:r>
              <a:rPr lang="en-GB" sz="2000"/>
              <a:t>A single teacher meeting an employer</a:t>
            </a:r>
            <a:endParaRPr lang="en-GB" sz="2000">
              <a:cs typeface="Calibri"/>
            </a:endParaRPr>
          </a:p>
        </p:txBody>
      </p:sp>
    </p:spTree>
    <p:extLst>
      <p:ext uri="{BB962C8B-B14F-4D97-AF65-F5344CB8AC3E}">
        <p14:creationId xmlns:p14="http://schemas.microsoft.com/office/powerpoint/2010/main" val="390308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2CA06-EE04-36D8-4C69-290FCB9109B5}"/>
              </a:ext>
            </a:extLst>
          </p:cNvPr>
          <p:cNvSpPr txBox="1"/>
          <p:nvPr/>
        </p:nvSpPr>
        <p:spPr>
          <a:xfrm>
            <a:off x="649357" y="432904"/>
            <a:ext cx="83974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rgbClr val="00A9A9"/>
                </a:solidFill>
              </a:rPr>
              <a:t>Teacher Encounters examples</a:t>
            </a:r>
            <a:endParaRPr lang="en-GB" sz="3600">
              <a:solidFill>
                <a:srgbClr val="00A9A9"/>
              </a:solidFill>
            </a:endParaRPr>
          </a:p>
        </p:txBody>
      </p:sp>
      <p:sp>
        <p:nvSpPr>
          <p:cNvPr id="5" name="TextBox 4">
            <a:extLst>
              <a:ext uri="{FF2B5EF4-FFF2-40B4-BE49-F238E27FC236}">
                <a16:creationId xmlns:a16="http://schemas.microsoft.com/office/drawing/2014/main" id="{C78C6F54-6987-8656-52EA-E79F8A11C0E2}"/>
              </a:ext>
            </a:extLst>
          </p:cNvPr>
          <p:cNvSpPr txBox="1"/>
          <p:nvPr/>
        </p:nvSpPr>
        <p:spPr>
          <a:xfrm>
            <a:off x="649357" y="1330371"/>
            <a:ext cx="9015851"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ea typeface="+mn-lt"/>
                <a:cs typeface="+mn-lt"/>
              </a:rPr>
              <a:t>Tours of sites/facilities, demonstrations of tasks/processes to understand the range of skills required by providing first-hand knowledge about key sectors </a:t>
            </a:r>
            <a:endParaRPr lang="en-US">
              <a:ea typeface="+mn-lt"/>
              <a:cs typeface="+mn-lt"/>
            </a:endParaRPr>
          </a:p>
          <a:p>
            <a:pPr marL="285750" indent="-285750">
              <a:buFont typeface="Arial"/>
              <a:buChar char="•"/>
            </a:pPr>
            <a:endParaRPr lang="en-GB">
              <a:ea typeface="+mn-lt"/>
              <a:cs typeface="+mn-lt"/>
            </a:endParaRPr>
          </a:p>
          <a:p>
            <a:pPr marL="285750" indent="-285750">
              <a:buFont typeface="Arial"/>
              <a:buChar char="•"/>
            </a:pPr>
            <a:r>
              <a:rPr lang="en-GB">
                <a:ea typeface="+mn-lt"/>
                <a:cs typeface="+mn-lt"/>
              </a:rPr>
              <a:t>First-hand experience of recruitment processes and the challenges students will face on entering the workforce (interview processes, assessment centres)</a:t>
            </a:r>
            <a:endParaRPr lang="en-US">
              <a:ea typeface="+mn-lt"/>
              <a:cs typeface="+mn-lt"/>
            </a:endParaRPr>
          </a:p>
          <a:p>
            <a:pPr marL="285750" indent="-285750">
              <a:buFont typeface="Arial"/>
              <a:buChar char="•"/>
            </a:pPr>
            <a:endParaRPr lang="en-GB">
              <a:ea typeface="+mn-lt"/>
              <a:cs typeface="+mn-lt"/>
            </a:endParaRPr>
          </a:p>
          <a:p>
            <a:pPr marL="285750" indent="-285750">
              <a:buFont typeface="Arial"/>
              <a:buChar char="•"/>
            </a:pPr>
            <a:r>
              <a:rPr lang="en-GB">
                <a:ea typeface="+mn-lt"/>
                <a:cs typeface="+mn-lt"/>
              </a:rPr>
              <a:t>Talks with graduates, apprentices and  management to understand careers progression opportunities and pathways </a:t>
            </a:r>
            <a:endParaRPr lang="en-US">
              <a:ea typeface="+mn-lt"/>
              <a:cs typeface="+mn-lt"/>
            </a:endParaRPr>
          </a:p>
          <a:p>
            <a:pPr marL="285750" indent="-285750">
              <a:buFont typeface="Arial"/>
              <a:buChar char="•"/>
            </a:pPr>
            <a:endParaRPr lang="en-GB">
              <a:ea typeface="+mn-lt"/>
              <a:cs typeface="+mn-lt"/>
            </a:endParaRPr>
          </a:p>
          <a:p>
            <a:pPr marL="285750" indent="-285750">
              <a:buFont typeface="Arial"/>
              <a:buChar char="•"/>
            </a:pPr>
            <a:r>
              <a:rPr lang="en-GB">
                <a:ea typeface="+mn-lt"/>
                <a:cs typeface="+mn-lt"/>
              </a:rPr>
              <a:t>Work shadowing of personnel to understand the variety of roles, tasks and skills required in the workplace and how they relate to the curriculum</a:t>
            </a:r>
            <a:endParaRPr lang="en-US">
              <a:ea typeface="+mn-lt"/>
              <a:cs typeface="+mn-lt"/>
            </a:endParaRPr>
          </a:p>
          <a:p>
            <a:pPr marL="285750" indent="-285750">
              <a:buFont typeface="Arial"/>
              <a:buChar char="•"/>
            </a:pPr>
            <a:endParaRPr lang="en-GB">
              <a:ea typeface="+mn-lt"/>
              <a:cs typeface="+mn-lt"/>
            </a:endParaRPr>
          </a:p>
          <a:p>
            <a:pPr marL="285750" indent="-285750">
              <a:buFont typeface="Arial"/>
              <a:buChar char="•"/>
            </a:pPr>
            <a:r>
              <a:rPr lang="en-GB">
                <a:ea typeface="+mn-lt"/>
                <a:cs typeface="+mn-lt"/>
              </a:rPr>
              <a:t>Discussions with HR about routes into industry and expectations employers have of young people (skills, attitudes and behaviours)</a:t>
            </a:r>
            <a:endParaRPr lang="en-US">
              <a:ea typeface="+mn-lt"/>
              <a:cs typeface="+mn-lt"/>
            </a:endParaRPr>
          </a:p>
          <a:p>
            <a:pPr marL="285750" indent="-285750">
              <a:buFont typeface="Arial"/>
              <a:buChar char="•"/>
            </a:pPr>
            <a:endParaRPr lang="en-GB">
              <a:ea typeface="+mn-lt"/>
              <a:cs typeface="+mn-lt"/>
            </a:endParaRPr>
          </a:p>
          <a:p>
            <a:pPr marL="285750" indent="-285750">
              <a:buFont typeface="Arial"/>
              <a:buChar char="•"/>
            </a:pPr>
            <a:r>
              <a:rPr lang="en-GB">
                <a:ea typeface="+mn-lt"/>
                <a:cs typeface="+mn-lt"/>
              </a:rPr>
              <a:t>Mini projects that demonstrate typical work activities for teachers to consider how they could bring the curriculum to life </a:t>
            </a:r>
            <a:endParaRPr lang="en-US">
              <a:cs typeface="Calibri"/>
            </a:endParaRPr>
          </a:p>
        </p:txBody>
      </p:sp>
    </p:spTree>
    <p:extLst>
      <p:ext uri="{BB962C8B-B14F-4D97-AF65-F5344CB8AC3E}">
        <p14:creationId xmlns:p14="http://schemas.microsoft.com/office/powerpoint/2010/main" val="234999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DE2CAB-53B6-9471-D46F-0261F3D1CA46}"/>
              </a:ext>
            </a:extLst>
          </p:cNvPr>
          <p:cNvSpPr txBox="1"/>
          <p:nvPr/>
        </p:nvSpPr>
        <p:spPr>
          <a:xfrm>
            <a:off x="1127198" y="637706"/>
            <a:ext cx="7054694" cy="584775"/>
          </a:xfrm>
          <a:prstGeom prst="rect">
            <a:avLst/>
          </a:prstGeom>
          <a:noFill/>
        </p:spPr>
        <p:txBody>
          <a:bodyPr wrap="square" lIns="91440" tIns="45720" rIns="91440" bIns="45720" anchor="t">
            <a:spAutoFit/>
          </a:bodyPr>
          <a:lstStyle/>
          <a:p>
            <a:pPr>
              <a:defRPr/>
            </a:pPr>
            <a:endParaRPr lang="en-GB" sz="3200">
              <a:solidFill>
                <a:schemeClr val="bg1"/>
              </a:solidFill>
              <a:cs typeface="Calibri"/>
            </a:endParaRPr>
          </a:p>
        </p:txBody>
      </p:sp>
      <p:sp>
        <p:nvSpPr>
          <p:cNvPr id="4" name="TextBox 3">
            <a:extLst>
              <a:ext uri="{FF2B5EF4-FFF2-40B4-BE49-F238E27FC236}">
                <a16:creationId xmlns:a16="http://schemas.microsoft.com/office/drawing/2014/main" id="{C5F78D41-B272-A672-B712-30E55F3FDD8D}"/>
              </a:ext>
            </a:extLst>
          </p:cNvPr>
          <p:cNvSpPr txBox="1"/>
          <p:nvPr/>
        </p:nvSpPr>
        <p:spPr>
          <a:xfrm>
            <a:off x="399584" y="465793"/>
            <a:ext cx="7264408" cy="5262979"/>
          </a:xfrm>
          <a:prstGeom prst="rect">
            <a:avLst/>
          </a:prstGeom>
          <a:noFill/>
        </p:spPr>
        <p:txBody>
          <a:bodyPr wrap="square" lIns="91440" tIns="45720" rIns="91440" bIns="45720" rtlCol="0" anchor="t">
            <a:spAutoFit/>
          </a:bodyPr>
          <a:lstStyle/>
          <a:p>
            <a:r>
              <a:rPr lang="en-GB" sz="3600" b="1" dirty="0">
                <a:solidFill>
                  <a:schemeClr val="tx2"/>
                </a:solidFill>
                <a:ea typeface="+mn-lt"/>
                <a:cs typeface="+mn-lt"/>
              </a:rPr>
              <a:t>Teacher encounters enable you to:</a:t>
            </a:r>
            <a:endParaRPr lang="en-US" sz="3600" b="1" dirty="0">
              <a:solidFill>
                <a:schemeClr val="tx2"/>
              </a:solidFill>
              <a:ea typeface="+mn-lt"/>
              <a:cs typeface="+mn-lt"/>
            </a:endParaRPr>
          </a:p>
          <a:p>
            <a:endParaRPr lang="en-GB" sz="2000" b="1">
              <a:solidFill>
                <a:schemeClr val="tx2"/>
              </a:solidFill>
              <a:ea typeface="+mn-lt"/>
              <a:cs typeface="+mn-lt"/>
            </a:endParaRPr>
          </a:p>
          <a:p>
            <a:endParaRPr lang="en-GB" sz="2000" b="1">
              <a:solidFill>
                <a:schemeClr val="tx2"/>
              </a:solidFill>
              <a:ea typeface="+mn-lt"/>
              <a:cs typeface="+mn-lt"/>
            </a:endParaRPr>
          </a:p>
          <a:p>
            <a:pPr marL="342900" indent="-342900">
              <a:buFont typeface="Arial"/>
              <a:buChar char="•"/>
            </a:pPr>
            <a:r>
              <a:rPr lang="en-GB" sz="2000" dirty="0">
                <a:ea typeface="+mn-lt"/>
                <a:cs typeface="+mn-lt"/>
              </a:rPr>
              <a:t>Fully understand current industry practise </a:t>
            </a:r>
            <a:endParaRPr lang="en-US" dirty="0">
              <a:ea typeface="+mn-lt"/>
              <a:cs typeface="+mn-lt"/>
            </a:endParaRPr>
          </a:p>
          <a:p>
            <a:pPr marL="342900" indent="-342900">
              <a:buFont typeface="Arial"/>
              <a:buChar char="•"/>
            </a:pPr>
            <a:endParaRPr lang="en-GB" sz="2000">
              <a:ea typeface="+mn-lt"/>
              <a:cs typeface="+mn-lt"/>
            </a:endParaRPr>
          </a:p>
          <a:p>
            <a:pPr marL="342900" indent="-342900">
              <a:buFont typeface="Arial"/>
              <a:buChar char="•"/>
            </a:pPr>
            <a:r>
              <a:rPr lang="en-GB" sz="2000" dirty="0">
                <a:ea typeface="+mn-lt"/>
                <a:cs typeface="+mn-lt"/>
              </a:rPr>
              <a:t>Understand the latest technical and professional developments relevant to the subjects they teach</a:t>
            </a:r>
            <a:endParaRPr lang="en-US" dirty="0">
              <a:ea typeface="+mn-lt"/>
              <a:cs typeface="+mn-lt"/>
            </a:endParaRPr>
          </a:p>
          <a:p>
            <a:pPr marL="342900" indent="-342900">
              <a:buFont typeface="Arial"/>
              <a:buChar char="•"/>
            </a:pPr>
            <a:endParaRPr lang="en-GB" sz="2000">
              <a:ea typeface="+mn-lt"/>
              <a:cs typeface="+mn-lt"/>
            </a:endParaRPr>
          </a:p>
          <a:p>
            <a:pPr marL="342900" indent="-342900">
              <a:buFont typeface="Arial"/>
              <a:buChar char="•"/>
            </a:pPr>
            <a:r>
              <a:rPr lang="en-GB" sz="2000" dirty="0">
                <a:ea typeface="+mn-lt"/>
                <a:cs typeface="+mn-lt"/>
              </a:rPr>
              <a:t>Appreciate present and future career opportunities, and the knowledge, skills and behaviours required for different roles</a:t>
            </a:r>
            <a:endParaRPr lang="en-US" dirty="0">
              <a:ea typeface="+mn-lt"/>
              <a:cs typeface="+mn-lt"/>
            </a:endParaRPr>
          </a:p>
          <a:p>
            <a:pPr marL="342900" indent="-342900">
              <a:buFont typeface="Arial"/>
              <a:buChar char="•"/>
            </a:pPr>
            <a:endParaRPr lang="en-GB" sz="2000">
              <a:ea typeface="+mn-lt"/>
              <a:cs typeface="+mn-lt"/>
            </a:endParaRPr>
          </a:p>
          <a:p>
            <a:pPr marL="342900" indent="-342900">
              <a:buFont typeface="Arial"/>
              <a:buChar char="•"/>
            </a:pPr>
            <a:r>
              <a:rPr lang="en-GB" sz="2000" dirty="0">
                <a:ea typeface="+mn-lt"/>
                <a:cs typeface="+mn-lt"/>
              </a:rPr>
              <a:t>Understand the full range of pathways and routes into employment particularly apprenticeships, technical and vocational learning</a:t>
            </a:r>
          </a:p>
          <a:p>
            <a:endParaRPr lang="en-GB" sz="2000">
              <a:solidFill>
                <a:schemeClr val="tx2"/>
              </a:solidFill>
              <a:ea typeface="+mn-lt"/>
              <a:cs typeface="+mn-lt"/>
            </a:endParaRPr>
          </a:p>
          <a:p>
            <a:endParaRPr lang="en-GB" sz="2000" b="1">
              <a:solidFill>
                <a:schemeClr val="tx2"/>
              </a:solidFill>
              <a:ea typeface="+mn-lt"/>
              <a:cs typeface="+mn-lt"/>
            </a:endParaRPr>
          </a:p>
        </p:txBody>
      </p:sp>
    </p:spTree>
    <p:extLst>
      <p:ext uri="{BB962C8B-B14F-4D97-AF65-F5344CB8AC3E}">
        <p14:creationId xmlns:p14="http://schemas.microsoft.com/office/powerpoint/2010/main" val="38880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EC">
      <a:dk1>
        <a:srgbClr val="585857"/>
      </a:dk1>
      <a:lt1>
        <a:srgbClr val="FFFFFF"/>
      </a:lt1>
      <a:dk2>
        <a:srgbClr val="00A9A9"/>
      </a:dk2>
      <a:lt2>
        <a:srgbClr val="026893"/>
      </a:lt2>
      <a:accent1>
        <a:srgbClr val="515F92"/>
      </a:accent1>
      <a:accent2>
        <a:srgbClr val="EC5F65"/>
      </a:accent2>
      <a:accent3>
        <a:srgbClr val="E7B361"/>
      </a:accent3>
      <a:accent4>
        <a:srgbClr val="036993"/>
      </a:accent4>
      <a:accent5>
        <a:srgbClr val="134F44"/>
      </a:accent5>
      <a:accent6>
        <a:srgbClr val="ED6E50"/>
      </a:accent6>
      <a:hlink>
        <a:srgbClr val="026893"/>
      </a:hlink>
      <a:folHlink>
        <a:srgbClr val="00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EC">
      <a:dk1>
        <a:srgbClr val="585857"/>
      </a:dk1>
      <a:lt1>
        <a:srgbClr val="FFFFFF"/>
      </a:lt1>
      <a:dk2>
        <a:srgbClr val="00A9A9"/>
      </a:dk2>
      <a:lt2>
        <a:srgbClr val="026893"/>
      </a:lt2>
      <a:accent1>
        <a:srgbClr val="515F92"/>
      </a:accent1>
      <a:accent2>
        <a:srgbClr val="EC5F65"/>
      </a:accent2>
      <a:accent3>
        <a:srgbClr val="E7B361"/>
      </a:accent3>
      <a:accent4>
        <a:srgbClr val="036993"/>
      </a:accent4>
      <a:accent5>
        <a:srgbClr val="134F44"/>
      </a:accent5>
      <a:accent6>
        <a:srgbClr val="ED6E50"/>
      </a:accent6>
      <a:hlink>
        <a:srgbClr val="026893"/>
      </a:hlink>
      <a:folHlink>
        <a:srgbClr val="00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C2C72279FCB34A99F78529B8109672" ma:contentTypeVersion="10" ma:contentTypeDescription="Create a new document." ma:contentTypeScope="" ma:versionID="f43f15d92108639be6352e29ae087927">
  <xsd:schema xmlns:xsd="http://www.w3.org/2001/XMLSchema" xmlns:xs="http://www.w3.org/2001/XMLSchema" xmlns:p="http://schemas.microsoft.com/office/2006/metadata/properties" xmlns:ns2="ccc50a09-bc96-470e-b8f9-d5766cd95dc4" xmlns:ns3="75ca23ed-fdba-4544-8426-dc162b381dbf" targetNamespace="http://schemas.microsoft.com/office/2006/metadata/properties" ma:root="true" ma:fieldsID="643d8897bd18ca5ba2aa8b77113f6f3f" ns2:_="" ns3:_="">
    <xsd:import namespace="ccc50a09-bc96-470e-b8f9-d5766cd95dc4"/>
    <xsd:import namespace="75ca23ed-fdba-4544-8426-dc162b381d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c50a09-bc96-470e-b8f9-d5766cd95d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cbb2ce6-2230-43a8-88c3-379826f620ab}"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cc50a09-bc96-470e-b8f9-d5766cd95dc4">
      <Terms xmlns="http://schemas.microsoft.com/office/infopath/2007/PartnerControls"/>
    </lcf76f155ced4ddcb4097134ff3c332f>
    <TaxCatchAll xmlns="75ca23ed-fdba-4544-8426-dc162b381db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9EBD7D-EB2D-4D2D-984A-ADC9215435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c50a09-bc96-470e-b8f9-d5766cd95dc4"/>
    <ds:schemaRef ds:uri="75ca23ed-fdba-4544-8426-dc162b381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ADF6E0-6692-4A10-8AD3-D1AC945936FA}">
  <ds:schemaRefs>
    <ds:schemaRef ds:uri="http://purl.org/dc/dcmitype/"/>
    <ds:schemaRef ds:uri="ccc50a09-bc96-470e-b8f9-d5766cd95dc4"/>
    <ds:schemaRef ds:uri="http://schemas.microsoft.com/office/2006/documentManagement/types"/>
    <ds:schemaRef ds:uri="http://schemas.microsoft.com/office/2006/metadata/properties"/>
    <ds:schemaRef ds:uri="http://purl.org/dc/elements/1.1/"/>
    <ds:schemaRef ds:uri="75ca23ed-fdba-4544-8426-dc162b381dbf"/>
    <ds:schemaRef ds:uri="http://purl.org/dc/terms/"/>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7C3290E5-010D-4F89-859B-F906702C96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3074</TotalTime>
  <Words>2038</Words>
  <Application>Microsoft Office PowerPoint</Application>
  <PresentationFormat>Widescreen</PresentationFormat>
  <Paragraphs>179</Paragraphs>
  <Slides>19</Slides>
  <Notes>13</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Clarke</dc:creator>
  <cp:lastModifiedBy>Kerry Senatore</cp:lastModifiedBy>
  <cp:revision>87</cp:revision>
  <dcterms:created xsi:type="dcterms:W3CDTF">2021-08-12T08:10:25Z</dcterms:created>
  <dcterms:modified xsi:type="dcterms:W3CDTF">2022-09-16T12:24:47Z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600.000000000000</vt:lpwstr>
  </property>
  <property fmtid="{D5CDD505-2E9C-101B-9397-08002B2CF9AE}" pid="3" name="ContentTypeId">
    <vt:lpwstr>0x010100FFC2C72279FCB34A99F78529B8109672</vt:lpwstr>
  </property>
  <property fmtid="{D5CDD505-2E9C-101B-9397-08002B2CF9AE}" pid="4" name="Document Type">
    <vt:lpwstr/>
  </property>
  <property fmtid="{D5CDD505-2E9C-101B-9397-08002B2CF9AE}" pid="5" name="MediaServiceImageTags">
    <vt:lpwstr/>
  </property>
</Properties>
</file>