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3652" r:id="rId6"/>
    <p:sldMasterId id="2147483658" r:id="rId7"/>
  </p:sldMasterIdLst>
  <p:notesMasterIdLst>
    <p:notesMasterId r:id="rId31"/>
  </p:notesMasterIdLst>
  <p:handoutMasterIdLst>
    <p:handoutMasterId r:id="rId32"/>
  </p:handoutMasterIdLst>
  <p:sldIdLst>
    <p:sldId id="313" r:id="rId8"/>
    <p:sldId id="320" r:id="rId9"/>
    <p:sldId id="319" r:id="rId10"/>
    <p:sldId id="321" r:id="rId11"/>
    <p:sldId id="317" r:id="rId12"/>
    <p:sldId id="279" r:id="rId13"/>
    <p:sldId id="311" r:id="rId14"/>
    <p:sldId id="280" r:id="rId15"/>
    <p:sldId id="312" r:id="rId16"/>
    <p:sldId id="282" r:id="rId17"/>
    <p:sldId id="305" r:id="rId18"/>
    <p:sldId id="287" r:id="rId19"/>
    <p:sldId id="273" r:id="rId20"/>
    <p:sldId id="289" r:id="rId21"/>
    <p:sldId id="310" r:id="rId22"/>
    <p:sldId id="291" r:id="rId23"/>
    <p:sldId id="303" r:id="rId24"/>
    <p:sldId id="293" r:id="rId25"/>
    <p:sldId id="306" r:id="rId26"/>
    <p:sldId id="322" r:id="rId27"/>
    <p:sldId id="277" r:id="rId28"/>
    <p:sldId id="318" r:id="rId29"/>
    <p:sldId id="27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4F00"/>
    <a:srgbClr val="E9B562"/>
    <a:srgbClr val="F7B01E"/>
    <a:srgbClr val="EE6E50"/>
    <a:srgbClr val="006CB2"/>
    <a:srgbClr val="535E9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019" autoAdjust="0"/>
    <p:restoredTop sz="80141" autoAdjust="0"/>
  </p:normalViewPr>
  <p:slideViewPr>
    <p:cSldViewPr snapToGrid="0" snapToObjects="1">
      <p:cViewPr varScale="1">
        <p:scale>
          <a:sx n="53" d="100"/>
          <a:sy n="53" d="100"/>
        </p:scale>
        <p:origin x="756" y="4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118" d="100"/>
          <a:sy n="118" d="100"/>
        </p:scale>
        <p:origin x="4520"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handoutMaster" Target="handoutMasters/handoutMaster1.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C37A571-4E21-3241-B04F-CE65251E00A9}" type="datetimeFigureOut">
              <a:rPr lang="en-US" smtClean="0"/>
              <a:t>8/17/2022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1E7F03-AD05-154B-924B-25C63A3826B5}" type="slidenum">
              <a:rPr lang="en-US" smtClean="0"/>
              <a:t>‹#›</a:t>
            </a:fld>
            <a:endParaRPr lang="en-US"/>
          </a:p>
        </p:txBody>
      </p:sp>
    </p:spTree>
    <p:extLst>
      <p:ext uri="{BB962C8B-B14F-4D97-AF65-F5344CB8AC3E}">
        <p14:creationId xmlns:p14="http://schemas.microsoft.com/office/powerpoint/2010/main" val="16788413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5EC08-9F16-43F4-B9CB-64641636630E}" type="datetimeFigureOut">
              <a:rPr lang="en-GB" smtClean="0"/>
              <a:t>17/08/2022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E174EC-D9C5-4B7E-88D2-93955DF9B94C}" type="slidenum">
              <a:rPr lang="en-GB" smtClean="0"/>
              <a:t>‹#›</a:t>
            </a:fld>
            <a:endParaRPr lang="en-GB"/>
          </a:p>
        </p:txBody>
      </p:sp>
    </p:spTree>
    <p:extLst>
      <p:ext uri="{BB962C8B-B14F-4D97-AF65-F5344CB8AC3E}">
        <p14:creationId xmlns:p14="http://schemas.microsoft.com/office/powerpoint/2010/main" val="3541288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skillsbuilder.org/framework-old"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prospects.ac.uk/jobs-and-work-experience/job-sector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We hope these are useful to extend learning around this activity. Feel free to use these, or make a copy and edit as you wish. The resources are designed to support you and your school in achieving benchmarks 3 / 5 and 6, see last slide for additional activities and suggestions.</a:t>
            </a:r>
          </a:p>
          <a:p>
            <a:endParaRPr lang="en-GB" dirty="0"/>
          </a:p>
          <a:p>
            <a:r>
              <a:rPr lang="en-GB" sz="1200" b="1" i="0" u="none" strike="noStrike" kern="1200" dirty="0">
                <a:solidFill>
                  <a:schemeClr val="tx1"/>
                </a:solidFill>
                <a:effectLst/>
                <a:latin typeface="+mn-lt"/>
                <a:ea typeface="+mn-ea"/>
                <a:cs typeface="+mn-cs"/>
              </a:rPr>
              <a:t>Transform essential skills</a:t>
            </a:r>
          </a:p>
          <a:p>
            <a:r>
              <a:rPr lang="en-GB" sz="1200" b="0" i="0" u="none" strike="noStrike" kern="1200" dirty="0">
                <a:solidFill>
                  <a:schemeClr val="tx1"/>
                </a:solidFill>
                <a:effectLst/>
                <a:latin typeface="+mn-lt"/>
                <a:ea typeface="+mn-ea"/>
                <a:cs typeface="+mn-cs"/>
              </a:rPr>
              <a:t>We have been inspired by the Essential Skills Framework, to bring you a series of videos of local East Sussex employers exploring how they use essential skills in their jobs and sectors.</a:t>
            </a:r>
          </a:p>
          <a:p>
            <a:r>
              <a:rPr lang="en-GB" sz="1200" b="0" i="0" u="none" strike="noStrike" kern="1200" dirty="0">
                <a:solidFill>
                  <a:schemeClr val="tx1"/>
                </a:solidFill>
                <a:effectLst/>
                <a:latin typeface="+mn-lt"/>
                <a:ea typeface="+mn-ea"/>
                <a:cs typeface="+mn-cs"/>
              </a:rPr>
              <a:t>The </a:t>
            </a:r>
            <a:r>
              <a:rPr lang="en-GB" sz="1200" b="1" i="0" u="none" strike="noStrike" kern="1200" dirty="0">
                <a:solidFill>
                  <a:schemeClr val="tx1"/>
                </a:solidFill>
                <a:effectLst/>
                <a:latin typeface="+mn-lt"/>
                <a:ea typeface="+mn-ea"/>
                <a:cs typeface="+mn-cs"/>
                <a:hlinkClick r:id="rId3"/>
              </a:rPr>
              <a:t>Skills Builder Universal Framework</a:t>
            </a:r>
            <a:r>
              <a:rPr lang="en-GB" sz="1200" b="0" i="0" u="none" strike="noStrike" kern="1200" dirty="0">
                <a:solidFill>
                  <a:schemeClr val="tx1"/>
                </a:solidFill>
                <a:effectLst/>
                <a:latin typeface="+mn-lt"/>
                <a:ea typeface="+mn-ea"/>
                <a:cs typeface="+mn-cs"/>
              </a:rPr>
              <a:t> provides the </a:t>
            </a:r>
            <a:r>
              <a:rPr lang="en-GB" sz="1200" b="1" i="0" u="none" strike="noStrike" kern="1200" dirty="0">
                <a:solidFill>
                  <a:schemeClr val="tx1"/>
                </a:solidFill>
                <a:effectLst/>
                <a:latin typeface="+mn-lt"/>
                <a:ea typeface="+mn-ea"/>
                <a:cs typeface="+mn-cs"/>
              </a:rPr>
              <a:t>national standard for teaching essential skills</a:t>
            </a:r>
            <a:r>
              <a:rPr lang="en-GB" sz="1200" b="0" i="0" u="none" strike="noStrike" kern="1200" dirty="0">
                <a:solidFill>
                  <a:schemeClr val="tx1"/>
                </a:solidFill>
                <a:effectLst/>
                <a:latin typeface="+mn-lt"/>
                <a:ea typeface="+mn-ea"/>
                <a:cs typeface="+mn-cs"/>
              </a:rPr>
              <a:t>. It breaks each skill into steps, supporting progress for students of all ages and abilities - including those with special educational needs.</a:t>
            </a:r>
          </a:p>
        </p:txBody>
      </p:sp>
      <p:sp>
        <p:nvSpPr>
          <p:cNvPr id="4" name="Slide Number Placeholder 3"/>
          <p:cNvSpPr>
            <a:spLocks noGrp="1"/>
          </p:cNvSpPr>
          <p:nvPr>
            <p:ph type="sldNum" sz="quarter" idx="5"/>
          </p:nvPr>
        </p:nvSpPr>
        <p:spPr/>
        <p:txBody>
          <a:bodyPr/>
          <a:lstStyle/>
          <a:p>
            <a:fld id="{FBE174EC-D9C5-4B7E-88D2-93955DF9B94C}" type="slidenum">
              <a:rPr lang="en-GB" smtClean="0"/>
              <a:t>1</a:t>
            </a:fld>
            <a:endParaRPr lang="en-GB"/>
          </a:p>
        </p:txBody>
      </p:sp>
    </p:spTree>
    <p:extLst>
      <p:ext uri="{BB962C8B-B14F-4D97-AF65-F5344CB8AC3E}">
        <p14:creationId xmlns:p14="http://schemas.microsoft.com/office/powerpoint/2010/main" val="3899379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When could this session be delivered:</a:t>
            </a:r>
          </a:p>
          <a:p>
            <a:pPr marL="171450" indent="-171450">
              <a:buFontTx/>
              <a:buChar char="-"/>
            </a:pPr>
            <a:r>
              <a:rPr lang="en-GB" sz="1200" kern="1200" dirty="0">
                <a:solidFill>
                  <a:schemeClr val="tx1"/>
                </a:solidFill>
                <a:effectLst/>
                <a:latin typeface="+mn-lt"/>
                <a:ea typeface="+mn-ea"/>
                <a:cs typeface="+mn-cs"/>
              </a:rPr>
              <a:t>In tutor time</a:t>
            </a:r>
          </a:p>
          <a:p>
            <a:pPr marL="171450" indent="-171450">
              <a:buFontTx/>
              <a:buChar char="-"/>
            </a:pPr>
            <a:r>
              <a:rPr lang="en-GB" sz="1200" kern="1200" dirty="0">
                <a:solidFill>
                  <a:schemeClr val="tx1"/>
                </a:solidFill>
                <a:effectLst/>
                <a:latin typeface="+mn-lt"/>
                <a:ea typeface="+mn-ea"/>
                <a:cs typeface="+mn-cs"/>
              </a:rPr>
              <a:t>In PSHE</a:t>
            </a:r>
          </a:p>
          <a:p>
            <a:pPr marL="171450" indent="-171450">
              <a:buFontTx/>
              <a:buChar char="-"/>
            </a:pPr>
            <a:r>
              <a:rPr lang="en-GB" sz="1200" kern="1200" dirty="0">
                <a:solidFill>
                  <a:schemeClr val="tx1"/>
                </a:solidFill>
                <a:effectLst/>
                <a:latin typeface="+mn-lt"/>
                <a:ea typeface="+mn-ea"/>
                <a:cs typeface="+mn-cs"/>
              </a:rPr>
              <a:t>In a subject specific lesson</a:t>
            </a:r>
          </a:p>
          <a:p>
            <a:pPr marL="171450" indent="-171450">
              <a:buFontTx/>
              <a:buChar char="-"/>
            </a:pPr>
            <a:r>
              <a:rPr lang="en-GB" sz="1200" kern="1200" dirty="0">
                <a:solidFill>
                  <a:schemeClr val="tx1"/>
                </a:solidFill>
                <a:effectLst/>
                <a:latin typeface="+mn-lt"/>
                <a:ea typeface="+mn-ea"/>
                <a:cs typeface="+mn-cs"/>
              </a:rPr>
              <a:t>Embed the activities within your annual Career Programme</a:t>
            </a:r>
          </a:p>
          <a:p>
            <a:pPr marL="171450" indent="-171450">
              <a:buFontTx/>
              <a:buChar char="-"/>
            </a:pPr>
            <a:r>
              <a:rPr lang="en-GB" sz="1200" kern="1200" dirty="0">
                <a:solidFill>
                  <a:schemeClr val="tx1"/>
                </a:solidFill>
                <a:effectLst/>
                <a:latin typeface="+mn-lt"/>
                <a:ea typeface="+mn-ea"/>
                <a:cs typeface="+mn-cs"/>
              </a:rPr>
              <a:t>Use tracker to record activities and support Compass +</a:t>
            </a:r>
          </a:p>
          <a:p>
            <a:pPr marL="171450" indent="-171450">
              <a:buFontTx/>
              <a:buChar char="-"/>
            </a:pPr>
            <a:r>
              <a:rPr lang="en-GB" sz="1200" kern="1200" dirty="0">
                <a:solidFill>
                  <a:schemeClr val="tx1"/>
                </a:solidFill>
                <a:effectLst/>
                <a:latin typeface="+mn-lt"/>
                <a:ea typeface="+mn-ea"/>
                <a:cs typeface="+mn-cs"/>
              </a:rPr>
              <a:t>Ensure you have evaluated learning either before and at the end of the lesson, or at the beginning and end of the year</a:t>
            </a:r>
          </a:p>
          <a:p>
            <a:pPr marL="171450" indent="-171450">
              <a:buFontTx/>
              <a:buChar char="-"/>
            </a:pPr>
            <a:r>
              <a:rPr lang="en-GB" sz="1200" kern="1200" dirty="0">
                <a:solidFill>
                  <a:schemeClr val="tx1"/>
                </a:solidFill>
                <a:effectLst/>
                <a:latin typeface="+mn-lt"/>
                <a:ea typeface="+mn-ea"/>
                <a:cs typeface="+mn-cs"/>
              </a:rPr>
              <a:t>The skills videos can support you meeting Gatsby Benchmarks 4 / 5 and 6</a:t>
            </a:r>
          </a:p>
          <a:p>
            <a:pPr marL="0" indent="0">
              <a:buFontTx/>
              <a:buNone/>
            </a:pPr>
            <a:endParaRPr lang="en-GB" sz="1200" kern="1200" dirty="0">
              <a:solidFill>
                <a:schemeClr val="tx1"/>
              </a:solidFill>
              <a:effectLst/>
              <a:latin typeface="+mn-lt"/>
              <a:ea typeface="+mn-ea"/>
              <a:cs typeface="+mn-cs"/>
            </a:endParaRPr>
          </a:p>
          <a:p>
            <a:pPr marL="0" indent="0">
              <a:buFontTx/>
              <a:buNone/>
            </a:pPr>
            <a:r>
              <a:rPr lang="en-GB" sz="1200" kern="1200" dirty="0">
                <a:solidFill>
                  <a:schemeClr val="tx1"/>
                </a:solidFill>
                <a:effectLst/>
                <a:latin typeface="+mn-lt"/>
                <a:ea typeface="+mn-ea"/>
                <a:cs typeface="+mn-cs"/>
              </a:rPr>
              <a:t>To include an activity under Benchmark 5, it must meet the following minimum requirements:</a:t>
            </a:r>
          </a:p>
          <a:p>
            <a:pPr marL="171450" indent="-171450">
              <a:buFontTx/>
              <a:buChar char="-"/>
            </a:pPr>
            <a:r>
              <a:rPr lang="en-GB" sz="1200" kern="1200" dirty="0">
                <a:solidFill>
                  <a:schemeClr val="tx1"/>
                </a:solidFill>
                <a:effectLst/>
                <a:latin typeface="+mn-lt"/>
                <a:ea typeface="+mn-ea"/>
                <a:cs typeface="+mn-cs"/>
              </a:rPr>
              <a:t>There is evidence that the student actively participated. </a:t>
            </a:r>
          </a:p>
          <a:p>
            <a:pPr marL="171450" indent="-171450">
              <a:buFontTx/>
              <a:buChar char="-"/>
            </a:pPr>
            <a:r>
              <a:rPr lang="en-GB" sz="1200" kern="1200" dirty="0">
                <a:solidFill>
                  <a:schemeClr val="tx1"/>
                </a:solidFill>
                <a:effectLst/>
                <a:latin typeface="+mn-lt"/>
                <a:ea typeface="+mn-ea"/>
                <a:cs typeface="+mn-cs"/>
              </a:rPr>
              <a:t>Learning outcomes are defined, based on the age and needs of students. </a:t>
            </a:r>
          </a:p>
          <a:p>
            <a:pPr marL="171450" indent="-171450">
              <a:buFontTx/>
              <a:buChar char="-"/>
            </a:pPr>
            <a:r>
              <a:rPr lang="en-GB" sz="1200" kern="1200" dirty="0">
                <a:solidFill>
                  <a:schemeClr val="tx1"/>
                </a:solidFill>
                <a:effectLst/>
                <a:latin typeface="+mn-lt"/>
                <a:ea typeface="+mn-ea"/>
                <a:cs typeface="+mn-cs"/>
              </a:rPr>
              <a:t>The encounter involves two-way interaction between students and employers/employees.</a:t>
            </a:r>
          </a:p>
          <a:p>
            <a:pPr marL="171450" indent="-171450">
              <a:buFontTx/>
              <a:buChar char="-"/>
            </a:pPr>
            <a:endParaRPr lang="en-GB" sz="1200" kern="1200" dirty="0">
              <a:solidFill>
                <a:schemeClr val="tx1"/>
              </a:solidFill>
              <a:effectLst/>
              <a:latin typeface="+mn-lt"/>
              <a:ea typeface="+mn-ea"/>
              <a:cs typeface="+mn-cs"/>
            </a:endParaRPr>
          </a:p>
          <a:p>
            <a:pPr marL="0" indent="0">
              <a:buFontTx/>
              <a:buNone/>
            </a:pPr>
            <a:r>
              <a:rPr lang="en-GB" sz="1200" kern="1200" dirty="0">
                <a:solidFill>
                  <a:schemeClr val="tx1"/>
                </a:solidFill>
                <a:effectLst/>
                <a:latin typeface="+mn-lt"/>
                <a:ea typeface="+mn-ea"/>
                <a:cs typeface="+mn-cs"/>
              </a:rPr>
              <a:t>To include an activity under Benchmark 6, it must  meet the following minimum requirements:</a:t>
            </a:r>
          </a:p>
          <a:p>
            <a:pPr marL="171450" indent="-171450">
              <a:buFontTx/>
              <a:buChar char="-"/>
            </a:pPr>
            <a:r>
              <a:rPr lang="en-GB" sz="1200" kern="1200" dirty="0">
                <a:solidFill>
                  <a:schemeClr val="tx1"/>
                </a:solidFill>
                <a:effectLst/>
                <a:latin typeface="+mn-lt"/>
                <a:ea typeface="+mn-ea"/>
                <a:cs typeface="+mn-cs"/>
              </a:rPr>
              <a:t>Learning outcomes are defined, based on the age and needs of students. </a:t>
            </a:r>
          </a:p>
          <a:p>
            <a:pPr marL="171450" indent="-171450">
              <a:buFontTx/>
              <a:buChar char="-"/>
            </a:pPr>
            <a:r>
              <a:rPr lang="en-GB" sz="1200" kern="1200" dirty="0">
                <a:solidFill>
                  <a:schemeClr val="tx1"/>
                </a:solidFill>
                <a:effectLst/>
                <a:latin typeface="+mn-lt"/>
                <a:ea typeface="+mn-ea"/>
                <a:cs typeface="+mn-cs"/>
              </a:rPr>
              <a:t>Student meets a range of people from the workplace. </a:t>
            </a:r>
          </a:p>
          <a:p>
            <a:pPr marL="171450" indent="-171450">
              <a:buFontTx/>
              <a:buChar char="-"/>
            </a:pPr>
            <a:r>
              <a:rPr lang="en-GB" sz="1200" kern="1200" dirty="0">
                <a:solidFill>
                  <a:schemeClr val="tx1"/>
                </a:solidFill>
                <a:effectLst/>
                <a:latin typeface="+mn-lt"/>
                <a:ea typeface="+mn-ea"/>
                <a:cs typeface="+mn-cs"/>
              </a:rPr>
              <a:t>There is extensive two-way interaction between the student and employees.</a:t>
            </a:r>
          </a:p>
          <a:p>
            <a:pPr marL="171450" indent="-171450">
              <a:buFontTx/>
              <a:buChar char="-"/>
            </a:pPr>
            <a:r>
              <a:rPr lang="en-GB" sz="1200" kern="1200" dirty="0">
                <a:solidFill>
                  <a:schemeClr val="tx1"/>
                </a:solidFill>
                <a:effectLst/>
                <a:latin typeface="+mn-lt"/>
                <a:ea typeface="+mn-ea"/>
                <a:cs typeface="+mn-cs"/>
              </a:rPr>
              <a:t>Student must perform a task or produce a piece of work relevant to that workplace and receive feedback on it from the employer.</a:t>
            </a:r>
          </a:p>
          <a:p>
            <a:pPr marL="0" indent="0">
              <a:buFontTx/>
              <a:buNone/>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FBE174EC-D9C5-4B7E-88D2-93955DF9B94C}" type="slidenum">
              <a:rPr lang="en-GB" smtClean="0"/>
              <a:t>22</a:t>
            </a:fld>
            <a:endParaRPr lang="en-GB"/>
          </a:p>
        </p:txBody>
      </p:sp>
    </p:spTree>
    <p:extLst>
      <p:ext uri="{BB962C8B-B14F-4D97-AF65-F5344CB8AC3E}">
        <p14:creationId xmlns:p14="http://schemas.microsoft.com/office/powerpoint/2010/main" val="1771395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Feel free to email enterprisecoordinator@eastsussex.gov.uk for further support</a:t>
            </a:r>
          </a:p>
          <a:p>
            <a:endParaRPr lang="en-GB" dirty="0"/>
          </a:p>
        </p:txBody>
      </p:sp>
      <p:sp>
        <p:nvSpPr>
          <p:cNvPr id="4" name="Slide Number Placeholder 3"/>
          <p:cNvSpPr>
            <a:spLocks noGrp="1"/>
          </p:cNvSpPr>
          <p:nvPr>
            <p:ph type="sldNum" sz="quarter" idx="5"/>
          </p:nvPr>
        </p:nvSpPr>
        <p:spPr/>
        <p:txBody>
          <a:bodyPr/>
          <a:lstStyle/>
          <a:p>
            <a:fld id="{FBE174EC-D9C5-4B7E-88D2-93955DF9B94C}" type="slidenum">
              <a:rPr lang="en-GB" smtClean="0"/>
              <a:t>23</a:t>
            </a:fld>
            <a:endParaRPr lang="en-GB"/>
          </a:p>
        </p:txBody>
      </p:sp>
    </p:spTree>
    <p:extLst>
      <p:ext uri="{BB962C8B-B14F-4D97-AF65-F5344CB8AC3E}">
        <p14:creationId xmlns:p14="http://schemas.microsoft.com/office/powerpoint/2010/main" val="1324484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From &lt;</a:t>
            </a:r>
            <a:r>
              <a:rPr lang="en-GB" i="1" dirty="0">
                <a:hlinkClick r:id="rId3"/>
              </a:rPr>
              <a:t>https://www.prospects.ac.uk/jobs-and-work-experience/job-sectors</a:t>
            </a:r>
            <a:r>
              <a:rPr lang="en-GB" i="1" dirty="0"/>
              <a:t>&gt; </a:t>
            </a:r>
            <a:endParaRPr lang="en-GB" dirty="0"/>
          </a:p>
          <a:p>
            <a:endParaRPr lang="en-GB" dirty="0"/>
          </a:p>
        </p:txBody>
      </p:sp>
      <p:sp>
        <p:nvSpPr>
          <p:cNvPr id="4" name="Slide Number Placeholder 3"/>
          <p:cNvSpPr>
            <a:spLocks noGrp="1"/>
          </p:cNvSpPr>
          <p:nvPr>
            <p:ph type="sldNum" sz="quarter" idx="5"/>
          </p:nvPr>
        </p:nvSpPr>
        <p:spPr/>
        <p:txBody>
          <a:bodyPr/>
          <a:lstStyle/>
          <a:p>
            <a:fld id="{FBE174EC-D9C5-4B7E-88D2-93955DF9B94C}" type="slidenum">
              <a:rPr lang="en-GB" smtClean="0"/>
              <a:t>2</a:t>
            </a:fld>
            <a:endParaRPr lang="en-GB"/>
          </a:p>
        </p:txBody>
      </p:sp>
    </p:spTree>
    <p:extLst>
      <p:ext uri="{BB962C8B-B14F-4D97-AF65-F5344CB8AC3E}">
        <p14:creationId xmlns:p14="http://schemas.microsoft.com/office/powerpoint/2010/main" val="84214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kern="1200" dirty="0">
                <a:solidFill>
                  <a:schemeClr val="tx1"/>
                </a:solidFill>
                <a:effectLst/>
                <a:latin typeface="+mn-lt"/>
                <a:ea typeface="+mn-ea"/>
                <a:cs typeface="+mn-cs"/>
              </a:rPr>
              <a:t>LMI is </a:t>
            </a:r>
            <a:r>
              <a:rPr lang="en-GB" sz="1200" i="1" kern="1200" dirty="0">
                <a:solidFill>
                  <a:schemeClr val="tx1"/>
                </a:solidFill>
                <a:effectLst/>
                <a:latin typeface="+mn-lt"/>
                <a:ea typeface="+mn-ea"/>
                <a:cs typeface="+mn-cs"/>
              </a:rPr>
              <a:t>pivotal</a:t>
            </a:r>
            <a:r>
              <a:rPr lang="en-GB" sz="1200" kern="1200" dirty="0">
                <a:solidFill>
                  <a:schemeClr val="tx1"/>
                </a:solidFill>
                <a:effectLst/>
                <a:latin typeface="+mn-lt"/>
                <a:ea typeface="+mn-ea"/>
                <a:cs typeface="+mn-cs"/>
              </a:rPr>
              <a:t> to effective careers practice because high quality, impartial, current, expert knowledge about the labour market distinguishes careers support from other types of helping.</a:t>
            </a:r>
          </a:p>
          <a:p>
            <a:pPr fontAlgn="base"/>
            <a:r>
              <a:rPr lang="en-GB" sz="1200" kern="1200" dirty="0">
                <a:solidFill>
                  <a:schemeClr val="tx1"/>
                </a:solidFill>
                <a:effectLst/>
                <a:latin typeface="+mn-lt"/>
                <a:ea typeface="+mn-ea"/>
                <a:cs typeface="+mn-cs"/>
              </a:rPr>
              <a:t>A careers practitioner or teacher is likely to use LMI every time they interact with someone seeking help. Questions about course choice, self-employment, how much money could be earned in a particular job, where the local job vacancies can be found, what will the ‘hot jobs’ be when they leave education? None of these questions or issues could be addressed without LMI. LMI can help to demystify the world of work and can help individuals achieve their career goals.</a:t>
            </a:r>
          </a:p>
          <a:p>
            <a:pPr fontAlgn="base"/>
            <a:r>
              <a:rPr lang="en-GB" sz="1200" kern="1200" dirty="0">
                <a:solidFill>
                  <a:schemeClr val="tx1"/>
                </a:solidFill>
                <a:effectLst/>
                <a:latin typeface="+mn-lt"/>
                <a:ea typeface="+mn-ea"/>
                <a:cs typeface="+mn-cs"/>
              </a:rPr>
              <a:t>In summary, LMI provides the knowledge and understanding of how the labour market functions and is crucial for making sense of changing economic circumstances. It can also help when thinking about what the future might hold, so can support career decision making.</a:t>
            </a:r>
          </a:p>
          <a:p>
            <a:endParaRPr lang="en-GB" dirty="0"/>
          </a:p>
        </p:txBody>
      </p:sp>
      <p:sp>
        <p:nvSpPr>
          <p:cNvPr id="4" name="Slide Number Placeholder 3"/>
          <p:cNvSpPr>
            <a:spLocks noGrp="1"/>
          </p:cNvSpPr>
          <p:nvPr>
            <p:ph type="sldNum" sz="quarter" idx="5"/>
          </p:nvPr>
        </p:nvSpPr>
        <p:spPr/>
        <p:txBody>
          <a:bodyPr/>
          <a:lstStyle/>
          <a:p>
            <a:fld id="{FBE174EC-D9C5-4B7E-88D2-93955DF9B94C}" type="slidenum">
              <a:rPr lang="en-GB" smtClean="0"/>
              <a:t>3</a:t>
            </a:fld>
            <a:endParaRPr lang="en-GB"/>
          </a:p>
        </p:txBody>
      </p:sp>
    </p:spTree>
    <p:extLst>
      <p:ext uri="{BB962C8B-B14F-4D97-AF65-F5344CB8AC3E}">
        <p14:creationId xmlns:p14="http://schemas.microsoft.com/office/powerpoint/2010/main" val="4060139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Utilise the following slides to support </a:t>
            </a:r>
            <a:r>
              <a:rPr lang="en-GB" b="0"/>
              <a:t>these questions</a:t>
            </a:r>
            <a:endParaRPr lang="en-GB" sz="1200" b="0" i="0" u="none" strike="noStrike" kern="1200" dirty="0">
              <a:solidFill>
                <a:schemeClr val="tx1"/>
              </a:solidFill>
              <a:effectLst/>
              <a:latin typeface="+mn-lt"/>
              <a:ea typeface="+mn-ea"/>
              <a:cs typeface="+mn-cs"/>
            </a:endParaRPr>
          </a:p>
          <a:p>
            <a:endParaRPr lang="en-GB" dirty="0"/>
          </a:p>
          <a:p>
            <a:r>
              <a:rPr lang="en-GB" dirty="0"/>
              <a:t>NOTE : Please encourage your students to think about what they can see within the footage also, e.g. Paramedics communicate in a variety of ways, we can see through watching the video that radios are visible, hence listening is so vital</a:t>
            </a:r>
            <a:br>
              <a:rPr lang="en-GB" dirty="0"/>
            </a:br>
            <a:br>
              <a:rPr lang="en-GB" dirty="0"/>
            </a:br>
            <a:endParaRPr lang="en-GB" dirty="0"/>
          </a:p>
        </p:txBody>
      </p:sp>
      <p:sp>
        <p:nvSpPr>
          <p:cNvPr id="4" name="Slide Number Placeholder 3"/>
          <p:cNvSpPr>
            <a:spLocks noGrp="1"/>
          </p:cNvSpPr>
          <p:nvPr>
            <p:ph type="sldNum" sz="quarter" idx="5"/>
          </p:nvPr>
        </p:nvSpPr>
        <p:spPr/>
        <p:txBody>
          <a:bodyPr/>
          <a:lstStyle/>
          <a:p>
            <a:fld id="{FBE174EC-D9C5-4B7E-88D2-93955DF9B94C}" type="slidenum">
              <a:rPr lang="en-GB" smtClean="0"/>
              <a:t>4</a:t>
            </a:fld>
            <a:endParaRPr lang="en-GB"/>
          </a:p>
        </p:txBody>
      </p:sp>
    </p:spTree>
    <p:extLst>
      <p:ext uri="{BB962C8B-B14F-4D97-AF65-F5344CB8AC3E}">
        <p14:creationId xmlns:p14="http://schemas.microsoft.com/office/powerpoint/2010/main" val="3330632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https://youtu.be/QQywOgmcVsY</a:t>
            </a:r>
          </a:p>
        </p:txBody>
      </p:sp>
      <p:sp>
        <p:nvSpPr>
          <p:cNvPr id="4" name="Slide Number Placeholder 3"/>
          <p:cNvSpPr>
            <a:spLocks noGrp="1"/>
          </p:cNvSpPr>
          <p:nvPr>
            <p:ph type="sldNum" sz="quarter" idx="5"/>
          </p:nvPr>
        </p:nvSpPr>
        <p:spPr/>
        <p:txBody>
          <a:bodyPr/>
          <a:lstStyle/>
          <a:p>
            <a:fld id="{FBE174EC-D9C5-4B7E-88D2-93955DF9B94C}" type="slidenum">
              <a:rPr lang="en-GB" smtClean="0"/>
              <a:t>5</a:t>
            </a:fld>
            <a:endParaRPr lang="en-GB"/>
          </a:p>
        </p:txBody>
      </p:sp>
    </p:spTree>
    <p:extLst>
      <p:ext uri="{BB962C8B-B14F-4D97-AF65-F5344CB8AC3E}">
        <p14:creationId xmlns:p14="http://schemas.microsoft.com/office/powerpoint/2010/main" val="3077969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BE174EC-D9C5-4B7E-88D2-93955DF9B94C}" type="slidenum">
              <a:rPr lang="en-GB" smtClean="0"/>
              <a:t>11</a:t>
            </a:fld>
            <a:endParaRPr lang="en-GB"/>
          </a:p>
        </p:txBody>
      </p:sp>
    </p:spTree>
    <p:extLst>
      <p:ext uri="{BB962C8B-B14F-4D97-AF65-F5344CB8AC3E}">
        <p14:creationId xmlns:p14="http://schemas.microsoft.com/office/powerpoint/2010/main" val="3136176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BE174EC-D9C5-4B7E-88D2-93955DF9B94C}" type="slidenum">
              <a:rPr lang="en-GB" smtClean="0"/>
              <a:t>13</a:t>
            </a:fld>
            <a:endParaRPr lang="en-GB"/>
          </a:p>
        </p:txBody>
      </p:sp>
    </p:spTree>
    <p:extLst>
      <p:ext uri="{BB962C8B-B14F-4D97-AF65-F5344CB8AC3E}">
        <p14:creationId xmlns:p14="http://schemas.microsoft.com/office/powerpoint/2010/main" val="173067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BE174EC-D9C5-4B7E-88D2-93955DF9B94C}" type="slidenum">
              <a:rPr lang="en-GB" smtClean="0"/>
              <a:t>20</a:t>
            </a:fld>
            <a:endParaRPr lang="en-GB"/>
          </a:p>
        </p:txBody>
      </p:sp>
    </p:spTree>
    <p:extLst>
      <p:ext uri="{BB962C8B-B14F-4D97-AF65-F5344CB8AC3E}">
        <p14:creationId xmlns:p14="http://schemas.microsoft.com/office/powerpoint/2010/main" val="1670431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of the essential skills are needed in every job role, some more than others perhaps.</a:t>
            </a:r>
          </a:p>
          <a:p>
            <a:endParaRPr lang="en-GB" dirty="0"/>
          </a:p>
          <a:p>
            <a:r>
              <a:rPr lang="en-GB" i="1" dirty="0"/>
              <a:t>The eight essential skills seen on the previous slide are known by many different names, these eight skills map across to the four domains that come up time and again as the core, transferable skills for employment.</a:t>
            </a:r>
          </a:p>
          <a:p>
            <a:r>
              <a:rPr lang="en-GB" i="1" dirty="0"/>
              <a:t>In pairs they cover communication, creative problem-solving, self-management, and collaboration skills. These eight skills are laid out in the Skills Builder Universal Framework. </a:t>
            </a:r>
          </a:p>
          <a:p>
            <a:r>
              <a:rPr lang="en-GB" i="1" dirty="0"/>
              <a:t>The Framework breaks down each of the eight essential skills into tangible steps which can be developed in turn. It can be used it to clarify what success looks like in each skill and to map out the trajectory for growth. </a:t>
            </a:r>
          </a:p>
          <a:p>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https://www.skillsbuilder.org/universal-framework/listening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endParaRPr lang="en-GB" i="1" dirty="0"/>
          </a:p>
          <a:p>
            <a:endParaRPr lang="en-GB" dirty="0"/>
          </a:p>
          <a:p>
            <a:endParaRPr lang="en-GB" dirty="0"/>
          </a:p>
        </p:txBody>
      </p:sp>
      <p:sp>
        <p:nvSpPr>
          <p:cNvPr id="4" name="Slide Number Placeholder 3"/>
          <p:cNvSpPr>
            <a:spLocks noGrp="1"/>
          </p:cNvSpPr>
          <p:nvPr>
            <p:ph type="sldNum" sz="quarter" idx="5"/>
          </p:nvPr>
        </p:nvSpPr>
        <p:spPr/>
        <p:txBody>
          <a:bodyPr/>
          <a:lstStyle/>
          <a:p>
            <a:fld id="{FBE174EC-D9C5-4B7E-88D2-93955DF9B94C}" type="slidenum">
              <a:rPr lang="en-GB" smtClean="0"/>
              <a:t>21</a:t>
            </a:fld>
            <a:endParaRPr lang="en-GB"/>
          </a:p>
        </p:txBody>
      </p:sp>
    </p:spTree>
    <p:extLst>
      <p:ext uri="{BB962C8B-B14F-4D97-AF65-F5344CB8AC3E}">
        <p14:creationId xmlns:p14="http://schemas.microsoft.com/office/powerpoint/2010/main" val="26267661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tif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1.tiff"/><Relationship Id="rId1" Type="http://schemas.openxmlformats.org/officeDocument/2006/relationships/slideMaster" Target="../slideMasters/slideMaster2.xml"/><Relationship Id="rId5" Type="http://schemas.openxmlformats.org/officeDocument/2006/relationships/image" Target="../media/image4.jpg"/><Relationship Id="rId4" Type="http://schemas.openxmlformats.org/officeDocument/2006/relationships/image" Target="../media/image3.tiff"/></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1.tiff"/><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tif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_Slide">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0"/>
            <a:ext cx="12192000" cy="5597912"/>
          </a:xfrm>
          <a:prstGeom prst="rect">
            <a:avLst/>
          </a:prstGeom>
        </p:spPr>
      </p:pic>
      <p:sp>
        <p:nvSpPr>
          <p:cNvPr id="19" name="Text Placeholder 19">
            <a:extLst>
              <a:ext uri="{FF2B5EF4-FFF2-40B4-BE49-F238E27FC236}">
                <a16:creationId xmlns:a16="http://schemas.microsoft.com/office/drawing/2014/main" id="{F167411D-CA14-CC4F-83C2-BF0F3CA576F2}"/>
              </a:ext>
            </a:extLst>
          </p:cNvPr>
          <p:cNvSpPr>
            <a:spLocks noGrp="1"/>
          </p:cNvSpPr>
          <p:nvPr>
            <p:ph type="body" sz="quarter" idx="10" hasCustomPrompt="1"/>
          </p:nvPr>
        </p:nvSpPr>
        <p:spPr>
          <a:xfrm>
            <a:off x="424540" y="1278269"/>
            <a:ext cx="6218023" cy="93670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baseline="0">
                <a:latin typeface="Calibri" panose="020F0502020204030204" pitchFamily="34" charset="0"/>
                <a:cs typeface="Calibri" panose="020F0502020204030204" pitchFamily="34" charset="0"/>
              </a:defRPr>
            </a:lvl1pPr>
          </a:lstStyle>
          <a:p>
            <a:pPr lvl="0"/>
            <a:r>
              <a:rPr lang="en-US" dirty="0"/>
              <a:t>Resource title here</a:t>
            </a:r>
          </a:p>
        </p:txBody>
      </p:sp>
      <p:sp>
        <p:nvSpPr>
          <p:cNvPr id="20" name="Text Placeholder 19">
            <a:extLst>
              <a:ext uri="{FF2B5EF4-FFF2-40B4-BE49-F238E27FC236}">
                <a16:creationId xmlns:a16="http://schemas.microsoft.com/office/drawing/2014/main" id="{A96B35DA-0565-924F-AD5D-5CCE9933633E}"/>
              </a:ext>
            </a:extLst>
          </p:cNvPr>
          <p:cNvSpPr>
            <a:spLocks noGrp="1"/>
          </p:cNvSpPr>
          <p:nvPr>
            <p:ph type="body" sz="quarter" idx="11" hasCustomPrompt="1"/>
          </p:nvPr>
        </p:nvSpPr>
        <p:spPr>
          <a:xfrm>
            <a:off x="419415" y="2291765"/>
            <a:ext cx="6218023" cy="42583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3000" b="0" i="0" baseline="0">
                <a:latin typeface="Calibri" panose="020F0502020204030204" pitchFamily="34" charset="0"/>
                <a:cs typeface="Calibri" panose="020F0502020204030204" pitchFamily="34" charset="0"/>
              </a:defRPr>
            </a:lvl1pPr>
          </a:lstStyle>
          <a:p>
            <a:pPr lvl="0"/>
            <a:r>
              <a:rPr lang="en-US" dirty="0"/>
              <a:t>Resource subtitle here</a:t>
            </a:r>
          </a:p>
        </p:txBody>
      </p:sp>
      <p:sp>
        <p:nvSpPr>
          <p:cNvPr id="21" name="Text Placeholder 19">
            <a:extLst>
              <a:ext uri="{FF2B5EF4-FFF2-40B4-BE49-F238E27FC236}">
                <a16:creationId xmlns:a16="http://schemas.microsoft.com/office/drawing/2014/main" id="{98FBBC6E-3130-444A-AF01-62BF6AD8DEE0}"/>
              </a:ext>
            </a:extLst>
          </p:cNvPr>
          <p:cNvSpPr>
            <a:spLocks noGrp="1"/>
          </p:cNvSpPr>
          <p:nvPr>
            <p:ph type="body" sz="quarter" idx="12" hasCustomPrompt="1"/>
          </p:nvPr>
        </p:nvSpPr>
        <p:spPr>
          <a:xfrm>
            <a:off x="446140" y="2808285"/>
            <a:ext cx="6218023" cy="42583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1600" b="0" i="0">
                <a:latin typeface="Calibri Light" panose="020F0302020204030204" pitchFamily="34" charset="0"/>
                <a:cs typeface="Calibri Light" panose="020F0302020204030204" pitchFamily="34" charset="0"/>
              </a:defRPr>
            </a:lvl1pPr>
          </a:lstStyle>
          <a:p>
            <a:pPr lvl="0"/>
            <a:r>
              <a:rPr lang="en-US" dirty="0"/>
              <a:t>Name here, title here, date xx/xx/</a:t>
            </a:r>
            <a:r>
              <a:rPr lang="en-US" dirty="0" err="1"/>
              <a:t>xxxx</a:t>
            </a:r>
            <a:endParaRPr lang="en-US" dirty="0"/>
          </a:p>
        </p:txBody>
      </p:sp>
      <p:sp>
        <p:nvSpPr>
          <p:cNvPr id="11" name="Triangle 10"/>
          <p:cNvSpPr/>
          <p:nvPr userDrawn="1"/>
        </p:nvSpPr>
        <p:spPr>
          <a:xfrm rot="1903305">
            <a:off x="10197920" y="504818"/>
            <a:ext cx="1543003" cy="1330175"/>
          </a:xfrm>
          <a:prstGeom prst="triangle">
            <a:avLst/>
          </a:prstGeom>
          <a:solidFill>
            <a:srgbClr val="535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userDrawn="1"/>
        </p:nvSpPr>
        <p:spPr>
          <a:xfrm>
            <a:off x="9823645" y="2527961"/>
            <a:ext cx="1638324" cy="1638324"/>
          </a:xfrm>
          <a:prstGeom prst="ellipse">
            <a:avLst/>
          </a:prstGeom>
          <a:solidFill>
            <a:srgbClr val="E9B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userDrawn="1"/>
        </p:nvSpPr>
        <p:spPr>
          <a:xfrm>
            <a:off x="9559406" y="2369039"/>
            <a:ext cx="1799495" cy="1724974"/>
          </a:xfrm>
          <a:prstGeom prst="ellipse">
            <a:avLst/>
          </a:prstGeom>
          <a:noFill/>
          <a:ln w="15875">
            <a:solidFill>
              <a:srgbClr val="E9B5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iangle 23"/>
          <p:cNvSpPr/>
          <p:nvPr userDrawn="1"/>
        </p:nvSpPr>
        <p:spPr>
          <a:xfrm rot="2428000">
            <a:off x="10317875" y="300133"/>
            <a:ext cx="1567224" cy="1351055"/>
          </a:xfrm>
          <a:prstGeom prst="triangle">
            <a:avLst/>
          </a:prstGeom>
          <a:noFill/>
          <a:ln w="15875">
            <a:solidFill>
              <a:srgbClr val="535E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3" name="Picture 2"/>
          <p:cNvPicPr>
            <a:picLocks noChangeAspect="1"/>
          </p:cNvPicPr>
          <p:nvPr userDrawn="1"/>
        </p:nvPicPr>
        <p:blipFill>
          <a:blip r:embed="rId3"/>
          <a:stretch>
            <a:fillRect/>
          </a:stretch>
        </p:blipFill>
        <p:spPr>
          <a:xfrm>
            <a:off x="3189250" y="3475217"/>
            <a:ext cx="8869454" cy="2122695"/>
          </a:xfrm>
          <a:prstGeom prst="rect">
            <a:avLst/>
          </a:prstGeom>
        </p:spPr>
      </p:pic>
      <p:pic>
        <p:nvPicPr>
          <p:cNvPr id="17" name="Picture 16"/>
          <p:cNvPicPr>
            <a:picLocks noChangeAspect="1"/>
          </p:cNvPicPr>
          <p:nvPr userDrawn="1"/>
        </p:nvPicPr>
        <p:blipFill>
          <a:blip r:embed="rId4"/>
          <a:stretch>
            <a:fillRect/>
          </a:stretch>
        </p:blipFill>
        <p:spPr>
          <a:xfrm>
            <a:off x="8245087" y="1463864"/>
            <a:ext cx="1535980" cy="1518657"/>
          </a:xfrm>
          <a:prstGeom prst="rect">
            <a:avLst/>
          </a:prstGeom>
        </p:spPr>
      </p:pic>
      <p:pic>
        <p:nvPicPr>
          <p:cNvPr id="15" name="Picture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6"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23" name="Straight Connector 22"/>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27"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1100254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lis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835226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Two column bullet list title here</a:t>
            </a:r>
          </a:p>
        </p:txBody>
      </p:sp>
      <p:sp>
        <p:nvSpPr>
          <p:cNvPr id="10" name="Text Placeholder 13">
            <a:extLst>
              <a:ext uri="{FF2B5EF4-FFF2-40B4-BE49-F238E27FC236}">
                <a16:creationId xmlns:a16="http://schemas.microsoft.com/office/drawing/2014/main" id="{D3284D3D-4662-C440-A057-404CA995578B}"/>
              </a:ext>
            </a:extLst>
          </p:cNvPr>
          <p:cNvSpPr>
            <a:spLocks noGrp="1"/>
          </p:cNvSpPr>
          <p:nvPr>
            <p:ph type="body" sz="quarter" idx="14" hasCustomPrompt="1"/>
          </p:nvPr>
        </p:nvSpPr>
        <p:spPr>
          <a:xfrm>
            <a:off x="1273653" y="2374839"/>
            <a:ext cx="4286887" cy="3000057"/>
          </a:xfrm>
          <a:prstGeom prst="rect">
            <a:avLst/>
          </a:prstGeom>
        </p:spPr>
        <p:txBody>
          <a:bodyPr/>
          <a:lstStyle>
            <a:lvl1pPr marL="342900" marR="0" indent="-342900" algn="l" defTabSz="914400" rtl="0" eaLnBrk="1" fontAlgn="auto" latinLnBrk="0" hangingPunct="1">
              <a:lnSpc>
                <a:spcPts val="3780"/>
              </a:lnSpc>
              <a:spcBef>
                <a:spcPts val="1000"/>
              </a:spcBef>
              <a:spcAft>
                <a:spcPts val="0"/>
              </a:spcAft>
              <a:buClrTx/>
              <a:buSzTx/>
              <a:buFont typeface="Arial" panose="020B0604020202020204" pitchFamily="34" charset="0"/>
              <a:buChar char="•"/>
              <a:tabLst/>
              <a:defRPr lang="en-GB" b="0" i="0" smtClean="0">
                <a:effectLst/>
              </a:defRPr>
            </a:lvl1pPr>
          </a:lstStyle>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1</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2</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3</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4</a:t>
            </a:r>
          </a:p>
        </p:txBody>
      </p:sp>
      <p:sp>
        <p:nvSpPr>
          <p:cNvPr id="11" name="Text Placeholder 13">
            <a:extLst>
              <a:ext uri="{FF2B5EF4-FFF2-40B4-BE49-F238E27FC236}">
                <a16:creationId xmlns:a16="http://schemas.microsoft.com/office/drawing/2014/main" id="{26058D6D-2463-C641-B6AD-9A6700ACEA02}"/>
              </a:ext>
            </a:extLst>
          </p:cNvPr>
          <p:cNvSpPr>
            <a:spLocks noGrp="1"/>
          </p:cNvSpPr>
          <p:nvPr>
            <p:ph type="body" sz="quarter" idx="15" hasCustomPrompt="1"/>
          </p:nvPr>
        </p:nvSpPr>
        <p:spPr>
          <a:xfrm>
            <a:off x="6105145" y="2374839"/>
            <a:ext cx="4286887" cy="3000057"/>
          </a:xfrm>
          <a:prstGeom prst="rect">
            <a:avLst/>
          </a:prstGeom>
        </p:spPr>
        <p:txBody>
          <a:bodyPr/>
          <a:lstStyle>
            <a:lvl1pPr marL="342900" marR="0" indent="-342900" algn="l" defTabSz="914400" rtl="0" eaLnBrk="1" fontAlgn="auto" latinLnBrk="0" hangingPunct="1">
              <a:lnSpc>
                <a:spcPts val="3780"/>
              </a:lnSpc>
              <a:spcBef>
                <a:spcPts val="1000"/>
              </a:spcBef>
              <a:spcAft>
                <a:spcPts val="0"/>
              </a:spcAft>
              <a:buClrTx/>
              <a:buSzTx/>
              <a:buFont typeface="Arial" panose="020B0604020202020204" pitchFamily="34" charset="0"/>
              <a:buChar char="•"/>
              <a:tabLst/>
              <a:defRPr lang="en-GB" b="0" i="0" smtClean="0">
                <a:effectLst/>
              </a:defRPr>
            </a:lvl1pPr>
          </a:lstStyle>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1</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2</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3</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4</a:t>
            </a:r>
          </a:p>
        </p:txBody>
      </p:sp>
      <p:cxnSp>
        <p:nvCxnSpPr>
          <p:cNvPr id="6" name="Straight Connector 5"/>
          <p:cNvCxnSpPr/>
          <p:nvPr userDrawn="1"/>
        </p:nvCxnSpPr>
        <p:spPr>
          <a:xfrm>
            <a:off x="1273653" y="2215299"/>
            <a:ext cx="9158140" cy="0"/>
          </a:xfrm>
          <a:prstGeom prst="line">
            <a:avLst/>
          </a:prstGeom>
          <a:ln w="44450">
            <a:solidFill>
              <a:srgbClr val="E9B562"/>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2" name="Picture Placeholder 4"/>
          <p:cNvSpPr>
            <a:spLocks noGrp="1"/>
          </p:cNvSpPr>
          <p:nvPr>
            <p:ph type="pic" sz="quarter" idx="16"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3" name="Straight Connector 12"/>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6" name="Picture Placeholder 4"/>
          <p:cNvSpPr>
            <a:spLocks noGrp="1"/>
          </p:cNvSpPr>
          <p:nvPr>
            <p:ph type="pic" sz="quarter" idx="17"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615390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_graphic">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12" name="Text Placeholder 13">
            <a:extLst>
              <a:ext uri="{FF2B5EF4-FFF2-40B4-BE49-F238E27FC236}">
                <a16:creationId xmlns:a16="http://schemas.microsoft.com/office/drawing/2014/main" id="{252C462D-37E9-BE47-A5E8-4A522ECB7144}"/>
              </a:ext>
            </a:extLst>
          </p:cNvPr>
          <p:cNvSpPr>
            <a:spLocks noGrp="1"/>
          </p:cNvSpPr>
          <p:nvPr>
            <p:ph type="body" sz="quarter" idx="12" hasCustomPrompt="1"/>
          </p:nvPr>
        </p:nvSpPr>
        <p:spPr>
          <a:xfrm>
            <a:off x="1261645" y="3152554"/>
            <a:ext cx="3025934" cy="1819918"/>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a:t>
            </a:r>
          </a:p>
        </p:txBody>
      </p:sp>
      <p:cxnSp>
        <p:nvCxnSpPr>
          <p:cNvPr id="9" name="Straight Connector 8">
            <a:extLst>
              <a:ext uri="{FF2B5EF4-FFF2-40B4-BE49-F238E27FC236}">
                <a16:creationId xmlns:a16="http://schemas.microsoft.com/office/drawing/2014/main" id="{E9697152-5D01-CD48-8D01-78AB9AFA8324}"/>
              </a:ext>
            </a:extLst>
          </p:cNvPr>
          <p:cNvCxnSpPr/>
          <p:nvPr userDrawn="1"/>
        </p:nvCxnSpPr>
        <p:spPr>
          <a:xfrm>
            <a:off x="1261645" y="2869146"/>
            <a:ext cx="2245643" cy="0"/>
          </a:xfrm>
          <a:prstGeom prst="line">
            <a:avLst/>
          </a:prstGeom>
          <a:ln w="38100">
            <a:solidFill>
              <a:srgbClr val="006CB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AD76D4B-5E41-754D-9413-FA53DB384209}"/>
              </a:ext>
            </a:extLst>
          </p:cNvPr>
          <p:cNvCxnSpPr/>
          <p:nvPr userDrawn="1"/>
        </p:nvCxnSpPr>
        <p:spPr>
          <a:xfrm>
            <a:off x="4798658" y="2869146"/>
            <a:ext cx="2245643" cy="0"/>
          </a:xfrm>
          <a:prstGeom prst="line">
            <a:avLst/>
          </a:prstGeom>
          <a:ln w="38100">
            <a:solidFill>
              <a:srgbClr val="EE6E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2404D11-9803-E34B-A984-4AC71D1891D3}"/>
              </a:ext>
            </a:extLst>
          </p:cNvPr>
          <p:cNvCxnSpPr/>
          <p:nvPr userDrawn="1"/>
        </p:nvCxnSpPr>
        <p:spPr>
          <a:xfrm>
            <a:off x="8318472" y="2869146"/>
            <a:ext cx="2245643" cy="0"/>
          </a:xfrm>
          <a:prstGeom prst="line">
            <a:avLst/>
          </a:prstGeom>
          <a:ln w="38100">
            <a:solidFill>
              <a:srgbClr val="F7B01E"/>
            </a:solidFill>
          </a:ln>
        </p:spPr>
        <p:style>
          <a:lnRef idx="1">
            <a:schemeClr val="accent1"/>
          </a:lnRef>
          <a:fillRef idx="0">
            <a:schemeClr val="accent1"/>
          </a:fillRef>
          <a:effectRef idx="0">
            <a:schemeClr val="accent1"/>
          </a:effectRef>
          <a:fontRef idx="minor">
            <a:schemeClr val="tx1"/>
          </a:fontRef>
        </p:style>
      </p:cxnSp>
      <p:sp>
        <p:nvSpPr>
          <p:cNvPr id="22" name="Text Placeholder 13">
            <a:extLst>
              <a:ext uri="{FF2B5EF4-FFF2-40B4-BE49-F238E27FC236}">
                <a16:creationId xmlns:a16="http://schemas.microsoft.com/office/drawing/2014/main" id="{5A4DE830-46DB-6F44-A88D-7BE76CB3DCE6}"/>
              </a:ext>
            </a:extLst>
          </p:cNvPr>
          <p:cNvSpPr>
            <a:spLocks noGrp="1"/>
          </p:cNvSpPr>
          <p:nvPr>
            <p:ph type="body" sz="quarter" idx="13" hasCustomPrompt="1"/>
          </p:nvPr>
        </p:nvSpPr>
        <p:spPr>
          <a:xfrm>
            <a:off x="4791654" y="3152554"/>
            <a:ext cx="3025934" cy="1819918"/>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a:t>
            </a:r>
          </a:p>
        </p:txBody>
      </p:sp>
      <p:sp>
        <p:nvSpPr>
          <p:cNvPr id="23" name="Text Placeholder 13">
            <a:extLst>
              <a:ext uri="{FF2B5EF4-FFF2-40B4-BE49-F238E27FC236}">
                <a16:creationId xmlns:a16="http://schemas.microsoft.com/office/drawing/2014/main" id="{537EBB6E-DBF6-6D42-B432-1E7ED108851B}"/>
              </a:ext>
            </a:extLst>
          </p:cNvPr>
          <p:cNvSpPr>
            <a:spLocks noGrp="1"/>
          </p:cNvSpPr>
          <p:nvPr>
            <p:ph type="body" sz="quarter" idx="14" hasCustomPrompt="1"/>
          </p:nvPr>
        </p:nvSpPr>
        <p:spPr>
          <a:xfrm>
            <a:off x="8300398" y="3152554"/>
            <a:ext cx="3025934" cy="1819918"/>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5" name="Picture Placeholder 4"/>
          <p:cNvSpPr>
            <a:spLocks noGrp="1"/>
          </p:cNvSpPr>
          <p:nvPr>
            <p:ph type="pic" sz="quarter" idx="15"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6" name="Straight Connector 15"/>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20" name="Picture Placeholder 4"/>
          <p:cNvSpPr>
            <a:spLocks noGrp="1"/>
          </p:cNvSpPr>
          <p:nvPr>
            <p:ph type="pic" sz="quarter" idx="16"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
        <p:nvSpPr>
          <p:cNvPr id="21" name="Text Placeholder 13">
            <a:extLst>
              <a:ext uri="{FF2B5EF4-FFF2-40B4-BE49-F238E27FC236}">
                <a16:creationId xmlns:a16="http://schemas.microsoft.com/office/drawing/2014/main" id="{252C462D-37E9-BE47-A5E8-4A522ECB7144}"/>
              </a:ext>
            </a:extLst>
          </p:cNvPr>
          <p:cNvSpPr>
            <a:spLocks noGrp="1"/>
          </p:cNvSpPr>
          <p:nvPr>
            <p:ph type="body" sz="quarter" idx="17" hasCustomPrompt="1"/>
          </p:nvPr>
        </p:nvSpPr>
        <p:spPr>
          <a:xfrm>
            <a:off x="1261645" y="1937360"/>
            <a:ext cx="2245643" cy="731412"/>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1" i="0" baseline="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Column title here</a:t>
            </a:r>
          </a:p>
        </p:txBody>
      </p:sp>
      <p:sp>
        <p:nvSpPr>
          <p:cNvPr id="24" name="Text Placeholder 13">
            <a:extLst>
              <a:ext uri="{FF2B5EF4-FFF2-40B4-BE49-F238E27FC236}">
                <a16:creationId xmlns:a16="http://schemas.microsoft.com/office/drawing/2014/main" id="{252C462D-37E9-BE47-A5E8-4A522ECB7144}"/>
              </a:ext>
            </a:extLst>
          </p:cNvPr>
          <p:cNvSpPr>
            <a:spLocks noGrp="1"/>
          </p:cNvSpPr>
          <p:nvPr>
            <p:ph type="body" sz="quarter" idx="18" hasCustomPrompt="1"/>
          </p:nvPr>
        </p:nvSpPr>
        <p:spPr>
          <a:xfrm>
            <a:off x="4772898" y="1937360"/>
            <a:ext cx="2245643" cy="731412"/>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1" i="0" baseline="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Column title here</a:t>
            </a:r>
          </a:p>
        </p:txBody>
      </p:sp>
      <p:sp>
        <p:nvSpPr>
          <p:cNvPr id="25" name="Text Placeholder 13">
            <a:extLst>
              <a:ext uri="{FF2B5EF4-FFF2-40B4-BE49-F238E27FC236}">
                <a16:creationId xmlns:a16="http://schemas.microsoft.com/office/drawing/2014/main" id="{252C462D-37E9-BE47-A5E8-4A522ECB7144}"/>
              </a:ext>
            </a:extLst>
          </p:cNvPr>
          <p:cNvSpPr>
            <a:spLocks noGrp="1"/>
          </p:cNvSpPr>
          <p:nvPr>
            <p:ph type="body" sz="quarter" idx="19" hasCustomPrompt="1"/>
          </p:nvPr>
        </p:nvSpPr>
        <p:spPr>
          <a:xfrm>
            <a:off x="8318471" y="1937360"/>
            <a:ext cx="2245643" cy="731412"/>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1" i="0" baseline="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Column title here</a:t>
            </a:r>
          </a:p>
        </p:txBody>
      </p:sp>
    </p:spTree>
    <p:extLst>
      <p:ext uri="{BB962C8B-B14F-4D97-AF65-F5344CB8AC3E}">
        <p14:creationId xmlns:p14="http://schemas.microsoft.com/office/powerpoint/2010/main" val="2922936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_layou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6"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7" name="Straight Connector 6"/>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9"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24184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ack page">
    <p:bg>
      <p:bgPr>
        <a:solidFill>
          <a:schemeClr val="bg1"/>
        </a:solidFill>
        <a:effectLst/>
      </p:bgPr>
    </p:bg>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stretch>
            <a:fillRect/>
          </a:stretch>
        </p:blipFill>
        <p:spPr>
          <a:xfrm>
            <a:off x="0" y="0"/>
            <a:ext cx="12192000" cy="5571460"/>
          </a:xfrm>
          <a:prstGeom prst="rect">
            <a:avLst/>
          </a:prstGeom>
        </p:spPr>
      </p:pic>
      <p:sp>
        <p:nvSpPr>
          <p:cNvPr id="20" name="Text Placeholder 19">
            <a:extLst>
              <a:ext uri="{FF2B5EF4-FFF2-40B4-BE49-F238E27FC236}">
                <a16:creationId xmlns:a16="http://schemas.microsoft.com/office/drawing/2014/main" id="{F254E705-B325-6744-8239-09ED355D539B}"/>
              </a:ext>
            </a:extLst>
          </p:cNvPr>
          <p:cNvSpPr>
            <a:spLocks noGrp="1"/>
          </p:cNvSpPr>
          <p:nvPr>
            <p:ph type="body" sz="quarter" idx="10" hasCustomPrompt="1"/>
          </p:nvPr>
        </p:nvSpPr>
        <p:spPr>
          <a:xfrm>
            <a:off x="513750" y="2314775"/>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Thank you</a:t>
            </a:r>
          </a:p>
        </p:txBody>
      </p:sp>
      <p:sp>
        <p:nvSpPr>
          <p:cNvPr id="23" name="Text Placeholder 19">
            <a:extLst>
              <a:ext uri="{FF2B5EF4-FFF2-40B4-BE49-F238E27FC236}">
                <a16:creationId xmlns:a16="http://schemas.microsoft.com/office/drawing/2014/main" id="{7B93BFA5-DD19-4045-B054-74BB17EE46F1}"/>
              </a:ext>
            </a:extLst>
          </p:cNvPr>
          <p:cNvSpPr>
            <a:spLocks noGrp="1"/>
          </p:cNvSpPr>
          <p:nvPr>
            <p:ph type="body" sz="quarter" idx="12" hasCustomPrompt="1"/>
          </p:nvPr>
        </p:nvSpPr>
        <p:spPr>
          <a:xfrm>
            <a:off x="523518" y="3258035"/>
            <a:ext cx="6218023" cy="1358492"/>
          </a:xfrm>
          <a:prstGeom prst="rect">
            <a:avLst/>
          </a:prstGeom>
        </p:spPr>
        <p:txBody>
          <a:bodyPr/>
          <a:lstStyle>
            <a:lvl1pPr marL="0" marR="0" indent="0" algn="l" defTabSz="914400" rtl="0" eaLnBrk="1" fontAlgn="auto" latinLnBrk="0" hangingPunct="1">
              <a:lnSpc>
                <a:spcPts val="2000"/>
              </a:lnSpc>
              <a:spcBef>
                <a:spcPts val="1000"/>
              </a:spcBef>
              <a:spcAft>
                <a:spcPts val="0"/>
              </a:spcAft>
              <a:buClrTx/>
              <a:buSzTx/>
              <a:buFontTx/>
              <a:buNone/>
              <a:tabLst/>
              <a:defRPr sz="1800" b="1" i="0">
                <a:latin typeface="Calibri" panose="020F0502020204030204" pitchFamily="34" charset="0"/>
                <a:cs typeface="Calibri" panose="020F0502020204030204" pitchFamily="34" charset="0"/>
              </a:defRPr>
            </a:lvl1pPr>
          </a:lstStyle>
          <a:p>
            <a:pPr lvl="0"/>
            <a:r>
              <a:rPr lang="en-US" dirty="0"/>
              <a:t>Contact: Name here, title here </a:t>
            </a:r>
            <a:br>
              <a:rPr lang="en-US" dirty="0"/>
            </a:br>
            <a:r>
              <a:rPr lang="en-US" dirty="0"/>
              <a:t>Email: </a:t>
            </a:r>
            <a:r>
              <a:rPr lang="en-US" dirty="0" err="1"/>
              <a:t>name@email.org</a:t>
            </a:r>
            <a:r>
              <a:rPr lang="en-US" dirty="0"/>
              <a:t> </a:t>
            </a:r>
            <a:br>
              <a:rPr lang="en-US" dirty="0"/>
            </a:br>
            <a:r>
              <a:rPr lang="en-US" dirty="0"/>
              <a:t>Phone: </a:t>
            </a:r>
            <a:r>
              <a:rPr lang="en-US" dirty="0" err="1"/>
              <a:t>xxxxx</a:t>
            </a:r>
            <a:r>
              <a:rPr lang="en-US" dirty="0"/>
              <a:t>-xxx-xxx</a:t>
            </a:r>
            <a:br>
              <a:rPr lang="en-US" dirty="0"/>
            </a:br>
            <a:r>
              <a:rPr lang="en-US" dirty="0" err="1"/>
              <a:t>www.url.org</a:t>
            </a:r>
            <a:endParaRPr lang="en-US" dirty="0"/>
          </a:p>
        </p:txBody>
      </p:sp>
      <p:sp>
        <p:nvSpPr>
          <p:cNvPr id="13" name="Triangle 12"/>
          <p:cNvSpPr/>
          <p:nvPr userDrawn="1"/>
        </p:nvSpPr>
        <p:spPr>
          <a:xfrm rot="2634693">
            <a:off x="10140381" y="3249559"/>
            <a:ext cx="1812216" cy="1562255"/>
          </a:xfrm>
          <a:prstGeom prst="triangle">
            <a:avLst/>
          </a:prstGeom>
          <a:solidFill>
            <a:srgbClr val="535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iangle 13"/>
          <p:cNvSpPr/>
          <p:nvPr userDrawn="1"/>
        </p:nvSpPr>
        <p:spPr>
          <a:xfrm rot="3159388">
            <a:off x="10253226" y="3016058"/>
            <a:ext cx="1840663" cy="1586778"/>
          </a:xfrm>
          <a:prstGeom prst="triangle">
            <a:avLst/>
          </a:prstGeom>
          <a:noFill/>
          <a:ln w="15875">
            <a:solidFill>
              <a:srgbClr val="535E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2" name="Picture 1"/>
          <p:cNvPicPr>
            <a:picLocks noChangeAspect="1"/>
          </p:cNvPicPr>
          <p:nvPr userDrawn="1"/>
        </p:nvPicPr>
        <p:blipFill>
          <a:blip r:embed="rId3"/>
          <a:stretch>
            <a:fillRect/>
          </a:stretch>
        </p:blipFill>
        <p:spPr>
          <a:xfrm rot="712522">
            <a:off x="8815956" y="1977377"/>
            <a:ext cx="1666808" cy="1043254"/>
          </a:xfrm>
          <a:prstGeom prst="rect">
            <a:avLst/>
          </a:prstGeom>
        </p:spPr>
      </p:pic>
      <p:pic>
        <p:nvPicPr>
          <p:cNvPr id="19" name="Picture 18"/>
          <p:cNvPicPr>
            <a:picLocks noChangeAspect="1"/>
          </p:cNvPicPr>
          <p:nvPr userDrawn="1"/>
        </p:nvPicPr>
        <p:blipFill>
          <a:blip r:embed="rId4"/>
          <a:stretch>
            <a:fillRect/>
          </a:stretch>
        </p:blipFill>
        <p:spPr>
          <a:xfrm>
            <a:off x="10382865" y="364362"/>
            <a:ext cx="1535980" cy="1518657"/>
          </a:xfrm>
          <a:prstGeom prst="rect">
            <a:avLst/>
          </a:prstGeom>
        </p:spPr>
      </p:pic>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2"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5" name="Straight Connector 14"/>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22"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12784710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_1">
    <p:bg>
      <p:bgPr>
        <a:solidFill>
          <a:schemeClr val="bg1"/>
        </a:solidFill>
        <a:effectLst/>
      </p:bgPr>
    </p:bg>
    <p:spTree>
      <p:nvGrpSpPr>
        <p:cNvPr id="1" name=""/>
        <p:cNvGrpSpPr/>
        <p:nvPr/>
      </p:nvGrpSpPr>
      <p:grpSpPr>
        <a:xfrm>
          <a:off x="0" y="0"/>
          <a:ext cx="0" cy="0"/>
          <a:chOff x="0" y="0"/>
          <a:chExt cx="0" cy="0"/>
        </a:xfrm>
      </p:grpSpPr>
      <p:sp>
        <p:nvSpPr>
          <p:cNvPr id="14" name="Rectangle 13"/>
          <p:cNvSpPr/>
          <p:nvPr userDrawn="1"/>
        </p:nvSpPr>
        <p:spPr>
          <a:xfrm>
            <a:off x="0" y="1"/>
            <a:ext cx="12192000" cy="5495746"/>
          </a:xfrm>
          <a:prstGeom prst="rect">
            <a:avLst/>
          </a:prstGeom>
          <a:solidFill>
            <a:srgbClr val="E9B56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userDrawn="1"/>
        </p:nvSpPr>
        <p:spPr>
          <a:xfrm>
            <a:off x="7542070" y="2253007"/>
            <a:ext cx="3995525" cy="3830062"/>
          </a:xfrm>
          <a:prstGeom prst="ellipse">
            <a:avLst/>
          </a:prstGeom>
          <a:noFill/>
          <a:ln w="15875">
            <a:solidFill>
              <a:srgbClr val="E9B5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userDrawn="1"/>
        </p:nvSpPr>
        <p:spPr>
          <a:xfrm>
            <a:off x="4142996" y="197962"/>
            <a:ext cx="3399074" cy="3258311"/>
          </a:xfrm>
          <a:prstGeom prst="ellipse">
            <a:avLst/>
          </a:prstGeom>
          <a:noFill/>
          <a:ln w="15875">
            <a:solidFill>
              <a:srgbClr val="E9B5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4" name="TextBox 3">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7"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1" name="Straight Connector 10"/>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3"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20640669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_2">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656"/>
            <a:ext cx="12192000" cy="5498402"/>
          </a:xfrm>
          <a:prstGeom prst="rect">
            <a:avLst/>
          </a:prstGeom>
        </p:spPr>
      </p:pic>
      <p:sp>
        <p:nvSpPr>
          <p:cNvPr id="6" name="Rectangle 5"/>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8" name="TextBox 7">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0"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1" name="Straight Connector 10"/>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3"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6660537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_3">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 y="-2656"/>
            <a:ext cx="12190730" cy="5498403"/>
          </a:xfrm>
          <a:prstGeom prst="rect">
            <a:avLst/>
          </a:prstGeom>
        </p:spPr>
      </p:pic>
      <p:sp>
        <p:nvSpPr>
          <p:cNvPr id="6" name="Rectangle 5"/>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8" name="TextBox 7">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0"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1" name="Straight Connector 10"/>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3"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slide_4">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1999" cy="5494887"/>
          </a:xfrm>
          <a:prstGeom prst="rect">
            <a:avLst/>
          </a:prstGeom>
        </p:spPr>
      </p:pic>
      <p:sp>
        <p:nvSpPr>
          <p:cNvPr id="6" name="Rectangle 5"/>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8" name="TextBox 7">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0"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1" name="Straight Connector 10"/>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3"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_5">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937"/>
            <a:ext cx="12198822" cy="5496684"/>
          </a:xfrm>
          <a:prstGeom prst="rect">
            <a:avLst/>
          </a:prstGeom>
        </p:spPr>
      </p:pic>
      <p:sp>
        <p:nvSpPr>
          <p:cNvPr id="6" name="Rectangle 5"/>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8" name="TextBox 7">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0"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1" name="Straight Connector 10"/>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3"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ck page">
    <p:bg>
      <p:bgPr>
        <a:solidFill>
          <a:schemeClr val="bg1"/>
        </a:solidFill>
        <a:effectLst/>
      </p:bgPr>
    </p:bg>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stretch>
            <a:fillRect/>
          </a:stretch>
        </p:blipFill>
        <p:spPr>
          <a:xfrm>
            <a:off x="0" y="0"/>
            <a:ext cx="12192000" cy="5571460"/>
          </a:xfrm>
          <a:prstGeom prst="rect">
            <a:avLst/>
          </a:prstGeom>
        </p:spPr>
      </p:pic>
      <p:sp>
        <p:nvSpPr>
          <p:cNvPr id="20" name="Text Placeholder 19">
            <a:extLst>
              <a:ext uri="{FF2B5EF4-FFF2-40B4-BE49-F238E27FC236}">
                <a16:creationId xmlns:a16="http://schemas.microsoft.com/office/drawing/2014/main" id="{F254E705-B325-6744-8239-09ED355D539B}"/>
              </a:ext>
            </a:extLst>
          </p:cNvPr>
          <p:cNvSpPr>
            <a:spLocks noGrp="1"/>
          </p:cNvSpPr>
          <p:nvPr>
            <p:ph type="body" sz="quarter" idx="10" hasCustomPrompt="1"/>
          </p:nvPr>
        </p:nvSpPr>
        <p:spPr>
          <a:xfrm>
            <a:off x="513750" y="2314775"/>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Thank you</a:t>
            </a:r>
          </a:p>
        </p:txBody>
      </p:sp>
      <p:sp>
        <p:nvSpPr>
          <p:cNvPr id="23" name="Text Placeholder 19">
            <a:extLst>
              <a:ext uri="{FF2B5EF4-FFF2-40B4-BE49-F238E27FC236}">
                <a16:creationId xmlns:a16="http://schemas.microsoft.com/office/drawing/2014/main" id="{7B93BFA5-DD19-4045-B054-74BB17EE46F1}"/>
              </a:ext>
            </a:extLst>
          </p:cNvPr>
          <p:cNvSpPr>
            <a:spLocks noGrp="1"/>
          </p:cNvSpPr>
          <p:nvPr>
            <p:ph type="body" sz="quarter" idx="12" hasCustomPrompt="1"/>
          </p:nvPr>
        </p:nvSpPr>
        <p:spPr>
          <a:xfrm>
            <a:off x="523518" y="3258035"/>
            <a:ext cx="6218023" cy="1358492"/>
          </a:xfrm>
          <a:prstGeom prst="rect">
            <a:avLst/>
          </a:prstGeom>
        </p:spPr>
        <p:txBody>
          <a:bodyPr/>
          <a:lstStyle>
            <a:lvl1pPr marL="0" marR="0" indent="0" algn="l" defTabSz="914400" rtl="0" eaLnBrk="1" fontAlgn="auto" latinLnBrk="0" hangingPunct="1">
              <a:lnSpc>
                <a:spcPts val="2000"/>
              </a:lnSpc>
              <a:spcBef>
                <a:spcPts val="1000"/>
              </a:spcBef>
              <a:spcAft>
                <a:spcPts val="0"/>
              </a:spcAft>
              <a:buClrTx/>
              <a:buSzTx/>
              <a:buFontTx/>
              <a:buNone/>
              <a:tabLst/>
              <a:defRPr sz="1800" b="1" i="0">
                <a:latin typeface="Calibri" panose="020F0502020204030204" pitchFamily="34" charset="0"/>
                <a:cs typeface="Calibri" panose="020F0502020204030204" pitchFamily="34" charset="0"/>
              </a:defRPr>
            </a:lvl1pPr>
          </a:lstStyle>
          <a:p>
            <a:pPr lvl="0"/>
            <a:r>
              <a:rPr lang="en-US" dirty="0"/>
              <a:t>Contact: Name here, title here </a:t>
            </a:r>
            <a:br>
              <a:rPr lang="en-US" dirty="0"/>
            </a:br>
            <a:r>
              <a:rPr lang="en-US" dirty="0"/>
              <a:t>Email: </a:t>
            </a:r>
            <a:r>
              <a:rPr lang="en-US" dirty="0" err="1"/>
              <a:t>name@email.org</a:t>
            </a:r>
            <a:r>
              <a:rPr lang="en-US" dirty="0"/>
              <a:t> </a:t>
            </a:r>
            <a:br>
              <a:rPr lang="en-US" dirty="0"/>
            </a:br>
            <a:r>
              <a:rPr lang="en-US" dirty="0"/>
              <a:t>Phone: </a:t>
            </a:r>
            <a:r>
              <a:rPr lang="en-US" dirty="0" err="1"/>
              <a:t>xxxxx</a:t>
            </a:r>
            <a:r>
              <a:rPr lang="en-US" dirty="0"/>
              <a:t>-xxx-xxx</a:t>
            </a:r>
            <a:br>
              <a:rPr lang="en-US" dirty="0"/>
            </a:br>
            <a:r>
              <a:rPr lang="en-US" dirty="0" err="1"/>
              <a:t>www.url.org</a:t>
            </a:r>
            <a:endParaRPr lang="en-US" dirty="0"/>
          </a:p>
        </p:txBody>
      </p:sp>
      <p:sp>
        <p:nvSpPr>
          <p:cNvPr id="13" name="Triangle 12"/>
          <p:cNvSpPr/>
          <p:nvPr userDrawn="1"/>
        </p:nvSpPr>
        <p:spPr>
          <a:xfrm rot="2634693">
            <a:off x="10140381" y="3249559"/>
            <a:ext cx="1812216" cy="1562255"/>
          </a:xfrm>
          <a:prstGeom prst="triangle">
            <a:avLst/>
          </a:prstGeom>
          <a:solidFill>
            <a:srgbClr val="535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iangle 13"/>
          <p:cNvSpPr/>
          <p:nvPr userDrawn="1"/>
        </p:nvSpPr>
        <p:spPr>
          <a:xfrm rot="3159388">
            <a:off x="10253226" y="3016058"/>
            <a:ext cx="1840663" cy="1586778"/>
          </a:xfrm>
          <a:prstGeom prst="triangle">
            <a:avLst/>
          </a:prstGeom>
          <a:noFill/>
          <a:ln w="15875">
            <a:solidFill>
              <a:srgbClr val="535E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2" name="Picture 1"/>
          <p:cNvPicPr>
            <a:picLocks noChangeAspect="1"/>
          </p:cNvPicPr>
          <p:nvPr userDrawn="1"/>
        </p:nvPicPr>
        <p:blipFill>
          <a:blip r:embed="rId3"/>
          <a:stretch>
            <a:fillRect/>
          </a:stretch>
        </p:blipFill>
        <p:spPr>
          <a:xfrm rot="712522">
            <a:off x="8815956" y="1977377"/>
            <a:ext cx="1666808" cy="1043254"/>
          </a:xfrm>
          <a:prstGeom prst="rect">
            <a:avLst/>
          </a:prstGeom>
        </p:spPr>
      </p:pic>
      <p:pic>
        <p:nvPicPr>
          <p:cNvPr id="19" name="Picture 18"/>
          <p:cNvPicPr>
            <a:picLocks noChangeAspect="1"/>
          </p:cNvPicPr>
          <p:nvPr userDrawn="1"/>
        </p:nvPicPr>
        <p:blipFill>
          <a:blip r:embed="rId4"/>
          <a:stretch>
            <a:fillRect/>
          </a:stretch>
        </p:blipFill>
        <p:spPr>
          <a:xfrm>
            <a:off x="10382865" y="364362"/>
            <a:ext cx="1535980" cy="1518657"/>
          </a:xfrm>
          <a:prstGeom prst="rect">
            <a:avLst/>
          </a:prstGeom>
        </p:spPr>
      </p:pic>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2"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5" name="Straight Connector 14"/>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22"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429909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wo column tex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835226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Two column layout header here</a:t>
            </a:r>
          </a:p>
        </p:txBody>
      </p:sp>
      <p:sp>
        <p:nvSpPr>
          <p:cNvPr id="7" name="Text Placeholder 13">
            <a:extLst>
              <a:ext uri="{FF2B5EF4-FFF2-40B4-BE49-F238E27FC236}">
                <a16:creationId xmlns:a16="http://schemas.microsoft.com/office/drawing/2014/main" id="{9CF096C2-DA5C-CD41-8B8A-98B562B76119}"/>
              </a:ext>
            </a:extLst>
          </p:cNvPr>
          <p:cNvSpPr>
            <a:spLocks noGrp="1"/>
          </p:cNvSpPr>
          <p:nvPr>
            <p:ph type="body" sz="quarter" idx="12" hasCustomPrompt="1"/>
          </p:nvPr>
        </p:nvSpPr>
        <p:spPr>
          <a:xfrm>
            <a:off x="1273653" y="2458302"/>
            <a:ext cx="428688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endParaRPr lang="en-US" dirty="0"/>
          </a:p>
        </p:txBody>
      </p:sp>
      <p:sp>
        <p:nvSpPr>
          <p:cNvPr id="6" name="Text Placeholder 13">
            <a:extLst>
              <a:ext uri="{FF2B5EF4-FFF2-40B4-BE49-F238E27FC236}">
                <a16:creationId xmlns:a16="http://schemas.microsoft.com/office/drawing/2014/main" id="{D963AD44-DED3-D247-9C2D-DF79702865B5}"/>
              </a:ext>
            </a:extLst>
          </p:cNvPr>
          <p:cNvSpPr>
            <a:spLocks noGrp="1"/>
          </p:cNvSpPr>
          <p:nvPr>
            <p:ph type="body" sz="quarter" idx="13" hasCustomPrompt="1"/>
          </p:nvPr>
        </p:nvSpPr>
        <p:spPr>
          <a:xfrm>
            <a:off x="6096000" y="2458302"/>
            <a:ext cx="428688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endParaRPr lang="en-US" dirty="0"/>
          </a:p>
        </p:txBody>
      </p:sp>
      <p:cxnSp>
        <p:nvCxnSpPr>
          <p:cNvPr id="8" name="Straight Connector 7"/>
          <p:cNvCxnSpPr/>
          <p:nvPr userDrawn="1"/>
        </p:nvCxnSpPr>
        <p:spPr>
          <a:xfrm>
            <a:off x="1273653" y="2215299"/>
            <a:ext cx="9158140" cy="0"/>
          </a:xfrm>
          <a:prstGeom prst="line">
            <a:avLst/>
          </a:prstGeom>
          <a:ln w="44450">
            <a:solidFill>
              <a:srgbClr val="006CB2"/>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2"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3" name="Straight Connector 12"/>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6"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882666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731520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Header here</a:t>
            </a:r>
          </a:p>
        </p:txBody>
      </p:sp>
      <p:sp>
        <p:nvSpPr>
          <p:cNvPr id="22" name="Text Placeholder 13">
            <a:extLst>
              <a:ext uri="{FF2B5EF4-FFF2-40B4-BE49-F238E27FC236}">
                <a16:creationId xmlns:a16="http://schemas.microsoft.com/office/drawing/2014/main" id="{7C0B24A1-4892-C648-BC83-52AEA30104EE}"/>
              </a:ext>
            </a:extLst>
          </p:cNvPr>
          <p:cNvSpPr>
            <a:spLocks noGrp="1"/>
          </p:cNvSpPr>
          <p:nvPr>
            <p:ph type="body" sz="quarter" idx="12" hasCustomPrompt="1"/>
          </p:nvPr>
        </p:nvSpPr>
        <p:spPr>
          <a:xfrm>
            <a:off x="1273653" y="2430021"/>
            <a:ext cx="924194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a:t>
            </a:r>
            <a:r>
              <a:rPr lang="en-US" dirty="0" err="1"/>
              <a:t>sunt</a:t>
            </a:r>
            <a:r>
              <a:rPr lang="en-US" dirty="0"/>
              <a: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cxnSp>
        <p:nvCxnSpPr>
          <p:cNvPr id="4" name="Straight Connector 3"/>
          <p:cNvCxnSpPr/>
          <p:nvPr userDrawn="1"/>
        </p:nvCxnSpPr>
        <p:spPr>
          <a:xfrm>
            <a:off x="1273653" y="2215299"/>
            <a:ext cx="9158140" cy="0"/>
          </a:xfrm>
          <a:prstGeom prst="line">
            <a:avLst/>
          </a:prstGeom>
          <a:ln w="44450">
            <a:solidFill>
              <a:srgbClr val="EE6E5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1"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2" name="Straight Connector 11"/>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5"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3458514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Divider slide_5">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937"/>
            <a:ext cx="12198822" cy="5496684"/>
          </a:xfrm>
          <a:prstGeom prst="rect">
            <a:avLst/>
          </a:prstGeom>
        </p:spPr>
      </p:pic>
      <p:sp>
        <p:nvSpPr>
          <p:cNvPr id="6" name="Rectangle 5"/>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8" name="TextBox 7">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0"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1" name="Straight Connector 10"/>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3"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3418232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731520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Header here</a:t>
            </a:r>
          </a:p>
        </p:txBody>
      </p:sp>
      <p:sp>
        <p:nvSpPr>
          <p:cNvPr id="22" name="Text Placeholder 13">
            <a:extLst>
              <a:ext uri="{FF2B5EF4-FFF2-40B4-BE49-F238E27FC236}">
                <a16:creationId xmlns:a16="http://schemas.microsoft.com/office/drawing/2014/main" id="{7C0B24A1-4892-C648-BC83-52AEA30104EE}"/>
              </a:ext>
            </a:extLst>
          </p:cNvPr>
          <p:cNvSpPr>
            <a:spLocks noGrp="1"/>
          </p:cNvSpPr>
          <p:nvPr>
            <p:ph type="body" sz="quarter" idx="12" hasCustomPrompt="1"/>
          </p:nvPr>
        </p:nvSpPr>
        <p:spPr>
          <a:xfrm>
            <a:off x="1273653" y="2430021"/>
            <a:ext cx="924194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a:t>
            </a:r>
            <a:r>
              <a:rPr lang="en-US" dirty="0" err="1"/>
              <a:t>sunt</a:t>
            </a:r>
            <a:r>
              <a:rPr lang="en-US" dirty="0"/>
              <a: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cxnSp>
        <p:nvCxnSpPr>
          <p:cNvPr id="4" name="Straight Connector 3"/>
          <p:cNvCxnSpPr/>
          <p:nvPr userDrawn="1"/>
        </p:nvCxnSpPr>
        <p:spPr>
          <a:xfrm>
            <a:off x="1273653" y="2215299"/>
            <a:ext cx="9158140" cy="0"/>
          </a:xfrm>
          <a:prstGeom prst="line">
            <a:avLst/>
          </a:prstGeom>
          <a:ln w="44450">
            <a:solidFill>
              <a:srgbClr val="EE6E5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1"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2" name="Straight Connector 11"/>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5"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2303444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4286886"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Header here</a:t>
            </a:r>
          </a:p>
        </p:txBody>
      </p:sp>
      <p:sp>
        <p:nvSpPr>
          <p:cNvPr id="3" name="Picture Placeholder 2">
            <a:extLst>
              <a:ext uri="{FF2B5EF4-FFF2-40B4-BE49-F238E27FC236}">
                <a16:creationId xmlns:a16="http://schemas.microsoft.com/office/drawing/2014/main" id="{528A65B5-1BDC-D946-B92C-F2E507C79E62}"/>
              </a:ext>
            </a:extLst>
          </p:cNvPr>
          <p:cNvSpPr>
            <a:spLocks noGrp="1"/>
          </p:cNvSpPr>
          <p:nvPr>
            <p:ph type="pic" sz="quarter" idx="13"/>
          </p:nvPr>
        </p:nvSpPr>
        <p:spPr>
          <a:xfrm>
            <a:off x="6005513" y="1593850"/>
            <a:ext cx="5165725" cy="3845655"/>
          </a:xfrm>
          <a:prstGeom prst="rect">
            <a:avLst/>
          </a:prstGeom>
        </p:spPr>
        <p:txBody>
          <a:bodyPr/>
          <a:lstStyle/>
          <a:p>
            <a:endParaRPr lang="en-US"/>
          </a:p>
        </p:txBody>
      </p:sp>
      <p:sp>
        <p:nvSpPr>
          <p:cNvPr id="7" name="Text Placeholder 13">
            <a:extLst>
              <a:ext uri="{FF2B5EF4-FFF2-40B4-BE49-F238E27FC236}">
                <a16:creationId xmlns:a16="http://schemas.microsoft.com/office/drawing/2014/main" id="{9CF096C2-DA5C-CD41-8B8A-98B562B76119}"/>
              </a:ext>
            </a:extLst>
          </p:cNvPr>
          <p:cNvSpPr>
            <a:spLocks noGrp="1"/>
          </p:cNvSpPr>
          <p:nvPr>
            <p:ph type="body" sz="quarter" idx="12" hasCustomPrompt="1"/>
          </p:nvPr>
        </p:nvSpPr>
        <p:spPr>
          <a:xfrm>
            <a:off x="1273653" y="2439448"/>
            <a:ext cx="428688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endParaRPr lang="en-US" dirty="0"/>
          </a:p>
        </p:txBody>
      </p:sp>
      <p:cxnSp>
        <p:nvCxnSpPr>
          <p:cNvPr id="6" name="Straight Connector 5"/>
          <p:cNvCxnSpPr/>
          <p:nvPr userDrawn="1"/>
        </p:nvCxnSpPr>
        <p:spPr>
          <a:xfrm>
            <a:off x="1273653" y="2215299"/>
            <a:ext cx="4286887" cy="0"/>
          </a:xfrm>
          <a:prstGeom prst="line">
            <a:avLst/>
          </a:prstGeom>
          <a:ln w="44450">
            <a:solidFill>
              <a:srgbClr val="E9B56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1"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2" name="Straight Connector 11"/>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5"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606948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835226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Two column layout header here</a:t>
            </a:r>
          </a:p>
        </p:txBody>
      </p:sp>
      <p:sp>
        <p:nvSpPr>
          <p:cNvPr id="7" name="Text Placeholder 13">
            <a:extLst>
              <a:ext uri="{FF2B5EF4-FFF2-40B4-BE49-F238E27FC236}">
                <a16:creationId xmlns:a16="http://schemas.microsoft.com/office/drawing/2014/main" id="{9CF096C2-DA5C-CD41-8B8A-98B562B76119}"/>
              </a:ext>
            </a:extLst>
          </p:cNvPr>
          <p:cNvSpPr>
            <a:spLocks noGrp="1"/>
          </p:cNvSpPr>
          <p:nvPr>
            <p:ph type="body" sz="quarter" idx="12" hasCustomPrompt="1"/>
          </p:nvPr>
        </p:nvSpPr>
        <p:spPr>
          <a:xfrm>
            <a:off x="1273653" y="2458302"/>
            <a:ext cx="428688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endParaRPr lang="en-US" dirty="0"/>
          </a:p>
        </p:txBody>
      </p:sp>
      <p:sp>
        <p:nvSpPr>
          <p:cNvPr id="6" name="Text Placeholder 13">
            <a:extLst>
              <a:ext uri="{FF2B5EF4-FFF2-40B4-BE49-F238E27FC236}">
                <a16:creationId xmlns:a16="http://schemas.microsoft.com/office/drawing/2014/main" id="{D963AD44-DED3-D247-9C2D-DF79702865B5}"/>
              </a:ext>
            </a:extLst>
          </p:cNvPr>
          <p:cNvSpPr>
            <a:spLocks noGrp="1"/>
          </p:cNvSpPr>
          <p:nvPr>
            <p:ph type="body" sz="quarter" idx="13" hasCustomPrompt="1"/>
          </p:nvPr>
        </p:nvSpPr>
        <p:spPr>
          <a:xfrm>
            <a:off x="6096000" y="2458302"/>
            <a:ext cx="428688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endParaRPr lang="en-US" dirty="0"/>
          </a:p>
        </p:txBody>
      </p:sp>
      <p:cxnSp>
        <p:nvCxnSpPr>
          <p:cNvPr id="8" name="Straight Connector 7"/>
          <p:cNvCxnSpPr/>
          <p:nvPr userDrawn="1"/>
        </p:nvCxnSpPr>
        <p:spPr>
          <a:xfrm>
            <a:off x="1273653" y="2215299"/>
            <a:ext cx="9158140" cy="0"/>
          </a:xfrm>
          <a:prstGeom prst="line">
            <a:avLst/>
          </a:prstGeom>
          <a:ln w="44450">
            <a:solidFill>
              <a:srgbClr val="006CB2"/>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2"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3" name="Straight Connector 12"/>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6"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1717278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731520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Bullet list title</a:t>
            </a:r>
          </a:p>
        </p:txBody>
      </p:sp>
      <p:sp>
        <p:nvSpPr>
          <p:cNvPr id="22" name="Text Placeholder 13">
            <a:extLst>
              <a:ext uri="{FF2B5EF4-FFF2-40B4-BE49-F238E27FC236}">
                <a16:creationId xmlns:a16="http://schemas.microsoft.com/office/drawing/2014/main" id="{7C0B24A1-4892-C648-BC83-52AEA30104EE}"/>
              </a:ext>
            </a:extLst>
          </p:cNvPr>
          <p:cNvSpPr>
            <a:spLocks noGrp="1"/>
          </p:cNvSpPr>
          <p:nvPr>
            <p:ph type="body" sz="quarter" idx="12" hasCustomPrompt="1"/>
          </p:nvPr>
        </p:nvSpPr>
        <p:spPr>
          <a:xfrm>
            <a:off x="1273653" y="2374839"/>
            <a:ext cx="9241947" cy="3000057"/>
          </a:xfrm>
          <a:prstGeom prst="rect">
            <a:avLst/>
          </a:prstGeom>
        </p:spPr>
        <p:txBody>
          <a:bodyPr/>
          <a:lstStyle>
            <a:lvl1pPr marL="342900" marR="0" indent="-342900" algn="l" defTabSz="914400" rtl="0" eaLnBrk="1" fontAlgn="auto" latinLnBrk="0" hangingPunct="1">
              <a:lnSpc>
                <a:spcPts val="3780"/>
              </a:lnSpc>
              <a:spcBef>
                <a:spcPts val="1000"/>
              </a:spcBef>
              <a:spcAft>
                <a:spcPts val="0"/>
              </a:spcAft>
              <a:buClrTx/>
              <a:buSzTx/>
              <a:buFont typeface="Arial" panose="020B0604020202020204" pitchFamily="34" charset="0"/>
              <a:buChar char="•"/>
              <a:tabLst/>
              <a:defRPr lang="en-GB" b="0" i="0" smtClean="0">
                <a:effectLst/>
              </a:defRPr>
            </a:lvl1pPr>
          </a:lstStyle>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1</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2</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3</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4</a:t>
            </a:r>
          </a:p>
        </p:txBody>
      </p:sp>
      <p:cxnSp>
        <p:nvCxnSpPr>
          <p:cNvPr id="5" name="Straight Connector 4"/>
          <p:cNvCxnSpPr/>
          <p:nvPr userDrawn="1"/>
        </p:nvCxnSpPr>
        <p:spPr>
          <a:xfrm>
            <a:off x="1273653" y="2215299"/>
            <a:ext cx="9158140" cy="0"/>
          </a:xfrm>
          <a:prstGeom prst="line">
            <a:avLst/>
          </a:prstGeom>
          <a:ln w="44450">
            <a:solidFill>
              <a:srgbClr val="535E9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9"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dirty="0"/>
              <a:t>Click here to add partner logo</a:t>
            </a:r>
          </a:p>
        </p:txBody>
      </p:sp>
      <p:cxnSp>
        <p:nvCxnSpPr>
          <p:cNvPr id="10" name="Straight Connector 9"/>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2"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dirty="0"/>
              <a:t>Click here to add toolkit logo</a:t>
            </a:r>
          </a:p>
        </p:txBody>
      </p:sp>
    </p:spTree>
    <p:extLst>
      <p:ext uri="{BB962C8B-B14F-4D97-AF65-F5344CB8AC3E}">
        <p14:creationId xmlns:p14="http://schemas.microsoft.com/office/powerpoint/2010/main" val="42720511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10" Type="http://schemas.openxmlformats.org/officeDocument/2006/relationships/image" Target="../media/image1.tiff"/><Relationship Id="rId4" Type="http://schemas.openxmlformats.org/officeDocument/2006/relationships/slideLayout" Target="../slideLayouts/slideLayout9.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3.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711745"/>
      </p:ext>
    </p:extLst>
  </p:cSld>
  <p:clrMap bg1="lt1" tx1="dk1" bg2="lt2" tx2="dk2" accent1="accent1" accent2="accent2" accent3="accent3" accent4="accent4" accent5="accent5" accent6="accent6" hlink="hlink" folHlink="folHlink"/>
  <p:sldLayoutIdLst>
    <p:sldLayoutId id="2147483673" r:id="rId1"/>
    <p:sldLayoutId id="2147483667" r:id="rId2"/>
    <p:sldLayoutId id="2147483678" r:id="rId3"/>
    <p:sldLayoutId id="2147483679" r:id="rId4"/>
    <p:sldLayoutId id="2147483680"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824B867F-14AA-4444-B866-33EA11A32B74}"/>
              </a:ext>
            </a:extLst>
          </p:cNvPr>
          <p:cNvCxnSpPr>
            <a:cxnSpLocks/>
          </p:cNvCxnSpPr>
          <p:nvPr userDrawn="1"/>
        </p:nvCxnSpPr>
        <p:spPr>
          <a:xfrm>
            <a:off x="788773" y="5692173"/>
            <a:ext cx="10614454" cy="0"/>
          </a:xfrm>
          <a:prstGeom prst="line">
            <a:avLst/>
          </a:prstGeom>
          <a:ln w="53975">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10"/>
          <a:stretch>
            <a:fillRect/>
          </a:stretch>
        </p:blipFill>
        <p:spPr>
          <a:xfrm>
            <a:off x="0" y="1"/>
            <a:ext cx="12192000" cy="1216058"/>
          </a:xfrm>
          <a:prstGeom prst="rect">
            <a:avLst/>
          </a:prstGeom>
        </p:spPr>
      </p:pic>
    </p:spTree>
    <p:extLst>
      <p:ext uri="{BB962C8B-B14F-4D97-AF65-F5344CB8AC3E}">
        <p14:creationId xmlns:p14="http://schemas.microsoft.com/office/powerpoint/2010/main" val="2627517384"/>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6" r:id="rId3"/>
    <p:sldLayoutId id="2147483655" r:id="rId4"/>
    <p:sldLayoutId id="2147483657" r:id="rId5"/>
    <p:sldLayoutId id="2147483663" r:id="rId6"/>
    <p:sldLayoutId id="2147483669" r:id="rId7"/>
    <p:sldLayoutId id="2147483681"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96000"/>
          </a:schemeClr>
        </a:solidFill>
        <a:effectLst/>
      </p:bgPr>
    </p:bg>
    <p:spTree>
      <p:nvGrpSpPr>
        <p:cNvPr id="1" name=""/>
        <p:cNvGrpSpPr/>
        <p:nvPr/>
      </p:nvGrpSpPr>
      <p:grpSpPr>
        <a:xfrm>
          <a:off x="0" y="0"/>
          <a:ext cx="0" cy="0"/>
          <a:chOff x="0" y="0"/>
          <a:chExt cx="0" cy="0"/>
        </a:xfrm>
      </p:grpSpPr>
      <p:sp>
        <p:nvSpPr>
          <p:cNvPr id="3" name="Rectangle 2"/>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1129218"/>
      </p:ext>
    </p:extLst>
  </p:cSld>
  <p:clrMap bg1="lt1" tx1="dk1" bg2="lt2" tx2="dk2" accent1="accent1" accent2="accent2" accent3="accent3" accent4="accent4" accent5="accent5" accent6="accent6" hlink="hlink" folHlink="folHlink"/>
  <p:sldLayoutIdLst>
    <p:sldLayoutId id="2147483672" r:id="rId1"/>
    <p:sldLayoutId id="2147483674" r:id="rId2"/>
    <p:sldLayoutId id="2147483675" r:id="rId3"/>
    <p:sldLayoutId id="2147483676" r:id="rId4"/>
    <p:sldLayoutId id="2147483677"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hyperlink" Target="https://www.prospects.ac.uk/jobs-and-work-experience/job-sectors/engineering-and-manufacturing" TargetMode="External"/><Relationship Id="rId13" Type="http://schemas.openxmlformats.org/officeDocument/2006/relationships/hyperlink" Target="https://www.prospects.ac.uk/jobs-and-work-experience/job-sectors/law-sector" TargetMode="External"/><Relationship Id="rId18" Type="http://schemas.openxmlformats.org/officeDocument/2006/relationships/hyperlink" Target="https://www.prospects.ac.uk/jobs-and-work-experience/job-sectors/property-and-construction" TargetMode="External"/><Relationship Id="rId26" Type="http://schemas.openxmlformats.org/officeDocument/2006/relationships/hyperlink" Target="https://www.prospects.ac.uk/jobs-and-work-experience/job-sectors/transport-and-logistics" TargetMode="External"/><Relationship Id="rId3" Type="http://schemas.openxmlformats.org/officeDocument/2006/relationships/hyperlink" Target="https://www.prospects.ac.uk/jobs-and-work-experience/job-sectors/accountancy-banking-and-finance" TargetMode="External"/><Relationship Id="rId21" Type="http://schemas.openxmlformats.org/officeDocument/2006/relationships/hyperlink" Target="https://www.prospects.ac.uk/jobs-and-work-experience/job-sectors/retail" TargetMode="External"/><Relationship Id="rId7" Type="http://schemas.openxmlformats.org/officeDocument/2006/relationships/hyperlink" Target="https://www.prospects.ac.uk/jobs-and-work-experience/job-sectors/energy-and-utilities" TargetMode="External"/><Relationship Id="rId12" Type="http://schemas.openxmlformats.org/officeDocument/2006/relationships/hyperlink" Target="https://www.prospects.ac.uk/jobs-and-work-experience/job-sectors/information-technology" TargetMode="External"/><Relationship Id="rId17" Type="http://schemas.openxmlformats.org/officeDocument/2006/relationships/hyperlink" Target="https://www.prospects.ac.uk/jobs-and-work-experience/job-sectors/media-and-internet" TargetMode="External"/><Relationship Id="rId25" Type="http://schemas.openxmlformats.org/officeDocument/2006/relationships/hyperlink" Target="https://www.prospects.ac.uk/jobs-and-work-experience/job-sectors/teacher-training-and-education" TargetMode="External"/><Relationship Id="rId2" Type="http://schemas.openxmlformats.org/officeDocument/2006/relationships/notesSlide" Target="../notesSlides/notesSlide2.xml"/><Relationship Id="rId16" Type="http://schemas.openxmlformats.org/officeDocument/2006/relationships/hyperlink" Target="https://www.prospects.ac.uk/jobs-and-work-experience/job-sectors/marketing-advertising-and-pr" TargetMode="External"/><Relationship Id="rId20" Type="http://schemas.openxmlformats.org/officeDocument/2006/relationships/hyperlink" Target="https://www.prospects.ac.uk/jobs-and-work-experience/job-sectors/recruitment-and-hr" TargetMode="External"/><Relationship Id="rId1" Type="http://schemas.openxmlformats.org/officeDocument/2006/relationships/slideLayout" Target="../slideLayouts/slideLayout3.xml"/><Relationship Id="rId6" Type="http://schemas.openxmlformats.org/officeDocument/2006/relationships/hyperlink" Target="https://www.prospects.ac.uk/jobs-and-work-experience/job-sectors/creative-arts-and-design" TargetMode="External"/><Relationship Id="rId11" Type="http://schemas.openxmlformats.org/officeDocument/2006/relationships/hyperlink" Target="https://www.prospects.ac.uk/jobs-and-work-experience/job-sectors/hospitality-and-events-management" TargetMode="External"/><Relationship Id="rId24" Type="http://schemas.openxmlformats.org/officeDocument/2006/relationships/hyperlink" Target="https://www.prospects.ac.uk/jobs-and-work-experience/job-sectors/social-care" TargetMode="External"/><Relationship Id="rId5" Type="http://schemas.openxmlformats.org/officeDocument/2006/relationships/hyperlink" Target="https://www.prospects.ac.uk/jobs-and-work-experience/job-sectors/charity-and-voluntary-work" TargetMode="External"/><Relationship Id="rId15" Type="http://schemas.openxmlformats.org/officeDocument/2006/relationships/hyperlink" Target="https://www.prospects.ac.uk/jobs-and-work-experience/job-sectors/leisure-sport-and-tourism" TargetMode="External"/><Relationship Id="rId23" Type="http://schemas.openxmlformats.org/officeDocument/2006/relationships/hyperlink" Target="https://www.prospects.ac.uk/jobs-and-work-experience/job-sectors/science-and-pharmaceuticals" TargetMode="External"/><Relationship Id="rId28" Type="http://schemas.openxmlformats.org/officeDocument/2006/relationships/image" Target="../media/image11.jpg"/><Relationship Id="rId10" Type="http://schemas.openxmlformats.org/officeDocument/2006/relationships/hyperlink" Target="https://www.prospects.ac.uk/jobs-and-work-experience/job-sectors/healthcare" TargetMode="External"/><Relationship Id="rId19" Type="http://schemas.openxmlformats.org/officeDocument/2006/relationships/hyperlink" Target="https://www.prospects.ac.uk/jobs-and-work-experience/job-sectors/public-services-and-administration" TargetMode="External"/><Relationship Id="rId4" Type="http://schemas.openxmlformats.org/officeDocument/2006/relationships/hyperlink" Target="https://www.prospects.ac.uk/jobs-and-work-experience/job-sectors/business-consulting-and-management" TargetMode="External"/><Relationship Id="rId9" Type="http://schemas.openxmlformats.org/officeDocument/2006/relationships/hyperlink" Target="https://www.prospects.ac.uk/jobs-and-work-experience/job-sectors/environment-and-agriculture" TargetMode="External"/><Relationship Id="rId14" Type="http://schemas.openxmlformats.org/officeDocument/2006/relationships/hyperlink" Target="https://www.prospects.ac.uk/jobs-and-work-experience/job-sectors/law-enforcement-and-security" TargetMode="External"/><Relationship Id="rId22" Type="http://schemas.openxmlformats.org/officeDocument/2006/relationships/hyperlink" Target="https://www.prospects.ac.uk/jobs-and-work-experience/job-sectors/sales" TargetMode="External"/><Relationship Id="rId27"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1.jpg"/></Relationships>
</file>

<file path=ppt/slides/_rels/slide2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1.jpg"/></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www.skillsbuilder.org/about-the-hub" TargetMode="External"/><Relationship Id="rId7" Type="http://schemas.openxmlformats.org/officeDocument/2006/relationships/hyperlink" Target="https://barclayslifeskills.com/educators/support/exploring-job-sectors-and-preparing-for-work" TargetMode="External"/><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hyperlink" Target="https://www.careerseastsussex.co.uk/careers-hub/estar" TargetMode="External"/><Relationship Id="rId5" Type="http://schemas.openxmlformats.org/officeDocument/2006/relationships/hyperlink" Target="https://www.careerseastsussex.co.uk/information/employers" TargetMode="External"/><Relationship Id="rId4" Type="http://schemas.openxmlformats.org/officeDocument/2006/relationships/hyperlink" Target="https://www.eastsussex.gov.uk/business/support/employment-skills-training/skills-east-sussex/open-doors" TargetMode="External"/><Relationship Id="rId9" Type="http://schemas.openxmlformats.org/officeDocument/2006/relationships/image" Target="../media/image11.jp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1.jp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video" Target="https://www.youtube.com/embed/QQywOgmcVsY?feature=oembed" TargetMode="Externa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err="1"/>
              <a:t>Maths</a:t>
            </a:r>
            <a:endParaRPr lang="en-US" dirty="0"/>
          </a:p>
        </p:txBody>
      </p:sp>
      <p:sp>
        <p:nvSpPr>
          <p:cNvPr id="3" name="Text Placeholder 2"/>
          <p:cNvSpPr>
            <a:spLocks noGrp="1"/>
          </p:cNvSpPr>
          <p:nvPr>
            <p:ph type="body" sz="quarter" idx="12"/>
          </p:nvPr>
        </p:nvSpPr>
        <p:spPr>
          <a:xfrm>
            <a:off x="523518" y="3619978"/>
            <a:ext cx="4771813" cy="392831"/>
          </a:xfrm>
        </p:spPr>
        <p:txBody>
          <a:bodyPr/>
          <a:lstStyle/>
          <a:p>
            <a:r>
              <a:rPr lang="en-US" dirty="0"/>
              <a:t>Support Material</a:t>
            </a:r>
          </a:p>
        </p:txBody>
      </p:sp>
      <p:sp>
        <p:nvSpPr>
          <p:cNvPr id="6" name="Picture Placeholder 5">
            <a:extLst>
              <a:ext uri="{FF2B5EF4-FFF2-40B4-BE49-F238E27FC236}">
                <a16:creationId xmlns:a16="http://schemas.microsoft.com/office/drawing/2014/main" id="{306506BD-1C29-4F92-8357-22D96FE639F9}"/>
              </a:ext>
            </a:extLst>
          </p:cNvPr>
          <p:cNvSpPr>
            <a:spLocks noGrp="1"/>
          </p:cNvSpPr>
          <p:nvPr>
            <p:ph type="pic" sz="quarter" idx="15"/>
          </p:nvPr>
        </p:nvSpPr>
        <p:spPr/>
      </p:sp>
      <p:sp>
        <p:nvSpPr>
          <p:cNvPr id="4" name="Text Placeholder 3"/>
          <p:cNvSpPr>
            <a:spLocks noGrp="1"/>
          </p:cNvSpPr>
          <p:nvPr>
            <p:ph type="body" sz="quarter" idx="4294967295"/>
          </p:nvPr>
        </p:nvSpPr>
        <p:spPr>
          <a:xfrm>
            <a:off x="523518" y="3101980"/>
            <a:ext cx="6218238" cy="425450"/>
          </a:xfrm>
          <a:prstGeom prst="rect">
            <a:avLst/>
          </a:prstGeom>
        </p:spPr>
        <p:txBody>
          <a:bodyPr/>
          <a:lstStyle/>
          <a:p>
            <a:pPr marL="0" indent="0">
              <a:buNone/>
            </a:pPr>
            <a:r>
              <a:rPr lang="en-US" dirty="0"/>
              <a:t>The East Sussex Careers Hub</a:t>
            </a:r>
          </a:p>
        </p:txBody>
      </p:sp>
      <p:pic>
        <p:nvPicPr>
          <p:cNvPr id="10" name="Picture 9" descr="A close up of a sign&#10;&#10;Description automatically generated">
            <a:extLst>
              <a:ext uri="{FF2B5EF4-FFF2-40B4-BE49-F238E27FC236}">
                <a16:creationId xmlns:a16="http://schemas.microsoft.com/office/drawing/2014/main" id="{161F3DE9-3C03-4E84-B1E4-DC5714D7BC70}"/>
              </a:ext>
            </a:extLst>
          </p:cNvPr>
          <p:cNvPicPr/>
          <p:nvPr/>
        </p:nvPicPr>
        <p:blipFill>
          <a:blip r:embed="rId3">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11" name="Picture 10" descr="A close up of a logo&#10;&#10;Description automatically generated">
            <a:extLst>
              <a:ext uri="{FF2B5EF4-FFF2-40B4-BE49-F238E27FC236}">
                <a16:creationId xmlns:a16="http://schemas.microsoft.com/office/drawing/2014/main" id="{299EC0A6-B3FC-470C-85E0-4A824E97803B}"/>
              </a:ext>
            </a:extLst>
          </p:cNvPr>
          <p:cNvPicPr/>
          <p:nvPr/>
        </p:nvPicPr>
        <p:blipFill rotWithShape="1">
          <a:blip r:embed="rId4">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
        <p:nvSpPr>
          <p:cNvPr id="7" name="Picture Placeholder 6">
            <a:extLst>
              <a:ext uri="{FF2B5EF4-FFF2-40B4-BE49-F238E27FC236}">
                <a16:creationId xmlns:a16="http://schemas.microsoft.com/office/drawing/2014/main" id="{4E892A56-EF28-4887-A0F3-CF18176352F9}"/>
              </a:ext>
            </a:extLst>
          </p:cNvPr>
          <p:cNvSpPr>
            <a:spLocks noGrp="1"/>
          </p:cNvSpPr>
          <p:nvPr>
            <p:ph type="pic" sz="quarter" idx="14"/>
          </p:nvPr>
        </p:nvSpPr>
        <p:spPr/>
      </p:sp>
    </p:spTree>
    <p:extLst>
      <p:ext uri="{BB962C8B-B14F-4D97-AF65-F5344CB8AC3E}">
        <p14:creationId xmlns:p14="http://schemas.microsoft.com/office/powerpoint/2010/main" val="3747212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13750" y="2870267"/>
            <a:ext cx="6963375" cy="795576"/>
          </a:xfrm>
        </p:spPr>
        <p:txBody>
          <a:bodyPr/>
          <a:lstStyle/>
          <a:p>
            <a:r>
              <a:rPr lang="en-US" dirty="0"/>
              <a:t>Hawes Building</a:t>
            </a:r>
          </a:p>
        </p:txBody>
      </p:sp>
      <p:pic>
        <p:nvPicPr>
          <p:cNvPr id="5" name="Picture 4" descr="A close up of a sign&#10;&#10;Description automatically generated">
            <a:extLst>
              <a:ext uri="{FF2B5EF4-FFF2-40B4-BE49-F238E27FC236}">
                <a16:creationId xmlns:a16="http://schemas.microsoft.com/office/drawing/2014/main" id="{DACFF9B3-6FD8-4072-A7EF-644BF9FE4104}"/>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706F1ED1-F302-4D9D-817D-A82D58AB2B3B}"/>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
        <p:nvSpPr>
          <p:cNvPr id="7" name="Text Placeholder 1">
            <a:extLst>
              <a:ext uri="{FF2B5EF4-FFF2-40B4-BE49-F238E27FC236}">
                <a16:creationId xmlns:a16="http://schemas.microsoft.com/office/drawing/2014/main" id="{B4C9B489-0099-479B-B6E8-06D52044C19B}"/>
              </a:ext>
            </a:extLst>
          </p:cNvPr>
          <p:cNvSpPr txBox="1">
            <a:spLocks/>
          </p:cNvSpPr>
          <p:nvPr/>
        </p:nvSpPr>
        <p:spPr>
          <a:xfrm>
            <a:off x="513750" y="3665843"/>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i="1" dirty="0"/>
              <a:t>Construction</a:t>
            </a:r>
          </a:p>
        </p:txBody>
      </p:sp>
    </p:spTree>
    <p:extLst>
      <p:ext uri="{BB962C8B-B14F-4D97-AF65-F5344CB8AC3E}">
        <p14:creationId xmlns:p14="http://schemas.microsoft.com/office/powerpoint/2010/main" val="178256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AFA168-8C1E-4FCF-A697-045B25C5DE36}"/>
              </a:ext>
            </a:extLst>
          </p:cNvPr>
          <p:cNvSpPr>
            <a:spLocks noGrp="1"/>
          </p:cNvSpPr>
          <p:nvPr>
            <p:ph type="body" sz="quarter" idx="10"/>
          </p:nvPr>
        </p:nvSpPr>
        <p:spPr/>
        <p:txBody>
          <a:bodyPr/>
          <a:lstStyle/>
          <a:p>
            <a:r>
              <a:rPr lang="en-US" dirty="0"/>
              <a:t>Construction Engineer</a:t>
            </a:r>
          </a:p>
          <a:p>
            <a:endParaRPr lang="en-GB" dirty="0"/>
          </a:p>
        </p:txBody>
      </p:sp>
      <p:sp>
        <p:nvSpPr>
          <p:cNvPr id="3" name="Text Placeholder 2">
            <a:extLst>
              <a:ext uri="{FF2B5EF4-FFF2-40B4-BE49-F238E27FC236}">
                <a16:creationId xmlns:a16="http://schemas.microsoft.com/office/drawing/2014/main" id="{133DE7F9-3840-448D-A04B-8F329F52FFDD}"/>
              </a:ext>
            </a:extLst>
          </p:cNvPr>
          <p:cNvSpPr>
            <a:spLocks noGrp="1"/>
          </p:cNvSpPr>
          <p:nvPr>
            <p:ph type="body" sz="quarter" idx="11"/>
          </p:nvPr>
        </p:nvSpPr>
        <p:spPr>
          <a:xfrm>
            <a:off x="1273653" y="1211361"/>
            <a:ext cx="4286886" cy="461732"/>
          </a:xfrm>
        </p:spPr>
        <p:txBody>
          <a:bodyPr/>
          <a:lstStyle/>
          <a:p>
            <a:r>
              <a:rPr lang="en-US" dirty="0"/>
              <a:t>Why are </a:t>
            </a:r>
            <a:r>
              <a:rPr lang="en-US" dirty="0" err="1"/>
              <a:t>maths</a:t>
            </a:r>
            <a:r>
              <a:rPr lang="en-US" dirty="0"/>
              <a:t> skills important in my job?</a:t>
            </a:r>
          </a:p>
          <a:p>
            <a:endParaRPr lang="en-GB" dirty="0"/>
          </a:p>
        </p:txBody>
      </p:sp>
      <p:sp>
        <p:nvSpPr>
          <p:cNvPr id="5" name="Text Placeholder 4">
            <a:extLst>
              <a:ext uri="{FF2B5EF4-FFF2-40B4-BE49-F238E27FC236}">
                <a16:creationId xmlns:a16="http://schemas.microsoft.com/office/drawing/2014/main" id="{5B2A2599-B9E9-4A9B-B602-CC083C82C2CC}"/>
              </a:ext>
            </a:extLst>
          </p:cNvPr>
          <p:cNvSpPr>
            <a:spLocks noGrp="1"/>
          </p:cNvSpPr>
          <p:nvPr>
            <p:ph type="body" sz="quarter" idx="12"/>
          </p:nvPr>
        </p:nvSpPr>
        <p:spPr/>
        <p:txBody>
          <a:bodyPr/>
          <a:lstStyle/>
          <a:p>
            <a:pPr marL="342900" indent="-342900">
              <a:buFont typeface="Arial" panose="020B0604020202020204" pitchFamily="34" charset="0"/>
              <a:buChar char="•"/>
            </a:pPr>
            <a:r>
              <a:rPr lang="en-GB" dirty="0"/>
              <a:t>Working out angles from drawings</a:t>
            </a:r>
          </a:p>
          <a:p>
            <a:pPr marL="342900" indent="-342900">
              <a:buFont typeface="Arial" panose="020B0604020202020204" pitchFamily="34" charset="0"/>
              <a:buChar char="•"/>
            </a:pPr>
            <a:r>
              <a:rPr lang="en-GB" dirty="0"/>
              <a:t>Working with shapes and distances</a:t>
            </a:r>
          </a:p>
          <a:p>
            <a:endParaRPr lang="en-GB" dirty="0"/>
          </a:p>
        </p:txBody>
      </p:sp>
      <p:pic>
        <p:nvPicPr>
          <p:cNvPr id="8" name="Picture 7" descr="A close up of a sign&#10;&#10;Description automatically generated">
            <a:extLst>
              <a:ext uri="{FF2B5EF4-FFF2-40B4-BE49-F238E27FC236}">
                <a16:creationId xmlns:a16="http://schemas.microsoft.com/office/drawing/2014/main" id="{A4F4ADD9-6B24-45B4-904A-D81CF37DECF5}"/>
              </a:ext>
            </a:extLst>
          </p:cNvPr>
          <p:cNvPicPr/>
          <p:nvPr/>
        </p:nvPicPr>
        <p:blipFill>
          <a:blip r:embed="rId3">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9" name="Picture 8" descr="A close up of a logo&#10;&#10;Description automatically generated">
            <a:extLst>
              <a:ext uri="{FF2B5EF4-FFF2-40B4-BE49-F238E27FC236}">
                <a16:creationId xmlns:a16="http://schemas.microsoft.com/office/drawing/2014/main" id="{38C933C0-7792-4E65-8B47-DC9714D3D9B1}"/>
              </a:ext>
            </a:extLst>
          </p:cNvPr>
          <p:cNvPicPr/>
          <p:nvPr/>
        </p:nvPicPr>
        <p:blipFill rotWithShape="1">
          <a:blip r:embed="rId4">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15" name="Picture Placeholder 14" descr="A person wearing a helmet smiling at the camera&#10;&#10;Description automatically generated">
            <a:extLst>
              <a:ext uri="{FF2B5EF4-FFF2-40B4-BE49-F238E27FC236}">
                <a16:creationId xmlns:a16="http://schemas.microsoft.com/office/drawing/2014/main" id="{D74DA462-C6CA-4EA6-9ACC-0CBB23850786}"/>
              </a:ext>
            </a:extLst>
          </p:cNvPr>
          <p:cNvPicPr>
            <a:picLocks noGrp="1" noChangeAspect="1"/>
          </p:cNvPicPr>
          <p:nvPr>
            <p:ph type="pic" sz="quarter" idx="13"/>
          </p:nvPr>
        </p:nvPicPr>
        <p:blipFill>
          <a:blip r:embed="rId5"/>
          <a:srcRect t="11809" b="11809"/>
          <a:stretch>
            <a:fillRect/>
          </a:stretch>
        </p:blipFill>
        <p:spPr>
          <a:xfrm>
            <a:off x="6005513" y="1593850"/>
            <a:ext cx="5165725" cy="3844925"/>
          </a:xfrm>
        </p:spPr>
      </p:pic>
    </p:spTree>
    <p:extLst>
      <p:ext uri="{BB962C8B-B14F-4D97-AF65-F5344CB8AC3E}">
        <p14:creationId xmlns:p14="http://schemas.microsoft.com/office/powerpoint/2010/main" val="426992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Hastings Contemporary</a:t>
            </a:r>
          </a:p>
        </p:txBody>
      </p:sp>
      <p:pic>
        <p:nvPicPr>
          <p:cNvPr id="5" name="Picture 4" descr="A close up of a sign&#10;&#10;Description automatically generated">
            <a:extLst>
              <a:ext uri="{FF2B5EF4-FFF2-40B4-BE49-F238E27FC236}">
                <a16:creationId xmlns:a16="http://schemas.microsoft.com/office/drawing/2014/main" id="{3928B8AB-9B8A-4957-AA91-15E8B9066076}"/>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3B5AD9CC-151F-42CD-B1A5-C00EDE8E66C2}"/>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
        <p:nvSpPr>
          <p:cNvPr id="7" name="Text Placeholder 1">
            <a:extLst>
              <a:ext uri="{FF2B5EF4-FFF2-40B4-BE49-F238E27FC236}">
                <a16:creationId xmlns:a16="http://schemas.microsoft.com/office/drawing/2014/main" id="{579FEF88-B68E-4C59-B17C-4CDC5C56F8BE}"/>
              </a:ext>
            </a:extLst>
          </p:cNvPr>
          <p:cNvSpPr txBox="1">
            <a:spLocks/>
          </p:cNvSpPr>
          <p:nvPr/>
        </p:nvSpPr>
        <p:spPr>
          <a:xfrm>
            <a:off x="513750" y="3665843"/>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i="1" dirty="0"/>
              <a:t>Creative, Arts and Tourism</a:t>
            </a:r>
          </a:p>
        </p:txBody>
      </p:sp>
    </p:spTree>
    <p:extLst>
      <p:ext uri="{BB962C8B-B14F-4D97-AF65-F5344CB8AC3E}">
        <p14:creationId xmlns:p14="http://schemas.microsoft.com/office/powerpoint/2010/main" val="1201091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Education Officer</a:t>
            </a:r>
          </a:p>
        </p:txBody>
      </p:sp>
      <p:sp>
        <p:nvSpPr>
          <p:cNvPr id="3" name="Text Placeholder 2"/>
          <p:cNvSpPr>
            <a:spLocks noGrp="1"/>
          </p:cNvSpPr>
          <p:nvPr>
            <p:ph type="body" sz="quarter" idx="11"/>
          </p:nvPr>
        </p:nvSpPr>
        <p:spPr>
          <a:xfrm>
            <a:off x="1194141" y="1175642"/>
            <a:ext cx="4286886" cy="461732"/>
          </a:xfrm>
        </p:spPr>
        <p:txBody>
          <a:bodyPr/>
          <a:lstStyle/>
          <a:p>
            <a:r>
              <a:rPr lang="en-US" dirty="0"/>
              <a:t>Why are </a:t>
            </a:r>
            <a:r>
              <a:rPr lang="en-US" dirty="0" err="1"/>
              <a:t>maths</a:t>
            </a:r>
            <a:r>
              <a:rPr lang="en-US" dirty="0"/>
              <a:t> skills important in my job?</a:t>
            </a:r>
          </a:p>
        </p:txBody>
      </p:sp>
      <p:sp>
        <p:nvSpPr>
          <p:cNvPr id="5" name="Text Placeholder 4"/>
          <p:cNvSpPr>
            <a:spLocks noGrp="1"/>
          </p:cNvSpPr>
          <p:nvPr>
            <p:ph type="body" sz="quarter" idx="12"/>
          </p:nvPr>
        </p:nvSpPr>
        <p:spPr/>
        <p:txBody>
          <a:bodyPr/>
          <a:lstStyle/>
          <a:p>
            <a:pPr marL="342900" indent="-342900">
              <a:buFont typeface="Arial" panose="020B0604020202020204" pitchFamily="34" charset="0"/>
              <a:buChar char="•"/>
            </a:pPr>
            <a:r>
              <a:rPr lang="en-GB" dirty="0"/>
              <a:t>Mental maths helps when I haven’t got a calculator</a:t>
            </a:r>
          </a:p>
          <a:p>
            <a:pPr marL="342900" indent="-342900">
              <a:buFont typeface="Arial" panose="020B0604020202020204" pitchFamily="34" charset="0"/>
              <a:buChar char="•"/>
            </a:pPr>
            <a:r>
              <a:rPr lang="en-GB" dirty="0"/>
              <a:t>Writing budgets and understanding money</a:t>
            </a:r>
          </a:p>
        </p:txBody>
      </p:sp>
      <p:pic>
        <p:nvPicPr>
          <p:cNvPr id="8" name="Picture 7" descr="A close up of a sign&#10;&#10;Description automatically generated">
            <a:extLst>
              <a:ext uri="{FF2B5EF4-FFF2-40B4-BE49-F238E27FC236}">
                <a16:creationId xmlns:a16="http://schemas.microsoft.com/office/drawing/2014/main" id="{65339FF0-D65D-4F32-86FA-3147E2837F18}"/>
              </a:ext>
            </a:extLst>
          </p:cNvPr>
          <p:cNvPicPr/>
          <p:nvPr/>
        </p:nvPicPr>
        <p:blipFill>
          <a:blip r:embed="rId3">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9" name="Picture 8" descr="A close up of a logo&#10;&#10;Description automatically generated">
            <a:extLst>
              <a:ext uri="{FF2B5EF4-FFF2-40B4-BE49-F238E27FC236}">
                <a16:creationId xmlns:a16="http://schemas.microsoft.com/office/drawing/2014/main" id="{E76C6486-9FDF-4F89-98DE-D841C217B5AF}"/>
              </a:ext>
            </a:extLst>
          </p:cNvPr>
          <p:cNvPicPr/>
          <p:nvPr/>
        </p:nvPicPr>
        <p:blipFill rotWithShape="1">
          <a:blip r:embed="rId4">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11" name="Picture Placeholder 10" descr="A person sitting on a table&#10;&#10;Description automatically generated">
            <a:extLst>
              <a:ext uri="{FF2B5EF4-FFF2-40B4-BE49-F238E27FC236}">
                <a16:creationId xmlns:a16="http://schemas.microsoft.com/office/drawing/2014/main" id="{AD3E5A1B-27F8-4FF3-9B0F-D58C76953C6A}"/>
              </a:ext>
            </a:extLst>
          </p:cNvPr>
          <p:cNvPicPr>
            <a:picLocks noGrp="1" noChangeAspect="1"/>
          </p:cNvPicPr>
          <p:nvPr>
            <p:ph type="pic" sz="quarter" idx="13"/>
          </p:nvPr>
        </p:nvPicPr>
        <p:blipFill>
          <a:blip r:embed="rId5"/>
          <a:srcRect l="12214" r="12214"/>
          <a:stretch>
            <a:fillRect/>
          </a:stretch>
        </p:blipFill>
        <p:spPr/>
      </p:pic>
    </p:spTree>
    <p:extLst>
      <p:ext uri="{BB962C8B-B14F-4D97-AF65-F5344CB8AC3E}">
        <p14:creationId xmlns:p14="http://schemas.microsoft.com/office/powerpoint/2010/main" val="138371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13750" y="2870267"/>
            <a:ext cx="11190570" cy="795576"/>
          </a:xfrm>
        </p:spPr>
        <p:txBody>
          <a:bodyPr/>
          <a:lstStyle/>
          <a:p>
            <a:r>
              <a:rPr lang="en-US" dirty="0"/>
              <a:t>South East Coast Ambulance Service (</a:t>
            </a:r>
            <a:r>
              <a:rPr lang="en-US" dirty="0" err="1"/>
              <a:t>SECAmb</a:t>
            </a:r>
            <a:r>
              <a:rPr lang="en-US" dirty="0"/>
              <a:t>)</a:t>
            </a:r>
          </a:p>
        </p:txBody>
      </p:sp>
      <p:pic>
        <p:nvPicPr>
          <p:cNvPr id="5" name="Picture 4" descr="A close up of a sign&#10;&#10;Description automatically generated">
            <a:extLst>
              <a:ext uri="{FF2B5EF4-FFF2-40B4-BE49-F238E27FC236}">
                <a16:creationId xmlns:a16="http://schemas.microsoft.com/office/drawing/2014/main" id="{85FCD308-E3FC-489B-84F6-E3065705D10E}"/>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A963B032-D449-4A09-A213-00A0CE9200EB}"/>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
        <p:nvSpPr>
          <p:cNvPr id="7" name="Text Placeholder 1">
            <a:extLst>
              <a:ext uri="{FF2B5EF4-FFF2-40B4-BE49-F238E27FC236}">
                <a16:creationId xmlns:a16="http://schemas.microsoft.com/office/drawing/2014/main" id="{F6E4AAA8-DF53-4820-9649-A18704658278}"/>
              </a:ext>
            </a:extLst>
          </p:cNvPr>
          <p:cNvSpPr txBox="1">
            <a:spLocks/>
          </p:cNvSpPr>
          <p:nvPr/>
        </p:nvSpPr>
        <p:spPr>
          <a:xfrm>
            <a:off x="513750" y="4451733"/>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i="1" dirty="0"/>
              <a:t>Public Services and Healthcare</a:t>
            </a:r>
          </a:p>
        </p:txBody>
      </p:sp>
    </p:spTree>
    <p:extLst>
      <p:ext uri="{BB962C8B-B14F-4D97-AF65-F5344CB8AC3E}">
        <p14:creationId xmlns:p14="http://schemas.microsoft.com/office/powerpoint/2010/main" val="41747433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6CE23C-83D9-4FDA-8B39-30B4BC750EF1}"/>
              </a:ext>
            </a:extLst>
          </p:cNvPr>
          <p:cNvSpPr>
            <a:spLocks noGrp="1"/>
          </p:cNvSpPr>
          <p:nvPr>
            <p:ph type="body" sz="quarter" idx="10"/>
          </p:nvPr>
        </p:nvSpPr>
        <p:spPr/>
        <p:txBody>
          <a:bodyPr/>
          <a:lstStyle/>
          <a:p>
            <a:r>
              <a:rPr lang="en-GB" dirty="0"/>
              <a:t>Paramedic</a:t>
            </a:r>
          </a:p>
        </p:txBody>
      </p:sp>
      <p:sp>
        <p:nvSpPr>
          <p:cNvPr id="3" name="Text Placeholder 2">
            <a:extLst>
              <a:ext uri="{FF2B5EF4-FFF2-40B4-BE49-F238E27FC236}">
                <a16:creationId xmlns:a16="http://schemas.microsoft.com/office/drawing/2014/main" id="{C2FA32BE-5FBE-4073-BDC9-D5042144B4FE}"/>
              </a:ext>
            </a:extLst>
          </p:cNvPr>
          <p:cNvSpPr>
            <a:spLocks noGrp="1"/>
          </p:cNvSpPr>
          <p:nvPr>
            <p:ph type="body" sz="quarter" idx="11"/>
          </p:nvPr>
        </p:nvSpPr>
        <p:spPr>
          <a:xfrm>
            <a:off x="1273654" y="1187629"/>
            <a:ext cx="4286886" cy="461732"/>
          </a:xfrm>
        </p:spPr>
        <p:txBody>
          <a:bodyPr/>
          <a:lstStyle/>
          <a:p>
            <a:r>
              <a:rPr lang="en-US"/>
              <a:t>Why are </a:t>
            </a:r>
            <a:r>
              <a:rPr lang="en-US" dirty="0" err="1"/>
              <a:t>maths</a:t>
            </a:r>
            <a:r>
              <a:rPr lang="en-US" dirty="0"/>
              <a:t> skills important in my job?</a:t>
            </a:r>
          </a:p>
          <a:p>
            <a:endParaRPr lang="en-GB" dirty="0"/>
          </a:p>
        </p:txBody>
      </p:sp>
      <p:sp>
        <p:nvSpPr>
          <p:cNvPr id="5" name="Text Placeholder 4">
            <a:extLst>
              <a:ext uri="{FF2B5EF4-FFF2-40B4-BE49-F238E27FC236}">
                <a16:creationId xmlns:a16="http://schemas.microsoft.com/office/drawing/2014/main" id="{91387754-09D3-4E28-800E-E81C917C9055}"/>
              </a:ext>
            </a:extLst>
          </p:cNvPr>
          <p:cNvSpPr>
            <a:spLocks noGrp="1"/>
          </p:cNvSpPr>
          <p:nvPr>
            <p:ph type="body" sz="quarter" idx="12"/>
          </p:nvPr>
        </p:nvSpPr>
        <p:spPr/>
        <p:txBody>
          <a:bodyPr/>
          <a:lstStyle/>
          <a:p>
            <a:pPr marL="342900" indent="-342900">
              <a:buFont typeface="Arial" panose="020B0604020202020204" pitchFamily="34" charset="0"/>
              <a:buChar char="•"/>
            </a:pPr>
            <a:r>
              <a:rPr lang="en-GB" dirty="0"/>
              <a:t>Working out drug dosages; the quantities might vary based on the age and weight of the patient</a:t>
            </a:r>
          </a:p>
          <a:p>
            <a:endParaRPr lang="en-GB" dirty="0"/>
          </a:p>
        </p:txBody>
      </p:sp>
      <p:pic>
        <p:nvPicPr>
          <p:cNvPr id="10" name="Picture 9" descr="A close up of a sign&#10;&#10;Description automatically generated">
            <a:extLst>
              <a:ext uri="{FF2B5EF4-FFF2-40B4-BE49-F238E27FC236}">
                <a16:creationId xmlns:a16="http://schemas.microsoft.com/office/drawing/2014/main" id="{B40734D1-0D37-46B5-AD1C-AE6FF511ACF9}"/>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11" name="Picture 10" descr="A close up of a logo&#10;&#10;Description automatically generated">
            <a:extLst>
              <a:ext uri="{FF2B5EF4-FFF2-40B4-BE49-F238E27FC236}">
                <a16:creationId xmlns:a16="http://schemas.microsoft.com/office/drawing/2014/main" id="{BFED4417-F769-4765-A454-0EC0A21EC31E}"/>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13" name="Picture Placeholder 12" descr="A person posing for the camera&#10;&#10;Description automatically generated">
            <a:extLst>
              <a:ext uri="{FF2B5EF4-FFF2-40B4-BE49-F238E27FC236}">
                <a16:creationId xmlns:a16="http://schemas.microsoft.com/office/drawing/2014/main" id="{553DCFE6-EA5D-437C-97D5-9C26E8C44325}"/>
              </a:ext>
            </a:extLst>
          </p:cNvPr>
          <p:cNvPicPr>
            <a:picLocks noGrp="1" noChangeAspect="1"/>
          </p:cNvPicPr>
          <p:nvPr>
            <p:ph type="pic" sz="quarter" idx="13"/>
          </p:nvPr>
        </p:nvPicPr>
        <p:blipFill>
          <a:blip r:embed="rId4"/>
          <a:srcRect t="9771" b="9771"/>
          <a:stretch>
            <a:fillRect/>
          </a:stretch>
        </p:blipFill>
        <p:spPr/>
      </p:pic>
    </p:spTree>
    <p:extLst>
      <p:ext uri="{BB962C8B-B14F-4D97-AF65-F5344CB8AC3E}">
        <p14:creationId xmlns:p14="http://schemas.microsoft.com/office/powerpoint/2010/main" val="4146583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13750" y="2870267"/>
            <a:ext cx="6963375" cy="795576"/>
          </a:xfrm>
        </p:spPr>
        <p:txBody>
          <a:bodyPr/>
          <a:lstStyle/>
          <a:p>
            <a:r>
              <a:rPr lang="en-US" dirty="0" err="1"/>
              <a:t>Hailsham</a:t>
            </a:r>
            <a:r>
              <a:rPr lang="en-US" dirty="0"/>
              <a:t> Roadways</a:t>
            </a:r>
          </a:p>
        </p:txBody>
      </p:sp>
      <p:pic>
        <p:nvPicPr>
          <p:cNvPr id="5" name="Picture 4" descr="A close up of a sign&#10;&#10;Description automatically generated">
            <a:extLst>
              <a:ext uri="{FF2B5EF4-FFF2-40B4-BE49-F238E27FC236}">
                <a16:creationId xmlns:a16="http://schemas.microsoft.com/office/drawing/2014/main" id="{DACFF9B3-6FD8-4072-A7EF-644BF9FE4104}"/>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706F1ED1-F302-4D9D-817D-A82D58AB2B3B}"/>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
        <p:nvSpPr>
          <p:cNvPr id="7" name="Text Placeholder 1">
            <a:extLst>
              <a:ext uri="{FF2B5EF4-FFF2-40B4-BE49-F238E27FC236}">
                <a16:creationId xmlns:a16="http://schemas.microsoft.com/office/drawing/2014/main" id="{72EB0592-6041-4C61-A7C4-2588C1FFF4BD}"/>
              </a:ext>
            </a:extLst>
          </p:cNvPr>
          <p:cNvSpPr txBox="1">
            <a:spLocks/>
          </p:cNvSpPr>
          <p:nvPr/>
        </p:nvSpPr>
        <p:spPr>
          <a:xfrm>
            <a:off x="513750" y="3665843"/>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i="1" dirty="0"/>
              <a:t>Construction and Engineering</a:t>
            </a:r>
          </a:p>
        </p:txBody>
      </p:sp>
    </p:spTree>
    <p:extLst>
      <p:ext uri="{BB962C8B-B14F-4D97-AF65-F5344CB8AC3E}">
        <p14:creationId xmlns:p14="http://schemas.microsoft.com/office/powerpoint/2010/main" val="3015073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D35083-81A4-4CD9-9728-6E0B63316639}"/>
              </a:ext>
            </a:extLst>
          </p:cNvPr>
          <p:cNvSpPr>
            <a:spLocks noGrp="1"/>
          </p:cNvSpPr>
          <p:nvPr>
            <p:ph type="body" sz="quarter" idx="10"/>
          </p:nvPr>
        </p:nvSpPr>
        <p:spPr/>
        <p:txBody>
          <a:bodyPr/>
          <a:lstStyle/>
          <a:p>
            <a:r>
              <a:rPr lang="en-GB" dirty="0"/>
              <a:t>Finance Manager</a:t>
            </a:r>
          </a:p>
        </p:txBody>
      </p:sp>
      <p:sp>
        <p:nvSpPr>
          <p:cNvPr id="3" name="Text Placeholder 2">
            <a:extLst>
              <a:ext uri="{FF2B5EF4-FFF2-40B4-BE49-F238E27FC236}">
                <a16:creationId xmlns:a16="http://schemas.microsoft.com/office/drawing/2014/main" id="{E187A9C5-5E28-4418-996E-5E9AEADD5F0B}"/>
              </a:ext>
            </a:extLst>
          </p:cNvPr>
          <p:cNvSpPr>
            <a:spLocks noGrp="1"/>
          </p:cNvSpPr>
          <p:nvPr>
            <p:ph type="body" sz="quarter" idx="11"/>
          </p:nvPr>
        </p:nvSpPr>
        <p:spPr>
          <a:xfrm>
            <a:off x="1273654" y="1211960"/>
            <a:ext cx="4286886" cy="461732"/>
          </a:xfrm>
        </p:spPr>
        <p:txBody>
          <a:bodyPr/>
          <a:lstStyle/>
          <a:p>
            <a:r>
              <a:rPr lang="en-US" dirty="0"/>
              <a:t>Why are </a:t>
            </a:r>
            <a:r>
              <a:rPr lang="en-US" dirty="0" err="1"/>
              <a:t>maths</a:t>
            </a:r>
            <a:r>
              <a:rPr lang="en-US" dirty="0"/>
              <a:t> skills important in my job?</a:t>
            </a:r>
          </a:p>
          <a:p>
            <a:endParaRPr lang="en-GB" dirty="0"/>
          </a:p>
        </p:txBody>
      </p:sp>
      <p:sp>
        <p:nvSpPr>
          <p:cNvPr id="5" name="Text Placeholder 4">
            <a:extLst>
              <a:ext uri="{FF2B5EF4-FFF2-40B4-BE49-F238E27FC236}">
                <a16:creationId xmlns:a16="http://schemas.microsoft.com/office/drawing/2014/main" id="{930A1FB3-A0DD-4948-8332-D87896BE5CA7}"/>
              </a:ext>
            </a:extLst>
          </p:cNvPr>
          <p:cNvSpPr>
            <a:spLocks noGrp="1"/>
          </p:cNvSpPr>
          <p:nvPr>
            <p:ph type="body" sz="quarter" idx="12"/>
          </p:nvPr>
        </p:nvSpPr>
        <p:spPr/>
        <p:txBody>
          <a:bodyPr/>
          <a:lstStyle/>
          <a:p>
            <a:pPr marL="342900" indent="-342900">
              <a:buFont typeface="Arial" panose="020B0604020202020204" pitchFamily="34" charset="0"/>
              <a:buChar char="•"/>
            </a:pPr>
            <a:r>
              <a:rPr lang="en-GB" dirty="0"/>
              <a:t>They make a difference when interpreting information</a:t>
            </a:r>
          </a:p>
          <a:p>
            <a:pPr marL="342900" indent="-342900">
              <a:buFont typeface="Arial" panose="020B0604020202020204" pitchFamily="34" charset="0"/>
              <a:buChar char="•"/>
            </a:pPr>
            <a:r>
              <a:rPr lang="en-GB" dirty="0"/>
              <a:t>They help in calculating areas and measurements all the time</a:t>
            </a:r>
          </a:p>
          <a:p>
            <a:endParaRPr lang="en-GB" dirty="0"/>
          </a:p>
        </p:txBody>
      </p:sp>
      <p:pic>
        <p:nvPicPr>
          <p:cNvPr id="9" name="Picture 8" descr="A close up of a sign&#10;&#10;Description automatically generated">
            <a:extLst>
              <a:ext uri="{FF2B5EF4-FFF2-40B4-BE49-F238E27FC236}">
                <a16:creationId xmlns:a16="http://schemas.microsoft.com/office/drawing/2014/main" id="{23EBC259-D5F9-4095-9F7F-E17F0351A676}"/>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10" name="Picture 9" descr="A close up of a logo&#10;&#10;Description automatically generated">
            <a:extLst>
              <a:ext uri="{FF2B5EF4-FFF2-40B4-BE49-F238E27FC236}">
                <a16:creationId xmlns:a16="http://schemas.microsoft.com/office/drawing/2014/main" id="{B0D07008-1C44-42DF-99A3-27BEB101B0C1}"/>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8" name="Picture Placeholder 7" descr="A picture containing person, orange, indoor, table&#10;&#10;Description automatically generated">
            <a:extLst>
              <a:ext uri="{FF2B5EF4-FFF2-40B4-BE49-F238E27FC236}">
                <a16:creationId xmlns:a16="http://schemas.microsoft.com/office/drawing/2014/main" id="{EED44D04-799E-460C-BAD0-3FAD1E2EA06D}"/>
              </a:ext>
            </a:extLst>
          </p:cNvPr>
          <p:cNvPicPr>
            <a:picLocks noGrp="1" noChangeAspect="1"/>
          </p:cNvPicPr>
          <p:nvPr>
            <p:ph type="pic" sz="quarter" idx="13"/>
          </p:nvPr>
        </p:nvPicPr>
        <p:blipFill>
          <a:blip r:embed="rId4"/>
          <a:srcRect l="12214" r="12214"/>
          <a:stretch>
            <a:fillRect/>
          </a:stretch>
        </p:blipFill>
        <p:spPr/>
      </p:pic>
    </p:spTree>
    <p:extLst>
      <p:ext uri="{BB962C8B-B14F-4D97-AF65-F5344CB8AC3E}">
        <p14:creationId xmlns:p14="http://schemas.microsoft.com/office/powerpoint/2010/main" val="3204862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Hastings Museum</a:t>
            </a:r>
          </a:p>
        </p:txBody>
      </p:sp>
      <p:pic>
        <p:nvPicPr>
          <p:cNvPr id="5" name="Picture 4" descr="A close up of a sign&#10;&#10;Description automatically generated">
            <a:extLst>
              <a:ext uri="{FF2B5EF4-FFF2-40B4-BE49-F238E27FC236}">
                <a16:creationId xmlns:a16="http://schemas.microsoft.com/office/drawing/2014/main" id="{3928B8AB-9B8A-4957-AA91-15E8B9066076}"/>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3B5AD9CC-151F-42CD-B1A5-C00EDE8E66C2}"/>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
        <p:nvSpPr>
          <p:cNvPr id="7" name="Text Placeholder 1">
            <a:extLst>
              <a:ext uri="{FF2B5EF4-FFF2-40B4-BE49-F238E27FC236}">
                <a16:creationId xmlns:a16="http://schemas.microsoft.com/office/drawing/2014/main" id="{C7703083-4163-453F-8F8F-C22D46DE039D}"/>
              </a:ext>
            </a:extLst>
          </p:cNvPr>
          <p:cNvSpPr txBox="1">
            <a:spLocks/>
          </p:cNvSpPr>
          <p:nvPr/>
        </p:nvSpPr>
        <p:spPr>
          <a:xfrm>
            <a:off x="513750" y="3665843"/>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i="1" dirty="0"/>
              <a:t>Creative, Arts and Tourism</a:t>
            </a:r>
          </a:p>
        </p:txBody>
      </p:sp>
    </p:spTree>
    <p:extLst>
      <p:ext uri="{BB962C8B-B14F-4D97-AF65-F5344CB8AC3E}">
        <p14:creationId xmlns:p14="http://schemas.microsoft.com/office/powerpoint/2010/main" val="38969572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CF8E55-9DF7-4A26-9EFA-C745008220E1}"/>
              </a:ext>
            </a:extLst>
          </p:cNvPr>
          <p:cNvSpPr>
            <a:spLocks noGrp="1"/>
          </p:cNvSpPr>
          <p:nvPr>
            <p:ph type="body" sz="quarter" idx="10"/>
          </p:nvPr>
        </p:nvSpPr>
        <p:spPr/>
        <p:txBody>
          <a:bodyPr/>
          <a:lstStyle/>
          <a:p>
            <a:r>
              <a:rPr lang="en-GB" dirty="0"/>
              <a:t>Education Lead</a:t>
            </a:r>
          </a:p>
        </p:txBody>
      </p:sp>
      <p:sp>
        <p:nvSpPr>
          <p:cNvPr id="3" name="Text Placeholder 2">
            <a:extLst>
              <a:ext uri="{FF2B5EF4-FFF2-40B4-BE49-F238E27FC236}">
                <a16:creationId xmlns:a16="http://schemas.microsoft.com/office/drawing/2014/main" id="{142B196A-971F-458A-B579-37B864B186F8}"/>
              </a:ext>
            </a:extLst>
          </p:cNvPr>
          <p:cNvSpPr>
            <a:spLocks noGrp="1"/>
          </p:cNvSpPr>
          <p:nvPr>
            <p:ph type="body" sz="quarter" idx="11"/>
          </p:nvPr>
        </p:nvSpPr>
        <p:spPr>
          <a:xfrm>
            <a:off x="1273653" y="1187629"/>
            <a:ext cx="4286886" cy="461732"/>
          </a:xfrm>
        </p:spPr>
        <p:txBody>
          <a:bodyPr/>
          <a:lstStyle/>
          <a:p>
            <a:r>
              <a:rPr lang="en-US" dirty="0"/>
              <a:t>Why are </a:t>
            </a:r>
            <a:r>
              <a:rPr lang="en-US" dirty="0" err="1"/>
              <a:t>maths</a:t>
            </a:r>
            <a:r>
              <a:rPr lang="en-US" dirty="0"/>
              <a:t> skills important in my job?</a:t>
            </a:r>
          </a:p>
          <a:p>
            <a:endParaRPr lang="en-GB" dirty="0"/>
          </a:p>
        </p:txBody>
      </p:sp>
      <p:sp>
        <p:nvSpPr>
          <p:cNvPr id="5" name="Text Placeholder 4">
            <a:extLst>
              <a:ext uri="{FF2B5EF4-FFF2-40B4-BE49-F238E27FC236}">
                <a16:creationId xmlns:a16="http://schemas.microsoft.com/office/drawing/2014/main" id="{F08C632A-AB3F-4B9F-B2C1-75DE7AF2D0F6}"/>
              </a:ext>
            </a:extLst>
          </p:cNvPr>
          <p:cNvSpPr>
            <a:spLocks noGrp="1"/>
          </p:cNvSpPr>
          <p:nvPr>
            <p:ph type="body" sz="quarter" idx="12"/>
          </p:nvPr>
        </p:nvSpPr>
        <p:spPr/>
        <p:txBody>
          <a:bodyPr/>
          <a:lstStyle/>
          <a:p>
            <a:pPr marL="342900" indent="-342900">
              <a:buFont typeface="Arial" panose="020B0604020202020204" pitchFamily="34" charset="0"/>
              <a:buChar char="•"/>
            </a:pPr>
            <a:r>
              <a:rPr lang="en-GB" dirty="0"/>
              <a:t>Working out our budget – How much we have spent and how much we have left</a:t>
            </a:r>
          </a:p>
          <a:p>
            <a:endParaRPr lang="en-GB" dirty="0"/>
          </a:p>
        </p:txBody>
      </p:sp>
      <p:pic>
        <p:nvPicPr>
          <p:cNvPr id="8" name="Picture 7" descr="A close up of a sign&#10;&#10;Description automatically generated">
            <a:extLst>
              <a:ext uri="{FF2B5EF4-FFF2-40B4-BE49-F238E27FC236}">
                <a16:creationId xmlns:a16="http://schemas.microsoft.com/office/drawing/2014/main" id="{6317A2B1-0ADC-41EF-9E0C-FE632FE0AE37}"/>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9" name="Picture 8" descr="A close up of a logo&#10;&#10;Description automatically generated">
            <a:extLst>
              <a:ext uri="{FF2B5EF4-FFF2-40B4-BE49-F238E27FC236}">
                <a16:creationId xmlns:a16="http://schemas.microsoft.com/office/drawing/2014/main" id="{22C72EBF-56D2-4E62-AD0B-5686D34E7CD7}"/>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14" name="Picture Placeholder 13" descr="A person standing posing for the camera&#10;&#10;Description automatically generated">
            <a:extLst>
              <a:ext uri="{FF2B5EF4-FFF2-40B4-BE49-F238E27FC236}">
                <a16:creationId xmlns:a16="http://schemas.microsoft.com/office/drawing/2014/main" id="{21A07292-C984-4D31-87EC-D903CC71BB6F}"/>
              </a:ext>
            </a:extLst>
          </p:cNvPr>
          <p:cNvPicPr>
            <a:picLocks noGrp="1" noChangeAspect="1"/>
          </p:cNvPicPr>
          <p:nvPr>
            <p:ph type="pic" sz="quarter" idx="13"/>
          </p:nvPr>
        </p:nvPicPr>
        <p:blipFill>
          <a:blip r:embed="rId4"/>
          <a:srcRect l="12214" r="12214"/>
          <a:stretch>
            <a:fillRect/>
          </a:stretch>
        </p:blipFill>
        <p:spPr/>
      </p:pic>
    </p:spTree>
    <p:extLst>
      <p:ext uri="{BB962C8B-B14F-4D97-AF65-F5344CB8AC3E}">
        <p14:creationId xmlns:p14="http://schemas.microsoft.com/office/powerpoint/2010/main" val="141597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66B1FBB-B45B-468C-8A74-F533630533DA}"/>
              </a:ext>
            </a:extLst>
          </p:cNvPr>
          <p:cNvSpPr>
            <a:spLocks noGrp="1"/>
          </p:cNvSpPr>
          <p:nvPr>
            <p:ph type="body" sz="quarter" idx="10"/>
          </p:nvPr>
        </p:nvSpPr>
        <p:spPr/>
        <p:txBody>
          <a:bodyPr/>
          <a:lstStyle/>
          <a:p>
            <a:endParaRPr lang="en-GB" sz="3200"/>
          </a:p>
        </p:txBody>
      </p:sp>
      <p:sp>
        <p:nvSpPr>
          <p:cNvPr id="11" name="Text Placeholder 10">
            <a:extLst>
              <a:ext uri="{FF2B5EF4-FFF2-40B4-BE49-F238E27FC236}">
                <a16:creationId xmlns:a16="http://schemas.microsoft.com/office/drawing/2014/main" id="{D5EABB6A-8A62-4DD9-A7C7-4E553C95E722}"/>
              </a:ext>
            </a:extLst>
          </p:cNvPr>
          <p:cNvSpPr>
            <a:spLocks noGrp="1"/>
          </p:cNvSpPr>
          <p:nvPr>
            <p:ph type="body" sz="quarter" idx="11"/>
          </p:nvPr>
        </p:nvSpPr>
        <p:spPr/>
        <p:txBody>
          <a:bodyPr/>
          <a:lstStyle/>
          <a:p>
            <a:r>
              <a:rPr lang="en-GB" sz="4000" dirty="0"/>
              <a:t>Job Sectors</a:t>
            </a:r>
          </a:p>
        </p:txBody>
      </p:sp>
      <p:sp>
        <p:nvSpPr>
          <p:cNvPr id="12" name="Text Placeholder 11">
            <a:extLst>
              <a:ext uri="{FF2B5EF4-FFF2-40B4-BE49-F238E27FC236}">
                <a16:creationId xmlns:a16="http://schemas.microsoft.com/office/drawing/2014/main" id="{D2E5B352-AEE7-4690-8BA8-E4AA7C0F1495}"/>
              </a:ext>
            </a:extLst>
          </p:cNvPr>
          <p:cNvSpPr>
            <a:spLocks noGrp="1"/>
          </p:cNvSpPr>
          <p:nvPr>
            <p:ph type="body" sz="quarter" idx="12"/>
          </p:nvPr>
        </p:nvSpPr>
        <p:spPr>
          <a:xfrm>
            <a:off x="132736" y="2458302"/>
            <a:ext cx="3082413" cy="3000057"/>
          </a:xfrm>
        </p:spPr>
        <p:txBody>
          <a:bodyPr/>
          <a:lstStyle/>
          <a:p>
            <a:pPr fontAlgn="ctr"/>
            <a:r>
              <a:rPr lang="en-GB" sz="1600" dirty="0">
                <a:hlinkClick r:id="rId3"/>
              </a:rPr>
              <a:t>Accountancy, banking and finance</a:t>
            </a:r>
            <a:endParaRPr lang="en-GB" sz="1600" dirty="0"/>
          </a:p>
          <a:p>
            <a:pPr fontAlgn="ctr"/>
            <a:r>
              <a:rPr lang="en-GB" sz="1600" dirty="0">
                <a:hlinkClick r:id="rId4"/>
              </a:rPr>
              <a:t>Business, consulting and management</a:t>
            </a:r>
            <a:endParaRPr lang="en-GB" sz="1600" dirty="0"/>
          </a:p>
          <a:p>
            <a:pPr fontAlgn="ctr"/>
            <a:r>
              <a:rPr lang="en-GB" sz="1600" dirty="0">
                <a:hlinkClick r:id="rId5"/>
              </a:rPr>
              <a:t>Charity and voluntary work</a:t>
            </a:r>
            <a:endParaRPr lang="en-GB" sz="1600" dirty="0"/>
          </a:p>
          <a:p>
            <a:pPr fontAlgn="ctr"/>
            <a:r>
              <a:rPr lang="en-GB" sz="1600" dirty="0">
                <a:hlinkClick r:id="rId6"/>
              </a:rPr>
              <a:t>Creative arts and design</a:t>
            </a:r>
            <a:endParaRPr lang="en-GB" sz="1600" dirty="0"/>
          </a:p>
          <a:p>
            <a:pPr fontAlgn="ctr"/>
            <a:r>
              <a:rPr lang="en-GB" sz="1600" dirty="0">
                <a:hlinkClick r:id="rId7"/>
              </a:rPr>
              <a:t>Energy and utilities</a:t>
            </a:r>
            <a:endParaRPr lang="en-GB" sz="1600" dirty="0"/>
          </a:p>
          <a:p>
            <a:pPr fontAlgn="ctr"/>
            <a:r>
              <a:rPr lang="en-GB" sz="1600" dirty="0">
                <a:hlinkClick r:id="rId8"/>
              </a:rPr>
              <a:t>Engineering and manufacturing</a:t>
            </a:r>
            <a:endParaRPr lang="en-GB" sz="1600" dirty="0"/>
          </a:p>
          <a:p>
            <a:endParaRPr lang="en-GB" sz="1600" dirty="0"/>
          </a:p>
        </p:txBody>
      </p:sp>
      <p:sp>
        <p:nvSpPr>
          <p:cNvPr id="13" name="Text Placeholder 12">
            <a:extLst>
              <a:ext uri="{FF2B5EF4-FFF2-40B4-BE49-F238E27FC236}">
                <a16:creationId xmlns:a16="http://schemas.microsoft.com/office/drawing/2014/main" id="{E3E10DB2-0E27-420A-9961-7480A03FD672}"/>
              </a:ext>
            </a:extLst>
          </p:cNvPr>
          <p:cNvSpPr>
            <a:spLocks noGrp="1"/>
          </p:cNvSpPr>
          <p:nvPr>
            <p:ph type="body" sz="quarter" idx="13"/>
          </p:nvPr>
        </p:nvSpPr>
        <p:spPr>
          <a:xfrm>
            <a:off x="3091120" y="2458302"/>
            <a:ext cx="3200412" cy="3000057"/>
          </a:xfrm>
        </p:spPr>
        <p:txBody>
          <a:bodyPr/>
          <a:lstStyle/>
          <a:p>
            <a:pPr fontAlgn="ctr"/>
            <a:r>
              <a:rPr lang="en-GB" sz="1600" dirty="0">
                <a:hlinkClick r:id="rId9"/>
              </a:rPr>
              <a:t>Environment and agriculture</a:t>
            </a:r>
            <a:endParaRPr lang="en-GB" sz="1600" dirty="0"/>
          </a:p>
          <a:p>
            <a:pPr fontAlgn="ctr"/>
            <a:r>
              <a:rPr lang="en-GB" sz="1600" dirty="0">
                <a:hlinkClick r:id="rId10"/>
              </a:rPr>
              <a:t>Healthcare</a:t>
            </a:r>
            <a:endParaRPr lang="en-GB" sz="1600" dirty="0"/>
          </a:p>
          <a:p>
            <a:pPr fontAlgn="ctr"/>
            <a:r>
              <a:rPr lang="en-GB" sz="1600" dirty="0">
                <a:hlinkClick r:id="rId11"/>
              </a:rPr>
              <a:t>Hospitality and events management</a:t>
            </a:r>
            <a:endParaRPr lang="en-GB" sz="1600" dirty="0"/>
          </a:p>
          <a:p>
            <a:pPr fontAlgn="ctr"/>
            <a:r>
              <a:rPr lang="en-GB" sz="1600" dirty="0">
                <a:hlinkClick r:id="rId12"/>
              </a:rPr>
              <a:t>Information technology</a:t>
            </a:r>
            <a:endParaRPr lang="en-GB" sz="1600" dirty="0"/>
          </a:p>
          <a:p>
            <a:pPr fontAlgn="ctr"/>
            <a:r>
              <a:rPr lang="en-GB" sz="1600" dirty="0">
                <a:hlinkClick r:id="rId13"/>
              </a:rPr>
              <a:t>Law</a:t>
            </a:r>
            <a:endParaRPr lang="en-GB" sz="1600" dirty="0"/>
          </a:p>
          <a:p>
            <a:pPr fontAlgn="ctr"/>
            <a:r>
              <a:rPr lang="en-GB" sz="1600" dirty="0">
                <a:hlinkClick r:id="rId14"/>
              </a:rPr>
              <a:t>Law enforcement and security</a:t>
            </a:r>
            <a:endParaRPr lang="en-GB" sz="1600" dirty="0"/>
          </a:p>
          <a:p>
            <a:pPr fontAlgn="ctr"/>
            <a:r>
              <a:rPr lang="en-GB" sz="1600" dirty="0">
                <a:hlinkClick r:id="rId15"/>
              </a:rPr>
              <a:t>Leisure, sport and tourism</a:t>
            </a:r>
            <a:endParaRPr lang="en-GB" sz="1600" dirty="0"/>
          </a:p>
          <a:p>
            <a:endParaRPr lang="en-GB" sz="1600" dirty="0"/>
          </a:p>
        </p:txBody>
      </p:sp>
      <p:sp>
        <p:nvSpPr>
          <p:cNvPr id="16" name="Text Placeholder 12">
            <a:extLst>
              <a:ext uri="{FF2B5EF4-FFF2-40B4-BE49-F238E27FC236}">
                <a16:creationId xmlns:a16="http://schemas.microsoft.com/office/drawing/2014/main" id="{1434D88F-FC63-41E1-842C-0945E71B0D41}"/>
              </a:ext>
            </a:extLst>
          </p:cNvPr>
          <p:cNvSpPr txBox="1">
            <a:spLocks/>
          </p:cNvSpPr>
          <p:nvPr/>
        </p:nvSpPr>
        <p:spPr>
          <a:xfrm>
            <a:off x="6173533" y="2463391"/>
            <a:ext cx="3056246"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kern="1200" smtClean="0">
                <a:solidFill>
                  <a:schemeClr val="tx1"/>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ctr"/>
            <a:r>
              <a:rPr lang="en-GB" sz="1600" dirty="0">
                <a:hlinkClick r:id="rId16"/>
              </a:rPr>
              <a:t>Marketing, advertising and PR</a:t>
            </a:r>
            <a:endParaRPr lang="en-GB" sz="1600" dirty="0"/>
          </a:p>
          <a:p>
            <a:pPr fontAlgn="ctr"/>
            <a:r>
              <a:rPr lang="en-GB" sz="1600" dirty="0">
                <a:hlinkClick r:id="rId17"/>
              </a:rPr>
              <a:t>Media and internet</a:t>
            </a:r>
            <a:endParaRPr lang="en-GB" sz="1600" dirty="0"/>
          </a:p>
          <a:p>
            <a:pPr fontAlgn="ctr"/>
            <a:r>
              <a:rPr lang="en-GB" sz="1600" dirty="0">
                <a:hlinkClick r:id="rId18"/>
              </a:rPr>
              <a:t>Property and construction</a:t>
            </a:r>
            <a:endParaRPr lang="en-GB" sz="1600" dirty="0"/>
          </a:p>
          <a:p>
            <a:pPr fontAlgn="ctr"/>
            <a:r>
              <a:rPr lang="en-GB" sz="1600" dirty="0">
                <a:hlinkClick r:id="rId19"/>
              </a:rPr>
              <a:t>Public services and administration</a:t>
            </a:r>
            <a:endParaRPr lang="en-GB" sz="1600" dirty="0"/>
          </a:p>
          <a:p>
            <a:pPr fontAlgn="ctr"/>
            <a:r>
              <a:rPr lang="en-GB" sz="1600" dirty="0">
                <a:hlinkClick r:id="rId20"/>
              </a:rPr>
              <a:t>Recruitment and HR</a:t>
            </a:r>
            <a:endParaRPr lang="en-GB" sz="1600" dirty="0"/>
          </a:p>
          <a:p>
            <a:pPr fontAlgn="ctr"/>
            <a:r>
              <a:rPr lang="en-GB" sz="1600" dirty="0">
                <a:hlinkClick r:id="rId21"/>
              </a:rPr>
              <a:t>Retail</a:t>
            </a:r>
            <a:endParaRPr lang="en-GB" sz="1600" dirty="0"/>
          </a:p>
          <a:p>
            <a:pPr fontAlgn="ctr"/>
            <a:r>
              <a:rPr lang="en-GB" sz="1600" dirty="0">
                <a:hlinkClick r:id="rId22"/>
              </a:rPr>
              <a:t>Sales</a:t>
            </a:r>
            <a:endParaRPr lang="en-GB" sz="1600" dirty="0"/>
          </a:p>
          <a:p>
            <a:endParaRPr lang="en-GB" sz="1600" dirty="0"/>
          </a:p>
        </p:txBody>
      </p:sp>
      <p:sp>
        <p:nvSpPr>
          <p:cNvPr id="17" name="Text Placeholder 12">
            <a:extLst>
              <a:ext uri="{FF2B5EF4-FFF2-40B4-BE49-F238E27FC236}">
                <a16:creationId xmlns:a16="http://schemas.microsoft.com/office/drawing/2014/main" id="{C7A38296-6D0B-47B1-88CE-BB7B398247D1}"/>
              </a:ext>
            </a:extLst>
          </p:cNvPr>
          <p:cNvSpPr txBox="1">
            <a:spLocks/>
          </p:cNvSpPr>
          <p:nvPr/>
        </p:nvSpPr>
        <p:spPr>
          <a:xfrm>
            <a:off x="9105750" y="2445505"/>
            <a:ext cx="2556008"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kern="1200" smtClean="0">
                <a:solidFill>
                  <a:schemeClr val="tx1"/>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ctr"/>
            <a:r>
              <a:rPr lang="en-GB" sz="1600" dirty="0">
                <a:hlinkClick r:id="rId23"/>
              </a:rPr>
              <a:t>Science and pharmaceuticals</a:t>
            </a:r>
            <a:endParaRPr lang="en-GB" sz="1600" dirty="0"/>
          </a:p>
          <a:p>
            <a:pPr fontAlgn="ctr"/>
            <a:r>
              <a:rPr lang="en-GB" sz="1600" dirty="0">
                <a:hlinkClick r:id="rId24"/>
              </a:rPr>
              <a:t>Social care</a:t>
            </a:r>
            <a:endParaRPr lang="en-GB" sz="1600" dirty="0"/>
          </a:p>
          <a:p>
            <a:pPr fontAlgn="ctr"/>
            <a:r>
              <a:rPr lang="en-GB" sz="1600" dirty="0">
                <a:hlinkClick r:id="rId25"/>
              </a:rPr>
              <a:t>Teacher training and education</a:t>
            </a:r>
            <a:endParaRPr lang="en-GB" sz="1600" dirty="0"/>
          </a:p>
          <a:p>
            <a:pPr fontAlgn="ctr"/>
            <a:r>
              <a:rPr lang="en-GB" sz="1600" dirty="0">
                <a:hlinkClick r:id="rId26"/>
              </a:rPr>
              <a:t>Transport and logistics</a:t>
            </a:r>
            <a:endParaRPr lang="en-GB" sz="1600" dirty="0"/>
          </a:p>
          <a:p>
            <a:r>
              <a:rPr lang="en-GB" sz="1600" dirty="0"/>
              <a:t> </a:t>
            </a:r>
          </a:p>
          <a:p>
            <a:endParaRPr lang="en-GB" sz="1600" dirty="0"/>
          </a:p>
        </p:txBody>
      </p:sp>
      <p:pic>
        <p:nvPicPr>
          <p:cNvPr id="19" name="Picture 18" descr="A close up of a sign&#10;&#10;Description automatically generated">
            <a:extLst>
              <a:ext uri="{FF2B5EF4-FFF2-40B4-BE49-F238E27FC236}">
                <a16:creationId xmlns:a16="http://schemas.microsoft.com/office/drawing/2014/main" id="{7E1C52B1-EB72-4706-95BA-1A4A93E73FD1}"/>
              </a:ext>
            </a:extLst>
          </p:cNvPr>
          <p:cNvPicPr/>
          <p:nvPr/>
        </p:nvPicPr>
        <p:blipFill>
          <a:blip r:embed="rId27">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22" name="Picture 21" descr="A close up of a logo&#10;&#10;Description automatically generated">
            <a:extLst>
              <a:ext uri="{FF2B5EF4-FFF2-40B4-BE49-F238E27FC236}">
                <a16:creationId xmlns:a16="http://schemas.microsoft.com/office/drawing/2014/main" id="{484DE01C-2074-4CD7-9313-A4810E0A8C1A}"/>
              </a:ext>
            </a:extLst>
          </p:cNvPr>
          <p:cNvPicPr/>
          <p:nvPr/>
        </p:nvPicPr>
        <p:blipFill rotWithShape="1">
          <a:blip r:embed="rId28">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473607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29FE8983-A4C8-4FB2-959A-0C702B71A694}"/>
              </a:ext>
            </a:extLst>
          </p:cNvPr>
          <p:cNvSpPr>
            <a:spLocks noGrp="1"/>
          </p:cNvSpPr>
          <p:nvPr>
            <p:ph type="body" sz="quarter" idx="10"/>
          </p:nvPr>
        </p:nvSpPr>
        <p:spPr>
          <a:xfrm>
            <a:off x="788773" y="452667"/>
            <a:ext cx="9454684" cy="623658"/>
          </a:xfrm>
        </p:spPr>
        <p:txBody>
          <a:bodyPr/>
          <a:lstStyle/>
          <a:p>
            <a:r>
              <a:rPr lang="en-US" dirty="0"/>
              <a:t>What additional skills would be important for these jobs?</a:t>
            </a:r>
          </a:p>
        </p:txBody>
      </p:sp>
      <p:pic>
        <p:nvPicPr>
          <p:cNvPr id="7" name="Picture 6" descr="A close up of a sign&#10;&#10;Description automatically generated">
            <a:extLst>
              <a:ext uri="{FF2B5EF4-FFF2-40B4-BE49-F238E27FC236}">
                <a16:creationId xmlns:a16="http://schemas.microsoft.com/office/drawing/2014/main" id="{FBD10E87-9895-4877-A9CE-93DB515CD3D7}"/>
              </a:ext>
            </a:extLst>
          </p:cNvPr>
          <p:cNvPicPr/>
          <p:nvPr/>
        </p:nvPicPr>
        <p:blipFill>
          <a:blip r:embed="rId3">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8" name="Picture 7" descr="A close up of a logo&#10;&#10;Description automatically generated">
            <a:extLst>
              <a:ext uri="{FF2B5EF4-FFF2-40B4-BE49-F238E27FC236}">
                <a16:creationId xmlns:a16="http://schemas.microsoft.com/office/drawing/2014/main" id="{1765463F-5DB5-4CE4-9E21-D1E5DBE6DDD3}"/>
              </a:ext>
            </a:extLst>
          </p:cNvPr>
          <p:cNvPicPr/>
          <p:nvPr/>
        </p:nvPicPr>
        <p:blipFill rotWithShape="1">
          <a:blip r:embed="rId4">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2" name="Picture 1">
            <a:extLst>
              <a:ext uri="{FF2B5EF4-FFF2-40B4-BE49-F238E27FC236}">
                <a16:creationId xmlns:a16="http://schemas.microsoft.com/office/drawing/2014/main" id="{773A9F61-D877-4020-B70D-EA32E70B7705}"/>
              </a:ext>
            </a:extLst>
          </p:cNvPr>
          <p:cNvPicPr>
            <a:picLocks noChangeAspect="1"/>
          </p:cNvPicPr>
          <p:nvPr/>
        </p:nvPicPr>
        <p:blipFill>
          <a:blip r:embed="rId5"/>
          <a:stretch>
            <a:fillRect/>
          </a:stretch>
        </p:blipFill>
        <p:spPr>
          <a:xfrm>
            <a:off x="900112" y="2643187"/>
            <a:ext cx="10391775" cy="1571625"/>
          </a:xfrm>
          <a:prstGeom prst="rect">
            <a:avLst/>
          </a:prstGeom>
        </p:spPr>
      </p:pic>
    </p:spTree>
    <p:extLst>
      <p:ext uri="{BB962C8B-B14F-4D97-AF65-F5344CB8AC3E}">
        <p14:creationId xmlns:p14="http://schemas.microsoft.com/office/powerpoint/2010/main" val="27857543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CBFF07EF-5053-4464-822D-7037C11D3425}"/>
              </a:ext>
            </a:extLst>
          </p:cNvPr>
          <p:cNvSpPr/>
          <p:nvPr/>
        </p:nvSpPr>
        <p:spPr>
          <a:xfrm>
            <a:off x="8298478" y="2293071"/>
            <a:ext cx="3772450" cy="802105"/>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tx1">
                    <a:lumMod val="95000"/>
                    <a:lumOff val="5000"/>
                  </a:schemeClr>
                </a:solidFill>
              </a:rPr>
              <a:t>Listening</a:t>
            </a:r>
          </a:p>
        </p:txBody>
      </p:sp>
      <p:sp>
        <p:nvSpPr>
          <p:cNvPr id="2" name="Text Placeholder 1"/>
          <p:cNvSpPr>
            <a:spLocks noGrp="1"/>
          </p:cNvSpPr>
          <p:nvPr>
            <p:ph type="body" sz="quarter" idx="10"/>
          </p:nvPr>
        </p:nvSpPr>
        <p:spPr>
          <a:xfrm>
            <a:off x="788773" y="452667"/>
            <a:ext cx="9907580" cy="239119"/>
          </a:xfrm>
        </p:spPr>
        <p:txBody>
          <a:bodyPr/>
          <a:lstStyle/>
          <a:p>
            <a:r>
              <a:rPr lang="en-US" dirty="0"/>
              <a:t>What additional skills would be important for these jobs?</a:t>
            </a:r>
          </a:p>
        </p:txBody>
      </p:sp>
      <p:pic>
        <p:nvPicPr>
          <p:cNvPr id="5" name="Picture 4" descr="A close up of a sign&#10;&#10;Description automatically generated">
            <a:extLst>
              <a:ext uri="{FF2B5EF4-FFF2-40B4-BE49-F238E27FC236}">
                <a16:creationId xmlns:a16="http://schemas.microsoft.com/office/drawing/2014/main" id="{C8CE2BCC-29B6-42E5-9CB9-245B8A0FAE0B}"/>
              </a:ext>
            </a:extLst>
          </p:cNvPr>
          <p:cNvPicPr/>
          <p:nvPr/>
        </p:nvPicPr>
        <p:blipFill>
          <a:blip r:embed="rId3">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0F13CCDE-B8DE-4364-AB97-2166B39E2062}"/>
              </a:ext>
            </a:extLst>
          </p:cNvPr>
          <p:cNvPicPr/>
          <p:nvPr/>
        </p:nvPicPr>
        <p:blipFill rotWithShape="1">
          <a:blip r:embed="rId4">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
        <p:nvSpPr>
          <p:cNvPr id="47" name="Rectangle 46">
            <a:extLst>
              <a:ext uri="{FF2B5EF4-FFF2-40B4-BE49-F238E27FC236}">
                <a16:creationId xmlns:a16="http://schemas.microsoft.com/office/drawing/2014/main" id="{ECEEE267-D528-4CCF-B464-C17804200B81}"/>
              </a:ext>
            </a:extLst>
          </p:cNvPr>
          <p:cNvSpPr/>
          <p:nvPr/>
        </p:nvSpPr>
        <p:spPr>
          <a:xfrm>
            <a:off x="1360769" y="1625412"/>
            <a:ext cx="3772450" cy="80210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tx1">
                    <a:lumMod val="95000"/>
                    <a:lumOff val="5000"/>
                  </a:schemeClr>
                </a:solidFill>
              </a:rPr>
              <a:t>Games Designer</a:t>
            </a:r>
          </a:p>
        </p:txBody>
      </p:sp>
      <p:sp>
        <p:nvSpPr>
          <p:cNvPr id="48" name="Rectangle 47">
            <a:extLst>
              <a:ext uri="{FF2B5EF4-FFF2-40B4-BE49-F238E27FC236}">
                <a16:creationId xmlns:a16="http://schemas.microsoft.com/office/drawing/2014/main" id="{D06463A9-4810-45D5-8D66-08D5C035CA9D}"/>
              </a:ext>
            </a:extLst>
          </p:cNvPr>
          <p:cNvSpPr/>
          <p:nvPr/>
        </p:nvSpPr>
        <p:spPr>
          <a:xfrm>
            <a:off x="1360769" y="2459549"/>
            <a:ext cx="3772450" cy="80210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tx1">
                    <a:lumMod val="95000"/>
                    <a:lumOff val="5000"/>
                  </a:schemeClr>
                </a:solidFill>
              </a:rPr>
              <a:t>Physiotherapist</a:t>
            </a:r>
          </a:p>
        </p:txBody>
      </p:sp>
      <p:sp>
        <p:nvSpPr>
          <p:cNvPr id="49" name="Rectangle 48">
            <a:extLst>
              <a:ext uri="{FF2B5EF4-FFF2-40B4-BE49-F238E27FC236}">
                <a16:creationId xmlns:a16="http://schemas.microsoft.com/office/drawing/2014/main" id="{38E9C960-DD73-4AB6-8EAD-A1EEFD5665D7}"/>
              </a:ext>
            </a:extLst>
          </p:cNvPr>
          <p:cNvSpPr/>
          <p:nvPr/>
        </p:nvSpPr>
        <p:spPr>
          <a:xfrm>
            <a:off x="1360769" y="3288494"/>
            <a:ext cx="3772450" cy="80210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tx1">
                    <a:lumMod val="95000"/>
                    <a:lumOff val="5000"/>
                  </a:schemeClr>
                </a:solidFill>
              </a:rPr>
              <a:t>Construction Engineer</a:t>
            </a:r>
          </a:p>
        </p:txBody>
      </p:sp>
      <p:sp>
        <p:nvSpPr>
          <p:cNvPr id="50" name="Rectangle 49">
            <a:extLst>
              <a:ext uri="{FF2B5EF4-FFF2-40B4-BE49-F238E27FC236}">
                <a16:creationId xmlns:a16="http://schemas.microsoft.com/office/drawing/2014/main" id="{1688281E-80E7-43B7-A861-B79CF8A24091}"/>
              </a:ext>
            </a:extLst>
          </p:cNvPr>
          <p:cNvSpPr/>
          <p:nvPr/>
        </p:nvSpPr>
        <p:spPr>
          <a:xfrm>
            <a:off x="1360769" y="4122631"/>
            <a:ext cx="3772450" cy="80210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tx1">
                    <a:lumMod val="95000"/>
                    <a:lumOff val="5000"/>
                  </a:schemeClr>
                </a:solidFill>
              </a:rPr>
              <a:t>Education Officer</a:t>
            </a:r>
          </a:p>
        </p:txBody>
      </p:sp>
      <p:sp>
        <p:nvSpPr>
          <p:cNvPr id="53" name="Rectangle 52">
            <a:extLst>
              <a:ext uri="{FF2B5EF4-FFF2-40B4-BE49-F238E27FC236}">
                <a16:creationId xmlns:a16="http://schemas.microsoft.com/office/drawing/2014/main" id="{BEE92F8B-3F98-4D71-BDAC-47F3AB47DB7C}"/>
              </a:ext>
            </a:extLst>
          </p:cNvPr>
          <p:cNvSpPr/>
          <p:nvPr/>
        </p:nvSpPr>
        <p:spPr>
          <a:xfrm>
            <a:off x="7743190" y="3082697"/>
            <a:ext cx="3772450" cy="802105"/>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tx1">
                    <a:lumMod val="95000"/>
                    <a:lumOff val="5000"/>
                  </a:schemeClr>
                </a:solidFill>
              </a:rPr>
              <a:t>Aiming High</a:t>
            </a:r>
          </a:p>
        </p:txBody>
      </p:sp>
      <p:sp>
        <p:nvSpPr>
          <p:cNvPr id="54" name="Rectangle 53">
            <a:extLst>
              <a:ext uri="{FF2B5EF4-FFF2-40B4-BE49-F238E27FC236}">
                <a16:creationId xmlns:a16="http://schemas.microsoft.com/office/drawing/2014/main" id="{560F0AC8-8CCC-41AE-A372-4A5D2024EF1D}"/>
              </a:ext>
            </a:extLst>
          </p:cNvPr>
          <p:cNvSpPr/>
          <p:nvPr/>
        </p:nvSpPr>
        <p:spPr>
          <a:xfrm>
            <a:off x="8103973" y="3762988"/>
            <a:ext cx="3772450" cy="802105"/>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tx1">
                    <a:lumMod val="95000"/>
                    <a:lumOff val="5000"/>
                  </a:schemeClr>
                </a:solidFill>
              </a:rPr>
              <a:t>Creativity</a:t>
            </a:r>
          </a:p>
        </p:txBody>
      </p:sp>
      <p:sp>
        <p:nvSpPr>
          <p:cNvPr id="56" name="Rectangle 55">
            <a:extLst>
              <a:ext uri="{FF2B5EF4-FFF2-40B4-BE49-F238E27FC236}">
                <a16:creationId xmlns:a16="http://schemas.microsoft.com/office/drawing/2014/main" id="{313BC6F6-F8F0-4AA9-8E34-3748D577A04F}"/>
              </a:ext>
            </a:extLst>
          </p:cNvPr>
          <p:cNvSpPr/>
          <p:nvPr/>
        </p:nvSpPr>
        <p:spPr>
          <a:xfrm>
            <a:off x="7833360" y="4500171"/>
            <a:ext cx="3772450" cy="802105"/>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tx1">
                    <a:lumMod val="95000"/>
                    <a:lumOff val="5000"/>
                  </a:schemeClr>
                </a:solidFill>
              </a:rPr>
              <a:t>Teamwork</a:t>
            </a:r>
          </a:p>
        </p:txBody>
      </p:sp>
      <p:pic>
        <p:nvPicPr>
          <p:cNvPr id="20" name="Picture 19">
            <a:extLst>
              <a:ext uri="{FF2B5EF4-FFF2-40B4-BE49-F238E27FC236}">
                <a16:creationId xmlns:a16="http://schemas.microsoft.com/office/drawing/2014/main" id="{A9199BAA-9F6D-4B66-8E6C-187798019724}"/>
              </a:ext>
            </a:extLst>
          </p:cNvPr>
          <p:cNvPicPr>
            <a:picLocks noChangeAspect="1"/>
          </p:cNvPicPr>
          <p:nvPr/>
        </p:nvPicPr>
        <p:blipFill rotWithShape="1">
          <a:blip r:embed="rId5"/>
          <a:srcRect l="22581" t="25662" r="42257" b="15210"/>
          <a:stretch/>
        </p:blipFill>
        <p:spPr>
          <a:xfrm>
            <a:off x="5233015" y="4164040"/>
            <a:ext cx="833516" cy="744633"/>
          </a:xfrm>
          <a:prstGeom prst="rect">
            <a:avLst/>
          </a:prstGeom>
        </p:spPr>
      </p:pic>
      <p:pic>
        <p:nvPicPr>
          <p:cNvPr id="24" name="Picture 23">
            <a:extLst>
              <a:ext uri="{FF2B5EF4-FFF2-40B4-BE49-F238E27FC236}">
                <a16:creationId xmlns:a16="http://schemas.microsoft.com/office/drawing/2014/main" id="{8CEC381D-FB83-44D4-9BB7-0ABA962F9090}"/>
              </a:ext>
            </a:extLst>
          </p:cNvPr>
          <p:cNvPicPr>
            <a:picLocks noChangeAspect="1"/>
          </p:cNvPicPr>
          <p:nvPr/>
        </p:nvPicPr>
        <p:blipFill rotWithShape="1">
          <a:blip r:embed="rId6"/>
          <a:srcRect l="46500" t="25764" r="26333" b="25260"/>
          <a:stretch/>
        </p:blipFill>
        <p:spPr>
          <a:xfrm>
            <a:off x="5233015" y="2454938"/>
            <a:ext cx="826296" cy="791375"/>
          </a:xfrm>
          <a:prstGeom prst="rect">
            <a:avLst/>
          </a:prstGeom>
        </p:spPr>
      </p:pic>
      <p:pic>
        <p:nvPicPr>
          <p:cNvPr id="26" name="Picture 25">
            <a:extLst>
              <a:ext uri="{FF2B5EF4-FFF2-40B4-BE49-F238E27FC236}">
                <a16:creationId xmlns:a16="http://schemas.microsoft.com/office/drawing/2014/main" id="{4098D8A7-5571-4578-ADF4-B1CE0D8189D1}"/>
              </a:ext>
            </a:extLst>
          </p:cNvPr>
          <p:cNvPicPr>
            <a:picLocks noChangeAspect="1"/>
          </p:cNvPicPr>
          <p:nvPr/>
        </p:nvPicPr>
        <p:blipFill rotWithShape="1">
          <a:blip r:embed="rId7"/>
          <a:srcRect l="40402" t="26549" r="27550" b="16954"/>
          <a:stretch/>
        </p:blipFill>
        <p:spPr>
          <a:xfrm>
            <a:off x="5239781" y="1625412"/>
            <a:ext cx="812763" cy="761164"/>
          </a:xfrm>
          <a:prstGeom prst="rect">
            <a:avLst/>
          </a:prstGeom>
        </p:spPr>
      </p:pic>
      <p:pic>
        <p:nvPicPr>
          <p:cNvPr id="27" name="Picture Placeholder 14" descr="A person wearing a helmet smiling at the camera&#10;&#10;Description automatically generated">
            <a:extLst>
              <a:ext uri="{FF2B5EF4-FFF2-40B4-BE49-F238E27FC236}">
                <a16:creationId xmlns:a16="http://schemas.microsoft.com/office/drawing/2014/main" id="{7D6F0B68-6C80-48BA-A218-B27A888761AC}"/>
              </a:ext>
            </a:extLst>
          </p:cNvPr>
          <p:cNvPicPr>
            <a:picLocks noChangeAspect="1"/>
          </p:cNvPicPr>
          <p:nvPr/>
        </p:nvPicPr>
        <p:blipFill rotWithShape="1">
          <a:blip r:embed="rId8"/>
          <a:srcRect l="6148" t="11809" r="16068" b="11809"/>
          <a:stretch/>
        </p:blipFill>
        <p:spPr>
          <a:xfrm>
            <a:off x="5230356" y="3303835"/>
            <a:ext cx="822188" cy="786764"/>
          </a:xfrm>
          <a:prstGeom prst="rect">
            <a:avLst/>
          </a:prstGeom>
        </p:spPr>
      </p:pic>
    </p:spTree>
    <p:extLst>
      <p:ext uri="{BB962C8B-B14F-4D97-AF65-F5344CB8AC3E}">
        <p14:creationId xmlns:p14="http://schemas.microsoft.com/office/powerpoint/2010/main" val="973380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grpId="0" nodeType="clickEffect">
                                  <p:stCondLst>
                                    <p:cond delay="0"/>
                                  </p:stCondLst>
                                  <p:childTnLst>
                                    <p:animMotion origin="layout" path="M -0.0181 0.00277 L -0.15508 -0.3125 " pathEditMode="relative" rAng="0" ptsTypes="AA">
                                      <p:cBhvr>
                                        <p:cTn id="6" dur="2000" fill="hold"/>
                                        <p:tgtEl>
                                          <p:spTgt spid="54"/>
                                        </p:tgtEl>
                                        <p:attrNameLst>
                                          <p:attrName>ppt_x</p:attrName>
                                          <p:attrName>ppt_y</p:attrName>
                                        </p:attrNameLst>
                                      </p:cBhvr>
                                      <p:rCtr x="-6849" y="-15764"/>
                                    </p:animMotion>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grpId="0" nodeType="clickEffect">
                                  <p:stCondLst>
                                    <p:cond delay="0"/>
                                  </p:stCondLst>
                                  <p:childTnLst>
                                    <p:animMotion origin="layout" path="M 3.54167E-6 4.81481E-6 L -0.17058 0.02453 " pathEditMode="relative" rAng="0" ptsTypes="AA">
                                      <p:cBhvr>
                                        <p:cTn id="10" dur="2000" fill="hold"/>
                                        <p:tgtEl>
                                          <p:spTgt spid="52"/>
                                        </p:tgtEl>
                                        <p:attrNameLst>
                                          <p:attrName>ppt_x</p:attrName>
                                          <p:attrName>ppt_y</p:attrName>
                                        </p:attrNameLst>
                                      </p:cBhvr>
                                      <p:rCtr x="-8529" y="1227"/>
                                    </p:animMotion>
                                  </p:childTnLst>
                                </p:cTn>
                              </p:par>
                            </p:childTnLst>
                          </p:cTn>
                        </p:par>
                      </p:childTnLst>
                    </p:cTn>
                  </p:par>
                  <p:par>
                    <p:cTn id="11" fill="hold">
                      <p:stCondLst>
                        <p:cond delay="indefinite"/>
                      </p:stCondLst>
                      <p:childTnLst>
                        <p:par>
                          <p:cTn id="12" fill="hold">
                            <p:stCondLst>
                              <p:cond delay="0"/>
                            </p:stCondLst>
                            <p:childTnLst>
                              <p:par>
                                <p:cTn id="13" presetID="35" presetClass="path" presetSubtype="0" accel="50000" decel="50000" fill="hold" grpId="0" nodeType="clickEffect">
                                  <p:stCondLst>
                                    <p:cond delay="0"/>
                                  </p:stCondLst>
                                  <p:childTnLst>
                                    <p:animMotion origin="layout" path="M -0.00065 -2.96296E-6 L -0.12513 0.03033 " pathEditMode="relative" rAng="0" ptsTypes="AA">
                                      <p:cBhvr>
                                        <p:cTn id="14" dur="2000" fill="hold"/>
                                        <p:tgtEl>
                                          <p:spTgt spid="53"/>
                                        </p:tgtEl>
                                        <p:attrNameLst>
                                          <p:attrName>ppt_x</p:attrName>
                                          <p:attrName>ppt_y</p:attrName>
                                        </p:attrNameLst>
                                      </p:cBhvr>
                                      <p:rCtr x="-6224" y="1505"/>
                                    </p:animMotion>
                                  </p:childTnLst>
                                </p:cTn>
                              </p:par>
                            </p:childTnLst>
                          </p:cTn>
                        </p:par>
                      </p:childTnLst>
                    </p:cTn>
                  </p:par>
                  <p:par>
                    <p:cTn id="15" fill="hold">
                      <p:stCondLst>
                        <p:cond delay="indefinite"/>
                      </p:stCondLst>
                      <p:childTnLst>
                        <p:par>
                          <p:cTn id="16" fill="hold">
                            <p:stCondLst>
                              <p:cond delay="0"/>
                            </p:stCondLst>
                            <p:childTnLst>
                              <p:par>
                                <p:cTn id="17" presetID="35" presetClass="path" presetSubtype="0" accel="50000" decel="50000" fill="hold" grpId="0" nodeType="clickEffect">
                                  <p:stCondLst>
                                    <p:cond delay="0"/>
                                  </p:stCondLst>
                                  <p:childTnLst>
                                    <p:animMotion origin="layout" path="M -0.003 4.07407E-6 L -0.13243 -0.0551 " pathEditMode="relative" rAng="0" ptsTypes="AA">
                                      <p:cBhvr>
                                        <p:cTn id="18" dur="2000" fill="hold"/>
                                        <p:tgtEl>
                                          <p:spTgt spid="56"/>
                                        </p:tgtEl>
                                        <p:attrNameLst>
                                          <p:attrName>ppt_x</p:attrName>
                                          <p:attrName>ppt_y</p:attrName>
                                        </p:attrNameLst>
                                      </p:cBhvr>
                                      <p:rCtr x="-6471" y="-27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5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C1625B0-DB9C-4138-A5F6-28884EE3C96A}"/>
              </a:ext>
            </a:extLst>
          </p:cNvPr>
          <p:cNvSpPr>
            <a:spLocks noGrp="1"/>
          </p:cNvSpPr>
          <p:nvPr>
            <p:ph type="body" sz="quarter" idx="10"/>
          </p:nvPr>
        </p:nvSpPr>
        <p:spPr/>
        <p:txBody>
          <a:bodyPr/>
          <a:lstStyle/>
          <a:p>
            <a:r>
              <a:rPr lang="en-GB" dirty="0"/>
              <a:t>Teachers Resources</a:t>
            </a:r>
          </a:p>
        </p:txBody>
      </p:sp>
      <p:sp>
        <p:nvSpPr>
          <p:cNvPr id="6" name="Text Placeholder 5">
            <a:extLst>
              <a:ext uri="{FF2B5EF4-FFF2-40B4-BE49-F238E27FC236}">
                <a16:creationId xmlns:a16="http://schemas.microsoft.com/office/drawing/2014/main" id="{8249CB21-B079-4504-914B-548196D8DD1C}"/>
              </a:ext>
            </a:extLst>
          </p:cNvPr>
          <p:cNvSpPr>
            <a:spLocks noGrp="1"/>
          </p:cNvSpPr>
          <p:nvPr>
            <p:ph type="body" sz="quarter" idx="11"/>
          </p:nvPr>
        </p:nvSpPr>
        <p:spPr/>
        <p:txBody>
          <a:bodyPr/>
          <a:lstStyle/>
          <a:p>
            <a:r>
              <a:rPr lang="en-GB" dirty="0"/>
              <a:t>Extension Activities</a:t>
            </a:r>
          </a:p>
        </p:txBody>
      </p:sp>
      <p:sp>
        <p:nvSpPr>
          <p:cNvPr id="7" name="Text Placeholder 6">
            <a:extLst>
              <a:ext uri="{FF2B5EF4-FFF2-40B4-BE49-F238E27FC236}">
                <a16:creationId xmlns:a16="http://schemas.microsoft.com/office/drawing/2014/main" id="{6854B800-A80D-46FC-9913-F5B32B27A5E7}"/>
              </a:ext>
            </a:extLst>
          </p:cNvPr>
          <p:cNvSpPr>
            <a:spLocks noGrp="1"/>
          </p:cNvSpPr>
          <p:nvPr>
            <p:ph type="body" sz="quarter" idx="14"/>
          </p:nvPr>
        </p:nvSpPr>
        <p:spPr>
          <a:xfrm>
            <a:off x="294681" y="2374839"/>
            <a:ext cx="5265860" cy="3000057"/>
          </a:xfrm>
        </p:spPr>
        <p:txBody>
          <a:bodyPr/>
          <a:lstStyle/>
          <a:p>
            <a:r>
              <a:rPr lang="en-GB" sz="2000" dirty="0"/>
              <a:t>Students can work through the essential skills using the </a:t>
            </a:r>
            <a:r>
              <a:rPr lang="en-GB" sz="2000" dirty="0" err="1">
                <a:hlinkClick r:id="rId3"/>
              </a:rPr>
              <a:t>SkillsBuilder</a:t>
            </a:r>
            <a:r>
              <a:rPr lang="en-GB" sz="2000" dirty="0">
                <a:hlinkClick r:id="rId3"/>
              </a:rPr>
              <a:t> Passport</a:t>
            </a:r>
            <a:endParaRPr lang="en-GB" sz="2000" dirty="0"/>
          </a:p>
          <a:p>
            <a:r>
              <a:rPr lang="en-GB" sz="2000" dirty="0"/>
              <a:t>Link the lesson to an </a:t>
            </a:r>
            <a:r>
              <a:rPr lang="en-GB" sz="2000" dirty="0">
                <a:hlinkClick r:id="rId4"/>
              </a:rPr>
              <a:t>Open Doors </a:t>
            </a:r>
            <a:r>
              <a:rPr lang="en-GB" sz="2000" dirty="0"/>
              <a:t>activity or </a:t>
            </a:r>
            <a:r>
              <a:rPr lang="en-GB" sz="2000" dirty="0">
                <a:hlinkClick r:id="rId5"/>
              </a:rPr>
              <a:t>employer visit</a:t>
            </a:r>
            <a:endParaRPr lang="en-GB" sz="2000" dirty="0"/>
          </a:p>
        </p:txBody>
      </p:sp>
      <p:sp>
        <p:nvSpPr>
          <p:cNvPr id="8" name="Text Placeholder 7">
            <a:extLst>
              <a:ext uri="{FF2B5EF4-FFF2-40B4-BE49-F238E27FC236}">
                <a16:creationId xmlns:a16="http://schemas.microsoft.com/office/drawing/2014/main" id="{7AD15921-EAD2-45BF-88C5-DE476ED075C4}"/>
              </a:ext>
            </a:extLst>
          </p:cNvPr>
          <p:cNvSpPr>
            <a:spLocks noGrp="1"/>
          </p:cNvSpPr>
          <p:nvPr>
            <p:ph type="body" sz="quarter" idx="15"/>
          </p:nvPr>
        </p:nvSpPr>
        <p:spPr>
          <a:xfrm>
            <a:off x="6105145" y="2374839"/>
            <a:ext cx="5265861" cy="3000057"/>
          </a:xfrm>
        </p:spPr>
        <p:txBody>
          <a:bodyPr/>
          <a:lstStyle/>
          <a:p>
            <a:r>
              <a:rPr lang="en-GB" sz="2000" dirty="0"/>
              <a:t>Students work through the Careers East Sussex </a:t>
            </a:r>
            <a:r>
              <a:rPr lang="en-GB" sz="2000" dirty="0">
                <a:hlinkClick r:id="rId6"/>
              </a:rPr>
              <a:t>Employability Passport</a:t>
            </a:r>
            <a:endParaRPr lang="en-GB" sz="2000" dirty="0"/>
          </a:p>
          <a:p>
            <a:r>
              <a:rPr lang="en-GB" sz="2000" dirty="0"/>
              <a:t>Students complete a research task around a particular job or sector. Alternatively, use the Barclays Life Skills : </a:t>
            </a:r>
            <a:r>
              <a:rPr lang="en-GB" sz="2000" dirty="0">
                <a:hlinkClick r:id="rId7"/>
              </a:rPr>
              <a:t>Exploring job sectors and preparing for work </a:t>
            </a:r>
            <a:r>
              <a:rPr lang="en-GB" sz="2000" dirty="0"/>
              <a:t>lesson plan</a:t>
            </a:r>
          </a:p>
        </p:txBody>
      </p:sp>
      <p:pic>
        <p:nvPicPr>
          <p:cNvPr id="11" name="Picture 10" descr="A close up of a sign&#10;&#10;Description automatically generated">
            <a:extLst>
              <a:ext uri="{FF2B5EF4-FFF2-40B4-BE49-F238E27FC236}">
                <a16:creationId xmlns:a16="http://schemas.microsoft.com/office/drawing/2014/main" id="{EAE30973-F5A2-445F-B1DB-E0257C24E2B0}"/>
              </a:ext>
            </a:extLst>
          </p:cNvPr>
          <p:cNvPicPr/>
          <p:nvPr/>
        </p:nvPicPr>
        <p:blipFill>
          <a:blip r:embed="rId8">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12" name="Picture 11" descr="A close up of a logo&#10;&#10;Description automatically generated">
            <a:extLst>
              <a:ext uri="{FF2B5EF4-FFF2-40B4-BE49-F238E27FC236}">
                <a16:creationId xmlns:a16="http://schemas.microsoft.com/office/drawing/2014/main" id="{F7A1D4CC-7DBE-4370-B8EC-6A1196562D66}"/>
              </a:ext>
            </a:extLst>
          </p:cNvPr>
          <p:cNvPicPr/>
          <p:nvPr/>
        </p:nvPicPr>
        <p:blipFill rotWithShape="1">
          <a:blip r:embed="rId9">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749264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r>
              <a:rPr lang="en-US" dirty="0"/>
              <a:t>The East Sussex Careers Hub</a:t>
            </a:r>
          </a:p>
          <a:p>
            <a:r>
              <a:rPr lang="en-US" dirty="0"/>
              <a:t>www.careerseastsussex.co.uk</a:t>
            </a:r>
          </a:p>
        </p:txBody>
      </p:sp>
      <p:pic>
        <p:nvPicPr>
          <p:cNvPr id="6" name="Picture 5" descr="A close up of a sign&#10;&#10;Description automatically generated">
            <a:extLst>
              <a:ext uri="{FF2B5EF4-FFF2-40B4-BE49-F238E27FC236}">
                <a16:creationId xmlns:a16="http://schemas.microsoft.com/office/drawing/2014/main" id="{F7322892-C21E-4FDA-A330-D733A1AF4A9D}"/>
              </a:ext>
            </a:extLst>
          </p:cNvPr>
          <p:cNvPicPr/>
          <p:nvPr/>
        </p:nvPicPr>
        <p:blipFill>
          <a:blip r:embed="rId3">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7" name="Picture 6" descr="A close up of a logo&#10;&#10;Description automatically generated">
            <a:extLst>
              <a:ext uri="{FF2B5EF4-FFF2-40B4-BE49-F238E27FC236}">
                <a16:creationId xmlns:a16="http://schemas.microsoft.com/office/drawing/2014/main" id="{D92FDF15-E5DB-49ED-A18A-A3885C758918}"/>
              </a:ext>
            </a:extLst>
          </p:cNvPr>
          <p:cNvPicPr/>
          <p:nvPr/>
        </p:nvPicPr>
        <p:blipFill rotWithShape="1">
          <a:blip r:embed="rId4">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5146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EB8AF7D-8934-4705-AF90-099FDAC1A615}"/>
              </a:ext>
            </a:extLst>
          </p:cNvPr>
          <p:cNvSpPr>
            <a:spLocks noGrp="1"/>
          </p:cNvSpPr>
          <p:nvPr>
            <p:ph type="body" sz="quarter" idx="10"/>
          </p:nvPr>
        </p:nvSpPr>
        <p:spPr/>
        <p:txBody>
          <a:bodyPr/>
          <a:lstStyle/>
          <a:p>
            <a:r>
              <a:rPr lang="en-GB" dirty="0"/>
              <a:t>LMI</a:t>
            </a:r>
          </a:p>
        </p:txBody>
      </p:sp>
      <p:sp>
        <p:nvSpPr>
          <p:cNvPr id="9" name="Text Placeholder 8">
            <a:extLst>
              <a:ext uri="{FF2B5EF4-FFF2-40B4-BE49-F238E27FC236}">
                <a16:creationId xmlns:a16="http://schemas.microsoft.com/office/drawing/2014/main" id="{4650D56C-68F6-4D91-910B-DC9FA571C770}"/>
              </a:ext>
            </a:extLst>
          </p:cNvPr>
          <p:cNvSpPr>
            <a:spLocks noGrp="1"/>
          </p:cNvSpPr>
          <p:nvPr>
            <p:ph type="body" sz="quarter" idx="11"/>
          </p:nvPr>
        </p:nvSpPr>
        <p:spPr/>
        <p:txBody>
          <a:bodyPr/>
          <a:lstStyle/>
          <a:p>
            <a:r>
              <a:rPr lang="en-GB" dirty="0"/>
              <a:t>Labour Market</a:t>
            </a:r>
          </a:p>
        </p:txBody>
      </p:sp>
      <p:sp>
        <p:nvSpPr>
          <p:cNvPr id="10" name="Text Placeholder 9">
            <a:extLst>
              <a:ext uri="{FF2B5EF4-FFF2-40B4-BE49-F238E27FC236}">
                <a16:creationId xmlns:a16="http://schemas.microsoft.com/office/drawing/2014/main" id="{6E8B0004-3CEE-4183-BE43-3717F8C5BEC9}"/>
              </a:ext>
            </a:extLst>
          </p:cNvPr>
          <p:cNvSpPr>
            <a:spLocks noGrp="1"/>
          </p:cNvSpPr>
          <p:nvPr>
            <p:ph type="body" sz="quarter" idx="12"/>
          </p:nvPr>
        </p:nvSpPr>
        <p:spPr>
          <a:xfrm>
            <a:off x="309717" y="2458302"/>
            <a:ext cx="5604386" cy="3000057"/>
          </a:xfrm>
        </p:spPr>
        <p:txBody>
          <a:bodyPr/>
          <a:lstStyle/>
          <a:p>
            <a:pPr>
              <a:spcBef>
                <a:spcPts val="250"/>
              </a:spcBef>
              <a:spcAft>
                <a:spcPts val="250"/>
              </a:spcAft>
            </a:pPr>
            <a:r>
              <a:rPr lang="en-US" sz="1600" dirty="0">
                <a:solidFill>
                  <a:schemeClr val="accent6"/>
                </a:solidFill>
              </a:rPr>
              <a:t>LMI helps </a:t>
            </a:r>
            <a:r>
              <a:rPr lang="en-US" sz="1600" b="1" dirty="0">
                <a:solidFill>
                  <a:schemeClr val="accent6"/>
                </a:solidFill>
              </a:rPr>
              <a:t>clients / customers </a:t>
            </a:r>
            <a:r>
              <a:rPr lang="en-US" sz="1600" dirty="0">
                <a:solidFill>
                  <a:schemeClr val="accent6"/>
                </a:solidFill>
              </a:rPr>
              <a:t>to consider routes into and ways around and through the world of work, by raising aspirations, challenging stereotypes, increasing job knowledge and widening job knowledge. </a:t>
            </a:r>
            <a:endParaRPr lang="en-GB" sz="1600" dirty="0">
              <a:solidFill>
                <a:schemeClr val="accent6"/>
              </a:solidFill>
            </a:endParaRPr>
          </a:p>
          <a:p>
            <a:pPr>
              <a:spcBef>
                <a:spcPts val="250"/>
              </a:spcBef>
              <a:spcAft>
                <a:spcPts val="250"/>
              </a:spcAft>
            </a:pPr>
            <a:r>
              <a:rPr lang="en-US" sz="1600" dirty="0">
                <a:solidFill>
                  <a:schemeClr val="accent6"/>
                </a:solidFill>
              </a:rPr>
              <a:t> </a:t>
            </a:r>
            <a:endParaRPr lang="en-GB" sz="1600" dirty="0">
              <a:solidFill>
                <a:schemeClr val="accent6"/>
              </a:solidFill>
            </a:endParaRPr>
          </a:p>
          <a:p>
            <a:pPr>
              <a:spcBef>
                <a:spcPts val="250"/>
              </a:spcBef>
              <a:spcAft>
                <a:spcPts val="250"/>
              </a:spcAft>
            </a:pPr>
            <a:r>
              <a:rPr lang="en-US" sz="1600" dirty="0">
                <a:solidFill>
                  <a:schemeClr val="accent6"/>
                </a:solidFill>
              </a:rPr>
              <a:t>LMI is essential for providing career and employment professionals with an understanding of the dynamic interplay between </a:t>
            </a:r>
            <a:r>
              <a:rPr lang="en-US" sz="1600" b="1" dirty="0">
                <a:solidFill>
                  <a:schemeClr val="accent6"/>
                </a:solidFill>
              </a:rPr>
              <a:t>supply and demand </a:t>
            </a:r>
            <a:r>
              <a:rPr lang="en-US" sz="1600" dirty="0">
                <a:solidFill>
                  <a:schemeClr val="accent6"/>
                </a:solidFill>
              </a:rPr>
              <a:t>in fast-changing local, regional, national and international </a:t>
            </a:r>
            <a:r>
              <a:rPr lang="en-US" sz="1600" b="1" dirty="0" err="1">
                <a:solidFill>
                  <a:schemeClr val="accent6"/>
                </a:solidFill>
              </a:rPr>
              <a:t>labour</a:t>
            </a:r>
            <a:r>
              <a:rPr lang="en-US" sz="1600" b="1" dirty="0">
                <a:solidFill>
                  <a:schemeClr val="accent6"/>
                </a:solidFill>
              </a:rPr>
              <a:t> markets. </a:t>
            </a:r>
            <a:endParaRPr lang="en-GB" sz="1600" b="1" dirty="0">
              <a:solidFill>
                <a:schemeClr val="accent6"/>
              </a:solidFill>
            </a:endParaRPr>
          </a:p>
          <a:p>
            <a:pPr>
              <a:spcBef>
                <a:spcPts val="250"/>
              </a:spcBef>
              <a:spcAft>
                <a:spcPts val="250"/>
              </a:spcAft>
            </a:pPr>
            <a:r>
              <a:rPr lang="en-US" sz="1600" dirty="0">
                <a:solidFill>
                  <a:schemeClr val="accent6"/>
                </a:solidFill>
              </a:rPr>
              <a:t> </a:t>
            </a:r>
            <a:endParaRPr lang="en-GB" sz="1600" dirty="0">
              <a:solidFill>
                <a:schemeClr val="accent6"/>
              </a:solidFill>
            </a:endParaRPr>
          </a:p>
          <a:p>
            <a:endParaRPr lang="en-GB" sz="1600" dirty="0"/>
          </a:p>
        </p:txBody>
      </p:sp>
      <p:sp>
        <p:nvSpPr>
          <p:cNvPr id="11" name="Text Placeholder 10">
            <a:extLst>
              <a:ext uri="{FF2B5EF4-FFF2-40B4-BE49-F238E27FC236}">
                <a16:creationId xmlns:a16="http://schemas.microsoft.com/office/drawing/2014/main" id="{9617B4EF-E06D-42DD-A73F-5BAB83FB8C00}"/>
              </a:ext>
            </a:extLst>
          </p:cNvPr>
          <p:cNvSpPr>
            <a:spLocks noGrp="1"/>
          </p:cNvSpPr>
          <p:nvPr>
            <p:ph type="body" sz="quarter" idx="13"/>
          </p:nvPr>
        </p:nvSpPr>
        <p:spPr>
          <a:xfrm>
            <a:off x="6096000" y="2458302"/>
            <a:ext cx="5938684" cy="3000057"/>
          </a:xfrm>
        </p:spPr>
        <p:txBody>
          <a:bodyPr/>
          <a:lstStyle/>
          <a:p>
            <a:pPr>
              <a:spcBef>
                <a:spcPts val="250"/>
              </a:spcBef>
              <a:spcAft>
                <a:spcPts val="250"/>
              </a:spcAft>
            </a:pPr>
            <a:r>
              <a:rPr lang="en-US" sz="1600" dirty="0">
                <a:solidFill>
                  <a:schemeClr val="accent6"/>
                </a:solidFill>
              </a:rPr>
              <a:t>Policy makers and planners need LMI to develop </a:t>
            </a:r>
            <a:r>
              <a:rPr lang="en-US" sz="1600" b="1" dirty="0">
                <a:solidFill>
                  <a:schemeClr val="accent6"/>
                </a:solidFill>
              </a:rPr>
              <a:t>strategies </a:t>
            </a:r>
            <a:r>
              <a:rPr lang="en-US" sz="1600" dirty="0">
                <a:solidFill>
                  <a:schemeClr val="accent6"/>
                </a:solidFill>
              </a:rPr>
              <a:t>for the </a:t>
            </a:r>
            <a:r>
              <a:rPr lang="en-US" sz="1600" dirty="0" err="1">
                <a:solidFill>
                  <a:schemeClr val="accent6"/>
                </a:solidFill>
              </a:rPr>
              <a:t>labour</a:t>
            </a:r>
            <a:r>
              <a:rPr lang="en-US" sz="1600" dirty="0">
                <a:solidFill>
                  <a:schemeClr val="accent6"/>
                </a:solidFill>
              </a:rPr>
              <a:t> markets of the future.</a:t>
            </a:r>
            <a:endParaRPr lang="en-GB" sz="1600" dirty="0">
              <a:solidFill>
                <a:schemeClr val="accent6"/>
              </a:solidFill>
            </a:endParaRPr>
          </a:p>
          <a:p>
            <a:pPr>
              <a:spcBef>
                <a:spcPts val="250"/>
              </a:spcBef>
              <a:spcAft>
                <a:spcPts val="250"/>
              </a:spcAft>
            </a:pPr>
            <a:r>
              <a:rPr lang="en-US" sz="1600" dirty="0">
                <a:solidFill>
                  <a:schemeClr val="accent6"/>
                </a:solidFill>
              </a:rPr>
              <a:t> </a:t>
            </a:r>
            <a:endParaRPr lang="en-GB" sz="1600" dirty="0">
              <a:solidFill>
                <a:schemeClr val="accent6"/>
              </a:solidFill>
            </a:endParaRPr>
          </a:p>
          <a:p>
            <a:pPr>
              <a:spcBef>
                <a:spcPts val="250"/>
              </a:spcBef>
              <a:spcAft>
                <a:spcPts val="250"/>
              </a:spcAft>
            </a:pPr>
            <a:r>
              <a:rPr lang="en-US" sz="1600" dirty="0">
                <a:solidFill>
                  <a:schemeClr val="accent6"/>
                </a:solidFill>
              </a:rPr>
              <a:t>Course designers and curriculum developers use LMI to identify what </a:t>
            </a:r>
            <a:r>
              <a:rPr lang="en-US" sz="1600" b="1" dirty="0">
                <a:solidFill>
                  <a:schemeClr val="accent6"/>
                </a:solidFill>
              </a:rPr>
              <a:t>knowledge and skills</a:t>
            </a:r>
            <a:r>
              <a:rPr lang="en-US" sz="1600" dirty="0">
                <a:solidFill>
                  <a:schemeClr val="accent6"/>
                </a:solidFill>
              </a:rPr>
              <a:t> will be needed in the future. </a:t>
            </a:r>
            <a:endParaRPr lang="en-GB" sz="1600" dirty="0">
              <a:solidFill>
                <a:schemeClr val="accent6"/>
              </a:solidFill>
            </a:endParaRPr>
          </a:p>
          <a:p>
            <a:pPr>
              <a:spcBef>
                <a:spcPts val="250"/>
              </a:spcBef>
              <a:spcAft>
                <a:spcPts val="250"/>
              </a:spcAft>
            </a:pPr>
            <a:r>
              <a:rPr lang="en-US" sz="1600" dirty="0">
                <a:solidFill>
                  <a:schemeClr val="accent6"/>
                </a:solidFill>
              </a:rPr>
              <a:t> </a:t>
            </a:r>
            <a:endParaRPr lang="en-GB" sz="1600" dirty="0">
              <a:solidFill>
                <a:schemeClr val="accent6"/>
              </a:solidFill>
            </a:endParaRPr>
          </a:p>
          <a:p>
            <a:pPr>
              <a:spcBef>
                <a:spcPts val="250"/>
              </a:spcBef>
              <a:spcAft>
                <a:spcPts val="250"/>
              </a:spcAft>
            </a:pPr>
            <a:r>
              <a:rPr lang="en-US" sz="1600" dirty="0">
                <a:solidFill>
                  <a:schemeClr val="accent6"/>
                </a:solidFill>
              </a:rPr>
              <a:t>Researchers use LMI in research and understanding </a:t>
            </a:r>
            <a:r>
              <a:rPr lang="en-US" sz="1600" b="1" dirty="0">
                <a:solidFill>
                  <a:schemeClr val="accent6"/>
                </a:solidFill>
              </a:rPr>
              <a:t>economic and social development </a:t>
            </a:r>
            <a:r>
              <a:rPr lang="en-US" sz="1600" dirty="0">
                <a:solidFill>
                  <a:schemeClr val="accent6"/>
                </a:solidFill>
              </a:rPr>
              <a:t>at national, regional and local levels.</a:t>
            </a:r>
            <a:endParaRPr lang="en-GB" sz="1600" dirty="0">
              <a:solidFill>
                <a:schemeClr val="accent6"/>
              </a:solidFill>
              <a:latin typeface="Century Gothic" panose="020B0502020202020204" pitchFamily="34" charset="0"/>
              <a:ea typeface="Century Gothic" panose="020B0502020202020204" pitchFamily="34" charset="0"/>
              <a:cs typeface="Times New Roman" panose="02020603050405020304" pitchFamily="18" charset="0"/>
            </a:endParaRPr>
          </a:p>
          <a:p>
            <a:endParaRPr lang="en-GB" sz="1600" dirty="0"/>
          </a:p>
        </p:txBody>
      </p:sp>
      <p:pic>
        <p:nvPicPr>
          <p:cNvPr id="14" name="Picture 13" descr="A close up of a sign&#10;&#10;Description automatically generated">
            <a:extLst>
              <a:ext uri="{FF2B5EF4-FFF2-40B4-BE49-F238E27FC236}">
                <a16:creationId xmlns:a16="http://schemas.microsoft.com/office/drawing/2014/main" id="{408C8E6A-A1F5-4821-9441-0489D353AB19}"/>
              </a:ext>
            </a:extLst>
          </p:cNvPr>
          <p:cNvPicPr/>
          <p:nvPr/>
        </p:nvPicPr>
        <p:blipFill>
          <a:blip r:embed="rId3">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15" name="Picture 14" descr="A close up of a logo&#10;&#10;Description automatically generated">
            <a:extLst>
              <a:ext uri="{FF2B5EF4-FFF2-40B4-BE49-F238E27FC236}">
                <a16:creationId xmlns:a16="http://schemas.microsoft.com/office/drawing/2014/main" id="{F841EFB8-8F1E-49CB-89A8-14B8DAC731A3}"/>
              </a:ext>
            </a:extLst>
          </p:cNvPr>
          <p:cNvPicPr/>
          <p:nvPr/>
        </p:nvPicPr>
        <p:blipFill rotWithShape="1">
          <a:blip r:embed="rId4">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36757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4824279-44ED-47DB-B5EA-FFDBA75A0EB3}"/>
              </a:ext>
            </a:extLst>
          </p:cNvPr>
          <p:cNvSpPr>
            <a:spLocks noGrp="1"/>
          </p:cNvSpPr>
          <p:nvPr>
            <p:ph type="body" sz="quarter" idx="10"/>
          </p:nvPr>
        </p:nvSpPr>
        <p:spPr/>
        <p:txBody>
          <a:bodyPr/>
          <a:lstStyle/>
          <a:p>
            <a:endParaRPr lang="en-GB"/>
          </a:p>
        </p:txBody>
      </p:sp>
      <p:sp>
        <p:nvSpPr>
          <p:cNvPr id="9" name="Text Placeholder 8">
            <a:extLst>
              <a:ext uri="{FF2B5EF4-FFF2-40B4-BE49-F238E27FC236}">
                <a16:creationId xmlns:a16="http://schemas.microsoft.com/office/drawing/2014/main" id="{3F50955F-73BF-4C3C-B99A-35B7BFBA402F}"/>
              </a:ext>
            </a:extLst>
          </p:cNvPr>
          <p:cNvSpPr>
            <a:spLocks noGrp="1"/>
          </p:cNvSpPr>
          <p:nvPr>
            <p:ph type="body" sz="quarter" idx="11"/>
          </p:nvPr>
        </p:nvSpPr>
        <p:spPr/>
        <p:txBody>
          <a:bodyPr/>
          <a:lstStyle/>
          <a:p>
            <a:r>
              <a:rPr lang="en-GB" dirty="0"/>
              <a:t>Student Questions</a:t>
            </a:r>
          </a:p>
        </p:txBody>
      </p:sp>
      <p:sp>
        <p:nvSpPr>
          <p:cNvPr id="10" name="Text Placeholder 9">
            <a:extLst>
              <a:ext uri="{FF2B5EF4-FFF2-40B4-BE49-F238E27FC236}">
                <a16:creationId xmlns:a16="http://schemas.microsoft.com/office/drawing/2014/main" id="{EAA4CA24-4826-474A-90EF-7EB5961C4DA5}"/>
              </a:ext>
            </a:extLst>
          </p:cNvPr>
          <p:cNvSpPr>
            <a:spLocks noGrp="1"/>
          </p:cNvSpPr>
          <p:nvPr>
            <p:ph type="body" sz="quarter" idx="12"/>
          </p:nvPr>
        </p:nvSpPr>
        <p:spPr/>
        <p:txBody>
          <a:bodyPr/>
          <a:lstStyle/>
          <a:p>
            <a:pPr marL="457200" indent="-457200">
              <a:buAutoNum type="arabicPeriod"/>
            </a:pPr>
            <a:r>
              <a:rPr lang="en-GB" dirty="0"/>
              <a:t>What would your definition of ‘Maths Skills’ be?</a:t>
            </a:r>
          </a:p>
          <a:p>
            <a:pPr marL="457200" indent="-457200">
              <a:buAutoNum type="arabicPeriod"/>
            </a:pPr>
            <a:r>
              <a:rPr lang="en-GB" dirty="0"/>
              <a:t>How many sectors did you see represented in the video?</a:t>
            </a:r>
          </a:p>
          <a:p>
            <a:pPr marL="457200" indent="-457200">
              <a:buAutoNum type="arabicPeriod"/>
            </a:pPr>
            <a:r>
              <a:rPr lang="en-GB" dirty="0"/>
              <a:t>Why is Maths important in the different work settings?</a:t>
            </a:r>
          </a:p>
          <a:p>
            <a:pPr marL="457200" indent="-457200">
              <a:buAutoNum type="arabicPeriod"/>
            </a:pPr>
            <a:r>
              <a:rPr lang="en-GB" dirty="0"/>
              <a:t>How is Maths as a skill, used in the workplace?</a:t>
            </a:r>
          </a:p>
          <a:p>
            <a:pPr marL="457200" indent="-457200">
              <a:buAutoNum type="arabicPeriod"/>
            </a:pPr>
            <a:r>
              <a:rPr lang="en-GB" dirty="0"/>
              <a:t>When do you use</a:t>
            </a:r>
            <a:r>
              <a:rPr lang="en-GB" i="1" dirty="0"/>
              <a:t> your </a:t>
            </a:r>
            <a:r>
              <a:rPr lang="en-GB" dirty="0"/>
              <a:t>Maths skills in school?</a:t>
            </a:r>
          </a:p>
        </p:txBody>
      </p:sp>
      <p:pic>
        <p:nvPicPr>
          <p:cNvPr id="14" name="Picture 13" descr="A close up of a sign&#10;&#10;Description automatically generated">
            <a:extLst>
              <a:ext uri="{FF2B5EF4-FFF2-40B4-BE49-F238E27FC236}">
                <a16:creationId xmlns:a16="http://schemas.microsoft.com/office/drawing/2014/main" id="{2655DDB2-B720-42F8-ABB5-2607C2DC437F}"/>
              </a:ext>
            </a:extLst>
          </p:cNvPr>
          <p:cNvPicPr/>
          <p:nvPr/>
        </p:nvPicPr>
        <p:blipFill>
          <a:blip r:embed="rId3">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15" name="Picture 14" descr="A close up of a logo&#10;&#10;Description automatically generated">
            <a:extLst>
              <a:ext uri="{FF2B5EF4-FFF2-40B4-BE49-F238E27FC236}">
                <a16:creationId xmlns:a16="http://schemas.microsoft.com/office/drawing/2014/main" id="{899F9190-67E7-47B9-B977-4E5851A86D7F}"/>
              </a:ext>
            </a:extLst>
          </p:cNvPr>
          <p:cNvPicPr/>
          <p:nvPr/>
        </p:nvPicPr>
        <p:blipFill rotWithShape="1">
          <a:blip r:embed="rId4">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
        <p:nvSpPr>
          <p:cNvPr id="3" name="Picture Placeholder 2">
            <a:extLst>
              <a:ext uri="{FF2B5EF4-FFF2-40B4-BE49-F238E27FC236}">
                <a16:creationId xmlns:a16="http://schemas.microsoft.com/office/drawing/2014/main" id="{95E7557A-5E20-4096-85A6-CF0AB70ECDA6}"/>
              </a:ext>
            </a:extLst>
          </p:cNvPr>
          <p:cNvSpPr>
            <a:spLocks noGrp="1"/>
          </p:cNvSpPr>
          <p:nvPr>
            <p:ph type="pic" sz="quarter" idx="14"/>
          </p:nvPr>
        </p:nvSpPr>
        <p:spPr/>
      </p:sp>
    </p:spTree>
    <p:extLst>
      <p:ext uri="{BB962C8B-B14F-4D97-AF65-F5344CB8AC3E}">
        <p14:creationId xmlns:p14="http://schemas.microsoft.com/office/powerpoint/2010/main" val="38241554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sign&#10;&#10;Description automatically generated">
            <a:extLst>
              <a:ext uri="{FF2B5EF4-FFF2-40B4-BE49-F238E27FC236}">
                <a16:creationId xmlns:a16="http://schemas.microsoft.com/office/drawing/2014/main" id="{DDB442A2-6A12-4940-A269-79CD1F5AA2E6}"/>
              </a:ext>
            </a:extLst>
          </p:cNvPr>
          <p:cNvPicPr/>
          <p:nvPr/>
        </p:nvPicPr>
        <p:blipFill>
          <a:blip r:embed="rId4">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10" name="Picture 9" descr="A close up of a logo&#10;&#10;Description automatically generated">
            <a:extLst>
              <a:ext uri="{FF2B5EF4-FFF2-40B4-BE49-F238E27FC236}">
                <a16:creationId xmlns:a16="http://schemas.microsoft.com/office/drawing/2014/main" id="{EED3A948-2A8D-4722-B6D6-66D2A7061531}"/>
              </a:ext>
            </a:extLst>
          </p:cNvPr>
          <p:cNvPicPr/>
          <p:nvPr/>
        </p:nvPicPr>
        <p:blipFill rotWithShape="1">
          <a:blip r:embed="rId5">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2" name="Online Media 1" title="Numeracy in East Sussex, a Secondary Skills Video">
            <a:hlinkClick r:id="" action="ppaction://media"/>
            <a:extLst>
              <a:ext uri="{FF2B5EF4-FFF2-40B4-BE49-F238E27FC236}">
                <a16:creationId xmlns:a16="http://schemas.microsoft.com/office/drawing/2014/main" id="{4C4885EC-B316-443C-BFCE-AF337062B44A}"/>
              </a:ext>
            </a:extLst>
          </p:cNvPr>
          <p:cNvPicPr>
            <a:picLocks noRot="1" noChangeAspect="1"/>
          </p:cNvPicPr>
          <p:nvPr>
            <a:videoFile r:link="rId1"/>
          </p:nvPr>
        </p:nvPicPr>
        <p:blipFill>
          <a:blip r:embed="rId6"/>
          <a:stretch>
            <a:fillRect/>
          </a:stretch>
        </p:blipFill>
        <p:spPr>
          <a:xfrm>
            <a:off x="1991126" y="409903"/>
            <a:ext cx="8209748" cy="4617983"/>
          </a:xfrm>
          <a:prstGeom prst="rect">
            <a:avLst/>
          </a:prstGeom>
        </p:spPr>
      </p:pic>
    </p:spTree>
    <p:extLst>
      <p:ext uri="{BB962C8B-B14F-4D97-AF65-F5344CB8AC3E}">
        <p14:creationId xmlns:p14="http://schemas.microsoft.com/office/powerpoint/2010/main" val="254058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Snap Finger Click</a:t>
            </a:r>
          </a:p>
        </p:txBody>
      </p:sp>
      <p:pic>
        <p:nvPicPr>
          <p:cNvPr id="5" name="Picture 4" descr="A close up of a sign&#10;&#10;Description automatically generated">
            <a:extLst>
              <a:ext uri="{FF2B5EF4-FFF2-40B4-BE49-F238E27FC236}">
                <a16:creationId xmlns:a16="http://schemas.microsoft.com/office/drawing/2014/main" id="{3928B8AB-9B8A-4957-AA91-15E8B9066076}"/>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3B5AD9CC-151F-42CD-B1A5-C00EDE8E66C2}"/>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
        <p:nvSpPr>
          <p:cNvPr id="7" name="Text Placeholder 1">
            <a:extLst>
              <a:ext uri="{FF2B5EF4-FFF2-40B4-BE49-F238E27FC236}">
                <a16:creationId xmlns:a16="http://schemas.microsoft.com/office/drawing/2014/main" id="{6BF8A1F1-2766-4BE8-A734-B1AC08637567}"/>
              </a:ext>
            </a:extLst>
          </p:cNvPr>
          <p:cNvSpPr txBox="1">
            <a:spLocks/>
          </p:cNvSpPr>
          <p:nvPr/>
        </p:nvSpPr>
        <p:spPr>
          <a:xfrm>
            <a:off x="513750" y="3665843"/>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i="1" dirty="0"/>
              <a:t>Creative, Arts and Digital</a:t>
            </a:r>
          </a:p>
        </p:txBody>
      </p:sp>
    </p:spTree>
    <p:extLst>
      <p:ext uri="{BB962C8B-B14F-4D97-AF65-F5344CB8AC3E}">
        <p14:creationId xmlns:p14="http://schemas.microsoft.com/office/powerpoint/2010/main" val="8894731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F3ABFE-8152-4320-821D-82C17AC4D465}"/>
              </a:ext>
            </a:extLst>
          </p:cNvPr>
          <p:cNvSpPr>
            <a:spLocks noGrp="1"/>
          </p:cNvSpPr>
          <p:nvPr>
            <p:ph type="body" sz="quarter" idx="10"/>
          </p:nvPr>
        </p:nvSpPr>
        <p:spPr/>
        <p:txBody>
          <a:bodyPr/>
          <a:lstStyle/>
          <a:p>
            <a:r>
              <a:rPr lang="en-GB" dirty="0"/>
              <a:t>Games Designer</a:t>
            </a:r>
          </a:p>
        </p:txBody>
      </p:sp>
      <p:sp>
        <p:nvSpPr>
          <p:cNvPr id="3" name="Text Placeholder 2">
            <a:extLst>
              <a:ext uri="{FF2B5EF4-FFF2-40B4-BE49-F238E27FC236}">
                <a16:creationId xmlns:a16="http://schemas.microsoft.com/office/drawing/2014/main" id="{22381751-2EBF-4546-9E2A-1C83A0074873}"/>
              </a:ext>
            </a:extLst>
          </p:cNvPr>
          <p:cNvSpPr>
            <a:spLocks noGrp="1"/>
          </p:cNvSpPr>
          <p:nvPr>
            <p:ph type="body" sz="quarter" idx="11"/>
          </p:nvPr>
        </p:nvSpPr>
        <p:spPr>
          <a:xfrm>
            <a:off x="1273654" y="1187629"/>
            <a:ext cx="4286886" cy="461732"/>
          </a:xfrm>
        </p:spPr>
        <p:txBody>
          <a:bodyPr/>
          <a:lstStyle/>
          <a:p>
            <a:r>
              <a:rPr lang="en-US" dirty="0"/>
              <a:t>Why are </a:t>
            </a:r>
            <a:r>
              <a:rPr lang="en-US" dirty="0" err="1"/>
              <a:t>maths</a:t>
            </a:r>
            <a:r>
              <a:rPr lang="en-US" dirty="0"/>
              <a:t> skills important in my job?</a:t>
            </a:r>
          </a:p>
          <a:p>
            <a:endParaRPr lang="en-GB" dirty="0"/>
          </a:p>
        </p:txBody>
      </p:sp>
      <p:pic>
        <p:nvPicPr>
          <p:cNvPr id="9" name="Picture Placeholder 8" descr="A person smiling for the camera&#10;&#10;Description automatically generated">
            <a:extLst>
              <a:ext uri="{FF2B5EF4-FFF2-40B4-BE49-F238E27FC236}">
                <a16:creationId xmlns:a16="http://schemas.microsoft.com/office/drawing/2014/main" id="{C810E427-C699-475D-83ED-1E37297CCDBE}"/>
              </a:ext>
            </a:extLst>
          </p:cNvPr>
          <p:cNvPicPr>
            <a:picLocks noGrp="1" noChangeAspect="1"/>
          </p:cNvPicPr>
          <p:nvPr>
            <p:ph type="pic" sz="quarter" idx="13"/>
          </p:nvPr>
        </p:nvPicPr>
        <p:blipFill>
          <a:blip r:embed="rId2"/>
          <a:srcRect t="469" b="469"/>
          <a:stretch>
            <a:fillRect/>
          </a:stretch>
        </p:blipFill>
        <p:spPr/>
      </p:pic>
      <p:sp>
        <p:nvSpPr>
          <p:cNvPr id="5" name="Text Placeholder 4">
            <a:extLst>
              <a:ext uri="{FF2B5EF4-FFF2-40B4-BE49-F238E27FC236}">
                <a16:creationId xmlns:a16="http://schemas.microsoft.com/office/drawing/2014/main" id="{65167394-B603-433D-A293-67CE73AD09B5}"/>
              </a:ext>
            </a:extLst>
          </p:cNvPr>
          <p:cNvSpPr>
            <a:spLocks noGrp="1"/>
          </p:cNvSpPr>
          <p:nvPr>
            <p:ph type="body" sz="quarter" idx="12"/>
          </p:nvPr>
        </p:nvSpPr>
        <p:spPr/>
        <p:txBody>
          <a:bodyPr/>
          <a:lstStyle/>
          <a:p>
            <a:pPr marL="342900" indent="-342900">
              <a:buFont typeface="Arial" panose="020B0604020202020204" pitchFamily="34" charset="0"/>
              <a:buChar char="•"/>
            </a:pPr>
            <a:r>
              <a:rPr lang="en-GB" dirty="0"/>
              <a:t>For calculating how I want things to behave in the game</a:t>
            </a:r>
          </a:p>
          <a:p>
            <a:pPr marL="342900" indent="-342900">
              <a:buFont typeface="Arial" panose="020B0604020202020204" pitchFamily="34" charset="0"/>
              <a:buChar char="•"/>
            </a:pPr>
            <a:r>
              <a:rPr lang="en-GB" dirty="0"/>
              <a:t>Balancing features of the game, e.g. scoring</a:t>
            </a:r>
          </a:p>
          <a:p>
            <a:pPr marL="342900" indent="-342900">
              <a:buFont typeface="Arial" panose="020B0604020202020204" pitchFamily="34" charset="0"/>
              <a:buChar char="•"/>
            </a:pPr>
            <a:r>
              <a:rPr lang="en-GB" dirty="0"/>
              <a:t>Ensures you don’t overspend budget</a:t>
            </a:r>
          </a:p>
        </p:txBody>
      </p:sp>
      <p:pic>
        <p:nvPicPr>
          <p:cNvPr id="10" name="Picture 9" descr="A close up of a sign&#10;&#10;Description automatically generated">
            <a:extLst>
              <a:ext uri="{FF2B5EF4-FFF2-40B4-BE49-F238E27FC236}">
                <a16:creationId xmlns:a16="http://schemas.microsoft.com/office/drawing/2014/main" id="{B7D160AE-F503-481F-809B-459B4B216A01}"/>
              </a:ext>
            </a:extLst>
          </p:cNvPr>
          <p:cNvPicPr/>
          <p:nvPr/>
        </p:nvPicPr>
        <p:blipFill>
          <a:blip r:embed="rId3">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11" name="Picture 10" descr="A close up of a logo&#10;&#10;Description automatically generated">
            <a:extLst>
              <a:ext uri="{FF2B5EF4-FFF2-40B4-BE49-F238E27FC236}">
                <a16:creationId xmlns:a16="http://schemas.microsoft.com/office/drawing/2014/main" id="{C6B50627-164C-46C0-8B9E-B06A57D9570A}"/>
              </a:ext>
            </a:extLst>
          </p:cNvPr>
          <p:cNvPicPr/>
          <p:nvPr/>
        </p:nvPicPr>
        <p:blipFill rotWithShape="1">
          <a:blip r:embed="rId4">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7321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13750" y="2870267"/>
            <a:ext cx="9493850" cy="795576"/>
          </a:xfrm>
        </p:spPr>
        <p:txBody>
          <a:bodyPr/>
          <a:lstStyle/>
          <a:p>
            <a:r>
              <a:rPr lang="en-US" dirty="0"/>
              <a:t>St. Wilfrid’s Hospice, Eastbourne</a:t>
            </a:r>
          </a:p>
        </p:txBody>
      </p:sp>
      <p:pic>
        <p:nvPicPr>
          <p:cNvPr id="5" name="Picture 4" descr="A close up of a sign&#10;&#10;Description automatically generated">
            <a:extLst>
              <a:ext uri="{FF2B5EF4-FFF2-40B4-BE49-F238E27FC236}">
                <a16:creationId xmlns:a16="http://schemas.microsoft.com/office/drawing/2014/main" id="{85FCD308-E3FC-489B-84F6-E3065705D10E}"/>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A963B032-D449-4A09-A213-00A0CE9200EB}"/>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
        <p:nvSpPr>
          <p:cNvPr id="7" name="Text Placeholder 1">
            <a:extLst>
              <a:ext uri="{FF2B5EF4-FFF2-40B4-BE49-F238E27FC236}">
                <a16:creationId xmlns:a16="http://schemas.microsoft.com/office/drawing/2014/main" id="{50D786A6-9964-44FC-B6DB-573D17D4BC69}"/>
              </a:ext>
            </a:extLst>
          </p:cNvPr>
          <p:cNvSpPr txBox="1">
            <a:spLocks/>
          </p:cNvSpPr>
          <p:nvPr/>
        </p:nvSpPr>
        <p:spPr>
          <a:xfrm>
            <a:off x="513750" y="3665843"/>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i="1" dirty="0"/>
              <a:t>Health and Social Care</a:t>
            </a:r>
          </a:p>
        </p:txBody>
      </p:sp>
    </p:spTree>
    <p:extLst>
      <p:ext uri="{BB962C8B-B14F-4D97-AF65-F5344CB8AC3E}">
        <p14:creationId xmlns:p14="http://schemas.microsoft.com/office/powerpoint/2010/main" val="194205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E36072-FD13-4E6B-B667-5B75500DA553}"/>
              </a:ext>
            </a:extLst>
          </p:cNvPr>
          <p:cNvSpPr>
            <a:spLocks noGrp="1"/>
          </p:cNvSpPr>
          <p:nvPr>
            <p:ph type="body" sz="quarter" idx="10"/>
          </p:nvPr>
        </p:nvSpPr>
        <p:spPr/>
        <p:txBody>
          <a:bodyPr/>
          <a:lstStyle/>
          <a:p>
            <a:r>
              <a:rPr lang="en-GB" dirty="0"/>
              <a:t>Physiotherapist</a:t>
            </a:r>
          </a:p>
        </p:txBody>
      </p:sp>
      <p:sp>
        <p:nvSpPr>
          <p:cNvPr id="3" name="Text Placeholder 2">
            <a:extLst>
              <a:ext uri="{FF2B5EF4-FFF2-40B4-BE49-F238E27FC236}">
                <a16:creationId xmlns:a16="http://schemas.microsoft.com/office/drawing/2014/main" id="{9D015573-D4E6-4833-90E5-3A6D1C06FBFD}"/>
              </a:ext>
            </a:extLst>
          </p:cNvPr>
          <p:cNvSpPr>
            <a:spLocks noGrp="1"/>
          </p:cNvSpPr>
          <p:nvPr>
            <p:ph type="body" sz="quarter" idx="11"/>
          </p:nvPr>
        </p:nvSpPr>
        <p:spPr>
          <a:xfrm>
            <a:off x="1273654" y="1132296"/>
            <a:ext cx="4286886" cy="461732"/>
          </a:xfrm>
        </p:spPr>
        <p:txBody>
          <a:bodyPr/>
          <a:lstStyle/>
          <a:p>
            <a:r>
              <a:rPr lang="en-US" dirty="0"/>
              <a:t>Why are </a:t>
            </a:r>
            <a:r>
              <a:rPr lang="en-US" dirty="0" err="1"/>
              <a:t>maths</a:t>
            </a:r>
            <a:r>
              <a:rPr lang="en-US" dirty="0"/>
              <a:t> skills important in my job?</a:t>
            </a:r>
          </a:p>
        </p:txBody>
      </p:sp>
      <p:sp>
        <p:nvSpPr>
          <p:cNvPr id="5" name="Text Placeholder 4">
            <a:extLst>
              <a:ext uri="{FF2B5EF4-FFF2-40B4-BE49-F238E27FC236}">
                <a16:creationId xmlns:a16="http://schemas.microsoft.com/office/drawing/2014/main" id="{9082FC46-5923-435F-AAAC-DA895EECBA6B}"/>
              </a:ext>
            </a:extLst>
          </p:cNvPr>
          <p:cNvSpPr>
            <a:spLocks noGrp="1"/>
          </p:cNvSpPr>
          <p:nvPr>
            <p:ph type="body" sz="quarter" idx="12"/>
          </p:nvPr>
        </p:nvSpPr>
        <p:spPr/>
        <p:txBody>
          <a:bodyPr/>
          <a:lstStyle/>
          <a:p>
            <a:pPr marL="342900" indent="-342900">
              <a:buFont typeface="Arial" panose="020B0604020202020204" pitchFamily="34" charset="0"/>
              <a:buChar char="•"/>
            </a:pPr>
            <a:r>
              <a:rPr lang="en-GB" dirty="0"/>
              <a:t>If I didn’t get the foundations of maths, I wouldn’t be able to do my job. </a:t>
            </a:r>
          </a:p>
        </p:txBody>
      </p:sp>
      <p:pic>
        <p:nvPicPr>
          <p:cNvPr id="8" name="Picture 7" descr="A close up of a sign&#10;&#10;Description automatically generated">
            <a:extLst>
              <a:ext uri="{FF2B5EF4-FFF2-40B4-BE49-F238E27FC236}">
                <a16:creationId xmlns:a16="http://schemas.microsoft.com/office/drawing/2014/main" id="{29A4CF10-18CC-4FDC-A18D-8315EC2DF93F}"/>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9" name="Picture 8" descr="A close up of a logo&#10;&#10;Description automatically generated">
            <a:extLst>
              <a:ext uri="{FF2B5EF4-FFF2-40B4-BE49-F238E27FC236}">
                <a16:creationId xmlns:a16="http://schemas.microsoft.com/office/drawing/2014/main" id="{F7904FE4-2B5D-413D-8E85-5268420F46A0}"/>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10" name="Picture Placeholder 9" descr="A person sitting at a table&#10;&#10;Description automatically generated">
            <a:extLst>
              <a:ext uri="{FF2B5EF4-FFF2-40B4-BE49-F238E27FC236}">
                <a16:creationId xmlns:a16="http://schemas.microsoft.com/office/drawing/2014/main" id="{87362662-C13D-44E1-9B30-3D9427F8BF10}"/>
              </a:ext>
            </a:extLst>
          </p:cNvPr>
          <p:cNvPicPr>
            <a:picLocks noGrp="1" noChangeAspect="1"/>
          </p:cNvPicPr>
          <p:nvPr>
            <p:ph type="pic" sz="quarter" idx="13"/>
          </p:nvPr>
        </p:nvPicPr>
        <p:blipFill>
          <a:blip r:embed="rId4"/>
          <a:srcRect l="12214" r="12214"/>
          <a:stretch>
            <a:fillRect/>
          </a:stretch>
        </p:blipFill>
        <p:spPr/>
      </p:pic>
    </p:spTree>
    <p:extLst>
      <p:ext uri="{BB962C8B-B14F-4D97-AF65-F5344CB8AC3E}">
        <p14:creationId xmlns:p14="http://schemas.microsoft.com/office/powerpoint/2010/main" val="1129359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ver pag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3620F1FD-BB95-2543-8313-57DC80C776FC}" vid="{F642C1AE-9A28-FD4D-84A4-C163511FA3F1}"/>
    </a:ext>
  </a:extLst>
</a:theme>
</file>

<file path=ppt/theme/theme2.xml><?xml version="1.0" encoding="utf-8"?>
<a:theme xmlns:a="http://schemas.openxmlformats.org/drawingml/2006/main" name="Text pag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3620F1FD-BB95-2543-8313-57DC80C776FC}" vid="{022B3605-88A6-AB4C-8308-787F91171A41}"/>
    </a:ext>
  </a:extLst>
</a:theme>
</file>

<file path=ppt/theme/theme3.xml><?xml version="1.0" encoding="utf-8"?>
<a:theme xmlns:a="http://schemas.openxmlformats.org/drawingml/2006/main" name="Divider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3620F1FD-BB95-2543-8313-57DC80C776FC}" vid="{08F145BD-4479-AC45-98F4-E8EF7E6A10D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B185EBB87B35E40BA4AE2E51B91BDE2" ma:contentTypeVersion="2" ma:contentTypeDescription="Create a new document." ma:contentTypeScope="" ma:versionID="e31f85c9fa2aeb04242b34f066cf1217">
  <xsd:schema xmlns:xsd="http://www.w3.org/2001/XMLSchema" xmlns:xs="http://www.w3.org/2001/XMLSchema" xmlns:p="http://schemas.microsoft.com/office/2006/metadata/properties" targetNamespace="http://schemas.microsoft.com/office/2006/metadata/properties" ma:root="true" ma:fieldsID="da370b1751dd3b092a6f893e472a210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691f71b9-b64f-4844-8bf8-0e85b55a74e6" ContentTypeId="0x010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ABADE0B-B92C-4DBE-BD94-0CE0028B79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9A84909D-2A9B-4CE7-995A-824EE81235EF}">
  <ds:schemaRefs>
    <ds:schemaRef ds:uri="Microsoft.SharePoint.Taxonomy.ContentTypeSync"/>
  </ds:schemaRefs>
</ds:datastoreItem>
</file>

<file path=customXml/itemProps3.xml><?xml version="1.0" encoding="utf-8"?>
<ds:datastoreItem xmlns:ds="http://schemas.openxmlformats.org/officeDocument/2006/customXml" ds:itemID="{966B62F7-4328-4054-950D-ED9A3C055071}">
  <ds:schemaRefs>
    <ds:schemaRef ds:uri="http://schemas.microsoft.com/sharepoint/v3/contenttype/forms"/>
  </ds:schemaRefs>
</ds:datastoreItem>
</file>

<file path=customXml/itemProps4.xml><?xml version="1.0" encoding="utf-8"?>
<ds:datastoreItem xmlns:ds="http://schemas.openxmlformats.org/officeDocument/2006/customXml" ds:itemID="{F8D9D86B-71E5-4B2A-ADA2-EBE75C7DAB2D}">
  <ds:schemaRefs>
    <ds:schemaRef ds:uri="http://schemas.openxmlformats.org/package/2006/metadata/core-properties"/>
    <ds:schemaRef ds:uri="http://purl.org/dc/dcmitype/"/>
    <ds:schemaRef ds:uri="http://schemas.microsoft.com/office/2006/documentManagement/types"/>
    <ds:schemaRef ds:uri="http://www.w3.org/XML/1998/namespace"/>
    <ds:schemaRef ds:uri="http://schemas.microsoft.com/office/2006/metadata/properties"/>
    <ds:schemaRef ds:uri="http://purl.org/dc/elements/1.1/"/>
    <ds:schemaRef ds:uri="http://schemas.microsoft.com/office/infopath/2007/PartnerControls"/>
    <ds:schemaRef ds:uri="http://purl.org/dc/terms/"/>
  </ds:schemaRefs>
</ds:datastoreItem>
</file>

<file path=docProps/app.xml><?xml version="1.0" encoding="utf-8"?>
<Properties xmlns="http://schemas.openxmlformats.org/officeDocument/2006/extended-properties" xmlns:vt="http://schemas.openxmlformats.org/officeDocument/2006/docPropsVTypes">
  <Template>Revised CEC_Primary Toolkit_Resource template</Template>
  <TotalTime>3810</TotalTime>
  <Words>1366</Words>
  <Application>Microsoft Office PowerPoint</Application>
  <PresentationFormat>Widescreen</PresentationFormat>
  <Paragraphs>157</Paragraphs>
  <Slides>23</Slides>
  <Notes>11</Notes>
  <HiddenSlides>0</HiddenSlides>
  <MMClips>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23</vt:i4>
      </vt:variant>
    </vt:vector>
  </HeadingPairs>
  <TitlesOfParts>
    <vt:vector size="30" baseType="lpstr">
      <vt:lpstr>Arial</vt:lpstr>
      <vt:lpstr>Calibri</vt:lpstr>
      <vt:lpstr>Calibri Light</vt:lpstr>
      <vt:lpstr>Century Gothic</vt:lpstr>
      <vt:lpstr>Cover pages</vt:lpstr>
      <vt:lpstr>Text pages</vt:lpstr>
      <vt:lpstr>Divider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Isabel Hutton</dc:creator>
  <cp:lastModifiedBy>Clare Parker</cp:lastModifiedBy>
  <cp:revision>36</cp:revision>
  <dcterms:created xsi:type="dcterms:W3CDTF">2020-03-30T12:59:08Z</dcterms:created>
  <dcterms:modified xsi:type="dcterms:W3CDTF">2022-08-17T13:58:55Z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0x0101002B185EBB87B35E40BA4AE2E51B91BDE2</vt:lpwstr>
  </property>
  <property fmtid="{D5CDD505-2E9C-101B-9397-08002B2CF9AE}" pid="3" name="IsMyDocuments">
    <vt:bool>true</vt:bool>
  </property>
</Properties>
</file>