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71" r:id="rId5"/>
    <p:sldMasterId id="2147483660" r:id="rId6"/>
    <p:sldMasterId id="2147483651" r:id="rId7"/>
    <p:sldMasterId id="2147483654" r:id="rId8"/>
    <p:sldMasterId id="2147483676" r:id="rId9"/>
  </p:sldMasterIdLst>
  <p:notesMasterIdLst>
    <p:notesMasterId r:id="rId38"/>
  </p:notesMasterIdLst>
  <p:sldIdLst>
    <p:sldId id="266" r:id="rId10"/>
    <p:sldId id="265" r:id="rId11"/>
    <p:sldId id="285" r:id="rId12"/>
    <p:sldId id="263" r:id="rId13"/>
    <p:sldId id="262" r:id="rId14"/>
    <p:sldId id="336" r:id="rId15"/>
    <p:sldId id="296" r:id="rId16"/>
    <p:sldId id="331" r:id="rId17"/>
    <p:sldId id="315" r:id="rId18"/>
    <p:sldId id="281" r:id="rId19"/>
    <p:sldId id="334" r:id="rId20"/>
    <p:sldId id="335" r:id="rId21"/>
    <p:sldId id="273" r:id="rId22"/>
    <p:sldId id="291" r:id="rId23"/>
    <p:sldId id="292" r:id="rId24"/>
    <p:sldId id="332" r:id="rId25"/>
    <p:sldId id="293" r:id="rId26"/>
    <p:sldId id="309" r:id="rId27"/>
    <p:sldId id="299" r:id="rId28"/>
    <p:sldId id="267" r:id="rId29"/>
    <p:sldId id="268" r:id="rId30"/>
    <p:sldId id="269" r:id="rId31"/>
    <p:sldId id="270" r:id="rId32"/>
    <p:sldId id="311" r:id="rId33"/>
    <p:sldId id="304" r:id="rId34"/>
    <p:sldId id="305" r:id="rId35"/>
    <p:sldId id="301" r:id="rId36"/>
    <p:sldId id="258" r:id="rId3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6923D-C69A-2D42-A4D5-5AA74C21BA64}" name="Josh Clarke" initials="JC" userId="S::jclarke@careersandenterprise.co.uk::1f1bbf5d-b007-4806-aa6b-91ab8e038bb2" providerId="AD"/>
  <p188:author id="{FB6E9FBE-6266-6B15-6B88-4629FD001FD4}" name="Philippa Hartley" initials="PH" userId="S::phartley@careersandenterprise.co.uk::2a2506f4-19e7-4777-8767-f0efb84bcc1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25E93"/>
    <a:srgbClr val="91C155"/>
    <a:srgbClr val="C90F50"/>
    <a:srgbClr val="E5362A"/>
    <a:srgbClr val="D7EAEA"/>
    <a:srgbClr val="E95F3F"/>
    <a:srgbClr val="EE856C"/>
    <a:srgbClr val="F4B2A2"/>
    <a:srgbClr val="F0927C"/>
    <a:srgbClr val="73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35EDE-DCAA-5275-E2BC-49C3219011AE}" v="11" dt="2022-08-30T15:23:40.346"/>
    <p1510:client id="{08F9C756-7A88-40C6-54F1-BBE0C60CE68D}" v="75" dt="2022-08-30T12:24:59.280"/>
    <p1510:client id="{0A63C770-D3BC-85F3-580A-9EF275A692A7}" v="3" dt="2022-08-23T16:32:19.553"/>
    <p1510:client id="{0B3D53EE-39EF-4F3D-69D6-C60EA468E920}" v="8" dt="2022-08-24T15:48:53.770"/>
    <p1510:client id="{0B499D8E-A0EF-DD4D-AB2F-DD22E3A3A46E}" v="6" dt="2022-08-09T12:44:03.354"/>
    <p1510:client id="{0D2C0835-8AE5-0DB8-DBE6-CB71DC87EFF7}" v="8" dt="2022-08-23T15:51:01.990"/>
    <p1510:client id="{18CBD1E4-A0FE-6917-AF44-BFD3E831DE32}" v="1" dt="2022-08-23T14:36:56.918"/>
    <p1510:client id="{26098C6D-AFB4-91EB-83A7-72F85F1AD12D}" v="12" dt="2022-08-16T15:41:49.032"/>
    <p1510:client id="{424003F4-D6FA-6A8C-56E2-1AE9BA9C8FC4}" v="20" dt="2022-08-19T14:59:17.175"/>
    <p1510:client id="{4E027DB2-162F-2CAC-1922-FA0AB99ED4A2}" v="24" dt="2022-08-23T15:30:42.456"/>
    <p1510:client id="{58974638-EBE8-0DFA-62E6-98E5764F81AA}" v="10" dt="2022-08-23T14:39:51.974"/>
    <p1510:client id="{5A50E5D5-5C5F-EA0E-E6B4-773BCE93DA81}" v="1" dt="2022-08-09T07:19:19.327"/>
    <p1510:client id="{5B2FA29D-47E8-9DC2-8DAF-23B73476A285}" v="4" dt="2022-08-29T12:20:55.189"/>
    <p1510:client id="{6D3BB9CC-3309-EB32-8F94-7332A6BB7E76}" v="1" dt="2022-08-29T12:33:40.610"/>
    <p1510:client id="{83D35E32-ED13-8EEF-07FF-43C46BEEBDFE}" v="2" dt="2022-08-30T12:19:03.036"/>
    <p1510:client id="{8F218F03-4D01-4770-AA0D-53E5DBFABC7F}" v="5" dt="2022-08-30T13:17:24.750"/>
    <p1510:client id="{9428B7FC-49FB-71BE-02A7-41CD8D5F9222}" v="24" dt="2022-08-24T08:31:11.819"/>
    <p1510:client id="{9D524C5B-9DEB-416C-C039-BE85E540CF88}" v="12" dt="2022-08-25T08:07:23.169"/>
    <p1510:client id="{B69799AD-4797-24F7-50BB-D67538A2FE61}" v="3" dt="2022-08-19T11:51:23.320"/>
    <p1510:client id="{B6CAF028-F50D-985C-6FF3-CDAD85DBF903}" v="352" dt="2022-08-27T16:17:10.111"/>
    <p1510:client id="{BDD48139-AA2F-9E77-6503-098A01B3ECE9}" v="6" dt="2022-08-12T06:34:32.337"/>
    <p1510:client id="{C57F18B5-0C32-B3E9-9BC4-DB246FA32F1C}" v="10" dt="2022-08-30T09:13:54.026"/>
    <p1510:client id="{C7D82FA3-BF9D-8DCB-33B2-C7A593609388}" v="8" dt="2022-08-24T08:36:57.838"/>
    <p1510:client id="{DF711E8F-1F56-B1DA-C675-A0E0FB0601E5}" v="17" dt="2022-08-09T08:13:04.179"/>
    <p1510:client id="{ECE732FA-ACE0-A59C-7D3A-01A0596CB183}" v="4" dt="2022-08-23T14:11:05.019"/>
    <p1510:client id="{EDD0DE75-1AEF-EC64-AFBC-F77C89954C7B}" v="4" dt="2022-08-09T14:14:12.274"/>
    <p1510:client id="{EF91D255-183C-AA2E-F0BE-B6658C83A01B}" v="1" dt="2022-08-09T13:36:50.427"/>
    <p1510:client id="{F85C7323-17AA-AABF-7BEC-A34A34D3CFE9}" v="16" dt="2022-08-23T14:15:07.152"/>
    <p1510:client id="{F9AC639D-A1F5-A3E9-06FA-90BE48EF4AC8}" v="1" dt="2022-08-15T15:55:01.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0"/>
    <p:restoredTop sz="94699"/>
  </p:normalViewPr>
  <p:slideViewPr>
    <p:cSldViewPr snapToGrid="0">
      <p:cViewPr>
        <p:scale>
          <a:sx n="90" d="100"/>
          <a:sy n="90" d="100"/>
        </p:scale>
        <p:origin x="2152" y="122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227E9-049B-4639-9970-3AA4415DC243}" type="datetimeFigureOut">
              <a:t>8/31/2022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DAE-8EEE-416B-A7B3-405BE90A67B5}" type="slidenum">
              <a:t>‹#›</a:t>
            </a:fld>
            <a:endParaRPr lang="en-GB"/>
          </a:p>
        </p:txBody>
      </p:sp>
    </p:spTree>
    <p:extLst>
      <p:ext uri="{BB962C8B-B14F-4D97-AF65-F5344CB8AC3E}">
        <p14:creationId xmlns:p14="http://schemas.microsoft.com/office/powerpoint/2010/main" val="57967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ypathcareersuk.com/other-careers-video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YAkIsbrRKWU"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wwf.org.uk/get-involved/schools/sustainable-futures" TargetMode="External"/><Relationship Id="rId4" Type="http://schemas.openxmlformats.org/officeDocument/2006/relationships/hyperlink" Target="http://www.sustainable-futures.co.uk/"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ustainable-futures.co.u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wwf.org.uk/get-involved/schools/sustainable-futur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cas.com/further-education/post-16-qualifications/qualifications-you-can-take/btec-diploma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nationalcareers.service.gov.uk/explore-your-education-and-training-choices/t-levels" TargetMode="External"/><Relationship Id="rId5" Type="http://schemas.openxmlformats.org/officeDocument/2006/relationships/hyperlink" Target="https://www.ocr.org.uk/qualifications/cambridge-technicals/" TargetMode="External"/><Relationship Id="rId4" Type="http://schemas.openxmlformats.org/officeDocument/2006/relationships/hyperlink" Target="https://www.ocr.org.uk/qualifications/cambridge-national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igital.ucas.com/coursedisplay/results/providers?studyYear=2022&amp;destination=Undergraduate&amp;qualifications=HND%20or%20DipHE&amp;postcodeDistanceSystem=imperial&amp;pageNumber=1&amp;sort=ProviderAtoZ&amp;clearingPreference=None" TargetMode="External"/><Relationship Id="rId7" Type="http://schemas.openxmlformats.org/officeDocument/2006/relationships/hyperlink" Target="https://nationalcareers.service.gov.uk/explore-your-education-and-training-choices/apprenticeship"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nationalcareers.service.gov.uk/explore-your-education-and-training-choices/higher-technical" TargetMode="External"/><Relationship Id="rId5" Type="http://schemas.openxmlformats.org/officeDocument/2006/relationships/hyperlink" Target="https://www.ucas.com/undergraduate/what-and-where-study/choosing-course/foundation-degrees" TargetMode="External"/><Relationship Id="rId4" Type="http://schemas.openxmlformats.org/officeDocument/2006/relationships/hyperlink" Target="https://digital.ucas.com/coursedisplay/results/providers?studyYear=2022&amp;destination=Undergraduate&amp;qualifications=HNC%20or%20CertHE&amp;postcodeDistanceSystem=imperial&amp;pageNumber=1&amp;sort=ProviderAtoZ&amp;clearingPreference=Non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iscoveruni.gov.uk/"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mailto:discoveruni@officeforstudents.org.uk" TargetMode="External"/><Relationship Id="rId5" Type="http://schemas.openxmlformats.org/officeDocument/2006/relationships/hyperlink" Target="https://discoveruni.gov.uk/about-our-data/guidance-comparing-courses/" TargetMode="External"/><Relationship Id="rId4" Type="http://schemas.openxmlformats.org/officeDocument/2006/relationships/hyperlink" Target="https://youtu.be/dBFzCQgTp8I"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iscoveruni.gov.uk/"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mailto:discoveruni@officeforstudents.org.uk" TargetMode="External"/><Relationship Id="rId5" Type="http://schemas.openxmlformats.org/officeDocument/2006/relationships/hyperlink" Target="https://discoveruni.gov.uk/about-our-data/guidance-comparing-courses/" TargetMode="External"/><Relationship Id="rId4" Type="http://schemas.openxmlformats.org/officeDocument/2006/relationships/hyperlink" Target="https://youtu.be/dBFzCQgTp8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skillsbuilderpartnership.wistia.com/medias/1ailu2bpod" TargetMode="External"/><Relationship Id="rId13" Type="http://schemas.openxmlformats.org/officeDocument/2006/relationships/hyperlink" Target="https://hub.skillsbuilder.org/training-area/inclusive-learning-resource-pack/" TargetMode="External"/><Relationship Id="rId3" Type="http://schemas.openxmlformats.org/officeDocument/2006/relationships/hyperlink" Target="https://www.skillsbuilder.org/universal-framework/listening" TargetMode="External"/><Relationship Id="rId7" Type="http://schemas.openxmlformats.org/officeDocument/2006/relationships/hyperlink" Target="https://skillsbuilderpartnership.wistia.com/medias/folu9nyiog" TargetMode="External"/><Relationship Id="rId12" Type="http://schemas.openxmlformats.org/officeDocument/2006/relationships/hyperlink" Target="https://hub.skillsbuilder.org/account/login/"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skillsbuilderpartnership.wistia.com/medias/dzwf6mz7k4" TargetMode="External"/><Relationship Id="rId11" Type="http://schemas.openxmlformats.org/officeDocument/2006/relationships/hyperlink" Target="https://skillsbuilderpartnership.wistia.com/medias/5crnmxtndt" TargetMode="External"/><Relationship Id="rId5" Type="http://schemas.openxmlformats.org/officeDocument/2006/relationships/hyperlink" Target="https://skillsbuilderpartnership.wistia.com/medias/nap68tblh1" TargetMode="External"/><Relationship Id="rId15" Type="http://schemas.openxmlformats.org/officeDocument/2006/relationships/hyperlink" Target="https://launchpad.skillsbuilder.org/" TargetMode="External"/><Relationship Id="rId10" Type="http://schemas.openxmlformats.org/officeDocument/2006/relationships/hyperlink" Target="https://skillsbuilderpartnership.wistia.com/medias/ke09jw6nvi" TargetMode="External"/><Relationship Id="rId4" Type="http://schemas.openxmlformats.org/officeDocument/2006/relationships/hyperlink" Target="https://skillsbuilderpartnership.wistia.com/medias/wtx0nr7ju7" TargetMode="External"/><Relationship Id="rId9" Type="http://schemas.openxmlformats.org/officeDocument/2006/relationships/hyperlink" Target="https://skillsbuilderpartnership.wistia.com/medias/67f4qr5jod" TargetMode="External"/><Relationship Id="rId14" Type="http://schemas.openxmlformats.org/officeDocument/2006/relationships/hyperlink" Target="https://www.skillsbuilder.org/benchmark"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killsbuilder.org/universal-framework"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skillsbuilder.org/universal-framework/speaking"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killsbuilder.org/universal-framework"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skillsbuilder.org/universal-framework/listening"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killsbuilder.org/universal-framework"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skillsbuilder.org/universal-framework/staying-positiv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could.com/explore/categories/subject/sociolog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could.com/explore/categories/subject/sociolog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ationalcareers.service.gov.uk/explore-career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icould.com/buzz-embed/"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bc.co.uk/bitesize/tags/zjb8f4j/jobs-that-use-science/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nationalcareers.service.gov.uk/explore-care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Purpose of slides: </a:t>
            </a:r>
            <a:endParaRPr lang="en-GB"/>
          </a:p>
          <a:p>
            <a:r>
              <a:rPr lang="en-GB"/>
              <a:t>To allow you to highlight the relevance of your subject to future careers and opportunities</a:t>
            </a:r>
          </a:p>
          <a:p>
            <a:r>
              <a:rPr lang="en-GB"/>
              <a:t>To enable students to explore the full range of options available to them</a:t>
            </a:r>
          </a:p>
          <a:p>
            <a:endParaRPr lang="en-GB"/>
          </a:p>
          <a:p>
            <a:r>
              <a:rPr lang="en-GB" b="1"/>
              <a:t>Aims:</a:t>
            </a:r>
            <a:endParaRPr lang="en-GB"/>
          </a:p>
          <a:p>
            <a:pPr marL="171450" indent="-171450">
              <a:buFont typeface="Arial,Sans-Serif"/>
              <a:buChar char="•"/>
            </a:pPr>
            <a:r>
              <a:rPr lang="en-GB"/>
              <a:t>To engage students in your subject</a:t>
            </a:r>
          </a:p>
          <a:p>
            <a:pPr marL="171450" indent="-171450">
              <a:buFont typeface="Arial,Sans-Serif"/>
              <a:buChar char="•"/>
            </a:pPr>
            <a:r>
              <a:rPr lang="en-GB"/>
              <a:t>To highlight pathways and opportunities from your subject</a:t>
            </a:r>
          </a:p>
          <a:p>
            <a:pPr marL="171450" indent="-171450">
              <a:buFont typeface="Arial,Sans-Serif"/>
              <a:buChar char="•"/>
            </a:pPr>
            <a:r>
              <a:rPr lang="en-GB"/>
              <a:t>To encourage students to consider your subject at KS4/Post 16</a:t>
            </a:r>
          </a:p>
          <a:p>
            <a:pPr marL="171450" indent="-171450">
              <a:buFont typeface="Arial,Sans-Serif"/>
              <a:buChar char="•"/>
            </a:pPr>
            <a:r>
              <a:rPr lang="en-GB"/>
              <a:t>To support work across the school towards Gatsby Benchmark 4</a:t>
            </a:r>
          </a:p>
          <a:p>
            <a:pPr marL="171450" indent="-171450">
              <a:buFont typeface="Arial,Sans-Serif"/>
              <a:buChar char="•"/>
            </a:pPr>
            <a:endParaRPr lang="en-GB"/>
          </a:p>
          <a:p>
            <a:pPr marL="0" indent="0">
              <a:buNone/>
            </a:pPr>
            <a:endParaRPr lang="en-GB"/>
          </a:p>
          <a:p>
            <a:pPr marL="0" indent="0">
              <a:buNone/>
            </a:pPr>
            <a:r>
              <a:rPr lang="en-GB" b="1"/>
              <a:t>How to use these slides?</a:t>
            </a:r>
            <a:endParaRPr lang="en-GB"/>
          </a:p>
          <a:p>
            <a:r>
              <a:rPr lang="en-GB"/>
              <a:t>These slides can be used at any point during KS3/4 or post 16 to engage students in learning and to highlight the relevance of your subject to future careers and opportunities</a:t>
            </a:r>
          </a:p>
          <a:p>
            <a:r>
              <a:rPr lang="en-GB"/>
              <a:t>They will be of most relevance within an option process and can support work you are doing to encourage students to consider their options for KS4/Post 16</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pPr marL="0" indent="0">
              <a:buFontTx/>
              <a:buNone/>
            </a:pPr>
            <a:endParaRPr lang="en-GB" b="1">
              <a:cs typeface="Calibri"/>
            </a:endParaRPr>
          </a:p>
          <a:p>
            <a:pPr marL="0" indent="0">
              <a:buFont typeface="Arial" panose="020B0604020202020204" pitchFamily="34" charset="0"/>
              <a:buNone/>
            </a:pPr>
            <a:endParaRPr lang="en-GB"/>
          </a:p>
          <a:p>
            <a:endParaRPr lang="en-GB"/>
          </a:p>
          <a:p>
            <a:endParaRPr lang="en-GB"/>
          </a:p>
        </p:txBody>
      </p:sp>
      <p:sp>
        <p:nvSpPr>
          <p:cNvPr id="4" name="Slide Number Placeholder 3"/>
          <p:cNvSpPr>
            <a:spLocks noGrp="1"/>
          </p:cNvSpPr>
          <p:nvPr>
            <p:ph type="sldNum" sz="quarter" idx="5"/>
          </p:nvPr>
        </p:nvSpPr>
        <p:spPr/>
        <p:txBody>
          <a:bodyPr/>
          <a:lstStyle/>
          <a:p>
            <a:fld id="{5427FA38-E476-468F-BBCA-7E6E019007F0}" type="slidenum">
              <a:rPr lang="en-GB" smtClean="0"/>
              <a:t>1</a:t>
            </a:fld>
            <a:endParaRPr lang="en-GB"/>
          </a:p>
        </p:txBody>
      </p:sp>
    </p:spTree>
    <p:extLst>
      <p:ext uri="{BB962C8B-B14F-4D97-AF65-F5344CB8AC3E}">
        <p14:creationId xmlns:p14="http://schemas.microsoft.com/office/powerpoint/2010/main" val="392048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MYPATH are a series of fabulous videos designed to inspire students in a variety of jobs</a:t>
            </a:r>
          </a:p>
          <a:p>
            <a:endParaRPr lang="en-US" dirty="0"/>
          </a:p>
          <a:p>
            <a:r>
              <a:rPr lang="en-US" dirty="0">
                <a:hlinkClick r:id="rId3"/>
              </a:rPr>
              <a:t>https://www.mypathcareersuk.com/other-careers-videos</a:t>
            </a:r>
            <a:endParaRPr lang="en-US" dirty="0"/>
          </a:p>
          <a:p>
            <a:endParaRPr lang="en-US" dirty="0"/>
          </a:p>
          <a:p>
            <a:r>
              <a:rPr lang="en-US" dirty="0"/>
              <a:t>Inspire students with these clips </a:t>
            </a:r>
          </a:p>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10</a:t>
            </a:fld>
            <a:endParaRPr lang="en-GB"/>
          </a:p>
        </p:txBody>
      </p:sp>
    </p:spTree>
    <p:extLst>
      <p:ext uri="{BB962C8B-B14F-4D97-AF65-F5344CB8AC3E}">
        <p14:creationId xmlns:p14="http://schemas.microsoft.com/office/powerpoint/2010/main" val="3941885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i="0">
                <a:solidFill>
                  <a:srgbClr val="0A0A0A"/>
                </a:solidFill>
                <a:effectLst/>
                <a:latin typeface="+mn-lt"/>
              </a:rPr>
              <a:t>The planet provides our societies with all the things we need for free: clean air and water, food, soil, a stable and comfortable climate, productive seas. But greenhouse gas emissions and the global loss of nature is making the planet less stable and experts say we have to make drastic changes to avoid catastrophic changes to our planet.</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0A0A0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A0A0A"/>
                </a:solidFill>
                <a:effectLst/>
                <a:latin typeface="+mn-lt"/>
              </a:rPr>
              <a:t>The UK government has responded by committing to the UK becoming Net zero by 2050. That means that by then, the result of all activity in the UK should not be resulting in any increase in carbon in the atmosphere. This requires big changes to all aspects of life – the way food is produced and transported, the way we travel, the way we keep our energy footprint low.</a:t>
            </a:r>
            <a:endParaRPr lang="en-GB" b="0" i="0" dirty="0">
              <a:solidFill>
                <a:srgbClr val="0A0A0A"/>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0A0A0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A0A0A"/>
                </a:solidFill>
                <a:effectLst/>
                <a:latin typeface="+mn-lt"/>
              </a:rPr>
              <a:t>Businesses will need to change the way they go about producing things, offering services, monitoring their impact, and even investing their money, to ensure they are sustainable. Those businesses that adapt to these new priorities earliest will find opportunities, while those businesses that cannot adapt because they are inherently unsustainable, or that are too slow to adopt sustainable practices, are unlikely to succeed.</a:t>
            </a:r>
            <a:endParaRPr lang="en-GB" b="0" i="0" dirty="0">
              <a:solidFill>
                <a:srgbClr val="0A0A0A"/>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0A0A0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Considering the importance of sustainability for the future of businesses can help us make career decisions that are good for us and for the planet.</a:t>
            </a:r>
            <a:endParaRPr lang="en-GB"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This means understanding what sustainability means, being able to see the problems with practices that cause problems for the future, and being able to come up with new ways to do things that bring benefits to people without damaging the planet or the prospects of other people.</a:t>
            </a:r>
            <a:endParaRPr lang="en-GB"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mn-lt"/>
            </a:endParaRPr>
          </a:p>
          <a:p>
            <a:pPr>
              <a:defRPr/>
            </a:pPr>
            <a:r>
              <a:rPr lang="en-GB" dirty="0">
                <a:latin typeface="+mn-lt"/>
              </a:rPr>
              <a:t>What is the role of business in bringing sustainability? </a:t>
            </a:r>
            <a:endParaRPr lang="en-US" dirty="0">
              <a:latin typeface="+mn-lt"/>
            </a:endParaRPr>
          </a:p>
          <a:p>
            <a:r>
              <a:rPr lang="en-GB" i="1" dirty="0">
                <a:latin typeface="+mn-lt"/>
              </a:rPr>
              <a:t>Short version of Our Planet: Our Business </a:t>
            </a:r>
            <a:r>
              <a:rPr lang="en-GB" u="sng" dirty="0">
                <a:latin typeface="+mn-lt"/>
                <a:hlinkClick r:id="rId3"/>
              </a:rPr>
              <a:t>https://www.youtube.com/watch?v=YAkIsbrRKWU</a:t>
            </a: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n-lt"/>
            </a:endParaRPr>
          </a:p>
          <a:p>
            <a:r>
              <a:rPr lang="en-US"/>
              <a:t>For more resources and information on sustainable careers visit </a:t>
            </a:r>
            <a:r>
              <a:rPr lang="en-US" b="1">
                <a:hlinkClick r:id="rId4"/>
              </a:rPr>
              <a:t>www.sustainable-futures.co.uk</a:t>
            </a:r>
            <a:r>
              <a:rPr lang="en-US" b="1"/>
              <a:t> </a:t>
            </a:r>
            <a:endParaRPr lang="en-US"/>
          </a:p>
          <a:p>
            <a:r>
              <a:rPr lang="en-US" b="1"/>
              <a:t>  </a:t>
            </a:r>
            <a:endParaRPr lang="en-GB"/>
          </a:p>
          <a:p>
            <a:r>
              <a:rPr lang="en-US" b="1" i="1">
                <a:hlinkClick r:id="rId5"/>
              </a:rPr>
              <a:t>Sustainable Futures</a:t>
            </a:r>
            <a:r>
              <a:rPr lang="en-US" b="1" i="1"/>
              <a:t> is a free sustainable careers programme available to all schools across the UK. The programme is delivered in partnership by WWF-UK, Villiers Park Educational Trust and Founders4Schools. The Sustainable Futures Programme has been made possible by the generous support of the Evolution Education Trust. </a:t>
            </a:r>
            <a:endParaRPr lang="en-GB"/>
          </a:p>
          <a:p>
            <a:r>
              <a:rPr lang="en-US" b="1"/>
              <a:t>  </a:t>
            </a:r>
            <a:endParaRPr lang="en-GB"/>
          </a:p>
          <a:p>
            <a:endParaRPr lang="en-GB"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11</a:t>
            </a:fld>
            <a:endParaRPr lang="en-GB"/>
          </a:p>
        </p:txBody>
      </p:sp>
    </p:spTree>
    <p:extLst>
      <p:ext uri="{BB962C8B-B14F-4D97-AF65-F5344CB8AC3E}">
        <p14:creationId xmlns:p14="http://schemas.microsoft.com/office/powerpoint/2010/main" val="12971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i="0" dirty="0">
                <a:effectLst/>
              </a:rPr>
              <a:t>The pressure on businesses to find ways to deliver their products or services in a sustainable way means that sustainable skills – the ability to apply sustainable thinking to identify and solve problems – will be increasingly valued by all businesses and organisations.</a:t>
            </a:r>
            <a:r>
              <a:rPr lang="en-GB" dirty="0"/>
              <a:t> </a:t>
            </a:r>
            <a:endParaRPr lang="en-US"/>
          </a:p>
          <a:p>
            <a:pPr>
              <a:defRPr/>
            </a:pPr>
            <a:r>
              <a:rPr lang="en-GB" dirty="0"/>
              <a:t>  </a:t>
            </a:r>
            <a:endParaRPr lang="en-GB" dirty="0">
              <a:cs typeface="Calibri"/>
            </a:endParaRPr>
          </a:p>
          <a:p>
            <a:pPr>
              <a:defRPr/>
            </a:pPr>
            <a:r>
              <a:rPr lang="en-GB" b="0" i="0" dirty="0">
                <a:effectLst/>
              </a:rPr>
              <a:t>Already new jobs are emerging that are based on the need for sustainable thinking in </a:t>
            </a:r>
            <a:r>
              <a:rPr lang="en-GB" dirty="0"/>
              <a:t>Sociology </a:t>
            </a:r>
            <a:r>
              <a:rPr lang="en-GB" b="0" i="0" dirty="0" err="1">
                <a:effectLst/>
              </a:rPr>
              <a:t>eg</a:t>
            </a:r>
            <a:r>
              <a:rPr lang="en-GB" b="0" i="0" dirty="0">
                <a:effectLst/>
              </a:rPr>
              <a:t> Sustainability Managers that work to identify ways that businesses can improve their sustainable practices. However you don’t need to be a sustainability professional to be able to benefit from developing and applying sustainable skills. Or you can use your sustainability skills to identify companies that have a positive future because they are ahead of the game and already acting in a sustainable way. Finally, you can use business skills to set up a new company that meets the needs of people or companies in the Net Zero future by providing products and services in a way that does not impact the planet.</a:t>
            </a:r>
            <a:r>
              <a:rPr lang="en-GB" dirty="0"/>
              <a:t> </a:t>
            </a:r>
            <a:endParaRPr lang="en-GB" dirty="0">
              <a:cs typeface="Calibri"/>
            </a:endParaRPr>
          </a:p>
          <a:p>
            <a:pPr>
              <a:defRPr/>
            </a:pPr>
            <a:r>
              <a:rPr lang="en-GB" dirty="0"/>
              <a:t>  </a:t>
            </a:r>
            <a:endParaRPr lang="en-US"/>
          </a:p>
          <a:p>
            <a:pPr>
              <a:defRPr/>
            </a:pPr>
            <a:r>
              <a:rPr lang="en-US" dirty="0"/>
              <a:t>For more resources and information on sustainable careers visit </a:t>
            </a:r>
            <a:r>
              <a:rPr lang="en-US" b="1" dirty="0">
                <a:hlinkClick r:id="rId3"/>
              </a:rPr>
              <a:t>www.sustainable-futures.co.uk</a:t>
            </a:r>
            <a:r>
              <a:rPr lang="en-US" b="1" dirty="0"/>
              <a:t> </a:t>
            </a:r>
            <a:endParaRPr lang="en-US"/>
          </a:p>
          <a:p>
            <a:r>
              <a:rPr lang="en-US" b="1" dirty="0"/>
              <a:t>  </a:t>
            </a:r>
            <a:endParaRPr lang="en-GB"/>
          </a:p>
          <a:p>
            <a:r>
              <a:rPr lang="en-US" b="1" i="1" dirty="0">
                <a:hlinkClick r:id="rId4"/>
              </a:rPr>
              <a:t>Sustainable Futures</a:t>
            </a:r>
            <a:r>
              <a:rPr lang="en-US" b="1" i="1" dirty="0"/>
              <a:t> is a free sustainable careers </a:t>
            </a:r>
            <a:r>
              <a:rPr lang="en-US" b="1" i="1" dirty="0" err="1"/>
              <a:t>programme</a:t>
            </a:r>
            <a:r>
              <a:rPr lang="en-US" b="1" i="1" dirty="0"/>
              <a:t> available to all schools across the UK. The </a:t>
            </a:r>
            <a:r>
              <a:rPr lang="en-US" b="1" i="1" dirty="0" err="1"/>
              <a:t>programme</a:t>
            </a:r>
            <a:r>
              <a:rPr lang="en-US" b="1" i="1" dirty="0"/>
              <a:t> is delivered in partnership by WWF-UK, Villiers Park Educational Trust and Founders4Schools. The Sustainable Futures </a:t>
            </a:r>
            <a:r>
              <a:rPr lang="en-US" b="1" i="1" dirty="0" err="1"/>
              <a:t>Programme</a:t>
            </a:r>
            <a:r>
              <a:rPr lang="en-US" b="1" i="1" dirty="0"/>
              <a:t> has been made possible by the generous support of the Evolution Education Trust. </a:t>
            </a:r>
            <a:endParaRPr lang="en-GB"/>
          </a:p>
          <a:p>
            <a:r>
              <a:rPr lang="en-US" b="1" dirty="0"/>
              <a:t>  </a:t>
            </a:r>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12</a:t>
            </a:fld>
            <a:endParaRPr lang="en-GB"/>
          </a:p>
        </p:txBody>
      </p:sp>
    </p:spTree>
    <p:extLst>
      <p:ext uri="{BB962C8B-B14F-4D97-AF65-F5344CB8AC3E}">
        <p14:creationId xmlns:p14="http://schemas.microsoft.com/office/powerpoint/2010/main" val="283480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three pathway choices all students have.</a:t>
            </a:r>
          </a:p>
        </p:txBody>
      </p:sp>
      <p:sp>
        <p:nvSpPr>
          <p:cNvPr id="4" name="Slide Number Placeholder 3"/>
          <p:cNvSpPr>
            <a:spLocks noGrp="1"/>
          </p:cNvSpPr>
          <p:nvPr>
            <p:ph type="sldNum" sz="quarter" idx="5"/>
          </p:nvPr>
        </p:nvSpPr>
        <p:spPr/>
        <p:txBody>
          <a:bodyPr/>
          <a:lstStyle/>
          <a:p>
            <a:fld id="{F0931DAE-8EEE-416B-A7B3-405BE90A67B5}" type="slidenum">
              <a:rPr lang="en-GB"/>
              <a:t>13</a:t>
            </a:fld>
            <a:endParaRPr lang="en-GB"/>
          </a:p>
        </p:txBody>
      </p:sp>
    </p:spTree>
    <p:extLst>
      <p:ext uri="{BB962C8B-B14F-4D97-AF65-F5344CB8AC3E}">
        <p14:creationId xmlns:p14="http://schemas.microsoft.com/office/powerpoint/2010/main" val="152169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Apprenticeships can take between 1 and 5 years to complete, depending on the level. To</a:t>
            </a:r>
            <a:r>
              <a:rPr lang="en-GB" baseline="0"/>
              <a:t> start an apprenticeship you must be :</a:t>
            </a:r>
          </a:p>
          <a:p>
            <a:r>
              <a:rPr lang="en-GB" baseline="0"/>
              <a:t>16 or over; Live in England; Not be in full-time education. </a:t>
            </a:r>
          </a:p>
          <a:p>
            <a:r>
              <a:rPr lang="en-GB" baseline="0"/>
              <a:t>You can apply whilst you are still at school</a:t>
            </a:r>
          </a:p>
          <a:p>
            <a:endParaRPr lang="en-GB" baseline="0"/>
          </a:p>
          <a:p>
            <a:r>
              <a:rPr lang="en-GB" baseline="0"/>
              <a:t>T Levels are nationally recognised qualifications for 16-19 year olds that last for two years and an alternative to doing A levels</a:t>
            </a:r>
          </a:p>
          <a:p>
            <a:endParaRPr lang="en-GB" baseline="0"/>
          </a:p>
          <a:p>
            <a:r>
              <a:rPr lang="en-GB" baseline="0"/>
              <a:t>VTQs (Vocational technical qualifications) are practical qualifications for over 16s. They are designed to help students gets the skills they need to start a career or go on to higher levels of education. There are different types, including</a:t>
            </a:r>
          </a:p>
          <a:p>
            <a:r>
              <a:rPr lang="en-GB" baseline="0"/>
              <a:t>BTECs </a:t>
            </a:r>
            <a:r>
              <a:rPr lang="en-GB">
                <a:hlinkClick r:id="rId3"/>
              </a:rPr>
              <a:t>What is a BTEC diploma? - Nationals, Firsts &amp; Apprenticeships (ucas.com)</a:t>
            </a:r>
            <a:r>
              <a:rPr lang="en-GB" baseline="0"/>
              <a:t>; </a:t>
            </a:r>
          </a:p>
          <a:p>
            <a:r>
              <a:rPr lang="en-GB" baseline="0"/>
              <a:t>Cambridge Nationals </a:t>
            </a:r>
            <a:r>
              <a:rPr lang="en-GB">
                <a:hlinkClick r:id="rId4"/>
              </a:rPr>
              <a:t>Cambridge Nationals (ocr.org.uk)</a:t>
            </a:r>
            <a:endParaRPr lang="en-GB" baseline="0"/>
          </a:p>
          <a:p>
            <a:r>
              <a:rPr lang="en-GB" baseline="0"/>
              <a:t>Cambridge </a:t>
            </a:r>
            <a:r>
              <a:rPr lang="en-GB" baseline="0" err="1"/>
              <a:t>Technicals</a:t>
            </a:r>
            <a:r>
              <a:rPr lang="en-GB" baseline="0"/>
              <a:t> </a:t>
            </a:r>
            <a:r>
              <a:rPr lang="en-GB">
                <a:hlinkClick r:id="rId5"/>
              </a:rPr>
              <a:t>Cambridge Technicals (ocr.org.uk)</a:t>
            </a:r>
            <a:endParaRPr lang="en-GB" baseline="0"/>
          </a:p>
          <a:p>
            <a:r>
              <a:rPr lang="en-GB" baseline="0"/>
              <a:t>T Levels </a:t>
            </a:r>
            <a:r>
              <a:rPr lang="en-GB">
                <a:hlinkClick r:id="rId6"/>
              </a:rPr>
              <a:t>T Levels | National Careers Service</a:t>
            </a:r>
            <a:endParaRPr lang="en-GB"/>
          </a:p>
          <a:p>
            <a:endParaRPr lang="en-GB" baseline="0"/>
          </a:p>
          <a:p>
            <a:endParaRPr lang="en-GB" baseline="0"/>
          </a:p>
          <a:p>
            <a:endParaRPr lang="en-GB" baseline="0"/>
          </a:p>
          <a:p>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14</a:t>
            </a:fld>
            <a:endParaRPr lang="en-GB"/>
          </a:p>
        </p:txBody>
      </p:sp>
    </p:spTree>
    <p:extLst>
      <p:ext uri="{BB962C8B-B14F-4D97-AF65-F5344CB8AC3E}">
        <p14:creationId xmlns:p14="http://schemas.microsoft.com/office/powerpoint/2010/main" val="414279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HTQs are technical qualifications that are approved by employers. There are many different types and are usually taught in the classroom at colleges, universities or independent training providers. To start a HQT you will need to be:</a:t>
            </a:r>
          </a:p>
          <a:p>
            <a:r>
              <a:rPr lang="en-GB"/>
              <a:t>10 or over; live in England</a:t>
            </a:r>
          </a:p>
          <a:p>
            <a:r>
              <a:rPr lang="en-GB"/>
              <a:t>Examples are:</a:t>
            </a:r>
          </a:p>
          <a:p>
            <a:r>
              <a:rPr lang="en-GB"/>
              <a:t>Higher national diplomas </a:t>
            </a:r>
            <a:r>
              <a:rPr lang="en-GB">
                <a:hlinkClick r:id="rId3"/>
              </a:rPr>
              <a:t>Search – UCAS</a:t>
            </a:r>
            <a:endParaRPr lang="en-GB"/>
          </a:p>
          <a:p>
            <a:r>
              <a:rPr lang="en-GB"/>
              <a:t>Higher national certificates </a:t>
            </a:r>
            <a:r>
              <a:rPr lang="en-GB">
                <a:hlinkClick r:id="rId4"/>
              </a:rPr>
              <a:t>Search – UCAS</a:t>
            </a:r>
            <a:endParaRPr lang="en-GB"/>
          </a:p>
          <a:p>
            <a:r>
              <a:rPr lang="en-GB"/>
              <a:t>Foundation degrees </a:t>
            </a:r>
            <a:r>
              <a:rPr lang="en-GB">
                <a:hlinkClick r:id="rId5"/>
              </a:rPr>
              <a:t>Foundation Degree Information And Advice | UCAS</a:t>
            </a:r>
            <a:endParaRPr lang="en-GB"/>
          </a:p>
          <a:p>
            <a:r>
              <a:rPr lang="en-GB"/>
              <a:t>Higher education diplomas </a:t>
            </a:r>
            <a:r>
              <a:rPr lang="en-GB">
                <a:hlinkClick r:id="rId3"/>
              </a:rPr>
              <a:t>Search – UCAS</a:t>
            </a:r>
            <a:endParaRPr lang="en-GB"/>
          </a:p>
          <a:p>
            <a:endParaRPr lang="en-GB"/>
          </a:p>
          <a:p>
            <a:r>
              <a:rPr lang="en-GB"/>
              <a:t>A levels are subject based qualifications usually assessed by exams and usually studied over two years. They can lead to further study, training or work</a:t>
            </a:r>
          </a:p>
          <a:p>
            <a:endParaRPr lang="en-GB"/>
          </a:p>
          <a:p>
            <a:r>
              <a:rPr lang="en-GB"/>
              <a:t>Higher education is the name for qualifications and courses young people can take after 18. there are many different types, such as:</a:t>
            </a:r>
          </a:p>
          <a:p>
            <a:r>
              <a:rPr lang="en-GB"/>
              <a:t>Diplomas</a:t>
            </a:r>
          </a:p>
          <a:p>
            <a:r>
              <a:rPr lang="en-GB"/>
              <a:t>Bachelor degrees</a:t>
            </a:r>
          </a:p>
          <a:p>
            <a:r>
              <a:rPr lang="en-GB"/>
              <a:t>Foundation degrees and foundation years</a:t>
            </a:r>
          </a:p>
          <a:p>
            <a:r>
              <a:rPr lang="en-GB"/>
              <a:t>HTQs (Higher technical qualifications) </a:t>
            </a:r>
            <a:r>
              <a:rPr lang="en-GB">
                <a:hlinkClick r:id="rId6"/>
              </a:rPr>
              <a:t>Higher technical qualifications (HTQs) | National Careers Service</a:t>
            </a:r>
            <a:endParaRPr lang="en-GB"/>
          </a:p>
          <a:p>
            <a:r>
              <a:rPr lang="en-GB"/>
              <a:t>Degree level apprenticeships </a:t>
            </a:r>
            <a:r>
              <a:rPr lang="en-GB" err="1">
                <a:hlinkClick r:id="rId7"/>
              </a:rPr>
              <a:t>Apprenticeships</a:t>
            </a:r>
            <a:r>
              <a:rPr lang="en-GB">
                <a:hlinkClick r:id="rId7"/>
              </a:rPr>
              <a:t> | National Careers Service</a:t>
            </a:r>
            <a:endParaRPr lang="en-GB"/>
          </a:p>
          <a:p>
            <a:endParaRPr lang="en-GB"/>
          </a:p>
          <a:p>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15</a:t>
            </a:fld>
            <a:endParaRPr lang="en-GB"/>
          </a:p>
        </p:txBody>
      </p:sp>
    </p:spTree>
    <p:extLst>
      <p:ext uri="{BB962C8B-B14F-4D97-AF65-F5344CB8AC3E}">
        <p14:creationId xmlns:p14="http://schemas.microsoft.com/office/powerpoint/2010/main" val="4121159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Supported internship (with EHCP) is an unpaid work-based study programme that usually lasts for one year. It includes an extended work placement that lasts for at least 6 </a:t>
            </a:r>
          </a:p>
          <a:p>
            <a:r>
              <a:rPr lang="en-GB"/>
              <a:t>months. This will help young people take the first step from education into the workplace while gaining the skills they need to get a paid job.</a:t>
            </a:r>
          </a:p>
          <a:p>
            <a:endParaRPr lang="en-GB"/>
          </a:p>
          <a:p>
            <a:r>
              <a:rPr lang="en-GB"/>
              <a:t>School Leaver schemes. Some companies offer school leaver schemes to young people who have completed A levels. The scheme allows them to learn and train with a large company while earning a wage. You need to check each company’s website to see if they offer a school leaver scheme and how to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You need to be 18 or over and not in full time education. Usually, the schemes require high A level grades or equivalent qualifications.</a:t>
            </a:r>
          </a:p>
          <a:p>
            <a:endParaRPr lang="en-GB"/>
          </a:p>
          <a:p>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16</a:t>
            </a:fld>
            <a:endParaRPr lang="en-GB"/>
          </a:p>
        </p:txBody>
      </p:sp>
    </p:spTree>
    <p:extLst>
      <p:ext uri="{BB962C8B-B14F-4D97-AF65-F5344CB8AC3E}">
        <p14:creationId xmlns:p14="http://schemas.microsoft.com/office/powerpoint/2010/main" val="2034669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students will aspire to go to the top university for their subject. However, this isn't the same for all subjects.</a:t>
            </a:r>
          </a:p>
          <a:p>
            <a:r>
              <a:rPr lang="en-US"/>
              <a:t>It also depends what aspect of university life young people consider the most important</a:t>
            </a:r>
          </a:p>
          <a:p>
            <a:r>
              <a:rPr lang="en-US"/>
              <a:t>Once you have had this discussion with students, follow the link and filter by different factors to help inform their choices.</a:t>
            </a:r>
          </a:p>
          <a:p>
            <a:endParaRPr lang="en-US"/>
          </a:p>
          <a:p>
            <a:endParaRPr lang="en-US">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17</a:t>
            </a:fld>
            <a:endParaRPr lang="en-GB"/>
          </a:p>
        </p:txBody>
      </p:sp>
    </p:spTree>
    <p:extLst>
      <p:ext uri="{BB962C8B-B14F-4D97-AF65-F5344CB8AC3E}">
        <p14:creationId xmlns:p14="http://schemas.microsoft.com/office/powerpoint/2010/main" val="204953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Activity (20 minutes approx.)</a:t>
            </a:r>
            <a:r>
              <a:rPr lang="en-US"/>
              <a:t>- skills developed: numeracy, critical thinking skills, digital literacy. Equipment required- tablets, laptops or similar. Activity can be done individually or in small groups </a:t>
            </a:r>
          </a:p>
          <a:p>
            <a:r>
              <a:rPr lang="en-US"/>
              <a:t> </a:t>
            </a:r>
          </a:p>
          <a:p>
            <a:r>
              <a:rPr lang="en-US"/>
              <a:t>Intro- Choosing a course at university or college can be a daunting prospect. There is a wealth of information available to help you make the right choice. This activity will show you how to shortlist and compare courses based on factual information on things like entry qualifications, location, how the course is taught, careers prospects as well as views of students who have studied that course. </a:t>
            </a:r>
          </a:p>
          <a:p>
            <a:r>
              <a:rPr lang="en-US" u="sng">
                <a:hlinkClick r:id="rId3"/>
              </a:rPr>
              <a:t>Discover Uni</a:t>
            </a:r>
            <a:r>
              <a:rPr lang="en-US"/>
              <a:t> includes official statistics about higher education courses taken from national surveys and data collected from universities and colleges about all their students. </a:t>
            </a:r>
            <a:endParaRPr lang="en-GB"/>
          </a:p>
          <a:p>
            <a:r>
              <a:rPr lang="en-US"/>
              <a:t>  </a:t>
            </a:r>
          </a:p>
          <a:p>
            <a:r>
              <a:rPr lang="en-US"/>
              <a:t>Go to </a:t>
            </a:r>
            <a:r>
              <a:rPr lang="en-US">
                <a:hlinkClick r:id="rId3"/>
              </a:rPr>
              <a:t>https://discoveruni.gov.uk/</a:t>
            </a:r>
            <a:r>
              <a:rPr lang="en-US"/>
              <a:t> [side box or similar ‘there’s lots of helpful advice and guidance on the site helping you understand if higher education is right for you’] </a:t>
            </a:r>
          </a:p>
          <a:p>
            <a:r>
              <a:rPr lang="en-US"/>
              <a:t>•Got a subject in mind? [alternatively, you could explore a certain subject here] search for a course or subject </a:t>
            </a:r>
          </a:p>
          <a:p>
            <a:r>
              <a:rPr lang="en-US"/>
              <a:t>•You should get a page of search results, you can filter these by university or college, whether you want to study full or part time or perhaps you want to see that courses are near you </a:t>
            </a:r>
          </a:p>
          <a:p>
            <a:r>
              <a:rPr lang="en-US"/>
              <a:t>•Once you have had a look at a few different courses and subjects now  it time to compare some side by side </a:t>
            </a:r>
          </a:p>
          <a:p>
            <a:r>
              <a:rPr lang="en-US"/>
              <a:t>•Check out this video which shows you how to use our comparison tool </a:t>
            </a:r>
            <a:r>
              <a:rPr lang="en-US">
                <a:hlinkClick r:id="rId4"/>
              </a:rPr>
              <a:t>https://youtu.be/dBFzCQgTp8I</a:t>
            </a:r>
            <a:r>
              <a:rPr lang="en-US"/>
              <a:t> or you can read our Guide </a:t>
            </a:r>
            <a:r>
              <a:rPr lang="en-US">
                <a:hlinkClick r:id="rId5"/>
              </a:rPr>
              <a:t>https://discoveruni.gov.uk/about-our-data/guidance-comparing-courses/</a:t>
            </a:r>
            <a:r>
              <a:rPr lang="en-US"/>
              <a:t> </a:t>
            </a:r>
          </a:p>
          <a:p>
            <a:r>
              <a:rPr lang="en-US"/>
              <a:t>•Pick 5 courses and add these as a saved course (not sure how to do this, take a look at the guidance above), remember to also take a look at course page links at the bottom for even more information on things like accommodation and how the course is taught </a:t>
            </a:r>
          </a:p>
          <a:p>
            <a:r>
              <a:rPr lang="en-US"/>
              <a:t>•Once you have your chosen five side by side, try to answer the following questions [NOTE TO TEACHER, THESE CAN BE EDITED TO REFLECT YEAR GROUP] </a:t>
            </a:r>
          </a:p>
          <a:p>
            <a:r>
              <a:rPr lang="en-US"/>
              <a:t>  </a:t>
            </a:r>
          </a:p>
          <a:p>
            <a:r>
              <a:rPr lang="en-US"/>
              <a:t>Research and comprehension, numeric and basic statistical </a:t>
            </a:r>
          </a:p>
          <a:p>
            <a:r>
              <a:rPr lang="en-US"/>
              <a:t>•What kinds of qualifications do students on the course have when they start the course? </a:t>
            </a:r>
          </a:p>
          <a:p>
            <a:r>
              <a:rPr lang="en-US"/>
              <a:t>•How many have a placement year? </a:t>
            </a:r>
          </a:p>
          <a:p>
            <a:r>
              <a:rPr lang="en-US"/>
              <a:t>•How many courses let you study abroad? </a:t>
            </a:r>
          </a:p>
          <a:p>
            <a:r>
              <a:rPr lang="en-US"/>
              <a:t>•Which has the highest student satisfaction rating? How do you know this? </a:t>
            </a:r>
          </a:p>
          <a:p>
            <a:r>
              <a:rPr lang="en-US"/>
              <a:t>•What kinds of jobs do graduates from this course go on to? </a:t>
            </a:r>
          </a:p>
          <a:p>
            <a:r>
              <a:rPr lang="en-US"/>
              <a:t>•Which course has the highest salary after three years? Is this higher or lower than the national average? </a:t>
            </a:r>
          </a:p>
          <a:p>
            <a:r>
              <a:rPr lang="en-US"/>
              <a:t>•Choose your favourite course and explain why you chose this course over the others? </a:t>
            </a:r>
          </a:p>
          <a:p>
            <a:r>
              <a:rPr lang="en-US"/>
              <a:t>  </a:t>
            </a:r>
          </a:p>
          <a:p>
            <a:r>
              <a:rPr lang="en-US" b="1"/>
              <a:t>Notes to teachers </a:t>
            </a:r>
            <a:endParaRPr lang="en-US"/>
          </a:p>
          <a:p>
            <a:r>
              <a:rPr lang="en-US"/>
              <a:t>•</a:t>
            </a:r>
            <a:r>
              <a:rPr lang="en-US" b="1"/>
              <a:t>Here are some key things for your students to consider when making their choices:  These can be found on the course links at the bottom of the course page </a:t>
            </a:r>
            <a:endParaRPr lang="en-US"/>
          </a:p>
          <a:p>
            <a:r>
              <a:rPr lang="en-US"/>
              <a:t>•</a:t>
            </a:r>
            <a:r>
              <a:rPr lang="en-US" b="1"/>
              <a:t>Do they know how the course will be taught? For example, in person, online or a mix of both? </a:t>
            </a:r>
            <a:endParaRPr lang="en-US"/>
          </a:p>
          <a:p>
            <a:r>
              <a:rPr lang="en-US"/>
              <a:t>•</a:t>
            </a:r>
            <a:r>
              <a:rPr lang="en-US" b="1"/>
              <a:t>Do they know what the arrangements are for accommodation at each of their choices? </a:t>
            </a:r>
            <a:endParaRPr lang="en-US"/>
          </a:p>
          <a:p>
            <a:r>
              <a:rPr lang="en-US"/>
              <a:t>•</a:t>
            </a:r>
            <a:r>
              <a:rPr lang="en-US" b="1"/>
              <a:t>If the student is interested in gaining specific skills, does the course they are interested in offer the opportunity to do so – perhaps by providing specialist equipment, laboratory or studio facilities, or opportunities such as field trips? </a:t>
            </a:r>
            <a:endParaRPr lang="en-US"/>
          </a:p>
          <a:p>
            <a:r>
              <a:rPr lang="en-US"/>
              <a:t>•</a:t>
            </a:r>
            <a:r>
              <a:rPr lang="en-US" b="1"/>
              <a:t>Have they thought about opportunities they want to have outside of the course, such as societies, sports clubs, volunteering or study abroad opportunities? Are they available at the university they are interested in? </a:t>
            </a:r>
            <a:endParaRPr lang="en-US"/>
          </a:p>
          <a:p>
            <a:r>
              <a:rPr lang="en-US" b="1"/>
              <a:t>  </a:t>
            </a:r>
            <a:endParaRPr lang="en-US"/>
          </a:p>
          <a:p>
            <a:r>
              <a:rPr lang="en-US" b="1"/>
              <a:t>  </a:t>
            </a:r>
            <a:endParaRPr lang="en-US"/>
          </a:p>
          <a:p>
            <a:r>
              <a:rPr lang="en-US" b="1"/>
              <a:t>Acknowledgements – Discover Uni team – </a:t>
            </a:r>
            <a:r>
              <a:rPr lang="en-US" b="1">
                <a:hlinkClick r:id="rId6"/>
              </a:rPr>
              <a:t>discoveruni@officeforstudents.org.uk</a:t>
            </a:r>
            <a:r>
              <a:rPr lang="en-US" b="1"/>
              <a:t> </a:t>
            </a:r>
            <a:endParaRPr lang="en-US"/>
          </a:p>
          <a:p>
            <a:r>
              <a:rPr lang="en-US" b="1"/>
              <a:t>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18</a:t>
            </a:fld>
            <a:endParaRPr lang="en-GB"/>
          </a:p>
        </p:txBody>
      </p:sp>
    </p:spTree>
    <p:extLst>
      <p:ext uri="{BB962C8B-B14F-4D97-AF65-F5344CB8AC3E}">
        <p14:creationId xmlns:p14="http://schemas.microsoft.com/office/powerpoint/2010/main" val="282763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Activity (20 minutes approx.)</a:t>
            </a:r>
            <a:r>
              <a:rPr lang="en-US"/>
              <a:t>- skills developed: numeracy, critical thinking skills, digital literacy. Equipment required- tablets, laptops or similar. Activity can be done individually or in small groups </a:t>
            </a:r>
          </a:p>
          <a:p>
            <a:r>
              <a:rPr lang="en-US"/>
              <a:t> </a:t>
            </a:r>
          </a:p>
          <a:p>
            <a:r>
              <a:rPr lang="en-US"/>
              <a:t>Intro- Choosing a course at university or college can be a daunting prospect. There is a wealth of information available to help you make the right choice. This activity will show you how to shortlist and compare courses based on factual information on things like entry qualifications, location, how the course is taught, careers prospects as well as views of students who have studied that course. </a:t>
            </a:r>
          </a:p>
          <a:p>
            <a:r>
              <a:rPr lang="en-US" u="sng">
                <a:hlinkClick r:id="rId3"/>
              </a:rPr>
              <a:t>Discover Uni</a:t>
            </a:r>
            <a:r>
              <a:rPr lang="en-US"/>
              <a:t> includes official statistics about higher education courses taken from national surveys and data collected from universities and colleges about all their students. </a:t>
            </a:r>
          </a:p>
          <a:p>
            <a:r>
              <a:rPr lang="en-US"/>
              <a:t>  </a:t>
            </a:r>
          </a:p>
          <a:p>
            <a:r>
              <a:rPr lang="en-US"/>
              <a:t>Go to </a:t>
            </a:r>
            <a:r>
              <a:rPr lang="en-US">
                <a:hlinkClick r:id="rId3"/>
              </a:rPr>
              <a:t>https://discoveruni.gov.uk/</a:t>
            </a:r>
            <a:r>
              <a:rPr lang="en-US"/>
              <a:t> [side box or similar ‘there’s lots of helpful advice and guidance on the site helping you understand if higher education is right for you’] </a:t>
            </a:r>
          </a:p>
          <a:p>
            <a:r>
              <a:rPr lang="en-US"/>
              <a:t>•Got a subject in mind? [alternatively, you could explore a certain subject here] search for a course or subject </a:t>
            </a:r>
          </a:p>
          <a:p>
            <a:r>
              <a:rPr lang="en-US"/>
              <a:t>•You should get a page of search results, you can filter these by university or college, whether you want to study full or part time or perhaps you want to see that courses are near you </a:t>
            </a:r>
          </a:p>
          <a:p>
            <a:r>
              <a:rPr lang="en-US"/>
              <a:t>•Once you have had a look at a few different courses and subjects now  it time to compare some side by side </a:t>
            </a:r>
          </a:p>
          <a:p>
            <a:r>
              <a:rPr lang="en-US"/>
              <a:t>•Check out this video which shows you how to use our comparison tool </a:t>
            </a:r>
            <a:r>
              <a:rPr lang="en-US">
                <a:hlinkClick r:id="rId4"/>
              </a:rPr>
              <a:t>https://youtu.be/dBFzCQgTp8I</a:t>
            </a:r>
            <a:r>
              <a:rPr lang="en-US"/>
              <a:t> or you can read our Guide </a:t>
            </a:r>
            <a:r>
              <a:rPr lang="en-US">
                <a:hlinkClick r:id="rId5"/>
              </a:rPr>
              <a:t>https://discoveruni.gov.uk/about-our-data/guidance-comparing-courses/</a:t>
            </a:r>
            <a:r>
              <a:rPr lang="en-US"/>
              <a:t> </a:t>
            </a:r>
          </a:p>
          <a:p>
            <a:r>
              <a:rPr lang="en-US"/>
              <a:t>•Pick 5 courses and add these as a saved course (not sure how to do this, take a look at the guidance above), remember to also take a look at course page links at the bottom for even more information on things like accommodation and how the course is taught </a:t>
            </a:r>
          </a:p>
          <a:p>
            <a:r>
              <a:rPr lang="en-US"/>
              <a:t>•Once you have your chosen five side by side, try to answer the following questions [NOTE TO TEACHER, THESE CAN BE EDITED TO REFLECT YEAR GROUP] </a:t>
            </a:r>
          </a:p>
          <a:p>
            <a:r>
              <a:rPr lang="en-US"/>
              <a:t>  </a:t>
            </a:r>
          </a:p>
          <a:p>
            <a:r>
              <a:rPr lang="en-US"/>
              <a:t>Research and comprehension, numeric and basic statistical </a:t>
            </a:r>
          </a:p>
          <a:p>
            <a:r>
              <a:rPr lang="en-US"/>
              <a:t>•What kinds of qualifications do students on the course have when they start the course? </a:t>
            </a:r>
          </a:p>
          <a:p>
            <a:r>
              <a:rPr lang="en-US"/>
              <a:t>•How many have a placement year? </a:t>
            </a:r>
          </a:p>
          <a:p>
            <a:r>
              <a:rPr lang="en-US"/>
              <a:t>•How many courses let you study abroad? </a:t>
            </a:r>
          </a:p>
          <a:p>
            <a:r>
              <a:rPr lang="en-US"/>
              <a:t>•Which has the highest student satisfaction rating? How do you know this? </a:t>
            </a:r>
          </a:p>
          <a:p>
            <a:r>
              <a:rPr lang="en-US"/>
              <a:t>•What kinds of jobs do graduates from this course go on to? </a:t>
            </a:r>
          </a:p>
          <a:p>
            <a:r>
              <a:rPr lang="en-US"/>
              <a:t>•Which course has the highest salary after three years? Is this higher or lower than the national average? </a:t>
            </a:r>
          </a:p>
          <a:p>
            <a:r>
              <a:rPr lang="en-US"/>
              <a:t>•Choose your favourite course and explain why you chose this course over the others? </a:t>
            </a:r>
          </a:p>
          <a:p>
            <a:r>
              <a:rPr lang="en-US"/>
              <a:t>  </a:t>
            </a:r>
          </a:p>
          <a:p>
            <a:r>
              <a:rPr lang="en-US" b="1"/>
              <a:t>Notes to teachers </a:t>
            </a:r>
            <a:endParaRPr lang="en-US"/>
          </a:p>
          <a:p>
            <a:r>
              <a:rPr lang="en-US"/>
              <a:t>•</a:t>
            </a:r>
            <a:r>
              <a:rPr lang="en-US" b="1"/>
              <a:t>Here are some key things for your students to consider when making their choices:  These can be found on the course links at the bottom of the course page </a:t>
            </a:r>
            <a:endParaRPr lang="en-US"/>
          </a:p>
          <a:p>
            <a:r>
              <a:rPr lang="en-US"/>
              <a:t>•</a:t>
            </a:r>
            <a:r>
              <a:rPr lang="en-US" b="1"/>
              <a:t>Do they know how the course will be taught? For example, in person, online or a mix of both? </a:t>
            </a:r>
            <a:endParaRPr lang="en-US"/>
          </a:p>
          <a:p>
            <a:r>
              <a:rPr lang="en-US"/>
              <a:t>•</a:t>
            </a:r>
            <a:r>
              <a:rPr lang="en-US" b="1"/>
              <a:t>Do they know what the arrangements are for accommodation at each of their choices? </a:t>
            </a:r>
            <a:endParaRPr lang="en-US"/>
          </a:p>
          <a:p>
            <a:r>
              <a:rPr lang="en-US"/>
              <a:t>•</a:t>
            </a:r>
            <a:r>
              <a:rPr lang="en-US" b="1"/>
              <a:t>If the student is interested in gaining specific skills, does the course they are interested in offer the opportunity to do so – perhaps by providing specialist equipment, laboratory or studio facilities, or opportunities such as field trips? </a:t>
            </a:r>
            <a:endParaRPr lang="en-US"/>
          </a:p>
          <a:p>
            <a:r>
              <a:rPr lang="en-US"/>
              <a:t>•</a:t>
            </a:r>
            <a:r>
              <a:rPr lang="en-US" b="1"/>
              <a:t>Have they thought about opportunities they want to have outside of the course, such as societies, sports clubs, volunteering or study abroad opportunities? Are they available at the university they are interested in? </a:t>
            </a:r>
            <a:endParaRPr lang="en-US"/>
          </a:p>
          <a:p>
            <a:r>
              <a:rPr lang="en-US" b="1"/>
              <a:t>  </a:t>
            </a:r>
            <a:endParaRPr lang="en-US"/>
          </a:p>
          <a:p>
            <a:r>
              <a:rPr lang="en-US" b="1"/>
              <a:t>  </a:t>
            </a:r>
            <a:endParaRPr lang="en-US"/>
          </a:p>
          <a:p>
            <a:r>
              <a:rPr lang="en-US" b="1"/>
              <a:t>Acknowledgements – Discover Uni team – </a:t>
            </a:r>
            <a:r>
              <a:rPr lang="en-US" b="1">
                <a:hlinkClick r:id="rId6"/>
              </a:rPr>
              <a:t>discoveruni@officeforstudents.org.uk</a:t>
            </a:r>
            <a:r>
              <a:rPr lang="en-US" b="1"/>
              <a:t> </a:t>
            </a:r>
            <a:endParaRPr lang="en-US"/>
          </a:p>
          <a:p>
            <a:r>
              <a:rPr lang="en-US" b="1"/>
              <a:t>  </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19</a:t>
            </a:fld>
            <a:endParaRPr lang="en-GB"/>
          </a:p>
        </p:txBody>
      </p:sp>
    </p:spTree>
    <p:extLst>
      <p:ext uri="{BB962C8B-B14F-4D97-AF65-F5344CB8AC3E}">
        <p14:creationId xmlns:p14="http://schemas.microsoft.com/office/powerpoint/2010/main" val="223509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panose="020F0502020204030204"/>
              </a:rPr>
              <a:t>Refer also to the 5 reasons </a:t>
            </a:r>
            <a:r>
              <a:rPr lang="en-GB" dirty="0">
                <a:cs typeface="Calibri" panose="020F0502020204030204"/>
              </a:rPr>
              <a:t>Sociology </a:t>
            </a:r>
            <a:r>
              <a:rPr lang="en-GB">
                <a:cs typeface="Calibri" panose="020F0502020204030204"/>
              </a:rPr>
              <a:t>should be included in the curriculum from P5 of your subject guide:</a:t>
            </a:r>
          </a:p>
          <a:p>
            <a:pPr>
              <a:buFont typeface="Symbol"/>
              <a:buChar char="•"/>
            </a:pPr>
            <a:r>
              <a:rPr lang="en-GB"/>
              <a:t> </a:t>
            </a:r>
            <a:r>
              <a:rPr lang="en-GB" dirty="0"/>
              <a:t>Studying Sociology enriches students’ lives by being able to make better informed decisions about social issues and prepares them for careers in an increasingly diverse world</a:t>
            </a:r>
            <a:endParaRPr lang="en-GB" dirty="0">
              <a:cs typeface="Calibri"/>
            </a:endParaRPr>
          </a:p>
          <a:p>
            <a:pPr>
              <a:buFont typeface="Symbol"/>
              <a:buChar char="•"/>
            </a:pPr>
            <a:r>
              <a:rPr lang="en-GB" dirty="0"/>
              <a:t> Sociology is a forward-thinking subject, always adapting to suit the society it is trying to study and </a:t>
            </a:r>
            <a:r>
              <a:rPr lang="en-GB"/>
              <a:t>helps you </a:t>
            </a:r>
            <a:r>
              <a:rPr lang="en-GB" dirty="0"/>
              <a:t>to understand a wide range </a:t>
            </a:r>
            <a:r>
              <a:rPr lang="en-GB"/>
              <a:t>of </a:t>
            </a:r>
            <a:r>
              <a:rPr lang="en-GB" dirty="0"/>
              <a:t>topics effecting people locally</a:t>
            </a:r>
            <a:r>
              <a:rPr lang="en-GB"/>
              <a:t>, </a:t>
            </a:r>
            <a:r>
              <a:rPr lang="en-GB" dirty="0"/>
              <a:t>nationally </a:t>
            </a:r>
            <a:r>
              <a:rPr lang="en-GB"/>
              <a:t>and </a:t>
            </a:r>
            <a:r>
              <a:rPr lang="en-GB" dirty="0"/>
              <a:t>internationally. </a:t>
            </a:r>
            <a:endParaRPr lang="en-GB" dirty="0">
              <a:cs typeface="Calibri"/>
            </a:endParaRPr>
          </a:p>
          <a:p>
            <a:pPr>
              <a:buFont typeface="Symbol"/>
              <a:buChar char="•"/>
            </a:pPr>
            <a:r>
              <a:rPr lang="en-GB"/>
              <a:t> </a:t>
            </a:r>
            <a:r>
              <a:rPr lang="en-GB" dirty="0"/>
              <a:t>By studying Sociology and moving into a career within government, local community programmes or charities, youth worker, family support. In addition, Sociology supports careers in Law, Medicine and Public Health, Consulting, Finance</a:t>
            </a:r>
            <a:r>
              <a:rPr lang="en-GB"/>
              <a:t>, </a:t>
            </a:r>
            <a:r>
              <a:rPr lang="en-GB" dirty="0"/>
              <a:t>Non-profit </a:t>
            </a:r>
            <a:r>
              <a:rPr lang="en-GB"/>
              <a:t>and </a:t>
            </a:r>
            <a:r>
              <a:rPr lang="en-GB" dirty="0"/>
              <a:t>Public Administration, Social Network Research, Culture, </a:t>
            </a:r>
            <a:r>
              <a:rPr lang="en-GB"/>
              <a:t>and </a:t>
            </a:r>
            <a:r>
              <a:rPr lang="en-GB" dirty="0"/>
              <a:t>the Arts</a:t>
            </a:r>
            <a:endParaRPr lang="en-GB" dirty="0">
              <a:cs typeface="Calibri"/>
            </a:endParaRPr>
          </a:p>
          <a:p>
            <a:pPr>
              <a:buFont typeface="Symbol"/>
              <a:buChar char="•"/>
            </a:pPr>
            <a:r>
              <a:rPr lang="en-GB"/>
              <a:t> Sociology provides a wide range of practical and transferable skills, including critical thinking, analysis, research and communication.</a:t>
            </a:r>
          </a:p>
          <a:p>
            <a:pPr>
              <a:buFont typeface="Symbol"/>
              <a:buChar char="•"/>
            </a:pPr>
            <a:r>
              <a:rPr lang="en-GB"/>
              <a:t> Sociology covers diverse topics (crime, culture, media, politics, identity) and is the perfect accompaniment to a range of other courses like International Relations, Anthropology, Political Science, History, Literature, Cultural Studies, etc</a:t>
            </a:r>
          </a:p>
          <a:p>
            <a:pPr>
              <a:buFont typeface="Arial"/>
              <a:buChar char="•"/>
            </a:pPr>
            <a:endParaRPr lang="en-GB" dirty="0">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2</a:t>
            </a:fld>
            <a:endParaRPr lang="en-GB"/>
          </a:p>
        </p:txBody>
      </p:sp>
    </p:spTree>
    <p:extLst>
      <p:ext uri="{BB962C8B-B14F-4D97-AF65-F5344CB8AC3E}">
        <p14:creationId xmlns:p14="http://schemas.microsoft.com/office/powerpoint/2010/main" val="2827630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Encourage students to identify a job related to your subject that they will be doing in ten years’ time and ask them to present the pathway they took to that role</a:t>
            </a:r>
          </a:p>
          <a:p>
            <a:r>
              <a:rPr lang="en-GB"/>
              <a:t>You may ask them to explore the options available for different pathways before deciding which they prefer</a:t>
            </a:r>
          </a:p>
        </p:txBody>
      </p:sp>
      <p:sp>
        <p:nvSpPr>
          <p:cNvPr id="4" name="Slide Number Placeholder 3"/>
          <p:cNvSpPr>
            <a:spLocks noGrp="1"/>
          </p:cNvSpPr>
          <p:nvPr>
            <p:ph type="sldNum" sz="quarter" idx="5"/>
          </p:nvPr>
        </p:nvSpPr>
        <p:spPr/>
        <p:txBody>
          <a:bodyPr/>
          <a:lstStyle/>
          <a:p>
            <a:fld id="{F0931DAE-8EEE-416B-A7B3-405BE90A67B5}" type="slidenum">
              <a:rPr lang="en-GB" smtClean="0"/>
              <a:t>20</a:t>
            </a:fld>
            <a:endParaRPr lang="en-GB"/>
          </a:p>
        </p:txBody>
      </p:sp>
    </p:spTree>
    <p:extLst>
      <p:ext uri="{BB962C8B-B14F-4D97-AF65-F5344CB8AC3E}">
        <p14:creationId xmlns:p14="http://schemas.microsoft.com/office/powerpoint/2010/main" val="42603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Encourage students to research local options at 16/18 in pathways related to your subject that interest them.</a:t>
            </a:r>
          </a:p>
          <a:p>
            <a:endParaRPr lang="en-GB">
              <a:cs typeface="Calibri" panose="020F0502020204030204"/>
            </a:endParaRPr>
          </a:p>
          <a:p>
            <a:r>
              <a:rPr lang="en-GB"/>
              <a:t>You may ask them to explore the range of options before deciding which they prefer</a:t>
            </a:r>
            <a:endParaRPr lang="en-GB">
              <a:cs typeface="Calibri" panose="020F0502020204030204"/>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21</a:t>
            </a:fld>
            <a:endParaRPr lang="en-GB"/>
          </a:p>
        </p:txBody>
      </p:sp>
    </p:spTree>
    <p:extLst>
      <p:ext uri="{BB962C8B-B14F-4D97-AF65-F5344CB8AC3E}">
        <p14:creationId xmlns:p14="http://schemas.microsoft.com/office/powerpoint/2010/main" val="153538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Encourage students to research and present on roles of interest</a:t>
            </a:r>
          </a:p>
          <a:p>
            <a:r>
              <a:rPr lang="en-GB"/>
              <a:t>Differentiate the content or timings to suit individual needs</a:t>
            </a:r>
          </a:p>
          <a:p>
            <a:endParaRPr lang="en-GB"/>
          </a:p>
          <a:p>
            <a:r>
              <a:rPr lang="en-GB"/>
              <a:t>Encourage them each to add extra information that isn’t likely to be in any other presentation</a:t>
            </a:r>
          </a:p>
          <a:p>
            <a:endParaRPr lang="en-GB"/>
          </a:p>
          <a:p>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22</a:t>
            </a:fld>
            <a:endParaRPr lang="en-GB"/>
          </a:p>
        </p:txBody>
      </p:sp>
    </p:spTree>
    <p:extLst>
      <p:ext uri="{BB962C8B-B14F-4D97-AF65-F5344CB8AC3E}">
        <p14:creationId xmlns:p14="http://schemas.microsoft.com/office/powerpoint/2010/main" val="3755589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Share your own careers story</a:t>
            </a:r>
          </a:p>
          <a:p>
            <a:r>
              <a:rPr lang="en-GB"/>
              <a:t>Perhaps add a few bullet points to mark stages of your career:</a:t>
            </a:r>
          </a:p>
          <a:p>
            <a:r>
              <a:rPr lang="en-GB"/>
              <a:t>School; Next steps etc</a:t>
            </a:r>
          </a:p>
          <a:p>
            <a:r>
              <a:rPr lang="en-GB"/>
              <a:t>Add a photo if you are willing to share!</a:t>
            </a:r>
          </a:p>
          <a:p>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23</a:t>
            </a:fld>
            <a:endParaRPr lang="en-GB"/>
          </a:p>
        </p:txBody>
      </p:sp>
    </p:spTree>
    <p:extLst>
      <p:ext uri="{BB962C8B-B14F-4D97-AF65-F5344CB8AC3E}">
        <p14:creationId xmlns:p14="http://schemas.microsoft.com/office/powerpoint/2010/main" val="1608687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Calibri" panose="020F0502020204030204" pitchFamily="34" charset="0"/>
              </a:rPr>
              <a:t>How to develop Essential Skills in your subject:</a:t>
            </a:r>
            <a:r>
              <a:rPr lang="en-GB" sz="1200" b="0" i="0" dirty="0">
                <a:solidFill>
                  <a:srgbClr val="000000"/>
                </a:solidFill>
                <a:effectLst/>
                <a:latin typeface="Calibri" panose="020F0502020204030204" pitchFamily="34" charset="0"/>
              </a:rPr>
              <a:t> </a:t>
            </a:r>
          </a:p>
          <a:p>
            <a:pPr algn="l" rtl="0" fontAlgn="base"/>
            <a:r>
              <a:rPr lang="en-GB" sz="1200" b="1" i="0" dirty="0">
                <a:solidFill>
                  <a:srgbClr val="000000"/>
                </a:solidFill>
                <a:effectLst/>
                <a:latin typeface="Calibri" panose="020F0502020204030204" pitchFamily="34" charset="0"/>
              </a:rPr>
              <a:t>A critical part of effective careers provision is building students’ essential skills. These are the skills that underpin success in the classroom and the world of work: skills like Creativity, Problem Solving, and  Speaking.  Students need to be able to recognise their skillset and talk about it confidently too. They will probably be using them already in your lessons but this can be a confusing space, with lots of overlapping terminology. </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Calibri" panose="020F0502020204030204" pitchFamily="34" charset="0"/>
              </a:rPr>
              <a:t>The Skills Builder Universal Framework has been developed by CEC, Skills Builder Partnership, Gatsby Foundation and others to address this problem. The Framework breaks down eight essential skills into 16 teachable steps. It outlines a roadmap for progress, giving educators and employers a common language for talking about the skills that are essential for employment.  You can explore the Interactive Framework here: </a:t>
            </a:r>
            <a:r>
              <a:rPr lang="en-GB" sz="1200" b="1" i="0" u="sng" strike="noStrike" dirty="0">
                <a:solidFill>
                  <a:srgbClr val="0563C1"/>
                </a:solidFill>
                <a:effectLst/>
                <a:latin typeface="Calibri" panose="020F0502020204030204" pitchFamily="34" charset="0"/>
                <a:hlinkClick r:id="rId3"/>
              </a:rPr>
              <a:t>https://www.skillsbuilder.org/universal-framework/listening</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Calibri" panose="020F0502020204030204" pitchFamily="34" charset="0"/>
              </a:rPr>
              <a:t>How to use this slide:</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Calibri" panose="020F0502020204030204" pitchFamily="34" charset="0"/>
              </a:rPr>
              <a:t>Follow these links for quick 2min videos “What is this skill?”</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r>
              <a:rPr lang="en-GB" b="1" dirty="0"/>
              <a:t>Speaking</a:t>
            </a:r>
            <a:r>
              <a:rPr lang="en-GB" dirty="0"/>
              <a:t> </a:t>
            </a:r>
            <a:endParaRPr lang="en-GB" dirty="0">
              <a:cs typeface="Calibri"/>
            </a:endParaRPr>
          </a:p>
          <a:p>
            <a:r>
              <a:rPr lang="en-GB" b="1" u="sng" dirty="0">
                <a:hlinkClick r:id="rId4"/>
              </a:rPr>
              <a:t>https://skillsbuilderpartnership.wistia.com/medias/wtx0nr7ju7</a:t>
            </a:r>
            <a:r>
              <a:rPr lang="en-GB" dirty="0"/>
              <a:t> </a:t>
            </a:r>
            <a:endParaRPr lang="en-GB" dirty="0">
              <a:cs typeface="Calibri"/>
            </a:endParaRPr>
          </a:p>
          <a:p>
            <a:pPr algn="l"/>
            <a:r>
              <a:rPr lang="en-GB" sz="1200" b="1" i="0" dirty="0">
                <a:solidFill>
                  <a:srgbClr val="000000"/>
                </a:solidFill>
                <a:effectLst/>
                <a:latin typeface="Calibri"/>
                <a:cs typeface="Calibri"/>
              </a:rPr>
              <a:t>Listening</a:t>
            </a:r>
            <a:r>
              <a:rPr lang="en-GB" sz="1200" b="0" i="0" dirty="0">
                <a:solidFill>
                  <a:srgbClr val="000000"/>
                </a:solidFill>
                <a:effectLst/>
                <a:latin typeface="Calibri"/>
                <a:cs typeface="Calibri"/>
              </a:rPr>
              <a:t> </a:t>
            </a:r>
            <a:endParaRPr lang="en-GB" sz="1200" b="0" i="0" dirty="0">
              <a:solidFill>
                <a:srgbClr val="000000"/>
              </a:solidFill>
              <a:effectLst/>
              <a:latin typeface="Segoe UI"/>
              <a:cs typeface="Segoe UI"/>
            </a:endParaRPr>
          </a:p>
          <a:p>
            <a:pPr algn="l" rtl="0" fontAlgn="base"/>
            <a:r>
              <a:rPr lang="en-GB" sz="1200" b="1" i="0" u="sng" strike="noStrike" dirty="0">
                <a:solidFill>
                  <a:srgbClr val="0563C1"/>
                </a:solidFill>
                <a:effectLst/>
                <a:latin typeface="Calibri" panose="020F0502020204030204" pitchFamily="34" charset="0"/>
                <a:hlinkClick r:id="rId5"/>
              </a:rPr>
              <a:t>https://skillsbuilderpartnership.wistia.com/medias/nap68tblh1</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r>
              <a:rPr lang="en-GB" b="1" dirty="0"/>
              <a:t>Staying Positive</a:t>
            </a:r>
            <a:r>
              <a:rPr lang="en-GB" dirty="0"/>
              <a:t> </a:t>
            </a:r>
            <a:endParaRPr lang="en-GB" dirty="0">
              <a:cs typeface="Calibri"/>
            </a:endParaRPr>
          </a:p>
          <a:p>
            <a:r>
              <a:rPr lang="en-GB" b="1" u="sng" dirty="0">
                <a:hlinkClick r:id="rId6"/>
              </a:rPr>
              <a:t>https://skillsbuilderpartnership.wistia.com/medias/dzwf6mz7k4</a:t>
            </a:r>
            <a:r>
              <a:rPr lang="en-GB" dirty="0"/>
              <a:t> </a:t>
            </a:r>
            <a:endParaRPr lang="en-GB" dirty="0">
              <a:cs typeface="Calibri"/>
            </a:endParaRPr>
          </a:p>
          <a:p>
            <a:endParaRPr lang="en-GB" b="1" dirty="0">
              <a:solidFill>
                <a:srgbClr val="000000"/>
              </a:solidFill>
              <a:latin typeface="Calibri"/>
              <a:cs typeface="Calibri"/>
            </a:endParaRPr>
          </a:p>
          <a:p>
            <a:pPr algn="l"/>
            <a:r>
              <a:rPr lang="en-GB" sz="1200" b="1" i="0" dirty="0">
                <a:solidFill>
                  <a:srgbClr val="000000"/>
                </a:solidFill>
                <a:effectLst/>
                <a:latin typeface="Calibri"/>
                <a:cs typeface="Calibri"/>
              </a:rPr>
              <a:t>Problem Solving</a:t>
            </a:r>
            <a:r>
              <a:rPr lang="en-GB" sz="1200" b="0" i="0" dirty="0">
                <a:solidFill>
                  <a:srgbClr val="000000"/>
                </a:solidFill>
                <a:effectLst/>
                <a:latin typeface="Calibri"/>
                <a:cs typeface="Calibri"/>
              </a:rPr>
              <a:t> </a:t>
            </a:r>
            <a:endParaRPr lang="en-GB" sz="1200" b="0" i="0">
              <a:solidFill>
                <a:srgbClr val="000000"/>
              </a:solidFill>
              <a:effectLst/>
              <a:latin typeface="Calibri"/>
              <a:cs typeface="Calibri"/>
            </a:endParaRPr>
          </a:p>
          <a:p>
            <a:pPr algn="l" rtl="0" fontAlgn="base"/>
            <a:r>
              <a:rPr lang="en-GB" sz="1200" b="1" i="0" u="sng" strike="noStrike" dirty="0">
                <a:solidFill>
                  <a:srgbClr val="0563C1"/>
                </a:solidFill>
                <a:effectLst/>
                <a:latin typeface="Calibri" panose="020F0502020204030204" pitchFamily="34" charset="0"/>
                <a:hlinkClick r:id="rId7"/>
              </a:rPr>
              <a:t>https://skillsbuilderpartnership.wistia.com/medias/folu9nyiog</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Calibri" panose="020F0502020204030204" pitchFamily="34" charset="0"/>
              </a:rPr>
              <a:t>Creativity</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u="sng" strike="noStrike" dirty="0">
                <a:solidFill>
                  <a:srgbClr val="0563C1"/>
                </a:solidFill>
                <a:effectLst/>
                <a:latin typeface="Calibri" panose="020F0502020204030204" pitchFamily="34" charset="0"/>
                <a:hlinkClick r:id="rId8"/>
              </a:rPr>
              <a:t>https://skillsbuilderpartnership.wistia.com/medias/1ailu2bpod</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Calibri" panose="020F0502020204030204" pitchFamily="34" charset="0"/>
              </a:rPr>
              <a:t>Aiming High</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u="sng" strike="noStrike" dirty="0">
                <a:solidFill>
                  <a:srgbClr val="0563C1"/>
                </a:solidFill>
                <a:effectLst/>
                <a:latin typeface="Calibri" panose="020F0502020204030204" pitchFamily="34" charset="0"/>
                <a:hlinkClick r:id="rId9"/>
              </a:rPr>
              <a:t>https://skillsbuilderpartnership.wistia.com/medias/67f4qr5jod</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Calibri" panose="020F0502020204030204" pitchFamily="34" charset="0"/>
              </a:rPr>
              <a:t>Leadership</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u="sng" strike="noStrike" dirty="0">
                <a:solidFill>
                  <a:srgbClr val="0563C1"/>
                </a:solidFill>
                <a:effectLst/>
                <a:latin typeface="Calibri" panose="020F0502020204030204" pitchFamily="34" charset="0"/>
                <a:hlinkClick r:id="rId10"/>
              </a:rPr>
              <a:t>https://skillsbuilderpartnership.wistia.com/medias/ke09jw6nvi</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Calibri" panose="020F0502020204030204" pitchFamily="34" charset="0"/>
              </a:rPr>
              <a:t>Teamwork</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u="sng" strike="noStrike" dirty="0">
                <a:solidFill>
                  <a:srgbClr val="0563C1"/>
                </a:solidFill>
                <a:effectLst/>
                <a:latin typeface="Calibri" panose="020F0502020204030204" pitchFamily="34" charset="0"/>
                <a:hlinkClick r:id="rId11"/>
              </a:rPr>
              <a:t>https://skillsbuilderpartnership.wistia.com/medias/5crnmxtndt</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Calibri" panose="020F0502020204030204" pitchFamily="34" charset="0"/>
              </a:rPr>
              <a:t> </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Calibri" panose="020F0502020204030204" pitchFamily="34" charset="0"/>
              </a:rPr>
              <a:t>Use the links on the slide to access Short Lessons for your subject/key stage. </a:t>
            </a:r>
            <a:r>
              <a:rPr lang="en-GB" sz="1200" b="0" i="0" dirty="0">
                <a:solidFill>
                  <a:srgbClr val="000000"/>
                </a:solidFill>
                <a:effectLst/>
                <a:latin typeface="Calibri" panose="020F0502020204030204" pitchFamily="34" charset="0"/>
              </a:rPr>
              <a:t>We have highlighted 3 essential skills that are likely to come up in your lessons, and included links to Short Lessons pitched appropriately for each Key Stage. These Short Lessons are perfect for pastoral time and starters/plenaries. You can register here to access these and many other resources: </a:t>
            </a:r>
            <a:r>
              <a:rPr lang="en-GB" sz="1200" b="1" i="0" u="sng" strike="noStrike" dirty="0">
                <a:solidFill>
                  <a:srgbClr val="0563C1"/>
                </a:solidFill>
                <a:effectLst/>
                <a:latin typeface="Calibri" panose="020F0502020204030204" pitchFamily="34" charset="0"/>
                <a:hlinkClick r:id="rId12"/>
              </a:rPr>
              <a:t>https://hub.skillsbuilder.org/account/login/</a:t>
            </a:r>
            <a:r>
              <a:rPr lang="en-GB" sz="1200" b="1" i="0" dirty="0">
                <a:solidFill>
                  <a:srgbClr val="000000"/>
                </a:solidFill>
                <a:effectLst/>
                <a:latin typeface="Calibri" panose="020F0502020204030204" pitchFamily="34" charset="0"/>
              </a:rPr>
              <a:t> </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Calibri" panose="020F0502020204030204" pitchFamily="34" charset="0"/>
              </a:rPr>
              <a:t>You can also access our inclusive learning resource pack, </a:t>
            </a:r>
            <a:r>
              <a:rPr lang="en-GB" sz="1200" b="0" i="0" dirty="0">
                <a:solidFill>
                  <a:srgbClr val="000000"/>
                </a:solidFill>
                <a:effectLst/>
                <a:latin typeface="Calibri" panose="020F0502020204030204" pitchFamily="34" charset="0"/>
              </a:rPr>
              <a:t>packed full of resources to support students with additional needs to develop their essential skills: </a:t>
            </a:r>
            <a:r>
              <a:rPr lang="en-GB" sz="1200" b="1" i="0" u="sng" strike="noStrike" dirty="0">
                <a:solidFill>
                  <a:srgbClr val="0563C1"/>
                </a:solidFill>
                <a:effectLst/>
                <a:latin typeface="Calibri" panose="020F0502020204030204" pitchFamily="34" charset="0"/>
                <a:hlinkClick r:id="rId13"/>
              </a:rPr>
              <a:t>https://hub.skillsbuilder.org/training-area/inclusive-learning-resource-pack/</a:t>
            </a:r>
            <a:r>
              <a:rPr lang="en-GB" sz="12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Calibri" panose="020F0502020204030204" pitchFamily="34" charset="0"/>
              </a:rPr>
              <a:t>Encourage students to reflect on and build their essential skills independently via the online reflection tool at Skills Builder Benchmark (</a:t>
            </a:r>
            <a:r>
              <a:rPr lang="en-GB" sz="1200" b="1" i="0" u="sng" strike="noStrike" dirty="0">
                <a:solidFill>
                  <a:srgbClr val="0563C1"/>
                </a:solidFill>
                <a:effectLst/>
                <a:latin typeface="Calibri" panose="020F0502020204030204" pitchFamily="34" charset="0"/>
                <a:hlinkClick r:id="rId14"/>
              </a:rPr>
              <a:t>https://www.skillsbuilder.org/benchmark</a:t>
            </a:r>
            <a:r>
              <a:rPr lang="en-GB" sz="1200" b="1" i="0" dirty="0">
                <a:solidFill>
                  <a:srgbClr val="000000"/>
                </a:solidFill>
                <a:effectLst/>
                <a:latin typeface="Calibri" panose="020F0502020204030204" pitchFamily="34" charset="0"/>
              </a:rPr>
              <a:t>) and through interactive, online modules at Skills Builder Launchpad (</a:t>
            </a:r>
            <a:r>
              <a:rPr lang="en-GB" sz="1200" b="1" i="0" u="sng" strike="noStrike" dirty="0">
                <a:solidFill>
                  <a:srgbClr val="0563C1"/>
                </a:solidFill>
                <a:effectLst/>
                <a:latin typeface="Calibri" panose="020F0502020204030204" pitchFamily="34" charset="0"/>
                <a:hlinkClick r:id="rId15"/>
              </a:rPr>
              <a:t>https://launchpad.skillsbuilder.org/</a:t>
            </a:r>
            <a:r>
              <a:rPr lang="en-GB" sz="1200" b="1" i="0" dirty="0">
                <a:solidFill>
                  <a:srgbClr val="000000"/>
                </a:solidFill>
                <a:effectLst/>
                <a:latin typeface="Calibri" panose="020F0502020204030204" pitchFamily="34" charset="0"/>
              </a:rPr>
              <a:t>).</a:t>
            </a:r>
            <a:endParaRPr lang="en-GB" sz="12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24</a:t>
            </a:fld>
            <a:endParaRPr lang="en-GB"/>
          </a:p>
        </p:txBody>
      </p:sp>
    </p:spTree>
    <p:extLst>
      <p:ext uri="{BB962C8B-B14F-4D97-AF65-F5344CB8AC3E}">
        <p14:creationId xmlns:p14="http://schemas.microsoft.com/office/powerpoint/2010/main" val="842776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to </a:t>
            </a:r>
            <a:r>
              <a:rPr lang="en-US">
                <a:hlinkClick r:id="rId3"/>
              </a:rPr>
              <a:t>https://www.skillsbuilder.org/universal-framework</a:t>
            </a:r>
            <a:endParaRPr lang="en-US"/>
          </a:p>
          <a:p>
            <a:r>
              <a:rPr lang="en-US">
                <a:cs typeface="Calibri" panose="020F0502020204030204"/>
              </a:rPr>
              <a:t>Speaking: </a:t>
            </a:r>
            <a:r>
              <a:rPr lang="en-US">
                <a:hlinkClick r:id="rId4"/>
              </a:rPr>
              <a:t>https://www.skillsbuilder.org/universal-framework/speaking</a:t>
            </a:r>
            <a:endParaRPr lang="en-US">
              <a:cs typeface="Calibri"/>
              <a:hlinkClick r:id="rId4"/>
            </a:endParaRPr>
          </a:p>
          <a:p>
            <a:endParaRPr lang="en-US">
              <a:cs typeface="Calibri"/>
            </a:endParaRPr>
          </a:p>
          <a:p>
            <a:r>
              <a:rPr lang="en-US"/>
              <a:t>Click on step 6 'build it' as a starting point.</a:t>
            </a:r>
            <a:endParaRPr lang="en-US">
              <a:cs typeface="Calibri"/>
            </a:endParaRPr>
          </a:p>
          <a:p>
            <a:endParaRPr lang="en-US"/>
          </a:p>
          <a:p>
            <a:r>
              <a:rPr lang="en-US"/>
              <a:t>Read the information provided </a:t>
            </a:r>
            <a:endParaRPr lang="en-US">
              <a:cs typeface="Calibri"/>
            </a:endParaRPr>
          </a:p>
          <a:p>
            <a:r>
              <a:rPr lang="en-US"/>
              <a:t>Read 'Building Blocks'</a:t>
            </a:r>
            <a:endParaRPr lang="en-US">
              <a:cs typeface="Calibri"/>
            </a:endParaRPr>
          </a:p>
          <a:p>
            <a:r>
              <a:rPr lang="en-US"/>
              <a:t>Try and answer the 'Reflective Questions'</a:t>
            </a:r>
            <a:endParaRPr lang="en-US">
              <a:cs typeface="Calibri"/>
            </a:endParaRPr>
          </a:p>
          <a:p>
            <a:r>
              <a:rPr lang="en-US"/>
              <a:t>You can also read the summary provided</a:t>
            </a:r>
            <a:endParaRPr lang="en-US">
              <a:cs typeface="Calibri"/>
            </a:endParaRPr>
          </a:p>
          <a:p>
            <a:endParaRPr lang="en-US"/>
          </a:p>
          <a:p>
            <a:r>
              <a:rPr lang="en-US"/>
              <a:t>If you feel you can do this then place a tick in the box </a:t>
            </a:r>
            <a:endParaRPr lang="en-US">
              <a:cs typeface="Calibri"/>
            </a:endParaRPr>
          </a:p>
          <a:p>
            <a:endParaRPr lang="en-US"/>
          </a:p>
          <a:p>
            <a:r>
              <a:rPr lang="en-US"/>
              <a:t>Repeat this until you have reached your limit.</a:t>
            </a:r>
            <a:endParaRPr lang="en-US">
              <a:cs typeface="Calibri"/>
            </a:endParaRPr>
          </a:p>
          <a:p>
            <a:endParaRPr lang="en-US"/>
          </a:p>
          <a:p>
            <a:r>
              <a:rPr lang="en-US"/>
              <a:t>Now you should be able to complete the two boxes: My Strength (s) and My area (s) of development</a:t>
            </a:r>
            <a:endParaRPr lang="en-US">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25</a:t>
            </a:fld>
            <a:endParaRPr lang="en-GB"/>
          </a:p>
        </p:txBody>
      </p:sp>
    </p:spTree>
    <p:extLst>
      <p:ext uri="{BB962C8B-B14F-4D97-AF65-F5344CB8AC3E}">
        <p14:creationId xmlns:p14="http://schemas.microsoft.com/office/powerpoint/2010/main" val="2703048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to </a:t>
            </a:r>
            <a:r>
              <a:rPr lang="en-US">
                <a:hlinkClick r:id="rId3"/>
              </a:rPr>
              <a:t>https://www.skillsbuilder.org/universal-framework</a:t>
            </a:r>
            <a:endParaRPr lang="en-US"/>
          </a:p>
          <a:p>
            <a:r>
              <a:rPr lang="en-US">
                <a:cs typeface="Calibri" panose="020F0502020204030204"/>
              </a:rPr>
              <a:t>Listening: </a:t>
            </a:r>
            <a:r>
              <a:rPr lang="en-US">
                <a:hlinkClick r:id="rId4"/>
              </a:rPr>
              <a:t>https://www.skillsbuilder.org/universal-framework/listening</a:t>
            </a:r>
            <a:endParaRPr lang="en-US">
              <a:cs typeface="Calibri"/>
              <a:hlinkClick r:id="rId4"/>
            </a:endParaRPr>
          </a:p>
          <a:p>
            <a:endParaRPr lang="en-US">
              <a:cs typeface="Calibri"/>
            </a:endParaRPr>
          </a:p>
          <a:p>
            <a:r>
              <a:rPr lang="en-US"/>
              <a:t>Click on step 6 'build it' as a starting point.</a:t>
            </a:r>
            <a:endParaRPr lang="en-US">
              <a:cs typeface="Calibri"/>
            </a:endParaRPr>
          </a:p>
          <a:p>
            <a:endParaRPr lang="en-US"/>
          </a:p>
          <a:p>
            <a:r>
              <a:rPr lang="en-US"/>
              <a:t>Read the information provided </a:t>
            </a:r>
            <a:endParaRPr lang="en-US">
              <a:cs typeface="Calibri"/>
            </a:endParaRPr>
          </a:p>
          <a:p>
            <a:r>
              <a:rPr lang="en-US"/>
              <a:t>Read 'Building Blocks'</a:t>
            </a:r>
            <a:endParaRPr lang="en-US">
              <a:cs typeface="Calibri"/>
            </a:endParaRPr>
          </a:p>
          <a:p>
            <a:r>
              <a:rPr lang="en-US"/>
              <a:t>Try and answer the 'Reflective Questions'</a:t>
            </a:r>
            <a:endParaRPr lang="en-US">
              <a:cs typeface="Calibri"/>
            </a:endParaRPr>
          </a:p>
          <a:p>
            <a:r>
              <a:rPr lang="en-US"/>
              <a:t>You can also read the summary provided</a:t>
            </a:r>
            <a:endParaRPr lang="en-US">
              <a:cs typeface="Calibri"/>
            </a:endParaRPr>
          </a:p>
          <a:p>
            <a:endParaRPr lang="en-US"/>
          </a:p>
          <a:p>
            <a:r>
              <a:rPr lang="en-US"/>
              <a:t>If you feel you can do this then place a tick in the box </a:t>
            </a:r>
            <a:endParaRPr lang="en-US">
              <a:cs typeface="Calibri"/>
            </a:endParaRPr>
          </a:p>
          <a:p>
            <a:endParaRPr lang="en-US"/>
          </a:p>
          <a:p>
            <a:r>
              <a:rPr lang="en-US"/>
              <a:t>Repeat this until you have reached your limit.</a:t>
            </a:r>
            <a:endParaRPr lang="en-US">
              <a:cs typeface="Calibri"/>
            </a:endParaRPr>
          </a:p>
          <a:p>
            <a:endParaRPr lang="en-US"/>
          </a:p>
          <a:p>
            <a:r>
              <a:rPr lang="en-US"/>
              <a:t>Now you should be able to complete the two boxes: My Strength (s) and My area (s) of development</a:t>
            </a:r>
            <a:endParaRPr lang="en-US">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26</a:t>
            </a:fld>
            <a:endParaRPr lang="en-GB"/>
          </a:p>
        </p:txBody>
      </p:sp>
    </p:spTree>
    <p:extLst>
      <p:ext uri="{BB962C8B-B14F-4D97-AF65-F5344CB8AC3E}">
        <p14:creationId xmlns:p14="http://schemas.microsoft.com/office/powerpoint/2010/main" val="1832892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Go to </a:t>
            </a:r>
            <a:r>
              <a:rPr lang="en-US">
                <a:hlinkClick r:id="rId3"/>
              </a:rPr>
              <a:t>https://www.skillsbuilder.org/universal-framework</a:t>
            </a:r>
            <a:endParaRPr lang="en-US">
              <a:ea typeface="Calibri"/>
              <a:cs typeface="Calibri"/>
            </a:endParaRPr>
          </a:p>
          <a:p>
            <a:r>
              <a:rPr lang="en-US">
                <a:ea typeface="Calibri"/>
                <a:cs typeface="Calibri"/>
              </a:rPr>
              <a:t>Staying Positive: </a:t>
            </a:r>
            <a:r>
              <a:rPr lang="en-US">
                <a:hlinkClick r:id="rId4"/>
              </a:rPr>
              <a:t>https://www.skillsbuilder.org/universal-framework/staying-positive</a:t>
            </a:r>
            <a:endParaRPr lang="en-US">
              <a:cs typeface="Calibri"/>
              <a:hlinkClick r:id="rId4"/>
            </a:endParaRPr>
          </a:p>
          <a:p>
            <a:endParaRPr lang="en-US">
              <a:ea typeface="Calibri"/>
              <a:cs typeface="Calibri"/>
            </a:endParaRPr>
          </a:p>
          <a:p>
            <a:r>
              <a:rPr lang="en-US">
                <a:ea typeface="Calibri"/>
                <a:cs typeface="Calibri"/>
              </a:rPr>
              <a:t>Click on step 6 'build it' as a starting point.</a:t>
            </a:r>
          </a:p>
          <a:p>
            <a:endParaRPr lang="en-US">
              <a:ea typeface="Calibri"/>
              <a:cs typeface="Calibri"/>
            </a:endParaRPr>
          </a:p>
          <a:p>
            <a:r>
              <a:rPr lang="en-US">
                <a:ea typeface="Calibri"/>
                <a:cs typeface="Calibri"/>
              </a:rPr>
              <a:t>Read the information provided </a:t>
            </a:r>
          </a:p>
          <a:p>
            <a:r>
              <a:rPr lang="en-US">
                <a:ea typeface="Calibri"/>
                <a:cs typeface="Calibri"/>
              </a:rPr>
              <a:t>Read 'Building Blocks'</a:t>
            </a:r>
          </a:p>
          <a:p>
            <a:r>
              <a:rPr lang="en-US">
                <a:ea typeface="Calibri"/>
                <a:cs typeface="Calibri"/>
              </a:rPr>
              <a:t>Try and answer the 'Reflective Questions'</a:t>
            </a:r>
          </a:p>
          <a:p>
            <a:r>
              <a:rPr lang="en-US">
                <a:ea typeface="Calibri"/>
                <a:cs typeface="Calibri"/>
              </a:rPr>
              <a:t>You can also read the summary provided</a:t>
            </a:r>
          </a:p>
          <a:p>
            <a:endParaRPr lang="en-US">
              <a:ea typeface="Calibri"/>
              <a:cs typeface="Calibri"/>
            </a:endParaRPr>
          </a:p>
          <a:p>
            <a:r>
              <a:rPr lang="en-US">
                <a:ea typeface="Calibri"/>
                <a:cs typeface="Calibri"/>
              </a:rPr>
              <a:t>If you feel you can do this then place a tick in the box </a:t>
            </a:r>
          </a:p>
          <a:p>
            <a:endParaRPr lang="en-US">
              <a:ea typeface="Calibri"/>
              <a:cs typeface="Calibri"/>
            </a:endParaRPr>
          </a:p>
          <a:p>
            <a:r>
              <a:rPr lang="en-US">
                <a:ea typeface="Calibri"/>
                <a:cs typeface="Calibri"/>
              </a:rPr>
              <a:t>Repeat this until you have reached your limit.</a:t>
            </a:r>
          </a:p>
          <a:p>
            <a:endParaRPr lang="en-US">
              <a:ea typeface="Calibri"/>
              <a:cs typeface="Calibri"/>
            </a:endParaRPr>
          </a:p>
          <a:p>
            <a:r>
              <a:rPr lang="en-US">
                <a:ea typeface="Calibri"/>
                <a:cs typeface="Calibri"/>
              </a:rPr>
              <a:t>Now you should be able to complete the two boxes: My Strength (s) and My area (s) of development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27</a:t>
            </a:fld>
            <a:endParaRPr lang="en-GB"/>
          </a:p>
        </p:txBody>
      </p:sp>
    </p:spTree>
    <p:extLst>
      <p:ext uri="{BB962C8B-B14F-4D97-AF65-F5344CB8AC3E}">
        <p14:creationId xmlns:p14="http://schemas.microsoft.com/office/powerpoint/2010/main" val="1590871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931DAE-8EEE-416B-A7B3-405BE90A67B5}" type="slidenum">
              <a:rPr lang="en-GB" smtClean="0"/>
              <a:t>28</a:t>
            </a:fld>
            <a:endParaRPr lang="en-GB"/>
          </a:p>
        </p:txBody>
      </p:sp>
    </p:spTree>
    <p:extLst>
      <p:ext uri="{BB962C8B-B14F-4D97-AF65-F5344CB8AC3E}">
        <p14:creationId xmlns:p14="http://schemas.microsoft.com/office/powerpoint/2010/main" val="113762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ffectLst/>
              </a:rPr>
              <a:t>Jobs that use</a:t>
            </a:r>
            <a:r>
              <a:rPr lang="en-GB"/>
              <a:t> </a:t>
            </a:r>
            <a:r>
              <a:rPr lang="en-GB" dirty="0"/>
              <a:t>Sociology</a:t>
            </a:r>
            <a:r>
              <a:rPr lang="en-GB" dirty="0">
                <a:effectLst/>
              </a:rPr>
              <a:t> </a:t>
            </a:r>
            <a:r>
              <a:rPr lang="en-GB" dirty="0" err="1"/>
              <a:t>iCould</a:t>
            </a:r>
            <a:r>
              <a:rPr lang="en-GB">
                <a:effectLst/>
              </a:rPr>
              <a:t>:</a:t>
            </a:r>
            <a:r>
              <a:rPr lang="en-GB"/>
              <a:t> </a:t>
            </a:r>
            <a:r>
              <a:rPr lang="en-GB" dirty="0">
                <a:effectLst/>
                <a:hlinkClick r:id="rId3"/>
              </a:rPr>
              <a:t>https://</a:t>
            </a:r>
            <a:r>
              <a:rPr lang="en-GB" dirty="0">
                <a:hlinkClick r:id="rId3"/>
              </a:rPr>
              <a:t>icould</a:t>
            </a:r>
            <a:r>
              <a:rPr lang="en-GB" dirty="0">
                <a:effectLst/>
                <a:hlinkClick r:id="rId3"/>
              </a:rPr>
              <a:t>.</a:t>
            </a:r>
            <a:r>
              <a:rPr lang="en-GB" dirty="0">
                <a:hlinkClick r:id="rId3"/>
              </a:rPr>
              <a:t>com</a:t>
            </a:r>
            <a:r>
              <a:rPr lang="en-GB" dirty="0">
                <a:effectLst/>
                <a:hlinkClick r:id="rId3"/>
              </a:rPr>
              <a:t>/</a:t>
            </a:r>
            <a:r>
              <a:rPr lang="en-GB" dirty="0">
                <a:hlinkClick r:id="rId3"/>
              </a:rPr>
              <a:t>explore/categories/subject</a:t>
            </a:r>
            <a:r>
              <a:rPr lang="en-GB" dirty="0">
                <a:effectLst/>
                <a:hlinkClick r:id="rId3"/>
              </a:rPr>
              <a:t>/</a:t>
            </a:r>
            <a:r>
              <a:rPr lang="en-GB" dirty="0">
                <a:hlinkClick r:id="rId3"/>
              </a:rPr>
              <a:t>sociology</a:t>
            </a:r>
            <a:endParaRPr lang="en-GB" sz="1200">
              <a:effectLst/>
              <a:latin typeface="Calibri"/>
              <a:ea typeface="Calibri" panose="020F0502020204030204" pitchFamily="34" charset="0"/>
              <a:cs typeface="Calibri"/>
            </a:endParaRPr>
          </a:p>
          <a:p>
            <a:pPr marL="0" lvl="0" indent="0">
              <a:buFontTx/>
              <a:buNone/>
            </a:pPr>
            <a:endParaRPr lang="en-GB" sz="1200" dirty="0">
              <a:effectLst/>
              <a:latin typeface="Calibri" panose="020F0502020204030204" pitchFamily="34" charset="0"/>
              <a:ea typeface="Calibri" panose="020F0502020204030204" pitchFamily="34" charset="0"/>
              <a:cs typeface="Calibri"/>
            </a:endParaRPr>
          </a:p>
          <a:p>
            <a:pPr marL="0" lvl="0" indent="0">
              <a:lnSpc>
                <a:spcPct val="107000"/>
              </a:lnSpc>
              <a:spcAft>
                <a:spcPts val="800"/>
              </a:spcAft>
              <a:buFont typeface="Symbol" panose="05050102010706020507" pitchFamily="18" charset="2"/>
              <a:buNone/>
            </a:pPr>
            <a:r>
              <a:rPr lang="en-GB" sz="1200" b="1">
                <a:effectLst/>
                <a:latin typeface="Calibri"/>
                <a:ea typeface="Calibri"/>
                <a:cs typeface="Calibri"/>
              </a:rPr>
              <a:t>Activity Ideas:</a:t>
            </a:r>
          </a:p>
          <a:p>
            <a:pPr marL="0" lvl="0" indent="0">
              <a:lnSpc>
                <a:spcPct val="107000"/>
              </a:lnSpc>
              <a:spcAft>
                <a:spcPts val="800"/>
              </a:spcAft>
              <a:buFont typeface="Symbol" panose="05050102010706020507" pitchFamily="18" charset="2"/>
              <a:buNone/>
            </a:pPr>
            <a:r>
              <a:rPr lang="en-GB" sz="1200">
                <a:effectLst/>
                <a:latin typeface="Calibri"/>
                <a:ea typeface="Calibri"/>
                <a:cs typeface="Calibri"/>
              </a:rPr>
              <a:t>Ahead of revealing content of slide, encourage students to think about as many roles linked to your subject as they can in pairs/groups</a:t>
            </a:r>
          </a:p>
          <a:p>
            <a:pPr marL="0" lvl="0" indent="0">
              <a:lnSpc>
                <a:spcPct val="107000"/>
              </a:lnSpc>
              <a:spcAft>
                <a:spcPts val="800"/>
              </a:spcAft>
              <a:buFont typeface="Symbol" panose="05050102010706020507" pitchFamily="18" charset="2"/>
              <a:buNone/>
            </a:pPr>
            <a:r>
              <a:rPr lang="en-GB" sz="1200">
                <a:effectLst/>
                <a:latin typeface="Calibri"/>
                <a:ea typeface="Calibri"/>
                <a:cs typeface="Calibri"/>
              </a:rPr>
              <a:t>Encourage students to engage with specific videos/profiles or direct students to specific roles/careers to predict, research and reflect on:</a:t>
            </a:r>
          </a:p>
          <a:p>
            <a:pPr marL="0" lvl="0" indent="0">
              <a:lnSpc>
                <a:spcPct val="107000"/>
              </a:lnSpc>
              <a:spcAft>
                <a:spcPts val="800"/>
              </a:spcAft>
              <a:buFont typeface="Symbol" panose="05050102010706020507" pitchFamily="18" charset="2"/>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1200">
                <a:effectLst/>
                <a:latin typeface="Calibri"/>
                <a:ea typeface="Calibri"/>
                <a:cs typeface="Calibri"/>
              </a:rPr>
              <a:t>Pathways</a:t>
            </a:r>
          </a:p>
          <a:p>
            <a:pPr marL="171450" lvl="0" indent="-171450">
              <a:lnSpc>
                <a:spcPct val="107000"/>
              </a:lnSpc>
              <a:spcAft>
                <a:spcPts val="800"/>
              </a:spcAft>
              <a:buFont typeface="Arial" panose="020B0604020202020204" pitchFamily="34" charset="0"/>
              <a:buChar char="•"/>
            </a:pPr>
            <a:r>
              <a:rPr lang="en-GB" sz="1200">
                <a:effectLst/>
                <a:latin typeface="Calibri"/>
                <a:ea typeface="Calibri"/>
                <a:cs typeface="Calibri"/>
              </a:rPr>
              <a:t>Essential Skills</a:t>
            </a:r>
          </a:p>
          <a:p>
            <a:pPr marL="171450" lvl="0" indent="-171450">
              <a:lnSpc>
                <a:spcPct val="107000"/>
              </a:lnSpc>
              <a:spcAft>
                <a:spcPts val="800"/>
              </a:spcAft>
              <a:buFont typeface="Arial" panose="020B0604020202020204" pitchFamily="34" charset="0"/>
              <a:buChar char="•"/>
            </a:pPr>
            <a:r>
              <a:rPr lang="en-GB" sz="1200">
                <a:effectLst/>
                <a:latin typeface="Calibri"/>
                <a:ea typeface="Calibri"/>
                <a:cs typeface="Calibri"/>
              </a:rPr>
              <a:t>Wages/Work Conditions</a:t>
            </a:r>
          </a:p>
          <a:p>
            <a:pPr marL="171450" indent="-171450">
              <a:lnSpc>
                <a:spcPct val="107000"/>
              </a:lnSpc>
              <a:spcAft>
                <a:spcPts val="800"/>
              </a:spcAft>
              <a:buFont typeface="Arial" panose="020B0604020202020204" pitchFamily="34" charset="0"/>
              <a:buChar char="•"/>
            </a:pPr>
            <a:r>
              <a:rPr lang="en-GB" sz="1200">
                <a:effectLst/>
                <a:latin typeface="Calibri"/>
                <a:ea typeface="Calibri"/>
                <a:cs typeface="Calibri"/>
              </a:rPr>
              <a:t>Why they might like/not like </a:t>
            </a:r>
            <a:r>
              <a:rPr lang="en-GB">
                <a:latin typeface="Calibri"/>
                <a:ea typeface="Calibri"/>
                <a:cs typeface="Calibri"/>
              </a:rPr>
              <a:t>in a particular</a:t>
            </a:r>
            <a:r>
              <a:rPr lang="en-GB" sz="1200">
                <a:effectLst/>
                <a:latin typeface="Calibri"/>
                <a:ea typeface="Calibri"/>
                <a:cs typeface="Calibri"/>
              </a:rPr>
              <a:t> role?</a:t>
            </a:r>
          </a:p>
          <a:p>
            <a:pPr marL="0" lvl="0" indent="0">
              <a:lnSpc>
                <a:spcPct val="107000"/>
              </a:lnSpc>
              <a:spcAft>
                <a:spcPts val="800"/>
              </a:spcAft>
              <a:buFont typeface="Symbol" panose="05050102010706020507" pitchFamily="18" charset="2"/>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427FA38-E476-468F-BBCA-7E6E019007F0}" type="slidenum">
              <a:rPr lang="en-GB" smtClean="0"/>
              <a:t>3</a:t>
            </a:fld>
            <a:endParaRPr lang="en-GB"/>
          </a:p>
        </p:txBody>
      </p:sp>
    </p:spTree>
    <p:extLst>
      <p:ext uri="{BB962C8B-B14F-4D97-AF65-F5344CB8AC3E}">
        <p14:creationId xmlns:p14="http://schemas.microsoft.com/office/powerpoint/2010/main" val="155171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ffectLst/>
              </a:rPr>
              <a:t>Jobs that use</a:t>
            </a:r>
            <a:r>
              <a:rPr lang="en-GB"/>
              <a:t> </a:t>
            </a:r>
            <a:r>
              <a:rPr lang="en-GB" dirty="0"/>
              <a:t>Sociology </a:t>
            </a:r>
            <a:r>
              <a:rPr lang="en-GB" dirty="0" err="1"/>
              <a:t>iCould</a:t>
            </a:r>
            <a:r>
              <a:rPr lang="en-GB">
                <a:effectLst/>
              </a:rPr>
              <a:t>:</a:t>
            </a:r>
            <a:r>
              <a:rPr lang="en-GB"/>
              <a:t> </a:t>
            </a:r>
            <a:r>
              <a:rPr lang="en-GB" dirty="0">
                <a:effectLst/>
                <a:hlinkClick r:id="rId3"/>
              </a:rPr>
              <a:t>https://</a:t>
            </a:r>
            <a:r>
              <a:rPr lang="en-GB" dirty="0">
                <a:hlinkClick r:id="rId3"/>
              </a:rPr>
              <a:t>icould</a:t>
            </a:r>
            <a:r>
              <a:rPr lang="en-GB" dirty="0">
                <a:effectLst/>
                <a:hlinkClick r:id="rId3"/>
              </a:rPr>
              <a:t>.</a:t>
            </a:r>
            <a:r>
              <a:rPr lang="en-GB" dirty="0">
                <a:hlinkClick r:id="rId3"/>
              </a:rPr>
              <a:t>com</a:t>
            </a:r>
            <a:r>
              <a:rPr lang="en-GB" dirty="0">
                <a:effectLst/>
                <a:hlinkClick r:id="rId3"/>
              </a:rPr>
              <a:t>/</a:t>
            </a:r>
            <a:r>
              <a:rPr lang="en-GB" dirty="0">
                <a:hlinkClick r:id="rId3"/>
              </a:rPr>
              <a:t>explore</a:t>
            </a:r>
            <a:r>
              <a:rPr lang="en-GB" dirty="0">
                <a:effectLst/>
                <a:hlinkClick r:id="rId3"/>
              </a:rPr>
              <a:t>/</a:t>
            </a:r>
            <a:r>
              <a:rPr lang="en-GB" dirty="0">
                <a:hlinkClick r:id="rId3"/>
              </a:rPr>
              <a:t>categories</a:t>
            </a:r>
            <a:r>
              <a:rPr lang="en-GB" dirty="0">
                <a:effectLst/>
                <a:hlinkClick r:id="rId3"/>
              </a:rPr>
              <a:t>/</a:t>
            </a:r>
            <a:r>
              <a:rPr lang="en-GB" dirty="0">
                <a:hlinkClick r:id="rId3"/>
              </a:rPr>
              <a:t>subject</a:t>
            </a:r>
            <a:r>
              <a:rPr lang="en-GB" dirty="0">
                <a:effectLst/>
                <a:hlinkClick r:id="rId3"/>
              </a:rPr>
              <a:t>/</a:t>
            </a:r>
            <a:r>
              <a:rPr lang="en-GB" dirty="0">
                <a:hlinkClick r:id="rId3"/>
              </a:rPr>
              <a:t>sociology</a:t>
            </a:r>
            <a:endParaRPr lang="en-GB"/>
          </a:p>
          <a:p>
            <a:endParaRPr lang="en-GB" dirty="0">
              <a:effectLst/>
              <a:ea typeface="Calibri"/>
              <a:cs typeface="Calibri"/>
            </a:endParaRPr>
          </a:p>
          <a:p>
            <a:pPr marL="0" lvl="0" indent="0">
              <a:lnSpc>
                <a:spcPct val="107000"/>
              </a:lnSpc>
              <a:spcAft>
                <a:spcPts val="800"/>
              </a:spcAft>
              <a:buNone/>
            </a:pPr>
            <a:r>
              <a:rPr lang="en-GB" b="1">
                <a:effectLst/>
              </a:rPr>
              <a:t>Activity Ideas:</a:t>
            </a:r>
            <a:endParaRPr lang="en-US">
              <a:effectLst/>
            </a:endParaRPr>
          </a:p>
          <a:p>
            <a:pPr marL="0" lvl="0" indent="0">
              <a:lnSpc>
                <a:spcPct val="107000"/>
              </a:lnSpc>
              <a:spcAft>
                <a:spcPts val="800"/>
              </a:spcAft>
              <a:buNone/>
            </a:pPr>
            <a:r>
              <a:rPr lang="en-GB">
                <a:effectLst/>
              </a:rPr>
              <a:t>Ahead of revealing content of slide, encourage students to think about as many roles linked to your subject as they can in pairs/groups</a:t>
            </a:r>
            <a:endParaRPr lang="en-US">
              <a:effectLst/>
            </a:endParaRPr>
          </a:p>
          <a:p>
            <a:pPr marL="0" lvl="0" indent="0">
              <a:lnSpc>
                <a:spcPct val="107000"/>
              </a:lnSpc>
              <a:spcAft>
                <a:spcPts val="800"/>
              </a:spcAft>
              <a:buNone/>
            </a:pPr>
            <a:r>
              <a:rPr lang="en-GB">
                <a:effectLst/>
              </a:rPr>
              <a:t>Encourage students to engage with specific videos/profiles or direct students to specific roles/careers to predict, research and reflect on:</a:t>
            </a:r>
            <a:endParaRPr lang="en-US">
              <a:effectLst/>
            </a:endParaRPr>
          </a:p>
          <a:p>
            <a:pPr marL="0" lvl="0" indent="0">
              <a:lnSpc>
                <a:spcPct val="107000"/>
              </a:lnSpc>
              <a:spcAft>
                <a:spcPts val="800"/>
              </a:spcAft>
              <a:buNone/>
            </a:pPr>
            <a:endParaRPr lang="en-GB">
              <a:effectLst/>
            </a:endParaRPr>
          </a:p>
          <a:p>
            <a:pPr marL="171450" lvl="0" indent="-171450">
              <a:lnSpc>
                <a:spcPct val="107000"/>
              </a:lnSpc>
              <a:spcAft>
                <a:spcPts val="800"/>
              </a:spcAft>
              <a:buFont typeface="Arial,Sans-Serif"/>
              <a:buChar char="•"/>
            </a:pPr>
            <a:r>
              <a:rPr lang="en-GB">
                <a:effectLst/>
              </a:rPr>
              <a:t>Pathways</a:t>
            </a:r>
            <a:endParaRPr lang="en-US">
              <a:effectLst/>
            </a:endParaRPr>
          </a:p>
          <a:p>
            <a:pPr marL="171450" lvl="0" indent="-171450">
              <a:lnSpc>
                <a:spcPct val="107000"/>
              </a:lnSpc>
              <a:spcAft>
                <a:spcPts val="800"/>
              </a:spcAft>
              <a:buFont typeface="Arial,Sans-Serif"/>
              <a:buChar char="•"/>
            </a:pPr>
            <a:r>
              <a:rPr lang="en-GB">
                <a:effectLst/>
              </a:rPr>
              <a:t>Essential Skills</a:t>
            </a:r>
            <a:endParaRPr lang="en-US">
              <a:effectLst/>
            </a:endParaRPr>
          </a:p>
          <a:p>
            <a:pPr marL="171450" lvl="0" indent="-171450">
              <a:lnSpc>
                <a:spcPct val="107000"/>
              </a:lnSpc>
              <a:spcAft>
                <a:spcPts val="800"/>
              </a:spcAft>
              <a:buFont typeface="Arial,Sans-Serif"/>
              <a:buChar char="•"/>
            </a:pPr>
            <a:r>
              <a:rPr lang="en-GB">
                <a:effectLst/>
              </a:rPr>
              <a:t>Wages/Work Conditions</a:t>
            </a:r>
            <a:endParaRPr lang="en-US">
              <a:effectLst/>
            </a:endParaRPr>
          </a:p>
          <a:p>
            <a:pPr marL="171450" indent="-171450">
              <a:lnSpc>
                <a:spcPct val="107000"/>
              </a:lnSpc>
              <a:spcAft>
                <a:spcPts val="800"/>
              </a:spcAft>
              <a:buFont typeface="Arial,Sans-Serif"/>
              <a:buChar char="•"/>
            </a:pPr>
            <a:r>
              <a:rPr lang="en-GB">
                <a:effectLst/>
              </a:rPr>
              <a:t>Why they might like/not like </a:t>
            </a:r>
            <a:r>
              <a:rPr lang="en-GB"/>
              <a:t>in a particular </a:t>
            </a:r>
            <a:r>
              <a:rPr lang="en-GB">
                <a:effectLst/>
              </a:rPr>
              <a:t>role?</a:t>
            </a:r>
            <a:endParaRPr lang="en-GB">
              <a:ea typeface="Calibri"/>
              <a:cs typeface="Calibri"/>
            </a:endParaRPr>
          </a:p>
          <a:p>
            <a:pPr marL="171450" indent="-171450">
              <a:lnSpc>
                <a:spcPct val="107000"/>
              </a:lnSpc>
              <a:spcAft>
                <a:spcPts val="800"/>
              </a:spcAft>
              <a:buFont typeface="Arial,Sans-Serif"/>
              <a:buChar char="•"/>
            </a:pPr>
            <a:endParaRPr lang="en-GB">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4</a:t>
            </a:fld>
            <a:endParaRPr lang="en-GB"/>
          </a:p>
        </p:txBody>
      </p:sp>
    </p:spTree>
    <p:extLst>
      <p:ext uri="{BB962C8B-B14F-4D97-AF65-F5344CB8AC3E}">
        <p14:creationId xmlns:p14="http://schemas.microsoft.com/office/powerpoint/2010/main" val="258609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https://nationalcareers.service.gov.uk/explore-careers</a:t>
            </a:r>
          </a:p>
          <a:p>
            <a:endParaRPr lang="en-GB"/>
          </a:p>
          <a:p>
            <a:r>
              <a:rPr lang="en-GB" b="1"/>
              <a:t>How to use this slide:</a:t>
            </a:r>
            <a:endParaRPr lang="en-GB"/>
          </a:p>
          <a:p>
            <a:endParaRPr lang="en-GB"/>
          </a:p>
          <a:p>
            <a:pPr>
              <a:defRPr/>
            </a:pPr>
            <a:r>
              <a:rPr lang="en-GB"/>
              <a:t>Highlight the National Careers Service: Explore Careers Tool </a:t>
            </a:r>
            <a:r>
              <a:rPr kumimoji="0" lang="en-GB" b="0" i="0" u="none" strike="noStrike" kern="1200" cap="none" spc="0" normalizeH="0" baseline="0" noProof="0">
                <a:ln>
                  <a:noFill/>
                </a:ln>
                <a:effectLst/>
                <a:uLnTx/>
                <a:uFillTx/>
                <a:hlinkClick r:id="rId3"/>
              </a:rPr>
              <a:t>https://nationalcareers.service.gov.uk/explore-careers</a:t>
            </a:r>
            <a:endParaRPr lang="en-GB">
              <a:hlinkClick r:id="rId3"/>
            </a:endParaRPr>
          </a:p>
          <a:p>
            <a:pPr marL="0" marR="0" lvl="0" indent="0" algn="l" defTabSz="914400">
              <a:lnSpc>
                <a:spcPct val="100000"/>
              </a:lnSpc>
              <a:spcBef>
                <a:spcPts val="0"/>
              </a:spcBef>
              <a:spcAft>
                <a:spcPts val="0"/>
              </a:spcAft>
              <a:buNone/>
              <a:tabLst/>
              <a:defRPr/>
            </a:pPr>
            <a:endParaRPr lang="en-GB" b="0" i="0" u="none" strike="noStrike" kern="1200" cap="none" spc="0" normalizeH="0" baseline="0" noProof="0">
              <a:ln>
                <a:noFill/>
              </a:ln>
              <a:effectLst/>
              <a:uLnTx/>
              <a:uFillTx/>
              <a:ea typeface="+mn-ea"/>
              <a:cs typeface="+mn-cs"/>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a:ln>
                  <a:noFill/>
                </a:ln>
                <a:effectLst/>
                <a:uLnTx/>
                <a:uFillTx/>
              </a:rPr>
              <a:t>Encourage students to access the tool and research general or specific roles linked to your subject</a:t>
            </a:r>
            <a:endParaRPr lang="en-GB" b="0" i="0" u="none" strike="noStrike" kern="1200" cap="none" spc="0" normalizeH="0" baseline="0" noProof="0">
              <a:ln>
                <a:noFill/>
              </a:ln>
              <a:effectLst/>
              <a:uLnTx/>
              <a:uFillTx/>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a:ln>
                  <a:noFill/>
                </a:ln>
                <a:effectLst/>
                <a:uLnTx/>
                <a:uFillTx/>
              </a:rPr>
              <a:t>Set students comparative/reflective tasks about why students may/may not like jobs they research</a:t>
            </a:r>
            <a:endParaRPr lang="en-GB" b="0" i="0" u="none" strike="noStrike" kern="1200" cap="none" spc="0" normalizeH="0" baseline="0" noProof="0">
              <a:ln>
                <a:noFill/>
              </a:ln>
              <a:effectLst/>
              <a:uLnTx/>
              <a:uFillTx/>
            </a:endParaRPr>
          </a:p>
          <a:p>
            <a:pPr marL="0" marR="0" lvl="0" indent="0" algn="l" defTabSz="914400">
              <a:lnSpc>
                <a:spcPct val="100000"/>
              </a:lnSpc>
              <a:spcBef>
                <a:spcPts val="0"/>
              </a:spcBef>
              <a:spcAft>
                <a:spcPts val="0"/>
              </a:spcAft>
              <a:buNone/>
              <a:tabLst/>
              <a:defRPr/>
            </a:pPr>
            <a:endParaRPr lang="en-GB" b="0" i="0" u="none" strike="noStrike" kern="1200" cap="none" spc="0" normalizeH="0" baseline="0" noProof="0">
              <a:ln>
                <a:noFill/>
              </a:ln>
              <a:effectLst/>
              <a:uLnTx/>
              <a:uFillTx/>
              <a:ea typeface="+mn-ea"/>
              <a:cs typeface="+mn-cs"/>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a:ln>
                  <a:noFill/>
                </a:ln>
                <a:effectLst/>
                <a:uLnTx/>
                <a:uFillTx/>
              </a:rPr>
              <a:t>Ask if your students have done the Buzz quiz (5mins to complete) – if they haven’t then consider setting this as a pre/post task to allow them to reflect on how these roles may suit them based n their profile. Take the test and find out which animal you are, too!</a:t>
            </a:r>
            <a:endParaRPr lang="en-GB" b="0" i="0" u="none" strike="noStrike" kern="1200" cap="none" spc="0" normalizeH="0" baseline="0" noProof="0">
              <a:ln>
                <a:noFill/>
              </a:ln>
              <a:effectLst/>
              <a:uLnTx/>
              <a:uFillTx/>
            </a:endParaRPr>
          </a:p>
          <a:p>
            <a:pPr>
              <a:defRPr/>
            </a:pPr>
            <a:r>
              <a:rPr kumimoji="0" lang="en-GB" b="0" i="0" u="none" strike="noStrike" kern="1200" cap="none" spc="0" normalizeH="0" baseline="0" noProof="0">
                <a:ln>
                  <a:noFill/>
                </a:ln>
                <a:effectLst/>
                <a:uLnTx/>
                <a:uFillTx/>
                <a:hlinkClick r:id="rId4"/>
              </a:rPr>
              <a:t>https://icould.com/</a:t>
            </a:r>
            <a:r>
              <a:rPr lang="en-GB">
                <a:hlinkClick r:id="rId4"/>
              </a:rPr>
              <a:t>buzz-embed/</a:t>
            </a:r>
            <a:endParaRPr lang="en-GB"/>
          </a:p>
          <a:p>
            <a:pPr>
              <a:defRPr/>
            </a:pPr>
            <a:endParaRPr lang="en-GB"/>
          </a:p>
          <a:p>
            <a:pPr marL="0" marR="0" lvl="0" indent="0" algn="l" defTabSz="914400">
              <a:lnSpc>
                <a:spcPct val="100000"/>
              </a:lnSpc>
              <a:spcBef>
                <a:spcPts val="0"/>
              </a:spcBef>
              <a:spcAft>
                <a:spcPts val="0"/>
              </a:spcAft>
              <a:buNone/>
              <a:tabLst/>
              <a:defRPr/>
            </a:pPr>
            <a:endParaRPr lang="en-GB" b="0" i="0" u="none" strike="noStrike" kern="1200" cap="none" spc="0" normalizeH="0" baseline="0" noProof="0">
              <a:ln>
                <a:noFill/>
              </a:ln>
              <a:effectLst/>
              <a:uLnTx/>
              <a:uFillTx/>
              <a:cs typeface="Calibri"/>
            </a:endParaRPr>
          </a:p>
          <a:p>
            <a:endParaRPr lang="en-GB"/>
          </a:p>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5</a:t>
            </a:fld>
            <a:endParaRPr lang="en-GB"/>
          </a:p>
        </p:txBody>
      </p:sp>
    </p:spTree>
    <p:extLst>
      <p:ext uri="{BB962C8B-B14F-4D97-AF65-F5344CB8AC3E}">
        <p14:creationId xmlns:p14="http://schemas.microsoft.com/office/powerpoint/2010/main" val="212360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the bullets on the slide to discuss benefits of teaching.</a:t>
            </a:r>
            <a:endParaRPr lang="en-US"/>
          </a:p>
          <a:p>
            <a:r>
              <a:rPr lang="en-GB"/>
              <a:t>Bring through the reasons cited in your guide P5:</a:t>
            </a:r>
          </a:p>
          <a:p>
            <a:r>
              <a:rPr lang="en-GB"/>
              <a:t>Re teaching: </a:t>
            </a:r>
            <a:endParaRPr lang="en-US"/>
          </a:p>
          <a:p>
            <a:r>
              <a:rPr lang="en-GB"/>
              <a:t>2. Turn your passion into a career</a:t>
            </a:r>
          </a:p>
          <a:p>
            <a:r>
              <a:rPr lang="en-GB"/>
              <a:t>3. The reward is always worth the challenge</a:t>
            </a:r>
          </a:p>
          <a:p>
            <a:r>
              <a:rPr lang="en-GB"/>
              <a:t>4. More time for what you love</a:t>
            </a:r>
          </a:p>
          <a:p>
            <a:r>
              <a:rPr lang="en-GB"/>
              <a:t>5. Start on at least £25k (£32k inner London)</a:t>
            </a:r>
          </a:p>
          <a:p>
            <a:r>
              <a:rPr lang="en-GB"/>
              <a:t> </a:t>
            </a:r>
          </a:p>
          <a:p>
            <a:r>
              <a:rPr lang="en-GB"/>
              <a:t>‘Explore teaching’ is a great introduction for your students to consider what it is really like to be on the other side of the desk (you choose the best fit video for your students).</a:t>
            </a:r>
            <a:endParaRPr lang="en-US"/>
          </a:p>
          <a:p>
            <a:r>
              <a:rPr lang="en-GB"/>
              <a:t> </a:t>
            </a:r>
            <a:endParaRPr lang="en-US"/>
          </a:p>
          <a:p>
            <a:r>
              <a:rPr lang="en-GB"/>
              <a:t>·Jem who always wanted to be a teacher from his time at university, teaches history and politics in an 11-18 secondary school. Filmed in his school, he shares his career progression, along with pupils sharing why they enjoy his lessons.</a:t>
            </a:r>
          </a:p>
          <a:p>
            <a:r>
              <a:rPr lang="en-GB"/>
              <a:t>·Shaniqua is a primary teacher who shares her inspiring and personal journey from having to retake her GCSEs, to working as a Teaching Assistant, alongside studying for a degree. Filmed in her school, which she used to attend, Shaniqua shares her message that there are ‘other ways to become a teacher than doing A Levels and straight to university’. </a:t>
            </a:r>
          </a:p>
          <a:p>
            <a:r>
              <a:rPr lang="en-GB"/>
              <a:t> </a:t>
            </a:r>
          </a:p>
          <a:p>
            <a:r>
              <a:rPr lang="en-GB"/>
              <a:t>The right skills to teach?</a:t>
            </a:r>
          </a:p>
          <a:p>
            <a:r>
              <a:rPr lang="en-GB"/>
              <a:t>These three very short films show students those skills they have already gained like teamwork, imagination or a love of learning - could they be more of teacher than they think?</a:t>
            </a:r>
          </a:p>
          <a:p>
            <a:r>
              <a:rPr lang="en-GB"/>
              <a:t> </a:t>
            </a:r>
          </a:p>
          <a:p>
            <a:r>
              <a:rPr lang="en-GB"/>
              <a:t>What makes a great teacher</a:t>
            </a:r>
          </a:p>
          <a:p>
            <a:r>
              <a:rPr lang="en-GB"/>
              <a:t>A short video where secondary pupils share their responses to this question. Try asking your students first and then comparing their answers with the students on film.</a:t>
            </a:r>
          </a:p>
          <a:p>
            <a:endParaRPr lang="en-GB"/>
          </a:p>
          <a:p>
            <a:endParaRPr lang="en-GB">
              <a:cs typeface="Calibri"/>
              <a:hlinkClick r:id="rId3" invalidUrl="http://"/>
            </a:endParaRPr>
          </a:p>
        </p:txBody>
      </p:sp>
      <p:sp>
        <p:nvSpPr>
          <p:cNvPr id="4" name="Slide Number Placeholder 3"/>
          <p:cNvSpPr>
            <a:spLocks noGrp="1"/>
          </p:cNvSpPr>
          <p:nvPr>
            <p:ph type="sldNum" sz="quarter" idx="5"/>
          </p:nvPr>
        </p:nvSpPr>
        <p:spPr/>
        <p:txBody>
          <a:bodyPr/>
          <a:lstStyle/>
          <a:p>
            <a:fld id="{F0931DAE-8EEE-416B-A7B3-405BE90A67B5}" type="slidenum">
              <a:rPr lang="en-GB"/>
              <a:t>6</a:t>
            </a:fld>
            <a:endParaRPr lang="en-GB"/>
          </a:p>
        </p:txBody>
      </p:sp>
    </p:spTree>
    <p:extLst>
      <p:ext uri="{BB962C8B-B14F-4D97-AF65-F5344CB8AC3E}">
        <p14:creationId xmlns:p14="http://schemas.microsoft.com/office/powerpoint/2010/main" val="246530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is the power point version of the infographic resource showing different options students could follow to get into teaching. </a:t>
            </a:r>
            <a:endParaRPr lang="en-US"/>
          </a:p>
          <a:p>
            <a:r>
              <a:rPr lang="en-GB"/>
              <a:t>Go through this with your students and give examples of different staff in your school/college who followed these paths.</a:t>
            </a:r>
            <a:endParaRPr lang="en-US">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7</a:t>
            </a:fld>
            <a:endParaRPr lang="en-GB"/>
          </a:p>
        </p:txBody>
      </p:sp>
    </p:spTree>
    <p:extLst>
      <p:ext uri="{BB962C8B-B14F-4D97-AF65-F5344CB8AC3E}">
        <p14:creationId xmlns:p14="http://schemas.microsoft.com/office/powerpoint/2010/main" val="31955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great way to find out who might be suited to teaching is to give students an opportunity to teach an element of your subject. </a:t>
            </a:r>
            <a:endParaRPr lang="en-US"/>
          </a:p>
          <a:p>
            <a:r>
              <a:rPr lang="en-GB"/>
              <a:t>This will require preparation from the students and you will need to consider which aspects of the course you might give over to them.</a:t>
            </a:r>
          </a:p>
          <a:p>
            <a:r>
              <a:rPr lang="en-GB"/>
              <a:t>Alternatively, you might plan with older students an opportunity to teach one of your younger classes, an enrichment activity or as an experience of the workplace.</a:t>
            </a:r>
            <a:endParaRPr lang="en-US"/>
          </a:p>
          <a:p>
            <a:endParaRPr lang="en-GB"/>
          </a:p>
          <a:p>
            <a:r>
              <a:rPr lang="en-GB"/>
              <a:t>Give the students some planning time and support them in discussing possible ideas.</a:t>
            </a:r>
            <a:endParaRPr lang="en-US"/>
          </a:p>
          <a:p>
            <a:endParaRPr lang="en-GB"/>
          </a:p>
          <a:p>
            <a:r>
              <a:rPr lang="en-GB"/>
              <a:t>If they are teaching to another group, discuss conduct, dress code and how you might facilitate this with them. Make sure they make arrangements to take part (inform staff, know date, time, have resources ready etc)</a:t>
            </a:r>
            <a:endParaRPr lang="en-US"/>
          </a:p>
          <a:p>
            <a:r>
              <a:rPr lang="en-GB"/>
              <a:t>As you go through this activity, talk to them about the process of lesson planning and evaluation so they have a greater understanding of the day to day work involved in planning for different groups of students </a:t>
            </a:r>
          </a:p>
          <a:p>
            <a:endParaRPr lang="en-GB"/>
          </a:p>
          <a:p>
            <a:r>
              <a:rPr lang="en-GB"/>
              <a:t>After, talk them through the transferrable skills they have used in their session and how useful these are to any job.</a:t>
            </a:r>
            <a:endParaRPr lang="en-US"/>
          </a:p>
          <a:p>
            <a:r>
              <a:rPr lang="en-GB" b="1"/>
              <a:t>1. Problem-solving: </a:t>
            </a:r>
            <a:r>
              <a:rPr lang="en-GB"/>
              <a:t>Problem-solving skills enable teachers to look at situations and find the best solution. Teachers need to be resourceful, learn and react quickly to situations. </a:t>
            </a:r>
          </a:p>
          <a:p>
            <a:r>
              <a:rPr lang="en-GB" b="1"/>
              <a:t>2. Instructing and presenting: </a:t>
            </a:r>
            <a:r>
              <a:rPr lang="en-GB"/>
              <a:t>Instructing and presenting skills support teachers in sharing information with others.  Teachers need to be clear and concise and be able to read and engage with their students. </a:t>
            </a:r>
          </a:p>
          <a:p>
            <a:r>
              <a:rPr lang="en-GB" b="1"/>
              <a:t>3. Management skills: </a:t>
            </a:r>
            <a:r>
              <a:rPr lang="en-GB"/>
              <a:t>Management skills enable professionals to lead projects and oversee groups of people. Teachers often have excellent management skills to lead their classrooms and motivate their students. </a:t>
            </a:r>
            <a:endParaRPr lang="en-US"/>
          </a:p>
          <a:p>
            <a:r>
              <a:rPr lang="en-GB" b="1"/>
              <a:t>4. Communication skills: </a:t>
            </a:r>
            <a:r>
              <a:rPr lang="en-GB"/>
              <a:t>verbal and written communication enable people to share, receive, process and record information. Resources used in the classroom need to communicate to the young people effectively. </a:t>
            </a:r>
            <a:endParaRPr lang="en-US"/>
          </a:p>
          <a:p>
            <a:r>
              <a:rPr lang="en-GB" b="1"/>
              <a:t>5. Emotional intelligence:</a:t>
            </a:r>
            <a:r>
              <a:rPr lang="en-GB"/>
              <a:t> understanding the feelings and needs of others. It is important for teachers to have excellent emotional intelligence so they're able to interpret how students may feel and adapt teaching to meet individual needs.</a:t>
            </a:r>
          </a:p>
          <a:p>
            <a:r>
              <a:rPr lang="en-GB" b="1"/>
              <a:t>6. Time management: </a:t>
            </a:r>
            <a:r>
              <a:rPr lang="en-GB"/>
              <a:t>ability to prioritise tasks successfully and plan lessons so they can accomplish everything required and on time. </a:t>
            </a:r>
          </a:p>
          <a:p>
            <a:r>
              <a:rPr lang="en-GB" b="1"/>
              <a:t>7. Ability to work under pressure: </a:t>
            </a:r>
            <a:r>
              <a:rPr lang="en-GB"/>
              <a:t>working to deadlines and responsibility for others. </a:t>
            </a:r>
          </a:p>
          <a:p>
            <a:r>
              <a:rPr lang="en-GB" b="1"/>
              <a:t>8. Collaboration: </a:t>
            </a:r>
            <a:r>
              <a:rPr lang="en-GB"/>
              <a:t>skills people use to work together. </a:t>
            </a:r>
          </a:p>
          <a:p>
            <a:r>
              <a:rPr lang="en-GB" b="1"/>
              <a:t>9. Self-motivation: the </a:t>
            </a:r>
            <a:r>
              <a:rPr lang="en-GB"/>
              <a:t>ability to work independently to complete work. Teachers are responsible for all aspects of their own lessons.</a:t>
            </a:r>
          </a:p>
          <a:p>
            <a:r>
              <a:rPr lang="en-GB" b="1"/>
              <a:t>10. Adaptability: </a:t>
            </a:r>
            <a:r>
              <a:rPr lang="en-GB"/>
              <a:t>how well someone responds to change. </a:t>
            </a:r>
          </a:p>
          <a:p>
            <a:r>
              <a:rPr lang="en-GB" b="1"/>
              <a:t>11. Interpersonal skills: </a:t>
            </a:r>
            <a:r>
              <a:rPr lang="en-GB"/>
              <a:t>skills required to understand others and build relationships. </a:t>
            </a:r>
          </a:p>
          <a:p>
            <a:r>
              <a:rPr lang="en-GB" b="1"/>
              <a:t>12. Organisation: </a:t>
            </a:r>
            <a:r>
              <a:rPr lang="en-GB"/>
              <a:t>Organisational skills help you create and maintain order by arranging the space (e.g. for group work) or with the task (have everything you need)</a:t>
            </a:r>
            <a:endParaRPr lang="en-US"/>
          </a:p>
          <a:p>
            <a:r>
              <a:rPr lang="en-GB" b="1"/>
              <a:t>13. Multi-tasking: </a:t>
            </a:r>
            <a:r>
              <a:rPr lang="en-GB"/>
              <a:t>This is the ability to complete many tasks at the same time.</a:t>
            </a:r>
          </a:p>
          <a:p>
            <a:r>
              <a:rPr lang="en-GB" b="1"/>
              <a:t>14. Decision-making: </a:t>
            </a:r>
            <a:r>
              <a:rPr lang="en-GB"/>
              <a:t>This is deciding on the correct solution. This might be the best activity for a particular group, who needs more or less help.</a:t>
            </a:r>
            <a:endParaRPr lang="en-US"/>
          </a:p>
          <a:p>
            <a:endParaRPr lang="en-GB"/>
          </a:p>
          <a:p>
            <a:endParaRPr lang="en-GB"/>
          </a:p>
          <a:p>
            <a:endParaRPr lang="en-GB"/>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8</a:t>
            </a:fld>
            <a:endParaRPr lang="en-GB"/>
          </a:p>
        </p:txBody>
      </p:sp>
    </p:spTree>
    <p:extLst>
      <p:ext uri="{BB962C8B-B14F-4D97-AF65-F5344CB8AC3E}">
        <p14:creationId xmlns:p14="http://schemas.microsoft.com/office/powerpoint/2010/main" val="284423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students to understand the wide range of possibilities arising from your subject. Here’s some to explore…try and focus on less obvious choices</a:t>
            </a:r>
          </a:p>
          <a:p>
            <a:endParaRPr lang="en-US" dirty="0"/>
          </a:p>
          <a:p>
            <a:r>
              <a:rPr lang="en-US" dirty="0"/>
              <a:t>To select more yourself:</a:t>
            </a:r>
            <a:endParaRPr lang="en-GB" dirty="0"/>
          </a:p>
          <a:p>
            <a:r>
              <a:rPr lang="en-US" dirty="0"/>
              <a:t>BBC Bitesize link:</a:t>
            </a:r>
            <a:endParaRPr lang="en-GB" dirty="0"/>
          </a:p>
          <a:p>
            <a:r>
              <a:rPr lang="en-US" dirty="0">
                <a:hlinkClick r:id="rId3"/>
              </a:rPr>
              <a:t>https://www.bbc.co.uk/bitesize/tags/zjb8f4j/jobs-that-use-science/1</a:t>
            </a:r>
            <a:endParaRPr lang="en-GB" dirty="0">
              <a:cs typeface="Calibri" panose="020F0502020204030204"/>
            </a:endParaRPr>
          </a:p>
          <a:p>
            <a:endParaRPr lang="en-US" dirty="0">
              <a:cs typeface="Calibri"/>
            </a:endParaRPr>
          </a:p>
          <a:p>
            <a:r>
              <a:rPr lang="en-US" dirty="0"/>
              <a:t>National Careers Service link:</a:t>
            </a:r>
          </a:p>
          <a:p>
            <a:r>
              <a:rPr lang="en-US" dirty="0">
                <a:hlinkClick r:id="rId4"/>
              </a:rPr>
              <a:t>https://nationalcareers.service.gov.uk/explore-careers</a:t>
            </a:r>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9</a:t>
            </a:fld>
            <a:endParaRPr lang="en-GB"/>
          </a:p>
        </p:txBody>
      </p:sp>
    </p:spTree>
    <p:extLst>
      <p:ext uri="{BB962C8B-B14F-4D97-AF65-F5344CB8AC3E}">
        <p14:creationId xmlns:p14="http://schemas.microsoft.com/office/powerpoint/2010/main" val="386333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55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4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24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4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31/08/2022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31/08/2022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31/08/2022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52FDD-D90C-6B43-BDCC-2EA880D0F2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02" b="30101"/>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42669741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A426B351-F836-314A-8E42-9BE524AA71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E2CDE24A-01EA-3743-9882-8086E7D1974F}"/>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5" name="Picture 4">
            <a:extLst>
              <a:ext uri="{FF2B5EF4-FFF2-40B4-BE49-F238E27FC236}">
                <a16:creationId xmlns:a16="http://schemas.microsoft.com/office/drawing/2014/main" id="{87FC8516-3DD5-D44E-9CC8-918E6E987E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76300" y="250854"/>
            <a:ext cx="2994844" cy="1155966"/>
          </a:xfrm>
          <a:prstGeom prst="rect">
            <a:avLst/>
          </a:prstGeom>
        </p:spPr>
      </p:pic>
    </p:spTree>
    <p:extLst>
      <p:ext uri="{BB962C8B-B14F-4D97-AF65-F5344CB8AC3E}">
        <p14:creationId xmlns:p14="http://schemas.microsoft.com/office/powerpoint/2010/main" val="6982970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60960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1039FD7D-B565-3143-A952-4268396EF7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34ACEB13-DE05-A841-8FBB-E4C905E2630D}"/>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181705073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CDBD20CD-E578-4C4C-988E-3EB0FA6A17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9486" y="336892"/>
            <a:ext cx="1061607" cy="646331"/>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96971F4F-D866-424A-9674-65B515A09682}"/>
              </a:ext>
            </a:extLst>
          </p:cNvPr>
          <p:cNvSpPr txBox="1"/>
          <p:nvPr userDrawn="1"/>
        </p:nvSpPr>
        <p:spPr>
          <a:xfrm>
            <a:off x="312234" y="304496"/>
            <a:ext cx="1628079" cy="646331"/>
          </a:xfrm>
          <a:prstGeom prst="rect">
            <a:avLst/>
          </a:prstGeom>
          <a:noFill/>
        </p:spPr>
        <p:txBody>
          <a:bodyPr wrap="square" rtlCol="0">
            <a:spAutoFit/>
          </a:bodyPr>
          <a:lstStyle/>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1UKZ4nUc4g4" TargetMode="External"/><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hyperlink" Target="https://www.youtube.com/watch?v=H9cLAs89ql8" TargetMode="External"/><Relationship Id="rId4" Type="http://schemas.openxmlformats.org/officeDocument/2006/relationships/hyperlink" Target="https://www.youtube.com/watch?v=XiKt5LoQtR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iW44AzTA120" TargetMode="External"/><Relationship Id="rId3" Type="http://schemas.openxmlformats.org/officeDocument/2006/relationships/image" Target="../media/image24.png"/><Relationship Id="rId7" Type="http://schemas.openxmlformats.org/officeDocument/2006/relationships/hyperlink" Target="https://www.youtube.com/watch?v=SeR18T0kpxI"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hyperlink" Target="https://www.youtube.com/watch?v=5gumm5mhL5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hyperlink" Target="https://nationalcareers.service.gov.uk/explore-your-education-and-training-choices/vocational-technical-qualifications-vtqs" TargetMode="External"/><Relationship Id="rId3" Type="http://schemas.openxmlformats.org/officeDocument/2006/relationships/image" Target="../media/image9.png"/><Relationship Id="rId7" Type="http://schemas.openxmlformats.org/officeDocument/2006/relationships/hyperlink" Target="https://www.tlevels.gov.uk/students/subjects/management-administration"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www.tlevels.gov.uk/students/subjects/media-broadcast-production" TargetMode="External"/><Relationship Id="rId5" Type="http://schemas.openxmlformats.org/officeDocument/2006/relationships/hyperlink" Target="https://www.tlevels.gov.uk/students/subjects/education" TargetMode="External"/><Relationship Id="rId10" Type="http://schemas.openxmlformats.org/officeDocument/2006/relationships/hyperlink" Target="https://nationalcareers.service.gov.uk/explore-your-education-and-training-choices/apprenticeship" TargetMode="External"/><Relationship Id="rId4" Type="http://schemas.openxmlformats.org/officeDocument/2006/relationships/hyperlink" Target="https://nationalcareers.service.gov.uk/explore-your-education-and-training-choices/t-levels" TargetMode="External"/><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hyperlink" Target="https://www.ucas.com/explore/search?query=Sociology" TargetMode="External"/><Relationship Id="rId3" Type="http://schemas.openxmlformats.org/officeDocument/2006/relationships/image" Target="../media/image9.png"/><Relationship Id="rId7" Type="http://schemas.openxmlformats.org/officeDocument/2006/relationships/hyperlink" Target="https://nationalcareers.service.gov.uk/explore-your-education-and-training-choices/higher-education"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nationalcareers.service.gov.uk/explore-your-education-and-training-choices/a-levels" TargetMode="External"/><Relationship Id="rId5" Type="http://schemas.openxmlformats.org/officeDocument/2006/relationships/image" Target="../media/image31.png"/><Relationship Id="rId4" Type="http://schemas.openxmlformats.org/officeDocument/2006/relationships/hyperlink" Target="https://nationalcareers.service.gov.uk/explore-your-education-and-training-choices/higher-technical" TargetMode="Externa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hyperlink" Target="https://nationalcareers.service.gov.uk/explore-your-education-and-training-choices/school-leavers-schemes" TargetMode="External"/><Relationship Id="rId13" Type="http://schemas.openxmlformats.org/officeDocument/2006/relationships/image" Target="../media/image9.png"/><Relationship Id="rId3" Type="http://schemas.openxmlformats.org/officeDocument/2006/relationships/image" Target="../media/image32.png"/><Relationship Id="rId7" Type="http://schemas.openxmlformats.org/officeDocument/2006/relationships/hyperlink" Target="https://www.talkingfutures.org.uk/" TargetMode="External"/><Relationship Id="rId12" Type="http://schemas.openxmlformats.org/officeDocument/2006/relationships/hyperlink" Target="https://nationalcareers.service.gov.uk/careers-advice#progressing-your-career"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www.ndti.org.uk/resources/preparing-for-adulthood-all-tools-resources" TargetMode="External"/><Relationship Id="rId11" Type="http://schemas.openxmlformats.org/officeDocument/2006/relationships/hyperlink" Target="https://nationalcareers.service.gov.uk/careers-advice/interview-advice" TargetMode="External"/><Relationship Id="rId5" Type="http://schemas.openxmlformats.org/officeDocument/2006/relationships/hyperlink" Target="https://www.gov.uk/access-to-work" TargetMode="External"/><Relationship Id="rId10" Type="http://schemas.openxmlformats.org/officeDocument/2006/relationships/hyperlink" Target="https://nationalcareers.service.gov.uk/careers-advice/cv-sections" TargetMode="External"/><Relationship Id="rId4" Type="http://schemas.openxmlformats.org/officeDocument/2006/relationships/hyperlink" Target="https://nationalcareers.service.gov.uk/explore-your-education-and-training-choices/supported-internship" TargetMode="External"/><Relationship Id="rId9" Type="http://schemas.openxmlformats.org/officeDocument/2006/relationships/hyperlink" Target="https://nationalcareers.service.gov.uk/careers-advice/application-forms" TargetMode="External"/><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33.jpeg"/><Relationship Id="rId4" Type="http://schemas.openxmlformats.org/officeDocument/2006/relationships/hyperlink" Target="https://www.thecompleteuniversityguide.co.uk/league-tables/rankings/sociolog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iscoveruni.gov.uk/"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hyperlink" Target="mailto:discoveruni@officeforstudents.org.uk" TargetMode="External"/><Relationship Id="rId4" Type="http://schemas.openxmlformats.org/officeDocument/2006/relationships/hyperlink" Target="https://youtu.be/dBFzCQgTp8I"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iscoveruni.gov.uk/"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mailto:discoveruni@officeforstudents.org.uk" TargetMode="External"/><Relationship Id="rId5" Type="http://schemas.openxmlformats.org/officeDocument/2006/relationships/image" Target="../media/image34.png"/><Relationship Id="rId4" Type="http://schemas.openxmlformats.org/officeDocument/2006/relationships/hyperlink" Target="https://youtu.be/dBFzCQgTp8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www.youtube.com/watch?v=xPXezx_pye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hyperlink" Target="https://hub.skillsbuilder.org/resources/browse/short-lesson/listening/step-6/step-7/step-8/" TargetMode="External"/><Relationship Id="rId13" Type="http://schemas.openxmlformats.org/officeDocument/2006/relationships/hyperlink" Target="https://hub.skillsbuilder.org/resources/browse/short-lesson/staying-positive/step-8/step-9/step-10/" TargetMode="External"/><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hyperlink" Target="https://skillsbuilderpartnership.wistia.com/medias/wtx0nr7ju7" TargetMode="External"/><Relationship Id="rId21" Type="http://schemas.openxmlformats.org/officeDocument/2006/relationships/image" Target="../media/image44.png"/><Relationship Id="rId7" Type="http://schemas.openxmlformats.org/officeDocument/2006/relationships/hyperlink" Target="https://skillsbuilderpartnership.wistia.com/medias/nap68tblh1" TargetMode="External"/><Relationship Id="rId12" Type="http://schemas.openxmlformats.org/officeDocument/2006/relationships/hyperlink" Target="https://hub.skillsbuilder.org/resources/browse/short-lesson/staying-positive/step-6/step-7/step-8/" TargetMode="External"/><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24.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hyperlink" Target="https://hub.skillsbuilder.org/resources/browse/short-lesson/speaking/step-10/step-11/step-12/" TargetMode="External"/><Relationship Id="rId11" Type="http://schemas.openxmlformats.org/officeDocument/2006/relationships/hyperlink" Target="https://skillsbuilderpartnership.wistia.com/medias/dzwf6mz7k4" TargetMode="External"/><Relationship Id="rId24" Type="http://schemas.openxmlformats.org/officeDocument/2006/relationships/image" Target="../media/image47.png"/><Relationship Id="rId5" Type="http://schemas.openxmlformats.org/officeDocument/2006/relationships/hyperlink" Target="https://hub.skillsbuilder.org/resources/browse/short-lesson/speaking/step-8/step-9/step-10/" TargetMode="External"/><Relationship Id="rId15" Type="http://schemas.openxmlformats.org/officeDocument/2006/relationships/hyperlink" Target="https://hub.skillsbuilder.org/resources/browse/short-lesson/staying-positive/step-10/step-11/step-12/" TargetMode="External"/><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hyperlink" Target="https://hub.skillsbuilder.org/resources/browse/short-lesson/listening/step-10/step-11/step-12/" TargetMode="External"/><Relationship Id="rId19" Type="http://schemas.openxmlformats.org/officeDocument/2006/relationships/image" Target="../media/image42.png"/><Relationship Id="rId4" Type="http://schemas.openxmlformats.org/officeDocument/2006/relationships/hyperlink" Target="https://hub.skillsbuilder.org/resources/browse/short-lesson/speaking/step-6/step-7/step-8/" TargetMode="External"/><Relationship Id="rId9" Type="http://schemas.openxmlformats.org/officeDocument/2006/relationships/hyperlink" Target="https://hub.skillsbuilder.org/resources/browse/short-lesson/listening/step-8/step-9/step-10/" TargetMode="External"/><Relationship Id="rId14" Type="http://schemas.openxmlformats.org/officeDocument/2006/relationships/hyperlink" Target="NULL" TargetMode="External"/><Relationship Id="rId22" Type="http://schemas.openxmlformats.org/officeDocument/2006/relationships/image" Target="../media/image45.png"/><Relationship Id="rId27"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www.bbc.co.uk/bitesize/articles/zm8rhbk" TargetMode="External"/><Relationship Id="rId3" Type="http://schemas.openxmlformats.org/officeDocument/2006/relationships/image" Target="../media/image9.png"/><Relationship Id="rId7" Type="http://schemas.openxmlformats.org/officeDocument/2006/relationships/image" Target="../media/image10.jpg"/><Relationship Id="rId12" Type="http://schemas.openxmlformats.org/officeDocument/2006/relationships/hyperlink" Target="https://www.bbc.co.uk/bitesize/articles/zb3gmfr"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icould.com/stories/bobbie-q/" TargetMode="External"/><Relationship Id="rId11" Type="http://schemas.openxmlformats.org/officeDocument/2006/relationships/image" Target="../media/image13.png"/><Relationship Id="rId5" Type="http://schemas.openxmlformats.org/officeDocument/2006/relationships/hyperlink" Target="https://icould.com/stories/dr-antoine-j-rogers/" TargetMode="External"/><Relationship Id="rId10" Type="http://schemas.openxmlformats.org/officeDocument/2006/relationships/hyperlink" Target="https://icould.com/stories/adrian-w/" TargetMode="External"/><Relationship Id="rId4" Type="http://schemas.openxmlformats.org/officeDocument/2006/relationships/hyperlink" Target="https://icould.com/explore/categories/subject/sociology" TargetMode="External"/><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hyperlink" Target="https://www.bbc.co.uk/bitesize/articles/z46p8xs" TargetMode="External"/><Relationship Id="rId3" Type="http://schemas.openxmlformats.org/officeDocument/2006/relationships/image" Target="../media/image9.png"/><Relationship Id="rId7" Type="http://schemas.openxmlformats.org/officeDocument/2006/relationships/image" Target="../media/image15.jpg"/><Relationship Id="rId12" Type="http://schemas.openxmlformats.org/officeDocument/2006/relationships/hyperlink" Target="https://www.bbc.co.uk/bitesize/articles/zmdct39"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hyperlink" Target="https://icould.com/stories/david-whitton/" TargetMode="External"/><Relationship Id="rId5" Type="http://schemas.openxmlformats.org/officeDocument/2006/relationships/image" Target="../media/image14.jpg"/><Relationship Id="rId15" Type="http://schemas.openxmlformats.org/officeDocument/2006/relationships/hyperlink" Target="https://icould.com/explore/categories/subject/sociology" TargetMode="External"/><Relationship Id="rId10" Type="http://schemas.openxmlformats.org/officeDocument/2006/relationships/hyperlink" Target="https://www.prospects.ac.uk/job-profiles/newspaper-journalist" TargetMode="External"/><Relationship Id="rId4" Type="http://schemas.openxmlformats.org/officeDocument/2006/relationships/hyperlink" Target="https://www.bbc.co.uk/bitesize/articles/zvkqrj6" TargetMode="External"/><Relationship Id="rId9" Type="http://schemas.openxmlformats.org/officeDocument/2006/relationships/hyperlink" Target="https://icould.com/stories/aileen-c/" TargetMode="External"/><Relationship Id="rId14" Type="http://schemas.openxmlformats.org/officeDocument/2006/relationships/hyperlink" Target="https://www.bbc.co.uk/bitesize/articles/zrsqf4j"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nationalcareers.service.gov.uk/job-profiles/mp" TargetMode="External"/><Relationship Id="rId3" Type="http://schemas.openxmlformats.org/officeDocument/2006/relationships/hyperlink" Target="https://nationalcareers.service.gov.uk/explore-careers?utm_source=CareersandEnterprise&amp;utm_medium=referral&amp;utm_campaign=MyLearning" TargetMode="External"/><Relationship Id="rId7" Type="http://schemas.openxmlformats.org/officeDocument/2006/relationships/hyperlink" Target="https://nationalcareers.service.gov.uk/job-profiles/family-support-worker"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s://nationalcareers.service.gov.uk/job-profiles/police-officer" TargetMode="External"/><Relationship Id="rId5" Type="http://schemas.openxmlformats.org/officeDocument/2006/relationships/hyperlink" Target="https://nationalcareers.service.gov.uk/job-profiles/higher-education-lecturer" TargetMode="External"/><Relationship Id="rId10" Type="http://schemas.openxmlformats.org/officeDocument/2006/relationships/hyperlink" Target="https://nationalcareers.service.gov.uk/job-profiles/newspaper-journalist" TargetMode="External"/><Relationship Id="rId4" Type="http://schemas.openxmlformats.org/officeDocument/2006/relationships/image" Target="../media/image17.png"/><Relationship Id="rId9" Type="http://schemas.openxmlformats.org/officeDocument/2006/relationships/hyperlink" Target="https://nationalcareers.service.gov.uk/job-profiles/corone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XaN-7sxSTG8" TargetMode="External"/><Relationship Id="rId3" Type="http://schemas.openxmlformats.org/officeDocument/2006/relationships/hyperlink" Target="https://youtu.be/MS5oga97jLI" TargetMode="External"/><Relationship Id="rId7" Type="http://schemas.openxmlformats.org/officeDocument/2006/relationships/hyperlink" Target="https://youtu.be/oTi_LyNpUqk%20&#8203;"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youtube.com/watch?v=DFUqsm4tqsY" TargetMode="External"/><Relationship Id="rId5" Type="http://schemas.openxmlformats.org/officeDocument/2006/relationships/image" Target="../media/image18.jpeg"/><Relationship Id="rId10" Type="http://schemas.openxmlformats.org/officeDocument/2006/relationships/hyperlink" Target="https://youtu.be/fn1S75ppWuU" TargetMode="External"/><Relationship Id="rId4" Type="http://schemas.openxmlformats.org/officeDocument/2006/relationships/hyperlink" Target="https://www.youtube.com/watch?v=MS5oga97jLI" TargetMode="External"/><Relationship Id="rId9" Type="http://schemas.openxmlformats.org/officeDocument/2006/relationships/hyperlink" Target="https://www.youtube.com/watch?v=XiO4j5AuDX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hyperlink" Target="https://icould.com/explore/categories/subject/sociology" TargetMode="External"/><Relationship Id="rId13" Type="http://schemas.openxmlformats.org/officeDocument/2006/relationships/hyperlink" Target="https://www.bbc.co.uk/bitesize/articles/zhst2sg" TargetMode="External"/><Relationship Id="rId3" Type="http://schemas.openxmlformats.org/officeDocument/2006/relationships/hyperlink" Target="https://www.bbc.co.uk/bitesize/articles/zhyfqp3" TargetMode="External"/><Relationship Id="rId7" Type="http://schemas.openxmlformats.org/officeDocument/2006/relationships/hyperlink" Target="https://nationalcareers.service.gov.uk/job-profiles/registrar-of-births-deaths-marriages-and-civil-partnerships" TargetMode="External"/><Relationship Id="rId12" Type="http://schemas.openxmlformats.org/officeDocument/2006/relationships/image" Target="../media/image23.png"/><Relationship Id="rId2" Type="http://schemas.openxmlformats.org/officeDocument/2006/relationships/notesSlide" Target="../notesSlides/notesSlide9.xml"/><Relationship Id="rId16"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hyperlink" Target="https://nationalcareers.service.gov.uk/job-profiles/crown-prosecutor" TargetMode="External"/><Relationship Id="rId11" Type="http://schemas.openxmlformats.org/officeDocument/2006/relationships/image" Target="../media/image22.png"/><Relationship Id="rId5" Type="http://schemas.openxmlformats.org/officeDocument/2006/relationships/hyperlink" Target="https://nationalcareers.service.gov.uk/job-profiles/probation-officer" TargetMode="External"/><Relationship Id="rId15" Type="http://schemas.openxmlformats.org/officeDocument/2006/relationships/hyperlink" Target="https://www.bbc.co.uk/bitesize/articles/zrx2cqt" TargetMode="External"/><Relationship Id="rId10" Type="http://schemas.openxmlformats.org/officeDocument/2006/relationships/image" Target="../media/image21.png"/><Relationship Id="rId4" Type="http://schemas.openxmlformats.org/officeDocument/2006/relationships/hyperlink" Target="https://www.bbc.co.uk/bitesize/articles/zhhpkmn" TargetMode="External"/><Relationship Id="rId9" Type="http://schemas.openxmlformats.org/officeDocument/2006/relationships/image" Target="../media/image20.png"/><Relationship Id="rId14" Type="http://schemas.openxmlformats.org/officeDocument/2006/relationships/hyperlink" Target="https://nationalcareers.service.gov.uk/explore-care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F052F0-9CD1-4F50-A5FF-01F325B78F99}"/>
              </a:ext>
            </a:extLst>
          </p:cNvPr>
          <p:cNvSpPr>
            <a:spLocks noGrp="1"/>
          </p:cNvSpPr>
          <p:nvPr>
            <p:ph type="subTitle" idx="4294967295"/>
          </p:nvPr>
        </p:nvSpPr>
        <p:spPr>
          <a:xfrm>
            <a:off x="5397402" y="5060667"/>
            <a:ext cx="6209433" cy="1349086"/>
          </a:xfrm>
          <a:prstGeom prst="rect">
            <a:avLst/>
          </a:prstGeom>
        </p:spPr>
        <p:txBody>
          <a:bodyPr vert="horz" lIns="91440" tIns="45720" rIns="91440" bIns="45720" rtlCol="0" anchor="t">
            <a:normAutofit/>
          </a:bodyPr>
          <a:lstStyle/>
          <a:p>
            <a:pPr marL="0" indent="0">
              <a:buNone/>
            </a:pPr>
            <a:r>
              <a:rPr lang="en-GB" sz="2500" b="1" dirty="0">
                <a:solidFill>
                  <a:srgbClr val="525E93"/>
                </a:solidFill>
              </a:rPr>
              <a:t>Where can studying Sociology take you?</a:t>
            </a:r>
          </a:p>
          <a:p>
            <a:pPr marL="0" indent="0">
              <a:buNone/>
            </a:pPr>
            <a:r>
              <a:rPr lang="en-GB" sz="1800" dirty="0">
                <a:solidFill>
                  <a:srgbClr val="00A8A6"/>
                </a:solidFill>
              </a:rPr>
              <a:t>Highlighting the relevance of Sociology to future careers and opportunities</a:t>
            </a:r>
            <a:endParaRPr lang="en-GB" sz="1800" dirty="0">
              <a:solidFill>
                <a:srgbClr val="00A8A6"/>
              </a:solidFill>
              <a:cs typeface="Calibri"/>
            </a:endParaRPr>
          </a:p>
        </p:txBody>
      </p:sp>
      <p:pic>
        <p:nvPicPr>
          <p:cNvPr id="5" name="Picture 4">
            <a:extLst>
              <a:ext uri="{FF2B5EF4-FFF2-40B4-BE49-F238E27FC236}">
                <a16:creationId xmlns:a16="http://schemas.microsoft.com/office/drawing/2014/main" id="{42A3DCB7-FE00-604F-B7B6-CB176C6E40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4673" y="4528869"/>
            <a:ext cx="4993319" cy="1927350"/>
          </a:xfrm>
          <a:prstGeom prst="rect">
            <a:avLst/>
          </a:prstGeom>
        </p:spPr>
      </p:pic>
      <p:sp>
        <p:nvSpPr>
          <p:cNvPr id="6" name="Rectangle 5">
            <a:extLst>
              <a:ext uri="{FF2B5EF4-FFF2-40B4-BE49-F238E27FC236}">
                <a16:creationId xmlns:a16="http://schemas.microsoft.com/office/drawing/2014/main" id="{2C671B0A-7B85-D394-43DA-99B17BF1A8F3}"/>
              </a:ext>
            </a:extLst>
          </p:cNvPr>
          <p:cNvSpPr/>
          <p:nvPr/>
        </p:nvSpPr>
        <p:spPr>
          <a:xfrm>
            <a:off x="0" y="571"/>
            <a:ext cx="12192000" cy="4285672"/>
          </a:xfrm>
          <a:prstGeom prst="rect">
            <a:avLst/>
          </a:prstGeom>
          <a:solidFill>
            <a:srgbClr val="525E93">
              <a:alpha val="50196"/>
            </a:srgbClr>
          </a:solidFill>
          <a:ln>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te&#10;&#10;Description automatically generated">
            <a:extLst>
              <a:ext uri="{FF2B5EF4-FFF2-40B4-BE49-F238E27FC236}">
                <a16:creationId xmlns:a16="http://schemas.microsoft.com/office/drawing/2014/main" id="{08498A3A-3D53-624E-A04B-CA418504A40F}"/>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8787" r="8787"/>
          <a:stretch/>
        </p:blipFill>
        <p:spPr>
          <a:xfrm>
            <a:off x="0" y="0"/>
            <a:ext cx="12192003" cy="4386760"/>
          </a:xfrm>
          <a:prstGeom prst="rect">
            <a:avLst/>
          </a:prstGeom>
        </p:spPr>
      </p:pic>
    </p:spTree>
    <p:extLst>
      <p:ext uri="{BB962C8B-B14F-4D97-AF65-F5344CB8AC3E}">
        <p14:creationId xmlns:p14="http://schemas.microsoft.com/office/powerpoint/2010/main" val="353277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4492" y="1755486"/>
            <a:ext cx="9144000" cy="2387600"/>
          </a:xfrm>
          <a:prstGeom prst="rect">
            <a:avLst/>
          </a:prstGeom>
        </p:spPr>
        <p:txBody>
          <a:bodyPr lIns="91440" tIns="45720" rIns="91440" bIns="45720" anchor="t"/>
          <a:lstStyle/>
          <a:p>
            <a:r>
              <a:rPr lang="en-GB" sz="3600" b="1">
                <a:solidFill>
                  <a:schemeClr val="tx2"/>
                </a:solidFill>
                <a:latin typeface="Calibri"/>
                <a:ea typeface="Calibri Light"/>
                <a:cs typeface="Calibri"/>
              </a:rPr>
              <a:t>MYPATH Job of the week (Sociology)</a:t>
            </a:r>
            <a:endParaRPr lang="en-GB" sz="3600" b="1">
              <a:solidFill>
                <a:schemeClr val="tx2"/>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B58B553-BA19-0460-CCE4-C93784FF7A5F}"/>
              </a:ext>
            </a:extLst>
          </p:cNvPr>
          <p:cNvSpPr txBox="1"/>
          <p:nvPr/>
        </p:nvSpPr>
        <p:spPr>
          <a:xfrm>
            <a:off x="1066390" y="4966238"/>
            <a:ext cx="91408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tx2"/>
                </a:solidFill>
                <a:latin typeface="Calibri"/>
                <a:ea typeface="Calibri"/>
                <a:cs typeface="Segoe UI"/>
                <a:hlinkClick r:id="rId3">
                  <a:extLst>
                    <a:ext uri="{A12FA001-AC4F-418D-AE19-62706E023703}">
                      <ahyp:hlinkClr xmlns:ahyp="http://schemas.microsoft.com/office/drawing/2018/hyperlinkcolor" val="tx"/>
                    </a:ext>
                  </a:extLst>
                </a:hlinkClick>
              </a:rPr>
              <a:t>Life Coach</a:t>
            </a:r>
            <a:r>
              <a:rPr lang="en-GB" sz="2000" b="1" dirty="0">
                <a:solidFill>
                  <a:schemeClr val="tx2"/>
                </a:solidFill>
                <a:latin typeface="Calibri"/>
                <a:ea typeface="Source Sans Pro"/>
                <a:cs typeface="Calibri"/>
              </a:rPr>
              <a:t> </a:t>
            </a:r>
            <a:endParaRPr lang="en-GB" sz="2000" u="sng">
              <a:solidFill>
                <a:schemeClr val="tx2"/>
              </a:solidFill>
              <a:latin typeface="Calibri"/>
              <a:ea typeface="Calibri"/>
              <a:cs typeface="Calibri"/>
            </a:endParaRPr>
          </a:p>
        </p:txBody>
      </p:sp>
      <p:sp>
        <p:nvSpPr>
          <p:cNvPr id="5" name="TextBox 4">
            <a:extLst>
              <a:ext uri="{FF2B5EF4-FFF2-40B4-BE49-F238E27FC236}">
                <a16:creationId xmlns:a16="http://schemas.microsoft.com/office/drawing/2014/main" id="{F0F3F790-B61B-684D-DDCC-17CE1B402ADB}"/>
              </a:ext>
            </a:extLst>
          </p:cNvPr>
          <p:cNvSpPr txBox="1"/>
          <p:nvPr/>
        </p:nvSpPr>
        <p:spPr>
          <a:xfrm>
            <a:off x="1066390" y="2960643"/>
            <a:ext cx="91408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tx2"/>
                </a:solidFill>
                <a:latin typeface="Calibri"/>
                <a:ea typeface="Calibri"/>
                <a:cs typeface="Segoe UI"/>
                <a:hlinkClick r:id="rId4">
                  <a:extLst>
                    <a:ext uri="{A12FA001-AC4F-418D-AE19-62706E023703}">
                      <ahyp:hlinkClr xmlns:ahyp="http://schemas.microsoft.com/office/drawing/2018/hyperlinkcolor" val="tx"/>
                    </a:ext>
                  </a:extLst>
                </a:hlinkClick>
              </a:rPr>
              <a:t>Youth Worker</a:t>
            </a:r>
            <a:r>
              <a:rPr lang="en-GB" sz="2000" b="1" dirty="0">
                <a:solidFill>
                  <a:schemeClr val="tx2"/>
                </a:solidFill>
                <a:latin typeface="Calibri"/>
                <a:ea typeface="Calibri"/>
                <a:cs typeface="Segoe UI"/>
              </a:rPr>
              <a:t> </a:t>
            </a:r>
            <a:endParaRPr lang="en-GB" sz="2000" u="sng">
              <a:solidFill>
                <a:schemeClr val="tx2"/>
              </a:solidFill>
              <a:latin typeface="Calibri"/>
              <a:ea typeface="Calibri"/>
              <a:cs typeface="Calibri"/>
            </a:endParaRPr>
          </a:p>
        </p:txBody>
      </p:sp>
      <p:sp>
        <p:nvSpPr>
          <p:cNvPr id="6" name="TextBox 5">
            <a:extLst>
              <a:ext uri="{FF2B5EF4-FFF2-40B4-BE49-F238E27FC236}">
                <a16:creationId xmlns:a16="http://schemas.microsoft.com/office/drawing/2014/main" id="{1E438C94-8F2C-7792-40D1-3736F3AE8C86}"/>
              </a:ext>
            </a:extLst>
          </p:cNvPr>
          <p:cNvSpPr txBox="1"/>
          <p:nvPr/>
        </p:nvSpPr>
        <p:spPr>
          <a:xfrm>
            <a:off x="1066390" y="3950935"/>
            <a:ext cx="91408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tx2"/>
                </a:solidFill>
                <a:latin typeface="Calibri"/>
                <a:ea typeface="Calibri"/>
                <a:cs typeface="Segoe UI"/>
                <a:hlinkClick r:id="rId5">
                  <a:extLst>
                    <a:ext uri="{A12FA001-AC4F-418D-AE19-62706E023703}">
                      <ahyp:hlinkClr xmlns:ahyp="http://schemas.microsoft.com/office/drawing/2018/hyperlinkcolor" val="tx"/>
                    </a:ext>
                  </a:extLst>
                </a:hlinkClick>
              </a:rPr>
              <a:t>Charity Fundraiser</a:t>
            </a:r>
            <a:r>
              <a:rPr lang="en-GB" sz="2000" b="1" dirty="0">
                <a:solidFill>
                  <a:schemeClr val="accent4"/>
                </a:solidFill>
                <a:latin typeface="Calibri"/>
                <a:ea typeface="Calibri"/>
                <a:cs typeface="Segoe UI"/>
              </a:rPr>
              <a:t> </a:t>
            </a:r>
            <a:endParaRPr lang="en-GB" sz="2000" u="sng">
              <a:solidFill>
                <a:schemeClr val="accent4"/>
              </a:solidFill>
              <a:latin typeface="Calibri"/>
              <a:ea typeface="Calibri"/>
              <a:cs typeface="Calibri"/>
            </a:endParaRPr>
          </a:p>
        </p:txBody>
      </p:sp>
      <p:pic>
        <p:nvPicPr>
          <p:cNvPr id="11" name="Picture 10">
            <a:extLst>
              <a:ext uri="{FF2B5EF4-FFF2-40B4-BE49-F238E27FC236}">
                <a16:creationId xmlns:a16="http://schemas.microsoft.com/office/drawing/2014/main" id="{74CDF21D-038C-0D18-E214-18DFA1F7600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6833" y="2892395"/>
            <a:ext cx="571384" cy="536605"/>
          </a:xfrm>
          <a:prstGeom prst="rect">
            <a:avLst/>
          </a:prstGeom>
        </p:spPr>
      </p:pic>
      <p:pic>
        <p:nvPicPr>
          <p:cNvPr id="12" name="Picture 11">
            <a:extLst>
              <a:ext uri="{FF2B5EF4-FFF2-40B4-BE49-F238E27FC236}">
                <a16:creationId xmlns:a16="http://schemas.microsoft.com/office/drawing/2014/main" id="{0A36D2B4-7982-CD43-72C8-AE529770EA6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6833" y="3890789"/>
            <a:ext cx="571384" cy="536605"/>
          </a:xfrm>
          <a:prstGeom prst="rect">
            <a:avLst/>
          </a:prstGeom>
        </p:spPr>
      </p:pic>
      <p:pic>
        <p:nvPicPr>
          <p:cNvPr id="13" name="Picture 12">
            <a:extLst>
              <a:ext uri="{FF2B5EF4-FFF2-40B4-BE49-F238E27FC236}">
                <a16:creationId xmlns:a16="http://schemas.microsoft.com/office/drawing/2014/main" id="{82BAA1BD-4B60-62F2-2079-DB95FD29487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6833" y="4889182"/>
            <a:ext cx="571384" cy="536605"/>
          </a:xfrm>
          <a:prstGeom prst="rect">
            <a:avLst/>
          </a:prstGeom>
        </p:spPr>
      </p:pic>
      <p:pic>
        <p:nvPicPr>
          <p:cNvPr id="14" name="Picture 13">
            <a:extLst>
              <a:ext uri="{FF2B5EF4-FFF2-40B4-BE49-F238E27FC236}">
                <a16:creationId xmlns:a16="http://schemas.microsoft.com/office/drawing/2014/main" id="{E029EED5-E4A7-AFD5-A49D-844266E66704}"/>
              </a:ext>
            </a:extLst>
          </p:cNvPr>
          <p:cNvPicPr>
            <a:picLocks noChangeAspect="1"/>
          </p:cNvPicPr>
          <p:nvPr/>
        </p:nvPicPr>
        <p:blipFill>
          <a:blip r:embed="rId7">
            <a:alphaModFix amt="50000"/>
            <a:extLst>
              <a:ext uri="{28A0092B-C50C-407E-A947-70E740481C1C}">
                <a14:useLocalDpi xmlns:a14="http://schemas.microsoft.com/office/drawing/2010/main" val="0"/>
              </a:ext>
            </a:extLst>
          </a:blip>
          <a:srcRect/>
          <a:stretch/>
        </p:blipFill>
        <p:spPr>
          <a:xfrm>
            <a:off x="9486900" y="4491827"/>
            <a:ext cx="2705100" cy="2306646"/>
          </a:xfrm>
          <a:prstGeom prst="rect">
            <a:avLst/>
          </a:prstGeom>
        </p:spPr>
      </p:pic>
    </p:spTree>
    <p:extLst>
      <p:ext uri="{BB962C8B-B14F-4D97-AF65-F5344CB8AC3E}">
        <p14:creationId xmlns:p14="http://schemas.microsoft.com/office/powerpoint/2010/main" val="264426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AAE246-EFB9-6D48-E137-FF49B67C0B93}"/>
              </a:ext>
            </a:extLst>
          </p:cNvPr>
          <p:cNvGrpSpPr/>
          <p:nvPr/>
        </p:nvGrpSpPr>
        <p:grpSpPr>
          <a:xfrm>
            <a:off x="433136" y="5600441"/>
            <a:ext cx="6360533" cy="981125"/>
            <a:chOff x="2810411" y="5226876"/>
            <a:chExt cx="6360533" cy="981125"/>
          </a:xfrm>
        </p:grpSpPr>
        <p:pic>
          <p:nvPicPr>
            <p:cNvPr id="3" name="Picture 2" descr="A picture containing graphical user interface&#10;&#10;Description automatically generated">
              <a:extLst>
                <a:ext uri="{FF2B5EF4-FFF2-40B4-BE49-F238E27FC236}">
                  <a16:creationId xmlns:a16="http://schemas.microsoft.com/office/drawing/2014/main" id="{060F7FD2-80C9-3CFA-6A39-0ED80E925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1" y="5226876"/>
              <a:ext cx="2733815" cy="981125"/>
            </a:xfrm>
            <a:prstGeom prst="rect">
              <a:avLst/>
            </a:prstGeom>
          </p:spPr>
        </p:pic>
        <p:pic>
          <p:nvPicPr>
            <p:cNvPr id="4" name="Picture 3">
              <a:extLst>
                <a:ext uri="{FF2B5EF4-FFF2-40B4-BE49-F238E27FC236}">
                  <a16:creationId xmlns:a16="http://schemas.microsoft.com/office/drawing/2014/main" id="{436B5FD0-0B91-71B4-0ECB-64605409A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753" y="5259804"/>
              <a:ext cx="3377191" cy="899162"/>
            </a:xfrm>
            <a:prstGeom prst="rect">
              <a:avLst/>
            </a:prstGeom>
          </p:spPr>
        </p:pic>
      </p:grpSp>
      <p:sp>
        <p:nvSpPr>
          <p:cNvPr id="5" name="TextBox 4">
            <a:extLst>
              <a:ext uri="{FF2B5EF4-FFF2-40B4-BE49-F238E27FC236}">
                <a16:creationId xmlns:a16="http://schemas.microsoft.com/office/drawing/2014/main" id="{DBBD7949-3C21-566F-3D25-DFA014734FBD}"/>
              </a:ext>
            </a:extLst>
          </p:cNvPr>
          <p:cNvSpPr txBox="1"/>
          <p:nvPr/>
        </p:nvSpPr>
        <p:spPr>
          <a:xfrm>
            <a:off x="433136" y="1612464"/>
            <a:ext cx="10146258" cy="1200329"/>
          </a:xfrm>
          <a:prstGeom prst="rect">
            <a:avLst/>
          </a:prstGeom>
          <a:noFill/>
        </p:spPr>
        <p:txBody>
          <a:bodyPr wrap="square" lIns="91440" tIns="45720" rIns="91440" bIns="45720" rtlCol="0" anchor="t">
            <a:spAutoFit/>
          </a:bodyPr>
          <a:lstStyle/>
          <a:p>
            <a:r>
              <a:rPr lang="en-US" sz="3600" b="1" dirty="0">
                <a:solidFill>
                  <a:schemeClr val="tx2"/>
                </a:solidFill>
              </a:rPr>
              <a:t>Sociology careers in a changing world:</a:t>
            </a:r>
          </a:p>
          <a:p>
            <a:r>
              <a:rPr lang="en-US" sz="3600" b="1" dirty="0">
                <a:solidFill>
                  <a:schemeClr val="tx2"/>
                </a:solidFill>
              </a:rPr>
              <a:t>How can I future-proof my career pathway?</a:t>
            </a:r>
            <a:endParaRPr lang="en-US" sz="3600" b="1" dirty="0">
              <a:solidFill>
                <a:schemeClr val="tx2"/>
              </a:solidFill>
              <a:cs typeface="Calibri"/>
            </a:endParaRPr>
          </a:p>
        </p:txBody>
      </p:sp>
      <p:sp>
        <p:nvSpPr>
          <p:cNvPr id="6" name="TextBox 5">
            <a:extLst>
              <a:ext uri="{FF2B5EF4-FFF2-40B4-BE49-F238E27FC236}">
                <a16:creationId xmlns:a16="http://schemas.microsoft.com/office/drawing/2014/main" id="{4BECA783-E491-52FA-3C2F-3181BBBBAA36}"/>
              </a:ext>
            </a:extLst>
          </p:cNvPr>
          <p:cNvSpPr txBox="1"/>
          <p:nvPr/>
        </p:nvSpPr>
        <p:spPr>
          <a:xfrm>
            <a:off x="433136" y="3334017"/>
            <a:ext cx="7862452" cy="1323439"/>
          </a:xfrm>
          <a:prstGeom prst="rect">
            <a:avLst/>
          </a:prstGeom>
          <a:noFill/>
        </p:spPr>
        <p:txBody>
          <a:bodyPr wrap="square" lIns="91440" tIns="45720" rIns="91440" bIns="45720" rtlCol="0" anchor="t">
            <a:spAutoFit/>
          </a:bodyPr>
          <a:lstStyle/>
          <a:p>
            <a:r>
              <a:rPr lang="en-GB" sz="2000" b="1" dirty="0">
                <a:solidFill>
                  <a:srgbClr val="525E93"/>
                </a:solidFill>
                <a:ea typeface="+mn-lt"/>
                <a:cs typeface="+mn-lt"/>
              </a:rPr>
              <a:t>The world will be changing drastically in the next few years to cope with the impacts of climate change and nature loss, and the need to lower greenhouse gas emissions and unsustainable practices. How might this steer your choice of career path using your Sociology skills?</a:t>
            </a:r>
            <a:endParaRPr lang="en-GB" sz="2000" dirty="0">
              <a:solidFill>
                <a:srgbClr val="525E93"/>
              </a:solidFill>
              <a:ea typeface="+mn-lt"/>
              <a:cs typeface="+mn-lt"/>
            </a:endParaRPr>
          </a:p>
        </p:txBody>
      </p:sp>
      <p:sp>
        <p:nvSpPr>
          <p:cNvPr id="8" name="Google Shape;122;p15">
            <a:extLst>
              <a:ext uri="{FF2B5EF4-FFF2-40B4-BE49-F238E27FC236}">
                <a16:creationId xmlns:a16="http://schemas.microsoft.com/office/drawing/2014/main" id="{440DCDC0-4236-AA6B-957A-B865A65D5FBC}"/>
              </a:ext>
            </a:extLst>
          </p:cNvPr>
          <p:cNvSpPr/>
          <p:nvPr/>
        </p:nvSpPr>
        <p:spPr>
          <a:xfrm>
            <a:off x="9043429" y="1428649"/>
            <a:ext cx="2594282" cy="2684282"/>
          </a:xfrm>
          <a:prstGeom prst="ellipse">
            <a:avLst/>
          </a:prstGeom>
          <a:solidFill>
            <a:schemeClr val="lt2"/>
          </a:solidFill>
          <a:ln w="57150" cap="flat" cmpd="sng">
            <a:solidFill>
              <a:srgbClr val="525E93"/>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b="1">
                <a:solidFill>
                  <a:schemeClr val="tx2"/>
                </a:solidFill>
              </a:rPr>
              <a:t>Sustainability</a:t>
            </a:r>
          </a:p>
          <a:p>
            <a:pPr algn="ctr"/>
            <a:r>
              <a:rPr lang="en-GB" sz="1600" b="0">
                <a:solidFill>
                  <a:schemeClr val="tx2"/>
                </a:solidFill>
                <a:effectLst/>
              </a:rPr>
              <a:t>means meeting our own needs without compromising the ability of future generations to meet their own needs. </a:t>
            </a:r>
          </a:p>
          <a:p>
            <a:pPr algn="ctr"/>
            <a:r>
              <a:rPr lang="en-GB" sz="1600" i="1">
                <a:solidFill>
                  <a:schemeClr val="tx2"/>
                </a:solidFill>
              </a:rPr>
              <a:t>(UN definition)</a:t>
            </a:r>
            <a:endParaRPr lang="en-GB" i="1">
              <a:solidFill>
                <a:schemeClr val="tx2"/>
              </a:solidFill>
            </a:endParaRPr>
          </a:p>
        </p:txBody>
      </p:sp>
      <p:pic>
        <p:nvPicPr>
          <p:cNvPr id="9" name="Picture 8">
            <a:extLst>
              <a:ext uri="{FF2B5EF4-FFF2-40B4-BE49-F238E27FC236}">
                <a16:creationId xmlns:a16="http://schemas.microsoft.com/office/drawing/2014/main" id="{AB0FF842-814C-AD74-93F2-AA4259E6AF8C}"/>
              </a:ext>
            </a:extLst>
          </p:cNvPr>
          <p:cNvPicPr>
            <a:picLocks noChangeAspect="1"/>
          </p:cNvPicPr>
          <p:nvPr/>
        </p:nvPicPr>
        <p:blipFill>
          <a:blip r:embed="rId5">
            <a:alphaModFix amt="50000"/>
            <a:extLst>
              <a:ext uri="{28A0092B-C50C-407E-A947-70E740481C1C}">
                <a14:useLocalDpi xmlns:a14="http://schemas.microsoft.com/office/drawing/2010/main" val="0"/>
              </a:ext>
            </a:extLst>
          </a:blip>
          <a:srcRect/>
          <a:stretch/>
        </p:blipFill>
        <p:spPr>
          <a:xfrm>
            <a:off x="9486899" y="4480046"/>
            <a:ext cx="2899921" cy="2472770"/>
          </a:xfrm>
          <a:prstGeom prst="rect">
            <a:avLst/>
          </a:prstGeom>
        </p:spPr>
      </p:pic>
    </p:spTree>
    <p:extLst>
      <p:ext uri="{BB962C8B-B14F-4D97-AF65-F5344CB8AC3E}">
        <p14:creationId xmlns:p14="http://schemas.microsoft.com/office/powerpoint/2010/main" val="229361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AAE246-EFB9-6D48-E137-FF49B67C0B93}"/>
              </a:ext>
            </a:extLst>
          </p:cNvPr>
          <p:cNvGrpSpPr/>
          <p:nvPr/>
        </p:nvGrpSpPr>
        <p:grpSpPr>
          <a:xfrm>
            <a:off x="466833" y="5740751"/>
            <a:ext cx="6360533" cy="981125"/>
            <a:chOff x="2810411" y="5226876"/>
            <a:chExt cx="6360533" cy="981125"/>
          </a:xfrm>
        </p:grpSpPr>
        <p:pic>
          <p:nvPicPr>
            <p:cNvPr id="3" name="Picture 2" descr="A picture containing graphical user interface&#10;&#10;Description automatically generated">
              <a:extLst>
                <a:ext uri="{FF2B5EF4-FFF2-40B4-BE49-F238E27FC236}">
                  <a16:creationId xmlns:a16="http://schemas.microsoft.com/office/drawing/2014/main" id="{060F7FD2-80C9-3CFA-6A39-0ED80E925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1" y="5226876"/>
              <a:ext cx="2733815" cy="981125"/>
            </a:xfrm>
            <a:prstGeom prst="rect">
              <a:avLst/>
            </a:prstGeom>
          </p:spPr>
        </p:pic>
        <p:pic>
          <p:nvPicPr>
            <p:cNvPr id="4" name="Picture 3">
              <a:extLst>
                <a:ext uri="{FF2B5EF4-FFF2-40B4-BE49-F238E27FC236}">
                  <a16:creationId xmlns:a16="http://schemas.microsoft.com/office/drawing/2014/main" id="{436B5FD0-0B91-71B4-0ECB-64605409A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753" y="5259804"/>
              <a:ext cx="3377191" cy="899162"/>
            </a:xfrm>
            <a:prstGeom prst="rect">
              <a:avLst/>
            </a:prstGeom>
          </p:spPr>
        </p:pic>
      </p:grpSp>
      <p:sp>
        <p:nvSpPr>
          <p:cNvPr id="5" name="TextBox 4">
            <a:extLst>
              <a:ext uri="{FF2B5EF4-FFF2-40B4-BE49-F238E27FC236}">
                <a16:creationId xmlns:a16="http://schemas.microsoft.com/office/drawing/2014/main" id="{DBBD7949-3C21-566F-3D25-DFA014734FBD}"/>
              </a:ext>
            </a:extLst>
          </p:cNvPr>
          <p:cNvSpPr txBox="1"/>
          <p:nvPr/>
        </p:nvSpPr>
        <p:spPr>
          <a:xfrm>
            <a:off x="433135" y="1612464"/>
            <a:ext cx="8333981" cy="646331"/>
          </a:xfrm>
          <a:prstGeom prst="rect">
            <a:avLst/>
          </a:prstGeom>
          <a:noFill/>
        </p:spPr>
        <p:txBody>
          <a:bodyPr wrap="square" lIns="91440" tIns="45720" rIns="91440" bIns="45720" rtlCol="0" anchor="t">
            <a:spAutoFit/>
          </a:bodyPr>
          <a:lstStyle/>
          <a:p>
            <a:r>
              <a:rPr lang="en-US" sz="3600" b="1" dirty="0">
                <a:solidFill>
                  <a:schemeClr val="tx2"/>
                </a:solidFill>
              </a:rPr>
              <a:t>Sociology careers in a changing world</a:t>
            </a:r>
          </a:p>
        </p:txBody>
      </p:sp>
      <p:pic>
        <p:nvPicPr>
          <p:cNvPr id="11" name="Picture 10">
            <a:extLst>
              <a:ext uri="{FF2B5EF4-FFF2-40B4-BE49-F238E27FC236}">
                <a16:creationId xmlns:a16="http://schemas.microsoft.com/office/drawing/2014/main" id="{B94069EE-B5E6-8D30-C76D-2ADD5EFC9CCC}"/>
              </a:ext>
            </a:extLst>
          </p:cNvPr>
          <p:cNvPicPr>
            <a:picLocks noChangeAspect="1"/>
          </p:cNvPicPr>
          <p:nvPr/>
        </p:nvPicPr>
        <p:blipFill>
          <a:blip r:embed="rId5">
            <a:alphaModFix amt="50000"/>
            <a:extLst>
              <a:ext uri="{28A0092B-C50C-407E-A947-70E740481C1C}">
                <a14:useLocalDpi xmlns:a14="http://schemas.microsoft.com/office/drawing/2010/main" val="0"/>
              </a:ext>
            </a:extLst>
          </a:blip>
          <a:srcRect/>
          <a:stretch/>
        </p:blipFill>
        <p:spPr>
          <a:xfrm>
            <a:off x="9486899" y="4480046"/>
            <a:ext cx="2899921" cy="2472770"/>
          </a:xfrm>
          <a:prstGeom prst="rect">
            <a:avLst/>
          </a:prstGeom>
        </p:spPr>
      </p:pic>
      <p:pic>
        <p:nvPicPr>
          <p:cNvPr id="16" name="Picture 15">
            <a:extLst>
              <a:ext uri="{FF2B5EF4-FFF2-40B4-BE49-F238E27FC236}">
                <a16:creationId xmlns:a16="http://schemas.microsoft.com/office/drawing/2014/main" id="{B41034E0-4CFC-535B-C71B-8C69835455C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6833" y="2624757"/>
            <a:ext cx="571384" cy="536605"/>
          </a:xfrm>
          <a:prstGeom prst="rect">
            <a:avLst/>
          </a:prstGeom>
        </p:spPr>
      </p:pic>
      <p:pic>
        <p:nvPicPr>
          <p:cNvPr id="17" name="Picture 16">
            <a:extLst>
              <a:ext uri="{FF2B5EF4-FFF2-40B4-BE49-F238E27FC236}">
                <a16:creationId xmlns:a16="http://schemas.microsoft.com/office/drawing/2014/main" id="{6FA240B9-765F-5556-265C-96E722750AE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6833" y="3623151"/>
            <a:ext cx="571384" cy="536605"/>
          </a:xfrm>
          <a:prstGeom prst="rect">
            <a:avLst/>
          </a:prstGeom>
        </p:spPr>
      </p:pic>
      <p:pic>
        <p:nvPicPr>
          <p:cNvPr id="18" name="Picture 17">
            <a:extLst>
              <a:ext uri="{FF2B5EF4-FFF2-40B4-BE49-F238E27FC236}">
                <a16:creationId xmlns:a16="http://schemas.microsoft.com/office/drawing/2014/main" id="{FA436222-BA4E-FAF2-30E6-25842C1E432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6833" y="4621544"/>
            <a:ext cx="571384" cy="536605"/>
          </a:xfrm>
          <a:prstGeom prst="rect">
            <a:avLst/>
          </a:prstGeom>
        </p:spPr>
      </p:pic>
      <p:sp>
        <p:nvSpPr>
          <p:cNvPr id="6" name="TextBox 1">
            <a:extLst>
              <a:ext uri="{FF2B5EF4-FFF2-40B4-BE49-F238E27FC236}">
                <a16:creationId xmlns:a16="http://schemas.microsoft.com/office/drawing/2014/main" id="{68099FF3-174D-B274-585D-8DA6401AF86B}"/>
              </a:ext>
            </a:extLst>
          </p:cNvPr>
          <p:cNvSpPr txBox="1"/>
          <p:nvPr/>
        </p:nvSpPr>
        <p:spPr>
          <a:xfrm>
            <a:off x="1086009" y="2687737"/>
            <a:ext cx="600426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chemeClr val="tx2">
                    <a:lumMod val="50000"/>
                  </a:schemeClr>
                </a:solidFill>
                <a:latin typeface="Calibri"/>
                <a:ea typeface="Calibri"/>
                <a:cs typeface="Segoe UI"/>
                <a:hlinkClick r:id="rId7">
                  <a:extLst>
                    <a:ext uri="{A12FA001-AC4F-418D-AE19-62706E023703}">
                      <ahyp:hlinkClr xmlns:ahyp="http://schemas.microsoft.com/office/drawing/2018/hyperlinkcolor" val="tx"/>
                    </a:ext>
                  </a:extLst>
                </a:hlinkClick>
              </a:rPr>
              <a:t>Youth Worker</a:t>
            </a:r>
            <a:r>
              <a:rPr lang="en-GB" sz="2000" b="1" dirty="0">
                <a:solidFill>
                  <a:schemeClr val="tx2">
                    <a:lumMod val="50000"/>
                  </a:schemeClr>
                </a:solidFill>
                <a:latin typeface="Calibri"/>
                <a:ea typeface="Calibri"/>
                <a:cs typeface="Segoe UI"/>
              </a:rPr>
              <a:t> </a:t>
            </a:r>
            <a:endParaRPr lang="en-GB" sz="2000" u="sng">
              <a:solidFill>
                <a:schemeClr val="tx2">
                  <a:lumMod val="50000"/>
                </a:schemeClr>
              </a:solidFill>
              <a:latin typeface="Calibri"/>
              <a:ea typeface="Calibri"/>
              <a:cs typeface="Segoe UI"/>
            </a:endParaRPr>
          </a:p>
        </p:txBody>
      </p:sp>
      <p:sp>
        <p:nvSpPr>
          <p:cNvPr id="7" name="TextBox 1">
            <a:extLst>
              <a:ext uri="{FF2B5EF4-FFF2-40B4-BE49-F238E27FC236}">
                <a16:creationId xmlns:a16="http://schemas.microsoft.com/office/drawing/2014/main" id="{68099FF3-174D-B274-585D-8DA6401AF86B}"/>
              </a:ext>
            </a:extLst>
          </p:cNvPr>
          <p:cNvSpPr txBox="1"/>
          <p:nvPr/>
        </p:nvSpPr>
        <p:spPr>
          <a:xfrm>
            <a:off x="1093186" y="3686557"/>
            <a:ext cx="6724507"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chemeClr val="tx2">
                    <a:lumMod val="50000"/>
                  </a:schemeClr>
                </a:solidFill>
                <a:latin typeface="Calibri"/>
                <a:ea typeface="Calibri"/>
                <a:cs typeface="Segoe UI"/>
                <a:hlinkClick r:id="rId8">
                  <a:extLst>
                    <a:ext uri="{A12FA001-AC4F-418D-AE19-62706E023703}">
                      <ahyp:hlinkClr xmlns:ahyp="http://schemas.microsoft.com/office/drawing/2018/hyperlinkcolor" val="tx"/>
                    </a:ext>
                  </a:extLst>
                </a:hlinkClick>
              </a:rPr>
              <a:t>Refugee Teacher (in Arabic with English subtitles)</a:t>
            </a:r>
            <a:r>
              <a:rPr lang="en-GB" sz="2000" b="1" dirty="0">
                <a:solidFill>
                  <a:schemeClr val="tx2">
                    <a:lumMod val="50000"/>
                  </a:schemeClr>
                </a:solidFill>
                <a:latin typeface="Calibri"/>
                <a:ea typeface="Calibri"/>
                <a:cs typeface="Segoe UI"/>
              </a:rPr>
              <a:t> </a:t>
            </a:r>
            <a:endParaRPr lang="en-GB" sz="2000" u="sng">
              <a:solidFill>
                <a:schemeClr val="tx2">
                  <a:lumMod val="50000"/>
                </a:schemeClr>
              </a:solidFill>
              <a:latin typeface="Calibri"/>
              <a:ea typeface="Calibri"/>
              <a:cs typeface="Segoe UI"/>
            </a:endParaRPr>
          </a:p>
        </p:txBody>
      </p:sp>
      <p:sp>
        <p:nvSpPr>
          <p:cNvPr id="8" name="TextBox 1">
            <a:extLst>
              <a:ext uri="{FF2B5EF4-FFF2-40B4-BE49-F238E27FC236}">
                <a16:creationId xmlns:a16="http://schemas.microsoft.com/office/drawing/2014/main" id="{68099FF3-174D-B274-585D-8DA6401AF86B}"/>
              </a:ext>
            </a:extLst>
          </p:cNvPr>
          <p:cNvSpPr txBox="1"/>
          <p:nvPr/>
        </p:nvSpPr>
        <p:spPr>
          <a:xfrm>
            <a:off x="1089923" y="4685377"/>
            <a:ext cx="697502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chemeClr val="tx2">
                    <a:lumMod val="50000"/>
                  </a:schemeClr>
                </a:solidFill>
                <a:latin typeface="Calibri"/>
                <a:ea typeface="Calibri"/>
                <a:cs typeface="Segoe UI"/>
                <a:hlinkClick r:id="rId9">
                  <a:extLst>
                    <a:ext uri="{A12FA001-AC4F-418D-AE19-62706E023703}">
                      <ahyp:hlinkClr xmlns:ahyp="http://schemas.microsoft.com/office/drawing/2018/hyperlinkcolor" val="tx"/>
                    </a:ext>
                  </a:extLst>
                </a:hlinkClick>
              </a:rPr>
              <a:t>Special Educational Needs and Disability Coordinator (SENDCO)</a:t>
            </a:r>
            <a:r>
              <a:rPr lang="en-GB" sz="2000" b="1" dirty="0">
                <a:solidFill>
                  <a:schemeClr val="tx2">
                    <a:lumMod val="50000"/>
                  </a:schemeClr>
                </a:solidFill>
                <a:latin typeface="Calibri"/>
                <a:ea typeface="Calibri"/>
                <a:cs typeface="Segoe UI"/>
              </a:rPr>
              <a:t> </a:t>
            </a:r>
            <a:endParaRPr lang="en-GB" sz="2000" u="sng">
              <a:solidFill>
                <a:schemeClr val="tx2">
                  <a:lumMod val="50000"/>
                </a:schemeClr>
              </a:solidFill>
              <a:latin typeface="Calibri"/>
              <a:ea typeface="Calibri"/>
              <a:cs typeface="Segoe UI"/>
            </a:endParaRPr>
          </a:p>
        </p:txBody>
      </p:sp>
      <p:sp>
        <p:nvSpPr>
          <p:cNvPr id="9" name="Google Shape;122;p15">
            <a:extLst>
              <a:ext uri="{FF2B5EF4-FFF2-40B4-BE49-F238E27FC236}">
                <a16:creationId xmlns:a16="http://schemas.microsoft.com/office/drawing/2014/main" id="{A6DF386E-1545-5E1A-F24E-0AA4B8B765E6}"/>
              </a:ext>
            </a:extLst>
          </p:cNvPr>
          <p:cNvSpPr/>
          <p:nvPr/>
        </p:nvSpPr>
        <p:spPr>
          <a:xfrm>
            <a:off x="8803113" y="1116737"/>
            <a:ext cx="3045965" cy="3119485"/>
          </a:xfrm>
          <a:prstGeom prst="ellipse">
            <a:avLst/>
          </a:prstGeom>
          <a:solidFill>
            <a:schemeClr val="lt2"/>
          </a:solidFill>
          <a:ln w="57150" cap="flat" cmpd="sng">
            <a:solidFill>
              <a:srgbClr val="525E93"/>
            </a:solidFill>
            <a:prstDash val="solid"/>
            <a:miter lim="800000"/>
            <a:headEnd type="none" w="sm" len="sm"/>
            <a:tailEnd type="none" w="sm" len="sm"/>
          </a:ln>
        </p:spPr>
        <p:txBody>
          <a:bodyPr spcFirstLastPara="1" wrap="square" lIns="91425" tIns="45700" rIns="91425" bIns="45700"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chemeClr val="tx2"/>
                </a:solidFill>
              </a:rPr>
              <a:t>Every career</a:t>
            </a:r>
          </a:p>
          <a:p>
            <a:pPr algn="ctr"/>
            <a:r>
              <a:rPr lang="en-GB" sz="1600" b="1" dirty="0">
                <a:solidFill>
                  <a:schemeClr val="tx2"/>
                </a:solidFill>
                <a:effectLst/>
              </a:rPr>
              <a:t>can be sustainable</a:t>
            </a:r>
          </a:p>
          <a:p>
            <a:pPr algn="ctr"/>
            <a:r>
              <a:rPr lang="en-GB" sz="1600" dirty="0">
                <a:solidFill>
                  <a:schemeClr val="tx2"/>
                </a:solidFill>
              </a:rPr>
              <a:t>1. Use your skills and passion for sustainability to help businesses adapt</a:t>
            </a:r>
            <a:endParaRPr lang="en-GB" sz="1600" dirty="0">
              <a:solidFill>
                <a:schemeClr val="tx2"/>
              </a:solidFill>
              <a:cs typeface="Calibri"/>
            </a:endParaRPr>
          </a:p>
          <a:p>
            <a:pPr algn="ctr"/>
            <a:r>
              <a:rPr lang="en-GB" sz="1600" dirty="0">
                <a:solidFill>
                  <a:schemeClr val="tx2"/>
                </a:solidFill>
              </a:rPr>
              <a:t>2. Work for a company with sustainable values</a:t>
            </a:r>
          </a:p>
          <a:p>
            <a:pPr algn="ctr"/>
            <a:r>
              <a:rPr lang="en-GB" sz="1600" b="0" dirty="0">
                <a:solidFill>
                  <a:schemeClr val="tx2"/>
                </a:solidFill>
                <a:effectLst/>
              </a:rPr>
              <a:t>3. Innovate for a sustainable future</a:t>
            </a:r>
          </a:p>
        </p:txBody>
      </p:sp>
    </p:spTree>
    <p:extLst>
      <p:ext uri="{BB962C8B-B14F-4D97-AF65-F5344CB8AC3E}">
        <p14:creationId xmlns:p14="http://schemas.microsoft.com/office/powerpoint/2010/main" val="395180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close-up of a server&#10;&#10;Description automatically generated with low confidence">
            <a:extLst>
              <a:ext uri="{FF2B5EF4-FFF2-40B4-BE49-F238E27FC236}">
                <a16:creationId xmlns:a16="http://schemas.microsoft.com/office/drawing/2014/main" id="{A331217F-C30C-ABD9-05F3-A81BE9ADFA84}"/>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49212" y="2534782"/>
            <a:ext cx="2959075" cy="2778957"/>
          </a:xfrm>
          <a:prstGeom prst="rect">
            <a:avLst/>
          </a:prstGeom>
        </p:spPr>
      </p:pic>
      <p:pic>
        <p:nvPicPr>
          <p:cNvPr id="28" name="Picture 27" descr="A close-up of a server&#10;&#10;Description automatically generated with low confidence">
            <a:extLst>
              <a:ext uri="{FF2B5EF4-FFF2-40B4-BE49-F238E27FC236}">
                <a16:creationId xmlns:a16="http://schemas.microsoft.com/office/drawing/2014/main" id="{EC63A73E-3B28-F1A2-D955-E36359EAF6A9}"/>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520963" y="2549619"/>
            <a:ext cx="2959075" cy="2778957"/>
          </a:xfrm>
          <a:prstGeom prst="rect">
            <a:avLst/>
          </a:prstGeom>
        </p:spPr>
      </p:pic>
      <p:pic>
        <p:nvPicPr>
          <p:cNvPr id="29" name="Picture 28" descr="A close-up of a server&#10;&#10;Description automatically generated with low confidence">
            <a:extLst>
              <a:ext uri="{FF2B5EF4-FFF2-40B4-BE49-F238E27FC236}">
                <a16:creationId xmlns:a16="http://schemas.microsoft.com/office/drawing/2014/main" id="{676DB4C1-2A96-9A02-0058-CFC9FA499437}"/>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6716293" y="2549619"/>
            <a:ext cx="2959075" cy="2778957"/>
          </a:xfrm>
          <a:prstGeom prst="rect">
            <a:avLst/>
          </a:prstGeom>
        </p:spPr>
      </p:pic>
      <p:pic>
        <p:nvPicPr>
          <p:cNvPr id="30" name="Picture 29" descr="A close-up of a server&#10;&#10;Description automatically generated with low confidence">
            <a:extLst>
              <a:ext uri="{FF2B5EF4-FFF2-40B4-BE49-F238E27FC236}">
                <a16:creationId xmlns:a16="http://schemas.microsoft.com/office/drawing/2014/main" id="{189158B3-0C97-86AC-C3D0-45F989B2997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0456462" y="2549619"/>
            <a:ext cx="2959075" cy="2778957"/>
          </a:xfrm>
          <a:prstGeom prst="rect">
            <a:avLst/>
          </a:prstGeom>
        </p:spPr>
      </p:pic>
      <p:sp>
        <p:nvSpPr>
          <p:cNvPr id="2" name="Title 1"/>
          <p:cNvSpPr>
            <a:spLocks noGrp="1"/>
          </p:cNvSpPr>
          <p:nvPr>
            <p:ph type="ctrTitle" idx="4294967295"/>
          </p:nvPr>
        </p:nvSpPr>
        <p:spPr>
          <a:xfrm>
            <a:off x="1110343" y="1780760"/>
            <a:ext cx="9144000" cy="258762"/>
          </a:xfrm>
          <a:prstGeom prst="rect">
            <a:avLst/>
          </a:prstGeom>
        </p:spPr>
        <p:txBody>
          <a:bodyPr lIns="91440" tIns="45720" rIns="91440" bIns="45720" anchor="t">
            <a:noAutofit/>
          </a:bodyPr>
          <a:lstStyle/>
          <a:p>
            <a:r>
              <a:rPr lang="en-GB" sz="3600" b="1" dirty="0">
                <a:solidFill>
                  <a:schemeClr val="tx2"/>
                </a:solidFill>
                <a:latin typeface="Calibri"/>
                <a:cs typeface="Calibri"/>
              </a:rPr>
              <a:t>Sociology Pathways</a:t>
            </a:r>
          </a:p>
        </p:txBody>
      </p:sp>
      <p:pic>
        <p:nvPicPr>
          <p:cNvPr id="7" name="Picture 6" descr="Icon&#10;&#10;Description automatically generated">
            <a:extLst>
              <a:ext uri="{FF2B5EF4-FFF2-40B4-BE49-F238E27FC236}">
                <a16:creationId xmlns:a16="http://schemas.microsoft.com/office/drawing/2014/main" id="{8CBF4511-03F5-9D43-95F2-40A43C7F1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2200" y="2444711"/>
            <a:ext cx="2959100" cy="2959100"/>
          </a:xfrm>
          <a:prstGeom prst="rect">
            <a:avLst/>
          </a:prstGeom>
        </p:spPr>
      </p:pic>
      <p:pic>
        <p:nvPicPr>
          <p:cNvPr id="9" name="Picture 8" descr="Icon&#10;&#10;Description automatically generated">
            <a:extLst>
              <a:ext uri="{FF2B5EF4-FFF2-40B4-BE49-F238E27FC236}">
                <a16:creationId xmlns:a16="http://schemas.microsoft.com/office/drawing/2014/main" id="{F314067E-67AD-294A-A070-80D5CAF88B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6450" y="2444711"/>
            <a:ext cx="2959100" cy="2959100"/>
          </a:xfrm>
          <a:prstGeom prst="rect">
            <a:avLst/>
          </a:prstGeom>
        </p:spPr>
      </p:pic>
      <p:pic>
        <p:nvPicPr>
          <p:cNvPr id="11" name="Picture 10" descr="Icon&#10;&#10;Description automatically generated">
            <a:extLst>
              <a:ext uri="{FF2B5EF4-FFF2-40B4-BE49-F238E27FC236}">
                <a16:creationId xmlns:a16="http://schemas.microsoft.com/office/drawing/2014/main" id="{0FE0EA0A-D199-3A41-9B60-2FC3E8D376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700" y="2444711"/>
            <a:ext cx="2959100" cy="2959100"/>
          </a:xfrm>
          <a:prstGeom prst="rect">
            <a:avLst/>
          </a:prstGeom>
        </p:spPr>
      </p:pic>
      <p:sp>
        <p:nvSpPr>
          <p:cNvPr id="14" name="Title 1">
            <a:extLst>
              <a:ext uri="{FF2B5EF4-FFF2-40B4-BE49-F238E27FC236}">
                <a16:creationId xmlns:a16="http://schemas.microsoft.com/office/drawing/2014/main" id="{A573CAC7-911E-734A-8EBA-E421169048A3}"/>
              </a:ext>
            </a:extLst>
          </p:cNvPr>
          <p:cNvSpPr txBox="1">
            <a:spLocks/>
          </p:cNvSpPr>
          <p:nvPr/>
        </p:nvSpPr>
        <p:spPr>
          <a:xfrm>
            <a:off x="152400" y="5537199"/>
            <a:ext cx="36957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Calibri"/>
                <a:cs typeface="Calibri"/>
              </a:rPr>
              <a:t>Combine Study </a:t>
            </a:r>
            <a:br>
              <a:rPr lang="en-GB" sz="2500" b="1" dirty="0">
                <a:latin typeface="Calibri" panose="020F0502020204030204" pitchFamily="34" charset="0"/>
                <a:cs typeface="Calibri" panose="020F0502020204030204" pitchFamily="34" charset="0"/>
              </a:rPr>
            </a:br>
            <a:r>
              <a:rPr lang="en-GB" sz="2500" b="1" dirty="0">
                <a:latin typeface="Calibri"/>
                <a:cs typeface="Calibri"/>
              </a:rPr>
              <a:t>and Work</a:t>
            </a:r>
            <a:endParaRPr lang="en-GB" sz="2500" b="1" dirty="0">
              <a:latin typeface="Calibri" panose="020F0502020204030204" pitchFamily="34" charset="0"/>
              <a:cs typeface="Calibri" panose="020F0502020204030204" pitchFamily="34" charset="0"/>
            </a:endParaRPr>
          </a:p>
        </p:txBody>
      </p:sp>
      <p:sp>
        <p:nvSpPr>
          <p:cNvPr id="15" name="Title 1">
            <a:extLst>
              <a:ext uri="{FF2B5EF4-FFF2-40B4-BE49-F238E27FC236}">
                <a16:creationId xmlns:a16="http://schemas.microsoft.com/office/drawing/2014/main" id="{ACE53D00-33D1-AD4B-92BE-C5FEE54FE9D2}"/>
              </a:ext>
            </a:extLst>
          </p:cNvPr>
          <p:cNvSpPr txBox="1">
            <a:spLocks/>
          </p:cNvSpPr>
          <p:nvPr/>
        </p:nvSpPr>
        <p:spPr>
          <a:xfrm>
            <a:off x="4718050" y="5537199"/>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Calibri"/>
                <a:cs typeface="Calibri"/>
              </a:rPr>
              <a:t>Study</a:t>
            </a:r>
          </a:p>
        </p:txBody>
      </p:sp>
      <p:sp>
        <p:nvSpPr>
          <p:cNvPr id="16" name="Title 1">
            <a:extLst>
              <a:ext uri="{FF2B5EF4-FFF2-40B4-BE49-F238E27FC236}">
                <a16:creationId xmlns:a16="http://schemas.microsoft.com/office/drawing/2014/main" id="{4B7D34C8-B320-AA43-A6E6-09BBD8B2140E}"/>
              </a:ext>
            </a:extLst>
          </p:cNvPr>
          <p:cNvSpPr txBox="1">
            <a:spLocks/>
          </p:cNvSpPr>
          <p:nvPr/>
        </p:nvSpPr>
        <p:spPr>
          <a:xfrm>
            <a:off x="8813800" y="5537199"/>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Calibri"/>
                <a:cs typeface="Calibri"/>
              </a:rPr>
              <a:t>Work</a:t>
            </a:r>
          </a:p>
        </p:txBody>
      </p:sp>
      <p:sp>
        <p:nvSpPr>
          <p:cNvPr id="6" name="TextBox 5">
            <a:extLst>
              <a:ext uri="{FF2B5EF4-FFF2-40B4-BE49-F238E27FC236}">
                <a16:creationId xmlns:a16="http://schemas.microsoft.com/office/drawing/2014/main" id="{FC5BD9C1-2E69-C38F-60C0-0FB867D1DBD2}"/>
              </a:ext>
            </a:extLst>
          </p:cNvPr>
          <p:cNvSpPr txBox="1"/>
          <p:nvPr/>
        </p:nvSpPr>
        <p:spPr>
          <a:xfrm>
            <a:off x="433136" y="1721988"/>
            <a:ext cx="2995863" cy="707886"/>
          </a:xfrm>
          <a:prstGeom prst="rect">
            <a:avLst/>
          </a:prstGeom>
          <a:noFill/>
        </p:spPr>
        <p:txBody>
          <a:bodyPr wrap="square" rtlCol="0">
            <a:spAutoFit/>
          </a:bodyPr>
          <a:lstStyle/>
          <a:p>
            <a:r>
              <a:rPr lang="en-US" sz="4000">
                <a:solidFill>
                  <a:schemeClr val="bg1"/>
                </a:solidFill>
              </a:rPr>
              <a:t>7|</a:t>
            </a:r>
          </a:p>
        </p:txBody>
      </p:sp>
      <p:pic>
        <p:nvPicPr>
          <p:cNvPr id="3" name="Picture 3" descr="Text&#10;&#10;Description automatically generated">
            <a:extLst>
              <a:ext uri="{FF2B5EF4-FFF2-40B4-BE49-F238E27FC236}">
                <a16:creationId xmlns:a16="http://schemas.microsoft.com/office/drawing/2014/main" id="{F126C49F-577D-33B3-3AF1-D721A0B54C07}"/>
              </a:ext>
            </a:extLst>
          </p:cNvPr>
          <p:cNvPicPr>
            <a:picLocks noChangeAspect="1"/>
          </p:cNvPicPr>
          <p:nvPr/>
        </p:nvPicPr>
        <p:blipFill>
          <a:blip r:embed="rId7"/>
          <a:stretch>
            <a:fillRect/>
          </a:stretch>
        </p:blipFill>
        <p:spPr>
          <a:xfrm>
            <a:off x="8889500" y="237473"/>
            <a:ext cx="1114425" cy="1143000"/>
          </a:xfrm>
          <a:prstGeom prst="rect">
            <a:avLst/>
          </a:prstGeom>
        </p:spPr>
      </p:pic>
    </p:spTree>
    <p:extLst>
      <p:ext uri="{BB962C8B-B14F-4D97-AF65-F5344CB8AC3E}">
        <p14:creationId xmlns:p14="http://schemas.microsoft.com/office/powerpoint/2010/main" val="129534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97F671-EB44-FAC1-11AC-3F0D816A462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5164" b="27316"/>
          <a:stretch/>
        </p:blipFill>
        <p:spPr>
          <a:xfrm>
            <a:off x="399883" y="4942065"/>
            <a:ext cx="2886217" cy="1915935"/>
          </a:xfrm>
          <a:prstGeom prst="rect">
            <a:avLst/>
          </a:prstGeom>
        </p:spPr>
      </p:pic>
      <p:pic>
        <p:nvPicPr>
          <p:cNvPr id="17" name="Picture 16">
            <a:extLst>
              <a:ext uri="{FF2B5EF4-FFF2-40B4-BE49-F238E27FC236}">
                <a16:creationId xmlns:a16="http://schemas.microsoft.com/office/drawing/2014/main" id="{AA9C001D-6CB7-A47B-D21F-792A32BD3FE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614" b="27315"/>
          <a:stretch/>
        </p:blipFill>
        <p:spPr>
          <a:xfrm>
            <a:off x="2810639" y="5133505"/>
            <a:ext cx="2886217" cy="1724495"/>
          </a:xfrm>
          <a:prstGeom prst="rect">
            <a:avLst/>
          </a:prstGeom>
        </p:spPr>
      </p:pic>
      <p:sp>
        <p:nvSpPr>
          <p:cNvPr id="2" name="Title 1"/>
          <p:cNvSpPr>
            <a:spLocks noGrp="1"/>
          </p:cNvSpPr>
          <p:nvPr>
            <p:ph type="ctrTitle" idx="4294967295"/>
          </p:nvPr>
        </p:nvSpPr>
        <p:spPr>
          <a:xfrm>
            <a:off x="1100320" y="1815741"/>
            <a:ext cx="6023207" cy="534148"/>
          </a:xfrm>
          <a:prstGeom prst="rect">
            <a:avLst/>
          </a:prstGeom>
        </p:spPr>
        <p:txBody>
          <a:bodyPr lIns="91440" tIns="45720" rIns="91440" bIns="45720" anchor="t">
            <a:noAutofit/>
          </a:bodyPr>
          <a:lstStyle/>
          <a:p>
            <a:r>
              <a:rPr lang="en-GB" sz="3600" b="1" dirty="0">
                <a:solidFill>
                  <a:schemeClr val="tx2"/>
                </a:solidFill>
                <a:latin typeface="Calibri"/>
                <a:cs typeface="Calibri"/>
              </a:rPr>
              <a:t>Combine Study and Work</a:t>
            </a:r>
            <a:endParaRPr lang="en-GB" sz="3600" b="1" dirty="0">
              <a:solidFill>
                <a:schemeClr val="tx2"/>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4294967295"/>
          </p:nvPr>
        </p:nvSpPr>
        <p:spPr>
          <a:xfrm>
            <a:off x="434603" y="2579438"/>
            <a:ext cx="5557433" cy="2324518"/>
          </a:xfrm>
          <a:prstGeom prst="rect">
            <a:avLst/>
          </a:prstGeom>
        </p:spPr>
        <p:txBody>
          <a:bodyPr vert="horz" lIns="91440" tIns="45720" rIns="91440" bIns="45720" rtlCol="0" anchor="t">
            <a:normAutofit/>
          </a:bodyPr>
          <a:lstStyle/>
          <a:p>
            <a:pPr marL="0" indent="0">
              <a:lnSpc>
                <a:spcPct val="100000"/>
              </a:lnSpc>
              <a:buNone/>
            </a:pPr>
            <a:r>
              <a:rPr lang="en-GB" sz="2500" b="1" dirty="0">
                <a:cs typeface="Calibri"/>
              </a:rPr>
              <a:t>Apprenticeships</a:t>
            </a:r>
            <a:r>
              <a:rPr lang="en-GB" dirty="0">
                <a:solidFill>
                  <a:schemeClr val="tx2"/>
                </a:solidFill>
                <a:cs typeface="Calibri"/>
              </a:rPr>
              <a:t> </a:t>
            </a:r>
          </a:p>
          <a:p>
            <a:pPr marL="0" indent="0" algn="l">
              <a:lnSpc>
                <a:spcPct val="100000"/>
              </a:lnSpc>
              <a:buNone/>
            </a:pPr>
            <a:endParaRPr lang="en-GB" sz="600">
              <a:solidFill>
                <a:schemeClr val="tx2"/>
              </a:solidFill>
            </a:endParaRPr>
          </a:p>
          <a:p>
            <a:pPr marL="0" indent="0">
              <a:lnSpc>
                <a:spcPct val="100000"/>
              </a:lnSpc>
              <a:spcBef>
                <a:spcPts val="0"/>
              </a:spcBef>
              <a:buNone/>
            </a:pPr>
            <a:r>
              <a:rPr lang="en-GB" sz="1400" dirty="0">
                <a:solidFill>
                  <a:schemeClr val="tx2"/>
                </a:solidFill>
              </a:rPr>
              <a:t>• Market Research Executive</a:t>
            </a:r>
            <a:br>
              <a:rPr lang="en-GB" sz="1400" dirty="0"/>
            </a:br>
            <a:r>
              <a:rPr lang="en-GB" sz="1400" dirty="0">
                <a:solidFill>
                  <a:schemeClr val="tx2"/>
                </a:solidFill>
              </a:rPr>
              <a:t>• Human Resource Operator                                        </a:t>
            </a:r>
            <a:endParaRPr lang="en-GB" sz="1400" dirty="0">
              <a:solidFill>
                <a:schemeClr val="tx2"/>
              </a:solidFill>
              <a:cs typeface="Calibri"/>
            </a:endParaRPr>
          </a:p>
          <a:p>
            <a:pPr marL="0" indent="0">
              <a:lnSpc>
                <a:spcPct val="100000"/>
              </a:lnSpc>
              <a:spcBef>
                <a:spcPts val="0"/>
              </a:spcBef>
              <a:buNone/>
            </a:pPr>
            <a:r>
              <a:rPr lang="en-GB" sz="1400" dirty="0">
                <a:solidFill>
                  <a:schemeClr val="tx2"/>
                </a:solidFill>
              </a:rPr>
              <a:t>• Marketing Executive </a:t>
            </a:r>
            <a:br>
              <a:rPr lang="en-GB" sz="1400" dirty="0"/>
            </a:br>
            <a:r>
              <a:rPr lang="en-GB" sz="1400" dirty="0">
                <a:solidFill>
                  <a:schemeClr val="tx2"/>
                </a:solidFill>
              </a:rPr>
              <a:t>• Community Worker</a:t>
            </a:r>
            <a:endParaRPr lang="en-GB" sz="1400" dirty="0">
              <a:solidFill>
                <a:schemeClr val="tx2"/>
              </a:solidFill>
              <a:cs typeface="Calibri"/>
            </a:endParaRPr>
          </a:p>
          <a:p>
            <a:pPr marL="0" indent="0">
              <a:lnSpc>
                <a:spcPct val="100000"/>
              </a:lnSpc>
              <a:spcBef>
                <a:spcPts val="0"/>
              </a:spcBef>
              <a:buNone/>
            </a:pPr>
            <a:r>
              <a:rPr lang="en-GB" sz="1400" dirty="0">
                <a:solidFill>
                  <a:schemeClr val="tx2"/>
                </a:solidFill>
              </a:rPr>
              <a:t>• Youth Worker </a:t>
            </a:r>
            <a:br>
              <a:rPr lang="en-GB" sz="1400" dirty="0"/>
            </a:br>
            <a:endParaRPr lang="en-GB" sz="1400">
              <a:solidFill>
                <a:schemeClr val="tx2"/>
              </a:solidFill>
              <a:cs typeface="Calibri"/>
            </a:endParaRPr>
          </a:p>
          <a:p>
            <a:pPr algn="l">
              <a:lnSpc>
                <a:spcPct val="100000"/>
              </a:lnSpc>
            </a:pPr>
            <a:endParaRPr lang="en-GB">
              <a:solidFill>
                <a:schemeClr val="tx2"/>
              </a:solidFill>
              <a:cs typeface="Calibri"/>
            </a:endParaRPr>
          </a:p>
        </p:txBody>
      </p:sp>
      <p:sp>
        <p:nvSpPr>
          <p:cNvPr id="11" name="Subtitle 2">
            <a:extLst>
              <a:ext uri="{FF2B5EF4-FFF2-40B4-BE49-F238E27FC236}">
                <a16:creationId xmlns:a16="http://schemas.microsoft.com/office/drawing/2014/main" id="{CF2A8DC9-52E8-4C03-93D1-050E17E5294F}"/>
              </a:ext>
            </a:extLst>
          </p:cNvPr>
          <p:cNvSpPr txBox="1">
            <a:spLocks/>
          </p:cNvSpPr>
          <p:nvPr/>
        </p:nvSpPr>
        <p:spPr>
          <a:xfrm>
            <a:off x="6190070" y="2578930"/>
            <a:ext cx="6004622" cy="20945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500" b="1" dirty="0">
                <a:cs typeface="Calibri"/>
              </a:rPr>
              <a:t>T Levels </a:t>
            </a:r>
            <a:br>
              <a:rPr lang="en-GB" b="1" dirty="0">
                <a:cs typeface="Calibri"/>
              </a:rPr>
            </a:br>
            <a:r>
              <a:rPr lang="en-GB" sz="1400" u="sng" dirty="0">
                <a:solidFill>
                  <a:srgbClr val="484948"/>
                </a:solidFill>
                <a:hlinkClick r:id="rId4">
                  <a:extLst>
                    <a:ext uri="{A12FA001-AC4F-418D-AE19-62706E023703}">
                      <ahyp:hlinkClr xmlns:ahyp="http://schemas.microsoft.com/office/drawing/2018/hyperlinkcolor" val="tx"/>
                    </a:ext>
                  </a:extLst>
                </a:hlinkClick>
              </a:rPr>
              <a:t>T Levels | National Careers </a:t>
            </a:r>
            <a:r>
              <a:rPr lang="en-GB" sz="1400" u="sng" dirty="0">
                <a:solidFill>
                  <a:schemeClr val="tx2">
                    <a:lumMod val="50000"/>
                  </a:schemeClr>
                </a:solidFill>
                <a:hlinkClick r:id="rId4">
                  <a:extLst>
                    <a:ext uri="{A12FA001-AC4F-418D-AE19-62706E023703}">
                      <ahyp:hlinkClr xmlns:ahyp="http://schemas.microsoft.com/office/drawing/2018/hyperlinkcolor" val="tx"/>
                    </a:ext>
                  </a:extLst>
                </a:hlinkClick>
              </a:rPr>
              <a:t>Service</a:t>
            </a:r>
            <a:r>
              <a:rPr lang="en-GB" sz="1400" b="1" u="sng" dirty="0">
                <a:solidFill>
                  <a:schemeClr val="tx2">
                    <a:lumMod val="50000"/>
                  </a:schemeClr>
                </a:solidFill>
                <a:cs typeface="Calibri"/>
              </a:rPr>
              <a:t> </a:t>
            </a:r>
            <a:r>
              <a:rPr lang="en-GB" sz="1400" u="sng" dirty="0">
                <a:solidFill>
                  <a:srgbClr val="484948"/>
                </a:solidFill>
                <a:hlinkClick r:id="rId5">
                  <a:extLst>
                    <a:ext uri="{A12FA001-AC4F-418D-AE19-62706E023703}">
                      <ahyp:hlinkClr xmlns:ahyp="http://schemas.microsoft.com/office/drawing/2018/hyperlinkcolor" val="tx"/>
                    </a:ext>
                  </a:extLst>
                </a:hlinkClick>
              </a:rPr>
              <a:t>Education and Childcare </a:t>
            </a:r>
            <a:endParaRPr lang="en-GB" sz="1400" u="sng">
              <a:solidFill>
                <a:srgbClr val="484948"/>
              </a:solidFill>
              <a:cs typeface="Calibri"/>
            </a:endParaRPr>
          </a:p>
          <a:p>
            <a:pPr marL="0" indent="0">
              <a:lnSpc>
                <a:spcPct val="120000"/>
              </a:lnSpc>
              <a:spcBef>
                <a:spcPts val="0"/>
              </a:spcBef>
              <a:buNone/>
            </a:pPr>
            <a:r>
              <a:rPr lang="en-GB" sz="1400" u="sng" dirty="0">
                <a:solidFill>
                  <a:schemeClr val="tx2">
                    <a:lumMod val="50000"/>
                  </a:schemeClr>
                </a:solidFill>
                <a:hlinkClick r:id="rId5">
                  <a:extLst>
                    <a:ext uri="{A12FA001-AC4F-418D-AE19-62706E023703}">
                      <ahyp:hlinkClr xmlns:ahyp="http://schemas.microsoft.com/office/drawing/2018/hyperlinkcolor" val="tx"/>
                    </a:ext>
                  </a:extLst>
                </a:hlinkClick>
              </a:rPr>
              <a:t>T Levels</a:t>
            </a:r>
            <a:r>
              <a:rPr lang="en-GB" sz="1400" u="sng" dirty="0">
                <a:solidFill>
                  <a:schemeClr val="tx2">
                    <a:lumMod val="50000"/>
                  </a:schemeClr>
                </a:solidFill>
              </a:rPr>
              <a:t> | </a:t>
            </a:r>
            <a:r>
              <a:rPr lang="en-GB" sz="1400" u="sng" dirty="0">
                <a:solidFill>
                  <a:srgbClr val="484948"/>
                </a:solidFill>
                <a:hlinkClick r:id="rId6">
                  <a:extLst>
                    <a:ext uri="{A12FA001-AC4F-418D-AE19-62706E023703}">
                      <ahyp:hlinkClr xmlns:ahyp="http://schemas.microsoft.com/office/drawing/2018/hyperlinkcolor" val="tx"/>
                    </a:ext>
                  </a:extLst>
                </a:hlinkClick>
              </a:rPr>
              <a:t>Media, Broadcast and production</a:t>
            </a:r>
            <a:endParaRPr lang="en-GB" sz="1400" u="sng">
              <a:solidFill>
                <a:srgbClr val="484948"/>
              </a:solidFill>
              <a:cs typeface="Calibri"/>
            </a:endParaRPr>
          </a:p>
          <a:p>
            <a:pPr marL="0" indent="0">
              <a:lnSpc>
                <a:spcPct val="120000"/>
              </a:lnSpc>
              <a:spcBef>
                <a:spcPts val="0"/>
              </a:spcBef>
              <a:buNone/>
            </a:pPr>
            <a:r>
              <a:rPr lang="en-GB" sz="1400" u="sng" dirty="0">
                <a:solidFill>
                  <a:schemeClr val="tx2">
                    <a:lumMod val="50000"/>
                  </a:schemeClr>
                </a:solidFill>
                <a:ea typeface="+mn-lt"/>
                <a:cs typeface="+mn-lt"/>
                <a:hlinkClick r:id="rId6">
                  <a:extLst>
                    <a:ext uri="{A12FA001-AC4F-418D-AE19-62706E023703}">
                      <ahyp:hlinkClr xmlns:ahyp="http://schemas.microsoft.com/office/drawing/2018/hyperlinkcolor" val="tx"/>
                    </a:ext>
                  </a:extLst>
                </a:hlinkClick>
              </a:rPr>
              <a:t>T Levels</a:t>
            </a:r>
            <a:r>
              <a:rPr lang="en-GB" sz="1400" u="sng" dirty="0">
                <a:solidFill>
                  <a:schemeClr val="tx2">
                    <a:lumMod val="50000"/>
                  </a:schemeClr>
                </a:solidFill>
                <a:ea typeface="+mn-lt"/>
                <a:cs typeface="+mn-lt"/>
              </a:rPr>
              <a:t> | </a:t>
            </a:r>
            <a:r>
              <a:rPr lang="en-GB" sz="1400" u="sng" dirty="0">
                <a:solidFill>
                  <a:srgbClr val="484948"/>
                </a:solidFill>
                <a:ea typeface="+mn-lt"/>
                <a:cs typeface="+mn-lt"/>
                <a:hlinkClick r:id="rId7">
                  <a:extLst>
                    <a:ext uri="{A12FA001-AC4F-418D-AE19-62706E023703}">
                      <ahyp:hlinkClr xmlns:ahyp="http://schemas.microsoft.com/office/drawing/2018/hyperlinkcolor" val="tx"/>
                    </a:ext>
                  </a:extLst>
                </a:hlinkClick>
              </a:rPr>
              <a:t>Management and </a:t>
            </a:r>
            <a:r>
              <a:rPr lang="en-GB" sz="1400" u="sng" dirty="0">
                <a:solidFill>
                  <a:schemeClr val="tx2">
                    <a:lumMod val="50000"/>
                  </a:schemeClr>
                </a:solidFill>
                <a:ea typeface="+mn-lt"/>
                <a:cs typeface="+mn-lt"/>
                <a:hlinkClick r:id="rId7">
                  <a:extLst>
                    <a:ext uri="{A12FA001-AC4F-418D-AE19-62706E023703}">
                      <ahyp:hlinkClr xmlns:ahyp="http://schemas.microsoft.com/office/drawing/2018/hyperlinkcolor" val="tx"/>
                    </a:ext>
                  </a:extLst>
                </a:hlinkClick>
              </a:rPr>
              <a:t>Administration</a:t>
            </a:r>
          </a:p>
          <a:p>
            <a:pPr marL="0" indent="0">
              <a:lnSpc>
                <a:spcPct val="120000"/>
              </a:lnSpc>
              <a:spcBef>
                <a:spcPts val="0"/>
              </a:spcBef>
              <a:buNone/>
            </a:pPr>
            <a:endParaRPr lang="en-GB" sz="1600" dirty="0">
              <a:solidFill>
                <a:srgbClr val="05A8A7"/>
              </a:solidFill>
              <a:cs typeface="Calibri"/>
            </a:endParaRPr>
          </a:p>
          <a:p>
            <a:pPr marL="0" indent="0">
              <a:lnSpc>
                <a:spcPct val="100000"/>
              </a:lnSpc>
              <a:buNone/>
            </a:pPr>
            <a:endParaRPr lang="en-GB" dirty="0">
              <a:solidFill>
                <a:schemeClr val="tx2"/>
              </a:solidFill>
              <a:cs typeface="Calibri"/>
            </a:endParaRPr>
          </a:p>
          <a:p>
            <a:pPr>
              <a:lnSpc>
                <a:spcPct val="100000"/>
              </a:lnSpc>
            </a:pPr>
            <a:endParaRPr lang="en-GB" dirty="0">
              <a:solidFill>
                <a:schemeClr val="tx2"/>
              </a:solidFill>
              <a:cs typeface="Calibri"/>
            </a:endParaRPr>
          </a:p>
          <a:p>
            <a:pPr>
              <a:lnSpc>
                <a:spcPct val="100000"/>
              </a:lnSpc>
            </a:pPr>
            <a:endParaRPr lang="en-GB" dirty="0">
              <a:solidFill>
                <a:schemeClr val="tx2"/>
              </a:solidFill>
              <a:cs typeface="Calibri"/>
            </a:endParaRPr>
          </a:p>
        </p:txBody>
      </p:sp>
      <p:sp>
        <p:nvSpPr>
          <p:cNvPr id="12" name="Subtitle 2">
            <a:extLst>
              <a:ext uri="{FF2B5EF4-FFF2-40B4-BE49-F238E27FC236}">
                <a16:creationId xmlns:a16="http://schemas.microsoft.com/office/drawing/2014/main" id="{1F68304F-6F55-4556-B558-F20E0C05F3A1}"/>
              </a:ext>
            </a:extLst>
          </p:cNvPr>
          <p:cNvSpPr txBox="1">
            <a:spLocks/>
          </p:cNvSpPr>
          <p:nvPr/>
        </p:nvSpPr>
        <p:spPr>
          <a:xfrm>
            <a:off x="6242262" y="4601220"/>
            <a:ext cx="6004622" cy="17228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500" b="1" dirty="0">
                <a:cs typeface="Calibri"/>
              </a:rPr>
              <a:t>VTQs</a:t>
            </a:r>
            <a:r>
              <a:rPr lang="en-GB" sz="2500" dirty="0">
                <a:solidFill>
                  <a:schemeClr val="tx2"/>
                </a:solidFill>
                <a:cs typeface="Calibri"/>
              </a:rPr>
              <a:t> </a:t>
            </a:r>
            <a:br>
              <a:rPr lang="en-GB" dirty="0">
                <a:cs typeface="Calibri"/>
              </a:rPr>
            </a:br>
            <a:r>
              <a:rPr lang="en-GB" sz="1400" dirty="0">
                <a:hlinkClick r:id="rId8"/>
              </a:rPr>
              <a:t>Vocational Technical Qualifications (VTQs) | National Careers Service</a:t>
            </a:r>
            <a:endParaRPr lang="en-GB" sz="1400">
              <a:cs typeface="Calibri"/>
            </a:endParaRPr>
          </a:p>
          <a:p>
            <a:pPr marL="0" indent="0">
              <a:lnSpc>
                <a:spcPct val="100000"/>
              </a:lnSpc>
              <a:spcBef>
                <a:spcPts val="0"/>
              </a:spcBef>
              <a:buNone/>
            </a:pPr>
            <a:r>
              <a:rPr lang="en-GB" sz="1400" dirty="0">
                <a:solidFill>
                  <a:schemeClr val="tx2"/>
                </a:solidFill>
                <a:cs typeface="Calibri"/>
              </a:rPr>
              <a:t>• Learning Support</a:t>
            </a:r>
            <a:br>
              <a:rPr lang="en-GB" sz="1400" dirty="0">
                <a:cs typeface="Calibri"/>
              </a:rPr>
            </a:br>
            <a:r>
              <a:rPr lang="en-GB" sz="1400" dirty="0">
                <a:solidFill>
                  <a:schemeClr val="tx2"/>
                </a:solidFill>
                <a:cs typeface="Calibri"/>
              </a:rPr>
              <a:t>• Supporting Adults and young </a:t>
            </a:r>
            <a:endParaRPr lang="en-GB" dirty="0">
              <a:solidFill>
                <a:schemeClr val="tx2"/>
              </a:solidFill>
              <a:cs typeface="Calibri"/>
            </a:endParaRPr>
          </a:p>
          <a:p>
            <a:pPr marL="0" indent="0">
              <a:lnSpc>
                <a:spcPct val="100000"/>
              </a:lnSpc>
              <a:spcBef>
                <a:spcPts val="0"/>
              </a:spcBef>
              <a:buNone/>
            </a:pPr>
            <a:r>
              <a:rPr lang="en-GB" sz="1400" dirty="0">
                <a:solidFill>
                  <a:schemeClr val="tx2"/>
                </a:solidFill>
                <a:cs typeface="Calibri"/>
              </a:rPr>
              <a:t>   People in Essential Skills</a:t>
            </a:r>
            <a:endParaRPr lang="en-GB" dirty="0">
              <a:solidFill>
                <a:schemeClr val="tx2"/>
              </a:solidFill>
              <a:cs typeface="Calibri"/>
            </a:endParaRPr>
          </a:p>
        </p:txBody>
      </p:sp>
      <p:pic>
        <p:nvPicPr>
          <p:cNvPr id="9" name="Picture 8" descr="Text&#10;&#10;Description automatically generated">
            <a:extLst>
              <a:ext uri="{FF2B5EF4-FFF2-40B4-BE49-F238E27FC236}">
                <a16:creationId xmlns:a16="http://schemas.microsoft.com/office/drawing/2014/main" id="{E0E86091-4CEC-5107-6560-395EFD6BDA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89568" y="279323"/>
            <a:ext cx="1041478" cy="1041478"/>
          </a:xfrm>
          <a:prstGeom prst="rect">
            <a:avLst/>
          </a:prstGeom>
        </p:spPr>
      </p:pic>
      <p:sp>
        <p:nvSpPr>
          <p:cNvPr id="5" name="Rectangle 4">
            <a:extLst>
              <a:ext uri="{FF2B5EF4-FFF2-40B4-BE49-F238E27FC236}">
                <a16:creationId xmlns:a16="http://schemas.microsoft.com/office/drawing/2014/main" id="{AE48124F-777D-7642-8D0F-7030616821AF}"/>
              </a:ext>
            </a:extLst>
          </p:cNvPr>
          <p:cNvSpPr/>
          <p:nvPr/>
        </p:nvSpPr>
        <p:spPr>
          <a:xfrm>
            <a:off x="2991756" y="3221632"/>
            <a:ext cx="2705100" cy="523220"/>
          </a:xfrm>
          <a:prstGeom prst="rect">
            <a:avLst/>
          </a:prstGeom>
        </p:spPr>
        <p:txBody>
          <a:bodyPr wrap="square" lIns="91440" tIns="45720" rIns="91440" bIns="45720" anchor="t">
            <a:spAutoFit/>
          </a:bodyPr>
          <a:lstStyle/>
          <a:p>
            <a:r>
              <a:rPr lang="en-GB" sz="1400" dirty="0">
                <a:solidFill>
                  <a:schemeClr val="tx2"/>
                </a:solidFill>
              </a:rPr>
              <a:t>• Teaching Assistant</a:t>
            </a:r>
            <a:endParaRPr lang="en-US" sz="1400" dirty="0">
              <a:solidFill>
                <a:schemeClr val="tx2"/>
              </a:solidFill>
            </a:endParaRPr>
          </a:p>
          <a:p>
            <a:r>
              <a:rPr lang="en-GB" sz="1400" dirty="0">
                <a:solidFill>
                  <a:schemeClr val="tx2"/>
                </a:solidFill>
              </a:rPr>
              <a:t>• Police Officer</a:t>
            </a:r>
            <a:endParaRPr lang="en-US" sz="1400" dirty="0">
              <a:solidFill>
                <a:schemeClr val="tx2"/>
              </a:solidFill>
              <a:cs typeface="Calibri"/>
            </a:endParaRPr>
          </a:p>
        </p:txBody>
      </p:sp>
      <p:sp>
        <p:nvSpPr>
          <p:cNvPr id="16" name="TextBox 15">
            <a:extLst>
              <a:ext uri="{FF2B5EF4-FFF2-40B4-BE49-F238E27FC236}">
                <a16:creationId xmlns:a16="http://schemas.microsoft.com/office/drawing/2014/main" id="{8173741A-0C24-4178-905E-565418DB9D70}"/>
              </a:ext>
            </a:extLst>
          </p:cNvPr>
          <p:cNvSpPr txBox="1"/>
          <p:nvPr/>
        </p:nvSpPr>
        <p:spPr>
          <a:xfrm>
            <a:off x="722611" y="6053005"/>
            <a:ext cx="1455396" cy="369332"/>
          </a:xfrm>
          <a:prstGeom prst="rect">
            <a:avLst/>
          </a:prstGeom>
          <a:solidFill>
            <a:schemeClr val="tx1"/>
          </a:solidFill>
          <a:ln w="63500">
            <a:solidFill>
              <a:schemeClr val="tx1"/>
            </a:solidFill>
          </a:ln>
        </p:spPr>
        <p:txBody>
          <a:bodyPr wrap="square" lIns="144000" tIns="45720" rIns="180000" bIns="45720" rtlCol="0" anchor="t">
            <a:spAutoFit/>
          </a:bodyPr>
          <a:lstStyle/>
          <a:p>
            <a:r>
              <a:rPr lang="en-US">
                <a:solidFill>
                  <a:schemeClr val="bg2"/>
                </a:solidFill>
                <a:hlinkClick r:id="rId10"/>
              </a:rPr>
              <a:t>Find more &gt;</a:t>
            </a:r>
          </a:p>
        </p:txBody>
      </p:sp>
      <p:sp>
        <p:nvSpPr>
          <p:cNvPr id="4" name="TextBox 3">
            <a:extLst>
              <a:ext uri="{FF2B5EF4-FFF2-40B4-BE49-F238E27FC236}">
                <a16:creationId xmlns:a16="http://schemas.microsoft.com/office/drawing/2014/main" id="{FEA39120-199C-923B-4F9E-D5E3208F5593}"/>
              </a:ext>
            </a:extLst>
          </p:cNvPr>
          <p:cNvSpPr txBox="1"/>
          <p:nvPr/>
        </p:nvSpPr>
        <p:spPr>
          <a:xfrm>
            <a:off x="433136" y="1721988"/>
            <a:ext cx="2995863" cy="707886"/>
          </a:xfrm>
          <a:prstGeom prst="rect">
            <a:avLst/>
          </a:prstGeom>
          <a:noFill/>
        </p:spPr>
        <p:txBody>
          <a:bodyPr wrap="square" rtlCol="0">
            <a:spAutoFit/>
          </a:bodyPr>
          <a:lstStyle/>
          <a:p>
            <a:r>
              <a:rPr lang="en-US" sz="4000">
                <a:solidFill>
                  <a:schemeClr val="bg1"/>
                </a:solidFill>
              </a:rPr>
              <a:t>7|</a:t>
            </a:r>
          </a:p>
        </p:txBody>
      </p:sp>
      <p:sp>
        <p:nvSpPr>
          <p:cNvPr id="6" name="Rectangle 5">
            <a:extLst>
              <a:ext uri="{FF2B5EF4-FFF2-40B4-BE49-F238E27FC236}">
                <a16:creationId xmlns:a16="http://schemas.microsoft.com/office/drawing/2014/main" id="{AED18796-9BD2-460A-A3D8-9FDECCED3084}"/>
              </a:ext>
            </a:extLst>
          </p:cNvPr>
          <p:cNvSpPr/>
          <p:nvPr/>
        </p:nvSpPr>
        <p:spPr>
          <a:xfrm>
            <a:off x="9197047" y="5283279"/>
            <a:ext cx="2705100" cy="523220"/>
          </a:xfrm>
          <a:prstGeom prst="rect">
            <a:avLst/>
          </a:prstGeom>
        </p:spPr>
        <p:txBody>
          <a:bodyPr wrap="square" lIns="91440" tIns="45720" rIns="91440" bIns="45720" anchor="t">
            <a:spAutoFit/>
          </a:bodyPr>
          <a:lstStyle/>
          <a:p>
            <a:r>
              <a:rPr lang="en-GB" sz="1400" dirty="0">
                <a:solidFill>
                  <a:schemeClr val="tx2"/>
                </a:solidFill>
              </a:rPr>
              <a:t>• Education and Training</a:t>
            </a:r>
            <a:endParaRPr lang="en-US" sz="1400" dirty="0">
              <a:solidFill>
                <a:schemeClr val="tx2"/>
              </a:solidFill>
            </a:endParaRPr>
          </a:p>
          <a:p>
            <a:r>
              <a:rPr lang="en-GB" sz="1400" dirty="0">
                <a:solidFill>
                  <a:schemeClr val="tx2"/>
                </a:solidFill>
              </a:rPr>
              <a:t>• Learning and Development</a:t>
            </a:r>
            <a:endParaRPr lang="en-US" sz="1400" dirty="0">
              <a:solidFill>
                <a:schemeClr val="tx2"/>
              </a:solidFill>
              <a:cs typeface="Calibri"/>
            </a:endParaRPr>
          </a:p>
        </p:txBody>
      </p:sp>
    </p:spTree>
    <p:extLst>
      <p:ext uri="{BB962C8B-B14F-4D97-AF65-F5344CB8AC3E}">
        <p14:creationId xmlns:p14="http://schemas.microsoft.com/office/powerpoint/2010/main" val="7048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F11306-792F-0ACD-91B4-C7A2213209C0}"/>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489" b="16377"/>
          <a:stretch/>
        </p:blipFill>
        <p:spPr>
          <a:xfrm>
            <a:off x="409119" y="4811567"/>
            <a:ext cx="2886217" cy="2070040"/>
          </a:xfrm>
          <a:prstGeom prst="rect">
            <a:avLst/>
          </a:prstGeom>
        </p:spPr>
      </p:pic>
      <p:pic>
        <p:nvPicPr>
          <p:cNvPr id="14" name="Picture 13">
            <a:extLst>
              <a:ext uri="{FF2B5EF4-FFF2-40B4-BE49-F238E27FC236}">
                <a16:creationId xmlns:a16="http://schemas.microsoft.com/office/drawing/2014/main" id="{BD870454-AB39-2CD7-9386-54D989BFD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489" b="19353"/>
          <a:stretch/>
        </p:blipFill>
        <p:spPr>
          <a:xfrm>
            <a:off x="2819875" y="4884821"/>
            <a:ext cx="2886217" cy="1923530"/>
          </a:xfrm>
          <a:prstGeom prst="rect">
            <a:avLst/>
          </a:prstGeom>
        </p:spPr>
      </p:pic>
      <p:sp>
        <p:nvSpPr>
          <p:cNvPr id="2" name="Title 1"/>
          <p:cNvSpPr>
            <a:spLocks noGrp="1"/>
          </p:cNvSpPr>
          <p:nvPr>
            <p:ph type="ctrTitle" idx="4294967295"/>
          </p:nvPr>
        </p:nvSpPr>
        <p:spPr>
          <a:xfrm>
            <a:off x="3351919" y="508605"/>
            <a:ext cx="3576833" cy="584200"/>
          </a:xfrm>
          <a:prstGeom prst="rect">
            <a:avLst/>
          </a:prstGeom>
        </p:spPr>
        <p:txBody>
          <a:bodyPr>
            <a:normAutofit fontScale="90000"/>
          </a:bodyPr>
          <a:lstStyle/>
          <a:p>
            <a:r>
              <a:rPr lang="en-GB" b="1">
                <a:solidFill>
                  <a:schemeClr val="tx2"/>
                </a:solidFill>
                <a:latin typeface="Calibri" panose="020F0502020204030204" pitchFamily="34" charset="0"/>
                <a:cs typeface="Calibri" panose="020F0502020204030204" pitchFamily="34" charset="0"/>
              </a:rPr>
              <a:t>Study Pathways</a:t>
            </a:r>
          </a:p>
        </p:txBody>
      </p:sp>
      <p:sp>
        <p:nvSpPr>
          <p:cNvPr id="3" name="Subtitle 2"/>
          <p:cNvSpPr>
            <a:spLocks noGrp="1"/>
          </p:cNvSpPr>
          <p:nvPr>
            <p:ph type="subTitle" idx="4294967295"/>
          </p:nvPr>
        </p:nvSpPr>
        <p:spPr>
          <a:xfrm>
            <a:off x="285123" y="2507384"/>
            <a:ext cx="6019800" cy="2304182"/>
          </a:xfrm>
          <a:prstGeom prst="rect">
            <a:avLst/>
          </a:prstGeom>
        </p:spPr>
        <p:txBody>
          <a:bodyPr vert="horz" lIns="91440" tIns="45720" rIns="91440" bIns="45720" rtlCol="0" anchor="t">
            <a:normAutofit/>
          </a:bodyPr>
          <a:lstStyle/>
          <a:p>
            <a:pPr marL="0" indent="0">
              <a:buNone/>
            </a:pPr>
            <a:r>
              <a:rPr lang="en-GB" sz="2500" b="1" dirty="0">
                <a:cs typeface="Calibri"/>
              </a:rPr>
              <a:t>HTQs (Higher Technical Qualifications) </a:t>
            </a:r>
            <a:br>
              <a:rPr lang="en-GB" sz="2000" dirty="0">
                <a:cs typeface="Calibri"/>
              </a:rPr>
            </a:br>
            <a:r>
              <a:rPr lang="en-GB" sz="1400" dirty="0">
                <a:hlinkClick r:id="rId4"/>
              </a:rPr>
              <a:t>Higher technical qualifications (HTQs) | National Careers Service</a:t>
            </a:r>
            <a:r>
              <a:rPr lang="en-GB" sz="2000" dirty="0">
                <a:solidFill>
                  <a:schemeClr val="tx2"/>
                </a:solidFill>
                <a:cs typeface="Calibri"/>
              </a:rPr>
              <a:t> </a:t>
            </a:r>
            <a:endParaRPr lang="en-GB" sz="2000">
              <a:solidFill>
                <a:schemeClr val="tx2"/>
              </a:solidFill>
              <a:cs typeface="Calibri"/>
            </a:endParaRPr>
          </a:p>
          <a:p>
            <a:pPr marL="0" indent="0" algn="l">
              <a:buNone/>
            </a:pPr>
            <a:r>
              <a:rPr lang="en-GB" sz="1400" b="1" dirty="0">
                <a:solidFill>
                  <a:schemeClr val="tx2"/>
                </a:solidFill>
                <a:cs typeface="Calibri"/>
              </a:rPr>
              <a:t>You might find courses in:</a:t>
            </a:r>
          </a:p>
          <a:p>
            <a:pPr marL="0" indent="0">
              <a:lnSpc>
                <a:spcPct val="100000"/>
              </a:lnSpc>
              <a:buNone/>
            </a:pPr>
            <a:r>
              <a:rPr lang="en-GB" sz="1400" dirty="0">
                <a:solidFill>
                  <a:schemeClr val="tx2"/>
                </a:solidFill>
                <a:cs typeface="Calibri"/>
              </a:rPr>
              <a:t>• Law and Practice</a:t>
            </a:r>
            <a:br>
              <a:rPr lang="en-GB" sz="1400" dirty="0">
                <a:cs typeface="Calibri"/>
              </a:rPr>
            </a:br>
            <a:r>
              <a:rPr lang="en-GB" sz="1400" dirty="0">
                <a:solidFill>
                  <a:schemeClr val="tx2"/>
                </a:solidFill>
                <a:cs typeface="Calibri"/>
              </a:rPr>
              <a:t>• Social and Community Work</a:t>
            </a:r>
            <a:br>
              <a:rPr lang="en-GB" sz="1400" dirty="0">
                <a:cs typeface="Calibri"/>
              </a:rPr>
            </a:br>
            <a:r>
              <a:rPr lang="en-GB" sz="1400" dirty="0">
                <a:solidFill>
                  <a:schemeClr val="tx2"/>
                </a:solidFill>
                <a:cs typeface="Calibri"/>
              </a:rPr>
              <a:t>• Policing</a:t>
            </a:r>
            <a:br>
              <a:rPr lang="en-GB" sz="1400" dirty="0">
                <a:cs typeface="Calibri"/>
              </a:rPr>
            </a:br>
            <a:r>
              <a:rPr lang="en-GB" sz="1400" dirty="0">
                <a:solidFill>
                  <a:schemeClr val="tx2"/>
                </a:solidFill>
                <a:cs typeface="Calibri"/>
              </a:rPr>
              <a:t>• Public Services (Law, Criminology, Psychology and Sociology)</a:t>
            </a:r>
            <a:endParaRPr lang="en-GB" dirty="0">
              <a:solidFill>
                <a:schemeClr val="tx2"/>
              </a:solidFill>
              <a:cs typeface="Calibri"/>
            </a:endParaRPr>
          </a:p>
          <a:p>
            <a:pPr marL="0" indent="0" algn="l">
              <a:buNone/>
            </a:pPr>
            <a:endParaRPr lang="en-GB">
              <a:solidFill>
                <a:schemeClr val="tx2"/>
              </a:solidFill>
              <a:cs typeface="Calibri"/>
            </a:endParaRPr>
          </a:p>
          <a:p>
            <a:pPr algn="l"/>
            <a:endParaRPr lang="en-GB">
              <a:solidFill>
                <a:schemeClr val="tx2"/>
              </a:solidFill>
              <a:cs typeface="Calibri"/>
            </a:endParaRPr>
          </a:p>
        </p:txBody>
      </p:sp>
      <p:pic>
        <p:nvPicPr>
          <p:cNvPr id="8" name="Picture 7" descr="Icon&#10;&#10;Description automatically generated">
            <a:extLst>
              <a:ext uri="{FF2B5EF4-FFF2-40B4-BE49-F238E27FC236}">
                <a16:creationId xmlns:a16="http://schemas.microsoft.com/office/drawing/2014/main" id="{92828724-9514-564B-BA94-850A7545C2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316" y="1647237"/>
            <a:ext cx="746489" cy="772319"/>
          </a:xfrm>
          <a:prstGeom prst="rect">
            <a:avLst/>
          </a:prstGeom>
        </p:spPr>
      </p:pic>
      <p:sp>
        <p:nvSpPr>
          <p:cNvPr id="9" name="Subtitle 2">
            <a:extLst>
              <a:ext uri="{FF2B5EF4-FFF2-40B4-BE49-F238E27FC236}">
                <a16:creationId xmlns:a16="http://schemas.microsoft.com/office/drawing/2014/main" id="{432BFE7C-B10D-4004-9F0F-738A10E146C5}"/>
              </a:ext>
            </a:extLst>
          </p:cNvPr>
          <p:cNvSpPr txBox="1">
            <a:spLocks/>
          </p:cNvSpPr>
          <p:nvPr/>
        </p:nvSpPr>
        <p:spPr>
          <a:xfrm>
            <a:off x="6305782" y="2138017"/>
            <a:ext cx="5514870" cy="28764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cs typeface="Calibri"/>
              </a:rPr>
              <a:t>A levels</a:t>
            </a:r>
            <a:r>
              <a:rPr lang="en-GB" b="1" dirty="0">
                <a:cs typeface="Calibri"/>
              </a:rPr>
              <a:t> </a:t>
            </a:r>
            <a:br>
              <a:rPr lang="en-GB" dirty="0">
                <a:cs typeface="Calibri"/>
              </a:rPr>
            </a:br>
            <a:r>
              <a:rPr lang="en-GB" sz="1400" dirty="0">
                <a:hlinkClick r:id="rId6"/>
              </a:rPr>
              <a:t>A levels | National Careers Service</a:t>
            </a:r>
            <a:endParaRPr lang="en-GB" sz="1400" dirty="0">
              <a:solidFill>
                <a:schemeClr val="tx2"/>
              </a:solidFill>
              <a:cs typeface="Calibri"/>
            </a:endParaRPr>
          </a:p>
          <a:p>
            <a:pPr marL="0" indent="0" algn="l">
              <a:buNone/>
            </a:pPr>
            <a:r>
              <a:rPr lang="en-GB" sz="1400" b="1" dirty="0">
                <a:solidFill>
                  <a:schemeClr val="tx2"/>
                </a:solidFill>
                <a:cs typeface="Calibri"/>
              </a:rPr>
              <a:t>You might find courses in:</a:t>
            </a:r>
          </a:p>
          <a:p>
            <a:pPr marL="0" indent="0" algn="l">
              <a:spcBef>
                <a:spcPts val="0"/>
              </a:spcBef>
              <a:buNone/>
            </a:pPr>
            <a:r>
              <a:rPr lang="en-GB" sz="1400" dirty="0">
                <a:solidFill>
                  <a:schemeClr val="tx2"/>
                </a:solidFill>
                <a:cs typeface="Calibri"/>
              </a:rPr>
              <a:t>• Sociology</a:t>
            </a:r>
          </a:p>
          <a:p>
            <a:pPr marL="0" indent="0" algn="l">
              <a:spcBef>
                <a:spcPts val="0"/>
              </a:spcBef>
              <a:buNone/>
            </a:pPr>
            <a:r>
              <a:rPr lang="en-GB" sz="1400" dirty="0">
                <a:solidFill>
                  <a:schemeClr val="tx2"/>
                </a:solidFill>
                <a:cs typeface="Calibri"/>
              </a:rPr>
              <a:t>• Law</a:t>
            </a:r>
          </a:p>
          <a:p>
            <a:pPr marL="0" indent="0" algn="l">
              <a:spcBef>
                <a:spcPts val="0"/>
              </a:spcBef>
              <a:buNone/>
            </a:pPr>
            <a:r>
              <a:rPr lang="en-GB" sz="1400" dirty="0">
                <a:solidFill>
                  <a:schemeClr val="tx2"/>
                </a:solidFill>
                <a:cs typeface="Calibri"/>
              </a:rPr>
              <a:t>• Criminology</a:t>
            </a:r>
          </a:p>
          <a:p>
            <a:pPr marL="0" indent="0" algn="l">
              <a:spcBef>
                <a:spcPts val="0"/>
              </a:spcBef>
              <a:buNone/>
            </a:pPr>
            <a:endParaRPr lang="en-GB" sz="1400">
              <a:solidFill>
                <a:schemeClr val="tx2"/>
              </a:solidFill>
              <a:cs typeface="Calibri"/>
            </a:endParaRPr>
          </a:p>
          <a:p>
            <a:pPr marL="0" indent="0" algn="l">
              <a:spcBef>
                <a:spcPts val="0"/>
              </a:spcBef>
              <a:buNone/>
            </a:pPr>
            <a:endParaRPr lang="en-GB" sz="1400">
              <a:solidFill>
                <a:schemeClr val="tx2"/>
              </a:solidFill>
              <a:cs typeface="Calibri"/>
            </a:endParaRPr>
          </a:p>
          <a:p>
            <a:pPr marL="0" indent="0">
              <a:buNone/>
            </a:pPr>
            <a:endParaRPr lang="en-GB">
              <a:solidFill>
                <a:schemeClr val="tx2"/>
              </a:solidFill>
              <a:cs typeface="Calibri"/>
            </a:endParaRPr>
          </a:p>
        </p:txBody>
      </p:sp>
      <p:sp>
        <p:nvSpPr>
          <p:cNvPr id="10" name="Subtitle 2">
            <a:extLst>
              <a:ext uri="{FF2B5EF4-FFF2-40B4-BE49-F238E27FC236}">
                <a16:creationId xmlns:a16="http://schemas.microsoft.com/office/drawing/2014/main" id="{C9DF505A-0AEC-402D-AB6C-C234499C8DF8}"/>
              </a:ext>
            </a:extLst>
          </p:cNvPr>
          <p:cNvSpPr txBox="1">
            <a:spLocks/>
          </p:cNvSpPr>
          <p:nvPr/>
        </p:nvSpPr>
        <p:spPr>
          <a:xfrm>
            <a:off x="6279522" y="3888296"/>
            <a:ext cx="5514870" cy="26965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cs typeface="Calibri"/>
              </a:rPr>
              <a:t>Higher education </a:t>
            </a:r>
            <a:br>
              <a:rPr lang="en-GB" dirty="0">
                <a:cs typeface="Calibri"/>
              </a:rPr>
            </a:br>
            <a:r>
              <a:rPr lang="en-GB" sz="1400" dirty="0">
                <a:hlinkClick r:id="rId7"/>
              </a:rPr>
              <a:t>Higher education | National Careers Service</a:t>
            </a:r>
            <a:br>
              <a:rPr lang="en-GB" sz="1400" dirty="0"/>
            </a:br>
            <a:r>
              <a:rPr lang="en-GB" sz="1400" dirty="0">
                <a:hlinkClick r:id="rId8"/>
              </a:rPr>
              <a:t>You can explore undergraduate courses in Sociology</a:t>
            </a:r>
            <a:r>
              <a:rPr lang="en-GB" sz="1400" dirty="0"/>
              <a:t> </a:t>
            </a:r>
            <a:br>
              <a:rPr lang="en-GB" sz="1400" dirty="0"/>
            </a:br>
            <a:endParaRPr lang="en-GB" sz="1400"/>
          </a:p>
          <a:p>
            <a:pPr marL="0" indent="0">
              <a:buNone/>
            </a:pPr>
            <a:r>
              <a:rPr lang="en-GB" sz="1400" b="1" dirty="0">
                <a:solidFill>
                  <a:schemeClr val="tx2"/>
                </a:solidFill>
                <a:cs typeface="Calibri"/>
              </a:rPr>
              <a:t>You might find courses in:</a:t>
            </a:r>
          </a:p>
          <a:p>
            <a:pPr marL="0" indent="0">
              <a:lnSpc>
                <a:spcPct val="100000"/>
              </a:lnSpc>
              <a:buNone/>
            </a:pPr>
            <a:r>
              <a:rPr lang="en-GB" sz="1400" dirty="0">
                <a:solidFill>
                  <a:schemeClr val="tx2"/>
                </a:solidFill>
                <a:cs typeface="Calibri"/>
              </a:rPr>
              <a:t>• Anthropology and Law</a:t>
            </a:r>
            <a:br>
              <a:rPr lang="en-GB" sz="1400" dirty="0">
                <a:cs typeface="Calibri"/>
              </a:rPr>
            </a:br>
            <a:r>
              <a:rPr lang="en-GB" sz="1400" dirty="0">
                <a:solidFill>
                  <a:schemeClr val="tx2"/>
                </a:solidFill>
                <a:cs typeface="Calibri"/>
              </a:rPr>
              <a:t>• Sociology </a:t>
            </a:r>
            <a:br>
              <a:rPr lang="en-GB" sz="1400" dirty="0">
                <a:cs typeface="Calibri"/>
              </a:rPr>
            </a:br>
            <a:r>
              <a:rPr lang="en-GB" sz="1400" dirty="0">
                <a:solidFill>
                  <a:schemeClr val="tx2"/>
                </a:solidFill>
                <a:cs typeface="Calibri"/>
              </a:rPr>
              <a:t>• Public Services </a:t>
            </a:r>
            <a:br>
              <a:rPr lang="en-GB" sz="1400" dirty="0">
                <a:cs typeface="Calibri"/>
              </a:rPr>
            </a:br>
            <a:r>
              <a:rPr lang="en-GB" sz="1400" dirty="0">
                <a:solidFill>
                  <a:schemeClr val="tx2"/>
                </a:solidFill>
                <a:cs typeface="Calibri"/>
              </a:rPr>
              <a:t>• International Relations and Policy Study</a:t>
            </a:r>
            <a:br>
              <a:rPr lang="en-GB" sz="1400" dirty="0">
                <a:cs typeface="Calibri"/>
              </a:rPr>
            </a:br>
            <a:r>
              <a:rPr lang="en-GB" sz="1400" dirty="0">
                <a:solidFill>
                  <a:schemeClr val="tx2"/>
                </a:solidFill>
                <a:cs typeface="Calibri"/>
              </a:rPr>
              <a:t>• Action on Poverty and hardship</a:t>
            </a:r>
            <a:endParaRPr lang="en-GB" dirty="0">
              <a:solidFill>
                <a:schemeClr val="tx2"/>
              </a:solidFill>
              <a:cs typeface="Calibri"/>
            </a:endParaRPr>
          </a:p>
          <a:p>
            <a:endParaRPr lang="en-GB">
              <a:solidFill>
                <a:schemeClr val="tx2"/>
              </a:solidFill>
              <a:cs typeface="Calibri"/>
            </a:endParaRPr>
          </a:p>
        </p:txBody>
      </p:sp>
      <p:sp>
        <p:nvSpPr>
          <p:cNvPr id="5" name="TextBox 4">
            <a:extLst>
              <a:ext uri="{FF2B5EF4-FFF2-40B4-BE49-F238E27FC236}">
                <a16:creationId xmlns:a16="http://schemas.microsoft.com/office/drawing/2014/main" id="{A946CEBD-73F1-DFEB-5354-4C635DEFFD35}"/>
              </a:ext>
            </a:extLst>
          </p:cNvPr>
          <p:cNvSpPr txBox="1"/>
          <p:nvPr/>
        </p:nvSpPr>
        <p:spPr>
          <a:xfrm>
            <a:off x="278153" y="1670327"/>
            <a:ext cx="1213558" cy="707886"/>
          </a:xfrm>
          <a:prstGeom prst="rect">
            <a:avLst/>
          </a:prstGeom>
          <a:noFill/>
        </p:spPr>
        <p:txBody>
          <a:bodyPr wrap="square" rtlCol="0">
            <a:spAutoFit/>
          </a:bodyPr>
          <a:lstStyle/>
          <a:p>
            <a:r>
              <a:rPr lang="en-US" sz="4000">
                <a:solidFill>
                  <a:schemeClr val="bg1"/>
                </a:solidFill>
              </a:rPr>
              <a:t>7|</a:t>
            </a:r>
          </a:p>
        </p:txBody>
      </p:sp>
      <p:sp>
        <p:nvSpPr>
          <p:cNvPr id="4" name="TextBox 3">
            <a:extLst>
              <a:ext uri="{FF2B5EF4-FFF2-40B4-BE49-F238E27FC236}">
                <a16:creationId xmlns:a16="http://schemas.microsoft.com/office/drawing/2014/main" id="{F692E633-0DCD-FCD1-D0E1-B714019128F5}"/>
              </a:ext>
            </a:extLst>
          </p:cNvPr>
          <p:cNvSpPr txBox="1"/>
          <p:nvPr/>
        </p:nvSpPr>
        <p:spPr>
          <a:xfrm>
            <a:off x="9396663" y="4884821"/>
            <a:ext cx="27432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484A47"/>
                </a:solidFill>
              </a:rPr>
              <a:t>•</a:t>
            </a:r>
            <a:r>
              <a:rPr lang="en-GB" sz="1400" dirty="0">
                <a:solidFill>
                  <a:schemeClr val="tx2"/>
                </a:solidFill>
                <a:ea typeface="+mn-lt"/>
                <a:cs typeface="+mn-lt"/>
              </a:rPr>
              <a:t> Associate degree – Psychology </a:t>
            </a:r>
            <a:endParaRPr lang="en-GB" sz="1400">
              <a:solidFill>
                <a:schemeClr val="tx2"/>
              </a:solidFill>
              <a:ea typeface="+mn-lt"/>
              <a:cs typeface="+mn-lt"/>
            </a:endParaRPr>
          </a:p>
          <a:p>
            <a:r>
              <a:rPr lang="en-GB" sz="1400" dirty="0">
                <a:solidFill>
                  <a:schemeClr val="tx2"/>
                </a:solidFill>
                <a:ea typeface="+mn-lt"/>
                <a:cs typeface="+mn-lt"/>
              </a:rPr>
              <a:t>   and Sociology </a:t>
            </a:r>
            <a:br>
              <a:rPr lang="en-GB" sz="1400" dirty="0">
                <a:solidFill>
                  <a:schemeClr val="tx2"/>
                </a:solidFill>
                <a:ea typeface="+mn-lt"/>
                <a:cs typeface="+mn-lt"/>
              </a:rPr>
            </a:br>
            <a:r>
              <a:rPr lang="en-GB" sz="1400" dirty="0">
                <a:solidFill>
                  <a:srgbClr val="484A47"/>
                </a:solidFill>
              </a:rPr>
              <a:t>• Criminology and Sociology </a:t>
            </a:r>
            <a:r>
              <a:rPr lang="en-GB" sz="1400" dirty="0">
                <a:solidFill>
                  <a:srgbClr val="000000"/>
                </a:solidFill>
                <a:cs typeface="Calibri"/>
              </a:rPr>
              <a:t>​</a:t>
            </a:r>
            <a:br>
              <a:rPr lang="en-GB" sz="1400" dirty="0">
                <a:cs typeface="Calibri"/>
              </a:rPr>
            </a:br>
            <a:r>
              <a:rPr lang="en-GB" sz="1400" dirty="0">
                <a:solidFill>
                  <a:srgbClr val="484A47"/>
                </a:solidFill>
              </a:rPr>
              <a:t>• Business and Sociology </a:t>
            </a:r>
            <a:r>
              <a:rPr lang="en-GB" sz="1400" dirty="0">
                <a:solidFill>
                  <a:srgbClr val="000000"/>
                </a:solidFill>
                <a:cs typeface="Calibri"/>
              </a:rPr>
              <a:t>​</a:t>
            </a:r>
            <a:br>
              <a:rPr lang="en-GB" sz="1400" dirty="0">
                <a:cs typeface="Calibri"/>
              </a:rPr>
            </a:br>
            <a:r>
              <a:rPr lang="en-GB" sz="1400" dirty="0">
                <a:solidFill>
                  <a:srgbClr val="484A47"/>
                </a:solidFill>
              </a:rPr>
              <a:t>• Politics and Sociology</a:t>
            </a:r>
            <a:r>
              <a:rPr lang="en-GB" sz="1400" dirty="0">
                <a:solidFill>
                  <a:srgbClr val="000000"/>
                </a:solidFill>
                <a:cs typeface="Calibri"/>
              </a:rPr>
              <a:t>​</a:t>
            </a:r>
            <a:br>
              <a:rPr lang="en-GB" sz="1400" dirty="0">
                <a:cs typeface="Calibri"/>
              </a:rPr>
            </a:br>
            <a:r>
              <a:rPr lang="en-GB" sz="1400" dirty="0">
                <a:solidFill>
                  <a:srgbClr val="484A47"/>
                </a:solidFill>
              </a:rPr>
              <a:t>• </a:t>
            </a:r>
            <a:r>
              <a:rPr lang="en-GB" sz="1400" dirty="0">
                <a:solidFill>
                  <a:schemeClr val="tx2"/>
                </a:solidFill>
                <a:ea typeface="+mn-lt"/>
                <a:cs typeface="+mn-lt"/>
              </a:rPr>
              <a:t>Ancient History, Archaeology and </a:t>
            </a:r>
            <a:endParaRPr lang="en-GB" sz="1400">
              <a:solidFill>
                <a:schemeClr val="tx2"/>
              </a:solidFill>
              <a:ea typeface="+mn-lt"/>
              <a:cs typeface="+mn-lt"/>
            </a:endParaRPr>
          </a:p>
          <a:p>
            <a:r>
              <a:rPr lang="en-GB" sz="1400" dirty="0">
                <a:solidFill>
                  <a:schemeClr val="tx2"/>
                </a:solidFill>
                <a:ea typeface="+mn-lt"/>
                <a:cs typeface="+mn-lt"/>
              </a:rPr>
              <a:t>   Social Anthropology </a:t>
            </a:r>
            <a:br>
              <a:rPr lang="en-GB" sz="1400" dirty="0">
                <a:solidFill>
                  <a:schemeClr val="tx2"/>
                </a:solidFill>
                <a:ea typeface="+mn-lt"/>
                <a:cs typeface="+mn-lt"/>
              </a:rPr>
            </a:br>
            <a:endParaRPr lang="en-GB" sz="1400">
              <a:ea typeface="+mn-lt"/>
              <a:cs typeface="+mn-lt"/>
            </a:endParaRPr>
          </a:p>
        </p:txBody>
      </p:sp>
      <p:sp>
        <p:nvSpPr>
          <p:cNvPr id="7" name="TextBox 6">
            <a:extLst>
              <a:ext uri="{FF2B5EF4-FFF2-40B4-BE49-F238E27FC236}">
                <a16:creationId xmlns:a16="http://schemas.microsoft.com/office/drawing/2014/main" id="{1755B235-D7C2-828C-EF0C-74E22783A146}"/>
              </a:ext>
            </a:extLst>
          </p:cNvPr>
          <p:cNvSpPr txBox="1"/>
          <p:nvPr/>
        </p:nvSpPr>
        <p:spPr>
          <a:xfrm>
            <a:off x="9396663" y="638876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484A47"/>
                </a:solidFill>
              </a:rPr>
              <a:t>• Sociology and Social Policy</a:t>
            </a:r>
            <a:endParaRPr lang="en-GB" sz="1400" dirty="0"/>
          </a:p>
        </p:txBody>
      </p:sp>
      <p:sp>
        <p:nvSpPr>
          <p:cNvPr id="12" name="TextBox 11">
            <a:extLst>
              <a:ext uri="{FF2B5EF4-FFF2-40B4-BE49-F238E27FC236}">
                <a16:creationId xmlns:a16="http://schemas.microsoft.com/office/drawing/2014/main" id="{B8218A83-6F7E-F231-7284-76CB4C74D67E}"/>
              </a:ext>
            </a:extLst>
          </p:cNvPr>
          <p:cNvSpPr txBox="1"/>
          <p:nvPr/>
        </p:nvSpPr>
        <p:spPr>
          <a:xfrm>
            <a:off x="6278479" y="638876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484A47"/>
                </a:solidFill>
              </a:rPr>
              <a:t>• Social Science</a:t>
            </a:r>
            <a:r>
              <a:rPr lang="en-GB" sz="1400" dirty="0">
                <a:solidFill>
                  <a:srgbClr val="000000"/>
                </a:solidFill>
              </a:rPr>
              <a:t>​</a:t>
            </a:r>
            <a:r>
              <a:rPr lang="en-GB" sz="1400" dirty="0">
                <a:solidFill>
                  <a:srgbClr val="000000"/>
                </a:solidFill>
                <a:cs typeface="Calibri"/>
              </a:rPr>
              <a:t>​</a:t>
            </a:r>
            <a:endParaRPr lang="en-GB" sz="1400" dirty="0"/>
          </a:p>
        </p:txBody>
      </p:sp>
      <p:pic>
        <p:nvPicPr>
          <p:cNvPr id="15" name="Picture 3" descr="Text&#10;&#10;Description automatically generated">
            <a:extLst>
              <a:ext uri="{FF2B5EF4-FFF2-40B4-BE49-F238E27FC236}">
                <a16:creationId xmlns:a16="http://schemas.microsoft.com/office/drawing/2014/main" id="{118DFC3F-B892-E5D9-ED09-194F467A57B8}"/>
              </a:ext>
            </a:extLst>
          </p:cNvPr>
          <p:cNvPicPr>
            <a:picLocks noChangeAspect="1"/>
          </p:cNvPicPr>
          <p:nvPr/>
        </p:nvPicPr>
        <p:blipFill>
          <a:blip r:embed="rId9"/>
          <a:stretch>
            <a:fillRect/>
          </a:stretch>
        </p:blipFill>
        <p:spPr>
          <a:xfrm>
            <a:off x="8889500" y="237473"/>
            <a:ext cx="1114425" cy="1143000"/>
          </a:xfrm>
          <a:prstGeom prst="rect">
            <a:avLst/>
          </a:prstGeom>
        </p:spPr>
      </p:pic>
    </p:spTree>
    <p:extLst>
      <p:ext uri="{BB962C8B-B14F-4D97-AF65-F5344CB8AC3E}">
        <p14:creationId xmlns:p14="http://schemas.microsoft.com/office/powerpoint/2010/main" val="300869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26223" y="1680588"/>
            <a:ext cx="3790043" cy="706437"/>
          </a:xfrm>
          <a:prstGeom prst="rect">
            <a:avLst/>
          </a:prstGeom>
        </p:spPr>
        <p:txBody>
          <a:bodyPr lIns="91440" tIns="45720" rIns="91440" bIns="45720" anchor="t">
            <a:normAutofit/>
          </a:bodyPr>
          <a:lstStyle/>
          <a:p>
            <a:r>
              <a:rPr lang="en-GB" sz="3600" b="1" dirty="0">
                <a:solidFill>
                  <a:schemeClr val="tx2"/>
                </a:solidFill>
                <a:latin typeface="Calibri"/>
                <a:cs typeface="Calibri"/>
              </a:rPr>
              <a:t>Work Pathways</a:t>
            </a:r>
          </a:p>
        </p:txBody>
      </p:sp>
      <p:sp>
        <p:nvSpPr>
          <p:cNvPr id="3" name="Subtitle 2"/>
          <p:cNvSpPr>
            <a:spLocks noGrp="1"/>
          </p:cNvSpPr>
          <p:nvPr>
            <p:ph type="subTitle" idx="4294967295"/>
          </p:nvPr>
        </p:nvSpPr>
        <p:spPr>
          <a:xfrm>
            <a:off x="444500" y="2857500"/>
            <a:ext cx="4622800" cy="1135380"/>
          </a:xfrm>
          <a:prstGeom prst="rect">
            <a:avLst/>
          </a:prstGeom>
        </p:spPr>
        <p:txBody>
          <a:bodyPr vert="horz" lIns="91440" tIns="45720" rIns="91440" bIns="45720" rtlCol="0" anchor="t">
            <a:normAutofit/>
          </a:bodyPr>
          <a:lstStyle/>
          <a:p>
            <a:pPr marL="0" indent="0" algn="l">
              <a:buNone/>
            </a:pPr>
            <a:endParaRPr lang="en-GB" sz="2600">
              <a:solidFill>
                <a:schemeClr val="tx2"/>
              </a:solidFill>
              <a:cs typeface="Calibri"/>
            </a:endParaRPr>
          </a:p>
          <a:p>
            <a:pPr algn="l"/>
            <a:endParaRPr lang="en-GB" sz="2600">
              <a:solidFill>
                <a:schemeClr val="tx2"/>
              </a:solidFill>
              <a:cs typeface="Calibri"/>
            </a:endParaRPr>
          </a:p>
        </p:txBody>
      </p:sp>
      <p:pic>
        <p:nvPicPr>
          <p:cNvPr id="8" name="Picture 7" descr="Icon&#10;&#10;Description automatically generated">
            <a:extLst>
              <a:ext uri="{FF2B5EF4-FFF2-40B4-BE49-F238E27FC236}">
                <a16:creationId xmlns:a16="http://schemas.microsoft.com/office/drawing/2014/main" id="{6E012938-07A9-504B-BBF9-3CDCD6DBF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66" y="1572356"/>
            <a:ext cx="845412" cy="819581"/>
          </a:xfrm>
          <a:prstGeom prst="rect">
            <a:avLst/>
          </a:prstGeom>
        </p:spPr>
      </p:pic>
      <p:sp>
        <p:nvSpPr>
          <p:cNvPr id="10" name="Subtitle 2">
            <a:extLst>
              <a:ext uri="{FF2B5EF4-FFF2-40B4-BE49-F238E27FC236}">
                <a16:creationId xmlns:a16="http://schemas.microsoft.com/office/drawing/2014/main" id="{0A98D770-D1CA-48AC-9D51-BB02ECF9332F}"/>
              </a:ext>
            </a:extLst>
          </p:cNvPr>
          <p:cNvSpPr txBox="1">
            <a:spLocks/>
          </p:cNvSpPr>
          <p:nvPr/>
        </p:nvSpPr>
        <p:spPr>
          <a:xfrm>
            <a:off x="444500" y="2580030"/>
            <a:ext cx="5651500" cy="36687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cs typeface="Calibri"/>
              </a:rPr>
              <a:t>Supported internships </a:t>
            </a:r>
            <a:br>
              <a:rPr lang="en-GB" sz="2500" b="1" dirty="0">
                <a:cs typeface="Calibri"/>
              </a:rPr>
            </a:br>
            <a:r>
              <a:rPr lang="en-GB" sz="2500" b="1" dirty="0">
                <a:cs typeface="Calibri"/>
              </a:rPr>
              <a:t>with an education, health and care plan </a:t>
            </a:r>
          </a:p>
          <a:p>
            <a:pPr marL="0" indent="0">
              <a:buFont typeface="Arial" panose="020B0604020202020204" pitchFamily="34" charset="0"/>
              <a:buNone/>
            </a:pPr>
            <a:br>
              <a:rPr lang="en-GB" sz="100" dirty="0">
                <a:cs typeface="Calibri"/>
              </a:rPr>
            </a:br>
            <a:r>
              <a:rPr lang="en-GB" sz="1400" dirty="0">
                <a:hlinkClick r:id="rId4"/>
              </a:rPr>
              <a:t>Supported internships | National Careers Service</a:t>
            </a:r>
            <a:endParaRPr lang="en-GB" sz="1400" dirty="0">
              <a:solidFill>
                <a:schemeClr val="tx2"/>
              </a:solidFill>
              <a:cs typeface="Calibri"/>
            </a:endParaRPr>
          </a:p>
          <a:p>
            <a:pPr marL="0" indent="0">
              <a:buNone/>
            </a:pPr>
            <a:r>
              <a:rPr lang="en-GB" sz="1400" b="1" dirty="0">
                <a:solidFill>
                  <a:schemeClr val="tx2"/>
                </a:solidFill>
                <a:cs typeface="Calibri"/>
                <a:hlinkClick r:id="rId4">
                  <a:extLst>
                    <a:ext uri="{A12FA001-AC4F-418D-AE19-62706E023703}">
                      <ahyp:hlinkClr xmlns:ahyp="http://schemas.microsoft.com/office/drawing/2018/hyperlinkcolor" val="tx"/>
                    </a:ext>
                  </a:extLst>
                </a:hlinkClick>
              </a:rPr>
              <a:t>Watch Saul’s story</a:t>
            </a:r>
            <a:br>
              <a:rPr lang="en-GB" sz="1400" b="1" dirty="0">
                <a:cs typeface="Calibri"/>
              </a:rPr>
            </a:br>
            <a:r>
              <a:rPr lang="en-GB" sz="1400" b="1" dirty="0">
                <a:solidFill>
                  <a:schemeClr val="tx2"/>
                </a:solidFill>
                <a:cs typeface="Calibri"/>
              </a:rPr>
              <a:t> </a:t>
            </a:r>
            <a:endParaRPr lang="en-GB" sz="1400">
              <a:solidFill>
                <a:schemeClr val="tx2"/>
              </a:solidFill>
              <a:cs typeface="Calibri"/>
            </a:endParaRPr>
          </a:p>
          <a:p>
            <a:pPr marL="0" indent="0">
              <a:buNone/>
            </a:pPr>
            <a:r>
              <a:rPr lang="en-GB" sz="1400" b="1" dirty="0">
                <a:solidFill>
                  <a:schemeClr val="tx2"/>
                </a:solidFill>
                <a:cs typeface="Calibri"/>
              </a:rPr>
              <a:t>You might read about:</a:t>
            </a:r>
            <a:endParaRPr lang="en-GB" dirty="0">
              <a:solidFill>
                <a:schemeClr val="tx2"/>
              </a:solidFill>
              <a:cs typeface="Calibri"/>
            </a:endParaRPr>
          </a:p>
          <a:p>
            <a:pPr marL="0" indent="0">
              <a:lnSpc>
                <a:spcPct val="100000"/>
              </a:lnSpc>
              <a:buNone/>
            </a:pPr>
            <a:r>
              <a:rPr lang="en-GB" sz="1400" dirty="0">
                <a:solidFill>
                  <a:schemeClr val="tx2"/>
                </a:solidFill>
                <a:cs typeface="Calibri"/>
              </a:rPr>
              <a:t>• </a:t>
            </a:r>
            <a:r>
              <a:rPr lang="en-GB" sz="1400" dirty="0">
                <a:solidFill>
                  <a:schemeClr val="tx2"/>
                </a:solidFill>
                <a:cs typeface="Calibri"/>
                <a:hlinkClick r:id="rId5">
                  <a:extLst>
                    <a:ext uri="{A12FA001-AC4F-418D-AE19-62706E023703}">
                      <ahyp:hlinkClr xmlns:ahyp="http://schemas.microsoft.com/office/drawing/2018/hyperlinkcolor" val="tx"/>
                    </a:ext>
                  </a:extLst>
                </a:hlinkClick>
              </a:rPr>
              <a:t>Access to Work Funding</a:t>
            </a:r>
            <a:r>
              <a:rPr lang="en-GB" sz="1400" dirty="0">
                <a:solidFill>
                  <a:schemeClr val="tx2"/>
                </a:solidFill>
                <a:cs typeface="Calibri"/>
              </a:rPr>
              <a:t> (if you have a disability or health condition)</a:t>
            </a:r>
            <a:endParaRPr lang="en-GB" dirty="0">
              <a:solidFill>
                <a:schemeClr val="tx2"/>
              </a:solidFill>
              <a:cs typeface="Calibri" panose="020F0502020204030204"/>
            </a:endParaRPr>
          </a:p>
          <a:p>
            <a:pPr marL="0" indent="0">
              <a:lnSpc>
                <a:spcPct val="100000"/>
              </a:lnSpc>
              <a:buNone/>
            </a:pPr>
            <a:r>
              <a:rPr lang="en-GB" sz="1600" dirty="0">
                <a:solidFill>
                  <a:schemeClr val="tx2"/>
                </a:solidFill>
                <a:cs typeface="Calibri"/>
              </a:rPr>
              <a:t>• </a:t>
            </a:r>
            <a:r>
              <a:rPr lang="en-GB" sz="1400" dirty="0">
                <a:solidFill>
                  <a:schemeClr val="tx2"/>
                </a:solidFill>
                <a:cs typeface="Calibri"/>
                <a:hlinkClick r:id="rId6">
                  <a:extLst>
                    <a:ext uri="{A12FA001-AC4F-418D-AE19-62706E023703}">
                      <ahyp:hlinkClr xmlns:ahyp="http://schemas.microsoft.com/office/drawing/2018/hyperlinkcolor" val="tx"/>
                    </a:ext>
                  </a:extLst>
                </a:hlinkClick>
              </a:rPr>
              <a:t>Preparing for Adulthood</a:t>
            </a:r>
            <a:r>
              <a:rPr lang="en-GB" sz="1400" dirty="0">
                <a:solidFill>
                  <a:schemeClr val="tx2"/>
                </a:solidFill>
                <a:cs typeface="Calibri"/>
              </a:rPr>
              <a:t> </a:t>
            </a:r>
          </a:p>
          <a:p>
            <a:pPr marL="0" indent="0">
              <a:lnSpc>
                <a:spcPct val="100000"/>
              </a:lnSpc>
              <a:buNone/>
            </a:pPr>
            <a:r>
              <a:rPr lang="en-GB" sz="1400" dirty="0">
                <a:solidFill>
                  <a:schemeClr val="tx2"/>
                </a:solidFill>
                <a:cs typeface="Calibri"/>
              </a:rPr>
              <a:t>• </a:t>
            </a:r>
            <a:r>
              <a:rPr lang="en-GB" sz="1400" dirty="0">
                <a:solidFill>
                  <a:schemeClr val="tx2"/>
                </a:solidFill>
                <a:cs typeface="Calibri"/>
                <a:hlinkClick r:id="rId7">
                  <a:extLst>
                    <a:ext uri="{A12FA001-AC4F-418D-AE19-62706E023703}">
                      <ahyp:hlinkClr xmlns:ahyp="http://schemas.microsoft.com/office/drawing/2018/hyperlinkcolor" val="tx"/>
                    </a:ext>
                  </a:extLst>
                </a:hlinkClick>
              </a:rPr>
              <a:t>Talking Futures</a:t>
            </a:r>
            <a:r>
              <a:rPr lang="en-GB" sz="1400" dirty="0">
                <a:solidFill>
                  <a:schemeClr val="tx2"/>
                </a:solidFill>
                <a:cs typeface="Calibri"/>
              </a:rPr>
              <a:t> </a:t>
            </a:r>
            <a:r>
              <a:rPr lang="en-GB" sz="1400" dirty="0">
                <a:solidFill>
                  <a:schemeClr val="tx2"/>
                </a:solidFill>
              </a:rPr>
              <a:t>(A parents' toolkit for career conversations)</a:t>
            </a:r>
            <a:r>
              <a:rPr lang="en-GB" sz="1400" dirty="0"/>
              <a:t> </a:t>
            </a:r>
            <a:endParaRPr lang="en-GB" sz="1400" dirty="0">
              <a:solidFill>
                <a:srgbClr val="05A8A7"/>
              </a:solidFill>
              <a:cs typeface="Calibri"/>
            </a:endParaRPr>
          </a:p>
          <a:p>
            <a:pPr indent="0">
              <a:lnSpc>
                <a:spcPct val="100000"/>
              </a:lnSpc>
            </a:pPr>
            <a:endParaRPr lang="en-GB">
              <a:solidFill>
                <a:schemeClr val="tx2"/>
              </a:solidFill>
              <a:cs typeface="Calibri"/>
            </a:endParaRPr>
          </a:p>
          <a:p>
            <a:pPr marL="0" indent="0">
              <a:buFont typeface="Arial" panose="020B0604020202020204" pitchFamily="34" charset="0"/>
              <a:buNone/>
            </a:pPr>
            <a:endParaRPr lang="en-GB">
              <a:solidFill>
                <a:schemeClr val="tx2"/>
              </a:solidFill>
              <a:cs typeface="Calibri"/>
            </a:endParaRPr>
          </a:p>
          <a:p>
            <a:endParaRPr lang="en-GB">
              <a:solidFill>
                <a:schemeClr val="tx2"/>
              </a:solidFill>
              <a:cs typeface="Calibri"/>
            </a:endParaRPr>
          </a:p>
        </p:txBody>
      </p:sp>
      <p:sp>
        <p:nvSpPr>
          <p:cNvPr id="11" name="Subtitle 2">
            <a:extLst>
              <a:ext uri="{FF2B5EF4-FFF2-40B4-BE49-F238E27FC236}">
                <a16:creationId xmlns:a16="http://schemas.microsoft.com/office/drawing/2014/main" id="{D758C71C-9382-4417-BE83-6DAAA59A10F9}"/>
              </a:ext>
            </a:extLst>
          </p:cNvPr>
          <p:cNvSpPr txBox="1">
            <a:spLocks/>
          </p:cNvSpPr>
          <p:nvPr/>
        </p:nvSpPr>
        <p:spPr>
          <a:xfrm>
            <a:off x="6446974" y="2577933"/>
            <a:ext cx="4736646" cy="34177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cs typeface="Calibri"/>
              </a:rPr>
              <a:t>School leaver schemes </a:t>
            </a:r>
          </a:p>
          <a:p>
            <a:pPr marL="0" indent="0">
              <a:buFont typeface="Arial" panose="020B0604020202020204" pitchFamily="34" charset="0"/>
              <a:buNone/>
            </a:pPr>
            <a:r>
              <a:rPr lang="en-GB" sz="1400" dirty="0">
                <a:hlinkClick r:id="rId8"/>
              </a:rPr>
              <a:t>School leaver schemes | National Careers Service</a:t>
            </a:r>
            <a:endParaRPr lang="en-GB" sz="2000" dirty="0">
              <a:solidFill>
                <a:schemeClr val="tx2"/>
              </a:solidFill>
              <a:cs typeface="Calibri"/>
            </a:endParaRPr>
          </a:p>
          <a:p>
            <a:pPr marL="0" indent="0">
              <a:buNone/>
            </a:pPr>
            <a:endParaRPr lang="en-GB" sz="1400" b="1">
              <a:solidFill>
                <a:schemeClr val="tx2"/>
              </a:solidFill>
              <a:cs typeface="Calibri"/>
            </a:endParaRPr>
          </a:p>
          <a:p>
            <a:pPr marL="0" indent="0" algn="l">
              <a:buNone/>
            </a:pPr>
            <a:r>
              <a:rPr lang="en-GB" sz="1400" b="1" dirty="0">
                <a:solidFill>
                  <a:schemeClr val="tx2"/>
                </a:solidFill>
                <a:cs typeface="Calibri"/>
              </a:rPr>
              <a:t>You might read about:</a:t>
            </a:r>
            <a:endParaRPr lang="en-GB" dirty="0">
              <a:solidFill>
                <a:schemeClr val="tx2"/>
              </a:solidFill>
            </a:endParaRPr>
          </a:p>
          <a:p>
            <a:pPr marL="0" indent="0">
              <a:buNone/>
            </a:pPr>
            <a:r>
              <a:rPr lang="en-GB" sz="1400" dirty="0">
                <a:solidFill>
                  <a:schemeClr val="tx2"/>
                </a:solidFill>
                <a:cs typeface="Calibri"/>
              </a:rPr>
              <a:t>• </a:t>
            </a:r>
            <a:r>
              <a:rPr lang="en-GB" sz="1400" dirty="0">
                <a:solidFill>
                  <a:schemeClr val="tx2"/>
                </a:solidFill>
                <a:cs typeface="Calibri"/>
                <a:hlinkClick r:id="rId9">
                  <a:extLst>
                    <a:ext uri="{A12FA001-AC4F-418D-AE19-62706E023703}">
                      <ahyp:hlinkClr xmlns:ahyp="http://schemas.microsoft.com/office/drawing/2018/hyperlinkcolor" val="tx"/>
                    </a:ext>
                  </a:extLst>
                </a:hlinkClick>
              </a:rPr>
              <a:t>How to fill in an application form</a:t>
            </a:r>
            <a:endParaRPr lang="en-GB" sz="1400" dirty="0">
              <a:solidFill>
                <a:schemeClr val="tx2"/>
              </a:solidFill>
              <a:cs typeface="Calibri"/>
            </a:endParaRPr>
          </a:p>
          <a:p>
            <a:pPr marL="0" indent="0">
              <a:buNone/>
            </a:pPr>
            <a:r>
              <a:rPr lang="en-GB" sz="1400" dirty="0">
                <a:solidFill>
                  <a:schemeClr val="tx2"/>
                </a:solidFill>
                <a:cs typeface="Calibri"/>
              </a:rPr>
              <a:t>• </a:t>
            </a:r>
            <a:r>
              <a:rPr lang="en-GB" sz="1400" dirty="0">
                <a:solidFill>
                  <a:schemeClr val="tx2"/>
                </a:solidFill>
                <a:cs typeface="Calibri"/>
                <a:hlinkClick r:id="rId10">
                  <a:extLst>
                    <a:ext uri="{A12FA001-AC4F-418D-AE19-62706E023703}">
                      <ahyp:hlinkClr xmlns:ahyp="http://schemas.microsoft.com/office/drawing/2018/hyperlinkcolor" val="tx"/>
                    </a:ext>
                  </a:extLst>
                </a:hlinkClick>
              </a:rPr>
              <a:t>How to write a CV</a:t>
            </a:r>
            <a:r>
              <a:rPr lang="en-GB" sz="1400" dirty="0">
                <a:solidFill>
                  <a:schemeClr val="tx2"/>
                </a:solidFill>
                <a:cs typeface="Calibri"/>
              </a:rPr>
              <a:t> </a:t>
            </a:r>
          </a:p>
          <a:p>
            <a:pPr marL="0" indent="0">
              <a:buNone/>
            </a:pPr>
            <a:r>
              <a:rPr lang="en-GB" sz="1400" dirty="0">
                <a:solidFill>
                  <a:schemeClr val="tx2"/>
                </a:solidFill>
                <a:cs typeface="Calibri"/>
              </a:rPr>
              <a:t>• </a:t>
            </a:r>
            <a:r>
              <a:rPr lang="en-GB" sz="1400" dirty="0">
                <a:solidFill>
                  <a:schemeClr val="tx2"/>
                </a:solidFill>
                <a:cs typeface="Calibri"/>
                <a:hlinkClick r:id="rId11">
                  <a:extLst>
                    <a:ext uri="{A12FA001-AC4F-418D-AE19-62706E023703}">
                      <ahyp:hlinkClr xmlns:ahyp="http://schemas.microsoft.com/office/drawing/2018/hyperlinkcolor" val="tx"/>
                    </a:ext>
                  </a:extLst>
                </a:hlinkClick>
              </a:rPr>
              <a:t>Interview help</a:t>
            </a:r>
            <a:endParaRPr lang="en-GB" sz="1400" dirty="0">
              <a:solidFill>
                <a:schemeClr val="tx2"/>
              </a:solidFill>
              <a:cs typeface="Calibri"/>
            </a:endParaRPr>
          </a:p>
          <a:p>
            <a:pPr marL="0" indent="0">
              <a:buNone/>
            </a:pPr>
            <a:r>
              <a:rPr lang="en-GB" sz="1400" dirty="0">
                <a:solidFill>
                  <a:schemeClr val="tx2"/>
                </a:solidFill>
              </a:rPr>
              <a:t>• </a:t>
            </a:r>
            <a:r>
              <a:rPr lang="en-GB" sz="1400" dirty="0">
                <a:solidFill>
                  <a:schemeClr val="tx2"/>
                </a:solidFill>
                <a:hlinkClick r:id="rId12">
                  <a:extLst>
                    <a:ext uri="{A12FA001-AC4F-418D-AE19-62706E023703}">
                      <ahyp:hlinkClr xmlns:ahyp="http://schemas.microsoft.com/office/drawing/2018/hyperlinkcolor" val="tx"/>
                    </a:ext>
                  </a:extLst>
                </a:hlinkClick>
              </a:rPr>
              <a:t>Progressing your career</a:t>
            </a:r>
            <a:r>
              <a:rPr lang="en-GB" sz="1400" dirty="0">
                <a:solidFill>
                  <a:schemeClr val="tx2"/>
                </a:solidFill>
              </a:rPr>
              <a:t> (Careers Advice from NCS)</a:t>
            </a:r>
            <a:endParaRPr lang="en-GB" sz="1200" dirty="0">
              <a:solidFill>
                <a:schemeClr val="tx2"/>
              </a:solidFill>
              <a:cs typeface="Calibri"/>
            </a:endParaRPr>
          </a:p>
        </p:txBody>
      </p:sp>
      <p:sp>
        <p:nvSpPr>
          <p:cNvPr id="7" name="TextBox 6">
            <a:extLst>
              <a:ext uri="{FF2B5EF4-FFF2-40B4-BE49-F238E27FC236}">
                <a16:creationId xmlns:a16="http://schemas.microsoft.com/office/drawing/2014/main" id="{3519F261-F83E-5C73-FB6A-D3D5ED4582EB}"/>
              </a:ext>
            </a:extLst>
          </p:cNvPr>
          <p:cNvSpPr txBox="1"/>
          <p:nvPr/>
        </p:nvSpPr>
        <p:spPr>
          <a:xfrm>
            <a:off x="364303" y="1678399"/>
            <a:ext cx="831091" cy="707886"/>
          </a:xfrm>
          <a:prstGeom prst="rect">
            <a:avLst/>
          </a:prstGeom>
          <a:noFill/>
        </p:spPr>
        <p:txBody>
          <a:bodyPr wrap="square" rtlCol="0">
            <a:spAutoFit/>
          </a:bodyPr>
          <a:lstStyle/>
          <a:p>
            <a:r>
              <a:rPr lang="en-US" sz="4000">
                <a:solidFill>
                  <a:schemeClr val="bg1"/>
                </a:solidFill>
              </a:rPr>
              <a:t>7|</a:t>
            </a:r>
          </a:p>
        </p:txBody>
      </p:sp>
      <p:pic>
        <p:nvPicPr>
          <p:cNvPr id="9" name="Picture 8" descr="Background pattern&#10;&#10;Description automatically generated">
            <a:extLst>
              <a:ext uri="{FF2B5EF4-FFF2-40B4-BE49-F238E27FC236}">
                <a16:creationId xmlns:a16="http://schemas.microsoft.com/office/drawing/2014/main" id="{8DBEBC69-855A-CAF8-B3E7-23D2ECC91CC1}"/>
              </a:ext>
            </a:extLst>
          </p:cNvPr>
          <p:cNvPicPr>
            <a:picLocks noChangeAspect="1"/>
          </p:cNvPicPr>
          <p:nvPr/>
        </p:nvPicPr>
        <p:blipFill rotWithShape="1">
          <a:blip r:embed="rId13">
            <a:alphaModFix amt="50000"/>
            <a:extLst>
              <a:ext uri="{28A0092B-C50C-407E-A947-70E740481C1C}">
                <a14:useLocalDpi xmlns:a14="http://schemas.microsoft.com/office/drawing/2010/main" val="0"/>
              </a:ext>
            </a:extLst>
          </a:blip>
          <a:srcRect r="67721"/>
          <a:stretch/>
        </p:blipFill>
        <p:spPr>
          <a:xfrm>
            <a:off x="10318813" y="1518689"/>
            <a:ext cx="1873187" cy="4948382"/>
          </a:xfrm>
          <a:prstGeom prst="rect">
            <a:avLst/>
          </a:prstGeom>
        </p:spPr>
      </p:pic>
      <p:pic>
        <p:nvPicPr>
          <p:cNvPr id="6" name="Picture 3" descr="Text&#10;&#10;Description automatically generated">
            <a:extLst>
              <a:ext uri="{FF2B5EF4-FFF2-40B4-BE49-F238E27FC236}">
                <a16:creationId xmlns:a16="http://schemas.microsoft.com/office/drawing/2014/main" id="{03312EF3-CBA7-A252-CAA4-B90FAB359FDD}"/>
              </a:ext>
            </a:extLst>
          </p:cNvPr>
          <p:cNvPicPr>
            <a:picLocks noChangeAspect="1"/>
          </p:cNvPicPr>
          <p:nvPr/>
        </p:nvPicPr>
        <p:blipFill>
          <a:blip r:embed="rId14"/>
          <a:stretch>
            <a:fillRect/>
          </a:stretch>
        </p:blipFill>
        <p:spPr>
          <a:xfrm>
            <a:off x="8889500" y="237473"/>
            <a:ext cx="1114425" cy="1143000"/>
          </a:xfrm>
          <a:prstGeom prst="rect">
            <a:avLst/>
          </a:prstGeom>
        </p:spPr>
      </p:pic>
    </p:spTree>
    <p:extLst>
      <p:ext uri="{BB962C8B-B14F-4D97-AF65-F5344CB8AC3E}">
        <p14:creationId xmlns:p14="http://schemas.microsoft.com/office/powerpoint/2010/main" val="145896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047BF1-4DD1-D390-E76A-A2956E7A3D48}"/>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6862" r="41684" b="6862"/>
          <a:stretch/>
        </p:blipFill>
        <p:spPr>
          <a:xfrm>
            <a:off x="10508873" y="2908783"/>
            <a:ext cx="1683128" cy="2123318"/>
          </a:xfrm>
          <a:prstGeom prst="rect">
            <a:avLst/>
          </a:prstGeom>
        </p:spPr>
      </p:pic>
      <p:pic>
        <p:nvPicPr>
          <p:cNvPr id="8" name="Picture 7">
            <a:extLst>
              <a:ext uri="{FF2B5EF4-FFF2-40B4-BE49-F238E27FC236}">
                <a16:creationId xmlns:a16="http://schemas.microsoft.com/office/drawing/2014/main" id="{8D05CB0C-955C-9D68-F93A-47914C9D9233}"/>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6862" b="31444"/>
          <a:stretch/>
        </p:blipFill>
        <p:spPr>
          <a:xfrm>
            <a:off x="3461751" y="5339664"/>
            <a:ext cx="2886217" cy="1518336"/>
          </a:xfrm>
          <a:prstGeom prst="rect">
            <a:avLst/>
          </a:prstGeom>
        </p:spPr>
      </p:pic>
      <p:pic>
        <p:nvPicPr>
          <p:cNvPr id="9" name="Picture 8">
            <a:extLst>
              <a:ext uri="{FF2B5EF4-FFF2-40B4-BE49-F238E27FC236}">
                <a16:creationId xmlns:a16="http://schemas.microsoft.com/office/drawing/2014/main" id="{C020FDA3-C925-C0A0-FC88-53250D6FA147}"/>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6862" b="31444"/>
          <a:stretch/>
        </p:blipFill>
        <p:spPr>
          <a:xfrm>
            <a:off x="5872507" y="5339664"/>
            <a:ext cx="2886217" cy="1518336"/>
          </a:xfrm>
          <a:prstGeom prst="rect">
            <a:avLst/>
          </a:prstGeom>
        </p:spPr>
      </p:pic>
      <p:sp>
        <p:nvSpPr>
          <p:cNvPr id="2" name="Title 1"/>
          <p:cNvSpPr>
            <a:spLocks noGrp="1"/>
          </p:cNvSpPr>
          <p:nvPr>
            <p:ph type="ctrTitle" idx="4294967295"/>
          </p:nvPr>
        </p:nvSpPr>
        <p:spPr>
          <a:xfrm>
            <a:off x="872179" y="1929162"/>
            <a:ext cx="5651500" cy="749980"/>
          </a:xfrm>
          <a:prstGeom prst="rect">
            <a:avLst/>
          </a:prstGeom>
        </p:spPr>
        <p:txBody>
          <a:bodyPr lIns="91440" tIns="45720" rIns="91440" bIns="45720" anchor="t">
            <a:normAutofit/>
          </a:bodyPr>
          <a:lstStyle/>
          <a:p>
            <a:r>
              <a:rPr lang="en-GB" sz="3600" b="1" dirty="0">
                <a:solidFill>
                  <a:schemeClr val="tx2"/>
                </a:solidFill>
                <a:latin typeface="Calibri"/>
                <a:cs typeface="Calibri"/>
              </a:rPr>
              <a:t>University League Tables</a:t>
            </a:r>
          </a:p>
        </p:txBody>
      </p:sp>
      <p:sp>
        <p:nvSpPr>
          <p:cNvPr id="3" name="Subtitle 2"/>
          <p:cNvSpPr>
            <a:spLocks noGrp="1"/>
          </p:cNvSpPr>
          <p:nvPr>
            <p:ph type="subTitle" idx="4294967295"/>
          </p:nvPr>
        </p:nvSpPr>
        <p:spPr>
          <a:xfrm>
            <a:off x="289315" y="2671816"/>
            <a:ext cx="10145667" cy="2971602"/>
          </a:xfrm>
          <a:prstGeom prst="rect">
            <a:avLst/>
          </a:prstGeom>
        </p:spPr>
        <p:txBody>
          <a:bodyPr vert="horz" lIns="91440" tIns="45720" rIns="91440" bIns="45720" rtlCol="0" anchor="t">
            <a:normAutofit/>
          </a:bodyPr>
          <a:lstStyle/>
          <a:p>
            <a:pPr marL="0" indent="0">
              <a:buNone/>
            </a:pPr>
            <a:r>
              <a:rPr lang="en-GB" sz="2500" dirty="0">
                <a:cs typeface="Calibri"/>
              </a:rPr>
              <a:t>See at a glance the university ranking for Sociology</a:t>
            </a:r>
          </a:p>
          <a:p>
            <a:pPr marL="0" indent="0">
              <a:buNone/>
            </a:pPr>
            <a:r>
              <a:rPr lang="en-GB" sz="1500" dirty="0"/>
              <a:t>Rankings </a:t>
            </a:r>
            <a:r>
              <a:rPr lang="en-GB" sz="1500" dirty="0">
                <a:hlinkClick r:id="rId4"/>
              </a:rPr>
              <a:t>Sociology </a:t>
            </a:r>
            <a:r>
              <a:rPr lang="en-GB" sz="1500" u="sng" dirty="0">
                <a:hlinkClick r:id="rId4"/>
              </a:rPr>
              <a:t>Rankings (</a:t>
            </a:r>
            <a:r>
              <a:rPr lang="en-GB" sz="1500" dirty="0">
                <a:hlinkClick r:id="rId4"/>
              </a:rPr>
              <a:t>the completeuniversityguide.co.uk</a:t>
            </a:r>
            <a:endParaRPr lang="en-GB" sz="1500">
              <a:cs typeface="Calibri"/>
            </a:endParaRPr>
          </a:p>
          <a:p>
            <a:pPr marL="0" indent="0">
              <a:buNone/>
            </a:pPr>
            <a:r>
              <a:rPr lang="en-GB" sz="1500" b="1" dirty="0">
                <a:solidFill>
                  <a:schemeClr val="tx2"/>
                </a:solidFill>
                <a:cs typeface="Calibri"/>
              </a:rPr>
              <a:t>Filter by:</a:t>
            </a:r>
          </a:p>
          <a:p>
            <a:pPr marL="0" indent="0" algn="l">
              <a:buNone/>
            </a:pPr>
            <a:r>
              <a:rPr lang="en-GB" sz="1500" dirty="0">
                <a:solidFill>
                  <a:schemeClr val="tx2"/>
                </a:solidFill>
                <a:cs typeface="Calibri"/>
              </a:rPr>
              <a:t>• Overall score</a:t>
            </a:r>
            <a:br>
              <a:rPr lang="en-GB" sz="1500" dirty="0">
                <a:cs typeface="Calibri"/>
              </a:rPr>
            </a:br>
            <a:r>
              <a:rPr lang="en-GB" sz="1500" dirty="0">
                <a:solidFill>
                  <a:schemeClr val="tx2"/>
                </a:solidFill>
                <a:cs typeface="Calibri"/>
              </a:rPr>
              <a:t>• Entry standards</a:t>
            </a:r>
            <a:br>
              <a:rPr lang="en-GB" sz="1500" dirty="0">
                <a:cs typeface="Calibri"/>
              </a:rPr>
            </a:br>
            <a:r>
              <a:rPr lang="en-GB" sz="1500" dirty="0">
                <a:solidFill>
                  <a:schemeClr val="tx2"/>
                </a:solidFill>
                <a:cs typeface="Calibri"/>
              </a:rPr>
              <a:t>• Student satisfaction</a:t>
            </a:r>
            <a:br>
              <a:rPr lang="en-GB" sz="1500" dirty="0">
                <a:cs typeface="Calibri"/>
              </a:rPr>
            </a:br>
            <a:r>
              <a:rPr lang="en-GB" sz="1500" dirty="0">
                <a:solidFill>
                  <a:schemeClr val="tx2"/>
                </a:solidFill>
                <a:cs typeface="Calibri"/>
              </a:rPr>
              <a:t>• Research quality</a:t>
            </a:r>
            <a:br>
              <a:rPr lang="en-GB" sz="1500" dirty="0">
                <a:cs typeface="Calibri"/>
              </a:rPr>
            </a:br>
            <a:r>
              <a:rPr lang="en-GB" sz="1500" dirty="0">
                <a:solidFill>
                  <a:schemeClr val="tx2"/>
                </a:solidFill>
                <a:cs typeface="Calibri"/>
              </a:rPr>
              <a:t>• Research intensity</a:t>
            </a:r>
            <a:br>
              <a:rPr lang="en-GB" sz="1500" dirty="0">
                <a:cs typeface="Calibri"/>
              </a:rPr>
            </a:br>
            <a:r>
              <a:rPr lang="en-GB" sz="1500" dirty="0">
                <a:solidFill>
                  <a:schemeClr val="tx2"/>
                </a:solidFill>
                <a:cs typeface="Calibri"/>
              </a:rPr>
              <a:t>• Graduate prospects</a:t>
            </a:r>
          </a:p>
          <a:p>
            <a:pPr algn="l"/>
            <a:endParaRPr lang="en-GB" sz="2600" dirty="0">
              <a:solidFill>
                <a:schemeClr val="tx2"/>
              </a:solidFill>
              <a:cs typeface="Calibri"/>
            </a:endParaRPr>
          </a:p>
        </p:txBody>
      </p:sp>
      <p:sp>
        <p:nvSpPr>
          <p:cNvPr id="4" name="TextBox 3">
            <a:extLst>
              <a:ext uri="{FF2B5EF4-FFF2-40B4-BE49-F238E27FC236}">
                <a16:creationId xmlns:a16="http://schemas.microsoft.com/office/drawing/2014/main" id="{01BC8F47-42E9-4CA8-379D-8BAC911DD3BE}"/>
              </a:ext>
            </a:extLst>
          </p:cNvPr>
          <p:cNvSpPr txBox="1"/>
          <p:nvPr/>
        </p:nvSpPr>
        <p:spPr>
          <a:xfrm>
            <a:off x="291068" y="1812395"/>
            <a:ext cx="2995863" cy="707886"/>
          </a:xfrm>
          <a:prstGeom prst="rect">
            <a:avLst/>
          </a:prstGeom>
          <a:noFill/>
        </p:spPr>
        <p:txBody>
          <a:bodyPr wrap="square" rtlCol="0">
            <a:spAutoFit/>
          </a:bodyPr>
          <a:lstStyle/>
          <a:p>
            <a:r>
              <a:rPr lang="en-US" sz="4000">
                <a:solidFill>
                  <a:schemeClr val="bg1"/>
                </a:solidFill>
              </a:rPr>
              <a:t>7|</a:t>
            </a:r>
          </a:p>
        </p:txBody>
      </p:sp>
      <p:pic>
        <p:nvPicPr>
          <p:cNvPr id="5" name="Picture 5" descr="A picture containing text&#10;&#10;Description automatically generated">
            <a:extLst>
              <a:ext uri="{FF2B5EF4-FFF2-40B4-BE49-F238E27FC236}">
                <a16:creationId xmlns:a16="http://schemas.microsoft.com/office/drawing/2014/main" id="{7DD20861-7553-BC8E-B438-747850B4A54C}"/>
              </a:ext>
            </a:extLst>
          </p:cNvPr>
          <p:cNvPicPr>
            <a:picLocks noChangeAspect="1"/>
          </p:cNvPicPr>
          <p:nvPr/>
        </p:nvPicPr>
        <p:blipFill>
          <a:blip r:embed="rId5"/>
          <a:stretch>
            <a:fillRect/>
          </a:stretch>
        </p:blipFill>
        <p:spPr>
          <a:xfrm>
            <a:off x="8031009" y="282938"/>
            <a:ext cx="1895475" cy="600075"/>
          </a:xfrm>
          <a:prstGeom prst="rect">
            <a:avLst/>
          </a:prstGeom>
        </p:spPr>
      </p:pic>
    </p:spTree>
    <p:extLst>
      <p:ext uri="{BB962C8B-B14F-4D97-AF65-F5344CB8AC3E}">
        <p14:creationId xmlns:p14="http://schemas.microsoft.com/office/powerpoint/2010/main" val="416905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8D53C1-6EFB-2D4E-BA80-9A9F2FCD68BC}"/>
              </a:ext>
            </a:extLst>
          </p:cNvPr>
          <p:cNvSpPr txBox="1"/>
          <p:nvPr/>
        </p:nvSpPr>
        <p:spPr>
          <a:xfrm>
            <a:off x="213578" y="1715282"/>
            <a:ext cx="5229726" cy="646331"/>
          </a:xfrm>
          <a:prstGeom prst="rect">
            <a:avLst/>
          </a:prstGeom>
          <a:noFill/>
        </p:spPr>
        <p:txBody>
          <a:bodyPr wrap="square" lIns="91440" tIns="45720" rIns="91440" bIns="45720" rtlCol="0" anchor="t">
            <a:spAutoFit/>
          </a:bodyPr>
          <a:lstStyle/>
          <a:p>
            <a:r>
              <a:rPr lang="en-US" sz="3600" b="1" dirty="0">
                <a:solidFill>
                  <a:schemeClr val="tx2">
                    <a:lumMod val="50000"/>
                  </a:schemeClr>
                </a:solidFill>
              </a:rPr>
              <a:t>Discover</a:t>
            </a:r>
            <a:r>
              <a:rPr lang="en-US" sz="3600" b="1" dirty="0">
                <a:solidFill>
                  <a:schemeClr val="bg1"/>
                </a:solidFill>
              </a:rPr>
              <a:t> </a:t>
            </a:r>
            <a:r>
              <a:rPr lang="en-US" sz="3600" b="1" dirty="0">
                <a:solidFill>
                  <a:schemeClr val="tx2">
                    <a:lumMod val="50000"/>
                  </a:schemeClr>
                </a:solidFill>
              </a:rPr>
              <a:t>Uni</a:t>
            </a:r>
            <a:endParaRPr lang="en-US" sz="3600" dirty="0" err="1">
              <a:solidFill>
                <a:schemeClr val="tx2">
                  <a:lumMod val="50000"/>
                </a:schemeClr>
              </a:solidFill>
            </a:endParaRPr>
          </a:p>
        </p:txBody>
      </p:sp>
      <p:sp>
        <p:nvSpPr>
          <p:cNvPr id="4" name="TextBox 3">
            <a:extLst>
              <a:ext uri="{FF2B5EF4-FFF2-40B4-BE49-F238E27FC236}">
                <a16:creationId xmlns:a16="http://schemas.microsoft.com/office/drawing/2014/main" id="{5B18C8AE-AB4D-044D-99D4-7328ABAFD045}"/>
              </a:ext>
            </a:extLst>
          </p:cNvPr>
          <p:cNvSpPr txBox="1"/>
          <p:nvPr/>
        </p:nvSpPr>
        <p:spPr>
          <a:xfrm>
            <a:off x="213579" y="2758429"/>
            <a:ext cx="2900023" cy="1908215"/>
          </a:xfrm>
          <a:prstGeom prst="rect">
            <a:avLst/>
          </a:prstGeom>
          <a:noFill/>
          <a:ln>
            <a:noFill/>
          </a:ln>
        </p:spPr>
        <p:txBody>
          <a:bodyPr wrap="square" lIns="91440" tIns="45720" rIns="91440" bIns="45720" rtlCol="0" anchor="t">
            <a:spAutoFit/>
          </a:bodyPr>
          <a:lstStyle/>
          <a:p>
            <a:r>
              <a:rPr lang="en-GB" sz="2500" b="1" dirty="0">
                <a:solidFill>
                  <a:srgbClr val="525E93"/>
                </a:solidFill>
              </a:rPr>
              <a:t>Have you ever considered if higher education is right for you? </a:t>
            </a:r>
          </a:p>
          <a:p>
            <a:endParaRPr lang="en-GB">
              <a:solidFill>
                <a:srgbClr val="525E93"/>
              </a:solidFill>
            </a:endParaRPr>
          </a:p>
        </p:txBody>
      </p:sp>
      <p:sp>
        <p:nvSpPr>
          <p:cNvPr id="5" name="TextBox 4">
            <a:extLst>
              <a:ext uri="{FF2B5EF4-FFF2-40B4-BE49-F238E27FC236}">
                <a16:creationId xmlns:a16="http://schemas.microsoft.com/office/drawing/2014/main" id="{01A7FF13-D878-83C7-888F-45D8F4BDD425}"/>
              </a:ext>
            </a:extLst>
          </p:cNvPr>
          <p:cNvSpPr txBox="1"/>
          <p:nvPr/>
        </p:nvSpPr>
        <p:spPr>
          <a:xfrm>
            <a:off x="3527475" y="1293470"/>
            <a:ext cx="8661069" cy="55630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500" b="1" dirty="0"/>
              <a:t>Go to </a:t>
            </a:r>
            <a:r>
              <a:rPr lang="en-US" sz="1500" dirty="0">
                <a:solidFill>
                  <a:schemeClr val="tx2"/>
                </a:solidFill>
                <a:hlinkClick r:id="rId3">
                  <a:extLst>
                    <a:ext uri="{A12FA001-AC4F-418D-AE19-62706E023703}">
                      <ahyp:hlinkClr xmlns:ahyp="http://schemas.microsoft.com/office/drawing/2018/hyperlinkcolor" val="tx"/>
                    </a:ext>
                  </a:extLst>
                </a:hlinkClick>
              </a:rPr>
              <a:t>https://discoveruni.gov.uk/</a:t>
            </a:r>
            <a:r>
              <a:rPr lang="en-US" sz="1500" dirty="0">
                <a:solidFill>
                  <a:schemeClr val="tx2"/>
                </a:solidFill>
              </a:rPr>
              <a:t> </a:t>
            </a:r>
            <a:endParaRPr lang="en-US" sz="1500" dirty="0">
              <a:solidFill>
                <a:schemeClr val="tx2"/>
              </a:solidFill>
              <a:cs typeface="Calibri" panose="020F0502020204030204"/>
            </a:endParaRPr>
          </a:p>
          <a:p>
            <a:endParaRPr lang="en-US" sz="1500" dirty="0">
              <a:solidFill>
                <a:schemeClr val="tx2"/>
              </a:solidFill>
              <a:cs typeface="Calibri" panose="020F0502020204030204"/>
            </a:endParaRPr>
          </a:p>
          <a:p>
            <a:r>
              <a:rPr lang="en-US" sz="1500" b="1" dirty="0"/>
              <a:t>2. Search for a course or subject</a:t>
            </a:r>
            <a:endParaRPr lang="en-US" sz="1500" b="1" dirty="0">
              <a:cs typeface="Calibri"/>
            </a:endParaRPr>
          </a:p>
          <a:p>
            <a:r>
              <a:rPr lang="en-US" sz="1500" dirty="0">
                <a:solidFill>
                  <a:schemeClr val="tx2"/>
                </a:solidFill>
              </a:rPr>
              <a:t>(You should get a page of search results, you can filter these by university or college, whether you want to study full or part time or perhaps you want to see that courses are near you)</a:t>
            </a:r>
            <a:endParaRPr lang="en-US" sz="1500" dirty="0">
              <a:solidFill>
                <a:schemeClr val="tx2"/>
              </a:solidFill>
              <a:cs typeface="Calibri"/>
            </a:endParaRPr>
          </a:p>
          <a:p>
            <a:endParaRPr lang="en-US" sz="1500" dirty="0">
              <a:solidFill>
                <a:schemeClr val="tx2"/>
              </a:solidFill>
              <a:cs typeface="Calibri"/>
            </a:endParaRPr>
          </a:p>
          <a:p>
            <a:r>
              <a:rPr lang="en-US" sz="1500" dirty="0">
                <a:solidFill>
                  <a:schemeClr val="tx2"/>
                </a:solidFill>
              </a:rPr>
              <a:t>Once you have had a look at a few different courses and subjects now  it is time to compare some side by side</a:t>
            </a:r>
            <a:endParaRPr lang="en-US" sz="1500" dirty="0">
              <a:solidFill>
                <a:schemeClr val="tx2"/>
              </a:solidFill>
              <a:cs typeface="Calibri"/>
            </a:endParaRPr>
          </a:p>
          <a:p>
            <a:endParaRPr lang="en-US" sz="1500" dirty="0">
              <a:solidFill>
                <a:schemeClr val="tx2"/>
              </a:solidFill>
              <a:cs typeface="Calibri"/>
            </a:endParaRPr>
          </a:p>
          <a:p>
            <a:r>
              <a:rPr lang="en-US" sz="1500" b="1" dirty="0"/>
              <a:t>3. Check out this video which shows you how to use our comparison tool</a:t>
            </a:r>
            <a:r>
              <a:rPr lang="en-US" sz="1500" dirty="0">
                <a:solidFill>
                  <a:schemeClr val="tx2"/>
                </a:solidFill>
              </a:rPr>
              <a:t> </a:t>
            </a:r>
            <a:r>
              <a:rPr lang="en-US" sz="1500" dirty="0">
                <a:solidFill>
                  <a:schemeClr val="tx2"/>
                </a:solidFill>
                <a:hlinkClick r:id="rId4">
                  <a:extLst>
                    <a:ext uri="{A12FA001-AC4F-418D-AE19-62706E023703}">
                      <ahyp:hlinkClr xmlns:ahyp="http://schemas.microsoft.com/office/drawing/2018/hyperlinkcolor" val="tx"/>
                    </a:ext>
                  </a:extLst>
                </a:hlinkClick>
              </a:rPr>
              <a:t>https://youtu.be/dBFzCQgTp8I</a:t>
            </a:r>
            <a:r>
              <a:rPr lang="en-US" sz="1500" dirty="0">
                <a:solidFill>
                  <a:schemeClr val="tx2"/>
                </a:solidFill>
              </a:rPr>
              <a:t> - Pick 5 courses and add these as a saved course and then you can compare</a:t>
            </a:r>
            <a:endParaRPr lang="en-US" sz="1500" dirty="0">
              <a:solidFill>
                <a:schemeClr val="tx2"/>
              </a:solidFill>
              <a:cs typeface="Calibri"/>
            </a:endParaRPr>
          </a:p>
          <a:p>
            <a:endParaRPr lang="en-US" sz="1500" dirty="0">
              <a:solidFill>
                <a:schemeClr val="tx2"/>
              </a:solidFill>
              <a:cs typeface="Calibri"/>
            </a:endParaRPr>
          </a:p>
          <a:p>
            <a:r>
              <a:rPr lang="en-US" sz="1500" b="1" dirty="0"/>
              <a:t>4. Once you have your chosen five side by side, try to answer the following questions: </a:t>
            </a:r>
            <a:endParaRPr lang="en-US" sz="1500" b="1" dirty="0">
              <a:cs typeface="Calibri"/>
            </a:endParaRPr>
          </a:p>
          <a:p>
            <a:pPr>
              <a:lnSpc>
                <a:spcPct val="150000"/>
              </a:lnSpc>
              <a:buAutoNum type="alphaLcPeriod"/>
            </a:pPr>
            <a:r>
              <a:rPr lang="en-US" sz="1500" dirty="0">
                <a:solidFill>
                  <a:schemeClr val="tx2"/>
                </a:solidFill>
              </a:rPr>
              <a:t> What kinds of qualifications do students on the course have when they start the course?</a:t>
            </a:r>
            <a:endParaRPr lang="en-US" sz="1500" dirty="0">
              <a:solidFill>
                <a:schemeClr val="tx2"/>
              </a:solidFill>
              <a:cs typeface="Calibri"/>
            </a:endParaRPr>
          </a:p>
          <a:p>
            <a:pPr>
              <a:lnSpc>
                <a:spcPct val="150000"/>
              </a:lnSpc>
              <a:buAutoNum type="alphaLcPeriod"/>
            </a:pPr>
            <a:r>
              <a:rPr lang="en-US" sz="1500" dirty="0">
                <a:solidFill>
                  <a:schemeClr val="tx2"/>
                </a:solidFill>
              </a:rPr>
              <a:t> How many have a placement year?</a:t>
            </a:r>
            <a:endParaRPr lang="en-US" sz="1500" dirty="0">
              <a:solidFill>
                <a:schemeClr val="tx2"/>
              </a:solidFill>
              <a:cs typeface="Calibri"/>
            </a:endParaRPr>
          </a:p>
          <a:p>
            <a:pPr>
              <a:lnSpc>
                <a:spcPct val="150000"/>
              </a:lnSpc>
              <a:buAutoNum type="alphaLcPeriod"/>
            </a:pPr>
            <a:r>
              <a:rPr lang="en-US" sz="1500" dirty="0">
                <a:solidFill>
                  <a:schemeClr val="tx2"/>
                </a:solidFill>
              </a:rPr>
              <a:t> How many courses let you study abroad?</a:t>
            </a:r>
            <a:endParaRPr lang="en-US" sz="1500" dirty="0">
              <a:solidFill>
                <a:schemeClr val="tx2"/>
              </a:solidFill>
              <a:cs typeface="Calibri"/>
            </a:endParaRPr>
          </a:p>
          <a:p>
            <a:pPr>
              <a:lnSpc>
                <a:spcPct val="150000"/>
              </a:lnSpc>
              <a:buAutoNum type="alphaLcPeriod"/>
            </a:pPr>
            <a:r>
              <a:rPr lang="en-US" sz="1500" dirty="0">
                <a:solidFill>
                  <a:schemeClr val="tx2"/>
                </a:solidFill>
              </a:rPr>
              <a:t> Which has the highest student satisfaction rating? How do you know this?</a:t>
            </a:r>
            <a:endParaRPr lang="en-US" sz="1500" dirty="0">
              <a:solidFill>
                <a:schemeClr val="tx2"/>
              </a:solidFill>
              <a:cs typeface="Calibri"/>
            </a:endParaRPr>
          </a:p>
          <a:p>
            <a:pPr>
              <a:lnSpc>
                <a:spcPct val="150000"/>
              </a:lnSpc>
              <a:buAutoNum type="alphaLcPeriod"/>
            </a:pPr>
            <a:r>
              <a:rPr lang="en-US" sz="1500" dirty="0">
                <a:solidFill>
                  <a:schemeClr val="tx2"/>
                </a:solidFill>
              </a:rPr>
              <a:t> What kinds of job do graduates from this course go on to?</a:t>
            </a:r>
            <a:endParaRPr lang="en-US" sz="1500" dirty="0">
              <a:solidFill>
                <a:schemeClr val="tx2"/>
              </a:solidFill>
              <a:cs typeface="Calibri"/>
            </a:endParaRPr>
          </a:p>
          <a:p>
            <a:pPr>
              <a:lnSpc>
                <a:spcPct val="150000"/>
              </a:lnSpc>
              <a:buAutoNum type="alphaLcPeriod"/>
            </a:pPr>
            <a:r>
              <a:rPr lang="en-US" sz="1500" dirty="0">
                <a:solidFill>
                  <a:schemeClr val="tx2"/>
                </a:solidFill>
              </a:rPr>
              <a:t> Which course has the highest salary after three years? (higher/lower than national average)</a:t>
            </a:r>
            <a:endParaRPr lang="en-US" sz="1500" dirty="0">
              <a:solidFill>
                <a:schemeClr val="tx2"/>
              </a:solidFill>
              <a:cs typeface="Calibri"/>
            </a:endParaRPr>
          </a:p>
          <a:p>
            <a:pPr>
              <a:lnSpc>
                <a:spcPct val="150000"/>
              </a:lnSpc>
              <a:buAutoNum type="alphaLcPeriod"/>
            </a:pPr>
            <a:r>
              <a:rPr lang="en-US" sz="1500" dirty="0">
                <a:solidFill>
                  <a:schemeClr val="tx2"/>
                </a:solidFill>
              </a:rPr>
              <a:t> Choose your </a:t>
            </a:r>
            <a:r>
              <a:rPr lang="en-US" sz="1500" dirty="0" err="1">
                <a:solidFill>
                  <a:schemeClr val="tx2"/>
                </a:solidFill>
              </a:rPr>
              <a:t>favourite</a:t>
            </a:r>
            <a:r>
              <a:rPr lang="en-US" sz="1500" dirty="0">
                <a:solidFill>
                  <a:schemeClr val="tx2"/>
                </a:solidFill>
              </a:rPr>
              <a:t> course and explain why you chose this course over the others?</a:t>
            </a:r>
            <a:endParaRPr lang="en-US" sz="1500" dirty="0">
              <a:solidFill>
                <a:schemeClr val="tx2"/>
              </a:solidFill>
              <a:cs typeface="Calibri"/>
            </a:endParaRPr>
          </a:p>
          <a:p>
            <a:endParaRPr lang="en-US">
              <a:cs typeface="Calibri"/>
            </a:endParaRPr>
          </a:p>
        </p:txBody>
      </p:sp>
      <p:sp>
        <p:nvSpPr>
          <p:cNvPr id="6" name="TextBox 5">
            <a:extLst>
              <a:ext uri="{FF2B5EF4-FFF2-40B4-BE49-F238E27FC236}">
                <a16:creationId xmlns:a16="http://schemas.microsoft.com/office/drawing/2014/main" id="{ED1A98CE-4741-4913-5ABA-F9F4C648A463}"/>
              </a:ext>
            </a:extLst>
          </p:cNvPr>
          <p:cNvSpPr txBox="1"/>
          <p:nvPr/>
        </p:nvSpPr>
        <p:spPr>
          <a:xfrm>
            <a:off x="156593" y="6337465"/>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solidFill>
                  <a:srgbClr val="484948"/>
                </a:solidFill>
                <a:cs typeface="Calibri"/>
                <a:hlinkClick r:id="rId5"/>
              </a:rPr>
              <a:t>discoveruni@officeforstudents.org.uk</a:t>
            </a:r>
            <a:r>
              <a:rPr lang="en-GB" sz="1200" b="1"/>
              <a:t> </a:t>
            </a:r>
            <a:r>
              <a:rPr lang="en-GB" sz="1200">
                <a:cs typeface="Calibri"/>
              </a:rPr>
              <a:t>​</a:t>
            </a:r>
            <a:endParaRPr lang="en-GB"/>
          </a:p>
        </p:txBody>
      </p:sp>
      <p:pic>
        <p:nvPicPr>
          <p:cNvPr id="8" name="Picture 8" descr="Logo, company name&#10;&#10;Description automatically generated">
            <a:extLst>
              <a:ext uri="{FF2B5EF4-FFF2-40B4-BE49-F238E27FC236}">
                <a16:creationId xmlns:a16="http://schemas.microsoft.com/office/drawing/2014/main" id="{C662711D-3B8E-6971-EBE2-E8945256C408}"/>
              </a:ext>
            </a:extLst>
          </p:cNvPr>
          <p:cNvPicPr>
            <a:picLocks noChangeAspect="1"/>
          </p:cNvPicPr>
          <p:nvPr/>
        </p:nvPicPr>
        <p:blipFill rotWithShape="1">
          <a:blip r:embed="rId6"/>
          <a:srcRect l="13612" t="22794" r="13089" b="23529"/>
          <a:stretch/>
        </p:blipFill>
        <p:spPr>
          <a:xfrm>
            <a:off x="8215673" y="127239"/>
            <a:ext cx="2010726" cy="1042845"/>
          </a:xfrm>
          <a:prstGeom prst="rect">
            <a:avLst/>
          </a:prstGeom>
        </p:spPr>
      </p:pic>
    </p:spTree>
    <p:extLst>
      <p:ext uri="{BB962C8B-B14F-4D97-AF65-F5344CB8AC3E}">
        <p14:creationId xmlns:p14="http://schemas.microsoft.com/office/powerpoint/2010/main" val="80651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A7FF13-D878-83C7-888F-45D8F4BDD425}"/>
              </a:ext>
            </a:extLst>
          </p:cNvPr>
          <p:cNvSpPr txBox="1"/>
          <p:nvPr/>
        </p:nvSpPr>
        <p:spPr>
          <a:xfrm>
            <a:off x="3307915" y="1765296"/>
            <a:ext cx="866106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500" b="1" dirty="0"/>
              <a:t>Go to</a:t>
            </a:r>
            <a:r>
              <a:rPr lang="en-US" sz="1500" dirty="0">
                <a:solidFill>
                  <a:schemeClr val="tx2"/>
                </a:solidFill>
              </a:rPr>
              <a:t> </a:t>
            </a:r>
            <a:r>
              <a:rPr lang="en-US" sz="1500" dirty="0">
                <a:solidFill>
                  <a:schemeClr val="tx2"/>
                </a:solidFill>
                <a:hlinkClick r:id="rId3">
                  <a:extLst>
                    <a:ext uri="{A12FA001-AC4F-418D-AE19-62706E023703}">
                      <ahyp:hlinkClr xmlns:ahyp="http://schemas.microsoft.com/office/drawing/2018/hyperlinkcolor" val="tx"/>
                    </a:ext>
                  </a:extLst>
                </a:hlinkClick>
              </a:rPr>
              <a:t>https://discoveruni.gov.uk/</a:t>
            </a:r>
            <a:r>
              <a:rPr lang="en-US" sz="1500" dirty="0">
                <a:solidFill>
                  <a:schemeClr val="tx2"/>
                </a:solidFill>
              </a:rPr>
              <a:t> </a:t>
            </a:r>
            <a:endParaRPr lang="en-US" sz="1500" dirty="0">
              <a:solidFill>
                <a:schemeClr val="tx2"/>
              </a:solidFill>
              <a:cs typeface="Calibri" panose="020F0502020204030204"/>
            </a:endParaRPr>
          </a:p>
          <a:p>
            <a:endParaRPr lang="en-US" sz="1500" dirty="0">
              <a:solidFill>
                <a:schemeClr val="tx2"/>
              </a:solidFill>
              <a:cs typeface="Calibri" panose="020F0502020204030204"/>
            </a:endParaRPr>
          </a:p>
          <a:p>
            <a:r>
              <a:rPr lang="en-US" sz="1500" b="1" dirty="0"/>
              <a:t>2. Search for a course or subject</a:t>
            </a:r>
            <a:endParaRPr lang="en-US" sz="1500" b="1" dirty="0">
              <a:cs typeface="Calibri"/>
            </a:endParaRPr>
          </a:p>
          <a:p>
            <a:r>
              <a:rPr lang="en-US" sz="1500" dirty="0">
                <a:solidFill>
                  <a:schemeClr val="tx2"/>
                </a:solidFill>
              </a:rPr>
              <a:t>(You should get a page of search results, you can filter these by university or college, whether you want to study full or part time or perhaps you want to see that courses are near you)</a:t>
            </a:r>
            <a:endParaRPr lang="en-US" sz="1500" dirty="0">
              <a:solidFill>
                <a:schemeClr val="tx2"/>
              </a:solidFill>
              <a:cs typeface="Calibri"/>
            </a:endParaRPr>
          </a:p>
          <a:p>
            <a:endParaRPr lang="en-US" sz="1500" dirty="0">
              <a:solidFill>
                <a:schemeClr val="tx2"/>
              </a:solidFill>
              <a:cs typeface="Calibri"/>
            </a:endParaRPr>
          </a:p>
          <a:p>
            <a:r>
              <a:rPr lang="en-US" sz="1500" dirty="0">
                <a:solidFill>
                  <a:schemeClr val="tx2"/>
                </a:solidFill>
              </a:rPr>
              <a:t>Once you have had a look at a few different courses and subjects now  it is time to compare some side by side</a:t>
            </a:r>
            <a:endParaRPr lang="en-US" sz="1500" dirty="0">
              <a:solidFill>
                <a:schemeClr val="tx2"/>
              </a:solidFill>
              <a:cs typeface="Calibri"/>
            </a:endParaRPr>
          </a:p>
          <a:p>
            <a:endParaRPr lang="en-US" sz="1500" dirty="0">
              <a:solidFill>
                <a:schemeClr val="tx2"/>
              </a:solidFill>
              <a:cs typeface="Calibri"/>
            </a:endParaRPr>
          </a:p>
          <a:p>
            <a:r>
              <a:rPr lang="en-US" sz="1500" b="1" dirty="0"/>
              <a:t>3. Check out this video which shows you how to use our comparison tool</a:t>
            </a:r>
            <a:r>
              <a:rPr lang="en-US" sz="1500" dirty="0">
                <a:solidFill>
                  <a:schemeClr val="tx2"/>
                </a:solidFill>
              </a:rPr>
              <a:t> </a:t>
            </a:r>
            <a:r>
              <a:rPr lang="en-US" sz="1500" dirty="0">
                <a:solidFill>
                  <a:schemeClr val="tx2"/>
                </a:solidFill>
                <a:hlinkClick r:id="rId4">
                  <a:extLst>
                    <a:ext uri="{A12FA001-AC4F-418D-AE19-62706E023703}">
                      <ahyp:hlinkClr xmlns:ahyp="http://schemas.microsoft.com/office/drawing/2018/hyperlinkcolor" val="tx"/>
                    </a:ext>
                  </a:extLst>
                </a:hlinkClick>
              </a:rPr>
              <a:t>https://youtu.be/dBFzCQgTp8I</a:t>
            </a:r>
            <a:r>
              <a:rPr lang="en-US" sz="1500" dirty="0">
                <a:solidFill>
                  <a:schemeClr val="tx2"/>
                </a:solidFill>
              </a:rPr>
              <a:t> - Pick 5 courses and add these as a saved course and then you can compare</a:t>
            </a:r>
            <a:endParaRPr lang="en-US" sz="1500" dirty="0">
              <a:solidFill>
                <a:schemeClr val="tx2"/>
              </a:solidFill>
              <a:cs typeface="Calibri"/>
            </a:endParaRPr>
          </a:p>
          <a:p>
            <a:endParaRPr lang="en-US" sz="1500" dirty="0">
              <a:solidFill>
                <a:schemeClr val="tx2"/>
              </a:solidFill>
              <a:cs typeface="Calibri"/>
            </a:endParaRPr>
          </a:p>
          <a:p>
            <a:r>
              <a:rPr lang="en-US" sz="1500" b="1" dirty="0"/>
              <a:t>4. Once you have your chosen five side by side, try to answer the following questions: </a:t>
            </a:r>
            <a:endParaRPr lang="en-US" sz="1500" b="1" dirty="0">
              <a:cs typeface="Calibri"/>
            </a:endParaRPr>
          </a:p>
          <a:p>
            <a:r>
              <a:rPr lang="en-US" sz="1500" dirty="0">
                <a:solidFill>
                  <a:schemeClr val="tx2"/>
                </a:solidFill>
                <a:ea typeface="+mn-lt"/>
                <a:cs typeface="+mn-lt"/>
              </a:rPr>
              <a:t>Is the data I am looking at for a course or a subject?</a:t>
            </a:r>
            <a:endParaRPr lang="en-US" sz="1500" b="1" dirty="0">
              <a:solidFill>
                <a:schemeClr val="tx2"/>
              </a:solidFill>
              <a:ea typeface="+mn-lt"/>
              <a:cs typeface="+mn-lt"/>
            </a:endParaRPr>
          </a:p>
          <a:p>
            <a:pPr marL="800100" lvl="1" indent="-342900">
              <a:buAutoNum type="alphaLcPeriod"/>
            </a:pPr>
            <a:r>
              <a:rPr lang="en-US" sz="1500" dirty="0">
                <a:solidFill>
                  <a:schemeClr val="tx2"/>
                </a:solidFill>
                <a:ea typeface="+mn-lt"/>
                <a:cs typeface="+mn-lt"/>
              </a:rPr>
              <a:t>What year, or years, does the data relate to?</a:t>
            </a:r>
          </a:p>
          <a:p>
            <a:pPr marL="800100" lvl="1" indent="-342900">
              <a:buAutoNum type="alphaLcPeriod"/>
            </a:pPr>
            <a:r>
              <a:rPr lang="en-US" sz="1500" dirty="0">
                <a:solidFill>
                  <a:schemeClr val="tx2"/>
                </a:solidFill>
                <a:ea typeface="+mn-lt"/>
                <a:cs typeface="+mn-lt"/>
              </a:rPr>
              <a:t>How many students or graduates is this data based on?</a:t>
            </a:r>
          </a:p>
          <a:p>
            <a:pPr marL="800100" lvl="1" indent="-342900">
              <a:buAutoNum type="alphaLcPeriod"/>
            </a:pPr>
            <a:r>
              <a:rPr lang="en-US" sz="1500" dirty="0">
                <a:solidFill>
                  <a:schemeClr val="tx2"/>
                </a:solidFill>
                <a:ea typeface="+mn-lt"/>
                <a:cs typeface="+mn-lt"/>
              </a:rPr>
              <a:t>Does the data represent all the students on the course or subject area?</a:t>
            </a:r>
          </a:p>
          <a:p>
            <a:pPr marL="800100" lvl="1" indent="-342900">
              <a:buAutoNum type="alphaLcPeriod"/>
            </a:pPr>
            <a:r>
              <a:rPr lang="en-US" sz="1500" dirty="0">
                <a:solidFill>
                  <a:schemeClr val="tx2"/>
                </a:solidFill>
                <a:ea typeface="+mn-lt"/>
                <a:cs typeface="+mn-lt"/>
              </a:rPr>
              <a:t>Does the data include people like me?</a:t>
            </a:r>
          </a:p>
          <a:p>
            <a:pPr marL="800100" lvl="1" indent="-342900">
              <a:buAutoNum type="alphaLcPeriod"/>
            </a:pPr>
            <a:r>
              <a:rPr lang="en-US" sz="1500" dirty="0">
                <a:solidFill>
                  <a:schemeClr val="tx2"/>
                </a:solidFill>
                <a:ea typeface="+mn-lt"/>
                <a:cs typeface="+mn-lt"/>
              </a:rPr>
              <a:t>What factors might impact the data?</a:t>
            </a:r>
          </a:p>
          <a:p>
            <a:pPr>
              <a:buAutoNum type="alphaLcPeriod"/>
            </a:pPr>
            <a:endParaRPr lang="en-US">
              <a:cs typeface="Calibri"/>
            </a:endParaRPr>
          </a:p>
        </p:txBody>
      </p:sp>
      <p:pic>
        <p:nvPicPr>
          <p:cNvPr id="9" name="Picture 8" descr="Logo, company name&#10;&#10;Description automatically generated">
            <a:extLst>
              <a:ext uri="{FF2B5EF4-FFF2-40B4-BE49-F238E27FC236}">
                <a16:creationId xmlns:a16="http://schemas.microsoft.com/office/drawing/2014/main" id="{6089FB52-BA38-FDA4-2EDB-B1FCF51AB8F2}"/>
              </a:ext>
            </a:extLst>
          </p:cNvPr>
          <p:cNvPicPr>
            <a:picLocks noChangeAspect="1"/>
          </p:cNvPicPr>
          <p:nvPr/>
        </p:nvPicPr>
        <p:blipFill rotWithShape="1">
          <a:blip r:embed="rId5"/>
          <a:srcRect l="13612" t="22794" r="13089" b="23529"/>
          <a:stretch/>
        </p:blipFill>
        <p:spPr>
          <a:xfrm>
            <a:off x="8353384" y="118058"/>
            <a:ext cx="2010726" cy="1042845"/>
          </a:xfrm>
          <a:prstGeom prst="rect">
            <a:avLst/>
          </a:prstGeom>
        </p:spPr>
      </p:pic>
      <p:sp>
        <p:nvSpPr>
          <p:cNvPr id="8" name="TextBox 7">
            <a:extLst>
              <a:ext uri="{FF2B5EF4-FFF2-40B4-BE49-F238E27FC236}">
                <a16:creationId xmlns:a16="http://schemas.microsoft.com/office/drawing/2014/main" id="{C3CC3304-E35A-7A69-4C84-EF81456BA4A8}"/>
              </a:ext>
            </a:extLst>
          </p:cNvPr>
          <p:cNvSpPr txBox="1"/>
          <p:nvPr/>
        </p:nvSpPr>
        <p:spPr>
          <a:xfrm>
            <a:off x="213578" y="1715282"/>
            <a:ext cx="5229726" cy="646331"/>
          </a:xfrm>
          <a:prstGeom prst="rect">
            <a:avLst/>
          </a:prstGeom>
          <a:noFill/>
        </p:spPr>
        <p:txBody>
          <a:bodyPr wrap="square" lIns="91440" tIns="45720" rIns="91440" bIns="45720" rtlCol="0" anchor="t">
            <a:spAutoFit/>
          </a:bodyPr>
          <a:lstStyle/>
          <a:p>
            <a:r>
              <a:rPr lang="en-US" sz="3600" b="1" dirty="0">
                <a:solidFill>
                  <a:schemeClr val="tx2">
                    <a:lumMod val="50000"/>
                  </a:schemeClr>
                </a:solidFill>
              </a:rPr>
              <a:t>Discover</a:t>
            </a:r>
            <a:r>
              <a:rPr lang="en-US" sz="3600" b="1" dirty="0">
                <a:solidFill>
                  <a:schemeClr val="bg1"/>
                </a:solidFill>
              </a:rPr>
              <a:t> </a:t>
            </a:r>
            <a:r>
              <a:rPr lang="en-US" sz="3600" b="1" dirty="0">
                <a:solidFill>
                  <a:schemeClr val="tx2">
                    <a:lumMod val="50000"/>
                  </a:schemeClr>
                </a:solidFill>
              </a:rPr>
              <a:t>Uni</a:t>
            </a:r>
            <a:endParaRPr lang="en-US" sz="3600" dirty="0" err="1">
              <a:solidFill>
                <a:schemeClr val="tx2">
                  <a:lumMod val="50000"/>
                </a:schemeClr>
              </a:solidFill>
            </a:endParaRPr>
          </a:p>
        </p:txBody>
      </p:sp>
      <p:sp>
        <p:nvSpPr>
          <p:cNvPr id="11" name="TextBox 10">
            <a:extLst>
              <a:ext uri="{FF2B5EF4-FFF2-40B4-BE49-F238E27FC236}">
                <a16:creationId xmlns:a16="http://schemas.microsoft.com/office/drawing/2014/main" id="{EED570E4-4DE6-0497-E94B-F5EC5C822DF6}"/>
              </a:ext>
            </a:extLst>
          </p:cNvPr>
          <p:cNvSpPr txBox="1"/>
          <p:nvPr/>
        </p:nvSpPr>
        <p:spPr>
          <a:xfrm>
            <a:off x="213579" y="2758429"/>
            <a:ext cx="2900023" cy="1908215"/>
          </a:xfrm>
          <a:prstGeom prst="rect">
            <a:avLst/>
          </a:prstGeom>
          <a:noFill/>
          <a:ln>
            <a:noFill/>
          </a:ln>
        </p:spPr>
        <p:txBody>
          <a:bodyPr wrap="square" lIns="91440" tIns="45720" rIns="91440" bIns="45720" rtlCol="0" anchor="t">
            <a:spAutoFit/>
          </a:bodyPr>
          <a:lstStyle/>
          <a:p>
            <a:r>
              <a:rPr lang="en-GB" sz="2500" b="1" dirty="0">
                <a:solidFill>
                  <a:srgbClr val="525E93"/>
                </a:solidFill>
              </a:rPr>
              <a:t>Have you ever considered if higher education is right for you? </a:t>
            </a:r>
          </a:p>
          <a:p>
            <a:endParaRPr lang="en-GB">
              <a:solidFill>
                <a:srgbClr val="525E93"/>
              </a:solidFill>
            </a:endParaRPr>
          </a:p>
        </p:txBody>
      </p:sp>
      <p:sp>
        <p:nvSpPr>
          <p:cNvPr id="13" name="TextBox 12">
            <a:extLst>
              <a:ext uri="{FF2B5EF4-FFF2-40B4-BE49-F238E27FC236}">
                <a16:creationId xmlns:a16="http://schemas.microsoft.com/office/drawing/2014/main" id="{32D621A4-7754-D05A-BF8F-16111F23BC62}"/>
              </a:ext>
            </a:extLst>
          </p:cNvPr>
          <p:cNvSpPr txBox="1"/>
          <p:nvPr/>
        </p:nvSpPr>
        <p:spPr>
          <a:xfrm>
            <a:off x="156593" y="6337465"/>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solidFill>
                  <a:srgbClr val="484948"/>
                </a:solidFill>
                <a:cs typeface="Calibri"/>
                <a:hlinkClick r:id="rId6"/>
              </a:rPr>
              <a:t>discoveruni@officeforstudents.org.uk</a:t>
            </a:r>
            <a:r>
              <a:rPr lang="en-GB" sz="1200" b="1"/>
              <a:t> </a:t>
            </a:r>
            <a:r>
              <a:rPr lang="en-GB" sz="1200">
                <a:cs typeface="Calibri"/>
              </a:rPr>
              <a:t>​</a:t>
            </a:r>
            <a:endParaRPr lang="en-GB"/>
          </a:p>
        </p:txBody>
      </p:sp>
    </p:spTree>
    <p:extLst>
      <p:ext uri="{BB962C8B-B14F-4D97-AF65-F5344CB8AC3E}">
        <p14:creationId xmlns:p14="http://schemas.microsoft.com/office/powerpoint/2010/main" val="189779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7E0234-26DD-7242-B4DB-2FB2BA90BCEB}"/>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8430" r="8430"/>
          <a:stretch/>
        </p:blipFill>
        <p:spPr>
          <a:xfrm>
            <a:off x="5083874" y="1380711"/>
            <a:ext cx="7108126" cy="4533900"/>
          </a:xfrm>
          <a:prstGeom prst="rect">
            <a:avLst/>
          </a:prstGeom>
        </p:spPr>
      </p:pic>
      <p:sp>
        <p:nvSpPr>
          <p:cNvPr id="18" name="Oval 17">
            <a:extLst>
              <a:ext uri="{FF2B5EF4-FFF2-40B4-BE49-F238E27FC236}">
                <a16:creationId xmlns:a16="http://schemas.microsoft.com/office/drawing/2014/main" id="{C1F3FFC9-E02E-3147-8B8C-7D0A7C0C9953}"/>
              </a:ext>
            </a:extLst>
          </p:cNvPr>
          <p:cNvSpPr/>
          <p:nvPr/>
        </p:nvSpPr>
        <p:spPr>
          <a:xfrm>
            <a:off x="9604391" y="4254699"/>
            <a:ext cx="2374984" cy="2374984"/>
          </a:xfrm>
          <a:prstGeom prst="ellipse">
            <a:avLst/>
          </a:prstGeom>
          <a:solidFill>
            <a:schemeClr val="bg2"/>
          </a:solidFill>
          <a:ln w="38100">
            <a:solidFill>
              <a:srgbClr val="525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What skills do you think you might need for these roles?</a:t>
            </a:r>
          </a:p>
        </p:txBody>
      </p:sp>
      <p:sp>
        <p:nvSpPr>
          <p:cNvPr id="17" name="Oval 16">
            <a:extLst>
              <a:ext uri="{FF2B5EF4-FFF2-40B4-BE49-F238E27FC236}">
                <a16:creationId xmlns:a16="http://schemas.microsoft.com/office/drawing/2014/main" id="{7A45F70C-A6EF-914F-B7F4-BEE66325AC83}"/>
              </a:ext>
            </a:extLst>
          </p:cNvPr>
          <p:cNvSpPr/>
          <p:nvPr/>
        </p:nvSpPr>
        <p:spPr>
          <a:xfrm>
            <a:off x="9604391" y="1026820"/>
            <a:ext cx="2374984" cy="2374984"/>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What do you think these roles involve (daily task, etc.)?</a:t>
            </a:r>
          </a:p>
        </p:txBody>
      </p:sp>
      <p:sp>
        <p:nvSpPr>
          <p:cNvPr id="2" name="TextBox 1">
            <a:extLst>
              <a:ext uri="{FF2B5EF4-FFF2-40B4-BE49-F238E27FC236}">
                <a16:creationId xmlns:a16="http://schemas.microsoft.com/office/drawing/2014/main" id="{CF8D53C1-6EFB-2D4E-BA80-9A9F2FCD68BC}"/>
              </a:ext>
            </a:extLst>
          </p:cNvPr>
          <p:cNvSpPr txBox="1"/>
          <p:nvPr/>
        </p:nvSpPr>
        <p:spPr>
          <a:xfrm>
            <a:off x="213578" y="1650706"/>
            <a:ext cx="4156911" cy="1200329"/>
          </a:xfrm>
          <a:prstGeom prst="rect">
            <a:avLst/>
          </a:prstGeom>
          <a:noFill/>
        </p:spPr>
        <p:txBody>
          <a:bodyPr wrap="square" lIns="91440" tIns="45720" rIns="91440" bIns="45720" rtlCol="0" anchor="t">
            <a:spAutoFit/>
          </a:bodyPr>
          <a:lstStyle/>
          <a:p>
            <a:r>
              <a:rPr lang="en-US" sz="3600" b="1" dirty="0">
                <a:solidFill>
                  <a:schemeClr val="bg1"/>
                </a:solidFill>
              </a:rPr>
              <a:t>Why Sociology matters</a:t>
            </a:r>
            <a:endParaRPr lang="en-US" sz="3600" dirty="0">
              <a:solidFill>
                <a:schemeClr val="bg1"/>
              </a:solidFill>
            </a:endParaRPr>
          </a:p>
        </p:txBody>
      </p:sp>
      <p:sp>
        <p:nvSpPr>
          <p:cNvPr id="15" name="Oval 14">
            <a:extLst>
              <a:ext uri="{FF2B5EF4-FFF2-40B4-BE49-F238E27FC236}">
                <a16:creationId xmlns:a16="http://schemas.microsoft.com/office/drawing/2014/main" id="{0868093E-2FEF-F440-B14F-0739A841BAAB}"/>
              </a:ext>
            </a:extLst>
          </p:cNvPr>
          <p:cNvSpPr/>
          <p:nvPr/>
        </p:nvSpPr>
        <p:spPr>
          <a:xfrm>
            <a:off x="7632934" y="2603301"/>
            <a:ext cx="2374984" cy="2374984"/>
          </a:xfrm>
          <a:prstGeom prst="ellipse">
            <a:avLst/>
          </a:prstGeom>
          <a:solidFill>
            <a:schemeClr val="bg2"/>
          </a:solidFill>
          <a:ln w="38100">
            <a:solidFill>
              <a:srgbClr val="525E9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2"/>
                </a:solidFill>
              </a:rPr>
              <a:t>What careers can you think of that use </a:t>
            </a:r>
            <a:r>
              <a:rPr lang="en-GB" sz="1600" b="1" dirty="0">
                <a:solidFill>
                  <a:schemeClr val="tx2"/>
                </a:solidFill>
              </a:rPr>
              <a:t>Sociology</a:t>
            </a:r>
            <a:r>
              <a:rPr lang="en-GB" sz="1600" b="1">
                <a:solidFill>
                  <a:schemeClr val="tx2"/>
                </a:solidFill>
              </a:rPr>
              <a:t>?</a:t>
            </a:r>
            <a:endParaRPr lang="en-GB" sz="1600" b="1">
              <a:solidFill>
                <a:schemeClr val="tx2"/>
              </a:solidFill>
              <a:highlight>
                <a:srgbClr val="FFFF00"/>
              </a:highlight>
            </a:endParaRPr>
          </a:p>
        </p:txBody>
      </p:sp>
      <p:sp>
        <p:nvSpPr>
          <p:cNvPr id="4" name="TextBox 3">
            <a:extLst>
              <a:ext uri="{FF2B5EF4-FFF2-40B4-BE49-F238E27FC236}">
                <a16:creationId xmlns:a16="http://schemas.microsoft.com/office/drawing/2014/main" id="{5B18C8AE-AB4D-044D-99D4-7328ABAFD045}"/>
              </a:ext>
            </a:extLst>
          </p:cNvPr>
          <p:cNvSpPr txBox="1"/>
          <p:nvPr/>
        </p:nvSpPr>
        <p:spPr>
          <a:xfrm>
            <a:off x="213579" y="3042241"/>
            <a:ext cx="4127139" cy="2785378"/>
          </a:xfrm>
          <a:prstGeom prst="rect">
            <a:avLst/>
          </a:prstGeom>
          <a:noFill/>
          <a:ln>
            <a:noFill/>
          </a:ln>
        </p:spPr>
        <p:txBody>
          <a:bodyPr wrap="square" lIns="91440" tIns="45720" rIns="91440" bIns="45720" rtlCol="0" anchor="t">
            <a:spAutoFit/>
          </a:bodyPr>
          <a:lstStyle/>
          <a:p>
            <a:r>
              <a:rPr lang="en-GB" sz="2500" b="1" dirty="0">
                <a:solidFill>
                  <a:srgbClr val="525E93"/>
                </a:solidFill>
              </a:rPr>
              <a:t>Have you ever considered where studying Sociology can take you? </a:t>
            </a:r>
          </a:p>
          <a:p>
            <a:endParaRPr lang="en-GB" sz="2000" dirty="0">
              <a:solidFill>
                <a:schemeClr val="accent2"/>
              </a:solidFill>
              <a:cs typeface="Calibri"/>
            </a:endParaRPr>
          </a:p>
          <a:p>
            <a:r>
              <a:rPr lang="en-GB" sz="2000" dirty="0">
                <a:solidFill>
                  <a:schemeClr val="tx2"/>
                </a:solidFill>
              </a:rPr>
              <a:t>Today, we’ll be exploring some of </a:t>
            </a:r>
            <a:br>
              <a:rPr lang="en-GB" sz="2000" dirty="0"/>
            </a:br>
            <a:r>
              <a:rPr lang="en-GB" sz="2000" dirty="0">
                <a:solidFill>
                  <a:schemeClr val="tx2"/>
                </a:solidFill>
              </a:rPr>
              <a:t>the career opportunities that are available to you, as well as the various pathways you can take to get there.</a:t>
            </a:r>
            <a:endParaRPr lang="en-GB" sz="2000" dirty="0">
              <a:solidFill>
                <a:schemeClr val="tx2"/>
              </a:solidFill>
              <a:cs typeface="Calibri"/>
            </a:endParaRPr>
          </a:p>
        </p:txBody>
      </p:sp>
      <p:sp>
        <p:nvSpPr>
          <p:cNvPr id="16" name="Oval 15">
            <a:extLst>
              <a:ext uri="{FF2B5EF4-FFF2-40B4-BE49-F238E27FC236}">
                <a16:creationId xmlns:a16="http://schemas.microsoft.com/office/drawing/2014/main" id="{FC2C7EEA-3067-9653-ED8D-5936C99C789D}"/>
              </a:ext>
            </a:extLst>
          </p:cNvPr>
          <p:cNvSpPr/>
          <p:nvPr/>
        </p:nvSpPr>
        <p:spPr>
          <a:xfrm>
            <a:off x="5662864" y="4254699"/>
            <a:ext cx="2374984" cy="2374984"/>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2"/>
                </a:solidFill>
              </a:rPr>
              <a:t>Why is </a:t>
            </a:r>
            <a:r>
              <a:rPr lang="en-GB" sz="1600" b="1" dirty="0">
                <a:solidFill>
                  <a:schemeClr val="tx2"/>
                </a:solidFill>
              </a:rPr>
              <a:t>Sociology </a:t>
            </a:r>
            <a:r>
              <a:rPr lang="en-GB" sz="1600" b="1">
                <a:solidFill>
                  <a:schemeClr val="tx2"/>
                </a:solidFill>
              </a:rPr>
              <a:t>an </a:t>
            </a:r>
            <a:endParaRPr lang="en-US">
              <a:solidFill>
                <a:schemeClr val="tx2"/>
              </a:solidFill>
            </a:endParaRPr>
          </a:p>
          <a:p>
            <a:pPr algn="ctr"/>
            <a:r>
              <a:rPr lang="en-GB" sz="1600" b="1">
                <a:solidFill>
                  <a:schemeClr val="tx2"/>
                </a:solidFill>
              </a:rPr>
              <a:t>important subject?</a:t>
            </a:r>
            <a:endParaRPr lang="en-GB">
              <a:solidFill>
                <a:schemeClr val="tx2"/>
              </a:solidFill>
            </a:endParaRPr>
          </a:p>
          <a:p>
            <a:pPr algn="ctr"/>
            <a:r>
              <a:rPr lang="en-GB" sz="1100" b="1" dirty="0">
                <a:solidFill>
                  <a:schemeClr val="tx2"/>
                </a:solidFill>
                <a:ea typeface="+mn-lt"/>
                <a:cs typeface="+mn-lt"/>
                <a:hlinkClick r:id="rId4"/>
              </a:rPr>
              <a:t>Why study Sociology</a:t>
            </a:r>
            <a:r>
              <a:rPr lang="en-GB" sz="1100" b="1" dirty="0">
                <a:solidFill>
                  <a:schemeClr val="tx2"/>
                </a:solidFill>
                <a:ea typeface="+mn-lt"/>
                <a:cs typeface="+mn-lt"/>
                <a:hlinkClick r:id="rId4">
                  <a:extLst>
                    <a:ext uri="{A12FA001-AC4F-418D-AE19-62706E023703}">
                      <ahyp:hlinkClr xmlns:ahyp="http://schemas.microsoft.com/office/drawing/2018/hyperlinkcolor" val="tx"/>
                    </a:ext>
                  </a:extLst>
                </a:hlinkClick>
              </a:rPr>
              <a:t>?</a:t>
            </a:r>
            <a:endParaRPr lang="en-GB" sz="1100" b="1" dirty="0">
              <a:solidFill>
                <a:schemeClr val="tx2"/>
              </a:solidFill>
              <a:ea typeface="+mn-lt"/>
              <a:cs typeface="+mn-lt"/>
              <a:hlinkClick r:id="rId4"/>
            </a:endParaRPr>
          </a:p>
          <a:p>
            <a:pPr algn="ctr"/>
            <a:r>
              <a:rPr lang="en-GB" sz="1100" b="1" dirty="0">
                <a:solidFill>
                  <a:schemeClr val="tx2"/>
                </a:solidFill>
                <a:ea typeface="+mn-lt"/>
                <a:cs typeface="+mn-lt"/>
              </a:rPr>
              <a:t>School of Social Sciences </a:t>
            </a:r>
            <a:r>
              <a:rPr lang="en-GB" sz="1100" b="1">
                <a:solidFill>
                  <a:schemeClr val="tx2"/>
                </a:solidFill>
                <a:ea typeface="+mn-lt"/>
                <a:cs typeface="+mn-lt"/>
              </a:rPr>
              <a:t>- </a:t>
            </a:r>
            <a:r>
              <a:rPr lang="en-GB" sz="1100" b="1" dirty="0">
                <a:solidFill>
                  <a:schemeClr val="tx2"/>
                </a:solidFill>
                <a:ea typeface="+mn-lt"/>
                <a:cs typeface="+mn-lt"/>
              </a:rPr>
              <a:t>Birmingham City university</a:t>
            </a:r>
            <a:endParaRPr lang="en-GB">
              <a:solidFill>
                <a:schemeClr val="tx2"/>
              </a:solidFill>
            </a:endParaRPr>
          </a:p>
        </p:txBody>
      </p:sp>
      <p:sp>
        <p:nvSpPr>
          <p:cNvPr id="20" name="Oval 19">
            <a:extLst>
              <a:ext uri="{FF2B5EF4-FFF2-40B4-BE49-F238E27FC236}">
                <a16:creationId xmlns:a16="http://schemas.microsoft.com/office/drawing/2014/main" id="{99594C31-1B9A-2FE6-F3F0-5EB37D3A7C7C}"/>
              </a:ext>
            </a:extLst>
          </p:cNvPr>
          <p:cNvSpPr/>
          <p:nvPr/>
        </p:nvSpPr>
        <p:spPr>
          <a:xfrm>
            <a:off x="5662863" y="958831"/>
            <a:ext cx="2374983" cy="2374983"/>
          </a:xfrm>
          <a:prstGeom prst="ellipse">
            <a:avLst/>
          </a:prstGeom>
          <a:solidFill>
            <a:schemeClr val="bg2"/>
          </a:solidFill>
          <a:ln w="38100">
            <a:solidFill>
              <a:srgbClr val="525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What pathways can you take with this subject?</a:t>
            </a:r>
            <a:endParaRPr lang="en-GB" sz="1600" b="1">
              <a:solidFill>
                <a:schemeClr val="tx2"/>
              </a:solidFill>
              <a:cs typeface="Calibri"/>
            </a:endParaRPr>
          </a:p>
        </p:txBody>
      </p:sp>
    </p:spTree>
    <p:extLst>
      <p:ext uri="{BB962C8B-B14F-4D97-AF65-F5344CB8AC3E}">
        <p14:creationId xmlns:p14="http://schemas.microsoft.com/office/powerpoint/2010/main" val="290877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C110E53-425B-344C-B4D1-EC2880AEEBE3}"/>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l="20281" r="20281"/>
          <a:stretch/>
        </p:blipFill>
        <p:spPr>
          <a:xfrm rot="16200000">
            <a:off x="2900995" y="-1490250"/>
            <a:ext cx="6857997" cy="9838498"/>
          </a:xfrm>
          <a:prstGeom prst="rect">
            <a:avLst/>
          </a:prstGeom>
        </p:spPr>
      </p:pic>
      <p:sp>
        <p:nvSpPr>
          <p:cNvPr id="21" name="Rectangle 20">
            <a:extLst>
              <a:ext uri="{FF2B5EF4-FFF2-40B4-BE49-F238E27FC236}">
                <a16:creationId xmlns:a16="http://schemas.microsoft.com/office/drawing/2014/main" id="{BC723F71-3DC4-3E4B-ABAE-3B200BE97765}"/>
              </a:ext>
            </a:extLst>
          </p:cNvPr>
          <p:cNvSpPr/>
          <p:nvPr/>
        </p:nvSpPr>
        <p:spPr>
          <a:xfrm>
            <a:off x="4444724" y="5987299"/>
            <a:ext cx="3728047" cy="623126"/>
          </a:xfrm>
          <a:prstGeom prst="rect">
            <a:avLst/>
          </a:prstGeom>
          <a:solidFill>
            <a:srgbClr val="D7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B74F9F-83DB-9546-BA90-553FA68EFBBC}"/>
              </a:ext>
            </a:extLst>
          </p:cNvPr>
          <p:cNvSpPr/>
          <p:nvPr/>
        </p:nvSpPr>
        <p:spPr>
          <a:xfrm>
            <a:off x="3057249" y="3957818"/>
            <a:ext cx="6501572" cy="959823"/>
          </a:xfrm>
          <a:prstGeom prst="rect">
            <a:avLst/>
          </a:prstGeom>
          <a:solidFill>
            <a:srgbClr val="AA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FF3C25D-935C-6545-AD6D-8E5F97B17E35}"/>
              </a:ext>
            </a:extLst>
          </p:cNvPr>
          <p:cNvSpPr/>
          <p:nvPr/>
        </p:nvSpPr>
        <p:spPr>
          <a:xfrm>
            <a:off x="3958397" y="5095403"/>
            <a:ext cx="4625163" cy="678775"/>
          </a:xfrm>
          <a:prstGeom prst="rect">
            <a:avLst/>
          </a:prstGeom>
          <a:solidFill>
            <a:srgbClr val="AA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ABD3D5-ED6A-CC4F-9DA4-92119AE18B7E}"/>
              </a:ext>
            </a:extLst>
          </p:cNvPr>
          <p:cNvSpPr/>
          <p:nvPr/>
        </p:nvSpPr>
        <p:spPr>
          <a:xfrm>
            <a:off x="2614635" y="2743500"/>
            <a:ext cx="7297658" cy="959823"/>
          </a:xfrm>
          <a:prstGeom prst="rect">
            <a:avLst/>
          </a:prstGeom>
          <a:solidFill>
            <a:srgbClr val="73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9A3081-0835-0745-A582-3C642A0FFCDD}"/>
              </a:ext>
            </a:extLst>
          </p:cNvPr>
          <p:cNvSpPr/>
          <p:nvPr/>
        </p:nvSpPr>
        <p:spPr>
          <a:xfrm>
            <a:off x="3778179" y="1744165"/>
            <a:ext cx="5103628" cy="744840"/>
          </a:xfrm>
          <a:prstGeom prst="rect">
            <a:avLst/>
          </a:prstGeom>
          <a:solidFill>
            <a:srgbClr val="73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35433B-8D29-EF40-9F68-D32EB38026A9}"/>
              </a:ext>
            </a:extLst>
          </p:cNvPr>
          <p:cNvSpPr/>
          <p:nvPr/>
        </p:nvSpPr>
        <p:spPr>
          <a:xfrm>
            <a:off x="5087951" y="929467"/>
            <a:ext cx="2273532" cy="642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DB136319-AAEC-8954-A545-D9A08F78C57E}"/>
              </a:ext>
            </a:extLst>
          </p:cNvPr>
          <p:cNvSpPr txBox="1">
            <a:spLocks/>
          </p:cNvSpPr>
          <p:nvPr/>
        </p:nvSpPr>
        <p:spPr>
          <a:xfrm>
            <a:off x="5126149" y="924745"/>
            <a:ext cx="2283560" cy="601599"/>
          </a:xfrm>
          <a:prstGeom prst="rect">
            <a:avLst/>
          </a:prstGeom>
        </p:spPr>
        <p:txBody>
          <a:bodyPr vert="horz" lIns="91440" tIns="45720" rIns="91440" bIns="45720" rtlCol="0" anchor="t">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5400" b="1" dirty="0">
                <a:solidFill>
                  <a:srgbClr val="484A47"/>
                </a:solidFill>
                <a:cs typeface="Calibri"/>
              </a:rPr>
              <a:t>Job in 10 years </a:t>
            </a:r>
            <a:br>
              <a:rPr lang="en-US" dirty="0"/>
            </a:br>
            <a:r>
              <a:rPr lang="en-GB" sz="5400" b="1" dirty="0">
                <a:solidFill>
                  <a:srgbClr val="484A47"/>
                </a:solidFill>
                <a:cs typeface="Calibri"/>
              </a:rPr>
              <a:t>time (related to Sociology):</a:t>
            </a:r>
            <a:endParaRPr lang="en-US">
              <a:cs typeface="Calibri" panose="020F0502020204030204"/>
            </a:endParaRPr>
          </a:p>
          <a:p>
            <a:pPr>
              <a:lnSpc>
                <a:spcPct val="120000"/>
              </a:lnSpc>
              <a:spcBef>
                <a:spcPts val="800"/>
              </a:spcBef>
            </a:pPr>
            <a:r>
              <a:rPr lang="en-GB" sz="4000" b="1" dirty="0">
                <a:solidFill>
                  <a:srgbClr val="484A47"/>
                </a:solidFill>
                <a:cs typeface="Calibri"/>
              </a:rPr>
              <a:t>________________________</a:t>
            </a:r>
          </a:p>
          <a:p>
            <a:endParaRPr lang="en-GB" sz="1600" b="1">
              <a:solidFill>
                <a:srgbClr val="484A47"/>
              </a:solidFill>
              <a:cs typeface="Calibri"/>
            </a:endParaRPr>
          </a:p>
        </p:txBody>
      </p:sp>
      <p:sp>
        <p:nvSpPr>
          <p:cNvPr id="9" name="Subtitle 2">
            <a:extLst>
              <a:ext uri="{FF2B5EF4-FFF2-40B4-BE49-F238E27FC236}">
                <a16:creationId xmlns:a16="http://schemas.microsoft.com/office/drawing/2014/main" id="{1D07C8CD-D4A5-35A1-2869-BE59078721F4}"/>
              </a:ext>
            </a:extLst>
          </p:cNvPr>
          <p:cNvSpPr txBox="1">
            <a:spLocks/>
          </p:cNvSpPr>
          <p:nvPr/>
        </p:nvSpPr>
        <p:spPr>
          <a:xfrm>
            <a:off x="3778179" y="1797927"/>
            <a:ext cx="5103628" cy="69201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a:solidFill>
                  <a:srgbClr val="484A47"/>
                </a:solidFill>
                <a:cs typeface="Calibri"/>
              </a:rPr>
              <a:t>What GCSEs helped you get this job:</a:t>
            </a:r>
          </a:p>
          <a:p>
            <a:r>
              <a:rPr lang="en-GB" sz="1600">
                <a:solidFill>
                  <a:srgbClr val="484A47"/>
                </a:solidFill>
                <a:cs typeface="Calibri"/>
              </a:rPr>
              <a:t>______   ______   ______   ______   ______   ______ </a:t>
            </a:r>
          </a:p>
          <a:p>
            <a:endParaRPr lang="en-GB" sz="1600">
              <a:solidFill>
                <a:srgbClr val="484A47"/>
              </a:solidFill>
              <a:cs typeface="Calibri"/>
            </a:endParaRPr>
          </a:p>
        </p:txBody>
      </p:sp>
      <p:sp>
        <p:nvSpPr>
          <p:cNvPr id="10" name="Subtitle 2">
            <a:extLst>
              <a:ext uri="{FF2B5EF4-FFF2-40B4-BE49-F238E27FC236}">
                <a16:creationId xmlns:a16="http://schemas.microsoft.com/office/drawing/2014/main" id="{9F09C5DA-6B3D-C028-359E-8752894AA54B}"/>
              </a:ext>
            </a:extLst>
          </p:cNvPr>
          <p:cNvSpPr txBox="1">
            <a:spLocks/>
          </p:cNvSpPr>
          <p:nvPr/>
        </p:nvSpPr>
        <p:spPr>
          <a:xfrm>
            <a:off x="2659206" y="2758228"/>
            <a:ext cx="7297658" cy="89376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dirty="0">
                <a:solidFill>
                  <a:srgbClr val="484A47"/>
                </a:solidFill>
                <a:cs typeface="Calibri"/>
              </a:rPr>
              <a:t>What KS5 Pathways choice did you make and what did you study:</a:t>
            </a:r>
          </a:p>
          <a:p>
            <a:r>
              <a:rPr lang="en-GB" sz="1400" dirty="0">
                <a:solidFill>
                  <a:srgbClr val="484A47"/>
                </a:solidFill>
                <a:cs typeface="Calibri"/>
              </a:rPr>
              <a:t>Apprenticeship          T level           A Level           other L3 equivalent</a:t>
            </a:r>
          </a:p>
          <a:p>
            <a:pPr>
              <a:spcBef>
                <a:spcPts val="600"/>
              </a:spcBef>
            </a:pPr>
            <a:r>
              <a:rPr lang="en-GB" sz="1600" dirty="0">
                <a:solidFill>
                  <a:srgbClr val="484A47"/>
                </a:solidFill>
                <a:cs typeface="Calibri"/>
              </a:rPr>
              <a:t>___________________________________________________________________</a:t>
            </a:r>
          </a:p>
          <a:p>
            <a:endParaRPr lang="en-GB" sz="1600">
              <a:solidFill>
                <a:srgbClr val="484A47"/>
              </a:solidFill>
              <a:cs typeface="Calibri"/>
            </a:endParaRPr>
          </a:p>
        </p:txBody>
      </p:sp>
      <p:sp>
        <p:nvSpPr>
          <p:cNvPr id="11" name="Subtitle 2">
            <a:extLst>
              <a:ext uri="{FF2B5EF4-FFF2-40B4-BE49-F238E27FC236}">
                <a16:creationId xmlns:a16="http://schemas.microsoft.com/office/drawing/2014/main" id="{38DA455F-F84D-75EF-6CDD-D7D4FA40E01F}"/>
              </a:ext>
            </a:extLst>
          </p:cNvPr>
          <p:cNvSpPr txBox="1">
            <a:spLocks/>
          </p:cNvSpPr>
          <p:nvPr/>
        </p:nvSpPr>
        <p:spPr>
          <a:xfrm>
            <a:off x="3950883" y="5149164"/>
            <a:ext cx="4625162" cy="57125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pPr>
            <a:r>
              <a:rPr lang="en-GB" sz="1400" b="1">
                <a:solidFill>
                  <a:schemeClr val="tx2"/>
                </a:solidFill>
                <a:cs typeface="Calibri"/>
              </a:rPr>
              <a:t>Essential skills used in the job:</a:t>
            </a:r>
          </a:p>
          <a:p>
            <a:pPr>
              <a:lnSpc>
                <a:spcPct val="100000"/>
              </a:lnSpc>
              <a:spcBef>
                <a:spcPts val="600"/>
              </a:spcBef>
            </a:pPr>
            <a:r>
              <a:rPr lang="en-GB" sz="1400">
                <a:solidFill>
                  <a:schemeClr val="tx2"/>
                </a:solidFill>
                <a:cs typeface="Calibri"/>
              </a:rPr>
              <a:t>________________________________________________</a:t>
            </a:r>
          </a:p>
          <a:p>
            <a:endParaRPr lang="en-US" sz="1600">
              <a:solidFill>
                <a:schemeClr val="tx2"/>
              </a:solidFill>
            </a:endParaRPr>
          </a:p>
          <a:p>
            <a:endParaRPr lang="en-GB" sz="1600">
              <a:solidFill>
                <a:schemeClr val="tx2"/>
              </a:solidFill>
              <a:cs typeface="Calibri"/>
            </a:endParaRPr>
          </a:p>
        </p:txBody>
      </p:sp>
      <p:sp>
        <p:nvSpPr>
          <p:cNvPr id="12" name="Subtitle 2">
            <a:extLst>
              <a:ext uri="{FF2B5EF4-FFF2-40B4-BE49-F238E27FC236}">
                <a16:creationId xmlns:a16="http://schemas.microsoft.com/office/drawing/2014/main" id="{60E02FE2-58BF-AA5E-5DC3-D3ABA74C812E}"/>
              </a:ext>
            </a:extLst>
          </p:cNvPr>
          <p:cNvSpPr txBox="1">
            <a:spLocks/>
          </p:cNvSpPr>
          <p:nvPr/>
        </p:nvSpPr>
        <p:spPr>
          <a:xfrm>
            <a:off x="3057249" y="4011579"/>
            <a:ext cx="6501572" cy="74438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dirty="0">
                <a:solidFill>
                  <a:schemeClr val="tx2"/>
                </a:solidFill>
                <a:cs typeface="Calibri"/>
              </a:rPr>
              <a:t>Post 18 pathways choices did you make: explain:</a:t>
            </a:r>
          </a:p>
          <a:p>
            <a:r>
              <a:rPr lang="en-GB" sz="1400" dirty="0">
                <a:solidFill>
                  <a:schemeClr val="tx2"/>
                </a:solidFill>
                <a:cs typeface="Calibri"/>
              </a:rPr>
              <a:t>Study &amp; Work                            Study                                          Work</a:t>
            </a:r>
          </a:p>
          <a:p>
            <a:pPr>
              <a:spcBef>
                <a:spcPts val="600"/>
              </a:spcBef>
            </a:pPr>
            <a:r>
              <a:rPr lang="en-GB" sz="1400" dirty="0">
                <a:solidFill>
                  <a:schemeClr val="tx2"/>
                </a:solidFill>
                <a:cs typeface="Calibri"/>
              </a:rPr>
              <a:t>_____________________________________________________________________</a:t>
            </a:r>
          </a:p>
        </p:txBody>
      </p:sp>
      <p:sp>
        <p:nvSpPr>
          <p:cNvPr id="13" name="Subtitle 2">
            <a:extLst>
              <a:ext uri="{FF2B5EF4-FFF2-40B4-BE49-F238E27FC236}">
                <a16:creationId xmlns:a16="http://schemas.microsoft.com/office/drawing/2014/main" id="{2925917E-C39C-1911-49FA-37CA5DCA9BD4}"/>
              </a:ext>
            </a:extLst>
          </p:cNvPr>
          <p:cNvSpPr txBox="1">
            <a:spLocks/>
          </p:cNvSpPr>
          <p:nvPr/>
        </p:nvSpPr>
        <p:spPr>
          <a:xfrm>
            <a:off x="4444725" y="6113721"/>
            <a:ext cx="3728046" cy="496703"/>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a:solidFill>
                  <a:schemeClr val="tx2"/>
                </a:solidFill>
                <a:cs typeface="Calibri"/>
              </a:rPr>
              <a:t>Progression route:</a:t>
            </a:r>
          </a:p>
          <a:p>
            <a:r>
              <a:rPr lang="en-GB" sz="1600" b="1">
                <a:solidFill>
                  <a:schemeClr val="tx2"/>
                </a:solidFill>
                <a:cs typeface="Calibri"/>
              </a:rPr>
              <a:t>__________________________________________</a:t>
            </a:r>
            <a:endParaRPr lang="en-US" sz="1600" b="1">
              <a:solidFill>
                <a:schemeClr val="tx2"/>
              </a:solidFill>
            </a:endParaRPr>
          </a:p>
          <a:p>
            <a:endParaRPr lang="en-GB" sz="1600" b="1">
              <a:solidFill>
                <a:schemeClr val="tx2"/>
              </a:solidFill>
              <a:cs typeface="Calibri"/>
            </a:endParaRPr>
          </a:p>
        </p:txBody>
      </p:sp>
      <p:sp>
        <p:nvSpPr>
          <p:cNvPr id="15" name="Subtitle 2">
            <a:extLst>
              <a:ext uri="{FF2B5EF4-FFF2-40B4-BE49-F238E27FC236}">
                <a16:creationId xmlns:a16="http://schemas.microsoft.com/office/drawing/2014/main" id="{623A0D49-CB9F-469D-9F86-D26B3C93E847}"/>
              </a:ext>
            </a:extLst>
          </p:cNvPr>
          <p:cNvSpPr txBox="1">
            <a:spLocks/>
          </p:cNvSpPr>
          <p:nvPr/>
        </p:nvSpPr>
        <p:spPr>
          <a:xfrm>
            <a:off x="225747" y="2145966"/>
            <a:ext cx="4444724" cy="7417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000" b="1" dirty="0">
                <a:solidFill>
                  <a:schemeClr val="tx2"/>
                </a:solidFill>
                <a:cs typeface="Calibri"/>
              </a:rPr>
              <a:t>In 10 years time…</a:t>
            </a:r>
          </a:p>
        </p:txBody>
      </p:sp>
      <p:sp>
        <p:nvSpPr>
          <p:cNvPr id="20" name="TextBox 19">
            <a:extLst>
              <a:ext uri="{FF2B5EF4-FFF2-40B4-BE49-F238E27FC236}">
                <a16:creationId xmlns:a16="http://schemas.microsoft.com/office/drawing/2014/main" id="{05D427F4-5B08-787F-895E-745DF78C18F4}"/>
              </a:ext>
            </a:extLst>
          </p:cNvPr>
          <p:cNvSpPr txBox="1"/>
          <p:nvPr/>
        </p:nvSpPr>
        <p:spPr>
          <a:xfrm>
            <a:off x="226492" y="1412022"/>
            <a:ext cx="2995863" cy="707886"/>
          </a:xfrm>
          <a:prstGeom prst="rect">
            <a:avLst/>
          </a:prstGeom>
          <a:noFill/>
        </p:spPr>
        <p:txBody>
          <a:bodyPr wrap="square" rtlCol="0">
            <a:spAutoFit/>
          </a:bodyPr>
          <a:lstStyle/>
          <a:p>
            <a:r>
              <a:rPr lang="en-US" sz="4000">
                <a:solidFill>
                  <a:schemeClr val="bg1"/>
                </a:solidFill>
              </a:rPr>
              <a:t>1|</a:t>
            </a:r>
          </a:p>
        </p:txBody>
      </p:sp>
      <p:pic>
        <p:nvPicPr>
          <p:cNvPr id="3" name="Picture 2" descr="Icon&#10;&#10;Description automatically generated">
            <a:extLst>
              <a:ext uri="{FF2B5EF4-FFF2-40B4-BE49-F238E27FC236}">
                <a16:creationId xmlns:a16="http://schemas.microsoft.com/office/drawing/2014/main" id="{C809D154-D583-033D-93EA-6EF440332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995" y="1427700"/>
            <a:ext cx="692208" cy="692208"/>
          </a:xfrm>
          <a:prstGeom prst="rect">
            <a:avLst/>
          </a:prstGeom>
        </p:spPr>
      </p:pic>
    </p:spTree>
    <p:extLst>
      <p:ext uri="{BB962C8B-B14F-4D97-AF65-F5344CB8AC3E}">
        <p14:creationId xmlns:p14="http://schemas.microsoft.com/office/powerpoint/2010/main" val="2436114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BFC5976-FFCC-2248-A2F9-67A2B4750AFE}"/>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l="20281" r="20281"/>
          <a:stretch/>
        </p:blipFill>
        <p:spPr>
          <a:xfrm rot="5400000">
            <a:off x="3302085" y="-1490247"/>
            <a:ext cx="6857997" cy="9838498"/>
          </a:xfrm>
          <a:prstGeom prst="rect">
            <a:avLst/>
          </a:prstGeom>
        </p:spPr>
      </p:pic>
      <p:sp>
        <p:nvSpPr>
          <p:cNvPr id="22" name="Rectangle 21">
            <a:extLst>
              <a:ext uri="{FF2B5EF4-FFF2-40B4-BE49-F238E27FC236}">
                <a16:creationId xmlns:a16="http://schemas.microsoft.com/office/drawing/2014/main" id="{82508CC1-DE80-D04A-A030-E9C35C813144}"/>
              </a:ext>
            </a:extLst>
          </p:cNvPr>
          <p:cNvSpPr/>
          <p:nvPr/>
        </p:nvSpPr>
        <p:spPr>
          <a:xfrm>
            <a:off x="2770585" y="1162220"/>
            <a:ext cx="7920996" cy="666519"/>
          </a:xfrm>
          <a:prstGeom prst="rect">
            <a:avLst/>
          </a:prstGeom>
          <a:solidFill>
            <a:srgbClr val="525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F339-CB5E-264F-B21F-76E1F0E83B4B}"/>
              </a:ext>
            </a:extLst>
          </p:cNvPr>
          <p:cNvSpPr/>
          <p:nvPr/>
        </p:nvSpPr>
        <p:spPr>
          <a:xfrm>
            <a:off x="4903713" y="532329"/>
            <a:ext cx="3728047" cy="491918"/>
          </a:xfrm>
          <a:prstGeom prst="rect">
            <a:avLst/>
          </a:prstGeom>
          <a:solidFill>
            <a:srgbClr val="525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75E750-526B-AC42-A0F2-6AEA86275513}"/>
              </a:ext>
            </a:extLst>
          </p:cNvPr>
          <p:cNvSpPr/>
          <p:nvPr/>
        </p:nvSpPr>
        <p:spPr>
          <a:xfrm>
            <a:off x="4932109" y="5501507"/>
            <a:ext cx="3728047" cy="491918"/>
          </a:xfrm>
          <a:prstGeom prst="rect">
            <a:avLst/>
          </a:prstGeom>
          <a:solidFill>
            <a:srgbClr val="525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9EB679-5D2B-D94B-8F03-9C9DBEE9D809}"/>
              </a:ext>
            </a:extLst>
          </p:cNvPr>
          <p:cNvSpPr/>
          <p:nvPr/>
        </p:nvSpPr>
        <p:spPr>
          <a:xfrm>
            <a:off x="4318704" y="3044415"/>
            <a:ext cx="4976037" cy="2336375"/>
          </a:xfrm>
          <a:prstGeom prst="rect">
            <a:avLst/>
          </a:prstGeom>
          <a:solidFill>
            <a:srgbClr val="525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007C4E7-1EDC-654D-9F8C-08F057B2E79E}"/>
              </a:ext>
            </a:extLst>
          </p:cNvPr>
          <p:cNvSpPr/>
          <p:nvPr/>
        </p:nvSpPr>
        <p:spPr>
          <a:xfrm>
            <a:off x="3637215" y="1949456"/>
            <a:ext cx="6317833" cy="974242"/>
          </a:xfrm>
          <a:prstGeom prst="rect">
            <a:avLst/>
          </a:prstGeom>
          <a:solidFill>
            <a:srgbClr val="525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EF49E67-2F43-155B-8093-69EA44A3D958}"/>
              </a:ext>
            </a:extLst>
          </p:cNvPr>
          <p:cNvSpPr/>
          <p:nvPr/>
        </p:nvSpPr>
        <p:spPr>
          <a:xfrm>
            <a:off x="4903714" y="5507661"/>
            <a:ext cx="3765066" cy="520604"/>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Rectangle 27">
            <a:extLst>
              <a:ext uri="{FF2B5EF4-FFF2-40B4-BE49-F238E27FC236}">
                <a16:creationId xmlns:a16="http://schemas.microsoft.com/office/drawing/2014/main" id="{7489015B-F1DB-2AB1-7D7D-4DE46B976C6F}"/>
              </a:ext>
            </a:extLst>
          </p:cNvPr>
          <p:cNvSpPr/>
          <p:nvPr/>
        </p:nvSpPr>
        <p:spPr>
          <a:xfrm>
            <a:off x="4281957" y="3018312"/>
            <a:ext cx="5021409" cy="2368630"/>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Rectangle 31">
            <a:extLst>
              <a:ext uri="{FF2B5EF4-FFF2-40B4-BE49-F238E27FC236}">
                <a16:creationId xmlns:a16="http://schemas.microsoft.com/office/drawing/2014/main" id="{8AD8D16E-F007-AFC1-A502-61197374817E}"/>
              </a:ext>
            </a:extLst>
          </p:cNvPr>
          <p:cNvSpPr/>
          <p:nvPr/>
        </p:nvSpPr>
        <p:spPr>
          <a:xfrm>
            <a:off x="3626448" y="1943040"/>
            <a:ext cx="6328600" cy="99132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 name="Rectangle 32">
            <a:extLst>
              <a:ext uri="{FF2B5EF4-FFF2-40B4-BE49-F238E27FC236}">
                <a16:creationId xmlns:a16="http://schemas.microsoft.com/office/drawing/2014/main" id="{9BF3B341-0027-8720-E2C3-0D2AF873BF34}"/>
              </a:ext>
            </a:extLst>
          </p:cNvPr>
          <p:cNvSpPr/>
          <p:nvPr/>
        </p:nvSpPr>
        <p:spPr>
          <a:xfrm>
            <a:off x="4848185" y="511441"/>
            <a:ext cx="3792201" cy="533004"/>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4" name="Rectangle 33">
            <a:extLst>
              <a:ext uri="{FF2B5EF4-FFF2-40B4-BE49-F238E27FC236}">
                <a16:creationId xmlns:a16="http://schemas.microsoft.com/office/drawing/2014/main" id="{1AA46533-9D60-ED00-7C62-9E4EDE08DE8E}"/>
              </a:ext>
            </a:extLst>
          </p:cNvPr>
          <p:cNvSpPr/>
          <p:nvPr/>
        </p:nvSpPr>
        <p:spPr>
          <a:xfrm>
            <a:off x="2757049" y="1144961"/>
            <a:ext cx="7943158" cy="69443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a:extLst>
              <a:ext uri="{FF2B5EF4-FFF2-40B4-BE49-F238E27FC236}">
                <a16:creationId xmlns:a16="http://schemas.microsoft.com/office/drawing/2014/main" id="{2B7D80CD-9C32-1942-B530-599AEB4C39AE}"/>
              </a:ext>
            </a:extLst>
          </p:cNvPr>
          <p:cNvSpPr/>
          <p:nvPr/>
        </p:nvSpPr>
        <p:spPr>
          <a:xfrm>
            <a:off x="4932109" y="6114140"/>
            <a:ext cx="3728047" cy="491918"/>
          </a:xfrm>
          <a:prstGeom prst="rect">
            <a:avLst/>
          </a:prstGeom>
          <a:solidFill>
            <a:srgbClr val="525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4294967295"/>
          </p:nvPr>
        </p:nvSpPr>
        <p:spPr>
          <a:xfrm>
            <a:off x="4932107" y="564026"/>
            <a:ext cx="3728047" cy="460220"/>
          </a:xfrm>
          <a:prstGeom prst="rect">
            <a:avLst/>
          </a:prstGeom>
        </p:spPr>
        <p:txBody>
          <a:bodyPr vert="horz" lIns="91440" tIns="45720" rIns="91440" bIns="45720" rtlCol="0" anchor="t">
            <a:normAutofit fontScale="40000" lnSpcReduction="20000"/>
          </a:bodyPr>
          <a:lstStyle/>
          <a:p>
            <a:pPr marL="0" indent="0" algn="ctr">
              <a:buNone/>
            </a:pPr>
            <a:r>
              <a:rPr lang="en-GB" sz="3500" b="1" dirty="0">
                <a:solidFill>
                  <a:schemeClr val="tx2"/>
                </a:solidFill>
                <a:cs typeface="Calibri"/>
              </a:rPr>
              <a:t>Subject chosen (related to Sociology):</a:t>
            </a:r>
          </a:p>
          <a:p>
            <a:pPr marL="0" indent="0" algn="ctr">
              <a:buNone/>
            </a:pPr>
            <a:r>
              <a:rPr lang="en-GB" sz="1600" b="1" dirty="0">
                <a:solidFill>
                  <a:schemeClr val="tx2"/>
                </a:solidFill>
                <a:cs typeface="Calibri"/>
              </a:rPr>
              <a:t>_____________________________________________________________________________________</a:t>
            </a:r>
          </a:p>
        </p:txBody>
      </p:sp>
      <p:sp>
        <p:nvSpPr>
          <p:cNvPr id="4" name="Subtitle 2">
            <a:extLst>
              <a:ext uri="{FF2B5EF4-FFF2-40B4-BE49-F238E27FC236}">
                <a16:creationId xmlns:a16="http://schemas.microsoft.com/office/drawing/2014/main" id="{FE2C835C-53E1-2284-BC37-BA82B772C253}"/>
              </a:ext>
            </a:extLst>
          </p:cNvPr>
          <p:cNvSpPr txBox="1">
            <a:spLocks/>
          </p:cNvSpPr>
          <p:nvPr/>
        </p:nvSpPr>
        <p:spPr>
          <a:xfrm>
            <a:off x="2618185" y="1166673"/>
            <a:ext cx="2824028" cy="650899"/>
          </a:xfrm>
          <a:prstGeom prst="rect">
            <a:avLst/>
          </a:prstGeom>
        </p:spPr>
        <p:txBody>
          <a:bodyPr vert="horz" lIns="91440" tIns="45720" rIns="91440" bIns="45720" rtlCol="0" anchor="t">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300">
                <a:solidFill>
                  <a:srgbClr val="FEFFFE"/>
                </a:solidFill>
                <a:cs typeface="Calibri"/>
              </a:rPr>
              <a:t>Local college options:</a:t>
            </a:r>
          </a:p>
          <a:p>
            <a:r>
              <a:rPr lang="en-GB" sz="1800">
                <a:solidFill>
                  <a:srgbClr val="FEFFFE"/>
                </a:solidFill>
                <a:cs typeface="Calibri"/>
              </a:rPr>
              <a:t>__________________________________________________________________</a:t>
            </a:r>
          </a:p>
          <a:p>
            <a:r>
              <a:rPr lang="en-GB" sz="1800">
                <a:solidFill>
                  <a:srgbClr val="FEFFFE"/>
                </a:solidFill>
                <a:cs typeface="Calibri"/>
              </a:rPr>
              <a:t>__________________________________________________________________</a:t>
            </a:r>
          </a:p>
        </p:txBody>
      </p:sp>
      <p:sp>
        <p:nvSpPr>
          <p:cNvPr id="9" name="Subtitle 2">
            <a:extLst>
              <a:ext uri="{FF2B5EF4-FFF2-40B4-BE49-F238E27FC236}">
                <a16:creationId xmlns:a16="http://schemas.microsoft.com/office/drawing/2014/main" id="{6CA704B9-7D18-7327-EF1C-91665B577820}"/>
              </a:ext>
            </a:extLst>
          </p:cNvPr>
          <p:cNvSpPr txBox="1">
            <a:spLocks/>
          </p:cNvSpPr>
          <p:nvPr/>
        </p:nvSpPr>
        <p:spPr>
          <a:xfrm>
            <a:off x="3446418" y="2185686"/>
            <a:ext cx="3475464" cy="59639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dirty="0">
                <a:solidFill>
                  <a:schemeClr val="bg2"/>
                </a:solidFill>
                <a:cs typeface="Calibri"/>
              </a:rPr>
              <a:t>Pros:</a:t>
            </a:r>
            <a:r>
              <a:rPr lang="en-GB" sz="1400" dirty="0">
                <a:solidFill>
                  <a:schemeClr val="bg2"/>
                </a:solidFill>
                <a:cs typeface="Calibri"/>
              </a:rPr>
              <a:t> </a:t>
            </a:r>
          </a:p>
          <a:p>
            <a:r>
              <a:rPr lang="en-GB" sz="1600" dirty="0">
                <a:solidFill>
                  <a:schemeClr val="bg2"/>
                </a:solidFill>
                <a:cs typeface="Calibri"/>
              </a:rPr>
              <a:t>_____________________________</a:t>
            </a:r>
          </a:p>
        </p:txBody>
      </p:sp>
      <p:sp>
        <p:nvSpPr>
          <p:cNvPr id="11" name="Subtitle 2">
            <a:extLst>
              <a:ext uri="{FF2B5EF4-FFF2-40B4-BE49-F238E27FC236}">
                <a16:creationId xmlns:a16="http://schemas.microsoft.com/office/drawing/2014/main" id="{74481B19-3A12-6759-ECF5-2899E89D8BAB}"/>
              </a:ext>
            </a:extLst>
          </p:cNvPr>
          <p:cNvSpPr txBox="1">
            <a:spLocks/>
          </p:cNvSpPr>
          <p:nvPr/>
        </p:nvSpPr>
        <p:spPr>
          <a:xfrm>
            <a:off x="4318703" y="3060399"/>
            <a:ext cx="4976037" cy="232039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a:solidFill>
                  <a:schemeClr val="bg2"/>
                </a:solidFill>
                <a:cs typeface="Calibri"/>
              </a:rPr>
              <a:t>Consider how these will apply and explain:</a:t>
            </a:r>
          </a:p>
          <a:p>
            <a:pPr algn="l"/>
            <a:r>
              <a:rPr lang="en-GB" sz="1400">
                <a:solidFill>
                  <a:schemeClr val="bg2"/>
                </a:solidFill>
                <a:cs typeface="Calibri"/>
              </a:rPr>
              <a:t>Cost _________________________________________________</a:t>
            </a:r>
          </a:p>
          <a:p>
            <a:pPr algn="l"/>
            <a:r>
              <a:rPr lang="en-GB" sz="1400">
                <a:solidFill>
                  <a:schemeClr val="bg2"/>
                </a:solidFill>
                <a:cs typeface="Calibri"/>
              </a:rPr>
              <a:t>Travel ________________________________________________</a:t>
            </a:r>
          </a:p>
          <a:p>
            <a:pPr algn="l"/>
            <a:r>
              <a:rPr lang="en-GB" sz="1400">
                <a:solidFill>
                  <a:schemeClr val="bg2"/>
                </a:solidFill>
                <a:cs typeface="Calibri"/>
              </a:rPr>
              <a:t>Convenience __________________________________________</a:t>
            </a:r>
          </a:p>
          <a:p>
            <a:pPr algn="l"/>
            <a:r>
              <a:rPr lang="en-GB" sz="1400">
                <a:solidFill>
                  <a:schemeClr val="bg2"/>
                </a:solidFill>
                <a:cs typeface="Calibri"/>
              </a:rPr>
              <a:t>Aspirations ____________________________________________</a:t>
            </a:r>
          </a:p>
          <a:p>
            <a:pPr algn="l"/>
            <a:r>
              <a:rPr lang="en-GB" sz="1400">
                <a:solidFill>
                  <a:schemeClr val="bg2"/>
                </a:solidFill>
                <a:cs typeface="Calibri"/>
              </a:rPr>
              <a:t>Personal circumstances __________________________________</a:t>
            </a:r>
          </a:p>
          <a:p>
            <a:pPr algn="l"/>
            <a:r>
              <a:rPr lang="en-GB" sz="1400">
                <a:solidFill>
                  <a:schemeClr val="bg2"/>
                </a:solidFill>
                <a:cs typeface="Calibri"/>
              </a:rPr>
              <a:t>Other ________________________________________________</a:t>
            </a:r>
          </a:p>
        </p:txBody>
      </p:sp>
      <p:sp>
        <p:nvSpPr>
          <p:cNvPr id="12" name="Subtitle 2">
            <a:extLst>
              <a:ext uri="{FF2B5EF4-FFF2-40B4-BE49-F238E27FC236}">
                <a16:creationId xmlns:a16="http://schemas.microsoft.com/office/drawing/2014/main" id="{379F08E0-9332-D777-ECE3-F37FDB9B85CB}"/>
              </a:ext>
            </a:extLst>
          </p:cNvPr>
          <p:cNvSpPr txBox="1">
            <a:spLocks/>
          </p:cNvSpPr>
          <p:nvPr/>
        </p:nvSpPr>
        <p:spPr>
          <a:xfrm>
            <a:off x="4932109" y="5521179"/>
            <a:ext cx="3728046" cy="434928"/>
          </a:xfrm>
          <a:prstGeom prst="rect">
            <a:avLst/>
          </a:prstGeom>
        </p:spPr>
        <p:txBody>
          <a:bodyPr vert="horz" lIns="91440" tIns="45720" rIns="91440" bIns="45720" rtlCol="0" anchor="t">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5600">
                <a:solidFill>
                  <a:schemeClr val="bg2"/>
                </a:solidFill>
                <a:cs typeface="Calibri"/>
              </a:rPr>
              <a:t>Final choice – justify:</a:t>
            </a:r>
          </a:p>
          <a:p>
            <a:r>
              <a:rPr lang="en-GB" sz="4300">
                <a:solidFill>
                  <a:schemeClr val="bg2"/>
                </a:solidFill>
                <a:cs typeface="Calibri"/>
              </a:rPr>
              <a:t>__________________________________________________________________________________________________</a:t>
            </a:r>
            <a:endParaRPr lang="en-US" sz="4300">
              <a:solidFill>
                <a:schemeClr val="bg2"/>
              </a:solidFill>
              <a:cs typeface="Calibri" panose="020F0502020204030204"/>
            </a:endParaRPr>
          </a:p>
        </p:txBody>
      </p:sp>
      <p:sp>
        <p:nvSpPr>
          <p:cNvPr id="13" name="Subtitle 2">
            <a:extLst>
              <a:ext uri="{FF2B5EF4-FFF2-40B4-BE49-F238E27FC236}">
                <a16:creationId xmlns:a16="http://schemas.microsoft.com/office/drawing/2014/main" id="{D1001959-9772-E3FE-9E28-BEF9A4AF5D09}"/>
              </a:ext>
            </a:extLst>
          </p:cNvPr>
          <p:cNvSpPr txBox="1">
            <a:spLocks/>
          </p:cNvSpPr>
          <p:nvPr/>
        </p:nvSpPr>
        <p:spPr>
          <a:xfrm>
            <a:off x="4932109" y="6133814"/>
            <a:ext cx="3728046" cy="472244"/>
          </a:xfrm>
          <a:prstGeom prst="rect">
            <a:avLst/>
          </a:prstGeom>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500" b="1">
                <a:solidFill>
                  <a:schemeClr val="bg2"/>
                </a:solidFill>
                <a:cs typeface="Calibri"/>
              </a:rPr>
              <a:t>Next steps:</a:t>
            </a:r>
          </a:p>
          <a:p>
            <a:r>
              <a:rPr lang="en-GB" sz="1600" b="1">
                <a:solidFill>
                  <a:schemeClr val="bg2"/>
                </a:solidFill>
                <a:cs typeface="Calibri"/>
              </a:rPr>
              <a:t>__________________________________________________________</a:t>
            </a:r>
            <a:endParaRPr lang="en-US" sz="1600">
              <a:solidFill>
                <a:schemeClr val="bg2"/>
              </a:solidFill>
            </a:endParaRPr>
          </a:p>
        </p:txBody>
      </p:sp>
      <p:sp>
        <p:nvSpPr>
          <p:cNvPr id="24" name="Subtitle 2">
            <a:extLst>
              <a:ext uri="{FF2B5EF4-FFF2-40B4-BE49-F238E27FC236}">
                <a16:creationId xmlns:a16="http://schemas.microsoft.com/office/drawing/2014/main" id="{B1538A2C-32A9-486E-8DD7-FA156F627C4C}"/>
              </a:ext>
            </a:extLst>
          </p:cNvPr>
          <p:cNvSpPr txBox="1">
            <a:spLocks/>
          </p:cNvSpPr>
          <p:nvPr/>
        </p:nvSpPr>
        <p:spPr>
          <a:xfrm>
            <a:off x="4848185" y="1908531"/>
            <a:ext cx="3817839" cy="59639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dirty="0">
                <a:solidFill>
                  <a:schemeClr val="bg2"/>
                </a:solidFill>
                <a:cs typeface="Calibri"/>
              </a:rPr>
              <a:t>The pros and cons of these options for me:</a:t>
            </a:r>
            <a:endParaRPr lang="en-GB" sz="1400" dirty="0">
              <a:solidFill>
                <a:schemeClr val="bg2"/>
              </a:solidFill>
              <a:cs typeface="Calibri"/>
            </a:endParaRPr>
          </a:p>
        </p:txBody>
      </p:sp>
      <p:sp>
        <p:nvSpPr>
          <p:cNvPr id="25" name="Subtitle 2">
            <a:extLst>
              <a:ext uri="{FF2B5EF4-FFF2-40B4-BE49-F238E27FC236}">
                <a16:creationId xmlns:a16="http://schemas.microsoft.com/office/drawing/2014/main" id="{4B6D184D-8007-48CE-9BC8-722113CB79EE}"/>
              </a:ext>
            </a:extLst>
          </p:cNvPr>
          <p:cNvSpPr txBox="1">
            <a:spLocks/>
          </p:cNvSpPr>
          <p:nvPr/>
        </p:nvSpPr>
        <p:spPr>
          <a:xfrm>
            <a:off x="6592328" y="2198865"/>
            <a:ext cx="3475464" cy="59639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dirty="0">
                <a:solidFill>
                  <a:schemeClr val="bg2"/>
                </a:solidFill>
                <a:cs typeface="Calibri"/>
              </a:rPr>
              <a:t>Cons:</a:t>
            </a:r>
            <a:r>
              <a:rPr lang="en-GB" sz="1400" dirty="0">
                <a:solidFill>
                  <a:schemeClr val="bg2"/>
                </a:solidFill>
                <a:cs typeface="Calibri"/>
              </a:rPr>
              <a:t> </a:t>
            </a:r>
          </a:p>
          <a:p>
            <a:r>
              <a:rPr lang="en-GB" sz="1600" dirty="0">
                <a:solidFill>
                  <a:schemeClr val="bg2"/>
                </a:solidFill>
                <a:cs typeface="Calibri"/>
              </a:rPr>
              <a:t>_____________________________</a:t>
            </a:r>
          </a:p>
        </p:txBody>
      </p:sp>
      <p:sp>
        <p:nvSpPr>
          <p:cNvPr id="29" name="Subtitle 2">
            <a:extLst>
              <a:ext uri="{FF2B5EF4-FFF2-40B4-BE49-F238E27FC236}">
                <a16:creationId xmlns:a16="http://schemas.microsoft.com/office/drawing/2014/main" id="{5BC55C09-41A5-43FD-BB87-250030CF353E}"/>
              </a:ext>
            </a:extLst>
          </p:cNvPr>
          <p:cNvSpPr txBox="1">
            <a:spLocks/>
          </p:cNvSpPr>
          <p:nvPr/>
        </p:nvSpPr>
        <p:spPr>
          <a:xfrm>
            <a:off x="5345090" y="1170029"/>
            <a:ext cx="2824028" cy="650899"/>
          </a:xfrm>
          <a:prstGeom prst="rect">
            <a:avLst/>
          </a:prstGeom>
        </p:spPr>
        <p:txBody>
          <a:bodyPr vert="horz" lIns="91440" tIns="45720" rIns="91440" bIns="45720" rtlCol="0" anchor="t">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300">
                <a:solidFill>
                  <a:srgbClr val="FEFFFE"/>
                </a:solidFill>
                <a:cs typeface="Calibri"/>
              </a:rPr>
              <a:t>Local apprenticeships options:</a:t>
            </a:r>
          </a:p>
          <a:p>
            <a:r>
              <a:rPr lang="en-GB" sz="1800">
                <a:solidFill>
                  <a:srgbClr val="FEFFFE"/>
                </a:solidFill>
                <a:cs typeface="Calibri"/>
              </a:rPr>
              <a:t>__________________________________________________________________</a:t>
            </a:r>
          </a:p>
          <a:p>
            <a:r>
              <a:rPr lang="en-GB" sz="1800">
                <a:solidFill>
                  <a:srgbClr val="FEFFFE"/>
                </a:solidFill>
                <a:cs typeface="Calibri"/>
              </a:rPr>
              <a:t>__________________________________________________________________</a:t>
            </a:r>
          </a:p>
        </p:txBody>
      </p:sp>
      <p:sp>
        <p:nvSpPr>
          <p:cNvPr id="30" name="Subtitle 2">
            <a:extLst>
              <a:ext uri="{FF2B5EF4-FFF2-40B4-BE49-F238E27FC236}">
                <a16:creationId xmlns:a16="http://schemas.microsoft.com/office/drawing/2014/main" id="{316F9CD4-FFA7-4EE7-AA37-B158708B6D63}"/>
              </a:ext>
            </a:extLst>
          </p:cNvPr>
          <p:cNvSpPr txBox="1">
            <a:spLocks/>
          </p:cNvSpPr>
          <p:nvPr/>
        </p:nvSpPr>
        <p:spPr>
          <a:xfrm>
            <a:off x="8019953" y="1164082"/>
            <a:ext cx="2824028" cy="650899"/>
          </a:xfrm>
          <a:prstGeom prst="rect">
            <a:avLst/>
          </a:prstGeom>
        </p:spPr>
        <p:txBody>
          <a:bodyPr vert="horz" lIns="91440" tIns="45720" rIns="91440" bIns="45720" rtlCol="0" anchor="t">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300">
                <a:solidFill>
                  <a:srgbClr val="FEFFFE"/>
                </a:solidFill>
                <a:cs typeface="Calibri"/>
              </a:rPr>
              <a:t>Other options:</a:t>
            </a:r>
          </a:p>
          <a:p>
            <a:r>
              <a:rPr lang="en-GB" sz="1800">
                <a:solidFill>
                  <a:srgbClr val="FEFFFE"/>
                </a:solidFill>
                <a:cs typeface="Calibri"/>
              </a:rPr>
              <a:t>__________________________________________________________________</a:t>
            </a:r>
          </a:p>
          <a:p>
            <a:r>
              <a:rPr lang="en-GB" sz="1800">
                <a:solidFill>
                  <a:srgbClr val="FEFFFE"/>
                </a:solidFill>
                <a:cs typeface="Calibri"/>
              </a:rPr>
              <a:t>__________________________________________________________________</a:t>
            </a:r>
          </a:p>
        </p:txBody>
      </p:sp>
      <p:sp>
        <p:nvSpPr>
          <p:cNvPr id="31" name="Subtitle 2">
            <a:extLst>
              <a:ext uri="{FF2B5EF4-FFF2-40B4-BE49-F238E27FC236}">
                <a16:creationId xmlns:a16="http://schemas.microsoft.com/office/drawing/2014/main" id="{B0370A88-BBCA-4232-8C08-3DEE75CF56CC}"/>
              </a:ext>
            </a:extLst>
          </p:cNvPr>
          <p:cNvSpPr txBox="1">
            <a:spLocks/>
          </p:cNvSpPr>
          <p:nvPr/>
        </p:nvSpPr>
        <p:spPr>
          <a:xfrm>
            <a:off x="126988" y="2200205"/>
            <a:ext cx="3859412" cy="9842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000" b="1" dirty="0">
                <a:solidFill>
                  <a:schemeClr val="tx2"/>
                </a:solidFill>
                <a:cs typeface="Calibri"/>
              </a:rPr>
              <a:t>My local options…</a:t>
            </a:r>
          </a:p>
        </p:txBody>
      </p:sp>
      <p:sp>
        <p:nvSpPr>
          <p:cNvPr id="26" name="TextBox 25">
            <a:extLst>
              <a:ext uri="{FF2B5EF4-FFF2-40B4-BE49-F238E27FC236}">
                <a16:creationId xmlns:a16="http://schemas.microsoft.com/office/drawing/2014/main" id="{A67D3EFD-8284-DE9B-4191-EAA50223F72B}"/>
              </a:ext>
            </a:extLst>
          </p:cNvPr>
          <p:cNvSpPr txBox="1"/>
          <p:nvPr/>
        </p:nvSpPr>
        <p:spPr>
          <a:xfrm>
            <a:off x="174831" y="1386191"/>
            <a:ext cx="2995863" cy="707886"/>
          </a:xfrm>
          <a:prstGeom prst="rect">
            <a:avLst/>
          </a:prstGeom>
          <a:noFill/>
        </p:spPr>
        <p:txBody>
          <a:bodyPr wrap="square" rtlCol="0">
            <a:spAutoFit/>
          </a:bodyPr>
          <a:lstStyle/>
          <a:p>
            <a:r>
              <a:rPr lang="en-US" sz="4000">
                <a:solidFill>
                  <a:schemeClr val="bg1"/>
                </a:solidFill>
              </a:rPr>
              <a:t>2|</a:t>
            </a:r>
          </a:p>
        </p:txBody>
      </p:sp>
      <p:pic>
        <p:nvPicPr>
          <p:cNvPr id="5" name="Picture 4" descr="Icon&#10;&#10;Description automatically generated">
            <a:extLst>
              <a:ext uri="{FF2B5EF4-FFF2-40B4-BE49-F238E27FC236}">
                <a16:creationId xmlns:a16="http://schemas.microsoft.com/office/drawing/2014/main" id="{662DB3F4-CE71-5FC6-ABD5-34DAC3BD94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25" y="1405479"/>
            <a:ext cx="711706" cy="711706"/>
          </a:xfrm>
          <a:prstGeom prst="rect">
            <a:avLst/>
          </a:prstGeom>
        </p:spPr>
      </p:pic>
    </p:spTree>
    <p:extLst>
      <p:ext uri="{BB962C8B-B14F-4D97-AF65-F5344CB8AC3E}">
        <p14:creationId xmlns:p14="http://schemas.microsoft.com/office/powerpoint/2010/main" val="4163118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343867" y="1608580"/>
            <a:ext cx="9374441" cy="931862"/>
          </a:xfrm>
          <a:prstGeom prst="rect">
            <a:avLst/>
          </a:prstGeom>
        </p:spPr>
        <p:txBody>
          <a:bodyPr vert="horz" lIns="91440" tIns="45720" rIns="91440" bIns="45720" rtlCol="0" anchor="t">
            <a:noAutofit/>
          </a:bodyPr>
          <a:lstStyle/>
          <a:p>
            <a:pPr marL="0" indent="0">
              <a:buNone/>
            </a:pPr>
            <a:r>
              <a:rPr lang="en-GB" sz="3200" b="1" dirty="0">
                <a:solidFill>
                  <a:schemeClr val="tx2"/>
                </a:solidFill>
                <a:cs typeface="Calibri"/>
              </a:rPr>
              <a:t>Prepare a 3 - 5 minute talk to share with a small group on any role that interests you related to Sociology</a:t>
            </a:r>
          </a:p>
        </p:txBody>
      </p:sp>
      <p:sp>
        <p:nvSpPr>
          <p:cNvPr id="4" name="Subtitle 2">
            <a:extLst>
              <a:ext uri="{FF2B5EF4-FFF2-40B4-BE49-F238E27FC236}">
                <a16:creationId xmlns:a16="http://schemas.microsoft.com/office/drawing/2014/main" id="{32F89E1E-1E79-CF02-C63C-408876EEA1B7}"/>
              </a:ext>
            </a:extLst>
          </p:cNvPr>
          <p:cNvSpPr txBox="1">
            <a:spLocks/>
          </p:cNvSpPr>
          <p:nvPr/>
        </p:nvSpPr>
        <p:spPr>
          <a:xfrm>
            <a:off x="954155" y="3283761"/>
            <a:ext cx="4534505" cy="391388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3000"/>
              </a:spcAft>
            </a:pPr>
            <a:r>
              <a:rPr lang="en-GB" sz="2000">
                <a:cs typeface="Calibri"/>
              </a:rPr>
              <a:t>What's the role</a:t>
            </a:r>
          </a:p>
          <a:p>
            <a:pPr algn="l">
              <a:spcAft>
                <a:spcPts val="3000"/>
              </a:spcAft>
            </a:pPr>
            <a:r>
              <a:rPr lang="en-GB" sz="2000">
                <a:cs typeface="Calibri"/>
              </a:rPr>
              <a:t>Where has the interest come from</a:t>
            </a:r>
          </a:p>
          <a:p>
            <a:pPr algn="l">
              <a:spcAft>
                <a:spcPts val="3000"/>
              </a:spcAft>
            </a:pPr>
            <a:r>
              <a:rPr lang="en-GB" sz="2000">
                <a:cs typeface="Calibri"/>
              </a:rPr>
              <a:t>What do you need to do to become one</a:t>
            </a:r>
          </a:p>
          <a:p>
            <a:pPr algn="l">
              <a:spcAft>
                <a:spcPts val="3000"/>
              </a:spcAft>
            </a:pPr>
            <a:r>
              <a:rPr lang="en-GB" sz="2000">
                <a:cs typeface="Calibri"/>
              </a:rPr>
              <a:t>Where can you go to study and what level of study</a:t>
            </a:r>
          </a:p>
        </p:txBody>
      </p:sp>
      <p:sp>
        <p:nvSpPr>
          <p:cNvPr id="2" name="Rectangle 1">
            <a:extLst>
              <a:ext uri="{FF2B5EF4-FFF2-40B4-BE49-F238E27FC236}">
                <a16:creationId xmlns:a16="http://schemas.microsoft.com/office/drawing/2014/main" id="{2808725E-494F-D24B-89B9-96AE237EAB78}"/>
              </a:ext>
            </a:extLst>
          </p:cNvPr>
          <p:cNvSpPr/>
          <p:nvPr/>
        </p:nvSpPr>
        <p:spPr>
          <a:xfrm>
            <a:off x="6596069" y="3141520"/>
            <a:ext cx="4995143" cy="2939266"/>
          </a:xfrm>
          <a:prstGeom prst="rect">
            <a:avLst/>
          </a:prstGeom>
        </p:spPr>
        <p:txBody>
          <a:bodyPr wrap="square">
            <a:spAutoFit/>
          </a:bodyPr>
          <a:lstStyle/>
          <a:p>
            <a:pPr>
              <a:lnSpc>
                <a:spcPct val="150000"/>
              </a:lnSpc>
              <a:spcAft>
                <a:spcPts val="3000"/>
              </a:spcAft>
            </a:pPr>
            <a:r>
              <a:rPr lang="en-GB" sz="2000">
                <a:cs typeface="Calibri"/>
              </a:rPr>
              <a:t>Where do you need to go to carry out the role</a:t>
            </a:r>
          </a:p>
          <a:p>
            <a:pPr>
              <a:lnSpc>
                <a:spcPct val="150000"/>
              </a:lnSpc>
              <a:spcAft>
                <a:spcPts val="3000"/>
              </a:spcAft>
            </a:pPr>
            <a:r>
              <a:rPr lang="en-GB" sz="2000">
                <a:cs typeface="Calibri"/>
              </a:rPr>
              <a:t>What's the chances of getting this role</a:t>
            </a:r>
          </a:p>
          <a:p>
            <a:pPr>
              <a:lnSpc>
                <a:spcPct val="150000"/>
              </a:lnSpc>
              <a:spcAft>
                <a:spcPts val="3000"/>
              </a:spcAft>
            </a:pPr>
            <a:r>
              <a:rPr lang="en-GB" sz="2000">
                <a:cs typeface="Calibri"/>
              </a:rPr>
              <a:t>Who do you look up to in this role</a:t>
            </a:r>
          </a:p>
          <a:p>
            <a:pPr>
              <a:spcAft>
                <a:spcPts val="3000"/>
              </a:spcAft>
            </a:pPr>
            <a:r>
              <a:rPr lang="en-GB" sz="2000">
                <a:cs typeface="Calibri"/>
              </a:rPr>
              <a:t>What might a typical day look like</a:t>
            </a:r>
          </a:p>
        </p:txBody>
      </p:sp>
      <p:pic>
        <p:nvPicPr>
          <p:cNvPr id="8" name="Picture 7">
            <a:extLst>
              <a:ext uri="{FF2B5EF4-FFF2-40B4-BE49-F238E27FC236}">
                <a16:creationId xmlns:a16="http://schemas.microsoft.com/office/drawing/2014/main" id="{EA539E91-DA0A-FF49-A0E5-636FE5FA40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6740" y="3227974"/>
            <a:ext cx="531224" cy="498889"/>
          </a:xfrm>
          <a:prstGeom prst="rect">
            <a:avLst/>
          </a:prstGeom>
        </p:spPr>
      </p:pic>
      <p:pic>
        <p:nvPicPr>
          <p:cNvPr id="9" name="Picture 8">
            <a:extLst>
              <a:ext uri="{FF2B5EF4-FFF2-40B4-BE49-F238E27FC236}">
                <a16:creationId xmlns:a16="http://schemas.microsoft.com/office/drawing/2014/main" id="{398FEF4D-6681-6F48-A904-BB219F60AE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6740" y="4009637"/>
            <a:ext cx="531224" cy="498889"/>
          </a:xfrm>
          <a:prstGeom prst="rect">
            <a:avLst/>
          </a:prstGeom>
        </p:spPr>
      </p:pic>
      <p:pic>
        <p:nvPicPr>
          <p:cNvPr id="10" name="Picture 9">
            <a:extLst>
              <a:ext uri="{FF2B5EF4-FFF2-40B4-BE49-F238E27FC236}">
                <a16:creationId xmlns:a16="http://schemas.microsoft.com/office/drawing/2014/main" id="{1143EF7E-4698-D944-9521-64062B53C4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6740" y="4791300"/>
            <a:ext cx="531224" cy="498889"/>
          </a:xfrm>
          <a:prstGeom prst="rect">
            <a:avLst/>
          </a:prstGeom>
        </p:spPr>
      </p:pic>
      <p:pic>
        <p:nvPicPr>
          <p:cNvPr id="11" name="Picture 10">
            <a:extLst>
              <a:ext uri="{FF2B5EF4-FFF2-40B4-BE49-F238E27FC236}">
                <a16:creationId xmlns:a16="http://schemas.microsoft.com/office/drawing/2014/main" id="{0E5D29F5-69BD-D641-AC08-40B8062591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6740" y="5572964"/>
            <a:ext cx="531224" cy="498889"/>
          </a:xfrm>
          <a:prstGeom prst="rect">
            <a:avLst/>
          </a:prstGeom>
        </p:spPr>
      </p:pic>
      <p:pic>
        <p:nvPicPr>
          <p:cNvPr id="12" name="Picture 11">
            <a:extLst>
              <a:ext uri="{FF2B5EF4-FFF2-40B4-BE49-F238E27FC236}">
                <a16:creationId xmlns:a16="http://schemas.microsoft.com/office/drawing/2014/main" id="{5E8564E4-6A97-134C-BFE3-657124FB12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34174" y="3227974"/>
            <a:ext cx="531224" cy="498889"/>
          </a:xfrm>
          <a:prstGeom prst="rect">
            <a:avLst/>
          </a:prstGeom>
        </p:spPr>
      </p:pic>
      <p:pic>
        <p:nvPicPr>
          <p:cNvPr id="13" name="Picture 12">
            <a:extLst>
              <a:ext uri="{FF2B5EF4-FFF2-40B4-BE49-F238E27FC236}">
                <a16:creationId xmlns:a16="http://schemas.microsoft.com/office/drawing/2014/main" id="{992CA124-1E8A-AB49-A7EB-246AADE93B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86414" y="4009637"/>
            <a:ext cx="531224" cy="498889"/>
          </a:xfrm>
          <a:prstGeom prst="rect">
            <a:avLst/>
          </a:prstGeom>
        </p:spPr>
      </p:pic>
      <p:pic>
        <p:nvPicPr>
          <p:cNvPr id="14" name="Picture 13">
            <a:extLst>
              <a:ext uri="{FF2B5EF4-FFF2-40B4-BE49-F238E27FC236}">
                <a16:creationId xmlns:a16="http://schemas.microsoft.com/office/drawing/2014/main" id="{84D4E6A0-6FB3-7B43-911F-9E9258ABE8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34174" y="4791299"/>
            <a:ext cx="531224" cy="498889"/>
          </a:xfrm>
          <a:prstGeom prst="rect">
            <a:avLst/>
          </a:prstGeom>
        </p:spPr>
      </p:pic>
      <p:pic>
        <p:nvPicPr>
          <p:cNvPr id="15" name="Picture 14">
            <a:extLst>
              <a:ext uri="{FF2B5EF4-FFF2-40B4-BE49-F238E27FC236}">
                <a16:creationId xmlns:a16="http://schemas.microsoft.com/office/drawing/2014/main" id="{47F6E392-4593-9749-B316-0C44E4CD38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34174" y="5568730"/>
            <a:ext cx="531224" cy="498889"/>
          </a:xfrm>
          <a:prstGeom prst="rect">
            <a:avLst/>
          </a:prstGeom>
        </p:spPr>
      </p:pic>
      <p:sp>
        <p:nvSpPr>
          <p:cNvPr id="16" name="TextBox 15">
            <a:extLst>
              <a:ext uri="{FF2B5EF4-FFF2-40B4-BE49-F238E27FC236}">
                <a16:creationId xmlns:a16="http://schemas.microsoft.com/office/drawing/2014/main" id="{1DF3EEEC-B576-6DDB-26D1-346C8EAE7412}"/>
              </a:ext>
            </a:extLst>
          </p:cNvPr>
          <p:cNvSpPr txBox="1"/>
          <p:nvPr/>
        </p:nvSpPr>
        <p:spPr>
          <a:xfrm>
            <a:off x="433136" y="1721988"/>
            <a:ext cx="2995863" cy="707886"/>
          </a:xfrm>
          <a:prstGeom prst="rect">
            <a:avLst/>
          </a:prstGeom>
          <a:noFill/>
        </p:spPr>
        <p:txBody>
          <a:bodyPr wrap="square" rtlCol="0">
            <a:spAutoFit/>
          </a:bodyPr>
          <a:lstStyle/>
          <a:p>
            <a:r>
              <a:rPr lang="en-US" sz="4000">
                <a:solidFill>
                  <a:schemeClr val="bg1"/>
                </a:solidFill>
              </a:rPr>
              <a:t>3|</a:t>
            </a:r>
          </a:p>
        </p:txBody>
      </p:sp>
      <p:pic>
        <p:nvPicPr>
          <p:cNvPr id="6" name="Picture 5" descr="Icon&#10;&#10;Description automatically generated">
            <a:extLst>
              <a:ext uri="{FF2B5EF4-FFF2-40B4-BE49-F238E27FC236}">
                <a16:creationId xmlns:a16="http://schemas.microsoft.com/office/drawing/2014/main" id="{9C366D2E-FDE4-3370-B6F9-1BE937B549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0954" y="1718168"/>
            <a:ext cx="711706" cy="711706"/>
          </a:xfrm>
          <a:prstGeom prst="rect">
            <a:avLst/>
          </a:prstGeom>
        </p:spPr>
      </p:pic>
    </p:spTree>
    <p:extLst>
      <p:ext uri="{BB962C8B-B14F-4D97-AF65-F5344CB8AC3E}">
        <p14:creationId xmlns:p14="http://schemas.microsoft.com/office/powerpoint/2010/main" val="3631857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43930" y="2340049"/>
            <a:ext cx="9144000" cy="984250"/>
          </a:xfrm>
          <a:prstGeom prst="rect">
            <a:avLst/>
          </a:prstGeom>
        </p:spPr>
        <p:txBody>
          <a:bodyPr vert="horz" lIns="91440" tIns="45720" rIns="91440" bIns="45720" rtlCol="0" anchor="t">
            <a:normAutofit/>
          </a:bodyPr>
          <a:lstStyle/>
          <a:p>
            <a:pPr marL="0" indent="0">
              <a:buNone/>
            </a:pPr>
            <a:r>
              <a:rPr lang="en-GB" sz="3000" b="1" dirty="0">
                <a:solidFill>
                  <a:schemeClr val="tx2"/>
                </a:solidFill>
                <a:cs typeface="Calibri"/>
              </a:rPr>
              <a:t>My career path….</a:t>
            </a:r>
          </a:p>
        </p:txBody>
      </p:sp>
      <p:pic>
        <p:nvPicPr>
          <p:cNvPr id="4" name="Picture 3">
            <a:extLst>
              <a:ext uri="{FF2B5EF4-FFF2-40B4-BE49-F238E27FC236}">
                <a16:creationId xmlns:a16="http://schemas.microsoft.com/office/drawing/2014/main" id="{1D1C4BF3-0D37-3946-A17F-F4DB9E824C97}"/>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a:stretch/>
        </p:blipFill>
        <p:spPr>
          <a:xfrm>
            <a:off x="5715000" y="781035"/>
            <a:ext cx="6477000" cy="5522955"/>
          </a:xfrm>
          <a:prstGeom prst="rect">
            <a:avLst/>
          </a:prstGeom>
        </p:spPr>
      </p:pic>
      <p:sp>
        <p:nvSpPr>
          <p:cNvPr id="5" name="TextBox 4">
            <a:extLst>
              <a:ext uri="{FF2B5EF4-FFF2-40B4-BE49-F238E27FC236}">
                <a16:creationId xmlns:a16="http://schemas.microsoft.com/office/drawing/2014/main" id="{55D17DE7-A9BA-34A0-65AA-17803B8AC30C}"/>
              </a:ext>
            </a:extLst>
          </p:cNvPr>
          <p:cNvSpPr txBox="1"/>
          <p:nvPr/>
        </p:nvSpPr>
        <p:spPr>
          <a:xfrm>
            <a:off x="239407" y="1541174"/>
            <a:ext cx="2995863" cy="707886"/>
          </a:xfrm>
          <a:prstGeom prst="rect">
            <a:avLst/>
          </a:prstGeom>
          <a:noFill/>
        </p:spPr>
        <p:txBody>
          <a:bodyPr wrap="square" rtlCol="0">
            <a:spAutoFit/>
          </a:bodyPr>
          <a:lstStyle/>
          <a:p>
            <a:r>
              <a:rPr lang="en-US" sz="4000">
                <a:solidFill>
                  <a:schemeClr val="bg1"/>
                </a:solidFill>
              </a:rPr>
              <a:t>4|</a:t>
            </a:r>
          </a:p>
        </p:txBody>
      </p:sp>
      <p:pic>
        <p:nvPicPr>
          <p:cNvPr id="7" name="Picture 6" descr="Icon&#10;&#10;Description automatically generated">
            <a:extLst>
              <a:ext uri="{FF2B5EF4-FFF2-40B4-BE49-F238E27FC236}">
                <a16:creationId xmlns:a16="http://schemas.microsoft.com/office/drawing/2014/main" id="{BFF1EE63-EF8A-C9D0-EF63-D25AF952F9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02" y="1537355"/>
            <a:ext cx="711706" cy="711706"/>
          </a:xfrm>
          <a:prstGeom prst="rect">
            <a:avLst/>
          </a:prstGeom>
        </p:spPr>
      </p:pic>
    </p:spTree>
    <p:extLst>
      <p:ext uri="{BB962C8B-B14F-4D97-AF65-F5344CB8AC3E}">
        <p14:creationId xmlns:p14="http://schemas.microsoft.com/office/powerpoint/2010/main" val="557860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56303-53B6-3D46-865A-C5131DC13F97}"/>
              </a:ext>
            </a:extLst>
          </p:cNvPr>
          <p:cNvSpPr txBox="1"/>
          <p:nvPr/>
        </p:nvSpPr>
        <p:spPr>
          <a:xfrm>
            <a:off x="187746" y="2160339"/>
            <a:ext cx="2995863" cy="646331"/>
          </a:xfrm>
          <a:prstGeom prst="rect">
            <a:avLst/>
          </a:prstGeom>
          <a:noFill/>
        </p:spPr>
        <p:txBody>
          <a:bodyPr wrap="square" lIns="91440" tIns="45720" rIns="91440" bIns="45720" rtlCol="0" anchor="t">
            <a:spAutoFit/>
          </a:bodyPr>
          <a:lstStyle/>
          <a:p>
            <a:r>
              <a:rPr lang="en-US" sz="3600" b="1" dirty="0">
                <a:solidFill>
                  <a:schemeClr val="tx2"/>
                </a:solidFill>
              </a:rPr>
              <a:t>Essential Skills</a:t>
            </a:r>
          </a:p>
        </p:txBody>
      </p:sp>
      <p:sp>
        <p:nvSpPr>
          <p:cNvPr id="3" name="TextBox 2">
            <a:extLst>
              <a:ext uri="{FF2B5EF4-FFF2-40B4-BE49-F238E27FC236}">
                <a16:creationId xmlns:a16="http://schemas.microsoft.com/office/drawing/2014/main" id="{CD16DF6B-C82C-C340-B2F7-D0AB6F7AE267}"/>
              </a:ext>
            </a:extLst>
          </p:cNvPr>
          <p:cNvSpPr txBox="1"/>
          <p:nvPr/>
        </p:nvSpPr>
        <p:spPr>
          <a:xfrm>
            <a:off x="187745" y="2918329"/>
            <a:ext cx="2647255" cy="2015936"/>
          </a:xfrm>
          <a:prstGeom prst="rect">
            <a:avLst/>
          </a:prstGeom>
          <a:noFill/>
        </p:spPr>
        <p:txBody>
          <a:bodyPr wrap="square" lIns="91440" tIns="45720" rIns="91440" bIns="45720" rtlCol="0" anchor="t">
            <a:spAutoFit/>
          </a:bodyPr>
          <a:lstStyle/>
          <a:p>
            <a:r>
              <a:rPr lang="en-GB" sz="2500" b="1" dirty="0"/>
              <a:t>Here are three key skills needed for a career that uses </a:t>
            </a:r>
            <a:endParaRPr lang="en-US" sz="2500">
              <a:cs typeface="Calibri"/>
            </a:endParaRPr>
          </a:p>
          <a:p>
            <a:endParaRPr lang="en-GB" sz="2500" b="1" dirty="0">
              <a:cs typeface="Calibri"/>
            </a:endParaRPr>
          </a:p>
          <a:p>
            <a:r>
              <a:rPr lang="en-GB" sz="2500" b="1" dirty="0">
                <a:solidFill>
                  <a:schemeClr val="tx2"/>
                </a:solidFill>
              </a:rPr>
              <a:t>Sociology</a:t>
            </a:r>
            <a:endParaRPr lang="en-GB" sz="2500" dirty="0">
              <a:solidFill>
                <a:schemeClr val="tx2"/>
              </a:solidFill>
              <a:cs typeface="Calibri"/>
            </a:endParaRPr>
          </a:p>
        </p:txBody>
      </p:sp>
      <p:graphicFrame>
        <p:nvGraphicFramePr>
          <p:cNvPr id="6" name="Table 6">
            <a:extLst>
              <a:ext uri="{FF2B5EF4-FFF2-40B4-BE49-F238E27FC236}">
                <a16:creationId xmlns:a16="http://schemas.microsoft.com/office/drawing/2014/main" id="{66ABB406-40D2-DB4A-970A-0FF4AE132ACA}"/>
              </a:ext>
            </a:extLst>
          </p:cNvPr>
          <p:cNvGraphicFramePr>
            <a:graphicFrameLocks noGrp="1"/>
          </p:cNvGraphicFramePr>
          <p:nvPr>
            <p:extLst>
              <p:ext uri="{D42A27DB-BD31-4B8C-83A1-F6EECF244321}">
                <p14:modId xmlns:p14="http://schemas.microsoft.com/office/powerpoint/2010/main" val="2595345221"/>
              </p:ext>
            </p:extLst>
          </p:nvPr>
        </p:nvGraphicFramePr>
        <p:xfrm>
          <a:off x="3796185" y="2111888"/>
          <a:ext cx="8192615" cy="4419310"/>
        </p:xfrm>
        <a:graphic>
          <a:graphicData uri="http://schemas.openxmlformats.org/drawingml/2006/table">
            <a:tbl>
              <a:tblPr firstRow="1" bandRow="1">
                <a:tableStyleId>{5C22544A-7EE6-4342-B048-85BDC9FD1C3A}</a:tableStyleId>
              </a:tblPr>
              <a:tblGrid>
                <a:gridCol w="1981160">
                  <a:extLst>
                    <a:ext uri="{9D8B030D-6E8A-4147-A177-3AD203B41FA5}">
                      <a16:colId xmlns:a16="http://schemas.microsoft.com/office/drawing/2014/main" val="1958813784"/>
                    </a:ext>
                  </a:extLst>
                </a:gridCol>
                <a:gridCol w="983673">
                  <a:extLst>
                    <a:ext uri="{9D8B030D-6E8A-4147-A177-3AD203B41FA5}">
                      <a16:colId xmlns:a16="http://schemas.microsoft.com/office/drawing/2014/main" val="3877031774"/>
                    </a:ext>
                  </a:extLst>
                </a:gridCol>
                <a:gridCol w="1828800">
                  <a:extLst>
                    <a:ext uri="{9D8B030D-6E8A-4147-A177-3AD203B41FA5}">
                      <a16:colId xmlns:a16="http://schemas.microsoft.com/office/drawing/2014/main" val="1142221370"/>
                    </a:ext>
                  </a:extLst>
                </a:gridCol>
                <a:gridCol w="1894234">
                  <a:extLst>
                    <a:ext uri="{9D8B030D-6E8A-4147-A177-3AD203B41FA5}">
                      <a16:colId xmlns:a16="http://schemas.microsoft.com/office/drawing/2014/main" val="218112585"/>
                    </a:ext>
                  </a:extLst>
                </a:gridCol>
                <a:gridCol w="1504748">
                  <a:extLst>
                    <a:ext uri="{9D8B030D-6E8A-4147-A177-3AD203B41FA5}">
                      <a16:colId xmlns:a16="http://schemas.microsoft.com/office/drawing/2014/main" val="3353100429"/>
                    </a:ext>
                  </a:extLst>
                </a:gridCol>
              </a:tblGrid>
              <a:tr h="295482">
                <a:tc>
                  <a:txBody>
                    <a:bodyPr/>
                    <a:lstStyle/>
                    <a:p>
                      <a:pPr>
                        <a:lnSpc>
                          <a:spcPct val="107000"/>
                        </a:lnSpc>
                        <a:spcAft>
                          <a:spcPts val="800"/>
                        </a:spcAft>
                      </a:pPr>
                      <a:endParaRPr lang="en-GB"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4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Video</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4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Skills Builder Resource KS3</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Skills Builder Resource KS4</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l" rtl="0" eaLnBrk="1" fontAlgn="auto" latinLnBrk="0" hangingPunct="1">
                        <a:lnSpc>
                          <a:spcPct val="107000"/>
                        </a:lnSpc>
                        <a:spcBef>
                          <a:spcPts val="0"/>
                        </a:spcBef>
                        <a:spcAft>
                          <a:spcPts val="800"/>
                        </a:spcAft>
                        <a:buClrTx/>
                        <a:buSzTx/>
                        <a:buFontTx/>
                        <a:buNone/>
                      </a:pPr>
                      <a:r>
                        <a:rPr lang="en-GB" sz="1400" b="1" kern="1200" dirty="0">
                          <a:solidFill>
                            <a:schemeClr val="tx2"/>
                          </a:solidFill>
                          <a:effectLst/>
                          <a:latin typeface="Calibri"/>
                          <a:ea typeface="Calibri" panose="020F0502020204030204" pitchFamily="34" charset="0"/>
                          <a:cs typeface="Times New Roman"/>
                        </a:rPr>
                        <a:t>Skills Builder </a:t>
                      </a:r>
                      <a:r>
                        <a:rPr lang="en-GB" sz="1400" b="1" kern="1200">
                          <a:solidFill>
                            <a:schemeClr val="tx2"/>
                          </a:solidFill>
                          <a:effectLst/>
                          <a:latin typeface="Calibri"/>
                          <a:ea typeface="Calibri" panose="020F0502020204030204" pitchFamily="34" charset="0"/>
                          <a:cs typeface="Times New Roman"/>
                        </a:rPr>
                        <a:t>Resource Post 16</a:t>
                      </a:r>
                      <a:endParaRPr lang="en-GB" sz="14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extLst>
                  <a:ext uri="{0D108BD9-81ED-4DB2-BD59-A6C34878D82A}">
                    <a16:rowId xmlns:a16="http://schemas.microsoft.com/office/drawing/2014/main" val="2270456091"/>
                  </a:ext>
                </a:extLst>
              </a:tr>
              <a:tr h="1028457">
                <a:tc>
                  <a:txBody>
                    <a:bodyPr/>
                    <a:lstStyle/>
                    <a:p>
                      <a:pPr lvl="0">
                        <a:lnSpc>
                          <a:spcPct val="107000"/>
                        </a:lnSpc>
                        <a:spcAft>
                          <a:spcPts val="800"/>
                        </a:spcAft>
                        <a:buNone/>
                      </a:pPr>
                      <a:r>
                        <a:rPr lang="en-GB" sz="1400" b="1" i="0" u="none" strike="noStrike" kern="1200" noProof="0" dirty="0">
                          <a:solidFill>
                            <a:srgbClr val="E5362A"/>
                          </a:solidFill>
                          <a:effectLst/>
                          <a:latin typeface="Calibri"/>
                        </a:rPr>
                        <a:t>The oral transmission of information or ideas</a:t>
                      </a:r>
                      <a:endParaRPr lang="en-US" dirty="0"/>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lvl="0">
                        <a:lnSpc>
                          <a:spcPct val="107000"/>
                        </a:lnSpc>
                        <a:spcAft>
                          <a:spcPts val="800"/>
                        </a:spcAft>
                        <a:buNone/>
                      </a:pPr>
                      <a:r>
                        <a:rPr lang="en-GB" sz="1600" b="0" i="0" u="sng" strike="noStrike" noProof="0" dirty="0">
                          <a:solidFill>
                            <a:srgbClr val="E5362A"/>
                          </a:solidFill>
                          <a:effectLst/>
                          <a:hlinkClick r:id="rId3">
                            <a:extLst>
                              <a:ext uri="{A12FA001-AC4F-418D-AE19-62706E023703}">
                                <ahyp:hlinkClr xmlns:ahyp="http://schemas.microsoft.com/office/drawing/2018/hyperlinkcolor" val="tx"/>
                              </a:ext>
                            </a:extLst>
                          </a:hlinkClick>
                        </a:rPr>
                        <a:t>Watch here</a:t>
                      </a:r>
                      <a:endParaRPr lang="en-US" sz="1600" b="0" i="0" u="sng" strike="noStrike" noProof="0" dirty="0">
                        <a:solidFill>
                          <a:srgbClr val="E5362A"/>
                        </a:solidFill>
                        <a:hlinkClick r:id="rId3">
                          <a:extLst>
                            <a:ext uri="{A12FA001-AC4F-418D-AE19-62706E023703}">
                              <ahyp:hlinkClr xmlns:ahyp="http://schemas.microsoft.com/office/drawing/2018/hyperlinkcolor" val="tx"/>
                            </a:ext>
                          </a:extLst>
                        </a:hlinkClick>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lvl="0">
                        <a:lnSpc>
                          <a:spcPct val="107000"/>
                        </a:lnSpc>
                        <a:spcAft>
                          <a:spcPts val="800"/>
                        </a:spcAft>
                        <a:buNone/>
                      </a:pPr>
                      <a:r>
                        <a:rPr lang="en-GB" sz="1600" b="0" i="0" u="none" strike="noStrike" noProof="0" dirty="0">
                          <a:solidFill>
                            <a:srgbClr val="E5362A"/>
                          </a:solidFill>
                          <a:effectLst/>
                          <a:hlinkClick r:id="rId4">
                            <a:extLst>
                              <a:ext uri="{A12FA001-AC4F-418D-AE19-62706E023703}">
                                <ahyp:hlinkClr xmlns:ahyp="http://schemas.microsoft.com/office/drawing/2018/hyperlinkcolor" val="tx"/>
                              </a:ext>
                            </a:extLst>
                          </a:hlinkClick>
                        </a:rPr>
                        <a:t>Short Lesson Speaking Step 6-8</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lvl="0">
                        <a:lnSpc>
                          <a:spcPct val="107000"/>
                        </a:lnSpc>
                        <a:spcAft>
                          <a:spcPts val="800"/>
                        </a:spcAft>
                        <a:buNone/>
                      </a:pPr>
                      <a:r>
                        <a:rPr lang="en-GB" sz="1600" b="0" i="0" u="none" strike="noStrike" noProof="0" dirty="0">
                          <a:solidFill>
                            <a:srgbClr val="E5362A"/>
                          </a:solidFill>
                          <a:effectLst/>
                          <a:hlinkClick r:id="rId5">
                            <a:extLst>
                              <a:ext uri="{A12FA001-AC4F-418D-AE19-62706E023703}">
                                <ahyp:hlinkClr xmlns:ahyp="http://schemas.microsoft.com/office/drawing/2018/hyperlinkcolor" val="tx"/>
                              </a:ext>
                            </a:extLst>
                          </a:hlinkClick>
                        </a:rPr>
                        <a:t>Short Lesson Speaking Step 8-10</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lvl="0">
                        <a:lnSpc>
                          <a:spcPct val="107000"/>
                        </a:lnSpc>
                        <a:spcAft>
                          <a:spcPts val="800"/>
                        </a:spcAft>
                        <a:buNone/>
                      </a:pPr>
                      <a:r>
                        <a:rPr lang="en-US" sz="1600" b="0" i="0" u="none" strike="noStrike" kern="1200" noProof="0" dirty="0">
                          <a:solidFill>
                            <a:srgbClr val="E5362A"/>
                          </a:solidFill>
                          <a:effectLst/>
                          <a:latin typeface="Calibri"/>
                          <a:hlinkClick r:id="rId6">
                            <a:extLst>
                              <a:ext uri="{A12FA001-AC4F-418D-AE19-62706E023703}">
                                <ahyp:hlinkClr xmlns:ahyp="http://schemas.microsoft.com/office/drawing/2018/hyperlinkcolor" val="tx"/>
                              </a:ext>
                            </a:extLst>
                          </a:hlinkClick>
                        </a:rPr>
                        <a:t>Short Lesson Speaking Step 10-12</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530823823"/>
                  </a:ext>
                </a:extLst>
              </a:tr>
              <a:tr h="1194594">
                <a:tc>
                  <a:txBody>
                    <a:bodyPr/>
                    <a:lstStyle/>
                    <a:p>
                      <a:pPr lvl="0">
                        <a:lnSpc>
                          <a:spcPct val="107000"/>
                        </a:lnSpc>
                        <a:spcAft>
                          <a:spcPts val="800"/>
                        </a:spcAft>
                        <a:buNone/>
                      </a:pPr>
                      <a:r>
                        <a:rPr lang="en-GB" sz="1400" b="1" i="0" u="none" strike="noStrike" kern="1200" noProof="0" dirty="0">
                          <a:solidFill>
                            <a:srgbClr val="C90F50"/>
                          </a:solidFill>
                          <a:effectLst/>
                          <a:latin typeface="Calibri"/>
                        </a:rPr>
                        <a:t>The receiving, retaining and processing of information or ideas</a:t>
                      </a:r>
                      <a:endParaRPr lang="en-US" b="1" dirty="0">
                        <a:solidFill>
                          <a:srgbClr val="C90F50"/>
                        </a:solidFill>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marL="0" marR="0" lvl="0" indent="0" algn="l" defTabSz="914400">
                        <a:lnSpc>
                          <a:spcPct val="107000"/>
                        </a:lnSpc>
                        <a:spcBef>
                          <a:spcPts val="0"/>
                        </a:spcBef>
                        <a:spcAft>
                          <a:spcPts val="800"/>
                        </a:spcAft>
                        <a:buNone/>
                        <a:tabLst/>
                        <a:defRPr/>
                      </a:pPr>
                      <a:r>
                        <a:rPr lang="en-GB" sz="1600" b="0" i="0" u="sng" strike="noStrike" noProof="0" dirty="0">
                          <a:solidFill>
                            <a:srgbClr val="C90F50"/>
                          </a:solidFill>
                          <a:effectLst/>
                          <a:latin typeface="Calibri"/>
                          <a:hlinkClick r:id="rId7">
                            <a:extLst>
                              <a:ext uri="{A12FA001-AC4F-418D-AE19-62706E023703}">
                                <ahyp:hlinkClr xmlns:ahyp="http://schemas.microsoft.com/office/drawing/2018/hyperlinkcolor" val="tx"/>
                              </a:ext>
                            </a:extLst>
                          </a:hlinkClick>
                        </a:rPr>
                        <a:t>Watch here</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lvl="0">
                        <a:lnSpc>
                          <a:spcPct val="107000"/>
                        </a:lnSpc>
                        <a:spcBef>
                          <a:spcPts val="800"/>
                        </a:spcBef>
                        <a:spcAft>
                          <a:spcPts val="800"/>
                        </a:spcAft>
                        <a:buNone/>
                      </a:pPr>
                      <a:r>
                        <a:rPr lang="en-GB" sz="1600" b="0" i="0" u="none" strike="noStrike" noProof="0" dirty="0">
                          <a:solidFill>
                            <a:srgbClr val="C90F50"/>
                          </a:solidFill>
                          <a:effectLst/>
                          <a:latin typeface="Calibri"/>
                          <a:hlinkClick r:id="rId8">
                            <a:extLst>
                              <a:ext uri="{A12FA001-AC4F-418D-AE19-62706E023703}">
                                <ahyp:hlinkClr xmlns:ahyp="http://schemas.microsoft.com/office/drawing/2018/hyperlinkcolor" val="tx"/>
                              </a:ext>
                            </a:extLst>
                          </a:hlinkClick>
                        </a:rPr>
                        <a:t>Short Lesson Listening Step 6-8</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lvl="0">
                        <a:lnSpc>
                          <a:spcPct val="107000"/>
                        </a:lnSpc>
                        <a:spcAft>
                          <a:spcPts val="800"/>
                        </a:spcAft>
                        <a:buNone/>
                      </a:pPr>
                      <a:r>
                        <a:rPr lang="en-GB" sz="1600" b="0" i="0" u="none" strike="noStrike" noProof="0" dirty="0">
                          <a:solidFill>
                            <a:srgbClr val="C90F50"/>
                          </a:solidFill>
                          <a:effectLst/>
                          <a:latin typeface="Calibri"/>
                          <a:hlinkClick r:id="rId9">
                            <a:extLst>
                              <a:ext uri="{A12FA001-AC4F-418D-AE19-62706E023703}">
                                <ahyp:hlinkClr xmlns:ahyp="http://schemas.microsoft.com/office/drawing/2018/hyperlinkcolor" val="tx"/>
                              </a:ext>
                            </a:extLst>
                          </a:hlinkClick>
                        </a:rPr>
                        <a:t>Short Lesson Listening  Step 8-10</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lvl="0">
                        <a:lnSpc>
                          <a:spcPct val="107000"/>
                        </a:lnSpc>
                        <a:spcAft>
                          <a:spcPts val="800"/>
                        </a:spcAft>
                        <a:buNone/>
                      </a:pPr>
                      <a:r>
                        <a:rPr lang="en-US" sz="1600" b="0" i="0" u="none" strike="noStrike" kern="1200" noProof="0" dirty="0">
                          <a:solidFill>
                            <a:srgbClr val="C90F50"/>
                          </a:solidFill>
                          <a:effectLst/>
                          <a:latin typeface="Calibri"/>
                          <a:hlinkClick r:id="rId10">
                            <a:extLst>
                              <a:ext uri="{A12FA001-AC4F-418D-AE19-62706E023703}">
                                <ahyp:hlinkClr xmlns:ahyp="http://schemas.microsoft.com/office/drawing/2018/hyperlinkcolor" val="tx"/>
                              </a:ext>
                            </a:extLst>
                          </a:hlinkClick>
                        </a:rPr>
                        <a:t>Short Lesson Listening Step 10-12</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extLst>
                  <a:ext uri="{0D108BD9-81ED-4DB2-BD59-A6C34878D82A}">
                    <a16:rowId xmlns:a16="http://schemas.microsoft.com/office/drawing/2014/main" val="3058261256"/>
                  </a:ext>
                </a:extLst>
              </a:tr>
              <a:tr h="1318308">
                <a:tc>
                  <a:txBody>
                    <a:bodyPr/>
                    <a:lstStyle/>
                    <a:p>
                      <a:pPr lvl="0">
                        <a:lnSpc>
                          <a:spcPct val="107000"/>
                        </a:lnSpc>
                        <a:spcAft>
                          <a:spcPts val="800"/>
                        </a:spcAft>
                        <a:buNone/>
                      </a:pPr>
                      <a:r>
                        <a:rPr lang="en-GB" sz="1400" b="1" i="0" u="none" strike="noStrike" noProof="0" dirty="0">
                          <a:solidFill>
                            <a:srgbClr val="91C155"/>
                          </a:solidFill>
                          <a:effectLst/>
                          <a:latin typeface="Calibri"/>
                        </a:rPr>
                        <a:t>The ability to use tactics and strategies to overcome setbacks and achieve goals</a:t>
                      </a:r>
                      <a:endParaRPr lang="en-GB" sz="1400" b="1" dirty="0">
                        <a:solidFill>
                          <a:srgbClr val="91C155"/>
                        </a:solidFill>
                        <a:effectLst/>
                        <a:latin typeface="Calibri"/>
                        <a:ea typeface="Calibri"/>
                        <a:cs typeface="Times New Roman"/>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lvl="0">
                        <a:lnSpc>
                          <a:spcPct val="107000"/>
                        </a:lnSpc>
                        <a:spcAft>
                          <a:spcPts val="800"/>
                        </a:spcAft>
                        <a:buNone/>
                      </a:pPr>
                      <a:r>
                        <a:rPr lang="en-GB" sz="1600" b="0" i="0" u="none" strike="noStrike" noProof="0" dirty="0">
                          <a:solidFill>
                            <a:srgbClr val="91C155"/>
                          </a:solidFill>
                          <a:effectLst/>
                          <a:hlinkClick r:id="rId11">
                            <a:extLst>
                              <a:ext uri="{A12FA001-AC4F-418D-AE19-62706E023703}">
                                <ahyp:hlinkClr xmlns:ahyp="http://schemas.microsoft.com/office/drawing/2018/hyperlinkcolor" val="tx"/>
                              </a:ext>
                            </a:extLst>
                          </a:hlinkClick>
                        </a:rPr>
                        <a:t>Watch here</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lvl="0">
                        <a:lnSpc>
                          <a:spcPct val="107000"/>
                        </a:lnSpc>
                        <a:spcAft>
                          <a:spcPts val="800"/>
                        </a:spcAft>
                        <a:buNone/>
                      </a:pPr>
                      <a:r>
                        <a:rPr lang="en-GB" sz="1600" b="0" i="0" u="none" strike="noStrike" noProof="0" dirty="0">
                          <a:solidFill>
                            <a:srgbClr val="91C155"/>
                          </a:solidFill>
                          <a:effectLst/>
                          <a:hlinkClick r:id="rId12">
                            <a:extLst>
                              <a:ext uri="{A12FA001-AC4F-418D-AE19-62706E023703}">
                                <ahyp:hlinkClr xmlns:ahyp="http://schemas.microsoft.com/office/drawing/2018/hyperlinkcolor" val="tx"/>
                              </a:ext>
                            </a:extLst>
                          </a:hlinkClick>
                        </a:rPr>
                        <a:t>Short Lesson Staying Positive  Step 6-8</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lvl="0">
                        <a:lnSpc>
                          <a:spcPct val="107000"/>
                        </a:lnSpc>
                        <a:spcAft>
                          <a:spcPts val="800"/>
                        </a:spcAft>
                        <a:buNone/>
                      </a:pPr>
                      <a:r>
                        <a:rPr lang="en-GB" sz="1600" b="0" i="0" u="none" strike="noStrike" noProof="0" dirty="0">
                          <a:solidFill>
                            <a:srgbClr val="91C155"/>
                          </a:solidFill>
                          <a:effectLst/>
                          <a:hlinkClick r:id="rId13">
                            <a:extLst>
                              <a:ext uri="{A12FA001-AC4F-418D-AE19-62706E023703}">
                                <ahyp:hlinkClr xmlns:ahyp="http://schemas.microsoft.com/office/drawing/2018/hyperlinkcolor" val="tx"/>
                              </a:ext>
                            </a:extLst>
                          </a:hlinkClick>
                        </a:rPr>
                        <a:t>Short Lesson Staying Positive Step 8-10</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marL="0" lvl="0" algn="l" defTabSz="914400" rtl="0">
                        <a:lnSpc>
                          <a:spcPct val="107000"/>
                        </a:lnSpc>
                        <a:spcAft>
                          <a:spcPts val="800"/>
                        </a:spcAft>
                        <a:buNone/>
                      </a:pPr>
                      <a:endParaRPr lang="en-US" sz="1050" u="sng" kern="1200" dirty="0">
                        <a:solidFill>
                          <a:srgbClr val="91C155"/>
                        </a:solidFill>
                        <a:effectLst/>
                        <a:latin typeface="Calibri"/>
                        <a:ea typeface="Calibri"/>
                        <a:cs typeface="Times New Roman"/>
                        <a:hlinkClick r:id="rId14" invalidUrl="http:///">
                          <a:extLst>
                            <a:ext uri="{A12FA001-AC4F-418D-AE19-62706E023703}">
                              <ahyp:hlinkClr xmlns:ahyp="http://schemas.microsoft.com/office/drawing/2018/hyperlinkcolor" val="tx"/>
                            </a:ext>
                          </a:extLst>
                        </a:hlinkClick>
                      </a:endParaRPr>
                    </a:p>
                    <a:p>
                      <a:pPr marL="0" lvl="0" algn="l">
                        <a:lnSpc>
                          <a:spcPct val="107000"/>
                        </a:lnSpc>
                        <a:spcAft>
                          <a:spcPts val="800"/>
                        </a:spcAft>
                        <a:buNone/>
                      </a:pPr>
                      <a:r>
                        <a:rPr lang="en-US" sz="1600" b="0" i="0" u="none" strike="noStrike" kern="1200" noProof="0" dirty="0">
                          <a:solidFill>
                            <a:srgbClr val="91C155"/>
                          </a:solidFill>
                          <a:effectLst/>
                          <a:hlinkClick r:id="rId15">
                            <a:extLst>
                              <a:ext uri="{A12FA001-AC4F-418D-AE19-62706E023703}">
                                <ahyp:hlinkClr xmlns:ahyp="http://schemas.microsoft.com/office/drawing/2018/hyperlinkcolor" val="tx"/>
                              </a:ext>
                            </a:extLst>
                          </a:hlinkClick>
                        </a:rPr>
                        <a:t>Short Lesson Staying Positive Step 10-12</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270811779"/>
                  </a:ext>
                </a:extLst>
              </a:tr>
            </a:tbl>
          </a:graphicData>
        </a:graphic>
      </p:graphicFrame>
      <p:sp>
        <p:nvSpPr>
          <p:cNvPr id="18" name="TextBox 17">
            <a:extLst>
              <a:ext uri="{FF2B5EF4-FFF2-40B4-BE49-F238E27FC236}">
                <a16:creationId xmlns:a16="http://schemas.microsoft.com/office/drawing/2014/main" id="{B1C4DB62-7DF2-169B-3FB4-7C347338F1D6}"/>
              </a:ext>
            </a:extLst>
          </p:cNvPr>
          <p:cNvSpPr txBox="1"/>
          <p:nvPr/>
        </p:nvSpPr>
        <p:spPr>
          <a:xfrm>
            <a:off x="187746" y="1450768"/>
            <a:ext cx="2995863" cy="707886"/>
          </a:xfrm>
          <a:prstGeom prst="rect">
            <a:avLst/>
          </a:prstGeom>
          <a:noFill/>
        </p:spPr>
        <p:txBody>
          <a:bodyPr wrap="square" rtlCol="0">
            <a:spAutoFit/>
          </a:bodyPr>
          <a:lstStyle/>
          <a:p>
            <a:r>
              <a:rPr lang="en-US" sz="4000" dirty="0">
                <a:solidFill>
                  <a:schemeClr val="bg1"/>
                </a:solidFill>
              </a:rPr>
              <a:t>8|</a:t>
            </a:r>
          </a:p>
        </p:txBody>
      </p:sp>
      <p:pic>
        <p:nvPicPr>
          <p:cNvPr id="5" name="Picture 4" descr="Icon&#10;&#10;Description automatically generated">
            <a:extLst>
              <a:ext uri="{FF2B5EF4-FFF2-40B4-BE49-F238E27FC236}">
                <a16:creationId xmlns:a16="http://schemas.microsoft.com/office/drawing/2014/main" id="{A8EDC03A-E145-14DE-A34A-E5A0EE3CF2C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3089" y="1448858"/>
            <a:ext cx="711706" cy="711706"/>
          </a:xfrm>
          <a:prstGeom prst="rect">
            <a:avLst/>
          </a:prstGeom>
        </p:spPr>
      </p:pic>
      <p:pic>
        <p:nvPicPr>
          <p:cNvPr id="9" name="Picture 4" descr="A picture containing icon&#10;&#10;Description automatically generated">
            <a:extLst>
              <a:ext uri="{FF2B5EF4-FFF2-40B4-BE49-F238E27FC236}">
                <a16:creationId xmlns:a16="http://schemas.microsoft.com/office/drawing/2014/main" id="{BD3BC2C1-4216-804D-0ABD-078362909EAA}"/>
              </a:ext>
            </a:extLst>
          </p:cNvPr>
          <p:cNvPicPr>
            <a:picLocks noChangeAspect="1"/>
          </p:cNvPicPr>
          <p:nvPr/>
        </p:nvPicPr>
        <p:blipFill>
          <a:blip r:embed="rId17"/>
          <a:stretch>
            <a:fillRect/>
          </a:stretch>
        </p:blipFill>
        <p:spPr>
          <a:xfrm>
            <a:off x="2871788" y="3096925"/>
            <a:ext cx="733425" cy="733425"/>
          </a:xfrm>
          <a:prstGeom prst="rect">
            <a:avLst/>
          </a:prstGeom>
        </p:spPr>
      </p:pic>
      <p:pic>
        <p:nvPicPr>
          <p:cNvPr id="10" name="Picture 8" descr="A picture containing logo&#10;&#10;Description automatically generated">
            <a:extLst>
              <a:ext uri="{FF2B5EF4-FFF2-40B4-BE49-F238E27FC236}">
                <a16:creationId xmlns:a16="http://schemas.microsoft.com/office/drawing/2014/main" id="{2F802A87-3F9A-0086-6578-39C2650C23FC}"/>
              </a:ext>
            </a:extLst>
          </p:cNvPr>
          <p:cNvPicPr>
            <a:picLocks noChangeAspect="1"/>
          </p:cNvPicPr>
          <p:nvPr/>
        </p:nvPicPr>
        <p:blipFill>
          <a:blip r:embed="rId18"/>
          <a:stretch>
            <a:fillRect/>
          </a:stretch>
        </p:blipFill>
        <p:spPr>
          <a:xfrm>
            <a:off x="2896032" y="4264170"/>
            <a:ext cx="771525" cy="771525"/>
          </a:xfrm>
          <a:prstGeom prst="rect">
            <a:avLst/>
          </a:prstGeom>
        </p:spPr>
      </p:pic>
      <p:pic>
        <p:nvPicPr>
          <p:cNvPr id="8" name="Picture 8" descr="A picture containing text, pool ball&#10;&#10;Description automatically generated">
            <a:extLst>
              <a:ext uri="{FF2B5EF4-FFF2-40B4-BE49-F238E27FC236}">
                <a16:creationId xmlns:a16="http://schemas.microsoft.com/office/drawing/2014/main" id="{F7A3B02E-EEA4-3AC9-22A3-28E62D809A79}"/>
              </a:ext>
            </a:extLst>
          </p:cNvPr>
          <p:cNvPicPr>
            <a:picLocks noChangeAspect="1"/>
          </p:cNvPicPr>
          <p:nvPr/>
        </p:nvPicPr>
        <p:blipFill>
          <a:blip r:embed="rId19"/>
          <a:stretch>
            <a:fillRect/>
          </a:stretch>
        </p:blipFill>
        <p:spPr>
          <a:xfrm>
            <a:off x="2895166" y="5432281"/>
            <a:ext cx="790575" cy="790575"/>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71B9CCC4-2939-BD73-F21F-6FAD1DF414A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288645" y="323986"/>
            <a:ext cx="1877759" cy="564491"/>
          </a:xfrm>
          <a:prstGeom prst="rect">
            <a:avLst/>
          </a:prstGeom>
        </p:spPr>
      </p:pic>
      <p:grpSp>
        <p:nvGrpSpPr>
          <p:cNvPr id="12" name="Group 11">
            <a:extLst>
              <a:ext uri="{FF2B5EF4-FFF2-40B4-BE49-F238E27FC236}">
                <a16:creationId xmlns:a16="http://schemas.microsoft.com/office/drawing/2014/main" id="{BDFAA0BE-8918-746A-7FB4-F4CA4ADEDD1B}"/>
              </a:ext>
            </a:extLst>
          </p:cNvPr>
          <p:cNvGrpSpPr/>
          <p:nvPr/>
        </p:nvGrpSpPr>
        <p:grpSpPr>
          <a:xfrm>
            <a:off x="4363870" y="1079669"/>
            <a:ext cx="7163875" cy="773522"/>
            <a:chOff x="4363870" y="1079669"/>
            <a:chExt cx="7163875" cy="773522"/>
          </a:xfrm>
        </p:grpSpPr>
        <p:pic>
          <p:nvPicPr>
            <p:cNvPr id="13" name="Picture 12">
              <a:extLst>
                <a:ext uri="{FF2B5EF4-FFF2-40B4-BE49-F238E27FC236}">
                  <a16:creationId xmlns:a16="http://schemas.microsoft.com/office/drawing/2014/main" id="{0DE689DE-F120-E9A5-7EAB-3823687B473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25914" y="1092160"/>
              <a:ext cx="761031" cy="7610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227C152-30D0-1E43-A979-1EB9902EC75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33128" y="1088164"/>
              <a:ext cx="782028" cy="7650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4A36560-5E4A-1427-49E3-6882936ED53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61339" y="1079669"/>
              <a:ext cx="761031" cy="7610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C288FE8-50B4-C761-D520-712C8E35F69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766714" y="1079669"/>
              <a:ext cx="761031" cy="7610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BFA5739-7C84-8A34-876A-BE7AB01CD53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85288" y="1088164"/>
              <a:ext cx="765027" cy="7650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3DBD608F-D679-86B0-7A9A-7A9CD73986A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53287" y="1082848"/>
              <a:ext cx="765027" cy="7650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00E67A2F-1D33-F28D-018C-48D250F7522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363870" y="1092160"/>
              <a:ext cx="761031" cy="7610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Icon&#10;&#10;Description automatically generated">
              <a:extLst>
                <a:ext uri="{FF2B5EF4-FFF2-40B4-BE49-F238E27FC236}">
                  <a16:creationId xmlns:a16="http://schemas.microsoft.com/office/drawing/2014/main" id="{94A8C958-A264-3A3B-E8AE-BFB0D0182580}"/>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7099021" y="1092160"/>
              <a:ext cx="761031" cy="761031"/>
            </a:xfrm>
            <a:prstGeom prst="rect">
              <a:avLst/>
            </a:prstGeom>
          </p:spPr>
        </p:pic>
      </p:grpSp>
    </p:spTree>
    <p:extLst>
      <p:ext uri="{BB962C8B-B14F-4D97-AF65-F5344CB8AC3E}">
        <p14:creationId xmlns:p14="http://schemas.microsoft.com/office/powerpoint/2010/main" val="127746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0317F3E-DC0B-46A6-CB2C-AA331C22377A}"/>
              </a:ext>
            </a:extLst>
          </p:cNvPr>
          <p:cNvGraphicFramePr>
            <a:graphicFrameLocks noGrp="1"/>
          </p:cNvGraphicFramePr>
          <p:nvPr>
            <p:extLst>
              <p:ext uri="{D42A27DB-BD31-4B8C-83A1-F6EECF244321}">
                <p14:modId xmlns:p14="http://schemas.microsoft.com/office/powerpoint/2010/main" val="1419756631"/>
              </p:ext>
            </p:extLst>
          </p:nvPr>
        </p:nvGraphicFramePr>
        <p:xfrm>
          <a:off x="2774689" y="1736873"/>
          <a:ext cx="8813796" cy="3022600"/>
        </p:xfrm>
        <a:graphic>
          <a:graphicData uri="http://schemas.openxmlformats.org/drawingml/2006/table">
            <a:tbl>
              <a:tblPr firstRow="1" bandRow="1">
                <a:tableStyleId>{5C22544A-7EE6-4342-B048-85BDC9FD1C3A}</a:tableStyleId>
              </a:tblPr>
              <a:tblGrid>
                <a:gridCol w="874211">
                  <a:extLst>
                    <a:ext uri="{9D8B030D-6E8A-4147-A177-3AD203B41FA5}">
                      <a16:colId xmlns:a16="http://schemas.microsoft.com/office/drawing/2014/main" val="166631604"/>
                    </a:ext>
                  </a:extLst>
                </a:gridCol>
                <a:gridCol w="7152186">
                  <a:extLst>
                    <a:ext uri="{9D8B030D-6E8A-4147-A177-3AD203B41FA5}">
                      <a16:colId xmlns:a16="http://schemas.microsoft.com/office/drawing/2014/main" val="1685426729"/>
                    </a:ext>
                  </a:extLst>
                </a:gridCol>
                <a:gridCol w="787399">
                  <a:extLst>
                    <a:ext uri="{9D8B030D-6E8A-4147-A177-3AD203B41FA5}">
                      <a16:colId xmlns:a16="http://schemas.microsoft.com/office/drawing/2014/main" val="2098278095"/>
                    </a:ext>
                  </a:extLst>
                </a:gridCol>
              </a:tblGrid>
              <a:tr h="370840">
                <a:tc>
                  <a:txBody>
                    <a:bodyPr/>
                    <a:lstStyle/>
                    <a:p>
                      <a:pPr marL="0" algn="l" rtl="0" eaLnBrk="1" latinLnBrk="0" hangingPunct="1">
                        <a:spcBef>
                          <a:spcPts val="0"/>
                        </a:spcBef>
                        <a:spcAft>
                          <a:spcPts val="0"/>
                        </a:spcAft>
                      </a:pPr>
                      <a:endParaRPr lang="en-GB">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lvl="0" algn="l">
                        <a:spcBef>
                          <a:spcPts val="0"/>
                        </a:spcBef>
                        <a:spcAft>
                          <a:spcPts val="0"/>
                        </a:spcAft>
                        <a:buNone/>
                      </a:pPr>
                      <a:r>
                        <a:rPr lang="en-GB" sz="2400" kern="1200">
                          <a:solidFill>
                            <a:schemeClr val="tx2"/>
                          </a:solidFill>
                          <a:effectLst/>
                        </a:rPr>
                        <a:t> Speaking</a:t>
                      </a:r>
                      <a:endParaRPr lang="en-US"/>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r>
                        <a:rPr lang="en-GB" sz="1100" kern="1200">
                          <a:solidFill>
                            <a:schemeClr val="tx2"/>
                          </a:solidFill>
                          <a:effectLst/>
                        </a:rPr>
                        <a:t>Tick which apply</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22887703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6</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fontAlgn="base" latinLnBrk="0" hangingPunct="1">
                        <a:spcBef>
                          <a:spcPts val="0"/>
                        </a:spcBef>
                        <a:spcAft>
                          <a:spcPts val="0"/>
                        </a:spcAft>
                      </a:pPr>
                      <a:r>
                        <a:rPr lang="en-GB" sz="1400" kern="1200">
                          <a:solidFill>
                            <a:schemeClr val="tx2"/>
                          </a:solidFill>
                          <a:effectLst/>
                        </a:rPr>
                        <a:t>  I speak effectively by using appropriate tone, expression and gesture</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346878351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7</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I </a:t>
                      </a:r>
                      <a:r>
                        <a:rPr lang="en-GB" sz="1400" b="0" i="0" u="none" strike="noStrike" kern="1200" noProof="0">
                          <a:solidFill>
                            <a:schemeClr val="tx2"/>
                          </a:solidFill>
                          <a:effectLst/>
                          <a:latin typeface="Calibri"/>
                        </a:rPr>
                        <a:t>speak engagingly by using facts and examples to support my points</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1526337685"/>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8</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lvl="0" algn="l">
                        <a:lnSpc>
                          <a:spcPct val="100000"/>
                        </a:lnSpc>
                        <a:spcBef>
                          <a:spcPts val="0"/>
                        </a:spcBef>
                        <a:spcAft>
                          <a:spcPts val="0"/>
                        </a:spcAft>
                        <a:buNone/>
                      </a:pPr>
                      <a:r>
                        <a:rPr lang="en-GB" sz="1400" b="0" i="0" u="none" strike="noStrike" kern="1200" noProof="0">
                          <a:solidFill>
                            <a:schemeClr val="tx2"/>
                          </a:solidFill>
                          <a:effectLst/>
                        </a:rPr>
                        <a:t>  I </a:t>
                      </a:r>
                      <a:r>
                        <a:rPr lang="en-GB" sz="1400" b="0" i="0" u="none" strike="noStrike" kern="1200" noProof="0">
                          <a:solidFill>
                            <a:schemeClr val="tx2"/>
                          </a:solidFill>
                          <a:effectLst/>
                          <a:latin typeface="Calibri"/>
                        </a:rPr>
                        <a:t>speak engagingly by using visual aids to support my points</a:t>
                      </a:r>
                      <a:endParaRPr lang="en-GB" sz="1400" b="0" i="0" u="none" strike="noStrike" kern="1200" noProof="0">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2614321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9</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lvl="0" algn="l">
                        <a:lnSpc>
                          <a:spcPct val="100000"/>
                        </a:lnSpc>
                        <a:spcBef>
                          <a:spcPts val="0"/>
                        </a:spcBef>
                        <a:spcAft>
                          <a:spcPts val="0"/>
                        </a:spcAft>
                        <a:buNone/>
                      </a:pPr>
                      <a:r>
                        <a:rPr lang="en-GB" sz="1400" b="0" i="0" u="none" strike="noStrike" kern="1200" noProof="0">
                          <a:solidFill>
                            <a:schemeClr val="tx2"/>
                          </a:solidFill>
                          <a:effectLst/>
                          <a:latin typeface="Calibri"/>
                        </a:rPr>
                        <a:t>  I speak engagingly by using tone, expression and gesture to engage listeners</a:t>
                      </a:r>
                      <a:endParaRPr lang="en-GB" sz="1400" b="0" i="0" u="none" strike="noStrike" kern="1200" noProof="0">
                        <a:effectLst/>
                        <a:latin typeface="Calibri"/>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3818594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10</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a:t>
                      </a:r>
                      <a:r>
                        <a:rPr lang="en-GB" sz="1400" b="0" i="0" u="none" strike="noStrike" kern="1200" noProof="0">
                          <a:solidFill>
                            <a:schemeClr val="tx2"/>
                          </a:solidFill>
                          <a:effectLst/>
                          <a:latin typeface="Calibri"/>
                        </a:rPr>
                        <a:t>I speak adaptively by changing my language, tone and expression depending on the response of </a:t>
                      </a:r>
                      <a:endParaRPr lang="en-GB" sz="1400" b="0" i="0" u="none" strike="noStrike" kern="1200" noProof="0">
                        <a:effectLst/>
                        <a:latin typeface="Calibri"/>
                      </a:endParaRPr>
                    </a:p>
                    <a:p>
                      <a:pPr marL="0" marR="0" lvl="0" indent="0" algn="l">
                        <a:spcBef>
                          <a:spcPts val="0"/>
                        </a:spcBef>
                        <a:spcAft>
                          <a:spcPts val="0"/>
                        </a:spcAft>
                        <a:buNone/>
                      </a:pPr>
                      <a:r>
                        <a:rPr lang="en-GB" sz="1400" b="0" i="0" u="none" strike="noStrike" kern="1200" noProof="0">
                          <a:solidFill>
                            <a:schemeClr val="tx2"/>
                          </a:solidFill>
                          <a:effectLst/>
                          <a:latin typeface="Calibri"/>
                        </a:rPr>
                        <a:t>  listeners</a:t>
                      </a:r>
                      <a:endParaRPr lang="en-GB" sz="1400" b="0" i="0" u="none" strike="noStrike" kern="1200" noProof="0">
                        <a:effectLst/>
                        <a:latin typeface="Calibri"/>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1945943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11</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a:t>
                      </a:r>
                      <a:r>
                        <a:rPr lang="en-GB" sz="1400" b="0" i="0" u="none" strike="noStrike" kern="1200" noProof="0">
                          <a:solidFill>
                            <a:schemeClr val="tx2"/>
                          </a:solidFill>
                          <a:effectLst/>
                          <a:latin typeface="Calibri"/>
                        </a:rPr>
                        <a:t>I speak adaptively by planning for different possible responses of listeners</a:t>
                      </a:r>
                      <a:endParaRPr lang="en-GB" sz="1400" b="0" i="0" u="none" strike="noStrike" kern="1200" noProof="0">
                        <a:effectLst/>
                        <a:latin typeface="Calibri"/>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1112424294"/>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12</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a:t>
                      </a:r>
                      <a:r>
                        <a:rPr lang="en-GB" sz="1400" b="0" i="0" u="none" strike="noStrike" kern="1200" noProof="0">
                          <a:solidFill>
                            <a:schemeClr val="tx2"/>
                          </a:solidFill>
                          <a:effectLst/>
                          <a:latin typeface="Calibri"/>
                        </a:rPr>
                        <a:t> I speak adaptively by changing my content depending on the response of listeners</a:t>
                      </a:r>
                      <a:endParaRPr lang="en-GB" sz="1400" b="0" i="0" u="none" strike="noStrike" kern="1200" noProof="0">
                        <a:effectLst/>
                        <a:latin typeface="Calibri"/>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3928764682"/>
                  </a:ext>
                </a:extLst>
              </a:tr>
            </a:tbl>
          </a:graphicData>
        </a:graphic>
      </p:graphicFrame>
      <p:sp>
        <p:nvSpPr>
          <p:cNvPr id="14" name="TextBox 1">
            <a:extLst>
              <a:ext uri="{FF2B5EF4-FFF2-40B4-BE49-F238E27FC236}">
                <a16:creationId xmlns:a16="http://schemas.microsoft.com/office/drawing/2014/main" id="{15DDCE13-3FA2-E662-29CC-EF3AA81910B1}"/>
              </a:ext>
            </a:extLst>
          </p:cNvPr>
          <p:cNvSpPr txBox="1"/>
          <p:nvPr/>
        </p:nvSpPr>
        <p:spPr>
          <a:xfrm>
            <a:off x="2763344" y="4809939"/>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Strength (s)</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sp>
        <p:nvSpPr>
          <p:cNvPr id="15" name="TextBox 1">
            <a:extLst>
              <a:ext uri="{FF2B5EF4-FFF2-40B4-BE49-F238E27FC236}">
                <a16:creationId xmlns:a16="http://schemas.microsoft.com/office/drawing/2014/main" id="{5C53F317-7725-06A8-4909-660A3AFC82DC}"/>
              </a:ext>
            </a:extLst>
          </p:cNvPr>
          <p:cNvSpPr txBox="1"/>
          <p:nvPr/>
        </p:nvSpPr>
        <p:spPr>
          <a:xfrm>
            <a:off x="7439728" y="4809938"/>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area (s) of Development</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pic>
        <p:nvPicPr>
          <p:cNvPr id="2" name="Picture 12" descr="A picture containing icon&#10;&#10;Description automatically generated">
            <a:extLst>
              <a:ext uri="{FF2B5EF4-FFF2-40B4-BE49-F238E27FC236}">
                <a16:creationId xmlns:a16="http://schemas.microsoft.com/office/drawing/2014/main" id="{3DEF1A58-7B41-BF1A-3096-239983786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95" y="3882135"/>
            <a:ext cx="1469877" cy="15270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sign&#10;&#10;Description automatically generated">
            <a:extLst>
              <a:ext uri="{FF2B5EF4-FFF2-40B4-BE49-F238E27FC236}">
                <a16:creationId xmlns:a16="http://schemas.microsoft.com/office/drawing/2014/main" id="{5F2638F7-964C-FEC3-2DFA-A7AD69F211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8645" y="323986"/>
            <a:ext cx="1877759" cy="564491"/>
          </a:xfrm>
          <a:prstGeom prst="rect">
            <a:avLst/>
          </a:prstGeom>
        </p:spPr>
      </p:pic>
      <p:sp>
        <p:nvSpPr>
          <p:cNvPr id="8" name="TextBox 7">
            <a:extLst>
              <a:ext uri="{FF2B5EF4-FFF2-40B4-BE49-F238E27FC236}">
                <a16:creationId xmlns:a16="http://schemas.microsoft.com/office/drawing/2014/main" id="{2BD8EC1C-A725-0080-7D18-755523502ADD}"/>
              </a:ext>
            </a:extLst>
          </p:cNvPr>
          <p:cNvSpPr txBox="1"/>
          <p:nvPr/>
        </p:nvSpPr>
        <p:spPr>
          <a:xfrm>
            <a:off x="187746" y="1450768"/>
            <a:ext cx="2995863" cy="707886"/>
          </a:xfrm>
          <a:prstGeom prst="rect">
            <a:avLst/>
          </a:prstGeom>
          <a:noFill/>
        </p:spPr>
        <p:txBody>
          <a:bodyPr wrap="square" rtlCol="0">
            <a:spAutoFit/>
          </a:bodyPr>
          <a:lstStyle/>
          <a:p>
            <a:r>
              <a:rPr lang="en-US" sz="4000" dirty="0">
                <a:solidFill>
                  <a:schemeClr val="bg1"/>
                </a:solidFill>
              </a:rPr>
              <a:t>8|</a:t>
            </a:r>
          </a:p>
        </p:txBody>
      </p:sp>
      <p:pic>
        <p:nvPicPr>
          <p:cNvPr id="11" name="Picture 10" descr="Icon&#10;&#10;Description automatically generated">
            <a:extLst>
              <a:ext uri="{FF2B5EF4-FFF2-40B4-BE49-F238E27FC236}">
                <a16:creationId xmlns:a16="http://schemas.microsoft.com/office/drawing/2014/main" id="{BE7AEDCC-1AA2-95C3-B111-7A6E06738F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89" y="1448858"/>
            <a:ext cx="711706" cy="711706"/>
          </a:xfrm>
          <a:prstGeom prst="rect">
            <a:avLst/>
          </a:prstGeom>
        </p:spPr>
      </p:pic>
    </p:spTree>
    <p:extLst>
      <p:ext uri="{BB962C8B-B14F-4D97-AF65-F5344CB8AC3E}">
        <p14:creationId xmlns:p14="http://schemas.microsoft.com/office/powerpoint/2010/main" val="421853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0317F3E-DC0B-46A6-CB2C-AA331C22377A}"/>
              </a:ext>
            </a:extLst>
          </p:cNvPr>
          <p:cNvGraphicFramePr>
            <a:graphicFrameLocks noGrp="1"/>
          </p:cNvGraphicFramePr>
          <p:nvPr>
            <p:extLst>
              <p:ext uri="{D42A27DB-BD31-4B8C-83A1-F6EECF244321}">
                <p14:modId xmlns:p14="http://schemas.microsoft.com/office/powerpoint/2010/main" val="1746757996"/>
              </p:ext>
            </p:extLst>
          </p:nvPr>
        </p:nvGraphicFramePr>
        <p:xfrm>
          <a:off x="2774689" y="1736873"/>
          <a:ext cx="8813795" cy="2966720"/>
        </p:xfrm>
        <a:graphic>
          <a:graphicData uri="http://schemas.openxmlformats.org/drawingml/2006/table">
            <a:tbl>
              <a:tblPr firstRow="1" bandRow="1">
                <a:tableStyleId>{5C22544A-7EE6-4342-B048-85BDC9FD1C3A}</a:tableStyleId>
              </a:tblPr>
              <a:tblGrid>
                <a:gridCol w="909850">
                  <a:extLst>
                    <a:ext uri="{9D8B030D-6E8A-4147-A177-3AD203B41FA5}">
                      <a16:colId xmlns:a16="http://schemas.microsoft.com/office/drawing/2014/main" val="166631604"/>
                    </a:ext>
                  </a:extLst>
                </a:gridCol>
                <a:gridCol w="7116546">
                  <a:extLst>
                    <a:ext uri="{9D8B030D-6E8A-4147-A177-3AD203B41FA5}">
                      <a16:colId xmlns:a16="http://schemas.microsoft.com/office/drawing/2014/main" val="1685426729"/>
                    </a:ext>
                  </a:extLst>
                </a:gridCol>
                <a:gridCol w="787399">
                  <a:extLst>
                    <a:ext uri="{9D8B030D-6E8A-4147-A177-3AD203B41FA5}">
                      <a16:colId xmlns:a16="http://schemas.microsoft.com/office/drawing/2014/main" val="2098278095"/>
                    </a:ext>
                  </a:extLst>
                </a:gridCol>
              </a:tblGrid>
              <a:tr h="370840">
                <a:tc>
                  <a:txBody>
                    <a:bodyPr/>
                    <a:lstStyle/>
                    <a:p>
                      <a:pPr marL="0" algn="l" rtl="0" eaLnBrk="1" latinLnBrk="0" hangingPunct="1">
                        <a:spcBef>
                          <a:spcPts val="0"/>
                        </a:spcBef>
                        <a:spcAft>
                          <a:spcPts val="0"/>
                        </a:spcAft>
                      </a:pPr>
                      <a:endParaRPr lang="en-GB">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lvl="0" algn="l">
                        <a:spcBef>
                          <a:spcPts val="0"/>
                        </a:spcBef>
                        <a:spcAft>
                          <a:spcPts val="0"/>
                        </a:spcAft>
                        <a:buNone/>
                      </a:pPr>
                      <a:r>
                        <a:rPr lang="en-GB" sz="2400" kern="1200">
                          <a:solidFill>
                            <a:schemeClr val="tx2"/>
                          </a:solidFill>
                          <a:effectLst/>
                        </a:rPr>
                        <a:t> Listening</a:t>
                      </a:r>
                      <a:endParaRPr lang="en-US"/>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r>
                        <a:rPr lang="en-GB" sz="1100" kern="1200">
                          <a:solidFill>
                            <a:schemeClr val="tx2"/>
                          </a:solidFill>
                          <a:effectLst/>
                        </a:rPr>
                        <a:t>Tick which apply</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22887703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6</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fontAlgn="base" latinLnBrk="0" hangingPunct="1">
                        <a:spcBef>
                          <a:spcPts val="0"/>
                        </a:spcBef>
                        <a:spcAft>
                          <a:spcPts val="0"/>
                        </a:spcAft>
                      </a:pPr>
                      <a:r>
                        <a:rPr lang="en-GB" sz="1400" kern="1200">
                          <a:solidFill>
                            <a:schemeClr val="tx2"/>
                          </a:solidFill>
                          <a:effectLst/>
                        </a:rPr>
                        <a:t>  I show I am listening by how I use eye contact and body language</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346878351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7</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a:t>
                      </a:r>
                      <a:r>
                        <a:rPr lang="en-GB" sz="1400" b="0" i="0" u="none" strike="noStrike" kern="1200" noProof="0">
                          <a:solidFill>
                            <a:schemeClr val="tx2"/>
                          </a:solidFill>
                          <a:effectLst/>
                          <a:latin typeface="Calibri"/>
                        </a:rPr>
                        <a:t>I show I am listening by using open questions to deepen my understanding</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1526337685"/>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8</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lvl="0" algn="l">
                        <a:lnSpc>
                          <a:spcPct val="100000"/>
                        </a:lnSpc>
                        <a:spcBef>
                          <a:spcPts val="0"/>
                        </a:spcBef>
                        <a:spcAft>
                          <a:spcPts val="0"/>
                        </a:spcAft>
                        <a:buNone/>
                      </a:pPr>
                      <a:r>
                        <a:rPr lang="en-GB" sz="1400" b="0" i="0" u="none" strike="noStrike" kern="1200" noProof="0">
                          <a:solidFill>
                            <a:schemeClr val="tx2"/>
                          </a:solidFill>
                          <a:effectLst/>
                        </a:rPr>
                        <a:t> </a:t>
                      </a:r>
                      <a:r>
                        <a:rPr lang="en-GB" sz="1400" b="0" i="0" u="none" strike="noStrike" kern="1200" noProof="0">
                          <a:solidFill>
                            <a:schemeClr val="tx2"/>
                          </a:solidFill>
                          <a:effectLst/>
                          <a:latin typeface="Calibri"/>
                        </a:rPr>
                        <a:t> I show I am listening by summarising and rephrasing what I have heard</a:t>
                      </a:r>
                      <a:endParaRPr lang="en-GB" sz="1400" b="0" i="0" u="none" strike="noStrike" kern="1200" noProof="0">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2614321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9</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lvl="0" algn="l">
                        <a:lnSpc>
                          <a:spcPct val="100000"/>
                        </a:lnSpc>
                        <a:spcBef>
                          <a:spcPts val="0"/>
                        </a:spcBef>
                        <a:spcAft>
                          <a:spcPts val="0"/>
                        </a:spcAft>
                        <a:buNone/>
                      </a:pPr>
                      <a:r>
                        <a:rPr lang="en-GB" sz="1400" b="0" i="0" u="none" strike="noStrike" kern="1200" noProof="0">
                          <a:solidFill>
                            <a:schemeClr val="tx2"/>
                          </a:solidFill>
                          <a:effectLst/>
                          <a:latin typeface="Calibri"/>
                        </a:rPr>
                        <a:t>  I am aware of how a speaker is influencing me through their tone</a:t>
                      </a:r>
                      <a:endParaRPr lang="en-GB" sz="1400" b="0" i="0" u="none" strike="noStrike" kern="1200" noProof="0">
                        <a:effectLst/>
                        <a:latin typeface="Calibri"/>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3818594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10</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a:t>
                      </a:r>
                      <a:r>
                        <a:rPr lang="en-GB" sz="1400" b="0" i="0" u="none" strike="noStrike" kern="1200" noProof="0">
                          <a:solidFill>
                            <a:schemeClr val="tx2"/>
                          </a:solidFill>
                          <a:effectLst/>
                          <a:latin typeface="Calibri"/>
                        </a:rPr>
                        <a:t>I am aware of how a speaker is influencing me through their language</a:t>
                      </a:r>
                      <a:endParaRPr lang="en-GB" sz="1400" b="0" i="0" u="none" strike="noStrike" kern="1200" noProof="0">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1945943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11</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a:t>
                      </a:r>
                      <a:r>
                        <a:rPr lang="en-GB" sz="1400" b="0" i="0" u="none" strike="noStrike" kern="1200" noProof="0">
                          <a:solidFill>
                            <a:schemeClr val="tx2"/>
                          </a:solidFill>
                          <a:effectLst/>
                          <a:latin typeface="Calibri"/>
                        </a:rPr>
                        <a:t>I listen critically and compare different perspectives</a:t>
                      </a:r>
                      <a:endParaRPr lang="en-GB" sz="1400" b="0" i="0" u="none" strike="noStrike" kern="1200" noProof="0">
                        <a:effectLst/>
                        <a:latin typeface="Calibri"/>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1112424294"/>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12</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a:t>
                      </a:r>
                      <a:r>
                        <a:rPr lang="en-GB" sz="1400" b="0" i="0" u="none" strike="noStrike" kern="1200" noProof="0">
                          <a:solidFill>
                            <a:schemeClr val="tx2"/>
                          </a:solidFill>
                          <a:effectLst/>
                          <a:latin typeface="Calibri"/>
                        </a:rPr>
                        <a:t> I listen critically and think about where differences in perspectives come from</a:t>
                      </a:r>
                      <a:endParaRPr lang="en-GB" sz="1400" b="0" i="0" u="none" strike="noStrike" kern="1200" noProof="0">
                        <a:effectLst/>
                        <a:latin typeface="Calibri"/>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3928764682"/>
                  </a:ext>
                </a:extLst>
              </a:tr>
            </a:tbl>
          </a:graphicData>
        </a:graphic>
      </p:graphicFrame>
      <p:sp>
        <p:nvSpPr>
          <p:cNvPr id="14" name="TextBox 1">
            <a:extLst>
              <a:ext uri="{FF2B5EF4-FFF2-40B4-BE49-F238E27FC236}">
                <a16:creationId xmlns:a16="http://schemas.microsoft.com/office/drawing/2014/main" id="{15DDCE13-3FA2-E662-29CC-EF3AA81910B1}"/>
              </a:ext>
            </a:extLst>
          </p:cNvPr>
          <p:cNvSpPr txBox="1"/>
          <p:nvPr/>
        </p:nvSpPr>
        <p:spPr>
          <a:xfrm>
            <a:off x="2763344" y="4809939"/>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Strength (s)</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sp>
        <p:nvSpPr>
          <p:cNvPr id="15" name="TextBox 1">
            <a:extLst>
              <a:ext uri="{FF2B5EF4-FFF2-40B4-BE49-F238E27FC236}">
                <a16:creationId xmlns:a16="http://schemas.microsoft.com/office/drawing/2014/main" id="{5C53F317-7725-06A8-4909-660A3AFC82DC}"/>
              </a:ext>
            </a:extLst>
          </p:cNvPr>
          <p:cNvSpPr txBox="1"/>
          <p:nvPr/>
        </p:nvSpPr>
        <p:spPr>
          <a:xfrm>
            <a:off x="7439728" y="4809938"/>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area (s) of Development</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pic>
        <p:nvPicPr>
          <p:cNvPr id="4" name="Picture 14" descr="A picture containing text&#10;&#10;Description automatically generated">
            <a:extLst>
              <a:ext uri="{FF2B5EF4-FFF2-40B4-BE49-F238E27FC236}">
                <a16:creationId xmlns:a16="http://schemas.microsoft.com/office/drawing/2014/main" id="{9159D7CB-353E-55BE-40E6-48B14486A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26" y="3629396"/>
            <a:ext cx="1477538" cy="15344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sign&#10;&#10;Description automatically generated">
            <a:extLst>
              <a:ext uri="{FF2B5EF4-FFF2-40B4-BE49-F238E27FC236}">
                <a16:creationId xmlns:a16="http://schemas.microsoft.com/office/drawing/2014/main" id="{9AF4DC88-48EA-77F9-A7CB-4FCC15157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8645" y="323986"/>
            <a:ext cx="1877759" cy="564491"/>
          </a:xfrm>
          <a:prstGeom prst="rect">
            <a:avLst/>
          </a:prstGeom>
        </p:spPr>
      </p:pic>
      <p:sp>
        <p:nvSpPr>
          <p:cNvPr id="8" name="TextBox 7">
            <a:extLst>
              <a:ext uri="{FF2B5EF4-FFF2-40B4-BE49-F238E27FC236}">
                <a16:creationId xmlns:a16="http://schemas.microsoft.com/office/drawing/2014/main" id="{78DF3A16-5D48-C825-AC22-1EAC05A9F881}"/>
              </a:ext>
            </a:extLst>
          </p:cNvPr>
          <p:cNvSpPr txBox="1"/>
          <p:nvPr/>
        </p:nvSpPr>
        <p:spPr>
          <a:xfrm>
            <a:off x="187746" y="1450768"/>
            <a:ext cx="2995863" cy="707886"/>
          </a:xfrm>
          <a:prstGeom prst="rect">
            <a:avLst/>
          </a:prstGeom>
          <a:noFill/>
        </p:spPr>
        <p:txBody>
          <a:bodyPr wrap="square" rtlCol="0">
            <a:spAutoFit/>
          </a:bodyPr>
          <a:lstStyle/>
          <a:p>
            <a:r>
              <a:rPr lang="en-US" sz="4000" dirty="0">
                <a:solidFill>
                  <a:schemeClr val="bg1"/>
                </a:solidFill>
              </a:rPr>
              <a:t>8|</a:t>
            </a:r>
          </a:p>
        </p:txBody>
      </p:sp>
      <p:pic>
        <p:nvPicPr>
          <p:cNvPr id="11" name="Picture 10" descr="Icon&#10;&#10;Description automatically generated">
            <a:extLst>
              <a:ext uri="{FF2B5EF4-FFF2-40B4-BE49-F238E27FC236}">
                <a16:creationId xmlns:a16="http://schemas.microsoft.com/office/drawing/2014/main" id="{F4D360FF-BBE8-44E7-A918-207BC2692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89" y="1448858"/>
            <a:ext cx="711706" cy="711706"/>
          </a:xfrm>
          <a:prstGeom prst="rect">
            <a:avLst/>
          </a:prstGeom>
        </p:spPr>
      </p:pic>
    </p:spTree>
    <p:extLst>
      <p:ext uri="{BB962C8B-B14F-4D97-AF65-F5344CB8AC3E}">
        <p14:creationId xmlns:p14="http://schemas.microsoft.com/office/powerpoint/2010/main" val="3340209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0317F3E-DC0B-46A6-CB2C-AA331C22377A}"/>
              </a:ext>
            </a:extLst>
          </p:cNvPr>
          <p:cNvGraphicFramePr>
            <a:graphicFrameLocks noGrp="1"/>
          </p:cNvGraphicFramePr>
          <p:nvPr>
            <p:extLst>
              <p:ext uri="{D42A27DB-BD31-4B8C-83A1-F6EECF244321}">
                <p14:modId xmlns:p14="http://schemas.microsoft.com/office/powerpoint/2010/main" val="1496592468"/>
              </p:ext>
            </p:extLst>
          </p:nvPr>
        </p:nvGraphicFramePr>
        <p:xfrm>
          <a:off x="2774689" y="1736873"/>
          <a:ext cx="8813798" cy="2966720"/>
        </p:xfrm>
        <a:graphic>
          <a:graphicData uri="http://schemas.openxmlformats.org/drawingml/2006/table">
            <a:tbl>
              <a:tblPr firstRow="1" bandRow="1">
                <a:tableStyleId>{5C22544A-7EE6-4342-B048-85BDC9FD1C3A}</a:tableStyleId>
              </a:tblPr>
              <a:tblGrid>
                <a:gridCol w="874212">
                  <a:extLst>
                    <a:ext uri="{9D8B030D-6E8A-4147-A177-3AD203B41FA5}">
                      <a16:colId xmlns:a16="http://schemas.microsoft.com/office/drawing/2014/main" val="166631604"/>
                    </a:ext>
                  </a:extLst>
                </a:gridCol>
                <a:gridCol w="7152187">
                  <a:extLst>
                    <a:ext uri="{9D8B030D-6E8A-4147-A177-3AD203B41FA5}">
                      <a16:colId xmlns:a16="http://schemas.microsoft.com/office/drawing/2014/main" val="1685426729"/>
                    </a:ext>
                  </a:extLst>
                </a:gridCol>
                <a:gridCol w="787399">
                  <a:extLst>
                    <a:ext uri="{9D8B030D-6E8A-4147-A177-3AD203B41FA5}">
                      <a16:colId xmlns:a16="http://schemas.microsoft.com/office/drawing/2014/main" val="2098278095"/>
                    </a:ext>
                  </a:extLst>
                </a:gridCol>
              </a:tblGrid>
              <a:tr h="370840">
                <a:tc>
                  <a:txBody>
                    <a:bodyPr/>
                    <a:lstStyle/>
                    <a:p>
                      <a:pPr marL="0" algn="l" rtl="0" eaLnBrk="1" latinLnBrk="0" hangingPunct="1">
                        <a:spcBef>
                          <a:spcPts val="0"/>
                        </a:spcBef>
                        <a:spcAft>
                          <a:spcPts val="0"/>
                        </a:spcAft>
                      </a:pPr>
                      <a:endParaRPr lang="en-GB">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r>
                        <a:rPr lang="en-GB" sz="2400" kern="1200">
                          <a:solidFill>
                            <a:schemeClr val="tx2"/>
                          </a:solidFill>
                          <a:effectLst/>
                        </a:rPr>
                        <a:t> Staying Positive</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r>
                        <a:rPr lang="en-GB" sz="1100" kern="1200">
                          <a:solidFill>
                            <a:schemeClr val="tx2"/>
                          </a:solidFill>
                          <a:effectLst/>
                        </a:rPr>
                        <a:t> I can do this</a:t>
                      </a: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22887703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6</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fontAlgn="base" latinLnBrk="0" hangingPunct="1">
                        <a:spcBef>
                          <a:spcPts val="0"/>
                        </a:spcBef>
                        <a:spcAft>
                          <a:spcPts val="0"/>
                        </a:spcAft>
                      </a:pPr>
                      <a:r>
                        <a:rPr lang="en-GB" sz="1400" kern="1200">
                          <a:solidFill>
                            <a:schemeClr val="tx2"/>
                          </a:solidFill>
                          <a:effectLst/>
                        </a:rPr>
                        <a:t>  I keep trying when something goes wrong and encourage others to keep trying too​</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346878351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7</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I look for opportunities in difficult situations</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1526337685"/>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8</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look for opportunities in difficult situations, and share these with others</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2614321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9</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look for opportunities in difficult situations, and adapt plans to use the opportunities</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3818594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10</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look for opportunities in difficult situations, and create new plans to use the opportunities</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1945943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11</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I identify risks and gains in opportunities</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1112424294"/>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12</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identify risks and gains in opportunities, and make plans to manage them</a:t>
                      </a: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cap="flat" cmpd="sng" algn="ctr">
                      <a:solidFill>
                        <a:srgbClr val="525E93"/>
                      </a:solidFill>
                      <a:prstDash val="solid"/>
                      <a:round/>
                      <a:headEnd type="none" w="med" len="med"/>
                      <a:tailEnd type="none" w="med" len="med"/>
                    </a:lnL>
                    <a:lnR w="12700" cap="flat" cmpd="sng" algn="ctr">
                      <a:solidFill>
                        <a:srgbClr val="525E93"/>
                      </a:solidFill>
                      <a:prstDash val="solid"/>
                      <a:round/>
                      <a:headEnd type="none" w="med" len="med"/>
                      <a:tailEnd type="none" w="med" len="med"/>
                    </a:lnR>
                    <a:lnT w="12700" cap="flat" cmpd="sng" algn="ctr">
                      <a:solidFill>
                        <a:srgbClr val="525E93"/>
                      </a:solidFill>
                      <a:prstDash val="solid"/>
                      <a:round/>
                      <a:headEnd type="none" w="med" len="med"/>
                      <a:tailEnd type="none" w="med" len="med"/>
                    </a:lnT>
                    <a:lnB w="12700" cap="flat" cmpd="sng" algn="ctr">
                      <a:solidFill>
                        <a:srgbClr val="525E93"/>
                      </a:solidFill>
                      <a:prstDash val="solid"/>
                      <a:round/>
                      <a:headEnd type="none" w="med" len="med"/>
                      <a:tailEnd type="none" w="med" len="med"/>
                    </a:lnB>
                    <a:solidFill>
                      <a:schemeClr val="bg2"/>
                    </a:solidFill>
                  </a:tcPr>
                </a:tc>
                <a:extLst>
                  <a:ext uri="{0D108BD9-81ED-4DB2-BD59-A6C34878D82A}">
                    <a16:rowId xmlns:a16="http://schemas.microsoft.com/office/drawing/2014/main" val="3928764682"/>
                  </a:ext>
                </a:extLst>
              </a:tr>
            </a:tbl>
          </a:graphicData>
        </a:graphic>
      </p:graphicFrame>
      <p:pic>
        <p:nvPicPr>
          <p:cNvPr id="11" name="Picture 2" descr="A picture containing text, pool ball&#10;&#10;Description automatically generated">
            <a:extLst>
              <a:ext uri="{FF2B5EF4-FFF2-40B4-BE49-F238E27FC236}">
                <a16:creationId xmlns:a16="http://schemas.microsoft.com/office/drawing/2014/main" id="{F53BFA3D-F526-EECB-211E-E5CE228C9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70" y="3640964"/>
            <a:ext cx="1483446" cy="14834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
            <a:extLst>
              <a:ext uri="{FF2B5EF4-FFF2-40B4-BE49-F238E27FC236}">
                <a16:creationId xmlns:a16="http://schemas.microsoft.com/office/drawing/2014/main" id="{15DDCE13-3FA2-E662-29CC-EF3AA81910B1}"/>
              </a:ext>
            </a:extLst>
          </p:cNvPr>
          <p:cNvSpPr txBox="1"/>
          <p:nvPr/>
        </p:nvSpPr>
        <p:spPr>
          <a:xfrm>
            <a:off x="2763344" y="4809939"/>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Strength (s)</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sp>
        <p:nvSpPr>
          <p:cNvPr id="15" name="TextBox 1">
            <a:extLst>
              <a:ext uri="{FF2B5EF4-FFF2-40B4-BE49-F238E27FC236}">
                <a16:creationId xmlns:a16="http://schemas.microsoft.com/office/drawing/2014/main" id="{5C53F317-7725-06A8-4909-660A3AFC82DC}"/>
              </a:ext>
            </a:extLst>
          </p:cNvPr>
          <p:cNvSpPr txBox="1"/>
          <p:nvPr/>
        </p:nvSpPr>
        <p:spPr>
          <a:xfrm>
            <a:off x="7439728" y="4809938"/>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area (s) of Development</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pic>
        <p:nvPicPr>
          <p:cNvPr id="3" name="Picture 2" descr="A picture containing text, sign&#10;&#10;Description automatically generated">
            <a:extLst>
              <a:ext uri="{FF2B5EF4-FFF2-40B4-BE49-F238E27FC236}">
                <a16:creationId xmlns:a16="http://schemas.microsoft.com/office/drawing/2014/main" id="{CA47DB85-9C06-9F1E-B95C-6144012A58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8645" y="323986"/>
            <a:ext cx="1877759" cy="564491"/>
          </a:xfrm>
          <a:prstGeom prst="rect">
            <a:avLst/>
          </a:prstGeom>
        </p:spPr>
      </p:pic>
      <p:sp>
        <p:nvSpPr>
          <p:cNvPr id="6" name="TextBox 5">
            <a:extLst>
              <a:ext uri="{FF2B5EF4-FFF2-40B4-BE49-F238E27FC236}">
                <a16:creationId xmlns:a16="http://schemas.microsoft.com/office/drawing/2014/main" id="{E792ACD6-5514-0336-AB39-2D8B88522FDB}"/>
              </a:ext>
            </a:extLst>
          </p:cNvPr>
          <p:cNvSpPr txBox="1"/>
          <p:nvPr/>
        </p:nvSpPr>
        <p:spPr>
          <a:xfrm>
            <a:off x="187746" y="1450768"/>
            <a:ext cx="2995863" cy="707886"/>
          </a:xfrm>
          <a:prstGeom prst="rect">
            <a:avLst/>
          </a:prstGeom>
          <a:noFill/>
        </p:spPr>
        <p:txBody>
          <a:bodyPr wrap="square" rtlCol="0">
            <a:spAutoFit/>
          </a:bodyPr>
          <a:lstStyle/>
          <a:p>
            <a:r>
              <a:rPr lang="en-US" sz="4000" dirty="0">
                <a:solidFill>
                  <a:schemeClr val="bg1"/>
                </a:solidFill>
              </a:rPr>
              <a:t>8|</a:t>
            </a:r>
          </a:p>
        </p:txBody>
      </p:sp>
      <p:pic>
        <p:nvPicPr>
          <p:cNvPr id="10" name="Picture 9" descr="Icon&#10;&#10;Description automatically generated">
            <a:extLst>
              <a:ext uri="{FF2B5EF4-FFF2-40B4-BE49-F238E27FC236}">
                <a16:creationId xmlns:a16="http://schemas.microsoft.com/office/drawing/2014/main" id="{5E2F54D0-3EEB-A183-2463-F3D7BC1473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89" y="1448858"/>
            <a:ext cx="711706" cy="711706"/>
          </a:xfrm>
          <a:prstGeom prst="rect">
            <a:avLst/>
          </a:prstGeom>
        </p:spPr>
      </p:pic>
    </p:spTree>
    <p:extLst>
      <p:ext uri="{BB962C8B-B14F-4D97-AF65-F5344CB8AC3E}">
        <p14:creationId xmlns:p14="http://schemas.microsoft.com/office/powerpoint/2010/main" val="3370456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E2F6CA7-58EE-2772-023C-49D591D1D2F0}"/>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8130" r="3193" b="65570"/>
          <a:stretch/>
        </p:blipFill>
        <p:spPr>
          <a:xfrm>
            <a:off x="0" y="4347739"/>
            <a:ext cx="12192000" cy="2510261"/>
          </a:xfrm>
          <a:prstGeom prst="rect">
            <a:avLst/>
          </a:prstGeom>
        </p:spPr>
      </p:pic>
      <p:pic>
        <p:nvPicPr>
          <p:cNvPr id="3" name="Picture 2">
            <a:extLst>
              <a:ext uri="{FF2B5EF4-FFF2-40B4-BE49-F238E27FC236}">
                <a16:creationId xmlns:a16="http://schemas.microsoft.com/office/drawing/2014/main" id="{60568AA6-48B1-0049-BAB4-C4479D9CE2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36946" y="2324271"/>
            <a:ext cx="4512148" cy="1741625"/>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F895E31F-B931-D94E-81CD-458F457C14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0917" y="2668919"/>
            <a:ext cx="2603930" cy="1054078"/>
          </a:xfrm>
          <a:prstGeom prst="rect">
            <a:avLst/>
          </a:prstGeom>
        </p:spPr>
      </p:pic>
    </p:spTree>
    <p:extLst>
      <p:ext uri="{BB962C8B-B14F-4D97-AF65-F5344CB8AC3E}">
        <p14:creationId xmlns:p14="http://schemas.microsoft.com/office/powerpoint/2010/main" val="125306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D6D2F8-8416-DD44-B143-4545650EC1B4}"/>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p:blipFill>
        <p:spPr>
          <a:xfrm>
            <a:off x="3464323" y="2275677"/>
            <a:ext cx="2705100" cy="2306646"/>
          </a:xfrm>
          <a:prstGeom prst="rect">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196653" y="1672527"/>
            <a:ext cx="2995863" cy="1200329"/>
          </a:xfrm>
          <a:prstGeom prst="rect">
            <a:avLst/>
          </a:prstGeom>
          <a:noFill/>
        </p:spPr>
        <p:txBody>
          <a:bodyPr wrap="square" lIns="91440" tIns="45720" rIns="91440" bIns="45720" rtlCol="0" anchor="t">
            <a:spAutoFit/>
          </a:bodyPr>
          <a:lstStyle/>
          <a:p>
            <a:r>
              <a:rPr lang="en-US" sz="3600" b="1" dirty="0">
                <a:solidFill>
                  <a:schemeClr val="tx2"/>
                </a:solidFill>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196652" y="3087414"/>
            <a:ext cx="2646933" cy="2015936"/>
          </a:xfrm>
          <a:prstGeom prst="rect">
            <a:avLst/>
          </a:prstGeom>
          <a:noFill/>
        </p:spPr>
        <p:txBody>
          <a:bodyPr wrap="square" lIns="91440" tIns="45720" rIns="91440" bIns="45720" rtlCol="0" anchor="t">
            <a:spAutoFit/>
          </a:bodyPr>
          <a:lstStyle/>
          <a:p>
            <a:r>
              <a:rPr lang="en-GB" sz="2500" b="1" dirty="0">
                <a:solidFill>
                  <a:srgbClr val="525E93"/>
                </a:solidFill>
              </a:rPr>
              <a:t>Here are some example roles and careers linked to</a:t>
            </a:r>
            <a:endParaRPr lang="en-GB" sz="2500" b="1" u="sng" dirty="0">
              <a:solidFill>
                <a:srgbClr val="242523"/>
              </a:solidFill>
              <a:cs typeface="Calibri"/>
            </a:endParaRPr>
          </a:p>
          <a:p>
            <a:endParaRPr lang="en-GB" sz="2500" b="1" u="sng" dirty="0">
              <a:solidFill>
                <a:srgbClr val="525E93"/>
              </a:solidFill>
              <a:cs typeface="Calibri"/>
            </a:endParaRPr>
          </a:p>
          <a:p>
            <a:r>
              <a:rPr lang="en-GB" sz="2000" b="1" u="sng" dirty="0">
                <a:solidFill>
                  <a:schemeClr val="tx2"/>
                </a:solidFill>
                <a:hlinkClick r:id="rId4">
                  <a:extLst>
                    <a:ext uri="{A12FA001-AC4F-418D-AE19-62706E023703}">
                      <ahyp:hlinkClr xmlns:ahyp="http://schemas.microsoft.com/office/drawing/2018/hyperlinkcolor" val="tx"/>
                    </a:ext>
                  </a:extLst>
                </a:hlinkClick>
              </a:rPr>
              <a:t>Sociology</a:t>
            </a:r>
            <a:endParaRPr lang="en-GB" sz="2000" b="1" u="sng">
              <a:solidFill>
                <a:schemeClr val="tx2"/>
              </a:solidFill>
              <a:cs typeface="Calibri"/>
            </a:endParaRPr>
          </a:p>
        </p:txBody>
      </p:sp>
      <p:sp>
        <p:nvSpPr>
          <p:cNvPr id="4" name="TextBox 3">
            <a:extLst>
              <a:ext uri="{FF2B5EF4-FFF2-40B4-BE49-F238E27FC236}">
                <a16:creationId xmlns:a16="http://schemas.microsoft.com/office/drawing/2014/main" id="{8B4F4AD7-F118-2F4F-AB9E-A5FBD6F97090}"/>
              </a:ext>
            </a:extLst>
          </p:cNvPr>
          <p:cNvSpPr txBox="1"/>
          <p:nvPr/>
        </p:nvSpPr>
        <p:spPr>
          <a:xfrm>
            <a:off x="7536128" y="1026038"/>
            <a:ext cx="3608175" cy="461665"/>
          </a:xfrm>
          <a:prstGeom prst="rect">
            <a:avLst/>
          </a:prstGeom>
          <a:noFill/>
        </p:spPr>
        <p:txBody>
          <a:bodyPr wrap="square" lIns="91440" tIns="45720" rIns="91440" bIns="45720" rtlCol="0" anchor="t">
            <a:spAutoFit/>
          </a:bodyPr>
          <a:lstStyle/>
          <a:p>
            <a:r>
              <a:rPr lang="en-GB" sz="2400" dirty="0">
                <a:solidFill>
                  <a:srgbClr val="525E93"/>
                </a:solidFill>
              </a:rPr>
              <a:t>Social Policy Lecturer</a:t>
            </a:r>
            <a:endParaRPr lang="en-US">
              <a:solidFill>
                <a:srgbClr val="525E93"/>
              </a:solidFill>
            </a:endParaRPr>
          </a:p>
        </p:txBody>
      </p:sp>
      <p:sp>
        <p:nvSpPr>
          <p:cNvPr id="5" name="Rectangle 4">
            <a:extLst>
              <a:ext uri="{FF2B5EF4-FFF2-40B4-BE49-F238E27FC236}">
                <a16:creationId xmlns:a16="http://schemas.microsoft.com/office/drawing/2014/main" id="{E7C53E0D-77AE-3C4D-AFFC-F7353BF321C3}"/>
              </a:ext>
            </a:extLst>
          </p:cNvPr>
          <p:cNvSpPr/>
          <p:nvPr/>
        </p:nvSpPr>
        <p:spPr>
          <a:xfrm>
            <a:off x="7524755" y="1497310"/>
            <a:ext cx="1861728" cy="369332"/>
          </a:xfrm>
          <a:prstGeom prst="rect">
            <a:avLst/>
          </a:prstGeom>
        </p:spPr>
        <p:txBody>
          <a:bodyPr wrap="none" lIns="91440" tIns="45720" rIns="91440" bIns="45720" anchor="t">
            <a:spAutoFit/>
          </a:bodyPr>
          <a:lstStyle/>
          <a:p>
            <a:r>
              <a:rPr lang="en-GB" dirty="0">
                <a:solidFill>
                  <a:schemeClr val="tx2"/>
                </a:solidFill>
                <a:hlinkClick r:id="rId5">
                  <a:extLst>
                    <a:ext uri="{A12FA001-AC4F-418D-AE19-62706E023703}">
                      <ahyp:hlinkClr xmlns:ahyp="http://schemas.microsoft.com/office/drawing/2018/hyperlinkcolor" val="tx"/>
                    </a:ext>
                  </a:extLst>
                </a:hlinkClick>
              </a:rPr>
              <a:t>icould case study</a:t>
            </a:r>
            <a:r>
              <a:rPr lang="en-GB" dirty="0">
                <a:solidFill>
                  <a:schemeClr val="accent2"/>
                </a:solidFill>
              </a:rPr>
              <a:t> </a:t>
            </a:r>
            <a:endParaRPr lang="en-US" dirty="0">
              <a:solidFill>
                <a:schemeClr val="accent2"/>
              </a:solidFill>
            </a:endParaRPr>
          </a:p>
        </p:txBody>
      </p:sp>
      <p:sp>
        <p:nvSpPr>
          <p:cNvPr id="16" name="TextBox 15">
            <a:extLst>
              <a:ext uri="{FF2B5EF4-FFF2-40B4-BE49-F238E27FC236}">
                <a16:creationId xmlns:a16="http://schemas.microsoft.com/office/drawing/2014/main" id="{F7DC94C9-F05E-334B-9F0B-08C6EA5EFF76}"/>
              </a:ext>
            </a:extLst>
          </p:cNvPr>
          <p:cNvSpPr txBox="1"/>
          <p:nvPr/>
        </p:nvSpPr>
        <p:spPr>
          <a:xfrm>
            <a:off x="7581710" y="5374521"/>
            <a:ext cx="3509972" cy="461665"/>
          </a:xfrm>
          <a:prstGeom prst="rect">
            <a:avLst/>
          </a:prstGeom>
          <a:noFill/>
        </p:spPr>
        <p:txBody>
          <a:bodyPr wrap="square" lIns="91440" tIns="45720" rIns="91440" bIns="45720" rtlCol="0" anchor="t">
            <a:spAutoFit/>
          </a:bodyPr>
          <a:lstStyle/>
          <a:p>
            <a:r>
              <a:rPr lang="en-GB" sz="2400" dirty="0">
                <a:solidFill>
                  <a:srgbClr val="525E93"/>
                </a:solidFill>
              </a:rPr>
              <a:t>Family Support Worker</a:t>
            </a:r>
            <a:endParaRPr lang="en-GB" sz="2400">
              <a:solidFill>
                <a:srgbClr val="525E93"/>
              </a:solidFill>
            </a:endParaRPr>
          </a:p>
        </p:txBody>
      </p:sp>
      <p:sp>
        <p:nvSpPr>
          <p:cNvPr id="18" name="Rectangle 17">
            <a:extLst>
              <a:ext uri="{FF2B5EF4-FFF2-40B4-BE49-F238E27FC236}">
                <a16:creationId xmlns:a16="http://schemas.microsoft.com/office/drawing/2014/main" id="{8CB1387A-B77C-6240-9518-8C45A9E66B9E}"/>
              </a:ext>
            </a:extLst>
          </p:cNvPr>
          <p:cNvSpPr/>
          <p:nvPr/>
        </p:nvSpPr>
        <p:spPr>
          <a:xfrm>
            <a:off x="7580945" y="5854981"/>
            <a:ext cx="2641757" cy="369332"/>
          </a:xfrm>
          <a:prstGeom prst="rect">
            <a:avLst/>
          </a:prstGeom>
        </p:spPr>
        <p:txBody>
          <a:bodyPr wrap="square" lIns="91440" tIns="45720" rIns="91440" bIns="45720" anchor="t">
            <a:spAutoFit/>
          </a:bodyPr>
          <a:lstStyle/>
          <a:p>
            <a:r>
              <a:rPr lang="en-GB" dirty="0">
                <a:solidFill>
                  <a:schemeClr val="accent2"/>
                </a:solidFill>
                <a:hlinkClick r:id="rId6"/>
              </a:rPr>
              <a:t>icould case study</a:t>
            </a:r>
          </a:p>
        </p:txBody>
      </p:sp>
      <p:pic>
        <p:nvPicPr>
          <p:cNvPr id="7" name="Picture 6">
            <a:extLst>
              <a:ext uri="{FF2B5EF4-FFF2-40B4-BE49-F238E27FC236}">
                <a16:creationId xmlns:a16="http://schemas.microsoft.com/office/drawing/2014/main" id="{F9C0F003-586B-8247-843B-AD4972815D09}"/>
              </a:ext>
            </a:extLst>
          </p:cNvPr>
          <p:cNvPicPr>
            <a:picLocks noChangeAspect="1"/>
          </p:cNvPicPr>
          <p:nvPr/>
        </p:nvPicPr>
        <p:blipFill>
          <a:blip r:embed="rId7">
            <a:extLst>
              <a:ext uri="{28A0092B-C50C-407E-A947-70E740481C1C}">
                <a14:useLocalDpi xmlns:a14="http://schemas.microsoft.com/office/drawing/2010/main" val="0"/>
              </a:ext>
            </a:extLst>
          </a:blip>
          <a:srcRect l="12529" r="12529"/>
          <a:stretch/>
        </p:blipFill>
        <p:spPr>
          <a:xfrm>
            <a:off x="4179589" y="595010"/>
            <a:ext cx="2496200" cy="2497849"/>
          </a:xfrm>
          <a:prstGeom prst="ellipse">
            <a:avLst/>
          </a:prstGeom>
        </p:spPr>
      </p:pic>
      <p:pic>
        <p:nvPicPr>
          <p:cNvPr id="11" name="Picture 10">
            <a:extLst>
              <a:ext uri="{FF2B5EF4-FFF2-40B4-BE49-F238E27FC236}">
                <a16:creationId xmlns:a16="http://schemas.microsoft.com/office/drawing/2014/main" id="{636FF23A-42FB-A541-B768-B6E967D1EA5A}"/>
              </a:ext>
            </a:extLst>
          </p:cNvPr>
          <p:cNvPicPr>
            <a:picLocks noChangeAspect="1"/>
          </p:cNvPicPr>
          <p:nvPr/>
        </p:nvPicPr>
        <p:blipFill>
          <a:blip r:embed="rId8">
            <a:extLst>
              <a:ext uri="{28A0092B-C50C-407E-A947-70E740481C1C}">
                <a14:useLocalDpi xmlns:a14="http://schemas.microsoft.com/office/drawing/2010/main" val="0"/>
              </a:ext>
            </a:extLst>
          </a:blip>
          <a:srcRect t="16771" b="16771"/>
          <a:stretch/>
        </p:blipFill>
        <p:spPr>
          <a:xfrm>
            <a:off x="4179589" y="3915442"/>
            <a:ext cx="2499780" cy="2498920"/>
          </a:xfrm>
          <a:prstGeom prst="ellipse">
            <a:avLst/>
          </a:prstGeom>
        </p:spPr>
      </p:pic>
      <p:pic>
        <p:nvPicPr>
          <p:cNvPr id="6" name="Picture 5">
            <a:extLst>
              <a:ext uri="{FF2B5EF4-FFF2-40B4-BE49-F238E27FC236}">
                <a16:creationId xmlns:a16="http://schemas.microsoft.com/office/drawing/2014/main" id="{53339AB0-AE58-AC5C-BC97-C2030E583E1E}"/>
              </a:ext>
            </a:extLst>
          </p:cNvPr>
          <p:cNvPicPr>
            <a:picLocks noChangeAspect="1"/>
          </p:cNvPicPr>
          <p:nvPr/>
        </p:nvPicPr>
        <p:blipFill>
          <a:blip r:embed="rId9">
            <a:extLst>
              <a:ext uri="{28A0092B-C50C-407E-A947-70E740481C1C}">
                <a14:useLocalDpi xmlns:a14="http://schemas.microsoft.com/office/drawing/2010/main" val="0"/>
              </a:ext>
            </a:extLst>
          </a:blip>
          <a:srcRect t="16375" b="16375"/>
          <a:stretch/>
        </p:blipFill>
        <p:spPr>
          <a:xfrm>
            <a:off x="6415828" y="2220707"/>
            <a:ext cx="2424343" cy="2445568"/>
          </a:xfrm>
          <a:prstGeom prst="ellipse">
            <a:avLst/>
          </a:prstGeom>
        </p:spPr>
      </p:pic>
      <p:sp>
        <p:nvSpPr>
          <p:cNvPr id="8" name="TextBox 7">
            <a:extLst>
              <a:ext uri="{FF2B5EF4-FFF2-40B4-BE49-F238E27FC236}">
                <a16:creationId xmlns:a16="http://schemas.microsoft.com/office/drawing/2014/main" id="{156391FA-62ED-EE04-B20C-E7F0B1F7F1AB}"/>
              </a:ext>
            </a:extLst>
          </p:cNvPr>
          <p:cNvSpPr txBox="1"/>
          <p:nvPr/>
        </p:nvSpPr>
        <p:spPr>
          <a:xfrm>
            <a:off x="9696745" y="3159628"/>
            <a:ext cx="2495255" cy="461665"/>
          </a:xfrm>
          <a:prstGeom prst="rect">
            <a:avLst/>
          </a:prstGeom>
          <a:noFill/>
        </p:spPr>
        <p:txBody>
          <a:bodyPr wrap="square" lIns="91440" tIns="45720" rIns="91440" bIns="45720" rtlCol="0" anchor="t">
            <a:spAutoFit/>
          </a:bodyPr>
          <a:lstStyle/>
          <a:p>
            <a:r>
              <a:rPr lang="en-GB" sz="2400" dirty="0">
                <a:solidFill>
                  <a:srgbClr val="525E93"/>
                </a:solidFill>
              </a:rPr>
              <a:t>Police</a:t>
            </a:r>
            <a:r>
              <a:rPr lang="en-GB" sz="2400" dirty="0">
                <a:solidFill>
                  <a:srgbClr val="525E93"/>
                </a:solidFill>
                <a:cs typeface="Calibri"/>
              </a:rPr>
              <a:t> Officer</a:t>
            </a:r>
            <a:endParaRPr lang="en-US" dirty="0"/>
          </a:p>
        </p:txBody>
      </p:sp>
      <p:sp>
        <p:nvSpPr>
          <p:cNvPr id="9" name="Rectangle 8">
            <a:extLst>
              <a:ext uri="{FF2B5EF4-FFF2-40B4-BE49-F238E27FC236}">
                <a16:creationId xmlns:a16="http://schemas.microsoft.com/office/drawing/2014/main" id="{9359E999-90AA-0AD6-D998-09B0610C2EFD}"/>
              </a:ext>
            </a:extLst>
          </p:cNvPr>
          <p:cNvSpPr/>
          <p:nvPr/>
        </p:nvSpPr>
        <p:spPr>
          <a:xfrm>
            <a:off x="9736850" y="4027373"/>
            <a:ext cx="2747142" cy="369332"/>
          </a:xfrm>
          <a:prstGeom prst="rect">
            <a:avLst/>
          </a:prstGeom>
        </p:spPr>
        <p:txBody>
          <a:bodyPr wrap="square" lIns="91440" tIns="45720" rIns="91440" bIns="45720" anchor="t">
            <a:spAutoFit/>
          </a:bodyPr>
          <a:lstStyle/>
          <a:p>
            <a:r>
              <a:rPr lang="en-GB" dirty="0">
                <a:solidFill>
                  <a:schemeClr val="tx2"/>
                </a:solidFill>
                <a:hlinkClick r:id="rId10">
                  <a:extLst>
                    <a:ext uri="{A12FA001-AC4F-418D-AE19-62706E023703}">
                      <ahyp:hlinkClr xmlns:ahyp="http://schemas.microsoft.com/office/drawing/2018/hyperlinkcolor" val="tx"/>
                    </a:ext>
                  </a:extLst>
                </a:hlinkClick>
              </a:rPr>
              <a:t>icould case study</a:t>
            </a:r>
            <a:endParaRPr lang="en-GB" dirty="0">
              <a:solidFill>
                <a:schemeClr val="tx2"/>
              </a:solidFill>
              <a:cs typeface="Calibri"/>
              <a:hlinkClick r:id="rId10">
                <a:extLst>
                  <a:ext uri="{A12FA001-AC4F-418D-AE19-62706E023703}">
                    <ahyp:hlinkClr xmlns:ahyp="http://schemas.microsoft.com/office/drawing/2018/hyperlinkcolor" val="tx"/>
                  </a:ext>
                </a:extLst>
              </a:hlinkClick>
            </a:endParaRPr>
          </a:p>
        </p:txBody>
      </p:sp>
      <p:pic>
        <p:nvPicPr>
          <p:cNvPr id="12" name="Picture 11">
            <a:extLst>
              <a:ext uri="{FF2B5EF4-FFF2-40B4-BE49-F238E27FC236}">
                <a16:creationId xmlns:a16="http://schemas.microsoft.com/office/drawing/2014/main" id="{2893BF09-4CE4-D94C-87F9-E86C1A52EC8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911156" y="5259230"/>
            <a:ext cx="716726" cy="673100"/>
          </a:xfrm>
          <a:prstGeom prst="rect">
            <a:avLst/>
          </a:prstGeom>
        </p:spPr>
      </p:pic>
      <p:pic>
        <p:nvPicPr>
          <p:cNvPr id="20" name="Picture 19">
            <a:extLst>
              <a:ext uri="{FF2B5EF4-FFF2-40B4-BE49-F238E27FC236}">
                <a16:creationId xmlns:a16="http://schemas.microsoft.com/office/drawing/2014/main" id="{4BC1FE30-C293-2E43-A22A-F6B768DB2FE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979514" y="3091352"/>
            <a:ext cx="716726" cy="673100"/>
          </a:xfrm>
          <a:prstGeom prst="rect">
            <a:avLst/>
          </a:prstGeom>
        </p:spPr>
      </p:pic>
      <p:pic>
        <p:nvPicPr>
          <p:cNvPr id="21" name="Picture 20">
            <a:extLst>
              <a:ext uri="{FF2B5EF4-FFF2-40B4-BE49-F238E27FC236}">
                <a16:creationId xmlns:a16="http://schemas.microsoft.com/office/drawing/2014/main" id="{7AE2401F-7D24-D64F-80FC-15F8A5E8E56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823133" y="938602"/>
            <a:ext cx="716726" cy="673100"/>
          </a:xfrm>
          <a:prstGeom prst="rect">
            <a:avLst/>
          </a:prstGeom>
        </p:spPr>
      </p:pic>
      <p:sp>
        <p:nvSpPr>
          <p:cNvPr id="10" name="Rectangle 9">
            <a:extLst>
              <a:ext uri="{FF2B5EF4-FFF2-40B4-BE49-F238E27FC236}">
                <a16:creationId xmlns:a16="http://schemas.microsoft.com/office/drawing/2014/main" id="{01298FB2-44CA-DDDC-6DFE-9410E530E017}"/>
              </a:ext>
            </a:extLst>
          </p:cNvPr>
          <p:cNvSpPr/>
          <p:nvPr/>
        </p:nvSpPr>
        <p:spPr>
          <a:xfrm>
            <a:off x="9689958" y="3577731"/>
            <a:ext cx="2747142" cy="369332"/>
          </a:xfrm>
          <a:prstGeom prst="rect">
            <a:avLst/>
          </a:prstGeom>
        </p:spPr>
        <p:txBody>
          <a:bodyPr wrap="square" lIns="91440" tIns="45720" rIns="91440" bIns="45720" anchor="t">
            <a:spAutoFit/>
          </a:bodyPr>
          <a:lstStyle/>
          <a:p>
            <a:r>
              <a:rPr lang="en-GB" dirty="0">
                <a:solidFill>
                  <a:schemeClr val="tx2"/>
                </a:solidFill>
                <a:hlinkClick r:id="rId12">
                  <a:extLst>
                    <a:ext uri="{A12FA001-AC4F-418D-AE19-62706E023703}">
                      <ahyp:hlinkClr xmlns:ahyp="http://schemas.microsoft.com/office/drawing/2018/hyperlinkcolor" val="tx"/>
                    </a:ext>
                  </a:extLst>
                </a:hlinkClick>
              </a:rPr>
              <a:t>BBC Bitesize case study</a:t>
            </a:r>
          </a:p>
        </p:txBody>
      </p:sp>
      <p:sp>
        <p:nvSpPr>
          <p:cNvPr id="14" name="Rectangle 13">
            <a:extLst>
              <a:ext uri="{FF2B5EF4-FFF2-40B4-BE49-F238E27FC236}">
                <a16:creationId xmlns:a16="http://schemas.microsoft.com/office/drawing/2014/main" id="{F3B3AED7-AA6A-4D41-A7F7-7BA045D5C0D4}"/>
              </a:ext>
            </a:extLst>
          </p:cNvPr>
          <p:cNvSpPr/>
          <p:nvPr/>
        </p:nvSpPr>
        <p:spPr>
          <a:xfrm>
            <a:off x="8568108" y="1860725"/>
            <a:ext cx="2405467" cy="369332"/>
          </a:xfrm>
          <a:prstGeom prst="rect">
            <a:avLst/>
          </a:prstGeom>
        </p:spPr>
        <p:txBody>
          <a:bodyPr wrap="none" lIns="91440" tIns="45720" rIns="91440" bIns="45720" anchor="t">
            <a:spAutoFit/>
          </a:bodyPr>
          <a:lstStyle/>
          <a:p>
            <a:r>
              <a:rPr lang="en-GB" dirty="0">
                <a:solidFill>
                  <a:schemeClr val="tx2"/>
                </a:solidFill>
                <a:hlinkClick r:id="rId13">
                  <a:extLst>
                    <a:ext uri="{A12FA001-AC4F-418D-AE19-62706E023703}">
                      <ahyp:hlinkClr xmlns:ahyp="http://schemas.microsoft.com/office/drawing/2018/hyperlinkcolor" val="tx"/>
                    </a:ext>
                  </a:extLst>
                </a:hlinkClick>
              </a:rPr>
              <a:t>BBC Bitesize case study</a:t>
            </a:r>
            <a:r>
              <a:rPr lang="en-GB" dirty="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178630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FD8B710-3E47-B543-A97F-5B5F355CAF87}"/>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18696" b="18696"/>
          <a:stretch/>
        </p:blipFill>
        <p:spPr>
          <a:xfrm>
            <a:off x="4822432" y="-1"/>
            <a:ext cx="2705100" cy="1444155"/>
          </a:xfrm>
          <a:prstGeom prst="rect">
            <a:avLst/>
          </a:prstGeom>
        </p:spPr>
      </p:pic>
      <p:sp>
        <p:nvSpPr>
          <p:cNvPr id="19" name="TextBox 18">
            <a:extLst>
              <a:ext uri="{FF2B5EF4-FFF2-40B4-BE49-F238E27FC236}">
                <a16:creationId xmlns:a16="http://schemas.microsoft.com/office/drawing/2014/main" id="{32DEFFB8-F0C4-2B46-B7E0-DD755B6F0354}"/>
              </a:ext>
            </a:extLst>
          </p:cNvPr>
          <p:cNvSpPr txBox="1"/>
          <p:nvPr/>
        </p:nvSpPr>
        <p:spPr>
          <a:xfrm>
            <a:off x="9310272" y="1257355"/>
            <a:ext cx="2699694" cy="369332"/>
          </a:xfrm>
          <a:prstGeom prst="rect">
            <a:avLst/>
          </a:prstGeom>
          <a:noFill/>
        </p:spPr>
        <p:txBody>
          <a:bodyPr wrap="square" lIns="91440" tIns="45720" rIns="91440" bIns="45720" rtlCol="0" anchor="t">
            <a:spAutoFit/>
          </a:bodyPr>
          <a:lstStyle/>
          <a:p>
            <a:r>
              <a:rPr lang="en-GB" dirty="0">
                <a:solidFill>
                  <a:srgbClr val="525E93"/>
                </a:solidFill>
                <a:cs typeface="Calibri"/>
              </a:rPr>
              <a:t>MP</a:t>
            </a:r>
          </a:p>
        </p:txBody>
      </p:sp>
      <p:sp>
        <p:nvSpPr>
          <p:cNvPr id="22" name="TextBox 21">
            <a:extLst>
              <a:ext uri="{FF2B5EF4-FFF2-40B4-BE49-F238E27FC236}">
                <a16:creationId xmlns:a16="http://schemas.microsoft.com/office/drawing/2014/main" id="{C23FB12C-B72F-BC40-910D-7BFD2D7DA702}"/>
              </a:ext>
            </a:extLst>
          </p:cNvPr>
          <p:cNvSpPr txBox="1"/>
          <p:nvPr/>
        </p:nvSpPr>
        <p:spPr>
          <a:xfrm>
            <a:off x="9153960" y="4672023"/>
            <a:ext cx="2917285" cy="461665"/>
          </a:xfrm>
          <a:prstGeom prst="rect">
            <a:avLst/>
          </a:prstGeom>
          <a:noFill/>
        </p:spPr>
        <p:txBody>
          <a:bodyPr wrap="square" lIns="91440" tIns="45720" rIns="91440" bIns="45720" rtlCol="0" anchor="t">
            <a:spAutoFit/>
          </a:bodyPr>
          <a:lstStyle/>
          <a:p>
            <a:r>
              <a:rPr lang="en-GB" sz="2400" dirty="0">
                <a:solidFill>
                  <a:srgbClr val="525E93"/>
                </a:solidFill>
              </a:rPr>
              <a:t>Newspaper Journalist</a:t>
            </a:r>
            <a:endParaRPr lang="en-GB" sz="2400" dirty="0">
              <a:solidFill>
                <a:srgbClr val="525E93"/>
              </a:solidFill>
              <a:cs typeface="Calibri"/>
            </a:endParaRPr>
          </a:p>
        </p:txBody>
      </p:sp>
      <p:sp>
        <p:nvSpPr>
          <p:cNvPr id="25" name="TextBox 24">
            <a:extLst>
              <a:ext uri="{FF2B5EF4-FFF2-40B4-BE49-F238E27FC236}">
                <a16:creationId xmlns:a16="http://schemas.microsoft.com/office/drawing/2014/main" id="{3B74ACDC-75AA-3A42-8F50-E8145BEB3AE5}"/>
              </a:ext>
            </a:extLst>
          </p:cNvPr>
          <p:cNvSpPr txBox="1"/>
          <p:nvPr/>
        </p:nvSpPr>
        <p:spPr>
          <a:xfrm>
            <a:off x="7527532" y="2955529"/>
            <a:ext cx="3426733" cy="461665"/>
          </a:xfrm>
          <a:prstGeom prst="rect">
            <a:avLst/>
          </a:prstGeom>
          <a:noFill/>
        </p:spPr>
        <p:txBody>
          <a:bodyPr wrap="square" lIns="91440" tIns="45720" rIns="91440" bIns="45720" rtlCol="0" anchor="t">
            <a:spAutoFit/>
          </a:bodyPr>
          <a:lstStyle/>
          <a:p>
            <a:r>
              <a:rPr lang="en-GB" sz="2400" dirty="0">
                <a:solidFill>
                  <a:srgbClr val="525E93"/>
                </a:solidFill>
              </a:rPr>
              <a:t>Coroner's Office</a:t>
            </a:r>
            <a:endParaRPr lang="en-US">
              <a:solidFill>
                <a:srgbClr val="525E93"/>
              </a:solidFill>
            </a:endParaRPr>
          </a:p>
        </p:txBody>
      </p:sp>
      <p:sp>
        <p:nvSpPr>
          <p:cNvPr id="29" name="TextBox 28">
            <a:extLst>
              <a:ext uri="{FF2B5EF4-FFF2-40B4-BE49-F238E27FC236}">
                <a16:creationId xmlns:a16="http://schemas.microsoft.com/office/drawing/2014/main" id="{789EA8A2-73E0-7A4F-8913-A190CAB87A11}"/>
              </a:ext>
            </a:extLst>
          </p:cNvPr>
          <p:cNvSpPr txBox="1"/>
          <p:nvPr/>
        </p:nvSpPr>
        <p:spPr>
          <a:xfrm>
            <a:off x="7527532" y="3388070"/>
            <a:ext cx="2352567" cy="369332"/>
          </a:xfrm>
          <a:prstGeom prst="rect">
            <a:avLst/>
          </a:prstGeom>
          <a:noFill/>
        </p:spPr>
        <p:txBody>
          <a:bodyPr wrap="none" lIns="91440" tIns="45720" rIns="91440" bIns="45720" rtlCol="0" anchor="t">
            <a:spAutoFit/>
          </a:bodyPr>
          <a:lstStyle/>
          <a:p>
            <a:r>
              <a:rPr lang="en-GB" dirty="0">
                <a:solidFill>
                  <a:schemeClr val="tx2"/>
                </a:solidFill>
                <a:hlinkClick r:id="rId4">
                  <a:extLst>
                    <a:ext uri="{A12FA001-AC4F-418D-AE19-62706E023703}">
                      <ahyp:hlinkClr xmlns:ahyp="http://schemas.microsoft.com/office/drawing/2018/hyperlinkcolor" val="tx"/>
                    </a:ext>
                  </a:extLst>
                </a:hlinkClick>
              </a:rPr>
              <a:t>BBC Bitesize case study</a:t>
            </a:r>
            <a:endParaRPr lang="en-US" dirty="0">
              <a:solidFill>
                <a:schemeClr val="tx2"/>
              </a:solidFill>
              <a:cs typeface="Calibri" panose="020F0502020204030204"/>
              <a:hlinkClick r:id="rId4">
                <a:extLst>
                  <a:ext uri="{A12FA001-AC4F-418D-AE19-62706E023703}">
                    <ahyp:hlinkClr xmlns:ahyp="http://schemas.microsoft.com/office/drawing/2018/hyperlinkcolor" val="tx"/>
                  </a:ext>
                </a:extLst>
              </a:hlinkClick>
            </a:endParaRPr>
          </a:p>
        </p:txBody>
      </p:sp>
      <p:pic>
        <p:nvPicPr>
          <p:cNvPr id="11" name="Picture 10">
            <a:extLst>
              <a:ext uri="{FF2B5EF4-FFF2-40B4-BE49-F238E27FC236}">
                <a16:creationId xmlns:a16="http://schemas.microsoft.com/office/drawing/2014/main" id="{37DFAF30-422B-F340-9CD1-E6D8BC407EBD}"/>
              </a:ext>
            </a:extLst>
          </p:cNvPr>
          <p:cNvPicPr>
            <a:picLocks noChangeAspect="1"/>
          </p:cNvPicPr>
          <p:nvPr/>
        </p:nvPicPr>
        <p:blipFill>
          <a:blip r:embed="rId5">
            <a:extLst>
              <a:ext uri="{28A0092B-C50C-407E-A947-70E740481C1C}">
                <a14:useLocalDpi xmlns:a14="http://schemas.microsoft.com/office/drawing/2010/main" val="0"/>
              </a:ext>
            </a:extLst>
          </a:blip>
          <a:srcRect l="16631" r="16631"/>
          <a:stretch/>
        </p:blipFill>
        <p:spPr>
          <a:xfrm>
            <a:off x="5990513" y="4116775"/>
            <a:ext cx="2500452" cy="2498129"/>
          </a:xfrm>
          <a:prstGeom prst="ellipse">
            <a:avLst/>
          </a:prstGeom>
        </p:spPr>
      </p:pic>
      <p:pic>
        <p:nvPicPr>
          <p:cNvPr id="18" name="Picture 17">
            <a:extLst>
              <a:ext uri="{FF2B5EF4-FFF2-40B4-BE49-F238E27FC236}">
                <a16:creationId xmlns:a16="http://schemas.microsoft.com/office/drawing/2014/main" id="{56C5D0DE-2357-3746-A939-D132426D289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593378" y="1069650"/>
            <a:ext cx="716726" cy="673100"/>
          </a:xfrm>
          <a:prstGeom prst="rect">
            <a:avLst/>
          </a:prstGeom>
        </p:spPr>
      </p:pic>
      <p:pic>
        <p:nvPicPr>
          <p:cNvPr id="20" name="Picture 19">
            <a:extLst>
              <a:ext uri="{FF2B5EF4-FFF2-40B4-BE49-F238E27FC236}">
                <a16:creationId xmlns:a16="http://schemas.microsoft.com/office/drawing/2014/main" id="{BEF1F7A6-5BCF-6246-BF53-2EC7A6EB83F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49142" y="2880971"/>
            <a:ext cx="716726" cy="673100"/>
          </a:xfrm>
          <a:prstGeom prst="rect">
            <a:avLst/>
          </a:prstGeom>
        </p:spPr>
      </p:pic>
      <p:pic>
        <p:nvPicPr>
          <p:cNvPr id="21" name="Picture 20">
            <a:extLst>
              <a:ext uri="{FF2B5EF4-FFF2-40B4-BE49-F238E27FC236}">
                <a16:creationId xmlns:a16="http://schemas.microsoft.com/office/drawing/2014/main" id="{799B216A-A119-5A4A-B69B-7C912FE5D2C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518595" y="4593645"/>
            <a:ext cx="716726" cy="673100"/>
          </a:xfrm>
          <a:prstGeom prst="rect">
            <a:avLst/>
          </a:prstGeom>
        </p:spPr>
      </p:pic>
      <p:pic>
        <p:nvPicPr>
          <p:cNvPr id="32" name="Picture 31">
            <a:extLst>
              <a:ext uri="{FF2B5EF4-FFF2-40B4-BE49-F238E27FC236}">
                <a16:creationId xmlns:a16="http://schemas.microsoft.com/office/drawing/2014/main" id="{B0D753C0-7B3A-BE4F-8239-8750263037F3}"/>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6862" b="6862"/>
          <a:stretch/>
        </p:blipFill>
        <p:spPr>
          <a:xfrm>
            <a:off x="3531514" y="4867925"/>
            <a:ext cx="2705100" cy="1990075"/>
          </a:xfrm>
          <a:prstGeom prst="rect">
            <a:avLst/>
          </a:prstGeom>
        </p:spPr>
      </p:pic>
      <p:pic>
        <p:nvPicPr>
          <p:cNvPr id="6" name="Picture 5">
            <a:extLst>
              <a:ext uri="{FF2B5EF4-FFF2-40B4-BE49-F238E27FC236}">
                <a16:creationId xmlns:a16="http://schemas.microsoft.com/office/drawing/2014/main" id="{7B7D204F-FFD1-E14A-A416-FC0F8671D1DD}"/>
              </a:ext>
            </a:extLst>
          </p:cNvPr>
          <p:cNvPicPr>
            <a:picLocks/>
          </p:cNvPicPr>
          <p:nvPr/>
        </p:nvPicPr>
        <p:blipFill>
          <a:blip r:embed="rId7">
            <a:extLst>
              <a:ext uri="{28A0092B-C50C-407E-A947-70E740481C1C}">
                <a14:useLocalDpi xmlns:a14="http://schemas.microsoft.com/office/drawing/2010/main" val="0"/>
              </a:ext>
            </a:extLst>
          </a:blip>
          <a:srcRect l="16800" r="16800"/>
          <a:stretch/>
        </p:blipFill>
        <p:spPr>
          <a:xfrm>
            <a:off x="5990513" y="210254"/>
            <a:ext cx="2494168" cy="2494870"/>
          </a:xfrm>
          <a:prstGeom prst="ellipse">
            <a:avLst/>
          </a:prstGeom>
        </p:spPr>
      </p:pic>
      <p:pic>
        <p:nvPicPr>
          <p:cNvPr id="9" name="Picture 8">
            <a:extLst>
              <a:ext uri="{FF2B5EF4-FFF2-40B4-BE49-F238E27FC236}">
                <a16:creationId xmlns:a16="http://schemas.microsoft.com/office/drawing/2014/main" id="{EEB9F6F6-0F13-2A45-9B56-9B41C3BF5EC9}"/>
              </a:ext>
            </a:extLst>
          </p:cNvPr>
          <p:cNvPicPr>
            <a:picLocks noChangeAspect="1"/>
          </p:cNvPicPr>
          <p:nvPr/>
        </p:nvPicPr>
        <p:blipFill>
          <a:blip r:embed="rId8">
            <a:extLst>
              <a:ext uri="{28A0092B-C50C-407E-A947-70E740481C1C}">
                <a14:useLocalDpi xmlns:a14="http://schemas.microsoft.com/office/drawing/2010/main" val="0"/>
              </a:ext>
            </a:extLst>
          </a:blip>
          <a:srcRect t="16725" b="16725"/>
          <a:stretch/>
        </p:blipFill>
        <p:spPr>
          <a:xfrm>
            <a:off x="3983485" y="2188236"/>
            <a:ext cx="2494167" cy="2489830"/>
          </a:xfrm>
          <a:prstGeom prst="ellipse">
            <a:avLst/>
          </a:prstGeom>
        </p:spPr>
      </p:pic>
      <p:sp>
        <p:nvSpPr>
          <p:cNvPr id="23" name="Rectangle 22">
            <a:extLst>
              <a:ext uri="{FF2B5EF4-FFF2-40B4-BE49-F238E27FC236}">
                <a16:creationId xmlns:a16="http://schemas.microsoft.com/office/drawing/2014/main" id="{C09DD0F1-9FFC-FB23-B65F-4676B6C5970B}"/>
              </a:ext>
            </a:extLst>
          </p:cNvPr>
          <p:cNvSpPr/>
          <p:nvPr/>
        </p:nvSpPr>
        <p:spPr>
          <a:xfrm>
            <a:off x="9311004" y="1598475"/>
            <a:ext cx="1808829" cy="369332"/>
          </a:xfrm>
          <a:prstGeom prst="rect">
            <a:avLst/>
          </a:prstGeom>
        </p:spPr>
        <p:txBody>
          <a:bodyPr wrap="none" lIns="91440" tIns="45720" rIns="91440" bIns="45720" anchor="t">
            <a:spAutoFit/>
          </a:bodyPr>
          <a:lstStyle/>
          <a:p>
            <a:r>
              <a:rPr lang="en-GB" dirty="0">
                <a:solidFill>
                  <a:schemeClr val="tx2"/>
                </a:solidFill>
                <a:hlinkClick r:id="rId9">
                  <a:extLst>
                    <a:ext uri="{A12FA001-AC4F-418D-AE19-62706E023703}">
                      <ahyp:hlinkClr xmlns:ahyp="http://schemas.microsoft.com/office/drawing/2018/hyperlinkcolor" val="tx"/>
                    </a:ext>
                  </a:extLst>
                </a:hlinkClick>
              </a:rPr>
              <a:t>icould case study</a:t>
            </a:r>
            <a:endParaRPr lang="en-US" dirty="0">
              <a:solidFill>
                <a:schemeClr val="tx2"/>
              </a:solidFill>
            </a:endParaRPr>
          </a:p>
        </p:txBody>
      </p:sp>
      <p:sp>
        <p:nvSpPr>
          <p:cNvPr id="26" name="Rectangle 25">
            <a:extLst>
              <a:ext uri="{FF2B5EF4-FFF2-40B4-BE49-F238E27FC236}">
                <a16:creationId xmlns:a16="http://schemas.microsoft.com/office/drawing/2014/main" id="{9E0CEECA-0E0B-7194-4AC8-6A5B874E6FB0}"/>
              </a:ext>
            </a:extLst>
          </p:cNvPr>
          <p:cNvSpPr/>
          <p:nvPr/>
        </p:nvSpPr>
        <p:spPr>
          <a:xfrm>
            <a:off x="9162774" y="5919714"/>
            <a:ext cx="2122504" cy="369332"/>
          </a:xfrm>
          <a:prstGeom prst="rect">
            <a:avLst/>
          </a:prstGeom>
        </p:spPr>
        <p:txBody>
          <a:bodyPr wrap="none" lIns="91440" tIns="45720" rIns="91440" bIns="45720" anchor="t">
            <a:spAutoFit/>
          </a:bodyPr>
          <a:lstStyle/>
          <a:p>
            <a:r>
              <a:rPr lang="en-GB" dirty="0">
                <a:solidFill>
                  <a:schemeClr val="tx2"/>
                </a:solidFill>
                <a:hlinkClick r:id="rId10">
                  <a:extLst>
                    <a:ext uri="{A12FA001-AC4F-418D-AE19-62706E023703}">
                      <ahyp:hlinkClr xmlns:ahyp="http://schemas.microsoft.com/office/drawing/2018/hyperlinkcolor" val="tx"/>
                    </a:ext>
                  </a:extLst>
                </a:hlinkClick>
              </a:rPr>
              <a:t>Prospects case study</a:t>
            </a:r>
            <a:endParaRPr lang="en-US" dirty="0">
              <a:solidFill>
                <a:schemeClr val="tx2"/>
              </a:solidFill>
              <a:cs typeface="Calibri" panose="020F0502020204030204"/>
              <a:hlinkClick r:id="rId10">
                <a:extLst>
                  <a:ext uri="{A12FA001-AC4F-418D-AE19-62706E023703}">
                    <ahyp:hlinkClr xmlns:ahyp="http://schemas.microsoft.com/office/drawing/2018/hyperlinkcolor" val="tx"/>
                  </a:ext>
                </a:extLst>
              </a:hlinkClick>
            </a:endParaRPr>
          </a:p>
        </p:txBody>
      </p:sp>
      <p:sp>
        <p:nvSpPr>
          <p:cNvPr id="7" name="Rectangle 6">
            <a:extLst>
              <a:ext uri="{FF2B5EF4-FFF2-40B4-BE49-F238E27FC236}">
                <a16:creationId xmlns:a16="http://schemas.microsoft.com/office/drawing/2014/main" id="{028D702A-5520-DC45-F3CF-2B1624058159}"/>
              </a:ext>
            </a:extLst>
          </p:cNvPr>
          <p:cNvSpPr/>
          <p:nvPr/>
        </p:nvSpPr>
        <p:spPr>
          <a:xfrm>
            <a:off x="9311002" y="1997059"/>
            <a:ext cx="1808829" cy="369332"/>
          </a:xfrm>
          <a:prstGeom prst="rect">
            <a:avLst/>
          </a:prstGeom>
        </p:spPr>
        <p:txBody>
          <a:bodyPr wrap="none" lIns="91440" tIns="45720" rIns="91440" bIns="45720" anchor="t">
            <a:spAutoFit/>
          </a:bodyPr>
          <a:lstStyle/>
          <a:p>
            <a:r>
              <a:rPr lang="en-GB" dirty="0">
                <a:solidFill>
                  <a:schemeClr val="tx2"/>
                </a:solidFill>
                <a:hlinkClick r:id="rId11">
                  <a:extLst>
                    <a:ext uri="{A12FA001-AC4F-418D-AE19-62706E023703}">
                      <ahyp:hlinkClr xmlns:ahyp="http://schemas.microsoft.com/office/drawing/2018/hyperlinkcolor" val="tx"/>
                    </a:ext>
                  </a:extLst>
                </a:hlinkClick>
              </a:rPr>
              <a:t>icould case study</a:t>
            </a:r>
            <a:endParaRPr lang="en-US" dirty="0">
              <a:solidFill>
                <a:schemeClr val="tx2"/>
              </a:solidFill>
              <a:hlinkClick r:id="rId11">
                <a:extLst>
                  <a:ext uri="{A12FA001-AC4F-418D-AE19-62706E023703}">
                    <ahyp:hlinkClr xmlns:ahyp="http://schemas.microsoft.com/office/drawing/2018/hyperlinkcolor" val="tx"/>
                  </a:ext>
                </a:extLst>
              </a:hlinkClick>
            </a:endParaRPr>
          </a:p>
        </p:txBody>
      </p:sp>
      <p:sp>
        <p:nvSpPr>
          <p:cNvPr id="8" name="Rectangle 7">
            <a:extLst>
              <a:ext uri="{FF2B5EF4-FFF2-40B4-BE49-F238E27FC236}">
                <a16:creationId xmlns:a16="http://schemas.microsoft.com/office/drawing/2014/main" id="{021294A4-0EB8-F161-C58B-B9592021D8CC}"/>
              </a:ext>
            </a:extLst>
          </p:cNvPr>
          <p:cNvSpPr/>
          <p:nvPr/>
        </p:nvSpPr>
        <p:spPr>
          <a:xfrm>
            <a:off x="9311003" y="2383921"/>
            <a:ext cx="2352567" cy="369332"/>
          </a:xfrm>
          <a:prstGeom prst="rect">
            <a:avLst/>
          </a:prstGeom>
        </p:spPr>
        <p:txBody>
          <a:bodyPr wrap="none" lIns="91440" tIns="45720" rIns="91440" bIns="45720" anchor="t">
            <a:spAutoFit/>
          </a:bodyPr>
          <a:lstStyle/>
          <a:p>
            <a:r>
              <a:rPr lang="en-GB" dirty="0">
                <a:solidFill>
                  <a:schemeClr val="tx2"/>
                </a:solidFill>
                <a:hlinkClick r:id="rId12">
                  <a:extLst>
                    <a:ext uri="{A12FA001-AC4F-418D-AE19-62706E023703}">
                      <ahyp:hlinkClr xmlns:ahyp="http://schemas.microsoft.com/office/drawing/2018/hyperlinkcolor" val="tx"/>
                    </a:ext>
                  </a:extLst>
                </a:hlinkClick>
              </a:rPr>
              <a:t>BBC Bitesize case study</a:t>
            </a:r>
            <a:endParaRPr lang="en-GB">
              <a:solidFill>
                <a:schemeClr val="tx2"/>
              </a:solidFill>
              <a:cs typeface="Calibri"/>
              <a:hlinkClick r:id="rId12">
                <a:extLst>
                  <a:ext uri="{A12FA001-AC4F-418D-AE19-62706E023703}">
                    <ahyp:hlinkClr xmlns:ahyp="http://schemas.microsoft.com/office/drawing/2018/hyperlinkcolor" val="tx"/>
                  </a:ext>
                </a:extLst>
              </a:hlinkClick>
            </a:endParaRPr>
          </a:p>
        </p:txBody>
      </p:sp>
      <p:sp>
        <p:nvSpPr>
          <p:cNvPr id="10" name="TextBox 9">
            <a:extLst>
              <a:ext uri="{FF2B5EF4-FFF2-40B4-BE49-F238E27FC236}">
                <a16:creationId xmlns:a16="http://schemas.microsoft.com/office/drawing/2014/main" id="{74F811A2-494F-6474-3C45-15FFFEF2B99F}"/>
              </a:ext>
            </a:extLst>
          </p:cNvPr>
          <p:cNvSpPr txBox="1"/>
          <p:nvPr/>
        </p:nvSpPr>
        <p:spPr>
          <a:xfrm>
            <a:off x="9157039" y="5076193"/>
            <a:ext cx="2352567" cy="369332"/>
          </a:xfrm>
          <a:prstGeom prst="rect">
            <a:avLst/>
          </a:prstGeom>
          <a:noFill/>
        </p:spPr>
        <p:txBody>
          <a:bodyPr wrap="none" lIns="91440" tIns="45720" rIns="91440" bIns="45720" rtlCol="0" anchor="t">
            <a:spAutoFit/>
          </a:bodyPr>
          <a:lstStyle/>
          <a:p>
            <a:r>
              <a:rPr lang="en-GB" dirty="0">
                <a:solidFill>
                  <a:schemeClr val="tx2"/>
                </a:solidFill>
                <a:hlinkClick r:id="rId13">
                  <a:extLst>
                    <a:ext uri="{A12FA001-AC4F-418D-AE19-62706E023703}">
                      <ahyp:hlinkClr xmlns:ahyp="http://schemas.microsoft.com/office/drawing/2018/hyperlinkcolor" val="tx"/>
                    </a:ext>
                  </a:extLst>
                </a:hlinkClick>
              </a:rPr>
              <a:t>BBC Bitesize case study</a:t>
            </a:r>
            <a:endParaRPr lang="en-US" dirty="0">
              <a:solidFill>
                <a:schemeClr val="tx2"/>
              </a:solidFill>
              <a:cs typeface="Calibri" panose="020F0502020204030204"/>
              <a:hlinkClick r:id="rId13">
                <a:extLst>
                  <a:ext uri="{A12FA001-AC4F-418D-AE19-62706E023703}">
                    <ahyp:hlinkClr xmlns:ahyp="http://schemas.microsoft.com/office/drawing/2018/hyperlinkcolor" val="tx"/>
                  </a:ext>
                </a:extLst>
              </a:hlinkClick>
            </a:endParaRPr>
          </a:p>
        </p:txBody>
      </p:sp>
      <p:sp>
        <p:nvSpPr>
          <p:cNvPr id="12" name="TextBox 11">
            <a:extLst>
              <a:ext uri="{FF2B5EF4-FFF2-40B4-BE49-F238E27FC236}">
                <a16:creationId xmlns:a16="http://schemas.microsoft.com/office/drawing/2014/main" id="{2D00B354-1861-B5C8-2558-42C24A1B0B23}"/>
              </a:ext>
            </a:extLst>
          </p:cNvPr>
          <p:cNvSpPr txBox="1"/>
          <p:nvPr/>
        </p:nvSpPr>
        <p:spPr>
          <a:xfrm>
            <a:off x="9157039" y="5486499"/>
            <a:ext cx="2352567" cy="369332"/>
          </a:xfrm>
          <a:prstGeom prst="rect">
            <a:avLst/>
          </a:prstGeom>
          <a:noFill/>
        </p:spPr>
        <p:txBody>
          <a:bodyPr wrap="none" lIns="91440" tIns="45720" rIns="91440" bIns="45720" rtlCol="0" anchor="t">
            <a:spAutoFit/>
          </a:bodyPr>
          <a:lstStyle/>
          <a:p>
            <a:r>
              <a:rPr lang="en-GB" dirty="0">
                <a:solidFill>
                  <a:schemeClr val="tx2"/>
                </a:solidFill>
                <a:hlinkClick r:id="rId14">
                  <a:extLst>
                    <a:ext uri="{A12FA001-AC4F-418D-AE19-62706E023703}">
                      <ahyp:hlinkClr xmlns:ahyp="http://schemas.microsoft.com/office/drawing/2018/hyperlinkcolor" val="tx"/>
                    </a:ext>
                  </a:extLst>
                </a:hlinkClick>
              </a:rPr>
              <a:t>BBC Bitesize case study</a:t>
            </a:r>
            <a:endParaRPr lang="en-US" dirty="0">
              <a:solidFill>
                <a:schemeClr val="tx2"/>
              </a:solidFill>
              <a:cs typeface="Calibri" panose="020F0502020204030204"/>
              <a:hlinkClick r:id="rId14">
                <a:extLst>
                  <a:ext uri="{A12FA001-AC4F-418D-AE19-62706E023703}">
                    <ahyp:hlinkClr xmlns:ahyp="http://schemas.microsoft.com/office/drawing/2018/hyperlinkcolor" val="tx"/>
                  </a:ext>
                </a:extLst>
              </a:hlinkClick>
            </a:endParaRPr>
          </a:p>
        </p:txBody>
      </p:sp>
      <p:sp>
        <p:nvSpPr>
          <p:cNvPr id="5" name="TextBox 4">
            <a:extLst>
              <a:ext uri="{FF2B5EF4-FFF2-40B4-BE49-F238E27FC236}">
                <a16:creationId xmlns:a16="http://schemas.microsoft.com/office/drawing/2014/main" id="{48945863-DB80-CD84-CFA5-DC1646C6E750}"/>
              </a:ext>
            </a:extLst>
          </p:cNvPr>
          <p:cNvSpPr txBox="1"/>
          <p:nvPr/>
        </p:nvSpPr>
        <p:spPr>
          <a:xfrm>
            <a:off x="196653" y="1672527"/>
            <a:ext cx="2995863" cy="1200329"/>
          </a:xfrm>
          <a:prstGeom prst="rect">
            <a:avLst/>
          </a:prstGeom>
          <a:noFill/>
        </p:spPr>
        <p:txBody>
          <a:bodyPr wrap="square" lIns="91440" tIns="45720" rIns="91440" bIns="45720" rtlCol="0" anchor="t">
            <a:spAutoFit/>
          </a:bodyPr>
          <a:lstStyle/>
          <a:p>
            <a:r>
              <a:rPr lang="en-US" sz="3600" b="1" dirty="0">
                <a:solidFill>
                  <a:schemeClr val="tx2"/>
                </a:solidFill>
              </a:rPr>
              <a:t>Explore a career as a…</a:t>
            </a:r>
          </a:p>
        </p:txBody>
      </p:sp>
      <p:sp>
        <p:nvSpPr>
          <p:cNvPr id="14" name="TextBox 13">
            <a:extLst>
              <a:ext uri="{FF2B5EF4-FFF2-40B4-BE49-F238E27FC236}">
                <a16:creationId xmlns:a16="http://schemas.microsoft.com/office/drawing/2014/main" id="{F603394C-4EDD-588D-A740-8023AD200E6D}"/>
              </a:ext>
            </a:extLst>
          </p:cNvPr>
          <p:cNvSpPr txBox="1"/>
          <p:nvPr/>
        </p:nvSpPr>
        <p:spPr>
          <a:xfrm>
            <a:off x="196652" y="3087414"/>
            <a:ext cx="2646933" cy="2015936"/>
          </a:xfrm>
          <a:prstGeom prst="rect">
            <a:avLst/>
          </a:prstGeom>
          <a:noFill/>
        </p:spPr>
        <p:txBody>
          <a:bodyPr wrap="square" lIns="91440" tIns="45720" rIns="91440" bIns="45720" rtlCol="0" anchor="t">
            <a:spAutoFit/>
          </a:bodyPr>
          <a:lstStyle/>
          <a:p>
            <a:r>
              <a:rPr lang="en-GB" sz="2500" b="1" dirty="0">
                <a:solidFill>
                  <a:srgbClr val="525E93"/>
                </a:solidFill>
              </a:rPr>
              <a:t>Here are some example roles and careers linked to</a:t>
            </a:r>
            <a:endParaRPr lang="en-GB" sz="2500" b="1" u="sng" dirty="0">
              <a:solidFill>
                <a:srgbClr val="242523"/>
              </a:solidFill>
              <a:cs typeface="Calibri"/>
            </a:endParaRPr>
          </a:p>
          <a:p>
            <a:endParaRPr lang="en-GB" sz="2500" b="1" u="sng" dirty="0">
              <a:solidFill>
                <a:srgbClr val="525E93"/>
              </a:solidFill>
              <a:cs typeface="Calibri"/>
            </a:endParaRPr>
          </a:p>
          <a:p>
            <a:r>
              <a:rPr lang="en-GB" sz="2000" b="1" u="sng" dirty="0">
                <a:solidFill>
                  <a:schemeClr val="tx2"/>
                </a:solidFill>
                <a:hlinkClick r:id="rId15">
                  <a:extLst>
                    <a:ext uri="{A12FA001-AC4F-418D-AE19-62706E023703}">
                      <ahyp:hlinkClr xmlns:ahyp="http://schemas.microsoft.com/office/drawing/2018/hyperlinkcolor" val="tx"/>
                    </a:ext>
                  </a:extLst>
                </a:hlinkClick>
              </a:rPr>
              <a:t>Sociology</a:t>
            </a:r>
            <a:endParaRPr lang="en-GB" sz="2000" b="1" u="sng">
              <a:solidFill>
                <a:schemeClr val="tx2"/>
              </a:solidFill>
              <a:cs typeface="Calibri"/>
            </a:endParaRPr>
          </a:p>
        </p:txBody>
      </p:sp>
    </p:spTree>
    <p:extLst>
      <p:ext uri="{BB962C8B-B14F-4D97-AF65-F5344CB8AC3E}">
        <p14:creationId xmlns:p14="http://schemas.microsoft.com/office/powerpoint/2010/main" val="327950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24812E-F911-7847-B13C-AECDA1565763}"/>
              </a:ext>
            </a:extLst>
          </p:cNvPr>
          <p:cNvSpPr/>
          <p:nvPr/>
        </p:nvSpPr>
        <p:spPr>
          <a:xfrm>
            <a:off x="3947757" y="3591340"/>
            <a:ext cx="3728047"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526EAFF-5604-C24B-AAF5-C81392A0FA8D}"/>
              </a:ext>
            </a:extLst>
          </p:cNvPr>
          <p:cNvSpPr/>
          <p:nvPr/>
        </p:nvSpPr>
        <p:spPr>
          <a:xfrm>
            <a:off x="433136" y="3591340"/>
            <a:ext cx="3321763" cy="2743200"/>
          </a:xfrm>
          <a:prstGeom prst="rect">
            <a:avLst/>
          </a:prstGeom>
          <a:solidFill>
            <a:srgbClr val="525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F7930A-B75A-ED47-B671-F64D82EA86D6}"/>
              </a:ext>
            </a:extLst>
          </p:cNvPr>
          <p:cNvSpPr txBox="1"/>
          <p:nvPr/>
        </p:nvSpPr>
        <p:spPr>
          <a:xfrm>
            <a:off x="433136" y="1572459"/>
            <a:ext cx="6465205" cy="646331"/>
          </a:xfrm>
          <a:prstGeom prst="rect">
            <a:avLst/>
          </a:prstGeom>
          <a:noFill/>
        </p:spPr>
        <p:txBody>
          <a:bodyPr wrap="square" lIns="91440" tIns="45720" rIns="91440" bIns="45720" rtlCol="0" anchor="t">
            <a:spAutoFit/>
          </a:bodyPr>
          <a:lstStyle/>
          <a:p>
            <a:r>
              <a:rPr lang="en-US" sz="3600" b="1" dirty="0">
                <a:solidFill>
                  <a:schemeClr val="tx2"/>
                </a:solidFill>
              </a:rPr>
              <a:t>Discover more about the role</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418342"/>
            <a:ext cx="6643526" cy="707886"/>
          </a:xfrm>
          <a:prstGeom prst="rect">
            <a:avLst/>
          </a:prstGeom>
          <a:noFill/>
        </p:spPr>
        <p:txBody>
          <a:bodyPr wrap="square" lIns="91440" tIns="45720" rIns="91440" bIns="45720" rtlCol="0" anchor="t">
            <a:spAutoFit/>
          </a:bodyPr>
          <a:lstStyle/>
          <a:p>
            <a:r>
              <a:rPr lang="en-GB" sz="2000" dirty="0">
                <a:solidFill>
                  <a:schemeClr val="tx2"/>
                </a:solidFill>
              </a:rPr>
              <a:t>Explore careers using </a:t>
            </a:r>
            <a:r>
              <a:rPr lang="en-GB" sz="2000" dirty="0">
                <a:solidFill>
                  <a:schemeClr val="tx2"/>
                </a:solidFill>
                <a:hlinkClick r:id="rId3">
                  <a:extLst>
                    <a:ext uri="{A12FA001-AC4F-418D-AE19-62706E023703}">
                      <ahyp:hlinkClr xmlns:ahyp="http://schemas.microsoft.com/office/drawing/2018/hyperlinkcolor" val="tx"/>
                    </a:ext>
                  </a:extLst>
                </a:hlinkClick>
              </a:rPr>
              <a:t>National Careers Service </a:t>
            </a:r>
            <a:r>
              <a:rPr lang="en-GB" sz="2000" dirty="0">
                <a:solidFill>
                  <a:schemeClr val="tx2"/>
                </a:solidFill>
              </a:rPr>
              <a:t>and find out about what jobs involve and how they are right for you</a:t>
            </a:r>
          </a:p>
        </p:txBody>
      </p:sp>
      <p:sp>
        <p:nvSpPr>
          <p:cNvPr id="5" name="Rectangle 4">
            <a:extLst>
              <a:ext uri="{FF2B5EF4-FFF2-40B4-BE49-F238E27FC236}">
                <a16:creationId xmlns:a16="http://schemas.microsoft.com/office/drawing/2014/main" id="{3EF52478-F4E4-674F-83ED-41A1DFBAAF9D}"/>
              </a:ext>
            </a:extLst>
          </p:cNvPr>
          <p:cNvSpPr/>
          <p:nvPr/>
        </p:nvSpPr>
        <p:spPr>
          <a:xfrm>
            <a:off x="475309" y="3621759"/>
            <a:ext cx="3232309" cy="2708434"/>
          </a:xfrm>
          <a:prstGeom prst="rect">
            <a:avLst/>
          </a:prstGeom>
        </p:spPr>
        <p:txBody>
          <a:bodyPr wrap="square" lIns="91440" tIns="45720" rIns="91440" bIns="45720" anchor="t">
            <a:spAutoFit/>
          </a:bodyPr>
          <a:lstStyle/>
          <a:p>
            <a:r>
              <a:rPr lang="en-GB" b="1" dirty="0">
                <a:solidFill>
                  <a:schemeClr val="bg2"/>
                </a:solidFill>
              </a:rPr>
              <a:t>Includes:</a:t>
            </a:r>
            <a:endParaRPr lang="en-GB" dirty="0">
              <a:solidFill>
                <a:schemeClr val="bg2"/>
              </a:solidFill>
              <a:cs typeface="Calibri"/>
            </a:endParaRPr>
          </a:p>
          <a:p>
            <a:r>
              <a:rPr lang="en-GB" sz="800" dirty="0">
                <a:solidFill>
                  <a:schemeClr val="bg2"/>
                </a:solidFill>
              </a:rPr>
              <a:t>  </a:t>
            </a:r>
            <a:endParaRPr lang="en-GB" sz="800" dirty="0">
              <a:solidFill>
                <a:schemeClr val="bg2"/>
              </a:solidFill>
              <a:cs typeface="Calibri"/>
            </a:endParaRPr>
          </a:p>
          <a:p>
            <a:pPr marL="285750" indent="-285750">
              <a:buFont typeface="Arial" panose="020B0604020202020204" pitchFamily="34" charset="0"/>
              <a:buChar char="•"/>
            </a:pPr>
            <a:r>
              <a:rPr lang="en-GB" dirty="0">
                <a:solidFill>
                  <a:schemeClr val="bg2"/>
                </a:solidFill>
              </a:rPr>
              <a:t>Average salary</a:t>
            </a:r>
            <a:endParaRPr lang="en-GB" dirty="0">
              <a:solidFill>
                <a:schemeClr val="bg2"/>
              </a:solidFill>
              <a:cs typeface="Calibri"/>
            </a:endParaRPr>
          </a:p>
          <a:p>
            <a:pPr marL="285750" indent="-285750">
              <a:buFont typeface="Arial" panose="020B0604020202020204" pitchFamily="34" charset="0"/>
              <a:buChar char="•"/>
            </a:pPr>
            <a:r>
              <a:rPr lang="en-GB" dirty="0">
                <a:solidFill>
                  <a:schemeClr val="bg2"/>
                </a:solidFill>
              </a:rPr>
              <a:t>Typical hours</a:t>
            </a:r>
            <a:endParaRPr lang="en-GB" dirty="0">
              <a:solidFill>
                <a:schemeClr val="bg2"/>
              </a:solidFill>
              <a:cs typeface="Calibri"/>
            </a:endParaRPr>
          </a:p>
          <a:p>
            <a:pPr marL="285750" indent="-285750">
              <a:buFont typeface="Arial" panose="020B0604020202020204" pitchFamily="34" charset="0"/>
              <a:buChar char="•"/>
            </a:pPr>
            <a:r>
              <a:rPr lang="en-GB" dirty="0">
                <a:solidFill>
                  <a:schemeClr val="bg2"/>
                </a:solidFill>
              </a:rPr>
              <a:t>Work patterns</a:t>
            </a:r>
            <a:endParaRPr lang="en-GB" dirty="0">
              <a:solidFill>
                <a:schemeClr val="bg2"/>
              </a:solidFill>
              <a:cs typeface="Calibri"/>
            </a:endParaRPr>
          </a:p>
          <a:p>
            <a:pPr marL="285750" indent="-285750">
              <a:buFont typeface="Arial" panose="020B0604020202020204" pitchFamily="34" charset="0"/>
              <a:buChar char="•"/>
            </a:pPr>
            <a:r>
              <a:rPr lang="en-GB" dirty="0">
                <a:solidFill>
                  <a:schemeClr val="bg2"/>
                </a:solidFill>
              </a:rPr>
              <a:t>Pathways/How to become</a:t>
            </a:r>
            <a:endParaRPr lang="en-GB" dirty="0">
              <a:solidFill>
                <a:schemeClr val="bg2"/>
              </a:solidFill>
              <a:cs typeface="Calibri"/>
            </a:endParaRPr>
          </a:p>
          <a:p>
            <a:pPr marL="285750" indent="-285750">
              <a:buFont typeface="Arial" panose="020B0604020202020204" pitchFamily="34" charset="0"/>
              <a:buChar char="•"/>
            </a:pPr>
            <a:r>
              <a:rPr lang="en-GB" dirty="0">
                <a:solidFill>
                  <a:schemeClr val="bg2"/>
                </a:solidFill>
              </a:rPr>
              <a:t>Essential Skills</a:t>
            </a:r>
            <a:endParaRPr lang="en-GB" dirty="0">
              <a:solidFill>
                <a:schemeClr val="bg2"/>
              </a:solidFill>
              <a:cs typeface="Calibri"/>
            </a:endParaRPr>
          </a:p>
          <a:p>
            <a:pPr marL="285750" indent="-285750">
              <a:buFont typeface="Arial" panose="020B0604020202020204" pitchFamily="34" charset="0"/>
              <a:buChar char="•"/>
            </a:pPr>
            <a:r>
              <a:rPr lang="en-GB" dirty="0">
                <a:solidFill>
                  <a:schemeClr val="bg2"/>
                </a:solidFill>
              </a:rPr>
              <a:t>Daily tasks</a:t>
            </a:r>
            <a:endParaRPr lang="en-GB" dirty="0">
              <a:solidFill>
                <a:schemeClr val="bg2"/>
              </a:solidFill>
              <a:cs typeface="Calibri"/>
            </a:endParaRPr>
          </a:p>
          <a:p>
            <a:pPr marL="285750" indent="-285750">
              <a:buFont typeface="Arial" panose="020B0604020202020204" pitchFamily="34" charset="0"/>
              <a:buChar char="•"/>
            </a:pPr>
            <a:r>
              <a:rPr lang="en-GB" dirty="0">
                <a:solidFill>
                  <a:schemeClr val="bg2"/>
                </a:solidFill>
                <a:cs typeface="Calibri"/>
              </a:rPr>
              <a:t>Career path and progression</a:t>
            </a:r>
          </a:p>
          <a:p>
            <a:pPr marL="285750" indent="-285750">
              <a:buFont typeface="Arial" panose="020B0604020202020204" pitchFamily="34" charset="0"/>
              <a:buChar char="•"/>
            </a:pPr>
            <a:r>
              <a:rPr lang="en-GB" dirty="0">
                <a:solidFill>
                  <a:schemeClr val="bg2"/>
                </a:solidFill>
                <a:cs typeface="Calibri"/>
              </a:rPr>
              <a:t>Current opportunities</a:t>
            </a:r>
          </a:p>
        </p:txBody>
      </p:sp>
      <p:pic>
        <p:nvPicPr>
          <p:cNvPr id="6" name="Picture 5">
            <a:extLst>
              <a:ext uri="{FF2B5EF4-FFF2-40B4-BE49-F238E27FC236}">
                <a16:creationId xmlns:a16="http://schemas.microsoft.com/office/drawing/2014/main" id="{5EAA288C-13D7-1643-88DB-D59DCD4DD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8769" y="2407528"/>
            <a:ext cx="3650457" cy="3913941"/>
          </a:xfrm>
          <a:prstGeom prst="rect">
            <a:avLst/>
          </a:prstGeom>
          <a:ln w="12700">
            <a:solidFill>
              <a:schemeClr val="tx2"/>
            </a:solidFill>
          </a:ln>
        </p:spPr>
      </p:pic>
      <p:sp>
        <p:nvSpPr>
          <p:cNvPr id="8" name="TextBox 7">
            <a:extLst>
              <a:ext uri="{FF2B5EF4-FFF2-40B4-BE49-F238E27FC236}">
                <a16:creationId xmlns:a16="http://schemas.microsoft.com/office/drawing/2014/main" id="{2A463CFE-DA5B-6341-BEAE-A0CCD088C9F2}"/>
              </a:ext>
            </a:extLst>
          </p:cNvPr>
          <p:cNvSpPr txBox="1"/>
          <p:nvPr/>
        </p:nvSpPr>
        <p:spPr>
          <a:xfrm>
            <a:off x="4024353" y="3666739"/>
            <a:ext cx="3123951" cy="2154436"/>
          </a:xfrm>
          <a:prstGeom prst="rect">
            <a:avLst/>
          </a:prstGeom>
          <a:noFill/>
        </p:spPr>
        <p:txBody>
          <a:bodyPr wrap="square" lIns="91440" tIns="45720" rIns="91440" bIns="45720" rtlCol="0" anchor="t">
            <a:spAutoFit/>
          </a:bodyPr>
          <a:lstStyle/>
          <a:p>
            <a:r>
              <a:rPr lang="en-GB" b="1" dirty="0">
                <a:solidFill>
                  <a:schemeClr val="bg2"/>
                </a:solidFill>
              </a:rPr>
              <a:t>Research Ideas:</a:t>
            </a:r>
            <a:endParaRPr lang="en-GB" dirty="0">
              <a:solidFill>
                <a:schemeClr val="bg2"/>
              </a:solidFill>
              <a:cs typeface="Calibri"/>
            </a:endParaRPr>
          </a:p>
          <a:p>
            <a:endParaRPr lang="en-GB" sz="800" dirty="0">
              <a:solidFill>
                <a:schemeClr val="bg2"/>
              </a:solidFill>
              <a:cs typeface="Calibri"/>
            </a:endParaRPr>
          </a:p>
          <a:p>
            <a:r>
              <a:rPr lang="en-GB" dirty="0">
                <a:solidFill>
                  <a:schemeClr val="bg2"/>
                </a:solidFill>
                <a:hlinkClick r:id="rId5">
                  <a:extLst>
                    <a:ext uri="{A12FA001-AC4F-418D-AE19-62706E023703}">
                      <ahyp:hlinkClr xmlns:ahyp="http://schemas.microsoft.com/office/drawing/2018/hyperlinkcolor" val="tx"/>
                    </a:ext>
                  </a:extLst>
                </a:hlinkClick>
              </a:rPr>
              <a:t>Higher education Lecturer</a:t>
            </a:r>
            <a:endParaRPr lang="en-GB" dirty="0">
              <a:solidFill>
                <a:schemeClr val="bg2"/>
              </a:solidFill>
              <a:cs typeface="Calibri"/>
            </a:endParaRPr>
          </a:p>
          <a:p>
            <a:r>
              <a:rPr lang="en-GB" dirty="0">
                <a:solidFill>
                  <a:schemeClr val="bg2"/>
                </a:solidFill>
                <a:hlinkClick r:id="rId6">
                  <a:extLst>
                    <a:ext uri="{A12FA001-AC4F-418D-AE19-62706E023703}">
                      <ahyp:hlinkClr xmlns:ahyp="http://schemas.microsoft.com/office/drawing/2018/hyperlinkcolor" val="tx"/>
                    </a:ext>
                  </a:extLst>
                </a:hlinkClick>
              </a:rPr>
              <a:t>Police Officer</a:t>
            </a:r>
            <a:endParaRPr lang="en-GB" dirty="0">
              <a:solidFill>
                <a:schemeClr val="bg2"/>
              </a:solidFill>
              <a:cs typeface="Calibri"/>
            </a:endParaRPr>
          </a:p>
          <a:p>
            <a:r>
              <a:rPr lang="en-GB" dirty="0">
                <a:solidFill>
                  <a:schemeClr val="bg2"/>
                </a:solidFill>
                <a:hlinkClick r:id="rId7">
                  <a:extLst>
                    <a:ext uri="{A12FA001-AC4F-418D-AE19-62706E023703}">
                      <ahyp:hlinkClr xmlns:ahyp="http://schemas.microsoft.com/office/drawing/2018/hyperlinkcolor" val="tx"/>
                    </a:ext>
                  </a:extLst>
                </a:hlinkClick>
              </a:rPr>
              <a:t>Family Support Worker</a:t>
            </a:r>
            <a:endParaRPr lang="en-GB" dirty="0">
              <a:solidFill>
                <a:schemeClr val="bg2"/>
              </a:solidFill>
              <a:cs typeface="Calibri"/>
            </a:endParaRPr>
          </a:p>
          <a:p>
            <a:r>
              <a:rPr lang="en-GB" dirty="0">
                <a:solidFill>
                  <a:schemeClr val="bg2"/>
                </a:solidFill>
                <a:hlinkClick r:id="rId8">
                  <a:extLst>
                    <a:ext uri="{A12FA001-AC4F-418D-AE19-62706E023703}">
                      <ahyp:hlinkClr xmlns:ahyp="http://schemas.microsoft.com/office/drawing/2018/hyperlinkcolor" val="tx"/>
                    </a:ext>
                  </a:extLst>
                </a:hlinkClick>
              </a:rPr>
              <a:t>MP</a:t>
            </a:r>
            <a:endParaRPr lang="en-GB" dirty="0">
              <a:solidFill>
                <a:schemeClr val="bg2"/>
              </a:solidFill>
              <a:cs typeface="Calibri"/>
            </a:endParaRPr>
          </a:p>
          <a:p>
            <a:r>
              <a:rPr lang="en-GB" dirty="0">
                <a:solidFill>
                  <a:schemeClr val="bg2"/>
                </a:solidFill>
                <a:hlinkClick r:id="rId9">
                  <a:extLst>
                    <a:ext uri="{A12FA001-AC4F-418D-AE19-62706E023703}">
                      <ahyp:hlinkClr xmlns:ahyp="http://schemas.microsoft.com/office/drawing/2018/hyperlinkcolor" val="tx"/>
                    </a:ext>
                  </a:extLst>
                </a:hlinkClick>
              </a:rPr>
              <a:t>Coroner</a:t>
            </a:r>
            <a:endParaRPr lang="en-GB" dirty="0">
              <a:solidFill>
                <a:schemeClr val="bg2"/>
              </a:solidFill>
              <a:cs typeface="Calibri"/>
            </a:endParaRPr>
          </a:p>
          <a:p>
            <a:r>
              <a:rPr lang="en-GB" dirty="0">
                <a:solidFill>
                  <a:schemeClr val="bg2"/>
                </a:solidFill>
                <a:ea typeface="+mn-lt"/>
                <a:cs typeface="+mn-lt"/>
                <a:hlinkClick r:id="rId10">
                  <a:extLst>
                    <a:ext uri="{A12FA001-AC4F-418D-AE19-62706E023703}">
                      <ahyp:hlinkClr xmlns:ahyp="http://schemas.microsoft.com/office/drawing/2018/hyperlinkcolor" val="tx"/>
                    </a:ext>
                  </a:extLst>
                </a:hlinkClick>
              </a:rPr>
              <a:t>Newspaper Journalist</a:t>
            </a:r>
            <a:endParaRPr lang="en-GB" dirty="0">
              <a:solidFill>
                <a:schemeClr val="bg2"/>
              </a:solidFill>
              <a:cs typeface="Calibri"/>
            </a:endParaRPr>
          </a:p>
        </p:txBody>
      </p:sp>
    </p:spTree>
    <p:extLst>
      <p:ext uri="{BB962C8B-B14F-4D97-AF65-F5344CB8AC3E}">
        <p14:creationId xmlns:p14="http://schemas.microsoft.com/office/powerpoint/2010/main" val="283908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B136319-AAEC-8954-A545-D9A08F78C57E}"/>
              </a:ext>
            </a:extLst>
          </p:cNvPr>
          <p:cNvSpPr txBox="1">
            <a:spLocks/>
          </p:cNvSpPr>
          <p:nvPr/>
        </p:nvSpPr>
        <p:spPr>
          <a:xfrm>
            <a:off x="5724525" y="745658"/>
            <a:ext cx="1181100" cy="32794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1">
                <a:solidFill>
                  <a:schemeClr val="bg2"/>
                </a:solidFill>
                <a:cs typeface="Calibri"/>
              </a:rPr>
              <a:t>Job</a:t>
            </a:r>
          </a:p>
          <a:p>
            <a:endParaRPr lang="en-GB" sz="1600" b="1">
              <a:solidFill>
                <a:schemeClr val="bg2"/>
              </a:solidFill>
              <a:cs typeface="Calibri"/>
            </a:endParaRPr>
          </a:p>
        </p:txBody>
      </p:sp>
      <p:sp>
        <p:nvSpPr>
          <p:cNvPr id="2" name="TextBox 1">
            <a:extLst>
              <a:ext uri="{FF2B5EF4-FFF2-40B4-BE49-F238E27FC236}">
                <a16:creationId xmlns:a16="http://schemas.microsoft.com/office/drawing/2014/main" id="{A871987E-A754-B747-EE7F-5B3FBCFC9AE6}"/>
              </a:ext>
            </a:extLst>
          </p:cNvPr>
          <p:cNvSpPr txBox="1"/>
          <p:nvPr/>
        </p:nvSpPr>
        <p:spPr>
          <a:xfrm>
            <a:off x="406012" y="1495140"/>
            <a:ext cx="86461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chemeClr val="tx2"/>
                </a:solidFill>
                <a:cs typeface="Calibri"/>
              </a:rPr>
              <a:t>Why not teach Sociology?</a:t>
            </a:r>
            <a:endParaRPr lang="en-US" sz="1600" dirty="0">
              <a:solidFill>
                <a:schemeClr val="tx2"/>
              </a:solidFill>
            </a:endParaRPr>
          </a:p>
        </p:txBody>
      </p:sp>
      <p:sp>
        <p:nvSpPr>
          <p:cNvPr id="3" name="TextBox 2">
            <a:extLst>
              <a:ext uri="{FF2B5EF4-FFF2-40B4-BE49-F238E27FC236}">
                <a16:creationId xmlns:a16="http://schemas.microsoft.com/office/drawing/2014/main" id="{57B32E53-C787-808C-3341-B5AFA0F6ECB6}"/>
              </a:ext>
            </a:extLst>
          </p:cNvPr>
          <p:cNvSpPr txBox="1"/>
          <p:nvPr/>
        </p:nvSpPr>
        <p:spPr>
          <a:xfrm>
            <a:off x="410553" y="3833662"/>
            <a:ext cx="19431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rgbClr val="155045"/>
                </a:solidFill>
                <a:cs typeface="Arial"/>
              </a:rPr>
              <a:t>Explore teaching</a:t>
            </a:r>
            <a:endParaRPr lang="en-US" sz="2000" b="1" dirty="0">
              <a:solidFill>
                <a:srgbClr val="155045"/>
              </a:solidFill>
              <a:cs typeface="Calibri"/>
            </a:endParaRPr>
          </a:p>
        </p:txBody>
      </p:sp>
      <p:sp>
        <p:nvSpPr>
          <p:cNvPr id="6" name="TextBox 5">
            <a:extLst>
              <a:ext uri="{FF2B5EF4-FFF2-40B4-BE49-F238E27FC236}">
                <a16:creationId xmlns:a16="http://schemas.microsoft.com/office/drawing/2014/main" id="{947ECAB2-1811-6A6E-2206-69DE2E24DA0C}"/>
              </a:ext>
            </a:extLst>
          </p:cNvPr>
          <p:cNvSpPr txBox="1"/>
          <p:nvPr/>
        </p:nvSpPr>
        <p:spPr>
          <a:xfrm>
            <a:off x="450385" y="5290066"/>
            <a:ext cx="28201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bg1"/>
                </a:solidFill>
                <a:cs typeface="Arial"/>
              </a:rPr>
              <a:t>The right skills to teach?</a:t>
            </a:r>
          </a:p>
        </p:txBody>
      </p:sp>
      <p:sp>
        <p:nvSpPr>
          <p:cNvPr id="4" name="TextBox 3">
            <a:extLst>
              <a:ext uri="{FF2B5EF4-FFF2-40B4-BE49-F238E27FC236}">
                <a16:creationId xmlns:a16="http://schemas.microsoft.com/office/drawing/2014/main" id="{68780DCA-37B5-1DD4-149A-AFAAB219B181}"/>
              </a:ext>
            </a:extLst>
          </p:cNvPr>
          <p:cNvSpPr txBox="1"/>
          <p:nvPr/>
        </p:nvSpPr>
        <p:spPr>
          <a:xfrm>
            <a:off x="406012" y="2204034"/>
            <a:ext cx="10757707"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dirty="0">
                <a:solidFill>
                  <a:srgbClr val="212529"/>
                </a:solidFill>
                <a:cs typeface="Arial"/>
              </a:rPr>
              <a:t>Start in the classroom, where you go from there is up to you. Bring your passion for your subject, keep learning, </a:t>
            </a:r>
            <a:endParaRPr lang="en-US" sz="1500" dirty="0">
              <a:cs typeface="Calibri"/>
            </a:endParaRPr>
          </a:p>
          <a:p>
            <a:r>
              <a:rPr lang="en-GB" sz="1500" dirty="0">
                <a:solidFill>
                  <a:srgbClr val="212529"/>
                </a:solidFill>
                <a:cs typeface="Arial"/>
              </a:rPr>
              <a:t>and pass your knowledge onto others </a:t>
            </a:r>
            <a:endParaRPr lang="en-GB" sz="1500" dirty="0">
              <a:cs typeface="Calibri" panose="020F0502020204030204"/>
            </a:endParaRPr>
          </a:p>
          <a:p>
            <a:endParaRPr lang="en-GB" sz="1500" dirty="0">
              <a:solidFill>
                <a:srgbClr val="212529"/>
              </a:solidFill>
              <a:cs typeface="Arial"/>
            </a:endParaRPr>
          </a:p>
          <a:p>
            <a:pPr>
              <a:buChar char="•"/>
            </a:pPr>
            <a:r>
              <a:rPr lang="en-GB" sz="1500" dirty="0">
                <a:solidFill>
                  <a:srgbClr val="212529"/>
                </a:solidFill>
                <a:cs typeface="Arial"/>
              </a:rPr>
              <a:t> No two days are the same – and neither are the pupils </a:t>
            </a:r>
          </a:p>
          <a:p>
            <a:pPr>
              <a:buChar char="•"/>
            </a:pPr>
            <a:r>
              <a:rPr lang="en-GB" sz="1500" dirty="0">
                <a:solidFill>
                  <a:srgbClr val="212529"/>
                </a:solidFill>
                <a:cs typeface="Arial"/>
              </a:rPr>
              <a:t> Once qualified you can teach throughout your life  </a:t>
            </a:r>
          </a:p>
          <a:p>
            <a:pPr>
              <a:buChar char="•"/>
            </a:pPr>
            <a:r>
              <a:rPr lang="en-GB" sz="1500" dirty="0">
                <a:solidFill>
                  <a:srgbClr val="212529"/>
                </a:solidFill>
                <a:cs typeface="Arial"/>
              </a:rPr>
              <a:t> You could teach abroad </a:t>
            </a:r>
          </a:p>
        </p:txBody>
      </p:sp>
      <p:sp>
        <p:nvSpPr>
          <p:cNvPr id="15" name="Rounded Rectangle 14">
            <a:hlinkClick r:id="rId3"/>
            <a:extLst>
              <a:ext uri="{FF2B5EF4-FFF2-40B4-BE49-F238E27FC236}">
                <a16:creationId xmlns:a16="http://schemas.microsoft.com/office/drawing/2014/main" id="{1BE6018D-2686-3541-AF46-C1090753A159}"/>
              </a:ext>
            </a:extLst>
          </p:cNvPr>
          <p:cNvSpPr/>
          <p:nvPr/>
        </p:nvSpPr>
        <p:spPr>
          <a:xfrm>
            <a:off x="3045579" y="5863108"/>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hlinkClick r:id="rId4">
                  <a:extLst>
                    <a:ext uri="{A12FA001-AC4F-418D-AE19-62706E023703}">
                      <ahyp:hlinkClr xmlns:ahyp="http://schemas.microsoft.com/office/drawing/2018/hyperlinkcolor" val="tx"/>
                    </a:ext>
                  </a:extLst>
                </a:hlinkClick>
              </a:rPr>
              <a:t>Love to keep learning?</a:t>
            </a:r>
            <a:endParaRPr lang="en-US" sz="1500" dirty="0">
              <a:solidFill>
                <a:schemeClr val="bg2"/>
              </a:solidFill>
            </a:endParaRPr>
          </a:p>
        </p:txBody>
      </p:sp>
      <p:sp>
        <p:nvSpPr>
          <p:cNvPr id="7" name="Rectangle 6">
            <a:extLst>
              <a:ext uri="{FF2B5EF4-FFF2-40B4-BE49-F238E27FC236}">
                <a16:creationId xmlns:a16="http://schemas.microsoft.com/office/drawing/2014/main" id="{996DAA7E-031C-ED48-A81C-44194EB80094}"/>
              </a:ext>
            </a:extLst>
          </p:cNvPr>
          <p:cNvSpPr/>
          <p:nvPr/>
        </p:nvSpPr>
        <p:spPr>
          <a:xfrm>
            <a:off x="5336706" y="2831733"/>
            <a:ext cx="6273521" cy="584775"/>
          </a:xfrm>
          <a:prstGeom prst="rect">
            <a:avLst/>
          </a:prstGeom>
        </p:spPr>
        <p:txBody>
          <a:bodyPr wrap="square" lIns="91440" tIns="45720" rIns="91440" bIns="45720" anchor="t">
            <a:spAutoFit/>
          </a:bodyPr>
          <a:lstStyle/>
          <a:p>
            <a:pPr>
              <a:buChar char="•"/>
            </a:pPr>
            <a:r>
              <a:rPr lang="en-GB" sz="1500" dirty="0">
                <a:solidFill>
                  <a:srgbClr val="212529"/>
                </a:solidFill>
                <a:latin typeface="Calibri"/>
                <a:cs typeface="Arial"/>
              </a:rPr>
              <a:t> Progress your career into leadership and management </a:t>
            </a:r>
          </a:p>
          <a:p>
            <a:pPr>
              <a:buChar char="•"/>
            </a:pPr>
            <a:r>
              <a:rPr lang="en-GB" sz="1500" dirty="0">
                <a:solidFill>
                  <a:srgbClr val="212529"/>
                </a:solidFill>
                <a:latin typeface="Calibri"/>
                <a:cs typeface="Arial"/>
              </a:rPr>
              <a:t> Bring your outside interests into the classroom and your subject </a:t>
            </a:r>
            <a:r>
              <a:rPr lang="en-GB" sz="1600" dirty="0">
                <a:solidFill>
                  <a:srgbClr val="212529"/>
                </a:solidFill>
                <a:latin typeface="Calibri"/>
                <a:cs typeface="Arial"/>
              </a:rPr>
              <a:t> </a:t>
            </a:r>
          </a:p>
        </p:txBody>
      </p:sp>
      <p:pic>
        <p:nvPicPr>
          <p:cNvPr id="16" name="Picture 15" descr="A yellow and black sign&#10;&#10;Description automatically generated with medium confidence">
            <a:extLst>
              <a:ext uri="{FF2B5EF4-FFF2-40B4-BE49-F238E27FC236}">
                <a16:creationId xmlns:a16="http://schemas.microsoft.com/office/drawing/2014/main" id="{85ED89A2-BBEF-7F85-5688-6438064FBF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111" t="28445" b="26578"/>
          <a:stretch/>
        </p:blipFill>
        <p:spPr>
          <a:xfrm>
            <a:off x="8412480" y="273455"/>
            <a:ext cx="1552874" cy="785754"/>
          </a:xfrm>
          <a:prstGeom prst="rect">
            <a:avLst/>
          </a:prstGeom>
        </p:spPr>
      </p:pic>
      <p:sp>
        <p:nvSpPr>
          <p:cNvPr id="18" name="Rounded Rectangle 11">
            <a:hlinkClick r:id="rId6"/>
            <a:extLst>
              <a:ext uri="{FF2B5EF4-FFF2-40B4-BE49-F238E27FC236}">
                <a16:creationId xmlns:a16="http://schemas.microsoft.com/office/drawing/2014/main" id="{13E3761F-3FB5-4C70-9039-67944E24693B}"/>
              </a:ext>
            </a:extLst>
          </p:cNvPr>
          <p:cNvSpPr/>
          <p:nvPr/>
        </p:nvSpPr>
        <p:spPr>
          <a:xfrm>
            <a:off x="8074223" y="5113283"/>
            <a:ext cx="2249474" cy="835447"/>
          </a:xfrm>
          <a:prstGeom prst="round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rPr>
              <a:t>What makes a great teacher?</a:t>
            </a:r>
          </a:p>
        </p:txBody>
      </p:sp>
      <p:sp>
        <p:nvSpPr>
          <p:cNvPr id="5" name="Rounded Rectangle 13">
            <a:hlinkClick r:id="rId7"/>
            <a:extLst>
              <a:ext uri="{FF2B5EF4-FFF2-40B4-BE49-F238E27FC236}">
                <a16:creationId xmlns:a16="http://schemas.microsoft.com/office/drawing/2014/main" id="{FB56896A-FE7E-F96A-4F91-92F89F2C95F4}"/>
              </a:ext>
            </a:extLst>
          </p:cNvPr>
          <p:cNvSpPr/>
          <p:nvPr/>
        </p:nvSpPr>
        <p:spPr>
          <a:xfrm>
            <a:off x="5582237" y="5866934"/>
            <a:ext cx="1860331" cy="630621"/>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dirty="0">
                <a:solidFill>
                  <a:schemeClr val="bg2"/>
                </a:solidFill>
              </a:rPr>
              <a:t>Love to nurture imagination?</a:t>
            </a:r>
          </a:p>
        </p:txBody>
      </p:sp>
      <p:sp>
        <p:nvSpPr>
          <p:cNvPr id="11" name="Rounded Rectangle 9">
            <a:hlinkClick r:id="rId8"/>
            <a:extLst>
              <a:ext uri="{FF2B5EF4-FFF2-40B4-BE49-F238E27FC236}">
                <a16:creationId xmlns:a16="http://schemas.microsoft.com/office/drawing/2014/main" id="{677DFD7C-DEDF-985D-E611-4265FE7D332D}"/>
              </a:ext>
            </a:extLst>
          </p:cNvPr>
          <p:cNvSpPr/>
          <p:nvPr/>
        </p:nvSpPr>
        <p:spPr>
          <a:xfrm>
            <a:off x="452411" y="4400579"/>
            <a:ext cx="1860331" cy="630621"/>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dirty="0">
                <a:solidFill>
                  <a:schemeClr val="bg2"/>
                </a:solidFill>
                <a:hlinkClick r:id="rId8">
                  <a:extLst>
                    <a:ext uri="{A12FA001-AC4F-418D-AE19-62706E023703}">
                      <ahyp:hlinkClr xmlns:ahyp="http://schemas.microsoft.com/office/drawing/2018/hyperlinkcolor" val="tx"/>
                    </a:ext>
                  </a:extLst>
                </a:hlinkClick>
              </a:rPr>
              <a:t>Jem’s Story</a:t>
            </a:r>
            <a:endParaRPr lang="en-US" sz="1500" dirty="0">
              <a:solidFill>
                <a:schemeClr val="bg2"/>
              </a:solidFill>
            </a:endParaRPr>
          </a:p>
        </p:txBody>
      </p:sp>
      <p:sp>
        <p:nvSpPr>
          <p:cNvPr id="21" name="Rounded Rectangle 10">
            <a:hlinkClick r:id="rId9"/>
            <a:extLst>
              <a:ext uri="{FF2B5EF4-FFF2-40B4-BE49-F238E27FC236}">
                <a16:creationId xmlns:a16="http://schemas.microsoft.com/office/drawing/2014/main" id="{7F619B92-8917-29A6-24D7-49984AFF1E5B}"/>
              </a:ext>
            </a:extLst>
          </p:cNvPr>
          <p:cNvSpPr/>
          <p:nvPr/>
        </p:nvSpPr>
        <p:spPr>
          <a:xfrm>
            <a:off x="2872010" y="4397381"/>
            <a:ext cx="1860331" cy="630621"/>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hlinkClick r:id="rId9">
                  <a:extLst>
                    <a:ext uri="{A12FA001-AC4F-418D-AE19-62706E023703}">
                      <ahyp:hlinkClr xmlns:ahyp="http://schemas.microsoft.com/office/drawing/2018/hyperlinkcolor" val="tx"/>
                    </a:ext>
                  </a:extLst>
                </a:hlinkClick>
              </a:rPr>
              <a:t>Shaniqua’s Story</a:t>
            </a:r>
            <a:endParaRPr lang="en-US" sz="1500" dirty="0">
              <a:solidFill>
                <a:schemeClr val="bg2"/>
              </a:solidFill>
            </a:endParaRPr>
          </a:p>
        </p:txBody>
      </p:sp>
      <p:sp>
        <p:nvSpPr>
          <p:cNvPr id="10" name="Rounded Rectangle 12">
            <a:hlinkClick r:id="rId10"/>
            <a:extLst>
              <a:ext uri="{FF2B5EF4-FFF2-40B4-BE49-F238E27FC236}">
                <a16:creationId xmlns:a16="http://schemas.microsoft.com/office/drawing/2014/main" id="{57B7221C-7214-BFF1-C29A-51AF9B9A8329}"/>
              </a:ext>
            </a:extLst>
          </p:cNvPr>
          <p:cNvSpPr/>
          <p:nvPr/>
        </p:nvSpPr>
        <p:spPr>
          <a:xfrm>
            <a:off x="544256" y="5863911"/>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cs typeface="Calibri"/>
              </a:rPr>
              <a:t>Work well </a:t>
            </a:r>
            <a:br>
              <a:rPr lang="en-US" sz="1500" dirty="0">
                <a:cs typeface="Calibri"/>
              </a:rPr>
            </a:br>
            <a:r>
              <a:rPr lang="en-US" sz="1500" dirty="0">
                <a:solidFill>
                  <a:schemeClr val="bg2"/>
                </a:solidFill>
                <a:cs typeface="Calibri"/>
              </a:rPr>
              <a:t>in a team?</a:t>
            </a:r>
          </a:p>
        </p:txBody>
      </p:sp>
    </p:spTree>
    <p:extLst>
      <p:ext uri="{BB962C8B-B14F-4D97-AF65-F5344CB8AC3E}">
        <p14:creationId xmlns:p14="http://schemas.microsoft.com/office/powerpoint/2010/main" val="32560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569565-4424-D488-961C-4A92F1C3A6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208" y="96400"/>
            <a:ext cx="12141200" cy="6832600"/>
          </a:xfrm>
          <a:prstGeom prst="rect">
            <a:avLst/>
          </a:prstGeom>
        </p:spPr>
      </p:pic>
      <p:sp>
        <p:nvSpPr>
          <p:cNvPr id="3" name="TextBox 2">
            <a:extLst>
              <a:ext uri="{FF2B5EF4-FFF2-40B4-BE49-F238E27FC236}">
                <a16:creationId xmlns:a16="http://schemas.microsoft.com/office/drawing/2014/main" id="{74C8E418-6272-C670-91B8-F317DEE39B8A}"/>
              </a:ext>
            </a:extLst>
          </p:cNvPr>
          <p:cNvSpPr txBox="1"/>
          <p:nvPr/>
        </p:nvSpPr>
        <p:spPr>
          <a:xfrm>
            <a:off x="5759972" y="1312696"/>
            <a:ext cx="842473" cy="400110"/>
          </a:xfrm>
          <a:prstGeom prst="rect">
            <a:avLst/>
          </a:prstGeom>
          <a:noFill/>
        </p:spPr>
        <p:txBody>
          <a:bodyPr wrap="square" rtlCol="0">
            <a:spAutoFit/>
          </a:bodyPr>
          <a:lstStyle/>
          <a:p>
            <a:r>
              <a:rPr lang="en-US" sz="2000" b="1">
                <a:solidFill>
                  <a:schemeClr val="bg2"/>
                </a:solidFill>
              </a:rPr>
              <a:t>GCSE</a:t>
            </a:r>
          </a:p>
        </p:txBody>
      </p:sp>
      <p:sp>
        <p:nvSpPr>
          <p:cNvPr id="4" name="TextBox 3">
            <a:extLst>
              <a:ext uri="{FF2B5EF4-FFF2-40B4-BE49-F238E27FC236}">
                <a16:creationId xmlns:a16="http://schemas.microsoft.com/office/drawing/2014/main" id="{7CCE7EAC-F7E9-A2D5-C3B2-6AD9102D4D92}"/>
              </a:ext>
            </a:extLst>
          </p:cNvPr>
          <p:cNvSpPr txBox="1"/>
          <p:nvPr/>
        </p:nvSpPr>
        <p:spPr>
          <a:xfrm>
            <a:off x="1510717" y="2574672"/>
            <a:ext cx="1474314" cy="369332"/>
          </a:xfrm>
          <a:prstGeom prst="rect">
            <a:avLst/>
          </a:prstGeom>
          <a:noFill/>
        </p:spPr>
        <p:txBody>
          <a:bodyPr wrap="square" rtlCol="0">
            <a:spAutoFit/>
          </a:bodyPr>
          <a:lstStyle/>
          <a:p>
            <a:r>
              <a:rPr lang="en-US" b="1">
                <a:solidFill>
                  <a:schemeClr val="bg2"/>
                </a:solidFill>
              </a:rPr>
              <a:t>A level</a:t>
            </a:r>
          </a:p>
        </p:txBody>
      </p:sp>
      <p:sp>
        <p:nvSpPr>
          <p:cNvPr id="5" name="TextBox 4">
            <a:extLst>
              <a:ext uri="{FF2B5EF4-FFF2-40B4-BE49-F238E27FC236}">
                <a16:creationId xmlns:a16="http://schemas.microsoft.com/office/drawing/2014/main" id="{A2DB8EB6-35D2-7B53-93AE-5DA4FF4A1E08}"/>
              </a:ext>
            </a:extLst>
          </p:cNvPr>
          <p:cNvSpPr txBox="1"/>
          <p:nvPr/>
        </p:nvSpPr>
        <p:spPr>
          <a:xfrm>
            <a:off x="4336955" y="2574672"/>
            <a:ext cx="953147" cy="369332"/>
          </a:xfrm>
          <a:prstGeom prst="rect">
            <a:avLst/>
          </a:prstGeom>
          <a:noFill/>
        </p:spPr>
        <p:txBody>
          <a:bodyPr wrap="square" rtlCol="0">
            <a:spAutoFit/>
          </a:bodyPr>
          <a:lstStyle/>
          <a:p>
            <a:r>
              <a:rPr lang="en-US" b="1">
                <a:solidFill>
                  <a:schemeClr val="bg2"/>
                </a:solidFill>
              </a:rPr>
              <a:t>T Level</a:t>
            </a:r>
          </a:p>
        </p:txBody>
      </p:sp>
      <p:sp>
        <p:nvSpPr>
          <p:cNvPr id="6" name="TextBox 5">
            <a:extLst>
              <a:ext uri="{FF2B5EF4-FFF2-40B4-BE49-F238E27FC236}">
                <a16:creationId xmlns:a16="http://schemas.microsoft.com/office/drawing/2014/main" id="{79D5B0F8-C6AF-25DB-BAA6-C9F3E9307F47}"/>
              </a:ext>
            </a:extLst>
          </p:cNvPr>
          <p:cNvSpPr txBox="1"/>
          <p:nvPr/>
        </p:nvSpPr>
        <p:spPr>
          <a:xfrm>
            <a:off x="6149752" y="2614373"/>
            <a:ext cx="2746786" cy="307777"/>
          </a:xfrm>
          <a:prstGeom prst="rect">
            <a:avLst/>
          </a:prstGeom>
          <a:noFill/>
        </p:spPr>
        <p:txBody>
          <a:bodyPr wrap="square" rtlCol="0">
            <a:spAutoFit/>
          </a:bodyPr>
          <a:lstStyle/>
          <a:p>
            <a:r>
              <a:rPr lang="en-US" sz="1400" b="1">
                <a:solidFill>
                  <a:schemeClr val="bg2"/>
                </a:solidFill>
              </a:rPr>
              <a:t>Vocational/Technical Qualification</a:t>
            </a:r>
          </a:p>
        </p:txBody>
      </p:sp>
      <p:sp>
        <p:nvSpPr>
          <p:cNvPr id="7" name="TextBox 6">
            <a:extLst>
              <a:ext uri="{FF2B5EF4-FFF2-40B4-BE49-F238E27FC236}">
                <a16:creationId xmlns:a16="http://schemas.microsoft.com/office/drawing/2014/main" id="{54D88D06-AE83-5C09-E961-961EBAF10F2F}"/>
              </a:ext>
            </a:extLst>
          </p:cNvPr>
          <p:cNvSpPr txBox="1"/>
          <p:nvPr/>
        </p:nvSpPr>
        <p:spPr>
          <a:xfrm>
            <a:off x="9617794" y="2594826"/>
            <a:ext cx="1687507" cy="369332"/>
          </a:xfrm>
          <a:prstGeom prst="rect">
            <a:avLst/>
          </a:prstGeom>
          <a:noFill/>
        </p:spPr>
        <p:txBody>
          <a:bodyPr wrap="square" rtlCol="0">
            <a:spAutoFit/>
          </a:bodyPr>
          <a:lstStyle/>
          <a:p>
            <a:r>
              <a:rPr lang="en-US" b="1">
                <a:solidFill>
                  <a:schemeClr val="bg2"/>
                </a:solidFill>
              </a:rPr>
              <a:t>Apprenticeship</a:t>
            </a:r>
            <a:endParaRPr lang="en-US" sz="1200" b="1">
              <a:solidFill>
                <a:schemeClr val="bg2"/>
              </a:solidFill>
            </a:endParaRPr>
          </a:p>
        </p:txBody>
      </p:sp>
      <p:sp>
        <p:nvSpPr>
          <p:cNvPr id="8" name="TextBox 7">
            <a:extLst>
              <a:ext uri="{FF2B5EF4-FFF2-40B4-BE49-F238E27FC236}">
                <a16:creationId xmlns:a16="http://schemas.microsoft.com/office/drawing/2014/main" id="{0CE0B94A-A976-A51B-37FD-0A2D1C07BF68}"/>
              </a:ext>
            </a:extLst>
          </p:cNvPr>
          <p:cNvSpPr txBox="1"/>
          <p:nvPr/>
        </p:nvSpPr>
        <p:spPr>
          <a:xfrm>
            <a:off x="1510717" y="3956300"/>
            <a:ext cx="1122461" cy="369332"/>
          </a:xfrm>
          <a:prstGeom prst="rect">
            <a:avLst/>
          </a:prstGeom>
          <a:noFill/>
        </p:spPr>
        <p:txBody>
          <a:bodyPr wrap="square" rtlCol="0">
            <a:spAutoFit/>
          </a:bodyPr>
          <a:lstStyle/>
          <a:p>
            <a:r>
              <a:rPr lang="en-US" b="1">
                <a:solidFill>
                  <a:schemeClr val="bg2"/>
                </a:solidFill>
              </a:rPr>
              <a:t>Degree</a:t>
            </a:r>
          </a:p>
        </p:txBody>
      </p:sp>
      <p:sp>
        <p:nvSpPr>
          <p:cNvPr id="9" name="TextBox 8">
            <a:extLst>
              <a:ext uri="{FF2B5EF4-FFF2-40B4-BE49-F238E27FC236}">
                <a16:creationId xmlns:a16="http://schemas.microsoft.com/office/drawing/2014/main" id="{9CFB459D-A9D8-44B4-CB75-5218EDDD9D09}"/>
              </a:ext>
            </a:extLst>
          </p:cNvPr>
          <p:cNvSpPr txBox="1"/>
          <p:nvPr/>
        </p:nvSpPr>
        <p:spPr>
          <a:xfrm>
            <a:off x="4938410" y="3935851"/>
            <a:ext cx="2746786" cy="369332"/>
          </a:xfrm>
          <a:prstGeom prst="rect">
            <a:avLst/>
          </a:prstGeom>
          <a:noFill/>
        </p:spPr>
        <p:txBody>
          <a:bodyPr wrap="square" rtlCol="0">
            <a:spAutoFit/>
          </a:bodyPr>
          <a:lstStyle/>
          <a:p>
            <a:r>
              <a:rPr lang="en-US" b="1">
                <a:solidFill>
                  <a:schemeClr val="bg2"/>
                </a:solidFill>
              </a:rPr>
              <a:t>Level 4/5 qualifications</a:t>
            </a:r>
          </a:p>
        </p:txBody>
      </p:sp>
      <p:sp>
        <p:nvSpPr>
          <p:cNvPr id="10" name="TextBox 9">
            <a:extLst>
              <a:ext uri="{FF2B5EF4-FFF2-40B4-BE49-F238E27FC236}">
                <a16:creationId xmlns:a16="http://schemas.microsoft.com/office/drawing/2014/main" id="{2C269F26-E3A4-6B04-BD8E-7F9BB17A11C0}"/>
              </a:ext>
            </a:extLst>
          </p:cNvPr>
          <p:cNvSpPr txBox="1"/>
          <p:nvPr/>
        </p:nvSpPr>
        <p:spPr>
          <a:xfrm>
            <a:off x="9214338" y="3950011"/>
            <a:ext cx="2373923" cy="369332"/>
          </a:xfrm>
          <a:prstGeom prst="rect">
            <a:avLst/>
          </a:prstGeom>
          <a:noFill/>
        </p:spPr>
        <p:txBody>
          <a:bodyPr wrap="square" rtlCol="0">
            <a:spAutoFit/>
          </a:bodyPr>
          <a:lstStyle/>
          <a:p>
            <a:r>
              <a:rPr lang="en-US" b="1">
                <a:solidFill>
                  <a:schemeClr val="bg2"/>
                </a:solidFill>
              </a:rPr>
              <a:t>Higher apprenticeships</a:t>
            </a:r>
          </a:p>
        </p:txBody>
      </p:sp>
      <p:sp>
        <p:nvSpPr>
          <p:cNvPr id="11" name="TextBox 10">
            <a:extLst>
              <a:ext uri="{FF2B5EF4-FFF2-40B4-BE49-F238E27FC236}">
                <a16:creationId xmlns:a16="http://schemas.microsoft.com/office/drawing/2014/main" id="{FF0F2A67-3456-4E0E-CD74-B3AEEA5B7693}"/>
              </a:ext>
            </a:extLst>
          </p:cNvPr>
          <p:cNvSpPr txBox="1"/>
          <p:nvPr/>
        </p:nvSpPr>
        <p:spPr>
          <a:xfrm>
            <a:off x="9104258" y="4739172"/>
            <a:ext cx="2559429" cy="369332"/>
          </a:xfrm>
          <a:prstGeom prst="rect">
            <a:avLst/>
          </a:prstGeom>
          <a:noFill/>
        </p:spPr>
        <p:txBody>
          <a:bodyPr wrap="square" rtlCol="0">
            <a:spAutoFit/>
          </a:bodyPr>
          <a:lstStyle/>
          <a:p>
            <a:r>
              <a:rPr lang="en-US" b="1">
                <a:solidFill>
                  <a:schemeClr val="bg2"/>
                </a:solidFill>
              </a:rPr>
              <a:t>Degree apprenticeships</a:t>
            </a:r>
          </a:p>
        </p:txBody>
      </p:sp>
      <p:sp>
        <p:nvSpPr>
          <p:cNvPr id="12" name="TextBox 11">
            <a:extLst>
              <a:ext uri="{FF2B5EF4-FFF2-40B4-BE49-F238E27FC236}">
                <a16:creationId xmlns:a16="http://schemas.microsoft.com/office/drawing/2014/main" id="{09D6C090-8112-B864-17E7-33AE03120E22}"/>
              </a:ext>
            </a:extLst>
          </p:cNvPr>
          <p:cNvSpPr txBox="1"/>
          <p:nvPr/>
        </p:nvSpPr>
        <p:spPr>
          <a:xfrm>
            <a:off x="3689335" y="5895748"/>
            <a:ext cx="5144498" cy="307777"/>
          </a:xfrm>
          <a:prstGeom prst="rect">
            <a:avLst/>
          </a:prstGeom>
          <a:noFill/>
        </p:spPr>
        <p:txBody>
          <a:bodyPr wrap="square" rtlCol="0">
            <a:spAutoFit/>
          </a:bodyPr>
          <a:lstStyle/>
          <a:p>
            <a:r>
              <a:rPr lang="en-US" sz="1400" b="1">
                <a:solidFill>
                  <a:schemeClr val="bg2"/>
                </a:solidFill>
              </a:rPr>
              <a:t>Initial Teacher Training (ITT) with qualified teacher status (QTS)</a:t>
            </a:r>
          </a:p>
        </p:txBody>
      </p:sp>
      <p:sp>
        <p:nvSpPr>
          <p:cNvPr id="13" name="TextBox 12">
            <a:extLst>
              <a:ext uri="{FF2B5EF4-FFF2-40B4-BE49-F238E27FC236}">
                <a16:creationId xmlns:a16="http://schemas.microsoft.com/office/drawing/2014/main" id="{4B117A39-5342-5074-E3AD-7ECF48CEB645}"/>
              </a:ext>
            </a:extLst>
          </p:cNvPr>
          <p:cNvSpPr txBox="1"/>
          <p:nvPr/>
        </p:nvSpPr>
        <p:spPr>
          <a:xfrm>
            <a:off x="5629682" y="6410740"/>
            <a:ext cx="1103052" cy="369332"/>
          </a:xfrm>
          <a:prstGeom prst="rect">
            <a:avLst/>
          </a:prstGeom>
          <a:noFill/>
        </p:spPr>
        <p:txBody>
          <a:bodyPr wrap="square" rtlCol="0">
            <a:spAutoFit/>
          </a:bodyPr>
          <a:lstStyle/>
          <a:p>
            <a:r>
              <a:rPr lang="en-US" b="1">
                <a:solidFill>
                  <a:schemeClr val="bg2"/>
                </a:solidFill>
              </a:rPr>
              <a:t>Teacher</a:t>
            </a:r>
            <a:endParaRPr lang="en-US" sz="1600" b="1">
              <a:solidFill>
                <a:schemeClr val="bg2"/>
              </a:solidFill>
            </a:endParaRPr>
          </a:p>
        </p:txBody>
      </p:sp>
      <p:sp>
        <p:nvSpPr>
          <p:cNvPr id="14" name="Rectangle 13">
            <a:extLst>
              <a:ext uri="{FF2B5EF4-FFF2-40B4-BE49-F238E27FC236}">
                <a16:creationId xmlns:a16="http://schemas.microsoft.com/office/drawing/2014/main" id="{DD9D01F8-15D5-3AFD-53B5-65140555A8C8}"/>
              </a:ext>
            </a:extLst>
          </p:cNvPr>
          <p:cNvSpPr/>
          <p:nvPr/>
        </p:nvSpPr>
        <p:spPr>
          <a:xfrm>
            <a:off x="870284" y="1698955"/>
            <a:ext cx="10717978" cy="646331"/>
          </a:xfrm>
          <a:prstGeom prst="rect">
            <a:avLst/>
          </a:prstGeom>
        </p:spPr>
        <p:txBody>
          <a:bodyPr wrap="square" lIns="91440" tIns="45720" rIns="91440" bIns="45720" anchor="t">
            <a:spAutoFit/>
          </a:bodyPr>
          <a:lstStyle/>
          <a:p>
            <a:pPr algn="ctr"/>
            <a:r>
              <a:rPr lang="en-GB" sz="1200" b="1">
                <a:solidFill>
                  <a:schemeClr val="bg2"/>
                </a:solidFill>
                <a:latin typeface="Calibri" panose="020F0502020204030204" pitchFamily="34" charset="0"/>
                <a:cs typeface="Calibri" panose="020F0502020204030204" pitchFamily="34" charset="0"/>
              </a:rPr>
              <a:t>While there are different routes you can take to be a teacher there are a few essential things that you will need:</a:t>
            </a:r>
          </a:p>
          <a:p>
            <a:pPr algn="ctr"/>
            <a:r>
              <a:rPr lang="en-GB" sz="1200" b="1">
                <a:solidFill>
                  <a:schemeClr val="bg2"/>
                </a:solidFill>
                <a:latin typeface="Calibri"/>
                <a:cs typeface="Calibri"/>
              </a:rPr>
              <a:t>• A minimum GCSE Grade 4 or above in English and maths (plus science if you want to teach primary) </a:t>
            </a:r>
          </a:p>
          <a:p>
            <a:pPr algn="ctr"/>
            <a:r>
              <a:rPr lang="en-GB" sz="1200" b="1">
                <a:solidFill>
                  <a:schemeClr val="bg2"/>
                </a:solidFill>
                <a:latin typeface="Calibri" panose="020F0502020204030204" pitchFamily="34" charset="0"/>
                <a:cs typeface="Calibri" panose="020F0502020204030204" pitchFamily="34" charset="0"/>
              </a:rPr>
              <a:t>A degree or equivalent qualification</a:t>
            </a:r>
            <a:endParaRPr lang="en-GB" sz="1200" b="1">
              <a:solidFill>
                <a:schemeClr val="bg2"/>
              </a:solidFill>
              <a:effectLst/>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6303DE10-665E-25A2-93C1-1928158589BE}"/>
              </a:ext>
            </a:extLst>
          </p:cNvPr>
          <p:cNvSpPr/>
          <p:nvPr/>
        </p:nvSpPr>
        <p:spPr>
          <a:xfrm>
            <a:off x="550688" y="2998489"/>
            <a:ext cx="2516989" cy="276999"/>
          </a:xfrm>
          <a:prstGeom prst="rect">
            <a:avLst/>
          </a:prstGeom>
        </p:spPr>
        <p:txBody>
          <a:bodyPr wrap="square">
            <a:spAutoFit/>
          </a:bodyPr>
          <a:lstStyle/>
          <a:p>
            <a:r>
              <a:rPr lang="en-GB" sz="1200">
                <a:solidFill>
                  <a:schemeClr val="bg2"/>
                </a:solidFill>
              </a:rPr>
              <a:t>A levels are 2 years of study</a:t>
            </a:r>
          </a:p>
        </p:txBody>
      </p:sp>
      <p:sp>
        <p:nvSpPr>
          <p:cNvPr id="16" name="Rectangle 15">
            <a:extLst>
              <a:ext uri="{FF2B5EF4-FFF2-40B4-BE49-F238E27FC236}">
                <a16:creationId xmlns:a16="http://schemas.microsoft.com/office/drawing/2014/main" id="{752D34CD-5984-36D6-B28E-A556BF931E8D}"/>
              </a:ext>
            </a:extLst>
          </p:cNvPr>
          <p:cNvSpPr/>
          <p:nvPr/>
        </p:nvSpPr>
        <p:spPr>
          <a:xfrm>
            <a:off x="3372893" y="2952175"/>
            <a:ext cx="2780043" cy="830997"/>
          </a:xfrm>
          <a:prstGeom prst="rect">
            <a:avLst/>
          </a:prstGeom>
        </p:spPr>
        <p:txBody>
          <a:bodyPr wrap="square" lIns="91440" tIns="45720" rIns="91440" bIns="45720" anchor="t">
            <a:spAutoFit/>
          </a:bodyPr>
          <a:lstStyle/>
          <a:p>
            <a:r>
              <a:rPr lang="en-GB" sz="1200">
                <a:solidFill>
                  <a:schemeClr val="bg2"/>
                </a:solidFill>
              </a:rPr>
              <a:t>T Levels are nationally recognised, technical qualifications for 16–19-year-olds. Designed by leading employers, one T Level is equivalent in size to 3 A levels</a:t>
            </a:r>
          </a:p>
        </p:txBody>
      </p:sp>
      <p:sp>
        <p:nvSpPr>
          <p:cNvPr id="17" name="Rectangle 16">
            <a:extLst>
              <a:ext uri="{FF2B5EF4-FFF2-40B4-BE49-F238E27FC236}">
                <a16:creationId xmlns:a16="http://schemas.microsoft.com/office/drawing/2014/main" id="{F1A7B2F4-9CA9-BAF9-86C3-9C33A6349122}"/>
              </a:ext>
            </a:extLst>
          </p:cNvPr>
          <p:cNvSpPr/>
          <p:nvPr/>
        </p:nvSpPr>
        <p:spPr>
          <a:xfrm>
            <a:off x="6212456" y="2952175"/>
            <a:ext cx="2621377" cy="830997"/>
          </a:xfrm>
          <a:prstGeom prst="rect">
            <a:avLst/>
          </a:prstGeom>
        </p:spPr>
        <p:txBody>
          <a:bodyPr wrap="square">
            <a:spAutoFit/>
          </a:bodyPr>
          <a:lstStyle/>
          <a:p>
            <a:r>
              <a:rPr lang="en-GB" sz="1200">
                <a:solidFill>
                  <a:schemeClr val="bg2"/>
                </a:solidFill>
              </a:rPr>
              <a:t>These include BTEC, Applied General Qualifications (AGQ) and Vocational Technical Qualifications (VTQ) – all at Level 3</a:t>
            </a:r>
          </a:p>
        </p:txBody>
      </p:sp>
      <p:sp>
        <p:nvSpPr>
          <p:cNvPr id="18" name="Rectangle 17">
            <a:extLst>
              <a:ext uri="{FF2B5EF4-FFF2-40B4-BE49-F238E27FC236}">
                <a16:creationId xmlns:a16="http://schemas.microsoft.com/office/drawing/2014/main" id="{3F017495-B743-2111-5FCA-E0566C15616E}"/>
              </a:ext>
            </a:extLst>
          </p:cNvPr>
          <p:cNvSpPr/>
          <p:nvPr/>
        </p:nvSpPr>
        <p:spPr>
          <a:xfrm>
            <a:off x="9032048" y="2927423"/>
            <a:ext cx="2663672" cy="830997"/>
          </a:xfrm>
          <a:prstGeom prst="rect">
            <a:avLst/>
          </a:prstGeom>
        </p:spPr>
        <p:txBody>
          <a:bodyPr wrap="square">
            <a:spAutoFit/>
          </a:bodyPr>
          <a:lstStyle/>
          <a:p>
            <a:r>
              <a:rPr lang="en-GB" sz="1200">
                <a:solidFill>
                  <a:schemeClr val="bg2"/>
                </a:solidFill>
              </a:rPr>
              <a:t>Apprenticeships are jobs which combine practical work and study. Intermediate is Level 2, Advanced is Level 3</a:t>
            </a:r>
          </a:p>
        </p:txBody>
      </p:sp>
      <p:sp>
        <p:nvSpPr>
          <p:cNvPr id="19" name="Rectangle 18">
            <a:extLst>
              <a:ext uri="{FF2B5EF4-FFF2-40B4-BE49-F238E27FC236}">
                <a16:creationId xmlns:a16="http://schemas.microsoft.com/office/drawing/2014/main" id="{ABF1A22F-1018-96F9-3926-99A451AB4BC5}"/>
              </a:ext>
            </a:extLst>
          </p:cNvPr>
          <p:cNvSpPr/>
          <p:nvPr/>
        </p:nvSpPr>
        <p:spPr>
          <a:xfrm>
            <a:off x="528313" y="4323673"/>
            <a:ext cx="2663672" cy="1308050"/>
          </a:xfrm>
          <a:prstGeom prst="rect">
            <a:avLst/>
          </a:prstGeom>
        </p:spPr>
        <p:txBody>
          <a:bodyPr wrap="square">
            <a:spAutoFit/>
          </a:bodyPr>
          <a:lstStyle/>
          <a:p>
            <a:r>
              <a:rPr lang="en-GB" sz="1100" b="1">
                <a:solidFill>
                  <a:schemeClr val="bg2"/>
                </a:solidFill>
              </a:rPr>
              <a:t>Complete a degree course</a:t>
            </a:r>
            <a:br>
              <a:rPr lang="en-GB" sz="1100" b="1">
                <a:solidFill>
                  <a:schemeClr val="bg2"/>
                </a:solidFill>
              </a:rPr>
            </a:br>
            <a:endParaRPr lang="en-GB" sz="600" b="1">
              <a:solidFill>
                <a:schemeClr val="bg2"/>
              </a:solidFill>
            </a:endParaRPr>
          </a:p>
          <a:p>
            <a:r>
              <a:rPr lang="en-GB" sz="1100">
                <a:solidFill>
                  <a:schemeClr val="bg2"/>
                </a:solidFill>
              </a:rPr>
              <a:t>It is possible to get QTS as part of an undergraduate degree, for example:</a:t>
            </a:r>
          </a:p>
          <a:p>
            <a:br>
              <a:rPr lang="en-GB" sz="400">
                <a:solidFill>
                  <a:schemeClr val="bg2"/>
                </a:solidFill>
              </a:rPr>
            </a:br>
            <a:r>
              <a:rPr lang="en-GB" sz="1100">
                <a:solidFill>
                  <a:schemeClr val="bg2"/>
                </a:solidFill>
              </a:rPr>
              <a:t>• Bachelor of Arts (BA) with QTS</a:t>
            </a:r>
          </a:p>
          <a:p>
            <a:r>
              <a:rPr lang="en-GB" sz="1100">
                <a:solidFill>
                  <a:schemeClr val="bg2"/>
                </a:solidFill>
              </a:rPr>
              <a:t>• Bachelor of Education (</a:t>
            </a:r>
            <a:r>
              <a:rPr lang="en-GB" sz="1100" err="1">
                <a:solidFill>
                  <a:schemeClr val="bg2"/>
                </a:solidFill>
              </a:rPr>
              <a:t>BEd</a:t>
            </a:r>
            <a:r>
              <a:rPr lang="en-GB" sz="1100">
                <a:solidFill>
                  <a:schemeClr val="bg2"/>
                </a:solidFill>
              </a:rPr>
              <a:t>) with QTS</a:t>
            </a:r>
          </a:p>
          <a:p>
            <a:r>
              <a:rPr lang="en-GB" sz="1100">
                <a:solidFill>
                  <a:schemeClr val="bg2"/>
                </a:solidFill>
              </a:rPr>
              <a:t>• Bachelor of Science (BSc) with QTS</a:t>
            </a:r>
          </a:p>
        </p:txBody>
      </p:sp>
      <p:sp>
        <p:nvSpPr>
          <p:cNvPr id="20" name="Rectangle 19">
            <a:extLst>
              <a:ext uri="{FF2B5EF4-FFF2-40B4-BE49-F238E27FC236}">
                <a16:creationId xmlns:a16="http://schemas.microsoft.com/office/drawing/2014/main" id="{B8E96F54-F170-4363-4071-6904B13407EA}"/>
              </a:ext>
            </a:extLst>
          </p:cNvPr>
          <p:cNvSpPr/>
          <p:nvPr/>
        </p:nvSpPr>
        <p:spPr>
          <a:xfrm>
            <a:off x="3400419" y="4338640"/>
            <a:ext cx="5345724" cy="1154162"/>
          </a:xfrm>
          <a:prstGeom prst="rect">
            <a:avLst/>
          </a:prstGeom>
        </p:spPr>
        <p:txBody>
          <a:bodyPr wrap="square" lIns="91440" tIns="45720" rIns="91440" bIns="45720" anchor="t">
            <a:spAutoFit/>
          </a:bodyPr>
          <a:lstStyle/>
          <a:p>
            <a:r>
              <a:rPr lang="en-GB" sz="1100">
                <a:solidFill>
                  <a:schemeClr val="bg2"/>
                </a:solidFill>
              </a:rPr>
              <a:t>Complete a L4/5 course and top up to a degree – L4/5 includes Certificate of HE, Diploma of HE, Higher Technical Qualification (HTQ), HNC, HND and Foundation degrees</a:t>
            </a:r>
            <a:endParaRPr lang="en-GB" sz="900">
              <a:solidFill>
                <a:schemeClr val="bg2"/>
              </a:solidFill>
            </a:endParaRPr>
          </a:p>
          <a:p>
            <a:br>
              <a:rPr lang="en-GB" sz="900">
                <a:solidFill>
                  <a:schemeClr val="bg2"/>
                </a:solidFill>
              </a:rPr>
            </a:br>
            <a:endParaRPr lang="en-GB" sz="900">
              <a:solidFill>
                <a:schemeClr val="bg2"/>
              </a:solidFill>
            </a:endParaRPr>
          </a:p>
          <a:p>
            <a:br>
              <a:rPr lang="en-GB" sz="900">
                <a:solidFill>
                  <a:schemeClr val="bg2"/>
                </a:solidFill>
              </a:rPr>
            </a:br>
            <a:endParaRPr lang="en-GB" sz="900">
              <a:solidFill>
                <a:schemeClr val="bg2"/>
              </a:solidFill>
            </a:endParaRPr>
          </a:p>
          <a:p>
            <a:r>
              <a:rPr lang="en-GB" sz="1100">
                <a:solidFill>
                  <a:schemeClr val="bg2"/>
                </a:solidFill>
              </a:rPr>
              <a:t>Top up to a degree (Level 6) in a year of full-time study</a:t>
            </a:r>
            <a:endParaRPr lang="en-GB" sz="1100">
              <a:solidFill>
                <a:schemeClr val="bg2"/>
              </a:solidFill>
              <a:cs typeface="Calibri"/>
            </a:endParaRPr>
          </a:p>
        </p:txBody>
      </p:sp>
      <p:sp>
        <p:nvSpPr>
          <p:cNvPr id="21" name="Rectangle 20">
            <a:extLst>
              <a:ext uri="{FF2B5EF4-FFF2-40B4-BE49-F238E27FC236}">
                <a16:creationId xmlns:a16="http://schemas.microsoft.com/office/drawing/2014/main" id="{8B3CE2D9-6567-A8EE-8055-6063064D40E8}"/>
              </a:ext>
            </a:extLst>
          </p:cNvPr>
          <p:cNvSpPr/>
          <p:nvPr/>
        </p:nvSpPr>
        <p:spPr>
          <a:xfrm>
            <a:off x="9091006" y="4321508"/>
            <a:ext cx="2516989" cy="430887"/>
          </a:xfrm>
          <a:prstGeom prst="rect">
            <a:avLst/>
          </a:prstGeom>
        </p:spPr>
        <p:txBody>
          <a:bodyPr wrap="square">
            <a:spAutoFit/>
          </a:bodyPr>
          <a:lstStyle/>
          <a:p>
            <a:r>
              <a:rPr lang="en-GB" sz="1100">
                <a:solidFill>
                  <a:schemeClr val="bg2"/>
                </a:solidFill>
              </a:rPr>
              <a:t>Higher level apprenticeship (foundation degree / Level 5)</a:t>
            </a:r>
          </a:p>
        </p:txBody>
      </p:sp>
      <p:sp>
        <p:nvSpPr>
          <p:cNvPr id="22" name="Rectangle 21">
            <a:extLst>
              <a:ext uri="{FF2B5EF4-FFF2-40B4-BE49-F238E27FC236}">
                <a16:creationId xmlns:a16="http://schemas.microsoft.com/office/drawing/2014/main" id="{E46DADF8-B748-EC63-DC06-FAB03A740FD7}"/>
              </a:ext>
            </a:extLst>
          </p:cNvPr>
          <p:cNvSpPr/>
          <p:nvPr/>
        </p:nvSpPr>
        <p:spPr>
          <a:xfrm>
            <a:off x="9104258" y="5067073"/>
            <a:ext cx="2663672" cy="600164"/>
          </a:xfrm>
          <a:prstGeom prst="rect">
            <a:avLst/>
          </a:prstGeom>
        </p:spPr>
        <p:txBody>
          <a:bodyPr wrap="square">
            <a:spAutoFit/>
          </a:bodyPr>
          <a:lstStyle/>
          <a:p>
            <a:r>
              <a:rPr lang="en-GB" sz="1100">
                <a:solidFill>
                  <a:schemeClr val="bg2"/>
                </a:solidFill>
              </a:rPr>
              <a:t>Degree apprenticeship </a:t>
            </a:r>
          </a:p>
          <a:p>
            <a:r>
              <a:rPr lang="en-GB" sz="1100">
                <a:solidFill>
                  <a:schemeClr val="bg2"/>
                </a:solidFill>
              </a:rPr>
              <a:t>(Level 6-7). There is a Level 6 Teaching apprenticeship programme</a:t>
            </a:r>
          </a:p>
        </p:txBody>
      </p:sp>
      <p:pic>
        <p:nvPicPr>
          <p:cNvPr id="24" name="Picture 23" descr="A yellow and black sign&#10;&#10;Description automatically generated with medium confidence">
            <a:extLst>
              <a:ext uri="{FF2B5EF4-FFF2-40B4-BE49-F238E27FC236}">
                <a16:creationId xmlns:a16="http://schemas.microsoft.com/office/drawing/2014/main" id="{EA3AB730-4591-02EC-B6F4-8BB91FEAD6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1" t="28445" b="26578"/>
          <a:stretch/>
        </p:blipFill>
        <p:spPr>
          <a:xfrm>
            <a:off x="8412480" y="273455"/>
            <a:ext cx="1552874" cy="785754"/>
          </a:xfrm>
          <a:prstGeom prst="rect">
            <a:avLst/>
          </a:prstGeom>
        </p:spPr>
      </p:pic>
    </p:spTree>
    <p:extLst>
      <p:ext uri="{BB962C8B-B14F-4D97-AF65-F5344CB8AC3E}">
        <p14:creationId xmlns:p14="http://schemas.microsoft.com/office/powerpoint/2010/main" val="76456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B136319-AAEC-8954-A545-D9A08F78C57E}"/>
              </a:ext>
            </a:extLst>
          </p:cNvPr>
          <p:cNvSpPr txBox="1">
            <a:spLocks/>
          </p:cNvSpPr>
          <p:nvPr/>
        </p:nvSpPr>
        <p:spPr>
          <a:xfrm>
            <a:off x="5724525" y="745658"/>
            <a:ext cx="1181100" cy="32794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1">
                <a:solidFill>
                  <a:schemeClr val="bg2"/>
                </a:solidFill>
                <a:cs typeface="Calibri"/>
              </a:rPr>
              <a:t>Job</a:t>
            </a:r>
          </a:p>
          <a:p>
            <a:endParaRPr lang="en-GB" sz="1600" b="1">
              <a:solidFill>
                <a:schemeClr val="bg2"/>
              </a:solidFill>
              <a:cs typeface="Calibri"/>
            </a:endParaRPr>
          </a:p>
        </p:txBody>
      </p:sp>
      <p:sp>
        <p:nvSpPr>
          <p:cNvPr id="2" name="TextBox 1">
            <a:extLst>
              <a:ext uri="{FF2B5EF4-FFF2-40B4-BE49-F238E27FC236}">
                <a16:creationId xmlns:a16="http://schemas.microsoft.com/office/drawing/2014/main" id="{A871987E-A754-B747-EE7F-5B3FBCFC9AE6}"/>
              </a:ext>
            </a:extLst>
          </p:cNvPr>
          <p:cNvSpPr txBox="1"/>
          <p:nvPr/>
        </p:nvSpPr>
        <p:spPr>
          <a:xfrm>
            <a:off x="3324126" y="490685"/>
            <a:ext cx="50958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chemeClr val="tx2"/>
                </a:solidFill>
                <a:cs typeface="Calibri"/>
              </a:rPr>
              <a:t>Why not teach activity?</a:t>
            </a:r>
            <a:endParaRPr lang="en-US" sz="1600">
              <a:solidFill>
                <a:schemeClr val="tx2"/>
              </a:solidFill>
            </a:endParaRPr>
          </a:p>
        </p:txBody>
      </p:sp>
      <p:sp>
        <p:nvSpPr>
          <p:cNvPr id="4" name="TextBox 3">
            <a:extLst>
              <a:ext uri="{FF2B5EF4-FFF2-40B4-BE49-F238E27FC236}">
                <a16:creationId xmlns:a16="http://schemas.microsoft.com/office/drawing/2014/main" id="{68780DCA-37B5-1DD4-149A-AFAAB219B181}"/>
              </a:ext>
            </a:extLst>
          </p:cNvPr>
          <p:cNvSpPr txBox="1"/>
          <p:nvPr/>
        </p:nvSpPr>
        <p:spPr>
          <a:xfrm>
            <a:off x="371376" y="1554602"/>
            <a:ext cx="10757707"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GB" sz="1500" dirty="0">
                <a:ea typeface="+mn-lt"/>
                <a:cs typeface="+mn-lt"/>
              </a:rPr>
              <a:t>     Pick a topic in Sociology you think you would like to try and teach</a:t>
            </a:r>
            <a:endParaRPr lang="en-US" sz="1500">
              <a:ea typeface="+mn-lt"/>
              <a:cs typeface="+mn-lt"/>
            </a:endParaRPr>
          </a:p>
          <a:p>
            <a:pPr>
              <a:buFont typeface="Arial"/>
              <a:buChar char="•"/>
            </a:pPr>
            <a:r>
              <a:rPr lang="en-GB" sz="1500" dirty="0">
                <a:ea typeface="+mn-lt"/>
                <a:cs typeface="+mn-lt"/>
              </a:rPr>
              <a:t>     Agree your choice of topic with your teacher and the length of session (and with which group)</a:t>
            </a:r>
            <a:endParaRPr lang="en-US" sz="1500">
              <a:ea typeface="+mn-lt"/>
              <a:cs typeface="+mn-lt"/>
            </a:endParaRPr>
          </a:p>
          <a:p>
            <a:r>
              <a:rPr lang="en-GB" sz="1500" dirty="0">
                <a:ea typeface="+mn-lt"/>
                <a:cs typeface="+mn-lt"/>
              </a:rPr>
              <a:t>      (It may be the perfect opportunity to try this with a younger class lower down the school, or as a transition activity for Y6)</a:t>
            </a:r>
            <a:endParaRPr lang="en-US" sz="1500">
              <a:cs typeface="Calibri"/>
            </a:endParaRPr>
          </a:p>
          <a:p>
            <a:pPr marL="285750" indent="-285750">
              <a:buFont typeface="Arial"/>
              <a:buChar char="•"/>
            </a:pPr>
            <a:r>
              <a:rPr lang="en-GB" sz="1500" dirty="0">
                <a:cs typeface="Calibri" panose="020F0502020204030204"/>
              </a:rPr>
              <a:t>Plan a short activity to cover the topic in a way you feel will be engaging and memorable for your peers as part of a lesson starter, main activity or plenary</a:t>
            </a:r>
            <a:endParaRPr lang="en-US" sz="1500">
              <a:ea typeface="+mn-lt"/>
              <a:cs typeface="+mn-lt"/>
            </a:endParaRPr>
          </a:p>
          <a:p>
            <a:endParaRPr lang="en-GB" sz="1500" dirty="0">
              <a:solidFill>
                <a:schemeClr val="tx2">
                  <a:lumMod val="50000"/>
                </a:schemeClr>
              </a:solidFill>
              <a:cs typeface="Arial"/>
            </a:endParaRPr>
          </a:p>
          <a:p>
            <a:r>
              <a:rPr lang="en-GB" sz="1500" b="1" dirty="0">
                <a:solidFill>
                  <a:schemeClr val="tx2">
                    <a:lumMod val="50000"/>
                  </a:schemeClr>
                </a:solidFill>
                <a:cs typeface="Arial"/>
              </a:rPr>
              <a:t>Consider:</a:t>
            </a:r>
            <a:endParaRPr lang="en-GB" sz="1500" b="1" dirty="0">
              <a:solidFill>
                <a:schemeClr val="tx2">
                  <a:lumMod val="50000"/>
                </a:schemeClr>
              </a:solidFill>
              <a:cs typeface="Calibri"/>
            </a:endParaRPr>
          </a:p>
          <a:p>
            <a:pPr marL="285750" indent="-285750">
              <a:buFont typeface="Arial"/>
              <a:buChar char="•"/>
            </a:pPr>
            <a:r>
              <a:rPr lang="en-GB" sz="1500" dirty="0">
                <a:solidFill>
                  <a:schemeClr val="tx2">
                    <a:lumMod val="50000"/>
                  </a:schemeClr>
                </a:solidFill>
                <a:cs typeface="Arial"/>
              </a:rPr>
              <a:t>What are you trying to achieve (teach)?  Be clear what information you intend to impart                  </a:t>
            </a:r>
            <a:r>
              <a:rPr lang="en-GB" sz="1500" dirty="0">
                <a:solidFill>
                  <a:schemeClr val="tx2">
                    <a:lumMod val="50000"/>
                  </a:schemeClr>
                </a:solidFill>
                <a:ea typeface="+mn-lt"/>
                <a:cs typeface="+mn-lt"/>
              </a:rPr>
              <a:t> </a:t>
            </a:r>
          </a:p>
          <a:p>
            <a:pPr marL="285750" indent="-285750">
              <a:buFont typeface="Arial"/>
              <a:buChar char="•"/>
            </a:pPr>
            <a:r>
              <a:rPr lang="en-GB" sz="1500" dirty="0">
                <a:solidFill>
                  <a:schemeClr val="tx2">
                    <a:lumMod val="50000"/>
                  </a:schemeClr>
                </a:solidFill>
                <a:ea typeface="+mn-lt"/>
                <a:cs typeface="+mn-lt"/>
              </a:rPr>
              <a:t>How will you make it fun? How will you make it 'stick'? How long will this take?</a:t>
            </a:r>
            <a:endParaRPr lang="en-GB" sz="1500">
              <a:solidFill>
                <a:schemeClr val="tx2">
                  <a:lumMod val="50000"/>
                </a:schemeClr>
              </a:solidFill>
              <a:cs typeface="Calibri" panose="020F0502020204030204"/>
            </a:endParaRPr>
          </a:p>
          <a:p>
            <a:pPr marL="285750" indent="-285750">
              <a:buFont typeface="Arial"/>
              <a:buChar char="•"/>
            </a:pPr>
            <a:r>
              <a:rPr lang="en-GB" sz="1500" dirty="0">
                <a:solidFill>
                  <a:schemeClr val="tx2">
                    <a:lumMod val="50000"/>
                  </a:schemeClr>
                </a:solidFill>
                <a:cs typeface="Calibri"/>
              </a:rPr>
              <a:t>What type of activity will you plan for? (written/practical)</a:t>
            </a:r>
          </a:p>
          <a:p>
            <a:pPr marL="285750" indent="-285750">
              <a:buFont typeface="Arial"/>
              <a:buChar char="•"/>
            </a:pPr>
            <a:r>
              <a:rPr lang="en-GB" sz="1500" dirty="0">
                <a:solidFill>
                  <a:schemeClr val="tx2">
                    <a:lumMod val="50000"/>
                  </a:schemeClr>
                </a:solidFill>
                <a:cs typeface="Arial"/>
              </a:rPr>
              <a:t>How will you know others have learned it?                </a:t>
            </a:r>
          </a:p>
          <a:p>
            <a:pPr marL="285750" indent="-285750">
              <a:buFont typeface="Arial"/>
              <a:buChar char="•"/>
            </a:pPr>
            <a:r>
              <a:rPr lang="en-GB" sz="1500" dirty="0">
                <a:solidFill>
                  <a:schemeClr val="tx2">
                    <a:lumMod val="50000"/>
                  </a:schemeClr>
                </a:solidFill>
                <a:cs typeface="Arial"/>
              </a:rPr>
              <a:t>How will you make sure everyone is stretched and challenged? </a:t>
            </a:r>
          </a:p>
          <a:p>
            <a:pPr marL="285750" indent="-285750">
              <a:buFont typeface="Arial"/>
              <a:buChar char="•"/>
            </a:pPr>
            <a:r>
              <a:rPr lang="en-GB" sz="1500" dirty="0">
                <a:solidFill>
                  <a:schemeClr val="tx2">
                    <a:lumMod val="50000"/>
                  </a:schemeClr>
                </a:solidFill>
                <a:cs typeface="Arial"/>
              </a:rPr>
              <a:t>What will the end-product be?</a:t>
            </a:r>
          </a:p>
        </p:txBody>
      </p:sp>
      <p:pic>
        <p:nvPicPr>
          <p:cNvPr id="16" name="Picture 15" descr="A yellow and black sign&#10;&#10;Description automatically generated with medium confidence">
            <a:extLst>
              <a:ext uri="{FF2B5EF4-FFF2-40B4-BE49-F238E27FC236}">
                <a16:creationId xmlns:a16="http://schemas.microsoft.com/office/drawing/2014/main" id="{85ED89A2-BBEF-7F85-5688-6438064FBF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11" t="28445" b="26578"/>
          <a:stretch/>
        </p:blipFill>
        <p:spPr>
          <a:xfrm>
            <a:off x="8412480" y="273455"/>
            <a:ext cx="1552874" cy="785754"/>
          </a:xfrm>
          <a:prstGeom prst="rect">
            <a:avLst/>
          </a:prstGeom>
        </p:spPr>
      </p:pic>
      <p:sp>
        <p:nvSpPr>
          <p:cNvPr id="3" name="TextBox 2">
            <a:extLst>
              <a:ext uri="{FF2B5EF4-FFF2-40B4-BE49-F238E27FC236}">
                <a16:creationId xmlns:a16="http://schemas.microsoft.com/office/drawing/2014/main" id="{119EF74F-8D98-05EB-1174-4C8CB625DACC}"/>
              </a:ext>
            </a:extLst>
          </p:cNvPr>
          <p:cNvSpPr txBox="1"/>
          <p:nvPr/>
        </p:nvSpPr>
        <p:spPr>
          <a:xfrm>
            <a:off x="333159" y="4835885"/>
            <a:ext cx="114022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cs typeface="Calibri"/>
              </a:rPr>
              <a:t>Once you have checked it with your teacher, try the lesson with a small group (as agreed by your teacher)</a:t>
            </a:r>
          </a:p>
          <a:p>
            <a:r>
              <a:rPr lang="en-US" sz="1500" dirty="0">
                <a:cs typeface="Calibri"/>
              </a:rPr>
              <a:t>Try and get feedback during and after the session from those in the lessons and from the teacher</a:t>
            </a:r>
            <a:endParaRPr lang="en-US" sz="1500" dirty="0"/>
          </a:p>
        </p:txBody>
      </p:sp>
      <p:sp>
        <p:nvSpPr>
          <p:cNvPr id="5" name="TextBox 4">
            <a:extLst>
              <a:ext uri="{FF2B5EF4-FFF2-40B4-BE49-F238E27FC236}">
                <a16:creationId xmlns:a16="http://schemas.microsoft.com/office/drawing/2014/main" id="{0DDBF870-C90D-AF2D-F169-6B8B2C72A767}"/>
              </a:ext>
            </a:extLst>
          </p:cNvPr>
          <p:cNvSpPr txBox="1"/>
          <p:nvPr/>
        </p:nvSpPr>
        <p:spPr>
          <a:xfrm>
            <a:off x="368878" y="5645511"/>
            <a:ext cx="705542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b="1" dirty="0">
                <a:solidFill>
                  <a:srgbClr val="242523"/>
                </a:solidFill>
                <a:cs typeface="Segoe UI"/>
              </a:rPr>
              <a:t>After, consider:</a:t>
            </a:r>
            <a:r>
              <a:rPr lang="en-GB" sz="1500" b="1" dirty="0">
                <a:cs typeface="Segoe UI"/>
              </a:rPr>
              <a:t>​</a:t>
            </a:r>
          </a:p>
          <a:p>
            <a:pPr marL="285750" indent="-285750">
              <a:buFont typeface="Arial"/>
              <a:buChar char="•"/>
            </a:pPr>
            <a:r>
              <a:rPr lang="en-GB" sz="1500" dirty="0">
                <a:solidFill>
                  <a:srgbClr val="242523"/>
                </a:solidFill>
                <a:cs typeface="Segoe UI"/>
              </a:rPr>
              <a:t>What you enjoyed about the experience                     </a:t>
            </a:r>
            <a:r>
              <a:rPr lang="en-US" sz="1500" dirty="0">
                <a:cs typeface="Segoe UI"/>
              </a:rPr>
              <a:t>​</a:t>
            </a:r>
          </a:p>
          <a:p>
            <a:pPr marL="285750" indent="-285750">
              <a:buFont typeface="Arial"/>
              <a:buChar char="•"/>
            </a:pPr>
            <a:r>
              <a:rPr lang="en-GB" sz="1500" dirty="0">
                <a:solidFill>
                  <a:srgbClr val="242523"/>
                </a:solidFill>
                <a:cs typeface="Segoe UI"/>
              </a:rPr>
              <a:t>Whether this is something, with training, you would enjoy</a:t>
            </a:r>
            <a:endParaRPr lang="en-GB" sz="1500" dirty="0">
              <a:cs typeface="Calibri" panose="020F0502020204030204"/>
            </a:endParaRPr>
          </a:p>
          <a:p>
            <a:pPr marL="285750" indent="-285750">
              <a:buFont typeface="Arial"/>
              <a:buChar char="•"/>
            </a:pPr>
            <a:r>
              <a:rPr lang="en-GB" sz="1500" dirty="0">
                <a:solidFill>
                  <a:srgbClr val="242523"/>
                </a:solidFill>
                <a:cs typeface="Segoe UI"/>
              </a:rPr>
              <a:t>How you felt when others learned from you   </a:t>
            </a:r>
          </a:p>
        </p:txBody>
      </p:sp>
    </p:spTree>
    <p:extLst>
      <p:ext uri="{BB962C8B-B14F-4D97-AF65-F5344CB8AC3E}">
        <p14:creationId xmlns:p14="http://schemas.microsoft.com/office/powerpoint/2010/main" val="370179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981200" y="1675685"/>
            <a:ext cx="9578889" cy="933450"/>
          </a:xfrm>
          <a:prstGeom prst="rect">
            <a:avLst/>
          </a:prstGeom>
        </p:spPr>
        <p:txBody>
          <a:bodyPr vert="horz" lIns="91440" tIns="45720" rIns="91440" bIns="45720" rtlCol="0" anchor="t">
            <a:noAutofit/>
          </a:bodyPr>
          <a:lstStyle/>
          <a:p>
            <a:pPr marL="0" indent="0">
              <a:buNone/>
            </a:pPr>
            <a:r>
              <a:rPr lang="en-GB" sz="3600" b="1" dirty="0">
                <a:solidFill>
                  <a:schemeClr val="tx2"/>
                </a:solidFill>
                <a:cs typeface="Calibri"/>
              </a:rPr>
              <a:t>Non-obvious jobs using Sociology: </a:t>
            </a:r>
            <a:endParaRPr lang="en-GB" sz="3600">
              <a:solidFill>
                <a:schemeClr val="tx2"/>
              </a:solidFill>
              <a:cs typeface="Calibri"/>
            </a:endParaRPr>
          </a:p>
          <a:p>
            <a:pPr marL="0" indent="0">
              <a:buNone/>
            </a:pPr>
            <a:r>
              <a:rPr lang="en-GB" sz="3600" b="1" dirty="0">
                <a:solidFill>
                  <a:schemeClr val="tx2"/>
                </a:solidFill>
                <a:cs typeface="Calibri"/>
              </a:rPr>
              <a:t>Ever thought about..?</a:t>
            </a:r>
            <a:endParaRPr lang="en-GB" sz="3600" dirty="0">
              <a:solidFill>
                <a:schemeClr val="tx2"/>
              </a:solidFill>
              <a:cs typeface="Calibri"/>
            </a:endParaRPr>
          </a:p>
          <a:p>
            <a:pPr marL="0" indent="0">
              <a:buNone/>
            </a:pPr>
            <a:endParaRPr lang="en-GB" sz="4000" b="1" dirty="0">
              <a:solidFill>
                <a:schemeClr val="tx2"/>
              </a:solidFill>
              <a:cs typeface="Calibri"/>
            </a:endParaRPr>
          </a:p>
        </p:txBody>
      </p:sp>
      <p:sp>
        <p:nvSpPr>
          <p:cNvPr id="5" name="TextBox 4">
            <a:extLst>
              <a:ext uri="{FF2B5EF4-FFF2-40B4-BE49-F238E27FC236}">
                <a16:creationId xmlns:a16="http://schemas.microsoft.com/office/drawing/2014/main" id="{76078B30-E631-4F33-7034-D30F60E6E88A}"/>
              </a:ext>
            </a:extLst>
          </p:cNvPr>
          <p:cNvSpPr txBox="1"/>
          <p:nvPr/>
        </p:nvSpPr>
        <p:spPr>
          <a:xfrm>
            <a:off x="838945" y="3902576"/>
            <a:ext cx="41424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3"/>
              </a:rPr>
              <a:t>How to become a Community Education Coordinator: Annaleigh's story</a:t>
            </a:r>
            <a:endParaRPr lang="en-US" dirty="0">
              <a:ea typeface="+mn-lt"/>
              <a:cs typeface="+mn-lt"/>
            </a:endParaRPr>
          </a:p>
        </p:txBody>
      </p:sp>
      <p:sp>
        <p:nvSpPr>
          <p:cNvPr id="6" name="TextBox 5">
            <a:extLst>
              <a:ext uri="{FF2B5EF4-FFF2-40B4-BE49-F238E27FC236}">
                <a16:creationId xmlns:a16="http://schemas.microsoft.com/office/drawing/2014/main" id="{B4E8E9BF-2281-E879-78E2-23075624E7D6}"/>
              </a:ext>
            </a:extLst>
          </p:cNvPr>
          <p:cNvSpPr txBox="1"/>
          <p:nvPr/>
        </p:nvSpPr>
        <p:spPr>
          <a:xfrm>
            <a:off x="838944" y="4694109"/>
            <a:ext cx="40388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4"/>
              </a:rPr>
              <a:t>How to get into law: Halimah's story</a:t>
            </a:r>
            <a:endParaRPr lang="en-US" dirty="0">
              <a:ea typeface="Calibri"/>
              <a:cs typeface="Calibri"/>
            </a:endParaRPr>
          </a:p>
        </p:txBody>
      </p:sp>
      <p:sp>
        <p:nvSpPr>
          <p:cNvPr id="8" name="TextBox 7">
            <a:extLst>
              <a:ext uri="{FF2B5EF4-FFF2-40B4-BE49-F238E27FC236}">
                <a16:creationId xmlns:a16="http://schemas.microsoft.com/office/drawing/2014/main" id="{CEFD9583-A4C1-14E1-164D-238401EC11F6}"/>
              </a:ext>
            </a:extLst>
          </p:cNvPr>
          <p:cNvSpPr txBox="1"/>
          <p:nvPr/>
        </p:nvSpPr>
        <p:spPr>
          <a:xfrm>
            <a:off x="8276720" y="3881867"/>
            <a:ext cx="34478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Probation Officer | Explore careers | National Careers Service</a:t>
            </a:r>
            <a:endParaRPr lang="en-US">
              <a:cs typeface="Calibri"/>
            </a:endParaRPr>
          </a:p>
        </p:txBody>
      </p:sp>
      <p:sp>
        <p:nvSpPr>
          <p:cNvPr id="11" name="TextBox 10">
            <a:extLst>
              <a:ext uri="{FF2B5EF4-FFF2-40B4-BE49-F238E27FC236}">
                <a16:creationId xmlns:a16="http://schemas.microsoft.com/office/drawing/2014/main" id="{966D3E90-9745-52ED-1CF3-4862981BA9DA}"/>
              </a:ext>
            </a:extLst>
          </p:cNvPr>
          <p:cNvSpPr txBox="1"/>
          <p:nvPr/>
        </p:nvSpPr>
        <p:spPr>
          <a:xfrm>
            <a:off x="8286245" y="3011353"/>
            <a:ext cx="357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6"/>
              </a:rPr>
              <a:t>Crown Prosecutor | Explore careers | National Careers Service</a:t>
            </a:r>
            <a:endParaRPr lang="en-US">
              <a:cs typeface="Calibri"/>
            </a:endParaRPr>
          </a:p>
        </p:txBody>
      </p:sp>
      <p:sp>
        <p:nvSpPr>
          <p:cNvPr id="13" name="TextBox 12">
            <a:extLst>
              <a:ext uri="{FF2B5EF4-FFF2-40B4-BE49-F238E27FC236}">
                <a16:creationId xmlns:a16="http://schemas.microsoft.com/office/drawing/2014/main" id="{CE0FAC40-8F06-2719-E2E0-A7CEAE634E2B}"/>
              </a:ext>
            </a:extLst>
          </p:cNvPr>
          <p:cNvSpPr txBox="1"/>
          <p:nvPr/>
        </p:nvSpPr>
        <p:spPr>
          <a:xfrm>
            <a:off x="8286245" y="4681193"/>
            <a:ext cx="32859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7"/>
              </a:rPr>
              <a:t>Registrar | Explore careers | National Careers Service</a:t>
            </a:r>
            <a:endParaRPr lang="en-US">
              <a:cs typeface="Calibri"/>
            </a:endParaRPr>
          </a:p>
        </p:txBody>
      </p:sp>
      <p:sp>
        <p:nvSpPr>
          <p:cNvPr id="15" name="TextBox 14">
            <a:extLst>
              <a:ext uri="{FF2B5EF4-FFF2-40B4-BE49-F238E27FC236}">
                <a16:creationId xmlns:a16="http://schemas.microsoft.com/office/drawing/2014/main" id="{D8CA26B4-C8EB-74FE-BA93-9ECDB3A5FF2B}"/>
              </a:ext>
            </a:extLst>
          </p:cNvPr>
          <p:cNvSpPr txBox="1"/>
          <p:nvPr/>
        </p:nvSpPr>
        <p:spPr>
          <a:xfrm>
            <a:off x="5120695" y="3040698"/>
            <a:ext cx="29661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8"/>
              </a:rPr>
              <a:t>Careers ideas and information - Sociology</a:t>
            </a:r>
            <a:endParaRPr lang="en-US">
              <a:cs typeface="Calibri"/>
            </a:endParaRPr>
          </a:p>
        </p:txBody>
      </p:sp>
      <p:pic>
        <p:nvPicPr>
          <p:cNvPr id="17" name="Picture 17">
            <a:extLst>
              <a:ext uri="{FF2B5EF4-FFF2-40B4-BE49-F238E27FC236}">
                <a16:creationId xmlns:a16="http://schemas.microsoft.com/office/drawing/2014/main" id="{723782A5-3B69-B6CB-408B-EE677FB6CE95}"/>
              </a:ext>
            </a:extLst>
          </p:cNvPr>
          <p:cNvPicPr>
            <a:picLocks noChangeAspect="1"/>
          </p:cNvPicPr>
          <p:nvPr/>
        </p:nvPicPr>
        <p:blipFill>
          <a:blip r:embed="rId9"/>
          <a:stretch>
            <a:fillRect/>
          </a:stretch>
        </p:blipFill>
        <p:spPr>
          <a:xfrm>
            <a:off x="4877781" y="5815753"/>
            <a:ext cx="1257300" cy="600075"/>
          </a:xfrm>
          <a:prstGeom prst="rect">
            <a:avLst/>
          </a:prstGeom>
        </p:spPr>
      </p:pic>
      <p:pic>
        <p:nvPicPr>
          <p:cNvPr id="18" name="Picture 18" descr="Logo&#10;&#10;Description automatically generated">
            <a:extLst>
              <a:ext uri="{FF2B5EF4-FFF2-40B4-BE49-F238E27FC236}">
                <a16:creationId xmlns:a16="http://schemas.microsoft.com/office/drawing/2014/main" id="{8A9645F0-8350-DB06-CC2A-3F0191E2046B}"/>
              </a:ext>
            </a:extLst>
          </p:cNvPr>
          <p:cNvPicPr>
            <a:picLocks noChangeAspect="1"/>
          </p:cNvPicPr>
          <p:nvPr/>
        </p:nvPicPr>
        <p:blipFill>
          <a:blip r:embed="rId10"/>
          <a:stretch>
            <a:fillRect/>
          </a:stretch>
        </p:blipFill>
        <p:spPr>
          <a:xfrm>
            <a:off x="885170" y="5512308"/>
            <a:ext cx="850563" cy="850563"/>
          </a:xfrm>
          <a:prstGeom prst="rect">
            <a:avLst/>
          </a:prstGeom>
        </p:spPr>
      </p:pic>
      <p:pic>
        <p:nvPicPr>
          <p:cNvPr id="19" name="Picture 19">
            <a:extLst>
              <a:ext uri="{FF2B5EF4-FFF2-40B4-BE49-F238E27FC236}">
                <a16:creationId xmlns:a16="http://schemas.microsoft.com/office/drawing/2014/main" id="{8C112535-5734-C4D3-D91B-C820575A8B99}"/>
              </a:ext>
            </a:extLst>
          </p:cNvPr>
          <p:cNvPicPr>
            <a:picLocks noChangeAspect="1"/>
          </p:cNvPicPr>
          <p:nvPr/>
        </p:nvPicPr>
        <p:blipFill>
          <a:blip r:embed="rId11"/>
          <a:stretch>
            <a:fillRect/>
          </a:stretch>
        </p:blipFill>
        <p:spPr>
          <a:xfrm>
            <a:off x="8205549" y="5510171"/>
            <a:ext cx="985281" cy="975385"/>
          </a:xfrm>
          <a:prstGeom prst="rect">
            <a:avLst/>
          </a:prstGeom>
        </p:spPr>
      </p:pic>
      <p:sp>
        <p:nvSpPr>
          <p:cNvPr id="25" name="TextBox 24">
            <a:extLst>
              <a:ext uri="{FF2B5EF4-FFF2-40B4-BE49-F238E27FC236}">
                <a16:creationId xmlns:a16="http://schemas.microsoft.com/office/drawing/2014/main" id="{FCE88697-1E5B-FA38-A4F9-ABD70ACBE772}"/>
              </a:ext>
            </a:extLst>
          </p:cNvPr>
          <p:cNvSpPr txBox="1"/>
          <p:nvPr/>
        </p:nvSpPr>
        <p:spPr>
          <a:xfrm>
            <a:off x="433136" y="1721988"/>
            <a:ext cx="2995863" cy="707886"/>
          </a:xfrm>
          <a:prstGeom prst="rect">
            <a:avLst/>
          </a:prstGeom>
          <a:noFill/>
        </p:spPr>
        <p:txBody>
          <a:bodyPr wrap="square" rtlCol="0">
            <a:spAutoFit/>
          </a:bodyPr>
          <a:lstStyle/>
          <a:p>
            <a:r>
              <a:rPr lang="en-US" sz="4000" dirty="0">
                <a:solidFill>
                  <a:schemeClr val="bg1"/>
                </a:solidFill>
              </a:rPr>
              <a:t>5|</a:t>
            </a:r>
          </a:p>
        </p:txBody>
      </p:sp>
      <p:pic>
        <p:nvPicPr>
          <p:cNvPr id="9" name="Picture 8" descr="Icon&#10;&#10;Description automatically generated">
            <a:extLst>
              <a:ext uri="{FF2B5EF4-FFF2-40B4-BE49-F238E27FC236}">
                <a16:creationId xmlns:a16="http://schemas.microsoft.com/office/drawing/2014/main" id="{749EAB42-23E9-3E4B-CEE9-4CFEF8F957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7120" y="1720078"/>
            <a:ext cx="709796" cy="709796"/>
          </a:xfrm>
          <a:prstGeom prst="rect">
            <a:avLst/>
          </a:prstGeom>
        </p:spPr>
      </p:pic>
      <p:sp>
        <p:nvSpPr>
          <p:cNvPr id="7" name="TextBox 6">
            <a:extLst>
              <a:ext uri="{FF2B5EF4-FFF2-40B4-BE49-F238E27FC236}">
                <a16:creationId xmlns:a16="http://schemas.microsoft.com/office/drawing/2014/main" id="{A7BD4682-81E3-C22B-A2BA-796F2BA1BAA2}"/>
              </a:ext>
            </a:extLst>
          </p:cNvPr>
          <p:cNvSpPr txBox="1"/>
          <p:nvPr/>
        </p:nvSpPr>
        <p:spPr>
          <a:xfrm>
            <a:off x="-2632618" y="260248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13"/>
              </a:rPr>
              <a:t>https://www.bbc.co.uk/bitesize/articles/zhst2sg</a:t>
            </a:r>
            <a:endParaRPr lang="en-US" dirty="0"/>
          </a:p>
          <a:p>
            <a:endParaRPr lang="en-US" dirty="0">
              <a:cs typeface="Calibri"/>
            </a:endParaRPr>
          </a:p>
        </p:txBody>
      </p:sp>
      <p:sp>
        <p:nvSpPr>
          <p:cNvPr id="12" name="TextBox 11">
            <a:extLst>
              <a:ext uri="{FF2B5EF4-FFF2-40B4-BE49-F238E27FC236}">
                <a16:creationId xmlns:a16="http://schemas.microsoft.com/office/drawing/2014/main" id="{9919C44D-92A7-5D64-9AFB-6F49359AC4BF}"/>
              </a:ext>
            </a:extLst>
          </p:cNvPr>
          <p:cNvSpPr txBox="1"/>
          <p:nvPr/>
        </p:nvSpPr>
        <p:spPr>
          <a:xfrm>
            <a:off x="9126324" y="559427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14"/>
              </a:rPr>
              <a:t>https://nationalcareers.service.gov.uk/explore-careers</a:t>
            </a:r>
            <a:endParaRPr lang="en-US"/>
          </a:p>
          <a:p>
            <a:endParaRPr lang="en-US" dirty="0">
              <a:cs typeface="Calibri"/>
            </a:endParaRPr>
          </a:p>
        </p:txBody>
      </p:sp>
      <p:sp>
        <p:nvSpPr>
          <p:cNvPr id="27" name="TextBox 26">
            <a:extLst>
              <a:ext uri="{FF2B5EF4-FFF2-40B4-BE49-F238E27FC236}">
                <a16:creationId xmlns:a16="http://schemas.microsoft.com/office/drawing/2014/main" id="{EACCD712-E513-07B1-76FD-4E876DD6F0D2}"/>
              </a:ext>
            </a:extLst>
          </p:cNvPr>
          <p:cNvSpPr txBox="1"/>
          <p:nvPr/>
        </p:nvSpPr>
        <p:spPr>
          <a:xfrm>
            <a:off x="887542" y="3055544"/>
            <a:ext cx="40420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15"/>
              </a:rPr>
              <a:t>How to become an Educational Wellbeing Specialist: Erin's story</a:t>
            </a:r>
            <a:endParaRPr lang="en-US" dirty="0">
              <a:cs typeface="Calibri"/>
            </a:endParaRPr>
          </a:p>
        </p:txBody>
      </p:sp>
      <p:pic>
        <p:nvPicPr>
          <p:cNvPr id="26" name="Picture 25">
            <a:extLst>
              <a:ext uri="{FF2B5EF4-FFF2-40B4-BE49-F238E27FC236}">
                <a16:creationId xmlns:a16="http://schemas.microsoft.com/office/drawing/2014/main" id="{8FFF5C51-5E77-D612-A7E9-A968974268E8}"/>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96703" y="3103781"/>
            <a:ext cx="326160" cy="306307"/>
          </a:xfrm>
          <a:prstGeom prst="rect">
            <a:avLst/>
          </a:prstGeom>
        </p:spPr>
      </p:pic>
      <p:pic>
        <p:nvPicPr>
          <p:cNvPr id="28" name="Picture 27">
            <a:extLst>
              <a:ext uri="{FF2B5EF4-FFF2-40B4-BE49-F238E27FC236}">
                <a16:creationId xmlns:a16="http://schemas.microsoft.com/office/drawing/2014/main" id="{B2C9A2BD-9C20-CBAF-C053-78FA453A46A3}"/>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96703" y="3899355"/>
            <a:ext cx="326160" cy="306307"/>
          </a:xfrm>
          <a:prstGeom prst="rect">
            <a:avLst/>
          </a:prstGeom>
        </p:spPr>
      </p:pic>
      <p:pic>
        <p:nvPicPr>
          <p:cNvPr id="29" name="Picture 28">
            <a:extLst>
              <a:ext uri="{FF2B5EF4-FFF2-40B4-BE49-F238E27FC236}">
                <a16:creationId xmlns:a16="http://schemas.microsoft.com/office/drawing/2014/main" id="{EA2D87B3-2C04-B725-87B8-5AB56EF3C5EC}"/>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96703" y="4731951"/>
            <a:ext cx="326160" cy="306307"/>
          </a:xfrm>
          <a:prstGeom prst="rect">
            <a:avLst/>
          </a:prstGeom>
        </p:spPr>
      </p:pic>
      <p:pic>
        <p:nvPicPr>
          <p:cNvPr id="30" name="Picture 29">
            <a:extLst>
              <a:ext uri="{FF2B5EF4-FFF2-40B4-BE49-F238E27FC236}">
                <a16:creationId xmlns:a16="http://schemas.microsoft.com/office/drawing/2014/main" id="{B34500A7-C91E-4BFF-4DD8-0587F8BCA6F6}"/>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805682" y="3090866"/>
            <a:ext cx="326160" cy="306307"/>
          </a:xfrm>
          <a:prstGeom prst="rect">
            <a:avLst/>
          </a:prstGeom>
        </p:spPr>
      </p:pic>
      <p:pic>
        <p:nvPicPr>
          <p:cNvPr id="31" name="Picture 30">
            <a:extLst>
              <a:ext uri="{FF2B5EF4-FFF2-40B4-BE49-F238E27FC236}">
                <a16:creationId xmlns:a16="http://schemas.microsoft.com/office/drawing/2014/main" id="{4667DC40-3EED-151C-EAB0-8BF2E102ED8C}"/>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7926007" y="3090866"/>
            <a:ext cx="326160" cy="306307"/>
          </a:xfrm>
          <a:prstGeom prst="rect">
            <a:avLst/>
          </a:prstGeom>
        </p:spPr>
      </p:pic>
      <p:pic>
        <p:nvPicPr>
          <p:cNvPr id="32" name="Picture 31">
            <a:extLst>
              <a:ext uri="{FF2B5EF4-FFF2-40B4-BE49-F238E27FC236}">
                <a16:creationId xmlns:a16="http://schemas.microsoft.com/office/drawing/2014/main" id="{81D95DBB-C9C5-D060-65BA-82585F6BB44A}"/>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7926007" y="3873189"/>
            <a:ext cx="326160" cy="306307"/>
          </a:xfrm>
          <a:prstGeom prst="rect">
            <a:avLst/>
          </a:prstGeom>
        </p:spPr>
      </p:pic>
      <p:pic>
        <p:nvPicPr>
          <p:cNvPr id="33" name="Picture 32">
            <a:extLst>
              <a:ext uri="{FF2B5EF4-FFF2-40B4-BE49-F238E27FC236}">
                <a16:creationId xmlns:a16="http://schemas.microsoft.com/office/drawing/2014/main" id="{382455A1-E5FD-C479-0E2B-79923E911E01}"/>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7926007" y="4705784"/>
            <a:ext cx="326160" cy="306307"/>
          </a:xfrm>
          <a:prstGeom prst="rect">
            <a:avLst/>
          </a:prstGeom>
        </p:spPr>
      </p:pic>
    </p:spTree>
    <p:extLst>
      <p:ext uri="{BB962C8B-B14F-4D97-AF65-F5344CB8AC3E}">
        <p14:creationId xmlns:p14="http://schemas.microsoft.com/office/powerpoint/2010/main" val="1365721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 breakout">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reakout - half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330508EED1774E83FAD29B4E5B1988" ma:contentTypeVersion="15" ma:contentTypeDescription="Create a new document." ma:contentTypeScope="" ma:versionID="e3ed98a44eb6d45a9d297030ed663a7f">
  <xsd:schema xmlns:xsd="http://www.w3.org/2001/XMLSchema" xmlns:xs="http://www.w3.org/2001/XMLSchema" xmlns:p="http://schemas.microsoft.com/office/2006/metadata/properties" xmlns:ns2="a6d796ba-87e0-471c-81e6-24e32029e591" xmlns:ns3="75ca23ed-fdba-4544-8426-dc162b381dbf" targetNamespace="http://schemas.microsoft.com/office/2006/metadata/properties" ma:root="true" ma:fieldsID="2c6f531af8281732a2da1c41b62af80d" ns2:_="" ns3:_="">
    <xsd:import namespace="a6d796ba-87e0-471c-81e6-24e32029e591"/>
    <xsd:import namespace="75ca23ed-fdba-4544-8426-dc162b381dbf"/>
    <xsd:element name="properties">
      <xsd:complexType>
        <xsd:sequence>
          <xsd:element name="documentManagement">
            <xsd:complexType>
              <xsd:all>
                <xsd:element ref="ns2:n4290a1dd8ff44f2879166c2b78ea0d9" minOccurs="0"/>
                <xsd:element ref="ns3:TaxCatchAll"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d796ba-87e0-471c-81e6-24e32029e591" elementFormDefault="qualified">
    <xsd:import namespace="http://schemas.microsoft.com/office/2006/documentManagement/types"/>
    <xsd:import namespace="http://schemas.microsoft.com/office/infopath/2007/PartnerControls"/>
    <xsd:element name="n4290a1dd8ff44f2879166c2b78ea0d9" ma:index="9" nillable="true" ma:taxonomy="true" ma:internalName="n4290a1dd8ff44f2879166c2b78ea0d9" ma:taxonomyFieldName="Document_x0020_Type" ma:displayName="Document Type" ma:default="" ma:fieldId="{74290a1d-d8ff-44f2-8791-66c2b78ea0d9}" ma:sspId="f6e0c83f-acaa-4304-b138-9c5a9482c26e" ma:termSetId="78ac366d-73ed-452a-8a2f-816ad01162f7"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64f1724-f6c2-41e0-8cf8-d9c1bee390ee}"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n4290a1dd8ff44f2879166c2b78ea0d9 xmlns="a6d796ba-87e0-471c-81e6-24e32029e591">
      <Terms xmlns="http://schemas.microsoft.com/office/infopath/2007/PartnerControls"/>
    </n4290a1dd8ff44f2879166c2b78ea0d9>
  </documentManagement>
</p:properties>
</file>

<file path=customXml/itemProps1.xml><?xml version="1.0" encoding="utf-8"?>
<ds:datastoreItem xmlns:ds="http://schemas.openxmlformats.org/officeDocument/2006/customXml" ds:itemID="{3C03BB9A-5B48-467B-9F35-55AB4262F4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d796ba-87e0-471c-81e6-24e32029e591"/>
    <ds:schemaRef ds:uri="75ca23ed-fdba-4544-8426-dc162b381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721283-21C3-49A6-937B-6314E51AAF65}">
  <ds:schemaRefs>
    <ds:schemaRef ds:uri="http://schemas.microsoft.com/sharepoint/v3/contenttype/forms"/>
  </ds:schemaRefs>
</ds:datastoreItem>
</file>

<file path=customXml/itemProps3.xml><?xml version="1.0" encoding="utf-8"?>
<ds:datastoreItem xmlns:ds="http://schemas.openxmlformats.org/officeDocument/2006/customXml" ds:itemID="{12779049-4F17-4D64-978D-4C862B6C874B}">
  <ds:schemaRefs>
    <ds:schemaRef ds:uri="http://purl.org/dc/elements/1.1/"/>
    <ds:schemaRef ds:uri="http://schemas.microsoft.com/office/2006/metadata/properties"/>
    <ds:schemaRef ds:uri="http://www.w3.org/XML/1998/namespace"/>
    <ds:schemaRef ds:uri="http://purl.org/dc/dcmitype/"/>
    <ds:schemaRef ds:uri="0b7998e6-b82a-4691-8b94-178a4ba284ea"/>
    <ds:schemaRef ds:uri="http://schemas.microsoft.com/office/infopath/2007/PartnerControls"/>
    <ds:schemaRef ds:uri="http://schemas.microsoft.com/office/2006/documentManagement/types"/>
    <ds:schemaRef ds:uri="http://schemas.openxmlformats.org/package/2006/metadata/core-properties"/>
    <ds:schemaRef ds:uri="75ca23ed-fdba-4544-8426-dc162b381dbf"/>
    <ds:schemaRef ds:uri="http://purl.org/dc/terms/"/>
    <ds:schemaRef ds:uri="a6d796ba-87e0-471c-81e6-24e32029e591"/>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8046</Words>
  <Application>Microsoft Office PowerPoint</Application>
  <PresentationFormat>Widescreen</PresentationFormat>
  <Paragraphs>812</Paragraphs>
  <Slides>28</Slides>
  <Notes>28</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office theme</vt:lpstr>
      <vt:lpstr>4_End slide</vt:lpstr>
      <vt:lpstr>Breakout - one third</vt:lpstr>
      <vt:lpstr>No breakout</vt:lpstr>
      <vt:lpstr>Breakout - half page</vt:lpstr>
      <vt:lpstr>Breakout - one third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MYPATH Job of the week (Sociology)</vt:lpstr>
      <vt:lpstr>PowerPoint Presentation</vt:lpstr>
      <vt:lpstr>PowerPoint Presentation</vt:lpstr>
      <vt:lpstr>Sociology Pathways</vt:lpstr>
      <vt:lpstr>Combine Study and Work</vt:lpstr>
      <vt:lpstr>Study Pathways</vt:lpstr>
      <vt:lpstr>Work Pathways</vt:lpstr>
      <vt:lpstr>University League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Ellis Leahy</cp:lastModifiedBy>
  <cp:revision>332</cp:revision>
  <dcterms:created xsi:type="dcterms:W3CDTF">2022-04-04T12:54:06Z</dcterms:created>
  <dcterms:modified xsi:type="dcterms:W3CDTF">2022-08-31T17:17:15Z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0x01010046330508EED1774E83FAD29B4E5B1988</vt:lpwstr>
  </property>
  <property fmtid="{D5CDD505-2E9C-101B-9397-08002B2CF9AE}" pid="3" name="Document Type">
    <vt:lpwstr/>
  </property>
  <property fmtid="{D5CDD505-2E9C-101B-9397-08002B2CF9AE}" pid="4" name="MediaServiceImageTags">
    <vt:lpwstr/>
  </property>
</Properties>
</file>