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39"/>
  </p:notesMasterIdLst>
  <p:sldIdLst>
    <p:sldId id="266" r:id="rId10"/>
    <p:sldId id="265" r:id="rId11"/>
    <p:sldId id="285" r:id="rId12"/>
    <p:sldId id="263" r:id="rId13"/>
    <p:sldId id="262" r:id="rId14"/>
    <p:sldId id="295" r:id="rId15"/>
    <p:sldId id="296" r:id="rId16"/>
    <p:sldId id="331" r:id="rId17"/>
    <p:sldId id="307" r:id="rId18"/>
    <p:sldId id="330" r:id="rId19"/>
    <p:sldId id="334" r:id="rId20"/>
    <p:sldId id="335" r:id="rId21"/>
    <p:sldId id="320" r:id="rId22"/>
    <p:sldId id="273" r:id="rId23"/>
    <p:sldId id="291" r:id="rId24"/>
    <p:sldId id="292" r:id="rId25"/>
    <p:sldId id="332" r:id="rId26"/>
    <p:sldId id="293" r:id="rId27"/>
    <p:sldId id="309" r:id="rId28"/>
    <p:sldId id="299" r:id="rId29"/>
    <p:sldId id="267" r:id="rId30"/>
    <p:sldId id="268" r:id="rId31"/>
    <p:sldId id="269" r:id="rId32"/>
    <p:sldId id="270" r:id="rId33"/>
    <p:sldId id="310" r:id="rId34"/>
    <p:sldId id="304" r:id="rId35"/>
    <p:sldId id="305" r:id="rId36"/>
    <p:sldId id="301" r:id="rId37"/>
    <p:sldId id="258" r:id="rId3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91274"/>
    <a:srgbClr val="C90F50"/>
    <a:srgbClr val="525E93"/>
    <a:srgbClr val="91C155"/>
    <a:srgbClr val="D7EAEA"/>
    <a:srgbClr val="E95F3F"/>
    <a:srgbClr val="EE856C"/>
    <a:srgbClr val="F4B2A2"/>
    <a:srgbClr val="F0927C"/>
    <a:srgbClr val="73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2212F-266A-4311-AAEF-8A3337F582E0}" v="1" vWet="3" dt="2022-08-30T14:13:00.084"/>
    <p1510:client id="{0F420144-323B-945F-6303-C973601943A3}" v="25" dt="2022-08-30T14:15:57.296"/>
    <p1510:client id="{1B40E95B-217B-2310-D3E2-F719631272C2}" v="48" dt="2022-08-30T12:47:19.438"/>
    <p1510:client id="{AD5E7E1B-F81A-6D5B-CB4C-CDB1162EEB96}" v="32" dt="2022-08-30T09:11:51.763"/>
    <p1510:client id="{E40942AA-3B07-6E92-3D50-1C3666761108}" v="5" dt="2022-08-30T13:15:17.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8/31/2022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ritishcouncil.org/study-work-abroad/outside-uk/english-language-assistan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skillsbuilderpartnership.wistia.com/medias/1ailu2bpod"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folu9nyiog"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killsbuilderpartnership.wistia.com/medias/dzwf6mz7k4"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nap68tblh1"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wtx0nr7ju7"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www.skillsbuilder.org/benchmar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skillsbuilder.org/universal-framework/speaking"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killsbuilder.org/universal-framework/listenin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killsbuilder.org/universal-framework/staying-positiv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k39nrd/jobs-that-use-modern-foreign-languages/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k39nrd/jobs-that-use-modern-foreign-languages/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aGd_Rrs-qN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k39nrd/jobs-that-use-modern-foreign-languages/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icould.com/explore/categories/subject/travel-and-tourism" TargetMode="Externa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pPr marL="0" indent="0">
              <a:buFontTx/>
              <a:buNone/>
            </a:pPr>
            <a:endParaRPr lang="en-GB" b="1">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1182775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ea typeface="Calibri"/>
              <a:cs typeface="Calibri"/>
            </a:endParaRPr>
          </a:p>
          <a:p>
            <a:pPr>
              <a:defRPr/>
            </a:pPr>
            <a:r>
              <a:rPr lang="en-GB" b="0" i="0">
                <a:effectLst/>
              </a:rPr>
              <a:t>Already new jobs are emerging that are based on the need for sustainable thinking in </a:t>
            </a:r>
            <a:r>
              <a:rPr lang="en-GB"/>
              <a:t>Languages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ea typeface="Calibri"/>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r>
              <a:rPr lang="en-US" b="1"/>
              <a:t>  </a:t>
            </a:r>
            <a:endParaRPr lang="en-GB"/>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565A5C"/>
                </a:solidFill>
                <a:ea typeface="Calibri"/>
                <a:cs typeface="Calibri"/>
              </a:rPr>
              <a:t>Notes:</a:t>
            </a:r>
          </a:p>
          <a:p>
            <a:r>
              <a:rPr lang="en-GB">
                <a:hlinkClick r:id="rId3"/>
              </a:rPr>
              <a:t>https://www.britishcouncil.org/study-work-abroad/outside-uk/english-language-assistants</a:t>
            </a:r>
            <a:endParaRPr lang="en-GB">
              <a:ea typeface="Calibri"/>
              <a:cs typeface="Calibri"/>
              <a:hlinkClick r:id="rId3"/>
            </a:endParaRPr>
          </a:p>
          <a:p>
            <a:endParaRPr lang="en-GB">
              <a:ea typeface="Calibri"/>
              <a:cs typeface="Calibri"/>
            </a:endParaRPr>
          </a:p>
          <a:p>
            <a:r>
              <a:rPr lang="en-GB"/>
              <a:t>The British Council’s English Language Assistants (ELA) programme is a major UK mobility initiative that offers paid teaching placements abroad, providing the perfect opportunity to travel, teach and gain invaluable experiences along the way. </a:t>
            </a:r>
            <a:endParaRPr lang="en-GB">
              <a:ea typeface="Calibri"/>
              <a:cs typeface="Calibri"/>
            </a:endParaRPr>
          </a:p>
          <a:p>
            <a:endParaRPr lang="en-GB">
              <a:ea typeface="Calibri"/>
              <a:cs typeface="Calibri"/>
            </a:endParaRPr>
          </a:p>
          <a:p>
            <a:r>
              <a:rPr lang="en-GB"/>
              <a:t>Every year they send around 2,500 English Language Assistants from the UK to support the teaching of English in 14 destinations around the world.</a:t>
            </a:r>
            <a:endParaRPr lang="en-GB">
              <a:ea typeface="Calibri"/>
              <a:cs typeface="Calibri"/>
            </a:endParaRPr>
          </a:p>
          <a:p>
            <a:endParaRPr lang="en-GB">
              <a:ea typeface="Calibri"/>
              <a:cs typeface="Calibri"/>
            </a:endParaRPr>
          </a:p>
          <a:p>
            <a:r>
              <a:rPr lang="en-GB">
                <a:ea typeface="Calibri"/>
                <a:cs typeface="Calibri"/>
              </a:rPr>
              <a:t>Share any experiences you have of teaching abroad to generate interest.</a:t>
            </a:r>
          </a:p>
          <a:p>
            <a:endParaRPr lang="en-GB">
              <a:ea typeface="Calibri"/>
              <a:cs typeface="Calibri"/>
            </a:endParaRPr>
          </a:p>
          <a:p>
            <a:r>
              <a:rPr lang="en-GB">
                <a:ea typeface="Calibri"/>
                <a:cs typeface="Calibri"/>
              </a:rPr>
              <a:t>Use the alumni stories as examples of case studies</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13</a:t>
            </a:fld>
            <a:endParaRPr lang="en-GB"/>
          </a:p>
        </p:txBody>
      </p:sp>
    </p:spTree>
    <p:extLst>
      <p:ext uri="{BB962C8B-B14F-4D97-AF65-F5344CB8AC3E}">
        <p14:creationId xmlns:p14="http://schemas.microsoft.com/office/powerpoint/2010/main" val="1087359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14</a:t>
            </a:fld>
            <a:endParaRPr lang="en-GB"/>
          </a:p>
        </p:txBody>
      </p:sp>
    </p:spTree>
    <p:extLst>
      <p:ext uri="{BB962C8B-B14F-4D97-AF65-F5344CB8AC3E}">
        <p14:creationId xmlns:p14="http://schemas.microsoft.com/office/powerpoint/2010/main" val="354745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students will aspire to go to the top university for their subject. However, this isn't the same for all subjects.</a:t>
            </a:r>
          </a:p>
          <a:p>
            <a:r>
              <a:rPr lang="en-US"/>
              <a:t>It also depends what aspect of university life young people consider the most important</a:t>
            </a:r>
          </a:p>
          <a:p>
            <a:r>
              <a:rPr lang="en-US"/>
              <a:t>Once you have had this discussion with students, follow the link and filter by different factors to help inform their choices.</a:t>
            </a:r>
          </a:p>
          <a:p>
            <a:endParaRPr lang="en-US"/>
          </a:p>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p>
          <a:p>
            <a:r>
              <a:rPr lang="en-US"/>
              <a:t>•What kinds of qualifications do students on the course have when they start the course? </a:t>
            </a:r>
            <a:endParaRPr lang="en-US">
              <a:cs typeface="Calibri"/>
            </a:endParaRPr>
          </a:p>
          <a:p>
            <a:r>
              <a:rPr lang="en-US"/>
              <a:t>•How many have a placement year? </a:t>
            </a:r>
            <a:endParaRPr lang="en-US">
              <a:cs typeface="Calibri"/>
            </a:endParaRPr>
          </a:p>
          <a:p>
            <a:r>
              <a:rPr lang="en-US"/>
              <a:t>•How many courses let you study abroad? </a:t>
            </a:r>
            <a:endParaRPr lang="en-US">
              <a:cs typeface="Calibri"/>
            </a:endParaRPr>
          </a:p>
          <a:p>
            <a:r>
              <a:rPr lang="en-US"/>
              <a:t>•Which has the highest student satisfaction rating? How do you know this? </a:t>
            </a:r>
            <a:endParaRPr lang="en-US">
              <a:cs typeface="Calibri"/>
            </a:endParaRPr>
          </a:p>
          <a:p>
            <a:r>
              <a:rPr lang="en-US"/>
              <a:t>•What kinds of jobs do graduates from this course go on to? </a:t>
            </a:r>
            <a:endParaRPr lang="en-US">
              <a:cs typeface="Calibri"/>
            </a:endParaRPr>
          </a:p>
          <a:p>
            <a:r>
              <a:rPr lang="en-US"/>
              <a:t>•Which course has the highest salary after three years? Is this higher or lower than the national average? </a:t>
            </a:r>
            <a:endParaRPr lang="en-US">
              <a:cs typeface="Calibri"/>
            </a:endParaRPr>
          </a:p>
          <a:p>
            <a:r>
              <a:rPr lang="en-US"/>
              <a:t>•Choose your </a:t>
            </a:r>
            <a:r>
              <a:rPr lang="en-US" err="1"/>
              <a:t>favourite</a:t>
            </a:r>
            <a:r>
              <a:rPr lang="en-US"/>
              <a:t> course and explain why you chose this course over the others? </a:t>
            </a:r>
            <a:endParaRPr lang="en-US">
              <a:cs typeface="Calibri"/>
            </a:endParaRP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Modern Foreign Languages should be included in the curriculum from P5 of your subject guide:</a:t>
            </a:r>
          </a:p>
          <a:p>
            <a:pPr>
              <a:buFont typeface="Arial"/>
              <a:buChar char="•"/>
            </a:pPr>
            <a:r>
              <a:rPr lang="en-GB"/>
              <a:t> Learning languages helps you develop an understanding of different cultures, communities and people</a:t>
            </a:r>
            <a:endParaRPr lang="en-GB">
              <a:ea typeface="Calibri"/>
              <a:cs typeface="Calibri"/>
            </a:endParaRPr>
          </a:p>
          <a:p>
            <a:pPr>
              <a:buFont typeface="Arial"/>
              <a:buChar char="•"/>
            </a:pPr>
            <a:r>
              <a:rPr lang="en-GB"/>
              <a:t> Languages helps you develop speaking, listening and communication skills which are vital and are transferable to a huge range of jobs</a:t>
            </a:r>
            <a:endParaRPr lang="en-GB">
              <a:ea typeface="Calibri"/>
              <a:cs typeface="Calibri"/>
            </a:endParaRPr>
          </a:p>
          <a:p>
            <a:pPr>
              <a:buFont typeface="Arial"/>
              <a:buChar char="•"/>
            </a:pPr>
            <a:r>
              <a:rPr lang="en-GB"/>
              <a:t> Learning languages helps you to express yourself with confidence</a:t>
            </a:r>
            <a:endParaRPr lang="en-GB">
              <a:ea typeface="Calibri"/>
              <a:cs typeface="Calibri"/>
            </a:endParaRPr>
          </a:p>
          <a:p>
            <a:pPr>
              <a:buFont typeface="Arial"/>
              <a:buChar char="•"/>
            </a:pPr>
            <a:r>
              <a:rPr lang="en-GB"/>
              <a:t> Once you have learned one modern foreign language it is easier to learn others as you pick up patterns between different languages</a:t>
            </a:r>
            <a:endParaRPr lang="en-GB">
              <a:ea typeface="Calibri"/>
              <a:cs typeface="Calibri"/>
            </a:endParaRPr>
          </a:p>
          <a:p>
            <a:pPr>
              <a:buFont typeface="Arial"/>
              <a:buChar char="•"/>
            </a:pPr>
            <a:r>
              <a:rPr lang="en-GB"/>
              <a:t> Languages are really helpful for a range of careers: teaching, interpreting, travel, tourism, the diplomatic service, working globally</a:t>
            </a:r>
            <a:endParaRPr lang="en-GB">
              <a:ea typeface="Calibri" panose="020F0502020204030204"/>
              <a:cs typeface="Calibri" panose="020F0502020204030204"/>
            </a:endParaRPr>
          </a:p>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favourite course and explain why you chose this course over the others? </a:t>
            </a:r>
          </a:p>
          <a:p>
            <a:r>
              <a:rPr lang="en-US"/>
              <a:t>  </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a:cs typeface="Calibri"/>
              </a:rPr>
              <a:t>How to develop Essential Skills in your subject: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a:cs typeface="Calibri"/>
                <a:hlinkClick r:id="rId3"/>
              </a:rPr>
              <a:t>https://www.skillsbuilder.org/universal-framework/listening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How to use this slide:</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Follow these links for quick 2min videos “What is this skill?”</a:t>
            </a:r>
            <a:r>
              <a:rPr lang="en-GB" sz="1200" b="0" i="0">
                <a:solidFill>
                  <a:srgbClr val="000000"/>
                </a:solidFill>
                <a:effectLst/>
                <a:latin typeface="Calibri"/>
                <a:cs typeface="Calibri"/>
              </a:rPr>
              <a:t> </a:t>
            </a:r>
          </a:p>
          <a:p>
            <a:r>
              <a:rPr lang="en-GB" b="1"/>
              <a:t>Speaking</a:t>
            </a:r>
            <a:r>
              <a:rPr lang="en-GB"/>
              <a:t> </a:t>
            </a:r>
            <a:endParaRPr lang="en-GB">
              <a:cs typeface="Calibri"/>
            </a:endParaRPr>
          </a:p>
          <a:p>
            <a:r>
              <a:rPr lang="en-GB" b="1" u="sng">
                <a:hlinkClick r:id="rId4"/>
              </a:rPr>
              <a:t>https://skillsbuilderpartnership.wistia.com/medias/wtx0nr7ju7</a:t>
            </a:r>
            <a:r>
              <a:rPr lang="en-GB"/>
              <a:t> </a:t>
            </a:r>
            <a:endParaRPr lang="en-GB">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5"/>
              </a:rPr>
              <a:t>https://skillsbuilderpartnership.wistia.com/medias/nap68tblh1</a:t>
            </a:r>
            <a:r>
              <a:rPr lang="en-GB" sz="1200" b="0" i="0">
                <a:solidFill>
                  <a:srgbClr val="000000"/>
                </a:solidFill>
                <a:effectLst/>
                <a:latin typeface="Calibri"/>
                <a:cs typeface="Calibri"/>
              </a:rPr>
              <a:t> </a:t>
            </a:r>
          </a:p>
          <a:p>
            <a:r>
              <a:rPr lang="en-GB" b="1"/>
              <a:t>Staying Positive</a:t>
            </a:r>
            <a:r>
              <a:rPr lang="en-GB"/>
              <a:t> </a:t>
            </a:r>
            <a:endParaRPr lang="en-GB">
              <a:cs typeface="Calibri"/>
            </a:endParaRPr>
          </a:p>
          <a:p>
            <a:r>
              <a:rPr lang="en-GB" b="1" u="sng">
                <a:hlinkClick r:id="rId6"/>
              </a:rPr>
              <a:t>https://skillsbuilderpartnership.wistia.com/medias/dzwf6mz7k4</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Problem Solving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7"/>
              </a:rPr>
              <a:t>https://skillsbuilderpartnership.wistia.com/medias/folu9nyiog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Creativity</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8"/>
              </a:rPr>
              <a:t>https://skillsbuilderpartnership.wistia.com/medias/1ailu2bpod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Aiming High</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9"/>
              </a:rPr>
              <a:t>https://skillsbuilderpartnership.wistia.com/medias/67f4qr5jod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Leadership</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0"/>
              </a:rPr>
              <a:t>https://skillsbuilderpartnership.wistia.com/medias/ke09jw6nvi</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Teamwork</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1"/>
              </a:rPr>
              <a:t>https://skillsbuilderpartnership.wistia.com/medias/5crnmxtndt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Use the links on the slide to access Short Lessons for your subject/key stage. </a:t>
            </a:r>
            <a:r>
              <a:rPr lang="en-GB" sz="1200" b="0" i="0">
                <a:solidFill>
                  <a:srgbClr val="000000"/>
                </a:solidFill>
                <a:effectLst/>
                <a:latin typeface="Calibri"/>
                <a:cs typeface="Calibri"/>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a:cs typeface="Calibri"/>
                <a:hlinkClick r:id="rId12"/>
              </a:rPr>
              <a:t>https://hub.skillsbuilder.org/account/login/</a:t>
            </a:r>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You can also access our inclusive learning resource pack, </a:t>
            </a:r>
            <a:r>
              <a:rPr lang="en-GB" sz="1200" b="0" i="0">
                <a:solidFill>
                  <a:srgbClr val="000000"/>
                </a:solidFill>
                <a:effectLst/>
                <a:latin typeface="Calibri"/>
                <a:cs typeface="Calibri"/>
              </a:rPr>
              <a:t>packed full of resources to support students with additional needs to develop their essential skills: </a:t>
            </a:r>
            <a:r>
              <a:rPr lang="en-GB" sz="1200" b="1" i="0" u="sng" strike="noStrike">
                <a:solidFill>
                  <a:srgbClr val="0563C1"/>
                </a:solidFill>
                <a:effectLst/>
                <a:latin typeface="Calibri"/>
                <a:cs typeface="Calibri"/>
                <a:hlinkClick r:id="rId13"/>
              </a:rPr>
              <a:t>https://hub.skillsbuilder.org/training-area/inclusive-learning-resource-pack/</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Encourage students to reflect on and build their essential skills independently via the online reflection tool at Skills Builder Benchmark (</a:t>
            </a:r>
            <a:r>
              <a:rPr lang="en-GB" sz="1200" b="1" i="0" u="sng" strike="noStrike">
                <a:solidFill>
                  <a:srgbClr val="0563C1"/>
                </a:solidFill>
                <a:effectLst/>
                <a:latin typeface="Calibri"/>
                <a:cs typeface="Calibri"/>
                <a:hlinkClick r:id="rId14"/>
              </a:rPr>
              <a:t>https://www.skillsbuilder.org/benchmark</a:t>
            </a:r>
            <a:r>
              <a:rPr lang="en-GB" sz="1200" b="1" i="0">
                <a:solidFill>
                  <a:srgbClr val="000000"/>
                </a:solidFill>
                <a:effectLst/>
                <a:latin typeface="Calibri"/>
                <a:cs typeface="Calibri"/>
              </a:rPr>
              <a:t>) and through interactive, online modules at Skills Builder Launchpad (</a:t>
            </a:r>
            <a:r>
              <a:rPr lang="en-GB" sz="1200" b="1" i="0" u="sng" strike="noStrike">
                <a:solidFill>
                  <a:srgbClr val="0563C1"/>
                </a:solidFill>
                <a:effectLst/>
                <a:latin typeface="Calibri"/>
                <a:cs typeface="Calibri"/>
                <a:hlinkClick r:id="rId15"/>
              </a:rPr>
              <a:t>https://launchpad.skillsbuilder.org/</a:t>
            </a:r>
            <a:r>
              <a:rPr lang="en-GB" sz="1200" b="1" i="0">
                <a:solidFill>
                  <a:srgbClr val="000000"/>
                </a:solidFill>
                <a:effectLst/>
                <a:latin typeface="Calibri"/>
                <a:cs typeface="Calibri"/>
              </a:rPr>
              <a:t>).</a:t>
            </a:r>
            <a:endParaRPr lang="en-GB" sz="12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25</a:t>
            </a:fld>
            <a:endParaRPr lang="en-GB"/>
          </a:p>
        </p:txBody>
      </p:sp>
    </p:spTree>
    <p:extLst>
      <p:ext uri="{BB962C8B-B14F-4D97-AF65-F5344CB8AC3E}">
        <p14:creationId xmlns:p14="http://schemas.microsoft.com/office/powerpoint/2010/main" val="2924420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Speaking: </a:t>
            </a:r>
            <a:r>
              <a:rPr lang="en-US">
                <a:hlinkClick r:id="rId4"/>
              </a:rPr>
              <a:t>https://www.skillsbuilder.org/universal-framework/speaking</a:t>
            </a:r>
            <a:endParaRPr lang="en-US">
              <a:cs typeface="Calibri"/>
              <a:hlinkClick r:id="rId4"/>
            </a:endParaRPr>
          </a:p>
          <a:p>
            <a:endParaRPr lang="en-US">
              <a:cs typeface="Calibri"/>
            </a:endParaRPr>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endParaRPr lang="en-US">
              <a:cs typeface="Calibri"/>
            </a:endParaRP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2703048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Listening: </a:t>
            </a:r>
            <a:r>
              <a:rPr lang="en-US">
                <a:hlinkClick r:id="rId4"/>
              </a:rPr>
              <a:t>https://www.skillsbuilder.org/universal-framework/listening</a:t>
            </a:r>
            <a:endParaRPr lang="en-US">
              <a:cs typeface="Calibri"/>
              <a:hlinkClick r:id="rId4"/>
            </a:endParaRPr>
          </a:p>
          <a:p>
            <a:endParaRPr lang="en-US">
              <a:cs typeface="Calibri"/>
            </a:endParaRPr>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endParaRPr lang="en-US">
              <a:cs typeface="Calibri"/>
            </a:endParaRP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183289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 to </a:t>
            </a:r>
            <a:r>
              <a:rPr lang="en-US">
                <a:hlinkClick r:id="rId3"/>
              </a:rPr>
              <a:t>https://www.skillsbuilder.org/universal-framework</a:t>
            </a:r>
            <a:endParaRPr lang="en-US">
              <a:ea typeface="Calibri"/>
              <a:cs typeface="Calibri"/>
            </a:endParaRPr>
          </a:p>
          <a:p>
            <a:r>
              <a:rPr lang="en-US">
                <a:ea typeface="Calibri"/>
                <a:cs typeface="Calibri"/>
              </a:rPr>
              <a:t>Staying Positive: </a:t>
            </a:r>
            <a:r>
              <a:rPr lang="en-US">
                <a:hlinkClick r:id="rId4"/>
              </a:rPr>
              <a:t>https://www.skillsbuilder.org/universal-framework/staying-positive</a:t>
            </a:r>
            <a:endParaRPr lang="en-US">
              <a:cs typeface="Calibri"/>
              <a:hlinkClick r:id="rId4"/>
            </a:endParaRPr>
          </a:p>
          <a:p>
            <a:endParaRPr lang="en-US">
              <a:ea typeface="Calibri"/>
              <a:cs typeface="Calibri"/>
            </a:endParaRPr>
          </a:p>
          <a:p>
            <a:r>
              <a:rPr lang="en-US">
                <a:ea typeface="Calibri"/>
                <a:cs typeface="Calibri"/>
              </a:rPr>
              <a:t>Click on step 6 'build it' as a starting point.</a:t>
            </a:r>
          </a:p>
          <a:p>
            <a:endParaRPr lang="en-US">
              <a:ea typeface="Calibri"/>
              <a:cs typeface="Calibri"/>
            </a:endParaRPr>
          </a:p>
          <a:p>
            <a:r>
              <a:rPr lang="en-US">
                <a:ea typeface="Calibri"/>
                <a:cs typeface="Calibri"/>
              </a:rPr>
              <a:t>Read the information provided </a:t>
            </a:r>
          </a:p>
          <a:p>
            <a:r>
              <a:rPr lang="en-US">
                <a:ea typeface="Calibri"/>
                <a:cs typeface="Calibri"/>
              </a:rPr>
              <a:t>Read 'Building Blocks'</a:t>
            </a:r>
          </a:p>
          <a:p>
            <a:r>
              <a:rPr lang="en-US">
                <a:ea typeface="Calibri"/>
                <a:cs typeface="Calibri"/>
              </a:rPr>
              <a:t>Try and answer the 'Reflective Questions'</a:t>
            </a:r>
          </a:p>
          <a:p>
            <a:r>
              <a:rPr lang="en-US">
                <a:ea typeface="Calibri"/>
                <a:cs typeface="Calibri"/>
              </a:rPr>
              <a:t>You can also read the summary provided</a:t>
            </a:r>
          </a:p>
          <a:p>
            <a:endParaRPr lang="en-US">
              <a:ea typeface="Calibri"/>
              <a:cs typeface="Calibri"/>
            </a:endParaRPr>
          </a:p>
          <a:p>
            <a:r>
              <a:rPr lang="en-US">
                <a:ea typeface="Calibri"/>
                <a:cs typeface="Calibri"/>
              </a:rPr>
              <a:t>If you feel you can do this then place a tick in the box </a:t>
            </a:r>
          </a:p>
          <a:p>
            <a:endParaRPr lang="en-US">
              <a:ea typeface="Calibri"/>
              <a:cs typeface="Calibri"/>
            </a:endParaRPr>
          </a:p>
          <a:p>
            <a:r>
              <a:rPr lang="en-US">
                <a:ea typeface="Calibri"/>
                <a:cs typeface="Calibri"/>
              </a:rPr>
              <a:t>Repeat this until you have reached your limit.</a:t>
            </a:r>
          </a:p>
          <a:p>
            <a:endParaRPr lang="en-US">
              <a:ea typeface="Calibri"/>
              <a:cs typeface="Calibri"/>
            </a:endParaRPr>
          </a:p>
          <a:p>
            <a:r>
              <a:rPr lang="en-US">
                <a:ea typeface="Calibri"/>
                <a:cs typeface="Calibri"/>
              </a:rPr>
              <a:t>Now you should be able to complete the two boxes: My Strength (s) and My area (s) of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Jobs that use</a:t>
            </a:r>
            <a:r>
              <a:rPr lang="en-GB"/>
              <a:t> Modern Foreign languages</a:t>
            </a:r>
            <a:r>
              <a:rPr lang="en-GB">
                <a:effectLst/>
              </a:rPr>
              <a:t> BBC Bitesize Careers:</a:t>
            </a:r>
            <a:r>
              <a:rPr lang="en-GB"/>
              <a:t> </a:t>
            </a:r>
            <a:r>
              <a:rPr lang="en-GB">
                <a:effectLst/>
                <a:hlinkClick r:id="rId3"/>
              </a:rPr>
              <a:t>https://www.bbc.co.uk/bitesize/</a:t>
            </a:r>
            <a:r>
              <a:rPr lang="en-GB">
                <a:hlinkClick r:id="rId3"/>
              </a:rPr>
              <a:t>tags/zk39nrd/jobs-that-use-modern-foreign-languages</a:t>
            </a:r>
            <a:r>
              <a:rPr lang="en-GB">
                <a:effectLst/>
                <a:hlinkClick r:id="rId3"/>
              </a:rPr>
              <a:t>/</a:t>
            </a:r>
            <a:r>
              <a:rPr lang="en-GB">
                <a:hlinkClick r:id="rId3"/>
              </a:rPr>
              <a:t>1</a:t>
            </a:r>
            <a:endParaRPr lang="en-GB" sz="1200">
              <a:effectLst/>
              <a:latin typeface="Calibri"/>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b="1">
                <a:effectLst/>
                <a:latin typeface="Calibri"/>
                <a:ea typeface="Calibri"/>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a:cs typeface="Calibri"/>
              </a:rPr>
              <a:t>Why they might like/not like </a:t>
            </a:r>
            <a:r>
              <a:rPr lang="en-GB">
                <a:latin typeface="Calibri"/>
                <a:ea typeface="Calibri"/>
                <a:cs typeface="Calibri"/>
              </a:rPr>
              <a:t>in a particular</a:t>
            </a:r>
            <a:r>
              <a:rPr lang="en-GB" sz="1200">
                <a:effectLst/>
                <a:latin typeface="Calibri"/>
                <a:ea typeface="Calibri"/>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Jobs that use</a:t>
            </a:r>
            <a:r>
              <a:rPr lang="en-GB"/>
              <a:t> Modern Foreign languages </a:t>
            </a:r>
            <a:r>
              <a:rPr lang="en-GB">
                <a:effectLst/>
              </a:rPr>
              <a:t>BBC Bitesize Careers:</a:t>
            </a:r>
            <a:r>
              <a:rPr lang="en-GB"/>
              <a:t> </a:t>
            </a:r>
            <a:r>
              <a:rPr lang="en-GB">
                <a:effectLst/>
                <a:hlinkClick r:id="rId3"/>
              </a:rPr>
              <a:t>https://www.bbc.co.uk/bitesize/tags/</a:t>
            </a:r>
            <a:r>
              <a:rPr lang="en-GB">
                <a:hlinkClick r:id="rId3"/>
              </a:rPr>
              <a:t>zk39nrd</a:t>
            </a:r>
            <a:r>
              <a:rPr lang="en-GB">
                <a:effectLst/>
                <a:hlinkClick r:id="rId3"/>
              </a:rPr>
              <a:t>/</a:t>
            </a:r>
            <a:r>
              <a:rPr lang="en-GB">
                <a:hlinkClick r:id="rId3"/>
              </a:rPr>
              <a:t>jobs-that-use-modern-foreign-languages</a:t>
            </a:r>
            <a:r>
              <a:rPr lang="en-GB">
                <a:effectLst/>
                <a:hlinkClick r:id="rId3"/>
              </a:rPr>
              <a:t>/1</a:t>
            </a:r>
            <a:endParaRPr lang="en-GB">
              <a:hlinkClick r:id="rId3"/>
            </a:endParaRPr>
          </a:p>
          <a:p>
            <a:pPr>
              <a:lnSpc>
                <a:spcPct val="107000"/>
              </a:lnSpc>
              <a:spcAft>
                <a:spcPts val="800"/>
              </a:spcAft>
            </a:pPr>
            <a:endParaRPr lang="en-GB">
              <a:effectLst/>
              <a:ea typeface="Calibri"/>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ea typeface="Calibri"/>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a:hlinkClick r:id="rId3"/>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hlinkClick r:id="rId4"/>
              </a:rPr>
              <a:t>https://icould.com/</a:t>
            </a:r>
            <a:r>
              <a:rPr lang="en-GB">
                <a:hlinkClick r:id="rId4"/>
              </a:rPr>
              <a:t>buzz-embed/</a:t>
            </a:r>
            <a:endParaRPr lang="en-GB"/>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a:t>
            </a:r>
            <a:endParaRPr lang="en-GB">
              <a:cs typeface="Calibri"/>
            </a:endParaRPr>
          </a:p>
          <a:p>
            <a:r>
              <a:rPr lang="en-GB"/>
              <a:t>Bring through the reasons cited in your guide P5:</a:t>
            </a:r>
            <a:endParaRPr lang="en-GB">
              <a:cs typeface="Calibri"/>
            </a:endParaRPr>
          </a:p>
          <a:p>
            <a:r>
              <a:rPr lang="en-GB"/>
              <a:t>Employers value languages, as they are increasingly important to make sure we can compete in the global market. Because of this, languages are increasingly becoming a requirement for many graduate schemes, such as those offered by Lidl.</a:t>
            </a:r>
            <a:endParaRPr lang="en-GB">
              <a:ea typeface="Calibri"/>
              <a:cs typeface="Calibri"/>
            </a:endParaRPr>
          </a:p>
          <a:p>
            <a:endParaRPr lang="en-GB"/>
          </a:p>
          <a:p>
            <a:r>
              <a:rPr lang="en-GB"/>
              <a:t>Re teaching: </a:t>
            </a:r>
            <a:endParaRPr lang="en-GB">
              <a:ea typeface="Calibri"/>
              <a:cs typeface="Calibri"/>
            </a:endParaRPr>
          </a:p>
          <a:p>
            <a:r>
              <a:rPr lang="en-GB"/>
              <a:t>2. Turn your passion into a career</a:t>
            </a:r>
            <a:endParaRPr lang="en-GB">
              <a:cs typeface="Calibri"/>
            </a:endParaRPr>
          </a:p>
          <a:p>
            <a:r>
              <a:rPr lang="en-GB"/>
              <a:t>3. The reward is always worth the challenge</a:t>
            </a:r>
            <a:endParaRPr lang="en-GB">
              <a:cs typeface="Calibri"/>
            </a:endParaRPr>
          </a:p>
          <a:p>
            <a:r>
              <a:rPr lang="en-GB"/>
              <a:t>4. More time for what you love</a:t>
            </a:r>
            <a:endParaRPr lang="en-GB">
              <a:cs typeface="Calibri"/>
            </a:endParaRPr>
          </a:p>
          <a:p>
            <a:r>
              <a:rPr lang="en-GB"/>
              <a:t>5. Start on at least £25k (£32k inner London)</a:t>
            </a:r>
            <a:endParaRPr lang="en-GB">
              <a:cs typeface="Calibri"/>
            </a:endParaRPr>
          </a:p>
          <a:p>
            <a:r>
              <a:rPr lang="en-GB"/>
              <a:t> </a:t>
            </a:r>
            <a:endParaRPr lang="en-GB">
              <a:cs typeface="Calibri"/>
            </a:endParaRPr>
          </a:p>
          <a:p>
            <a:r>
              <a:rPr lang="en-GB"/>
              <a:t>‘Explore teaching’ is a great introduction for your students to consider what it is really like to be on the other side of the desk (you choose the best fit video for your students).</a:t>
            </a:r>
            <a:endParaRPr lang="en-US"/>
          </a:p>
          <a:p>
            <a:r>
              <a:rPr lang="en-GB"/>
              <a:t> </a:t>
            </a:r>
            <a:endParaRPr lang="en-US"/>
          </a:p>
          <a:p>
            <a:r>
              <a:rPr lang="en-GB"/>
              <a:t>·Jem who always wanted to be a teacher from his time at university, teaches history and politics in an 11-18 secondary school. Filmed in his school, he shares his career progression, along with pupils sharing why they enjoy his lessons.</a:t>
            </a:r>
            <a:endParaRPr lang="en-GB">
              <a:cs typeface="Calibri"/>
            </a:endParaRPr>
          </a:p>
          <a:p>
            <a:r>
              <a:rPr lang="en-GB"/>
              <a:t>- Every Lesson Shapes a Life - Tuesday - YouTube could be shown as an alternative</a:t>
            </a:r>
            <a:endParaRPr lang="en-GB">
              <a:ea typeface="Calibri" panose="020F0502020204030204"/>
              <a:cs typeface="Calibri" panose="020F0502020204030204"/>
            </a:endParaRPr>
          </a:p>
          <a:p>
            <a:endParaRPr lang="en-GB">
              <a:ea typeface="Calibri" panose="020F0502020204030204"/>
              <a:cs typeface="Calibri" panose="020F0502020204030204"/>
            </a:endParaRPr>
          </a:p>
          <a:p>
            <a:r>
              <a:rPr lang="en-GB"/>
              <a:t>The right skills to teach?</a:t>
            </a:r>
            <a:endParaRPr lang="en-GB">
              <a:cs typeface="Calibri"/>
            </a:endParaRPr>
          </a:p>
          <a:p>
            <a:r>
              <a:rPr lang="en-GB"/>
              <a:t>These very short films show students those skills they have already gained like a love of learning or imagination - could they be more of teacher than they think?</a:t>
            </a:r>
            <a:endParaRPr lang="en-GB">
              <a:cs typeface="Calibri"/>
            </a:endParaRPr>
          </a:p>
          <a:p>
            <a:r>
              <a:rPr lang="en-GB"/>
              <a:t> </a:t>
            </a:r>
            <a:endParaRPr lang="en-GB">
              <a:cs typeface="Calibri"/>
            </a:endParaRPr>
          </a:p>
          <a:p>
            <a:r>
              <a:rPr lang="en-GB"/>
              <a:t>What makes a great teacher</a:t>
            </a:r>
            <a:endParaRPr lang="en-GB">
              <a:cs typeface="Calibri"/>
            </a:endParaRPr>
          </a:p>
          <a:p>
            <a:r>
              <a:rPr lang="en-GB"/>
              <a:t>A short video where secondary pupils share their responses to this question. Try asking your students first and then comparing their answers with the students on film.</a:t>
            </a:r>
            <a:endParaRPr lang="en-GB">
              <a:cs typeface="Calibri"/>
            </a:endParaRPr>
          </a:p>
          <a:p>
            <a:endParaRPr lang="en-GB">
              <a:cs typeface="Calibri"/>
            </a:endParaRPr>
          </a:p>
          <a:p>
            <a:endParaRPr lang="en-GB">
              <a:cs typeface="Calibri"/>
            </a:endParaRPr>
          </a:p>
          <a:p>
            <a:r>
              <a:rPr lang="en-GB">
                <a:ea typeface="Calibri"/>
                <a:cs typeface="Calibri"/>
                <a:hlinkClick r:id="rId3"/>
              </a:rPr>
              <a:t>Every Lesson Shapes a Life - Tuesday - YouTube</a:t>
            </a:r>
            <a:endParaRPr lang="en-GB">
              <a:ea typeface="Calibri"/>
              <a:cs typeface="Calibri"/>
              <a:hlinkClick r:id="" action="ppaction://noaction"/>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It’s important for students to understand the wide range of possibilities arising from your subject. Here’s some to explore…try and focus on less obvious choices</a:t>
            </a:r>
          </a:p>
          <a:p>
            <a:r>
              <a:rPr lang="en-US"/>
              <a:t>To select more yourself:</a:t>
            </a:r>
          </a:p>
          <a:p>
            <a:r>
              <a:rPr lang="en-US"/>
              <a:t>BBC Bitesize link:</a:t>
            </a:r>
          </a:p>
          <a:p>
            <a:r>
              <a:rPr lang="en-US">
                <a:hlinkClick r:id="rId3"/>
              </a:rPr>
              <a:t>https://www.bbc.co.uk/bitesize/tags/zk39nrd/jobs-that-use-modern-foreign-languages/1</a:t>
            </a:r>
            <a:endParaRPr lang="en-US">
              <a:cs typeface="Calibri" panose="020F0502020204030204"/>
              <a:hlinkClick r:id="rId3"/>
            </a:endParaRPr>
          </a:p>
          <a:p>
            <a:endParaRPr lang="en-US">
              <a:cs typeface="Calibri" panose="020F0502020204030204"/>
            </a:endParaRPr>
          </a:p>
          <a:p>
            <a:r>
              <a:rPr lang="en-US"/>
              <a:t>National Careers Service link:</a:t>
            </a:r>
          </a:p>
          <a:p>
            <a:r>
              <a:rPr lang="en-US">
                <a:hlinkClick r:id="rId4"/>
              </a:rPr>
              <a:t>https://nationalcareers.service.gov.uk/explore-careers</a:t>
            </a:r>
            <a:endParaRPr lang="en-US"/>
          </a:p>
          <a:p>
            <a:endParaRPr lang="en-US">
              <a:cs typeface="Calibri"/>
            </a:endParaRPr>
          </a:p>
          <a:p>
            <a:r>
              <a:rPr lang="en-US" err="1">
                <a:cs typeface="Calibri"/>
              </a:rPr>
              <a:t>Icould</a:t>
            </a:r>
            <a:r>
              <a:rPr lang="en-US">
                <a:cs typeface="Calibri"/>
              </a:rPr>
              <a:t> links</a:t>
            </a:r>
            <a:endParaRPr lang="en-US">
              <a:ea typeface="Calibri"/>
              <a:cs typeface="Calibri"/>
            </a:endParaRPr>
          </a:p>
          <a:p>
            <a:r>
              <a:rPr lang="en-US">
                <a:hlinkClick r:id="rId5"/>
              </a:rPr>
              <a:t>Careers ideas and information - Travel &amp; Tourism</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84525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31/08/2022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31/08/2022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31/08/2022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31/08/2022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76300" y="250854"/>
            <a:ext cx="2994844" cy="1155966"/>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jFCifuGxgbQ" TargetMode="External"/><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hyperlink" Target="https://www.youtube.com/watch?v=IEpo7YizXjM" TargetMode="External"/><Relationship Id="rId4" Type="http://schemas.openxmlformats.org/officeDocument/2006/relationships/hyperlink" Target="https://www.youtube.com/watch?v=dXVpQ7XkSW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youtube.com/watch?v=Bxnk3TjzQIc"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s://www.britishcouncil.org/study-work-abroad/outside-uk/english-language-assistant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hyperlink" Target="https://www.britishcouncil.org/study-work-abroad/outside-uk/english-language-assistants/ela-alumni-stori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vocational-technical-qualifications-vtqs" TargetMode="External"/><Relationship Id="rId3" Type="http://schemas.openxmlformats.org/officeDocument/2006/relationships/image" Target="../media/image9.png"/><Relationship Id="rId7" Type="http://schemas.openxmlformats.org/officeDocument/2006/relationships/hyperlink" Target="https://www.tlevels.gov.uk/students/subjects/management-administration"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tlevels.gov.uk/students/subjects/media-broadcast-production" TargetMode="External"/><Relationship Id="rId5" Type="http://schemas.openxmlformats.org/officeDocument/2006/relationships/hyperlink" Target="https://www.tlevels.gov.uk/students/subjects/education" TargetMode="External"/><Relationship Id="rId10" Type="http://schemas.openxmlformats.org/officeDocument/2006/relationships/image" Target="../media/image30.png"/><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nationalcareers.service.gov.uk/explore-your-education-and-training-choices/apprenticeship"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earch?query=Modern%20foreign%20languages"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1.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9.png"/><Relationship Id="rId3" Type="http://schemas.openxmlformats.org/officeDocument/2006/relationships/image" Target="../media/image32.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hyperlink" Target="https://www.thecompleteuniversityguide.co.uk/league-tables/rankings/french"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sZqF9BJFNDo"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4.png"/><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hyperlink" Target="https://hub.skillsbuilder.org/resources/browse/short-lesson/listening/step-6/step-7/step-8/" TargetMode="External"/><Relationship Id="rId13" Type="http://schemas.openxmlformats.org/officeDocument/2006/relationships/hyperlink" Target="https://hub.skillsbuilder.org/resources/browse/short-lesson/staying-positive/step-8/step-9/step-10/" TargetMode="External"/><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hyperlink" Target="https://skillsbuilderpartnership.wistia.com/medias/wtx0nr7ju7" TargetMode="External"/><Relationship Id="rId21" Type="http://schemas.openxmlformats.org/officeDocument/2006/relationships/image" Target="../media/image44.png"/><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resources/browse/short-lesson/staying-positive/step-6/step-7/step-8/" TargetMode="External"/><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25.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peaking/step-10/step-11/step-12/" TargetMode="External"/><Relationship Id="rId11" Type="http://schemas.openxmlformats.org/officeDocument/2006/relationships/hyperlink" Target="https://skillsbuilderpartnership.wistia.com/medias/dzwf6mz7k4" TargetMode="External"/><Relationship Id="rId24" Type="http://schemas.openxmlformats.org/officeDocument/2006/relationships/image" Target="../media/image47.png"/><Relationship Id="rId5" Type="http://schemas.openxmlformats.org/officeDocument/2006/relationships/hyperlink" Target="https://hub.skillsbuilder.org/resources/browse/short-lesson/speaking/step-8/step-9/step-10/" TargetMode="External"/><Relationship Id="rId15" Type="http://schemas.openxmlformats.org/officeDocument/2006/relationships/hyperlink" Target="https://hub.skillsbuilder.org/resources/browse/short-lesson/staying-positive/step-10/step-11/step-12/" TargetMode="External"/><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hyperlink" Target="https://hub.skillsbuilder.org/resources/browse/short-lesson/listening/step-10/step-11/step-12/" TargetMode="External"/><Relationship Id="rId19" Type="http://schemas.openxmlformats.org/officeDocument/2006/relationships/image" Target="../media/image42.png"/><Relationship Id="rId4" Type="http://schemas.openxmlformats.org/officeDocument/2006/relationships/hyperlink" Target="https://hub.skillsbuilder.org/resources/browse/short-lesson/speaking/step-6/step-7/step-8/" TargetMode="External"/><Relationship Id="rId9" Type="http://schemas.openxmlformats.org/officeDocument/2006/relationships/hyperlink" Target="https://hub.skillsbuilder.org/resources/browse/short-lesson/listening/step-8/step-9/step-10/" TargetMode="External"/><Relationship Id="rId14" Type="http://schemas.openxmlformats.org/officeDocument/2006/relationships/hyperlink" Target="NULL" TargetMode="External"/><Relationship Id="rId22" Type="http://schemas.openxmlformats.org/officeDocument/2006/relationships/image" Target="../media/image45.png"/><Relationship Id="rId27"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bbc.co.uk/bitesize/articles/z6dpxyc" TargetMode="External"/><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www.bbc.co.uk/bitesize/articles/z4dm92p"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icould.com/stories/hannah-m/" TargetMode="External"/><Relationship Id="rId11" Type="http://schemas.openxmlformats.org/officeDocument/2006/relationships/image" Target="../media/image13.png"/><Relationship Id="rId5" Type="http://schemas.openxmlformats.org/officeDocument/2006/relationships/hyperlink" Target="https://www.prospects.ac.uk/job-profiles/diplomatic-service-officer" TargetMode="External"/><Relationship Id="rId10" Type="http://schemas.openxmlformats.org/officeDocument/2006/relationships/hyperlink" Target="https://www.bbc.co.uk/bitesize/articles/znffjhv" TargetMode="External"/><Relationship Id="rId4" Type="http://schemas.openxmlformats.org/officeDocument/2006/relationships/hyperlink" Target="https://www.bbc.co.uk/bitesize/tags/zk39nrd/jobs-that-use-modern-foreign-languages/1" TargetMode="Externa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hyperlink" Target="https://www.bbc.co.uk/bitesize/tags/zk39nrd/jobs-that-use-modern-foreign-languages/1" TargetMode="External"/><Relationship Id="rId5" Type="http://schemas.openxmlformats.org/officeDocument/2006/relationships/image" Target="../media/image14.jpeg"/><Relationship Id="rId10" Type="http://schemas.openxmlformats.org/officeDocument/2006/relationships/hyperlink" Target="https://icould.com/stories/frances-p/" TargetMode="External"/><Relationship Id="rId4" Type="http://schemas.openxmlformats.org/officeDocument/2006/relationships/hyperlink" Target="https://icould.com/stories/chloe-t/" TargetMode="External"/><Relationship Id="rId9" Type="http://schemas.openxmlformats.org/officeDocument/2006/relationships/hyperlink" Target="https://www.youtube.com/watch?v=19isWA_qv7M"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translato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marketing-executive"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chief-executive" TargetMode="External"/><Relationship Id="rId5" Type="http://schemas.openxmlformats.org/officeDocument/2006/relationships/hyperlink" Target="https://nationalcareers.service.gov.uk/job-profiles/diplomatic-service-officer" TargetMode="External"/><Relationship Id="rId10" Type="http://schemas.openxmlformats.org/officeDocument/2006/relationships/hyperlink" Target="https://nationalcareers.service.gov.uk/job-profiles/customer-services-manager" TargetMode="External"/><Relationship Id="rId4" Type="http://schemas.openxmlformats.org/officeDocument/2006/relationships/image" Target="../media/image17.png"/><Relationship Id="rId9" Type="http://schemas.openxmlformats.org/officeDocument/2006/relationships/hyperlink" Target="https://nationalcareers.service.gov.uk/job-profiles/bilingual-secretary"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XaN-7sxSTG8" TargetMode="External"/><Relationship Id="rId3" Type="http://schemas.openxmlformats.org/officeDocument/2006/relationships/hyperlink" Target="https://youtu.be/MS5oga97jLI" TargetMode="External"/><Relationship Id="rId7" Type="http://schemas.openxmlformats.org/officeDocument/2006/relationships/hyperlink" Target="https://youtu.be/oTi_LyNpUqk%20&#8203;"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DFUqsm4tqsY" TargetMode="External"/><Relationship Id="rId5" Type="http://schemas.openxmlformats.org/officeDocument/2006/relationships/image" Target="../media/image18.jpeg"/><Relationship Id="rId4" Type="http://schemas.openxmlformats.org/officeDocument/2006/relationships/hyperlink" Target="https://www.youtube.com/watch?v=MS5oga97jLI" TargetMode="External"/><Relationship Id="rId9" Type="http://schemas.openxmlformats.org/officeDocument/2006/relationships/hyperlink" Target="https://www.youtube.com/watch?v=aGd_Rrs-qN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border-force-officer" TargetMode="External"/><Relationship Id="rId13" Type="http://schemas.openxmlformats.org/officeDocument/2006/relationships/image" Target="../media/image13.png"/><Relationship Id="rId3" Type="http://schemas.openxmlformats.org/officeDocument/2006/relationships/hyperlink" Target="https://www.bbc.co.uk/bitesize/articles/z4dm92p" TargetMode="External"/><Relationship Id="rId7" Type="http://schemas.openxmlformats.org/officeDocument/2006/relationships/hyperlink" Target="https://nationalcareers.service.gov.uk/job-profiles/business-development-manager" TargetMode="External"/><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nationalcareers.service.gov.uk/job-profiles/security-service-personnel" TargetMode="External"/><Relationship Id="rId11" Type="http://schemas.openxmlformats.org/officeDocument/2006/relationships/image" Target="../media/image21.png"/><Relationship Id="rId5" Type="http://schemas.openxmlformats.org/officeDocument/2006/relationships/hyperlink" Target="https://www.bbc.co.uk/bitesize/articles/zrd7vk7" TargetMode="External"/><Relationship Id="rId10" Type="http://schemas.openxmlformats.org/officeDocument/2006/relationships/image" Target="../media/image20.png"/><Relationship Id="rId4" Type="http://schemas.openxmlformats.org/officeDocument/2006/relationships/hyperlink" Target="https://www.bbc.co.uk/bitesize/articles/zm8rhbk" TargetMode="External"/><Relationship Id="rId9" Type="http://schemas.openxmlformats.org/officeDocument/2006/relationships/hyperlink" Target="https://icould.com/explore/categories/subject/modern-languages" TargetMode="External"/><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487809" y="5060667"/>
            <a:ext cx="6347143" cy="1349086"/>
          </a:xfrm>
          <a:prstGeom prst="rect">
            <a:avLst/>
          </a:prstGeom>
        </p:spPr>
        <p:txBody>
          <a:bodyPr vert="horz" lIns="91440" tIns="45720" rIns="91440" bIns="45720" rtlCol="0" anchor="t">
            <a:normAutofit lnSpcReduction="10000"/>
          </a:bodyPr>
          <a:lstStyle/>
          <a:p>
            <a:pPr marL="0" indent="0">
              <a:buNone/>
            </a:pPr>
            <a:r>
              <a:rPr lang="en-GB" sz="2500" b="1">
                <a:solidFill>
                  <a:srgbClr val="525E93"/>
                </a:solidFill>
              </a:rPr>
              <a:t>Where can studying Modern Foreign Languages take you?</a:t>
            </a:r>
          </a:p>
          <a:p>
            <a:pPr marL="0" indent="0">
              <a:buNone/>
            </a:pPr>
            <a:r>
              <a:rPr lang="en-GB" sz="1800">
                <a:solidFill>
                  <a:srgbClr val="00A8A6"/>
                </a:solidFill>
              </a:rPr>
              <a:t>Highlighting the relevance of Modern Foreign Languages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4673" y="4528869"/>
            <a:ext cx="4993319" cy="1927350"/>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525E93">
              <a:alpha val="50196"/>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2" y="1768401"/>
            <a:ext cx="11753338"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(Modern Foreign Languages) </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525E93"/>
                </a:solidFill>
                <a:latin typeface="Calibri"/>
                <a:cs typeface="Segoe UI"/>
                <a:hlinkClick r:id="rId3"/>
              </a:rPr>
              <a:t>Disaster Manager</a:t>
            </a:r>
            <a:r>
              <a:rPr lang="en-GB" sz="2000" b="1">
                <a:solidFill>
                  <a:srgbClr val="525E93"/>
                </a:solidFill>
                <a:latin typeface="Calibri"/>
                <a:ea typeface="Source Sans Pro"/>
                <a:cs typeface="Segoe UI"/>
              </a:rPr>
              <a:t> </a:t>
            </a:r>
            <a:endParaRPr lang="en-US" sz="2000" b="1">
              <a:solidFill>
                <a:srgbClr val="00A8A6"/>
              </a:solidFill>
              <a:latin typeface="Calibri"/>
              <a:ea typeface="+mn-lt"/>
              <a:cs typeface="Segoe UI"/>
            </a:endParaRPr>
          </a:p>
          <a:p>
            <a:endParaRPr lang="en-GB" sz="2000">
              <a:solidFill>
                <a:srgbClr val="05A8A7"/>
              </a:solidFill>
              <a:latin typeface="Calibri"/>
              <a:cs typeface="Segoe U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525E93"/>
                </a:solidFill>
                <a:latin typeface="Calibri"/>
                <a:cs typeface="Segoe UI"/>
                <a:hlinkClick r:id="rId4"/>
              </a:rPr>
              <a:t>Interpreter</a:t>
            </a:r>
            <a:r>
              <a:rPr lang="en-GB" sz="2000" b="1">
                <a:solidFill>
                  <a:schemeClr val="accent4"/>
                </a:solidFill>
                <a:latin typeface="Calibri"/>
                <a:cs typeface="Segoe UI"/>
              </a:rPr>
              <a:t> </a:t>
            </a:r>
            <a:endParaRPr lang="en-GB" sz="2000" u="sng">
              <a:solidFill>
                <a:schemeClr val="accent4"/>
              </a:solidFill>
              <a:latin typeface="Calibri"/>
              <a:cs typeface="Segoe U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525E93"/>
                </a:solidFill>
                <a:latin typeface="Calibri"/>
                <a:cs typeface="Segoe UI"/>
                <a:hlinkClick r:id="rId5"/>
              </a:rPr>
              <a:t>Journalist</a:t>
            </a:r>
            <a:r>
              <a:rPr lang="en-GB" sz="2000" b="1">
                <a:solidFill>
                  <a:schemeClr val="accent4"/>
                </a:solidFill>
                <a:latin typeface="Calibri"/>
                <a:cs typeface="Segoe UI"/>
              </a:rPr>
              <a:t> </a:t>
            </a:r>
            <a:endParaRPr lang="en-GB" sz="2000" u="sng">
              <a:solidFill>
                <a:schemeClr val="accent4"/>
              </a:solidFill>
              <a:latin typeface="Calibri"/>
              <a:ea typeface="+mn-lt"/>
              <a:cs typeface="Segoe UI"/>
              <a:hlinkClick r:id="" action="ppaction://noaction">
                <a:extLst>
                  <a:ext uri="{A12FA001-AC4F-418D-AE19-62706E023703}">
                    <ahyp:hlinkClr xmlns:ahyp="http://schemas.microsoft.com/office/drawing/2018/hyperlinkcolor" val="tx"/>
                  </a:ext>
                </a:extLst>
              </a:hlinkClick>
            </a:endParaRPr>
          </a:p>
          <a:p>
            <a:endParaRPr lang="en-GB" sz="2000" u="sng">
              <a:solidFill>
                <a:srgbClr val="05A8A7"/>
              </a:solidFill>
              <a:latin typeface="Calibri"/>
              <a:cs typeface="Segoe UI"/>
            </a:endParaRPr>
          </a:p>
        </p:txBody>
      </p:sp>
      <p:pic>
        <p:nvPicPr>
          <p:cNvPr id="7" name="Picture 6">
            <a:extLst>
              <a:ext uri="{FF2B5EF4-FFF2-40B4-BE49-F238E27FC236}">
                <a16:creationId xmlns:a16="http://schemas.microsoft.com/office/drawing/2014/main" id="{D9A261F2-2721-B943-9BB0-B37005464F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8" name="Picture 7">
            <a:extLst>
              <a:ext uri="{FF2B5EF4-FFF2-40B4-BE49-F238E27FC236}">
                <a16:creationId xmlns:a16="http://schemas.microsoft.com/office/drawing/2014/main" id="{F106B408-3093-C444-9D1F-16E47FC7588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9" name="Picture 8">
            <a:extLst>
              <a:ext uri="{FF2B5EF4-FFF2-40B4-BE49-F238E27FC236}">
                <a16:creationId xmlns:a16="http://schemas.microsoft.com/office/drawing/2014/main" id="{67FB6AC5-B18F-9C46-9355-9A5813F77A7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pic>
        <p:nvPicPr>
          <p:cNvPr id="10" name="Picture 9">
            <a:extLst>
              <a:ext uri="{FF2B5EF4-FFF2-40B4-BE49-F238E27FC236}">
                <a16:creationId xmlns:a16="http://schemas.microsoft.com/office/drawing/2014/main" id="{D3197EC1-00ED-AD48-BAA0-03D72D6CE96C}"/>
              </a:ext>
            </a:extLst>
          </p:cNvPr>
          <p:cNvPicPr>
            <a:picLocks noChangeAspect="1"/>
          </p:cNvPicPr>
          <p:nvPr/>
        </p:nvPicPr>
        <p:blipFill>
          <a:blip r:embed="rId7">
            <a:alphaModFix amt="50000"/>
            <a:extLst>
              <a:ext uri="{28A0092B-C50C-407E-A947-70E740481C1C}">
                <a14:useLocalDpi xmlns:a14="http://schemas.microsoft.com/office/drawing/2010/main" val="0"/>
              </a:ext>
            </a:extLst>
          </a:blip>
          <a:srcRect/>
          <a:stretch/>
        </p:blipFill>
        <p:spPr>
          <a:xfrm>
            <a:off x="9486900" y="4491827"/>
            <a:ext cx="2705100" cy="2306646"/>
          </a:xfrm>
          <a:prstGeom prst="rect">
            <a:avLst/>
          </a:prstGeom>
        </p:spPr>
      </p:pic>
    </p:spTree>
    <p:extLst>
      <p:ext uri="{BB962C8B-B14F-4D97-AF65-F5344CB8AC3E}">
        <p14:creationId xmlns:p14="http://schemas.microsoft.com/office/powerpoint/2010/main" val="1228241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200329"/>
          </a:xfrm>
          <a:prstGeom prst="rect">
            <a:avLst/>
          </a:prstGeom>
          <a:noFill/>
        </p:spPr>
        <p:txBody>
          <a:bodyPr wrap="square" lIns="91440" tIns="45720" rIns="91440" bIns="45720" rtlCol="0" anchor="t">
            <a:spAutoFit/>
          </a:bodyPr>
          <a:lstStyle/>
          <a:p>
            <a:r>
              <a:rPr lang="en-US" sz="3600" b="1">
                <a:solidFill>
                  <a:schemeClr val="tx2"/>
                </a:solidFill>
              </a:rPr>
              <a:t>Languages careers in a changing world:</a:t>
            </a:r>
          </a:p>
          <a:p>
            <a:r>
              <a:rPr lang="en-US" sz="3600" b="1">
                <a:solidFill>
                  <a:schemeClr val="tx2"/>
                </a:solidFill>
              </a:rPr>
              <a:t>How can I future-proof my career pathway?</a:t>
            </a:r>
            <a:endParaRPr lang="en-US" sz="3600" b="1">
              <a:solidFill>
                <a:schemeClr val="tx2"/>
              </a:solidFill>
              <a:cs typeface="Calibri"/>
            </a:endParaRP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321102"/>
            <a:ext cx="7862452" cy="1323439"/>
          </a:xfrm>
          <a:prstGeom prst="rect">
            <a:avLst/>
          </a:prstGeom>
          <a:noFill/>
        </p:spPr>
        <p:txBody>
          <a:bodyPr wrap="square" lIns="91440" tIns="45720" rIns="91440" bIns="45720" rtlCol="0" anchor="t">
            <a:spAutoFit/>
          </a:bodyPr>
          <a:lstStyle/>
          <a:p>
            <a:r>
              <a:rPr lang="en-GB" sz="2000" b="1">
                <a:solidFill>
                  <a:srgbClr val="525E93"/>
                </a:solidFill>
                <a:ea typeface="+mn-lt"/>
                <a:cs typeface="+mn-lt"/>
              </a:rPr>
              <a:t>The world will be changing drastically in the next few years to cope with the impacts of climate change and nature loss, and the need to lower greenhouse gas emissions and unsustainable practices. How might this steer your choice of career path using your Languages skills?</a:t>
            </a:r>
            <a:endParaRPr lang="en-GB" sz="2000">
              <a:solidFill>
                <a:srgbClr val="525E93"/>
              </a:solidFill>
              <a:ea typeface="+mn-lt"/>
              <a:cs typeface="+mn-lt"/>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9" name="Picture 8">
            <a:extLst>
              <a:ext uri="{FF2B5EF4-FFF2-40B4-BE49-F238E27FC236}">
                <a16:creationId xmlns:a16="http://schemas.microsoft.com/office/drawing/2014/main" id="{AB0FF842-814C-AD74-93F2-AA4259E6AF8C}"/>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86899" y="4480046"/>
            <a:ext cx="2899921" cy="2472770"/>
          </a:xfrm>
          <a:prstGeom prst="rect">
            <a:avLst/>
          </a:prstGeom>
        </p:spPr>
      </p:pic>
    </p:spTree>
    <p:extLst>
      <p:ext uri="{BB962C8B-B14F-4D97-AF65-F5344CB8AC3E}">
        <p14:creationId xmlns:p14="http://schemas.microsoft.com/office/powerpoint/2010/main" val="2293612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5" y="1612464"/>
            <a:ext cx="8333981" cy="646331"/>
          </a:xfrm>
          <a:prstGeom prst="rect">
            <a:avLst/>
          </a:prstGeom>
          <a:noFill/>
        </p:spPr>
        <p:txBody>
          <a:bodyPr wrap="square" lIns="91440" tIns="45720" rIns="91440" bIns="45720" rtlCol="0" anchor="t">
            <a:spAutoFit/>
          </a:bodyPr>
          <a:lstStyle/>
          <a:p>
            <a:r>
              <a:rPr lang="en-US" sz="3600" b="1">
                <a:solidFill>
                  <a:schemeClr val="tx2"/>
                </a:solidFill>
              </a:rPr>
              <a:t>Languages careers in a changing world</a:t>
            </a:r>
          </a:p>
        </p:txBody>
      </p:sp>
      <p:pic>
        <p:nvPicPr>
          <p:cNvPr id="11" name="Picture 10">
            <a:extLst>
              <a:ext uri="{FF2B5EF4-FFF2-40B4-BE49-F238E27FC236}">
                <a16:creationId xmlns:a16="http://schemas.microsoft.com/office/drawing/2014/main" id="{B94069EE-B5E6-8D30-C76D-2ADD5EFC9CCC}"/>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86899" y="4480046"/>
            <a:ext cx="2899921" cy="2472770"/>
          </a:xfrm>
          <a:prstGeom prst="rect">
            <a:avLst/>
          </a:prstGeom>
        </p:spPr>
      </p:pic>
      <p:pic>
        <p:nvPicPr>
          <p:cNvPr id="16" name="Picture 15">
            <a:extLst>
              <a:ext uri="{FF2B5EF4-FFF2-40B4-BE49-F238E27FC236}">
                <a16:creationId xmlns:a16="http://schemas.microsoft.com/office/drawing/2014/main" id="{B41034E0-4CFC-535B-C71B-8C69835455C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5518" y="3741661"/>
            <a:ext cx="571384" cy="536605"/>
          </a:xfrm>
          <a:prstGeom prst="rect">
            <a:avLst/>
          </a:prstGeom>
        </p:spPr>
      </p:pic>
      <p:sp>
        <p:nvSpPr>
          <p:cNvPr id="6" name="TextBox 1">
            <a:extLst>
              <a:ext uri="{FF2B5EF4-FFF2-40B4-BE49-F238E27FC236}">
                <a16:creationId xmlns:a16="http://schemas.microsoft.com/office/drawing/2014/main" id="{83B360E9-1606-C215-A495-BF7D4BBD3F66}"/>
              </a:ext>
            </a:extLst>
          </p:cNvPr>
          <p:cNvSpPr txBox="1"/>
          <p:nvPr/>
        </p:nvSpPr>
        <p:spPr>
          <a:xfrm>
            <a:off x="1001498" y="3816454"/>
            <a:ext cx="697182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u="sng">
                <a:solidFill>
                  <a:schemeClr val="tx2"/>
                </a:solidFill>
                <a:latin typeface="Calibri"/>
                <a:cs typeface="Segoe UI"/>
                <a:hlinkClick r:id="rId7">
                  <a:extLst>
                    <a:ext uri="{A12FA001-AC4F-418D-AE19-62706E023703}">
                      <ahyp:hlinkClr xmlns:ahyp="http://schemas.microsoft.com/office/drawing/2018/hyperlinkcolor" val="tx"/>
                    </a:ext>
                  </a:extLst>
                </a:hlinkClick>
              </a:rPr>
              <a:t>Modern Foreign Languages (MFL) Teacher</a:t>
            </a:r>
            <a:endParaRPr lang="en-GB" sz="2000" b="1" u="sng">
              <a:solidFill>
                <a:schemeClr val="tx2"/>
              </a:solidFill>
              <a:latin typeface="Calibri"/>
              <a:cs typeface="Segoe UI"/>
            </a:endParaRPr>
          </a:p>
        </p:txBody>
      </p:sp>
      <p:sp>
        <p:nvSpPr>
          <p:cNvPr id="7"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95180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239986" y="376880"/>
            <a:ext cx="7035229" cy="603178"/>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Become a Modern Foreign Languages Assistant abroad </a:t>
            </a:r>
            <a:r>
              <a:rPr lang="en-GB" sz="2500" b="1">
                <a:solidFill>
                  <a:schemeClr val="tx2"/>
                </a:solidFill>
                <a:cs typeface="Calibri"/>
                <a:hlinkClick r:id="rId3">
                  <a:extLst>
                    <a:ext uri="{A12FA001-AC4F-418D-AE19-62706E023703}">
                      <ahyp:hlinkClr xmlns:ahyp="http://schemas.microsoft.com/office/drawing/2018/hyperlinkcolor" val="tx"/>
                    </a:ext>
                  </a:extLst>
                </a:hlinkClick>
              </a:rPr>
              <a:t>(The British Council)</a:t>
            </a:r>
            <a:endParaRPr lang="en-GB" sz="2500" b="1">
              <a:solidFill>
                <a:schemeClr val="tx2"/>
              </a:solidFill>
              <a:cs typeface="Calibri"/>
            </a:endParaRPr>
          </a:p>
          <a:p>
            <a:pPr marL="0" indent="0">
              <a:buNone/>
            </a:pPr>
            <a:endParaRPr lang="en-GB" sz="3200">
              <a:solidFill>
                <a:schemeClr val="tx2"/>
              </a:solidFill>
              <a:cs typeface="Calibri"/>
            </a:endParaRPr>
          </a:p>
          <a:p>
            <a:pPr marL="0" indent="0">
              <a:buNone/>
            </a:pPr>
            <a:endParaRPr lang="en-GB" sz="4000" b="1">
              <a:solidFill>
                <a:schemeClr val="tx2"/>
              </a:solidFill>
              <a:cs typeface="Calibri"/>
            </a:endParaRPr>
          </a:p>
          <a:p>
            <a:pPr marL="0" indent="0">
              <a:buNone/>
            </a:pPr>
            <a:endParaRPr lang="en-GB" sz="4000" b="1">
              <a:solidFill>
                <a:schemeClr val="tx2"/>
              </a:solidFill>
              <a:cs typeface="Calibri"/>
            </a:endParaRPr>
          </a:p>
        </p:txBody>
      </p:sp>
      <p:sp>
        <p:nvSpPr>
          <p:cNvPr id="4" name="TextBox 3">
            <a:extLst>
              <a:ext uri="{FF2B5EF4-FFF2-40B4-BE49-F238E27FC236}">
                <a16:creationId xmlns:a16="http://schemas.microsoft.com/office/drawing/2014/main" id="{BA9711AB-2B65-C3FC-F5AB-D2174BE0637E}"/>
              </a:ext>
            </a:extLst>
          </p:cNvPr>
          <p:cNvSpPr txBox="1"/>
          <p:nvPr/>
        </p:nvSpPr>
        <p:spPr>
          <a:xfrm>
            <a:off x="820132" y="2340280"/>
            <a:ext cx="10878532" cy="1938992"/>
          </a:xfrm>
          <a:prstGeom prst="rect">
            <a:avLst/>
          </a:prstGeom>
          <a:noFill/>
        </p:spPr>
        <p:txBody>
          <a:bodyPr wrap="square" lIns="91440" tIns="45720" rIns="91440" bIns="45720" anchor="t">
            <a:spAutoFit/>
          </a:bodyPr>
          <a:lstStyle/>
          <a:p>
            <a:pPr marL="285750" indent="-285750" algn="l" fontAlgn="base">
              <a:buFont typeface="Arial" panose="020B0604020202020204" pitchFamily="34" charset="0"/>
              <a:buChar char="•"/>
            </a:pPr>
            <a:r>
              <a:rPr lang="en-GB" sz="2000" b="0" i="0">
                <a:solidFill>
                  <a:srgbClr val="000000"/>
                </a:solidFill>
                <a:effectLst/>
              </a:rPr>
              <a:t>Improve your language skills</a:t>
            </a:r>
            <a:endParaRPr lang="en-GB" sz="2000" b="0" i="0">
              <a:solidFill>
                <a:srgbClr val="000000"/>
              </a:solidFill>
              <a:effectLst/>
              <a:cs typeface="Calibri"/>
            </a:endParaRPr>
          </a:p>
          <a:p>
            <a:pPr marL="285750" indent="-285750" algn="l" fontAlgn="base">
              <a:buFont typeface="Arial" panose="020B0604020202020204" pitchFamily="34" charset="0"/>
              <a:buChar char="•"/>
            </a:pPr>
            <a:r>
              <a:rPr lang="en-GB" sz="2000">
                <a:solidFill>
                  <a:srgbClr val="000000"/>
                </a:solidFill>
              </a:rPr>
              <a:t>Learn the culture of another country</a:t>
            </a:r>
            <a:endParaRPr lang="en-GB" sz="2000">
              <a:solidFill>
                <a:srgbClr val="000000"/>
              </a:solidFill>
              <a:cs typeface="Calibri"/>
            </a:endParaRPr>
          </a:p>
          <a:p>
            <a:pPr marL="285750" indent="-285750" algn="l" fontAlgn="base">
              <a:buFont typeface="Arial" panose="020B0604020202020204" pitchFamily="34" charset="0"/>
              <a:buChar char="•"/>
            </a:pPr>
            <a:r>
              <a:rPr lang="en-GB" sz="2000" b="0" i="0">
                <a:solidFill>
                  <a:srgbClr val="000000"/>
                </a:solidFill>
                <a:effectLst/>
              </a:rPr>
              <a:t>Opportunity to travel to other parts of the world</a:t>
            </a:r>
            <a:endParaRPr lang="en-GB" sz="2000" b="0" i="0">
              <a:solidFill>
                <a:srgbClr val="000000"/>
              </a:solidFill>
              <a:effectLst/>
              <a:cs typeface="Calibri"/>
            </a:endParaRPr>
          </a:p>
          <a:p>
            <a:pPr marL="285750" indent="-285750" algn="l" fontAlgn="base">
              <a:buFont typeface="Arial" panose="020B0604020202020204" pitchFamily="34" charset="0"/>
              <a:buChar char="•"/>
            </a:pPr>
            <a:r>
              <a:rPr lang="en-GB" sz="2000">
                <a:solidFill>
                  <a:srgbClr val="000000"/>
                </a:solidFill>
              </a:rPr>
              <a:t>Gain professional experience</a:t>
            </a:r>
            <a:endParaRPr lang="en-GB" sz="2000">
              <a:solidFill>
                <a:srgbClr val="000000"/>
              </a:solidFill>
              <a:cs typeface="Calibri"/>
            </a:endParaRPr>
          </a:p>
          <a:p>
            <a:pPr marL="285750" indent="-285750" algn="l" fontAlgn="base">
              <a:buFont typeface="Arial" panose="020B0604020202020204" pitchFamily="34" charset="0"/>
              <a:buChar char="•"/>
            </a:pPr>
            <a:r>
              <a:rPr lang="en-GB" sz="2000">
                <a:solidFill>
                  <a:srgbClr val="000000"/>
                </a:solidFill>
              </a:rPr>
              <a:t>Get paid in your teaching placement</a:t>
            </a:r>
            <a:endParaRPr lang="en-GB" sz="2000">
              <a:solidFill>
                <a:srgbClr val="000000"/>
              </a:solidFill>
              <a:cs typeface="Calibri"/>
            </a:endParaRPr>
          </a:p>
          <a:p>
            <a:pPr marL="285750" indent="-285750" algn="l" fontAlgn="base">
              <a:buFont typeface="Arial" panose="020B0604020202020204" pitchFamily="34" charset="0"/>
              <a:buChar char="•"/>
            </a:pPr>
            <a:r>
              <a:rPr lang="en-GB" sz="2000">
                <a:solidFill>
                  <a:srgbClr val="000000"/>
                </a:solidFill>
              </a:rPr>
              <a:t>Great for you C.V.</a:t>
            </a:r>
            <a:endParaRPr lang="en-GB" sz="2000">
              <a:solidFill>
                <a:srgbClr val="000000"/>
              </a:solidFill>
              <a:cs typeface="Calibri"/>
            </a:endParaRPr>
          </a:p>
        </p:txBody>
      </p:sp>
      <p:sp>
        <p:nvSpPr>
          <p:cNvPr id="6" name="TextBox 5">
            <a:extLst>
              <a:ext uri="{FF2B5EF4-FFF2-40B4-BE49-F238E27FC236}">
                <a16:creationId xmlns:a16="http://schemas.microsoft.com/office/drawing/2014/main" id="{AAA8462D-FA16-30C9-0990-37297DBFFF74}"/>
              </a:ext>
            </a:extLst>
          </p:cNvPr>
          <p:cNvSpPr txBox="1"/>
          <p:nvPr/>
        </p:nvSpPr>
        <p:spPr>
          <a:xfrm>
            <a:off x="820132" y="1812031"/>
            <a:ext cx="1696825" cy="477054"/>
          </a:xfrm>
          <a:prstGeom prst="rect">
            <a:avLst/>
          </a:prstGeom>
          <a:noFill/>
        </p:spPr>
        <p:txBody>
          <a:bodyPr wrap="square" lIns="91440" tIns="45720" rIns="91440" bIns="45720" anchor="t">
            <a:spAutoFit/>
          </a:bodyPr>
          <a:lstStyle/>
          <a:p>
            <a:r>
              <a:rPr lang="en-GB" sz="2500" b="1">
                <a:solidFill>
                  <a:schemeClr val="tx2"/>
                </a:solidFill>
                <a:cs typeface="Calibri"/>
              </a:rPr>
              <a:t>Why?</a:t>
            </a:r>
            <a:endParaRPr lang="en-GB" sz="2500">
              <a:solidFill>
                <a:schemeClr val="tx2"/>
              </a:solidFill>
            </a:endParaRPr>
          </a:p>
        </p:txBody>
      </p:sp>
      <p:sp>
        <p:nvSpPr>
          <p:cNvPr id="7" name="TextBox 6">
            <a:extLst>
              <a:ext uri="{FF2B5EF4-FFF2-40B4-BE49-F238E27FC236}">
                <a16:creationId xmlns:a16="http://schemas.microsoft.com/office/drawing/2014/main" id="{D99C4F2C-B424-5941-83C0-6E77E6F3BE2B}"/>
              </a:ext>
            </a:extLst>
          </p:cNvPr>
          <p:cNvSpPr txBox="1"/>
          <p:nvPr/>
        </p:nvSpPr>
        <p:spPr>
          <a:xfrm>
            <a:off x="820132" y="5213867"/>
            <a:ext cx="7758260" cy="1323439"/>
          </a:xfrm>
          <a:prstGeom prst="rect">
            <a:avLst/>
          </a:prstGeom>
          <a:noFill/>
        </p:spPr>
        <p:txBody>
          <a:bodyPr wrap="square" lIns="91440" tIns="45720" rIns="91440" bIns="45720" anchor="t">
            <a:spAutoFit/>
          </a:bodyPr>
          <a:lstStyle/>
          <a:p>
            <a:pPr marL="0" indent="0" algn="l" fontAlgn="base">
              <a:buNone/>
            </a:pPr>
            <a:r>
              <a:rPr lang="en-GB" sz="2000" b="0" i="0">
                <a:solidFill>
                  <a:srgbClr val="000000"/>
                </a:solidFill>
                <a:effectLst/>
              </a:rPr>
              <a:t>Austria			Belgium			Canada (Quebec)</a:t>
            </a:r>
            <a:endParaRPr lang="en-GB" sz="2000">
              <a:solidFill>
                <a:srgbClr val="000000"/>
              </a:solidFill>
              <a:cs typeface="Calibri"/>
            </a:endParaRPr>
          </a:p>
          <a:p>
            <a:pPr marL="0" indent="0" algn="l" fontAlgn="base">
              <a:buNone/>
            </a:pPr>
            <a:r>
              <a:rPr lang="en-GB" sz="2000" b="0" i="0">
                <a:solidFill>
                  <a:srgbClr val="000000"/>
                </a:solidFill>
                <a:effectLst/>
              </a:rPr>
              <a:t>China			France			Germany	</a:t>
            </a:r>
            <a:endParaRPr lang="en-GB" sz="2000">
              <a:solidFill>
                <a:srgbClr val="000000"/>
              </a:solidFill>
              <a:cs typeface="Calibri"/>
            </a:endParaRPr>
          </a:p>
          <a:p>
            <a:pPr marL="0" indent="0" algn="l" fontAlgn="base">
              <a:buNone/>
            </a:pPr>
            <a:r>
              <a:rPr lang="en-GB" sz="2000" b="0" i="0">
                <a:solidFill>
                  <a:srgbClr val="000000"/>
                </a:solidFill>
                <a:effectLst/>
              </a:rPr>
              <a:t>Hong Kong		Italy			</a:t>
            </a:r>
            <a:r>
              <a:rPr lang="en-GB" sz="2000">
                <a:solidFill>
                  <a:srgbClr val="000000"/>
                </a:solidFill>
              </a:rPr>
              <a:t>Spain	</a:t>
            </a:r>
            <a:endParaRPr lang="en-GB" sz="2000">
              <a:solidFill>
                <a:srgbClr val="000000"/>
              </a:solidFill>
              <a:cs typeface="Calibri"/>
            </a:endParaRPr>
          </a:p>
          <a:p>
            <a:pPr marL="0" indent="0" algn="l" fontAlgn="base">
              <a:buNone/>
            </a:pPr>
            <a:r>
              <a:rPr lang="en-GB" sz="2000">
                <a:solidFill>
                  <a:srgbClr val="000000"/>
                </a:solidFill>
              </a:rPr>
              <a:t>Switzerland		Latin America</a:t>
            </a:r>
            <a:endParaRPr lang="en-GB" sz="2000" b="0" i="0">
              <a:solidFill>
                <a:srgbClr val="000000"/>
              </a:solidFill>
              <a:effectLst/>
              <a:cs typeface="Calibri"/>
            </a:endParaRPr>
          </a:p>
        </p:txBody>
      </p:sp>
      <p:sp>
        <p:nvSpPr>
          <p:cNvPr id="8" name="TextBox 7">
            <a:extLst>
              <a:ext uri="{FF2B5EF4-FFF2-40B4-BE49-F238E27FC236}">
                <a16:creationId xmlns:a16="http://schemas.microsoft.com/office/drawing/2014/main" id="{D61A5541-BFDE-822F-466A-43FBE7D83C7A}"/>
              </a:ext>
            </a:extLst>
          </p:cNvPr>
          <p:cNvSpPr txBox="1"/>
          <p:nvPr/>
        </p:nvSpPr>
        <p:spPr>
          <a:xfrm>
            <a:off x="820132" y="4677732"/>
            <a:ext cx="1696825" cy="477054"/>
          </a:xfrm>
          <a:prstGeom prst="rect">
            <a:avLst/>
          </a:prstGeom>
          <a:noFill/>
        </p:spPr>
        <p:txBody>
          <a:bodyPr wrap="square" lIns="91440" tIns="45720" rIns="91440" bIns="45720" anchor="t">
            <a:spAutoFit/>
          </a:bodyPr>
          <a:lstStyle/>
          <a:p>
            <a:r>
              <a:rPr lang="en-GB" sz="2500" b="1">
                <a:solidFill>
                  <a:schemeClr val="tx2"/>
                </a:solidFill>
                <a:cs typeface="Calibri"/>
              </a:rPr>
              <a:t>Where?</a:t>
            </a:r>
            <a:endParaRPr lang="en-GB" sz="2500">
              <a:solidFill>
                <a:schemeClr val="tx2"/>
              </a:solidFill>
            </a:endParaRPr>
          </a:p>
        </p:txBody>
      </p:sp>
      <p:sp>
        <p:nvSpPr>
          <p:cNvPr id="10" name="TextBox 9">
            <a:extLst>
              <a:ext uri="{FF2B5EF4-FFF2-40B4-BE49-F238E27FC236}">
                <a16:creationId xmlns:a16="http://schemas.microsoft.com/office/drawing/2014/main" id="{4D5809D7-F806-7C47-907A-CBFD6D9431B0}"/>
              </a:ext>
            </a:extLst>
          </p:cNvPr>
          <p:cNvSpPr txBox="1"/>
          <p:nvPr/>
        </p:nvSpPr>
        <p:spPr>
          <a:xfrm>
            <a:off x="9589417" y="3884610"/>
            <a:ext cx="2109247" cy="369332"/>
          </a:xfrm>
          <a:prstGeom prst="rect">
            <a:avLst/>
          </a:prstGeom>
          <a:noFill/>
        </p:spPr>
        <p:txBody>
          <a:bodyPr wrap="square">
            <a:spAutoFit/>
          </a:bodyPr>
          <a:lstStyle/>
          <a:p>
            <a:r>
              <a:rPr lang="en-GB">
                <a:hlinkClick r:id="rId4"/>
              </a:rPr>
              <a:t>Read alumni-stories</a:t>
            </a:r>
            <a:endParaRPr lang="en-GB"/>
          </a:p>
        </p:txBody>
      </p:sp>
      <p:pic>
        <p:nvPicPr>
          <p:cNvPr id="9" name="Picture 8">
            <a:extLst>
              <a:ext uri="{FF2B5EF4-FFF2-40B4-BE49-F238E27FC236}">
                <a16:creationId xmlns:a16="http://schemas.microsoft.com/office/drawing/2014/main" id="{D96DDC05-D702-98C0-61AC-378AFC30ECF1}"/>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86900" y="4491827"/>
            <a:ext cx="2705100" cy="2306646"/>
          </a:xfrm>
          <a:prstGeom prst="rect">
            <a:avLst/>
          </a:prstGeom>
        </p:spPr>
      </p:pic>
      <p:pic>
        <p:nvPicPr>
          <p:cNvPr id="11" name="Picture 10">
            <a:extLst>
              <a:ext uri="{FF2B5EF4-FFF2-40B4-BE49-F238E27FC236}">
                <a16:creationId xmlns:a16="http://schemas.microsoft.com/office/drawing/2014/main" id="{301C60DC-CB7B-BD34-D051-C4294E1DE8C1}"/>
              </a:ext>
            </a:extLst>
          </p:cNvPr>
          <p:cNvPicPr>
            <a:picLocks/>
          </p:cNvPicPr>
          <p:nvPr/>
        </p:nvPicPr>
        <p:blipFill>
          <a:blip r:embed="rId6">
            <a:extLst>
              <a:ext uri="{28A0092B-C50C-407E-A947-70E740481C1C}">
                <a14:useLocalDpi xmlns:a14="http://schemas.microsoft.com/office/drawing/2010/main" val="0"/>
              </a:ext>
            </a:extLst>
          </a:blip>
          <a:srcRect l="18887" r="18887"/>
          <a:stretch/>
        </p:blipFill>
        <p:spPr>
          <a:xfrm>
            <a:off x="9293548" y="1270798"/>
            <a:ext cx="2494168" cy="2494870"/>
          </a:xfrm>
          <a:prstGeom prst="ellipse">
            <a:avLst/>
          </a:prstGeom>
        </p:spPr>
      </p:pic>
    </p:spTree>
    <p:extLst>
      <p:ext uri="{BB962C8B-B14F-4D97-AF65-F5344CB8AC3E}">
        <p14:creationId xmlns:p14="http://schemas.microsoft.com/office/powerpoint/2010/main" val="231100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lose-up of a server&#10;&#10;Description automatically generated with low confidence">
            <a:extLst>
              <a:ext uri="{FF2B5EF4-FFF2-40B4-BE49-F238E27FC236}">
                <a16:creationId xmlns:a16="http://schemas.microsoft.com/office/drawing/2014/main" id="{A331217F-C30C-ABD9-05F3-A81BE9ADFA8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49212" y="2534782"/>
            <a:ext cx="2959075" cy="2778957"/>
          </a:xfrm>
          <a:prstGeom prst="rect">
            <a:avLst/>
          </a:prstGeom>
        </p:spPr>
      </p:pic>
      <p:pic>
        <p:nvPicPr>
          <p:cNvPr id="28" name="Picture 27" descr="A close-up of a server&#10;&#10;Description automatically generated with low confidence">
            <a:extLst>
              <a:ext uri="{FF2B5EF4-FFF2-40B4-BE49-F238E27FC236}">
                <a16:creationId xmlns:a16="http://schemas.microsoft.com/office/drawing/2014/main" id="{EC63A73E-3B28-F1A2-D955-E36359EAF6A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20963" y="2549619"/>
            <a:ext cx="2959075" cy="2778957"/>
          </a:xfrm>
          <a:prstGeom prst="rect">
            <a:avLst/>
          </a:prstGeom>
        </p:spPr>
      </p:pic>
      <p:pic>
        <p:nvPicPr>
          <p:cNvPr id="29" name="Picture 28" descr="A close-up of a server&#10;&#10;Description automatically generated with low confidence">
            <a:extLst>
              <a:ext uri="{FF2B5EF4-FFF2-40B4-BE49-F238E27FC236}">
                <a16:creationId xmlns:a16="http://schemas.microsoft.com/office/drawing/2014/main" id="{676DB4C1-2A96-9A02-0058-CFC9FA49943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6716293" y="2549619"/>
            <a:ext cx="2959075" cy="2778957"/>
          </a:xfrm>
          <a:prstGeom prst="rect">
            <a:avLst/>
          </a:prstGeom>
        </p:spPr>
      </p:pic>
      <p:pic>
        <p:nvPicPr>
          <p:cNvPr id="30" name="Picture 29" descr="A close-up of a server&#10;&#10;Description automatically generated with low confidence">
            <a:extLst>
              <a:ext uri="{FF2B5EF4-FFF2-40B4-BE49-F238E27FC236}">
                <a16:creationId xmlns:a16="http://schemas.microsoft.com/office/drawing/2014/main" id="{189158B3-0C97-86AC-C3D0-45F989B2997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456462" y="2549619"/>
            <a:ext cx="2959075" cy="2778957"/>
          </a:xfrm>
          <a:prstGeom prst="rect">
            <a:avLst/>
          </a:prstGeom>
        </p:spPr>
      </p:pic>
      <p:sp>
        <p:nvSpPr>
          <p:cNvPr id="2" name="Title 1"/>
          <p:cNvSpPr>
            <a:spLocks noGrp="1"/>
          </p:cNvSpPr>
          <p:nvPr>
            <p:ph type="ctrTitle" idx="4294967295"/>
          </p:nvPr>
        </p:nvSpPr>
        <p:spPr>
          <a:xfrm>
            <a:off x="1045767" y="1819506"/>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Modern Foreign Languages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ea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ea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D2C9674E-7A41-A743-49B0-7C9FABD1E2B6}"/>
              </a:ext>
            </a:extLst>
          </p:cNvPr>
          <p:cNvPicPr>
            <a:picLocks noChangeAspect="1"/>
          </p:cNvPicPr>
          <p:nvPr/>
        </p:nvPicPr>
        <p:blipFill>
          <a:blip r:embed="rId7"/>
          <a:stretch>
            <a:fillRect/>
          </a:stretch>
        </p:blipFill>
        <p:spPr>
          <a:xfrm>
            <a:off x="8941692" y="237473"/>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97F671-EB44-FAC1-11AC-3F0D816A462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399883" y="5238064"/>
            <a:ext cx="2886217" cy="2123318"/>
          </a:xfrm>
          <a:prstGeom prst="rect">
            <a:avLst/>
          </a:prstGeom>
        </p:spPr>
      </p:pic>
      <p:pic>
        <p:nvPicPr>
          <p:cNvPr id="17" name="Picture 16">
            <a:extLst>
              <a:ext uri="{FF2B5EF4-FFF2-40B4-BE49-F238E27FC236}">
                <a16:creationId xmlns:a16="http://schemas.microsoft.com/office/drawing/2014/main" id="{AA9C001D-6CB7-A47B-D21F-792A32BD3FE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2810639" y="5238064"/>
            <a:ext cx="2886217" cy="2123318"/>
          </a:xfrm>
          <a:prstGeom prst="rect">
            <a:avLst/>
          </a:prstGeom>
        </p:spPr>
      </p:pic>
      <p:sp>
        <p:nvSpPr>
          <p:cNvPr id="2" name="Title 1"/>
          <p:cNvSpPr>
            <a:spLocks noGrp="1"/>
          </p:cNvSpPr>
          <p:nvPr>
            <p:ph type="ctrTitle" idx="4294967295"/>
          </p:nvPr>
        </p:nvSpPr>
        <p:spPr>
          <a:xfrm>
            <a:off x="1022828" y="1815741"/>
            <a:ext cx="6023207" cy="534148"/>
          </a:xfrm>
          <a:prstGeom prst="rect">
            <a:avLst/>
          </a:prstGeom>
        </p:spPr>
        <p:txBody>
          <a:bodyPr lIns="91440" tIns="45720" rIns="91440" bIns="45720" anchor="t">
            <a:noAutofit/>
          </a:bodyPr>
          <a:lstStyle/>
          <a:p>
            <a:r>
              <a:rPr lang="en-GB" sz="3600" b="1">
                <a:solidFill>
                  <a:schemeClr val="tx2"/>
                </a:solidFill>
                <a:latin typeface="Calibri"/>
                <a:ea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Marine Pilot</a:t>
            </a:r>
            <a:br>
              <a:rPr lang="en-GB" sz="1400"/>
            </a:br>
            <a:r>
              <a:rPr lang="en-GB" sz="1400">
                <a:solidFill>
                  <a:schemeClr val="tx2"/>
                </a:solidFill>
              </a:rPr>
              <a:t>• Teacher                                        </a:t>
            </a:r>
            <a:endParaRPr lang="en-GB" sz="1400">
              <a:solidFill>
                <a:schemeClr val="tx2"/>
              </a:solidFill>
              <a:cs typeface="Calibri"/>
            </a:endParaRPr>
          </a:p>
          <a:p>
            <a:pPr marL="0" indent="0">
              <a:lnSpc>
                <a:spcPct val="100000"/>
              </a:lnSpc>
              <a:spcBef>
                <a:spcPts val="0"/>
              </a:spcBef>
              <a:buNone/>
            </a:pPr>
            <a:r>
              <a:rPr lang="en-GB" sz="1400">
                <a:solidFill>
                  <a:schemeClr val="tx2"/>
                </a:solidFill>
              </a:rPr>
              <a:t>• Intelligence Analyst </a:t>
            </a:r>
            <a:br>
              <a:rPr lang="en-GB" sz="1400"/>
            </a:br>
            <a:r>
              <a:rPr lang="en-GB" sz="1400">
                <a:solidFill>
                  <a:schemeClr val="tx2"/>
                </a:solidFill>
              </a:rPr>
              <a:t>• Journalist</a:t>
            </a:r>
            <a:endParaRPr lang="en-GB" sz="1400">
              <a:solidFill>
                <a:schemeClr val="tx2"/>
              </a:solidFill>
              <a:cs typeface="Calibri"/>
            </a:endParaRPr>
          </a:p>
          <a:p>
            <a:pPr marL="0" indent="0">
              <a:lnSpc>
                <a:spcPct val="100000"/>
              </a:lnSpc>
              <a:spcBef>
                <a:spcPts val="0"/>
              </a:spcBef>
              <a:buNone/>
            </a:pPr>
            <a:r>
              <a:rPr lang="en-GB" sz="1400">
                <a:solidFill>
                  <a:schemeClr val="tx2"/>
                </a:solidFill>
              </a:rPr>
              <a:t>• Transport Planner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90070" y="2580345"/>
            <a:ext cx="6004622" cy="20945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br>
              <a:rPr lang="en-GB" b="1">
                <a:cs typeface="Calibri"/>
              </a:rPr>
            </a:br>
            <a:r>
              <a:rPr lang="en-GB" sz="1400">
                <a:hlinkClick r:id="rId4"/>
              </a:rPr>
              <a:t>T Levels | National Careers Service</a:t>
            </a:r>
            <a:br>
              <a:rPr lang="en-GB" sz="1400" b="1">
                <a:cs typeface="Calibri"/>
              </a:rPr>
            </a:br>
            <a:r>
              <a:rPr lang="en-GB" sz="1400">
                <a:hlinkClick r:id="rId5"/>
              </a:rPr>
              <a:t>Education and Childcare | T Levels</a:t>
            </a:r>
            <a:br>
              <a:rPr lang="en-GB" sz="1400"/>
            </a:br>
            <a:r>
              <a:rPr lang="en-GB" sz="1400">
                <a:hlinkClick r:id="rId6"/>
              </a:rPr>
              <a:t>Media, Broadcast and production</a:t>
            </a:r>
            <a:r>
              <a:rPr lang="en-GB" sz="1400">
                <a:ea typeface="+mn-lt"/>
                <a:cs typeface="+mn-lt"/>
                <a:hlinkClick r:id="rId6"/>
              </a:rPr>
              <a:t>| T Levels</a:t>
            </a:r>
            <a:br>
              <a:rPr lang="en-GB" sz="1400">
                <a:ea typeface="+mn-lt"/>
                <a:cs typeface="+mn-lt"/>
              </a:rPr>
            </a:br>
            <a:r>
              <a:rPr lang="en-GB" sz="1400">
                <a:ea typeface="+mn-lt"/>
                <a:cs typeface="+mn-lt"/>
                <a:hlinkClick r:id="rId7"/>
              </a:rPr>
              <a:t>Management and Administration| T Levels</a:t>
            </a:r>
            <a:endParaRPr lang="en-GB" sz="1400">
              <a:ea typeface="+mn-lt"/>
              <a:cs typeface="+mn-lt"/>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90070" y="4757795"/>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500" b="1">
                <a:cs typeface="Calibri"/>
              </a:rPr>
              <a:t>VTQs</a:t>
            </a:r>
            <a:r>
              <a:rPr lang="en-GB" sz="1500">
                <a:solidFill>
                  <a:schemeClr val="tx2"/>
                </a:solidFill>
                <a:cs typeface="Calibri"/>
              </a:rPr>
              <a:t> </a:t>
            </a:r>
            <a:br>
              <a:rPr lang="en-GB">
                <a:cs typeface="Calibri"/>
              </a:rPr>
            </a:br>
            <a:r>
              <a:rPr lang="en-GB" sz="1400">
                <a:hlinkClick r:id="rId8"/>
              </a:rPr>
              <a:t>Vocational Technical Qualifications (VTQs) | National Careers Service</a:t>
            </a:r>
            <a:endParaRPr lang="en-GB" sz="1400">
              <a:cs typeface="Calibri"/>
            </a:endParaRPr>
          </a:p>
          <a:p>
            <a:pPr marL="0" indent="0">
              <a:lnSpc>
                <a:spcPct val="100000"/>
              </a:lnSpc>
              <a:buNone/>
            </a:pPr>
            <a:r>
              <a:rPr lang="en-GB" sz="1400">
                <a:solidFill>
                  <a:schemeClr val="tx2"/>
                </a:solidFill>
                <a:cs typeface="Calibri"/>
              </a:rPr>
              <a:t>• Travel and Tourism</a:t>
            </a:r>
            <a:br>
              <a:rPr lang="en-GB" sz="1400">
                <a:cs typeface="Calibri"/>
              </a:rPr>
            </a:br>
            <a:r>
              <a:rPr lang="en-GB" sz="1400">
                <a:solidFill>
                  <a:schemeClr val="tx2"/>
                </a:solidFill>
                <a:cs typeface="Calibri"/>
              </a:rPr>
              <a:t>• Entry Level Latin</a:t>
            </a: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991756" y="3221632"/>
            <a:ext cx="2705100" cy="1169551"/>
          </a:xfrm>
          <a:prstGeom prst="rect">
            <a:avLst/>
          </a:prstGeom>
        </p:spPr>
        <p:txBody>
          <a:bodyPr wrap="square" lIns="91440" tIns="45720" rIns="91440" bIns="45720" anchor="t">
            <a:spAutoFit/>
          </a:bodyPr>
          <a:lstStyle/>
          <a:p>
            <a:r>
              <a:rPr lang="en-GB" sz="1400">
                <a:solidFill>
                  <a:schemeClr val="tx2"/>
                </a:solidFill>
              </a:rPr>
              <a:t>• Travel Consultant</a:t>
            </a:r>
            <a:endParaRPr lang="en-US" sz="1400">
              <a:solidFill>
                <a:schemeClr val="tx2"/>
              </a:solidFill>
            </a:endParaRPr>
          </a:p>
          <a:p>
            <a:r>
              <a:rPr lang="en-GB" sz="1400">
                <a:solidFill>
                  <a:schemeClr val="tx2"/>
                </a:solidFill>
              </a:rPr>
              <a:t>• Aviation Operation Manager</a:t>
            </a:r>
            <a:br>
              <a:rPr lang="en-GB" sz="1400"/>
            </a:br>
            <a:r>
              <a:rPr lang="en-GB" sz="1400">
                <a:solidFill>
                  <a:schemeClr val="tx2"/>
                </a:solidFill>
              </a:rPr>
              <a:t>• Commercial Procurement </a:t>
            </a:r>
            <a:endParaRPr lang="en-US" sz="1400">
              <a:solidFill>
                <a:schemeClr val="tx2"/>
              </a:solidFill>
            </a:endParaRPr>
          </a:p>
          <a:p>
            <a:r>
              <a:rPr lang="en-GB" sz="1400">
                <a:solidFill>
                  <a:schemeClr val="tx2"/>
                </a:solidFill>
              </a:rPr>
              <a:t>• Cabin Crew</a:t>
            </a:r>
            <a:br>
              <a:rPr lang="en-GB" sz="1400"/>
            </a:br>
            <a:r>
              <a:rPr lang="en-GB" sz="1400">
                <a:solidFill>
                  <a:schemeClr val="tx2"/>
                </a:solidFill>
              </a:rPr>
              <a:t>• Air Traffic Controller</a:t>
            </a:r>
            <a:endParaRPr lang="en-US"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48442" y="6117581"/>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9"/>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7" name="Picture 3" descr="Text&#10;&#10;Description automatically generated">
            <a:extLst>
              <a:ext uri="{FF2B5EF4-FFF2-40B4-BE49-F238E27FC236}">
                <a16:creationId xmlns:a16="http://schemas.microsoft.com/office/drawing/2014/main" id="{1215FF98-4E7B-F69D-5B3A-BA1B4AFEAC73}"/>
              </a:ext>
            </a:extLst>
          </p:cNvPr>
          <p:cNvPicPr>
            <a:picLocks noChangeAspect="1"/>
          </p:cNvPicPr>
          <p:nvPr/>
        </p:nvPicPr>
        <p:blipFill>
          <a:blip r:embed="rId10"/>
          <a:stretch>
            <a:fillRect/>
          </a:stretch>
        </p:blipFill>
        <p:spPr>
          <a:xfrm>
            <a:off x="8941692" y="237473"/>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F11306-792F-0ACD-91B4-C7A2213209C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409119" y="4992469"/>
            <a:ext cx="2886217" cy="2123318"/>
          </a:xfrm>
          <a:prstGeom prst="rect">
            <a:avLst/>
          </a:prstGeom>
        </p:spPr>
      </p:pic>
      <p:pic>
        <p:nvPicPr>
          <p:cNvPr id="14" name="Picture 13">
            <a:extLst>
              <a:ext uri="{FF2B5EF4-FFF2-40B4-BE49-F238E27FC236}">
                <a16:creationId xmlns:a16="http://schemas.microsoft.com/office/drawing/2014/main" id="{BD870454-AB39-2CD7-9386-54D989BFD4A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2819875" y="4992469"/>
            <a:ext cx="2886217" cy="2123318"/>
          </a:xfrm>
          <a:prstGeom prst="rect">
            <a:avLst/>
          </a:prstGeom>
        </p:spPr>
      </p:pic>
      <p:sp>
        <p:nvSpPr>
          <p:cNvPr id="2" name="Title 1"/>
          <p:cNvSpPr>
            <a:spLocks noGrp="1"/>
          </p:cNvSpPr>
          <p:nvPr>
            <p:ph type="ctrTitle" idx="4294967295"/>
          </p:nvPr>
        </p:nvSpPr>
        <p:spPr>
          <a:xfrm>
            <a:off x="1933420" y="1783481"/>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Islamic Studies</a:t>
            </a:r>
            <a:br>
              <a:rPr lang="en-GB" sz="1400">
                <a:cs typeface="Calibri"/>
              </a:rPr>
            </a:br>
            <a:r>
              <a:rPr lang="en-GB" sz="1400">
                <a:solidFill>
                  <a:schemeClr val="tx2"/>
                </a:solidFill>
                <a:cs typeface="Calibri"/>
              </a:rPr>
              <a:t>• Arabic Languages</a:t>
            </a:r>
            <a:br>
              <a:rPr lang="en-GB" sz="1400">
                <a:cs typeface="Calibri"/>
              </a:rPr>
            </a:br>
            <a:r>
              <a:rPr lang="en-GB" sz="1400">
                <a:solidFill>
                  <a:schemeClr val="tx2"/>
                </a:solidFill>
                <a:cs typeface="Calibri"/>
              </a:rPr>
              <a:t>• International Travel and tourism Management</a:t>
            </a:r>
            <a:br>
              <a:rPr lang="en-GB" sz="1400">
                <a:cs typeface="Calibri"/>
              </a:rPr>
            </a:br>
            <a:r>
              <a:rPr lang="en-GB" sz="1400">
                <a:solidFill>
                  <a:schemeClr val="tx2"/>
                </a:solidFill>
                <a:cs typeface="Calibri"/>
              </a:rPr>
              <a:t>• Tourism, Hospitality and Events Management</a:t>
            </a:r>
            <a:endParaRPr lang="en-GB">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061" y="1621407"/>
            <a:ext cx="823980" cy="862726"/>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lgn="l">
              <a:spcBef>
                <a:spcPts val="0"/>
              </a:spcBef>
              <a:buNone/>
            </a:pPr>
            <a:r>
              <a:rPr lang="en-GB" sz="1400">
                <a:solidFill>
                  <a:schemeClr val="tx2"/>
                </a:solidFill>
                <a:cs typeface="Calibri"/>
              </a:rPr>
              <a:t>• French		• Polish</a:t>
            </a:r>
          </a:p>
          <a:p>
            <a:pPr marL="0" indent="0" algn="l">
              <a:spcBef>
                <a:spcPts val="0"/>
              </a:spcBef>
              <a:buNone/>
            </a:pPr>
            <a:r>
              <a:rPr lang="en-GB" sz="1400">
                <a:solidFill>
                  <a:schemeClr val="tx2"/>
                </a:solidFill>
                <a:cs typeface="Calibri"/>
              </a:rPr>
              <a:t>• German		• Biblical Hebrew</a:t>
            </a:r>
          </a:p>
          <a:p>
            <a:pPr marL="0" indent="0" algn="l">
              <a:spcBef>
                <a:spcPts val="0"/>
              </a:spcBef>
              <a:buNone/>
            </a:pPr>
            <a:r>
              <a:rPr lang="en-GB" sz="1400">
                <a:solidFill>
                  <a:schemeClr val="tx2"/>
                </a:solidFill>
                <a:cs typeface="Calibri"/>
              </a:rPr>
              <a:t>• Italian		• Bengali</a:t>
            </a:r>
          </a:p>
          <a:p>
            <a:pPr marL="0" indent="0" algn="l">
              <a:spcBef>
                <a:spcPts val="0"/>
              </a:spcBef>
              <a:buNone/>
            </a:pPr>
            <a:r>
              <a:rPr lang="en-GB" sz="1400">
                <a:solidFill>
                  <a:schemeClr val="tx2"/>
                </a:solidFill>
                <a:cs typeface="Calibri"/>
              </a:rPr>
              <a:t>• Mandarin		• Panjabi</a:t>
            </a:r>
          </a:p>
          <a:p>
            <a:pPr marL="0" indent="0" algn="l">
              <a:spcBef>
                <a:spcPts val="0"/>
              </a:spcBef>
              <a:buNone/>
            </a:pPr>
            <a:r>
              <a:rPr lang="en-GB" sz="1400">
                <a:solidFill>
                  <a:schemeClr val="tx2"/>
                </a:solidFill>
                <a:cs typeface="Calibri"/>
              </a:rPr>
              <a:t>• Japanese		• Modern Hebrew</a:t>
            </a:r>
          </a:p>
          <a:p>
            <a:pPr marL="0" indent="0" algn="l">
              <a:spcBef>
                <a:spcPts val="0"/>
              </a:spcBef>
              <a:buNone/>
            </a:pPr>
            <a:r>
              <a:rPr lang="en-GB" sz="1400">
                <a:solidFill>
                  <a:schemeClr val="tx2"/>
                </a:solidFill>
                <a:cs typeface="Calibri"/>
              </a:rPr>
              <a:t>• Spanish</a:t>
            </a:r>
          </a:p>
          <a:p>
            <a:pPr marL="0" indent="0" algn="l">
              <a:spcBef>
                <a:spcPts val="0"/>
              </a:spcBef>
              <a:buNone/>
            </a:pPr>
            <a:endParaRPr lang="en-GB" sz="1400">
              <a:solidFill>
                <a:schemeClr val="tx2"/>
              </a:solidFill>
              <a:cs typeface="Calibri"/>
            </a:endParaRP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79522" y="3888296"/>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Higher education</a:t>
            </a:r>
            <a:r>
              <a:rPr lang="en-GB" b="1">
                <a:cs typeface="Calibri"/>
              </a:rPr>
              <a:t> </a:t>
            </a:r>
            <a:br>
              <a:rPr lang="en-GB">
                <a:cs typeface="Calibri"/>
              </a:rPr>
            </a:br>
            <a:r>
              <a:rPr lang="en-GB" sz="1400">
                <a:hlinkClick r:id="rId7"/>
              </a:rPr>
              <a:t>Higher education | National Careers Service</a:t>
            </a:r>
            <a:br>
              <a:rPr lang="en-GB" sz="1400"/>
            </a:br>
            <a:r>
              <a:rPr lang="en-GB" sz="1400">
                <a:hlinkClick r:id="rId8"/>
              </a:rPr>
              <a:t>You can explore undergraduate courses in Modern Foreign Languages</a:t>
            </a:r>
            <a:r>
              <a:rPr lang="en-GB" sz="1400"/>
              <a:t> </a:t>
            </a:r>
            <a:br>
              <a:rPr lang="en-GB" sz="1400"/>
            </a:br>
            <a:endParaRPr lang="en-GB" sz="1400"/>
          </a:p>
          <a:p>
            <a:pPr marL="0" indent="0">
              <a:buNone/>
            </a:pPr>
            <a:r>
              <a:rPr lang="en-GB" sz="1400" b="1">
                <a:solidFill>
                  <a:schemeClr val="tx2"/>
                </a:solidFill>
                <a:cs typeface="Calibri"/>
              </a:rPr>
              <a:t>You might find courses in:</a:t>
            </a:r>
          </a:p>
          <a:p>
            <a:pPr marL="0" indent="0" algn="l">
              <a:lnSpc>
                <a:spcPct val="100000"/>
              </a:lnSpc>
              <a:buNone/>
            </a:pPr>
            <a:r>
              <a:rPr lang="en-GB" sz="1400">
                <a:solidFill>
                  <a:schemeClr val="tx2"/>
                </a:solidFill>
                <a:cs typeface="Calibri"/>
              </a:rPr>
              <a:t>• Biology</a:t>
            </a:r>
            <a:br>
              <a:rPr lang="en-GB" sz="1400">
                <a:cs typeface="Calibri"/>
              </a:rPr>
            </a:br>
            <a:r>
              <a:rPr lang="en-GB" sz="1400">
                <a:solidFill>
                  <a:schemeClr val="tx2"/>
                </a:solidFill>
                <a:cs typeface="Calibri"/>
              </a:rPr>
              <a:t>• Human Biology </a:t>
            </a:r>
            <a:br>
              <a:rPr lang="en-GB" sz="1400">
                <a:cs typeface="Calibri"/>
              </a:rPr>
            </a:br>
            <a:r>
              <a:rPr lang="en-GB" sz="1400">
                <a:solidFill>
                  <a:schemeClr val="tx2"/>
                </a:solidFill>
                <a:cs typeface="Calibri"/>
              </a:rPr>
              <a:t>• Molecular Science </a:t>
            </a:r>
            <a:br>
              <a:rPr lang="en-GB" sz="1400">
                <a:cs typeface="Calibri"/>
              </a:rPr>
            </a:br>
            <a:r>
              <a:rPr lang="en-GB" sz="1400">
                <a:solidFill>
                  <a:schemeClr val="tx2"/>
                </a:solidFill>
                <a:cs typeface="Calibri"/>
              </a:rPr>
              <a:t>• Animal Science</a:t>
            </a:r>
            <a:br>
              <a:rPr lang="en-GB" sz="1400">
                <a:cs typeface="Calibri"/>
              </a:rPr>
            </a:br>
            <a:r>
              <a:rPr lang="en-GB" sz="1400">
                <a:solidFill>
                  <a:schemeClr val="tx2"/>
                </a:solidFill>
                <a:cs typeface="Calibri"/>
              </a:rPr>
              <a:t>• Environmental Science</a:t>
            </a:r>
            <a:endParaRPr lang="en-GB">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291068" y="1721988"/>
            <a:ext cx="2995863" cy="707886"/>
          </a:xfrm>
          <a:prstGeom prst="rect">
            <a:avLst/>
          </a:prstGeom>
          <a:noFill/>
        </p:spPr>
        <p:txBody>
          <a:bodyPr wrap="square" rtlCol="0">
            <a:spAutoFit/>
          </a:bodyPr>
          <a:lstStyle/>
          <a:p>
            <a:r>
              <a:rPr lang="en-US" sz="4000">
                <a:solidFill>
                  <a:schemeClr val="bg1"/>
                </a:solidFill>
              </a:rPr>
              <a:t>7|</a:t>
            </a:r>
          </a:p>
        </p:txBody>
      </p:sp>
      <p:pic>
        <p:nvPicPr>
          <p:cNvPr id="7" name="Picture 3" descr="Text&#10;&#10;Description automatically generated">
            <a:extLst>
              <a:ext uri="{FF2B5EF4-FFF2-40B4-BE49-F238E27FC236}">
                <a16:creationId xmlns:a16="http://schemas.microsoft.com/office/drawing/2014/main" id="{FD06D0D0-0767-5467-4FE8-83897771C225}"/>
              </a:ext>
            </a:extLst>
          </p:cNvPr>
          <p:cNvPicPr>
            <a:picLocks noChangeAspect="1"/>
          </p:cNvPicPr>
          <p:nvPr/>
        </p:nvPicPr>
        <p:blipFill>
          <a:blip r:embed="rId9"/>
          <a:stretch>
            <a:fillRect/>
          </a:stretch>
        </p:blipFill>
        <p:spPr>
          <a:xfrm>
            <a:off x="8941692" y="237473"/>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32867" y="1719334"/>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8" y="1572356"/>
            <a:ext cx="845412"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descr="Background pattern&#10;&#10;Description automatically generated">
            <a:extLst>
              <a:ext uri="{FF2B5EF4-FFF2-40B4-BE49-F238E27FC236}">
                <a16:creationId xmlns:a16="http://schemas.microsoft.com/office/drawing/2014/main" id="{8DBEBC69-855A-CAF8-B3E7-23D2ECC91CC1}"/>
              </a:ext>
            </a:extLst>
          </p:cNvPr>
          <p:cNvPicPr>
            <a:picLocks noChangeAspect="1"/>
          </p:cNvPicPr>
          <p:nvPr/>
        </p:nvPicPr>
        <p:blipFill>
          <a:blip r:embed="rId13">
            <a:alphaModFix amt="50000"/>
            <a:extLst>
              <a:ext uri="{28A0092B-C50C-407E-A947-70E740481C1C}">
                <a14:useLocalDpi xmlns:a14="http://schemas.microsoft.com/office/drawing/2010/main" val="0"/>
              </a:ext>
            </a:extLst>
          </a:blip>
          <a:stretch>
            <a:fillRect/>
          </a:stretch>
        </p:blipFill>
        <p:spPr>
          <a:xfrm>
            <a:off x="10318813" y="1518689"/>
            <a:ext cx="5803174" cy="4948382"/>
          </a:xfrm>
          <a:prstGeom prst="rect">
            <a:avLst/>
          </a:prstGeom>
        </p:spPr>
      </p:pic>
      <p:pic>
        <p:nvPicPr>
          <p:cNvPr id="6" name="Picture 3" descr="Text&#10;&#10;Description automatically generated">
            <a:extLst>
              <a:ext uri="{FF2B5EF4-FFF2-40B4-BE49-F238E27FC236}">
                <a16:creationId xmlns:a16="http://schemas.microsoft.com/office/drawing/2014/main" id="{040EF89A-6F11-1840-7990-97AEF67AB2F8}"/>
              </a:ext>
            </a:extLst>
          </p:cNvPr>
          <p:cNvPicPr>
            <a:picLocks noChangeAspect="1"/>
          </p:cNvPicPr>
          <p:nvPr/>
        </p:nvPicPr>
        <p:blipFill>
          <a:blip r:embed="rId14"/>
          <a:stretch>
            <a:fillRect/>
          </a:stretch>
        </p:blipFill>
        <p:spPr>
          <a:xfrm>
            <a:off x="8941692" y="237473"/>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047BF1-4DD1-D390-E76A-A2956E7A3D4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10508872" y="2908783"/>
            <a:ext cx="2886217" cy="2123318"/>
          </a:xfrm>
          <a:prstGeom prst="rect">
            <a:avLst/>
          </a:prstGeom>
        </p:spPr>
      </p:pic>
      <p:pic>
        <p:nvPicPr>
          <p:cNvPr id="8" name="Picture 7">
            <a:extLst>
              <a:ext uri="{FF2B5EF4-FFF2-40B4-BE49-F238E27FC236}">
                <a16:creationId xmlns:a16="http://schemas.microsoft.com/office/drawing/2014/main" id="{8D05CB0C-955C-9D68-F93A-47914C9D923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3461751" y="5339664"/>
            <a:ext cx="2886217" cy="2123318"/>
          </a:xfrm>
          <a:prstGeom prst="rect">
            <a:avLst/>
          </a:prstGeom>
        </p:spPr>
      </p:pic>
      <p:pic>
        <p:nvPicPr>
          <p:cNvPr id="9" name="Picture 8">
            <a:extLst>
              <a:ext uri="{FF2B5EF4-FFF2-40B4-BE49-F238E27FC236}">
                <a16:creationId xmlns:a16="http://schemas.microsoft.com/office/drawing/2014/main" id="{C020FDA3-C925-C0A0-FC88-53250D6FA14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5872507" y="5339664"/>
            <a:ext cx="2886217" cy="2123318"/>
          </a:xfrm>
          <a:prstGeom prst="rect">
            <a:avLst/>
          </a:prstGeom>
        </p:spPr>
      </p:pic>
      <p:sp>
        <p:nvSpPr>
          <p:cNvPr id="2" name="Title 1"/>
          <p:cNvSpPr>
            <a:spLocks noGrp="1"/>
          </p:cNvSpPr>
          <p:nvPr>
            <p:ph type="ctrTitle" idx="4294967295"/>
          </p:nvPr>
        </p:nvSpPr>
        <p:spPr>
          <a:xfrm>
            <a:off x="806895" y="1766217"/>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26685" y="2755323"/>
            <a:ext cx="10145667" cy="3249386"/>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Modern Foreign Languages</a:t>
            </a:r>
          </a:p>
          <a:p>
            <a:pPr marL="0" indent="0">
              <a:buNone/>
            </a:pPr>
            <a:r>
              <a:rPr lang="en-GB" sz="1500" b="1">
                <a:solidFill>
                  <a:schemeClr val="tx2"/>
                </a:solidFill>
              </a:rPr>
              <a:t>Rankings: </a:t>
            </a:r>
            <a:r>
              <a:rPr lang="en-GB" sz="1500" b="1">
                <a:solidFill>
                  <a:schemeClr val="tx2"/>
                </a:solidFill>
                <a:hlinkClick r:id="rId4">
                  <a:extLst>
                    <a:ext uri="{A12FA001-AC4F-418D-AE19-62706E023703}">
                      <ahyp:hlinkClr xmlns:ahyp="http://schemas.microsoft.com/office/drawing/2018/hyperlinkcolor" val="tx"/>
                    </a:ext>
                  </a:extLst>
                </a:hlinkClick>
              </a:rPr>
              <a:t>French </a:t>
            </a:r>
            <a:r>
              <a:rPr lang="en-GB" sz="1500" b="1" u="sng">
                <a:solidFill>
                  <a:schemeClr val="tx2"/>
                </a:solidFill>
                <a:hlinkClick r:id="rId4">
                  <a:extLst>
                    <a:ext uri="{A12FA001-AC4F-418D-AE19-62706E023703}">
                      <ahyp:hlinkClr xmlns:ahyp="http://schemas.microsoft.com/office/drawing/2018/hyperlinkcolor" val="tx"/>
                    </a:ext>
                  </a:extLst>
                </a:hlinkClick>
              </a:rPr>
              <a:t>Rankings (</a:t>
            </a:r>
            <a:r>
              <a:rPr lang="en-GB" sz="1500" b="1">
                <a:solidFill>
                  <a:schemeClr val="tx2"/>
                </a:solidFill>
                <a:hlinkClick r:id="rId4">
                  <a:extLst>
                    <a:ext uri="{A12FA001-AC4F-418D-AE19-62706E023703}">
                      <ahyp:hlinkClr xmlns:ahyp="http://schemas.microsoft.com/office/drawing/2018/hyperlinkcolor" val="tx"/>
                    </a:ext>
                  </a:extLst>
                </a:hlinkClick>
              </a:rPr>
              <a:t>the completeuniversityguide.co.uk</a:t>
            </a:r>
            <a:endParaRPr lang="en-GB" sz="1500" b="1">
              <a:solidFill>
                <a:schemeClr val="tx2"/>
              </a:solidFill>
              <a:cs typeface="Calibri"/>
            </a:endParaRPr>
          </a:p>
          <a:p>
            <a:pPr marL="0" indent="0">
              <a:buNone/>
            </a:pPr>
            <a:r>
              <a:rPr lang="en-GB" sz="1500" b="1">
                <a:solidFill>
                  <a:schemeClr val="tx2"/>
                </a:solidFill>
                <a:cs typeface="Calibri"/>
              </a:rPr>
              <a:t>Filter by:</a:t>
            </a:r>
          </a:p>
          <a:p>
            <a:pPr marL="0" indent="0" algn="l">
              <a:buNone/>
            </a:pPr>
            <a:r>
              <a:rPr lang="en-GB" sz="1500">
                <a:solidFill>
                  <a:schemeClr val="tx2"/>
                </a:solidFill>
                <a:cs typeface="Calibri"/>
              </a:rPr>
              <a:t>• Overall score</a:t>
            </a:r>
            <a:br>
              <a:rPr lang="en-GB" sz="1500">
                <a:solidFill>
                  <a:schemeClr val="tx2"/>
                </a:solidFill>
                <a:cs typeface="Calibri"/>
              </a:rPr>
            </a:br>
            <a:r>
              <a:rPr lang="en-GB" sz="1500">
                <a:solidFill>
                  <a:schemeClr val="tx2"/>
                </a:solidFill>
                <a:cs typeface="Calibri"/>
              </a:rPr>
              <a:t>• Entry standards</a:t>
            </a:r>
            <a:br>
              <a:rPr lang="en-GB" sz="1500">
                <a:solidFill>
                  <a:schemeClr val="tx2"/>
                </a:solidFill>
                <a:cs typeface="Calibri"/>
              </a:rPr>
            </a:br>
            <a:r>
              <a:rPr lang="en-GB" sz="1500">
                <a:solidFill>
                  <a:schemeClr val="tx2"/>
                </a:solidFill>
                <a:cs typeface="Calibri"/>
              </a:rPr>
              <a:t>• Student satisfaction</a:t>
            </a:r>
            <a:br>
              <a:rPr lang="en-GB" sz="1500">
                <a:solidFill>
                  <a:schemeClr val="tx2"/>
                </a:solidFill>
                <a:cs typeface="Calibri"/>
              </a:rPr>
            </a:br>
            <a:r>
              <a:rPr lang="en-GB" sz="1500">
                <a:solidFill>
                  <a:schemeClr val="tx2"/>
                </a:solidFill>
                <a:cs typeface="Calibri"/>
              </a:rPr>
              <a:t>• Research quality</a:t>
            </a:r>
            <a:br>
              <a:rPr lang="en-GB" sz="1500">
                <a:solidFill>
                  <a:schemeClr val="tx2"/>
                </a:solidFill>
                <a:cs typeface="Calibri"/>
              </a:rPr>
            </a:br>
            <a:r>
              <a:rPr lang="en-GB" sz="1500">
                <a:solidFill>
                  <a:schemeClr val="tx2"/>
                </a:solidFill>
                <a:cs typeface="Calibri"/>
              </a:rPr>
              <a:t>• Research intensity</a:t>
            </a:r>
            <a:br>
              <a:rPr lang="en-GB" sz="1500">
                <a:solidFill>
                  <a:schemeClr val="tx2"/>
                </a:solidFill>
                <a:cs typeface="Calibri"/>
              </a:rPr>
            </a:br>
            <a:r>
              <a:rPr lang="en-GB" sz="1500">
                <a:solidFill>
                  <a:schemeClr val="tx2"/>
                </a:solidFill>
                <a:cs typeface="Calibri"/>
              </a:rPr>
              <a:t>• Graduate prospects</a:t>
            </a:r>
          </a:p>
          <a:p>
            <a:pPr marL="0" indent="0" algn="l">
              <a:buNone/>
            </a:pPr>
            <a:endParaRPr lang="en-GB" sz="1400">
              <a:solidFill>
                <a:schemeClr val="tx2"/>
              </a:solidFill>
              <a:cs typeface="Calibri"/>
            </a:endParaRPr>
          </a:p>
          <a:p>
            <a:pPr marL="0" indent="0" algn="l">
              <a:buNone/>
            </a:pPr>
            <a:endParaRPr lang="en-GB" sz="2600">
              <a:solidFill>
                <a:schemeClr val="tx2"/>
              </a:solidFill>
              <a:cs typeface="Calibri"/>
            </a:endParaRPr>
          </a:p>
          <a:p>
            <a:pPr marL="0" indent="0" algn="l">
              <a:buNone/>
            </a:pPr>
            <a:endParaRPr lang="en-GB" sz="2600">
              <a:solidFill>
                <a:schemeClr val="tx2"/>
              </a:solidFill>
              <a:cs typeface="Calibri"/>
            </a:endParaRPr>
          </a:p>
          <a:p>
            <a:pPr algn="l"/>
            <a:endParaRPr lang="en-GB" sz="2600">
              <a:solidFill>
                <a:schemeClr val="tx2"/>
              </a:solidFill>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140862" y="1711550"/>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1F5344C4-D296-2799-2298-E0DCFF940118}"/>
              </a:ext>
            </a:extLst>
          </p:cNvPr>
          <p:cNvPicPr>
            <a:picLocks noChangeAspect="1"/>
          </p:cNvPicPr>
          <p:nvPr/>
        </p:nvPicPr>
        <p:blipFill>
          <a:blip r:embed="rId5"/>
          <a:stretch>
            <a:fillRect/>
          </a:stretch>
        </p:blipFill>
        <p:spPr>
          <a:xfrm>
            <a:off x="8155121" y="273757"/>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74832" y="1676536"/>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74833" y="2668022"/>
            <a:ext cx="2900023" cy="1908215"/>
          </a:xfrm>
          <a:prstGeom prst="rect">
            <a:avLst/>
          </a:prstGeom>
          <a:noFill/>
          <a:ln>
            <a:noFill/>
          </a:ln>
        </p:spPr>
        <p:txBody>
          <a:bodyPr wrap="square" lIns="91440" tIns="45720" rIns="91440" bIns="45720" rtlCol="0" anchor="t">
            <a:spAutoFit/>
          </a:bodyPr>
          <a:lstStyle/>
          <a:p>
            <a:r>
              <a:rPr lang="en-GB" sz="2500" b="1">
                <a:solidFill>
                  <a:srgbClr val="525E93"/>
                </a:solidFill>
              </a:rPr>
              <a:t>Have you ever considered if higher education is right for you? </a:t>
            </a:r>
            <a:endParaRPr lang="en-GB" sz="2500" b="1">
              <a:solidFill>
                <a:srgbClr val="525E93"/>
              </a:solidFill>
              <a:cs typeface="Calibri"/>
            </a:endParaRPr>
          </a:p>
          <a:p>
            <a:endParaRPr lang="en-GB">
              <a:solidFill>
                <a:srgbClr val="525E93"/>
              </a:solidFill>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669542"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247000" y="629871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C662711D-3B8E-6971-EBE2-E8945256C408}"/>
              </a:ext>
            </a:extLst>
          </p:cNvPr>
          <p:cNvPicPr>
            <a:picLocks noChangeAspect="1"/>
          </p:cNvPicPr>
          <p:nvPr/>
        </p:nvPicPr>
        <p:blipFill rotWithShape="1">
          <a:blip r:embed="rId6"/>
          <a:srcRect l="13612" t="22794" r="13089" b="23529"/>
          <a:stretch/>
        </p:blipFill>
        <p:spPr>
          <a:xfrm>
            <a:off x="8316661" y="44613"/>
            <a:ext cx="2010726" cy="1042845"/>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525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433137" y="1909011"/>
            <a:ext cx="5229726" cy="1200329"/>
          </a:xfrm>
          <a:prstGeom prst="rect">
            <a:avLst/>
          </a:prstGeom>
          <a:noFill/>
        </p:spPr>
        <p:txBody>
          <a:bodyPr wrap="square" lIns="91440" tIns="45720" rIns="91440" bIns="45720" rtlCol="0" anchor="t">
            <a:spAutoFit/>
          </a:bodyPr>
          <a:lstStyle/>
          <a:p>
            <a:r>
              <a:rPr lang="en-US" sz="3600" b="1">
                <a:solidFill>
                  <a:schemeClr val="bg1"/>
                </a:solidFill>
              </a:rPr>
              <a:t>Why Modern Foreign </a:t>
            </a:r>
            <a:endParaRPr lang="en-US" sz="3600">
              <a:solidFill>
                <a:schemeClr val="bg1"/>
              </a:solidFill>
              <a:cs typeface="Calibri"/>
            </a:endParaRPr>
          </a:p>
          <a:p>
            <a:r>
              <a:rPr lang="en-US" sz="3600" b="1">
                <a:solidFill>
                  <a:schemeClr val="bg1"/>
                </a:solidFill>
              </a:rPr>
              <a:t>Languages matters</a:t>
            </a:r>
            <a:endParaRPr lang="en-US" sz="360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525E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Modern Foreign Languages?</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484799" y="3339292"/>
            <a:ext cx="4127139" cy="3170099"/>
          </a:xfrm>
          <a:prstGeom prst="rect">
            <a:avLst/>
          </a:prstGeom>
          <a:noFill/>
          <a:ln>
            <a:noFill/>
          </a:ln>
        </p:spPr>
        <p:txBody>
          <a:bodyPr wrap="square" lIns="91440" tIns="45720" rIns="91440" bIns="45720" rtlCol="0" anchor="t">
            <a:spAutoFit/>
          </a:bodyPr>
          <a:lstStyle/>
          <a:p>
            <a:r>
              <a:rPr lang="en-GB" sz="2500" b="1">
                <a:solidFill>
                  <a:srgbClr val="525E93"/>
                </a:solidFill>
              </a:rPr>
              <a:t>Have you ever considered where studying Modern Foreign Languages can take you? </a:t>
            </a:r>
          </a:p>
          <a:p>
            <a:endParaRPr lang="en-GB" sz="2000">
              <a:solidFill>
                <a:schemeClr val="accent2"/>
              </a:solidFill>
              <a:cs typeface="Calibri"/>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Modern Foreign Languages an </a:t>
            </a:r>
            <a:endParaRPr lang="en-US">
              <a:solidFill>
                <a:schemeClr val="tx2"/>
              </a:solidFill>
            </a:endParaRPr>
          </a:p>
          <a:p>
            <a:pPr algn="ctr"/>
            <a:r>
              <a:rPr lang="en-GB" sz="1600" b="1">
                <a:solidFill>
                  <a:schemeClr val="tx2"/>
                </a:solidFill>
              </a:rPr>
              <a:t>important subject?</a:t>
            </a:r>
            <a:endParaRPr lang="en-GB">
              <a:solidFill>
                <a:schemeClr val="tx2"/>
              </a:solidFill>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Why choose MFL?</a:t>
            </a:r>
          </a:p>
          <a:p>
            <a:pPr algn="ctr"/>
            <a:r>
              <a:rPr lang="en-GB" sz="1100" b="1">
                <a:solidFill>
                  <a:schemeClr val="tx2"/>
                </a:solidFill>
                <a:ea typeface="+mn-lt"/>
                <a:cs typeface="+mn-lt"/>
              </a:rPr>
              <a:t>What's the Point - YouTube</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525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527475" y="1713635"/>
            <a:ext cx="8661069"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b="1">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endParaRPr lang="en-US" sz="1500">
              <a:solidFill>
                <a:schemeClr val="tx2"/>
              </a:solidFill>
              <a:ea typeface="+mn-lt"/>
              <a:cs typeface="+mn-lt"/>
            </a:endParaRPr>
          </a:p>
          <a:p>
            <a:r>
              <a:rPr lang="en-US" sz="1500">
                <a:solidFill>
                  <a:schemeClr val="tx2"/>
                </a:solidFill>
                <a:ea typeface="+mn-lt"/>
                <a:cs typeface="+mn-lt"/>
              </a:rPr>
              <a:t>Is the data I am looking at for a course or a subject?</a:t>
            </a:r>
            <a:endParaRPr lang="en-US" sz="1500" b="1">
              <a:solidFill>
                <a:schemeClr val="tx2"/>
              </a:solidFill>
              <a:ea typeface="+mn-lt"/>
              <a:cs typeface="+mn-lt"/>
            </a:endParaRP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9" name="Picture 8" descr="Logo, company name&#10;&#10;Description automatically generated">
            <a:extLst>
              <a:ext uri="{FF2B5EF4-FFF2-40B4-BE49-F238E27FC236}">
                <a16:creationId xmlns:a16="http://schemas.microsoft.com/office/drawing/2014/main" id="{6089FB52-BA38-FDA4-2EDB-B1FCF51AB8F2}"/>
              </a:ext>
            </a:extLst>
          </p:cNvPr>
          <p:cNvPicPr>
            <a:picLocks noChangeAspect="1"/>
          </p:cNvPicPr>
          <p:nvPr/>
        </p:nvPicPr>
        <p:blipFill rotWithShape="1">
          <a:blip r:embed="rId5"/>
          <a:srcRect l="13612" t="22794" r="13089" b="23529"/>
          <a:stretch/>
        </p:blipFill>
        <p:spPr>
          <a:xfrm>
            <a:off x="8353384" y="81336"/>
            <a:ext cx="2010726" cy="1042845"/>
          </a:xfrm>
          <a:prstGeom prst="rect">
            <a:avLst/>
          </a:prstGeom>
        </p:spPr>
      </p:pic>
      <p:sp>
        <p:nvSpPr>
          <p:cNvPr id="8" name="TextBox 7">
            <a:extLst>
              <a:ext uri="{FF2B5EF4-FFF2-40B4-BE49-F238E27FC236}">
                <a16:creationId xmlns:a16="http://schemas.microsoft.com/office/drawing/2014/main" id="{43039E21-F39B-4863-1AA3-93CBCFB32172}"/>
              </a:ext>
            </a:extLst>
          </p:cNvPr>
          <p:cNvSpPr txBox="1"/>
          <p:nvPr/>
        </p:nvSpPr>
        <p:spPr>
          <a:xfrm>
            <a:off x="174832" y="1676536"/>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11" name="TextBox 10">
            <a:extLst>
              <a:ext uri="{FF2B5EF4-FFF2-40B4-BE49-F238E27FC236}">
                <a16:creationId xmlns:a16="http://schemas.microsoft.com/office/drawing/2014/main" id="{687747CA-1ADE-C66A-3772-6A6B7112124D}"/>
              </a:ext>
            </a:extLst>
          </p:cNvPr>
          <p:cNvSpPr txBox="1"/>
          <p:nvPr/>
        </p:nvSpPr>
        <p:spPr>
          <a:xfrm>
            <a:off x="174833" y="2668022"/>
            <a:ext cx="2900023" cy="1908215"/>
          </a:xfrm>
          <a:prstGeom prst="rect">
            <a:avLst/>
          </a:prstGeom>
          <a:noFill/>
          <a:ln>
            <a:noFill/>
          </a:ln>
        </p:spPr>
        <p:txBody>
          <a:bodyPr wrap="square" lIns="91440" tIns="45720" rIns="91440" bIns="45720" rtlCol="0" anchor="t">
            <a:spAutoFit/>
          </a:bodyPr>
          <a:lstStyle/>
          <a:p>
            <a:r>
              <a:rPr lang="en-GB" sz="2500" b="1">
                <a:solidFill>
                  <a:srgbClr val="525E93"/>
                </a:solidFill>
              </a:rPr>
              <a:t>Have you ever considered if higher education is right for you? </a:t>
            </a:r>
            <a:endParaRPr lang="en-GB" sz="2500" b="1">
              <a:solidFill>
                <a:srgbClr val="525E93"/>
              </a:solidFill>
              <a:cs typeface="Calibri"/>
            </a:endParaRPr>
          </a:p>
          <a:p>
            <a:endParaRPr lang="en-GB">
              <a:solidFill>
                <a:srgbClr val="525E93"/>
              </a:solidFill>
            </a:endParaRPr>
          </a:p>
        </p:txBody>
      </p:sp>
      <p:sp>
        <p:nvSpPr>
          <p:cNvPr id="13" name="TextBox 12">
            <a:extLst>
              <a:ext uri="{FF2B5EF4-FFF2-40B4-BE49-F238E27FC236}">
                <a16:creationId xmlns:a16="http://schemas.microsoft.com/office/drawing/2014/main" id="{225916E1-5AD9-DB45-203D-D15A85FFE6F5}"/>
              </a:ext>
            </a:extLst>
          </p:cNvPr>
          <p:cNvSpPr txBox="1"/>
          <p:nvPr/>
        </p:nvSpPr>
        <p:spPr>
          <a:xfrm>
            <a:off x="247000" y="629871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077924" y="929467"/>
            <a:ext cx="2323664"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106098" y="901810"/>
            <a:ext cx="2323664" cy="64170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400" b="1">
                <a:solidFill>
                  <a:srgbClr val="484A47"/>
                </a:solidFill>
                <a:cs typeface="Calibri"/>
              </a:rPr>
              <a:t>Job in 10 years time (related to a language):</a:t>
            </a:r>
            <a:endParaRPr lang="en-US">
              <a:ea typeface="Calibri" panose="020F0502020204030204"/>
              <a:cs typeface="Calibri" panose="020F0502020204030204"/>
            </a:endParaRPr>
          </a:p>
          <a:p>
            <a:pPr>
              <a:lnSpc>
                <a:spcPct val="100000"/>
              </a:lnSpc>
              <a:spcBef>
                <a:spcPts val="300"/>
              </a:spcBef>
            </a:pPr>
            <a:r>
              <a:rPr lang="en-GB" sz="1000" b="1">
                <a:solidFill>
                  <a:srgbClr val="484A47"/>
                </a:solidFill>
                <a:cs typeface="Calibri"/>
              </a:rPr>
              <a:t>________________________</a:t>
            </a:r>
            <a:endParaRPr lang="en-GB" sz="1000" b="1">
              <a:solidFill>
                <a:srgbClr val="484A47"/>
              </a:solidFill>
              <a:ea typeface="Calibri" panose="020F0502020204030204"/>
              <a:cs typeface="Calibri"/>
            </a:endParaRPr>
          </a:p>
          <a:p>
            <a:endParaRPr lang="en-GB" sz="10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4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61171" y="2236372"/>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200661" y="1463683"/>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164" y="1479361"/>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03714"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281957"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6448" y="1943040"/>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48185"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57049"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a language):</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Pros:</a:t>
            </a:r>
            <a:r>
              <a:rPr lang="en-GB" sz="14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The pros and cons of these options for me:</a:t>
            </a:r>
            <a:endParaRPr lang="en-GB" sz="14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a:t>
            </a:r>
            <a:r>
              <a:rPr lang="en-GB" sz="14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65733" y="2290612"/>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213577" y="1450768"/>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1" y="1470056"/>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008070" y="1608580"/>
            <a:ext cx="9374441"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a language</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479"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56845" y="2443371"/>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252322" y="1554090"/>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917" y="1550270"/>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161916" y="2160339"/>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200660" y="3034566"/>
            <a:ext cx="2417040" cy="2785378"/>
          </a:xfrm>
          <a:prstGeom prst="rect">
            <a:avLst/>
          </a:prstGeom>
          <a:noFill/>
        </p:spPr>
        <p:txBody>
          <a:bodyPr wrap="square" lIns="91440" tIns="45720" rIns="91440" bIns="45720" rtlCol="0" anchor="t">
            <a:spAutoFit/>
          </a:bodyPr>
          <a:lstStyle/>
          <a:p>
            <a:r>
              <a:rPr lang="en-GB" sz="2500" b="1"/>
              <a:t>Here are three key skills needed for a career that uses</a:t>
            </a:r>
            <a:br>
              <a:rPr lang="en-GB" sz="2500" b="1"/>
            </a:br>
            <a:endParaRPr lang="en-GB" sz="2500" b="1">
              <a:cs typeface="Calibri"/>
            </a:endParaRPr>
          </a:p>
          <a:p>
            <a:r>
              <a:rPr lang="en-GB" sz="2500" b="1">
                <a:solidFill>
                  <a:schemeClr val="tx2"/>
                </a:solidFill>
              </a:rPr>
              <a:t>Modern </a:t>
            </a:r>
            <a:r>
              <a:rPr lang="en-GB" sz="2500" b="1" err="1">
                <a:solidFill>
                  <a:schemeClr val="tx2"/>
                </a:solidFill>
              </a:rPr>
              <a:t>ForeignLanguages</a:t>
            </a:r>
            <a:endParaRPr lang="en-GB" sz="2500" err="1">
              <a:solidFill>
                <a:schemeClr val="tx2"/>
              </a:solidFill>
              <a:cs typeface="Calibri"/>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744169027"/>
              </p:ext>
            </p:extLst>
          </p:nvPr>
        </p:nvGraphicFramePr>
        <p:xfrm>
          <a:off x="3796185" y="2111888"/>
          <a:ext cx="8192615" cy="4419310"/>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kern="1200" noProof="0">
                          <a:solidFill>
                            <a:srgbClr val="E5362A"/>
                          </a:solidFill>
                          <a:effectLst/>
                          <a:latin typeface="Calibri"/>
                        </a:rPr>
                        <a:t>The oral transmission of information or ideas</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sng" strike="noStrike" noProof="0">
                          <a:solidFill>
                            <a:srgbClr val="FF0000"/>
                          </a:solidFill>
                          <a:effectLst/>
                          <a:hlinkClick r:id="rId3">
                            <a:extLst>
                              <a:ext uri="{A12FA001-AC4F-418D-AE19-62706E023703}">
                                <ahyp:hlinkClr xmlns:ahyp="http://schemas.microsoft.com/office/drawing/2018/hyperlinkcolor" val="tx"/>
                              </a:ext>
                            </a:extLst>
                          </a:hlinkClick>
                        </a:rPr>
                        <a:t>Watch here</a:t>
                      </a:r>
                      <a:endParaRPr lang="en-US" sz="1600" b="0" i="0" u="sng" strike="noStrike" noProof="0">
                        <a:solidFill>
                          <a:srgbClr val="FF0000"/>
                        </a:solidFill>
                        <a:hlinkClick r:id="" action="ppaction://noaction">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FF0000"/>
                          </a:solidFill>
                          <a:effectLst/>
                          <a:hlinkClick r:id="rId4">
                            <a:extLst>
                              <a:ext uri="{A12FA001-AC4F-418D-AE19-62706E023703}">
                                <ahyp:hlinkClr xmlns:ahyp="http://schemas.microsoft.com/office/drawing/2018/hyperlinkcolor" val="tx"/>
                              </a:ext>
                            </a:extLst>
                          </a:hlinkClick>
                        </a:rPr>
                        <a:t>Short Lesson Speaking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FF0000"/>
                          </a:solidFill>
                          <a:effectLst/>
                          <a:hlinkClick r:id="rId5">
                            <a:extLst>
                              <a:ext uri="{A12FA001-AC4F-418D-AE19-62706E023703}">
                                <ahyp:hlinkClr xmlns:ahyp="http://schemas.microsoft.com/office/drawing/2018/hyperlinkcolor" val="tx"/>
                              </a:ext>
                            </a:extLst>
                          </a:hlinkClick>
                        </a:rPr>
                        <a:t>Short Lesson Speaking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b="0" i="0" u="none" strike="noStrike" kern="1200" noProof="0">
                          <a:solidFill>
                            <a:srgbClr val="FF0000"/>
                          </a:solidFill>
                          <a:effectLst/>
                          <a:latin typeface="Calibri"/>
                          <a:hlinkClick r:id="rId6">
                            <a:extLst>
                              <a:ext uri="{A12FA001-AC4F-418D-AE19-62706E023703}">
                                <ahyp:hlinkClr xmlns:ahyp="http://schemas.microsoft.com/office/drawing/2018/hyperlinkcolor" val="tx"/>
                              </a:ext>
                            </a:extLst>
                          </a:hlinkClick>
                        </a:rPr>
                        <a:t>Short Lesson Speaking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a:solidFill>
                            <a:srgbClr val="C90F50"/>
                          </a:solidFill>
                          <a:effectLst/>
                          <a:latin typeface="Calibri"/>
                        </a:rPr>
                        <a:t>The receiving, retaining and processing of information or ideas</a:t>
                      </a:r>
                      <a:endParaRPr lang="en-US" b="1">
                        <a:solidFill>
                          <a:srgbClr val="C90F50"/>
                        </a:solidFill>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marR="0" lvl="0" indent="0" algn="l" defTabSz="914400">
                        <a:lnSpc>
                          <a:spcPct val="107000"/>
                        </a:lnSpc>
                        <a:spcBef>
                          <a:spcPts val="0"/>
                        </a:spcBef>
                        <a:spcAft>
                          <a:spcPts val="800"/>
                        </a:spcAft>
                        <a:buNone/>
                        <a:tabLst/>
                        <a:defRPr/>
                      </a:pPr>
                      <a:r>
                        <a:rPr lang="en-GB" sz="1600" b="0" i="0" u="sng" strike="noStrike" noProof="0">
                          <a:solidFill>
                            <a:srgbClr val="C90F50"/>
                          </a:solidFill>
                          <a:effectLst/>
                          <a:latin typeface="Calibri"/>
                          <a:hlinkClick r:id="rId7">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Bef>
                          <a:spcPts val="800"/>
                        </a:spcBef>
                        <a:spcAft>
                          <a:spcPts val="800"/>
                        </a:spcAft>
                        <a:buNone/>
                      </a:pPr>
                      <a:r>
                        <a:rPr lang="en-GB" sz="1600" b="0" i="0" u="none" strike="noStrike" noProof="0">
                          <a:solidFill>
                            <a:srgbClr val="C91274"/>
                          </a:solidFill>
                          <a:effectLst/>
                          <a:latin typeface="Calibri"/>
                          <a:hlinkClick r:id="rId8">
                            <a:extLst>
                              <a:ext uri="{A12FA001-AC4F-418D-AE19-62706E023703}">
                                <ahyp:hlinkClr xmlns:ahyp="http://schemas.microsoft.com/office/drawing/2018/hyperlinkcolor" val="tx"/>
                              </a:ext>
                            </a:extLst>
                          </a:hlinkClick>
                        </a:rPr>
                        <a:t>Short Lesson Listening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C91274"/>
                          </a:solidFill>
                          <a:effectLst/>
                          <a:latin typeface="Calibri"/>
                          <a:hlinkClick r:id="rId9">
                            <a:extLst>
                              <a:ext uri="{A12FA001-AC4F-418D-AE19-62706E023703}">
                                <ahyp:hlinkClr xmlns:ahyp="http://schemas.microsoft.com/office/drawing/2018/hyperlinkcolor" val="tx"/>
                              </a:ext>
                            </a:extLst>
                          </a:hlinkClick>
                        </a:rPr>
                        <a:t>Short Lesson Listening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C91274"/>
                          </a:solidFill>
                          <a:effectLst/>
                          <a:latin typeface="Calibri"/>
                          <a:hlinkClick r:id="rId10">
                            <a:extLst>
                              <a:ext uri="{A12FA001-AC4F-418D-AE19-62706E023703}">
                                <ahyp:hlinkClr xmlns:ahyp="http://schemas.microsoft.com/office/drawing/2018/hyperlinkcolor" val="tx"/>
                              </a:ext>
                            </a:extLst>
                          </a:hlinkClick>
                        </a:rPr>
                        <a:t>Short Lesson Listening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lvl="0">
                        <a:lnSpc>
                          <a:spcPct val="107000"/>
                        </a:lnSpc>
                        <a:spcAft>
                          <a:spcPts val="800"/>
                        </a:spcAft>
                        <a:buNone/>
                      </a:pPr>
                      <a:r>
                        <a:rPr lang="en-GB" sz="1400" b="1" i="0" u="none" strike="noStrike" noProof="0">
                          <a:solidFill>
                            <a:srgbClr val="91C155"/>
                          </a:solidFill>
                          <a:effectLst/>
                          <a:latin typeface="Calibri"/>
                        </a:rPr>
                        <a:t>The ability to use tactics and strategies to overcome setbacks and achieve goals</a:t>
                      </a:r>
                      <a:endParaRPr lang="en-GB" sz="1400" b="1">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2D050"/>
                          </a:solidFill>
                          <a:effectLst/>
                          <a:hlinkClick r:id="rId11">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2D050"/>
                          </a:solidFill>
                          <a:effectLst/>
                          <a:hlinkClick r:id="rId12">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2D050"/>
                          </a:solidFill>
                          <a:effectLst/>
                          <a:hlinkClick r:id="rId13">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defTabSz="914400" rtl="0">
                        <a:lnSpc>
                          <a:spcPct val="107000"/>
                        </a:lnSpc>
                        <a:spcAft>
                          <a:spcPts val="800"/>
                        </a:spcAft>
                        <a:buNone/>
                      </a:pPr>
                      <a:endParaRPr lang="en-US" sz="1050" u="sng" kern="1200">
                        <a:solidFill>
                          <a:srgbClr val="92D050"/>
                        </a:solidFill>
                        <a:effectLst/>
                        <a:latin typeface="Calibri"/>
                        <a:ea typeface="Calibri"/>
                        <a:cs typeface="Times New Roman"/>
                        <a:hlinkClick r:id="rId14" invalidUrl="http:///">
                          <a:extLst>
                            <a:ext uri="{A12FA001-AC4F-418D-AE19-62706E023703}">
                              <ahyp:hlinkClr xmlns:ahyp="http://schemas.microsoft.com/office/drawing/2018/hyperlinkcolor" val="tx"/>
                            </a:ext>
                          </a:extLst>
                        </a:hlinkClick>
                      </a:endParaRPr>
                    </a:p>
                    <a:p>
                      <a:pPr marL="0" lvl="0" algn="l">
                        <a:lnSpc>
                          <a:spcPct val="107000"/>
                        </a:lnSpc>
                        <a:spcAft>
                          <a:spcPts val="800"/>
                        </a:spcAft>
                        <a:buNone/>
                      </a:pPr>
                      <a:r>
                        <a:rPr lang="en-US" sz="1600" b="0" i="0" u="none" strike="noStrike" kern="1200" noProof="0">
                          <a:solidFill>
                            <a:srgbClr val="92D050"/>
                          </a:solidFill>
                          <a:effectLst/>
                          <a:hlinkClick r:id="rId15">
                            <a:extLst>
                              <a:ext uri="{A12FA001-AC4F-418D-AE19-62706E023703}">
                                <ahyp:hlinkClr xmlns:ahyp="http://schemas.microsoft.com/office/drawing/2018/hyperlinkcolor" val="tx"/>
                              </a:ext>
                            </a:extLst>
                          </a:hlinkClick>
                        </a:rPr>
                        <a:t>Short Lesson Staying Positive Step 10-12</a:t>
                      </a:r>
                      <a:endParaRPr lang="en-US" sz="1600" b="0" i="0" u="none" strike="noStrike" kern="1200" noProof="0">
                        <a:solidFill>
                          <a:srgbClr val="92D050"/>
                        </a:solidFill>
                        <a:effectLst/>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200661" y="1450768"/>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6004" y="1448858"/>
            <a:ext cx="711706" cy="711706"/>
          </a:xfrm>
          <a:prstGeom prst="rect">
            <a:avLst/>
          </a:prstGeom>
        </p:spPr>
      </p:pic>
      <p:pic>
        <p:nvPicPr>
          <p:cNvPr id="9" name="Picture 4" descr="A picture containing icon&#10;&#10;Description automatically generated">
            <a:extLst>
              <a:ext uri="{FF2B5EF4-FFF2-40B4-BE49-F238E27FC236}">
                <a16:creationId xmlns:a16="http://schemas.microsoft.com/office/drawing/2014/main" id="{BD3BC2C1-4216-804D-0ABD-078362909EAA}"/>
              </a:ext>
            </a:extLst>
          </p:cNvPr>
          <p:cNvPicPr>
            <a:picLocks noChangeAspect="1"/>
          </p:cNvPicPr>
          <p:nvPr/>
        </p:nvPicPr>
        <p:blipFill>
          <a:blip r:embed="rId17"/>
          <a:stretch>
            <a:fillRect/>
          </a:stretch>
        </p:blipFill>
        <p:spPr>
          <a:xfrm>
            <a:off x="2871788" y="3096925"/>
            <a:ext cx="733425" cy="733425"/>
          </a:xfrm>
          <a:prstGeom prst="rect">
            <a:avLst/>
          </a:prstGeom>
        </p:spPr>
      </p:pic>
      <p:pic>
        <p:nvPicPr>
          <p:cNvPr id="10" name="Picture 8" descr="A picture containing logo&#10;&#10;Description automatically generated">
            <a:extLst>
              <a:ext uri="{FF2B5EF4-FFF2-40B4-BE49-F238E27FC236}">
                <a16:creationId xmlns:a16="http://schemas.microsoft.com/office/drawing/2014/main" id="{2F802A87-3F9A-0086-6578-39C2650C23FC}"/>
              </a:ext>
            </a:extLst>
          </p:cNvPr>
          <p:cNvPicPr>
            <a:picLocks noChangeAspect="1"/>
          </p:cNvPicPr>
          <p:nvPr/>
        </p:nvPicPr>
        <p:blipFill>
          <a:blip r:embed="rId18"/>
          <a:stretch>
            <a:fillRect/>
          </a:stretch>
        </p:blipFill>
        <p:spPr>
          <a:xfrm>
            <a:off x="2831456" y="4264170"/>
            <a:ext cx="771525" cy="771525"/>
          </a:xfrm>
          <a:prstGeom prst="rect">
            <a:avLst/>
          </a:prstGeom>
        </p:spPr>
      </p:pic>
      <p:pic>
        <p:nvPicPr>
          <p:cNvPr id="8" name="Picture 8" descr="A picture containing text, pool ball&#10;&#10;Description automatically generated">
            <a:extLst>
              <a:ext uri="{FF2B5EF4-FFF2-40B4-BE49-F238E27FC236}">
                <a16:creationId xmlns:a16="http://schemas.microsoft.com/office/drawing/2014/main" id="{F7A3B02E-EEA4-3AC9-22A3-28E62D809A79}"/>
              </a:ext>
            </a:extLst>
          </p:cNvPr>
          <p:cNvPicPr>
            <a:picLocks noChangeAspect="1"/>
          </p:cNvPicPr>
          <p:nvPr/>
        </p:nvPicPr>
        <p:blipFill>
          <a:blip r:embed="rId19"/>
          <a:stretch>
            <a:fillRect/>
          </a:stretch>
        </p:blipFill>
        <p:spPr>
          <a:xfrm>
            <a:off x="2817675" y="5432281"/>
            <a:ext cx="790575" cy="79057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275730" y="311071"/>
            <a:ext cx="1877759" cy="564491"/>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1900427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1419756631"/>
              </p:ext>
            </p:extLst>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Speaking</a:t>
                      </a:r>
                      <a:endParaRPr lang="en-US"/>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speak effectively by using appropriate tone, expression and gesture</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speak engagingly by using facts and examples to support my points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I </a:t>
                      </a:r>
                      <a:r>
                        <a:rPr lang="en-GB" sz="1400" b="0" i="0" u="none" strike="noStrike" kern="1200" noProof="0">
                          <a:solidFill>
                            <a:schemeClr val="tx2"/>
                          </a:solidFill>
                          <a:effectLst/>
                          <a:latin typeface="Calibri"/>
                        </a:rPr>
                        <a:t>speak engagingly by using visual aids to support my points</a:t>
                      </a:r>
                      <a:endParaRPr lang="en-GB" sz="1400" b="0" i="0" u="none" strike="noStrike" kern="1200" noProof="0">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speak engagingly by using tone, expression and gesture to engage listeners</a:t>
                      </a:r>
                      <a:endParaRPr lang="en-GB" sz="1400" b="0" i="0" u="none" strike="noStrike" kern="1200" noProof="0">
                        <a:effectLst/>
                        <a:latin typeface="Calibri"/>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changing my language, tone and expression depending on the response of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listeners</a:t>
                      </a:r>
                      <a:endParaRPr lang="en-GB" sz="1400" b="0" i="0" u="none" strike="noStrike" kern="1200" noProof="0">
                        <a:effectLst/>
                        <a:latin typeface="Calibri"/>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planning for different possible responses of listeners</a:t>
                      </a:r>
                      <a:endParaRPr lang="en-GB" sz="1400" b="0" i="0" u="none" strike="noStrike" kern="1200" noProof="0">
                        <a:effectLst/>
                        <a:latin typeface="Calibri"/>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speak adaptively by changing my content depending on the response of listeners</a:t>
                      </a:r>
                      <a:endParaRPr lang="en-GB" sz="1400" b="0" i="0" u="none" strike="noStrike" kern="1200" noProof="0">
                        <a:effectLst/>
                        <a:latin typeface="Calibri"/>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2" descr="A picture containing icon&#10;&#10;Description automatically generated">
            <a:extLst>
              <a:ext uri="{FF2B5EF4-FFF2-40B4-BE49-F238E27FC236}">
                <a16:creationId xmlns:a16="http://schemas.microsoft.com/office/drawing/2014/main" id="{3DEF1A58-7B41-BF1A-3096-239983786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41" y="3652617"/>
            <a:ext cx="1469877" cy="1527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325EAA35-FD1F-E7F1-B781-6213A8F319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5730" y="311071"/>
            <a:ext cx="1877759" cy="564491"/>
          </a:xfrm>
          <a:prstGeom prst="rect">
            <a:avLst/>
          </a:prstGeom>
        </p:spPr>
      </p:pic>
      <p:sp>
        <p:nvSpPr>
          <p:cNvPr id="8" name="TextBox 7">
            <a:extLst>
              <a:ext uri="{FF2B5EF4-FFF2-40B4-BE49-F238E27FC236}">
                <a16:creationId xmlns:a16="http://schemas.microsoft.com/office/drawing/2014/main" id="{BFDF6640-8C57-1DEF-9ED8-C1A06145242C}"/>
              </a:ext>
            </a:extLst>
          </p:cNvPr>
          <p:cNvSpPr txBox="1"/>
          <p:nvPr/>
        </p:nvSpPr>
        <p:spPr>
          <a:xfrm>
            <a:off x="200661" y="145076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06A19AC7-6C0A-0A9C-5C14-459011BC2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04" y="1448858"/>
            <a:ext cx="711706" cy="711706"/>
          </a:xfrm>
          <a:prstGeom prst="rect">
            <a:avLst/>
          </a:prstGeom>
        </p:spPr>
      </p:pic>
    </p:spTree>
    <p:extLst>
      <p:ext uri="{BB962C8B-B14F-4D97-AF65-F5344CB8AC3E}">
        <p14:creationId xmlns:p14="http://schemas.microsoft.com/office/powerpoint/2010/main" val="4218534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1746757996"/>
              </p:ext>
            </p:extLst>
          </p:nvPr>
        </p:nvGraphicFramePr>
        <p:xfrm>
          <a:off x="2774689" y="1736873"/>
          <a:ext cx="8813795" cy="296672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Listening</a:t>
                      </a:r>
                      <a:endParaRPr lang="en-US"/>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show I am listening by how I use eye contact and body language</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show I am listening by using open questions to deepen my understanding</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show I am listening by summarising and rephrasing what I have heard</a:t>
                      </a:r>
                      <a:endParaRPr lang="en-GB" sz="1400" b="0" i="0" u="none" strike="noStrike" kern="1200" noProof="0">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am aware of how a speaker is influencing me through their tone</a:t>
                      </a:r>
                      <a:endParaRPr lang="en-GB" sz="1400" b="0" i="0" u="none" strike="noStrike" kern="1200" noProof="0">
                        <a:effectLst/>
                        <a:latin typeface="Calibri"/>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am aware of how a speaker is influencing me through their language</a:t>
                      </a:r>
                      <a:endParaRPr lang="en-GB" sz="1400" b="0" i="0" u="none" strike="noStrike" kern="1200" noProof="0">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listen critically and compare different perspectives</a:t>
                      </a:r>
                      <a:endParaRPr lang="en-GB" sz="1400" b="0" i="0" u="none" strike="noStrike" kern="1200" noProof="0">
                        <a:effectLst/>
                        <a:latin typeface="Calibri"/>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listen critically and think about where differences in perspectives come from</a:t>
                      </a:r>
                      <a:endParaRPr lang="en-GB" sz="1400" b="0" i="0" u="none" strike="noStrike" kern="1200" noProof="0">
                        <a:effectLst/>
                        <a:latin typeface="Calibri"/>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4" descr="A picture containing text&#10;&#10;Description automatically generated">
            <a:extLst>
              <a:ext uri="{FF2B5EF4-FFF2-40B4-BE49-F238E27FC236}">
                <a16:creationId xmlns:a16="http://schemas.microsoft.com/office/drawing/2014/main" id="{9159D7CB-353E-55BE-40E6-48B14486A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7" y="3767106"/>
            <a:ext cx="1477538" cy="1534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047C136F-8CCD-400F-9E45-7531E1C26F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5730" y="311071"/>
            <a:ext cx="1877759" cy="564491"/>
          </a:xfrm>
          <a:prstGeom prst="rect">
            <a:avLst/>
          </a:prstGeom>
        </p:spPr>
      </p:pic>
      <p:sp>
        <p:nvSpPr>
          <p:cNvPr id="8" name="TextBox 7">
            <a:extLst>
              <a:ext uri="{FF2B5EF4-FFF2-40B4-BE49-F238E27FC236}">
                <a16:creationId xmlns:a16="http://schemas.microsoft.com/office/drawing/2014/main" id="{0F6BA309-FE62-4527-DF60-0F343930F209}"/>
              </a:ext>
            </a:extLst>
          </p:cNvPr>
          <p:cNvSpPr txBox="1"/>
          <p:nvPr/>
        </p:nvSpPr>
        <p:spPr>
          <a:xfrm>
            <a:off x="200661" y="145076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69648A1C-BBA6-1088-D846-945255EAF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04" y="1448858"/>
            <a:ext cx="711706" cy="711706"/>
          </a:xfrm>
          <a:prstGeom prst="rect">
            <a:avLst/>
          </a:prstGeom>
        </p:spPr>
      </p:pic>
    </p:spTree>
    <p:extLst>
      <p:ext uri="{BB962C8B-B14F-4D97-AF65-F5344CB8AC3E}">
        <p14:creationId xmlns:p14="http://schemas.microsoft.com/office/powerpoint/2010/main" val="3340209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1496592468"/>
              </p:ext>
            </p:extLst>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70" y="3668506"/>
            <a:ext cx="1483446" cy="14834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3" name="Picture 2" descr="A picture containing text, sign&#10;&#10;Description automatically generated">
            <a:extLst>
              <a:ext uri="{FF2B5EF4-FFF2-40B4-BE49-F238E27FC236}">
                <a16:creationId xmlns:a16="http://schemas.microsoft.com/office/drawing/2014/main" id="{EFC438FD-C393-210D-FEAA-DC50F1BDF4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5730" y="311071"/>
            <a:ext cx="1877759" cy="564491"/>
          </a:xfrm>
          <a:prstGeom prst="rect">
            <a:avLst/>
          </a:prstGeom>
        </p:spPr>
      </p:pic>
      <p:sp>
        <p:nvSpPr>
          <p:cNvPr id="6" name="TextBox 5">
            <a:extLst>
              <a:ext uri="{FF2B5EF4-FFF2-40B4-BE49-F238E27FC236}">
                <a16:creationId xmlns:a16="http://schemas.microsoft.com/office/drawing/2014/main" id="{BEE0BFF6-474C-A102-45E8-37B2F9576B61}"/>
              </a:ext>
            </a:extLst>
          </p:cNvPr>
          <p:cNvSpPr txBox="1"/>
          <p:nvPr/>
        </p:nvSpPr>
        <p:spPr>
          <a:xfrm>
            <a:off x="200661" y="1450768"/>
            <a:ext cx="2995863" cy="707886"/>
          </a:xfrm>
          <a:prstGeom prst="rect">
            <a:avLst/>
          </a:prstGeom>
          <a:noFill/>
        </p:spPr>
        <p:txBody>
          <a:bodyPr wrap="square" rtlCol="0">
            <a:spAutoFit/>
          </a:bodyPr>
          <a:lstStyle/>
          <a:p>
            <a:r>
              <a:rPr lang="en-US" sz="4000">
                <a:solidFill>
                  <a:schemeClr val="bg1"/>
                </a:solidFill>
              </a:rPr>
              <a:t>8|</a:t>
            </a:r>
          </a:p>
        </p:txBody>
      </p:sp>
      <p:pic>
        <p:nvPicPr>
          <p:cNvPr id="10" name="Picture 9" descr="Icon&#10;&#10;Description automatically generated">
            <a:extLst>
              <a:ext uri="{FF2B5EF4-FFF2-40B4-BE49-F238E27FC236}">
                <a16:creationId xmlns:a16="http://schemas.microsoft.com/office/drawing/2014/main" id="{699B9B91-E0F0-C4D6-686F-78FA9DEC4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04" y="1448858"/>
            <a:ext cx="711706" cy="711706"/>
          </a:xfrm>
          <a:prstGeom prst="rect">
            <a:avLst/>
          </a:prstGeom>
        </p:spPr>
      </p:pic>
    </p:spTree>
    <p:extLst>
      <p:ext uri="{BB962C8B-B14F-4D97-AF65-F5344CB8AC3E}">
        <p14:creationId xmlns:p14="http://schemas.microsoft.com/office/powerpoint/2010/main" val="3370456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E2F6CA7-58EE-2772-023C-49D591D1D2F0}"/>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117864" y="4347739"/>
            <a:ext cx="13748776" cy="7291018"/>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464323" y="2275677"/>
            <a:ext cx="2705100" cy="2306646"/>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200661" y="1844434"/>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200660" y="3235271"/>
            <a:ext cx="2646933" cy="2169825"/>
          </a:xfrm>
          <a:prstGeom prst="rect">
            <a:avLst/>
          </a:prstGeom>
          <a:noFill/>
        </p:spPr>
        <p:txBody>
          <a:bodyPr wrap="square" lIns="91440" tIns="45720" rIns="91440" bIns="45720" rtlCol="0" anchor="t">
            <a:spAutoFit/>
          </a:bodyPr>
          <a:lstStyle/>
          <a:p>
            <a:r>
              <a:rPr lang="en-GB" sz="2500" b="1">
                <a:solidFill>
                  <a:srgbClr val="525E93"/>
                </a:solidFill>
              </a:rPr>
              <a:t>Here are some example roles and careers linked to</a:t>
            </a:r>
            <a:endParaRPr lang="en-GB" sz="2500" b="1" u="sng">
              <a:solidFill>
                <a:srgbClr val="525E93"/>
              </a:solidFill>
            </a:endParaRPr>
          </a:p>
          <a:p>
            <a:endParaRPr lang="en-GB" sz="2000" b="1">
              <a:solidFill>
                <a:schemeClr val="tx2"/>
              </a:solidFill>
              <a:ea typeface="Calibri"/>
              <a:cs typeface="Calibri"/>
            </a:endParaRPr>
          </a:p>
          <a:p>
            <a:r>
              <a:rPr lang="en-GB" sz="2000" b="1" u="sng">
                <a:solidFill>
                  <a:schemeClr val="tx2"/>
                </a:solidFill>
                <a:hlinkClick r:id="rId4">
                  <a:extLst>
                    <a:ext uri="{A12FA001-AC4F-418D-AE19-62706E023703}">
                      <ahyp:hlinkClr xmlns:ahyp="http://schemas.microsoft.com/office/drawing/2018/hyperlinkcolor" val="tx"/>
                    </a:ext>
                  </a:extLst>
                </a:hlinkClick>
              </a:rPr>
              <a:t>Modern Foreign Languages</a:t>
            </a:r>
            <a:endParaRPr lang="en-GB" sz="2000" b="1" u="sng">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525E93"/>
                </a:solidFill>
              </a:rPr>
              <a:t>Diplomatic Service Officer</a:t>
            </a:r>
            <a:endParaRPr lang="en-US">
              <a:solidFill>
                <a:srgbClr val="525E93"/>
              </a:solidFill>
            </a:endParaRPr>
          </a:p>
        </p:txBody>
      </p:sp>
      <p:sp>
        <p:nvSpPr>
          <p:cNvPr id="5" name="Rectangle 4">
            <a:extLst>
              <a:ext uri="{FF2B5EF4-FFF2-40B4-BE49-F238E27FC236}">
                <a16:creationId xmlns:a16="http://schemas.microsoft.com/office/drawing/2014/main" id="{E7C53E0D-77AE-3C4D-AFFC-F7353BF321C3}"/>
              </a:ext>
            </a:extLst>
          </p:cNvPr>
          <p:cNvSpPr/>
          <p:nvPr/>
        </p:nvSpPr>
        <p:spPr>
          <a:xfrm>
            <a:off x="7524755" y="1497310"/>
            <a:ext cx="2175404"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Prospects case study</a:t>
            </a:r>
            <a:r>
              <a:rPr lang="en-GB">
                <a:solidFill>
                  <a:schemeClr val="accent2"/>
                </a:solidFill>
              </a:rPr>
              <a:t> </a:t>
            </a:r>
            <a:endParaRPr lang="en-US">
              <a:solidFill>
                <a:schemeClr val="accent2"/>
              </a:solidFill>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374521"/>
            <a:ext cx="3509972" cy="461665"/>
          </a:xfrm>
          <a:prstGeom prst="rect">
            <a:avLst/>
          </a:prstGeom>
          <a:noFill/>
        </p:spPr>
        <p:txBody>
          <a:bodyPr wrap="square" lIns="91440" tIns="45720" rIns="91440" bIns="45720" rtlCol="0" anchor="t">
            <a:spAutoFit/>
          </a:bodyPr>
          <a:lstStyle/>
          <a:p>
            <a:r>
              <a:rPr lang="en-GB" sz="2400">
                <a:solidFill>
                  <a:srgbClr val="525E93"/>
                </a:solidFill>
              </a:rPr>
              <a:t>Marketing Executive</a:t>
            </a:r>
          </a:p>
        </p:txBody>
      </p:sp>
      <p:sp>
        <p:nvSpPr>
          <p:cNvPr id="18" name="Rectangle 17">
            <a:extLst>
              <a:ext uri="{FF2B5EF4-FFF2-40B4-BE49-F238E27FC236}">
                <a16:creationId xmlns:a16="http://schemas.microsoft.com/office/drawing/2014/main" id="{8CB1387A-B77C-6240-9518-8C45A9E66B9E}"/>
              </a:ext>
            </a:extLst>
          </p:cNvPr>
          <p:cNvSpPr/>
          <p:nvPr/>
        </p:nvSpPr>
        <p:spPr>
          <a:xfrm>
            <a:off x="7580945" y="5761196"/>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icould case study</a:t>
            </a:r>
            <a:endParaRPr lang="en-GB">
              <a:solidFill>
                <a:schemeClr val="tx2"/>
              </a:solidFill>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689" r="16689"/>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14" r="16614"/>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7058" r="17058"/>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745" y="3159628"/>
            <a:ext cx="2495255" cy="738664"/>
          </a:xfrm>
          <a:prstGeom prst="rect">
            <a:avLst/>
          </a:prstGeom>
          <a:noFill/>
        </p:spPr>
        <p:txBody>
          <a:bodyPr wrap="square" lIns="91440" tIns="45720" rIns="91440" bIns="45720" rtlCol="0" anchor="t">
            <a:spAutoFit/>
          </a:bodyPr>
          <a:lstStyle/>
          <a:p>
            <a:r>
              <a:rPr lang="en-GB" sz="2400">
                <a:solidFill>
                  <a:srgbClr val="525E93"/>
                </a:solidFill>
              </a:rPr>
              <a:t>Entrepreneur</a:t>
            </a:r>
          </a:p>
          <a:p>
            <a:r>
              <a:rPr lang="en-GB">
                <a:solidFill>
                  <a:srgbClr val="525E93"/>
                </a:solidFill>
                <a:cs typeface="Calibri"/>
              </a:rPr>
              <a:t>(Chief Executive)</a:t>
            </a:r>
          </a:p>
        </p:txBody>
      </p:sp>
      <p:sp>
        <p:nvSpPr>
          <p:cNvPr id="9" name="Rectangle 8">
            <a:extLst>
              <a:ext uri="{FF2B5EF4-FFF2-40B4-BE49-F238E27FC236}">
                <a16:creationId xmlns:a16="http://schemas.microsoft.com/office/drawing/2014/main" id="{9359E999-90AA-0AD6-D998-09B0610C2EFD}"/>
              </a:ext>
            </a:extLst>
          </p:cNvPr>
          <p:cNvSpPr/>
          <p:nvPr/>
        </p:nvSpPr>
        <p:spPr>
          <a:xfrm>
            <a:off x="9736850" y="4027373"/>
            <a:ext cx="2747142" cy="369332"/>
          </a:xfrm>
          <a:prstGeom prst="rect">
            <a:avLst/>
          </a:prstGeom>
        </p:spPr>
        <p:txBody>
          <a:bodyPr wrap="squar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endParaRPr lang="en-GB">
              <a:solidFill>
                <a:schemeClr val="tx2"/>
              </a:solidFill>
              <a:ea typeface="Calibri" panose="020F0502020204030204"/>
              <a:cs typeface="Calibri" panose="020F0502020204030204"/>
            </a:endParaRP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911156" y="5259230"/>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736850" y="4398346"/>
            <a:ext cx="2747142" cy="369332"/>
          </a:xfrm>
          <a:prstGeom prst="rect">
            <a:avLst/>
          </a:prstGeom>
        </p:spPr>
        <p:txBody>
          <a:bodyPr wrap="squar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endParaRPr lang="en-GB">
              <a:solidFill>
                <a:schemeClr val="tx2"/>
              </a:solidFill>
              <a:ea typeface="Calibri" panose="020F0502020204030204"/>
              <a:cs typeface="Calibri" panose="020F0502020204030204"/>
            </a:endParaRPr>
          </a:p>
        </p:txBody>
      </p:sp>
      <p:sp>
        <p:nvSpPr>
          <p:cNvPr id="13" name="Rectangle 12">
            <a:extLst>
              <a:ext uri="{FF2B5EF4-FFF2-40B4-BE49-F238E27FC236}">
                <a16:creationId xmlns:a16="http://schemas.microsoft.com/office/drawing/2014/main" id="{790EC188-BB98-5605-3CB4-089FB0C6B2C1}"/>
              </a:ext>
            </a:extLst>
          </p:cNvPr>
          <p:cNvSpPr/>
          <p:nvPr/>
        </p:nvSpPr>
        <p:spPr>
          <a:xfrm>
            <a:off x="9736850" y="4764681"/>
            <a:ext cx="2747142" cy="369332"/>
          </a:xfrm>
          <a:prstGeom prst="rect">
            <a:avLst/>
          </a:prstGeom>
        </p:spPr>
        <p:txBody>
          <a:bodyPr wrap="squar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endParaRPr lang="en-US">
              <a:solidFill>
                <a:schemeClr val="tx2"/>
              </a:solidFill>
              <a:ea typeface="Calibri" panose="020F0502020204030204"/>
              <a:cs typeface="Calibri" panose="020F0502020204030204"/>
            </a:endParaRPr>
          </a:p>
        </p:txBody>
      </p:sp>
    </p:spTree>
    <p:extLst>
      <p:ext uri="{BB962C8B-B14F-4D97-AF65-F5344CB8AC3E}">
        <p14:creationId xmlns:p14="http://schemas.microsoft.com/office/powerpoint/2010/main" val="178630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FD8B710-3E47-B543-A97F-5B5F355CAF8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8696" b="18696"/>
          <a:stretch/>
        </p:blipFill>
        <p:spPr>
          <a:xfrm>
            <a:off x="4822432" y="-1"/>
            <a:ext cx="2705100" cy="1444155"/>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321995" y="1644216"/>
            <a:ext cx="2699694" cy="461665"/>
          </a:xfrm>
          <a:prstGeom prst="rect">
            <a:avLst/>
          </a:prstGeom>
          <a:noFill/>
        </p:spPr>
        <p:txBody>
          <a:bodyPr wrap="square" lIns="91440" tIns="45720" rIns="91440" bIns="45720" rtlCol="0" anchor="t">
            <a:spAutoFit/>
          </a:bodyPr>
          <a:lstStyle/>
          <a:p>
            <a:r>
              <a:rPr lang="en-GB" sz="2400">
                <a:solidFill>
                  <a:srgbClr val="525E93"/>
                </a:solidFill>
                <a:cs typeface="Calibri"/>
              </a:rPr>
              <a:t>Translator </a:t>
            </a:r>
            <a:r>
              <a:rPr lang="en-GB">
                <a:solidFill>
                  <a:srgbClr val="525E93"/>
                </a:solidFill>
                <a:cs typeface="Calibri"/>
              </a:rPr>
              <a:t>(interpreter)</a:t>
            </a:r>
            <a:endParaRPr lang="en-US">
              <a:solidFill>
                <a:srgbClr val="525E93"/>
              </a:solidFill>
            </a:endParaRPr>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495255" cy="830997"/>
          </a:xfrm>
          <a:prstGeom prst="rect">
            <a:avLst/>
          </a:prstGeom>
          <a:noFill/>
        </p:spPr>
        <p:txBody>
          <a:bodyPr wrap="square" lIns="91440" tIns="45720" rIns="91440" bIns="45720" rtlCol="0" anchor="t">
            <a:spAutoFit/>
          </a:bodyPr>
          <a:lstStyle/>
          <a:p>
            <a:r>
              <a:rPr lang="en-GB" sz="2400">
                <a:solidFill>
                  <a:srgbClr val="525E93"/>
                </a:solidFill>
              </a:rPr>
              <a:t>Customer Service Manager</a:t>
            </a:r>
            <a:endParaRPr lang="en-US">
              <a:solidFill>
                <a:srgbClr val="525E93"/>
              </a:solidFill>
            </a:endParaRP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426733" cy="461665"/>
          </a:xfrm>
          <a:prstGeom prst="rect">
            <a:avLst/>
          </a:prstGeom>
          <a:noFill/>
        </p:spPr>
        <p:txBody>
          <a:bodyPr wrap="square" lIns="91440" tIns="45720" rIns="91440" bIns="45720" rtlCol="0" anchor="t">
            <a:spAutoFit/>
          </a:bodyPr>
          <a:lstStyle/>
          <a:p>
            <a:r>
              <a:rPr lang="en-GB" sz="2400">
                <a:solidFill>
                  <a:srgbClr val="525E93"/>
                </a:solidFill>
              </a:rPr>
              <a:t>Bilingual Administrator</a:t>
            </a:r>
            <a:endParaRPr lang="en-US">
              <a:solidFill>
                <a:srgbClr val="525E93"/>
              </a:solidFill>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178125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icould case study</a:t>
            </a:r>
            <a:endParaRPr lang="en-US">
              <a:solidFill>
                <a:schemeClr val="tx2"/>
              </a:solidFill>
              <a:ea typeface="Calibri" panose="020F0502020204030204"/>
              <a:cs typeface="Calibri" panose="020F0502020204030204"/>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t="16698" b="16698"/>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69932" y="1550296"/>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49142" y="2880971"/>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32" name="Picture 31">
            <a:extLst>
              <a:ext uri="{FF2B5EF4-FFF2-40B4-BE49-F238E27FC236}">
                <a16:creationId xmlns:a16="http://schemas.microsoft.com/office/drawing/2014/main" id="{B0D753C0-7B3A-BE4F-8239-8750263037F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3531514" y="4867925"/>
            <a:ext cx="2705100" cy="1990075"/>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7">
            <a:extLst>
              <a:ext uri="{28A0092B-C50C-407E-A947-70E740481C1C}">
                <a14:useLocalDpi xmlns:a14="http://schemas.microsoft.com/office/drawing/2010/main" val="0"/>
              </a:ext>
            </a:extLst>
          </a:blip>
          <a:srcRect l="16679" r="16679"/>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8">
            <a:extLst>
              <a:ext uri="{28A0092B-C50C-407E-A947-70E740481C1C}">
                <a14:useLocalDpi xmlns:a14="http://schemas.microsoft.com/office/drawing/2010/main" val="0"/>
              </a:ext>
            </a:extLst>
          </a:blip>
          <a:srcRect t="16725" b="16725"/>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369619" y="2102567"/>
            <a:ext cx="1951688" cy="369332"/>
          </a:xfrm>
          <a:prstGeom prst="rect">
            <a:avLst/>
          </a:prstGeom>
        </p:spPr>
        <p:txBody>
          <a:bodyPr wrap="none" lIns="91440" tIns="45720" rIns="91440" bIns="45720" anchor="t">
            <a:spAutoFit/>
          </a:bodyPr>
          <a:lstStyle/>
          <a:p>
            <a:r>
              <a:rPr lang="en-GB">
                <a:solidFill>
                  <a:schemeClr val="tx2"/>
                </a:solidFill>
                <a:hlinkClick r:id="rId9">
                  <a:extLst>
                    <a:ext uri="{A12FA001-AC4F-418D-AE19-62706E023703}">
                      <ahyp:hlinkClr xmlns:ahyp="http://schemas.microsoft.com/office/drawing/2018/hyperlinkcolor" val="tx"/>
                    </a:ext>
                  </a:extLst>
                </a:hlinkClick>
              </a:rPr>
              <a:t>UN video You Tube</a:t>
            </a:r>
            <a:endParaRPr lang="en-US">
              <a:solidFill>
                <a:schemeClr val="tx2"/>
              </a:solidFill>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50344" y="5825929"/>
            <a:ext cx="1827423" cy="369332"/>
          </a:xfrm>
          <a:prstGeom prst="rect">
            <a:avLst/>
          </a:prstGeom>
        </p:spPr>
        <p:txBody>
          <a:bodyPr wrap="non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icould case study</a:t>
            </a:r>
            <a:endParaRPr lang="en-US">
              <a:solidFill>
                <a:schemeClr val="tx2"/>
              </a:solidFill>
              <a:ea typeface="Calibri" panose="020F0502020204030204"/>
              <a:cs typeface="Calibri" panose="020F0502020204030204"/>
            </a:endParaRPr>
          </a:p>
        </p:txBody>
      </p:sp>
      <p:sp>
        <p:nvSpPr>
          <p:cNvPr id="5" name="TextBox 4">
            <a:extLst>
              <a:ext uri="{FF2B5EF4-FFF2-40B4-BE49-F238E27FC236}">
                <a16:creationId xmlns:a16="http://schemas.microsoft.com/office/drawing/2014/main" id="{AD07886A-9AD3-E769-9E1F-43C7D430B734}"/>
              </a:ext>
            </a:extLst>
          </p:cNvPr>
          <p:cNvSpPr txBox="1"/>
          <p:nvPr/>
        </p:nvSpPr>
        <p:spPr>
          <a:xfrm>
            <a:off x="200661" y="1844434"/>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8" name="TextBox 7">
            <a:extLst>
              <a:ext uri="{FF2B5EF4-FFF2-40B4-BE49-F238E27FC236}">
                <a16:creationId xmlns:a16="http://schemas.microsoft.com/office/drawing/2014/main" id="{306C4B9B-EAD2-AB38-57B7-30690A45BD69}"/>
              </a:ext>
            </a:extLst>
          </p:cNvPr>
          <p:cNvSpPr txBox="1"/>
          <p:nvPr/>
        </p:nvSpPr>
        <p:spPr>
          <a:xfrm>
            <a:off x="200660" y="3235271"/>
            <a:ext cx="2646933" cy="2169825"/>
          </a:xfrm>
          <a:prstGeom prst="rect">
            <a:avLst/>
          </a:prstGeom>
          <a:noFill/>
        </p:spPr>
        <p:txBody>
          <a:bodyPr wrap="square" lIns="91440" tIns="45720" rIns="91440" bIns="45720" rtlCol="0" anchor="t">
            <a:spAutoFit/>
          </a:bodyPr>
          <a:lstStyle/>
          <a:p>
            <a:r>
              <a:rPr lang="en-GB" sz="2500" b="1">
                <a:solidFill>
                  <a:srgbClr val="525E93"/>
                </a:solidFill>
              </a:rPr>
              <a:t>Here are some example roles and careers linked to</a:t>
            </a:r>
            <a:endParaRPr lang="en-GB" sz="2500" b="1" u="sng">
              <a:solidFill>
                <a:srgbClr val="525E93"/>
              </a:solidFill>
            </a:endParaRPr>
          </a:p>
          <a:p>
            <a:endParaRPr lang="en-GB" sz="2000" b="1">
              <a:solidFill>
                <a:srgbClr val="525E93"/>
              </a:solidFill>
              <a:cs typeface="Calibri"/>
            </a:endParaRPr>
          </a:p>
          <a:p>
            <a:r>
              <a:rPr lang="en-GB" sz="2000" b="1" u="sng">
                <a:solidFill>
                  <a:schemeClr val="tx2"/>
                </a:solidFill>
                <a:hlinkClick r:id="rId11">
                  <a:extLst>
                    <a:ext uri="{A12FA001-AC4F-418D-AE19-62706E023703}">
                      <ahyp:hlinkClr xmlns:ahyp="http://schemas.microsoft.com/office/drawing/2018/hyperlinkcolor" val="tx"/>
                    </a:ext>
                  </a:extLst>
                </a:hlinkClick>
              </a:rPr>
              <a:t>Modern Foreign Languages</a:t>
            </a:r>
            <a:endParaRPr lang="en-GB" sz="2000" b="1" u="sng">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39564"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5783" y="2407528"/>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98786" y="3710930"/>
            <a:ext cx="3123951" cy="2154436"/>
          </a:xfrm>
          <a:prstGeom prst="rect">
            <a:avLst/>
          </a:prstGeom>
          <a:noFill/>
        </p:spPr>
        <p:txBody>
          <a:bodyPr wrap="square" lIns="91440" tIns="45720" rIns="91440" bIns="45720" rtlCol="0" anchor="t">
            <a:spAutoFit/>
          </a:bodyPr>
          <a:lstStyle/>
          <a:p>
            <a:r>
              <a:rPr lang="en-GB" b="1">
                <a:solidFill>
                  <a:schemeClr val="bg2"/>
                </a:solidFill>
              </a:rPr>
              <a:t>Research Ideas:</a:t>
            </a: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Diplomatic Service Officer</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Entrepreneur (Chief Executive)</a:t>
            </a:r>
            <a:endParaRPr lang="en-GB">
              <a:solidFill>
                <a:schemeClr val="bg2"/>
              </a:solidFill>
            </a:endParaRPr>
          </a:p>
          <a:p>
            <a:r>
              <a:rPr lang="en-GB">
                <a:solidFill>
                  <a:schemeClr val="bg2"/>
                </a:solidFill>
                <a:hlinkClick r:id="rId7">
                  <a:extLst>
                    <a:ext uri="{A12FA001-AC4F-418D-AE19-62706E023703}">
                      <ahyp:hlinkClr xmlns:ahyp="http://schemas.microsoft.com/office/drawing/2018/hyperlinkcolor" val="tx"/>
                    </a:ext>
                  </a:extLst>
                </a:hlinkClick>
              </a:rPr>
              <a:t>Marketing Executive</a:t>
            </a:r>
            <a:endParaRPr lang="en-GB">
              <a:solidFill>
                <a:schemeClr val="bg2"/>
              </a:solidFill>
            </a:endParaRPr>
          </a:p>
          <a:p>
            <a:r>
              <a:rPr lang="en-GB">
                <a:solidFill>
                  <a:schemeClr val="bg2"/>
                </a:solidFill>
                <a:hlinkClick r:id="rId8">
                  <a:extLst>
                    <a:ext uri="{A12FA001-AC4F-418D-AE19-62706E023703}">
                      <ahyp:hlinkClr xmlns:ahyp="http://schemas.microsoft.com/office/drawing/2018/hyperlinkcolor" val="tx"/>
                    </a:ext>
                  </a:extLst>
                </a:hlinkClick>
              </a:rPr>
              <a:t>Translator (Interpreter)</a:t>
            </a:r>
            <a:endParaRPr lang="en-GB">
              <a:solidFill>
                <a:schemeClr val="bg2"/>
              </a:solidFill>
            </a:endParaRPr>
          </a:p>
          <a:p>
            <a:r>
              <a:rPr lang="en-GB">
                <a:solidFill>
                  <a:schemeClr val="bg2"/>
                </a:solidFill>
                <a:hlinkClick r:id="rId9">
                  <a:extLst>
                    <a:ext uri="{A12FA001-AC4F-418D-AE19-62706E023703}">
                      <ahyp:hlinkClr xmlns:ahyp="http://schemas.microsoft.com/office/drawing/2018/hyperlinkcolor" val="tx"/>
                    </a:ext>
                  </a:extLst>
                </a:hlinkClick>
              </a:rPr>
              <a:t>Bilingual Administrator</a:t>
            </a:r>
            <a:endParaRPr lang="en-GB">
              <a:solidFill>
                <a:schemeClr val="bg2"/>
              </a:solidFill>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Customer Service Manager</a:t>
            </a:r>
            <a:endParaRPr lang="en-GB">
              <a:solidFill>
                <a:schemeClr val="bg2"/>
              </a:solidFill>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86461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Modern Foreign Languages?</a:t>
            </a:r>
            <a:endParaRPr lang="en-US" sz="1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445337" y="5202825"/>
            <a:ext cx="1943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525E93"/>
                </a:solidFill>
                <a:cs typeface="Arial"/>
              </a:rPr>
              <a:t>Explore teaching</a:t>
            </a:r>
            <a:endParaRPr lang="en-US" sz="2000" b="1">
              <a:solidFill>
                <a:srgbClr val="525E93"/>
              </a:solidFil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897342" y="5217272"/>
            <a:ext cx="2820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139458"/>
            <a:ext cx="1075770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panose="020F0502020204030204"/>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5" name="Rounded Rectangle 14">
            <a:hlinkClick r:id="rId3"/>
            <a:extLst>
              <a:ext uri="{FF2B5EF4-FFF2-40B4-BE49-F238E27FC236}">
                <a16:creationId xmlns:a16="http://schemas.microsoft.com/office/drawing/2014/main" id="{1BE6018D-2686-3541-AF46-C1090753A159}"/>
              </a:ext>
            </a:extLst>
          </p:cNvPr>
          <p:cNvSpPr/>
          <p:nvPr/>
        </p:nvSpPr>
        <p:spPr>
          <a:xfrm>
            <a:off x="5045568" y="5841827"/>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4">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375451" y="2831733"/>
            <a:ext cx="6273521" cy="584775"/>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a:t>
            </a:r>
            <a:r>
              <a:rPr lang="en-GB" sz="1600">
                <a:solidFill>
                  <a:srgbClr val="212529"/>
                </a:solidFill>
                <a:latin typeface="Calibri"/>
                <a:cs typeface="Arial"/>
              </a:rPr>
              <a: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6"/>
            <a:extLst>
              <a:ext uri="{FF2B5EF4-FFF2-40B4-BE49-F238E27FC236}">
                <a16:creationId xmlns:a16="http://schemas.microsoft.com/office/drawing/2014/main" id="{13E3761F-3FB5-4C70-9039-67944E24693B}"/>
              </a:ext>
            </a:extLst>
          </p:cNvPr>
          <p:cNvSpPr/>
          <p:nvPr/>
        </p:nvSpPr>
        <p:spPr>
          <a:xfrm>
            <a:off x="9225115" y="5345758"/>
            <a:ext cx="2249474" cy="835447"/>
          </a:xfrm>
          <a:prstGeom prst="roundRect">
            <a:avLst/>
          </a:prstGeom>
          <a:solidFill>
            <a:srgbClr val="525E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8">
            <a:extLst>
              <a:ext uri="{FF2B5EF4-FFF2-40B4-BE49-F238E27FC236}">
                <a16:creationId xmlns:a16="http://schemas.microsoft.com/office/drawing/2014/main" id="{494F5792-A543-CE8A-4314-E7102A6DA198}"/>
              </a:ext>
            </a:extLst>
          </p:cNvPr>
          <p:cNvSpPr txBox="1"/>
          <p:nvPr/>
        </p:nvSpPr>
        <p:spPr>
          <a:xfrm>
            <a:off x="406011" y="3598873"/>
            <a:ext cx="91128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is Modern Foreign Languages important?</a:t>
            </a:r>
            <a:endParaRPr lang="en-US" sz="1600">
              <a:solidFill>
                <a:schemeClr val="tx2"/>
              </a:solidFill>
            </a:endParaRPr>
          </a:p>
        </p:txBody>
      </p:sp>
      <p:sp>
        <p:nvSpPr>
          <p:cNvPr id="17" name="TextBox 16">
            <a:extLst>
              <a:ext uri="{FF2B5EF4-FFF2-40B4-BE49-F238E27FC236}">
                <a16:creationId xmlns:a16="http://schemas.microsoft.com/office/drawing/2014/main" id="{AF96501C-C46E-4B38-5025-5BB16F2FD23F}"/>
              </a:ext>
            </a:extLst>
          </p:cNvPr>
          <p:cNvSpPr txBox="1"/>
          <p:nvPr/>
        </p:nvSpPr>
        <p:spPr>
          <a:xfrm>
            <a:off x="406011" y="4328109"/>
            <a:ext cx="113863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solidFill>
                  <a:srgbClr val="212529"/>
                </a:solidFill>
                <a:cs typeface="Arial"/>
              </a:rPr>
              <a:t> Employers value languages to communicate and compete in the global market </a:t>
            </a:r>
            <a:endParaRPr lang="en-US" sz="1500">
              <a:solidFill>
                <a:srgbClr val="05A8A7"/>
              </a:solidFill>
              <a:cs typeface="Calibri"/>
            </a:endParaRPr>
          </a:p>
          <a:p>
            <a:pPr>
              <a:buFont typeface="Arial"/>
              <a:buChar char="•"/>
            </a:pPr>
            <a:r>
              <a:rPr lang="en-GB" sz="1500">
                <a:solidFill>
                  <a:srgbClr val="212529"/>
                </a:solidFill>
                <a:cs typeface="Arial"/>
              </a:rPr>
              <a:t> Languages are increasingly becoming a requirement for many graduate schemes</a:t>
            </a:r>
          </a:p>
        </p:txBody>
      </p:sp>
      <p:sp>
        <p:nvSpPr>
          <p:cNvPr id="5" name="Rounded Rectangle 13">
            <a:hlinkClick r:id="rId7"/>
            <a:extLst>
              <a:ext uri="{FF2B5EF4-FFF2-40B4-BE49-F238E27FC236}">
                <a16:creationId xmlns:a16="http://schemas.microsoft.com/office/drawing/2014/main" id="{FB56896A-FE7E-F96A-4F91-92F89F2C95F4}"/>
              </a:ext>
            </a:extLst>
          </p:cNvPr>
          <p:cNvSpPr/>
          <p:nvPr/>
        </p:nvSpPr>
        <p:spPr>
          <a:xfrm>
            <a:off x="7006769" y="5827433"/>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rPr>
              <a:t>Love to nurture imagination?</a:t>
            </a:r>
          </a:p>
        </p:txBody>
      </p:sp>
      <p:sp>
        <p:nvSpPr>
          <p:cNvPr id="11" name="Rounded Rectangle 9">
            <a:hlinkClick r:id="rId8"/>
            <a:extLst>
              <a:ext uri="{FF2B5EF4-FFF2-40B4-BE49-F238E27FC236}">
                <a16:creationId xmlns:a16="http://schemas.microsoft.com/office/drawing/2014/main" id="{677DFD7C-DEDF-985D-E611-4265FE7D332D}"/>
              </a:ext>
            </a:extLst>
          </p:cNvPr>
          <p:cNvSpPr/>
          <p:nvPr/>
        </p:nvSpPr>
        <p:spPr>
          <a:xfrm>
            <a:off x="531712" y="5846941"/>
            <a:ext cx="1860331" cy="630621"/>
          </a:xfrm>
          <a:prstGeom prst="roundRect">
            <a:avLst/>
          </a:prstGeom>
          <a:solidFill>
            <a:srgbClr val="525E93"/>
          </a:solidFill>
          <a:ln>
            <a:solidFill>
              <a:srgbClr val="525E9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8">
                  <a:extLst>
                    <a:ext uri="{A12FA001-AC4F-418D-AE19-62706E023703}">
                      <ahyp:hlinkClr xmlns:ahyp="http://schemas.microsoft.com/office/drawing/2018/hyperlinkcolor" val="tx"/>
                    </a:ext>
                  </a:extLst>
                </a:hlinkClick>
              </a:rPr>
              <a:t>Jem’s Story</a:t>
            </a:r>
            <a:endParaRPr lang="en-US" sz="1500">
              <a:solidFill>
                <a:schemeClr val="bg2"/>
              </a:solidFill>
            </a:endParaRPr>
          </a:p>
        </p:txBody>
      </p:sp>
      <p:sp>
        <p:nvSpPr>
          <p:cNvPr id="10" name="Rounded Rectangle 9">
            <a:hlinkClick r:id="rId9"/>
            <a:extLst>
              <a:ext uri="{FF2B5EF4-FFF2-40B4-BE49-F238E27FC236}">
                <a16:creationId xmlns:a16="http://schemas.microsoft.com/office/drawing/2014/main" id="{B65E7C23-F6C7-462F-274E-4E9D60E36725}"/>
              </a:ext>
            </a:extLst>
          </p:cNvPr>
          <p:cNvSpPr/>
          <p:nvPr/>
        </p:nvSpPr>
        <p:spPr>
          <a:xfrm>
            <a:off x="2693592" y="5864073"/>
            <a:ext cx="1860331" cy="630621"/>
          </a:xfrm>
          <a:prstGeom prst="roundRect">
            <a:avLst/>
          </a:prstGeom>
          <a:solidFill>
            <a:srgbClr val="525E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9">
                  <a:extLst>
                    <a:ext uri="{A12FA001-AC4F-418D-AE19-62706E023703}">
                      <ahyp:hlinkClr xmlns:ahyp="http://schemas.microsoft.com/office/drawing/2018/hyperlinkcolor" val="tx"/>
                    </a:ext>
                  </a:extLst>
                </a:hlinkClick>
              </a:rPr>
              <a:t>Every Lesson </a:t>
            </a:r>
            <a:br>
              <a:rPr lang="en-US" sz="1500">
                <a:solidFill>
                  <a:schemeClr val="bg2"/>
                </a:solidFill>
                <a:hlinkClick r:id="rId9">
                  <a:extLst>
                    <a:ext uri="{A12FA001-AC4F-418D-AE19-62706E023703}">
                      <ahyp:hlinkClr xmlns:ahyp="http://schemas.microsoft.com/office/drawing/2018/hyperlinkcolor" val="tx"/>
                    </a:ext>
                  </a:extLst>
                </a:hlinkClick>
              </a:rPr>
            </a:br>
            <a:r>
              <a:rPr lang="en-US" sz="1500">
                <a:solidFill>
                  <a:schemeClr val="bg2"/>
                </a:solidFill>
                <a:hlinkClick r:id="rId9">
                  <a:extLst>
                    <a:ext uri="{A12FA001-AC4F-418D-AE19-62706E023703}">
                      <ahyp:hlinkClr xmlns:ahyp="http://schemas.microsoft.com/office/drawing/2018/hyperlinkcolor" val="tx"/>
                    </a:ext>
                  </a:extLst>
                </a:hlinkClick>
              </a:rPr>
              <a:t>Shapes a Life</a:t>
            </a:r>
            <a:endParaRPr lang="en-US" sz="1500">
              <a:solidFill>
                <a:schemeClr val="bg2"/>
              </a:solidFill>
            </a:endParaRPr>
          </a:p>
        </p:txBody>
      </p:sp>
    </p:spTree>
    <p:extLst>
      <p:ext uri="{BB962C8B-B14F-4D97-AF65-F5344CB8AC3E}">
        <p14:creationId xmlns:p14="http://schemas.microsoft.com/office/powerpoint/2010/main" val="395599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297489CE-5EDC-01D2-9DD4-EB8CC5D666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Languages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careers using Modern Foreign Languages: Ever thought about..?</a:t>
            </a:r>
            <a:endParaRPr lang="en-GB" sz="3600">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761453" y="2970686"/>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Company Director: Wasim'sstory</a:t>
            </a:r>
            <a:endParaRPr lang="en-US">
              <a:ea typeface="+mn-lt"/>
              <a:cs typeface="+mn-lt"/>
            </a:endParaRPr>
          </a:p>
          <a:p>
            <a:endParaRPr lang="en-US">
              <a:ea typeface="+mn-lt"/>
              <a:cs typeface="+mn-lt"/>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761454" y="3786339"/>
            <a:ext cx="42116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Corporate Social Responsibility coordinator: Ben's story</a:t>
            </a:r>
            <a:endParaRPr lang="en-US">
              <a:ea typeface="+mn-lt"/>
              <a:cs typeface="+mn-lt"/>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761453" y="4577872"/>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Humanitarian Worker: Camilla's story</a:t>
            </a:r>
            <a:endParaRPr lang="en-US">
              <a:ea typeface="+mn-lt"/>
              <a:cs typeface="+mn-lt"/>
            </a:endParaRPr>
          </a:p>
          <a:p>
            <a:endParaRPr lang="en-US">
              <a:ea typeface="+mn-lt"/>
              <a:cs typeface="+mn-lt"/>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250889" y="3804375"/>
            <a:ext cx="35240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Secret Service Personnel | Explore careers | National Careers Service</a:t>
            </a:r>
            <a:endParaRPr lang="en-US"/>
          </a:p>
        </p:txBody>
      </p:sp>
      <p:sp>
        <p:nvSpPr>
          <p:cNvPr id="11" name="TextBox 10">
            <a:extLst>
              <a:ext uri="{FF2B5EF4-FFF2-40B4-BE49-F238E27FC236}">
                <a16:creationId xmlns:a16="http://schemas.microsoft.com/office/drawing/2014/main" id="{966D3E90-9745-52ED-1CF3-4862981BA9DA}"/>
              </a:ext>
            </a:extLst>
          </p:cNvPr>
          <p:cNvSpPr txBox="1"/>
          <p:nvPr/>
        </p:nvSpPr>
        <p:spPr>
          <a:xfrm>
            <a:off x="8250889" y="2933861"/>
            <a:ext cx="381621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hlinkClick r:id="rId7"/>
              </a:rPr>
              <a:t>Business Development Manager | Explore careers |</a:t>
            </a:r>
            <a:r>
              <a:rPr lang="en-US" sz="1600">
                <a:hlinkClick r:id="rId7"/>
              </a:rPr>
              <a:t>National Careers</a:t>
            </a:r>
            <a:r>
              <a:rPr lang="en-US" sz="1700">
                <a:hlinkClick r:id="rId7"/>
              </a:rPr>
              <a:t> </a:t>
            </a:r>
            <a:r>
              <a:rPr lang="en-US" sz="1600">
                <a:hlinkClick r:id="rId7"/>
              </a:rPr>
              <a:t>Service</a:t>
            </a:r>
            <a:endParaRPr lang="en-US" sz="1600"/>
          </a:p>
        </p:txBody>
      </p:sp>
      <p:sp>
        <p:nvSpPr>
          <p:cNvPr id="13" name="TextBox 12">
            <a:extLst>
              <a:ext uri="{FF2B5EF4-FFF2-40B4-BE49-F238E27FC236}">
                <a16:creationId xmlns:a16="http://schemas.microsoft.com/office/drawing/2014/main" id="{CE0FAC40-8F06-2719-E2E0-A7CEAE634E2B}"/>
              </a:ext>
            </a:extLst>
          </p:cNvPr>
          <p:cNvSpPr txBox="1"/>
          <p:nvPr/>
        </p:nvSpPr>
        <p:spPr>
          <a:xfrm>
            <a:off x="8260414" y="4603701"/>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Border Force Officer | Explore careers|National Careers Service</a:t>
            </a:r>
            <a:endParaRPr lang="en-US"/>
          </a:p>
        </p:txBody>
      </p:sp>
      <p:sp>
        <p:nvSpPr>
          <p:cNvPr id="15" name="TextBox 14">
            <a:extLst>
              <a:ext uri="{FF2B5EF4-FFF2-40B4-BE49-F238E27FC236}">
                <a16:creationId xmlns:a16="http://schemas.microsoft.com/office/drawing/2014/main" id="{D8CA26B4-C8EB-74FE-BA93-9ECDB3A5FF2B}"/>
              </a:ext>
            </a:extLst>
          </p:cNvPr>
          <p:cNvSpPr txBox="1"/>
          <p:nvPr/>
        </p:nvSpPr>
        <p:spPr>
          <a:xfrm>
            <a:off x="5094864" y="2950291"/>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9"/>
              </a:rPr>
              <a:t>Careers ideas and information - Modern Languages</a:t>
            </a:r>
            <a:endParaRPr lang="en-US">
              <a:ea typeface="+mn-lt"/>
              <a:cs typeface="+mn-lt"/>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100870" y="5751177"/>
            <a:ext cx="1192724" cy="561330"/>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808432" y="5434817"/>
            <a:ext cx="915139" cy="928054"/>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221669" y="5548917"/>
            <a:ext cx="985281" cy="975385"/>
          </a:xfrm>
          <a:prstGeom prst="rect">
            <a:avLst/>
          </a:prstGeom>
        </p:spPr>
      </p:pic>
      <p:pic>
        <p:nvPicPr>
          <p:cNvPr id="14" name="Picture 13">
            <a:extLst>
              <a:ext uri="{FF2B5EF4-FFF2-40B4-BE49-F238E27FC236}">
                <a16:creationId xmlns:a16="http://schemas.microsoft.com/office/drawing/2014/main" id="{A38011E4-C0EE-544A-B40C-16BBCFB55DD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19211" y="2987544"/>
            <a:ext cx="326160" cy="306307"/>
          </a:xfrm>
          <a:prstGeom prst="rect">
            <a:avLst/>
          </a:prstGeom>
        </p:spPr>
      </p:pic>
      <p:pic>
        <p:nvPicPr>
          <p:cNvPr id="16" name="Picture 15">
            <a:extLst>
              <a:ext uri="{FF2B5EF4-FFF2-40B4-BE49-F238E27FC236}">
                <a16:creationId xmlns:a16="http://schemas.microsoft.com/office/drawing/2014/main" id="{061A9085-2194-9C49-BD46-1DA94C81D11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19211" y="3783119"/>
            <a:ext cx="326160" cy="306307"/>
          </a:xfrm>
          <a:prstGeom prst="rect">
            <a:avLst/>
          </a:prstGeom>
        </p:spPr>
      </p:pic>
      <p:pic>
        <p:nvPicPr>
          <p:cNvPr id="20" name="Picture 19">
            <a:extLst>
              <a:ext uri="{FF2B5EF4-FFF2-40B4-BE49-F238E27FC236}">
                <a16:creationId xmlns:a16="http://schemas.microsoft.com/office/drawing/2014/main" id="{DF3DCF91-0951-FE46-B404-88CDB80352C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19211" y="4615714"/>
            <a:ext cx="326160" cy="306307"/>
          </a:xfrm>
          <a:prstGeom prst="rect">
            <a:avLst/>
          </a:prstGeom>
        </p:spPr>
      </p:pic>
      <p:pic>
        <p:nvPicPr>
          <p:cNvPr id="21" name="Picture 20">
            <a:extLst>
              <a:ext uri="{FF2B5EF4-FFF2-40B4-BE49-F238E27FC236}">
                <a16:creationId xmlns:a16="http://schemas.microsoft.com/office/drawing/2014/main" id="{9F154995-BB1F-7C48-B38D-6CE6B4D65CD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79851" y="3000459"/>
            <a:ext cx="326160" cy="306307"/>
          </a:xfrm>
          <a:prstGeom prst="rect">
            <a:avLst/>
          </a:prstGeom>
        </p:spPr>
      </p:pic>
      <p:pic>
        <p:nvPicPr>
          <p:cNvPr id="22" name="Picture 21">
            <a:extLst>
              <a:ext uri="{FF2B5EF4-FFF2-40B4-BE49-F238E27FC236}">
                <a16:creationId xmlns:a16="http://schemas.microsoft.com/office/drawing/2014/main" id="{6BB5FEE6-BB0F-484A-895E-385CAF80AF2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900176" y="3013374"/>
            <a:ext cx="326160" cy="306307"/>
          </a:xfrm>
          <a:prstGeom prst="rect">
            <a:avLst/>
          </a:prstGeom>
        </p:spPr>
      </p:pic>
      <p:pic>
        <p:nvPicPr>
          <p:cNvPr id="23" name="Picture 22">
            <a:extLst>
              <a:ext uri="{FF2B5EF4-FFF2-40B4-BE49-F238E27FC236}">
                <a16:creationId xmlns:a16="http://schemas.microsoft.com/office/drawing/2014/main" id="{C012BE38-9F76-B848-A2F8-0D27D11F39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900176" y="3795697"/>
            <a:ext cx="326160" cy="306307"/>
          </a:xfrm>
          <a:prstGeom prst="rect">
            <a:avLst/>
          </a:prstGeom>
        </p:spPr>
      </p:pic>
      <p:pic>
        <p:nvPicPr>
          <p:cNvPr id="24" name="Picture 23">
            <a:extLst>
              <a:ext uri="{FF2B5EF4-FFF2-40B4-BE49-F238E27FC236}">
                <a16:creationId xmlns:a16="http://schemas.microsoft.com/office/drawing/2014/main" id="{B910A05B-890F-F041-96F4-A1610721CBD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900176" y="4628292"/>
            <a:ext cx="326160" cy="306307"/>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4204" y="1720078"/>
            <a:ext cx="709796" cy="709796"/>
          </a:xfrm>
          <a:prstGeom prst="rect">
            <a:avLst/>
          </a:prstGeom>
        </p:spPr>
      </p:pic>
    </p:spTree>
    <p:extLst>
      <p:ext uri="{BB962C8B-B14F-4D97-AF65-F5344CB8AC3E}">
        <p14:creationId xmlns:p14="http://schemas.microsoft.com/office/powerpoint/2010/main" val="2451819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n4290a1dd8ff44f2879166c2b78ea0d9 xmlns="a6d796ba-87e0-471c-81e6-24e32029e591">
      <Terms xmlns="http://schemas.microsoft.com/office/infopath/2007/PartnerControls"/>
    </n4290a1dd8ff44f2879166c2b78ea0d9>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330508EED1774E83FAD29B4E5B1988" ma:contentTypeVersion="15" ma:contentTypeDescription="Create a new document." ma:contentTypeScope="" ma:versionID="e3ed98a44eb6d45a9d297030ed663a7f">
  <xsd:schema xmlns:xsd="http://www.w3.org/2001/XMLSchema" xmlns:xs="http://www.w3.org/2001/XMLSchema" xmlns:p="http://schemas.microsoft.com/office/2006/metadata/properties" xmlns:ns2="a6d796ba-87e0-471c-81e6-24e32029e591" xmlns:ns3="75ca23ed-fdba-4544-8426-dc162b381dbf" targetNamespace="http://schemas.microsoft.com/office/2006/metadata/properties" ma:root="true" ma:fieldsID="2c6f531af8281732a2da1c41b62af80d" ns2:_="" ns3:_="">
    <xsd:import namespace="a6d796ba-87e0-471c-81e6-24e32029e591"/>
    <xsd:import namespace="75ca23ed-fdba-4544-8426-dc162b381dbf"/>
    <xsd:element name="properties">
      <xsd:complexType>
        <xsd:sequence>
          <xsd:element name="documentManagement">
            <xsd:complexType>
              <xsd:all>
                <xsd:element ref="ns2:n4290a1dd8ff44f2879166c2b78ea0d9" minOccurs="0"/>
                <xsd:element ref="ns3:TaxCatchAll"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d796ba-87e0-471c-81e6-24e32029e591" elementFormDefault="qualified">
    <xsd:import namespace="http://schemas.microsoft.com/office/2006/documentManagement/types"/>
    <xsd:import namespace="http://schemas.microsoft.com/office/infopath/2007/PartnerControls"/>
    <xsd:element name="n4290a1dd8ff44f2879166c2b78ea0d9" ma:index="9" nillable="true" ma:taxonomy="true" ma:internalName="n4290a1dd8ff44f2879166c2b78ea0d9" ma:taxonomyFieldName="Document_x0020_Type" ma:displayName="Document Type" ma:default="" ma:fieldId="{74290a1d-d8ff-44f2-8791-66c2b78ea0d9}"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64f1724-f6c2-41e0-8cf8-d9c1bee390ee}"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2.xml><?xml version="1.0" encoding="utf-8"?>
<ds:datastoreItem xmlns:ds="http://schemas.openxmlformats.org/officeDocument/2006/customXml" ds:itemID="{D6721283-21C3-49A6-937B-6314E51AAF65}">
  <ds:schemaRefs>
    <ds:schemaRef ds:uri="http://schemas.microsoft.com/sharepoint/v3/contenttype/forms"/>
  </ds:schemaRefs>
</ds:datastoreItem>
</file>

<file path=customXml/itemProps3.xml><?xml version="1.0" encoding="utf-8"?>
<ds:datastoreItem xmlns:ds="http://schemas.openxmlformats.org/officeDocument/2006/customXml" ds:itemID="{B23A89D7-5C24-47E1-9C06-B0C2FE5715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d796ba-87e0-471c-81e6-24e32029e591"/>
    <ds:schemaRef ds:uri="75ca23ed-fdba-4544-8426-dc162b381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29</Notes>
  <HiddenSlides>0</HiddenSlide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(Modern Foreign Languages) </vt:lpstr>
      <vt:lpstr>PowerPoint Presentation</vt:lpstr>
      <vt:lpstr>PowerPoint Presentation</vt:lpstr>
      <vt:lpstr>PowerPoint Presentation</vt:lpstr>
      <vt:lpstr>Modern Foreign Languages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revision>2</cp:revision>
  <dcterms:created xsi:type="dcterms:W3CDTF">2022-04-04T12:54:06Z</dcterms:created>
  <dcterms:modified xsi:type="dcterms:W3CDTF">2022-08-31T16:51:37Z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