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91" r:id="rId4"/>
    <p:sldId id="286" r:id="rId5"/>
    <p:sldId id="287" r:id="rId6"/>
    <p:sldId id="285" r:id="rId7"/>
    <p:sldId id="273" r:id="rId8"/>
    <p:sldId id="267" r:id="rId9"/>
    <p:sldId id="289" r:id="rId10"/>
    <p:sldId id="290" r:id="rId11"/>
    <p:sldId id="294" r:id="rId12"/>
    <p:sldId id="295" r:id="rId13"/>
    <p:sldId id="292" r:id="rId14"/>
    <p:sldId id="293" r:id="rId15"/>
    <p:sldId id="257" r:id="rId16"/>
    <p:sldId id="258" r:id="rId17"/>
    <p:sldId id="259" r:id="rId18"/>
    <p:sldId id="279" r:id="rId19"/>
    <p:sldId id="261" r:id="rId20"/>
    <p:sldId id="262" r:id="rId21"/>
    <p:sldId id="263" r:id="rId22"/>
    <p:sldId id="264" r:id="rId23"/>
    <p:sldId id="265" r:id="rId24"/>
    <p:sldId id="274" r:id="rId25"/>
    <p:sldId id="275" r:id="rId26"/>
    <p:sldId id="276" r:id="rId27"/>
    <p:sldId id="277" r:id="rId28"/>
    <p:sldId id="278"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0887" autoAdjust="0"/>
  </p:normalViewPr>
  <p:slideViewPr>
    <p:cSldViewPr snapToGrid="0">
      <p:cViewPr varScale="1">
        <p:scale>
          <a:sx n="48" d="100"/>
          <a:sy n="48" d="100"/>
        </p:scale>
        <p:origin x="344" y="4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09"/>
    </p:cViewPr>
  </p:sorterViewPr>
  <p:notesViewPr>
    <p:cSldViewPr snapToGrid="0">
      <p:cViewPr varScale="1">
        <p:scale>
          <a:sx n="72" d="100"/>
          <a:sy n="72" d="100"/>
        </p:scale>
        <p:origin x="1541"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9059-7986-4229-9FA6-B421188AFB63}"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1A79F-BAFB-45FC-80F9-8D7CFCAF2DC9}" type="slidenum">
              <a:rPr lang="en-GB" smtClean="0"/>
              <a:t>‹#›</a:t>
            </a:fld>
            <a:endParaRPr lang="en-GB"/>
          </a:p>
        </p:txBody>
      </p:sp>
    </p:spTree>
    <p:extLst>
      <p:ext uri="{BB962C8B-B14F-4D97-AF65-F5344CB8AC3E}">
        <p14:creationId xmlns:p14="http://schemas.microsoft.com/office/powerpoint/2010/main" val="296220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72p4Hg8ok8U"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gender%20stereotyp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a:t>
            </a:fld>
            <a:endParaRPr lang="en-GB"/>
          </a:p>
        </p:txBody>
      </p:sp>
    </p:spTree>
    <p:extLst>
      <p:ext uri="{BB962C8B-B14F-4D97-AF65-F5344CB8AC3E}">
        <p14:creationId xmlns:p14="http://schemas.microsoft.com/office/powerpoint/2010/main" val="17662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 breaking gender stereotypes</a:t>
            </a:r>
          </a:p>
          <a:p>
            <a:endParaRPr lang="en-GB" dirty="0"/>
          </a:p>
          <a:p>
            <a:endParaRPr lang="en-GB" dirty="0"/>
          </a:p>
          <a:p>
            <a:r>
              <a:rPr lang="en-GB" dirty="0">
                <a:hlinkClick r:id="rId3"/>
              </a:rPr>
              <a:t>https://www.youtube.com/watch?v=72p4Hg8ok8U</a:t>
            </a:r>
            <a:endParaRPr lang="en-GB" dirty="0"/>
          </a:p>
          <a:p>
            <a:r>
              <a:rPr lang="en-GB" dirty="0">
                <a:hlinkClick r:id="rId4"/>
              </a:rPr>
              <a:t>gender stereotypes</a:t>
            </a:r>
            <a:endParaRPr lang="en-GB" dirty="0"/>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11</a:t>
            </a:fld>
            <a:endParaRPr lang="en-GB"/>
          </a:p>
        </p:txBody>
      </p:sp>
    </p:spTree>
    <p:extLst>
      <p:ext uri="{BB962C8B-B14F-4D97-AF65-F5344CB8AC3E}">
        <p14:creationId xmlns:p14="http://schemas.microsoft.com/office/powerpoint/2010/main" val="106466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13</a:t>
            </a:fld>
            <a:endParaRPr lang="en-GB"/>
          </a:p>
        </p:txBody>
      </p:sp>
    </p:spTree>
    <p:extLst>
      <p:ext uri="{BB962C8B-B14F-4D97-AF65-F5344CB8AC3E}">
        <p14:creationId xmlns:p14="http://schemas.microsoft.com/office/powerpoint/2010/main" val="36176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effective discussions thinking about what they learnt earlier regarding </a:t>
            </a:r>
            <a:r>
              <a:rPr lang="en-GB" dirty="0" err="1"/>
              <a:t>steroeptyping</a:t>
            </a:r>
            <a:r>
              <a:rPr lang="en-GB" dirty="0"/>
              <a:t> </a:t>
            </a:r>
          </a:p>
        </p:txBody>
      </p:sp>
      <p:sp>
        <p:nvSpPr>
          <p:cNvPr id="4" name="Slide Number Placeholder 3"/>
          <p:cNvSpPr>
            <a:spLocks noGrp="1"/>
          </p:cNvSpPr>
          <p:nvPr>
            <p:ph type="sldNum" sz="quarter" idx="5"/>
          </p:nvPr>
        </p:nvSpPr>
        <p:spPr/>
        <p:txBody>
          <a:bodyPr/>
          <a:lstStyle/>
          <a:p>
            <a:fld id="{ACB1A79F-BAFB-45FC-80F9-8D7CFCAF2DC9}" type="slidenum">
              <a:rPr lang="en-GB" smtClean="0"/>
              <a:t>14</a:t>
            </a:fld>
            <a:endParaRPr lang="en-GB"/>
          </a:p>
        </p:txBody>
      </p:sp>
    </p:spTree>
    <p:extLst>
      <p:ext uri="{BB962C8B-B14F-4D97-AF65-F5344CB8AC3E}">
        <p14:creationId xmlns:p14="http://schemas.microsoft.com/office/powerpoint/2010/main" val="134050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15</a:t>
            </a:fld>
            <a:endParaRPr lang="en-GB"/>
          </a:p>
        </p:txBody>
      </p:sp>
    </p:spTree>
    <p:extLst>
      <p:ext uri="{BB962C8B-B14F-4D97-AF65-F5344CB8AC3E}">
        <p14:creationId xmlns:p14="http://schemas.microsoft.com/office/powerpoint/2010/main" val="25749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discussion in groups around why they have crossed out that person at each stage what is informing their decisions?</a:t>
            </a:r>
          </a:p>
        </p:txBody>
      </p:sp>
      <p:sp>
        <p:nvSpPr>
          <p:cNvPr id="4" name="Slide Number Placeholder 3"/>
          <p:cNvSpPr>
            <a:spLocks noGrp="1"/>
          </p:cNvSpPr>
          <p:nvPr>
            <p:ph type="sldNum" sz="quarter" idx="10"/>
          </p:nvPr>
        </p:nvSpPr>
        <p:spPr/>
        <p:txBody>
          <a:bodyPr/>
          <a:lstStyle/>
          <a:p>
            <a:fld id="{ACB1A79F-BAFB-45FC-80F9-8D7CFCAF2DC9}" type="slidenum">
              <a:rPr lang="en-GB" smtClean="0"/>
              <a:t>16</a:t>
            </a:fld>
            <a:endParaRPr lang="en-GB"/>
          </a:p>
        </p:txBody>
      </p:sp>
    </p:spTree>
    <p:extLst>
      <p:ext uri="{BB962C8B-B14F-4D97-AF65-F5344CB8AC3E}">
        <p14:creationId xmlns:p14="http://schemas.microsoft.com/office/powerpoint/2010/main" val="49154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17</a:t>
            </a:fld>
            <a:endParaRPr lang="en-GB"/>
          </a:p>
        </p:txBody>
      </p:sp>
    </p:spTree>
    <p:extLst>
      <p:ext uri="{BB962C8B-B14F-4D97-AF65-F5344CB8AC3E}">
        <p14:creationId xmlns:p14="http://schemas.microsoft.com/office/powerpoint/2010/main" val="41102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18</a:t>
            </a:fld>
            <a:endParaRPr lang="en-GB"/>
          </a:p>
        </p:txBody>
      </p:sp>
    </p:spTree>
    <p:extLst>
      <p:ext uri="{BB962C8B-B14F-4D97-AF65-F5344CB8AC3E}">
        <p14:creationId xmlns:p14="http://schemas.microsoft.com/office/powerpoint/2010/main" val="395579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19</a:t>
            </a:fld>
            <a:endParaRPr lang="en-GB"/>
          </a:p>
        </p:txBody>
      </p:sp>
    </p:spTree>
    <p:extLst>
      <p:ext uri="{BB962C8B-B14F-4D97-AF65-F5344CB8AC3E}">
        <p14:creationId xmlns:p14="http://schemas.microsoft.com/office/powerpoint/2010/main" val="278268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20</a:t>
            </a:fld>
            <a:endParaRPr lang="en-GB"/>
          </a:p>
        </p:txBody>
      </p:sp>
    </p:spTree>
    <p:extLst>
      <p:ext uri="{BB962C8B-B14F-4D97-AF65-F5344CB8AC3E}">
        <p14:creationId xmlns:p14="http://schemas.microsoft.com/office/powerpoint/2010/main" val="309459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21</a:t>
            </a:fld>
            <a:endParaRPr lang="en-GB"/>
          </a:p>
        </p:txBody>
      </p:sp>
    </p:spTree>
    <p:extLst>
      <p:ext uri="{BB962C8B-B14F-4D97-AF65-F5344CB8AC3E}">
        <p14:creationId xmlns:p14="http://schemas.microsoft.com/office/powerpoint/2010/main" val="342177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a:t>
            </a:fld>
            <a:endParaRPr lang="en-GB"/>
          </a:p>
        </p:txBody>
      </p:sp>
    </p:spTree>
    <p:extLst>
      <p:ext uri="{BB962C8B-B14F-4D97-AF65-F5344CB8AC3E}">
        <p14:creationId xmlns:p14="http://schemas.microsoft.com/office/powerpoint/2010/main" val="124648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and verbal feedback from students encourage them to be honest about their </a:t>
            </a:r>
            <a:r>
              <a:rPr lang="en-GB"/>
              <a:t>thoughts before and after</a:t>
            </a:r>
          </a:p>
        </p:txBody>
      </p:sp>
      <p:sp>
        <p:nvSpPr>
          <p:cNvPr id="4" name="Slide Number Placeholder 3"/>
          <p:cNvSpPr>
            <a:spLocks noGrp="1"/>
          </p:cNvSpPr>
          <p:nvPr>
            <p:ph type="sldNum" sz="quarter" idx="5"/>
          </p:nvPr>
        </p:nvSpPr>
        <p:spPr/>
        <p:txBody>
          <a:bodyPr/>
          <a:lstStyle/>
          <a:p>
            <a:fld id="{ACB1A79F-BAFB-45FC-80F9-8D7CFCAF2DC9}" type="slidenum">
              <a:rPr lang="en-GB" smtClean="0"/>
              <a:t>28</a:t>
            </a:fld>
            <a:endParaRPr lang="en-GB"/>
          </a:p>
        </p:txBody>
      </p:sp>
    </p:spTree>
    <p:extLst>
      <p:ext uri="{BB962C8B-B14F-4D97-AF65-F5344CB8AC3E}">
        <p14:creationId xmlns:p14="http://schemas.microsoft.com/office/powerpoint/2010/main" val="160001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3</a:t>
            </a:fld>
            <a:endParaRPr lang="en-GB"/>
          </a:p>
        </p:txBody>
      </p:sp>
    </p:spTree>
    <p:extLst>
      <p:ext uri="{BB962C8B-B14F-4D97-AF65-F5344CB8AC3E}">
        <p14:creationId xmlns:p14="http://schemas.microsoft.com/office/powerpoint/2010/main" val="155719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 asked you to think of a professor, a farmer or a footballer, a visual image is likely to come into your mind. You might think that the professor is eccentric and the footballer rich and famous. These are stereotypes – images that pop into our heads when we think of a particular type of person or group of people. We could call stereotypes ‘effortless brain reference points’.</a:t>
            </a:r>
          </a:p>
          <a:p>
            <a:r>
              <a:rPr lang="en-GB" dirty="0"/>
              <a:t>We all have these images and ideas that come to mind, and this does not necessarily need to be a problem – as long as these stereotypes do not affect our attitude and behaviour towards individuals. For example, it’s not good if we make assumptions about an individual based on a stereotype (e.g. all old people are weak and need help) or if we tease somebody because they do not conform to a stereotype (e.g. a boy that hates football). To prevent these assumptions and negative behaviours, we have to be aware of and be able to challenge the stereotypes we hold.</a:t>
            </a:r>
          </a:p>
          <a:p>
            <a:r>
              <a:rPr lang="en-GB" dirty="0"/>
              <a:t>Stereotypes, of course, play their part in the development of prejudice. Prejudice or deciding something about a person before you even know them as an individual, can be fuelled by stereotypes. We might decide that a scruffy person is not to be trusted based not on the merits of the individual but on our preconditioned idea about all scruffy people.</a:t>
            </a:r>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4</a:t>
            </a:fld>
            <a:endParaRPr lang="en-GB"/>
          </a:p>
        </p:txBody>
      </p:sp>
    </p:spTree>
    <p:extLst>
      <p:ext uri="{BB962C8B-B14F-4D97-AF65-F5344CB8AC3E}">
        <p14:creationId xmlns:p14="http://schemas.microsoft.com/office/powerpoint/2010/main" val="395783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5</a:t>
            </a:fld>
            <a:endParaRPr lang="en-GB"/>
          </a:p>
        </p:txBody>
      </p:sp>
    </p:spTree>
    <p:extLst>
      <p:ext uri="{BB962C8B-B14F-4D97-AF65-F5344CB8AC3E}">
        <p14:creationId xmlns:p14="http://schemas.microsoft.com/office/powerpoint/2010/main" val="17462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pupils think it’s fair that there can be different rules for girls and boys, what happens if these rules are broken and which rules they think should be challenged.</a:t>
            </a:r>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6</a:t>
            </a:fld>
            <a:endParaRPr lang="en-GB"/>
          </a:p>
        </p:txBody>
      </p:sp>
    </p:spTree>
    <p:extLst>
      <p:ext uri="{BB962C8B-B14F-4D97-AF65-F5344CB8AC3E}">
        <p14:creationId xmlns:p14="http://schemas.microsoft.com/office/powerpoint/2010/main" val="349336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where students feel comfortable to share their thoughts</a:t>
            </a:r>
          </a:p>
        </p:txBody>
      </p:sp>
      <p:sp>
        <p:nvSpPr>
          <p:cNvPr id="4" name="Slide Number Placeholder 3"/>
          <p:cNvSpPr>
            <a:spLocks noGrp="1"/>
          </p:cNvSpPr>
          <p:nvPr>
            <p:ph type="sldNum" sz="quarter" idx="10"/>
          </p:nvPr>
        </p:nvSpPr>
        <p:spPr/>
        <p:txBody>
          <a:bodyPr/>
          <a:lstStyle/>
          <a:p>
            <a:fld id="{ACB1A79F-BAFB-45FC-80F9-8D7CFCAF2DC9}" type="slidenum">
              <a:rPr lang="en-GB" smtClean="0"/>
              <a:t>7</a:t>
            </a:fld>
            <a:endParaRPr lang="en-GB"/>
          </a:p>
        </p:txBody>
      </p:sp>
    </p:spTree>
    <p:extLst>
      <p:ext uri="{BB962C8B-B14F-4D97-AF65-F5344CB8AC3E}">
        <p14:creationId xmlns:p14="http://schemas.microsoft.com/office/powerpoint/2010/main" val="366703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some local employees to be quizzed by the students – try and include people from roles that the students may not associate them with </a:t>
            </a:r>
            <a:r>
              <a:rPr lang="en-GB" dirty="0" err="1"/>
              <a:t>i.e</a:t>
            </a:r>
            <a:r>
              <a:rPr lang="en-GB" dirty="0"/>
              <a:t> – girl engineers etc</a:t>
            </a:r>
          </a:p>
        </p:txBody>
      </p:sp>
      <p:sp>
        <p:nvSpPr>
          <p:cNvPr id="4" name="Slide Number Placeholder 3"/>
          <p:cNvSpPr>
            <a:spLocks noGrp="1"/>
          </p:cNvSpPr>
          <p:nvPr>
            <p:ph type="sldNum" sz="quarter" idx="10"/>
          </p:nvPr>
        </p:nvSpPr>
        <p:spPr/>
        <p:txBody>
          <a:bodyPr/>
          <a:lstStyle/>
          <a:p>
            <a:fld id="{ACB1A79F-BAFB-45FC-80F9-8D7CFCAF2DC9}" type="slidenum">
              <a:rPr lang="en-GB" smtClean="0"/>
              <a:t>9</a:t>
            </a:fld>
            <a:endParaRPr lang="en-GB"/>
          </a:p>
        </p:txBody>
      </p:sp>
    </p:spTree>
    <p:extLst>
      <p:ext uri="{BB962C8B-B14F-4D97-AF65-F5344CB8AC3E}">
        <p14:creationId xmlns:p14="http://schemas.microsoft.com/office/powerpoint/2010/main" val="40495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attached questions to support and scaffold the learning for the students to try and identify the roles of the people.  For differentiation purposes roles could be given and have to be matched or students could be left to decide on the role themselves depending on ability</a:t>
            </a:r>
          </a:p>
        </p:txBody>
      </p:sp>
      <p:sp>
        <p:nvSpPr>
          <p:cNvPr id="4" name="Slide Number Placeholder 3"/>
          <p:cNvSpPr>
            <a:spLocks noGrp="1"/>
          </p:cNvSpPr>
          <p:nvPr>
            <p:ph type="sldNum" sz="quarter" idx="10"/>
          </p:nvPr>
        </p:nvSpPr>
        <p:spPr/>
        <p:txBody>
          <a:bodyPr/>
          <a:lstStyle/>
          <a:p>
            <a:fld id="{ACB1A79F-BAFB-45FC-80F9-8D7CFCAF2DC9}" type="slidenum">
              <a:rPr lang="en-GB" smtClean="0"/>
              <a:t>10</a:t>
            </a:fld>
            <a:endParaRPr lang="en-GB"/>
          </a:p>
        </p:txBody>
      </p:sp>
    </p:spTree>
    <p:extLst>
      <p:ext uri="{BB962C8B-B14F-4D97-AF65-F5344CB8AC3E}">
        <p14:creationId xmlns:p14="http://schemas.microsoft.com/office/powerpoint/2010/main" val="118007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427148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5289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2421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18452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4FC566-B56D-46C5-9969-DE5D8DF60EA6}"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6325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4FC566-B56D-46C5-9969-DE5D8DF60EA6}"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83764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4FC566-B56D-46C5-9969-DE5D8DF60EA6}"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7211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4FC566-B56D-46C5-9969-DE5D8DF60EA6}"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9352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C566-B56D-46C5-9969-DE5D8DF60EA6}"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23265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4FC566-B56D-46C5-9969-DE5D8DF60EA6}"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160984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4FC566-B56D-46C5-9969-DE5D8DF60EA6}"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6466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C566-B56D-46C5-9969-DE5D8DF60EA6}" type="datetimeFigureOut">
              <a:rPr lang="en-GB" smtClean="0"/>
              <a:t>23/11/2021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25A38-1952-4504-AF01-15AE5D707EC1}" type="slidenum">
              <a:rPr lang="en-GB" smtClean="0"/>
              <a:t>‹#›</a:t>
            </a:fld>
            <a:endParaRPr lang="en-GB"/>
          </a:p>
        </p:txBody>
      </p:sp>
    </p:spTree>
    <p:extLst>
      <p:ext uri="{BB962C8B-B14F-4D97-AF65-F5344CB8AC3E}">
        <p14:creationId xmlns:p14="http://schemas.microsoft.com/office/powerpoint/2010/main" val="423594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72p4Hg8ok8U"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EZAFhd1lB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5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99753"/>
            <a:ext cx="5459470" cy="5459470"/>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GB" sz="5400">
                <a:solidFill>
                  <a:srgbClr val="FFFFFF"/>
                </a:solidFill>
              </a:rPr>
              <a:t>Career Stereotypes</a:t>
            </a:r>
          </a:p>
        </p:txBody>
      </p:sp>
      <p:sp>
        <p:nvSpPr>
          <p:cNvPr id="3" name="Subtitle 2"/>
          <p:cNvSpPr>
            <a:spLocks noGrp="1"/>
          </p:cNvSpPr>
          <p:nvPr>
            <p:ph type="subTitle" idx="1"/>
          </p:nvPr>
        </p:nvSpPr>
        <p:spPr>
          <a:xfrm>
            <a:off x="638921" y="4013165"/>
            <a:ext cx="4204012" cy="2205732"/>
          </a:xfrm>
        </p:spPr>
        <p:txBody>
          <a:bodyPr anchor="t">
            <a:normAutofit/>
          </a:bodyPr>
          <a:lstStyle/>
          <a:p>
            <a:pPr algn="r"/>
            <a:endParaRPr lang="en-GB" sz="1800" dirty="0">
              <a:solidFill>
                <a:srgbClr val="FFFFFF"/>
              </a:solidFill>
            </a:endParaRPr>
          </a:p>
          <a:p>
            <a:pPr algn="r"/>
            <a:endParaRPr lang="en-GB" sz="1800" dirty="0">
              <a:solidFill>
                <a:srgbClr val="FFFFFF"/>
              </a:solidFill>
            </a:endParaRPr>
          </a:p>
        </p:txBody>
      </p:sp>
    </p:spTree>
    <p:extLst>
      <p:ext uri="{BB962C8B-B14F-4D97-AF65-F5344CB8AC3E}">
        <p14:creationId xmlns:p14="http://schemas.microsoft.com/office/powerpoint/2010/main" val="217234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tx1"/>
          </a:solidFill>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Quiz the employees</a:t>
            </a:r>
          </a:p>
        </p:txBody>
      </p:sp>
    </p:spTree>
    <p:extLst>
      <p:ext uri="{BB962C8B-B14F-4D97-AF65-F5344CB8AC3E}">
        <p14:creationId xmlns:p14="http://schemas.microsoft.com/office/powerpoint/2010/main" val="1478105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2p4Hg8ok8U">
            <a:hlinkClick r:id="" action="ppaction://media"/>
            <a:extLst>
              <a:ext uri="{FF2B5EF4-FFF2-40B4-BE49-F238E27FC236}">
                <a16:creationId xmlns:a16="http://schemas.microsoft.com/office/drawing/2014/main" id="{3B92E44F-BAA9-42B8-BC09-1D22A1693AB9}"/>
              </a:ext>
            </a:extLst>
          </p:cNvPr>
          <p:cNvPicPr>
            <a:picLocks noRot="1" noChangeAspect="1"/>
          </p:cNvPicPr>
          <p:nvPr>
            <a:videoFile r:link="rId1"/>
          </p:nvPr>
        </p:nvPicPr>
        <p:blipFill>
          <a:blip r:embed="rId4"/>
          <a:stretch>
            <a:fillRect/>
          </a:stretch>
        </p:blipFill>
        <p:spPr>
          <a:xfrm>
            <a:off x="3530278" y="1820119"/>
            <a:ext cx="4988689" cy="3741517"/>
          </a:xfrm>
          <a:prstGeom prst="rect">
            <a:avLst/>
          </a:prstGeom>
        </p:spPr>
      </p:pic>
    </p:spTree>
    <p:extLst>
      <p:ext uri="{BB962C8B-B14F-4D97-AF65-F5344CB8AC3E}">
        <p14:creationId xmlns:p14="http://schemas.microsoft.com/office/powerpoint/2010/main" val="295074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ZAFhd1lBpg">
            <a:hlinkClick r:id="" action="ppaction://media"/>
            <a:extLst>
              <a:ext uri="{FF2B5EF4-FFF2-40B4-BE49-F238E27FC236}">
                <a16:creationId xmlns:a16="http://schemas.microsoft.com/office/drawing/2014/main" id="{11B20ACE-A6F9-4EF6-A2D2-0C6E95A214E2}"/>
              </a:ext>
            </a:extLst>
          </p:cNvPr>
          <p:cNvPicPr>
            <a:picLocks noRot="1" noChangeAspect="1"/>
          </p:cNvPicPr>
          <p:nvPr>
            <a:videoFile r:link="rId1"/>
          </p:nvPr>
        </p:nvPicPr>
        <p:blipFill>
          <a:blip r:embed="rId3"/>
          <a:stretch>
            <a:fillRect/>
          </a:stretch>
        </p:blipFill>
        <p:spPr>
          <a:xfrm>
            <a:off x="3037114" y="1134835"/>
            <a:ext cx="6259286" cy="4694465"/>
          </a:xfrm>
          <a:prstGeom prst="rect">
            <a:avLst/>
          </a:prstGeom>
        </p:spPr>
      </p:pic>
    </p:spTree>
    <p:extLst>
      <p:ext uri="{BB962C8B-B14F-4D97-AF65-F5344CB8AC3E}">
        <p14:creationId xmlns:p14="http://schemas.microsoft.com/office/powerpoint/2010/main" val="379220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r>
              <a:rPr lang="en-US" sz="5800" kern="1200" dirty="0">
                <a:solidFill>
                  <a:schemeClr val="bg1"/>
                </a:solidFill>
                <a:latin typeface="+mj-lt"/>
                <a:ea typeface="+mj-ea"/>
                <a:cs typeface="+mj-cs"/>
              </a:rPr>
              <a:t>Employees revea</a:t>
            </a:r>
            <a:r>
              <a:rPr lang="en-US" sz="5800" dirty="0">
                <a:solidFill>
                  <a:schemeClr val="bg1"/>
                </a:solidFill>
              </a:rPr>
              <a:t>l their jobs</a:t>
            </a:r>
            <a:endParaRPr lang="en-US" sz="5800" kern="1200" dirty="0">
              <a:solidFill>
                <a:schemeClr val="bg1"/>
              </a:solidFill>
            </a:endParaRPr>
          </a:p>
        </p:txBody>
      </p:sp>
    </p:spTree>
    <p:extLst>
      <p:ext uri="{BB962C8B-B14F-4D97-AF65-F5344CB8AC3E}">
        <p14:creationId xmlns:p14="http://schemas.microsoft.com/office/powerpoint/2010/main" val="343576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143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hing, indoor&#10;&#10;Description generated with high confidence">
            <a:extLst>
              <a:ext uri="{FF2B5EF4-FFF2-40B4-BE49-F238E27FC236}">
                <a16:creationId xmlns:a16="http://schemas.microsoft.com/office/drawing/2014/main" id="{BDF4E490-840C-4286-8307-D5409CCEC4FE}"/>
              </a:ext>
            </a:extLst>
          </p:cNvPr>
          <p:cNvPicPr>
            <a:picLocks noChangeAspect="1"/>
          </p:cNvPicPr>
          <p:nvPr/>
        </p:nvPicPr>
        <p:blipFill rotWithShape="1">
          <a:blip r:embed="rId3">
            <a:extLst>
              <a:ext uri="{28A0092B-C50C-407E-A947-70E740481C1C}">
                <a14:useLocalDpi xmlns:a14="http://schemas.microsoft.com/office/drawing/2010/main" val="0"/>
              </a:ext>
            </a:extLst>
          </a:blip>
          <a:srcRect l="8943" r="10359" b="-2"/>
          <a:stretch/>
        </p:blipFill>
        <p:spPr>
          <a:xfrm>
            <a:off x="8020569" y="1904284"/>
            <a:ext cx="3152439" cy="3448850"/>
          </a:xfrm>
          <a:prstGeom prst="rect">
            <a:avLst/>
          </a:prstGeom>
        </p:spPr>
      </p:pic>
      <p:sp>
        <p:nvSpPr>
          <p:cNvPr id="1433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a:t>Table group discussion - reviewing your choices?</a:t>
            </a:r>
          </a:p>
        </p:txBody>
      </p:sp>
      <p:sp>
        <p:nvSpPr>
          <p:cNvPr id="14339"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How many did you guess correctly?</a:t>
            </a:r>
          </a:p>
          <a:p>
            <a:r>
              <a:rPr lang="en-US" altLang="en-US" sz="2400"/>
              <a:t>What helped you guess the correct job?</a:t>
            </a:r>
          </a:p>
          <a:p>
            <a:r>
              <a:rPr lang="en-US" altLang="en-US" sz="2400"/>
              <a:t>What hindered you guessing the correct job?</a:t>
            </a:r>
          </a:p>
          <a:p>
            <a:r>
              <a:rPr lang="en-US" altLang="en-US" sz="2400"/>
              <a:t>What do you think influenced your decisions? </a:t>
            </a:r>
          </a:p>
          <a:p>
            <a:r>
              <a:rPr lang="en-US" altLang="en-US" sz="2400"/>
              <a:t>Do you think people often judge people like this in our everyday life?</a:t>
            </a:r>
          </a:p>
          <a:p>
            <a:r>
              <a:rPr lang="en-US" altLang="en-US" sz="2400"/>
              <a:t>What could be the consequences of pre-judging people?</a:t>
            </a:r>
          </a:p>
          <a:p>
            <a:endParaRPr lang="en-US" altLang="en-US" sz="2400"/>
          </a:p>
          <a:p>
            <a:endParaRPr lang="en-US" altLang="en-US" sz="2400"/>
          </a:p>
          <a:p>
            <a:endParaRPr lang="en-US" altLang="en-US" sz="2400"/>
          </a:p>
        </p:txBody>
      </p:sp>
    </p:spTree>
    <p:extLst>
      <p:ext uri="{BB962C8B-B14F-4D97-AF65-F5344CB8AC3E}">
        <p14:creationId xmlns:p14="http://schemas.microsoft.com/office/powerpoint/2010/main" val="288745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6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148" name="Picture 5" descr="http://starchild.gsfc.nasa.gov/Images/StarChild/solar_system_level1/moon.gif"/>
          <p:cNvPicPr>
            <a:picLocks noChangeAspect="1" noChangeArrowheads="1"/>
          </p:cNvPicPr>
          <p:nvPr/>
        </p:nvPicPr>
        <p:blipFill rotWithShape="1">
          <a:blip r:embed="rId3">
            <a:extLst>
              <a:ext uri="{28A0092B-C50C-407E-A947-70E740481C1C}">
                <a14:useLocalDpi xmlns:a14="http://schemas.microsoft.com/office/drawing/2010/main" val="0"/>
              </a:ext>
            </a:extLst>
          </a:blip>
          <a:srcRect l="2939" r="5376" b="4"/>
          <a:stretch/>
        </p:blipFill>
        <p:spPr bwMode="auto">
          <a:xfrm>
            <a:off x="8020569" y="1904284"/>
            <a:ext cx="3152439" cy="3448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Choose your apprentice</a:t>
            </a:r>
          </a:p>
        </p:txBody>
      </p:sp>
      <p:sp>
        <p:nvSpPr>
          <p:cNvPr id="6147"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You are an entrepreneur, like Alan Sugar on The Apprentice.</a:t>
            </a:r>
          </a:p>
          <a:p>
            <a:r>
              <a:rPr lang="en-US" altLang="en-US" sz="2400"/>
              <a:t>You need to ‘hire’ an engineer to set up life on the moon! </a:t>
            </a:r>
          </a:p>
          <a:p>
            <a:r>
              <a:rPr lang="en-US" altLang="en-US" sz="2400"/>
              <a:t>It’s a big, challenging job that will make history. </a:t>
            </a:r>
          </a:p>
          <a:p>
            <a:r>
              <a:rPr lang="en-US" altLang="en-US" sz="2400"/>
              <a:t>It needs the right apprentice - someone with resilience, determination, engineering expertise and great people skills!</a:t>
            </a:r>
          </a:p>
          <a:p>
            <a:endParaRPr lang="en-US" altLang="en-US" sz="2400"/>
          </a:p>
          <a:p>
            <a:endParaRPr lang="en-US" altLang="en-US" sz="2400"/>
          </a:p>
        </p:txBody>
      </p:sp>
    </p:spTree>
    <p:extLst>
      <p:ext uri="{BB962C8B-B14F-4D97-AF65-F5344CB8AC3E}">
        <p14:creationId xmlns:p14="http://schemas.microsoft.com/office/powerpoint/2010/main" val="412252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71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title" idx="4294967295"/>
          </p:nvPr>
        </p:nvSpPr>
        <p:spPr>
          <a:xfrm>
            <a:off x="838200" y="631825"/>
            <a:ext cx="10515600" cy="1325563"/>
          </a:xfrm>
        </p:spPr>
        <p:txBody>
          <a:bodyPr vert="horz" lIns="91440" tIns="45720" rIns="91440" bIns="45720" rtlCol="0" anchor="ctr">
            <a:normAutofit/>
          </a:bodyPr>
          <a:lstStyle/>
          <a:p>
            <a:r>
              <a:rPr lang="en-US" altLang="en-US" b="1" kern="1200" dirty="0">
                <a:solidFill>
                  <a:schemeClr val="tx1"/>
                </a:solidFill>
                <a:latin typeface="+mj-lt"/>
                <a:ea typeface="+mj-ea"/>
                <a:cs typeface="+mj-cs"/>
              </a:rPr>
              <a:t>Choose your apprentice</a:t>
            </a:r>
          </a:p>
        </p:txBody>
      </p:sp>
      <p:sp>
        <p:nvSpPr>
          <p:cNvPr id="7171" name="Content Placeholder 2"/>
          <p:cNvSpPr>
            <a:spLocks noGrp="1"/>
          </p:cNvSpPr>
          <p:nvPr>
            <p:ph idx="4294967295"/>
          </p:nvPr>
        </p:nvSpPr>
        <p:spPr>
          <a:xfrm>
            <a:off x="838200" y="2057400"/>
            <a:ext cx="10515600" cy="3871762"/>
          </a:xfrm>
        </p:spPr>
        <p:txBody>
          <a:bodyPr vert="horz" lIns="91440" tIns="45720" rIns="91440" bIns="45720" rtlCol="0">
            <a:normAutofit/>
          </a:bodyPr>
          <a:lstStyle/>
          <a:p>
            <a:pPr>
              <a:lnSpc>
                <a:spcPct val="70000"/>
              </a:lnSpc>
            </a:pPr>
            <a:r>
              <a:rPr lang="en-US" altLang="en-US" sz="2200" dirty="0"/>
              <a:t>You have 7 applicants (write these names down):</a:t>
            </a:r>
          </a:p>
          <a:p>
            <a:pPr lvl="1">
              <a:lnSpc>
                <a:spcPct val="70000"/>
              </a:lnSpc>
            </a:pPr>
            <a:r>
              <a:rPr lang="en-US" altLang="en-US" sz="2200" dirty="0"/>
              <a:t>Ali</a:t>
            </a:r>
          </a:p>
          <a:p>
            <a:pPr lvl="1">
              <a:lnSpc>
                <a:spcPct val="70000"/>
              </a:lnSpc>
            </a:pPr>
            <a:r>
              <a:rPr lang="en-US" altLang="en-US" sz="2200" dirty="0"/>
              <a:t>Patrick</a:t>
            </a:r>
          </a:p>
          <a:p>
            <a:pPr lvl="1">
              <a:lnSpc>
                <a:spcPct val="70000"/>
              </a:lnSpc>
            </a:pPr>
            <a:r>
              <a:rPr lang="en-US" altLang="en-US" sz="2200" dirty="0"/>
              <a:t>Jamie</a:t>
            </a:r>
          </a:p>
          <a:p>
            <a:pPr lvl="1">
              <a:lnSpc>
                <a:spcPct val="70000"/>
              </a:lnSpc>
            </a:pPr>
            <a:r>
              <a:rPr lang="en-US" altLang="en-US" sz="2200" dirty="0"/>
              <a:t>David</a:t>
            </a:r>
          </a:p>
          <a:p>
            <a:pPr lvl="1">
              <a:lnSpc>
                <a:spcPct val="70000"/>
              </a:lnSpc>
            </a:pPr>
            <a:r>
              <a:rPr lang="en-US" altLang="en-US" sz="2200" dirty="0"/>
              <a:t>Adriana</a:t>
            </a:r>
          </a:p>
          <a:p>
            <a:pPr lvl="1">
              <a:lnSpc>
                <a:spcPct val="70000"/>
              </a:lnSpc>
            </a:pPr>
            <a:r>
              <a:rPr lang="en-US" altLang="en-US" sz="2200" dirty="0"/>
              <a:t>Hannah</a:t>
            </a:r>
          </a:p>
          <a:p>
            <a:pPr lvl="1">
              <a:lnSpc>
                <a:spcPct val="70000"/>
              </a:lnSpc>
            </a:pPr>
            <a:r>
              <a:rPr lang="en-US" altLang="en-US" sz="2200" dirty="0" err="1"/>
              <a:t>Delroy</a:t>
            </a:r>
            <a:endParaRPr lang="en-US" altLang="en-US" sz="2200" dirty="0"/>
          </a:p>
          <a:p>
            <a:pPr lvl="1">
              <a:lnSpc>
                <a:spcPct val="70000"/>
              </a:lnSpc>
            </a:pPr>
            <a:endParaRPr lang="en-US" altLang="en-US" sz="2200" dirty="0"/>
          </a:p>
          <a:p>
            <a:pPr>
              <a:lnSpc>
                <a:spcPct val="70000"/>
              </a:lnSpc>
            </a:pPr>
            <a:r>
              <a:rPr lang="en-US" altLang="en-US" sz="2200" dirty="0"/>
              <a:t>Each time I reveal a layer of information about each applicant, you need to ‘fire’ one person by crossing out their name.</a:t>
            </a:r>
          </a:p>
          <a:p>
            <a:pPr>
              <a:lnSpc>
                <a:spcPct val="70000"/>
              </a:lnSpc>
            </a:pPr>
            <a:r>
              <a:rPr lang="en-US" altLang="en-US" sz="2200" b="1" dirty="0"/>
              <a:t>Who will you ‘fire’ and ‘hire’?</a:t>
            </a:r>
          </a:p>
          <a:p>
            <a:pPr>
              <a:lnSpc>
                <a:spcPct val="70000"/>
              </a:lnSpc>
            </a:pPr>
            <a:endParaRPr lang="en-US" altLang="en-US" sz="2200" dirty="0"/>
          </a:p>
          <a:p>
            <a:pPr>
              <a:lnSpc>
                <a:spcPct val="70000"/>
              </a:lnSpc>
            </a:pPr>
            <a:endParaRPr lang="en-US" altLang="en-US" sz="2200" dirty="0"/>
          </a:p>
        </p:txBody>
      </p:sp>
    </p:spTree>
    <p:extLst>
      <p:ext uri="{BB962C8B-B14F-4D97-AF65-F5344CB8AC3E}">
        <p14:creationId xmlns:p14="http://schemas.microsoft.com/office/powerpoint/2010/main" val="224623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GB" altLang="en-US" b="1" dirty="0"/>
              <a:t>Choose your apprentice</a:t>
            </a:r>
          </a:p>
        </p:txBody>
      </p:sp>
      <p:sp>
        <p:nvSpPr>
          <p:cNvPr id="8195" name="Content Placeholder 2"/>
          <p:cNvSpPr>
            <a:spLocks noGrp="1"/>
          </p:cNvSpPr>
          <p:nvPr>
            <p:ph idx="4294967295"/>
          </p:nvPr>
        </p:nvSpPr>
        <p:spPr/>
        <p:txBody>
          <a:bodyPr/>
          <a:lstStyle/>
          <a:p>
            <a:pPr eaLnBrk="1" hangingPunct="1">
              <a:buFont typeface="Arial" panose="020B0604020202020204" pitchFamily="34" charset="0"/>
              <a:buNone/>
            </a:pPr>
            <a:r>
              <a:rPr lang="en-GB" altLang="en-US" b="1" dirty="0"/>
              <a:t>The apprentices…</a:t>
            </a:r>
          </a:p>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r>
              <a:rPr lang="en-GB" altLang="en-US" b="1" dirty="0"/>
              <a:t>Fire one now so you have six remaining</a:t>
            </a:r>
          </a:p>
          <a:p>
            <a:pPr eaLnBrk="1" hangingPunct="1">
              <a:buFont typeface="Arial" panose="020B0604020202020204" pitchFamily="34" charset="0"/>
              <a:buNone/>
            </a:pPr>
            <a:endParaRPr lang="en-GB" altLang="en-US" b="1" dirty="0"/>
          </a:p>
        </p:txBody>
      </p:sp>
      <p:graphicFrame>
        <p:nvGraphicFramePr>
          <p:cNvPr id="7" name="Table 6"/>
          <p:cNvGraphicFramePr>
            <a:graphicFrameLocks noGrp="1"/>
          </p:cNvGraphicFramePr>
          <p:nvPr>
            <p:extLst>
              <p:ext uri="{D42A27DB-BD31-4B8C-83A1-F6EECF244321}">
                <p14:modId xmlns:p14="http://schemas.microsoft.com/office/powerpoint/2010/main" val="884809176"/>
              </p:ext>
            </p:extLst>
          </p:nvPr>
        </p:nvGraphicFramePr>
        <p:xfrm>
          <a:off x="1694473" y="4070961"/>
          <a:ext cx="7993062" cy="1295400"/>
        </p:xfrm>
        <a:graphic>
          <a:graphicData uri="http://schemas.openxmlformats.org/drawingml/2006/table">
            <a:tbl>
              <a:tblPr firstRow="1" bandRow="1">
                <a:tableStyleId>{5C22544A-7EE6-4342-B048-85BDC9FD1C3A}</a:tableStyleId>
              </a:tblPr>
              <a:tblGrid>
                <a:gridCol w="1141866">
                  <a:extLst>
                    <a:ext uri="{9D8B030D-6E8A-4147-A177-3AD203B41FA5}">
                      <a16:colId xmlns:a16="http://schemas.microsoft.com/office/drawing/2014/main" val="20000"/>
                    </a:ext>
                  </a:extLst>
                </a:gridCol>
                <a:gridCol w="1141866">
                  <a:extLst>
                    <a:ext uri="{9D8B030D-6E8A-4147-A177-3AD203B41FA5}">
                      <a16:colId xmlns:a16="http://schemas.microsoft.com/office/drawing/2014/main" val="20001"/>
                    </a:ext>
                  </a:extLst>
                </a:gridCol>
                <a:gridCol w="1141866">
                  <a:extLst>
                    <a:ext uri="{9D8B030D-6E8A-4147-A177-3AD203B41FA5}">
                      <a16:colId xmlns:a16="http://schemas.microsoft.com/office/drawing/2014/main" val="20002"/>
                    </a:ext>
                  </a:extLst>
                </a:gridCol>
                <a:gridCol w="1141866">
                  <a:extLst>
                    <a:ext uri="{9D8B030D-6E8A-4147-A177-3AD203B41FA5}">
                      <a16:colId xmlns:a16="http://schemas.microsoft.com/office/drawing/2014/main" val="20003"/>
                    </a:ext>
                  </a:extLst>
                </a:gridCol>
                <a:gridCol w="1141866">
                  <a:extLst>
                    <a:ext uri="{9D8B030D-6E8A-4147-A177-3AD203B41FA5}">
                      <a16:colId xmlns:a16="http://schemas.microsoft.com/office/drawing/2014/main" val="20004"/>
                    </a:ext>
                  </a:extLst>
                </a:gridCol>
                <a:gridCol w="1141866">
                  <a:extLst>
                    <a:ext uri="{9D8B030D-6E8A-4147-A177-3AD203B41FA5}">
                      <a16:colId xmlns:a16="http://schemas.microsoft.com/office/drawing/2014/main" val="20005"/>
                    </a:ext>
                  </a:extLst>
                </a:gridCol>
                <a:gridCol w="1141866">
                  <a:extLst>
                    <a:ext uri="{9D8B030D-6E8A-4147-A177-3AD203B41FA5}">
                      <a16:colId xmlns:a16="http://schemas.microsoft.com/office/drawing/2014/main" val="20006"/>
                    </a:ext>
                  </a:extLst>
                </a:gridCol>
              </a:tblGrid>
              <a:tr h="1295400">
                <a:tc>
                  <a:txBody>
                    <a:bodyPr/>
                    <a:lstStyle/>
                    <a:p>
                      <a:r>
                        <a:rPr lang="en-GB" sz="1800" dirty="0">
                          <a:solidFill>
                            <a:schemeClr val="tx1"/>
                          </a:solidFill>
                        </a:rPr>
                        <a:t>Ali</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Patrick</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Jamie</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David</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Adriana</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Hannah</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err="1">
                          <a:solidFill>
                            <a:schemeClr val="tx1"/>
                          </a:solidFill>
                        </a:rPr>
                        <a:t>Delroy</a:t>
                      </a:r>
                      <a:endParaRPr lang="en-GB" sz="1800" dirty="0">
                        <a:solidFill>
                          <a:schemeClr val="tx1"/>
                        </a:solidFill>
                      </a:endParaRP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7656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GB" altLang="en-US" b="1" dirty="0"/>
              <a:t>Choose your apprentice</a:t>
            </a:r>
          </a:p>
        </p:txBody>
      </p:sp>
      <p:sp>
        <p:nvSpPr>
          <p:cNvPr id="9219" name="Content Placeholder 2"/>
          <p:cNvSpPr>
            <a:spLocks noGrp="1"/>
          </p:cNvSpPr>
          <p:nvPr>
            <p:ph idx="4294967295"/>
          </p:nvPr>
        </p:nvSpPr>
        <p:spPr>
          <a:xfrm>
            <a:off x="501162" y="1274885"/>
            <a:ext cx="10852638" cy="4902078"/>
          </a:xfrm>
        </p:spPr>
        <p:txBody>
          <a:bodyPr/>
          <a:lstStyle/>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r>
              <a:rPr lang="en-GB" altLang="en-US" b="1" dirty="0"/>
              <a:t>Fire one now so you have five remaining</a:t>
            </a:r>
          </a:p>
        </p:txBody>
      </p:sp>
      <p:sp>
        <p:nvSpPr>
          <p:cNvPr id="7" name="TextBox 6"/>
          <p:cNvSpPr txBox="1"/>
          <p:nvPr/>
        </p:nvSpPr>
        <p:spPr>
          <a:xfrm>
            <a:off x="2063750" y="30686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8" name="TextBox 7"/>
          <p:cNvSpPr txBox="1"/>
          <p:nvPr/>
        </p:nvSpPr>
        <p:spPr>
          <a:xfrm>
            <a:off x="3216275" y="30686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9" name="TextBox 8"/>
          <p:cNvSpPr txBox="1"/>
          <p:nvPr/>
        </p:nvSpPr>
        <p:spPr>
          <a:xfrm>
            <a:off x="4367214" y="3068638"/>
            <a:ext cx="1081087"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10" name="TextBox 9"/>
          <p:cNvSpPr txBox="1"/>
          <p:nvPr/>
        </p:nvSpPr>
        <p:spPr>
          <a:xfrm>
            <a:off x="5519739" y="3068638"/>
            <a:ext cx="1081087"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11" name="TextBox 10"/>
          <p:cNvSpPr txBox="1"/>
          <p:nvPr/>
        </p:nvSpPr>
        <p:spPr>
          <a:xfrm>
            <a:off x="6672263" y="30686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12" name="TextBox 11"/>
          <p:cNvSpPr txBox="1"/>
          <p:nvPr/>
        </p:nvSpPr>
        <p:spPr>
          <a:xfrm>
            <a:off x="7824788" y="30686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13" name="TextBox 12"/>
          <p:cNvSpPr txBox="1"/>
          <p:nvPr/>
        </p:nvSpPr>
        <p:spPr>
          <a:xfrm>
            <a:off x="8975726" y="3068638"/>
            <a:ext cx="1008063"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spTree>
    <p:extLst>
      <p:ext uri="{BB962C8B-B14F-4D97-AF65-F5344CB8AC3E}">
        <p14:creationId xmlns:p14="http://schemas.microsoft.com/office/powerpoint/2010/main" val="43074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GB" altLang="en-US" b="1" dirty="0"/>
              <a:t>Choose your apprentice</a:t>
            </a:r>
          </a:p>
        </p:txBody>
      </p:sp>
      <p:sp>
        <p:nvSpPr>
          <p:cNvPr id="10243" name="Content Placeholder 2"/>
          <p:cNvSpPr>
            <a:spLocks noGrp="1"/>
          </p:cNvSpPr>
          <p:nvPr>
            <p:ph idx="4294967295"/>
          </p:nvPr>
        </p:nvSpPr>
        <p:spPr/>
        <p:txBody>
          <a:bodyPr/>
          <a:lstStyle/>
          <a:p>
            <a:pPr eaLnBrk="1" hangingPunct="1">
              <a:buFont typeface="Arial" panose="020B0604020202020204" pitchFamily="34" charset="0"/>
              <a:buNone/>
            </a:pPr>
            <a:r>
              <a:rPr lang="en-GB" altLang="en-US" b="1"/>
              <a:t>Fire one now so you have four remaining</a:t>
            </a:r>
          </a:p>
        </p:txBody>
      </p:sp>
      <p:pic>
        <p:nvPicPr>
          <p:cNvPr id="10244"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14" name="TextBox 13"/>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15" name="TextBox 14"/>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16" name="TextBox 15"/>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17" name="TextBox 16"/>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18" name="TextBox 17"/>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19" name="TextBox 18"/>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21" name="Straight Arrow Connector 20"/>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89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429" r="25068" b="1"/>
          <a:stretch/>
        </p:blipFill>
        <p:spPr>
          <a:xfrm>
            <a:off x="7255402" y="2676525"/>
            <a:ext cx="4156983" cy="3500437"/>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dirty="0"/>
              <a:t>Purpose</a:t>
            </a:r>
          </a:p>
        </p:txBody>
      </p:sp>
      <p:sp>
        <p:nvSpPr>
          <p:cNvPr id="3" name="Content Placeholder 2"/>
          <p:cNvSpPr>
            <a:spLocks noGrp="1"/>
          </p:cNvSpPr>
          <p:nvPr>
            <p:ph idx="1"/>
          </p:nvPr>
        </p:nvSpPr>
        <p:spPr>
          <a:xfrm>
            <a:off x="838199" y="1543050"/>
            <a:ext cx="6305551" cy="5067300"/>
          </a:xfrm>
        </p:spPr>
        <p:txBody>
          <a:bodyPr>
            <a:normAutofit/>
          </a:bodyPr>
          <a:lstStyle/>
          <a:p>
            <a:pPr marL="0" indent="0">
              <a:lnSpc>
                <a:spcPct val="80000"/>
              </a:lnSpc>
              <a:buNone/>
            </a:pPr>
            <a:r>
              <a:rPr lang="en-GB" sz="2400" dirty="0"/>
              <a:t>To dispel some of the myths concerning careers suitable for particular groups of people. </a:t>
            </a:r>
          </a:p>
          <a:p>
            <a:pPr marL="0" indent="0">
              <a:lnSpc>
                <a:spcPct val="80000"/>
              </a:lnSpc>
              <a:buNone/>
            </a:pPr>
            <a:endParaRPr lang="en-GB" sz="2400" dirty="0"/>
          </a:p>
          <a:p>
            <a:pPr marL="0" indent="0">
              <a:lnSpc>
                <a:spcPct val="80000"/>
              </a:lnSpc>
              <a:buNone/>
            </a:pPr>
            <a:r>
              <a:rPr lang="en-GB" sz="2400" dirty="0"/>
              <a:t>By the end of the workshop, you will understand:</a:t>
            </a:r>
          </a:p>
          <a:p>
            <a:pPr lvl="0">
              <a:lnSpc>
                <a:spcPct val="80000"/>
              </a:lnSpc>
            </a:pPr>
            <a:r>
              <a:rPr lang="en-GB" sz="2400" dirty="0"/>
              <a:t>The meaning of prejudice and stereotype</a:t>
            </a:r>
          </a:p>
          <a:p>
            <a:pPr lvl="0">
              <a:lnSpc>
                <a:spcPct val="80000"/>
              </a:lnSpc>
            </a:pPr>
            <a:r>
              <a:rPr lang="en-GB" sz="2400" dirty="0"/>
              <a:t>How stereotyping might influence your career choices</a:t>
            </a:r>
          </a:p>
          <a:p>
            <a:pPr lvl="1">
              <a:lnSpc>
                <a:spcPct val="80000"/>
              </a:lnSpc>
            </a:pPr>
            <a:r>
              <a:rPr lang="en-GB" altLang="en-US" dirty="0"/>
              <a:t>Be able to recognise your own and others stereotypical and prejudicial attitudes. </a:t>
            </a:r>
          </a:p>
          <a:p>
            <a:pPr lvl="1">
              <a:lnSpc>
                <a:spcPct val="80000"/>
              </a:lnSpc>
            </a:pPr>
            <a:r>
              <a:rPr lang="en-GB" altLang="en-US" dirty="0"/>
              <a:t>Be aware of the negative consequences of prejudice and stereotypes.</a:t>
            </a:r>
            <a:r>
              <a:rPr lang="en-GB" altLang="en-US" b="1" dirty="0"/>
              <a:t> </a:t>
            </a:r>
          </a:p>
          <a:p>
            <a:pPr lvl="0">
              <a:lnSpc>
                <a:spcPct val="80000"/>
              </a:lnSpc>
            </a:pPr>
            <a:r>
              <a:rPr lang="en-GB" sz="2400" dirty="0"/>
              <a:t>Ways to challenge these stereotypes</a:t>
            </a:r>
          </a:p>
          <a:p>
            <a:pPr marL="0" indent="0">
              <a:lnSpc>
                <a:spcPct val="80000"/>
              </a:lnSpc>
              <a:buNone/>
            </a:pPr>
            <a:r>
              <a:rPr lang="en-GB" sz="2400" dirty="0"/>
              <a:t> </a:t>
            </a:r>
          </a:p>
          <a:p>
            <a:pPr>
              <a:lnSpc>
                <a:spcPct val="80000"/>
              </a:lnSpc>
            </a:pPr>
            <a:endParaRPr lang="en-GB" sz="1900" dirty="0"/>
          </a:p>
        </p:txBody>
      </p:sp>
    </p:spTree>
    <p:extLst>
      <p:ext uri="{BB962C8B-B14F-4D97-AF65-F5344CB8AC3E}">
        <p14:creationId xmlns:p14="http://schemas.microsoft.com/office/powerpoint/2010/main" val="23537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GB" altLang="en-US" b="1" dirty="0"/>
              <a:t>Choose your apprentice</a:t>
            </a:r>
          </a:p>
        </p:txBody>
      </p:sp>
      <p:sp>
        <p:nvSpPr>
          <p:cNvPr id="11267" name="Content Placeholder 2"/>
          <p:cNvSpPr>
            <a:spLocks noGrp="1"/>
          </p:cNvSpPr>
          <p:nvPr>
            <p:ph idx="4294967295"/>
          </p:nvPr>
        </p:nvSpPr>
        <p:spPr>
          <a:xfrm>
            <a:off x="1981200" y="1600200"/>
            <a:ext cx="8229600" cy="1468438"/>
          </a:xfrm>
        </p:spPr>
        <p:txBody>
          <a:bodyPr/>
          <a:lstStyle/>
          <a:p>
            <a:pPr eaLnBrk="1" hangingPunct="1">
              <a:buFont typeface="Arial" panose="020B0604020202020204" pitchFamily="34" charset="0"/>
              <a:buNone/>
            </a:pPr>
            <a:r>
              <a:rPr lang="en-GB" altLang="en-US" b="1"/>
              <a:t>Fire one now so you have three remaining</a:t>
            </a:r>
          </a:p>
        </p:txBody>
      </p:sp>
      <p:pic>
        <p:nvPicPr>
          <p:cNvPr id="11268"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9" name="TextBox 28"/>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30" name="TextBox 29"/>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1" name="TextBox 30"/>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9" name="TextBox 11"/>
          <p:cNvSpPr txBox="1">
            <a:spLocks noChangeArrowheads="1"/>
          </p:cNvSpPr>
          <p:nvPr/>
        </p:nvSpPr>
        <p:spPr bwMode="auto">
          <a:xfrm>
            <a:off x="1917700" y="5767974"/>
            <a:ext cx="9366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Muslim</a:t>
            </a:r>
          </a:p>
        </p:txBody>
      </p:sp>
      <p:sp>
        <p:nvSpPr>
          <p:cNvPr id="11290" name="TextBox 11"/>
          <p:cNvSpPr txBox="1">
            <a:spLocks noChangeArrowheads="1"/>
          </p:cNvSpPr>
          <p:nvPr/>
        </p:nvSpPr>
        <p:spPr bwMode="auto">
          <a:xfrm>
            <a:off x="3149967" y="5732464"/>
            <a:ext cx="1008062"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Atheist</a:t>
            </a:r>
          </a:p>
          <a:p>
            <a:pPr eaLnBrk="1" hangingPunct="1">
              <a:spcBef>
                <a:spcPct val="0"/>
              </a:spcBef>
              <a:buFontTx/>
              <a:buNone/>
            </a:pPr>
            <a:endParaRPr lang="en-GB" altLang="en-US" sz="1600" dirty="0">
              <a:solidFill>
                <a:schemeClr val="bg1"/>
              </a:solidFill>
            </a:endParaRPr>
          </a:p>
        </p:txBody>
      </p:sp>
      <p:sp>
        <p:nvSpPr>
          <p:cNvPr id="11291" name="TextBox 11"/>
          <p:cNvSpPr txBox="1">
            <a:spLocks noChangeArrowheads="1"/>
          </p:cNvSpPr>
          <p:nvPr/>
        </p:nvSpPr>
        <p:spPr bwMode="auto">
          <a:xfrm>
            <a:off x="4287838" y="5705526"/>
            <a:ext cx="10795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Christian</a:t>
            </a:r>
          </a:p>
          <a:p>
            <a:pPr eaLnBrk="1" hangingPunct="1">
              <a:spcBef>
                <a:spcPct val="0"/>
              </a:spcBef>
              <a:buFontTx/>
              <a:buNone/>
            </a:pPr>
            <a:endParaRPr lang="en-GB" altLang="en-US" sz="1600" dirty="0">
              <a:solidFill>
                <a:schemeClr val="bg1"/>
              </a:solidFill>
            </a:endParaRPr>
          </a:p>
        </p:txBody>
      </p:sp>
      <p:sp>
        <p:nvSpPr>
          <p:cNvPr id="11292" name="TextBox 11"/>
          <p:cNvSpPr txBox="1">
            <a:spLocks noChangeArrowheads="1"/>
          </p:cNvSpPr>
          <p:nvPr/>
        </p:nvSpPr>
        <p:spPr bwMode="auto">
          <a:xfrm>
            <a:off x="5519738" y="5741526"/>
            <a:ext cx="1079500"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Mormon</a:t>
            </a:r>
          </a:p>
        </p:txBody>
      </p:sp>
      <p:sp>
        <p:nvSpPr>
          <p:cNvPr id="11293" name="TextBox 11"/>
          <p:cNvSpPr txBox="1">
            <a:spLocks noChangeArrowheads="1"/>
          </p:cNvSpPr>
          <p:nvPr/>
        </p:nvSpPr>
        <p:spPr bwMode="auto">
          <a:xfrm>
            <a:off x="6672264" y="5705526"/>
            <a:ext cx="11525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err="1">
                <a:solidFill>
                  <a:schemeClr val="bg1"/>
                </a:solidFill>
              </a:rPr>
              <a:t>Buddist</a:t>
            </a:r>
            <a:endParaRPr lang="en-GB" altLang="en-US" sz="1600" dirty="0">
              <a:solidFill>
                <a:schemeClr val="bg1"/>
              </a:solidFill>
            </a:endParaRPr>
          </a:p>
        </p:txBody>
      </p:sp>
      <p:sp>
        <p:nvSpPr>
          <p:cNvPr id="11294" name="TextBox 11"/>
          <p:cNvSpPr txBox="1">
            <a:spLocks noChangeArrowheads="1"/>
          </p:cNvSpPr>
          <p:nvPr/>
        </p:nvSpPr>
        <p:spPr bwMode="auto">
          <a:xfrm>
            <a:off x="9246455" y="5673263"/>
            <a:ext cx="1077912"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Jewish</a:t>
            </a:r>
          </a:p>
        </p:txBody>
      </p:sp>
      <p:sp>
        <p:nvSpPr>
          <p:cNvPr id="11295" name="TextBox 11"/>
          <p:cNvSpPr txBox="1">
            <a:spLocks noChangeArrowheads="1"/>
          </p:cNvSpPr>
          <p:nvPr/>
        </p:nvSpPr>
        <p:spPr bwMode="auto">
          <a:xfrm>
            <a:off x="7967663" y="5705526"/>
            <a:ext cx="11525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Spiritualist</a:t>
            </a:r>
          </a:p>
        </p:txBody>
      </p:sp>
    </p:spTree>
    <p:extLst>
      <p:ext uri="{BB962C8B-B14F-4D97-AF65-F5344CB8AC3E}">
        <p14:creationId xmlns:p14="http://schemas.microsoft.com/office/powerpoint/2010/main" val="199410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GB" altLang="en-US" b="1" dirty="0"/>
              <a:t>Choose your apprentice</a:t>
            </a:r>
          </a:p>
        </p:txBody>
      </p:sp>
      <p:sp>
        <p:nvSpPr>
          <p:cNvPr id="12291" name="Content Placeholder 2"/>
          <p:cNvSpPr>
            <a:spLocks noGrp="1"/>
          </p:cNvSpPr>
          <p:nvPr>
            <p:ph idx="4294967295"/>
          </p:nvPr>
        </p:nvSpPr>
        <p:spPr/>
        <p:txBody>
          <a:bodyPr/>
          <a:lstStyle/>
          <a:p>
            <a:pPr eaLnBrk="1" hangingPunct="1">
              <a:buFont typeface="Arial" panose="020B0604020202020204" pitchFamily="34" charset="0"/>
              <a:buNone/>
            </a:pPr>
            <a:r>
              <a:rPr lang="en-GB" altLang="en-US" b="1" dirty="0"/>
              <a:t>Fire one now so you have two remaining</a:t>
            </a:r>
          </a:p>
          <a:p>
            <a:pPr eaLnBrk="1" hangingPunct="1">
              <a:buFont typeface="Arial" panose="020B0604020202020204" pitchFamily="34" charset="0"/>
              <a:buNone/>
            </a:pPr>
            <a:endParaRPr lang="en-GB" altLang="en-US" dirty="0"/>
          </a:p>
          <a:p>
            <a:pPr eaLnBrk="1" hangingPunct="1">
              <a:buFont typeface="Arial" panose="020B0604020202020204" pitchFamily="34" charset="0"/>
              <a:buNone/>
            </a:pPr>
            <a:endParaRPr lang="en-GB" altLang="en-US" dirty="0"/>
          </a:p>
          <a:p>
            <a:pPr eaLnBrk="1" hangingPunct="1">
              <a:buFont typeface="Arial" panose="020B0604020202020204" pitchFamily="34" charset="0"/>
              <a:buNone/>
            </a:pPr>
            <a:endParaRPr lang="en-GB" altLang="en-US" dirty="0"/>
          </a:p>
        </p:txBody>
      </p:sp>
      <p:pic>
        <p:nvPicPr>
          <p:cNvPr id="12292"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8" name="TextBox 27"/>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29" name="TextBox 28"/>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0" name="TextBox 29"/>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3" name="TextBox 11"/>
          <p:cNvSpPr txBox="1">
            <a:spLocks noChangeArrowheads="1"/>
          </p:cNvSpPr>
          <p:nvPr/>
        </p:nvSpPr>
        <p:spPr bwMode="auto">
          <a:xfrm>
            <a:off x="1704486" y="5610227"/>
            <a:ext cx="1225550"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fit but wears glasses</a:t>
            </a:r>
          </a:p>
        </p:txBody>
      </p:sp>
      <p:sp>
        <p:nvSpPr>
          <p:cNvPr id="12314" name="TextBox 11"/>
          <p:cNvSpPr txBox="1">
            <a:spLocks noChangeArrowheads="1"/>
          </p:cNvSpPr>
          <p:nvPr/>
        </p:nvSpPr>
        <p:spPr bwMode="auto">
          <a:xfrm>
            <a:off x="2976561" y="5599542"/>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and mentally fit</a:t>
            </a:r>
          </a:p>
          <a:p>
            <a:pPr eaLnBrk="1" hangingPunct="1">
              <a:spcBef>
                <a:spcPct val="0"/>
              </a:spcBef>
              <a:buFontTx/>
              <a:buNone/>
            </a:pPr>
            <a:endParaRPr lang="en-GB" altLang="en-US" sz="1600" dirty="0">
              <a:solidFill>
                <a:schemeClr val="bg1"/>
              </a:solidFill>
            </a:endParaRPr>
          </a:p>
        </p:txBody>
      </p:sp>
      <p:sp>
        <p:nvSpPr>
          <p:cNvPr id="12315" name="TextBox 11"/>
          <p:cNvSpPr txBox="1">
            <a:spLocks noChangeArrowheads="1"/>
          </p:cNvSpPr>
          <p:nvPr/>
        </p:nvSpPr>
        <p:spPr bwMode="auto">
          <a:xfrm>
            <a:off x="4229344" y="5589588"/>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fit and mentally fit</a:t>
            </a:r>
          </a:p>
          <a:p>
            <a:pPr eaLnBrk="1" hangingPunct="1">
              <a:spcBef>
                <a:spcPct val="0"/>
              </a:spcBef>
              <a:buFontTx/>
              <a:buNone/>
            </a:pPr>
            <a:endParaRPr lang="en-GB" altLang="en-US" sz="1600" dirty="0">
              <a:solidFill>
                <a:schemeClr val="bg1"/>
              </a:solidFill>
            </a:endParaRPr>
          </a:p>
        </p:txBody>
      </p:sp>
      <p:sp>
        <p:nvSpPr>
          <p:cNvPr id="12316" name="TextBox 11"/>
          <p:cNvSpPr txBox="1">
            <a:spLocks noChangeArrowheads="1"/>
          </p:cNvSpPr>
          <p:nvPr/>
        </p:nvSpPr>
        <p:spPr bwMode="auto">
          <a:xfrm>
            <a:off x="5481455" y="5610226"/>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disabled, mentally fit</a:t>
            </a:r>
          </a:p>
          <a:p>
            <a:pPr eaLnBrk="1" hangingPunct="1">
              <a:spcBef>
                <a:spcPct val="0"/>
              </a:spcBef>
              <a:buFontTx/>
              <a:buNone/>
            </a:pPr>
            <a:endParaRPr lang="en-GB" altLang="en-US" sz="1600" dirty="0">
              <a:solidFill>
                <a:schemeClr val="bg1"/>
              </a:solidFill>
            </a:endParaRPr>
          </a:p>
        </p:txBody>
      </p:sp>
      <p:sp>
        <p:nvSpPr>
          <p:cNvPr id="12317" name="TextBox 11"/>
          <p:cNvSpPr txBox="1">
            <a:spLocks noChangeArrowheads="1"/>
          </p:cNvSpPr>
          <p:nvPr/>
        </p:nvSpPr>
        <p:spPr bwMode="auto">
          <a:xfrm>
            <a:off x="6750294" y="558958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and mentally fit</a:t>
            </a:r>
          </a:p>
          <a:p>
            <a:pPr eaLnBrk="1" hangingPunct="1">
              <a:spcBef>
                <a:spcPct val="0"/>
              </a:spcBef>
              <a:buFontTx/>
              <a:buNone/>
            </a:pPr>
            <a:endParaRPr lang="en-GB" altLang="en-US" sz="1600" dirty="0">
              <a:solidFill>
                <a:schemeClr val="bg1"/>
              </a:solidFill>
            </a:endParaRPr>
          </a:p>
        </p:txBody>
      </p:sp>
      <p:sp>
        <p:nvSpPr>
          <p:cNvPr id="12318" name="TextBox 11"/>
          <p:cNvSpPr txBox="1">
            <a:spLocks noChangeArrowheads="1"/>
          </p:cNvSpPr>
          <p:nvPr/>
        </p:nvSpPr>
        <p:spPr bwMode="auto">
          <a:xfrm>
            <a:off x="9262453" y="5610227"/>
            <a:ext cx="1222375"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chemeClr val="bg1"/>
                </a:solidFill>
              </a:rPr>
              <a:t>Physically fit but suffers anxiety</a:t>
            </a:r>
          </a:p>
        </p:txBody>
      </p:sp>
      <p:sp>
        <p:nvSpPr>
          <p:cNvPr id="12319" name="TextBox 11"/>
          <p:cNvSpPr txBox="1">
            <a:spLocks noChangeArrowheads="1"/>
          </p:cNvSpPr>
          <p:nvPr/>
        </p:nvSpPr>
        <p:spPr bwMode="auto">
          <a:xfrm>
            <a:off x="8006069" y="5610469"/>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Pregnant, physically &amp; mentally fit</a:t>
            </a:r>
          </a:p>
        </p:txBody>
      </p:sp>
    </p:spTree>
    <p:extLst>
      <p:ext uri="{BB962C8B-B14F-4D97-AF65-F5344CB8AC3E}">
        <p14:creationId xmlns:p14="http://schemas.microsoft.com/office/powerpoint/2010/main" val="344544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GB" altLang="en-US"/>
              <a:t>Choose your apprentice</a:t>
            </a:r>
          </a:p>
        </p:txBody>
      </p:sp>
      <p:sp>
        <p:nvSpPr>
          <p:cNvPr id="13315" name="Content Placeholder 2"/>
          <p:cNvSpPr>
            <a:spLocks noGrp="1"/>
          </p:cNvSpPr>
          <p:nvPr>
            <p:ph idx="4294967295"/>
          </p:nvPr>
        </p:nvSpPr>
        <p:spPr/>
        <p:txBody>
          <a:bodyPr/>
          <a:lstStyle/>
          <a:p>
            <a:pPr eaLnBrk="1" hangingPunct="1">
              <a:buFont typeface="Arial" panose="020B0604020202020204" pitchFamily="34" charset="0"/>
              <a:buNone/>
            </a:pPr>
            <a:r>
              <a:rPr lang="en-GB" altLang="en-US" b="1"/>
              <a:t>Fire one now so you have one remaining</a:t>
            </a:r>
          </a:p>
          <a:p>
            <a:pPr eaLnBrk="1" hangingPunct="1">
              <a:buFont typeface="Arial" panose="020B0604020202020204" pitchFamily="34" charset="0"/>
              <a:buNone/>
            </a:pPr>
            <a:endParaRPr lang="en-GB" altLang="en-US" b="1"/>
          </a:p>
        </p:txBody>
      </p:sp>
      <p:pic>
        <p:nvPicPr>
          <p:cNvPr id="13316" name="Picture 27"/>
          <p:cNvPicPr>
            <a:picLocks noChangeAspect="1" noChangeArrowheads="1"/>
          </p:cNvPicPr>
          <p:nvPr/>
        </p:nvPicPr>
        <p:blipFill>
          <a:blip r:embed="rId2">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8"/>
          <p:cNvPicPr>
            <a:picLocks noChangeAspect="1" noChangeArrowheads="1"/>
          </p:cNvPicPr>
          <p:nvPr/>
        </p:nvPicPr>
        <p:blipFill>
          <a:blip r:embed="rId3">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9"/>
          <p:cNvPicPr>
            <a:picLocks noChangeAspect="1" noChangeArrowheads="1"/>
          </p:cNvPicPr>
          <p:nvPr/>
        </p:nvPicPr>
        <p:blipFill>
          <a:blip r:embed="rId4">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0"/>
          <p:cNvPicPr>
            <a:picLocks noChangeAspect="1" noChangeArrowheads="1"/>
          </p:cNvPicPr>
          <p:nvPr/>
        </p:nvPicPr>
        <p:blipFill>
          <a:blip r:embed="rId5">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6"/>
          <p:cNvPicPr>
            <a:picLocks noChangeAspect="1" noChangeArrowheads="1"/>
          </p:cNvPicPr>
          <p:nvPr/>
        </p:nvPicPr>
        <p:blipFill>
          <a:blip r:embed="rId6">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0"/>
          <p:cNvPicPr>
            <a:picLocks noChangeAspect="1" noChangeArrowheads="1"/>
          </p:cNvPicPr>
          <p:nvPr/>
        </p:nvPicPr>
        <p:blipFill>
          <a:blip r:embed="rId7">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1"/>
          <p:cNvPicPr>
            <a:picLocks noChangeAspect="1" noChangeArrowheads="1"/>
          </p:cNvPicPr>
          <p:nvPr/>
        </p:nvPicPr>
        <p:blipFill>
          <a:blip r:embed="rId8">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8" name="TextBox 27"/>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29" name="TextBox 28"/>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0" name="TextBox 29"/>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7" name="TextBox 11"/>
          <p:cNvSpPr txBox="1">
            <a:spLocks noChangeArrowheads="1"/>
          </p:cNvSpPr>
          <p:nvPr/>
        </p:nvSpPr>
        <p:spPr bwMode="auto">
          <a:xfrm>
            <a:off x="1751011" y="5600701"/>
            <a:ext cx="1225550"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Ex-Army</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38" name="TextBox 11"/>
          <p:cNvSpPr txBox="1">
            <a:spLocks noChangeArrowheads="1"/>
          </p:cNvSpPr>
          <p:nvPr/>
        </p:nvSpPr>
        <p:spPr bwMode="auto">
          <a:xfrm>
            <a:off x="3000011" y="5623537"/>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err="1">
                <a:solidFill>
                  <a:schemeClr val="bg1"/>
                </a:solidFill>
              </a:rPr>
              <a:t>Entrepren-eur</a:t>
            </a:r>
            <a:r>
              <a:rPr lang="en-GB" altLang="en-US" sz="1600" dirty="0">
                <a:solidFill>
                  <a:schemeClr val="bg1"/>
                </a:solidFill>
              </a:rPr>
              <a:t> / business man</a:t>
            </a:r>
          </a:p>
        </p:txBody>
      </p:sp>
      <p:sp>
        <p:nvSpPr>
          <p:cNvPr id="13339" name="TextBox 11"/>
          <p:cNvSpPr txBox="1">
            <a:spLocks noChangeArrowheads="1"/>
          </p:cNvSpPr>
          <p:nvPr/>
        </p:nvSpPr>
        <p:spPr bwMode="auto">
          <a:xfrm>
            <a:off x="4254752" y="563800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Firewoman</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0" name="TextBox 11"/>
          <p:cNvSpPr txBox="1">
            <a:spLocks noChangeArrowheads="1"/>
          </p:cNvSpPr>
          <p:nvPr/>
        </p:nvSpPr>
        <p:spPr bwMode="auto">
          <a:xfrm>
            <a:off x="5508143" y="5631292"/>
            <a:ext cx="1223963" cy="1081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500" dirty="0">
                <a:solidFill>
                  <a:schemeClr val="bg1"/>
                </a:solidFill>
              </a:rPr>
              <a:t>Doctor of engineering</a:t>
            </a: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1" name="TextBox 11"/>
          <p:cNvSpPr txBox="1">
            <a:spLocks noChangeArrowheads="1"/>
          </p:cNvSpPr>
          <p:nvPr/>
        </p:nvSpPr>
        <p:spPr bwMode="auto">
          <a:xfrm>
            <a:off x="6751386" y="562353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Engineer and project manager</a:t>
            </a:r>
          </a:p>
          <a:p>
            <a:pPr eaLnBrk="1" hangingPunct="1">
              <a:spcBef>
                <a:spcPct val="0"/>
              </a:spcBef>
              <a:buFontTx/>
              <a:buNone/>
            </a:pPr>
            <a:endParaRPr lang="en-GB" altLang="en-US" sz="1600" dirty="0">
              <a:solidFill>
                <a:schemeClr val="bg1"/>
              </a:solidFill>
            </a:endParaRPr>
          </a:p>
        </p:txBody>
      </p:sp>
      <p:sp>
        <p:nvSpPr>
          <p:cNvPr id="13342" name="TextBox 11"/>
          <p:cNvSpPr txBox="1">
            <a:spLocks noChangeArrowheads="1"/>
          </p:cNvSpPr>
          <p:nvPr/>
        </p:nvSpPr>
        <p:spPr bwMode="auto">
          <a:xfrm>
            <a:off x="9259279" y="5655287"/>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Engineer graduate</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3" name="TextBox 11"/>
          <p:cNvSpPr txBox="1">
            <a:spLocks noChangeArrowheads="1"/>
          </p:cNvSpPr>
          <p:nvPr/>
        </p:nvSpPr>
        <p:spPr bwMode="auto">
          <a:xfrm>
            <a:off x="8006126" y="5633673"/>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chemeClr val="bg1"/>
                </a:solidFill>
              </a:rPr>
              <a:t>Army </a:t>
            </a:r>
            <a:r>
              <a:rPr lang="en-GB" altLang="en-US" sz="1500">
                <a:solidFill>
                  <a:schemeClr val="bg1"/>
                </a:solidFill>
              </a:rPr>
              <a:t>engineering</a:t>
            </a:r>
            <a:r>
              <a:rPr lang="en-GB" altLang="en-US" sz="1600">
                <a:solidFill>
                  <a:schemeClr val="bg1"/>
                </a:solidFill>
              </a:rPr>
              <a:t> officer</a:t>
            </a:r>
          </a:p>
          <a:p>
            <a:pPr eaLnBrk="1" hangingPunct="1">
              <a:spcBef>
                <a:spcPct val="0"/>
              </a:spcBef>
              <a:buFontTx/>
              <a:buNone/>
            </a:pPr>
            <a:endParaRPr lang="en-GB" altLang="en-US" sz="1600">
              <a:solidFill>
                <a:schemeClr val="bg1"/>
              </a:solidFill>
            </a:endParaRPr>
          </a:p>
        </p:txBody>
      </p:sp>
    </p:spTree>
    <p:extLst>
      <p:ext uri="{BB962C8B-B14F-4D97-AF65-F5344CB8AC3E}">
        <p14:creationId xmlns:p14="http://schemas.microsoft.com/office/powerpoint/2010/main" val="214448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GB" altLang="en-US" b="1" dirty="0"/>
              <a:t>Who was your choice?</a:t>
            </a:r>
          </a:p>
        </p:txBody>
      </p:sp>
      <p:sp>
        <p:nvSpPr>
          <p:cNvPr id="14339" name="Content Placeholder 2"/>
          <p:cNvSpPr>
            <a:spLocks noGrp="1"/>
          </p:cNvSpPr>
          <p:nvPr>
            <p:ph idx="4294967295"/>
          </p:nvPr>
        </p:nvSpPr>
        <p:spPr/>
        <p:txBody>
          <a:bodyPr/>
          <a:lstStyle/>
          <a:p>
            <a:pPr eaLnBrk="1" hangingPunct="1"/>
            <a:r>
              <a:rPr lang="en-GB" altLang="en-US" dirty="0"/>
              <a:t>What choice did you make?</a:t>
            </a:r>
          </a:p>
          <a:p>
            <a:pPr eaLnBrk="1" hangingPunct="1"/>
            <a:r>
              <a:rPr lang="en-GB" altLang="en-US" dirty="0"/>
              <a:t>Are you pleased with your hired apprentice?</a:t>
            </a:r>
          </a:p>
          <a:p>
            <a:pPr eaLnBrk="1" hangingPunct="1"/>
            <a:r>
              <a:rPr lang="en-GB" altLang="en-US" dirty="0"/>
              <a:t>Would you have made a different decision if you had the qualifications information first?</a:t>
            </a:r>
          </a:p>
          <a:p>
            <a:pPr eaLnBrk="1" hangingPunct="1"/>
            <a:r>
              <a:rPr lang="en-GB" altLang="en-US" dirty="0"/>
              <a:t>What is wrong with judging people with such little information?</a:t>
            </a:r>
          </a:p>
          <a:p>
            <a:pPr eaLnBrk="1" hangingPunct="1"/>
            <a:r>
              <a:rPr lang="en-GB" altLang="en-US" dirty="0"/>
              <a:t>What do you think influenced your decisions? </a:t>
            </a:r>
          </a:p>
          <a:p>
            <a:pPr eaLnBrk="1" hangingPunct="1"/>
            <a:r>
              <a:rPr lang="en-GB" altLang="en-US" dirty="0"/>
              <a:t>Do you think people often judge people like this in our everyday life?</a:t>
            </a:r>
          </a:p>
          <a:p>
            <a:pPr eaLnBrk="1" hangingPunct="1"/>
            <a:r>
              <a:rPr lang="en-GB" altLang="en-US" dirty="0"/>
              <a:t>What could be the consequences of pre-judging people?</a:t>
            </a:r>
          </a:p>
          <a:p>
            <a:pPr eaLnBrk="1" hangingPunct="1">
              <a:buFont typeface="Arial" panose="020B0604020202020204" pitchFamily="34" charset="0"/>
              <a:buNone/>
            </a:pPr>
            <a:endParaRPr lang="en-GB" altLang="en-US" dirty="0"/>
          </a:p>
          <a:p>
            <a:pPr eaLnBrk="1" hangingPunct="1"/>
            <a:endParaRPr lang="en-GB" altLang="en-US" dirty="0"/>
          </a:p>
          <a:p>
            <a:pPr eaLnBrk="1" hangingPunct="1">
              <a:buFont typeface="Arial" panose="020B0604020202020204" pitchFamily="34" charset="0"/>
              <a:buNone/>
            </a:pPr>
            <a:endParaRPr lang="en-GB" altLang="en-US" dirty="0"/>
          </a:p>
        </p:txBody>
      </p:sp>
      <p:pic>
        <p:nvPicPr>
          <p:cNvPr id="3" name="Picture 2" descr="A picture containing thing, indoor&#10;&#10;Description generated with high confidence">
            <a:extLst>
              <a:ext uri="{FF2B5EF4-FFF2-40B4-BE49-F238E27FC236}">
                <a16:creationId xmlns:a16="http://schemas.microsoft.com/office/drawing/2014/main" id="{EDA9FC63-A687-4B19-9039-70A9C3C09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614" y="820737"/>
            <a:ext cx="2276475" cy="2009775"/>
          </a:xfrm>
          <a:prstGeom prst="rect">
            <a:avLst/>
          </a:prstGeom>
        </p:spPr>
      </p:pic>
    </p:spTree>
    <p:extLst>
      <p:ext uri="{BB962C8B-B14F-4D97-AF65-F5344CB8AC3E}">
        <p14:creationId xmlns:p14="http://schemas.microsoft.com/office/powerpoint/2010/main" val="1292450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327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EECE2331-B742-43CF-85E9-48E8F6266040}"/>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2770"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a:t>
            </a:r>
          </a:p>
        </p:txBody>
      </p:sp>
      <p:sp>
        <p:nvSpPr>
          <p:cNvPr id="32771"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Listen as I read out a riddle.</a:t>
            </a:r>
          </a:p>
          <a:p>
            <a:r>
              <a:rPr lang="en-US" altLang="en-US" sz="2400"/>
              <a:t>You will need to answer some questions that follow. </a:t>
            </a:r>
          </a:p>
          <a:p>
            <a:endParaRPr lang="en-US" altLang="en-US" sz="2400"/>
          </a:p>
          <a:p>
            <a:endParaRPr lang="en-US" altLang="en-US" sz="2400"/>
          </a:p>
        </p:txBody>
      </p:sp>
    </p:spTree>
    <p:extLst>
      <p:ext uri="{BB962C8B-B14F-4D97-AF65-F5344CB8AC3E}">
        <p14:creationId xmlns:p14="http://schemas.microsoft.com/office/powerpoint/2010/main" val="359010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337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26586208-2AC9-43B2-993F-2C8DB9E3D77A}"/>
              </a:ext>
            </a:extLst>
          </p:cNvPr>
          <p:cNvPicPr>
            <a:picLocks noChangeAspect="1"/>
          </p:cNvPicPr>
          <p:nvPr/>
        </p:nvPicPr>
        <p:blipFill rotWithShape="1">
          <a:blip r:embed="rId2">
            <a:extLst>
              <a:ext uri="{28A0092B-C50C-407E-A947-70E740481C1C}">
                <a14:useLocalDpi xmlns:a14="http://schemas.microsoft.com/office/drawing/2010/main" val="0"/>
              </a:ext>
            </a:extLst>
          </a:blip>
          <a:srcRect l="9403" r="11613" b="2"/>
          <a:stretch/>
        </p:blipFill>
        <p:spPr>
          <a:xfrm>
            <a:off x="8037576" y="1904281"/>
            <a:ext cx="3374810" cy="4272681"/>
          </a:xfrm>
          <a:prstGeom prst="rect">
            <a:avLst/>
          </a:prstGeom>
        </p:spPr>
      </p:pic>
      <p:sp>
        <p:nvSpPr>
          <p:cNvPr id="33794"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a:t>Riddle</a:t>
            </a:r>
          </a:p>
        </p:txBody>
      </p:sp>
      <p:sp>
        <p:nvSpPr>
          <p:cNvPr id="33795" name="Content Placeholder 2"/>
          <p:cNvSpPr>
            <a:spLocks noGrp="1"/>
          </p:cNvSpPr>
          <p:nvPr>
            <p:ph idx="4294967295"/>
          </p:nvPr>
        </p:nvSpPr>
        <p:spPr>
          <a:xfrm>
            <a:off x="838200" y="1825625"/>
            <a:ext cx="6714744" cy="4351338"/>
          </a:xfrm>
        </p:spPr>
        <p:txBody>
          <a:bodyPr vert="horz" lIns="91440" tIns="45720" rIns="91440" bIns="45720" rtlCol="0">
            <a:normAutofit/>
          </a:bodyPr>
          <a:lstStyle/>
          <a:p>
            <a:pPr marL="0" indent="0">
              <a:buNone/>
            </a:pPr>
            <a:r>
              <a:rPr lang="en-US" altLang="en-US" dirty="0"/>
              <a:t>A van driver whistles to a nurse on the street then swerves to miss a parked car and crashes into a young boy and his father who are driving to school. The father dies at the scene. The boy is transported to the hospital, taken immediately into surgery... but the surgeon steps out of the operating room and says, "I can't operate on this boy - he is my son”! </a:t>
            </a:r>
          </a:p>
        </p:txBody>
      </p:sp>
    </p:spTree>
    <p:extLst>
      <p:ext uri="{BB962C8B-B14F-4D97-AF65-F5344CB8AC3E}">
        <p14:creationId xmlns:p14="http://schemas.microsoft.com/office/powerpoint/2010/main" val="377942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348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96F86C1C-BCAF-48B8-8984-AC60DEC6768E}"/>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481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 - questions</a:t>
            </a:r>
          </a:p>
        </p:txBody>
      </p:sp>
      <p:sp>
        <p:nvSpPr>
          <p:cNvPr id="28675" name="Content Placeholder 2"/>
          <p:cNvSpPr>
            <a:spLocks noGrp="1"/>
          </p:cNvSpPr>
          <p:nvPr>
            <p:ph idx="4294967295"/>
          </p:nvPr>
        </p:nvSpPr>
        <p:spPr>
          <a:xfrm>
            <a:off x="838199" y="1825625"/>
            <a:ext cx="6714067" cy="4351338"/>
          </a:xfrm>
        </p:spPr>
        <p:txBody>
          <a:bodyPr vert="horz" lIns="91440" tIns="45720" rIns="91440" bIns="45720" rtlCol="0">
            <a:normAutofit/>
          </a:bodyPr>
          <a:lstStyle/>
          <a:p>
            <a:pPr>
              <a:defRPr/>
            </a:pPr>
            <a:r>
              <a:rPr lang="en-US" sz="3200" dirty="0"/>
              <a:t>How can the boy be the surgeon’s son?</a:t>
            </a:r>
          </a:p>
          <a:p>
            <a:pPr>
              <a:defRPr/>
            </a:pPr>
            <a:r>
              <a:rPr lang="en-US" sz="3200" dirty="0"/>
              <a:t>Is the van driver a man or woman?</a:t>
            </a:r>
          </a:p>
          <a:p>
            <a:pPr>
              <a:defRPr/>
            </a:pPr>
            <a:endParaRPr lang="en-US" sz="3200" dirty="0"/>
          </a:p>
          <a:p>
            <a:pPr marL="0">
              <a:defRPr/>
            </a:pP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240791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358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7EA3DC9F-AEAF-4EAE-91E2-E2F71FF73B0E}"/>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5842"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 - answers</a:t>
            </a:r>
          </a:p>
        </p:txBody>
      </p:sp>
      <p:sp>
        <p:nvSpPr>
          <p:cNvPr id="28675" name="Content Placeholder 2"/>
          <p:cNvSpPr>
            <a:spLocks noGrp="1"/>
          </p:cNvSpPr>
          <p:nvPr>
            <p:ph idx="4294967295"/>
          </p:nvPr>
        </p:nvSpPr>
        <p:spPr>
          <a:xfrm>
            <a:off x="838199" y="1825625"/>
            <a:ext cx="6714067" cy="4351338"/>
          </a:xfrm>
        </p:spPr>
        <p:txBody>
          <a:bodyPr vert="horz" lIns="91440" tIns="45720" rIns="91440" bIns="45720" rtlCol="0">
            <a:normAutofit/>
          </a:bodyPr>
          <a:lstStyle/>
          <a:p>
            <a:pPr marL="0" indent="0">
              <a:buNone/>
              <a:defRPr/>
            </a:pPr>
            <a:r>
              <a:rPr lang="en-US" sz="2400" dirty="0"/>
              <a:t>How can the boy be the surgeon’s son?</a:t>
            </a:r>
          </a:p>
          <a:p>
            <a:pPr lvl="1">
              <a:defRPr/>
            </a:pPr>
            <a:r>
              <a:rPr lang="en-US" dirty="0"/>
              <a:t>The surgeon could be a woman and it is her son.</a:t>
            </a:r>
          </a:p>
          <a:p>
            <a:pPr lvl="1">
              <a:defRPr/>
            </a:pPr>
            <a:r>
              <a:rPr lang="en-US" dirty="0"/>
              <a:t>Or the surgeon could be a man and they are a gay couple with a son.</a:t>
            </a:r>
          </a:p>
          <a:p>
            <a:pPr marL="457200" lvl="1" indent="0">
              <a:buNone/>
              <a:defRPr/>
            </a:pPr>
            <a:endParaRPr lang="en-US" dirty="0"/>
          </a:p>
          <a:p>
            <a:pPr marL="0" indent="0">
              <a:buNone/>
              <a:defRPr/>
            </a:pPr>
            <a:r>
              <a:rPr lang="en-US" sz="2400" dirty="0"/>
              <a:t>Is the van driver a man or woman?</a:t>
            </a:r>
          </a:p>
          <a:p>
            <a:pPr lvl="1">
              <a:defRPr/>
            </a:pPr>
            <a:r>
              <a:rPr lang="en-US" dirty="0"/>
              <a:t>Unknown – it could be man or woman. He or she could be whistling at a male or female nurse. </a:t>
            </a:r>
          </a:p>
          <a:p>
            <a:pPr lvl="1">
              <a:defRPr/>
            </a:pPr>
            <a:endParaRPr lang="en-US" dirty="0"/>
          </a:p>
          <a:p>
            <a:pPr>
              <a:defRPr/>
            </a:pPr>
            <a:endParaRPr lang="en-US" sz="2400" dirty="0"/>
          </a:p>
          <a:p>
            <a:pPr marL="0">
              <a:defRPr/>
            </a:pP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320148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368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close up of a toy&#10;&#10;Description generated with high confidence">
            <a:extLst>
              <a:ext uri="{FF2B5EF4-FFF2-40B4-BE49-F238E27FC236}">
                <a16:creationId xmlns:a16="http://schemas.microsoft.com/office/drawing/2014/main" id="{A95C71FA-B9F5-461A-8B3B-31F8EF6E6D6F}"/>
              </a:ext>
            </a:extLst>
          </p:cNvPr>
          <p:cNvPicPr>
            <a:picLocks noChangeAspect="1"/>
          </p:cNvPicPr>
          <p:nvPr/>
        </p:nvPicPr>
        <p:blipFill rotWithShape="1">
          <a:blip r:embed="rId3">
            <a:extLst>
              <a:ext uri="{28A0092B-C50C-407E-A947-70E740481C1C}">
                <a14:useLocalDpi xmlns:a14="http://schemas.microsoft.com/office/drawing/2010/main" val="0"/>
              </a:ext>
            </a:extLst>
          </a:blip>
          <a:srcRect l="517" r="2" b="2"/>
          <a:stretch/>
        </p:blipFill>
        <p:spPr>
          <a:xfrm>
            <a:off x="8020569" y="1904284"/>
            <a:ext cx="3152439" cy="3448850"/>
          </a:xfrm>
          <a:prstGeom prst="rect">
            <a:avLst/>
          </a:prstGeom>
        </p:spPr>
      </p:pic>
      <p:sp>
        <p:nvSpPr>
          <p:cNvPr id="36866"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What have we learnt? </a:t>
            </a:r>
          </a:p>
        </p:txBody>
      </p:sp>
      <p:sp>
        <p:nvSpPr>
          <p:cNvPr id="36867"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dirty="0"/>
              <a:t>That people have negative attitudes and what is meant by prejudice and stereotypes.</a:t>
            </a:r>
          </a:p>
          <a:p>
            <a:endParaRPr lang="en-US" altLang="en-US" sz="2400" dirty="0"/>
          </a:p>
          <a:p>
            <a:r>
              <a:rPr lang="en-US" altLang="en-US" sz="2400" dirty="0"/>
              <a:t>To be able to </a:t>
            </a:r>
            <a:r>
              <a:rPr lang="en-US" altLang="en-US" sz="2400" dirty="0" err="1"/>
              <a:t>recognise</a:t>
            </a:r>
            <a:r>
              <a:rPr lang="en-US" altLang="en-US" sz="2400" dirty="0"/>
              <a:t> my own and others stereotypical and prejudicial attitudes. </a:t>
            </a:r>
          </a:p>
          <a:p>
            <a:endParaRPr lang="en-US" altLang="en-US" sz="2400" dirty="0"/>
          </a:p>
          <a:p>
            <a:r>
              <a:rPr lang="en-US" altLang="en-US" sz="2400" dirty="0"/>
              <a:t>To be aware of prejudice and stereotypes when thinking about my future career </a:t>
            </a:r>
            <a:endParaRPr lang="en-US" altLang="en-US" sz="2400" b="1" dirty="0"/>
          </a:p>
          <a:p>
            <a:endParaRPr lang="en-US" altLang="en-US" sz="2400" dirty="0"/>
          </a:p>
          <a:p>
            <a:endParaRPr lang="en-US" altLang="en-US" sz="2400" dirty="0"/>
          </a:p>
        </p:txBody>
      </p:sp>
    </p:spTree>
    <p:extLst>
      <p:ext uri="{BB962C8B-B14F-4D97-AF65-F5344CB8AC3E}">
        <p14:creationId xmlns:p14="http://schemas.microsoft.com/office/powerpoint/2010/main" val="124279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86548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1041" r="720" b="2"/>
          <a:stretch/>
        </p:blipFill>
        <p:spPr>
          <a:xfrm>
            <a:off x="8037576" y="1904281"/>
            <a:ext cx="337481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t>Agenda</a:t>
            </a:r>
          </a:p>
        </p:txBody>
      </p:sp>
      <p:sp>
        <p:nvSpPr>
          <p:cNvPr id="3" name="Content Placeholder 2"/>
          <p:cNvSpPr>
            <a:spLocks noGrp="1"/>
          </p:cNvSpPr>
          <p:nvPr>
            <p:ph idx="1"/>
          </p:nvPr>
        </p:nvSpPr>
        <p:spPr>
          <a:xfrm>
            <a:off x="838200" y="1825625"/>
            <a:ext cx="6714744" cy="4351338"/>
          </a:xfrm>
        </p:spPr>
        <p:txBody>
          <a:bodyPr>
            <a:normAutofit/>
          </a:bodyPr>
          <a:lstStyle/>
          <a:p>
            <a:r>
              <a:rPr lang="en-GB" sz="2400" dirty="0"/>
              <a:t>Introduction &amp; agenda</a:t>
            </a:r>
          </a:p>
          <a:p>
            <a:r>
              <a:rPr lang="en-GB" sz="2400" dirty="0"/>
              <a:t>What are stereotypes</a:t>
            </a:r>
          </a:p>
          <a:p>
            <a:r>
              <a:rPr lang="en-GB" sz="2400" dirty="0"/>
              <a:t>Employee introductions</a:t>
            </a:r>
          </a:p>
          <a:p>
            <a:r>
              <a:rPr lang="en-GB" sz="2400" dirty="0"/>
              <a:t>Guess the job of each employee</a:t>
            </a:r>
          </a:p>
          <a:p>
            <a:r>
              <a:rPr lang="en-GB" sz="2400" dirty="0"/>
              <a:t>Reveal of employee jobs</a:t>
            </a:r>
          </a:p>
          <a:p>
            <a:r>
              <a:rPr lang="en-GB" sz="2400" dirty="0"/>
              <a:t>Results and review of learnings</a:t>
            </a:r>
          </a:p>
          <a:p>
            <a:endParaRPr lang="en-GB" sz="2400" dirty="0"/>
          </a:p>
          <a:p>
            <a:endParaRPr lang="en-GB" sz="2400" dirty="0"/>
          </a:p>
          <a:p>
            <a:endParaRPr lang="en-GB" sz="2400" dirty="0"/>
          </a:p>
        </p:txBody>
      </p:sp>
    </p:spTree>
    <p:extLst>
      <p:ext uri="{BB962C8B-B14F-4D97-AF65-F5344CB8AC3E}">
        <p14:creationId xmlns:p14="http://schemas.microsoft.com/office/powerpoint/2010/main" val="103133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icture 8" descr="A picture containing person, man, indoor, sitting&#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l="26893" r="18868" b="1"/>
          <a:stretch/>
        </p:blipFill>
        <p:spPr>
          <a:xfrm>
            <a:off x="321628" y="320511"/>
            <a:ext cx="3794760" cy="3930978"/>
          </a:xfrm>
          <a:prstGeom prst="rect">
            <a:avLst/>
          </a:prstGeom>
        </p:spPr>
      </p:pic>
      <p:pic>
        <p:nvPicPr>
          <p:cNvPr id="7" name="Picture 6" descr="A picture containing tennis, racket, woman, sport&#10;&#10;Description generated with very high confidence"/>
          <p:cNvPicPr>
            <a:picLocks noChangeAspect="1"/>
          </p:cNvPicPr>
          <p:nvPr/>
        </p:nvPicPr>
        <p:blipFill rotWithShape="1">
          <a:blip r:embed="rId4">
            <a:extLst>
              <a:ext uri="{28A0092B-C50C-407E-A947-70E740481C1C}">
                <a14:useLocalDpi xmlns:a14="http://schemas.microsoft.com/office/drawing/2010/main" val="0"/>
              </a:ext>
            </a:extLst>
          </a:blip>
          <a:srcRect l="13574" r="29035" b="-2"/>
          <a:stretch/>
        </p:blipFill>
        <p:spPr>
          <a:xfrm>
            <a:off x="4198385" y="320511"/>
            <a:ext cx="3794760" cy="3930978"/>
          </a:xfrm>
          <a:prstGeom prst="rect">
            <a:avLst/>
          </a:prstGeom>
        </p:spPr>
      </p:pic>
      <p:pic>
        <p:nvPicPr>
          <p:cNvPr id="5" name="Content Placeholder 4" descr="A picture containing person, man, standing&#10;&#10;Description generated with very high confidence"/>
          <p:cNvPicPr>
            <a:picLocks noGrp="1" noChangeAspect="1"/>
          </p:cNvPicPr>
          <p:nvPr>
            <p:ph idx="1"/>
          </p:nvPr>
        </p:nvPicPr>
        <p:blipFill rotWithShape="1">
          <a:blip r:embed="rId5">
            <a:extLst>
              <a:ext uri="{28A0092B-C50C-407E-A947-70E740481C1C}">
                <a14:useLocalDpi xmlns:a14="http://schemas.microsoft.com/office/drawing/2010/main" val="0"/>
              </a:ext>
            </a:extLst>
          </a:blip>
          <a:srcRect l="26971" r="8790" b="1"/>
          <a:stretch/>
        </p:blipFill>
        <p:spPr>
          <a:xfrm>
            <a:off x="8075142" y="320511"/>
            <a:ext cx="3794760" cy="3930978"/>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Who is a Professor?</a:t>
            </a:r>
          </a:p>
        </p:txBody>
      </p:sp>
    </p:spTree>
    <p:extLst>
      <p:ext uri="{BB962C8B-B14F-4D97-AF65-F5344CB8AC3E}">
        <p14:creationId xmlns:p14="http://schemas.microsoft.com/office/powerpoint/2010/main" val="37635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icture 8" descr="A person standing on top of a grass covered field&#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8724" r="6975"/>
          <a:stretch/>
        </p:blipFill>
        <p:spPr>
          <a:xfrm>
            <a:off x="321628" y="320511"/>
            <a:ext cx="3794760" cy="3930978"/>
          </a:xfrm>
          <a:prstGeom prst="rect">
            <a:avLst/>
          </a:prstGeom>
        </p:spPr>
      </p:pic>
      <p:pic>
        <p:nvPicPr>
          <p:cNvPr id="7" name="Picture 6" descr="A person standing on top of a grass covered field&#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r="-2" b="31064"/>
          <a:stretch/>
        </p:blipFill>
        <p:spPr>
          <a:xfrm>
            <a:off x="4198385" y="320511"/>
            <a:ext cx="3794760" cy="3930978"/>
          </a:xfrm>
          <a:prstGeom prst="rect">
            <a:avLst/>
          </a:prstGeom>
        </p:spPr>
      </p:pic>
      <p:pic>
        <p:nvPicPr>
          <p:cNvPr id="5" name="Content Placeholder 4" descr="A person smiling for the picture&#10;&#10;Description generated with very high confidence"/>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5216" r="-2" b="-2"/>
          <a:stretch/>
        </p:blipFill>
        <p:spPr>
          <a:xfrm>
            <a:off x="8075142" y="320511"/>
            <a:ext cx="3794760" cy="3930978"/>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Who is a Farmer?</a:t>
            </a:r>
          </a:p>
        </p:txBody>
      </p:sp>
    </p:spTree>
    <p:extLst>
      <p:ext uri="{BB962C8B-B14F-4D97-AF65-F5344CB8AC3E}">
        <p14:creationId xmlns:p14="http://schemas.microsoft.com/office/powerpoint/2010/main" val="10675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very high confidence">
            <a:extLst>
              <a:ext uri="{FF2B5EF4-FFF2-40B4-BE49-F238E27FC236}">
                <a16:creationId xmlns:a16="http://schemas.microsoft.com/office/drawing/2014/main" id="{5F10954D-DE84-461D-A600-CF386CF1CD20}"/>
              </a:ext>
            </a:extLst>
          </p:cNvPr>
          <p:cNvPicPr>
            <a:picLocks noChangeAspect="1"/>
          </p:cNvPicPr>
          <p:nvPr/>
        </p:nvPicPr>
        <p:blipFill rotWithShape="1">
          <a:blip r:embed="rId3">
            <a:extLst>
              <a:ext uri="{28A0092B-C50C-407E-A947-70E740481C1C}">
                <a14:useLocalDpi xmlns:a14="http://schemas.microsoft.com/office/drawing/2010/main" val="0"/>
              </a:ext>
            </a:extLst>
          </a:blip>
          <a:srcRect r="-1" b="8484"/>
          <a:stretch/>
        </p:blipFill>
        <p:spPr>
          <a:xfrm>
            <a:off x="7608276" y="2402117"/>
            <a:ext cx="4155831" cy="2848722"/>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b="1" dirty="0"/>
              <a:t>Gender stereotypes exercise</a:t>
            </a:r>
          </a:p>
        </p:txBody>
      </p:sp>
      <p:sp>
        <p:nvSpPr>
          <p:cNvPr id="3" name="Content Placeholder 2"/>
          <p:cNvSpPr>
            <a:spLocks noGrp="1"/>
          </p:cNvSpPr>
          <p:nvPr>
            <p:ph idx="1"/>
          </p:nvPr>
        </p:nvSpPr>
        <p:spPr>
          <a:xfrm>
            <a:off x="838200" y="1825624"/>
            <a:ext cx="6258640" cy="4833083"/>
          </a:xfrm>
        </p:spPr>
        <p:txBody>
          <a:bodyPr>
            <a:normAutofit fontScale="92500" lnSpcReduction="10000"/>
          </a:bodyPr>
          <a:lstStyle/>
          <a:p>
            <a:pPr marL="0" indent="0">
              <a:buNone/>
            </a:pPr>
            <a:r>
              <a:rPr lang="en-GB" dirty="0">
                <a:latin typeface="TitilliumText22LRegular"/>
                <a:ea typeface="Times New Roman" panose="02020603050405020304" pitchFamily="18" charset="0"/>
                <a:cs typeface="Times New Roman" panose="02020603050405020304" pitchFamily="18" charset="0"/>
              </a:rPr>
              <a:t>Look at the following ‘rules’ and sort them into what you think is expected more of teenage girls and what is expected more of teenage boys. Make sure you put each rule in either boys or girls – not both.</a:t>
            </a:r>
          </a:p>
          <a:p>
            <a:pPr marL="0" indent="0">
              <a:buNone/>
            </a:pPr>
            <a:r>
              <a:rPr lang="en-GB" dirty="0">
                <a:latin typeface="TitilliumText22LRegular"/>
                <a:ea typeface="Times New Roman" panose="02020603050405020304" pitchFamily="18" charset="0"/>
                <a:cs typeface="Times New Roman" panose="02020603050405020304" pitchFamily="18" charset="0"/>
              </a:rPr>
              <a:t>• Be sensible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Don’t cry</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good at fixing things</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neat and organised</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Don’t be affectionate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gentle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Take risks and be daring</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Love sport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96312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245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close up of a piece of paper&#10;&#10;Description generated with high confidence">
            <a:extLst>
              <a:ext uri="{FF2B5EF4-FFF2-40B4-BE49-F238E27FC236}">
                <a16:creationId xmlns:a16="http://schemas.microsoft.com/office/drawing/2014/main" id="{0DC37B78-DC90-4760-BCC4-8373D07EBD6D}"/>
              </a:ext>
            </a:extLst>
          </p:cNvPr>
          <p:cNvPicPr>
            <a:picLocks noChangeAspect="1"/>
          </p:cNvPicPr>
          <p:nvPr/>
        </p:nvPicPr>
        <p:blipFill rotWithShape="1">
          <a:blip r:embed="rId3">
            <a:extLst>
              <a:ext uri="{28A0092B-C50C-407E-A947-70E740481C1C}">
                <a14:useLocalDpi xmlns:a14="http://schemas.microsoft.com/office/drawing/2010/main" val="0"/>
              </a:ext>
            </a:extLst>
          </a:blip>
          <a:srcRect l="473" r="2448"/>
          <a:stretch/>
        </p:blipFill>
        <p:spPr>
          <a:xfrm>
            <a:off x="6669428" y="1690688"/>
            <a:ext cx="4684372" cy="3211024"/>
          </a:xfrm>
          <a:prstGeom prst="rect">
            <a:avLst/>
          </a:prstGeom>
        </p:spPr>
      </p:pic>
      <p:sp>
        <p:nvSpPr>
          <p:cNvPr id="2457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Gender stereotypes</a:t>
            </a:r>
          </a:p>
        </p:txBody>
      </p:sp>
      <p:sp>
        <p:nvSpPr>
          <p:cNvPr id="18435" name="Content Placeholder 2"/>
          <p:cNvSpPr>
            <a:spLocks noGrp="1"/>
          </p:cNvSpPr>
          <p:nvPr>
            <p:ph idx="4294967295"/>
          </p:nvPr>
        </p:nvSpPr>
        <p:spPr>
          <a:xfrm>
            <a:off x="838200" y="1825625"/>
            <a:ext cx="5492262" cy="4351338"/>
          </a:xfrm>
        </p:spPr>
        <p:txBody>
          <a:bodyPr vert="horz" lIns="91440" tIns="45720" rIns="91440" bIns="45720" rtlCol="0">
            <a:normAutofit/>
          </a:bodyPr>
          <a:lstStyle/>
          <a:p>
            <a:pPr>
              <a:defRPr/>
            </a:pPr>
            <a:r>
              <a:rPr lang="en-US" dirty="0"/>
              <a:t>Which ‘rules’ did you match to boys?</a:t>
            </a:r>
          </a:p>
          <a:p>
            <a:pPr>
              <a:defRPr/>
            </a:pPr>
            <a:r>
              <a:rPr lang="en-US" dirty="0"/>
              <a:t>Which ‘rules’ did you match to girls?</a:t>
            </a:r>
          </a:p>
          <a:p>
            <a:pPr>
              <a:defRPr/>
            </a:pPr>
            <a:r>
              <a:rPr lang="en-US" dirty="0"/>
              <a:t>How easy was it?</a:t>
            </a:r>
          </a:p>
          <a:p>
            <a:pPr>
              <a:defRPr/>
            </a:pPr>
            <a:r>
              <a:rPr lang="en-US" dirty="0"/>
              <a:t>How do you feel being labelled in this way?</a:t>
            </a:r>
          </a:p>
          <a:p>
            <a:pPr>
              <a:defRPr/>
            </a:pPr>
            <a:r>
              <a:rPr lang="en-US" dirty="0"/>
              <a:t>What could be the problem with being labelled in this way?</a:t>
            </a:r>
          </a:p>
          <a:p>
            <a:pPr marL="0">
              <a:defRPr/>
            </a:pPr>
            <a:endParaRPr lang="en-US" sz="2000" dirty="0"/>
          </a:p>
          <a:p>
            <a:pPr>
              <a:defRPr/>
            </a:pPr>
            <a:endParaRPr lang="en-US" sz="2000" dirty="0"/>
          </a:p>
          <a:p>
            <a:pPr>
              <a:defRPr/>
            </a:pPr>
            <a:endParaRPr lang="en-US" sz="2000" dirty="0"/>
          </a:p>
          <a:p>
            <a:pPr>
              <a:defRPr/>
            </a:pPr>
            <a:endParaRPr lang="en-US" sz="2000" dirty="0"/>
          </a:p>
        </p:txBody>
      </p:sp>
    </p:spTree>
    <p:extLst>
      <p:ext uri="{BB962C8B-B14F-4D97-AF65-F5344CB8AC3E}">
        <p14:creationId xmlns:p14="http://schemas.microsoft.com/office/powerpoint/2010/main" val="267091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GB" altLang="en-US" b="1" dirty="0"/>
              <a:t>Stereotypes and prejudice</a:t>
            </a:r>
          </a:p>
        </p:txBody>
      </p:sp>
      <p:sp>
        <p:nvSpPr>
          <p:cNvPr id="4" name="TextBox 3"/>
          <p:cNvSpPr txBox="1">
            <a:spLocks noChangeArrowheads="1"/>
          </p:cNvSpPr>
          <p:nvPr/>
        </p:nvSpPr>
        <p:spPr bwMode="auto">
          <a:xfrm>
            <a:off x="445169" y="1690688"/>
            <a:ext cx="6244880" cy="552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800" b="1" dirty="0">
                <a:solidFill>
                  <a:srgbClr val="00B050"/>
                </a:solidFill>
              </a:rPr>
              <a:t>Stereotypes:</a:t>
            </a:r>
            <a:r>
              <a:rPr lang="en-GB" altLang="en-US" sz="2800" b="1" dirty="0"/>
              <a:t> </a:t>
            </a:r>
            <a:r>
              <a:rPr lang="en-GB" altLang="en-US" sz="2800" dirty="0"/>
              <a:t>thinking all people who belong to a certain group are the same and labelling them, for example all young people who wear hoodies are thugs.</a:t>
            </a:r>
          </a:p>
          <a:p>
            <a:pPr eaLnBrk="1" hangingPunct="1">
              <a:spcBef>
                <a:spcPct val="0"/>
              </a:spcBef>
              <a:buFontTx/>
              <a:buNone/>
            </a:pPr>
            <a:endParaRPr lang="en-GB" altLang="en-US" sz="2800" dirty="0"/>
          </a:p>
          <a:p>
            <a:pPr eaLnBrk="1" hangingPunct="1">
              <a:spcBef>
                <a:spcPct val="0"/>
              </a:spcBef>
              <a:buFontTx/>
              <a:buNone/>
            </a:pPr>
            <a:r>
              <a:rPr lang="en-GB" altLang="en-US" sz="2800" b="1" dirty="0">
                <a:solidFill>
                  <a:srgbClr val="00B050"/>
                </a:solidFill>
              </a:rPr>
              <a:t>Prejudice:</a:t>
            </a:r>
            <a:r>
              <a:rPr lang="en-GB" altLang="en-US" sz="2800" b="1" dirty="0"/>
              <a:t> </a:t>
            </a:r>
            <a:r>
              <a:rPr lang="en-GB" altLang="en-US" sz="2800" dirty="0"/>
              <a:t>judging someone without knowing them, on the basis of what they look like or what group they belong to, for example all black people are good dancers.</a:t>
            </a:r>
          </a:p>
          <a:p>
            <a:pPr eaLnBrk="1" hangingPunct="1">
              <a:spcBef>
                <a:spcPct val="0"/>
              </a:spcBef>
              <a:buFontTx/>
              <a:buNone/>
            </a:pPr>
            <a:endParaRPr lang="en-GB" altLang="en-US" sz="1800" dirty="0"/>
          </a:p>
          <a:p>
            <a:pPr eaLnBrk="1" hangingPunct="1">
              <a:spcBef>
                <a:spcPct val="0"/>
              </a:spcBef>
              <a:buFontTx/>
              <a:buNone/>
            </a:pPr>
            <a:endParaRPr lang="en-GB" altLang="en-US" sz="1800" dirty="0">
              <a:latin typeface="Calibri" panose="020F0502020204030204" pitchFamily="34" charset="0"/>
            </a:endParaRPr>
          </a:p>
        </p:txBody>
      </p:sp>
      <p:pic>
        <p:nvPicPr>
          <p:cNvPr id="3" name="Picture 2" descr="A close up of a logo&#10;&#10;Description generated with very high confidence">
            <a:extLst>
              <a:ext uri="{FF2B5EF4-FFF2-40B4-BE49-F238E27FC236}">
                <a16:creationId xmlns:a16="http://schemas.microsoft.com/office/drawing/2014/main" id="{9B9B3939-0EFB-4D62-87FB-E139B5832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546" y="2542478"/>
            <a:ext cx="4192315" cy="3449248"/>
          </a:xfrm>
          <a:prstGeom prst="rect">
            <a:avLst/>
          </a:prstGeom>
        </p:spPr>
      </p:pic>
    </p:spTree>
    <p:extLst>
      <p:ext uri="{BB962C8B-B14F-4D97-AF65-F5344CB8AC3E}">
        <p14:creationId xmlns:p14="http://schemas.microsoft.com/office/powerpoint/2010/main" val="13643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tx1"/>
          </a:solidFill>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Employee Introductions</a:t>
            </a:r>
          </a:p>
        </p:txBody>
      </p:sp>
    </p:spTree>
    <p:extLst>
      <p:ext uri="{BB962C8B-B14F-4D97-AF65-F5344CB8AC3E}">
        <p14:creationId xmlns:p14="http://schemas.microsoft.com/office/powerpoint/2010/main" val="42262477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30508EED1774E83FAD29B4E5B1988" ma:contentTypeVersion="15" ma:contentTypeDescription="Create a new document." ma:contentTypeScope="" ma:versionID="e3ed98a44eb6d45a9d297030ed663a7f">
  <xsd:schema xmlns:xsd="http://www.w3.org/2001/XMLSchema" xmlns:xs="http://www.w3.org/2001/XMLSchema" xmlns:p="http://schemas.microsoft.com/office/2006/metadata/properties" xmlns:ns2="a6d796ba-87e0-471c-81e6-24e32029e591" xmlns:ns3="75ca23ed-fdba-4544-8426-dc162b381dbf" targetNamespace="http://schemas.microsoft.com/office/2006/metadata/properties" ma:root="true" ma:fieldsID="2c6f531af8281732a2da1c41b62af80d" ns2:_="" ns3:_="">
    <xsd:import namespace="a6d796ba-87e0-471c-81e6-24e32029e591"/>
    <xsd:import namespace="75ca23ed-fdba-4544-8426-dc162b381dbf"/>
    <xsd:element name="properties">
      <xsd:complexType>
        <xsd:sequence>
          <xsd:element name="documentManagement">
            <xsd:complexType>
              <xsd:all>
                <xsd:element ref="ns2:n4290a1dd8ff44f2879166c2b78ea0d9" minOccurs="0"/>
                <xsd:element ref="ns3:TaxCatchAll"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796ba-87e0-471c-81e6-24e32029e591" elementFormDefault="qualified">
    <xsd:import namespace="http://schemas.microsoft.com/office/2006/documentManagement/types"/>
    <xsd:import namespace="http://schemas.microsoft.com/office/infopath/2007/PartnerControls"/>
    <xsd:element name="n4290a1dd8ff44f2879166c2b78ea0d9" ma:index="9" nillable="true" ma:taxonomy="true" ma:internalName="n4290a1dd8ff44f2879166c2b78ea0d9" ma:taxonomyFieldName="Document_x0020_Type" ma:displayName="Document Type" ma:default="" ma:fieldId="{74290a1d-d8ff-44f2-8791-66c2b78ea0d9}"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64f1724-f6c2-41e0-8cf8-d9c1bee390ee}"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n4290a1dd8ff44f2879166c2b78ea0d9 xmlns="a6d796ba-87e0-471c-81e6-24e32029e591">
      <Terms xmlns="http://schemas.microsoft.com/office/infopath/2007/PartnerControls"/>
    </n4290a1dd8ff44f2879166c2b78ea0d9>
  </documentManagement>
</p:properties>
</file>

<file path=customXml/itemProps1.xml><?xml version="1.0" encoding="utf-8"?>
<ds:datastoreItem xmlns:ds="http://schemas.openxmlformats.org/officeDocument/2006/customXml" ds:itemID="{276127CD-104B-426F-B36F-A50B096F5A41}"/>
</file>

<file path=customXml/itemProps2.xml><?xml version="1.0" encoding="utf-8"?>
<ds:datastoreItem xmlns:ds="http://schemas.openxmlformats.org/officeDocument/2006/customXml" ds:itemID="{E4A5BD13-6F64-4772-AA7A-C2F93D30D910}"/>
</file>

<file path=customXml/itemProps3.xml><?xml version="1.0" encoding="utf-8"?>
<ds:datastoreItem xmlns:ds="http://schemas.openxmlformats.org/officeDocument/2006/customXml" ds:itemID="{945B874D-F520-4734-8488-2A92EE2AA68B}"/>
</file>

<file path=docProps/app.xml><?xml version="1.0" encoding="utf-8"?>
<Properties xmlns="http://schemas.openxmlformats.org/officeDocument/2006/extended-properties" xmlns:vt="http://schemas.openxmlformats.org/officeDocument/2006/docPropsVTypes">
  <TotalTime>1628</TotalTime>
  <Words>1482</Words>
  <Application>Microsoft Office PowerPoint</Application>
  <PresentationFormat>Widescreen</PresentationFormat>
  <Paragraphs>223</Paragraphs>
  <Slides>29</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TitilliumText22LRegular</vt:lpstr>
      <vt:lpstr>Office Theme</vt:lpstr>
      <vt:lpstr>Career Stereotypes</vt:lpstr>
      <vt:lpstr>Purpose</vt:lpstr>
      <vt:lpstr>Agenda</vt:lpstr>
      <vt:lpstr>Who is a Professor?</vt:lpstr>
      <vt:lpstr>Who is a Farmer?</vt:lpstr>
      <vt:lpstr>Gender stereotypes exercise</vt:lpstr>
      <vt:lpstr>Gender stereotypes</vt:lpstr>
      <vt:lpstr>Stereotypes and prejudice</vt:lpstr>
      <vt:lpstr>Employee Introductions</vt:lpstr>
      <vt:lpstr>Quiz the employees</vt:lpstr>
      <vt:lpstr>PowerPoint Presentation</vt:lpstr>
      <vt:lpstr>PowerPoint Presentation</vt:lpstr>
      <vt:lpstr>Employees reveal their jobs</vt:lpstr>
      <vt:lpstr>Table group discussion - reviewing your choices?</vt:lpstr>
      <vt:lpstr>Choose your apprentice</vt:lpstr>
      <vt:lpstr>Choose your apprentice</vt:lpstr>
      <vt:lpstr>Choose your apprentice</vt:lpstr>
      <vt:lpstr>Choose your apprentice</vt:lpstr>
      <vt:lpstr>Choose your apprentice</vt:lpstr>
      <vt:lpstr>Choose your apprentice</vt:lpstr>
      <vt:lpstr>Choose your apprentice</vt:lpstr>
      <vt:lpstr>Choose your apprentice</vt:lpstr>
      <vt:lpstr>Who was your choice?</vt:lpstr>
      <vt:lpstr>Riddle</vt:lpstr>
      <vt:lpstr>Riddle</vt:lpstr>
      <vt:lpstr>Riddle - questions</vt:lpstr>
      <vt:lpstr>Riddle - answers</vt:lpstr>
      <vt:lpstr>What have we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Stereotypes</dc:title>
  <dc:creator>Anthea Marris</dc:creator>
  <cp:lastModifiedBy>Philippa Hartley</cp:lastModifiedBy>
  <cp:revision>23</cp:revision>
  <dcterms:created xsi:type="dcterms:W3CDTF">2017-06-01T14:22:09Z</dcterms:created>
  <dcterms:modified xsi:type="dcterms:W3CDTF">2021-11-23T11:56:27Z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0x01010046330508EED1774E83FAD29B4E5B1988</vt:lpwstr>
  </property>
  <property fmtid="{D5CDD505-2E9C-101B-9397-08002B2CF9AE}" pid="3" name="Order">
    <vt:r8>300</vt:r8>
  </property>
</Properties>
</file>