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98" r:id="rId5"/>
    <p:sldId id="315" r:id="rId6"/>
    <p:sldId id="316" r:id="rId7"/>
    <p:sldId id="317" r:id="rId8"/>
    <p:sldId id="300" r:id="rId9"/>
    <p:sldId id="314" r:id="rId10"/>
    <p:sldId id="312" r:id="rId11"/>
    <p:sldId id="325" r:id="rId12"/>
    <p:sldId id="324" r:id="rId13"/>
    <p:sldId id="323" r:id="rId14"/>
    <p:sldId id="319" r:id="rId15"/>
    <p:sldId id="320" r:id="rId16"/>
    <p:sldId id="29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57DA3F-8182-CBCF-BD8D-B6A4CC901D5A}" name="Willow Enis Race" initials="WER" userId="Willow Enis Race" providerId="None"/>
  <p188:author id="{E9F755E8-C69C-15A2-3AF6-C5DDE749CABA}" name="Willow Enis Race" initials="WR" userId="S::willow.enisrace@educationandemployers.org::780bfa56-4976-4856-bf1c-8bfc1bff39b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D2E76E-7934-4847-AF00-76FD6CADD7F6}" v="22" dt="2022-02-25T12:17:25.321"/>
    <p1510:client id="{B674F398-104D-030B-351C-F0D84A995DD7}" v="2" dt="2022-02-25T09:06:08.163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10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8FB15-C292-42BF-B70D-D4FDE8F71BAC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B9E94-F054-4E18-A778-08BC17B674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420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B9E94-F054-4E18-A778-08BC17B6740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77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/>
              <a:t>thinking positively </a:t>
            </a:r>
          </a:p>
          <a:p>
            <a:pPr lvl="0"/>
            <a:r>
              <a:rPr lang="en-GB"/>
              <a:t>confidence </a:t>
            </a:r>
          </a:p>
          <a:p>
            <a:pPr lvl="0"/>
            <a:r>
              <a:rPr lang="en-GB"/>
              <a:t>resilience </a:t>
            </a:r>
          </a:p>
          <a:p>
            <a:pPr lvl="0"/>
            <a:r>
              <a:rPr lang="en-GB"/>
              <a:t>independent learning </a:t>
            </a:r>
          </a:p>
          <a:p>
            <a:pPr lvl="0"/>
            <a:r>
              <a:rPr lang="en-GB"/>
              <a:t>being brave/taking chances</a:t>
            </a:r>
          </a:p>
          <a:p>
            <a:pPr lvl="0"/>
            <a:r>
              <a:rPr lang="en-GB"/>
              <a:t>being organised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B9E94-F054-4E18-A778-08BC17B6740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419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B9E94-F054-4E18-A778-08BC17B6740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440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B9E94-F054-4E18-A778-08BC17B6740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486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B9E94-F054-4E18-A778-08BC17B6740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17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grayling.com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C9560-0FBA-4AD1-B472-B721BF1D6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88B190-947E-4732-8466-194197CF3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8A7BD-A847-4D8B-9468-16CAEDB30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5130-CD55-47D0-A858-ACA0548202FF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88F33-4A3E-4004-8CCA-9ADC5554A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7BF34-9C80-4CEE-A9F0-AFC626175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1310-6982-45AE-A393-5E597F60E74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C0EA93-5AEA-4159-B3F3-AC61011735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69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4CEA13-21A8-45FB-912E-A094977821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3272"/>
            <a:ext cx="12192000" cy="186944"/>
          </a:xfrm>
          <a:prstGeom prst="rect">
            <a:avLst/>
          </a:prstGeom>
        </p:spPr>
      </p:pic>
      <p:pic>
        <p:nvPicPr>
          <p:cNvPr id="9" name="Picture 8" descr="Primary-Futures-logo-RGB.jpg">
            <a:extLst>
              <a:ext uri="{FF2B5EF4-FFF2-40B4-BE49-F238E27FC236}">
                <a16:creationId xmlns:a16="http://schemas.microsoft.com/office/drawing/2014/main" id="{8BE89106-491A-4AAB-9E07-0D19864636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363" y="279020"/>
            <a:ext cx="2054395" cy="962998"/>
          </a:xfrm>
          <a:prstGeom prst="rect">
            <a:avLst/>
          </a:prstGeom>
        </p:spPr>
      </p:pic>
      <p:pic>
        <p:nvPicPr>
          <p:cNvPr id="10" name="Picture 9" descr="Education-and-Employers-logo-RGB.jpg">
            <a:extLst>
              <a:ext uri="{FF2B5EF4-FFF2-40B4-BE49-F238E27FC236}">
                <a16:creationId xmlns:a16="http://schemas.microsoft.com/office/drawing/2014/main" id="{CBD58760-3173-40F1-AC76-CB68102CCC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" y="351345"/>
            <a:ext cx="2523710" cy="89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9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2C905-0D2F-44BF-877D-702A12E76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04087F-9536-4EB1-84AA-6A116AFCA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089F9-9769-4223-BA5B-943FCBFA1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5130-CD55-47D0-A858-ACA0548202FF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312DE-71F1-46E3-BBEF-B94637CFF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77873-F244-43EE-9158-8EAF9CFE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1310-6982-45AE-A393-5E597F60E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39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539002-D225-4F8F-BAB8-7B85E37F3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1D421-D1FD-49F7-BC8A-A008D3D4F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3929E-C67E-45E1-8D12-F22E00CEC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5130-CD55-47D0-A858-ACA0548202FF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52DF0-A26F-40ED-A288-4DC6999CE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04C76-E9D6-49A8-811E-2DF34E979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1310-6982-45AE-A393-5E597F60E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741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19058" y="238940"/>
            <a:ext cx="128278" cy="127001"/>
          </a:xfrm>
          <a:prstGeom prst="rect">
            <a:avLst/>
          </a:prstGeom>
        </p:spPr>
        <p:txBody>
          <a:bodyPr/>
          <a:lstStyle>
            <a:lvl1pPr>
              <a:defRPr sz="5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7" y="6513002"/>
            <a:ext cx="916272" cy="171987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info@grayling.com   |   www.grayling.com"/>
          <p:cNvSpPr txBox="1"/>
          <p:nvPr/>
        </p:nvSpPr>
        <p:spPr>
          <a:xfrm>
            <a:off x="4973373" y="6514149"/>
            <a:ext cx="2245255" cy="34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>
            <a:normAutofit/>
          </a:bodyPr>
          <a:lstStyle/>
          <a:p>
            <a:pPr algn="ctr" defTabSz="412750">
              <a:spcBef>
                <a:spcPts val="0"/>
              </a:spcBef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750" u="sng">
                <a:hlinkClick r:id="rId3"/>
              </a:rPr>
              <a:t>info@grayling.com</a:t>
            </a:r>
            <a:r>
              <a:rPr sz="750"/>
              <a:t>   |   www.grayling.com</a:t>
            </a:r>
          </a:p>
        </p:txBody>
      </p:sp>
      <p:sp>
        <p:nvSpPr>
          <p:cNvPr id="36" name="Line"/>
          <p:cNvSpPr/>
          <p:nvPr/>
        </p:nvSpPr>
        <p:spPr>
          <a:xfrm flipV="1">
            <a:off x="234441" y="3134143"/>
            <a:ext cx="1" cy="1764994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38" name="Ignite + Creative Champions"/>
          <p:cNvSpPr txBox="1"/>
          <p:nvPr/>
        </p:nvSpPr>
        <p:spPr>
          <a:xfrm>
            <a:off x="10571681" y="6422122"/>
            <a:ext cx="1467581" cy="175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2438338">
              <a:lnSpc>
                <a:spcPct val="90000"/>
              </a:lnSpc>
              <a:spcBef>
                <a:spcPts val="0"/>
              </a:spcBef>
              <a:defRPr sz="1800" b="1" spc="-53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7761" scaled="0"/>
                </a:gra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900"/>
              <a:t>Ignite + Creative Champions</a:t>
            </a:r>
          </a:p>
        </p:txBody>
      </p:sp>
    </p:spTree>
    <p:extLst>
      <p:ext uri="{BB962C8B-B14F-4D97-AF65-F5344CB8AC3E}">
        <p14:creationId xmlns:p14="http://schemas.microsoft.com/office/powerpoint/2010/main" val="11875757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F1512-F411-4B95-B041-EBF740FF6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A392C-BA73-47E2-9EF1-0F47436C1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4EA0C-3E0E-4040-A66C-760D36B75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5130-CD55-47D0-A858-ACA0548202FF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F2903-EDBF-4979-A454-32BA44BA9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D0924-968D-4F96-AFE6-756883C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1310-6982-45AE-A393-5E597F60E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73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B8B65-C681-41F5-A83F-5E99668D9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5A66B-D1BB-40AC-B85A-267C8D3C5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33531-755B-4EC4-A902-2266ABFD2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5130-CD55-47D0-A858-ACA0548202FF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95E4F-2198-488F-B46C-CB45CD2F7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5A857-6B1E-4A2C-A0B0-CA3D686B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1310-6982-45AE-A393-5E597F60E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70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ABDA-77B5-4D92-9A28-DBF6B4595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1BDF1-B70E-4BF9-B7CD-C142A551D2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AF095-49D8-4CF6-8F27-89F180E82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7304F-7B55-4B30-B5A6-FA5986468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5130-CD55-47D0-A858-ACA0548202FF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4EC5D-BB63-44BC-AC9B-538A2297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90C97-AF20-4D90-919A-F83B40555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1310-6982-45AE-A393-5E597F60E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0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6A542-C38E-43B6-807C-67980BD35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AFE92-88B3-47D0-9EF2-CA14E5F12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AB52F3-4CCA-425C-9374-4D5045ADB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CAF7F-5FC8-4A1C-A24A-3D809E77E5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2E6FAB-D4C8-4C16-B2F7-9C554621F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3D43EF-6B21-4BFE-9665-F8B5C69A8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5130-CD55-47D0-A858-ACA0548202FF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384AF7-1A3B-40D2-8532-DDC844483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BF4359-2349-437B-9CBE-BF23FED88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1310-6982-45AE-A393-5E597F60E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50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7761-758A-4BED-A2B4-FA5DADDE2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F17FCA-D8E2-4405-9907-DDA11868A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5130-CD55-47D0-A858-ACA0548202FF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887A2A-CD92-448B-9786-BE68FD354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5C2B7-1793-415D-86B3-2C9102E42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1310-6982-45AE-A393-5E597F60E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51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4D369F-F58E-4FDE-B4C2-BA5737E8A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5130-CD55-47D0-A858-ACA0548202FF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DDFF24-270B-44C8-A4B5-2A9ACE5C5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5590A-D612-491A-B3AF-E7C56D5CE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1310-6982-45AE-A393-5E597F60E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79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6AAEA-83B0-4B6B-9925-2B8FB9779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28DA6-F346-42B9-99E8-341AC1713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5350F-0015-4E24-BB6C-48DC8482C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B458D-D0B1-4A13-A61D-252F98FD6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5130-CD55-47D0-A858-ACA0548202FF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445E4-2095-4E2A-80EC-E6FDD44D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A20EE-D5BA-42BF-A8F8-06E13DEC5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1310-6982-45AE-A393-5E597F60E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66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C0794-56CC-4D3E-BD9D-04D4F190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D66E9F-ADF1-4F68-8C0B-2552D9DA4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88B56-D2E0-408F-A1A4-AD68D888B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1A0DE-FC17-437D-B197-FEB58FC65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5130-CD55-47D0-A858-ACA0548202FF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D470E-D828-4265-BC39-C80EDBCC3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2A1A6-DD05-4A35-9CFC-927AA94AE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1310-6982-45AE-A393-5E597F60E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72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B9CE8D-65D2-42BF-AEAF-82C52ACA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16F56-27BD-4A55-95B7-0829F3CD7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98CD6-8C0A-4A67-B7AA-74D37BE0AB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85130-CD55-47D0-A858-ACA0548202FF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0396-6C50-41DE-A008-B9195F37D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291CC-CE84-432D-B652-701E61F79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51310-6982-45AE-A393-5E597F60E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26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C3BA5F3-D651-4286-ACBE-7543FE611FA9}"/>
              </a:ext>
            </a:extLst>
          </p:cNvPr>
          <p:cNvSpPr/>
          <p:nvPr/>
        </p:nvSpPr>
        <p:spPr>
          <a:xfrm>
            <a:off x="413175" y="1506401"/>
            <a:ext cx="5335884" cy="4830604"/>
          </a:xfrm>
          <a:prstGeom prst="ellipse">
            <a:avLst/>
          </a:prstGeom>
          <a:solidFill>
            <a:schemeClr val="lt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95D8EDE-A87A-4707-A43A-9D9E0B4DD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1" y="208134"/>
            <a:ext cx="2498460" cy="1283209"/>
          </a:xfrm>
          <a:prstGeom prst="rect">
            <a:avLst/>
          </a:prstGeom>
        </p:spPr>
      </p:pic>
      <p:pic>
        <p:nvPicPr>
          <p:cNvPr id="8" name="Picture 7" descr="A picture containing food, plate&#10;&#10;Description automatically generated">
            <a:extLst>
              <a:ext uri="{FF2B5EF4-FFF2-40B4-BE49-F238E27FC236}">
                <a16:creationId xmlns:a16="http://schemas.microsoft.com/office/drawing/2014/main" id="{DB9EF23E-5D3D-488C-AFEC-8EC92BC44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9" y="208134"/>
            <a:ext cx="1992089" cy="1023137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1E94FE68-4C9A-415C-9C4F-FF522F09D23A}"/>
              </a:ext>
            </a:extLst>
          </p:cNvPr>
          <p:cNvSpPr txBox="1">
            <a:spLocks/>
          </p:cNvSpPr>
          <p:nvPr/>
        </p:nvSpPr>
        <p:spPr>
          <a:xfrm>
            <a:off x="600847" y="2170017"/>
            <a:ext cx="4907184" cy="2028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3600" b="1">
                <a:latin typeface="+mn-lt"/>
                <a:cs typeface="Calibri"/>
              </a:rPr>
              <a:t>’Making the Most of Transitions’ </a:t>
            </a:r>
            <a:br>
              <a:rPr lang="en-GB" sz="2800" b="1">
                <a:latin typeface="+mn-lt"/>
                <a:cs typeface="Calibri"/>
              </a:rPr>
            </a:br>
            <a:r>
              <a:rPr lang="en-GB" sz="2800" b="1">
                <a:latin typeface="+mn-lt"/>
                <a:cs typeface="Calibri"/>
              </a:rPr>
              <a:t>Classroom Chats at </a:t>
            </a:r>
          </a:p>
          <a:p>
            <a:pPr algn="ctr">
              <a:defRPr/>
            </a:pPr>
            <a:r>
              <a:rPr lang="en-GB" sz="2800" b="1">
                <a:latin typeface="+mn-lt"/>
                <a:cs typeface="Calibri"/>
              </a:rPr>
              <a:t>XX School</a:t>
            </a:r>
          </a:p>
        </p:txBody>
      </p:sp>
      <p:sp>
        <p:nvSpPr>
          <p:cNvPr id="10" name="Subtitle 6">
            <a:extLst>
              <a:ext uri="{FF2B5EF4-FFF2-40B4-BE49-F238E27FC236}">
                <a16:creationId xmlns:a16="http://schemas.microsoft.com/office/drawing/2014/main" id="{EC6DC8F1-EEA7-4BDD-BC1B-C7EE7C64CE98}"/>
              </a:ext>
            </a:extLst>
          </p:cNvPr>
          <p:cNvSpPr txBox="1">
            <a:spLocks/>
          </p:cNvSpPr>
          <p:nvPr/>
        </p:nvSpPr>
        <p:spPr>
          <a:xfrm>
            <a:off x="1397616" y="5360047"/>
            <a:ext cx="3367002" cy="461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GB" sz="2400" b="1" err="1"/>
              <a:t>www.primaryfutures.org</a:t>
            </a:r>
            <a:endParaRPr lang="en-GB" sz="2400" b="1"/>
          </a:p>
        </p:txBody>
      </p:sp>
      <p:pic>
        <p:nvPicPr>
          <p:cNvPr id="12" name="Picture 11" descr="A picture containing pool ball, pool table, gambling house, room&#10;&#10;Description automatically generated">
            <a:extLst>
              <a:ext uri="{FF2B5EF4-FFF2-40B4-BE49-F238E27FC236}">
                <a16:creationId xmlns:a16="http://schemas.microsoft.com/office/drawing/2014/main" id="{C4D1FE85-EC35-C149-B2C3-F4DC58EE4B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" r="86730"/>
          <a:stretch/>
        </p:blipFill>
        <p:spPr bwMode="auto">
          <a:xfrm>
            <a:off x="1012020" y="4079421"/>
            <a:ext cx="1062241" cy="14000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A picture containing pool ball, pool table, gambling house, room&#10;&#10;Description automatically generated">
            <a:extLst>
              <a:ext uri="{FF2B5EF4-FFF2-40B4-BE49-F238E27FC236}">
                <a16:creationId xmlns:a16="http://schemas.microsoft.com/office/drawing/2014/main" id="{A2EFBF88-AAB1-5441-A33B-CF48C5D320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5" r="38223"/>
          <a:stretch/>
        </p:blipFill>
        <p:spPr bwMode="auto">
          <a:xfrm>
            <a:off x="2485434" y="4048536"/>
            <a:ext cx="1256610" cy="15475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A picture containing pool ball, pool table, gambling house, room&#10;&#10;Description automatically generated">
            <a:extLst>
              <a:ext uri="{FF2B5EF4-FFF2-40B4-BE49-F238E27FC236}">
                <a16:creationId xmlns:a16="http://schemas.microsoft.com/office/drawing/2014/main" id="{9D6A753E-280A-1245-8A9B-A598C35D10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25" r="25285"/>
          <a:stretch/>
        </p:blipFill>
        <p:spPr bwMode="auto">
          <a:xfrm>
            <a:off x="4104773" y="4068908"/>
            <a:ext cx="1171132" cy="14636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020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331177" y="3449211"/>
            <a:ext cx="16488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+mn-lt"/>
            </a:endParaRPr>
          </a:p>
        </p:txBody>
      </p:sp>
      <p:sp>
        <p:nvSpPr>
          <p:cNvPr id="11" name="Subtitle 6"/>
          <p:cNvSpPr>
            <a:spLocks noGrp="1"/>
          </p:cNvSpPr>
          <p:nvPr>
            <p:ph type="subTitle" idx="1"/>
          </p:nvPr>
        </p:nvSpPr>
        <p:spPr>
          <a:xfrm>
            <a:off x="642996" y="5920066"/>
            <a:ext cx="10906008" cy="4972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b="1"/>
              <a:t>www.primaryfutures.org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F6BD7F-0A07-4321-B05E-572B4B39FB72}"/>
              </a:ext>
            </a:extLst>
          </p:cNvPr>
          <p:cNvSpPr txBox="1"/>
          <p:nvPr/>
        </p:nvSpPr>
        <p:spPr>
          <a:xfrm>
            <a:off x="3477802" y="831875"/>
            <a:ext cx="5054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>
                <a:solidFill>
                  <a:srgbClr val="7030A0"/>
                </a:solidFill>
              </a:rPr>
              <a:t>Meet Volunteer 3…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73DF7D-9A46-4928-95A8-AC894D193A8E}"/>
              </a:ext>
            </a:extLst>
          </p:cNvPr>
          <p:cNvSpPr txBox="1"/>
          <p:nvPr/>
        </p:nvSpPr>
        <p:spPr>
          <a:xfrm>
            <a:off x="1580508" y="1973940"/>
            <a:ext cx="9030984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5400" b="1">
                <a:solidFill>
                  <a:srgbClr val="0070C0"/>
                </a:solidFill>
              </a:rPr>
              <a:t>[Volunteer 3 name] is a... </a:t>
            </a:r>
            <a:br>
              <a:rPr lang="en-GB" sz="5400" b="1">
                <a:solidFill>
                  <a:srgbClr val="0070C0"/>
                </a:solidFill>
              </a:rPr>
            </a:br>
            <a:r>
              <a:rPr lang="en-GB" sz="5400" b="1">
                <a:solidFill>
                  <a:srgbClr val="0070C0"/>
                </a:solidFill>
              </a:rPr>
              <a:t>[insert job title]</a:t>
            </a:r>
          </a:p>
          <a:p>
            <a:pPr algn="ctr"/>
            <a:r>
              <a:rPr lang="en-GB" sz="5400" b="1">
                <a:solidFill>
                  <a:srgbClr val="0070C0"/>
                </a:solidFill>
              </a:rPr>
              <a:t>[insert organisation]</a:t>
            </a:r>
          </a:p>
          <a:p>
            <a:pPr algn="ctr"/>
            <a:r>
              <a:rPr lang="en-GB" sz="5400" b="1">
                <a:solidFill>
                  <a:srgbClr val="0070C0"/>
                </a:solidFill>
              </a:rPr>
              <a:t>[populate volunteer slides]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FDC61A-E9BC-104D-9A76-63F4897C2BC5}"/>
              </a:ext>
            </a:extLst>
          </p:cNvPr>
          <p:cNvSpPr/>
          <p:nvPr/>
        </p:nvSpPr>
        <p:spPr>
          <a:xfrm>
            <a:off x="0" y="224852"/>
            <a:ext cx="3492708" cy="116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547252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331177" y="3449211"/>
            <a:ext cx="16488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+mn-lt"/>
            </a:endParaRPr>
          </a:p>
        </p:txBody>
      </p:sp>
      <p:sp>
        <p:nvSpPr>
          <p:cNvPr id="11" name="Subtitle 6"/>
          <p:cNvSpPr>
            <a:spLocks noGrp="1"/>
          </p:cNvSpPr>
          <p:nvPr>
            <p:ph type="subTitle" idx="1"/>
          </p:nvPr>
        </p:nvSpPr>
        <p:spPr>
          <a:xfrm>
            <a:off x="642996" y="5920066"/>
            <a:ext cx="10906008" cy="4972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b="1"/>
              <a:t>www.primaryfutures.org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F6BD7F-0A07-4321-B05E-572B4B39FB72}"/>
              </a:ext>
            </a:extLst>
          </p:cNvPr>
          <p:cNvSpPr txBox="1"/>
          <p:nvPr/>
        </p:nvSpPr>
        <p:spPr>
          <a:xfrm>
            <a:off x="-31365" y="1038568"/>
            <a:ext cx="12068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>
                <a:solidFill>
                  <a:srgbClr val="7030A0"/>
                </a:solidFill>
              </a:rPr>
              <a:t>Time to reflect…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73DF7D-9A46-4928-95A8-AC894D193A8E}"/>
              </a:ext>
            </a:extLst>
          </p:cNvPr>
          <p:cNvSpPr txBox="1"/>
          <p:nvPr/>
        </p:nvSpPr>
        <p:spPr>
          <a:xfrm>
            <a:off x="1134681" y="1987192"/>
            <a:ext cx="104143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600" b="1">
                <a:solidFill>
                  <a:srgbClr val="0070C0"/>
                </a:solidFill>
              </a:rPr>
              <a:t>Volunteers</a:t>
            </a:r>
            <a:r>
              <a:rPr lang="en-GB" sz="3600">
                <a:solidFill>
                  <a:srgbClr val="0070C0"/>
                </a:solidFill>
              </a:rPr>
              <a:t>: What top tips or advice do you have for Year 6’s going to secondary school?</a:t>
            </a:r>
          </a:p>
          <a:p>
            <a:pPr lvl="0"/>
            <a:r>
              <a:rPr lang="en-GB" sz="3600">
                <a:solidFill>
                  <a:srgbClr val="0070C0"/>
                </a:solidFill>
              </a:rPr>
              <a:t>or </a:t>
            </a:r>
          </a:p>
          <a:p>
            <a:pPr lvl="0"/>
            <a:r>
              <a:rPr lang="en-GB" sz="3600">
                <a:solidFill>
                  <a:srgbClr val="0070C0"/>
                </a:solidFill>
              </a:rPr>
              <a:t>What do you wish you could tell your younger self?</a:t>
            </a:r>
          </a:p>
          <a:p>
            <a:pPr lvl="0"/>
            <a:endParaRPr lang="en-GB" sz="3600">
              <a:solidFill>
                <a:srgbClr val="0070C0"/>
              </a:solidFill>
            </a:endParaRPr>
          </a:p>
          <a:p>
            <a:pPr lvl="0"/>
            <a:r>
              <a:rPr lang="en-GB" sz="3600" b="1">
                <a:solidFill>
                  <a:srgbClr val="0070C0"/>
                </a:solidFill>
              </a:rPr>
              <a:t>Year 6</a:t>
            </a:r>
            <a:r>
              <a:rPr lang="en-GB" sz="3600">
                <a:solidFill>
                  <a:srgbClr val="0070C0"/>
                </a:solidFill>
              </a:rPr>
              <a:t>: What is one thing you have learnt or that you will take away from today’s session? </a:t>
            </a:r>
          </a:p>
        </p:txBody>
      </p:sp>
      <p:pic>
        <p:nvPicPr>
          <p:cNvPr id="8" name="Graphic 7" descr="Thought outline">
            <a:extLst>
              <a:ext uri="{FF2B5EF4-FFF2-40B4-BE49-F238E27FC236}">
                <a16:creationId xmlns:a16="http://schemas.microsoft.com/office/drawing/2014/main" id="{92FFD1D3-D8CF-AD45-82C4-48257075F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6395" y="440724"/>
            <a:ext cx="1520958" cy="15209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F775E19-B561-894F-AB6D-C5C47720529B}"/>
              </a:ext>
            </a:extLst>
          </p:cNvPr>
          <p:cNvSpPr/>
          <p:nvPr/>
        </p:nvSpPr>
        <p:spPr>
          <a:xfrm>
            <a:off x="0" y="224852"/>
            <a:ext cx="3492708" cy="116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63194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331177" y="3449211"/>
            <a:ext cx="16488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+mn-lt"/>
            </a:endParaRPr>
          </a:p>
        </p:txBody>
      </p:sp>
      <p:sp>
        <p:nvSpPr>
          <p:cNvPr id="11" name="Subtitle 6"/>
          <p:cNvSpPr>
            <a:spLocks noGrp="1"/>
          </p:cNvSpPr>
          <p:nvPr>
            <p:ph type="subTitle" idx="1"/>
          </p:nvPr>
        </p:nvSpPr>
        <p:spPr>
          <a:xfrm>
            <a:off x="642996" y="5920066"/>
            <a:ext cx="10906008" cy="4972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b="1"/>
              <a:t>www.primaryfutures.org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F6BD7F-0A07-4321-B05E-572B4B39FB72}"/>
              </a:ext>
            </a:extLst>
          </p:cNvPr>
          <p:cNvSpPr txBox="1"/>
          <p:nvPr/>
        </p:nvSpPr>
        <p:spPr>
          <a:xfrm>
            <a:off x="75191" y="1394085"/>
            <a:ext cx="120688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>
                <a:solidFill>
                  <a:srgbClr val="7030A0"/>
                </a:solidFill>
              </a:rPr>
              <a:t>Let’s revisit our top skills/qualities for successful transition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73DF7D-9A46-4928-95A8-AC894D193A8E}"/>
              </a:ext>
            </a:extLst>
          </p:cNvPr>
          <p:cNvSpPr txBox="1"/>
          <p:nvPr/>
        </p:nvSpPr>
        <p:spPr>
          <a:xfrm>
            <a:off x="1331177" y="3301701"/>
            <a:ext cx="95569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000">
                <a:solidFill>
                  <a:srgbClr val="0070C0"/>
                </a:solidFill>
              </a:rPr>
              <a:t>Year 6, choose one that is a strength and one you would like to get better at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5D61F8-C5CF-A046-96A9-605FE6702367}"/>
              </a:ext>
            </a:extLst>
          </p:cNvPr>
          <p:cNvSpPr/>
          <p:nvPr/>
        </p:nvSpPr>
        <p:spPr>
          <a:xfrm>
            <a:off x="0" y="224852"/>
            <a:ext cx="3492708" cy="116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135967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95D8EDE-A87A-4707-A43A-9D9E0B4DD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1" y="208134"/>
            <a:ext cx="2498460" cy="1283209"/>
          </a:xfrm>
          <a:prstGeom prst="rect">
            <a:avLst/>
          </a:prstGeom>
        </p:spPr>
      </p:pic>
      <p:pic>
        <p:nvPicPr>
          <p:cNvPr id="8" name="Picture 7" descr="A picture containing food, plate&#10;&#10;Description automatically generated">
            <a:extLst>
              <a:ext uri="{FF2B5EF4-FFF2-40B4-BE49-F238E27FC236}">
                <a16:creationId xmlns:a16="http://schemas.microsoft.com/office/drawing/2014/main" id="{DB9EF23E-5D3D-488C-AFEC-8EC92BC44E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9" y="208134"/>
            <a:ext cx="1992089" cy="1023137"/>
          </a:xfrm>
          <a:prstGeom prst="rect">
            <a:avLst/>
          </a:prstGeom>
        </p:spPr>
      </p:pic>
      <p:sp>
        <p:nvSpPr>
          <p:cNvPr id="12" name="Subtitle 6">
            <a:extLst>
              <a:ext uri="{FF2B5EF4-FFF2-40B4-BE49-F238E27FC236}">
                <a16:creationId xmlns:a16="http://schemas.microsoft.com/office/drawing/2014/main" id="{84AD8823-2172-4F42-8954-1A0F2ECB917B}"/>
              </a:ext>
            </a:extLst>
          </p:cNvPr>
          <p:cNvSpPr txBox="1">
            <a:spLocks/>
          </p:cNvSpPr>
          <p:nvPr/>
        </p:nvSpPr>
        <p:spPr>
          <a:xfrm>
            <a:off x="4229468" y="5632030"/>
            <a:ext cx="3733061" cy="4972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GB" b="1" err="1"/>
              <a:t>www.primaryfutures.org</a:t>
            </a:r>
            <a:endParaRPr lang="en-GB" b="1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AD03C4E-876C-416C-8237-740118AA442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7" t="27595" r="6469" b="45650"/>
          <a:stretch/>
        </p:blipFill>
        <p:spPr>
          <a:xfrm>
            <a:off x="3623928" y="1350334"/>
            <a:ext cx="4944139" cy="415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80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331177" y="3449211"/>
            <a:ext cx="16488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+mn-lt"/>
            </a:endParaRPr>
          </a:p>
        </p:txBody>
      </p:sp>
      <p:sp>
        <p:nvSpPr>
          <p:cNvPr id="11" name="Subtitle 6"/>
          <p:cNvSpPr>
            <a:spLocks noGrp="1"/>
          </p:cNvSpPr>
          <p:nvPr>
            <p:ph type="subTitle" idx="1"/>
          </p:nvPr>
        </p:nvSpPr>
        <p:spPr>
          <a:xfrm>
            <a:off x="642996" y="6030878"/>
            <a:ext cx="10906008" cy="4972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b="1"/>
              <a:t>www.primaryfutures.org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F6BD7F-0A07-4321-B05E-572B4B39FB72}"/>
              </a:ext>
            </a:extLst>
          </p:cNvPr>
          <p:cNvSpPr txBox="1"/>
          <p:nvPr/>
        </p:nvSpPr>
        <p:spPr>
          <a:xfrm>
            <a:off x="2980031" y="1255408"/>
            <a:ext cx="5643412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800">
                <a:solidFill>
                  <a:srgbClr val="7030A0"/>
                </a:solidFill>
                <a:cs typeface="Arial"/>
              </a:rPr>
              <a:t>Ice-breaker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085A6-07EC-47FC-A2CD-957E18653B29}"/>
              </a:ext>
            </a:extLst>
          </p:cNvPr>
          <p:cNvSpPr txBox="1"/>
          <p:nvPr/>
        </p:nvSpPr>
        <p:spPr>
          <a:xfrm>
            <a:off x="1331177" y="2427519"/>
            <a:ext cx="9703657" cy="20774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800" b="1">
                <a:solidFill>
                  <a:srgbClr val="0070C0"/>
                </a:solidFill>
                <a:cs typeface="Arial"/>
              </a:rPr>
              <a:t>What skills or qualities are important for making successful transitions?</a:t>
            </a:r>
          </a:p>
          <a:p>
            <a:pPr algn="ctr"/>
            <a:endParaRPr lang="en-GB" sz="3300">
              <a:solidFill>
                <a:srgbClr val="00B050"/>
              </a:solidFill>
              <a:cs typeface="Arial"/>
            </a:endParaRPr>
          </a:p>
        </p:txBody>
      </p:sp>
      <p:pic>
        <p:nvPicPr>
          <p:cNvPr id="6" name="Graphic 5" descr="Aspiration with solid fill">
            <a:extLst>
              <a:ext uri="{FF2B5EF4-FFF2-40B4-BE49-F238E27FC236}">
                <a16:creationId xmlns:a16="http://schemas.microsoft.com/office/drawing/2014/main" id="{F71227C9-DA3E-8849-90E2-5553030D7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9076" y="4290089"/>
            <a:ext cx="1496518" cy="149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02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331177" y="3449211"/>
            <a:ext cx="16488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+mn-lt"/>
            </a:endParaRPr>
          </a:p>
        </p:txBody>
      </p:sp>
      <p:sp>
        <p:nvSpPr>
          <p:cNvPr id="11" name="Subtitle 6"/>
          <p:cNvSpPr>
            <a:spLocks noGrp="1"/>
          </p:cNvSpPr>
          <p:nvPr>
            <p:ph type="subTitle" idx="1"/>
          </p:nvPr>
        </p:nvSpPr>
        <p:spPr>
          <a:xfrm>
            <a:off x="642996" y="6030878"/>
            <a:ext cx="10906008" cy="4972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b="1" err="1"/>
              <a:t>www.primaryfutures.org</a:t>
            </a:r>
            <a:endParaRPr lang="en-GB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085A6-07EC-47FC-A2CD-957E18653B29}"/>
              </a:ext>
            </a:extLst>
          </p:cNvPr>
          <p:cNvSpPr txBox="1"/>
          <p:nvPr/>
        </p:nvSpPr>
        <p:spPr>
          <a:xfrm>
            <a:off x="404735" y="1982450"/>
            <a:ext cx="10643016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400" b="1">
                <a:solidFill>
                  <a:srgbClr val="0070C0"/>
                </a:solidFill>
                <a:cs typeface="Arial"/>
              </a:rPr>
              <a:t>Choose your top 3 skills and qualities and rank them in order of importance for you. </a:t>
            </a:r>
          </a:p>
        </p:txBody>
      </p:sp>
      <p:pic>
        <p:nvPicPr>
          <p:cNvPr id="3" name="Graphic 2" descr="Priorities outline">
            <a:extLst>
              <a:ext uri="{FF2B5EF4-FFF2-40B4-BE49-F238E27FC236}">
                <a16:creationId xmlns:a16="http://schemas.microsoft.com/office/drawing/2014/main" id="{DEE849BA-3AB5-0B48-B44F-E10A6F15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4604" y="2248525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C02279D-76DC-0241-8418-13C77ADB82FC}"/>
              </a:ext>
            </a:extLst>
          </p:cNvPr>
          <p:cNvSpPr txBox="1"/>
          <p:nvPr/>
        </p:nvSpPr>
        <p:spPr>
          <a:xfrm>
            <a:off x="642996" y="3724803"/>
            <a:ext cx="3325831" cy="6045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>
                <a:solidFill>
                  <a:srgbClr val="7030A0"/>
                </a:solidFill>
                <a:cs typeface="Arial"/>
              </a:rPr>
              <a:t>confidence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24342B-301D-6442-9B39-DF1E9E9CFC2D}"/>
              </a:ext>
            </a:extLst>
          </p:cNvPr>
          <p:cNvSpPr/>
          <p:nvPr/>
        </p:nvSpPr>
        <p:spPr>
          <a:xfrm>
            <a:off x="0" y="224852"/>
            <a:ext cx="3492708" cy="116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3D80D9-C7D0-DC47-9E08-4BF005F0FED5}"/>
              </a:ext>
            </a:extLst>
          </p:cNvPr>
          <p:cNvSpPr txBox="1"/>
          <p:nvPr/>
        </p:nvSpPr>
        <p:spPr>
          <a:xfrm>
            <a:off x="7391144" y="4971242"/>
            <a:ext cx="435666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>
                <a:solidFill>
                  <a:srgbClr val="7030A0"/>
                </a:solidFill>
                <a:cs typeface="Arial"/>
              </a:rPr>
              <a:t>independent learning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C0418D-DFC7-964E-A0DE-36DF04B2359B}"/>
              </a:ext>
            </a:extLst>
          </p:cNvPr>
          <p:cNvSpPr txBox="1"/>
          <p:nvPr/>
        </p:nvSpPr>
        <p:spPr>
          <a:xfrm>
            <a:off x="5200593" y="915069"/>
            <a:ext cx="3325831" cy="6045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>
                <a:solidFill>
                  <a:srgbClr val="7030A0"/>
                </a:solidFill>
                <a:cs typeface="Arial"/>
              </a:rPr>
              <a:t>thinking positively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3F3BD0-432C-8E44-AA0B-1D5EEA766FE4}"/>
              </a:ext>
            </a:extLst>
          </p:cNvPr>
          <p:cNvSpPr txBox="1"/>
          <p:nvPr/>
        </p:nvSpPr>
        <p:spPr>
          <a:xfrm>
            <a:off x="5200594" y="3891862"/>
            <a:ext cx="3325831" cy="6045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>
                <a:solidFill>
                  <a:srgbClr val="7030A0"/>
                </a:solidFill>
                <a:cs typeface="Arial"/>
              </a:rPr>
              <a:t>resilience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D3FB1E-A677-1C4F-9EFB-D142971B5BF6}"/>
              </a:ext>
            </a:extLst>
          </p:cNvPr>
          <p:cNvSpPr txBox="1"/>
          <p:nvPr/>
        </p:nvSpPr>
        <p:spPr>
          <a:xfrm>
            <a:off x="748994" y="4971242"/>
            <a:ext cx="4977249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>
                <a:solidFill>
                  <a:srgbClr val="7030A0"/>
                </a:solidFill>
                <a:cs typeface="Arial"/>
              </a:rPr>
              <a:t>being brave/taking chances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DE901C-8E88-C14F-8C10-6C2C93D0BAA6}"/>
              </a:ext>
            </a:extLst>
          </p:cNvPr>
          <p:cNvSpPr txBox="1"/>
          <p:nvPr/>
        </p:nvSpPr>
        <p:spPr>
          <a:xfrm>
            <a:off x="748994" y="909070"/>
            <a:ext cx="3325831" cy="6045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>
                <a:solidFill>
                  <a:srgbClr val="7030A0"/>
                </a:solidFill>
                <a:cs typeface="Arial"/>
              </a:rPr>
              <a:t>being organised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46B250C-4EAC-4344-B3C4-A7EADA82DD8E}"/>
              </a:ext>
            </a:extLst>
          </p:cNvPr>
          <p:cNvSpPr txBox="1"/>
          <p:nvPr/>
        </p:nvSpPr>
        <p:spPr>
          <a:xfrm>
            <a:off x="8223175" y="3589602"/>
            <a:ext cx="3325831" cy="6045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>
                <a:solidFill>
                  <a:srgbClr val="7030A0"/>
                </a:solidFill>
                <a:cs typeface="Arial"/>
              </a:rPr>
              <a:t>adaptability</a:t>
            </a:r>
          </a:p>
        </p:txBody>
      </p:sp>
    </p:spTree>
    <p:extLst>
      <p:ext uri="{BB962C8B-B14F-4D97-AF65-F5344CB8AC3E}">
        <p14:creationId xmlns:p14="http://schemas.microsoft.com/office/powerpoint/2010/main" val="3448844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331177" y="3449211"/>
            <a:ext cx="16488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+mn-lt"/>
            </a:endParaRPr>
          </a:p>
        </p:txBody>
      </p:sp>
      <p:sp>
        <p:nvSpPr>
          <p:cNvPr id="11" name="Subtitle 6"/>
          <p:cNvSpPr>
            <a:spLocks noGrp="1"/>
          </p:cNvSpPr>
          <p:nvPr>
            <p:ph type="subTitle" idx="1"/>
          </p:nvPr>
        </p:nvSpPr>
        <p:spPr>
          <a:xfrm>
            <a:off x="642996" y="6030878"/>
            <a:ext cx="10906008" cy="4972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b="1" dirty="0"/>
              <a:t>www.primaryfutures.org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F6BD7F-0A07-4321-B05E-572B4B39FB72}"/>
              </a:ext>
            </a:extLst>
          </p:cNvPr>
          <p:cNvSpPr txBox="1"/>
          <p:nvPr/>
        </p:nvSpPr>
        <p:spPr>
          <a:xfrm>
            <a:off x="408503" y="1594710"/>
            <a:ext cx="11549004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800">
                <a:solidFill>
                  <a:srgbClr val="7030A0"/>
                </a:solidFill>
                <a:cs typeface="Arial"/>
              </a:rPr>
              <a:t>Meet our volunteers from the world of work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085A6-07EC-47FC-A2CD-957E18653B29}"/>
              </a:ext>
            </a:extLst>
          </p:cNvPr>
          <p:cNvSpPr txBox="1"/>
          <p:nvPr/>
        </p:nvSpPr>
        <p:spPr>
          <a:xfrm>
            <a:off x="1331177" y="2704909"/>
            <a:ext cx="9703657" cy="28007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400" b="1">
                <a:solidFill>
                  <a:srgbClr val="0070C0"/>
                </a:solidFill>
                <a:cs typeface="Arial"/>
              </a:rPr>
              <a:t>Volunteers: </a:t>
            </a:r>
            <a:br>
              <a:rPr lang="en-GB" sz="4400" b="1">
                <a:solidFill>
                  <a:srgbClr val="0070C0"/>
                </a:solidFill>
                <a:cs typeface="Arial"/>
              </a:rPr>
            </a:br>
            <a:r>
              <a:rPr lang="en-GB" sz="4400">
                <a:solidFill>
                  <a:srgbClr val="0070C0"/>
                </a:solidFill>
                <a:cs typeface="Arial"/>
              </a:rPr>
              <a:t>What are your top 3?</a:t>
            </a:r>
          </a:p>
          <a:p>
            <a:pPr algn="ctr"/>
            <a:r>
              <a:rPr lang="en-GB" sz="4400">
                <a:solidFill>
                  <a:srgbClr val="0070C0"/>
                </a:solidFill>
                <a:cs typeface="Arial"/>
              </a:rPr>
              <a:t>Which skill or quality is a strength?  Which still needs developing?</a:t>
            </a:r>
            <a:endParaRPr lang="en-GB" sz="3300">
              <a:solidFill>
                <a:srgbClr val="0070C0"/>
              </a:solidFill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5EE607-3D41-ED42-AE88-56CF01D540E7}"/>
              </a:ext>
            </a:extLst>
          </p:cNvPr>
          <p:cNvSpPr/>
          <p:nvPr/>
        </p:nvSpPr>
        <p:spPr>
          <a:xfrm>
            <a:off x="0" y="224852"/>
            <a:ext cx="3492708" cy="116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14187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331177" y="3449211"/>
            <a:ext cx="16488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+mn-lt"/>
            </a:endParaRPr>
          </a:p>
        </p:txBody>
      </p:sp>
      <p:sp>
        <p:nvSpPr>
          <p:cNvPr id="11" name="Subtitle 6"/>
          <p:cNvSpPr>
            <a:spLocks noGrp="1"/>
          </p:cNvSpPr>
          <p:nvPr>
            <p:ph type="subTitle" idx="1"/>
          </p:nvPr>
        </p:nvSpPr>
        <p:spPr>
          <a:xfrm>
            <a:off x="642996" y="5920066"/>
            <a:ext cx="10906008" cy="4972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b="1"/>
              <a:t>www.primaryfutures.org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9CED2A-3D07-4343-A9F4-A4655764629A}"/>
              </a:ext>
            </a:extLst>
          </p:cNvPr>
          <p:cNvSpPr txBox="1"/>
          <p:nvPr/>
        </p:nvSpPr>
        <p:spPr>
          <a:xfrm>
            <a:off x="493160" y="1614336"/>
            <a:ext cx="7572053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en-GB" sz="2000" b="1"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F6BD7F-0A07-4321-B05E-572B4B39FB72}"/>
              </a:ext>
            </a:extLst>
          </p:cNvPr>
          <p:cNvSpPr txBox="1"/>
          <p:nvPr/>
        </p:nvSpPr>
        <p:spPr>
          <a:xfrm>
            <a:off x="3023465" y="1491386"/>
            <a:ext cx="6145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rgbClr val="7030A0"/>
                </a:solidFill>
                <a:cs typeface="Arial" panose="020B0604020202020204" pitchFamily="34" charset="0"/>
              </a:rPr>
              <a:t>Today’s Classroom Chats 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C2B062-28C6-421D-8134-FD0D03D8161A}"/>
              </a:ext>
            </a:extLst>
          </p:cNvPr>
          <p:cNvSpPr txBox="1"/>
          <p:nvPr/>
        </p:nvSpPr>
        <p:spPr>
          <a:xfrm>
            <a:off x="742445" y="4441815"/>
            <a:ext cx="2788394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800" b="1" i="1">
                <a:solidFill>
                  <a:srgbClr val="0070C0"/>
                </a:solidFill>
                <a:cs typeface="Arial"/>
              </a:rPr>
              <a:t>Listen to the volunteers</a:t>
            </a:r>
            <a:endParaRPr lang="en-US" sz="1600" i="1">
              <a:solidFill>
                <a:srgbClr val="0070C0"/>
              </a:solidFill>
              <a:cs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96C683-760A-43E9-B835-75741D863C98}"/>
              </a:ext>
            </a:extLst>
          </p:cNvPr>
          <p:cNvSpPr txBox="1"/>
          <p:nvPr/>
        </p:nvSpPr>
        <p:spPr>
          <a:xfrm>
            <a:off x="4813268" y="4584420"/>
            <a:ext cx="2415559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800" b="1" i="1">
                <a:solidFill>
                  <a:srgbClr val="0070C0"/>
                </a:solidFill>
                <a:cs typeface="Arial"/>
              </a:rPr>
              <a:t>Ask questions</a:t>
            </a:r>
            <a:endParaRPr lang="en-US" sz="1600" i="1">
              <a:solidFill>
                <a:srgbClr val="0070C0"/>
              </a:solidFill>
              <a:cs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7F5203-1843-BE4D-97C9-FDFAD7EB9323}"/>
              </a:ext>
            </a:extLst>
          </p:cNvPr>
          <p:cNvSpPr/>
          <p:nvPr/>
        </p:nvSpPr>
        <p:spPr>
          <a:xfrm>
            <a:off x="0" y="224852"/>
            <a:ext cx="3492708" cy="116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9" name="Graphic 8" descr="Ear outline">
            <a:extLst>
              <a:ext uri="{FF2B5EF4-FFF2-40B4-BE49-F238E27FC236}">
                <a16:creationId xmlns:a16="http://schemas.microsoft.com/office/drawing/2014/main" id="{CBD04FCA-9537-944A-956E-947F966BE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8404" y="2307451"/>
            <a:ext cx="1520958" cy="1520958"/>
          </a:xfrm>
          <a:prstGeom prst="rect">
            <a:avLst/>
          </a:prstGeom>
        </p:spPr>
      </p:pic>
      <p:pic>
        <p:nvPicPr>
          <p:cNvPr id="16" name="Graphic 15" descr="Thought outline">
            <a:extLst>
              <a:ext uri="{FF2B5EF4-FFF2-40B4-BE49-F238E27FC236}">
                <a16:creationId xmlns:a16="http://schemas.microsoft.com/office/drawing/2014/main" id="{913CADA0-D605-1141-BCF7-57B122D468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18951" y="2251035"/>
            <a:ext cx="1520958" cy="1520958"/>
          </a:xfrm>
          <a:prstGeom prst="rect">
            <a:avLst/>
          </a:prstGeom>
        </p:spPr>
      </p:pic>
      <p:pic>
        <p:nvPicPr>
          <p:cNvPr id="18" name="Graphic 17" descr="Help outline">
            <a:extLst>
              <a:ext uri="{FF2B5EF4-FFF2-40B4-BE49-F238E27FC236}">
                <a16:creationId xmlns:a16="http://schemas.microsoft.com/office/drawing/2014/main" id="{9DB3FE0A-575A-6444-B84C-80CD417D6E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35521" y="2347866"/>
            <a:ext cx="1520958" cy="152095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400F253-0B80-514E-AA14-E5483D40138A}"/>
              </a:ext>
            </a:extLst>
          </p:cNvPr>
          <p:cNvSpPr txBox="1"/>
          <p:nvPr/>
        </p:nvSpPr>
        <p:spPr>
          <a:xfrm>
            <a:off x="8511256" y="4520230"/>
            <a:ext cx="2415559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800" b="1" i="1">
                <a:solidFill>
                  <a:srgbClr val="0070C0"/>
                </a:solidFill>
                <a:cs typeface="Arial"/>
              </a:rPr>
              <a:t>Reflect on learnings </a:t>
            </a:r>
            <a:endParaRPr lang="en-US" sz="1600" i="1">
              <a:solidFill>
                <a:srgbClr val="0070C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4445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331177" y="3449211"/>
            <a:ext cx="16488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+mn-lt"/>
            </a:endParaRPr>
          </a:p>
        </p:txBody>
      </p:sp>
      <p:sp>
        <p:nvSpPr>
          <p:cNvPr id="11" name="Subtitle 6"/>
          <p:cNvSpPr>
            <a:spLocks noGrp="1"/>
          </p:cNvSpPr>
          <p:nvPr>
            <p:ph type="subTitle" idx="1"/>
          </p:nvPr>
        </p:nvSpPr>
        <p:spPr>
          <a:xfrm>
            <a:off x="642996" y="5920066"/>
            <a:ext cx="10906008" cy="4972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b="1"/>
              <a:t>www.primaryfutures.org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F6BD7F-0A07-4321-B05E-572B4B39FB72}"/>
              </a:ext>
            </a:extLst>
          </p:cNvPr>
          <p:cNvSpPr txBox="1"/>
          <p:nvPr/>
        </p:nvSpPr>
        <p:spPr>
          <a:xfrm>
            <a:off x="3477802" y="831875"/>
            <a:ext cx="5054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>
                <a:solidFill>
                  <a:srgbClr val="7030A0"/>
                </a:solidFill>
              </a:rPr>
              <a:t>Meet Volunteer 1…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73DF7D-9A46-4928-95A8-AC894D193A8E}"/>
              </a:ext>
            </a:extLst>
          </p:cNvPr>
          <p:cNvSpPr txBox="1"/>
          <p:nvPr/>
        </p:nvSpPr>
        <p:spPr>
          <a:xfrm>
            <a:off x="1580508" y="1973940"/>
            <a:ext cx="9030984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5400" b="1">
                <a:solidFill>
                  <a:srgbClr val="0070C0"/>
                </a:solidFill>
              </a:rPr>
              <a:t>[Volunteer 1 name] is a... </a:t>
            </a:r>
            <a:br>
              <a:rPr lang="en-GB" sz="5400" b="1">
                <a:solidFill>
                  <a:srgbClr val="0070C0"/>
                </a:solidFill>
              </a:rPr>
            </a:br>
            <a:r>
              <a:rPr lang="en-GB" sz="5400" b="1">
                <a:solidFill>
                  <a:srgbClr val="0070C0"/>
                </a:solidFill>
              </a:rPr>
              <a:t>[insert job title]</a:t>
            </a:r>
          </a:p>
          <a:p>
            <a:pPr algn="ctr"/>
            <a:r>
              <a:rPr lang="en-GB" sz="5400" b="1">
                <a:solidFill>
                  <a:srgbClr val="0070C0"/>
                </a:solidFill>
              </a:rPr>
              <a:t>[insert organisation]</a:t>
            </a:r>
          </a:p>
          <a:p>
            <a:pPr algn="ctr"/>
            <a:r>
              <a:rPr lang="en-GB" sz="5400" b="1">
                <a:solidFill>
                  <a:srgbClr val="0070C0"/>
                </a:solidFill>
              </a:rPr>
              <a:t>[populate volunteer slides]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FDC61A-E9BC-104D-9A76-63F4897C2BC5}"/>
              </a:ext>
            </a:extLst>
          </p:cNvPr>
          <p:cNvSpPr/>
          <p:nvPr/>
        </p:nvSpPr>
        <p:spPr>
          <a:xfrm>
            <a:off x="0" y="224852"/>
            <a:ext cx="3492708" cy="116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203315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331177" y="3449211"/>
            <a:ext cx="16488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+mn-lt"/>
            </a:endParaRPr>
          </a:p>
        </p:txBody>
      </p:sp>
      <p:sp>
        <p:nvSpPr>
          <p:cNvPr id="11" name="Subtitle 6"/>
          <p:cNvSpPr>
            <a:spLocks noGrp="1"/>
          </p:cNvSpPr>
          <p:nvPr>
            <p:ph type="subTitle" idx="1"/>
          </p:nvPr>
        </p:nvSpPr>
        <p:spPr>
          <a:xfrm>
            <a:off x="642996" y="5920066"/>
            <a:ext cx="10906008" cy="4972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b="1"/>
              <a:t>www.primaryfutures.org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F6BD7F-0A07-4321-B05E-572B4B39FB72}"/>
              </a:ext>
            </a:extLst>
          </p:cNvPr>
          <p:cNvSpPr txBox="1"/>
          <p:nvPr/>
        </p:nvSpPr>
        <p:spPr>
          <a:xfrm>
            <a:off x="123114" y="1231665"/>
            <a:ext cx="12068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>
                <a:solidFill>
                  <a:srgbClr val="7030A0"/>
                </a:solidFill>
              </a:rPr>
              <a:t>Questions about transitions [choose 2-3]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73DF7D-9A46-4928-95A8-AC894D193A8E}"/>
              </a:ext>
            </a:extLst>
          </p:cNvPr>
          <p:cNvSpPr txBox="1"/>
          <p:nvPr/>
        </p:nvSpPr>
        <p:spPr>
          <a:xfrm>
            <a:off x="642996" y="2187940"/>
            <a:ext cx="11549004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070C0"/>
                </a:solidFill>
              </a:rPr>
              <a:t>Did you choose to make a change or did it happen to you?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070C0"/>
                </a:solidFill>
              </a:rPr>
              <a:t>What feelings did you experience going through your transition?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070C0"/>
                </a:solidFill>
              </a:rPr>
              <a:t>What did you learn from it? 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070C0"/>
                </a:solidFill>
              </a:rPr>
              <a:t>Why did you choose the top 3 skills/qualities you did from the ice breaker?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070C0"/>
                </a:solidFill>
              </a:rPr>
              <a:t>Which of these have been useful for the rest of your career?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163629-E742-CB48-8BDC-C4DEB44246C8}"/>
              </a:ext>
            </a:extLst>
          </p:cNvPr>
          <p:cNvSpPr/>
          <p:nvPr/>
        </p:nvSpPr>
        <p:spPr>
          <a:xfrm>
            <a:off x="0" y="224852"/>
            <a:ext cx="3492708" cy="116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9" name="Graphic 8" descr="Aspiration with solid fill">
            <a:extLst>
              <a:ext uri="{FF2B5EF4-FFF2-40B4-BE49-F238E27FC236}">
                <a16:creationId xmlns:a16="http://schemas.microsoft.com/office/drawing/2014/main" id="{9D1EB20C-B324-2B41-B94F-95F5FE549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0623" y="4696855"/>
            <a:ext cx="1496518" cy="149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43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331177" y="3449211"/>
            <a:ext cx="16488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+mn-lt"/>
            </a:endParaRPr>
          </a:p>
        </p:txBody>
      </p:sp>
      <p:sp>
        <p:nvSpPr>
          <p:cNvPr id="11" name="Subtitle 6"/>
          <p:cNvSpPr>
            <a:spLocks noGrp="1"/>
          </p:cNvSpPr>
          <p:nvPr>
            <p:ph type="subTitle" idx="1"/>
          </p:nvPr>
        </p:nvSpPr>
        <p:spPr>
          <a:xfrm>
            <a:off x="642996" y="5920066"/>
            <a:ext cx="10906008" cy="4972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b="1"/>
              <a:t>www.primaryfutures.org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F6BD7F-0A07-4321-B05E-572B4B39FB72}"/>
              </a:ext>
            </a:extLst>
          </p:cNvPr>
          <p:cNvSpPr txBox="1"/>
          <p:nvPr/>
        </p:nvSpPr>
        <p:spPr>
          <a:xfrm>
            <a:off x="61557" y="1469036"/>
            <a:ext cx="12068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rgbClr val="7030A0"/>
                </a:solidFill>
              </a:rPr>
              <a:t>What else would you like to know about their job?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73DF7D-9A46-4928-95A8-AC894D193A8E}"/>
              </a:ext>
            </a:extLst>
          </p:cNvPr>
          <p:cNvSpPr txBox="1"/>
          <p:nvPr/>
        </p:nvSpPr>
        <p:spPr>
          <a:xfrm>
            <a:off x="1118475" y="2364044"/>
            <a:ext cx="11549004" cy="334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3200">
                <a:solidFill>
                  <a:srgbClr val="0070C0"/>
                </a:solidFill>
              </a:rPr>
              <a:t>Here are some examples…but you can come up with your own!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070C0"/>
                </a:solidFill>
              </a:rPr>
              <a:t>What did you want to do when you were younger?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070C0"/>
                </a:solidFill>
              </a:rPr>
              <a:t>What’s your favourite thing about your job?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070C0"/>
                </a:solidFill>
              </a:rPr>
              <a:t>What’s the most challenging thing about your job?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070C0"/>
                </a:solidFill>
              </a:rPr>
              <a:t>What school subjects do you use in your work? </a:t>
            </a:r>
            <a:endParaRPr lang="en-GB" sz="4400">
              <a:solidFill>
                <a:srgbClr val="0070C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163629-E742-CB48-8BDC-C4DEB44246C8}"/>
              </a:ext>
            </a:extLst>
          </p:cNvPr>
          <p:cNvSpPr/>
          <p:nvPr/>
        </p:nvSpPr>
        <p:spPr>
          <a:xfrm>
            <a:off x="0" y="224852"/>
            <a:ext cx="3492708" cy="116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9" name="Graphic 8" descr="Aspiration with solid fill">
            <a:extLst>
              <a:ext uri="{FF2B5EF4-FFF2-40B4-BE49-F238E27FC236}">
                <a16:creationId xmlns:a16="http://schemas.microsoft.com/office/drawing/2014/main" id="{9D1EB20C-B324-2B41-B94F-95F5FE549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25387" y="4318979"/>
            <a:ext cx="1496518" cy="1496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428628-3726-8042-8DAA-014BBF844D0F}"/>
              </a:ext>
            </a:extLst>
          </p:cNvPr>
          <p:cNvSpPr txBox="1"/>
          <p:nvPr/>
        </p:nvSpPr>
        <p:spPr>
          <a:xfrm>
            <a:off x="3679108" y="701430"/>
            <a:ext cx="3213869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800" b="1" i="1">
                <a:solidFill>
                  <a:srgbClr val="0070C0"/>
                </a:solidFill>
                <a:cs typeface="Arial"/>
              </a:rPr>
              <a:t>Ask your questions</a:t>
            </a:r>
            <a:endParaRPr lang="en-US" sz="1600" i="1">
              <a:solidFill>
                <a:srgbClr val="0070C0"/>
              </a:solidFill>
              <a:cs typeface="Calibri" panose="020F0502020204030204"/>
            </a:endParaRPr>
          </a:p>
        </p:txBody>
      </p:sp>
      <p:pic>
        <p:nvPicPr>
          <p:cNvPr id="13" name="Graphic 12" descr="Help outline">
            <a:extLst>
              <a:ext uri="{FF2B5EF4-FFF2-40B4-BE49-F238E27FC236}">
                <a16:creationId xmlns:a16="http://schemas.microsoft.com/office/drawing/2014/main" id="{9F58F248-86C0-6E46-B5D5-8F9AD1575B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79312" y="453196"/>
            <a:ext cx="930368" cy="93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26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331177" y="3449211"/>
            <a:ext cx="16488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+mn-lt"/>
            </a:endParaRPr>
          </a:p>
        </p:txBody>
      </p:sp>
      <p:sp>
        <p:nvSpPr>
          <p:cNvPr id="11" name="Subtitle 6"/>
          <p:cNvSpPr>
            <a:spLocks noGrp="1"/>
          </p:cNvSpPr>
          <p:nvPr>
            <p:ph type="subTitle" idx="1"/>
          </p:nvPr>
        </p:nvSpPr>
        <p:spPr>
          <a:xfrm>
            <a:off x="642996" y="5920066"/>
            <a:ext cx="10906008" cy="4972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b="1"/>
              <a:t>www.primaryfutures.org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F6BD7F-0A07-4321-B05E-572B4B39FB72}"/>
              </a:ext>
            </a:extLst>
          </p:cNvPr>
          <p:cNvSpPr txBox="1"/>
          <p:nvPr/>
        </p:nvSpPr>
        <p:spPr>
          <a:xfrm>
            <a:off x="3477802" y="831875"/>
            <a:ext cx="5054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>
                <a:solidFill>
                  <a:srgbClr val="7030A0"/>
                </a:solidFill>
              </a:rPr>
              <a:t>Meet Volunteer 2…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73DF7D-9A46-4928-95A8-AC894D193A8E}"/>
              </a:ext>
            </a:extLst>
          </p:cNvPr>
          <p:cNvSpPr txBox="1"/>
          <p:nvPr/>
        </p:nvSpPr>
        <p:spPr>
          <a:xfrm>
            <a:off x="1580508" y="1973940"/>
            <a:ext cx="9030984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5400" b="1">
                <a:solidFill>
                  <a:srgbClr val="0070C0"/>
                </a:solidFill>
              </a:rPr>
              <a:t>[Volunteer 2 name] is a... </a:t>
            </a:r>
            <a:br>
              <a:rPr lang="en-GB" sz="5400" b="1">
                <a:solidFill>
                  <a:srgbClr val="0070C0"/>
                </a:solidFill>
              </a:rPr>
            </a:br>
            <a:r>
              <a:rPr lang="en-GB" sz="5400" b="1">
                <a:solidFill>
                  <a:srgbClr val="0070C0"/>
                </a:solidFill>
              </a:rPr>
              <a:t>[insert job title]</a:t>
            </a:r>
          </a:p>
          <a:p>
            <a:pPr algn="ctr"/>
            <a:r>
              <a:rPr lang="en-GB" sz="5400" b="1">
                <a:solidFill>
                  <a:srgbClr val="0070C0"/>
                </a:solidFill>
              </a:rPr>
              <a:t>[insert organisation]</a:t>
            </a:r>
          </a:p>
          <a:p>
            <a:pPr algn="ctr"/>
            <a:r>
              <a:rPr lang="en-GB" sz="5400" b="1">
                <a:solidFill>
                  <a:srgbClr val="0070C0"/>
                </a:solidFill>
              </a:rPr>
              <a:t>[populate volunteer slides]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FDC61A-E9BC-104D-9A76-63F4897C2BC5}"/>
              </a:ext>
            </a:extLst>
          </p:cNvPr>
          <p:cNvSpPr/>
          <p:nvPr/>
        </p:nvSpPr>
        <p:spPr>
          <a:xfrm>
            <a:off x="0" y="224852"/>
            <a:ext cx="3492708" cy="116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24007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N_x0020_SF xmlns="267bdb2b-39b6-4027-ad89-65b2e061d317">true</ON_x0020_SF>
    <Project_x0020_ xmlns="267bdb2b-39b6-4027-ad89-65b2e061d317" xsi:nil="true"/>
    <Comments xmlns="267bdb2b-39b6-4027-ad89-65b2e061d31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6A839B37A66A438CDCC08FDEDE68B8" ma:contentTypeVersion="16" ma:contentTypeDescription="Create a new document." ma:contentTypeScope="" ma:versionID="1d344e149a3d89fb4b08583f46003cc3">
  <xsd:schema xmlns:xsd="http://www.w3.org/2001/XMLSchema" xmlns:xs="http://www.w3.org/2001/XMLSchema" xmlns:p="http://schemas.microsoft.com/office/2006/metadata/properties" xmlns:ns2="3fa1baeb-fdd9-4ef4-bd3d-073d677e6297" xmlns:ns3="267bdb2b-39b6-4027-ad89-65b2e061d317" targetNamespace="http://schemas.microsoft.com/office/2006/metadata/properties" ma:root="true" ma:fieldsID="8da8a59f1f746f5c96b6ddd92b3664cc" ns2:_="" ns3:_="">
    <xsd:import namespace="3fa1baeb-fdd9-4ef4-bd3d-073d677e6297"/>
    <xsd:import namespace="267bdb2b-39b6-4027-ad89-65b2e061d31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ON_x0020_SF" minOccurs="0"/>
                <xsd:element ref="ns3:MediaServiceEventHashCode" minOccurs="0"/>
                <xsd:element ref="ns3:MediaServiceGenerationTime" minOccurs="0"/>
                <xsd:element ref="ns3:Project_x0020_" minOccurs="0"/>
                <xsd:element ref="ns3:MediaServiceAutoKeyPoints" minOccurs="0"/>
                <xsd:element ref="ns3:MediaServiceKeyPoints" minOccurs="0"/>
                <xsd:element ref="ns3:Comme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a1baeb-fdd9-4ef4-bd3d-073d677e629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bdb2b-39b6-4027-ad89-65b2e061d3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ON_x0020_SF" ma:index="16" nillable="true" ma:displayName="ON SF" ma:default="1" ma:internalName="ON_x0020_SF">
      <xsd:simpleType>
        <xsd:restriction base="dms:Boolean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Project_x0020_" ma:index="19" nillable="true" ma:displayName="Project " ma:description="Possible funder" ma:format="Dropdown" ma:internalName="Project_x0020_">
      <xsd:simpleType>
        <xsd:restriction base="dms:Text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Comments" ma:index="22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2C9359-B103-4C58-9152-8D48AA9E350C}">
  <ds:schemaRefs>
    <ds:schemaRef ds:uri="267bdb2b-39b6-4027-ad89-65b2e061d317"/>
    <ds:schemaRef ds:uri="3fa1baeb-fdd9-4ef4-bd3d-073d677e629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964AE3F-5A92-4D9D-A5DD-9F4417AB68A6}">
  <ds:schemaRefs>
    <ds:schemaRef ds:uri="267bdb2b-39b6-4027-ad89-65b2e061d317"/>
    <ds:schemaRef ds:uri="3fa1baeb-fdd9-4ef4-bd3d-073d677e629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B593113-E927-46A9-9171-99D68BD7EA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478</Words>
  <Application>Microsoft Office PowerPoint</Application>
  <PresentationFormat>Widescreen</PresentationFormat>
  <Paragraphs>76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Critchley</dc:creator>
  <cp:lastModifiedBy>Clare Parker</cp:lastModifiedBy>
  <cp:revision>3</cp:revision>
  <dcterms:created xsi:type="dcterms:W3CDTF">2020-06-02T12:23:43Z</dcterms:created>
  <dcterms:modified xsi:type="dcterms:W3CDTF">2022-05-20T09:57:40Z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0x010100A06A839B37A66A438CDCC08FDEDE68B8</vt:lpwstr>
  </property>
</Properties>
</file>