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DCEDD4-49C0-4BDC-9EA6-EC871B2B5822}">
  <a:tblStyle styleId="{82DCEDD4-49C0-4BDC-9EA6-EC871B2B582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font" Target="fonts/Oswald-bold.fntdata"/><Relationship Id="rId12" Type="http://schemas.openxmlformats.org/officeDocument/2006/relationships/slide" Target="slides/slide6.xml"/><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sight.typepad.co.uk/moon_landing.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sight.typepad.co.uk/moon_landing.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7e3df2b21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e3df2b21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7f0eeae5d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f0eeae5d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the room, give students a minute to talk on their tables first if they do not have ideas straight away.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7e3df2b21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7e3df2b21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7f0eeae5d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f0eeae5d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students to think about each word on the list and why they think these traits would be important to good leaders. Write on a flipchart all the other words that the students come up with and then come back to these later 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7f0eeae5d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f0eeae5d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8004cc62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004cc62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 students a minute to think</a:t>
            </a:r>
            <a:br>
              <a:rPr lang="en"/>
            </a:br>
            <a:br>
              <a:rPr lang="en"/>
            </a:br>
            <a:r>
              <a:rPr lang="en"/>
              <a:t>Strengths, Weaknesses, Opportunities, Threats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9f425c485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9f425c485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7e3df2b21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e3df2b21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7f0eeae5d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7f0eeae5d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a1444f38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a1444f38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ac6ac8df8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ac6ac8df8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e3df2b21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e3df2b21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https://insight.typepad.co.uk/moon_landing.pdf</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c6ac8df8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c6ac8df8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https://insight.typepad.co.uk/moon_landing.pdf</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72c676dc9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2c676dc9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to mark answers - points are scored through the difference between </a:t>
            </a:r>
            <a:r>
              <a:rPr lang="en"/>
              <a:t>their</a:t>
            </a:r>
            <a:r>
              <a:rPr lang="en"/>
              <a:t> own ranking and NASA ranking. For example, if students ranked matches as 5th most important then score is 10.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72c676dc9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2c676dc9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should recognise how important it is to work together, share ideas and make decisions as a team.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icould.com/buzz-quiz" TargetMode="Externa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515325"/>
            <a:ext cx="6379800" cy="131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5"/>
                </a:solidFill>
                <a:latin typeface="Oswald"/>
                <a:ea typeface="Oswald"/>
                <a:cs typeface="Oswald"/>
                <a:sym typeface="Oswald"/>
              </a:rPr>
              <a:t>Career Ambassador training</a:t>
            </a:r>
            <a:endParaRPr>
              <a:solidFill>
                <a:schemeClr val="accent5"/>
              </a:solidFill>
              <a:latin typeface="Oswald"/>
              <a:ea typeface="Oswald"/>
              <a:cs typeface="Oswald"/>
              <a:sym typeface="Oswald"/>
            </a:endParaRPr>
          </a:p>
        </p:txBody>
      </p:sp>
      <p:pic>
        <p:nvPicPr>
          <p:cNvPr id="55" name="Google Shape;55;p13"/>
          <p:cNvPicPr preferRelativeResize="0"/>
          <p:nvPr/>
        </p:nvPicPr>
        <p:blipFill>
          <a:blip r:embed="rId3">
            <a:alphaModFix/>
          </a:blip>
          <a:stretch>
            <a:fillRect/>
          </a:stretch>
        </p:blipFill>
        <p:spPr>
          <a:xfrm>
            <a:off x="7085026" y="915450"/>
            <a:ext cx="1818425" cy="2518550"/>
          </a:xfrm>
          <a:prstGeom prst="rect">
            <a:avLst/>
          </a:prstGeom>
          <a:noFill/>
          <a:ln>
            <a:noFill/>
          </a:ln>
        </p:spPr>
      </p:pic>
      <p:grpSp>
        <p:nvGrpSpPr>
          <p:cNvPr id="56" name="Google Shape;56;p13"/>
          <p:cNvGrpSpPr/>
          <p:nvPr/>
        </p:nvGrpSpPr>
        <p:grpSpPr>
          <a:xfrm>
            <a:off x="618575" y="3725701"/>
            <a:ext cx="8034766" cy="1318800"/>
            <a:chOff x="618575" y="3725701"/>
            <a:chExt cx="8034766" cy="1318800"/>
          </a:xfrm>
        </p:grpSpPr>
        <p:pic>
          <p:nvPicPr>
            <p:cNvPr id="57" name="Google Shape;57;p13"/>
            <p:cNvPicPr preferRelativeResize="0"/>
            <p:nvPr/>
          </p:nvPicPr>
          <p:blipFill>
            <a:blip r:embed="rId4">
              <a:alphaModFix/>
            </a:blip>
            <a:stretch>
              <a:fillRect/>
            </a:stretch>
          </p:blipFill>
          <p:spPr>
            <a:xfrm>
              <a:off x="618575" y="3779113"/>
              <a:ext cx="3021402" cy="1211975"/>
            </a:xfrm>
            <a:prstGeom prst="rect">
              <a:avLst/>
            </a:prstGeom>
            <a:noFill/>
            <a:ln>
              <a:noFill/>
            </a:ln>
          </p:spPr>
        </p:pic>
        <p:pic>
          <p:nvPicPr>
            <p:cNvPr id="58" name="Google Shape;58;p13"/>
            <p:cNvPicPr preferRelativeResize="0"/>
            <p:nvPr/>
          </p:nvPicPr>
          <p:blipFill>
            <a:blip r:embed="rId5">
              <a:alphaModFix/>
            </a:blip>
            <a:stretch>
              <a:fillRect/>
            </a:stretch>
          </p:blipFill>
          <p:spPr>
            <a:xfrm>
              <a:off x="4146000" y="3779825"/>
              <a:ext cx="2855012" cy="1210525"/>
            </a:xfrm>
            <a:prstGeom prst="rect">
              <a:avLst/>
            </a:prstGeom>
            <a:noFill/>
            <a:ln>
              <a:noFill/>
            </a:ln>
          </p:spPr>
        </p:pic>
        <p:pic>
          <p:nvPicPr>
            <p:cNvPr id="59" name="Google Shape;59;p13"/>
            <p:cNvPicPr preferRelativeResize="0"/>
            <p:nvPr/>
          </p:nvPicPr>
          <p:blipFill>
            <a:blip r:embed="rId6">
              <a:alphaModFix/>
            </a:blip>
            <a:stretch>
              <a:fillRect/>
            </a:stretch>
          </p:blipFill>
          <p:spPr>
            <a:xfrm>
              <a:off x="7335134" y="3725701"/>
              <a:ext cx="1318207" cy="131880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accent5"/>
                </a:solidFill>
                <a:latin typeface="Oswald"/>
                <a:ea typeface="Oswald"/>
                <a:cs typeface="Oswald"/>
                <a:sym typeface="Oswald"/>
              </a:rPr>
              <a:t>Aims of the training:</a:t>
            </a:r>
            <a:endParaRPr>
              <a:latin typeface="Oswald"/>
              <a:ea typeface="Oswald"/>
              <a:cs typeface="Oswald"/>
              <a:sym typeface="Oswald"/>
            </a:endParaRPr>
          </a:p>
        </p:txBody>
      </p:sp>
      <p:sp>
        <p:nvSpPr>
          <p:cNvPr id="140" name="Google Shape;140;p22"/>
          <p:cNvSpPr txBox="1"/>
          <p:nvPr>
            <p:ph idx="1" type="body"/>
          </p:nvPr>
        </p:nvSpPr>
        <p:spPr>
          <a:xfrm>
            <a:off x="311700" y="1249200"/>
            <a:ext cx="6315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By the end of this training you should:</a:t>
            </a:r>
            <a:endParaRPr>
              <a:latin typeface="Oswald"/>
              <a:ea typeface="Oswald"/>
              <a:cs typeface="Oswald"/>
              <a:sym typeface="Oswald"/>
            </a:endParaRPr>
          </a:p>
          <a:p>
            <a:pPr indent="-342900" lvl="0" marL="457200" rtl="0" algn="l">
              <a:spcBef>
                <a:spcPts val="1600"/>
              </a:spcBef>
              <a:spcAft>
                <a:spcPts val="0"/>
              </a:spcAft>
              <a:buSzPts val="1800"/>
              <a:buFont typeface="Oswald"/>
              <a:buChar char="●"/>
            </a:pPr>
            <a:r>
              <a:rPr lang="en">
                <a:latin typeface="Oswald"/>
                <a:ea typeface="Oswald"/>
                <a:cs typeface="Oswald"/>
                <a:sym typeface="Oswald"/>
              </a:rPr>
              <a:t>Be able to identify key leadership traits &amp; skills </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Assess yourself as a leader</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Action plan to improve your own leadership skills</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Be </a:t>
            </a:r>
            <a:r>
              <a:rPr lang="en">
                <a:latin typeface="Oswald"/>
                <a:ea typeface="Oswald"/>
                <a:cs typeface="Oswald"/>
                <a:sym typeface="Oswald"/>
              </a:rPr>
              <a:t>familiar</a:t>
            </a:r>
            <a:r>
              <a:rPr lang="en">
                <a:latin typeface="Oswald"/>
                <a:ea typeface="Oswald"/>
                <a:cs typeface="Oswald"/>
                <a:sym typeface="Oswald"/>
              </a:rPr>
              <a:t> with the careers ambassador booklet and comfortable to start working through the tasks</a:t>
            </a:r>
            <a:endParaRPr>
              <a:latin typeface="Oswald"/>
              <a:ea typeface="Oswald"/>
              <a:cs typeface="Oswald"/>
              <a:sym typeface="Oswald"/>
            </a:endParaRPr>
          </a:p>
        </p:txBody>
      </p:sp>
      <p:pic>
        <p:nvPicPr>
          <p:cNvPr id="141" name="Google Shape;141;p22"/>
          <p:cNvPicPr preferRelativeResize="0"/>
          <p:nvPr/>
        </p:nvPicPr>
        <p:blipFill>
          <a:blip r:embed="rId3">
            <a:alphaModFix/>
          </a:blip>
          <a:stretch>
            <a:fillRect/>
          </a:stretch>
        </p:blipFill>
        <p:spPr>
          <a:xfrm>
            <a:off x="6627000" y="622400"/>
            <a:ext cx="2205402" cy="2205402"/>
          </a:xfrm>
          <a:prstGeom prst="rect">
            <a:avLst/>
          </a:prstGeom>
          <a:noFill/>
          <a:ln>
            <a:noFill/>
          </a:ln>
        </p:spPr>
      </p:pic>
      <p:grpSp>
        <p:nvGrpSpPr>
          <p:cNvPr id="142" name="Google Shape;142;p22"/>
          <p:cNvGrpSpPr/>
          <p:nvPr/>
        </p:nvGrpSpPr>
        <p:grpSpPr>
          <a:xfrm>
            <a:off x="5917269" y="4127124"/>
            <a:ext cx="2915029" cy="829949"/>
            <a:chOff x="5917269" y="4127124"/>
            <a:chExt cx="2915029" cy="829949"/>
          </a:xfrm>
        </p:grpSpPr>
        <p:pic>
          <p:nvPicPr>
            <p:cNvPr id="143" name="Google Shape;143;p22"/>
            <p:cNvPicPr preferRelativeResize="0"/>
            <p:nvPr/>
          </p:nvPicPr>
          <p:blipFill>
            <a:blip r:embed="rId4">
              <a:alphaModFix/>
            </a:blip>
            <a:stretch>
              <a:fillRect/>
            </a:stretch>
          </p:blipFill>
          <p:spPr>
            <a:xfrm>
              <a:off x="8002725" y="4127124"/>
              <a:ext cx="829573" cy="829949"/>
            </a:xfrm>
            <a:prstGeom prst="rect">
              <a:avLst/>
            </a:prstGeom>
            <a:noFill/>
            <a:ln>
              <a:noFill/>
            </a:ln>
          </p:spPr>
        </p:pic>
        <p:pic>
          <p:nvPicPr>
            <p:cNvPr id="144" name="Google Shape;144;p22"/>
            <p:cNvPicPr preferRelativeResize="0"/>
            <p:nvPr/>
          </p:nvPicPr>
          <p:blipFill>
            <a:blip r:embed="rId5">
              <a:alphaModFix/>
            </a:blip>
            <a:stretch>
              <a:fillRect/>
            </a:stretch>
          </p:blipFill>
          <p:spPr>
            <a:xfrm>
              <a:off x="5917269" y="4175800"/>
              <a:ext cx="1727825" cy="73260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accent5"/>
                </a:solidFill>
                <a:latin typeface="Oswald"/>
                <a:ea typeface="Oswald"/>
                <a:cs typeface="Oswald"/>
                <a:sym typeface="Oswald"/>
              </a:rPr>
              <a:t>Leadership Activity 1; What is a leader?</a:t>
            </a:r>
            <a:endParaRPr>
              <a:latin typeface="Oswald"/>
              <a:ea typeface="Oswald"/>
              <a:cs typeface="Oswald"/>
              <a:sym typeface="Oswald"/>
            </a:endParaRPr>
          </a:p>
        </p:txBody>
      </p:sp>
      <p:sp>
        <p:nvSpPr>
          <p:cNvPr id="150" name="Google Shape;150;p23"/>
          <p:cNvSpPr txBox="1"/>
          <p:nvPr>
            <p:ph idx="1" type="body"/>
          </p:nvPr>
        </p:nvSpPr>
        <p:spPr>
          <a:xfrm>
            <a:off x="311700" y="1459950"/>
            <a:ext cx="6956400" cy="786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Oswald"/>
                <a:ea typeface="Oswald"/>
                <a:cs typeface="Oswald"/>
                <a:sym typeface="Oswald"/>
              </a:rPr>
              <a:t>What do you think a leader is?</a:t>
            </a:r>
            <a:br>
              <a:rPr lang="en">
                <a:latin typeface="Oswald"/>
                <a:ea typeface="Oswald"/>
                <a:cs typeface="Oswald"/>
                <a:sym typeface="Oswald"/>
              </a:rPr>
            </a:br>
            <a:r>
              <a:rPr lang="en">
                <a:latin typeface="Oswald"/>
                <a:ea typeface="Oswald"/>
                <a:cs typeface="Oswald"/>
                <a:sym typeface="Oswald"/>
              </a:rPr>
              <a:t>Why are leaders important?</a:t>
            </a:r>
            <a:endParaRPr>
              <a:latin typeface="Oswald"/>
              <a:ea typeface="Oswald"/>
              <a:cs typeface="Oswald"/>
              <a:sym typeface="Oswald"/>
            </a:endParaRPr>
          </a:p>
        </p:txBody>
      </p:sp>
      <p:pic>
        <p:nvPicPr>
          <p:cNvPr id="151" name="Google Shape;151;p23"/>
          <p:cNvPicPr preferRelativeResize="0"/>
          <p:nvPr/>
        </p:nvPicPr>
        <p:blipFill>
          <a:blip r:embed="rId3">
            <a:alphaModFix/>
          </a:blip>
          <a:stretch>
            <a:fillRect/>
          </a:stretch>
        </p:blipFill>
        <p:spPr>
          <a:xfrm>
            <a:off x="6681675" y="872700"/>
            <a:ext cx="1961100" cy="1961100"/>
          </a:xfrm>
          <a:prstGeom prst="rect">
            <a:avLst/>
          </a:prstGeom>
          <a:noFill/>
          <a:ln>
            <a:noFill/>
          </a:ln>
        </p:spPr>
      </p:pic>
      <p:sp>
        <p:nvSpPr>
          <p:cNvPr id="152" name="Google Shape;152;p23"/>
          <p:cNvSpPr txBox="1"/>
          <p:nvPr/>
        </p:nvSpPr>
        <p:spPr>
          <a:xfrm>
            <a:off x="461250" y="3033000"/>
            <a:ext cx="4430700" cy="12999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222222"/>
                </a:solidFill>
                <a:highlight>
                  <a:srgbClr val="FFFFFF"/>
                </a:highlight>
                <a:latin typeface="Oswald"/>
                <a:ea typeface="Oswald"/>
                <a:cs typeface="Oswald"/>
                <a:sym typeface="Oswald"/>
              </a:rPr>
              <a:t>Definition: </a:t>
            </a:r>
            <a:br>
              <a:rPr lang="en" sz="1800">
                <a:solidFill>
                  <a:srgbClr val="222222"/>
                </a:solidFill>
                <a:highlight>
                  <a:srgbClr val="FFFFFF"/>
                </a:highlight>
                <a:latin typeface="Oswald"/>
                <a:ea typeface="Oswald"/>
                <a:cs typeface="Oswald"/>
                <a:sym typeface="Oswald"/>
              </a:rPr>
            </a:br>
            <a:r>
              <a:rPr lang="en" sz="1800">
                <a:solidFill>
                  <a:srgbClr val="222222"/>
                </a:solidFill>
                <a:highlight>
                  <a:srgbClr val="FFFFFF"/>
                </a:highlight>
                <a:latin typeface="Oswald"/>
                <a:ea typeface="Oswald"/>
                <a:cs typeface="Oswald"/>
                <a:sym typeface="Oswald"/>
              </a:rPr>
              <a:t>The person who leads a group of people, especially the head of a country, an organization</a:t>
            </a:r>
            <a:br>
              <a:rPr lang="en" sz="1800">
                <a:solidFill>
                  <a:srgbClr val="222222"/>
                </a:solidFill>
                <a:highlight>
                  <a:srgbClr val="FFFFFF"/>
                </a:highlight>
                <a:latin typeface="Oswald"/>
                <a:ea typeface="Oswald"/>
                <a:cs typeface="Oswald"/>
                <a:sym typeface="Oswald"/>
              </a:rPr>
            </a:br>
            <a:r>
              <a:rPr lang="en" sz="1800">
                <a:solidFill>
                  <a:srgbClr val="222222"/>
                </a:solidFill>
                <a:highlight>
                  <a:srgbClr val="FFFFFF"/>
                </a:highlight>
                <a:latin typeface="Oswald"/>
                <a:ea typeface="Oswald"/>
                <a:cs typeface="Oswald"/>
                <a:sym typeface="Oswald"/>
              </a:rPr>
              <a:t>				</a:t>
            </a:r>
            <a:r>
              <a:rPr lang="en" sz="1200">
                <a:solidFill>
                  <a:srgbClr val="222222"/>
                </a:solidFill>
                <a:highlight>
                  <a:srgbClr val="FFFFFF"/>
                </a:highlight>
                <a:latin typeface="Oswald"/>
                <a:ea typeface="Oswald"/>
                <a:cs typeface="Oswald"/>
                <a:sym typeface="Oswald"/>
              </a:rPr>
              <a:t>Oxford Dictionary</a:t>
            </a:r>
            <a:endParaRPr sz="1200">
              <a:latin typeface="Oswald"/>
              <a:ea typeface="Oswald"/>
              <a:cs typeface="Oswald"/>
              <a:sym typeface="Oswald"/>
            </a:endParaRPr>
          </a:p>
        </p:txBody>
      </p:sp>
      <p:grpSp>
        <p:nvGrpSpPr>
          <p:cNvPr id="153" name="Google Shape;153;p23"/>
          <p:cNvGrpSpPr/>
          <p:nvPr/>
        </p:nvGrpSpPr>
        <p:grpSpPr>
          <a:xfrm>
            <a:off x="5917269" y="4127124"/>
            <a:ext cx="2915029" cy="829949"/>
            <a:chOff x="5917269" y="4127124"/>
            <a:chExt cx="2915029" cy="829949"/>
          </a:xfrm>
        </p:grpSpPr>
        <p:pic>
          <p:nvPicPr>
            <p:cNvPr id="154" name="Google Shape;154;p23"/>
            <p:cNvPicPr preferRelativeResize="0"/>
            <p:nvPr/>
          </p:nvPicPr>
          <p:blipFill>
            <a:blip r:embed="rId4">
              <a:alphaModFix/>
            </a:blip>
            <a:stretch>
              <a:fillRect/>
            </a:stretch>
          </p:blipFill>
          <p:spPr>
            <a:xfrm>
              <a:off x="8002725" y="4127124"/>
              <a:ext cx="829573" cy="829949"/>
            </a:xfrm>
            <a:prstGeom prst="rect">
              <a:avLst/>
            </a:prstGeom>
            <a:noFill/>
            <a:ln>
              <a:noFill/>
            </a:ln>
          </p:spPr>
        </p:pic>
        <p:pic>
          <p:nvPicPr>
            <p:cNvPr id="155" name="Google Shape;155;p23"/>
            <p:cNvPicPr preferRelativeResize="0"/>
            <p:nvPr/>
          </p:nvPicPr>
          <p:blipFill>
            <a:blip r:embed="rId5">
              <a:alphaModFix/>
            </a:blip>
            <a:stretch>
              <a:fillRect/>
            </a:stretch>
          </p:blipFill>
          <p:spPr>
            <a:xfrm>
              <a:off x="5917269" y="4175800"/>
              <a:ext cx="1727825" cy="7326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accent5"/>
                </a:solidFill>
                <a:latin typeface="Oswald"/>
                <a:ea typeface="Oswald"/>
                <a:cs typeface="Oswald"/>
                <a:sym typeface="Oswald"/>
              </a:rPr>
              <a:t>Leadership Activity 2; What makes a good leader?</a:t>
            </a:r>
            <a:endParaRPr>
              <a:latin typeface="Oswald"/>
              <a:ea typeface="Oswald"/>
              <a:cs typeface="Oswald"/>
              <a:sym typeface="Oswald"/>
            </a:endParaRPr>
          </a:p>
        </p:txBody>
      </p:sp>
      <p:sp>
        <p:nvSpPr>
          <p:cNvPr id="161" name="Google Shape;161;p24"/>
          <p:cNvSpPr txBox="1"/>
          <p:nvPr>
            <p:ph idx="1" type="body"/>
          </p:nvPr>
        </p:nvSpPr>
        <p:spPr>
          <a:xfrm>
            <a:off x="311700" y="1543825"/>
            <a:ext cx="6956400" cy="145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Oswald"/>
                <a:ea typeface="Oswald"/>
                <a:cs typeface="Oswald"/>
                <a:sym typeface="Oswald"/>
              </a:rPr>
              <a:t>In your booklets write down as many skills/traits which you think make a good leader:</a:t>
            </a:r>
            <a:br>
              <a:rPr lang="en">
                <a:latin typeface="Oswald"/>
                <a:ea typeface="Oswald"/>
                <a:cs typeface="Oswald"/>
                <a:sym typeface="Oswald"/>
              </a:rPr>
            </a:br>
            <a:br>
              <a:rPr lang="en">
                <a:latin typeface="Oswald"/>
                <a:ea typeface="Oswald"/>
                <a:cs typeface="Oswald"/>
                <a:sym typeface="Oswald"/>
              </a:rPr>
            </a:br>
            <a:r>
              <a:rPr lang="en">
                <a:latin typeface="Oswald"/>
                <a:ea typeface="Oswald"/>
                <a:cs typeface="Oswald"/>
                <a:sym typeface="Oswald"/>
              </a:rPr>
              <a:t>Examples: organised &amp; efficient </a:t>
            </a:r>
            <a:endParaRPr>
              <a:latin typeface="Oswald"/>
              <a:ea typeface="Oswald"/>
              <a:cs typeface="Oswald"/>
              <a:sym typeface="Oswald"/>
            </a:endParaRPr>
          </a:p>
        </p:txBody>
      </p:sp>
      <p:pic>
        <p:nvPicPr>
          <p:cNvPr id="162" name="Google Shape;162;p24"/>
          <p:cNvPicPr preferRelativeResize="0"/>
          <p:nvPr/>
        </p:nvPicPr>
        <p:blipFill>
          <a:blip r:embed="rId3">
            <a:alphaModFix/>
          </a:blip>
          <a:stretch>
            <a:fillRect/>
          </a:stretch>
        </p:blipFill>
        <p:spPr>
          <a:xfrm>
            <a:off x="6990025" y="870575"/>
            <a:ext cx="1842275" cy="1842275"/>
          </a:xfrm>
          <a:prstGeom prst="rect">
            <a:avLst/>
          </a:prstGeom>
          <a:noFill/>
          <a:ln>
            <a:noFill/>
          </a:ln>
        </p:spPr>
      </p:pic>
      <p:grpSp>
        <p:nvGrpSpPr>
          <p:cNvPr id="163" name="Google Shape;163;p24"/>
          <p:cNvGrpSpPr/>
          <p:nvPr/>
        </p:nvGrpSpPr>
        <p:grpSpPr>
          <a:xfrm>
            <a:off x="5917269" y="4127124"/>
            <a:ext cx="2915029" cy="829949"/>
            <a:chOff x="5917269" y="4127124"/>
            <a:chExt cx="2915029" cy="829949"/>
          </a:xfrm>
        </p:grpSpPr>
        <p:pic>
          <p:nvPicPr>
            <p:cNvPr id="164" name="Google Shape;164;p24"/>
            <p:cNvPicPr preferRelativeResize="0"/>
            <p:nvPr/>
          </p:nvPicPr>
          <p:blipFill>
            <a:blip r:embed="rId4">
              <a:alphaModFix/>
            </a:blip>
            <a:stretch>
              <a:fillRect/>
            </a:stretch>
          </p:blipFill>
          <p:spPr>
            <a:xfrm>
              <a:off x="8002725" y="4127124"/>
              <a:ext cx="829573" cy="829949"/>
            </a:xfrm>
            <a:prstGeom prst="rect">
              <a:avLst/>
            </a:prstGeom>
            <a:noFill/>
            <a:ln>
              <a:noFill/>
            </a:ln>
          </p:spPr>
        </p:pic>
        <p:pic>
          <p:nvPicPr>
            <p:cNvPr id="165" name="Google Shape;165;p24"/>
            <p:cNvPicPr preferRelativeResize="0"/>
            <p:nvPr/>
          </p:nvPicPr>
          <p:blipFill>
            <a:blip r:embed="rId5">
              <a:alphaModFix/>
            </a:blip>
            <a:stretch>
              <a:fillRect/>
            </a:stretch>
          </p:blipFill>
          <p:spPr>
            <a:xfrm>
              <a:off x="5917269" y="4175800"/>
              <a:ext cx="1727825" cy="73260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accent5"/>
                </a:solidFill>
                <a:latin typeface="Oswald"/>
                <a:ea typeface="Oswald"/>
                <a:cs typeface="Oswald"/>
                <a:sym typeface="Oswald"/>
              </a:rPr>
              <a:t>Leadership; What skills/traits make a good leader?</a:t>
            </a:r>
            <a:endParaRPr>
              <a:latin typeface="Oswald"/>
              <a:ea typeface="Oswald"/>
              <a:cs typeface="Oswald"/>
              <a:sym typeface="Oswald"/>
            </a:endParaRPr>
          </a:p>
        </p:txBody>
      </p:sp>
      <p:sp>
        <p:nvSpPr>
          <p:cNvPr id="171" name="Google Shape;171;p25"/>
          <p:cNvSpPr txBox="1"/>
          <p:nvPr>
            <p:ph idx="1" type="body"/>
          </p:nvPr>
        </p:nvSpPr>
        <p:spPr>
          <a:xfrm>
            <a:off x="842825" y="1264300"/>
            <a:ext cx="2567400" cy="1452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Oswald"/>
              <a:buChar char="●"/>
            </a:pPr>
            <a:r>
              <a:rPr lang="en">
                <a:latin typeface="Oswald"/>
                <a:ea typeface="Oswald"/>
                <a:cs typeface="Oswald"/>
                <a:sym typeface="Oswald"/>
              </a:rPr>
              <a:t>Enthusiasm</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Integrity </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Communication skills </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Loyalty</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Decisive</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Empowers others </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Charismatic </a:t>
            </a:r>
            <a:endParaRPr>
              <a:latin typeface="Oswald"/>
              <a:ea typeface="Oswald"/>
              <a:cs typeface="Oswald"/>
              <a:sym typeface="Oswald"/>
            </a:endParaRPr>
          </a:p>
          <a:p>
            <a:pPr indent="-342900" lvl="0" marL="457200" rtl="0" algn="l">
              <a:spcBef>
                <a:spcPts val="0"/>
              </a:spcBef>
              <a:spcAft>
                <a:spcPts val="0"/>
              </a:spcAft>
              <a:buSzPts val="1800"/>
              <a:buFont typeface="Oswald"/>
              <a:buChar char="●"/>
            </a:pPr>
            <a:r>
              <a:rPr lang="en">
                <a:latin typeface="Oswald"/>
                <a:ea typeface="Oswald"/>
                <a:cs typeface="Oswald"/>
                <a:sym typeface="Oswald"/>
              </a:rPr>
              <a:t>Hard working</a:t>
            </a:r>
            <a:br>
              <a:rPr lang="en">
                <a:latin typeface="Oswald"/>
                <a:ea typeface="Oswald"/>
                <a:cs typeface="Oswald"/>
                <a:sym typeface="Oswald"/>
              </a:rPr>
            </a:br>
            <a:endParaRPr>
              <a:latin typeface="Oswald"/>
              <a:ea typeface="Oswald"/>
              <a:cs typeface="Oswald"/>
              <a:sym typeface="Oswald"/>
            </a:endParaRPr>
          </a:p>
          <a:p>
            <a:pPr indent="0" lvl="0" marL="0" rtl="0" algn="l">
              <a:spcBef>
                <a:spcPts val="1600"/>
              </a:spcBef>
              <a:spcAft>
                <a:spcPts val="1600"/>
              </a:spcAft>
              <a:buNone/>
            </a:pPr>
            <a:r>
              <a:t/>
            </a:r>
            <a:endParaRPr>
              <a:latin typeface="Oswald"/>
              <a:ea typeface="Oswald"/>
              <a:cs typeface="Oswald"/>
              <a:sym typeface="Oswald"/>
            </a:endParaRPr>
          </a:p>
        </p:txBody>
      </p:sp>
      <p:pic>
        <p:nvPicPr>
          <p:cNvPr id="172" name="Google Shape;172;p25"/>
          <p:cNvPicPr preferRelativeResize="0"/>
          <p:nvPr/>
        </p:nvPicPr>
        <p:blipFill>
          <a:blip r:embed="rId3">
            <a:alphaModFix/>
          </a:blip>
          <a:stretch>
            <a:fillRect/>
          </a:stretch>
        </p:blipFill>
        <p:spPr>
          <a:xfrm>
            <a:off x="6795803" y="1264297"/>
            <a:ext cx="1766525" cy="2113100"/>
          </a:xfrm>
          <a:prstGeom prst="rect">
            <a:avLst/>
          </a:prstGeom>
          <a:noFill/>
          <a:ln>
            <a:noFill/>
          </a:ln>
        </p:spPr>
      </p:pic>
      <p:grpSp>
        <p:nvGrpSpPr>
          <p:cNvPr id="173" name="Google Shape;173;p25"/>
          <p:cNvGrpSpPr/>
          <p:nvPr/>
        </p:nvGrpSpPr>
        <p:grpSpPr>
          <a:xfrm>
            <a:off x="5917269" y="4127124"/>
            <a:ext cx="2915029" cy="829949"/>
            <a:chOff x="5917269" y="4127124"/>
            <a:chExt cx="2915029" cy="829949"/>
          </a:xfrm>
        </p:grpSpPr>
        <p:pic>
          <p:nvPicPr>
            <p:cNvPr id="174" name="Google Shape;174;p25"/>
            <p:cNvPicPr preferRelativeResize="0"/>
            <p:nvPr/>
          </p:nvPicPr>
          <p:blipFill>
            <a:blip r:embed="rId4">
              <a:alphaModFix/>
            </a:blip>
            <a:stretch>
              <a:fillRect/>
            </a:stretch>
          </p:blipFill>
          <p:spPr>
            <a:xfrm>
              <a:off x="8002725" y="4127124"/>
              <a:ext cx="829573" cy="829949"/>
            </a:xfrm>
            <a:prstGeom prst="rect">
              <a:avLst/>
            </a:prstGeom>
            <a:noFill/>
            <a:ln>
              <a:noFill/>
            </a:ln>
          </p:spPr>
        </p:pic>
        <p:pic>
          <p:nvPicPr>
            <p:cNvPr id="175" name="Google Shape;175;p25"/>
            <p:cNvPicPr preferRelativeResize="0"/>
            <p:nvPr/>
          </p:nvPicPr>
          <p:blipFill>
            <a:blip r:embed="rId5">
              <a:alphaModFix/>
            </a:blip>
            <a:stretch>
              <a:fillRect/>
            </a:stretch>
          </p:blipFill>
          <p:spPr>
            <a:xfrm>
              <a:off x="5917269" y="4175800"/>
              <a:ext cx="1727825" cy="732600"/>
            </a:xfrm>
            <a:prstGeom prst="rect">
              <a:avLst/>
            </a:prstGeom>
            <a:noFill/>
            <a:ln>
              <a:noFill/>
            </a:ln>
          </p:spPr>
        </p:pic>
      </p:grpSp>
      <p:sp>
        <p:nvSpPr>
          <p:cNvPr id="176" name="Google Shape;176;p25"/>
          <p:cNvSpPr txBox="1"/>
          <p:nvPr>
            <p:ph idx="1" type="body"/>
          </p:nvPr>
        </p:nvSpPr>
        <p:spPr>
          <a:xfrm>
            <a:off x="3091750" y="1264300"/>
            <a:ext cx="3704100" cy="1452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solidFill>
                  <a:srgbClr val="0000FF"/>
                </a:solidFill>
                <a:latin typeface="Oswald"/>
                <a:ea typeface="Oswald"/>
                <a:cs typeface="Oswald"/>
                <a:sym typeface="Oswald"/>
              </a:rPr>
              <a:t>To motivate a team</a:t>
            </a:r>
            <a:br>
              <a:rPr lang="en">
                <a:solidFill>
                  <a:srgbClr val="0000FF"/>
                </a:solidFill>
                <a:latin typeface="Oswald"/>
                <a:ea typeface="Oswald"/>
                <a:cs typeface="Oswald"/>
                <a:sym typeface="Oswald"/>
              </a:rPr>
            </a:br>
            <a:r>
              <a:rPr lang="en">
                <a:solidFill>
                  <a:srgbClr val="0000FF"/>
                </a:solidFill>
                <a:latin typeface="Oswald"/>
                <a:ea typeface="Oswald"/>
                <a:cs typeface="Oswald"/>
                <a:sym typeface="Oswald"/>
              </a:rPr>
              <a:t>To encourage honesty</a:t>
            </a:r>
            <a:br>
              <a:rPr lang="en">
                <a:solidFill>
                  <a:srgbClr val="0000FF"/>
                </a:solidFill>
                <a:latin typeface="Oswald"/>
                <a:ea typeface="Oswald"/>
                <a:cs typeface="Oswald"/>
                <a:sym typeface="Oswald"/>
              </a:rPr>
            </a:br>
            <a:r>
              <a:rPr lang="en">
                <a:solidFill>
                  <a:srgbClr val="0000FF"/>
                </a:solidFill>
                <a:latin typeface="Oswald"/>
                <a:ea typeface="Oswald"/>
                <a:cs typeface="Oswald"/>
                <a:sym typeface="Oswald"/>
              </a:rPr>
              <a:t>To work well with the team</a:t>
            </a:r>
            <a:br>
              <a:rPr lang="en">
                <a:solidFill>
                  <a:srgbClr val="0000FF"/>
                </a:solidFill>
                <a:latin typeface="Oswald"/>
                <a:ea typeface="Oswald"/>
                <a:cs typeface="Oswald"/>
                <a:sym typeface="Oswald"/>
              </a:rPr>
            </a:br>
            <a:r>
              <a:rPr lang="en">
                <a:solidFill>
                  <a:srgbClr val="0000FF"/>
                </a:solidFill>
                <a:latin typeface="Oswald"/>
                <a:ea typeface="Oswald"/>
                <a:cs typeface="Oswald"/>
                <a:sym typeface="Oswald"/>
              </a:rPr>
              <a:t>To be trusted </a:t>
            </a:r>
            <a:br>
              <a:rPr lang="en">
                <a:solidFill>
                  <a:srgbClr val="0000FF"/>
                </a:solidFill>
                <a:latin typeface="Oswald"/>
                <a:ea typeface="Oswald"/>
                <a:cs typeface="Oswald"/>
                <a:sym typeface="Oswald"/>
              </a:rPr>
            </a:br>
            <a:r>
              <a:rPr lang="en">
                <a:solidFill>
                  <a:srgbClr val="0000FF"/>
                </a:solidFill>
                <a:latin typeface="Oswald"/>
                <a:ea typeface="Oswald"/>
                <a:cs typeface="Oswald"/>
                <a:sym typeface="Oswald"/>
              </a:rPr>
              <a:t>To be </a:t>
            </a:r>
            <a:r>
              <a:rPr lang="en">
                <a:solidFill>
                  <a:srgbClr val="0000FF"/>
                </a:solidFill>
                <a:latin typeface="Oswald"/>
                <a:ea typeface="Oswald"/>
                <a:cs typeface="Oswald"/>
                <a:sym typeface="Oswald"/>
              </a:rPr>
              <a:t>productive</a:t>
            </a:r>
            <a:br>
              <a:rPr lang="en">
                <a:solidFill>
                  <a:srgbClr val="0000FF"/>
                </a:solidFill>
                <a:latin typeface="Oswald"/>
                <a:ea typeface="Oswald"/>
                <a:cs typeface="Oswald"/>
                <a:sym typeface="Oswald"/>
              </a:rPr>
            </a:br>
            <a:r>
              <a:rPr lang="en">
                <a:solidFill>
                  <a:srgbClr val="0000FF"/>
                </a:solidFill>
                <a:latin typeface="Oswald"/>
                <a:ea typeface="Oswald"/>
                <a:cs typeface="Oswald"/>
                <a:sym typeface="Oswald"/>
              </a:rPr>
              <a:t>So people are happy to come to work</a:t>
            </a:r>
            <a:br>
              <a:rPr lang="en">
                <a:solidFill>
                  <a:srgbClr val="0000FF"/>
                </a:solidFill>
                <a:latin typeface="Oswald"/>
                <a:ea typeface="Oswald"/>
                <a:cs typeface="Oswald"/>
                <a:sym typeface="Oswald"/>
              </a:rPr>
            </a:br>
            <a:r>
              <a:rPr lang="en">
                <a:solidFill>
                  <a:srgbClr val="0000FF"/>
                </a:solidFill>
                <a:latin typeface="Oswald"/>
                <a:ea typeface="Oswald"/>
                <a:cs typeface="Oswald"/>
                <a:sym typeface="Oswald"/>
              </a:rPr>
              <a:t>To build good relationships </a:t>
            </a:r>
            <a:br>
              <a:rPr lang="en">
                <a:solidFill>
                  <a:srgbClr val="0000FF"/>
                </a:solidFill>
                <a:latin typeface="Oswald"/>
                <a:ea typeface="Oswald"/>
                <a:cs typeface="Oswald"/>
                <a:sym typeface="Oswald"/>
              </a:rPr>
            </a:br>
            <a:r>
              <a:rPr lang="en">
                <a:solidFill>
                  <a:srgbClr val="0000FF"/>
                </a:solidFill>
                <a:latin typeface="Oswald"/>
                <a:ea typeface="Oswald"/>
                <a:cs typeface="Oswald"/>
                <a:sym typeface="Oswald"/>
              </a:rPr>
              <a:t>To set an example </a:t>
            </a:r>
            <a:br>
              <a:rPr lang="en">
                <a:latin typeface="Oswald"/>
                <a:ea typeface="Oswald"/>
                <a:cs typeface="Oswald"/>
                <a:sym typeface="Oswald"/>
              </a:rPr>
            </a:br>
            <a:endParaRPr>
              <a:latin typeface="Oswald"/>
              <a:ea typeface="Oswald"/>
              <a:cs typeface="Oswald"/>
              <a:sym typeface="Oswald"/>
            </a:endParaRPr>
          </a:p>
          <a:p>
            <a:pPr indent="0" lvl="0" marL="0" rtl="0" algn="l">
              <a:spcBef>
                <a:spcPts val="1600"/>
              </a:spcBef>
              <a:spcAft>
                <a:spcPts val="1600"/>
              </a:spcAft>
              <a:buNone/>
            </a:pPr>
            <a:r>
              <a:t/>
            </a:r>
            <a:endParaRPr>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accent5"/>
                </a:solidFill>
                <a:latin typeface="Oswald"/>
                <a:ea typeface="Oswald"/>
                <a:cs typeface="Oswald"/>
                <a:sym typeface="Oswald"/>
              </a:rPr>
              <a:t>Leadership Activity 3; Assess yourself!</a:t>
            </a:r>
            <a:endParaRPr>
              <a:latin typeface="Oswald"/>
              <a:ea typeface="Oswald"/>
              <a:cs typeface="Oswald"/>
              <a:sym typeface="Oswald"/>
            </a:endParaRPr>
          </a:p>
        </p:txBody>
      </p:sp>
      <p:sp>
        <p:nvSpPr>
          <p:cNvPr id="182" name="Google Shape;182;p26"/>
          <p:cNvSpPr txBox="1"/>
          <p:nvPr/>
        </p:nvSpPr>
        <p:spPr>
          <a:xfrm>
            <a:off x="573050" y="1523475"/>
            <a:ext cx="5478900" cy="19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Oswald"/>
                <a:ea typeface="Oswald"/>
                <a:cs typeface="Oswald"/>
                <a:sym typeface="Oswald"/>
              </a:rPr>
              <a:t>Using the skills you listed in your booklet and those on the presentation;  tick all of the skills you think you have. </a:t>
            </a:r>
            <a:endParaRPr sz="1800">
              <a:solidFill>
                <a:schemeClr val="dk2"/>
              </a:solidFill>
              <a:latin typeface="Oswald"/>
              <a:ea typeface="Oswald"/>
              <a:cs typeface="Oswald"/>
              <a:sym typeface="Oswald"/>
            </a:endParaRPr>
          </a:p>
          <a:p>
            <a:pPr indent="0" lvl="0" marL="0" rtl="0" algn="l">
              <a:spcBef>
                <a:spcPts val="0"/>
              </a:spcBef>
              <a:spcAft>
                <a:spcPts val="0"/>
              </a:spcAft>
              <a:buNone/>
            </a:pPr>
            <a:r>
              <a:t/>
            </a:r>
            <a:endParaRPr sz="1800">
              <a:solidFill>
                <a:schemeClr val="dk2"/>
              </a:solidFill>
              <a:latin typeface="Oswald"/>
              <a:ea typeface="Oswald"/>
              <a:cs typeface="Oswald"/>
              <a:sym typeface="Oswald"/>
            </a:endParaRPr>
          </a:p>
          <a:p>
            <a:pPr indent="0" lvl="0" marL="0" rtl="0" algn="l">
              <a:spcBef>
                <a:spcPts val="0"/>
              </a:spcBef>
              <a:spcAft>
                <a:spcPts val="0"/>
              </a:spcAft>
              <a:buNone/>
            </a:pPr>
            <a:r>
              <a:t/>
            </a:r>
            <a:endParaRPr sz="1800">
              <a:solidFill>
                <a:schemeClr val="dk2"/>
              </a:solidFill>
              <a:latin typeface="Oswald"/>
              <a:ea typeface="Oswald"/>
              <a:cs typeface="Oswald"/>
              <a:sym typeface="Oswald"/>
            </a:endParaRPr>
          </a:p>
          <a:p>
            <a:pPr indent="0" lvl="0" marL="0" rtl="0" algn="l">
              <a:spcBef>
                <a:spcPts val="0"/>
              </a:spcBef>
              <a:spcAft>
                <a:spcPts val="0"/>
              </a:spcAft>
              <a:buClr>
                <a:schemeClr val="dk1"/>
              </a:buClr>
              <a:buSzPts val="1100"/>
              <a:buFont typeface="Arial"/>
              <a:buNone/>
            </a:pPr>
            <a:r>
              <a:rPr lang="en" sz="1800">
                <a:solidFill>
                  <a:schemeClr val="dk2"/>
                </a:solidFill>
                <a:latin typeface="Oswald"/>
                <a:ea typeface="Oswald"/>
                <a:cs typeface="Oswald"/>
                <a:sym typeface="Oswald"/>
              </a:rPr>
              <a:t>Don’t worry if there are lots you need to work on, we will be putting together a plan to achieve them later on!</a:t>
            </a:r>
            <a:endParaRPr sz="1800">
              <a:solidFill>
                <a:schemeClr val="dk2"/>
              </a:solidFill>
              <a:latin typeface="Oswald"/>
              <a:ea typeface="Oswald"/>
              <a:cs typeface="Oswald"/>
              <a:sym typeface="Oswald"/>
            </a:endParaRPr>
          </a:p>
        </p:txBody>
      </p:sp>
      <p:pic>
        <p:nvPicPr>
          <p:cNvPr id="183" name="Google Shape;183;p26"/>
          <p:cNvPicPr preferRelativeResize="0"/>
          <p:nvPr/>
        </p:nvPicPr>
        <p:blipFill>
          <a:blip r:embed="rId3">
            <a:alphaModFix/>
          </a:blip>
          <a:stretch>
            <a:fillRect/>
          </a:stretch>
        </p:blipFill>
        <p:spPr>
          <a:xfrm>
            <a:off x="6990025" y="870575"/>
            <a:ext cx="1842275" cy="1842275"/>
          </a:xfrm>
          <a:prstGeom prst="rect">
            <a:avLst/>
          </a:prstGeom>
          <a:noFill/>
          <a:ln>
            <a:noFill/>
          </a:ln>
        </p:spPr>
      </p:pic>
      <p:grpSp>
        <p:nvGrpSpPr>
          <p:cNvPr id="184" name="Google Shape;184;p26"/>
          <p:cNvGrpSpPr/>
          <p:nvPr/>
        </p:nvGrpSpPr>
        <p:grpSpPr>
          <a:xfrm>
            <a:off x="5917269" y="4127124"/>
            <a:ext cx="2915029" cy="829949"/>
            <a:chOff x="5917269" y="4127124"/>
            <a:chExt cx="2915029" cy="829949"/>
          </a:xfrm>
        </p:grpSpPr>
        <p:pic>
          <p:nvPicPr>
            <p:cNvPr id="185" name="Google Shape;185;p26"/>
            <p:cNvPicPr preferRelativeResize="0"/>
            <p:nvPr/>
          </p:nvPicPr>
          <p:blipFill>
            <a:blip r:embed="rId4">
              <a:alphaModFix/>
            </a:blip>
            <a:stretch>
              <a:fillRect/>
            </a:stretch>
          </p:blipFill>
          <p:spPr>
            <a:xfrm>
              <a:off x="8002725" y="4127124"/>
              <a:ext cx="829573" cy="829949"/>
            </a:xfrm>
            <a:prstGeom prst="rect">
              <a:avLst/>
            </a:prstGeom>
            <a:noFill/>
            <a:ln>
              <a:noFill/>
            </a:ln>
          </p:spPr>
        </p:pic>
        <p:pic>
          <p:nvPicPr>
            <p:cNvPr id="186" name="Google Shape;186;p26"/>
            <p:cNvPicPr preferRelativeResize="0"/>
            <p:nvPr/>
          </p:nvPicPr>
          <p:blipFill>
            <a:blip r:embed="rId5">
              <a:alphaModFix/>
            </a:blip>
            <a:stretch>
              <a:fillRect/>
            </a:stretch>
          </p:blipFill>
          <p:spPr>
            <a:xfrm>
              <a:off x="5917269" y="4175800"/>
              <a:ext cx="1727825" cy="732600"/>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accent5"/>
                </a:solidFill>
                <a:latin typeface="Oswald"/>
                <a:ea typeface="Oswald"/>
                <a:cs typeface="Oswald"/>
                <a:sym typeface="Oswald"/>
              </a:rPr>
              <a:t>Leadership Activity 4; SWOT Analysis</a:t>
            </a:r>
            <a:endParaRPr>
              <a:latin typeface="Oswald"/>
              <a:ea typeface="Oswald"/>
              <a:cs typeface="Oswald"/>
              <a:sym typeface="Oswald"/>
            </a:endParaRPr>
          </a:p>
        </p:txBody>
      </p:sp>
      <p:sp>
        <p:nvSpPr>
          <p:cNvPr id="192" name="Google Shape;192;p27"/>
          <p:cNvSpPr txBox="1"/>
          <p:nvPr/>
        </p:nvSpPr>
        <p:spPr>
          <a:xfrm>
            <a:off x="573050" y="1523475"/>
            <a:ext cx="5478900" cy="19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2"/>
                </a:solidFill>
                <a:latin typeface="Oswald"/>
                <a:ea typeface="Oswald"/>
                <a:cs typeface="Oswald"/>
                <a:sym typeface="Oswald"/>
              </a:rPr>
              <a:t>What is a SWOT analysis?</a:t>
            </a:r>
            <a:endParaRPr sz="1800">
              <a:solidFill>
                <a:schemeClr val="dk2"/>
              </a:solidFill>
              <a:latin typeface="Oswald"/>
              <a:ea typeface="Oswald"/>
              <a:cs typeface="Oswald"/>
              <a:sym typeface="Oswald"/>
            </a:endParaRPr>
          </a:p>
        </p:txBody>
      </p:sp>
      <p:pic>
        <p:nvPicPr>
          <p:cNvPr id="193" name="Google Shape;193;p27"/>
          <p:cNvPicPr preferRelativeResize="0"/>
          <p:nvPr/>
        </p:nvPicPr>
        <p:blipFill>
          <a:blip r:embed="rId3">
            <a:alphaModFix/>
          </a:blip>
          <a:stretch>
            <a:fillRect/>
          </a:stretch>
        </p:blipFill>
        <p:spPr>
          <a:xfrm>
            <a:off x="6990025" y="870575"/>
            <a:ext cx="1842275" cy="1842275"/>
          </a:xfrm>
          <a:prstGeom prst="rect">
            <a:avLst/>
          </a:prstGeom>
          <a:noFill/>
          <a:ln>
            <a:noFill/>
          </a:ln>
        </p:spPr>
      </p:pic>
      <p:grpSp>
        <p:nvGrpSpPr>
          <p:cNvPr id="194" name="Google Shape;194;p27"/>
          <p:cNvGrpSpPr/>
          <p:nvPr/>
        </p:nvGrpSpPr>
        <p:grpSpPr>
          <a:xfrm>
            <a:off x="5917269" y="4127124"/>
            <a:ext cx="2915029" cy="829949"/>
            <a:chOff x="5917269" y="4127124"/>
            <a:chExt cx="2915029" cy="829949"/>
          </a:xfrm>
        </p:grpSpPr>
        <p:pic>
          <p:nvPicPr>
            <p:cNvPr id="195" name="Google Shape;195;p27"/>
            <p:cNvPicPr preferRelativeResize="0"/>
            <p:nvPr/>
          </p:nvPicPr>
          <p:blipFill>
            <a:blip r:embed="rId4">
              <a:alphaModFix/>
            </a:blip>
            <a:stretch>
              <a:fillRect/>
            </a:stretch>
          </p:blipFill>
          <p:spPr>
            <a:xfrm>
              <a:off x="8002725" y="4127124"/>
              <a:ext cx="829573" cy="829949"/>
            </a:xfrm>
            <a:prstGeom prst="rect">
              <a:avLst/>
            </a:prstGeom>
            <a:noFill/>
            <a:ln>
              <a:noFill/>
            </a:ln>
          </p:spPr>
        </p:pic>
        <p:pic>
          <p:nvPicPr>
            <p:cNvPr id="196" name="Google Shape;196;p27"/>
            <p:cNvPicPr preferRelativeResize="0"/>
            <p:nvPr/>
          </p:nvPicPr>
          <p:blipFill>
            <a:blip r:embed="rId5">
              <a:alphaModFix/>
            </a:blip>
            <a:stretch>
              <a:fillRect/>
            </a:stretch>
          </p:blipFill>
          <p:spPr>
            <a:xfrm>
              <a:off x="5917269" y="4175800"/>
              <a:ext cx="1727825" cy="732600"/>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accent5"/>
                </a:solidFill>
                <a:latin typeface="Oswald"/>
                <a:ea typeface="Oswald"/>
                <a:cs typeface="Oswald"/>
                <a:sym typeface="Oswald"/>
              </a:rPr>
              <a:t>Leadership Activity 8; Buzz Quiz</a:t>
            </a:r>
            <a:endParaRPr>
              <a:solidFill>
                <a:schemeClr val="accent5"/>
              </a:solidFill>
              <a:latin typeface="Oswald"/>
              <a:ea typeface="Oswald"/>
              <a:cs typeface="Oswald"/>
              <a:sym typeface="Oswald"/>
            </a:endParaRPr>
          </a:p>
        </p:txBody>
      </p:sp>
      <p:sp>
        <p:nvSpPr>
          <p:cNvPr id="202" name="Google Shape;202;p28"/>
          <p:cNvSpPr txBox="1"/>
          <p:nvPr/>
        </p:nvSpPr>
        <p:spPr>
          <a:xfrm>
            <a:off x="420800" y="1313800"/>
            <a:ext cx="72681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2500">
                <a:solidFill>
                  <a:schemeClr val="dk1"/>
                </a:solidFill>
                <a:latin typeface="Oswald"/>
                <a:ea typeface="Oswald"/>
                <a:cs typeface="Oswald"/>
                <a:sym typeface="Oswald"/>
              </a:rPr>
              <a:t>Take the Buzz Quiz</a:t>
            </a:r>
            <a:endParaRPr sz="2500">
              <a:solidFill>
                <a:schemeClr val="dk1"/>
              </a:solidFill>
              <a:latin typeface="Oswald"/>
              <a:ea typeface="Oswald"/>
              <a:cs typeface="Oswald"/>
              <a:sym typeface="Oswald"/>
            </a:endParaRPr>
          </a:p>
          <a:p>
            <a:pPr indent="0" lvl="0" marL="0" rtl="0" algn="l">
              <a:lnSpc>
                <a:spcPct val="115000"/>
              </a:lnSpc>
              <a:spcBef>
                <a:spcPts val="600"/>
              </a:spcBef>
              <a:spcAft>
                <a:spcPts val="0"/>
              </a:spcAft>
              <a:buNone/>
            </a:pPr>
            <a:r>
              <a:rPr i="1" lang="en" sz="2500" u="sng">
                <a:solidFill>
                  <a:schemeClr val="hlink"/>
                </a:solidFill>
                <a:latin typeface="Oswald"/>
                <a:ea typeface="Oswald"/>
                <a:cs typeface="Oswald"/>
                <a:sym typeface="Oswald"/>
                <a:hlinkClick r:id="rId3"/>
              </a:rPr>
              <a:t>icould.com/buzz-quiz </a:t>
            </a:r>
            <a:endParaRPr i="1" sz="2500">
              <a:solidFill>
                <a:schemeClr val="dk1"/>
              </a:solidFill>
              <a:latin typeface="Oswald"/>
              <a:ea typeface="Oswald"/>
              <a:cs typeface="Oswald"/>
              <a:sym typeface="Oswald"/>
            </a:endParaRPr>
          </a:p>
          <a:p>
            <a:pPr indent="0" lvl="0" marL="0" rtl="0" algn="l">
              <a:lnSpc>
                <a:spcPct val="115000"/>
              </a:lnSpc>
              <a:spcBef>
                <a:spcPts val="600"/>
              </a:spcBef>
              <a:spcAft>
                <a:spcPts val="0"/>
              </a:spcAft>
              <a:buClr>
                <a:schemeClr val="dk1"/>
              </a:buClr>
              <a:buSzPts val="1100"/>
              <a:buFont typeface="Arial"/>
              <a:buNone/>
            </a:pPr>
            <a:r>
              <a:rPr lang="en" sz="2500">
                <a:solidFill>
                  <a:schemeClr val="dk1"/>
                </a:solidFill>
                <a:latin typeface="Oswald"/>
                <a:ea typeface="Oswald"/>
                <a:cs typeface="Oswald"/>
                <a:sym typeface="Oswald"/>
              </a:rPr>
              <a:t>Complete Activity 8 </a:t>
            </a:r>
            <a:r>
              <a:rPr lang="en" sz="2500" u="sng">
                <a:solidFill>
                  <a:schemeClr val="dk1"/>
                </a:solidFill>
                <a:latin typeface="Oswald"/>
                <a:ea typeface="Oswald"/>
                <a:cs typeface="Oswald"/>
                <a:sym typeface="Oswald"/>
              </a:rPr>
              <a:t>before the next session</a:t>
            </a:r>
            <a:endParaRPr sz="2500" u="sng">
              <a:solidFill>
                <a:schemeClr val="dk1"/>
              </a:solidFill>
              <a:latin typeface="Oswald"/>
              <a:ea typeface="Oswald"/>
              <a:cs typeface="Oswald"/>
              <a:sym typeface="Oswald"/>
            </a:endParaRPr>
          </a:p>
          <a:p>
            <a:pPr indent="0" lvl="0" marL="0" rtl="0" algn="l">
              <a:lnSpc>
                <a:spcPct val="115000"/>
              </a:lnSpc>
              <a:spcBef>
                <a:spcPts val="600"/>
              </a:spcBef>
              <a:spcAft>
                <a:spcPts val="0"/>
              </a:spcAft>
              <a:buNone/>
            </a:pPr>
            <a:r>
              <a:t/>
            </a:r>
            <a:endParaRPr i="1" sz="2500">
              <a:solidFill>
                <a:schemeClr val="dk1"/>
              </a:solidFill>
              <a:latin typeface="Oswald"/>
              <a:ea typeface="Oswald"/>
              <a:cs typeface="Oswald"/>
              <a:sym typeface="Oswald"/>
            </a:endParaRPr>
          </a:p>
          <a:p>
            <a:pPr indent="0" lvl="0" marL="0" rtl="0" algn="l">
              <a:lnSpc>
                <a:spcPct val="115000"/>
              </a:lnSpc>
              <a:spcBef>
                <a:spcPts val="600"/>
              </a:spcBef>
              <a:spcAft>
                <a:spcPts val="0"/>
              </a:spcAft>
              <a:buNone/>
            </a:pPr>
            <a:r>
              <a:t/>
            </a:r>
            <a:endParaRPr sz="2000">
              <a:solidFill>
                <a:schemeClr val="dk1"/>
              </a:solidFill>
              <a:latin typeface="Oswald"/>
              <a:ea typeface="Oswald"/>
              <a:cs typeface="Oswald"/>
              <a:sym typeface="Oswald"/>
            </a:endParaRPr>
          </a:p>
          <a:p>
            <a:pPr indent="0" lvl="0" marL="0" rtl="0" algn="l">
              <a:lnSpc>
                <a:spcPct val="115000"/>
              </a:lnSpc>
              <a:spcBef>
                <a:spcPts val="600"/>
              </a:spcBef>
              <a:spcAft>
                <a:spcPts val="0"/>
              </a:spcAft>
              <a:buNone/>
            </a:pPr>
            <a:r>
              <a:t/>
            </a:r>
            <a:endParaRPr sz="2400">
              <a:solidFill>
                <a:schemeClr val="dk1"/>
              </a:solidFill>
              <a:latin typeface="Oswald"/>
              <a:ea typeface="Oswald"/>
              <a:cs typeface="Oswald"/>
              <a:sym typeface="Oswald"/>
            </a:endParaRPr>
          </a:p>
        </p:txBody>
      </p:sp>
      <p:pic>
        <p:nvPicPr>
          <p:cNvPr id="203" name="Google Shape;203;p28"/>
          <p:cNvPicPr preferRelativeResize="0"/>
          <p:nvPr/>
        </p:nvPicPr>
        <p:blipFill>
          <a:blip r:embed="rId4">
            <a:alphaModFix/>
          </a:blip>
          <a:stretch>
            <a:fillRect/>
          </a:stretch>
        </p:blipFill>
        <p:spPr>
          <a:xfrm>
            <a:off x="743875" y="3244150"/>
            <a:ext cx="5081023" cy="1473725"/>
          </a:xfrm>
          <a:prstGeom prst="rect">
            <a:avLst/>
          </a:prstGeom>
          <a:noFill/>
          <a:ln>
            <a:noFill/>
          </a:ln>
        </p:spPr>
      </p:pic>
      <p:pic>
        <p:nvPicPr>
          <p:cNvPr id="204" name="Google Shape;204;p28"/>
          <p:cNvPicPr preferRelativeResize="0"/>
          <p:nvPr/>
        </p:nvPicPr>
        <p:blipFill>
          <a:blip r:embed="rId5">
            <a:alphaModFix/>
          </a:blip>
          <a:stretch>
            <a:fillRect/>
          </a:stretch>
        </p:blipFill>
        <p:spPr>
          <a:xfrm rot="5805488">
            <a:off x="5950232" y="3151504"/>
            <a:ext cx="1048840" cy="785088"/>
          </a:xfrm>
          <a:prstGeom prst="rect">
            <a:avLst/>
          </a:prstGeom>
          <a:noFill/>
          <a:ln>
            <a:noFill/>
          </a:ln>
        </p:spPr>
      </p:pic>
      <p:grpSp>
        <p:nvGrpSpPr>
          <p:cNvPr id="205" name="Google Shape;205;p28"/>
          <p:cNvGrpSpPr/>
          <p:nvPr/>
        </p:nvGrpSpPr>
        <p:grpSpPr>
          <a:xfrm>
            <a:off x="5917269" y="4127124"/>
            <a:ext cx="2915029" cy="829949"/>
            <a:chOff x="5917269" y="4127124"/>
            <a:chExt cx="2915029" cy="829949"/>
          </a:xfrm>
        </p:grpSpPr>
        <p:pic>
          <p:nvPicPr>
            <p:cNvPr id="206" name="Google Shape;206;p28"/>
            <p:cNvPicPr preferRelativeResize="0"/>
            <p:nvPr/>
          </p:nvPicPr>
          <p:blipFill>
            <a:blip r:embed="rId6">
              <a:alphaModFix/>
            </a:blip>
            <a:stretch>
              <a:fillRect/>
            </a:stretch>
          </p:blipFill>
          <p:spPr>
            <a:xfrm>
              <a:off x="8002725" y="4127124"/>
              <a:ext cx="829573" cy="829949"/>
            </a:xfrm>
            <a:prstGeom prst="rect">
              <a:avLst/>
            </a:prstGeom>
            <a:noFill/>
            <a:ln>
              <a:noFill/>
            </a:ln>
          </p:spPr>
        </p:pic>
        <p:pic>
          <p:nvPicPr>
            <p:cNvPr id="207" name="Google Shape;207;p28"/>
            <p:cNvPicPr preferRelativeResize="0"/>
            <p:nvPr/>
          </p:nvPicPr>
          <p:blipFill>
            <a:blip r:embed="rId7">
              <a:alphaModFix/>
            </a:blip>
            <a:stretch>
              <a:fillRect/>
            </a:stretch>
          </p:blipFill>
          <p:spPr>
            <a:xfrm>
              <a:off x="5917269" y="4175800"/>
              <a:ext cx="1727825" cy="732600"/>
            </a:xfrm>
            <a:prstGeom prst="rect">
              <a:avLst/>
            </a:prstGeom>
            <a:noFill/>
            <a:ln>
              <a:noFill/>
            </a:ln>
          </p:spPr>
        </p:pic>
      </p:grpSp>
      <p:pic>
        <p:nvPicPr>
          <p:cNvPr id="208" name="Google Shape;208;p28"/>
          <p:cNvPicPr preferRelativeResize="0"/>
          <p:nvPr/>
        </p:nvPicPr>
        <p:blipFill>
          <a:blip r:embed="rId8">
            <a:alphaModFix/>
          </a:blip>
          <a:stretch>
            <a:fillRect/>
          </a:stretch>
        </p:blipFill>
        <p:spPr>
          <a:xfrm>
            <a:off x="5917275" y="445025"/>
            <a:ext cx="2739475" cy="2739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accent5"/>
                </a:solidFill>
                <a:latin typeface="Oswald"/>
                <a:ea typeface="Oswald"/>
                <a:cs typeface="Oswald"/>
                <a:sym typeface="Oswald"/>
              </a:rPr>
              <a:t>Timetable for today</a:t>
            </a:r>
            <a:endParaRPr>
              <a:solidFill>
                <a:schemeClr val="accent5"/>
              </a:solidFill>
              <a:latin typeface="Oswald"/>
              <a:ea typeface="Oswald"/>
              <a:cs typeface="Oswald"/>
              <a:sym typeface="Oswald"/>
            </a:endParaRPr>
          </a:p>
        </p:txBody>
      </p:sp>
      <p:graphicFrame>
        <p:nvGraphicFramePr>
          <p:cNvPr id="65" name="Google Shape;65;p14"/>
          <p:cNvGraphicFramePr/>
          <p:nvPr/>
        </p:nvGraphicFramePr>
        <p:xfrm>
          <a:off x="904975" y="1106125"/>
          <a:ext cx="3000000" cy="3000000"/>
        </p:xfrm>
        <a:graphic>
          <a:graphicData uri="http://schemas.openxmlformats.org/drawingml/2006/table">
            <a:tbl>
              <a:tblPr>
                <a:noFill/>
                <a:tableStyleId>{82DCEDD4-49C0-4BDC-9EA6-EC871B2B5822}</a:tableStyleId>
              </a:tblPr>
              <a:tblGrid>
                <a:gridCol w="1307625"/>
                <a:gridCol w="5416950"/>
              </a:tblGrid>
              <a:tr h="255000">
                <a:tc>
                  <a:txBody>
                    <a:bodyPr/>
                    <a:lstStyle/>
                    <a:p>
                      <a:pPr indent="0" lvl="0" marL="0" rtl="0" algn="l">
                        <a:spcBef>
                          <a:spcPts val="0"/>
                        </a:spcBef>
                        <a:spcAft>
                          <a:spcPts val="0"/>
                        </a:spcAft>
                        <a:buNone/>
                      </a:pPr>
                      <a:r>
                        <a:rPr lang="en"/>
                        <a:t>12.30pm</a:t>
                      </a:r>
                      <a:endParaRPr/>
                    </a:p>
                  </a:txBody>
                  <a:tcPr marT="91425" marB="91425" marR="91425" marL="91425"/>
                </a:tc>
                <a:tc>
                  <a:txBody>
                    <a:bodyPr/>
                    <a:lstStyle/>
                    <a:p>
                      <a:pPr indent="0" lvl="0" marL="0" rtl="0" algn="l">
                        <a:spcBef>
                          <a:spcPts val="0"/>
                        </a:spcBef>
                        <a:spcAft>
                          <a:spcPts val="0"/>
                        </a:spcAft>
                        <a:buNone/>
                      </a:pPr>
                      <a:r>
                        <a:rPr lang="en">
                          <a:latin typeface="Oswald"/>
                          <a:ea typeface="Oswald"/>
                          <a:cs typeface="Oswald"/>
                          <a:sym typeface="Oswald"/>
                        </a:rPr>
                        <a:t>Introduction &amp; Questionnaire</a:t>
                      </a:r>
                      <a:endParaRPr>
                        <a:latin typeface="Oswald"/>
                        <a:ea typeface="Oswald"/>
                        <a:cs typeface="Oswald"/>
                        <a:sym typeface="Oswald"/>
                      </a:endParaRPr>
                    </a:p>
                  </a:txBody>
                  <a:tcPr marT="91425" marB="91425" marR="91425" marL="91425"/>
                </a:tc>
              </a:tr>
              <a:tr h="396200">
                <a:tc>
                  <a:txBody>
                    <a:bodyPr/>
                    <a:lstStyle/>
                    <a:p>
                      <a:pPr indent="0" lvl="0" marL="0" rtl="0" algn="l">
                        <a:spcBef>
                          <a:spcPts val="0"/>
                        </a:spcBef>
                        <a:spcAft>
                          <a:spcPts val="0"/>
                        </a:spcAft>
                        <a:buNone/>
                      </a:pPr>
                      <a:r>
                        <a:rPr lang="en"/>
                        <a:t>12.40pm</a:t>
                      </a:r>
                      <a:endParaRPr/>
                    </a:p>
                  </a:txBody>
                  <a:tcPr marT="91425" marB="91425" marR="91425" marL="91425"/>
                </a:tc>
                <a:tc>
                  <a:txBody>
                    <a:bodyPr/>
                    <a:lstStyle/>
                    <a:p>
                      <a:pPr indent="0" lvl="0" marL="0" rtl="0" algn="l">
                        <a:spcBef>
                          <a:spcPts val="0"/>
                        </a:spcBef>
                        <a:spcAft>
                          <a:spcPts val="0"/>
                        </a:spcAft>
                        <a:buNone/>
                      </a:pPr>
                      <a:r>
                        <a:rPr lang="en">
                          <a:latin typeface="Oswald"/>
                          <a:ea typeface="Oswald"/>
                          <a:cs typeface="Oswald"/>
                          <a:sym typeface="Oswald"/>
                        </a:rPr>
                        <a:t>Ice Breaker</a:t>
                      </a:r>
                      <a:endParaRPr>
                        <a:latin typeface="Oswald"/>
                        <a:ea typeface="Oswald"/>
                        <a:cs typeface="Oswald"/>
                        <a:sym typeface="Oswald"/>
                      </a:endParaRPr>
                    </a:p>
                  </a:txBody>
                  <a:tcPr marT="91425" marB="91425" marR="91425" marL="91425"/>
                </a:tc>
              </a:tr>
              <a:tr h="396200">
                <a:tc>
                  <a:txBody>
                    <a:bodyPr/>
                    <a:lstStyle/>
                    <a:p>
                      <a:pPr indent="0" lvl="0" marL="0" rtl="0" algn="l">
                        <a:spcBef>
                          <a:spcPts val="0"/>
                        </a:spcBef>
                        <a:spcAft>
                          <a:spcPts val="0"/>
                        </a:spcAft>
                        <a:buNone/>
                      </a:pPr>
                      <a:r>
                        <a:rPr lang="en"/>
                        <a:t>12.50pm</a:t>
                      </a:r>
                      <a:endParaRPr/>
                    </a:p>
                  </a:txBody>
                  <a:tcPr marT="91425" marB="91425" marR="91425" marL="91425"/>
                </a:tc>
                <a:tc>
                  <a:txBody>
                    <a:bodyPr/>
                    <a:lstStyle/>
                    <a:p>
                      <a:pPr indent="0" lvl="0" marL="0" rtl="0" algn="l">
                        <a:spcBef>
                          <a:spcPts val="0"/>
                        </a:spcBef>
                        <a:spcAft>
                          <a:spcPts val="0"/>
                        </a:spcAft>
                        <a:buNone/>
                      </a:pPr>
                      <a:r>
                        <a:rPr lang="en">
                          <a:latin typeface="Oswald"/>
                          <a:ea typeface="Oswald"/>
                          <a:cs typeface="Oswald"/>
                          <a:sym typeface="Oswald"/>
                        </a:rPr>
                        <a:t>Leadership Training part 1</a:t>
                      </a:r>
                      <a:endParaRPr>
                        <a:latin typeface="Oswald"/>
                        <a:ea typeface="Oswald"/>
                        <a:cs typeface="Oswald"/>
                        <a:sym typeface="Oswald"/>
                      </a:endParaRPr>
                    </a:p>
                  </a:txBody>
                  <a:tcPr marT="91425" marB="91425" marR="91425" marL="91425"/>
                </a:tc>
              </a:tr>
              <a:tr h="396200">
                <a:tc>
                  <a:txBody>
                    <a:bodyPr/>
                    <a:lstStyle/>
                    <a:p>
                      <a:pPr indent="0" lvl="0" marL="0" rtl="0" algn="l">
                        <a:spcBef>
                          <a:spcPts val="0"/>
                        </a:spcBef>
                        <a:spcAft>
                          <a:spcPts val="0"/>
                        </a:spcAft>
                        <a:buNone/>
                      </a:pPr>
                      <a:r>
                        <a:rPr lang="en"/>
                        <a:t>1.30pm</a:t>
                      </a:r>
                      <a:endParaRPr/>
                    </a:p>
                  </a:txBody>
                  <a:tcPr marT="91425" marB="91425" marR="91425" marL="91425"/>
                </a:tc>
                <a:tc>
                  <a:txBody>
                    <a:bodyPr/>
                    <a:lstStyle/>
                    <a:p>
                      <a:pPr indent="0" lvl="0" marL="0" rtl="0" algn="l">
                        <a:spcBef>
                          <a:spcPts val="0"/>
                        </a:spcBef>
                        <a:spcAft>
                          <a:spcPts val="0"/>
                        </a:spcAft>
                        <a:buNone/>
                      </a:pPr>
                      <a:r>
                        <a:rPr lang="en">
                          <a:latin typeface="Oswald"/>
                          <a:ea typeface="Oswald"/>
                          <a:cs typeface="Oswald"/>
                          <a:sym typeface="Oswald"/>
                        </a:rPr>
                        <a:t>BREAK</a:t>
                      </a:r>
                      <a:endParaRPr>
                        <a:latin typeface="Oswald"/>
                        <a:ea typeface="Oswald"/>
                        <a:cs typeface="Oswald"/>
                        <a:sym typeface="Oswald"/>
                      </a:endParaRPr>
                    </a:p>
                  </a:txBody>
                  <a:tcPr marT="91425" marB="91425" marR="91425" marL="91425"/>
                </a:tc>
              </a:tr>
              <a:tr h="396200">
                <a:tc>
                  <a:txBody>
                    <a:bodyPr/>
                    <a:lstStyle/>
                    <a:p>
                      <a:pPr indent="0" lvl="0" marL="0" rtl="0" algn="l">
                        <a:spcBef>
                          <a:spcPts val="0"/>
                        </a:spcBef>
                        <a:spcAft>
                          <a:spcPts val="0"/>
                        </a:spcAft>
                        <a:buNone/>
                      </a:pPr>
                      <a:r>
                        <a:rPr lang="en"/>
                        <a:t>2pm</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Oswald"/>
                          <a:ea typeface="Oswald"/>
                          <a:cs typeface="Oswald"/>
                          <a:sym typeface="Oswald"/>
                        </a:rPr>
                        <a:t>Leadership Training part 2</a:t>
                      </a:r>
                      <a:endParaRPr>
                        <a:latin typeface="Oswald"/>
                        <a:ea typeface="Oswald"/>
                        <a:cs typeface="Oswald"/>
                        <a:sym typeface="Oswald"/>
                      </a:endParaRPr>
                    </a:p>
                  </a:txBody>
                  <a:tcPr marT="91425" marB="91425" marR="91425" marL="91425">
                    <a:lnB cap="flat" cmpd="sng" w="9525">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
                        <a:t>2.45pm</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Oswald"/>
                          <a:ea typeface="Oswald"/>
                          <a:cs typeface="Oswald"/>
                          <a:sym typeface="Oswald"/>
                        </a:rPr>
                        <a:t>Kahoot! Quiz</a:t>
                      </a:r>
                      <a:endParaRPr>
                        <a:latin typeface="Oswald"/>
                        <a:ea typeface="Oswald"/>
                        <a:cs typeface="Oswald"/>
                        <a:sym typeface="Oswal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
                        <a:t>3pm</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Oswald"/>
                          <a:ea typeface="Oswald"/>
                          <a:cs typeface="Oswald"/>
                          <a:sym typeface="Oswald"/>
                        </a:rPr>
                        <a:t>Finish</a:t>
                      </a:r>
                      <a:endParaRPr>
                        <a:latin typeface="Oswald"/>
                        <a:ea typeface="Oswald"/>
                        <a:cs typeface="Oswald"/>
                        <a:sym typeface="Oswald"/>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pSp>
        <p:nvGrpSpPr>
          <p:cNvPr id="66" name="Google Shape;66;p14"/>
          <p:cNvGrpSpPr/>
          <p:nvPr/>
        </p:nvGrpSpPr>
        <p:grpSpPr>
          <a:xfrm>
            <a:off x="5917269" y="4127124"/>
            <a:ext cx="2915029" cy="829949"/>
            <a:chOff x="5917269" y="4127124"/>
            <a:chExt cx="2915029" cy="829949"/>
          </a:xfrm>
        </p:grpSpPr>
        <p:pic>
          <p:nvPicPr>
            <p:cNvPr id="67" name="Google Shape;67;p14"/>
            <p:cNvPicPr preferRelativeResize="0"/>
            <p:nvPr/>
          </p:nvPicPr>
          <p:blipFill>
            <a:blip r:embed="rId3">
              <a:alphaModFix/>
            </a:blip>
            <a:stretch>
              <a:fillRect/>
            </a:stretch>
          </p:blipFill>
          <p:spPr>
            <a:xfrm>
              <a:off x="8002725" y="4127124"/>
              <a:ext cx="829573" cy="829949"/>
            </a:xfrm>
            <a:prstGeom prst="rect">
              <a:avLst/>
            </a:prstGeom>
            <a:noFill/>
            <a:ln>
              <a:noFill/>
            </a:ln>
          </p:spPr>
        </p:pic>
        <p:pic>
          <p:nvPicPr>
            <p:cNvPr id="68" name="Google Shape;68;p14"/>
            <p:cNvPicPr preferRelativeResize="0"/>
            <p:nvPr/>
          </p:nvPicPr>
          <p:blipFill>
            <a:blip r:embed="rId4">
              <a:alphaModFix/>
            </a:blip>
            <a:stretch>
              <a:fillRect/>
            </a:stretch>
          </p:blipFill>
          <p:spPr>
            <a:xfrm>
              <a:off x="5917269" y="4175800"/>
              <a:ext cx="1727825" cy="7326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accent5"/>
                </a:solidFill>
                <a:latin typeface="Oswald"/>
                <a:ea typeface="Oswald"/>
                <a:cs typeface="Oswald"/>
                <a:sym typeface="Oswald"/>
              </a:rPr>
              <a:t>Thank you</a:t>
            </a:r>
            <a:endParaRPr>
              <a:solidFill>
                <a:schemeClr val="accent5"/>
              </a:solidFill>
              <a:latin typeface="Oswald"/>
              <a:ea typeface="Oswald"/>
              <a:cs typeface="Oswald"/>
              <a:sym typeface="Oswald"/>
            </a:endParaRPr>
          </a:p>
        </p:txBody>
      </p:sp>
      <p:sp>
        <p:nvSpPr>
          <p:cNvPr id="74" name="Google Shape;74;p15"/>
          <p:cNvSpPr txBox="1"/>
          <p:nvPr>
            <p:ph idx="1" type="body"/>
          </p:nvPr>
        </p:nvSpPr>
        <p:spPr>
          <a:xfrm>
            <a:off x="311700" y="1152475"/>
            <a:ext cx="7298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For taking part in your schools’ career ambassador programme. </a:t>
            </a:r>
            <a:br>
              <a:rPr lang="en">
                <a:latin typeface="Oswald"/>
                <a:ea typeface="Oswald"/>
                <a:cs typeface="Oswald"/>
                <a:sym typeface="Oswald"/>
              </a:rPr>
            </a:br>
            <a:br>
              <a:rPr lang="en">
                <a:latin typeface="Oswald"/>
                <a:ea typeface="Oswald"/>
                <a:cs typeface="Oswald"/>
                <a:sym typeface="Oswald"/>
              </a:rPr>
            </a:br>
            <a:r>
              <a:rPr lang="en">
                <a:latin typeface="Oswald"/>
                <a:ea typeface="Oswald"/>
                <a:cs typeface="Oswald"/>
                <a:sym typeface="Oswald"/>
              </a:rPr>
              <a:t>By the end of the programme you will have gained knowledge and experience of leadership &amp; careers which you can use on your CV, applications to sixth form, college, apprenticeships ect. </a:t>
            </a:r>
            <a:endParaRPr>
              <a:latin typeface="Oswald"/>
              <a:ea typeface="Oswald"/>
              <a:cs typeface="Oswald"/>
              <a:sym typeface="Oswald"/>
            </a:endParaRPr>
          </a:p>
          <a:p>
            <a:pPr indent="0" lvl="0" marL="0" rtl="0" algn="l">
              <a:spcBef>
                <a:spcPts val="1600"/>
              </a:spcBef>
              <a:spcAft>
                <a:spcPts val="1600"/>
              </a:spcAft>
              <a:buNone/>
            </a:pPr>
            <a:r>
              <a:rPr lang="en">
                <a:latin typeface="Oswald"/>
                <a:ea typeface="Oswald"/>
                <a:cs typeface="Oswald"/>
                <a:sym typeface="Oswald"/>
              </a:rPr>
              <a:t>You are also helping to build the careers programme in your school which impacts every student including you!</a:t>
            </a:r>
            <a:endParaRPr>
              <a:latin typeface="Oswald"/>
              <a:ea typeface="Oswald"/>
              <a:cs typeface="Oswald"/>
              <a:sym typeface="Oswald"/>
            </a:endParaRPr>
          </a:p>
        </p:txBody>
      </p:sp>
      <p:pic>
        <p:nvPicPr>
          <p:cNvPr id="75" name="Google Shape;75;p15"/>
          <p:cNvPicPr preferRelativeResize="0"/>
          <p:nvPr/>
        </p:nvPicPr>
        <p:blipFill>
          <a:blip r:embed="rId3">
            <a:alphaModFix/>
          </a:blip>
          <a:stretch>
            <a:fillRect/>
          </a:stretch>
        </p:blipFill>
        <p:spPr>
          <a:xfrm>
            <a:off x="7769024" y="638500"/>
            <a:ext cx="1056550" cy="2095600"/>
          </a:xfrm>
          <a:prstGeom prst="rect">
            <a:avLst/>
          </a:prstGeom>
          <a:noFill/>
          <a:ln>
            <a:noFill/>
          </a:ln>
        </p:spPr>
      </p:pic>
      <p:grpSp>
        <p:nvGrpSpPr>
          <p:cNvPr id="76" name="Google Shape;76;p15"/>
          <p:cNvGrpSpPr/>
          <p:nvPr/>
        </p:nvGrpSpPr>
        <p:grpSpPr>
          <a:xfrm>
            <a:off x="5917269" y="4127124"/>
            <a:ext cx="2915029" cy="829949"/>
            <a:chOff x="5917269" y="4127124"/>
            <a:chExt cx="2915029" cy="829949"/>
          </a:xfrm>
        </p:grpSpPr>
        <p:pic>
          <p:nvPicPr>
            <p:cNvPr id="77" name="Google Shape;77;p15"/>
            <p:cNvPicPr preferRelativeResize="0"/>
            <p:nvPr/>
          </p:nvPicPr>
          <p:blipFill>
            <a:blip r:embed="rId4">
              <a:alphaModFix/>
            </a:blip>
            <a:stretch>
              <a:fillRect/>
            </a:stretch>
          </p:blipFill>
          <p:spPr>
            <a:xfrm>
              <a:off x="8002725" y="4127124"/>
              <a:ext cx="829573" cy="829949"/>
            </a:xfrm>
            <a:prstGeom prst="rect">
              <a:avLst/>
            </a:prstGeom>
            <a:noFill/>
            <a:ln>
              <a:noFill/>
            </a:ln>
          </p:spPr>
        </p:pic>
        <p:pic>
          <p:nvPicPr>
            <p:cNvPr id="78" name="Google Shape;78;p15"/>
            <p:cNvPicPr preferRelativeResize="0"/>
            <p:nvPr/>
          </p:nvPicPr>
          <p:blipFill>
            <a:blip r:embed="rId5">
              <a:alphaModFix/>
            </a:blip>
            <a:stretch>
              <a:fillRect/>
            </a:stretch>
          </p:blipFill>
          <p:spPr>
            <a:xfrm>
              <a:off x="5917269" y="4175800"/>
              <a:ext cx="1727825" cy="7326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746800" y="2285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accent5"/>
                </a:solidFill>
                <a:latin typeface="Oswald"/>
                <a:ea typeface="Oswald"/>
                <a:cs typeface="Oswald"/>
                <a:sym typeface="Oswald"/>
              </a:rPr>
              <a:t>Questionnaire</a:t>
            </a:r>
            <a:endParaRPr>
              <a:solidFill>
                <a:schemeClr val="accent5"/>
              </a:solidFill>
              <a:latin typeface="Oswald"/>
              <a:ea typeface="Oswald"/>
              <a:cs typeface="Oswald"/>
              <a:sym typeface="Oswald"/>
            </a:endParaRPr>
          </a:p>
        </p:txBody>
      </p:sp>
      <p:grpSp>
        <p:nvGrpSpPr>
          <p:cNvPr id="84" name="Google Shape;84;p16"/>
          <p:cNvGrpSpPr/>
          <p:nvPr/>
        </p:nvGrpSpPr>
        <p:grpSpPr>
          <a:xfrm>
            <a:off x="5917269" y="4127124"/>
            <a:ext cx="2915029" cy="829949"/>
            <a:chOff x="5917269" y="4127124"/>
            <a:chExt cx="2915029" cy="829949"/>
          </a:xfrm>
        </p:grpSpPr>
        <p:pic>
          <p:nvPicPr>
            <p:cNvPr id="85" name="Google Shape;85;p16"/>
            <p:cNvPicPr preferRelativeResize="0"/>
            <p:nvPr/>
          </p:nvPicPr>
          <p:blipFill>
            <a:blip r:embed="rId3">
              <a:alphaModFix/>
            </a:blip>
            <a:stretch>
              <a:fillRect/>
            </a:stretch>
          </p:blipFill>
          <p:spPr>
            <a:xfrm>
              <a:off x="8002725" y="4127124"/>
              <a:ext cx="829573" cy="829949"/>
            </a:xfrm>
            <a:prstGeom prst="rect">
              <a:avLst/>
            </a:prstGeom>
            <a:noFill/>
            <a:ln>
              <a:noFill/>
            </a:ln>
          </p:spPr>
        </p:pic>
        <p:pic>
          <p:nvPicPr>
            <p:cNvPr id="86" name="Google Shape;86;p16"/>
            <p:cNvPicPr preferRelativeResize="0"/>
            <p:nvPr/>
          </p:nvPicPr>
          <p:blipFill>
            <a:blip r:embed="rId4">
              <a:alphaModFix/>
            </a:blip>
            <a:stretch>
              <a:fillRect/>
            </a:stretch>
          </p:blipFill>
          <p:spPr>
            <a:xfrm>
              <a:off x="5917269" y="4175800"/>
              <a:ext cx="1727825" cy="7326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732825" y="1558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accent5"/>
                </a:solidFill>
                <a:latin typeface="Oswald"/>
                <a:ea typeface="Oswald"/>
                <a:cs typeface="Oswald"/>
                <a:sym typeface="Oswald"/>
              </a:rPr>
              <a:t>Teams of 2-4 with a named spokesperson</a:t>
            </a:r>
            <a:endParaRPr>
              <a:solidFill>
                <a:schemeClr val="accent5"/>
              </a:solidFill>
              <a:latin typeface="Oswald"/>
              <a:ea typeface="Oswald"/>
              <a:cs typeface="Oswald"/>
              <a:sym typeface="Oswald"/>
            </a:endParaRPr>
          </a:p>
        </p:txBody>
      </p:sp>
      <p:grpSp>
        <p:nvGrpSpPr>
          <p:cNvPr id="92" name="Google Shape;92;p17"/>
          <p:cNvGrpSpPr/>
          <p:nvPr/>
        </p:nvGrpSpPr>
        <p:grpSpPr>
          <a:xfrm>
            <a:off x="5917269" y="4127124"/>
            <a:ext cx="2915029" cy="829949"/>
            <a:chOff x="5917269" y="4127124"/>
            <a:chExt cx="2915029" cy="829949"/>
          </a:xfrm>
        </p:grpSpPr>
        <p:pic>
          <p:nvPicPr>
            <p:cNvPr id="93" name="Google Shape;93;p17"/>
            <p:cNvPicPr preferRelativeResize="0"/>
            <p:nvPr/>
          </p:nvPicPr>
          <p:blipFill>
            <a:blip r:embed="rId3">
              <a:alphaModFix/>
            </a:blip>
            <a:stretch>
              <a:fillRect/>
            </a:stretch>
          </p:blipFill>
          <p:spPr>
            <a:xfrm>
              <a:off x="8002725" y="4127124"/>
              <a:ext cx="829573" cy="829949"/>
            </a:xfrm>
            <a:prstGeom prst="rect">
              <a:avLst/>
            </a:prstGeom>
            <a:noFill/>
            <a:ln>
              <a:noFill/>
            </a:ln>
          </p:spPr>
        </p:pic>
        <p:pic>
          <p:nvPicPr>
            <p:cNvPr id="94" name="Google Shape;94;p17"/>
            <p:cNvPicPr preferRelativeResize="0"/>
            <p:nvPr/>
          </p:nvPicPr>
          <p:blipFill>
            <a:blip r:embed="rId4">
              <a:alphaModFix/>
            </a:blip>
            <a:stretch>
              <a:fillRect/>
            </a:stretch>
          </p:blipFill>
          <p:spPr>
            <a:xfrm>
              <a:off x="5917269" y="4175800"/>
              <a:ext cx="1727825" cy="73260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latin typeface="Oswald"/>
                <a:ea typeface="Oswald"/>
                <a:cs typeface="Oswald"/>
                <a:sym typeface="Oswald"/>
              </a:rPr>
              <a:t>Ice breaker! Moon Landing NASA task</a:t>
            </a:r>
            <a:endParaRPr>
              <a:solidFill>
                <a:schemeClr val="accent5"/>
              </a:solidFill>
              <a:latin typeface="Oswald"/>
              <a:ea typeface="Oswald"/>
              <a:cs typeface="Oswald"/>
              <a:sym typeface="Oswald"/>
            </a:endParaRPr>
          </a:p>
        </p:txBody>
      </p:sp>
      <p:sp>
        <p:nvSpPr>
          <p:cNvPr id="100" name="Google Shape;100;p18"/>
          <p:cNvSpPr txBox="1"/>
          <p:nvPr>
            <p:ph idx="1" type="body"/>
          </p:nvPr>
        </p:nvSpPr>
        <p:spPr>
          <a:xfrm>
            <a:off x="311700" y="1017725"/>
            <a:ext cx="5532600" cy="24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1600"/>
              </a:spcBef>
              <a:spcAft>
                <a:spcPts val="0"/>
              </a:spcAft>
              <a:buNone/>
            </a:pPr>
            <a:r>
              <a:rPr lang="en">
                <a:latin typeface="Oswald"/>
                <a:ea typeface="Oswald"/>
                <a:cs typeface="Oswald"/>
                <a:sym typeface="Oswald"/>
              </a:rPr>
              <a:t>Read through the Moon Landing brief and list of items. </a:t>
            </a:r>
            <a:endParaRPr>
              <a:latin typeface="Oswald"/>
              <a:ea typeface="Oswald"/>
              <a:cs typeface="Oswald"/>
              <a:sym typeface="Oswald"/>
            </a:endParaRPr>
          </a:p>
          <a:p>
            <a:pPr indent="0" lvl="0" marL="0" rtl="0" algn="l">
              <a:spcBef>
                <a:spcPts val="1600"/>
              </a:spcBef>
              <a:spcAft>
                <a:spcPts val="0"/>
              </a:spcAft>
              <a:buNone/>
            </a:pPr>
            <a:r>
              <a:rPr lang="en">
                <a:latin typeface="Oswald"/>
                <a:ea typeface="Oswald"/>
                <a:cs typeface="Oswald"/>
                <a:sym typeface="Oswald"/>
              </a:rPr>
              <a:t>Rank the items individually under ‘my score’ then in teams, discuss your decisions and collectively rank the items under ‘team score’.</a:t>
            </a:r>
            <a:endParaRPr>
              <a:latin typeface="Oswald"/>
              <a:ea typeface="Oswald"/>
              <a:cs typeface="Oswald"/>
              <a:sym typeface="Oswald"/>
            </a:endParaRPr>
          </a:p>
          <a:p>
            <a:pPr indent="0" lvl="0" marL="0" rtl="0" algn="l">
              <a:spcBef>
                <a:spcPts val="1600"/>
              </a:spcBef>
              <a:spcAft>
                <a:spcPts val="0"/>
              </a:spcAft>
              <a:buNone/>
            </a:pPr>
            <a:r>
              <a:rPr lang="en">
                <a:latin typeface="Oswald"/>
                <a:ea typeface="Oswald"/>
                <a:cs typeface="Oswald"/>
                <a:sym typeface="Oswald"/>
              </a:rPr>
              <a:t>Items should be ranked 1-15 with 1 being the</a:t>
            </a:r>
            <a:r>
              <a:rPr b="1" lang="en">
                <a:latin typeface="Oswald"/>
                <a:ea typeface="Oswald"/>
                <a:cs typeface="Oswald"/>
                <a:sym typeface="Oswald"/>
              </a:rPr>
              <a:t> most </a:t>
            </a:r>
            <a:r>
              <a:rPr lang="en">
                <a:latin typeface="Oswald"/>
                <a:ea typeface="Oswald"/>
                <a:cs typeface="Oswald"/>
                <a:sym typeface="Oswald"/>
              </a:rPr>
              <a:t>important</a:t>
            </a:r>
            <a:endParaRPr>
              <a:latin typeface="Oswald"/>
              <a:ea typeface="Oswald"/>
              <a:cs typeface="Oswald"/>
              <a:sym typeface="Oswald"/>
            </a:endParaRPr>
          </a:p>
          <a:p>
            <a:pPr indent="0" lvl="0" marL="0" rtl="0" algn="l">
              <a:spcBef>
                <a:spcPts val="1600"/>
              </a:spcBef>
              <a:spcAft>
                <a:spcPts val="1600"/>
              </a:spcAft>
              <a:buNone/>
            </a:pPr>
            <a:r>
              <a:t/>
            </a:r>
            <a:endParaRPr>
              <a:latin typeface="Oswald"/>
              <a:ea typeface="Oswald"/>
              <a:cs typeface="Oswald"/>
              <a:sym typeface="Oswald"/>
            </a:endParaRPr>
          </a:p>
        </p:txBody>
      </p:sp>
      <p:pic>
        <p:nvPicPr>
          <p:cNvPr id="101" name="Google Shape;101;p18"/>
          <p:cNvPicPr preferRelativeResize="0"/>
          <p:nvPr/>
        </p:nvPicPr>
        <p:blipFill>
          <a:blip r:embed="rId3">
            <a:alphaModFix/>
          </a:blip>
          <a:stretch>
            <a:fillRect/>
          </a:stretch>
        </p:blipFill>
        <p:spPr>
          <a:xfrm>
            <a:off x="6795800" y="1017725"/>
            <a:ext cx="1813825" cy="1686875"/>
          </a:xfrm>
          <a:prstGeom prst="rect">
            <a:avLst/>
          </a:prstGeom>
          <a:noFill/>
          <a:ln>
            <a:noFill/>
          </a:ln>
        </p:spPr>
      </p:pic>
      <p:grpSp>
        <p:nvGrpSpPr>
          <p:cNvPr id="102" name="Google Shape;102;p18"/>
          <p:cNvGrpSpPr/>
          <p:nvPr/>
        </p:nvGrpSpPr>
        <p:grpSpPr>
          <a:xfrm>
            <a:off x="5917269" y="4127124"/>
            <a:ext cx="2915029" cy="829949"/>
            <a:chOff x="5917269" y="4127124"/>
            <a:chExt cx="2915029" cy="829949"/>
          </a:xfrm>
        </p:grpSpPr>
        <p:pic>
          <p:nvPicPr>
            <p:cNvPr id="103" name="Google Shape;103;p18"/>
            <p:cNvPicPr preferRelativeResize="0"/>
            <p:nvPr/>
          </p:nvPicPr>
          <p:blipFill>
            <a:blip r:embed="rId4">
              <a:alphaModFix/>
            </a:blip>
            <a:stretch>
              <a:fillRect/>
            </a:stretch>
          </p:blipFill>
          <p:spPr>
            <a:xfrm>
              <a:off x="8002725" y="4127124"/>
              <a:ext cx="829573" cy="829949"/>
            </a:xfrm>
            <a:prstGeom prst="rect">
              <a:avLst/>
            </a:prstGeom>
            <a:noFill/>
            <a:ln>
              <a:noFill/>
            </a:ln>
          </p:spPr>
        </p:pic>
        <p:pic>
          <p:nvPicPr>
            <p:cNvPr id="104" name="Google Shape;104;p18"/>
            <p:cNvPicPr preferRelativeResize="0"/>
            <p:nvPr/>
          </p:nvPicPr>
          <p:blipFill>
            <a:blip r:embed="rId5">
              <a:alphaModFix/>
            </a:blip>
            <a:stretch>
              <a:fillRect/>
            </a:stretch>
          </p:blipFill>
          <p:spPr>
            <a:xfrm>
              <a:off x="5917269" y="4175800"/>
              <a:ext cx="1727825" cy="73260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latin typeface="Oswald"/>
                <a:ea typeface="Oswald"/>
                <a:cs typeface="Oswald"/>
                <a:sym typeface="Oswald"/>
              </a:rPr>
              <a:t>Ice breaker! Moon Landing NASA task</a:t>
            </a:r>
            <a:endParaRPr>
              <a:solidFill>
                <a:schemeClr val="accent5"/>
              </a:solidFill>
              <a:latin typeface="Oswald"/>
              <a:ea typeface="Oswald"/>
              <a:cs typeface="Oswald"/>
              <a:sym typeface="Oswald"/>
            </a:endParaRPr>
          </a:p>
        </p:txBody>
      </p:sp>
      <p:sp>
        <p:nvSpPr>
          <p:cNvPr id="110" name="Google Shape;110;p19"/>
          <p:cNvSpPr txBox="1"/>
          <p:nvPr>
            <p:ph idx="1" type="body"/>
          </p:nvPr>
        </p:nvSpPr>
        <p:spPr>
          <a:xfrm>
            <a:off x="311700" y="1017725"/>
            <a:ext cx="5532600" cy="241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swald"/>
              <a:ea typeface="Oswald"/>
              <a:cs typeface="Oswald"/>
              <a:sym typeface="Oswald"/>
            </a:endParaRPr>
          </a:p>
          <a:p>
            <a:pPr indent="0" lvl="0" marL="0" rtl="0" algn="l">
              <a:spcBef>
                <a:spcPts val="1600"/>
              </a:spcBef>
              <a:spcAft>
                <a:spcPts val="0"/>
              </a:spcAft>
              <a:buNone/>
            </a:pPr>
            <a:r>
              <a:rPr lang="en">
                <a:latin typeface="Oswald"/>
                <a:ea typeface="Oswald"/>
                <a:cs typeface="Oswald"/>
                <a:sym typeface="Oswald"/>
              </a:rPr>
              <a:t>10 minutes to complete </a:t>
            </a:r>
            <a:endParaRPr>
              <a:latin typeface="Oswald"/>
              <a:ea typeface="Oswald"/>
              <a:cs typeface="Oswald"/>
              <a:sym typeface="Oswald"/>
            </a:endParaRPr>
          </a:p>
          <a:p>
            <a:pPr indent="0" lvl="0" marL="0" rtl="0" algn="l">
              <a:spcBef>
                <a:spcPts val="1600"/>
              </a:spcBef>
              <a:spcAft>
                <a:spcPts val="1600"/>
              </a:spcAft>
              <a:buNone/>
            </a:pPr>
            <a:r>
              <a:rPr lang="en">
                <a:latin typeface="Oswald"/>
                <a:ea typeface="Oswald"/>
                <a:cs typeface="Oswald"/>
                <a:sym typeface="Oswald"/>
              </a:rPr>
              <a:t>We’re here if you need to ask a question</a:t>
            </a:r>
            <a:endParaRPr>
              <a:latin typeface="Oswald"/>
              <a:ea typeface="Oswald"/>
              <a:cs typeface="Oswald"/>
              <a:sym typeface="Oswald"/>
            </a:endParaRPr>
          </a:p>
        </p:txBody>
      </p:sp>
      <p:pic>
        <p:nvPicPr>
          <p:cNvPr id="111" name="Google Shape;111;p19"/>
          <p:cNvPicPr preferRelativeResize="0"/>
          <p:nvPr/>
        </p:nvPicPr>
        <p:blipFill>
          <a:blip r:embed="rId3">
            <a:alphaModFix/>
          </a:blip>
          <a:stretch>
            <a:fillRect/>
          </a:stretch>
        </p:blipFill>
        <p:spPr>
          <a:xfrm>
            <a:off x="6795800" y="1017725"/>
            <a:ext cx="1813825" cy="1686875"/>
          </a:xfrm>
          <a:prstGeom prst="rect">
            <a:avLst/>
          </a:prstGeom>
          <a:noFill/>
          <a:ln>
            <a:noFill/>
          </a:ln>
        </p:spPr>
      </p:pic>
      <p:grpSp>
        <p:nvGrpSpPr>
          <p:cNvPr id="112" name="Google Shape;112;p19"/>
          <p:cNvGrpSpPr/>
          <p:nvPr/>
        </p:nvGrpSpPr>
        <p:grpSpPr>
          <a:xfrm>
            <a:off x="5917269" y="4127124"/>
            <a:ext cx="2915029" cy="829949"/>
            <a:chOff x="5917269" y="4127124"/>
            <a:chExt cx="2915029" cy="829949"/>
          </a:xfrm>
        </p:grpSpPr>
        <p:pic>
          <p:nvPicPr>
            <p:cNvPr id="113" name="Google Shape;113;p19"/>
            <p:cNvPicPr preferRelativeResize="0"/>
            <p:nvPr/>
          </p:nvPicPr>
          <p:blipFill>
            <a:blip r:embed="rId4">
              <a:alphaModFix/>
            </a:blip>
            <a:stretch>
              <a:fillRect/>
            </a:stretch>
          </p:blipFill>
          <p:spPr>
            <a:xfrm>
              <a:off x="8002725" y="4127124"/>
              <a:ext cx="829573" cy="829949"/>
            </a:xfrm>
            <a:prstGeom prst="rect">
              <a:avLst/>
            </a:prstGeom>
            <a:noFill/>
            <a:ln>
              <a:noFill/>
            </a:ln>
          </p:spPr>
        </p:pic>
        <p:pic>
          <p:nvPicPr>
            <p:cNvPr id="114" name="Google Shape;114;p19"/>
            <p:cNvPicPr preferRelativeResize="0"/>
            <p:nvPr/>
          </p:nvPicPr>
          <p:blipFill>
            <a:blip r:embed="rId5">
              <a:alphaModFix/>
            </a:blip>
            <a:stretch>
              <a:fillRect/>
            </a:stretch>
          </p:blipFill>
          <p:spPr>
            <a:xfrm>
              <a:off x="5917269" y="4175800"/>
              <a:ext cx="1727825" cy="73260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latin typeface="Oswald"/>
                <a:ea typeface="Oswald"/>
                <a:cs typeface="Oswald"/>
                <a:sym typeface="Oswald"/>
              </a:rPr>
              <a:t>NASA answers </a:t>
            </a:r>
            <a:endParaRPr>
              <a:solidFill>
                <a:schemeClr val="accent5"/>
              </a:solidFill>
              <a:latin typeface="Oswald"/>
              <a:ea typeface="Oswald"/>
              <a:cs typeface="Oswald"/>
              <a:sym typeface="Oswald"/>
            </a:endParaRPr>
          </a:p>
        </p:txBody>
      </p:sp>
      <p:pic>
        <p:nvPicPr>
          <p:cNvPr id="120" name="Google Shape;120;p20"/>
          <p:cNvPicPr preferRelativeResize="0"/>
          <p:nvPr/>
        </p:nvPicPr>
        <p:blipFill>
          <a:blip r:embed="rId3">
            <a:alphaModFix/>
          </a:blip>
          <a:stretch>
            <a:fillRect/>
          </a:stretch>
        </p:blipFill>
        <p:spPr>
          <a:xfrm>
            <a:off x="501800" y="572700"/>
            <a:ext cx="3783458" cy="4458825"/>
          </a:xfrm>
          <a:prstGeom prst="rect">
            <a:avLst/>
          </a:prstGeom>
          <a:noFill/>
          <a:ln>
            <a:noFill/>
          </a:ln>
        </p:spPr>
      </p:pic>
      <p:pic>
        <p:nvPicPr>
          <p:cNvPr id="121" name="Google Shape;121;p20"/>
          <p:cNvPicPr preferRelativeResize="0"/>
          <p:nvPr/>
        </p:nvPicPr>
        <p:blipFill>
          <a:blip r:embed="rId4">
            <a:alphaModFix/>
          </a:blip>
          <a:stretch>
            <a:fillRect/>
          </a:stretch>
        </p:blipFill>
        <p:spPr>
          <a:xfrm>
            <a:off x="4571993" y="572700"/>
            <a:ext cx="4475621" cy="2482827"/>
          </a:xfrm>
          <a:prstGeom prst="rect">
            <a:avLst/>
          </a:prstGeom>
          <a:noFill/>
          <a:ln>
            <a:noFill/>
          </a:ln>
        </p:spPr>
      </p:pic>
      <p:grpSp>
        <p:nvGrpSpPr>
          <p:cNvPr id="122" name="Google Shape;122;p20"/>
          <p:cNvGrpSpPr/>
          <p:nvPr/>
        </p:nvGrpSpPr>
        <p:grpSpPr>
          <a:xfrm>
            <a:off x="5917269" y="4127124"/>
            <a:ext cx="2915029" cy="829949"/>
            <a:chOff x="5917269" y="4127124"/>
            <a:chExt cx="2915029" cy="829949"/>
          </a:xfrm>
        </p:grpSpPr>
        <p:pic>
          <p:nvPicPr>
            <p:cNvPr id="123" name="Google Shape;123;p20"/>
            <p:cNvPicPr preferRelativeResize="0"/>
            <p:nvPr/>
          </p:nvPicPr>
          <p:blipFill>
            <a:blip r:embed="rId5">
              <a:alphaModFix/>
            </a:blip>
            <a:stretch>
              <a:fillRect/>
            </a:stretch>
          </p:blipFill>
          <p:spPr>
            <a:xfrm>
              <a:off x="8002725" y="4127124"/>
              <a:ext cx="829573" cy="829949"/>
            </a:xfrm>
            <a:prstGeom prst="rect">
              <a:avLst/>
            </a:prstGeom>
            <a:noFill/>
            <a:ln>
              <a:noFill/>
            </a:ln>
          </p:spPr>
        </p:pic>
        <p:pic>
          <p:nvPicPr>
            <p:cNvPr id="124" name="Google Shape;124;p20"/>
            <p:cNvPicPr preferRelativeResize="0"/>
            <p:nvPr/>
          </p:nvPicPr>
          <p:blipFill>
            <a:blip r:embed="rId6">
              <a:alphaModFix/>
            </a:blip>
            <a:stretch>
              <a:fillRect/>
            </a:stretch>
          </p:blipFill>
          <p:spPr>
            <a:xfrm>
              <a:off x="5917269" y="4175800"/>
              <a:ext cx="1727825" cy="7326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latin typeface="Oswald"/>
                <a:ea typeface="Oswald"/>
                <a:cs typeface="Oswald"/>
                <a:sym typeface="Oswald"/>
              </a:rPr>
              <a:t>Ice breaker! Moon Landing NASA task</a:t>
            </a:r>
            <a:endParaRPr>
              <a:solidFill>
                <a:schemeClr val="accent5"/>
              </a:solidFill>
              <a:latin typeface="Oswald"/>
              <a:ea typeface="Oswald"/>
              <a:cs typeface="Oswald"/>
              <a:sym typeface="Oswald"/>
            </a:endParaRPr>
          </a:p>
        </p:txBody>
      </p:sp>
      <p:sp>
        <p:nvSpPr>
          <p:cNvPr id="130" name="Google Shape;130;p21"/>
          <p:cNvSpPr txBox="1"/>
          <p:nvPr>
            <p:ph idx="1" type="body"/>
          </p:nvPr>
        </p:nvSpPr>
        <p:spPr>
          <a:xfrm>
            <a:off x="311700" y="1017725"/>
            <a:ext cx="5532600" cy="35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For each item, mark the number of points that your score differs from the NASA ranking and then add up all the points. Disregard plus or minus differences. The lower the total, the better your score. </a:t>
            </a:r>
            <a:endParaRPr>
              <a:latin typeface="Oswald"/>
              <a:ea typeface="Oswald"/>
              <a:cs typeface="Oswald"/>
              <a:sym typeface="Oswald"/>
            </a:endParaRPr>
          </a:p>
          <a:p>
            <a:pPr indent="0" lvl="0" marL="0" rtl="0" algn="l">
              <a:spcBef>
                <a:spcPts val="1600"/>
              </a:spcBef>
              <a:spcAft>
                <a:spcPts val="0"/>
              </a:spcAft>
              <a:buNone/>
            </a:pPr>
            <a:r>
              <a:rPr lang="en">
                <a:solidFill>
                  <a:srgbClr val="000000"/>
                </a:solidFill>
                <a:highlight>
                  <a:srgbClr val="6AA84F"/>
                </a:highlight>
                <a:latin typeface="Oswald"/>
                <a:ea typeface="Oswald"/>
                <a:cs typeface="Oswald"/>
                <a:sym typeface="Oswald"/>
              </a:rPr>
              <a:t>0-25 You and your crew demonstrate great survival skills!</a:t>
            </a:r>
            <a:br>
              <a:rPr lang="en">
                <a:latin typeface="Oswald"/>
                <a:ea typeface="Oswald"/>
                <a:cs typeface="Oswald"/>
                <a:sym typeface="Oswald"/>
              </a:rPr>
            </a:br>
            <a:r>
              <a:rPr lang="en">
                <a:highlight>
                  <a:srgbClr val="93C47D"/>
                </a:highlight>
                <a:latin typeface="Oswald"/>
                <a:ea typeface="Oswald"/>
                <a:cs typeface="Oswald"/>
                <a:sym typeface="Oswald"/>
              </a:rPr>
              <a:t>26-32 Above average - well done, you made it!</a:t>
            </a:r>
            <a:br>
              <a:rPr lang="en">
                <a:latin typeface="Oswald"/>
                <a:ea typeface="Oswald"/>
                <a:cs typeface="Oswald"/>
                <a:sym typeface="Oswald"/>
              </a:rPr>
            </a:br>
            <a:r>
              <a:rPr lang="en">
                <a:highlight>
                  <a:srgbClr val="C9DAF8"/>
                </a:highlight>
                <a:latin typeface="Oswald"/>
                <a:ea typeface="Oswald"/>
                <a:cs typeface="Oswald"/>
                <a:sym typeface="Oswald"/>
              </a:rPr>
              <a:t>33-45 It was a struggle - but you made it in the end!</a:t>
            </a:r>
            <a:br>
              <a:rPr lang="en">
                <a:latin typeface="Oswald"/>
                <a:ea typeface="Oswald"/>
                <a:cs typeface="Oswald"/>
                <a:sym typeface="Oswald"/>
              </a:rPr>
            </a:br>
            <a:r>
              <a:rPr lang="en">
                <a:highlight>
                  <a:srgbClr val="FFF2CC"/>
                </a:highlight>
                <a:latin typeface="Oswald"/>
                <a:ea typeface="Oswald"/>
                <a:cs typeface="Oswald"/>
                <a:sym typeface="Oswald"/>
              </a:rPr>
              <a:t>46-55 At least you’re still alive, but only just</a:t>
            </a:r>
            <a:br>
              <a:rPr lang="en">
                <a:latin typeface="Oswald"/>
                <a:ea typeface="Oswald"/>
                <a:cs typeface="Oswald"/>
                <a:sym typeface="Oswald"/>
              </a:rPr>
            </a:br>
            <a:r>
              <a:rPr lang="en">
                <a:highlight>
                  <a:srgbClr val="F4CCCC"/>
                </a:highlight>
                <a:latin typeface="Oswald"/>
                <a:ea typeface="Oswald"/>
                <a:cs typeface="Oswald"/>
                <a:sym typeface="Oswald"/>
              </a:rPr>
              <a:t>56-70 Sadly, not everyone made it back to the mothership</a:t>
            </a:r>
            <a:br>
              <a:rPr lang="en">
                <a:latin typeface="Oswald"/>
                <a:ea typeface="Oswald"/>
                <a:cs typeface="Oswald"/>
                <a:sym typeface="Oswald"/>
              </a:rPr>
            </a:br>
            <a:r>
              <a:rPr lang="en">
                <a:solidFill>
                  <a:srgbClr val="000000"/>
                </a:solidFill>
                <a:highlight>
                  <a:srgbClr val="CC0000"/>
                </a:highlight>
                <a:latin typeface="Oswald"/>
                <a:ea typeface="Oswald"/>
                <a:cs typeface="Oswald"/>
                <a:sym typeface="Oswald"/>
              </a:rPr>
              <a:t>71+ Oh dear, no one made it back to the mothership</a:t>
            </a:r>
            <a:endParaRPr>
              <a:solidFill>
                <a:srgbClr val="000000"/>
              </a:solidFill>
              <a:highlight>
                <a:srgbClr val="CC0000"/>
              </a:highlight>
              <a:latin typeface="Oswald"/>
              <a:ea typeface="Oswald"/>
              <a:cs typeface="Oswald"/>
              <a:sym typeface="Oswald"/>
            </a:endParaRPr>
          </a:p>
          <a:p>
            <a:pPr indent="0" lvl="0" marL="0" rtl="0" algn="l">
              <a:spcBef>
                <a:spcPts val="1600"/>
              </a:spcBef>
              <a:spcAft>
                <a:spcPts val="0"/>
              </a:spcAft>
              <a:buNone/>
            </a:pPr>
            <a:r>
              <a:t/>
            </a:r>
            <a:endParaRPr>
              <a:latin typeface="Oswald"/>
              <a:ea typeface="Oswald"/>
              <a:cs typeface="Oswald"/>
              <a:sym typeface="Oswald"/>
            </a:endParaRPr>
          </a:p>
          <a:p>
            <a:pPr indent="0" lvl="0" marL="0" rtl="0" algn="l">
              <a:spcBef>
                <a:spcPts val="1600"/>
              </a:spcBef>
              <a:spcAft>
                <a:spcPts val="0"/>
              </a:spcAft>
              <a:buNone/>
            </a:pPr>
            <a:r>
              <a:t/>
            </a:r>
            <a:endParaRPr>
              <a:latin typeface="Oswald"/>
              <a:ea typeface="Oswald"/>
              <a:cs typeface="Oswald"/>
              <a:sym typeface="Oswald"/>
            </a:endParaRPr>
          </a:p>
          <a:p>
            <a:pPr indent="0" lvl="0" marL="0" rtl="0" algn="l">
              <a:spcBef>
                <a:spcPts val="1600"/>
              </a:spcBef>
              <a:spcAft>
                <a:spcPts val="0"/>
              </a:spcAft>
              <a:buNone/>
            </a:pPr>
            <a:r>
              <a:t/>
            </a:r>
            <a:endParaRPr>
              <a:latin typeface="Oswald"/>
              <a:ea typeface="Oswald"/>
              <a:cs typeface="Oswald"/>
              <a:sym typeface="Oswald"/>
            </a:endParaRPr>
          </a:p>
          <a:p>
            <a:pPr indent="0" lvl="0" marL="0" rtl="0" algn="l">
              <a:spcBef>
                <a:spcPts val="1600"/>
              </a:spcBef>
              <a:spcAft>
                <a:spcPts val="1600"/>
              </a:spcAft>
              <a:buNone/>
            </a:pPr>
            <a:r>
              <a:t/>
            </a:r>
            <a:endParaRPr>
              <a:latin typeface="Oswald"/>
              <a:ea typeface="Oswald"/>
              <a:cs typeface="Oswald"/>
              <a:sym typeface="Oswald"/>
            </a:endParaRPr>
          </a:p>
        </p:txBody>
      </p:sp>
      <p:pic>
        <p:nvPicPr>
          <p:cNvPr id="131" name="Google Shape;131;p21"/>
          <p:cNvPicPr preferRelativeResize="0"/>
          <p:nvPr/>
        </p:nvPicPr>
        <p:blipFill>
          <a:blip r:embed="rId3">
            <a:alphaModFix/>
          </a:blip>
          <a:stretch>
            <a:fillRect/>
          </a:stretch>
        </p:blipFill>
        <p:spPr>
          <a:xfrm>
            <a:off x="6795800" y="1017725"/>
            <a:ext cx="1813825" cy="1686875"/>
          </a:xfrm>
          <a:prstGeom prst="rect">
            <a:avLst/>
          </a:prstGeom>
          <a:noFill/>
          <a:ln>
            <a:noFill/>
          </a:ln>
        </p:spPr>
      </p:pic>
      <p:grpSp>
        <p:nvGrpSpPr>
          <p:cNvPr id="132" name="Google Shape;132;p21"/>
          <p:cNvGrpSpPr/>
          <p:nvPr/>
        </p:nvGrpSpPr>
        <p:grpSpPr>
          <a:xfrm>
            <a:off x="5917269" y="4127124"/>
            <a:ext cx="2915029" cy="829949"/>
            <a:chOff x="5917269" y="4127124"/>
            <a:chExt cx="2915029" cy="829949"/>
          </a:xfrm>
        </p:grpSpPr>
        <p:pic>
          <p:nvPicPr>
            <p:cNvPr id="133" name="Google Shape;133;p21"/>
            <p:cNvPicPr preferRelativeResize="0"/>
            <p:nvPr/>
          </p:nvPicPr>
          <p:blipFill>
            <a:blip r:embed="rId4">
              <a:alphaModFix/>
            </a:blip>
            <a:stretch>
              <a:fillRect/>
            </a:stretch>
          </p:blipFill>
          <p:spPr>
            <a:xfrm>
              <a:off x="8002725" y="4127124"/>
              <a:ext cx="829573" cy="829949"/>
            </a:xfrm>
            <a:prstGeom prst="rect">
              <a:avLst/>
            </a:prstGeom>
            <a:noFill/>
            <a:ln>
              <a:noFill/>
            </a:ln>
          </p:spPr>
        </p:pic>
        <p:pic>
          <p:nvPicPr>
            <p:cNvPr id="134" name="Google Shape;134;p21"/>
            <p:cNvPicPr preferRelativeResize="0"/>
            <p:nvPr/>
          </p:nvPicPr>
          <p:blipFill>
            <a:blip r:embed="rId5">
              <a:alphaModFix/>
            </a:blip>
            <a:stretch>
              <a:fillRect/>
            </a:stretch>
          </p:blipFill>
          <p:spPr>
            <a:xfrm>
              <a:off x="5917269" y="4175800"/>
              <a:ext cx="1727825" cy="732600"/>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