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2" r:id="rId2"/>
    <p:sldMasterId id="2147483751" r:id="rId3"/>
    <p:sldMasterId id="2147483777" r:id="rId4"/>
    <p:sldMasterId id="2147483785" r:id="rId5"/>
  </p:sldMasterIdLst>
  <p:notesMasterIdLst>
    <p:notesMasterId r:id="rId52"/>
  </p:notesMasterIdLst>
  <p:sldIdLst>
    <p:sldId id="264" r:id="rId6"/>
    <p:sldId id="1904" r:id="rId7"/>
    <p:sldId id="2017" r:id="rId8"/>
    <p:sldId id="287" r:id="rId9"/>
    <p:sldId id="1905" r:id="rId10"/>
    <p:sldId id="1918" r:id="rId11"/>
    <p:sldId id="2061" r:id="rId12"/>
    <p:sldId id="1939" r:id="rId13"/>
    <p:sldId id="2041" r:id="rId14"/>
    <p:sldId id="1916" r:id="rId15"/>
    <p:sldId id="1938" r:id="rId16"/>
    <p:sldId id="2042" r:id="rId17"/>
    <p:sldId id="363" r:id="rId18"/>
    <p:sldId id="2060" r:id="rId19"/>
    <p:sldId id="1920" r:id="rId20"/>
    <p:sldId id="2043" r:id="rId21"/>
    <p:sldId id="2044" r:id="rId22"/>
    <p:sldId id="2045" r:id="rId23"/>
    <p:sldId id="2062" r:id="rId24"/>
    <p:sldId id="2046" r:id="rId25"/>
    <p:sldId id="2047" r:id="rId26"/>
    <p:sldId id="2048" r:id="rId27"/>
    <p:sldId id="2049" r:id="rId28"/>
    <p:sldId id="2063" r:id="rId29"/>
    <p:sldId id="2022" r:id="rId30"/>
    <p:sldId id="396" r:id="rId31"/>
    <p:sldId id="383" r:id="rId32"/>
    <p:sldId id="384" r:id="rId33"/>
    <p:sldId id="369" r:id="rId34"/>
    <p:sldId id="2001" r:id="rId35"/>
    <p:sldId id="2003" r:id="rId36"/>
    <p:sldId id="2020" r:id="rId37"/>
    <p:sldId id="2021" r:id="rId38"/>
    <p:sldId id="2051" r:id="rId39"/>
    <p:sldId id="2052" r:id="rId40"/>
    <p:sldId id="2064" r:id="rId41"/>
    <p:sldId id="2065" r:id="rId42"/>
    <p:sldId id="1870" r:id="rId43"/>
    <p:sldId id="2053" r:id="rId44"/>
    <p:sldId id="2054" r:id="rId45"/>
    <p:sldId id="1903" r:id="rId46"/>
    <p:sldId id="1908" r:id="rId47"/>
    <p:sldId id="288" r:id="rId48"/>
    <p:sldId id="2067" r:id="rId49"/>
    <p:sldId id="2056" r:id="rId50"/>
    <p:sldId id="2066" r:id="rId51"/>
  </p:sldIdLst>
  <p:sldSz cx="16256000" cy="91313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23A720-FF8F-FC46-84E2-E0BA345883AD}">
          <p14:sldIdLst>
            <p14:sldId id="264"/>
            <p14:sldId id="1904"/>
            <p14:sldId id="2017"/>
            <p14:sldId id="287"/>
            <p14:sldId id="1905"/>
            <p14:sldId id="1918"/>
            <p14:sldId id="2061"/>
            <p14:sldId id="1939"/>
            <p14:sldId id="2041"/>
            <p14:sldId id="1916"/>
            <p14:sldId id="1938"/>
            <p14:sldId id="2042"/>
            <p14:sldId id="363"/>
            <p14:sldId id="2060"/>
            <p14:sldId id="1920"/>
            <p14:sldId id="2043"/>
            <p14:sldId id="2044"/>
            <p14:sldId id="2045"/>
            <p14:sldId id="2062"/>
            <p14:sldId id="2046"/>
            <p14:sldId id="2047"/>
            <p14:sldId id="2048"/>
            <p14:sldId id="2049"/>
            <p14:sldId id="2063"/>
            <p14:sldId id="2022"/>
            <p14:sldId id="396"/>
            <p14:sldId id="383"/>
            <p14:sldId id="384"/>
            <p14:sldId id="369"/>
            <p14:sldId id="2001"/>
            <p14:sldId id="2003"/>
            <p14:sldId id="2020"/>
            <p14:sldId id="2021"/>
            <p14:sldId id="2051"/>
            <p14:sldId id="2052"/>
            <p14:sldId id="2064"/>
            <p14:sldId id="2065"/>
            <p14:sldId id="1870"/>
            <p14:sldId id="2053"/>
            <p14:sldId id="2054"/>
            <p14:sldId id="1903"/>
            <p14:sldId id="1908"/>
            <p14:sldId id="288"/>
            <p14:sldId id="2067"/>
            <p14:sldId id="2056"/>
            <p14:sldId id="2066"/>
          </p14:sldIdLst>
        </p14:section>
        <p14:section name="Untitled Section" id="{20DB7999-E196-EB4F-9219-D23DDD60DDD5}">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ya Albert" initials="TA" lastIdx="45" clrIdx="0">
    <p:extLst>
      <p:ext uri="{19B8F6BF-5375-455C-9EA6-DF929625EA0E}">
        <p15:presenceInfo xmlns:p15="http://schemas.microsoft.com/office/powerpoint/2012/main" userId="S::talbert@careersandenterprise.co.uk::f632ff57-f791-4690-a39a-de25048db504" providerId="AD"/>
      </p:ext>
    </p:extLst>
  </p:cmAuthor>
  <p:cmAuthor id="2" name="Diana Scutelnicu" initials="DS" lastIdx="2" clrIdx="1">
    <p:extLst>
      <p:ext uri="{19B8F6BF-5375-455C-9EA6-DF929625EA0E}">
        <p15:presenceInfo xmlns:p15="http://schemas.microsoft.com/office/powerpoint/2012/main" userId="Diana Scutelnicu" providerId="None"/>
      </p:ext>
    </p:extLst>
  </p:cmAuthor>
  <p:cmAuthor id="3" name="McLeod, Nicola" initials="MN" lastIdx="19" clrIdx="2">
    <p:extLst>
      <p:ext uri="{19B8F6BF-5375-455C-9EA6-DF929625EA0E}">
        <p15:presenceInfo xmlns:p15="http://schemas.microsoft.com/office/powerpoint/2012/main" userId="S-1-5-21-1937380958-2102339226-1848903544-55387" providerId="AD"/>
      </p:ext>
    </p:extLst>
  </p:cmAuthor>
  <p:cmAuthor id="4" name="Marie Jobson" initials="MJ" lastIdx="9" clrIdx="3">
    <p:extLst>
      <p:ext uri="{19B8F6BF-5375-455C-9EA6-DF929625EA0E}">
        <p15:presenceInfo xmlns:p15="http://schemas.microsoft.com/office/powerpoint/2012/main" userId="S-1-5-21-2984893692-4188978081-3191030379-1465" providerId="AD"/>
      </p:ext>
    </p:extLst>
  </p:cmAuthor>
  <p:cmAuthor id="5" name="Marie Jobson" initials="MJ [2]" lastIdx="1" clrIdx="4">
    <p:extLst>
      <p:ext uri="{19B8F6BF-5375-455C-9EA6-DF929625EA0E}">
        <p15:presenceInfo xmlns:p15="http://schemas.microsoft.com/office/powerpoint/2012/main" userId="S::mjobson@careersandenterprise.co.uk::bb001ab6-dd99-4b09-874d-ddf5a90bdf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EC6D51"/>
    <a:srgbClr val="008080"/>
    <a:srgbClr val="565756"/>
    <a:srgbClr val="33CCCC"/>
    <a:srgbClr val="00CC99"/>
    <a:srgbClr val="33E3CC"/>
    <a:srgbClr val="006892"/>
    <a:srgbClr val="505E92"/>
    <a:srgbClr val="EC5E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61" autoAdjust="0"/>
    <p:restoredTop sz="68683" autoAdjust="0"/>
  </p:normalViewPr>
  <p:slideViewPr>
    <p:cSldViewPr>
      <p:cViewPr varScale="1">
        <p:scale>
          <a:sx n="86" d="100"/>
          <a:sy n="86" d="100"/>
        </p:scale>
        <p:origin x="444" y="96"/>
      </p:cViewPr>
      <p:guideLst>
        <p:guide orient="horz" pos="2880"/>
        <p:guide pos="2160"/>
      </p:guideLst>
    </p:cSldViewPr>
  </p:slideViewPr>
  <p:outlineViewPr>
    <p:cViewPr>
      <p:scale>
        <a:sx n="33" d="100"/>
        <a:sy n="33" d="100"/>
      </p:scale>
      <p:origin x="0" y="-744"/>
    </p:cViewPr>
  </p:outlineViewPr>
  <p:notesTextViewPr>
    <p:cViewPr>
      <p:scale>
        <a:sx n="66" d="100"/>
        <a:sy n="66" d="100"/>
      </p:scale>
      <p:origin x="0" y="0"/>
    </p:cViewPr>
  </p:notesTextViewPr>
  <p:sorterViewPr>
    <p:cViewPr>
      <p:scale>
        <a:sx n="120" d="100"/>
        <a:sy n="120" d="100"/>
      </p:scale>
      <p:origin x="0" y="-53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C380F8-25B8-3B44-85B5-1CA9A0DB2098}" type="doc">
      <dgm:prSet loTypeId="urn:microsoft.com/office/officeart/2005/8/layout/radial1" loCatId="" qsTypeId="urn:microsoft.com/office/officeart/2005/8/quickstyle/simple1" qsCatId="simple" csTypeId="urn:microsoft.com/office/officeart/2005/8/colors/accent0_3" csCatId="mainScheme" phldr="1"/>
      <dgm:spPr/>
      <dgm:t>
        <a:bodyPr/>
        <a:lstStyle/>
        <a:p>
          <a:endParaRPr lang="en-GB"/>
        </a:p>
      </dgm:t>
    </dgm:pt>
    <dgm:pt modelId="{428F2B9E-4AF0-E346-B671-C75092AF3F0A}">
      <dgm:prSet phldrT="[Text]"/>
      <dgm:spPr>
        <a:solidFill>
          <a:srgbClr val="ED6E4F"/>
        </a:solidFill>
        <a:ln>
          <a:noFill/>
        </a:ln>
      </dgm:spPr>
      <dgm:t>
        <a:bodyPr/>
        <a:lstStyle/>
        <a:p>
          <a:pPr>
            <a:buClrTx/>
            <a:buSzTx/>
            <a:buFontTx/>
            <a:buNone/>
          </a:pPr>
          <a:r>
            <a:rPr lang="en-GB" b="1" dirty="0">
              <a:solidFill>
                <a:srgbClr val="FEFFFE"/>
              </a:solidFill>
              <a:latin typeface="+mj-lt"/>
              <a:ea typeface="Lato" panose="020F0502020204030203" pitchFamily="34" charset="0"/>
              <a:cs typeface="Lato" panose="020F0502020204030203" pitchFamily="34" charset="0"/>
            </a:rPr>
            <a:t>Where are young people with SEND educated?</a:t>
          </a:r>
          <a:endParaRPr lang="en-GB" dirty="0">
            <a:latin typeface="+mj-lt"/>
          </a:endParaRPr>
        </a:p>
      </dgm:t>
    </dgm:pt>
    <dgm:pt modelId="{25E4CD1A-FF0E-4244-89DE-E9290ECE4F6C}" type="parTrans" cxnId="{48DD17D9-A430-1F4A-A487-8554F479D6E1}">
      <dgm:prSet/>
      <dgm:spPr/>
      <dgm:t>
        <a:bodyPr/>
        <a:lstStyle/>
        <a:p>
          <a:endParaRPr lang="en-GB"/>
        </a:p>
      </dgm:t>
    </dgm:pt>
    <dgm:pt modelId="{14AEBCCA-9C49-F24C-9887-251495151D4F}" type="sibTrans" cxnId="{48DD17D9-A430-1F4A-A487-8554F479D6E1}">
      <dgm:prSet/>
      <dgm:spPr/>
      <dgm:t>
        <a:bodyPr/>
        <a:lstStyle/>
        <a:p>
          <a:endParaRPr lang="en-GB"/>
        </a:p>
      </dgm:t>
    </dgm:pt>
    <dgm:pt modelId="{8188A202-E5D8-A243-BC98-34775DED39E7}">
      <dgm:prSet phldrT="[Text]"/>
      <dgm:spPr>
        <a:solidFill>
          <a:schemeClr val="tx2">
            <a:lumMod val="75000"/>
          </a:schemeClr>
        </a:solidFill>
        <a:ln>
          <a:noFill/>
        </a:ln>
      </dgm:spPr>
      <dgm:t>
        <a:bodyPr/>
        <a:lstStyle/>
        <a:p>
          <a:pPr>
            <a:buClrTx/>
            <a:buSzTx/>
            <a:buFontTx/>
            <a:buNone/>
          </a:pPr>
          <a:r>
            <a:rPr kumimoji="0" lang="en-GB" b="0" i="0" u="none" strike="noStrike"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Mainstream schools</a:t>
          </a:r>
          <a:endParaRPr lang="en-GB" dirty="0">
            <a:latin typeface="+mn-lt"/>
          </a:endParaRPr>
        </a:p>
      </dgm:t>
    </dgm:pt>
    <dgm:pt modelId="{06E1ED1B-0A03-7647-A63A-ED681E37C386}" type="parTrans" cxnId="{6CDAFC00-E273-6040-9CA6-E52496C7DB7A}">
      <dgm:prSet/>
      <dgm:spPr>
        <a:ln>
          <a:solidFill>
            <a:srgbClr val="ED6E4F"/>
          </a:solidFill>
          <a:tailEnd type="stealth"/>
        </a:ln>
      </dgm:spPr>
      <dgm:t>
        <a:bodyPr/>
        <a:lstStyle/>
        <a:p>
          <a:endParaRPr lang="en-GB"/>
        </a:p>
      </dgm:t>
    </dgm:pt>
    <dgm:pt modelId="{287B05E4-198B-F64E-B981-B0223BAB54C5}" type="sibTrans" cxnId="{6CDAFC00-E273-6040-9CA6-E52496C7DB7A}">
      <dgm:prSet/>
      <dgm:spPr/>
      <dgm:t>
        <a:bodyPr/>
        <a:lstStyle/>
        <a:p>
          <a:endParaRPr lang="en-GB"/>
        </a:p>
      </dgm:t>
    </dgm:pt>
    <dgm:pt modelId="{17ED5104-8E7D-0D4A-A5C7-ABA09B823F3A}">
      <dgm:prSet phldrT="[Text]"/>
      <dgm:spPr>
        <a:solidFill>
          <a:schemeClr val="tx2">
            <a:lumMod val="75000"/>
          </a:schemeClr>
        </a:solidFill>
        <a:ln>
          <a:noFill/>
        </a:ln>
      </dgm:spPr>
      <dgm:t>
        <a:bodyPr/>
        <a:lstStyle/>
        <a:p>
          <a:pPr>
            <a:buClrTx/>
            <a:buSzTx/>
            <a:buFontTx/>
            <a:buNone/>
          </a:pPr>
          <a:r>
            <a:rPr kumimoji="0" lang="en-GB" b="0" i="0" u="none" strike="noStrike"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6</a:t>
          </a:r>
          <a:r>
            <a:rPr kumimoji="0" lang="en-GB" b="0" i="0" u="none" strike="noStrike" cap="none" spc="0" normalizeH="0" baseline="30000" noProof="0" dirty="0">
              <a:ln>
                <a:noFill/>
              </a:ln>
              <a:solidFill>
                <a:srgbClr val="FEFFFE"/>
              </a:solidFill>
              <a:effectLst/>
              <a:uLnTx/>
              <a:uFillTx/>
              <a:latin typeface="+mn-lt"/>
              <a:ea typeface="Lato" panose="020F0502020204030203" pitchFamily="34" charset="0"/>
              <a:cs typeface="Lato" panose="020F0502020204030203" pitchFamily="34" charset="0"/>
            </a:rPr>
            <a:t>th</a:t>
          </a:r>
          <a:r>
            <a:rPr kumimoji="0" lang="en-GB" b="0" i="0" u="none" strike="noStrike"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 Form/FE College</a:t>
          </a:r>
          <a:endParaRPr lang="en-GB" dirty="0">
            <a:latin typeface="+mn-lt"/>
          </a:endParaRPr>
        </a:p>
      </dgm:t>
    </dgm:pt>
    <dgm:pt modelId="{E106FBAB-F4AD-A643-8BBD-06259980E759}" type="parTrans" cxnId="{E4FDBC9C-B72E-8147-A9C1-47A93038B481}">
      <dgm:prSet/>
      <dgm:spPr>
        <a:ln>
          <a:solidFill>
            <a:srgbClr val="ED6E4F"/>
          </a:solidFill>
          <a:tailEnd type="stealth"/>
        </a:ln>
      </dgm:spPr>
      <dgm:t>
        <a:bodyPr/>
        <a:lstStyle/>
        <a:p>
          <a:endParaRPr lang="en-GB"/>
        </a:p>
      </dgm:t>
    </dgm:pt>
    <dgm:pt modelId="{797B1D7A-BEB9-B246-8757-4B5EF689952D}" type="sibTrans" cxnId="{E4FDBC9C-B72E-8147-A9C1-47A93038B481}">
      <dgm:prSet/>
      <dgm:spPr/>
      <dgm:t>
        <a:bodyPr/>
        <a:lstStyle/>
        <a:p>
          <a:endParaRPr lang="en-GB"/>
        </a:p>
      </dgm:t>
    </dgm:pt>
    <dgm:pt modelId="{994CFEDA-5971-8F4A-A760-5FD22817424B}">
      <dgm:prSet phldrT="[Text]"/>
      <dgm:spPr>
        <a:solidFill>
          <a:schemeClr val="tx2">
            <a:lumMod val="75000"/>
          </a:schemeClr>
        </a:solidFill>
        <a:ln>
          <a:noFill/>
        </a:ln>
      </dgm:spPr>
      <dgm:t>
        <a:bodyPr/>
        <a:lstStyle/>
        <a:p>
          <a:pPr>
            <a:buClrTx/>
            <a:buSzTx/>
            <a:buFontTx/>
            <a:buNone/>
          </a:pPr>
          <a:r>
            <a:rPr kumimoji="0" lang="en-GB" b="0" i="0" u="none" strike="noStrike"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Home Educated </a:t>
          </a:r>
          <a:endParaRPr lang="en-GB" dirty="0">
            <a:latin typeface="+mn-lt"/>
          </a:endParaRPr>
        </a:p>
      </dgm:t>
    </dgm:pt>
    <dgm:pt modelId="{78F9F732-34A2-3042-A907-0A9BD2E369B4}" type="parTrans" cxnId="{ADC218A7-39BE-E046-A631-EB9ED4AD4ACC}">
      <dgm:prSet/>
      <dgm:spPr>
        <a:ln>
          <a:solidFill>
            <a:srgbClr val="ED6E4F"/>
          </a:solidFill>
          <a:tailEnd type="stealth"/>
        </a:ln>
      </dgm:spPr>
      <dgm:t>
        <a:bodyPr/>
        <a:lstStyle/>
        <a:p>
          <a:endParaRPr lang="en-GB"/>
        </a:p>
      </dgm:t>
    </dgm:pt>
    <dgm:pt modelId="{5D6AF5B1-6428-834E-9765-208DCAEB8EE7}" type="sibTrans" cxnId="{ADC218A7-39BE-E046-A631-EB9ED4AD4ACC}">
      <dgm:prSet/>
      <dgm:spPr/>
      <dgm:t>
        <a:bodyPr/>
        <a:lstStyle/>
        <a:p>
          <a:endParaRPr lang="en-GB"/>
        </a:p>
      </dgm:t>
    </dgm:pt>
    <dgm:pt modelId="{FE3D7423-91B3-304D-A6F8-ACDF22BF9E7E}">
      <dgm:prSet phldrT="[Text]"/>
      <dgm:spPr>
        <a:solidFill>
          <a:schemeClr val="tx2">
            <a:lumMod val="75000"/>
          </a:schemeClr>
        </a:solidFill>
        <a:ln>
          <a:noFill/>
        </a:ln>
      </dgm:spPr>
      <dgm:t>
        <a:bodyPr/>
        <a:lstStyle/>
        <a:p>
          <a:pPr>
            <a:buClrTx/>
            <a:buSzTx/>
            <a:buFontTx/>
            <a:buNone/>
          </a:pPr>
          <a:r>
            <a:rPr kumimoji="0" lang="en-GB" b="0" i="0" u="none" strike="noStrike"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Specialist Schools or  Colleges</a:t>
          </a:r>
          <a:endParaRPr lang="en-GB" dirty="0">
            <a:latin typeface="+mn-lt"/>
          </a:endParaRPr>
        </a:p>
      </dgm:t>
    </dgm:pt>
    <dgm:pt modelId="{74E24205-66E9-5E43-80E8-AB4DEF57C7B0}" type="parTrans" cxnId="{73692ECC-6585-984C-ABB5-A84FF4086789}">
      <dgm:prSet/>
      <dgm:spPr>
        <a:ln>
          <a:solidFill>
            <a:srgbClr val="ED6E4F"/>
          </a:solidFill>
          <a:tailEnd type="stealth"/>
        </a:ln>
      </dgm:spPr>
      <dgm:t>
        <a:bodyPr/>
        <a:lstStyle/>
        <a:p>
          <a:endParaRPr lang="en-GB"/>
        </a:p>
      </dgm:t>
    </dgm:pt>
    <dgm:pt modelId="{BD893F25-5130-E647-9EB0-12115F06C9C1}" type="sibTrans" cxnId="{73692ECC-6585-984C-ABB5-A84FF4086789}">
      <dgm:prSet/>
      <dgm:spPr/>
      <dgm:t>
        <a:bodyPr/>
        <a:lstStyle/>
        <a:p>
          <a:endParaRPr lang="en-GB"/>
        </a:p>
      </dgm:t>
    </dgm:pt>
    <dgm:pt modelId="{0FE5FA52-F59A-3648-B473-106CAB27C4FB}">
      <dgm:prSet/>
      <dgm:spPr>
        <a:solidFill>
          <a:srgbClr val="ED6E4F"/>
        </a:solidFill>
        <a:ln>
          <a:noFill/>
        </a:ln>
      </dgm:spPr>
      <dgm:t>
        <a:bodyPr/>
        <a:lstStyle/>
        <a:p>
          <a:pPr>
            <a:buClrTx/>
            <a:buSzTx/>
            <a:buFontTx/>
            <a:buNone/>
          </a:pPr>
          <a:r>
            <a:rPr kumimoji="0" lang="en-GB" b="0" i="0" u="none" strike="noStrike"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Special Schools</a:t>
          </a:r>
          <a:endParaRPr lang="en-GB" dirty="0">
            <a:latin typeface="+mn-lt"/>
          </a:endParaRPr>
        </a:p>
      </dgm:t>
    </dgm:pt>
    <dgm:pt modelId="{91C07B75-46CC-DD44-9593-7736A2F90C68}" type="parTrans" cxnId="{A5F3E5A9-F970-3244-A6CA-2B66534C5FD8}">
      <dgm:prSet/>
      <dgm:spPr>
        <a:ln>
          <a:solidFill>
            <a:srgbClr val="ED6E4F"/>
          </a:solidFill>
          <a:tailEnd type="stealth"/>
        </a:ln>
      </dgm:spPr>
      <dgm:t>
        <a:bodyPr/>
        <a:lstStyle/>
        <a:p>
          <a:endParaRPr lang="en-GB"/>
        </a:p>
      </dgm:t>
    </dgm:pt>
    <dgm:pt modelId="{D0EA7F31-B4BA-E54B-9B6B-39207D4529FB}" type="sibTrans" cxnId="{A5F3E5A9-F970-3244-A6CA-2B66534C5FD8}">
      <dgm:prSet/>
      <dgm:spPr/>
      <dgm:t>
        <a:bodyPr/>
        <a:lstStyle/>
        <a:p>
          <a:endParaRPr lang="en-GB"/>
        </a:p>
      </dgm:t>
    </dgm:pt>
    <dgm:pt modelId="{506283FE-F5A6-7349-80DD-B5BDA3E4FBB8}">
      <dgm:prSet/>
      <dgm:spPr>
        <a:solidFill>
          <a:schemeClr val="tx2">
            <a:lumMod val="75000"/>
          </a:schemeClr>
        </a:solidFill>
        <a:ln>
          <a:noFill/>
        </a:ln>
      </dgm:spPr>
      <dgm:t>
        <a:bodyPr/>
        <a:lstStyle/>
        <a:p>
          <a:pPr>
            <a:buClrTx/>
            <a:buSzTx/>
            <a:buFontTx/>
            <a:buNone/>
          </a:pPr>
          <a:r>
            <a:rPr kumimoji="0" lang="en-GB" b="0" i="0" u="none" strike="noStrike"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Virtual Schools</a:t>
          </a:r>
          <a:endParaRPr lang="en-GB" dirty="0">
            <a:latin typeface="+mn-lt"/>
          </a:endParaRPr>
        </a:p>
      </dgm:t>
    </dgm:pt>
    <dgm:pt modelId="{03B00CD8-0ADB-5F43-93F2-F58EF42681D6}" type="parTrans" cxnId="{0CA480DA-564C-694E-A4BC-AA44365F91AA}">
      <dgm:prSet/>
      <dgm:spPr>
        <a:ln>
          <a:solidFill>
            <a:srgbClr val="ED6E4F"/>
          </a:solidFill>
          <a:tailEnd type="stealth"/>
        </a:ln>
      </dgm:spPr>
      <dgm:t>
        <a:bodyPr/>
        <a:lstStyle/>
        <a:p>
          <a:endParaRPr lang="en-GB"/>
        </a:p>
      </dgm:t>
    </dgm:pt>
    <dgm:pt modelId="{647FB3E2-5609-EF4B-B55B-774E862A7F37}" type="sibTrans" cxnId="{0CA480DA-564C-694E-A4BC-AA44365F91AA}">
      <dgm:prSet/>
      <dgm:spPr/>
      <dgm:t>
        <a:bodyPr/>
        <a:lstStyle/>
        <a:p>
          <a:endParaRPr lang="en-GB"/>
        </a:p>
      </dgm:t>
    </dgm:pt>
    <dgm:pt modelId="{DDFE3792-B974-6843-936C-4734EC209D9F}">
      <dgm:prSet/>
      <dgm:spPr>
        <a:solidFill>
          <a:schemeClr val="tx2">
            <a:lumMod val="75000"/>
          </a:schemeClr>
        </a:solidFill>
        <a:ln>
          <a:noFill/>
        </a:ln>
      </dgm:spPr>
      <dgm:t>
        <a:bodyPr/>
        <a:lstStyle/>
        <a:p>
          <a:pPr>
            <a:buClrTx/>
            <a:buSzTx/>
            <a:buFontTx/>
            <a:buNone/>
          </a:pPr>
          <a:r>
            <a:rPr kumimoji="0" lang="en-GB" b="0" i="0" u="none" strike="noStrike"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SEMH schools</a:t>
          </a:r>
          <a:endParaRPr lang="en-GB" dirty="0">
            <a:latin typeface="+mn-lt"/>
          </a:endParaRPr>
        </a:p>
      </dgm:t>
    </dgm:pt>
    <dgm:pt modelId="{4EBA18E2-3A0A-704C-B16D-8FC6992348C9}" type="parTrans" cxnId="{1DDDAF18-5F2F-2840-98EC-9A9832570D7D}">
      <dgm:prSet/>
      <dgm:spPr>
        <a:ln>
          <a:solidFill>
            <a:srgbClr val="ED6E4F"/>
          </a:solidFill>
          <a:tailEnd type="stealth"/>
        </a:ln>
      </dgm:spPr>
      <dgm:t>
        <a:bodyPr/>
        <a:lstStyle/>
        <a:p>
          <a:endParaRPr lang="en-GB"/>
        </a:p>
      </dgm:t>
    </dgm:pt>
    <dgm:pt modelId="{597726BF-211D-3A43-82C0-E49E9C993C03}" type="sibTrans" cxnId="{1DDDAF18-5F2F-2840-98EC-9A9832570D7D}">
      <dgm:prSet/>
      <dgm:spPr/>
      <dgm:t>
        <a:bodyPr/>
        <a:lstStyle/>
        <a:p>
          <a:endParaRPr lang="en-GB"/>
        </a:p>
      </dgm:t>
    </dgm:pt>
    <dgm:pt modelId="{5C4BBE6A-FEF7-2F41-A460-26EFD7986379}">
      <dgm:prSet/>
      <dgm:spPr>
        <a:solidFill>
          <a:schemeClr val="tx2">
            <a:lumMod val="75000"/>
          </a:schemeClr>
        </a:solidFill>
        <a:ln>
          <a:noFill/>
        </a:ln>
      </dgm:spPr>
      <dgm:t>
        <a:bodyPr/>
        <a:lstStyle/>
        <a:p>
          <a:pPr>
            <a:buClrTx/>
            <a:buSzTx/>
            <a:buFontTx/>
            <a:buNone/>
          </a:pPr>
          <a:r>
            <a:rPr kumimoji="0" lang="en-GB" b="0" i="0" u="none" strike="noStrike"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Hospital</a:t>
          </a:r>
          <a:r>
            <a:rPr kumimoji="0" lang="en-GB" b="0" i="0" u="none" strike="noStrike" cap="none" spc="0" normalizeH="0" noProof="0" dirty="0">
              <a:ln>
                <a:noFill/>
              </a:ln>
              <a:solidFill>
                <a:srgbClr val="FEFFFE"/>
              </a:solidFill>
              <a:effectLst/>
              <a:uLnTx/>
              <a:uFillTx/>
              <a:latin typeface="+mn-lt"/>
              <a:ea typeface="Lato" panose="020F0502020204030203" pitchFamily="34" charset="0"/>
              <a:cs typeface="Lato" panose="020F0502020204030203" pitchFamily="34" charset="0"/>
            </a:rPr>
            <a:t> Schools</a:t>
          </a:r>
          <a:endParaRPr lang="en-GB" dirty="0">
            <a:latin typeface="+mn-lt"/>
          </a:endParaRPr>
        </a:p>
      </dgm:t>
    </dgm:pt>
    <dgm:pt modelId="{6CA1E365-5DEB-D542-A9E2-03674E32093D}" type="parTrans" cxnId="{895A16DF-199E-6249-B073-BF1AB1967806}">
      <dgm:prSet/>
      <dgm:spPr>
        <a:ln>
          <a:solidFill>
            <a:srgbClr val="ED6E4F"/>
          </a:solidFill>
          <a:tailEnd type="stealth"/>
        </a:ln>
      </dgm:spPr>
      <dgm:t>
        <a:bodyPr/>
        <a:lstStyle/>
        <a:p>
          <a:endParaRPr lang="en-GB"/>
        </a:p>
      </dgm:t>
    </dgm:pt>
    <dgm:pt modelId="{FD89B84B-CB68-344A-9842-EDEF653CD9A8}" type="sibTrans" cxnId="{895A16DF-199E-6249-B073-BF1AB1967806}">
      <dgm:prSet/>
      <dgm:spPr/>
      <dgm:t>
        <a:bodyPr/>
        <a:lstStyle/>
        <a:p>
          <a:endParaRPr lang="en-GB"/>
        </a:p>
      </dgm:t>
    </dgm:pt>
    <dgm:pt modelId="{B27CCEDA-62AA-084C-9127-A50E6E2FB056}">
      <dgm:prSet/>
      <dgm:spPr>
        <a:solidFill>
          <a:schemeClr val="tx2">
            <a:lumMod val="75000"/>
          </a:schemeClr>
        </a:solidFill>
        <a:ln>
          <a:noFill/>
        </a:ln>
      </dgm:spPr>
      <dgm:t>
        <a:bodyPr/>
        <a:lstStyle/>
        <a:p>
          <a:pPr>
            <a:buClrTx/>
            <a:buSzTx/>
            <a:buFontTx/>
            <a:buNone/>
          </a:pPr>
          <a:r>
            <a:rPr kumimoji="0" lang="en-GB" b="0" i="0" u="none" strike="noStrike"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PRUs</a:t>
          </a:r>
          <a:endParaRPr lang="en-GB" dirty="0">
            <a:latin typeface="+mn-lt"/>
          </a:endParaRPr>
        </a:p>
      </dgm:t>
    </dgm:pt>
    <dgm:pt modelId="{E484D66B-8476-994D-A76D-544FA1A0F525}" type="parTrans" cxnId="{5A270FAF-EF09-994B-AAD3-D9CF2779C81C}">
      <dgm:prSet/>
      <dgm:spPr>
        <a:ln>
          <a:solidFill>
            <a:srgbClr val="ED6E4F"/>
          </a:solidFill>
          <a:tailEnd type="stealth"/>
        </a:ln>
      </dgm:spPr>
      <dgm:t>
        <a:bodyPr/>
        <a:lstStyle/>
        <a:p>
          <a:endParaRPr lang="en-GB"/>
        </a:p>
      </dgm:t>
    </dgm:pt>
    <dgm:pt modelId="{A3088CBA-FA48-EA46-B16F-61DFA31F7E8D}" type="sibTrans" cxnId="{5A270FAF-EF09-994B-AAD3-D9CF2779C81C}">
      <dgm:prSet/>
      <dgm:spPr/>
      <dgm:t>
        <a:bodyPr/>
        <a:lstStyle/>
        <a:p>
          <a:endParaRPr lang="en-GB"/>
        </a:p>
      </dgm:t>
    </dgm:pt>
    <dgm:pt modelId="{B431F677-C992-B944-B8D5-ADDB9665BA9E}">
      <dgm:prSet/>
      <dgm:spPr>
        <a:solidFill>
          <a:schemeClr val="tx2">
            <a:lumMod val="75000"/>
          </a:schemeClr>
        </a:solidFill>
        <a:ln>
          <a:noFill/>
        </a:ln>
      </dgm:spPr>
      <dgm:t>
        <a:bodyPr/>
        <a:lstStyle/>
        <a:p>
          <a:pPr>
            <a:buClrTx/>
            <a:buSzTx/>
            <a:buFontTx/>
            <a:buNone/>
          </a:pPr>
          <a:r>
            <a:rPr kumimoji="0" lang="en-GB" b="0" i="0" u="none" strike="noStrike"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AP</a:t>
          </a:r>
          <a:endParaRPr lang="en-GB" dirty="0">
            <a:latin typeface="+mn-lt"/>
          </a:endParaRPr>
        </a:p>
      </dgm:t>
    </dgm:pt>
    <dgm:pt modelId="{3ED333F3-1617-8548-BF15-43F1A28BBB33}" type="parTrans" cxnId="{B13F7E76-CE26-3849-81F2-6E215C2E6683}">
      <dgm:prSet/>
      <dgm:spPr>
        <a:ln>
          <a:solidFill>
            <a:srgbClr val="ED6E4F"/>
          </a:solidFill>
          <a:tailEnd type="stealth"/>
        </a:ln>
      </dgm:spPr>
      <dgm:t>
        <a:bodyPr/>
        <a:lstStyle/>
        <a:p>
          <a:endParaRPr lang="en-GB"/>
        </a:p>
      </dgm:t>
    </dgm:pt>
    <dgm:pt modelId="{6AC94471-51A1-814A-AFD0-C69A041E3E5F}" type="sibTrans" cxnId="{B13F7E76-CE26-3849-81F2-6E215C2E6683}">
      <dgm:prSet/>
      <dgm:spPr/>
      <dgm:t>
        <a:bodyPr/>
        <a:lstStyle/>
        <a:p>
          <a:endParaRPr lang="en-GB"/>
        </a:p>
      </dgm:t>
    </dgm:pt>
    <dgm:pt modelId="{852DAFEB-955B-DA45-9CA2-819F4600E378}">
      <dgm:prSet/>
      <dgm:spPr>
        <a:solidFill>
          <a:schemeClr val="tx2">
            <a:lumMod val="75000"/>
          </a:schemeClr>
        </a:solidFill>
        <a:ln>
          <a:noFill/>
        </a:ln>
      </dgm:spPr>
      <dgm:t>
        <a:bodyPr/>
        <a:lstStyle/>
        <a:p>
          <a:pPr>
            <a:buClrTx/>
            <a:buSzTx/>
            <a:buFontTx/>
            <a:buNone/>
          </a:pPr>
          <a:r>
            <a:rPr kumimoji="0" lang="en-GB" b="0" i="0" u="none" strike="noStrike"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Young Offender Institutes</a:t>
          </a:r>
          <a:endParaRPr lang="en-GB" dirty="0">
            <a:latin typeface="+mn-lt"/>
          </a:endParaRPr>
        </a:p>
      </dgm:t>
    </dgm:pt>
    <dgm:pt modelId="{B7AFAF0D-F1BB-9044-8E62-C972ED7F606C}" type="parTrans" cxnId="{1CF977C4-E8C2-5449-ABE5-24940E37E31D}">
      <dgm:prSet/>
      <dgm:spPr>
        <a:ln>
          <a:solidFill>
            <a:srgbClr val="ED6E4F"/>
          </a:solidFill>
          <a:tailEnd type="stealth"/>
        </a:ln>
      </dgm:spPr>
      <dgm:t>
        <a:bodyPr/>
        <a:lstStyle/>
        <a:p>
          <a:endParaRPr lang="en-GB"/>
        </a:p>
      </dgm:t>
    </dgm:pt>
    <dgm:pt modelId="{5CAB1D3F-E536-634D-93D6-40E9E76C7749}" type="sibTrans" cxnId="{1CF977C4-E8C2-5449-ABE5-24940E37E31D}">
      <dgm:prSet/>
      <dgm:spPr/>
      <dgm:t>
        <a:bodyPr/>
        <a:lstStyle/>
        <a:p>
          <a:endParaRPr lang="en-GB"/>
        </a:p>
      </dgm:t>
    </dgm:pt>
    <dgm:pt modelId="{F2263A21-D780-A947-AA40-206BCEADEA01}" type="pres">
      <dgm:prSet presAssocID="{33C380F8-25B8-3B44-85B5-1CA9A0DB2098}" presName="cycle" presStyleCnt="0">
        <dgm:presLayoutVars>
          <dgm:chMax val="1"/>
          <dgm:dir/>
          <dgm:animLvl val="ctr"/>
          <dgm:resizeHandles val="exact"/>
        </dgm:presLayoutVars>
      </dgm:prSet>
      <dgm:spPr/>
    </dgm:pt>
    <dgm:pt modelId="{59C563D6-66A7-B548-8170-C25A3FF7AE4E}" type="pres">
      <dgm:prSet presAssocID="{428F2B9E-4AF0-E346-B671-C75092AF3F0A}" presName="centerShape" presStyleLbl="node0" presStyleIdx="0" presStyleCnt="1" custScaleX="181661" custScaleY="181661"/>
      <dgm:spPr/>
    </dgm:pt>
    <dgm:pt modelId="{384ADF06-38D8-924B-9427-62E36515B249}" type="pres">
      <dgm:prSet presAssocID="{06E1ED1B-0A03-7647-A63A-ED681E37C386}" presName="Name9" presStyleLbl="parChTrans1D2" presStyleIdx="0" presStyleCnt="11"/>
      <dgm:spPr/>
    </dgm:pt>
    <dgm:pt modelId="{0E31D841-8D29-1845-A389-BBF1ACF8D69E}" type="pres">
      <dgm:prSet presAssocID="{06E1ED1B-0A03-7647-A63A-ED681E37C386}" presName="connTx" presStyleLbl="parChTrans1D2" presStyleIdx="0" presStyleCnt="11"/>
      <dgm:spPr/>
    </dgm:pt>
    <dgm:pt modelId="{A39B447A-333F-D74E-8379-03BD23AE6776}" type="pres">
      <dgm:prSet presAssocID="{8188A202-E5D8-A243-BC98-34775DED39E7}" presName="node" presStyleLbl="node1" presStyleIdx="0" presStyleCnt="11">
        <dgm:presLayoutVars>
          <dgm:bulletEnabled val="1"/>
        </dgm:presLayoutVars>
      </dgm:prSet>
      <dgm:spPr/>
    </dgm:pt>
    <dgm:pt modelId="{F48F83D5-8A5F-AE44-B026-50B24023A4D0}" type="pres">
      <dgm:prSet presAssocID="{91C07B75-46CC-DD44-9593-7736A2F90C68}" presName="Name9" presStyleLbl="parChTrans1D2" presStyleIdx="1" presStyleCnt="11"/>
      <dgm:spPr/>
    </dgm:pt>
    <dgm:pt modelId="{86676EF5-0781-3243-A150-E9E8CFB911E8}" type="pres">
      <dgm:prSet presAssocID="{91C07B75-46CC-DD44-9593-7736A2F90C68}" presName="connTx" presStyleLbl="parChTrans1D2" presStyleIdx="1" presStyleCnt="11"/>
      <dgm:spPr/>
    </dgm:pt>
    <dgm:pt modelId="{C4129858-F725-9142-BDEA-FA4A1DEF3875}" type="pres">
      <dgm:prSet presAssocID="{0FE5FA52-F59A-3648-B473-106CAB27C4FB}" presName="node" presStyleLbl="node1" presStyleIdx="1" presStyleCnt="11">
        <dgm:presLayoutVars>
          <dgm:bulletEnabled val="1"/>
        </dgm:presLayoutVars>
      </dgm:prSet>
      <dgm:spPr/>
    </dgm:pt>
    <dgm:pt modelId="{028771D1-FF1F-344D-A721-24813BFF74E0}" type="pres">
      <dgm:prSet presAssocID="{03B00CD8-0ADB-5F43-93F2-F58EF42681D6}" presName="Name9" presStyleLbl="parChTrans1D2" presStyleIdx="2" presStyleCnt="11"/>
      <dgm:spPr/>
    </dgm:pt>
    <dgm:pt modelId="{02467C35-E926-BF46-8AD3-09A2E6E7C594}" type="pres">
      <dgm:prSet presAssocID="{03B00CD8-0ADB-5F43-93F2-F58EF42681D6}" presName="connTx" presStyleLbl="parChTrans1D2" presStyleIdx="2" presStyleCnt="11"/>
      <dgm:spPr/>
    </dgm:pt>
    <dgm:pt modelId="{DB4BD3DB-475D-A44D-8996-DB4472301EBD}" type="pres">
      <dgm:prSet presAssocID="{506283FE-F5A6-7349-80DD-B5BDA3E4FBB8}" presName="node" presStyleLbl="node1" presStyleIdx="2" presStyleCnt="11">
        <dgm:presLayoutVars>
          <dgm:bulletEnabled val="1"/>
        </dgm:presLayoutVars>
      </dgm:prSet>
      <dgm:spPr/>
    </dgm:pt>
    <dgm:pt modelId="{D1232648-4E13-6446-AE9E-8426CF1482E8}" type="pres">
      <dgm:prSet presAssocID="{4EBA18E2-3A0A-704C-B16D-8FC6992348C9}" presName="Name9" presStyleLbl="parChTrans1D2" presStyleIdx="3" presStyleCnt="11"/>
      <dgm:spPr/>
    </dgm:pt>
    <dgm:pt modelId="{450A675D-D5C7-1145-AF5A-DBFC48C9C397}" type="pres">
      <dgm:prSet presAssocID="{4EBA18E2-3A0A-704C-B16D-8FC6992348C9}" presName="connTx" presStyleLbl="parChTrans1D2" presStyleIdx="3" presStyleCnt="11"/>
      <dgm:spPr/>
    </dgm:pt>
    <dgm:pt modelId="{1F70F5BF-0181-1A45-B04E-50B521D920DB}" type="pres">
      <dgm:prSet presAssocID="{DDFE3792-B974-6843-936C-4734EC209D9F}" presName="node" presStyleLbl="node1" presStyleIdx="3" presStyleCnt="11">
        <dgm:presLayoutVars>
          <dgm:bulletEnabled val="1"/>
        </dgm:presLayoutVars>
      </dgm:prSet>
      <dgm:spPr/>
    </dgm:pt>
    <dgm:pt modelId="{E39F3A93-DBCD-F44D-897B-A18E685D5AD6}" type="pres">
      <dgm:prSet presAssocID="{6CA1E365-5DEB-D542-A9E2-03674E32093D}" presName="Name9" presStyleLbl="parChTrans1D2" presStyleIdx="4" presStyleCnt="11"/>
      <dgm:spPr/>
    </dgm:pt>
    <dgm:pt modelId="{376F1C0C-3AB3-584B-B059-A133F828FA1E}" type="pres">
      <dgm:prSet presAssocID="{6CA1E365-5DEB-D542-A9E2-03674E32093D}" presName="connTx" presStyleLbl="parChTrans1D2" presStyleIdx="4" presStyleCnt="11"/>
      <dgm:spPr/>
    </dgm:pt>
    <dgm:pt modelId="{FE877B07-D97D-674B-B17D-ADB824A1D305}" type="pres">
      <dgm:prSet presAssocID="{5C4BBE6A-FEF7-2F41-A460-26EFD7986379}" presName="node" presStyleLbl="node1" presStyleIdx="4" presStyleCnt="11">
        <dgm:presLayoutVars>
          <dgm:bulletEnabled val="1"/>
        </dgm:presLayoutVars>
      </dgm:prSet>
      <dgm:spPr/>
    </dgm:pt>
    <dgm:pt modelId="{47AD6892-8BAD-9F4A-BE9D-25349437725E}" type="pres">
      <dgm:prSet presAssocID="{E484D66B-8476-994D-A76D-544FA1A0F525}" presName="Name9" presStyleLbl="parChTrans1D2" presStyleIdx="5" presStyleCnt="11"/>
      <dgm:spPr/>
    </dgm:pt>
    <dgm:pt modelId="{E93F5DB0-5F32-4942-B12E-12775BB46DB6}" type="pres">
      <dgm:prSet presAssocID="{E484D66B-8476-994D-A76D-544FA1A0F525}" presName="connTx" presStyleLbl="parChTrans1D2" presStyleIdx="5" presStyleCnt="11"/>
      <dgm:spPr/>
    </dgm:pt>
    <dgm:pt modelId="{1F2CF63E-F36E-2047-9A6C-7956CE0461CB}" type="pres">
      <dgm:prSet presAssocID="{B27CCEDA-62AA-084C-9127-A50E6E2FB056}" presName="node" presStyleLbl="node1" presStyleIdx="5" presStyleCnt="11">
        <dgm:presLayoutVars>
          <dgm:bulletEnabled val="1"/>
        </dgm:presLayoutVars>
      </dgm:prSet>
      <dgm:spPr/>
    </dgm:pt>
    <dgm:pt modelId="{C9A873CA-1BB2-2644-9453-26A6902ACB55}" type="pres">
      <dgm:prSet presAssocID="{3ED333F3-1617-8548-BF15-43F1A28BBB33}" presName="Name9" presStyleLbl="parChTrans1D2" presStyleIdx="6" presStyleCnt="11"/>
      <dgm:spPr/>
    </dgm:pt>
    <dgm:pt modelId="{8F30EC5A-6105-3A40-94EF-ABEEEE5D6058}" type="pres">
      <dgm:prSet presAssocID="{3ED333F3-1617-8548-BF15-43F1A28BBB33}" presName="connTx" presStyleLbl="parChTrans1D2" presStyleIdx="6" presStyleCnt="11"/>
      <dgm:spPr/>
    </dgm:pt>
    <dgm:pt modelId="{05AAFBCB-6A23-2246-8163-1675D9D4FBFC}" type="pres">
      <dgm:prSet presAssocID="{B431F677-C992-B944-B8D5-ADDB9665BA9E}" presName="node" presStyleLbl="node1" presStyleIdx="6" presStyleCnt="11">
        <dgm:presLayoutVars>
          <dgm:bulletEnabled val="1"/>
        </dgm:presLayoutVars>
      </dgm:prSet>
      <dgm:spPr/>
    </dgm:pt>
    <dgm:pt modelId="{BAA2300D-BD7A-FA40-B530-B4FB2519B5C0}" type="pres">
      <dgm:prSet presAssocID="{B7AFAF0D-F1BB-9044-8E62-C972ED7F606C}" presName="Name9" presStyleLbl="parChTrans1D2" presStyleIdx="7" presStyleCnt="11"/>
      <dgm:spPr/>
    </dgm:pt>
    <dgm:pt modelId="{CDCDC933-D073-E84F-BFDF-0CC0003DBFF9}" type="pres">
      <dgm:prSet presAssocID="{B7AFAF0D-F1BB-9044-8E62-C972ED7F606C}" presName="connTx" presStyleLbl="parChTrans1D2" presStyleIdx="7" presStyleCnt="11"/>
      <dgm:spPr/>
    </dgm:pt>
    <dgm:pt modelId="{0F9B8E78-BB1A-3C47-8BDA-8DA01F587D3A}" type="pres">
      <dgm:prSet presAssocID="{852DAFEB-955B-DA45-9CA2-819F4600E378}" presName="node" presStyleLbl="node1" presStyleIdx="7" presStyleCnt="11">
        <dgm:presLayoutVars>
          <dgm:bulletEnabled val="1"/>
        </dgm:presLayoutVars>
      </dgm:prSet>
      <dgm:spPr/>
    </dgm:pt>
    <dgm:pt modelId="{002EEA56-9732-1E43-9BD9-6DA7D0C4F57D}" type="pres">
      <dgm:prSet presAssocID="{E106FBAB-F4AD-A643-8BBD-06259980E759}" presName="Name9" presStyleLbl="parChTrans1D2" presStyleIdx="8" presStyleCnt="11"/>
      <dgm:spPr/>
    </dgm:pt>
    <dgm:pt modelId="{DA42E2C3-A181-7A4A-B079-88978F67354A}" type="pres">
      <dgm:prSet presAssocID="{E106FBAB-F4AD-A643-8BBD-06259980E759}" presName="connTx" presStyleLbl="parChTrans1D2" presStyleIdx="8" presStyleCnt="11"/>
      <dgm:spPr/>
    </dgm:pt>
    <dgm:pt modelId="{047A6A00-9093-BA44-B3F4-991C9DDAB465}" type="pres">
      <dgm:prSet presAssocID="{17ED5104-8E7D-0D4A-A5C7-ABA09B823F3A}" presName="node" presStyleLbl="node1" presStyleIdx="8" presStyleCnt="11">
        <dgm:presLayoutVars>
          <dgm:bulletEnabled val="1"/>
        </dgm:presLayoutVars>
      </dgm:prSet>
      <dgm:spPr/>
    </dgm:pt>
    <dgm:pt modelId="{295699AA-CCBD-3948-8C98-A8C3287FE53C}" type="pres">
      <dgm:prSet presAssocID="{78F9F732-34A2-3042-A907-0A9BD2E369B4}" presName="Name9" presStyleLbl="parChTrans1D2" presStyleIdx="9" presStyleCnt="11"/>
      <dgm:spPr/>
    </dgm:pt>
    <dgm:pt modelId="{679CC0E6-A740-D74D-A466-357C40C88A94}" type="pres">
      <dgm:prSet presAssocID="{78F9F732-34A2-3042-A907-0A9BD2E369B4}" presName="connTx" presStyleLbl="parChTrans1D2" presStyleIdx="9" presStyleCnt="11"/>
      <dgm:spPr/>
    </dgm:pt>
    <dgm:pt modelId="{EF22FDCD-136A-CB48-A13B-4107860AE0EF}" type="pres">
      <dgm:prSet presAssocID="{994CFEDA-5971-8F4A-A760-5FD22817424B}" presName="node" presStyleLbl="node1" presStyleIdx="9" presStyleCnt="11">
        <dgm:presLayoutVars>
          <dgm:bulletEnabled val="1"/>
        </dgm:presLayoutVars>
      </dgm:prSet>
      <dgm:spPr/>
    </dgm:pt>
    <dgm:pt modelId="{869C30BF-345A-6F49-B69C-477E49E5D5B5}" type="pres">
      <dgm:prSet presAssocID="{74E24205-66E9-5E43-80E8-AB4DEF57C7B0}" presName="Name9" presStyleLbl="parChTrans1D2" presStyleIdx="10" presStyleCnt="11"/>
      <dgm:spPr/>
    </dgm:pt>
    <dgm:pt modelId="{A6A759D1-5132-E14A-B78D-ACD38A371653}" type="pres">
      <dgm:prSet presAssocID="{74E24205-66E9-5E43-80E8-AB4DEF57C7B0}" presName="connTx" presStyleLbl="parChTrans1D2" presStyleIdx="10" presStyleCnt="11"/>
      <dgm:spPr/>
    </dgm:pt>
    <dgm:pt modelId="{9302FE5E-469E-7C4C-B328-86EA36E45A60}" type="pres">
      <dgm:prSet presAssocID="{FE3D7423-91B3-304D-A6F8-ACDF22BF9E7E}" presName="node" presStyleLbl="node1" presStyleIdx="10" presStyleCnt="11">
        <dgm:presLayoutVars>
          <dgm:bulletEnabled val="1"/>
        </dgm:presLayoutVars>
      </dgm:prSet>
      <dgm:spPr/>
    </dgm:pt>
  </dgm:ptLst>
  <dgm:cxnLst>
    <dgm:cxn modelId="{6CDAFC00-E273-6040-9CA6-E52496C7DB7A}" srcId="{428F2B9E-4AF0-E346-B671-C75092AF3F0A}" destId="{8188A202-E5D8-A243-BC98-34775DED39E7}" srcOrd="0" destOrd="0" parTransId="{06E1ED1B-0A03-7647-A63A-ED681E37C386}" sibTransId="{287B05E4-198B-F64E-B981-B0223BAB54C5}"/>
    <dgm:cxn modelId="{ED9D6A0A-B546-734B-8E3A-28CF7D5D43E1}" type="presOf" srcId="{B431F677-C992-B944-B8D5-ADDB9665BA9E}" destId="{05AAFBCB-6A23-2246-8163-1675D9D4FBFC}" srcOrd="0" destOrd="0" presId="urn:microsoft.com/office/officeart/2005/8/layout/radial1"/>
    <dgm:cxn modelId="{1DDDAF18-5F2F-2840-98EC-9A9832570D7D}" srcId="{428F2B9E-4AF0-E346-B671-C75092AF3F0A}" destId="{DDFE3792-B974-6843-936C-4734EC209D9F}" srcOrd="3" destOrd="0" parTransId="{4EBA18E2-3A0A-704C-B16D-8FC6992348C9}" sibTransId="{597726BF-211D-3A43-82C0-E49E9C993C03}"/>
    <dgm:cxn modelId="{447E961B-80A7-1247-9C9A-BA0D42C718AD}" type="presOf" srcId="{03B00CD8-0ADB-5F43-93F2-F58EF42681D6}" destId="{028771D1-FF1F-344D-A721-24813BFF74E0}" srcOrd="0" destOrd="0" presId="urn:microsoft.com/office/officeart/2005/8/layout/radial1"/>
    <dgm:cxn modelId="{AFA1BC26-BEB0-F042-BAD6-4B3FADC88FE1}" type="presOf" srcId="{6CA1E365-5DEB-D542-A9E2-03674E32093D}" destId="{E39F3A93-DBCD-F44D-897B-A18E685D5AD6}" srcOrd="0" destOrd="0" presId="urn:microsoft.com/office/officeart/2005/8/layout/radial1"/>
    <dgm:cxn modelId="{3F7CD02D-6A6E-7A47-9718-07DB8E8BE795}" type="presOf" srcId="{91C07B75-46CC-DD44-9593-7736A2F90C68}" destId="{F48F83D5-8A5F-AE44-B026-50B24023A4D0}" srcOrd="0" destOrd="0" presId="urn:microsoft.com/office/officeart/2005/8/layout/radial1"/>
    <dgm:cxn modelId="{62D88C2F-07C9-AA4F-AE99-669B6BDE0881}" type="presOf" srcId="{E484D66B-8476-994D-A76D-544FA1A0F525}" destId="{E93F5DB0-5F32-4942-B12E-12775BB46DB6}" srcOrd="1" destOrd="0" presId="urn:microsoft.com/office/officeart/2005/8/layout/radial1"/>
    <dgm:cxn modelId="{9436EF35-8218-9C46-ADA0-1671480AEBAB}" type="presOf" srcId="{03B00CD8-0ADB-5F43-93F2-F58EF42681D6}" destId="{02467C35-E926-BF46-8AD3-09A2E6E7C594}" srcOrd="1" destOrd="0" presId="urn:microsoft.com/office/officeart/2005/8/layout/radial1"/>
    <dgm:cxn modelId="{565C0260-72D7-1148-9EF2-7561BDBE671E}" type="presOf" srcId="{E106FBAB-F4AD-A643-8BBD-06259980E759}" destId="{002EEA56-9732-1E43-9BD9-6DA7D0C4F57D}" srcOrd="0" destOrd="0" presId="urn:microsoft.com/office/officeart/2005/8/layout/radial1"/>
    <dgm:cxn modelId="{5120EF42-6D04-1949-8BFF-CBAF912637B0}" type="presOf" srcId="{E484D66B-8476-994D-A76D-544FA1A0F525}" destId="{47AD6892-8BAD-9F4A-BE9D-25349437725E}" srcOrd="0" destOrd="0" presId="urn:microsoft.com/office/officeart/2005/8/layout/radial1"/>
    <dgm:cxn modelId="{5962A544-3D36-DB42-8A3D-2E94CD7EFC6A}" type="presOf" srcId="{74E24205-66E9-5E43-80E8-AB4DEF57C7B0}" destId="{A6A759D1-5132-E14A-B78D-ACD38A371653}" srcOrd="1" destOrd="0" presId="urn:microsoft.com/office/officeart/2005/8/layout/radial1"/>
    <dgm:cxn modelId="{16073346-DDE4-664C-8F41-B69A089B6C10}" type="presOf" srcId="{DDFE3792-B974-6843-936C-4734EC209D9F}" destId="{1F70F5BF-0181-1A45-B04E-50B521D920DB}" srcOrd="0" destOrd="0" presId="urn:microsoft.com/office/officeart/2005/8/layout/radial1"/>
    <dgm:cxn modelId="{4D5B5167-CF62-7648-B115-7F0A32358320}" type="presOf" srcId="{B27CCEDA-62AA-084C-9127-A50E6E2FB056}" destId="{1F2CF63E-F36E-2047-9A6C-7956CE0461CB}" srcOrd="0" destOrd="0" presId="urn:microsoft.com/office/officeart/2005/8/layout/radial1"/>
    <dgm:cxn modelId="{A225B068-3591-4E47-8CFC-33ECCCF7330E}" type="presOf" srcId="{4EBA18E2-3A0A-704C-B16D-8FC6992348C9}" destId="{450A675D-D5C7-1145-AF5A-DBFC48C9C397}" srcOrd="1" destOrd="0" presId="urn:microsoft.com/office/officeart/2005/8/layout/radial1"/>
    <dgm:cxn modelId="{AA0DF56C-349A-2C41-869B-34FB0B344C55}" type="presOf" srcId="{3ED333F3-1617-8548-BF15-43F1A28BBB33}" destId="{8F30EC5A-6105-3A40-94EF-ABEEEE5D6058}" srcOrd="1" destOrd="0" presId="urn:microsoft.com/office/officeart/2005/8/layout/radial1"/>
    <dgm:cxn modelId="{A2C0F34E-A671-194A-8256-9FA42223088F}" type="presOf" srcId="{E106FBAB-F4AD-A643-8BBD-06259980E759}" destId="{DA42E2C3-A181-7A4A-B079-88978F67354A}" srcOrd="1" destOrd="0" presId="urn:microsoft.com/office/officeart/2005/8/layout/radial1"/>
    <dgm:cxn modelId="{9300B170-5986-8848-8BA8-AE23952585B5}" type="presOf" srcId="{506283FE-F5A6-7349-80DD-B5BDA3E4FBB8}" destId="{DB4BD3DB-475D-A44D-8996-DB4472301EBD}" srcOrd="0" destOrd="0" presId="urn:microsoft.com/office/officeart/2005/8/layout/radial1"/>
    <dgm:cxn modelId="{EAAA9A54-006B-ED42-B453-A4E81D7912C4}" type="presOf" srcId="{78F9F732-34A2-3042-A907-0A9BD2E369B4}" destId="{295699AA-CCBD-3948-8C98-A8C3287FE53C}" srcOrd="0" destOrd="0" presId="urn:microsoft.com/office/officeart/2005/8/layout/radial1"/>
    <dgm:cxn modelId="{FC333675-60B0-5E44-BDFB-F325C7E6116D}" type="presOf" srcId="{91C07B75-46CC-DD44-9593-7736A2F90C68}" destId="{86676EF5-0781-3243-A150-E9E8CFB911E8}" srcOrd="1" destOrd="0" presId="urn:microsoft.com/office/officeart/2005/8/layout/radial1"/>
    <dgm:cxn modelId="{B13F7E76-CE26-3849-81F2-6E215C2E6683}" srcId="{428F2B9E-4AF0-E346-B671-C75092AF3F0A}" destId="{B431F677-C992-B944-B8D5-ADDB9665BA9E}" srcOrd="6" destOrd="0" parTransId="{3ED333F3-1617-8548-BF15-43F1A28BBB33}" sibTransId="{6AC94471-51A1-814A-AFD0-C69A041E3E5F}"/>
    <dgm:cxn modelId="{3F7D9A77-8BD1-0141-A7F7-79F7A43F8757}" type="presOf" srcId="{B7AFAF0D-F1BB-9044-8E62-C972ED7F606C}" destId="{CDCDC933-D073-E84F-BFDF-0CC0003DBFF9}" srcOrd="1" destOrd="0" presId="urn:microsoft.com/office/officeart/2005/8/layout/radial1"/>
    <dgm:cxn modelId="{A48DBB57-AA5E-8247-93E9-8F55C5782116}" type="presOf" srcId="{06E1ED1B-0A03-7647-A63A-ED681E37C386}" destId="{0E31D841-8D29-1845-A389-BBF1ACF8D69E}" srcOrd="1" destOrd="0" presId="urn:microsoft.com/office/officeart/2005/8/layout/radial1"/>
    <dgm:cxn modelId="{7492B479-F77E-0A4C-899E-D7FCA20F3D30}" type="presOf" srcId="{428F2B9E-4AF0-E346-B671-C75092AF3F0A}" destId="{59C563D6-66A7-B548-8170-C25A3FF7AE4E}" srcOrd="0" destOrd="0" presId="urn:microsoft.com/office/officeart/2005/8/layout/radial1"/>
    <dgm:cxn modelId="{3E69C088-B5E8-EE45-8B60-2656118EB34F}" type="presOf" srcId="{0FE5FA52-F59A-3648-B473-106CAB27C4FB}" destId="{C4129858-F725-9142-BDEA-FA4A1DEF3875}" srcOrd="0" destOrd="0" presId="urn:microsoft.com/office/officeart/2005/8/layout/radial1"/>
    <dgm:cxn modelId="{8A633089-4F98-F841-869B-B01F35169C7C}" type="presOf" srcId="{994CFEDA-5971-8F4A-A760-5FD22817424B}" destId="{EF22FDCD-136A-CB48-A13B-4107860AE0EF}" srcOrd="0" destOrd="0" presId="urn:microsoft.com/office/officeart/2005/8/layout/radial1"/>
    <dgm:cxn modelId="{F8E9CF97-B6C5-FF47-8C0C-193C08A8AD66}" type="presOf" srcId="{6CA1E365-5DEB-D542-A9E2-03674E32093D}" destId="{376F1C0C-3AB3-584B-B059-A133F828FA1E}" srcOrd="1" destOrd="0" presId="urn:microsoft.com/office/officeart/2005/8/layout/radial1"/>
    <dgm:cxn modelId="{FEBECC9A-16EB-7F46-9480-2FA1152235E4}" type="presOf" srcId="{33C380F8-25B8-3B44-85B5-1CA9A0DB2098}" destId="{F2263A21-D780-A947-AA40-206BCEADEA01}" srcOrd="0" destOrd="0" presId="urn:microsoft.com/office/officeart/2005/8/layout/radial1"/>
    <dgm:cxn modelId="{E4FDBC9C-B72E-8147-A9C1-47A93038B481}" srcId="{428F2B9E-4AF0-E346-B671-C75092AF3F0A}" destId="{17ED5104-8E7D-0D4A-A5C7-ABA09B823F3A}" srcOrd="8" destOrd="0" parTransId="{E106FBAB-F4AD-A643-8BBD-06259980E759}" sibTransId="{797B1D7A-BEB9-B246-8757-4B5EF689952D}"/>
    <dgm:cxn modelId="{ADC218A7-39BE-E046-A631-EB9ED4AD4ACC}" srcId="{428F2B9E-4AF0-E346-B671-C75092AF3F0A}" destId="{994CFEDA-5971-8F4A-A760-5FD22817424B}" srcOrd="9" destOrd="0" parTransId="{78F9F732-34A2-3042-A907-0A9BD2E369B4}" sibTransId="{5D6AF5B1-6428-834E-9765-208DCAEB8EE7}"/>
    <dgm:cxn modelId="{A5F3E5A9-F970-3244-A6CA-2B66534C5FD8}" srcId="{428F2B9E-4AF0-E346-B671-C75092AF3F0A}" destId="{0FE5FA52-F59A-3648-B473-106CAB27C4FB}" srcOrd="1" destOrd="0" parTransId="{91C07B75-46CC-DD44-9593-7736A2F90C68}" sibTransId="{D0EA7F31-B4BA-E54B-9B6B-39207D4529FB}"/>
    <dgm:cxn modelId="{5A270FAF-EF09-994B-AAD3-D9CF2779C81C}" srcId="{428F2B9E-4AF0-E346-B671-C75092AF3F0A}" destId="{B27CCEDA-62AA-084C-9127-A50E6E2FB056}" srcOrd="5" destOrd="0" parTransId="{E484D66B-8476-994D-A76D-544FA1A0F525}" sibTransId="{A3088CBA-FA48-EA46-B16F-61DFA31F7E8D}"/>
    <dgm:cxn modelId="{DBA6E9B7-D87F-694F-83F8-FBD1A1A04AC8}" type="presOf" srcId="{3ED333F3-1617-8548-BF15-43F1A28BBB33}" destId="{C9A873CA-1BB2-2644-9453-26A6902ACB55}" srcOrd="0" destOrd="0" presId="urn:microsoft.com/office/officeart/2005/8/layout/radial1"/>
    <dgm:cxn modelId="{958752B8-8498-9647-BEF2-868976DD2FD0}" type="presOf" srcId="{06E1ED1B-0A03-7647-A63A-ED681E37C386}" destId="{384ADF06-38D8-924B-9427-62E36515B249}" srcOrd="0" destOrd="0" presId="urn:microsoft.com/office/officeart/2005/8/layout/radial1"/>
    <dgm:cxn modelId="{D8ED3BBE-002A-9B40-9177-29C588FB5CC4}" type="presOf" srcId="{78F9F732-34A2-3042-A907-0A9BD2E369B4}" destId="{679CC0E6-A740-D74D-A466-357C40C88A94}" srcOrd="1" destOrd="0" presId="urn:microsoft.com/office/officeart/2005/8/layout/radial1"/>
    <dgm:cxn modelId="{1CF977C4-E8C2-5449-ABE5-24940E37E31D}" srcId="{428F2B9E-4AF0-E346-B671-C75092AF3F0A}" destId="{852DAFEB-955B-DA45-9CA2-819F4600E378}" srcOrd="7" destOrd="0" parTransId="{B7AFAF0D-F1BB-9044-8E62-C972ED7F606C}" sibTransId="{5CAB1D3F-E536-634D-93D6-40E9E76C7749}"/>
    <dgm:cxn modelId="{73692ECC-6585-984C-ABB5-A84FF4086789}" srcId="{428F2B9E-4AF0-E346-B671-C75092AF3F0A}" destId="{FE3D7423-91B3-304D-A6F8-ACDF22BF9E7E}" srcOrd="10" destOrd="0" parTransId="{74E24205-66E9-5E43-80E8-AB4DEF57C7B0}" sibTransId="{BD893F25-5130-E647-9EB0-12115F06C9C1}"/>
    <dgm:cxn modelId="{25E4D2CF-D7F5-D04B-9773-435D420D8C4D}" type="presOf" srcId="{B7AFAF0D-F1BB-9044-8E62-C972ED7F606C}" destId="{BAA2300D-BD7A-FA40-B530-B4FB2519B5C0}" srcOrd="0" destOrd="0" presId="urn:microsoft.com/office/officeart/2005/8/layout/radial1"/>
    <dgm:cxn modelId="{EFFC90D0-BEF5-504B-A88A-11DB9BAAD55F}" type="presOf" srcId="{17ED5104-8E7D-0D4A-A5C7-ABA09B823F3A}" destId="{047A6A00-9093-BA44-B3F4-991C9DDAB465}" srcOrd="0" destOrd="0" presId="urn:microsoft.com/office/officeart/2005/8/layout/radial1"/>
    <dgm:cxn modelId="{48DD17D9-A430-1F4A-A487-8554F479D6E1}" srcId="{33C380F8-25B8-3B44-85B5-1CA9A0DB2098}" destId="{428F2B9E-4AF0-E346-B671-C75092AF3F0A}" srcOrd="0" destOrd="0" parTransId="{25E4CD1A-FF0E-4244-89DE-E9290ECE4F6C}" sibTransId="{14AEBCCA-9C49-F24C-9887-251495151D4F}"/>
    <dgm:cxn modelId="{0CA480DA-564C-694E-A4BC-AA44365F91AA}" srcId="{428F2B9E-4AF0-E346-B671-C75092AF3F0A}" destId="{506283FE-F5A6-7349-80DD-B5BDA3E4FBB8}" srcOrd="2" destOrd="0" parTransId="{03B00CD8-0ADB-5F43-93F2-F58EF42681D6}" sibTransId="{647FB3E2-5609-EF4B-B55B-774E862A7F37}"/>
    <dgm:cxn modelId="{A605EFDB-4BB8-FC44-BE4B-AC9371B65DA8}" type="presOf" srcId="{FE3D7423-91B3-304D-A6F8-ACDF22BF9E7E}" destId="{9302FE5E-469E-7C4C-B328-86EA36E45A60}" srcOrd="0" destOrd="0" presId="urn:microsoft.com/office/officeart/2005/8/layout/radial1"/>
    <dgm:cxn modelId="{895A16DF-199E-6249-B073-BF1AB1967806}" srcId="{428F2B9E-4AF0-E346-B671-C75092AF3F0A}" destId="{5C4BBE6A-FEF7-2F41-A460-26EFD7986379}" srcOrd="4" destOrd="0" parTransId="{6CA1E365-5DEB-D542-A9E2-03674E32093D}" sibTransId="{FD89B84B-CB68-344A-9842-EDEF653CD9A8}"/>
    <dgm:cxn modelId="{FB2584E3-0507-DB40-BEF5-89C3B103F2B9}" type="presOf" srcId="{4EBA18E2-3A0A-704C-B16D-8FC6992348C9}" destId="{D1232648-4E13-6446-AE9E-8426CF1482E8}" srcOrd="0" destOrd="0" presId="urn:microsoft.com/office/officeart/2005/8/layout/radial1"/>
    <dgm:cxn modelId="{0D6082E7-CF07-194E-8CC8-A8A50112DBB0}" type="presOf" srcId="{8188A202-E5D8-A243-BC98-34775DED39E7}" destId="{A39B447A-333F-D74E-8379-03BD23AE6776}" srcOrd="0" destOrd="0" presId="urn:microsoft.com/office/officeart/2005/8/layout/radial1"/>
    <dgm:cxn modelId="{4BEF26EE-2E3C-4447-B98C-DA937C08F866}" type="presOf" srcId="{852DAFEB-955B-DA45-9CA2-819F4600E378}" destId="{0F9B8E78-BB1A-3C47-8BDA-8DA01F587D3A}" srcOrd="0" destOrd="0" presId="urn:microsoft.com/office/officeart/2005/8/layout/radial1"/>
    <dgm:cxn modelId="{F7342CF8-1E83-1C46-B241-F9BE8CB72B13}" type="presOf" srcId="{74E24205-66E9-5E43-80E8-AB4DEF57C7B0}" destId="{869C30BF-345A-6F49-B69C-477E49E5D5B5}" srcOrd="0" destOrd="0" presId="urn:microsoft.com/office/officeart/2005/8/layout/radial1"/>
    <dgm:cxn modelId="{ACDF02FA-3642-674B-B325-30E3B1E19E8D}" type="presOf" srcId="{5C4BBE6A-FEF7-2F41-A460-26EFD7986379}" destId="{FE877B07-D97D-674B-B17D-ADB824A1D305}" srcOrd="0" destOrd="0" presId="urn:microsoft.com/office/officeart/2005/8/layout/radial1"/>
    <dgm:cxn modelId="{B07E3C5F-32FD-6540-8A1E-C0F19826F634}" type="presParOf" srcId="{F2263A21-D780-A947-AA40-206BCEADEA01}" destId="{59C563D6-66A7-B548-8170-C25A3FF7AE4E}" srcOrd="0" destOrd="0" presId="urn:microsoft.com/office/officeart/2005/8/layout/radial1"/>
    <dgm:cxn modelId="{259BC2C1-EB3D-6448-9EB0-3AC0C33A53C2}" type="presParOf" srcId="{F2263A21-D780-A947-AA40-206BCEADEA01}" destId="{384ADF06-38D8-924B-9427-62E36515B249}" srcOrd="1" destOrd="0" presId="urn:microsoft.com/office/officeart/2005/8/layout/radial1"/>
    <dgm:cxn modelId="{396469FC-E3E4-E542-A996-AD30678818A8}" type="presParOf" srcId="{384ADF06-38D8-924B-9427-62E36515B249}" destId="{0E31D841-8D29-1845-A389-BBF1ACF8D69E}" srcOrd="0" destOrd="0" presId="urn:microsoft.com/office/officeart/2005/8/layout/radial1"/>
    <dgm:cxn modelId="{5546DF92-8014-4A4F-A092-913616CCB227}" type="presParOf" srcId="{F2263A21-D780-A947-AA40-206BCEADEA01}" destId="{A39B447A-333F-D74E-8379-03BD23AE6776}" srcOrd="2" destOrd="0" presId="urn:microsoft.com/office/officeart/2005/8/layout/radial1"/>
    <dgm:cxn modelId="{D9F8F4F2-CCBB-F84D-BB39-3B97415C53E0}" type="presParOf" srcId="{F2263A21-D780-A947-AA40-206BCEADEA01}" destId="{F48F83D5-8A5F-AE44-B026-50B24023A4D0}" srcOrd="3" destOrd="0" presId="urn:microsoft.com/office/officeart/2005/8/layout/radial1"/>
    <dgm:cxn modelId="{C057F878-85FC-0B44-AAB8-C709CD934862}" type="presParOf" srcId="{F48F83D5-8A5F-AE44-B026-50B24023A4D0}" destId="{86676EF5-0781-3243-A150-E9E8CFB911E8}" srcOrd="0" destOrd="0" presId="urn:microsoft.com/office/officeart/2005/8/layout/radial1"/>
    <dgm:cxn modelId="{EDD6E86B-C1C6-2D44-8ECB-87749B2A3697}" type="presParOf" srcId="{F2263A21-D780-A947-AA40-206BCEADEA01}" destId="{C4129858-F725-9142-BDEA-FA4A1DEF3875}" srcOrd="4" destOrd="0" presId="urn:microsoft.com/office/officeart/2005/8/layout/radial1"/>
    <dgm:cxn modelId="{FCBD0982-393E-804E-838D-7A0B0936DEBA}" type="presParOf" srcId="{F2263A21-D780-A947-AA40-206BCEADEA01}" destId="{028771D1-FF1F-344D-A721-24813BFF74E0}" srcOrd="5" destOrd="0" presId="urn:microsoft.com/office/officeart/2005/8/layout/radial1"/>
    <dgm:cxn modelId="{4A0005F2-66DC-5847-87BD-F85E8F6A8062}" type="presParOf" srcId="{028771D1-FF1F-344D-A721-24813BFF74E0}" destId="{02467C35-E926-BF46-8AD3-09A2E6E7C594}" srcOrd="0" destOrd="0" presId="urn:microsoft.com/office/officeart/2005/8/layout/radial1"/>
    <dgm:cxn modelId="{2A3522D0-15C5-024D-8F3E-CC5CBAC2FCC1}" type="presParOf" srcId="{F2263A21-D780-A947-AA40-206BCEADEA01}" destId="{DB4BD3DB-475D-A44D-8996-DB4472301EBD}" srcOrd="6" destOrd="0" presId="urn:microsoft.com/office/officeart/2005/8/layout/radial1"/>
    <dgm:cxn modelId="{E370E8D2-B0F6-7746-A973-416A6739FCED}" type="presParOf" srcId="{F2263A21-D780-A947-AA40-206BCEADEA01}" destId="{D1232648-4E13-6446-AE9E-8426CF1482E8}" srcOrd="7" destOrd="0" presId="urn:microsoft.com/office/officeart/2005/8/layout/radial1"/>
    <dgm:cxn modelId="{D5769C3F-B4C8-4046-8869-A51F51FBEC2E}" type="presParOf" srcId="{D1232648-4E13-6446-AE9E-8426CF1482E8}" destId="{450A675D-D5C7-1145-AF5A-DBFC48C9C397}" srcOrd="0" destOrd="0" presId="urn:microsoft.com/office/officeart/2005/8/layout/radial1"/>
    <dgm:cxn modelId="{42B23611-045C-4A45-A121-8ABFCE8C2BB8}" type="presParOf" srcId="{F2263A21-D780-A947-AA40-206BCEADEA01}" destId="{1F70F5BF-0181-1A45-B04E-50B521D920DB}" srcOrd="8" destOrd="0" presId="urn:microsoft.com/office/officeart/2005/8/layout/radial1"/>
    <dgm:cxn modelId="{61C6665E-70AD-6E44-863F-AAB154BE8569}" type="presParOf" srcId="{F2263A21-D780-A947-AA40-206BCEADEA01}" destId="{E39F3A93-DBCD-F44D-897B-A18E685D5AD6}" srcOrd="9" destOrd="0" presId="urn:microsoft.com/office/officeart/2005/8/layout/radial1"/>
    <dgm:cxn modelId="{F2FEE13F-3778-744B-8C08-85A12D9E56D5}" type="presParOf" srcId="{E39F3A93-DBCD-F44D-897B-A18E685D5AD6}" destId="{376F1C0C-3AB3-584B-B059-A133F828FA1E}" srcOrd="0" destOrd="0" presId="urn:microsoft.com/office/officeart/2005/8/layout/radial1"/>
    <dgm:cxn modelId="{0EFDF5A6-0D91-1F49-8DB3-D0DBDCCBA697}" type="presParOf" srcId="{F2263A21-D780-A947-AA40-206BCEADEA01}" destId="{FE877B07-D97D-674B-B17D-ADB824A1D305}" srcOrd="10" destOrd="0" presId="urn:microsoft.com/office/officeart/2005/8/layout/radial1"/>
    <dgm:cxn modelId="{6A8370CF-EDD3-5247-BE0B-DB1B22360A61}" type="presParOf" srcId="{F2263A21-D780-A947-AA40-206BCEADEA01}" destId="{47AD6892-8BAD-9F4A-BE9D-25349437725E}" srcOrd="11" destOrd="0" presId="urn:microsoft.com/office/officeart/2005/8/layout/radial1"/>
    <dgm:cxn modelId="{EAEA7080-1188-C44E-B587-1F9786B3DD81}" type="presParOf" srcId="{47AD6892-8BAD-9F4A-BE9D-25349437725E}" destId="{E93F5DB0-5F32-4942-B12E-12775BB46DB6}" srcOrd="0" destOrd="0" presId="urn:microsoft.com/office/officeart/2005/8/layout/radial1"/>
    <dgm:cxn modelId="{2573E17E-0CA9-6846-9EA8-21A2DADAFD8D}" type="presParOf" srcId="{F2263A21-D780-A947-AA40-206BCEADEA01}" destId="{1F2CF63E-F36E-2047-9A6C-7956CE0461CB}" srcOrd="12" destOrd="0" presId="urn:microsoft.com/office/officeart/2005/8/layout/radial1"/>
    <dgm:cxn modelId="{5C401F69-8298-D045-8F32-92600FD527CD}" type="presParOf" srcId="{F2263A21-D780-A947-AA40-206BCEADEA01}" destId="{C9A873CA-1BB2-2644-9453-26A6902ACB55}" srcOrd="13" destOrd="0" presId="urn:microsoft.com/office/officeart/2005/8/layout/radial1"/>
    <dgm:cxn modelId="{2ED5F119-22F3-FF46-B790-6453C36F4B95}" type="presParOf" srcId="{C9A873CA-1BB2-2644-9453-26A6902ACB55}" destId="{8F30EC5A-6105-3A40-94EF-ABEEEE5D6058}" srcOrd="0" destOrd="0" presId="urn:microsoft.com/office/officeart/2005/8/layout/radial1"/>
    <dgm:cxn modelId="{EEA0C9E2-A901-6747-BD95-7DB90ACD7450}" type="presParOf" srcId="{F2263A21-D780-A947-AA40-206BCEADEA01}" destId="{05AAFBCB-6A23-2246-8163-1675D9D4FBFC}" srcOrd="14" destOrd="0" presId="urn:microsoft.com/office/officeart/2005/8/layout/radial1"/>
    <dgm:cxn modelId="{8866E888-A91F-164A-B3DF-F0AC85A8B175}" type="presParOf" srcId="{F2263A21-D780-A947-AA40-206BCEADEA01}" destId="{BAA2300D-BD7A-FA40-B530-B4FB2519B5C0}" srcOrd="15" destOrd="0" presId="urn:microsoft.com/office/officeart/2005/8/layout/radial1"/>
    <dgm:cxn modelId="{63745A9B-FA69-8B44-936E-199DA8780DCE}" type="presParOf" srcId="{BAA2300D-BD7A-FA40-B530-B4FB2519B5C0}" destId="{CDCDC933-D073-E84F-BFDF-0CC0003DBFF9}" srcOrd="0" destOrd="0" presId="urn:microsoft.com/office/officeart/2005/8/layout/radial1"/>
    <dgm:cxn modelId="{DBC507C5-A8AC-8D4A-9FD1-998788C2FB1C}" type="presParOf" srcId="{F2263A21-D780-A947-AA40-206BCEADEA01}" destId="{0F9B8E78-BB1A-3C47-8BDA-8DA01F587D3A}" srcOrd="16" destOrd="0" presId="urn:microsoft.com/office/officeart/2005/8/layout/radial1"/>
    <dgm:cxn modelId="{A5654541-7356-CE4F-BB65-414FA8AB8767}" type="presParOf" srcId="{F2263A21-D780-A947-AA40-206BCEADEA01}" destId="{002EEA56-9732-1E43-9BD9-6DA7D0C4F57D}" srcOrd="17" destOrd="0" presId="urn:microsoft.com/office/officeart/2005/8/layout/radial1"/>
    <dgm:cxn modelId="{B5EDAE6A-B3A1-3D4D-A54B-640DED6288EC}" type="presParOf" srcId="{002EEA56-9732-1E43-9BD9-6DA7D0C4F57D}" destId="{DA42E2C3-A181-7A4A-B079-88978F67354A}" srcOrd="0" destOrd="0" presId="urn:microsoft.com/office/officeart/2005/8/layout/radial1"/>
    <dgm:cxn modelId="{9360F215-A87F-0C43-B4B0-2FDD3487E7FA}" type="presParOf" srcId="{F2263A21-D780-A947-AA40-206BCEADEA01}" destId="{047A6A00-9093-BA44-B3F4-991C9DDAB465}" srcOrd="18" destOrd="0" presId="urn:microsoft.com/office/officeart/2005/8/layout/radial1"/>
    <dgm:cxn modelId="{C28BAEE0-B712-1441-A1FC-37218E4AB9CF}" type="presParOf" srcId="{F2263A21-D780-A947-AA40-206BCEADEA01}" destId="{295699AA-CCBD-3948-8C98-A8C3287FE53C}" srcOrd="19" destOrd="0" presId="urn:microsoft.com/office/officeart/2005/8/layout/radial1"/>
    <dgm:cxn modelId="{B40EC3A5-7346-1849-A519-FE2EDC4E0BE1}" type="presParOf" srcId="{295699AA-CCBD-3948-8C98-A8C3287FE53C}" destId="{679CC0E6-A740-D74D-A466-357C40C88A94}" srcOrd="0" destOrd="0" presId="urn:microsoft.com/office/officeart/2005/8/layout/radial1"/>
    <dgm:cxn modelId="{79255E85-40C1-5141-ADA8-2497A32AC836}" type="presParOf" srcId="{F2263A21-D780-A947-AA40-206BCEADEA01}" destId="{EF22FDCD-136A-CB48-A13B-4107860AE0EF}" srcOrd="20" destOrd="0" presId="urn:microsoft.com/office/officeart/2005/8/layout/radial1"/>
    <dgm:cxn modelId="{F8FAD642-F686-1341-872F-25C83B967370}" type="presParOf" srcId="{F2263A21-D780-A947-AA40-206BCEADEA01}" destId="{869C30BF-345A-6F49-B69C-477E49E5D5B5}" srcOrd="21" destOrd="0" presId="urn:microsoft.com/office/officeart/2005/8/layout/radial1"/>
    <dgm:cxn modelId="{74E17CB4-383D-F34E-B130-9A4B7514C185}" type="presParOf" srcId="{869C30BF-345A-6F49-B69C-477E49E5D5B5}" destId="{A6A759D1-5132-E14A-B78D-ACD38A371653}" srcOrd="0" destOrd="0" presId="urn:microsoft.com/office/officeart/2005/8/layout/radial1"/>
    <dgm:cxn modelId="{340EA7C5-D416-A24F-9EB2-54D8F5149FA8}" type="presParOf" srcId="{F2263A21-D780-A947-AA40-206BCEADEA01}" destId="{9302FE5E-469E-7C4C-B328-86EA36E45A60}" srcOrd="22" destOrd="0" presId="urn:microsoft.com/office/officeart/2005/8/layout/radial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563D6-66A7-B548-8170-C25A3FF7AE4E}">
      <dsp:nvSpPr>
        <dsp:cNvPr id="0" name=""/>
        <dsp:cNvSpPr/>
      </dsp:nvSpPr>
      <dsp:spPr>
        <a:xfrm>
          <a:off x="5148315" y="2879652"/>
          <a:ext cx="2748083" cy="2748083"/>
        </a:xfrm>
        <a:prstGeom prst="ellipse">
          <a:avLst/>
        </a:prstGeom>
        <a:solidFill>
          <a:srgbClr val="ED6E4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ClrTx/>
            <a:buSzTx/>
            <a:buFontTx/>
            <a:buNone/>
          </a:pPr>
          <a:r>
            <a:rPr lang="en-GB" sz="2600" b="1" kern="1200" dirty="0">
              <a:solidFill>
                <a:srgbClr val="FEFFFE"/>
              </a:solidFill>
              <a:latin typeface="+mj-lt"/>
              <a:ea typeface="Lato" panose="020F0502020204030203" pitchFamily="34" charset="0"/>
              <a:cs typeface="Lato" panose="020F0502020204030203" pitchFamily="34" charset="0"/>
            </a:rPr>
            <a:t>Where are young people with SEND educated?</a:t>
          </a:r>
          <a:endParaRPr lang="en-GB" sz="2600" kern="1200" dirty="0">
            <a:latin typeface="+mj-lt"/>
          </a:endParaRPr>
        </a:p>
      </dsp:txBody>
      <dsp:txXfrm>
        <a:off x="5550762" y="3282099"/>
        <a:ext cx="1943189" cy="1943189"/>
      </dsp:txXfrm>
    </dsp:sp>
    <dsp:sp modelId="{384ADF06-38D8-924B-9427-62E36515B249}">
      <dsp:nvSpPr>
        <dsp:cNvPr id="0" name=""/>
        <dsp:cNvSpPr/>
      </dsp:nvSpPr>
      <dsp:spPr>
        <a:xfrm rot="16200000">
          <a:off x="5842433" y="2189291"/>
          <a:ext cx="1359847" cy="20874"/>
        </a:xfrm>
        <a:custGeom>
          <a:avLst/>
          <a:gdLst/>
          <a:ahLst/>
          <a:cxnLst/>
          <a:rect l="0" t="0" r="0" b="0"/>
          <a:pathLst>
            <a:path>
              <a:moveTo>
                <a:pt x="0" y="10437"/>
              </a:moveTo>
              <a:lnTo>
                <a:pt x="1359847" y="10437"/>
              </a:lnTo>
            </a:path>
          </a:pathLst>
        </a:custGeom>
        <a:noFill/>
        <a:ln w="25400" cap="flat" cmpd="sng" algn="ctr">
          <a:solidFill>
            <a:srgbClr val="ED6E4F"/>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488360" y="2165732"/>
        <a:ext cx="67992" cy="67992"/>
      </dsp:txXfrm>
    </dsp:sp>
    <dsp:sp modelId="{A39B447A-333F-D74E-8379-03BD23AE6776}">
      <dsp:nvSpPr>
        <dsp:cNvPr id="0" name=""/>
        <dsp:cNvSpPr/>
      </dsp:nvSpPr>
      <dsp:spPr>
        <a:xfrm>
          <a:off x="5765980" y="7051"/>
          <a:ext cx="1512753" cy="1512753"/>
        </a:xfrm>
        <a:prstGeom prst="ellipse">
          <a:avLst/>
        </a:prstGeom>
        <a:solidFill>
          <a:schemeClr val="tx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sz="1600" b="0" i="0" u="none" strike="noStrike" kern="1200"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Mainstream schools</a:t>
          </a:r>
          <a:endParaRPr lang="en-GB" sz="1600" kern="1200" dirty="0">
            <a:latin typeface="+mn-lt"/>
          </a:endParaRPr>
        </a:p>
      </dsp:txBody>
      <dsp:txXfrm>
        <a:off x="5987518" y="228589"/>
        <a:ext cx="1069677" cy="1069677"/>
      </dsp:txXfrm>
    </dsp:sp>
    <dsp:sp modelId="{F48F83D5-8A5F-AE44-B026-50B24023A4D0}">
      <dsp:nvSpPr>
        <dsp:cNvPr id="0" name=""/>
        <dsp:cNvSpPr/>
      </dsp:nvSpPr>
      <dsp:spPr>
        <a:xfrm rot="18163636">
          <a:off x="6952890" y="2515351"/>
          <a:ext cx="1359847" cy="20874"/>
        </a:xfrm>
        <a:custGeom>
          <a:avLst/>
          <a:gdLst/>
          <a:ahLst/>
          <a:cxnLst/>
          <a:rect l="0" t="0" r="0" b="0"/>
          <a:pathLst>
            <a:path>
              <a:moveTo>
                <a:pt x="0" y="10437"/>
              </a:moveTo>
              <a:lnTo>
                <a:pt x="1359847" y="10437"/>
              </a:lnTo>
            </a:path>
          </a:pathLst>
        </a:custGeom>
        <a:noFill/>
        <a:ln w="25400" cap="flat" cmpd="sng" algn="ctr">
          <a:solidFill>
            <a:srgbClr val="ED6E4F"/>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598818" y="2491792"/>
        <a:ext cx="67992" cy="67992"/>
      </dsp:txXfrm>
    </dsp:sp>
    <dsp:sp modelId="{C4129858-F725-9142-BDEA-FA4A1DEF3875}">
      <dsp:nvSpPr>
        <dsp:cNvPr id="0" name=""/>
        <dsp:cNvSpPr/>
      </dsp:nvSpPr>
      <dsp:spPr>
        <a:xfrm>
          <a:off x="7652960" y="561118"/>
          <a:ext cx="1512753" cy="1512753"/>
        </a:xfrm>
        <a:prstGeom prst="ellipse">
          <a:avLst/>
        </a:prstGeom>
        <a:solidFill>
          <a:srgbClr val="ED6E4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sz="1600" b="0" i="0" u="none" strike="noStrike" kern="1200"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Special Schools</a:t>
          </a:r>
          <a:endParaRPr lang="en-GB" sz="1600" kern="1200" dirty="0">
            <a:latin typeface="+mn-lt"/>
          </a:endParaRPr>
        </a:p>
      </dsp:txBody>
      <dsp:txXfrm>
        <a:off x="7874498" y="782656"/>
        <a:ext cx="1069677" cy="1069677"/>
      </dsp:txXfrm>
    </dsp:sp>
    <dsp:sp modelId="{028771D1-FF1F-344D-A721-24813BFF74E0}">
      <dsp:nvSpPr>
        <dsp:cNvPr id="0" name=""/>
        <dsp:cNvSpPr/>
      </dsp:nvSpPr>
      <dsp:spPr>
        <a:xfrm rot="20127273">
          <a:off x="7710785" y="3390009"/>
          <a:ext cx="1359847" cy="20874"/>
        </a:xfrm>
        <a:custGeom>
          <a:avLst/>
          <a:gdLst/>
          <a:ahLst/>
          <a:cxnLst/>
          <a:rect l="0" t="0" r="0" b="0"/>
          <a:pathLst>
            <a:path>
              <a:moveTo>
                <a:pt x="0" y="10437"/>
              </a:moveTo>
              <a:lnTo>
                <a:pt x="1359847" y="10437"/>
              </a:lnTo>
            </a:path>
          </a:pathLst>
        </a:custGeom>
        <a:noFill/>
        <a:ln w="25400" cap="flat" cmpd="sng" algn="ctr">
          <a:solidFill>
            <a:srgbClr val="ED6E4F"/>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356713" y="3366449"/>
        <a:ext cx="67992" cy="67992"/>
      </dsp:txXfrm>
    </dsp:sp>
    <dsp:sp modelId="{DB4BD3DB-475D-A44D-8996-DB4472301EBD}">
      <dsp:nvSpPr>
        <dsp:cNvPr id="0" name=""/>
        <dsp:cNvSpPr/>
      </dsp:nvSpPr>
      <dsp:spPr>
        <a:xfrm>
          <a:off x="8940837" y="2047408"/>
          <a:ext cx="1512753" cy="1512753"/>
        </a:xfrm>
        <a:prstGeom prst="ellipse">
          <a:avLst/>
        </a:prstGeom>
        <a:solidFill>
          <a:schemeClr val="tx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sz="1600" b="0" i="0" u="none" strike="noStrike" kern="1200"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Virtual Schools</a:t>
          </a:r>
          <a:endParaRPr lang="en-GB" sz="1600" kern="1200" dirty="0">
            <a:latin typeface="+mn-lt"/>
          </a:endParaRPr>
        </a:p>
      </dsp:txBody>
      <dsp:txXfrm>
        <a:off x="9162375" y="2268946"/>
        <a:ext cx="1069677" cy="1069677"/>
      </dsp:txXfrm>
    </dsp:sp>
    <dsp:sp modelId="{D1232648-4E13-6446-AE9E-8426CF1482E8}">
      <dsp:nvSpPr>
        <dsp:cNvPr id="0" name=""/>
        <dsp:cNvSpPr/>
      </dsp:nvSpPr>
      <dsp:spPr>
        <a:xfrm rot="490909">
          <a:off x="7875492" y="4535566"/>
          <a:ext cx="1359847" cy="20874"/>
        </a:xfrm>
        <a:custGeom>
          <a:avLst/>
          <a:gdLst/>
          <a:ahLst/>
          <a:cxnLst/>
          <a:rect l="0" t="0" r="0" b="0"/>
          <a:pathLst>
            <a:path>
              <a:moveTo>
                <a:pt x="0" y="10437"/>
              </a:moveTo>
              <a:lnTo>
                <a:pt x="1359847" y="10437"/>
              </a:lnTo>
            </a:path>
          </a:pathLst>
        </a:custGeom>
        <a:noFill/>
        <a:ln w="25400" cap="flat" cmpd="sng" algn="ctr">
          <a:solidFill>
            <a:srgbClr val="ED6E4F"/>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521419" y="4512007"/>
        <a:ext cx="67992" cy="67992"/>
      </dsp:txXfrm>
    </dsp:sp>
    <dsp:sp modelId="{1F70F5BF-0181-1A45-B04E-50B521D920DB}">
      <dsp:nvSpPr>
        <dsp:cNvPr id="0" name=""/>
        <dsp:cNvSpPr/>
      </dsp:nvSpPr>
      <dsp:spPr>
        <a:xfrm>
          <a:off x="9220720" y="3994033"/>
          <a:ext cx="1512753" cy="1512753"/>
        </a:xfrm>
        <a:prstGeom prst="ellipse">
          <a:avLst/>
        </a:prstGeom>
        <a:solidFill>
          <a:schemeClr val="tx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sz="1600" b="0" i="0" u="none" strike="noStrike" kern="1200"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SEMH schools</a:t>
          </a:r>
          <a:endParaRPr lang="en-GB" sz="1600" kern="1200" dirty="0">
            <a:latin typeface="+mn-lt"/>
          </a:endParaRPr>
        </a:p>
      </dsp:txBody>
      <dsp:txXfrm>
        <a:off x="9442258" y="4215571"/>
        <a:ext cx="1069677" cy="1069677"/>
      </dsp:txXfrm>
    </dsp:sp>
    <dsp:sp modelId="{E39F3A93-DBCD-F44D-897B-A18E685D5AD6}">
      <dsp:nvSpPr>
        <dsp:cNvPr id="0" name=""/>
        <dsp:cNvSpPr/>
      </dsp:nvSpPr>
      <dsp:spPr>
        <a:xfrm rot="2454545">
          <a:off x="7394716" y="5588318"/>
          <a:ext cx="1359847" cy="20874"/>
        </a:xfrm>
        <a:custGeom>
          <a:avLst/>
          <a:gdLst/>
          <a:ahLst/>
          <a:cxnLst/>
          <a:rect l="0" t="0" r="0" b="0"/>
          <a:pathLst>
            <a:path>
              <a:moveTo>
                <a:pt x="0" y="10437"/>
              </a:moveTo>
              <a:lnTo>
                <a:pt x="1359847" y="10437"/>
              </a:lnTo>
            </a:path>
          </a:pathLst>
        </a:custGeom>
        <a:noFill/>
        <a:ln w="25400" cap="flat" cmpd="sng" algn="ctr">
          <a:solidFill>
            <a:srgbClr val="ED6E4F"/>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040644" y="5564759"/>
        <a:ext cx="67992" cy="67992"/>
      </dsp:txXfrm>
    </dsp:sp>
    <dsp:sp modelId="{FE877B07-D97D-674B-B17D-ADB824A1D305}">
      <dsp:nvSpPr>
        <dsp:cNvPr id="0" name=""/>
        <dsp:cNvSpPr/>
      </dsp:nvSpPr>
      <dsp:spPr>
        <a:xfrm>
          <a:off x="8403747" y="5782955"/>
          <a:ext cx="1512753" cy="1512753"/>
        </a:xfrm>
        <a:prstGeom prst="ellipse">
          <a:avLst/>
        </a:prstGeom>
        <a:solidFill>
          <a:schemeClr val="tx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sz="1600" b="0" i="0" u="none" strike="noStrike" kern="1200"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Hospital</a:t>
          </a:r>
          <a:r>
            <a:rPr kumimoji="0" lang="en-GB" sz="1600" b="0" i="0" u="none" strike="noStrike" kern="1200" cap="none" spc="0" normalizeH="0" noProof="0" dirty="0">
              <a:ln>
                <a:noFill/>
              </a:ln>
              <a:solidFill>
                <a:srgbClr val="FEFFFE"/>
              </a:solidFill>
              <a:effectLst/>
              <a:uLnTx/>
              <a:uFillTx/>
              <a:latin typeface="+mn-lt"/>
              <a:ea typeface="Lato" panose="020F0502020204030203" pitchFamily="34" charset="0"/>
              <a:cs typeface="Lato" panose="020F0502020204030203" pitchFamily="34" charset="0"/>
            </a:rPr>
            <a:t> Schools</a:t>
          </a:r>
          <a:endParaRPr lang="en-GB" sz="1600" kern="1200" dirty="0">
            <a:latin typeface="+mn-lt"/>
          </a:endParaRPr>
        </a:p>
      </dsp:txBody>
      <dsp:txXfrm>
        <a:off x="8625285" y="6004493"/>
        <a:ext cx="1069677" cy="1069677"/>
      </dsp:txXfrm>
    </dsp:sp>
    <dsp:sp modelId="{47AD6892-8BAD-9F4A-BE9D-25349437725E}">
      <dsp:nvSpPr>
        <dsp:cNvPr id="0" name=""/>
        <dsp:cNvSpPr/>
      </dsp:nvSpPr>
      <dsp:spPr>
        <a:xfrm rot="4418182">
          <a:off x="6421102" y="6214022"/>
          <a:ext cx="1359847" cy="20874"/>
        </a:xfrm>
        <a:custGeom>
          <a:avLst/>
          <a:gdLst/>
          <a:ahLst/>
          <a:cxnLst/>
          <a:rect l="0" t="0" r="0" b="0"/>
          <a:pathLst>
            <a:path>
              <a:moveTo>
                <a:pt x="0" y="10437"/>
              </a:moveTo>
              <a:lnTo>
                <a:pt x="1359847" y="10437"/>
              </a:lnTo>
            </a:path>
          </a:pathLst>
        </a:custGeom>
        <a:noFill/>
        <a:ln w="25400" cap="flat" cmpd="sng" algn="ctr">
          <a:solidFill>
            <a:srgbClr val="ED6E4F"/>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067029" y="6190463"/>
        <a:ext cx="67992" cy="67992"/>
      </dsp:txXfrm>
    </dsp:sp>
    <dsp:sp modelId="{1F2CF63E-F36E-2047-9A6C-7956CE0461CB}">
      <dsp:nvSpPr>
        <dsp:cNvPr id="0" name=""/>
        <dsp:cNvSpPr/>
      </dsp:nvSpPr>
      <dsp:spPr>
        <a:xfrm>
          <a:off x="6749301" y="6846202"/>
          <a:ext cx="1512753" cy="1512753"/>
        </a:xfrm>
        <a:prstGeom prst="ellipse">
          <a:avLst/>
        </a:prstGeom>
        <a:solidFill>
          <a:schemeClr val="tx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sz="1600" b="0" i="0" u="none" strike="noStrike" kern="1200"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PRUs</a:t>
          </a:r>
          <a:endParaRPr lang="en-GB" sz="1600" kern="1200" dirty="0">
            <a:latin typeface="+mn-lt"/>
          </a:endParaRPr>
        </a:p>
      </dsp:txBody>
      <dsp:txXfrm>
        <a:off x="6970839" y="7067740"/>
        <a:ext cx="1069677" cy="1069677"/>
      </dsp:txXfrm>
    </dsp:sp>
    <dsp:sp modelId="{C9A873CA-1BB2-2644-9453-26A6902ACB55}">
      <dsp:nvSpPr>
        <dsp:cNvPr id="0" name=""/>
        <dsp:cNvSpPr/>
      </dsp:nvSpPr>
      <dsp:spPr>
        <a:xfrm rot="6381818">
          <a:off x="5263764" y="6214022"/>
          <a:ext cx="1359847" cy="20874"/>
        </a:xfrm>
        <a:custGeom>
          <a:avLst/>
          <a:gdLst/>
          <a:ahLst/>
          <a:cxnLst/>
          <a:rect l="0" t="0" r="0" b="0"/>
          <a:pathLst>
            <a:path>
              <a:moveTo>
                <a:pt x="0" y="10437"/>
              </a:moveTo>
              <a:lnTo>
                <a:pt x="1359847" y="10437"/>
              </a:lnTo>
            </a:path>
          </a:pathLst>
        </a:custGeom>
        <a:noFill/>
        <a:ln w="25400" cap="flat" cmpd="sng" algn="ctr">
          <a:solidFill>
            <a:srgbClr val="ED6E4F"/>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5909691" y="6190463"/>
        <a:ext cx="67992" cy="67992"/>
      </dsp:txXfrm>
    </dsp:sp>
    <dsp:sp modelId="{05AAFBCB-6A23-2246-8163-1675D9D4FBFC}">
      <dsp:nvSpPr>
        <dsp:cNvPr id="0" name=""/>
        <dsp:cNvSpPr/>
      </dsp:nvSpPr>
      <dsp:spPr>
        <a:xfrm>
          <a:off x="4782658" y="6846202"/>
          <a:ext cx="1512753" cy="1512753"/>
        </a:xfrm>
        <a:prstGeom prst="ellipse">
          <a:avLst/>
        </a:prstGeom>
        <a:solidFill>
          <a:schemeClr val="tx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sz="1600" b="0" i="0" u="none" strike="noStrike" kern="1200"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AP</a:t>
          </a:r>
          <a:endParaRPr lang="en-GB" sz="1600" kern="1200" dirty="0">
            <a:latin typeface="+mn-lt"/>
          </a:endParaRPr>
        </a:p>
      </dsp:txBody>
      <dsp:txXfrm>
        <a:off x="5004196" y="7067740"/>
        <a:ext cx="1069677" cy="1069677"/>
      </dsp:txXfrm>
    </dsp:sp>
    <dsp:sp modelId="{BAA2300D-BD7A-FA40-B530-B4FB2519B5C0}">
      <dsp:nvSpPr>
        <dsp:cNvPr id="0" name=""/>
        <dsp:cNvSpPr/>
      </dsp:nvSpPr>
      <dsp:spPr>
        <a:xfrm rot="8345455">
          <a:off x="4290149" y="5588318"/>
          <a:ext cx="1359847" cy="20874"/>
        </a:xfrm>
        <a:custGeom>
          <a:avLst/>
          <a:gdLst/>
          <a:ahLst/>
          <a:cxnLst/>
          <a:rect l="0" t="0" r="0" b="0"/>
          <a:pathLst>
            <a:path>
              <a:moveTo>
                <a:pt x="0" y="10437"/>
              </a:moveTo>
              <a:lnTo>
                <a:pt x="1359847" y="10437"/>
              </a:lnTo>
            </a:path>
          </a:pathLst>
        </a:custGeom>
        <a:noFill/>
        <a:ln w="25400" cap="flat" cmpd="sng" algn="ctr">
          <a:solidFill>
            <a:srgbClr val="ED6E4F"/>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4936077" y="5564759"/>
        <a:ext cx="67992" cy="67992"/>
      </dsp:txXfrm>
    </dsp:sp>
    <dsp:sp modelId="{0F9B8E78-BB1A-3C47-8BDA-8DA01F587D3A}">
      <dsp:nvSpPr>
        <dsp:cNvPr id="0" name=""/>
        <dsp:cNvSpPr/>
      </dsp:nvSpPr>
      <dsp:spPr>
        <a:xfrm>
          <a:off x="3128213" y="5782955"/>
          <a:ext cx="1512753" cy="1512753"/>
        </a:xfrm>
        <a:prstGeom prst="ellipse">
          <a:avLst/>
        </a:prstGeom>
        <a:solidFill>
          <a:schemeClr val="tx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sz="1600" b="0" i="0" u="none" strike="noStrike" kern="1200"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Young Offender Institutes</a:t>
          </a:r>
          <a:endParaRPr lang="en-GB" sz="1600" kern="1200" dirty="0">
            <a:latin typeface="+mn-lt"/>
          </a:endParaRPr>
        </a:p>
      </dsp:txBody>
      <dsp:txXfrm>
        <a:off x="3349751" y="6004493"/>
        <a:ext cx="1069677" cy="1069677"/>
      </dsp:txXfrm>
    </dsp:sp>
    <dsp:sp modelId="{002EEA56-9732-1E43-9BD9-6DA7D0C4F57D}">
      <dsp:nvSpPr>
        <dsp:cNvPr id="0" name=""/>
        <dsp:cNvSpPr/>
      </dsp:nvSpPr>
      <dsp:spPr>
        <a:xfrm rot="10309091">
          <a:off x="3809374" y="4535566"/>
          <a:ext cx="1359847" cy="20874"/>
        </a:xfrm>
        <a:custGeom>
          <a:avLst/>
          <a:gdLst/>
          <a:ahLst/>
          <a:cxnLst/>
          <a:rect l="0" t="0" r="0" b="0"/>
          <a:pathLst>
            <a:path>
              <a:moveTo>
                <a:pt x="0" y="10437"/>
              </a:moveTo>
              <a:lnTo>
                <a:pt x="1359847" y="10437"/>
              </a:lnTo>
            </a:path>
          </a:pathLst>
        </a:custGeom>
        <a:noFill/>
        <a:ln w="25400" cap="flat" cmpd="sng" algn="ctr">
          <a:solidFill>
            <a:srgbClr val="ED6E4F"/>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4455301" y="4512007"/>
        <a:ext cx="67992" cy="67992"/>
      </dsp:txXfrm>
    </dsp:sp>
    <dsp:sp modelId="{047A6A00-9093-BA44-B3F4-991C9DDAB465}">
      <dsp:nvSpPr>
        <dsp:cNvPr id="0" name=""/>
        <dsp:cNvSpPr/>
      </dsp:nvSpPr>
      <dsp:spPr>
        <a:xfrm>
          <a:off x="2311240" y="3994033"/>
          <a:ext cx="1512753" cy="1512753"/>
        </a:xfrm>
        <a:prstGeom prst="ellipse">
          <a:avLst/>
        </a:prstGeom>
        <a:solidFill>
          <a:schemeClr val="tx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sz="1600" b="0" i="0" u="none" strike="noStrike" kern="1200"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6</a:t>
          </a:r>
          <a:r>
            <a:rPr kumimoji="0" lang="en-GB" sz="1600" b="0" i="0" u="none" strike="noStrike" kern="1200" cap="none" spc="0" normalizeH="0" baseline="30000" noProof="0" dirty="0">
              <a:ln>
                <a:noFill/>
              </a:ln>
              <a:solidFill>
                <a:srgbClr val="FEFFFE"/>
              </a:solidFill>
              <a:effectLst/>
              <a:uLnTx/>
              <a:uFillTx/>
              <a:latin typeface="+mn-lt"/>
              <a:ea typeface="Lato" panose="020F0502020204030203" pitchFamily="34" charset="0"/>
              <a:cs typeface="Lato" panose="020F0502020204030203" pitchFamily="34" charset="0"/>
            </a:rPr>
            <a:t>th</a:t>
          </a:r>
          <a:r>
            <a:rPr kumimoji="0" lang="en-GB" sz="1600" b="0" i="0" u="none" strike="noStrike" kern="1200"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 Form/FE College</a:t>
          </a:r>
          <a:endParaRPr lang="en-GB" sz="1600" kern="1200" dirty="0">
            <a:latin typeface="+mn-lt"/>
          </a:endParaRPr>
        </a:p>
      </dsp:txBody>
      <dsp:txXfrm>
        <a:off x="2532778" y="4215571"/>
        <a:ext cx="1069677" cy="1069677"/>
      </dsp:txXfrm>
    </dsp:sp>
    <dsp:sp modelId="{295699AA-CCBD-3948-8C98-A8C3287FE53C}">
      <dsp:nvSpPr>
        <dsp:cNvPr id="0" name=""/>
        <dsp:cNvSpPr/>
      </dsp:nvSpPr>
      <dsp:spPr>
        <a:xfrm rot="12272727">
          <a:off x="3974080" y="3390009"/>
          <a:ext cx="1359847" cy="20874"/>
        </a:xfrm>
        <a:custGeom>
          <a:avLst/>
          <a:gdLst/>
          <a:ahLst/>
          <a:cxnLst/>
          <a:rect l="0" t="0" r="0" b="0"/>
          <a:pathLst>
            <a:path>
              <a:moveTo>
                <a:pt x="0" y="10437"/>
              </a:moveTo>
              <a:lnTo>
                <a:pt x="1359847" y="10437"/>
              </a:lnTo>
            </a:path>
          </a:pathLst>
        </a:custGeom>
        <a:noFill/>
        <a:ln w="25400" cap="flat" cmpd="sng" algn="ctr">
          <a:solidFill>
            <a:srgbClr val="ED6E4F"/>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4620008" y="3366449"/>
        <a:ext cx="67992" cy="67992"/>
      </dsp:txXfrm>
    </dsp:sp>
    <dsp:sp modelId="{EF22FDCD-136A-CB48-A13B-4107860AE0EF}">
      <dsp:nvSpPr>
        <dsp:cNvPr id="0" name=""/>
        <dsp:cNvSpPr/>
      </dsp:nvSpPr>
      <dsp:spPr>
        <a:xfrm>
          <a:off x="2591122" y="2047408"/>
          <a:ext cx="1512753" cy="1512753"/>
        </a:xfrm>
        <a:prstGeom prst="ellipse">
          <a:avLst/>
        </a:prstGeom>
        <a:solidFill>
          <a:schemeClr val="tx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sz="1600" b="0" i="0" u="none" strike="noStrike" kern="1200"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Home Educated </a:t>
          </a:r>
          <a:endParaRPr lang="en-GB" sz="1600" kern="1200" dirty="0">
            <a:latin typeface="+mn-lt"/>
          </a:endParaRPr>
        </a:p>
      </dsp:txBody>
      <dsp:txXfrm>
        <a:off x="2812660" y="2268946"/>
        <a:ext cx="1069677" cy="1069677"/>
      </dsp:txXfrm>
    </dsp:sp>
    <dsp:sp modelId="{869C30BF-345A-6F49-B69C-477E49E5D5B5}">
      <dsp:nvSpPr>
        <dsp:cNvPr id="0" name=""/>
        <dsp:cNvSpPr/>
      </dsp:nvSpPr>
      <dsp:spPr>
        <a:xfrm rot="14236364">
          <a:off x="4731975" y="2515351"/>
          <a:ext cx="1359847" cy="20874"/>
        </a:xfrm>
        <a:custGeom>
          <a:avLst/>
          <a:gdLst/>
          <a:ahLst/>
          <a:cxnLst/>
          <a:rect l="0" t="0" r="0" b="0"/>
          <a:pathLst>
            <a:path>
              <a:moveTo>
                <a:pt x="0" y="10437"/>
              </a:moveTo>
              <a:lnTo>
                <a:pt x="1359847" y="10437"/>
              </a:lnTo>
            </a:path>
          </a:pathLst>
        </a:custGeom>
        <a:noFill/>
        <a:ln w="25400" cap="flat" cmpd="sng" algn="ctr">
          <a:solidFill>
            <a:srgbClr val="ED6E4F"/>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5377903" y="2491792"/>
        <a:ext cx="67992" cy="67992"/>
      </dsp:txXfrm>
    </dsp:sp>
    <dsp:sp modelId="{9302FE5E-469E-7C4C-B328-86EA36E45A60}">
      <dsp:nvSpPr>
        <dsp:cNvPr id="0" name=""/>
        <dsp:cNvSpPr/>
      </dsp:nvSpPr>
      <dsp:spPr>
        <a:xfrm>
          <a:off x="3878999" y="561118"/>
          <a:ext cx="1512753" cy="1512753"/>
        </a:xfrm>
        <a:prstGeom prst="ellipse">
          <a:avLst/>
        </a:prstGeom>
        <a:solidFill>
          <a:schemeClr val="tx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ClrTx/>
            <a:buSzTx/>
            <a:buFontTx/>
            <a:buNone/>
          </a:pPr>
          <a:r>
            <a:rPr kumimoji="0" lang="en-GB" sz="1600" b="0" i="0" u="none" strike="noStrike" kern="1200" cap="none" spc="0" normalizeH="0" baseline="0" noProof="0" dirty="0">
              <a:ln>
                <a:noFill/>
              </a:ln>
              <a:solidFill>
                <a:srgbClr val="FEFFFE"/>
              </a:solidFill>
              <a:effectLst/>
              <a:uLnTx/>
              <a:uFillTx/>
              <a:latin typeface="+mn-lt"/>
              <a:ea typeface="Lato" panose="020F0502020204030203" pitchFamily="34" charset="0"/>
              <a:cs typeface="Lato" panose="020F0502020204030203" pitchFamily="34" charset="0"/>
            </a:rPr>
            <a:t>Specialist Schools or  Colleges</a:t>
          </a:r>
          <a:endParaRPr lang="en-GB" sz="1600" kern="1200" dirty="0">
            <a:latin typeface="+mn-lt"/>
          </a:endParaRPr>
        </a:p>
      </dsp:txBody>
      <dsp:txXfrm>
        <a:off x="4100537" y="782656"/>
        <a:ext cx="1069677" cy="106967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220" cy="340356"/>
          </a:xfrm>
          <a:prstGeom prst="rect">
            <a:avLst/>
          </a:prstGeom>
        </p:spPr>
        <p:txBody>
          <a:bodyPr vert="horz" lIns="60232" tIns="30116" rIns="60232" bIns="30116" rtlCol="0"/>
          <a:lstStyle>
            <a:lvl1pPr algn="l">
              <a:defRPr sz="800"/>
            </a:lvl1pPr>
          </a:lstStyle>
          <a:p>
            <a:endParaRPr lang="en-US"/>
          </a:p>
        </p:txBody>
      </p:sp>
      <p:sp>
        <p:nvSpPr>
          <p:cNvPr id="3" name="Date Placeholder 2"/>
          <p:cNvSpPr>
            <a:spLocks noGrp="1"/>
          </p:cNvSpPr>
          <p:nvPr>
            <p:ph type="dt" idx="1"/>
          </p:nvPr>
        </p:nvSpPr>
        <p:spPr>
          <a:xfrm>
            <a:off x="5622510" y="0"/>
            <a:ext cx="4302189" cy="340356"/>
          </a:xfrm>
          <a:prstGeom prst="rect">
            <a:avLst/>
          </a:prstGeom>
        </p:spPr>
        <p:txBody>
          <a:bodyPr vert="horz" lIns="60232" tIns="30116" rIns="60232" bIns="30116" rtlCol="0"/>
          <a:lstStyle>
            <a:lvl1pPr algn="r">
              <a:defRPr sz="800"/>
            </a:lvl1pPr>
          </a:lstStyle>
          <a:p>
            <a:fld id="{E9EBD6CB-74C0-9043-83A7-DDEB1A26DFD9}" type="datetimeFigureOut">
              <a:rPr lang="en-US" smtClean="0"/>
              <a:t>3/1/2021</a:t>
            </a:fld>
            <a:endParaRPr lang="en-US"/>
          </a:p>
        </p:txBody>
      </p:sp>
      <p:sp>
        <p:nvSpPr>
          <p:cNvPr id="4" name="Slide Image Placeholder 3"/>
          <p:cNvSpPr>
            <a:spLocks noGrp="1" noRot="1" noChangeAspect="1"/>
          </p:cNvSpPr>
          <p:nvPr>
            <p:ph type="sldImg" idx="2"/>
          </p:nvPr>
        </p:nvSpPr>
        <p:spPr>
          <a:xfrm>
            <a:off x="2922588" y="849313"/>
            <a:ext cx="4081462" cy="2293937"/>
          </a:xfrm>
          <a:prstGeom prst="rect">
            <a:avLst/>
          </a:prstGeom>
          <a:noFill/>
          <a:ln w="12700">
            <a:solidFill>
              <a:prstClr val="black"/>
            </a:solidFill>
          </a:ln>
        </p:spPr>
        <p:txBody>
          <a:bodyPr vert="horz" lIns="60232" tIns="30116" rIns="60232" bIns="30116" rtlCol="0" anchor="ctr"/>
          <a:lstStyle/>
          <a:p>
            <a:endParaRPr lang="en-US"/>
          </a:p>
        </p:txBody>
      </p:sp>
      <p:sp>
        <p:nvSpPr>
          <p:cNvPr id="5" name="Notes Placeholder 4"/>
          <p:cNvSpPr>
            <a:spLocks noGrp="1"/>
          </p:cNvSpPr>
          <p:nvPr>
            <p:ph type="body" sz="quarter" idx="3"/>
          </p:nvPr>
        </p:nvSpPr>
        <p:spPr>
          <a:xfrm>
            <a:off x="992664" y="3271204"/>
            <a:ext cx="7941310" cy="2676762"/>
          </a:xfrm>
          <a:prstGeom prst="rect">
            <a:avLst/>
          </a:prstGeom>
        </p:spPr>
        <p:txBody>
          <a:bodyPr vert="horz" lIns="60232" tIns="30116" rIns="60232" bIns="3011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457319"/>
            <a:ext cx="4301220" cy="340356"/>
          </a:xfrm>
          <a:prstGeom prst="rect">
            <a:avLst/>
          </a:prstGeom>
        </p:spPr>
        <p:txBody>
          <a:bodyPr vert="horz" lIns="60232" tIns="30116" rIns="60232" bIns="30116" rtlCol="0" anchor="b"/>
          <a:lstStyle>
            <a:lvl1pPr algn="l">
              <a:defRPr sz="800"/>
            </a:lvl1pPr>
          </a:lstStyle>
          <a:p>
            <a:endParaRPr lang="en-US"/>
          </a:p>
        </p:txBody>
      </p:sp>
      <p:sp>
        <p:nvSpPr>
          <p:cNvPr id="7" name="Slide Number Placeholder 6"/>
          <p:cNvSpPr>
            <a:spLocks noGrp="1"/>
          </p:cNvSpPr>
          <p:nvPr>
            <p:ph type="sldNum" sz="quarter" idx="5"/>
          </p:nvPr>
        </p:nvSpPr>
        <p:spPr>
          <a:xfrm>
            <a:off x="5622510" y="6457319"/>
            <a:ext cx="4302189" cy="340356"/>
          </a:xfrm>
          <a:prstGeom prst="rect">
            <a:avLst/>
          </a:prstGeom>
        </p:spPr>
        <p:txBody>
          <a:bodyPr vert="horz" lIns="60232" tIns="30116" rIns="60232" bIns="30116" rtlCol="0" anchor="b"/>
          <a:lstStyle>
            <a:lvl1pPr algn="r">
              <a:defRPr sz="800"/>
            </a:lvl1pPr>
          </a:lstStyle>
          <a:p>
            <a:fld id="{FA6425AE-05DF-8547-8AF4-C4AFDFC471A2}" type="slidenum">
              <a:rPr lang="en-US" smtClean="0"/>
              <a:t>‹#›</a:t>
            </a:fld>
            <a:endParaRPr lang="en-US"/>
          </a:p>
        </p:txBody>
      </p:sp>
    </p:spTree>
    <p:extLst>
      <p:ext uri="{BB962C8B-B14F-4D97-AF65-F5344CB8AC3E}">
        <p14:creationId xmlns:p14="http://schemas.microsoft.com/office/powerpoint/2010/main" val="3957467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5F77A3-21BD-8A44-A0B3-63B7139E538F}" type="slidenum">
              <a:rPr lang="en-US" smtClean="0"/>
              <a:t>1</a:t>
            </a:fld>
            <a:endParaRPr lang="en-US"/>
          </a:p>
        </p:txBody>
      </p:sp>
    </p:spTree>
    <p:extLst>
      <p:ext uri="{BB962C8B-B14F-4D97-AF65-F5344CB8AC3E}">
        <p14:creationId xmlns:p14="http://schemas.microsoft.com/office/powerpoint/2010/main" val="309797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390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898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713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714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 list reasons and guess figures</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4AD67-5305-46C5-8248-7AFC373933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906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DA1F9-6E7D-49BD-8DE2-9DF404294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561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What can I do in the classroom?</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DA1F9-6E7D-49BD-8DE2-9DF404294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00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DA1F9-6E7D-49BD-8DE2-9DF404294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043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56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892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381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815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F4A8D-ADFB-42B8-B17C-0344B087FFE0}"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83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435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455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Revised toolkit live now alongside Careers Health checklist.  Plant nurture grow will be September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F4A8D-ADFB-42B8-B17C-0344B087FFE0}"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004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35C64-27E6-014C-8C06-1723B297D43F}" type="slidenum">
              <a:rPr lang="en-US" smtClean="0"/>
              <a:t>42</a:t>
            </a:fld>
            <a:endParaRPr lang="en-US"/>
          </a:p>
        </p:txBody>
      </p:sp>
    </p:spTree>
    <p:extLst>
      <p:ext uri="{BB962C8B-B14F-4D97-AF65-F5344CB8AC3E}">
        <p14:creationId xmlns:p14="http://schemas.microsoft.com/office/powerpoint/2010/main" val="19467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35C64-27E6-014C-8C06-1723B297D43F}" type="slidenum">
              <a:rPr lang="en-US" smtClean="0"/>
              <a:t>43</a:t>
            </a:fld>
            <a:endParaRPr lang="en-US"/>
          </a:p>
        </p:txBody>
      </p:sp>
    </p:spTree>
    <p:extLst>
      <p:ext uri="{BB962C8B-B14F-4D97-AF65-F5344CB8AC3E}">
        <p14:creationId xmlns:p14="http://schemas.microsoft.com/office/powerpoint/2010/main" val="2313444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506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425AE-05DF-8547-8AF4-C4AFDFC471A2}" type="slidenum">
              <a:rPr lang="en-US" smtClean="0"/>
              <a:t>46</a:t>
            </a:fld>
            <a:endParaRPr lang="en-US"/>
          </a:p>
        </p:txBody>
      </p:sp>
    </p:spTree>
    <p:extLst>
      <p:ext uri="{BB962C8B-B14F-4D97-AF65-F5344CB8AC3E}">
        <p14:creationId xmlns:p14="http://schemas.microsoft.com/office/powerpoint/2010/main" val="2072740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425AE-05DF-8547-8AF4-C4AFDFC471A2}" type="slidenum">
              <a:rPr lang="en-US" smtClean="0"/>
              <a:t>4</a:t>
            </a:fld>
            <a:endParaRPr lang="en-US"/>
          </a:p>
        </p:txBody>
      </p:sp>
    </p:spTree>
    <p:extLst>
      <p:ext uri="{BB962C8B-B14F-4D97-AF65-F5344CB8AC3E}">
        <p14:creationId xmlns:p14="http://schemas.microsoft.com/office/powerpoint/2010/main" val="3395715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9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77A3-21BD-8A44-A0B3-63B7139E5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50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6425AE-05DF-8547-8AF4-C4AFDFC471A2}" type="slidenum">
              <a:rPr lang="en-US" smtClean="0"/>
              <a:t>10</a:t>
            </a:fld>
            <a:endParaRPr lang="en-US"/>
          </a:p>
        </p:txBody>
      </p:sp>
    </p:spTree>
    <p:extLst>
      <p:ext uri="{BB962C8B-B14F-4D97-AF65-F5344CB8AC3E}">
        <p14:creationId xmlns:p14="http://schemas.microsoft.com/office/powerpoint/2010/main" val="1069033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77A3-21BD-8A44-A0B3-63B7139E5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285034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77A3-21BD-8A44-A0B3-63B7139E5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376920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77A3-21BD-8A44-A0B3-63B7139E5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376920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Master" Target="../slideMasters/slideMaster5.xml"/><Relationship Id="rId1" Type="http://schemas.openxmlformats.org/officeDocument/2006/relationships/tags" Target="../tags/tag17.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Master" Target="../slideMasters/slideMaster5.xml"/><Relationship Id="rId1" Type="http://schemas.openxmlformats.org/officeDocument/2006/relationships/tags" Target="../tags/tag18.xml"/><Relationship Id="rId5" Type="http://schemas.openxmlformats.org/officeDocument/2006/relationships/image" Target="../media/image5.png"/><Relationship Id="rId4" Type="http://schemas.openxmlformats.org/officeDocument/2006/relationships/image" Target="NUL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19200" y="2830703"/>
            <a:ext cx="13817600" cy="1917573"/>
          </a:xfrm>
          <a:prstGeom prst="rect">
            <a:avLst/>
          </a:prstGeom>
        </p:spPr>
        <p:txBody>
          <a:bodyPr wrap="square" lIns="0" tIns="0" rIns="0" bIns="0">
            <a:spAutoFit/>
          </a:bodyPr>
          <a:lstStyle>
            <a:lvl1pPr>
              <a:defRPr/>
            </a:lvl1pPr>
          </a:lstStyle>
          <a:p>
            <a:r>
              <a:rPr lang="en-US"/>
              <a:t>Click to edit Master title style</a:t>
            </a:r>
            <a:endParaRPr/>
          </a:p>
        </p:txBody>
      </p:sp>
      <p:sp>
        <p:nvSpPr>
          <p:cNvPr id="3" name="Holder 3"/>
          <p:cNvSpPr>
            <a:spLocks noGrp="1"/>
          </p:cNvSpPr>
          <p:nvPr>
            <p:ph type="subTitle" idx="4"/>
          </p:nvPr>
        </p:nvSpPr>
        <p:spPr>
          <a:xfrm>
            <a:off x="2438400" y="5113528"/>
            <a:ext cx="11379200" cy="2282825"/>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3/1/2021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610486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2BA29-4BA3-43DB-BDCB-6C28C75310AF}"/>
              </a:ext>
            </a:extLst>
          </p:cNvPr>
          <p:cNvSpPr>
            <a:spLocks noGrp="1"/>
          </p:cNvSpPr>
          <p:nvPr>
            <p:ph type="ctrTitle"/>
          </p:nvPr>
        </p:nvSpPr>
        <p:spPr>
          <a:xfrm>
            <a:off x="2032000" y="1494406"/>
            <a:ext cx="12192000" cy="3179045"/>
          </a:xfrm>
        </p:spPr>
        <p:txBody>
          <a:bodyPr anchor="b"/>
          <a:lstStyle>
            <a:lvl1pPr algn="ctr">
              <a:defRPr sz="7989"/>
            </a:lvl1pPr>
          </a:lstStyle>
          <a:p>
            <a:r>
              <a:rPr lang="en-US"/>
              <a:t>Click to edit Master title style</a:t>
            </a:r>
            <a:endParaRPr lang="en-GB"/>
          </a:p>
        </p:txBody>
      </p:sp>
      <p:sp>
        <p:nvSpPr>
          <p:cNvPr id="3" name="Subtitle 2">
            <a:extLst>
              <a:ext uri="{FF2B5EF4-FFF2-40B4-BE49-F238E27FC236}">
                <a16:creationId xmlns:a16="http://schemas.microsoft.com/office/drawing/2014/main" id="{75C8D295-5C12-4FAD-A66E-18DCED6554D1}"/>
              </a:ext>
            </a:extLst>
          </p:cNvPr>
          <p:cNvSpPr>
            <a:spLocks noGrp="1"/>
          </p:cNvSpPr>
          <p:nvPr>
            <p:ph type="subTitle" idx="1"/>
          </p:nvPr>
        </p:nvSpPr>
        <p:spPr>
          <a:xfrm>
            <a:off x="2032000" y="4796047"/>
            <a:ext cx="12192000" cy="2204616"/>
          </a:xfrm>
        </p:spPr>
        <p:txBody>
          <a:bodyPr/>
          <a:lstStyle>
            <a:lvl1pPr marL="0" indent="0" algn="ctr">
              <a:buNone/>
              <a:defRPr sz="3196"/>
            </a:lvl1pPr>
            <a:lvl2pPr marL="608762" indent="0" algn="ctr">
              <a:buNone/>
              <a:defRPr sz="2663"/>
            </a:lvl2pPr>
            <a:lvl3pPr marL="1217524" indent="0" algn="ctr">
              <a:buNone/>
              <a:defRPr sz="2397"/>
            </a:lvl3pPr>
            <a:lvl4pPr marL="1826285" indent="0" algn="ctr">
              <a:buNone/>
              <a:defRPr sz="2130"/>
            </a:lvl4pPr>
            <a:lvl5pPr marL="2435047" indent="0" algn="ctr">
              <a:buNone/>
              <a:defRPr sz="2130"/>
            </a:lvl5pPr>
            <a:lvl6pPr marL="3043809" indent="0" algn="ctr">
              <a:buNone/>
              <a:defRPr sz="2130"/>
            </a:lvl6pPr>
            <a:lvl7pPr marL="3652571" indent="0" algn="ctr">
              <a:buNone/>
              <a:defRPr sz="2130"/>
            </a:lvl7pPr>
            <a:lvl8pPr marL="4261333" indent="0" algn="ctr">
              <a:buNone/>
              <a:defRPr sz="2130"/>
            </a:lvl8pPr>
            <a:lvl9pPr marL="4870094" indent="0" algn="ctr">
              <a:buNone/>
              <a:defRPr sz="213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AF3857E-3AD0-47D6-9496-55D5BBD8008F}"/>
              </a:ext>
            </a:extLst>
          </p:cNvPr>
          <p:cNvSpPr>
            <a:spLocks noGrp="1"/>
          </p:cNvSpPr>
          <p:nvPr>
            <p:ph type="dt" sz="half" idx="10"/>
          </p:nvPr>
        </p:nvSpPr>
        <p:spPr/>
        <p:txBody>
          <a:bodyPr/>
          <a:lstStyle/>
          <a:p>
            <a:fld id="{AAC16362-8F18-4496-B8D5-E0DC12B55A13}" type="datetimeFigureOut">
              <a:rPr lang="en-GB" smtClean="0"/>
              <a:t>01/03/2021</a:t>
            </a:fld>
            <a:endParaRPr lang="en-GB"/>
          </a:p>
        </p:txBody>
      </p:sp>
      <p:sp>
        <p:nvSpPr>
          <p:cNvPr id="5" name="Footer Placeholder 4">
            <a:extLst>
              <a:ext uri="{FF2B5EF4-FFF2-40B4-BE49-F238E27FC236}">
                <a16:creationId xmlns:a16="http://schemas.microsoft.com/office/drawing/2014/main" id="{A64CD9D0-F629-4EDD-9C6E-A2EDA8C0A3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928997-FE75-438A-A778-0B062AB10A9B}"/>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807920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67CD0-DAB2-4EC0-AEBD-86D777C598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179554-7F1E-40FB-80A6-384A4C3EAB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A2B646-F51A-4F9B-BDD9-E1E92DD3C481}"/>
              </a:ext>
            </a:extLst>
          </p:cNvPr>
          <p:cNvSpPr>
            <a:spLocks noGrp="1"/>
          </p:cNvSpPr>
          <p:nvPr>
            <p:ph type="dt" sz="half" idx="10"/>
          </p:nvPr>
        </p:nvSpPr>
        <p:spPr/>
        <p:txBody>
          <a:bodyPr/>
          <a:lstStyle/>
          <a:p>
            <a:fld id="{AAC16362-8F18-4496-B8D5-E0DC12B55A13}" type="datetimeFigureOut">
              <a:rPr lang="en-GB" smtClean="0"/>
              <a:t>01/03/2021</a:t>
            </a:fld>
            <a:endParaRPr lang="en-GB"/>
          </a:p>
        </p:txBody>
      </p:sp>
      <p:sp>
        <p:nvSpPr>
          <p:cNvPr id="5" name="Footer Placeholder 4">
            <a:extLst>
              <a:ext uri="{FF2B5EF4-FFF2-40B4-BE49-F238E27FC236}">
                <a16:creationId xmlns:a16="http://schemas.microsoft.com/office/drawing/2014/main" id="{D9F54BC3-D4A3-458D-90FE-E07DE31B0B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BA927F-7B4E-477F-889A-7657BFA0D555}"/>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3675073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7FB0-867E-450B-87B7-C6AB4B7FFB86}"/>
              </a:ext>
            </a:extLst>
          </p:cNvPr>
          <p:cNvSpPr>
            <a:spLocks noGrp="1"/>
          </p:cNvSpPr>
          <p:nvPr>
            <p:ph type="title"/>
          </p:nvPr>
        </p:nvSpPr>
        <p:spPr>
          <a:xfrm>
            <a:off x="1109133" y="2276485"/>
            <a:ext cx="14020800" cy="3798366"/>
          </a:xfrm>
        </p:spPr>
        <p:txBody>
          <a:bodyPr anchor="b"/>
          <a:lstStyle>
            <a:lvl1pPr>
              <a:defRPr sz="7989"/>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26B067D-5FE9-497C-9510-C93548BE7E2E}"/>
              </a:ext>
            </a:extLst>
          </p:cNvPr>
          <p:cNvSpPr>
            <a:spLocks noGrp="1"/>
          </p:cNvSpPr>
          <p:nvPr>
            <p:ph type="body" idx="1"/>
          </p:nvPr>
        </p:nvSpPr>
        <p:spPr>
          <a:xfrm>
            <a:off x="1109133" y="6110786"/>
            <a:ext cx="14020800" cy="1997471"/>
          </a:xfrm>
        </p:spPr>
        <p:txBody>
          <a:bodyPr/>
          <a:lstStyle>
            <a:lvl1pPr marL="0" indent="0">
              <a:buNone/>
              <a:defRPr sz="3196">
                <a:solidFill>
                  <a:schemeClr val="tx1">
                    <a:tint val="75000"/>
                  </a:schemeClr>
                </a:solidFill>
              </a:defRPr>
            </a:lvl1pPr>
            <a:lvl2pPr marL="608762" indent="0">
              <a:buNone/>
              <a:defRPr sz="2663">
                <a:solidFill>
                  <a:schemeClr val="tx1">
                    <a:tint val="75000"/>
                  </a:schemeClr>
                </a:solidFill>
              </a:defRPr>
            </a:lvl2pPr>
            <a:lvl3pPr marL="1217524" indent="0">
              <a:buNone/>
              <a:defRPr sz="2397">
                <a:solidFill>
                  <a:schemeClr val="tx1">
                    <a:tint val="75000"/>
                  </a:schemeClr>
                </a:solidFill>
              </a:defRPr>
            </a:lvl3pPr>
            <a:lvl4pPr marL="1826285" indent="0">
              <a:buNone/>
              <a:defRPr sz="2130">
                <a:solidFill>
                  <a:schemeClr val="tx1">
                    <a:tint val="75000"/>
                  </a:schemeClr>
                </a:solidFill>
              </a:defRPr>
            </a:lvl4pPr>
            <a:lvl5pPr marL="2435047" indent="0">
              <a:buNone/>
              <a:defRPr sz="2130">
                <a:solidFill>
                  <a:schemeClr val="tx1">
                    <a:tint val="75000"/>
                  </a:schemeClr>
                </a:solidFill>
              </a:defRPr>
            </a:lvl5pPr>
            <a:lvl6pPr marL="3043809" indent="0">
              <a:buNone/>
              <a:defRPr sz="2130">
                <a:solidFill>
                  <a:schemeClr val="tx1">
                    <a:tint val="75000"/>
                  </a:schemeClr>
                </a:solidFill>
              </a:defRPr>
            </a:lvl6pPr>
            <a:lvl7pPr marL="3652571" indent="0">
              <a:buNone/>
              <a:defRPr sz="2130">
                <a:solidFill>
                  <a:schemeClr val="tx1">
                    <a:tint val="75000"/>
                  </a:schemeClr>
                </a:solidFill>
              </a:defRPr>
            </a:lvl7pPr>
            <a:lvl8pPr marL="4261333" indent="0">
              <a:buNone/>
              <a:defRPr sz="2130">
                <a:solidFill>
                  <a:schemeClr val="tx1">
                    <a:tint val="75000"/>
                  </a:schemeClr>
                </a:solidFill>
              </a:defRPr>
            </a:lvl8pPr>
            <a:lvl9pPr marL="4870094" indent="0">
              <a:buNone/>
              <a:defRPr sz="213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342E63-F67B-44FE-A11F-AAF95518C1C4}"/>
              </a:ext>
            </a:extLst>
          </p:cNvPr>
          <p:cNvSpPr>
            <a:spLocks noGrp="1"/>
          </p:cNvSpPr>
          <p:nvPr>
            <p:ph type="dt" sz="half" idx="10"/>
          </p:nvPr>
        </p:nvSpPr>
        <p:spPr/>
        <p:txBody>
          <a:bodyPr/>
          <a:lstStyle/>
          <a:p>
            <a:fld id="{AAC16362-8F18-4496-B8D5-E0DC12B55A13}" type="datetimeFigureOut">
              <a:rPr lang="en-GB" smtClean="0"/>
              <a:t>01/03/2021</a:t>
            </a:fld>
            <a:endParaRPr lang="en-GB"/>
          </a:p>
        </p:txBody>
      </p:sp>
      <p:sp>
        <p:nvSpPr>
          <p:cNvPr id="5" name="Footer Placeholder 4">
            <a:extLst>
              <a:ext uri="{FF2B5EF4-FFF2-40B4-BE49-F238E27FC236}">
                <a16:creationId xmlns:a16="http://schemas.microsoft.com/office/drawing/2014/main" id="{D1F96D42-7B07-4B21-ABFB-B8FFFFDDF5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1A5408-FD39-41C3-9718-E9AACC7202A0}"/>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2395668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C7708-994B-4B1F-96F9-4631BB518F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116895-93BA-4112-8BF7-B466A522DFD5}"/>
              </a:ext>
            </a:extLst>
          </p:cNvPr>
          <p:cNvSpPr>
            <a:spLocks noGrp="1"/>
          </p:cNvSpPr>
          <p:nvPr>
            <p:ph sz="half" idx="1"/>
          </p:nvPr>
        </p:nvSpPr>
        <p:spPr>
          <a:xfrm>
            <a:off x="1117600" y="2430786"/>
            <a:ext cx="6908800" cy="5793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D3D1B11-DDA4-44E7-BD73-3052F4E94495}"/>
              </a:ext>
            </a:extLst>
          </p:cNvPr>
          <p:cNvSpPr>
            <a:spLocks noGrp="1"/>
          </p:cNvSpPr>
          <p:nvPr>
            <p:ph sz="half" idx="2"/>
          </p:nvPr>
        </p:nvSpPr>
        <p:spPr>
          <a:xfrm>
            <a:off x="8229600" y="2430786"/>
            <a:ext cx="6908800" cy="5793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8D2B90-5ABD-4374-BEDD-36D78F06F2D6}"/>
              </a:ext>
            </a:extLst>
          </p:cNvPr>
          <p:cNvSpPr>
            <a:spLocks noGrp="1"/>
          </p:cNvSpPr>
          <p:nvPr>
            <p:ph type="dt" sz="half" idx="10"/>
          </p:nvPr>
        </p:nvSpPr>
        <p:spPr/>
        <p:txBody>
          <a:bodyPr/>
          <a:lstStyle/>
          <a:p>
            <a:fld id="{AAC16362-8F18-4496-B8D5-E0DC12B55A13}" type="datetimeFigureOut">
              <a:rPr lang="en-GB" smtClean="0"/>
              <a:t>01/03/2021</a:t>
            </a:fld>
            <a:endParaRPr lang="en-GB"/>
          </a:p>
        </p:txBody>
      </p:sp>
      <p:sp>
        <p:nvSpPr>
          <p:cNvPr id="6" name="Footer Placeholder 5">
            <a:extLst>
              <a:ext uri="{FF2B5EF4-FFF2-40B4-BE49-F238E27FC236}">
                <a16:creationId xmlns:a16="http://schemas.microsoft.com/office/drawing/2014/main" id="{49F44413-F167-4D43-9585-B5F98D4D70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9D96A7-8D1A-4ACF-A6E0-6523A00EE1FE}"/>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935866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7B44-CDE3-47CF-9C59-3536F114505E}"/>
              </a:ext>
            </a:extLst>
          </p:cNvPr>
          <p:cNvSpPr>
            <a:spLocks noGrp="1"/>
          </p:cNvSpPr>
          <p:nvPr>
            <p:ph type="title"/>
          </p:nvPr>
        </p:nvSpPr>
        <p:spPr>
          <a:xfrm>
            <a:off x="1119717" y="486158"/>
            <a:ext cx="14020800" cy="17649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D4544F-EEF9-4B74-B8A1-B8167253F454}"/>
              </a:ext>
            </a:extLst>
          </p:cNvPr>
          <p:cNvSpPr>
            <a:spLocks noGrp="1"/>
          </p:cNvSpPr>
          <p:nvPr>
            <p:ph type="body" idx="1"/>
          </p:nvPr>
        </p:nvSpPr>
        <p:spPr>
          <a:xfrm>
            <a:off x="1119718" y="2238437"/>
            <a:ext cx="6877049" cy="1097024"/>
          </a:xfrm>
        </p:spPr>
        <p:txBody>
          <a:bodyPr anchor="b"/>
          <a:lstStyle>
            <a:lvl1pPr marL="0" indent="0">
              <a:buNone/>
              <a:defRPr sz="3196" b="1"/>
            </a:lvl1pPr>
            <a:lvl2pPr marL="608762" indent="0">
              <a:buNone/>
              <a:defRPr sz="2663" b="1"/>
            </a:lvl2pPr>
            <a:lvl3pPr marL="1217524" indent="0">
              <a:buNone/>
              <a:defRPr sz="2397" b="1"/>
            </a:lvl3pPr>
            <a:lvl4pPr marL="1826285" indent="0">
              <a:buNone/>
              <a:defRPr sz="2130" b="1"/>
            </a:lvl4pPr>
            <a:lvl5pPr marL="2435047" indent="0">
              <a:buNone/>
              <a:defRPr sz="2130" b="1"/>
            </a:lvl5pPr>
            <a:lvl6pPr marL="3043809" indent="0">
              <a:buNone/>
              <a:defRPr sz="2130" b="1"/>
            </a:lvl6pPr>
            <a:lvl7pPr marL="3652571" indent="0">
              <a:buNone/>
              <a:defRPr sz="2130" b="1"/>
            </a:lvl7pPr>
            <a:lvl8pPr marL="4261333" indent="0">
              <a:buNone/>
              <a:defRPr sz="2130" b="1"/>
            </a:lvl8pPr>
            <a:lvl9pPr marL="4870094" indent="0">
              <a:buNone/>
              <a:defRPr sz="2130" b="1"/>
            </a:lvl9pPr>
          </a:lstStyle>
          <a:p>
            <a:pPr lvl="0"/>
            <a:r>
              <a:rPr lang="en-US"/>
              <a:t>Click to edit Master text styles</a:t>
            </a:r>
          </a:p>
        </p:txBody>
      </p:sp>
      <p:sp>
        <p:nvSpPr>
          <p:cNvPr id="4" name="Content Placeholder 3">
            <a:extLst>
              <a:ext uri="{FF2B5EF4-FFF2-40B4-BE49-F238E27FC236}">
                <a16:creationId xmlns:a16="http://schemas.microsoft.com/office/drawing/2014/main" id="{98678048-557E-4A9D-82C1-4250B3A51493}"/>
              </a:ext>
            </a:extLst>
          </p:cNvPr>
          <p:cNvSpPr>
            <a:spLocks noGrp="1"/>
          </p:cNvSpPr>
          <p:nvPr>
            <p:ph sz="half" idx="2"/>
          </p:nvPr>
        </p:nvSpPr>
        <p:spPr>
          <a:xfrm>
            <a:off x="1119718" y="3335461"/>
            <a:ext cx="6877049" cy="4905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7610F9-903D-4739-B072-A4227010AB99}"/>
              </a:ext>
            </a:extLst>
          </p:cNvPr>
          <p:cNvSpPr>
            <a:spLocks noGrp="1"/>
          </p:cNvSpPr>
          <p:nvPr>
            <p:ph type="body" sz="quarter" idx="3"/>
          </p:nvPr>
        </p:nvSpPr>
        <p:spPr>
          <a:xfrm>
            <a:off x="8229600" y="2238437"/>
            <a:ext cx="6910917" cy="1097024"/>
          </a:xfrm>
        </p:spPr>
        <p:txBody>
          <a:bodyPr anchor="b"/>
          <a:lstStyle>
            <a:lvl1pPr marL="0" indent="0">
              <a:buNone/>
              <a:defRPr sz="3196" b="1"/>
            </a:lvl1pPr>
            <a:lvl2pPr marL="608762" indent="0">
              <a:buNone/>
              <a:defRPr sz="2663" b="1"/>
            </a:lvl2pPr>
            <a:lvl3pPr marL="1217524" indent="0">
              <a:buNone/>
              <a:defRPr sz="2397" b="1"/>
            </a:lvl3pPr>
            <a:lvl4pPr marL="1826285" indent="0">
              <a:buNone/>
              <a:defRPr sz="2130" b="1"/>
            </a:lvl4pPr>
            <a:lvl5pPr marL="2435047" indent="0">
              <a:buNone/>
              <a:defRPr sz="2130" b="1"/>
            </a:lvl5pPr>
            <a:lvl6pPr marL="3043809" indent="0">
              <a:buNone/>
              <a:defRPr sz="2130" b="1"/>
            </a:lvl6pPr>
            <a:lvl7pPr marL="3652571" indent="0">
              <a:buNone/>
              <a:defRPr sz="2130" b="1"/>
            </a:lvl7pPr>
            <a:lvl8pPr marL="4261333" indent="0">
              <a:buNone/>
              <a:defRPr sz="2130" b="1"/>
            </a:lvl8pPr>
            <a:lvl9pPr marL="4870094" indent="0">
              <a:buNone/>
              <a:defRPr sz="2130" b="1"/>
            </a:lvl9pPr>
          </a:lstStyle>
          <a:p>
            <a:pPr lvl="0"/>
            <a:r>
              <a:rPr lang="en-US"/>
              <a:t>Click to edit Master text styles</a:t>
            </a:r>
          </a:p>
        </p:txBody>
      </p:sp>
      <p:sp>
        <p:nvSpPr>
          <p:cNvPr id="6" name="Content Placeholder 5">
            <a:extLst>
              <a:ext uri="{FF2B5EF4-FFF2-40B4-BE49-F238E27FC236}">
                <a16:creationId xmlns:a16="http://schemas.microsoft.com/office/drawing/2014/main" id="{2B2C0A31-9325-4E81-8BF3-DED966FE48DF}"/>
              </a:ext>
            </a:extLst>
          </p:cNvPr>
          <p:cNvSpPr>
            <a:spLocks noGrp="1"/>
          </p:cNvSpPr>
          <p:nvPr>
            <p:ph sz="quarter" idx="4"/>
          </p:nvPr>
        </p:nvSpPr>
        <p:spPr>
          <a:xfrm>
            <a:off x="8229600" y="3335461"/>
            <a:ext cx="6910917" cy="4905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C4AD27D-28CD-44E1-8FE4-6287A2330078}"/>
              </a:ext>
            </a:extLst>
          </p:cNvPr>
          <p:cNvSpPr>
            <a:spLocks noGrp="1"/>
          </p:cNvSpPr>
          <p:nvPr>
            <p:ph type="dt" sz="half" idx="10"/>
          </p:nvPr>
        </p:nvSpPr>
        <p:spPr/>
        <p:txBody>
          <a:bodyPr/>
          <a:lstStyle/>
          <a:p>
            <a:fld id="{AAC16362-8F18-4496-B8D5-E0DC12B55A13}" type="datetimeFigureOut">
              <a:rPr lang="en-GB" smtClean="0"/>
              <a:t>01/03/2021</a:t>
            </a:fld>
            <a:endParaRPr lang="en-GB"/>
          </a:p>
        </p:txBody>
      </p:sp>
      <p:sp>
        <p:nvSpPr>
          <p:cNvPr id="8" name="Footer Placeholder 7">
            <a:extLst>
              <a:ext uri="{FF2B5EF4-FFF2-40B4-BE49-F238E27FC236}">
                <a16:creationId xmlns:a16="http://schemas.microsoft.com/office/drawing/2014/main" id="{5FBE6158-EAE3-47C7-A055-8982BB752C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735654-01E4-43F5-8B3C-C721F5347C8A}"/>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2745240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E091-2662-4A88-B2B1-971E67DA39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62BB56C-55A5-445A-99A6-C4D85928C23D}"/>
              </a:ext>
            </a:extLst>
          </p:cNvPr>
          <p:cNvSpPr>
            <a:spLocks noGrp="1"/>
          </p:cNvSpPr>
          <p:nvPr>
            <p:ph type="dt" sz="half" idx="10"/>
          </p:nvPr>
        </p:nvSpPr>
        <p:spPr/>
        <p:txBody>
          <a:bodyPr/>
          <a:lstStyle/>
          <a:p>
            <a:fld id="{AAC16362-8F18-4496-B8D5-E0DC12B55A13}" type="datetimeFigureOut">
              <a:rPr lang="en-GB" smtClean="0"/>
              <a:t>01/03/2021</a:t>
            </a:fld>
            <a:endParaRPr lang="en-GB"/>
          </a:p>
        </p:txBody>
      </p:sp>
      <p:sp>
        <p:nvSpPr>
          <p:cNvPr id="4" name="Footer Placeholder 3">
            <a:extLst>
              <a:ext uri="{FF2B5EF4-FFF2-40B4-BE49-F238E27FC236}">
                <a16:creationId xmlns:a16="http://schemas.microsoft.com/office/drawing/2014/main" id="{161874C2-596E-44DA-84F5-DEDDC66FECD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FCFC3C5-B76D-40C0-9E2E-02DDC7985A5E}"/>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2293450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8CF3A4-C381-4E4E-B255-F496C5F1554A}"/>
              </a:ext>
            </a:extLst>
          </p:cNvPr>
          <p:cNvSpPr>
            <a:spLocks noGrp="1"/>
          </p:cNvSpPr>
          <p:nvPr>
            <p:ph type="dt" sz="half" idx="10"/>
          </p:nvPr>
        </p:nvSpPr>
        <p:spPr/>
        <p:txBody>
          <a:bodyPr/>
          <a:lstStyle/>
          <a:p>
            <a:fld id="{AAC16362-8F18-4496-B8D5-E0DC12B55A13}" type="datetimeFigureOut">
              <a:rPr lang="en-GB" smtClean="0"/>
              <a:t>01/03/2021</a:t>
            </a:fld>
            <a:endParaRPr lang="en-GB"/>
          </a:p>
        </p:txBody>
      </p:sp>
      <p:sp>
        <p:nvSpPr>
          <p:cNvPr id="3" name="Footer Placeholder 2">
            <a:extLst>
              <a:ext uri="{FF2B5EF4-FFF2-40B4-BE49-F238E27FC236}">
                <a16:creationId xmlns:a16="http://schemas.microsoft.com/office/drawing/2014/main" id="{94BCAE7E-1C72-4A37-A50C-004DCC254C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C55368E-4DD0-45EB-93FB-689649E8687B}"/>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1395793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E1CC6-8FBC-409E-9CE4-3E6CC119A5E7}"/>
              </a:ext>
            </a:extLst>
          </p:cNvPr>
          <p:cNvSpPr>
            <a:spLocks noGrp="1"/>
          </p:cNvSpPr>
          <p:nvPr>
            <p:ph type="title"/>
          </p:nvPr>
        </p:nvSpPr>
        <p:spPr>
          <a:xfrm>
            <a:off x="1119718" y="608753"/>
            <a:ext cx="5242983" cy="2130637"/>
          </a:xfrm>
        </p:spPr>
        <p:txBody>
          <a:bodyPr anchor="b"/>
          <a:lstStyle>
            <a:lvl1pPr>
              <a:defRPr sz="426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C481B6-D74C-4867-BE0D-18F9AD70599B}"/>
              </a:ext>
            </a:extLst>
          </p:cNvPr>
          <p:cNvSpPr>
            <a:spLocks noGrp="1"/>
          </p:cNvSpPr>
          <p:nvPr>
            <p:ph idx="1"/>
          </p:nvPr>
        </p:nvSpPr>
        <p:spPr>
          <a:xfrm>
            <a:off x="6910917" y="1314739"/>
            <a:ext cx="8229600" cy="6489141"/>
          </a:xfrm>
        </p:spPr>
        <p:txBody>
          <a:bodyPr/>
          <a:lstStyle>
            <a:lvl1pPr>
              <a:defRPr sz="4261"/>
            </a:lvl1pPr>
            <a:lvl2pPr>
              <a:defRPr sz="3728"/>
            </a:lvl2pPr>
            <a:lvl3pPr>
              <a:defRPr sz="3196"/>
            </a:lvl3pPr>
            <a:lvl4pPr>
              <a:defRPr sz="2663"/>
            </a:lvl4pPr>
            <a:lvl5pPr>
              <a:defRPr sz="2663"/>
            </a:lvl5pPr>
            <a:lvl6pPr>
              <a:defRPr sz="2663"/>
            </a:lvl6pPr>
            <a:lvl7pPr>
              <a:defRPr sz="2663"/>
            </a:lvl7pPr>
            <a:lvl8pPr>
              <a:defRPr sz="2663"/>
            </a:lvl8pPr>
            <a:lvl9pPr>
              <a:defRPr sz="26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23BB61-CD41-4F54-AA51-50F9D82B47F4}"/>
              </a:ext>
            </a:extLst>
          </p:cNvPr>
          <p:cNvSpPr>
            <a:spLocks noGrp="1"/>
          </p:cNvSpPr>
          <p:nvPr>
            <p:ph type="body" sz="half" idx="2"/>
          </p:nvPr>
        </p:nvSpPr>
        <p:spPr>
          <a:xfrm>
            <a:off x="1119718" y="2739390"/>
            <a:ext cx="5242983" cy="5075059"/>
          </a:xfrm>
        </p:spPr>
        <p:txBody>
          <a:bodyPr/>
          <a:lstStyle>
            <a:lvl1pPr marL="0" indent="0">
              <a:buNone/>
              <a:defRPr sz="2130"/>
            </a:lvl1pPr>
            <a:lvl2pPr marL="608762" indent="0">
              <a:buNone/>
              <a:defRPr sz="1864"/>
            </a:lvl2pPr>
            <a:lvl3pPr marL="1217524" indent="0">
              <a:buNone/>
              <a:defRPr sz="1598"/>
            </a:lvl3pPr>
            <a:lvl4pPr marL="1826285" indent="0">
              <a:buNone/>
              <a:defRPr sz="1332"/>
            </a:lvl4pPr>
            <a:lvl5pPr marL="2435047" indent="0">
              <a:buNone/>
              <a:defRPr sz="1332"/>
            </a:lvl5pPr>
            <a:lvl6pPr marL="3043809" indent="0">
              <a:buNone/>
              <a:defRPr sz="1332"/>
            </a:lvl6pPr>
            <a:lvl7pPr marL="3652571" indent="0">
              <a:buNone/>
              <a:defRPr sz="1332"/>
            </a:lvl7pPr>
            <a:lvl8pPr marL="4261333" indent="0">
              <a:buNone/>
              <a:defRPr sz="1332"/>
            </a:lvl8pPr>
            <a:lvl9pPr marL="4870094" indent="0">
              <a:buNone/>
              <a:defRPr sz="1332"/>
            </a:lvl9pPr>
          </a:lstStyle>
          <a:p>
            <a:pPr lvl="0"/>
            <a:r>
              <a:rPr lang="en-US"/>
              <a:t>Click to edit Master text styles</a:t>
            </a:r>
          </a:p>
        </p:txBody>
      </p:sp>
      <p:sp>
        <p:nvSpPr>
          <p:cNvPr id="5" name="Date Placeholder 4">
            <a:extLst>
              <a:ext uri="{FF2B5EF4-FFF2-40B4-BE49-F238E27FC236}">
                <a16:creationId xmlns:a16="http://schemas.microsoft.com/office/drawing/2014/main" id="{F6169EDD-9F62-4D62-A044-4B81CDFBBCAE}"/>
              </a:ext>
            </a:extLst>
          </p:cNvPr>
          <p:cNvSpPr>
            <a:spLocks noGrp="1"/>
          </p:cNvSpPr>
          <p:nvPr>
            <p:ph type="dt" sz="half" idx="10"/>
          </p:nvPr>
        </p:nvSpPr>
        <p:spPr/>
        <p:txBody>
          <a:bodyPr/>
          <a:lstStyle/>
          <a:p>
            <a:fld id="{AAC16362-8F18-4496-B8D5-E0DC12B55A13}" type="datetimeFigureOut">
              <a:rPr lang="en-GB" smtClean="0"/>
              <a:t>01/03/2021</a:t>
            </a:fld>
            <a:endParaRPr lang="en-GB"/>
          </a:p>
        </p:txBody>
      </p:sp>
      <p:sp>
        <p:nvSpPr>
          <p:cNvPr id="6" name="Footer Placeholder 5">
            <a:extLst>
              <a:ext uri="{FF2B5EF4-FFF2-40B4-BE49-F238E27FC236}">
                <a16:creationId xmlns:a16="http://schemas.microsoft.com/office/drawing/2014/main" id="{5C571FC3-B7FA-49CE-838B-CA40284B23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9FF3D4-5194-45CF-9245-AB0847A3BAD6}"/>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1745490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CB31-1B76-446A-A2A8-5C6141851CE3}"/>
              </a:ext>
            </a:extLst>
          </p:cNvPr>
          <p:cNvSpPr>
            <a:spLocks noGrp="1"/>
          </p:cNvSpPr>
          <p:nvPr>
            <p:ph type="title"/>
          </p:nvPr>
        </p:nvSpPr>
        <p:spPr>
          <a:xfrm>
            <a:off x="1119718" y="608753"/>
            <a:ext cx="5242983" cy="2130637"/>
          </a:xfrm>
        </p:spPr>
        <p:txBody>
          <a:bodyPr anchor="b"/>
          <a:lstStyle>
            <a:lvl1pPr>
              <a:defRPr sz="4261"/>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2D00AB-6FB7-44E6-A204-C7D3960DF0FF}"/>
              </a:ext>
            </a:extLst>
          </p:cNvPr>
          <p:cNvSpPr>
            <a:spLocks noGrp="1"/>
          </p:cNvSpPr>
          <p:nvPr>
            <p:ph type="pic" idx="1"/>
          </p:nvPr>
        </p:nvSpPr>
        <p:spPr>
          <a:xfrm>
            <a:off x="6910917" y="1314739"/>
            <a:ext cx="8229600" cy="6489141"/>
          </a:xfrm>
        </p:spPr>
        <p:txBody>
          <a:bodyPr/>
          <a:lstStyle>
            <a:lvl1pPr marL="0" indent="0">
              <a:buNone/>
              <a:defRPr sz="4261"/>
            </a:lvl1pPr>
            <a:lvl2pPr marL="608762" indent="0">
              <a:buNone/>
              <a:defRPr sz="3728"/>
            </a:lvl2pPr>
            <a:lvl3pPr marL="1217524" indent="0">
              <a:buNone/>
              <a:defRPr sz="3196"/>
            </a:lvl3pPr>
            <a:lvl4pPr marL="1826285" indent="0">
              <a:buNone/>
              <a:defRPr sz="2663"/>
            </a:lvl4pPr>
            <a:lvl5pPr marL="2435047" indent="0">
              <a:buNone/>
              <a:defRPr sz="2663"/>
            </a:lvl5pPr>
            <a:lvl6pPr marL="3043809" indent="0">
              <a:buNone/>
              <a:defRPr sz="2663"/>
            </a:lvl6pPr>
            <a:lvl7pPr marL="3652571" indent="0">
              <a:buNone/>
              <a:defRPr sz="2663"/>
            </a:lvl7pPr>
            <a:lvl8pPr marL="4261333" indent="0">
              <a:buNone/>
              <a:defRPr sz="2663"/>
            </a:lvl8pPr>
            <a:lvl9pPr marL="4870094" indent="0">
              <a:buNone/>
              <a:defRPr sz="2663"/>
            </a:lvl9pPr>
          </a:lstStyle>
          <a:p>
            <a:endParaRPr lang="en-GB"/>
          </a:p>
        </p:txBody>
      </p:sp>
      <p:sp>
        <p:nvSpPr>
          <p:cNvPr id="4" name="Text Placeholder 3">
            <a:extLst>
              <a:ext uri="{FF2B5EF4-FFF2-40B4-BE49-F238E27FC236}">
                <a16:creationId xmlns:a16="http://schemas.microsoft.com/office/drawing/2014/main" id="{770FBD20-8B08-4245-BB8E-00AE9467FA35}"/>
              </a:ext>
            </a:extLst>
          </p:cNvPr>
          <p:cNvSpPr>
            <a:spLocks noGrp="1"/>
          </p:cNvSpPr>
          <p:nvPr>
            <p:ph type="body" sz="half" idx="2"/>
          </p:nvPr>
        </p:nvSpPr>
        <p:spPr>
          <a:xfrm>
            <a:off x="1119718" y="2739390"/>
            <a:ext cx="5242983" cy="5075059"/>
          </a:xfrm>
        </p:spPr>
        <p:txBody>
          <a:bodyPr/>
          <a:lstStyle>
            <a:lvl1pPr marL="0" indent="0">
              <a:buNone/>
              <a:defRPr sz="2130"/>
            </a:lvl1pPr>
            <a:lvl2pPr marL="608762" indent="0">
              <a:buNone/>
              <a:defRPr sz="1864"/>
            </a:lvl2pPr>
            <a:lvl3pPr marL="1217524" indent="0">
              <a:buNone/>
              <a:defRPr sz="1598"/>
            </a:lvl3pPr>
            <a:lvl4pPr marL="1826285" indent="0">
              <a:buNone/>
              <a:defRPr sz="1332"/>
            </a:lvl4pPr>
            <a:lvl5pPr marL="2435047" indent="0">
              <a:buNone/>
              <a:defRPr sz="1332"/>
            </a:lvl5pPr>
            <a:lvl6pPr marL="3043809" indent="0">
              <a:buNone/>
              <a:defRPr sz="1332"/>
            </a:lvl6pPr>
            <a:lvl7pPr marL="3652571" indent="0">
              <a:buNone/>
              <a:defRPr sz="1332"/>
            </a:lvl7pPr>
            <a:lvl8pPr marL="4261333" indent="0">
              <a:buNone/>
              <a:defRPr sz="1332"/>
            </a:lvl8pPr>
            <a:lvl9pPr marL="4870094" indent="0">
              <a:buNone/>
              <a:defRPr sz="1332"/>
            </a:lvl9pPr>
          </a:lstStyle>
          <a:p>
            <a:pPr lvl="0"/>
            <a:r>
              <a:rPr lang="en-US"/>
              <a:t>Click to edit Master text styles</a:t>
            </a:r>
          </a:p>
        </p:txBody>
      </p:sp>
      <p:sp>
        <p:nvSpPr>
          <p:cNvPr id="5" name="Date Placeholder 4">
            <a:extLst>
              <a:ext uri="{FF2B5EF4-FFF2-40B4-BE49-F238E27FC236}">
                <a16:creationId xmlns:a16="http://schemas.microsoft.com/office/drawing/2014/main" id="{64434A90-84A1-46FA-A861-5F18D851F6E4}"/>
              </a:ext>
            </a:extLst>
          </p:cNvPr>
          <p:cNvSpPr>
            <a:spLocks noGrp="1"/>
          </p:cNvSpPr>
          <p:nvPr>
            <p:ph type="dt" sz="half" idx="10"/>
          </p:nvPr>
        </p:nvSpPr>
        <p:spPr/>
        <p:txBody>
          <a:bodyPr/>
          <a:lstStyle/>
          <a:p>
            <a:fld id="{AAC16362-8F18-4496-B8D5-E0DC12B55A13}" type="datetimeFigureOut">
              <a:rPr lang="en-GB" smtClean="0"/>
              <a:t>01/03/2021</a:t>
            </a:fld>
            <a:endParaRPr lang="en-GB"/>
          </a:p>
        </p:txBody>
      </p:sp>
      <p:sp>
        <p:nvSpPr>
          <p:cNvPr id="6" name="Footer Placeholder 5">
            <a:extLst>
              <a:ext uri="{FF2B5EF4-FFF2-40B4-BE49-F238E27FC236}">
                <a16:creationId xmlns:a16="http://schemas.microsoft.com/office/drawing/2014/main" id="{1894C1DA-182D-4C80-8933-84EDE3766C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1ACCF9-D95D-4C5D-9B33-D33D5AB6FEE5}"/>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1230513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45983-6015-40F0-9461-6BCEAEC4A29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C2072B-033D-460C-A01E-46EA2494DA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7643D3-63DA-42C4-9D37-3D3E6BE47B3A}"/>
              </a:ext>
            </a:extLst>
          </p:cNvPr>
          <p:cNvSpPr>
            <a:spLocks noGrp="1"/>
          </p:cNvSpPr>
          <p:nvPr>
            <p:ph type="dt" sz="half" idx="10"/>
          </p:nvPr>
        </p:nvSpPr>
        <p:spPr/>
        <p:txBody>
          <a:bodyPr/>
          <a:lstStyle/>
          <a:p>
            <a:fld id="{AAC16362-8F18-4496-B8D5-E0DC12B55A13}" type="datetimeFigureOut">
              <a:rPr lang="en-GB" smtClean="0"/>
              <a:t>01/03/2021</a:t>
            </a:fld>
            <a:endParaRPr lang="en-GB"/>
          </a:p>
        </p:txBody>
      </p:sp>
      <p:sp>
        <p:nvSpPr>
          <p:cNvPr id="5" name="Footer Placeholder 4">
            <a:extLst>
              <a:ext uri="{FF2B5EF4-FFF2-40B4-BE49-F238E27FC236}">
                <a16:creationId xmlns:a16="http://schemas.microsoft.com/office/drawing/2014/main" id="{2818E683-E3AA-4C57-B4D3-B923B7D8CF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F1DE35-C458-4D91-BBD1-4EDFF7ECD759}"/>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3373502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00A8A8"/>
                </a:solidFill>
                <a:latin typeface="Lato"/>
                <a:cs typeface="Lato"/>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3/1/2021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1861409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AE7CA9-210C-44F7-9779-C81AC34E55C3}"/>
              </a:ext>
            </a:extLst>
          </p:cNvPr>
          <p:cNvSpPr>
            <a:spLocks noGrp="1"/>
          </p:cNvSpPr>
          <p:nvPr>
            <p:ph type="title" orient="vert"/>
          </p:nvPr>
        </p:nvSpPr>
        <p:spPr>
          <a:xfrm>
            <a:off x="11633200" y="486157"/>
            <a:ext cx="3505200" cy="773835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8E2413-31AA-40AE-B1CF-7989A52F3479}"/>
              </a:ext>
            </a:extLst>
          </p:cNvPr>
          <p:cNvSpPr>
            <a:spLocks noGrp="1"/>
          </p:cNvSpPr>
          <p:nvPr>
            <p:ph type="body" orient="vert" idx="1"/>
          </p:nvPr>
        </p:nvSpPr>
        <p:spPr>
          <a:xfrm>
            <a:off x="1117600" y="486157"/>
            <a:ext cx="10312400" cy="77383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9FB374-4C0E-4E9B-8211-C2B2CDBDE2CC}"/>
              </a:ext>
            </a:extLst>
          </p:cNvPr>
          <p:cNvSpPr>
            <a:spLocks noGrp="1"/>
          </p:cNvSpPr>
          <p:nvPr>
            <p:ph type="dt" sz="half" idx="10"/>
          </p:nvPr>
        </p:nvSpPr>
        <p:spPr/>
        <p:txBody>
          <a:bodyPr/>
          <a:lstStyle/>
          <a:p>
            <a:fld id="{AAC16362-8F18-4496-B8D5-E0DC12B55A13}" type="datetimeFigureOut">
              <a:rPr lang="en-GB" smtClean="0"/>
              <a:t>01/03/2021</a:t>
            </a:fld>
            <a:endParaRPr lang="en-GB"/>
          </a:p>
        </p:txBody>
      </p:sp>
      <p:sp>
        <p:nvSpPr>
          <p:cNvPr id="5" name="Footer Placeholder 4">
            <a:extLst>
              <a:ext uri="{FF2B5EF4-FFF2-40B4-BE49-F238E27FC236}">
                <a16:creationId xmlns:a16="http://schemas.microsoft.com/office/drawing/2014/main" id="{8C76462A-32E8-4584-B569-29D81546B6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E2188C-4DA3-4196-ABEA-6BED23913116}"/>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3938519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7" name="Shape 117"/>
          <p:cNvSpPr>
            <a:spLocks noGrp="1"/>
          </p:cNvSpPr>
          <p:nvPr>
            <p:ph type="title"/>
          </p:nvPr>
        </p:nvSpPr>
        <p:spPr>
          <a:xfrm>
            <a:off x="4013199" y="1414082"/>
            <a:ext cx="8228016" cy="1325309"/>
          </a:xfrm>
          <a:prstGeom prst="rect">
            <a:avLst/>
          </a:prstGeom>
        </p:spPr>
        <p:txBody>
          <a:bodyPr lIns="57149" tIns="57149" rIns="57149" bIns="57149" anchor="t"/>
          <a:lstStyle>
            <a:lvl1pPr defTabSz="856072">
              <a:defRPr>
                <a:latin typeface="Gill Sans"/>
                <a:ea typeface="Gill Sans"/>
                <a:cs typeface="Gill Sans"/>
                <a:sym typeface="Gill Sans"/>
              </a:defRPr>
            </a:lvl1pPr>
          </a:lstStyle>
          <a:p>
            <a:r>
              <a:t>Title Text</a:t>
            </a:r>
          </a:p>
        </p:txBody>
      </p:sp>
      <p:sp>
        <p:nvSpPr>
          <p:cNvPr id="118" name="Shape 118"/>
          <p:cNvSpPr>
            <a:spLocks noGrp="1"/>
          </p:cNvSpPr>
          <p:nvPr>
            <p:ph type="body" sz="half" idx="1"/>
          </p:nvPr>
        </p:nvSpPr>
        <p:spPr>
          <a:xfrm>
            <a:off x="4013199" y="2739389"/>
            <a:ext cx="8229603" cy="5250499"/>
          </a:xfrm>
          <a:prstGeom prst="rect">
            <a:avLst/>
          </a:prstGeom>
        </p:spPr>
        <p:txBody>
          <a:bodyPr lIns="68579" tIns="68579" rIns="68579" bIns="68579" anchor="t"/>
          <a:lstStyle>
            <a:lvl1pPr marL="0" indent="0" algn="ctr" defTabSz="856072">
              <a:spcBef>
                <a:spcPts val="3062"/>
              </a:spcBef>
              <a:buSzTx/>
              <a:buNone/>
              <a:defRPr sz="3728">
                <a:latin typeface="Gill Sans"/>
                <a:ea typeface="Gill Sans"/>
                <a:cs typeface="Gill Sans"/>
                <a:sym typeface="Gill Sans"/>
              </a:defRPr>
            </a:lvl1pPr>
            <a:lvl2pPr marL="0" indent="0" algn="ctr" defTabSz="856072">
              <a:spcBef>
                <a:spcPts val="3062"/>
              </a:spcBef>
              <a:buSzTx/>
              <a:buNone/>
              <a:defRPr sz="3728">
                <a:latin typeface="Gill Sans"/>
                <a:ea typeface="Gill Sans"/>
                <a:cs typeface="Gill Sans"/>
                <a:sym typeface="Gill Sans"/>
              </a:defRPr>
            </a:lvl2pPr>
            <a:lvl3pPr marL="0" indent="0" algn="ctr" defTabSz="856072">
              <a:spcBef>
                <a:spcPts val="3062"/>
              </a:spcBef>
              <a:buSzTx/>
              <a:buNone/>
              <a:defRPr sz="3728">
                <a:latin typeface="Gill Sans"/>
                <a:ea typeface="Gill Sans"/>
                <a:cs typeface="Gill Sans"/>
                <a:sym typeface="Gill Sans"/>
              </a:defRPr>
            </a:lvl3pPr>
            <a:lvl4pPr marL="0" indent="0" algn="ctr" defTabSz="856072">
              <a:spcBef>
                <a:spcPts val="3062"/>
              </a:spcBef>
              <a:buSzTx/>
              <a:buNone/>
              <a:defRPr sz="3728">
                <a:latin typeface="Gill Sans"/>
                <a:ea typeface="Gill Sans"/>
                <a:cs typeface="Gill Sans"/>
                <a:sym typeface="Gill Sans"/>
              </a:defRPr>
            </a:lvl4pPr>
            <a:lvl5pPr marL="0" indent="0" algn="ctr" defTabSz="856072">
              <a:spcBef>
                <a:spcPts val="3062"/>
              </a:spcBef>
              <a:buSzTx/>
              <a:buNone/>
              <a:defRPr sz="3728">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7975601" y="7306626"/>
            <a:ext cx="2133601" cy="364620"/>
          </a:xfrm>
          <a:prstGeom prst="rect">
            <a:avLst/>
          </a:prstGeom>
        </p:spPr>
        <p:txBody>
          <a:bodyPr lIns="48220" tIns="48220" rIns="48220" bIns="48220" anchor="ctr"/>
          <a:lstStyle>
            <a:lvl1pPr algn="r">
              <a:defRPr sz="932"/>
            </a:lvl1pPr>
          </a:lstStyle>
          <a:p>
            <a:fld id="{86CB4B4D-7CA3-9044-876B-883B54F8677D}" type="slidenum">
              <a:t>‹#›</a:t>
            </a:fld>
            <a:endParaRPr/>
          </a:p>
        </p:txBody>
      </p:sp>
    </p:spTree>
    <p:extLst>
      <p:ext uri="{BB962C8B-B14F-4D97-AF65-F5344CB8AC3E}">
        <p14:creationId xmlns:p14="http://schemas.microsoft.com/office/powerpoint/2010/main" val="380278152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19200" y="2830703"/>
            <a:ext cx="13817600" cy="738664"/>
          </a:xfrm>
          <a:prstGeom prst="rect">
            <a:avLst/>
          </a:prstGeom>
        </p:spPr>
        <p:txBody>
          <a:bodyPr wrap="square" lIns="0" tIns="0" rIns="0" bIns="0">
            <a:spAutoFit/>
          </a:bodyPr>
          <a:lstStyle>
            <a:lvl1pPr>
              <a:defRPr/>
            </a:lvl1pPr>
          </a:lstStyle>
          <a:p>
            <a:r>
              <a:rPr lang="en-US"/>
              <a:t>Click to edit Master title style</a:t>
            </a:r>
            <a:endParaRPr/>
          </a:p>
        </p:txBody>
      </p:sp>
      <p:sp>
        <p:nvSpPr>
          <p:cNvPr id="3" name="Holder 3"/>
          <p:cNvSpPr>
            <a:spLocks noGrp="1"/>
          </p:cNvSpPr>
          <p:nvPr>
            <p:ph type="subTitle" idx="4"/>
          </p:nvPr>
        </p:nvSpPr>
        <p:spPr>
          <a:xfrm>
            <a:off x="2438400" y="5113529"/>
            <a:ext cx="11379200" cy="276999"/>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20E70D5-903B-4BB8-802C-7D9AC44A1006}" type="datetime1">
              <a:rPr lang="en-GB" smtClean="0"/>
              <a:t>01/03/2021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617506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31138" y="4434072"/>
            <a:ext cx="14393727" cy="737638"/>
          </a:xfrm>
        </p:spPr>
        <p:txBody>
          <a:bodyPr lIns="0" tIns="0" rIns="0" bIns="0"/>
          <a:lstStyle>
            <a:lvl1pPr>
              <a:defRPr sz="4793" b="1" i="0">
                <a:solidFill>
                  <a:srgbClr val="00A8A8"/>
                </a:solidFill>
                <a:latin typeface="Lato"/>
                <a:cs typeface="Lato"/>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33AE218-6A32-4D61-9489-E22CED68A672}" type="datetime1">
              <a:rPr lang="en-GB" smtClean="0"/>
              <a:t>01/03/2021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4062408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31138" y="4434072"/>
            <a:ext cx="14393727" cy="737638"/>
          </a:xfrm>
        </p:spPr>
        <p:txBody>
          <a:bodyPr lIns="0" tIns="0" rIns="0" bIns="0"/>
          <a:lstStyle>
            <a:lvl1pPr>
              <a:defRPr sz="4793" b="1" i="0">
                <a:solidFill>
                  <a:srgbClr val="00A8A8"/>
                </a:solidFill>
                <a:latin typeface="Lato"/>
                <a:cs typeface="Lato"/>
              </a:defRPr>
            </a:lvl1pPr>
          </a:lstStyle>
          <a:p>
            <a:r>
              <a:rPr lang="en-US"/>
              <a:t>Click to edit Master title style</a:t>
            </a:r>
            <a:endParaRPr/>
          </a:p>
        </p:txBody>
      </p:sp>
      <p:sp>
        <p:nvSpPr>
          <p:cNvPr id="3" name="Holder 3"/>
          <p:cNvSpPr>
            <a:spLocks noGrp="1"/>
          </p:cNvSpPr>
          <p:nvPr>
            <p:ph sz="half" idx="2"/>
          </p:nvPr>
        </p:nvSpPr>
        <p:spPr>
          <a:xfrm>
            <a:off x="812800" y="2100200"/>
            <a:ext cx="7071360" cy="276999"/>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10887061" y="2782091"/>
            <a:ext cx="3571875" cy="3319370"/>
          </a:xfrm>
          <a:prstGeom prst="rect">
            <a:avLst/>
          </a:prstGeom>
        </p:spPr>
        <p:txBody>
          <a:bodyPr wrap="square" lIns="0" tIns="0" rIns="0" bIns="0">
            <a:spAutoFit/>
          </a:bodyPr>
          <a:lstStyle>
            <a:lvl1pPr>
              <a:defRPr sz="5393" b="1" i="0">
                <a:solidFill>
                  <a:srgbClr val="00A8A8"/>
                </a:solidFill>
                <a:latin typeface="Lato"/>
                <a:cs typeface="Lato"/>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55D6C2ED-B6E0-4A4D-A45D-8E43D75EA455}" type="datetime1">
              <a:rPr lang="en-GB" smtClean="0"/>
              <a:t>01/03/2021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1851646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31138" y="4434072"/>
            <a:ext cx="14393727" cy="737638"/>
          </a:xfrm>
        </p:spPr>
        <p:txBody>
          <a:bodyPr lIns="0" tIns="0" rIns="0" bIns="0"/>
          <a:lstStyle>
            <a:lvl1pPr>
              <a:defRPr sz="4793" b="1" i="0">
                <a:solidFill>
                  <a:srgbClr val="00A8A8"/>
                </a:solidFill>
                <a:latin typeface="Lato"/>
                <a:cs typeface="Lato"/>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59860F64-05A6-443A-8DAD-C0830952DB5F}" type="datetime1">
              <a:rPr lang="en-GB" smtClean="0"/>
              <a:t>01/03/2021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2060088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F15BCA86-0CFA-41CB-AF97-BE259C0078B2}" type="datetime1">
              <a:rPr lang="en-GB" smtClean="0"/>
              <a:t>01/03/2021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1206503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7DD1C-E9E5-4B07-B0AA-09DFCCFE7E3C}"/>
              </a:ext>
            </a:extLst>
          </p:cNvPr>
          <p:cNvSpPr>
            <a:spLocks noGrp="1"/>
          </p:cNvSpPr>
          <p:nvPr>
            <p:ph type="ctrTitle"/>
          </p:nvPr>
        </p:nvSpPr>
        <p:spPr>
          <a:xfrm>
            <a:off x="2032000" y="2214573"/>
            <a:ext cx="12192000" cy="2458878"/>
          </a:xfrm>
        </p:spPr>
        <p:txBody>
          <a:bodyPr anchor="b"/>
          <a:lstStyle>
            <a:lvl1pPr algn="ctr">
              <a:defRPr sz="7989"/>
            </a:lvl1pPr>
          </a:lstStyle>
          <a:p>
            <a:r>
              <a:rPr lang="en-US"/>
              <a:t>Click to edit Master title style</a:t>
            </a:r>
            <a:endParaRPr lang="en-GB"/>
          </a:p>
        </p:txBody>
      </p:sp>
      <p:sp>
        <p:nvSpPr>
          <p:cNvPr id="3" name="Subtitle 2">
            <a:extLst>
              <a:ext uri="{FF2B5EF4-FFF2-40B4-BE49-F238E27FC236}">
                <a16:creationId xmlns:a16="http://schemas.microsoft.com/office/drawing/2014/main" id="{9C83AAE3-2CB4-4DBF-B9F8-9421391105DF}"/>
              </a:ext>
            </a:extLst>
          </p:cNvPr>
          <p:cNvSpPr>
            <a:spLocks noGrp="1"/>
          </p:cNvSpPr>
          <p:nvPr>
            <p:ph type="subTitle" idx="1"/>
          </p:nvPr>
        </p:nvSpPr>
        <p:spPr>
          <a:xfrm>
            <a:off x="2032000" y="4796047"/>
            <a:ext cx="12192000" cy="491801"/>
          </a:xfrm>
        </p:spPr>
        <p:txBody>
          <a:bodyPr/>
          <a:lstStyle>
            <a:lvl1pPr marL="0" indent="0" algn="ctr">
              <a:buNone/>
              <a:defRPr sz="3196"/>
            </a:lvl1pPr>
            <a:lvl2pPr marL="608762" indent="0" algn="ctr">
              <a:buNone/>
              <a:defRPr sz="2663"/>
            </a:lvl2pPr>
            <a:lvl3pPr marL="1217524" indent="0" algn="ctr">
              <a:buNone/>
              <a:defRPr sz="2397"/>
            </a:lvl3pPr>
            <a:lvl4pPr marL="1826285" indent="0" algn="ctr">
              <a:buNone/>
              <a:defRPr sz="2130"/>
            </a:lvl4pPr>
            <a:lvl5pPr marL="2435047" indent="0" algn="ctr">
              <a:buNone/>
              <a:defRPr sz="2130"/>
            </a:lvl5pPr>
            <a:lvl6pPr marL="3043809" indent="0" algn="ctr">
              <a:buNone/>
              <a:defRPr sz="2130"/>
            </a:lvl6pPr>
            <a:lvl7pPr marL="3652571" indent="0" algn="ctr">
              <a:buNone/>
              <a:defRPr sz="2130"/>
            </a:lvl7pPr>
            <a:lvl8pPr marL="4261333" indent="0" algn="ctr">
              <a:buNone/>
              <a:defRPr sz="2130"/>
            </a:lvl8pPr>
            <a:lvl9pPr marL="4870094" indent="0" algn="ctr">
              <a:buNone/>
              <a:defRPr sz="213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75F013E-B26C-4BEB-A1F1-DD378901595B}"/>
              </a:ext>
            </a:extLst>
          </p:cNvPr>
          <p:cNvSpPr>
            <a:spLocks noGrp="1"/>
          </p:cNvSpPr>
          <p:nvPr>
            <p:ph type="dt" sz="half" idx="10"/>
          </p:nvPr>
        </p:nvSpPr>
        <p:spPr/>
        <p:txBody>
          <a:bodyPr/>
          <a:lstStyle/>
          <a:p>
            <a:fld id="{5205F75F-A9DE-4857-AF0F-C7F70B0444C5}" type="datetime1">
              <a:rPr lang="en-GB" smtClean="0"/>
              <a:t>01/03/2021</a:t>
            </a:fld>
            <a:endParaRPr lang="en-GB"/>
          </a:p>
        </p:txBody>
      </p:sp>
      <p:sp>
        <p:nvSpPr>
          <p:cNvPr id="5" name="Footer Placeholder 4">
            <a:extLst>
              <a:ext uri="{FF2B5EF4-FFF2-40B4-BE49-F238E27FC236}">
                <a16:creationId xmlns:a16="http://schemas.microsoft.com/office/drawing/2014/main" id="{0DF186A9-D3CC-4956-BFF7-61A3AC5D7F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3F7E0F-7B2D-4246-A4CF-F541BC4D0B59}"/>
              </a:ext>
            </a:extLst>
          </p:cNvPr>
          <p:cNvSpPr>
            <a:spLocks noGrp="1"/>
          </p:cNvSpPr>
          <p:nvPr>
            <p:ph type="sldNum" sz="quarter" idx="12"/>
          </p:nvPr>
        </p:nvSpPr>
        <p:spPr/>
        <p:txBody>
          <a:bodyPr/>
          <a:lstStyle/>
          <a:p>
            <a:fld id="{09F8E5E5-4DBE-4537-A077-527D54F4FF68}" type="slidenum">
              <a:rPr lang="en-GB" smtClean="0"/>
              <a:t>‹#›</a:t>
            </a:fld>
            <a:endParaRPr lang="en-GB"/>
          </a:p>
        </p:txBody>
      </p:sp>
    </p:spTree>
    <p:extLst>
      <p:ext uri="{BB962C8B-B14F-4D97-AF65-F5344CB8AC3E}">
        <p14:creationId xmlns:p14="http://schemas.microsoft.com/office/powerpoint/2010/main" val="42059938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B6162-DE50-AD4D-84C5-21FCB4BC2C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8477EFAB-7082-784D-BFE1-616D4AD6762D}"/>
              </a:ext>
            </a:extLst>
          </p:cNvPr>
          <p:cNvSpPr>
            <a:spLocks noGrp="1"/>
          </p:cNvSpPr>
          <p:nvPr>
            <p:ph type="ftr" sz="quarter" idx="10"/>
          </p:nvPr>
        </p:nvSpPr>
        <p:spPr/>
        <p:txBody>
          <a:bodyPr/>
          <a:lstStyle/>
          <a:p>
            <a:endParaRPr lang="en-GB"/>
          </a:p>
        </p:txBody>
      </p:sp>
      <p:sp>
        <p:nvSpPr>
          <p:cNvPr id="4" name="Date Placeholder 3">
            <a:extLst>
              <a:ext uri="{FF2B5EF4-FFF2-40B4-BE49-F238E27FC236}">
                <a16:creationId xmlns:a16="http://schemas.microsoft.com/office/drawing/2014/main" id="{EE194DCB-8A46-644E-871D-7DDE99AFFD15}"/>
              </a:ext>
            </a:extLst>
          </p:cNvPr>
          <p:cNvSpPr>
            <a:spLocks noGrp="1"/>
          </p:cNvSpPr>
          <p:nvPr>
            <p:ph type="dt" sz="half" idx="11"/>
          </p:nvPr>
        </p:nvSpPr>
        <p:spPr/>
        <p:txBody>
          <a:bodyPr/>
          <a:lstStyle/>
          <a:p>
            <a:fld id="{DBB828EB-354E-4699-B809-C6D97474DD10}" type="datetime1">
              <a:rPr lang="en-GB" smtClean="0"/>
              <a:t>01/03/2021</a:t>
            </a:fld>
            <a:endParaRPr lang="en-US"/>
          </a:p>
        </p:txBody>
      </p:sp>
      <p:sp>
        <p:nvSpPr>
          <p:cNvPr id="5" name="Slide Number Placeholder 4">
            <a:extLst>
              <a:ext uri="{FF2B5EF4-FFF2-40B4-BE49-F238E27FC236}">
                <a16:creationId xmlns:a16="http://schemas.microsoft.com/office/drawing/2014/main" id="{B5B13742-576D-9C4C-9769-FDE3367D4010}"/>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25900229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C6986-F0E4-4764-97DD-8CF3832C20DA}"/>
              </a:ext>
            </a:extLst>
          </p:cNvPr>
          <p:cNvSpPr>
            <a:spLocks noGrp="1"/>
          </p:cNvSpPr>
          <p:nvPr>
            <p:ph type="title"/>
          </p:nvPr>
        </p:nvSpPr>
        <p:spPr>
          <a:xfrm>
            <a:off x="1119718" y="1428005"/>
            <a:ext cx="5242983" cy="1311385"/>
          </a:xfrm>
        </p:spPr>
        <p:txBody>
          <a:bodyPr anchor="b"/>
          <a:lstStyle>
            <a:lvl1pPr>
              <a:defRPr sz="4261"/>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5E0CEA8-5DDE-48C8-9CF6-1AE67CA6CF78}"/>
              </a:ext>
            </a:extLst>
          </p:cNvPr>
          <p:cNvSpPr>
            <a:spLocks noGrp="1"/>
          </p:cNvSpPr>
          <p:nvPr>
            <p:ph type="pic" idx="1"/>
          </p:nvPr>
        </p:nvSpPr>
        <p:spPr>
          <a:xfrm>
            <a:off x="6910917" y="1314739"/>
            <a:ext cx="8229600" cy="655692"/>
          </a:xfrm>
        </p:spPr>
        <p:txBody>
          <a:bodyPr/>
          <a:lstStyle>
            <a:lvl1pPr marL="0" indent="0">
              <a:buNone/>
              <a:defRPr sz="4261"/>
            </a:lvl1pPr>
            <a:lvl2pPr marL="608762" indent="0">
              <a:buNone/>
              <a:defRPr sz="3728"/>
            </a:lvl2pPr>
            <a:lvl3pPr marL="1217524" indent="0">
              <a:buNone/>
              <a:defRPr sz="3196"/>
            </a:lvl3pPr>
            <a:lvl4pPr marL="1826285" indent="0">
              <a:buNone/>
              <a:defRPr sz="2663"/>
            </a:lvl4pPr>
            <a:lvl5pPr marL="2435047" indent="0">
              <a:buNone/>
              <a:defRPr sz="2663"/>
            </a:lvl5pPr>
            <a:lvl6pPr marL="3043809" indent="0">
              <a:buNone/>
              <a:defRPr sz="2663"/>
            </a:lvl6pPr>
            <a:lvl7pPr marL="3652571" indent="0">
              <a:buNone/>
              <a:defRPr sz="2663"/>
            </a:lvl7pPr>
            <a:lvl8pPr marL="4261333" indent="0">
              <a:buNone/>
              <a:defRPr sz="2663"/>
            </a:lvl8pPr>
            <a:lvl9pPr marL="4870094" indent="0">
              <a:buNone/>
              <a:defRPr sz="2663"/>
            </a:lvl9pPr>
          </a:lstStyle>
          <a:p>
            <a:endParaRPr lang="en-GB" dirty="0"/>
          </a:p>
        </p:txBody>
      </p:sp>
      <p:sp>
        <p:nvSpPr>
          <p:cNvPr id="4" name="Text Placeholder 3">
            <a:extLst>
              <a:ext uri="{FF2B5EF4-FFF2-40B4-BE49-F238E27FC236}">
                <a16:creationId xmlns:a16="http://schemas.microsoft.com/office/drawing/2014/main" id="{F30ACD06-B04C-4115-88DB-6745FC4AD88F}"/>
              </a:ext>
            </a:extLst>
          </p:cNvPr>
          <p:cNvSpPr>
            <a:spLocks noGrp="1"/>
          </p:cNvSpPr>
          <p:nvPr>
            <p:ph type="body" sz="half" idx="2"/>
          </p:nvPr>
        </p:nvSpPr>
        <p:spPr>
          <a:xfrm>
            <a:off x="1119718" y="2739390"/>
            <a:ext cx="5242983" cy="327782"/>
          </a:xfrm>
        </p:spPr>
        <p:txBody>
          <a:bodyPr/>
          <a:lstStyle>
            <a:lvl1pPr marL="0" indent="0">
              <a:buNone/>
              <a:defRPr sz="2130"/>
            </a:lvl1pPr>
            <a:lvl2pPr marL="608762" indent="0">
              <a:buNone/>
              <a:defRPr sz="1864"/>
            </a:lvl2pPr>
            <a:lvl3pPr marL="1217524" indent="0">
              <a:buNone/>
              <a:defRPr sz="1598"/>
            </a:lvl3pPr>
            <a:lvl4pPr marL="1826285" indent="0">
              <a:buNone/>
              <a:defRPr sz="1332"/>
            </a:lvl4pPr>
            <a:lvl5pPr marL="2435047" indent="0">
              <a:buNone/>
              <a:defRPr sz="1332"/>
            </a:lvl5pPr>
            <a:lvl6pPr marL="3043809" indent="0">
              <a:buNone/>
              <a:defRPr sz="1332"/>
            </a:lvl6pPr>
            <a:lvl7pPr marL="3652571" indent="0">
              <a:buNone/>
              <a:defRPr sz="1332"/>
            </a:lvl7pPr>
            <a:lvl8pPr marL="4261333" indent="0">
              <a:buNone/>
              <a:defRPr sz="1332"/>
            </a:lvl8pPr>
            <a:lvl9pPr marL="4870094" indent="0">
              <a:buNone/>
              <a:defRPr sz="1332"/>
            </a:lvl9pPr>
          </a:lstStyle>
          <a:p>
            <a:pPr lvl="0"/>
            <a:r>
              <a:rPr lang="en-US"/>
              <a:t>Click to edit Master text styles</a:t>
            </a:r>
          </a:p>
        </p:txBody>
      </p:sp>
      <p:sp>
        <p:nvSpPr>
          <p:cNvPr id="5" name="Date Placeholder 4">
            <a:extLst>
              <a:ext uri="{FF2B5EF4-FFF2-40B4-BE49-F238E27FC236}">
                <a16:creationId xmlns:a16="http://schemas.microsoft.com/office/drawing/2014/main" id="{47F0BBCE-FC03-4B23-95A5-59EBC9898157}"/>
              </a:ext>
            </a:extLst>
          </p:cNvPr>
          <p:cNvSpPr>
            <a:spLocks noGrp="1"/>
          </p:cNvSpPr>
          <p:nvPr>
            <p:ph type="dt" sz="half" idx="10"/>
          </p:nvPr>
        </p:nvSpPr>
        <p:spPr/>
        <p:txBody>
          <a:bodyPr/>
          <a:lstStyle/>
          <a:p>
            <a:fld id="{038F75A9-7413-4F0F-8450-C06BCE8A0835}" type="datetime1">
              <a:rPr lang="en-GB" smtClean="0"/>
              <a:t>01/03/2021</a:t>
            </a:fld>
            <a:endParaRPr lang="en-GB" dirty="0"/>
          </a:p>
        </p:txBody>
      </p:sp>
      <p:sp>
        <p:nvSpPr>
          <p:cNvPr id="6" name="Footer Placeholder 5">
            <a:extLst>
              <a:ext uri="{FF2B5EF4-FFF2-40B4-BE49-F238E27FC236}">
                <a16:creationId xmlns:a16="http://schemas.microsoft.com/office/drawing/2014/main" id="{AA74EA9D-CD22-45CE-8B19-C1CA1E16EF6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854E258-4E27-40F9-AA68-B776ED8704DD}"/>
              </a:ext>
            </a:extLst>
          </p:cNvPr>
          <p:cNvSpPr>
            <a:spLocks noGrp="1"/>
          </p:cNvSpPr>
          <p:nvPr>
            <p:ph type="sldNum" sz="quarter" idx="12"/>
          </p:nvPr>
        </p:nvSpPr>
        <p:spPr/>
        <p:txBody>
          <a:bodyPr/>
          <a:lstStyle/>
          <a:p>
            <a:fld id="{022AE7C9-A4A8-4393-983B-462D20E179A8}" type="slidenum">
              <a:rPr lang="en-GB" smtClean="0"/>
              <a:t>‹#›</a:t>
            </a:fld>
            <a:endParaRPr lang="en-GB" dirty="0"/>
          </a:p>
        </p:txBody>
      </p:sp>
    </p:spTree>
    <p:extLst>
      <p:ext uri="{BB962C8B-B14F-4D97-AF65-F5344CB8AC3E}">
        <p14:creationId xmlns:p14="http://schemas.microsoft.com/office/powerpoint/2010/main" val="1426921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00A8A8"/>
                </a:solidFill>
                <a:latin typeface="Lato"/>
                <a:cs typeface="Lato"/>
              </a:defRPr>
            </a:lvl1pPr>
          </a:lstStyle>
          <a:p>
            <a:r>
              <a:rPr lang="en-US"/>
              <a:t>Click to edit Master title style</a:t>
            </a:r>
            <a:endParaRPr/>
          </a:p>
        </p:txBody>
      </p:sp>
      <p:sp>
        <p:nvSpPr>
          <p:cNvPr id="3" name="Holder 3"/>
          <p:cNvSpPr>
            <a:spLocks noGrp="1"/>
          </p:cNvSpPr>
          <p:nvPr>
            <p:ph sz="half" idx="2"/>
          </p:nvPr>
        </p:nvSpPr>
        <p:spPr>
          <a:xfrm>
            <a:off x="812800" y="2100199"/>
            <a:ext cx="7071360" cy="6026658"/>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10887061" y="2782090"/>
            <a:ext cx="3571875" cy="5141595"/>
          </a:xfrm>
          <a:prstGeom prst="rect">
            <a:avLst/>
          </a:prstGeom>
        </p:spPr>
        <p:txBody>
          <a:bodyPr wrap="square" lIns="0" tIns="0" rIns="0" bIns="0">
            <a:spAutoFit/>
          </a:bodyPr>
          <a:lstStyle>
            <a:lvl1pPr>
              <a:defRPr sz="5400" b="1" i="0">
                <a:solidFill>
                  <a:srgbClr val="00A8A8"/>
                </a:solidFill>
                <a:latin typeface="Lato"/>
                <a:cs typeface="Lato"/>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3/1/2021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1328371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78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74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59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8499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3707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459699"/>
            <a:ext cx="16256000" cy="2085047"/>
          </a:xfrm>
          <a:prstGeom prst="rect">
            <a:avLst/>
          </a:prstGeom>
          <a:noFill/>
        </p:spPr>
        <p:txBody>
          <a:bodyPr vert="horz"/>
          <a:lstStyle>
            <a:lvl1pPr algn="ctr">
              <a:defRPr sz="4891" baseline="0">
                <a:solidFill>
                  <a:srgbClr val="FFFFFF"/>
                </a:solidFill>
                <a:latin typeface="Verdana"/>
                <a:cs typeface="Verdana"/>
              </a:defRPr>
            </a:lvl1pPr>
          </a:lstStyle>
          <a:p>
            <a:r>
              <a:rPr lang="en-GB" dirty="0"/>
              <a:t>Section Title</a:t>
            </a:r>
            <a:endParaRPr lang="en-US" dirty="0"/>
          </a:p>
        </p:txBody>
      </p:sp>
      <p:pic>
        <p:nvPicPr>
          <p:cNvPr id="5" name="Picture 4" descr="CEC Two colour 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115052" y="7882500"/>
            <a:ext cx="2484784" cy="753953"/>
          </a:xfrm>
          <a:prstGeom prst="rect">
            <a:avLst/>
          </a:prstGeom>
        </p:spPr>
      </p:pic>
    </p:spTree>
    <p:extLst>
      <p:ext uri="{BB962C8B-B14F-4D97-AF65-F5344CB8AC3E}">
        <p14:creationId xmlns:p14="http://schemas.microsoft.com/office/powerpoint/2010/main" val="2707796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65676"/>
            <a:ext cx="14630400" cy="1521883"/>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988EE4B-4756-484B-8D7B-5D2E7D07F2A3}" type="datetime1">
              <a:rPr lang="en-GB" smtClean="0"/>
              <a:t>01/03/2021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F7BFB0-E1BF-E14A-89AE-E5736828B302}" type="slidenum">
              <a:rPr lang="en-US" smtClean="0"/>
              <a:t>‹#›</a:t>
            </a:fld>
            <a:endParaRPr lang="en-US" dirty="0"/>
          </a:p>
        </p:txBody>
      </p:sp>
    </p:spTree>
    <p:extLst>
      <p:ext uri="{BB962C8B-B14F-4D97-AF65-F5344CB8AC3E}">
        <p14:creationId xmlns:p14="http://schemas.microsoft.com/office/powerpoint/2010/main" val="5823121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882" y="2159"/>
          <a:ext cx="2879" cy="2156"/>
        </p:xfrm>
        <a:graphic>
          <a:graphicData uri="http://schemas.openxmlformats.org/presentationml/2006/ole">
            <mc:AlternateContent xmlns:mc="http://schemas.openxmlformats.org/markup-compatibility/2006">
              <mc:Choice xmlns:v="urn:schemas-microsoft-com:vml" Requires="v">
                <p:oleObj name="think-cell Slide" r:id="rId3" imgW="0" imgH="0" progId="">
                  <p:embed/>
                </p:oleObj>
              </mc:Choice>
              <mc:Fallback>
                <p:oleObj name="think-cell Slide" r:id="rId3" imgW="0" imgH="0" progId="">
                  <p:embed/>
                  <p:pic>
                    <p:nvPicPr>
                      <p:cNvPr id="2" name="Object 1" hidden="1"/>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882" y="2159"/>
                        <a:ext cx="2879" cy="215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 name="Working Draft Text" hidden="1"/>
          <p:cNvSpPr txBox="1">
            <a:spLocks noChangeArrowheads="1"/>
          </p:cNvSpPr>
          <p:nvPr/>
        </p:nvSpPr>
        <p:spPr bwMode="ltGray">
          <a:xfrm>
            <a:off x="1109387" y="1570050"/>
            <a:ext cx="1229504" cy="1880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222" b="1" baseline="0" noProof="0" dirty="0">
                <a:solidFill>
                  <a:schemeClr val="bg1"/>
                </a:solidFill>
                <a:latin typeface="+mn-lt"/>
              </a:rPr>
              <a:t>WORKING DRAFT</a:t>
            </a:r>
          </a:p>
        </p:txBody>
      </p:sp>
      <p:sp>
        <p:nvSpPr>
          <p:cNvPr id="6" name="Working Draft" hidden="1"/>
          <p:cNvSpPr txBox="1">
            <a:spLocks noChangeArrowheads="1"/>
          </p:cNvSpPr>
          <p:nvPr/>
        </p:nvSpPr>
        <p:spPr bwMode="ltGray">
          <a:xfrm>
            <a:off x="1109387" y="1781403"/>
            <a:ext cx="3400931" cy="1880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222" baseline="0" noProof="0" dirty="0">
                <a:solidFill>
                  <a:schemeClr val="bg1"/>
                </a:solidFill>
                <a:latin typeface="+mn-lt"/>
              </a:rPr>
              <a:t>Last Modified 9/13/2015 5:31 PM India Standard Time</a:t>
            </a:r>
          </a:p>
        </p:txBody>
      </p:sp>
      <p:sp>
        <p:nvSpPr>
          <p:cNvPr id="7" name="Printed" hidden="1"/>
          <p:cNvSpPr txBox="1">
            <a:spLocks noChangeArrowheads="1"/>
          </p:cNvSpPr>
          <p:nvPr/>
        </p:nvSpPr>
        <p:spPr bwMode="ltGray">
          <a:xfrm>
            <a:off x="1109387" y="1994914"/>
            <a:ext cx="2895344" cy="1880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GB" sz="1222" baseline="0" noProof="0" dirty="0">
                <a:solidFill>
                  <a:schemeClr val="bg1"/>
                </a:solidFill>
                <a:latin typeface="+mn-lt"/>
              </a:rPr>
              <a:t>Printed 14/07/2015 18:15 GMT Standard Time</a:t>
            </a:r>
            <a:endParaRPr lang="en-US" sz="1222" baseline="0" noProof="0" dirty="0">
              <a:solidFill>
                <a:schemeClr val="bg1"/>
              </a:solidFill>
              <a:latin typeface="+mn-lt"/>
            </a:endParaRPr>
          </a:p>
        </p:txBody>
      </p:sp>
      <p:grpSp>
        <p:nvGrpSpPr>
          <p:cNvPr id="13" name="McK Title Elements" hidden="1"/>
          <p:cNvGrpSpPr/>
          <p:nvPr userDrawn="1"/>
        </p:nvGrpSpPr>
        <p:grpSpPr bwMode="auto">
          <a:xfrm>
            <a:off x="1109387" y="8109805"/>
            <a:ext cx="8953039" cy="515333"/>
            <a:chOff x="537729" y="5004370"/>
            <a:chExt cx="4935538" cy="379333"/>
          </a:xfrm>
        </p:grpSpPr>
        <p:sp>
          <p:nvSpPr>
            <p:cNvPr id="14" name="McK Document type"/>
            <p:cNvSpPr txBox="1">
              <a:spLocks noChangeArrowheads="1"/>
            </p:cNvSpPr>
            <p:nvPr/>
          </p:nvSpPr>
          <p:spPr bwMode="auto">
            <a:xfrm>
              <a:off x="537729" y="5004370"/>
              <a:ext cx="4935538" cy="184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30" b="0" baseline="0" noProof="0" dirty="0">
                  <a:solidFill>
                    <a:schemeClr val="bg1"/>
                  </a:solidFill>
                  <a:latin typeface="+mn-lt"/>
                </a:rPr>
                <a:t>Document type</a:t>
              </a:r>
            </a:p>
          </p:txBody>
        </p:sp>
        <p:sp>
          <p:nvSpPr>
            <p:cNvPr id="15" name="McK Date"/>
            <p:cNvSpPr txBox="1">
              <a:spLocks noChangeArrowheads="1"/>
            </p:cNvSpPr>
            <p:nvPr/>
          </p:nvSpPr>
          <p:spPr bwMode="auto">
            <a:xfrm>
              <a:off x="537729" y="5199063"/>
              <a:ext cx="4935538" cy="184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630" b="0" baseline="0" noProof="0" dirty="0">
                  <a:solidFill>
                    <a:schemeClr val="bg1"/>
                  </a:solidFill>
                  <a:latin typeface="+mn-lt"/>
                </a:rPr>
                <a:t>Date</a:t>
              </a:r>
            </a:p>
          </p:txBody>
        </p:sp>
      </p:grpSp>
      <p:sp>
        <p:nvSpPr>
          <p:cNvPr id="16" name="Title 15"/>
          <p:cNvSpPr>
            <a:spLocks noGrp="1"/>
          </p:cNvSpPr>
          <p:nvPr>
            <p:ph type="title" hasCustomPrompt="1"/>
          </p:nvPr>
        </p:nvSpPr>
        <p:spPr>
          <a:xfrm>
            <a:off x="0" y="3189750"/>
            <a:ext cx="16256000" cy="1026472"/>
          </a:xfrm>
          <a:prstGeom prst="rect">
            <a:avLst/>
          </a:prstGeom>
        </p:spPr>
        <p:txBody>
          <a:bodyPr vert="horz"/>
          <a:lstStyle>
            <a:lvl1pPr algn="ctr">
              <a:defRPr sz="5434" b="1" i="0" baseline="0">
                <a:solidFill>
                  <a:srgbClr val="FFFFFF"/>
                </a:solidFill>
                <a:latin typeface="Verdana"/>
                <a:cs typeface="Verdana"/>
              </a:defRPr>
            </a:lvl1pPr>
          </a:lstStyle>
          <a:p>
            <a:r>
              <a:rPr lang="en-GB" dirty="0"/>
              <a:t>POWERPOINT TITLE</a:t>
            </a:r>
            <a:endParaRPr lang="en-US" dirty="0"/>
          </a:p>
        </p:txBody>
      </p:sp>
      <p:sp>
        <p:nvSpPr>
          <p:cNvPr id="18" name="Content Placeholder 17"/>
          <p:cNvSpPr>
            <a:spLocks noGrp="1"/>
          </p:cNvSpPr>
          <p:nvPr>
            <p:ph sz="quarter" idx="10" hasCustomPrompt="1"/>
          </p:nvPr>
        </p:nvSpPr>
        <p:spPr>
          <a:xfrm>
            <a:off x="0" y="4206503"/>
            <a:ext cx="16256000" cy="978434"/>
          </a:xfrm>
          <a:prstGeom prst="rect">
            <a:avLst/>
          </a:prstGeom>
        </p:spPr>
        <p:txBody>
          <a:bodyPr vert="horz"/>
          <a:lstStyle>
            <a:lvl1pPr algn="ctr">
              <a:defRPr sz="3261" baseline="0">
                <a:solidFill>
                  <a:srgbClr val="FFFFFF"/>
                </a:solidFill>
                <a:latin typeface="Verdana"/>
                <a:cs typeface="Verdana"/>
              </a:defRPr>
            </a:lvl1pPr>
          </a:lstStyle>
          <a:p>
            <a:pPr lvl="0"/>
            <a:r>
              <a:rPr lang="en-GB" dirty="0" err="1"/>
              <a:t>Powerpoint</a:t>
            </a:r>
            <a:r>
              <a:rPr lang="en-GB" dirty="0"/>
              <a:t> Sub-title</a:t>
            </a:r>
            <a:endParaRPr lang="en-US" dirty="0"/>
          </a:p>
        </p:txBody>
      </p:sp>
      <p:pic>
        <p:nvPicPr>
          <p:cNvPr id="12" name="Picture 11" descr="A picture containing drawing&#10;&#10;Description automatically generated">
            <a:extLst>
              <a:ext uri="{FF2B5EF4-FFF2-40B4-BE49-F238E27FC236}">
                <a16:creationId xmlns:a16="http://schemas.microsoft.com/office/drawing/2014/main" id="{C57433E5-6F27-5147-967D-46845DC4E9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4466" y="7587662"/>
            <a:ext cx="2375036" cy="962503"/>
          </a:xfrm>
          <a:prstGeom prst="rect">
            <a:avLst/>
          </a:prstGeom>
        </p:spPr>
      </p:pic>
    </p:spTree>
    <p:extLst>
      <p:ext uri="{BB962C8B-B14F-4D97-AF65-F5344CB8AC3E}">
        <p14:creationId xmlns:p14="http://schemas.microsoft.com/office/powerpoint/2010/main" val="3928223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459699"/>
            <a:ext cx="16256000" cy="2085047"/>
          </a:xfrm>
          <a:prstGeom prst="rect">
            <a:avLst/>
          </a:prstGeom>
          <a:noFill/>
        </p:spPr>
        <p:txBody>
          <a:bodyPr vert="horz"/>
          <a:lstStyle>
            <a:lvl1pPr algn="ctr">
              <a:defRPr sz="4891" baseline="0">
                <a:solidFill>
                  <a:srgbClr val="FFFFFF"/>
                </a:solidFill>
                <a:latin typeface="Verdana"/>
                <a:cs typeface="Verdana"/>
              </a:defRPr>
            </a:lvl1pPr>
          </a:lstStyle>
          <a:p>
            <a:r>
              <a:rPr lang="en-GB" dirty="0"/>
              <a:t>Section Title</a:t>
            </a:r>
            <a:endParaRPr lang="en-US" dirty="0"/>
          </a:p>
        </p:txBody>
      </p:sp>
      <p:pic>
        <p:nvPicPr>
          <p:cNvPr id="4" name="Picture 3" descr="A picture containing drawing&#10;&#10;Description automatically generated">
            <a:extLst>
              <a:ext uri="{FF2B5EF4-FFF2-40B4-BE49-F238E27FC236}">
                <a16:creationId xmlns:a16="http://schemas.microsoft.com/office/drawing/2014/main" id="{B10AAD04-5E19-D74F-B34B-642FF24B71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44466" y="7587662"/>
            <a:ext cx="2375036" cy="962503"/>
          </a:xfrm>
          <a:prstGeom prst="rect">
            <a:avLst/>
          </a:prstGeom>
        </p:spPr>
      </p:pic>
    </p:spTree>
    <p:extLst>
      <p:ext uri="{BB962C8B-B14F-4D97-AF65-F5344CB8AC3E}">
        <p14:creationId xmlns:p14="http://schemas.microsoft.com/office/powerpoint/2010/main" val="2203600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at we do">
    <p:bg>
      <p:bgRef idx="1001">
        <a:schemeClr val="bg1"/>
      </p:bgRef>
    </p:bg>
    <p:spTree>
      <p:nvGrpSpPr>
        <p:cNvPr id="1" name=""/>
        <p:cNvGrpSpPr/>
        <p:nvPr/>
      </p:nvGrpSpPr>
      <p:grpSpPr>
        <a:xfrm>
          <a:off x="0" y="0"/>
          <a:ext cx="0" cy="0"/>
          <a:chOff x="0" y="0"/>
          <a:chExt cx="0" cy="0"/>
        </a:xfrm>
      </p:grpSpPr>
      <p:pic>
        <p:nvPicPr>
          <p:cNvPr id="3" name="Picture 2" descr="yp with go-cart - greenpower.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8383" t="12346" r="15583" b="13240"/>
          <a:stretch/>
        </p:blipFill>
        <p:spPr>
          <a:xfrm>
            <a:off x="0" y="1"/>
            <a:ext cx="16256000" cy="9131300"/>
          </a:xfrm>
          <a:prstGeom prst="rect">
            <a:avLst/>
          </a:prstGeom>
        </p:spPr>
      </p:pic>
      <p:sp>
        <p:nvSpPr>
          <p:cNvPr id="2" name="Title 1"/>
          <p:cNvSpPr>
            <a:spLocks noGrp="1"/>
          </p:cNvSpPr>
          <p:nvPr>
            <p:ph type="title" hasCustomPrompt="1"/>
          </p:nvPr>
        </p:nvSpPr>
        <p:spPr>
          <a:xfrm>
            <a:off x="905059" y="542209"/>
            <a:ext cx="10728997" cy="1380168"/>
          </a:xfrm>
          <a:prstGeom prst="rect">
            <a:avLst/>
          </a:prstGeom>
          <a:solidFill>
            <a:srgbClr val="FFFFFF"/>
          </a:solidFill>
        </p:spPr>
        <p:txBody>
          <a:bodyPr vert="horz"/>
          <a:lstStyle>
            <a:lvl1pPr algn="l">
              <a:lnSpc>
                <a:spcPct val="100000"/>
              </a:lnSpc>
              <a:defRPr sz="3804" baseline="0">
                <a:solidFill>
                  <a:schemeClr val="tx2"/>
                </a:solidFill>
              </a:defRPr>
            </a:lvl1pPr>
          </a:lstStyle>
          <a:p>
            <a:r>
              <a:rPr lang="en-GB" dirty="0"/>
              <a:t>We inspire and prepare young people for the fast-changing world of work</a:t>
            </a:r>
            <a:endParaRPr lang="en-US" dirty="0"/>
          </a:p>
        </p:txBody>
      </p:sp>
      <p:pic>
        <p:nvPicPr>
          <p:cNvPr id="6" name="Picture 5" descr="CEC logo.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3097132" y="7891580"/>
            <a:ext cx="2546848" cy="782512"/>
          </a:xfrm>
          <a:prstGeom prst="rect">
            <a:avLst/>
          </a:prstGeom>
        </p:spPr>
      </p:pic>
    </p:spTree>
    <p:extLst>
      <p:ext uri="{BB962C8B-B14F-4D97-AF65-F5344CB8AC3E}">
        <p14:creationId xmlns:p14="http://schemas.microsoft.com/office/powerpoint/2010/main" val="423268895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00A8A8"/>
                </a:solidFill>
                <a:latin typeface="Lato"/>
                <a:cs typeface="Lato"/>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3/1/2021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752731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Layout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080" y="366632"/>
            <a:ext cx="13520680" cy="1520447"/>
          </a:xfrm>
          <a:prstGeom prst="rect">
            <a:avLst/>
          </a:prstGeom>
        </p:spPr>
        <p:txBody>
          <a:bodyPr vert="horz"/>
          <a:lstStyle>
            <a:lvl1pPr>
              <a:defRPr sz="3804">
                <a:solidFill>
                  <a:schemeClr val="tx2"/>
                </a:solidFill>
                <a:latin typeface="Verdana"/>
                <a:cs typeface="Verdana"/>
              </a:defRPr>
            </a:lvl1pPr>
          </a:lstStyle>
          <a:p>
            <a:r>
              <a:rPr lang="en-US" dirty="0"/>
              <a:t>SLIDE HEADER</a:t>
            </a:r>
          </a:p>
        </p:txBody>
      </p:sp>
      <p:sp>
        <p:nvSpPr>
          <p:cNvPr id="4" name="Content Placeholder 3"/>
          <p:cNvSpPr>
            <a:spLocks noGrp="1"/>
          </p:cNvSpPr>
          <p:nvPr>
            <p:ph sz="quarter" idx="10"/>
          </p:nvPr>
        </p:nvSpPr>
        <p:spPr>
          <a:xfrm>
            <a:off x="800561" y="2408990"/>
            <a:ext cx="14660637" cy="5674861"/>
          </a:xfrm>
          <a:prstGeom prst="rect">
            <a:avLst/>
          </a:prstGeom>
        </p:spPr>
        <p:txBody>
          <a:bodyPr vert="horz"/>
          <a:lstStyle>
            <a:lvl1pPr>
              <a:defRPr sz="2173" b="0" i="0">
                <a:latin typeface="Verdana"/>
                <a:cs typeface="Verdana"/>
              </a:defRPr>
            </a:lvl1pPr>
            <a:lvl2pPr>
              <a:defRPr sz="2173" b="0" i="0">
                <a:latin typeface="Verdana"/>
                <a:cs typeface="Verdana"/>
              </a:defRPr>
            </a:lvl2pPr>
            <a:lvl3pPr>
              <a:defRPr sz="2173" b="0" i="0">
                <a:latin typeface="Verdana"/>
                <a:cs typeface="Verdana"/>
              </a:defRPr>
            </a:lvl3pPr>
            <a:lvl4pPr>
              <a:defRPr sz="2173" b="0" i="0">
                <a:latin typeface="Verdana"/>
                <a:cs typeface="Verdana"/>
              </a:defRPr>
            </a:lvl4pPr>
            <a:lvl5pPr>
              <a:defRPr sz="2173" b="0" i="0">
                <a:latin typeface="Verdana"/>
                <a:cs typeface="Verdana"/>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p:cNvSpPr>
            <a:spLocks noGrp="1"/>
          </p:cNvSpPr>
          <p:nvPr>
            <p:ph sz="quarter" idx="11" hasCustomPrompt="1"/>
          </p:nvPr>
        </p:nvSpPr>
        <p:spPr>
          <a:xfrm>
            <a:off x="800563" y="1900020"/>
            <a:ext cx="14672156" cy="498188"/>
          </a:xfrm>
          <a:prstGeom prst="rect">
            <a:avLst/>
          </a:prstGeom>
        </p:spPr>
        <p:txBody>
          <a:bodyPr vert="horz"/>
          <a:lstStyle>
            <a:lvl1pPr>
              <a:defRPr b="1">
                <a:solidFill>
                  <a:schemeClr val="tx2"/>
                </a:solidFill>
                <a:latin typeface="Verdana"/>
                <a:cs typeface="Verdana"/>
              </a:defRPr>
            </a:lvl1pPr>
          </a:lstStyle>
          <a:p>
            <a:pPr lvl="0"/>
            <a:r>
              <a:rPr lang="en-GB" dirty="0"/>
              <a:t>SUB HEADER</a:t>
            </a:r>
            <a:endParaRPr lang="en-US" dirty="0"/>
          </a:p>
        </p:txBody>
      </p:sp>
      <p:pic>
        <p:nvPicPr>
          <p:cNvPr id="8" name="Picture 7" descr="CEC logo.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3097132" y="7891580"/>
            <a:ext cx="2546848" cy="782512"/>
          </a:xfrm>
          <a:prstGeom prst="rect">
            <a:avLst/>
          </a:prstGeom>
        </p:spPr>
      </p:pic>
      <p:sp>
        <p:nvSpPr>
          <p:cNvPr id="5" name="Slide Number Placeholder 4"/>
          <p:cNvSpPr>
            <a:spLocks noGrp="1"/>
          </p:cNvSpPr>
          <p:nvPr>
            <p:ph type="sldNum" sz="quarter" idx="12"/>
          </p:nvPr>
        </p:nvSpPr>
        <p:spPr/>
        <p:txBody>
          <a:bodyPr/>
          <a:lstStyle/>
          <a:p>
            <a:fld id="{441D33D1-402E-274F-A193-8D48E8DE5F33}" type="slidenum">
              <a:rPr lang="en-US" smtClean="0"/>
              <a:pPr/>
              <a:t>‹#›</a:t>
            </a:fld>
            <a:endParaRPr lang="en-US" dirty="0"/>
          </a:p>
        </p:txBody>
      </p:sp>
    </p:spTree>
    <p:extLst>
      <p:ext uri="{BB962C8B-B14F-4D97-AF65-F5344CB8AC3E}">
        <p14:creationId xmlns:p14="http://schemas.microsoft.com/office/powerpoint/2010/main" val="990820053"/>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 point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080" y="366632"/>
            <a:ext cx="14631840" cy="1520447"/>
          </a:xfrm>
          <a:prstGeom prst="rect">
            <a:avLst/>
          </a:prstGeom>
        </p:spPr>
        <p:txBody>
          <a:bodyPr vert="horz"/>
          <a:lstStyle>
            <a:lvl1pPr>
              <a:defRPr sz="3804">
                <a:solidFill>
                  <a:schemeClr val="tx2"/>
                </a:solidFill>
                <a:latin typeface="Verdana"/>
                <a:cs typeface="Verdana"/>
              </a:defRPr>
            </a:lvl1pPr>
          </a:lstStyle>
          <a:p>
            <a:r>
              <a:rPr lang="en-US" dirty="0"/>
              <a:t>SLIDE HEADER</a:t>
            </a:r>
          </a:p>
        </p:txBody>
      </p:sp>
      <p:sp>
        <p:nvSpPr>
          <p:cNvPr id="4" name="Content Placeholder 3"/>
          <p:cNvSpPr>
            <a:spLocks noGrp="1"/>
          </p:cNvSpPr>
          <p:nvPr>
            <p:ph sz="quarter" idx="10" hasCustomPrompt="1"/>
          </p:nvPr>
        </p:nvSpPr>
        <p:spPr>
          <a:xfrm>
            <a:off x="800562" y="2408990"/>
            <a:ext cx="6862365" cy="5674861"/>
          </a:xfrm>
          <a:prstGeom prst="rect">
            <a:avLst/>
          </a:prstGeom>
        </p:spPr>
        <p:txBody>
          <a:bodyPr vert="horz"/>
          <a:lstStyle>
            <a:lvl1pPr>
              <a:defRPr sz="2173" b="0" i="0" baseline="0">
                <a:latin typeface="Verdana"/>
                <a:cs typeface="Verdana"/>
              </a:defRPr>
            </a:lvl1pPr>
            <a:lvl2pPr>
              <a:defRPr sz="2173" b="0" i="0">
                <a:latin typeface="Verdana"/>
                <a:cs typeface="Verdana"/>
              </a:defRPr>
            </a:lvl2pPr>
            <a:lvl3pPr>
              <a:defRPr sz="2173" b="0" i="0">
                <a:latin typeface="Verdana"/>
                <a:cs typeface="Verdana"/>
              </a:defRPr>
            </a:lvl3pPr>
            <a:lvl4pPr>
              <a:defRPr sz="2173" b="0" i="0">
                <a:latin typeface="Verdana"/>
                <a:cs typeface="Verdana"/>
              </a:defRPr>
            </a:lvl4pPr>
            <a:lvl5pPr>
              <a:defRPr sz="2173" b="0" i="0">
                <a:latin typeface="Verdana"/>
                <a:cs typeface="Verdana"/>
              </a:defRPr>
            </a:lvl5pPr>
          </a:lstStyle>
          <a:p>
            <a:pPr lvl="0"/>
            <a:r>
              <a:rPr lang="en-GB" dirty="0"/>
              <a:t>Text</a:t>
            </a:r>
          </a:p>
          <a:p>
            <a:pPr lvl="1"/>
            <a:r>
              <a:rPr lang="en-GB" dirty="0"/>
              <a:t>Bullet point 1</a:t>
            </a:r>
          </a:p>
          <a:p>
            <a:pPr lvl="1"/>
            <a:r>
              <a:rPr lang="en-GB" dirty="0"/>
              <a:t>Bullet point 2</a:t>
            </a:r>
          </a:p>
          <a:p>
            <a:pPr lvl="1"/>
            <a:r>
              <a:rPr lang="en-GB" dirty="0"/>
              <a:t>Bullet point 3</a:t>
            </a:r>
          </a:p>
          <a:p>
            <a:pPr lvl="1"/>
            <a:r>
              <a:rPr lang="en-GB" dirty="0"/>
              <a:t>Bullet point 4</a:t>
            </a:r>
            <a:endParaRPr lang="en-US" dirty="0"/>
          </a:p>
        </p:txBody>
      </p:sp>
      <p:sp>
        <p:nvSpPr>
          <p:cNvPr id="6" name="Content Placeholder 5"/>
          <p:cNvSpPr>
            <a:spLocks noGrp="1"/>
          </p:cNvSpPr>
          <p:nvPr>
            <p:ph sz="quarter" idx="11" hasCustomPrompt="1"/>
          </p:nvPr>
        </p:nvSpPr>
        <p:spPr>
          <a:xfrm>
            <a:off x="800563" y="1900020"/>
            <a:ext cx="14672156" cy="498188"/>
          </a:xfrm>
          <a:prstGeom prst="rect">
            <a:avLst/>
          </a:prstGeom>
        </p:spPr>
        <p:txBody>
          <a:bodyPr vert="horz"/>
          <a:lstStyle>
            <a:lvl1pPr>
              <a:defRPr b="1">
                <a:solidFill>
                  <a:schemeClr val="tx2"/>
                </a:solidFill>
                <a:latin typeface="Verdana"/>
                <a:cs typeface="Verdana"/>
              </a:defRPr>
            </a:lvl1pPr>
          </a:lstStyle>
          <a:p>
            <a:pPr lvl="0"/>
            <a:r>
              <a:rPr lang="en-GB" dirty="0"/>
              <a:t>SUB HEADER</a:t>
            </a:r>
            <a:endParaRPr lang="en-US" dirty="0"/>
          </a:p>
        </p:txBody>
      </p:sp>
      <p:pic>
        <p:nvPicPr>
          <p:cNvPr id="8" name="Picture 7" descr="CEC logo.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3097132" y="7891580"/>
            <a:ext cx="2546848" cy="782512"/>
          </a:xfrm>
          <a:prstGeom prst="rect">
            <a:avLst/>
          </a:prstGeom>
        </p:spPr>
      </p:pic>
      <p:sp>
        <p:nvSpPr>
          <p:cNvPr id="9" name="Content Placeholder 3"/>
          <p:cNvSpPr>
            <a:spLocks noGrp="1"/>
          </p:cNvSpPr>
          <p:nvPr>
            <p:ph sz="quarter" idx="12" hasCustomPrompt="1"/>
          </p:nvPr>
        </p:nvSpPr>
        <p:spPr>
          <a:xfrm>
            <a:off x="8604423" y="2422286"/>
            <a:ext cx="6862365" cy="6004143"/>
          </a:xfrm>
          <a:prstGeom prst="rect">
            <a:avLst/>
          </a:prstGeom>
        </p:spPr>
        <p:txBody>
          <a:bodyPr vert="horz"/>
          <a:lstStyle>
            <a:lvl1pPr>
              <a:defRPr sz="2173" b="0" i="0" baseline="0">
                <a:latin typeface="Verdana"/>
                <a:cs typeface="Verdana"/>
              </a:defRPr>
            </a:lvl1pPr>
            <a:lvl2pPr>
              <a:defRPr sz="2173" b="0" i="0">
                <a:latin typeface="Verdana"/>
                <a:cs typeface="Verdana"/>
              </a:defRPr>
            </a:lvl2pPr>
            <a:lvl3pPr>
              <a:defRPr sz="2173" b="0" i="0">
                <a:latin typeface="Verdana"/>
                <a:cs typeface="Verdana"/>
              </a:defRPr>
            </a:lvl3pPr>
            <a:lvl4pPr>
              <a:defRPr sz="2173" b="0" i="0">
                <a:latin typeface="Verdana"/>
                <a:cs typeface="Verdana"/>
              </a:defRPr>
            </a:lvl4pPr>
            <a:lvl5pPr>
              <a:defRPr sz="2173" b="0" i="0">
                <a:latin typeface="Verdana"/>
                <a:cs typeface="Verdana"/>
              </a:defRPr>
            </a:lvl5pPr>
          </a:lstStyle>
          <a:p>
            <a:pPr lvl="0"/>
            <a:r>
              <a:rPr lang="en-GB" dirty="0"/>
              <a:t>Text</a:t>
            </a:r>
          </a:p>
          <a:p>
            <a:pPr lvl="1"/>
            <a:r>
              <a:rPr lang="en-GB" dirty="0"/>
              <a:t>Bullet point 1</a:t>
            </a:r>
          </a:p>
          <a:p>
            <a:pPr lvl="1"/>
            <a:r>
              <a:rPr lang="en-GB" dirty="0"/>
              <a:t>Bullet point 2</a:t>
            </a:r>
          </a:p>
          <a:p>
            <a:pPr lvl="1"/>
            <a:r>
              <a:rPr lang="en-GB" dirty="0"/>
              <a:t>Bullet point 3</a:t>
            </a:r>
          </a:p>
          <a:p>
            <a:pPr lvl="1"/>
            <a:r>
              <a:rPr lang="en-GB" dirty="0"/>
              <a:t>Bullet point 4</a:t>
            </a:r>
            <a:endParaRPr lang="en-US" dirty="0"/>
          </a:p>
        </p:txBody>
      </p:sp>
      <p:sp>
        <p:nvSpPr>
          <p:cNvPr id="5" name="Slide Number Placeholder 4"/>
          <p:cNvSpPr>
            <a:spLocks noGrp="1"/>
          </p:cNvSpPr>
          <p:nvPr>
            <p:ph type="sldNum" sz="quarter" idx="13"/>
          </p:nvPr>
        </p:nvSpPr>
        <p:spPr/>
        <p:txBody>
          <a:bodyPr/>
          <a:lstStyle/>
          <a:p>
            <a:fld id="{441D33D1-402E-274F-A193-8D48E8DE5F33}" type="slidenum">
              <a:rPr lang="en-US" smtClean="0"/>
              <a:pPr/>
              <a:t>‹#›</a:t>
            </a:fld>
            <a:endParaRPr lang="en-US" dirty="0"/>
          </a:p>
        </p:txBody>
      </p:sp>
    </p:spTree>
    <p:extLst>
      <p:ext uri="{BB962C8B-B14F-4D97-AF65-F5344CB8AC3E}">
        <p14:creationId xmlns:p14="http://schemas.microsoft.com/office/powerpoint/2010/main" val="91206611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080" y="366632"/>
            <a:ext cx="14631840" cy="1520447"/>
          </a:xfrm>
          <a:prstGeom prst="rect">
            <a:avLst/>
          </a:prstGeom>
        </p:spPr>
        <p:txBody>
          <a:bodyPr vert="horz"/>
          <a:lstStyle>
            <a:lvl1pPr>
              <a:defRPr sz="3804" baseline="0">
                <a:latin typeface="Verdana"/>
                <a:cs typeface="Verdana"/>
              </a:defRPr>
            </a:lvl1pPr>
          </a:lstStyle>
          <a:p>
            <a:r>
              <a:rPr lang="en-GB" dirty="0"/>
              <a:t>SLIDE HEADER</a:t>
            </a:r>
            <a:endParaRPr lang="en-US" dirty="0"/>
          </a:p>
        </p:txBody>
      </p:sp>
      <p:sp>
        <p:nvSpPr>
          <p:cNvPr id="4" name="Content Placeholder 3"/>
          <p:cNvSpPr>
            <a:spLocks noGrp="1"/>
          </p:cNvSpPr>
          <p:nvPr>
            <p:ph sz="quarter" idx="10" hasCustomPrompt="1"/>
          </p:nvPr>
        </p:nvSpPr>
        <p:spPr>
          <a:xfrm>
            <a:off x="812082" y="1900021"/>
            <a:ext cx="7331757" cy="6196154"/>
          </a:xfrm>
          <a:prstGeom prst="rect">
            <a:avLst/>
          </a:prstGeom>
        </p:spPr>
        <p:txBody>
          <a:bodyPr vert="horz"/>
          <a:lstStyle>
            <a:lvl1pPr>
              <a:defRPr sz="2173">
                <a:latin typeface="Verdana"/>
                <a:cs typeface="Verdana"/>
              </a:defRPr>
            </a:lvl1pPr>
            <a:lvl2pPr>
              <a:defRPr sz="2173">
                <a:latin typeface="Verdana"/>
                <a:cs typeface="Verdana"/>
              </a:defRPr>
            </a:lvl2pPr>
          </a:lstStyle>
          <a:p>
            <a:pPr lvl="0"/>
            <a:r>
              <a:rPr lang="en-GB" dirty="0"/>
              <a:t>Text</a:t>
            </a:r>
          </a:p>
          <a:p>
            <a:pPr lvl="1"/>
            <a:r>
              <a:rPr lang="en-GB" dirty="0"/>
              <a:t>Bullet point 1</a:t>
            </a:r>
          </a:p>
          <a:p>
            <a:pPr lvl="1"/>
            <a:r>
              <a:rPr lang="en-GB" dirty="0"/>
              <a:t>Bullet point 2</a:t>
            </a:r>
          </a:p>
          <a:p>
            <a:pPr lvl="1"/>
            <a:r>
              <a:rPr lang="en-GB" dirty="0"/>
              <a:t>Bullet point 3</a:t>
            </a:r>
          </a:p>
          <a:p>
            <a:pPr lvl="1"/>
            <a:r>
              <a:rPr lang="en-GB" dirty="0"/>
              <a:t>Bullet point 4</a:t>
            </a:r>
            <a:endParaRPr lang="en-US" dirty="0"/>
          </a:p>
        </p:txBody>
      </p:sp>
      <p:sp>
        <p:nvSpPr>
          <p:cNvPr id="6" name="Picture Placeholder 5"/>
          <p:cNvSpPr>
            <a:spLocks noGrp="1"/>
          </p:cNvSpPr>
          <p:nvPr>
            <p:ph type="pic" sz="quarter" idx="11" hasCustomPrompt="1"/>
          </p:nvPr>
        </p:nvSpPr>
        <p:spPr>
          <a:xfrm>
            <a:off x="8155358" y="1900020"/>
            <a:ext cx="7305841" cy="5469100"/>
          </a:xfrm>
          <a:prstGeom prst="rect">
            <a:avLst/>
          </a:prstGeom>
        </p:spPr>
        <p:txBody>
          <a:bodyPr vert="horz"/>
          <a:lstStyle>
            <a:lvl1pPr>
              <a:defRPr baseline="0"/>
            </a:lvl1pPr>
          </a:lstStyle>
          <a:p>
            <a:r>
              <a:rPr lang="en-US" dirty="0"/>
              <a:t>Insert image</a:t>
            </a:r>
          </a:p>
        </p:txBody>
      </p:sp>
      <p:pic>
        <p:nvPicPr>
          <p:cNvPr id="5" name="Picture 4" descr="CEC logo.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3097132" y="7891580"/>
            <a:ext cx="2546848" cy="782512"/>
          </a:xfrm>
          <a:prstGeom prst="rect">
            <a:avLst/>
          </a:prstGeom>
        </p:spPr>
      </p:pic>
      <p:sp>
        <p:nvSpPr>
          <p:cNvPr id="7" name="Slide Number Placeholder 6"/>
          <p:cNvSpPr>
            <a:spLocks noGrp="1"/>
          </p:cNvSpPr>
          <p:nvPr>
            <p:ph type="sldNum" sz="quarter" idx="12"/>
          </p:nvPr>
        </p:nvSpPr>
        <p:spPr/>
        <p:txBody>
          <a:bodyPr/>
          <a:lstStyle/>
          <a:p>
            <a:fld id="{441D33D1-402E-274F-A193-8D48E8DE5F33}" type="slidenum">
              <a:rPr lang="en-US" smtClean="0"/>
              <a:pPr/>
              <a:t>‹#›</a:t>
            </a:fld>
            <a:endParaRPr lang="en-US" dirty="0"/>
          </a:p>
        </p:txBody>
      </p:sp>
    </p:spTree>
    <p:extLst>
      <p:ext uri="{BB962C8B-B14F-4D97-AF65-F5344CB8AC3E}">
        <p14:creationId xmlns:p14="http://schemas.microsoft.com/office/powerpoint/2010/main" val="359839584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bi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080" y="366634"/>
            <a:ext cx="14631840" cy="976568"/>
          </a:xfrm>
          <a:prstGeom prst="rect">
            <a:avLst/>
          </a:prstGeom>
        </p:spPr>
        <p:txBody>
          <a:bodyPr vert="horz"/>
          <a:lstStyle>
            <a:lvl1pPr>
              <a:defRPr sz="3804" b="1">
                <a:latin typeface="Verdana"/>
                <a:cs typeface="Verdana"/>
              </a:defRPr>
            </a:lvl1pPr>
          </a:lstStyle>
          <a:p>
            <a:r>
              <a:rPr lang="en-GB" dirty="0"/>
              <a:t>TEAM</a:t>
            </a:r>
            <a:endParaRPr lang="en-US" dirty="0"/>
          </a:p>
        </p:txBody>
      </p:sp>
      <p:sp>
        <p:nvSpPr>
          <p:cNvPr id="3" name="Slide Number Placeholder 2"/>
          <p:cNvSpPr>
            <a:spLocks noGrp="1"/>
          </p:cNvSpPr>
          <p:nvPr>
            <p:ph type="sldNum" sz="quarter" idx="10"/>
          </p:nvPr>
        </p:nvSpPr>
        <p:spPr/>
        <p:txBody>
          <a:bodyPr/>
          <a:lstStyle/>
          <a:p>
            <a:fld id="{441D33D1-402E-274F-A193-8D48E8DE5F33}" type="slidenum">
              <a:rPr lang="en-US" smtClean="0"/>
              <a:pPr/>
              <a:t>‹#›</a:t>
            </a:fld>
            <a:endParaRPr lang="en-US" dirty="0"/>
          </a:p>
        </p:txBody>
      </p:sp>
      <p:sp>
        <p:nvSpPr>
          <p:cNvPr id="5" name="Content Placeholder 4"/>
          <p:cNvSpPr>
            <a:spLocks noGrp="1"/>
          </p:cNvSpPr>
          <p:nvPr>
            <p:ph sz="quarter" idx="11" hasCustomPrompt="1"/>
          </p:nvPr>
        </p:nvSpPr>
        <p:spPr>
          <a:xfrm>
            <a:off x="805501" y="3758502"/>
            <a:ext cx="4509632" cy="825636"/>
          </a:xfrm>
          <a:prstGeom prst="rect">
            <a:avLst/>
          </a:prstGeom>
        </p:spPr>
        <p:txBody>
          <a:bodyPr vert="horz"/>
          <a:lstStyle>
            <a:lvl1pPr>
              <a:defRPr sz="1901" b="1" baseline="0">
                <a:latin typeface="Verdana"/>
                <a:cs typeface="Verdana"/>
              </a:defRPr>
            </a:lvl1pPr>
          </a:lstStyle>
          <a:p>
            <a:pPr lvl="0"/>
            <a:r>
              <a:rPr lang="en-GB" dirty="0"/>
              <a:t>Name and </a:t>
            </a:r>
            <a:r>
              <a:rPr lang="en-US" dirty="0"/>
              <a:t>Job title</a:t>
            </a:r>
            <a:endParaRPr lang="en-GB" dirty="0"/>
          </a:p>
        </p:txBody>
      </p:sp>
      <p:pic>
        <p:nvPicPr>
          <p:cNvPr id="10" name="Picture 9" descr="CEC logo.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3097132" y="7891580"/>
            <a:ext cx="2546848" cy="782512"/>
          </a:xfrm>
          <a:prstGeom prst="rect">
            <a:avLst/>
          </a:prstGeom>
        </p:spPr>
      </p:pic>
      <p:sp>
        <p:nvSpPr>
          <p:cNvPr id="11" name="Content Placeholder 4"/>
          <p:cNvSpPr>
            <a:spLocks noGrp="1"/>
          </p:cNvSpPr>
          <p:nvPr>
            <p:ph sz="quarter" idx="12" hasCustomPrompt="1"/>
          </p:nvPr>
        </p:nvSpPr>
        <p:spPr>
          <a:xfrm>
            <a:off x="5870511" y="3768374"/>
            <a:ext cx="4509632" cy="815764"/>
          </a:xfrm>
          <a:prstGeom prst="rect">
            <a:avLst/>
          </a:prstGeom>
        </p:spPr>
        <p:txBody>
          <a:bodyPr vert="horz"/>
          <a:lstStyle>
            <a:lvl1pPr>
              <a:defRPr sz="1901" b="1" baseline="0">
                <a:latin typeface="Verdana"/>
                <a:cs typeface="Verdana"/>
              </a:defRPr>
            </a:lvl1pPr>
          </a:lstStyle>
          <a:p>
            <a:pPr lvl="0"/>
            <a:r>
              <a:rPr lang="en-GB" dirty="0"/>
              <a:t>Name and </a:t>
            </a:r>
            <a:r>
              <a:rPr lang="en-US" dirty="0"/>
              <a:t>Job title</a:t>
            </a:r>
            <a:endParaRPr lang="en-GB" dirty="0"/>
          </a:p>
        </p:txBody>
      </p:sp>
      <p:sp>
        <p:nvSpPr>
          <p:cNvPr id="12" name="Content Placeholder 4"/>
          <p:cNvSpPr>
            <a:spLocks noGrp="1"/>
          </p:cNvSpPr>
          <p:nvPr>
            <p:ph sz="quarter" idx="13" hasCustomPrompt="1"/>
          </p:nvPr>
        </p:nvSpPr>
        <p:spPr>
          <a:xfrm>
            <a:off x="10938813" y="3768374"/>
            <a:ext cx="4509632" cy="815764"/>
          </a:xfrm>
          <a:prstGeom prst="rect">
            <a:avLst/>
          </a:prstGeom>
        </p:spPr>
        <p:txBody>
          <a:bodyPr vert="horz"/>
          <a:lstStyle>
            <a:lvl1pPr>
              <a:defRPr sz="1901" b="1" baseline="0">
                <a:latin typeface="Verdana"/>
                <a:cs typeface="Verdana"/>
              </a:defRPr>
            </a:lvl1pPr>
          </a:lstStyle>
          <a:p>
            <a:pPr lvl="0"/>
            <a:r>
              <a:rPr lang="en-GB" dirty="0"/>
              <a:t>Name and </a:t>
            </a:r>
            <a:r>
              <a:rPr lang="en-US" dirty="0"/>
              <a:t>Job title</a:t>
            </a:r>
            <a:endParaRPr lang="en-GB" dirty="0"/>
          </a:p>
        </p:txBody>
      </p:sp>
      <p:sp>
        <p:nvSpPr>
          <p:cNvPr id="14" name="Picture Placeholder 13"/>
          <p:cNvSpPr>
            <a:spLocks noGrp="1"/>
          </p:cNvSpPr>
          <p:nvPr>
            <p:ph type="pic" sz="quarter" idx="14"/>
          </p:nvPr>
        </p:nvSpPr>
        <p:spPr>
          <a:xfrm>
            <a:off x="807557" y="1687450"/>
            <a:ext cx="2614783" cy="1960404"/>
          </a:xfrm>
          <a:prstGeom prst="rect">
            <a:avLst/>
          </a:prstGeom>
        </p:spPr>
        <p:txBody>
          <a:bodyPr vert="horz"/>
          <a:lstStyle/>
          <a:p>
            <a:endParaRPr lang="en-US" dirty="0"/>
          </a:p>
        </p:txBody>
      </p:sp>
      <p:sp>
        <p:nvSpPr>
          <p:cNvPr id="15" name="Picture Placeholder 13"/>
          <p:cNvSpPr>
            <a:spLocks noGrp="1"/>
          </p:cNvSpPr>
          <p:nvPr>
            <p:ph type="pic" sz="quarter" idx="15"/>
          </p:nvPr>
        </p:nvSpPr>
        <p:spPr>
          <a:xfrm>
            <a:off x="5872567" y="1660353"/>
            <a:ext cx="2614783" cy="1960404"/>
          </a:xfrm>
          <a:prstGeom prst="rect">
            <a:avLst/>
          </a:prstGeom>
        </p:spPr>
        <p:txBody>
          <a:bodyPr vert="horz"/>
          <a:lstStyle/>
          <a:p>
            <a:endParaRPr lang="en-US" dirty="0"/>
          </a:p>
        </p:txBody>
      </p:sp>
      <p:sp>
        <p:nvSpPr>
          <p:cNvPr id="16" name="Picture Placeholder 13"/>
          <p:cNvSpPr>
            <a:spLocks noGrp="1"/>
          </p:cNvSpPr>
          <p:nvPr>
            <p:ph type="pic" sz="quarter" idx="16"/>
          </p:nvPr>
        </p:nvSpPr>
        <p:spPr>
          <a:xfrm>
            <a:off x="10940867" y="1660353"/>
            <a:ext cx="2614783" cy="1960404"/>
          </a:xfrm>
          <a:prstGeom prst="rect">
            <a:avLst/>
          </a:prstGeom>
        </p:spPr>
        <p:txBody>
          <a:bodyPr vert="horz"/>
          <a:lstStyle/>
          <a:p>
            <a:endParaRPr lang="en-US" dirty="0"/>
          </a:p>
        </p:txBody>
      </p:sp>
      <p:sp>
        <p:nvSpPr>
          <p:cNvPr id="18" name="Content Placeholder 17"/>
          <p:cNvSpPr>
            <a:spLocks noGrp="1"/>
          </p:cNvSpPr>
          <p:nvPr>
            <p:ph sz="quarter" idx="17" hasCustomPrompt="1"/>
          </p:nvPr>
        </p:nvSpPr>
        <p:spPr>
          <a:xfrm>
            <a:off x="774646" y="4904533"/>
            <a:ext cx="14677913" cy="2970647"/>
          </a:xfrm>
          <a:prstGeom prst="rect">
            <a:avLst/>
          </a:prstGeom>
        </p:spPr>
        <p:txBody>
          <a:bodyPr vert="horz"/>
          <a:lstStyle>
            <a:lvl1pPr>
              <a:defRPr sz="1358">
                <a:latin typeface="Verdana"/>
                <a:cs typeface="Verdana"/>
              </a:defRPr>
            </a:lvl1pPr>
          </a:lstStyle>
          <a:p>
            <a:pPr lvl="0"/>
            <a:r>
              <a:rPr lang="en-GB" dirty="0"/>
              <a:t>Purpose of team</a:t>
            </a:r>
          </a:p>
        </p:txBody>
      </p:sp>
    </p:spTree>
    <p:extLst>
      <p:ext uri="{BB962C8B-B14F-4D97-AF65-F5344CB8AC3E}">
        <p14:creationId xmlns:p14="http://schemas.microsoft.com/office/powerpoint/2010/main" val="1466439096"/>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18pt spacin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2885" y="2160"/>
          <a:ext cx="2879" cy="215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7" name="Object 6" hidden="1"/>
                      <p:cNvPicPr/>
                      <p:nvPr/>
                    </p:nvPicPr>
                    <p:blipFill>
                      <a:blip r:embed="rId4"/>
                      <a:stretch>
                        <a:fillRect/>
                      </a:stretch>
                    </p:blipFill>
                    <p:spPr>
                      <a:xfrm>
                        <a:off x="2885" y="2160"/>
                        <a:ext cx="2879" cy="2156"/>
                      </a:xfrm>
                      <a:prstGeom prst="rect">
                        <a:avLst/>
                      </a:prstGeom>
                    </p:spPr>
                  </p:pic>
                </p:oleObj>
              </mc:Fallback>
            </mc:AlternateContent>
          </a:graphicData>
        </a:graphic>
      </p:graphicFrame>
      <p:sp>
        <p:nvSpPr>
          <p:cNvPr id="4" name="Title Placeholder 2"/>
          <p:cNvSpPr>
            <a:spLocks noGrp="1" noChangeArrowheads="1"/>
          </p:cNvSpPr>
          <p:nvPr>
            <p:ph type="title"/>
          </p:nvPr>
        </p:nvSpPr>
        <p:spPr bwMode="auto">
          <a:xfrm>
            <a:off x="1110166" y="489071"/>
            <a:ext cx="11725749" cy="4515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a:lvl1pPr>
          </a:lstStyle>
          <a:p>
            <a:pPr lvl="0"/>
            <a:r>
              <a:rPr lang="en-US" noProof="0" dirty="0"/>
              <a:t>Click to edit Master title style</a:t>
            </a:r>
          </a:p>
        </p:txBody>
      </p:sp>
      <p:sp>
        <p:nvSpPr>
          <p:cNvPr id="3" name="Content Placeholder 2"/>
          <p:cNvSpPr>
            <a:spLocks noGrp="1"/>
          </p:cNvSpPr>
          <p:nvPr>
            <p:ph sz="quarter" idx="10"/>
          </p:nvPr>
        </p:nvSpPr>
        <p:spPr>
          <a:xfrm>
            <a:off x="1110165" y="1956278"/>
            <a:ext cx="14236229" cy="6357903"/>
          </a:xfrm>
          <a:prstGeom prst="rect">
            <a:avLst/>
          </a:prstGeom>
        </p:spPr>
        <p:txBody>
          <a:bodyPr/>
          <a:lstStyle>
            <a:lvl1pPr>
              <a:spcAft>
                <a:spcPts val="2446"/>
              </a:spcAft>
              <a:defRPr/>
            </a:lvl1pPr>
            <a:lvl2pPr>
              <a:spcAft>
                <a:spcPts val="2446"/>
              </a:spcAft>
              <a:defRPr/>
            </a:lvl2pPr>
            <a:lvl3pPr>
              <a:spcAft>
                <a:spcPts val="2446"/>
              </a:spcAft>
              <a:defRPr/>
            </a:lvl3pPr>
            <a:lvl4pPr>
              <a:spcAft>
                <a:spcPts val="2446"/>
              </a:spcAft>
              <a:defRPr/>
            </a:lvl4pPr>
            <a:lvl5pPr>
              <a:spcAft>
                <a:spcPts val="2446"/>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2E537766-43FB-48C5-9362-58D0C5CDAF2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86270" y="8281910"/>
            <a:ext cx="5368724" cy="637682"/>
          </a:xfrm>
          <a:prstGeom prst="rect">
            <a:avLst/>
          </a:prstGeom>
        </p:spPr>
      </p:pic>
    </p:spTree>
    <p:extLst>
      <p:ext uri="{BB962C8B-B14F-4D97-AF65-F5344CB8AC3E}">
        <p14:creationId xmlns:p14="http://schemas.microsoft.com/office/powerpoint/2010/main" val="1057644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BE1A-4C4D-4F1A-85A2-123C883041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5551F4-B018-41F3-AF90-88CF58EEA0E6}"/>
              </a:ext>
            </a:extLst>
          </p:cNvPr>
          <p:cNvSpPr>
            <a:spLocks noGrp="1"/>
          </p:cNvSpPr>
          <p:nvPr>
            <p:ph sz="half" idx="1"/>
          </p:nvPr>
        </p:nvSpPr>
        <p:spPr>
          <a:xfrm>
            <a:off x="1117601" y="2430786"/>
            <a:ext cx="6908800" cy="5793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65EA970-F8F8-4E25-A476-455E649AE130}"/>
              </a:ext>
            </a:extLst>
          </p:cNvPr>
          <p:cNvSpPr>
            <a:spLocks noGrp="1"/>
          </p:cNvSpPr>
          <p:nvPr>
            <p:ph sz="half" idx="2"/>
          </p:nvPr>
        </p:nvSpPr>
        <p:spPr>
          <a:xfrm>
            <a:off x="8229601" y="2430786"/>
            <a:ext cx="6908800" cy="5793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86A982E-2995-48E5-9478-ED05208D5D10}"/>
              </a:ext>
            </a:extLst>
          </p:cNvPr>
          <p:cNvSpPr>
            <a:spLocks noGrp="1"/>
          </p:cNvSpPr>
          <p:nvPr>
            <p:ph type="dt" sz="half" idx="10"/>
          </p:nvPr>
        </p:nvSpPr>
        <p:spPr/>
        <p:txBody>
          <a:bodyPr/>
          <a:lstStyle/>
          <a:p>
            <a:fld id="{182C9518-777D-440A-8948-973339314A18}" type="datetime1">
              <a:rPr lang="en-GB" smtClean="0"/>
              <a:t>01/03/2021</a:t>
            </a:fld>
            <a:endParaRPr lang="en-GB" dirty="0"/>
          </a:p>
        </p:txBody>
      </p:sp>
      <p:sp>
        <p:nvSpPr>
          <p:cNvPr id="6" name="Footer Placeholder 5">
            <a:extLst>
              <a:ext uri="{FF2B5EF4-FFF2-40B4-BE49-F238E27FC236}">
                <a16:creationId xmlns:a16="http://schemas.microsoft.com/office/drawing/2014/main" id="{B7CED6AF-7389-4286-90FA-EA40BC56723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FE5D107-573A-4B5F-8586-AF60276F9F95}"/>
              </a:ext>
            </a:extLst>
          </p:cNvPr>
          <p:cNvSpPr>
            <a:spLocks noGrp="1"/>
          </p:cNvSpPr>
          <p:nvPr>
            <p:ph type="sldNum" sz="quarter" idx="12"/>
          </p:nvPr>
        </p:nvSpPr>
        <p:spPr/>
        <p:txBody>
          <a:bodyPr/>
          <a:lstStyle/>
          <a:p>
            <a:fld id="{A9E7303E-D0BD-4593-A028-6A568865EC05}" type="slidenum">
              <a:rPr lang="en-GB" smtClean="0"/>
              <a:t>‹#›</a:t>
            </a:fld>
            <a:endParaRPr lang="en-GB" dirty="0"/>
          </a:p>
        </p:txBody>
      </p:sp>
    </p:spTree>
    <p:extLst>
      <p:ext uri="{BB962C8B-B14F-4D97-AF65-F5344CB8AC3E}">
        <p14:creationId xmlns:p14="http://schemas.microsoft.com/office/powerpoint/2010/main" val="862066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C6986-F0E4-4764-97DD-8CF3832C20DA}"/>
              </a:ext>
            </a:extLst>
          </p:cNvPr>
          <p:cNvSpPr>
            <a:spLocks noGrp="1"/>
          </p:cNvSpPr>
          <p:nvPr>
            <p:ph type="title"/>
          </p:nvPr>
        </p:nvSpPr>
        <p:spPr>
          <a:xfrm>
            <a:off x="1119718" y="608753"/>
            <a:ext cx="5242983" cy="2130637"/>
          </a:xfrm>
        </p:spPr>
        <p:txBody>
          <a:bodyPr anchor="b"/>
          <a:lstStyle>
            <a:lvl1pPr>
              <a:defRPr sz="4261"/>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5E0CEA8-5DDE-48C8-9CF6-1AE67CA6CF78}"/>
              </a:ext>
            </a:extLst>
          </p:cNvPr>
          <p:cNvSpPr>
            <a:spLocks noGrp="1"/>
          </p:cNvSpPr>
          <p:nvPr>
            <p:ph type="pic" idx="1"/>
          </p:nvPr>
        </p:nvSpPr>
        <p:spPr>
          <a:xfrm>
            <a:off x="6910917" y="1314739"/>
            <a:ext cx="8229600" cy="6489141"/>
          </a:xfrm>
        </p:spPr>
        <p:txBody>
          <a:bodyPr/>
          <a:lstStyle>
            <a:lvl1pPr marL="0" indent="0">
              <a:buNone/>
              <a:defRPr sz="4261"/>
            </a:lvl1pPr>
            <a:lvl2pPr marL="608762" indent="0">
              <a:buNone/>
              <a:defRPr sz="3728"/>
            </a:lvl2pPr>
            <a:lvl3pPr marL="1217524" indent="0">
              <a:buNone/>
              <a:defRPr sz="3196"/>
            </a:lvl3pPr>
            <a:lvl4pPr marL="1826285" indent="0">
              <a:buNone/>
              <a:defRPr sz="2663"/>
            </a:lvl4pPr>
            <a:lvl5pPr marL="2435047" indent="0">
              <a:buNone/>
              <a:defRPr sz="2663"/>
            </a:lvl5pPr>
            <a:lvl6pPr marL="3043809" indent="0">
              <a:buNone/>
              <a:defRPr sz="2663"/>
            </a:lvl6pPr>
            <a:lvl7pPr marL="3652571" indent="0">
              <a:buNone/>
              <a:defRPr sz="2663"/>
            </a:lvl7pPr>
            <a:lvl8pPr marL="4261333" indent="0">
              <a:buNone/>
              <a:defRPr sz="2663"/>
            </a:lvl8pPr>
            <a:lvl9pPr marL="4870094" indent="0">
              <a:buNone/>
              <a:defRPr sz="2663"/>
            </a:lvl9pPr>
          </a:lstStyle>
          <a:p>
            <a:endParaRPr lang="en-GB" dirty="0"/>
          </a:p>
        </p:txBody>
      </p:sp>
      <p:sp>
        <p:nvSpPr>
          <p:cNvPr id="4" name="Text Placeholder 3">
            <a:extLst>
              <a:ext uri="{FF2B5EF4-FFF2-40B4-BE49-F238E27FC236}">
                <a16:creationId xmlns:a16="http://schemas.microsoft.com/office/drawing/2014/main" id="{F30ACD06-B04C-4115-88DB-6745FC4AD88F}"/>
              </a:ext>
            </a:extLst>
          </p:cNvPr>
          <p:cNvSpPr>
            <a:spLocks noGrp="1"/>
          </p:cNvSpPr>
          <p:nvPr>
            <p:ph type="body" sz="half" idx="2"/>
          </p:nvPr>
        </p:nvSpPr>
        <p:spPr>
          <a:xfrm>
            <a:off x="1119718" y="2739390"/>
            <a:ext cx="5242983" cy="5075059"/>
          </a:xfrm>
        </p:spPr>
        <p:txBody>
          <a:bodyPr/>
          <a:lstStyle>
            <a:lvl1pPr marL="0" indent="0">
              <a:buNone/>
              <a:defRPr sz="2130"/>
            </a:lvl1pPr>
            <a:lvl2pPr marL="608762" indent="0">
              <a:buNone/>
              <a:defRPr sz="1864"/>
            </a:lvl2pPr>
            <a:lvl3pPr marL="1217524" indent="0">
              <a:buNone/>
              <a:defRPr sz="1598"/>
            </a:lvl3pPr>
            <a:lvl4pPr marL="1826285" indent="0">
              <a:buNone/>
              <a:defRPr sz="1332"/>
            </a:lvl4pPr>
            <a:lvl5pPr marL="2435047" indent="0">
              <a:buNone/>
              <a:defRPr sz="1332"/>
            </a:lvl5pPr>
            <a:lvl6pPr marL="3043809" indent="0">
              <a:buNone/>
              <a:defRPr sz="1332"/>
            </a:lvl6pPr>
            <a:lvl7pPr marL="3652571" indent="0">
              <a:buNone/>
              <a:defRPr sz="1332"/>
            </a:lvl7pPr>
            <a:lvl8pPr marL="4261333" indent="0">
              <a:buNone/>
              <a:defRPr sz="1332"/>
            </a:lvl8pPr>
            <a:lvl9pPr marL="4870094" indent="0">
              <a:buNone/>
              <a:defRPr sz="1332"/>
            </a:lvl9pPr>
          </a:lstStyle>
          <a:p>
            <a:pPr lvl="0"/>
            <a:r>
              <a:rPr lang="en-US"/>
              <a:t>Click to edit Master text styles</a:t>
            </a:r>
          </a:p>
        </p:txBody>
      </p:sp>
      <p:sp>
        <p:nvSpPr>
          <p:cNvPr id="5" name="Date Placeholder 4">
            <a:extLst>
              <a:ext uri="{FF2B5EF4-FFF2-40B4-BE49-F238E27FC236}">
                <a16:creationId xmlns:a16="http://schemas.microsoft.com/office/drawing/2014/main" id="{47F0BBCE-FC03-4B23-95A5-59EBC9898157}"/>
              </a:ext>
            </a:extLst>
          </p:cNvPr>
          <p:cNvSpPr>
            <a:spLocks noGrp="1"/>
          </p:cNvSpPr>
          <p:nvPr>
            <p:ph type="dt" sz="half" idx="10"/>
          </p:nvPr>
        </p:nvSpPr>
        <p:spPr/>
        <p:txBody>
          <a:bodyPr/>
          <a:lstStyle/>
          <a:p>
            <a:fld id="{CAB73486-35D7-4E3D-AEF7-E5408904892B}" type="datetime1">
              <a:rPr lang="en-GB" smtClean="0"/>
              <a:t>01/03/2021</a:t>
            </a:fld>
            <a:endParaRPr lang="en-GB" dirty="0"/>
          </a:p>
        </p:txBody>
      </p:sp>
      <p:sp>
        <p:nvSpPr>
          <p:cNvPr id="6" name="Footer Placeholder 5">
            <a:extLst>
              <a:ext uri="{FF2B5EF4-FFF2-40B4-BE49-F238E27FC236}">
                <a16:creationId xmlns:a16="http://schemas.microsoft.com/office/drawing/2014/main" id="{AA74EA9D-CD22-45CE-8B19-C1CA1E16EF6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854E258-4E27-40F9-AA68-B776ED8704DD}"/>
              </a:ext>
            </a:extLst>
          </p:cNvPr>
          <p:cNvSpPr>
            <a:spLocks noGrp="1"/>
          </p:cNvSpPr>
          <p:nvPr>
            <p:ph type="sldNum" sz="quarter" idx="12"/>
          </p:nvPr>
        </p:nvSpPr>
        <p:spPr/>
        <p:txBody>
          <a:bodyPr/>
          <a:lstStyle/>
          <a:p>
            <a:fld id="{022AE7C9-A4A8-4393-983B-462D20E179A8}" type="slidenum">
              <a:rPr lang="en-GB" smtClean="0"/>
              <a:t>‹#›</a:t>
            </a:fld>
            <a:endParaRPr lang="en-GB" dirty="0"/>
          </a:p>
        </p:txBody>
      </p:sp>
    </p:spTree>
    <p:extLst>
      <p:ext uri="{BB962C8B-B14F-4D97-AF65-F5344CB8AC3E}">
        <p14:creationId xmlns:p14="http://schemas.microsoft.com/office/powerpoint/2010/main" val="2864647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3/1/2021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1599374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980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B6162-DE50-AD4D-84C5-21FCB4BC2C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8477EFAB-7082-784D-BFE1-616D4AD6762D}"/>
              </a:ext>
            </a:extLst>
          </p:cNvPr>
          <p:cNvSpPr>
            <a:spLocks noGrp="1"/>
          </p:cNvSpPr>
          <p:nvPr>
            <p:ph type="ftr" sz="quarter" idx="10"/>
          </p:nvPr>
        </p:nvSpPr>
        <p:spPr>
          <a:xfrm>
            <a:off x="5527040" y="8492109"/>
            <a:ext cx="5201920" cy="276999"/>
          </a:xfrm>
        </p:spPr>
        <p:txBody>
          <a:bodyPr/>
          <a:lstStyle/>
          <a:p>
            <a:endParaRPr lang="en-GB"/>
          </a:p>
        </p:txBody>
      </p:sp>
      <p:sp>
        <p:nvSpPr>
          <p:cNvPr id="4" name="Date Placeholder 3">
            <a:extLst>
              <a:ext uri="{FF2B5EF4-FFF2-40B4-BE49-F238E27FC236}">
                <a16:creationId xmlns:a16="http://schemas.microsoft.com/office/drawing/2014/main" id="{EE194DCB-8A46-644E-871D-7DDE99AFFD15}"/>
              </a:ext>
            </a:extLst>
          </p:cNvPr>
          <p:cNvSpPr>
            <a:spLocks noGrp="1"/>
          </p:cNvSpPr>
          <p:nvPr>
            <p:ph type="dt" sz="half" idx="11"/>
          </p:nvPr>
        </p:nvSpPr>
        <p:spPr>
          <a:xfrm>
            <a:off x="812800" y="8492109"/>
            <a:ext cx="3738880" cy="276999"/>
          </a:xfrm>
        </p:spPr>
        <p:txBody>
          <a:bodyPr/>
          <a:lstStyle/>
          <a:p>
            <a:fld id="{1D8BD707-D9CF-40AE-B4C6-C98DA3205C09}" type="datetimeFigureOut">
              <a:rPr lang="en-US" smtClean="0"/>
              <a:t>3/1/2021</a:t>
            </a:fld>
            <a:endParaRPr lang="en-US"/>
          </a:p>
        </p:txBody>
      </p:sp>
      <p:sp>
        <p:nvSpPr>
          <p:cNvPr id="5" name="Slide Number Placeholder 4">
            <a:extLst>
              <a:ext uri="{FF2B5EF4-FFF2-40B4-BE49-F238E27FC236}">
                <a16:creationId xmlns:a16="http://schemas.microsoft.com/office/drawing/2014/main" id="{B5B13742-576D-9C4C-9769-FDE3367D4010}"/>
              </a:ext>
            </a:extLst>
          </p:cNvPr>
          <p:cNvSpPr>
            <a:spLocks noGrp="1"/>
          </p:cNvSpPr>
          <p:nvPr>
            <p:ph type="sldNum" sz="quarter" idx="12"/>
          </p:nvPr>
        </p:nvSpPr>
        <p:spPr>
          <a:xfrm>
            <a:off x="11704320" y="8492109"/>
            <a:ext cx="3738880" cy="276999"/>
          </a:xfrm>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3807881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F2274E-A729-004D-9A21-271EA578CCF3}"/>
              </a:ext>
            </a:extLst>
          </p:cNvPr>
          <p:cNvSpPr>
            <a:spLocks noGrp="1"/>
          </p:cNvSpPr>
          <p:nvPr>
            <p:ph type="body" sz="quarter" idx="11" hasCustomPrompt="1"/>
          </p:nvPr>
        </p:nvSpPr>
        <p:spPr>
          <a:xfrm>
            <a:off x="778934" y="2016497"/>
            <a:ext cx="14698133" cy="1259683"/>
          </a:xfrm>
          <a:prstGeom prst="rect">
            <a:avLst/>
          </a:prstGeom>
        </p:spPr>
        <p:txBody>
          <a:bodyPr/>
          <a:lstStyle>
            <a:lvl1pPr marL="0" indent="0">
              <a:buNone/>
              <a:defRPr sz="4261" b="1">
                <a:solidFill>
                  <a:schemeClr val="accent1"/>
                </a:solidFill>
              </a:defRPr>
            </a:lvl1pPr>
            <a:lvl2pPr marL="608762" indent="0">
              <a:buNone/>
              <a:defRPr sz="3196"/>
            </a:lvl2pPr>
            <a:lvl3pPr marL="1217524" indent="0">
              <a:buNone/>
              <a:defRPr sz="3196"/>
            </a:lvl3pPr>
            <a:lvl4pPr marL="1826285" indent="0">
              <a:buNone/>
              <a:defRPr sz="3196"/>
            </a:lvl4pPr>
            <a:lvl5pPr marL="2435047" indent="0">
              <a:buNone/>
              <a:defRPr sz="3196"/>
            </a:lvl5pPr>
          </a:lstStyle>
          <a:p>
            <a:pPr lvl="0"/>
            <a:r>
              <a:rPr lang="en-US" dirty="0"/>
              <a:t>Title here</a:t>
            </a:r>
          </a:p>
        </p:txBody>
      </p:sp>
      <p:sp>
        <p:nvSpPr>
          <p:cNvPr id="11" name="Text Placeholder 13">
            <a:extLst>
              <a:ext uri="{FF2B5EF4-FFF2-40B4-BE49-F238E27FC236}">
                <a16:creationId xmlns:a16="http://schemas.microsoft.com/office/drawing/2014/main" id="{C0718CBE-5DA1-A444-B0D2-538D0721A272}"/>
              </a:ext>
            </a:extLst>
          </p:cNvPr>
          <p:cNvSpPr>
            <a:spLocks noGrp="1"/>
          </p:cNvSpPr>
          <p:nvPr>
            <p:ph type="body" sz="quarter" idx="12"/>
          </p:nvPr>
        </p:nvSpPr>
        <p:spPr>
          <a:xfrm>
            <a:off x="778933" y="4193634"/>
            <a:ext cx="4622800" cy="1775531"/>
          </a:xfrm>
          <a:prstGeom prst="rect">
            <a:avLst/>
          </a:prstGeom>
        </p:spPr>
        <p:txBody>
          <a:bodyPr/>
          <a:lstStyle>
            <a:lvl1pPr marL="0" indent="0">
              <a:buNone/>
              <a:defRPr sz="2397">
                <a:solidFill>
                  <a:schemeClr val="tx1"/>
                </a:solidFill>
              </a:defRPr>
            </a:lvl1pPr>
            <a:lvl2pPr marL="608762" indent="0">
              <a:buNone/>
              <a:defRPr sz="1864">
                <a:solidFill>
                  <a:schemeClr val="tx1"/>
                </a:solidFill>
              </a:defRPr>
            </a:lvl2pPr>
            <a:lvl3pPr marL="1217524" indent="0">
              <a:buNone/>
              <a:defRPr sz="1864">
                <a:solidFill>
                  <a:schemeClr val="tx1"/>
                </a:solidFill>
              </a:defRPr>
            </a:lvl3pPr>
            <a:lvl4pPr marL="1826285" indent="0">
              <a:buNone/>
              <a:defRPr sz="1864">
                <a:solidFill>
                  <a:schemeClr val="tx1"/>
                </a:solidFill>
              </a:defRPr>
            </a:lvl4pPr>
            <a:lvl5pPr marL="2435047" indent="0">
              <a:buNone/>
              <a:defRPr sz="1864">
                <a:solidFill>
                  <a:schemeClr val="tx1"/>
                </a:solidFill>
              </a:defRPr>
            </a:lvl5pPr>
          </a:lstStyle>
          <a:p>
            <a:pPr lvl="0"/>
            <a:r>
              <a:rPr lang="en-GB" dirty="0"/>
              <a:t>Click to edit Master text styles</a:t>
            </a:r>
          </a:p>
          <a:p>
            <a:pPr lvl="0"/>
            <a:endParaRPr lang="en-GB" dirty="0"/>
          </a:p>
        </p:txBody>
      </p:sp>
      <p:sp>
        <p:nvSpPr>
          <p:cNvPr id="21" name="Text Placeholder 13">
            <a:extLst>
              <a:ext uri="{FF2B5EF4-FFF2-40B4-BE49-F238E27FC236}">
                <a16:creationId xmlns:a16="http://schemas.microsoft.com/office/drawing/2014/main" id="{462BA9E8-4747-DF4E-8E45-D222DA49AF53}"/>
              </a:ext>
            </a:extLst>
          </p:cNvPr>
          <p:cNvSpPr>
            <a:spLocks noGrp="1"/>
          </p:cNvSpPr>
          <p:nvPr>
            <p:ph type="body" sz="quarter" idx="14"/>
          </p:nvPr>
        </p:nvSpPr>
        <p:spPr>
          <a:xfrm>
            <a:off x="5816600" y="4193634"/>
            <a:ext cx="4622800" cy="1775531"/>
          </a:xfrm>
          <a:prstGeom prst="rect">
            <a:avLst/>
          </a:prstGeom>
        </p:spPr>
        <p:txBody>
          <a:bodyPr/>
          <a:lstStyle>
            <a:lvl1pPr marL="0" indent="0">
              <a:buNone/>
              <a:defRPr sz="2397">
                <a:solidFill>
                  <a:schemeClr val="tx1"/>
                </a:solidFill>
              </a:defRPr>
            </a:lvl1pPr>
            <a:lvl2pPr marL="608762" indent="0">
              <a:buNone/>
              <a:defRPr sz="1864">
                <a:solidFill>
                  <a:schemeClr val="tx1"/>
                </a:solidFill>
              </a:defRPr>
            </a:lvl2pPr>
            <a:lvl3pPr marL="1217524" indent="0">
              <a:buNone/>
              <a:defRPr sz="1864">
                <a:solidFill>
                  <a:schemeClr val="tx1"/>
                </a:solidFill>
              </a:defRPr>
            </a:lvl3pPr>
            <a:lvl4pPr marL="1826285" indent="0">
              <a:buNone/>
              <a:defRPr sz="1864">
                <a:solidFill>
                  <a:schemeClr val="tx1"/>
                </a:solidFill>
              </a:defRPr>
            </a:lvl4pPr>
            <a:lvl5pPr marL="2435047" indent="0">
              <a:buNone/>
              <a:defRPr sz="1864">
                <a:solidFill>
                  <a:schemeClr val="tx1"/>
                </a:solidFill>
              </a:defRPr>
            </a:lvl5pPr>
          </a:lstStyle>
          <a:p>
            <a:pPr lvl="0"/>
            <a:r>
              <a:rPr lang="en-GB" dirty="0"/>
              <a:t>Click to edit Master text styles</a:t>
            </a:r>
          </a:p>
          <a:p>
            <a:pPr lvl="0"/>
            <a:endParaRPr lang="en-GB" dirty="0"/>
          </a:p>
        </p:txBody>
      </p:sp>
      <p:sp>
        <p:nvSpPr>
          <p:cNvPr id="23" name="Text Placeholder 13">
            <a:extLst>
              <a:ext uri="{FF2B5EF4-FFF2-40B4-BE49-F238E27FC236}">
                <a16:creationId xmlns:a16="http://schemas.microsoft.com/office/drawing/2014/main" id="{FE30F4D8-1384-0F4E-998D-58FC5E0576B4}"/>
              </a:ext>
            </a:extLst>
          </p:cNvPr>
          <p:cNvSpPr>
            <a:spLocks noGrp="1"/>
          </p:cNvSpPr>
          <p:nvPr>
            <p:ph type="body" sz="quarter" idx="16"/>
          </p:nvPr>
        </p:nvSpPr>
        <p:spPr>
          <a:xfrm>
            <a:off x="10854267" y="4193634"/>
            <a:ext cx="4622800" cy="1775531"/>
          </a:xfrm>
          <a:prstGeom prst="rect">
            <a:avLst/>
          </a:prstGeom>
        </p:spPr>
        <p:txBody>
          <a:bodyPr/>
          <a:lstStyle>
            <a:lvl1pPr marL="0" indent="0">
              <a:buNone/>
              <a:defRPr sz="2397">
                <a:solidFill>
                  <a:schemeClr val="tx1"/>
                </a:solidFill>
              </a:defRPr>
            </a:lvl1pPr>
            <a:lvl2pPr marL="608762" indent="0">
              <a:buNone/>
              <a:defRPr sz="1864">
                <a:solidFill>
                  <a:schemeClr val="tx1"/>
                </a:solidFill>
              </a:defRPr>
            </a:lvl2pPr>
            <a:lvl3pPr marL="1217524" indent="0">
              <a:buNone/>
              <a:defRPr sz="1864">
                <a:solidFill>
                  <a:schemeClr val="tx1"/>
                </a:solidFill>
              </a:defRPr>
            </a:lvl3pPr>
            <a:lvl4pPr marL="1826285" indent="0">
              <a:buNone/>
              <a:defRPr sz="1864">
                <a:solidFill>
                  <a:schemeClr val="tx1"/>
                </a:solidFill>
              </a:defRPr>
            </a:lvl4pPr>
            <a:lvl5pPr marL="2435047" indent="0">
              <a:buNone/>
              <a:defRPr sz="1864">
                <a:solidFill>
                  <a:schemeClr val="tx1"/>
                </a:solidFill>
              </a:defRPr>
            </a:lvl5pPr>
          </a:lstStyle>
          <a:p>
            <a:pPr lvl="0"/>
            <a:r>
              <a:rPr lang="en-GB" dirty="0"/>
              <a:t>Click to edit Master text styles</a:t>
            </a:r>
          </a:p>
          <a:p>
            <a:pPr lvl="0"/>
            <a:endParaRPr lang="en-GB" dirty="0"/>
          </a:p>
        </p:txBody>
      </p:sp>
      <p:sp>
        <p:nvSpPr>
          <p:cNvPr id="13" name="Text Placeholder 13">
            <a:extLst>
              <a:ext uri="{FF2B5EF4-FFF2-40B4-BE49-F238E27FC236}">
                <a16:creationId xmlns:a16="http://schemas.microsoft.com/office/drawing/2014/main" id="{CF565A1E-C574-6B4C-A2B2-5ADE3750E340}"/>
              </a:ext>
            </a:extLst>
          </p:cNvPr>
          <p:cNvSpPr>
            <a:spLocks noGrp="1"/>
          </p:cNvSpPr>
          <p:nvPr>
            <p:ph type="body" sz="quarter" idx="17"/>
          </p:nvPr>
        </p:nvSpPr>
        <p:spPr>
          <a:xfrm>
            <a:off x="778933" y="3593335"/>
            <a:ext cx="4622800" cy="397381"/>
          </a:xfrm>
          <a:prstGeom prst="rect">
            <a:avLst/>
          </a:prstGeom>
        </p:spPr>
        <p:txBody>
          <a:bodyPr/>
          <a:lstStyle>
            <a:lvl1pPr marL="0" indent="0">
              <a:buNone/>
              <a:defRPr sz="2397" b="1">
                <a:solidFill>
                  <a:schemeClr val="tx1"/>
                </a:solidFill>
              </a:defRPr>
            </a:lvl1pPr>
            <a:lvl2pPr marL="608762" indent="0">
              <a:buNone/>
              <a:defRPr sz="1864">
                <a:solidFill>
                  <a:schemeClr val="tx1"/>
                </a:solidFill>
              </a:defRPr>
            </a:lvl2pPr>
            <a:lvl3pPr marL="1217524" indent="0">
              <a:buNone/>
              <a:defRPr sz="1864">
                <a:solidFill>
                  <a:schemeClr val="tx1"/>
                </a:solidFill>
              </a:defRPr>
            </a:lvl3pPr>
            <a:lvl4pPr marL="1826285" indent="0">
              <a:buNone/>
              <a:defRPr sz="1864">
                <a:solidFill>
                  <a:schemeClr val="tx1"/>
                </a:solidFill>
              </a:defRPr>
            </a:lvl4pPr>
            <a:lvl5pPr marL="2435047" indent="0">
              <a:buNone/>
              <a:defRPr sz="1864">
                <a:solidFill>
                  <a:schemeClr val="tx1"/>
                </a:solidFill>
              </a:defRPr>
            </a:lvl5pPr>
          </a:lstStyle>
          <a:p>
            <a:pPr lvl="0"/>
            <a:r>
              <a:rPr lang="en-GB" dirty="0"/>
              <a:t>Click to edit Master text styles</a:t>
            </a:r>
          </a:p>
          <a:p>
            <a:pPr lvl="0"/>
            <a:endParaRPr lang="en-GB" dirty="0"/>
          </a:p>
        </p:txBody>
      </p:sp>
      <p:sp>
        <p:nvSpPr>
          <p:cNvPr id="14" name="Text Placeholder 13">
            <a:extLst>
              <a:ext uri="{FF2B5EF4-FFF2-40B4-BE49-F238E27FC236}">
                <a16:creationId xmlns:a16="http://schemas.microsoft.com/office/drawing/2014/main" id="{ED754DBD-93A3-6949-943A-88BF624D6925}"/>
              </a:ext>
            </a:extLst>
          </p:cNvPr>
          <p:cNvSpPr>
            <a:spLocks noGrp="1"/>
          </p:cNvSpPr>
          <p:nvPr>
            <p:ph type="body" sz="quarter" idx="18"/>
          </p:nvPr>
        </p:nvSpPr>
        <p:spPr>
          <a:xfrm>
            <a:off x="5816600" y="3593335"/>
            <a:ext cx="4622800" cy="397381"/>
          </a:xfrm>
          <a:prstGeom prst="rect">
            <a:avLst/>
          </a:prstGeom>
        </p:spPr>
        <p:txBody>
          <a:bodyPr/>
          <a:lstStyle>
            <a:lvl1pPr marL="0" indent="0">
              <a:buNone/>
              <a:defRPr sz="2397" b="1">
                <a:solidFill>
                  <a:schemeClr val="tx1"/>
                </a:solidFill>
              </a:defRPr>
            </a:lvl1pPr>
            <a:lvl2pPr marL="608762" indent="0">
              <a:buNone/>
              <a:defRPr sz="1864">
                <a:solidFill>
                  <a:schemeClr val="tx1"/>
                </a:solidFill>
              </a:defRPr>
            </a:lvl2pPr>
            <a:lvl3pPr marL="1217524" indent="0">
              <a:buNone/>
              <a:defRPr sz="1864">
                <a:solidFill>
                  <a:schemeClr val="tx1"/>
                </a:solidFill>
              </a:defRPr>
            </a:lvl3pPr>
            <a:lvl4pPr marL="1826285" indent="0">
              <a:buNone/>
              <a:defRPr sz="1864">
                <a:solidFill>
                  <a:schemeClr val="tx1"/>
                </a:solidFill>
              </a:defRPr>
            </a:lvl4pPr>
            <a:lvl5pPr marL="2435047" indent="0">
              <a:buNone/>
              <a:defRPr sz="1864">
                <a:solidFill>
                  <a:schemeClr val="tx1"/>
                </a:solidFill>
              </a:defRPr>
            </a:lvl5pPr>
          </a:lstStyle>
          <a:p>
            <a:pPr lvl="0"/>
            <a:r>
              <a:rPr lang="en-GB" dirty="0"/>
              <a:t>Click to edit Master text styles</a:t>
            </a:r>
          </a:p>
          <a:p>
            <a:pPr lvl="0"/>
            <a:endParaRPr lang="en-GB" dirty="0"/>
          </a:p>
        </p:txBody>
      </p:sp>
      <p:sp>
        <p:nvSpPr>
          <p:cNvPr id="15" name="Text Placeholder 13">
            <a:extLst>
              <a:ext uri="{FF2B5EF4-FFF2-40B4-BE49-F238E27FC236}">
                <a16:creationId xmlns:a16="http://schemas.microsoft.com/office/drawing/2014/main" id="{9B6DC8AF-4FD2-7D46-B90C-20031853C9BB}"/>
              </a:ext>
            </a:extLst>
          </p:cNvPr>
          <p:cNvSpPr>
            <a:spLocks noGrp="1"/>
          </p:cNvSpPr>
          <p:nvPr>
            <p:ph type="body" sz="quarter" idx="19"/>
          </p:nvPr>
        </p:nvSpPr>
        <p:spPr>
          <a:xfrm>
            <a:off x="10854267" y="3593335"/>
            <a:ext cx="4622800" cy="397381"/>
          </a:xfrm>
          <a:prstGeom prst="rect">
            <a:avLst/>
          </a:prstGeom>
        </p:spPr>
        <p:txBody>
          <a:bodyPr/>
          <a:lstStyle>
            <a:lvl1pPr marL="0" indent="0">
              <a:buNone/>
              <a:defRPr sz="2397" b="1">
                <a:solidFill>
                  <a:schemeClr val="tx1"/>
                </a:solidFill>
              </a:defRPr>
            </a:lvl1pPr>
            <a:lvl2pPr marL="608762" indent="0">
              <a:buNone/>
              <a:defRPr sz="1864">
                <a:solidFill>
                  <a:schemeClr val="tx1"/>
                </a:solidFill>
              </a:defRPr>
            </a:lvl2pPr>
            <a:lvl3pPr marL="1217524" indent="0">
              <a:buNone/>
              <a:defRPr sz="1864">
                <a:solidFill>
                  <a:schemeClr val="tx1"/>
                </a:solidFill>
              </a:defRPr>
            </a:lvl3pPr>
            <a:lvl4pPr marL="1826285" indent="0">
              <a:buNone/>
              <a:defRPr sz="1864">
                <a:solidFill>
                  <a:schemeClr val="tx1"/>
                </a:solidFill>
              </a:defRPr>
            </a:lvl4pPr>
            <a:lvl5pPr marL="2435047" indent="0">
              <a:buNone/>
              <a:defRPr sz="1864">
                <a:solidFill>
                  <a:schemeClr val="tx1"/>
                </a:solidFill>
              </a:defRPr>
            </a:lvl5pPr>
          </a:lstStyle>
          <a:p>
            <a:pPr lvl="0"/>
            <a:r>
              <a:rPr lang="en-GB" dirty="0"/>
              <a:t>Click to edit Master text styles</a:t>
            </a:r>
          </a:p>
          <a:p>
            <a:pPr lvl="0"/>
            <a:endParaRPr lang="en-GB" dirty="0"/>
          </a:p>
        </p:txBody>
      </p:sp>
      <p:sp>
        <p:nvSpPr>
          <p:cNvPr id="17" name="Text Placeholder 13">
            <a:extLst>
              <a:ext uri="{FF2B5EF4-FFF2-40B4-BE49-F238E27FC236}">
                <a16:creationId xmlns:a16="http://schemas.microsoft.com/office/drawing/2014/main" id="{432415E7-56F3-144D-8B21-F8B041C1FC02}"/>
              </a:ext>
            </a:extLst>
          </p:cNvPr>
          <p:cNvSpPr>
            <a:spLocks noGrp="1"/>
          </p:cNvSpPr>
          <p:nvPr>
            <p:ph type="body" sz="quarter" idx="20"/>
          </p:nvPr>
        </p:nvSpPr>
        <p:spPr>
          <a:xfrm>
            <a:off x="778933" y="6772381"/>
            <a:ext cx="4622800" cy="1775531"/>
          </a:xfrm>
          <a:prstGeom prst="rect">
            <a:avLst/>
          </a:prstGeom>
        </p:spPr>
        <p:txBody>
          <a:bodyPr/>
          <a:lstStyle>
            <a:lvl1pPr marL="0" indent="0">
              <a:buNone/>
              <a:defRPr sz="2397">
                <a:solidFill>
                  <a:schemeClr val="tx1"/>
                </a:solidFill>
              </a:defRPr>
            </a:lvl1pPr>
            <a:lvl2pPr marL="608762" indent="0">
              <a:buNone/>
              <a:defRPr sz="1864">
                <a:solidFill>
                  <a:schemeClr val="tx1"/>
                </a:solidFill>
              </a:defRPr>
            </a:lvl2pPr>
            <a:lvl3pPr marL="1217524" indent="0">
              <a:buNone/>
              <a:defRPr sz="1864">
                <a:solidFill>
                  <a:schemeClr val="tx1"/>
                </a:solidFill>
              </a:defRPr>
            </a:lvl3pPr>
            <a:lvl4pPr marL="1826285" indent="0">
              <a:buNone/>
              <a:defRPr sz="1864">
                <a:solidFill>
                  <a:schemeClr val="tx1"/>
                </a:solidFill>
              </a:defRPr>
            </a:lvl4pPr>
            <a:lvl5pPr marL="2435047" indent="0">
              <a:buNone/>
              <a:defRPr sz="1864">
                <a:solidFill>
                  <a:schemeClr val="tx1"/>
                </a:solidFill>
              </a:defRPr>
            </a:lvl5pPr>
          </a:lstStyle>
          <a:p>
            <a:pPr lvl="0"/>
            <a:r>
              <a:rPr lang="en-GB" dirty="0"/>
              <a:t>Click to edit Master text styles</a:t>
            </a:r>
          </a:p>
          <a:p>
            <a:pPr lvl="0"/>
            <a:endParaRPr lang="en-GB" dirty="0"/>
          </a:p>
        </p:txBody>
      </p:sp>
      <p:sp>
        <p:nvSpPr>
          <p:cNvPr id="18" name="Text Placeholder 13">
            <a:extLst>
              <a:ext uri="{FF2B5EF4-FFF2-40B4-BE49-F238E27FC236}">
                <a16:creationId xmlns:a16="http://schemas.microsoft.com/office/drawing/2014/main" id="{935F87B3-4186-4648-8FAC-D81367E16288}"/>
              </a:ext>
            </a:extLst>
          </p:cNvPr>
          <p:cNvSpPr>
            <a:spLocks noGrp="1"/>
          </p:cNvSpPr>
          <p:nvPr>
            <p:ph type="body" sz="quarter" idx="21"/>
          </p:nvPr>
        </p:nvSpPr>
        <p:spPr>
          <a:xfrm>
            <a:off x="5816600" y="6772381"/>
            <a:ext cx="4622800" cy="1775531"/>
          </a:xfrm>
          <a:prstGeom prst="rect">
            <a:avLst/>
          </a:prstGeom>
        </p:spPr>
        <p:txBody>
          <a:bodyPr/>
          <a:lstStyle>
            <a:lvl1pPr marL="0" indent="0">
              <a:buNone/>
              <a:defRPr sz="2397">
                <a:solidFill>
                  <a:schemeClr val="tx1"/>
                </a:solidFill>
              </a:defRPr>
            </a:lvl1pPr>
            <a:lvl2pPr marL="608762" indent="0">
              <a:buNone/>
              <a:defRPr sz="1864">
                <a:solidFill>
                  <a:schemeClr val="tx1"/>
                </a:solidFill>
              </a:defRPr>
            </a:lvl2pPr>
            <a:lvl3pPr marL="1217524" indent="0">
              <a:buNone/>
              <a:defRPr sz="1864">
                <a:solidFill>
                  <a:schemeClr val="tx1"/>
                </a:solidFill>
              </a:defRPr>
            </a:lvl3pPr>
            <a:lvl4pPr marL="1826285" indent="0">
              <a:buNone/>
              <a:defRPr sz="1864">
                <a:solidFill>
                  <a:schemeClr val="tx1"/>
                </a:solidFill>
              </a:defRPr>
            </a:lvl4pPr>
            <a:lvl5pPr marL="2435047" indent="0">
              <a:buNone/>
              <a:defRPr sz="1864">
                <a:solidFill>
                  <a:schemeClr val="tx1"/>
                </a:solidFill>
              </a:defRPr>
            </a:lvl5pPr>
          </a:lstStyle>
          <a:p>
            <a:pPr lvl="0"/>
            <a:r>
              <a:rPr lang="en-GB" dirty="0"/>
              <a:t>Click to edit Master text styles</a:t>
            </a:r>
          </a:p>
          <a:p>
            <a:pPr lvl="0"/>
            <a:endParaRPr lang="en-GB" dirty="0"/>
          </a:p>
        </p:txBody>
      </p:sp>
      <p:sp>
        <p:nvSpPr>
          <p:cNvPr id="19" name="Text Placeholder 13">
            <a:extLst>
              <a:ext uri="{FF2B5EF4-FFF2-40B4-BE49-F238E27FC236}">
                <a16:creationId xmlns:a16="http://schemas.microsoft.com/office/drawing/2014/main" id="{51D51E32-49CC-2440-BADB-E348C1338C9F}"/>
              </a:ext>
            </a:extLst>
          </p:cNvPr>
          <p:cNvSpPr>
            <a:spLocks noGrp="1"/>
          </p:cNvSpPr>
          <p:nvPr>
            <p:ph type="body" sz="quarter" idx="22"/>
          </p:nvPr>
        </p:nvSpPr>
        <p:spPr>
          <a:xfrm>
            <a:off x="10854267" y="6772381"/>
            <a:ext cx="4622800" cy="1775531"/>
          </a:xfrm>
          <a:prstGeom prst="rect">
            <a:avLst/>
          </a:prstGeom>
        </p:spPr>
        <p:txBody>
          <a:bodyPr/>
          <a:lstStyle>
            <a:lvl1pPr marL="0" indent="0">
              <a:buNone/>
              <a:defRPr sz="2397">
                <a:solidFill>
                  <a:schemeClr val="tx1"/>
                </a:solidFill>
              </a:defRPr>
            </a:lvl1pPr>
            <a:lvl2pPr marL="608762" indent="0">
              <a:buNone/>
              <a:defRPr sz="1864">
                <a:solidFill>
                  <a:schemeClr val="tx1"/>
                </a:solidFill>
              </a:defRPr>
            </a:lvl2pPr>
            <a:lvl3pPr marL="1217524" indent="0">
              <a:buNone/>
              <a:defRPr sz="1864">
                <a:solidFill>
                  <a:schemeClr val="tx1"/>
                </a:solidFill>
              </a:defRPr>
            </a:lvl3pPr>
            <a:lvl4pPr marL="1826285" indent="0">
              <a:buNone/>
              <a:defRPr sz="1864">
                <a:solidFill>
                  <a:schemeClr val="tx1"/>
                </a:solidFill>
              </a:defRPr>
            </a:lvl4pPr>
            <a:lvl5pPr marL="2435047" indent="0">
              <a:buNone/>
              <a:defRPr sz="1864">
                <a:solidFill>
                  <a:schemeClr val="tx1"/>
                </a:solidFill>
              </a:defRPr>
            </a:lvl5pPr>
          </a:lstStyle>
          <a:p>
            <a:pPr lvl="0"/>
            <a:r>
              <a:rPr lang="en-GB" dirty="0"/>
              <a:t>Click to edit Master text styles</a:t>
            </a:r>
          </a:p>
          <a:p>
            <a:pPr lvl="0"/>
            <a:endParaRPr lang="en-GB" dirty="0"/>
          </a:p>
        </p:txBody>
      </p:sp>
      <p:sp>
        <p:nvSpPr>
          <p:cNvPr id="24" name="Text Placeholder 13">
            <a:extLst>
              <a:ext uri="{FF2B5EF4-FFF2-40B4-BE49-F238E27FC236}">
                <a16:creationId xmlns:a16="http://schemas.microsoft.com/office/drawing/2014/main" id="{0928AEB5-44C3-904F-A64B-0D3564CC5873}"/>
              </a:ext>
            </a:extLst>
          </p:cNvPr>
          <p:cNvSpPr>
            <a:spLocks noGrp="1"/>
          </p:cNvSpPr>
          <p:nvPr>
            <p:ph type="body" sz="quarter" idx="23"/>
          </p:nvPr>
        </p:nvSpPr>
        <p:spPr>
          <a:xfrm>
            <a:off x="778933" y="6172082"/>
            <a:ext cx="4622800" cy="397381"/>
          </a:xfrm>
          <a:prstGeom prst="rect">
            <a:avLst/>
          </a:prstGeom>
        </p:spPr>
        <p:txBody>
          <a:bodyPr/>
          <a:lstStyle>
            <a:lvl1pPr marL="0" indent="0">
              <a:buNone/>
              <a:defRPr sz="2397" b="1">
                <a:solidFill>
                  <a:schemeClr val="tx1"/>
                </a:solidFill>
              </a:defRPr>
            </a:lvl1pPr>
            <a:lvl2pPr marL="608762" indent="0">
              <a:buNone/>
              <a:defRPr sz="1864">
                <a:solidFill>
                  <a:schemeClr val="tx1"/>
                </a:solidFill>
              </a:defRPr>
            </a:lvl2pPr>
            <a:lvl3pPr marL="1217524" indent="0">
              <a:buNone/>
              <a:defRPr sz="1864">
                <a:solidFill>
                  <a:schemeClr val="tx1"/>
                </a:solidFill>
              </a:defRPr>
            </a:lvl3pPr>
            <a:lvl4pPr marL="1826285" indent="0">
              <a:buNone/>
              <a:defRPr sz="1864">
                <a:solidFill>
                  <a:schemeClr val="tx1"/>
                </a:solidFill>
              </a:defRPr>
            </a:lvl4pPr>
            <a:lvl5pPr marL="2435047" indent="0">
              <a:buNone/>
              <a:defRPr sz="1864">
                <a:solidFill>
                  <a:schemeClr val="tx1"/>
                </a:solidFill>
              </a:defRPr>
            </a:lvl5pPr>
          </a:lstStyle>
          <a:p>
            <a:pPr lvl="0"/>
            <a:r>
              <a:rPr lang="en-GB" dirty="0"/>
              <a:t>Click to edit Master text styles</a:t>
            </a:r>
          </a:p>
          <a:p>
            <a:pPr lvl="0"/>
            <a:endParaRPr lang="en-GB" dirty="0"/>
          </a:p>
        </p:txBody>
      </p:sp>
      <p:sp>
        <p:nvSpPr>
          <p:cNvPr id="25" name="Text Placeholder 13">
            <a:extLst>
              <a:ext uri="{FF2B5EF4-FFF2-40B4-BE49-F238E27FC236}">
                <a16:creationId xmlns:a16="http://schemas.microsoft.com/office/drawing/2014/main" id="{805E49A2-FB2F-7443-8FDD-B2DF2A0A414A}"/>
              </a:ext>
            </a:extLst>
          </p:cNvPr>
          <p:cNvSpPr>
            <a:spLocks noGrp="1"/>
          </p:cNvSpPr>
          <p:nvPr>
            <p:ph type="body" sz="quarter" idx="24"/>
          </p:nvPr>
        </p:nvSpPr>
        <p:spPr>
          <a:xfrm>
            <a:off x="5816600" y="6172082"/>
            <a:ext cx="4622800" cy="397381"/>
          </a:xfrm>
          <a:prstGeom prst="rect">
            <a:avLst/>
          </a:prstGeom>
        </p:spPr>
        <p:txBody>
          <a:bodyPr/>
          <a:lstStyle>
            <a:lvl1pPr marL="0" indent="0">
              <a:buNone/>
              <a:defRPr sz="2397" b="1">
                <a:solidFill>
                  <a:schemeClr val="tx1"/>
                </a:solidFill>
              </a:defRPr>
            </a:lvl1pPr>
            <a:lvl2pPr marL="608762" indent="0">
              <a:buNone/>
              <a:defRPr sz="1864">
                <a:solidFill>
                  <a:schemeClr val="tx1"/>
                </a:solidFill>
              </a:defRPr>
            </a:lvl2pPr>
            <a:lvl3pPr marL="1217524" indent="0">
              <a:buNone/>
              <a:defRPr sz="1864">
                <a:solidFill>
                  <a:schemeClr val="tx1"/>
                </a:solidFill>
              </a:defRPr>
            </a:lvl3pPr>
            <a:lvl4pPr marL="1826285" indent="0">
              <a:buNone/>
              <a:defRPr sz="1864">
                <a:solidFill>
                  <a:schemeClr val="tx1"/>
                </a:solidFill>
              </a:defRPr>
            </a:lvl4pPr>
            <a:lvl5pPr marL="2435047" indent="0">
              <a:buNone/>
              <a:defRPr sz="1864">
                <a:solidFill>
                  <a:schemeClr val="tx1"/>
                </a:solidFill>
              </a:defRPr>
            </a:lvl5pPr>
          </a:lstStyle>
          <a:p>
            <a:pPr lvl="0"/>
            <a:r>
              <a:rPr lang="en-GB" dirty="0"/>
              <a:t>Click to edit Master text styles</a:t>
            </a:r>
          </a:p>
          <a:p>
            <a:pPr lvl="0"/>
            <a:endParaRPr lang="en-GB" dirty="0"/>
          </a:p>
        </p:txBody>
      </p:sp>
      <p:sp>
        <p:nvSpPr>
          <p:cNvPr id="26" name="Text Placeholder 13">
            <a:extLst>
              <a:ext uri="{FF2B5EF4-FFF2-40B4-BE49-F238E27FC236}">
                <a16:creationId xmlns:a16="http://schemas.microsoft.com/office/drawing/2014/main" id="{73F21CFE-D81F-A54E-9033-A2A22C456E53}"/>
              </a:ext>
            </a:extLst>
          </p:cNvPr>
          <p:cNvSpPr>
            <a:spLocks noGrp="1"/>
          </p:cNvSpPr>
          <p:nvPr>
            <p:ph type="body" sz="quarter" idx="25"/>
          </p:nvPr>
        </p:nvSpPr>
        <p:spPr>
          <a:xfrm>
            <a:off x="10854267" y="6172082"/>
            <a:ext cx="4622800" cy="397381"/>
          </a:xfrm>
          <a:prstGeom prst="rect">
            <a:avLst/>
          </a:prstGeom>
        </p:spPr>
        <p:txBody>
          <a:bodyPr/>
          <a:lstStyle>
            <a:lvl1pPr marL="0" indent="0">
              <a:buNone/>
              <a:defRPr sz="2397" b="1">
                <a:solidFill>
                  <a:schemeClr val="tx1"/>
                </a:solidFill>
              </a:defRPr>
            </a:lvl1pPr>
            <a:lvl2pPr marL="608762" indent="0">
              <a:buNone/>
              <a:defRPr sz="1864">
                <a:solidFill>
                  <a:schemeClr val="tx1"/>
                </a:solidFill>
              </a:defRPr>
            </a:lvl2pPr>
            <a:lvl3pPr marL="1217524" indent="0">
              <a:buNone/>
              <a:defRPr sz="1864">
                <a:solidFill>
                  <a:schemeClr val="tx1"/>
                </a:solidFill>
              </a:defRPr>
            </a:lvl3pPr>
            <a:lvl4pPr marL="1826285" indent="0">
              <a:buNone/>
              <a:defRPr sz="1864">
                <a:solidFill>
                  <a:schemeClr val="tx1"/>
                </a:solidFill>
              </a:defRPr>
            </a:lvl4pPr>
            <a:lvl5pPr marL="2435047" indent="0">
              <a:buNone/>
              <a:defRPr sz="1864">
                <a:solidFill>
                  <a:schemeClr val="tx1"/>
                </a:solidFill>
              </a:defRPr>
            </a:lvl5pPr>
          </a:lstStyle>
          <a:p>
            <a:pPr lvl="0"/>
            <a:r>
              <a:rPr lang="en-GB" dirty="0"/>
              <a:t>Click to edit Master text styles</a:t>
            </a:r>
          </a:p>
          <a:p>
            <a:pPr lvl="0"/>
            <a:endParaRPr lang="en-GB" dirty="0"/>
          </a:p>
        </p:txBody>
      </p:sp>
    </p:spTree>
    <p:extLst>
      <p:ext uri="{BB962C8B-B14F-4D97-AF65-F5344CB8AC3E}">
        <p14:creationId xmlns:p14="http://schemas.microsoft.com/office/powerpoint/2010/main" val="3538253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0" y="4019550"/>
            <a:ext cx="14224000" cy="13849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12800" y="8492109"/>
            <a:ext cx="3738880" cy="276999"/>
          </a:xfrm>
        </p:spPr>
        <p:txBody>
          <a:bodyPr/>
          <a:lstStyle/>
          <a:p>
            <a:fld id="{02E6DE8E-04DB-4D4D-96E7-D4343CBADF45}" type="datetime1">
              <a:rPr lang="en-GB" smtClean="0"/>
              <a:t>01/03/2021</a:t>
            </a:fld>
            <a:endParaRPr lang="en-US"/>
          </a:p>
        </p:txBody>
      </p:sp>
    </p:spTree>
    <p:extLst>
      <p:ext uri="{BB962C8B-B14F-4D97-AF65-F5344CB8AC3E}">
        <p14:creationId xmlns:p14="http://schemas.microsoft.com/office/powerpoint/2010/main" val="1429012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2.png"/><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ags" Target="../tags/tag2.xml"/><Relationship Id="rId18" Type="http://schemas.openxmlformats.org/officeDocument/2006/relationships/tags" Target="../tags/tag7.xml"/><Relationship Id="rId26" Type="http://schemas.openxmlformats.org/officeDocument/2006/relationships/tags" Target="../tags/tag15.xml"/><Relationship Id="rId3" Type="http://schemas.openxmlformats.org/officeDocument/2006/relationships/slideLayout" Target="../slideLayouts/slideLayout39.xml"/><Relationship Id="rId21" Type="http://schemas.openxmlformats.org/officeDocument/2006/relationships/tags" Target="../tags/tag10.xml"/><Relationship Id="rId7" Type="http://schemas.openxmlformats.org/officeDocument/2006/relationships/slideLayout" Target="../slideLayouts/slideLayout43.xml"/><Relationship Id="rId12" Type="http://schemas.openxmlformats.org/officeDocument/2006/relationships/tags" Target="../tags/tag1.xml"/><Relationship Id="rId17" Type="http://schemas.openxmlformats.org/officeDocument/2006/relationships/tags" Target="../tags/tag6.xml"/><Relationship Id="rId25" Type="http://schemas.openxmlformats.org/officeDocument/2006/relationships/tags" Target="../tags/tag14.xml"/><Relationship Id="rId2" Type="http://schemas.openxmlformats.org/officeDocument/2006/relationships/slideLayout" Target="../slideLayouts/slideLayout38.xml"/><Relationship Id="rId16" Type="http://schemas.openxmlformats.org/officeDocument/2006/relationships/tags" Target="../tags/tag5.xml"/><Relationship Id="rId20" Type="http://schemas.openxmlformats.org/officeDocument/2006/relationships/tags" Target="../tags/tag9.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24" Type="http://schemas.openxmlformats.org/officeDocument/2006/relationships/tags" Target="../tags/tag13.xml"/><Relationship Id="rId5" Type="http://schemas.openxmlformats.org/officeDocument/2006/relationships/slideLayout" Target="../slideLayouts/slideLayout41.xml"/><Relationship Id="rId15" Type="http://schemas.openxmlformats.org/officeDocument/2006/relationships/tags" Target="../tags/tag4.xml"/><Relationship Id="rId23" Type="http://schemas.openxmlformats.org/officeDocument/2006/relationships/tags" Target="../tags/tag12.xml"/><Relationship Id="rId28" Type="http://schemas.openxmlformats.org/officeDocument/2006/relationships/oleObject" Target="../embeddings/oleObject1.bin"/><Relationship Id="rId10" Type="http://schemas.openxmlformats.org/officeDocument/2006/relationships/slideLayout" Target="../slideLayouts/slideLayout46.xml"/><Relationship Id="rId19" Type="http://schemas.openxmlformats.org/officeDocument/2006/relationships/tags" Target="../tags/tag8.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ags" Target="../tags/tag3.xml"/><Relationship Id="rId22" Type="http://schemas.openxmlformats.org/officeDocument/2006/relationships/tags" Target="../tags/tag11.xml"/><Relationship Id="rId27" Type="http://schemas.openxmlformats.org/officeDocument/2006/relationships/tags" Target="../tags/tag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3442950" y="1016000"/>
            <a:ext cx="1797049" cy="728149"/>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a:xfrm>
            <a:off x="931136" y="4434072"/>
            <a:ext cx="14393727" cy="756920"/>
          </a:xfrm>
          <a:prstGeom prst="rect">
            <a:avLst/>
          </a:prstGeom>
        </p:spPr>
        <p:txBody>
          <a:bodyPr wrap="square" lIns="0" tIns="0" rIns="0" bIns="0">
            <a:spAutoFit/>
          </a:bodyPr>
          <a:lstStyle>
            <a:lvl1pPr>
              <a:defRPr sz="4800" b="1" i="0">
                <a:solidFill>
                  <a:srgbClr val="00A8A8"/>
                </a:solidFill>
                <a:latin typeface="Lato"/>
                <a:cs typeface="Lato"/>
              </a:defRPr>
            </a:lvl1pPr>
          </a:lstStyle>
          <a:p>
            <a:endParaRPr/>
          </a:p>
        </p:txBody>
      </p:sp>
      <p:sp>
        <p:nvSpPr>
          <p:cNvPr id="3" name="Holder 3"/>
          <p:cNvSpPr>
            <a:spLocks noGrp="1"/>
          </p:cNvSpPr>
          <p:nvPr>
            <p:ph type="body" idx="1"/>
          </p:nvPr>
        </p:nvSpPr>
        <p:spPr>
          <a:xfrm>
            <a:off x="1016000" y="4019550"/>
            <a:ext cx="14224000" cy="40957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5527040" y="8492109"/>
            <a:ext cx="5201920" cy="456565"/>
          </a:xfrm>
          <a:prstGeom prst="rect">
            <a:avLst/>
          </a:prstGeom>
        </p:spPr>
        <p:txBody>
          <a:bodyPr wrap="square" lIns="0" tIns="0" rIns="0" bIns="0">
            <a:spAutoFit/>
          </a:bodyPr>
          <a:lstStyle>
            <a:lvl1pPr algn="ctr">
              <a:defRPr>
                <a:solidFill>
                  <a:schemeClr val="tx1">
                    <a:tint val="75000"/>
                  </a:schemeClr>
                </a:solidFill>
              </a:defRPr>
            </a:lvl1pPr>
          </a:lstStyle>
          <a:p>
            <a:endParaRPr lang="en-GB"/>
          </a:p>
        </p:txBody>
      </p:sp>
      <p:sp>
        <p:nvSpPr>
          <p:cNvPr id="5" name="Holder 5"/>
          <p:cNvSpPr>
            <a:spLocks noGrp="1"/>
          </p:cNvSpPr>
          <p:nvPr>
            <p:ph type="dt" sz="half" idx="6"/>
          </p:nvPr>
        </p:nvSpPr>
        <p:spPr>
          <a:xfrm>
            <a:off x="812800" y="8492109"/>
            <a:ext cx="3738880" cy="45656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t>3/1/2021</a:t>
            </a:fld>
            <a:endParaRPr lang="en-US"/>
          </a:p>
        </p:txBody>
      </p:sp>
      <p:sp>
        <p:nvSpPr>
          <p:cNvPr id="6" name="Holder 6"/>
          <p:cNvSpPr>
            <a:spLocks noGrp="1"/>
          </p:cNvSpPr>
          <p:nvPr>
            <p:ph type="sldNum" sz="quarter" idx="7"/>
          </p:nvPr>
        </p:nvSpPr>
        <p:spPr>
          <a:xfrm>
            <a:off x="11704320" y="8492109"/>
            <a:ext cx="3738880" cy="45656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431086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736" r:id="rId6"/>
    <p:sldLayoutId id="2147483738" r:id="rId7"/>
    <p:sldLayoutId id="2147483796" r:id="rId8"/>
    <p:sldLayoutId id="2147483797" r:id="rId9"/>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565ED9-D444-4DDB-9873-51B610D18BE8}"/>
              </a:ext>
            </a:extLst>
          </p:cNvPr>
          <p:cNvSpPr>
            <a:spLocks noGrp="1"/>
          </p:cNvSpPr>
          <p:nvPr>
            <p:ph type="title"/>
          </p:nvPr>
        </p:nvSpPr>
        <p:spPr>
          <a:xfrm>
            <a:off x="1117600" y="486158"/>
            <a:ext cx="14020800" cy="17649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437D95-6FCA-4030-A4D4-89EB3A34D506}"/>
              </a:ext>
            </a:extLst>
          </p:cNvPr>
          <p:cNvSpPr>
            <a:spLocks noGrp="1"/>
          </p:cNvSpPr>
          <p:nvPr>
            <p:ph type="body" idx="1"/>
          </p:nvPr>
        </p:nvSpPr>
        <p:spPr>
          <a:xfrm>
            <a:off x="1117600" y="2430786"/>
            <a:ext cx="14020800" cy="57937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67E160-3EAF-4D7D-AF9B-B95B9D4926F8}"/>
              </a:ext>
            </a:extLst>
          </p:cNvPr>
          <p:cNvSpPr>
            <a:spLocks noGrp="1"/>
          </p:cNvSpPr>
          <p:nvPr>
            <p:ph type="dt" sz="half" idx="2"/>
          </p:nvPr>
        </p:nvSpPr>
        <p:spPr>
          <a:xfrm>
            <a:off x="1117600" y="8463363"/>
            <a:ext cx="3657600" cy="486157"/>
          </a:xfrm>
          <a:prstGeom prst="rect">
            <a:avLst/>
          </a:prstGeom>
        </p:spPr>
        <p:txBody>
          <a:bodyPr vert="horz" lIns="91440" tIns="45720" rIns="91440" bIns="45720" rtlCol="0" anchor="ctr"/>
          <a:lstStyle>
            <a:lvl1pPr algn="l">
              <a:defRPr sz="1598">
                <a:solidFill>
                  <a:schemeClr val="tx1">
                    <a:tint val="75000"/>
                  </a:schemeClr>
                </a:solidFill>
              </a:defRPr>
            </a:lvl1pPr>
          </a:lstStyle>
          <a:p>
            <a:fld id="{AAC16362-8F18-4496-B8D5-E0DC12B55A13}" type="datetimeFigureOut">
              <a:rPr lang="en-GB" smtClean="0"/>
              <a:t>01/03/2021</a:t>
            </a:fld>
            <a:endParaRPr lang="en-GB"/>
          </a:p>
        </p:txBody>
      </p:sp>
      <p:sp>
        <p:nvSpPr>
          <p:cNvPr id="5" name="Footer Placeholder 4">
            <a:extLst>
              <a:ext uri="{FF2B5EF4-FFF2-40B4-BE49-F238E27FC236}">
                <a16:creationId xmlns:a16="http://schemas.microsoft.com/office/drawing/2014/main" id="{E6A0B8D3-1F56-4E5E-91F5-E86F540954A2}"/>
              </a:ext>
            </a:extLst>
          </p:cNvPr>
          <p:cNvSpPr>
            <a:spLocks noGrp="1"/>
          </p:cNvSpPr>
          <p:nvPr>
            <p:ph type="ftr" sz="quarter" idx="3"/>
          </p:nvPr>
        </p:nvSpPr>
        <p:spPr>
          <a:xfrm>
            <a:off x="5384800" y="8463363"/>
            <a:ext cx="5486400" cy="486157"/>
          </a:xfrm>
          <a:prstGeom prst="rect">
            <a:avLst/>
          </a:prstGeom>
        </p:spPr>
        <p:txBody>
          <a:bodyPr vert="horz" lIns="91440" tIns="45720" rIns="91440" bIns="45720" rtlCol="0" anchor="ctr"/>
          <a:lstStyle>
            <a:lvl1pPr algn="ctr">
              <a:defRPr sz="1598">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2D345FB-B3FF-46A7-AEC1-D9AF6A758ED2}"/>
              </a:ext>
            </a:extLst>
          </p:cNvPr>
          <p:cNvSpPr>
            <a:spLocks noGrp="1"/>
          </p:cNvSpPr>
          <p:nvPr>
            <p:ph type="sldNum" sz="quarter" idx="4"/>
          </p:nvPr>
        </p:nvSpPr>
        <p:spPr>
          <a:xfrm>
            <a:off x="11480800" y="8463363"/>
            <a:ext cx="3657600" cy="486157"/>
          </a:xfrm>
          <a:prstGeom prst="rect">
            <a:avLst/>
          </a:prstGeom>
        </p:spPr>
        <p:txBody>
          <a:bodyPr vert="horz" lIns="91440" tIns="45720" rIns="91440" bIns="45720" rtlCol="0" anchor="ctr"/>
          <a:lstStyle>
            <a:lvl1pPr algn="r">
              <a:defRPr sz="1598">
                <a:solidFill>
                  <a:schemeClr val="tx1">
                    <a:tint val="75000"/>
                  </a:schemeClr>
                </a:solidFill>
              </a:defRPr>
            </a:lvl1pPr>
          </a:lstStyle>
          <a:p>
            <a:fld id="{FEB6B02B-F345-47B6-AA3B-3C36245F5B3C}" type="slidenum">
              <a:rPr lang="en-GB" smtClean="0"/>
              <a:t>‹#›</a:t>
            </a:fld>
            <a:endParaRPr lang="en-GB"/>
          </a:p>
        </p:txBody>
      </p:sp>
    </p:spTree>
    <p:extLst>
      <p:ext uri="{BB962C8B-B14F-4D97-AF65-F5344CB8AC3E}">
        <p14:creationId xmlns:p14="http://schemas.microsoft.com/office/powerpoint/2010/main" val="266199430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l" defTabSz="1217524" rtl="0" eaLnBrk="1" latinLnBrk="0" hangingPunct="1">
        <a:lnSpc>
          <a:spcPct val="90000"/>
        </a:lnSpc>
        <a:spcBef>
          <a:spcPct val="0"/>
        </a:spcBef>
        <a:buNone/>
        <a:defRPr sz="5859" kern="1200">
          <a:solidFill>
            <a:schemeClr val="tx1"/>
          </a:solidFill>
          <a:latin typeface="+mj-lt"/>
          <a:ea typeface="+mj-ea"/>
          <a:cs typeface="+mj-cs"/>
        </a:defRPr>
      </a:lvl1pPr>
    </p:titleStyle>
    <p:bodyStyle>
      <a:lvl1pPr marL="304381" indent="-304381" algn="l" defTabSz="1217524" rtl="0" eaLnBrk="1" latinLnBrk="0" hangingPunct="1">
        <a:lnSpc>
          <a:spcPct val="90000"/>
        </a:lnSpc>
        <a:spcBef>
          <a:spcPts val="1332"/>
        </a:spcBef>
        <a:buFont typeface="Arial" panose="020B0604020202020204" pitchFamily="34" charset="0"/>
        <a:buChar char="•"/>
        <a:defRPr sz="3728" kern="1200">
          <a:solidFill>
            <a:schemeClr val="tx1"/>
          </a:solidFill>
          <a:latin typeface="+mn-lt"/>
          <a:ea typeface="+mn-ea"/>
          <a:cs typeface="+mn-cs"/>
        </a:defRPr>
      </a:lvl1pPr>
      <a:lvl2pPr marL="913143" indent="-304381" algn="l" defTabSz="1217524" rtl="0" eaLnBrk="1" latinLnBrk="0" hangingPunct="1">
        <a:lnSpc>
          <a:spcPct val="90000"/>
        </a:lnSpc>
        <a:spcBef>
          <a:spcPts val="666"/>
        </a:spcBef>
        <a:buFont typeface="Arial" panose="020B0604020202020204" pitchFamily="34" charset="0"/>
        <a:buChar char="•"/>
        <a:defRPr sz="3196" kern="1200">
          <a:solidFill>
            <a:schemeClr val="tx1"/>
          </a:solidFill>
          <a:latin typeface="+mn-lt"/>
          <a:ea typeface="+mn-ea"/>
          <a:cs typeface="+mn-cs"/>
        </a:defRPr>
      </a:lvl2pPr>
      <a:lvl3pPr marL="1521905" indent="-304381" algn="l" defTabSz="1217524" rtl="0" eaLnBrk="1" latinLnBrk="0" hangingPunct="1">
        <a:lnSpc>
          <a:spcPct val="90000"/>
        </a:lnSpc>
        <a:spcBef>
          <a:spcPts val="666"/>
        </a:spcBef>
        <a:buFont typeface="Arial" panose="020B0604020202020204" pitchFamily="34" charset="0"/>
        <a:buChar char="•"/>
        <a:defRPr sz="2663" kern="1200">
          <a:solidFill>
            <a:schemeClr val="tx1"/>
          </a:solidFill>
          <a:latin typeface="+mn-lt"/>
          <a:ea typeface="+mn-ea"/>
          <a:cs typeface="+mn-cs"/>
        </a:defRPr>
      </a:lvl3pPr>
      <a:lvl4pPr marL="2130666" indent="-304381" algn="l" defTabSz="1217524"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4pPr>
      <a:lvl5pPr marL="2739428" indent="-304381" algn="l" defTabSz="1217524"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5pPr>
      <a:lvl6pPr marL="3348190" indent="-304381" algn="l" defTabSz="1217524"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6pPr>
      <a:lvl7pPr marL="3956952" indent="-304381" algn="l" defTabSz="1217524"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7pPr>
      <a:lvl8pPr marL="4565714" indent="-304381" algn="l" defTabSz="1217524"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8pPr>
      <a:lvl9pPr marL="5174475" indent="-304381" algn="l" defTabSz="1217524"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9pPr>
    </p:bodyStyle>
    <p:otherStyle>
      <a:defPPr>
        <a:defRPr lang="en-US"/>
      </a:defPPr>
      <a:lvl1pPr marL="0" algn="l" defTabSz="1217524" rtl="0" eaLnBrk="1" latinLnBrk="0" hangingPunct="1">
        <a:defRPr sz="2397" kern="1200">
          <a:solidFill>
            <a:schemeClr val="tx1"/>
          </a:solidFill>
          <a:latin typeface="+mn-lt"/>
          <a:ea typeface="+mn-ea"/>
          <a:cs typeface="+mn-cs"/>
        </a:defRPr>
      </a:lvl1pPr>
      <a:lvl2pPr marL="608762" algn="l" defTabSz="1217524" rtl="0" eaLnBrk="1" latinLnBrk="0" hangingPunct="1">
        <a:defRPr sz="2397" kern="1200">
          <a:solidFill>
            <a:schemeClr val="tx1"/>
          </a:solidFill>
          <a:latin typeface="+mn-lt"/>
          <a:ea typeface="+mn-ea"/>
          <a:cs typeface="+mn-cs"/>
        </a:defRPr>
      </a:lvl2pPr>
      <a:lvl3pPr marL="1217524" algn="l" defTabSz="1217524" rtl="0" eaLnBrk="1" latinLnBrk="0" hangingPunct="1">
        <a:defRPr sz="2397" kern="1200">
          <a:solidFill>
            <a:schemeClr val="tx1"/>
          </a:solidFill>
          <a:latin typeface="+mn-lt"/>
          <a:ea typeface="+mn-ea"/>
          <a:cs typeface="+mn-cs"/>
        </a:defRPr>
      </a:lvl3pPr>
      <a:lvl4pPr marL="1826285" algn="l" defTabSz="1217524" rtl="0" eaLnBrk="1" latinLnBrk="0" hangingPunct="1">
        <a:defRPr sz="2397" kern="1200">
          <a:solidFill>
            <a:schemeClr val="tx1"/>
          </a:solidFill>
          <a:latin typeface="+mn-lt"/>
          <a:ea typeface="+mn-ea"/>
          <a:cs typeface="+mn-cs"/>
        </a:defRPr>
      </a:lvl4pPr>
      <a:lvl5pPr marL="2435047" algn="l" defTabSz="1217524" rtl="0" eaLnBrk="1" latinLnBrk="0" hangingPunct="1">
        <a:defRPr sz="2397" kern="1200">
          <a:solidFill>
            <a:schemeClr val="tx1"/>
          </a:solidFill>
          <a:latin typeface="+mn-lt"/>
          <a:ea typeface="+mn-ea"/>
          <a:cs typeface="+mn-cs"/>
        </a:defRPr>
      </a:lvl5pPr>
      <a:lvl6pPr marL="3043809" algn="l" defTabSz="1217524" rtl="0" eaLnBrk="1" latinLnBrk="0" hangingPunct="1">
        <a:defRPr sz="2397" kern="1200">
          <a:solidFill>
            <a:schemeClr val="tx1"/>
          </a:solidFill>
          <a:latin typeface="+mn-lt"/>
          <a:ea typeface="+mn-ea"/>
          <a:cs typeface="+mn-cs"/>
        </a:defRPr>
      </a:lvl6pPr>
      <a:lvl7pPr marL="3652571" algn="l" defTabSz="1217524" rtl="0" eaLnBrk="1" latinLnBrk="0" hangingPunct="1">
        <a:defRPr sz="2397" kern="1200">
          <a:solidFill>
            <a:schemeClr val="tx1"/>
          </a:solidFill>
          <a:latin typeface="+mn-lt"/>
          <a:ea typeface="+mn-ea"/>
          <a:cs typeface="+mn-cs"/>
        </a:defRPr>
      </a:lvl7pPr>
      <a:lvl8pPr marL="4261333" algn="l" defTabSz="1217524" rtl="0" eaLnBrk="1" latinLnBrk="0" hangingPunct="1">
        <a:defRPr sz="2397" kern="1200">
          <a:solidFill>
            <a:schemeClr val="tx1"/>
          </a:solidFill>
          <a:latin typeface="+mn-lt"/>
          <a:ea typeface="+mn-ea"/>
          <a:cs typeface="+mn-cs"/>
        </a:defRPr>
      </a:lvl8pPr>
      <a:lvl9pPr marL="4870094" algn="l" defTabSz="1217524" rtl="0" eaLnBrk="1" latinLnBrk="0" hangingPunct="1">
        <a:defRPr sz="239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3442952" y="1016001"/>
            <a:ext cx="1797049" cy="728149"/>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798"/>
          </a:p>
        </p:txBody>
      </p:sp>
      <p:sp>
        <p:nvSpPr>
          <p:cNvPr id="2" name="Holder 2"/>
          <p:cNvSpPr>
            <a:spLocks noGrp="1"/>
          </p:cNvSpPr>
          <p:nvPr>
            <p:ph type="title"/>
          </p:nvPr>
        </p:nvSpPr>
        <p:spPr>
          <a:xfrm>
            <a:off x="931138" y="4434072"/>
            <a:ext cx="14393727" cy="738664"/>
          </a:xfrm>
          <a:prstGeom prst="rect">
            <a:avLst/>
          </a:prstGeom>
        </p:spPr>
        <p:txBody>
          <a:bodyPr wrap="square" lIns="0" tIns="0" rIns="0" bIns="0">
            <a:spAutoFit/>
          </a:bodyPr>
          <a:lstStyle>
            <a:lvl1pPr>
              <a:defRPr sz="4800" b="1" i="0">
                <a:solidFill>
                  <a:srgbClr val="00A8A8"/>
                </a:solidFill>
                <a:latin typeface="Lato"/>
                <a:cs typeface="Lato"/>
              </a:defRPr>
            </a:lvl1pPr>
          </a:lstStyle>
          <a:p>
            <a:endParaRPr/>
          </a:p>
        </p:txBody>
      </p:sp>
      <p:sp>
        <p:nvSpPr>
          <p:cNvPr id="3" name="Holder 3"/>
          <p:cNvSpPr>
            <a:spLocks noGrp="1"/>
          </p:cNvSpPr>
          <p:nvPr>
            <p:ph type="body" idx="1"/>
          </p:nvPr>
        </p:nvSpPr>
        <p:spPr>
          <a:xfrm>
            <a:off x="1016000" y="4019550"/>
            <a:ext cx="142240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5527040" y="8492110"/>
            <a:ext cx="5201920" cy="276999"/>
          </a:xfrm>
          <a:prstGeom prst="rect">
            <a:avLst/>
          </a:prstGeom>
        </p:spPr>
        <p:txBody>
          <a:bodyPr wrap="square" lIns="0" tIns="0" rIns="0" bIns="0">
            <a:spAutoFit/>
          </a:bodyPr>
          <a:lstStyle>
            <a:lvl1pPr algn="ctr">
              <a:defRPr>
                <a:solidFill>
                  <a:schemeClr val="tx1">
                    <a:tint val="75000"/>
                  </a:schemeClr>
                </a:solidFill>
              </a:defRPr>
            </a:lvl1pPr>
          </a:lstStyle>
          <a:p>
            <a:endParaRPr lang="en-GB"/>
          </a:p>
        </p:txBody>
      </p:sp>
      <p:sp>
        <p:nvSpPr>
          <p:cNvPr id="5" name="Holder 5"/>
          <p:cNvSpPr>
            <a:spLocks noGrp="1"/>
          </p:cNvSpPr>
          <p:nvPr>
            <p:ph type="dt" sz="half" idx="6"/>
          </p:nvPr>
        </p:nvSpPr>
        <p:spPr>
          <a:xfrm>
            <a:off x="812800" y="8492110"/>
            <a:ext cx="3738880" cy="276999"/>
          </a:xfrm>
          <a:prstGeom prst="rect">
            <a:avLst/>
          </a:prstGeom>
        </p:spPr>
        <p:txBody>
          <a:bodyPr wrap="square" lIns="0" tIns="0" rIns="0" bIns="0">
            <a:spAutoFit/>
          </a:bodyPr>
          <a:lstStyle>
            <a:lvl1pPr algn="l">
              <a:defRPr>
                <a:solidFill>
                  <a:schemeClr val="tx1">
                    <a:tint val="75000"/>
                  </a:schemeClr>
                </a:solidFill>
              </a:defRPr>
            </a:lvl1pPr>
          </a:lstStyle>
          <a:p>
            <a:fld id="{164D6758-07FB-4090-ABAD-B513EA41FCBC}" type="datetime1">
              <a:rPr lang="en-GB" smtClean="0"/>
              <a:t>01/03/2021</a:t>
            </a:fld>
            <a:endParaRPr lang="en-US"/>
          </a:p>
        </p:txBody>
      </p:sp>
      <p:sp>
        <p:nvSpPr>
          <p:cNvPr id="6" name="Holder 6"/>
          <p:cNvSpPr>
            <a:spLocks noGrp="1"/>
          </p:cNvSpPr>
          <p:nvPr>
            <p:ph type="sldNum" sz="quarter" idx="7"/>
          </p:nvPr>
        </p:nvSpPr>
        <p:spPr>
          <a:xfrm>
            <a:off x="11704320" y="8492110"/>
            <a:ext cx="373888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7109874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6571" eaLnBrk="1" hangingPunct="1">
        <a:defRPr>
          <a:latin typeface="+mn-lt"/>
          <a:ea typeface="+mn-ea"/>
          <a:cs typeface="+mn-cs"/>
        </a:defRPr>
      </a:lvl2pPr>
      <a:lvl3pPr marL="913143" eaLnBrk="1" hangingPunct="1">
        <a:defRPr>
          <a:latin typeface="+mn-lt"/>
          <a:ea typeface="+mn-ea"/>
          <a:cs typeface="+mn-cs"/>
        </a:defRPr>
      </a:lvl3pPr>
      <a:lvl4pPr marL="1369714" eaLnBrk="1" hangingPunct="1">
        <a:defRPr>
          <a:latin typeface="+mn-lt"/>
          <a:ea typeface="+mn-ea"/>
          <a:cs typeface="+mn-cs"/>
        </a:defRPr>
      </a:lvl4pPr>
      <a:lvl5pPr marL="1826285" eaLnBrk="1" hangingPunct="1">
        <a:defRPr>
          <a:latin typeface="+mn-lt"/>
          <a:ea typeface="+mn-ea"/>
          <a:cs typeface="+mn-cs"/>
        </a:defRPr>
      </a:lvl5pPr>
      <a:lvl6pPr marL="2282857" eaLnBrk="1" hangingPunct="1">
        <a:defRPr>
          <a:latin typeface="+mn-lt"/>
          <a:ea typeface="+mn-ea"/>
          <a:cs typeface="+mn-cs"/>
        </a:defRPr>
      </a:lvl6pPr>
      <a:lvl7pPr marL="2739428" eaLnBrk="1" hangingPunct="1">
        <a:defRPr>
          <a:latin typeface="+mn-lt"/>
          <a:ea typeface="+mn-ea"/>
          <a:cs typeface="+mn-cs"/>
        </a:defRPr>
      </a:lvl7pPr>
      <a:lvl8pPr marL="3195999" eaLnBrk="1" hangingPunct="1">
        <a:defRPr>
          <a:latin typeface="+mn-lt"/>
          <a:ea typeface="+mn-ea"/>
          <a:cs typeface="+mn-cs"/>
        </a:defRPr>
      </a:lvl8pPr>
      <a:lvl9pPr marL="3652571" eaLnBrk="1" hangingPunct="1">
        <a:defRPr>
          <a:latin typeface="+mn-lt"/>
          <a:ea typeface="+mn-ea"/>
          <a:cs typeface="+mn-cs"/>
        </a:defRPr>
      </a:lvl9pPr>
    </p:bodyStyle>
    <p:otherStyle>
      <a:lvl1pPr marL="0" eaLnBrk="1" hangingPunct="1">
        <a:defRPr>
          <a:latin typeface="+mn-lt"/>
          <a:ea typeface="+mn-ea"/>
          <a:cs typeface="+mn-cs"/>
        </a:defRPr>
      </a:lvl1pPr>
      <a:lvl2pPr marL="456571" eaLnBrk="1" hangingPunct="1">
        <a:defRPr>
          <a:latin typeface="+mn-lt"/>
          <a:ea typeface="+mn-ea"/>
          <a:cs typeface="+mn-cs"/>
        </a:defRPr>
      </a:lvl2pPr>
      <a:lvl3pPr marL="913143" eaLnBrk="1" hangingPunct="1">
        <a:defRPr>
          <a:latin typeface="+mn-lt"/>
          <a:ea typeface="+mn-ea"/>
          <a:cs typeface="+mn-cs"/>
        </a:defRPr>
      </a:lvl3pPr>
      <a:lvl4pPr marL="1369714" eaLnBrk="1" hangingPunct="1">
        <a:defRPr>
          <a:latin typeface="+mn-lt"/>
          <a:ea typeface="+mn-ea"/>
          <a:cs typeface="+mn-cs"/>
        </a:defRPr>
      </a:lvl4pPr>
      <a:lvl5pPr marL="1826285" eaLnBrk="1" hangingPunct="1">
        <a:defRPr>
          <a:latin typeface="+mn-lt"/>
          <a:ea typeface="+mn-ea"/>
          <a:cs typeface="+mn-cs"/>
        </a:defRPr>
      </a:lvl5pPr>
      <a:lvl6pPr marL="2282857" eaLnBrk="1" hangingPunct="1">
        <a:defRPr>
          <a:latin typeface="+mn-lt"/>
          <a:ea typeface="+mn-ea"/>
          <a:cs typeface="+mn-cs"/>
        </a:defRPr>
      </a:lvl6pPr>
      <a:lvl7pPr marL="2739428" eaLnBrk="1" hangingPunct="1">
        <a:defRPr>
          <a:latin typeface="+mn-lt"/>
          <a:ea typeface="+mn-ea"/>
          <a:cs typeface="+mn-cs"/>
        </a:defRPr>
      </a:lvl7pPr>
      <a:lvl8pPr marL="3195999" eaLnBrk="1" hangingPunct="1">
        <a:defRPr>
          <a:latin typeface="+mn-lt"/>
          <a:ea typeface="+mn-ea"/>
          <a:cs typeface="+mn-cs"/>
        </a:defRPr>
      </a:lvl8pPr>
      <a:lvl9pPr marL="3652571"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CC24AB-930E-DA44-BA32-340C8748694B}"/>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3421495" y="871792"/>
            <a:ext cx="1824357" cy="744073"/>
          </a:xfrm>
          <a:prstGeom prst="rect">
            <a:avLst/>
          </a:prstGeom>
        </p:spPr>
      </p:pic>
    </p:spTree>
    <p:extLst>
      <p:ext uri="{BB962C8B-B14F-4D97-AF65-F5344CB8AC3E}">
        <p14:creationId xmlns:p14="http://schemas.microsoft.com/office/powerpoint/2010/main" val="397602841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Lst>
  <p:hf hdr="0" ftr="0" dt="0"/>
  <p:txStyles>
    <p:titleStyle>
      <a:lvl1pPr>
        <a:defRPr>
          <a:latin typeface="+mj-lt"/>
          <a:ea typeface="+mj-ea"/>
          <a:cs typeface="+mj-cs"/>
        </a:defRPr>
      </a:lvl1pPr>
    </p:titleStyle>
    <p:bodyStyle>
      <a:lvl1pPr marL="0">
        <a:defRPr>
          <a:latin typeface="+mn-lt"/>
          <a:ea typeface="+mn-ea"/>
          <a:cs typeface="+mn-cs"/>
        </a:defRPr>
      </a:lvl1pPr>
      <a:lvl2pPr marL="276896">
        <a:defRPr>
          <a:latin typeface="+mn-lt"/>
          <a:ea typeface="+mn-ea"/>
          <a:cs typeface="+mn-cs"/>
        </a:defRPr>
      </a:lvl2pPr>
      <a:lvl3pPr marL="553791">
        <a:defRPr>
          <a:latin typeface="+mn-lt"/>
          <a:ea typeface="+mn-ea"/>
          <a:cs typeface="+mn-cs"/>
        </a:defRPr>
      </a:lvl3pPr>
      <a:lvl4pPr marL="830686">
        <a:defRPr>
          <a:latin typeface="+mn-lt"/>
          <a:ea typeface="+mn-ea"/>
          <a:cs typeface="+mn-cs"/>
        </a:defRPr>
      </a:lvl4pPr>
      <a:lvl5pPr marL="1107580">
        <a:defRPr>
          <a:latin typeface="+mn-lt"/>
          <a:ea typeface="+mn-ea"/>
          <a:cs typeface="+mn-cs"/>
        </a:defRPr>
      </a:lvl5pPr>
      <a:lvl6pPr marL="1384476">
        <a:defRPr>
          <a:latin typeface="+mn-lt"/>
          <a:ea typeface="+mn-ea"/>
          <a:cs typeface="+mn-cs"/>
        </a:defRPr>
      </a:lvl6pPr>
      <a:lvl7pPr marL="1661371">
        <a:defRPr>
          <a:latin typeface="+mn-lt"/>
          <a:ea typeface="+mn-ea"/>
          <a:cs typeface="+mn-cs"/>
        </a:defRPr>
      </a:lvl7pPr>
      <a:lvl8pPr marL="1938266">
        <a:defRPr>
          <a:latin typeface="+mn-lt"/>
          <a:ea typeface="+mn-ea"/>
          <a:cs typeface="+mn-cs"/>
        </a:defRPr>
      </a:lvl8pPr>
      <a:lvl9pPr marL="2215161">
        <a:defRPr>
          <a:latin typeface="+mn-lt"/>
          <a:ea typeface="+mn-ea"/>
          <a:cs typeface="+mn-cs"/>
        </a:defRPr>
      </a:lvl9pPr>
    </p:bodyStyle>
    <p:otherStyle>
      <a:lvl1pPr marL="0">
        <a:defRPr>
          <a:latin typeface="+mn-lt"/>
          <a:ea typeface="+mn-ea"/>
          <a:cs typeface="+mn-cs"/>
        </a:defRPr>
      </a:lvl1pPr>
      <a:lvl2pPr marL="276896">
        <a:defRPr>
          <a:latin typeface="+mn-lt"/>
          <a:ea typeface="+mn-ea"/>
          <a:cs typeface="+mn-cs"/>
        </a:defRPr>
      </a:lvl2pPr>
      <a:lvl3pPr marL="553791">
        <a:defRPr>
          <a:latin typeface="+mn-lt"/>
          <a:ea typeface="+mn-ea"/>
          <a:cs typeface="+mn-cs"/>
        </a:defRPr>
      </a:lvl3pPr>
      <a:lvl4pPr marL="830686">
        <a:defRPr>
          <a:latin typeface="+mn-lt"/>
          <a:ea typeface="+mn-ea"/>
          <a:cs typeface="+mn-cs"/>
        </a:defRPr>
      </a:lvl4pPr>
      <a:lvl5pPr marL="1107580">
        <a:defRPr>
          <a:latin typeface="+mn-lt"/>
          <a:ea typeface="+mn-ea"/>
          <a:cs typeface="+mn-cs"/>
        </a:defRPr>
      </a:lvl5pPr>
      <a:lvl6pPr marL="1384476">
        <a:defRPr>
          <a:latin typeface="+mn-lt"/>
          <a:ea typeface="+mn-ea"/>
          <a:cs typeface="+mn-cs"/>
        </a:defRPr>
      </a:lvl6pPr>
      <a:lvl7pPr marL="1661371">
        <a:defRPr>
          <a:latin typeface="+mn-lt"/>
          <a:ea typeface="+mn-ea"/>
          <a:cs typeface="+mn-cs"/>
        </a:defRPr>
      </a:lvl7pPr>
      <a:lvl8pPr marL="1938266">
        <a:defRPr>
          <a:latin typeface="+mn-lt"/>
          <a:ea typeface="+mn-ea"/>
          <a:cs typeface="+mn-cs"/>
        </a:defRPr>
      </a:lvl8pPr>
      <a:lvl9pPr marL="2215161">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Ref idx="1001">
        <a:schemeClr val="bg2"/>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2"/>
            </p:custDataLst>
          </p:nvPr>
        </p:nvGraphicFramePr>
        <p:xfrm>
          <a:off x="1" y="0"/>
          <a:ext cx="287972" cy="215665"/>
        </p:xfrm>
        <a:graphic>
          <a:graphicData uri="http://schemas.openxmlformats.org/presentationml/2006/ole">
            <mc:AlternateContent xmlns:mc="http://schemas.openxmlformats.org/markup-compatibility/2006">
              <mc:Choice xmlns:v="urn:schemas-microsoft-com:vml" Requires="v">
                <p:oleObj name="think-cell Slide" r:id="rId28" imgW="0" imgH="0" progId="">
                  <p:embed/>
                </p:oleObj>
              </mc:Choice>
              <mc:Fallback>
                <p:oleObj name="think-cell Slide" r:id="rId28" imgW="0" imgH="0" progId="">
                  <p:embed/>
                  <p:pic>
                    <p:nvPicPr>
                      <p:cNvPr id="2" name="Object 1" hidden="1"/>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 y="0"/>
                        <a:ext cx="287972" cy="21566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34" name="Working Draft" hidden="1"/>
          <p:cNvSpPr txBox="1">
            <a:spLocks noChangeArrowheads="1"/>
          </p:cNvSpPr>
          <p:nvPr/>
        </p:nvSpPr>
        <p:spPr bwMode="auto">
          <a:xfrm rot="5400000">
            <a:off x="14991961" y="2636355"/>
            <a:ext cx="2274662" cy="1254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815" baseline="0" noProof="0" dirty="0">
                <a:latin typeface="+mn-lt"/>
                <a:ea typeface="+mn-ea"/>
              </a:rPr>
              <a:t>Last Modified 9/13/2015 5:31 PM India Standard Time</a:t>
            </a:r>
            <a:endParaRPr lang="en-US" sz="2173" baseline="0" noProof="0" dirty="0">
              <a:latin typeface="+mn-lt"/>
              <a:ea typeface="+mn-ea"/>
            </a:endParaRPr>
          </a:p>
        </p:txBody>
      </p:sp>
      <p:sp>
        <p:nvSpPr>
          <p:cNvPr id="1035" name="Printed" hidden="1"/>
          <p:cNvSpPr txBox="1">
            <a:spLocks noChangeArrowheads="1"/>
          </p:cNvSpPr>
          <p:nvPr/>
        </p:nvSpPr>
        <p:spPr bwMode="auto">
          <a:xfrm rot="5400000">
            <a:off x="15160279" y="5589555"/>
            <a:ext cx="1938031" cy="1254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GB" sz="815" baseline="0" noProof="0" dirty="0">
                <a:latin typeface="+mn-lt"/>
                <a:ea typeface="+mn-ea"/>
              </a:rPr>
              <a:t>Printed 14/07/2015 18:15 GMT Standard Time</a:t>
            </a:r>
            <a:endParaRPr lang="en-US" sz="2173" baseline="0" noProof="0" dirty="0">
              <a:latin typeface="+mn-lt"/>
              <a:ea typeface="+mn-ea"/>
            </a:endParaRPr>
          </a:p>
        </p:txBody>
      </p:sp>
      <p:sp>
        <p:nvSpPr>
          <p:cNvPr id="10" name="McK 1. On-page tracker" hidden="1"/>
          <p:cNvSpPr>
            <a:spLocks noChangeArrowheads="1"/>
          </p:cNvSpPr>
          <p:nvPr/>
        </p:nvSpPr>
        <p:spPr bwMode="auto">
          <a:xfrm>
            <a:off x="311011" y="23724"/>
            <a:ext cx="1002710" cy="2925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r>
              <a:rPr lang="en-US" sz="1901" baseline="0" noProof="0" dirty="0">
                <a:solidFill>
                  <a:srgbClr val="808080"/>
                </a:solidFill>
                <a:latin typeface="+mn-lt"/>
                <a:ea typeface="+mj-ea"/>
              </a:rPr>
              <a:t>TRACKER</a:t>
            </a:r>
          </a:p>
        </p:txBody>
      </p:sp>
      <p:sp>
        <p:nvSpPr>
          <p:cNvPr id="11" name="McK 3. Unit of measure" hidden="1"/>
          <p:cNvSpPr txBox="1">
            <a:spLocks noChangeArrowheads="1"/>
          </p:cNvSpPr>
          <p:nvPr/>
        </p:nvSpPr>
        <p:spPr bwMode="auto">
          <a:xfrm>
            <a:off x="305327" y="722485"/>
            <a:ext cx="15633980" cy="334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2173" baseline="0" noProof="0" dirty="0">
                <a:solidFill>
                  <a:srgbClr val="808080"/>
                </a:solidFill>
                <a:latin typeface="+mn-lt"/>
              </a:rPr>
              <a:t>Unit of measure</a:t>
            </a:r>
          </a:p>
        </p:txBody>
      </p:sp>
      <p:grpSp>
        <p:nvGrpSpPr>
          <p:cNvPr id="15" name="ACET" hidden="1"/>
          <p:cNvGrpSpPr>
            <a:grpSpLocks/>
          </p:cNvGrpSpPr>
          <p:nvPr/>
        </p:nvGrpSpPr>
        <p:grpSpPr bwMode="auto">
          <a:xfrm>
            <a:off x="4165510" y="2575266"/>
            <a:ext cx="7734919" cy="772084"/>
            <a:chOff x="915" y="672"/>
            <a:chExt cx="2686" cy="358"/>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72"/>
              <a:ext cx="2686" cy="358"/>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r>
                <a:rPr lang="en-US" sz="2446" b="1" baseline="0" noProof="0" dirty="0">
                  <a:latin typeface="+mn-lt"/>
                  <a:ea typeface="+mn-ea"/>
                </a:rPr>
                <a:t>Title</a:t>
              </a:r>
            </a:p>
            <a:p>
              <a:r>
                <a:rPr lang="en-US" sz="2446" baseline="0" noProof="0" dirty="0">
                  <a:solidFill>
                    <a:srgbClr val="808080"/>
                  </a:solidFill>
                  <a:latin typeface="+mn-lt"/>
                  <a:ea typeface="+mn-ea"/>
                </a:rPr>
                <a:t>Unit of measure</a:t>
              </a:r>
            </a:p>
          </p:txBody>
        </p:sp>
      </p:grpSp>
      <p:grpSp>
        <p:nvGrpSpPr>
          <p:cNvPr id="23" name="LegendBoxes" hidden="1"/>
          <p:cNvGrpSpPr>
            <a:grpSpLocks/>
          </p:cNvGrpSpPr>
          <p:nvPr/>
        </p:nvGrpSpPr>
        <p:grpSpPr bwMode="auto">
          <a:xfrm>
            <a:off x="14559840" y="907949"/>
            <a:ext cx="1111570" cy="1354385"/>
            <a:chOff x="4936" y="176"/>
            <a:chExt cx="386" cy="628"/>
          </a:xfrm>
        </p:grpSpPr>
        <p:sp>
          <p:nvSpPr>
            <p:cNvPr id="24" name="Legend1"/>
            <p:cNvSpPr>
              <a:spLocks noChangeArrowheads="1"/>
            </p:cNvSpPr>
            <p:nvPr/>
          </p:nvSpPr>
          <p:spPr bwMode="auto">
            <a:xfrm>
              <a:off x="5096" y="176"/>
              <a:ext cx="226"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1216231">
                <a:buClr>
                  <a:schemeClr val="tx2"/>
                </a:buClr>
              </a:pPr>
              <a:r>
                <a:rPr lang="en-US" sz="1630" dirty="0">
                  <a:latin typeface="+mn-lt"/>
                </a:rPr>
                <a:t>Legend</a:t>
              </a:r>
            </a:p>
          </p:txBody>
        </p:sp>
        <p:sp>
          <p:nvSpPr>
            <p:cNvPr id="25"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446" dirty="0">
                <a:latin typeface="+mn-lt"/>
              </a:endParaRPr>
            </a:p>
          </p:txBody>
        </p:sp>
        <p:sp>
          <p:nvSpPr>
            <p:cNvPr id="26" name="Legend2"/>
            <p:cNvSpPr>
              <a:spLocks noChangeArrowheads="1"/>
            </p:cNvSpPr>
            <p:nvPr/>
          </p:nvSpPr>
          <p:spPr bwMode="auto">
            <a:xfrm>
              <a:off x="5096" y="346"/>
              <a:ext cx="226"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1216231">
                <a:buClr>
                  <a:schemeClr val="tx2"/>
                </a:buClr>
              </a:pPr>
              <a:r>
                <a:rPr lang="en-US" sz="1630" dirty="0">
                  <a:latin typeface="+mn-lt"/>
                </a:rPr>
                <a:t>Legend</a:t>
              </a:r>
            </a:p>
          </p:txBody>
        </p:sp>
        <p:sp>
          <p:nvSpPr>
            <p:cNvPr id="27"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446" dirty="0">
                <a:latin typeface="+mn-lt"/>
              </a:endParaRPr>
            </a:p>
          </p:txBody>
        </p:sp>
        <p:sp>
          <p:nvSpPr>
            <p:cNvPr id="28" name="Legend3"/>
            <p:cNvSpPr>
              <a:spLocks noChangeArrowheads="1"/>
            </p:cNvSpPr>
            <p:nvPr/>
          </p:nvSpPr>
          <p:spPr bwMode="auto">
            <a:xfrm>
              <a:off x="5096" y="517"/>
              <a:ext cx="226"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1216231">
                <a:buClr>
                  <a:schemeClr val="tx2"/>
                </a:buClr>
              </a:pPr>
              <a:r>
                <a:rPr lang="en-US" sz="1630" dirty="0">
                  <a:latin typeface="+mn-lt"/>
                </a:rPr>
                <a:t>Legend</a:t>
              </a:r>
            </a:p>
          </p:txBody>
        </p:sp>
        <p:sp>
          <p:nvSpPr>
            <p:cNvPr id="29"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446" dirty="0">
                <a:latin typeface="+mn-lt"/>
              </a:endParaRPr>
            </a:p>
          </p:txBody>
        </p:sp>
        <p:sp>
          <p:nvSpPr>
            <p:cNvPr id="30" name="Legend4"/>
            <p:cNvSpPr>
              <a:spLocks noChangeArrowheads="1"/>
            </p:cNvSpPr>
            <p:nvPr/>
          </p:nvSpPr>
          <p:spPr bwMode="auto">
            <a:xfrm>
              <a:off x="5096" y="688"/>
              <a:ext cx="226"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1216231">
                <a:buClr>
                  <a:schemeClr val="tx2"/>
                </a:buClr>
              </a:pPr>
              <a:r>
                <a:rPr lang="en-US" sz="1630" dirty="0">
                  <a:latin typeface="+mn-lt"/>
                </a:rPr>
                <a:t>Legend</a:t>
              </a:r>
            </a:p>
          </p:txBody>
        </p:sp>
        <p:sp>
          <p:nvSpPr>
            <p:cNvPr id="31"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446" dirty="0">
                <a:latin typeface="+mn-lt"/>
              </a:endParaRPr>
            </a:p>
          </p:txBody>
        </p:sp>
      </p:grpSp>
      <p:grpSp>
        <p:nvGrpSpPr>
          <p:cNvPr id="32" name="LegendLines" hidden="1"/>
          <p:cNvGrpSpPr>
            <a:grpSpLocks/>
          </p:cNvGrpSpPr>
          <p:nvPr/>
        </p:nvGrpSpPr>
        <p:grpSpPr bwMode="auto">
          <a:xfrm>
            <a:off x="14001167" y="907948"/>
            <a:ext cx="1670234" cy="992065"/>
            <a:chOff x="4750" y="176"/>
            <a:chExt cx="580" cy="460"/>
          </a:xfrm>
        </p:grpSpPr>
        <p:sp>
          <p:nvSpPr>
            <p:cNvPr id="33"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2446" dirty="0">
                <a:latin typeface="+mn-lt"/>
              </a:endParaRPr>
            </a:p>
          </p:txBody>
        </p:sp>
        <p:sp>
          <p:nvSpPr>
            <p:cNvPr id="34"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2446" dirty="0">
                <a:latin typeface="+mn-lt"/>
              </a:endParaRPr>
            </a:p>
          </p:txBody>
        </p:sp>
        <p:sp>
          <p:nvSpPr>
            <p:cNvPr id="35"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2446" dirty="0">
                <a:latin typeface="+mn-lt"/>
              </a:endParaRPr>
            </a:p>
          </p:txBody>
        </p:sp>
        <p:sp>
          <p:nvSpPr>
            <p:cNvPr id="36" name="Legend1"/>
            <p:cNvSpPr>
              <a:spLocks noChangeArrowheads="1"/>
            </p:cNvSpPr>
            <p:nvPr/>
          </p:nvSpPr>
          <p:spPr bwMode="auto">
            <a:xfrm>
              <a:off x="5104" y="176"/>
              <a:ext cx="226"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1216231">
                <a:buClr>
                  <a:schemeClr val="tx2"/>
                </a:buClr>
              </a:pPr>
              <a:r>
                <a:rPr lang="en-US" sz="1630" dirty="0">
                  <a:latin typeface="+mn-lt"/>
                </a:rPr>
                <a:t>Legend</a:t>
              </a:r>
            </a:p>
          </p:txBody>
        </p:sp>
        <p:sp>
          <p:nvSpPr>
            <p:cNvPr id="37" name="Legend2"/>
            <p:cNvSpPr>
              <a:spLocks noChangeArrowheads="1"/>
            </p:cNvSpPr>
            <p:nvPr/>
          </p:nvSpPr>
          <p:spPr bwMode="auto">
            <a:xfrm>
              <a:off x="5104" y="344"/>
              <a:ext cx="226"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1216231">
                <a:buClr>
                  <a:schemeClr val="tx2"/>
                </a:buClr>
              </a:pPr>
              <a:r>
                <a:rPr lang="en-US" sz="1630" dirty="0">
                  <a:latin typeface="+mn-lt"/>
                </a:rPr>
                <a:t>Legend</a:t>
              </a:r>
            </a:p>
          </p:txBody>
        </p:sp>
        <p:sp>
          <p:nvSpPr>
            <p:cNvPr id="38" name="Legend3"/>
            <p:cNvSpPr>
              <a:spLocks noChangeArrowheads="1"/>
            </p:cNvSpPr>
            <p:nvPr/>
          </p:nvSpPr>
          <p:spPr bwMode="auto">
            <a:xfrm>
              <a:off x="5104" y="520"/>
              <a:ext cx="226"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1216231">
                <a:buClr>
                  <a:schemeClr val="tx2"/>
                </a:buClr>
              </a:pPr>
              <a:r>
                <a:rPr lang="en-US" sz="1630" dirty="0">
                  <a:latin typeface="+mn-lt"/>
                </a:rPr>
                <a:t>Legend</a:t>
              </a:r>
            </a:p>
          </p:txBody>
        </p:sp>
      </p:grpSp>
      <p:grpSp>
        <p:nvGrpSpPr>
          <p:cNvPr id="39" name="McKSticker" hidden="1"/>
          <p:cNvGrpSpPr/>
          <p:nvPr/>
        </p:nvGrpSpPr>
        <p:grpSpPr bwMode="auto">
          <a:xfrm>
            <a:off x="14650927" y="907952"/>
            <a:ext cx="1294072" cy="278539"/>
            <a:chOff x="8027393" y="285750"/>
            <a:chExt cx="713382" cy="205030"/>
          </a:xfrm>
        </p:grpSpPr>
        <p:sp>
          <p:nvSpPr>
            <p:cNvPr id="40" name="StickerRectangle"/>
            <p:cNvSpPr>
              <a:spLocks noChangeArrowheads="1"/>
            </p:cNvSpPr>
            <p:nvPr/>
          </p:nvSpPr>
          <p:spPr bwMode="auto">
            <a:xfrm>
              <a:off x="8027393" y="285750"/>
              <a:ext cx="713382" cy="205030"/>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1216231">
                <a:buClr>
                  <a:schemeClr val="tx2"/>
                </a:buClr>
              </a:pPr>
              <a:r>
                <a:rPr lang="en-US" sz="1630" dirty="0">
                  <a:solidFill>
                    <a:srgbClr val="808080"/>
                  </a:solidFill>
                  <a:latin typeface="+mn-lt"/>
                </a:rPr>
                <a:t>PRELIMINARY</a:t>
              </a:r>
            </a:p>
          </p:txBody>
        </p:sp>
        <p:cxnSp>
          <p:nvCxnSpPr>
            <p:cNvPr id="41" name="AutoShape 31"/>
            <p:cNvCxnSpPr>
              <a:cxnSpLocks noChangeShapeType="1"/>
              <a:stCxn id="40" idx="2"/>
              <a:endCxn id="40" idx="4"/>
            </p:cNvCxnSpPr>
            <p:nvPr/>
          </p:nvCxnSpPr>
          <p:spPr bwMode="auto">
            <a:xfrm>
              <a:off x="8027393" y="285750"/>
              <a:ext cx="0" cy="205030"/>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42" name="AutoShape 32"/>
            <p:cNvCxnSpPr>
              <a:cxnSpLocks noChangeShapeType="1"/>
              <a:stCxn id="40" idx="4"/>
              <a:endCxn id="40" idx="6"/>
            </p:cNvCxnSpPr>
            <p:nvPr/>
          </p:nvCxnSpPr>
          <p:spPr bwMode="auto">
            <a:xfrm>
              <a:off x="8027393" y="490780"/>
              <a:ext cx="713382"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grpSp>
        <p:nvGrpSpPr>
          <p:cNvPr id="64" name="LegendMoons" hidden="1"/>
          <p:cNvGrpSpPr/>
          <p:nvPr/>
        </p:nvGrpSpPr>
        <p:grpSpPr bwMode="auto">
          <a:xfrm>
            <a:off x="14438600" y="907948"/>
            <a:ext cx="1232522" cy="1774937"/>
            <a:chOff x="7769225" y="2105025"/>
            <a:chExt cx="679452" cy="1306516"/>
          </a:xfrm>
        </p:grpSpPr>
        <p:grpSp>
          <p:nvGrpSpPr>
            <p:cNvPr id="65" name="MoonLegend1"/>
            <p:cNvGrpSpPr>
              <a:grpSpLocks noChangeAspect="1"/>
            </p:cNvGrpSpPr>
            <p:nvPr>
              <p:custDataLst>
                <p:tags r:id="rId13"/>
              </p:custDataLst>
            </p:nvPr>
          </p:nvGrpSpPr>
          <p:grpSpPr bwMode="auto">
            <a:xfrm>
              <a:off x="7769225" y="2105025"/>
              <a:ext cx="209550" cy="209551"/>
              <a:chOff x="4533" y="183"/>
              <a:chExt cx="144" cy="144"/>
            </a:xfrm>
          </p:grpSpPr>
          <p:sp>
            <p:nvSpPr>
              <p:cNvPr id="83" name="Oval 38"/>
              <p:cNvSpPr>
                <a:spLocks noChangeAspect="1" noChangeArrowheads="1"/>
              </p:cNvSpPr>
              <p:nvPr>
                <p:custDataLst>
                  <p:tags r:id="rId26"/>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446" dirty="0">
                  <a:latin typeface="HelveticaNeueLT Pro 45 Lt"/>
                  <a:sym typeface="HelveticaNeueLT Pro 45 Lt"/>
                </a:endParaRPr>
              </a:p>
            </p:txBody>
          </p:sp>
          <p:sp>
            <p:nvSpPr>
              <p:cNvPr id="84" name="Arc 39"/>
              <p:cNvSpPr>
                <a:spLocks noChangeAspect="1"/>
              </p:cNvSpPr>
              <p:nvPr>
                <p:custDataLst>
                  <p:tags r:id="rId27"/>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446" dirty="0">
                  <a:latin typeface="HelveticaNeueLT Pro 45 Lt"/>
                  <a:sym typeface="HelveticaNeueLT Pro 45 Lt"/>
                </a:endParaRPr>
              </a:p>
            </p:txBody>
          </p:sp>
        </p:grpSp>
        <p:grpSp>
          <p:nvGrpSpPr>
            <p:cNvPr id="66" name="MoonLegend2"/>
            <p:cNvGrpSpPr>
              <a:grpSpLocks noChangeAspect="1"/>
            </p:cNvGrpSpPr>
            <p:nvPr>
              <p:custDataLst>
                <p:tags r:id="rId14"/>
              </p:custDataLst>
            </p:nvPr>
          </p:nvGrpSpPr>
          <p:grpSpPr bwMode="auto">
            <a:xfrm>
              <a:off x="7769225" y="2379266"/>
              <a:ext cx="209550" cy="209551"/>
              <a:chOff x="1694" y="2044"/>
              <a:chExt cx="160" cy="160"/>
            </a:xfrm>
          </p:grpSpPr>
          <p:sp>
            <p:nvSpPr>
              <p:cNvPr id="81" name="Oval 41"/>
              <p:cNvSpPr>
                <a:spLocks noChangeAspect="1" noChangeArrowheads="1"/>
              </p:cNvSpPr>
              <p:nvPr>
                <p:custDataLst>
                  <p:tags r:id="rId24"/>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446" dirty="0">
                  <a:latin typeface="HelveticaNeueLT Pro 45 Lt"/>
                  <a:sym typeface="HelveticaNeueLT Pro 45 Lt"/>
                </a:endParaRPr>
              </a:p>
            </p:txBody>
          </p:sp>
          <p:sp>
            <p:nvSpPr>
              <p:cNvPr id="82" name="Arc 42"/>
              <p:cNvSpPr>
                <a:spLocks noChangeAspect="1"/>
              </p:cNvSpPr>
              <p:nvPr>
                <p:custDataLst>
                  <p:tags r:id="rId25"/>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446" dirty="0">
                  <a:latin typeface="HelveticaNeueLT Pro 45 Lt"/>
                  <a:sym typeface="HelveticaNeueLT Pro 45 Lt"/>
                </a:endParaRPr>
              </a:p>
            </p:txBody>
          </p:sp>
        </p:grpSp>
        <p:grpSp>
          <p:nvGrpSpPr>
            <p:cNvPr id="67" name="MoonLegend4"/>
            <p:cNvGrpSpPr>
              <a:grpSpLocks noChangeAspect="1"/>
            </p:cNvGrpSpPr>
            <p:nvPr>
              <p:custDataLst>
                <p:tags r:id="rId15"/>
              </p:custDataLst>
            </p:nvPr>
          </p:nvGrpSpPr>
          <p:grpSpPr bwMode="auto">
            <a:xfrm>
              <a:off x="7769225" y="2927748"/>
              <a:ext cx="209550" cy="209551"/>
              <a:chOff x="4495" y="1198"/>
              <a:chExt cx="160" cy="160"/>
            </a:xfrm>
          </p:grpSpPr>
          <p:sp>
            <p:nvSpPr>
              <p:cNvPr id="79" name="Oval 47"/>
              <p:cNvSpPr>
                <a:spLocks noChangeAspect="1" noChangeArrowheads="1"/>
              </p:cNvSpPr>
              <p:nvPr>
                <p:custDataLst>
                  <p:tags r:id="rId2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446" dirty="0">
                  <a:latin typeface="HelveticaNeueLT Pro 45 Lt"/>
                  <a:sym typeface="HelveticaNeueLT Pro 45 Lt"/>
                </a:endParaRPr>
              </a:p>
            </p:txBody>
          </p:sp>
          <p:sp>
            <p:nvSpPr>
              <p:cNvPr id="80" name="Arc 48"/>
              <p:cNvSpPr>
                <a:spLocks noChangeAspect="1"/>
              </p:cNvSpPr>
              <p:nvPr>
                <p:custDataLst>
                  <p:tags r:id="rId23"/>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446" dirty="0">
                  <a:latin typeface="HelveticaNeueLT Pro 45 Lt"/>
                  <a:sym typeface="HelveticaNeueLT Pro 45 Lt"/>
                </a:endParaRPr>
              </a:p>
            </p:txBody>
          </p:sp>
        </p:grpSp>
        <p:grpSp>
          <p:nvGrpSpPr>
            <p:cNvPr id="68" name="MoonLegend5"/>
            <p:cNvGrpSpPr>
              <a:grpSpLocks noChangeAspect="1"/>
            </p:cNvGrpSpPr>
            <p:nvPr>
              <p:custDataLst>
                <p:tags r:id="rId16"/>
              </p:custDataLst>
            </p:nvPr>
          </p:nvGrpSpPr>
          <p:grpSpPr bwMode="auto">
            <a:xfrm>
              <a:off x="7769225" y="3201990"/>
              <a:ext cx="209550" cy="209551"/>
              <a:chOff x="4495" y="1440"/>
              <a:chExt cx="160" cy="160"/>
            </a:xfrm>
          </p:grpSpPr>
          <p:sp>
            <p:nvSpPr>
              <p:cNvPr id="77" name="Oval 50"/>
              <p:cNvSpPr>
                <a:spLocks noChangeAspect="1" noChangeArrowheads="1"/>
              </p:cNvSpPr>
              <p:nvPr>
                <p:custDataLst>
                  <p:tags r:id="rId20"/>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446" dirty="0">
                  <a:latin typeface="HelveticaNeueLT Pro 45 Lt"/>
                  <a:sym typeface="HelveticaNeueLT Pro 45 Lt"/>
                </a:endParaRPr>
              </a:p>
            </p:txBody>
          </p:sp>
          <p:sp>
            <p:nvSpPr>
              <p:cNvPr id="78" name="Oval 51"/>
              <p:cNvSpPr>
                <a:spLocks noChangeAspect="1" noChangeArrowheads="1"/>
              </p:cNvSpPr>
              <p:nvPr>
                <p:custDataLst>
                  <p:tags r:id="rId21"/>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446" dirty="0">
                  <a:latin typeface="HelveticaNeueLT Pro 45 Lt"/>
                  <a:sym typeface="HelveticaNeueLT Pro 45 Lt"/>
                </a:endParaRPr>
              </a:p>
            </p:txBody>
          </p:sp>
        </p:grpSp>
        <p:sp>
          <p:nvSpPr>
            <p:cNvPr id="69" name="Legend1"/>
            <p:cNvSpPr>
              <a:spLocks noChangeArrowheads="1"/>
            </p:cNvSpPr>
            <p:nvPr/>
          </p:nvSpPr>
          <p:spPr bwMode="auto">
            <a:xfrm>
              <a:off x="8089900" y="2117725"/>
              <a:ext cx="358777" cy="184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1216231">
                <a:buClr>
                  <a:schemeClr val="tx2"/>
                </a:buClr>
              </a:pPr>
              <a:r>
                <a:rPr lang="en-US" sz="1630" dirty="0">
                  <a:latin typeface="+mn-lt"/>
                </a:rPr>
                <a:t>Legend</a:t>
              </a:r>
            </a:p>
          </p:txBody>
        </p:sp>
        <p:sp>
          <p:nvSpPr>
            <p:cNvPr id="70" name="Legend2"/>
            <p:cNvSpPr>
              <a:spLocks noChangeArrowheads="1"/>
            </p:cNvSpPr>
            <p:nvPr/>
          </p:nvSpPr>
          <p:spPr bwMode="auto">
            <a:xfrm>
              <a:off x="8089900" y="2392363"/>
              <a:ext cx="358777" cy="184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1216231">
                <a:buClr>
                  <a:schemeClr val="tx2"/>
                </a:buClr>
              </a:pPr>
              <a:r>
                <a:rPr lang="en-US" sz="1630" dirty="0">
                  <a:latin typeface="+mn-lt"/>
                </a:rPr>
                <a:t>Legend</a:t>
              </a:r>
            </a:p>
          </p:txBody>
        </p:sp>
        <p:sp>
          <p:nvSpPr>
            <p:cNvPr id="71" name="Legend3"/>
            <p:cNvSpPr>
              <a:spLocks noChangeArrowheads="1"/>
            </p:cNvSpPr>
            <p:nvPr/>
          </p:nvSpPr>
          <p:spPr bwMode="auto">
            <a:xfrm>
              <a:off x="8089900" y="2667002"/>
              <a:ext cx="358777" cy="184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1216231">
                <a:buClr>
                  <a:schemeClr val="tx2"/>
                </a:buClr>
              </a:pPr>
              <a:r>
                <a:rPr lang="en-US" sz="1630" dirty="0">
                  <a:latin typeface="+mn-lt"/>
                </a:rPr>
                <a:t>Legend</a:t>
              </a:r>
            </a:p>
          </p:txBody>
        </p:sp>
        <p:sp>
          <p:nvSpPr>
            <p:cNvPr id="72" name="Legend4"/>
            <p:cNvSpPr>
              <a:spLocks noChangeArrowheads="1"/>
            </p:cNvSpPr>
            <p:nvPr/>
          </p:nvSpPr>
          <p:spPr bwMode="auto">
            <a:xfrm>
              <a:off x="8089900" y="2938465"/>
              <a:ext cx="358777" cy="184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1216231">
                <a:buClr>
                  <a:schemeClr val="tx2"/>
                </a:buClr>
              </a:pPr>
              <a:r>
                <a:rPr lang="en-US" sz="1630" dirty="0">
                  <a:latin typeface="+mn-lt"/>
                </a:rPr>
                <a:t>Legend</a:t>
              </a:r>
            </a:p>
          </p:txBody>
        </p:sp>
        <p:sp>
          <p:nvSpPr>
            <p:cNvPr id="73" name="Legend5"/>
            <p:cNvSpPr>
              <a:spLocks noChangeArrowheads="1"/>
            </p:cNvSpPr>
            <p:nvPr/>
          </p:nvSpPr>
          <p:spPr bwMode="auto">
            <a:xfrm>
              <a:off x="8089900" y="3214690"/>
              <a:ext cx="358777" cy="184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1216231">
                <a:buClr>
                  <a:schemeClr val="tx2"/>
                </a:buClr>
              </a:pPr>
              <a:r>
                <a:rPr lang="en-US" sz="1630" dirty="0">
                  <a:latin typeface="+mn-lt"/>
                </a:rPr>
                <a:t>Legend</a:t>
              </a:r>
            </a:p>
          </p:txBody>
        </p:sp>
        <p:grpSp>
          <p:nvGrpSpPr>
            <p:cNvPr id="74" name="MoonLegend3"/>
            <p:cNvGrpSpPr>
              <a:grpSpLocks noChangeAspect="1"/>
            </p:cNvGrpSpPr>
            <p:nvPr>
              <p:custDataLst>
                <p:tags r:id="rId17"/>
              </p:custDataLst>
            </p:nvPr>
          </p:nvGrpSpPr>
          <p:grpSpPr bwMode="auto">
            <a:xfrm>
              <a:off x="7769225" y="2653507"/>
              <a:ext cx="209550" cy="209551"/>
              <a:chOff x="4495" y="1198"/>
              <a:chExt cx="160" cy="160"/>
            </a:xfrm>
          </p:grpSpPr>
          <p:sp>
            <p:nvSpPr>
              <p:cNvPr id="75"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446" dirty="0">
                  <a:latin typeface="HelveticaNeueLT Pro 45 Lt"/>
                  <a:sym typeface="HelveticaNeueLT Pro 45 Lt"/>
                </a:endParaRPr>
              </a:p>
            </p:txBody>
          </p:sp>
          <p:sp>
            <p:nvSpPr>
              <p:cNvPr id="76" name="Arc 48"/>
              <p:cNvSpPr>
                <a:spLocks noChangeAspect="1"/>
              </p:cNvSpPr>
              <p:nvPr>
                <p:custDataLst>
                  <p:tags r:id="rId19"/>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446" dirty="0">
                  <a:latin typeface="HelveticaNeueLT Pro 45 Lt"/>
                  <a:sym typeface="HelveticaNeueLT Pro 45 Lt"/>
                </a:endParaRPr>
              </a:p>
            </p:txBody>
          </p:sp>
        </p:grpSp>
      </p:grpSp>
      <p:grpSp>
        <p:nvGrpSpPr>
          <p:cNvPr id="58" name="McK Slide Elements" hidden="1"/>
          <p:cNvGrpSpPr>
            <a:grpSpLocks/>
          </p:cNvGrpSpPr>
          <p:nvPr userDrawn="1"/>
        </p:nvGrpSpPr>
        <p:grpSpPr bwMode="auto">
          <a:xfrm>
            <a:off x="305327" y="8307497"/>
            <a:ext cx="15639664" cy="679351"/>
            <a:chOff x="73" y="3836"/>
            <a:chExt cx="5593" cy="315"/>
          </a:xfrm>
        </p:grpSpPr>
        <p:sp>
          <p:nvSpPr>
            <p:cNvPr id="59" name="McK 4. Footnote"/>
            <p:cNvSpPr txBox="1">
              <a:spLocks noChangeArrowheads="1"/>
            </p:cNvSpPr>
            <p:nvPr/>
          </p:nvSpPr>
          <p:spPr bwMode="auto">
            <a:xfrm>
              <a:off x="73" y="3836"/>
              <a:ext cx="5593" cy="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nchorCtr="0">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358" baseline="0" noProof="0" dirty="0">
                  <a:latin typeface="+mn-lt"/>
                </a:rPr>
                <a:t>1 Footnote</a:t>
              </a:r>
            </a:p>
          </p:txBody>
        </p:sp>
        <p:sp>
          <p:nvSpPr>
            <p:cNvPr id="60" name="McK 5. Source"/>
            <p:cNvSpPr>
              <a:spLocks noChangeArrowheads="1"/>
            </p:cNvSpPr>
            <p:nvPr/>
          </p:nvSpPr>
          <p:spPr bwMode="auto">
            <a:xfrm>
              <a:off x="75" y="4054"/>
              <a:ext cx="5292" cy="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ctr" anchorCtr="0">
              <a:spAutoFit/>
            </a:bodyPr>
            <a:lstStyle/>
            <a:p>
              <a:pPr marL="621119" indent="-621119" defTabSz="1216231">
                <a:tabLst/>
              </a:pPr>
              <a:r>
                <a:rPr lang="en-US" sz="1358" baseline="0" noProof="0" dirty="0">
                  <a:solidFill>
                    <a:schemeClr val="bg1"/>
                  </a:solidFill>
                  <a:latin typeface="+mn-lt"/>
                </a:rPr>
                <a:t>Source: Source</a:t>
              </a:r>
            </a:p>
          </p:txBody>
        </p:sp>
      </p:grpSp>
      <p:sp>
        <p:nvSpPr>
          <p:cNvPr id="3" name="Slide Number Placeholder 2"/>
          <p:cNvSpPr>
            <a:spLocks noGrp="1"/>
          </p:cNvSpPr>
          <p:nvPr>
            <p:ph type="sldNum" sz="quarter" idx="4"/>
          </p:nvPr>
        </p:nvSpPr>
        <p:spPr>
          <a:xfrm>
            <a:off x="209457" y="8544082"/>
            <a:ext cx="3792588" cy="487405"/>
          </a:xfrm>
          <a:prstGeom prst="rect">
            <a:avLst/>
          </a:prstGeom>
        </p:spPr>
        <p:txBody>
          <a:bodyPr vert="horz" lIns="91440" tIns="45720" rIns="91440" bIns="45720" rtlCol="0" anchor="ctr"/>
          <a:lstStyle>
            <a:lvl1pPr algn="l">
              <a:defRPr sz="1630">
                <a:solidFill>
                  <a:srgbClr val="00A8A8"/>
                </a:solidFill>
              </a:defRPr>
            </a:lvl1pPr>
          </a:lstStyle>
          <a:p>
            <a:fld id="{441D33D1-402E-274F-A193-8D48E8DE5F33}" type="slidenum">
              <a:rPr lang="en-US" smtClean="0"/>
              <a:pPr/>
              <a:t>‹#›</a:t>
            </a:fld>
            <a:endParaRPr lang="en-US" dirty="0"/>
          </a:p>
        </p:txBody>
      </p:sp>
    </p:spTree>
    <p:extLst>
      <p:ext uri="{BB962C8B-B14F-4D97-AF65-F5344CB8AC3E}">
        <p14:creationId xmlns:p14="http://schemas.microsoft.com/office/powerpoint/2010/main" val="2739504797"/>
      </p:ext>
    </p:extLst>
  </p:cSld>
  <p:clrMap bg1="dk1" tx1="lt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Lst>
  <p:hf hdr="0" ftr="0" dt="0"/>
  <p:txStyles>
    <p:titleStyle>
      <a:lvl1pPr algn="l" defTabSz="1216231" rtl="0" eaLnBrk="1" fontAlgn="base" hangingPunct="1">
        <a:lnSpc>
          <a:spcPct val="90000"/>
        </a:lnSpc>
        <a:spcBef>
          <a:spcPct val="0"/>
        </a:spcBef>
        <a:spcAft>
          <a:spcPct val="0"/>
        </a:spcAft>
        <a:tabLst>
          <a:tab pos="366594" algn="l"/>
        </a:tabLst>
        <a:defRPr sz="3261" b="1" baseline="0">
          <a:solidFill>
            <a:schemeClr val="accent3"/>
          </a:solidFill>
          <a:latin typeface="Corbel"/>
          <a:ea typeface="+mj-ea"/>
          <a:cs typeface="Arial" panose="020B0604020202020204" pitchFamily="34" charset="0"/>
          <a:sym typeface="Corbel"/>
        </a:defRPr>
      </a:lvl1pPr>
      <a:lvl2pPr algn="l" defTabSz="1216231" rtl="0" eaLnBrk="1" fontAlgn="base" hangingPunct="1">
        <a:spcBef>
          <a:spcPct val="0"/>
        </a:spcBef>
        <a:spcAft>
          <a:spcPct val="0"/>
        </a:spcAft>
        <a:defRPr sz="2582" b="1">
          <a:solidFill>
            <a:schemeClr val="tx2"/>
          </a:solidFill>
          <a:latin typeface="Arial" charset="0"/>
        </a:defRPr>
      </a:lvl2pPr>
      <a:lvl3pPr algn="l" defTabSz="1216231" rtl="0" eaLnBrk="1" fontAlgn="base" hangingPunct="1">
        <a:spcBef>
          <a:spcPct val="0"/>
        </a:spcBef>
        <a:spcAft>
          <a:spcPct val="0"/>
        </a:spcAft>
        <a:defRPr sz="2582" b="1">
          <a:solidFill>
            <a:schemeClr val="tx2"/>
          </a:solidFill>
          <a:latin typeface="Arial" charset="0"/>
        </a:defRPr>
      </a:lvl3pPr>
      <a:lvl4pPr algn="l" defTabSz="1216231" rtl="0" eaLnBrk="1" fontAlgn="base" hangingPunct="1">
        <a:spcBef>
          <a:spcPct val="0"/>
        </a:spcBef>
        <a:spcAft>
          <a:spcPct val="0"/>
        </a:spcAft>
        <a:defRPr sz="2582" b="1">
          <a:solidFill>
            <a:schemeClr val="tx2"/>
          </a:solidFill>
          <a:latin typeface="Arial" charset="0"/>
        </a:defRPr>
      </a:lvl4pPr>
      <a:lvl5pPr algn="l" defTabSz="1216231" rtl="0" eaLnBrk="1" fontAlgn="base" hangingPunct="1">
        <a:spcBef>
          <a:spcPct val="0"/>
        </a:spcBef>
        <a:spcAft>
          <a:spcPct val="0"/>
        </a:spcAft>
        <a:defRPr sz="2582" b="1">
          <a:solidFill>
            <a:schemeClr val="tx2"/>
          </a:solidFill>
          <a:latin typeface="Arial" charset="0"/>
        </a:defRPr>
      </a:lvl5pPr>
      <a:lvl6pPr marL="621053" algn="l" defTabSz="1216231" rtl="0" eaLnBrk="1" fontAlgn="base" hangingPunct="1">
        <a:spcBef>
          <a:spcPct val="0"/>
        </a:spcBef>
        <a:spcAft>
          <a:spcPct val="0"/>
        </a:spcAft>
        <a:defRPr sz="2582" b="1">
          <a:solidFill>
            <a:schemeClr val="tx2"/>
          </a:solidFill>
          <a:latin typeface="Arial" charset="0"/>
        </a:defRPr>
      </a:lvl6pPr>
      <a:lvl7pPr marL="1242107" algn="l" defTabSz="1216231" rtl="0" eaLnBrk="1" fontAlgn="base" hangingPunct="1">
        <a:spcBef>
          <a:spcPct val="0"/>
        </a:spcBef>
        <a:spcAft>
          <a:spcPct val="0"/>
        </a:spcAft>
        <a:defRPr sz="2582" b="1">
          <a:solidFill>
            <a:schemeClr val="tx2"/>
          </a:solidFill>
          <a:latin typeface="Arial" charset="0"/>
        </a:defRPr>
      </a:lvl7pPr>
      <a:lvl8pPr marL="1863161" algn="l" defTabSz="1216231" rtl="0" eaLnBrk="1" fontAlgn="base" hangingPunct="1">
        <a:spcBef>
          <a:spcPct val="0"/>
        </a:spcBef>
        <a:spcAft>
          <a:spcPct val="0"/>
        </a:spcAft>
        <a:defRPr sz="2582" b="1">
          <a:solidFill>
            <a:schemeClr val="tx2"/>
          </a:solidFill>
          <a:latin typeface="Arial" charset="0"/>
        </a:defRPr>
      </a:lvl8pPr>
      <a:lvl9pPr marL="2484217" algn="l" defTabSz="1216231" rtl="0" eaLnBrk="1" fontAlgn="base" hangingPunct="1">
        <a:spcBef>
          <a:spcPct val="0"/>
        </a:spcBef>
        <a:spcAft>
          <a:spcPct val="0"/>
        </a:spcAft>
        <a:defRPr sz="2582" b="1">
          <a:solidFill>
            <a:schemeClr val="tx2"/>
          </a:solidFill>
          <a:latin typeface="Arial" charset="0"/>
        </a:defRPr>
      </a:lvl9pPr>
    </p:titleStyle>
    <p:bodyStyle>
      <a:lvl1pPr marL="0" indent="0" algn="l" defTabSz="1216231" rtl="0" eaLnBrk="1" fontAlgn="base" hangingPunct="1">
        <a:spcBef>
          <a:spcPct val="0"/>
        </a:spcBef>
        <a:spcAft>
          <a:spcPts val="815"/>
        </a:spcAft>
        <a:buClr>
          <a:schemeClr val="tx2"/>
        </a:buClr>
        <a:defRPr sz="2446" baseline="0">
          <a:solidFill>
            <a:schemeClr val="accent4"/>
          </a:solidFill>
          <a:latin typeface="Corbel"/>
          <a:ea typeface="+mn-ea"/>
          <a:cs typeface="Arial" panose="020B0604020202020204" pitchFamily="34" charset="0"/>
          <a:sym typeface="Corbel"/>
        </a:defRPr>
      </a:lvl1pPr>
      <a:lvl2pPr marL="263086" indent="-260929" algn="l" defTabSz="1216231" rtl="0" eaLnBrk="1" fontAlgn="base" hangingPunct="1">
        <a:spcBef>
          <a:spcPct val="0"/>
        </a:spcBef>
        <a:spcAft>
          <a:spcPts val="815"/>
        </a:spcAft>
        <a:buClr>
          <a:schemeClr val="accent4"/>
        </a:buClr>
        <a:buSzPct val="120000"/>
        <a:buFont typeface="Arial" panose="020B0604020202020204" pitchFamily="34" charset="0"/>
        <a:buChar char="•"/>
        <a:defRPr sz="2446" baseline="0">
          <a:solidFill>
            <a:schemeClr val="accent4"/>
          </a:solidFill>
          <a:latin typeface="Corbel"/>
          <a:cs typeface="Arial" panose="020B0604020202020204" pitchFamily="34" charset="0"/>
          <a:sym typeface="Corbel"/>
        </a:defRPr>
      </a:lvl2pPr>
      <a:lvl3pPr marL="621053" indent="-355813" algn="l" defTabSz="1216231" rtl="0" eaLnBrk="1" fontAlgn="base" hangingPunct="1">
        <a:spcBef>
          <a:spcPct val="0"/>
        </a:spcBef>
        <a:spcAft>
          <a:spcPts val="815"/>
        </a:spcAft>
        <a:buClr>
          <a:schemeClr val="accent4"/>
        </a:buClr>
        <a:buSzPct val="120000"/>
        <a:buFont typeface="Corbel" panose="020B0503020204020204" pitchFamily="34" charset="0"/>
        <a:buChar char="−"/>
        <a:defRPr sz="2446" baseline="0">
          <a:solidFill>
            <a:schemeClr val="accent4"/>
          </a:solidFill>
          <a:latin typeface="Corbel"/>
          <a:cs typeface="Arial" panose="020B0604020202020204" pitchFamily="34" charset="0"/>
          <a:sym typeface="Corbel"/>
        </a:defRPr>
      </a:lvl3pPr>
      <a:lvl4pPr marL="834542" indent="-211330" algn="l" defTabSz="1216231" rtl="0" eaLnBrk="1" fontAlgn="base" hangingPunct="1">
        <a:spcBef>
          <a:spcPct val="0"/>
        </a:spcBef>
        <a:spcAft>
          <a:spcPts val="815"/>
        </a:spcAft>
        <a:buClr>
          <a:schemeClr val="accent4"/>
        </a:buClr>
        <a:buSzPct val="120000"/>
        <a:buFont typeface="Arial" charset="0"/>
        <a:buChar char="▫"/>
        <a:defRPr sz="2446" baseline="0">
          <a:solidFill>
            <a:schemeClr val="accent4"/>
          </a:solidFill>
          <a:latin typeface="Corbel"/>
          <a:cs typeface="Arial" panose="020B0604020202020204" pitchFamily="34" charset="0"/>
          <a:sym typeface="Corbel"/>
        </a:defRPr>
      </a:lvl4pPr>
      <a:lvl5pPr marL="1018527" indent="-176829" algn="l" defTabSz="1216231" rtl="0" eaLnBrk="1" fontAlgn="base" hangingPunct="1">
        <a:spcBef>
          <a:spcPct val="0"/>
        </a:spcBef>
        <a:spcAft>
          <a:spcPts val="815"/>
        </a:spcAft>
        <a:buClr>
          <a:schemeClr val="accent4"/>
        </a:buClr>
        <a:buSzPct val="120000"/>
        <a:buFont typeface="Arial" charset="0"/>
        <a:buChar char="-"/>
        <a:defRPr sz="2446" baseline="0">
          <a:solidFill>
            <a:schemeClr val="accent4"/>
          </a:solidFill>
          <a:latin typeface="Corbel"/>
          <a:cs typeface="Arial" panose="020B0604020202020204" pitchFamily="34" charset="0"/>
          <a:sym typeface="Corbel"/>
        </a:defRPr>
      </a:lvl5pPr>
      <a:lvl6pPr marL="1018527" indent="-176829" algn="l" defTabSz="1216231" rtl="0" eaLnBrk="1" fontAlgn="base" hangingPunct="1">
        <a:spcBef>
          <a:spcPct val="0"/>
        </a:spcBef>
        <a:spcAft>
          <a:spcPct val="0"/>
        </a:spcAft>
        <a:buClr>
          <a:schemeClr val="tx2"/>
        </a:buClr>
        <a:buSzPct val="89000"/>
        <a:buFont typeface="Arial" charset="0"/>
        <a:buChar char="-"/>
        <a:defRPr sz="2173" baseline="0">
          <a:solidFill>
            <a:schemeClr val="tx1"/>
          </a:solidFill>
          <a:latin typeface="+mn-lt"/>
        </a:defRPr>
      </a:lvl6pPr>
      <a:lvl7pPr marL="1018527" indent="-176829" algn="l" defTabSz="1216231" rtl="0" eaLnBrk="1" fontAlgn="base" hangingPunct="1">
        <a:spcBef>
          <a:spcPct val="0"/>
        </a:spcBef>
        <a:spcAft>
          <a:spcPct val="0"/>
        </a:spcAft>
        <a:buClr>
          <a:schemeClr val="tx2"/>
        </a:buClr>
        <a:buSzPct val="89000"/>
        <a:buFont typeface="Arial" charset="0"/>
        <a:buChar char="-"/>
        <a:defRPr sz="2173" baseline="0">
          <a:solidFill>
            <a:schemeClr val="tx1"/>
          </a:solidFill>
          <a:latin typeface="+mn-lt"/>
        </a:defRPr>
      </a:lvl7pPr>
      <a:lvl8pPr marL="1018527" indent="-176829" algn="l" defTabSz="1216231" rtl="0" eaLnBrk="1" fontAlgn="base" hangingPunct="1">
        <a:spcBef>
          <a:spcPct val="0"/>
        </a:spcBef>
        <a:spcAft>
          <a:spcPct val="0"/>
        </a:spcAft>
        <a:buClr>
          <a:schemeClr val="tx2"/>
        </a:buClr>
        <a:buSzPct val="89000"/>
        <a:buFont typeface="Arial" charset="0"/>
        <a:buChar char="-"/>
        <a:defRPr sz="2173" baseline="0">
          <a:solidFill>
            <a:schemeClr val="tx1"/>
          </a:solidFill>
          <a:latin typeface="+mn-lt"/>
        </a:defRPr>
      </a:lvl8pPr>
      <a:lvl9pPr marL="1018527" indent="-176829" algn="l" defTabSz="1216231" rtl="0" eaLnBrk="1" fontAlgn="base" hangingPunct="1">
        <a:spcBef>
          <a:spcPct val="0"/>
        </a:spcBef>
        <a:spcAft>
          <a:spcPct val="0"/>
        </a:spcAft>
        <a:buClr>
          <a:schemeClr val="tx2"/>
        </a:buClr>
        <a:buSzPct val="89000"/>
        <a:buFont typeface="Arial" charset="0"/>
        <a:buChar char="-"/>
        <a:defRPr sz="2173" baseline="0">
          <a:solidFill>
            <a:schemeClr val="tx1"/>
          </a:solidFill>
          <a:latin typeface="+mn-lt"/>
        </a:defRPr>
      </a:lvl9pPr>
    </p:bodyStyle>
    <p:otherStyle>
      <a:defPPr>
        <a:defRPr lang="en-US"/>
      </a:defPPr>
      <a:lvl1pPr marL="0" algn="l" defTabSz="1242107" rtl="0" eaLnBrk="1" latinLnBrk="0" hangingPunct="1">
        <a:defRPr sz="2446" kern="1200">
          <a:solidFill>
            <a:schemeClr val="tx1"/>
          </a:solidFill>
          <a:latin typeface="+mn-lt"/>
          <a:ea typeface="+mn-ea"/>
          <a:cs typeface="+mn-cs"/>
        </a:defRPr>
      </a:lvl1pPr>
      <a:lvl2pPr marL="621053" algn="l" defTabSz="1242107" rtl="0" eaLnBrk="1" latinLnBrk="0" hangingPunct="1">
        <a:defRPr sz="2446" kern="1200">
          <a:solidFill>
            <a:schemeClr val="tx1"/>
          </a:solidFill>
          <a:latin typeface="+mn-lt"/>
          <a:ea typeface="+mn-ea"/>
          <a:cs typeface="+mn-cs"/>
        </a:defRPr>
      </a:lvl2pPr>
      <a:lvl3pPr marL="1242107" algn="l" defTabSz="1242107" rtl="0" eaLnBrk="1" latinLnBrk="0" hangingPunct="1">
        <a:defRPr sz="2446" kern="1200">
          <a:solidFill>
            <a:schemeClr val="tx1"/>
          </a:solidFill>
          <a:latin typeface="+mn-lt"/>
          <a:ea typeface="+mn-ea"/>
          <a:cs typeface="+mn-cs"/>
        </a:defRPr>
      </a:lvl3pPr>
      <a:lvl4pPr marL="1863161" algn="l" defTabSz="1242107" rtl="0" eaLnBrk="1" latinLnBrk="0" hangingPunct="1">
        <a:defRPr sz="2446" kern="1200">
          <a:solidFill>
            <a:schemeClr val="tx1"/>
          </a:solidFill>
          <a:latin typeface="+mn-lt"/>
          <a:ea typeface="+mn-ea"/>
          <a:cs typeface="+mn-cs"/>
        </a:defRPr>
      </a:lvl4pPr>
      <a:lvl5pPr marL="2484217" algn="l" defTabSz="1242107" rtl="0" eaLnBrk="1" latinLnBrk="0" hangingPunct="1">
        <a:defRPr sz="2446" kern="1200">
          <a:solidFill>
            <a:schemeClr val="tx1"/>
          </a:solidFill>
          <a:latin typeface="+mn-lt"/>
          <a:ea typeface="+mn-ea"/>
          <a:cs typeface="+mn-cs"/>
        </a:defRPr>
      </a:lvl5pPr>
      <a:lvl6pPr marL="3105270" algn="l" defTabSz="1242107" rtl="0" eaLnBrk="1" latinLnBrk="0" hangingPunct="1">
        <a:defRPr sz="2446" kern="1200">
          <a:solidFill>
            <a:schemeClr val="tx1"/>
          </a:solidFill>
          <a:latin typeface="+mn-lt"/>
          <a:ea typeface="+mn-ea"/>
          <a:cs typeface="+mn-cs"/>
        </a:defRPr>
      </a:lvl6pPr>
      <a:lvl7pPr marL="3726323" algn="l" defTabSz="1242107" rtl="0" eaLnBrk="1" latinLnBrk="0" hangingPunct="1">
        <a:defRPr sz="2446" kern="1200">
          <a:solidFill>
            <a:schemeClr val="tx1"/>
          </a:solidFill>
          <a:latin typeface="+mn-lt"/>
          <a:ea typeface="+mn-ea"/>
          <a:cs typeface="+mn-cs"/>
        </a:defRPr>
      </a:lvl7pPr>
      <a:lvl8pPr marL="4347377" algn="l" defTabSz="1242107" rtl="0" eaLnBrk="1" latinLnBrk="0" hangingPunct="1">
        <a:defRPr sz="2446" kern="1200">
          <a:solidFill>
            <a:schemeClr val="tx1"/>
          </a:solidFill>
          <a:latin typeface="+mn-lt"/>
          <a:ea typeface="+mn-ea"/>
          <a:cs typeface="+mn-cs"/>
        </a:defRPr>
      </a:lvl8pPr>
      <a:lvl9pPr marL="4968430" algn="l" defTabSz="1242107" rtl="0" eaLnBrk="1" latinLnBrk="0" hangingPunct="1">
        <a:defRPr sz="24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14.emf"/><Relationship Id="rId4" Type="http://schemas.openxmlformats.org/officeDocument/2006/relationships/image" Target="../media/image16.emf"/><Relationship Id="rId9"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hyperlink" Target="https://resources.careersandenterprise.co.uk/" TargetMode="Externa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731" y="1"/>
            <a:ext cx="16232283" cy="9130787"/>
          </a:xfrm>
          <a:custGeom>
            <a:avLst/>
            <a:gdLst/>
            <a:ahLst/>
            <a:cxnLst/>
            <a:rect l="l" t="t" r="r" b="b"/>
            <a:pathLst>
              <a:path w="20104100" h="11308715">
                <a:moveTo>
                  <a:pt x="0" y="11308545"/>
                </a:moveTo>
                <a:lnTo>
                  <a:pt x="20104099" y="11308545"/>
                </a:lnTo>
                <a:lnTo>
                  <a:pt x="20104099" y="0"/>
                </a:lnTo>
                <a:lnTo>
                  <a:pt x="0" y="0"/>
                </a:lnTo>
                <a:lnTo>
                  <a:pt x="0" y="11308545"/>
                </a:lnTo>
                <a:close/>
              </a:path>
            </a:pathLst>
          </a:custGeom>
          <a:solidFill>
            <a:srgbClr val="EC6D51"/>
          </a:solidFill>
        </p:spPr>
        <p:txBody>
          <a:bodyPr wrap="square" lIns="0" tIns="0" rIns="0" bIns="0" rtlCol="0"/>
          <a:lstStyle/>
          <a:p>
            <a:endParaRPr sz="1453"/>
          </a:p>
        </p:txBody>
      </p:sp>
      <p:sp>
        <p:nvSpPr>
          <p:cNvPr id="7" name="object 28">
            <a:extLst>
              <a:ext uri="{FF2B5EF4-FFF2-40B4-BE49-F238E27FC236}">
                <a16:creationId xmlns:a16="http://schemas.microsoft.com/office/drawing/2014/main" id="{12A78BB7-C97D-4844-B65A-E82B8B1EDAEC}"/>
              </a:ext>
            </a:extLst>
          </p:cNvPr>
          <p:cNvSpPr txBox="1">
            <a:spLocks/>
          </p:cNvSpPr>
          <p:nvPr/>
        </p:nvSpPr>
        <p:spPr>
          <a:xfrm>
            <a:off x="1139329" y="3001641"/>
            <a:ext cx="4584674" cy="4185989"/>
          </a:xfrm>
          <a:prstGeom prst="rect">
            <a:avLst/>
          </a:prstGeom>
        </p:spPr>
        <p:txBody>
          <a:bodyPr vert="horz" wrap="square" lIns="0" tIns="10767" rIns="0" bIns="0" rtlCol="0">
            <a:spAutoFit/>
          </a:bodyPr>
          <a:lstStyle>
            <a:lvl1pPr>
              <a:defRPr>
                <a:latin typeface="+mj-lt"/>
                <a:ea typeface="+mj-ea"/>
                <a:cs typeface="+mj-cs"/>
              </a:defRPr>
            </a:lvl1pPr>
          </a:lstStyle>
          <a:p>
            <a:pPr marL="10254">
              <a:spcBef>
                <a:spcPts val="85"/>
              </a:spcBef>
            </a:pPr>
            <a:r>
              <a:rPr lang="en-GB" sz="3876" b="1" dirty="0">
                <a:solidFill>
                  <a:schemeClr val="bg1"/>
                </a:solidFill>
                <a:latin typeface="Lato" panose="020F0502020204030203" pitchFamily="34" charset="0"/>
                <a:ea typeface="Lato" panose="020F0502020204030203" pitchFamily="34" charset="0"/>
                <a:cs typeface="Lato" panose="020F0502020204030203" pitchFamily="34" charset="0"/>
              </a:rPr>
              <a:t>Partnering to improve career outcomes for young people with SEND – Careers Leaders and SENCOs</a:t>
            </a:r>
            <a:endParaRPr lang="en-GB" sz="3200" kern="0" spc="-12"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4" name="Picture 13">
            <a:extLst>
              <a:ext uri="{FF2B5EF4-FFF2-40B4-BE49-F238E27FC236}">
                <a16:creationId xmlns:a16="http://schemas.microsoft.com/office/drawing/2014/main" id="{A5724026-7778-A94E-A12C-B3F858B7FB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26931" y="689590"/>
            <a:ext cx="2554636" cy="1036727"/>
          </a:xfrm>
          <a:prstGeom prst="rect">
            <a:avLst/>
          </a:prstGeom>
        </p:spPr>
      </p:pic>
      <p:pic>
        <p:nvPicPr>
          <p:cNvPr id="4" name="Picture 3" descr="A picture containing text, person, suit, person&#10;&#10;Description automatically generated">
            <a:extLst>
              <a:ext uri="{FF2B5EF4-FFF2-40B4-BE49-F238E27FC236}">
                <a16:creationId xmlns:a16="http://schemas.microsoft.com/office/drawing/2014/main" id="{27FA1C63-0E6C-489C-BCBF-CA299AC486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7779" y="2087910"/>
            <a:ext cx="9038252" cy="6013450"/>
          </a:xfrm>
          <a:prstGeom prst="rect">
            <a:avLst/>
          </a:prstGeom>
        </p:spPr>
      </p:pic>
    </p:spTree>
    <p:extLst>
      <p:ext uri="{BB962C8B-B14F-4D97-AF65-F5344CB8AC3E}">
        <p14:creationId xmlns:p14="http://schemas.microsoft.com/office/powerpoint/2010/main" val="795544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C5E8C5C-74EA-DE4F-A8D8-4282AFBA727E}"/>
              </a:ext>
            </a:extLst>
          </p:cNvPr>
          <p:cNvGraphicFramePr/>
          <p:nvPr>
            <p:extLst>
              <p:ext uri="{D42A27DB-BD31-4B8C-83A1-F6EECF244321}">
                <p14:modId xmlns:p14="http://schemas.microsoft.com/office/powerpoint/2010/main" val="2356920233"/>
              </p:ext>
            </p:extLst>
          </p:nvPr>
        </p:nvGraphicFramePr>
        <p:xfrm>
          <a:off x="1872336" y="382646"/>
          <a:ext cx="13044714" cy="8366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D6F91611-F0B6-43C0-AFDD-925739C24757}"/>
              </a:ext>
            </a:extLst>
          </p:cNvPr>
          <p:cNvSpPr>
            <a:spLocks noGrp="1"/>
          </p:cNvSpPr>
          <p:nvPr>
            <p:ph type="sldNum" sz="quarter" idx="7"/>
          </p:nvPr>
        </p:nvSpPr>
        <p:spPr>
          <a:xfrm>
            <a:off x="15595374" y="11307087"/>
            <a:ext cx="4978249" cy="368884"/>
          </a:xfrm>
        </p:spPr>
        <p:txBody>
          <a:bodyPr/>
          <a:lstStyle/>
          <a:p>
            <a:pPr defTabSz="1217524"/>
            <a:fld id="{B6F15528-21DE-4FAA-801E-634DDDAF4B2B}" type="slidenum">
              <a:rPr lang="en-GB" sz="2397">
                <a:solidFill>
                  <a:srgbClr val="575553">
                    <a:tint val="75000"/>
                  </a:srgbClr>
                </a:solidFill>
                <a:latin typeface="Calibri"/>
              </a:rPr>
              <a:pPr defTabSz="1217524"/>
              <a:t>10</a:t>
            </a:fld>
            <a:endParaRPr lang="en-GB" sz="2397">
              <a:solidFill>
                <a:srgbClr val="575553">
                  <a:tint val="75000"/>
                </a:srgbClr>
              </a:solidFill>
              <a:latin typeface="Calibri"/>
            </a:endParaRPr>
          </a:p>
        </p:txBody>
      </p:sp>
    </p:spTree>
    <p:extLst>
      <p:ext uri="{BB962C8B-B14F-4D97-AF65-F5344CB8AC3E}">
        <p14:creationId xmlns:p14="http://schemas.microsoft.com/office/powerpoint/2010/main" val="4100617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object 2"/>
          <p:cNvSpPr/>
          <p:nvPr/>
        </p:nvSpPr>
        <p:spPr>
          <a:xfrm>
            <a:off x="12699" y="513"/>
            <a:ext cx="13068301" cy="9130787"/>
          </a:xfrm>
          <a:custGeom>
            <a:avLst/>
            <a:gdLst/>
            <a:ahLst/>
            <a:cxnLst/>
            <a:rect l="l" t="t" r="r" b="b"/>
            <a:pathLst>
              <a:path w="11403330" h="11308715">
                <a:moveTo>
                  <a:pt x="0" y="11308556"/>
                </a:moveTo>
                <a:lnTo>
                  <a:pt x="11402794" y="11308556"/>
                </a:lnTo>
                <a:lnTo>
                  <a:pt x="11402794" y="0"/>
                </a:lnTo>
                <a:lnTo>
                  <a:pt x="0" y="0"/>
                </a:lnTo>
                <a:lnTo>
                  <a:pt x="0" y="11308556"/>
                </a:lnTo>
                <a:close/>
              </a:path>
            </a:pathLst>
          </a:custGeom>
          <a:solidFill>
            <a:schemeClr val="accent4">
              <a:alpha val="20000"/>
            </a:schemeClr>
          </a:solidFill>
        </p:spPr>
        <p:txBody>
          <a:bodyPr wrap="square" lIns="0" tIns="0" rIns="0" bIns="0" rtlCol="0"/>
          <a:lstStyle/>
          <a:p>
            <a:pPr defTabSz="738306"/>
            <a:endParaRPr lang="en-GB" sz="1454" dirty="0">
              <a:solidFill>
                <a:srgbClr val="05A8A7"/>
              </a:solidFill>
              <a:latin typeface="Calibri"/>
            </a:endParaRPr>
          </a:p>
        </p:txBody>
      </p:sp>
      <p:pic>
        <p:nvPicPr>
          <p:cNvPr id="136" name="Picture 135">
            <a:extLst>
              <a:ext uri="{FF2B5EF4-FFF2-40B4-BE49-F238E27FC236}">
                <a16:creationId xmlns:a16="http://schemas.microsoft.com/office/drawing/2014/main" id="{0E9033CC-939D-0E49-87D0-D0CF7CF8DCC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13770" y="871792"/>
            <a:ext cx="1821697" cy="744073"/>
          </a:xfrm>
          <a:prstGeom prst="rect">
            <a:avLst/>
          </a:prstGeom>
        </p:spPr>
      </p:pic>
      <p:sp>
        <p:nvSpPr>
          <p:cNvPr id="12" name="object 4">
            <a:extLst>
              <a:ext uri="{FF2B5EF4-FFF2-40B4-BE49-F238E27FC236}">
                <a16:creationId xmlns:a16="http://schemas.microsoft.com/office/drawing/2014/main" id="{E4D27DE2-DC13-4A0B-883D-77A89303D747}"/>
              </a:ext>
            </a:extLst>
          </p:cNvPr>
          <p:cNvSpPr txBox="1"/>
          <p:nvPr/>
        </p:nvSpPr>
        <p:spPr>
          <a:xfrm>
            <a:off x="927834" y="2345308"/>
            <a:ext cx="12153166" cy="6532134"/>
          </a:xfrm>
          <a:prstGeom prst="rect">
            <a:avLst/>
          </a:prstGeom>
        </p:spPr>
        <p:txBody>
          <a:bodyPr vert="horz" wrap="square" lIns="0" tIns="9741" rIns="0" bIns="0" rtlCol="0">
            <a:spAutoFit/>
          </a:bodyPr>
          <a:lstStyle/>
          <a:p>
            <a:pPr marL="353154" marR="4102" indent="-342900" defTabSz="738306">
              <a:lnSpc>
                <a:spcPct val="118200"/>
              </a:lnSpc>
              <a:spcBef>
                <a:spcPts val="77"/>
              </a:spcBef>
              <a:buFont typeface="Arial" panose="020B0604020202020204" pitchFamily="34" charset="0"/>
              <a:buChar char="•"/>
              <a:tabLst>
                <a:tab pos="187140" algn="l"/>
              </a:tabLst>
            </a:pPr>
            <a:endParaRPr lang="en-GB" sz="2400" spc="8" dirty="0">
              <a:solidFill>
                <a:srgbClr val="EC6D51"/>
              </a:solidFill>
              <a:latin typeface="Lato" panose="020F0502020204030203"/>
              <a:cs typeface="Lato"/>
            </a:endParaRPr>
          </a:p>
          <a:p>
            <a:pPr marL="353154" marR="4102" indent="-342900" defTabSz="738306">
              <a:lnSpc>
                <a:spcPct val="118200"/>
              </a:lnSpc>
              <a:spcBef>
                <a:spcPts val="77"/>
              </a:spcBef>
              <a:buFont typeface="Arial" panose="020B0604020202020204" pitchFamily="34" charset="0"/>
              <a:buChar char="•"/>
              <a:tabLst>
                <a:tab pos="187140" algn="l"/>
              </a:tabLst>
            </a:pPr>
            <a:endParaRPr lang="en-GB" sz="2400" spc="8" dirty="0">
              <a:solidFill>
                <a:srgbClr val="EC6D51"/>
              </a:solidFill>
              <a:latin typeface="Lato" panose="020F0502020204030203"/>
              <a:cs typeface="Lato"/>
            </a:endParaRPr>
          </a:p>
          <a:p>
            <a:pPr marL="353154" marR="4102" indent="-342900" defTabSz="738306">
              <a:lnSpc>
                <a:spcPct val="118200"/>
              </a:lnSpc>
              <a:spcBef>
                <a:spcPts val="77"/>
              </a:spcBef>
              <a:buFont typeface="Arial" panose="020B0604020202020204" pitchFamily="34" charset="0"/>
              <a:buChar char="•"/>
              <a:tabLst>
                <a:tab pos="187140" algn="l"/>
              </a:tabLst>
            </a:pPr>
            <a:r>
              <a:rPr lang="en-GB" sz="2400" spc="8" dirty="0">
                <a:solidFill>
                  <a:srgbClr val="EC6D51"/>
                </a:solidFill>
                <a:latin typeface="Lato" panose="020F0502020204030203"/>
                <a:cs typeface="Lato"/>
              </a:rPr>
              <a:t>Defined in the SEND Code of Practice </a:t>
            </a:r>
          </a:p>
          <a:p>
            <a:pPr marL="744319" marR="4102" lvl="1" indent="-276865" defTabSz="738306">
              <a:lnSpc>
                <a:spcPct val="118200"/>
              </a:lnSpc>
              <a:spcBef>
                <a:spcPts val="77"/>
              </a:spcBef>
              <a:buFont typeface="Arial" panose="020B0604020202020204" pitchFamily="34" charset="0"/>
              <a:buChar char="•"/>
              <a:tabLst>
                <a:tab pos="187140" algn="l"/>
              </a:tabLst>
            </a:pPr>
            <a:r>
              <a:rPr lang="en-GB" sz="2400" spc="8" dirty="0">
                <a:solidFill>
                  <a:srgbClr val="EC6D51"/>
                </a:solidFill>
                <a:latin typeface="Lato" panose="020F0502020204030203"/>
                <a:cs typeface="Lato"/>
              </a:rPr>
              <a:t>Communication and interaction </a:t>
            </a:r>
          </a:p>
          <a:p>
            <a:pPr marL="744319" marR="4102" lvl="1" indent="-276865" defTabSz="738306">
              <a:lnSpc>
                <a:spcPct val="118200"/>
              </a:lnSpc>
              <a:spcBef>
                <a:spcPts val="77"/>
              </a:spcBef>
              <a:buFont typeface="Arial" panose="020B0604020202020204" pitchFamily="34" charset="0"/>
              <a:buChar char="•"/>
              <a:tabLst>
                <a:tab pos="187140" algn="l"/>
              </a:tabLst>
            </a:pPr>
            <a:r>
              <a:rPr lang="en-GB" sz="2400" spc="8" dirty="0">
                <a:solidFill>
                  <a:srgbClr val="EC6D51"/>
                </a:solidFill>
                <a:latin typeface="Lato" panose="020F0502020204030203"/>
                <a:cs typeface="Lato"/>
              </a:rPr>
              <a:t>Cognition and learning </a:t>
            </a:r>
          </a:p>
          <a:p>
            <a:pPr marL="744319" marR="4102" lvl="1" indent="-276865" defTabSz="738306">
              <a:lnSpc>
                <a:spcPct val="118200"/>
              </a:lnSpc>
              <a:spcBef>
                <a:spcPts val="77"/>
              </a:spcBef>
              <a:buFont typeface="Arial" panose="020B0604020202020204" pitchFamily="34" charset="0"/>
              <a:buChar char="•"/>
              <a:tabLst>
                <a:tab pos="187140" algn="l"/>
              </a:tabLst>
            </a:pPr>
            <a:r>
              <a:rPr lang="en-GB" sz="2400" spc="8" dirty="0">
                <a:solidFill>
                  <a:srgbClr val="EC6D51"/>
                </a:solidFill>
                <a:latin typeface="Lato" panose="020F0502020204030203"/>
                <a:cs typeface="Lato"/>
              </a:rPr>
              <a:t>Social, emotional, and mental health difficulties (SEMH) /behaviour sensory </a:t>
            </a:r>
          </a:p>
          <a:p>
            <a:pPr marL="744319" marR="4102" lvl="1" indent="-276865" defTabSz="738306">
              <a:lnSpc>
                <a:spcPct val="118200"/>
              </a:lnSpc>
              <a:spcBef>
                <a:spcPts val="77"/>
              </a:spcBef>
              <a:buFont typeface="Arial" panose="020B0604020202020204" pitchFamily="34" charset="0"/>
              <a:buChar char="•"/>
              <a:tabLst>
                <a:tab pos="187140" algn="l"/>
              </a:tabLst>
            </a:pPr>
            <a:r>
              <a:rPr lang="en-GB" sz="2400" spc="8" dirty="0">
                <a:solidFill>
                  <a:srgbClr val="EC6D51"/>
                </a:solidFill>
                <a:latin typeface="Lato" panose="020F0502020204030203"/>
                <a:cs typeface="Lato"/>
              </a:rPr>
              <a:t>Physical needs </a:t>
            </a:r>
          </a:p>
          <a:p>
            <a:pPr marL="287119" marR="4102" indent="-276865" defTabSz="738306">
              <a:lnSpc>
                <a:spcPct val="118200"/>
              </a:lnSpc>
              <a:spcBef>
                <a:spcPts val="77"/>
              </a:spcBef>
              <a:buFont typeface="Arial" panose="020B0604020202020204" pitchFamily="34" charset="0"/>
              <a:buChar char="•"/>
              <a:tabLst>
                <a:tab pos="187140" algn="l"/>
              </a:tabLst>
            </a:pPr>
            <a:r>
              <a:rPr lang="en-GB" sz="2400" spc="8" dirty="0">
                <a:solidFill>
                  <a:srgbClr val="EC6D51"/>
                </a:solidFill>
                <a:latin typeface="Lato" panose="020F0502020204030203"/>
                <a:cs typeface="Lato"/>
              </a:rPr>
              <a:t>Disadvantaged </a:t>
            </a:r>
          </a:p>
          <a:p>
            <a:pPr marL="353154" marR="4102" indent="-342900" defTabSz="738306">
              <a:lnSpc>
                <a:spcPct val="118200"/>
              </a:lnSpc>
              <a:spcBef>
                <a:spcPts val="77"/>
              </a:spcBef>
              <a:buFont typeface="Arial" panose="020B0604020202020204" pitchFamily="34" charset="0"/>
              <a:buChar char="•"/>
              <a:tabLst>
                <a:tab pos="187140" algn="l"/>
              </a:tabLst>
            </a:pPr>
            <a:r>
              <a:rPr lang="en-GB" sz="2400" spc="8" dirty="0">
                <a:solidFill>
                  <a:srgbClr val="EC6D51"/>
                </a:solidFill>
                <a:latin typeface="Lato" panose="020F0502020204030203"/>
                <a:cs typeface="Lato"/>
              </a:rPr>
              <a:t>Vulnerable</a:t>
            </a:r>
          </a:p>
          <a:p>
            <a:pPr marL="353154" marR="4102" indent="-342900" defTabSz="738306">
              <a:lnSpc>
                <a:spcPct val="118200"/>
              </a:lnSpc>
              <a:spcBef>
                <a:spcPts val="77"/>
              </a:spcBef>
              <a:buFont typeface="Arial" panose="020B0604020202020204" pitchFamily="34" charset="0"/>
              <a:buChar char="•"/>
              <a:tabLst>
                <a:tab pos="187140" algn="l"/>
              </a:tabLst>
            </a:pPr>
            <a:r>
              <a:rPr lang="en-GB" sz="2400" spc="8" dirty="0">
                <a:solidFill>
                  <a:srgbClr val="EC6D51"/>
                </a:solidFill>
                <a:latin typeface="Lato" panose="020F0502020204030203"/>
                <a:cs typeface="Lato"/>
              </a:rPr>
              <a:t>Looked After Children</a:t>
            </a:r>
          </a:p>
          <a:p>
            <a:pPr marL="353154" marR="4102" indent="-342900" defTabSz="738306">
              <a:lnSpc>
                <a:spcPct val="118200"/>
              </a:lnSpc>
              <a:spcBef>
                <a:spcPts val="77"/>
              </a:spcBef>
              <a:buFont typeface="Arial" panose="020B0604020202020204" pitchFamily="34" charset="0"/>
              <a:buChar char="•"/>
              <a:tabLst>
                <a:tab pos="187140" algn="l"/>
              </a:tabLst>
            </a:pPr>
            <a:r>
              <a:rPr lang="en-GB" sz="2400" spc="8" dirty="0">
                <a:solidFill>
                  <a:srgbClr val="EC6D51"/>
                </a:solidFill>
                <a:latin typeface="Lato" panose="020F0502020204030203"/>
                <a:cs typeface="Lato"/>
              </a:rPr>
              <a:t>Eligible Free School Meals, Pupil Premium, Child in Need</a:t>
            </a:r>
          </a:p>
          <a:p>
            <a:pPr marL="353154" marR="4102" indent="-342900" defTabSz="738306">
              <a:lnSpc>
                <a:spcPct val="118200"/>
              </a:lnSpc>
              <a:spcBef>
                <a:spcPts val="77"/>
              </a:spcBef>
              <a:buFont typeface="Arial" panose="020B0604020202020204" pitchFamily="34" charset="0"/>
              <a:buChar char="•"/>
              <a:tabLst>
                <a:tab pos="187140" algn="l"/>
              </a:tabLst>
            </a:pPr>
            <a:r>
              <a:rPr lang="en-GB" sz="2400" spc="8" dirty="0">
                <a:solidFill>
                  <a:srgbClr val="EC6D51"/>
                </a:solidFill>
                <a:latin typeface="Lato" panose="020F0502020204030203"/>
                <a:cs typeface="Lato"/>
              </a:rPr>
              <a:t>Any young person living through the last two years of education</a:t>
            </a:r>
          </a:p>
          <a:p>
            <a:pPr marL="10254" marR="4102" defTabSz="738306">
              <a:lnSpc>
                <a:spcPct val="118200"/>
              </a:lnSpc>
              <a:spcBef>
                <a:spcPts val="77"/>
              </a:spcBef>
              <a:tabLst>
                <a:tab pos="187140" algn="l"/>
              </a:tabLst>
            </a:pPr>
            <a:endParaRPr lang="en-GB" sz="1615" spc="8" dirty="0">
              <a:solidFill>
                <a:srgbClr val="575756"/>
              </a:solidFill>
              <a:latin typeface="Lato"/>
              <a:cs typeface="Lato"/>
            </a:endParaRPr>
          </a:p>
          <a:p>
            <a:pPr marL="10254" marR="4102" defTabSz="738306">
              <a:lnSpc>
                <a:spcPct val="118200"/>
              </a:lnSpc>
              <a:spcBef>
                <a:spcPts val="77"/>
              </a:spcBef>
              <a:tabLst>
                <a:tab pos="187140" algn="l"/>
              </a:tabLst>
            </a:pPr>
            <a:r>
              <a:rPr lang="en-GB" sz="2400" b="1" spc="8" dirty="0">
                <a:solidFill>
                  <a:srgbClr val="008080"/>
                </a:solidFill>
                <a:latin typeface="Lato"/>
                <a:cs typeface="Lato"/>
              </a:rPr>
              <a:t>Inclusion is about getting our arms around this group, aiming for the optimum career outcomes together and respecting the individual needs and enablers</a:t>
            </a:r>
          </a:p>
        </p:txBody>
      </p:sp>
      <p:sp>
        <p:nvSpPr>
          <p:cNvPr id="13" name="object 7">
            <a:extLst>
              <a:ext uri="{FF2B5EF4-FFF2-40B4-BE49-F238E27FC236}">
                <a16:creationId xmlns:a16="http://schemas.microsoft.com/office/drawing/2014/main" id="{C7255B9A-9DB3-4FE6-8838-D3AFFE79B456}"/>
              </a:ext>
            </a:extLst>
          </p:cNvPr>
          <p:cNvSpPr txBox="1">
            <a:spLocks/>
          </p:cNvSpPr>
          <p:nvPr/>
        </p:nvSpPr>
        <p:spPr>
          <a:xfrm>
            <a:off x="927833" y="914499"/>
            <a:ext cx="9017846" cy="1487164"/>
          </a:xfrm>
          <a:prstGeom prst="rect">
            <a:avLst/>
          </a:prstGeom>
        </p:spPr>
        <p:txBody>
          <a:bodyPr vert="horz" wrap="square" lIns="0" tIns="9741" rIns="0" bIns="0" rtlCol="0">
            <a:spAutoFit/>
          </a:bodyPr>
          <a:lstStyle>
            <a:lvl1pPr>
              <a:defRPr>
                <a:latin typeface="+mj-lt"/>
                <a:ea typeface="+mj-ea"/>
                <a:cs typeface="+mj-cs"/>
              </a:defRPr>
            </a:lvl1pPr>
          </a:lstStyle>
          <a:p>
            <a:pPr marL="10254" defTabSz="738306">
              <a:spcBef>
                <a:spcPts val="77"/>
              </a:spcBef>
            </a:pPr>
            <a:r>
              <a:rPr lang="en-GB" sz="3200" b="1" dirty="0">
                <a:solidFill>
                  <a:srgbClr val="EB6E4F"/>
                </a:solidFill>
                <a:latin typeface="Calibri"/>
              </a:rPr>
              <a:t>Let’s think about the group of young people who take /could take GCSEs  or L2 Qualifications who we want to </a:t>
            </a:r>
            <a:r>
              <a:rPr lang="en-GB" sz="3200" b="1" u="sng" dirty="0">
                <a:solidFill>
                  <a:srgbClr val="EB6E4F"/>
                </a:solidFill>
                <a:latin typeface="Calibri"/>
              </a:rPr>
              <a:t>include:</a:t>
            </a:r>
            <a:endParaRPr lang="en-GB" sz="3200" b="1" dirty="0">
              <a:solidFill>
                <a:srgbClr val="EB6E4F"/>
              </a:solidFill>
              <a:latin typeface="Calibri"/>
            </a:endParaRPr>
          </a:p>
        </p:txBody>
      </p:sp>
    </p:spTree>
    <p:extLst>
      <p:ext uri="{BB962C8B-B14F-4D97-AF65-F5344CB8AC3E}">
        <p14:creationId xmlns:p14="http://schemas.microsoft.com/office/powerpoint/2010/main" val="3022264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object 2"/>
          <p:cNvSpPr/>
          <p:nvPr/>
        </p:nvSpPr>
        <p:spPr>
          <a:xfrm>
            <a:off x="11290" y="-1"/>
            <a:ext cx="8808872" cy="9131301"/>
          </a:xfrm>
          <a:custGeom>
            <a:avLst/>
            <a:gdLst/>
            <a:ahLst/>
            <a:cxnLst/>
            <a:rect l="l" t="t" r="r" b="b"/>
            <a:pathLst>
              <a:path w="11403330" h="11308715">
                <a:moveTo>
                  <a:pt x="0" y="11308556"/>
                </a:moveTo>
                <a:lnTo>
                  <a:pt x="11402794" y="11308556"/>
                </a:lnTo>
                <a:lnTo>
                  <a:pt x="11402794" y="0"/>
                </a:lnTo>
                <a:lnTo>
                  <a:pt x="0" y="0"/>
                </a:lnTo>
                <a:lnTo>
                  <a:pt x="0" y="11308556"/>
                </a:lnTo>
                <a:close/>
              </a:path>
            </a:pathLst>
          </a:custGeom>
          <a:solidFill>
            <a:schemeClr val="accent4">
              <a:alpha val="20000"/>
            </a:schemeClr>
          </a:solidFill>
        </p:spPr>
        <p:txBody>
          <a:bodyPr wrap="square" lIns="0" tIns="0" rIns="0" bIns="0" rtlCol="0"/>
          <a:lstStyle/>
          <a:p>
            <a:pPr defTabSz="553791"/>
            <a:endParaRPr sz="1089" dirty="0">
              <a:solidFill>
                <a:srgbClr val="05A8A7"/>
              </a:solidFill>
              <a:latin typeface="Calibri"/>
              <a:ea typeface="Microsoft YaHei" panose="020B0503020204020204" pitchFamily="34" charset="-122"/>
            </a:endParaRPr>
          </a:p>
        </p:txBody>
      </p:sp>
      <p:sp>
        <p:nvSpPr>
          <p:cNvPr id="3" name="TextBox 2">
            <a:extLst>
              <a:ext uri="{FF2B5EF4-FFF2-40B4-BE49-F238E27FC236}">
                <a16:creationId xmlns:a16="http://schemas.microsoft.com/office/drawing/2014/main" id="{BE904CAA-0F51-E84B-B8D2-EC7414AE9ACD}"/>
              </a:ext>
            </a:extLst>
          </p:cNvPr>
          <p:cNvSpPr txBox="1"/>
          <p:nvPr/>
        </p:nvSpPr>
        <p:spPr>
          <a:xfrm>
            <a:off x="5682363" y="5580819"/>
            <a:ext cx="2907078" cy="457754"/>
          </a:xfrm>
          <a:prstGeom prst="rect">
            <a:avLst/>
          </a:prstGeom>
          <a:noFill/>
        </p:spPr>
        <p:txBody>
          <a:bodyPr wrap="square" rtlCol="0">
            <a:spAutoFit/>
          </a:bodyPr>
          <a:lstStyle/>
          <a:p>
            <a:pPr marL="139986" marR="3077" indent="-132295" defTabSz="553791">
              <a:lnSpc>
                <a:spcPct val="118200"/>
              </a:lnSpc>
              <a:spcBef>
                <a:spcPts val="57"/>
              </a:spcBef>
              <a:buFontTx/>
              <a:buChar char="•"/>
              <a:tabLst>
                <a:tab pos="140369" algn="l"/>
              </a:tabLst>
            </a:pPr>
            <a:endParaRPr lang="en-GB" sz="1089" spc="5" dirty="0">
              <a:solidFill>
                <a:srgbClr val="575756"/>
              </a:solidFill>
              <a:latin typeface="Lato"/>
              <a:ea typeface="Microsoft YaHei" panose="020B0503020204020204" pitchFamily="34" charset="-122"/>
              <a:cs typeface="Lato"/>
            </a:endParaRPr>
          </a:p>
          <a:p>
            <a:pPr defTabSz="553791"/>
            <a:endParaRPr lang="en-US" sz="1089" dirty="0">
              <a:solidFill>
                <a:srgbClr val="05A8A7"/>
              </a:solidFill>
              <a:latin typeface="Calibri"/>
              <a:ea typeface="Microsoft YaHei" panose="020B0503020204020204" pitchFamily="34" charset="-122"/>
            </a:endParaRPr>
          </a:p>
        </p:txBody>
      </p:sp>
      <p:sp>
        <p:nvSpPr>
          <p:cNvPr id="10" name="object 7">
            <a:extLst>
              <a:ext uri="{FF2B5EF4-FFF2-40B4-BE49-F238E27FC236}">
                <a16:creationId xmlns:a16="http://schemas.microsoft.com/office/drawing/2014/main" id="{91F2D89B-21D6-DA4D-82CE-E96BB17C6F3A}"/>
              </a:ext>
            </a:extLst>
          </p:cNvPr>
          <p:cNvSpPr txBox="1">
            <a:spLocks/>
          </p:cNvSpPr>
          <p:nvPr/>
        </p:nvSpPr>
        <p:spPr>
          <a:xfrm>
            <a:off x="927833" y="914499"/>
            <a:ext cx="7347742" cy="1730885"/>
          </a:xfrm>
          <a:prstGeom prst="rect">
            <a:avLst/>
          </a:prstGeom>
        </p:spPr>
        <p:txBody>
          <a:bodyPr vert="horz" wrap="square" lIns="0" tIns="9741" rIns="0" bIns="0" rtlCol="0">
            <a:spAutoFit/>
          </a:bodyPr>
          <a:lstStyle>
            <a:lvl1pPr>
              <a:defRPr>
                <a:latin typeface="+mj-lt"/>
                <a:ea typeface="+mj-ea"/>
                <a:cs typeface="+mj-cs"/>
              </a:defRPr>
            </a:lvl1pPr>
          </a:lstStyle>
          <a:p>
            <a:pPr marL="10254" defTabSz="738306">
              <a:spcBef>
                <a:spcPts val="77"/>
              </a:spcBef>
            </a:pPr>
            <a:r>
              <a:rPr lang="en-GB" sz="3728" b="1" dirty="0">
                <a:solidFill>
                  <a:srgbClr val="EB6E4F"/>
                </a:solidFill>
                <a:latin typeface="Calibri"/>
              </a:rPr>
              <a:t>Positive career outcomes  for </a:t>
            </a:r>
            <a:br>
              <a:rPr lang="en-GB" sz="3728" b="1" dirty="0">
                <a:solidFill>
                  <a:srgbClr val="EB6E4F"/>
                </a:solidFill>
                <a:latin typeface="Calibri"/>
              </a:rPr>
            </a:br>
            <a:r>
              <a:rPr lang="en-GB" sz="3728" b="1" dirty="0">
                <a:solidFill>
                  <a:srgbClr val="EB6E4F"/>
                </a:solidFill>
                <a:latin typeface="Calibri"/>
              </a:rPr>
              <a:t>young people with SEND (Inclusion) Group 2</a:t>
            </a:r>
          </a:p>
        </p:txBody>
      </p:sp>
      <p:sp>
        <p:nvSpPr>
          <p:cNvPr id="11" name="object 4">
            <a:extLst>
              <a:ext uri="{FF2B5EF4-FFF2-40B4-BE49-F238E27FC236}">
                <a16:creationId xmlns:a16="http://schemas.microsoft.com/office/drawing/2014/main" id="{DE2882A4-5C81-4B41-B088-708DFEA3EEF7}"/>
              </a:ext>
            </a:extLst>
          </p:cNvPr>
          <p:cNvSpPr txBox="1"/>
          <p:nvPr/>
        </p:nvSpPr>
        <p:spPr>
          <a:xfrm>
            <a:off x="812474" y="2515159"/>
            <a:ext cx="7892328" cy="6577083"/>
          </a:xfrm>
          <a:prstGeom prst="rect">
            <a:avLst/>
          </a:prstGeom>
        </p:spPr>
        <p:txBody>
          <a:bodyPr vert="horz" wrap="square" lIns="0" tIns="9741" rIns="0" bIns="0" rtlCol="0">
            <a:spAutoFit/>
          </a:bodyPr>
          <a:lstStyle/>
          <a:p>
            <a:pPr marL="10254" marR="4102" defTabSz="738306">
              <a:lnSpc>
                <a:spcPct val="118200"/>
              </a:lnSpc>
              <a:spcBef>
                <a:spcPts val="77"/>
              </a:spcBef>
              <a:tabLst>
                <a:tab pos="187140" algn="l"/>
              </a:tabLst>
            </a:pPr>
            <a:endParaRPr lang="en-GB" sz="2130" spc="8" dirty="0">
              <a:solidFill>
                <a:srgbClr val="575756"/>
              </a:solidFill>
              <a:latin typeface="Calibri"/>
              <a:cs typeface="Lato"/>
            </a:endParaRPr>
          </a:p>
          <a:p>
            <a:pPr marL="10254" marR="4102" defTabSz="738306">
              <a:lnSpc>
                <a:spcPct val="118200"/>
              </a:lnSpc>
              <a:spcBef>
                <a:spcPts val="77"/>
              </a:spcBef>
              <a:tabLst>
                <a:tab pos="187140" algn="l"/>
              </a:tabLst>
            </a:pPr>
            <a:endParaRPr lang="en-GB" sz="2130" spc="8" dirty="0">
              <a:solidFill>
                <a:srgbClr val="575756"/>
              </a:solidFill>
              <a:latin typeface="Calibri"/>
              <a:cs typeface="Lato"/>
            </a:endParaRPr>
          </a:p>
          <a:p>
            <a:pPr marL="390730" marR="4102" indent="-380476" defTabSz="738306">
              <a:lnSpc>
                <a:spcPct val="118200"/>
              </a:lnSpc>
              <a:spcBef>
                <a:spcPts val="77"/>
              </a:spcBef>
              <a:buFont typeface="Arial" panose="020B0604020202020204" pitchFamily="34" charset="0"/>
              <a:buChar char="•"/>
              <a:tabLst>
                <a:tab pos="187140" algn="l"/>
              </a:tabLst>
            </a:pPr>
            <a:r>
              <a:rPr lang="en-GB" sz="3200" spc="8" dirty="0">
                <a:solidFill>
                  <a:srgbClr val="008080"/>
                </a:solidFill>
                <a:latin typeface="Lato" panose="020F0502020204030203"/>
                <a:cs typeface="Lato"/>
              </a:rPr>
              <a:t>Apprenticeships</a:t>
            </a:r>
          </a:p>
          <a:p>
            <a:pPr marL="390730" marR="4102" indent="-380476" defTabSz="738306">
              <a:lnSpc>
                <a:spcPct val="118200"/>
              </a:lnSpc>
              <a:spcBef>
                <a:spcPts val="77"/>
              </a:spcBef>
              <a:buFont typeface="Arial" panose="020B0604020202020204" pitchFamily="34" charset="0"/>
              <a:buChar char="•"/>
              <a:tabLst>
                <a:tab pos="187140" algn="l"/>
              </a:tabLst>
            </a:pPr>
            <a:r>
              <a:rPr lang="en-GB" sz="3200" spc="8" dirty="0">
                <a:solidFill>
                  <a:srgbClr val="008080"/>
                </a:solidFill>
                <a:latin typeface="Lato" panose="020F0502020204030203"/>
                <a:cs typeface="Lato"/>
              </a:rPr>
              <a:t>Further Education </a:t>
            </a:r>
          </a:p>
          <a:p>
            <a:pPr marL="390730" marR="4102" indent="-380476" defTabSz="738306">
              <a:lnSpc>
                <a:spcPct val="118200"/>
              </a:lnSpc>
              <a:spcBef>
                <a:spcPts val="77"/>
              </a:spcBef>
              <a:buFont typeface="Arial" panose="020B0604020202020204" pitchFamily="34" charset="0"/>
              <a:buChar char="•"/>
              <a:tabLst>
                <a:tab pos="187140" algn="l"/>
              </a:tabLst>
            </a:pPr>
            <a:r>
              <a:rPr lang="en-GB" sz="3200" spc="8" dirty="0">
                <a:solidFill>
                  <a:srgbClr val="008080"/>
                </a:solidFill>
                <a:latin typeface="Lato" panose="020F0502020204030203"/>
                <a:cs typeface="Lato"/>
              </a:rPr>
              <a:t>Higher Education including University </a:t>
            </a:r>
          </a:p>
          <a:p>
            <a:pPr marL="390730" marR="4102" indent="-380476" defTabSz="738306">
              <a:lnSpc>
                <a:spcPct val="118200"/>
              </a:lnSpc>
              <a:spcBef>
                <a:spcPts val="77"/>
              </a:spcBef>
              <a:buFont typeface="Arial" panose="020B0604020202020204" pitchFamily="34" charset="0"/>
              <a:buChar char="•"/>
              <a:tabLst>
                <a:tab pos="187140" algn="l"/>
              </a:tabLst>
            </a:pPr>
            <a:r>
              <a:rPr lang="en-GB" sz="3200" spc="8" dirty="0">
                <a:solidFill>
                  <a:srgbClr val="008080"/>
                </a:solidFill>
                <a:latin typeface="Lato" panose="020F0502020204030203"/>
                <a:cs typeface="Lato"/>
              </a:rPr>
              <a:t>Employment</a:t>
            </a:r>
          </a:p>
          <a:p>
            <a:pPr marL="390730" marR="4102" indent="-380476" defTabSz="738306">
              <a:lnSpc>
                <a:spcPct val="118200"/>
              </a:lnSpc>
              <a:spcBef>
                <a:spcPts val="77"/>
              </a:spcBef>
              <a:buFont typeface="Arial" panose="020B0604020202020204" pitchFamily="34" charset="0"/>
              <a:buChar char="•"/>
              <a:tabLst>
                <a:tab pos="187140" algn="l"/>
              </a:tabLst>
            </a:pPr>
            <a:r>
              <a:rPr lang="en-GB" sz="3200" spc="8" dirty="0">
                <a:solidFill>
                  <a:srgbClr val="008080"/>
                </a:solidFill>
                <a:latin typeface="Lato" panose="020F0502020204030203"/>
                <a:cs typeface="Lato"/>
              </a:rPr>
              <a:t>Enterprise</a:t>
            </a:r>
          </a:p>
          <a:p>
            <a:pPr marL="390730" marR="4102" indent="-380476" defTabSz="738306">
              <a:lnSpc>
                <a:spcPct val="118200"/>
              </a:lnSpc>
              <a:spcBef>
                <a:spcPts val="77"/>
              </a:spcBef>
              <a:buFont typeface="Arial" panose="020B0604020202020204" pitchFamily="34" charset="0"/>
              <a:buChar char="•"/>
              <a:tabLst>
                <a:tab pos="187140" algn="l"/>
              </a:tabLst>
            </a:pPr>
            <a:r>
              <a:rPr lang="en-GB" sz="3200" spc="8" dirty="0">
                <a:solidFill>
                  <a:srgbClr val="008080"/>
                </a:solidFill>
                <a:latin typeface="Lato" panose="020F0502020204030203"/>
                <a:cs typeface="Lato"/>
              </a:rPr>
              <a:t>T Levels</a:t>
            </a:r>
          </a:p>
          <a:p>
            <a:pPr marL="10254" marR="4102" defTabSz="738306">
              <a:lnSpc>
                <a:spcPct val="118200"/>
              </a:lnSpc>
              <a:spcBef>
                <a:spcPts val="77"/>
              </a:spcBef>
              <a:tabLst>
                <a:tab pos="187140" algn="l"/>
              </a:tabLst>
            </a:pPr>
            <a:endParaRPr lang="en-GB" sz="2130" spc="8" dirty="0">
              <a:solidFill>
                <a:srgbClr val="575756"/>
              </a:solidFill>
              <a:latin typeface="Calibri"/>
              <a:cs typeface="Lato"/>
            </a:endParaRPr>
          </a:p>
          <a:p>
            <a:pPr marL="10254" marR="4102" defTabSz="738306">
              <a:lnSpc>
                <a:spcPct val="118200"/>
              </a:lnSpc>
              <a:spcBef>
                <a:spcPts val="77"/>
              </a:spcBef>
              <a:tabLst>
                <a:tab pos="187140" algn="l"/>
              </a:tabLst>
            </a:pPr>
            <a:r>
              <a:rPr lang="en-GB" sz="2800" spc="8" dirty="0">
                <a:solidFill>
                  <a:srgbClr val="008080"/>
                </a:solidFill>
                <a:latin typeface="Lato"/>
                <a:cs typeface="Lato"/>
              </a:rPr>
              <a:t>Those young people with EHC plans can access supported training and employment opportunities </a:t>
            </a:r>
          </a:p>
          <a:p>
            <a:pPr marL="186627" marR="4102" indent="-176373" defTabSz="738306">
              <a:lnSpc>
                <a:spcPct val="118200"/>
              </a:lnSpc>
              <a:spcBef>
                <a:spcPts val="77"/>
              </a:spcBef>
              <a:buFontTx/>
              <a:buChar char="•"/>
              <a:tabLst>
                <a:tab pos="187140" algn="l"/>
              </a:tabLst>
            </a:pPr>
            <a:endParaRPr lang="en-GB" sz="1615" b="1" spc="8" dirty="0">
              <a:solidFill>
                <a:srgbClr val="575756"/>
              </a:solidFill>
              <a:latin typeface="Lato"/>
              <a:cs typeface="Lato"/>
            </a:endParaRPr>
          </a:p>
        </p:txBody>
      </p:sp>
      <p:pic>
        <p:nvPicPr>
          <p:cNvPr id="13" name="Picture 12">
            <a:extLst>
              <a:ext uri="{FF2B5EF4-FFF2-40B4-BE49-F238E27FC236}">
                <a16:creationId xmlns:a16="http://schemas.microsoft.com/office/drawing/2014/main" id="{3768CF6D-7971-9544-A24D-2ED49B48C00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13770" y="871792"/>
            <a:ext cx="1821697" cy="744073"/>
          </a:xfrm>
          <a:prstGeom prst="rect">
            <a:avLst/>
          </a:prstGeom>
        </p:spPr>
      </p:pic>
      <p:pic>
        <p:nvPicPr>
          <p:cNvPr id="5" name="Picture 4" descr="A picture containing person, wall, indoor, person&#10;&#10;Description automatically generated">
            <a:extLst>
              <a:ext uri="{FF2B5EF4-FFF2-40B4-BE49-F238E27FC236}">
                <a16:creationId xmlns:a16="http://schemas.microsoft.com/office/drawing/2014/main" id="{0A359811-86B8-4E3E-8CB1-88410CC07B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62" y="2736850"/>
            <a:ext cx="7424548" cy="5160950"/>
          </a:xfrm>
          <a:prstGeom prst="rect">
            <a:avLst/>
          </a:prstGeom>
        </p:spPr>
      </p:pic>
    </p:spTree>
    <p:extLst>
      <p:ext uri="{BB962C8B-B14F-4D97-AF65-F5344CB8AC3E}">
        <p14:creationId xmlns:p14="http://schemas.microsoft.com/office/powerpoint/2010/main" val="224633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02" name="TextBox 101">
            <a:extLst>
              <a:ext uri="{FF2B5EF4-FFF2-40B4-BE49-F238E27FC236}">
                <a16:creationId xmlns:a16="http://schemas.microsoft.com/office/drawing/2014/main" id="{D24D170A-E89C-754B-919F-133720D515B2}"/>
              </a:ext>
            </a:extLst>
          </p:cNvPr>
          <p:cNvSpPr txBox="1"/>
          <p:nvPr/>
        </p:nvSpPr>
        <p:spPr>
          <a:xfrm>
            <a:off x="5636221" y="5739978"/>
            <a:ext cx="184731" cy="259943"/>
          </a:xfrm>
          <a:prstGeom prst="rect">
            <a:avLst/>
          </a:prstGeom>
          <a:noFill/>
        </p:spPr>
        <p:txBody>
          <a:bodyPr wrap="none" rtlCol="0">
            <a:spAutoFit/>
          </a:bodyPr>
          <a:lstStyle/>
          <a:p>
            <a:pPr defTabSz="553791"/>
            <a:endParaRPr lang="en-US" sz="1089" dirty="0">
              <a:solidFill>
                <a:srgbClr val="05A8A7"/>
              </a:solidFill>
              <a:latin typeface="Calibri"/>
              <a:ea typeface="Microsoft YaHei" panose="020B0503020204020204" pitchFamily="34" charset="-122"/>
            </a:endParaRPr>
          </a:p>
        </p:txBody>
      </p:sp>
      <p:pic>
        <p:nvPicPr>
          <p:cNvPr id="22" name="Picture 21">
            <a:extLst>
              <a:ext uri="{FF2B5EF4-FFF2-40B4-BE49-F238E27FC236}">
                <a16:creationId xmlns:a16="http://schemas.microsoft.com/office/drawing/2014/main" id="{238FD042-282E-264E-9F24-32868A6F78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616220" y="687025"/>
            <a:ext cx="1995308" cy="809417"/>
          </a:xfrm>
          <a:prstGeom prst="rect">
            <a:avLst/>
          </a:prstGeom>
        </p:spPr>
      </p:pic>
      <p:sp>
        <p:nvSpPr>
          <p:cNvPr id="24" name="object 3">
            <a:extLst>
              <a:ext uri="{FF2B5EF4-FFF2-40B4-BE49-F238E27FC236}">
                <a16:creationId xmlns:a16="http://schemas.microsoft.com/office/drawing/2014/main" id="{1D88FE0F-87A7-E54B-9842-887EE0AA29EE}"/>
              </a:ext>
            </a:extLst>
          </p:cNvPr>
          <p:cNvSpPr/>
          <p:nvPr/>
        </p:nvSpPr>
        <p:spPr>
          <a:xfrm>
            <a:off x="33836" y="2197413"/>
            <a:ext cx="16210876" cy="0"/>
          </a:xfrm>
          <a:custGeom>
            <a:avLst/>
            <a:gdLst/>
            <a:ahLst/>
            <a:cxnLst/>
            <a:rect l="l" t="t" r="r" b="b"/>
            <a:pathLst>
              <a:path w="16256000">
                <a:moveTo>
                  <a:pt x="0" y="0"/>
                </a:moveTo>
                <a:lnTo>
                  <a:pt x="16256000" y="0"/>
                </a:lnTo>
              </a:path>
            </a:pathLst>
          </a:custGeom>
          <a:ln w="25400">
            <a:solidFill>
              <a:srgbClr val="ED6E4F"/>
            </a:solidFill>
          </a:ln>
        </p:spPr>
        <p:txBody>
          <a:bodyPr wrap="square" lIns="0" tIns="0" rIns="0" bIns="0" rtlCol="0"/>
          <a:lstStyle/>
          <a:p>
            <a:pPr defTabSz="1217524"/>
            <a:endParaRPr sz="1796" dirty="0">
              <a:solidFill>
                <a:srgbClr val="05A8A7"/>
              </a:solidFill>
              <a:latin typeface="Calibri"/>
            </a:endParaRPr>
          </a:p>
        </p:txBody>
      </p:sp>
      <p:sp>
        <p:nvSpPr>
          <p:cNvPr id="25" name="Content Placeholder 3">
            <a:extLst>
              <a:ext uri="{FF2B5EF4-FFF2-40B4-BE49-F238E27FC236}">
                <a16:creationId xmlns:a16="http://schemas.microsoft.com/office/drawing/2014/main" id="{04E60A58-A4FF-C547-9E19-CDA494231FC6}"/>
              </a:ext>
            </a:extLst>
          </p:cNvPr>
          <p:cNvSpPr txBox="1">
            <a:spLocks/>
          </p:cNvSpPr>
          <p:nvPr/>
        </p:nvSpPr>
        <p:spPr>
          <a:xfrm>
            <a:off x="724360" y="2555024"/>
            <a:ext cx="14650240" cy="609829"/>
          </a:xfrm>
          <a:prstGeom prst="rect">
            <a:avLst/>
          </a:prstGeom>
        </p:spPr>
        <p:txBody>
          <a:bodyPr/>
          <a:lstStyle>
            <a:lvl1pPr marL="0">
              <a:defRPr>
                <a:latin typeface="+mn-lt"/>
                <a:ea typeface="+mn-ea"/>
                <a:cs typeface="+mn-cs"/>
              </a:defRPr>
            </a:lvl1pPr>
            <a:lvl2pPr marL="207958">
              <a:defRPr>
                <a:latin typeface="+mn-lt"/>
                <a:ea typeface="+mn-ea"/>
                <a:cs typeface="+mn-cs"/>
              </a:defRPr>
            </a:lvl2pPr>
            <a:lvl3pPr marL="415915">
              <a:defRPr>
                <a:latin typeface="+mn-lt"/>
                <a:ea typeface="+mn-ea"/>
                <a:cs typeface="+mn-cs"/>
              </a:defRPr>
            </a:lvl3pPr>
            <a:lvl4pPr marL="623872">
              <a:defRPr>
                <a:latin typeface="+mn-lt"/>
                <a:ea typeface="+mn-ea"/>
                <a:cs typeface="+mn-cs"/>
              </a:defRPr>
            </a:lvl4pPr>
            <a:lvl5pPr marL="831829">
              <a:defRPr>
                <a:latin typeface="+mn-lt"/>
                <a:ea typeface="+mn-ea"/>
                <a:cs typeface="+mn-cs"/>
              </a:defRPr>
            </a:lvl5pPr>
            <a:lvl6pPr marL="1039787">
              <a:defRPr>
                <a:latin typeface="+mn-lt"/>
                <a:ea typeface="+mn-ea"/>
                <a:cs typeface="+mn-cs"/>
              </a:defRPr>
            </a:lvl6pPr>
            <a:lvl7pPr marL="1247744">
              <a:defRPr>
                <a:latin typeface="+mn-lt"/>
                <a:ea typeface="+mn-ea"/>
                <a:cs typeface="+mn-cs"/>
              </a:defRPr>
            </a:lvl7pPr>
            <a:lvl8pPr marL="1455701">
              <a:defRPr>
                <a:latin typeface="+mn-lt"/>
                <a:ea typeface="+mn-ea"/>
                <a:cs typeface="+mn-cs"/>
              </a:defRPr>
            </a:lvl8pPr>
            <a:lvl9pPr marL="1663658">
              <a:defRPr>
                <a:latin typeface="+mn-lt"/>
                <a:ea typeface="+mn-ea"/>
                <a:cs typeface="+mn-cs"/>
              </a:defRPr>
            </a:lvl9pPr>
          </a:lstStyle>
          <a:p>
            <a:pPr marL="457200" indent="-457200" defTabSz="1217524">
              <a:buFont typeface="Arial" panose="020B0604020202020204" pitchFamily="34" charset="0"/>
              <a:buChar char="•"/>
            </a:pPr>
            <a:endParaRPr lang="en-GB" sz="2663" b="1" dirty="0">
              <a:solidFill>
                <a:srgbClr val="EB6E4F"/>
              </a:solidFill>
              <a:latin typeface="Calibri"/>
              <a:ea typeface="Lato" panose="020F0502020204030203" pitchFamily="34" charset="0"/>
              <a:cs typeface="Lato" panose="020F0502020204030203" pitchFamily="34" charset="0"/>
            </a:endParaRPr>
          </a:p>
          <a:p>
            <a:pPr defTabSz="1217524"/>
            <a:endParaRPr lang="en-US" sz="2663" b="1" kern="0" dirty="0">
              <a:solidFill>
                <a:srgbClr val="ED6E4F"/>
              </a:solidFill>
              <a:latin typeface="Calibri" panose="020F0502020204030204" pitchFamily="34" charset="0"/>
              <a:cs typeface="Calibri" panose="020F0502020204030204" pitchFamily="34" charset="0"/>
            </a:endParaRPr>
          </a:p>
        </p:txBody>
      </p:sp>
      <p:sp>
        <p:nvSpPr>
          <p:cNvPr id="26" name="object 2">
            <a:extLst>
              <a:ext uri="{FF2B5EF4-FFF2-40B4-BE49-F238E27FC236}">
                <a16:creationId xmlns:a16="http://schemas.microsoft.com/office/drawing/2014/main" id="{D9541BC3-6D53-9E47-AB05-6065FD3FAA44}"/>
              </a:ext>
            </a:extLst>
          </p:cNvPr>
          <p:cNvSpPr txBox="1">
            <a:spLocks/>
          </p:cNvSpPr>
          <p:nvPr/>
        </p:nvSpPr>
        <p:spPr>
          <a:xfrm>
            <a:off x="955721" y="608451"/>
            <a:ext cx="11785008" cy="1045379"/>
          </a:xfrm>
          <a:prstGeom prst="rect">
            <a:avLst/>
          </a:prstGeom>
        </p:spPr>
        <p:txBody>
          <a:bodyPr vert="horz" wrap="square" lIns="0" tIns="12665"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92" defTabSz="553791">
              <a:spcBef>
                <a:spcPts val="57"/>
              </a:spcBef>
            </a:pPr>
            <a:r>
              <a:rPr lang="en-GB" sz="3728" b="1" kern="0" spc="-5" dirty="0">
                <a:solidFill>
                  <a:srgbClr val="EB6E4F"/>
                </a:solidFill>
                <a:latin typeface="Calibri"/>
                <a:ea typeface="Lato" panose="020F0502020204030203" pitchFamily="34" charset="0"/>
                <a:cs typeface="Lato" panose="020F0502020204030203" pitchFamily="34" charset="0"/>
              </a:rPr>
              <a:t>Careers support for young people in the Career Inclusion / SEND Group Two </a:t>
            </a:r>
            <a:endParaRPr lang="en-GB" sz="3728" b="1" kern="0" dirty="0">
              <a:solidFill>
                <a:srgbClr val="EB6E4F"/>
              </a:solidFill>
              <a:latin typeface="Calibri"/>
              <a:ea typeface="Lato" panose="020F0502020204030203" pitchFamily="34" charset="0"/>
              <a:cs typeface="Lato" panose="020F0502020204030203" pitchFamily="34" charset="0"/>
            </a:endParaRPr>
          </a:p>
        </p:txBody>
      </p:sp>
      <p:sp>
        <p:nvSpPr>
          <p:cNvPr id="15" name="TextBox 14">
            <a:extLst>
              <a:ext uri="{FF2B5EF4-FFF2-40B4-BE49-F238E27FC236}">
                <a16:creationId xmlns:a16="http://schemas.microsoft.com/office/drawing/2014/main" id="{8615C168-9F7C-49AA-BF83-09C43F849C8B}"/>
              </a:ext>
            </a:extLst>
          </p:cNvPr>
          <p:cNvSpPr txBox="1"/>
          <p:nvPr/>
        </p:nvSpPr>
        <p:spPr>
          <a:xfrm>
            <a:off x="1270000" y="3548173"/>
            <a:ext cx="13639800" cy="4832092"/>
          </a:xfrm>
          <a:prstGeom prst="rect">
            <a:avLst/>
          </a:prstGeom>
          <a:noFill/>
        </p:spPr>
        <p:txBody>
          <a:bodyPr wrap="square">
            <a:spAutoFit/>
          </a:bodyPr>
          <a:lstStyle/>
          <a:p>
            <a:pPr defTabSz="1217524"/>
            <a:r>
              <a:rPr lang="en-GB" sz="2800" b="1" dirty="0">
                <a:solidFill>
                  <a:srgbClr val="008080"/>
                </a:solidFill>
                <a:latin typeface="Lato" panose="020F0502020204030203"/>
                <a:ea typeface="Lato" panose="020F0502020204030203" pitchFamily="34" charset="0"/>
                <a:cs typeface="Lato" panose="020F0502020204030203" pitchFamily="34" charset="0"/>
              </a:rPr>
              <a:t>Early career development for this group needs to:</a:t>
            </a:r>
          </a:p>
          <a:p>
            <a:pPr marL="457200" indent="-457200" defTabSz="1217524">
              <a:buFont typeface="Arial" panose="020B0604020202020204" pitchFamily="34" charset="0"/>
              <a:buChar char="•"/>
            </a:pPr>
            <a:r>
              <a:rPr lang="en-GB" sz="2800" dirty="0">
                <a:solidFill>
                  <a:srgbClr val="008080"/>
                </a:solidFill>
                <a:latin typeface="Lato" panose="020F0502020204030203"/>
                <a:ea typeface="Lato" panose="020F0502020204030203" pitchFamily="34" charset="0"/>
                <a:cs typeface="Lato" panose="020F0502020204030203" pitchFamily="34" charset="0"/>
              </a:rPr>
              <a:t>Start early</a:t>
            </a:r>
          </a:p>
          <a:p>
            <a:pPr marL="457200" indent="-457200" defTabSz="1217524">
              <a:buFont typeface="Arial" panose="020B0604020202020204" pitchFamily="34" charset="0"/>
              <a:buChar char="•"/>
            </a:pPr>
            <a:r>
              <a:rPr lang="en-GB" sz="2800" dirty="0">
                <a:solidFill>
                  <a:srgbClr val="008080"/>
                </a:solidFill>
                <a:latin typeface="Lato" panose="020F0502020204030203"/>
                <a:ea typeface="Lato" panose="020F0502020204030203" pitchFamily="34" charset="0"/>
                <a:cs typeface="Lato" panose="020F0502020204030203" pitchFamily="34" charset="0"/>
              </a:rPr>
              <a:t>Raise aspirations of everyone involved</a:t>
            </a:r>
          </a:p>
          <a:p>
            <a:pPr marL="457200" indent="-457200" defTabSz="1217524">
              <a:buFont typeface="Arial" panose="020B0604020202020204" pitchFamily="34" charset="0"/>
              <a:buChar char="•"/>
            </a:pPr>
            <a:r>
              <a:rPr lang="en-GB" sz="2800" dirty="0">
                <a:solidFill>
                  <a:srgbClr val="008080"/>
                </a:solidFill>
                <a:latin typeface="Lato" panose="020F0502020204030203"/>
                <a:ea typeface="Lato" panose="020F0502020204030203" pitchFamily="34" charset="0"/>
                <a:cs typeface="Lato" panose="020F0502020204030203" pitchFamily="34" charset="0"/>
              </a:rPr>
              <a:t>Extend over a long period of time</a:t>
            </a:r>
          </a:p>
          <a:p>
            <a:pPr marL="457200" indent="-457200" defTabSz="1217524">
              <a:buFont typeface="Arial" panose="020B0604020202020204" pitchFamily="34" charset="0"/>
              <a:buChar char="•"/>
            </a:pPr>
            <a:r>
              <a:rPr lang="en-GB" sz="2800" dirty="0">
                <a:solidFill>
                  <a:srgbClr val="008080"/>
                </a:solidFill>
                <a:latin typeface="Lato" panose="020F0502020204030203"/>
                <a:ea typeface="Lato" panose="020F0502020204030203" pitchFamily="34" charset="0"/>
                <a:cs typeface="Lato" panose="020F0502020204030203" pitchFamily="34" charset="0"/>
              </a:rPr>
              <a:t>Be unbroken</a:t>
            </a:r>
          </a:p>
          <a:p>
            <a:pPr marL="457200" indent="-457200" defTabSz="1217524">
              <a:buFont typeface="Arial" panose="020B0604020202020204" pitchFamily="34" charset="0"/>
              <a:buChar char="•"/>
            </a:pPr>
            <a:r>
              <a:rPr lang="en-GB" sz="2800" dirty="0">
                <a:solidFill>
                  <a:srgbClr val="008080"/>
                </a:solidFill>
                <a:latin typeface="Lato" panose="020F0502020204030203"/>
                <a:ea typeface="Lato" panose="020F0502020204030203" pitchFamily="34" charset="0"/>
                <a:cs typeface="Lato" panose="020F0502020204030203" pitchFamily="34" charset="0"/>
              </a:rPr>
              <a:t>Include extensive support </a:t>
            </a:r>
          </a:p>
          <a:p>
            <a:pPr marL="457200" indent="-457200" defTabSz="1217524">
              <a:buFont typeface="Arial" panose="020B0604020202020204" pitchFamily="34" charset="0"/>
              <a:buChar char="•"/>
            </a:pPr>
            <a:r>
              <a:rPr lang="en-GB" sz="2800" dirty="0">
                <a:solidFill>
                  <a:srgbClr val="008080"/>
                </a:solidFill>
                <a:latin typeface="Lato" panose="020F0502020204030203"/>
                <a:ea typeface="Lato" panose="020F0502020204030203" pitchFamily="34" charset="0"/>
                <a:cs typeface="Lato" panose="020F0502020204030203" pitchFamily="34" charset="0"/>
              </a:rPr>
              <a:t>Factor in time for preparation of everyone involved</a:t>
            </a:r>
          </a:p>
          <a:p>
            <a:pPr marL="457200" indent="-457200" defTabSz="1217524">
              <a:buFont typeface="Arial" panose="020B0604020202020204" pitchFamily="34" charset="0"/>
              <a:buChar char="•"/>
            </a:pPr>
            <a:r>
              <a:rPr lang="en-GB" sz="2800" dirty="0">
                <a:solidFill>
                  <a:srgbClr val="008080"/>
                </a:solidFill>
                <a:latin typeface="Lato" panose="020F0502020204030203"/>
                <a:ea typeface="Lato" panose="020F0502020204030203" pitchFamily="34" charset="0"/>
                <a:cs typeface="Lato" panose="020F0502020204030203" pitchFamily="34" charset="0"/>
              </a:rPr>
              <a:t>Bring families/ corporate parent into the process early, sustain and support them</a:t>
            </a:r>
          </a:p>
          <a:p>
            <a:pPr marL="457200" indent="-457200" defTabSz="1217524">
              <a:buFont typeface="Arial" panose="020B0604020202020204" pitchFamily="34" charset="0"/>
              <a:buChar char="•"/>
            </a:pPr>
            <a:r>
              <a:rPr lang="en-GB" sz="2800" dirty="0">
                <a:solidFill>
                  <a:srgbClr val="008080"/>
                </a:solidFill>
                <a:latin typeface="Lato" panose="020F0502020204030203"/>
                <a:ea typeface="Lato" panose="020F0502020204030203" pitchFamily="34" charset="0"/>
                <a:cs typeface="Lato" panose="020F0502020204030203" pitchFamily="34" charset="0"/>
              </a:rPr>
              <a:t>Enable employers to appreciate the starting points of these young people and the journey they need to travel</a:t>
            </a:r>
          </a:p>
          <a:p>
            <a:pPr marL="457200" indent="-457200" defTabSz="1217524">
              <a:buFont typeface="Arial" panose="020B0604020202020204" pitchFamily="34" charset="0"/>
              <a:buChar char="•"/>
            </a:pPr>
            <a:r>
              <a:rPr lang="en-GB" sz="2800" dirty="0">
                <a:solidFill>
                  <a:srgbClr val="008080"/>
                </a:solidFill>
                <a:latin typeface="Lato" panose="020F0502020204030203"/>
                <a:ea typeface="Lato" panose="020F0502020204030203" pitchFamily="34" charset="0"/>
                <a:cs typeface="Lato" panose="020F0502020204030203" pitchFamily="34" charset="0"/>
              </a:rPr>
              <a:t>Be badged with the word ‘more’ </a:t>
            </a:r>
          </a:p>
        </p:txBody>
      </p:sp>
    </p:spTree>
    <p:extLst>
      <p:ext uri="{BB962C8B-B14F-4D97-AF65-F5344CB8AC3E}">
        <p14:creationId xmlns:p14="http://schemas.microsoft.com/office/powerpoint/2010/main" val="2993712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00" name="TextBox 99">
            <a:extLst>
              <a:ext uri="{FF2B5EF4-FFF2-40B4-BE49-F238E27FC236}">
                <a16:creationId xmlns:a16="http://schemas.microsoft.com/office/drawing/2014/main" id="{D749626E-F09D-0B42-9FCA-7E6F9E30C661}"/>
              </a:ext>
            </a:extLst>
          </p:cNvPr>
          <p:cNvSpPr txBox="1"/>
          <p:nvPr/>
        </p:nvSpPr>
        <p:spPr>
          <a:xfrm>
            <a:off x="3064411" y="3793699"/>
            <a:ext cx="3645382" cy="420115"/>
          </a:xfrm>
          <a:prstGeom prst="rect">
            <a:avLst/>
          </a:prstGeom>
          <a:noFill/>
        </p:spPr>
        <p:txBody>
          <a:bodyPr wrap="square" rtlCol="0">
            <a:spAutoFit/>
          </a:bodyPr>
          <a:lstStyle/>
          <a:p>
            <a:pPr marL="380476" indent="-380476" defTabSz="553791">
              <a:buFont typeface="Arial" panose="020B0604020202020204" pitchFamily="34" charset="0"/>
              <a:buChar char="•"/>
            </a:pPr>
            <a:r>
              <a:rPr lang="en-GB" sz="2130" spc="5" dirty="0">
                <a:solidFill>
                  <a:srgbClr val="575756"/>
                </a:solidFill>
                <a:latin typeface="Calibri"/>
                <a:ea typeface="Lato" panose="020F0502020204030203" pitchFamily="34" charset="0"/>
                <a:cs typeface="Lato" panose="020F0502020204030203" pitchFamily="34" charset="0"/>
              </a:rPr>
              <a:t>more time</a:t>
            </a:r>
          </a:p>
        </p:txBody>
      </p:sp>
      <p:sp>
        <p:nvSpPr>
          <p:cNvPr id="102" name="TextBox 101">
            <a:extLst>
              <a:ext uri="{FF2B5EF4-FFF2-40B4-BE49-F238E27FC236}">
                <a16:creationId xmlns:a16="http://schemas.microsoft.com/office/drawing/2014/main" id="{D24D170A-E89C-754B-919F-133720D515B2}"/>
              </a:ext>
            </a:extLst>
          </p:cNvPr>
          <p:cNvSpPr txBox="1"/>
          <p:nvPr/>
        </p:nvSpPr>
        <p:spPr>
          <a:xfrm>
            <a:off x="5636221" y="5739978"/>
            <a:ext cx="184731" cy="259943"/>
          </a:xfrm>
          <a:prstGeom prst="rect">
            <a:avLst/>
          </a:prstGeom>
          <a:noFill/>
        </p:spPr>
        <p:txBody>
          <a:bodyPr wrap="none" rtlCol="0">
            <a:spAutoFit/>
          </a:bodyPr>
          <a:lstStyle/>
          <a:p>
            <a:pPr defTabSz="553791"/>
            <a:endParaRPr lang="en-US" sz="1089" dirty="0">
              <a:solidFill>
                <a:srgbClr val="05A8A7"/>
              </a:solidFill>
              <a:latin typeface="Calibri"/>
              <a:ea typeface="Microsoft YaHei" panose="020B0503020204020204" pitchFamily="34" charset="-122"/>
            </a:endParaRPr>
          </a:p>
        </p:txBody>
      </p:sp>
      <p:sp>
        <p:nvSpPr>
          <p:cNvPr id="103" name="TextBox 102">
            <a:extLst>
              <a:ext uri="{FF2B5EF4-FFF2-40B4-BE49-F238E27FC236}">
                <a16:creationId xmlns:a16="http://schemas.microsoft.com/office/drawing/2014/main" id="{CE329A5E-9A90-3D4A-895E-05899842BDF8}"/>
              </a:ext>
            </a:extLst>
          </p:cNvPr>
          <p:cNvSpPr txBox="1"/>
          <p:nvPr/>
        </p:nvSpPr>
        <p:spPr>
          <a:xfrm>
            <a:off x="3064410" y="5067571"/>
            <a:ext cx="3783815" cy="747897"/>
          </a:xfrm>
          <a:prstGeom prst="rect">
            <a:avLst/>
          </a:prstGeom>
          <a:noFill/>
        </p:spPr>
        <p:txBody>
          <a:bodyPr wrap="square" rtlCol="0">
            <a:spAutoFit/>
          </a:bodyPr>
          <a:lstStyle/>
          <a:p>
            <a:pPr marL="380476" indent="-380476" defTabSz="553791">
              <a:buFont typeface="Arial" panose="020B0604020202020204" pitchFamily="34" charset="0"/>
              <a:buChar char="•"/>
            </a:pPr>
            <a:r>
              <a:rPr lang="en-GB" sz="2130" spc="5" dirty="0">
                <a:solidFill>
                  <a:srgbClr val="575756"/>
                </a:solidFill>
                <a:latin typeface="Calibri"/>
                <a:ea typeface="Lato" panose="020F0502020204030203" pitchFamily="34" charset="0"/>
                <a:cs typeface="Lato" panose="020F0502020204030203" pitchFamily="34" charset="0"/>
              </a:rPr>
              <a:t>more preparation including of employers</a:t>
            </a:r>
          </a:p>
        </p:txBody>
      </p:sp>
      <p:sp>
        <p:nvSpPr>
          <p:cNvPr id="16" name="TextBox 15">
            <a:extLst>
              <a:ext uri="{FF2B5EF4-FFF2-40B4-BE49-F238E27FC236}">
                <a16:creationId xmlns:a16="http://schemas.microsoft.com/office/drawing/2014/main" id="{49A83927-891C-504B-B5D0-32CDC622112E}"/>
              </a:ext>
            </a:extLst>
          </p:cNvPr>
          <p:cNvSpPr txBox="1"/>
          <p:nvPr/>
        </p:nvSpPr>
        <p:spPr>
          <a:xfrm>
            <a:off x="2995193" y="6520802"/>
            <a:ext cx="3783815" cy="420115"/>
          </a:xfrm>
          <a:prstGeom prst="rect">
            <a:avLst/>
          </a:prstGeom>
          <a:noFill/>
        </p:spPr>
        <p:txBody>
          <a:bodyPr wrap="square" rtlCol="0">
            <a:spAutoFit/>
          </a:bodyPr>
          <a:lstStyle/>
          <a:p>
            <a:pPr marL="380476" indent="-380476" defTabSz="553791">
              <a:buFont typeface="Arial" panose="020B0604020202020204" pitchFamily="34" charset="0"/>
              <a:buChar char="•"/>
            </a:pPr>
            <a:r>
              <a:rPr lang="en-GB" sz="2130" spc="5" dirty="0">
                <a:solidFill>
                  <a:srgbClr val="575756"/>
                </a:solidFill>
                <a:latin typeface="Calibri"/>
                <a:ea typeface="Lato" panose="020F0502020204030203" pitchFamily="34" charset="0"/>
                <a:cs typeface="Lato" panose="020F0502020204030203" pitchFamily="34" charset="0"/>
              </a:rPr>
              <a:t>support raising aspirations</a:t>
            </a:r>
          </a:p>
        </p:txBody>
      </p:sp>
      <p:sp>
        <p:nvSpPr>
          <p:cNvPr id="17" name="TextBox 16">
            <a:extLst>
              <a:ext uri="{FF2B5EF4-FFF2-40B4-BE49-F238E27FC236}">
                <a16:creationId xmlns:a16="http://schemas.microsoft.com/office/drawing/2014/main" id="{F0FC538F-0850-574E-8A62-0D0173D37DB4}"/>
              </a:ext>
            </a:extLst>
          </p:cNvPr>
          <p:cNvSpPr txBox="1"/>
          <p:nvPr/>
        </p:nvSpPr>
        <p:spPr>
          <a:xfrm>
            <a:off x="2995194" y="7776143"/>
            <a:ext cx="3761905" cy="420115"/>
          </a:xfrm>
          <a:prstGeom prst="rect">
            <a:avLst/>
          </a:prstGeom>
          <a:noFill/>
        </p:spPr>
        <p:txBody>
          <a:bodyPr wrap="square" rtlCol="0">
            <a:spAutoFit/>
          </a:bodyPr>
          <a:lstStyle/>
          <a:p>
            <a:pPr marL="380476" indent="-380476" defTabSz="553791">
              <a:buFont typeface="Arial" panose="020B0604020202020204" pitchFamily="34" charset="0"/>
              <a:buChar char="•"/>
            </a:pPr>
            <a:r>
              <a:rPr lang="en-GB" sz="2130" spc="5" dirty="0">
                <a:solidFill>
                  <a:srgbClr val="575756"/>
                </a:solidFill>
                <a:latin typeface="Calibri"/>
                <a:ea typeface="Lato" panose="020F0502020204030203" pitchFamily="34" charset="0"/>
                <a:cs typeface="Lato" panose="020F0502020204030203" pitchFamily="34" charset="0"/>
              </a:rPr>
              <a:t>more time to build trust</a:t>
            </a:r>
          </a:p>
        </p:txBody>
      </p:sp>
      <p:sp>
        <p:nvSpPr>
          <p:cNvPr id="18" name="TextBox 17">
            <a:extLst>
              <a:ext uri="{FF2B5EF4-FFF2-40B4-BE49-F238E27FC236}">
                <a16:creationId xmlns:a16="http://schemas.microsoft.com/office/drawing/2014/main" id="{047979A5-3DF4-A747-AA58-A476F1A6C781}"/>
              </a:ext>
            </a:extLst>
          </p:cNvPr>
          <p:cNvSpPr txBox="1"/>
          <p:nvPr/>
        </p:nvSpPr>
        <p:spPr>
          <a:xfrm>
            <a:off x="10402570" y="4431629"/>
            <a:ext cx="3645382" cy="747897"/>
          </a:xfrm>
          <a:prstGeom prst="rect">
            <a:avLst/>
          </a:prstGeom>
          <a:noFill/>
        </p:spPr>
        <p:txBody>
          <a:bodyPr wrap="square" rtlCol="0">
            <a:spAutoFit/>
          </a:bodyPr>
          <a:lstStyle/>
          <a:p>
            <a:pPr marL="380476" indent="-380476" defTabSz="553791">
              <a:buFont typeface="Arial" panose="020B0604020202020204" pitchFamily="34" charset="0"/>
              <a:buChar char="•"/>
            </a:pPr>
            <a:r>
              <a:rPr lang="en-GB" sz="2130" spc="5" dirty="0">
                <a:solidFill>
                  <a:srgbClr val="575756"/>
                </a:solidFill>
                <a:latin typeface="Calibri"/>
                <a:ea typeface="Lato" panose="020F0502020204030203" pitchFamily="34" charset="0"/>
                <a:cs typeface="Lato" panose="020F0502020204030203" pitchFamily="34" charset="0"/>
              </a:rPr>
              <a:t>more support and encouragement</a:t>
            </a:r>
          </a:p>
        </p:txBody>
      </p:sp>
      <p:sp>
        <p:nvSpPr>
          <p:cNvPr id="19" name="TextBox 18">
            <a:extLst>
              <a:ext uri="{FF2B5EF4-FFF2-40B4-BE49-F238E27FC236}">
                <a16:creationId xmlns:a16="http://schemas.microsoft.com/office/drawing/2014/main" id="{610832A8-6218-5343-B34A-B19899D31E94}"/>
              </a:ext>
            </a:extLst>
          </p:cNvPr>
          <p:cNvSpPr txBox="1"/>
          <p:nvPr/>
        </p:nvSpPr>
        <p:spPr>
          <a:xfrm>
            <a:off x="10402570" y="5808372"/>
            <a:ext cx="5354235" cy="420115"/>
          </a:xfrm>
          <a:prstGeom prst="rect">
            <a:avLst/>
          </a:prstGeom>
          <a:noFill/>
        </p:spPr>
        <p:txBody>
          <a:bodyPr wrap="square" rtlCol="0">
            <a:spAutoFit/>
          </a:bodyPr>
          <a:lstStyle/>
          <a:p>
            <a:pPr marL="380476" indent="-380476" defTabSz="553791">
              <a:buFont typeface="Arial" panose="020B0604020202020204" pitchFamily="34" charset="0"/>
              <a:buChar char="•"/>
            </a:pPr>
            <a:r>
              <a:rPr lang="en-GB" sz="2130" spc="5" dirty="0">
                <a:solidFill>
                  <a:srgbClr val="575756"/>
                </a:solidFill>
                <a:latin typeface="Calibri"/>
                <a:ea typeface="Lato" panose="020F0502020204030203" pitchFamily="34" charset="0"/>
                <a:cs typeface="Lato" panose="020F0502020204030203" pitchFamily="34" charset="0"/>
              </a:rPr>
              <a:t>Adaptations</a:t>
            </a:r>
          </a:p>
        </p:txBody>
      </p:sp>
      <p:sp>
        <p:nvSpPr>
          <p:cNvPr id="20" name="TextBox 19">
            <a:extLst>
              <a:ext uri="{FF2B5EF4-FFF2-40B4-BE49-F238E27FC236}">
                <a16:creationId xmlns:a16="http://schemas.microsoft.com/office/drawing/2014/main" id="{51892D3B-603B-0647-BF1D-A20319E9CD8C}"/>
              </a:ext>
            </a:extLst>
          </p:cNvPr>
          <p:cNvSpPr txBox="1"/>
          <p:nvPr/>
        </p:nvSpPr>
        <p:spPr>
          <a:xfrm>
            <a:off x="10402571" y="7108615"/>
            <a:ext cx="5542194" cy="420115"/>
          </a:xfrm>
          <a:prstGeom prst="rect">
            <a:avLst/>
          </a:prstGeom>
          <a:noFill/>
        </p:spPr>
        <p:txBody>
          <a:bodyPr wrap="square" rtlCol="0">
            <a:spAutoFit/>
          </a:bodyPr>
          <a:lstStyle/>
          <a:p>
            <a:pPr marL="380476" indent="-380476" defTabSz="553791">
              <a:buFont typeface="Arial" panose="020B0604020202020204" pitchFamily="34" charset="0"/>
              <a:buChar char="•"/>
            </a:pPr>
            <a:r>
              <a:rPr lang="en-GB" sz="2130" spc="5" dirty="0">
                <a:solidFill>
                  <a:srgbClr val="575756"/>
                </a:solidFill>
                <a:latin typeface="Calibri"/>
                <a:ea typeface="Lato" panose="020F0502020204030203" pitchFamily="34" charset="0"/>
                <a:cs typeface="Lato" panose="020F0502020204030203" pitchFamily="34" charset="0"/>
              </a:rPr>
              <a:t>more support for families/carers</a:t>
            </a:r>
          </a:p>
        </p:txBody>
      </p:sp>
      <p:pic>
        <p:nvPicPr>
          <p:cNvPr id="23" name="Picture 22">
            <a:extLst>
              <a:ext uri="{FF2B5EF4-FFF2-40B4-BE49-F238E27FC236}">
                <a16:creationId xmlns:a16="http://schemas.microsoft.com/office/drawing/2014/main" id="{72FF0058-C5C0-254D-8487-EA831C5F209E}"/>
              </a:ext>
            </a:extLst>
          </p:cNvPr>
          <p:cNvPicPr>
            <a:picLocks noChangeAspect="1"/>
          </p:cNvPicPr>
          <p:nvPr/>
        </p:nvPicPr>
        <p:blipFill>
          <a:blip r:embed="rId3"/>
          <a:stretch>
            <a:fillRect/>
          </a:stretch>
        </p:blipFill>
        <p:spPr>
          <a:xfrm>
            <a:off x="8973460" y="4287206"/>
            <a:ext cx="767821" cy="1157458"/>
          </a:xfrm>
          <a:prstGeom prst="rect">
            <a:avLst/>
          </a:prstGeom>
        </p:spPr>
      </p:pic>
      <p:pic>
        <p:nvPicPr>
          <p:cNvPr id="2" name="Picture 1">
            <a:extLst>
              <a:ext uri="{FF2B5EF4-FFF2-40B4-BE49-F238E27FC236}">
                <a16:creationId xmlns:a16="http://schemas.microsoft.com/office/drawing/2014/main" id="{81D1283E-86D0-384C-BAB8-5A28BEED35AE}"/>
              </a:ext>
            </a:extLst>
          </p:cNvPr>
          <p:cNvPicPr>
            <a:picLocks noChangeAspect="1"/>
          </p:cNvPicPr>
          <p:nvPr/>
        </p:nvPicPr>
        <p:blipFill>
          <a:blip r:embed="rId4"/>
          <a:stretch>
            <a:fillRect/>
          </a:stretch>
        </p:blipFill>
        <p:spPr>
          <a:xfrm>
            <a:off x="1632012" y="6367438"/>
            <a:ext cx="679492" cy="964881"/>
          </a:xfrm>
          <a:prstGeom prst="rect">
            <a:avLst/>
          </a:prstGeom>
        </p:spPr>
      </p:pic>
      <p:pic>
        <p:nvPicPr>
          <p:cNvPr id="3" name="Picture 2">
            <a:extLst>
              <a:ext uri="{FF2B5EF4-FFF2-40B4-BE49-F238E27FC236}">
                <a16:creationId xmlns:a16="http://schemas.microsoft.com/office/drawing/2014/main" id="{7D8AAAFF-D636-4040-8C09-819A182FDA52}"/>
              </a:ext>
            </a:extLst>
          </p:cNvPr>
          <p:cNvPicPr>
            <a:picLocks noChangeAspect="1"/>
          </p:cNvPicPr>
          <p:nvPr/>
        </p:nvPicPr>
        <p:blipFill>
          <a:blip r:embed="rId5"/>
          <a:stretch>
            <a:fillRect/>
          </a:stretch>
        </p:blipFill>
        <p:spPr>
          <a:xfrm>
            <a:off x="1541891" y="3754790"/>
            <a:ext cx="903218" cy="903218"/>
          </a:xfrm>
          <a:prstGeom prst="rect">
            <a:avLst/>
          </a:prstGeom>
        </p:spPr>
      </p:pic>
      <p:pic>
        <p:nvPicPr>
          <p:cNvPr id="4" name="Picture 3">
            <a:extLst>
              <a:ext uri="{FF2B5EF4-FFF2-40B4-BE49-F238E27FC236}">
                <a16:creationId xmlns:a16="http://schemas.microsoft.com/office/drawing/2014/main" id="{B4A13D50-244D-DD4E-84EA-0458542DECD0}"/>
              </a:ext>
            </a:extLst>
          </p:cNvPr>
          <p:cNvPicPr>
            <a:picLocks noChangeAspect="1"/>
          </p:cNvPicPr>
          <p:nvPr/>
        </p:nvPicPr>
        <p:blipFill>
          <a:blip r:embed="rId6"/>
          <a:stretch>
            <a:fillRect/>
          </a:stretch>
        </p:blipFill>
        <p:spPr>
          <a:xfrm>
            <a:off x="1520149" y="5079289"/>
            <a:ext cx="903218" cy="933664"/>
          </a:xfrm>
          <a:prstGeom prst="rect">
            <a:avLst/>
          </a:prstGeom>
        </p:spPr>
      </p:pic>
      <p:pic>
        <p:nvPicPr>
          <p:cNvPr id="5" name="Picture 4">
            <a:extLst>
              <a:ext uri="{FF2B5EF4-FFF2-40B4-BE49-F238E27FC236}">
                <a16:creationId xmlns:a16="http://schemas.microsoft.com/office/drawing/2014/main" id="{8D34698A-EDF2-8E40-8A82-ECE75EFE11CA}"/>
              </a:ext>
            </a:extLst>
          </p:cNvPr>
          <p:cNvPicPr>
            <a:picLocks noChangeAspect="1"/>
          </p:cNvPicPr>
          <p:nvPr/>
        </p:nvPicPr>
        <p:blipFill>
          <a:blip r:embed="rId7"/>
          <a:stretch>
            <a:fillRect/>
          </a:stretch>
        </p:blipFill>
        <p:spPr>
          <a:xfrm>
            <a:off x="1358642" y="7776142"/>
            <a:ext cx="1226233" cy="817490"/>
          </a:xfrm>
          <a:prstGeom prst="rect">
            <a:avLst/>
          </a:prstGeom>
        </p:spPr>
      </p:pic>
      <p:pic>
        <p:nvPicPr>
          <p:cNvPr id="6" name="Picture 5">
            <a:extLst>
              <a:ext uri="{FF2B5EF4-FFF2-40B4-BE49-F238E27FC236}">
                <a16:creationId xmlns:a16="http://schemas.microsoft.com/office/drawing/2014/main" id="{8715E125-EA5B-BE49-A26E-122066A9A6C3}"/>
              </a:ext>
            </a:extLst>
          </p:cNvPr>
          <p:cNvPicPr>
            <a:picLocks noChangeAspect="1"/>
          </p:cNvPicPr>
          <p:nvPr/>
        </p:nvPicPr>
        <p:blipFill>
          <a:blip r:embed="rId8"/>
          <a:stretch>
            <a:fillRect/>
          </a:stretch>
        </p:blipFill>
        <p:spPr>
          <a:xfrm>
            <a:off x="8943295" y="5791141"/>
            <a:ext cx="958042" cy="936019"/>
          </a:xfrm>
          <a:prstGeom prst="rect">
            <a:avLst/>
          </a:prstGeom>
        </p:spPr>
      </p:pic>
      <p:pic>
        <p:nvPicPr>
          <p:cNvPr id="7" name="Picture 6">
            <a:extLst>
              <a:ext uri="{FF2B5EF4-FFF2-40B4-BE49-F238E27FC236}">
                <a16:creationId xmlns:a16="http://schemas.microsoft.com/office/drawing/2014/main" id="{6B098157-91DC-9B4F-BC7B-F2A69C72A298}"/>
              </a:ext>
            </a:extLst>
          </p:cNvPr>
          <p:cNvPicPr>
            <a:picLocks noChangeAspect="1"/>
          </p:cNvPicPr>
          <p:nvPr/>
        </p:nvPicPr>
        <p:blipFill>
          <a:blip r:embed="rId9"/>
          <a:stretch>
            <a:fillRect/>
          </a:stretch>
        </p:blipFill>
        <p:spPr>
          <a:xfrm>
            <a:off x="9065129" y="7116362"/>
            <a:ext cx="828148" cy="816318"/>
          </a:xfrm>
          <a:prstGeom prst="rect">
            <a:avLst/>
          </a:prstGeom>
        </p:spPr>
      </p:pic>
      <p:pic>
        <p:nvPicPr>
          <p:cNvPr id="22" name="Picture 21">
            <a:extLst>
              <a:ext uri="{FF2B5EF4-FFF2-40B4-BE49-F238E27FC236}">
                <a16:creationId xmlns:a16="http://schemas.microsoft.com/office/drawing/2014/main" id="{238FD042-282E-264E-9F24-32868A6F783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3616220" y="687025"/>
            <a:ext cx="1995308" cy="809417"/>
          </a:xfrm>
          <a:prstGeom prst="rect">
            <a:avLst/>
          </a:prstGeom>
        </p:spPr>
      </p:pic>
      <p:sp>
        <p:nvSpPr>
          <p:cNvPr id="24" name="object 3">
            <a:extLst>
              <a:ext uri="{FF2B5EF4-FFF2-40B4-BE49-F238E27FC236}">
                <a16:creationId xmlns:a16="http://schemas.microsoft.com/office/drawing/2014/main" id="{1D88FE0F-87A7-E54B-9842-887EE0AA29EE}"/>
              </a:ext>
            </a:extLst>
          </p:cNvPr>
          <p:cNvSpPr/>
          <p:nvPr/>
        </p:nvSpPr>
        <p:spPr>
          <a:xfrm>
            <a:off x="33836" y="2197413"/>
            <a:ext cx="16210876" cy="0"/>
          </a:xfrm>
          <a:custGeom>
            <a:avLst/>
            <a:gdLst/>
            <a:ahLst/>
            <a:cxnLst/>
            <a:rect l="l" t="t" r="r" b="b"/>
            <a:pathLst>
              <a:path w="16256000">
                <a:moveTo>
                  <a:pt x="0" y="0"/>
                </a:moveTo>
                <a:lnTo>
                  <a:pt x="16256000" y="0"/>
                </a:lnTo>
              </a:path>
            </a:pathLst>
          </a:custGeom>
          <a:ln w="25400">
            <a:solidFill>
              <a:srgbClr val="ED6E4F"/>
            </a:solidFill>
          </a:ln>
        </p:spPr>
        <p:txBody>
          <a:bodyPr wrap="square" lIns="0" tIns="0" rIns="0" bIns="0" rtlCol="0"/>
          <a:lstStyle/>
          <a:p>
            <a:pPr defTabSz="1217524"/>
            <a:endParaRPr sz="1796" dirty="0">
              <a:solidFill>
                <a:srgbClr val="05A8A7"/>
              </a:solidFill>
              <a:latin typeface="Calibri"/>
            </a:endParaRPr>
          </a:p>
        </p:txBody>
      </p:sp>
      <p:sp>
        <p:nvSpPr>
          <p:cNvPr id="25" name="Content Placeholder 3">
            <a:extLst>
              <a:ext uri="{FF2B5EF4-FFF2-40B4-BE49-F238E27FC236}">
                <a16:creationId xmlns:a16="http://schemas.microsoft.com/office/drawing/2014/main" id="{04E60A58-A4FF-C547-9E19-CDA494231FC6}"/>
              </a:ext>
            </a:extLst>
          </p:cNvPr>
          <p:cNvSpPr txBox="1">
            <a:spLocks/>
          </p:cNvSpPr>
          <p:nvPr/>
        </p:nvSpPr>
        <p:spPr>
          <a:xfrm>
            <a:off x="724360" y="2555024"/>
            <a:ext cx="14650240" cy="1450961"/>
          </a:xfrm>
          <a:prstGeom prst="rect">
            <a:avLst/>
          </a:prstGeom>
        </p:spPr>
        <p:txBody>
          <a:bodyPr/>
          <a:lstStyle>
            <a:lvl1pPr marL="0">
              <a:defRPr>
                <a:latin typeface="+mn-lt"/>
                <a:ea typeface="+mn-ea"/>
                <a:cs typeface="+mn-cs"/>
              </a:defRPr>
            </a:lvl1pPr>
            <a:lvl2pPr marL="207958">
              <a:defRPr>
                <a:latin typeface="+mn-lt"/>
                <a:ea typeface="+mn-ea"/>
                <a:cs typeface="+mn-cs"/>
              </a:defRPr>
            </a:lvl2pPr>
            <a:lvl3pPr marL="415915">
              <a:defRPr>
                <a:latin typeface="+mn-lt"/>
                <a:ea typeface="+mn-ea"/>
                <a:cs typeface="+mn-cs"/>
              </a:defRPr>
            </a:lvl3pPr>
            <a:lvl4pPr marL="623872">
              <a:defRPr>
                <a:latin typeface="+mn-lt"/>
                <a:ea typeface="+mn-ea"/>
                <a:cs typeface="+mn-cs"/>
              </a:defRPr>
            </a:lvl4pPr>
            <a:lvl5pPr marL="831829">
              <a:defRPr>
                <a:latin typeface="+mn-lt"/>
                <a:ea typeface="+mn-ea"/>
                <a:cs typeface="+mn-cs"/>
              </a:defRPr>
            </a:lvl5pPr>
            <a:lvl6pPr marL="1039787">
              <a:defRPr>
                <a:latin typeface="+mn-lt"/>
                <a:ea typeface="+mn-ea"/>
                <a:cs typeface="+mn-cs"/>
              </a:defRPr>
            </a:lvl6pPr>
            <a:lvl7pPr marL="1247744">
              <a:defRPr>
                <a:latin typeface="+mn-lt"/>
                <a:ea typeface="+mn-ea"/>
                <a:cs typeface="+mn-cs"/>
              </a:defRPr>
            </a:lvl7pPr>
            <a:lvl8pPr marL="1455701">
              <a:defRPr>
                <a:latin typeface="+mn-lt"/>
                <a:ea typeface="+mn-ea"/>
                <a:cs typeface="+mn-cs"/>
              </a:defRPr>
            </a:lvl8pPr>
            <a:lvl9pPr marL="1663658">
              <a:defRPr>
                <a:latin typeface="+mn-lt"/>
                <a:ea typeface="+mn-ea"/>
                <a:cs typeface="+mn-cs"/>
              </a:defRPr>
            </a:lvl9pPr>
          </a:lstStyle>
          <a:p>
            <a:pPr defTabSz="1217524"/>
            <a:r>
              <a:rPr lang="en-GB" sz="2663" b="1" dirty="0">
                <a:solidFill>
                  <a:srgbClr val="EB6E4F"/>
                </a:solidFill>
                <a:latin typeface="Calibri"/>
                <a:ea typeface="Lato" panose="020F0502020204030203" pitchFamily="34" charset="0"/>
                <a:cs typeface="Lato" panose="020F0502020204030203" pitchFamily="34" charset="0"/>
              </a:rPr>
              <a:t>More…</a:t>
            </a:r>
          </a:p>
          <a:p>
            <a:pPr defTabSz="1217524"/>
            <a:endParaRPr lang="en-US" sz="2663" b="1" kern="0" dirty="0">
              <a:solidFill>
                <a:srgbClr val="ED6E4F"/>
              </a:solidFill>
              <a:latin typeface="Calibri" panose="020F0502020204030204" pitchFamily="34" charset="0"/>
              <a:cs typeface="Calibri" panose="020F0502020204030204" pitchFamily="34" charset="0"/>
            </a:endParaRPr>
          </a:p>
        </p:txBody>
      </p:sp>
      <p:sp>
        <p:nvSpPr>
          <p:cNvPr id="26" name="object 2">
            <a:extLst>
              <a:ext uri="{FF2B5EF4-FFF2-40B4-BE49-F238E27FC236}">
                <a16:creationId xmlns:a16="http://schemas.microsoft.com/office/drawing/2014/main" id="{D9541BC3-6D53-9E47-AB05-6065FD3FAA44}"/>
              </a:ext>
            </a:extLst>
          </p:cNvPr>
          <p:cNvSpPr txBox="1">
            <a:spLocks/>
          </p:cNvSpPr>
          <p:nvPr/>
        </p:nvSpPr>
        <p:spPr>
          <a:xfrm>
            <a:off x="724360" y="710895"/>
            <a:ext cx="11785008" cy="1045379"/>
          </a:xfrm>
          <a:prstGeom prst="rect">
            <a:avLst/>
          </a:prstGeom>
        </p:spPr>
        <p:txBody>
          <a:bodyPr vert="horz" wrap="square" lIns="0" tIns="12665"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692" defTabSz="553791">
              <a:spcBef>
                <a:spcPts val="57"/>
              </a:spcBef>
            </a:pPr>
            <a:r>
              <a:rPr lang="en-GB" sz="3728" b="1" kern="0" spc="-5" dirty="0">
                <a:solidFill>
                  <a:srgbClr val="EB6E4F"/>
                </a:solidFill>
                <a:latin typeface="Calibri"/>
                <a:ea typeface="Lato" panose="020F0502020204030203" pitchFamily="34" charset="0"/>
                <a:cs typeface="Lato" panose="020F0502020204030203" pitchFamily="34" charset="0"/>
              </a:rPr>
              <a:t>Careers support for young people in the Career Inclusion / SEND Group Two </a:t>
            </a:r>
            <a:endParaRPr lang="en-GB" sz="3728" b="1" kern="0" dirty="0">
              <a:solidFill>
                <a:srgbClr val="EB6E4F"/>
              </a:solidFill>
              <a:latin typeface="Calibri"/>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525504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E35BAC-1765-ED4A-904E-2C5F4676A631}"/>
              </a:ext>
            </a:extLst>
          </p:cNvPr>
          <p:cNvSpPr/>
          <p:nvPr/>
        </p:nvSpPr>
        <p:spPr>
          <a:xfrm>
            <a:off x="-165445" y="6345"/>
            <a:ext cx="16398884" cy="911861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887"/>
            <a:endParaRPr lang="en-US" sz="1796" dirty="0">
              <a:solidFill>
                <a:srgbClr val="FEFFFE"/>
              </a:solidFill>
              <a:latin typeface="Calibri"/>
            </a:endParaRPr>
          </a:p>
        </p:txBody>
      </p:sp>
      <p:sp>
        <p:nvSpPr>
          <p:cNvPr id="9" name="TextBox 8">
            <a:extLst>
              <a:ext uri="{FF2B5EF4-FFF2-40B4-BE49-F238E27FC236}">
                <a16:creationId xmlns:a16="http://schemas.microsoft.com/office/drawing/2014/main" id="{06CA6B2E-1505-8F44-933F-B96691024AA9}"/>
              </a:ext>
            </a:extLst>
          </p:cNvPr>
          <p:cNvSpPr txBox="1"/>
          <p:nvPr/>
        </p:nvSpPr>
        <p:spPr>
          <a:xfrm>
            <a:off x="660400" y="913130"/>
            <a:ext cx="9705843" cy="7030001"/>
          </a:xfrm>
          <a:prstGeom prst="rect">
            <a:avLst/>
          </a:prstGeom>
          <a:noFill/>
        </p:spPr>
        <p:txBody>
          <a:bodyPr wrap="square" rtlCol="0">
            <a:spAutoFit/>
          </a:bodyPr>
          <a:lstStyle/>
          <a:p>
            <a:r>
              <a:rPr lang="en-GB" sz="7590" b="1" spc="-11" dirty="0">
                <a:solidFill>
                  <a:srgbClr val="FEFFFE"/>
                </a:solidFill>
                <a:cs typeface="Lato-Heavy"/>
              </a:rPr>
              <a:t>Breakout Room</a:t>
            </a:r>
          </a:p>
          <a:p>
            <a:br>
              <a:rPr lang="en-GB" sz="3595" b="1" spc="-11" dirty="0">
                <a:solidFill>
                  <a:srgbClr val="FEFFFE"/>
                </a:solidFill>
                <a:latin typeface="Lato-Heavy"/>
                <a:cs typeface="Lato-Heavy"/>
              </a:rPr>
            </a:br>
            <a:r>
              <a:rPr lang="en-GB" sz="2663" b="1" dirty="0">
                <a:solidFill>
                  <a:schemeClr val="bg1"/>
                </a:solidFill>
              </a:rPr>
              <a:t>Who are the young people with SEND belonging to Career Inclusion/ SEND Group 2 in your school, special school or College, how could you organise for the purposes of raising career aspirations and achieving the optimum career outcomes?</a:t>
            </a:r>
          </a:p>
          <a:p>
            <a:endParaRPr lang="en-GB" sz="2663" b="1" dirty="0">
              <a:solidFill>
                <a:schemeClr val="bg1"/>
              </a:solidFill>
            </a:endParaRPr>
          </a:p>
          <a:p>
            <a:r>
              <a:rPr lang="en-GB" sz="2663" b="1" dirty="0">
                <a:solidFill>
                  <a:schemeClr val="bg1"/>
                </a:solidFill>
              </a:rPr>
              <a:t>10 minutes discussion </a:t>
            </a:r>
          </a:p>
          <a:p>
            <a:endParaRPr lang="en-GB" sz="2663" b="1" dirty="0">
              <a:solidFill>
                <a:schemeClr val="bg1"/>
              </a:solidFill>
            </a:endParaRPr>
          </a:p>
          <a:p>
            <a:r>
              <a:rPr lang="en-GB" sz="2663" b="1" dirty="0">
                <a:solidFill>
                  <a:schemeClr val="bg1"/>
                </a:solidFill>
              </a:rPr>
              <a:t>5 minutes feedback on your top 3 ideas</a:t>
            </a:r>
          </a:p>
          <a:p>
            <a:pPr marL="10241" marR="4097" defTabSz="1215850">
              <a:lnSpc>
                <a:spcPct val="118200"/>
              </a:lnSpc>
              <a:spcBef>
                <a:spcPts val="77"/>
              </a:spcBef>
              <a:tabLst>
                <a:tab pos="186883" algn="l"/>
              </a:tabLst>
            </a:pPr>
            <a:endParaRPr lang="en-GB" sz="3595" b="1" spc="-11" dirty="0">
              <a:solidFill>
                <a:srgbClr val="FEFFFE"/>
              </a:solidFill>
              <a:latin typeface="Lato-Heavy"/>
              <a:cs typeface="Lato-Heavy"/>
            </a:endParaRPr>
          </a:p>
          <a:p>
            <a:pPr marL="10241" marR="4097" defTabSz="1215850">
              <a:lnSpc>
                <a:spcPct val="118200"/>
              </a:lnSpc>
              <a:spcBef>
                <a:spcPts val="77"/>
              </a:spcBef>
              <a:tabLst>
                <a:tab pos="186883" algn="l"/>
              </a:tabLst>
            </a:pPr>
            <a:endParaRPr lang="en-GB" sz="3595" b="1" spc="-11" dirty="0">
              <a:solidFill>
                <a:srgbClr val="FEFFFE"/>
              </a:solidFill>
              <a:latin typeface="Lato-Heavy"/>
              <a:cs typeface="Lato-Heavy"/>
            </a:endParaRPr>
          </a:p>
          <a:p>
            <a:pPr marL="10241" marR="4097" defTabSz="1215850">
              <a:lnSpc>
                <a:spcPct val="118200"/>
              </a:lnSpc>
              <a:spcBef>
                <a:spcPts val="77"/>
              </a:spcBef>
              <a:tabLst>
                <a:tab pos="186883" algn="l"/>
              </a:tabLst>
            </a:pPr>
            <a:endParaRPr lang="en-GB" sz="3595" b="1" spc="-11" dirty="0">
              <a:solidFill>
                <a:srgbClr val="FEFFFE"/>
              </a:solidFill>
              <a:latin typeface="Lato-Heavy"/>
              <a:cs typeface="Lato-Heavy"/>
            </a:endParaRPr>
          </a:p>
        </p:txBody>
      </p:sp>
      <p:pic>
        <p:nvPicPr>
          <p:cNvPr id="6" name="Picture 5">
            <a:extLst>
              <a:ext uri="{FF2B5EF4-FFF2-40B4-BE49-F238E27FC236}">
                <a16:creationId xmlns:a16="http://schemas.microsoft.com/office/drawing/2014/main" id="{1B6E46C3-5DC3-084D-B6FE-9C3EB037D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78498" y="913131"/>
            <a:ext cx="1996758" cy="808293"/>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62BC0BAF-AFA3-A047-BB4E-B5B1A04AF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568" y="4760729"/>
            <a:ext cx="3652520" cy="3652520"/>
          </a:xfrm>
          <a:prstGeom prst="rect">
            <a:avLst/>
          </a:prstGeom>
        </p:spPr>
      </p:pic>
      <p:pic>
        <p:nvPicPr>
          <p:cNvPr id="5" name="Picture 4" descr="A close up of a clock&#10;&#10;Description automatically generated">
            <a:extLst>
              <a:ext uri="{FF2B5EF4-FFF2-40B4-BE49-F238E27FC236}">
                <a16:creationId xmlns:a16="http://schemas.microsoft.com/office/drawing/2014/main" id="{7A2ED94C-E9BA-CF49-A494-F3FF6DB3A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34800" y="3001316"/>
            <a:ext cx="2140455" cy="2140455"/>
          </a:xfrm>
          <a:prstGeom prst="rect">
            <a:avLst/>
          </a:prstGeom>
        </p:spPr>
      </p:pic>
    </p:spTree>
    <p:extLst>
      <p:ext uri="{BB962C8B-B14F-4D97-AF65-F5344CB8AC3E}">
        <p14:creationId xmlns:p14="http://schemas.microsoft.com/office/powerpoint/2010/main" val="4231164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E35BAC-1765-ED4A-904E-2C5F4676A631}"/>
              </a:ext>
            </a:extLst>
          </p:cNvPr>
          <p:cNvSpPr/>
          <p:nvPr/>
        </p:nvSpPr>
        <p:spPr>
          <a:xfrm>
            <a:off x="11289" y="2"/>
            <a:ext cx="16233422" cy="9131299"/>
          </a:xfrm>
          <a:prstGeom prst="rect">
            <a:avLst/>
          </a:prstGeom>
          <a:solidFill>
            <a:srgbClr val="EC6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43"/>
            <a:r>
              <a:rPr lang="en-US" sz="4400" b="1" dirty="0">
                <a:solidFill>
                  <a:srgbClr val="FEFFFE"/>
                </a:solidFill>
                <a:latin typeface="Calibri"/>
              </a:rPr>
              <a:t>Reaching a common understanding of the roles of SENCOs and Careers Leaders – developing ideas around partnership</a:t>
            </a:r>
            <a:endParaRPr lang="en-US" sz="4400" b="1" dirty="0">
              <a:solidFill>
                <a:schemeClr val="bg1"/>
              </a:solidFill>
              <a:latin typeface="Calibri"/>
            </a:endParaRPr>
          </a:p>
        </p:txBody>
      </p:sp>
      <p:pic>
        <p:nvPicPr>
          <p:cNvPr id="6" name="Picture 5">
            <a:extLst>
              <a:ext uri="{FF2B5EF4-FFF2-40B4-BE49-F238E27FC236}">
                <a16:creationId xmlns:a16="http://schemas.microsoft.com/office/drawing/2014/main" id="{1B6E46C3-5DC3-084D-B6FE-9C3EB037D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85800" y="908050"/>
            <a:ext cx="1999534" cy="809417"/>
          </a:xfrm>
          <a:prstGeom prst="rect">
            <a:avLst/>
          </a:prstGeom>
        </p:spPr>
      </p:pic>
    </p:spTree>
    <p:extLst>
      <p:ext uri="{BB962C8B-B14F-4D97-AF65-F5344CB8AC3E}">
        <p14:creationId xmlns:p14="http://schemas.microsoft.com/office/powerpoint/2010/main" val="467975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F8B5C-1668-4A7B-B109-98683941C476}"/>
              </a:ext>
            </a:extLst>
          </p:cNvPr>
          <p:cNvSpPr>
            <a:spLocks noGrp="1"/>
          </p:cNvSpPr>
          <p:nvPr>
            <p:ph type="title"/>
          </p:nvPr>
        </p:nvSpPr>
        <p:spPr/>
        <p:txBody>
          <a:bodyPr>
            <a:normAutofit/>
          </a:bodyPr>
          <a:lstStyle/>
          <a:p>
            <a:r>
              <a:rPr lang="en-GB" sz="5326" b="1" dirty="0">
                <a:solidFill>
                  <a:srgbClr val="EC6D51"/>
                </a:solidFill>
                <a:latin typeface="Lato" panose="020F0502020204030203"/>
              </a:rPr>
              <a:t>Introduction</a:t>
            </a:r>
          </a:p>
        </p:txBody>
      </p:sp>
      <p:sp>
        <p:nvSpPr>
          <p:cNvPr id="3" name="Content Placeholder 2">
            <a:extLst>
              <a:ext uri="{FF2B5EF4-FFF2-40B4-BE49-F238E27FC236}">
                <a16:creationId xmlns:a16="http://schemas.microsoft.com/office/drawing/2014/main" id="{C820289F-EFB3-4DF6-987C-AAE201CA5FC7}"/>
              </a:ext>
            </a:extLst>
          </p:cNvPr>
          <p:cNvSpPr>
            <a:spLocks noGrp="1"/>
          </p:cNvSpPr>
          <p:nvPr>
            <p:ph idx="1"/>
          </p:nvPr>
        </p:nvSpPr>
        <p:spPr>
          <a:xfrm>
            <a:off x="1127337" y="2430785"/>
            <a:ext cx="14421124" cy="6069421"/>
          </a:xfrm>
        </p:spPr>
        <p:txBody>
          <a:bodyPr>
            <a:normAutofit lnSpcReduction="10000"/>
          </a:bodyPr>
          <a:lstStyle/>
          <a:p>
            <a:r>
              <a:rPr lang="en-GB" dirty="0">
                <a:solidFill>
                  <a:srgbClr val="EC6D51"/>
                </a:solidFill>
              </a:rPr>
              <a:t>SENCOs are vital to improving career outcomes for young people with SEND</a:t>
            </a:r>
          </a:p>
          <a:p>
            <a:r>
              <a:rPr lang="en-GB" dirty="0">
                <a:solidFill>
                  <a:srgbClr val="EC6D51"/>
                </a:solidFill>
              </a:rPr>
              <a:t>No mechanistic link between SENCOs and Careers Leaders necessarily</a:t>
            </a:r>
          </a:p>
          <a:p>
            <a:r>
              <a:rPr lang="en-GB" dirty="0">
                <a:solidFill>
                  <a:srgbClr val="EC6D51"/>
                </a:solidFill>
              </a:rPr>
              <a:t>No mechanistic link between Careers Leaders and SENCOs necessarily</a:t>
            </a:r>
          </a:p>
          <a:p>
            <a:r>
              <a:rPr lang="en-GB" dirty="0">
                <a:solidFill>
                  <a:srgbClr val="EC6D51"/>
                </a:solidFill>
              </a:rPr>
              <a:t>Professional training does not seem to include Careers development in detail</a:t>
            </a:r>
          </a:p>
          <a:p>
            <a:r>
              <a:rPr lang="en-GB" dirty="0">
                <a:solidFill>
                  <a:srgbClr val="EC6D51"/>
                </a:solidFill>
              </a:rPr>
              <a:t>We are going to explore:</a:t>
            </a:r>
          </a:p>
          <a:p>
            <a:pPr lvl="1"/>
            <a:r>
              <a:rPr lang="en-GB" dirty="0">
                <a:solidFill>
                  <a:srgbClr val="EC6D51"/>
                </a:solidFill>
              </a:rPr>
              <a:t>how to create the link between these two key roles</a:t>
            </a:r>
          </a:p>
          <a:p>
            <a:pPr lvl="1"/>
            <a:r>
              <a:rPr lang="en-GB" dirty="0">
                <a:solidFill>
                  <a:srgbClr val="EC6D51"/>
                </a:solidFill>
              </a:rPr>
              <a:t>what both SENCOs and Careers Leaders need to collaborate successfully </a:t>
            </a:r>
          </a:p>
          <a:p>
            <a:pPr lvl="1"/>
            <a:r>
              <a:rPr lang="en-GB" dirty="0">
                <a:solidFill>
                  <a:srgbClr val="EC6D51"/>
                </a:solidFill>
              </a:rPr>
              <a:t>a template to bring these two vital roles together through sharing expertise, delivery and knowledge together</a:t>
            </a:r>
          </a:p>
        </p:txBody>
      </p:sp>
      <p:pic>
        <p:nvPicPr>
          <p:cNvPr id="4" name="Picture 3">
            <a:extLst>
              <a:ext uri="{FF2B5EF4-FFF2-40B4-BE49-F238E27FC236}">
                <a16:creationId xmlns:a16="http://schemas.microsoft.com/office/drawing/2014/main" id="{AA63F3F8-AA08-4A88-BAE5-492AB8F519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616220" y="687025"/>
            <a:ext cx="1995308" cy="809417"/>
          </a:xfrm>
          <a:prstGeom prst="rect">
            <a:avLst/>
          </a:prstGeom>
        </p:spPr>
      </p:pic>
    </p:spTree>
    <p:extLst>
      <p:ext uri="{BB962C8B-B14F-4D97-AF65-F5344CB8AC3E}">
        <p14:creationId xmlns:p14="http://schemas.microsoft.com/office/powerpoint/2010/main" val="93250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F37CF-DBEC-496E-94A0-0767EF36A81A}"/>
              </a:ext>
            </a:extLst>
          </p:cNvPr>
          <p:cNvSpPr>
            <a:spLocks noGrp="1"/>
          </p:cNvSpPr>
          <p:nvPr>
            <p:ph type="title"/>
          </p:nvPr>
        </p:nvSpPr>
        <p:spPr/>
        <p:txBody>
          <a:bodyPr>
            <a:normAutofit/>
          </a:bodyPr>
          <a:lstStyle/>
          <a:p>
            <a:r>
              <a:rPr lang="en-GB" sz="5326" b="1" dirty="0">
                <a:solidFill>
                  <a:srgbClr val="EC6D51"/>
                </a:solidFill>
                <a:latin typeface="Lato" panose="020F0502020204030203"/>
              </a:rPr>
              <a:t>Who is who? Careers Leaders</a:t>
            </a:r>
          </a:p>
        </p:txBody>
      </p:sp>
      <p:sp>
        <p:nvSpPr>
          <p:cNvPr id="3" name="Content Placeholder 2">
            <a:extLst>
              <a:ext uri="{FF2B5EF4-FFF2-40B4-BE49-F238E27FC236}">
                <a16:creationId xmlns:a16="http://schemas.microsoft.com/office/drawing/2014/main" id="{8D7DFC13-0F3D-498E-B0AE-E7A3CD9C5BC0}"/>
              </a:ext>
            </a:extLst>
          </p:cNvPr>
          <p:cNvSpPr>
            <a:spLocks noGrp="1"/>
          </p:cNvSpPr>
          <p:nvPr>
            <p:ph idx="1"/>
          </p:nvPr>
        </p:nvSpPr>
        <p:spPr>
          <a:xfrm>
            <a:off x="1127337" y="2251121"/>
            <a:ext cx="14001327" cy="5973391"/>
          </a:xfrm>
        </p:spPr>
        <p:txBody>
          <a:bodyPr>
            <a:normAutofit/>
          </a:bodyPr>
          <a:lstStyle/>
          <a:p>
            <a:pPr marL="0" indent="0">
              <a:buNone/>
            </a:pPr>
            <a:r>
              <a:rPr lang="en-GB" b="1" dirty="0">
                <a:solidFill>
                  <a:srgbClr val="EC6D51"/>
                </a:solidFill>
                <a:latin typeface="Lato" panose="020F0502020204030203"/>
              </a:rPr>
              <a:t>Careers Leaders</a:t>
            </a:r>
          </a:p>
          <a:p>
            <a:pPr lvl="1"/>
            <a:r>
              <a:rPr lang="en-GB" dirty="0">
                <a:solidFill>
                  <a:srgbClr val="EC6D51"/>
                </a:solidFill>
                <a:latin typeface="Lato" panose="020F0502020204030203"/>
              </a:rPr>
              <a:t>New (relatively) appointment in school</a:t>
            </a:r>
          </a:p>
          <a:p>
            <a:pPr lvl="1"/>
            <a:r>
              <a:rPr lang="en-GB" dirty="0">
                <a:solidFill>
                  <a:srgbClr val="EC6D51"/>
                </a:solidFill>
                <a:latin typeface="Lato" panose="020F0502020204030203"/>
              </a:rPr>
              <a:t>Subject Matter expert Careers</a:t>
            </a:r>
          </a:p>
          <a:p>
            <a:pPr lvl="1"/>
            <a:r>
              <a:rPr lang="en-GB" dirty="0">
                <a:solidFill>
                  <a:srgbClr val="EC6D51"/>
                </a:solidFill>
                <a:latin typeface="Lato" panose="020F0502020204030203"/>
              </a:rPr>
              <a:t>Responsible for the strategic direction and delivery of career development within school</a:t>
            </a:r>
          </a:p>
          <a:p>
            <a:pPr lvl="1"/>
            <a:r>
              <a:rPr lang="en-GB" dirty="0">
                <a:solidFill>
                  <a:srgbClr val="EC6D51"/>
                </a:solidFill>
                <a:latin typeface="Lato" panose="020F0502020204030203"/>
              </a:rPr>
              <a:t>Member of or closely aligned to SLT</a:t>
            </a:r>
          </a:p>
          <a:p>
            <a:pPr lvl="1"/>
            <a:r>
              <a:rPr lang="en-GB" dirty="0">
                <a:solidFill>
                  <a:srgbClr val="EC6D51"/>
                </a:solidFill>
                <a:latin typeface="Lato" panose="020F0502020204030203"/>
              </a:rPr>
              <a:t>‘Discretionary’ qualification – Careers Leader training, accredited/non-accredited</a:t>
            </a:r>
          </a:p>
          <a:p>
            <a:pPr lvl="1"/>
            <a:r>
              <a:rPr lang="en-GB" dirty="0">
                <a:solidFill>
                  <a:srgbClr val="EC6D51"/>
                </a:solidFill>
                <a:latin typeface="Lato" panose="020F0502020204030203"/>
              </a:rPr>
              <a:t>Management of other Careers Team members – Careers Adviser, Work Experience, other</a:t>
            </a:r>
          </a:p>
        </p:txBody>
      </p:sp>
      <p:pic>
        <p:nvPicPr>
          <p:cNvPr id="4" name="Picture 3">
            <a:extLst>
              <a:ext uri="{FF2B5EF4-FFF2-40B4-BE49-F238E27FC236}">
                <a16:creationId xmlns:a16="http://schemas.microsoft.com/office/drawing/2014/main" id="{934831F4-E04D-4624-A872-04147F0831D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616220" y="687025"/>
            <a:ext cx="1995308" cy="809417"/>
          </a:xfrm>
          <a:prstGeom prst="rect">
            <a:avLst/>
          </a:prstGeom>
        </p:spPr>
      </p:pic>
    </p:spTree>
    <p:extLst>
      <p:ext uri="{BB962C8B-B14F-4D97-AF65-F5344CB8AC3E}">
        <p14:creationId xmlns:p14="http://schemas.microsoft.com/office/powerpoint/2010/main" val="2052560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91F3F-0406-4021-BEC2-25BB8EF07193}"/>
              </a:ext>
            </a:extLst>
          </p:cNvPr>
          <p:cNvSpPr>
            <a:spLocks noGrp="1"/>
          </p:cNvSpPr>
          <p:nvPr>
            <p:ph type="title"/>
          </p:nvPr>
        </p:nvSpPr>
        <p:spPr/>
        <p:txBody>
          <a:bodyPr/>
          <a:lstStyle/>
          <a:p>
            <a:r>
              <a:rPr lang="en-GB" sz="6000" b="1" dirty="0">
                <a:solidFill>
                  <a:srgbClr val="EC6D51"/>
                </a:solidFill>
                <a:latin typeface="Lato" panose="020F0502020204030203"/>
              </a:rPr>
              <a:t>Who is who? SENCOs</a:t>
            </a:r>
            <a:endParaRPr lang="en-GB" dirty="0"/>
          </a:p>
        </p:txBody>
      </p:sp>
      <p:sp>
        <p:nvSpPr>
          <p:cNvPr id="3" name="Content Placeholder 2">
            <a:extLst>
              <a:ext uri="{FF2B5EF4-FFF2-40B4-BE49-F238E27FC236}">
                <a16:creationId xmlns:a16="http://schemas.microsoft.com/office/drawing/2014/main" id="{5A77B711-C95C-4AAA-B5B9-89E80AD75D2A}"/>
              </a:ext>
            </a:extLst>
          </p:cNvPr>
          <p:cNvSpPr>
            <a:spLocks noGrp="1"/>
          </p:cNvSpPr>
          <p:nvPr>
            <p:ph idx="1"/>
          </p:nvPr>
        </p:nvSpPr>
        <p:spPr/>
        <p:txBody>
          <a:bodyPr/>
          <a:lstStyle/>
          <a:p>
            <a:pPr marL="0" indent="0">
              <a:buNone/>
            </a:pPr>
            <a:r>
              <a:rPr lang="en-GB" b="1" dirty="0">
                <a:solidFill>
                  <a:srgbClr val="008080"/>
                </a:solidFill>
                <a:latin typeface="Lato" panose="020F0502020204030203"/>
              </a:rPr>
              <a:t>SENCOs</a:t>
            </a:r>
          </a:p>
          <a:p>
            <a:pPr lvl="1"/>
            <a:r>
              <a:rPr lang="en-GB" dirty="0">
                <a:solidFill>
                  <a:srgbClr val="008080"/>
                </a:solidFill>
                <a:latin typeface="Lato" panose="020F0502020204030203"/>
              </a:rPr>
              <a:t>Statutory appointment</a:t>
            </a:r>
          </a:p>
          <a:p>
            <a:pPr lvl="1"/>
            <a:r>
              <a:rPr lang="en-GB" dirty="0">
                <a:solidFill>
                  <a:srgbClr val="008080"/>
                </a:solidFill>
                <a:latin typeface="Lato" panose="020F0502020204030203"/>
              </a:rPr>
              <a:t>Subject Matter expert SEND</a:t>
            </a:r>
          </a:p>
          <a:p>
            <a:pPr lvl="1"/>
            <a:r>
              <a:rPr lang="en-GB" dirty="0">
                <a:solidFill>
                  <a:srgbClr val="008080"/>
                </a:solidFill>
                <a:latin typeface="Lato" panose="020F0502020204030203"/>
              </a:rPr>
              <a:t>Responsible for the strategic direction and implementation including  statutory requirements for young people with SEND </a:t>
            </a:r>
          </a:p>
          <a:p>
            <a:pPr lvl="1"/>
            <a:r>
              <a:rPr lang="en-GB" dirty="0">
                <a:solidFill>
                  <a:srgbClr val="008080"/>
                </a:solidFill>
                <a:latin typeface="Lato" panose="020F0502020204030203"/>
              </a:rPr>
              <a:t>Member of SLT</a:t>
            </a:r>
          </a:p>
          <a:p>
            <a:pPr lvl="1"/>
            <a:r>
              <a:rPr lang="en-GB" dirty="0">
                <a:solidFill>
                  <a:srgbClr val="008080"/>
                </a:solidFill>
                <a:latin typeface="Lato" panose="020F0502020204030203"/>
              </a:rPr>
              <a:t>Trained and qualified Teacher</a:t>
            </a:r>
          </a:p>
          <a:p>
            <a:pPr lvl="1"/>
            <a:r>
              <a:rPr lang="en-GB" dirty="0">
                <a:solidFill>
                  <a:srgbClr val="008080"/>
                </a:solidFill>
                <a:latin typeface="Lato" panose="020F0502020204030203"/>
              </a:rPr>
              <a:t>Mandatory qualification within 3 years of appointment – L7 NASEN</a:t>
            </a:r>
          </a:p>
          <a:p>
            <a:pPr marL="0" indent="0">
              <a:buNone/>
            </a:pPr>
            <a:r>
              <a:rPr lang="en-GB" dirty="0">
                <a:solidFill>
                  <a:srgbClr val="008080"/>
                </a:solidFill>
                <a:latin typeface="Lato" panose="020F0502020204030203"/>
              </a:rPr>
              <a:t>Both role-holders will be VERY busy!</a:t>
            </a:r>
          </a:p>
          <a:p>
            <a:endParaRPr lang="en-GB" dirty="0"/>
          </a:p>
        </p:txBody>
      </p:sp>
      <p:pic>
        <p:nvPicPr>
          <p:cNvPr id="4" name="Picture 3">
            <a:extLst>
              <a:ext uri="{FF2B5EF4-FFF2-40B4-BE49-F238E27FC236}">
                <a16:creationId xmlns:a16="http://schemas.microsoft.com/office/drawing/2014/main" id="{BC5983EB-FB72-4889-9F06-C45C1D24A15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616220" y="687025"/>
            <a:ext cx="1995308" cy="809417"/>
          </a:xfrm>
          <a:prstGeom prst="rect">
            <a:avLst/>
          </a:prstGeom>
        </p:spPr>
      </p:pic>
    </p:spTree>
    <p:extLst>
      <p:ext uri="{BB962C8B-B14F-4D97-AF65-F5344CB8AC3E}">
        <p14:creationId xmlns:p14="http://schemas.microsoft.com/office/powerpoint/2010/main" val="25370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83610C-1A8D-4D00-8828-9C81E5172B91}"/>
              </a:ext>
            </a:extLst>
          </p:cNvPr>
          <p:cNvSpPr/>
          <p:nvPr/>
        </p:nvSpPr>
        <p:spPr>
          <a:xfrm>
            <a:off x="1117600" y="1517650"/>
            <a:ext cx="6629400" cy="830997"/>
          </a:xfrm>
          <a:prstGeom prst="rect">
            <a:avLst/>
          </a:prstGeom>
        </p:spPr>
        <p:txBody>
          <a:bodyPr wrap="square">
            <a:spAutoFit/>
          </a:bodyPr>
          <a:lstStyle/>
          <a:p>
            <a:pPr marL="10254" lvl="0">
              <a:spcBef>
                <a:spcPts val="77"/>
              </a:spcBef>
              <a:defRPr/>
            </a:pPr>
            <a:r>
              <a:rPr lang="en-GB" sz="4800" b="1" kern="0" spc="-15" dirty="0">
                <a:solidFill>
                  <a:srgbClr val="EC6D51"/>
                </a:solidFill>
                <a:latin typeface="Lato"/>
                <a:ea typeface="Lato" panose="020F0502020204030203" pitchFamily="34" charset="0"/>
                <a:cs typeface="Lato" panose="020F0502020204030203" pitchFamily="34" charset="0"/>
              </a:rPr>
              <a:t>Welcome</a:t>
            </a:r>
            <a:endParaRPr lang="en-GB" sz="4800" b="1" kern="0" spc="-8" dirty="0">
              <a:solidFill>
                <a:srgbClr val="EC6D51"/>
              </a:solidFill>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C358E7C4-FA66-4CB7-BE41-DDD388A7510F}"/>
              </a:ext>
            </a:extLst>
          </p:cNvPr>
          <p:cNvSpPr txBox="1"/>
          <p:nvPr/>
        </p:nvSpPr>
        <p:spPr>
          <a:xfrm>
            <a:off x="508000" y="3575050"/>
            <a:ext cx="15849600" cy="4708981"/>
          </a:xfrm>
          <a:prstGeom prst="rect">
            <a:avLst/>
          </a:prstGeom>
          <a:noFill/>
        </p:spPr>
        <p:txBody>
          <a:bodyPr wrap="square" rtlCol="0">
            <a:spAutoFit/>
          </a:bodyPr>
          <a:lstStyle/>
          <a:p>
            <a:pPr>
              <a:spcBef>
                <a:spcPts val="600"/>
              </a:spcBef>
              <a:spcAft>
                <a:spcPts val="600"/>
              </a:spcAft>
            </a:pPr>
            <a:r>
              <a:rPr lang="en-GB" sz="2800" dirty="0">
                <a:latin typeface="Lato" panose="020F0502020204030203" pitchFamily="34" charset="0"/>
                <a:ea typeface="Lato" panose="020F0502020204030203" pitchFamily="34" charset="0"/>
                <a:cs typeface="Lato" panose="020F0502020204030203" pitchFamily="34" charset="0"/>
              </a:rPr>
              <a:t>    </a:t>
            </a:r>
            <a:r>
              <a:rPr lang="en-GB" sz="2400" b="1" dirty="0">
                <a:latin typeface="Lato" panose="020F0502020204030203" pitchFamily="34" charset="0"/>
                <a:ea typeface="Lato" panose="020F0502020204030203" pitchFamily="34" charset="0"/>
                <a:cs typeface="Lato" panose="020F0502020204030203" pitchFamily="34" charset="0"/>
              </a:rPr>
              <a:t>Facilitators </a:t>
            </a:r>
          </a:p>
          <a:p>
            <a:pPr marL="742950" lvl="1" indent="-285750">
              <a:spcBef>
                <a:spcPts val="600"/>
              </a:spcBef>
              <a:spcAft>
                <a:spcPts val="600"/>
              </a:spcAft>
              <a:buFont typeface="Arial" panose="020B0604020202020204" pitchFamily="34" charset="0"/>
              <a:buChar char="•"/>
            </a:pPr>
            <a:r>
              <a:rPr lang="en-GB" sz="2400" dirty="0">
                <a:latin typeface="Lato" panose="020F0502020204030203" pitchFamily="34" charset="0"/>
                <a:ea typeface="Lato" panose="020F0502020204030203" pitchFamily="34" charset="0"/>
                <a:cs typeface="Lato" panose="020F0502020204030203" pitchFamily="34" charset="0"/>
              </a:rPr>
              <a:t> Jenny Connick, Founder Talentino, strategic partner for SEND for the Careers and Enterprise Company </a:t>
            </a:r>
          </a:p>
          <a:p>
            <a:pPr marL="742950" lvl="1" indent="-285750">
              <a:spcBef>
                <a:spcPts val="600"/>
              </a:spcBef>
              <a:spcAft>
                <a:spcPts val="600"/>
              </a:spcAft>
              <a:buFont typeface="Arial" panose="020B0604020202020204" pitchFamily="34" charset="0"/>
              <a:buChar char="•"/>
            </a:pPr>
            <a:r>
              <a:rPr lang="en-GB" sz="2400" dirty="0">
                <a:latin typeface="Lato" panose="020F0502020204030203" pitchFamily="34" charset="0"/>
                <a:ea typeface="Lato" panose="020F0502020204030203" pitchFamily="34" charset="0"/>
                <a:cs typeface="Lato" panose="020F0502020204030203" pitchFamily="34" charset="0"/>
              </a:rPr>
              <a:t>Kelly Dillon - leading on SEND for Careers and Enterprise Company</a:t>
            </a:r>
          </a:p>
          <a:p>
            <a:pPr lvl="1">
              <a:spcBef>
                <a:spcPts val="600"/>
              </a:spcBef>
              <a:spcAft>
                <a:spcPts val="600"/>
              </a:spcAft>
            </a:pPr>
            <a:r>
              <a:rPr lang="en-GB" sz="2400" b="1" dirty="0">
                <a:latin typeface="Lato" panose="020F0502020204030203" pitchFamily="34" charset="0"/>
                <a:ea typeface="Lato" panose="020F0502020204030203" pitchFamily="34" charset="0"/>
                <a:cs typeface="Lato" panose="020F0502020204030203" pitchFamily="34" charset="0"/>
              </a:rPr>
              <a:t>We will work together and in smaller groups in breakout rooms sharing our thoughts and ideas</a:t>
            </a:r>
          </a:p>
          <a:p>
            <a:pPr lvl="1">
              <a:spcBef>
                <a:spcPts val="600"/>
              </a:spcBef>
              <a:spcAft>
                <a:spcPts val="600"/>
              </a:spcAft>
            </a:pPr>
            <a:r>
              <a:rPr lang="en-GB" sz="2400" b="1" dirty="0">
                <a:latin typeface="Lato" panose="020F0502020204030203" pitchFamily="34" charset="0"/>
                <a:ea typeface="Lato" panose="020F0502020204030203" pitchFamily="34" charset="0"/>
                <a:cs typeface="Lato" panose="020F0502020204030203" pitchFamily="34" charset="0"/>
              </a:rPr>
              <a:t>Today our group consists of:</a:t>
            </a:r>
          </a:p>
          <a:p>
            <a:pPr marL="1200150" lvl="2" indent="-285750">
              <a:spcBef>
                <a:spcPts val="600"/>
              </a:spcBef>
              <a:spcAft>
                <a:spcPts val="600"/>
              </a:spcAft>
              <a:buFont typeface="Arial" panose="020B0604020202020204" pitchFamily="34" charset="0"/>
              <a:buChar char="•"/>
            </a:pPr>
            <a:r>
              <a:rPr lang="en-GB" sz="2400" dirty="0">
                <a:latin typeface="Lato" panose="020F0502020204030203" pitchFamily="34" charset="0"/>
                <a:ea typeface="Lato" panose="020F0502020204030203" pitchFamily="34" charset="0"/>
                <a:cs typeface="Lato" panose="020F0502020204030203" pitchFamily="34" charset="0"/>
              </a:rPr>
              <a:t>Careers Leaders from schools, special schools and Colleges</a:t>
            </a:r>
          </a:p>
          <a:p>
            <a:pPr marL="1200150" lvl="2" indent="-285750">
              <a:spcBef>
                <a:spcPts val="600"/>
              </a:spcBef>
              <a:spcAft>
                <a:spcPts val="600"/>
              </a:spcAft>
              <a:buFont typeface="Arial" panose="020B0604020202020204" pitchFamily="34" charset="0"/>
              <a:buChar char="•"/>
            </a:pPr>
            <a:r>
              <a:rPr lang="en-GB" sz="2400" dirty="0">
                <a:latin typeface="Lato" panose="020F0502020204030203" pitchFamily="34" charset="0"/>
                <a:ea typeface="Lato" panose="020F0502020204030203" pitchFamily="34" charset="0"/>
                <a:cs typeface="Lato" panose="020F0502020204030203" pitchFamily="34" charset="0"/>
              </a:rPr>
              <a:t>SENCOs from schools, special schools and Colleges</a:t>
            </a:r>
          </a:p>
          <a:p>
            <a:pPr marL="1200150" lvl="2" indent="-285750">
              <a:spcBef>
                <a:spcPts val="600"/>
              </a:spcBef>
              <a:spcAft>
                <a:spcPts val="600"/>
              </a:spcAft>
              <a:buFont typeface="Arial" panose="020B0604020202020204" pitchFamily="34" charset="0"/>
              <a:buChar char="•"/>
            </a:pPr>
            <a:r>
              <a:rPr lang="en-GB" sz="2400" dirty="0">
                <a:latin typeface="Lato" panose="020F0502020204030203" pitchFamily="34" charset="0"/>
                <a:ea typeface="Lato" panose="020F0502020204030203" pitchFamily="34" charset="0"/>
                <a:cs typeface="Lato" panose="020F0502020204030203" pitchFamily="34" charset="0"/>
              </a:rPr>
              <a:t>Parent, Carer and Family Forum</a:t>
            </a:r>
          </a:p>
          <a:p>
            <a:pPr marL="1200150" lvl="2" indent="-285750">
              <a:spcBef>
                <a:spcPts val="600"/>
              </a:spcBef>
              <a:spcAft>
                <a:spcPts val="600"/>
              </a:spcAft>
              <a:buFont typeface="Arial" panose="020B0604020202020204" pitchFamily="34" charset="0"/>
              <a:buChar char="•"/>
            </a:pPr>
            <a:r>
              <a:rPr lang="en-GB" sz="2400" dirty="0">
                <a:latin typeface="Lato" panose="020F0502020204030203" pitchFamily="34" charset="0"/>
                <a:ea typeface="Lato" panose="020F0502020204030203" pitchFamily="34" charset="0"/>
                <a:cs typeface="Lato" panose="020F0502020204030203" pitchFamily="34" charset="0"/>
              </a:rPr>
              <a:t>Enterprise Coordinators and Enterprise Advisers</a:t>
            </a:r>
          </a:p>
        </p:txBody>
      </p:sp>
    </p:spTree>
    <p:extLst>
      <p:ext uri="{BB962C8B-B14F-4D97-AF65-F5344CB8AC3E}">
        <p14:creationId xmlns:p14="http://schemas.microsoft.com/office/powerpoint/2010/main" val="984037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41A38-D317-4855-A63C-8EBB99EBBA47}"/>
              </a:ext>
            </a:extLst>
          </p:cNvPr>
          <p:cNvSpPr>
            <a:spLocks noGrp="1"/>
          </p:cNvSpPr>
          <p:nvPr>
            <p:ph type="title"/>
          </p:nvPr>
        </p:nvSpPr>
        <p:spPr>
          <a:xfrm>
            <a:off x="1119717" y="486158"/>
            <a:ext cx="12113683" cy="1764963"/>
          </a:xfrm>
        </p:spPr>
        <p:txBody>
          <a:bodyPr>
            <a:normAutofit/>
          </a:bodyPr>
          <a:lstStyle/>
          <a:p>
            <a:r>
              <a:rPr lang="en-GB" sz="5326" b="1" dirty="0">
                <a:solidFill>
                  <a:srgbClr val="EC6D51"/>
                </a:solidFill>
                <a:latin typeface="Lato" panose="020F0502020204030203"/>
              </a:rPr>
              <a:t>Thinking about the locus of expertise and knowledge</a:t>
            </a:r>
          </a:p>
        </p:txBody>
      </p:sp>
      <p:sp>
        <p:nvSpPr>
          <p:cNvPr id="4" name="Text Placeholder 3">
            <a:extLst>
              <a:ext uri="{FF2B5EF4-FFF2-40B4-BE49-F238E27FC236}">
                <a16:creationId xmlns:a16="http://schemas.microsoft.com/office/drawing/2014/main" id="{5C135814-CDAB-4EB1-9221-371AB616FA9A}"/>
              </a:ext>
            </a:extLst>
          </p:cNvPr>
          <p:cNvSpPr>
            <a:spLocks noGrp="1"/>
          </p:cNvSpPr>
          <p:nvPr>
            <p:ph type="body" idx="1"/>
          </p:nvPr>
        </p:nvSpPr>
        <p:spPr/>
        <p:txBody>
          <a:bodyPr/>
          <a:lstStyle/>
          <a:p>
            <a:r>
              <a:rPr lang="en-GB" dirty="0">
                <a:solidFill>
                  <a:srgbClr val="008080"/>
                </a:solidFill>
                <a:latin typeface="Lato" panose="020F0502020204030203"/>
              </a:rPr>
              <a:t>SENCO</a:t>
            </a:r>
          </a:p>
        </p:txBody>
      </p:sp>
      <p:sp>
        <p:nvSpPr>
          <p:cNvPr id="5" name="Content Placeholder 4">
            <a:extLst>
              <a:ext uri="{FF2B5EF4-FFF2-40B4-BE49-F238E27FC236}">
                <a16:creationId xmlns:a16="http://schemas.microsoft.com/office/drawing/2014/main" id="{E87185CE-C69E-418A-BD18-5BCFA5B9E3C4}"/>
              </a:ext>
            </a:extLst>
          </p:cNvPr>
          <p:cNvSpPr>
            <a:spLocks noGrp="1"/>
          </p:cNvSpPr>
          <p:nvPr>
            <p:ph sz="half" idx="2"/>
          </p:nvPr>
        </p:nvSpPr>
        <p:spPr/>
        <p:txBody>
          <a:bodyPr>
            <a:normAutofit fontScale="62500" lnSpcReduction="20000"/>
          </a:bodyPr>
          <a:lstStyle/>
          <a:p>
            <a:pPr>
              <a:buFont typeface="Wingdings" panose="05000000000000000000" pitchFamily="2" charset="2"/>
              <a:buChar char="ü"/>
            </a:pPr>
            <a:r>
              <a:rPr lang="en-GB" dirty="0">
                <a:solidFill>
                  <a:srgbClr val="008080"/>
                </a:solidFill>
                <a:latin typeface="Lato" panose="020F0502020204030203"/>
              </a:rPr>
              <a:t>SEND expertise and knowledge – expert level including who young people with SEND are </a:t>
            </a:r>
          </a:p>
          <a:p>
            <a:pPr>
              <a:buFont typeface="Wingdings" panose="05000000000000000000" pitchFamily="2" charset="2"/>
              <a:buChar char="ü"/>
            </a:pPr>
            <a:r>
              <a:rPr lang="en-GB" dirty="0">
                <a:solidFill>
                  <a:srgbClr val="008080"/>
                </a:solidFill>
                <a:latin typeface="Lato" panose="020F0502020204030203"/>
              </a:rPr>
              <a:t>SEND expertise in managing behaviours – expert level</a:t>
            </a:r>
          </a:p>
          <a:p>
            <a:pPr>
              <a:buFont typeface="Wingdings" panose="05000000000000000000" pitchFamily="2" charset="2"/>
              <a:buChar char="ü"/>
            </a:pPr>
            <a:r>
              <a:rPr lang="en-GB" dirty="0">
                <a:solidFill>
                  <a:srgbClr val="008080"/>
                </a:solidFill>
                <a:latin typeface="Lato" panose="020F0502020204030203"/>
              </a:rPr>
              <a:t>SEND expertise and knowledge – expert level and relationships with external agencies</a:t>
            </a:r>
          </a:p>
          <a:p>
            <a:pPr>
              <a:buFont typeface="Wingdings" panose="05000000000000000000" pitchFamily="2" charset="2"/>
              <a:buChar char="ü"/>
            </a:pPr>
            <a:r>
              <a:rPr lang="en-GB" dirty="0">
                <a:solidFill>
                  <a:srgbClr val="008080"/>
                </a:solidFill>
                <a:latin typeface="Lato" panose="020F0502020204030203"/>
              </a:rPr>
              <a:t>Academic knowledge – qualified teacher</a:t>
            </a:r>
          </a:p>
          <a:p>
            <a:pPr>
              <a:buFont typeface="Wingdings" panose="05000000000000000000" pitchFamily="2" charset="2"/>
              <a:buChar char="ü"/>
            </a:pPr>
            <a:r>
              <a:rPr lang="en-GB" dirty="0">
                <a:solidFill>
                  <a:srgbClr val="008080"/>
                </a:solidFill>
                <a:latin typeface="Lato" panose="020F0502020204030203"/>
              </a:rPr>
              <a:t>Statutory planning processes and legal requirements</a:t>
            </a:r>
          </a:p>
          <a:p>
            <a:pPr>
              <a:buFont typeface="Wingdings" panose="05000000000000000000" pitchFamily="2" charset="2"/>
              <a:buChar char="ü"/>
            </a:pPr>
            <a:r>
              <a:rPr lang="en-GB" dirty="0">
                <a:solidFill>
                  <a:srgbClr val="008080"/>
                </a:solidFill>
                <a:latin typeface="Lato" panose="020F0502020204030203"/>
              </a:rPr>
              <a:t>Funding possibilities and career opportunities </a:t>
            </a:r>
            <a:r>
              <a:rPr lang="en-GB" dirty="0" err="1">
                <a:solidFill>
                  <a:srgbClr val="008080"/>
                </a:solidFill>
                <a:latin typeface="Lato" panose="020F0502020204030203"/>
              </a:rPr>
              <a:t>eg</a:t>
            </a:r>
            <a:r>
              <a:rPr lang="en-GB" dirty="0">
                <a:solidFill>
                  <a:srgbClr val="008080"/>
                </a:solidFill>
                <a:latin typeface="Lato" panose="020F0502020204030203"/>
              </a:rPr>
              <a:t> Supported Internships </a:t>
            </a:r>
          </a:p>
          <a:p>
            <a:pPr>
              <a:buFont typeface="Wingdings" panose="05000000000000000000" pitchFamily="2" charset="2"/>
              <a:buChar char="ü"/>
            </a:pPr>
            <a:r>
              <a:rPr lang="en-GB" dirty="0">
                <a:solidFill>
                  <a:srgbClr val="008080"/>
                </a:solidFill>
                <a:latin typeface="Lato" panose="020F0502020204030203"/>
              </a:rPr>
              <a:t>Relationships with young people with SEND</a:t>
            </a:r>
          </a:p>
          <a:p>
            <a:pPr>
              <a:buFont typeface="Wingdings" panose="05000000000000000000" pitchFamily="2" charset="2"/>
              <a:buChar char="ü"/>
            </a:pPr>
            <a:r>
              <a:rPr lang="en-GB" dirty="0">
                <a:solidFill>
                  <a:srgbClr val="008080"/>
                </a:solidFill>
                <a:latin typeface="Lato" panose="020F0502020204030203"/>
              </a:rPr>
              <a:t>Relationships with Parents/Carers/Families of young people with SEND</a:t>
            </a:r>
          </a:p>
          <a:p>
            <a:pPr>
              <a:buFont typeface="Wingdings" panose="05000000000000000000" pitchFamily="2" charset="2"/>
              <a:buChar char="ü"/>
            </a:pPr>
            <a:endParaRPr lang="en-GB" dirty="0"/>
          </a:p>
        </p:txBody>
      </p:sp>
      <p:sp>
        <p:nvSpPr>
          <p:cNvPr id="6" name="Text Placeholder 5">
            <a:extLst>
              <a:ext uri="{FF2B5EF4-FFF2-40B4-BE49-F238E27FC236}">
                <a16:creationId xmlns:a16="http://schemas.microsoft.com/office/drawing/2014/main" id="{7F2B7CCB-6310-4240-B562-32FCE0A33E56}"/>
              </a:ext>
            </a:extLst>
          </p:cNvPr>
          <p:cNvSpPr>
            <a:spLocks noGrp="1"/>
          </p:cNvSpPr>
          <p:nvPr>
            <p:ph type="body" sz="quarter" idx="3"/>
          </p:nvPr>
        </p:nvSpPr>
        <p:spPr/>
        <p:txBody>
          <a:bodyPr/>
          <a:lstStyle/>
          <a:p>
            <a:r>
              <a:rPr lang="en-GB" dirty="0">
                <a:solidFill>
                  <a:srgbClr val="EC6D51"/>
                </a:solidFill>
                <a:latin typeface="Lato" panose="020F0502020204030203"/>
              </a:rPr>
              <a:t>Careers Leader</a:t>
            </a:r>
          </a:p>
        </p:txBody>
      </p:sp>
      <p:sp>
        <p:nvSpPr>
          <p:cNvPr id="7" name="Content Placeholder 6">
            <a:extLst>
              <a:ext uri="{FF2B5EF4-FFF2-40B4-BE49-F238E27FC236}">
                <a16:creationId xmlns:a16="http://schemas.microsoft.com/office/drawing/2014/main" id="{794962A6-8383-4BBD-8D65-93401A04E779}"/>
              </a:ext>
            </a:extLst>
          </p:cNvPr>
          <p:cNvSpPr>
            <a:spLocks noGrp="1"/>
          </p:cNvSpPr>
          <p:nvPr>
            <p:ph sz="quarter" idx="4"/>
          </p:nvPr>
        </p:nvSpPr>
        <p:spPr/>
        <p:txBody>
          <a:bodyPr>
            <a:normAutofit fontScale="62500" lnSpcReduction="20000"/>
          </a:bodyPr>
          <a:lstStyle/>
          <a:p>
            <a:pPr>
              <a:buFont typeface="Calibri" panose="020F0502020204030204" pitchFamily="34" charset="0"/>
              <a:buChar char="?"/>
            </a:pPr>
            <a:r>
              <a:rPr lang="en-GB" dirty="0">
                <a:solidFill>
                  <a:srgbClr val="EC6D51"/>
                </a:solidFill>
                <a:latin typeface="Lato" panose="020F0502020204030203"/>
              </a:rPr>
              <a:t>SEND expertise and knowledge – expert level including who young people with SEND are </a:t>
            </a:r>
          </a:p>
          <a:p>
            <a:pPr>
              <a:buFont typeface="Calibri" panose="020F0502020204030204" pitchFamily="34" charset="0"/>
              <a:buChar char="?"/>
            </a:pPr>
            <a:r>
              <a:rPr lang="en-GB" dirty="0">
                <a:solidFill>
                  <a:srgbClr val="EC6D51"/>
                </a:solidFill>
                <a:latin typeface="Lato" panose="020F0502020204030203"/>
              </a:rPr>
              <a:t>SEND expertise in managing behaviours – expert level</a:t>
            </a:r>
          </a:p>
          <a:p>
            <a:pPr>
              <a:buFont typeface="Calibri" panose="020F0502020204030204" pitchFamily="34" charset="0"/>
              <a:buChar char="?"/>
            </a:pPr>
            <a:r>
              <a:rPr lang="en-GB" dirty="0">
                <a:solidFill>
                  <a:srgbClr val="EC6D51"/>
                </a:solidFill>
                <a:latin typeface="Lato" panose="020F0502020204030203"/>
              </a:rPr>
              <a:t>SEND expertise and knowledge – expert level and relationships with external agencies</a:t>
            </a:r>
          </a:p>
          <a:p>
            <a:pPr>
              <a:buFont typeface="Calibri" panose="020F0502020204030204" pitchFamily="34" charset="0"/>
              <a:buChar char="?"/>
            </a:pPr>
            <a:r>
              <a:rPr lang="en-GB" dirty="0">
                <a:solidFill>
                  <a:srgbClr val="EC6D51"/>
                </a:solidFill>
                <a:latin typeface="Lato" panose="020F0502020204030203"/>
              </a:rPr>
              <a:t>Academic knowledge – qualified teacher</a:t>
            </a:r>
          </a:p>
          <a:p>
            <a:pPr>
              <a:buFont typeface="Calibri" panose="020F0502020204030204" pitchFamily="34" charset="0"/>
              <a:buChar char="?"/>
            </a:pPr>
            <a:r>
              <a:rPr lang="en-GB" dirty="0">
                <a:solidFill>
                  <a:srgbClr val="EC6D51"/>
                </a:solidFill>
                <a:latin typeface="Lato" panose="020F0502020204030203"/>
              </a:rPr>
              <a:t>Statutory planning processes</a:t>
            </a:r>
          </a:p>
          <a:p>
            <a:pPr>
              <a:buFont typeface="Calibri" panose="020F0502020204030204" pitchFamily="34" charset="0"/>
              <a:buChar char="?"/>
            </a:pPr>
            <a:r>
              <a:rPr lang="en-GB" dirty="0">
                <a:solidFill>
                  <a:srgbClr val="EC6D51"/>
                </a:solidFill>
                <a:latin typeface="Lato" panose="020F0502020204030203"/>
              </a:rPr>
              <a:t>Funding possibilities and career opportunities </a:t>
            </a:r>
            <a:r>
              <a:rPr lang="en-GB" dirty="0" err="1">
                <a:solidFill>
                  <a:srgbClr val="EC6D51"/>
                </a:solidFill>
                <a:latin typeface="Lato" panose="020F0502020204030203"/>
              </a:rPr>
              <a:t>eg</a:t>
            </a:r>
            <a:r>
              <a:rPr lang="en-GB" dirty="0">
                <a:solidFill>
                  <a:srgbClr val="EC6D51"/>
                </a:solidFill>
                <a:latin typeface="Lato" panose="020F0502020204030203"/>
              </a:rPr>
              <a:t> Supported Internships </a:t>
            </a:r>
          </a:p>
          <a:p>
            <a:pPr>
              <a:buFont typeface="Calibri" panose="020F0502020204030204" pitchFamily="34" charset="0"/>
              <a:buChar char="?"/>
            </a:pPr>
            <a:r>
              <a:rPr lang="en-GB" dirty="0">
                <a:solidFill>
                  <a:srgbClr val="EC6D51"/>
                </a:solidFill>
                <a:latin typeface="Lato" panose="020F0502020204030203"/>
              </a:rPr>
              <a:t>Relationships with young people with SEND</a:t>
            </a:r>
          </a:p>
          <a:p>
            <a:pPr>
              <a:buFont typeface="Calibri" panose="020F0502020204030204" pitchFamily="34" charset="0"/>
              <a:buChar char="?"/>
            </a:pPr>
            <a:r>
              <a:rPr lang="en-GB" dirty="0">
                <a:solidFill>
                  <a:srgbClr val="EC6D51"/>
                </a:solidFill>
                <a:latin typeface="Lato" panose="020F0502020204030203"/>
              </a:rPr>
              <a:t>Relationships with Parents/Carers/Families of young people with SEND</a:t>
            </a:r>
          </a:p>
          <a:p>
            <a:endParaRPr lang="en-GB" dirty="0"/>
          </a:p>
        </p:txBody>
      </p:sp>
      <p:pic>
        <p:nvPicPr>
          <p:cNvPr id="8" name="Picture 7">
            <a:extLst>
              <a:ext uri="{FF2B5EF4-FFF2-40B4-BE49-F238E27FC236}">
                <a16:creationId xmlns:a16="http://schemas.microsoft.com/office/drawing/2014/main" id="{AF80DFB1-177E-4AB3-A1A9-1B44A9C642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616220" y="687025"/>
            <a:ext cx="1995308" cy="809417"/>
          </a:xfrm>
          <a:prstGeom prst="rect">
            <a:avLst/>
          </a:prstGeom>
        </p:spPr>
      </p:pic>
    </p:spTree>
    <p:extLst>
      <p:ext uri="{BB962C8B-B14F-4D97-AF65-F5344CB8AC3E}">
        <p14:creationId xmlns:p14="http://schemas.microsoft.com/office/powerpoint/2010/main" val="346847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41A38-D317-4855-A63C-8EBB99EBBA47}"/>
              </a:ext>
            </a:extLst>
          </p:cNvPr>
          <p:cNvSpPr>
            <a:spLocks noGrp="1"/>
          </p:cNvSpPr>
          <p:nvPr>
            <p:ph type="title"/>
          </p:nvPr>
        </p:nvSpPr>
        <p:spPr>
          <a:xfrm>
            <a:off x="1119717" y="486158"/>
            <a:ext cx="12113683" cy="1764963"/>
          </a:xfrm>
        </p:spPr>
        <p:txBody>
          <a:bodyPr>
            <a:normAutofit/>
          </a:bodyPr>
          <a:lstStyle/>
          <a:p>
            <a:r>
              <a:rPr lang="en-GB" sz="5326" b="1" dirty="0">
                <a:solidFill>
                  <a:srgbClr val="EC6D51"/>
                </a:solidFill>
                <a:latin typeface="Lato" panose="020F0502020204030203"/>
              </a:rPr>
              <a:t>Thinking about the locus of expertise and knowledge</a:t>
            </a:r>
          </a:p>
        </p:txBody>
      </p:sp>
      <p:sp>
        <p:nvSpPr>
          <p:cNvPr id="4" name="Text Placeholder 3">
            <a:extLst>
              <a:ext uri="{FF2B5EF4-FFF2-40B4-BE49-F238E27FC236}">
                <a16:creationId xmlns:a16="http://schemas.microsoft.com/office/drawing/2014/main" id="{5C135814-CDAB-4EB1-9221-371AB616FA9A}"/>
              </a:ext>
            </a:extLst>
          </p:cNvPr>
          <p:cNvSpPr>
            <a:spLocks noGrp="1"/>
          </p:cNvSpPr>
          <p:nvPr>
            <p:ph type="body" idx="1"/>
          </p:nvPr>
        </p:nvSpPr>
        <p:spPr/>
        <p:txBody>
          <a:bodyPr/>
          <a:lstStyle/>
          <a:p>
            <a:r>
              <a:rPr lang="en-GB" dirty="0">
                <a:solidFill>
                  <a:srgbClr val="EC6D51"/>
                </a:solidFill>
                <a:latin typeface="Lato" panose="020F0502020204030203"/>
              </a:rPr>
              <a:t>Careers Leader</a:t>
            </a:r>
          </a:p>
        </p:txBody>
      </p:sp>
      <p:sp>
        <p:nvSpPr>
          <p:cNvPr id="5" name="Content Placeholder 4">
            <a:extLst>
              <a:ext uri="{FF2B5EF4-FFF2-40B4-BE49-F238E27FC236}">
                <a16:creationId xmlns:a16="http://schemas.microsoft.com/office/drawing/2014/main" id="{E87185CE-C69E-418A-BD18-5BCFA5B9E3C4}"/>
              </a:ext>
            </a:extLst>
          </p:cNvPr>
          <p:cNvSpPr>
            <a:spLocks noGrp="1"/>
          </p:cNvSpPr>
          <p:nvPr>
            <p:ph sz="half" idx="2"/>
          </p:nvPr>
        </p:nvSpPr>
        <p:spPr/>
        <p:txBody>
          <a:bodyPr>
            <a:normAutofit fontScale="62500" lnSpcReduction="20000"/>
          </a:bodyPr>
          <a:lstStyle/>
          <a:p>
            <a:pPr>
              <a:buFont typeface="Wingdings" panose="05000000000000000000" pitchFamily="2" charset="2"/>
              <a:buChar char="ü"/>
            </a:pPr>
            <a:r>
              <a:rPr lang="en-GB" dirty="0">
                <a:solidFill>
                  <a:srgbClr val="EC6D51"/>
                </a:solidFill>
                <a:latin typeface="Lato" panose="020F0502020204030203"/>
              </a:rPr>
              <a:t>Careers Landscape and ‘how careers work in schools’</a:t>
            </a:r>
          </a:p>
          <a:p>
            <a:pPr>
              <a:buFont typeface="Wingdings" panose="05000000000000000000" pitchFamily="2" charset="2"/>
              <a:buChar char="ü"/>
            </a:pPr>
            <a:r>
              <a:rPr lang="en-GB" dirty="0">
                <a:solidFill>
                  <a:srgbClr val="EC6D51"/>
                </a:solidFill>
                <a:latin typeface="Lato" panose="020F0502020204030203"/>
              </a:rPr>
              <a:t>Delivery requirements National Careers Strategy</a:t>
            </a:r>
          </a:p>
          <a:p>
            <a:pPr>
              <a:buFont typeface="Wingdings" panose="05000000000000000000" pitchFamily="2" charset="2"/>
              <a:buChar char="ü"/>
            </a:pPr>
            <a:r>
              <a:rPr lang="en-GB" dirty="0">
                <a:solidFill>
                  <a:srgbClr val="EC6D51"/>
                </a:solidFill>
                <a:latin typeface="Lato" panose="020F0502020204030203"/>
              </a:rPr>
              <a:t>Gatsby Benchmarks and their application</a:t>
            </a:r>
          </a:p>
          <a:p>
            <a:pPr lvl="1">
              <a:buFont typeface="Wingdings" panose="05000000000000000000" pitchFamily="2" charset="2"/>
              <a:buChar char="ü"/>
            </a:pPr>
            <a:r>
              <a:rPr lang="en-GB" dirty="0">
                <a:solidFill>
                  <a:srgbClr val="EC6D51"/>
                </a:solidFill>
                <a:latin typeface="Lato" panose="020F0502020204030203"/>
              </a:rPr>
              <a:t>School Careers strategy and plan – architect</a:t>
            </a:r>
          </a:p>
          <a:p>
            <a:pPr lvl="1">
              <a:buFont typeface="Wingdings" panose="05000000000000000000" pitchFamily="2" charset="2"/>
              <a:buChar char="ü"/>
            </a:pPr>
            <a:r>
              <a:rPr lang="en-GB" dirty="0">
                <a:solidFill>
                  <a:srgbClr val="EC6D51"/>
                </a:solidFill>
                <a:latin typeface="Lato" panose="020F0502020204030203"/>
              </a:rPr>
              <a:t>Supply of local labour market data</a:t>
            </a:r>
          </a:p>
          <a:p>
            <a:pPr lvl="1">
              <a:buFont typeface="Wingdings" panose="05000000000000000000" pitchFamily="2" charset="2"/>
              <a:buChar char="ü"/>
            </a:pPr>
            <a:r>
              <a:rPr lang="en-GB" dirty="0">
                <a:solidFill>
                  <a:srgbClr val="EC6D51"/>
                </a:solidFill>
                <a:latin typeface="Lato" panose="020F0502020204030203"/>
              </a:rPr>
              <a:t>Personalised career development plans pupils</a:t>
            </a:r>
          </a:p>
          <a:p>
            <a:pPr lvl="1">
              <a:buFont typeface="Wingdings" panose="05000000000000000000" pitchFamily="2" charset="2"/>
              <a:buChar char="ü"/>
            </a:pPr>
            <a:r>
              <a:rPr lang="en-GB" dirty="0">
                <a:solidFill>
                  <a:srgbClr val="EC6D51"/>
                </a:solidFill>
                <a:latin typeface="Lato" panose="020F0502020204030203"/>
              </a:rPr>
              <a:t>Integration of careers in the curriculum</a:t>
            </a:r>
          </a:p>
          <a:p>
            <a:pPr lvl="1">
              <a:buFont typeface="Wingdings" panose="05000000000000000000" pitchFamily="2" charset="2"/>
              <a:buChar char="ü"/>
            </a:pPr>
            <a:r>
              <a:rPr lang="en-GB" dirty="0">
                <a:solidFill>
                  <a:srgbClr val="EC6D51"/>
                </a:solidFill>
                <a:latin typeface="Lato" panose="020F0502020204030203"/>
              </a:rPr>
              <a:t>Successful engagement with employers</a:t>
            </a:r>
          </a:p>
          <a:p>
            <a:pPr lvl="1">
              <a:buFont typeface="Wingdings" panose="05000000000000000000" pitchFamily="2" charset="2"/>
              <a:buChar char="ü"/>
            </a:pPr>
            <a:r>
              <a:rPr lang="en-GB" dirty="0">
                <a:solidFill>
                  <a:srgbClr val="EC6D51"/>
                </a:solidFill>
                <a:latin typeface="Lato" panose="020F0502020204030203"/>
              </a:rPr>
              <a:t>Relationships with employers for the purposes of employer encounters and work experience </a:t>
            </a:r>
          </a:p>
          <a:p>
            <a:pPr lvl="1">
              <a:buFont typeface="Wingdings" panose="05000000000000000000" pitchFamily="2" charset="2"/>
              <a:buChar char="ü"/>
            </a:pPr>
            <a:r>
              <a:rPr lang="en-GB" dirty="0">
                <a:solidFill>
                  <a:srgbClr val="EC6D51"/>
                </a:solidFill>
                <a:latin typeface="Lato" panose="020F0502020204030203"/>
              </a:rPr>
              <a:t>Interface with post school destination providers</a:t>
            </a:r>
          </a:p>
          <a:p>
            <a:pPr lvl="1">
              <a:buFont typeface="Wingdings" panose="05000000000000000000" pitchFamily="2" charset="2"/>
              <a:buChar char="ü"/>
            </a:pPr>
            <a:r>
              <a:rPr lang="en-GB" dirty="0">
                <a:solidFill>
                  <a:srgbClr val="EC6D51"/>
                </a:solidFill>
                <a:latin typeface="Lato" panose="020F0502020204030203"/>
              </a:rPr>
              <a:t>Facilitation of Careers Advice and Guidance </a:t>
            </a:r>
          </a:p>
          <a:p>
            <a:pPr>
              <a:buFont typeface="Wingdings" panose="05000000000000000000" pitchFamily="2" charset="2"/>
              <a:buChar char="ü"/>
            </a:pPr>
            <a:r>
              <a:rPr lang="en-GB" dirty="0">
                <a:solidFill>
                  <a:srgbClr val="EC6D51"/>
                </a:solidFill>
                <a:latin typeface="Lato" panose="020F0502020204030203"/>
              </a:rPr>
              <a:t>Infrastructure – external relationships with ECs, EAs, Careers Hub, SEND COP</a:t>
            </a:r>
          </a:p>
          <a:p>
            <a:pPr>
              <a:buFont typeface="Wingdings" panose="05000000000000000000" pitchFamily="2" charset="2"/>
              <a:buChar char="ü"/>
            </a:pPr>
            <a:endParaRPr lang="en-GB" dirty="0"/>
          </a:p>
        </p:txBody>
      </p:sp>
      <p:sp>
        <p:nvSpPr>
          <p:cNvPr id="6" name="Text Placeholder 5">
            <a:extLst>
              <a:ext uri="{FF2B5EF4-FFF2-40B4-BE49-F238E27FC236}">
                <a16:creationId xmlns:a16="http://schemas.microsoft.com/office/drawing/2014/main" id="{7F2B7CCB-6310-4240-B562-32FCE0A33E56}"/>
              </a:ext>
            </a:extLst>
          </p:cNvPr>
          <p:cNvSpPr>
            <a:spLocks noGrp="1"/>
          </p:cNvSpPr>
          <p:nvPr>
            <p:ph type="body" sz="quarter" idx="3"/>
          </p:nvPr>
        </p:nvSpPr>
        <p:spPr/>
        <p:txBody>
          <a:bodyPr/>
          <a:lstStyle/>
          <a:p>
            <a:r>
              <a:rPr lang="en-GB" dirty="0">
                <a:solidFill>
                  <a:srgbClr val="008080"/>
                </a:solidFill>
                <a:latin typeface="Lato" panose="020F0502020204030203"/>
              </a:rPr>
              <a:t>SENCO</a:t>
            </a:r>
          </a:p>
        </p:txBody>
      </p:sp>
      <p:sp>
        <p:nvSpPr>
          <p:cNvPr id="7" name="Content Placeholder 6">
            <a:extLst>
              <a:ext uri="{FF2B5EF4-FFF2-40B4-BE49-F238E27FC236}">
                <a16:creationId xmlns:a16="http://schemas.microsoft.com/office/drawing/2014/main" id="{794962A6-8383-4BBD-8D65-93401A04E779}"/>
              </a:ext>
            </a:extLst>
          </p:cNvPr>
          <p:cNvSpPr>
            <a:spLocks noGrp="1"/>
          </p:cNvSpPr>
          <p:nvPr>
            <p:ph sz="quarter" idx="4"/>
          </p:nvPr>
        </p:nvSpPr>
        <p:spPr/>
        <p:txBody>
          <a:bodyPr>
            <a:normAutofit fontScale="62500" lnSpcReduction="20000"/>
          </a:bodyPr>
          <a:lstStyle/>
          <a:p>
            <a:pPr>
              <a:buFont typeface="Calibri" panose="020F0502020204030204" pitchFamily="34" charset="0"/>
              <a:buChar char="?"/>
            </a:pPr>
            <a:r>
              <a:rPr lang="en-GB" dirty="0">
                <a:solidFill>
                  <a:srgbClr val="008080"/>
                </a:solidFill>
                <a:latin typeface="Lato" panose="020F0502020204030203"/>
              </a:rPr>
              <a:t>Careers Landscape and ‘how careers work in schools’</a:t>
            </a:r>
          </a:p>
          <a:p>
            <a:pPr>
              <a:buFont typeface="Calibri" panose="020F0502020204030204" pitchFamily="34" charset="0"/>
              <a:buChar char="?"/>
            </a:pPr>
            <a:r>
              <a:rPr lang="en-GB" dirty="0">
                <a:solidFill>
                  <a:srgbClr val="008080"/>
                </a:solidFill>
                <a:latin typeface="Lato" panose="020F0502020204030203"/>
              </a:rPr>
              <a:t>Delivery requirements National Careers Strategy</a:t>
            </a:r>
          </a:p>
          <a:p>
            <a:pPr>
              <a:buFont typeface="Calibri" panose="020F0502020204030204" pitchFamily="34" charset="0"/>
              <a:buChar char="?"/>
            </a:pPr>
            <a:r>
              <a:rPr lang="en-GB" dirty="0">
                <a:solidFill>
                  <a:srgbClr val="008080"/>
                </a:solidFill>
                <a:latin typeface="Lato" panose="020F0502020204030203"/>
              </a:rPr>
              <a:t>Gatsby Benchmarks and their application</a:t>
            </a:r>
          </a:p>
          <a:p>
            <a:pPr lvl="1">
              <a:buFont typeface="Calibri" panose="020F0502020204030204" pitchFamily="34" charset="0"/>
              <a:buChar char="?"/>
            </a:pPr>
            <a:r>
              <a:rPr lang="en-GB" dirty="0">
                <a:solidFill>
                  <a:srgbClr val="008080"/>
                </a:solidFill>
                <a:latin typeface="Lato" panose="020F0502020204030203"/>
              </a:rPr>
              <a:t>School Careers strategy and plan – architect</a:t>
            </a:r>
          </a:p>
          <a:p>
            <a:pPr lvl="1">
              <a:buFont typeface="Calibri" panose="020F0502020204030204" pitchFamily="34" charset="0"/>
              <a:buChar char="?"/>
            </a:pPr>
            <a:r>
              <a:rPr lang="en-GB" dirty="0">
                <a:solidFill>
                  <a:srgbClr val="008080"/>
                </a:solidFill>
                <a:latin typeface="Lato" panose="020F0502020204030203"/>
              </a:rPr>
              <a:t>Supply of local labour market data</a:t>
            </a:r>
          </a:p>
          <a:p>
            <a:pPr lvl="1">
              <a:buFont typeface="Calibri" panose="020F0502020204030204" pitchFamily="34" charset="0"/>
              <a:buChar char="?"/>
            </a:pPr>
            <a:r>
              <a:rPr lang="en-GB" dirty="0">
                <a:solidFill>
                  <a:srgbClr val="008080"/>
                </a:solidFill>
                <a:latin typeface="Lato" panose="020F0502020204030203"/>
              </a:rPr>
              <a:t>Personalised career development plans pupils</a:t>
            </a:r>
          </a:p>
          <a:p>
            <a:pPr lvl="1">
              <a:buFont typeface="Calibri" panose="020F0502020204030204" pitchFamily="34" charset="0"/>
              <a:buChar char="?"/>
            </a:pPr>
            <a:r>
              <a:rPr lang="en-GB" dirty="0">
                <a:solidFill>
                  <a:srgbClr val="008080"/>
                </a:solidFill>
                <a:latin typeface="Lato" panose="020F0502020204030203"/>
              </a:rPr>
              <a:t>Integration of careers in the curriculum</a:t>
            </a:r>
          </a:p>
          <a:p>
            <a:pPr lvl="1">
              <a:buFont typeface="Calibri" panose="020F0502020204030204" pitchFamily="34" charset="0"/>
              <a:buChar char="?"/>
            </a:pPr>
            <a:r>
              <a:rPr lang="en-GB" dirty="0">
                <a:solidFill>
                  <a:srgbClr val="008080"/>
                </a:solidFill>
                <a:latin typeface="Lato" panose="020F0502020204030203"/>
              </a:rPr>
              <a:t>Successful engagement with employers</a:t>
            </a:r>
          </a:p>
          <a:p>
            <a:pPr lvl="1">
              <a:buFont typeface="Calibri" panose="020F0502020204030204" pitchFamily="34" charset="0"/>
              <a:buChar char="?"/>
            </a:pPr>
            <a:r>
              <a:rPr lang="en-GB" dirty="0">
                <a:solidFill>
                  <a:srgbClr val="008080"/>
                </a:solidFill>
                <a:latin typeface="Lato" panose="020F0502020204030203"/>
              </a:rPr>
              <a:t>Relationships with employers for the purposes of employer encounters and work experience </a:t>
            </a:r>
          </a:p>
          <a:p>
            <a:pPr lvl="1">
              <a:buFont typeface="Calibri" panose="020F0502020204030204" pitchFamily="34" charset="0"/>
              <a:buChar char="?"/>
            </a:pPr>
            <a:r>
              <a:rPr lang="en-GB" dirty="0">
                <a:solidFill>
                  <a:srgbClr val="008080"/>
                </a:solidFill>
                <a:latin typeface="Lato" panose="020F0502020204030203"/>
              </a:rPr>
              <a:t>Interface with post school destination providers</a:t>
            </a:r>
          </a:p>
          <a:p>
            <a:pPr lvl="1">
              <a:buFont typeface="Calibri" panose="020F0502020204030204" pitchFamily="34" charset="0"/>
              <a:buChar char="?"/>
            </a:pPr>
            <a:r>
              <a:rPr lang="en-GB" dirty="0">
                <a:solidFill>
                  <a:srgbClr val="008080"/>
                </a:solidFill>
                <a:latin typeface="Lato" panose="020F0502020204030203"/>
              </a:rPr>
              <a:t>Facilitation of Careers Advice and Guidance </a:t>
            </a:r>
          </a:p>
          <a:p>
            <a:pPr>
              <a:buFont typeface="Calibri" panose="020F0502020204030204" pitchFamily="34" charset="0"/>
              <a:buChar char="?"/>
            </a:pPr>
            <a:r>
              <a:rPr lang="en-GB" dirty="0">
                <a:solidFill>
                  <a:srgbClr val="008080"/>
                </a:solidFill>
                <a:latin typeface="Lato" panose="020F0502020204030203"/>
              </a:rPr>
              <a:t>Infrastructure – external relationships with ECs, EAs, Careers Hub, SEND COP</a:t>
            </a:r>
          </a:p>
          <a:p>
            <a:pPr marL="0" indent="0">
              <a:buNone/>
            </a:pPr>
            <a:endParaRPr lang="en-GB" dirty="0"/>
          </a:p>
        </p:txBody>
      </p:sp>
      <p:pic>
        <p:nvPicPr>
          <p:cNvPr id="8" name="Picture 7">
            <a:extLst>
              <a:ext uri="{FF2B5EF4-FFF2-40B4-BE49-F238E27FC236}">
                <a16:creationId xmlns:a16="http://schemas.microsoft.com/office/drawing/2014/main" id="{9BFB20E8-C142-4531-80B8-468D96A6D80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616220" y="687025"/>
            <a:ext cx="1995308" cy="809417"/>
          </a:xfrm>
          <a:prstGeom prst="rect">
            <a:avLst/>
          </a:prstGeom>
        </p:spPr>
      </p:pic>
    </p:spTree>
    <p:extLst>
      <p:ext uri="{BB962C8B-B14F-4D97-AF65-F5344CB8AC3E}">
        <p14:creationId xmlns:p14="http://schemas.microsoft.com/office/powerpoint/2010/main" val="3369070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BF4A20-351E-419F-B6BC-EBE61FE26F6A}"/>
              </a:ext>
            </a:extLst>
          </p:cNvPr>
          <p:cNvSpPr>
            <a:spLocks noGrp="1"/>
          </p:cNvSpPr>
          <p:nvPr>
            <p:ph type="title"/>
          </p:nvPr>
        </p:nvSpPr>
        <p:spPr/>
        <p:txBody>
          <a:bodyPr>
            <a:normAutofit/>
          </a:bodyPr>
          <a:lstStyle/>
          <a:p>
            <a:r>
              <a:rPr lang="en-GB" sz="5326" b="1" dirty="0">
                <a:solidFill>
                  <a:srgbClr val="EC6D51"/>
                </a:solidFill>
                <a:latin typeface="Lato"/>
              </a:rPr>
              <a:t>Improving Outcomes</a:t>
            </a:r>
          </a:p>
        </p:txBody>
      </p:sp>
      <p:sp>
        <p:nvSpPr>
          <p:cNvPr id="8" name="Content Placeholder 7">
            <a:extLst>
              <a:ext uri="{FF2B5EF4-FFF2-40B4-BE49-F238E27FC236}">
                <a16:creationId xmlns:a16="http://schemas.microsoft.com/office/drawing/2014/main" id="{ABFE8A9A-456F-4FCE-B89A-3FDA39BF38F6}"/>
              </a:ext>
            </a:extLst>
          </p:cNvPr>
          <p:cNvSpPr>
            <a:spLocks noGrp="1"/>
          </p:cNvSpPr>
          <p:nvPr>
            <p:ph idx="1"/>
          </p:nvPr>
        </p:nvSpPr>
        <p:spPr/>
        <p:txBody>
          <a:bodyPr>
            <a:normAutofit lnSpcReduction="10000"/>
          </a:bodyPr>
          <a:lstStyle/>
          <a:p>
            <a:r>
              <a:rPr lang="en-GB" dirty="0">
                <a:solidFill>
                  <a:srgbClr val="EC6D51"/>
                </a:solidFill>
                <a:latin typeface="Lato"/>
              </a:rPr>
              <a:t>Careers Leaders and SENCOs will be organised differently in different schools</a:t>
            </a:r>
          </a:p>
          <a:p>
            <a:r>
              <a:rPr lang="en-GB" dirty="0">
                <a:solidFill>
                  <a:srgbClr val="EC6D51"/>
                </a:solidFill>
                <a:latin typeface="Lato"/>
              </a:rPr>
              <a:t>As a minimum, Careers Leaders and SENCOs will need to join forces and focus on how the career development needed to improve the career outcomes for young people with SEND in school can be facilitated</a:t>
            </a:r>
          </a:p>
          <a:p>
            <a:r>
              <a:rPr lang="en-GB" b="1" dirty="0">
                <a:solidFill>
                  <a:srgbClr val="EC6D51"/>
                </a:solidFill>
                <a:latin typeface="Lato"/>
              </a:rPr>
              <a:t>Careers Leaders and SENCOs will need to share their knowledge at different levels :</a:t>
            </a:r>
          </a:p>
          <a:p>
            <a:pPr lvl="1"/>
            <a:r>
              <a:rPr lang="en-GB" b="1" dirty="0">
                <a:solidFill>
                  <a:srgbClr val="EC6D51"/>
                </a:solidFill>
                <a:latin typeface="Lato"/>
              </a:rPr>
              <a:t>Expert</a:t>
            </a:r>
          </a:p>
          <a:p>
            <a:pPr lvl="1"/>
            <a:r>
              <a:rPr lang="en-GB" b="1" dirty="0">
                <a:solidFill>
                  <a:srgbClr val="EC6D51"/>
                </a:solidFill>
                <a:latin typeface="Lato"/>
              </a:rPr>
              <a:t>Delivery</a:t>
            </a:r>
          </a:p>
          <a:p>
            <a:pPr lvl="1"/>
            <a:r>
              <a:rPr lang="en-GB" b="1" dirty="0">
                <a:solidFill>
                  <a:srgbClr val="EC6D51"/>
                </a:solidFill>
                <a:latin typeface="Lato"/>
              </a:rPr>
              <a:t>Information and knowledge</a:t>
            </a:r>
          </a:p>
          <a:p>
            <a:pPr marL="608762" lvl="1" indent="0">
              <a:buNone/>
            </a:pPr>
            <a:endParaRPr lang="en-GB" dirty="0"/>
          </a:p>
        </p:txBody>
      </p:sp>
      <p:pic>
        <p:nvPicPr>
          <p:cNvPr id="4" name="Picture 3">
            <a:extLst>
              <a:ext uri="{FF2B5EF4-FFF2-40B4-BE49-F238E27FC236}">
                <a16:creationId xmlns:a16="http://schemas.microsoft.com/office/drawing/2014/main" id="{4413BC24-163E-4032-831A-40CC2327B91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616220" y="687025"/>
            <a:ext cx="1995308" cy="809417"/>
          </a:xfrm>
          <a:prstGeom prst="rect">
            <a:avLst/>
          </a:prstGeom>
        </p:spPr>
      </p:pic>
    </p:spTree>
    <p:extLst>
      <p:ext uri="{BB962C8B-B14F-4D97-AF65-F5344CB8AC3E}">
        <p14:creationId xmlns:p14="http://schemas.microsoft.com/office/powerpoint/2010/main" val="3997855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F22F3BA5-88AC-4B70-A510-B6FBC8F1A6E4}"/>
              </a:ext>
            </a:extLst>
          </p:cNvPr>
          <p:cNvGraphicFramePr>
            <a:graphicFrameLocks noGrp="1"/>
          </p:cNvGraphicFramePr>
          <p:nvPr>
            <p:extLst>
              <p:ext uri="{D42A27DB-BD31-4B8C-83A1-F6EECF244321}">
                <p14:modId xmlns:p14="http://schemas.microsoft.com/office/powerpoint/2010/main" val="1291257081"/>
              </p:ext>
            </p:extLst>
          </p:nvPr>
        </p:nvGraphicFramePr>
        <p:xfrm>
          <a:off x="857956" y="1239878"/>
          <a:ext cx="14540091" cy="7318907"/>
        </p:xfrm>
        <a:graphic>
          <a:graphicData uri="http://schemas.openxmlformats.org/drawingml/2006/table">
            <a:tbl>
              <a:tblPr firstRow="1" bandRow="1"/>
              <a:tblGrid>
                <a:gridCol w="3223245">
                  <a:extLst>
                    <a:ext uri="{9D8B030D-6E8A-4147-A177-3AD203B41FA5}">
                      <a16:colId xmlns:a16="http://schemas.microsoft.com/office/drawing/2014/main" val="3198427315"/>
                    </a:ext>
                  </a:extLst>
                </a:gridCol>
                <a:gridCol w="3623487">
                  <a:extLst>
                    <a:ext uri="{9D8B030D-6E8A-4147-A177-3AD203B41FA5}">
                      <a16:colId xmlns:a16="http://schemas.microsoft.com/office/drawing/2014/main" val="1698178743"/>
                    </a:ext>
                  </a:extLst>
                </a:gridCol>
                <a:gridCol w="3903842">
                  <a:extLst>
                    <a:ext uri="{9D8B030D-6E8A-4147-A177-3AD203B41FA5}">
                      <a16:colId xmlns:a16="http://schemas.microsoft.com/office/drawing/2014/main" val="3885998884"/>
                    </a:ext>
                  </a:extLst>
                </a:gridCol>
                <a:gridCol w="3789517">
                  <a:extLst>
                    <a:ext uri="{9D8B030D-6E8A-4147-A177-3AD203B41FA5}">
                      <a16:colId xmlns:a16="http://schemas.microsoft.com/office/drawing/2014/main" val="4039787955"/>
                    </a:ext>
                  </a:extLst>
                </a:gridCol>
              </a:tblGrid>
              <a:tr h="671971">
                <a:tc>
                  <a:txBody>
                    <a:bodyPr/>
                    <a:lstStyle/>
                    <a:p>
                      <a:pPr algn="l" fontAlgn="t">
                        <a:lnSpc>
                          <a:spcPct val="107000"/>
                        </a:lnSpc>
                        <a:spcBef>
                          <a:spcPts val="0"/>
                        </a:spcBef>
                        <a:spcAft>
                          <a:spcPts val="800"/>
                        </a:spcAft>
                      </a:pPr>
                      <a:r>
                        <a:rPr lang="en-GB" sz="1600" b="1" i="0" u="none" strike="noStrike" dirty="0">
                          <a:effectLst/>
                          <a:latin typeface="Lato"/>
                          <a:ea typeface="Calibri" panose="020F0502020204030204" pitchFamily="34" charset="0"/>
                          <a:cs typeface="Times New Roman" panose="02020603050405020304" pitchFamily="18" charset="0"/>
                        </a:rPr>
                        <a:t>Expert Level </a:t>
                      </a:r>
                      <a:r>
                        <a:rPr lang="en-GB" sz="1600" b="1" i="0" u="none" strike="noStrike" dirty="0">
                          <a:solidFill>
                            <a:srgbClr val="000000"/>
                          </a:solidFill>
                          <a:effectLst/>
                          <a:latin typeface="Lato"/>
                          <a:ea typeface="Calibri" panose="020F0502020204030204" pitchFamily="34" charset="0"/>
                          <a:cs typeface="Times New Roman" panose="02020603050405020304" pitchFamily="18" charset="0"/>
                        </a:rPr>
                        <a:t> </a:t>
                      </a:r>
                      <a:r>
                        <a:rPr lang="en-GB" sz="1600" b="1" i="0" u="none" strike="noStrike" dirty="0">
                          <a:solidFill>
                            <a:srgbClr val="008080"/>
                          </a:solidFill>
                          <a:effectLst/>
                          <a:latin typeface="Lato"/>
                          <a:ea typeface="Calibri" panose="020F0502020204030204" pitchFamily="34" charset="0"/>
                          <a:cs typeface="Times New Roman" panose="02020603050405020304" pitchFamily="18" charset="0"/>
                        </a:rPr>
                        <a:t>SENCO </a:t>
                      </a:r>
                      <a:endParaRPr lang="en-GB" sz="2500" b="0" i="0" u="none" strike="noStrike" dirty="0">
                        <a:solidFill>
                          <a:srgbClr val="008080"/>
                        </a:solidFill>
                        <a:effectLst/>
                        <a:latin typeface="Lato"/>
                      </a:endParaRPr>
                    </a:p>
                  </a:txBody>
                  <a:tcPr marL="123896" marR="123896" marT="61949" marB="6194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bg2"/>
                    </a:solidFill>
                  </a:tcPr>
                </a:tc>
                <a:tc>
                  <a:txBody>
                    <a:bodyPr/>
                    <a:lstStyle/>
                    <a:p>
                      <a:pPr algn="l" fontAlgn="t">
                        <a:lnSpc>
                          <a:spcPct val="107000"/>
                        </a:lnSpc>
                        <a:spcBef>
                          <a:spcPts val="0"/>
                        </a:spcBef>
                        <a:spcAft>
                          <a:spcPts val="800"/>
                        </a:spcAft>
                      </a:pPr>
                      <a:r>
                        <a:rPr lang="en-GB" sz="1600" b="1" i="0" u="none" strike="noStrike" dirty="0">
                          <a:solidFill>
                            <a:srgbClr val="000000"/>
                          </a:solidFill>
                          <a:effectLst/>
                          <a:latin typeface="Lato"/>
                          <a:ea typeface="Calibri" panose="020F0502020204030204" pitchFamily="34" charset="0"/>
                          <a:cs typeface="Times New Roman" panose="02020603050405020304" pitchFamily="18" charset="0"/>
                        </a:rPr>
                        <a:t>Delivery level  - needed by </a:t>
                      </a:r>
                      <a:r>
                        <a:rPr lang="en-GB" sz="1600" b="1" i="0" u="none" strike="noStrike" dirty="0">
                          <a:solidFill>
                            <a:srgbClr val="008080"/>
                          </a:solidFill>
                          <a:effectLst/>
                          <a:latin typeface="Lato"/>
                          <a:ea typeface="Calibri" panose="020F0502020204030204" pitchFamily="34" charset="0"/>
                          <a:cs typeface="Times New Roman" panose="02020603050405020304" pitchFamily="18" charset="0"/>
                        </a:rPr>
                        <a:t>SENCO</a:t>
                      </a:r>
                      <a:r>
                        <a:rPr lang="en-GB" sz="1600" b="1" i="0" u="none" strike="noStrike" dirty="0">
                          <a:solidFill>
                            <a:srgbClr val="000000"/>
                          </a:solidFill>
                          <a:effectLst/>
                          <a:latin typeface="Lato"/>
                          <a:ea typeface="Calibri" panose="020F0502020204030204" pitchFamily="34" charset="0"/>
                          <a:cs typeface="Times New Roman" panose="02020603050405020304" pitchFamily="18" charset="0"/>
                        </a:rPr>
                        <a:t> and </a:t>
                      </a:r>
                      <a:r>
                        <a:rPr lang="en-GB" sz="1600" b="1" i="0" u="none" strike="noStrike" dirty="0">
                          <a:solidFill>
                            <a:srgbClr val="EC6D51"/>
                          </a:solidFill>
                          <a:effectLst/>
                          <a:latin typeface="Lato"/>
                          <a:ea typeface="Calibri" panose="020F0502020204030204" pitchFamily="34" charset="0"/>
                          <a:cs typeface="Times New Roman" panose="02020603050405020304" pitchFamily="18" charset="0"/>
                        </a:rPr>
                        <a:t>Careers Leader</a:t>
                      </a:r>
                      <a:endParaRPr lang="en-GB" sz="2500" b="0" i="0" u="none" strike="noStrike" dirty="0">
                        <a:solidFill>
                          <a:srgbClr val="EC6D51"/>
                        </a:solidFill>
                        <a:effectLst/>
                        <a:latin typeface="Lato"/>
                      </a:endParaRPr>
                    </a:p>
                  </a:txBody>
                  <a:tcPr marL="123896" marR="123896" marT="61949" marB="6194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bg2"/>
                    </a:solidFill>
                  </a:tcPr>
                </a:tc>
                <a:tc>
                  <a:txBody>
                    <a:bodyPr/>
                    <a:lstStyle/>
                    <a:p>
                      <a:pPr marL="228600" algn="l" fontAlgn="t">
                        <a:lnSpc>
                          <a:spcPct val="107000"/>
                        </a:lnSpc>
                        <a:spcBef>
                          <a:spcPts val="0"/>
                        </a:spcBef>
                        <a:spcAft>
                          <a:spcPts val="800"/>
                        </a:spcAft>
                      </a:pPr>
                      <a:r>
                        <a:rPr lang="en-GB" sz="1600" b="1" i="0" u="none" strike="noStrike" dirty="0">
                          <a:solidFill>
                            <a:srgbClr val="000000"/>
                          </a:solidFill>
                          <a:effectLst/>
                          <a:latin typeface="Lato"/>
                          <a:ea typeface="Calibri" panose="020F0502020204030204" pitchFamily="34" charset="0"/>
                          <a:cs typeface="Times New Roman" panose="02020603050405020304" pitchFamily="18" charset="0"/>
                        </a:rPr>
                        <a:t>Information basis – needed by </a:t>
                      </a:r>
                      <a:r>
                        <a:rPr lang="en-GB" sz="1600" b="1" i="0" u="none" strike="noStrike" dirty="0">
                          <a:solidFill>
                            <a:srgbClr val="008080"/>
                          </a:solidFill>
                          <a:effectLst/>
                          <a:latin typeface="Lato"/>
                          <a:ea typeface="Calibri" panose="020F0502020204030204" pitchFamily="34" charset="0"/>
                          <a:cs typeface="Times New Roman" panose="02020603050405020304" pitchFamily="18" charset="0"/>
                        </a:rPr>
                        <a:t>SENCO </a:t>
                      </a:r>
                      <a:r>
                        <a:rPr lang="en-GB" sz="1600" b="1" i="0" u="none" strike="noStrike" dirty="0">
                          <a:solidFill>
                            <a:srgbClr val="000000"/>
                          </a:solidFill>
                          <a:effectLst/>
                          <a:latin typeface="Lato"/>
                          <a:ea typeface="Calibri" panose="020F0502020204030204" pitchFamily="34" charset="0"/>
                          <a:cs typeface="Times New Roman" panose="02020603050405020304" pitchFamily="18" charset="0"/>
                        </a:rPr>
                        <a:t>and </a:t>
                      </a:r>
                      <a:r>
                        <a:rPr lang="en-GB" sz="1600" b="1" i="0" u="none" strike="noStrike" dirty="0">
                          <a:solidFill>
                            <a:srgbClr val="EC6D51"/>
                          </a:solidFill>
                          <a:effectLst/>
                          <a:latin typeface="Lato"/>
                          <a:ea typeface="Calibri" panose="020F0502020204030204" pitchFamily="34" charset="0"/>
                          <a:cs typeface="Times New Roman" panose="02020603050405020304" pitchFamily="18" charset="0"/>
                        </a:rPr>
                        <a:t>Careers Leader</a:t>
                      </a:r>
                      <a:endParaRPr lang="en-GB" sz="2500" b="0" i="0" u="none" strike="noStrike" dirty="0">
                        <a:solidFill>
                          <a:srgbClr val="EC6D51"/>
                        </a:solidFill>
                        <a:effectLst/>
                        <a:latin typeface="Lato"/>
                      </a:endParaRPr>
                    </a:p>
                  </a:txBody>
                  <a:tcPr marL="123896" marR="123896" marT="61949" marB="6194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bg2"/>
                    </a:solidFill>
                  </a:tcPr>
                </a:tc>
                <a:tc>
                  <a:txBody>
                    <a:bodyPr/>
                    <a:lstStyle/>
                    <a:p>
                      <a:pPr algn="l" fontAlgn="t">
                        <a:lnSpc>
                          <a:spcPct val="107000"/>
                        </a:lnSpc>
                        <a:spcBef>
                          <a:spcPts val="0"/>
                        </a:spcBef>
                        <a:spcAft>
                          <a:spcPts val="800"/>
                        </a:spcAft>
                      </a:pPr>
                      <a:r>
                        <a:rPr lang="en-GB" sz="1600" b="1" i="0" u="none" strike="noStrike" dirty="0">
                          <a:solidFill>
                            <a:srgbClr val="000000"/>
                          </a:solidFill>
                          <a:effectLst/>
                          <a:latin typeface="Lato"/>
                          <a:ea typeface="Calibri" panose="020F0502020204030204" pitchFamily="34" charset="0"/>
                          <a:cs typeface="Times New Roman" panose="02020603050405020304" pitchFamily="18" charset="0"/>
                        </a:rPr>
                        <a:t>Expert Level </a:t>
                      </a:r>
                      <a:r>
                        <a:rPr lang="en-GB" sz="1600" b="1" i="0" u="none" strike="noStrike" dirty="0">
                          <a:solidFill>
                            <a:srgbClr val="EC6D51"/>
                          </a:solidFill>
                          <a:effectLst/>
                          <a:latin typeface="Lato"/>
                          <a:ea typeface="Calibri" panose="020F0502020204030204" pitchFamily="34" charset="0"/>
                          <a:cs typeface="Times New Roman" panose="02020603050405020304" pitchFamily="18" charset="0"/>
                        </a:rPr>
                        <a:t>Careers Leader</a:t>
                      </a:r>
                      <a:endParaRPr lang="en-GB" sz="2500" b="0" i="0" u="none" strike="noStrike" dirty="0">
                        <a:solidFill>
                          <a:srgbClr val="EC6D51"/>
                        </a:solidFill>
                        <a:effectLst/>
                        <a:latin typeface="Lato"/>
                      </a:endParaRPr>
                    </a:p>
                  </a:txBody>
                  <a:tcPr marL="123896" marR="123896" marT="61949" marB="6194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3219231457"/>
                  </a:ext>
                </a:extLst>
              </a:tr>
              <a:tr h="5979571">
                <a:tc>
                  <a:txBody>
                    <a:bodyPr/>
                    <a:lstStyle/>
                    <a:p>
                      <a:pPr marL="347472" indent="-347472" algn="l" fontAlgn="t">
                        <a:lnSpc>
                          <a:spcPct val="107000"/>
                        </a:lnSpc>
                        <a:spcBef>
                          <a:spcPts val="0"/>
                        </a:spcBef>
                        <a:spcAft>
                          <a:spcPts val="800"/>
                        </a:spcAft>
                        <a:buClrTx/>
                        <a:buSzPts val="1100"/>
                        <a:buFont typeface="Wingdings" panose="05000000000000000000" pitchFamily="2" charset="2"/>
                        <a:buChar char="ü"/>
                        <a:tabLst>
                          <a:tab pos="457200" algn="l"/>
                        </a:tabLst>
                      </a:pPr>
                      <a:r>
                        <a:rPr lang="en-GB" sz="1600" b="0" i="0" u="none" strike="noStrike" dirty="0">
                          <a:solidFill>
                            <a:srgbClr val="008080"/>
                          </a:solidFill>
                          <a:effectLst/>
                          <a:latin typeface="Lato"/>
                          <a:ea typeface="Calibri" panose="020F0502020204030204" pitchFamily="34" charset="0"/>
                          <a:cs typeface="Times New Roman" panose="02020603050405020304" pitchFamily="18" charset="0"/>
                        </a:rPr>
                        <a:t>SEND expertise and knowledge – expert level including who young people with SEND are </a:t>
                      </a:r>
                      <a:endParaRPr lang="en-GB" sz="1600" b="0" i="0" u="none" strike="noStrike" dirty="0">
                        <a:solidFill>
                          <a:srgbClr val="008080"/>
                        </a:solidFill>
                        <a:effectLst/>
                        <a:latin typeface="Lato"/>
                      </a:endParaRPr>
                    </a:p>
                    <a:p>
                      <a:pPr marL="347472" indent="-347472" algn="l" fontAlgn="t">
                        <a:lnSpc>
                          <a:spcPct val="107000"/>
                        </a:lnSpc>
                        <a:spcBef>
                          <a:spcPts val="0"/>
                        </a:spcBef>
                        <a:spcAft>
                          <a:spcPts val="800"/>
                        </a:spcAft>
                        <a:buFont typeface="Wingdings" panose="05000000000000000000" pitchFamily="2" charset="2"/>
                        <a:buChar char="ü"/>
                        <a:tabLst>
                          <a:tab pos="457200" algn="l"/>
                        </a:tabLst>
                      </a:pPr>
                      <a:r>
                        <a:rPr lang="en-GB" sz="1600" b="0" i="0" u="none" strike="noStrike" dirty="0">
                          <a:solidFill>
                            <a:srgbClr val="008080"/>
                          </a:solidFill>
                          <a:effectLst/>
                          <a:latin typeface="Lato"/>
                          <a:ea typeface="Calibri" panose="020F0502020204030204" pitchFamily="34" charset="0"/>
                          <a:cs typeface="Times New Roman" panose="02020603050405020304" pitchFamily="18" charset="0"/>
                        </a:rPr>
                        <a:t>SEND expertise in managing behaviours – expert level</a:t>
                      </a:r>
                      <a:endParaRPr lang="en-GB" sz="2500" b="0" i="0" u="none" strike="noStrike" dirty="0">
                        <a:solidFill>
                          <a:srgbClr val="008080"/>
                        </a:solidFill>
                        <a:effectLst/>
                        <a:latin typeface="Lato"/>
                      </a:endParaRPr>
                    </a:p>
                    <a:p>
                      <a:pPr marL="347472" indent="-347472" algn="l" fontAlgn="t">
                        <a:lnSpc>
                          <a:spcPct val="107000"/>
                        </a:lnSpc>
                        <a:spcBef>
                          <a:spcPts val="0"/>
                        </a:spcBef>
                        <a:spcAft>
                          <a:spcPts val="800"/>
                        </a:spcAft>
                        <a:buFont typeface="Wingdings" panose="05000000000000000000" pitchFamily="2" charset="2"/>
                        <a:buChar char="ü"/>
                        <a:tabLst>
                          <a:tab pos="457200" algn="l"/>
                        </a:tabLst>
                      </a:pPr>
                      <a:r>
                        <a:rPr lang="en-GB" sz="1600" b="0" i="0" u="none" strike="noStrike" dirty="0">
                          <a:solidFill>
                            <a:srgbClr val="008080"/>
                          </a:solidFill>
                          <a:effectLst/>
                          <a:latin typeface="Lato"/>
                          <a:ea typeface="Calibri" panose="020F0502020204030204" pitchFamily="34" charset="0"/>
                          <a:cs typeface="Times New Roman" panose="02020603050405020304" pitchFamily="18" charset="0"/>
                        </a:rPr>
                        <a:t>SEND expertise and knowledge – expert level and relationships with external agencies</a:t>
                      </a:r>
                      <a:endParaRPr lang="en-GB" sz="2500" b="0" i="0" u="none" strike="noStrike" dirty="0">
                        <a:solidFill>
                          <a:srgbClr val="008080"/>
                        </a:solidFill>
                        <a:effectLst/>
                        <a:latin typeface="Lato"/>
                      </a:endParaRPr>
                    </a:p>
                    <a:p>
                      <a:pPr marL="347472" indent="-347472" algn="l" fontAlgn="t">
                        <a:lnSpc>
                          <a:spcPct val="107000"/>
                        </a:lnSpc>
                        <a:spcBef>
                          <a:spcPts val="0"/>
                        </a:spcBef>
                        <a:spcAft>
                          <a:spcPts val="800"/>
                        </a:spcAft>
                        <a:buFont typeface="Wingdings" panose="05000000000000000000" pitchFamily="2" charset="2"/>
                        <a:buChar char="ü"/>
                        <a:tabLst>
                          <a:tab pos="457200" algn="l"/>
                        </a:tabLst>
                      </a:pPr>
                      <a:r>
                        <a:rPr lang="en-GB" sz="1600" b="0" i="0" u="none" strike="noStrike" dirty="0">
                          <a:solidFill>
                            <a:srgbClr val="008080"/>
                          </a:solidFill>
                          <a:effectLst/>
                          <a:latin typeface="Lato"/>
                          <a:ea typeface="Calibri" panose="020F0502020204030204" pitchFamily="34" charset="0"/>
                          <a:cs typeface="Times New Roman" panose="02020603050405020304" pitchFamily="18" charset="0"/>
                        </a:rPr>
                        <a:t>Academic knowledge – qualified teacher</a:t>
                      </a:r>
                      <a:endParaRPr lang="en-GB" sz="2500" b="0" i="0" u="none" strike="noStrike" dirty="0">
                        <a:solidFill>
                          <a:srgbClr val="008080"/>
                        </a:solidFill>
                        <a:effectLst/>
                        <a:latin typeface="Lato"/>
                      </a:endParaRPr>
                    </a:p>
                    <a:p>
                      <a:pPr marL="347472" indent="-347472" algn="l" fontAlgn="t">
                        <a:lnSpc>
                          <a:spcPct val="107000"/>
                        </a:lnSpc>
                        <a:spcBef>
                          <a:spcPts val="0"/>
                        </a:spcBef>
                        <a:spcAft>
                          <a:spcPts val="800"/>
                        </a:spcAft>
                        <a:buFont typeface="Wingdings" panose="05000000000000000000" pitchFamily="2" charset="2"/>
                        <a:buChar char="ü"/>
                        <a:tabLst>
                          <a:tab pos="457200" algn="l"/>
                        </a:tabLst>
                      </a:pPr>
                      <a:r>
                        <a:rPr lang="en-GB" sz="1600" b="0" i="0" u="none" strike="noStrike" dirty="0">
                          <a:solidFill>
                            <a:srgbClr val="008080"/>
                          </a:solidFill>
                          <a:effectLst/>
                          <a:latin typeface="Lato"/>
                          <a:ea typeface="Calibri" panose="020F0502020204030204" pitchFamily="34" charset="0"/>
                          <a:cs typeface="Times New Roman" panose="02020603050405020304" pitchFamily="18" charset="0"/>
                        </a:rPr>
                        <a:t>Statutory planning processes and legal requirements</a:t>
                      </a:r>
                      <a:endParaRPr lang="en-GB" sz="2500" b="0" i="0" u="none" strike="noStrike" dirty="0">
                        <a:solidFill>
                          <a:srgbClr val="008080"/>
                        </a:solidFill>
                        <a:effectLst/>
                        <a:latin typeface="Lato"/>
                      </a:endParaRPr>
                    </a:p>
                    <a:p>
                      <a:pPr marL="347472" indent="-347472" algn="l" fontAlgn="t">
                        <a:lnSpc>
                          <a:spcPct val="107000"/>
                        </a:lnSpc>
                        <a:spcBef>
                          <a:spcPts val="0"/>
                        </a:spcBef>
                        <a:spcAft>
                          <a:spcPts val="800"/>
                        </a:spcAft>
                        <a:buFont typeface="Wingdings" panose="05000000000000000000" pitchFamily="2" charset="2"/>
                        <a:buChar char="ü"/>
                        <a:tabLst>
                          <a:tab pos="457200" algn="l"/>
                        </a:tabLst>
                      </a:pPr>
                      <a:r>
                        <a:rPr lang="en-GB" sz="1600" b="0" i="0" u="none" strike="noStrike" dirty="0">
                          <a:solidFill>
                            <a:srgbClr val="008080"/>
                          </a:solidFill>
                          <a:effectLst/>
                          <a:latin typeface="Lato"/>
                          <a:ea typeface="Calibri" panose="020F0502020204030204" pitchFamily="34" charset="0"/>
                          <a:cs typeface="Times New Roman" panose="02020603050405020304" pitchFamily="18" charset="0"/>
                        </a:rPr>
                        <a:t>Funding possibilities and career opportunities </a:t>
                      </a:r>
                      <a:r>
                        <a:rPr lang="en-GB" sz="1600" b="0" i="0" u="none" strike="noStrike" dirty="0" err="1">
                          <a:solidFill>
                            <a:srgbClr val="008080"/>
                          </a:solidFill>
                          <a:effectLst/>
                          <a:latin typeface="Lato"/>
                          <a:ea typeface="Calibri" panose="020F0502020204030204" pitchFamily="34" charset="0"/>
                          <a:cs typeface="Times New Roman" panose="02020603050405020304" pitchFamily="18" charset="0"/>
                        </a:rPr>
                        <a:t>eg</a:t>
                      </a:r>
                      <a:r>
                        <a:rPr lang="en-GB" sz="1600" b="0" i="0" u="none" strike="noStrike" dirty="0">
                          <a:solidFill>
                            <a:srgbClr val="008080"/>
                          </a:solidFill>
                          <a:effectLst/>
                          <a:latin typeface="Lato"/>
                          <a:ea typeface="Calibri" panose="020F0502020204030204" pitchFamily="34" charset="0"/>
                          <a:cs typeface="Times New Roman" panose="02020603050405020304" pitchFamily="18" charset="0"/>
                        </a:rPr>
                        <a:t> Supported Internships </a:t>
                      </a:r>
                      <a:endParaRPr lang="en-GB" sz="2500" b="0" i="0" u="none" strike="noStrike" dirty="0">
                        <a:solidFill>
                          <a:srgbClr val="008080"/>
                        </a:solidFill>
                        <a:effectLst/>
                        <a:latin typeface="Lato"/>
                      </a:endParaRPr>
                    </a:p>
                    <a:p>
                      <a:pPr marL="347472" indent="-347472" algn="l" fontAlgn="t">
                        <a:lnSpc>
                          <a:spcPct val="107000"/>
                        </a:lnSpc>
                        <a:spcBef>
                          <a:spcPts val="0"/>
                        </a:spcBef>
                        <a:spcAft>
                          <a:spcPts val="800"/>
                        </a:spcAft>
                        <a:buFont typeface="Wingdings" panose="05000000000000000000" pitchFamily="2" charset="2"/>
                        <a:buChar char="ü"/>
                        <a:tabLst>
                          <a:tab pos="457200" algn="l"/>
                        </a:tabLst>
                      </a:pPr>
                      <a:r>
                        <a:rPr lang="en-GB" sz="1600" b="0" i="0" u="none" strike="noStrike" dirty="0">
                          <a:solidFill>
                            <a:srgbClr val="008080"/>
                          </a:solidFill>
                          <a:effectLst/>
                          <a:latin typeface="Lato"/>
                          <a:ea typeface="Calibri" panose="020F0502020204030204" pitchFamily="34" charset="0"/>
                          <a:cs typeface="Times New Roman" panose="02020603050405020304" pitchFamily="18" charset="0"/>
                        </a:rPr>
                        <a:t>Relationships with young people with SEND</a:t>
                      </a:r>
                      <a:endParaRPr lang="en-GB" sz="2500" b="0" i="0" u="none" strike="noStrike" dirty="0">
                        <a:solidFill>
                          <a:srgbClr val="008080"/>
                        </a:solidFill>
                        <a:effectLst/>
                        <a:latin typeface="Lato"/>
                      </a:endParaRPr>
                    </a:p>
                    <a:p>
                      <a:pPr marL="347472" indent="-347472" algn="l" fontAlgn="t">
                        <a:lnSpc>
                          <a:spcPct val="107000"/>
                        </a:lnSpc>
                        <a:spcBef>
                          <a:spcPts val="0"/>
                        </a:spcBef>
                        <a:spcAft>
                          <a:spcPts val="800"/>
                        </a:spcAft>
                        <a:buFont typeface="Wingdings" panose="05000000000000000000" pitchFamily="2" charset="2"/>
                        <a:buChar char="ü"/>
                        <a:tabLst>
                          <a:tab pos="457200" algn="l"/>
                        </a:tabLst>
                      </a:pPr>
                      <a:r>
                        <a:rPr lang="en-GB" sz="1600" b="0" i="0" u="none" strike="noStrike" dirty="0">
                          <a:solidFill>
                            <a:srgbClr val="008080"/>
                          </a:solidFill>
                          <a:effectLst/>
                          <a:latin typeface="Lato"/>
                          <a:ea typeface="Calibri" panose="020F0502020204030204" pitchFamily="34" charset="0"/>
                          <a:cs typeface="Times New Roman" panose="02020603050405020304" pitchFamily="18" charset="0"/>
                        </a:rPr>
                        <a:t>Relationships with Parents/Carers/Families of young people with SEND</a:t>
                      </a:r>
                      <a:endParaRPr lang="en-GB" sz="2500" b="0" i="0" u="none" strike="noStrike" dirty="0">
                        <a:solidFill>
                          <a:srgbClr val="008080"/>
                        </a:solidFill>
                        <a:effectLst/>
                        <a:latin typeface="Lato"/>
                      </a:endParaRPr>
                    </a:p>
                  </a:txBody>
                  <a:tcPr marL="123896" marR="123896" marT="61949" marB="6194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FD5EA"/>
                    </a:solidFill>
                  </a:tcPr>
                </a:tc>
                <a:tc>
                  <a:txBody>
                    <a:bodyPr/>
                    <a:lstStyle/>
                    <a:p>
                      <a:pPr marL="347472" indent="-347472" algn="l" fontAlgn="t">
                        <a:lnSpc>
                          <a:spcPct val="107000"/>
                        </a:lnSpc>
                        <a:spcBef>
                          <a:spcPts val="0"/>
                        </a:spcBef>
                        <a:spcAft>
                          <a:spcPts val="0"/>
                        </a:spcAft>
                        <a:buClrTx/>
                        <a:buSzPts val="1100"/>
                        <a:buFont typeface="Wingdings" panose="05000000000000000000" pitchFamily="2" charset="2"/>
                        <a:buChar char="v"/>
                      </a:pPr>
                      <a:r>
                        <a:rPr lang="en-GB" sz="1600" b="1" i="1" u="none" strike="noStrike" dirty="0">
                          <a:solidFill>
                            <a:srgbClr val="EC6D51"/>
                          </a:solidFill>
                          <a:effectLst/>
                          <a:latin typeface="Lato"/>
                          <a:ea typeface="Calibri" panose="020F0502020204030204" pitchFamily="34" charset="0"/>
                          <a:cs typeface="Times New Roman" panose="02020603050405020304" pitchFamily="18" charset="0"/>
                        </a:rPr>
                        <a:t>SEND expertise and knowledge including who young people with SEND are </a:t>
                      </a:r>
                      <a:endParaRPr lang="en-GB" sz="1600" b="1" i="1" u="none" strike="noStrike" dirty="0">
                        <a:solidFill>
                          <a:srgbClr val="EC6D51"/>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v"/>
                      </a:pPr>
                      <a:r>
                        <a:rPr lang="en-GB" sz="1600" b="1" i="1" u="none" strike="noStrike" dirty="0">
                          <a:solidFill>
                            <a:srgbClr val="EC6D51"/>
                          </a:solidFill>
                          <a:effectLst/>
                          <a:latin typeface="Lato"/>
                          <a:ea typeface="Calibri" panose="020F0502020204030204" pitchFamily="34" charset="0"/>
                          <a:cs typeface="Times New Roman" panose="02020603050405020304" pitchFamily="18" charset="0"/>
                        </a:rPr>
                        <a:t>SEND expertise in managing behaviours </a:t>
                      </a:r>
                      <a:endParaRPr lang="en-GB" sz="2500" b="1" i="1" u="none" strike="noStrike" dirty="0">
                        <a:solidFill>
                          <a:srgbClr val="EC6D51"/>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v"/>
                      </a:pPr>
                      <a:r>
                        <a:rPr lang="en-GB" sz="1600" b="1" i="1" u="none" strike="noStrike" dirty="0">
                          <a:solidFill>
                            <a:srgbClr val="EC6D51"/>
                          </a:solidFill>
                          <a:effectLst/>
                          <a:latin typeface="Lato"/>
                          <a:ea typeface="Calibri" panose="020F0502020204030204" pitchFamily="34" charset="0"/>
                          <a:cs typeface="Times New Roman" panose="02020603050405020304" pitchFamily="18" charset="0"/>
                        </a:rPr>
                        <a:t>Statutory planning processes and legal requirements</a:t>
                      </a:r>
                      <a:endParaRPr lang="en-GB" sz="2500" b="1" i="1" u="none" strike="noStrike" dirty="0">
                        <a:solidFill>
                          <a:srgbClr val="EC6D51"/>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v"/>
                      </a:pPr>
                      <a:r>
                        <a:rPr lang="en-GB" sz="1600" b="1" i="1" u="none" strike="noStrike" dirty="0">
                          <a:solidFill>
                            <a:srgbClr val="EC6D51"/>
                          </a:solidFill>
                          <a:effectLst/>
                          <a:latin typeface="Lato"/>
                          <a:ea typeface="Calibri" panose="020F0502020204030204" pitchFamily="34" charset="0"/>
                          <a:cs typeface="Times New Roman" panose="02020603050405020304" pitchFamily="18" charset="0"/>
                        </a:rPr>
                        <a:t>Funding possibilities and career opportunities e.g. Supported Internships</a:t>
                      </a:r>
                      <a:endParaRPr lang="en-GB" sz="2500" b="1" i="1" u="none" strike="noStrike" dirty="0">
                        <a:solidFill>
                          <a:srgbClr val="EC6D51"/>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v"/>
                      </a:pPr>
                      <a:r>
                        <a:rPr lang="en-GB" sz="1600" b="1" i="1" u="none" strike="noStrike" dirty="0">
                          <a:solidFill>
                            <a:srgbClr val="EC6D51"/>
                          </a:solidFill>
                          <a:effectLst/>
                          <a:latin typeface="Lato"/>
                          <a:ea typeface="Calibri" panose="020F0502020204030204" pitchFamily="34" charset="0"/>
                          <a:cs typeface="Times New Roman" panose="02020603050405020304" pitchFamily="18" charset="0"/>
                        </a:rPr>
                        <a:t>Relationships with young people with SEND</a:t>
                      </a:r>
                      <a:endParaRPr lang="en-GB" sz="2500" b="1" i="1" u="none" strike="noStrike" dirty="0">
                        <a:solidFill>
                          <a:srgbClr val="EC6D51"/>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v"/>
                      </a:pPr>
                      <a:r>
                        <a:rPr lang="en-GB" sz="1600" b="1" i="1" u="none" strike="noStrike" dirty="0">
                          <a:solidFill>
                            <a:srgbClr val="EC6D51"/>
                          </a:solidFill>
                          <a:effectLst/>
                          <a:latin typeface="Lato"/>
                          <a:ea typeface="Calibri" panose="020F0502020204030204" pitchFamily="34" charset="0"/>
                          <a:cs typeface="Times New Roman" panose="02020603050405020304" pitchFamily="18" charset="0"/>
                        </a:rPr>
                        <a:t>Relationships with Parents/Carers/Families of young people with SEND</a:t>
                      </a:r>
                      <a:endParaRPr lang="en-GB" sz="2500" b="1" i="1" u="none" strike="noStrike" dirty="0">
                        <a:solidFill>
                          <a:srgbClr val="EC6D51"/>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v"/>
                      </a:pPr>
                      <a:r>
                        <a:rPr lang="en-GB" sz="1600" b="1" i="1" u="none" strike="noStrike" dirty="0">
                          <a:solidFill>
                            <a:srgbClr val="008080"/>
                          </a:solidFill>
                          <a:effectLst/>
                          <a:latin typeface="Lato"/>
                          <a:ea typeface="Calibri" panose="020F0502020204030204" pitchFamily="34" charset="0"/>
                          <a:cs typeface="Times New Roman" panose="02020603050405020304" pitchFamily="18" charset="0"/>
                        </a:rPr>
                        <a:t>Successful engagement with employers</a:t>
                      </a:r>
                      <a:endParaRPr lang="en-GB" sz="2500" b="1" i="1" u="none" strike="noStrike" dirty="0">
                        <a:solidFill>
                          <a:srgbClr val="008080"/>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v"/>
                      </a:pPr>
                      <a:r>
                        <a:rPr lang="en-GB" sz="1600" b="1" i="1" u="none" strike="noStrike" dirty="0">
                          <a:solidFill>
                            <a:srgbClr val="008080"/>
                          </a:solidFill>
                          <a:effectLst/>
                          <a:latin typeface="Lato"/>
                          <a:ea typeface="Calibri" panose="020F0502020204030204" pitchFamily="34" charset="0"/>
                          <a:cs typeface="Times New Roman" panose="02020603050405020304" pitchFamily="18" charset="0"/>
                        </a:rPr>
                        <a:t>Relationships with employers for the purposes of employer encounters and work experience </a:t>
                      </a:r>
                      <a:endParaRPr lang="en-GB" sz="2500" b="1" i="1" u="none" strike="noStrike" dirty="0">
                        <a:solidFill>
                          <a:srgbClr val="008080"/>
                        </a:solidFill>
                        <a:effectLst/>
                        <a:latin typeface="Lato"/>
                      </a:endParaRPr>
                    </a:p>
                    <a:p>
                      <a:pPr marL="347472" indent="-347472" algn="l" fontAlgn="t">
                        <a:lnSpc>
                          <a:spcPct val="107000"/>
                        </a:lnSpc>
                        <a:spcBef>
                          <a:spcPts val="0"/>
                        </a:spcBef>
                        <a:spcAft>
                          <a:spcPts val="800"/>
                        </a:spcAft>
                        <a:buFont typeface="Wingdings" panose="05000000000000000000" pitchFamily="2" charset="2"/>
                        <a:buChar char="v"/>
                      </a:pPr>
                      <a:r>
                        <a:rPr lang="en-GB" sz="1600" b="1" i="1" u="none" strike="noStrike" dirty="0">
                          <a:solidFill>
                            <a:srgbClr val="008080"/>
                          </a:solidFill>
                          <a:effectLst/>
                          <a:latin typeface="Lato"/>
                          <a:ea typeface="Calibri" panose="020F0502020204030204" pitchFamily="34" charset="0"/>
                          <a:cs typeface="Times New Roman" panose="02020603050405020304" pitchFamily="18" charset="0"/>
                        </a:rPr>
                        <a:t>Interface with post school destination providers</a:t>
                      </a:r>
                      <a:endParaRPr lang="en-GB" sz="2500" b="1" i="1" u="none" strike="noStrike" dirty="0">
                        <a:solidFill>
                          <a:srgbClr val="008080"/>
                        </a:solidFill>
                        <a:effectLst/>
                        <a:latin typeface="Lato"/>
                      </a:endParaRPr>
                    </a:p>
                  </a:txBody>
                  <a:tcPr marL="123896" marR="123896" marT="61949" marB="6194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FD5EA"/>
                    </a:solidFill>
                  </a:tcPr>
                </a:tc>
                <a:tc>
                  <a:txBody>
                    <a:bodyPr/>
                    <a:lstStyle/>
                    <a:p>
                      <a:pPr marL="347472" indent="-347472" algn="l" fontAlgn="t">
                        <a:lnSpc>
                          <a:spcPct val="107000"/>
                        </a:lnSpc>
                        <a:spcBef>
                          <a:spcPts val="0"/>
                        </a:spcBef>
                        <a:spcAft>
                          <a:spcPts val="0"/>
                        </a:spcAft>
                        <a:buClrTx/>
                        <a:buSzPts val="1100"/>
                        <a:buFont typeface="Wingdings" panose="05000000000000000000" pitchFamily="2" charset="2"/>
                        <a:buChar char="v"/>
                      </a:pPr>
                      <a:r>
                        <a:rPr lang="en-GB" sz="1600" b="1" i="1" u="none" strike="noStrike" dirty="0">
                          <a:solidFill>
                            <a:srgbClr val="EC6D51"/>
                          </a:solidFill>
                          <a:effectLst/>
                          <a:latin typeface="Lato"/>
                          <a:ea typeface="Calibri" panose="020F0502020204030204" pitchFamily="34" charset="0"/>
                          <a:cs typeface="Times New Roman" panose="02020603050405020304" pitchFamily="18" charset="0"/>
                        </a:rPr>
                        <a:t>SEND expertise and knowledge –relationships with external agencies</a:t>
                      </a:r>
                      <a:endParaRPr lang="en-GB" sz="1600" b="1" i="1" u="none" strike="noStrike" dirty="0">
                        <a:solidFill>
                          <a:srgbClr val="EC6D51"/>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v"/>
                      </a:pPr>
                      <a:r>
                        <a:rPr lang="en-GB" sz="1600" b="1" i="1" u="none" strike="noStrike" dirty="0">
                          <a:solidFill>
                            <a:srgbClr val="008080"/>
                          </a:solidFill>
                          <a:effectLst/>
                          <a:latin typeface="Lato"/>
                          <a:ea typeface="Calibri" panose="020F0502020204030204" pitchFamily="34" charset="0"/>
                          <a:cs typeface="Times New Roman" panose="02020603050405020304" pitchFamily="18" charset="0"/>
                        </a:rPr>
                        <a:t>Careers Landscape and ‘how careers work in schools’</a:t>
                      </a:r>
                      <a:endParaRPr lang="en-GB" sz="2500" b="1" i="1" u="none" strike="noStrike" dirty="0">
                        <a:solidFill>
                          <a:srgbClr val="008080"/>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v"/>
                      </a:pPr>
                      <a:r>
                        <a:rPr lang="en-GB" sz="1600" b="1" i="1" u="none" strike="noStrike" dirty="0">
                          <a:solidFill>
                            <a:srgbClr val="008080"/>
                          </a:solidFill>
                          <a:effectLst/>
                          <a:latin typeface="Lato"/>
                          <a:ea typeface="Calibri" panose="020F0502020204030204" pitchFamily="34" charset="0"/>
                          <a:cs typeface="Times New Roman" panose="02020603050405020304" pitchFamily="18" charset="0"/>
                        </a:rPr>
                        <a:t>Delivery requirements National Careers Strategy</a:t>
                      </a:r>
                      <a:endParaRPr lang="en-GB" sz="2500" b="1" i="1" u="none" strike="noStrike" dirty="0">
                        <a:solidFill>
                          <a:srgbClr val="008080"/>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v"/>
                      </a:pPr>
                      <a:r>
                        <a:rPr lang="en-GB" sz="1600" b="1" i="1" u="none" strike="noStrike" dirty="0">
                          <a:solidFill>
                            <a:srgbClr val="008080"/>
                          </a:solidFill>
                          <a:effectLst/>
                          <a:latin typeface="Lato"/>
                          <a:ea typeface="Calibri" panose="020F0502020204030204" pitchFamily="34" charset="0"/>
                          <a:cs typeface="Times New Roman" panose="02020603050405020304" pitchFamily="18" charset="0"/>
                        </a:rPr>
                        <a:t>Gatsby Benchmarks and their application</a:t>
                      </a:r>
                      <a:endParaRPr lang="en-GB" sz="2500" b="1" i="1" u="none" strike="noStrike" dirty="0">
                        <a:solidFill>
                          <a:srgbClr val="008080"/>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v"/>
                      </a:pPr>
                      <a:r>
                        <a:rPr lang="en-GB" sz="1600" b="1" i="1" u="none" strike="noStrike" dirty="0">
                          <a:solidFill>
                            <a:srgbClr val="008080"/>
                          </a:solidFill>
                          <a:effectLst/>
                          <a:latin typeface="Lato"/>
                          <a:ea typeface="Calibri" panose="020F0502020204030204" pitchFamily="34" charset="0"/>
                          <a:cs typeface="Times New Roman" panose="02020603050405020304" pitchFamily="18" charset="0"/>
                        </a:rPr>
                        <a:t>School Careers strategy and plan – architect</a:t>
                      </a:r>
                      <a:endParaRPr lang="en-GB" sz="2500" b="1" i="1" u="none" strike="noStrike" dirty="0">
                        <a:solidFill>
                          <a:srgbClr val="008080"/>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v"/>
                      </a:pPr>
                      <a:r>
                        <a:rPr lang="en-GB" sz="1600" b="1" i="1" u="none" strike="noStrike" dirty="0">
                          <a:solidFill>
                            <a:srgbClr val="008080"/>
                          </a:solidFill>
                          <a:effectLst/>
                          <a:latin typeface="Lato"/>
                          <a:ea typeface="Calibri" panose="020F0502020204030204" pitchFamily="34" charset="0"/>
                          <a:cs typeface="Times New Roman" panose="02020603050405020304" pitchFamily="18" charset="0"/>
                        </a:rPr>
                        <a:t>Supply of local labour market data</a:t>
                      </a:r>
                      <a:endParaRPr lang="en-GB" sz="2500" b="1" i="1" u="none" strike="noStrike" dirty="0">
                        <a:solidFill>
                          <a:srgbClr val="008080"/>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v"/>
                      </a:pPr>
                      <a:r>
                        <a:rPr lang="en-GB" sz="1600" b="1" i="1" u="none" strike="noStrike" dirty="0">
                          <a:solidFill>
                            <a:srgbClr val="008080"/>
                          </a:solidFill>
                          <a:effectLst/>
                          <a:latin typeface="Lato"/>
                          <a:ea typeface="Calibri" panose="020F0502020204030204" pitchFamily="34" charset="0"/>
                          <a:cs typeface="Times New Roman" panose="02020603050405020304" pitchFamily="18" charset="0"/>
                        </a:rPr>
                        <a:t>Personalised career development plans pupils</a:t>
                      </a:r>
                      <a:endParaRPr lang="en-GB" sz="2500" b="1" i="1" u="none" strike="noStrike" dirty="0">
                        <a:solidFill>
                          <a:srgbClr val="008080"/>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v"/>
                      </a:pPr>
                      <a:r>
                        <a:rPr lang="en-GB" sz="1600" b="1" i="1" u="none" strike="noStrike" dirty="0">
                          <a:solidFill>
                            <a:srgbClr val="008080"/>
                          </a:solidFill>
                          <a:effectLst/>
                          <a:latin typeface="Lato"/>
                          <a:ea typeface="Calibri" panose="020F0502020204030204" pitchFamily="34" charset="0"/>
                          <a:cs typeface="Times New Roman" panose="02020603050405020304" pitchFamily="18" charset="0"/>
                        </a:rPr>
                        <a:t>Integration of careers in the curriculum</a:t>
                      </a:r>
                      <a:endParaRPr lang="en-GB" sz="2500" b="1" i="1" u="none" strike="noStrike" dirty="0">
                        <a:solidFill>
                          <a:srgbClr val="008080"/>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v"/>
                      </a:pPr>
                      <a:r>
                        <a:rPr lang="en-GB" sz="1600" b="1" i="1" u="none" strike="noStrike" dirty="0">
                          <a:solidFill>
                            <a:srgbClr val="008080"/>
                          </a:solidFill>
                          <a:effectLst/>
                          <a:latin typeface="Lato"/>
                          <a:ea typeface="Calibri" panose="020F0502020204030204" pitchFamily="34" charset="0"/>
                          <a:cs typeface="Times New Roman" panose="02020603050405020304" pitchFamily="18" charset="0"/>
                        </a:rPr>
                        <a:t>Facilitation of Careers Advice and Guidance </a:t>
                      </a:r>
                      <a:endParaRPr lang="en-GB" sz="2500" b="1" i="1" u="none" strike="noStrike" dirty="0">
                        <a:solidFill>
                          <a:srgbClr val="008080"/>
                        </a:solidFill>
                        <a:effectLst/>
                        <a:latin typeface="Lato"/>
                      </a:endParaRPr>
                    </a:p>
                    <a:p>
                      <a:pPr marL="347472" indent="-347472" algn="l" fontAlgn="t">
                        <a:lnSpc>
                          <a:spcPct val="107000"/>
                        </a:lnSpc>
                        <a:spcBef>
                          <a:spcPts val="0"/>
                        </a:spcBef>
                        <a:spcAft>
                          <a:spcPts val="800"/>
                        </a:spcAft>
                        <a:buFont typeface="Wingdings" panose="05000000000000000000" pitchFamily="2" charset="2"/>
                        <a:buChar char="v"/>
                      </a:pPr>
                      <a:r>
                        <a:rPr lang="en-GB" sz="1600" b="1" i="1" u="none" strike="noStrike" dirty="0">
                          <a:solidFill>
                            <a:srgbClr val="008080"/>
                          </a:solidFill>
                          <a:effectLst/>
                          <a:latin typeface="Lato"/>
                          <a:ea typeface="Calibri" panose="020F0502020204030204" pitchFamily="34" charset="0"/>
                          <a:cs typeface="Times New Roman" panose="02020603050405020304" pitchFamily="18" charset="0"/>
                        </a:rPr>
                        <a:t>Infrastructure – external relationships with ECs, EAs, Careers Hub, SEND </a:t>
                      </a:r>
                      <a:r>
                        <a:rPr lang="en-GB" sz="1600" b="0" i="1" u="none" strike="noStrike" dirty="0">
                          <a:solidFill>
                            <a:srgbClr val="008080"/>
                          </a:solidFill>
                          <a:effectLst/>
                          <a:latin typeface="Lato"/>
                          <a:ea typeface="Calibri" panose="020F0502020204030204" pitchFamily="34" charset="0"/>
                          <a:cs typeface="Times New Roman" panose="02020603050405020304" pitchFamily="18" charset="0"/>
                        </a:rPr>
                        <a:t>COP</a:t>
                      </a:r>
                      <a:endParaRPr lang="en-GB" sz="2500" b="0" i="1" u="none" strike="noStrike" dirty="0">
                        <a:solidFill>
                          <a:srgbClr val="008080"/>
                        </a:solidFill>
                        <a:effectLst/>
                        <a:latin typeface="Lato"/>
                      </a:endParaRPr>
                    </a:p>
                  </a:txBody>
                  <a:tcPr marL="123896" marR="123896" marT="61949" marB="6194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FD5EA"/>
                    </a:solidFill>
                  </a:tcPr>
                </a:tc>
                <a:tc>
                  <a:txBody>
                    <a:bodyPr/>
                    <a:lstStyle/>
                    <a:p>
                      <a:pPr marL="347472" indent="-347472" algn="l" fontAlgn="t">
                        <a:lnSpc>
                          <a:spcPct val="107000"/>
                        </a:lnSpc>
                        <a:spcBef>
                          <a:spcPts val="0"/>
                        </a:spcBef>
                        <a:spcAft>
                          <a:spcPts val="0"/>
                        </a:spcAft>
                        <a:buClrTx/>
                        <a:buSzPts val="1100"/>
                        <a:buFont typeface="Wingdings" panose="05000000000000000000" pitchFamily="2" charset="2"/>
                        <a:buChar char="ü"/>
                      </a:pPr>
                      <a:r>
                        <a:rPr lang="en-GB" sz="1600" b="0" i="0" u="none" strike="noStrike" dirty="0">
                          <a:solidFill>
                            <a:srgbClr val="EC6D51"/>
                          </a:solidFill>
                          <a:effectLst/>
                          <a:latin typeface="Lato"/>
                          <a:ea typeface="Calibri" panose="020F0502020204030204" pitchFamily="34" charset="0"/>
                          <a:cs typeface="Times New Roman" panose="02020603050405020304" pitchFamily="18" charset="0"/>
                        </a:rPr>
                        <a:t>Careers Landscape and ‘how careers work in schools’</a:t>
                      </a:r>
                      <a:endParaRPr lang="en-GB" sz="1600" b="0" i="0" u="none" strike="noStrike" dirty="0">
                        <a:solidFill>
                          <a:srgbClr val="EC6D51"/>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ü"/>
                      </a:pPr>
                      <a:r>
                        <a:rPr lang="en-GB" sz="1600" b="0" i="0" u="none" strike="noStrike" dirty="0">
                          <a:solidFill>
                            <a:srgbClr val="EC6D51"/>
                          </a:solidFill>
                          <a:effectLst/>
                          <a:latin typeface="Lato"/>
                          <a:ea typeface="Calibri" panose="020F0502020204030204" pitchFamily="34" charset="0"/>
                          <a:cs typeface="Times New Roman" panose="02020603050405020304" pitchFamily="18" charset="0"/>
                        </a:rPr>
                        <a:t>Delivery requirements National Careers Strategy</a:t>
                      </a:r>
                      <a:endParaRPr lang="en-GB" sz="2500" b="0" i="0" u="none" strike="noStrike" dirty="0">
                        <a:solidFill>
                          <a:srgbClr val="EC6D51"/>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ü"/>
                      </a:pPr>
                      <a:r>
                        <a:rPr lang="en-GB" sz="1600" b="0" i="0" u="none" strike="noStrike" dirty="0">
                          <a:solidFill>
                            <a:srgbClr val="EC6D51"/>
                          </a:solidFill>
                          <a:effectLst/>
                          <a:latin typeface="Lato"/>
                          <a:ea typeface="Calibri" panose="020F0502020204030204" pitchFamily="34" charset="0"/>
                          <a:cs typeface="Times New Roman" panose="02020603050405020304" pitchFamily="18" charset="0"/>
                        </a:rPr>
                        <a:t>Gatsby Benchmarks and their application</a:t>
                      </a:r>
                      <a:endParaRPr lang="en-GB" sz="2500" b="0" i="0" u="none" strike="noStrike" dirty="0">
                        <a:solidFill>
                          <a:srgbClr val="EC6D51"/>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ü"/>
                      </a:pPr>
                      <a:r>
                        <a:rPr lang="en-GB" sz="1600" b="0" i="0" u="none" strike="noStrike" dirty="0">
                          <a:solidFill>
                            <a:srgbClr val="EC6D51"/>
                          </a:solidFill>
                          <a:effectLst/>
                          <a:latin typeface="Lato"/>
                          <a:ea typeface="Calibri" panose="020F0502020204030204" pitchFamily="34" charset="0"/>
                          <a:cs typeface="Times New Roman" panose="02020603050405020304" pitchFamily="18" charset="0"/>
                        </a:rPr>
                        <a:t>School Careers strategy and plan – architect</a:t>
                      </a:r>
                      <a:endParaRPr lang="en-GB" sz="2500" b="0" i="0" u="none" strike="noStrike" dirty="0">
                        <a:solidFill>
                          <a:srgbClr val="EC6D51"/>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ü"/>
                      </a:pPr>
                      <a:r>
                        <a:rPr lang="en-GB" sz="1600" b="0" i="0" u="none" strike="noStrike" dirty="0">
                          <a:solidFill>
                            <a:srgbClr val="EC6D51"/>
                          </a:solidFill>
                          <a:effectLst/>
                          <a:latin typeface="Lato"/>
                          <a:ea typeface="Calibri" panose="020F0502020204030204" pitchFamily="34" charset="0"/>
                          <a:cs typeface="Times New Roman" panose="02020603050405020304" pitchFamily="18" charset="0"/>
                        </a:rPr>
                        <a:t>Supply of local labour market data</a:t>
                      </a:r>
                      <a:endParaRPr lang="en-GB" sz="2500" b="0" i="0" u="none" strike="noStrike" dirty="0">
                        <a:solidFill>
                          <a:srgbClr val="EC6D51"/>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ü"/>
                      </a:pPr>
                      <a:r>
                        <a:rPr lang="en-GB" sz="1600" b="0" i="0" u="none" strike="noStrike" dirty="0">
                          <a:solidFill>
                            <a:srgbClr val="EC6D51"/>
                          </a:solidFill>
                          <a:effectLst/>
                          <a:latin typeface="Lato"/>
                          <a:ea typeface="Calibri" panose="020F0502020204030204" pitchFamily="34" charset="0"/>
                          <a:cs typeface="Times New Roman" panose="02020603050405020304" pitchFamily="18" charset="0"/>
                        </a:rPr>
                        <a:t>Personalised career development plans pupils</a:t>
                      </a:r>
                      <a:endParaRPr lang="en-GB" sz="2500" b="0" i="0" u="none" strike="noStrike" dirty="0">
                        <a:solidFill>
                          <a:srgbClr val="EC6D51"/>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ü"/>
                      </a:pPr>
                      <a:r>
                        <a:rPr lang="en-GB" sz="1600" b="0" i="0" u="none" strike="noStrike" dirty="0">
                          <a:solidFill>
                            <a:srgbClr val="EC6D51"/>
                          </a:solidFill>
                          <a:effectLst/>
                          <a:latin typeface="Lato"/>
                          <a:ea typeface="Calibri" panose="020F0502020204030204" pitchFamily="34" charset="0"/>
                          <a:cs typeface="Times New Roman" panose="02020603050405020304" pitchFamily="18" charset="0"/>
                        </a:rPr>
                        <a:t>Integration of careers in the curriculum</a:t>
                      </a:r>
                      <a:endParaRPr lang="en-GB" sz="2500" b="0" i="0" u="none" strike="noStrike" dirty="0">
                        <a:solidFill>
                          <a:srgbClr val="EC6D51"/>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ü"/>
                      </a:pPr>
                      <a:r>
                        <a:rPr lang="en-GB" sz="1600" b="0" i="0" u="none" strike="noStrike" dirty="0">
                          <a:solidFill>
                            <a:srgbClr val="EC6D51"/>
                          </a:solidFill>
                          <a:effectLst/>
                          <a:latin typeface="Lato"/>
                          <a:ea typeface="Calibri" panose="020F0502020204030204" pitchFamily="34" charset="0"/>
                          <a:cs typeface="Times New Roman" panose="02020603050405020304" pitchFamily="18" charset="0"/>
                        </a:rPr>
                        <a:t>Successful engagement with employers</a:t>
                      </a:r>
                      <a:endParaRPr lang="en-GB" sz="2500" b="0" i="0" u="none" strike="noStrike" dirty="0">
                        <a:solidFill>
                          <a:srgbClr val="EC6D51"/>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ü"/>
                      </a:pPr>
                      <a:r>
                        <a:rPr lang="en-GB" sz="1600" b="0" i="0" u="none" strike="noStrike" dirty="0">
                          <a:solidFill>
                            <a:srgbClr val="EC6D51"/>
                          </a:solidFill>
                          <a:effectLst/>
                          <a:latin typeface="Lato"/>
                          <a:ea typeface="Calibri" panose="020F0502020204030204" pitchFamily="34" charset="0"/>
                          <a:cs typeface="Times New Roman" panose="02020603050405020304" pitchFamily="18" charset="0"/>
                        </a:rPr>
                        <a:t>Relationships with employers for the purposes of employer encounters and work experience </a:t>
                      </a:r>
                      <a:endParaRPr lang="en-GB" sz="2500" b="0" i="0" u="none" strike="noStrike" dirty="0">
                        <a:solidFill>
                          <a:srgbClr val="EC6D51"/>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ü"/>
                      </a:pPr>
                      <a:r>
                        <a:rPr lang="en-GB" sz="1600" b="0" i="0" u="none" strike="noStrike" dirty="0">
                          <a:solidFill>
                            <a:srgbClr val="EC6D51"/>
                          </a:solidFill>
                          <a:effectLst/>
                          <a:latin typeface="Lato"/>
                          <a:ea typeface="Calibri" panose="020F0502020204030204" pitchFamily="34" charset="0"/>
                          <a:cs typeface="Times New Roman" panose="02020603050405020304" pitchFamily="18" charset="0"/>
                        </a:rPr>
                        <a:t>Interface with post school destination providers</a:t>
                      </a:r>
                      <a:endParaRPr lang="en-GB" sz="2500" b="0" i="0" u="none" strike="noStrike" dirty="0">
                        <a:solidFill>
                          <a:srgbClr val="EC6D51"/>
                        </a:solidFill>
                        <a:effectLst/>
                        <a:latin typeface="Lato"/>
                      </a:endParaRPr>
                    </a:p>
                    <a:p>
                      <a:pPr marL="347472" indent="-347472" algn="l" fontAlgn="t">
                        <a:lnSpc>
                          <a:spcPct val="107000"/>
                        </a:lnSpc>
                        <a:spcBef>
                          <a:spcPts val="0"/>
                        </a:spcBef>
                        <a:spcAft>
                          <a:spcPts val="0"/>
                        </a:spcAft>
                        <a:buFont typeface="Wingdings" panose="05000000000000000000" pitchFamily="2" charset="2"/>
                        <a:buChar char="ü"/>
                      </a:pPr>
                      <a:r>
                        <a:rPr lang="en-GB" sz="1600" b="0" i="0" u="none" strike="noStrike" dirty="0">
                          <a:solidFill>
                            <a:srgbClr val="EC6D51"/>
                          </a:solidFill>
                          <a:effectLst/>
                          <a:latin typeface="Lato"/>
                          <a:ea typeface="Calibri" panose="020F0502020204030204" pitchFamily="34" charset="0"/>
                          <a:cs typeface="Times New Roman" panose="02020603050405020304" pitchFamily="18" charset="0"/>
                        </a:rPr>
                        <a:t>Facilitation of Careers Advice and Guidance </a:t>
                      </a:r>
                      <a:endParaRPr lang="en-GB" sz="2500" b="0" i="0" u="none" strike="noStrike" dirty="0">
                        <a:solidFill>
                          <a:srgbClr val="EC6D51"/>
                        </a:solidFill>
                        <a:effectLst/>
                        <a:latin typeface="Lato"/>
                      </a:endParaRPr>
                    </a:p>
                    <a:p>
                      <a:pPr marL="347472" indent="-347472" algn="l" fontAlgn="t">
                        <a:lnSpc>
                          <a:spcPct val="107000"/>
                        </a:lnSpc>
                        <a:spcBef>
                          <a:spcPts val="0"/>
                        </a:spcBef>
                        <a:spcAft>
                          <a:spcPts val="800"/>
                        </a:spcAft>
                        <a:buFont typeface="Wingdings" panose="05000000000000000000" pitchFamily="2" charset="2"/>
                        <a:buChar char="ü"/>
                      </a:pPr>
                      <a:r>
                        <a:rPr lang="en-GB" sz="1600" b="0" i="0" u="none" strike="noStrike" dirty="0">
                          <a:solidFill>
                            <a:srgbClr val="EC6D51"/>
                          </a:solidFill>
                          <a:effectLst/>
                          <a:latin typeface="Lato"/>
                          <a:ea typeface="Calibri" panose="020F0502020204030204" pitchFamily="34" charset="0"/>
                          <a:cs typeface="Times New Roman" panose="02020603050405020304" pitchFamily="18" charset="0"/>
                        </a:rPr>
                        <a:t>Infrastructure – external relationships with ECs, EAs, Careers Hub, SEND COP</a:t>
                      </a:r>
                      <a:endParaRPr lang="en-GB" sz="2500" b="0" i="0" u="none" strike="noStrike" dirty="0">
                        <a:solidFill>
                          <a:srgbClr val="EC6D51"/>
                        </a:solidFill>
                        <a:effectLst/>
                        <a:latin typeface="Lato"/>
                      </a:endParaRPr>
                    </a:p>
                  </a:txBody>
                  <a:tcPr marL="123896" marR="123896" marT="61949" marB="6194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187178840"/>
                  </a:ext>
                </a:extLst>
              </a:tr>
            </a:tbl>
          </a:graphicData>
        </a:graphic>
      </p:graphicFrame>
    </p:spTree>
    <p:extLst>
      <p:ext uri="{BB962C8B-B14F-4D97-AF65-F5344CB8AC3E}">
        <p14:creationId xmlns:p14="http://schemas.microsoft.com/office/powerpoint/2010/main" val="563923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E35BAC-1765-ED4A-904E-2C5F4676A631}"/>
              </a:ext>
            </a:extLst>
          </p:cNvPr>
          <p:cNvSpPr/>
          <p:nvPr/>
        </p:nvSpPr>
        <p:spPr>
          <a:xfrm>
            <a:off x="-165445" y="6345"/>
            <a:ext cx="16398884" cy="911861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887"/>
            <a:endParaRPr lang="en-US" sz="1796" dirty="0">
              <a:solidFill>
                <a:srgbClr val="FEFFFE"/>
              </a:solidFill>
              <a:latin typeface="Calibri"/>
            </a:endParaRPr>
          </a:p>
        </p:txBody>
      </p:sp>
      <p:sp>
        <p:nvSpPr>
          <p:cNvPr id="9" name="TextBox 8">
            <a:extLst>
              <a:ext uri="{FF2B5EF4-FFF2-40B4-BE49-F238E27FC236}">
                <a16:creationId xmlns:a16="http://schemas.microsoft.com/office/drawing/2014/main" id="{06CA6B2E-1505-8F44-933F-B96691024AA9}"/>
              </a:ext>
            </a:extLst>
          </p:cNvPr>
          <p:cNvSpPr txBox="1"/>
          <p:nvPr/>
        </p:nvSpPr>
        <p:spPr>
          <a:xfrm>
            <a:off x="660401" y="913130"/>
            <a:ext cx="8001000" cy="7439794"/>
          </a:xfrm>
          <a:prstGeom prst="rect">
            <a:avLst/>
          </a:prstGeom>
          <a:noFill/>
        </p:spPr>
        <p:txBody>
          <a:bodyPr wrap="square" rtlCol="0">
            <a:spAutoFit/>
          </a:bodyPr>
          <a:lstStyle/>
          <a:p>
            <a:r>
              <a:rPr lang="en-GB" sz="7590" b="1" spc="-11" dirty="0">
                <a:solidFill>
                  <a:srgbClr val="FEFFFE"/>
                </a:solidFill>
                <a:cs typeface="Lato-Heavy"/>
              </a:rPr>
              <a:t>Breakout Room</a:t>
            </a:r>
          </a:p>
          <a:p>
            <a:br>
              <a:rPr lang="en-GB" sz="3595" b="1" spc="-11" dirty="0">
                <a:solidFill>
                  <a:srgbClr val="FEFFFE"/>
                </a:solidFill>
                <a:latin typeface="Lato-Heavy"/>
                <a:cs typeface="Lato-Heavy"/>
              </a:rPr>
            </a:br>
            <a:r>
              <a:rPr lang="en-GB" sz="2663" b="1" spc="-11" dirty="0">
                <a:solidFill>
                  <a:schemeClr val="bg1"/>
                </a:solidFill>
                <a:latin typeface="Lato-Heavy"/>
                <a:cs typeface="Lato-Heavy"/>
              </a:rPr>
              <a:t>Careers Leaders and SENCOs discuss what are the top three things they need from each other and how they could organise to work together, what would a successful model look like that would contribute to improved career outcomes?</a:t>
            </a:r>
            <a:endParaRPr lang="en-GB" sz="2663" b="1" dirty="0">
              <a:solidFill>
                <a:schemeClr val="bg1"/>
              </a:solidFill>
            </a:endParaRPr>
          </a:p>
          <a:p>
            <a:endParaRPr lang="en-GB" sz="2663" b="1" dirty="0">
              <a:solidFill>
                <a:schemeClr val="bg1"/>
              </a:solidFill>
            </a:endParaRPr>
          </a:p>
          <a:p>
            <a:r>
              <a:rPr lang="en-GB" sz="2663" b="1" dirty="0">
                <a:solidFill>
                  <a:schemeClr val="bg1"/>
                </a:solidFill>
              </a:rPr>
              <a:t>10 minutes discussion </a:t>
            </a:r>
          </a:p>
          <a:p>
            <a:endParaRPr lang="en-GB" sz="2663" b="1" dirty="0">
              <a:solidFill>
                <a:schemeClr val="bg1"/>
              </a:solidFill>
            </a:endParaRPr>
          </a:p>
          <a:p>
            <a:r>
              <a:rPr lang="en-GB" sz="2663" b="1" dirty="0">
                <a:solidFill>
                  <a:schemeClr val="bg1"/>
                </a:solidFill>
              </a:rPr>
              <a:t>5 minutes feedback on your top 3 ideas</a:t>
            </a:r>
          </a:p>
          <a:p>
            <a:pPr marL="10241" marR="4097" defTabSz="1215850">
              <a:lnSpc>
                <a:spcPct val="118200"/>
              </a:lnSpc>
              <a:spcBef>
                <a:spcPts val="77"/>
              </a:spcBef>
              <a:tabLst>
                <a:tab pos="186883" algn="l"/>
              </a:tabLst>
            </a:pPr>
            <a:endParaRPr lang="en-GB" sz="3595" b="1" spc="-11" dirty="0">
              <a:solidFill>
                <a:srgbClr val="FEFFFE"/>
              </a:solidFill>
              <a:latin typeface="Lato-Heavy"/>
              <a:cs typeface="Lato-Heavy"/>
            </a:endParaRPr>
          </a:p>
          <a:p>
            <a:pPr marL="10241" marR="4097" defTabSz="1215850">
              <a:lnSpc>
                <a:spcPct val="118200"/>
              </a:lnSpc>
              <a:spcBef>
                <a:spcPts val="77"/>
              </a:spcBef>
              <a:tabLst>
                <a:tab pos="186883" algn="l"/>
              </a:tabLst>
            </a:pPr>
            <a:endParaRPr lang="en-GB" sz="3595" b="1" spc="-11" dirty="0">
              <a:solidFill>
                <a:srgbClr val="FEFFFE"/>
              </a:solidFill>
              <a:latin typeface="Lato-Heavy"/>
              <a:cs typeface="Lato-Heavy"/>
            </a:endParaRPr>
          </a:p>
          <a:p>
            <a:pPr marL="10241" marR="4097" defTabSz="1215850">
              <a:lnSpc>
                <a:spcPct val="118200"/>
              </a:lnSpc>
              <a:spcBef>
                <a:spcPts val="77"/>
              </a:spcBef>
              <a:tabLst>
                <a:tab pos="186883" algn="l"/>
              </a:tabLst>
            </a:pPr>
            <a:endParaRPr lang="en-GB" sz="3595" b="1" spc="-11" dirty="0">
              <a:solidFill>
                <a:srgbClr val="FEFFFE"/>
              </a:solidFill>
              <a:latin typeface="Lato-Heavy"/>
              <a:cs typeface="Lato-Heavy"/>
            </a:endParaRPr>
          </a:p>
        </p:txBody>
      </p:sp>
      <p:pic>
        <p:nvPicPr>
          <p:cNvPr id="6" name="Picture 5">
            <a:extLst>
              <a:ext uri="{FF2B5EF4-FFF2-40B4-BE49-F238E27FC236}">
                <a16:creationId xmlns:a16="http://schemas.microsoft.com/office/drawing/2014/main" id="{1B6E46C3-5DC3-084D-B6FE-9C3EB037D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78498" y="913131"/>
            <a:ext cx="1996758" cy="808293"/>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62BC0BAF-AFA3-A047-BB4E-B5B1A04AF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568" y="4760729"/>
            <a:ext cx="3652520" cy="3652520"/>
          </a:xfrm>
          <a:prstGeom prst="rect">
            <a:avLst/>
          </a:prstGeom>
        </p:spPr>
      </p:pic>
      <p:pic>
        <p:nvPicPr>
          <p:cNvPr id="5" name="Picture 4" descr="A close up of a clock&#10;&#10;Description automatically generated">
            <a:extLst>
              <a:ext uri="{FF2B5EF4-FFF2-40B4-BE49-F238E27FC236}">
                <a16:creationId xmlns:a16="http://schemas.microsoft.com/office/drawing/2014/main" id="{7A2ED94C-E9BA-CF49-A494-F3FF6DB3A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34800" y="3001316"/>
            <a:ext cx="2140455" cy="2140455"/>
          </a:xfrm>
          <a:prstGeom prst="rect">
            <a:avLst/>
          </a:prstGeom>
        </p:spPr>
      </p:pic>
    </p:spTree>
    <p:extLst>
      <p:ext uri="{BB962C8B-B14F-4D97-AF65-F5344CB8AC3E}">
        <p14:creationId xmlns:p14="http://schemas.microsoft.com/office/powerpoint/2010/main" val="2339101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E35BAC-1765-ED4A-904E-2C5F4676A631}"/>
              </a:ext>
            </a:extLst>
          </p:cNvPr>
          <p:cNvSpPr/>
          <p:nvPr/>
        </p:nvSpPr>
        <p:spPr>
          <a:xfrm>
            <a:off x="11289" y="2"/>
            <a:ext cx="16233422" cy="9131299"/>
          </a:xfrm>
          <a:prstGeom prst="rect">
            <a:avLst/>
          </a:prstGeom>
          <a:solidFill>
            <a:srgbClr val="EC6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43"/>
            <a:r>
              <a:rPr lang="en-US" sz="4400" b="1" dirty="0">
                <a:solidFill>
                  <a:srgbClr val="FEFFFE"/>
                </a:solidFill>
                <a:latin typeface="Calibri"/>
              </a:rPr>
              <a:t>Barriers to Optimum Career Outcomes for young people with SEND in mainstream – case studies</a:t>
            </a:r>
          </a:p>
          <a:p>
            <a:pPr algn="ctr" defTabSz="913143"/>
            <a:r>
              <a:rPr lang="en-US" sz="4400" b="1" dirty="0">
                <a:solidFill>
                  <a:srgbClr val="FEFFFE"/>
                </a:solidFill>
                <a:latin typeface="Calibri"/>
              </a:rPr>
              <a:t>Looked after children – VSLAC Oxfordshire</a:t>
            </a:r>
          </a:p>
          <a:p>
            <a:pPr algn="ctr" defTabSz="913143"/>
            <a:r>
              <a:rPr lang="en-US" sz="4400" b="1" dirty="0">
                <a:solidFill>
                  <a:srgbClr val="FEFFFE"/>
                </a:solidFill>
                <a:latin typeface="Calibri"/>
              </a:rPr>
              <a:t>Billy – </a:t>
            </a:r>
            <a:r>
              <a:rPr lang="en-US" sz="4400" b="1" dirty="0" err="1">
                <a:solidFill>
                  <a:srgbClr val="FEFFFE"/>
                </a:solidFill>
                <a:latin typeface="Calibri"/>
              </a:rPr>
              <a:t>Realising</a:t>
            </a:r>
            <a:r>
              <a:rPr lang="en-US" sz="4400" b="1" dirty="0">
                <a:solidFill>
                  <a:srgbClr val="FEFFFE"/>
                </a:solidFill>
                <a:latin typeface="Calibri"/>
              </a:rPr>
              <a:t> Potential AP</a:t>
            </a:r>
          </a:p>
          <a:p>
            <a:pPr algn="ctr" defTabSz="913143"/>
            <a:r>
              <a:rPr lang="en-US" sz="4400" b="1" dirty="0">
                <a:solidFill>
                  <a:srgbClr val="FEFFFE"/>
                </a:solidFill>
                <a:latin typeface="Calibri"/>
              </a:rPr>
              <a:t>  </a:t>
            </a:r>
            <a:endParaRPr lang="en-US" sz="4400" b="1" dirty="0">
              <a:solidFill>
                <a:schemeClr val="bg1"/>
              </a:solidFill>
              <a:latin typeface="Calibri"/>
            </a:endParaRPr>
          </a:p>
        </p:txBody>
      </p:sp>
      <p:pic>
        <p:nvPicPr>
          <p:cNvPr id="6" name="Picture 5">
            <a:extLst>
              <a:ext uri="{FF2B5EF4-FFF2-40B4-BE49-F238E27FC236}">
                <a16:creationId xmlns:a16="http://schemas.microsoft.com/office/drawing/2014/main" id="{1B6E46C3-5DC3-084D-B6FE-9C3EB037D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85800" y="908050"/>
            <a:ext cx="1999534" cy="809417"/>
          </a:xfrm>
          <a:prstGeom prst="rect">
            <a:avLst/>
          </a:prstGeom>
        </p:spPr>
      </p:pic>
    </p:spTree>
    <p:extLst>
      <p:ext uri="{BB962C8B-B14F-4D97-AF65-F5344CB8AC3E}">
        <p14:creationId xmlns:p14="http://schemas.microsoft.com/office/powerpoint/2010/main" val="2921692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476" y="511230"/>
            <a:ext cx="12151665" cy="992458"/>
          </a:xfrm>
        </p:spPr>
        <p:txBody>
          <a:bodyPr>
            <a:normAutofit/>
          </a:bodyPr>
          <a:lstStyle/>
          <a:p>
            <a:r>
              <a:rPr lang="en-GB" sz="5326" b="1" dirty="0">
                <a:latin typeface="+mn-lt"/>
              </a:rPr>
              <a:t>Why might children come into care?</a:t>
            </a:r>
          </a:p>
        </p:txBody>
      </p:sp>
      <p:sp>
        <p:nvSpPr>
          <p:cNvPr id="5" name="TextBox 4"/>
          <p:cNvSpPr txBox="1"/>
          <p:nvPr/>
        </p:nvSpPr>
        <p:spPr>
          <a:xfrm rot="21087708">
            <a:off x="2476713" y="2726743"/>
            <a:ext cx="1917546" cy="46121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217524"/>
            <a:r>
              <a:rPr lang="en-GB" sz="2397" dirty="0">
                <a:solidFill>
                  <a:prstClr val="black"/>
                </a:solidFill>
                <a:latin typeface="Calibri" panose="020F0502020204030204"/>
              </a:rPr>
              <a:t>Neglect</a:t>
            </a:r>
          </a:p>
        </p:txBody>
      </p:sp>
      <p:sp>
        <p:nvSpPr>
          <p:cNvPr id="6" name="TextBox 5"/>
          <p:cNvSpPr txBox="1"/>
          <p:nvPr/>
        </p:nvSpPr>
        <p:spPr>
          <a:xfrm>
            <a:off x="8200128" y="2099549"/>
            <a:ext cx="5560884" cy="46121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217524"/>
            <a:r>
              <a:rPr lang="en-GB" sz="2397" dirty="0">
                <a:solidFill>
                  <a:prstClr val="black"/>
                </a:solidFill>
                <a:latin typeface="Calibri" panose="020F0502020204030204"/>
              </a:rPr>
              <a:t>Abuse- physical, sexual, emotional</a:t>
            </a:r>
          </a:p>
        </p:txBody>
      </p:sp>
      <p:sp>
        <p:nvSpPr>
          <p:cNvPr id="7" name="TextBox 6"/>
          <p:cNvSpPr txBox="1"/>
          <p:nvPr/>
        </p:nvSpPr>
        <p:spPr>
          <a:xfrm rot="21376872">
            <a:off x="1251774" y="4672966"/>
            <a:ext cx="5863597" cy="46121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217524"/>
            <a:r>
              <a:rPr lang="en-GB" sz="2397" dirty="0">
                <a:solidFill>
                  <a:prstClr val="black"/>
                </a:solidFill>
                <a:latin typeface="Calibri" panose="020F0502020204030204"/>
              </a:rPr>
              <a:t>Unaccompanied asylum seeking child</a:t>
            </a:r>
          </a:p>
        </p:txBody>
      </p:sp>
      <p:sp>
        <p:nvSpPr>
          <p:cNvPr id="9" name="TextBox 8"/>
          <p:cNvSpPr txBox="1"/>
          <p:nvPr/>
        </p:nvSpPr>
        <p:spPr>
          <a:xfrm>
            <a:off x="10908442" y="3734455"/>
            <a:ext cx="3601229" cy="119898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217524"/>
            <a:r>
              <a:rPr lang="en-GB" sz="2397" dirty="0">
                <a:solidFill>
                  <a:prstClr val="black"/>
                </a:solidFill>
                <a:latin typeface="Calibri" panose="020F0502020204030204"/>
              </a:rPr>
              <a:t>Child has severe disability or other needs that parents cannot meet</a:t>
            </a:r>
          </a:p>
        </p:txBody>
      </p:sp>
      <p:sp>
        <p:nvSpPr>
          <p:cNvPr id="10" name="TextBox 9"/>
          <p:cNvSpPr txBox="1"/>
          <p:nvPr/>
        </p:nvSpPr>
        <p:spPr>
          <a:xfrm rot="154076">
            <a:off x="7106490" y="2716620"/>
            <a:ext cx="6677260" cy="8300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217524"/>
            <a:r>
              <a:rPr lang="en-GB" sz="2397" dirty="0">
                <a:solidFill>
                  <a:prstClr val="black"/>
                </a:solidFill>
                <a:latin typeface="Calibri" panose="020F0502020204030204"/>
              </a:rPr>
              <a:t>Parents lack capacity- through illness, substance misuse or other reasons</a:t>
            </a:r>
          </a:p>
        </p:txBody>
      </p:sp>
      <p:sp>
        <p:nvSpPr>
          <p:cNvPr id="11" name="TextBox 10"/>
          <p:cNvSpPr txBox="1"/>
          <p:nvPr/>
        </p:nvSpPr>
        <p:spPr>
          <a:xfrm rot="21195147">
            <a:off x="7371486" y="3714088"/>
            <a:ext cx="2109301" cy="15678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217524"/>
            <a:r>
              <a:rPr lang="en-GB" sz="2397" dirty="0">
                <a:solidFill>
                  <a:prstClr val="black"/>
                </a:solidFill>
                <a:latin typeface="Calibri" panose="020F0502020204030204"/>
              </a:rPr>
              <a:t>Parent(s) in prison, parental abandonment</a:t>
            </a:r>
          </a:p>
        </p:txBody>
      </p:sp>
      <p:sp>
        <p:nvSpPr>
          <p:cNvPr id="12" name="TextBox 11"/>
          <p:cNvSpPr txBox="1"/>
          <p:nvPr/>
        </p:nvSpPr>
        <p:spPr>
          <a:xfrm rot="21336646">
            <a:off x="2383753" y="1911902"/>
            <a:ext cx="3222365" cy="46121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217524"/>
            <a:r>
              <a:rPr lang="en-GB" sz="2397" dirty="0">
                <a:solidFill>
                  <a:prstClr val="black"/>
                </a:solidFill>
                <a:latin typeface="Calibri" panose="020F0502020204030204"/>
              </a:rPr>
              <a:t>Homelessness</a:t>
            </a:r>
          </a:p>
        </p:txBody>
      </p:sp>
      <p:sp>
        <p:nvSpPr>
          <p:cNvPr id="13" name="TextBox 12"/>
          <p:cNvSpPr txBox="1"/>
          <p:nvPr/>
        </p:nvSpPr>
        <p:spPr>
          <a:xfrm>
            <a:off x="1418683" y="3467679"/>
            <a:ext cx="5373413" cy="8300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217524"/>
            <a:r>
              <a:rPr lang="en-GB" sz="2397" dirty="0">
                <a:solidFill>
                  <a:prstClr val="black"/>
                </a:solidFill>
                <a:latin typeface="Calibri" panose="020F0502020204030204"/>
              </a:rPr>
              <a:t>Family under severe stress, relationships breakdown</a:t>
            </a:r>
          </a:p>
        </p:txBody>
      </p:sp>
      <p:sp>
        <p:nvSpPr>
          <p:cNvPr id="14" name="TextBox 13"/>
          <p:cNvSpPr txBox="1"/>
          <p:nvPr/>
        </p:nvSpPr>
        <p:spPr>
          <a:xfrm>
            <a:off x="2641600" y="5475357"/>
            <a:ext cx="10215743" cy="8300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217524"/>
            <a:r>
              <a:rPr lang="en-GB" sz="2397" dirty="0">
                <a:solidFill>
                  <a:prstClr val="black"/>
                </a:solidFill>
                <a:latin typeface="Calibri" panose="020F0502020204030204"/>
              </a:rPr>
              <a:t>Child at risk of sexual exploitation, criminality etc and parents unable to safeguard adequately</a:t>
            </a:r>
          </a:p>
        </p:txBody>
      </p:sp>
      <p:sp>
        <p:nvSpPr>
          <p:cNvPr id="8" name="TextBox 7"/>
          <p:cNvSpPr txBox="1"/>
          <p:nvPr/>
        </p:nvSpPr>
        <p:spPr>
          <a:xfrm>
            <a:off x="4582472" y="2488123"/>
            <a:ext cx="2417586" cy="46121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1217524"/>
            <a:r>
              <a:rPr lang="en-GB" sz="2397" dirty="0">
                <a:solidFill>
                  <a:prstClr val="black"/>
                </a:solidFill>
                <a:latin typeface="Calibri" panose="020F0502020204030204"/>
              </a:rPr>
              <a:t>Death of parents</a:t>
            </a:r>
          </a:p>
        </p:txBody>
      </p:sp>
      <p:pic>
        <p:nvPicPr>
          <p:cNvPr id="18" name="Picture 17">
            <a:extLst>
              <a:ext uri="{FF2B5EF4-FFF2-40B4-BE49-F238E27FC236}">
                <a16:creationId xmlns:a16="http://schemas.microsoft.com/office/drawing/2014/main" id="{4024B0FC-759A-45B3-8328-90F9C24958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616220" y="687025"/>
            <a:ext cx="1995308" cy="809417"/>
          </a:xfrm>
          <a:prstGeom prst="rect">
            <a:avLst/>
          </a:prstGeom>
        </p:spPr>
      </p:pic>
    </p:spTree>
    <p:extLst>
      <p:ext uri="{BB962C8B-B14F-4D97-AF65-F5344CB8AC3E}">
        <p14:creationId xmlns:p14="http://schemas.microsoft.com/office/powerpoint/2010/main" val="2021152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276" y="323923"/>
            <a:ext cx="13809545" cy="1353253"/>
          </a:xfrm>
        </p:spPr>
        <p:txBody>
          <a:bodyPr>
            <a:normAutofit/>
          </a:bodyPr>
          <a:lstStyle/>
          <a:p>
            <a:r>
              <a:rPr lang="en-GB" b="1" dirty="0">
                <a:latin typeface="+mn-lt"/>
              </a:rPr>
              <a:t>How might traumatised children present in school?</a:t>
            </a:r>
          </a:p>
        </p:txBody>
      </p:sp>
      <p:sp>
        <p:nvSpPr>
          <p:cNvPr id="3" name="TextBox 2"/>
          <p:cNvSpPr txBox="1"/>
          <p:nvPr/>
        </p:nvSpPr>
        <p:spPr>
          <a:xfrm>
            <a:off x="2071626" y="1677177"/>
            <a:ext cx="13231099" cy="5952270"/>
          </a:xfrm>
          <a:prstGeom prst="rect">
            <a:avLst/>
          </a:prstGeom>
          <a:noFill/>
        </p:spPr>
        <p:txBody>
          <a:bodyPr wrap="square" rtlCol="0">
            <a:spAutoFit/>
          </a:bodyPr>
          <a:lstStyle/>
          <a:p>
            <a:pPr marL="380476" indent="-380476" defTabSz="1217524">
              <a:buFont typeface="Arial" panose="020B0604020202020204" pitchFamily="34" charset="0"/>
              <a:buChar char="•"/>
            </a:pPr>
            <a:r>
              <a:rPr lang="en-GB" sz="2929" dirty="0">
                <a:solidFill>
                  <a:srgbClr val="009999"/>
                </a:solidFill>
                <a:latin typeface="Calibri" panose="020F0502020204030204"/>
              </a:rPr>
              <a:t>May experience flashbacks and intrusive thoughts</a:t>
            </a:r>
          </a:p>
          <a:p>
            <a:pPr marL="380476" indent="-380476" defTabSz="1217524">
              <a:buFont typeface="Arial" panose="020B0604020202020204" pitchFamily="34" charset="0"/>
              <a:buChar char="•"/>
            </a:pPr>
            <a:r>
              <a:rPr lang="en-GB" sz="2929" dirty="0">
                <a:solidFill>
                  <a:srgbClr val="009999"/>
                </a:solidFill>
                <a:latin typeface="Calibri" panose="020F0502020204030204"/>
              </a:rPr>
              <a:t>Anxious</a:t>
            </a:r>
          </a:p>
          <a:p>
            <a:pPr marL="380476" indent="-380476" defTabSz="1217524">
              <a:buFont typeface="Arial" panose="020B0604020202020204" pitchFamily="34" charset="0"/>
              <a:buChar char="•"/>
            </a:pPr>
            <a:r>
              <a:rPr lang="en-GB" sz="2929" dirty="0">
                <a:solidFill>
                  <a:srgbClr val="009999"/>
                </a:solidFill>
                <a:latin typeface="Calibri" panose="020F0502020204030204"/>
              </a:rPr>
              <a:t>May have panic attacks</a:t>
            </a:r>
          </a:p>
          <a:p>
            <a:pPr marL="380476" indent="-380476" defTabSz="1217524">
              <a:buFont typeface="Arial" panose="020B0604020202020204" pitchFamily="34" charset="0"/>
              <a:buChar char="•"/>
            </a:pPr>
            <a:r>
              <a:rPr lang="en-GB" sz="2929" dirty="0">
                <a:solidFill>
                  <a:srgbClr val="009999"/>
                </a:solidFill>
                <a:latin typeface="Calibri" panose="020F0502020204030204"/>
              </a:rPr>
              <a:t>Depressed, low self esteem</a:t>
            </a:r>
          </a:p>
          <a:p>
            <a:pPr marL="380476" indent="-380476" defTabSz="1217524">
              <a:buFont typeface="Arial" panose="020B0604020202020204" pitchFamily="34" charset="0"/>
              <a:buChar char="•"/>
            </a:pPr>
            <a:r>
              <a:rPr lang="en-GB" sz="2929" dirty="0">
                <a:solidFill>
                  <a:srgbClr val="009999"/>
                </a:solidFill>
                <a:latin typeface="Calibri" panose="020F0502020204030204"/>
              </a:rPr>
              <a:t>Self harming behaviour Inc. eating disorders</a:t>
            </a:r>
          </a:p>
          <a:p>
            <a:pPr marL="380476" indent="-380476" defTabSz="1217524">
              <a:buFont typeface="Arial" panose="020B0604020202020204" pitchFamily="34" charset="0"/>
              <a:buChar char="•"/>
            </a:pPr>
            <a:r>
              <a:rPr lang="en-GB" sz="2929" dirty="0">
                <a:solidFill>
                  <a:srgbClr val="009999"/>
                </a:solidFill>
                <a:latin typeface="Calibri" panose="020F0502020204030204"/>
              </a:rPr>
              <a:t>May lie or make up stories, or deny behaviour</a:t>
            </a:r>
          </a:p>
          <a:p>
            <a:pPr marL="380476" indent="-380476" defTabSz="1217524">
              <a:buFont typeface="Arial" panose="020B0604020202020204" pitchFamily="34" charset="0"/>
              <a:buChar char="•"/>
            </a:pPr>
            <a:r>
              <a:rPr lang="en-GB" sz="2929" dirty="0">
                <a:solidFill>
                  <a:srgbClr val="009999"/>
                </a:solidFill>
                <a:latin typeface="Calibri" panose="020F0502020204030204"/>
              </a:rPr>
              <a:t>Can be aggressive, both physically and verbally</a:t>
            </a:r>
          </a:p>
          <a:p>
            <a:pPr marL="380476" indent="-380476" defTabSz="1217524">
              <a:buFont typeface="Arial" panose="020B0604020202020204" pitchFamily="34" charset="0"/>
              <a:buChar char="•"/>
            </a:pPr>
            <a:r>
              <a:rPr lang="en-GB" sz="2929" dirty="0">
                <a:solidFill>
                  <a:srgbClr val="009999"/>
                </a:solidFill>
                <a:latin typeface="Calibri" panose="020F0502020204030204"/>
              </a:rPr>
              <a:t>May abuse substances</a:t>
            </a:r>
          </a:p>
          <a:p>
            <a:pPr marL="380476" indent="-380476" defTabSz="1217524">
              <a:buFont typeface="Arial" panose="020B0604020202020204" pitchFamily="34" charset="0"/>
              <a:buChar char="•"/>
            </a:pPr>
            <a:r>
              <a:rPr lang="en-GB" sz="2929" dirty="0">
                <a:solidFill>
                  <a:srgbClr val="009999"/>
                </a:solidFill>
                <a:latin typeface="Calibri" panose="020F0502020204030204"/>
              </a:rPr>
              <a:t>Some may overshare personal information</a:t>
            </a:r>
          </a:p>
          <a:p>
            <a:pPr marL="380476" indent="-380476" defTabSz="1217524">
              <a:buFont typeface="Arial" panose="020B0604020202020204" pitchFamily="34" charset="0"/>
              <a:buChar char="•"/>
            </a:pPr>
            <a:r>
              <a:rPr lang="en-GB" sz="2929" dirty="0">
                <a:solidFill>
                  <a:srgbClr val="009999"/>
                </a:solidFill>
                <a:latin typeface="Calibri" panose="020F0502020204030204"/>
              </a:rPr>
              <a:t>Might run off when fearful or under stress</a:t>
            </a:r>
          </a:p>
          <a:p>
            <a:pPr marL="380476" indent="-380476" defTabSz="1217524">
              <a:buFont typeface="Arial" panose="020B0604020202020204" pitchFamily="34" charset="0"/>
              <a:buChar char="•"/>
            </a:pPr>
            <a:r>
              <a:rPr lang="en-GB" sz="2929" dirty="0">
                <a:solidFill>
                  <a:srgbClr val="009999"/>
                </a:solidFill>
                <a:latin typeface="Calibri" panose="020F0502020204030204"/>
              </a:rPr>
              <a:t>May find it difficult to form relationships</a:t>
            </a:r>
          </a:p>
          <a:p>
            <a:pPr marL="380476" indent="-380476" defTabSz="1217524">
              <a:buFont typeface="Arial" panose="020B0604020202020204" pitchFamily="34" charset="0"/>
              <a:buChar char="•"/>
            </a:pPr>
            <a:r>
              <a:rPr lang="en-GB" sz="2929" dirty="0">
                <a:solidFill>
                  <a:srgbClr val="009999"/>
                </a:solidFill>
                <a:latin typeface="Calibri" panose="020F0502020204030204"/>
              </a:rPr>
              <a:t>Sudden mood changes</a:t>
            </a:r>
          </a:p>
          <a:p>
            <a:pPr marL="380476" indent="-380476" defTabSz="1217524">
              <a:buFont typeface="Arial" panose="020B0604020202020204" pitchFamily="34" charset="0"/>
              <a:buChar char="•"/>
            </a:pPr>
            <a:r>
              <a:rPr lang="en-GB" sz="2929" dirty="0">
                <a:solidFill>
                  <a:srgbClr val="009999"/>
                </a:solidFill>
                <a:latin typeface="Calibri" panose="020F0502020204030204"/>
              </a:rPr>
              <a:t>Acting childlike or ‘babyish</a:t>
            </a:r>
            <a:r>
              <a:rPr lang="en-GB" sz="2929" dirty="0">
                <a:solidFill>
                  <a:prstClr val="black"/>
                </a:solidFill>
                <a:latin typeface="Calibri" panose="020F0502020204030204"/>
              </a:rPr>
              <a:t>’</a:t>
            </a:r>
          </a:p>
        </p:txBody>
      </p:sp>
      <p:sp>
        <p:nvSpPr>
          <p:cNvPr id="6" name="TextBox 5"/>
          <p:cNvSpPr txBox="1"/>
          <p:nvPr/>
        </p:nvSpPr>
        <p:spPr>
          <a:xfrm>
            <a:off x="10901830" y="2523613"/>
            <a:ext cx="3831237" cy="419025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217524"/>
            <a:r>
              <a:rPr lang="en-GB" sz="2663" dirty="0">
                <a:solidFill>
                  <a:prstClr val="black"/>
                </a:solidFill>
                <a:latin typeface="Calibri" panose="020F0502020204030204"/>
              </a:rPr>
              <a:t>When a traumatised child senses a threat (real or perceived) their brain initiates a ‘fight, flight or freeze’ response. During this, the child is not able to access more complex areas of their brain, such as speech, cognition or memory</a:t>
            </a:r>
          </a:p>
        </p:txBody>
      </p:sp>
      <p:sp>
        <p:nvSpPr>
          <p:cNvPr id="4" name="TextBox 3">
            <a:extLst>
              <a:ext uri="{FF2B5EF4-FFF2-40B4-BE49-F238E27FC236}">
                <a16:creationId xmlns:a16="http://schemas.microsoft.com/office/drawing/2014/main" id="{5B9C751C-4846-45C2-98C0-D6ABE6F1E30F}"/>
              </a:ext>
            </a:extLst>
          </p:cNvPr>
          <p:cNvSpPr txBox="1"/>
          <p:nvPr/>
        </p:nvSpPr>
        <p:spPr>
          <a:xfrm>
            <a:off x="812800" y="7728058"/>
            <a:ext cx="14782799" cy="748025"/>
          </a:xfrm>
          <a:prstGeom prst="rect">
            <a:avLst/>
          </a:prstGeom>
          <a:solidFill>
            <a:schemeClr val="bg1"/>
          </a:solidFill>
        </p:spPr>
        <p:txBody>
          <a:bodyPr wrap="square" rtlCol="0">
            <a:spAutoFit/>
          </a:bodyPr>
          <a:lstStyle/>
          <a:p>
            <a:pPr defTabSz="1217524"/>
            <a:r>
              <a:rPr lang="en-GB" sz="4261" b="1" dirty="0">
                <a:solidFill>
                  <a:srgbClr val="44546A"/>
                </a:solidFill>
                <a:latin typeface="Calibri" panose="020F0502020204030204"/>
              </a:rPr>
              <a:t>Think about your observations, how would you react, changes …</a:t>
            </a:r>
          </a:p>
        </p:txBody>
      </p:sp>
    </p:spTree>
    <p:extLst>
      <p:ext uri="{BB962C8B-B14F-4D97-AF65-F5344CB8AC3E}">
        <p14:creationId xmlns:p14="http://schemas.microsoft.com/office/powerpoint/2010/main" val="596639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C0194A-1EDD-49C1-94D6-04C0F8B756B2}"/>
              </a:ext>
            </a:extLst>
          </p:cNvPr>
          <p:cNvSpPr>
            <a:spLocks noGrp="1"/>
          </p:cNvSpPr>
          <p:nvPr>
            <p:ph type="title"/>
          </p:nvPr>
        </p:nvSpPr>
        <p:spPr>
          <a:xfrm>
            <a:off x="931137" y="908050"/>
            <a:ext cx="11616464" cy="762000"/>
          </a:xfrm>
        </p:spPr>
        <p:txBody>
          <a:bodyPr>
            <a:normAutofit fontScale="90000"/>
          </a:bodyPr>
          <a:lstStyle/>
          <a:p>
            <a:r>
              <a:rPr lang="en-GB" b="1" dirty="0">
                <a:latin typeface="+mn-lt"/>
              </a:rPr>
              <a:t>What support can be provided in the classroom during careers activities ?</a:t>
            </a:r>
            <a:br>
              <a:rPr lang="en-GB" b="1" dirty="0">
                <a:latin typeface="+mn-lt"/>
              </a:rPr>
            </a:br>
            <a:endParaRPr lang="en-GB" b="1" dirty="0">
              <a:latin typeface="+mn-lt"/>
            </a:endParaRPr>
          </a:p>
        </p:txBody>
      </p:sp>
      <p:sp>
        <p:nvSpPr>
          <p:cNvPr id="6" name="Content Placeholder 5">
            <a:extLst>
              <a:ext uri="{FF2B5EF4-FFF2-40B4-BE49-F238E27FC236}">
                <a16:creationId xmlns:a16="http://schemas.microsoft.com/office/drawing/2014/main" id="{C7AD9F2C-BF9E-4ACC-ACC1-329E35B6BFE7}"/>
              </a:ext>
            </a:extLst>
          </p:cNvPr>
          <p:cNvSpPr>
            <a:spLocks noGrp="1"/>
          </p:cNvSpPr>
          <p:nvPr>
            <p:ph idx="1"/>
          </p:nvPr>
        </p:nvSpPr>
        <p:spPr>
          <a:xfrm>
            <a:off x="1117600" y="2432050"/>
            <a:ext cx="12182263" cy="5791200"/>
          </a:xfrm>
        </p:spPr>
        <p:txBody>
          <a:bodyPr>
            <a:normAutofit lnSpcReduction="10000"/>
          </a:bodyPr>
          <a:lstStyle/>
          <a:p>
            <a:pPr marL="285750" indent="-285750">
              <a:buFont typeface="Arial" panose="020B0604020202020204" pitchFamily="34" charset="0"/>
              <a:buChar char="•"/>
            </a:pPr>
            <a:r>
              <a:rPr lang="en-GB" sz="2400" dirty="0">
                <a:solidFill>
                  <a:srgbClr val="009999"/>
                </a:solidFill>
                <a:latin typeface="Lato" panose="020F0502020204030203"/>
              </a:rPr>
              <a:t>Aim to form positive, </a:t>
            </a:r>
            <a:r>
              <a:rPr lang="en-GB" sz="2400" b="1" dirty="0">
                <a:solidFill>
                  <a:srgbClr val="009999"/>
                </a:solidFill>
                <a:latin typeface="Lato" panose="020F0502020204030203"/>
              </a:rPr>
              <a:t>warm relationships </a:t>
            </a:r>
            <a:r>
              <a:rPr lang="en-GB" sz="2400" dirty="0">
                <a:solidFill>
                  <a:srgbClr val="009999"/>
                </a:solidFill>
                <a:latin typeface="Lato" panose="020F0502020204030203"/>
              </a:rPr>
              <a:t>that traumatised children feel they can predict and rely on. They must feel </a:t>
            </a:r>
            <a:r>
              <a:rPr lang="en-GB" sz="2400" b="1" dirty="0">
                <a:solidFill>
                  <a:srgbClr val="009999"/>
                </a:solidFill>
                <a:latin typeface="Lato" panose="020F0502020204030203"/>
              </a:rPr>
              <a:t>safe</a:t>
            </a:r>
            <a:r>
              <a:rPr lang="en-GB" sz="2400" dirty="0">
                <a:solidFill>
                  <a:srgbClr val="009999"/>
                </a:solidFill>
                <a:latin typeface="Lato" panose="020F0502020204030203"/>
              </a:rPr>
              <a:t> within your classroom if they are to learn. </a:t>
            </a:r>
          </a:p>
          <a:p>
            <a:pPr marL="285750" indent="-285750">
              <a:buFont typeface="Arial" panose="020B0604020202020204" pitchFamily="34" charset="0"/>
              <a:buChar char="•"/>
            </a:pPr>
            <a:r>
              <a:rPr lang="en-GB" sz="2400" dirty="0">
                <a:solidFill>
                  <a:srgbClr val="009999"/>
                </a:solidFill>
                <a:latin typeface="Lato" panose="020F0502020204030203"/>
              </a:rPr>
              <a:t>Be </a:t>
            </a:r>
            <a:r>
              <a:rPr lang="en-GB" sz="2400" b="1" dirty="0">
                <a:solidFill>
                  <a:srgbClr val="009999"/>
                </a:solidFill>
                <a:latin typeface="Lato" panose="020F0502020204030203"/>
              </a:rPr>
              <a:t>consistent</a:t>
            </a:r>
            <a:r>
              <a:rPr lang="en-GB" sz="2400" dirty="0">
                <a:solidFill>
                  <a:srgbClr val="009999"/>
                </a:solidFill>
                <a:latin typeface="Lato" panose="020F0502020204030203"/>
              </a:rPr>
              <a:t> and therefore </a:t>
            </a:r>
            <a:r>
              <a:rPr lang="en-GB" sz="2400" b="1" dirty="0">
                <a:solidFill>
                  <a:srgbClr val="009999"/>
                </a:solidFill>
                <a:latin typeface="Lato" panose="020F0502020204030203"/>
              </a:rPr>
              <a:t>predictable</a:t>
            </a:r>
            <a:r>
              <a:rPr lang="en-GB" sz="2400" dirty="0">
                <a:solidFill>
                  <a:srgbClr val="009999"/>
                </a:solidFill>
                <a:latin typeface="Lato" panose="020F0502020204030203"/>
              </a:rPr>
              <a:t> as this is non threatening</a:t>
            </a:r>
          </a:p>
          <a:p>
            <a:pPr marL="285750" indent="-285750">
              <a:buFont typeface="Arial" panose="020B0604020202020204" pitchFamily="34" charset="0"/>
              <a:buChar char="•"/>
            </a:pPr>
            <a:r>
              <a:rPr lang="en-GB" sz="2400" dirty="0">
                <a:solidFill>
                  <a:srgbClr val="009999"/>
                </a:solidFill>
                <a:latin typeface="Lato" panose="020F0502020204030203"/>
              </a:rPr>
              <a:t>Be aware that traumatised children may have ‘</a:t>
            </a:r>
            <a:r>
              <a:rPr lang="en-GB" sz="2400" b="1" dirty="0">
                <a:solidFill>
                  <a:srgbClr val="009999"/>
                </a:solidFill>
                <a:latin typeface="Lato" panose="020F0502020204030203"/>
              </a:rPr>
              <a:t>triggers</a:t>
            </a:r>
            <a:r>
              <a:rPr lang="en-GB" sz="2400" dirty="0">
                <a:solidFill>
                  <a:srgbClr val="009999"/>
                </a:solidFill>
                <a:latin typeface="Lato" panose="020F0502020204030203"/>
              </a:rPr>
              <a:t>’ e.g. certain smells, sounds, topics such as sex education.  Talk to your </a:t>
            </a:r>
            <a:r>
              <a:rPr lang="en-GB" sz="2400" b="1" dirty="0">
                <a:solidFill>
                  <a:srgbClr val="009999"/>
                </a:solidFill>
                <a:latin typeface="Lato" panose="020F0502020204030203"/>
              </a:rPr>
              <a:t>Designated Teacher </a:t>
            </a:r>
            <a:r>
              <a:rPr lang="en-GB" sz="2400" dirty="0">
                <a:solidFill>
                  <a:srgbClr val="009999"/>
                </a:solidFill>
                <a:latin typeface="Lato" panose="020F0502020204030203"/>
              </a:rPr>
              <a:t>for more advice on an individual child</a:t>
            </a:r>
          </a:p>
          <a:p>
            <a:pPr marL="285750" indent="-285750">
              <a:buFont typeface="Arial" panose="020B0604020202020204" pitchFamily="34" charset="0"/>
              <a:buChar char="•"/>
            </a:pPr>
            <a:r>
              <a:rPr lang="en-GB" sz="2400" b="1" dirty="0">
                <a:solidFill>
                  <a:srgbClr val="009999"/>
                </a:solidFill>
                <a:latin typeface="Lato" panose="020F0502020204030203"/>
              </a:rPr>
              <a:t>Avoid</a:t>
            </a:r>
            <a:r>
              <a:rPr lang="en-GB" sz="2400" dirty="0">
                <a:solidFill>
                  <a:srgbClr val="009999"/>
                </a:solidFill>
                <a:latin typeface="Lato" panose="020F0502020204030203"/>
              </a:rPr>
              <a:t> situations that ‘</a:t>
            </a:r>
            <a:r>
              <a:rPr lang="en-GB" sz="2400" b="1" dirty="0">
                <a:solidFill>
                  <a:srgbClr val="009999"/>
                </a:solidFill>
                <a:latin typeface="Lato" panose="020F0502020204030203"/>
              </a:rPr>
              <a:t>shame</a:t>
            </a:r>
            <a:r>
              <a:rPr lang="en-GB" sz="2400" dirty="0">
                <a:solidFill>
                  <a:srgbClr val="009999"/>
                </a:solidFill>
                <a:latin typeface="Lato" panose="020F0502020204030203"/>
              </a:rPr>
              <a:t>’ children at all costs</a:t>
            </a:r>
          </a:p>
          <a:p>
            <a:pPr marL="285750" indent="-285750">
              <a:buFont typeface="Arial" panose="020B0604020202020204" pitchFamily="34" charset="0"/>
              <a:buChar char="•"/>
            </a:pPr>
            <a:r>
              <a:rPr lang="en-GB" sz="2400" dirty="0">
                <a:solidFill>
                  <a:srgbClr val="009999"/>
                </a:solidFill>
                <a:latin typeface="Lato" panose="020F0502020204030203"/>
              </a:rPr>
              <a:t>Take extra care to </a:t>
            </a:r>
            <a:r>
              <a:rPr lang="en-GB" sz="2400" b="1" dirty="0">
                <a:solidFill>
                  <a:srgbClr val="009999"/>
                </a:solidFill>
                <a:latin typeface="Lato" panose="020F0502020204030203"/>
              </a:rPr>
              <a:t>praise</a:t>
            </a:r>
            <a:r>
              <a:rPr lang="en-GB" sz="2400" dirty="0">
                <a:solidFill>
                  <a:srgbClr val="009999"/>
                </a:solidFill>
                <a:latin typeface="Lato" panose="020F0502020204030203"/>
              </a:rPr>
              <a:t> the efforts of these children, be mindful that </a:t>
            </a:r>
            <a:r>
              <a:rPr lang="en-GB" sz="2400" b="1" dirty="0">
                <a:solidFill>
                  <a:srgbClr val="009999"/>
                </a:solidFill>
                <a:latin typeface="Lato" panose="020F0502020204030203"/>
              </a:rPr>
              <a:t>concentrating</a:t>
            </a:r>
            <a:r>
              <a:rPr lang="en-GB" sz="2400" dirty="0">
                <a:solidFill>
                  <a:srgbClr val="009999"/>
                </a:solidFill>
                <a:latin typeface="Lato" panose="020F0502020204030203"/>
              </a:rPr>
              <a:t> might be really </a:t>
            </a:r>
            <a:r>
              <a:rPr lang="en-GB" sz="2400" b="1" dirty="0">
                <a:solidFill>
                  <a:srgbClr val="009999"/>
                </a:solidFill>
                <a:latin typeface="Lato" panose="020F0502020204030203"/>
              </a:rPr>
              <a:t>difficult</a:t>
            </a:r>
            <a:r>
              <a:rPr lang="en-GB" sz="2400" dirty="0">
                <a:solidFill>
                  <a:srgbClr val="009999"/>
                </a:solidFill>
                <a:latin typeface="Lato" panose="020F0502020204030203"/>
              </a:rPr>
              <a:t> for them. Instructions may need to be short and sweet, and written down.</a:t>
            </a:r>
          </a:p>
          <a:p>
            <a:pPr marL="285750" indent="-285750">
              <a:buFont typeface="Arial" panose="020B0604020202020204" pitchFamily="34" charset="0"/>
              <a:buChar char="•"/>
            </a:pPr>
            <a:r>
              <a:rPr lang="en-GB" sz="2400" dirty="0">
                <a:solidFill>
                  <a:srgbClr val="009999"/>
                </a:solidFill>
                <a:latin typeface="Lato" panose="020F0502020204030203"/>
              </a:rPr>
              <a:t>Some children may be given time out cards, fiddle toys etc to help them manage their behaviour and feel </a:t>
            </a:r>
            <a:r>
              <a:rPr lang="en-GB" sz="2400" b="1" dirty="0">
                <a:solidFill>
                  <a:srgbClr val="009999"/>
                </a:solidFill>
                <a:latin typeface="Lato" panose="020F0502020204030203"/>
              </a:rPr>
              <a:t>grounded</a:t>
            </a:r>
            <a:r>
              <a:rPr lang="en-GB" sz="2400" dirty="0">
                <a:solidFill>
                  <a:srgbClr val="009999"/>
                </a:solidFill>
                <a:latin typeface="Lato" panose="020F0502020204030203"/>
              </a:rPr>
              <a:t>, this will be communicated to you by pastoral staff.</a:t>
            </a:r>
          </a:p>
          <a:p>
            <a:pPr marL="285750" indent="-285750">
              <a:buFont typeface="Arial" panose="020B0604020202020204" pitchFamily="34" charset="0"/>
              <a:buChar char="•"/>
            </a:pPr>
            <a:r>
              <a:rPr lang="en-GB" sz="2400" dirty="0">
                <a:solidFill>
                  <a:srgbClr val="009999"/>
                </a:solidFill>
                <a:latin typeface="Lato" panose="020F0502020204030203"/>
              </a:rPr>
              <a:t>Hypervigilant children often prefer to </a:t>
            </a:r>
            <a:r>
              <a:rPr lang="en-GB" sz="2400" b="1" dirty="0">
                <a:solidFill>
                  <a:srgbClr val="009999"/>
                </a:solidFill>
                <a:latin typeface="Lato" panose="020F0502020204030203"/>
              </a:rPr>
              <a:t>sit</a:t>
            </a:r>
            <a:r>
              <a:rPr lang="en-GB" sz="2400" dirty="0">
                <a:solidFill>
                  <a:srgbClr val="009999"/>
                </a:solidFill>
                <a:latin typeface="Lato" panose="020F0502020204030203"/>
              </a:rPr>
              <a:t> where they can </a:t>
            </a:r>
            <a:r>
              <a:rPr lang="en-GB" sz="2400" b="1" dirty="0">
                <a:solidFill>
                  <a:srgbClr val="009999"/>
                </a:solidFill>
                <a:latin typeface="Lato" panose="020F0502020204030203"/>
              </a:rPr>
              <a:t>see everyone </a:t>
            </a:r>
            <a:r>
              <a:rPr lang="en-GB" sz="2400" dirty="0">
                <a:solidFill>
                  <a:srgbClr val="009999"/>
                </a:solidFill>
                <a:latin typeface="Lato" panose="020F0502020204030203"/>
              </a:rPr>
              <a:t>in the classroom at once, so they can monitor for danger- try to subtly accommodate this if you can.</a:t>
            </a:r>
          </a:p>
          <a:p>
            <a:pPr marL="285750" indent="-285750">
              <a:buFont typeface="Arial" panose="020B0604020202020204" pitchFamily="34" charset="0"/>
              <a:buChar char="•"/>
            </a:pPr>
            <a:r>
              <a:rPr lang="en-GB" sz="2400" dirty="0">
                <a:solidFill>
                  <a:srgbClr val="009999"/>
                </a:solidFill>
                <a:latin typeface="Lato" panose="020F0502020204030203"/>
              </a:rPr>
              <a:t>Model </a:t>
            </a:r>
            <a:r>
              <a:rPr lang="en-GB" sz="2400" b="1" dirty="0">
                <a:solidFill>
                  <a:srgbClr val="009999"/>
                </a:solidFill>
                <a:latin typeface="Lato" panose="020F0502020204030203"/>
              </a:rPr>
              <a:t>self-regulation</a:t>
            </a:r>
            <a:r>
              <a:rPr lang="en-GB" sz="2400" dirty="0">
                <a:solidFill>
                  <a:srgbClr val="009999"/>
                </a:solidFill>
                <a:latin typeface="Lato" panose="020F0502020204030203"/>
              </a:rPr>
              <a:t> e.g. “take a deep breath with me…’</a:t>
            </a:r>
          </a:p>
          <a:p>
            <a:pPr marL="285750" indent="-285750">
              <a:buFont typeface="Arial" panose="020B0604020202020204" pitchFamily="34" charset="0"/>
              <a:buChar char="•"/>
            </a:pPr>
            <a:r>
              <a:rPr lang="en-GB" sz="2400" dirty="0">
                <a:solidFill>
                  <a:srgbClr val="009999"/>
                </a:solidFill>
                <a:latin typeface="Lato" panose="020F0502020204030203"/>
              </a:rPr>
              <a:t>Be </a:t>
            </a:r>
            <a:r>
              <a:rPr lang="en-GB" sz="2400" b="1" dirty="0">
                <a:solidFill>
                  <a:srgbClr val="009999"/>
                </a:solidFill>
                <a:latin typeface="Lato" panose="020F0502020204030203"/>
              </a:rPr>
              <a:t>discreet</a:t>
            </a:r>
            <a:r>
              <a:rPr lang="en-GB" sz="2400" dirty="0">
                <a:solidFill>
                  <a:srgbClr val="009999"/>
                </a:solidFill>
                <a:latin typeface="Lato" panose="020F0502020204030203"/>
              </a:rPr>
              <a:t> about the child’s past or status</a:t>
            </a:r>
          </a:p>
        </p:txBody>
      </p:sp>
    </p:spTree>
    <p:extLst>
      <p:ext uri="{BB962C8B-B14F-4D97-AF65-F5344CB8AC3E}">
        <p14:creationId xmlns:p14="http://schemas.microsoft.com/office/powerpoint/2010/main" val="1891918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3289" y="536605"/>
            <a:ext cx="14744116" cy="1411406"/>
          </a:xfrm>
        </p:spPr>
        <p:txBody>
          <a:bodyPr>
            <a:normAutofit/>
          </a:bodyPr>
          <a:lstStyle/>
          <a:p>
            <a:r>
              <a:rPr lang="en-GB" sz="4000" b="1" dirty="0"/>
              <a:t>Recommendations and top careers related actions</a:t>
            </a:r>
          </a:p>
        </p:txBody>
      </p:sp>
      <p:sp>
        <p:nvSpPr>
          <p:cNvPr id="4" name="Content Placeholder 3"/>
          <p:cNvSpPr>
            <a:spLocks noGrp="1"/>
          </p:cNvSpPr>
          <p:nvPr>
            <p:ph idx="1"/>
          </p:nvPr>
        </p:nvSpPr>
        <p:spPr>
          <a:xfrm>
            <a:off x="1270000" y="2029179"/>
            <a:ext cx="12336780" cy="6565516"/>
          </a:xfrm>
        </p:spPr>
        <p:txBody>
          <a:bodyPr>
            <a:noAutofit/>
          </a:bodyPr>
          <a:lstStyle/>
          <a:p>
            <a:pPr marL="457200" indent="-457200">
              <a:buFont typeface="Arial" panose="020B0604020202020204" pitchFamily="34" charset="0"/>
              <a:buChar char="•"/>
            </a:pPr>
            <a:r>
              <a:rPr lang="en-GB" sz="2800" dirty="0">
                <a:solidFill>
                  <a:srgbClr val="009999"/>
                </a:solidFill>
                <a:latin typeface="Lato" panose="020F0502020204030203"/>
              </a:rPr>
              <a:t>Be aspirational for your students</a:t>
            </a:r>
          </a:p>
          <a:p>
            <a:pPr marL="457200" indent="-457200">
              <a:buFont typeface="Arial" panose="020B0604020202020204" pitchFamily="34" charset="0"/>
              <a:buChar char="•"/>
            </a:pPr>
            <a:r>
              <a:rPr lang="en-GB" sz="2800" dirty="0">
                <a:solidFill>
                  <a:srgbClr val="009999"/>
                </a:solidFill>
                <a:latin typeface="Lato" panose="020F0502020204030203"/>
              </a:rPr>
              <a:t>Recognise students as individuals, build relationships with them </a:t>
            </a:r>
          </a:p>
          <a:p>
            <a:pPr marL="457200" indent="-457200">
              <a:buFont typeface="Arial" panose="020B0604020202020204" pitchFamily="34" charset="0"/>
              <a:buChar char="•"/>
            </a:pPr>
            <a:r>
              <a:rPr lang="en-GB" sz="2800" dirty="0">
                <a:solidFill>
                  <a:srgbClr val="009999"/>
                </a:solidFill>
                <a:latin typeface="Lato" panose="020F0502020204030203"/>
              </a:rPr>
              <a:t>Encourage them to explore as many career related activities as possible</a:t>
            </a:r>
          </a:p>
          <a:p>
            <a:pPr marL="457200" indent="-457200">
              <a:buFont typeface="Arial" panose="020B0604020202020204" pitchFamily="34" charset="0"/>
              <a:buChar char="•"/>
            </a:pPr>
            <a:r>
              <a:rPr lang="en-GB" sz="2800" dirty="0">
                <a:solidFill>
                  <a:srgbClr val="009999"/>
                </a:solidFill>
                <a:latin typeface="Lato" panose="020F0502020204030203"/>
              </a:rPr>
              <a:t>Think about what tools and resources you have to help students identify their key interests and start planning their career  </a:t>
            </a:r>
          </a:p>
          <a:p>
            <a:pPr marL="457200" indent="-457200">
              <a:buFont typeface="Arial" panose="020B0604020202020204" pitchFamily="34" charset="0"/>
              <a:buChar char="•"/>
            </a:pPr>
            <a:r>
              <a:rPr lang="en-GB" sz="2800" dirty="0">
                <a:solidFill>
                  <a:srgbClr val="009999"/>
                </a:solidFill>
                <a:latin typeface="Lato" panose="020F0502020204030203"/>
              </a:rPr>
              <a:t>Think about how to build an aspirational and careers focussed culture in your setting </a:t>
            </a:r>
          </a:p>
          <a:p>
            <a:pPr marL="457200" indent="-457200">
              <a:buFont typeface="Arial" panose="020B0604020202020204" pitchFamily="34" charset="0"/>
              <a:buChar char="•"/>
            </a:pPr>
            <a:r>
              <a:rPr lang="en-GB" sz="2800" dirty="0">
                <a:solidFill>
                  <a:srgbClr val="009999"/>
                </a:solidFill>
                <a:latin typeface="Lato" panose="020F0502020204030203"/>
              </a:rPr>
              <a:t>What businesses and HE institutions could you reach out to and build links with </a:t>
            </a:r>
          </a:p>
          <a:p>
            <a:pPr marL="457200" indent="-457200">
              <a:buFont typeface="Arial" panose="020B0604020202020204" pitchFamily="34" charset="0"/>
              <a:buChar char="•"/>
            </a:pPr>
            <a:r>
              <a:rPr lang="en-GB" sz="2800" dirty="0">
                <a:solidFill>
                  <a:srgbClr val="009999"/>
                </a:solidFill>
                <a:latin typeface="Lato" panose="020F0502020204030203"/>
              </a:rPr>
              <a:t>Help students to think about the story they want their CV to tell</a:t>
            </a:r>
          </a:p>
          <a:p>
            <a:pPr marL="457200" indent="-457200">
              <a:buFont typeface="Arial" panose="020B0604020202020204" pitchFamily="34" charset="0"/>
              <a:buChar char="•"/>
            </a:pPr>
            <a:r>
              <a:rPr lang="en-GB" sz="2800" dirty="0">
                <a:solidFill>
                  <a:srgbClr val="009999"/>
                </a:solidFill>
                <a:latin typeface="Lato" panose="020F0502020204030203"/>
              </a:rPr>
              <a:t>Develop your understanding of Attachment and Trauma – plan how you can spread this understanding and ethos</a:t>
            </a:r>
          </a:p>
        </p:txBody>
      </p:sp>
    </p:spTree>
    <p:extLst>
      <p:ext uri="{BB962C8B-B14F-4D97-AF65-F5344CB8AC3E}">
        <p14:creationId xmlns:p14="http://schemas.microsoft.com/office/powerpoint/2010/main" val="2042318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E35BAC-1765-ED4A-904E-2C5F4676A631}"/>
              </a:ext>
            </a:extLst>
          </p:cNvPr>
          <p:cNvSpPr/>
          <p:nvPr/>
        </p:nvSpPr>
        <p:spPr>
          <a:xfrm>
            <a:off x="-165445" y="6345"/>
            <a:ext cx="16398884" cy="911861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887"/>
            <a:endParaRPr lang="en-US" sz="1796" dirty="0">
              <a:solidFill>
                <a:srgbClr val="FEFFFE"/>
              </a:solidFill>
              <a:latin typeface="Calibri"/>
            </a:endParaRPr>
          </a:p>
        </p:txBody>
      </p:sp>
      <p:sp>
        <p:nvSpPr>
          <p:cNvPr id="9" name="TextBox 8">
            <a:extLst>
              <a:ext uri="{FF2B5EF4-FFF2-40B4-BE49-F238E27FC236}">
                <a16:creationId xmlns:a16="http://schemas.microsoft.com/office/drawing/2014/main" id="{06CA6B2E-1505-8F44-933F-B96691024AA9}"/>
              </a:ext>
            </a:extLst>
          </p:cNvPr>
          <p:cNvSpPr txBox="1"/>
          <p:nvPr/>
        </p:nvSpPr>
        <p:spPr>
          <a:xfrm>
            <a:off x="1745385" y="913130"/>
            <a:ext cx="9377762" cy="4881016"/>
          </a:xfrm>
          <a:prstGeom prst="rect">
            <a:avLst/>
          </a:prstGeom>
          <a:noFill/>
        </p:spPr>
        <p:txBody>
          <a:bodyPr wrap="square" rtlCol="0">
            <a:spAutoFit/>
          </a:bodyPr>
          <a:lstStyle/>
          <a:p>
            <a:r>
              <a:rPr lang="en-GB" sz="7590" b="1" spc="-11" dirty="0">
                <a:solidFill>
                  <a:srgbClr val="FEFFFE"/>
                </a:solidFill>
                <a:cs typeface="Lato-Heavy"/>
              </a:rPr>
              <a:t>Introductions</a:t>
            </a:r>
          </a:p>
          <a:p>
            <a:pPr marL="10254" marR="4102" defTabSz="1217524">
              <a:lnSpc>
                <a:spcPct val="118200"/>
              </a:lnSpc>
              <a:spcBef>
                <a:spcPts val="77"/>
              </a:spcBef>
              <a:tabLst>
                <a:tab pos="187140" algn="l"/>
              </a:tabLst>
            </a:pPr>
            <a:br>
              <a:rPr lang="en-GB" sz="3595" b="1" spc="-11" dirty="0">
                <a:solidFill>
                  <a:srgbClr val="FEFFFE"/>
                </a:solidFill>
                <a:latin typeface="Lato-Heavy"/>
                <a:cs typeface="Lato-Heavy"/>
              </a:rPr>
            </a:br>
            <a:r>
              <a:rPr lang="en-GB" sz="2800" b="1" spc="-11" dirty="0">
                <a:solidFill>
                  <a:srgbClr val="FEFFFE"/>
                </a:solidFill>
                <a:latin typeface="Lato-Heavy"/>
                <a:cs typeface="Lato-Heavy"/>
              </a:rPr>
              <a:t>Introduce ourselves –what you would like from this session and pop it in the chat thanks</a:t>
            </a:r>
            <a:endParaRPr lang="en-GB" sz="2800" spc="8" dirty="0">
              <a:solidFill>
                <a:srgbClr val="FEFFFE"/>
              </a:solidFill>
              <a:latin typeface="Lato"/>
              <a:cs typeface="Lato"/>
            </a:endParaRPr>
          </a:p>
          <a:p>
            <a:pPr marL="10241" marR="4097" defTabSz="1215850">
              <a:lnSpc>
                <a:spcPct val="118200"/>
              </a:lnSpc>
              <a:spcBef>
                <a:spcPts val="77"/>
              </a:spcBef>
              <a:tabLst>
                <a:tab pos="186883" algn="l"/>
              </a:tabLst>
            </a:pPr>
            <a:endParaRPr lang="en-GB" sz="3595" b="1" spc="-11" dirty="0">
              <a:solidFill>
                <a:srgbClr val="FEFFFE"/>
              </a:solidFill>
              <a:latin typeface="Lato-Heavy"/>
              <a:cs typeface="Lato-Heavy"/>
            </a:endParaRPr>
          </a:p>
          <a:p>
            <a:pPr marL="10241" marR="4097" defTabSz="1215850">
              <a:lnSpc>
                <a:spcPct val="118200"/>
              </a:lnSpc>
              <a:spcBef>
                <a:spcPts val="77"/>
              </a:spcBef>
              <a:tabLst>
                <a:tab pos="186883" algn="l"/>
              </a:tabLst>
            </a:pPr>
            <a:endParaRPr lang="en-GB" sz="3595" b="1" spc="-11" dirty="0">
              <a:solidFill>
                <a:srgbClr val="FEFFFE"/>
              </a:solidFill>
              <a:latin typeface="Lato-Heavy"/>
              <a:cs typeface="Lato-Heavy"/>
            </a:endParaRPr>
          </a:p>
          <a:p>
            <a:pPr marL="10241" marR="4097" defTabSz="1215850">
              <a:lnSpc>
                <a:spcPct val="118200"/>
              </a:lnSpc>
              <a:spcBef>
                <a:spcPts val="77"/>
              </a:spcBef>
              <a:tabLst>
                <a:tab pos="186883" algn="l"/>
              </a:tabLst>
            </a:pPr>
            <a:endParaRPr lang="en-GB" sz="3595" b="1" spc="-11" dirty="0">
              <a:solidFill>
                <a:srgbClr val="FEFFFE"/>
              </a:solidFill>
              <a:latin typeface="Lato-Heavy"/>
              <a:cs typeface="Lato-Heavy"/>
            </a:endParaRPr>
          </a:p>
        </p:txBody>
      </p:sp>
      <p:pic>
        <p:nvPicPr>
          <p:cNvPr id="6" name="Picture 5">
            <a:extLst>
              <a:ext uri="{FF2B5EF4-FFF2-40B4-BE49-F238E27FC236}">
                <a16:creationId xmlns:a16="http://schemas.microsoft.com/office/drawing/2014/main" id="{1B6E46C3-5DC3-084D-B6FE-9C3EB037D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78498" y="913131"/>
            <a:ext cx="1996758" cy="808293"/>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62BC0BAF-AFA3-A047-BB4E-B5B1A04AF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568" y="4760729"/>
            <a:ext cx="3652520" cy="3652520"/>
          </a:xfrm>
          <a:prstGeom prst="rect">
            <a:avLst/>
          </a:prstGeom>
        </p:spPr>
      </p:pic>
      <p:pic>
        <p:nvPicPr>
          <p:cNvPr id="5" name="Picture 4" descr="A close up of a clock&#10;&#10;Description automatically generated">
            <a:extLst>
              <a:ext uri="{FF2B5EF4-FFF2-40B4-BE49-F238E27FC236}">
                <a16:creationId xmlns:a16="http://schemas.microsoft.com/office/drawing/2014/main" id="{7A2ED94C-E9BA-CF49-A494-F3FF6DB3A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34800" y="3001316"/>
            <a:ext cx="2140455" cy="2140455"/>
          </a:xfrm>
          <a:prstGeom prst="rect">
            <a:avLst/>
          </a:prstGeom>
        </p:spPr>
      </p:pic>
    </p:spTree>
    <p:extLst>
      <p:ext uri="{BB962C8B-B14F-4D97-AF65-F5344CB8AC3E}">
        <p14:creationId xmlns:p14="http://schemas.microsoft.com/office/powerpoint/2010/main" val="3265012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C9A364A-6DDD-3A43-B371-BD0BDEBC0F01}"/>
              </a:ext>
            </a:extLst>
          </p:cNvPr>
          <p:cNvGraphicFramePr>
            <a:graphicFrameLocks noGrp="1"/>
          </p:cNvGraphicFramePr>
          <p:nvPr>
            <p:extLst>
              <p:ext uri="{D42A27DB-BD31-4B8C-83A1-F6EECF244321}">
                <p14:modId xmlns:p14="http://schemas.microsoft.com/office/powerpoint/2010/main" val="740315786"/>
              </p:ext>
            </p:extLst>
          </p:nvPr>
        </p:nvGraphicFramePr>
        <p:xfrm>
          <a:off x="463989" y="660784"/>
          <a:ext cx="15341067" cy="7942445"/>
        </p:xfrm>
        <a:graphic>
          <a:graphicData uri="http://schemas.openxmlformats.org/drawingml/2006/table">
            <a:tbl>
              <a:tblPr firstRow="1" bandRow="1">
                <a:tableStyleId>{F2DE63D5-997A-4646-A377-4702673A728D}</a:tableStyleId>
              </a:tblPr>
              <a:tblGrid>
                <a:gridCol w="7670534">
                  <a:extLst>
                    <a:ext uri="{9D8B030D-6E8A-4147-A177-3AD203B41FA5}">
                      <a16:colId xmlns:a16="http://schemas.microsoft.com/office/drawing/2014/main" val="1714927503"/>
                    </a:ext>
                  </a:extLst>
                </a:gridCol>
                <a:gridCol w="3543012">
                  <a:extLst>
                    <a:ext uri="{9D8B030D-6E8A-4147-A177-3AD203B41FA5}">
                      <a16:colId xmlns:a16="http://schemas.microsoft.com/office/drawing/2014/main" val="3826092537"/>
                    </a:ext>
                  </a:extLst>
                </a:gridCol>
                <a:gridCol w="4127521">
                  <a:extLst>
                    <a:ext uri="{9D8B030D-6E8A-4147-A177-3AD203B41FA5}">
                      <a16:colId xmlns:a16="http://schemas.microsoft.com/office/drawing/2014/main" val="298074164"/>
                    </a:ext>
                  </a:extLst>
                </a:gridCol>
              </a:tblGrid>
              <a:tr h="1464871">
                <a:tc gridSpan="2">
                  <a:txBody>
                    <a:bodyPr/>
                    <a:lstStyle/>
                    <a:p>
                      <a:r>
                        <a:rPr lang="en-US" sz="7600" b="1" i="0" kern="1200" dirty="0">
                          <a:solidFill>
                            <a:schemeClr val="bg1"/>
                          </a:solidFill>
                          <a:effectLst/>
                          <a:latin typeface="+mn-lt"/>
                          <a:ea typeface="Lato" panose="020F0502020204030203" pitchFamily="34" charset="0"/>
                          <a:cs typeface="Courier New" panose="02070309020205020404" pitchFamily="49" charset="0"/>
                        </a:rPr>
                        <a:t>Billy</a:t>
                      </a:r>
                    </a:p>
                  </a:txBody>
                  <a:tcPr marL="121751" marR="121751" marT="60875" marB="60875">
                    <a:lnL w="63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D6E4F"/>
                    </a:solidFill>
                  </a:tcPr>
                </a:tc>
                <a:tc hMerge="1">
                  <a:txBody>
                    <a:bodyPr/>
                    <a:lstStyle/>
                    <a:p>
                      <a:endParaRPr lang="en-US"/>
                    </a:p>
                  </a:txBody>
                  <a:tcPr>
                    <a:lnL w="6350" cap="flat" cmpd="sng" algn="ctr">
                      <a:solidFill>
                        <a:schemeClr val="bg1"/>
                      </a:solidFill>
                      <a:prstDash val="solid"/>
                      <a:round/>
                      <a:headEnd type="none" w="med" len="med"/>
                      <a:tailEnd type="none" w="med" len="med"/>
                    </a:lnL>
                  </a:tcPr>
                </a:tc>
                <a:tc>
                  <a:txBody>
                    <a:bodyPr/>
                    <a:lstStyle/>
                    <a:p>
                      <a:endParaRPr lang="en-US" sz="1600" b="0" i="0" dirty="0">
                        <a:solidFill>
                          <a:schemeClr val="bg2">
                            <a:lumMod val="50000"/>
                          </a:schemeClr>
                        </a:solidFill>
                        <a:latin typeface="+mn-lt"/>
                        <a:ea typeface="Lato" panose="020F0502020204030203" pitchFamily="34" charset="0"/>
                        <a:cs typeface="Courier New" panose="02070309020205020404" pitchFamily="49" charset="0"/>
                      </a:endParaRPr>
                    </a:p>
                  </a:txBody>
                  <a:tcPr marL="121751" marR="121751" marT="60875" marB="60875">
                    <a:lnL w="381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6E4F">
                        <a:alpha val="20000"/>
                      </a:srgbClr>
                    </a:solidFill>
                  </a:tcPr>
                </a:tc>
                <a:extLst>
                  <a:ext uri="{0D108BD9-81ED-4DB2-BD59-A6C34878D82A}">
                    <a16:rowId xmlns:a16="http://schemas.microsoft.com/office/drawing/2014/main" val="2334130448"/>
                  </a:ext>
                </a:extLst>
              </a:tr>
              <a:tr h="196953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700" b="1" i="0" kern="1200" dirty="0">
                          <a:solidFill>
                            <a:srgbClr val="ED6E4F"/>
                          </a:solidFill>
                          <a:effectLst/>
                          <a:latin typeface="+mn-lt"/>
                          <a:ea typeface="Lato" panose="020F0502020204030203" pitchFamily="34" charset="0"/>
                          <a:cs typeface="Courier New" panose="02070309020205020404" pitchFamily="49" charset="0"/>
                        </a:rPr>
                        <a:t>Young man 22, told his story for the first time to the Talentino / CEC conference</a:t>
                      </a:r>
                    </a:p>
                    <a:p>
                      <a:endParaRPr lang="en-US" sz="3700" b="1" i="0" kern="1200" dirty="0">
                        <a:solidFill>
                          <a:schemeClr val="bg1"/>
                        </a:solidFill>
                        <a:effectLst/>
                        <a:latin typeface="+mn-lt"/>
                        <a:ea typeface="Lato" panose="020F0502020204030203" pitchFamily="34" charset="0"/>
                        <a:cs typeface="Courier New" panose="02070309020205020404" pitchFamily="49" charset="0"/>
                      </a:endParaRPr>
                    </a:p>
                  </a:txBody>
                  <a:tcPr marL="121751" marR="121751" marT="60875" marB="60875">
                    <a:lnL w="63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D6E4F">
                        <a:alpha val="20000"/>
                      </a:srgbClr>
                    </a:solidFill>
                  </a:tcPr>
                </a:tc>
                <a:tc hMerge="1">
                  <a:txBody>
                    <a:bodyPr/>
                    <a:lstStyle/>
                    <a:p>
                      <a:endParaRPr lang="en-US"/>
                    </a:p>
                  </a:txBody>
                  <a:tcPr>
                    <a:lnL w="6350" cap="flat" cmpd="sng" algn="ctr">
                      <a:solidFill>
                        <a:schemeClr val="bg1"/>
                      </a:solidFill>
                      <a:prstDash val="solid"/>
                      <a:round/>
                      <a:headEnd type="none" w="med" len="med"/>
                      <a:tailEnd type="none" w="med" len="med"/>
                    </a:lnL>
                  </a:tcPr>
                </a:tc>
                <a:tc>
                  <a:txBody>
                    <a:bodyPr/>
                    <a:lstStyle/>
                    <a:p>
                      <a:endParaRPr lang="en-US" sz="1600" b="0" i="0" dirty="0">
                        <a:solidFill>
                          <a:schemeClr val="bg2">
                            <a:lumMod val="50000"/>
                          </a:schemeClr>
                        </a:solidFill>
                        <a:latin typeface="+mn-lt"/>
                        <a:ea typeface="Lato" panose="020F0502020204030203" pitchFamily="34" charset="0"/>
                        <a:cs typeface="Courier New" panose="02070309020205020404" pitchFamily="49" charset="0"/>
                      </a:endParaRPr>
                    </a:p>
                  </a:txBody>
                  <a:tcPr marL="121751" marR="121751" marT="60875" marB="60875">
                    <a:lnL w="381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D6E4F">
                        <a:alpha val="20000"/>
                      </a:srgbClr>
                    </a:solidFill>
                  </a:tcPr>
                </a:tc>
                <a:extLst>
                  <a:ext uri="{0D108BD9-81ED-4DB2-BD59-A6C34878D82A}">
                    <a16:rowId xmlns:a16="http://schemas.microsoft.com/office/drawing/2014/main" val="1802921474"/>
                  </a:ext>
                </a:extLst>
              </a:tr>
              <a:tr h="4508041">
                <a:tc>
                  <a:txBody>
                    <a:bodyPr/>
                    <a:lstStyle/>
                    <a:p>
                      <a:pPr marL="171450" indent="-171450">
                        <a:buFont typeface="Arial" panose="020B0604020202020204" pitchFamily="34" charset="0"/>
                        <a:buChar char="•"/>
                      </a:pPr>
                      <a:endParaRPr lang="en-GB" sz="2100" b="0" i="0" kern="1200" dirty="0">
                        <a:solidFill>
                          <a:srgbClr val="575756"/>
                        </a:solidFill>
                        <a:effectLst/>
                        <a:latin typeface="+mn-lt"/>
                        <a:ea typeface="Lato" panose="020F0502020204030203" pitchFamily="34" charset="0"/>
                        <a:cs typeface="Courier New" panose="02070309020205020404" pitchFamily="49" charset="0"/>
                      </a:endParaRPr>
                    </a:p>
                    <a:p>
                      <a:pPr marL="285750" indent="-285750">
                        <a:buFont typeface="Arial" panose="020B0604020202020204" pitchFamily="34" charset="0"/>
                        <a:buChar char="•"/>
                      </a:pPr>
                      <a:r>
                        <a:rPr lang="en-GB" sz="2100" b="0" i="0" kern="1200" dirty="0">
                          <a:solidFill>
                            <a:srgbClr val="575756"/>
                          </a:solidFill>
                          <a:effectLst/>
                          <a:latin typeface="+mn-lt"/>
                          <a:ea typeface="Lato" panose="020F0502020204030203" pitchFamily="34" charset="0"/>
                          <a:cs typeface="Courier New" panose="02070309020205020404" pitchFamily="49" charset="0"/>
                        </a:rPr>
                        <a:t>Background at home included domestic violence, parent’s dependency issues, sibling death through addiction </a:t>
                      </a:r>
                    </a:p>
                    <a:p>
                      <a:pPr marL="285750" indent="-285750">
                        <a:buFont typeface="Arial" panose="020B0604020202020204" pitchFamily="34" charset="0"/>
                        <a:buChar char="•"/>
                      </a:pPr>
                      <a:r>
                        <a:rPr lang="en-GB" sz="2100" b="0" i="0" kern="1200" dirty="0">
                          <a:solidFill>
                            <a:srgbClr val="575756"/>
                          </a:solidFill>
                          <a:effectLst/>
                          <a:latin typeface="+mn-lt"/>
                          <a:ea typeface="Lato" panose="020F0502020204030203" pitchFamily="34" charset="0"/>
                          <a:cs typeface="Courier New" panose="02070309020205020404" pitchFamily="49" charset="0"/>
                        </a:rPr>
                        <a:t>Some support early on from Grandmother</a:t>
                      </a:r>
                    </a:p>
                    <a:p>
                      <a:pPr marL="285750" indent="-285750">
                        <a:buFont typeface="Arial" panose="020B0604020202020204" pitchFamily="34" charset="0"/>
                        <a:buChar char="•"/>
                      </a:pPr>
                      <a:r>
                        <a:rPr lang="en-GB" sz="2100" b="0" i="0" kern="1200" dirty="0">
                          <a:solidFill>
                            <a:srgbClr val="575756"/>
                          </a:solidFill>
                          <a:effectLst/>
                          <a:latin typeface="+mn-lt"/>
                          <a:ea typeface="Lato" panose="020F0502020204030203" pitchFamily="34" charset="0"/>
                          <a:cs typeface="Courier New" panose="02070309020205020404" pitchFamily="49" charset="0"/>
                        </a:rPr>
                        <a:t>Challenges started in Primary School</a:t>
                      </a:r>
                    </a:p>
                    <a:p>
                      <a:pPr marL="285750" indent="-285750">
                        <a:buFont typeface="Arial" panose="020B0604020202020204" pitchFamily="34" charset="0"/>
                        <a:buChar char="•"/>
                      </a:pPr>
                      <a:r>
                        <a:rPr lang="en-GB" sz="2100" b="0" i="0" kern="1200" dirty="0">
                          <a:solidFill>
                            <a:srgbClr val="575756"/>
                          </a:solidFill>
                          <a:effectLst/>
                          <a:latin typeface="+mn-lt"/>
                          <a:ea typeface="Lato" panose="020F0502020204030203" pitchFamily="34" charset="0"/>
                          <a:cs typeface="Courier New" panose="02070309020205020404" pitchFamily="49" charset="0"/>
                        </a:rPr>
                        <a:t>Permanently excluded from Primary School, from a mainstream school and a PRU</a:t>
                      </a:r>
                    </a:p>
                    <a:p>
                      <a:pPr marL="285750" indent="-285750">
                        <a:buFont typeface="Arial" panose="020B0604020202020204" pitchFamily="34" charset="0"/>
                        <a:buChar char="•"/>
                      </a:pPr>
                      <a:r>
                        <a:rPr lang="en-GB" sz="2100" b="0" i="0" kern="1200" dirty="0">
                          <a:solidFill>
                            <a:srgbClr val="575756"/>
                          </a:solidFill>
                          <a:effectLst/>
                          <a:latin typeface="+mn-lt"/>
                          <a:ea typeface="Lato" panose="020F0502020204030203" pitchFamily="34" charset="0"/>
                          <a:cs typeface="Courier New" panose="02070309020205020404" pitchFamily="49" charset="0"/>
                        </a:rPr>
                        <a:t>Arrived in AP – Realising Potential at 14</a:t>
                      </a:r>
                    </a:p>
                    <a:p>
                      <a:pPr marL="285750" indent="-285750">
                        <a:buFont typeface="Arial" panose="020B0604020202020204" pitchFamily="34" charset="0"/>
                        <a:buChar char="•"/>
                      </a:pPr>
                      <a:r>
                        <a:rPr lang="en-GB" sz="2100" b="0" i="0" kern="1200" dirty="0">
                          <a:solidFill>
                            <a:srgbClr val="575756"/>
                          </a:solidFill>
                          <a:effectLst/>
                          <a:latin typeface="+mn-lt"/>
                          <a:ea typeface="Lato" panose="020F0502020204030203" pitchFamily="34" charset="0"/>
                          <a:cs typeface="Courier New" panose="02070309020205020404" pitchFamily="49" charset="0"/>
                        </a:rPr>
                        <a:t>Sustained support from a small number of staff</a:t>
                      </a:r>
                    </a:p>
                    <a:p>
                      <a:pPr marL="285750" indent="-285750">
                        <a:buFont typeface="Arial" panose="020B0604020202020204" pitchFamily="34" charset="0"/>
                        <a:buChar char="•"/>
                      </a:pPr>
                      <a:r>
                        <a:rPr lang="en-GB" sz="2100" b="0" i="0" kern="1200" dirty="0">
                          <a:solidFill>
                            <a:srgbClr val="575756"/>
                          </a:solidFill>
                          <a:effectLst/>
                          <a:latin typeface="+mn-lt"/>
                          <a:ea typeface="Lato" panose="020F0502020204030203" pitchFamily="34" charset="0"/>
                          <a:cs typeface="Courier New" panose="02070309020205020404" pitchFamily="49" charset="0"/>
                        </a:rPr>
                        <a:t>Started to achieve at College</a:t>
                      </a:r>
                    </a:p>
                    <a:p>
                      <a:pPr marL="285750" indent="-285750">
                        <a:buFont typeface="Arial" panose="020B0604020202020204" pitchFamily="34" charset="0"/>
                        <a:buChar char="•"/>
                      </a:pPr>
                      <a:r>
                        <a:rPr lang="en-GB" sz="2100" b="0" i="0" kern="1200" dirty="0">
                          <a:solidFill>
                            <a:srgbClr val="575756"/>
                          </a:solidFill>
                          <a:effectLst/>
                          <a:latin typeface="+mn-lt"/>
                          <a:ea typeface="Lato" panose="020F0502020204030203" pitchFamily="34" charset="0"/>
                          <a:cs typeface="Courier New" panose="02070309020205020404" pitchFamily="49" charset="0"/>
                        </a:rPr>
                        <a:t>Domestic violence and bereavement interrupted progress</a:t>
                      </a:r>
                    </a:p>
                    <a:p>
                      <a:pPr marL="285750" indent="-285750">
                        <a:buFont typeface="Arial" panose="020B0604020202020204" pitchFamily="34" charset="0"/>
                        <a:buChar char="•"/>
                      </a:pPr>
                      <a:r>
                        <a:rPr lang="en-GB" sz="2100" b="0" i="0" kern="1200" dirty="0">
                          <a:solidFill>
                            <a:srgbClr val="575756"/>
                          </a:solidFill>
                          <a:effectLst/>
                          <a:latin typeface="+mn-lt"/>
                          <a:ea typeface="Lato" panose="020F0502020204030203" pitchFamily="34" charset="0"/>
                          <a:cs typeface="Courier New" panose="02070309020205020404" pitchFamily="49" charset="0"/>
                        </a:rPr>
                        <a:t>Opportunity extended with continued support</a:t>
                      </a:r>
                    </a:p>
                  </a:txBody>
                  <a:tcPr marL="121751" marR="121751" marT="60875" marB="60875">
                    <a:lnL w="63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6E4F">
                        <a:alpha val="10000"/>
                      </a:srgbClr>
                    </a:solidFill>
                  </a:tcPr>
                </a:tc>
                <a:tc gridSpan="2">
                  <a:txBody>
                    <a:bodyPr/>
                    <a:lstStyle/>
                    <a:p>
                      <a:pPr marL="457200" lvl="1" indent="0" algn="l">
                        <a:buFont typeface="Arial" panose="020B0604020202020204" pitchFamily="34" charset="0"/>
                        <a:buNone/>
                      </a:pPr>
                      <a:endParaRPr lang="en-GB" sz="3200" b="1" dirty="0">
                        <a:solidFill>
                          <a:schemeClr val="bg1"/>
                        </a:solidFill>
                      </a:endParaRPr>
                    </a:p>
                    <a:p>
                      <a:pPr marL="457200" lvl="1" indent="0" algn="l">
                        <a:buFont typeface="Arial" panose="020B0604020202020204" pitchFamily="34" charset="0"/>
                        <a:buNone/>
                      </a:pPr>
                      <a:endParaRPr lang="en-GB" sz="3200" b="1" dirty="0">
                        <a:solidFill>
                          <a:schemeClr val="bg1"/>
                        </a:solidFill>
                      </a:endParaRPr>
                    </a:p>
                    <a:p>
                      <a:pPr marL="457200" lvl="1" indent="0" algn="l">
                        <a:buFont typeface="Arial" panose="020B0604020202020204" pitchFamily="34" charset="0"/>
                        <a:buNone/>
                      </a:pPr>
                      <a:endParaRPr lang="en-GB" sz="3200" b="1" dirty="0">
                        <a:solidFill>
                          <a:schemeClr val="bg1"/>
                        </a:solidFill>
                      </a:endParaRPr>
                    </a:p>
                    <a:p>
                      <a:pPr marL="457200" lvl="1" indent="0" algn="l">
                        <a:buFont typeface="Arial" panose="020B0604020202020204" pitchFamily="34" charset="0"/>
                        <a:buNone/>
                      </a:pPr>
                      <a:r>
                        <a:rPr lang="en-GB" sz="3200" b="1" dirty="0">
                          <a:solidFill>
                            <a:srgbClr val="ED6E4F"/>
                          </a:solidFill>
                        </a:rPr>
                        <a:t>Work experience taught </a:t>
                      </a:r>
                      <a:br>
                        <a:rPr lang="en-GB" sz="3200" b="1" dirty="0">
                          <a:solidFill>
                            <a:srgbClr val="ED6E4F"/>
                          </a:solidFill>
                        </a:rPr>
                      </a:br>
                      <a:r>
                        <a:rPr lang="en-GB" sz="3200" b="1" dirty="0">
                          <a:solidFill>
                            <a:srgbClr val="ED6E4F"/>
                          </a:solidFill>
                        </a:rPr>
                        <a:t>me lots of things </a:t>
                      </a:r>
                      <a:br>
                        <a:rPr lang="en-GB" sz="3200" b="1" dirty="0">
                          <a:solidFill>
                            <a:srgbClr val="ED6E4F"/>
                          </a:solidFill>
                        </a:rPr>
                      </a:br>
                      <a:r>
                        <a:rPr lang="en-GB" sz="3200" b="1" dirty="0">
                          <a:solidFill>
                            <a:srgbClr val="ED6E4F"/>
                          </a:solidFill>
                        </a:rPr>
                        <a:t>some positive </a:t>
                      </a:r>
                      <a:br>
                        <a:rPr lang="en-GB" sz="3200" b="1" dirty="0">
                          <a:solidFill>
                            <a:srgbClr val="ED6E4F"/>
                          </a:solidFill>
                        </a:rPr>
                      </a:br>
                      <a:r>
                        <a:rPr lang="en-GB" sz="3200" b="1" dirty="0">
                          <a:solidFill>
                            <a:srgbClr val="ED6E4F"/>
                          </a:solidFill>
                        </a:rPr>
                        <a:t>some not so positive!</a:t>
                      </a:r>
                    </a:p>
                    <a:p>
                      <a:pPr marL="0" indent="0" algn="ctr">
                        <a:buFont typeface="Arial" panose="020B0604020202020204" pitchFamily="34" charset="0"/>
                        <a:buNone/>
                      </a:pPr>
                      <a:endParaRPr lang="en-GB" sz="2700" b="1" i="1" dirty="0">
                        <a:solidFill>
                          <a:schemeClr val="bg1"/>
                        </a:solidFill>
                      </a:endParaRPr>
                    </a:p>
                    <a:p>
                      <a:pPr marL="171450" indent="-171450" algn="ctr">
                        <a:buFont typeface="Arial" panose="020B0604020202020204" pitchFamily="34" charset="0"/>
                        <a:buChar char="•"/>
                      </a:pPr>
                      <a:endParaRPr lang="en-GB" sz="1600" b="1" i="0" kern="1200" dirty="0">
                        <a:solidFill>
                          <a:srgbClr val="ED6E4F">
                            <a:alpha val="70000"/>
                          </a:srgbClr>
                        </a:solidFill>
                        <a:effectLst/>
                        <a:latin typeface="+mn-lt"/>
                        <a:ea typeface="Lato" panose="020F0502020204030203" pitchFamily="34" charset="0"/>
                        <a:cs typeface="Courier New" panose="02070309020205020404" pitchFamily="49" charset="0"/>
                      </a:endParaRPr>
                    </a:p>
                  </a:txBody>
                  <a:tcPr marL="121751" marR="121751" marT="60875" marB="60875">
                    <a:lnL w="381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6E4F">
                        <a:alpha val="34000"/>
                      </a:srgbClr>
                    </a:solidFill>
                  </a:tcPr>
                </a:tc>
                <a:tc hMerge="1">
                  <a:txBody>
                    <a:bodyPr/>
                    <a:lstStyle/>
                    <a:p>
                      <a:endParaRPr lang="en-US" dirty="0"/>
                    </a:p>
                  </a:txBody>
                  <a:tcPr>
                    <a:lnL w="63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255311"/>
                  </a:ext>
                </a:extLst>
              </a:tr>
            </a:tbl>
          </a:graphicData>
        </a:graphic>
      </p:graphicFrame>
      <p:pic>
        <p:nvPicPr>
          <p:cNvPr id="9" name="Picture 8">
            <a:extLst>
              <a:ext uri="{FF2B5EF4-FFF2-40B4-BE49-F238E27FC236}">
                <a16:creationId xmlns:a16="http://schemas.microsoft.com/office/drawing/2014/main" id="{F481EC8E-63CB-2F42-B0AA-5D62C6DECECE}"/>
              </a:ext>
            </a:extLst>
          </p:cNvPr>
          <p:cNvPicPr>
            <a:picLocks noChangeAspect="1"/>
          </p:cNvPicPr>
          <p:nvPr/>
        </p:nvPicPr>
        <p:blipFill>
          <a:blip r:embed="rId2"/>
          <a:stretch>
            <a:fillRect/>
          </a:stretch>
        </p:blipFill>
        <p:spPr>
          <a:xfrm>
            <a:off x="8863578" y="4565651"/>
            <a:ext cx="892838" cy="742100"/>
          </a:xfrm>
          <a:prstGeom prst="rect">
            <a:avLst/>
          </a:prstGeom>
        </p:spPr>
      </p:pic>
      <p:pic>
        <p:nvPicPr>
          <p:cNvPr id="11" name="Picture 10" descr="A picture containing drawing, device&#10;&#10;Description automatically generated">
            <a:extLst>
              <a:ext uri="{FF2B5EF4-FFF2-40B4-BE49-F238E27FC236}">
                <a16:creationId xmlns:a16="http://schemas.microsoft.com/office/drawing/2014/main" id="{DC428F28-3144-E944-BE30-D07C258B49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6525" y="217410"/>
            <a:ext cx="4305887" cy="4305887"/>
          </a:xfrm>
          <a:prstGeom prst="rect">
            <a:avLst/>
          </a:prstGeom>
        </p:spPr>
      </p:pic>
    </p:spTree>
    <p:extLst>
      <p:ext uri="{BB962C8B-B14F-4D97-AF65-F5344CB8AC3E}">
        <p14:creationId xmlns:p14="http://schemas.microsoft.com/office/powerpoint/2010/main" val="1460320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0CE61-1C91-3D4E-9F94-809976E520A5}"/>
              </a:ext>
            </a:extLst>
          </p:cNvPr>
          <p:cNvSpPr>
            <a:spLocks noGrp="1"/>
          </p:cNvSpPr>
          <p:nvPr>
            <p:ph type="title"/>
          </p:nvPr>
        </p:nvSpPr>
        <p:spPr>
          <a:xfrm>
            <a:off x="1328522" y="634859"/>
            <a:ext cx="14373735" cy="1147365"/>
          </a:xfrm>
          <a:prstGeom prst="rect">
            <a:avLst/>
          </a:prstGeom>
        </p:spPr>
        <p:txBody>
          <a:bodyPr/>
          <a:lstStyle/>
          <a:p>
            <a:r>
              <a:rPr lang="en-GB" sz="3728" dirty="0">
                <a:solidFill>
                  <a:srgbClr val="ED6E4F"/>
                </a:solidFill>
                <a:latin typeface="Calibri" panose="020F0502020204030204" pitchFamily="34" charset="0"/>
                <a:cs typeface="Calibri" panose="020F0502020204030204" pitchFamily="34" charset="0"/>
              </a:rPr>
              <a:t>How could you help other young people like Billy, </a:t>
            </a:r>
            <a:br>
              <a:rPr lang="en-GB" sz="3728" dirty="0">
                <a:solidFill>
                  <a:srgbClr val="ED6E4F"/>
                </a:solidFill>
                <a:latin typeface="Calibri" panose="020F0502020204030204" pitchFamily="34" charset="0"/>
                <a:cs typeface="Calibri" panose="020F0502020204030204" pitchFamily="34" charset="0"/>
              </a:rPr>
            </a:br>
            <a:r>
              <a:rPr lang="en-GB" sz="3728" dirty="0">
                <a:solidFill>
                  <a:srgbClr val="ED6E4F"/>
                </a:solidFill>
                <a:latin typeface="Calibri" panose="020F0502020204030204" pitchFamily="34" charset="0"/>
                <a:cs typeface="Calibri" panose="020F0502020204030204" pitchFamily="34" charset="0"/>
              </a:rPr>
              <a:t>here is what he suggests…</a:t>
            </a:r>
            <a:endParaRPr lang="en-US" sz="3728" dirty="0">
              <a:solidFill>
                <a:srgbClr val="ED6E4F"/>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9217CCA-2104-3E4F-9F74-B02BD46453A6}"/>
              </a:ext>
            </a:extLst>
          </p:cNvPr>
          <p:cNvSpPr>
            <a:spLocks noGrp="1"/>
          </p:cNvSpPr>
          <p:nvPr>
            <p:ph sz="quarter" idx="4294967295"/>
          </p:nvPr>
        </p:nvSpPr>
        <p:spPr>
          <a:xfrm>
            <a:off x="1328521" y="2472769"/>
            <a:ext cx="14650240" cy="1229397"/>
          </a:xfrm>
          <a:prstGeom prst="rect">
            <a:avLst/>
          </a:prstGeom>
        </p:spPr>
        <p:txBody>
          <a:bodyPr>
            <a:noAutofit/>
          </a:bodyPr>
          <a:lstStyle/>
          <a:p>
            <a:r>
              <a:rPr lang="en-GB" sz="2397" b="1" dirty="0">
                <a:solidFill>
                  <a:srgbClr val="ED6E4F"/>
                </a:solidFill>
                <a:latin typeface="Calibri" panose="020F0502020204030204" pitchFamily="34" charset="0"/>
                <a:cs typeface="Calibri" panose="020F0502020204030204" pitchFamily="34" charset="0"/>
              </a:rPr>
              <a:t>Schools could…</a:t>
            </a:r>
          </a:p>
          <a:p>
            <a:br>
              <a:rPr lang="en-GB" sz="2663" b="1" dirty="0">
                <a:solidFill>
                  <a:srgbClr val="ED6E4F"/>
                </a:solidFill>
                <a:latin typeface="Calibri" panose="020F0502020204030204" pitchFamily="34" charset="0"/>
                <a:cs typeface="Calibri" panose="020F0502020204030204" pitchFamily="34" charset="0"/>
              </a:rPr>
            </a:br>
            <a:br>
              <a:rPr lang="en-GB" sz="2663" b="1" dirty="0">
                <a:solidFill>
                  <a:srgbClr val="ED6E4F"/>
                </a:solidFill>
                <a:latin typeface="Calibri" panose="020F0502020204030204" pitchFamily="34" charset="0"/>
                <a:cs typeface="Calibri" panose="020F0502020204030204" pitchFamily="34" charset="0"/>
              </a:rPr>
            </a:br>
            <a:endParaRPr lang="en-US" sz="2663" b="1" dirty="0">
              <a:solidFill>
                <a:srgbClr val="ED6E4F"/>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08AFAA5-7A97-1A41-AE85-D5538D7E2CCF}"/>
              </a:ext>
            </a:extLst>
          </p:cNvPr>
          <p:cNvSpPr>
            <a:spLocks noGrp="1"/>
          </p:cNvSpPr>
          <p:nvPr>
            <p:ph sz="quarter" idx="4294967295"/>
          </p:nvPr>
        </p:nvSpPr>
        <p:spPr>
          <a:xfrm>
            <a:off x="1328521" y="3229282"/>
            <a:ext cx="13259942" cy="3605602"/>
          </a:xfrm>
          <a:prstGeom prst="rect">
            <a:avLst/>
          </a:prstGeom>
        </p:spPr>
        <p:txBody>
          <a:bodyPr/>
          <a:lstStyle/>
          <a:p>
            <a:r>
              <a:rPr lang="en-GB" sz="2130" dirty="0">
                <a:solidFill>
                  <a:srgbClr val="575756"/>
                </a:solidFill>
              </a:rPr>
              <a:t>The challenges Billy had to face from a very young child were ( and still are) enormous</a:t>
            </a:r>
          </a:p>
          <a:p>
            <a:r>
              <a:rPr lang="en-GB" sz="2130" dirty="0">
                <a:solidFill>
                  <a:srgbClr val="575756"/>
                </a:solidFill>
              </a:rPr>
              <a:t>Single people throughout his life have seen his potential, Head Teachers, teachers, employers, his Grandma</a:t>
            </a:r>
          </a:p>
          <a:p>
            <a:r>
              <a:rPr lang="en-GB" sz="2130" dirty="0">
                <a:solidFill>
                  <a:srgbClr val="575756"/>
                </a:solidFill>
              </a:rPr>
              <a:t>Take time to understand our backgrounds and its impact</a:t>
            </a:r>
          </a:p>
          <a:p>
            <a:r>
              <a:rPr lang="en-GB" sz="2130" dirty="0">
                <a:solidFill>
                  <a:srgbClr val="575756"/>
                </a:solidFill>
              </a:rPr>
              <a:t>Build our confidence</a:t>
            </a:r>
          </a:p>
          <a:p>
            <a:r>
              <a:rPr lang="en-GB" sz="2130" dirty="0">
                <a:solidFill>
                  <a:srgbClr val="575756"/>
                </a:solidFill>
              </a:rPr>
              <a:t>Identify someone who can support us long term</a:t>
            </a:r>
          </a:p>
          <a:p>
            <a:r>
              <a:rPr lang="en-GB" sz="2130" dirty="0">
                <a:solidFill>
                  <a:srgbClr val="575756"/>
                </a:solidFill>
              </a:rPr>
              <a:t>Don’t judge us, look beyond our behaviours</a:t>
            </a:r>
          </a:p>
          <a:p>
            <a:r>
              <a:rPr lang="en-GB" sz="2130" dirty="0">
                <a:solidFill>
                  <a:srgbClr val="575756"/>
                </a:solidFill>
              </a:rPr>
              <a:t>Facilitate secure and lasting attachments that generate emerging independence</a:t>
            </a:r>
          </a:p>
          <a:p>
            <a:r>
              <a:rPr lang="en-GB" sz="2130" dirty="0">
                <a:solidFill>
                  <a:srgbClr val="575756"/>
                </a:solidFill>
              </a:rPr>
              <a:t>Prepare employers sensitively and effectively to engage with us as soon as possible</a:t>
            </a:r>
          </a:p>
          <a:p>
            <a:r>
              <a:rPr lang="en-GB" sz="2130" dirty="0">
                <a:solidFill>
                  <a:srgbClr val="575756"/>
                </a:solidFill>
              </a:rPr>
              <a:t>Be creative around delivering careers activities</a:t>
            </a:r>
          </a:p>
          <a:p>
            <a:r>
              <a:rPr lang="en-GB" sz="2130" dirty="0">
                <a:solidFill>
                  <a:srgbClr val="575756"/>
                </a:solidFill>
              </a:rPr>
              <a:t>Find out what interests us, then encourage/help us to progress in it.</a:t>
            </a:r>
          </a:p>
          <a:p>
            <a:endParaRPr lang="en-US" sz="2130" dirty="0">
              <a:solidFill>
                <a:srgbClr val="575756"/>
              </a:solidFill>
              <a:latin typeface="Calibri" panose="020F0502020204030204" pitchFamily="34" charset="0"/>
              <a:cs typeface="Calibri" panose="020F0502020204030204" pitchFamily="34" charset="0"/>
            </a:endParaRPr>
          </a:p>
        </p:txBody>
      </p:sp>
      <p:sp>
        <p:nvSpPr>
          <p:cNvPr id="7" name="object 4">
            <a:extLst>
              <a:ext uri="{FF2B5EF4-FFF2-40B4-BE49-F238E27FC236}">
                <a16:creationId xmlns:a16="http://schemas.microsoft.com/office/drawing/2014/main" id="{672A3874-ACEF-FE49-8DCF-DB1AE130045D}"/>
              </a:ext>
            </a:extLst>
          </p:cNvPr>
          <p:cNvSpPr/>
          <p:nvPr/>
        </p:nvSpPr>
        <p:spPr>
          <a:xfrm flipV="1">
            <a:off x="11289" y="2111174"/>
            <a:ext cx="16233422" cy="60874"/>
          </a:xfrm>
          <a:custGeom>
            <a:avLst/>
            <a:gdLst/>
            <a:ahLst/>
            <a:cxnLst/>
            <a:rect l="l" t="t" r="r" b="b"/>
            <a:pathLst>
              <a:path w="16256000">
                <a:moveTo>
                  <a:pt x="0" y="0"/>
                </a:moveTo>
                <a:lnTo>
                  <a:pt x="16256000" y="0"/>
                </a:lnTo>
              </a:path>
            </a:pathLst>
          </a:custGeom>
          <a:ln w="25400">
            <a:solidFill>
              <a:srgbClr val="ED6E4F"/>
            </a:solidFill>
          </a:ln>
        </p:spPr>
        <p:txBody>
          <a:bodyPr wrap="square" lIns="0" tIns="0" rIns="0" bIns="0" rtlCol="0"/>
          <a:lstStyle/>
          <a:p>
            <a:endParaRPr sz="1796" dirty="0"/>
          </a:p>
        </p:txBody>
      </p:sp>
      <p:pic>
        <p:nvPicPr>
          <p:cNvPr id="6" name="Picture 5">
            <a:extLst>
              <a:ext uri="{FF2B5EF4-FFF2-40B4-BE49-F238E27FC236}">
                <a16:creationId xmlns:a16="http://schemas.microsoft.com/office/drawing/2014/main" id="{140B9B8F-F310-0344-AD0A-BD9B108285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616220" y="687025"/>
            <a:ext cx="1995308" cy="809417"/>
          </a:xfrm>
          <a:prstGeom prst="rect">
            <a:avLst/>
          </a:prstGeom>
        </p:spPr>
      </p:pic>
      <p:pic>
        <p:nvPicPr>
          <p:cNvPr id="8" name="Picture 7" descr="A sign on the side of a building&#10;&#10;Description automatically generated">
            <a:extLst>
              <a:ext uri="{FF2B5EF4-FFF2-40B4-BE49-F238E27FC236}">
                <a16:creationId xmlns:a16="http://schemas.microsoft.com/office/drawing/2014/main" id="{524F4FAB-0338-CC41-B434-FB79CDA4B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17741" y="5284687"/>
            <a:ext cx="2765872" cy="2765872"/>
          </a:xfrm>
          <a:prstGeom prst="rect">
            <a:avLst/>
          </a:prstGeom>
        </p:spPr>
      </p:pic>
    </p:spTree>
    <p:extLst>
      <p:ext uri="{BB962C8B-B14F-4D97-AF65-F5344CB8AC3E}">
        <p14:creationId xmlns:p14="http://schemas.microsoft.com/office/powerpoint/2010/main" val="1917423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0CE61-1C91-3D4E-9F94-809976E520A5}"/>
              </a:ext>
            </a:extLst>
          </p:cNvPr>
          <p:cNvSpPr>
            <a:spLocks noGrp="1"/>
          </p:cNvSpPr>
          <p:nvPr>
            <p:ph type="title"/>
          </p:nvPr>
        </p:nvSpPr>
        <p:spPr>
          <a:xfrm>
            <a:off x="1328522" y="634859"/>
            <a:ext cx="14373735" cy="573683"/>
          </a:xfrm>
          <a:prstGeom prst="rect">
            <a:avLst/>
          </a:prstGeom>
        </p:spPr>
        <p:txBody>
          <a:bodyPr/>
          <a:lstStyle/>
          <a:p>
            <a:r>
              <a:rPr lang="en-US" sz="3728" dirty="0">
                <a:solidFill>
                  <a:srgbClr val="ED6E4F"/>
                </a:solidFill>
                <a:latin typeface="Calibri" panose="020F0502020204030204" pitchFamily="34" charset="0"/>
                <a:cs typeface="Calibri" panose="020F0502020204030204" pitchFamily="34" charset="0"/>
              </a:rPr>
              <a:t>Employers could think about…</a:t>
            </a:r>
          </a:p>
        </p:txBody>
      </p:sp>
      <p:sp>
        <p:nvSpPr>
          <p:cNvPr id="4" name="Content Placeholder 3">
            <a:extLst>
              <a:ext uri="{FF2B5EF4-FFF2-40B4-BE49-F238E27FC236}">
                <a16:creationId xmlns:a16="http://schemas.microsoft.com/office/drawing/2014/main" id="{E9217CCA-2104-3E4F-9F74-B02BD46453A6}"/>
              </a:ext>
            </a:extLst>
          </p:cNvPr>
          <p:cNvSpPr>
            <a:spLocks noGrp="1"/>
          </p:cNvSpPr>
          <p:nvPr>
            <p:ph sz="quarter" idx="4294967295"/>
          </p:nvPr>
        </p:nvSpPr>
        <p:spPr>
          <a:xfrm>
            <a:off x="1328521" y="2472769"/>
            <a:ext cx="14650240" cy="1229397"/>
          </a:xfrm>
          <a:prstGeom prst="rect">
            <a:avLst/>
          </a:prstGeom>
        </p:spPr>
        <p:txBody>
          <a:bodyPr>
            <a:noAutofit/>
          </a:bodyPr>
          <a:lstStyle/>
          <a:p>
            <a:br>
              <a:rPr lang="en-GB" sz="2663" b="1" dirty="0">
                <a:solidFill>
                  <a:srgbClr val="ED6E4F"/>
                </a:solidFill>
                <a:latin typeface="Calibri" panose="020F0502020204030204" pitchFamily="34" charset="0"/>
                <a:cs typeface="Calibri" panose="020F0502020204030204" pitchFamily="34" charset="0"/>
              </a:rPr>
            </a:br>
            <a:br>
              <a:rPr lang="en-GB" sz="2663" b="1" dirty="0">
                <a:solidFill>
                  <a:srgbClr val="ED6E4F"/>
                </a:solidFill>
                <a:latin typeface="Calibri" panose="020F0502020204030204" pitchFamily="34" charset="0"/>
                <a:cs typeface="Calibri" panose="020F0502020204030204" pitchFamily="34" charset="0"/>
              </a:rPr>
            </a:br>
            <a:endParaRPr lang="en-US" sz="2663" b="1" dirty="0">
              <a:solidFill>
                <a:srgbClr val="ED6E4F"/>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08AFAA5-7A97-1A41-AE85-D5538D7E2CCF}"/>
              </a:ext>
            </a:extLst>
          </p:cNvPr>
          <p:cNvSpPr>
            <a:spLocks noGrp="1"/>
          </p:cNvSpPr>
          <p:nvPr>
            <p:ph sz="quarter" idx="4294967295"/>
          </p:nvPr>
        </p:nvSpPr>
        <p:spPr>
          <a:xfrm>
            <a:off x="1328521" y="2472769"/>
            <a:ext cx="13259942" cy="5252207"/>
          </a:xfrm>
          <a:prstGeom prst="rect">
            <a:avLst/>
          </a:prstGeom>
        </p:spPr>
        <p:txBody>
          <a:bodyPr/>
          <a:lstStyle/>
          <a:p>
            <a:pPr marL="457200" indent="-457200">
              <a:buFont typeface="Arial" panose="020B0604020202020204" pitchFamily="34" charset="0"/>
              <a:buChar char="•"/>
            </a:pPr>
            <a:r>
              <a:rPr lang="en-GB" sz="3200" dirty="0">
                <a:solidFill>
                  <a:srgbClr val="EC6D51"/>
                </a:solidFill>
                <a:latin typeface="Lato" panose="020F0502020204030203"/>
              </a:rPr>
              <a:t>Come with an open mind</a:t>
            </a:r>
          </a:p>
          <a:p>
            <a:pPr marL="457200" indent="-457200">
              <a:buFont typeface="Arial" panose="020B0604020202020204" pitchFamily="34" charset="0"/>
              <a:buChar char="•"/>
            </a:pPr>
            <a:r>
              <a:rPr lang="en-GB" sz="3200" dirty="0">
                <a:solidFill>
                  <a:srgbClr val="EC6D51"/>
                </a:solidFill>
                <a:latin typeface="Lato" panose="020F0502020204030203"/>
              </a:rPr>
              <a:t>Don’t judge, look at our life from our perspective to better understand</a:t>
            </a:r>
          </a:p>
          <a:p>
            <a:pPr marL="457200" indent="-457200">
              <a:buFont typeface="Arial" panose="020B0604020202020204" pitchFamily="34" charset="0"/>
              <a:buChar char="•"/>
            </a:pPr>
            <a:r>
              <a:rPr lang="en-GB" sz="3200" dirty="0">
                <a:solidFill>
                  <a:srgbClr val="EC6D51"/>
                </a:solidFill>
                <a:latin typeface="Lato" panose="020F0502020204030203"/>
              </a:rPr>
              <a:t>Help us find things we enjoy</a:t>
            </a:r>
          </a:p>
          <a:p>
            <a:pPr marL="457200" indent="-457200">
              <a:buFont typeface="Arial" panose="020B0604020202020204" pitchFamily="34" charset="0"/>
              <a:buChar char="•"/>
            </a:pPr>
            <a:r>
              <a:rPr lang="en-GB" sz="3200" dirty="0">
                <a:solidFill>
                  <a:srgbClr val="EC6D51"/>
                </a:solidFill>
                <a:latin typeface="Lato" panose="020F0502020204030203"/>
              </a:rPr>
              <a:t>Provide access</a:t>
            </a:r>
          </a:p>
          <a:p>
            <a:pPr marL="457200" indent="-457200">
              <a:buFont typeface="Arial" panose="020B0604020202020204" pitchFamily="34" charset="0"/>
              <a:buChar char="•"/>
            </a:pPr>
            <a:r>
              <a:rPr lang="en-GB" sz="3200" dirty="0">
                <a:solidFill>
                  <a:srgbClr val="EC6D51"/>
                </a:solidFill>
                <a:latin typeface="Lato" panose="020F0502020204030203"/>
              </a:rPr>
              <a:t>Organise flexibly, short sessions building up to longer engagement activities</a:t>
            </a:r>
          </a:p>
          <a:p>
            <a:pPr marL="457200" indent="-457200">
              <a:buFont typeface="Arial" panose="020B0604020202020204" pitchFamily="34" charset="0"/>
              <a:buChar char="•"/>
            </a:pPr>
            <a:r>
              <a:rPr lang="en-GB" sz="3200" dirty="0">
                <a:solidFill>
                  <a:srgbClr val="EC6D51"/>
                </a:solidFill>
                <a:latin typeface="Lato" panose="020F0502020204030203"/>
              </a:rPr>
              <a:t>Be prepared for set-backs</a:t>
            </a:r>
          </a:p>
          <a:p>
            <a:pPr marL="457200" indent="-457200">
              <a:buFont typeface="Arial" panose="020B0604020202020204" pitchFamily="34" charset="0"/>
              <a:buChar char="•"/>
            </a:pPr>
            <a:r>
              <a:rPr lang="en-GB" sz="3200" dirty="0">
                <a:solidFill>
                  <a:srgbClr val="EC6D51"/>
                </a:solidFill>
                <a:latin typeface="Lato" panose="020F0502020204030203"/>
              </a:rPr>
              <a:t>Work with us longer term – Mentor, Coach</a:t>
            </a:r>
          </a:p>
          <a:p>
            <a:pPr marL="457200" indent="-457200">
              <a:buFont typeface="Arial" panose="020B0604020202020204" pitchFamily="34" charset="0"/>
              <a:buChar char="•"/>
            </a:pPr>
            <a:r>
              <a:rPr lang="en-GB" sz="3200" dirty="0">
                <a:solidFill>
                  <a:srgbClr val="EC6D51"/>
                </a:solidFill>
                <a:latin typeface="Lato" panose="020F0502020204030203"/>
              </a:rPr>
              <a:t>Be our role model, help us aspire</a:t>
            </a:r>
          </a:p>
          <a:p>
            <a:pPr marL="457200" indent="-457200">
              <a:buFont typeface="Arial" panose="020B0604020202020204" pitchFamily="34" charset="0"/>
              <a:buChar char="•"/>
            </a:pPr>
            <a:r>
              <a:rPr lang="en-GB" sz="3200" dirty="0">
                <a:solidFill>
                  <a:srgbClr val="EC6D51"/>
                </a:solidFill>
                <a:latin typeface="Lato" panose="020F0502020204030203"/>
              </a:rPr>
              <a:t>Believe in us, we need to feel you actually care</a:t>
            </a:r>
          </a:p>
          <a:p>
            <a:endParaRPr lang="en-US" sz="2130" dirty="0">
              <a:solidFill>
                <a:srgbClr val="575756"/>
              </a:solidFill>
              <a:latin typeface="Calibri" panose="020F0502020204030204" pitchFamily="34" charset="0"/>
              <a:cs typeface="Calibri" panose="020F0502020204030204" pitchFamily="34" charset="0"/>
            </a:endParaRPr>
          </a:p>
        </p:txBody>
      </p:sp>
      <p:sp>
        <p:nvSpPr>
          <p:cNvPr id="7" name="object 4">
            <a:extLst>
              <a:ext uri="{FF2B5EF4-FFF2-40B4-BE49-F238E27FC236}">
                <a16:creationId xmlns:a16="http://schemas.microsoft.com/office/drawing/2014/main" id="{672A3874-ACEF-FE49-8DCF-DB1AE130045D}"/>
              </a:ext>
            </a:extLst>
          </p:cNvPr>
          <p:cNvSpPr/>
          <p:nvPr/>
        </p:nvSpPr>
        <p:spPr>
          <a:xfrm flipV="1">
            <a:off x="11289" y="2111174"/>
            <a:ext cx="16233422" cy="60874"/>
          </a:xfrm>
          <a:custGeom>
            <a:avLst/>
            <a:gdLst/>
            <a:ahLst/>
            <a:cxnLst/>
            <a:rect l="l" t="t" r="r" b="b"/>
            <a:pathLst>
              <a:path w="16256000">
                <a:moveTo>
                  <a:pt x="0" y="0"/>
                </a:moveTo>
                <a:lnTo>
                  <a:pt x="16256000" y="0"/>
                </a:lnTo>
              </a:path>
            </a:pathLst>
          </a:custGeom>
          <a:ln w="25400">
            <a:solidFill>
              <a:srgbClr val="ED6E4F"/>
            </a:solidFill>
          </a:ln>
        </p:spPr>
        <p:txBody>
          <a:bodyPr wrap="square" lIns="0" tIns="0" rIns="0" bIns="0" rtlCol="0"/>
          <a:lstStyle/>
          <a:p>
            <a:endParaRPr sz="1796" dirty="0"/>
          </a:p>
        </p:txBody>
      </p:sp>
      <p:pic>
        <p:nvPicPr>
          <p:cNvPr id="8" name="Picture 7" descr="A close up of a logo&#10;&#10;Description automatically generated">
            <a:extLst>
              <a:ext uri="{FF2B5EF4-FFF2-40B4-BE49-F238E27FC236}">
                <a16:creationId xmlns:a16="http://schemas.microsoft.com/office/drawing/2014/main" id="{2437A9A5-DA45-884E-8675-9AF57A327F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3496" y="4875725"/>
            <a:ext cx="3104489" cy="3104489"/>
          </a:xfrm>
          <a:prstGeom prst="rect">
            <a:avLst/>
          </a:prstGeom>
        </p:spPr>
      </p:pic>
    </p:spTree>
    <p:extLst>
      <p:ext uri="{BB962C8B-B14F-4D97-AF65-F5344CB8AC3E}">
        <p14:creationId xmlns:p14="http://schemas.microsoft.com/office/powerpoint/2010/main" val="243245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E35BAC-1765-ED4A-904E-2C5F4676A631}"/>
              </a:ext>
            </a:extLst>
          </p:cNvPr>
          <p:cNvSpPr/>
          <p:nvPr/>
        </p:nvSpPr>
        <p:spPr>
          <a:xfrm>
            <a:off x="-165445" y="6345"/>
            <a:ext cx="16398884" cy="911861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887"/>
            <a:endParaRPr lang="en-US" sz="1796" dirty="0">
              <a:solidFill>
                <a:srgbClr val="FEFFFE"/>
              </a:solidFill>
              <a:latin typeface="Calibri"/>
            </a:endParaRPr>
          </a:p>
        </p:txBody>
      </p:sp>
      <p:sp>
        <p:nvSpPr>
          <p:cNvPr id="9" name="TextBox 8">
            <a:extLst>
              <a:ext uri="{FF2B5EF4-FFF2-40B4-BE49-F238E27FC236}">
                <a16:creationId xmlns:a16="http://schemas.microsoft.com/office/drawing/2014/main" id="{06CA6B2E-1505-8F44-933F-B96691024AA9}"/>
              </a:ext>
            </a:extLst>
          </p:cNvPr>
          <p:cNvSpPr txBox="1"/>
          <p:nvPr/>
        </p:nvSpPr>
        <p:spPr>
          <a:xfrm>
            <a:off x="1745385" y="913130"/>
            <a:ext cx="8620858" cy="6620210"/>
          </a:xfrm>
          <a:prstGeom prst="rect">
            <a:avLst/>
          </a:prstGeom>
          <a:noFill/>
        </p:spPr>
        <p:txBody>
          <a:bodyPr wrap="square" rtlCol="0">
            <a:spAutoFit/>
          </a:bodyPr>
          <a:lstStyle/>
          <a:p>
            <a:r>
              <a:rPr lang="en-GB" sz="7590" b="1" spc="-11" dirty="0">
                <a:solidFill>
                  <a:srgbClr val="FEFFFE"/>
                </a:solidFill>
                <a:cs typeface="Lato-Heavy"/>
              </a:rPr>
              <a:t>Breakout Room</a:t>
            </a:r>
          </a:p>
          <a:p>
            <a:br>
              <a:rPr lang="en-GB" sz="3595" b="1" spc="-11" dirty="0">
                <a:solidFill>
                  <a:srgbClr val="FEFFFE"/>
                </a:solidFill>
                <a:latin typeface="Lato-Heavy"/>
                <a:cs typeface="Lato-Heavy"/>
              </a:rPr>
            </a:br>
            <a:r>
              <a:rPr lang="en-GB" sz="2663" b="1" dirty="0">
                <a:solidFill>
                  <a:schemeClr val="bg1"/>
                </a:solidFill>
              </a:rPr>
              <a:t>Consider the needs of young people with SEND in mainstream, what Careers Support do you or could you put in place?</a:t>
            </a:r>
          </a:p>
          <a:p>
            <a:endParaRPr lang="en-GB" sz="2663" b="1" dirty="0">
              <a:solidFill>
                <a:schemeClr val="bg1"/>
              </a:solidFill>
            </a:endParaRPr>
          </a:p>
          <a:p>
            <a:r>
              <a:rPr lang="en-GB" sz="2663" b="1" dirty="0">
                <a:solidFill>
                  <a:schemeClr val="bg1"/>
                </a:solidFill>
              </a:rPr>
              <a:t>10 minutes discussion </a:t>
            </a:r>
          </a:p>
          <a:p>
            <a:endParaRPr lang="en-GB" sz="2663" b="1" dirty="0">
              <a:solidFill>
                <a:schemeClr val="bg1"/>
              </a:solidFill>
            </a:endParaRPr>
          </a:p>
          <a:p>
            <a:r>
              <a:rPr lang="en-GB" sz="2663" b="1" dirty="0">
                <a:solidFill>
                  <a:schemeClr val="bg1"/>
                </a:solidFill>
              </a:rPr>
              <a:t>5 minutes feedback on your top 3 ideas</a:t>
            </a:r>
          </a:p>
          <a:p>
            <a:pPr marL="10241" marR="4097" defTabSz="1215850">
              <a:lnSpc>
                <a:spcPct val="118200"/>
              </a:lnSpc>
              <a:spcBef>
                <a:spcPts val="77"/>
              </a:spcBef>
              <a:tabLst>
                <a:tab pos="186883" algn="l"/>
              </a:tabLst>
            </a:pPr>
            <a:endParaRPr lang="en-GB" sz="3595" b="1" spc="-11" dirty="0">
              <a:solidFill>
                <a:srgbClr val="FEFFFE"/>
              </a:solidFill>
              <a:latin typeface="Lato-Heavy"/>
              <a:cs typeface="Lato-Heavy"/>
            </a:endParaRPr>
          </a:p>
          <a:p>
            <a:pPr marL="10241" marR="4097" defTabSz="1215850">
              <a:lnSpc>
                <a:spcPct val="118200"/>
              </a:lnSpc>
              <a:spcBef>
                <a:spcPts val="77"/>
              </a:spcBef>
              <a:tabLst>
                <a:tab pos="186883" algn="l"/>
              </a:tabLst>
            </a:pPr>
            <a:endParaRPr lang="en-GB" sz="3595" b="1" spc="-11" dirty="0">
              <a:solidFill>
                <a:srgbClr val="FEFFFE"/>
              </a:solidFill>
              <a:latin typeface="Lato-Heavy"/>
              <a:cs typeface="Lato-Heavy"/>
            </a:endParaRPr>
          </a:p>
          <a:p>
            <a:pPr marL="10241" marR="4097" defTabSz="1215850">
              <a:lnSpc>
                <a:spcPct val="118200"/>
              </a:lnSpc>
              <a:spcBef>
                <a:spcPts val="77"/>
              </a:spcBef>
              <a:tabLst>
                <a:tab pos="186883" algn="l"/>
              </a:tabLst>
            </a:pPr>
            <a:endParaRPr lang="en-GB" sz="3595" b="1" spc="-11" dirty="0">
              <a:solidFill>
                <a:srgbClr val="FEFFFE"/>
              </a:solidFill>
              <a:latin typeface="Lato-Heavy"/>
              <a:cs typeface="Lato-Heavy"/>
            </a:endParaRPr>
          </a:p>
        </p:txBody>
      </p:sp>
      <p:pic>
        <p:nvPicPr>
          <p:cNvPr id="6" name="Picture 5">
            <a:extLst>
              <a:ext uri="{FF2B5EF4-FFF2-40B4-BE49-F238E27FC236}">
                <a16:creationId xmlns:a16="http://schemas.microsoft.com/office/drawing/2014/main" id="{1B6E46C3-5DC3-084D-B6FE-9C3EB037D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78498" y="913131"/>
            <a:ext cx="1996758" cy="808293"/>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62BC0BAF-AFA3-A047-BB4E-B5B1A04AF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568" y="4760729"/>
            <a:ext cx="3652520" cy="3652520"/>
          </a:xfrm>
          <a:prstGeom prst="rect">
            <a:avLst/>
          </a:prstGeom>
        </p:spPr>
      </p:pic>
      <p:pic>
        <p:nvPicPr>
          <p:cNvPr id="5" name="Picture 4" descr="A close up of a clock&#10;&#10;Description automatically generated">
            <a:extLst>
              <a:ext uri="{FF2B5EF4-FFF2-40B4-BE49-F238E27FC236}">
                <a16:creationId xmlns:a16="http://schemas.microsoft.com/office/drawing/2014/main" id="{7A2ED94C-E9BA-CF49-A494-F3FF6DB3A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34800" y="3001316"/>
            <a:ext cx="2140455" cy="2140455"/>
          </a:xfrm>
          <a:prstGeom prst="rect">
            <a:avLst/>
          </a:prstGeom>
        </p:spPr>
      </p:pic>
    </p:spTree>
    <p:extLst>
      <p:ext uri="{BB962C8B-B14F-4D97-AF65-F5344CB8AC3E}">
        <p14:creationId xmlns:p14="http://schemas.microsoft.com/office/powerpoint/2010/main" val="3904197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E35BAC-1765-ED4A-904E-2C5F4676A631}"/>
              </a:ext>
            </a:extLst>
          </p:cNvPr>
          <p:cNvSpPr/>
          <p:nvPr/>
        </p:nvSpPr>
        <p:spPr>
          <a:xfrm>
            <a:off x="11289" y="2"/>
            <a:ext cx="16233422" cy="9131299"/>
          </a:xfrm>
          <a:prstGeom prst="rect">
            <a:avLst/>
          </a:prstGeom>
          <a:solidFill>
            <a:srgbClr val="EC6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43"/>
            <a:r>
              <a:rPr lang="en-US" sz="4400" b="1" dirty="0">
                <a:solidFill>
                  <a:srgbClr val="FEFFFE"/>
                </a:solidFill>
                <a:latin typeface="Calibri"/>
              </a:rPr>
              <a:t>Challenging what ‘good’ destinations look like…</a:t>
            </a:r>
            <a:endParaRPr lang="en-US" sz="4400" b="1" dirty="0">
              <a:solidFill>
                <a:schemeClr val="bg1"/>
              </a:solidFill>
              <a:latin typeface="Calibri"/>
            </a:endParaRPr>
          </a:p>
        </p:txBody>
      </p:sp>
      <p:pic>
        <p:nvPicPr>
          <p:cNvPr id="6" name="Picture 5">
            <a:extLst>
              <a:ext uri="{FF2B5EF4-FFF2-40B4-BE49-F238E27FC236}">
                <a16:creationId xmlns:a16="http://schemas.microsoft.com/office/drawing/2014/main" id="{1B6E46C3-5DC3-084D-B6FE-9C3EB037D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85800" y="908050"/>
            <a:ext cx="1999534" cy="809417"/>
          </a:xfrm>
          <a:prstGeom prst="rect">
            <a:avLst/>
          </a:prstGeom>
        </p:spPr>
      </p:pic>
    </p:spTree>
    <p:extLst>
      <p:ext uri="{BB962C8B-B14F-4D97-AF65-F5344CB8AC3E}">
        <p14:creationId xmlns:p14="http://schemas.microsoft.com/office/powerpoint/2010/main" val="835579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0CE61-1C91-3D4E-9F94-809976E520A5}"/>
              </a:ext>
            </a:extLst>
          </p:cNvPr>
          <p:cNvSpPr>
            <a:spLocks noGrp="1"/>
          </p:cNvSpPr>
          <p:nvPr>
            <p:ph type="title"/>
          </p:nvPr>
        </p:nvSpPr>
        <p:spPr>
          <a:xfrm>
            <a:off x="1328522" y="634859"/>
            <a:ext cx="14373735" cy="573683"/>
          </a:xfrm>
          <a:prstGeom prst="rect">
            <a:avLst/>
          </a:prstGeom>
        </p:spPr>
        <p:txBody>
          <a:bodyPr/>
          <a:lstStyle/>
          <a:p>
            <a:r>
              <a:rPr lang="en-GB" sz="3728" dirty="0">
                <a:solidFill>
                  <a:srgbClr val="ED6E4F"/>
                </a:solidFill>
                <a:latin typeface="Calibri" panose="020F0502020204030204" pitchFamily="34" charset="0"/>
                <a:cs typeface="Calibri" panose="020F0502020204030204" pitchFamily="34" charset="0"/>
              </a:rPr>
              <a:t>Destinations</a:t>
            </a:r>
          </a:p>
        </p:txBody>
      </p:sp>
      <p:sp>
        <p:nvSpPr>
          <p:cNvPr id="3" name="Content Placeholder 2">
            <a:extLst>
              <a:ext uri="{FF2B5EF4-FFF2-40B4-BE49-F238E27FC236}">
                <a16:creationId xmlns:a16="http://schemas.microsoft.com/office/drawing/2014/main" id="{108AFAA5-7A97-1A41-AE85-D5538D7E2CCF}"/>
              </a:ext>
            </a:extLst>
          </p:cNvPr>
          <p:cNvSpPr>
            <a:spLocks noGrp="1"/>
          </p:cNvSpPr>
          <p:nvPr>
            <p:ph sz="quarter" idx="4294967295"/>
          </p:nvPr>
        </p:nvSpPr>
        <p:spPr>
          <a:xfrm>
            <a:off x="1328521" y="2595841"/>
            <a:ext cx="10685679" cy="4916529"/>
          </a:xfrm>
          <a:prstGeom prst="rect">
            <a:avLst/>
          </a:prstGeom>
        </p:spPr>
        <p:txBody>
          <a:bodyPr>
            <a:normAutofit/>
          </a:bodyPr>
          <a:lstStyle/>
          <a:p>
            <a:pPr marL="342900" indent="-342900">
              <a:buFont typeface="Arial" panose="020B0604020202020204" pitchFamily="34" charset="0"/>
              <a:buChar char="•"/>
            </a:pPr>
            <a:r>
              <a:rPr lang="en-US" sz="2800" dirty="0">
                <a:solidFill>
                  <a:srgbClr val="EC6D51"/>
                </a:solidFill>
                <a:latin typeface="Lato" panose="020F0502020204030203"/>
                <a:cs typeface="Calibri" panose="020F0502020204030204" pitchFamily="34" charset="0"/>
              </a:rPr>
              <a:t>It’s what it’s all about – isn’t it? Everything we do…</a:t>
            </a:r>
          </a:p>
          <a:p>
            <a:pPr marL="342900" indent="-342900">
              <a:buFont typeface="Arial" panose="020B0604020202020204" pitchFamily="34" charset="0"/>
              <a:buChar char="•"/>
            </a:pPr>
            <a:r>
              <a:rPr lang="en-US" sz="2800" dirty="0">
                <a:solidFill>
                  <a:srgbClr val="EC6D51"/>
                </a:solidFill>
                <a:latin typeface="Lato" panose="020F0502020204030203"/>
                <a:cs typeface="Calibri" panose="020F0502020204030204" pitchFamily="34" charset="0"/>
              </a:rPr>
              <a:t>What is a ‘good destination’?</a:t>
            </a:r>
          </a:p>
          <a:p>
            <a:pPr marL="342900" indent="-342900">
              <a:buFont typeface="Arial" panose="020B0604020202020204" pitchFamily="34" charset="0"/>
              <a:buChar char="•"/>
            </a:pPr>
            <a:r>
              <a:rPr lang="en-US" sz="2800" dirty="0">
                <a:solidFill>
                  <a:srgbClr val="EC6D51"/>
                </a:solidFill>
                <a:latin typeface="Lato" panose="020F0502020204030203"/>
                <a:cs typeface="Calibri" panose="020F0502020204030204" pitchFamily="34" charset="0"/>
              </a:rPr>
              <a:t>We know the range of possible destinations</a:t>
            </a:r>
          </a:p>
          <a:p>
            <a:pPr marL="342900" indent="-342900">
              <a:buFont typeface="Arial" panose="020B0604020202020204" pitchFamily="34" charset="0"/>
              <a:buChar char="•"/>
            </a:pPr>
            <a:r>
              <a:rPr lang="en-US" sz="2800" dirty="0">
                <a:solidFill>
                  <a:srgbClr val="EC6D51"/>
                </a:solidFill>
                <a:latin typeface="Lato" panose="020F0502020204030203"/>
                <a:cs typeface="Calibri" panose="020F0502020204030204" pitchFamily="34" charset="0"/>
              </a:rPr>
              <a:t>We measure them, report on them</a:t>
            </a:r>
          </a:p>
          <a:p>
            <a:pPr marL="342900" indent="-342900">
              <a:buFont typeface="Arial" panose="020B0604020202020204" pitchFamily="34" charset="0"/>
              <a:buChar char="•"/>
            </a:pPr>
            <a:r>
              <a:rPr lang="en-US" sz="2800" dirty="0">
                <a:solidFill>
                  <a:srgbClr val="EC6D51"/>
                </a:solidFill>
                <a:latin typeface="Lato" panose="020F0502020204030203"/>
                <a:cs typeface="Calibri" panose="020F0502020204030204" pitchFamily="34" charset="0"/>
              </a:rPr>
              <a:t>Feels like an end point, should it be a beginning / continuation?</a:t>
            </a:r>
          </a:p>
          <a:p>
            <a:pPr marL="342900" indent="-342900">
              <a:buFont typeface="Arial" panose="020B0604020202020204" pitchFamily="34" charset="0"/>
              <a:buChar char="•"/>
            </a:pPr>
            <a:r>
              <a:rPr lang="en-US" sz="2800" dirty="0">
                <a:solidFill>
                  <a:srgbClr val="EC6D51"/>
                </a:solidFill>
                <a:latin typeface="Lato" panose="020F0502020204030203"/>
                <a:cs typeface="Calibri" panose="020F0502020204030204" pitchFamily="34" charset="0"/>
              </a:rPr>
              <a:t>Judgements are made but</a:t>
            </a:r>
          </a:p>
          <a:p>
            <a:pPr marL="800100" lvl="1" indent="-342900">
              <a:buFont typeface="Arial" panose="020B0604020202020204" pitchFamily="34" charset="0"/>
              <a:buChar char="•"/>
            </a:pPr>
            <a:r>
              <a:rPr lang="en-US" sz="2800" b="1" dirty="0">
                <a:solidFill>
                  <a:srgbClr val="EC6D51"/>
                </a:solidFill>
                <a:latin typeface="Lato" panose="020F0502020204030203"/>
                <a:cs typeface="Calibri" panose="020F0502020204030204" pitchFamily="34" charset="0"/>
              </a:rPr>
              <a:t>how</a:t>
            </a:r>
            <a:r>
              <a:rPr lang="en-US" sz="2800" dirty="0">
                <a:solidFill>
                  <a:srgbClr val="EC6D51"/>
                </a:solidFill>
                <a:latin typeface="Lato" panose="020F0502020204030203"/>
                <a:cs typeface="Calibri" panose="020F0502020204030204" pitchFamily="34" charset="0"/>
              </a:rPr>
              <a:t> do we know what good looks like?</a:t>
            </a:r>
          </a:p>
          <a:p>
            <a:pPr marL="800100" lvl="1" indent="-342900">
              <a:buFont typeface="Arial" panose="020B0604020202020204" pitchFamily="34" charset="0"/>
              <a:buChar char="•"/>
            </a:pPr>
            <a:r>
              <a:rPr lang="en-US" sz="2800" b="1" dirty="0">
                <a:solidFill>
                  <a:srgbClr val="EC6D51"/>
                </a:solidFill>
                <a:latin typeface="Lato" panose="020F0502020204030203"/>
                <a:cs typeface="Calibri" panose="020F0502020204030204" pitchFamily="34" charset="0"/>
              </a:rPr>
              <a:t>when</a:t>
            </a:r>
            <a:r>
              <a:rPr lang="en-US" sz="2800" dirty="0">
                <a:solidFill>
                  <a:srgbClr val="EC6D51"/>
                </a:solidFill>
                <a:latin typeface="Lato" panose="020F0502020204030203"/>
                <a:cs typeface="Calibri" panose="020F0502020204030204" pitchFamily="34" charset="0"/>
              </a:rPr>
              <a:t> do we know it is a good destination?</a:t>
            </a:r>
          </a:p>
          <a:p>
            <a:pPr marL="800100" lvl="1" indent="-342900">
              <a:buFont typeface="Arial" panose="020B0604020202020204" pitchFamily="34" charset="0"/>
              <a:buChar char="•"/>
            </a:pPr>
            <a:r>
              <a:rPr lang="en-US" sz="2800" b="1" dirty="0">
                <a:solidFill>
                  <a:srgbClr val="EC6D51"/>
                </a:solidFill>
                <a:latin typeface="Lato" panose="020F0502020204030203"/>
                <a:cs typeface="Calibri" panose="020F0502020204030204" pitchFamily="34" charset="0"/>
              </a:rPr>
              <a:t>what</a:t>
            </a:r>
            <a:r>
              <a:rPr lang="en-US" sz="2800" dirty="0">
                <a:solidFill>
                  <a:srgbClr val="EC6D51"/>
                </a:solidFill>
                <a:latin typeface="Lato" panose="020F0502020204030203"/>
                <a:cs typeface="Calibri" panose="020F0502020204030204" pitchFamily="34" charset="0"/>
              </a:rPr>
              <a:t> if there is little choice?</a:t>
            </a:r>
          </a:p>
          <a:p>
            <a:pPr marL="800100" lvl="1" indent="-342900">
              <a:buFont typeface="Arial" panose="020B0604020202020204" pitchFamily="34" charset="0"/>
              <a:buChar char="•"/>
            </a:pPr>
            <a:r>
              <a:rPr lang="en-US" sz="2800" b="1" dirty="0">
                <a:solidFill>
                  <a:srgbClr val="EC6D51"/>
                </a:solidFill>
                <a:latin typeface="Lato" panose="020F0502020204030203"/>
                <a:cs typeface="Calibri" panose="020F0502020204030204" pitchFamily="34" charset="0"/>
              </a:rPr>
              <a:t>who</a:t>
            </a:r>
            <a:r>
              <a:rPr lang="en-US" sz="2800" dirty="0">
                <a:solidFill>
                  <a:srgbClr val="EC6D51"/>
                </a:solidFill>
                <a:latin typeface="Lato" panose="020F0502020204030203"/>
                <a:cs typeface="Calibri" panose="020F0502020204030204" pitchFamily="34" charset="0"/>
              </a:rPr>
              <a:t> decides what good looks like?</a:t>
            </a:r>
          </a:p>
          <a:p>
            <a:pPr marL="800100" lvl="1" indent="-342900">
              <a:buFont typeface="Arial" panose="020B0604020202020204" pitchFamily="34" charset="0"/>
              <a:buChar char="•"/>
            </a:pPr>
            <a:endParaRPr lang="en-US" sz="2800" dirty="0">
              <a:solidFill>
                <a:srgbClr val="EC6D51"/>
              </a:solidFill>
              <a:latin typeface="Lato" panose="020F0502020204030203"/>
              <a:cs typeface="Calibri" panose="020F0502020204030204" pitchFamily="34" charset="0"/>
            </a:endParaRPr>
          </a:p>
        </p:txBody>
      </p:sp>
      <p:sp>
        <p:nvSpPr>
          <p:cNvPr id="6" name="object 4">
            <a:extLst>
              <a:ext uri="{FF2B5EF4-FFF2-40B4-BE49-F238E27FC236}">
                <a16:creationId xmlns:a16="http://schemas.microsoft.com/office/drawing/2014/main" id="{AD3E3D87-2C8B-AA4A-9162-2F8AE02978AC}"/>
              </a:ext>
            </a:extLst>
          </p:cNvPr>
          <p:cNvSpPr/>
          <p:nvPr/>
        </p:nvSpPr>
        <p:spPr>
          <a:xfrm flipV="1">
            <a:off x="11289" y="2111174"/>
            <a:ext cx="16233422" cy="60874"/>
          </a:xfrm>
          <a:custGeom>
            <a:avLst/>
            <a:gdLst/>
            <a:ahLst/>
            <a:cxnLst/>
            <a:rect l="l" t="t" r="r" b="b"/>
            <a:pathLst>
              <a:path w="16256000">
                <a:moveTo>
                  <a:pt x="0" y="0"/>
                </a:moveTo>
                <a:lnTo>
                  <a:pt x="16256000" y="0"/>
                </a:lnTo>
              </a:path>
            </a:pathLst>
          </a:custGeom>
          <a:ln w="25400">
            <a:solidFill>
              <a:srgbClr val="ED6E4F"/>
            </a:solidFill>
          </a:ln>
        </p:spPr>
        <p:txBody>
          <a:bodyPr wrap="square" lIns="0" tIns="0" rIns="0" bIns="0" rtlCol="0"/>
          <a:lstStyle/>
          <a:p>
            <a:pPr defTabSz="1217524">
              <a:defRPr/>
            </a:pPr>
            <a:endParaRPr sz="1796" dirty="0">
              <a:solidFill>
                <a:prstClr val="black"/>
              </a:solidFill>
              <a:latin typeface="Calibri" panose="020F0502020204030204"/>
            </a:endParaRPr>
          </a:p>
        </p:txBody>
      </p:sp>
      <p:pic>
        <p:nvPicPr>
          <p:cNvPr id="9" name="Picture 8" descr="A close up of a sign&#10;&#10;Description automatically generated">
            <a:extLst>
              <a:ext uri="{FF2B5EF4-FFF2-40B4-BE49-F238E27FC236}">
                <a16:creationId xmlns:a16="http://schemas.microsoft.com/office/drawing/2014/main" id="{7A8A6D27-F03E-6048-8209-5C9BF0AA73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1178" y="3124729"/>
            <a:ext cx="2507539" cy="2507539"/>
          </a:xfrm>
          <a:prstGeom prst="rect">
            <a:avLst/>
          </a:prstGeom>
        </p:spPr>
      </p:pic>
      <p:pic>
        <p:nvPicPr>
          <p:cNvPr id="11" name="Picture 10" descr="A close up of a logo&#10;&#10;Description automatically generated">
            <a:extLst>
              <a:ext uri="{FF2B5EF4-FFF2-40B4-BE49-F238E27FC236}">
                <a16:creationId xmlns:a16="http://schemas.microsoft.com/office/drawing/2014/main" id="{CBFC5027-FE3A-744D-A314-87EA9FF85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5384" y="5176878"/>
            <a:ext cx="3319563" cy="3319563"/>
          </a:xfrm>
          <a:prstGeom prst="rect">
            <a:avLst/>
          </a:prstGeom>
        </p:spPr>
      </p:pic>
    </p:spTree>
    <p:extLst>
      <p:ext uri="{BB962C8B-B14F-4D97-AF65-F5344CB8AC3E}">
        <p14:creationId xmlns:p14="http://schemas.microsoft.com/office/powerpoint/2010/main" val="4013792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0CE61-1C91-3D4E-9F94-809976E520A5}"/>
              </a:ext>
            </a:extLst>
          </p:cNvPr>
          <p:cNvSpPr>
            <a:spLocks noGrp="1"/>
          </p:cNvSpPr>
          <p:nvPr>
            <p:ph type="title"/>
          </p:nvPr>
        </p:nvSpPr>
        <p:spPr>
          <a:xfrm>
            <a:off x="1328522" y="634859"/>
            <a:ext cx="14373735" cy="573683"/>
          </a:xfrm>
          <a:prstGeom prst="rect">
            <a:avLst/>
          </a:prstGeom>
        </p:spPr>
        <p:txBody>
          <a:bodyPr/>
          <a:lstStyle/>
          <a:p>
            <a:r>
              <a:rPr lang="en-GB" sz="3728" dirty="0">
                <a:solidFill>
                  <a:srgbClr val="ED6E4F"/>
                </a:solidFill>
                <a:latin typeface="Calibri" panose="020F0502020204030204" pitchFamily="34" charset="0"/>
                <a:cs typeface="Calibri" panose="020F0502020204030204" pitchFamily="34" charset="0"/>
              </a:rPr>
              <a:t>Destinations – and the Gatsby Benchmarks</a:t>
            </a:r>
          </a:p>
        </p:txBody>
      </p:sp>
      <p:sp>
        <p:nvSpPr>
          <p:cNvPr id="3" name="Content Placeholder 2">
            <a:extLst>
              <a:ext uri="{FF2B5EF4-FFF2-40B4-BE49-F238E27FC236}">
                <a16:creationId xmlns:a16="http://schemas.microsoft.com/office/drawing/2014/main" id="{108AFAA5-7A97-1A41-AE85-D5538D7E2CCF}"/>
              </a:ext>
            </a:extLst>
          </p:cNvPr>
          <p:cNvSpPr>
            <a:spLocks noGrp="1"/>
          </p:cNvSpPr>
          <p:nvPr>
            <p:ph sz="quarter" idx="4294967295"/>
          </p:nvPr>
        </p:nvSpPr>
        <p:spPr>
          <a:xfrm>
            <a:off x="1328521" y="2595841"/>
            <a:ext cx="10685679" cy="5746954"/>
          </a:xfrm>
          <a:prstGeom prst="rect">
            <a:avLst/>
          </a:prstGeom>
        </p:spPr>
        <p:txBody>
          <a:bodyPr>
            <a:normAutofit lnSpcReduction="10000"/>
          </a:bodyPr>
          <a:lstStyle/>
          <a:p>
            <a:pPr marL="800100" lvl="1" indent="-342900">
              <a:buFont typeface="Arial" panose="020B0604020202020204" pitchFamily="34" charset="0"/>
              <a:buChar char="•"/>
            </a:pPr>
            <a:r>
              <a:rPr lang="en-US" sz="2800" dirty="0">
                <a:solidFill>
                  <a:srgbClr val="EC6D51"/>
                </a:solidFill>
                <a:latin typeface="Lato" panose="020F0502020204030203"/>
                <a:cs typeface="Calibri" panose="020F0502020204030204" pitchFamily="34" charset="0"/>
              </a:rPr>
              <a:t>GBM1 – Do you start with the outcomes?</a:t>
            </a:r>
          </a:p>
          <a:p>
            <a:pPr marL="800100" lvl="1" indent="-342900">
              <a:buFont typeface="Arial" panose="020B0604020202020204" pitchFamily="34" charset="0"/>
              <a:buChar char="•"/>
            </a:pPr>
            <a:r>
              <a:rPr lang="en-US" sz="2800" dirty="0">
                <a:solidFill>
                  <a:srgbClr val="EC6D51"/>
                </a:solidFill>
                <a:latin typeface="Lato" panose="020F0502020204030203"/>
                <a:cs typeface="Calibri" panose="020F0502020204030204" pitchFamily="34" charset="0"/>
              </a:rPr>
              <a:t>GBM 2- Do you include information on the widest range of possibilities…</a:t>
            </a:r>
          </a:p>
          <a:p>
            <a:pPr marL="800100" lvl="1" indent="-342900">
              <a:buFont typeface="Arial" panose="020B0604020202020204" pitchFamily="34" charset="0"/>
              <a:buChar char="•"/>
            </a:pPr>
            <a:r>
              <a:rPr lang="en-US" sz="2800" dirty="0">
                <a:solidFill>
                  <a:srgbClr val="EC6D51"/>
                </a:solidFill>
                <a:latin typeface="Lato" panose="020F0502020204030203"/>
                <a:cs typeface="Calibri" panose="020F0502020204030204" pitchFamily="34" charset="0"/>
              </a:rPr>
              <a:t>GBM 3 – Do EHC plan outcomes reinforce individual career plans, does everyone know</a:t>
            </a:r>
          </a:p>
          <a:p>
            <a:pPr marL="800100" lvl="1" indent="-342900">
              <a:buFont typeface="Arial" panose="020B0604020202020204" pitchFamily="34" charset="0"/>
              <a:buChar char="•"/>
            </a:pPr>
            <a:r>
              <a:rPr lang="en-US" sz="2800" dirty="0">
                <a:solidFill>
                  <a:srgbClr val="EC6D51"/>
                </a:solidFill>
                <a:latin typeface="Lato" panose="020F0502020204030203"/>
                <a:cs typeface="Calibri" panose="020F0502020204030204" pitchFamily="34" charset="0"/>
              </a:rPr>
              <a:t>GBM 4 – Does the curriculum inspire aspirations?</a:t>
            </a:r>
          </a:p>
          <a:p>
            <a:pPr marL="800100" lvl="1" indent="-342900">
              <a:buFont typeface="Arial" panose="020B0604020202020204" pitchFamily="34" charset="0"/>
              <a:buChar char="•"/>
            </a:pPr>
            <a:r>
              <a:rPr lang="en-US" sz="2800" dirty="0">
                <a:solidFill>
                  <a:srgbClr val="EC6D51"/>
                </a:solidFill>
                <a:latin typeface="Lato" panose="020F0502020204030203"/>
                <a:cs typeface="Calibri" panose="020F0502020204030204" pitchFamily="34" charset="0"/>
              </a:rPr>
              <a:t>GBM 5 – Do employers understand this group, do they really appreciate their starting points and the life changing impact they could have ( and the alternative…)</a:t>
            </a:r>
          </a:p>
          <a:p>
            <a:pPr marL="800100" lvl="1" indent="-342900">
              <a:buFont typeface="Arial" panose="020B0604020202020204" pitchFamily="34" charset="0"/>
              <a:buChar char="•"/>
            </a:pPr>
            <a:r>
              <a:rPr lang="en-US" sz="2800" dirty="0">
                <a:solidFill>
                  <a:srgbClr val="EC6D51"/>
                </a:solidFill>
                <a:latin typeface="Lato" panose="020F0502020204030203"/>
                <a:cs typeface="Calibri" panose="020F0502020204030204" pitchFamily="34" charset="0"/>
              </a:rPr>
              <a:t>GBM 6 – ditto</a:t>
            </a:r>
          </a:p>
          <a:p>
            <a:pPr marL="800100" lvl="1" indent="-342900">
              <a:buFont typeface="Arial" panose="020B0604020202020204" pitchFamily="34" charset="0"/>
              <a:buChar char="•"/>
            </a:pPr>
            <a:r>
              <a:rPr lang="en-US" sz="2800" dirty="0">
                <a:solidFill>
                  <a:srgbClr val="EC6D51"/>
                </a:solidFill>
                <a:latin typeface="Lato" panose="020F0502020204030203"/>
                <a:cs typeface="Calibri" panose="020F0502020204030204" pitchFamily="34" charset="0"/>
              </a:rPr>
              <a:t>GBM 7 – Do you showcase the full range of possibilities early, make the career pathways obvious and navigable</a:t>
            </a:r>
          </a:p>
          <a:p>
            <a:pPr marL="800100" lvl="1" indent="-342900">
              <a:buFont typeface="Arial" panose="020B0604020202020204" pitchFamily="34" charset="0"/>
              <a:buChar char="•"/>
            </a:pPr>
            <a:r>
              <a:rPr lang="en-US" sz="2800" dirty="0">
                <a:solidFill>
                  <a:srgbClr val="EC6D51"/>
                </a:solidFill>
                <a:latin typeface="Lato" panose="020F0502020204030203"/>
                <a:cs typeface="Calibri" panose="020F0502020204030204" pitchFamily="34" charset="0"/>
              </a:rPr>
              <a:t>GBM 8 – Do your Careers Advisers inspire, aspire, take the path of least resistance , venture out for success</a:t>
            </a:r>
          </a:p>
        </p:txBody>
      </p:sp>
      <p:sp>
        <p:nvSpPr>
          <p:cNvPr id="6" name="object 4">
            <a:extLst>
              <a:ext uri="{FF2B5EF4-FFF2-40B4-BE49-F238E27FC236}">
                <a16:creationId xmlns:a16="http://schemas.microsoft.com/office/drawing/2014/main" id="{AD3E3D87-2C8B-AA4A-9162-2F8AE02978AC}"/>
              </a:ext>
            </a:extLst>
          </p:cNvPr>
          <p:cNvSpPr/>
          <p:nvPr/>
        </p:nvSpPr>
        <p:spPr>
          <a:xfrm flipV="1">
            <a:off x="11289" y="2111174"/>
            <a:ext cx="16233422" cy="60874"/>
          </a:xfrm>
          <a:custGeom>
            <a:avLst/>
            <a:gdLst/>
            <a:ahLst/>
            <a:cxnLst/>
            <a:rect l="l" t="t" r="r" b="b"/>
            <a:pathLst>
              <a:path w="16256000">
                <a:moveTo>
                  <a:pt x="0" y="0"/>
                </a:moveTo>
                <a:lnTo>
                  <a:pt x="16256000" y="0"/>
                </a:lnTo>
              </a:path>
            </a:pathLst>
          </a:custGeom>
          <a:ln w="25400">
            <a:solidFill>
              <a:srgbClr val="ED6E4F"/>
            </a:solidFill>
          </a:ln>
        </p:spPr>
        <p:txBody>
          <a:bodyPr wrap="square" lIns="0" tIns="0" rIns="0" bIns="0" rtlCol="0"/>
          <a:lstStyle/>
          <a:p>
            <a:pPr defTabSz="1217524">
              <a:defRPr/>
            </a:pPr>
            <a:endParaRPr sz="1796" dirty="0">
              <a:solidFill>
                <a:prstClr val="black"/>
              </a:solidFill>
              <a:latin typeface="Calibri" panose="020F0502020204030204"/>
            </a:endParaRPr>
          </a:p>
        </p:txBody>
      </p:sp>
      <p:pic>
        <p:nvPicPr>
          <p:cNvPr id="9" name="Picture 8" descr="A close up of a sign&#10;&#10;Description automatically generated">
            <a:extLst>
              <a:ext uri="{FF2B5EF4-FFF2-40B4-BE49-F238E27FC236}">
                <a16:creationId xmlns:a16="http://schemas.microsoft.com/office/drawing/2014/main" id="{7A8A6D27-F03E-6048-8209-5C9BF0AA73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0385" y="2595841"/>
            <a:ext cx="2507539" cy="2507539"/>
          </a:xfrm>
          <a:prstGeom prst="rect">
            <a:avLst/>
          </a:prstGeom>
        </p:spPr>
      </p:pic>
      <p:pic>
        <p:nvPicPr>
          <p:cNvPr id="11" name="Picture 10" descr="A close up of a logo&#10;&#10;Description automatically generated">
            <a:extLst>
              <a:ext uri="{FF2B5EF4-FFF2-40B4-BE49-F238E27FC236}">
                <a16:creationId xmlns:a16="http://schemas.microsoft.com/office/drawing/2014/main" id="{CBFC5027-FE3A-744D-A314-87EA9FF85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0000" y="5023232"/>
            <a:ext cx="3319563" cy="3319563"/>
          </a:xfrm>
          <a:prstGeom prst="rect">
            <a:avLst/>
          </a:prstGeom>
        </p:spPr>
      </p:pic>
    </p:spTree>
    <p:extLst>
      <p:ext uri="{BB962C8B-B14F-4D97-AF65-F5344CB8AC3E}">
        <p14:creationId xmlns:p14="http://schemas.microsoft.com/office/powerpoint/2010/main" val="1346611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E35BAC-1765-ED4A-904E-2C5F4676A631}"/>
              </a:ext>
            </a:extLst>
          </p:cNvPr>
          <p:cNvSpPr/>
          <p:nvPr/>
        </p:nvSpPr>
        <p:spPr>
          <a:xfrm>
            <a:off x="11289" y="2"/>
            <a:ext cx="16233422" cy="9131299"/>
          </a:xfrm>
          <a:prstGeom prst="rect">
            <a:avLst/>
          </a:prstGeom>
          <a:solidFill>
            <a:srgbClr val="EC6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54" marR="4102" defTabSz="1217524">
              <a:lnSpc>
                <a:spcPct val="118200"/>
              </a:lnSpc>
              <a:spcBef>
                <a:spcPts val="77"/>
              </a:spcBef>
              <a:tabLst>
                <a:tab pos="187140" algn="l"/>
              </a:tabLst>
            </a:pPr>
            <a:r>
              <a:rPr lang="en-GB" sz="4400" b="1" spc="-11" dirty="0">
                <a:solidFill>
                  <a:srgbClr val="FEFFFE"/>
                </a:solidFill>
                <a:latin typeface="Lato-Heavy"/>
                <a:cs typeface="Lato-Heavy"/>
              </a:rPr>
              <a:t>       What role do Parents, Carers Families play and how Can      		SENCOs and Careers Leaders work together?</a:t>
            </a:r>
            <a:endParaRPr lang="en-GB" sz="4400" spc="8" dirty="0">
              <a:solidFill>
                <a:srgbClr val="FEFFFE"/>
              </a:solidFill>
              <a:latin typeface="Lato"/>
              <a:cs typeface="Lato"/>
            </a:endParaRPr>
          </a:p>
        </p:txBody>
      </p:sp>
      <p:pic>
        <p:nvPicPr>
          <p:cNvPr id="6" name="Picture 5">
            <a:extLst>
              <a:ext uri="{FF2B5EF4-FFF2-40B4-BE49-F238E27FC236}">
                <a16:creationId xmlns:a16="http://schemas.microsoft.com/office/drawing/2014/main" id="{1B6E46C3-5DC3-084D-B6FE-9C3EB037D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85800" y="908050"/>
            <a:ext cx="1999534" cy="809417"/>
          </a:xfrm>
          <a:prstGeom prst="rect">
            <a:avLst/>
          </a:prstGeom>
        </p:spPr>
      </p:pic>
    </p:spTree>
    <p:extLst>
      <p:ext uri="{BB962C8B-B14F-4D97-AF65-F5344CB8AC3E}">
        <p14:creationId xmlns:p14="http://schemas.microsoft.com/office/powerpoint/2010/main" val="1957434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FFCFAA1C-73E3-EE47-AA67-7275DFD38477}"/>
              </a:ext>
            </a:extLst>
          </p:cNvPr>
          <p:cNvSpPr/>
          <p:nvPr/>
        </p:nvSpPr>
        <p:spPr>
          <a:xfrm>
            <a:off x="-35785" y="0"/>
            <a:ext cx="8163785" cy="9164808"/>
          </a:xfrm>
          <a:custGeom>
            <a:avLst/>
            <a:gdLst/>
            <a:ahLst/>
            <a:cxnLst/>
            <a:rect l="l" t="t" r="r" b="b"/>
            <a:pathLst>
              <a:path w="11403330" h="11308715">
                <a:moveTo>
                  <a:pt x="0" y="11308556"/>
                </a:moveTo>
                <a:lnTo>
                  <a:pt x="11402794" y="11308556"/>
                </a:lnTo>
                <a:lnTo>
                  <a:pt x="11402794" y="0"/>
                </a:lnTo>
                <a:lnTo>
                  <a:pt x="0" y="0"/>
                </a:lnTo>
                <a:lnTo>
                  <a:pt x="0" y="11308556"/>
                </a:lnTo>
                <a:close/>
              </a:path>
            </a:pathLst>
          </a:custGeom>
          <a:solidFill>
            <a:srgbClr val="EC6D51">
              <a:alpha val="20000"/>
            </a:srgbClr>
          </a:solidFill>
        </p:spPr>
        <p:txBody>
          <a:bodyPr wrap="square" lIns="0" tIns="0" rIns="0" bIns="0" rtlCol="0"/>
          <a:lstStyle/>
          <a:p>
            <a:pPr marL="285750" indent="-285750">
              <a:buFont typeface="Arial" panose="020B0604020202020204" pitchFamily="34" charset="0"/>
              <a:buChar char="•"/>
            </a:pPr>
            <a:endParaRPr/>
          </a:p>
        </p:txBody>
      </p:sp>
      <p:sp>
        <p:nvSpPr>
          <p:cNvPr id="15" name="object 7">
            <a:extLst>
              <a:ext uri="{FF2B5EF4-FFF2-40B4-BE49-F238E27FC236}">
                <a16:creationId xmlns:a16="http://schemas.microsoft.com/office/drawing/2014/main" id="{46400629-7554-9048-BE9E-750D78F8C76F}"/>
              </a:ext>
            </a:extLst>
          </p:cNvPr>
          <p:cNvSpPr txBox="1">
            <a:spLocks/>
          </p:cNvSpPr>
          <p:nvPr/>
        </p:nvSpPr>
        <p:spPr>
          <a:xfrm>
            <a:off x="1117600" y="1092213"/>
            <a:ext cx="13411200" cy="9559245"/>
          </a:xfrm>
          <a:prstGeom prst="rect">
            <a:avLst/>
          </a:prstGeom>
        </p:spPr>
        <p:txBody>
          <a:bodyPr vert="horz" wrap="square" lIns="0" tIns="9741" rIns="0" bIns="0" rtlCol="0">
            <a:spAutoFit/>
          </a:bodyPr>
          <a:lstStyle>
            <a:lvl1pPr>
              <a:defRPr>
                <a:latin typeface="+mj-lt"/>
                <a:ea typeface="+mj-ea"/>
                <a:cs typeface="+mj-cs"/>
              </a:defRPr>
            </a:lvl1pPr>
          </a:lstStyle>
          <a:p>
            <a:pPr marL="10254" marR="0" lvl="0" indent="0" algn="l" defTabSz="914400" rtl="0" eaLnBrk="1" fontAlgn="auto" latinLnBrk="0" hangingPunct="1">
              <a:lnSpc>
                <a:spcPct val="100000"/>
              </a:lnSpc>
              <a:spcBef>
                <a:spcPts val="77"/>
              </a:spcBef>
              <a:spcAft>
                <a:spcPts val="0"/>
              </a:spcAft>
              <a:buClrTx/>
              <a:buSzTx/>
              <a:buFontTx/>
              <a:buNone/>
              <a:tabLst/>
              <a:defRPr/>
            </a:pPr>
            <a:r>
              <a:rPr kumimoji="0" lang="en-GB" sz="3196" b="1" i="0" u="none" strike="noStrike" kern="1200" cap="none" spc="-15" normalizeH="0" baseline="0" noProof="0" dirty="0">
                <a:ln>
                  <a:noFill/>
                </a:ln>
                <a:solidFill>
                  <a:srgbClr val="EC6D51"/>
                </a:solidFill>
                <a:effectLst/>
                <a:uLnTx/>
                <a:uFillTx/>
                <a:latin typeface="Lato"/>
                <a:cs typeface="Lato"/>
              </a:rPr>
              <a:t>Impact of Parents, Carers, Families on Career Outcomes – key influences</a:t>
            </a:r>
          </a:p>
          <a:p>
            <a:pPr marL="467454" marR="0" lvl="0" indent="-457200" algn="l" defTabSz="914400" rtl="0" eaLnBrk="1" fontAlgn="auto" latinLnBrk="0" hangingPunct="1">
              <a:lnSpc>
                <a:spcPct val="100000"/>
              </a:lnSpc>
              <a:spcBef>
                <a:spcPts val="77"/>
              </a:spcBef>
              <a:spcAft>
                <a:spcPts val="0"/>
              </a:spcAft>
              <a:buClrTx/>
              <a:buSzTx/>
              <a:buFont typeface="Arial" panose="020B0604020202020204" pitchFamily="34" charset="0"/>
              <a:buChar char="•"/>
              <a:tabLst/>
              <a:defRPr/>
            </a:pPr>
            <a:r>
              <a:rPr lang="en-GB" sz="3196" spc="-15" dirty="0">
                <a:solidFill>
                  <a:srgbClr val="EC6D51"/>
                </a:solidFill>
                <a:latin typeface="Lato"/>
                <a:cs typeface="Lato"/>
              </a:rPr>
              <a:t>Level of their own education</a:t>
            </a:r>
          </a:p>
          <a:p>
            <a:pPr marL="467454" marR="0" lvl="0" indent="-457200" algn="l" defTabSz="914400" rtl="0" eaLnBrk="1" fontAlgn="auto" latinLnBrk="0" hangingPunct="1">
              <a:lnSpc>
                <a:spcPct val="100000"/>
              </a:lnSpc>
              <a:spcBef>
                <a:spcPts val="77"/>
              </a:spcBef>
              <a:spcAft>
                <a:spcPts val="0"/>
              </a:spcAft>
              <a:buClrTx/>
              <a:buSzTx/>
              <a:buFont typeface="Arial" panose="020B0604020202020204" pitchFamily="34" charset="0"/>
              <a:buChar char="•"/>
              <a:tabLst/>
              <a:defRPr/>
            </a:pPr>
            <a:r>
              <a:rPr lang="en-GB" sz="3196" spc="-15" dirty="0">
                <a:solidFill>
                  <a:srgbClr val="EC6D51"/>
                </a:solidFill>
                <a:latin typeface="Lato"/>
                <a:cs typeface="Lato"/>
              </a:rPr>
              <a:t>Personal experience of education </a:t>
            </a:r>
          </a:p>
          <a:p>
            <a:pPr marL="467454" marR="0" lvl="0" indent="-457200" algn="l" defTabSz="914400" rtl="0" eaLnBrk="1" fontAlgn="auto" latinLnBrk="0" hangingPunct="1">
              <a:lnSpc>
                <a:spcPct val="100000"/>
              </a:lnSpc>
              <a:spcBef>
                <a:spcPts val="77"/>
              </a:spcBef>
              <a:spcAft>
                <a:spcPts val="0"/>
              </a:spcAft>
              <a:buClrTx/>
              <a:buSzTx/>
              <a:buFont typeface="Arial" panose="020B0604020202020204" pitchFamily="34" charset="0"/>
              <a:buChar char="•"/>
              <a:tabLst/>
              <a:defRPr/>
            </a:pPr>
            <a:r>
              <a:rPr lang="en-GB" sz="3196" spc="-15" dirty="0">
                <a:solidFill>
                  <a:srgbClr val="EC6D51"/>
                </a:solidFill>
                <a:latin typeface="Lato"/>
                <a:cs typeface="Lato"/>
              </a:rPr>
              <a:t>Value placed on education </a:t>
            </a:r>
          </a:p>
          <a:p>
            <a:pPr marL="467454" marR="0" lvl="0" indent="-457200" algn="l" defTabSz="914400" rtl="0" eaLnBrk="1" fontAlgn="auto" latinLnBrk="0" hangingPunct="1">
              <a:lnSpc>
                <a:spcPct val="100000"/>
              </a:lnSpc>
              <a:spcBef>
                <a:spcPts val="77"/>
              </a:spcBef>
              <a:spcAft>
                <a:spcPts val="0"/>
              </a:spcAft>
              <a:buClrTx/>
              <a:buSzTx/>
              <a:buFont typeface="Arial" panose="020B0604020202020204" pitchFamily="34" charset="0"/>
              <a:buChar char="•"/>
              <a:tabLst/>
              <a:defRPr/>
            </a:pPr>
            <a:r>
              <a:rPr kumimoji="0" lang="en-GB" sz="3196" i="0" u="none" strike="noStrike" kern="1200" cap="none" spc="-15" normalizeH="0" baseline="0" noProof="0" dirty="0">
                <a:ln>
                  <a:noFill/>
                </a:ln>
                <a:solidFill>
                  <a:srgbClr val="EC6D51"/>
                </a:solidFill>
                <a:effectLst/>
                <a:uLnTx/>
                <a:uFillTx/>
                <a:latin typeface="Lato"/>
                <a:cs typeface="Lato"/>
              </a:rPr>
              <a:t>Employment status</a:t>
            </a:r>
          </a:p>
          <a:p>
            <a:pPr marL="467454" marR="0" lvl="0" indent="-457200" algn="l" defTabSz="914400" rtl="0" eaLnBrk="1" fontAlgn="auto" latinLnBrk="0" hangingPunct="1">
              <a:lnSpc>
                <a:spcPct val="100000"/>
              </a:lnSpc>
              <a:spcBef>
                <a:spcPts val="77"/>
              </a:spcBef>
              <a:spcAft>
                <a:spcPts val="0"/>
              </a:spcAft>
              <a:buClrTx/>
              <a:buSzTx/>
              <a:buFont typeface="Arial" panose="020B0604020202020204" pitchFamily="34" charset="0"/>
              <a:buChar char="•"/>
              <a:tabLst/>
              <a:defRPr/>
            </a:pPr>
            <a:r>
              <a:rPr lang="en-GB" sz="3196" spc="-15" dirty="0">
                <a:solidFill>
                  <a:srgbClr val="EC6D51"/>
                </a:solidFill>
                <a:latin typeface="Lato"/>
                <a:cs typeface="Lato"/>
              </a:rPr>
              <a:t>Beliefs and attitude to employment, knowledge of different careers</a:t>
            </a:r>
          </a:p>
          <a:p>
            <a:pPr marL="467454" marR="0" lvl="0" indent="-457200" algn="l" defTabSz="914400" rtl="0" eaLnBrk="1" fontAlgn="auto" latinLnBrk="0" hangingPunct="1">
              <a:lnSpc>
                <a:spcPct val="100000"/>
              </a:lnSpc>
              <a:spcBef>
                <a:spcPts val="77"/>
              </a:spcBef>
              <a:spcAft>
                <a:spcPts val="0"/>
              </a:spcAft>
              <a:buClrTx/>
              <a:buSzTx/>
              <a:buFont typeface="Arial" panose="020B0604020202020204" pitchFamily="34" charset="0"/>
              <a:buChar char="•"/>
              <a:tabLst/>
              <a:defRPr/>
            </a:pPr>
            <a:r>
              <a:rPr kumimoji="0" lang="en-GB" sz="3196" i="0" u="none" strike="noStrike" kern="1200" cap="none" spc="-15" normalizeH="0" baseline="0" noProof="0" dirty="0">
                <a:ln>
                  <a:noFill/>
                </a:ln>
                <a:solidFill>
                  <a:srgbClr val="EC6D51"/>
                </a:solidFill>
                <a:effectLst/>
                <a:uLnTx/>
                <a:uFillTx/>
                <a:latin typeface="Lato"/>
                <a:cs typeface="Lato"/>
              </a:rPr>
              <a:t>Their own values and those they show to family</a:t>
            </a:r>
            <a:r>
              <a:rPr lang="en-GB" sz="3196" spc="-15" dirty="0">
                <a:solidFill>
                  <a:srgbClr val="EC6D51"/>
                </a:solidFill>
                <a:latin typeface="Lato"/>
                <a:cs typeface="Lato"/>
              </a:rPr>
              <a:t>, friends and society</a:t>
            </a:r>
          </a:p>
          <a:p>
            <a:pPr marL="467454" marR="0" lvl="0" indent="-457200" algn="l" defTabSz="914400" rtl="0" eaLnBrk="1" fontAlgn="auto" latinLnBrk="0" hangingPunct="1">
              <a:lnSpc>
                <a:spcPct val="100000"/>
              </a:lnSpc>
              <a:spcBef>
                <a:spcPts val="77"/>
              </a:spcBef>
              <a:spcAft>
                <a:spcPts val="0"/>
              </a:spcAft>
              <a:buClrTx/>
              <a:buSzTx/>
              <a:buFont typeface="Arial" panose="020B0604020202020204" pitchFamily="34" charset="0"/>
              <a:buChar char="•"/>
              <a:tabLst/>
              <a:defRPr/>
            </a:pPr>
            <a:r>
              <a:rPr kumimoji="0" lang="en-GB" sz="3196" i="0" u="none" strike="noStrike" kern="1200" cap="none" spc="-15" normalizeH="0" baseline="0" noProof="0" dirty="0">
                <a:ln>
                  <a:noFill/>
                </a:ln>
                <a:solidFill>
                  <a:srgbClr val="EC6D51"/>
                </a:solidFill>
                <a:effectLst/>
                <a:uLnTx/>
                <a:uFillTx/>
                <a:latin typeface="Lato"/>
                <a:cs typeface="Lato"/>
              </a:rPr>
              <a:t>The opportunities </a:t>
            </a:r>
            <a:r>
              <a:rPr kumimoji="0" lang="en-GB" sz="3196" i="0" u="none" strike="noStrike" kern="1200" cap="none" spc="-15" normalizeH="0" baseline="0" noProof="0" dirty="0" err="1">
                <a:ln>
                  <a:noFill/>
                </a:ln>
                <a:solidFill>
                  <a:srgbClr val="EC6D51"/>
                </a:solidFill>
                <a:effectLst/>
                <a:uLnTx/>
                <a:uFillTx/>
                <a:latin typeface="Lato"/>
                <a:cs typeface="Lato"/>
              </a:rPr>
              <a:t>th</a:t>
            </a:r>
            <a:r>
              <a:rPr lang="en-GB" sz="3196" spc="-15" dirty="0" err="1">
                <a:solidFill>
                  <a:srgbClr val="EC6D51"/>
                </a:solidFill>
                <a:latin typeface="Lato"/>
                <a:cs typeface="Lato"/>
              </a:rPr>
              <a:t>ey</a:t>
            </a:r>
            <a:r>
              <a:rPr lang="en-GB" sz="3196" spc="-15" dirty="0">
                <a:solidFill>
                  <a:srgbClr val="EC6D51"/>
                </a:solidFill>
                <a:latin typeface="Lato"/>
                <a:cs typeface="Lato"/>
              </a:rPr>
              <a:t> provide for their children</a:t>
            </a:r>
          </a:p>
          <a:p>
            <a:pPr marL="467454" marR="0" lvl="0" indent="-457200" algn="l" defTabSz="914400" rtl="0" eaLnBrk="1" fontAlgn="auto" latinLnBrk="0" hangingPunct="1">
              <a:lnSpc>
                <a:spcPct val="100000"/>
              </a:lnSpc>
              <a:spcBef>
                <a:spcPts val="77"/>
              </a:spcBef>
              <a:spcAft>
                <a:spcPts val="0"/>
              </a:spcAft>
              <a:buClrTx/>
              <a:buSzTx/>
              <a:buFont typeface="Arial" panose="020B0604020202020204" pitchFamily="34" charset="0"/>
              <a:buChar char="•"/>
              <a:tabLst/>
              <a:defRPr/>
            </a:pPr>
            <a:r>
              <a:rPr lang="en-GB" sz="3196" spc="-15" dirty="0">
                <a:solidFill>
                  <a:srgbClr val="EC6D51"/>
                </a:solidFill>
                <a:latin typeface="Lato"/>
                <a:cs typeface="Lato"/>
              </a:rPr>
              <a:t>The nature of the parent / child relationship</a:t>
            </a:r>
          </a:p>
          <a:p>
            <a:pPr marL="467454" marR="0" lvl="0" indent="-457200" algn="l" defTabSz="914400" rtl="0" eaLnBrk="1" fontAlgn="auto" latinLnBrk="0" hangingPunct="1">
              <a:lnSpc>
                <a:spcPct val="100000"/>
              </a:lnSpc>
              <a:spcBef>
                <a:spcPts val="77"/>
              </a:spcBef>
              <a:spcAft>
                <a:spcPts val="0"/>
              </a:spcAft>
              <a:buClrTx/>
              <a:buSzTx/>
              <a:buFont typeface="Arial" panose="020B0604020202020204" pitchFamily="34" charset="0"/>
              <a:buChar char="•"/>
              <a:tabLst/>
              <a:defRPr/>
            </a:pPr>
            <a:r>
              <a:rPr lang="en-GB" sz="3196" spc="-15" dirty="0">
                <a:solidFill>
                  <a:srgbClr val="EC6D51"/>
                </a:solidFill>
                <a:latin typeface="Lato"/>
                <a:cs typeface="Lato"/>
              </a:rPr>
              <a:t>Basic needs met</a:t>
            </a:r>
          </a:p>
          <a:p>
            <a:pPr marL="467454" marR="0" lvl="0" indent="-457200" algn="l" defTabSz="914400" rtl="0" eaLnBrk="1" fontAlgn="auto" latinLnBrk="0" hangingPunct="1">
              <a:lnSpc>
                <a:spcPct val="100000"/>
              </a:lnSpc>
              <a:spcBef>
                <a:spcPts val="77"/>
              </a:spcBef>
              <a:spcAft>
                <a:spcPts val="0"/>
              </a:spcAft>
              <a:buClrTx/>
              <a:buSzTx/>
              <a:buFont typeface="Arial" panose="020B0604020202020204" pitchFamily="34" charset="0"/>
              <a:buChar char="•"/>
              <a:tabLst/>
              <a:defRPr/>
            </a:pPr>
            <a:endParaRPr lang="en-GB" sz="3196" spc="-15" dirty="0">
              <a:solidFill>
                <a:srgbClr val="EC6D51"/>
              </a:solidFill>
              <a:latin typeface="Lato"/>
              <a:cs typeface="Lato"/>
            </a:endParaRPr>
          </a:p>
          <a:p>
            <a:pPr marL="10254" marR="0" lvl="0" algn="l" defTabSz="914400" rtl="0" eaLnBrk="1" fontAlgn="auto" latinLnBrk="0" hangingPunct="1">
              <a:lnSpc>
                <a:spcPct val="100000"/>
              </a:lnSpc>
              <a:spcBef>
                <a:spcPts val="77"/>
              </a:spcBef>
              <a:spcAft>
                <a:spcPts val="0"/>
              </a:spcAft>
              <a:buClrTx/>
              <a:buSzTx/>
              <a:tabLst/>
              <a:defRPr/>
            </a:pPr>
            <a:r>
              <a:rPr lang="en-GB" sz="3196" b="1" spc="-15" dirty="0">
                <a:solidFill>
                  <a:srgbClr val="EC6D51"/>
                </a:solidFill>
                <a:latin typeface="Lato"/>
                <a:cs typeface="Lato"/>
              </a:rPr>
              <a:t>Consider the influence of parents, carers and families, engage with the SENCO who will have a deeper understanding and relationship</a:t>
            </a:r>
          </a:p>
          <a:p>
            <a:pPr marL="467454" marR="0" lvl="0" indent="-457200" algn="l" defTabSz="914400" rtl="0" eaLnBrk="1" fontAlgn="auto" latinLnBrk="0" hangingPunct="1">
              <a:lnSpc>
                <a:spcPct val="100000"/>
              </a:lnSpc>
              <a:spcBef>
                <a:spcPts val="77"/>
              </a:spcBef>
              <a:spcAft>
                <a:spcPts val="0"/>
              </a:spcAft>
              <a:buClrTx/>
              <a:buSzTx/>
              <a:buFont typeface="Arial" panose="020B0604020202020204" pitchFamily="34" charset="0"/>
              <a:buChar char="•"/>
              <a:tabLst/>
              <a:defRPr/>
            </a:pPr>
            <a:endParaRPr lang="en-GB" sz="3196" spc="-15" dirty="0">
              <a:solidFill>
                <a:srgbClr val="EC6D51"/>
              </a:solidFill>
              <a:latin typeface="Lato"/>
              <a:cs typeface="Lato"/>
            </a:endParaRPr>
          </a:p>
          <a:p>
            <a:pPr marL="467454" marR="0" lvl="0" indent="-457200" algn="l" defTabSz="914400" rtl="0" eaLnBrk="1" fontAlgn="auto" latinLnBrk="0" hangingPunct="1">
              <a:lnSpc>
                <a:spcPct val="100000"/>
              </a:lnSpc>
              <a:spcBef>
                <a:spcPts val="77"/>
              </a:spcBef>
              <a:spcAft>
                <a:spcPts val="0"/>
              </a:spcAft>
              <a:buClrTx/>
              <a:buSzTx/>
              <a:buFont typeface="Arial" panose="020B0604020202020204" pitchFamily="34" charset="0"/>
              <a:buChar char="•"/>
              <a:tabLst/>
              <a:defRPr/>
            </a:pPr>
            <a:endParaRPr lang="en-GB" sz="3196" spc="-15" dirty="0">
              <a:solidFill>
                <a:srgbClr val="EC6D51"/>
              </a:solidFill>
              <a:latin typeface="Lato"/>
              <a:cs typeface="Lato"/>
            </a:endParaRPr>
          </a:p>
          <a:p>
            <a:pPr marL="467454" marR="0" lvl="0" indent="-457200" algn="l" defTabSz="914400" rtl="0" eaLnBrk="1" fontAlgn="auto" latinLnBrk="0" hangingPunct="1">
              <a:lnSpc>
                <a:spcPct val="100000"/>
              </a:lnSpc>
              <a:spcBef>
                <a:spcPts val="77"/>
              </a:spcBef>
              <a:spcAft>
                <a:spcPts val="0"/>
              </a:spcAft>
              <a:buClrTx/>
              <a:buSzTx/>
              <a:buFont typeface="Arial" panose="020B0604020202020204" pitchFamily="34" charset="0"/>
              <a:buChar char="•"/>
              <a:tabLst/>
              <a:defRPr/>
            </a:pPr>
            <a:endParaRPr kumimoji="0" lang="en-GB" sz="3196" i="0" u="none" strike="noStrike" kern="1200" cap="none" spc="-15" normalizeH="0" baseline="0" noProof="0" dirty="0">
              <a:ln>
                <a:noFill/>
              </a:ln>
              <a:solidFill>
                <a:srgbClr val="EC6D51"/>
              </a:solidFill>
              <a:effectLst/>
              <a:uLnTx/>
              <a:uFillTx/>
              <a:latin typeface="Lato"/>
              <a:cs typeface="Lato"/>
            </a:endParaRPr>
          </a:p>
          <a:p>
            <a:pPr marL="10254" marR="0" lvl="0" indent="0" algn="l" defTabSz="914400" rtl="0" eaLnBrk="1" fontAlgn="auto" latinLnBrk="0" hangingPunct="1">
              <a:lnSpc>
                <a:spcPct val="100000"/>
              </a:lnSpc>
              <a:spcBef>
                <a:spcPts val="77"/>
              </a:spcBef>
              <a:spcAft>
                <a:spcPts val="0"/>
              </a:spcAft>
              <a:buClrTx/>
              <a:buSzTx/>
              <a:buFontTx/>
              <a:buNone/>
              <a:tabLst/>
              <a:defRPr/>
            </a:pPr>
            <a:endParaRPr lang="en-GB" sz="3196" b="1" spc="-15" dirty="0">
              <a:solidFill>
                <a:srgbClr val="EC6D51"/>
              </a:solidFill>
              <a:latin typeface="Lato"/>
              <a:ea typeface="Lato" panose="020F0502020204030203" pitchFamily="34" charset="0"/>
              <a:cs typeface="Lato" panose="020F0502020204030203" pitchFamily="34" charset="0"/>
            </a:endParaRPr>
          </a:p>
          <a:p>
            <a:pPr marL="467454" marR="0" lvl="0" indent="-457200" algn="l" defTabSz="914400" rtl="0" eaLnBrk="1" fontAlgn="auto" latinLnBrk="0" hangingPunct="1">
              <a:lnSpc>
                <a:spcPct val="100000"/>
              </a:lnSpc>
              <a:spcBef>
                <a:spcPts val="77"/>
              </a:spcBef>
              <a:spcAft>
                <a:spcPts val="0"/>
              </a:spcAft>
              <a:buClrTx/>
              <a:buSzTx/>
              <a:buFont typeface="Arial" panose="020B0604020202020204" pitchFamily="34" charset="0"/>
              <a:buChar char="•"/>
              <a:tabLst/>
              <a:defRPr/>
            </a:pPr>
            <a:endParaRPr kumimoji="0" lang="en-GB" sz="3196" i="0" u="none" strike="noStrike" kern="0" cap="none" spc="-8" normalizeH="0" baseline="0" noProof="0" dirty="0">
              <a:ln>
                <a:noFill/>
              </a:ln>
              <a:solidFill>
                <a:srgbClr val="EC6D51"/>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124824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E35BAC-1765-ED4A-904E-2C5F4676A631}"/>
              </a:ext>
            </a:extLst>
          </p:cNvPr>
          <p:cNvSpPr/>
          <p:nvPr/>
        </p:nvSpPr>
        <p:spPr>
          <a:xfrm>
            <a:off x="-165445" y="6345"/>
            <a:ext cx="16398884" cy="911861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1887"/>
            <a:endParaRPr lang="en-US" sz="1796" dirty="0">
              <a:solidFill>
                <a:srgbClr val="FEFFFE"/>
              </a:solidFill>
              <a:latin typeface="Calibri"/>
            </a:endParaRPr>
          </a:p>
        </p:txBody>
      </p:sp>
      <p:sp>
        <p:nvSpPr>
          <p:cNvPr id="9" name="TextBox 8">
            <a:extLst>
              <a:ext uri="{FF2B5EF4-FFF2-40B4-BE49-F238E27FC236}">
                <a16:creationId xmlns:a16="http://schemas.microsoft.com/office/drawing/2014/main" id="{06CA6B2E-1505-8F44-933F-B96691024AA9}"/>
              </a:ext>
            </a:extLst>
          </p:cNvPr>
          <p:cNvSpPr txBox="1"/>
          <p:nvPr/>
        </p:nvSpPr>
        <p:spPr>
          <a:xfrm>
            <a:off x="1745384" y="913130"/>
            <a:ext cx="11183215" cy="8402813"/>
          </a:xfrm>
          <a:prstGeom prst="rect">
            <a:avLst/>
          </a:prstGeom>
          <a:noFill/>
        </p:spPr>
        <p:txBody>
          <a:bodyPr wrap="square" rtlCol="0">
            <a:spAutoFit/>
          </a:bodyPr>
          <a:lstStyle/>
          <a:p>
            <a:r>
              <a:rPr lang="en-GB" sz="7590" b="1" spc="-11" dirty="0">
                <a:solidFill>
                  <a:srgbClr val="FEFFFE"/>
                </a:solidFill>
                <a:cs typeface="Lato-Heavy"/>
              </a:rPr>
              <a:t>Breakout Room</a:t>
            </a:r>
          </a:p>
          <a:p>
            <a:br>
              <a:rPr lang="en-GB" sz="3595" b="1" spc="-11" dirty="0">
                <a:solidFill>
                  <a:srgbClr val="FEFFFE"/>
                </a:solidFill>
                <a:latin typeface="Lato-Heavy"/>
                <a:cs typeface="Lato-Heavy"/>
              </a:rPr>
            </a:br>
            <a:r>
              <a:rPr lang="en-GB" sz="3595" b="1" spc="-11" dirty="0">
                <a:solidFill>
                  <a:srgbClr val="FEFFFE"/>
                </a:solidFill>
                <a:latin typeface="Lato-Heavy"/>
                <a:cs typeface="Lato-Heavy"/>
              </a:rPr>
              <a:t>Choose either- </a:t>
            </a:r>
            <a:r>
              <a:rPr lang="en-GB" sz="2663" b="1" spc="-11" dirty="0">
                <a:solidFill>
                  <a:schemeClr val="bg1"/>
                </a:solidFill>
                <a:latin typeface="Lato-Heavy"/>
                <a:cs typeface="Lato-Heavy"/>
              </a:rPr>
              <a:t>Discuss how you think you could approach the development of what good destinations are and how can SENCOs and Careers Leaders work together to ensure the optimum destinations are achieved</a:t>
            </a:r>
          </a:p>
          <a:p>
            <a:r>
              <a:rPr lang="en-GB" sz="2663" b="1" spc="-11" dirty="0">
                <a:solidFill>
                  <a:schemeClr val="bg1"/>
                </a:solidFill>
                <a:latin typeface="Lato-Heavy"/>
                <a:cs typeface="Lato-Heavy"/>
              </a:rPr>
              <a:t>Or – Discuss what you can do / or share how to engage Parents, Carers and Families further to support the career aspirations of their children</a:t>
            </a:r>
          </a:p>
          <a:p>
            <a:endParaRPr lang="en-GB" sz="2663" b="1" dirty="0">
              <a:solidFill>
                <a:schemeClr val="bg1"/>
              </a:solidFill>
            </a:endParaRPr>
          </a:p>
          <a:p>
            <a:r>
              <a:rPr lang="en-GB" sz="2663" b="1" dirty="0">
                <a:solidFill>
                  <a:schemeClr val="bg1"/>
                </a:solidFill>
              </a:rPr>
              <a:t>10 minutes discussion </a:t>
            </a:r>
          </a:p>
          <a:p>
            <a:endParaRPr lang="en-GB" sz="2663" b="1" dirty="0">
              <a:solidFill>
                <a:schemeClr val="bg1"/>
              </a:solidFill>
            </a:endParaRPr>
          </a:p>
          <a:p>
            <a:r>
              <a:rPr lang="en-GB" sz="2663" b="1" dirty="0">
                <a:solidFill>
                  <a:schemeClr val="bg1"/>
                </a:solidFill>
              </a:rPr>
              <a:t>5 minutes feedback on your top 3 ideas</a:t>
            </a:r>
          </a:p>
          <a:p>
            <a:pPr marL="10241" marR="4097" defTabSz="1215850">
              <a:lnSpc>
                <a:spcPct val="118200"/>
              </a:lnSpc>
              <a:spcBef>
                <a:spcPts val="77"/>
              </a:spcBef>
              <a:tabLst>
                <a:tab pos="186883" algn="l"/>
              </a:tabLst>
            </a:pPr>
            <a:endParaRPr lang="en-GB" sz="3595" b="1" spc="-11" dirty="0">
              <a:solidFill>
                <a:srgbClr val="FEFFFE"/>
              </a:solidFill>
              <a:latin typeface="Lato-Heavy"/>
              <a:cs typeface="Lato-Heavy"/>
            </a:endParaRPr>
          </a:p>
          <a:p>
            <a:pPr marL="10241" marR="4097" defTabSz="1215850">
              <a:lnSpc>
                <a:spcPct val="118200"/>
              </a:lnSpc>
              <a:spcBef>
                <a:spcPts val="77"/>
              </a:spcBef>
              <a:tabLst>
                <a:tab pos="186883" algn="l"/>
              </a:tabLst>
            </a:pPr>
            <a:endParaRPr lang="en-GB" sz="3595" b="1" spc="-11" dirty="0">
              <a:solidFill>
                <a:srgbClr val="FEFFFE"/>
              </a:solidFill>
              <a:latin typeface="Lato-Heavy"/>
              <a:cs typeface="Lato-Heavy"/>
            </a:endParaRPr>
          </a:p>
          <a:p>
            <a:pPr marL="10241" marR="4097" defTabSz="1215850">
              <a:lnSpc>
                <a:spcPct val="118200"/>
              </a:lnSpc>
              <a:spcBef>
                <a:spcPts val="77"/>
              </a:spcBef>
              <a:tabLst>
                <a:tab pos="186883" algn="l"/>
              </a:tabLst>
            </a:pPr>
            <a:endParaRPr lang="en-GB" sz="3595" b="1" spc="-11" dirty="0">
              <a:solidFill>
                <a:srgbClr val="FEFFFE"/>
              </a:solidFill>
              <a:latin typeface="Lato-Heavy"/>
              <a:cs typeface="Lato-Heavy"/>
            </a:endParaRPr>
          </a:p>
        </p:txBody>
      </p:sp>
      <p:pic>
        <p:nvPicPr>
          <p:cNvPr id="6" name="Picture 5">
            <a:extLst>
              <a:ext uri="{FF2B5EF4-FFF2-40B4-BE49-F238E27FC236}">
                <a16:creationId xmlns:a16="http://schemas.microsoft.com/office/drawing/2014/main" id="{1B6E46C3-5DC3-084D-B6FE-9C3EB037D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78498" y="913131"/>
            <a:ext cx="1996758" cy="808293"/>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62BC0BAF-AFA3-A047-BB4E-B5B1A04AF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0400" y="5173521"/>
            <a:ext cx="3652520" cy="3652520"/>
          </a:xfrm>
          <a:prstGeom prst="rect">
            <a:avLst/>
          </a:prstGeom>
        </p:spPr>
      </p:pic>
      <p:pic>
        <p:nvPicPr>
          <p:cNvPr id="5" name="Picture 4" descr="A close up of a clock&#10;&#10;Description automatically generated">
            <a:extLst>
              <a:ext uri="{FF2B5EF4-FFF2-40B4-BE49-F238E27FC236}">
                <a16:creationId xmlns:a16="http://schemas.microsoft.com/office/drawing/2014/main" id="{7A2ED94C-E9BA-CF49-A494-F3FF6DB3A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34800" y="3001316"/>
            <a:ext cx="2140455" cy="2140455"/>
          </a:xfrm>
          <a:prstGeom prst="rect">
            <a:avLst/>
          </a:prstGeom>
        </p:spPr>
      </p:pic>
    </p:spTree>
    <p:extLst>
      <p:ext uri="{BB962C8B-B14F-4D97-AF65-F5344CB8AC3E}">
        <p14:creationId xmlns:p14="http://schemas.microsoft.com/office/powerpoint/2010/main" val="1908617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2546" y="1109269"/>
            <a:ext cx="9339925" cy="997691"/>
          </a:xfrm>
          <a:prstGeom prst="rect">
            <a:avLst/>
          </a:prstGeom>
        </p:spPr>
        <p:txBody>
          <a:bodyPr vert="horz" wrap="square" lIns="0" tIns="12682" rIns="0" bIns="0" rtlCol="0">
            <a:spAutoFit/>
          </a:bodyPr>
          <a:lstStyle/>
          <a:p>
            <a:pPr marL="12683">
              <a:spcBef>
                <a:spcPts val="100"/>
              </a:spcBef>
              <a:tabLst>
                <a:tab pos="1294888" algn="l"/>
                <a:tab pos="2454705" algn="l"/>
              </a:tabLst>
            </a:pPr>
            <a:r>
              <a:rPr lang="en-GB" sz="3200" dirty="0">
                <a:solidFill>
                  <a:srgbClr val="EC6D51"/>
                </a:solidFill>
              </a:rPr>
              <a:t>What are we aiming to cover today and how will  we work together?</a:t>
            </a:r>
            <a:endParaRPr sz="3200" dirty="0">
              <a:solidFill>
                <a:srgbClr val="EC6D51"/>
              </a:solidFill>
            </a:endParaRPr>
          </a:p>
        </p:txBody>
      </p:sp>
      <p:sp>
        <p:nvSpPr>
          <p:cNvPr id="5" name="object 5"/>
          <p:cNvSpPr txBox="1"/>
          <p:nvPr/>
        </p:nvSpPr>
        <p:spPr>
          <a:xfrm>
            <a:off x="1017947" y="3628784"/>
            <a:ext cx="1098615" cy="689017"/>
          </a:xfrm>
          <a:prstGeom prst="rect">
            <a:avLst/>
          </a:prstGeom>
        </p:spPr>
        <p:txBody>
          <a:bodyPr vert="horz" wrap="square" lIns="0" tIns="12682" rIns="0" bIns="0" rtlCol="0">
            <a:spAutoFit/>
          </a:bodyPr>
          <a:lstStyle/>
          <a:p>
            <a:pPr marL="27268">
              <a:spcBef>
                <a:spcPts val="100"/>
              </a:spcBef>
            </a:pPr>
            <a:r>
              <a:rPr sz="4394" b="1" dirty="0">
                <a:solidFill>
                  <a:srgbClr val="EC6D51"/>
                </a:solidFill>
                <a:latin typeface="Lato-Heavy"/>
                <a:cs typeface="Lato-Heavy"/>
              </a:rPr>
              <a:t>1</a:t>
            </a:r>
            <a:r>
              <a:rPr sz="4394" b="1" spc="-594" dirty="0">
                <a:solidFill>
                  <a:srgbClr val="EC6D51"/>
                </a:solidFill>
                <a:latin typeface="Lato-Heavy"/>
                <a:cs typeface="Lato-Heavy"/>
              </a:rPr>
              <a:t> </a:t>
            </a:r>
            <a:r>
              <a:rPr sz="4394" dirty="0">
                <a:solidFill>
                  <a:srgbClr val="EC6D51"/>
                </a:solidFill>
                <a:latin typeface="Lato"/>
                <a:cs typeface="Lato"/>
              </a:rPr>
              <a:t>|</a:t>
            </a:r>
          </a:p>
        </p:txBody>
      </p:sp>
      <p:sp>
        <p:nvSpPr>
          <p:cNvPr id="6" name="object 6"/>
          <p:cNvSpPr txBox="1"/>
          <p:nvPr/>
        </p:nvSpPr>
        <p:spPr>
          <a:xfrm>
            <a:off x="1925692" y="3677138"/>
            <a:ext cx="6202308" cy="1061766"/>
          </a:xfrm>
          <a:prstGeom prst="rect">
            <a:avLst/>
          </a:prstGeom>
        </p:spPr>
        <p:txBody>
          <a:bodyPr vert="horz" wrap="square" lIns="0" tIns="45657" rIns="0" bIns="0" rtlCol="0">
            <a:spAutoFit/>
          </a:bodyPr>
          <a:lstStyle/>
          <a:p>
            <a:r>
              <a:rPr lang="en-GB" sz="2200" dirty="0">
                <a:latin typeface="Lato" panose="020F0502020204030203"/>
              </a:rPr>
              <a:t>Reach a common understanding of the roles of the SENCO and Careers Leader and develop ideas about creating partnership working</a:t>
            </a:r>
          </a:p>
        </p:txBody>
      </p:sp>
      <p:sp>
        <p:nvSpPr>
          <p:cNvPr id="7" name="object 7"/>
          <p:cNvSpPr txBox="1"/>
          <p:nvPr/>
        </p:nvSpPr>
        <p:spPr>
          <a:xfrm>
            <a:off x="8317524" y="3628783"/>
            <a:ext cx="1293601" cy="689017"/>
          </a:xfrm>
          <a:prstGeom prst="rect">
            <a:avLst/>
          </a:prstGeom>
        </p:spPr>
        <p:txBody>
          <a:bodyPr vert="horz" wrap="square" lIns="0" tIns="12682" rIns="0" bIns="0" rtlCol="0">
            <a:spAutoFit/>
          </a:bodyPr>
          <a:lstStyle/>
          <a:p>
            <a:pPr marL="27268">
              <a:spcBef>
                <a:spcPts val="100"/>
              </a:spcBef>
            </a:pPr>
            <a:r>
              <a:rPr sz="4394" b="1" dirty="0">
                <a:solidFill>
                  <a:srgbClr val="EC6D51"/>
                </a:solidFill>
                <a:latin typeface="Lato-Heavy"/>
                <a:cs typeface="Lato-Heavy"/>
              </a:rPr>
              <a:t>5</a:t>
            </a:r>
            <a:r>
              <a:rPr sz="4394" b="1" spc="-594" dirty="0">
                <a:solidFill>
                  <a:srgbClr val="EC6D51"/>
                </a:solidFill>
                <a:latin typeface="Lato-Heavy"/>
                <a:cs typeface="Lato-Heavy"/>
              </a:rPr>
              <a:t> </a:t>
            </a:r>
            <a:r>
              <a:rPr lang="en-GB" sz="4394" dirty="0">
                <a:solidFill>
                  <a:srgbClr val="EC6D51"/>
                </a:solidFill>
                <a:latin typeface="Lato"/>
                <a:cs typeface="Lato"/>
              </a:rPr>
              <a:t>|</a:t>
            </a:r>
          </a:p>
        </p:txBody>
      </p:sp>
      <p:sp>
        <p:nvSpPr>
          <p:cNvPr id="8" name="object 8"/>
          <p:cNvSpPr txBox="1"/>
          <p:nvPr/>
        </p:nvSpPr>
        <p:spPr>
          <a:xfrm>
            <a:off x="9002450" y="3670386"/>
            <a:ext cx="6202308" cy="723211"/>
          </a:xfrm>
          <a:prstGeom prst="rect">
            <a:avLst/>
          </a:prstGeom>
        </p:spPr>
        <p:txBody>
          <a:bodyPr vert="horz" wrap="square" lIns="0" tIns="45657" rIns="0" bIns="0" rtlCol="0">
            <a:spAutoFit/>
          </a:bodyPr>
          <a:lstStyle/>
          <a:p>
            <a:r>
              <a:rPr lang="en-GB" sz="2200" dirty="0">
                <a:latin typeface="Lato" panose="020F0502020204030203"/>
              </a:rPr>
              <a:t>Challenge our thinking around what a good destination might look like…</a:t>
            </a:r>
          </a:p>
        </p:txBody>
      </p:sp>
      <p:sp>
        <p:nvSpPr>
          <p:cNvPr id="9" name="object 5">
            <a:extLst>
              <a:ext uri="{FF2B5EF4-FFF2-40B4-BE49-F238E27FC236}">
                <a16:creationId xmlns:a16="http://schemas.microsoft.com/office/drawing/2014/main" id="{EC419506-1129-3046-9B9B-2418980D4C00}"/>
              </a:ext>
            </a:extLst>
          </p:cNvPr>
          <p:cNvSpPr txBox="1"/>
          <p:nvPr/>
        </p:nvSpPr>
        <p:spPr>
          <a:xfrm>
            <a:off x="1017947" y="4793934"/>
            <a:ext cx="1098615" cy="689017"/>
          </a:xfrm>
          <a:prstGeom prst="rect">
            <a:avLst/>
          </a:prstGeom>
        </p:spPr>
        <p:txBody>
          <a:bodyPr vert="horz" wrap="square" lIns="0" tIns="12682" rIns="0" bIns="0" rtlCol="0">
            <a:spAutoFit/>
          </a:bodyPr>
          <a:lstStyle/>
          <a:p>
            <a:pPr marL="27268">
              <a:spcBef>
                <a:spcPts val="100"/>
              </a:spcBef>
            </a:pPr>
            <a:r>
              <a:rPr lang="en-GB" sz="4394" b="1" dirty="0">
                <a:solidFill>
                  <a:srgbClr val="EC6D51"/>
                </a:solidFill>
                <a:latin typeface="Lato-Heavy"/>
                <a:cs typeface="Lato-Heavy"/>
              </a:rPr>
              <a:t>2</a:t>
            </a:r>
            <a:r>
              <a:rPr sz="4394" b="1" spc="-594" dirty="0">
                <a:solidFill>
                  <a:srgbClr val="EC6D51"/>
                </a:solidFill>
                <a:latin typeface="Lato-Heavy"/>
                <a:cs typeface="Lato-Heavy"/>
              </a:rPr>
              <a:t> </a:t>
            </a:r>
            <a:r>
              <a:rPr sz="4394" dirty="0">
                <a:solidFill>
                  <a:srgbClr val="EC6D51"/>
                </a:solidFill>
                <a:latin typeface="Lato"/>
                <a:cs typeface="Lato"/>
              </a:rPr>
              <a:t>|</a:t>
            </a:r>
          </a:p>
        </p:txBody>
      </p:sp>
      <p:sp>
        <p:nvSpPr>
          <p:cNvPr id="10" name="object 5">
            <a:extLst>
              <a:ext uri="{FF2B5EF4-FFF2-40B4-BE49-F238E27FC236}">
                <a16:creationId xmlns:a16="http://schemas.microsoft.com/office/drawing/2014/main" id="{C3450511-BCC9-E649-9153-D921E03E2859}"/>
              </a:ext>
            </a:extLst>
          </p:cNvPr>
          <p:cNvSpPr txBox="1"/>
          <p:nvPr/>
        </p:nvSpPr>
        <p:spPr>
          <a:xfrm>
            <a:off x="1017947" y="5931221"/>
            <a:ext cx="1098615" cy="689017"/>
          </a:xfrm>
          <a:prstGeom prst="rect">
            <a:avLst/>
          </a:prstGeom>
        </p:spPr>
        <p:txBody>
          <a:bodyPr vert="horz" wrap="square" lIns="0" tIns="12682" rIns="0" bIns="0" rtlCol="0">
            <a:spAutoFit/>
          </a:bodyPr>
          <a:lstStyle/>
          <a:p>
            <a:pPr marL="27268">
              <a:spcBef>
                <a:spcPts val="100"/>
              </a:spcBef>
            </a:pPr>
            <a:r>
              <a:rPr lang="en-GB" sz="4394" b="1" dirty="0">
                <a:solidFill>
                  <a:srgbClr val="EC6D51"/>
                </a:solidFill>
                <a:latin typeface="Lato-Heavy"/>
                <a:cs typeface="Lato-Heavy"/>
              </a:rPr>
              <a:t>3</a:t>
            </a:r>
            <a:r>
              <a:rPr lang="en-GB" sz="4394" b="1" spc="-594" dirty="0">
                <a:solidFill>
                  <a:srgbClr val="EC6D51"/>
                </a:solidFill>
                <a:latin typeface="Lato-Heavy"/>
                <a:cs typeface="Lato-Heavy"/>
              </a:rPr>
              <a:t> </a:t>
            </a:r>
            <a:r>
              <a:rPr lang="en-GB" sz="4394" dirty="0">
                <a:solidFill>
                  <a:srgbClr val="EC6D51"/>
                </a:solidFill>
                <a:latin typeface="Lato"/>
                <a:cs typeface="Lato"/>
              </a:rPr>
              <a:t>|</a:t>
            </a:r>
          </a:p>
        </p:txBody>
      </p:sp>
      <p:sp>
        <p:nvSpPr>
          <p:cNvPr id="11" name="object 5">
            <a:extLst>
              <a:ext uri="{FF2B5EF4-FFF2-40B4-BE49-F238E27FC236}">
                <a16:creationId xmlns:a16="http://schemas.microsoft.com/office/drawing/2014/main" id="{F7C7F440-2C1A-4949-8454-6FAD794B0300}"/>
              </a:ext>
            </a:extLst>
          </p:cNvPr>
          <p:cNvSpPr txBox="1"/>
          <p:nvPr/>
        </p:nvSpPr>
        <p:spPr>
          <a:xfrm>
            <a:off x="1017947" y="7144972"/>
            <a:ext cx="1098615" cy="689017"/>
          </a:xfrm>
          <a:prstGeom prst="rect">
            <a:avLst/>
          </a:prstGeom>
        </p:spPr>
        <p:txBody>
          <a:bodyPr vert="horz" wrap="square" lIns="0" tIns="12682" rIns="0" bIns="0" rtlCol="0">
            <a:spAutoFit/>
          </a:bodyPr>
          <a:lstStyle/>
          <a:p>
            <a:pPr marL="27268">
              <a:spcBef>
                <a:spcPts val="100"/>
              </a:spcBef>
            </a:pPr>
            <a:r>
              <a:rPr lang="en-GB" sz="4394" b="1" dirty="0">
                <a:solidFill>
                  <a:srgbClr val="EC6D51"/>
                </a:solidFill>
                <a:latin typeface="Lato-Heavy"/>
                <a:cs typeface="Lato-Heavy"/>
              </a:rPr>
              <a:t>4</a:t>
            </a:r>
            <a:r>
              <a:rPr sz="4394" b="1" spc="-594" dirty="0">
                <a:solidFill>
                  <a:srgbClr val="EC6D51"/>
                </a:solidFill>
                <a:latin typeface="Lato-Heavy"/>
                <a:cs typeface="Lato-Heavy"/>
              </a:rPr>
              <a:t> </a:t>
            </a:r>
            <a:r>
              <a:rPr sz="4394" dirty="0">
                <a:solidFill>
                  <a:srgbClr val="EC6D51"/>
                </a:solidFill>
                <a:latin typeface="Lato"/>
                <a:cs typeface="Lato"/>
              </a:rPr>
              <a:t>|</a:t>
            </a:r>
          </a:p>
        </p:txBody>
      </p:sp>
      <p:sp>
        <p:nvSpPr>
          <p:cNvPr id="15" name="object 6">
            <a:extLst>
              <a:ext uri="{FF2B5EF4-FFF2-40B4-BE49-F238E27FC236}">
                <a16:creationId xmlns:a16="http://schemas.microsoft.com/office/drawing/2014/main" id="{97259B0D-5E02-F448-83DE-3FC67550329F}"/>
              </a:ext>
            </a:extLst>
          </p:cNvPr>
          <p:cNvSpPr txBox="1"/>
          <p:nvPr/>
        </p:nvSpPr>
        <p:spPr>
          <a:xfrm>
            <a:off x="1773504" y="4831818"/>
            <a:ext cx="6202308" cy="1061766"/>
          </a:xfrm>
          <a:prstGeom prst="rect">
            <a:avLst/>
          </a:prstGeom>
        </p:spPr>
        <p:txBody>
          <a:bodyPr vert="horz" wrap="square" lIns="0" tIns="45657" rIns="0" bIns="0" rtlCol="0">
            <a:spAutoFit/>
          </a:bodyPr>
          <a:lstStyle/>
          <a:p>
            <a:r>
              <a:rPr lang="en-GB" sz="2200" dirty="0">
                <a:latin typeface="Lato" panose="020F0502020204030203"/>
              </a:rPr>
              <a:t>Start from a core narrative around who young people with SEND are and what positive career outcomes look like</a:t>
            </a:r>
          </a:p>
        </p:txBody>
      </p:sp>
      <p:sp>
        <p:nvSpPr>
          <p:cNvPr id="16" name="object 6">
            <a:extLst>
              <a:ext uri="{FF2B5EF4-FFF2-40B4-BE49-F238E27FC236}">
                <a16:creationId xmlns:a16="http://schemas.microsoft.com/office/drawing/2014/main" id="{7C58384D-9C96-EE48-995D-FC96B2173D70}"/>
              </a:ext>
            </a:extLst>
          </p:cNvPr>
          <p:cNvSpPr txBox="1"/>
          <p:nvPr/>
        </p:nvSpPr>
        <p:spPr>
          <a:xfrm>
            <a:off x="1716751" y="5969168"/>
            <a:ext cx="6202308" cy="1061766"/>
          </a:xfrm>
          <a:prstGeom prst="rect">
            <a:avLst/>
          </a:prstGeom>
        </p:spPr>
        <p:txBody>
          <a:bodyPr vert="horz" wrap="square" lIns="0" tIns="45657" rIns="0" bIns="0" rtlCol="0">
            <a:spAutoFit/>
          </a:bodyPr>
          <a:lstStyle/>
          <a:p>
            <a:r>
              <a:rPr lang="en-GB" sz="2200" dirty="0">
                <a:latin typeface="Lato" panose="020F0502020204030203"/>
              </a:rPr>
              <a:t>Explore the barriers to optimum outcomes for young people with SEND in mainstream using two case studies</a:t>
            </a:r>
          </a:p>
        </p:txBody>
      </p:sp>
      <p:sp>
        <p:nvSpPr>
          <p:cNvPr id="17" name="object 6">
            <a:extLst>
              <a:ext uri="{FF2B5EF4-FFF2-40B4-BE49-F238E27FC236}">
                <a16:creationId xmlns:a16="http://schemas.microsoft.com/office/drawing/2014/main" id="{933808D2-57F6-C84D-AB5C-8A937D2ED688}"/>
              </a:ext>
            </a:extLst>
          </p:cNvPr>
          <p:cNvSpPr txBox="1"/>
          <p:nvPr/>
        </p:nvSpPr>
        <p:spPr>
          <a:xfrm>
            <a:off x="1773504" y="7208931"/>
            <a:ext cx="6202308" cy="636008"/>
          </a:xfrm>
          <a:prstGeom prst="rect">
            <a:avLst/>
          </a:prstGeom>
        </p:spPr>
        <p:txBody>
          <a:bodyPr vert="horz" wrap="square" lIns="0" tIns="45657" rIns="0" bIns="0" rtlCol="0">
            <a:spAutoFit/>
          </a:bodyPr>
          <a:lstStyle/>
          <a:p>
            <a:pPr marL="12683" marR="5073">
              <a:lnSpc>
                <a:spcPts val="2297"/>
              </a:lnSpc>
              <a:spcBef>
                <a:spcPts val="360"/>
              </a:spcBef>
            </a:pPr>
            <a:r>
              <a:rPr lang="en-GB" sz="2200" spc="-71" dirty="0">
                <a:solidFill>
                  <a:srgbClr val="575756"/>
                </a:solidFill>
                <a:latin typeface="Lato"/>
                <a:cs typeface="Lato"/>
              </a:rPr>
              <a:t>Gain further clarity on what Careers support looks like for young people with SEND in mainstream </a:t>
            </a:r>
            <a:endParaRPr sz="2200" dirty="0">
              <a:latin typeface="Lato"/>
              <a:cs typeface="Lato"/>
            </a:endParaRPr>
          </a:p>
        </p:txBody>
      </p:sp>
      <p:sp>
        <p:nvSpPr>
          <p:cNvPr id="18" name="object 6">
            <a:extLst>
              <a:ext uri="{FF2B5EF4-FFF2-40B4-BE49-F238E27FC236}">
                <a16:creationId xmlns:a16="http://schemas.microsoft.com/office/drawing/2014/main" id="{C07B9EA9-8918-3A47-BADA-1AE4A17009F4}"/>
              </a:ext>
            </a:extLst>
          </p:cNvPr>
          <p:cNvSpPr txBox="1"/>
          <p:nvPr/>
        </p:nvSpPr>
        <p:spPr>
          <a:xfrm>
            <a:off x="9002450" y="4843593"/>
            <a:ext cx="6202308" cy="723211"/>
          </a:xfrm>
          <a:prstGeom prst="rect">
            <a:avLst/>
          </a:prstGeom>
        </p:spPr>
        <p:txBody>
          <a:bodyPr vert="horz" wrap="square" lIns="0" tIns="45657" rIns="0" bIns="0" rtlCol="0">
            <a:spAutoFit/>
          </a:bodyPr>
          <a:lstStyle/>
          <a:p>
            <a:r>
              <a:rPr lang="en-GB" sz="2200" dirty="0">
                <a:latin typeface="Lato" panose="020F0502020204030203"/>
              </a:rPr>
              <a:t>Consider the role that Parents, Carers and families can play and what they might need to fulfil it</a:t>
            </a:r>
          </a:p>
        </p:txBody>
      </p:sp>
      <p:sp>
        <p:nvSpPr>
          <p:cNvPr id="19" name="object 6">
            <a:extLst>
              <a:ext uri="{FF2B5EF4-FFF2-40B4-BE49-F238E27FC236}">
                <a16:creationId xmlns:a16="http://schemas.microsoft.com/office/drawing/2014/main" id="{D5A6E06C-DEC8-7D43-9377-B5EF48805C6E}"/>
              </a:ext>
            </a:extLst>
          </p:cNvPr>
          <p:cNvSpPr txBox="1"/>
          <p:nvPr/>
        </p:nvSpPr>
        <p:spPr>
          <a:xfrm>
            <a:off x="9002450" y="6011440"/>
            <a:ext cx="6202308" cy="1061766"/>
          </a:xfrm>
          <a:prstGeom prst="rect">
            <a:avLst/>
          </a:prstGeom>
        </p:spPr>
        <p:txBody>
          <a:bodyPr vert="horz" wrap="square" lIns="0" tIns="45657" rIns="0" bIns="0" rtlCol="0">
            <a:spAutoFit/>
          </a:bodyPr>
          <a:lstStyle/>
          <a:p>
            <a:r>
              <a:rPr lang="en-GB" sz="2200" dirty="0">
                <a:latin typeface="Lato" panose="020F0502020204030203"/>
              </a:rPr>
              <a:t>Think about the role of the employer and what they might need to fully support the career development of a young person with SEND</a:t>
            </a:r>
          </a:p>
        </p:txBody>
      </p:sp>
      <p:sp>
        <p:nvSpPr>
          <p:cNvPr id="20" name="object 6">
            <a:extLst>
              <a:ext uri="{FF2B5EF4-FFF2-40B4-BE49-F238E27FC236}">
                <a16:creationId xmlns:a16="http://schemas.microsoft.com/office/drawing/2014/main" id="{0B46B3F7-FD4E-BF4D-A788-A1715398984A}"/>
              </a:ext>
            </a:extLst>
          </p:cNvPr>
          <p:cNvSpPr txBox="1"/>
          <p:nvPr/>
        </p:nvSpPr>
        <p:spPr>
          <a:xfrm>
            <a:off x="9002450" y="7208931"/>
            <a:ext cx="6354494" cy="723211"/>
          </a:xfrm>
          <a:prstGeom prst="rect">
            <a:avLst/>
          </a:prstGeom>
        </p:spPr>
        <p:txBody>
          <a:bodyPr vert="horz" wrap="square" lIns="0" tIns="45657" rIns="0" bIns="0" rtlCol="0">
            <a:spAutoFit/>
          </a:bodyPr>
          <a:lstStyle/>
          <a:p>
            <a:r>
              <a:rPr lang="en-GB" sz="2200" dirty="0">
                <a:latin typeface="Lato" panose="020F0502020204030203"/>
              </a:rPr>
              <a:t>Highlight the resources and support available from the Careers and Enterprise Company (Kelly)</a:t>
            </a:r>
          </a:p>
        </p:txBody>
      </p:sp>
      <p:sp>
        <p:nvSpPr>
          <p:cNvPr id="21" name="object 7">
            <a:extLst>
              <a:ext uri="{FF2B5EF4-FFF2-40B4-BE49-F238E27FC236}">
                <a16:creationId xmlns:a16="http://schemas.microsoft.com/office/drawing/2014/main" id="{8DCB1C65-B965-F149-B884-A4DD9C4296B9}"/>
              </a:ext>
            </a:extLst>
          </p:cNvPr>
          <p:cNvSpPr txBox="1"/>
          <p:nvPr/>
        </p:nvSpPr>
        <p:spPr>
          <a:xfrm>
            <a:off x="8280188" y="4789808"/>
            <a:ext cx="913130" cy="689017"/>
          </a:xfrm>
          <a:prstGeom prst="rect">
            <a:avLst/>
          </a:prstGeom>
        </p:spPr>
        <p:txBody>
          <a:bodyPr vert="horz" wrap="square" lIns="0" tIns="12682" rIns="0" bIns="0" rtlCol="0">
            <a:spAutoFit/>
          </a:bodyPr>
          <a:lstStyle/>
          <a:p>
            <a:pPr marL="27268">
              <a:spcBef>
                <a:spcPts val="100"/>
              </a:spcBef>
            </a:pPr>
            <a:r>
              <a:rPr lang="en-GB" sz="4394" b="1" dirty="0">
                <a:solidFill>
                  <a:srgbClr val="EC6D51"/>
                </a:solidFill>
                <a:latin typeface="Lato-Heavy"/>
                <a:cs typeface="Lato-Heavy"/>
              </a:rPr>
              <a:t>6</a:t>
            </a:r>
            <a:r>
              <a:rPr sz="4394" b="1" spc="-594" dirty="0">
                <a:solidFill>
                  <a:srgbClr val="EC6D51"/>
                </a:solidFill>
                <a:latin typeface="Lato-Heavy"/>
                <a:cs typeface="Lato-Heavy"/>
              </a:rPr>
              <a:t> </a:t>
            </a:r>
            <a:r>
              <a:rPr lang="en-GB" sz="4394" dirty="0">
                <a:solidFill>
                  <a:srgbClr val="EC6D51"/>
                </a:solidFill>
                <a:latin typeface="Lato"/>
                <a:cs typeface="Lato"/>
              </a:rPr>
              <a:t>|</a:t>
            </a:r>
          </a:p>
        </p:txBody>
      </p:sp>
      <p:sp>
        <p:nvSpPr>
          <p:cNvPr id="22" name="object 7">
            <a:extLst>
              <a:ext uri="{FF2B5EF4-FFF2-40B4-BE49-F238E27FC236}">
                <a16:creationId xmlns:a16="http://schemas.microsoft.com/office/drawing/2014/main" id="{A62CF5CA-EF5C-DA49-B3D3-1A0CD92986D9}"/>
              </a:ext>
            </a:extLst>
          </p:cNvPr>
          <p:cNvSpPr txBox="1"/>
          <p:nvPr/>
        </p:nvSpPr>
        <p:spPr>
          <a:xfrm>
            <a:off x="8280190" y="5931221"/>
            <a:ext cx="1098615" cy="689017"/>
          </a:xfrm>
          <a:prstGeom prst="rect">
            <a:avLst/>
          </a:prstGeom>
        </p:spPr>
        <p:txBody>
          <a:bodyPr vert="horz" wrap="square" lIns="0" tIns="12682" rIns="0" bIns="0" rtlCol="0">
            <a:spAutoFit/>
          </a:bodyPr>
          <a:lstStyle/>
          <a:p>
            <a:pPr marL="27268">
              <a:spcBef>
                <a:spcPts val="100"/>
              </a:spcBef>
            </a:pPr>
            <a:r>
              <a:rPr lang="en-GB" sz="4394" b="1" dirty="0">
                <a:solidFill>
                  <a:srgbClr val="EC6D51"/>
                </a:solidFill>
                <a:latin typeface="Lato-Heavy"/>
                <a:cs typeface="Lato-Heavy"/>
              </a:rPr>
              <a:t>7</a:t>
            </a:r>
            <a:r>
              <a:rPr sz="4394" b="1" spc="-594" dirty="0">
                <a:solidFill>
                  <a:srgbClr val="EC6D51"/>
                </a:solidFill>
                <a:latin typeface="Lato-Heavy"/>
                <a:cs typeface="Lato-Heavy"/>
              </a:rPr>
              <a:t> </a:t>
            </a:r>
            <a:r>
              <a:rPr lang="en-GB" sz="4394" dirty="0">
                <a:solidFill>
                  <a:srgbClr val="EC6D51"/>
                </a:solidFill>
                <a:latin typeface="Lato"/>
                <a:cs typeface="Lato"/>
              </a:rPr>
              <a:t>|</a:t>
            </a:r>
          </a:p>
        </p:txBody>
      </p:sp>
      <p:sp>
        <p:nvSpPr>
          <p:cNvPr id="23" name="object 7">
            <a:extLst>
              <a:ext uri="{FF2B5EF4-FFF2-40B4-BE49-F238E27FC236}">
                <a16:creationId xmlns:a16="http://schemas.microsoft.com/office/drawing/2014/main" id="{090BCA8A-F552-F246-A6F4-8DB128D5BD53}"/>
              </a:ext>
            </a:extLst>
          </p:cNvPr>
          <p:cNvSpPr txBox="1"/>
          <p:nvPr/>
        </p:nvSpPr>
        <p:spPr>
          <a:xfrm>
            <a:off x="8280188" y="7144972"/>
            <a:ext cx="913130" cy="689017"/>
          </a:xfrm>
          <a:prstGeom prst="rect">
            <a:avLst/>
          </a:prstGeom>
        </p:spPr>
        <p:txBody>
          <a:bodyPr vert="horz" wrap="square" lIns="0" tIns="12682" rIns="0" bIns="0" rtlCol="0">
            <a:spAutoFit/>
          </a:bodyPr>
          <a:lstStyle/>
          <a:p>
            <a:pPr marL="27268">
              <a:spcBef>
                <a:spcPts val="100"/>
              </a:spcBef>
            </a:pPr>
            <a:r>
              <a:rPr lang="en-GB" sz="4394" b="1" dirty="0">
                <a:solidFill>
                  <a:srgbClr val="EC6D51"/>
                </a:solidFill>
                <a:latin typeface="Lato-Heavy"/>
                <a:cs typeface="Lato-Heavy"/>
              </a:rPr>
              <a:t>8</a:t>
            </a:r>
            <a:r>
              <a:rPr sz="4394" b="1" spc="-594" dirty="0">
                <a:solidFill>
                  <a:srgbClr val="EC6D51"/>
                </a:solidFill>
                <a:latin typeface="Lato-Heavy"/>
                <a:cs typeface="Lato-Heavy"/>
              </a:rPr>
              <a:t> </a:t>
            </a:r>
            <a:r>
              <a:rPr lang="en-GB" sz="4394" dirty="0">
                <a:solidFill>
                  <a:srgbClr val="EC6D51"/>
                </a:solidFill>
                <a:latin typeface="Lato"/>
                <a:cs typeface="Lato"/>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E35BAC-1765-ED4A-904E-2C5F4676A631}"/>
              </a:ext>
            </a:extLst>
          </p:cNvPr>
          <p:cNvSpPr/>
          <p:nvPr/>
        </p:nvSpPr>
        <p:spPr>
          <a:xfrm>
            <a:off x="11289" y="2"/>
            <a:ext cx="16233422" cy="9131299"/>
          </a:xfrm>
          <a:prstGeom prst="rect">
            <a:avLst/>
          </a:prstGeom>
          <a:solidFill>
            <a:srgbClr val="EC6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43"/>
            <a:endParaRPr lang="en-US" sz="1798">
              <a:solidFill>
                <a:srgbClr val="FEFFFE"/>
              </a:solidFill>
              <a:latin typeface="Calibri"/>
            </a:endParaRPr>
          </a:p>
        </p:txBody>
      </p:sp>
      <p:sp>
        <p:nvSpPr>
          <p:cNvPr id="9" name="TextBox 8">
            <a:extLst>
              <a:ext uri="{FF2B5EF4-FFF2-40B4-BE49-F238E27FC236}">
                <a16:creationId xmlns:a16="http://schemas.microsoft.com/office/drawing/2014/main" id="{06CA6B2E-1505-8F44-933F-B96691024AA9}"/>
              </a:ext>
            </a:extLst>
          </p:cNvPr>
          <p:cNvSpPr txBox="1"/>
          <p:nvPr/>
        </p:nvSpPr>
        <p:spPr>
          <a:xfrm>
            <a:off x="1498600" y="4255437"/>
            <a:ext cx="12877800" cy="2007409"/>
          </a:xfrm>
          <a:prstGeom prst="rect">
            <a:avLst/>
          </a:prstGeom>
          <a:noFill/>
        </p:spPr>
        <p:txBody>
          <a:bodyPr wrap="square" rtlCol="0">
            <a:spAutoFit/>
          </a:bodyPr>
          <a:lstStyle/>
          <a:p>
            <a:pPr marL="10254" marR="4102" defTabSz="1217524">
              <a:lnSpc>
                <a:spcPct val="118200"/>
              </a:lnSpc>
              <a:spcBef>
                <a:spcPts val="77"/>
              </a:spcBef>
              <a:tabLst>
                <a:tab pos="187140" algn="l"/>
              </a:tabLst>
            </a:pPr>
            <a:r>
              <a:rPr lang="en-GB" sz="3600" b="1" spc="-11" dirty="0">
                <a:solidFill>
                  <a:srgbClr val="FEFFFE"/>
                </a:solidFill>
                <a:latin typeface="Lato-Heavy"/>
                <a:cs typeface="Lato-Heavy"/>
              </a:rPr>
              <a:t>Support and resources from the Careers and Enterprise Company - Kelly</a:t>
            </a:r>
          </a:p>
          <a:p>
            <a:pPr marL="10254" marR="4102" defTabSz="1217524">
              <a:lnSpc>
                <a:spcPct val="118200"/>
              </a:lnSpc>
              <a:spcBef>
                <a:spcPts val="77"/>
              </a:spcBef>
              <a:tabLst>
                <a:tab pos="187140" algn="l"/>
              </a:tabLst>
            </a:pPr>
            <a:endParaRPr lang="en-GB" sz="3600" spc="8" dirty="0">
              <a:solidFill>
                <a:srgbClr val="FEFFFE"/>
              </a:solidFill>
              <a:latin typeface="Lato"/>
              <a:cs typeface="Lato"/>
            </a:endParaRPr>
          </a:p>
        </p:txBody>
      </p:sp>
      <p:pic>
        <p:nvPicPr>
          <p:cNvPr id="6" name="Picture 5">
            <a:extLst>
              <a:ext uri="{FF2B5EF4-FFF2-40B4-BE49-F238E27FC236}">
                <a16:creationId xmlns:a16="http://schemas.microsoft.com/office/drawing/2014/main" id="{1B6E46C3-5DC3-084D-B6FE-9C3EB037D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85800" y="908050"/>
            <a:ext cx="1999534" cy="809417"/>
          </a:xfrm>
          <a:prstGeom prst="rect">
            <a:avLst/>
          </a:prstGeom>
        </p:spPr>
      </p:pic>
    </p:spTree>
    <p:extLst>
      <p:ext uri="{BB962C8B-B14F-4D97-AF65-F5344CB8AC3E}">
        <p14:creationId xmlns:p14="http://schemas.microsoft.com/office/powerpoint/2010/main" val="1504946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A41E9F-ADCD-8342-8129-E811EB4B4CB6}"/>
              </a:ext>
            </a:extLst>
          </p:cNvPr>
          <p:cNvSpPr txBox="1"/>
          <p:nvPr/>
        </p:nvSpPr>
        <p:spPr>
          <a:xfrm>
            <a:off x="1041400" y="7502951"/>
            <a:ext cx="12192000" cy="830997"/>
          </a:xfrm>
          <a:prstGeom prst="rect">
            <a:avLst/>
          </a:prstGeom>
          <a:noFill/>
        </p:spPr>
        <p:txBody>
          <a:bodyPr wrap="square" rtlCol="0">
            <a:spAutoFit/>
          </a:bodyPr>
          <a:lstStyle/>
          <a:p>
            <a:r>
              <a:rPr lang="en-GB" sz="2400" dirty="0">
                <a:solidFill>
                  <a:srgbClr val="008080"/>
                </a:solidFill>
                <a:latin typeface="Lato" panose="020F0502020204030203"/>
              </a:rPr>
              <a:t>Examples from across the network to support all benchmarks can also be found in the Resource Directory on the CEC website.</a:t>
            </a:r>
          </a:p>
        </p:txBody>
      </p:sp>
      <p:sp>
        <p:nvSpPr>
          <p:cNvPr id="15" name="object 7">
            <a:extLst>
              <a:ext uri="{FF2B5EF4-FFF2-40B4-BE49-F238E27FC236}">
                <a16:creationId xmlns:a16="http://schemas.microsoft.com/office/drawing/2014/main" id="{46400629-7554-9048-BE9E-750D78F8C76F}"/>
              </a:ext>
            </a:extLst>
          </p:cNvPr>
          <p:cNvSpPr txBox="1">
            <a:spLocks/>
          </p:cNvSpPr>
          <p:nvPr/>
        </p:nvSpPr>
        <p:spPr>
          <a:xfrm>
            <a:off x="1041400" y="1212850"/>
            <a:ext cx="7689790" cy="501637"/>
          </a:xfrm>
          <a:prstGeom prst="rect">
            <a:avLst/>
          </a:prstGeom>
        </p:spPr>
        <p:txBody>
          <a:bodyPr vert="horz" wrap="square" lIns="0" tIns="9741" rIns="0" bIns="0" rtlCol="0">
            <a:spAutoFit/>
          </a:bodyPr>
          <a:lstStyle>
            <a:lvl1pPr>
              <a:defRPr>
                <a:latin typeface="+mj-lt"/>
                <a:ea typeface="+mj-ea"/>
                <a:cs typeface="+mj-cs"/>
              </a:defRPr>
            </a:lvl1pPr>
          </a:lstStyle>
          <a:p>
            <a:pPr marL="10254" marR="0" lvl="0" indent="0" algn="l" defTabSz="914400" rtl="0" eaLnBrk="1" fontAlgn="auto" latinLnBrk="0" hangingPunct="1">
              <a:lnSpc>
                <a:spcPct val="100000"/>
              </a:lnSpc>
              <a:spcBef>
                <a:spcPts val="77"/>
              </a:spcBef>
              <a:spcAft>
                <a:spcPts val="0"/>
              </a:spcAft>
              <a:buClrTx/>
              <a:buSzTx/>
              <a:buFontTx/>
              <a:buNone/>
              <a:tabLst/>
              <a:defRPr/>
            </a:pPr>
            <a:r>
              <a:rPr lang="en-GB" sz="3196" b="1" spc="-15">
                <a:solidFill>
                  <a:srgbClr val="0E7875"/>
                </a:solidFill>
                <a:latin typeface="Lato"/>
                <a:cs typeface="Lato"/>
              </a:rPr>
              <a:t>Resources</a:t>
            </a:r>
            <a:endParaRPr kumimoji="0" lang="en-GB" sz="3196" b="1" i="0" u="none" strike="noStrike" kern="1200" cap="none" spc="-15" normalizeH="0" baseline="0" noProof="0" dirty="0">
              <a:ln>
                <a:noFill/>
              </a:ln>
              <a:solidFill>
                <a:srgbClr val="0E7875"/>
              </a:solidFill>
              <a:effectLst/>
              <a:uLnTx/>
              <a:uFillTx/>
              <a:latin typeface="Lato"/>
              <a:ea typeface="+mj-ea"/>
              <a:cs typeface="Lato"/>
            </a:endParaRPr>
          </a:p>
        </p:txBody>
      </p:sp>
      <p:pic>
        <p:nvPicPr>
          <p:cNvPr id="6" name="Picture 5">
            <a:extLst>
              <a:ext uri="{FF2B5EF4-FFF2-40B4-BE49-F238E27FC236}">
                <a16:creationId xmlns:a16="http://schemas.microsoft.com/office/drawing/2014/main" id="{7BEE83A3-2E4D-724B-B764-6F6A6E6383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98310" y="2584450"/>
            <a:ext cx="3059379" cy="4289279"/>
          </a:xfrm>
          <a:prstGeom prst="rect">
            <a:avLst/>
          </a:prstGeom>
          <a:ln>
            <a:solidFill>
              <a:schemeClr val="bg2"/>
            </a:solidFill>
          </a:ln>
        </p:spPr>
      </p:pic>
      <p:pic>
        <p:nvPicPr>
          <p:cNvPr id="7" name="Picture 6">
            <a:extLst>
              <a:ext uri="{FF2B5EF4-FFF2-40B4-BE49-F238E27FC236}">
                <a16:creationId xmlns:a16="http://schemas.microsoft.com/office/drawing/2014/main" id="{A8C5EAEE-F560-1C40-BBAF-1DCF4AE68E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30767" y="2584450"/>
            <a:ext cx="3103803" cy="4289279"/>
          </a:xfrm>
          <a:prstGeom prst="rect">
            <a:avLst/>
          </a:prstGeom>
        </p:spPr>
      </p:pic>
      <p:pic>
        <p:nvPicPr>
          <p:cNvPr id="3" name="Picture 2">
            <a:extLst>
              <a:ext uri="{FF2B5EF4-FFF2-40B4-BE49-F238E27FC236}">
                <a16:creationId xmlns:a16="http://schemas.microsoft.com/office/drawing/2014/main" id="{87A1875D-2F4D-1B41-B2FC-5B9D45D9D8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36800" y="2587793"/>
            <a:ext cx="2988432" cy="4289279"/>
          </a:xfrm>
          <a:prstGeom prst="rect">
            <a:avLst/>
          </a:prstGeom>
          <a:ln>
            <a:solidFill>
              <a:schemeClr val="bg2"/>
            </a:solidFill>
          </a:ln>
        </p:spPr>
      </p:pic>
    </p:spTree>
    <p:extLst>
      <p:ext uri="{BB962C8B-B14F-4D97-AF65-F5344CB8AC3E}">
        <p14:creationId xmlns:p14="http://schemas.microsoft.com/office/powerpoint/2010/main" val="1048797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5499ECD6-B4E4-43D3-9F60-786CBAFEACD4}"/>
              </a:ext>
            </a:extLst>
          </p:cNvPr>
          <p:cNvSpPr/>
          <p:nvPr/>
        </p:nvSpPr>
        <p:spPr>
          <a:xfrm>
            <a:off x="1346200" y="3176597"/>
            <a:ext cx="13106400" cy="4818053"/>
          </a:xfrm>
          <a:custGeom>
            <a:avLst/>
            <a:gdLst/>
            <a:ahLst/>
            <a:cxnLst/>
            <a:rect l="l" t="t" r="r" b="b"/>
            <a:pathLst>
              <a:path w="11403330" h="11308715">
                <a:moveTo>
                  <a:pt x="0" y="11308556"/>
                </a:moveTo>
                <a:lnTo>
                  <a:pt x="11402794" y="11308556"/>
                </a:lnTo>
                <a:lnTo>
                  <a:pt x="11402794" y="0"/>
                </a:lnTo>
                <a:lnTo>
                  <a:pt x="0" y="0"/>
                </a:lnTo>
                <a:lnTo>
                  <a:pt x="0" y="11308556"/>
                </a:lnTo>
                <a:close/>
              </a:path>
            </a:pathLst>
          </a:custGeom>
          <a:solidFill>
            <a:srgbClr val="EC6D51">
              <a:alpha val="20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84947"/>
              </a:solidFill>
              <a:effectLst/>
              <a:uLnTx/>
              <a:uFillTx/>
            </a:endParaRPr>
          </a:p>
        </p:txBody>
      </p:sp>
      <p:sp>
        <p:nvSpPr>
          <p:cNvPr id="4" name="Text Placeholder 2"/>
          <p:cNvSpPr txBox="1">
            <a:spLocks/>
          </p:cNvSpPr>
          <p:nvPr/>
        </p:nvSpPr>
        <p:spPr>
          <a:xfrm>
            <a:off x="2966057" y="2744730"/>
            <a:ext cx="10323887" cy="4935886"/>
          </a:xfrm>
          <a:prstGeom prst="rect">
            <a:avLst/>
          </a:prstGeom>
        </p:spPr>
        <p:txBody>
          <a:bodyPr vert="horz" lIns="121751" tIns="60875" rIns="121751" bIns="60875" rtlCol="0">
            <a:normAutofit/>
          </a:bodyPr>
          <a:lstStyle>
            <a:lvl1pPr marL="342900" indent="-342900" algn="l" defTabSz="457200" rtl="0" eaLnBrk="1" latinLnBrk="0" hangingPunct="1">
              <a:spcBef>
                <a:spcPct val="20000"/>
              </a:spcBef>
              <a:buFont typeface="Arial"/>
              <a:buChar char="•"/>
              <a:defRPr sz="3200" kern="1200">
                <a:solidFill>
                  <a:srgbClr val="7F7F7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F7F7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F7F7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F7F7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GB" sz="2663" dirty="0"/>
          </a:p>
        </p:txBody>
      </p:sp>
      <p:sp>
        <p:nvSpPr>
          <p:cNvPr id="3" name="TextBox 2">
            <a:extLst>
              <a:ext uri="{FF2B5EF4-FFF2-40B4-BE49-F238E27FC236}">
                <a16:creationId xmlns:a16="http://schemas.microsoft.com/office/drawing/2014/main" id="{FAED85BC-3AFC-4379-ABF4-E9B96308951E}"/>
              </a:ext>
            </a:extLst>
          </p:cNvPr>
          <p:cNvSpPr txBox="1"/>
          <p:nvPr/>
        </p:nvSpPr>
        <p:spPr>
          <a:xfrm>
            <a:off x="812800" y="736100"/>
            <a:ext cx="8357059" cy="1508105"/>
          </a:xfrm>
          <a:prstGeom prst="rect">
            <a:avLst/>
          </a:prstGeom>
          <a:noFill/>
        </p:spPr>
        <p:txBody>
          <a:bodyPr wrap="square" rtlCol="0">
            <a:spAutoFit/>
          </a:bodyPr>
          <a:lstStyle/>
          <a:p>
            <a:r>
              <a:rPr lang="en-GB" sz="3200" b="1" dirty="0">
                <a:solidFill>
                  <a:srgbClr val="EC6D51"/>
                </a:solidFill>
                <a:latin typeface="Lato"/>
              </a:rPr>
              <a:t>SEND specific resources</a:t>
            </a:r>
          </a:p>
          <a:p>
            <a:endParaRPr lang="en-GB" sz="3200" b="1" dirty="0">
              <a:solidFill>
                <a:srgbClr val="008080"/>
              </a:solidFill>
              <a:latin typeface="Lato"/>
            </a:endParaRPr>
          </a:p>
          <a:p>
            <a:pPr marL="608762" indent="-608762">
              <a:buFont typeface="Arial" panose="020B0604020202020204" pitchFamily="34" charset="0"/>
              <a:buChar char="•"/>
            </a:pPr>
            <a:r>
              <a:rPr lang="en-GB" sz="2800" dirty="0">
                <a:solidFill>
                  <a:srgbClr val="008080"/>
                </a:solidFill>
                <a:latin typeface="Lato"/>
              </a:rPr>
              <a:t>CEC developed in partnership with </a:t>
            </a:r>
            <a:r>
              <a:rPr lang="en-GB" sz="2800" dirty="0" err="1">
                <a:solidFill>
                  <a:srgbClr val="008080"/>
                </a:solidFill>
                <a:latin typeface="Lato"/>
              </a:rPr>
              <a:t>Talentino</a:t>
            </a:r>
            <a:r>
              <a:rPr lang="en-GB" sz="2800" dirty="0">
                <a:solidFill>
                  <a:srgbClr val="008080"/>
                </a:solidFill>
                <a:latin typeface="Lato"/>
              </a:rPr>
              <a:t>! </a:t>
            </a:r>
          </a:p>
        </p:txBody>
      </p:sp>
      <p:pic>
        <p:nvPicPr>
          <p:cNvPr id="8" name="Picture 7">
            <a:extLst>
              <a:ext uri="{FF2B5EF4-FFF2-40B4-BE49-F238E27FC236}">
                <a16:creationId xmlns:a16="http://schemas.microsoft.com/office/drawing/2014/main" id="{9ADD2252-79A2-438F-9B5B-9C2C994B6DF1}"/>
              </a:ext>
            </a:extLst>
          </p:cNvPr>
          <p:cNvPicPr>
            <a:picLocks noChangeAspect="1"/>
          </p:cNvPicPr>
          <p:nvPr/>
        </p:nvPicPr>
        <p:blipFill rotWithShape="1">
          <a:blip r:embed="rId3"/>
          <a:srcRect l="15070" t="21953" r="64563" b="25232"/>
          <a:stretch/>
        </p:blipFill>
        <p:spPr>
          <a:xfrm>
            <a:off x="1935289" y="3999306"/>
            <a:ext cx="3327354" cy="2426733"/>
          </a:xfrm>
          <a:prstGeom prst="rect">
            <a:avLst/>
          </a:prstGeom>
        </p:spPr>
      </p:pic>
      <p:pic>
        <p:nvPicPr>
          <p:cNvPr id="9" name="Picture 8">
            <a:extLst>
              <a:ext uri="{FF2B5EF4-FFF2-40B4-BE49-F238E27FC236}">
                <a16:creationId xmlns:a16="http://schemas.microsoft.com/office/drawing/2014/main" id="{C624A7A9-8663-4670-B443-124E97E096D9}"/>
              </a:ext>
            </a:extLst>
          </p:cNvPr>
          <p:cNvPicPr>
            <a:picLocks noChangeAspect="1"/>
          </p:cNvPicPr>
          <p:nvPr/>
        </p:nvPicPr>
        <p:blipFill rotWithShape="1">
          <a:blip r:embed="rId4"/>
          <a:srcRect l="69551" t="10561" r="18932" b="23851"/>
          <a:stretch/>
        </p:blipFill>
        <p:spPr>
          <a:xfrm>
            <a:off x="10883892" y="3637076"/>
            <a:ext cx="2300024" cy="3683979"/>
          </a:xfrm>
          <a:prstGeom prst="rect">
            <a:avLst/>
          </a:prstGeom>
        </p:spPr>
      </p:pic>
      <p:pic>
        <p:nvPicPr>
          <p:cNvPr id="10" name="Picture 9">
            <a:extLst>
              <a:ext uri="{FF2B5EF4-FFF2-40B4-BE49-F238E27FC236}">
                <a16:creationId xmlns:a16="http://schemas.microsoft.com/office/drawing/2014/main" id="{210EC8AF-0B94-4DC5-A231-54CD91AAF554}"/>
              </a:ext>
            </a:extLst>
          </p:cNvPr>
          <p:cNvPicPr>
            <a:picLocks noChangeAspect="1"/>
          </p:cNvPicPr>
          <p:nvPr/>
        </p:nvPicPr>
        <p:blipFill rotWithShape="1">
          <a:blip r:embed="rId5"/>
          <a:srcRect l="71165" t="14703" r="14175" b="10388"/>
          <a:stretch/>
        </p:blipFill>
        <p:spPr>
          <a:xfrm>
            <a:off x="6636055" y="3617406"/>
            <a:ext cx="2627980" cy="3776638"/>
          </a:xfrm>
          <a:prstGeom prst="rect">
            <a:avLst/>
          </a:prstGeom>
        </p:spPr>
      </p:pic>
    </p:spTree>
    <p:extLst>
      <p:ext uri="{BB962C8B-B14F-4D97-AF65-F5344CB8AC3E}">
        <p14:creationId xmlns:p14="http://schemas.microsoft.com/office/powerpoint/2010/main" val="4255027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8265A0-4BD0-423E-B5B8-4D7B13AB9CA6}"/>
              </a:ext>
            </a:extLst>
          </p:cNvPr>
          <p:cNvPicPr>
            <a:picLocks noChangeAspect="1"/>
          </p:cNvPicPr>
          <p:nvPr/>
        </p:nvPicPr>
        <p:blipFill>
          <a:blip r:embed="rId3"/>
          <a:stretch>
            <a:fillRect/>
          </a:stretch>
        </p:blipFill>
        <p:spPr>
          <a:xfrm>
            <a:off x="1574232" y="3651250"/>
            <a:ext cx="13107536" cy="4816257"/>
          </a:xfrm>
          <a:prstGeom prst="rect">
            <a:avLst/>
          </a:prstGeom>
        </p:spPr>
      </p:pic>
      <p:sp>
        <p:nvSpPr>
          <p:cNvPr id="3" name="TextBox 2">
            <a:extLst>
              <a:ext uri="{FF2B5EF4-FFF2-40B4-BE49-F238E27FC236}">
                <a16:creationId xmlns:a16="http://schemas.microsoft.com/office/drawing/2014/main" id="{FAED85BC-3AFC-4379-ABF4-E9B96308951E}"/>
              </a:ext>
            </a:extLst>
          </p:cNvPr>
          <p:cNvSpPr txBox="1"/>
          <p:nvPr/>
        </p:nvSpPr>
        <p:spPr>
          <a:xfrm>
            <a:off x="660400" y="696631"/>
            <a:ext cx="8357059" cy="1508105"/>
          </a:xfrm>
          <a:prstGeom prst="rect">
            <a:avLst/>
          </a:prstGeom>
          <a:noFill/>
        </p:spPr>
        <p:txBody>
          <a:bodyPr wrap="square" rtlCol="0">
            <a:spAutoFit/>
          </a:bodyPr>
          <a:lstStyle/>
          <a:p>
            <a:r>
              <a:rPr lang="en-GB" sz="3200" b="1" dirty="0">
                <a:solidFill>
                  <a:srgbClr val="EC6D51"/>
                </a:solidFill>
                <a:latin typeface="Lato"/>
              </a:rPr>
              <a:t>SEND specific resources</a:t>
            </a:r>
          </a:p>
          <a:p>
            <a:endParaRPr lang="en-GB" sz="3200" b="1" dirty="0">
              <a:solidFill>
                <a:srgbClr val="008080"/>
              </a:solidFill>
              <a:latin typeface="Lato"/>
            </a:endParaRPr>
          </a:p>
          <a:p>
            <a:pPr marL="608762" indent="-608762">
              <a:buFont typeface="Arial" panose="020B0604020202020204" pitchFamily="34" charset="0"/>
              <a:buChar char="•"/>
            </a:pPr>
            <a:r>
              <a:rPr lang="en-GB" sz="2800" dirty="0">
                <a:solidFill>
                  <a:srgbClr val="008080"/>
                </a:solidFill>
                <a:latin typeface="Lato"/>
              </a:rPr>
              <a:t>Network, Employer and  Provider resources </a:t>
            </a:r>
          </a:p>
        </p:txBody>
      </p:sp>
      <p:pic>
        <p:nvPicPr>
          <p:cNvPr id="5" name="Picture 4">
            <a:extLst>
              <a:ext uri="{FF2B5EF4-FFF2-40B4-BE49-F238E27FC236}">
                <a16:creationId xmlns:a16="http://schemas.microsoft.com/office/drawing/2014/main" id="{6714E092-0C17-4C0F-AB4E-EA62EAE3F186}"/>
              </a:ext>
            </a:extLst>
          </p:cNvPr>
          <p:cNvPicPr>
            <a:picLocks noChangeAspect="1"/>
          </p:cNvPicPr>
          <p:nvPr/>
        </p:nvPicPr>
        <p:blipFill rotWithShape="1">
          <a:blip r:embed="rId4"/>
          <a:srcRect l="16116" t="19536" r="67184" b="21434"/>
          <a:stretch/>
        </p:blipFill>
        <p:spPr>
          <a:xfrm>
            <a:off x="1803400" y="4228796"/>
            <a:ext cx="3472004" cy="3451820"/>
          </a:xfrm>
          <a:prstGeom prst="rect">
            <a:avLst/>
          </a:prstGeom>
        </p:spPr>
      </p:pic>
      <p:pic>
        <p:nvPicPr>
          <p:cNvPr id="6" name="Picture 5">
            <a:extLst>
              <a:ext uri="{FF2B5EF4-FFF2-40B4-BE49-F238E27FC236}">
                <a16:creationId xmlns:a16="http://schemas.microsoft.com/office/drawing/2014/main" id="{3119D1AB-1C08-45E2-8ECB-D0E3F188CF89}"/>
              </a:ext>
            </a:extLst>
          </p:cNvPr>
          <p:cNvPicPr>
            <a:picLocks noChangeAspect="1"/>
          </p:cNvPicPr>
          <p:nvPr/>
        </p:nvPicPr>
        <p:blipFill rotWithShape="1">
          <a:blip r:embed="rId5"/>
          <a:srcRect l="19708" t="21262" r="69515" b="26267"/>
          <a:stretch/>
        </p:blipFill>
        <p:spPr>
          <a:xfrm>
            <a:off x="6460766" y="4088052"/>
            <a:ext cx="2694512" cy="3689788"/>
          </a:xfrm>
          <a:prstGeom prst="rect">
            <a:avLst/>
          </a:prstGeom>
        </p:spPr>
      </p:pic>
      <p:pic>
        <p:nvPicPr>
          <p:cNvPr id="7" name="Picture 6">
            <a:extLst>
              <a:ext uri="{FF2B5EF4-FFF2-40B4-BE49-F238E27FC236}">
                <a16:creationId xmlns:a16="http://schemas.microsoft.com/office/drawing/2014/main" id="{95D1592D-62D2-4577-93F1-BECEFC3321FF}"/>
              </a:ext>
            </a:extLst>
          </p:cNvPr>
          <p:cNvPicPr>
            <a:picLocks noChangeAspect="1"/>
          </p:cNvPicPr>
          <p:nvPr/>
        </p:nvPicPr>
        <p:blipFill rotWithShape="1">
          <a:blip r:embed="rId6"/>
          <a:srcRect l="16699" t="47301" r="68155" b="14530"/>
          <a:stretch/>
        </p:blipFill>
        <p:spPr>
          <a:xfrm>
            <a:off x="10778441" y="4265192"/>
            <a:ext cx="3701202" cy="2623383"/>
          </a:xfrm>
          <a:prstGeom prst="rect">
            <a:avLst/>
          </a:prstGeom>
        </p:spPr>
      </p:pic>
    </p:spTree>
    <p:extLst>
      <p:ext uri="{BB962C8B-B14F-4D97-AF65-F5344CB8AC3E}">
        <p14:creationId xmlns:p14="http://schemas.microsoft.com/office/powerpoint/2010/main" val="1864841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AC0C06-B0E2-8243-B980-974FD1031CE5}"/>
              </a:ext>
            </a:extLst>
          </p:cNvPr>
          <p:cNvSpPr>
            <a:spLocks noGrp="1"/>
          </p:cNvSpPr>
          <p:nvPr>
            <p:ph type="body" sz="quarter" idx="11"/>
          </p:nvPr>
        </p:nvSpPr>
        <p:spPr/>
        <p:txBody>
          <a:bodyPr/>
          <a:lstStyle/>
          <a:p>
            <a:r>
              <a:rPr lang="en-GB" dirty="0"/>
              <a:t>What can you find in the </a:t>
            </a:r>
            <a:r>
              <a:rPr lang="en-GB" dirty="0">
                <a:hlinkClick r:id="rId2"/>
              </a:rPr>
              <a:t>Resource Directory</a:t>
            </a:r>
            <a:r>
              <a:rPr lang="en-GB" dirty="0"/>
              <a:t>?</a:t>
            </a:r>
          </a:p>
        </p:txBody>
      </p:sp>
      <p:sp>
        <p:nvSpPr>
          <p:cNvPr id="3" name="Text Placeholder 2">
            <a:extLst>
              <a:ext uri="{FF2B5EF4-FFF2-40B4-BE49-F238E27FC236}">
                <a16:creationId xmlns:a16="http://schemas.microsoft.com/office/drawing/2014/main" id="{9BFD24AE-F56A-9F4A-8AF5-479554B53CFC}"/>
              </a:ext>
            </a:extLst>
          </p:cNvPr>
          <p:cNvSpPr>
            <a:spLocks noGrp="1"/>
          </p:cNvSpPr>
          <p:nvPr>
            <p:ph type="body" sz="quarter" idx="12"/>
          </p:nvPr>
        </p:nvSpPr>
        <p:spPr>
          <a:xfrm>
            <a:off x="1752301" y="4048537"/>
            <a:ext cx="3917256" cy="1775531"/>
          </a:xfrm>
        </p:spPr>
        <p:txBody>
          <a:bodyPr/>
          <a:lstStyle/>
          <a:p>
            <a:r>
              <a:rPr lang="en-GB" dirty="0"/>
              <a:t>Deliver your school, special school or college’s careers provision.</a:t>
            </a:r>
          </a:p>
        </p:txBody>
      </p:sp>
      <p:sp>
        <p:nvSpPr>
          <p:cNvPr id="4" name="Text Placeholder 3">
            <a:extLst>
              <a:ext uri="{FF2B5EF4-FFF2-40B4-BE49-F238E27FC236}">
                <a16:creationId xmlns:a16="http://schemas.microsoft.com/office/drawing/2014/main" id="{30666529-00D1-7A46-AD5D-65F7087A2845}"/>
              </a:ext>
            </a:extLst>
          </p:cNvPr>
          <p:cNvSpPr>
            <a:spLocks noGrp="1"/>
          </p:cNvSpPr>
          <p:nvPr>
            <p:ph type="body" sz="quarter" idx="14"/>
          </p:nvPr>
        </p:nvSpPr>
        <p:spPr>
          <a:xfrm>
            <a:off x="6633338" y="4022757"/>
            <a:ext cx="3802852" cy="1775531"/>
          </a:xfrm>
        </p:spPr>
        <p:txBody>
          <a:bodyPr/>
          <a:lstStyle/>
          <a:p>
            <a:r>
              <a:rPr lang="en-GB" dirty="0"/>
              <a:t>Confidently meet the eight Gatsby Benchmarks.</a:t>
            </a:r>
          </a:p>
        </p:txBody>
      </p:sp>
      <p:sp>
        <p:nvSpPr>
          <p:cNvPr id="5" name="Text Placeholder 4">
            <a:extLst>
              <a:ext uri="{FF2B5EF4-FFF2-40B4-BE49-F238E27FC236}">
                <a16:creationId xmlns:a16="http://schemas.microsoft.com/office/drawing/2014/main" id="{89D6179F-D685-B245-88E7-C34571554046}"/>
              </a:ext>
            </a:extLst>
          </p:cNvPr>
          <p:cNvSpPr>
            <a:spLocks noGrp="1"/>
          </p:cNvSpPr>
          <p:nvPr>
            <p:ph type="body" sz="quarter" idx="16"/>
          </p:nvPr>
        </p:nvSpPr>
        <p:spPr>
          <a:xfrm>
            <a:off x="11399971" y="4022757"/>
            <a:ext cx="3802854" cy="1775531"/>
          </a:xfrm>
        </p:spPr>
        <p:txBody>
          <a:bodyPr/>
          <a:lstStyle/>
          <a:p>
            <a:r>
              <a:rPr lang="en-GB" dirty="0"/>
              <a:t>Support settings that include young people </a:t>
            </a:r>
            <a:br>
              <a:rPr lang="en-GB" dirty="0"/>
            </a:br>
            <a:r>
              <a:rPr lang="en-GB" dirty="0"/>
              <a:t>with SEND.</a:t>
            </a:r>
          </a:p>
        </p:txBody>
      </p:sp>
      <p:sp>
        <p:nvSpPr>
          <p:cNvPr id="6" name="Text Placeholder 5">
            <a:extLst>
              <a:ext uri="{FF2B5EF4-FFF2-40B4-BE49-F238E27FC236}">
                <a16:creationId xmlns:a16="http://schemas.microsoft.com/office/drawing/2014/main" id="{558F83F9-EB51-714F-970E-1B9AF4462ED7}"/>
              </a:ext>
            </a:extLst>
          </p:cNvPr>
          <p:cNvSpPr>
            <a:spLocks noGrp="1"/>
          </p:cNvSpPr>
          <p:nvPr>
            <p:ph type="body" sz="quarter" idx="17"/>
          </p:nvPr>
        </p:nvSpPr>
        <p:spPr>
          <a:xfrm>
            <a:off x="1752301" y="3619116"/>
            <a:ext cx="3917256" cy="397381"/>
          </a:xfrm>
        </p:spPr>
        <p:txBody>
          <a:bodyPr/>
          <a:lstStyle/>
          <a:p>
            <a:r>
              <a:rPr lang="en-GB" dirty="0"/>
              <a:t>Training and development </a:t>
            </a:r>
          </a:p>
        </p:txBody>
      </p:sp>
      <p:sp>
        <p:nvSpPr>
          <p:cNvPr id="7" name="Text Placeholder 6">
            <a:extLst>
              <a:ext uri="{FF2B5EF4-FFF2-40B4-BE49-F238E27FC236}">
                <a16:creationId xmlns:a16="http://schemas.microsoft.com/office/drawing/2014/main" id="{299040E6-104A-4045-82C3-3CEA5345F6C5}"/>
              </a:ext>
            </a:extLst>
          </p:cNvPr>
          <p:cNvSpPr>
            <a:spLocks noGrp="1"/>
          </p:cNvSpPr>
          <p:nvPr>
            <p:ph type="body" sz="quarter" idx="18"/>
          </p:nvPr>
        </p:nvSpPr>
        <p:spPr>
          <a:xfrm>
            <a:off x="6633338" y="3593335"/>
            <a:ext cx="3802852" cy="397381"/>
          </a:xfrm>
        </p:spPr>
        <p:txBody>
          <a:bodyPr/>
          <a:lstStyle/>
          <a:p>
            <a:r>
              <a:rPr lang="en-GB" dirty="0"/>
              <a:t>Gatsby Benchmarks</a:t>
            </a:r>
          </a:p>
        </p:txBody>
      </p:sp>
      <p:sp>
        <p:nvSpPr>
          <p:cNvPr id="8" name="Text Placeholder 7">
            <a:extLst>
              <a:ext uri="{FF2B5EF4-FFF2-40B4-BE49-F238E27FC236}">
                <a16:creationId xmlns:a16="http://schemas.microsoft.com/office/drawing/2014/main" id="{6A91DE16-2076-C044-ACF9-85D71FC1FDC9}"/>
              </a:ext>
            </a:extLst>
          </p:cNvPr>
          <p:cNvSpPr>
            <a:spLocks noGrp="1"/>
          </p:cNvSpPr>
          <p:nvPr>
            <p:ph type="body" sz="quarter" idx="19"/>
          </p:nvPr>
        </p:nvSpPr>
        <p:spPr>
          <a:xfrm>
            <a:off x="11399971" y="3593335"/>
            <a:ext cx="3802854" cy="397381"/>
          </a:xfrm>
        </p:spPr>
        <p:txBody>
          <a:bodyPr/>
          <a:lstStyle/>
          <a:p>
            <a:r>
              <a:rPr lang="en-GB" dirty="0"/>
              <a:t>SEND</a:t>
            </a:r>
          </a:p>
        </p:txBody>
      </p:sp>
      <p:sp>
        <p:nvSpPr>
          <p:cNvPr id="9" name="Text Placeholder 8">
            <a:extLst>
              <a:ext uri="{FF2B5EF4-FFF2-40B4-BE49-F238E27FC236}">
                <a16:creationId xmlns:a16="http://schemas.microsoft.com/office/drawing/2014/main" id="{315F09DC-B97E-0B43-9212-0DAE8C45D415}"/>
              </a:ext>
            </a:extLst>
          </p:cNvPr>
          <p:cNvSpPr>
            <a:spLocks noGrp="1"/>
          </p:cNvSpPr>
          <p:nvPr>
            <p:ph type="body" sz="quarter" idx="20"/>
          </p:nvPr>
        </p:nvSpPr>
        <p:spPr>
          <a:xfrm>
            <a:off x="1752299" y="6627284"/>
            <a:ext cx="3917257" cy="1775531"/>
          </a:xfrm>
        </p:spPr>
        <p:txBody>
          <a:bodyPr/>
          <a:lstStyle/>
          <a:p>
            <a:r>
              <a:rPr lang="en-GB" dirty="0"/>
              <a:t>Engage employers and establish your employer networks.</a:t>
            </a:r>
          </a:p>
        </p:txBody>
      </p:sp>
      <p:sp>
        <p:nvSpPr>
          <p:cNvPr id="10" name="Text Placeholder 9">
            <a:extLst>
              <a:ext uri="{FF2B5EF4-FFF2-40B4-BE49-F238E27FC236}">
                <a16:creationId xmlns:a16="http://schemas.microsoft.com/office/drawing/2014/main" id="{30B0B639-6D8E-7C4A-9F12-49A68E0CB914}"/>
              </a:ext>
            </a:extLst>
          </p:cNvPr>
          <p:cNvSpPr>
            <a:spLocks noGrp="1"/>
          </p:cNvSpPr>
          <p:nvPr>
            <p:ph type="body" sz="quarter" idx="21"/>
          </p:nvPr>
        </p:nvSpPr>
        <p:spPr>
          <a:xfrm>
            <a:off x="6633338" y="6601504"/>
            <a:ext cx="3802852" cy="1775531"/>
          </a:xfrm>
        </p:spPr>
        <p:txBody>
          <a:bodyPr/>
          <a:lstStyle/>
          <a:p>
            <a:r>
              <a:rPr lang="en-GB" dirty="0"/>
              <a:t>Open the possibilities with key stage-specific resources.</a:t>
            </a:r>
          </a:p>
        </p:txBody>
      </p:sp>
      <p:sp>
        <p:nvSpPr>
          <p:cNvPr id="11" name="Text Placeholder 10">
            <a:extLst>
              <a:ext uri="{FF2B5EF4-FFF2-40B4-BE49-F238E27FC236}">
                <a16:creationId xmlns:a16="http://schemas.microsoft.com/office/drawing/2014/main" id="{CB4E7725-746F-774F-BD75-5D08AE50D5AF}"/>
              </a:ext>
            </a:extLst>
          </p:cNvPr>
          <p:cNvSpPr>
            <a:spLocks noGrp="1"/>
          </p:cNvSpPr>
          <p:nvPr>
            <p:ph type="body" sz="quarter" idx="22"/>
          </p:nvPr>
        </p:nvSpPr>
        <p:spPr>
          <a:xfrm>
            <a:off x="11399971" y="6601504"/>
            <a:ext cx="3802855" cy="1775531"/>
          </a:xfrm>
        </p:spPr>
        <p:txBody>
          <a:bodyPr/>
          <a:lstStyle/>
          <a:p>
            <a:r>
              <a:rPr lang="en-GB" dirty="0"/>
              <a:t>Resources from campaigns including My Choices, My Week of Work and Work It</a:t>
            </a:r>
          </a:p>
        </p:txBody>
      </p:sp>
      <p:sp>
        <p:nvSpPr>
          <p:cNvPr id="12" name="Text Placeholder 11">
            <a:extLst>
              <a:ext uri="{FF2B5EF4-FFF2-40B4-BE49-F238E27FC236}">
                <a16:creationId xmlns:a16="http://schemas.microsoft.com/office/drawing/2014/main" id="{0B605280-EC09-8748-9D1A-E30E3F04E3CA}"/>
              </a:ext>
            </a:extLst>
          </p:cNvPr>
          <p:cNvSpPr>
            <a:spLocks noGrp="1"/>
          </p:cNvSpPr>
          <p:nvPr>
            <p:ph type="body" sz="quarter" idx="23"/>
          </p:nvPr>
        </p:nvSpPr>
        <p:spPr>
          <a:xfrm>
            <a:off x="1752299" y="6197862"/>
            <a:ext cx="3917257" cy="397381"/>
          </a:xfrm>
        </p:spPr>
        <p:txBody>
          <a:bodyPr/>
          <a:lstStyle/>
          <a:p>
            <a:r>
              <a:rPr lang="en-GB" dirty="0"/>
              <a:t>Employer engagement</a:t>
            </a:r>
          </a:p>
        </p:txBody>
      </p:sp>
      <p:sp>
        <p:nvSpPr>
          <p:cNvPr id="13" name="Text Placeholder 12">
            <a:extLst>
              <a:ext uri="{FF2B5EF4-FFF2-40B4-BE49-F238E27FC236}">
                <a16:creationId xmlns:a16="http://schemas.microsoft.com/office/drawing/2014/main" id="{C1A79B42-1A7C-C24B-AD5E-FA6FB6B9FECF}"/>
              </a:ext>
            </a:extLst>
          </p:cNvPr>
          <p:cNvSpPr>
            <a:spLocks noGrp="1"/>
          </p:cNvSpPr>
          <p:nvPr>
            <p:ph type="body" sz="quarter" idx="24"/>
          </p:nvPr>
        </p:nvSpPr>
        <p:spPr>
          <a:xfrm>
            <a:off x="6633338" y="6172082"/>
            <a:ext cx="3802852" cy="397381"/>
          </a:xfrm>
        </p:spPr>
        <p:txBody>
          <a:bodyPr/>
          <a:lstStyle/>
          <a:p>
            <a:r>
              <a:rPr lang="en-GB" dirty="0"/>
              <a:t>Key stages</a:t>
            </a:r>
          </a:p>
        </p:txBody>
      </p:sp>
      <p:sp>
        <p:nvSpPr>
          <p:cNvPr id="14" name="Text Placeholder 13">
            <a:extLst>
              <a:ext uri="{FF2B5EF4-FFF2-40B4-BE49-F238E27FC236}">
                <a16:creationId xmlns:a16="http://schemas.microsoft.com/office/drawing/2014/main" id="{16E9904D-12BB-3B41-803A-63388DD2B38D}"/>
              </a:ext>
            </a:extLst>
          </p:cNvPr>
          <p:cNvSpPr>
            <a:spLocks noGrp="1"/>
          </p:cNvSpPr>
          <p:nvPr>
            <p:ph type="body" sz="quarter" idx="25"/>
          </p:nvPr>
        </p:nvSpPr>
        <p:spPr>
          <a:xfrm>
            <a:off x="11399971" y="6172082"/>
            <a:ext cx="3802855" cy="397381"/>
          </a:xfrm>
        </p:spPr>
        <p:txBody>
          <a:bodyPr/>
          <a:lstStyle/>
          <a:p>
            <a:r>
              <a:rPr lang="en-GB" dirty="0"/>
              <a:t>Campaigns</a:t>
            </a:r>
          </a:p>
        </p:txBody>
      </p:sp>
      <p:pic>
        <p:nvPicPr>
          <p:cNvPr id="28" name="Picture 27" descr="A close up of a logo&#10;&#10;Description automatically generated">
            <a:extLst>
              <a:ext uri="{FF2B5EF4-FFF2-40B4-BE49-F238E27FC236}">
                <a16:creationId xmlns:a16="http://schemas.microsoft.com/office/drawing/2014/main" id="{1C3BEEF5-8C4D-674D-B6BA-D1D71412D1A7}"/>
              </a:ext>
            </a:extLst>
          </p:cNvPr>
          <p:cNvPicPr>
            <a:picLocks noChangeAspect="1"/>
          </p:cNvPicPr>
          <p:nvPr/>
        </p:nvPicPr>
        <p:blipFill>
          <a:blip r:embed="rId3"/>
          <a:stretch>
            <a:fillRect/>
          </a:stretch>
        </p:blipFill>
        <p:spPr>
          <a:xfrm>
            <a:off x="774280" y="3672843"/>
            <a:ext cx="913157" cy="892808"/>
          </a:xfrm>
          <a:prstGeom prst="rect">
            <a:avLst/>
          </a:prstGeom>
        </p:spPr>
      </p:pic>
      <p:pic>
        <p:nvPicPr>
          <p:cNvPr id="30" name="Picture 29" descr="A close up of a sign&#10;&#10;Description automatically generated">
            <a:extLst>
              <a:ext uri="{FF2B5EF4-FFF2-40B4-BE49-F238E27FC236}">
                <a16:creationId xmlns:a16="http://schemas.microsoft.com/office/drawing/2014/main" id="{F74CBED1-48F4-8349-A749-C30CA336916F}"/>
              </a:ext>
            </a:extLst>
          </p:cNvPr>
          <p:cNvPicPr>
            <a:picLocks noChangeAspect="1"/>
          </p:cNvPicPr>
          <p:nvPr/>
        </p:nvPicPr>
        <p:blipFill>
          <a:blip r:embed="rId4"/>
          <a:stretch>
            <a:fillRect/>
          </a:stretch>
        </p:blipFill>
        <p:spPr>
          <a:xfrm>
            <a:off x="10436190" y="3639992"/>
            <a:ext cx="897114" cy="285693"/>
          </a:xfrm>
          <a:prstGeom prst="rect">
            <a:avLst/>
          </a:prstGeom>
        </p:spPr>
      </p:pic>
      <p:pic>
        <p:nvPicPr>
          <p:cNvPr id="32" name="Picture 31" descr="A close up of a sign&#10;&#10;Description automatically generated">
            <a:extLst>
              <a:ext uri="{FF2B5EF4-FFF2-40B4-BE49-F238E27FC236}">
                <a16:creationId xmlns:a16="http://schemas.microsoft.com/office/drawing/2014/main" id="{9003C85D-D748-3A4B-AE76-0EDE6B07EC90}"/>
              </a:ext>
            </a:extLst>
          </p:cNvPr>
          <p:cNvPicPr>
            <a:picLocks noChangeAspect="1"/>
          </p:cNvPicPr>
          <p:nvPr/>
        </p:nvPicPr>
        <p:blipFill>
          <a:blip r:embed="rId5"/>
          <a:stretch>
            <a:fillRect/>
          </a:stretch>
        </p:blipFill>
        <p:spPr>
          <a:xfrm>
            <a:off x="685555" y="6202397"/>
            <a:ext cx="1066744" cy="616994"/>
          </a:xfrm>
          <a:prstGeom prst="rect">
            <a:avLst/>
          </a:prstGeom>
        </p:spPr>
      </p:pic>
      <p:pic>
        <p:nvPicPr>
          <p:cNvPr id="34" name="Picture 33" descr="A picture containing food, drawing, sign&#10;&#10;Description automatically generated">
            <a:extLst>
              <a:ext uri="{FF2B5EF4-FFF2-40B4-BE49-F238E27FC236}">
                <a16:creationId xmlns:a16="http://schemas.microsoft.com/office/drawing/2014/main" id="{B70D44F0-0D4E-E247-866D-7EA6FFCF9DD5}"/>
              </a:ext>
            </a:extLst>
          </p:cNvPr>
          <p:cNvPicPr>
            <a:picLocks noChangeAspect="1"/>
          </p:cNvPicPr>
          <p:nvPr/>
        </p:nvPicPr>
        <p:blipFill>
          <a:blip r:embed="rId6"/>
          <a:stretch>
            <a:fillRect/>
          </a:stretch>
        </p:blipFill>
        <p:spPr>
          <a:xfrm>
            <a:off x="5629463" y="6202397"/>
            <a:ext cx="946671" cy="616994"/>
          </a:xfrm>
          <a:prstGeom prst="rect">
            <a:avLst/>
          </a:prstGeom>
        </p:spPr>
      </p:pic>
      <p:pic>
        <p:nvPicPr>
          <p:cNvPr id="36" name="Picture 35" descr="A picture containing object, clock&#10;&#10;Description automatically generated">
            <a:extLst>
              <a:ext uri="{FF2B5EF4-FFF2-40B4-BE49-F238E27FC236}">
                <a16:creationId xmlns:a16="http://schemas.microsoft.com/office/drawing/2014/main" id="{5F3B423F-6AF1-114B-A254-CADCC469CFE2}"/>
              </a:ext>
            </a:extLst>
          </p:cNvPr>
          <p:cNvPicPr>
            <a:picLocks noChangeAspect="1"/>
          </p:cNvPicPr>
          <p:nvPr/>
        </p:nvPicPr>
        <p:blipFill>
          <a:blip r:embed="rId7"/>
          <a:stretch>
            <a:fillRect/>
          </a:stretch>
        </p:blipFill>
        <p:spPr>
          <a:xfrm>
            <a:off x="10533688" y="6197862"/>
            <a:ext cx="866282" cy="916941"/>
          </a:xfrm>
          <a:prstGeom prst="rect">
            <a:avLst/>
          </a:prstGeom>
        </p:spPr>
      </p:pic>
      <p:sp>
        <p:nvSpPr>
          <p:cNvPr id="15" name="AutoShape 2" descr="Target">
            <a:extLst>
              <a:ext uri="{FF2B5EF4-FFF2-40B4-BE49-F238E27FC236}">
                <a16:creationId xmlns:a16="http://schemas.microsoft.com/office/drawing/2014/main" id="{117C89D7-3E32-45F9-B751-1145C7B74E77}"/>
              </a:ext>
            </a:extLst>
          </p:cNvPr>
          <p:cNvSpPr>
            <a:spLocks noChangeAspect="1" noChangeArrowheads="1"/>
          </p:cNvSpPr>
          <p:nvPr/>
        </p:nvSpPr>
        <p:spPr bwMode="auto">
          <a:xfrm>
            <a:off x="5550328" y="3764219"/>
            <a:ext cx="971942" cy="9719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751" tIns="60875" rIns="121751" bIns="60875" numCol="1" anchor="t" anchorCtr="0" compatLnSpc="1">
            <a:prstTxWarp prst="textNoShape">
              <a:avLst/>
            </a:prstTxWarp>
          </a:bodyPr>
          <a:lstStyle/>
          <a:p>
            <a:pPr defTabSz="1217524"/>
            <a:endParaRPr lang="en-GB" sz="2397">
              <a:solidFill>
                <a:srgbClr val="484947"/>
              </a:solidFill>
              <a:latin typeface="Calibri" panose="020F0502020204030204"/>
            </a:endParaRPr>
          </a:p>
        </p:txBody>
      </p:sp>
      <p:pic>
        <p:nvPicPr>
          <p:cNvPr id="16" name="Picture 15">
            <a:extLst>
              <a:ext uri="{FF2B5EF4-FFF2-40B4-BE49-F238E27FC236}">
                <a16:creationId xmlns:a16="http://schemas.microsoft.com/office/drawing/2014/main" id="{C43D6625-D0D4-4973-93A1-E7395AC54694}"/>
              </a:ext>
            </a:extLst>
          </p:cNvPr>
          <p:cNvPicPr>
            <a:picLocks noChangeAspect="1"/>
          </p:cNvPicPr>
          <p:nvPr/>
        </p:nvPicPr>
        <p:blipFill rotWithShape="1">
          <a:blip r:embed="rId8"/>
          <a:srcRect l="64903" t="24373" r="32982" b="69369"/>
          <a:stretch/>
        </p:blipFill>
        <p:spPr>
          <a:xfrm>
            <a:off x="5669556" y="3670209"/>
            <a:ext cx="999691" cy="831693"/>
          </a:xfrm>
          <a:prstGeom prst="rect">
            <a:avLst/>
          </a:prstGeom>
        </p:spPr>
      </p:pic>
    </p:spTree>
    <p:extLst>
      <p:ext uri="{BB962C8B-B14F-4D97-AF65-F5344CB8AC3E}">
        <p14:creationId xmlns:p14="http://schemas.microsoft.com/office/powerpoint/2010/main" val="1089433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E35BAC-1765-ED4A-904E-2C5F4676A631}"/>
              </a:ext>
            </a:extLst>
          </p:cNvPr>
          <p:cNvSpPr/>
          <p:nvPr/>
        </p:nvSpPr>
        <p:spPr>
          <a:xfrm>
            <a:off x="11289" y="2"/>
            <a:ext cx="16233422" cy="9131299"/>
          </a:xfrm>
          <a:prstGeom prst="rect">
            <a:avLst/>
          </a:prstGeom>
          <a:solidFill>
            <a:srgbClr val="EC6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43"/>
            <a:endParaRPr lang="en-US" sz="1798">
              <a:solidFill>
                <a:srgbClr val="FEFFFE"/>
              </a:solidFill>
              <a:latin typeface="Calibri"/>
            </a:endParaRPr>
          </a:p>
        </p:txBody>
      </p:sp>
      <p:sp>
        <p:nvSpPr>
          <p:cNvPr id="9" name="TextBox 8">
            <a:extLst>
              <a:ext uri="{FF2B5EF4-FFF2-40B4-BE49-F238E27FC236}">
                <a16:creationId xmlns:a16="http://schemas.microsoft.com/office/drawing/2014/main" id="{06CA6B2E-1505-8F44-933F-B96691024AA9}"/>
              </a:ext>
            </a:extLst>
          </p:cNvPr>
          <p:cNvSpPr txBox="1"/>
          <p:nvPr/>
        </p:nvSpPr>
        <p:spPr>
          <a:xfrm>
            <a:off x="1498600" y="4255437"/>
            <a:ext cx="12877800" cy="1353704"/>
          </a:xfrm>
          <a:prstGeom prst="rect">
            <a:avLst/>
          </a:prstGeom>
          <a:noFill/>
        </p:spPr>
        <p:txBody>
          <a:bodyPr wrap="square" rtlCol="0">
            <a:spAutoFit/>
          </a:bodyPr>
          <a:lstStyle/>
          <a:p>
            <a:pPr marL="10254" marR="4102" defTabSz="1217524">
              <a:lnSpc>
                <a:spcPct val="118200"/>
              </a:lnSpc>
              <a:spcBef>
                <a:spcPts val="77"/>
              </a:spcBef>
              <a:tabLst>
                <a:tab pos="187140" algn="l"/>
              </a:tabLst>
            </a:pPr>
            <a:r>
              <a:rPr lang="en-GB" sz="3600" b="1" spc="-11" dirty="0">
                <a:solidFill>
                  <a:srgbClr val="FEFFFE"/>
                </a:solidFill>
                <a:latin typeface="Lato-Heavy"/>
                <a:cs typeface="Lato-Heavy"/>
              </a:rPr>
              <a:t>Summary</a:t>
            </a:r>
          </a:p>
          <a:p>
            <a:pPr marL="10254" marR="4102" defTabSz="1217524">
              <a:lnSpc>
                <a:spcPct val="118200"/>
              </a:lnSpc>
              <a:spcBef>
                <a:spcPts val="77"/>
              </a:spcBef>
              <a:tabLst>
                <a:tab pos="187140" algn="l"/>
              </a:tabLst>
            </a:pPr>
            <a:endParaRPr lang="en-GB" sz="3600" spc="8" dirty="0">
              <a:solidFill>
                <a:srgbClr val="FEFFFE"/>
              </a:solidFill>
              <a:latin typeface="Lato"/>
              <a:cs typeface="Lato"/>
            </a:endParaRPr>
          </a:p>
        </p:txBody>
      </p:sp>
      <p:pic>
        <p:nvPicPr>
          <p:cNvPr id="6" name="Picture 5">
            <a:extLst>
              <a:ext uri="{FF2B5EF4-FFF2-40B4-BE49-F238E27FC236}">
                <a16:creationId xmlns:a16="http://schemas.microsoft.com/office/drawing/2014/main" id="{1B6E46C3-5DC3-084D-B6FE-9C3EB037D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85800" y="908050"/>
            <a:ext cx="1999534" cy="809417"/>
          </a:xfrm>
          <a:prstGeom prst="rect">
            <a:avLst/>
          </a:prstGeom>
        </p:spPr>
      </p:pic>
    </p:spTree>
    <p:extLst>
      <p:ext uri="{BB962C8B-B14F-4D97-AF65-F5344CB8AC3E}">
        <p14:creationId xmlns:p14="http://schemas.microsoft.com/office/powerpoint/2010/main" val="2839577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2546" y="1109269"/>
            <a:ext cx="9339925" cy="505248"/>
          </a:xfrm>
          <a:prstGeom prst="rect">
            <a:avLst/>
          </a:prstGeom>
        </p:spPr>
        <p:txBody>
          <a:bodyPr vert="horz" wrap="square" lIns="0" tIns="12682" rIns="0" bIns="0" rtlCol="0">
            <a:spAutoFit/>
          </a:bodyPr>
          <a:lstStyle/>
          <a:p>
            <a:pPr marL="12683">
              <a:spcBef>
                <a:spcPts val="100"/>
              </a:spcBef>
              <a:tabLst>
                <a:tab pos="1294888" algn="l"/>
                <a:tab pos="2454705" algn="l"/>
              </a:tabLst>
            </a:pPr>
            <a:r>
              <a:rPr lang="en-GB" sz="3200" dirty="0">
                <a:solidFill>
                  <a:srgbClr val="EC6D51"/>
                </a:solidFill>
              </a:rPr>
              <a:t>We covered today:</a:t>
            </a:r>
            <a:endParaRPr sz="3200" dirty="0">
              <a:solidFill>
                <a:srgbClr val="EC6D51"/>
              </a:solidFill>
            </a:endParaRPr>
          </a:p>
        </p:txBody>
      </p:sp>
      <p:sp>
        <p:nvSpPr>
          <p:cNvPr id="5" name="object 5"/>
          <p:cNvSpPr txBox="1"/>
          <p:nvPr/>
        </p:nvSpPr>
        <p:spPr>
          <a:xfrm>
            <a:off x="1017947" y="3628784"/>
            <a:ext cx="1098615" cy="689017"/>
          </a:xfrm>
          <a:prstGeom prst="rect">
            <a:avLst/>
          </a:prstGeom>
        </p:spPr>
        <p:txBody>
          <a:bodyPr vert="horz" wrap="square" lIns="0" tIns="12682" rIns="0" bIns="0" rtlCol="0">
            <a:spAutoFit/>
          </a:bodyPr>
          <a:lstStyle/>
          <a:p>
            <a:pPr marL="27268">
              <a:spcBef>
                <a:spcPts val="100"/>
              </a:spcBef>
            </a:pPr>
            <a:r>
              <a:rPr sz="4394" b="1" dirty="0">
                <a:solidFill>
                  <a:srgbClr val="EC6D51"/>
                </a:solidFill>
                <a:latin typeface="Lato-Heavy"/>
                <a:cs typeface="Lato-Heavy"/>
              </a:rPr>
              <a:t>1</a:t>
            </a:r>
            <a:r>
              <a:rPr sz="4394" b="1" spc="-594" dirty="0">
                <a:solidFill>
                  <a:srgbClr val="EC6D51"/>
                </a:solidFill>
                <a:latin typeface="Lato-Heavy"/>
                <a:cs typeface="Lato-Heavy"/>
              </a:rPr>
              <a:t> </a:t>
            </a:r>
            <a:r>
              <a:rPr sz="4394" dirty="0">
                <a:solidFill>
                  <a:srgbClr val="EC6D51"/>
                </a:solidFill>
                <a:latin typeface="Lato"/>
                <a:cs typeface="Lato"/>
              </a:rPr>
              <a:t>|</a:t>
            </a:r>
          </a:p>
        </p:txBody>
      </p:sp>
      <p:sp>
        <p:nvSpPr>
          <p:cNvPr id="6" name="object 6"/>
          <p:cNvSpPr txBox="1"/>
          <p:nvPr/>
        </p:nvSpPr>
        <p:spPr>
          <a:xfrm>
            <a:off x="1925692" y="3677138"/>
            <a:ext cx="6202308" cy="1061766"/>
          </a:xfrm>
          <a:prstGeom prst="rect">
            <a:avLst/>
          </a:prstGeom>
        </p:spPr>
        <p:txBody>
          <a:bodyPr vert="horz" wrap="square" lIns="0" tIns="45657" rIns="0" bIns="0" rtlCol="0">
            <a:spAutoFit/>
          </a:bodyPr>
          <a:lstStyle/>
          <a:p>
            <a:r>
              <a:rPr lang="en-GB" sz="2200" dirty="0">
                <a:latin typeface="Lato" panose="020F0502020204030203"/>
              </a:rPr>
              <a:t>Reach a </a:t>
            </a:r>
            <a:r>
              <a:rPr lang="en-GB" sz="2200" b="1" dirty="0">
                <a:latin typeface="Lato" panose="020F0502020204030203"/>
              </a:rPr>
              <a:t>common understanding of the roles of the SENCO and Careers Leader and develop ideas about creating partnership working</a:t>
            </a:r>
          </a:p>
        </p:txBody>
      </p:sp>
      <p:sp>
        <p:nvSpPr>
          <p:cNvPr id="7" name="object 7"/>
          <p:cNvSpPr txBox="1"/>
          <p:nvPr/>
        </p:nvSpPr>
        <p:spPr>
          <a:xfrm>
            <a:off x="8317524" y="3628783"/>
            <a:ext cx="1293601" cy="689017"/>
          </a:xfrm>
          <a:prstGeom prst="rect">
            <a:avLst/>
          </a:prstGeom>
        </p:spPr>
        <p:txBody>
          <a:bodyPr vert="horz" wrap="square" lIns="0" tIns="12682" rIns="0" bIns="0" rtlCol="0">
            <a:spAutoFit/>
          </a:bodyPr>
          <a:lstStyle/>
          <a:p>
            <a:pPr marL="27268">
              <a:spcBef>
                <a:spcPts val="100"/>
              </a:spcBef>
            </a:pPr>
            <a:r>
              <a:rPr sz="4394" b="1" dirty="0">
                <a:solidFill>
                  <a:srgbClr val="EC6D51"/>
                </a:solidFill>
                <a:latin typeface="Lato-Heavy"/>
                <a:cs typeface="Lato-Heavy"/>
              </a:rPr>
              <a:t>5</a:t>
            </a:r>
            <a:r>
              <a:rPr sz="4394" b="1" spc="-594" dirty="0">
                <a:solidFill>
                  <a:srgbClr val="EC6D51"/>
                </a:solidFill>
                <a:latin typeface="Lato-Heavy"/>
                <a:cs typeface="Lato-Heavy"/>
              </a:rPr>
              <a:t> </a:t>
            </a:r>
            <a:r>
              <a:rPr lang="en-GB" sz="4394" dirty="0">
                <a:solidFill>
                  <a:srgbClr val="EC6D51"/>
                </a:solidFill>
                <a:latin typeface="Lato"/>
                <a:cs typeface="Lato"/>
              </a:rPr>
              <a:t>|</a:t>
            </a:r>
          </a:p>
        </p:txBody>
      </p:sp>
      <p:sp>
        <p:nvSpPr>
          <p:cNvPr id="8" name="object 8"/>
          <p:cNvSpPr txBox="1"/>
          <p:nvPr/>
        </p:nvSpPr>
        <p:spPr>
          <a:xfrm>
            <a:off x="9046028" y="3670386"/>
            <a:ext cx="6158729" cy="723211"/>
          </a:xfrm>
          <a:prstGeom prst="rect">
            <a:avLst/>
          </a:prstGeom>
        </p:spPr>
        <p:txBody>
          <a:bodyPr vert="horz" wrap="square" lIns="0" tIns="45657" rIns="0" bIns="0" rtlCol="0">
            <a:spAutoFit/>
          </a:bodyPr>
          <a:lstStyle/>
          <a:p>
            <a:r>
              <a:rPr lang="en-GB" sz="2200" b="1" dirty="0">
                <a:latin typeface="Lato" panose="020F0502020204030203"/>
              </a:rPr>
              <a:t>Challenge our thinking around what a good destination </a:t>
            </a:r>
            <a:r>
              <a:rPr lang="en-GB" sz="2200" dirty="0">
                <a:latin typeface="Lato" panose="020F0502020204030203"/>
              </a:rPr>
              <a:t>might look like…</a:t>
            </a:r>
          </a:p>
        </p:txBody>
      </p:sp>
      <p:sp>
        <p:nvSpPr>
          <p:cNvPr id="9" name="object 5">
            <a:extLst>
              <a:ext uri="{FF2B5EF4-FFF2-40B4-BE49-F238E27FC236}">
                <a16:creationId xmlns:a16="http://schemas.microsoft.com/office/drawing/2014/main" id="{EC419506-1129-3046-9B9B-2418980D4C00}"/>
              </a:ext>
            </a:extLst>
          </p:cNvPr>
          <p:cNvSpPr txBox="1"/>
          <p:nvPr/>
        </p:nvSpPr>
        <p:spPr>
          <a:xfrm>
            <a:off x="1017947" y="4793934"/>
            <a:ext cx="1098615" cy="689017"/>
          </a:xfrm>
          <a:prstGeom prst="rect">
            <a:avLst/>
          </a:prstGeom>
        </p:spPr>
        <p:txBody>
          <a:bodyPr vert="horz" wrap="square" lIns="0" tIns="12682" rIns="0" bIns="0" rtlCol="0">
            <a:spAutoFit/>
          </a:bodyPr>
          <a:lstStyle/>
          <a:p>
            <a:pPr marL="27268">
              <a:spcBef>
                <a:spcPts val="100"/>
              </a:spcBef>
            </a:pPr>
            <a:r>
              <a:rPr lang="en-GB" sz="4394" b="1" dirty="0">
                <a:solidFill>
                  <a:srgbClr val="EC6D51"/>
                </a:solidFill>
                <a:latin typeface="Lato-Heavy"/>
                <a:cs typeface="Lato-Heavy"/>
              </a:rPr>
              <a:t>2</a:t>
            </a:r>
            <a:r>
              <a:rPr sz="4394" b="1" spc="-594" dirty="0">
                <a:solidFill>
                  <a:srgbClr val="EC6D51"/>
                </a:solidFill>
                <a:latin typeface="Lato-Heavy"/>
                <a:cs typeface="Lato-Heavy"/>
              </a:rPr>
              <a:t> </a:t>
            </a:r>
            <a:r>
              <a:rPr sz="4394" dirty="0">
                <a:solidFill>
                  <a:srgbClr val="EC6D51"/>
                </a:solidFill>
                <a:latin typeface="Lato"/>
                <a:cs typeface="Lato"/>
              </a:rPr>
              <a:t>|</a:t>
            </a:r>
          </a:p>
        </p:txBody>
      </p:sp>
      <p:sp>
        <p:nvSpPr>
          <p:cNvPr id="10" name="object 5">
            <a:extLst>
              <a:ext uri="{FF2B5EF4-FFF2-40B4-BE49-F238E27FC236}">
                <a16:creationId xmlns:a16="http://schemas.microsoft.com/office/drawing/2014/main" id="{C3450511-BCC9-E649-9153-D921E03E2859}"/>
              </a:ext>
            </a:extLst>
          </p:cNvPr>
          <p:cNvSpPr txBox="1"/>
          <p:nvPr/>
        </p:nvSpPr>
        <p:spPr>
          <a:xfrm>
            <a:off x="1017947" y="5931221"/>
            <a:ext cx="1098615" cy="689017"/>
          </a:xfrm>
          <a:prstGeom prst="rect">
            <a:avLst/>
          </a:prstGeom>
        </p:spPr>
        <p:txBody>
          <a:bodyPr vert="horz" wrap="square" lIns="0" tIns="12682" rIns="0" bIns="0" rtlCol="0">
            <a:spAutoFit/>
          </a:bodyPr>
          <a:lstStyle/>
          <a:p>
            <a:pPr marL="27268">
              <a:spcBef>
                <a:spcPts val="100"/>
              </a:spcBef>
            </a:pPr>
            <a:r>
              <a:rPr lang="en-GB" sz="4394" b="1" dirty="0">
                <a:solidFill>
                  <a:srgbClr val="EC6D51"/>
                </a:solidFill>
                <a:latin typeface="Lato-Heavy"/>
                <a:cs typeface="Lato-Heavy"/>
              </a:rPr>
              <a:t>3</a:t>
            </a:r>
            <a:r>
              <a:rPr lang="en-GB" sz="4394" b="1" spc="-594" dirty="0">
                <a:solidFill>
                  <a:srgbClr val="EC6D51"/>
                </a:solidFill>
                <a:latin typeface="Lato-Heavy"/>
                <a:cs typeface="Lato-Heavy"/>
              </a:rPr>
              <a:t> </a:t>
            </a:r>
            <a:r>
              <a:rPr lang="en-GB" sz="4394" dirty="0">
                <a:solidFill>
                  <a:srgbClr val="EC6D51"/>
                </a:solidFill>
                <a:latin typeface="Lato"/>
                <a:cs typeface="Lato"/>
              </a:rPr>
              <a:t>|</a:t>
            </a:r>
          </a:p>
        </p:txBody>
      </p:sp>
      <p:sp>
        <p:nvSpPr>
          <p:cNvPr id="11" name="object 5">
            <a:extLst>
              <a:ext uri="{FF2B5EF4-FFF2-40B4-BE49-F238E27FC236}">
                <a16:creationId xmlns:a16="http://schemas.microsoft.com/office/drawing/2014/main" id="{F7C7F440-2C1A-4949-8454-6FAD794B0300}"/>
              </a:ext>
            </a:extLst>
          </p:cNvPr>
          <p:cNvSpPr txBox="1"/>
          <p:nvPr/>
        </p:nvSpPr>
        <p:spPr>
          <a:xfrm>
            <a:off x="1017947" y="7144972"/>
            <a:ext cx="1098615" cy="689017"/>
          </a:xfrm>
          <a:prstGeom prst="rect">
            <a:avLst/>
          </a:prstGeom>
        </p:spPr>
        <p:txBody>
          <a:bodyPr vert="horz" wrap="square" lIns="0" tIns="12682" rIns="0" bIns="0" rtlCol="0">
            <a:spAutoFit/>
          </a:bodyPr>
          <a:lstStyle/>
          <a:p>
            <a:pPr marL="27268">
              <a:spcBef>
                <a:spcPts val="100"/>
              </a:spcBef>
            </a:pPr>
            <a:r>
              <a:rPr lang="en-GB" sz="4394" b="1" dirty="0">
                <a:solidFill>
                  <a:srgbClr val="EC6D51"/>
                </a:solidFill>
                <a:latin typeface="Lato-Heavy"/>
                <a:cs typeface="Lato-Heavy"/>
              </a:rPr>
              <a:t>4</a:t>
            </a:r>
            <a:r>
              <a:rPr sz="4394" b="1" spc="-594" dirty="0">
                <a:solidFill>
                  <a:srgbClr val="EC6D51"/>
                </a:solidFill>
                <a:latin typeface="Lato-Heavy"/>
                <a:cs typeface="Lato-Heavy"/>
              </a:rPr>
              <a:t> </a:t>
            </a:r>
            <a:r>
              <a:rPr sz="4394" dirty="0">
                <a:solidFill>
                  <a:srgbClr val="EC6D51"/>
                </a:solidFill>
                <a:latin typeface="Lato"/>
                <a:cs typeface="Lato"/>
              </a:rPr>
              <a:t>|</a:t>
            </a:r>
          </a:p>
        </p:txBody>
      </p:sp>
      <p:sp>
        <p:nvSpPr>
          <p:cNvPr id="15" name="object 6">
            <a:extLst>
              <a:ext uri="{FF2B5EF4-FFF2-40B4-BE49-F238E27FC236}">
                <a16:creationId xmlns:a16="http://schemas.microsoft.com/office/drawing/2014/main" id="{97259B0D-5E02-F448-83DE-3FC67550329F}"/>
              </a:ext>
            </a:extLst>
          </p:cNvPr>
          <p:cNvSpPr txBox="1"/>
          <p:nvPr/>
        </p:nvSpPr>
        <p:spPr>
          <a:xfrm>
            <a:off x="1773504" y="4831818"/>
            <a:ext cx="6202308" cy="1061766"/>
          </a:xfrm>
          <a:prstGeom prst="rect">
            <a:avLst/>
          </a:prstGeom>
        </p:spPr>
        <p:txBody>
          <a:bodyPr vert="horz" wrap="square" lIns="0" tIns="45657" rIns="0" bIns="0" rtlCol="0">
            <a:spAutoFit/>
          </a:bodyPr>
          <a:lstStyle/>
          <a:p>
            <a:r>
              <a:rPr lang="en-GB" sz="2200" dirty="0">
                <a:latin typeface="Lato" panose="020F0502020204030203"/>
              </a:rPr>
              <a:t>Start from a </a:t>
            </a:r>
            <a:r>
              <a:rPr lang="en-GB" sz="2200" b="1" dirty="0">
                <a:latin typeface="Lato" panose="020F0502020204030203"/>
              </a:rPr>
              <a:t>core narrative </a:t>
            </a:r>
            <a:r>
              <a:rPr lang="en-GB" sz="2200" dirty="0">
                <a:latin typeface="Lato" panose="020F0502020204030203"/>
              </a:rPr>
              <a:t>around who young people with SEND are and what positive career outcomes look like</a:t>
            </a:r>
          </a:p>
        </p:txBody>
      </p:sp>
      <p:sp>
        <p:nvSpPr>
          <p:cNvPr id="16" name="object 6">
            <a:extLst>
              <a:ext uri="{FF2B5EF4-FFF2-40B4-BE49-F238E27FC236}">
                <a16:creationId xmlns:a16="http://schemas.microsoft.com/office/drawing/2014/main" id="{7C58384D-9C96-EE48-995D-FC96B2173D70}"/>
              </a:ext>
            </a:extLst>
          </p:cNvPr>
          <p:cNvSpPr txBox="1"/>
          <p:nvPr/>
        </p:nvSpPr>
        <p:spPr>
          <a:xfrm>
            <a:off x="1716751" y="5969168"/>
            <a:ext cx="6202308" cy="1061766"/>
          </a:xfrm>
          <a:prstGeom prst="rect">
            <a:avLst/>
          </a:prstGeom>
        </p:spPr>
        <p:txBody>
          <a:bodyPr vert="horz" wrap="square" lIns="0" tIns="45657" rIns="0" bIns="0" rtlCol="0">
            <a:spAutoFit/>
          </a:bodyPr>
          <a:lstStyle/>
          <a:p>
            <a:r>
              <a:rPr lang="en-GB" sz="2200" b="1" dirty="0">
                <a:latin typeface="Lato" panose="020F0502020204030203"/>
              </a:rPr>
              <a:t>Explore the barriers to optimum outcomes </a:t>
            </a:r>
            <a:r>
              <a:rPr lang="en-GB" sz="2200" dirty="0">
                <a:latin typeface="Lato" panose="020F0502020204030203"/>
              </a:rPr>
              <a:t>for young people with SEND in mainstream and how SENCOs and Careers Leaders can work together</a:t>
            </a:r>
          </a:p>
        </p:txBody>
      </p:sp>
      <p:sp>
        <p:nvSpPr>
          <p:cNvPr id="17" name="object 6">
            <a:extLst>
              <a:ext uri="{FF2B5EF4-FFF2-40B4-BE49-F238E27FC236}">
                <a16:creationId xmlns:a16="http://schemas.microsoft.com/office/drawing/2014/main" id="{933808D2-57F6-C84D-AB5C-8A937D2ED688}"/>
              </a:ext>
            </a:extLst>
          </p:cNvPr>
          <p:cNvSpPr txBox="1"/>
          <p:nvPr/>
        </p:nvSpPr>
        <p:spPr>
          <a:xfrm>
            <a:off x="1773504" y="7208931"/>
            <a:ext cx="6202308" cy="636008"/>
          </a:xfrm>
          <a:prstGeom prst="rect">
            <a:avLst/>
          </a:prstGeom>
        </p:spPr>
        <p:txBody>
          <a:bodyPr vert="horz" wrap="square" lIns="0" tIns="45657" rIns="0" bIns="0" rtlCol="0">
            <a:spAutoFit/>
          </a:bodyPr>
          <a:lstStyle/>
          <a:p>
            <a:pPr marL="12683" marR="5073">
              <a:lnSpc>
                <a:spcPts val="2297"/>
              </a:lnSpc>
              <a:spcBef>
                <a:spcPts val="360"/>
              </a:spcBef>
            </a:pPr>
            <a:r>
              <a:rPr lang="en-GB" sz="2200" spc="-71" dirty="0">
                <a:solidFill>
                  <a:srgbClr val="575756"/>
                </a:solidFill>
                <a:latin typeface="Lato"/>
                <a:cs typeface="Lato"/>
              </a:rPr>
              <a:t>Gain </a:t>
            </a:r>
            <a:r>
              <a:rPr lang="en-GB" sz="2200" b="1" spc="-71" dirty="0">
                <a:solidFill>
                  <a:srgbClr val="575756"/>
                </a:solidFill>
                <a:latin typeface="Lato"/>
                <a:cs typeface="Lato"/>
              </a:rPr>
              <a:t>further clarity on what Careers support </a:t>
            </a:r>
            <a:r>
              <a:rPr lang="en-GB" sz="2200" spc="-71" dirty="0">
                <a:solidFill>
                  <a:srgbClr val="575756"/>
                </a:solidFill>
                <a:latin typeface="Lato"/>
                <a:cs typeface="Lato"/>
              </a:rPr>
              <a:t>looks like for young people with SEND in mainstream </a:t>
            </a:r>
            <a:endParaRPr sz="2200" dirty="0">
              <a:latin typeface="Lato"/>
              <a:cs typeface="Lato"/>
            </a:endParaRPr>
          </a:p>
        </p:txBody>
      </p:sp>
      <p:sp>
        <p:nvSpPr>
          <p:cNvPr id="18" name="object 6">
            <a:extLst>
              <a:ext uri="{FF2B5EF4-FFF2-40B4-BE49-F238E27FC236}">
                <a16:creationId xmlns:a16="http://schemas.microsoft.com/office/drawing/2014/main" id="{C07B9EA9-8918-3A47-BADA-1AE4A17009F4}"/>
              </a:ext>
            </a:extLst>
          </p:cNvPr>
          <p:cNvSpPr txBox="1"/>
          <p:nvPr/>
        </p:nvSpPr>
        <p:spPr>
          <a:xfrm>
            <a:off x="9002450" y="4843593"/>
            <a:ext cx="6202308" cy="1061766"/>
          </a:xfrm>
          <a:prstGeom prst="rect">
            <a:avLst/>
          </a:prstGeom>
        </p:spPr>
        <p:txBody>
          <a:bodyPr vert="horz" wrap="square" lIns="0" tIns="45657" rIns="0" bIns="0" rtlCol="0">
            <a:spAutoFit/>
          </a:bodyPr>
          <a:lstStyle/>
          <a:p>
            <a:r>
              <a:rPr lang="en-GB" sz="2200" b="1" dirty="0">
                <a:latin typeface="Lato" panose="020F0502020204030203"/>
              </a:rPr>
              <a:t>Consider the role that Parents, Carers and families </a:t>
            </a:r>
            <a:r>
              <a:rPr lang="en-GB" sz="2200" dirty="0">
                <a:latin typeface="Lato" panose="020F0502020204030203"/>
              </a:rPr>
              <a:t>can play and what they might need to fulfil it</a:t>
            </a:r>
          </a:p>
        </p:txBody>
      </p:sp>
      <p:sp>
        <p:nvSpPr>
          <p:cNvPr id="19" name="object 6">
            <a:extLst>
              <a:ext uri="{FF2B5EF4-FFF2-40B4-BE49-F238E27FC236}">
                <a16:creationId xmlns:a16="http://schemas.microsoft.com/office/drawing/2014/main" id="{D5A6E06C-DEC8-7D43-9377-B5EF48805C6E}"/>
              </a:ext>
            </a:extLst>
          </p:cNvPr>
          <p:cNvSpPr txBox="1"/>
          <p:nvPr/>
        </p:nvSpPr>
        <p:spPr>
          <a:xfrm>
            <a:off x="9002450" y="6011440"/>
            <a:ext cx="6202308" cy="1061766"/>
          </a:xfrm>
          <a:prstGeom prst="rect">
            <a:avLst/>
          </a:prstGeom>
        </p:spPr>
        <p:txBody>
          <a:bodyPr vert="horz" wrap="square" lIns="0" tIns="45657" rIns="0" bIns="0" rtlCol="0">
            <a:spAutoFit/>
          </a:bodyPr>
          <a:lstStyle/>
          <a:p>
            <a:r>
              <a:rPr lang="en-GB" sz="2200" b="1" dirty="0">
                <a:latin typeface="Lato" panose="020F0502020204030203"/>
              </a:rPr>
              <a:t>Think about the role of the employer </a:t>
            </a:r>
            <a:r>
              <a:rPr lang="en-GB" sz="2200" dirty="0">
                <a:latin typeface="Lato" panose="020F0502020204030203"/>
              </a:rPr>
              <a:t>and what they might need to fully support the career development of a young person with SEND</a:t>
            </a:r>
          </a:p>
        </p:txBody>
      </p:sp>
      <p:sp>
        <p:nvSpPr>
          <p:cNvPr id="20" name="object 6">
            <a:extLst>
              <a:ext uri="{FF2B5EF4-FFF2-40B4-BE49-F238E27FC236}">
                <a16:creationId xmlns:a16="http://schemas.microsoft.com/office/drawing/2014/main" id="{0B46B3F7-FD4E-BF4D-A788-A1715398984A}"/>
              </a:ext>
            </a:extLst>
          </p:cNvPr>
          <p:cNvSpPr txBox="1"/>
          <p:nvPr/>
        </p:nvSpPr>
        <p:spPr>
          <a:xfrm>
            <a:off x="9002450" y="7208931"/>
            <a:ext cx="6354494" cy="723211"/>
          </a:xfrm>
          <a:prstGeom prst="rect">
            <a:avLst/>
          </a:prstGeom>
        </p:spPr>
        <p:txBody>
          <a:bodyPr vert="horz" wrap="square" lIns="0" tIns="45657" rIns="0" bIns="0" rtlCol="0">
            <a:spAutoFit/>
          </a:bodyPr>
          <a:lstStyle/>
          <a:p>
            <a:r>
              <a:rPr lang="en-GB" sz="2200" dirty="0">
                <a:latin typeface="Lato" panose="020F0502020204030203"/>
              </a:rPr>
              <a:t>Highlight the </a:t>
            </a:r>
            <a:r>
              <a:rPr lang="en-GB" sz="2200" b="1" dirty="0">
                <a:latin typeface="Lato" panose="020F0502020204030203"/>
              </a:rPr>
              <a:t>resources and support</a:t>
            </a:r>
            <a:r>
              <a:rPr lang="en-GB" sz="2200" dirty="0">
                <a:latin typeface="Lato" panose="020F0502020204030203"/>
              </a:rPr>
              <a:t> available from the Careers and Enterprise Company (Kelly)</a:t>
            </a:r>
          </a:p>
        </p:txBody>
      </p:sp>
      <p:sp>
        <p:nvSpPr>
          <p:cNvPr id="21" name="object 7">
            <a:extLst>
              <a:ext uri="{FF2B5EF4-FFF2-40B4-BE49-F238E27FC236}">
                <a16:creationId xmlns:a16="http://schemas.microsoft.com/office/drawing/2014/main" id="{8DCB1C65-B965-F149-B884-A4DD9C4296B9}"/>
              </a:ext>
            </a:extLst>
          </p:cNvPr>
          <p:cNvSpPr txBox="1"/>
          <p:nvPr/>
        </p:nvSpPr>
        <p:spPr>
          <a:xfrm>
            <a:off x="8280188" y="4789808"/>
            <a:ext cx="913130" cy="689017"/>
          </a:xfrm>
          <a:prstGeom prst="rect">
            <a:avLst/>
          </a:prstGeom>
        </p:spPr>
        <p:txBody>
          <a:bodyPr vert="horz" wrap="square" lIns="0" tIns="12682" rIns="0" bIns="0" rtlCol="0">
            <a:spAutoFit/>
          </a:bodyPr>
          <a:lstStyle/>
          <a:p>
            <a:pPr marL="27268">
              <a:spcBef>
                <a:spcPts val="100"/>
              </a:spcBef>
            </a:pPr>
            <a:r>
              <a:rPr lang="en-GB" sz="4394" b="1" dirty="0">
                <a:solidFill>
                  <a:srgbClr val="EC6D51"/>
                </a:solidFill>
                <a:latin typeface="Lato-Heavy"/>
                <a:cs typeface="Lato-Heavy"/>
              </a:rPr>
              <a:t>6</a:t>
            </a:r>
            <a:r>
              <a:rPr sz="4394" b="1" spc="-594" dirty="0">
                <a:solidFill>
                  <a:srgbClr val="EC6D51"/>
                </a:solidFill>
                <a:latin typeface="Lato-Heavy"/>
                <a:cs typeface="Lato-Heavy"/>
              </a:rPr>
              <a:t> </a:t>
            </a:r>
            <a:r>
              <a:rPr lang="en-GB" sz="4394" dirty="0">
                <a:solidFill>
                  <a:srgbClr val="EC6D51"/>
                </a:solidFill>
                <a:latin typeface="Lato"/>
                <a:cs typeface="Lato"/>
              </a:rPr>
              <a:t>|</a:t>
            </a:r>
          </a:p>
        </p:txBody>
      </p:sp>
      <p:sp>
        <p:nvSpPr>
          <p:cNvPr id="22" name="object 7">
            <a:extLst>
              <a:ext uri="{FF2B5EF4-FFF2-40B4-BE49-F238E27FC236}">
                <a16:creationId xmlns:a16="http://schemas.microsoft.com/office/drawing/2014/main" id="{A62CF5CA-EF5C-DA49-B3D3-1A0CD92986D9}"/>
              </a:ext>
            </a:extLst>
          </p:cNvPr>
          <p:cNvSpPr txBox="1"/>
          <p:nvPr/>
        </p:nvSpPr>
        <p:spPr>
          <a:xfrm>
            <a:off x="8280190" y="5931221"/>
            <a:ext cx="1098615" cy="689017"/>
          </a:xfrm>
          <a:prstGeom prst="rect">
            <a:avLst/>
          </a:prstGeom>
        </p:spPr>
        <p:txBody>
          <a:bodyPr vert="horz" wrap="square" lIns="0" tIns="12682" rIns="0" bIns="0" rtlCol="0">
            <a:spAutoFit/>
          </a:bodyPr>
          <a:lstStyle/>
          <a:p>
            <a:pPr marL="27268">
              <a:spcBef>
                <a:spcPts val="100"/>
              </a:spcBef>
            </a:pPr>
            <a:r>
              <a:rPr lang="en-GB" sz="4394" b="1" dirty="0">
                <a:solidFill>
                  <a:srgbClr val="EC6D51"/>
                </a:solidFill>
                <a:latin typeface="Lato-Heavy"/>
                <a:cs typeface="Lato-Heavy"/>
              </a:rPr>
              <a:t>7</a:t>
            </a:r>
            <a:r>
              <a:rPr sz="4394" b="1" spc="-594" dirty="0">
                <a:solidFill>
                  <a:srgbClr val="EC6D51"/>
                </a:solidFill>
                <a:latin typeface="Lato-Heavy"/>
                <a:cs typeface="Lato-Heavy"/>
              </a:rPr>
              <a:t> </a:t>
            </a:r>
            <a:r>
              <a:rPr lang="en-GB" sz="4394" dirty="0">
                <a:solidFill>
                  <a:srgbClr val="EC6D51"/>
                </a:solidFill>
                <a:latin typeface="Lato"/>
                <a:cs typeface="Lato"/>
              </a:rPr>
              <a:t>|</a:t>
            </a:r>
          </a:p>
        </p:txBody>
      </p:sp>
      <p:sp>
        <p:nvSpPr>
          <p:cNvPr id="23" name="object 7">
            <a:extLst>
              <a:ext uri="{FF2B5EF4-FFF2-40B4-BE49-F238E27FC236}">
                <a16:creationId xmlns:a16="http://schemas.microsoft.com/office/drawing/2014/main" id="{090BCA8A-F552-F246-A6F4-8DB128D5BD53}"/>
              </a:ext>
            </a:extLst>
          </p:cNvPr>
          <p:cNvSpPr txBox="1"/>
          <p:nvPr/>
        </p:nvSpPr>
        <p:spPr>
          <a:xfrm>
            <a:off x="8280188" y="7144972"/>
            <a:ext cx="913130" cy="689017"/>
          </a:xfrm>
          <a:prstGeom prst="rect">
            <a:avLst/>
          </a:prstGeom>
        </p:spPr>
        <p:txBody>
          <a:bodyPr vert="horz" wrap="square" lIns="0" tIns="12682" rIns="0" bIns="0" rtlCol="0">
            <a:spAutoFit/>
          </a:bodyPr>
          <a:lstStyle/>
          <a:p>
            <a:pPr marL="27268">
              <a:spcBef>
                <a:spcPts val="100"/>
              </a:spcBef>
            </a:pPr>
            <a:r>
              <a:rPr lang="en-GB" sz="4394" b="1" dirty="0">
                <a:solidFill>
                  <a:srgbClr val="EC6D51"/>
                </a:solidFill>
                <a:latin typeface="Lato-Heavy"/>
                <a:cs typeface="Lato-Heavy"/>
              </a:rPr>
              <a:t>8</a:t>
            </a:r>
            <a:r>
              <a:rPr sz="4394" b="1" spc="-594" dirty="0">
                <a:solidFill>
                  <a:srgbClr val="EC6D51"/>
                </a:solidFill>
                <a:latin typeface="Lato-Heavy"/>
                <a:cs typeface="Lato-Heavy"/>
              </a:rPr>
              <a:t> </a:t>
            </a:r>
            <a:r>
              <a:rPr lang="en-GB" sz="4394" dirty="0">
                <a:solidFill>
                  <a:srgbClr val="EC6D51"/>
                </a:solidFill>
                <a:latin typeface="Lato"/>
                <a:cs typeface="Lato"/>
              </a:rPr>
              <a:t>|</a:t>
            </a:r>
          </a:p>
        </p:txBody>
      </p:sp>
    </p:spTree>
    <p:extLst>
      <p:ext uri="{BB962C8B-B14F-4D97-AF65-F5344CB8AC3E}">
        <p14:creationId xmlns:p14="http://schemas.microsoft.com/office/powerpoint/2010/main" val="1336648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E35BAC-1765-ED4A-904E-2C5F4676A631}"/>
              </a:ext>
            </a:extLst>
          </p:cNvPr>
          <p:cNvSpPr/>
          <p:nvPr/>
        </p:nvSpPr>
        <p:spPr>
          <a:xfrm>
            <a:off x="11289" y="2"/>
            <a:ext cx="16233422" cy="9131299"/>
          </a:xfrm>
          <a:prstGeom prst="rect">
            <a:avLst/>
          </a:prstGeom>
          <a:solidFill>
            <a:srgbClr val="EC6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43"/>
            <a:r>
              <a:rPr lang="en-US" sz="4400" b="1" dirty="0">
                <a:solidFill>
                  <a:srgbClr val="FEFFFE"/>
                </a:solidFill>
                <a:latin typeface="Calibri"/>
              </a:rPr>
              <a:t>Who are young people with SEND in mainstream?</a:t>
            </a:r>
            <a:endParaRPr lang="en-US" sz="4400" b="1" dirty="0">
              <a:solidFill>
                <a:schemeClr val="bg1"/>
              </a:solidFill>
              <a:latin typeface="Calibri"/>
            </a:endParaRPr>
          </a:p>
        </p:txBody>
      </p:sp>
      <p:pic>
        <p:nvPicPr>
          <p:cNvPr id="6" name="Picture 5">
            <a:extLst>
              <a:ext uri="{FF2B5EF4-FFF2-40B4-BE49-F238E27FC236}">
                <a16:creationId xmlns:a16="http://schemas.microsoft.com/office/drawing/2014/main" id="{1B6E46C3-5DC3-084D-B6FE-9C3EB037D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85800" y="908050"/>
            <a:ext cx="1999534" cy="809417"/>
          </a:xfrm>
          <a:prstGeom prst="rect">
            <a:avLst/>
          </a:prstGeom>
        </p:spPr>
      </p:pic>
    </p:spTree>
    <p:extLst>
      <p:ext uri="{BB962C8B-B14F-4D97-AF65-F5344CB8AC3E}">
        <p14:creationId xmlns:p14="http://schemas.microsoft.com/office/powerpoint/2010/main" val="674418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0CE61-1C91-3D4E-9F94-809976E520A5}"/>
              </a:ext>
            </a:extLst>
          </p:cNvPr>
          <p:cNvSpPr>
            <a:spLocks noGrp="1"/>
          </p:cNvSpPr>
          <p:nvPr>
            <p:ph type="title"/>
          </p:nvPr>
        </p:nvSpPr>
        <p:spPr>
          <a:xfrm>
            <a:off x="1328522" y="634859"/>
            <a:ext cx="14373735" cy="573683"/>
          </a:xfrm>
          <a:prstGeom prst="rect">
            <a:avLst/>
          </a:prstGeom>
        </p:spPr>
        <p:txBody>
          <a:bodyPr/>
          <a:lstStyle/>
          <a:p>
            <a:r>
              <a:rPr lang="en-GB" sz="3728" dirty="0">
                <a:solidFill>
                  <a:srgbClr val="ED6E4F"/>
                </a:solidFill>
                <a:latin typeface="Calibri" panose="020F0502020204030204" pitchFamily="34" charset="0"/>
                <a:cs typeface="Calibri" panose="020F0502020204030204" pitchFamily="34" charset="0"/>
              </a:rPr>
              <a:t>Who are young people with SEND?</a:t>
            </a:r>
            <a:endParaRPr lang="en-US" sz="3728" dirty="0">
              <a:solidFill>
                <a:srgbClr val="ED6E4F"/>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9217CCA-2104-3E4F-9F74-B02BD46453A6}"/>
              </a:ext>
            </a:extLst>
          </p:cNvPr>
          <p:cNvSpPr>
            <a:spLocks noGrp="1"/>
          </p:cNvSpPr>
          <p:nvPr>
            <p:ph sz="quarter" idx="4294967295"/>
          </p:nvPr>
        </p:nvSpPr>
        <p:spPr>
          <a:xfrm>
            <a:off x="1328521" y="1208577"/>
            <a:ext cx="11447679" cy="8781315"/>
          </a:xfrm>
          <a:prstGeom prst="rect">
            <a:avLst/>
          </a:prstGeom>
        </p:spPr>
        <p:txBody>
          <a:bodyPr/>
          <a:lstStyle/>
          <a:p>
            <a:endParaRPr lang="en-GB" sz="2663" b="1" dirty="0">
              <a:solidFill>
                <a:srgbClr val="ED6E4F"/>
              </a:solidFill>
              <a:latin typeface="Calibri" panose="020F0502020204030204" pitchFamily="34" charset="0"/>
              <a:cs typeface="Calibri" panose="020F0502020204030204" pitchFamily="34" charset="0"/>
            </a:endParaRPr>
          </a:p>
          <a:p>
            <a:pPr marL="913771" lvl="1" indent="-457200">
              <a:buFont typeface="Arial" panose="020B0604020202020204" pitchFamily="34" charset="0"/>
              <a:buChar char="•"/>
            </a:pPr>
            <a:r>
              <a:rPr lang="en-GB" sz="3200" dirty="0">
                <a:solidFill>
                  <a:srgbClr val="EC6D51"/>
                </a:solidFill>
                <a:latin typeface="Lato" panose="020F0502020204030203"/>
              </a:rPr>
              <a:t>SEND is an abbreviation for Special Educational Needs / Disabilities, sometimes written as SEN or SEN(D) as not everyone with SEN has a disability </a:t>
            </a:r>
          </a:p>
          <a:p>
            <a:pPr marL="913771" lvl="1" indent="-457200">
              <a:buFont typeface="Arial" panose="020B0604020202020204" pitchFamily="34" charset="0"/>
              <a:buChar char="•"/>
            </a:pPr>
            <a:r>
              <a:rPr lang="en-GB" sz="3200" dirty="0">
                <a:solidFill>
                  <a:srgbClr val="EC6D51"/>
                </a:solidFill>
                <a:latin typeface="Lato" panose="020F0502020204030203"/>
              </a:rPr>
              <a:t>Young people with SEND face huge barriers to achieving optimum career outcomes</a:t>
            </a:r>
          </a:p>
          <a:p>
            <a:pPr marL="913771" lvl="1" indent="-457200">
              <a:buFont typeface="Arial" panose="020B0604020202020204" pitchFamily="34" charset="0"/>
              <a:buChar char="•"/>
            </a:pPr>
            <a:r>
              <a:rPr lang="en-GB" sz="3200" dirty="0">
                <a:solidFill>
                  <a:srgbClr val="EC6D51"/>
                </a:solidFill>
                <a:latin typeface="Lato" panose="020F0502020204030203"/>
              </a:rPr>
              <a:t>Young people with SEND / disabilities or who are vulnerable are:</a:t>
            </a:r>
          </a:p>
          <a:p>
            <a:pPr marL="1370343" lvl="2" indent="-457200">
              <a:buFont typeface="Arial" panose="020B0604020202020204" pitchFamily="34" charset="0"/>
              <a:buChar char="•"/>
            </a:pPr>
            <a:r>
              <a:rPr lang="en-GB" sz="3200" dirty="0">
                <a:solidFill>
                  <a:srgbClr val="EC6D51"/>
                </a:solidFill>
                <a:latin typeface="Lato" panose="020F0502020204030203"/>
              </a:rPr>
              <a:t>Less likely to achieve qualifications</a:t>
            </a:r>
          </a:p>
          <a:p>
            <a:pPr marL="1370343" lvl="2" indent="-457200">
              <a:buFont typeface="Arial" panose="020B0604020202020204" pitchFamily="34" charset="0"/>
              <a:buChar char="•"/>
            </a:pPr>
            <a:r>
              <a:rPr lang="en-GB" sz="3200" dirty="0">
                <a:solidFill>
                  <a:srgbClr val="EC6D51"/>
                </a:solidFill>
                <a:latin typeface="Lato" panose="020F0502020204030203"/>
              </a:rPr>
              <a:t>More likely to be NEET</a:t>
            </a:r>
          </a:p>
          <a:p>
            <a:pPr marL="1370343" lvl="2" indent="-457200">
              <a:buFont typeface="Arial" panose="020B0604020202020204" pitchFamily="34" charset="0"/>
              <a:buChar char="•"/>
            </a:pPr>
            <a:r>
              <a:rPr lang="en-GB" sz="3200" dirty="0">
                <a:solidFill>
                  <a:srgbClr val="EC6D51"/>
                </a:solidFill>
                <a:latin typeface="Lato" panose="020F0502020204030203"/>
              </a:rPr>
              <a:t>More likely to suffer from mental health problems</a:t>
            </a:r>
          </a:p>
          <a:p>
            <a:pPr marL="1370343" lvl="2" indent="-457200">
              <a:buFont typeface="Arial" panose="020B0604020202020204" pitchFamily="34" charset="0"/>
              <a:buChar char="•"/>
            </a:pPr>
            <a:r>
              <a:rPr lang="en-GB" sz="3200" dirty="0">
                <a:solidFill>
                  <a:srgbClr val="EC6D51"/>
                </a:solidFill>
                <a:latin typeface="Lato" panose="020F0502020204030203"/>
              </a:rPr>
              <a:t>More likely to be homeless</a:t>
            </a:r>
          </a:p>
          <a:p>
            <a:pPr marL="1370343" lvl="2" indent="-457200">
              <a:buFont typeface="Arial" panose="020B0604020202020204" pitchFamily="34" charset="0"/>
              <a:buChar char="•"/>
            </a:pPr>
            <a:r>
              <a:rPr lang="en-GB" sz="3200" dirty="0">
                <a:solidFill>
                  <a:srgbClr val="EC6D51"/>
                </a:solidFill>
                <a:latin typeface="Lato" panose="020F0502020204030203"/>
              </a:rPr>
              <a:t>More likely to be represented in the criminal justice system</a:t>
            </a:r>
          </a:p>
          <a:p>
            <a:endParaRPr lang="en-GB" sz="3200" b="1" dirty="0">
              <a:solidFill>
                <a:srgbClr val="EC6D51"/>
              </a:solidFill>
              <a:latin typeface="Lato" panose="020F0502020204030203"/>
              <a:cs typeface="Calibri" panose="020F0502020204030204" pitchFamily="34" charset="0"/>
            </a:endParaRPr>
          </a:p>
          <a:p>
            <a:endParaRPr lang="en-GB" sz="3200" dirty="0">
              <a:solidFill>
                <a:srgbClr val="EC6D51"/>
              </a:solidFill>
              <a:latin typeface="Lato" panose="020F0502020204030203"/>
              <a:cs typeface="Calibri" panose="020F0502020204030204" pitchFamily="34" charset="0"/>
            </a:endParaRPr>
          </a:p>
          <a:p>
            <a:pPr marL="456571" indent="-456571">
              <a:buFont typeface="Courier New" panose="02070309020205020404" pitchFamily="49" charset="0"/>
              <a:buChar char="o"/>
            </a:pPr>
            <a:endParaRPr lang="en-GB" sz="3200" dirty="0">
              <a:solidFill>
                <a:srgbClr val="EC6D51"/>
              </a:solidFill>
              <a:latin typeface="Lato" panose="020F0502020204030203"/>
              <a:cs typeface="Calibri" panose="020F0502020204030204" pitchFamily="34" charset="0"/>
            </a:endParaRPr>
          </a:p>
          <a:p>
            <a:r>
              <a:rPr lang="en-GB" sz="3200" b="1" dirty="0">
                <a:solidFill>
                  <a:srgbClr val="EC6D51"/>
                </a:solidFill>
                <a:latin typeface="Lato" panose="020F0502020204030203"/>
                <a:cs typeface="Calibri" panose="020F0502020204030204" pitchFamily="34" charset="0"/>
              </a:rPr>
              <a:t> </a:t>
            </a:r>
            <a:endParaRPr lang="en-US" sz="3200" b="1" dirty="0">
              <a:solidFill>
                <a:srgbClr val="EC6D51"/>
              </a:solidFill>
              <a:latin typeface="Lato" panose="020F0502020204030203"/>
              <a:cs typeface="Calibri" panose="020F0502020204030204" pitchFamily="34" charset="0"/>
            </a:endParaRPr>
          </a:p>
        </p:txBody>
      </p:sp>
      <p:sp>
        <p:nvSpPr>
          <p:cNvPr id="5" name="Slide Number Placeholder 4">
            <a:extLst>
              <a:ext uri="{FF2B5EF4-FFF2-40B4-BE49-F238E27FC236}">
                <a16:creationId xmlns:a16="http://schemas.microsoft.com/office/drawing/2014/main" id="{449AB517-1211-4FC8-9906-AC58AF0043F3}"/>
              </a:ext>
            </a:extLst>
          </p:cNvPr>
          <p:cNvSpPr>
            <a:spLocks noGrp="1"/>
          </p:cNvSpPr>
          <p:nvPr>
            <p:ph type="sldNum" sz="quarter" idx="12"/>
          </p:nvPr>
        </p:nvSpPr>
        <p:spPr>
          <a:xfrm>
            <a:off x="15595374" y="11307087"/>
            <a:ext cx="4978249" cy="368884"/>
          </a:xfrm>
        </p:spPr>
        <p:txBody>
          <a:bodyPr/>
          <a:lstStyle/>
          <a:p>
            <a:pPr defTabSz="1217524"/>
            <a:fld id="{B6F15528-21DE-4FAA-801E-634DDDAF4B2B}" type="slidenum">
              <a:rPr lang="en-GB" sz="2397">
                <a:solidFill>
                  <a:srgbClr val="575553">
                    <a:tint val="75000"/>
                  </a:srgbClr>
                </a:solidFill>
                <a:latin typeface="Calibri"/>
              </a:rPr>
              <a:pPr defTabSz="1217524"/>
              <a:t>6</a:t>
            </a:fld>
            <a:endParaRPr lang="en-GB" sz="2397">
              <a:solidFill>
                <a:srgbClr val="575553">
                  <a:tint val="75000"/>
                </a:srgbClr>
              </a:solidFill>
              <a:latin typeface="Calibri"/>
            </a:endParaRPr>
          </a:p>
        </p:txBody>
      </p:sp>
    </p:spTree>
    <p:extLst>
      <p:ext uri="{BB962C8B-B14F-4D97-AF65-F5344CB8AC3E}">
        <p14:creationId xmlns:p14="http://schemas.microsoft.com/office/powerpoint/2010/main" val="2269237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0CE61-1C91-3D4E-9F94-809976E520A5}"/>
              </a:ext>
            </a:extLst>
          </p:cNvPr>
          <p:cNvSpPr>
            <a:spLocks noGrp="1"/>
          </p:cNvSpPr>
          <p:nvPr>
            <p:ph type="title"/>
          </p:nvPr>
        </p:nvSpPr>
        <p:spPr>
          <a:xfrm>
            <a:off x="1328522" y="634859"/>
            <a:ext cx="14373735" cy="573683"/>
          </a:xfrm>
          <a:prstGeom prst="rect">
            <a:avLst/>
          </a:prstGeom>
        </p:spPr>
        <p:txBody>
          <a:bodyPr/>
          <a:lstStyle/>
          <a:p>
            <a:r>
              <a:rPr lang="en-GB" sz="3728" dirty="0">
                <a:solidFill>
                  <a:srgbClr val="ED6E4F"/>
                </a:solidFill>
                <a:latin typeface="Calibri" panose="020F0502020204030204" pitchFamily="34" charset="0"/>
                <a:cs typeface="Calibri" panose="020F0502020204030204" pitchFamily="34" charset="0"/>
              </a:rPr>
              <a:t>Who are young people with SEND?</a:t>
            </a:r>
            <a:endParaRPr lang="en-US" sz="3728" dirty="0">
              <a:solidFill>
                <a:srgbClr val="ED6E4F"/>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9217CCA-2104-3E4F-9F74-B02BD46453A6}"/>
              </a:ext>
            </a:extLst>
          </p:cNvPr>
          <p:cNvSpPr>
            <a:spLocks noGrp="1"/>
          </p:cNvSpPr>
          <p:nvPr>
            <p:ph sz="quarter" idx="4294967295"/>
          </p:nvPr>
        </p:nvSpPr>
        <p:spPr>
          <a:xfrm>
            <a:off x="1328521" y="2203449"/>
            <a:ext cx="11447679" cy="7571303"/>
          </a:xfrm>
          <a:prstGeom prst="rect">
            <a:avLst/>
          </a:prstGeom>
        </p:spPr>
        <p:txBody>
          <a:bodyPr/>
          <a:lstStyle/>
          <a:p>
            <a:pPr marL="571500" indent="-571500">
              <a:buFont typeface="Arial" panose="020B0604020202020204" pitchFamily="34" charset="0"/>
              <a:buChar char="•"/>
            </a:pPr>
            <a:r>
              <a:rPr lang="en-GB" sz="3600" dirty="0">
                <a:solidFill>
                  <a:srgbClr val="EC6D51"/>
                </a:solidFill>
                <a:latin typeface="Calibri" panose="020F0502020204030204" pitchFamily="34" charset="0"/>
                <a:cs typeface="Calibri" panose="020F0502020204030204" pitchFamily="34" charset="0"/>
              </a:rPr>
              <a:t>1</a:t>
            </a:r>
            <a:r>
              <a:rPr lang="en-GB" sz="3600" dirty="0">
                <a:solidFill>
                  <a:srgbClr val="EC6D51"/>
                </a:solidFill>
              </a:rPr>
              <a:t>.37  million</a:t>
            </a:r>
          </a:p>
          <a:p>
            <a:pPr marL="571500" indent="-571500">
              <a:buFont typeface="Arial" panose="020B0604020202020204" pitchFamily="34" charset="0"/>
              <a:buChar char="•"/>
            </a:pPr>
            <a:r>
              <a:rPr lang="en-GB" sz="3600" dirty="0">
                <a:solidFill>
                  <a:srgbClr val="EC6D51"/>
                </a:solidFill>
              </a:rPr>
              <a:t>Many millions more disadvantaged </a:t>
            </a:r>
            <a:r>
              <a:rPr lang="en-GB" sz="3600" dirty="0" err="1">
                <a:solidFill>
                  <a:srgbClr val="EC6D51"/>
                </a:solidFill>
              </a:rPr>
              <a:t>eg</a:t>
            </a:r>
            <a:r>
              <a:rPr lang="en-GB" sz="3600" dirty="0">
                <a:solidFill>
                  <a:srgbClr val="EC6D51"/>
                </a:solidFill>
              </a:rPr>
              <a:t> 80,000 Looked after Children, 800,000 young carers from age 5, 4 million in Food Poverty</a:t>
            </a:r>
          </a:p>
          <a:p>
            <a:pPr marL="571500" indent="-571500">
              <a:buFont typeface="Arial" panose="020B0604020202020204" pitchFamily="34" charset="0"/>
              <a:buChar char="•"/>
            </a:pPr>
            <a:r>
              <a:rPr lang="en-GB" sz="3600" dirty="0">
                <a:solidFill>
                  <a:srgbClr val="EC6D51"/>
                </a:solidFill>
              </a:rPr>
              <a:t>15% students in mainstream have SEND</a:t>
            </a:r>
          </a:p>
          <a:p>
            <a:pPr marL="571500" indent="-571500">
              <a:buFont typeface="Arial" panose="020B0604020202020204" pitchFamily="34" charset="0"/>
              <a:buChar char="•"/>
            </a:pPr>
            <a:r>
              <a:rPr lang="en-GB" sz="3600" dirty="0">
                <a:solidFill>
                  <a:srgbClr val="EC6D51"/>
                </a:solidFill>
              </a:rPr>
              <a:t>@280,000 have EHC plans </a:t>
            </a:r>
          </a:p>
          <a:p>
            <a:pPr marL="1028071" lvl="1" indent="-571500">
              <a:buFont typeface="Arial" panose="020B0604020202020204" pitchFamily="34" charset="0"/>
              <a:buChar char="•"/>
            </a:pPr>
            <a:r>
              <a:rPr lang="en-GB" sz="3600" dirty="0">
                <a:solidFill>
                  <a:srgbClr val="EC6D51"/>
                </a:solidFill>
              </a:rPr>
              <a:t>138,630 in mainstream</a:t>
            </a:r>
          </a:p>
          <a:p>
            <a:pPr marL="1028071" lvl="1" indent="-571500">
              <a:buFont typeface="Arial" panose="020B0604020202020204" pitchFamily="34" charset="0"/>
              <a:buChar char="•"/>
            </a:pPr>
            <a:r>
              <a:rPr lang="en-GB" sz="3600" dirty="0">
                <a:solidFill>
                  <a:srgbClr val="EC6D51"/>
                </a:solidFill>
              </a:rPr>
              <a:t>136,630 in Special School</a:t>
            </a:r>
          </a:p>
          <a:p>
            <a:pPr marL="571500" indent="-571500">
              <a:buFont typeface="Arial" panose="020B0604020202020204" pitchFamily="34" charset="0"/>
              <a:buChar char="•"/>
            </a:pPr>
            <a:r>
              <a:rPr lang="en-GB" sz="3600" dirty="0">
                <a:solidFill>
                  <a:srgbClr val="EC6D51"/>
                </a:solidFill>
              </a:rPr>
              <a:t>Experience poorer career outcomes</a:t>
            </a:r>
          </a:p>
          <a:p>
            <a:pPr marL="571500" indent="-571500">
              <a:buFont typeface="Arial" panose="020B0604020202020204" pitchFamily="34" charset="0"/>
              <a:buChar char="•"/>
            </a:pPr>
            <a:r>
              <a:rPr lang="en-GB" sz="3600" dirty="0">
                <a:solidFill>
                  <a:srgbClr val="EC6D51"/>
                </a:solidFill>
              </a:rPr>
              <a:t>Fewer employer-driven career opportunities available</a:t>
            </a:r>
          </a:p>
          <a:p>
            <a:pPr marL="571500" indent="-571500">
              <a:buFont typeface="Arial" panose="020B0604020202020204" pitchFamily="34" charset="0"/>
              <a:buChar char="•"/>
            </a:pPr>
            <a:r>
              <a:rPr lang="en-GB" sz="3600" dirty="0">
                <a:solidFill>
                  <a:srgbClr val="EC6D51"/>
                </a:solidFill>
              </a:rPr>
              <a:t>Deep, </a:t>
            </a:r>
            <a:r>
              <a:rPr lang="en-GB" sz="3600" dirty="0" err="1">
                <a:solidFill>
                  <a:srgbClr val="EC6D51"/>
                </a:solidFill>
              </a:rPr>
              <a:t>subtle,systemic</a:t>
            </a:r>
            <a:r>
              <a:rPr lang="en-GB" sz="3600" dirty="0">
                <a:solidFill>
                  <a:srgbClr val="EC6D51"/>
                </a:solidFill>
              </a:rPr>
              <a:t> barriers to career success</a:t>
            </a:r>
          </a:p>
          <a:p>
            <a:endParaRPr lang="en-GB" sz="3200" dirty="0">
              <a:solidFill>
                <a:srgbClr val="EC6D51"/>
              </a:solidFill>
              <a:latin typeface="Lato" panose="020F0502020204030203"/>
              <a:cs typeface="Calibri" panose="020F0502020204030204" pitchFamily="34" charset="0"/>
            </a:endParaRPr>
          </a:p>
          <a:p>
            <a:pPr marL="456571" indent="-456571">
              <a:buFont typeface="Courier New" panose="02070309020205020404" pitchFamily="49" charset="0"/>
              <a:buChar char="o"/>
            </a:pPr>
            <a:endParaRPr lang="en-GB" sz="3200" dirty="0">
              <a:solidFill>
                <a:srgbClr val="EC6D51"/>
              </a:solidFill>
              <a:latin typeface="Lato" panose="020F0502020204030203"/>
              <a:cs typeface="Calibri" panose="020F0502020204030204" pitchFamily="34" charset="0"/>
            </a:endParaRPr>
          </a:p>
          <a:p>
            <a:r>
              <a:rPr lang="en-GB" sz="3200" b="1" dirty="0">
                <a:solidFill>
                  <a:srgbClr val="EC6D51"/>
                </a:solidFill>
                <a:latin typeface="Lato" panose="020F0502020204030203"/>
                <a:cs typeface="Calibri" panose="020F0502020204030204" pitchFamily="34" charset="0"/>
              </a:rPr>
              <a:t> </a:t>
            </a:r>
            <a:endParaRPr lang="en-US" sz="3200" b="1" dirty="0">
              <a:solidFill>
                <a:srgbClr val="EC6D51"/>
              </a:solidFill>
              <a:latin typeface="Lato" panose="020F0502020204030203"/>
              <a:cs typeface="Calibri" panose="020F0502020204030204" pitchFamily="34" charset="0"/>
            </a:endParaRPr>
          </a:p>
        </p:txBody>
      </p:sp>
      <p:sp>
        <p:nvSpPr>
          <p:cNvPr id="5" name="Slide Number Placeholder 4">
            <a:extLst>
              <a:ext uri="{FF2B5EF4-FFF2-40B4-BE49-F238E27FC236}">
                <a16:creationId xmlns:a16="http://schemas.microsoft.com/office/drawing/2014/main" id="{449AB517-1211-4FC8-9906-AC58AF0043F3}"/>
              </a:ext>
            </a:extLst>
          </p:cNvPr>
          <p:cNvSpPr>
            <a:spLocks noGrp="1"/>
          </p:cNvSpPr>
          <p:nvPr>
            <p:ph type="sldNum" sz="quarter" idx="12"/>
          </p:nvPr>
        </p:nvSpPr>
        <p:spPr>
          <a:xfrm>
            <a:off x="15595374" y="11307087"/>
            <a:ext cx="4978249" cy="368884"/>
          </a:xfrm>
        </p:spPr>
        <p:txBody>
          <a:bodyPr/>
          <a:lstStyle/>
          <a:p>
            <a:pPr defTabSz="1217524"/>
            <a:fld id="{B6F15528-21DE-4FAA-801E-634DDDAF4B2B}" type="slidenum">
              <a:rPr lang="en-GB" sz="2397">
                <a:solidFill>
                  <a:srgbClr val="575553">
                    <a:tint val="75000"/>
                  </a:srgbClr>
                </a:solidFill>
                <a:latin typeface="Calibri"/>
              </a:rPr>
              <a:pPr defTabSz="1217524"/>
              <a:t>7</a:t>
            </a:fld>
            <a:endParaRPr lang="en-GB" sz="2397">
              <a:solidFill>
                <a:srgbClr val="575553">
                  <a:tint val="75000"/>
                </a:srgbClr>
              </a:solidFill>
              <a:latin typeface="Calibri"/>
            </a:endParaRPr>
          </a:p>
        </p:txBody>
      </p:sp>
    </p:spTree>
    <p:extLst>
      <p:ext uri="{BB962C8B-B14F-4D97-AF65-F5344CB8AC3E}">
        <p14:creationId xmlns:p14="http://schemas.microsoft.com/office/powerpoint/2010/main" val="3054186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4" name="object 2">
            <a:extLst>
              <a:ext uri="{FF2B5EF4-FFF2-40B4-BE49-F238E27FC236}">
                <a16:creationId xmlns:a16="http://schemas.microsoft.com/office/drawing/2014/main" id="{DA65D8D6-F32E-7541-B250-E2DD021C5906}"/>
              </a:ext>
            </a:extLst>
          </p:cNvPr>
          <p:cNvSpPr/>
          <p:nvPr/>
        </p:nvSpPr>
        <p:spPr>
          <a:xfrm>
            <a:off x="0" y="0"/>
            <a:ext cx="16232282" cy="9130787"/>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chemeClr val="accent4">
              <a:alpha val="20000"/>
            </a:schemeClr>
          </a:solidFill>
        </p:spPr>
        <p:txBody>
          <a:bodyPr wrap="square" lIns="0" tIns="0" rIns="0" bIns="0" rtlCol="0"/>
          <a:lstStyle/>
          <a:p>
            <a:pPr defTabSz="738306"/>
            <a:endParaRPr sz="1454" dirty="0">
              <a:solidFill>
                <a:srgbClr val="05A8A7"/>
              </a:solidFill>
              <a:latin typeface="Calibri"/>
            </a:endParaRPr>
          </a:p>
        </p:txBody>
      </p:sp>
      <p:pic>
        <p:nvPicPr>
          <p:cNvPr id="52" name="Picture 51">
            <a:extLst>
              <a:ext uri="{FF2B5EF4-FFF2-40B4-BE49-F238E27FC236}">
                <a16:creationId xmlns:a16="http://schemas.microsoft.com/office/drawing/2014/main" id="{75D9FB18-0F45-D747-AB43-CB8E9785DA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13770" y="871792"/>
            <a:ext cx="1821697" cy="744073"/>
          </a:xfrm>
          <a:prstGeom prst="rect">
            <a:avLst/>
          </a:prstGeom>
        </p:spPr>
      </p:pic>
      <p:sp>
        <p:nvSpPr>
          <p:cNvPr id="61" name="object 7">
            <a:extLst>
              <a:ext uri="{FF2B5EF4-FFF2-40B4-BE49-F238E27FC236}">
                <a16:creationId xmlns:a16="http://schemas.microsoft.com/office/drawing/2014/main" id="{F2CC1AD9-D146-B44E-94F4-354F92F06ED0}"/>
              </a:ext>
            </a:extLst>
          </p:cNvPr>
          <p:cNvSpPr txBox="1">
            <a:spLocks/>
          </p:cNvSpPr>
          <p:nvPr/>
        </p:nvSpPr>
        <p:spPr>
          <a:xfrm>
            <a:off x="1020534" y="800932"/>
            <a:ext cx="9457876" cy="583519"/>
          </a:xfrm>
          <a:prstGeom prst="rect">
            <a:avLst/>
          </a:prstGeom>
        </p:spPr>
        <p:txBody>
          <a:bodyPr vert="horz" wrap="square" lIns="0" tIns="9741" rIns="0" bIns="0" rtlCol="0">
            <a:spAutoFit/>
          </a:bodyPr>
          <a:lstStyle>
            <a:lvl1pPr>
              <a:defRPr>
                <a:latin typeface="+mj-lt"/>
                <a:ea typeface="+mj-ea"/>
                <a:cs typeface="+mj-cs"/>
              </a:defRPr>
            </a:lvl1pPr>
          </a:lstStyle>
          <a:p>
            <a:pPr marL="10254" defTabSz="738306">
              <a:spcBef>
                <a:spcPts val="77"/>
              </a:spcBef>
            </a:pPr>
            <a:r>
              <a:rPr lang="en-GB" sz="3728" b="1" kern="0" spc="-8" dirty="0">
                <a:solidFill>
                  <a:srgbClr val="EB6E4F"/>
                </a:solidFill>
                <a:latin typeface="Calibri"/>
                <a:ea typeface="Lato" panose="020F0502020204030203" pitchFamily="34" charset="0"/>
                <a:cs typeface="Lato" panose="020F0502020204030203" pitchFamily="34" charset="0"/>
              </a:rPr>
              <a:t>Legal Framework SEND Code of Practice 2015</a:t>
            </a:r>
            <a:endParaRPr lang="en-GB" sz="3728" b="1" kern="0" dirty="0">
              <a:solidFill>
                <a:srgbClr val="EB6E4F"/>
              </a:solidFill>
              <a:latin typeface="Calibri"/>
              <a:ea typeface="Lato" panose="020F0502020204030203" pitchFamily="34" charset="0"/>
              <a:cs typeface="Lato" panose="020F0502020204030203" pitchFamily="34" charset="0"/>
            </a:endParaRPr>
          </a:p>
        </p:txBody>
      </p:sp>
      <p:sp>
        <p:nvSpPr>
          <p:cNvPr id="13" name="object 4">
            <a:extLst>
              <a:ext uri="{FF2B5EF4-FFF2-40B4-BE49-F238E27FC236}">
                <a16:creationId xmlns:a16="http://schemas.microsoft.com/office/drawing/2014/main" id="{E70E182A-3BFF-F946-8F7E-728AECAB6433}"/>
              </a:ext>
            </a:extLst>
          </p:cNvPr>
          <p:cNvSpPr txBox="1"/>
          <p:nvPr/>
        </p:nvSpPr>
        <p:spPr>
          <a:xfrm>
            <a:off x="995850" y="1803880"/>
            <a:ext cx="11587732" cy="6134205"/>
          </a:xfrm>
          <a:prstGeom prst="rect">
            <a:avLst/>
          </a:prstGeom>
        </p:spPr>
        <p:txBody>
          <a:bodyPr vert="horz" wrap="square" lIns="0" tIns="9741" rIns="0" bIns="0" rtlCol="0">
            <a:spAutoFit/>
          </a:bodyPr>
          <a:lstStyle/>
          <a:p>
            <a:pPr marL="287119" marR="4102" indent="-276865" defTabSz="738306">
              <a:lnSpc>
                <a:spcPct val="118200"/>
              </a:lnSpc>
              <a:spcBef>
                <a:spcPts val="77"/>
              </a:spcBef>
              <a:buFont typeface="Arial" panose="020B0604020202020204" pitchFamily="34" charset="0"/>
              <a:buChar char="•"/>
              <a:tabLst>
                <a:tab pos="187140" algn="l"/>
              </a:tabLst>
            </a:pPr>
            <a:r>
              <a:rPr lang="en-GB" sz="2400" spc="8" dirty="0">
                <a:solidFill>
                  <a:srgbClr val="EC6D51"/>
                </a:solidFill>
                <a:latin typeface="Lato" panose="020F0502020204030203"/>
                <a:cs typeface="Lato"/>
              </a:rPr>
              <a:t>Very common for a young person with SEND ( Special Educational Needs / Disabilities) to have multiple barriers </a:t>
            </a:r>
            <a:br>
              <a:rPr lang="en-GB" sz="2400" spc="8" dirty="0">
                <a:solidFill>
                  <a:srgbClr val="EC6D51"/>
                </a:solidFill>
                <a:latin typeface="Lato" panose="020F0502020204030203"/>
                <a:cs typeface="Lato"/>
              </a:rPr>
            </a:br>
            <a:r>
              <a:rPr lang="en-GB" sz="2400" spc="8" dirty="0">
                <a:solidFill>
                  <a:srgbClr val="EC6D51"/>
                </a:solidFill>
                <a:latin typeface="Lato" panose="020F0502020204030203"/>
                <a:cs typeface="Lato"/>
              </a:rPr>
              <a:t>from more than one grouping</a:t>
            </a:r>
          </a:p>
          <a:p>
            <a:pPr marL="287119" marR="4102" indent="-276865" defTabSz="738306">
              <a:lnSpc>
                <a:spcPct val="118200"/>
              </a:lnSpc>
              <a:spcBef>
                <a:spcPts val="77"/>
              </a:spcBef>
              <a:buFont typeface="Arial" panose="020B0604020202020204" pitchFamily="34" charset="0"/>
              <a:buChar char="•"/>
              <a:tabLst>
                <a:tab pos="187140" algn="l"/>
              </a:tabLst>
            </a:pPr>
            <a:r>
              <a:rPr lang="en-GB" sz="2400" spc="8" dirty="0">
                <a:solidFill>
                  <a:srgbClr val="EC6D51"/>
                </a:solidFill>
                <a:latin typeface="Lato" panose="020F0502020204030203"/>
                <a:cs typeface="Lato"/>
              </a:rPr>
              <a:t>Complex picture for individual and their families/carers</a:t>
            </a:r>
          </a:p>
          <a:p>
            <a:pPr marL="287119" marR="4102" indent="-276865" defTabSz="738306">
              <a:lnSpc>
                <a:spcPct val="118200"/>
              </a:lnSpc>
              <a:spcBef>
                <a:spcPts val="77"/>
              </a:spcBef>
              <a:buFont typeface="Arial" panose="020B0604020202020204" pitchFamily="34" charset="0"/>
              <a:buChar char="•"/>
              <a:tabLst>
                <a:tab pos="187140" algn="l"/>
              </a:tabLst>
            </a:pPr>
            <a:endParaRPr lang="en-GB" sz="2400" spc="8" dirty="0">
              <a:solidFill>
                <a:srgbClr val="EC6D51"/>
              </a:solidFill>
              <a:latin typeface="Lato" panose="020F0502020204030203"/>
              <a:cs typeface="Lato"/>
            </a:endParaRPr>
          </a:p>
          <a:p>
            <a:pPr marL="10254" marR="4102" defTabSz="738306">
              <a:lnSpc>
                <a:spcPct val="118200"/>
              </a:lnSpc>
              <a:spcBef>
                <a:spcPts val="77"/>
              </a:spcBef>
              <a:tabLst>
                <a:tab pos="187140" algn="l"/>
              </a:tabLst>
            </a:pPr>
            <a:r>
              <a:rPr lang="en-GB" sz="2400" spc="8" dirty="0">
                <a:solidFill>
                  <a:srgbClr val="EC6D51"/>
                </a:solidFill>
                <a:latin typeface="Lato" panose="020F0502020204030203"/>
                <a:cs typeface="Lato"/>
              </a:rPr>
              <a:t>However broad SEND groupings can be defined as:  </a:t>
            </a:r>
          </a:p>
          <a:p>
            <a:pPr marL="287119" marR="4102" indent="-276865" defTabSz="738306">
              <a:lnSpc>
                <a:spcPct val="118200"/>
              </a:lnSpc>
              <a:spcBef>
                <a:spcPts val="77"/>
              </a:spcBef>
              <a:buFont typeface="Arial" panose="020B0604020202020204" pitchFamily="34" charset="0"/>
              <a:buChar char="•"/>
              <a:tabLst>
                <a:tab pos="187140" algn="l"/>
              </a:tabLst>
            </a:pPr>
            <a:r>
              <a:rPr lang="en-GB" sz="2400" b="1" spc="8" dirty="0">
                <a:solidFill>
                  <a:srgbClr val="EC6D51"/>
                </a:solidFill>
                <a:latin typeface="Lato" panose="020F0502020204030203"/>
                <a:cs typeface="Lato"/>
              </a:rPr>
              <a:t>Communication and interaction </a:t>
            </a:r>
            <a:r>
              <a:rPr lang="en-GB" sz="2400" spc="8" dirty="0">
                <a:solidFill>
                  <a:srgbClr val="EC6D51"/>
                </a:solidFill>
                <a:latin typeface="Lato" panose="020F0502020204030203"/>
                <a:cs typeface="Lato"/>
              </a:rPr>
              <a:t>-  Speech, language and communication needs, Autistic Spectrum Disorder   </a:t>
            </a:r>
          </a:p>
          <a:p>
            <a:pPr marL="287119" marR="4102" indent="-276865" defTabSz="738306">
              <a:lnSpc>
                <a:spcPct val="118200"/>
              </a:lnSpc>
              <a:spcBef>
                <a:spcPts val="77"/>
              </a:spcBef>
              <a:buFont typeface="Arial" panose="020B0604020202020204" pitchFamily="34" charset="0"/>
              <a:buChar char="•"/>
              <a:tabLst>
                <a:tab pos="187140" algn="l"/>
              </a:tabLst>
            </a:pPr>
            <a:r>
              <a:rPr lang="en-GB" sz="2400" b="1" spc="8" dirty="0">
                <a:solidFill>
                  <a:srgbClr val="EC6D51"/>
                </a:solidFill>
                <a:latin typeface="Lato" panose="020F0502020204030203"/>
                <a:cs typeface="Lato"/>
              </a:rPr>
              <a:t>Cognition and learning </a:t>
            </a:r>
            <a:r>
              <a:rPr lang="en-GB" sz="2400" spc="8" dirty="0">
                <a:solidFill>
                  <a:srgbClr val="EC6D51"/>
                </a:solidFill>
                <a:latin typeface="Lato" panose="020F0502020204030203"/>
                <a:cs typeface="Lato"/>
              </a:rPr>
              <a:t>- Specific learning difficulty, moderate </a:t>
            </a:r>
            <a:br>
              <a:rPr lang="en-GB" sz="2400" spc="8" dirty="0">
                <a:solidFill>
                  <a:srgbClr val="EC6D51"/>
                </a:solidFill>
                <a:latin typeface="Lato" panose="020F0502020204030203"/>
                <a:cs typeface="Lato"/>
              </a:rPr>
            </a:br>
            <a:r>
              <a:rPr lang="en-GB" sz="2400" spc="8" dirty="0">
                <a:solidFill>
                  <a:srgbClr val="EC6D51"/>
                </a:solidFill>
                <a:latin typeface="Lato" panose="020F0502020204030203"/>
                <a:cs typeface="Lato"/>
              </a:rPr>
              <a:t>or severe learning difficulty or profound and multiple learning difficulty (PMLD)*  </a:t>
            </a:r>
          </a:p>
          <a:p>
            <a:pPr marL="287119" marR="4102" indent="-276865" defTabSz="738306">
              <a:lnSpc>
                <a:spcPct val="118200"/>
              </a:lnSpc>
              <a:spcBef>
                <a:spcPts val="77"/>
              </a:spcBef>
              <a:buFont typeface="Arial" panose="020B0604020202020204" pitchFamily="34" charset="0"/>
              <a:buChar char="•"/>
              <a:tabLst>
                <a:tab pos="187140" algn="l"/>
              </a:tabLst>
            </a:pPr>
            <a:r>
              <a:rPr lang="en-GB" sz="2400" b="1" spc="8" dirty="0">
                <a:solidFill>
                  <a:srgbClr val="EC6D51"/>
                </a:solidFill>
                <a:latin typeface="Lato" panose="020F0502020204030203"/>
                <a:cs typeface="Lato"/>
              </a:rPr>
              <a:t>Social, emotional, and mental health difficulties (SEMH) /behaviour sensory </a:t>
            </a:r>
          </a:p>
          <a:p>
            <a:pPr marL="287119" marR="4102" indent="-276865" defTabSz="738306">
              <a:lnSpc>
                <a:spcPct val="118200"/>
              </a:lnSpc>
              <a:spcBef>
                <a:spcPts val="77"/>
              </a:spcBef>
              <a:buFont typeface="Arial" panose="020B0604020202020204" pitchFamily="34" charset="0"/>
              <a:buChar char="•"/>
              <a:tabLst>
                <a:tab pos="187140" algn="l"/>
              </a:tabLst>
            </a:pPr>
            <a:r>
              <a:rPr lang="en-GB" sz="2400" b="1" spc="8" dirty="0">
                <a:solidFill>
                  <a:srgbClr val="EC6D51"/>
                </a:solidFill>
                <a:latin typeface="Lato" panose="020F0502020204030203"/>
                <a:cs typeface="Lato"/>
              </a:rPr>
              <a:t>Physical needs</a:t>
            </a:r>
            <a:r>
              <a:rPr lang="en-GB" sz="2400" spc="8" dirty="0">
                <a:solidFill>
                  <a:srgbClr val="EC6D51"/>
                </a:solidFill>
                <a:latin typeface="Lato" panose="020F0502020204030203"/>
                <a:cs typeface="Lato"/>
              </a:rPr>
              <a:t>, including visual impairment, hearing impairment, multi-sensory impairment, physical disability</a:t>
            </a:r>
          </a:p>
          <a:p>
            <a:pPr defTabSz="738306"/>
            <a:endParaRPr lang="en-GB" sz="2397" b="1" dirty="0">
              <a:solidFill>
                <a:srgbClr val="EB6E4F"/>
              </a:solidFill>
              <a:latin typeface="Calibri"/>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052005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Box 99">
            <a:extLst>
              <a:ext uri="{FF2B5EF4-FFF2-40B4-BE49-F238E27FC236}">
                <a16:creationId xmlns:a16="http://schemas.microsoft.com/office/drawing/2014/main" id="{D749626E-F09D-0B42-9FCA-7E6F9E30C661}"/>
              </a:ext>
            </a:extLst>
          </p:cNvPr>
          <p:cNvSpPr txBox="1"/>
          <p:nvPr/>
        </p:nvSpPr>
        <p:spPr>
          <a:xfrm>
            <a:off x="2291589" y="4366992"/>
            <a:ext cx="10692040" cy="1075679"/>
          </a:xfrm>
          <a:prstGeom prst="rect">
            <a:avLst/>
          </a:prstGeom>
          <a:noFill/>
        </p:spPr>
        <p:txBody>
          <a:bodyPr wrap="square" rtlCol="0">
            <a:spAutoFit/>
          </a:bodyPr>
          <a:lstStyle/>
          <a:p>
            <a:pPr defTabSz="553791">
              <a:defRPr/>
            </a:pPr>
            <a:r>
              <a:rPr lang="en-GB" sz="2130" spc="5" dirty="0">
                <a:solidFill>
                  <a:srgbClr val="585755"/>
                </a:solidFill>
                <a:latin typeface="Calibri"/>
                <a:ea typeface="Lato" panose="020F0502020204030203" pitchFamily="34" charset="0"/>
                <a:cs typeface="Lato" panose="020F0502020204030203" pitchFamily="34" charset="0"/>
              </a:rPr>
              <a:t>Students with communication/ interaction or cognition and learning difficulties who </a:t>
            </a:r>
            <a:r>
              <a:rPr lang="en-GB" sz="2130" b="1" i="1" spc="5" dirty="0">
                <a:solidFill>
                  <a:srgbClr val="ED6E4F"/>
                </a:solidFill>
                <a:latin typeface="Calibri"/>
                <a:ea typeface="Lato" panose="020F0502020204030203" pitchFamily="34" charset="0"/>
                <a:cs typeface="Lato" panose="020F0502020204030203" pitchFamily="34" charset="0"/>
              </a:rPr>
              <a:t>typically do not take </a:t>
            </a:r>
            <a:r>
              <a:rPr lang="en-GB" sz="2130" spc="5" dirty="0">
                <a:solidFill>
                  <a:srgbClr val="585755"/>
                </a:solidFill>
                <a:latin typeface="Calibri"/>
                <a:ea typeface="Lato" panose="020F0502020204030203" pitchFamily="34" charset="0"/>
                <a:cs typeface="Lato" panose="020F0502020204030203" pitchFamily="34" charset="0"/>
              </a:rPr>
              <a:t>GCSEs (or exams that employers recognise) and who should expect to achieve positive career outcomes but often don’t</a:t>
            </a:r>
          </a:p>
        </p:txBody>
      </p:sp>
      <p:sp>
        <p:nvSpPr>
          <p:cNvPr id="102" name="TextBox 101">
            <a:extLst>
              <a:ext uri="{FF2B5EF4-FFF2-40B4-BE49-F238E27FC236}">
                <a16:creationId xmlns:a16="http://schemas.microsoft.com/office/drawing/2014/main" id="{D24D170A-E89C-754B-919F-133720D515B2}"/>
              </a:ext>
            </a:extLst>
          </p:cNvPr>
          <p:cNvSpPr txBox="1"/>
          <p:nvPr/>
        </p:nvSpPr>
        <p:spPr>
          <a:xfrm>
            <a:off x="4805664" y="6131400"/>
            <a:ext cx="184731" cy="316112"/>
          </a:xfrm>
          <a:prstGeom prst="rect">
            <a:avLst/>
          </a:prstGeom>
          <a:noFill/>
        </p:spPr>
        <p:txBody>
          <a:bodyPr wrap="none" rtlCol="0">
            <a:spAutoFit/>
          </a:bodyPr>
          <a:lstStyle/>
          <a:p>
            <a:pPr defTabSz="738306">
              <a:defRPr/>
            </a:pPr>
            <a:endParaRPr lang="en-US" sz="1454" dirty="0">
              <a:solidFill>
                <a:srgbClr val="05A8A7"/>
              </a:solidFill>
              <a:latin typeface="Calibri"/>
            </a:endParaRPr>
          </a:p>
        </p:txBody>
      </p:sp>
      <p:sp>
        <p:nvSpPr>
          <p:cNvPr id="103" name="TextBox 102">
            <a:extLst>
              <a:ext uri="{FF2B5EF4-FFF2-40B4-BE49-F238E27FC236}">
                <a16:creationId xmlns:a16="http://schemas.microsoft.com/office/drawing/2014/main" id="{CE329A5E-9A90-3D4A-895E-05899842BDF8}"/>
              </a:ext>
            </a:extLst>
          </p:cNvPr>
          <p:cNvSpPr txBox="1"/>
          <p:nvPr/>
        </p:nvSpPr>
        <p:spPr>
          <a:xfrm>
            <a:off x="2307924" y="6052612"/>
            <a:ext cx="11044852" cy="1075679"/>
          </a:xfrm>
          <a:prstGeom prst="rect">
            <a:avLst/>
          </a:prstGeom>
          <a:noFill/>
        </p:spPr>
        <p:txBody>
          <a:bodyPr wrap="square" rtlCol="0">
            <a:spAutoFit/>
          </a:bodyPr>
          <a:lstStyle/>
          <a:p>
            <a:pPr defTabSz="553791">
              <a:defRPr/>
            </a:pPr>
            <a:r>
              <a:rPr lang="en-GB" sz="2130" spc="5" dirty="0">
                <a:solidFill>
                  <a:srgbClr val="585755"/>
                </a:solidFill>
                <a:latin typeface="Calibri"/>
                <a:ea typeface="Lato" panose="020F0502020204030203" pitchFamily="34" charset="0"/>
                <a:cs typeface="Lato" panose="020F0502020204030203" pitchFamily="34" charset="0"/>
              </a:rPr>
              <a:t>Students with Social, emotional, and mental health difficulties (SEMH) /Behaviour Sensory             and/or Physical needs who </a:t>
            </a:r>
            <a:r>
              <a:rPr lang="en-GB" sz="2130" b="1" i="1" spc="5" dirty="0">
                <a:solidFill>
                  <a:srgbClr val="ED6E4F"/>
                </a:solidFill>
                <a:latin typeface="Calibri"/>
                <a:ea typeface="Lato" panose="020F0502020204030203" pitchFamily="34" charset="0"/>
                <a:cs typeface="Lato" panose="020F0502020204030203" pitchFamily="34" charset="0"/>
              </a:rPr>
              <a:t>typically are able to take </a:t>
            </a:r>
            <a:r>
              <a:rPr lang="en-GB" sz="2130" spc="5" dirty="0">
                <a:solidFill>
                  <a:srgbClr val="585755"/>
                </a:solidFill>
                <a:latin typeface="Calibri"/>
                <a:ea typeface="Lato" panose="020F0502020204030203" pitchFamily="34" charset="0"/>
                <a:cs typeface="Lato" panose="020F0502020204030203" pitchFamily="34" charset="0"/>
              </a:rPr>
              <a:t>GCSEs and can enjoy the  same opportunities as their peers but face significant barriers</a:t>
            </a:r>
          </a:p>
        </p:txBody>
      </p:sp>
      <p:sp>
        <p:nvSpPr>
          <p:cNvPr id="11" name="object 7">
            <a:extLst>
              <a:ext uri="{FF2B5EF4-FFF2-40B4-BE49-F238E27FC236}">
                <a16:creationId xmlns:a16="http://schemas.microsoft.com/office/drawing/2014/main" id="{F56F4923-A657-2645-8D68-A03CE5BAECA0}"/>
              </a:ext>
            </a:extLst>
          </p:cNvPr>
          <p:cNvSpPr txBox="1">
            <a:spLocks/>
          </p:cNvSpPr>
          <p:nvPr/>
        </p:nvSpPr>
        <p:spPr>
          <a:xfrm>
            <a:off x="1372384" y="1178331"/>
            <a:ext cx="11587732" cy="1170026"/>
          </a:xfrm>
          <a:prstGeom prst="rect">
            <a:avLst/>
          </a:prstGeom>
        </p:spPr>
        <p:txBody>
          <a:bodyPr vert="horz" wrap="square" lIns="0" tIns="9741" rIns="0" bIns="0" rtlCol="0">
            <a:spAutoFit/>
          </a:bodyPr>
          <a:lstStyle>
            <a:lvl1pPr>
              <a:defRPr>
                <a:latin typeface="+mj-lt"/>
                <a:ea typeface="+mj-ea"/>
                <a:cs typeface="+mj-cs"/>
              </a:defRPr>
            </a:lvl1pPr>
          </a:lstStyle>
          <a:p>
            <a:pPr marL="10254" defTabSz="738306">
              <a:spcBef>
                <a:spcPts val="77"/>
              </a:spcBef>
              <a:defRPr/>
            </a:pPr>
            <a:r>
              <a:rPr lang="en-GB" sz="3728" b="1" kern="0" dirty="0">
                <a:solidFill>
                  <a:srgbClr val="EB6E4F"/>
                </a:solidFill>
                <a:latin typeface="Calibri"/>
                <a:ea typeface="Lato" panose="020F0502020204030203" pitchFamily="34" charset="0"/>
                <a:cs typeface="Lato" panose="020F0502020204030203" pitchFamily="34" charset="0"/>
              </a:rPr>
              <a:t>SEND groupings for the purposes of planning for careers:</a:t>
            </a:r>
          </a:p>
          <a:p>
            <a:pPr marL="10254" defTabSz="738306">
              <a:spcBef>
                <a:spcPts val="77"/>
              </a:spcBef>
              <a:defRPr/>
            </a:pPr>
            <a:endParaRPr lang="en-GB" sz="3728" b="1" kern="0" dirty="0">
              <a:solidFill>
                <a:srgbClr val="EB6E4F"/>
              </a:solidFill>
              <a:latin typeface="Calibri"/>
              <a:ea typeface="Lato" panose="020F0502020204030203" pitchFamily="34" charset="0"/>
              <a:cs typeface="Lato" panose="020F0502020204030203" pitchFamily="34" charset="0"/>
            </a:endParaRPr>
          </a:p>
        </p:txBody>
      </p:sp>
      <p:pic>
        <p:nvPicPr>
          <p:cNvPr id="12" name="Picture 11">
            <a:extLst>
              <a:ext uri="{FF2B5EF4-FFF2-40B4-BE49-F238E27FC236}">
                <a16:creationId xmlns:a16="http://schemas.microsoft.com/office/drawing/2014/main" id="{C52AD56B-7051-7F44-B794-2BC41D0C507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13770" y="871792"/>
            <a:ext cx="1821697" cy="744073"/>
          </a:xfrm>
          <a:prstGeom prst="rect">
            <a:avLst/>
          </a:prstGeom>
        </p:spPr>
      </p:pic>
      <p:sp>
        <p:nvSpPr>
          <p:cNvPr id="10" name="object 4">
            <a:extLst>
              <a:ext uri="{FF2B5EF4-FFF2-40B4-BE49-F238E27FC236}">
                <a16:creationId xmlns:a16="http://schemas.microsoft.com/office/drawing/2014/main" id="{138E49DF-7874-C248-9744-90100275E775}"/>
              </a:ext>
            </a:extLst>
          </p:cNvPr>
          <p:cNvSpPr txBox="1"/>
          <p:nvPr/>
        </p:nvSpPr>
        <p:spPr>
          <a:xfrm>
            <a:off x="1372385" y="2657968"/>
            <a:ext cx="12600468" cy="1947098"/>
          </a:xfrm>
          <a:prstGeom prst="rect">
            <a:avLst/>
          </a:prstGeom>
        </p:spPr>
        <p:txBody>
          <a:bodyPr vert="horz" wrap="square" lIns="0" tIns="9741" rIns="0" bIns="0" rtlCol="0">
            <a:spAutoFit/>
          </a:bodyPr>
          <a:lstStyle/>
          <a:p>
            <a:pPr marL="276865" indent="-276865" defTabSz="738306">
              <a:buFont typeface="Arial" panose="020B0604020202020204" pitchFamily="34" charset="0"/>
              <a:buChar char="•"/>
              <a:defRPr/>
            </a:pPr>
            <a:r>
              <a:rPr lang="en-GB" sz="2663" b="1" dirty="0">
                <a:solidFill>
                  <a:srgbClr val="EB6E4F"/>
                </a:solidFill>
                <a:latin typeface="Calibri"/>
                <a:ea typeface="Lato" panose="020F0502020204030203" pitchFamily="34" charset="0"/>
                <a:cs typeface="Lato" panose="020F0502020204030203" pitchFamily="34" charset="0"/>
              </a:rPr>
              <a:t>Bring the four groups as defined in the Code back together</a:t>
            </a:r>
          </a:p>
          <a:p>
            <a:pPr marL="276865" indent="-276865" defTabSz="738306">
              <a:buFont typeface="Arial" panose="020B0604020202020204" pitchFamily="34" charset="0"/>
              <a:buChar char="•"/>
              <a:defRPr/>
            </a:pPr>
            <a:r>
              <a:rPr lang="en-GB" sz="2663" b="1" dirty="0">
                <a:solidFill>
                  <a:srgbClr val="EB6E4F"/>
                </a:solidFill>
                <a:latin typeface="Calibri"/>
                <a:ea typeface="Lato" panose="020F0502020204030203" pitchFamily="34" charset="0"/>
                <a:cs typeface="Lato" panose="020F0502020204030203" pitchFamily="34" charset="0"/>
              </a:rPr>
              <a:t>Divide into </a:t>
            </a:r>
          </a:p>
          <a:p>
            <a:pPr marL="734065" lvl="1" indent="-276865" defTabSz="738306">
              <a:buFont typeface="Arial" panose="020B0604020202020204" pitchFamily="34" charset="0"/>
              <a:buChar char="•"/>
              <a:defRPr/>
            </a:pPr>
            <a:r>
              <a:rPr lang="en-GB" sz="2663" b="1" dirty="0">
                <a:solidFill>
                  <a:srgbClr val="EB6E4F"/>
                </a:solidFill>
                <a:latin typeface="Calibri"/>
                <a:ea typeface="Lato" panose="020F0502020204030203" pitchFamily="34" charset="0"/>
                <a:cs typeface="Lato" panose="020F0502020204030203" pitchFamily="34" charset="0"/>
              </a:rPr>
              <a:t>Career SEND (Inclusion) group One </a:t>
            </a:r>
          </a:p>
          <a:p>
            <a:pPr marL="734065" lvl="1" indent="-276865" defTabSz="738306">
              <a:buFont typeface="Arial" panose="020B0604020202020204" pitchFamily="34" charset="0"/>
              <a:buChar char="•"/>
              <a:defRPr/>
            </a:pPr>
            <a:r>
              <a:rPr lang="en-GB" sz="2663" b="1" dirty="0">
                <a:solidFill>
                  <a:srgbClr val="EB6E4F"/>
                </a:solidFill>
                <a:latin typeface="Calibri"/>
                <a:ea typeface="Lato" panose="020F0502020204030203" pitchFamily="34" charset="0"/>
                <a:cs typeface="Lato" panose="020F0502020204030203" pitchFamily="34" charset="0"/>
              </a:rPr>
              <a:t>Career SEND (Inclusion)  group Two: </a:t>
            </a:r>
          </a:p>
          <a:p>
            <a:pPr defTabSz="738306">
              <a:defRPr/>
            </a:pPr>
            <a:endParaRPr lang="en-GB" sz="1937" b="1" dirty="0">
              <a:solidFill>
                <a:srgbClr val="EB6E4F"/>
              </a:solidFill>
              <a:latin typeface="Lato" panose="020F0502020204030203" pitchFamily="34" charset="0"/>
              <a:ea typeface="Lato" panose="020F0502020204030203" pitchFamily="34" charset="0"/>
              <a:cs typeface="Lato" panose="020F0502020204030203" pitchFamily="34" charset="0"/>
            </a:endParaRPr>
          </a:p>
        </p:txBody>
      </p:sp>
      <p:sp>
        <p:nvSpPr>
          <p:cNvPr id="18" name="TextBox 17">
            <a:extLst>
              <a:ext uri="{FF2B5EF4-FFF2-40B4-BE49-F238E27FC236}">
                <a16:creationId xmlns:a16="http://schemas.microsoft.com/office/drawing/2014/main" id="{53D3A656-0D64-3F4C-97CD-0AF5403F6CA6}"/>
              </a:ext>
            </a:extLst>
          </p:cNvPr>
          <p:cNvSpPr txBox="1"/>
          <p:nvPr/>
        </p:nvSpPr>
        <p:spPr>
          <a:xfrm>
            <a:off x="1305642" y="4090818"/>
            <a:ext cx="627553" cy="1409488"/>
          </a:xfrm>
          <a:prstGeom prst="rect">
            <a:avLst/>
          </a:prstGeom>
          <a:noFill/>
        </p:spPr>
        <p:txBody>
          <a:bodyPr wrap="square" rtlCol="0">
            <a:spAutoFit/>
          </a:bodyPr>
          <a:lstStyle/>
          <a:p>
            <a:pPr defTabSz="738306">
              <a:defRPr/>
            </a:pPr>
            <a:r>
              <a:rPr lang="en-GB" sz="8559" b="1" spc="12" dirty="0">
                <a:solidFill>
                  <a:srgbClr val="EB6E4F"/>
                </a:solidFill>
                <a:latin typeface="Calibri"/>
                <a:cs typeface="Lato"/>
              </a:rPr>
              <a:t>1</a:t>
            </a:r>
            <a:endParaRPr lang="en-GB" sz="8559" dirty="0">
              <a:solidFill>
                <a:srgbClr val="EB6E4F"/>
              </a:solidFill>
              <a:latin typeface="Calibri"/>
              <a:cs typeface="Lato"/>
            </a:endParaRPr>
          </a:p>
        </p:txBody>
      </p:sp>
      <p:cxnSp>
        <p:nvCxnSpPr>
          <p:cNvPr id="19" name="Straight Connector 18">
            <a:extLst>
              <a:ext uri="{FF2B5EF4-FFF2-40B4-BE49-F238E27FC236}">
                <a16:creationId xmlns:a16="http://schemas.microsoft.com/office/drawing/2014/main" id="{1AF92F42-8C8B-854F-AD05-011558A7B6B0}"/>
              </a:ext>
            </a:extLst>
          </p:cNvPr>
          <p:cNvCxnSpPr>
            <a:cxnSpLocks/>
          </p:cNvCxnSpPr>
          <p:nvPr/>
        </p:nvCxnSpPr>
        <p:spPr>
          <a:xfrm>
            <a:off x="2092549" y="4447667"/>
            <a:ext cx="0" cy="719244"/>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57F9AE8-5960-BB42-960F-7990C6FC8EBA}"/>
              </a:ext>
            </a:extLst>
          </p:cNvPr>
          <p:cNvSpPr txBox="1"/>
          <p:nvPr/>
        </p:nvSpPr>
        <p:spPr>
          <a:xfrm>
            <a:off x="1265959" y="5819602"/>
            <a:ext cx="627553" cy="1409488"/>
          </a:xfrm>
          <a:prstGeom prst="rect">
            <a:avLst/>
          </a:prstGeom>
          <a:noFill/>
        </p:spPr>
        <p:txBody>
          <a:bodyPr wrap="square" rtlCol="0">
            <a:spAutoFit/>
          </a:bodyPr>
          <a:lstStyle/>
          <a:p>
            <a:pPr defTabSz="738306">
              <a:defRPr/>
            </a:pPr>
            <a:r>
              <a:rPr lang="en-GB" sz="8559" b="1" spc="12" dirty="0">
                <a:solidFill>
                  <a:srgbClr val="EB6E4F"/>
                </a:solidFill>
                <a:latin typeface="Calibri"/>
                <a:cs typeface="Lato"/>
              </a:rPr>
              <a:t>2</a:t>
            </a:r>
            <a:endParaRPr lang="en-GB" sz="8559" dirty="0">
              <a:solidFill>
                <a:srgbClr val="EB6E4F"/>
              </a:solidFill>
              <a:latin typeface="Calibri"/>
              <a:cs typeface="Lato"/>
            </a:endParaRPr>
          </a:p>
        </p:txBody>
      </p:sp>
      <p:cxnSp>
        <p:nvCxnSpPr>
          <p:cNvPr id="21" name="Straight Connector 20">
            <a:extLst>
              <a:ext uri="{FF2B5EF4-FFF2-40B4-BE49-F238E27FC236}">
                <a16:creationId xmlns:a16="http://schemas.microsoft.com/office/drawing/2014/main" id="{290C0854-E249-C04D-A2EA-6BBE1297875B}"/>
              </a:ext>
            </a:extLst>
          </p:cNvPr>
          <p:cNvCxnSpPr>
            <a:cxnSpLocks/>
          </p:cNvCxnSpPr>
          <p:nvPr/>
        </p:nvCxnSpPr>
        <p:spPr>
          <a:xfrm>
            <a:off x="2092549" y="6176449"/>
            <a:ext cx="0" cy="719244"/>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object 4">
            <a:extLst>
              <a:ext uri="{FF2B5EF4-FFF2-40B4-BE49-F238E27FC236}">
                <a16:creationId xmlns:a16="http://schemas.microsoft.com/office/drawing/2014/main" id="{A8996FC4-C4D3-C14E-B10C-18876CD52C0D}"/>
              </a:ext>
            </a:extLst>
          </p:cNvPr>
          <p:cNvSpPr/>
          <p:nvPr/>
        </p:nvSpPr>
        <p:spPr>
          <a:xfrm flipV="1">
            <a:off x="11289" y="2111174"/>
            <a:ext cx="16233422" cy="60874"/>
          </a:xfrm>
          <a:custGeom>
            <a:avLst/>
            <a:gdLst/>
            <a:ahLst/>
            <a:cxnLst/>
            <a:rect l="l" t="t" r="r" b="b"/>
            <a:pathLst>
              <a:path w="16256000">
                <a:moveTo>
                  <a:pt x="0" y="0"/>
                </a:moveTo>
                <a:lnTo>
                  <a:pt x="16256000" y="0"/>
                </a:lnTo>
              </a:path>
            </a:pathLst>
          </a:custGeom>
          <a:ln w="25400">
            <a:solidFill>
              <a:srgbClr val="ED6E4F"/>
            </a:solidFill>
          </a:ln>
        </p:spPr>
        <p:txBody>
          <a:bodyPr wrap="square" lIns="0" tIns="0" rIns="0" bIns="0" rtlCol="0"/>
          <a:lstStyle/>
          <a:p>
            <a:pPr defTabSz="1217524">
              <a:defRPr/>
            </a:pPr>
            <a:endParaRPr sz="1796" dirty="0">
              <a:solidFill>
                <a:srgbClr val="05A8A7"/>
              </a:solidFill>
              <a:latin typeface="Calibri"/>
            </a:endParaRPr>
          </a:p>
        </p:txBody>
      </p:sp>
      <p:pic>
        <p:nvPicPr>
          <p:cNvPr id="22" name="Picture Placeholder 11" descr="A group of people sitting and looking at the camera&#10;&#10;Description automatically generated">
            <a:extLst>
              <a:ext uri="{FF2B5EF4-FFF2-40B4-BE49-F238E27FC236}">
                <a16:creationId xmlns:a16="http://schemas.microsoft.com/office/drawing/2014/main" id="{785126F1-A56E-4C80-B2A4-0CE456976583}"/>
              </a:ext>
            </a:extLst>
          </p:cNvPr>
          <p:cNvPicPr>
            <a:picLocks noGrp="1" noChangeAspect="1"/>
          </p:cNvPicPr>
          <p:nvPr>
            <p:ph sz="quarter" idx="10"/>
          </p:nvPr>
        </p:nvPicPr>
        <p:blipFill>
          <a:blip r:embed="rId4" cstate="print">
            <a:extLst>
              <a:ext uri="{28A0092B-C50C-407E-A947-70E740481C1C}">
                <a14:useLocalDpi xmlns:a14="http://schemas.microsoft.com/office/drawing/2010/main" val="0"/>
              </a:ext>
            </a:extLst>
          </a:blip>
          <a:srcRect l="7869" r="7869"/>
          <a:stretch>
            <a:fillRect/>
          </a:stretch>
        </p:blipFill>
        <p:spPr>
          <a:xfrm>
            <a:off x="12960116" y="2556687"/>
            <a:ext cx="2897984" cy="2411373"/>
          </a:xfrm>
          <a:prstGeom prst="rect">
            <a:avLst/>
          </a:prstGeom>
        </p:spPr>
      </p:pic>
      <p:pic>
        <p:nvPicPr>
          <p:cNvPr id="23" name="Picture 22" descr="Two people sitting on a table&#10;&#10;Description automatically generated">
            <a:extLst>
              <a:ext uri="{FF2B5EF4-FFF2-40B4-BE49-F238E27FC236}">
                <a16:creationId xmlns:a16="http://schemas.microsoft.com/office/drawing/2014/main" id="{BF051C04-7979-4B53-8660-69C7381DBB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83629" y="5226241"/>
            <a:ext cx="2866888" cy="3695800"/>
          </a:xfrm>
          <a:prstGeom prst="rect">
            <a:avLst/>
          </a:prstGeom>
        </p:spPr>
      </p:pic>
    </p:spTree>
    <p:extLst>
      <p:ext uri="{BB962C8B-B14F-4D97-AF65-F5344CB8AC3E}">
        <p14:creationId xmlns:p14="http://schemas.microsoft.com/office/powerpoint/2010/main" val="37129420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1.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NAME" val="Moon"/>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9.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heme/theme1.xml><?xml version="1.0" encoding="utf-8"?>
<a:theme xmlns:a="http://schemas.openxmlformats.org/drawingml/2006/main" name="CRC Powerpoint 2018">
  <a:themeElements>
    <a:clrScheme name="Progress Update Monthly Reporting">
      <a:dk1>
        <a:srgbClr val="575553"/>
      </a:dk1>
      <a:lt1>
        <a:srgbClr val="FEFFFE"/>
      </a:lt1>
      <a:dk2>
        <a:srgbClr val="0DA5A8"/>
      </a:dk2>
      <a:lt2>
        <a:srgbClr val="DAD8D7"/>
      </a:lt2>
      <a:accent1>
        <a:srgbClr val="124F43"/>
      </a:accent1>
      <a:accent2>
        <a:srgbClr val="0E7875"/>
      </a:accent2>
      <a:accent3>
        <a:srgbClr val="E8B462"/>
      </a:accent3>
      <a:accent4>
        <a:srgbClr val="EA5F65"/>
      </a:accent4>
      <a:accent5>
        <a:srgbClr val="E1E4E1"/>
      </a:accent5>
      <a:accent6>
        <a:srgbClr val="ECEAED"/>
      </a:accent6>
      <a:hlink>
        <a:srgbClr val="06A7A8"/>
      </a:hlink>
      <a:folHlink>
        <a:srgbClr val="11504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RC Powerpoint 2018" id="{622930EC-2C45-0445-9721-CF41E053A9CB}" vid="{9825C124-A1CD-1647-9B77-85265FCD34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RC Powerpoint 2018">
  <a:themeElements>
    <a:clrScheme name="Progress Update Monthly Reporting">
      <a:dk1>
        <a:srgbClr val="575553"/>
      </a:dk1>
      <a:lt1>
        <a:srgbClr val="FEFFFE"/>
      </a:lt1>
      <a:dk2>
        <a:srgbClr val="0DA5A8"/>
      </a:dk2>
      <a:lt2>
        <a:srgbClr val="DAD8D7"/>
      </a:lt2>
      <a:accent1>
        <a:srgbClr val="124F43"/>
      </a:accent1>
      <a:accent2>
        <a:srgbClr val="0E7875"/>
      </a:accent2>
      <a:accent3>
        <a:srgbClr val="E8B462"/>
      </a:accent3>
      <a:accent4>
        <a:srgbClr val="EA5F65"/>
      </a:accent4>
      <a:accent5>
        <a:srgbClr val="E1E4E1"/>
      </a:accent5>
      <a:accent6>
        <a:srgbClr val="ECEAED"/>
      </a:accent6>
      <a:hlink>
        <a:srgbClr val="06A7A8"/>
      </a:hlink>
      <a:folHlink>
        <a:srgbClr val="11504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RC Powerpoint 2018" id="{622930EC-2C45-0445-9721-CF41E053A9CB}" vid="{9825C124-A1CD-1647-9B77-85265FCD3482}"/>
    </a:ext>
  </a:extLst>
</a:theme>
</file>

<file path=ppt/theme/theme4.xml><?xml version="1.0" encoding="utf-8"?>
<a:theme xmlns:a="http://schemas.openxmlformats.org/drawingml/2006/main" name="3_Office Them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The Careers &amp; Enterprises Company_CF_LO0565">
  <a:themeElements>
    <a:clrScheme name="Custom 2">
      <a:dk1>
        <a:srgbClr val="000000"/>
      </a:dk1>
      <a:lt1>
        <a:srgbClr val="FFFFFF"/>
      </a:lt1>
      <a:dk2>
        <a:srgbClr val="00A8A8"/>
      </a:dk2>
      <a:lt2>
        <a:srgbClr val="FFFFFF"/>
      </a:lt2>
      <a:accent1>
        <a:srgbClr val="00A8A8"/>
      </a:accent1>
      <a:accent2>
        <a:srgbClr val="00A8A8"/>
      </a:accent2>
      <a:accent3>
        <a:srgbClr val="00A8A8"/>
      </a:accent3>
      <a:accent4>
        <a:srgbClr val="124F44"/>
      </a:accent4>
      <a:accent5>
        <a:srgbClr val="788685"/>
      </a:accent5>
      <a:accent6>
        <a:srgbClr val="4A4A4A"/>
      </a:accent6>
      <a:hlink>
        <a:srgbClr val="0B7976"/>
      </a:hlink>
      <a:folHlink>
        <a:srgbClr val="124F51"/>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BCB4"/>
        </a:dk2>
        <a:lt2>
          <a:srgbClr val="FFFFFF"/>
        </a:lt2>
        <a:accent1>
          <a:srgbClr val="96E3E0"/>
        </a:accent1>
        <a:accent2>
          <a:srgbClr val="00BCB4"/>
        </a:accent2>
        <a:accent3>
          <a:srgbClr val="0C8A84"/>
        </a:accent3>
        <a:accent4>
          <a:srgbClr val="075551"/>
        </a:accent4>
        <a:accent5>
          <a:srgbClr val="FF9900"/>
        </a:accent5>
        <a:accent6>
          <a:srgbClr val="808080"/>
        </a:accent6>
        <a:hlink>
          <a:srgbClr val="0C8A84"/>
        </a:hlink>
        <a:folHlink>
          <a:srgbClr val="07555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0 Baseform.potx" id="{2159DD3E-2A1C-4F97-A703-BAFC1D6962B2}" vid="{E96B58C4-C6ED-4B68-9616-32754B0CC41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26840</TotalTime>
  <Words>3743</Words>
  <Application>Microsoft Office PowerPoint</Application>
  <PresentationFormat>Custom</PresentationFormat>
  <Paragraphs>489</Paragraphs>
  <Slides>46</Slides>
  <Notes>28</Notes>
  <HiddenSlides>0</HiddenSlides>
  <MMClips>0</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46</vt:i4>
      </vt:variant>
    </vt:vector>
  </HeadingPairs>
  <TitlesOfParts>
    <vt:vector size="63" baseType="lpstr">
      <vt:lpstr>Arial</vt:lpstr>
      <vt:lpstr>Calibri</vt:lpstr>
      <vt:lpstr>Calibri Light</vt:lpstr>
      <vt:lpstr>Corbel</vt:lpstr>
      <vt:lpstr>Courier New</vt:lpstr>
      <vt:lpstr>Gill Sans</vt:lpstr>
      <vt:lpstr>HelveticaNeueLT Pro 45 Lt</vt:lpstr>
      <vt:lpstr>Lato</vt:lpstr>
      <vt:lpstr>Lato-Heavy</vt:lpstr>
      <vt:lpstr>Verdana</vt:lpstr>
      <vt:lpstr>Wingdings</vt:lpstr>
      <vt:lpstr>CRC Powerpoint 2018</vt:lpstr>
      <vt:lpstr>Office Theme</vt:lpstr>
      <vt:lpstr>1_CRC Powerpoint 2018</vt:lpstr>
      <vt:lpstr>3_Office Theme</vt:lpstr>
      <vt:lpstr>6_The Careers &amp; Enterprises Company_CF_LO0565</vt:lpstr>
      <vt:lpstr>think-cell Slide</vt:lpstr>
      <vt:lpstr>PowerPoint Presentation</vt:lpstr>
      <vt:lpstr>PowerPoint Presentation</vt:lpstr>
      <vt:lpstr>PowerPoint Presentation</vt:lpstr>
      <vt:lpstr>What are we aiming to cover today and how will  we work together?</vt:lpstr>
      <vt:lpstr>PowerPoint Presentation</vt:lpstr>
      <vt:lpstr>Who are young people with SEND?</vt:lpstr>
      <vt:lpstr>Who are young people with SEND?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vt:lpstr>
      <vt:lpstr>Who is who? Careers Leaders</vt:lpstr>
      <vt:lpstr>Who is who? SENCOs</vt:lpstr>
      <vt:lpstr>Thinking about the locus of expertise and knowledge</vt:lpstr>
      <vt:lpstr>Thinking about the locus of expertise and knowledge</vt:lpstr>
      <vt:lpstr>Improving Outcomes</vt:lpstr>
      <vt:lpstr>PowerPoint Presentation</vt:lpstr>
      <vt:lpstr>PowerPoint Presentation</vt:lpstr>
      <vt:lpstr>PowerPoint Presentation</vt:lpstr>
      <vt:lpstr>Why might children come into care?</vt:lpstr>
      <vt:lpstr>How might traumatised children present in school?</vt:lpstr>
      <vt:lpstr>What support can be provided in the classroom during careers activities ? </vt:lpstr>
      <vt:lpstr>Recommendations and top careers related actions</vt:lpstr>
      <vt:lpstr>PowerPoint Presentation</vt:lpstr>
      <vt:lpstr>How could you help other young people like Billy,  here is what he suggests…</vt:lpstr>
      <vt:lpstr>Employers could think about…</vt:lpstr>
      <vt:lpstr>PowerPoint Presentation</vt:lpstr>
      <vt:lpstr>PowerPoint Presentation</vt:lpstr>
      <vt:lpstr>Destinations</vt:lpstr>
      <vt:lpstr>Destinations – and the Gatsby Benchmarks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covered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Jobson</dc:creator>
  <cp:lastModifiedBy>Kelly Dillon</cp:lastModifiedBy>
  <cp:revision>307</cp:revision>
  <cp:lastPrinted>2020-02-03T14:21:20Z</cp:lastPrinted>
  <dcterms:created xsi:type="dcterms:W3CDTF">2019-12-04T13:39:58Z</dcterms:created>
  <dcterms:modified xsi:type="dcterms:W3CDTF">2021-03-01T09:04:11Z</dcterms:modified>
  <cp:contentStatus/>
</cp:coreProperties>
</file>